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50"/>
  </p:notesMasterIdLst>
  <p:handoutMasterIdLst>
    <p:handoutMasterId r:id="rId51"/>
  </p:handoutMasterIdLst>
  <p:sldIdLst>
    <p:sldId id="577" r:id="rId5"/>
    <p:sldId id="496" r:id="rId6"/>
    <p:sldId id="497" r:id="rId7"/>
    <p:sldId id="428" r:id="rId8"/>
    <p:sldId id="561" r:id="rId9"/>
    <p:sldId id="515" r:id="rId10"/>
    <p:sldId id="560" r:id="rId11"/>
    <p:sldId id="592" r:id="rId12"/>
    <p:sldId id="517" r:id="rId13"/>
    <p:sldId id="595" r:id="rId14"/>
    <p:sldId id="519" r:id="rId15"/>
    <p:sldId id="522" r:id="rId16"/>
    <p:sldId id="596" r:id="rId17"/>
    <p:sldId id="597" r:id="rId18"/>
    <p:sldId id="598" r:id="rId19"/>
    <p:sldId id="599" r:id="rId20"/>
    <p:sldId id="583" r:id="rId21"/>
    <p:sldId id="582" r:id="rId22"/>
    <p:sldId id="569" r:id="rId23"/>
    <p:sldId id="564" r:id="rId24"/>
    <p:sldId id="565" r:id="rId25"/>
    <p:sldId id="594" r:id="rId26"/>
    <p:sldId id="584" r:id="rId27"/>
    <p:sldId id="581" r:id="rId28"/>
    <p:sldId id="566" r:id="rId29"/>
    <p:sldId id="568" r:id="rId30"/>
    <p:sldId id="572" r:id="rId31"/>
    <p:sldId id="542" r:id="rId32"/>
    <p:sldId id="543" r:id="rId33"/>
    <p:sldId id="544" r:id="rId34"/>
    <p:sldId id="545" r:id="rId35"/>
    <p:sldId id="550" r:id="rId36"/>
    <p:sldId id="552" r:id="rId37"/>
    <p:sldId id="585" r:id="rId38"/>
    <p:sldId id="586" r:id="rId39"/>
    <p:sldId id="587" r:id="rId40"/>
    <p:sldId id="588" r:id="rId41"/>
    <p:sldId id="589" r:id="rId42"/>
    <p:sldId id="472" r:id="rId43"/>
    <p:sldId id="600" r:id="rId44"/>
    <p:sldId id="601" r:id="rId45"/>
    <p:sldId id="535" r:id="rId46"/>
    <p:sldId id="512" r:id="rId47"/>
    <p:sldId id="513" r:id="rId48"/>
    <p:sldId id="590" r:id="rId49"/>
  </p:sldIdLst>
  <p:sldSz cx="9144000" cy="6858000" type="screen4x3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 userDrawn="1">
          <p15:clr>
            <a:srgbClr val="A4A3A4"/>
          </p15:clr>
        </p15:guide>
        <p15:guide id="2" pos="210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>
      <p:cViewPr varScale="1">
        <p:scale>
          <a:sx n="65" d="100"/>
          <a:sy n="65" d="100"/>
        </p:scale>
        <p:origin x="1344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handoutMaster" Target="handoutMasters/handoutMaster1.xml"/><Relationship Id="rId3" Type="http://schemas.openxmlformats.org/officeDocument/2006/relationships/customXml" Target="../customXml/item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F16A956-F8B6-40D1-AD51-084F71EAFA2F}" type="doc">
      <dgm:prSet loTypeId="urn:microsoft.com/office/officeart/2005/8/layout/arrow5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42EBA5E-2240-460B-8EE5-6CD421B57A16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rPr>
            <a:t>Chi</a:t>
          </a:r>
          <a:endParaRPr lang="en-US" dirty="0">
            <a:latin typeface="Segoe UI Semilight" panose="020B0402040204020203" pitchFamily="34" charset="0"/>
            <a:cs typeface="Segoe UI Semilight" panose="020B0402040204020203" pitchFamily="34" charset="0"/>
          </a:endParaRPr>
        </a:p>
      </dgm:t>
    </dgm:pt>
    <dgm:pt modelId="{E1E607A7-E3F9-45AC-88C2-782DF80F86D1}" type="parTrans" cxnId="{624BC6B4-B43A-48D4-BA89-6CD22267790B}">
      <dgm:prSet/>
      <dgm:spPr/>
      <dgm:t>
        <a:bodyPr/>
        <a:lstStyle/>
        <a:p>
          <a:endParaRPr lang="en-US">
            <a:latin typeface="Segoe UI Semilight" panose="020B0402040204020203" pitchFamily="34" charset="0"/>
            <a:cs typeface="Segoe UI Semilight" panose="020B0402040204020203" pitchFamily="34" charset="0"/>
          </a:endParaRPr>
        </a:p>
      </dgm:t>
    </dgm:pt>
    <dgm:pt modelId="{1301B6AF-97AA-4F01-894B-DD7F5D390E85}" type="sibTrans" cxnId="{624BC6B4-B43A-48D4-BA89-6CD22267790B}">
      <dgm:prSet/>
      <dgm:spPr/>
      <dgm:t>
        <a:bodyPr/>
        <a:lstStyle/>
        <a:p>
          <a:endParaRPr lang="en-US">
            <a:latin typeface="Segoe UI Semilight" panose="020B0402040204020203" pitchFamily="34" charset="0"/>
            <a:cs typeface="Segoe UI Semilight" panose="020B0402040204020203" pitchFamily="34" charset="0"/>
          </a:endParaRPr>
        </a:p>
      </dgm:t>
    </dgm:pt>
    <dgm:pt modelId="{A6D0E1E7-D7D8-493A-B82D-54F6F7929E96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en-US" dirty="0" err="1" smtClean="0">
              <a:latin typeface="Segoe UI Semilight" panose="020B0402040204020203" pitchFamily="34" charset="0"/>
              <a:cs typeface="Segoe UI Semilight" panose="020B0402040204020203" pitchFamily="34" charset="0"/>
            </a:rPr>
            <a:t>Nhw</a:t>
          </a:r>
          <a:endParaRPr lang="en-US" dirty="0">
            <a:latin typeface="Segoe UI Semilight" panose="020B0402040204020203" pitchFamily="34" charset="0"/>
            <a:cs typeface="Segoe UI Semilight" panose="020B0402040204020203" pitchFamily="34" charset="0"/>
          </a:endParaRPr>
        </a:p>
      </dgm:t>
    </dgm:pt>
    <dgm:pt modelId="{C3A1846E-D1F4-4DA7-B92A-C3D18E45A08C}" type="parTrans" cxnId="{597833F9-CD2B-4F0C-97FC-64E7F5EADFE4}">
      <dgm:prSet/>
      <dgm:spPr/>
      <dgm:t>
        <a:bodyPr/>
        <a:lstStyle/>
        <a:p>
          <a:endParaRPr lang="en-US">
            <a:latin typeface="Segoe UI Semilight" panose="020B0402040204020203" pitchFamily="34" charset="0"/>
            <a:cs typeface="Segoe UI Semilight" panose="020B0402040204020203" pitchFamily="34" charset="0"/>
          </a:endParaRPr>
        </a:p>
      </dgm:t>
    </dgm:pt>
    <dgm:pt modelId="{523F87FC-29E5-47D5-8860-2B824FA62E43}" type="sibTrans" cxnId="{597833F9-CD2B-4F0C-97FC-64E7F5EADFE4}">
      <dgm:prSet/>
      <dgm:spPr/>
      <dgm:t>
        <a:bodyPr/>
        <a:lstStyle/>
        <a:p>
          <a:endParaRPr lang="en-US">
            <a:latin typeface="Segoe UI Semilight" panose="020B0402040204020203" pitchFamily="34" charset="0"/>
            <a:cs typeface="Segoe UI Semilight" panose="020B0402040204020203" pitchFamily="34" charset="0"/>
          </a:endParaRPr>
        </a:p>
      </dgm:t>
    </dgm:pt>
    <dgm:pt modelId="{CBC5A641-C778-4C37-B6FF-398874127BDA}" type="pres">
      <dgm:prSet presAssocID="{EF16A956-F8B6-40D1-AD51-084F71EAFA2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7759E73-34E2-461D-9515-D20D492D3454}" type="pres">
      <dgm:prSet presAssocID="{F42EBA5E-2240-460B-8EE5-6CD421B57A16}" presName="arrow" presStyleLbl="node1" presStyleIdx="0" presStyleCnt="2" custScaleY="75061" custRadScaleRad="184201" custRadScaleInc="-5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DAF5851-A84F-4D2A-A2E8-18DCAC87BC59}" type="pres">
      <dgm:prSet presAssocID="{A6D0E1E7-D7D8-493A-B82D-54F6F7929E96}" presName="arrow" presStyleLbl="node1" presStyleIdx="1" presStyleCnt="2" custScaleY="76706" custRadScaleRad="187941" custRadScaleInc="52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B1A821C-65D2-4D8F-BCC8-31187B719DF9}" type="presOf" srcId="{EF16A956-F8B6-40D1-AD51-084F71EAFA2F}" destId="{CBC5A641-C778-4C37-B6FF-398874127BDA}" srcOrd="0" destOrd="0" presId="urn:microsoft.com/office/officeart/2005/8/layout/arrow5"/>
    <dgm:cxn modelId="{624BC6B4-B43A-48D4-BA89-6CD22267790B}" srcId="{EF16A956-F8B6-40D1-AD51-084F71EAFA2F}" destId="{F42EBA5E-2240-460B-8EE5-6CD421B57A16}" srcOrd="0" destOrd="0" parTransId="{E1E607A7-E3F9-45AC-88C2-782DF80F86D1}" sibTransId="{1301B6AF-97AA-4F01-894B-DD7F5D390E85}"/>
    <dgm:cxn modelId="{3BE538DC-EC10-44F5-811D-110BF20FC9A2}" type="presOf" srcId="{F42EBA5E-2240-460B-8EE5-6CD421B57A16}" destId="{37759E73-34E2-461D-9515-D20D492D3454}" srcOrd="0" destOrd="0" presId="urn:microsoft.com/office/officeart/2005/8/layout/arrow5"/>
    <dgm:cxn modelId="{597833F9-CD2B-4F0C-97FC-64E7F5EADFE4}" srcId="{EF16A956-F8B6-40D1-AD51-084F71EAFA2F}" destId="{A6D0E1E7-D7D8-493A-B82D-54F6F7929E96}" srcOrd="1" destOrd="0" parTransId="{C3A1846E-D1F4-4DA7-B92A-C3D18E45A08C}" sibTransId="{523F87FC-29E5-47D5-8860-2B824FA62E43}"/>
    <dgm:cxn modelId="{E9C18039-2A42-4242-9DA8-63650EE5557E}" type="presOf" srcId="{A6D0E1E7-D7D8-493A-B82D-54F6F7929E96}" destId="{2DAF5851-A84F-4D2A-A2E8-18DCAC87BC59}" srcOrd="0" destOrd="0" presId="urn:microsoft.com/office/officeart/2005/8/layout/arrow5"/>
    <dgm:cxn modelId="{C2895F27-8AC6-4103-9991-12CC5983F184}" type="presParOf" srcId="{CBC5A641-C778-4C37-B6FF-398874127BDA}" destId="{37759E73-34E2-461D-9515-D20D492D3454}" srcOrd="0" destOrd="0" presId="urn:microsoft.com/office/officeart/2005/8/layout/arrow5"/>
    <dgm:cxn modelId="{9977DB46-C2D4-454D-A537-316375C6160E}" type="presParOf" srcId="{CBC5A641-C778-4C37-B6FF-398874127BDA}" destId="{2DAF5851-A84F-4D2A-A2E8-18DCAC87BC59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F16A956-F8B6-40D1-AD51-084F71EAFA2F}" type="doc">
      <dgm:prSet loTypeId="urn:microsoft.com/office/officeart/2005/8/layout/arrow5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42EBA5E-2240-460B-8EE5-6CD421B57A16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rPr>
            <a:t>Chi</a:t>
          </a:r>
          <a:endParaRPr lang="en-US" dirty="0">
            <a:latin typeface="Segoe UI Semilight" panose="020B0402040204020203" pitchFamily="34" charset="0"/>
            <a:cs typeface="Segoe UI Semilight" panose="020B0402040204020203" pitchFamily="34" charset="0"/>
          </a:endParaRPr>
        </a:p>
      </dgm:t>
    </dgm:pt>
    <dgm:pt modelId="{E1E607A7-E3F9-45AC-88C2-782DF80F86D1}" type="parTrans" cxnId="{624BC6B4-B43A-48D4-BA89-6CD22267790B}">
      <dgm:prSet/>
      <dgm:spPr/>
      <dgm:t>
        <a:bodyPr/>
        <a:lstStyle/>
        <a:p>
          <a:endParaRPr lang="en-US">
            <a:latin typeface="Segoe UI Semilight" panose="020B0402040204020203" pitchFamily="34" charset="0"/>
            <a:cs typeface="Segoe UI Semilight" panose="020B0402040204020203" pitchFamily="34" charset="0"/>
          </a:endParaRPr>
        </a:p>
      </dgm:t>
    </dgm:pt>
    <dgm:pt modelId="{1301B6AF-97AA-4F01-894B-DD7F5D390E85}" type="sibTrans" cxnId="{624BC6B4-B43A-48D4-BA89-6CD22267790B}">
      <dgm:prSet/>
      <dgm:spPr/>
      <dgm:t>
        <a:bodyPr/>
        <a:lstStyle/>
        <a:p>
          <a:endParaRPr lang="en-US">
            <a:latin typeface="Segoe UI Semilight" panose="020B0402040204020203" pitchFamily="34" charset="0"/>
            <a:cs typeface="Segoe UI Semilight" panose="020B0402040204020203" pitchFamily="34" charset="0"/>
          </a:endParaRPr>
        </a:p>
      </dgm:t>
    </dgm:pt>
    <dgm:pt modelId="{A6D0E1E7-D7D8-493A-B82D-54F6F7929E96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en-US" dirty="0" err="1" smtClean="0">
              <a:latin typeface="Segoe UI Semilight" panose="020B0402040204020203" pitchFamily="34" charset="0"/>
              <a:cs typeface="Segoe UI Semilight" panose="020B0402040204020203" pitchFamily="34" charset="0"/>
            </a:rPr>
            <a:t>Nhw</a:t>
          </a:r>
          <a:endParaRPr lang="en-US" dirty="0">
            <a:latin typeface="Segoe UI Semilight" panose="020B0402040204020203" pitchFamily="34" charset="0"/>
            <a:cs typeface="Segoe UI Semilight" panose="020B0402040204020203" pitchFamily="34" charset="0"/>
          </a:endParaRPr>
        </a:p>
      </dgm:t>
    </dgm:pt>
    <dgm:pt modelId="{C3A1846E-D1F4-4DA7-B92A-C3D18E45A08C}" type="parTrans" cxnId="{597833F9-CD2B-4F0C-97FC-64E7F5EADFE4}">
      <dgm:prSet/>
      <dgm:spPr/>
      <dgm:t>
        <a:bodyPr/>
        <a:lstStyle/>
        <a:p>
          <a:endParaRPr lang="en-US">
            <a:latin typeface="Segoe UI Semilight" panose="020B0402040204020203" pitchFamily="34" charset="0"/>
            <a:cs typeface="Segoe UI Semilight" panose="020B0402040204020203" pitchFamily="34" charset="0"/>
          </a:endParaRPr>
        </a:p>
      </dgm:t>
    </dgm:pt>
    <dgm:pt modelId="{523F87FC-29E5-47D5-8860-2B824FA62E43}" type="sibTrans" cxnId="{597833F9-CD2B-4F0C-97FC-64E7F5EADFE4}">
      <dgm:prSet/>
      <dgm:spPr/>
      <dgm:t>
        <a:bodyPr/>
        <a:lstStyle/>
        <a:p>
          <a:endParaRPr lang="en-US">
            <a:latin typeface="Segoe UI Semilight" panose="020B0402040204020203" pitchFamily="34" charset="0"/>
            <a:cs typeface="Segoe UI Semilight" panose="020B0402040204020203" pitchFamily="34" charset="0"/>
          </a:endParaRPr>
        </a:p>
      </dgm:t>
    </dgm:pt>
    <dgm:pt modelId="{CBC5A641-C778-4C37-B6FF-398874127BDA}" type="pres">
      <dgm:prSet presAssocID="{EF16A956-F8B6-40D1-AD51-084F71EAFA2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7759E73-34E2-461D-9515-D20D492D3454}" type="pres">
      <dgm:prSet presAssocID="{F42EBA5E-2240-460B-8EE5-6CD421B57A16}" presName="arrow" presStyleLbl="node1" presStyleIdx="0" presStyleCnt="2" custScaleY="75061" custRadScaleRad="184201" custRadScaleInc="-5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DAF5851-A84F-4D2A-A2E8-18DCAC87BC59}" type="pres">
      <dgm:prSet presAssocID="{A6D0E1E7-D7D8-493A-B82D-54F6F7929E96}" presName="arrow" presStyleLbl="node1" presStyleIdx="1" presStyleCnt="2" custScaleY="76706" custRadScaleRad="187941" custRadScaleInc="52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B1A821C-65D2-4D8F-BCC8-31187B719DF9}" type="presOf" srcId="{EF16A956-F8B6-40D1-AD51-084F71EAFA2F}" destId="{CBC5A641-C778-4C37-B6FF-398874127BDA}" srcOrd="0" destOrd="0" presId="urn:microsoft.com/office/officeart/2005/8/layout/arrow5"/>
    <dgm:cxn modelId="{624BC6B4-B43A-48D4-BA89-6CD22267790B}" srcId="{EF16A956-F8B6-40D1-AD51-084F71EAFA2F}" destId="{F42EBA5E-2240-460B-8EE5-6CD421B57A16}" srcOrd="0" destOrd="0" parTransId="{E1E607A7-E3F9-45AC-88C2-782DF80F86D1}" sibTransId="{1301B6AF-97AA-4F01-894B-DD7F5D390E85}"/>
    <dgm:cxn modelId="{3BE538DC-EC10-44F5-811D-110BF20FC9A2}" type="presOf" srcId="{F42EBA5E-2240-460B-8EE5-6CD421B57A16}" destId="{37759E73-34E2-461D-9515-D20D492D3454}" srcOrd="0" destOrd="0" presId="urn:microsoft.com/office/officeart/2005/8/layout/arrow5"/>
    <dgm:cxn modelId="{597833F9-CD2B-4F0C-97FC-64E7F5EADFE4}" srcId="{EF16A956-F8B6-40D1-AD51-084F71EAFA2F}" destId="{A6D0E1E7-D7D8-493A-B82D-54F6F7929E96}" srcOrd="1" destOrd="0" parTransId="{C3A1846E-D1F4-4DA7-B92A-C3D18E45A08C}" sibTransId="{523F87FC-29E5-47D5-8860-2B824FA62E43}"/>
    <dgm:cxn modelId="{E9C18039-2A42-4242-9DA8-63650EE5557E}" type="presOf" srcId="{A6D0E1E7-D7D8-493A-B82D-54F6F7929E96}" destId="{2DAF5851-A84F-4D2A-A2E8-18DCAC87BC59}" srcOrd="0" destOrd="0" presId="urn:microsoft.com/office/officeart/2005/8/layout/arrow5"/>
    <dgm:cxn modelId="{C2895F27-8AC6-4103-9991-12CC5983F184}" type="presParOf" srcId="{CBC5A641-C778-4C37-B6FF-398874127BDA}" destId="{37759E73-34E2-461D-9515-D20D492D3454}" srcOrd="0" destOrd="0" presId="urn:microsoft.com/office/officeart/2005/8/layout/arrow5"/>
    <dgm:cxn modelId="{9977DB46-C2D4-454D-A537-316375C6160E}" type="presParOf" srcId="{CBC5A641-C778-4C37-B6FF-398874127BDA}" destId="{2DAF5851-A84F-4D2A-A2E8-18DCAC87BC59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F16A956-F8B6-40D1-AD51-084F71EAFA2F}" type="doc">
      <dgm:prSet loTypeId="urn:microsoft.com/office/officeart/2005/8/layout/arrow5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42EBA5E-2240-460B-8EE5-6CD421B57A16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rPr>
            <a:t>Yours</a:t>
          </a:r>
          <a:endParaRPr lang="en-US" dirty="0">
            <a:latin typeface="Segoe UI Semilight" panose="020B0402040204020203" pitchFamily="34" charset="0"/>
            <a:cs typeface="Segoe UI Semilight" panose="020B0402040204020203" pitchFamily="34" charset="0"/>
          </a:endParaRPr>
        </a:p>
      </dgm:t>
    </dgm:pt>
    <dgm:pt modelId="{E1E607A7-E3F9-45AC-88C2-782DF80F86D1}" type="parTrans" cxnId="{624BC6B4-B43A-48D4-BA89-6CD22267790B}">
      <dgm:prSet/>
      <dgm:spPr/>
      <dgm:t>
        <a:bodyPr/>
        <a:lstStyle/>
        <a:p>
          <a:endParaRPr lang="en-US">
            <a:latin typeface="Segoe UI Semilight" panose="020B0402040204020203" pitchFamily="34" charset="0"/>
            <a:cs typeface="Segoe UI Semilight" panose="020B0402040204020203" pitchFamily="34" charset="0"/>
          </a:endParaRPr>
        </a:p>
      </dgm:t>
    </dgm:pt>
    <dgm:pt modelId="{1301B6AF-97AA-4F01-894B-DD7F5D390E85}" type="sibTrans" cxnId="{624BC6B4-B43A-48D4-BA89-6CD22267790B}">
      <dgm:prSet/>
      <dgm:spPr/>
      <dgm:t>
        <a:bodyPr/>
        <a:lstStyle/>
        <a:p>
          <a:endParaRPr lang="en-US">
            <a:latin typeface="Segoe UI Semilight" panose="020B0402040204020203" pitchFamily="34" charset="0"/>
            <a:cs typeface="Segoe UI Semilight" panose="020B0402040204020203" pitchFamily="34" charset="0"/>
          </a:endParaRPr>
        </a:p>
      </dgm:t>
    </dgm:pt>
    <dgm:pt modelId="{A6D0E1E7-D7D8-493A-B82D-54F6F7929E96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rPr>
            <a:t>Theirs</a:t>
          </a:r>
          <a:endParaRPr lang="en-US" dirty="0">
            <a:latin typeface="Segoe UI Semilight" panose="020B0402040204020203" pitchFamily="34" charset="0"/>
            <a:cs typeface="Segoe UI Semilight" panose="020B0402040204020203" pitchFamily="34" charset="0"/>
          </a:endParaRPr>
        </a:p>
      </dgm:t>
    </dgm:pt>
    <dgm:pt modelId="{C3A1846E-D1F4-4DA7-B92A-C3D18E45A08C}" type="parTrans" cxnId="{597833F9-CD2B-4F0C-97FC-64E7F5EADFE4}">
      <dgm:prSet/>
      <dgm:spPr/>
      <dgm:t>
        <a:bodyPr/>
        <a:lstStyle/>
        <a:p>
          <a:endParaRPr lang="en-US">
            <a:latin typeface="Segoe UI Semilight" panose="020B0402040204020203" pitchFamily="34" charset="0"/>
            <a:cs typeface="Segoe UI Semilight" panose="020B0402040204020203" pitchFamily="34" charset="0"/>
          </a:endParaRPr>
        </a:p>
      </dgm:t>
    </dgm:pt>
    <dgm:pt modelId="{523F87FC-29E5-47D5-8860-2B824FA62E43}" type="sibTrans" cxnId="{597833F9-CD2B-4F0C-97FC-64E7F5EADFE4}">
      <dgm:prSet/>
      <dgm:spPr/>
      <dgm:t>
        <a:bodyPr/>
        <a:lstStyle/>
        <a:p>
          <a:endParaRPr lang="en-US">
            <a:latin typeface="Segoe UI Semilight" panose="020B0402040204020203" pitchFamily="34" charset="0"/>
            <a:cs typeface="Segoe UI Semilight" panose="020B0402040204020203" pitchFamily="34" charset="0"/>
          </a:endParaRPr>
        </a:p>
      </dgm:t>
    </dgm:pt>
    <dgm:pt modelId="{CBC5A641-C778-4C37-B6FF-398874127BDA}" type="pres">
      <dgm:prSet presAssocID="{EF16A956-F8B6-40D1-AD51-084F71EAFA2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7759E73-34E2-461D-9515-D20D492D3454}" type="pres">
      <dgm:prSet presAssocID="{F42EBA5E-2240-460B-8EE5-6CD421B57A16}" presName="arrow" presStyleLbl="node1" presStyleIdx="0" presStyleCnt="2" custScaleY="75061" custRadScaleRad="184201" custRadScaleInc="-5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DAF5851-A84F-4D2A-A2E8-18DCAC87BC59}" type="pres">
      <dgm:prSet presAssocID="{A6D0E1E7-D7D8-493A-B82D-54F6F7929E96}" presName="arrow" presStyleLbl="node1" presStyleIdx="1" presStyleCnt="2" custScaleY="76706" custRadScaleRad="187941" custRadScaleInc="52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B1A821C-65D2-4D8F-BCC8-31187B719DF9}" type="presOf" srcId="{EF16A956-F8B6-40D1-AD51-084F71EAFA2F}" destId="{CBC5A641-C778-4C37-B6FF-398874127BDA}" srcOrd="0" destOrd="0" presId="urn:microsoft.com/office/officeart/2005/8/layout/arrow5"/>
    <dgm:cxn modelId="{624BC6B4-B43A-48D4-BA89-6CD22267790B}" srcId="{EF16A956-F8B6-40D1-AD51-084F71EAFA2F}" destId="{F42EBA5E-2240-460B-8EE5-6CD421B57A16}" srcOrd="0" destOrd="0" parTransId="{E1E607A7-E3F9-45AC-88C2-782DF80F86D1}" sibTransId="{1301B6AF-97AA-4F01-894B-DD7F5D390E85}"/>
    <dgm:cxn modelId="{3BE538DC-EC10-44F5-811D-110BF20FC9A2}" type="presOf" srcId="{F42EBA5E-2240-460B-8EE5-6CD421B57A16}" destId="{37759E73-34E2-461D-9515-D20D492D3454}" srcOrd="0" destOrd="0" presId="urn:microsoft.com/office/officeart/2005/8/layout/arrow5"/>
    <dgm:cxn modelId="{597833F9-CD2B-4F0C-97FC-64E7F5EADFE4}" srcId="{EF16A956-F8B6-40D1-AD51-084F71EAFA2F}" destId="{A6D0E1E7-D7D8-493A-B82D-54F6F7929E96}" srcOrd="1" destOrd="0" parTransId="{C3A1846E-D1F4-4DA7-B92A-C3D18E45A08C}" sibTransId="{523F87FC-29E5-47D5-8860-2B824FA62E43}"/>
    <dgm:cxn modelId="{E9C18039-2A42-4242-9DA8-63650EE5557E}" type="presOf" srcId="{A6D0E1E7-D7D8-493A-B82D-54F6F7929E96}" destId="{2DAF5851-A84F-4D2A-A2E8-18DCAC87BC59}" srcOrd="0" destOrd="0" presId="urn:microsoft.com/office/officeart/2005/8/layout/arrow5"/>
    <dgm:cxn modelId="{C2895F27-8AC6-4103-9991-12CC5983F184}" type="presParOf" srcId="{CBC5A641-C778-4C37-B6FF-398874127BDA}" destId="{37759E73-34E2-461D-9515-D20D492D3454}" srcOrd="0" destOrd="0" presId="urn:microsoft.com/office/officeart/2005/8/layout/arrow5"/>
    <dgm:cxn modelId="{9977DB46-C2D4-454D-A537-316375C6160E}" type="presParOf" srcId="{CBC5A641-C778-4C37-B6FF-398874127BDA}" destId="{2DAF5851-A84F-4D2A-A2E8-18DCAC87BC59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F16A956-F8B6-40D1-AD51-084F71EAFA2F}" type="doc">
      <dgm:prSet loTypeId="urn:microsoft.com/office/officeart/2005/8/layout/arrow5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42EBA5E-2240-460B-8EE5-6CD421B57A16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rPr>
            <a:t>Yours</a:t>
          </a:r>
          <a:endParaRPr lang="en-US" dirty="0">
            <a:latin typeface="Segoe UI Semilight" panose="020B0402040204020203" pitchFamily="34" charset="0"/>
            <a:cs typeface="Segoe UI Semilight" panose="020B0402040204020203" pitchFamily="34" charset="0"/>
          </a:endParaRPr>
        </a:p>
      </dgm:t>
    </dgm:pt>
    <dgm:pt modelId="{E1E607A7-E3F9-45AC-88C2-782DF80F86D1}" type="parTrans" cxnId="{624BC6B4-B43A-48D4-BA89-6CD22267790B}">
      <dgm:prSet/>
      <dgm:spPr/>
      <dgm:t>
        <a:bodyPr/>
        <a:lstStyle/>
        <a:p>
          <a:endParaRPr lang="en-US">
            <a:latin typeface="Segoe UI Semilight" panose="020B0402040204020203" pitchFamily="34" charset="0"/>
            <a:cs typeface="Segoe UI Semilight" panose="020B0402040204020203" pitchFamily="34" charset="0"/>
          </a:endParaRPr>
        </a:p>
      </dgm:t>
    </dgm:pt>
    <dgm:pt modelId="{1301B6AF-97AA-4F01-894B-DD7F5D390E85}" type="sibTrans" cxnId="{624BC6B4-B43A-48D4-BA89-6CD22267790B}">
      <dgm:prSet/>
      <dgm:spPr/>
      <dgm:t>
        <a:bodyPr/>
        <a:lstStyle/>
        <a:p>
          <a:endParaRPr lang="en-US">
            <a:latin typeface="Segoe UI Semilight" panose="020B0402040204020203" pitchFamily="34" charset="0"/>
            <a:cs typeface="Segoe UI Semilight" panose="020B0402040204020203" pitchFamily="34" charset="0"/>
          </a:endParaRPr>
        </a:p>
      </dgm:t>
    </dgm:pt>
    <dgm:pt modelId="{A6D0E1E7-D7D8-493A-B82D-54F6F7929E96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rPr>
            <a:t>Theirs</a:t>
          </a:r>
          <a:endParaRPr lang="en-US" dirty="0">
            <a:latin typeface="Segoe UI Semilight" panose="020B0402040204020203" pitchFamily="34" charset="0"/>
            <a:cs typeface="Segoe UI Semilight" panose="020B0402040204020203" pitchFamily="34" charset="0"/>
          </a:endParaRPr>
        </a:p>
      </dgm:t>
    </dgm:pt>
    <dgm:pt modelId="{C3A1846E-D1F4-4DA7-B92A-C3D18E45A08C}" type="parTrans" cxnId="{597833F9-CD2B-4F0C-97FC-64E7F5EADFE4}">
      <dgm:prSet/>
      <dgm:spPr/>
      <dgm:t>
        <a:bodyPr/>
        <a:lstStyle/>
        <a:p>
          <a:endParaRPr lang="en-US">
            <a:latin typeface="Segoe UI Semilight" panose="020B0402040204020203" pitchFamily="34" charset="0"/>
            <a:cs typeface="Segoe UI Semilight" panose="020B0402040204020203" pitchFamily="34" charset="0"/>
          </a:endParaRPr>
        </a:p>
      </dgm:t>
    </dgm:pt>
    <dgm:pt modelId="{523F87FC-29E5-47D5-8860-2B824FA62E43}" type="sibTrans" cxnId="{597833F9-CD2B-4F0C-97FC-64E7F5EADFE4}">
      <dgm:prSet/>
      <dgm:spPr/>
      <dgm:t>
        <a:bodyPr/>
        <a:lstStyle/>
        <a:p>
          <a:endParaRPr lang="en-US">
            <a:latin typeface="Segoe UI Semilight" panose="020B0402040204020203" pitchFamily="34" charset="0"/>
            <a:cs typeface="Segoe UI Semilight" panose="020B0402040204020203" pitchFamily="34" charset="0"/>
          </a:endParaRPr>
        </a:p>
      </dgm:t>
    </dgm:pt>
    <dgm:pt modelId="{CBC5A641-C778-4C37-B6FF-398874127BDA}" type="pres">
      <dgm:prSet presAssocID="{EF16A956-F8B6-40D1-AD51-084F71EAFA2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7759E73-34E2-461D-9515-D20D492D3454}" type="pres">
      <dgm:prSet presAssocID="{F42EBA5E-2240-460B-8EE5-6CD421B57A16}" presName="arrow" presStyleLbl="node1" presStyleIdx="0" presStyleCnt="2" custScaleY="75061" custRadScaleRad="184201" custRadScaleInc="-5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DAF5851-A84F-4D2A-A2E8-18DCAC87BC59}" type="pres">
      <dgm:prSet presAssocID="{A6D0E1E7-D7D8-493A-B82D-54F6F7929E96}" presName="arrow" presStyleLbl="node1" presStyleIdx="1" presStyleCnt="2" custScaleY="76706" custRadScaleRad="187941" custRadScaleInc="52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B1A821C-65D2-4D8F-BCC8-31187B719DF9}" type="presOf" srcId="{EF16A956-F8B6-40D1-AD51-084F71EAFA2F}" destId="{CBC5A641-C778-4C37-B6FF-398874127BDA}" srcOrd="0" destOrd="0" presId="urn:microsoft.com/office/officeart/2005/8/layout/arrow5"/>
    <dgm:cxn modelId="{624BC6B4-B43A-48D4-BA89-6CD22267790B}" srcId="{EF16A956-F8B6-40D1-AD51-084F71EAFA2F}" destId="{F42EBA5E-2240-460B-8EE5-6CD421B57A16}" srcOrd="0" destOrd="0" parTransId="{E1E607A7-E3F9-45AC-88C2-782DF80F86D1}" sibTransId="{1301B6AF-97AA-4F01-894B-DD7F5D390E85}"/>
    <dgm:cxn modelId="{3BE538DC-EC10-44F5-811D-110BF20FC9A2}" type="presOf" srcId="{F42EBA5E-2240-460B-8EE5-6CD421B57A16}" destId="{37759E73-34E2-461D-9515-D20D492D3454}" srcOrd="0" destOrd="0" presId="urn:microsoft.com/office/officeart/2005/8/layout/arrow5"/>
    <dgm:cxn modelId="{597833F9-CD2B-4F0C-97FC-64E7F5EADFE4}" srcId="{EF16A956-F8B6-40D1-AD51-084F71EAFA2F}" destId="{A6D0E1E7-D7D8-493A-B82D-54F6F7929E96}" srcOrd="1" destOrd="0" parTransId="{C3A1846E-D1F4-4DA7-B92A-C3D18E45A08C}" sibTransId="{523F87FC-29E5-47D5-8860-2B824FA62E43}"/>
    <dgm:cxn modelId="{E9C18039-2A42-4242-9DA8-63650EE5557E}" type="presOf" srcId="{A6D0E1E7-D7D8-493A-B82D-54F6F7929E96}" destId="{2DAF5851-A84F-4D2A-A2E8-18DCAC87BC59}" srcOrd="0" destOrd="0" presId="urn:microsoft.com/office/officeart/2005/8/layout/arrow5"/>
    <dgm:cxn modelId="{C2895F27-8AC6-4103-9991-12CC5983F184}" type="presParOf" srcId="{CBC5A641-C778-4C37-B6FF-398874127BDA}" destId="{37759E73-34E2-461D-9515-D20D492D3454}" srcOrd="0" destOrd="0" presId="urn:microsoft.com/office/officeart/2005/8/layout/arrow5"/>
    <dgm:cxn modelId="{9977DB46-C2D4-454D-A537-316375C6160E}" type="presParOf" srcId="{CBC5A641-C778-4C37-B6FF-398874127BDA}" destId="{2DAF5851-A84F-4D2A-A2E8-18DCAC87BC59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C85D4A5-5DC3-443B-BDBC-F9B103BE7BB5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</dgm:pt>
    <dgm:pt modelId="{699E7163-BCE2-4DFF-B383-406C1437BCEE}">
      <dgm:prSet phldrT="[Text]" custT="1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n-GB" sz="2400" b="0" dirty="0" smtClean="0">
              <a:latin typeface="Segoe UI Semibold" panose="020B0702040204020203" pitchFamily="34" charset="0"/>
              <a:ea typeface="Segoe UI Historic" panose="020B0502040204020203" pitchFamily="34" charset="0"/>
              <a:cs typeface="Segoe UI Semibold" panose="020B0702040204020203" pitchFamily="34" charset="0"/>
            </a:rPr>
            <a:t>Research &amp; Thinking:</a:t>
          </a:r>
        </a:p>
        <a:p>
          <a:r>
            <a:rPr lang="en-GB" sz="1600" b="0" i="0" dirty="0" smtClean="0">
              <a:latin typeface="Segoe UI Semibold" panose="020B0702040204020203" pitchFamily="34" charset="0"/>
              <a:ea typeface="Segoe UI Historic" panose="020B0502040204020203" pitchFamily="34" charset="0"/>
              <a:cs typeface="Segoe UI Semibold" panose="020B0702040204020203" pitchFamily="34" charset="0"/>
            </a:rPr>
            <a:t>Job, Employer, Sector, Themes &amp; unwritten</a:t>
          </a:r>
        </a:p>
        <a:p>
          <a:r>
            <a:rPr lang="en-GB" sz="2400" b="0" i="0" dirty="0" smtClean="0">
              <a:solidFill>
                <a:srgbClr val="FF0000"/>
              </a:solidFill>
              <a:latin typeface="Segoe UI Historic" panose="020B0502040204020203" pitchFamily="34" charset="0"/>
              <a:ea typeface="Segoe UI Historic" panose="020B0502040204020203" pitchFamily="34" charset="0"/>
              <a:cs typeface="Segoe UI Historic" panose="020B0502040204020203" pitchFamily="34" charset="0"/>
            </a:rPr>
            <a:t>Establishing CRITERIA</a:t>
          </a:r>
          <a:r>
            <a:rPr lang="en-GB" sz="2000" b="0" i="0" dirty="0" smtClean="0">
              <a:solidFill>
                <a:srgbClr val="FF0000"/>
              </a:solidFill>
              <a:latin typeface="Segoe UI Historic" panose="020B0502040204020203" pitchFamily="34" charset="0"/>
              <a:ea typeface="Segoe UI Historic" panose="020B0502040204020203" pitchFamily="34" charset="0"/>
              <a:cs typeface="Segoe UI Historic" panose="020B0502040204020203" pitchFamily="34" charset="0"/>
            </a:rPr>
            <a:t>!</a:t>
          </a:r>
          <a:endParaRPr lang="en-GB" sz="2000" b="0" i="0" dirty="0">
            <a:solidFill>
              <a:srgbClr val="FF0000"/>
            </a:solidFill>
            <a:latin typeface="Segoe UI Historic" panose="020B0502040204020203" pitchFamily="34" charset="0"/>
            <a:ea typeface="Segoe UI Historic" panose="020B0502040204020203" pitchFamily="34" charset="0"/>
            <a:cs typeface="Segoe UI Historic" panose="020B0502040204020203" pitchFamily="34" charset="0"/>
          </a:endParaRPr>
        </a:p>
      </dgm:t>
    </dgm:pt>
    <dgm:pt modelId="{D9B3A66C-A987-45EC-86C8-B6D92013897A}" type="parTrans" cxnId="{498E1F67-21B2-4449-B03D-E0203F0918D9}">
      <dgm:prSet/>
      <dgm:spPr/>
      <dgm:t>
        <a:bodyPr/>
        <a:lstStyle/>
        <a:p>
          <a:endParaRPr lang="en-GB"/>
        </a:p>
      </dgm:t>
    </dgm:pt>
    <dgm:pt modelId="{9AA3A4A6-3AE0-4F0B-925F-133D86594E45}" type="sibTrans" cxnId="{498E1F67-21B2-4449-B03D-E0203F0918D9}">
      <dgm:prSet/>
      <dgm:spPr/>
      <dgm:t>
        <a:bodyPr/>
        <a:lstStyle/>
        <a:p>
          <a:endParaRPr lang="en-GB"/>
        </a:p>
      </dgm:t>
    </dgm:pt>
    <dgm:pt modelId="{BE13A031-BE99-47C7-991E-EFA8A3D16A47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pPr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1" dirty="0" smtClean="0"/>
        </a:p>
        <a:p>
          <a:pPr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b="1" dirty="0" smtClean="0">
              <a:latin typeface="Segoe UI Historic" panose="020B0502040204020203" pitchFamily="34" charset="0"/>
              <a:ea typeface="Segoe UI Historic" panose="020B0502040204020203" pitchFamily="34" charset="0"/>
              <a:cs typeface="Segoe UI Historic" panose="020B0502040204020203" pitchFamily="34" charset="0"/>
            </a:rPr>
            <a:t>Writing: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600" b="1" i="0" dirty="0" smtClean="0">
              <a:latin typeface="Segoe UI Semibold" panose="020B0702040204020203" pitchFamily="34" charset="0"/>
              <a:ea typeface="Segoe UI Historic" panose="020B0502040204020203" pitchFamily="34" charset="0"/>
              <a:cs typeface="Segoe UI Semibold" panose="020B0702040204020203" pitchFamily="34" charset="0"/>
            </a:rPr>
            <a:t>Evidencing criteria</a:t>
          </a:r>
        </a:p>
        <a:p>
          <a:pPr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i="0" dirty="0" smtClean="0">
              <a:latin typeface="Segoe UI Semibold" panose="020B0702040204020203" pitchFamily="34" charset="0"/>
              <a:ea typeface="Segoe UI Historic" panose="020B0502040204020203" pitchFamily="34" charset="0"/>
              <a:cs typeface="Segoe UI Semibold" panose="020B0702040204020203" pitchFamily="34" charset="0"/>
            </a:rPr>
            <a:t>Excellent English/Welsh</a:t>
          </a:r>
        </a:p>
        <a:p>
          <a:pPr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i="0" dirty="0" smtClean="0">
              <a:latin typeface="Segoe UI Semibold" panose="020B0702040204020203" pitchFamily="34" charset="0"/>
              <a:ea typeface="Segoe UI Historic" panose="020B0502040204020203" pitchFamily="34" charset="0"/>
              <a:cs typeface="Segoe UI Semibold" panose="020B0702040204020203" pitchFamily="34" charset="0"/>
            </a:rPr>
            <a:t>STAR writing</a:t>
          </a:r>
        </a:p>
        <a:p>
          <a:pPr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i="0" dirty="0" smtClean="0">
              <a:latin typeface="Segoe UI Semibold" panose="020B0702040204020203" pitchFamily="34" charset="0"/>
              <a:ea typeface="Segoe UI Historic" panose="020B0502040204020203" pitchFamily="34" charset="0"/>
              <a:cs typeface="Segoe UI Semibold" panose="020B0702040204020203" pitchFamily="34" charset="0"/>
            </a:rPr>
            <a:t>Grammar &amp; Spelling</a:t>
          </a:r>
        </a:p>
        <a:p>
          <a:pPr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i="0" dirty="0" smtClean="0">
              <a:latin typeface="Segoe UI Semibold" panose="020B0702040204020203" pitchFamily="34" charset="0"/>
              <a:ea typeface="Segoe UI Historic" panose="020B0502040204020203" pitchFamily="34" charset="0"/>
              <a:cs typeface="Segoe UI Semibold" panose="020B0702040204020203" pitchFamily="34" charset="0"/>
            </a:rPr>
            <a:t>Relevance</a:t>
          </a:r>
        </a:p>
        <a:p>
          <a:pPr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800" i="0" dirty="0"/>
        </a:p>
      </dgm:t>
    </dgm:pt>
    <dgm:pt modelId="{25550453-8A22-4FAA-A970-84B3D34C1EEA}" type="parTrans" cxnId="{BA7C5CD2-DAFD-4CB9-AF7D-34E0A33A51B9}">
      <dgm:prSet/>
      <dgm:spPr/>
      <dgm:t>
        <a:bodyPr/>
        <a:lstStyle/>
        <a:p>
          <a:endParaRPr lang="en-GB"/>
        </a:p>
      </dgm:t>
    </dgm:pt>
    <dgm:pt modelId="{A18FDEDF-C37C-48F2-97BD-92532BC72C55}" type="sibTrans" cxnId="{BA7C5CD2-DAFD-4CB9-AF7D-34E0A33A51B9}">
      <dgm:prSet/>
      <dgm:spPr/>
      <dgm:t>
        <a:bodyPr/>
        <a:lstStyle/>
        <a:p>
          <a:endParaRPr lang="en-GB"/>
        </a:p>
      </dgm:t>
    </dgm:pt>
    <dgm:pt modelId="{56330D8F-2AC8-4504-986F-6CC03AF5D14F}">
      <dgm:prSet phldrT="[Text]" custT="1"/>
      <dgm:spPr>
        <a:solidFill>
          <a:schemeClr val="bg1">
            <a:lumMod val="95000"/>
            <a:alpha val="50000"/>
          </a:schemeClr>
        </a:solidFill>
      </dgm:spPr>
      <dgm:t>
        <a:bodyPr/>
        <a:lstStyle/>
        <a:p>
          <a:r>
            <a:rPr lang="en-GB" sz="2400" b="1" dirty="0" smtClean="0">
              <a:latin typeface="Segoe UI Semibold" panose="020B0702040204020203" pitchFamily="34" charset="0"/>
              <a:ea typeface="Segoe UI Historic" panose="020B0502040204020203" pitchFamily="34" charset="0"/>
              <a:cs typeface="Segoe UI Semibold" panose="020B0702040204020203" pitchFamily="34" charset="0"/>
            </a:rPr>
            <a:t>Structure &amp; format:</a:t>
          </a:r>
        </a:p>
        <a:p>
          <a:r>
            <a:rPr lang="en-GB" sz="1600" b="1" dirty="0" smtClean="0">
              <a:latin typeface="Segoe UI Semibold" panose="020B0702040204020203" pitchFamily="34" charset="0"/>
              <a:ea typeface="Segoe UI Historic" panose="020B0502040204020203" pitchFamily="34" charset="0"/>
              <a:cs typeface="Segoe UI Semibold" panose="020B0702040204020203" pitchFamily="34" charset="0"/>
            </a:rPr>
            <a:t>On-line / Off-line</a:t>
          </a:r>
        </a:p>
        <a:p>
          <a:r>
            <a:rPr lang="en-GB" sz="1600" b="1" dirty="0" smtClean="0">
              <a:latin typeface="Segoe UI Semibold" panose="020B0702040204020203" pitchFamily="34" charset="0"/>
              <a:ea typeface="Segoe UI Historic" panose="020B0502040204020203" pitchFamily="34" charset="0"/>
              <a:cs typeface="Segoe UI Semibold" panose="020B0702040204020203" pitchFamily="34" charset="0"/>
            </a:rPr>
            <a:t>Font, Tabs, </a:t>
          </a:r>
        </a:p>
        <a:p>
          <a:r>
            <a:rPr lang="en-GB" sz="1600" b="1" dirty="0" smtClean="0">
              <a:latin typeface="Segoe UI Semibold" panose="020B0702040204020203" pitchFamily="34" charset="0"/>
              <a:ea typeface="Segoe UI Historic" panose="020B0502040204020203" pitchFamily="34" charset="0"/>
              <a:cs typeface="Segoe UI Semibold" panose="020B0702040204020203" pitchFamily="34" charset="0"/>
            </a:rPr>
            <a:t>Indent, Bold</a:t>
          </a:r>
        </a:p>
        <a:p>
          <a:r>
            <a:rPr lang="en-GB" sz="1600" b="1" dirty="0" smtClean="0">
              <a:latin typeface="Segoe UI Semibold" panose="020B0702040204020203" pitchFamily="34" charset="0"/>
              <a:ea typeface="Segoe UI Historic" panose="020B0502040204020203" pitchFamily="34" charset="0"/>
              <a:cs typeface="Segoe UI Semibold" panose="020B0702040204020203" pitchFamily="34" charset="0"/>
            </a:rPr>
            <a:t>Shape, Space allocation</a:t>
          </a:r>
        </a:p>
        <a:p>
          <a:endParaRPr lang="en-GB" sz="1800" dirty="0"/>
        </a:p>
      </dgm:t>
    </dgm:pt>
    <dgm:pt modelId="{600986A1-506D-400A-B62E-9230EE391BB1}" type="parTrans" cxnId="{53022AC8-8445-4B66-BFCD-06D882C5E777}">
      <dgm:prSet/>
      <dgm:spPr/>
      <dgm:t>
        <a:bodyPr/>
        <a:lstStyle/>
        <a:p>
          <a:endParaRPr lang="en-GB"/>
        </a:p>
      </dgm:t>
    </dgm:pt>
    <dgm:pt modelId="{A3FDE0E7-2836-4A6A-BC72-E330FBCF5F7A}" type="sibTrans" cxnId="{53022AC8-8445-4B66-BFCD-06D882C5E777}">
      <dgm:prSet/>
      <dgm:spPr/>
      <dgm:t>
        <a:bodyPr/>
        <a:lstStyle/>
        <a:p>
          <a:endParaRPr lang="en-GB"/>
        </a:p>
      </dgm:t>
    </dgm:pt>
    <dgm:pt modelId="{EF7F615E-6FF8-4074-A2E2-9121CBA3AC16}" type="pres">
      <dgm:prSet presAssocID="{FC85D4A5-5DC3-443B-BDBC-F9B103BE7BB5}" presName="compositeShape" presStyleCnt="0">
        <dgm:presLayoutVars>
          <dgm:chMax val="7"/>
          <dgm:dir/>
          <dgm:resizeHandles val="exact"/>
        </dgm:presLayoutVars>
      </dgm:prSet>
      <dgm:spPr/>
    </dgm:pt>
    <dgm:pt modelId="{DB73E537-5CFC-4142-984E-9974836C3DE3}" type="pres">
      <dgm:prSet presAssocID="{699E7163-BCE2-4DFF-B383-406C1437BCEE}" presName="circ1" presStyleLbl="vennNode1" presStyleIdx="0" presStyleCnt="3" custScaleX="133592" custLinFactNeighborX="3219" custLinFactNeighborY="-1809"/>
      <dgm:spPr/>
      <dgm:t>
        <a:bodyPr/>
        <a:lstStyle/>
        <a:p>
          <a:endParaRPr lang="en-GB"/>
        </a:p>
      </dgm:t>
    </dgm:pt>
    <dgm:pt modelId="{D6A5D576-68EB-473F-A9D5-3D7C560812BF}" type="pres">
      <dgm:prSet presAssocID="{699E7163-BCE2-4DFF-B383-406C1437BCEE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759D209-7E48-4989-9660-58A4B162802B}" type="pres">
      <dgm:prSet presAssocID="{BE13A031-BE99-47C7-991E-EFA8A3D16A47}" presName="circ2" presStyleLbl="vennNode1" presStyleIdx="1" presStyleCnt="3" custScaleX="119115" custLinFactNeighborX="17582" custLinFactNeighborY="4737"/>
      <dgm:spPr/>
      <dgm:t>
        <a:bodyPr/>
        <a:lstStyle/>
        <a:p>
          <a:endParaRPr lang="en-GB"/>
        </a:p>
      </dgm:t>
    </dgm:pt>
    <dgm:pt modelId="{CE3FB2C8-F4AF-46EB-9E1D-3C1ACF979686}" type="pres">
      <dgm:prSet presAssocID="{BE13A031-BE99-47C7-991E-EFA8A3D16A47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904C4F9-275B-4A31-BBAF-68327DF30620}" type="pres">
      <dgm:prSet presAssocID="{56330D8F-2AC8-4504-986F-6CC03AF5D14F}" presName="circ3" presStyleLbl="vennNode1" presStyleIdx="2" presStyleCnt="3" custScaleX="122460" custScaleY="101335" custLinFactNeighborX="-398" custLinFactNeighborY="5404"/>
      <dgm:spPr/>
      <dgm:t>
        <a:bodyPr/>
        <a:lstStyle/>
        <a:p>
          <a:endParaRPr lang="en-GB"/>
        </a:p>
      </dgm:t>
    </dgm:pt>
    <dgm:pt modelId="{DB186A9B-8662-44BF-8C21-6C1DEC706088}" type="pres">
      <dgm:prSet presAssocID="{56330D8F-2AC8-4504-986F-6CC03AF5D14F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5C782294-A9BA-4F25-AABC-88136EAB1355}" type="presOf" srcId="{699E7163-BCE2-4DFF-B383-406C1437BCEE}" destId="{DB73E537-5CFC-4142-984E-9974836C3DE3}" srcOrd="0" destOrd="0" presId="urn:microsoft.com/office/officeart/2005/8/layout/venn1"/>
    <dgm:cxn modelId="{4765498D-8497-4ADB-8013-9F694F3CDDEF}" type="presOf" srcId="{BE13A031-BE99-47C7-991E-EFA8A3D16A47}" destId="{F759D209-7E48-4989-9660-58A4B162802B}" srcOrd="0" destOrd="0" presId="urn:microsoft.com/office/officeart/2005/8/layout/venn1"/>
    <dgm:cxn modelId="{CA84484E-C261-44E6-BCB4-C0513C9BB63D}" type="presOf" srcId="{699E7163-BCE2-4DFF-B383-406C1437BCEE}" destId="{D6A5D576-68EB-473F-A9D5-3D7C560812BF}" srcOrd="1" destOrd="0" presId="urn:microsoft.com/office/officeart/2005/8/layout/venn1"/>
    <dgm:cxn modelId="{47F9EDC1-4D43-4F12-888E-637879CCCFD1}" type="presOf" srcId="{56330D8F-2AC8-4504-986F-6CC03AF5D14F}" destId="{DB186A9B-8662-44BF-8C21-6C1DEC706088}" srcOrd="1" destOrd="0" presId="urn:microsoft.com/office/officeart/2005/8/layout/venn1"/>
    <dgm:cxn modelId="{BA7C5CD2-DAFD-4CB9-AF7D-34E0A33A51B9}" srcId="{FC85D4A5-5DC3-443B-BDBC-F9B103BE7BB5}" destId="{BE13A031-BE99-47C7-991E-EFA8A3D16A47}" srcOrd="1" destOrd="0" parTransId="{25550453-8A22-4FAA-A970-84B3D34C1EEA}" sibTransId="{A18FDEDF-C37C-48F2-97BD-92532BC72C55}"/>
    <dgm:cxn modelId="{53022AC8-8445-4B66-BFCD-06D882C5E777}" srcId="{FC85D4A5-5DC3-443B-BDBC-F9B103BE7BB5}" destId="{56330D8F-2AC8-4504-986F-6CC03AF5D14F}" srcOrd="2" destOrd="0" parTransId="{600986A1-506D-400A-B62E-9230EE391BB1}" sibTransId="{A3FDE0E7-2836-4A6A-BC72-E330FBCF5F7A}"/>
    <dgm:cxn modelId="{E094E4C8-56C2-4036-ACAC-56626C0E2643}" type="presOf" srcId="{FC85D4A5-5DC3-443B-BDBC-F9B103BE7BB5}" destId="{EF7F615E-6FF8-4074-A2E2-9121CBA3AC16}" srcOrd="0" destOrd="0" presId="urn:microsoft.com/office/officeart/2005/8/layout/venn1"/>
    <dgm:cxn modelId="{00F9A5D9-6CB7-45E8-B7CB-59A99FD6BB31}" type="presOf" srcId="{56330D8F-2AC8-4504-986F-6CC03AF5D14F}" destId="{1904C4F9-275B-4A31-BBAF-68327DF30620}" srcOrd="0" destOrd="0" presId="urn:microsoft.com/office/officeart/2005/8/layout/venn1"/>
    <dgm:cxn modelId="{5A7F86F4-4541-4BD9-897D-75D016B3B6A8}" type="presOf" srcId="{BE13A031-BE99-47C7-991E-EFA8A3D16A47}" destId="{CE3FB2C8-F4AF-46EB-9E1D-3C1ACF979686}" srcOrd="1" destOrd="0" presId="urn:microsoft.com/office/officeart/2005/8/layout/venn1"/>
    <dgm:cxn modelId="{498E1F67-21B2-4449-B03D-E0203F0918D9}" srcId="{FC85D4A5-5DC3-443B-BDBC-F9B103BE7BB5}" destId="{699E7163-BCE2-4DFF-B383-406C1437BCEE}" srcOrd="0" destOrd="0" parTransId="{D9B3A66C-A987-45EC-86C8-B6D92013897A}" sibTransId="{9AA3A4A6-3AE0-4F0B-925F-133D86594E45}"/>
    <dgm:cxn modelId="{649E6ABF-AA8C-4D2E-9E08-2AA0BECD8F69}" type="presParOf" srcId="{EF7F615E-6FF8-4074-A2E2-9121CBA3AC16}" destId="{DB73E537-5CFC-4142-984E-9974836C3DE3}" srcOrd="0" destOrd="0" presId="urn:microsoft.com/office/officeart/2005/8/layout/venn1"/>
    <dgm:cxn modelId="{72AA9CF0-050B-425B-88BC-3901A4ABC1F1}" type="presParOf" srcId="{EF7F615E-6FF8-4074-A2E2-9121CBA3AC16}" destId="{D6A5D576-68EB-473F-A9D5-3D7C560812BF}" srcOrd="1" destOrd="0" presId="urn:microsoft.com/office/officeart/2005/8/layout/venn1"/>
    <dgm:cxn modelId="{F77589D7-3203-4F53-A571-98DA5240521B}" type="presParOf" srcId="{EF7F615E-6FF8-4074-A2E2-9121CBA3AC16}" destId="{F759D209-7E48-4989-9660-58A4B162802B}" srcOrd="2" destOrd="0" presId="urn:microsoft.com/office/officeart/2005/8/layout/venn1"/>
    <dgm:cxn modelId="{423F0E99-AE97-420E-AF99-94159EFA0AAE}" type="presParOf" srcId="{EF7F615E-6FF8-4074-A2E2-9121CBA3AC16}" destId="{CE3FB2C8-F4AF-46EB-9E1D-3C1ACF979686}" srcOrd="3" destOrd="0" presId="urn:microsoft.com/office/officeart/2005/8/layout/venn1"/>
    <dgm:cxn modelId="{93DC2C11-2E74-4B46-9639-48261A67EDC9}" type="presParOf" srcId="{EF7F615E-6FF8-4074-A2E2-9121CBA3AC16}" destId="{1904C4F9-275B-4A31-BBAF-68327DF30620}" srcOrd="4" destOrd="0" presId="urn:microsoft.com/office/officeart/2005/8/layout/venn1"/>
    <dgm:cxn modelId="{230C0668-B21C-40EE-9BF9-41E09A72714A}" type="presParOf" srcId="{EF7F615E-6FF8-4074-A2E2-9121CBA3AC16}" destId="{DB186A9B-8662-44BF-8C21-6C1DEC706088}" srcOrd="5" destOrd="0" presId="urn:microsoft.com/office/officeart/2005/8/layout/venn1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759E73-34E2-461D-9515-D20D492D3454}">
      <dsp:nvSpPr>
        <dsp:cNvPr id="0" name=""/>
        <dsp:cNvSpPr/>
      </dsp:nvSpPr>
      <dsp:spPr>
        <a:xfrm rot="16200000">
          <a:off x="-313909" y="316770"/>
          <a:ext cx="2517418" cy="1889599"/>
        </a:xfrm>
        <a:prstGeom prst="downArrow">
          <a:avLst>
            <a:gd name="adj1" fmla="val 50000"/>
            <a:gd name="adj2" fmla="val 35000"/>
          </a:avLst>
        </a:prstGeom>
        <a:solidFill>
          <a:schemeClr val="bg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>
              <a:latin typeface="Segoe UI Semilight" panose="020B0402040204020203" pitchFamily="34" charset="0"/>
              <a:cs typeface="Segoe UI Semilight" panose="020B0402040204020203" pitchFamily="34" charset="0"/>
            </a:rPr>
            <a:t>Chi</a:t>
          </a:r>
          <a:endParaRPr lang="en-US" sz="4000" kern="1200" dirty="0">
            <a:latin typeface="Segoe UI Semilight" panose="020B0402040204020203" pitchFamily="34" charset="0"/>
            <a:cs typeface="Segoe UI Semilight" panose="020B0402040204020203" pitchFamily="34" charset="0"/>
          </a:endParaRPr>
        </a:p>
      </dsp:txBody>
      <dsp:txXfrm rot="5400000">
        <a:off x="1" y="632214"/>
        <a:ext cx="1558919" cy="1258709"/>
      </dsp:txXfrm>
    </dsp:sp>
    <dsp:sp modelId="{2DAF5851-A84F-4D2A-A2E8-18DCAC87BC59}">
      <dsp:nvSpPr>
        <dsp:cNvPr id="0" name=""/>
        <dsp:cNvSpPr/>
      </dsp:nvSpPr>
      <dsp:spPr>
        <a:xfrm rot="5400000">
          <a:off x="6804985" y="296064"/>
          <a:ext cx="2517418" cy="1931011"/>
        </a:xfrm>
        <a:prstGeom prst="downArrow">
          <a:avLst>
            <a:gd name="adj1" fmla="val 50000"/>
            <a:gd name="adj2" fmla="val 35000"/>
          </a:avLst>
        </a:prstGeom>
        <a:solidFill>
          <a:schemeClr val="bg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>
              <a:latin typeface="Segoe UI Semilight" panose="020B0402040204020203" pitchFamily="34" charset="0"/>
              <a:cs typeface="Segoe UI Semilight" panose="020B0402040204020203" pitchFamily="34" charset="0"/>
            </a:rPr>
            <a:t>Nhw</a:t>
          </a:r>
          <a:endParaRPr lang="en-US" sz="4000" kern="1200" dirty="0">
            <a:latin typeface="Segoe UI Semilight" panose="020B0402040204020203" pitchFamily="34" charset="0"/>
            <a:cs typeface="Segoe UI Semilight" panose="020B0402040204020203" pitchFamily="34" charset="0"/>
          </a:endParaRPr>
        </a:p>
      </dsp:txBody>
      <dsp:txXfrm rot="-5400000">
        <a:off x="7436116" y="632215"/>
        <a:ext cx="1593084" cy="125870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759E73-34E2-461D-9515-D20D492D3454}">
      <dsp:nvSpPr>
        <dsp:cNvPr id="0" name=""/>
        <dsp:cNvSpPr/>
      </dsp:nvSpPr>
      <dsp:spPr>
        <a:xfrm rot="16200000">
          <a:off x="-313909" y="316770"/>
          <a:ext cx="2517418" cy="1889599"/>
        </a:xfrm>
        <a:prstGeom prst="downArrow">
          <a:avLst>
            <a:gd name="adj1" fmla="val 50000"/>
            <a:gd name="adj2" fmla="val 35000"/>
          </a:avLst>
        </a:prstGeom>
        <a:solidFill>
          <a:schemeClr val="bg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>
              <a:latin typeface="Segoe UI Semilight" panose="020B0402040204020203" pitchFamily="34" charset="0"/>
              <a:cs typeface="Segoe UI Semilight" panose="020B0402040204020203" pitchFamily="34" charset="0"/>
            </a:rPr>
            <a:t>Chi</a:t>
          </a:r>
          <a:endParaRPr lang="en-US" sz="4000" kern="1200" dirty="0">
            <a:latin typeface="Segoe UI Semilight" panose="020B0402040204020203" pitchFamily="34" charset="0"/>
            <a:cs typeface="Segoe UI Semilight" panose="020B0402040204020203" pitchFamily="34" charset="0"/>
          </a:endParaRPr>
        </a:p>
      </dsp:txBody>
      <dsp:txXfrm rot="5400000">
        <a:off x="1" y="632214"/>
        <a:ext cx="1558919" cy="1258709"/>
      </dsp:txXfrm>
    </dsp:sp>
    <dsp:sp modelId="{2DAF5851-A84F-4D2A-A2E8-18DCAC87BC59}">
      <dsp:nvSpPr>
        <dsp:cNvPr id="0" name=""/>
        <dsp:cNvSpPr/>
      </dsp:nvSpPr>
      <dsp:spPr>
        <a:xfrm rot="5400000">
          <a:off x="6804985" y="296064"/>
          <a:ext cx="2517418" cy="1931011"/>
        </a:xfrm>
        <a:prstGeom prst="downArrow">
          <a:avLst>
            <a:gd name="adj1" fmla="val 50000"/>
            <a:gd name="adj2" fmla="val 35000"/>
          </a:avLst>
        </a:prstGeom>
        <a:solidFill>
          <a:schemeClr val="bg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>
              <a:latin typeface="Segoe UI Semilight" panose="020B0402040204020203" pitchFamily="34" charset="0"/>
              <a:cs typeface="Segoe UI Semilight" panose="020B0402040204020203" pitchFamily="34" charset="0"/>
            </a:rPr>
            <a:t>Nhw</a:t>
          </a:r>
          <a:endParaRPr lang="en-US" sz="4000" kern="1200" dirty="0">
            <a:latin typeface="Segoe UI Semilight" panose="020B0402040204020203" pitchFamily="34" charset="0"/>
            <a:cs typeface="Segoe UI Semilight" panose="020B0402040204020203" pitchFamily="34" charset="0"/>
          </a:endParaRPr>
        </a:p>
      </dsp:txBody>
      <dsp:txXfrm rot="-5400000">
        <a:off x="7436116" y="632215"/>
        <a:ext cx="1593084" cy="125870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759E73-34E2-461D-9515-D20D492D3454}">
      <dsp:nvSpPr>
        <dsp:cNvPr id="0" name=""/>
        <dsp:cNvSpPr/>
      </dsp:nvSpPr>
      <dsp:spPr>
        <a:xfrm rot="16200000">
          <a:off x="-313909" y="316770"/>
          <a:ext cx="2517418" cy="1889599"/>
        </a:xfrm>
        <a:prstGeom prst="downArrow">
          <a:avLst>
            <a:gd name="adj1" fmla="val 50000"/>
            <a:gd name="adj2" fmla="val 35000"/>
          </a:avLst>
        </a:prstGeom>
        <a:solidFill>
          <a:schemeClr val="bg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808" tIns="241808" rIns="241808" bIns="241808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>
              <a:latin typeface="Segoe UI Semilight" panose="020B0402040204020203" pitchFamily="34" charset="0"/>
              <a:cs typeface="Segoe UI Semilight" panose="020B0402040204020203" pitchFamily="34" charset="0"/>
            </a:rPr>
            <a:t>Yours</a:t>
          </a:r>
          <a:endParaRPr lang="en-US" sz="3400" kern="1200" dirty="0">
            <a:latin typeface="Segoe UI Semilight" panose="020B0402040204020203" pitchFamily="34" charset="0"/>
            <a:cs typeface="Segoe UI Semilight" panose="020B0402040204020203" pitchFamily="34" charset="0"/>
          </a:endParaRPr>
        </a:p>
      </dsp:txBody>
      <dsp:txXfrm rot="5400000">
        <a:off x="1" y="632214"/>
        <a:ext cx="1558919" cy="1258709"/>
      </dsp:txXfrm>
    </dsp:sp>
    <dsp:sp modelId="{2DAF5851-A84F-4D2A-A2E8-18DCAC87BC59}">
      <dsp:nvSpPr>
        <dsp:cNvPr id="0" name=""/>
        <dsp:cNvSpPr/>
      </dsp:nvSpPr>
      <dsp:spPr>
        <a:xfrm rot="5400000">
          <a:off x="6804985" y="296064"/>
          <a:ext cx="2517418" cy="1931011"/>
        </a:xfrm>
        <a:prstGeom prst="downArrow">
          <a:avLst>
            <a:gd name="adj1" fmla="val 50000"/>
            <a:gd name="adj2" fmla="val 35000"/>
          </a:avLst>
        </a:prstGeom>
        <a:solidFill>
          <a:schemeClr val="bg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808" tIns="241808" rIns="241808" bIns="241808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>
              <a:latin typeface="Segoe UI Semilight" panose="020B0402040204020203" pitchFamily="34" charset="0"/>
              <a:cs typeface="Segoe UI Semilight" panose="020B0402040204020203" pitchFamily="34" charset="0"/>
            </a:rPr>
            <a:t>Theirs</a:t>
          </a:r>
          <a:endParaRPr lang="en-US" sz="3400" kern="1200" dirty="0">
            <a:latin typeface="Segoe UI Semilight" panose="020B0402040204020203" pitchFamily="34" charset="0"/>
            <a:cs typeface="Segoe UI Semilight" panose="020B0402040204020203" pitchFamily="34" charset="0"/>
          </a:endParaRPr>
        </a:p>
      </dsp:txBody>
      <dsp:txXfrm rot="-5400000">
        <a:off x="7436116" y="632215"/>
        <a:ext cx="1593084" cy="125870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759E73-34E2-461D-9515-D20D492D3454}">
      <dsp:nvSpPr>
        <dsp:cNvPr id="0" name=""/>
        <dsp:cNvSpPr/>
      </dsp:nvSpPr>
      <dsp:spPr>
        <a:xfrm rot="16200000">
          <a:off x="-313909" y="316770"/>
          <a:ext cx="2517418" cy="1889599"/>
        </a:xfrm>
        <a:prstGeom prst="downArrow">
          <a:avLst>
            <a:gd name="adj1" fmla="val 50000"/>
            <a:gd name="adj2" fmla="val 35000"/>
          </a:avLst>
        </a:prstGeom>
        <a:solidFill>
          <a:schemeClr val="bg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808" tIns="241808" rIns="241808" bIns="241808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>
              <a:latin typeface="Segoe UI Semilight" panose="020B0402040204020203" pitchFamily="34" charset="0"/>
              <a:cs typeface="Segoe UI Semilight" panose="020B0402040204020203" pitchFamily="34" charset="0"/>
            </a:rPr>
            <a:t>Yours</a:t>
          </a:r>
          <a:endParaRPr lang="en-US" sz="3400" kern="1200" dirty="0">
            <a:latin typeface="Segoe UI Semilight" panose="020B0402040204020203" pitchFamily="34" charset="0"/>
            <a:cs typeface="Segoe UI Semilight" panose="020B0402040204020203" pitchFamily="34" charset="0"/>
          </a:endParaRPr>
        </a:p>
      </dsp:txBody>
      <dsp:txXfrm rot="5400000">
        <a:off x="1" y="632214"/>
        <a:ext cx="1558919" cy="1258709"/>
      </dsp:txXfrm>
    </dsp:sp>
    <dsp:sp modelId="{2DAF5851-A84F-4D2A-A2E8-18DCAC87BC59}">
      <dsp:nvSpPr>
        <dsp:cNvPr id="0" name=""/>
        <dsp:cNvSpPr/>
      </dsp:nvSpPr>
      <dsp:spPr>
        <a:xfrm rot="5400000">
          <a:off x="6804985" y="296064"/>
          <a:ext cx="2517418" cy="1931011"/>
        </a:xfrm>
        <a:prstGeom prst="downArrow">
          <a:avLst>
            <a:gd name="adj1" fmla="val 50000"/>
            <a:gd name="adj2" fmla="val 35000"/>
          </a:avLst>
        </a:prstGeom>
        <a:solidFill>
          <a:schemeClr val="bg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808" tIns="241808" rIns="241808" bIns="241808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>
              <a:latin typeface="Segoe UI Semilight" panose="020B0402040204020203" pitchFamily="34" charset="0"/>
              <a:cs typeface="Segoe UI Semilight" panose="020B0402040204020203" pitchFamily="34" charset="0"/>
            </a:rPr>
            <a:t>Theirs</a:t>
          </a:r>
          <a:endParaRPr lang="en-US" sz="3400" kern="1200" dirty="0">
            <a:latin typeface="Segoe UI Semilight" panose="020B0402040204020203" pitchFamily="34" charset="0"/>
            <a:cs typeface="Segoe UI Semilight" panose="020B0402040204020203" pitchFamily="34" charset="0"/>
          </a:endParaRPr>
        </a:p>
      </dsp:txBody>
      <dsp:txXfrm rot="-5400000">
        <a:off x="7436116" y="632215"/>
        <a:ext cx="1593084" cy="125870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73E537-5CFC-4142-984E-9974836C3DE3}">
      <dsp:nvSpPr>
        <dsp:cNvPr id="0" name=""/>
        <dsp:cNvSpPr/>
      </dsp:nvSpPr>
      <dsp:spPr>
        <a:xfrm>
          <a:off x="1459015" y="81023"/>
          <a:ext cx="4022949" cy="3011370"/>
        </a:xfrm>
        <a:prstGeom prst="ellipse">
          <a:avLst/>
        </a:prstGeom>
        <a:solidFill>
          <a:schemeClr val="bg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b="0" kern="1200" dirty="0" smtClean="0">
              <a:latin typeface="Segoe UI Semibold" panose="020B0702040204020203" pitchFamily="34" charset="0"/>
              <a:ea typeface="Segoe UI Historic" panose="020B0502040204020203" pitchFamily="34" charset="0"/>
              <a:cs typeface="Segoe UI Semibold" panose="020B0702040204020203" pitchFamily="34" charset="0"/>
            </a:rPr>
            <a:t>Research &amp; Thinking: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i="0" kern="1200" dirty="0" smtClean="0">
              <a:latin typeface="Segoe UI Semibold" panose="020B0702040204020203" pitchFamily="34" charset="0"/>
              <a:ea typeface="Segoe UI Historic" panose="020B0502040204020203" pitchFamily="34" charset="0"/>
              <a:cs typeface="Segoe UI Semibold" panose="020B0702040204020203" pitchFamily="34" charset="0"/>
            </a:rPr>
            <a:t>Job, Employer, Sector, Themes &amp; unwritten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b="0" i="0" kern="1200" dirty="0" smtClean="0">
              <a:solidFill>
                <a:srgbClr val="FF0000"/>
              </a:solidFill>
              <a:latin typeface="Segoe UI Historic" panose="020B0502040204020203" pitchFamily="34" charset="0"/>
              <a:ea typeface="Segoe UI Historic" panose="020B0502040204020203" pitchFamily="34" charset="0"/>
              <a:cs typeface="Segoe UI Historic" panose="020B0502040204020203" pitchFamily="34" charset="0"/>
            </a:rPr>
            <a:t>Establishing CRITERIA</a:t>
          </a:r>
          <a:r>
            <a:rPr lang="en-GB" sz="2000" b="0" i="0" kern="1200" dirty="0" smtClean="0">
              <a:solidFill>
                <a:srgbClr val="FF0000"/>
              </a:solidFill>
              <a:latin typeface="Segoe UI Historic" panose="020B0502040204020203" pitchFamily="34" charset="0"/>
              <a:ea typeface="Segoe UI Historic" panose="020B0502040204020203" pitchFamily="34" charset="0"/>
              <a:cs typeface="Segoe UI Historic" panose="020B0502040204020203" pitchFamily="34" charset="0"/>
            </a:rPr>
            <a:t>!</a:t>
          </a:r>
          <a:endParaRPr lang="en-GB" sz="2000" b="0" i="0" kern="1200" dirty="0">
            <a:solidFill>
              <a:srgbClr val="FF0000"/>
            </a:solidFill>
            <a:latin typeface="Segoe UI Historic" panose="020B0502040204020203" pitchFamily="34" charset="0"/>
            <a:ea typeface="Segoe UI Historic" panose="020B0502040204020203" pitchFamily="34" charset="0"/>
            <a:cs typeface="Segoe UI Historic" panose="020B0502040204020203" pitchFamily="34" charset="0"/>
          </a:endParaRPr>
        </a:p>
      </dsp:txBody>
      <dsp:txXfrm>
        <a:off x="1995408" y="608013"/>
        <a:ext cx="2950163" cy="1355116"/>
      </dsp:txXfrm>
    </dsp:sp>
    <dsp:sp modelId="{F759D209-7E48-4989-9660-58A4B162802B}">
      <dsp:nvSpPr>
        <dsp:cNvPr id="0" name=""/>
        <dsp:cNvSpPr/>
      </dsp:nvSpPr>
      <dsp:spPr>
        <a:xfrm>
          <a:off x="3109750" y="2160254"/>
          <a:ext cx="3586993" cy="3011370"/>
        </a:xfrm>
        <a:prstGeom prst="ellipse">
          <a:avLst/>
        </a:prstGeom>
        <a:solidFill>
          <a:schemeClr val="bg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1" kern="1200" dirty="0" smtClean="0"/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b="1" kern="1200" dirty="0" smtClean="0">
              <a:latin typeface="Segoe UI Historic" panose="020B0502040204020203" pitchFamily="34" charset="0"/>
              <a:ea typeface="Segoe UI Historic" panose="020B0502040204020203" pitchFamily="34" charset="0"/>
              <a:cs typeface="Segoe UI Historic" panose="020B0502040204020203" pitchFamily="34" charset="0"/>
            </a:rPr>
            <a:t>Writing: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600" b="1" i="0" kern="1200" dirty="0" smtClean="0">
              <a:latin typeface="Segoe UI Semibold" panose="020B0702040204020203" pitchFamily="34" charset="0"/>
              <a:ea typeface="Segoe UI Historic" panose="020B0502040204020203" pitchFamily="34" charset="0"/>
              <a:cs typeface="Segoe UI Semibold" panose="020B0702040204020203" pitchFamily="34" charset="0"/>
            </a:rPr>
            <a:t>Evidencing criteria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i="0" kern="1200" dirty="0" smtClean="0">
              <a:latin typeface="Segoe UI Semibold" panose="020B0702040204020203" pitchFamily="34" charset="0"/>
              <a:ea typeface="Segoe UI Historic" panose="020B0502040204020203" pitchFamily="34" charset="0"/>
              <a:cs typeface="Segoe UI Semibold" panose="020B0702040204020203" pitchFamily="34" charset="0"/>
            </a:rPr>
            <a:t>Excellent English/Welsh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i="0" kern="1200" dirty="0" smtClean="0">
              <a:latin typeface="Segoe UI Semibold" panose="020B0702040204020203" pitchFamily="34" charset="0"/>
              <a:ea typeface="Segoe UI Historic" panose="020B0502040204020203" pitchFamily="34" charset="0"/>
              <a:cs typeface="Segoe UI Semibold" panose="020B0702040204020203" pitchFamily="34" charset="0"/>
            </a:rPr>
            <a:t>STAR writing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i="0" kern="1200" dirty="0" smtClean="0">
              <a:latin typeface="Segoe UI Semibold" panose="020B0702040204020203" pitchFamily="34" charset="0"/>
              <a:ea typeface="Segoe UI Historic" panose="020B0502040204020203" pitchFamily="34" charset="0"/>
              <a:cs typeface="Segoe UI Semibold" panose="020B0702040204020203" pitchFamily="34" charset="0"/>
            </a:rPr>
            <a:t>Grammar &amp; Spelling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i="0" kern="1200" dirty="0" smtClean="0">
              <a:latin typeface="Segoe UI Semibold" panose="020B0702040204020203" pitchFamily="34" charset="0"/>
              <a:ea typeface="Segoe UI Historic" panose="020B0502040204020203" pitchFamily="34" charset="0"/>
              <a:cs typeface="Segoe UI Semibold" panose="020B0702040204020203" pitchFamily="34" charset="0"/>
            </a:rPr>
            <a:t>Relevance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800" i="0" kern="1200" dirty="0"/>
        </a:p>
      </dsp:txBody>
      <dsp:txXfrm>
        <a:off x="4206772" y="2938191"/>
        <a:ext cx="2152196" cy="1656253"/>
      </dsp:txXfrm>
    </dsp:sp>
    <dsp:sp modelId="{1904C4F9-275B-4A31-BBAF-68327DF30620}">
      <dsp:nvSpPr>
        <dsp:cNvPr id="0" name=""/>
        <dsp:cNvSpPr/>
      </dsp:nvSpPr>
      <dsp:spPr>
        <a:xfrm>
          <a:off x="431104" y="2133003"/>
          <a:ext cx="3687724" cy="3051572"/>
        </a:xfrm>
        <a:prstGeom prst="ellipse">
          <a:avLst/>
        </a:prstGeom>
        <a:solidFill>
          <a:schemeClr val="bg1">
            <a:lumMod val="95000"/>
            <a:alpha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b="1" kern="1200" dirty="0" smtClean="0">
              <a:latin typeface="Segoe UI Semibold" panose="020B0702040204020203" pitchFamily="34" charset="0"/>
              <a:ea typeface="Segoe UI Historic" panose="020B0502040204020203" pitchFamily="34" charset="0"/>
              <a:cs typeface="Segoe UI Semibold" panose="020B0702040204020203" pitchFamily="34" charset="0"/>
            </a:rPr>
            <a:t>Structure &amp; format: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 smtClean="0">
              <a:latin typeface="Segoe UI Semibold" panose="020B0702040204020203" pitchFamily="34" charset="0"/>
              <a:ea typeface="Segoe UI Historic" panose="020B0502040204020203" pitchFamily="34" charset="0"/>
              <a:cs typeface="Segoe UI Semibold" panose="020B0702040204020203" pitchFamily="34" charset="0"/>
            </a:rPr>
            <a:t>On-line / Off-line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 smtClean="0">
              <a:latin typeface="Segoe UI Semibold" panose="020B0702040204020203" pitchFamily="34" charset="0"/>
              <a:ea typeface="Segoe UI Historic" panose="020B0502040204020203" pitchFamily="34" charset="0"/>
              <a:cs typeface="Segoe UI Semibold" panose="020B0702040204020203" pitchFamily="34" charset="0"/>
            </a:rPr>
            <a:t>Font, Tabs,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 smtClean="0">
              <a:latin typeface="Segoe UI Semibold" panose="020B0702040204020203" pitchFamily="34" charset="0"/>
              <a:ea typeface="Segoe UI Historic" panose="020B0502040204020203" pitchFamily="34" charset="0"/>
              <a:cs typeface="Segoe UI Semibold" panose="020B0702040204020203" pitchFamily="34" charset="0"/>
            </a:rPr>
            <a:t>Indent, Bold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 smtClean="0">
              <a:latin typeface="Segoe UI Semibold" panose="020B0702040204020203" pitchFamily="34" charset="0"/>
              <a:ea typeface="Segoe UI Historic" panose="020B0502040204020203" pitchFamily="34" charset="0"/>
              <a:cs typeface="Segoe UI Semibold" panose="020B0702040204020203" pitchFamily="34" charset="0"/>
            </a:rPr>
            <a:t>Shape, Space allocation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800" kern="1200" dirty="0"/>
        </a:p>
      </dsp:txBody>
      <dsp:txXfrm>
        <a:off x="778365" y="2921326"/>
        <a:ext cx="2212634" cy="16783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9374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9374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r">
              <a:defRPr sz="1200"/>
            </a:lvl1pPr>
          </a:lstStyle>
          <a:p>
            <a:fld id="{5364D323-399C-4AAA-BBEB-EF6019C98CFD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39825" y="1219200"/>
            <a:ext cx="4389438" cy="3292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9785" tIns="44892" rIns="89785" bIns="44892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93920"/>
            <a:ext cx="5335270" cy="3840480"/>
          </a:xfrm>
          <a:prstGeom prst="rect">
            <a:avLst/>
          </a:prstGeom>
        </p:spPr>
        <p:txBody>
          <a:bodyPr vert="horz" lIns="89785" tIns="44892" rIns="89785" bIns="44892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64228"/>
            <a:ext cx="2889938" cy="489373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8"/>
            <a:ext cx="2889938" cy="489373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r">
              <a:defRPr sz="1200"/>
            </a:lvl1pPr>
          </a:lstStyle>
          <a:p>
            <a:fld id="{426634E9-DEFB-4C1C-AB5F-B2A042B43A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13309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#1  a. Who/How many started?   b. One</a:t>
            </a:r>
            <a:r>
              <a:rPr lang="en-GB" baseline="0" dirty="0" smtClean="0"/>
              <a:t> word to describe it?  c. DESIRED OUTCOMES from this session</a:t>
            </a:r>
            <a:endParaRPr lang="en-GB" b="1" i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6634E9-DEFB-4C1C-AB5F-B2A042B43AB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22975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2">
                    <a:lumMod val="50000"/>
                  </a:schemeClr>
                </a:solidFill>
              </a:rPr>
              <a:t>2b </a:t>
            </a:r>
            <a:r>
              <a:rPr lang="en-GB" dirty="0" smtClean="0"/>
              <a:t> a. Who/How many started?   b. Where out</a:t>
            </a:r>
            <a:r>
              <a:rPr lang="en-GB" baseline="0" dirty="0" smtClean="0"/>
              <a:t> of these options?  c. </a:t>
            </a:r>
            <a:r>
              <a:rPr lang="en-GB" b="1" dirty="0" smtClean="0"/>
              <a:t>One word </a:t>
            </a:r>
            <a:r>
              <a:rPr lang="en-GB" dirty="0" smtClean="0"/>
              <a:t>to describe it?  d. DESIRED OUTCOMES from this session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6634E9-DEFB-4C1C-AB5F-B2A042B43AB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58083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i="1" baseline="0" dirty="0" smtClean="0">
                <a:solidFill>
                  <a:srgbClr val="002060"/>
                </a:solidFill>
                <a:sym typeface="Wingdings 3" panose="05040102010807070707" pitchFamily="18" charset="2"/>
              </a:rPr>
              <a:t>Flip</a:t>
            </a:r>
            <a:r>
              <a:rPr lang="en-GB" i="1" baseline="0" dirty="0" smtClean="0">
                <a:solidFill>
                  <a:schemeClr val="tx1"/>
                </a:solidFill>
                <a:sym typeface="Wingdings 3" panose="05040102010807070707" pitchFamily="18" charset="2"/>
              </a:rPr>
              <a:t>chart !!!!!!!!           </a:t>
            </a:r>
            <a:r>
              <a:rPr lang="en-GB" i="1" baseline="0" dirty="0" smtClean="0">
                <a:sym typeface="Wingdings 3" panose="05040102010807070707" pitchFamily="18" charset="2"/>
              </a:rPr>
              <a:t>    </a:t>
            </a:r>
            <a:r>
              <a:rPr lang="en-GB" b="1" i="0" baseline="0" dirty="0" smtClean="0">
                <a:sym typeface="Wingdings 3" panose="05040102010807070707" pitchFamily="18" charset="2"/>
              </a:rPr>
              <a:t>2b  D. PAIRS &gt;&gt;&gt; Issues/Solutions  10 </a:t>
            </a:r>
            <a:r>
              <a:rPr lang="en-GB" b="1" i="0" baseline="0" dirty="0" err="1" smtClean="0">
                <a:sym typeface="Wingdings 3" panose="05040102010807070707" pitchFamily="18" charset="2"/>
              </a:rPr>
              <a:t>mins</a:t>
            </a:r>
            <a:endParaRPr lang="en-GB" b="1" i="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6634E9-DEFB-4C1C-AB5F-B2A042B43AB2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3764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i="1" dirty="0" smtClean="0">
                <a:solidFill>
                  <a:schemeClr val="accent2">
                    <a:lumMod val="50000"/>
                  </a:schemeClr>
                </a:solidFill>
              </a:rPr>
              <a:t>Flipchart</a:t>
            </a:r>
            <a:r>
              <a:rPr lang="en-GB" b="1" i="1" baseline="0" dirty="0" smtClean="0">
                <a:solidFill>
                  <a:schemeClr val="accent2">
                    <a:lumMod val="50000"/>
                  </a:schemeClr>
                </a:solidFill>
              </a:rPr>
              <a:t> !!!!!                                                                        </a:t>
            </a:r>
            <a:r>
              <a:rPr lang="en-GB" b="1" i="0" baseline="0" dirty="0" smtClean="0">
                <a:solidFill>
                  <a:schemeClr val="accent2">
                    <a:lumMod val="50000"/>
                  </a:schemeClr>
                </a:solidFill>
              </a:rPr>
              <a:t>3c Pairs – same   10 </a:t>
            </a:r>
            <a:r>
              <a:rPr lang="en-GB" b="1" i="0" baseline="0" dirty="0" err="1" smtClean="0">
                <a:solidFill>
                  <a:schemeClr val="accent2">
                    <a:lumMod val="50000"/>
                  </a:schemeClr>
                </a:solidFill>
              </a:rPr>
              <a:t>mins</a:t>
            </a:r>
            <a:r>
              <a:rPr lang="en-GB" b="1" i="0" baseline="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endParaRPr lang="en-GB" b="1" i="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6634E9-DEFB-4C1C-AB5F-B2A042B43AB2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42284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6634E9-DEFB-4C1C-AB5F-B2A042B43AB2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97272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6634E9-DEFB-4C1C-AB5F-B2A042B43AB2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6021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6634E9-DEFB-4C1C-AB5F-B2A042B43AB2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6648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18/11/2019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https://www.uwtsd.ac.uk/student-life/" TargetMode="Externa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uwtsd.ac.uk/careers/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emf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g"/><Relationship Id="rId4" Type="http://schemas.openxmlformats.org/officeDocument/2006/relationships/image" Target="../media/image18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5589240"/>
            <a:ext cx="5256584" cy="1143000"/>
          </a:xfrm>
        </p:spPr>
        <p:txBody>
          <a:bodyPr>
            <a:normAutofit/>
          </a:bodyPr>
          <a:lstStyle/>
          <a:p>
            <a:pPr algn="l"/>
            <a:r>
              <a:rPr lang="en-GB" sz="2400" dirty="0">
                <a:solidFill>
                  <a:schemeClr val="bg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BA Addysg </a:t>
            </a:r>
            <a:r>
              <a:rPr lang="en-GB" sz="2400" dirty="0" err="1">
                <a:solidFill>
                  <a:schemeClr val="bg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Antur</a:t>
            </a:r>
            <a:r>
              <a:rPr lang="en-GB" sz="2400" dirty="0">
                <a:solidFill>
                  <a:schemeClr val="bg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sz="2400" dirty="0" err="1">
                <a:solidFill>
                  <a:schemeClr val="bg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Awyr</a:t>
            </a:r>
            <a:r>
              <a:rPr lang="en-GB" sz="2400" dirty="0">
                <a:solidFill>
                  <a:schemeClr val="bg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sz="2400" dirty="0" err="1">
                <a:solidFill>
                  <a:schemeClr val="bg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Agored</a:t>
            </a:r>
            <a:r>
              <a:rPr lang="en-GB" sz="2400" dirty="0">
                <a:solidFill>
                  <a:schemeClr val="bg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 L6</a:t>
            </a:r>
            <a:br>
              <a:rPr lang="en-GB" sz="2400" dirty="0">
                <a:solidFill>
                  <a:schemeClr val="bg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</a:br>
            <a:r>
              <a:rPr lang="en-GB" sz="2400" dirty="0" smtClean="0">
                <a:solidFill>
                  <a:schemeClr val="bg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BA Outdoor </a:t>
            </a:r>
            <a:r>
              <a:rPr lang="en-GB" sz="2400" dirty="0">
                <a:solidFill>
                  <a:schemeClr val="bg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Adventure Education </a:t>
            </a:r>
            <a:r>
              <a:rPr lang="en-GB" sz="2400" dirty="0" smtClean="0">
                <a:solidFill>
                  <a:schemeClr val="bg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L6</a:t>
            </a:r>
            <a:endParaRPr lang="en-GB" sz="2400" dirty="0">
              <a:solidFill>
                <a:schemeClr val="bg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512" y="260648"/>
            <a:ext cx="37444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400" b="1" dirty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Ceisiadau, ffurflenni </a:t>
            </a:r>
            <a:endParaRPr lang="cy-GB" sz="2400" b="1" dirty="0" smtClean="0">
              <a:solidFill>
                <a:srgbClr val="002060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cy-GB" sz="2400" b="1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&amp; </a:t>
            </a:r>
            <a:r>
              <a:rPr lang="cy-GB" sz="2400" b="1" dirty="0" err="1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CVs</a:t>
            </a:r>
            <a:endParaRPr lang="cy-GB" sz="2400" b="1" dirty="0" smtClean="0">
              <a:solidFill>
                <a:srgbClr val="002060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en-GB" sz="2400" b="1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Applications</a:t>
            </a:r>
            <a:r>
              <a:rPr lang="en-GB" sz="2400" b="1" dirty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, forms </a:t>
            </a:r>
            <a:endParaRPr lang="en-GB" sz="2400" b="1" dirty="0" smtClean="0">
              <a:solidFill>
                <a:srgbClr val="002060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en-GB" sz="2400" b="1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&amp; </a:t>
            </a:r>
            <a:r>
              <a:rPr lang="en-GB" sz="2400" b="1" dirty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CVs</a:t>
            </a:r>
            <a:endParaRPr lang="en-GB" sz="4000" b="1" dirty="0">
              <a:solidFill>
                <a:srgbClr val="002060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79512" y="1988840"/>
            <a:ext cx="2736304" cy="720080"/>
          </a:xfrm>
          <a:prstGeom prst="roundRect">
            <a:avLst>
              <a:gd name="adj" fmla="val 50000"/>
            </a:avLst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err="1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Gwasanaeth</a:t>
            </a:r>
            <a:r>
              <a:rPr lang="en-GB" b="1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b="1" dirty="0" err="1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Gyrfaoedd</a:t>
            </a:r>
            <a:endParaRPr lang="en-GB" b="1" dirty="0" smtClean="0">
              <a:solidFill>
                <a:srgbClr val="002060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algn="ctr"/>
            <a:r>
              <a:rPr lang="en-GB" b="1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Careers Service</a:t>
            </a:r>
            <a:endParaRPr lang="en-GB" b="1" dirty="0">
              <a:solidFill>
                <a:srgbClr val="002060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7132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7115813"/>
              </p:ext>
            </p:extLst>
          </p:nvPr>
        </p:nvGraphicFramePr>
        <p:xfrm>
          <a:off x="467544" y="332656"/>
          <a:ext cx="8316416" cy="52948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718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226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19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57240">
                <a:tc>
                  <a:txBody>
                    <a:bodyPr/>
                    <a:lstStyle/>
                    <a:p>
                      <a:pPr algn="ctr"/>
                      <a:r>
                        <a:rPr lang="en-GB" sz="3600" b="0" i="0" kern="1200" dirty="0" err="1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Eitem</a:t>
                      </a:r>
                      <a:endParaRPr lang="en-GB" sz="3600" b="0" i="0" kern="1200" dirty="0">
                        <a:solidFill>
                          <a:srgbClr val="002060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i="0" kern="1200" dirty="0">
                        <a:solidFill>
                          <a:srgbClr val="002060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i="0" kern="1200" dirty="0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Item</a:t>
                      </a:r>
                      <a:endParaRPr lang="en-GB" sz="3600" b="0" i="0" kern="1200" dirty="0">
                        <a:solidFill>
                          <a:srgbClr val="002060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666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kern="1200" dirty="0" err="1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Cyflwyniad</a:t>
                      </a:r>
                      <a:endParaRPr lang="en-GB" sz="2400" b="0" i="0" kern="1200" dirty="0" smtClean="0">
                        <a:solidFill>
                          <a:srgbClr val="002060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i="0" kern="1200" dirty="0" smtClean="0">
                          <a:solidFill>
                            <a:srgbClr val="7030A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1</a:t>
                      </a:r>
                      <a:endParaRPr lang="en-GB" sz="3600" b="0" i="0" kern="1200" dirty="0">
                        <a:solidFill>
                          <a:srgbClr val="7030A0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kern="1200" dirty="0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Introduction</a:t>
                      </a:r>
                      <a:endParaRPr lang="en-GB" sz="2400" b="0" i="0" kern="1200" dirty="0">
                        <a:solidFill>
                          <a:srgbClr val="002060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876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kern="1200" dirty="0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M</a:t>
                      </a:r>
                      <a:r>
                        <a:rPr lang="pl-PL" sz="2400" b="0" i="0" kern="1200" dirty="0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aterion chwilio swyddi gwag</a:t>
                      </a:r>
                      <a:endParaRPr lang="cy-GB" sz="2400" b="0" i="0" kern="1200" dirty="0" smtClean="0">
                        <a:solidFill>
                          <a:srgbClr val="002060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i="0" kern="1200" dirty="0" smtClean="0">
                          <a:solidFill>
                            <a:srgbClr val="7030A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2</a:t>
                      </a:r>
                      <a:endParaRPr lang="en-GB" sz="3600" b="0" i="0" kern="1200" dirty="0">
                        <a:solidFill>
                          <a:srgbClr val="7030A0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kern="1200" dirty="0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Vacancy searching issues </a:t>
                      </a:r>
                      <a:endParaRPr lang="en-GB" sz="2400" b="0" i="0" kern="1200" dirty="0">
                        <a:solidFill>
                          <a:srgbClr val="002060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13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kern="1200" dirty="0" err="1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Egwyddorion</a:t>
                      </a:r>
                      <a:r>
                        <a:rPr lang="en-GB" sz="2400" b="0" i="0" kern="1200" dirty="0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 </a:t>
                      </a:r>
                      <a:r>
                        <a:rPr lang="en-GB" sz="2400" b="0" i="0" kern="1200" dirty="0" err="1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ymgeisio</a:t>
                      </a:r>
                      <a:endParaRPr lang="en-GB" sz="2400" b="0" i="0" kern="1200" dirty="0">
                        <a:solidFill>
                          <a:srgbClr val="002060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i="0" kern="1200" dirty="0" smtClean="0">
                          <a:solidFill>
                            <a:srgbClr val="7030A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3</a:t>
                      </a:r>
                      <a:endParaRPr lang="en-GB" sz="3600" b="0" i="0" kern="1200" dirty="0">
                        <a:solidFill>
                          <a:srgbClr val="7030A0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kern="1200" dirty="0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Application principles</a:t>
                      </a:r>
                      <a:endParaRPr lang="en-GB" sz="2400" b="0" i="0" kern="1200" dirty="0">
                        <a:solidFill>
                          <a:srgbClr val="002060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864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kern="1200" dirty="0" err="1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CVu</a:t>
                      </a:r>
                      <a:endParaRPr lang="en-GB" sz="2400" b="0" i="0" kern="1200" dirty="0" smtClean="0">
                        <a:solidFill>
                          <a:srgbClr val="002060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i="0" kern="1200" dirty="0" smtClean="0">
                          <a:solidFill>
                            <a:srgbClr val="7030A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4</a:t>
                      </a:r>
                      <a:endParaRPr lang="en-GB" sz="3600" b="0" i="0" kern="1200" dirty="0">
                        <a:solidFill>
                          <a:srgbClr val="7030A0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kern="1200" dirty="0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CVs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0864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kern="1200" dirty="0" err="1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Ffurflenni</a:t>
                      </a:r>
                      <a:r>
                        <a:rPr lang="en-GB" sz="2400" b="0" i="0" kern="1200" dirty="0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 </a:t>
                      </a:r>
                      <a:r>
                        <a:rPr lang="en-GB" sz="2400" b="0" i="0" kern="1200" dirty="0" err="1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gais</a:t>
                      </a:r>
                      <a:endParaRPr lang="en-GB" sz="2400" b="0" i="0" kern="1200" dirty="0" smtClean="0">
                        <a:solidFill>
                          <a:srgbClr val="002060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b="0" i="0" kern="1200" dirty="0">
                        <a:solidFill>
                          <a:srgbClr val="002060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i="0" kern="1200" dirty="0" smtClean="0">
                          <a:solidFill>
                            <a:srgbClr val="7030A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5</a:t>
                      </a:r>
                      <a:endParaRPr lang="en-GB" sz="3600" b="0" i="0" kern="1200" dirty="0">
                        <a:solidFill>
                          <a:srgbClr val="7030A0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kern="1200" dirty="0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Application Forms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b="0" i="0" kern="1200" dirty="0">
                        <a:solidFill>
                          <a:srgbClr val="002060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633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kern="1200" dirty="0" err="1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Gwybodaeth</a:t>
                      </a:r>
                      <a:r>
                        <a:rPr lang="en-GB" sz="2400" b="0" i="0" kern="1200" dirty="0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 </a:t>
                      </a:r>
                      <a:r>
                        <a:rPr lang="en-GB" sz="2400" b="0" i="0" kern="1200" dirty="0" err="1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bellach</a:t>
                      </a:r>
                      <a:endParaRPr lang="en-GB" sz="2400" b="0" i="0" kern="1200" dirty="0">
                        <a:solidFill>
                          <a:srgbClr val="002060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i="0" kern="1200" dirty="0" smtClean="0">
                          <a:solidFill>
                            <a:srgbClr val="7030A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6</a:t>
                      </a:r>
                      <a:endParaRPr lang="en-GB" sz="3600" b="0" i="0" kern="1200" dirty="0">
                        <a:solidFill>
                          <a:srgbClr val="7030A0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kern="1200" dirty="0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Further information</a:t>
                      </a:r>
                      <a:endParaRPr lang="en-GB" sz="2400" b="0" i="0" kern="1200" dirty="0">
                        <a:solidFill>
                          <a:srgbClr val="002060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6934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4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4238" y="1442878"/>
            <a:ext cx="3810000" cy="3810000"/>
          </a:xfrm>
          <a:prstGeom prst="rect">
            <a:avLst/>
          </a:prstGeom>
        </p:spPr>
      </p:pic>
      <p:pic>
        <p:nvPicPr>
          <p:cNvPr id="5" name="Content Placeholder 4">
            <a:hlinkClick r:id="rId2"/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1442878"/>
            <a:ext cx="3810000" cy="3810000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981" y="4290131"/>
            <a:ext cx="2900708" cy="936104"/>
          </a:xfrm>
          <a:solidFill>
            <a:schemeClr val="tx2"/>
          </a:solidFill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b="1" dirty="0" smtClean="0">
                <a:solidFill>
                  <a:schemeClr val="bg1"/>
                </a:solidFill>
              </a:rPr>
              <a:t>CAREERS &amp; EMPLOYABILITY 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bg1"/>
                </a:solidFill>
              </a:rPr>
              <a:t>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434293" y="5004780"/>
            <a:ext cx="1922447" cy="535360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/>
              <a:t>Find out more</a:t>
            </a:r>
            <a:endParaRPr lang="en-GB" dirty="0"/>
          </a:p>
        </p:txBody>
      </p:sp>
      <p:sp>
        <p:nvSpPr>
          <p:cNvPr id="7" name="Content Placeholder 3"/>
          <p:cNvSpPr txBox="1">
            <a:spLocks/>
          </p:cNvSpPr>
          <p:nvPr/>
        </p:nvSpPr>
        <p:spPr>
          <a:xfrm>
            <a:off x="902775" y="4292055"/>
            <a:ext cx="2900708" cy="936104"/>
          </a:xfrm>
          <a:prstGeom prst="rect">
            <a:avLst/>
          </a:prstGeom>
          <a:solidFill>
            <a:schemeClr val="tx2"/>
          </a:solidFill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GB" b="1" dirty="0" smtClean="0">
                <a:solidFill>
                  <a:schemeClr val="bg1"/>
                </a:solidFill>
              </a:rPr>
              <a:t>GYRFAOEDD &amp; CHYFLOGADWYEDD</a:t>
            </a:r>
          </a:p>
          <a:p>
            <a:pPr marL="0" indent="0">
              <a:buFont typeface="Arial" pitchFamily="34" charset="0"/>
              <a:buNone/>
            </a:pPr>
            <a:r>
              <a:rPr lang="en-GB" dirty="0" smtClean="0">
                <a:solidFill>
                  <a:schemeClr val="bg1"/>
                </a:solidFill>
              </a:rPr>
              <a:t>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237287" y="4982434"/>
            <a:ext cx="1922447" cy="535360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err="1" smtClean="0"/>
              <a:t>Darganfod</a:t>
            </a:r>
            <a:r>
              <a:rPr lang="en-GB" dirty="0" smtClean="0"/>
              <a:t> </a:t>
            </a:r>
            <a:r>
              <a:rPr lang="en-GB" dirty="0" err="1" smtClean="0"/>
              <a:t>mwy</a:t>
            </a:r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8359544" y="116632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1</a:t>
            </a:r>
            <a:endParaRPr lang="en-U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3" name="Rectangle 2">
            <a:hlinkClick r:id="rId4"/>
          </p:cNvPr>
          <p:cNvSpPr/>
          <p:nvPr/>
        </p:nvSpPr>
        <p:spPr>
          <a:xfrm>
            <a:off x="8619302" y="6381328"/>
            <a:ext cx="42672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</a:t>
            </a:r>
            <a:endParaRPr lang="en-US" sz="2000" b="0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46315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6485609"/>
              </p:ext>
            </p:extLst>
          </p:nvPr>
        </p:nvGraphicFramePr>
        <p:xfrm>
          <a:off x="395536" y="1844824"/>
          <a:ext cx="8352928" cy="19442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283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90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755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4421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i="0" kern="1200" dirty="0" err="1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Archwilio'r</a:t>
                      </a:r>
                      <a:r>
                        <a:rPr lang="en-GB" sz="2800" b="0" i="0" kern="12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 </a:t>
                      </a:r>
                      <a:r>
                        <a:rPr lang="en-GB" sz="2800" b="0" i="0" kern="1200" dirty="0" err="1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materion</a:t>
                      </a:r>
                      <a:r>
                        <a:rPr lang="en-GB" sz="2800" b="0" i="0" kern="12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 </a:t>
                      </a:r>
                      <a:r>
                        <a:rPr lang="en-GB" sz="2800" b="0" i="0" kern="1200" dirty="0" err="1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chwilio</a:t>
                      </a:r>
                      <a:r>
                        <a:rPr lang="en-GB" sz="2800" b="0" i="0" kern="12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 </a:t>
                      </a:r>
                      <a:r>
                        <a:rPr lang="en-GB" sz="2800" b="0" i="0" kern="1200" dirty="0" err="1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swyddi</a:t>
                      </a:r>
                      <a:r>
                        <a:rPr lang="en-GB" sz="2800" b="0" i="0" kern="12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 </a:t>
                      </a:r>
                      <a:r>
                        <a:rPr lang="en-GB" sz="2800" b="0" i="0" kern="1200" dirty="0" err="1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gwag</a:t>
                      </a:r>
                      <a:endParaRPr lang="en-GB" sz="2800" b="0" i="0" kern="1200" dirty="0">
                        <a:solidFill>
                          <a:schemeClr val="bg2">
                            <a:lumMod val="50000"/>
                          </a:schemeClr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b="1" i="0" kern="12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2</a:t>
                      </a:r>
                      <a:endParaRPr lang="en-GB" sz="4800" b="1" i="0" kern="1200" dirty="0">
                        <a:solidFill>
                          <a:schemeClr val="bg2">
                            <a:lumMod val="50000"/>
                          </a:schemeClr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i="0" kern="12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Exploring vacancy searching issues</a:t>
                      </a:r>
                      <a:endParaRPr lang="en-GB" sz="2800" b="1" i="1" kern="1200" dirty="0">
                        <a:solidFill>
                          <a:schemeClr val="bg2">
                            <a:lumMod val="50000"/>
                          </a:schemeClr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8388424" y="116632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2</a:t>
            </a:r>
            <a:endParaRPr lang="en-U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959058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solidFill>
                  <a:schemeClr val="accent3">
                    <a:lumMod val="50000"/>
                  </a:schemeClr>
                </a:solidFill>
              </a:rPr>
              <a:t>Progress to date? </a:t>
            </a:r>
            <a:endParaRPr lang="en-GB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2600" dirty="0" err="1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Rhy</a:t>
            </a:r>
            <a:r>
              <a:rPr lang="en-GB" sz="2600" dirty="0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sz="2600" dirty="0" err="1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straen</a:t>
            </a:r>
            <a:r>
              <a:rPr lang="en-GB" sz="2600" dirty="0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sz="2600" dirty="0" err="1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i</a:t>
            </a:r>
            <a:r>
              <a:rPr lang="en-GB" sz="2600" dirty="0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sz="2600" dirty="0" err="1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feddwl</a:t>
            </a:r>
            <a:endParaRPr lang="en-GB" sz="2600" dirty="0">
              <a:solidFill>
                <a:schemeClr val="accent3">
                  <a:lumMod val="50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2600" dirty="0" err="1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Heb</a:t>
            </a:r>
            <a:r>
              <a:rPr lang="en-GB" sz="2600" dirty="0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sz="2600" dirty="0" err="1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feddwl</a:t>
            </a:r>
            <a:r>
              <a:rPr lang="en-GB" sz="2600" dirty="0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sz="2600" dirty="0" err="1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amdano</a:t>
            </a:r>
            <a:endParaRPr lang="en-GB" sz="2600" dirty="0">
              <a:solidFill>
                <a:schemeClr val="accent3">
                  <a:lumMod val="50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2600" dirty="0" err="1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Wedi</a:t>
            </a:r>
            <a:r>
              <a:rPr lang="en-GB" sz="2600" dirty="0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sz="2600" dirty="0" err="1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meddwl</a:t>
            </a:r>
            <a:r>
              <a:rPr lang="en-GB" sz="2600" dirty="0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sz="2600" dirty="0" err="1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amdano</a:t>
            </a:r>
            <a:endParaRPr lang="en-GB" sz="2600" dirty="0">
              <a:solidFill>
                <a:schemeClr val="accent3">
                  <a:lumMod val="50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2600" dirty="0" err="1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Rhywfaint</a:t>
            </a:r>
            <a:r>
              <a:rPr lang="en-GB" sz="2600" dirty="0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 o </a:t>
            </a:r>
            <a:r>
              <a:rPr lang="en-GB" sz="2600" dirty="0" err="1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weithredu</a:t>
            </a:r>
            <a:endParaRPr lang="en-GB" sz="2600" dirty="0">
              <a:solidFill>
                <a:schemeClr val="accent3">
                  <a:lumMod val="50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2600" dirty="0" err="1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Rhai</a:t>
            </a:r>
            <a:r>
              <a:rPr lang="en-GB" sz="2600" dirty="0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sz="2600" dirty="0" err="1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ceisiadau</a:t>
            </a:r>
            <a:endParaRPr lang="en-GB" sz="2600" dirty="0">
              <a:solidFill>
                <a:schemeClr val="accent3">
                  <a:lumMod val="50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2600" dirty="0" err="1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Eithaf</a:t>
            </a:r>
            <a:r>
              <a:rPr lang="en-GB" sz="2600" dirty="0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sz="2600" dirty="0" err="1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gweithredol</a:t>
            </a:r>
            <a:r>
              <a:rPr lang="en-GB" sz="2600" dirty="0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sz="2600" dirty="0" err="1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yn</a:t>
            </a:r>
            <a:r>
              <a:rPr lang="en-GB" sz="2600" dirty="0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 y </a:t>
            </a:r>
            <a:r>
              <a:rPr lang="en-GB" sz="2600" dirty="0" err="1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ddau</a:t>
            </a:r>
            <a:endParaRPr lang="en-GB" sz="2600" dirty="0">
              <a:solidFill>
                <a:schemeClr val="accent3">
                  <a:lumMod val="50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2600" dirty="0" err="1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Trefnwyd</a:t>
            </a:r>
            <a:endParaRPr lang="en-GB" sz="2600" dirty="0">
              <a:solidFill>
                <a:schemeClr val="accent3">
                  <a:lumMod val="50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Too stressful to think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Not thought about it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Thought about it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Some action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Some applications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Quite active in both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solidFill>
                  <a:schemeClr val="accent3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Sorted</a:t>
            </a:r>
          </a:p>
        </p:txBody>
      </p:sp>
      <p:sp>
        <p:nvSpPr>
          <p:cNvPr id="5" name="Rectangle 4"/>
          <p:cNvSpPr/>
          <p:nvPr/>
        </p:nvSpPr>
        <p:spPr>
          <a:xfrm>
            <a:off x="437214" y="384473"/>
            <a:ext cx="87075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4800" b="1" cap="none" spc="0" dirty="0" smtClean="0">
                <a:ln/>
                <a:solidFill>
                  <a:schemeClr val="accent2">
                    <a:lumMod val="50000"/>
                  </a:schemeClr>
                </a:solidFill>
                <a:effectLst/>
              </a:rPr>
              <a:t>2a</a:t>
            </a:r>
            <a:endParaRPr lang="en-US" sz="4800" b="1" cap="none" spc="0" dirty="0">
              <a:ln/>
              <a:solidFill>
                <a:schemeClr val="accent2">
                  <a:lumMod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26358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1340768"/>
            <a:ext cx="8136904" cy="3888432"/>
          </a:xfrm>
        </p:spPr>
        <p:txBody>
          <a:bodyPr>
            <a:normAutofit/>
          </a:bodyPr>
          <a:lstStyle/>
          <a:p>
            <a:pPr algn="l"/>
            <a:r>
              <a:rPr lang="en-GB" sz="5300" dirty="0" smtClean="0">
                <a:solidFill>
                  <a:schemeClr val="accent3">
                    <a:lumMod val="50000"/>
                  </a:schemeClr>
                </a:solidFill>
              </a:rPr>
              <a:t>Issues faced?</a:t>
            </a:r>
            <a:br>
              <a:rPr lang="en-GB" sz="5300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GB" sz="3200" dirty="0" smtClean="0">
                <a:solidFill>
                  <a:schemeClr val="bg2">
                    <a:lumMod val="50000"/>
                  </a:schemeClr>
                </a:solidFill>
              </a:rPr>
              <a:t>a) negating initial activity/motivation?</a:t>
            </a:r>
            <a:br>
              <a:rPr lang="en-GB" sz="32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en-GB" sz="3200" dirty="0">
                <a:solidFill>
                  <a:schemeClr val="bg2">
                    <a:lumMod val="50000"/>
                  </a:schemeClr>
                </a:solidFill>
              </a:rPr>
              <a:t>b</a:t>
            </a:r>
            <a:r>
              <a:rPr lang="en-GB" sz="3200" dirty="0" smtClean="0">
                <a:solidFill>
                  <a:schemeClr val="bg2">
                    <a:lumMod val="50000"/>
                  </a:schemeClr>
                </a:solidFill>
              </a:rPr>
              <a:t>) In the actual applying? </a:t>
            </a:r>
            <a:endParaRPr lang="en-GB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3528" y="404664"/>
            <a:ext cx="10801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b="1" dirty="0" smtClean="0">
                <a:ln/>
                <a:solidFill>
                  <a:schemeClr val="accent2">
                    <a:lumMod val="50000"/>
                  </a:schemeClr>
                </a:solidFill>
              </a:rPr>
              <a:t>2b</a:t>
            </a:r>
            <a:endParaRPr lang="en-US" sz="4400" b="1" dirty="0">
              <a:ln/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020272" y="509418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>
                    <a:lumMod val="85000"/>
                  </a:schemeClr>
                </a:solidFill>
              </a:rPr>
              <a:t>Flip Feedback</a:t>
            </a:r>
            <a:endParaRPr lang="en-GB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404664"/>
            <a:ext cx="1268760" cy="1268760"/>
          </a:xfrm>
          <a:prstGeom prst="rect">
            <a:avLst/>
          </a:prstGeom>
          <a:effectLst>
            <a:glow rad="127000">
              <a:schemeClr val="accent3">
                <a:lumMod val="75000"/>
                <a:alpha val="24000"/>
              </a:schemeClr>
            </a:glow>
            <a:outerShdw blurRad="50800" dist="50800" dir="5400000" algn="ctr" rotWithShape="0">
              <a:srgbClr val="FFFF00">
                <a:alpha val="56000"/>
              </a:srgbClr>
            </a:outerShdw>
            <a:reflection stA="45000" endPos="65000" dir="5400000" sy="-100000" algn="bl" rotWithShape="0"/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332278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9807047"/>
              </p:ext>
            </p:extLst>
          </p:nvPr>
        </p:nvGraphicFramePr>
        <p:xfrm>
          <a:off x="395536" y="1844824"/>
          <a:ext cx="8352928" cy="13681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228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45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755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3681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i="0" kern="1200" dirty="0" err="1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Egwyddorion</a:t>
                      </a:r>
                      <a:r>
                        <a:rPr lang="en-GB" sz="2800" b="0" i="0" kern="1200" dirty="0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 </a:t>
                      </a:r>
                      <a:r>
                        <a:rPr lang="en-GB" sz="2800" b="0" i="0" kern="1200" dirty="0" err="1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ymgeisio</a:t>
                      </a:r>
                      <a:endParaRPr lang="en-GB" sz="1800" b="1" i="1" kern="1200" dirty="0">
                        <a:solidFill>
                          <a:srgbClr val="002060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b="1" i="0" kern="1200" dirty="0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3</a:t>
                      </a:r>
                      <a:endParaRPr lang="en-GB" sz="4800" b="1" i="0" kern="1200" dirty="0">
                        <a:solidFill>
                          <a:srgbClr val="002060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i="0" kern="1200" dirty="0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Application principles</a:t>
                      </a:r>
                      <a:endParaRPr lang="en-GB" sz="1800" b="1" i="1" kern="1200" dirty="0">
                        <a:solidFill>
                          <a:srgbClr val="002060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8388424" y="7946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3</a:t>
            </a:r>
            <a:endParaRPr lang="en-U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280910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1340768"/>
            <a:ext cx="8136904" cy="3888432"/>
          </a:xfrm>
        </p:spPr>
        <p:txBody>
          <a:bodyPr>
            <a:normAutofit/>
          </a:bodyPr>
          <a:lstStyle/>
          <a:p>
            <a:pPr algn="l"/>
            <a:r>
              <a:rPr lang="en-GB" sz="5300" dirty="0" smtClean="0">
                <a:solidFill>
                  <a:schemeClr val="accent3">
                    <a:lumMod val="50000"/>
                  </a:schemeClr>
                </a:solidFill>
              </a:rPr>
              <a:t>What could help you …</a:t>
            </a:r>
            <a:br>
              <a:rPr lang="en-GB" sz="5300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GB" sz="3200" dirty="0" smtClean="0">
                <a:solidFill>
                  <a:schemeClr val="bg2">
                    <a:lumMod val="50000"/>
                  </a:schemeClr>
                </a:solidFill>
              </a:rPr>
              <a:t>a) Manage the whole thing?</a:t>
            </a:r>
            <a:br>
              <a:rPr lang="en-GB" sz="32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en-GB" sz="3200" dirty="0">
                <a:solidFill>
                  <a:schemeClr val="bg2">
                    <a:lumMod val="50000"/>
                  </a:schemeClr>
                </a:solidFill>
              </a:rPr>
              <a:t>b</a:t>
            </a:r>
            <a:r>
              <a:rPr lang="en-GB" sz="3200" dirty="0" smtClean="0">
                <a:solidFill>
                  <a:schemeClr val="bg2">
                    <a:lumMod val="50000"/>
                  </a:schemeClr>
                </a:solidFill>
              </a:rPr>
              <a:t>) Make better applications? </a:t>
            </a:r>
            <a:endParaRPr lang="en-GB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020272" y="509418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>
                    <a:lumMod val="85000"/>
                  </a:schemeClr>
                </a:solidFill>
              </a:rPr>
              <a:t>Flip Feedback</a:t>
            </a:r>
            <a:endParaRPr lang="en-GB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388424" y="7946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3</a:t>
            </a:r>
            <a:endParaRPr lang="en-U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404664"/>
            <a:ext cx="1268760" cy="1268760"/>
          </a:xfrm>
          <a:prstGeom prst="rect">
            <a:avLst/>
          </a:prstGeom>
          <a:effectLst>
            <a:glow rad="127000">
              <a:schemeClr val="accent3">
                <a:lumMod val="75000"/>
                <a:alpha val="24000"/>
              </a:schemeClr>
            </a:glow>
            <a:outerShdw blurRad="50800" dist="50800" dir="5400000" algn="ctr" rotWithShape="0">
              <a:srgbClr val="FFFF00">
                <a:alpha val="56000"/>
              </a:srgbClr>
            </a:outerShdw>
            <a:reflection stA="45000" endPos="65000" dir="5400000" sy="-100000" algn="bl" rotWithShape="0"/>
            <a:softEdge rad="0"/>
          </a:effectLst>
        </p:spPr>
      </p:pic>
      <p:sp>
        <p:nvSpPr>
          <p:cNvPr id="8" name="Rectangle 7"/>
          <p:cNvSpPr/>
          <p:nvPr/>
        </p:nvSpPr>
        <p:spPr>
          <a:xfrm>
            <a:off x="323528" y="404664"/>
            <a:ext cx="10801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b="1" dirty="0" smtClean="0">
                <a:ln/>
                <a:solidFill>
                  <a:schemeClr val="accent2">
                    <a:lumMod val="50000"/>
                  </a:schemeClr>
                </a:solidFill>
              </a:rPr>
              <a:t>3c</a:t>
            </a:r>
            <a:endParaRPr lang="en-US" sz="4400" b="1" dirty="0">
              <a:ln/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2357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3517" y="274638"/>
            <a:ext cx="8229600" cy="4954562"/>
          </a:xfrm>
        </p:spPr>
        <p:txBody>
          <a:bodyPr/>
          <a:lstStyle/>
          <a:p>
            <a:r>
              <a:rPr lang="en-GB" dirty="0" smtClean="0">
                <a:solidFill>
                  <a:srgbClr val="0020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TREFNWCH</a:t>
            </a:r>
            <a:br>
              <a:rPr lang="en-GB" dirty="0" smtClean="0">
                <a:solidFill>
                  <a:srgbClr val="0020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en-GB" dirty="0" smtClean="0">
                <a:solidFill>
                  <a:srgbClr val="0020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GET ORGANISED</a:t>
            </a:r>
            <a:endParaRPr lang="en-GB" dirty="0">
              <a:solidFill>
                <a:srgbClr val="002060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388424" y="7946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3</a:t>
            </a:r>
            <a:endParaRPr lang="en-U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4" name="Flowchart: Connector 3"/>
          <p:cNvSpPr/>
          <p:nvPr/>
        </p:nvSpPr>
        <p:spPr>
          <a:xfrm>
            <a:off x="168199" y="2523319"/>
            <a:ext cx="457200" cy="457200"/>
          </a:xfrm>
          <a:prstGeom prst="flowChartConnector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rgbClr val="7030A0"/>
                </a:solidFill>
              </a:rPr>
              <a:t>1</a:t>
            </a: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70645" y="866787"/>
            <a:ext cx="1080120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 smtClean="0">
                <a:solidFill>
                  <a:schemeClr val="accent2">
                    <a:lumMod val="50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?</a:t>
            </a:r>
            <a:endParaRPr lang="en-GB" sz="23900" b="1" dirty="0">
              <a:solidFill>
                <a:schemeClr val="accent2">
                  <a:lumMod val="50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5847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3517" y="274638"/>
            <a:ext cx="8229600" cy="4954562"/>
          </a:xfrm>
        </p:spPr>
        <p:txBody>
          <a:bodyPr/>
          <a:lstStyle/>
          <a:p>
            <a:r>
              <a:rPr lang="en-GB" dirty="0" smtClean="0">
                <a:solidFill>
                  <a:srgbClr val="0020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TREFNWCH</a:t>
            </a:r>
            <a:br>
              <a:rPr lang="en-GB" dirty="0" smtClean="0">
                <a:solidFill>
                  <a:srgbClr val="0020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en-GB" dirty="0" smtClean="0">
                <a:solidFill>
                  <a:srgbClr val="0020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GET ORGANISED</a:t>
            </a:r>
            <a:endParaRPr lang="en-GB" dirty="0">
              <a:solidFill>
                <a:srgbClr val="002060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388424" y="7946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3</a:t>
            </a:r>
            <a:endParaRPr lang="en-U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4" name="Flowchart: Connector 3"/>
          <p:cNvSpPr/>
          <p:nvPr/>
        </p:nvSpPr>
        <p:spPr>
          <a:xfrm>
            <a:off x="168199" y="2523319"/>
            <a:ext cx="457200" cy="457200"/>
          </a:xfrm>
          <a:prstGeom prst="flowChartConnector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rgbClr val="7030A0"/>
                </a:solidFill>
              </a:rPr>
              <a:t>1</a:t>
            </a: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70645" y="866787"/>
            <a:ext cx="1080120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 smtClean="0">
                <a:solidFill>
                  <a:schemeClr val="accent2">
                    <a:lumMod val="50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?</a:t>
            </a:r>
            <a:endParaRPr lang="en-GB" sz="23900" b="1" dirty="0">
              <a:solidFill>
                <a:schemeClr val="accent2">
                  <a:lumMod val="50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3873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</a:t>
            </a:r>
            <a:r>
              <a:rPr lang="en-GB" sz="3600" dirty="0" err="1" smtClean="0"/>
              <a:t>Strategaeth</a:t>
            </a:r>
            <a:r>
              <a:rPr lang="en-GB" sz="3600" dirty="0" smtClean="0"/>
              <a:t> </a:t>
            </a:r>
            <a:r>
              <a:rPr lang="en-GB" sz="3600" dirty="0" smtClean="0">
                <a:solidFill>
                  <a:srgbClr val="002060"/>
                </a:solidFill>
              </a:rPr>
              <a:t>             Strategy</a:t>
            </a:r>
            <a:endParaRPr lang="en-GB" sz="4000" dirty="0">
              <a:solidFill>
                <a:srgbClr val="00206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830858" y="1654946"/>
            <a:ext cx="4038600" cy="3989040"/>
          </a:xfrm>
        </p:spPr>
        <p:txBody>
          <a:bodyPr>
            <a:normAutofit/>
          </a:bodyPr>
          <a:lstStyle/>
          <a:p>
            <a:r>
              <a:rPr lang="en-GB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Ansawdd</a:t>
            </a:r>
            <a:r>
              <a:rPr lang="en-GB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v </a:t>
            </a:r>
            <a:r>
              <a:rPr lang="en-GB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maint</a:t>
            </a:r>
            <a:endParaRPr lang="en-GB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en-GB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Hyblygrwydd</a:t>
            </a:r>
            <a:r>
              <a:rPr lang="en-GB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v </a:t>
            </a:r>
            <a:r>
              <a:rPr lang="en-GB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dewis</a:t>
            </a:r>
            <a:endParaRPr lang="en-GB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en-GB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Ychydig</a:t>
            </a:r>
            <a:r>
              <a:rPr lang="en-GB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/</a:t>
            </a:r>
            <a:r>
              <a:rPr lang="en-GB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aml</a:t>
            </a:r>
            <a:r>
              <a:rPr lang="en-GB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v </a:t>
            </a:r>
            <a:r>
              <a:rPr lang="en-GB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‘1 </a:t>
            </a:r>
            <a:r>
              <a:rPr lang="en-GB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fawr</a:t>
            </a:r>
            <a:r>
              <a:rPr lang="en-GB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’</a:t>
            </a:r>
          </a:p>
          <a:p>
            <a:r>
              <a:rPr lang="en-GB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Trin</a:t>
            </a:r>
            <a:r>
              <a:rPr lang="en-GB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gwrthod</a:t>
            </a:r>
            <a:endParaRPr lang="en-GB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en-GB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Dysgu'r</a:t>
            </a:r>
            <a:r>
              <a:rPr lang="en-GB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grefft</a:t>
            </a:r>
            <a:endParaRPr lang="en-GB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en-GB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Dysgu</a:t>
            </a:r>
            <a:r>
              <a:rPr lang="en-GB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 Pareto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869458" y="1600201"/>
            <a:ext cx="4100264" cy="3989040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Quality v quantity</a:t>
            </a:r>
          </a:p>
          <a:p>
            <a:r>
              <a:rPr lang="en-GB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Flexibility v preference</a:t>
            </a:r>
          </a:p>
          <a:p>
            <a:r>
              <a:rPr lang="en-GB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Little/often v big bang</a:t>
            </a:r>
          </a:p>
          <a:p>
            <a:r>
              <a:rPr lang="en-GB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Handling rejection </a:t>
            </a:r>
          </a:p>
          <a:p>
            <a:r>
              <a:rPr lang="en-GB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Learning the art </a:t>
            </a:r>
          </a:p>
          <a:p>
            <a:r>
              <a:rPr lang="en-GB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Learning Pareto  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8388424" y="7946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3</a:t>
            </a:r>
            <a:endParaRPr lang="en-U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7" name="Flowchart: Connector 6"/>
          <p:cNvSpPr/>
          <p:nvPr/>
        </p:nvSpPr>
        <p:spPr>
          <a:xfrm>
            <a:off x="107504" y="2780928"/>
            <a:ext cx="457200" cy="457200"/>
          </a:xfrm>
          <a:prstGeom prst="flowChartConnector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rgbClr val="7030A0"/>
                </a:solidFill>
              </a:rPr>
              <a:t>2</a:t>
            </a:r>
            <a:endParaRPr lang="en-GB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503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GB" sz="3200" dirty="0" err="1" smtClean="0">
                <a:solidFill>
                  <a:srgbClr val="002060"/>
                </a:solidFill>
              </a:rPr>
              <a:t>Ffindio</a:t>
            </a:r>
            <a:r>
              <a:rPr lang="en-GB" sz="3200" dirty="0" smtClean="0">
                <a:solidFill>
                  <a:srgbClr val="002060"/>
                </a:solidFill>
              </a:rPr>
              <a:t> </a:t>
            </a:r>
            <a:r>
              <a:rPr lang="en-GB" sz="3200" dirty="0" err="1" smtClean="0">
                <a:solidFill>
                  <a:srgbClr val="002060"/>
                </a:solidFill>
              </a:rPr>
              <a:t>swyddi</a:t>
            </a:r>
            <a:r>
              <a:rPr lang="en-GB" sz="3200" dirty="0" smtClean="0">
                <a:solidFill>
                  <a:srgbClr val="002060"/>
                </a:solidFill>
              </a:rPr>
              <a:t> </a:t>
            </a:r>
            <a:r>
              <a:rPr lang="en-GB" sz="3200" dirty="0" err="1">
                <a:solidFill>
                  <a:srgbClr val="002060"/>
                </a:solidFill>
              </a:rPr>
              <a:t>gwag</a:t>
            </a:r>
            <a:r>
              <a:rPr lang="en-GB" sz="3200" dirty="0">
                <a:solidFill>
                  <a:srgbClr val="002060"/>
                </a:solidFill>
              </a:rPr>
              <a:t> </a:t>
            </a:r>
            <a:r>
              <a:rPr lang="en-GB" sz="3200" dirty="0" smtClean="0">
                <a:solidFill>
                  <a:srgbClr val="002060"/>
                </a:solidFill>
              </a:rPr>
              <a:t>       Finding </a:t>
            </a:r>
            <a:r>
              <a:rPr lang="en-GB" sz="3200" dirty="0">
                <a:solidFill>
                  <a:srgbClr val="002060"/>
                </a:solidFill>
              </a:rPr>
              <a:t>vacancies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23528" y="1600201"/>
            <a:ext cx="4172272" cy="3989040"/>
          </a:xfrm>
        </p:spPr>
        <p:txBody>
          <a:bodyPr>
            <a:normAutofit fontScale="92500" lnSpcReduction="10000"/>
          </a:bodyPr>
          <a:lstStyle/>
          <a:p>
            <a:r>
              <a:rPr lang="en-GB" b="1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Cymysgwch</a:t>
            </a:r>
            <a:r>
              <a:rPr lang="en-GB" b="1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b="1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eich</a:t>
            </a:r>
            <a:r>
              <a:rPr lang="en-GB" b="1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b="1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ffyn</a:t>
            </a:r>
            <a:r>
              <a:rPr lang="en-GB" b="1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?</a:t>
            </a:r>
          </a:p>
          <a:p>
            <a:r>
              <a:rPr lang="en-GB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MAWR </a:t>
            </a:r>
            <a:r>
              <a:rPr lang="en-GB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e.e</a:t>
            </a:r>
            <a:r>
              <a:rPr lang="en-GB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. </a:t>
            </a:r>
            <a:r>
              <a:rPr lang="en-GB" sz="26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Indeed.co.uk</a:t>
            </a:r>
            <a:endParaRPr lang="en-GB" sz="2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en-GB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Proffesiwn</a:t>
            </a:r>
            <a:r>
              <a:rPr lang="en-GB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i="1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e.e</a:t>
            </a:r>
            <a:r>
              <a:rPr lang="en-GB" i="1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. IOL</a:t>
            </a:r>
          </a:p>
          <a:p>
            <a:r>
              <a:rPr lang="en-GB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Cyflogwyr</a:t>
            </a:r>
            <a:endParaRPr lang="en-GB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en-GB" i="1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AL</a:t>
            </a:r>
            <a:r>
              <a:rPr lang="en-GB" sz="1300" i="1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L</a:t>
            </a:r>
            <a:r>
              <a:rPr lang="en-GB" i="1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endParaRPr lang="en-GB" i="1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en-GB" i="1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YHA</a:t>
            </a:r>
          </a:p>
          <a:p>
            <a:pPr lvl="1"/>
            <a:r>
              <a:rPr lang="en-GB" i="1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annibynnol</a:t>
            </a:r>
            <a:endParaRPr lang="en-GB" i="1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en-GB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Asiantaethau</a:t>
            </a:r>
            <a:endParaRPr lang="en-GB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en-GB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Rhwydwaith</a:t>
            </a:r>
            <a:r>
              <a:rPr lang="en-GB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, </a:t>
            </a:r>
            <a:r>
              <a:rPr lang="en-GB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GoG</a:t>
            </a:r>
            <a:r>
              <a:rPr lang="en-GB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, </a:t>
            </a:r>
            <a:r>
              <a:rPr lang="en-GB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Spec</a:t>
            </a:r>
            <a:endParaRPr lang="en-GB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885143" y="1617408"/>
            <a:ext cx="4038600" cy="3989040"/>
          </a:xfrm>
        </p:spPr>
        <p:txBody>
          <a:bodyPr>
            <a:normAutofit fontScale="92500" lnSpcReduction="10000"/>
          </a:bodyPr>
          <a:lstStyle/>
          <a:p>
            <a:r>
              <a:rPr lang="en-GB" b="1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Mix your sources?</a:t>
            </a:r>
          </a:p>
          <a:p>
            <a:r>
              <a:rPr lang="en-GB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BIG e.g. Indeed.co.uk</a:t>
            </a:r>
          </a:p>
          <a:p>
            <a:r>
              <a:rPr lang="en-GB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Profession </a:t>
            </a:r>
            <a:r>
              <a:rPr lang="en-GB" i="1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e.g. IOL</a:t>
            </a:r>
          </a:p>
          <a:p>
            <a:r>
              <a:rPr lang="en-GB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Employers </a:t>
            </a:r>
          </a:p>
          <a:p>
            <a:pPr lvl="1"/>
            <a:r>
              <a:rPr lang="en-GB" i="1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LA’s </a:t>
            </a:r>
          </a:p>
          <a:p>
            <a:pPr lvl="1"/>
            <a:r>
              <a:rPr lang="en-GB" i="1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YHA</a:t>
            </a:r>
          </a:p>
          <a:p>
            <a:pPr lvl="1"/>
            <a:r>
              <a:rPr lang="en-GB" i="1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independents</a:t>
            </a:r>
          </a:p>
          <a:p>
            <a:r>
              <a:rPr lang="en-GB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Agencies  </a:t>
            </a:r>
          </a:p>
          <a:p>
            <a:r>
              <a:rPr lang="en-GB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Network, </a:t>
            </a:r>
            <a:r>
              <a:rPr lang="en-GB" dirty="0" err="1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WoM</a:t>
            </a:r>
            <a:r>
              <a:rPr lang="en-GB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, Spec </a:t>
            </a:r>
          </a:p>
          <a:p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8388424" y="7946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3</a:t>
            </a:r>
            <a:endParaRPr lang="en-U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655805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198116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dirty="0" err="1" smtClean="0">
                <a:solidFill>
                  <a:schemeClr val="bg2">
                    <a:lumMod val="50000"/>
                  </a:schemeClr>
                </a:solidFill>
              </a:rPr>
              <a:t>Eich</a:t>
            </a:r>
            <a:r>
              <a:rPr lang="en-GB" sz="4000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sz="4000" dirty="0" err="1">
                <a:solidFill>
                  <a:schemeClr val="bg2">
                    <a:lumMod val="50000"/>
                  </a:schemeClr>
                </a:solidFill>
              </a:rPr>
              <a:t>cymysgedd</a:t>
            </a:r>
            <a:r>
              <a:rPr lang="en-GB" sz="4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sz="4000" dirty="0" err="1">
                <a:solidFill>
                  <a:schemeClr val="bg2">
                    <a:lumMod val="50000"/>
                  </a:schemeClr>
                </a:solidFill>
              </a:rPr>
              <a:t>marchnata</a:t>
            </a:r>
            <a:endParaRPr lang="en-GB" sz="40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1471" y="1417638"/>
            <a:ext cx="4201058" cy="4201058"/>
          </a:xfrm>
        </p:spPr>
      </p:pic>
      <p:sp>
        <p:nvSpPr>
          <p:cNvPr id="3" name="TextBox 2"/>
          <p:cNvSpPr txBox="1"/>
          <p:nvPr/>
        </p:nvSpPr>
        <p:spPr>
          <a:xfrm>
            <a:off x="5162041" y="2373879"/>
            <a:ext cx="648072" cy="36933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err="1" smtClean="0">
                <a:solidFill>
                  <a:schemeClr val="bg1"/>
                </a:solidFill>
              </a:rPr>
              <a:t>Lle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90810" y="2373879"/>
            <a:ext cx="864096" cy="40011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bg1"/>
                </a:solidFill>
              </a:rPr>
              <a:t>£ </a:t>
            </a:r>
            <a:r>
              <a:rPr lang="en-GB" sz="2000" dirty="0" err="1" smtClean="0">
                <a:solidFill>
                  <a:schemeClr val="bg1"/>
                </a:solidFill>
              </a:rPr>
              <a:t>Pris</a:t>
            </a: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12425" y="4374396"/>
            <a:ext cx="1225600" cy="36933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err="1" smtClean="0">
                <a:solidFill>
                  <a:schemeClr val="bg1"/>
                </a:solidFill>
              </a:rPr>
              <a:t>Hyrwyddo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905506" y="4374396"/>
            <a:ext cx="1199542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err="1" smtClean="0">
                <a:solidFill>
                  <a:schemeClr val="bg1"/>
                </a:solidFill>
              </a:rPr>
              <a:t>Cynnyrch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Flowchart: Connector 3"/>
          <p:cNvSpPr/>
          <p:nvPr/>
        </p:nvSpPr>
        <p:spPr>
          <a:xfrm>
            <a:off x="3772923" y="2726946"/>
            <a:ext cx="1598153" cy="1582441"/>
          </a:xfrm>
          <a:prstGeom prst="flowChartConnector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err="1" smtClean="0">
                <a:solidFill>
                  <a:schemeClr val="bg1"/>
                </a:solidFill>
              </a:rPr>
              <a:t>Lleoliaeth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437372" y="57240"/>
            <a:ext cx="4988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4400" b="1" cap="none" spc="0" dirty="0" smtClean="0">
                <a:ln/>
                <a:solidFill>
                  <a:schemeClr val="accent4"/>
                </a:solidFill>
                <a:effectLst/>
              </a:rPr>
              <a:t>3</a:t>
            </a:r>
            <a:endParaRPr lang="en-US" sz="4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graphicFrame>
        <p:nvGraphicFramePr>
          <p:cNvPr id="10" name="Diagram 9"/>
          <p:cNvGraphicFramePr/>
          <p:nvPr>
            <p:extLst/>
          </p:nvPr>
        </p:nvGraphicFramePr>
        <p:xfrm>
          <a:off x="57398" y="2269929"/>
          <a:ext cx="9029201" cy="2520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16949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17119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dirty="0" err="1" smtClean="0">
                <a:solidFill>
                  <a:schemeClr val="bg2">
                    <a:lumMod val="50000"/>
                  </a:schemeClr>
                </a:solidFill>
              </a:rPr>
              <a:t>Eich</a:t>
            </a:r>
            <a:r>
              <a:rPr lang="en-GB" sz="4000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sz="4000" dirty="0" err="1">
                <a:solidFill>
                  <a:schemeClr val="bg2">
                    <a:lumMod val="50000"/>
                  </a:schemeClr>
                </a:solidFill>
              </a:rPr>
              <a:t>cymysgedd</a:t>
            </a:r>
            <a:r>
              <a:rPr lang="en-GB" sz="4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sz="4000" dirty="0" err="1">
                <a:solidFill>
                  <a:schemeClr val="bg2">
                    <a:lumMod val="50000"/>
                  </a:schemeClr>
                </a:solidFill>
              </a:rPr>
              <a:t>marchnata</a:t>
            </a:r>
            <a:endParaRPr lang="en-GB" sz="40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1471" y="1417638"/>
            <a:ext cx="4201058" cy="4201058"/>
          </a:xfrm>
        </p:spPr>
      </p:pic>
      <p:sp>
        <p:nvSpPr>
          <p:cNvPr id="3" name="TextBox 2"/>
          <p:cNvSpPr txBox="1"/>
          <p:nvPr/>
        </p:nvSpPr>
        <p:spPr>
          <a:xfrm>
            <a:off x="5162041" y="2373879"/>
            <a:ext cx="648072" cy="36933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err="1" smtClean="0">
                <a:solidFill>
                  <a:schemeClr val="bg1"/>
                </a:solidFill>
              </a:rPr>
              <a:t>Lle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90810" y="2373879"/>
            <a:ext cx="864096" cy="40011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bg1"/>
                </a:solidFill>
              </a:rPr>
              <a:t>£ </a:t>
            </a:r>
            <a:r>
              <a:rPr lang="en-GB" sz="2000" dirty="0" err="1" smtClean="0">
                <a:solidFill>
                  <a:schemeClr val="bg1"/>
                </a:solidFill>
              </a:rPr>
              <a:t>Pris</a:t>
            </a: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12425" y="4374396"/>
            <a:ext cx="1225600" cy="36933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err="1" smtClean="0">
                <a:solidFill>
                  <a:schemeClr val="bg1"/>
                </a:solidFill>
              </a:rPr>
              <a:t>Hyrwyddo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905506" y="4374396"/>
            <a:ext cx="1199542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err="1" smtClean="0">
                <a:solidFill>
                  <a:schemeClr val="bg1"/>
                </a:solidFill>
              </a:rPr>
              <a:t>Cynnyrch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Flowchart: Connector 3"/>
          <p:cNvSpPr/>
          <p:nvPr/>
        </p:nvSpPr>
        <p:spPr>
          <a:xfrm>
            <a:off x="3772923" y="2726946"/>
            <a:ext cx="1598153" cy="1582441"/>
          </a:xfrm>
          <a:prstGeom prst="flowChartConnector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err="1" smtClean="0">
                <a:solidFill>
                  <a:schemeClr val="bg1"/>
                </a:solidFill>
              </a:rPr>
              <a:t>Lleoliaeth</a:t>
            </a:r>
            <a:endParaRPr lang="en-GB" sz="1600" dirty="0">
              <a:solidFill>
                <a:schemeClr val="bg1"/>
              </a:solidFill>
            </a:endParaRPr>
          </a:p>
        </p:txBody>
      </p:sp>
      <p:graphicFrame>
        <p:nvGraphicFramePr>
          <p:cNvPr id="10" name="Diagram 9"/>
          <p:cNvGraphicFramePr/>
          <p:nvPr>
            <p:extLst/>
          </p:nvPr>
        </p:nvGraphicFramePr>
        <p:xfrm>
          <a:off x="0" y="2265890"/>
          <a:ext cx="9029201" cy="2520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Flowchart: Connector 10"/>
          <p:cNvSpPr/>
          <p:nvPr/>
        </p:nvSpPr>
        <p:spPr>
          <a:xfrm>
            <a:off x="4154906" y="2734810"/>
            <a:ext cx="1598153" cy="1582441"/>
          </a:xfrm>
          <a:prstGeom prst="flowChartConnector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err="1" smtClean="0">
                <a:solidFill>
                  <a:schemeClr val="bg1"/>
                </a:solidFill>
              </a:rPr>
              <a:t>Lleoliaeth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437372" y="57240"/>
            <a:ext cx="4988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4400" b="1" cap="none" spc="0" dirty="0" smtClean="0">
                <a:ln/>
                <a:solidFill>
                  <a:schemeClr val="accent4"/>
                </a:solidFill>
                <a:effectLst/>
              </a:rPr>
              <a:t>3</a:t>
            </a:r>
            <a:endParaRPr lang="en-US" sz="44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55632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44036"/>
            <a:ext cx="8229600" cy="1143000"/>
          </a:xfrm>
        </p:spPr>
        <p:txBody>
          <a:bodyPr/>
          <a:lstStyle/>
          <a:p>
            <a:r>
              <a:rPr lang="en-GB" dirty="0" smtClean="0">
                <a:solidFill>
                  <a:schemeClr val="bg2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The marketing mix </a:t>
            </a:r>
            <a:endParaRPr lang="en-GB" dirty="0">
              <a:solidFill>
                <a:schemeClr val="bg2">
                  <a:lumMod val="50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3459" y="1268759"/>
            <a:ext cx="4417082" cy="4417082"/>
          </a:xfrm>
        </p:spPr>
      </p:pic>
      <p:sp>
        <p:nvSpPr>
          <p:cNvPr id="4" name="Flowchart: Connector 3"/>
          <p:cNvSpPr/>
          <p:nvPr/>
        </p:nvSpPr>
        <p:spPr>
          <a:xfrm>
            <a:off x="3667891" y="2594937"/>
            <a:ext cx="1808217" cy="1764725"/>
          </a:xfrm>
          <a:prstGeom prst="flowChartConnector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Positioning</a:t>
            </a:r>
            <a:endParaRPr lang="en-GB" sz="1600" dirty="0">
              <a:solidFill>
                <a:schemeClr val="bg1"/>
              </a:solidFill>
            </a:endParaRPr>
          </a:p>
        </p:txBody>
      </p:sp>
      <p:graphicFrame>
        <p:nvGraphicFramePr>
          <p:cNvPr id="3" name="Diagram 2"/>
          <p:cNvGraphicFramePr/>
          <p:nvPr>
            <p:extLst/>
          </p:nvPr>
        </p:nvGraphicFramePr>
        <p:xfrm>
          <a:off x="57398" y="2269929"/>
          <a:ext cx="9029201" cy="2520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Rectangle 6"/>
          <p:cNvSpPr/>
          <p:nvPr/>
        </p:nvSpPr>
        <p:spPr>
          <a:xfrm>
            <a:off x="8437372" y="57240"/>
            <a:ext cx="4988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4400" b="1" cap="none" spc="0" dirty="0" smtClean="0">
                <a:ln/>
                <a:solidFill>
                  <a:schemeClr val="accent4"/>
                </a:solidFill>
                <a:effectLst/>
              </a:rPr>
              <a:t>3</a:t>
            </a:r>
            <a:endParaRPr lang="en-US" sz="44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70350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78964"/>
            <a:ext cx="8229600" cy="1143000"/>
          </a:xfrm>
        </p:spPr>
        <p:txBody>
          <a:bodyPr/>
          <a:lstStyle/>
          <a:p>
            <a:r>
              <a:rPr lang="en-GB" dirty="0" smtClean="0">
                <a:solidFill>
                  <a:schemeClr val="bg2">
                    <a:lumMod val="50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The marketing mix </a:t>
            </a:r>
            <a:endParaRPr lang="en-GB" dirty="0">
              <a:solidFill>
                <a:schemeClr val="bg2">
                  <a:lumMod val="50000"/>
                </a:scheme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3459" y="1268759"/>
            <a:ext cx="4417082" cy="4417082"/>
          </a:xfrm>
        </p:spPr>
      </p:pic>
      <p:graphicFrame>
        <p:nvGraphicFramePr>
          <p:cNvPr id="3" name="Diagram 2"/>
          <p:cNvGraphicFramePr/>
          <p:nvPr>
            <p:extLst/>
          </p:nvPr>
        </p:nvGraphicFramePr>
        <p:xfrm>
          <a:off x="57398" y="2217160"/>
          <a:ext cx="9029201" cy="2520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Flowchart: Connector 6"/>
          <p:cNvSpPr/>
          <p:nvPr/>
        </p:nvSpPr>
        <p:spPr>
          <a:xfrm>
            <a:off x="3667891" y="2605399"/>
            <a:ext cx="1808217" cy="1764725"/>
          </a:xfrm>
          <a:prstGeom prst="flowChartConnector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Positioning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4" name="Flowchart: Connector 3"/>
          <p:cNvSpPr/>
          <p:nvPr/>
        </p:nvSpPr>
        <p:spPr>
          <a:xfrm>
            <a:off x="4139952" y="2605399"/>
            <a:ext cx="1808217" cy="1764725"/>
          </a:xfrm>
          <a:prstGeom prst="flowChartConnector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Positioning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37372" y="57240"/>
            <a:ext cx="4988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4400" b="1" cap="none" spc="0" dirty="0" smtClean="0">
                <a:ln/>
                <a:solidFill>
                  <a:schemeClr val="accent4"/>
                </a:solidFill>
                <a:effectLst/>
              </a:rPr>
              <a:t>3</a:t>
            </a:r>
            <a:endParaRPr lang="en-US" sz="44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123174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082" y="634648"/>
            <a:ext cx="2991345" cy="3917031"/>
          </a:xfrm>
        </p:spPr>
      </p:pic>
      <p:sp>
        <p:nvSpPr>
          <p:cNvPr id="6" name="Rectangle 5"/>
          <p:cNvSpPr/>
          <p:nvPr/>
        </p:nvSpPr>
        <p:spPr>
          <a:xfrm>
            <a:off x="8388424" y="7946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3</a:t>
            </a:r>
            <a:endParaRPr lang="en-U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7" name="Flowchart: Connector 6"/>
          <p:cNvSpPr/>
          <p:nvPr/>
        </p:nvSpPr>
        <p:spPr>
          <a:xfrm>
            <a:off x="168199" y="2523319"/>
            <a:ext cx="457200" cy="457200"/>
          </a:xfrm>
          <a:prstGeom prst="flowChartConnector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rgbClr val="7030A0"/>
                </a:solidFill>
              </a:rPr>
              <a:t>4</a:t>
            </a:r>
            <a:endParaRPr lang="en-GB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228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082" y="634648"/>
            <a:ext cx="2991345" cy="3917031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05634" y="873735"/>
            <a:ext cx="4762872" cy="391746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GB" sz="2000" dirty="0" smtClean="0">
              <a:solidFill>
                <a:srgbClr val="002060"/>
              </a:solidFill>
              <a:latin typeface="Britannic Bold" panose="020B0903060703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388424" y="7946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3</a:t>
            </a:r>
            <a:endParaRPr lang="en-U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691680" y="4085776"/>
            <a:ext cx="2304256" cy="806116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solidFill>
                  <a:srgbClr val="002060"/>
                </a:solidFill>
              </a:rPr>
              <a:t>Pareto</a:t>
            </a:r>
            <a:endParaRPr lang="en-GB" sz="4000" dirty="0">
              <a:solidFill>
                <a:srgbClr val="002060"/>
              </a:solidFill>
            </a:endParaRPr>
          </a:p>
        </p:txBody>
      </p:sp>
      <p:sp>
        <p:nvSpPr>
          <p:cNvPr id="7" name="Flowchart: Connector 6"/>
          <p:cNvSpPr/>
          <p:nvPr/>
        </p:nvSpPr>
        <p:spPr>
          <a:xfrm>
            <a:off x="168199" y="2523319"/>
            <a:ext cx="457200" cy="457200"/>
          </a:xfrm>
          <a:prstGeom prst="flowChartConnector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rgbClr val="7030A0"/>
                </a:solidFill>
              </a:rPr>
              <a:t>4</a:t>
            </a:r>
            <a:endParaRPr lang="en-GB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198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082" y="634648"/>
            <a:ext cx="2991345" cy="3917031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05634" y="873735"/>
            <a:ext cx="4762872" cy="391746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GB" sz="2000" dirty="0" smtClean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marL="0" indent="0" algn="ctr">
              <a:buNone/>
            </a:pPr>
            <a:r>
              <a:rPr lang="en-GB" sz="11500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80/20</a:t>
            </a:r>
            <a:endParaRPr lang="en-GB" sz="9600" dirty="0">
              <a:solidFill>
                <a:srgbClr val="002060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388424" y="7946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3</a:t>
            </a:r>
            <a:endParaRPr lang="en-U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691680" y="4085776"/>
            <a:ext cx="2304256" cy="806116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solidFill>
                  <a:srgbClr val="002060"/>
                </a:solidFill>
              </a:rPr>
              <a:t>Pareto</a:t>
            </a:r>
            <a:endParaRPr lang="en-GB" sz="4000" dirty="0">
              <a:solidFill>
                <a:srgbClr val="002060"/>
              </a:solidFill>
            </a:endParaRPr>
          </a:p>
        </p:txBody>
      </p:sp>
      <p:sp>
        <p:nvSpPr>
          <p:cNvPr id="7" name="Flowchart: Connector 6"/>
          <p:cNvSpPr/>
          <p:nvPr/>
        </p:nvSpPr>
        <p:spPr>
          <a:xfrm>
            <a:off x="168199" y="2523319"/>
            <a:ext cx="457200" cy="457200"/>
          </a:xfrm>
          <a:prstGeom prst="flowChartConnector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rgbClr val="7030A0"/>
                </a:solidFill>
              </a:rPr>
              <a:t>4</a:t>
            </a:r>
            <a:endParaRPr lang="en-GB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5737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Gwrthdroi'r</a:t>
            </a:r>
            <a:r>
              <a:rPr lang="en-GB" sz="32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sz="3200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rôl</a:t>
            </a:r>
            <a:r>
              <a:rPr lang="en-GB" sz="32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?       </a:t>
            </a:r>
            <a:r>
              <a:rPr lang="en-GB" sz="3200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Roles reversed?</a:t>
            </a:r>
            <a:endParaRPr lang="en-GB" sz="3200" dirty="0">
              <a:solidFill>
                <a:srgbClr val="002060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388424" y="7946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3</a:t>
            </a:r>
            <a:endParaRPr lang="en-U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4" name="Flowchart: Connector 3"/>
          <p:cNvSpPr/>
          <p:nvPr/>
        </p:nvSpPr>
        <p:spPr>
          <a:xfrm>
            <a:off x="228600" y="2636912"/>
            <a:ext cx="457200" cy="457200"/>
          </a:xfrm>
          <a:prstGeom prst="flowChartConnector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rgbClr val="7030A0"/>
                </a:solidFill>
              </a:rPr>
              <a:t>5</a:t>
            </a:r>
            <a:endParaRPr lang="en-GB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98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956" y="1412973"/>
            <a:ext cx="5148064" cy="34320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27684" y="5013176"/>
            <a:ext cx="5472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Image by </a:t>
            </a:r>
            <a:r>
              <a:rPr lang="en-GB" dirty="0" err="1" smtClean="0">
                <a:solidFill>
                  <a:schemeClr val="bg1">
                    <a:lumMod val="75000"/>
                  </a:schemeClr>
                </a:solidFill>
              </a:rPr>
              <a:t>Pashiminu</a:t>
            </a: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en-GB" dirty="0" err="1" smtClean="0">
                <a:solidFill>
                  <a:schemeClr val="bg1">
                    <a:lumMod val="75000"/>
                  </a:schemeClr>
                </a:solidFill>
              </a:rPr>
              <a:t>Pixabay</a:t>
            </a: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; CC0 </a:t>
            </a:r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Public Domain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Gwrthdroi'r</a:t>
            </a:r>
            <a:r>
              <a:rPr lang="en-GB" sz="32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sz="3200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rôl</a:t>
            </a:r>
            <a:r>
              <a:rPr lang="en-GB" sz="32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?    </a:t>
            </a:r>
            <a:r>
              <a:rPr lang="en-GB" sz="3200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Roles reversed?</a:t>
            </a:r>
            <a:endParaRPr lang="en-GB" sz="3200" dirty="0">
              <a:solidFill>
                <a:srgbClr val="002060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88424" y="7946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3</a:t>
            </a:r>
            <a:endParaRPr lang="en-U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9" name="Flowchart: Connector 8"/>
          <p:cNvSpPr/>
          <p:nvPr/>
        </p:nvSpPr>
        <p:spPr>
          <a:xfrm>
            <a:off x="241176" y="2644450"/>
            <a:ext cx="457200" cy="457200"/>
          </a:xfrm>
          <a:prstGeom prst="flowChartConnector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rgbClr val="7030A0"/>
                </a:solidFill>
              </a:rPr>
              <a:t>5</a:t>
            </a:r>
            <a:endParaRPr lang="en-GB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1240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2483768" y="6097603"/>
            <a:ext cx="6408712" cy="566738"/>
          </a:xfrm>
        </p:spPr>
        <p:txBody>
          <a:bodyPr>
            <a:noAutofit/>
          </a:bodyPr>
          <a:lstStyle/>
          <a:p>
            <a:pPr algn="r"/>
            <a:r>
              <a:rPr lang="en-GB" sz="2400" dirty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“Hiring the right people takes time, the right questions and a healthy dose of curiosity</a:t>
            </a:r>
            <a:r>
              <a:rPr lang="en-GB" sz="2400" dirty="0" smtClean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.</a:t>
            </a:r>
            <a:br>
              <a:rPr lang="en-GB" sz="2400" dirty="0" smtClean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</a:br>
            <a:r>
              <a:rPr lang="en-GB" sz="2400" dirty="0" smtClean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 </a:t>
            </a:r>
            <a:br>
              <a:rPr lang="en-GB" sz="2400" dirty="0" smtClean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</a:br>
            <a:r>
              <a:rPr lang="en-GB" sz="2400" dirty="0" smtClean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What </a:t>
            </a:r>
            <a:r>
              <a:rPr lang="en-GB" sz="2400" dirty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do you think is the most important factor when building your team? </a:t>
            </a:r>
            <a:r>
              <a:rPr lang="en-GB" sz="2400" dirty="0" smtClean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/>
            </a:r>
            <a:br>
              <a:rPr lang="en-GB" sz="2400" dirty="0" smtClean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</a:br>
            <a:r>
              <a:rPr lang="en-GB" sz="2400" dirty="0" smtClean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/>
            </a:r>
            <a:br>
              <a:rPr lang="en-GB" sz="2400" dirty="0" smtClean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</a:br>
            <a:r>
              <a:rPr lang="en-GB" sz="2400" dirty="0" smtClean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/>
            </a:r>
            <a:br>
              <a:rPr lang="en-GB" sz="2400" dirty="0" smtClean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</a:br>
            <a:r>
              <a:rPr lang="en-GB" sz="2400" dirty="0" smtClean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                                     </a:t>
            </a:r>
            <a:br>
              <a:rPr lang="en-GB" sz="2400" dirty="0" smtClean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</a:br>
            <a:r>
              <a:rPr lang="en-GB" sz="2400" i="1" dirty="0" smtClean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Richard </a:t>
            </a:r>
            <a:r>
              <a:rPr lang="en-GB" sz="2400" i="1" dirty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Branson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22</a:t>
            </a:fld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8388424" y="7946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3</a:t>
            </a:r>
            <a:endParaRPr lang="en-U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8" name="Flowchart: Connector 7"/>
          <p:cNvSpPr/>
          <p:nvPr/>
        </p:nvSpPr>
        <p:spPr>
          <a:xfrm>
            <a:off x="251520" y="2852936"/>
            <a:ext cx="457200" cy="457200"/>
          </a:xfrm>
          <a:prstGeom prst="flowChartConnector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rgbClr val="7030A0"/>
                </a:solidFill>
              </a:rPr>
              <a:t>5</a:t>
            </a:r>
            <a:endParaRPr lang="en-GB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2573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2483768" y="6097603"/>
            <a:ext cx="6408712" cy="566738"/>
          </a:xfrm>
        </p:spPr>
        <p:txBody>
          <a:bodyPr>
            <a:noAutofit/>
          </a:bodyPr>
          <a:lstStyle/>
          <a:p>
            <a:pPr algn="r"/>
            <a:r>
              <a:rPr lang="en-GB" sz="2400" dirty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“Hiring the right people takes time, the right questions and a healthy dose of curiosity</a:t>
            </a:r>
            <a:r>
              <a:rPr lang="en-GB" sz="2400" dirty="0" smtClean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.</a:t>
            </a:r>
            <a:br>
              <a:rPr lang="en-GB" sz="2400" dirty="0" smtClean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</a:br>
            <a:r>
              <a:rPr lang="en-GB" sz="2400" dirty="0" smtClean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 </a:t>
            </a:r>
            <a:br>
              <a:rPr lang="en-GB" sz="2400" dirty="0" smtClean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</a:br>
            <a:r>
              <a:rPr lang="en-GB" sz="2400" dirty="0" smtClean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What </a:t>
            </a:r>
            <a:r>
              <a:rPr lang="en-GB" sz="2400" dirty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do you think is the most important factor when building your team? </a:t>
            </a:r>
            <a:r>
              <a:rPr lang="en-GB" sz="2400" dirty="0" smtClean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/>
            </a:r>
            <a:br>
              <a:rPr lang="en-GB" sz="2400" dirty="0" smtClean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</a:br>
            <a:r>
              <a:rPr lang="en-GB" sz="2400" dirty="0" smtClean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/>
            </a:r>
            <a:br>
              <a:rPr lang="en-GB" sz="2400" dirty="0" smtClean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</a:br>
            <a:r>
              <a:rPr lang="en-GB" sz="2400" dirty="0" smtClean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For </a:t>
            </a:r>
            <a:r>
              <a:rPr lang="en-GB" sz="2400" dirty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us, it’s personality.” </a:t>
            </a:r>
            <a:r>
              <a:rPr lang="en-GB" sz="2400" dirty="0" smtClean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/>
            </a:r>
            <a:br>
              <a:rPr lang="en-GB" sz="2400" dirty="0" smtClean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</a:br>
            <a:r>
              <a:rPr lang="en-GB" sz="2400" dirty="0" smtClean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                                     </a:t>
            </a:r>
            <a:br>
              <a:rPr lang="en-GB" sz="2400" dirty="0" smtClean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</a:br>
            <a:r>
              <a:rPr lang="en-GB" sz="2400" i="1" dirty="0" smtClean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Richard </a:t>
            </a:r>
            <a:r>
              <a:rPr lang="en-GB" sz="2400" i="1" dirty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Branson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23</a:t>
            </a:fld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8388424" y="7946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3</a:t>
            </a:r>
            <a:endParaRPr lang="en-U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8" name="Flowchart: Connector 7"/>
          <p:cNvSpPr/>
          <p:nvPr/>
        </p:nvSpPr>
        <p:spPr>
          <a:xfrm>
            <a:off x="251520" y="2852936"/>
            <a:ext cx="457200" cy="457200"/>
          </a:xfrm>
          <a:prstGeom prst="flowChartConnector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5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6411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20072" y="1124744"/>
            <a:ext cx="3672408" cy="1728192"/>
          </a:xfrm>
        </p:spPr>
        <p:txBody>
          <a:bodyPr>
            <a:noAutofit/>
          </a:bodyPr>
          <a:lstStyle/>
          <a:p>
            <a:r>
              <a:rPr lang="en-GB" sz="2800" b="0" dirty="0">
                <a:solidFill>
                  <a:srgbClr val="0020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“If you think it’s expensive to hire a professional, wait until you hire </a:t>
            </a:r>
            <a:r>
              <a:rPr lang="en-GB" sz="2800" b="0" dirty="0" smtClean="0">
                <a:solidFill>
                  <a:srgbClr val="0020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an amateur.”</a:t>
            </a:r>
            <a:endParaRPr lang="en-GB" sz="2800" b="0" dirty="0">
              <a:solidFill>
                <a:srgbClr val="002060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39" b="22339"/>
          <a:stretch>
            <a:fillRect/>
          </a:stretch>
        </p:blipFill>
        <p:spPr>
          <a:xfrm>
            <a:off x="1157290" y="1124744"/>
            <a:ext cx="3603867" cy="3219290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92080" y="3911986"/>
            <a:ext cx="1440160" cy="432048"/>
          </a:xfrm>
        </p:spPr>
        <p:txBody>
          <a:bodyPr>
            <a:normAutofit/>
          </a:bodyPr>
          <a:lstStyle/>
          <a:p>
            <a:r>
              <a:rPr lang="en-GB" sz="1800" dirty="0" smtClean="0">
                <a:solidFill>
                  <a:schemeClr val="tx2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 Red </a:t>
            </a:r>
            <a:r>
              <a:rPr lang="en-GB" sz="1800" dirty="0">
                <a:solidFill>
                  <a:schemeClr val="tx2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Adair</a:t>
            </a:r>
          </a:p>
          <a:p>
            <a:endParaRPr lang="en-GB" sz="1100" dirty="0">
              <a:solidFill>
                <a:srgbClr val="00206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388424" y="7946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3</a:t>
            </a:r>
            <a:endParaRPr lang="en-U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8" name="Flowchart: Connector 7"/>
          <p:cNvSpPr/>
          <p:nvPr/>
        </p:nvSpPr>
        <p:spPr>
          <a:xfrm>
            <a:off x="241176" y="2644450"/>
            <a:ext cx="457200" cy="457200"/>
          </a:xfrm>
          <a:prstGeom prst="flowChartConnector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rgbClr val="7030A0"/>
                </a:solidFill>
              </a:rPr>
              <a:t>5</a:t>
            </a:r>
            <a:endParaRPr lang="en-GB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4052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386610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solidFill>
                  <a:srgbClr val="0020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100%</a:t>
            </a:r>
            <a:endParaRPr lang="en-GB" sz="3600" b="1" dirty="0">
              <a:solidFill>
                <a:srgbClr val="002060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388424" y="7946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3</a:t>
            </a:r>
            <a:endParaRPr lang="en-U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4" name="Flowchart: Connector 3"/>
          <p:cNvSpPr/>
          <p:nvPr/>
        </p:nvSpPr>
        <p:spPr>
          <a:xfrm>
            <a:off x="323528" y="2739343"/>
            <a:ext cx="457200" cy="457200"/>
          </a:xfrm>
          <a:prstGeom prst="flowChartConnector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rgbClr val="7030A0"/>
                </a:solidFill>
              </a:rPr>
              <a:t>6</a:t>
            </a:r>
            <a:endParaRPr lang="en-GB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113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err="1" smtClean="0">
                <a:solidFill>
                  <a:srgbClr val="002060"/>
                </a:solidFill>
              </a:rPr>
              <a:t>Granmar</a:t>
            </a:r>
            <a:r>
              <a:rPr lang="en-GB" sz="3600" dirty="0" smtClean="0">
                <a:solidFill>
                  <a:srgbClr val="002060"/>
                </a:solidFill>
              </a:rPr>
              <a:t> &amp; </a:t>
            </a:r>
            <a:r>
              <a:rPr lang="en-GB" sz="3600" dirty="0" err="1" smtClean="0">
                <a:solidFill>
                  <a:srgbClr val="002060"/>
                </a:solidFill>
              </a:rPr>
              <a:t>Spelin</a:t>
            </a:r>
            <a:r>
              <a:rPr lang="en-GB" sz="3600" dirty="0" smtClean="0">
                <a:solidFill>
                  <a:srgbClr val="002060"/>
                </a:solidFill>
              </a:rPr>
              <a:t> </a:t>
            </a:r>
            <a:endParaRPr lang="en-GB" sz="3600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>
              <a:buNone/>
            </a:pPr>
            <a:endParaRPr lang="en-GB" dirty="0"/>
          </a:p>
          <a:p>
            <a:pPr marL="0" indent="0" algn="r">
              <a:buNone/>
            </a:pPr>
            <a:r>
              <a:rPr lang="en-GB" dirty="0"/>
              <a:t>	</a:t>
            </a:r>
            <a:r>
              <a:rPr lang="en-GB" dirty="0" smtClean="0"/>
              <a:t>	</a:t>
            </a:r>
            <a:endParaRPr lang="en-GB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2348880"/>
            <a:ext cx="4509385" cy="20596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388424" y="7946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3</a:t>
            </a:r>
            <a:endParaRPr lang="en-U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6" name="Flowchart: Connector 5"/>
          <p:cNvSpPr/>
          <p:nvPr/>
        </p:nvSpPr>
        <p:spPr>
          <a:xfrm>
            <a:off x="312034" y="2708920"/>
            <a:ext cx="457200" cy="457200"/>
          </a:xfrm>
          <a:prstGeom prst="flowChartConnector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rgbClr val="7030A0"/>
                </a:solidFill>
              </a:rPr>
              <a:t>7</a:t>
            </a:r>
            <a:endParaRPr lang="en-GB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00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0281537"/>
              </p:ext>
            </p:extLst>
          </p:nvPr>
        </p:nvGraphicFramePr>
        <p:xfrm>
          <a:off x="395536" y="1844824"/>
          <a:ext cx="8352928" cy="13681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228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45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755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3681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i="0" kern="1200" dirty="0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CV</a:t>
                      </a:r>
                      <a:endParaRPr lang="en-GB" sz="1800" b="1" i="1" kern="1200" dirty="0">
                        <a:solidFill>
                          <a:srgbClr val="002060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0" i="0" kern="1200" dirty="0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4</a:t>
                      </a:r>
                      <a:endParaRPr lang="en-GB" sz="4400" b="0" i="0" kern="1200" dirty="0">
                        <a:solidFill>
                          <a:srgbClr val="002060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i="0" kern="1200" dirty="0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CV</a:t>
                      </a:r>
                      <a:endParaRPr lang="en-GB" sz="1800" b="1" i="1" kern="1200" dirty="0">
                        <a:solidFill>
                          <a:srgbClr val="002060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148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y-GB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</a:t>
            </a:r>
            <a:r>
              <a:rPr lang="cy-GB" sz="3200" dirty="0" smtClean="0">
                <a:solidFill>
                  <a:srgbClr val="002060"/>
                </a:solidFill>
              </a:rPr>
              <a:t>Diffiniad</a:t>
            </a:r>
            <a:r>
              <a:rPr lang="en-GB" sz="3200" dirty="0" smtClean="0">
                <a:solidFill>
                  <a:srgbClr val="002060"/>
                </a:solidFill>
              </a:rPr>
              <a:t>       Definition</a:t>
            </a:r>
            <a:endParaRPr lang="en-GB" sz="3200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8507288" cy="3989040"/>
          </a:xfrm>
        </p:spPr>
        <p:txBody>
          <a:bodyPr/>
          <a:lstStyle/>
          <a:p>
            <a:pPr marL="0" indent="0" algn="ctr">
              <a:buNone/>
            </a:pPr>
            <a:r>
              <a:rPr lang="en-GB" sz="6000" b="1" i="1" dirty="0" smtClean="0">
                <a:solidFill>
                  <a:schemeClr val="accent6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Curriculum Vitae </a:t>
            </a:r>
            <a:endParaRPr lang="en-GB" sz="6000" dirty="0" smtClean="0">
              <a:solidFill>
                <a:schemeClr val="accent6">
                  <a:lumMod val="7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0" indent="0" algn="ctr">
              <a:buNone/>
            </a:pPr>
            <a:endParaRPr lang="en-GB" i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GB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8424" y="7946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4</a:t>
            </a:r>
            <a:endParaRPr lang="en-U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20122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y-GB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    </a:t>
            </a:r>
            <a:r>
              <a:rPr lang="cy-GB" sz="3200" dirty="0" smtClean="0">
                <a:solidFill>
                  <a:srgbClr val="002060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Diffiniad</a:t>
            </a:r>
            <a:r>
              <a:rPr lang="en-GB" sz="3200" dirty="0" smtClean="0">
                <a:solidFill>
                  <a:srgbClr val="002060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      Definition</a:t>
            </a:r>
            <a:endParaRPr lang="en-GB" sz="3200" dirty="0">
              <a:solidFill>
                <a:srgbClr val="002060"/>
              </a:solidFill>
              <a:latin typeface="Segoe UI Historic" panose="020B0502040204020203" pitchFamily="34" charset="0"/>
              <a:ea typeface="Segoe UI Historic" panose="020B0502040204020203" pitchFamily="34" charset="0"/>
              <a:cs typeface="Segoe UI Historic" panose="020B050204020402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8507288" cy="3989040"/>
          </a:xfrm>
        </p:spPr>
        <p:txBody>
          <a:bodyPr/>
          <a:lstStyle/>
          <a:p>
            <a:pPr marL="0" indent="0" algn="ctr">
              <a:buNone/>
            </a:pPr>
            <a:r>
              <a:rPr lang="en-GB" sz="6000" b="1" i="1" dirty="0" smtClean="0">
                <a:solidFill>
                  <a:schemeClr val="accent6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Curriculum Vitae </a:t>
            </a:r>
            <a:endParaRPr lang="en-GB" sz="6000" dirty="0" smtClean="0">
              <a:solidFill>
                <a:schemeClr val="accent6">
                  <a:lumMod val="7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0" indent="0" algn="ctr">
              <a:buNone/>
            </a:pPr>
            <a:endParaRPr lang="en-GB" i="1" dirty="0" smtClean="0">
              <a:solidFill>
                <a:schemeClr val="accent6">
                  <a:lumMod val="7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0" indent="0" algn="ctr">
              <a:buNone/>
            </a:pPr>
            <a:r>
              <a:rPr lang="en-GB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Latin:    </a:t>
            </a:r>
            <a:r>
              <a:rPr lang="en-GB" i="1" dirty="0" smtClean="0">
                <a:solidFill>
                  <a:schemeClr val="accent6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[</a:t>
            </a:r>
            <a:r>
              <a:rPr lang="en-GB" i="1" dirty="0">
                <a:solidFill>
                  <a:schemeClr val="accent6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the] </a:t>
            </a:r>
            <a:r>
              <a:rPr lang="en-GB" b="1" i="1" dirty="0">
                <a:solidFill>
                  <a:schemeClr val="accent6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course of </a:t>
            </a:r>
            <a:r>
              <a:rPr lang="en-GB" i="1" dirty="0">
                <a:solidFill>
                  <a:schemeClr val="accent6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[my] </a:t>
            </a:r>
            <a:r>
              <a:rPr lang="en-GB" b="1" i="1" dirty="0" smtClean="0">
                <a:solidFill>
                  <a:schemeClr val="accent6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life</a:t>
            </a:r>
          </a:p>
          <a:p>
            <a:pPr marL="0" indent="0" algn="ctr">
              <a:buNone/>
            </a:pPr>
            <a:r>
              <a:rPr lang="en-GB" dirty="0" err="1" smtClean="0">
                <a:latin typeface="Segoe UI Light" panose="020B0502040204020203" pitchFamily="34" charset="0"/>
                <a:cs typeface="Segoe UI Light" panose="020B0502040204020203" pitchFamily="34" charset="0"/>
              </a:rPr>
              <a:t>Lladin</a:t>
            </a:r>
            <a:r>
              <a:rPr lang="en-GB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:    </a:t>
            </a:r>
            <a:r>
              <a:rPr lang="cy-GB" b="1" i="1" dirty="0" smtClean="0">
                <a:solidFill>
                  <a:schemeClr val="accent6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cwrs </a:t>
            </a:r>
            <a:r>
              <a:rPr lang="cy-GB" b="1" i="1" dirty="0">
                <a:solidFill>
                  <a:schemeClr val="accent6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fy mywyd</a:t>
            </a:r>
            <a:endParaRPr lang="en-GB" b="1" i="1" dirty="0">
              <a:solidFill>
                <a:schemeClr val="accent6">
                  <a:lumMod val="7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0" indent="0">
              <a:buNone/>
            </a:pPr>
            <a:endParaRPr lang="en-GB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8424" y="7946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4</a:t>
            </a:r>
            <a:endParaRPr lang="en-U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61133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56984" cy="1143000"/>
          </a:xfrm>
        </p:spPr>
        <p:txBody>
          <a:bodyPr>
            <a:noAutofit/>
          </a:bodyPr>
          <a:lstStyle/>
          <a:p>
            <a:pPr algn="l"/>
            <a:r>
              <a:rPr lang="en-GB" sz="3200" b="1" i="1" dirty="0" smtClean="0">
                <a:solidFill>
                  <a:srgbClr val="0070C0"/>
                </a:solidFill>
              </a:rPr>
              <a:t>   </a:t>
            </a:r>
            <a:r>
              <a:rPr lang="en-GB" sz="3200" dirty="0" err="1" smtClean="0"/>
              <a:t>Cyd-destun</a:t>
            </a:r>
            <a:r>
              <a:rPr lang="en-GB" sz="3200" dirty="0" smtClean="0"/>
              <a:t> CV              </a:t>
            </a:r>
            <a:r>
              <a:rPr lang="en-GB" sz="3200" dirty="0" err="1" smtClean="0">
                <a:solidFill>
                  <a:srgbClr val="002060"/>
                </a:solidFill>
              </a:rPr>
              <a:t>CV</a:t>
            </a:r>
            <a:r>
              <a:rPr lang="en-GB" sz="3200" dirty="0" smtClean="0">
                <a:solidFill>
                  <a:srgbClr val="002060"/>
                </a:solidFill>
              </a:rPr>
              <a:t> in context</a:t>
            </a:r>
            <a:endParaRPr lang="en-GB" sz="3200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512" y="1417638"/>
            <a:ext cx="4316288" cy="4320481"/>
          </a:xfrm>
        </p:spPr>
        <p:txBody>
          <a:bodyPr>
            <a:noAutofit/>
          </a:bodyPr>
          <a:lstStyle/>
          <a:p>
            <a:r>
              <a:rPr lang="cy-GB" dirty="0" smtClean="0">
                <a:solidFill>
                  <a:srgbClr val="0020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Pryd </a:t>
            </a:r>
            <a:r>
              <a:rPr lang="cy-GB" dirty="0">
                <a:solidFill>
                  <a:srgbClr val="0020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i ddefnyddio?</a:t>
            </a:r>
          </a:p>
          <a:p>
            <a:pPr lvl="1"/>
            <a:r>
              <a:rPr lang="cy-GB" sz="1800" dirty="0">
                <a:solidFill>
                  <a:srgbClr val="0020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Cais (swydd wag)</a:t>
            </a:r>
          </a:p>
          <a:p>
            <a:pPr lvl="1"/>
            <a:r>
              <a:rPr lang="cy-GB" sz="1800" dirty="0">
                <a:solidFill>
                  <a:srgbClr val="0020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Cais (hapfasnachol)</a:t>
            </a:r>
          </a:p>
          <a:p>
            <a:pPr lvl="1"/>
            <a:r>
              <a:rPr lang="cy-GB" sz="1800" dirty="0">
                <a:solidFill>
                  <a:srgbClr val="0020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Offeryn Cofnod / Myfyriol</a:t>
            </a:r>
          </a:p>
          <a:p>
            <a:r>
              <a:rPr lang="cy-GB" dirty="0">
                <a:solidFill>
                  <a:srgbClr val="0020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Mathau?</a:t>
            </a:r>
          </a:p>
          <a:p>
            <a:r>
              <a:rPr lang="cy-GB" dirty="0">
                <a:solidFill>
                  <a:srgbClr val="0020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Stoc a Theiliwr</a:t>
            </a:r>
          </a:p>
          <a:p>
            <a:r>
              <a:rPr lang="cy-GB" dirty="0">
                <a:solidFill>
                  <a:srgbClr val="0020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Llythyr eglurhaol?</a:t>
            </a:r>
          </a:p>
          <a:p>
            <a:r>
              <a:rPr lang="cy-GB" dirty="0" smtClean="0">
                <a:solidFill>
                  <a:srgbClr val="0020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Barn yn amrywio'n fawr</a:t>
            </a:r>
          </a:p>
          <a:p>
            <a:pPr marL="0" indent="0">
              <a:buNone/>
            </a:pPr>
            <a:endParaRPr lang="en-GB" sz="2600" dirty="0">
              <a:solidFill>
                <a:srgbClr val="002060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4517" y="1417638"/>
            <a:ext cx="4038600" cy="4320481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rgbClr val="0020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When </a:t>
            </a:r>
            <a:r>
              <a:rPr lang="en-GB" dirty="0">
                <a:solidFill>
                  <a:srgbClr val="0020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to use</a:t>
            </a:r>
            <a:r>
              <a:rPr lang="en-GB" dirty="0" smtClean="0">
                <a:solidFill>
                  <a:srgbClr val="0020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?</a:t>
            </a:r>
          </a:p>
          <a:p>
            <a:pPr lvl="1">
              <a:buFontTx/>
              <a:buChar char="-"/>
            </a:pPr>
            <a:r>
              <a:rPr lang="en-GB" sz="1800" dirty="0" smtClean="0">
                <a:solidFill>
                  <a:srgbClr val="0020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Application (vacancy)</a:t>
            </a:r>
          </a:p>
          <a:p>
            <a:pPr lvl="1">
              <a:buFontTx/>
              <a:buChar char="-"/>
            </a:pPr>
            <a:r>
              <a:rPr lang="en-GB" sz="1800" dirty="0" smtClean="0">
                <a:solidFill>
                  <a:srgbClr val="0020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Application (</a:t>
            </a:r>
            <a:r>
              <a:rPr lang="en-GB" sz="1800" dirty="0">
                <a:solidFill>
                  <a:srgbClr val="0020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speculative</a:t>
            </a:r>
            <a:r>
              <a:rPr lang="en-GB" sz="1800" dirty="0" smtClean="0">
                <a:solidFill>
                  <a:srgbClr val="0020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) </a:t>
            </a:r>
          </a:p>
          <a:p>
            <a:pPr lvl="1">
              <a:buFontTx/>
              <a:buChar char="-"/>
            </a:pPr>
            <a:r>
              <a:rPr lang="en-GB" sz="1800" dirty="0" smtClean="0">
                <a:solidFill>
                  <a:srgbClr val="0020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 Record / Reflective tool</a:t>
            </a:r>
          </a:p>
          <a:p>
            <a:r>
              <a:rPr lang="en-GB" dirty="0" smtClean="0">
                <a:solidFill>
                  <a:srgbClr val="0020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Types?</a:t>
            </a:r>
          </a:p>
          <a:p>
            <a:r>
              <a:rPr lang="en-GB" dirty="0" smtClean="0">
                <a:solidFill>
                  <a:srgbClr val="0020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Stock &amp; Tailor</a:t>
            </a:r>
            <a:endParaRPr lang="en-GB" dirty="0">
              <a:solidFill>
                <a:srgbClr val="002060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en-GB" dirty="0" smtClean="0">
                <a:solidFill>
                  <a:srgbClr val="0020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Covering letter?</a:t>
            </a:r>
          </a:p>
          <a:p>
            <a:r>
              <a:rPr lang="en-GB" dirty="0" smtClean="0">
                <a:solidFill>
                  <a:srgbClr val="0020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Views vary greatly </a:t>
            </a:r>
            <a:endParaRPr lang="en-GB" dirty="0">
              <a:solidFill>
                <a:srgbClr val="002060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88424" y="7946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4</a:t>
            </a:r>
            <a:endParaRPr lang="en-U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551936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580008996"/>
              </p:ext>
            </p:extLst>
          </p:nvPr>
        </p:nvGraphicFramePr>
        <p:xfrm>
          <a:off x="1331640" y="980728"/>
          <a:ext cx="6696744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642350" cy="533400"/>
          </a:xfrm>
        </p:spPr>
        <p:txBody>
          <a:bodyPr>
            <a:noAutofit/>
          </a:bodyPr>
          <a:lstStyle/>
          <a:p>
            <a:r>
              <a:rPr lang="en-GB" sz="3200" dirty="0" smtClean="0">
                <a:solidFill>
                  <a:schemeClr val="bg2">
                    <a:lumMod val="2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Break the task down</a:t>
            </a:r>
            <a:endParaRPr lang="en-GB" sz="3200" dirty="0">
              <a:solidFill>
                <a:schemeClr val="bg2">
                  <a:lumMod val="2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8424" y="7946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4</a:t>
            </a:r>
            <a:endParaRPr lang="en-U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54311926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3200" dirty="0" smtClean="0">
                <a:solidFill>
                  <a:srgbClr val="002060"/>
                </a:solidFill>
              </a:rPr>
              <a:t>   </a:t>
            </a:r>
            <a:r>
              <a:rPr lang="en-GB" sz="3200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Ysgrifennu’n</a:t>
            </a:r>
            <a:r>
              <a:rPr lang="en-GB" sz="32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sz="3200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gryf</a:t>
            </a:r>
            <a:r>
              <a:rPr lang="en-GB" sz="32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            </a:t>
            </a:r>
            <a:r>
              <a:rPr lang="en-GB" sz="3200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Writing strongly</a:t>
            </a:r>
            <a:endParaRPr lang="en-GB" sz="3200" dirty="0">
              <a:solidFill>
                <a:srgbClr val="002060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600201"/>
            <a:ext cx="4172272" cy="398904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b="1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GADEWCH MEINI </a:t>
            </a:r>
          </a:p>
          <a:p>
            <a:pPr marL="0" indent="0" algn="ctr">
              <a:buNone/>
            </a:pPr>
            <a:r>
              <a:rPr lang="en-GB" b="1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PRAWF GYRRU CHI</a:t>
            </a:r>
          </a:p>
          <a:p>
            <a:pPr marL="0" indent="0">
              <a:buNone/>
            </a:pPr>
            <a:endParaRPr lang="en-GB" b="1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en-GB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Bwledi</a:t>
            </a:r>
            <a:r>
              <a:rPr lang="en-GB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/ </a:t>
            </a:r>
            <a:r>
              <a:rPr lang="en-GB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uniongyrchol</a:t>
            </a:r>
            <a:endParaRPr lang="en-GB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en-GB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Gwyb</a:t>
            </a:r>
            <a:r>
              <a:rPr lang="en-GB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. </a:t>
            </a:r>
            <a:r>
              <a:rPr lang="en-GB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berthnasol</a:t>
            </a:r>
            <a:r>
              <a:rPr lang="en-GB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endParaRPr lang="en-GB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en-GB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Berfau</a:t>
            </a:r>
            <a:r>
              <a:rPr lang="en-GB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Power </a:t>
            </a:r>
            <a:r>
              <a:rPr lang="en-GB" i="1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'... </a:t>
            </a:r>
            <a:r>
              <a:rPr lang="en-GB" b="1" i="1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wyd</a:t>
            </a:r>
            <a:r>
              <a:rPr lang="en-GB" i="1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‘</a:t>
            </a:r>
          </a:p>
          <a:p>
            <a:r>
              <a:rPr lang="en-GB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Gwyliwch</a:t>
            </a:r>
            <a:r>
              <a:rPr lang="en-GB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orwneud</a:t>
            </a:r>
            <a:r>
              <a:rPr lang="en-GB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b="1" i="1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‘</a:t>
            </a:r>
            <a:r>
              <a:rPr lang="en-GB" b="1" i="1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wnes</a:t>
            </a:r>
            <a:r>
              <a:rPr lang="en-GB" b="1" i="1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 I’</a:t>
            </a:r>
          </a:p>
          <a:p>
            <a:r>
              <a:rPr lang="en-GB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Amserau</a:t>
            </a:r>
            <a:r>
              <a:rPr lang="en-GB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</a:p>
          <a:p>
            <a:r>
              <a:rPr lang="en-GB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Uchafswm</a:t>
            </a:r>
            <a:r>
              <a:rPr lang="en-GB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ymadrodd</a:t>
            </a:r>
            <a:endParaRPr lang="en-GB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en-GB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Cadwch</a:t>
            </a:r>
            <a:r>
              <a:rPr lang="en-GB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gwirio</a:t>
            </a:r>
            <a:r>
              <a:rPr lang="en-GB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m/</a:t>
            </a:r>
            <a:r>
              <a:rPr lang="en-GB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prawf</a:t>
            </a:r>
            <a:endParaRPr lang="en-GB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b="1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LET CRITERIA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DRIVE YOU  </a:t>
            </a:r>
          </a:p>
          <a:p>
            <a:pPr marL="0" indent="0">
              <a:buNone/>
            </a:pPr>
            <a:endParaRPr lang="en-GB" b="1" dirty="0" smtClean="0">
              <a:solidFill>
                <a:srgbClr val="002060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en-GB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Bullets / Punchy</a:t>
            </a:r>
          </a:p>
          <a:p>
            <a:r>
              <a:rPr lang="en-GB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Relevant </a:t>
            </a:r>
          </a:p>
          <a:p>
            <a:r>
              <a:rPr lang="en-GB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Power Verbs </a:t>
            </a:r>
            <a:r>
              <a:rPr lang="en-GB" i="1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‘…</a:t>
            </a:r>
            <a:r>
              <a:rPr lang="en-GB" b="1" i="1" dirty="0" err="1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ed</a:t>
            </a:r>
            <a:r>
              <a:rPr lang="en-GB" i="1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’</a:t>
            </a:r>
          </a:p>
          <a:p>
            <a:r>
              <a:rPr lang="en-GB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Watch overuse of </a:t>
            </a:r>
            <a:r>
              <a:rPr lang="en-GB" b="1" i="1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‘I’</a:t>
            </a:r>
          </a:p>
          <a:p>
            <a:r>
              <a:rPr lang="en-GB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Tenses </a:t>
            </a:r>
          </a:p>
          <a:p>
            <a:r>
              <a:rPr lang="en-GB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Active phrase </a:t>
            </a:r>
            <a:r>
              <a:rPr lang="en-GB" dirty="0" err="1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maximis</a:t>
            </a:r>
            <a:r>
              <a:rPr lang="en-GB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.</a:t>
            </a:r>
          </a:p>
          <a:p>
            <a:r>
              <a:rPr lang="en-GB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Keep checking criteria</a:t>
            </a:r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8388424" y="7946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4</a:t>
            </a:r>
            <a:endParaRPr lang="en-U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8239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8363272" cy="1143000"/>
          </a:xfrm>
        </p:spPr>
        <p:txBody>
          <a:bodyPr>
            <a:normAutofit/>
          </a:bodyPr>
          <a:lstStyle/>
          <a:p>
            <a:pPr algn="l"/>
            <a:r>
              <a:rPr lang="cy-GB" sz="3600" dirty="0" smtClean="0">
                <a:solidFill>
                  <a:srgbClr val="002060"/>
                </a:solidFill>
              </a:rPr>
              <a:t>  </a:t>
            </a:r>
            <a:r>
              <a:rPr lang="cy-GB" sz="3200" dirty="0" smtClean="0">
                <a:solidFill>
                  <a:srgbClr val="002060"/>
                </a:solidFill>
              </a:rPr>
              <a:t>Berfau pwerus             </a:t>
            </a:r>
            <a:r>
              <a:rPr lang="en-GB" sz="3200" dirty="0" smtClean="0">
                <a:solidFill>
                  <a:srgbClr val="002060"/>
                </a:solidFill>
              </a:rPr>
              <a:t> Power verbs</a:t>
            </a:r>
            <a:r>
              <a:rPr lang="en-GB" sz="3600" dirty="0" smtClean="0">
                <a:solidFill>
                  <a:srgbClr val="002060"/>
                </a:solidFill>
              </a:rPr>
              <a:t>: </a:t>
            </a:r>
            <a:endParaRPr lang="en-GB" sz="3600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3057" y="1443815"/>
            <a:ext cx="4038600" cy="3989040"/>
          </a:xfrm>
        </p:spPr>
        <p:txBody>
          <a:bodyPr>
            <a:normAutofit/>
          </a:bodyPr>
          <a:lstStyle/>
          <a:p>
            <a:r>
              <a:rPr lang="en-GB" dirty="0" err="1" smtClean="0">
                <a:latin typeface="Segoe UI Light" panose="020B0502040204020203" pitchFamily="34" charset="0"/>
                <a:cs typeface="Segoe UI Light" panose="020B0502040204020203" pitchFamily="34" charset="0"/>
              </a:rPr>
              <a:t>Datblyg</a:t>
            </a:r>
            <a:r>
              <a:rPr lang="en-GB" b="1" dirty="0" err="1" smtClean="0">
                <a:latin typeface="Segoe UI Light" panose="020B0502040204020203" pitchFamily="34" charset="0"/>
                <a:cs typeface="Segoe UI Light" panose="020B0502040204020203" pitchFamily="34" charset="0"/>
              </a:rPr>
              <a:t>wyd</a:t>
            </a:r>
            <a:endParaRPr lang="en-GB" b="1" dirty="0" smtClean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en-GB" dirty="0" err="1" smtClean="0">
                <a:latin typeface="Segoe UI Light" panose="020B0502040204020203" pitchFamily="34" charset="0"/>
                <a:cs typeface="Segoe UI Light" panose="020B0502040204020203" pitchFamily="34" charset="0"/>
              </a:rPr>
              <a:t>Trefn</a:t>
            </a:r>
            <a:r>
              <a:rPr lang="en-GB" b="1" dirty="0" err="1" smtClean="0">
                <a:latin typeface="Segoe UI Light" panose="020B0502040204020203" pitchFamily="34" charset="0"/>
                <a:cs typeface="Segoe UI Light" panose="020B0502040204020203" pitchFamily="34" charset="0"/>
              </a:rPr>
              <a:t>wyd</a:t>
            </a:r>
            <a:endParaRPr lang="en-GB" b="1" dirty="0" smtClean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en-GB" dirty="0" err="1" smtClean="0">
                <a:latin typeface="Segoe UI Light" panose="020B0502040204020203" pitchFamily="34" charset="0"/>
                <a:cs typeface="Segoe UI Light" panose="020B0502040204020203" pitchFamily="34" charset="0"/>
              </a:rPr>
              <a:t>Cyfla</a:t>
            </a:r>
            <a:r>
              <a:rPr lang="en-GB" b="1" dirty="0" err="1" smtClean="0">
                <a:latin typeface="Segoe UI Light" panose="020B0502040204020203" pitchFamily="34" charset="0"/>
                <a:cs typeface="Segoe UI Light" panose="020B0502040204020203" pitchFamily="34" charset="0"/>
              </a:rPr>
              <a:t>wnyd</a:t>
            </a:r>
            <a:endParaRPr lang="en-GB" b="1" dirty="0" smtClean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en-GB" dirty="0" err="1" smtClean="0">
                <a:latin typeface="Segoe UI Light" panose="020B0502040204020203" pitchFamily="34" charset="0"/>
                <a:cs typeface="Segoe UI Light" panose="020B0502040204020203" pitchFamily="34" charset="0"/>
              </a:rPr>
              <a:t>Gychwynn</a:t>
            </a:r>
            <a:r>
              <a:rPr lang="en-GB" b="1" dirty="0" err="1" smtClean="0">
                <a:latin typeface="Segoe UI Light" panose="020B0502040204020203" pitchFamily="34" charset="0"/>
                <a:cs typeface="Segoe UI Light" panose="020B0502040204020203" pitchFamily="34" charset="0"/>
              </a:rPr>
              <a:t>wyd</a:t>
            </a:r>
            <a:endParaRPr lang="en-GB" b="1" dirty="0" smtClean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en-GB" dirty="0" err="1" smtClean="0">
                <a:latin typeface="Segoe UI Light" panose="020B0502040204020203" pitchFamily="34" charset="0"/>
                <a:cs typeface="Segoe UI Light" panose="020B0502040204020203" pitchFamily="34" charset="0"/>
              </a:rPr>
              <a:t>Perfformi</a:t>
            </a:r>
            <a:r>
              <a:rPr lang="en-GB" b="1" dirty="0" err="1" smtClean="0">
                <a:latin typeface="Segoe UI Light" panose="020B0502040204020203" pitchFamily="34" charset="0"/>
                <a:cs typeface="Segoe UI Light" panose="020B0502040204020203" pitchFamily="34" charset="0"/>
              </a:rPr>
              <a:t>wyd</a:t>
            </a:r>
            <a:r>
              <a:rPr lang="en-GB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</a:p>
          <a:p>
            <a:r>
              <a:rPr lang="en-GB" dirty="0" err="1" smtClean="0">
                <a:latin typeface="Segoe UI Light" panose="020B0502040204020203" pitchFamily="34" charset="0"/>
                <a:cs typeface="Segoe UI Light" panose="020B0502040204020203" pitchFamily="34" charset="0"/>
              </a:rPr>
              <a:t>Rheol</a:t>
            </a:r>
            <a:r>
              <a:rPr lang="en-GB" b="1" dirty="0" err="1" smtClean="0">
                <a:latin typeface="Segoe UI Light" panose="020B0502040204020203" pitchFamily="34" charset="0"/>
                <a:cs typeface="Segoe UI Light" panose="020B0502040204020203" pitchFamily="34" charset="0"/>
              </a:rPr>
              <a:t>wyd</a:t>
            </a:r>
            <a:endParaRPr lang="en-GB" b="1" dirty="0" smtClean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en-GB" dirty="0" err="1" smtClean="0">
                <a:latin typeface="Segoe UI Light" panose="020B0502040204020203" pitchFamily="34" charset="0"/>
                <a:cs typeface="Segoe UI Light" panose="020B0502040204020203" pitchFamily="34" charset="0"/>
              </a:rPr>
              <a:t>Gre</a:t>
            </a:r>
            <a:r>
              <a:rPr lang="en-GB" b="1" dirty="0" err="1" smtClean="0">
                <a:latin typeface="Segoe UI Light" panose="020B0502040204020203" pitchFamily="34" charset="0"/>
                <a:cs typeface="Segoe UI Light" panose="020B0502040204020203" pitchFamily="34" charset="0"/>
              </a:rPr>
              <a:t>wyd</a:t>
            </a:r>
            <a:endParaRPr lang="en-GB" b="1" dirty="0" smtClean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2015" y="1440520"/>
            <a:ext cx="4038600" cy="3989040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Develop</a:t>
            </a:r>
            <a:r>
              <a:rPr lang="en-GB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ed</a:t>
            </a:r>
          </a:p>
          <a:p>
            <a:r>
              <a:rPr lang="en-GB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Organis</a:t>
            </a:r>
            <a:r>
              <a:rPr lang="en-GB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ed</a:t>
            </a:r>
          </a:p>
          <a:p>
            <a:r>
              <a:rPr lang="en-GB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Achiev</a:t>
            </a:r>
            <a:r>
              <a:rPr lang="en-GB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ed</a:t>
            </a:r>
          </a:p>
          <a:p>
            <a:r>
              <a:rPr lang="en-GB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Initiat</a:t>
            </a:r>
            <a:r>
              <a:rPr lang="en-GB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ed</a:t>
            </a:r>
          </a:p>
          <a:p>
            <a:r>
              <a:rPr lang="en-GB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Perform</a:t>
            </a:r>
            <a:r>
              <a:rPr lang="en-GB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ed</a:t>
            </a:r>
            <a:r>
              <a:rPr lang="en-GB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</a:p>
          <a:p>
            <a:r>
              <a:rPr lang="en-GB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Manag</a:t>
            </a:r>
            <a:r>
              <a:rPr lang="en-GB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ed</a:t>
            </a:r>
          </a:p>
          <a:p>
            <a:r>
              <a:rPr lang="en-GB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Creat</a:t>
            </a:r>
            <a:r>
              <a:rPr lang="en-GB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ed</a:t>
            </a:r>
          </a:p>
        </p:txBody>
      </p:sp>
      <p:sp>
        <p:nvSpPr>
          <p:cNvPr id="5" name="Rectangle 4"/>
          <p:cNvSpPr/>
          <p:nvPr/>
        </p:nvSpPr>
        <p:spPr>
          <a:xfrm>
            <a:off x="8388424" y="7946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4</a:t>
            </a:r>
            <a:endParaRPr lang="en-U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578805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5646353"/>
              </p:ext>
            </p:extLst>
          </p:nvPr>
        </p:nvGraphicFramePr>
        <p:xfrm>
          <a:off x="395536" y="1844824"/>
          <a:ext cx="8352928" cy="13681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228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45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755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3681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i="0" kern="1200" dirty="0" err="1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Ffurfleni</a:t>
                      </a:r>
                      <a:r>
                        <a:rPr lang="en-GB" sz="2800" b="0" i="0" kern="1200" dirty="0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 </a:t>
                      </a:r>
                      <a:r>
                        <a:rPr lang="en-GB" sz="2800" b="0" i="0" kern="1200" dirty="0" err="1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gais</a:t>
                      </a:r>
                      <a:endParaRPr lang="en-GB" sz="1800" b="1" i="1" kern="1200" dirty="0">
                        <a:solidFill>
                          <a:srgbClr val="002060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b="1" i="0" kern="1200" dirty="0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5</a:t>
                      </a:r>
                      <a:endParaRPr lang="en-GB" sz="4800" b="1" i="0" kern="1200" dirty="0">
                        <a:solidFill>
                          <a:srgbClr val="002060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i="0" kern="1200" dirty="0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Application forms </a:t>
                      </a:r>
                      <a:endParaRPr lang="en-GB" sz="1800" b="1" i="1" kern="1200" dirty="0">
                        <a:solidFill>
                          <a:srgbClr val="002060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6527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99792" y="1988839"/>
            <a:ext cx="5987008" cy="3600401"/>
          </a:xfrm>
        </p:spPr>
        <p:txBody>
          <a:bodyPr/>
          <a:lstStyle/>
          <a:p>
            <a:pPr marL="0" indent="0" algn="r">
              <a:buNone/>
            </a:pPr>
            <a:r>
              <a:rPr lang="en-GB" dirty="0" smtClean="0">
                <a:solidFill>
                  <a:schemeClr val="bg2">
                    <a:lumMod val="50000"/>
                  </a:schemeClr>
                </a:solidFill>
                <a:latin typeface="Segoe UI Semibold" panose="020B0702040204020203" pitchFamily="34" charset="0"/>
                <a:ea typeface="Segoe UI Historic" panose="020B0502040204020203" pitchFamily="34" charset="0"/>
                <a:cs typeface="Segoe UI Semibold" panose="020B0702040204020203" pitchFamily="34" charset="0"/>
              </a:rPr>
              <a:t>“Never employ unlucky people”.</a:t>
            </a:r>
          </a:p>
          <a:p>
            <a:pPr marL="0" indent="0" algn="r">
              <a:buNone/>
            </a:pPr>
            <a:r>
              <a:rPr lang="en-GB" dirty="0" smtClean="0">
                <a:solidFill>
                  <a:schemeClr val="bg2">
                    <a:lumMod val="50000"/>
                  </a:schemeClr>
                </a:solidFill>
                <a:latin typeface="Segoe UI Semibold" panose="020B0702040204020203" pitchFamily="34" charset="0"/>
                <a:ea typeface="Segoe UI Historic" panose="020B0502040204020203" pitchFamily="34" charset="0"/>
                <a:cs typeface="Segoe UI Semibold" panose="020B0702040204020203" pitchFamily="34" charset="0"/>
              </a:rPr>
              <a:t> </a:t>
            </a:r>
          </a:p>
          <a:p>
            <a:pPr marL="0" indent="0" algn="r">
              <a:buNone/>
            </a:pPr>
            <a:r>
              <a:rPr lang="en-GB" dirty="0" smtClean="0">
                <a:solidFill>
                  <a:schemeClr val="bg2">
                    <a:lumMod val="50000"/>
                  </a:schemeClr>
                </a:solidFill>
                <a:latin typeface="Segoe UI Semibold" panose="020B0702040204020203" pitchFamily="34" charset="0"/>
                <a:ea typeface="Segoe UI Historic" panose="020B0502040204020203" pitchFamily="34" charset="0"/>
                <a:cs typeface="Segoe UI Semibold" panose="020B0702040204020203" pitchFamily="34" charset="0"/>
              </a:rPr>
              <a:t>“Always start by putting half the applications in the bin”</a:t>
            </a:r>
          </a:p>
          <a:p>
            <a:pPr marL="0" indent="0" algn="r">
              <a:buNone/>
            </a:pPr>
            <a:endParaRPr lang="en-GB" dirty="0" smtClean="0">
              <a:solidFill>
                <a:schemeClr val="bg2">
                  <a:lumMod val="50000"/>
                </a:schemeClr>
              </a:solidFill>
              <a:latin typeface="Segoe UI Historic" panose="020B0502040204020203" pitchFamily="34" charset="0"/>
              <a:ea typeface="Segoe UI Historic" panose="020B0502040204020203" pitchFamily="34" charset="0"/>
              <a:cs typeface="Segoe UI Historic" panose="020B0502040204020203" pitchFamily="34" charset="0"/>
            </a:endParaRPr>
          </a:p>
          <a:p>
            <a:pPr marL="0" indent="0" algn="r">
              <a:buNone/>
            </a:pPr>
            <a:r>
              <a:rPr lang="en-GB" sz="2000" dirty="0" smtClean="0">
                <a:solidFill>
                  <a:schemeClr val="bg2">
                    <a:lumMod val="50000"/>
                  </a:schemeClr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David Brent </a:t>
            </a:r>
          </a:p>
          <a:p>
            <a:pPr marL="0" indent="0" algn="r">
              <a:buNone/>
            </a:pPr>
            <a:r>
              <a:rPr lang="en-GB" sz="1600" dirty="0" smtClean="0">
                <a:solidFill>
                  <a:schemeClr val="bg2">
                    <a:lumMod val="50000"/>
                  </a:schemeClr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{BBC, The Office</a:t>
            </a:r>
            <a:r>
              <a:rPr lang="en-GB" sz="1600" dirty="0" smtClean="0">
                <a:solidFill>
                  <a:schemeClr val="bg2">
                    <a:lumMod val="50000"/>
                  </a:schemeClr>
                </a:solidFill>
              </a:rPr>
              <a:t>}</a:t>
            </a:r>
            <a:endParaRPr lang="en-GB" sz="1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</p:spPr>
        <p:txBody>
          <a:bodyPr>
            <a:noAutofit/>
          </a:bodyPr>
          <a:lstStyle/>
          <a:p>
            <a:r>
              <a:rPr lang="en-GB" sz="3200" dirty="0" err="1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Rheolwyr</a:t>
            </a:r>
            <a:r>
              <a:rPr lang="en-GB" sz="3200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sz="3200" dirty="0" err="1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brysur</a:t>
            </a:r>
            <a:r>
              <a:rPr lang="en-GB" sz="3200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?     Busy Managers?</a:t>
            </a:r>
            <a:endParaRPr lang="en-GB" sz="3200" dirty="0">
              <a:solidFill>
                <a:srgbClr val="002060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437372" y="0"/>
            <a:ext cx="4988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4400" b="1" cap="none" spc="0" dirty="0" smtClean="0">
                <a:ln/>
                <a:solidFill>
                  <a:schemeClr val="accent4"/>
                </a:solidFill>
                <a:effectLst/>
              </a:rPr>
              <a:t>5</a:t>
            </a:r>
            <a:endParaRPr lang="en-US" sz="44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820917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7188" y="620688"/>
            <a:ext cx="6521049" cy="4320195"/>
          </a:xfrm>
        </p:spPr>
      </p:pic>
      <p:sp>
        <p:nvSpPr>
          <p:cNvPr id="7" name="TextBox 6"/>
          <p:cNvSpPr txBox="1"/>
          <p:nvPr/>
        </p:nvSpPr>
        <p:spPr>
          <a:xfrm>
            <a:off x="1259632" y="5229200"/>
            <a:ext cx="8147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solidFill>
                  <a:schemeClr val="bg1">
                    <a:lumMod val="75000"/>
                  </a:schemeClr>
                </a:solidFill>
              </a:rPr>
              <a:t>‘Passport Application’ by Ben Ward, Covent Garden via Flickr, (CC </a:t>
            </a:r>
            <a:r>
              <a:rPr lang="en-GB" sz="1400" dirty="0">
                <a:solidFill>
                  <a:schemeClr val="bg1">
                    <a:lumMod val="75000"/>
                  </a:schemeClr>
                </a:solidFill>
              </a:rPr>
              <a:t>BY-NC-ND 2.0) </a:t>
            </a:r>
          </a:p>
        </p:txBody>
      </p:sp>
      <p:sp>
        <p:nvSpPr>
          <p:cNvPr id="4" name="Rectangle 3"/>
          <p:cNvSpPr/>
          <p:nvPr/>
        </p:nvSpPr>
        <p:spPr>
          <a:xfrm>
            <a:off x="8437372" y="0"/>
            <a:ext cx="4988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4400" b="1" cap="none" spc="0" dirty="0" smtClean="0">
                <a:ln/>
                <a:solidFill>
                  <a:schemeClr val="accent4"/>
                </a:solidFill>
                <a:effectLst/>
              </a:rPr>
              <a:t>5</a:t>
            </a:r>
            <a:endParaRPr lang="en-US" sz="44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88551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3200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Amrywiadau</a:t>
            </a:r>
            <a:r>
              <a:rPr lang="en-GB" sz="32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    </a:t>
            </a:r>
            <a:r>
              <a:rPr lang="en-GB" sz="3200" dirty="0" smtClean="0">
                <a:solidFill>
                  <a:srgbClr val="002060"/>
                </a:solidFill>
              </a:rPr>
              <a:t>                 </a:t>
            </a:r>
            <a:r>
              <a:rPr lang="en-GB" sz="3200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Variations</a:t>
            </a:r>
            <a:endParaRPr lang="en-GB" sz="3600" dirty="0">
              <a:solidFill>
                <a:srgbClr val="002060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Camau</a:t>
            </a:r>
            <a:endParaRPr lang="en-GB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indent="0">
              <a:buNone/>
            </a:pPr>
            <a:r>
              <a:rPr lang="en-GB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Electronig</a:t>
            </a:r>
            <a:r>
              <a:rPr lang="en-GB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neu</a:t>
            </a:r>
            <a:r>
              <a:rPr lang="en-GB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Copi</a:t>
            </a:r>
            <a:r>
              <a:rPr lang="en-GB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caled</a:t>
            </a:r>
            <a:endParaRPr lang="en-GB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Sail </a:t>
            </a:r>
            <a:r>
              <a:rPr lang="en-GB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tystiolaeth</a:t>
            </a:r>
            <a:endParaRPr lang="en-GB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indent="0">
              <a:buNone/>
            </a:pPr>
            <a:r>
              <a:rPr lang="en-GB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Angen</a:t>
            </a:r>
            <a:r>
              <a:rPr lang="en-GB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tystiolaeth</a:t>
            </a:r>
            <a:endParaRPr lang="en-GB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indent="0">
              <a:buNone/>
            </a:pPr>
            <a:r>
              <a:rPr lang="en-GB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Ymddangosiad</a:t>
            </a:r>
            <a:endParaRPr lang="en-GB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indent="0">
              <a:buNone/>
            </a:pPr>
            <a:r>
              <a:rPr lang="en-GB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Arddull</a:t>
            </a:r>
            <a:r>
              <a:rPr lang="en-GB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a </a:t>
            </a:r>
            <a:r>
              <a:rPr lang="en-GB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diwylliant</a:t>
            </a:r>
            <a:endParaRPr lang="en-GB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indent="0">
              <a:buNone/>
            </a:pPr>
            <a:r>
              <a:rPr lang="en-GB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Nodiadau</a:t>
            </a:r>
            <a:r>
              <a:rPr lang="en-GB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canllaw</a:t>
            </a:r>
            <a:r>
              <a:rPr lang="en-GB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Tystiolaeth</a:t>
            </a:r>
            <a:r>
              <a:rPr lang="en-GB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ychwanegol</a:t>
            </a:r>
            <a:endParaRPr lang="en-GB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endParaRPr lang="en-GB" sz="1600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8064" y="1600201"/>
            <a:ext cx="3538736" cy="398904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Stages 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Electronic or H/C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Evidence basis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Evidence required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Appearance 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Style &amp; culture 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Guidance notes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Additional evidence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8437372" y="0"/>
            <a:ext cx="4988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4400" b="1" cap="none" spc="0" dirty="0" smtClean="0">
                <a:ln/>
                <a:solidFill>
                  <a:schemeClr val="accent4"/>
                </a:solidFill>
                <a:effectLst/>
              </a:rPr>
              <a:t>5</a:t>
            </a:r>
            <a:endParaRPr lang="en-US" sz="44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077341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35496" y="404663"/>
            <a:ext cx="8168952" cy="519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2800" dirty="0" smtClean="0">
                <a:solidFill>
                  <a:srgbClr val="0020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Question – Source/Link – Answer structure</a:t>
            </a:r>
            <a:endParaRPr lang="en-GB" sz="1050" dirty="0">
              <a:solidFill>
                <a:srgbClr val="002060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4300226"/>
              </p:ext>
            </p:extLst>
          </p:nvPr>
        </p:nvGraphicFramePr>
        <p:xfrm>
          <a:off x="107504" y="1124743"/>
          <a:ext cx="8928992" cy="43924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86107">
                  <a:extLst>
                    <a:ext uri="{9D8B030D-6E8A-4147-A177-3AD203B41FA5}">
                      <a16:colId xmlns:a16="http://schemas.microsoft.com/office/drawing/2014/main" val="210852355"/>
                    </a:ext>
                  </a:extLst>
                </a:gridCol>
                <a:gridCol w="1262695">
                  <a:extLst>
                    <a:ext uri="{9D8B030D-6E8A-4147-A177-3AD203B41FA5}">
                      <a16:colId xmlns:a16="http://schemas.microsoft.com/office/drawing/2014/main" val="3376848880"/>
                    </a:ext>
                  </a:extLst>
                </a:gridCol>
                <a:gridCol w="3880190">
                  <a:extLst>
                    <a:ext uri="{9D8B030D-6E8A-4147-A177-3AD203B41FA5}">
                      <a16:colId xmlns:a16="http://schemas.microsoft.com/office/drawing/2014/main" val="699361791"/>
                    </a:ext>
                  </a:extLst>
                </a:gridCol>
              </a:tblGrid>
              <a:tr h="46498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THEIR CRITERIA</a:t>
                      </a:r>
                      <a:endParaRPr lang="en-GB" sz="20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Segoe UI Semilight" panose="020B0402040204020203" pitchFamily="34" charset="0"/>
                        <a:ea typeface="Calibri" panose="020F0502020204030204" pitchFamily="34" charset="0"/>
                        <a:cs typeface="Segoe UI Semilight" panose="020B0402040204020203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Source</a:t>
                      </a:r>
                      <a:endParaRPr lang="en-GB" sz="2000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Segoe UI Semilight" panose="020B0402040204020203" pitchFamily="34" charset="0"/>
                        <a:ea typeface="Calibri" panose="020F0502020204030204" pitchFamily="34" charset="0"/>
                        <a:cs typeface="Segoe UI Semilight" panose="020B0402040204020203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solidFill>
                            <a:srgbClr val="0070C0"/>
                          </a:solidFill>
                          <a:effectLst/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Answer frame/structure</a:t>
                      </a:r>
                      <a:endParaRPr lang="en-GB" sz="2000" dirty="0">
                        <a:solidFill>
                          <a:srgbClr val="0070C0"/>
                        </a:solidFill>
                        <a:effectLst/>
                        <a:latin typeface="Segoe UI Semilight" panose="020B0402040204020203" pitchFamily="34" charset="0"/>
                        <a:ea typeface="Calibri" panose="020F0502020204030204" pitchFamily="34" charset="0"/>
                        <a:cs typeface="Segoe UI Semilight" panose="020B0402040204020203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5713013"/>
                  </a:ext>
                </a:extLst>
              </a:tr>
              <a:tr h="9545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c) Evidence of providing high quality customer service</a:t>
                      </a:r>
                      <a:endParaRPr lang="en-GB" sz="20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Segoe UI Semilight" panose="020B0402040204020203" pitchFamily="34" charset="0"/>
                        <a:ea typeface="Calibri" panose="020F0502020204030204" pitchFamily="34" charset="0"/>
                        <a:cs typeface="Segoe UI Semilight" panose="020B0402040204020203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Trek retail (Swansea)</a:t>
                      </a:r>
                      <a:endParaRPr lang="en-GB" sz="1800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Segoe UI Semilight" panose="020B0402040204020203" pitchFamily="34" charset="0"/>
                        <a:ea typeface="Calibri" panose="020F0502020204030204" pitchFamily="34" charset="0"/>
                        <a:cs typeface="Segoe UI Semilight" panose="020B0402040204020203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rgbClr val="0070C0"/>
                          </a:solidFill>
                          <a:effectLst/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Role;   Normal CS;  Over &amp; above </a:t>
                      </a:r>
                      <a:endParaRPr lang="en-GB" sz="2000" dirty="0">
                        <a:solidFill>
                          <a:srgbClr val="0070C0"/>
                        </a:solidFill>
                        <a:effectLst/>
                        <a:latin typeface="Segoe UI Semilight" panose="020B0402040204020203" pitchFamily="34" charset="0"/>
                        <a:ea typeface="Calibri" panose="020F0502020204030204" pitchFamily="34" charset="0"/>
                        <a:cs typeface="Segoe UI Semilight" panose="020B0402040204020203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851443"/>
                  </a:ext>
                </a:extLst>
              </a:tr>
              <a:tr h="9545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d) Ability to demonstrate effective organisational skills</a:t>
                      </a:r>
                      <a:endParaRPr lang="en-GB" sz="200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Segoe UI Semilight" panose="020B0402040204020203" pitchFamily="34" charset="0"/>
                        <a:ea typeface="Calibri" panose="020F0502020204030204" pitchFamily="34" charset="0"/>
                        <a:cs typeface="Segoe UI Semilight" panose="020B0402040204020203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Volunteer Fair</a:t>
                      </a:r>
                      <a:endParaRPr lang="en-GB" sz="1800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Segoe UI Semilight" panose="020B0402040204020203" pitchFamily="34" charset="0"/>
                        <a:ea typeface="Calibri" panose="020F0502020204030204" pitchFamily="34" charset="0"/>
                        <a:cs typeface="Segoe UI Semilight" panose="020B0402040204020203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rgbClr val="0070C0"/>
                          </a:solidFill>
                          <a:effectLst/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Event; role; issues; examples; what you did {STAR}</a:t>
                      </a:r>
                      <a:endParaRPr lang="en-GB" sz="2000" dirty="0">
                        <a:solidFill>
                          <a:srgbClr val="0070C0"/>
                        </a:solidFill>
                        <a:effectLst/>
                        <a:latin typeface="Segoe UI Semilight" panose="020B0402040204020203" pitchFamily="34" charset="0"/>
                        <a:ea typeface="Calibri" panose="020F0502020204030204" pitchFamily="34" charset="0"/>
                        <a:cs typeface="Segoe UI Semilight" panose="020B0402040204020203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4801342"/>
                  </a:ext>
                </a:extLst>
              </a:tr>
              <a:tr h="20183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n) Demonstrates self-motivation and the ability to work unsupervised</a:t>
                      </a:r>
                      <a:endParaRPr lang="en-GB" sz="20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Segoe UI Semilight" panose="020B0402040204020203" pitchFamily="34" charset="0"/>
                        <a:ea typeface="Calibri" panose="020F0502020204030204" pitchFamily="34" charset="0"/>
                        <a:cs typeface="Segoe UI Semilight" panose="020B0402040204020203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&gt; CV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&gt; Salvation Army</a:t>
                      </a:r>
                      <a:endParaRPr lang="en-GB" sz="1800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Segoe UI Semilight" panose="020B0402040204020203" pitchFamily="34" charset="0"/>
                        <a:ea typeface="Calibri" panose="020F0502020204030204" pitchFamily="34" charset="0"/>
                        <a:cs typeface="Segoe UI Semilight" panose="020B0402040204020203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b="1" dirty="0">
                          <a:solidFill>
                            <a:srgbClr val="0070C0"/>
                          </a:solidFill>
                          <a:effectLst/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CV</a:t>
                      </a:r>
                      <a:r>
                        <a:rPr lang="en-GB" sz="2000" dirty="0">
                          <a:solidFill>
                            <a:srgbClr val="0070C0"/>
                          </a:solidFill>
                          <a:effectLst/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 – track record …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b="1" dirty="0" smtClean="0">
                          <a:solidFill>
                            <a:srgbClr val="0070C0"/>
                          </a:solidFill>
                          <a:effectLst/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1#SA </a:t>
                      </a:r>
                      <a:r>
                        <a:rPr lang="en-GB" sz="2000" dirty="0">
                          <a:solidFill>
                            <a:srgbClr val="0070C0"/>
                          </a:solidFill>
                          <a:effectLst/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– role; not missed a day; I like to see things through; work on own; keen to show well </a:t>
                      </a:r>
                      <a:r>
                        <a:rPr lang="en-GB" sz="2000" dirty="0" smtClean="0">
                          <a:solidFill>
                            <a:srgbClr val="0070C0"/>
                          </a:solidFill>
                          <a:effectLst/>
                          <a:latin typeface="Segoe UI Semilight" panose="020B0402040204020203" pitchFamily="34" charset="0"/>
                          <a:cs typeface="Segoe UI Semilight" panose="020B0402040204020203" pitchFamily="34" charset="0"/>
                        </a:rPr>
                        <a:t>….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b="1" dirty="0" smtClean="0">
                          <a:solidFill>
                            <a:srgbClr val="0070C0"/>
                          </a:solidFill>
                          <a:effectLst/>
                          <a:latin typeface="Segoe UI Semilight" panose="020B0402040204020203" pitchFamily="34" charset="0"/>
                          <a:ea typeface="Calibri" panose="020F0502020204030204" pitchFamily="34" charset="0"/>
                          <a:cs typeface="Segoe UI Semilight" panose="020B0402040204020203" pitchFamily="34" charset="0"/>
                        </a:rPr>
                        <a:t>2#Degree</a:t>
                      </a:r>
                      <a:r>
                        <a:rPr lang="en-GB" sz="2000" baseline="0" dirty="0" smtClean="0">
                          <a:solidFill>
                            <a:srgbClr val="0070C0"/>
                          </a:solidFill>
                          <a:effectLst/>
                          <a:latin typeface="Segoe UI Semilight" panose="020B0402040204020203" pitchFamily="34" charset="0"/>
                          <a:ea typeface="Calibri" panose="020F0502020204030204" pitchFamily="34" charset="0"/>
                          <a:cs typeface="Segoe UI Semilight" panose="020B0402040204020203" pitchFamily="34" charset="0"/>
                        </a:rPr>
                        <a:t> .. Manage family, work  etc. </a:t>
                      </a:r>
                      <a:endParaRPr lang="en-GB" sz="2000" dirty="0">
                        <a:solidFill>
                          <a:srgbClr val="0070C0"/>
                        </a:solidFill>
                        <a:effectLst/>
                        <a:latin typeface="Segoe UI Semilight" panose="020B0402040204020203" pitchFamily="34" charset="0"/>
                        <a:ea typeface="Calibri" panose="020F0502020204030204" pitchFamily="34" charset="0"/>
                        <a:cs typeface="Segoe UI Semilight" panose="020B0402040204020203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5405822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8437372" y="0"/>
            <a:ext cx="4988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4400" b="1" cap="none" spc="0" dirty="0" smtClean="0">
                <a:ln/>
                <a:solidFill>
                  <a:schemeClr val="accent4"/>
                </a:solidFill>
                <a:effectLst/>
              </a:rPr>
              <a:t>5</a:t>
            </a:r>
            <a:endParaRPr lang="en-US" sz="44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076870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3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3954053"/>
              </p:ext>
            </p:extLst>
          </p:nvPr>
        </p:nvGraphicFramePr>
        <p:xfrm>
          <a:off x="179512" y="1700808"/>
          <a:ext cx="8712969" cy="10081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107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14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107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0811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2800" b="0" i="0" kern="1200" dirty="0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Gwybodaeth bellach</a:t>
                      </a:r>
                      <a:endParaRPr lang="en-GB" sz="2800" b="0" i="0" kern="1200" dirty="0">
                        <a:solidFill>
                          <a:srgbClr val="002060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i="0" kern="1200" dirty="0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6 </a:t>
                      </a:r>
                      <a:endParaRPr lang="en-GB" sz="4400" b="1" i="0" kern="1200" dirty="0">
                        <a:solidFill>
                          <a:srgbClr val="002060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2800" b="0" i="0" kern="1200" dirty="0" err="1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Further</a:t>
                      </a:r>
                      <a:r>
                        <a:rPr lang="cy-GB" sz="2800" b="0" i="0" kern="1200" dirty="0" smtClean="0">
                          <a:solidFill>
                            <a:srgbClr val="002060"/>
                          </a:solidFill>
                          <a:latin typeface="Segoe UI Semilight" panose="020B0402040204020203" pitchFamily="34" charset="0"/>
                          <a:ea typeface="+mn-ea"/>
                          <a:cs typeface="Segoe UI Semilight" panose="020B0402040204020203" pitchFamily="34" charset="0"/>
                        </a:rPr>
                        <a:t> information</a:t>
                      </a:r>
                      <a:endParaRPr lang="en-GB" sz="2800" b="1" i="1" kern="1200" dirty="0">
                        <a:solidFill>
                          <a:srgbClr val="002060"/>
                        </a:solidFill>
                        <a:latin typeface="Segoe UI Semilight" panose="020B0402040204020203" pitchFamily="34" charset="0"/>
                        <a:ea typeface="+mn-ea"/>
                        <a:cs typeface="Segoe UI Semilight" panose="020B0402040204020203" pitchFamily="34" charset="0"/>
                      </a:endParaRP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9997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3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884368" y="63146"/>
            <a:ext cx="110227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3200" b="1" cap="none" spc="0" dirty="0" smtClean="0">
                <a:ln/>
                <a:solidFill>
                  <a:schemeClr val="accent4"/>
                </a:solidFill>
                <a:effectLst/>
              </a:rPr>
              <a:t>4</a:t>
            </a:r>
            <a:endParaRPr lang="en-US" sz="32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2160" y="4797152"/>
            <a:ext cx="5419287" cy="163754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565" y="637762"/>
            <a:ext cx="11942479" cy="343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824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3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7504" y="548680"/>
            <a:ext cx="8928992" cy="60486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UD / UK </a:t>
            </a:r>
          </a:p>
          <a:p>
            <a:pPr marL="0" indent="0">
              <a:buNone/>
            </a:pPr>
            <a:endParaRPr lang="en-GB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https://www.prospects.ac.uk/jobs-and-work-experience/</a:t>
            </a:r>
            <a:r>
              <a:rPr lang="en-GB" b="1" dirty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job-sectors</a:t>
            </a:r>
            <a:r>
              <a:rPr lang="en-GB" dirty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/leisure-sport-and-tourism</a:t>
            </a:r>
            <a:endParaRPr lang="en-GB" dirty="0" smtClean="0">
              <a:solidFill>
                <a:srgbClr val="002060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indent="0">
              <a:buNone/>
            </a:pPr>
            <a:endParaRPr lang="en-GB" sz="2000" dirty="0" smtClean="0">
              <a:solidFill>
                <a:srgbClr val="002060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https://</a:t>
            </a:r>
            <a:r>
              <a:rPr lang="en-GB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www.prospects.ac.uk/</a:t>
            </a:r>
            <a:r>
              <a:rPr lang="en-GB" b="1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job-profiles</a:t>
            </a:r>
            <a:r>
              <a:rPr lang="en-GB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/outdoor-activities-education-manager</a:t>
            </a:r>
          </a:p>
          <a:p>
            <a:pPr marL="0" indent="0">
              <a:buNone/>
            </a:pPr>
            <a:endParaRPr lang="en-GB" dirty="0" smtClean="0">
              <a:solidFill>
                <a:srgbClr val="002060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http://www.sportengland.org</a:t>
            </a:r>
            <a:r>
              <a:rPr lang="en-GB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/</a:t>
            </a:r>
          </a:p>
          <a:p>
            <a:pPr marL="0" indent="0">
              <a:buNone/>
            </a:pPr>
            <a:endParaRPr lang="en-GB" dirty="0" smtClean="0">
              <a:solidFill>
                <a:srgbClr val="002060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Look </a:t>
            </a:r>
            <a:r>
              <a:rPr lang="en-GB" dirty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for job vacancies </a:t>
            </a:r>
            <a:r>
              <a:rPr lang="en-GB" dirty="0" smtClean="0">
                <a:solidFill>
                  <a:srgbClr val="00206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at …</a:t>
            </a:r>
            <a:endParaRPr lang="en-GB" dirty="0">
              <a:solidFill>
                <a:srgbClr val="002060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2141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82"/>
          <a:stretch/>
        </p:blipFill>
        <p:spPr>
          <a:xfrm>
            <a:off x="179512" y="1801426"/>
            <a:ext cx="4248472" cy="256367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539"/>
          <a:stretch/>
        </p:blipFill>
        <p:spPr>
          <a:xfrm>
            <a:off x="4716016" y="1801426"/>
            <a:ext cx="4263570" cy="256367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7596336" cy="135257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388424" y="7946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6</a:t>
            </a:r>
            <a:endParaRPr lang="en-U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718060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1187624" y="188640"/>
            <a:ext cx="4392488" cy="3816424"/>
          </a:xfrm>
        </p:spPr>
        <p:txBody>
          <a:bodyPr/>
          <a:lstStyle/>
          <a:p>
            <a:r>
              <a:rPr lang="en-GB" dirty="0" smtClean="0"/>
              <a:t>  </a:t>
            </a:r>
            <a:r>
              <a:rPr lang="en-GB" dirty="0" err="1" smtClean="0"/>
              <a:t>Cwestiynau</a:t>
            </a:r>
            <a:r>
              <a:rPr lang="en-GB" dirty="0" smtClean="0"/>
              <a:t>? </a:t>
            </a:r>
            <a:endParaRPr lang="en-GB" dirty="0"/>
          </a:p>
        </p:txBody>
      </p:sp>
      <p:sp>
        <p:nvSpPr>
          <p:cNvPr id="9" name="Title 4"/>
          <p:cNvSpPr txBox="1">
            <a:spLocks/>
          </p:cNvSpPr>
          <p:nvPr/>
        </p:nvSpPr>
        <p:spPr>
          <a:xfrm>
            <a:off x="4860032" y="2109979"/>
            <a:ext cx="3672408" cy="38164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solidFill>
                  <a:srgbClr val="002060"/>
                </a:solidFill>
              </a:rPr>
              <a:t>Questions?</a:t>
            </a:r>
            <a:endParaRPr lang="en-GB" dirty="0">
              <a:solidFill>
                <a:srgbClr val="00206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8424" y="7946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6</a:t>
            </a:r>
            <a:endParaRPr lang="en-U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9118041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060848"/>
            <a:ext cx="8229600" cy="1143000"/>
          </a:xfrm>
        </p:spPr>
        <p:txBody>
          <a:bodyPr>
            <a:normAutofit/>
          </a:bodyPr>
          <a:lstStyle/>
          <a:p>
            <a:r>
              <a:rPr lang="en-GB" sz="2800" dirty="0" err="1" smtClean="0">
                <a:solidFill>
                  <a:srgbClr val="002060"/>
                </a:solidFill>
              </a:rPr>
              <a:t>Diwedd</a:t>
            </a:r>
            <a:endParaRPr lang="en-GB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4972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0803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fe9b9c35940b012e39dd19801f39f532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2a4b2c55753dda35bc03796856e2c125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5FC5585-51CA-4C4C-9028-AEC8FAD67B8B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303dbf9b-b85b-46a0-94f1-894078c07ecd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140938E5-14B8-4DF4-90D3-BAB8848609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3541</TotalTime>
  <Words>935</Words>
  <Application>Microsoft Office PowerPoint</Application>
  <PresentationFormat>On-screen Show (4:3)</PresentationFormat>
  <Paragraphs>341</Paragraphs>
  <Slides>45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5" baseType="lpstr">
      <vt:lpstr>Arial</vt:lpstr>
      <vt:lpstr>Britannic Bold</vt:lpstr>
      <vt:lpstr>Calibri</vt:lpstr>
      <vt:lpstr>Myriad Pro</vt:lpstr>
      <vt:lpstr>Segoe UI Historic</vt:lpstr>
      <vt:lpstr>Segoe UI Light</vt:lpstr>
      <vt:lpstr>Segoe UI Semibold</vt:lpstr>
      <vt:lpstr>Segoe UI Semilight</vt:lpstr>
      <vt:lpstr>Wingdings 3</vt:lpstr>
      <vt:lpstr>20140311PresentationUWTSDTemplate</vt:lpstr>
      <vt:lpstr>BA Addysg Antur Awyr Agored L6 BA Outdoor Adventure Education L6</vt:lpstr>
      <vt:lpstr>PowerPoint Presentation</vt:lpstr>
      <vt:lpstr>PowerPoint Presentation</vt:lpstr>
      <vt:lpstr>PowerPoint Presentation</vt:lpstr>
      <vt:lpstr>Progress to date? </vt:lpstr>
      <vt:lpstr>Issues faced? a) negating initial activity/motivation? b) In the actual applying? </vt:lpstr>
      <vt:lpstr>PowerPoint Presentation</vt:lpstr>
      <vt:lpstr>What could help you … a) Manage the whole thing? b) Make better applications? </vt:lpstr>
      <vt:lpstr>TREFNWCH GET ORGANISED</vt:lpstr>
      <vt:lpstr>TREFNWCH GET ORGANISED</vt:lpstr>
      <vt:lpstr>    Strategaeth              Strategy</vt:lpstr>
      <vt:lpstr>Ffindio swyddi gwag        Finding vacancies</vt:lpstr>
      <vt:lpstr>Eich cymysgedd marchnata</vt:lpstr>
      <vt:lpstr>Eich cymysgedd marchnata</vt:lpstr>
      <vt:lpstr>The marketing mix </vt:lpstr>
      <vt:lpstr>The marketing mix </vt:lpstr>
      <vt:lpstr>PowerPoint Presentation</vt:lpstr>
      <vt:lpstr>PowerPoint Presentation</vt:lpstr>
      <vt:lpstr>PowerPoint Presentation</vt:lpstr>
      <vt:lpstr>Gwrthdroi'r rôl?       Roles reversed?</vt:lpstr>
      <vt:lpstr>Gwrthdroi'r rôl?    Roles reversed?</vt:lpstr>
      <vt:lpstr>“Hiring the right people takes time, the right questions and a healthy dose of curiosity.   What do you think is the most important factor when building your team?                                          Richard Branson</vt:lpstr>
      <vt:lpstr>“Hiring the right people takes time, the right questions and a healthy dose of curiosity.   What do you think is the most important factor when building your team?   For us, it’s personality.”                                        Richard Branson</vt:lpstr>
      <vt:lpstr>“If you think it’s expensive to hire a professional, wait until you hire an amateur.”</vt:lpstr>
      <vt:lpstr>100%</vt:lpstr>
      <vt:lpstr>Granmar &amp; Spelin </vt:lpstr>
      <vt:lpstr>PowerPoint Presentation</vt:lpstr>
      <vt:lpstr>    Diffiniad       Definition</vt:lpstr>
      <vt:lpstr>    Diffiniad      Definition</vt:lpstr>
      <vt:lpstr>   Cyd-destun CV              CV in context</vt:lpstr>
      <vt:lpstr>Break the task down</vt:lpstr>
      <vt:lpstr>   Ysgrifennu’n gryf            Writing strongly</vt:lpstr>
      <vt:lpstr>  Berfau pwerus              Power verbs: </vt:lpstr>
      <vt:lpstr>PowerPoint Presentation</vt:lpstr>
      <vt:lpstr>Rheolwyr brysur?     Busy Managers?</vt:lpstr>
      <vt:lpstr>PowerPoint Presentation</vt:lpstr>
      <vt:lpstr>Amrywiadau                     Variations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Cwestiynau? </vt:lpstr>
      <vt:lpstr>Diwedd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Mark Thomas</cp:lastModifiedBy>
  <cp:revision>364</cp:revision>
  <cp:lastPrinted>2017-10-24T14:34:25Z</cp:lastPrinted>
  <dcterms:created xsi:type="dcterms:W3CDTF">2015-04-14T15:21:28Z</dcterms:created>
  <dcterms:modified xsi:type="dcterms:W3CDTF">2019-11-18T09:30:12Z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