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2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42"/>
  </p:notesMasterIdLst>
  <p:sldIdLst>
    <p:sldId id="719" r:id="rId6"/>
    <p:sldId id="301" r:id="rId7"/>
    <p:sldId id="302" r:id="rId8"/>
    <p:sldId id="329" r:id="rId9"/>
    <p:sldId id="777" r:id="rId10"/>
    <p:sldId id="778" r:id="rId11"/>
    <p:sldId id="779" r:id="rId12"/>
    <p:sldId id="780" r:id="rId13"/>
    <p:sldId id="781" r:id="rId14"/>
    <p:sldId id="782" r:id="rId15"/>
    <p:sldId id="534" r:id="rId16"/>
    <p:sldId id="726" r:id="rId17"/>
    <p:sldId id="364" r:id="rId18"/>
    <p:sldId id="326" r:id="rId19"/>
    <p:sldId id="722" r:id="rId20"/>
    <p:sldId id="337" r:id="rId21"/>
    <p:sldId id="333" r:id="rId22"/>
    <p:sldId id="335" r:id="rId23"/>
    <p:sldId id="334" r:id="rId24"/>
    <p:sldId id="723" r:id="rId25"/>
    <p:sldId id="339" r:id="rId26"/>
    <p:sldId id="369" r:id="rId27"/>
    <p:sldId id="344" r:id="rId28"/>
    <p:sldId id="376" r:id="rId29"/>
    <p:sldId id="340" r:id="rId30"/>
    <p:sldId id="379" r:id="rId31"/>
    <p:sldId id="774" r:id="rId32"/>
    <p:sldId id="315" r:id="rId33"/>
    <p:sldId id="256" r:id="rId34"/>
    <p:sldId id="268" r:id="rId35"/>
    <p:sldId id="269" r:id="rId36"/>
    <p:sldId id="384" r:id="rId37"/>
    <p:sldId id="775" r:id="rId38"/>
    <p:sldId id="319" r:id="rId39"/>
    <p:sldId id="776" r:id="rId40"/>
    <p:sldId id="72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361677-D28A-407C-9D3B-8641BD9667AD}" v="1" dt="2026-01-26T14:30:19.7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custSel modSld">
      <pc:chgData name="Stalin Jacob Wilson Packia Dhas" userId="050d7d71-3621-4503-95e8-1c9a9d962492" providerId="ADAL" clId="{00722E61-A757-4134-8CBB-8B7208677708}" dt="2026-01-26T14:30:13.495" v="38" actId="20577"/>
      <pc:docMkLst>
        <pc:docMk/>
      </pc:docMkLst>
      <pc:sldChg chg="modSp mod">
        <pc:chgData name="Stalin Jacob Wilson Packia Dhas" userId="050d7d71-3621-4503-95e8-1c9a9d962492" providerId="ADAL" clId="{00722E61-A757-4134-8CBB-8B7208677708}" dt="2026-01-26T14:30:13.495" v="38" actId="20577"/>
        <pc:sldMkLst>
          <pc:docMk/>
          <pc:sldMk cId="2902113309" sldId="329"/>
        </pc:sldMkLst>
        <pc:spChg chg="mod">
          <ac:chgData name="Stalin Jacob Wilson Packia Dhas" userId="050d7d71-3621-4503-95e8-1c9a9d962492" providerId="ADAL" clId="{00722E61-A757-4134-8CBB-8B7208677708}" dt="2026-01-26T14:30:13.495" v="38" actId="20577"/>
          <ac:spMkLst>
            <pc:docMk/>
            <pc:sldMk cId="2902113309" sldId="329"/>
            <ac:spMk id="4" creationId="{46FBAD19-DC09-0542-98CF-B88D81CBC59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1-26T14:30:06.561" v="2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1-26T14:30:06.561" v="23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2CAD47-743B-4A67-9E31-CDC80607BC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B67BC-8786-46B4-A37A-68FA987A232E}">
      <dgm:prSet/>
      <dgm:spPr/>
      <dgm:t>
        <a:bodyPr/>
        <a:lstStyle/>
        <a:p>
          <a:r>
            <a:rPr lang="en-IN" dirty="0"/>
            <a:t>The flow of electric current </a:t>
          </a:r>
          <a:r>
            <a:rPr lang="en-IN" dirty="0">
              <a:solidFill>
                <a:srgbClr val="FFFF00"/>
              </a:solidFill>
            </a:rPr>
            <a:t>periodically reverses direction.</a:t>
          </a:r>
          <a:endParaRPr lang="en-US" dirty="0">
            <a:solidFill>
              <a:srgbClr val="FFFF00"/>
            </a:solidFill>
          </a:endParaRPr>
        </a:p>
      </dgm:t>
    </dgm:pt>
    <dgm:pt modelId="{620148A3-011F-4FDD-8709-3E4FCE1991EA}" type="parTrans" cxnId="{FE82F1C3-DC84-4317-AF36-5AE60EF8C4FA}">
      <dgm:prSet/>
      <dgm:spPr/>
      <dgm:t>
        <a:bodyPr/>
        <a:lstStyle/>
        <a:p>
          <a:endParaRPr lang="en-US"/>
        </a:p>
      </dgm:t>
    </dgm:pt>
    <dgm:pt modelId="{DA8E142A-4E2C-45CC-98B9-9CEDDF01A821}" type="sibTrans" cxnId="{FE82F1C3-DC84-4317-AF36-5AE60EF8C4FA}">
      <dgm:prSet/>
      <dgm:spPr/>
      <dgm:t>
        <a:bodyPr/>
        <a:lstStyle/>
        <a:p>
          <a:endParaRPr lang="en-US"/>
        </a:p>
      </dgm:t>
    </dgm:pt>
    <dgm:pt modelId="{CE37A719-BCE4-431C-A519-C3E074E57477}">
      <dgm:prSet/>
      <dgm:spPr/>
      <dgm:t>
        <a:bodyPr/>
        <a:lstStyle/>
        <a:p>
          <a:r>
            <a:rPr lang="en-IN" dirty="0"/>
            <a:t>An AC waveform can be </a:t>
          </a:r>
          <a:r>
            <a:rPr lang="en-IN" dirty="0">
              <a:solidFill>
                <a:srgbClr val="FFFF00"/>
              </a:solidFill>
            </a:rPr>
            <a:t>sinusoidal</a:t>
          </a:r>
          <a:r>
            <a:rPr lang="en-IN" dirty="0">
              <a:solidFill>
                <a:schemeClr val="bg1"/>
              </a:solidFill>
            </a:rPr>
            <a:t>, square, or sawtooth-shaped</a:t>
          </a:r>
          <a:r>
            <a:rPr lang="en-IN" dirty="0">
              <a:solidFill>
                <a:srgbClr val="FFFF00"/>
              </a:solidFill>
            </a:rPr>
            <a:t>. </a:t>
          </a:r>
          <a:r>
            <a:rPr lang="en-IN" dirty="0"/>
            <a:t>Some AC waveforms are irregular or complicated. </a:t>
          </a:r>
          <a:endParaRPr lang="en-US" dirty="0"/>
        </a:p>
      </dgm:t>
    </dgm:pt>
    <dgm:pt modelId="{0B092BF6-1D8E-4554-9332-1C39AC51AE65}" type="parTrans" cxnId="{19B1D97C-4355-4FB6-96EF-C970E83C605D}">
      <dgm:prSet/>
      <dgm:spPr/>
      <dgm:t>
        <a:bodyPr/>
        <a:lstStyle/>
        <a:p>
          <a:endParaRPr lang="en-US"/>
        </a:p>
      </dgm:t>
    </dgm:pt>
    <dgm:pt modelId="{C252A8AD-C121-42C6-9E14-86946A6CABE9}" type="sibTrans" cxnId="{19B1D97C-4355-4FB6-96EF-C970E83C605D}">
      <dgm:prSet/>
      <dgm:spPr/>
      <dgm:t>
        <a:bodyPr/>
        <a:lstStyle/>
        <a:p>
          <a:endParaRPr lang="en-US"/>
        </a:p>
      </dgm:t>
    </dgm:pt>
    <dgm:pt modelId="{ACDFFD5D-6701-4CB9-895C-9124B4F51014}">
      <dgm:prSet/>
      <dgm:spPr/>
      <dgm:t>
        <a:bodyPr/>
        <a:lstStyle/>
        <a:p>
          <a:r>
            <a:rPr lang="en-IN" dirty="0"/>
            <a:t>An example of sine-wave AC is common </a:t>
          </a:r>
          <a:r>
            <a:rPr lang="en-IN" dirty="0">
              <a:solidFill>
                <a:srgbClr val="FFFF00"/>
              </a:solidFill>
            </a:rPr>
            <a:t>household utility current.</a:t>
          </a:r>
          <a:endParaRPr lang="en-US" dirty="0">
            <a:solidFill>
              <a:srgbClr val="FFFF00"/>
            </a:solidFill>
          </a:endParaRPr>
        </a:p>
      </dgm:t>
    </dgm:pt>
    <dgm:pt modelId="{40445773-9D32-45C4-8D4D-74C962258DF7}" type="parTrans" cxnId="{F3D3CD2E-98EF-4E33-93A3-F43FB1276D31}">
      <dgm:prSet/>
      <dgm:spPr/>
      <dgm:t>
        <a:bodyPr/>
        <a:lstStyle/>
        <a:p>
          <a:endParaRPr lang="en-US"/>
        </a:p>
      </dgm:t>
    </dgm:pt>
    <dgm:pt modelId="{D60C7AEF-44C3-45AB-A37D-0E65F3A51784}" type="sibTrans" cxnId="{F3D3CD2E-98EF-4E33-93A3-F43FB1276D31}">
      <dgm:prSet/>
      <dgm:spPr/>
      <dgm:t>
        <a:bodyPr/>
        <a:lstStyle/>
        <a:p>
          <a:endParaRPr lang="en-US"/>
        </a:p>
      </dgm:t>
    </dgm:pt>
    <dgm:pt modelId="{B685968B-A793-4A54-B55B-5E71330AA883}" type="pres">
      <dgm:prSet presAssocID="{8E2CAD47-743B-4A67-9E31-CDC80607BC48}" presName="linear" presStyleCnt="0">
        <dgm:presLayoutVars>
          <dgm:animLvl val="lvl"/>
          <dgm:resizeHandles val="exact"/>
        </dgm:presLayoutVars>
      </dgm:prSet>
      <dgm:spPr/>
    </dgm:pt>
    <dgm:pt modelId="{895AB054-B5AA-404D-8B69-9E9854E5DBC0}" type="pres">
      <dgm:prSet presAssocID="{CC0B67BC-8786-46B4-A37A-68FA987A23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57F3DA-4CDB-42B0-8004-856F4AA0E2F4}" type="pres">
      <dgm:prSet presAssocID="{DA8E142A-4E2C-45CC-98B9-9CEDDF01A821}" presName="spacer" presStyleCnt="0"/>
      <dgm:spPr/>
    </dgm:pt>
    <dgm:pt modelId="{3D3C1BFB-BED5-42B3-B51D-F3A8C84630A6}" type="pres">
      <dgm:prSet presAssocID="{CE37A719-BCE4-431C-A519-C3E074E574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2D3BBF-0E8B-49F7-8541-7A44601B6B94}" type="pres">
      <dgm:prSet presAssocID="{C252A8AD-C121-42C6-9E14-86946A6CABE9}" presName="spacer" presStyleCnt="0"/>
      <dgm:spPr/>
    </dgm:pt>
    <dgm:pt modelId="{A6AF8994-856F-4E01-9370-6DED133540AD}" type="pres">
      <dgm:prSet presAssocID="{ACDFFD5D-6701-4CB9-895C-9124B4F510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C40C05-CA76-4B8E-A656-43CB65D31B7D}" type="presOf" srcId="{8E2CAD47-743B-4A67-9E31-CDC80607BC48}" destId="{B685968B-A793-4A54-B55B-5E71330AA883}" srcOrd="0" destOrd="0" presId="urn:microsoft.com/office/officeart/2005/8/layout/vList2"/>
    <dgm:cxn modelId="{F3D3CD2E-98EF-4E33-93A3-F43FB1276D31}" srcId="{8E2CAD47-743B-4A67-9E31-CDC80607BC48}" destId="{ACDFFD5D-6701-4CB9-895C-9124B4F51014}" srcOrd="2" destOrd="0" parTransId="{40445773-9D32-45C4-8D4D-74C962258DF7}" sibTransId="{D60C7AEF-44C3-45AB-A37D-0E65F3A51784}"/>
    <dgm:cxn modelId="{C651915E-96F0-461A-8CF8-A92AFFA3336B}" type="presOf" srcId="{CE37A719-BCE4-431C-A519-C3E074E57477}" destId="{3D3C1BFB-BED5-42B3-B51D-F3A8C84630A6}" srcOrd="0" destOrd="0" presId="urn:microsoft.com/office/officeart/2005/8/layout/vList2"/>
    <dgm:cxn modelId="{CA2E2851-976C-4E32-BD62-7DF9A1CDA020}" type="presOf" srcId="{CC0B67BC-8786-46B4-A37A-68FA987A232E}" destId="{895AB054-B5AA-404D-8B69-9E9854E5DBC0}" srcOrd="0" destOrd="0" presId="urn:microsoft.com/office/officeart/2005/8/layout/vList2"/>
    <dgm:cxn modelId="{19B1D97C-4355-4FB6-96EF-C970E83C605D}" srcId="{8E2CAD47-743B-4A67-9E31-CDC80607BC48}" destId="{CE37A719-BCE4-431C-A519-C3E074E57477}" srcOrd="1" destOrd="0" parTransId="{0B092BF6-1D8E-4554-9332-1C39AC51AE65}" sibTransId="{C252A8AD-C121-42C6-9E14-86946A6CABE9}"/>
    <dgm:cxn modelId="{FE82F1C3-DC84-4317-AF36-5AE60EF8C4FA}" srcId="{8E2CAD47-743B-4A67-9E31-CDC80607BC48}" destId="{CC0B67BC-8786-46B4-A37A-68FA987A232E}" srcOrd="0" destOrd="0" parTransId="{620148A3-011F-4FDD-8709-3E4FCE1991EA}" sibTransId="{DA8E142A-4E2C-45CC-98B9-9CEDDF01A821}"/>
    <dgm:cxn modelId="{163A62CB-FFD5-40B4-A413-57E98BED46AE}" type="presOf" srcId="{ACDFFD5D-6701-4CB9-895C-9124B4F51014}" destId="{A6AF8994-856F-4E01-9370-6DED133540AD}" srcOrd="0" destOrd="0" presId="urn:microsoft.com/office/officeart/2005/8/layout/vList2"/>
    <dgm:cxn modelId="{672DDB6D-F673-4079-88B7-24E94B135D0D}" type="presParOf" srcId="{B685968B-A793-4A54-B55B-5E71330AA883}" destId="{895AB054-B5AA-404D-8B69-9E9854E5DBC0}" srcOrd="0" destOrd="0" presId="urn:microsoft.com/office/officeart/2005/8/layout/vList2"/>
    <dgm:cxn modelId="{ADFCEA4F-0BBC-45C9-99E7-C2395AE386CD}" type="presParOf" srcId="{B685968B-A793-4A54-B55B-5E71330AA883}" destId="{8157F3DA-4CDB-42B0-8004-856F4AA0E2F4}" srcOrd="1" destOrd="0" presId="urn:microsoft.com/office/officeart/2005/8/layout/vList2"/>
    <dgm:cxn modelId="{87FBD8F7-545B-4F86-99E0-3F80B3CF14FD}" type="presParOf" srcId="{B685968B-A793-4A54-B55B-5E71330AA883}" destId="{3D3C1BFB-BED5-42B3-B51D-F3A8C84630A6}" srcOrd="2" destOrd="0" presId="urn:microsoft.com/office/officeart/2005/8/layout/vList2"/>
    <dgm:cxn modelId="{371494EB-C8A4-467C-813A-684967E70A55}" type="presParOf" srcId="{B685968B-A793-4A54-B55B-5E71330AA883}" destId="{442D3BBF-0E8B-49F7-8541-7A44601B6B94}" srcOrd="3" destOrd="0" presId="urn:microsoft.com/office/officeart/2005/8/layout/vList2"/>
    <dgm:cxn modelId="{05DFDD98-59A9-452C-9C6D-2D4981BFEE8D}" type="presParOf" srcId="{B685968B-A793-4A54-B55B-5E71330AA883}" destId="{A6AF8994-856F-4E01-9370-6DED133540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13618B-CD10-4358-A1AD-2F63C126187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A2C346-455A-4B8F-98DE-967BC2F2809D}">
      <dgm:prSet/>
      <dgm:spPr/>
      <dgm:t>
        <a:bodyPr/>
        <a:lstStyle/>
        <a:p>
          <a:r>
            <a:rPr lang="en-IN" dirty="0"/>
            <a:t>DC is the </a:t>
          </a:r>
          <a:r>
            <a:rPr lang="en-IN" b="1" dirty="0"/>
            <a:t>unidirectional flow of electric charge </a:t>
          </a:r>
          <a:r>
            <a:rPr lang="en-IN" dirty="0"/>
            <a:t>carriers</a:t>
          </a:r>
          <a:endParaRPr lang="en-US" dirty="0"/>
        </a:p>
      </dgm:t>
    </dgm:pt>
    <dgm:pt modelId="{9104AB83-B9C8-4861-8B24-3519E21BC7F7}" type="parTrans" cxnId="{B2F44F0B-9BBB-491F-AB74-55515306C5B5}">
      <dgm:prSet/>
      <dgm:spPr/>
      <dgm:t>
        <a:bodyPr/>
        <a:lstStyle/>
        <a:p>
          <a:endParaRPr lang="en-US"/>
        </a:p>
      </dgm:t>
    </dgm:pt>
    <dgm:pt modelId="{C63527AB-E7C7-46BD-A5F8-8D3735201828}" type="sibTrans" cxnId="{B2F44F0B-9BBB-491F-AB74-55515306C5B5}">
      <dgm:prSet/>
      <dgm:spPr/>
      <dgm:t>
        <a:bodyPr/>
        <a:lstStyle/>
        <a:p>
          <a:endParaRPr lang="en-US"/>
        </a:p>
      </dgm:t>
    </dgm:pt>
    <dgm:pt modelId="{338875E3-BE34-4213-A642-DB10A1B1E663}">
      <dgm:prSet/>
      <dgm:spPr/>
      <dgm:t>
        <a:bodyPr/>
        <a:lstStyle/>
        <a:p>
          <a:r>
            <a:rPr lang="en-IN" dirty="0"/>
            <a:t>The </a:t>
          </a:r>
          <a:r>
            <a:rPr lang="en-IN" b="1" dirty="0"/>
            <a:t>intensity of the current can vary with time</a:t>
          </a:r>
          <a:r>
            <a:rPr lang="en-IN" dirty="0"/>
            <a:t>, but the general </a:t>
          </a:r>
          <a:r>
            <a:rPr lang="en-IN" b="1" dirty="0"/>
            <a:t>direction</a:t>
          </a:r>
          <a:r>
            <a:rPr lang="en-IN" dirty="0"/>
            <a:t> of movement always stays the same.</a:t>
          </a:r>
          <a:endParaRPr lang="en-US" dirty="0"/>
        </a:p>
      </dgm:t>
    </dgm:pt>
    <dgm:pt modelId="{16351AD2-5B3E-47EE-ADB1-C8ABAF7F57F5}" type="parTrans" cxnId="{9B606346-FDC1-4E0B-B6DE-A32B2D48A8CA}">
      <dgm:prSet/>
      <dgm:spPr/>
      <dgm:t>
        <a:bodyPr/>
        <a:lstStyle/>
        <a:p>
          <a:endParaRPr lang="en-US"/>
        </a:p>
      </dgm:t>
    </dgm:pt>
    <dgm:pt modelId="{AFF6CD2B-6408-46AA-97D8-B162EC8DB623}" type="sibTrans" cxnId="{9B606346-FDC1-4E0B-B6DE-A32B2D48A8CA}">
      <dgm:prSet/>
      <dgm:spPr/>
      <dgm:t>
        <a:bodyPr/>
        <a:lstStyle/>
        <a:p>
          <a:endParaRPr lang="en-US"/>
        </a:p>
      </dgm:t>
    </dgm:pt>
    <dgm:pt modelId="{5B0F5DEA-D21A-41E7-8036-D2B136756066}" type="pres">
      <dgm:prSet presAssocID="{8D13618B-CD10-4358-A1AD-2F63C1261872}" presName="vert0" presStyleCnt="0">
        <dgm:presLayoutVars>
          <dgm:dir/>
          <dgm:animOne val="branch"/>
          <dgm:animLvl val="lvl"/>
        </dgm:presLayoutVars>
      </dgm:prSet>
      <dgm:spPr/>
    </dgm:pt>
    <dgm:pt modelId="{484798B6-E618-43A0-A657-338E118C619D}" type="pres">
      <dgm:prSet presAssocID="{2EA2C346-455A-4B8F-98DE-967BC2F2809D}" presName="thickLine" presStyleLbl="alignNode1" presStyleIdx="0" presStyleCnt="2"/>
      <dgm:spPr/>
    </dgm:pt>
    <dgm:pt modelId="{B151EFE2-8D12-4EE7-B404-C3C790B81FC5}" type="pres">
      <dgm:prSet presAssocID="{2EA2C346-455A-4B8F-98DE-967BC2F2809D}" presName="horz1" presStyleCnt="0"/>
      <dgm:spPr/>
    </dgm:pt>
    <dgm:pt modelId="{807DB8B2-E0ED-47A4-85E5-1173BBF50A56}" type="pres">
      <dgm:prSet presAssocID="{2EA2C346-455A-4B8F-98DE-967BC2F2809D}" presName="tx1" presStyleLbl="revTx" presStyleIdx="0" presStyleCnt="2"/>
      <dgm:spPr/>
    </dgm:pt>
    <dgm:pt modelId="{706C9E4F-9E7D-4722-9257-5A26D163892A}" type="pres">
      <dgm:prSet presAssocID="{2EA2C346-455A-4B8F-98DE-967BC2F2809D}" presName="vert1" presStyleCnt="0"/>
      <dgm:spPr/>
    </dgm:pt>
    <dgm:pt modelId="{D24C239B-DCAB-47F7-97D2-B36D02F5586E}" type="pres">
      <dgm:prSet presAssocID="{338875E3-BE34-4213-A642-DB10A1B1E663}" presName="thickLine" presStyleLbl="alignNode1" presStyleIdx="1" presStyleCnt="2"/>
      <dgm:spPr/>
    </dgm:pt>
    <dgm:pt modelId="{9D1B7310-FF8F-44BE-89C9-955358825574}" type="pres">
      <dgm:prSet presAssocID="{338875E3-BE34-4213-A642-DB10A1B1E663}" presName="horz1" presStyleCnt="0"/>
      <dgm:spPr/>
    </dgm:pt>
    <dgm:pt modelId="{B6F5B8D9-5AA7-4DA6-B2A9-672A5DF032D7}" type="pres">
      <dgm:prSet presAssocID="{338875E3-BE34-4213-A642-DB10A1B1E663}" presName="tx1" presStyleLbl="revTx" presStyleIdx="1" presStyleCnt="2"/>
      <dgm:spPr/>
    </dgm:pt>
    <dgm:pt modelId="{8F6C33EA-CFEC-40D5-B8E7-5EB1189D0B72}" type="pres">
      <dgm:prSet presAssocID="{338875E3-BE34-4213-A642-DB10A1B1E663}" presName="vert1" presStyleCnt="0"/>
      <dgm:spPr/>
    </dgm:pt>
  </dgm:ptLst>
  <dgm:cxnLst>
    <dgm:cxn modelId="{B2F44F0B-9BBB-491F-AB74-55515306C5B5}" srcId="{8D13618B-CD10-4358-A1AD-2F63C1261872}" destId="{2EA2C346-455A-4B8F-98DE-967BC2F2809D}" srcOrd="0" destOrd="0" parTransId="{9104AB83-B9C8-4861-8B24-3519E21BC7F7}" sibTransId="{C63527AB-E7C7-46BD-A5F8-8D3735201828}"/>
    <dgm:cxn modelId="{9B606346-FDC1-4E0B-B6DE-A32B2D48A8CA}" srcId="{8D13618B-CD10-4358-A1AD-2F63C1261872}" destId="{338875E3-BE34-4213-A642-DB10A1B1E663}" srcOrd="1" destOrd="0" parTransId="{16351AD2-5B3E-47EE-ADB1-C8ABAF7F57F5}" sibTransId="{AFF6CD2B-6408-46AA-97D8-B162EC8DB623}"/>
    <dgm:cxn modelId="{64BC5097-B438-4823-BAE3-920A6140ED2C}" type="presOf" srcId="{338875E3-BE34-4213-A642-DB10A1B1E663}" destId="{B6F5B8D9-5AA7-4DA6-B2A9-672A5DF032D7}" srcOrd="0" destOrd="0" presId="urn:microsoft.com/office/officeart/2008/layout/LinedList"/>
    <dgm:cxn modelId="{F71E97A5-7845-4C25-9AF4-0367B1FADD93}" type="presOf" srcId="{8D13618B-CD10-4358-A1AD-2F63C1261872}" destId="{5B0F5DEA-D21A-41E7-8036-D2B136756066}" srcOrd="0" destOrd="0" presId="urn:microsoft.com/office/officeart/2008/layout/LinedList"/>
    <dgm:cxn modelId="{EFE4F4AA-FFB5-49E8-A73A-4490052A1DC1}" type="presOf" srcId="{2EA2C346-455A-4B8F-98DE-967BC2F2809D}" destId="{807DB8B2-E0ED-47A4-85E5-1173BBF50A56}" srcOrd="0" destOrd="0" presId="urn:microsoft.com/office/officeart/2008/layout/LinedList"/>
    <dgm:cxn modelId="{114C06A1-77D2-47F8-A091-D679D4A6AA17}" type="presParOf" srcId="{5B0F5DEA-D21A-41E7-8036-D2B136756066}" destId="{484798B6-E618-43A0-A657-338E118C619D}" srcOrd="0" destOrd="0" presId="urn:microsoft.com/office/officeart/2008/layout/LinedList"/>
    <dgm:cxn modelId="{5CD7E5AD-3D2B-457C-9BF2-A59DCE6AB241}" type="presParOf" srcId="{5B0F5DEA-D21A-41E7-8036-D2B136756066}" destId="{B151EFE2-8D12-4EE7-B404-C3C790B81FC5}" srcOrd="1" destOrd="0" presId="urn:microsoft.com/office/officeart/2008/layout/LinedList"/>
    <dgm:cxn modelId="{E5F7BEB0-DDB2-4C5E-8198-F997C98AFF59}" type="presParOf" srcId="{B151EFE2-8D12-4EE7-B404-C3C790B81FC5}" destId="{807DB8B2-E0ED-47A4-85E5-1173BBF50A56}" srcOrd="0" destOrd="0" presId="urn:microsoft.com/office/officeart/2008/layout/LinedList"/>
    <dgm:cxn modelId="{301CBB17-3CAC-41BA-88D2-3F4D1D6A4E16}" type="presParOf" srcId="{B151EFE2-8D12-4EE7-B404-C3C790B81FC5}" destId="{706C9E4F-9E7D-4722-9257-5A26D163892A}" srcOrd="1" destOrd="0" presId="urn:microsoft.com/office/officeart/2008/layout/LinedList"/>
    <dgm:cxn modelId="{615EC76A-0457-4218-9E2F-DC4388185CF6}" type="presParOf" srcId="{5B0F5DEA-D21A-41E7-8036-D2B136756066}" destId="{D24C239B-DCAB-47F7-97D2-B36D02F5586E}" srcOrd="2" destOrd="0" presId="urn:microsoft.com/office/officeart/2008/layout/LinedList"/>
    <dgm:cxn modelId="{AAB32EA4-E555-450D-A1E7-BD85513B0B79}" type="presParOf" srcId="{5B0F5DEA-D21A-41E7-8036-D2B136756066}" destId="{9D1B7310-FF8F-44BE-89C9-955358825574}" srcOrd="3" destOrd="0" presId="urn:microsoft.com/office/officeart/2008/layout/LinedList"/>
    <dgm:cxn modelId="{4970F4F9-DA30-49F5-8927-2BC6FFB7765F}" type="presParOf" srcId="{9D1B7310-FF8F-44BE-89C9-955358825574}" destId="{B6F5B8D9-5AA7-4DA6-B2A9-672A5DF032D7}" srcOrd="0" destOrd="0" presId="urn:microsoft.com/office/officeart/2008/layout/LinedList"/>
    <dgm:cxn modelId="{794228C6-B0D6-42C2-B3E0-6500565941F7}" type="presParOf" srcId="{9D1B7310-FF8F-44BE-89C9-955358825574}" destId="{8F6C33EA-CFEC-40D5-B8E7-5EB1189D0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GB" dirty="0"/>
            <a:t>Current rating is the maximum continuous electric current a conductor, device or equipment can safely carry without damaging it. </a:t>
          </a:r>
          <a:endParaRPr lang="en-US" dirty="0"/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The Current rating of the </a:t>
          </a:r>
          <a:r>
            <a:rPr lang="en-US" b="1" dirty="0"/>
            <a:t>LG projector is 1.7A </a:t>
          </a:r>
          <a:r>
            <a:rPr lang="en-US" dirty="0"/>
            <a:t>Direct Current. If the </a:t>
          </a:r>
          <a:r>
            <a:rPr lang="en-US" b="1" dirty="0"/>
            <a:t>current increases above 1.7A</a:t>
          </a:r>
          <a:r>
            <a:rPr lang="en-US" dirty="0"/>
            <a:t>, this projector may be damaged. So, it must be supplied with the rated current.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0D8155B5-05A8-42D1-AF77-98ED066C0EF3}" type="presOf" srcId="{8C87F08C-849E-44BA-9B68-285B2BF7B426}" destId="{0D43C1BB-2910-4FF4-B736-A6AA6ADE7D57}" srcOrd="0" destOrd="0" presId="urn:microsoft.com/office/officeart/2005/8/layout/vList2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F02811-A446-4B38-BDA9-0B56D6D479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6D352A-2560-44C9-A2E3-37A9E39B3206}">
      <dgm:prSet/>
      <dgm:spPr/>
      <dgm:t>
        <a:bodyPr/>
        <a:lstStyle/>
        <a:p>
          <a:r>
            <a:rPr lang="en-IN" dirty="0"/>
            <a:t>Electrical power is the rate at which </a:t>
          </a:r>
          <a:r>
            <a:rPr lang="en-IN" dirty="0">
              <a:solidFill>
                <a:schemeClr val="bg1"/>
              </a:solidFill>
            </a:rPr>
            <a:t>electrical energy is converted into another form of energy</a:t>
          </a:r>
          <a:r>
            <a:rPr lang="en-IN" dirty="0"/>
            <a:t>, such as motion, heat, lights or electromagnetic field.</a:t>
          </a:r>
          <a:endParaRPr lang="en-US" dirty="0"/>
        </a:p>
      </dgm:t>
    </dgm:pt>
    <dgm:pt modelId="{CB1E74FD-A4BE-457E-BBC2-EAE777C1C78D}" type="parTrans" cxnId="{D2AE3ACC-501E-44C3-8C93-32805169033F}">
      <dgm:prSet/>
      <dgm:spPr/>
      <dgm:t>
        <a:bodyPr/>
        <a:lstStyle/>
        <a:p>
          <a:endParaRPr lang="en-US"/>
        </a:p>
      </dgm:t>
    </dgm:pt>
    <dgm:pt modelId="{7B49FD94-F661-4F58-808D-843EA18FF8BF}" type="sibTrans" cxnId="{D2AE3ACC-501E-44C3-8C93-32805169033F}">
      <dgm:prSet/>
      <dgm:spPr/>
      <dgm:t>
        <a:bodyPr/>
        <a:lstStyle/>
        <a:p>
          <a:endParaRPr lang="en-US"/>
        </a:p>
      </dgm:t>
    </dgm:pt>
    <dgm:pt modelId="{A11CCD0D-557A-463F-B04B-6D2FB61248CF}">
      <dgm:prSet/>
      <dgm:spPr/>
      <dgm:t>
        <a:bodyPr/>
        <a:lstStyle/>
        <a:p>
          <a:r>
            <a:rPr lang="en-IN" dirty="0"/>
            <a:t>The Electrical Power is represented by </a:t>
          </a:r>
          <a:r>
            <a:rPr lang="en-IN" b="1" dirty="0"/>
            <a:t>P</a:t>
          </a:r>
          <a:r>
            <a:rPr lang="en-IN" dirty="0"/>
            <a:t>. </a:t>
          </a:r>
          <a:endParaRPr lang="en-US" dirty="0"/>
        </a:p>
      </dgm:t>
    </dgm:pt>
    <dgm:pt modelId="{8C386433-CCF7-468C-ABBB-B789FBC40282}" type="parTrans" cxnId="{02A073B1-B80C-4AF5-99F2-557A4AAFB616}">
      <dgm:prSet/>
      <dgm:spPr/>
      <dgm:t>
        <a:bodyPr/>
        <a:lstStyle/>
        <a:p>
          <a:endParaRPr lang="en-US"/>
        </a:p>
      </dgm:t>
    </dgm:pt>
    <dgm:pt modelId="{D69DD1E7-D71B-473B-846F-946B91FFDDB6}" type="sibTrans" cxnId="{02A073B1-B80C-4AF5-99F2-557A4AAFB616}">
      <dgm:prSet/>
      <dgm:spPr/>
      <dgm:t>
        <a:bodyPr/>
        <a:lstStyle/>
        <a:p>
          <a:endParaRPr lang="en-US"/>
        </a:p>
      </dgm:t>
    </dgm:pt>
    <dgm:pt modelId="{CFA5AD6A-D72F-423F-A9ED-10A0534608BF}">
      <dgm:prSet/>
      <dgm:spPr/>
      <dgm:t>
        <a:bodyPr/>
        <a:lstStyle/>
        <a:p>
          <a:r>
            <a:rPr lang="en-IN" dirty="0"/>
            <a:t>The unit of power is </a:t>
          </a:r>
          <a:r>
            <a:rPr lang="en-IN" b="1" dirty="0"/>
            <a:t>Watt(W).</a:t>
          </a:r>
        </a:p>
        <a:p>
          <a:r>
            <a:rPr lang="en-IN" b="1" dirty="0"/>
            <a:t>1 Watt = 1Volt ×1Ampere </a:t>
          </a:r>
          <a:endParaRPr lang="en-US" dirty="0"/>
        </a:p>
      </dgm:t>
    </dgm:pt>
    <dgm:pt modelId="{F771F53D-4A61-42EB-95F9-DE69540036FA}" type="parTrans" cxnId="{CCA67026-E4D7-4C54-A730-ED7F93BCCE83}">
      <dgm:prSet/>
      <dgm:spPr/>
      <dgm:t>
        <a:bodyPr/>
        <a:lstStyle/>
        <a:p>
          <a:endParaRPr lang="en-US"/>
        </a:p>
      </dgm:t>
    </dgm:pt>
    <dgm:pt modelId="{3355C415-4E77-4892-BDAE-0AA6296EE44F}" type="sibTrans" cxnId="{CCA67026-E4D7-4C54-A730-ED7F93BCCE83}">
      <dgm:prSet/>
      <dgm:spPr/>
      <dgm:t>
        <a:bodyPr/>
        <a:lstStyle/>
        <a:p>
          <a:endParaRPr lang="en-US"/>
        </a:p>
      </dgm:t>
    </dgm:pt>
    <dgm:pt modelId="{61F23D2F-C864-4181-A2A3-84D63AAA6F7F}" type="pres">
      <dgm:prSet presAssocID="{A1F02811-A446-4B38-BDA9-0B56D6D479E5}" presName="linear" presStyleCnt="0">
        <dgm:presLayoutVars>
          <dgm:animLvl val="lvl"/>
          <dgm:resizeHandles val="exact"/>
        </dgm:presLayoutVars>
      </dgm:prSet>
      <dgm:spPr/>
    </dgm:pt>
    <dgm:pt modelId="{212D6A70-8359-4707-821A-228B93A09930}" type="pres">
      <dgm:prSet presAssocID="{516D352A-2560-44C9-A2E3-37A9E39B32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04F477-42F3-484F-B536-D586004CC64D}" type="pres">
      <dgm:prSet presAssocID="{7B49FD94-F661-4F58-808D-843EA18FF8BF}" presName="spacer" presStyleCnt="0"/>
      <dgm:spPr/>
    </dgm:pt>
    <dgm:pt modelId="{910A0B35-1860-48FC-A3E1-EBC84A340BD4}" type="pres">
      <dgm:prSet presAssocID="{A11CCD0D-557A-463F-B04B-6D2FB61248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E33AAA-AC1B-427D-B805-75162A32163C}" type="pres">
      <dgm:prSet presAssocID="{D69DD1E7-D71B-473B-846F-946B91FFDDB6}" presName="spacer" presStyleCnt="0"/>
      <dgm:spPr/>
    </dgm:pt>
    <dgm:pt modelId="{5F0D4FBB-1036-4129-B029-F4814EAC6B13}" type="pres">
      <dgm:prSet presAssocID="{CFA5AD6A-D72F-423F-A9ED-10A0534608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67026-E4D7-4C54-A730-ED7F93BCCE83}" srcId="{A1F02811-A446-4B38-BDA9-0B56D6D479E5}" destId="{CFA5AD6A-D72F-423F-A9ED-10A0534608BF}" srcOrd="2" destOrd="0" parTransId="{F771F53D-4A61-42EB-95F9-DE69540036FA}" sibTransId="{3355C415-4E77-4892-BDAE-0AA6296EE44F}"/>
    <dgm:cxn modelId="{A442432F-F5F4-4552-B1BB-B31F960846E1}" type="presOf" srcId="{A1F02811-A446-4B38-BDA9-0B56D6D479E5}" destId="{61F23D2F-C864-4181-A2A3-84D63AAA6F7F}" srcOrd="0" destOrd="0" presId="urn:microsoft.com/office/officeart/2005/8/layout/vList2"/>
    <dgm:cxn modelId="{8DC15B63-42AE-4BAC-8642-EDF6C7B6202F}" type="presOf" srcId="{516D352A-2560-44C9-A2E3-37A9E39B3206}" destId="{212D6A70-8359-4707-821A-228B93A09930}" srcOrd="0" destOrd="0" presId="urn:microsoft.com/office/officeart/2005/8/layout/vList2"/>
    <dgm:cxn modelId="{5220A554-6E0F-4EFB-85AF-CF217F8BE0FF}" type="presOf" srcId="{CFA5AD6A-D72F-423F-A9ED-10A0534608BF}" destId="{5F0D4FBB-1036-4129-B029-F4814EAC6B13}" srcOrd="0" destOrd="0" presId="urn:microsoft.com/office/officeart/2005/8/layout/vList2"/>
    <dgm:cxn modelId="{076B1585-2223-447D-AECB-BF9DD38461B7}" type="presOf" srcId="{A11CCD0D-557A-463F-B04B-6D2FB61248CF}" destId="{910A0B35-1860-48FC-A3E1-EBC84A340BD4}" srcOrd="0" destOrd="0" presId="urn:microsoft.com/office/officeart/2005/8/layout/vList2"/>
    <dgm:cxn modelId="{02A073B1-B80C-4AF5-99F2-557A4AAFB616}" srcId="{A1F02811-A446-4B38-BDA9-0B56D6D479E5}" destId="{A11CCD0D-557A-463F-B04B-6D2FB61248CF}" srcOrd="1" destOrd="0" parTransId="{8C386433-CCF7-468C-ABBB-B789FBC40282}" sibTransId="{D69DD1E7-D71B-473B-846F-946B91FFDDB6}"/>
    <dgm:cxn modelId="{D2AE3ACC-501E-44C3-8C93-32805169033F}" srcId="{A1F02811-A446-4B38-BDA9-0B56D6D479E5}" destId="{516D352A-2560-44C9-A2E3-37A9E39B3206}" srcOrd="0" destOrd="0" parTransId="{CB1E74FD-A4BE-457E-BBC2-EAE777C1C78D}" sibTransId="{7B49FD94-F661-4F58-808D-843EA18FF8BF}"/>
    <dgm:cxn modelId="{36E89B02-6921-4E86-BDBC-C7F60AFBE530}" type="presParOf" srcId="{61F23D2F-C864-4181-A2A3-84D63AAA6F7F}" destId="{212D6A70-8359-4707-821A-228B93A09930}" srcOrd="0" destOrd="0" presId="urn:microsoft.com/office/officeart/2005/8/layout/vList2"/>
    <dgm:cxn modelId="{50EC582F-C32D-409B-84C5-96176EB2C5F7}" type="presParOf" srcId="{61F23D2F-C864-4181-A2A3-84D63AAA6F7F}" destId="{9D04F477-42F3-484F-B536-D586004CC64D}" srcOrd="1" destOrd="0" presId="urn:microsoft.com/office/officeart/2005/8/layout/vList2"/>
    <dgm:cxn modelId="{631B4BD6-5697-455A-AF5E-C9047B1E13EB}" type="presParOf" srcId="{61F23D2F-C864-4181-A2A3-84D63AAA6F7F}" destId="{910A0B35-1860-48FC-A3E1-EBC84A340BD4}" srcOrd="2" destOrd="0" presId="urn:microsoft.com/office/officeart/2005/8/layout/vList2"/>
    <dgm:cxn modelId="{C8B5F9CE-805D-48E9-B933-BD545E0EDB23}" type="presParOf" srcId="{61F23D2F-C864-4181-A2A3-84D63AAA6F7F}" destId="{AEE33AAA-AC1B-427D-B805-75162A32163C}" srcOrd="3" destOrd="0" presId="urn:microsoft.com/office/officeart/2005/8/layout/vList2"/>
    <dgm:cxn modelId="{32D00222-F623-4411-B738-020246BAE72B}" type="presParOf" srcId="{61F23D2F-C864-4181-A2A3-84D63AAA6F7F}" destId="{5F0D4FBB-1036-4129-B029-F4814EAC6B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AB054-B5AA-404D-8B69-9E9854E5DBC0}">
      <dsp:nvSpPr>
        <dsp:cNvPr id="0" name=""/>
        <dsp:cNvSpPr/>
      </dsp:nvSpPr>
      <dsp:spPr>
        <a:xfrm>
          <a:off x="0" y="44370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The flow of electric current </a:t>
          </a:r>
          <a:r>
            <a:rPr lang="en-IN" sz="2900" kern="1200" dirty="0">
              <a:solidFill>
                <a:srgbClr val="FFFF00"/>
              </a:solidFill>
            </a:rPr>
            <a:t>periodically reverses direction.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123563"/>
        <a:ext cx="6333967" cy="1463892"/>
      </dsp:txXfrm>
    </dsp:sp>
    <dsp:sp modelId="{3D3C1BFB-BED5-42B3-B51D-F3A8C84630A6}">
      <dsp:nvSpPr>
        <dsp:cNvPr id="0" name=""/>
        <dsp:cNvSpPr/>
      </dsp:nvSpPr>
      <dsp:spPr>
        <a:xfrm>
          <a:off x="0" y="1750168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AC waveform can be </a:t>
          </a:r>
          <a:r>
            <a:rPr lang="en-IN" sz="2900" kern="1200" dirty="0">
              <a:solidFill>
                <a:srgbClr val="FFFF00"/>
              </a:solidFill>
            </a:rPr>
            <a:t>sinusoidal</a:t>
          </a:r>
          <a:r>
            <a:rPr lang="en-IN" sz="2900" kern="1200" dirty="0">
              <a:solidFill>
                <a:schemeClr val="bg1"/>
              </a:solidFill>
            </a:rPr>
            <a:t>, square, or sawtooth-shaped</a:t>
          </a:r>
          <a:r>
            <a:rPr lang="en-IN" sz="2900" kern="1200" dirty="0">
              <a:solidFill>
                <a:srgbClr val="FFFF00"/>
              </a:solidFill>
            </a:rPr>
            <a:t>. </a:t>
          </a:r>
          <a:r>
            <a:rPr lang="en-IN" sz="2900" kern="1200" dirty="0"/>
            <a:t>Some AC waveforms are irregular or complicated. </a:t>
          </a:r>
          <a:endParaRPr lang="en-US" sz="2900" kern="1200" dirty="0"/>
        </a:p>
      </dsp:txBody>
      <dsp:txXfrm>
        <a:off x="79193" y="1829361"/>
        <a:ext cx="6333967" cy="1463892"/>
      </dsp:txXfrm>
    </dsp:sp>
    <dsp:sp modelId="{A6AF8994-856F-4E01-9370-6DED133540AD}">
      <dsp:nvSpPr>
        <dsp:cNvPr id="0" name=""/>
        <dsp:cNvSpPr/>
      </dsp:nvSpPr>
      <dsp:spPr>
        <a:xfrm>
          <a:off x="0" y="3455966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example of sine-wave AC is common </a:t>
          </a:r>
          <a:r>
            <a:rPr lang="en-IN" sz="2900" kern="1200" dirty="0">
              <a:solidFill>
                <a:srgbClr val="FFFF00"/>
              </a:solidFill>
            </a:rPr>
            <a:t>household utility current.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3535159"/>
        <a:ext cx="6333967" cy="1463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798B6-E618-43A0-A657-338E118C619D}">
      <dsp:nvSpPr>
        <dsp:cNvPr id="0" name=""/>
        <dsp:cNvSpPr/>
      </dsp:nvSpPr>
      <dsp:spPr>
        <a:xfrm>
          <a:off x="0" y="0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B8B2-E0ED-47A4-85E5-1173BBF50A56}">
      <dsp:nvSpPr>
        <dsp:cNvPr id="0" name=""/>
        <dsp:cNvSpPr/>
      </dsp:nvSpPr>
      <dsp:spPr>
        <a:xfrm>
          <a:off x="0" y="0"/>
          <a:ext cx="6147379" cy="218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DC is the </a:t>
          </a:r>
          <a:r>
            <a:rPr lang="en-IN" sz="3400" b="1" kern="1200" dirty="0"/>
            <a:t>unidirectional flow of electric charge </a:t>
          </a:r>
          <a:r>
            <a:rPr lang="en-IN" sz="3400" kern="1200" dirty="0"/>
            <a:t>carriers</a:t>
          </a:r>
          <a:endParaRPr lang="en-US" sz="3400" kern="1200" dirty="0"/>
        </a:p>
      </dsp:txBody>
      <dsp:txXfrm>
        <a:off x="0" y="0"/>
        <a:ext cx="6147379" cy="2189378"/>
      </dsp:txXfrm>
    </dsp:sp>
    <dsp:sp modelId="{D24C239B-DCAB-47F7-97D2-B36D02F5586E}">
      <dsp:nvSpPr>
        <dsp:cNvPr id="0" name=""/>
        <dsp:cNvSpPr/>
      </dsp:nvSpPr>
      <dsp:spPr>
        <a:xfrm>
          <a:off x="0" y="2189378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5B8D9-5AA7-4DA6-B2A9-672A5DF032D7}">
      <dsp:nvSpPr>
        <dsp:cNvPr id="0" name=""/>
        <dsp:cNvSpPr/>
      </dsp:nvSpPr>
      <dsp:spPr>
        <a:xfrm>
          <a:off x="0" y="2189378"/>
          <a:ext cx="6147379" cy="218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The </a:t>
          </a:r>
          <a:r>
            <a:rPr lang="en-IN" sz="3400" b="1" kern="1200" dirty="0"/>
            <a:t>intensity of the current can vary with time</a:t>
          </a:r>
          <a:r>
            <a:rPr lang="en-IN" sz="3400" kern="1200" dirty="0"/>
            <a:t>, but the general </a:t>
          </a:r>
          <a:r>
            <a:rPr lang="en-IN" sz="3400" b="1" kern="1200" dirty="0"/>
            <a:t>direction</a:t>
          </a:r>
          <a:r>
            <a:rPr lang="en-IN" sz="3400" kern="1200" dirty="0"/>
            <a:t> of movement always stays the same.</a:t>
          </a:r>
          <a:endParaRPr lang="en-US" sz="3400" kern="1200" dirty="0"/>
        </a:p>
      </dsp:txBody>
      <dsp:txXfrm>
        <a:off x="0" y="2189378"/>
        <a:ext cx="6147379" cy="2189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63370"/>
          <a:ext cx="6768549" cy="24355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Current rating is the maximum continuous electric current a conductor, device or equipment can safely carry without damaging it. </a:t>
          </a:r>
          <a:endParaRPr lang="en-US" sz="2800" kern="1200" dirty="0"/>
        </a:p>
      </dsp:txBody>
      <dsp:txXfrm>
        <a:off x="118891" y="182261"/>
        <a:ext cx="6530767" cy="2197719"/>
      </dsp:txXfrm>
    </dsp:sp>
    <dsp:sp modelId="{C5714683-2D26-4E87-98B2-9A95F3A9C6A4}">
      <dsp:nvSpPr>
        <dsp:cNvPr id="0" name=""/>
        <dsp:cNvSpPr/>
      </dsp:nvSpPr>
      <dsp:spPr>
        <a:xfrm>
          <a:off x="0" y="2579512"/>
          <a:ext cx="6768549" cy="243550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Current rating of the </a:t>
          </a:r>
          <a:r>
            <a:rPr lang="en-US" sz="2800" b="1" kern="1200" dirty="0"/>
            <a:t>LG projector is 1.7A </a:t>
          </a:r>
          <a:r>
            <a:rPr lang="en-US" sz="2800" kern="1200" dirty="0"/>
            <a:t>Direct Current. If the </a:t>
          </a:r>
          <a:r>
            <a:rPr lang="en-US" sz="2800" b="1" kern="1200" dirty="0"/>
            <a:t>current increases above 1.7A</a:t>
          </a:r>
          <a:r>
            <a:rPr lang="en-US" sz="2800" kern="1200" dirty="0"/>
            <a:t>, this projector may be damaged. So, it must be supplied with the rated current.</a:t>
          </a:r>
        </a:p>
      </dsp:txBody>
      <dsp:txXfrm>
        <a:off x="118891" y="2698403"/>
        <a:ext cx="6530767" cy="21977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D6A70-8359-4707-821A-228B93A09930}">
      <dsp:nvSpPr>
        <dsp:cNvPr id="0" name=""/>
        <dsp:cNvSpPr/>
      </dsp:nvSpPr>
      <dsp:spPr>
        <a:xfrm>
          <a:off x="0" y="40158"/>
          <a:ext cx="9962734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Electrical power is the rate at which </a:t>
          </a:r>
          <a:r>
            <a:rPr lang="en-IN" sz="3100" kern="1200" dirty="0">
              <a:solidFill>
                <a:schemeClr val="bg1"/>
              </a:solidFill>
            </a:rPr>
            <a:t>electrical energy is converted into another form of energy</a:t>
          </a:r>
          <a:r>
            <a:rPr lang="en-IN" sz="3100" kern="1200" dirty="0"/>
            <a:t>, such as motion, heat, lights or electromagnetic field.</a:t>
          </a:r>
          <a:endParaRPr lang="en-US" sz="3100" kern="1200" dirty="0"/>
        </a:p>
      </dsp:txBody>
      <dsp:txXfrm>
        <a:off x="83216" y="123374"/>
        <a:ext cx="9796302" cy="1538258"/>
      </dsp:txXfrm>
    </dsp:sp>
    <dsp:sp modelId="{910A0B35-1860-48FC-A3E1-EBC84A340BD4}">
      <dsp:nvSpPr>
        <dsp:cNvPr id="0" name=""/>
        <dsp:cNvSpPr/>
      </dsp:nvSpPr>
      <dsp:spPr>
        <a:xfrm>
          <a:off x="0" y="1834128"/>
          <a:ext cx="9962734" cy="17046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Electrical Power is represented by </a:t>
          </a:r>
          <a:r>
            <a:rPr lang="en-IN" sz="3100" b="1" kern="1200" dirty="0"/>
            <a:t>P</a:t>
          </a:r>
          <a:r>
            <a:rPr lang="en-IN" sz="3100" kern="1200" dirty="0"/>
            <a:t>. </a:t>
          </a:r>
          <a:endParaRPr lang="en-US" sz="3100" kern="1200" dirty="0"/>
        </a:p>
      </dsp:txBody>
      <dsp:txXfrm>
        <a:off x="83216" y="1917344"/>
        <a:ext cx="9796302" cy="1538258"/>
      </dsp:txXfrm>
    </dsp:sp>
    <dsp:sp modelId="{5F0D4FBB-1036-4129-B029-F4814EAC6B13}">
      <dsp:nvSpPr>
        <dsp:cNvPr id="0" name=""/>
        <dsp:cNvSpPr/>
      </dsp:nvSpPr>
      <dsp:spPr>
        <a:xfrm>
          <a:off x="0" y="3628099"/>
          <a:ext cx="9962734" cy="1704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unit of power is </a:t>
          </a:r>
          <a:r>
            <a:rPr lang="en-IN" sz="3100" b="1" kern="1200" dirty="0"/>
            <a:t>Watt(W).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b="1" kern="1200" dirty="0"/>
            <a:t>1 Watt = 1Volt ×1Ampere </a:t>
          </a:r>
          <a:endParaRPr lang="en-US" sz="3100" kern="1200" dirty="0"/>
        </a:p>
      </dsp:txBody>
      <dsp:txXfrm>
        <a:off x="83216" y="3711315"/>
        <a:ext cx="9796302" cy="1538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09:19:43.8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21563 11706 52 0,'-26'17'27'15,"7"9"-90"-15</inkml:trace>
  <inkml:trace contextRef="#ctx0" brushRef="#br0" timeOffset="8419.43">12165 13695 25 0,'7'-5'71'0,"6"1"-12"0,-6-1-8 16,5 5-12-16,-4 0-10 0,-2 0-9 16,-6 0-9-16,6 0-16 0,0 0-15 15,-6 0-8-15,0 0-5 0,0 0-3 0,0 0 1 16,0 0 7-16,0 0 8 0,0 0 6 15,0 0 1-15,0 0-3 0,0 0-5 0,0 0-9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10:49:28.3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8251 16764 38 0,'0'9'33'15,"7"0"-11"-15,6-1-9 0,-6 0-14 0,5 1-24 16,2 0-33-16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92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D4883-6DC0-4D24-535C-14E854CCA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7C04C-2CC4-70E2-3D5A-E7DA6E696E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1124C4-5195-0C43-F7C9-4D500A2767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480FD-D1B2-6CEB-657C-022D6A90F1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294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E667C-6405-7207-2D20-AA254B1A8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8EC555-231B-EE92-924F-3F919BD635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2ECECC-4143-5D83-022B-E3C68D2D5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B919ED-07E5-5067-173F-8B079F6CC7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06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4BB68-77AA-E19E-63CD-17E2AA453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764142-2E8D-E7F3-8F11-9C31273A10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4E7071-8FD0-C517-1CF2-1CAC94AFC4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C6B4A-434F-142C-F184-28C9BE3405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024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510F9-8A64-D90D-7706-28006D9EA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91146-C910-A5AB-8B57-E55BFF41DE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54C5AA-FA42-00FC-63B8-6EA326B3E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4E6C4-6FFB-7E64-B51A-2D8D3751C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72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61108-1F20-D9C5-742D-041EC17FA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8238DF-0979-E7EB-AAA5-8F1C6E1F36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AA628A-DCD7-0986-CF9B-8B99D30651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7ABF0-0FFA-A998-678C-33CB9220BF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83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92ACC-B2D0-9668-9311-2D27103B7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E0496C-F399-B5E7-9A86-D2E804F90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15E0E-ED1F-473B-E4A5-F2D82191A0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D1E639-340C-D74A-774D-40E7E58899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29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7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8A54EF0-59F2-4659-04C8-6519B050F99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86675C8-3188-9E3E-394B-11004567D8F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7172" name="Rectangle 6">
            <a:extLst>
              <a:ext uri="{FF2B5EF4-FFF2-40B4-BE49-F238E27FC236}">
                <a16:creationId xmlns:a16="http://schemas.microsoft.com/office/drawing/2014/main" id="{C037BA56-4026-A7D3-D16C-5D9000D101E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7173" name="Rectangle 7">
            <a:extLst>
              <a:ext uri="{FF2B5EF4-FFF2-40B4-BE49-F238E27FC236}">
                <a16:creationId xmlns:a16="http://schemas.microsoft.com/office/drawing/2014/main" id="{B8BF22F3-072E-B650-8350-1875B268CD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BB4FF17-32FC-45CE-8408-EB8BA7216E4B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7174" name="Rectangle 7">
            <a:extLst>
              <a:ext uri="{FF2B5EF4-FFF2-40B4-BE49-F238E27FC236}">
                <a16:creationId xmlns:a16="http://schemas.microsoft.com/office/drawing/2014/main" id="{1CE3E7CE-85AF-8C77-B5BA-63F3E3EC965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7A492FA-6105-4F40-B504-959DBAA9E5A9}" type="slidenum">
              <a:rPr lang="en-GB" altLang="en-US"/>
              <a:pPr algn="r"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7175" name="Rectangle 2">
            <a:extLst>
              <a:ext uri="{FF2B5EF4-FFF2-40B4-BE49-F238E27FC236}">
                <a16:creationId xmlns:a16="http://schemas.microsoft.com/office/drawing/2014/main" id="{FC96E396-4898-FD53-C968-55A90C43D7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6" name="Rectangle 3">
            <a:extLst>
              <a:ext uri="{FF2B5EF4-FFF2-40B4-BE49-F238E27FC236}">
                <a16:creationId xmlns:a16="http://schemas.microsoft.com/office/drawing/2014/main" id="{FD6342DD-7C60-045B-66A6-5A76A995F8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3545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04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B324C39-D630-F9C8-469B-3E1BC384487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7220B4D-2938-8435-6A6E-1F422A5E242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15364" name="Rectangle 6">
            <a:extLst>
              <a:ext uri="{FF2B5EF4-FFF2-40B4-BE49-F238E27FC236}">
                <a16:creationId xmlns:a16="http://schemas.microsoft.com/office/drawing/2014/main" id="{E0BBEEFD-C5FC-20F9-A50D-CDD164AFB26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15365" name="Rectangle 7">
            <a:extLst>
              <a:ext uri="{FF2B5EF4-FFF2-40B4-BE49-F238E27FC236}">
                <a16:creationId xmlns:a16="http://schemas.microsoft.com/office/drawing/2014/main" id="{FD247E26-20C6-68ED-27A7-937D48AE48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F7CD4D-2558-4663-86BD-2121E5446FCE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15366" name="Rectangle 7">
            <a:extLst>
              <a:ext uri="{FF2B5EF4-FFF2-40B4-BE49-F238E27FC236}">
                <a16:creationId xmlns:a16="http://schemas.microsoft.com/office/drawing/2014/main" id="{5A5C400D-8153-4484-6196-5686F442143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E00C025-7668-4DFC-A71F-B1815776C954}" type="slidenum">
              <a:rPr lang="en-GB" altLang="en-US"/>
              <a:pPr algn="r" eaLnBrk="1" hangingPunct="1"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15367" name="Rectangle 2">
            <a:extLst>
              <a:ext uri="{FF2B5EF4-FFF2-40B4-BE49-F238E27FC236}">
                <a16:creationId xmlns:a16="http://schemas.microsoft.com/office/drawing/2014/main" id="{B8DACEED-DBC3-26AD-F576-0277D133B6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8" name="Rectangle 3">
            <a:extLst>
              <a:ext uri="{FF2B5EF4-FFF2-40B4-BE49-F238E27FC236}">
                <a16:creationId xmlns:a16="http://schemas.microsoft.com/office/drawing/2014/main" id="{BA5914D9-B8A3-9686-BF6B-E54152F75C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AutoNum type="arabicParenR"/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978DC53-79DB-9073-A5B8-D09FE375BB3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0A59F94-08B4-EB9C-0515-67CE6A9E3E7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17412" name="Rectangle 6">
            <a:extLst>
              <a:ext uri="{FF2B5EF4-FFF2-40B4-BE49-F238E27FC236}">
                <a16:creationId xmlns:a16="http://schemas.microsoft.com/office/drawing/2014/main" id="{BA2B1B43-C05B-2FFF-706E-EB69DB8591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17413" name="Rectangle 7">
            <a:extLst>
              <a:ext uri="{FF2B5EF4-FFF2-40B4-BE49-F238E27FC236}">
                <a16:creationId xmlns:a16="http://schemas.microsoft.com/office/drawing/2014/main" id="{DFA48CEA-4C31-1F20-EE13-8C8E0283A5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48727B8-4E81-442C-A2B8-BBA973A1D13A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17414" name="Rectangle 7">
            <a:extLst>
              <a:ext uri="{FF2B5EF4-FFF2-40B4-BE49-F238E27FC236}">
                <a16:creationId xmlns:a16="http://schemas.microsoft.com/office/drawing/2014/main" id="{C690343B-2513-AC1E-5073-185C991BE7C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30A5480-07FD-4D01-83FA-10E7A68DDC0E}" type="slidenum">
              <a:rPr lang="en-GB" altLang="en-US"/>
              <a:pPr algn="r" eaLnBrk="1" hangingPunct="1"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17415" name="Rectangle 2">
            <a:extLst>
              <a:ext uri="{FF2B5EF4-FFF2-40B4-BE49-F238E27FC236}">
                <a16:creationId xmlns:a16="http://schemas.microsoft.com/office/drawing/2014/main" id="{AF7ED04F-95C8-0450-6C7B-F7F4AF5CA8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416" name="Rectangle 3">
                <a:extLst>
                  <a:ext uri="{FF2B5EF4-FFF2-40B4-BE49-F238E27FC236}">
                    <a16:creationId xmlns:a16="http://schemas.microsoft.com/office/drawing/2014/main" id="{83FDD195-EB17-4221-8877-CB80B0A05FD9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1200" b="0" i="1" smtClean="0">
                          <a:latin typeface="Cambria Math" panose="02040503050406030204" pitchFamily="18" charset="0"/>
                        </a:rPr>
                        <m:t>𝐼</m:t>
                      </m:r>
                    </m:oMath>
                  </m:oMathPara>
                </a14:m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416" name="Rectangle 3">
                <a:extLst>
                  <a:ext uri="{FF2B5EF4-FFF2-40B4-BE49-F238E27FC236}">
                    <a16:creationId xmlns:a16="http://schemas.microsoft.com/office/drawing/2014/main" id="{83FDD195-EB17-4221-8877-CB80B0A05FD9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altLang="en-US" sz="1200" b="0" i="0">
                    <a:latin typeface="Cambria Math" panose="02040503050406030204" pitchFamily="18" charset="0"/>
                  </a:rPr>
                  <a:t>𝐼</a:t>
                </a:r>
                <a:r>
                  <a:rPr lang="en-GB" altLang="en-US" sz="1200" i="0">
                    <a:latin typeface="Cambria Math" panose="02040503050406030204" pitchFamily="18" charset="0"/>
                  </a:rPr>
                  <a:t>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∆𝑄/∆𝑡</a:t>
                </a: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𝑄/𝑡</a:t>
                </a:r>
                <a:r>
                  <a:rPr lang="en-GB" altLang="en-US" sz="1200" dirty="0">
                    <a:latin typeface="Times New Roman" panose="02020603050405020304" pitchFamily="18" charset="0"/>
                  </a:rPr>
                  <a:t> 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I=5A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Q=12C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 t-3ms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Q=9.6mC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I=4A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413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B6B54C3-CD39-E80A-5915-FBD0C7229B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2AB3C26-DF4E-BDDE-F8FB-23E00B7A5B6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3556" name="Rectangle 6">
            <a:extLst>
              <a:ext uri="{FF2B5EF4-FFF2-40B4-BE49-F238E27FC236}">
                <a16:creationId xmlns:a16="http://schemas.microsoft.com/office/drawing/2014/main" id="{42208A84-C6D7-23B7-3277-C21F38CB408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3557" name="Rectangle 7">
            <a:extLst>
              <a:ext uri="{FF2B5EF4-FFF2-40B4-BE49-F238E27FC236}">
                <a16:creationId xmlns:a16="http://schemas.microsoft.com/office/drawing/2014/main" id="{7A95BA42-C55D-E1A7-0128-B9B48A750B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51692ED-9110-43E5-8E35-4C1457ADD3F5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3558" name="Rectangle 7">
            <a:extLst>
              <a:ext uri="{FF2B5EF4-FFF2-40B4-BE49-F238E27FC236}">
                <a16:creationId xmlns:a16="http://schemas.microsoft.com/office/drawing/2014/main" id="{0DF82CC4-2FF9-2B44-1DE4-BA7627579F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C379C48-32C5-4EE9-B7EB-2DD2A0066725}" type="slidenum">
              <a:rPr lang="en-GB" altLang="en-US"/>
              <a:pPr algn="r" eaLnBrk="1" hangingPunct="1"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23559" name="Rectangle 2">
            <a:extLst>
              <a:ext uri="{FF2B5EF4-FFF2-40B4-BE49-F238E27FC236}">
                <a16:creationId xmlns:a16="http://schemas.microsoft.com/office/drawing/2014/main" id="{04237654-1773-EE6A-D9F5-A46BCFCD8C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60" name="Rectangle 3">
            <a:extLst>
              <a:ext uri="{FF2B5EF4-FFF2-40B4-BE49-F238E27FC236}">
                <a16:creationId xmlns:a16="http://schemas.microsoft.com/office/drawing/2014/main" id="{04D056C8-38BE-8796-0332-B35556E090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7744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017719C-B306-6E93-7B4D-81ECAC4E1D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B69BDB2-32B5-11E3-2057-A47FF933996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5604" name="Rectangle 6">
            <a:extLst>
              <a:ext uri="{FF2B5EF4-FFF2-40B4-BE49-F238E27FC236}">
                <a16:creationId xmlns:a16="http://schemas.microsoft.com/office/drawing/2014/main" id="{BAE73489-9ECD-2B6D-2BA2-C6F03D807A7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5605" name="Rectangle 7">
            <a:extLst>
              <a:ext uri="{FF2B5EF4-FFF2-40B4-BE49-F238E27FC236}">
                <a16:creationId xmlns:a16="http://schemas.microsoft.com/office/drawing/2014/main" id="{2FA5BBCF-54E1-452F-B5E5-E64466AA1D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DC55A11-EF1A-4B41-8E79-9AB3F5194BE6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25606" name="Rectangle 7">
            <a:extLst>
              <a:ext uri="{FF2B5EF4-FFF2-40B4-BE49-F238E27FC236}">
                <a16:creationId xmlns:a16="http://schemas.microsoft.com/office/drawing/2014/main" id="{C04F9662-8BDE-4752-77D6-C30B3D23599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8C7BBBE-E9DA-4898-94D3-207A0CBFA961}" type="slidenum">
              <a:rPr lang="en-GB" altLang="en-US"/>
              <a:pPr algn="r" eaLnBrk="1" hangingPunct="1"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25607" name="Rectangle 2">
            <a:extLst>
              <a:ext uri="{FF2B5EF4-FFF2-40B4-BE49-F238E27FC236}">
                <a16:creationId xmlns:a16="http://schemas.microsoft.com/office/drawing/2014/main" id="{016138D8-0010-A6C3-DB92-EAFFE7FA88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8" name="Rectangle 3">
            <a:extLst>
              <a:ext uri="{FF2B5EF4-FFF2-40B4-BE49-F238E27FC236}">
                <a16:creationId xmlns:a16="http://schemas.microsoft.com/office/drawing/2014/main" id="{D82687C2-C1D2-025D-1ACE-959BC56CEE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D2A86A0C-AFC4-6F62-1394-B85DE69F8C3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7EF62FC5-EF3C-19F9-A204-A5526873C0B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7652" name="Rectangle 6">
            <a:extLst>
              <a:ext uri="{FF2B5EF4-FFF2-40B4-BE49-F238E27FC236}">
                <a16:creationId xmlns:a16="http://schemas.microsoft.com/office/drawing/2014/main" id="{19919A84-4BD8-2F71-0345-2DF00CB0A29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7653" name="Rectangle 7">
            <a:extLst>
              <a:ext uri="{FF2B5EF4-FFF2-40B4-BE49-F238E27FC236}">
                <a16:creationId xmlns:a16="http://schemas.microsoft.com/office/drawing/2014/main" id="{52296D8A-7A8E-7492-63D7-40012EF0D5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CC737D-1C68-4AFE-916A-C165345F91B7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27654" name="Rectangle 7">
            <a:extLst>
              <a:ext uri="{FF2B5EF4-FFF2-40B4-BE49-F238E27FC236}">
                <a16:creationId xmlns:a16="http://schemas.microsoft.com/office/drawing/2014/main" id="{ABD3C2AC-630F-A8BC-17B0-1D3E798BDF2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0B55A31-EC91-4C7F-ACC5-AFC2B6DD965C}" type="slidenum">
              <a:rPr lang="en-GB" altLang="en-US"/>
              <a:pPr algn="r"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27655" name="Rectangle 2">
            <a:extLst>
              <a:ext uri="{FF2B5EF4-FFF2-40B4-BE49-F238E27FC236}">
                <a16:creationId xmlns:a16="http://schemas.microsoft.com/office/drawing/2014/main" id="{A2F3BA64-7D71-AFAF-0023-A9593C3BD3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6" name="Rectangle 3">
            <a:extLst>
              <a:ext uri="{FF2B5EF4-FFF2-40B4-BE49-F238E27FC236}">
                <a16:creationId xmlns:a16="http://schemas.microsoft.com/office/drawing/2014/main" id="{AC285E7B-8849-023B-B594-02A23BBE8A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B0E531C4-7720-5573-913B-D353367AEE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882605A-300B-33B1-7305-8CD0F633A49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9700" name="Rectangle 6">
            <a:extLst>
              <a:ext uri="{FF2B5EF4-FFF2-40B4-BE49-F238E27FC236}">
                <a16:creationId xmlns:a16="http://schemas.microsoft.com/office/drawing/2014/main" id="{19E0A0F7-4B2C-DE91-5FDA-A565563F3DA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9701" name="Rectangle 7">
            <a:extLst>
              <a:ext uri="{FF2B5EF4-FFF2-40B4-BE49-F238E27FC236}">
                <a16:creationId xmlns:a16="http://schemas.microsoft.com/office/drawing/2014/main" id="{D87322E5-0E37-AA4B-1A85-1D112A2FBF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B08D501-5B20-47AB-9DC6-F6531252D81D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B3F948C6-FD2C-03AD-E326-A1839E74A8D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C612225-6F0F-447C-BE3A-8C7CB69179E1}" type="slidenum">
              <a:rPr lang="en-GB" altLang="en-US"/>
              <a:pPr algn="r" eaLnBrk="1" hangingPunct="1"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29703" name="Rectangle 2">
            <a:extLst>
              <a:ext uri="{FF2B5EF4-FFF2-40B4-BE49-F238E27FC236}">
                <a16:creationId xmlns:a16="http://schemas.microsoft.com/office/drawing/2014/main" id="{230E1B2E-BBA8-3292-03DE-8AEAD8C587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704" name="Rectangle 3">
                <a:extLst>
                  <a:ext uri="{FF2B5EF4-FFF2-40B4-BE49-F238E27FC236}">
                    <a16:creationId xmlns:a16="http://schemas.microsoft.com/office/drawing/2014/main" id="{F4640D2A-8CE7-261B-AE9A-D76B1444FE8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indent="0" eaLnBrk="1" hangingPunct="1">
                  <a:buNone/>
                </a:pPr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9704" name="Rectangle 3">
                <a:extLst>
                  <a:ext uri="{FF2B5EF4-FFF2-40B4-BE49-F238E27FC236}">
                    <a16:creationId xmlns:a16="http://schemas.microsoft.com/office/drawing/2014/main" id="{F4640D2A-8CE7-261B-AE9A-D76B1444FE8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indent="0" eaLnBrk="1" hangingPunct="1">
                  <a:buNone/>
                </a:pP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𝑉=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𝜀</a:t>
                </a: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=𝑊/𝑄</a:t>
                </a:r>
                <a:r>
                  <a:rPr lang="en-US" altLang="en-US" dirty="0">
                    <a:latin typeface="Arial" panose="020B0604020202020204" pitchFamily="34" charset="0"/>
                  </a:rPr>
                  <a:t> 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V=5V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W=500KJ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Q=200mC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V=50KV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W=30uJ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765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2881D962-5EEC-729C-862A-0823C263EB6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B43D2FC-557A-9513-EB9D-BD2E9A9E1EE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1748" name="Rectangle 6">
            <a:extLst>
              <a:ext uri="{FF2B5EF4-FFF2-40B4-BE49-F238E27FC236}">
                <a16:creationId xmlns:a16="http://schemas.microsoft.com/office/drawing/2014/main" id="{A28E0ED0-2988-9212-A7BC-8A3D473E761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1749" name="Rectangle 7">
            <a:extLst>
              <a:ext uri="{FF2B5EF4-FFF2-40B4-BE49-F238E27FC236}">
                <a16:creationId xmlns:a16="http://schemas.microsoft.com/office/drawing/2014/main" id="{17ACF4DC-E480-E590-F501-AC4A9C55AA5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5864F-62D8-4B0A-A8D0-768461B908F1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1750" name="Rectangle 7">
            <a:extLst>
              <a:ext uri="{FF2B5EF4-FFF2-40B4-BE49-F238E27FC236}">
                <a16:creationId xmlns:a16="http://schemas.microsoft.com/office/drawing/2014/main" id="{F507BFD3-E64A-9A68-9521-2C155F54854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0C0CC755-E9CB-4FDA-B813-02B8BC3F1CE6}" type="slidenum">
              <a:rPr lang="en-GB" altLang="en-US"/>
              <a:pPr algn="r" eaLnBrk="1" hangingPunct="1">
                <a:spcBef>
                  <a:spcPct val="0"/>
                </a:spcBef>
              </a:pPr>
              <a:t>32</a:t>
            </a:fld>
            <a:endParaRPr lang="en-GB" altLang="en-US"/>
          </a:p>
        </p:txBody>
      </p:sp>
      <p:sp>
        <p:nvSpPr>
          <p:cNvPr id="31751" name="Rectangle 2">
            <a:extLst>
              <a:ext uri="{FF2B5EF4-FFF2-40B4-BE49-F238E27FC236}">
                <a16:creationId xmlns:a16="http://schemas.microsoft.com/office/drawing/2014/main" id="{A2C7C839-839E-C5BD-56C7-F45A2F3B10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52" name="Rectangle 3">
            <a:extLst>
              <a:ext uri="{FF2B5EF4-FFF2-40B4-BE49-F238E27FC236}">
                <a16:creationId xmlns:a16="http://schemas.microsoft.com/office/drawing/2014/main" id="{8F337BC1-F3B1-C1D7-A31C-0AE34DF4CB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EAC24AE1-6F69-696D-AAE0-742B19DCCE7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95254B0-E945-689C-3AF7-E10FD68EC1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5844" name="Rectangle 6">
            <a:extLst>
              <a:ext uri="{FF2B5EF4-FFF2-40B4-BE49-F238E27FC236}">
                <a16:creationId xmlns:a16="http://schemas.microsoft.com/office/drawing/2014/main" id="{3C517DB3-E23B-4670-E741-DF54B68AD0F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5845" name="Rectangle 7">
            <a:extLst>
              <a:ext uri="{FF2B5EF4-FFF2-40B4-BE49-F238E27FC236}">
                <a16:creationId xmlns:a16="http://schemas.microsoft.com/office/drawing/2014/main" id="{811882C4-7555-0579-D45D-ADA7AD57AA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D379128-17D0-4365-B59A-56C841CAB8E3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35846" name="Rectangle 7">
            <a:extLst>
              <a:ext uri="{FF2B5EF4-FFF2-40B4-BE49-F238E27FC236}">
                <a16:creationId xmlns:a16="http://schemas.microsoft.com/office/drawing/2014/main" id="{8876601E-2FED-8929-8B20-6A90D9368EB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1A60288-82A7-4C84-B3D9-AF691EAB5179}" type="slidenum">
              <a:rPr lang="en-GB" altLang="en-US"/>
              <a:pPr algn="r" eaLnBrk="1" hangingPunct="1"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35847" name="Rectangle 2">
            <a:extLst>
              <a:ext uri="{FF2B5EF4-FFF2-40B4-BE49-F238E27FC236}">
                <a16:creationId xmlns:a16="http://schemas.microsoft.com/office/drawing/2014/main" id="{CF0DD541-4FC8-CCBC-026E-B4BAA305E8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8" name="Rectangle 3">
            <a:extLst>
              <a:ext uri="{FF2B5EF4-FFF2-40B4-BE49-F238E27FC236}">
                <a16:creationId xmlns:a16="http://schemas.microsoft.com/office/drawing/2014/main" id="{FA146142-0AA3-431E-FD0B-A155B35BE2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AutoNum type="arabicParenR"/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0BB3B2A7-59AD-07E6-3C75-9AA5AC84B61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581D9A4D-59D9-0865-FC90-524D8DF80CA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7892" name="Rectangle 6">
            <a:extLst>
              <a:ext uri="{FF2B5EF4-FFF2-40B4-BE49-F238E27FC236}">
                <a16:creationId xmlns:a16="http://schemas.microsoft.com/office/drawing/2014/main" id="{E1A51B86-8CB5-E55D-00CF-E050A3E9390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F35C224A-FCA1-EC73-FE27-193975653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9548810-44B4-4036-BC26-7D46B1F68125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7894" name="Rectangle 7">
            <a:extLst>
              <a:ext uri="{FF2B5EF4-FFF2-40B4-BE49-F238E27FC236}">
                <a16:creationId xmlns:a16="http://schemas.microsoft.com/office/drawing/2014/main" id="{BDEC0F8E-D135-8D27-6F40-2065E9DBBA7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0C007FB-4415-40CC-B0E2-FEA1C448072D}" type="slidenum">
              <a:rPr lang="en-GB" altLang="en-US"/>
              <a:pPr algn="r" eaLnBrk="1" hangingPunct="1">
                <a:spcBef>
                  <a:spcPct val="0"/>
                </a:spcBef>
              </a:pPr>
              <a:t>34</a:t>
            </a:fld>
            <a:endParaRPr lang="en-GB" altLang="en-US"/>
          </a:p>
        </p:txBody>
      </p:sp>
      <p:sp>
        <p:nvSpPr>
          <p:cNvPr id="37895" name="Rectangle 2">
            <a:extLst>
              <a:ext uri="{FF2B5EF4-FFF2-40B4-BE49-F238E27FC236}">
                <a16:creationId xmlns:a16="http://schemas.microsoft.com/office/drawing/2014/main" id="{EF32F060-AD07-9534-1052-6818A88CAC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896" name="Rectangle 3">
                <a:extLst>
                  <a:ext uri="{FF2B5EF4-FFF2-40B4-BE49-F238E27FC236}">
                    <a16:creationId xmlns:a16="http://schemas.microsoft.com/office/drawing/2014/main" id="{A3466717-2991-1E43-F32D-DA4C230BA5B4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7896" name="Rectangle 3">
                <a:extLst>
                  <a:ext uri="{FF2B5EF4-FFF2-40B4-BE49-F238E27FC236}">
                    <a16:creationId xmlns:a16="http://schemas.microsoft.com/office/drawing/2014/main" id="{A3466717-2991-1E43-F32D-DA4C230BA5B4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altLang="en-US" sz="1200" i="0">
                    <a:latin typeface="Cambria Math" panose="02040503050406030204" pitchFamily="18" charset="0"/>
                  </a:rPr>
                  <a:t>𝑃=𝑊/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𝑡</a:t>
                </a:r>
                <a:r>
                  <a:rPr lang="en-GB" altLang="en-US" sz="1200" i="1" dirty="0"/>
                  <a:t> </a:t>
                </a:r>
                <a:endParaRPr lang="en-US" altLang="en-US" dirty="0">
                  <a:latin typeface="Arial" panose="020B0604020202020204" pitchFamily="34" charset="0"/>
                </a:endParaRP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1) P=60W, t=12s, W=720J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2) W=135J, V=9V, Q=15C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3) Q=2000C, I=10A, 60W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4) I=2A, W=1380000J, P=460W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37BA0-36E0-51A2-B0AB-085401E80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445DAF1-9726-A40A-0E19-34564C986CC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40FFE10-C8CB-8B7F-FECE-CA9881833FA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7892" name="Rectangle 6">
            <a:extLst>
              <a:ext uri="{FF2B5EF4-FFF2-40B4-BE49-F238E27FC236}">
                <a16:creationId xmlns:a16="http://schemas.microsoft.com/office/drawing/2014/main" id="{1DD9DF4B-43C0-7C66-3FEA-1487196008C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2CC6B888-5AC7-72A3-3774-A275979C39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9548810-44B4-4036-BC26-7D46B1F68125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37894" name="Rectangle 7">
            <a:extLst>
              <a:ext uri="{FF2B5EF4-FFF2-40B4-BE49-F238E27FC236}">
                <a16:creationId xmlns:a16="http://schemas.microsoft.com/office/drawing/2014/main" id="{D6E5B738-5C33-C336-5E51-B0CE88D554F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0C007FB-4415-40CC-B0E2-FEA1C448072D}" type="slidenum">
              <a:rPr lang="en-GB" altLang="en-US"/>
              <a:pPr algn="r" eaLnBrk="1" hangingPunct="1">
                <a:spcBef>
                  <a:spcPct val="0"/>
                </a:spcBef>
              </a:pPr>
              <a:t>35</a:t>
            </a:fld>
            <a:endParaRPr lang="en-GB" altLang="en-US"/>
          </a:p>
        </p:txBody>
      </p:sp>
      <p:sp>
        <p:nvSpPr>
          <p:cNvPr id="37895" name="Rectangle 2">
            <a:extLst>
              <a:ext uri="{FF2B5EF4-FFF2-40B4-BE49-F238E27FC236}">
                <a16:creationId xmlns:a16="http://schemas.microsoft.com/office/drawing/2014/main" id="{B9389B8E-5172-8D84-6E6C-5017F2789B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6" name="Rectangle 3">
            <a:extLst>
              <a:ext uri="{FF2B5EF4-FFF2-40B4-BE49-F238E27FC236}">
                <a16:creationId xmlns:a16="http://schemas.microsoft.com/office/drawing/2014/main" id="{D88DD7A0-AC17-5126-8D5F-D0CDEA18EC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315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60225-BD61-4809-B0A6-10604620CD64}" type="datetime1">
              <a:rPr lang="en-GB" smtClean="0"/>
              <a:t>26/01/2026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E38B5D-BC4A-C78D-A683-A8FFBD740FB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77B03F-3884-4E5C-A157-C3902D52322F}" type="datetime1">
              <a:rPr lang="en-GB" altLang="en-US" smtClean="0"/>
              <a:t>26/01/2026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ECACB75-6A50-BA59-32D7-C04AF81067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Lecture 1 / Electrical and Electronic Principles </a:t>
            </a:r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9C15164-3F85-507B-3D09-C4FE69BD77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4158E-78A3-4D77-B95B-C15886D6C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463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</a:t>
            </a:r>
          </a:p>
          <a:p>
            <a:r>
              <a:rPr lang="en-GB" sz="4800" dirty="0"/>
              <a:t>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–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95807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Electricity?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Differentiate Electrical and Electronics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/ Potential Difference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Current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Current</a:t>
            </a:r>
            <a:endParaRPr lang="en-US" sz="3200" b="1" dirty="0">
              <a:latin typeface="+mj-lt"/>
              <a:ea typeface="+mj-ea"/>
              <a:cs typeface="+mj-cs"/>
            </a:endParaRP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Electric</a:t>
            </a:r>
            <a:r>
              <a:rPr lang="en-US" sz="3200" b="1" dirty="0">
                <a:latin typeface="+mj-lt"/>
                <a:ea typeface="+mj-ea"/>
                <a:cs typeface="+mj-cs"/>
              </a:rPr>
              <a:t> Power</a:t>
            </a:r>
          </a:p>
          <a:p>
            <a:pPr marL="0" indent="0">
              <a:buNone/>
            </a:pP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51071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GB" dirty="0"/>
              <a:t>Explain the basic principles of electricity, including voltage, electric current, types of current, and electric power.</a:t>
            </a:r>
          </a:p>
          <a:p>
            <a:r>
              <a:rPr lang="en-GB" dirty="0"/>
              <a:t>Differentiate between electrical and electronic systems, describing their key characteristics.</a:t>
            </a: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9142" y="6461781"/>
            <a:ext cx="6504662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What is electricity?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990" y="1806679"/>
            <a:ext cx="10972800" cy="3917032"/>
          </a:xfrm>
        </p:spPr>
        <p:txBody>
          <a:bodyPr>
            <a:normAutofit/>
          </a:bodyPr>
          <a:lstStyle/>
          <a:p>
            <a:r>
              <a:rPr lang="en-IN" sz="3600" dirty="0"/>
              <a:t>A type of energy that occurs due to the </a:t>
            </a:r>
            <a:r>
              <a:rPr lang="en-IN" sz="3600" b="1" dirty="0"/>
              <a:t>movement of charged particles such as electrons </a:t>
            </a:r>
            <a:r>
              <a:rPr lang="en-IN" sz="3600" dirty="0"/>
              <a:t>or</a:t>
            </a:r>
            <a:r>
              <a:rPr lang="en-IN" sz="3600" b="1" dirty="0"/>
              <a:t> protons. </a:t>
            </a:r>
            <a:endParaRPr lang="en-US" sz="3600" dirty="0"/>
          </a:p>
          <a:p>
            <a:r>
              <a:rPr lang="en-US" sz="3600" dirty="0"/>
              <a:t>We do not create electricity; we </a:t>
            </a:r>
            <a:r>
              <a:rPr lang="en-US" sz="3600" b="1" dirty="0"/>
              <a:t>convert one form of energy into electrical energy.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BAD19-DC09-0542-98CF-B88D81CBC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 dirty="0"/>
              <a:t>Lecture 1 / Electrical and Electronic Principles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D69379-2B77-8ACE-1B02-877DBFD25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3476" y="3677478"/>
            <a:ext cx="5219874" cy="2697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11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FC5DB-10B0-7832-73FF-B50C7D8B3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3C0D9-9E6D-D49D-16B1-A0DCC6F9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7AF08F-10E8-565B-18CC-D60303BDD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5FCA7-71D5-2076-1CDD-68D68C6A1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pic>
        <p:nvPicPr>
          <p:cNvPr id="1026" name="Picture 2" descr="Hydropower 101">
            <a:extLst>
              <a:ext uri="{FF2B5EF4-FFF2-40B4-BE49-F238E27FC236}">
                <a16:creationId xmlns:a16="http://schemas.microsoft.com/office/drawing/2014/main" id="{9DAB096E-39C6-7D7F-0150-F97ACB8B65F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646" y="1800702"/>
            <a:ext cx="6962423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87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25664-2F27-0D5E-2245-15C1528C8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06B28-1164-E60C-912A-173B6DE6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B16B9E-0394-AFD4-C593-66CA47F0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45FC2D-9994-B5E7-73F4-51D41B877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9BFCF-B8F0-8F3F-3398-EB0F1DBD1A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7ED0E9-94B1-973D-3D3F-06EB15E26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278" y="1340767"/>
            <a:ext cx="4257675" cy="526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506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2764A-8ECF-A93E-76F8-1B1802603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8569F-D195-408F-09AB-C41C67723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626" y="66091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CCC522-2BF3-9215-5CD2-EC510451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7D15F9-BA93-C335-511C-9A5A89C0C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4E903-7E9B-F095-2425-59407FCA3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C0D606A8-39AA-41E4-4A4B-7B140BB6FE9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579B6567-F877-8AAD-15AC-10C1799D2CE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B19AA7-DFFA-7E57-EA0A-2C3C72EFB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433" y="2097811"/>
            <a:ext cx="8320334" cy="296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694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F45EA-8B16-1177-1205-2217C8249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1EA42-3D71-3240-BF77-A78CD0E3B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A62C2A-7140-45D6-1450-3DCC2A0DF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84BF70-DB07-901C-A7FC-4AA00D0D1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CEFBA-F932-B300-04A9-7B1C1FFA5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054CF4BA-C780-66D3-D8DF-8DF1CD46F9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3216FD76-952F-F24C-14B4-FD573D01B8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Nuclear Power Plant | Definition, Principles &amp; Components | nuclear-power .com">
            <a:extLst>
              <a:ext uri="{FF2B5EF4-FFF2-40B4-BE49-F238E27FC236}">
                <a16:creationId xmlns:a16="http://schemas.microsoft.com/office/drawing/2014/main" id="{94EFFD99-C742-C96F-3B18-8F28603FA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405" y="1237910"/>
            <a:ext cx="9600905" cy="55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557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08FE0-5EB4-9125-8860-E43514F54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D1EC-83DE-7FCB-9BC8-95271B9F1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DC785A-63FE-65C8-00CC-128AEB53B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59FDA-1615-F49F-DB45-9D3279DD0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3D6F-3A9A-47FC-FA5C-CD015F95E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DF21567D-4DC5-35A1-DC4D-79C8F28ABAB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4490E0E1-9CE6-800E-1DD5-16FC15B661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2" name="Picture 2" descr="Morocco's Noor solar project takes shape - Utilities Middle East">
            <a:extLst>
              <a:ext uri="{FF2B5EF4-FFF2-40B4-BE49-F238E27FC236}">
                <a16:creationId xmlns:a16="http://schemas.microsoft.com/office/drawing/2014/main" id="{A6D7B2F0-583A-9FCF-8A8E-A05F17810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057" y="1340767"/>
            <a:ext cx="7107885" cy="473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823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30550-0966-11AB-DEFD-1649AF495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4F82F-A338-CAC1-19B9-188C0B0AE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AFCE8F-59BA-49F2-B306-61A2C06D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306F7C-8BF9-6EA0-20D4-0F3E9A737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25E8-2F10-6CB7-5319-1A11801BF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B449B6BA-3451-AB74-2C89-447504EB90B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C056A101-937A-0549-387E-378A2A8C3F4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6" name="Picture 2" descr="How Do Photovoltaic Cells Work?">
            <a:extLst>
              <a:ext uri="{FF2B5EF4-FFF2-40B4-BE49-F238E27FC236}">
                <a16:creationId xmlns:a16="http://schemas.microsoft.com/office/drawing/2014/main" id="{2548C8C8-F6BF-BFE5-5C44-EAFEF8360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147943"/>
            <a:ext cx="5868363" cy="563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lar photovoltaics outweigh costs ...">
            <a:extLst>
              <a:ext uri="{FF2B5EF4-FFF2-40B4-BE49-F238E27FC236}">
                <a16:creationId xmlns:a16="http://schemas.microsoft.com/office/drawing/2014/main" id="{58204ED4-AE6D-CA8B-E229-5422AE02A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240" y="2492822"/>
            <a:ext cx="4155020" cy="276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898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4738" y="-95193"/>
            <a:ext cx="5145401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Atom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Atom has three particles</a:t>
                </a:r>
              </a:p>
              <a:p>
                <a:r>
                  <a:rPr lang="en-IN" sz="3200" b="1" dirty="0"/>
                  <a:t>Neutron</a:t>
                </a:r>
                <a:r>
                  <a:rPr lang="en-IN" sz="3200" dirty="0"/>
                  <a:t> – No charge</a:t>
                </a:r>
              </a:p>
              <a:p>
                <a:r>
                  <a:rPr lang="en-IN" sz="3200" b="1" dirty="0"/>
                  <a:t>Electron</a:t>
                </a:r>
                <a:r>
                  <a:rPr lang="en-IN" sz="3200" dirty="0"/>
                  <a:t> – Negative charge</a:t>
                </a:r>
              </a:p>
              <a:p>
                <a:pPr marL="0" indent="0">
                  <a:buNone/>
                </a:pPr>
                <a:r>
                  <a:rPr lang="en-IN" sz="3200" dirty="0"/>
                  <a:t>  (-1.6×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r>
                  <a:rPr lang="en-IN" sz="3200" b="1" dirty="0"/>
                  <a:t>Proton </a:t>
                </a:r>
                <a:r>
                  <a:rPr lang="en-IN" sz="3200" dirty="0"/>
                  <a:t>– Positive charge (1.6×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i="1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Nucleus</a:t>
                </a:r>
                <a:r>
                  <a:rPr lang="en-IN" sz="3200" dirty="0"/>
                  <a:t> has </a:t>
                </a:r>
                <a:r>
                  <a:rPr lang="en-IN" sz="3200" b="1" dirty="0"/>
                  <a:t>proton and neutrons.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Electrons</a:t>
                </a:r>
                <a:r>
                  <a:rPr lang="en-IN" sz="3200" dirty="0"/>
                  <a:t> revolve round the </a:t>
                </a:r>
                <a:r>
                  <a:rPr lang="en-IN" sz="3200" b="1" dirty="0"/>
                  <a:t>nucleus.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  <a:blipFill>
                <a:blip r:embed="rId3"/>
                <a:stretch>
                  <a:fillRect l="-2056" t="-2807" b="-1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28" name="Picture 4" descr="Image result for at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505" y="1921794"/>
            <a:ext cx="3297298" cy="172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4188F-F11C-1414-F28A-9D260C61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91617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1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531" y="96890"/>
            <a:ext cx="5184743" cy="96890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Electric Charge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80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Charge (q)</a:t>
            </a:r>
          </a:p>
          <a:p>
            <a:pPr>
              <a:lnSpc>
                <a:spcPct val="90000"/>
              </a:lnSpc>
            </a:pPr>
            <a:r>
              <a:rPr lang="en-IN" sz="2902" b="1" dirty="0"/>
              <a:t>Electric charge</a:t>
            </a:r>
            <a:r>
              <a:rPr lang="en-IN" sz="2902" dirty="0"/>
              <a:t> is the physical property of matter that </a:t>
            </a:r>
            <a:r>
              <a:rPr lang="en-IN" sz="2902" b="1" dirty="0"/>
              <a:t>causes it to experience a force </a:t>
            </a:r>
            <a:r>
              <a:rPr lang="en-IN" sz="2902" dirty="0"/>
              <a:t>when placed in an </a:t>
            </a:r>
            <a:r>
              <a:rPr lang="en-IN" sz="2902" b="1" dirty="0"/>
              <a:t>electromagnetic field</a:t>
            </a:r>
            <a:r>
              <a:rPr lang="en-IN" sz="2902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902" dirty="0"/>
              <a:t>Two basic charges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Positive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Negative</a:t>
            </a:r>
          </a:p>
          <a:p>
            <a:r>
              <a:rPr lang="en-IN" sz="2902" dirty="0"/>
              <a:t>The unit of electric charge is </a:t>
            </a:r>
            <a:r>
              <a:rPr lang="en-IN" sz="2902" b="1" dirty="0"/>
              <a:t>Coulomb (C)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CE4AD-A4C8-336D-F383-250E6FE80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12334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28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307D850-74F3-AF49-C27F-BF0B14A25B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0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Charge carriers</a:t>
            </a:r>
          </a:p>
        </p:txBody>
      </p:sp>
      <p:sp>
        <p:nvSpPr>
          <p:cNvPr id="237571" name="Rectangle 3">
            <a:extLst>
              <a:ext uri="{FF2B5EF4-FFF2-40B4-BE49-F238E27FC236}">
                <a16:creationId xmlns:a16="http://schemas.microsoft.com/office/drawing/2014/main" id="{EF1172CB-2F3A-1000-CB99-59EE7E7E6E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1964" y="1268413"/>
            <a:ext cx="10889672" cy="52155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In metals the charge carriers are </a:t>
            </a:r>
            <a:r>
              <a:rPr lang="en-GB" altLang="en-US" b="1" dirty="0"/>
              <a:t>negatively</a:t>
            </a:r>
            <a:r>
              <a:rPr lang="en-GB" altLang="en-US" dirty="0"/>
              <a:t> charged </a:t>
            </a:r>
            <a:r>
              <a:rPr lang="en-GB" altLang="en-US" b="1" dirty="0"/>
              <a:t>conduction electrons</a:t>
            </a:r>
            <a:r>
              <a:rPr lang="en-GB" altLang="en-US" dirty="0"/>
              <a:t>. </a:t>
            </a:r>
            <a:r>
              <a:rPr lang="en-GB" altLang="en-US" i="1" dirty="0"/>
              <a:t>They move about inside the metal, repeatedly colliding with each other and the fixed positive ions of the metal.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In other conducting substances such as </a:t>
            </a:r>
            <a:r>
              <a:rPr lang="en-GB" altLang="en-US" b="1" dirty="0"/>
              <a:t>acids </a:t>
            </a:r>
            <a:r>
              <a:rPr lang="en-GB" altLang="en-US" dirty="0"/>
              <a:t>(</a:t>
            </a:r>
            <a:r>
              <a:rPr lang="en-GB" dirty="0"/>
              <a:t>battery acid)</a:t>
            </a:r>
            <a:r>
              <a:rPr lang="en-GB" altLang="en-US" b="1" dirty="0"/>
              <a:t>, low pressure gases </a:t>
            </a:r>
            <a:r>
              <a:rPr lang="en-GB" altLang="en-US" dirty="0"/>
              <a:t>(</a:t>
            </a:r>
            <a:r>
              <a:rPr lang="en-GB" dirty="0"/>
              <a:t>Neon signs, fluorescent lamps) </a:t>
            </a:r>
            <a:r>
              <a:rPr lang="en-GB" altLang="en-US" b="1" dirty="0"/>
              <a:t>and molten salt </a:t>
            </a:r>
            <a:r>
              <a:rPr lang="en-GB" altLang="en-US" i="1" dirty="0"/>
              <a:t>the charge carriers consist of </a:t>
            </a:r>
            <a:r>
              <a:rPr lang="en-GB" altLang="en-US" b="1" i="1" dirty="0"/>
              <a:t>both positive and negative ions.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511D9CF-23A1-231C-B32C-FB83316DB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6A1828-E77E-5E40-DB3F-2C93B1A98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903" y="136317"/>
            <a:ext cx="6412911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>
                <a:solidFill>
                  <a:schemeClr val="bg1"/>
                </a:solidFill>
              </a:rPr>
              <a:t>Differentiate Electrical and Electronics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57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853212"/>
              </p:ext>
            </p:extLst>
          </p:nvPr>
        </p:nvGraphicFramePr>
        <p:xfrm>
          <a:off x="392595" y="1299883"/>
          <a:ext cx="11648661" cy="5436529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6659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64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062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Sl. No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Electrical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Electronics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205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high voltage (110V or 220 V or 420V etc)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Electronics devices work with</a:t>
                      </a:r>
                      <a:r>
                        <a:rPr lang="en-IN" sz="2400" baseline="0" dirty="0"/>
                        <a:t> low voltage and current. (3V, 5V, 8V, 12V etc.)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2033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Most Electrical devices are designed to use electrical power rather than controlling it,  some exceptions exist, such as transformers and voltage regulators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</a:t>
                      </a:r>
                      <a:r>
                        <a:rPr lang="en-IN" sz="2400" baseline="0" dirty="0"/>
                        <a:t> devices control current and voltage.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Often powered by AC </a:t>
                      </a:r>
                      <a:r>
                        <a:rPr lang="en-GB" sz="2400" dirty="0"/>
                        <a:t>(though some are DC).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Often powered by DC (though many have AC inputs with internal rectification).</a:t>
                      </a:r>
                      <a:endParaRPr lang="en-IN" sz="2400" b="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9490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</a:t>
                      </a:r>
                      <a:r>
                        <a:rPr lang="en-IN" sz="2400" baseline="0" dirty="0"/>
                        <a:t> Fan, Iron, Mixer grinder,</a:t>
                      </a:r>
                      <a:r>
                        <a:rPr lang="en-IN" sz="2400" dirty="0"/>
                        <a:t> Air conditioner, Refrigerator</a:t>
                      </a:r>
                    </a:p>
                    <a:p>
                      <a:r>
                        <a:rPr lang="en-IN" sz="2400" dirty="0"/>
                        <a:t>Microwave oven, </a:t>
                      </a:r>
                      <a:r>
                        <a:rPr lang="en-IN" sz="2400" baseline="0" dirty="0"/>
                        <a:t>etc..,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 Mobile phone, laptop, </a:t>
                      </a:r>
                      <a:r>
                        <a:rPr lang="en-IN" sz="2400" dirty="0" err="1"/>
                        <a:t>etc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79BD3-1498-6928-B6F6-53A711037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58276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72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6255" y="-89771"/>
            <a:ext cx="5945229" cy="1352233"/>
          </a:xfrm>
        </p:spPr>
        <p:txBody>
          <a:bodyPr>
            <a:normAutofit/>
          </a:bodyPr>
          <a:lstStyle/>
          <a:p>
            <a:r>
              <a:rPr lang="en-IN" sz="4353" dirty="0">
                <a:solidFill>
                  <a:schemeClr val="bg1">
                    <a:lumMod val="95000"/>
                  </a:schemeClr>
                </a:solidFill>
              </a:rPr>
              <a:t>What is Electric Current?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26474" y="1367027"/>
                <a:ext cx="11412808" cy="5264681"/>
              </a:xfrm>
            </p:spPr>
            <p:txBody>
              <a:bodyPr anchor="t">
                <a:normAutofit fontScale="85000" lnSpcReduction="20000"/>
              </a:bodyPr>
              <a:lstStyle/>
              <a:p>
                <a:r>
                  <a:rPr lang="en-GB" b="1" dirty="0"/>
                  <a:t>Electric current</a:t>
                </a:r>
                <a:r>
                  <a:rPr lang="en-GB" dirty="0"/>
                  <a:t> is defined as the rate of flow of electric charge with respect to time.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500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altLang="en-US" sz="35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5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GB" altLang="en-US" sz="35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5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500" dirty="0">
                  <a:latin typeface="Times New Roman" panose="02020603050405020304" pitchFamily="18" charset="0"/>
                </a:endParaRPr>
              </a:p>
              <a:p>
                <a:pPr>
                  <a:buNone/>
                </a:pPr>
                <a:endParaRPr lang="en-GB" altLang="en-US" sz="2000" dirty="0"/>
              </a:p>
              <a:p>
                <a:pPr lvl="1">
                  <a:buNone/>
                </a:pPr>
                <a:r>
                  <a:rPr lang="en-GB" altLang="en-US" sz="2800" dirty="0"/>
                  <a:t>		where: </a:t>
                </a:r>
              </a:p>
              <a:p>
                <a:pPr lvl="1">
                  <a:buNone/>
                </a:pPr>
                <a:r>
                  <a:rPr lang="en-GB" altLang="en-US" sz="2800" i="1" dirty="0">
                    <a:latin typeface="Times New Roman" panose="02020603050405020304" pitchFamily="18" charset="0"/>
                  </a:rPr>
                  <a:t>		I</a:t>
                </a:r>
                <a:r>
                  <a:rPr lang="en-GB" altLang="en-US" sz="2800" dirty="0"/>
                  <a:t> = electric current in amperes</a:t>
                </a:r>
              </a:p>
              <a:p>
                <a:pPr lvl="1">
                  <a:buNone/>
                </a:pPr>
                <a:r>
                  <a:rPr lang="en-GB" altLang="en-US" sz="2800" dirty="0"/>
                  <a:t>		</a:t>
                </a:r>
                <a:r>
                  <a:rPr lang="en-GB" altLang="en-US" sz="2800" i="1" dirty="0"/>
                  <a:t>ΔQ</a:t>
                </a:r>
                <a:r>
                  <a:rPr lang="en-GB" altLang="en-US" sz="2800" dirty="0"/>
                  <a:t> = quantity of charge moving in coulombs</a:t>
                </a:r>
              </a:p>
              <a:p>
                <a:pPr lvl="1">
                  <a:buNone/>
                </a:pPr>
                <a:r>
                  <a:rPr lang="en-GB" altLang="en-US" sz="2800" dirty="0"/>
                  <a:t>		</a:t>
                </a:r>
                <a:r>
                  <a:rPr lang="en-GB" altLang="en-US" sz="2800" i="1" dirty="0" err="1"/>
                  <a:t>Δt</a:t>
                </a:r>
                <a:r>
                  <a:rPr lang="en-GB" altLang="en-US" sz="2800" dirty="0"/>
                  <a:t> = time in seconds for charge </a:t>
                </a:r>
                <a:r>
                  <a:rPr lang="en-GB" altLang="en-US" sz="2800" i="1" dirty="0"/>
                  <a:t>ΔQ</a:t>
                </a:r>
                <a:r>
                  <a:rPr lang="en-GB" altLang="en-US" sz="2800" dirty="0"/>
                  <a:t> to flow</a:t>
                </a:r>
                <a:endParaRPr lang="en-GB" dirty="0"/>
              </a:p>
              <a:p>
                <a:r>
                  <a:rPr lang="en-IN" dirty="0"/>
                  <a:t>The charge carriers are usually </a:t>
                </a:r>
                <a:r>
                  <a:rPr lang="en-IN" b="1" dirty="0"/>
                  <a:t>electrons</a:t>
                </a:r>
                <a:r>
                  <a:rPr lang="en-IN" dirty="0"/>
                  <a:t> (negative charge) or </a:t>
                </a:r>
                <a:r>
                  <a:rPr lang="en-IN" b="1" dirty="0"/>
                  <a:t>protons</a:t>
                </a:r>
                <a:r>
                  <a:rPr lang="en-IN" dirty="0"/>
                  <a:t> (Positive charge). </a:t>
                </a:r>
              </a:p>
              <a:p>
                <a:pPr marL="0" indent="0">
                  <a:buNone/>
                </a:pPr>
                <a:r>
                  <a:rPr lang="en-IN" dirty="0"/>
                  <a:t>Also,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𝑒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number of charge carriers 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</m:oMath>
                </a14:m>
                <a:r>
                  <a:rPr lang="en-GB" dirty="0"/>
                  <a:t> - elementary charge (approximately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1.602 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−19</m:t>
                        </m:r>
                      </m:sup>
                    </m:sSup>
                  </m:oMath>
                </a14:m>
                <a:r>
                  <a:rPr lang="en-GB" dirty="0"/>
                  <a:t>Coulombs)</a:t>
                </a:r>
              </a:p>
              <a:p>
                <a:endParaRPr lang="en-IN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6474" y="1367027"/>
                <a:ext cx="11412808" cy="5264681"/>
              </a:xfrm>
              <a:blipFill>
                <a:blip r:embed="rId3"/>
                <a:stretch>
                  <a:fillRect l="-801" t="-26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FB941-67AC-AB48-B5AD-FF221E275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349018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AD9BC-5F70-79B3-5DA8-0D4CD49E9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329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2292" y="136525"/>
            <a:ext cx="7455037" cy="83967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Direction of current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157" y="1787470"/>
            <a:ext cx="5877384" cy="3785419"/>
          </a:xfrm>
        </p:spPr>
        <p:txBody>
          <a:bodyPr>
            <a:normAutofit/>
          </a:bodyPr>
          <a:lstStyle/>
          <a:p>
            <a:r>
              <a:rPr lang="en-US" dirty="0"/>
              <a:t>The direction of conventional current flow is opposite to that of the direction of flow of electrons.</a:t>
            </a:r>
          </a:p>
          <a:p>
            <a:endParaRPr lang="en-US" sz="1814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93249EDB-3444-45FC-B920-AB001C0B8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954" y="1280147"/>
            <a:ext cx="4785283" cy="3403850"/>
          </a:xfrm>
          <a:prstGeom prst="rect">
            <a:avLst/>
          </a:prstGeom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rgbClr val="303030"/>
                </a:solidFill>
              </a:rPr>
              <a:pPr>
                <a:spcAft>
                  <a:spcPts val="544"/>
                </a:spcAft>
              </a:pPr>
              <a:t>16</a:t>
            </a:fld>
            <a:endParaRPr lang="en-US">
              <a:solidFill>
                <a:srgbClr val="30303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182A9-DFAD-5679-5804-A9F239B4F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6461781"/>
            <a:ext cx="719583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pic>
        <p:nvPicPr>
          <p:cNvPr id="6" name="Picture 4" descr="B048F1">
            <a:extLst>
              <a:ext uri="{FF2B5EF4-FFF2-40B4-BE49-F238E27FC236}">
                <a16:creationId xmlns:a16="http://schemas.microsoft.com/office/drawing/2014/main" id="{A48A4453-A2F3-B258-A49F-6A6BE9A21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7441" y="4025925"/>
            <a:ext cx="6767513" cy="22050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184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6307" y="-8007"/>
            <a:ext cx="6244107" cy="1025528"/>
          </a:xfrm>
        </p:spPr>
        <p:txBody>
          <a:bodyPr>
            <a:normAutofit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Types of Current</a:t>
            </a:r>
            <a:endParaRPr lang="en-IN" sz="53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17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14866E-5AC0-B7DD-A0AE-6F1452523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03544" y="6461781"/>
            <a:ext cx="6533043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C921CA7-B29B-98BC-3EEC-E17DF7552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97" y="1869957"/>
            <a:ext cx="10972800" cy="3917032"/>
          </a:xfrm>
        </p:spPr>
        <p:txBody>
          <a:bodyPr/>
          <a:lstStyle/>
          <a:p>
            <a:r>
              <a:rPr lang="en-IN" sz="3200" dirty="0"/>
              <a:t>AC current (Alternating current)</a:t>
            </a:r>
          </a:p>
          <a:p>
            <a:r>
              <a:rPr lang="en-IN" sz="3200" dirty="0"/>
              <a:t>DC current (Direct current)</a:t>
            </a:r>
            <a:endParaRPr lang="en-US" sz="32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898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7310" y="0"/>
            <a:ext cx="5438688" cy="1199015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Alternating current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29748B-9B55-47B6-B5BA-EF8D4B161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587225"/>
              </p:ext>
            </p:extLst>
          </p:nvPr>
        </p:nvGraphicFramePr>
        <p:xfrm>
          <a:off x="427884" y="1265188"/>
          <a:ext cx="6492353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A7479E4A-6F7C-4E16-B060-E0110CD478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770" y="2530723"/>
            <a:ext cx="3740464" cy="2591546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DDEE3-46FD-47F6-D9E3-8F679BF2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674275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548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7259" y="-49819"/>
            <a:ext cx="5196855" cy="13255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Direct Current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B2D9A85-9364-4815-B7B0-D7F22F3DE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6426322"/>
              </p:ext>
            </p:extLst>
          </p:nvPr>
        </p:nvGraphicFramePr>
        <p:xfrm>
          <a:off x="968778" y="1605836"/>
          <a:ext cx="6147379" cy="43787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8EF7DD5E-7055-4641-A3B5-CC8127682C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1980" y="2383743"/>
            <a:ext cx="3757741" cy="209051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7982F1-B667-692C-B1DB-7E29FB5B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87651" y="6461781"/>
            <a:ext cx="6348936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5158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2848" y="389122"/>
            <a:ext cx="5671869" cy="470989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350" b="1" dirty="0">
                <a:solidFill>
                  <a:schemeClr val="bg1"/>
                </a:solidFill>
              </a:rPr>
              <a:t>Current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20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878148"/>
              </p:ext>
            </p:extLst>
          </p:nvPr>
        </p:nvGraphicFramePr>
        <p:xfrm>
          <a:off x="437321" y="1224628"/>
          <a:ext cx="6768549" cy="50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255B9-C711-6E0F-512E-B72B6D14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34937" y="6461781"/>
            <a:ext cx="6201650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9E6A9AE9-9D75-44D5-A4E3-37B1BDD31B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469" y="1527143"/>
            <a:ext cx="3834286" cy="435133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0955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C5526CAD-69BF-07F9-9685-D353F91D3D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15204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1491" name="Rectangle 3">
                <a:extLst>
                  <a:ext uri="{FF2B5EF4-FFF2-40B4-BE49-F238E27FC236}">
                    <a16:creationId xmlns:a16="http://schemas.microsoft.com/office/drawing/2014/main" id="{A0D92413-997B-A2E8-0E86-4C1167713670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609600" y="1600200"/>
                <a:ext cx="10972800" cy="4970867"/>
              </a:xfrm>
            </p:spPr>
            <p:txBody>
              <a:bodyPr>
                <a:normAutofit fontScale="85000" lnSpcReduction="10000"/>
              </a:bodyPr>
              <a:lstStyle/>
              <a:p>
                <a:pPr marL="457200" indent="-45720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sz="2400" i="1" dirty="0"/>
                  <a:t>Calculate the current flowing when a charge of 60C flows past a point over a period of 2 minutes.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en-GB" altLang="en-US" sz="2400" dirty="0">
                    <a:latin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120</m:t>
                        </m:r>
                      </m:den>
                    </m:f>
                  </m:oMath>
                </a14:m>
                <a:r>
                  <a:rPr lang="en-GB" altLang="en-US" sz="2400" dirty="0">
                    <a:latin typeface="Times New Roman" panose="020206030504050203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1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100" i="1">
                        <a:latin typeface="Cambria Math" panose="02040503050406030204" pitchFamily="18" charset="0"/>
                      </a:rPr>
                      <m:t>=0.5</m:t>
                    </m:r>
                  </m:oMath>
                </a14:m>
                <a:r>
                  <a:rPr lang="en-GB" altLang="en-US" sz="2100" dirty="0">
                    <a:latin typeface="Times New Roman" panose="02020603050405020304" pitchFamily="18" charset="0"/>
                    <a:ea typeface="Cambria Math" panose="02040503050406030204" pitchFamily="18" charset="0"/>
                  </a:rPr>
                  <a:t>A 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/>
                  <a:t>2. In metals charge is carried by electrons each having -1.6 x 10</a:t>
                </a:r>
                <a:r>
                  <a:rPr lang="en-GB" altLang="en-US" sz="2400" i="1" baseline="30000" dirty="0"/>
                  <a:t>-19</a:t>
                </a:r>
                <a:r>
                  <a:rPr lang="en-GB" altLang="en-US" sz="2400" i="1" dirty="0"/>
                  <a:t> coulomb of charge. Calculate how many electrons pass a point in an electric circuit when a current of 3A flows for 10 seconds.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 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altLang="en-US" sz="2400" b="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=3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10=30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𝑒</m:t>
                    </m:r>
                  </m:oMath>
                </a14:m>
                <a:r>
                  <a:rPr lang="en-GB" altLang="en-US" sz="2400" b="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den>
                    </m:f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30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−19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0" smtClean="0">
                        <a:latin typeface="Cambria Math" panose="02040503050406030204" pitchFamily="18" charset="0"/>
                      </a:rPr>
                      <m:t>1.875</m:t>
                    </m:r>
                    <m:r>
                      <a:rPr lang="en-GB" altLang="en-US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20</m:t>
                        </m:r>
                      </m:sup>
                    </m:sSup>
                  </m:oMath>
                </a14:m>
                <a:r>
                  <a:rPr lang="en-GB" altLang="en-US" sz="2400" dirty="0"/>
                  <a:t>electrons			</a:t>
                </a:r>
                <a:endParaRPr lang="en-GB" altLang="en-US" sz="2400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191491" name="Rectangle 3">
                <a:extLst>
                  <a:ext uri="{FF2B5EF4-FFF2-40B4-BE49-F238E27FC236}">
                    <a16:creationId xmlns:a16="http://schemas.microsoft.com/office/drawing/2014/main" id="{A0D92413-997B-A2E8-0E86-4C11677136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609600" y="1600200"/>
                <a:ext cx="10972800" cy="4970867"/>
              </a:xfrm>
              <a:blipFill>
                <a:blip r:embed="rId3"/>
                <a:stretch>
                  <a:fillRect l="-611" t="-1963" b="-18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8FD5E8B-5AE4-A7D1-4EDF-BEC9FCA68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D47044-B473-21BB-0478-EC6207BB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53388D8B-DA22-EAAF-A1A9-11046F50BE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36612"/>
            <a:ext cx="10972800" cy="1143000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Current, Charge and Time</a:t>
            </a:r>
          </a:p>
        </p:txBody>
      </p:sp>
      <p:graphicFrame>
        <p:nvGraphicFramePr>
          <p:cNvPr id="10280" name="Group 40">
            <a:extLst>
              <a:ext uri="{FF2B5EF4-FFF2-40B4-BE49-F238E27FC236}">
                <a16:creationId xmlns:a16="http://schemas.microsoft.com/office/drawing/2014/main" id="{58882343-00EA-2B09-06C7-E27D5F2999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067891"/>
              </p:ext>
            </p:extLst>
          </p:nvPr>
        </p:nvGraphicFramePr>
        <p:xfrm>
          <a:off x="3689927" y="1417638"/>
          <a:ext cx="8229600" cy="473557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481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electric current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charge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time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2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I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250 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941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600 mA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4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 </a:t>
                      </a:r>
                      <a:r>
                        <a:rPr kumimoji="0" lang="en-GB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mC</a:t>
                      </a:r>
                      <a:endParaRPr kumimoji="0" lang="en-GB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3 x 10</a:t>
                      </a:r>
                      <a:r>
                        <a:rPr kumimoji="0" lang="en-GB" altLang="en-US" sz="28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4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 </a:t>
                      </a:r>
                      <a:r>
                        <a:rPr kumimoji="0" lang="el-GR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μ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kumimoji="0" lang="el-GR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9.6 x 10</a:t>
                      </a:r>
                      <a:r>
                        <a:rPr kumimoji="0" lang="en-GB" altLang="en-US" sz="28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-3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 minutes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559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4.0 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 kC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4000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42721" name="Text Box 33">
            <a:extLst>
              <a:ext uri="{FF2B5EF4-FFF2-40B4-BE49-F238E27FC236}">
                <a16:creationId xmlns:a16="http://schemas.microsoft.com/office/drawing/2014/main" id="{A3A95F2B-FAA3-40E2-FB56-1BC2D69727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751" y="1279612"/>
            <a:ext cx="2635250" cy="7016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2921C6-3689-D109-6025-1E894DB3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1 / Electrical and Electronic Principles </a:t>
            </a:r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552DC6-C59A-3EEB-2B5D-92F96820D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7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/>
              <a:pPr>
                <a:spcAft>
                  <a:spcPts val="544"/>
                </a:spcAft>
              </a:pPr>
              <a:t>23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87FC5F-FB30-41CC-A93C-C65DCE0E78FF}"/>
              </a:ext>
            </a:extLst>
          </p:cNvPr>
          <p:cNvSpPr txBox="1">
            <a:spLocks/>
          </p:cNvSpPr>
          <p:nvPr/>
        </p:nvSpPr>
        <p:spPr>
          <a:xfrm>
            <a:off x="2889544" y="44252"/>
            <a:ext cx="6412911" cy="1108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b="1" dirty="0">
                <a:solidFill>
                  <a:schemeClr val="bg1"/>
                </a:solidFill>
              </a:rPr>
              <a:t>Voltage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A13E937-C1CB-DDFC-DFE4-545FCDC45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00089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E2FB6-F8D1-1BE5-ACC8-EED69B30D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272630" cy="4542182"/>
          </a:xfrm>
        </p:spPr>
        <p:txBody>
          <a:bodyPr>
            <a:normAutofit/>
          </a:bodyPr>
          <a:lstStyle/>
          <a:p>
            <a:r>
              <a:rPr lang="en-IN" sz="2800" dirty="0"/>
              <a:t>Voltage is also called as </a:t>
            </a:r>
            <a:r>
              <a:rPr lang="en-IN" sz="2800" b="1" i="1" dirty="0"/>
              <a:t>Potential difference.</a:t>
            </a:r>
          </a:p>
          <a:p>
            <a:r>
              <a:rPr lang="en-GB" altLang="en-US" dirty="0"/>
              <a:t>The potential difference across a device is equal to the </a:t>
            </a:r>
            <a:r>
              <a:rPr lang="en-GB" altLang="en-US" b="1" dirty="0"/>
              <a:t>work done (or energy transferred) per unit charge</a:t>
            </a:r>
            <a:r>
              <a:rPr lang="en-GB" altLang="en-US" dirty="0"/>
              <a:t> passing through the device.</a:t>
            </a:r>
          </a:p>
          <a:p>
            <a:r>
              <a:rPr lang="en-GB" sz="2800" dirty="0"/>
              <a:t>It is the </a:t>
            </a:r>
            <a:r>
              <a:rPr lang="en-GB" sz="2800" b="1" dirty="0"/>
              <a:t>driving force </a:t>
            </a:r>
            <a:r>
              <a:rPr lang="en-GB" sz="2800" dirty="0"/>
              <a:t>that is </a:t>
            </a:r>
            <a:r>
              <a:rPr lang="en-GB" sz="2800" b="1" dirty="0"/>
              <a:t>responsible for the flow of electric current.</a:t>
            </a:r>
          </a:p>
          <a:p>
            <a:r>
              <a:rPr lang="en-IN" dirty="0"/>
              <a:t>The </a:t>
            </a:r>
            <a:r>
              <a:rPr lang="en-IN" b="1" dirty="0"/>
              <a:t>higher the voltage</a:t>
            </a:r>
            <a:r>
              <a:rPr lang="en-IN" dirty="0"/>
              <a:t>, the </a:t>
            </a:r>
            <a:r>
              <a:rPr lang="en-IN" b="1" dirty="0"/>
              <a:t>greater the flow of electrical current.</a:t>
            </a:r>
            <a:endParaRPr lang="en-GB" b="1" dirty="0"/>
          </a:p>
          <a:p>
            <a:r>
              <a:rPr lang="en-IN" sz="2800" dirty="0"/>
              <a:t>Voltage is represented by </a:t>
            </a:r>
            <a:r>
              <a:rPr lang="en-IN" sz="2800" b="1" dirty="0"/>
              <a:t>(V)</a:t>
            </a:r>
          </a:p>
          <a:p>
            <a:r>
              <a:rPr lang="en-IN" sz="2800" dirty="0"/>
              <a:t>The unit of voltage is </a:t>
            </a:r>
            <a:r>
              <a:rPr lang="en-IN" sz="2800" b="1" dirty="0"/>
              <a:t>Volts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68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5BC18624-DFD1-3FA6-787C-92C4608421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385" y="146308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Voltage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2931" name="Rectangle 3">
                <a:extLst>
                  <a:ext uri="{FF2B5EF4-FFF2-40B4-BE49-F238E27FC236}">
                    <a16:creationId xmlns:a16="http://schemas.microsoft.com/office/drawing/2014/main" id="{17EE73A5-9CE4-A134-B78B-411A34EAE84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486386" y="1341438"/>
                <a:ext cx="11594968" cy="513715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i="1" dirty="0">
                  <a:solidFill>
                    <a:srgbClr val="FF3300"/>
                  </a:solidFill>
                </a:endParaRPr>
              </a:p>
              <a:p>
                <a:pPr marL="0" indent="0" algn="ctr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GB" altLang="en-US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3200" i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i="1" dirty="0">
                    <a:solidFill>
                      <a:schemeClr val="tx1"/>
                    </a:solidFill>
                  </a:rPr>
                  <a:t>where: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V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potential difference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volts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W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the work done (or energy transferred)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joules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Q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the charge moved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coulomb</a:t>
                </a:r>
                <a:endParaRPr lang="en-GB" altLang="en-US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dirty="0">
                    <a:solidFill>
                      <a:schemeClr val="tx1"/>
                    </a:solidFill>
                  </a:rPr>
                  <a:t>		</a:t>
                </a:r>
                <a:endParaRPr lang="en-GB" altLang="en-US" i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1 volt is equivalent to 1 joule per coulomb</a:t>
                </a:r>
              </a:p>
            </p:txBody>
          </p:sp>
        </mc:Choice>
        <mc:Fallback xmlns="">
          <p:sp>
            <p:nvSpPr>
              <p:cNvPr id="252931" name="Rectangle 3">
                <a:extLst>
                  <a:ext uri="{FF2B5EF4-FFF2-40B4-BE49-F238E27FC236}">
                    <a16:creationId xmlns:a16="http://schemas.microsoft.com/office/drawing/2014/main" id="{17EE73A5-9CE4-A134-B78B-411A34EAE8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486386" y="1341438"/>
                <a:ext cx="11594968" cy="5137150"/>
              </a:xfrm>
              <a:blipFill>
                <a:blip r:embed="rId3"/>
                <a:stretch>
                  <a:fillRect l="-11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D946A4-37F7-4E3B-2BC2-B80161CF0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73A15E-A37B-E274-AD69-9F79D4675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4061" y="378998"/>
            <a:ext cx="5754460" cy="482787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25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70617" y="1628177"/>
          <a:ext cx="4655128" cy="3885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BFF9A9-9CB0-E097-B7C2-9C15A77B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14:cNvPr>
              <p14:cNvContentPartPr/>
              <p14:nvPr/>
            </p14:nvContentPartPr>
            <p14:xfrm>
              <a:off x="4379400" y="4214160"/>
              <a:ext cx="3383640" cy="716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370040" y="4204800"/>
                <a:ext cx="3402360" cy="73512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AED6A03B-9388-61C8-93B9-5C057A13EA3A}"/>
              </a:ext>
            </a:extLst>
          </p:cNvPr>
          <p:cNvSpPr txBox="1"/>
          <p:nvPr/>
        </p:nvSpPr>
        <p:spPr>
          <a:xfrm>
            <a:off x="626061" y="1628177"/>
            <a:ext cx="6520852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Voltage rating is defined as the </a:t>
            </a:r>
            <a:r>
              <a:rPr lang="en-US" sz="2800" b="1" dirty="0"/>
              <a:t>maximum voltage </a:t>
            </a:r>
            <a:r>
              <a:rPr lang="en-US" sz="2800" dirty="0"/>
              <a:t>an </a:t>
            </a:r>
            <a:r>
              <a:rPr lang="en-US" sz="2800" b="1" dirty="0"/>
              <a:t>electrical appliances </a:t>
            </a:r>
            <a:r>
              <a:rPr lang="en-US" sz="2800" dirty="0"/>
              <a:t>can </a:t>
            </a:r>
            <a:r>
              <a:rPr lang="en-GB" sz="2800" dirty="0"/>
              <a:t>safely operate at or withstand without risk of damage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Voltage rating of the </a:t>
            </a:r>
            <a:r>
              <a:rPr lang="en-US" sz="2800" b="1" dirty="0"/>
              <a:t>SHARP TV is 120V </a:t>
            </a:r>
            <a:r>
              <a:rPr lang="en-US" sz="2800" dirty="0"/>
              <a:t>Alternating Current.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If the Voltage is increased above </a:t>
            </a:r>
            <a:r>
              <a:rPr lang="en-US" sz="2800" b="1" dirty="0"/>
              <a:t>120V,</a:t>
            </a:r>
            <a:r>
              <a:rPr lang="en-US" sz="2800" dirty="0"/>
              <a:t> this TV may be damaged. So, it must be supplied with the rated voltage.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04166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DE1B8222-BD6A-2F45-0ED0-339AB7A0CE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7031" y="-18905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Electromotive force (emf)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9075" name="Rectangle 3">
                <a:extLst>
                  <a:ext uri="{FF2B5EF4-FFF2-40B4-BE49-F238E27FC236}">
                    <a16:creationId xmlns:a16="http://schemas.microsoft.com/office/drawing/2014/main" id="{67300116-3590-CFD9-E8CA-D99F74C14BE7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597030" y="1341438"/>
                <a:ext cx="10874533" cy="504031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altLang="en-US" dirty="0"/>
                  <a:t>The electromotive force (emf) of a power supply is equal to the energy supplied per unit charge by the power supply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𝜀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4000" i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altLang="en-US" i="1" dirty="0"/>
                  <a:t>where:</a:t>
                </a:r>
              </a:p>
              <a:p>
                <a:pPr marL="0" indent="0">
                  <a:buNone/>
                </a:pPr>
                <a:r>
                  <a:rPr lang="el-GR" altLang="en-US" b="1" i="1" dirty="0">
                    <a:cs typeface="Arial" panose="020B0604020202020204" pitchFamily="34" charset="0"/>
                  </a:rPr>
                  <a:t>ε</a:t>
                </a:r>
                <a:r>
                  <a:rPr lang="en-GB" altLang="en-US" dirty="0"/>
                  <a:t> = emf in </a:t>
                </a:r>
                <a:r>
                  <a:rPr lang="en-GB" altLang="en-US" b="1" dirty="0"/>
                  <a:t>volts</a:t>
                </a:r>
              </a:p>
              <a:p>
                <a:pPr marL="0" indent="0">
                  <a:buNone/>
                </a:pPr>
                <a:r>
                  <a:rPr lang="en-GB" altLang="en-US" b="1" i="1" dirty="0"/>
                  <a:t>W</a:t>
                </a:r>
                <a:r>
                  <a:rPr lang="en-GB" altLang="en-US" b="1" dirty="0"/>
                  <a:t> </a:t>
                </a:r>
                <a:r>
                  <a:rPr lang="en-GB" altLang="en-US" dirty="0"/>
                  <a:t>= the energy supplied in </a:t>
                </a:r>
                <a:r>
                  <a:rPr lang="en-GB" altLang="en-US" b="1" dirty="0"/>
                  <a:t>joules</a:t>
                </a:r>
              </a:p>
              <a:p>
                <a:pPr marL="0" indent="0">
                  <a:buNone/>
                </a:pPr>
                <a:r>
                  <a:rPr lang="en-GB" altLang="en-US" b="1" i="1" dirty="0"/>
                  <a:t>Q</a:t>
                </a:r>
                <a:r>
                  <a:rPr lang="en-GB" altLang="en-US" dirty="0"/>
                  <a:t> = the charge supplied in </a:t>
                </a:r>
                <a:r>
                  <a:rPr lang="en-GB" altLang="en-US" b="1" dirty="0"/>
                  <a:t>coulombs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	</a:t>
                </a:r>
              </a:p>
            </p:txBody>
          </p:sp>
        </mc:Choice>
        <mc:Fallback xmlns="">
          <p:sp>
            <p:nvSpPr>
              <p:cNvPr id="259075" name="Rectangle 3">
                <a:extLst>
                  <a:ext uri="{FF2B5EF4-FFF2-40B4-BE49-F238E27FC236}">
                    <a16:creationId xmlns:a16="http://schemas.microsoft.com/office/drawing/2014/main" id="{67300116-3590-CFD9-E8CA-D99F74C14B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597030" y="1341438"/>
                <a:ext cx="10874533" cy="5040312"/>
              </a:xfrm>
              <a:blipFill>
                <a:blip r:embed="rId3"/>
                <a:stretch>
                  <a:fillRect l="-1177" t="-19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10A246B-B428-979F-715E-3AC7D7D25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73B888-D8E4-B9A6-53C8-304F9A269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9F80F5E-1B68-CC27-9E33-0CB35F3DF5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90890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6611" name="Rectangle 3">
                <a:extLst>
                  <a:ext uri="{FF2B5EF4-FFF2-40B4-BE49-F238E27FC236}">
                    <a16:creationId xmlns:a16="http://schemas.microsoft.com/office/drawing/2014/main" id="{74B5D008-26C6-9EF1-4870-222FE4D21A2B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609599" y="1600201"/>
                <a:ext cx="11351491" cy="4861580"/>
              </a:xfrm>
            </p:spPr>
            <p:txBody>
              <a:bodyPr>
                <a:normAutofit fontScale="77500" lnSpcReduction="20000"/>
              </a:bodyPr>
              <a:lstStyle/>
              <a:p>
                <a:pPr marL="514350" indent="-51435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i="1" dirty="0"/>
                  <a:t>Calculate the potential difference across the bulb if 2kJ of work is required to push a charge of 250C through the bulb.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i="1" dirty="0" err="1"/>
                  <a:t>Soln</a:t>
                </a:r>
                <a:r>
                  <a:rPr lang="en-GB" altLang="en-US" i="1" dirty="0"/>
                  <a:t>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𝑄</m:t>
                        </m:r>
                      </m:den>
                    </m:f>
                  </m:oMath>
                </a14:m>
                <a:r>
                  <a:rPr lang="en-GB" altLang="en-US" sz="32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b="0" i="1" smtClean="0">
                            <a:latin typeface="Cambria Math" panose="02040503050406030204" pitchFamily="18" charset="0"/>
                          </a:rPr>
                          <m:t>2000</m:t>
                        </m:r>
                      </m:num>
                      <m:den>
                        <m:r>
                          <a:rPr lang="en-GB" altLang="en-US" sz="3200" b="0" i="1" smtClean="0">
                            <a:latin typeface="Cambria Math" panose="02040503050406030204" pitchFamily="18" charset="0"/>
                          </a:rPr>
                          <m:t>250</m:t>
                        </m:r>
                      </m:den>
                    </m:f>
                  </m:oMath>
                </a14:m>
                <a:r>
                  <a:rPr lang="en-GB" altLang="en-US" sz="36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=8</m:t>
                    </m:r>
                    <m:r>
                      <a:rPr lang="en-GB" altLang="en-US" sz="3200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altLang="en-US" sz="3200" i="1" dirty="0"/>
                  <a:t>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i="1" dirty="0"/>
                  <a:t>2. Calculate the energy supplied by a power supply of emf 12V when it produces a charge of 300 </a:t>
                </a:r>
                <a:r>
                  <a:rPr lang="en-GB" altLang="en-US" i="1" dirty="0" err="1"/>
                  <a:t>mC</a:t>
                </a:r>
                <a:endParaRPr lang="en-GB" altLang="en-US" i="1" dirty="0"/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i="1" dirty="0" err="1"/>
                  <a:t>Soln</a:t>
                </a:r>
                <a:r>
                  <a:rPr lang="en-GB" altLang="en-US" i="1" dirty="0"/>
                  <a:t>: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𝜀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𝑄</m:t>
                        </m:r>
                      </m:den>
                    </m:f>
                  </m:oMath>
                </a14:m>
                <a:r>
                  <a:rPr lang="en-GB" altLang="en-US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𝜀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𝑄</m:t>
                    </m:r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=12×300×</m:t>
                    </m:r>
                    <m:sSup>
                      <m:sSup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10</m:t>
                        </m:r>
                      </m:e>
                      <m:sup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−3</m:t>
                        </m:r>
                      </m:sup>
                    </m:sSup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=3.6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𝐽</m:t>
                    </m:r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altLang="en-US" dirty="0"/>
                  <a:t>	</a:t>
                </a:r>
                <a:endParaRPr lang="en-GB" altLang="en-US" b="1" dirty="0">
                  <a:solidFill>
                    <a:srgbClr val="FF3300"/>
                  </a:solidFill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6611" name="Rectangle 3">
                <a:extLst>
                  <a:ext uri="{FF2B5EF4-FFF2-40B4-BE49-F238E27FC236}">
                    <a16:creationId xmlns:a16="http://schemas.microsoft.com/office/drawing/2014/main" id="{74B5D008-26C6-9EF1-4870-222FE4D21A2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609599" y="1600201"/>
                <a:ext cx="11351491" cy="4861580"/>
              </a:xfrm>
              <a:blipFill>
                <a:blip r:embed="rId3"/>
                <a:stretch>
                  <a:fillRect l="-698" t="-2760" r="-269" b="-7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54783F7-02B1-B85F-9FB4-9DD93441F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6EF73B-714D-F844-78ED-CC15DE7D3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12E7324-19FD-BD1B-BD32-7B2BCA072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92150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Voltage, Work, charge</a:t>
            </a:r>
          </a:p>
        </p:txBody>
      </p:sp>
      <p:graphicFrame>
        <p:nvGraphicFramePr>
          <p:cNvPr id="150561" name="Group 33">
            <a:extLst>
              <a:ext uri="{FF2B5EF4-FFF2-40B4-BE49-F238E27FC236}">
                <a16:creationId xmlns:a16="http://schemas.microsoft.com/office/drawing/2014/main" id="{1A3485E2-3AC4-DCC7-6925-58746EBE5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7871417"/>
              </p:ext>
            </p:extLst>
          </p:nvPr>
        </p:nvGraphicFramePr>
        <p:xfrm>
          <a:off x="3729471" y="1345912"/>
          <a:ext cx="8229600" cy="4529138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voltage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work /energy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250 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5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kV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600 mJ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l-GR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GJ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 kC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5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mV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l-GR" sz="22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600 </a:t>
                      </a:r>
                      <a:r>
                        <a:rPr kumimoji="0" lang="el-GR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μ</a:t>
                      </a: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50562" name="Text Box 34">
            <a:extLst>
              <a:ext uri="{FF2B5EF4-FFF2-40B4-BE49-F238E27FC236}">
                <a16:creationId xmlns:a16="http://schemas.microsoft.com/office/drawing/2014/main" id="{66FFB63D-260C-F3E0-3092-81CB7C3B0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929" y="1582738"/>
            <a:ext cx="2540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B69CBB-4527-B0B3-9434-831A4DD0E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1 / Electrical and Electronic Principles </a:t>
            </a:r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7A84D4-45F1-F242-7F53-0B372BCB1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6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020" y="181948"/>
            <a:ext cx="7804555" cy="824135"/>
          </a:xfrm>
          <a:noFill/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</a:rPr>
              <a:t>What is Electric power?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67B73770-6FA1-41E3-A1F3-351472E26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522421"/>
              </p:ext>
            </p:extLst>
          </p:nvPr>
        </p:nvGraphicFramePr>
        <p:xfrm>
          <a:off x="1114633" y="1303104"/>
          <a:ext cx="9962734" cy="537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E5F89E-DAF7-D8C9-4165-10DB5770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C96363-4F35-2873-3846-45BB8496E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8726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54"/>
    </mc:Choice>
    <mc:Fallback xmlns="">
      <p:transition spd="slow" advTm="2225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63BE-1F3E-4F5B-A6DB-2D29C4FE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153" y="46320"/>
            <a:ext cx="6087818" cy="11978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Power rating</a:t>
            </a:r>
          </a:p>
        </p:txBody>
      </p:sp>
      <p:pic>
        <p:nvPicPr>
          <p:cNvPr id="1026" name="Picture 2" descr="What does the wattage rating on a light bulb package mean? - Quora">
            <a:extLst>
              <a:ext uri="{FF2B5EF4-FFF2-40B4-BE49-F238E27FC236}">
                <a16:creationId xmlns:a16="http://schemas.microsoft.com/office/drawing/2014/main" id="{ACAE545B-D29E-420C-949D-414DBDDAB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547"/>
          <a:stretch/>
        </p:blipFill>
        <p:spPr bwMode="auto">
          <a:xfrm>
            <a:off x="126256" y="1534819"/>
            <a:ext cx="6215794" cy="417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04C7-EBF8-4262-9964-832D27A5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222" y="1244184"/>
            <a:ext cx="5521187" cy="49269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Power rating refers to the </a:t>
            </a:r>
            <a:r>
              <a:rPr lang="en-GB" b="1" dirty="0"/>
              <a:t>maximum amount of power that a device or component can handle safely </a:t>
            </a:r>
            <a:r>
              <a:rPr lang="en-GB" dirty="0"/>
              <a:t>and operate effectively without being damaged.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In this Lamp, the </a:t>
            </a:r>
            <a:r>
              <a:rPr lang="en-US" b="1" dirty="0"/>
              <a:t>electrical energy is converted into light energy </a:t>
            </a:r>
            <a:r>
              <a:rPr lang="en-US" dirty="0"/>
              <a:t>at the rate of 60W.</a:t>
            </a:r>
          </a:p>
          <a:p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E8111-97D7-BC77-AE7D-65C7959B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F31A-92DE-EEAB-2082-856E5F7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14:cNvPr>
              <p14:cNvContentPartPr/>
              <p14:nvPr/>
            </p14:nvContentPartPr>
            <p14:xfrm>
              <a:off x="2970360" y="6035040"/>
              <a:ext cx="19440" cy="190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61000" y="6025680"/>
                <a:ext cx="38160" cy="37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52380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A0F-997F-4605-B970-85C36F74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979" y="0"/>
            <a:ext cx="5049356" cy="114617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Electric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AE50-FEA0-41AE-9EA9-47A6A6494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61294"/>
            <a:ext cx="10815796" cy="4415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Power can be calculated by the formula</a:t>
            </a:r>
          </a:p>
          <a:p>
            <a:pPr marL="0" indent="0">
              <a:buNone/>
            </a:pPr>
            <a:r>
              <a:rPr lang="en-IN" sz="3200" dirty="0"/>
              <a:t>	</a:t>
            </a:r>
            <a:r>
              <a:rPr lang="en-IN" sz="3200" b="1" dirty="0"/>
              <a:t>P = VI</a:t>
            </a:r>
          </a:p>
          <a:p>
            <a:pPr marL="0" indent="0">
              <a:buNone/>
            </a:pPr>
            <a:r>
              <a:rPr lang="en-IN" sz="3200" dirty="0"/>
              <a:t>Where, </a:t>
            </a:r>
          </a:p>
          <a:p>
            <a:pPr marL="0" indent="0">
              <a:buNone/>
            </a:pPr>
            <a:r>
              <a:rPr lang="en-IN" sz="3200" dirty="0"/>
              <a:t>	P – Electrical Power</a:t>
            </a:r>
          </a:p>
          <a:p>
            <a:pPr marL="0" indent="0">
              <a:buNone/>
            </a:pPr>
            <a:r>
              <a:rPr lang="en-IN" sz="3200" dirty="0"/>
              <a:t>	V – Voltage in Volts</a:t>
            </a:r>
          </a:p>
          <a:p>
            <a:pPr marL="0" indent="0">
              <a:buNone/>
            </a:pPr>
            <a:r>
              <a:rPr lang="en-IN" sz="3200" dirty="0"/>
              <a:t>	I  – Current in Ampere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602E-C49B-B2B8-0216-1166A5AE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31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3B6C5-92A9-63E4-D006-CE835A68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68138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87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7359D14E-3813-9F0A-9A21-120049ACBA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2712" y="123971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Electric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9315" name="Rectangle 3">
                <a:extLst>
                  <a:ext uri="{FF2B5EF4-FFF2-40B4-BE49-F238E27FC236}">
                    <a16:creationId xmlns:a16="http://schemas.microsoft.com/office/drawing/2014/main" id="{59FFB643-614F-D9F2-1104-9EE8C24FFD60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2063750" y="1412876"/>
                <a:ext cx="8280400" cy="4608513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b="1" i="1" dirty="0">
                  <a:solidFill>
                    <a:srgbClr val="FF3300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i="1" dirty="0"/>
                  <a:t>We know that, </a:t>
                </a: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𝑄</m:t>
                        </m:r>
                      </m:den>
                    </m:f>
                  </m:oMath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IN" sz="3200" b="1" dirty="0"/>
                  <a:t>P = VI,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𝑊𝐼</m:t>
                          </m:r>
                        </m:num>
                        <m:den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sz="3200" i="1" dirty="0"/>
                  <a:t>We know that, </a:t>
                </a: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GB" altLang="en-US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endParaRPr lang="en-GB" altLang="en-US" sz="3200" dirty="0">
                  <a:latin typeface="Times New Roman" panose="02020603050405020304" pitchFamily="18" charset="0"/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sz="3200" dirty="0">
                  <a:latin typeface="Times New Roman" panose="02020603050405020304" pitchFamily="18" charset="0"/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𝑊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𝑄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</p:txBody>
          </p:sp>
        </mc:Choice>
        <mc:Fallback xmlns="">
          <p:sp>
            <p:nvSpPr>
              <p:cNvPr id="269315" name="Rectangle 3">
                <a:extLst>
                  <a:ext uri="{FF2B5EF4-FFF2-40B4-BE49-F238E27FC236}">
                    <a16:creationId xmlns:a16="http://schemas.microsoft.com/office/drawing/2014/main" id="{59FFB643-614F-D9F2-1104-9EE8C24FFD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2063750" y="1412876"/>
                <a:ext cx="8280400" cy="4608513"/>
              </a:xfrm>
              <a:blipFill>
                <a:blip r:embed="rId3"/>
                <a:stretch>
                  <a:fillRect l="-1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818A7B-6C0C-5B7F-0F62-8335BADF4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BA13C3E-C76C-C031-B016-39E018337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EE4C63EF-1651-6DFB-A1E4-8A3870262A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66357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Electrical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2755" name="Rectangle 3">
                <a:extLst>
                  <a:ext uri="{FF2B5EF4-FFF2-40B4-BE49-F238E27FC236}">
                    <a16:creationId xmlns:a16="http://schemas.microsoft.com/office/drawing/2014/main" id="{35ED161E-63BE-997C-8D8A-97FBCDD3650C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948238" y="1382223"/>
                <a:ext cx="10483706" cy="4525963"/>
              </a:xfrm>
            </p:spPr>
            <p:txBody>
              <a:bodyPr>
                <a:normAutofit fontScale="92500" lnSpcReduction="10000"/>
              </a:bodyPr>
              <a:lstStyle/>
              <a:p>
                <a:pPr marL="457200" indent="-45720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sz="2400" i="1" dirty="0"/>
                  <a:t>Calculate the power produced by a bulb connected to a 230V power supply if a current of 50mA flows.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𝑉𝐼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=230×50×</m:t>
                    </m:r>
                    <m:sSup>
                      <m:sSup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r>
                  <a:rPr lang="en-GB" altLang="en-US" sz="2400" b="0" i="1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=11.5 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𝑊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sz="2400" b="1" dirty="0">
                    <a:solidFill>
                      <a:schemeClr val="bg1"/>
                    </a:solidFill>
                  </a:rPr>
                  <a:t> </a:t>
                </a:r>
                <a:r>
                  <a:rPr lang="en-GB" altLang="en-US" sz="2400" i="1" dirty="0"/>
                  <a:t>2. Calculate the current drawn from a 12V battery by a 60W device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=5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r>
                  <a:rPr lang="en-GB" altLang="en-US" sz="2400" dirty="0"/>
                  <a:t>				</a:t>
                </a:r>
                <a:endParaRPr lang="en-GB" altLang="en-US" sz="2400" b="1" dirty="0"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02755" name="Rectangle 3">
                <a:extLst>
                  <a:ext uri="{FF2B5EF4-FFF2-40B4-BE49-F238E27FC236}">
                    <a16:creationId xmlns:a16="http://schemas.microsoft.com/office/drawing/2014/main" id="{35ED161E-63BE-997C-8D8A-97FBCDD3650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948238" y="1382223"/>
                <a:ext cx="10483706" cy="4525963"/>
              </a:xfrm>
              <a:blipFill>
                <a:blip r:embed="rId3"/>
                <a:stretch>
                  <a:fillRect l="-814" t="-2426" r="-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8DFF4A-B2A3-856D-87BD-DD67089E1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8C2857-C799-BA66-EB67-67B7BF794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2240B2E-A9B8-1785-4FC5-E669A66BBE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22312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Power </a:t>
            </a:r>
          </a:p>
        </p:txBody>
      </p:sp>
      <p:graphicFrame>
        <p:nvGraphicFramePr>
          <p:cNvPr id="158769" name="Group 49">
            <a:extLst>
              <a:ext uri="{FF2B5EF4-FFF2-40B4-BE49-F238E27FC236}">
                <a16:creationId xmlns:a16="http://schemas.microsoft.com/office/drawing/2014/main" id="{CEE9DC9A-24F4-AB45-A030-FA5345EDE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198504"/>
              </p:ext>
            </p:extLst>
          </p:nvPr>
        </p:nvGraphicFramePr>
        <p:xfrm>
          <a:off x="1672215" y="2442009"/>
          <a:ext cx="8362950" cy="3414710"/>
        </p:xfrm>
        <a:graphic>
          <a:graphicData uri="http://schemas.openxmlformats.org/drawingml/2006/table">
            <a:tbl>
              <a:tblPr/>
              <a:tblGrid>
                <a:gridCol w="1393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current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voltage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 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200s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12kJ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86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6kC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mins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230V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58767" name="Text Box 47">
            <a:extLst>
              <a:ext uri="{FF2B5EF4-FFF2-40B4-BE49-F238E27FC236}">
                <a16:creationId xmlns:a16="http://schemas.microsoft.com/office/drawing/2014/main" id="{E58A5EAC-2BFF-751E-9254-F8E50E8130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713" y="1539875"/>
            <a:ext cx="2540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 dirty="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CEC7A2B-17B9-DC3C-6714-EAB888580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1 / Electrical and Electronic Principles </a:t>
            </a:r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69E82B-C7D8-C8CF-34F1-EEB96B74B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6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B8C03-B7A5-8AFB-175C-19E41EF89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638AC2CF-A87F-6BF4-1F81-DF306E57A1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727" y="255719"/>
            <a:ext cx="8229600" cy="722312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28BFF7-EBDD-F7E2-D449-B8F1AFB0ED54}"/>
              </a:ext>
            </a:extLst>
          </p:cNvPr>
          <p:cNvSpPr txBox="1"/>
          <p:nvPr/>
        </p:nvSpPr>
        <p:spPr>
          <a:xfrm>
            <a:off x="562830" y="1515093"/>
            <a:ext cx="1107212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ea typeface="Calibri" panose="020F0502020204030204" pitchFamily="34" charset="0"/>
              </a:rPr>
              <a:t>[1] Bird, J. (2022) </a:t>
            </a:r>
            <a:r>
              <a:rPr lang="en-GB" sz="2400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sz="2400" dirty="0">
                <a:effectLst/>
                <a:ea typeface="Calibri" panose="020F0502020204030204" pitchFamily="34" charset="0"/>
              </a:rPr>
              <a:t>4</a:t>
            </a:r>
            <a:r>
              <a:rPr lang="en-GB" sz="2400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sz="2400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sz="2400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sz="2400" dirty="0">
                <a:effectLst/>
                <a:ea typeface="Calibri" panose="020F0502020204030204" pitchFamily="34" charset="0"/>
              </a:rPr>
              <a:t> (2022)</a:t>
            </a:r>
          </a:p>
          <a:p>
            <a:r>
              <a:rPr lang="en-GB" sz="2400" dirty="0">
                <a:ea typeface="Calibri" panose="020F0502020204030204" pitchFamily="34" charset="0"/>
              </a:rPr>
              <a:t>[2] </a:t>
            </a:r>
            <a:r>
              <a:rPr lang="en-GB" sz="2400" dirty="0">
                <a:solidFill>
                  <a:srgbClr val="000000"/>
                </a:solidFill>
              </a:rPr>
              <a:t>Floyd, T.L. (2012) DC/AC Fundamentals: A Systems Approach, New Jersey : Prentice Hall</a:t>
            </a:r>
          </a:p>
          <a:p>
            <a:endParaRPr lang="en-GB" dirty="0">
              <a:ea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747B8F-3922-904F-06C9-09D654131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Lecture 1 / Electrical and Electronic Principles </a:t>
            </a:r>
            <a:endParaRPr lang="en-GB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0C0FB6-0BC5-1278-4B92-E2501DFD4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35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82760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3568" y="6461781"/>
            <a:ext cx="6263019" cy="365125"/>
          </a:xfrm>
        </p:spPr>
        <p:txBody>
          <a:bodyPr/>
          <a:lstStyle/>
          <a:p>
            <a:r>
              <a:rPr lang="en-US"/>
              <a:t>Lecture 1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1919</Words>
  <Application>Microsoft Office PowerPoint</Application>
  <PresentationFormat>Widescreen</PresentationFormat>
  <Paragraphs>383</Paragraphs>
  <Slides>36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Times New Roman</vt:lpstr>
      <vt:lpstr>UWTSD 200_Title Page 2</vt:lpstr>
      <vt:lpstr>UWTSD 200_Text 4</vt:lpstr>
      <vt:lpstr>PowerPoint Presentation</vt:lpstr>
      <vt:lpstr>Content</vt:lpstr>
      <vt:lpstr>Learning Outcome</vt:lpstr>
      <vt:lpstr>What is electricity?</vt:lpstr>
      <vt:lpstr>Electricity Generation</vt:lpstr>
      <vt:lpstr>Electricity Generation</vt:lpstr>
      <vt:lpstr>Electricity Generation</vt:lpstr>
      <vt:lpstr>Electricity Generation</vt:lpstr>
      <vt:lpstr>Electricity Generation</vt:lpstr>
      <vt:lpstr>Electricity Generation</vt:lpstr>
      <vt:lpstr>Atom</vt:lpstr>
      <vt:lpstr>Electric Charge</vt:lpstr>
      <vt:lpstr>Charge carriers</vt:lpstr>
      <vt:lpstr>Differentiate Electrical and Electronics</vt:lpstr>
      <vt:lpstr>What is Electric Current?</vt:lpstr>
      <vt:lpstr>Direction of current flow</vt:lpstr>
      <vt:lpstr>Types of Current</vt:lpstr>
      <vt:lpstr>Alternating current</vt:lpstr>
      <vt:lpstr>Direct Current</vt:lpstr>
      <vt:lpstr>Current Rating</vt:lpstr>
      <vt:lpstr>Questions</vt:lpstr>
      <vt:lpstr>Current, Charge and Time</vt:lpstr>
      <vt:lpstr>PowerPoint Presentation</vt:lpstr>
      <vt:lpstr>Voltage</vt:lpstr>
      <vt:lpstr>Voltage Rating</vt:lpstr>
      <vt:lpstr>Electromotive force (emf)</vt:lpstr>
      <vt:lpstr>Questions</vt:lpstr>
      <vt:lpstr>Voltage, Work, charge</vt:lpstr>
      <vt:lpstr>What is Electric power?</vt:lpstr>
      <vt:lpstr>Power rating</vt:lpstr>
      <vt:lpstr>Electric Power</vt:lpstr>
      <vt:lpstr>Electric power</vt:lpstr>
      <vt:lpstr>Electrical Power</vt:lpstr>
      <vt:lpstr>Power 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2026-01-26T14:30:22Z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