
<file path=[Content_Types].xml><?xml version="1.0" encoding="utf-8"?>
<Types xmlns="http://schemas.openxmlformats.org/package/2006/content-types">
  <Default Extension="bmp" ContentType="image/bmp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3" r:id="rId5"/>
    <p:sldId id="259" r:id="rId6"/>
    <p:sldId id="265" r:id="rId7"/>
    <p:sldId id="266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52" d="100"/>
          <a:sy n="52" d="100"/>
        </p:scale>
        <p:origin x="53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542481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8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5108870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43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210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534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98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50553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47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547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25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5B20A645-B8B6-49DA-8A8D-8AA222E13620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78CA1D52-B36B-4D08-B307-E50F871467F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843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bm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DD1F8-4681-4634-9F0B-805F916F4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en-GB" sz="5800" dirty="0">
                <a:solidFill>
                  <a:schemeClr val="bg1"/>
                </a:solidFill>
                <a:latin typeface="Bahnschrift SemiBold" panose="020B0502040204020203" pitchFamily="34" charset="0"/>
              </a:rPr>
              <a:t>Consultancy Pitch</a:t>
            </a:r>
            <a:r>
              <a:rPr lang="en-GB" sz="5800" dirty="0">
                <a:solidFill>
                  <a:schemeClr val="bg1"/>
                </a:solidFill>
              </a:rPr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1EA98A-BF39-4926-8F83-3D9E15A115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r>
              <a:rPr lang="en-GB" dirty="0">
                <a:latin typeface="Bahnschrift Light" panose="020B0502040204020203" pitchFamily="34" charset="0"/>
              </a:rPr>
              <a:t>Swansea Marriott</a:t>
            </a:r>
          </a:p>
        </p:txBody>
      </p:sp>
      <p:pic>
        <p:nvPicPr>
          <p:cNvPr id="8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1CDCD360-EF2D-4F41-947B-97FFFD901E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04" b="5742"/>
          <a:stretch/>
        </p:blipFill>
        <p:spPr>
          <a:xfrm>
            <a:off x="1327354" y="1297331"/>
            <a:ext cx="1698265" cy="154200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251130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50DF0-5052-485F-9FFC-7E67290BA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349" y="538660"/>
            <a:ext cx="3651467" cy="1676603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Bahnschrift SemiBold" panose="020B0502040204020203" pitchFamily="34" charset="0"/>
              </a:rPr>
              <a:t>Who are we?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D8E8650-4D64-44B1-83CD-27B3C2757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719" y="171544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Bahnschrift Light" panose="020B0502040204020203" pitchFamily="34" charset="0"/>
              </a:rPr>
              <a:t>Leicestershire Based</a:t>
            </a:r>
          </a:p>
          <a:p>
            <a:r>
              <a:rPr lang="en-US" sz="1800" dirty="0">
                <a:latin typeface="Bahnschrift Light" panose="020B0502040204020203" pitchFamily="34" charset="0"/>
              </a:rPr>
              <a:t>Family Business</a:t>
            </a:r>
          </a:p>
          <a:p>
            <a:r>
              <a:rPr lang="en-US" sz="1800" dirty="0">
                <a:latin typeface="Bahnschrift Light" panose="020B0502040204020203" pitchFamily="34" charset="0"/>
              </a:rPr>
              <a:t>Worldwide Leading Specialists </a:t>
            </a:r>
          </a:p>
          <a:p>
            <a:r>
              <a:rPr lang="en-US" sz="1800" dirty="0">
                <a:latin typeface="Bahnschrift Light" panose="020B0502040204020203" pitchFamily="34" charset="0"/>
              </a:rPr>
              <a:t>Over 50 years of successful business</a:t>
            </a:r>
          </a:p>
          <a:p>
            <a:r>
              <a:rPr lang="en-US" sz="1800" dirty="0">
                <a:latin typeface="Bahnschrift Light" panose="020B0502040204020203" pitchFamily="34" charset="0"/>
              </a:rPr>
              <a:t>Recent Clients include: Kilworth House Hotel, Forest of Arden Marriott and Bristol Harbour Hotel and Spa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0EB56F59-D607-4790-957A-65A4F1EB7F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04" b="5742"/>
          <a:stretch/>
        </p:blipFill>
        <p:spPr>
          <a:xfrm>
            <a:off x="6467147" y="180361"/>
            <a:ext cx="5404307" cy="4907051"/>
          </a:xfrm>
          <a:prstGeom prst="rect">
            <a:avLst/>
          </a:prstGeom>
          <a:effectLst/>
        </p:spPr>
      </p:pic>
      <p:pic>
        <p:nvPicPr>
          <p:cNvPr id="4" name="Picture 3" descr="A large building&#10;&#10;Description automatically generated">
            <a:extLst>
              <a:ext uri="{FF2B5EF4-FFF2-40B4-BE49-F238E27FC236}">
                <a16:creationId xmlns:a16="http://schemas.microsoft.com/office/drawing/2014/main" id="{22FF28C5-D449-41E9-BC81-8441485752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334" y="5211527"/>
            <a:ext cx="2549759" cy="14661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28E0CF-BC06-4552-BE6E-6F4B91B6A5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6985" y="5211527"/>
            <a:ext cx="2217468" cy="1464560"/>
          </a:xfrm>
          <a:prstGeom prst="rect">
            <a:avLst/>
          </a:prstGeom>
        </p:spPr>
      </p:pic>
      <p:pic>
        <p:nvPicPr>
          <p:cNvPr id="10" name="Picture 9" descr="A castle on top of a lush green field&#10;&#10;Description automatically generated">
            <a:extLst>
              <a:ext uri="{FF2B5EF4-FFF2-40B4-BE49-F238E27FC236}">
                <a16:creationId xmlns:a16="http://schemas.microsoft.com/office/drawing/2014/main" id="{C1B3EE79-8DEE-42DB-8F4B-59432E1A68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7354" y="5211527"/>
            <a:ext cx="2620195" cy="146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2492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hotel room with a large mirror&#10;&#10;Description automatically generated">
            <a:extLst>
              <a:ext uri="{FF2B5EF4-FFF2-40B4-BE49-F238E27FC236}">
                <a16:creationId xmlns:a16="http://schemas.microsoft.com/office/drawing/2014/main" id="{C0DB6680-D4D6-408E-88B8-8C632CF4CA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2" r="-2" b="-2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2" name="Picture 11" descr="A tall building in a city&#10;&#10;Description automatically generated">
            <a:extLst>
              <a:ext uri="{FF2B5EF4-FFF2-40B4-BE49-F238E27FC236}">
                <a16:creationId xmlns:a16="http://schemas.microsoft.com/office/drawing/2014/main" id="{6D1D551A-5532-49A4-B483-4BF9E6C43A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72" r="6959" b="-3"/>
          <a:stretch/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4" name="Picture 3" descr="A group of people sitting at a table in a restaurant&#10;&#10;Description automatically generated">
            <a:extLst>
              <a:ext uri="{FF2B5EF4-FFF2-40B4-BE49-F238E27FC236}">
                <a16:creationId xmlns:a16="http://schemas.microsoft.com/office/drawing/2014/main" id="{D45CF5AE-27F0-4D53-A640-C8C37A1FB68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19" r="2" b="2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689F78-1179-4AF0-B973-489F1741C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680" y="1038007"/>
            <a:ext cx="2807208" cy="13255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Bahnschrift SemiBold" panose="020B0502040204020203" pitchFamily="34" charset="0"/>
              </a:rPr>
              <a:t>Project Scope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B8B53F-70FB-44BA-8FA8-988DF19EA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680" y="2363570"/>
            <a:ext cx="2807208" cy="3922776"/>
          </a:xfrm>
        </p:spPr>
        <p:txBody>
          <a:bodyPr>
            <a:normAutofit/>
          </a:bodyPr>
          <a:lstStyle/>
          <a:p>
            <a:r>
              <a:rPr lang="en-US" sz="1700" dirty="0"/>
              <a:t>Prime Location</a:t>
            </a:r>
          </a:p>
          <a:p>
            <a:r>
              <a:rPr lang="en-US" sz="1700" dirty="0"/>
              <a:t>Last Renovated in 2007</a:t>
            </a:r>
          </a:p>
          <a:p>
            <a:r>
              <a:rPr lang="en-US" sz="1700" dirty="0"/>
              <a:t>Business and Leisure Guests</a:t>
            </a:r>
          </a:p>
          <a:p>
            <a:r>
              <a:rPr lang="en-US" sz="1700" dirty="0"/>
              <a:t>Competition: Budget Hotels and Airbnb.</a:t>
            </a:r>
          </a:p>
          <a:p>
            <a:pPr marL="0" indent="0">
              <a:buNone/>
            </a:pPr>
            <a:endParaRPr lang="en-US" sz="1700" dirty="0"/>
          </a:p>
          <a:p>
            <a:endParaRPr lang="en-US" sz="1700" dirty="0"/>
          </a:p>
        </p:txBody>
      </p:sp>
      <p:pic>
        <p:nvPicPr>
          <p:cNvPr id="10" name="Picture 9" descr="A bedroom with a large bed in a hotel room&#10;&#10;Description automatically generated">
            <a:extLst>
              <a:ext uri="{FF2B5EF4-FFF2-40B4-BE49-F238E27FC236}">
                <a16:creationId xmlns:a16="http://schemas.microsoft.com/office/drawing/2014/main" id="{43AFE19F-7CF7-47EB-B87F-8C3E8022B3F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437" b="-3"/>
          <a:stretch/>
        </p:blipFill>
        <p:spPr>
          <a:xfrm>
            <a:off x="7404372" y="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75399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6BF11AA-AB24-4CF9-9EFE-7AFDDB954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8507" y="4780024"/>
            <a:ext cx="4245428" cy="1654628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Our standard fee + expenses (meals on shift, travel and a weekly meeting space)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B57F760-0E90-4D33-B705-973C7DBCA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Service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7FAA0A-98A6-47BF-A24F-C1F514B9A454}"/>
              </a:ext>
            </a:extLst>
          </p:cNvPr>
          <p:cNvSpPr txBox="1"/>
          <p:nvPr/>
        </p:nvSpPr>
        <p:spPr>
          <a:xfrm>
            <a:off x="1371600" y="1822078"/>
            <a:ext cx="40923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12-week placement within the hotel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Audit all departments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Detailed Report Analysing performance and providing recommendations.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Project risks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Graphic 8" descr="Pound">
            <a:extLst>
              <a:ext uri="{FF2B5EF4-FFF2-40B4-BE49-F238E27FC236}">
                <a16:creationId xmlns:a16="http://schemas.microsoft.com/office/drawing/2014/main" id="{CDFFAB5D-F882-4938-A43D-91D2A0A46A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11284" y="5150138"/>
            <a:ext cx="914400" cy="914400"/>
          </a:xfrm>
          <a:prstGeom prst="rect">
            <a:avLst/>
          </a:prstGeom>
        </p:spPr>
      </p:pic>
      <p:pic>
        <p:nvPicPr>
          <p:cNvPr id="13" name="Picture 12" descr="A living room filled with furniture and a large window&#10;&#10;Description automatically generated">
            <a:extLst>
              <a:ext uri="{FF2B5EF4-FFF2-40B4-BE49-F238E27FC236}">
                <a16:creationId xmlns:a16="http://schemas.microsoft.com/office/drawing/2014/main" id="{279F9000-4B57-4B0F-ACBE-589BA231CB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595" y="2562133"/>
            <a:ext cx="3776297" cy="2124167"/>
          </a:xfrm>
          <a:prstGeom prst="rect">
            <a:avLst/>
          </a:prstGeom>
        </p:spPr>
      </p:pic>
      <p:pic>
        <p:nvPicPr>
          <p:cNvPr id="15" name="Picture 14" descr="A person sitting in a living room&#10;&#10;Description automatically generated">
            <a:extLst>
              <a:ext uri="{FF2B5EF4-FFF2-40B4-BE49-F238E27FC236}">
                <a16:creationId xmlns:a16="http://schemas.microsoft.com/office/drawing/2014/main" id="{21F8835C-FF59-4CAC-9BF8-C4C6D80BE6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969" y="3775256"/>
            <a:ext cx="4473711" cy="2982847"/>
          </a:xfrm>
          <a:prstGeom prst="rect">
            <a:avLst/>
          </a:prstGeom>
        </p:spPr>
      </p:pic>
      <p:pic>
        <p:nvPicPr>
          <p:cNvPr id="17" name="Picture 16" descr="The inside of a building&#10;&#10;Description automatically generated">
            <a:extLst>
              <a:ext uri="{FF2B5EF4-FFF2-40B4-BE49-F238E27FC236}">
                <a16:creationId xmlns:a16="http://schemas.microsoft.com/office/drawing/2014/main" id="{3314D313-06D2-43AA-A55C-7E9D519137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8705" y="217876"/>
            <a:ext cx="4800918" cy="1920367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5B3356C3-15B2-4BB4-B007-6936CB6193A4}"/>
              </a:ext>
            </a:extLst>
          </p:cNvPr>
          <p:cNvSpPr/>
          <p:nvPr/>
        </p:nvSpPr>
        <p:spPr>
          <a:xfrm>
            <a:off x="5704539" y="4943393"/>
            <a:ext cx="1327890" cy="132789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40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AB2E307-343E-4A58-90E0-DA8B08C32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58028"/>
            <a:ext cx="9601200" cy="1485900"/>
          </a:xfrm>
        </p:spPr>
        <p:txBody>
          <a:bodyPr/>
          <a:lstStyle/>
          <a:p>
            <a:r>
              <a:rPr lang="en-GB" dirty="0"/>
              <a:t>Constraints and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556CB-D17D-41DB-81F2-88FE9444A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843928"/>
            <a:ext cx="4373712" cy="35814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Brexit- limiting the freedom of movement of workers.</a:t>
            </a:r>
          </a:p>
          <a:p>
            <a:pPr marL="0" indent="0">
              <a:buNone/>
            </a:pPr>
            <a:r>
              <a:rPr lang="en-GB" dirty="0"/>
              <a:t>Regeneration Project- the introduction of a direct competitor, revenue through meeting space rental.</a:t>
            </a:r>
          </a:p>
          <a:p>
            <a:pPr marL="0" indent="0">
              <a:buNone/>
            </a:pPr>
            <a:r>
              <a:rPr lang="en-GB" dirty="0"/>
              <a:t>Premier League Relegation- Economic loss for the city and the hotel. </a:t>
            </a:r>
          </a:p>
        </p:txBody>
      </p:sp>
      <p:pic>
        <p:nvPicPr>
          <p:cNvPr id="7" name="Picture 6" descr="A view of the side of a road&#10;&#10;Description automatically generated">
            <a:extLst>
              <a:ext uri="{FF2B5EF4-FFF2-40B4-BE49-F238E27FC236}">
                <a16:creationId xmlns:a16="http://schemas.microsoft.com/office/drawing/2014/main" id="{408757A2-0EB7-4226-9C62-0F64FDB63D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570" y="1125651"/>
            <a:ext cx="4489696" cy="25254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A206BA-C1DB-4717-A371-D8528CCB0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9940" y="1997157"/>
            <a:ext cx="3303716" cy="2202478"/>
          </a:xfrm>
          <a:prstGeom prst="rect">
            <a:avLst/>
          </a:prstGeom>
        </p:spPr>
      </p:pic>
      <p:pic>
        <p:nvPicPr>
          <p:cNvPr id="8" name="Picture 7" descr="A close up of a road&#10;&#10;Description automatically generated">
            <a:extLst>
              <a:ext uri="{FF2B5EF4-FFF2-40B4-BE49-F238E27FC236}">
                <a16:creationId xmlns:a16="http://schemas.microsoft.com/office/drawing/2014/main" id="{8B3FE15F-78B1-498C-A073-F17876C75D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598" y="3585424"/>
            <a:ext cx="3798490" cy="2848867"/>
          </a:xfrm>
          <a:prstGeom prst="rect">
            <a:avLst/>
          </a:prstGeom>
        </p:spPr>
      </p:pic>
      <p:pic>
        <p:nvPicPr>
          <p:cNvPr id="16" name="Picture 15" descr="A close up of a logo&#10;&#10;Description automatically generated">
            <a:extLst>
              <a:ext uri="{FF2B5EF4-FFF2-40B4-BE49-F238E27FC236}">
                <a16:creationId xmlns:a16="http://schemas.microsoft.com/office/drawing/2014/main" id="{0BA352D3-C751-4AF6-B1A0-C79A674D88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259" y="3967383"/>
            <a:ext cx="3122287" cy="2953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5126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40EF2-D4EA-48A9-BE16-0A84811E0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Team 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148258B0-7ADB-4A59-9767-22E9385B7C5A}"/>
              </a:ext>
            </a:extLst>
          </p:cNvPr>
          <p:cNvSpPr/>
          <p:nvPr/>
        </p:nvSpPr>
        <p:spPr>
          <a:xfrm>
            <a:off x="1371600" y="1428750"/>
            <a:ext cx="2651874" cy="2651874"/>
          </a:xfrm>
          <a:prstGeom prst="flowChartConnector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6C663846-45F4-474F-8DCC-A0AFF1552E23}"/>
              </a:ext>
            </a:extLst>
          </p:cNvPr>
          <p:cNvSpPr/>
          <p:nvPr/>
        </p:nvSpPr>
        <p:spPr>
          <a:xfrm>
            <a:off x="5257657" y="1428750"/>
            <a:ext cx="2651874" cy="2651874"/>
          </a:xfrm>
          <a:prstGeom prst="flowChartConnector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554D0F14-AD8F-4664-BE35-1EAAFE6BD2A7}"/>
              </a:ext>
            </a:extLst>
          </p:cNvPr>
          <p:cNvSpPr/>
          <p:nvPr/>
        </p:nvSpPr>
        <p:spPr>
          <a:xfrm>
            <a:off x="9143715" y="1428750"/>
            <a:ext cx="2651874" cy="2651874"/>
          </a:xfrm>
          <a:prstGeom prst="flowChartConnector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AD0B940-BF8E-4EC9-BEA2-AB21ADF3580E}"/>
              </a:ext>
            </a:extLst>
          </p:cNvPr>
          <p:cNvSpPr txBox="1"/>
          <p:nvPr/>
        </p:nvSpPr>
        <p:spPr>
          <a:xfrm>
            <a:off x="4651700" y="4209247"/>
            <a:ext cx="38637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Daniel Payne</a:t>
            </a:r>
          </a:p>
          <a:p>
            <a:pPr algn="ctr"/>
            <a:r>
              <a:rPr lang="en-GB" sz="1400" dirty="0"/>
              <a:t>Senior Organizational Development Consultant</a:t>
            </a:r>
          </a:p>
          <a:p>
            <a:pPr algn="ctr"/>
            <a:r>
              <a:rPr lang="en-GB" sz="1100" dirty="0"/>
              <a:t>Passionate about exceeding customer expectations with 20 years of worldwide experience.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3B7D19E-54BC-4A5D-ADB7-4F9F863ACBD6}"/>
              </a:ext>
            </a:extLst>
          </p:cNvPr>
          <p:cNvSpPr txBox="1"/>
          <p:nvPr/>
        </p:nvSpPr>
        <p:spPr>
          <a:xfrm>
            <a:off x="765643" y="4238535"/>
            <a:ext cx="38637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Molly Thomas</a:t>
            </a:r>
          </a:p>
          <a:p>
            <a:pPr algn="ctr"/>
            <a:r>
              <a:rPr lang="en-GB" sz="1400" dirty="0"/>
              <a:t>Project Manager</a:t>
            </a:r>
          </a:p>
          <a:p>
            <a:pPr algn="ctr"/>
            <a:r>
              <a:rPr lang="en-GB" sz="1100" dirty="0"/>
              <a:t>15 years experience in the industry, working up from a Supervisor to Regional Manger with Marriott International.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08F98DD-99D7-464D-976E-7D86A3BB02A8}"/>
              </a:ext>
            </a:extLst>
          </p:cNvPr>
          <p:cNvSpPr txBox="1"/>
          <p:nvPr/>
        </p:nvSpPr>
        <p:spPr>
          <a:xfrm>
            <a:off x="8537758" y="4243335"/>
            <a:ext cx="3654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Laurence Blake</a:t>
            </a:r>
          </a:p>
          <a:p>
            <a:pPr algn="ctr"/>
            <a:r>
              <a:rPr lang="en-GB" sz="1400" dirty="0"/>
              <a:t>Senior Risk Control Consultant </a:t>
            </a:r>
          </a:p>
          <a:p>
            <a:pPr algn="ctr"/>
            <a:r>
              <a:rPr lang="en-GB" sz="1100" dirty="0"/>
              <a:t>Culinary background and 15 years of hospitality management experience in a variety of roles.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F2B2D9B-AC90-4F73-8711-CA875AD8E74A}"/>
              </a:ext>
            </a:extLst>
          </p:cNvPr>
          <p:cNvSpPr txBox="1"/>
          <p:nvPr/>
        </p:nvSpPr>
        <p:spPr>
          <a:xfrm>
            <a:off x="3764194" y="5933505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Preposed</a:t>
            </a:r>
            <a:r>
              <a:rPr lang="en-GB" dirty="0"/>
              <a:t> Commencement Date: 1</a:t>
            </a:r>
            <a:r>
              <a:rPr lang="en-GB" baseline="30000" dirty="0"/>
              <a:t>st</a:t>
            </a:r>
            <a:r>
              <a:rPr lang="en-GB" dirty="0"/>
              <a:t> June 2020</a:t>
            </a:r>
          </a:p>
        </p:txBody>
      </p:sp>
    </p:spTree>
    <p:extLst>
      <p:ext uri="{BB962C8B-B14F-4D97-AF65-F5344CB8AC3E}">
        <p14:creationId xmlns:p14="http://schemas.microsoft.com/office/powerpoint/2010/main" val="24925798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4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213B41-AC9B-4E61-BEED-FF4C168A8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8FF8E-341A-42AF-87F3-0833C1416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0" y="4484772"/>
            <a:ext cx="10869750" cy="12372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cap="all" dirty="0"/>
              <a:t>Thank you </a:t>
            </a: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D8BB75D5-93A7-4EC9-A2FB-DCBDE6DE3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046527" y="-13329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628FBD9F-3B86-4C98-8F77-383320737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7838485" y="614084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7" name="Graphic 6" descr="Accept">
            <a:extLst>
              <a:ext uri="{FF2B5EF4-FFF2-40B4-BE49-F238E27FC236}">
                <a16:creationId xmlns:a16="http://schemas.microsoft.com/office/drawing/2014/main" id="{F48FD91D-F0B2-4106-92E3-F88064E38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88791" y="1150341"/>
            <a:ext cx="2585314" cy="258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5330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rop">
  <a:themeElements>
    <a:clrScheme name="Custom 6">
      <a:dk1>
        <a:srgbClr val="000000"/>
      </a:dk1>
      <a:lt1>
        <a:srgbClr val="9B9B9B"/>
      </a:lt1>
      <a:dk2>
        <a:srgbClr val="000000"/>
      </a:dk2>
      <a:lt2>
        <a:srgbClr val="DDDDDD"/>
      </a:lt2>
      <a:accent1>
        <a:srgbClr val="7F0000"/>
      </a:accent1>
      <a:accent2>
        <a:srgbClr val="920000"/>
      </a:accent2>
      <a:accent3>
        <a:srgbClr val="7F0000"/>
      </a:accent3>
      <a:accent4>
        <a:srgbClr val="C00000"/>
      </a:accent4>
      <a:accent5>
        <a:srgbClr val="AB3C19"/>
      </a:accent5>
      <a:accent6>
        <a:srgbClr val="DF5327"/>
      </a:accent6>
      <a:hlink>
        <a:srgbClr val="7F0000"/>
      </a:hlink>
      <a:folHlink>
        <a:srgbClr val="802D12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2978</TotalTime>
  <Words>208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Bahnschrift Light</vt:lpstr>
      <vt:lpstr>Bahnschrift SemiBold</vt:lpstr>
      <vt:lpstr>Franklin Gothic Book</vt:lpstr>
      <vt:lpstr>Crop</vt:lpstr>
      <vt:lpstr>Consultancy Pitch </vt:lpstr>
      <vt:lpstr>Who are we? </vt:lpstr>
      <vt:lpstr>Project Scope</vt:lpstr>
      <vt:lpstr>Our Service</vt:lpstr>
      <vt:lpstr>Constraints and Assumptions</vt:lpstr>
      <vt:lpstr>My Team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Consultancy Pitch </dc:title>
  <dc:creator>Molly Thomas</dc:creator>
  <cp:lastModifiedBy>Molly Thomas</cp:lastModifiedBy>
  <cp:revision>12</cp:revision>
  <dcterms:created xsi:type="dcterms:W3CDTF">2020-05-04T11:08:31Z</dcterms:created>
  <dcterms:modified xsi:type="dcterms:W3CDTF">2020-05-20T09:18:34Z</dcterms:modified>
</cp:coreProperties>
</file>