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8"/>
  </p:notesMasterIdLst>
  <p:sldIdLst>
    <p:sldId id="256" r:id="rId2"/>
    <p:sldId id="273" r:id="rId3"/>
    <p:sldId id="261" r:id="rId4"/>
    <p:sldId id="263" r:id="rId5"/>
    <p:sldId id="265" r:id="rId6"/>
    <p:sldId id="291" r:id="rId7"/>
    <p:sldId id="266" r:id="rId8"/>
    <p:sldId id="290" r:id="rId9"/>
    <p:sldId id="267" r:id="rId10"/>
    <p:sldId id="268" r:id="rId11"/>
    <p:sldId id="269" r:id="rId12"/>
    <p:sldId id="270" r:id="rId13"/>
    <p:sldId id="271" r:id="rId14"/>
    <p:sldId id="276" r:id="rId15"/>
    <p:sldId id="272" r:id="rId16"/>
    <p:sldId id="278" r:id="rId17"/>
    <p:sldId id="277" r:id="rId18"/>
    <p:sldId id="295" r:id="rId19"/>
    <p:sldId id="279" r:id="rId20"/>
    <p:sldId id="280" r:id="rId21"/>
    <p:sldId id="284" r:id="rId22"/>
    <p:sldId id="285" r:id="rId23"/>
    <p:sldId id="286" r:id="rId24"/>
    <p:sldId id="296" r:id="rId25"/>
    <p:sldId id="287" r:id="rId26"/>
    <p:sldId id="288" r:id="rId27"/>
    <p:sldId id="293" r:id="rId28"/>
    <p:sldId id="294" r:id="rId29"/>
    <p:sldId id="292" r:id="rId30"/>
    <p:sldId id="297" r:id="rId31"/>
    <p:sldId id="298" r:id="rId32"/>
    <p:sldId id="299" r:id="rId33"/>
    <p:sldId id="300" r:id="rId34"/>
    <p:sldId id="301" r:id="rId35"/>
    <p:sldId id="302" r:id="rId36"/>
    <p:sldId id="289" r:id="rId3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38605" autoAdjust="0"/>
  </p:normalViewPr>
  <p:slideViewPr>
    <p:cSldViewPr snapToGrid="0">
      <p:cViewPr varScale="1">
        <p:scale>
          <a:sx n="38" d="100"/>
          <a:sy n="38" d="100"/>
        </p:scale>
        <p:origin x="34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3113" tIns="46557" rIns="93113" bIns="46557" rtlCol="0"/>
          <a:lstStyle>
            <a:lvl1pPr algn="r">
              <a:defRPr sz="1200"/>
            </a:lvl1pPr>
          </a:lstStyle>
          <a:p>
            <a:fld id="{8349B5E4-9DD1-4035-933A-5A718B8B7F68}" type="datetimeFigureOut">
              <a:rPr lang="en-GB" smtClean="0"/>
              <a:t>02/02/2020</a:t>
            </a:fld>
            <a:endParaRPr lang="en-GB"/>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3113" tIns="46557" rIns="93113" bIns="46557"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3113" tIns="46557" rIns="93113" bIns="4655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5"/>
            <a:ext cx="2945659" cy="498055"/>
          </a:xfrm>
          <a:prstGeom prst="rect">
            <a:avLst/>
          </a:prstGeom>
        </p:spPr>
        <p:txBody>
          <a:bodyPr vert="horz" lIns="93113" tIns="46557" rIns="93113" bIns="46557"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5"/>
            <a:ext cx="2945659" cy="498055"/>
          </a:xfrm>
          <a:prstGeom prst="rect">
            <a:avLst/>
          </a:prstGeom>
        </p:spPr>
        <p:txBody>
          <a:bodyPr vert="horz" lIns="93113" tIns="46557" rIns="93113" bIns="46557" rtlCol="0" anchor="b"/>
          <a:lstStyle>
            <a:lvl1pPr algn="r">
              <a:defRPr sz="1200"/>
            </a:lvl1pPr>
          </a:lstStyle>
          <a:p>
            <a:fld id="{7D47B954-97C9-40E0-9940-4B9B6955FC25}" type="slidenum">
              <a:rPr lang="en-GB" smtClean="0"/>
              <a:t>‹#›</a:t>
            </a:fld>
            <a:endParaRPr lang="en-GB"/>
          </a:p>
        </p:txBody>
      </p:sp>
    </p:spTree>
    <p:extLst>
      <p:ext uri="{BB962C8B-B14F-4D97-AF65-F5344CB8AC3E}">
        <p14:creationId xmlns:p14="http://schemas.microsoft.com/office/powerpoint/2010/main" val="1131108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consilium.europa.eu/en/european-council/president/"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1</a:t>
            </a:fld>
            <a:endParaRPr lang="en-GB"/>
          </a:p>
        </p:txBody>
      </p:sp>
    </p:spTree>
    <p:extLst>
      <p:ext uri="{BB962C8B-B14F-4D97-AF65-F5344CB8AC3E}">
        <p14:creationId xmlns:p14="http://schemas.microsoft.com/office/powerpoint/2010/main" val="4044144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2</a:t>
            </a:fld>
            <a:endParaRPr lang="en-GB"/>
          </a:p>
        </p:txBody>
      </p:sp>
    </p:spTree>
    <p:extLst>
      <p:ext uri="{BB962C8B-B14F-4D97-AF65-F5344CB8AC3E}">
        <p14:creationId xmlns:p14="http://schemas.microsoft.com/office/powerpoint/2010/main" val="4207229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3</a:t>
            </a:fld>
            <a:endParaRPr lang="en-GB"/>
          </a:p>
        </p:txBody>
      </p:sp>
    </p:spTree>
    <p:extLst>
      <p:ext uri="{BB962C8B-B14F-4D97-AF65-F5344CB8AC3E}">
        <p14:creationId xmlns:p14="http://schemas.microsoft.com/office/powerpoint/2010/main" val="3178533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must be remembered that the idea of European Unity is based on a very noble</a:t>
            </a:r>
            <a:r>
              <a:rPr lang="en-GB" baseline="0" dirty="0"/>
              <a:t> and worth-while principle: the avoidance of war in Europe. War between various nation states, most notably France and Germany, had been almost a constant feature for several centuries before the devastation of two ‘World Wars’ of the twentieth century.</a:t>
            </a:r>
          </a:p>
          <a:p>
            <a:endParaRPr lang="en-GB" baseline="0" dirty="0"/>
          </a:p>
          <a:p>
            <a:r>
              <a:rPr lang="en-GB" baseline="0" dirty="0"/>
              <a:t>Following the second world war there was an even stronger recognition to avoid future conflicts</a:t>
            </a:r>
            <a:endParaRPr lang="en-GB" dirty="0"/>
          </a:p>
          <a:p>
            <a:endParaRPr lang="en-GB" dirty="0"/>
          </a:p>
          <a:p>
            <a:r>
              <a:rPr lang="en-GB" dirty="0"/>
              <a:t>INITIAL</a:t>
            </a:r>
            <a:r>
              <a:rPr lang="en-GB" baseline="0" dirty="0"/>
              <a:t> AIM: To create a single market for goods, services, capital and labour by eliminating barriers to trade and promoting free trade between members.</a:t>
            </a:r>
          </a:p>
          <a:p>
            <a:endParaRPr lang="en-GB" baseline="0" dirty="0"/>
          </a:p>
          <a:p>
            <a:r>
              <a:rPr lang="en-GB" baseline="0" dirty="0"/>
              <a:t>Non-members: common tariff barriers were erected against cheap imports.</a:t>
            </a:r>
          </a:p>
          <a:p>
            <a:endParaRPr lang="en-GB" baseline="0" dirty="0"/>
          </a:p>
          <a:p>
            <a:r>
              <a:rPr lang="en-GB" baseline="0" dirty="0"/>
              <a:t>EU policies aim to ensure free movement of goods, services, people, and capital, enact legislation in justice and in home affairs and maintain common policies on trade, agriculture, fisheries and regional development.</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4</a:t>
            </a:fld>
            <a:endParaRPr lang="en-GB"/>
          </a:p>
        </p:txBody>
      </p:sp>
    </p:spTree>
    <p:extLst>
      <p:ext uri="{BB962C8B-B14F-4D97-AF65-F5344CB8AC3E}">
        <p14:creationId xmlns:p14="http://schemas.microsoft.com/office/powerpoint/2010/main" val="3207091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Achieving agreement between different countries, with different economic and political priorities, on every decision necessary for the functioning of the EEC was often difficult.</a:t>
            </a:r>
          </a:p>
          <a:p>
            <a:r>
              <a:rPr lang="en-GB" dirty="0"/>
              <a:t>During the 1960s the EEC began to require certain decisions to be taken by a </a:t>
            </a:r>
            <a:r>
              <a:rPr lang="en-GB" b="1" dirty="0"/>
              <a:t>qualified majority vote.</a:t>
            </a:r>
          </a:p>
          <a:p>
            <a:endParaRPr lang="en-GB" dirty="0"/>
          </a:p>
          <a:p>
            <a:endParaRPr lang="en-GB" dirty="0"/>
          </a:p>
          <a:p>
            <a:endParaRPr lang="en-GB" dirty="0"/>
          </a:p>
          <a:p>
            <a:endParaRPr lang="en-GB" dirty="0"/>
          </a:p>
          <a:p>
            <a:r>
              <a:rPr lang="en-GB" dirty="0"/>
              <a:t>A: simple majority – a numerical majority of Member states or their</a:t>
            </a:r>
            <a:r>
              <a:rPr lang="en-GB" baseline="0" dirty="0"/>
              <a:t> representatives must agree – 15/28</a:t>
            </a:r>
          </a:p>
          <a:p>
            <a:endParaRPr lang="en-GB" baseline="0" dirty="0"/>
          </a:p>
          <a:p>
            <a:r>
              <a:rPr lang="en-GB" baseline="0" dirty="0"/>
              <a:t>Qualified majority – each member state is allocated a number of votes weighted accorded to their populations</a:t>
            </a:r>
            <a:endParaRPr lang="en-GB" dirty="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5</a:t>
            </a:fld>
            <a:endParaRPr lang="en-GB"/>
          </a:p>
        </p:txBody>
      </p:sp>
    </p:spTree>
    <p:extLst>
      <p:ext uri="{BB962C8B-B14F-4D97-AF65-F5344CB8AC3E}">
        <p14:creationId xmlns:p14="http://schemas.microsoft.com/office/powerpoint/2010/main" val="4273293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QMV</a:t>
            </a:r>
          </a:p>
        </p:txBody>
      </p:sp>
      <p:sp>
        <p:nvSpPr>
          <p:cNvPr id="4" name="Slide Number Placeholder 3"/>
          <p:cNvSpPr>
            <a:spLocks noGrp="1"/>
          </p:cNvSpPr>
          <p:nvPr>
            <p:ph type="sldNum" sz="quarter" idx="10"/>
          </p:nvPr>
        </p:nvSpPr>
        <p:spPr/>
        <p:txBody>
          <a:bodyPr/>
          <a:lstStyle/>
          <a:p>
            <a:fld id="{7D47B954-97C9-40E0-9940-4B9B6955FC25}" type="slidenum">
              <a:rPr lang="en-GB" smtClean="0"/>
              <a:t>6</a:t>
            </a:fld>
            <a:endParaRPr lang="en-GB"/>
          </a:p>
        </p:txBody>
      </p:sp>
    </p:spTree>
    <p:extLst>
      <p:ext uri="{BB962C8B-B14F-4D97-AF65-F5344CB8AC3E}">
        <p14:creationId xmlns:p14="http://schemas.microsoft.com/office/powerpoint/2010/main" val="445112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a:t>
            </a:r>
            <a:r>
              <a:rPr lang="en-GB" baseline="0" dirty="0"/>
              <a:t> stagnation: prolonged period where economic growth stays the same and doesn’t increase.</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7</a:t>
            </a:fld>
            <a:endParaRPr lang="en-GB"/>
          </a:p>
        </p:txBody>
      </p:sp>
    </p:spTree>
    <p:extLst>
      <p:ext uri="{BB962C8B-B14F-4D97-AF65-F5344CB8AC3E}">
        <p14:creationId xmlns:p14="http://schemas.microsoft.com/office/powerpoint/2010/main" val="129793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European Coal and Steel Community Treaty (ECSC Treaty) – The Treaty of Paris 1951</a:t>
            </a:r>
          </a:p>
          <a:p>
            <a:endParaRPr lang="en-GB" b="1" u="sng" dirty="0"/>
          </a:p>
          <a:p>
            <a:pPr marL="174588" indent="-174588">
              <a:buFontTx/>
              <a:buChar char="-"/>
            </a:pPr>
            <a:r>
              <a:rPr lang="en-GB" b="0" u="none" baseline="0" dirty="0"/>
              <a:t>Aim was prevention of further hostilities within Europe and the establishment of stable relations between countries that had formerly been at war</a:t>
            </a:r>
          </a:p>
          <a:p>
            <a:pPr marL="174588" indent="-174588">
              <a:buFontTx/>
              <a:buChar char="-"/>
            </a:pPr>
            <a:r>
              <a:rPr lang="en-GB" b="0" u="none" baseline="0" dirty="0"/>
              <a:t>Both France and Germany had regions where Coal and Steel were major factors in the economy (which was also a potential cause of conflict between the countries).</a:t>
            </a:r>
          </a:p>
          <a:p>
            <a:pPr marL="174588" indent="-174588">
              <a:buFontTx/>
              <a:buChar char="-"/>
            </a:pPr>
            <a:r>
              <a:rPr lang="en-GB" b="0" u="none" baseline="0" dirty="0"/>
              <a:t>The Treaty devised an institutional framework for all of the Communities:</a:t>
            </a:r>
          </a:p>
          <a:p>
            <a:r>
              <a:rPr lang="en-GB" b="0" u="none" baseline="0" dirty="0"/>
              <a:t>This consisted of a ‘High authority’ acting as an executive arm controlling production</a:t>
            </a:r>
          </a:p>
          <a:p>
            <a:r>
              <a:rPr lang="en-GB" b="0" u="none" baseline="0" dirty="0"/>
              <a:t>Then a political assembly of representative members from various member states</a:t>
            </a:r>
          </a:p>
          <a:p>
            <a:r>
              <a:rPr lang="en-GB" b="0" u="none" baseline="0" dirty="0"/>
              <a:t>A special council of ministers and a Court of Justice was also added later.</a:t>
            </a:r>
          </a:p>
          <a:p>
            <a:endParaRPr lang="en-GB" b="0" u="none" baseline="0" dirty="0"/>
          </a:p>
          <a:p>
            <a:pPr marL="174588" indent="-174588">
              <a:buFontTx/>
              <a:buChar char="-"/>
            </a:pPr>
            <a:r>
              <a:rPr lang="en-GB" b="0" u="none" baseline="0" dirty="0"/>
              <a:t>The Treaty was in the end signed by only six European nations:</a:t>
            </a:r>
          </a:p>
          <a:p>
            <a:r>
              <a:rPr lang="en-GB" b="0" u="none" baseline="0" dirty="0"/>
              <a:t>1. France</a:t>
            </a:r>
          </a:p>
          <a:p>
            <a:r>
              <a:rPr lang="en-GB" b="0" u="none" baseline="0" dirty="0"/>
              <a:t>2. Germany</a:t>
            </a:r>
          </a:p>
          <a:p>
            <a:r>
              <a:rPr lang="en-GB" b="0" u="none" baseline="0" dirty="0"/>
              <a:t>3. Italy</a:t>
            </a:r>
          </a:p>
          <a:p>
            <a:r>
              <a:rPr lang="en-GB" b="0" u="none" baseline="0" dirty="0"/>
              <a:t>4. Belgium</a:t>
            </a:r>
          </a:p>
          <a:p>
            <a:r>
              <a:rPr lang="en-GB" b="0" u="none" baseline="0" dirty="0"/>
              <a:t>5. The Netherlands</a:t>
            </a:r>
          </a:p>
          <a:p>
            <a:r>
              <a:rPr lang="en-GB" b="0" u="none" baseline="0" dirty="0"/>
              <a:t>6. Luxembourg</a:t>
            </a:r>
          </a:p>
          <a:p>
            <a:endParaRPr lang="en-GB" b="0" u="none" baseline="0" dirty="0"/>
          </a:p>
          <a:p>
            <a:r>
              <a:rPr lang="en-GB" b="0" u="none" baseline="0" dirty="0"/>
              <a:t>The UK significantly declined to join the Community. The UK had suffered a lot less devastation than other countries from the war and the political thinking at the time was that it would be more beneficial to build relations with the USA than Europe. </a:t>
            </a:r>
            <a:endParaRPr lang="en-GB" b="0" u="none" dirty="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8</a:t>
            </a:fld>
            <a:endParaRPr lang="en-GB"/>
          </a:p>
        </p:txBody>
      </p:sp>
    </p:spTree>
    <p:extLst>
      <p:ext uri="{BB962C8B-B14F-4D97-AF65-F5344CB8AC3E}">
        <p14:creationId xmlns:p14="http://schemas.microsoft.com/office/powerpoint/2010/main" val="839073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Single European Act (SEA) </a:t>
            </a:r>
          </a:p>
          <a:p>
            <a:r>
              <a:rPr lang="en-GB" dirty="0"/>
              <a:t>Although the European Community had been in operation for nearly thirty years, it had not achieved its aim of establishing a genuine common market. The SEA’s main purpose was to set a deadline for the creation of a full single market by 1992. It also created deeper integration by making it easier to pass laws, strengthening the EU Parliament and laying the basis for a European foreign policy. In these ways it took the process of European integration to a new level, laying the groundwork for the rapid changes of the 1990s and 2000s. </a:t>
            </a:r>
          </a:p>
          <a:p>
            <a:endParaRPr lang="en-GB" dirty="0"/>
          </a:p>
          <a:p>
            <a:r>
              <a:rPr lang="en-GB" dirty="0"/>
              <a:t>The</a:t>
            </a:r>
            <a:r>
              <a:rPr lang="en-GB" baseline="0" dirty="0"/>
              <a:t> SEA also included constitutional and institutional reform:</a:t>
            </a:r>
          </a:p>
          <a:p>
            <a:pPr marL="174588" indent="-174588">
              <a:buFontTx/>
              <a:buChar char="-"/>
            </a:pPr>
            <a:r>
              <a:rPr lang="en-GB" baseline="0" dirty="0"/>
              <a:t>A new law making process was devised – the co-operation procedure- gave Parliament much greater involvement in certain measures and aimed to reduce the ‘democratic deficit’</a:t>
            </a:r>
          </a:p>
          <a:p>
            <a:pPr marL="174588" indent="-174588">
              <a:buFontTx/>
              <a:buChar char="-"/>
            </a:pPr>
            <a:r>
              <a:rPr lang="en-GB" baseline="0" dirty="0"/>
              <a:t>The European Council was formally recognised and this provided for regular twice yearly meetings of heads of state</a:t>
            </a:r>
          </a:p>
          <a:p>
            <a:pPr marL="174588" indent="-174588">
              <a:buFontTx/>
              <a:buChar char="-"/>
            </a:pPr>
            <a:r>
              <a:rPr lang="en-GB" baseline="0" dirty="0"/>
              <a:t>A new Court of First Instance (CFI) was created to support the ECJ through its massively increased workload;</a:t>
            </a:r>
          </a:p>
          <a:p>
            <a:pPr marL="174588" indent="-174588">
              <a:buFontTx/>
              <a:buChar char="-"/>
            </a:pPr>
            <a:r>
              <a:rPr lang="en-GB" baseline="0" dirty="0"/>
              <a:t>Procedural changes also meant that there was an increase in qualified majority voting in Council to speed up the decision making process;</a:t>
            </a:r>
          </a:p>
          <a:p>
            <a:pPr marL="174588" indent="-174588">
              <a:buFontTx/>
              <a:buChar char="-"/>
            </a:pPr>
            <a:r>
              <a:rPr lang="en-GB" baseline="0" dirty="0"/>
              <a:t>There was also a move towards the idea of European political co-operation and Community Competency was extended beyond pure economic objectives to include areas such as social policy and environmental policy.</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9</a:t>
            </a:fld>
            <a:endParaRPr lang="en-GB"/>
          </a:p>
        </p:txBody>
      </p:sp>
    </p:spTree>
    <p:extLst>
      <p:ext uri="{BB962C8B-B14F-4D97-AF65-F5344CB8AC3E}">
        <p14:creationId xmlns:p14="http://schemas.microsoft.com/office/powerpoint/2010/main" val="3265743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134">
              <a:defRPr/>
            </a:pPr>
            <a:endParaRPr lang="en-GB" dirty="0"/>
          </a:p>
          <a:p>
            <a:pPr defTabSz="931134">
              <a:defRPr/>
            </a:pPr>
            <a:endParaRPr lang="en-GB" dirty="0"/>
          </a:p>
          <a:p>
            <a:pPr defTabSz="931134">
              <a:defRPr/>
            </a:pPr>
            <a:endParaRPr lang="en-GB" dirty="0"/>
          </a:p>
          <a:p>
            <a:r>
              <a:rPr lang="en-GB" dirty="0"/>
              <a:t>The next big Treaty change was the </a:t>
            </a:r>
            <a:r>
              <a:rPr lang="en-GB" b="1" dirty="0"/>
              <a:t>Treaty on European Union (TEU)</a:t>
            </a:r>
            <a:r>
              <a:rPr lang="en-GB" dirty="0"/>
              <a:t> commonly known as the </a:t>
            </a:r>
            <a:r>
              <a:rPr lang="en-GB" b="1" dirty="0"/>
              <a:t>Maastricht Treaty</a:t>
            </a:r>
            <a:r>
              <a:rPr lang="en-GB" dirty="0"/>
              <a:t>. This was signed in February 1992, and came into force on the 1st November 1993. It was this Treaty that marked the changeover from the European Community (EC) to the European Union. It introduced a number of significant changes including:</a:t>
            </a:r>
          </a:p>
          <a:p>
            <a:endParaRPr lang="en-GB" dirty="0"/>
          </a:p>
          <a:p>
            <a:pPr marL="232783" indent="-232783">
              <a:buAutoNum type="alphaLcParenR"/>
            </a:pPr>
            <a:r>
              <a:rPr lang="en-GB" dirty="0"/>
              <a:t>it established economic and monetary union</a:t>
            </a:r>
          </a:p>
          <a:p>
            <a:r>
              <a:rPr lang="en-GB" dirty="0"/>
              <a:t>- Common currency</a:t>
            </a:r>
          </a:p>
          <a:p>
            <a:br>
              <a:rPr lang="en-GB" dirty="0"/>
            </a:br>
            <a:r>
              <a:rPr lang="en-GB" dirty="0"/>
              <a:t>b) it established the implementation of a common foreign and security policy</a:t>
            </a:r>
          </a:p>
          <a:p>
            <a:r>
              <a:rPr lang="en-GB" dirty="0"/>
              <a:t>- The organised </a:t>
            </a:r>
            <a:r>
              <a:rPr lang="en-GB" baseline="0" dirty="0"/>
              <a:t> and agreed foreign policy of the EU for security and defence decisions</a:t>
            </a:r>
            <a:endParaRPr lang="en-GB" dirty="0"/>
          </a:p>
          <a:p>
            <a:endParaRPr lang="en-GB" dirty="0"/>
          </a:p>
          <a:p>
            <a:endParaRPr lang="en-GB" dirty="0"/>
          </a:p>
          <a:p>
            <a:br>
              <a:rPr lang="en-GB" dirty="0"/>
            </a:br>
            <a:r>
              <a:rPr lang="en-GB" dirty="0"/>
              <a:t>c) it started to give the European Parliament teeth, by introducing the co decision procedure</a:t>
            </a:r>
          </a:p>
          <a:p>
            <a:r>
              <a:rPr lang="en-GB" dirty="0"/>
              <a:t>European</a:t>
            </a:r>
            <a:r>
              <a:rPr lang="en-GB" baseline="0" dirty="0"/>
              <a:t> Council and Parliament must agree on legislation before it can be adopted</a:t>
            </a:r>
            <a:endParaRPr lang="en-GB" dirty="0"/>
          </a:p>
          <a:p>
            <a:endParaRPr lang="en-GB" dirty="0"/>
          </a:p>
          <a:p>
            <a:br>
              <a:rPr lang="en-GB" dirty="0"/>
            </a:br>
            <a:r>
              <a:rPr lang="en-GB" dirty="0"/>
              <a:t>d) it enshrined the principle of proportionality and subsidiarity.</a:t>
            </a:r>
          </a:p>
          <a:p>
            <a:r>
              <a:rPr lang="en-GB" dirty="0"/>
              <a:t>A central authority</a:t>
            </a:r>
            <a:r>
              <a:rPr lang="en-GB" baseline="0" dirty="0"/>
              <a:t> should perform those tasks which cannot be performed at a local level</a:t>
            </a:r>
            <a:endParaRPr lang="en-GB" dirty="0"/>
          </a:p>
          <a:p>
            <a:endParaRPr lang="en-GB" dirty="0"/>
          </a:p>
          <a:p>
            <a:br>
              <a:rPr lang="en-GB" dirty="0"/>
            </a:br>
            <a:r>
              <a:rPr lang="en-GB" dirty="0"/>
              <a:t>e) It provided a mechanism for developing cooperation between Member States on justice and home affairs issues.</a:t>
            </a:r>
          </a:p>
          <a:p>
            <a:endParaRPr lang="en-GB" dirty="0"/>
          </a:p>
          <a:p>
            <a:br>
              <a:rPr lang="en-GB" dirty="0"/>
            </a:br>
            <a:r>
              <a:rPr lang="en-GB" dirty="0"/>
              <a:t>f) It introduced the concept of being a "citizen of the Union“</a:t>
            </a:r>
          </a:p>
          <a:p>
            <a:r>
              <a:rPr lang="en-GB" dirty="0"/>
              <a:t>Article 20 TEU – citizen</a:t>
            </a:r>
            <a:r>
              <a:rPr lang="en-GB" baseline="0" dirty="0"/>
              <a:t> of the union is hereby established. Every person holding the nationality of a MS shall be a citizen of the Union. </a:t>
            </a:r>
            <a:endParaRPr lang="en-GB" dirty="0"/>
          </a:p>
          <a:p>
            <a:pPr defTabSz="931134">
              <a:defRPr/>
            </a:pPr>
            <a:endParaRPr lang="en-GB" dirty="0"/>
          </a:p>
          <a:p>
            <a:pPr defTabSz="931134">
              <a:defRPr/>
            </a:pPr>
            <a:endParaRPr lang="en-GB" dirty="0"/>
          </a:p>
          <a:p>
            <a:pPr defTabSz="931134">
              <a:defRPr/>
            </a:pPr>
            <a:r>
              <a:rPr lang="en-GB" dirty="0"/>
              <a:t>The Maastricht Treaty was only ever intended to be a stop-gap Treaty, as it was clear that a number of changes were likely to occur in the very near future. One fundamental change that had to be planned for was the potential accession to the EU of up to 12 countries, and the </a:t>
            </a:r>
            <a:r>
              <a:rPr lang="en-GB" b="1" dirty="0"/>
              <a:t>Amsterdam Treaty</a:t>
            </a:r>
            <a:r>
              <a:rPr lang="en-GB" dirty="0"/>
              <a:t>, which was signed in 1997, started the reform process which was needed to take account of the changes that enlargement would bring.</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10</a:t>
            </a:fld>
            <a:endParaRPr lang="en-GB"/>
          </a:p>
        </p:txBody>
      </p:sp>
    </p:spTree>
    <p:extLst>
      <p:ext uri="{BB962C8B-B14F-4D97-AF65-F5344CB8AC3E}">
        <p14:creationId xmlns:p14="http://schemas.microsoft.com/office/powerpoint/2010/main" val="3252503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134">
              <a:defRPr/>
            </a:pPr>
            <a:r>
              <a:rPr lang="en-GB" dirty="0"/>
              <a:t>The Amsterdam Treaty amended and updated the other Treaties, and made a number of politically significant changes, particularly in the areas of fundamental rights, employment, and the free movement of persons.</a:t>
            </a:r>
          </a:p>
          <a:p>
            <a:pPr defTabSz="931134">
              <a:defRPr/>
            </a:pPr>
            <a:endParaRPr lang="en-GB" dirty="0"/>
          </a:p>
          <a:p>
            <a:pPr defTabSz="931134">
              <a:defRPr/>
            </a:pPr>
            <a:r>
              <a:rPr lang="en-GB" dirty="0"/>
              <a:t>2 October 1997:</a:t>
            </a:r>
          </a:p>
          <a:p>
            <a:pPr defTabSz="931134">
              <a:defRPr/>
            </a:pPr>
            <a:r>
              <a:rPr lang="en-GB" dirty="0"/>
              <a:t>The Treaty of Amsterdam meant a greater emphasis on citizenship and the rights of individuals, an attempt to achieve more democracy in the shape of increased powers for the European Parliament.</a:t>
            </a:r>
          </a:p>
          <a:p>
            <a:pPr defTabSz="931134">
              <a:defRPr/>
            </a:pPr>
            <a:endParaRPr lang="en-GB" dirty="0"/>
          </a:p>
          <a:p>
            <a:pPr defTabSz="931134">
              <a:defRPr/>
            </a:pPr>
            <a:r>
              <a:rPr lang="en-GB" dirty="0"/>
              <a:t>Entered into force on 1 May 1999: It made substantial changes to the Treaty on European Union which had been signed in </a:t>
            </a:r>
            <a:r>
              <a:rPr lang="en-GB" dirty="0" err="1"/>
              <a:t>Maastrict</a:t>
            </a:r>
            <a:r>
              <a:rPr lang="en-GB" dirty="0"/>
              <a:t> in 1992.</a:t>
            </a:r>
          </a:p>
          <a:p>
            <a:endParaRPr lang="en-GB" dirty="0"/>
          </a:p>
          <a:p>
            <a:endParaRPr lang="en-GB" dirty="0"/>
          </a:p>
          <a:p>
            <a:r>
              <a:rPr lang="en-GB" dirty="0"/>
              <a:t>It was agreed in 1997 but did not gain force for another 2 years. </a:t>
            </a:r>
          </a:p>
          <a:p>
            <a:endParaRPr lang="en-GB" dirty="0"/>
          </a:p>
          <a:p>
            <a:r>
              <a:rPr lang="en-GB" dirty="0"/>
              <a:t>- It broadened the objectives of the EU from pure economic aims</a:t>
            </a:r>
            <a:r>
              <a:rPr lang="en-GB" baseline="0" dirty="0"/>
              <a:t> to include some social and political objectives. For example, the Treaty gave Council the power to introduce new laws to prevent discrimination based on protected characteristics.</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11</a:t>
            </a:fld>
            <a:endParaRPr lang="en-GB"/>
          </a:p>
        </p:txBody>
      </p:sp>
    </p:spTree>
    <p:extLst>
      <p:ext uri="{BB962C8B-B14F-4D97-AF65-F5344CB8AC3E}">
        <p14:creationId xmlns:p14="http://schemas.microsoft.com/office/powerpoint/2010/main" val="1738934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Treaty of Nice was agreed in December 2000 but did not gain force </a:t>
            </a:r>
            <a:r>
              <a:rPr lang="en-GB" dirty="0" err="1"/>
              <a:t>til</a:t>
            </a:r>
            <a:r>
              <a:rPr lang="en-GB" dirty="0"/>
              <a:t> 1 February</a:t>
            </a:r>
            <a:r>
              <a:rPr lang="en-GB" baseline="0" dirty="0"/>
              <a:t> 2003 because of difficulties in ratifying the Treaty in Ireland.</a:t>
            </a:r>
          </a:p>
          <a:p>
            <a:endParaRPr lang="en-GB" baseline="0" dirty="0"/>
          </a:p>
          <a:p>
            <a:r>
              <a:rPr lang="en-GB" baseline="0" dirty="0"/>
              <a:t>One of the major aims of the Treaty was to prepare the institutions of the EU for enlargement of the Union.</a:t>
            </a:r>
          </a:p>
          <a:p>
            <a:endParaRPr lang="en-GB" baseline="0" dirty="0"/>
          </a:p>
          <a:p>
            <a:pPr marL="174588" indent="-174588">
              <a:buFontTx/>
              <a:buChar char="-"/>
            </a:pPr>
            <a:r>
              <a:rPr lang="en-GB" baseline="0" dirty="0"/>
              <a:t>Institutional changes included changes to the composition of the institutions with a new allocation of seats in Parliament, an extension to the number of Commissioners and Judges in the ECJ.</a:t>
            </a:r>
          </a:p>
          <a:p>
            <a:pPr marL="174588" indent="-174588">
              <a:buFontTx/>
              <a:buChar char="-"/>
            </a:pPr>
            <a:endParaRPr lang="en-GB" baseline="0" dirty="0"/>
          </a:p>
          <a:p>
            <a:pPr marL="174588" indent="-174588">
              <a:buFontTx/>
              <a:buChar char="-"/>
            </a:pPr>
            <a:r>
              <a:rPr lang="en-GB" baseline="0" dirty="0"/>
              <a:t>Extended qualified majority voting in Council to account for a now 25 state union</a:t>
            </a:r>
          </a:p>
          <a:p>
            <a:pPr marL="174588" indent="-174588">
              <a:buFontTx/>
              <a:buChar char="-"/>
            </a:pPr>
            <a:endParaRPr lang="en-GB" baseline="0" dirty="0"/>
          </a:p>
          <a:p>
            <a:pPr marL="174588" indent="-174588">
              <a:buFontTx/>
              <a:buChar char="-"/>
            </a:pPr>
            <a:r>
              <a:rPr lang="en-GB" baseline="0" dirty="0"/>
              <a:t>The Treaty also approved the Charter of Fundamental Rights, with provision for suspension of voting rights where there are breaches</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12</a:t>
            </a:fld>
            <a:endParaRPr lang="en-GB"/>
          </a:p>
        </p:txBody>
      </p:sp>
    </p:spTree>
    <p:extLst>
      <p:ext uri="{BB962C8B-B14F-4D97-AF65-F5344CB8AC3E}">
        <p14:creationId xmlns:p14="http://schemas.microsoft.com/office/powerpoint/2010/main" val="777580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Treaty of Lisbon (2007) merged the EC and the EU into the EU, renamed the EC Treaty (now the Treaty on the Functioning of the European Union (TFEU)) and renumbered both it and the TEU (1992).  It continued the institutional reforms which had been seen in previous amending Treaties and gave legal force to the Charter of Fundamental Rights.</a:t>
            </a:r>
          </a:p>
        </p:txBody>
      </p:sp>
      <p:sp>
        <p:nvSpPr>
          <p:cNvPr id="4" name="Slide Number Placeholder 3"/>
          <p:cNvSpPr>
            <a:spLocks noGrp="1"/>
          </p:cNvSpPr>
          <p:nvPr>
            <p:ph type="sldNum" sz="quarter" idx="10"/>
          </p:nvPr>
        </p:nvSpPr>
        <p:spPr/>
        <p:txBody>
          <a:bodyPr/>
          <a:lstStyle/>
          <a:p>
            <a:fld id="{7D47B954-97C9-40E0-9940-4B9B6955FC25}" type="slidenum">
              <a:rPr lang="en-GB" smtClean="0"/>
              <a:t>13</a:t>
            </a:fld>
            <a:endParaRPr lang="en-GB"/>
          </a:p>
        </p:txBody>
      </p:sp>
    </p:spTree>
    <p:extLst>
      <p:ext uri="{BB962C8B-B14F-4D97-AF65-F5344CB8AC3E}">
        <p14:creationId xmlns:p14="http://schemas.microsoft.com/office/powerpoint/2010/main" val="19537648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14</a:t>
            </a:fld>
            <a:endParaRPr lang="en-GB"/>
          </a:p>
        </p:txBody>
      </p:sp>
    </p:spTree>
    <p:extLst>
      <p:ext uri="{BB962C8B-B14F-4D97-AF65-F5344CB8AC3E}">
        <p14:creationId xmlns:p14="http://schemas.microsoft.com/office/powerpoint/2010/main" val="3644511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15</a:t>
            </a:fld>
            <a:endParaRPr lang="en-GB"/>
          </a:p>
        </p:txBody>
      </p:sp>
    </p:spTree>
    <p:extLst>
      <p:ext uri="{BB962C8B-B14F-4D97-AF65-F5344CB8AC3E}">
        <p14:creationId xmlns:p14="http://schemas.microsoft.com/office/powerpoint/2010/main" val="12850239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16</a:t>
            </a:fld>
            <a:endParaRPr lang="en-GB"/>
          </a:p>
        </p:txBody>
      </p:sp>
    </p:spTree>
    <p:extLst>
      <p:ext uri="{BB962C8B-B14F-4D97-AF65-F5344CB8AC3E}">
        <p14:creationId xmlns:p14="http://schemas.microsoft.com/office/powerpoint/2010/main" val="11924004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European Council</a:t>
            </a:r>
          </a:p>
          <a:p>
            <a:r>
              <a:rPr lang="en-GB" dirty="0"/>
              <a:t>European Commission</a:t>
            </a:r>
          </a:p>
          <a:p>
            <a:r>
              <a:rPr lang="en-GB" dirty="0"/>
              <a:t>Council of the European Union</a:t>
            </a:r>
          </a:p>
          <a:p>
            <a:r>
              <a:rPr lang="en-GB" dirty="0"/>
              <a:t>European Parliament</a:t>
            </a:r>
          </a:p>
          <a:p>
            <a:r>
              <a:rPr lang="en-GB" dirty="0"/>
              <a:t>Court of Justice of the European Union</a:t>
            </a:r>
          </a:p>
          <a:p>
            <a:endParaRPr lang="en-GB" dirty="0"/>
          </a:p>
          <a:p>
            <a:r>
              <a:rPr lang="en-GB" dirty="0"/>
              <a:t>The above institutions reflect the three basic elements to a constitution identified in the separation of powers theory (the executive, the legislative and the judicial functions).</a:t>
            </a:r>
          </a:p>
          <a:p>
            <a:r>
              <a:rPr lang="en-GB" dirty="0"/>
              <a:t>They attempt </a:t>
            </a:r>
            <a:r>
              <a:rPr lang="en-GB" b="1" u="sng" dirty="0"/>
              <a:t>to maintain a balance</a:t>
            </a:r>
            <a:r>
              <a:rPr lang="en-GB" dirty="0"/>
              <a:t> between giving an appropriate amount of power to Member States with large populations and ensuring that smaller Member States’ interests are protected.</a:t>
            </a:r>
          </a:p>
          <a:p>
            <a:r>
              <a:rPr lang="en-GB" dirty="0"/>
              <a:t>The difficulties of achieving this balance can be seen by comparing the populations of Germany (82m) and Malta (0.4m). The elected national governments of the Member States retain considerable influence over the EU institutions.</a:t>
            </a:r>
          </a:p>
          <a:p>
            <a:endParaRPr lang="en-GB" dirty="0"/>
          </a:p>
          <a:p>
            <a:r>
              <a:rPr lang="en-GB" dirty="0"/>
              <a:t>N:B The institutions do not work in isolation from each other; there are a number of ways in which they impose checks on each other.</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17</a:t>
            </a:fld>
            <a:endParaRPr lang="en-GB"/>
          </a:p>
        </p:txBody>
      </p:sp>
    </p:spTree>
    <p:extLst>
      <p:ext uri="{BB962C8B-B14F-4D97-AF65-F5344CB8AC3E}">
        <p14:creationId xmlns:p14="http://schemas.microsoft.com/office/powerpoint/2010/main" val="2912793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47B954-97C9-40E0-9940-4B9B6955FC25}" type="slidenum">
              <a:rPr lang="en-GB" smtClean="0"/>
              <a:t>18</a:t>
            </a:fld>
            <a:endParaRPr lang="en-GB"/>
          </a:p>
        </p:txBody>
      </p:sp>
    </p:spTree>
    <p:extLst>
      <p:ext uri="{BB962C8B-B14F-4D97-AF65-F5344CB8AC3E}">
        <p14:creationId xmlns:p14="http://schemas.microsoft.com/office/powerpoint/2010/main" val="5611345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TERMINOLOGY ALERT- European</a:t>
            </a:r>
            <a:r>
              <a:rPr lang="en-GB" baseline="0" dirty="0"/>
              <a:t> Council and the Council of EU are not the same!</a:t>
            </a:r>
            <a:endParaRPr lang="en-GB" dirty="0"/>
          </a:p>
          <a:p>
            <a:endParaRPr lang="en-GB" dirty="0"/>
          </a:p>
          <a:p>
            <a:endParaRPr lang="en-GB" dirty="0"/>
          </a:p>
          <a:p>
            <a:endParaRPr lang="en-GB" dirty="0"/>
          </a:p>
          <a:p>
            <a:r>
              <a:rPr lang="en-GB" dirty="0"/>
              <a:t>Executive body which is headed by its President, currently Charles Michel. Previously Donald Tusk.</a:t>
            </a:r>
          </a:p>
          <a:p>
            <a:r>
              <a:rPr lang="en-GB" dirty="0"/>
              <a:t>Its membership consists of the heads of state or heads of government of the Member States as well as High Representative for Foreign Affairs and Security.</a:t>
            </a:r>
          </a:p>
          <a:p>
            <a:r>
              <a:rPr lang="en-GB" dirty="0"/>
              <a:t>The president of the European Council is elected by the Member States’ heads of state or heads of government by a qualified majority vote. He/she has a term of office of 2.5 years which can only be renewed once.</a:t>
            </a:r>
          </a:p>
          <a:p>
            <a:r>
              <a:rPr lang="en-GB" dirty="0"/>
              <a:t>The council meets twice every six months (more often if required). It is responsible for defining the general political direction and priorities of the EU. Where possible, the members of the European Council try to reach a consensus. If it is necessary to vote, some decisions must be taken by unanimity whilst others are decided by a qualified majority.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can read more about him using the menu on the president's website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http://www.consilium.europa.eu/en/european-council/president/</a:t>
            </a:r>
            <a:endParaRPr lang="en-GB" sz="120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19</a:t>
            </a:fld>
            <a:endParaRPr lang="en-GB"/>
          </a:p>
        </p:txBody>
      </p:sp>
    </p:spTree>
    <p:extLst>
      <p:ext uri="{BB962C8B-B14F-4D97-AF65-F5344CB8AC3E}">
        <p14:creationId xmlns:p14="http://schemas.microsoft.com/office/powerpoint/2010/main" val="11884092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JULIAN</a:t>
            </a:r>
            <a:r>
              <a:rPr lang="en-GB" baseline="0" dirty="0"/>
              <a:t> KING </a:t>
            </a:r>
          </a:p>
          <a:p>
            <a:endParaRPr lang="en-GB" baseline="0" dirty="0"/>
          </a:p>
          <a:p>
            <a:r>
              <a:rPr lang="en-GB" dirty="0"/>
              <a:t>Ensuring the swift implementation of the steps needed to build an effective and sustainable Security Union</a:t>
            </a:r>
          </a:p>
          <a:p>
            <a:r>
              <a:rPr lang="en-GB" dirty="0"/>
              <a:t>Strengthening our common fight against terrorism and organised crime, including identifying where the EU can make a real difference and a greater focus on implementation and enforcement</a:t>
            </a:r>
          </a:p>
          <a:p>
            <a:r>
              <a:rPr lang="en-GB" dirty="0"/>
              <a:t>Reinforcing the security response to radicalisation and increasing efforts to tackle terrorist propaganda and hate speech online</a:t>
            </a:r>
          </a:p>
          <a:p>
            <a:r>
              <a:rPr lang="en-GB" dirty="0"/>
              <a:t>Improving information and intelligence sharing, including a stronger role for EU Agencies</a:t>
            </a:r>
          </a:p>
          <a:p>
            <a:r>
              <a:rPr lang="en-GB" dirty="0"/>
              <a:t>Reinforcing the capacity to protect critical infrastructures and soft targets</a:t>
            </a:r>
          </a:p>
          <a:p>
            <a:r>
              <a:rPr lang="en-GB" dirty="0"/>
              <a:t>Fighting cybercrime through enhanced cybersecurity and digital intelligence</a:t>
            </a:r>
          </a:p>
          <a:p>
            <a:r>
              <a:rPr lang="en-GB" dirty="0"/>
              <a:t>Ensuring that EU-financed security research targets the needs of security practitioners and develops solutions to forthcoming security challenges</a:t>
            </a:r>
          </a:p>
          <a:p>
            <a:endParaRPr lang="en-GB" dirty="0"/>
          </a:p>
          <a:p>
            <a:r>
              <a:rPr lang="en-GB" dirty="0"/>
              <a:t>Additional Task : What are the 6 commission priorities for 2019-2024?</a:t>
            </a:r>
          </a:p>
          <a:p>
            <a:endParaRPr lang="en-GB" dirty="0"/>
          </a:p>
          <a:p>
            <a:r>
              <a:rPr lang="en-GB" dirty="0"/>
              <a:t>A European Green deal; an economy that works for people, A Europe fit for the Digital Age,</a:t>
            </a:r>
          </a:p>
          <a:p>
            <a:r>
              <a:rPr lang="en-GB" dirty="0"/>
              <a:t>Promoting our European way of life, a stronger Europe in the world, a new push for European democracy.</a:t>
            </a:r>
          </a:p>
        </p:txBody>
      </p:sp>
      <p:sp>
        <p:nvSpPr>
          <p:cNvPr id="4" name="Slide Number Placeholder 3"/>
          <p:cNvSpPr>
            <a:spLocks noGrp="1"/>
          </p:cNvSpPr>
          <p:nvPr>
            <p:ph type="sldNum" sz="quarter" idx="10"/>
          </p:nvPr>
        </p:nvSpPr>
        <p:spPr/>
        <p:txBody>
          <a:bodyPr/>
          <a:lstStyle/>
          <a:p>
            <a:fld id="{7D47B954-97C9-40E0-9940-4B9B6955FC25}" type="slidenum">
              <a:rPr lang="en-GB" smtClean="0"/>
              <a:t>20</a:t>
            </a:fld>
            <a:endParaRPr lang="en-GB"/>
          </a:p>
        </p:txBody>
      </p:sp>
    </p:spTree>
    <p:extLst>
      <p:ext uri="{BB962C8B-B14F-4D97-AF65-F5344CB8AC3E}">
        <p14:creationId xmlns:p14="http://schemas.microsoft.com/office/powerpoint/2010/main" val="3438427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Vice-presidents, together with the President of the European Commission and the High representative for Foreign Affairs and Security lead project teams of Commissioners covering priority areas including “Energy union with a forward-looking climate change policy”</a:t>
            </a:r>
          </a:p>
          <a:p>
            <a:endParaRPr lang="en-GB" baseline="0" dirty="0"/>
          </a:p>
          <a:p>
            <a:r>
              <a:rPr lang="en-GB" baseline="0" dirty="0"/>
              <a:t>Each of the other 20 Commissioners has a “portfolio” (area of responsibility). One or more departments of the European Commission, known as DIRECTORATES GENERAL may be allocated to each portfolio, together with other responsibilities.</a:t>
            </a:r>
          </a:p>
          <a:p>
            <a:endParaRPr lang="en-GB" baseline="0" dirty="0"/>
          </a:p>
          <a:p>
            <a:r>
              <a:rPr lang="en-GB" baseline="0" dirty="0"/>
              <a:t>The Commission works under the PRINCIPLE OF COLLECTIVE RESPONSIBILITY which means that each Commissioner has an equal say in decisions, as well as sharing responsibility for them.</a:t>
            </a:r>
          </a:p>
          <a:p>
            <a:endParaRPr lang="en-GB" baseline="0" dirty="0"/>
          </a:p>
        </p:txBody>
      </p:sp>
      <p:sp>
        <p:nvSpPr>
          <p:cNvPr id="4" name="Slide Number Placeholder 3"/>
          <p:cNvSpPr>
            <a:spLocks noGrp="1"/>
          </p:cNvSpPr>
          <p:nvPr>
            <p:ph type="sldNum" sz="quarter" idx="10"/>
          </p:nvPr>
        </p:nvSpPr>
        <p:spPr/>
        <p:txBody>
          <a:bodyPr/>
          <a:lstStyle/>
          <a:p>
            <a:fld id="{9AD50285-0962-42EC-8767-F29748015557}" type="slidenum">
              <a:rPr lang="en-GB" smtClean="0"/>
              <a:t>21</a:t>
            </a:fld>
            <a:endParaRPr lang="en-GB"/>
          </a:p>
        </p:txBody>
      </p:sp>
    </p:spTree>
    <p:extLst>
      <p:ext uri="{BB962C8B-B14F-4D97-AF65-F5344CB8AC3E}">
        <p14:creationId xmlns:p14="http://schemas.microsoft.com/office/powerpoint/2010/main" val="42466961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LEGISLATIVE FUNCTION</a:t>
            </a:r>
            <a:r>
              <a:rPr lang="en-GB" dirty="0"/>
              <a:t>: The Council of the EU has a LEGISLATIVE function as it is responsible, together with the European Parliament, for passing the laws of the EU proposed by the European Commission. It also passes secondary legislation in the form of Directives and Regulations</a:t>
            </a:r>
          </a:p>
          <a:p>
            <a:endParaRPr lang="en-GB" dirty="0"/>
          </a:p>
          <a:p>
            <a:r>
              <a:rPr lang="en-GB" b="1" u="sng" dirty="0"/>
              <a:t>EXECUTIVE </a:t>
            </a:r>
            <a:r>
              <a:rPr lang="en-GB" b="1" u="sng" dirty="0" err="1"/>
              <a:t>FUNCTIONS:</a:t>
            </a:r>
            <a:r>
              <a:rPr lang="en-GB" dirty="0" err="1"/>
              <a:t>In</a:t>
            </a:r>
            <a:r>
              <a:rPr lang="en-GB" dirty="0"/>
              <a:t> coordinating the economic and police and judicial policies of the Member States. It will also make international agreements with non-EU states and international organisations. In addition it must formally approve, together with the European Parliament, the EU budget.</a:t>
            </a:r>
          </a:p>
          <a:p>
            <a:endParaRPr lang="en-GB" b="1" u="sng" dirty="0"/>
          </a:p>
          <a:p>
            <a:r>
              <a:rPr lang="en-GB" b="1" u="sng" dirty="0"/>
              <a:t>MEMBERSHIP </a:t>
            </a:r>
            <a:r>
              <a:rPr lang="en-GB" dirty="0"/>
              <a:t>is not fixed and will vary on the topics being discussed at individual meetings. A government minister from each member state with responsibility for those particular topics will attend</a:t>
            </a:r>
          </a:p>
          <a:p>
            <a:r>
              <a:rPr lang="en-GB" b="1" u="none" dirty="0"/>
              <a:t>SO,</a:t>
            </a:r>
            <a:r>
              <a:rPr lang="en-GB" b="1" u="none" baseline="0" dirty="0"/>
              <a:t> FOR EXAMPLE, THE UK GOVERNMENT SECRETARY OF STATE FOR TRANSPORT WOULD ATTEND A MEETING WITH OTHER TRANSPORT MINISTERS TO DISCUSS HIGH-SPEED RAIL SERVICES BETWEEN DIFFERENT MEMBER STATES. THE UK’s CHANCELOR OF THE EXCHEQUER WOULD ATTEND A MEETING WITH OTHER FINANCE MINISTERS TO DISCUSS THE ECONOMIC PROBLEMS OF SOUTHERN EUROPEAN COUNTRIES SUCH AS GREECE AND ITALY. </a:t>
            </a:r>
            <a:endParaRPr lang="en-GB" b="1" u="none" dirty="0"/>
          </a:p>
        </p:txBody>
      </p:sp>
      <p:sp>
        <p:nvSpPr>
          <p:cNvPr id="4" name="Slide Number Placeholder 3"/>
          <p:cNvSpPr>
            <a:spLocks noGrp="1"/>
          </p:cNvSpPr>
          <p:nvPr>
            <p:ph type="sldNum" sz="quarter" idx="10"/>
          </p:nvPr>
        </p:nvSpPr>
        <p:spPr/>
        <p:txBody>
          <a:bodyPr/>
          <a:lstStyle/>
          <a:p>
            <a:fld id="{9AD50285-0962-42EC-8767-F29748015557}" type="slidenum">
              <a:rPr lang="en-GB" smtClean="0"/>
              <a:t>22</a:t>
            </a:fld>
            <a:endParaRPr lang="en-GB"/>
          </a:p>
        </p:txBody>
      </p:sp>
    </p:spTree>
    <p:extLst>
      <p:ext uri="{BB962C8B-B14F-4D97-AF65-F5344CB8AC3E}">
        <p14:creationId xmlns:p14="http://schemas.microsoft.com/office/powerpoint/2010/main" val="40441414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Elected law making body with a number of LEGISLATIVE FUNCTIONS</a:t>
            </a:r>
          </a:p>
          <a:p>
            <a:r>
              <a:rPr lang="en-GB" dirty="0"/>
              <a:t>751 members (MEPs) are directly elected every five years under a number of different forms of PROPORTIONAL REPRESENTATION (a method for voting which allocates seats to parties roughly in accordance with their total number of votes).</a:t>
            </a:r>
          </a:p>
          <a:p>
            <a:r>
              <a:rPr lang="en-GB" dirty="0"/>
              <a:t>Most recent election May 2014</a:t>
            </a:r>
          </a:p>
          <a:p>
            <a:r>
              <a:rPr lang="en-GB" dirty="0"/>
              <a:t>Each Member State is allocated a share of the seats which, very roughly, reflects the size of their populations. </a:t>
            </a:r>
          </a:p>
          <a:p>
            <a:r>
              <a:rPr lang="en-GB" dirty="0"/>
              <a:t>The MEPs operate in broad political groupings rather than as national groups (though the number of nationalist MEP’s from smaller parties increased in the May 2014 election)</a:t>
            </a:r>
          </a:p>
          <a:p>
            <a:r>
              <a:rPr lang="en-GB" dirty="0"/>
              <a:t>Based in Brussels but holds regular sessions in Strasbourg where MEPs sit for one week every month. All MEPs are paid the same salaries with generous expenses.</a:t>
            </a:r>
          </a:p>
          <a:p>
            <a:endParaRPr lang="en-GB" dirty="0"/>
          </a:p>
          <a:p>
            <a:endParaRPr lang="en-GB" dirty="0"/>
          </a:p>
          <a:p>
            <a:r>
              <a:rPr lang="en-GB" dirty="0"/>
              <a:t>Consider the history of the European Parliament notes.  </a:t>
            </a:r>
          </a:p>
        </p:txBody>
      </p:sp>
      <p:sp>
        <p:nvSpPr>
          <p:cNvPr id="4" name="Slide Number Placeholder 3"/>
          <p:cNvSpPr>
            <a:spLocks noGrp="1"/>
          </p:cNvSpPr>
          <p:nvPr>
            <p:ph type="sldNum" sz="quarter" idx="10"/>
          </p:nvPr>
        </p:nvSpPr>
        <p:spPr/>
        <p:txBody>
          <a:bodyPr/>
          <a:lstStyle/>
          <a:p>
            <a:fld id="{7D47B954-97C9-40E0-9940-4B9B6955FC25}" type="slidenum">
              <a:rPr lang="en-GB" smtClean="0"/>
              <a:t>23</a:t>
            </a:fld>
            <a:endParaRPr lang="en-GB"/>
          </a:p>
        </p:txBody>
      </p:sp>
    </p:spTree>
    <p:extLst>
      <p:ext uri="{BB962C8B-B14F-4D97-AF65-F5344CB8AC3E}">
        <p14:creationId xmlns:p14="http://schemas.microsoft.com/office/powerpoint/2010/main" val="34733258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Democratic deficit notes.</a:t>
            </a:r>
            <a:endParaRPr lang="en-GB"/>
          </a:p>
        </p:txBody>
      </p:sp>
      <p:sp>
        <p:nvSpPr>
          <p:cNvPr id="4" name="Slide Number Placeholder 3"/>
          <p:cNvSpPr>
            <a:spLocks noGrp="1"/>
          </p:cNvSpPr>
          <p:nvPr>
            <p:ph type="sldNum" sz="quarter" idx="5"/>
          </p:nvPr>
        </p:nvSpPr>
        <p:spPr/>
        <p:txBody>
          <a:bodyPr/>
          <a:lstStyle/>
          <a:p>
            <a:fld id="{7D47B954-97C9-40E0-9940-4B9B6955FC25}" type="slidenum">
              <a:rPr lang="en-GB" smtClean="0"/>
              <a:t>24</a:t>
            </a:fld>
            <a:endParaRPr lang="en-GB"/>
          </a:p>
        </p:txBody>
      </p:sp>
    </p:spTree>
    <p:extLst>
      <p:ext uri="{BB962C8B-B14F-4D97-AF65-F5344CB8AC3E}">
        <p14:creationId xmlns:p14="http://schemas.microsoft.com/office/powerpoint/2010/main" val="727785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the following LEGISLATIVE POWERS:</a:t>
            </a:r>
          </a:p>
          <a:p>
            <a:r>
              <a:rPr lang="en-GB" dirty="0"/>
              <a:t>- It can propose changes to the European Treaties</a:t>
            </a:r>
          </a:p>
          <a:p>
            <a:r>
              <a:rPr lang="en-GB" dirty="0"/>
              <a:t>- It will approve, amend or reject European secondary legislation, including Regulations and Directives. This power is shared with the Council of the European Union</a:t>
            </a:r>
          </a:p>
          <a:p>
            <a:endParaRPr lang="en-GB" dirty="0"/>
          </a:p>
          <a:p>
            <a:r>
              <a:rPr lang="en-GB" dirty="0"/>
              <a:t>Other important powers include:</a:t>
            </a:r>
          </a:p>
          <a:p>
            <a:r>
              <a:rPr lang="en-GB" dirty="0"/>
              <a:t>- It must approve, together with the Council of the European Union, the EU’s budget</a:t>
            </a:r>
          </a:p>
          <a:p>
            <a:r>
              <a:rPr lang="en-GB" dirty="0"/>
              <a:t>- It must approve the appointment of the President of the European Commission</a:t>
            </a:r>
          </a:p>
          <a:p>
            <a:r>
              <a:rPr lang="en-GB" dirty="0"/>
              <a:t>- It must approve the appointment of the European Commission as a whole and can formally censure (severely criticise) and even dismiss the Commission as a whole (though not individual Commissioners)</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25</a:t>
            </a:fld>
            <a:endParaRPr lang="en-GB"/>
          </a:p>
        </p:txBody>
      </p:sp>
    </p:spTree>
    <p:extLst>
      <p:ext uri="{BB962C8B-B14F-4D97-AF65-F5344CB8AC3E}">
        <p14:creationId xmlns:p14="http://schemas.microsoft.com/office/powerpoint/2010/main" val="407870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Formerly known as the European Court of Justice</a:t>
            </a:r>
          </a:p>
          <a:p>
            <a:r>
              <a:rPr lang="en-GB" dirty="0"/>
              <a:t>Has a JUDICIAL FUNCTION</a:t>
            </a:r>
          </a:p>
          <a:p>
            <a:r>
              <a:rPr lang="en-GB" dirty="0"/>
              <a:t>Each M.S appoints one judge. The 28 judges are assisted by nine independent ADVOCATES-GENERAL whose responsibility is to give the Court of Justice impartial advice.</a:t>
            </a:r>
          </a:p>
          <a:p>
            <a:r>
              <a:rPr lang="en-GB" dirty="0"/>
              <a:t>A GENERAL COURT assists by hearing more straightforward cases and the CIVIL SERVICE TRIBUNAL deals with disputes between EU employees and EU institutions.</a:t>
            </a:r>
          </a:p>
          <a:p>
            <a:endParaRPr lang="en-GB" dirty="0"/>
          </a:p>
          <a:p>
            <a:r>
              <a:rPr lang="en-GB" dirty="0"/>
              <a:t>The five most common types of cases which are dealt with by the Court of Justice of the European Union are:</a:t>
            </a:r>
          </a:p>
          <a:p>
            <a:endParaRPr lang="en-GB" dirty="0"/>
          </a:p>
          <a:p>
            <a:r>
              <a:rPr lang="en-GB" dirty="0"/>
              <a:t>Article 267 – references from MS</a:t>
            </a:r>
            <a:r>
              <a:rPr lang="en-GB" baseline="0" dirty="0"/>
              <a:t> for a preliminary ruling on the interpretation of EU law</a:t>
            </a:r>
            <a:endParaRPr lang="en-GB" dirty="0"/>
          </a:p>
          <a:p>
            <a:r>
              <a:rPr lang="en-GB" dirty="0"/>
              <a:t>Article 258 – actions against MS for failing to</a:t>
            </a:r>
            <a:r>
              <a:rPr lang="en-GB" baseline="0" dirty="0"/>
              <a:t> implement Treaty obligations</a:t>
            </a:r>
            <a:endParaRPr lang="en-GB" dirty="0"/>
          </a:p>
          <a:p>
            <a:r>
              <a:rPr lang="en-GB" dirty="0"/>
              <a:t>Article 263 – actions against an institution</a:t>
            </a:r>
            <a:r>
              <a:rPr lang="en-GB" baseline="0" dirty="0"/>
              <a:t> for abuse of power</a:t>
            </a:r>
            <a:endParaRPr lang="en-GB" dirty="0"/>
          </a:p>
          <a:p>
            <a:r>
              <a:rPr lang="en-GB" dirty="0"/>
              <a:t>Article 265 – actions</a:t>
            </a:r>
            <a:r>
              <a:rPr lang="en-GB" baseline="0" dirty="0"/>
              <a:t> against an institution for a failure to act</a:t>
            </a:r>
            <a:endParaRPr lang="en-GB" dirty="0"/>
          </a:p>
          <a:p>
            <a:r>
              <a:rPr lang="en-GB" dirty="0"/>
              <a:t>Article 340 – actions for damages against</a:t>
            </a:r>
            <a:r>
              <a:rPr lang="en-GB" baseline="0" dirty="0"/>
              <a:t> an institution that has been responsible for loss to the individual</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26</a:t>
            </a:fld>
            <a:endParaRPr lang="en-GB"/>
          </a:p>
        </p:txBody>
      </p:sp>
    </p:spTree>
    <p:extLst>
      <p:ext uri="{BB962C8B-B14F-4D97-AF65-F5344CB8AC3E}">
        <p14:creationId xmlns:p14="http://schemas.microsoft.com/office/powerpoint/2010/main" val="3639254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Falls under Article</a:t>
            </a:r>
            <a:r>
              <a:rPr lang="en-GB" baseline="0" dirty="0"/>
              <a:t> 300 TFEU </a:t>
            </a:r>
          </a:p>
          <a:p>
            <a:r>
              <a:rPr lang="en-GB" baseline="0" dirty="0"/>
              <a:t>Its purpose is to give advice and guidance to the Commission on social and economic matters. Advice is given in the form of an opinion and there is no obligation to consult the committee as it is not an officially recognised institution</a:t>
            </a:r>
          </a:p>
          <a:p>
            <a:r>
              <a:rPr lang="en-GB" baseline="0" dirty="0"/>
              <a:t>Some areas included in the Treaty will specify that consultation is needed and in these situations the Council or Commission must consult. If they fail to do so it is possible for the Court of Justice of the EU to annul the measure in question.</a:t>
            </a:r>
          </a:p>
          <a:p>
            <a:endParaRPr lang="en-GB" baseline="0" dirty="0"/>
          </a:p>
          <a:p>
            <a:r>
              <a:rPr lang="en-GB" baseline="0" dirty="0"/>
              <a:t>Council appoints the members of the committee for a period of 5 years, although this is renewable</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27</a:t>
            </a:fld>
            <a:endParaRPr lang="en-GB"/>
          </a:p>
        </p:txBody>
      </p:sp>
    </p:spTree>
    <p:extLst>
      <p:ext uri="{BB962C8B-B14F-4D97-AF65-F5344CB8AC3E}">
        <p14:creationId xmlns:p14="http://schemas.microsoft.com/office/powerpoint/2010/main" val="4532035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Committee of Regions is also not recognised as one</a:t>
            </a:r>
            <a:r>
              <a:rPr lang="en-GB" baseline="0" dirty="0"/>
              <a:t> of the formal institutions of the EU.</a:t>
            </a:r>
          </a:p>
          <a:p>
            <a:r>
              <a:rPr lang="en-GB" baseline="0" dirty="0"/>
              <a:t>Created in 1994 after the Treaty of Lisbon.</a:t>
            </a:r>
          </a:p>
          <a:p>
            <a:endParaRPr lang="en-GB" baseline="0" dirty="0"/>
          </a:p>
          <a:p>
            <a:r>
              <a:rPr lang="en-GB" baseline="0" dirty="0"/>
              <a:t>An advisory body to represent local and regional interests. It will be consulted within the legislative process on matters of regional and local concern such as education, public health, culture.</a:t>
            </a:r>
          </a:p>
          <a:p>
            <a:endParaRPr lang="en-GB" baseline="0" dirty="0"/>
          </a:p>
          <a:p>
            <a:r>
              <a:rPr lang="en-GB" baseline="0" dirty="0"/>
              <a:t>Its membership must come from elected members of local and regional bodies (although not local government).</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28</a:t>
            </a:fld>
            <a:endParaRPr lang="en-GB"/>
          </a:p>
        </p:txBody>
      </p:sp>
    </p:spTree>
    <p:extLst>
      <p:ext uri="{BB962C8B-B14F-4D97-AF65-F5344CB8AC3E}">
        <p14:creationId xmlns:p14="http://schemas.microsoft.com/office/powerpoint/2010/main" val="4360819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29</a:t>
            </a:fld>
            <a:endParaRPr lang="en-GB"/>
          </a:p>
        </p:txBody>
      </p:sp>
    </p:spTree>
    <p:extLst>
      <p:ext uri="{BB962C8B-B14F-4D97-AF65-F5344CB8AC3E}">
        <p14:creationId xmlns:p14="http://schemas.microsoft.com/office/powerpoint/2010/main" val="5832915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47B954-97C9-40E0-9940-4B9B6955FC25}" type="slidenum">
              <a:rPr lang="en-GB" smtClean="0"/>
              <a:t>32</a:t>
            </a:fld>
            <a:endParaRPr lang="en-GB"/>
          </a:p>
        </p:txBody>
      </p:sp>
    </p:spTree>
    <p:extLst>
      <p:ext uri="{BB962C8B-B14F-4D97-AF65-F5344CB8AC3E}">
        <p14:creationId xmlns:p14="http://schemas.microsoft.com/office/powerpoint/2010/main" val="6093674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47B954-97C9-40E0-9940-4B9B6955FC25}" type="slidenum">
              <a:rPr lang="en-GB" smtClean="0"/>
              <a:t>35</a:t>
            </a:fld>
            <a:endParaRPr lang="en-GB"/>
          </a:p>
        </p:txBody>
      </p:sp>
    </p:spTree>
    <p:extLst>
      <p:ext uri="{BB962C8B-B14F-4D97-AF65-F5344CB8AC3E}">
        <p14:creationId xmlns:p14="http://schemas.microsoft.com/office/powerpoint/2010/main" val="11235032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36</a:t>
            </a:fld>
            <a:endParaRPr lang="en-GB"/>
          </a:p>
        </p:txBody>
      </p:sp>
    </p:spTree>
    <p:extLst>
      <p:ext uri="{BB962C8B-B14F-4D97-AF65-F5344CB8AC3E}">
        <p14:creationId xmlns:p14="http://schemas.microsoft.com/office/powerpoint/2010/main" val="2298853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youtube.com/watch?v=xRwZyDTdCAc&amp;t=123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youtube.com/watch?v=XgnXwrsMBU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Wyjh9Pl7x64"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1.tiff"/><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4.tiff"/></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BUMyjwCMzSI"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hyperlink" Target="http://www.europarl.europa.eu/activities/committees/home.do?language=EN"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The origins of the European Union and EU law</a:t>
            </a:r>
          </a:p>
        </p:txBody>
      </p:sp>
      <p:sp>
        <p:nvSpPr>
          <p:cNvPr id="3" name="Subtitle 2"/>
          <p:cNvSpPr>
            <a:spLocks noGrp="1"/>
          </p:cNvSpPr>
          <p:nvPr>
            <p:ph type="subTitle" idx="1"/>
          </p:nvPr>
        </p:nvSpPr>
        <p:spPr/>
        <p:txBody>
          <a:bodyPr>
            <a:noAutofit/>
          </a:bodyPr>
          <a:lstStyle/>
          <a:p>
            <a:pPr algn="ctr"/>
            <a:r>
              <a:rPr lang="en-GB" sz="4800" b="1" dirty="0">
                <a:solidFill>
                  <a:srgbClr val="0070C0"/>
                </a:solidFill>
                <a:latin typeface="AR ESSENCE" panose="02000000000000000000" pitchFamily="2" charset="0"/>
              </a:rPr>
              <a:t>‘</a:t>
            </a:r>
            <a:r>
              <a:rPr lang="en-GB" sz="4800" b="1" dirty="0">
                <a:solidFill>
                  <a:srgbClr val="0070C0"/>
                </a:solidFill>
                <a:latin typeface="Andalus" panose="02020603050405020304" pitchFamily="18" charset="-78"/>
                <a:cs typeface="Andalus" panose="02020603050405020304" pitchFamily="18" charset="-78"/>
              </a:rPr>
              <a:t>Time for a history lesson</a:t>
            </a:r>
            <a:r>
              <a:rPr lang="en-GB" sz="4800" b="1" dirty="0">
                <a:solidFill>
                  <a:srgbClr val="0070C0"/>
                </a:solidFill>
                <a:latin typeface="AR ESSENCE" panose="02000000000000000000" pitchFamily="2" charset="0"/>
              </a:rPr>
              <a:t>’ </a:t>
            </a:r>
          </a:p>
        </p:txBody>
      </p:sp>
      <p:pic>
        <p:nvPicPr>
          <p:cNvPr id="1026" name="Picture 2" descr="Image result for e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8089" y="1678211"/>
            <a:ext cx="3449235" cy="3449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441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SHEET</a:t>
            </a:r>
          </a:p>
        </p:txBody>
      </p:sp>
      <p:sp>
        <p:nvSpPr>
          <p:cNvPr id="3" name="Content Placeholder 2"/>
          <p:cNvSpPr>
            <a:spLocks noGrp="1"/>
          </p:cNvSpPr>
          <p:nvPr>
            <p:ph idx="1"/>
          </p:nvPr>
        </p:nvSpPr>
        <p:spPr/>
        <p:txBody>
          <a:bodyPr>
            <a:normAutofit/>
          </a:bodyPr>
          <a:lstStyle/>
          <a:p>
            <a:pPr algn="ctr"/>
            <a:r>
              <a:rPr lang="en-GB" sz="3200" dirty="0"/>
              <a:t>THROUGHOUT TODAY’S LESSON AND TUTORIAL YOU WILL BE REQUIRED TO ANSWER THE QUESTIONS ON THE TASK SHEET</a:t>
            </a:r>
          </a:p>
        </p:txBody>
      </p:sp>
    </p:spTree>
    <p:extLst>
      <p:ext uri="{BB962C8B-B14F-4D97-AF65-F5344CB8AC3E}">
        <p14:creationId xmlns:p14="http://schemas.microsoft.com/office/powerpoint/2010/main" val="254820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THE EU</a:t>
            </a:r>
          </a:p>
        </p:txBody>
      </p:sp>
      <p:pic>
        <p:nvPicPr>
          <p:cNvPr id="4" name="Content Placeholder 3"/>
          <p:cNvPicPr>
            <a:picLocks noGrp="1" noChangeAspect="1"/>
          </p:cNvPicPr>
          <p:nvPr>
            <p:ph idx="1"/>
          </p:nvPr>
        </p:nvPicPr>
        <p:blipFill rotWithShape="1">
          <a:blip r:embed="rId3"/>
          <a:srcRect l="10919" t="30454" r="43558" b="21761"/>
          <a:stretch/>
        </p:blipFill>
        <p:spPr>
          <a:xfrm>
            <a:off x="5337585" y="557337"/>
            <a:ext cx="3330054" cy="1965278"/>
          </a:xfrm>
          <a:prstGeom prst="rect">
            <a:avLst/>
          </a:prstGeom>
        </p:spPr>
      </p:pic>
      <p:sp>
        <p:nvSpPr>
          <p:cNvPr id="5" name="Rectangle 4"/>
          <p:cNvSpPr/>
          <p:nvPr/>
        </p:nvSpPr>
        <p:spPr>
          <a:xfrm>
            <a:off x="4300949" y="2632063"/>
            <a:ext cx="5871159" cy="646331"/>
          </a:xfrm>
          <a:prstGeom prst="rect">
            <a:avLst/>
          </a:prstGeom>
        </p:spPr>
        <p:txBody>
          <a:bodyPr wrap="none">
            <a:spAutoFit/>
          </a:bodyPr>
          <a:lstStyle/>
          <a:p>
            <a:r>
              <a:rPr lang="en-GB" dirty="0">
                <a:hlinkClick r:id="rId4"/>
              </a:rPr>
              <a:t>https://www.youtube.com/watch?v=xRwZyDTdCAc&amp;t=1238</a:t>
            </a:r>
            <a:endParaRPr lang="en-GB" dirty="0"/>
          </a:p>
          <a:p>
            <a:endParaRPr lang="en-GB" dirty="0"/>
          </a:p>
        </p:txBody>
      </p:sp>
      <p:sp>
        <p:nvSpPr>
          <p:cNvPr id="3" name="TextBox 2"/>
          <p:cNvSpPr txBox="1"/>
          <p:nvPr/>
        </p:nvSpPr>
        <p:spPr>
          <a:xfrm>
            <a:off x="5337585" y="4034175"/>
            <a:ext cx="4183832" cy="1200329"/>
          </a:xfrm>
          <a:prstGeom prst="rect">
            <a:avLst/>
          </a:prstGeom>
          <a:noFill/>
        </p:spPr>
        <p:txBody>
          <a:bodyPr wrap="square" rtlCol="0">
            <a:spAutoFit/>
          </a:bodyPr>
          <a:lstStyle/>
          <a:p>
            <a:r>
              <a:rPr lang="en-GB" sz="3600" b="1" dirty="0">
                <a:solidFill>
                  <a:srgbClr val="FF0000"/>
                </a:solidFill>
              </a:rPr>
              <a:t>EMBEDD VIDEO HERE</a:t>
            </a:r>
          </a:p>
        </p:txBody>
      </p:sp>
    </p:spTree>
    <p:extLst>
      <p:ext uri="{BB962C8B-B14F-4D97-AF65-F5344CB8AC3E}">
        <p14:creationId xmlns:p14="http://schemas.microsoft.com/office/powerpoint/2010/main" val="151101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AIMS OF THE EU</a:t>
            </a:r>
          </a:p>
        </p:txBody>
      </p:sp>
      <p:pic>
        <p:nvPicPr>
          <p:cNvPr id="5" name="Content Placeholder 4"/>
          <p:cNvPicPr>
            <a:picLocks noGrp="1" noChangeAspect="1"/>
          </p:cNvPicPr>
          <p:nvPr>
            <p:ph idx="1"/>
          </p:nvPr>
        </p:nvPicPr>
        <p:blipFill>
          <a:blip r:embed="rId3"/>
          <a:stretch>
            <a:fillRect/>
          </a:stretch>
        </p:blipFill>
        <p:spPr>
          <a:xfrm>
            <a:off x="3774559" y="1090503"/>
            <a:ext cx="7368361" cy="4634517"/>
          </a:xfrm>
          <a:prstGeom prst="rect">
            <a:avLst/>
          </a:prstGeom>
        </p:spPr>
      </p:pic>
    </p:spTree>
    <p:extLst>
      <p:ext uri="{BB962C8B-B14F-4D97-AF65-F5344CB8AC3E}">
        <p14:creationId xmlns:p14="http://schemas.microsoft.com/office/powerpoint/2010/main" val="3619660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AND POLITICAL DIFFICULTIES</a:t>
            </a:r>
          </a:p>
        </p:txBody>
      </p:sp>
      <p:pic>
        <p:nvPicPr>
          <p:cNvPr id="4" name="Content Placeholder 3"/>
          <p:cNvPicPr>
            <a:picLocks noGrp="1" noChangeAspect="1"/>
          </p:cNvPicPr>
          <p:nvPr>
            <p:ph idx="1"/>
          </p:nvPr>
        </p:nvPicPr>
        <p:blipFill>
          <a:blip r:embed="rId3"/>
          <a:stretch>
            <a:fillRect/>
          </a:stretch>
        </p:blipFill>
        <p:spPr>
          <a:xfrm>
            <a:off x="5252484" y="2366075"/>
            <a:ext cx="4072639" cy="2695347"/>
          </a:xfrm>
          <a:prstGeom prst="rect">
            <a:avLst/>
          </a:prstGeom>
        </p:spPr>
      </p:pic>
      <p:pic>
        <p:nvPicPr>
          <p:cNvPr id="5" name="Picture 4"/>
          <p:cNvPicPr>
            <a:picLocks noChangeAspect="1"/>
          </p:cNvPicPr>
          <p:nvPr/>
        </p:nvPicPr>
        <p:blipFill>
          <a:blip r:embed="rId4"/>
          <a:stretch>
            <a:fillRect/>
          </a:stretch>
        </p:blipFill>
        <p:spPr>
          <a:xfrm>
            <a:off x="4912240" y="1311990"/>
            <a:ext cx="1756809" cy="1054085"/>
          </a:xfrm>
          <a:prstGeom prst="rect">
            <a:avLst/>
          </a:prstGeom>
        </p:spPr>
      </p:pic>
      <p:pic>
        <p:nvPicPr>
          <p:cNvPr id="6" name="Picture 5"/>
          <p:cNvPicPr>
            <a:picLocks noChangeAspect="1"/>
          </p:cNvPicPr>
          <p:nvPr/>
        </p:nvPicPr>
        <p:blipFill>
          <a:blip r:embed="rId5"/>
          <a:stretch>
            <a:fillRect/>
          </a:stretch>
        </p:blipFill>
        <p:spPr>
          <a:xfrm>
            <a:off x="8380888" y="1161373"/>
            <a:ext cx="2036682" cy="1355319"/>
          </a:xfrm>
          <a:prstGeom prst="rect">
            <a:avLst/>
          </a:prstGeom>
        </p:spPr>
      </p:pic>
      <p:pic>
        <p:nvPicPr>
          <p:cNvPr id="7" name="Picture 6"/>
          <p:cNvPicPr>
            <a:picLocks noChangeAspect="1"/>
          </p:cNvPicPr>
          <p:nvPr/>
        </p:nvPicPr>
        <p:blipFill>
          <a:blip r:embed="rId6"/>
          <a:stretch>
            <a:fillRect/>
          </a:stretch>
        </p:blipFill>
        <p:spPr>
          <a:xfrm>
            <a:off x="9699698" y="4772800"/>
            <a:ext cx="1533970" cy="1330289"/>
          </a:xfrm>
          <a:prstGeom prst="rect">
            <a:avLst/>
          </a:prstGeom>
        </p:spPr>
      </p:pic>
      <p:pic>
        <p:nvPicPr>
          <p:cNvPr id="8" name="Picture 7"/>
          <p:cNvPicPr>
            <a:picLocks noChangeAspect="1"/>
          </p:cNvPicPr>
          <p:nvPr/>
        </p:nvPicPr>
        <p:blipFill>
          <a:blip r:embed="rId7"/>
          <a:stretch>
            <a:fillRect/>
          </a:stretch>
        </p:blipFill>
        <p:spPr>
          <a:xfrm>
            <a:off x="6724647" y="5216492"/>
            <a:ext cx="1798030" cy="899015"/>
          </a:xfrm>
          <a:prstGeom prst="rect">
            <a:avLst/>
          </a:prstGeom>
        </p:spPr>
      </p:pic>
      <p:pic>
        <p:nvPicPr>
          <p:cNvPr id="9" name="Picture 8"/>
          <p:cNvPicPr>
            <a:picLocks noChangeAspect="1"/>
          </p:cNvPicPr>
          <p:nvPr/>
        </p:nvPicPr>
        <p:blipFill>
          <a:blip r:embed="rId8"/>
          <a:stretch>
            <a:fillRect/>
          </a:stretch>
        </p:blipFill>
        <p:spPr>
          <a:xfrm>
            <a:off x="3821571" y="3851949"/>
            <a:ext cx="1810526" cy="1810526"/>
          </a:xfrm>
          <a:prstGeom prst="rect">
            <a:avLst/>
          </a:prstGeom>
        </p:spPr>
      </p:pic>
    </p:spTree>
    <p:extLst>
      <p:ext uri="{BB962C8B-B14F-4D97-AF65-F5344CB8AC3E}">
        <p14:creationId xmlns:p14="http://schemas.microsoft.com/office/powerpoint/2010/main" val="3303006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WHICH METHOD OF VOTING IS CURRENTLY USED?</a:t>
            </a:r>
          </a:p>
        </p:txBody>
      </p:sp>
    </p:spTree>
    <p:extLst>
      <p:ext uri="{BB962C8B-B14F-4D97-AF65-F5344CB8AC3E}">
        <p14:creationId xmlns:p14="http://schemas.microsoft.com/office/powerpoint/2010/main" val="124572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EXPANSION	</a:t>
            </a:r>
          </a:p>
        </p:txBody>
      </p:sp>
      <p:sp>
        <p:nvSpPr>
          <p:cNvPr id="3" name="Content Placeholder 2"/>
          <p:cNvSpPr>
            <a:spLocks noGrp="1"/>
          </p:cNvSpPr>
          <p:nvPr>
            <p:ph idx="1"/>
          </p:nvPr>
        </p:nvSpPr>
        <p:spPr/>
        <p:txBody>
          <a:bodyPr>
            <a:normAutofit fontScale="92500" lnSpcReduction="20000"/>
          </a:bodyPr>
          <a:lstStyle/>
          <a:p>
            <a:r>
              <a:rPr lang="en-GB" sz="2800" dirty="0"/>
              <a:t>Despite the economic stagnation of the early 1970s and 1980s the EU continued to expand.</a:t>
            </a:r>
          </a:p>
          <a:p>
            <a:endParaRPr lang="en-GB" sz="2800" dirty="0"/>
          </a:p>
          <a:p>
            <a:r>
              <a:rPr lang="en-GB" sz="2800" b="1" dirty="0"/>
              <a:t>1973</a:t>
            </a:r>
            <a:r>
              <a:rPr lang="en-GB" sz="2800" dirty="0"/>
              <a:t>: UK, Denmark and Ireland joined the original six members</a:t>
            </a:r>
          </a:p>
          <a:p>
            <a:r>
              <a:rPr lang="en-GB" sz="2800" b="1" dirty="0"/>
              <a:t>1981</a:t>
            </a:r>
            <a:r>
              <a:rPr lang="en-GB" sz="2800" dirty="0"/>
              <a:t>: Greece joined</a:t>
            </a:r>
          </a:p>
          <a:p>
            <a:r>
              <a:rPr lang="en-GB" sz="2800" b="1" dirty="0"/>
              <a:t>1986</a:t>
            </a:r>
            <a:r>
              <a:rPr lang="en-GB" sz="2800" dirty="0"/>
              <a:t>: Spain and Portugal</a:t>
            </a:r>
          </a:p>
          <a:p>
            <a:r>
              <a:rPr lang="en-GB" sz="2800" b="1" dirty="0"/>
              <a:t>1995</a:t>
            </a:r>
            <a:r>
              <a:rPr lang="en-GB" sz="2800" dirty="0"/>
              <a:t>: Austria, Finland and Sweden</a:t>
            </a:r>
          </a:p>
          <a:p>
            <a:r>
              <a:rPr lang="en-GB" sz="2800" b="1" dirty="0"/>
              <a:t>2004:</a:t>
            </a:r>
            <a:r>
              <a:rPr lang="en-GB" sz="2800" dirty="0"/>
              <a:t> the Czech Republic, Estonia, Hungary, Latvia, Lithuania, Malta, Poland, Slovakia and Slovenia</a:t>
            </a:r>
          </a:p>
          <a:p>
            <a:r>
              <a:rPr lang="en-GB" sz="2800" b="1" dirty="0"/>
              <a:t>2007: </a:t>
            </a:r>
            <a:r>
              <a:rPr lang="en-GB" sz="2800" dirty="0"/>
              <a:t>Bulgaria and Romania </a:t>
            </a:r>
          </a:p>
          <a:p>
            <a:r>
              <a:rPr lang="en-GB" sz="2800" b="1" dirty="0"/>
              <a:t>2013</a:t>
            </a:r>
            <a:r>
              <a:rPr lang="en-GB" sz="2800" dirty="0"/>
              <a:t>: Croatia</a:t>
            </a:r>
          </a:p>
          <a:p>
            <a:endParaRPr lang="en-GB" dirty="0"/>
          </a:p>
        </p:txBody>
      </p:sp>
      <p:pic>
        <p:nvPicPr>
          <p:cNvPr id="4" name="Picture 3"/>
          <p:cNvPicPr>
            <a:picLocks noChangeAspect="1"/>
          </p:cNvPicPr>
          <p:nvPr/>
        </p:nvPicPr>
        <p:blipFill rotWithShape="1">
          <a:blip r:embed="rId3"/>
          <a:srcRect l="26959" t="33721" r="33181" b="18284"/>
          <a:stretch/>
        </p:blipFill>
        <p:spPr>
          <a:xfrm>
            <a:off x="130343" y="4275866"/>
            <a:ext cx="3192633" cy="2161328"/>
          </a:xfrm>
          <a:prstGeom prst="rect">
            <a:avLst/>
          </a:prstGeom>
        </p:spPr>
      </p:pic>
    </p:spTree>
    <p:extLst>
      <p:ext uri="{BB962C8B-B14F-4D97-AF65-F5344CB8AC3E}">
        <p14:creationId xmlns:p14="http://schemas.microsoft.com/office/powerpoint/2010/main" val="1953082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Coal and Steel Community /</a:t>
            </a:r>
            <a:br>
              <a:rPr lang="en-GB" dirty="0"/>
            </a:br>
            <a:r>
              <a:rPr lang="en-GB" dirty="0"/>
              <a:t>Treaty of Paris 1951</a:t>
            </a:r>
          </a:p>
        </p:txBody>
      </p:sp>
      <p:sp>
        <p:nvSpPr>
          <p:cNvPr id="3" name="Content Placeholder 2"/>
          <p:cNvSpPr>
            <a:spLocks noGrp="1"/>
          </p:cNvSpPr>
          <p:nvPr>
            <p:ph idx="1"/>
          </p:nvPr>
        </p:nvSpPr>
        <p:spPr>
          <a:xfrm>
            <a:off x="3720412" y="0"/>
            <a:ext cx="7315200" cy="5120640"/>
          </a:xfrm>
        </p:spPr>
        <p:txBody>
          <a:bodyPr>
            <a:normAutofit/>
          </a:bodyPr>
          <a:lstStyle/>
          <a:p>
            <a:r>
              <a:rPr lang="en-GB" sz="3200" dirty="0">
                <a:latin typeface="Arial" panose="020B0604020202020204" pitchFamily="34" charset="0"/>
                <a:cs typeface="Arial" panose="020B0604020202020204" pitchFamily="34" charset="0"/>
              </a:rPr>
              <a:t>Treaty of Paris established the European Coal and Steel Community</a:t>
            </a:r>
          </a:p>
          <a:p>
            <a:r>
              <a:rPr lang="en-GB" sz="3200" dirty="0">
                <a:latin typeface="Arial" panose="020B0604020202020204" pitchFamily="34" charset="0"/>
                <a:cs typeface="Arial" panose="020B0604020202020204" pitchFamily="34" charset="0"/>
              </a:rPr>
              <a:t>Aimed to prevent future hostilities between countries</a:t>
            </a:r>
          </a:p>
          <a:p>
            <a:r>
              <a:rPr lang="en-GB" sz="3200" dirty="0">
                <a:latin typeface="Arial" panose="020B0604020202020204" pitchFamily="34" charset="0"/>
                <a:cs typeface="Arial" panose="020B0604020202020204" pitchFamily="34" charset="0"/>
              </a:rPr>
              <a:t>Devised an institutional framework</a:t>
            </a:r>
          </a:p>
          <a:p>
            <a:r>
              <a:rPr lang="en-GB" sz="3200" dirty="0">
                <a:latin typeface="Arial" panose="020B0604020202020204" pitchFamily="34" charset="0"/>
                <a:cs typeface="Arial" panose="020B0604020202020204" pitchFamily="34" charset="0"/>
              </a:rPr>
              <a:t>Signed by 6 European Nations</a:t>
            </a:r>
          </a:p>
          <a:p>
            <a:r>
              <a:rPr lang="en-GB" sz="3200" dirty="0">
                <a:latin typeface="Arial" panose="020B0604020202020204" pitchFamily="34" charset="0"/>
                <a:cs typeface="Arial" panose="020B0604020202020204" pitchFamily="34" charset="0"/>
              </a:rPr>
              <a:t>UK declined </a:t>
            </a:r>
          </a:p>
        </p:txBody>
      </p:sp>
      <p:pic>
        <p:nvPicPr>
          <p:cNvPr id="4" name="Picture 3"/>
          <p:cNvPicPr>
            <a:picLocks noChangeAspect="1"/>
          </p:cNvPicPr>
          <p:nvPr/>
        </p:nvPicPr>
        <p:blipFill>
          <a:blip r:embed="rId3"/>
          <a:stretch>
            <a:fillRect/>
          </a:stretch>
        </p:blipFill>
        <p:spPr>
          <a:xfrm>
            <a:off x="7903714" y="3903589"/>
            <a:ext cx="3983486" cy="2773658"/>
          </a:xfrm>
          <a:prstGeom prst="rect">
            <a:avLst/>
          </a:prstGeom>
        </p:spPr>
      </p:pic>
    </p:spTree>
    <p:extLst>
      <p:ext uri="{BB962C8B-B14F-4D97-AF65-F5344CB8AC3E}">
        <p14:creationId xmlns:p14="http://schemas.microsoft.com/office/powerpoint/2010/main" val="2929303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SINGLE EUROPEAN ACT (1986)</a:t>
            </a:r>
          </a:p>
        </p:txBody>
      </p:sp>
      <p:sp>
        <p:nvSpPr>
          <p:cNvPr id="3" name="Content Placeholder 2"/>
          <p:cNvSpPr>
            <a:spLocks noGrp="1"/>
          </p:cNvSpPr>
          <p:nvPr>
            <p:ph idx="1"/>
          </p:nvPr>
        </p:nvSpPr>
        <p:spPr/>
        <p:txBody>
          <a:bodyPr>
            <a:normAutofit/>
          </a:bodyPr>
          <a:lstStyle/>
          <a:p>
            <a:r>
              <a:rPr lang="en-GB" sz="3200" dirty="0"/>
              <a:t>created an internal market with voting by qualified majority (QMV) rather than unanimity. </a:t>
            </a:r>
          </a:p>
          <a:p>
            <a:r>
              <a:rPr lang="en-GB" sz="3200" dirty="0"/>
              <a:t>The </a:t>
            </a:r>
            <a:r>
              <a:rPr lang="en-GB" sz="3200" b="1" dirty="0"/>
              <a:t>Single Market </a:t>
            </a:r>
            <a:r>
              <a:rPr lang="en-GB" sz="3200" dirty="0"/>
              <a:t>was established at the end of 1992.</a:t>
            </a:r>
          </a:p>
          <a:p>
            <a:r>
              <a:rPr lang="en-GB" sz="3200" dirty="0"/>
              <a:t> It allowed over 280 pieces of legislation to be passed, paving the way for common EU laws based on the principle of </a:t>
            </a:r>
            <a:r>
              <a:rPr lang="en-GB" sz="3200" b="1" dirty="0"/>
              <a:t>mutual recognition </a:t>
            </a:r>
            <a:r>
              <a:rPr lang="en-GB" sz="3200" dirty="0"/>
              <a:t>among Member States.</a:t>
            </a:r>
          </a:p>
          <a:p>
            <a:endParaRPr lang="en-GB" dirty="0"/>
          </a:p>
        </p:txBody>
      </p:sp>
      <p:pic>
        <p:nvPicPr>
          <p:cNvPr id="4" name="Picture 3"/>
          <p:cNvPicPr>
            <a:picLocks noChangeAspect="1"/>
          </p:cNvPicPr>
          <p:nvPr/>
        </p:nvPicPr>
        <p:blipFill>
          <a:blip r:embed="rId3"/>
          <a:stretch>
            <a:fillRect/>
          </a:stretch>
        </p:blipFill>
        <p:spPr>
          <a:xfrm>
            <a:off x="27419" y="4414837"/>
            <a:ext cx="3507415" cy="2185959"/>
          </a:xfrm>
          <a:prstGeom prst="rect">
            <a:avLst/>
          </a:prstGeom>
        </p:spPr>
      </p:pic>
    </p:spTree>
    <p:extLst>
      <p:ext uri="{BB962C8B-B14F-4D97-AF65-F5344CB8AC3E}">
        <p14:creationId xmlns:p14="http://schemas.microsoft.com/office/powerpoint/2010/main" val="978582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ON EUROPEAN UNION (1992)</a:t>
            </a:r>
          </a:p>
        </p:txBody>
      </p:sp>
      <p:pic>
        <p:nvPicPr>
          <p:cNvPr id="6146" name="Picture 2" descr="Image result for MAASTRICHT TREAT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12943" y="746864"/>
            <a:ext cx="5421645" cy="4982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782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Amsterdam [1997]</a:t>
            </a:r>
          </a:p>
        </p:txBody>
      </p:sp>
      <p:sp>
        <p:nvSpPr>
          <p:cNvPr id="3" name="TextBox 2"/>
          <p:cNvSpPr txBox="1"/>
          <p:nvPr/>
        </p:nvSpPr>
        <p:spPr>
          <a:xfrm>
            <a:off x="4118985" y="315885"/>
            <a:ext cx="6698512" cy="3108543"/>
          </a:xfrm>
          <a:prstGeom prst="rect">
            <a:avLst/>
          </a:prstGeom>
          <a:noFill/>
        </p:spPr>
        <p:txBody>
          <a:bodyPr wrap="square" rtlCol="0">
            <a:spAutoFit/>
          </a:bodyPr>
          <a:lstStyle/>
          <a:p>
            <a:pPr marL="285750" indent="-285750">
              <a:buFontTx/>
              <a:buChar char="-"/>
            </a:pPr>
            <a:r>
              <a:rPr lang="en-GB" sz="2800" dirty="0"/>
              <a:t>Changes to fundamental rights, employment and free movement of persons</a:t>
            </a:r>
          </a:p>
          <a:p>
            <a:pPr marL="285750" indent="-285750">
              <a:buFontTx/>
              <a:buChar char="-"/>
            </a:pPr>
            <a:r>
              <a:rPr lang="en-GB" sz="2800" dirty="0"/>
              <a:t>It was agreed in 1997 but did not come into force until 1999</a:t>
            </a:r>
          </a:p>
          <a:p>
            <a:pPr marL="285750" indent="-285750">
              <a:buFontTx/>
              <a:buChar char="-"/>
            </a:pPr>
            <a:r>
              <a:rPr lang="en-GB" sz="2800" dirty="0"/>
              <a:t>Broadened the objectives of the EU to include social and political objectives</a:t>
            </a:r>
          </a:p>
        </p:txBody>
      </p:sp>
      <p:pic>
        <p:nvPicPr>
          <p:cNvPr id="4" name="Picture 3"/>
          <p:cNvPicPr>
            <a:picLocks noChangeAspect="1"/>
          </p:cNvPicPr>
          <p:nvPr/>
        </p:nvPicPr>
        <p:blipFill>
          <a:blip r:embed="rId3"/>
          <a:stretch>
            <a:fillRect/>
          </a:stretch>
        </p:blipFill>
        <p:spPr>
          <a:xfrm>
            <a:off x="5250221" y="3967872"/>
            <a:ext cx="3866066" cy="2401030"/>
          </a:xfrm>
          <a:prstGeom prst="rect">
            <a:avLst/>
          </a:prstGeom>
        </p:spPr>
      </p:pic>
    </p:spTree>
    <p:extLst>
      <p:ext uri="{BB962C8B-B14F-4D97-AF65-F5344CB8AC3E}">
        <p14:creationId xmlns:p14="http://schemas.microsoft.com/office/powerpoint/2010/main" val="821396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Nice [2001]</a:t>
            </a:r>
          </a:p>
        </p:txBody>
      </p:sp>
      <p:pic>
        <p:nvPicPr>
          <p:cNvPr id="4098" name="Picture 2" descr="Image result for TREATY OF NICE 2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806996" y="247988"/>
            <a:ext cx="8470506" cy="6352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582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Lisbon [2007]</a:t>
            </a:r>
          </a:p>
        </p:txBody>
      </p:sp>
      <p:pic>
        <p:nvPicPr>
          <p:cNvPr id="3074" name="Picture 2" descr="Image result for changes made by the treaty of lisb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00156" y="95430"/>
            <a:ext cx="8576930" cy="6657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9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BREXIT</a:t>
            </a:r>
          </a:p>
        </p:txBody>
      </p:sp>
      <p:pic>
        <p:nvPicPr>
          <p:cNvPr id="7170" name="Picture 2" descr="Image result for BREXIT SUMMAR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66531" y="193668"/>
            <a:ext cx="7886161" cy="6275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129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pic>
        <p:nvPicPr>
          <p:cNvPr id="4" name="Content Placeholder 3"/>
          <p:cNvPicPr>
            <a:picLocks noGrp="1" noChangeAspect="1"/>
          </p:cNvPicPr>
          <p:nvPr>
            <p:ph idx="1"/>
          </p:nvPr>
        </p:nvPicPr>
        <p:blipFill rotWithShape="1">
          <a:blip r:embed="rId3"/>
          <a:srcRect l="10919" t="32777" r="43372" b="21761"/>
          <a:stretch/>
        </p:blipFill>
        <p:spPr>
          <a:xfrm>
            <a:off x="5568286" y="1554683"/>
            <a:ext cx="3343702" cy="1869745"/>
          </a:xfrm>
          <a:prstGeom prst="rect">
            <a:avLst/>
          </a:prstGeom>
        </p:spPr>
      </p:pic>
      <p:sp>
        <p:nvSpPr>
          <p:cNvPr id="5" name="Rectangle 4"/>
          <p:cNvSpPr/>
          <p:nvPr/>
        </p:nvSpPr>
        <p:spPr>
          <a:xfrm>
            <a:off x="4700595" y="4131438"/>
            <a:ext cx="5079083" cy="646331"/>
          </a:xfrm>
          <a:prstGeom prst="rect">
            <a:avLst/>
          </a:prstGeom>
        </p:spPr>
        <p:txBody>
          <a:bodyPr wrap="none">
            <a:spAutoFit/>
          </a:bodyPr>
          <a:lstStyle/>
          <a:p>
            <a:r>
              <a:rPr lang="en-GB" dirty="0">
                <a:hlinkClick r:id="rId4"/>
              </a:rPr>
              <a:t>https://www.youtube.com/watch?v=XgnXwrsMBUs</a:t>
            </a:r>
            <a:endParaRPr lang="en-GB" dirty="0"/>
          </a:p>
          <a:p>
            <a:endParaRPr lang="en-GB" dirty="0"/>
          </a:p>
        </p:txBody>
      </p:sp>
    </p:spTree>
    <p:extLst>
      <p:ext uri="{BB962C8B-B14F-4D97-AF65-F5344CB8AC3E}">
        <p14:creationId xmlns:p14="http://schemas.microsoft.com/office/powerpoint/2010/main" val="2117441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OFFICIAL INSTITUTIONS OF THE EUROPEAN UNION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28289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Official Institutions</a:t>
            </a:r>
          </a:p>
        </p:txBody>
      </p:sp>
      <p:pic>
        <p:nvPicPr>
          <p:cNvPr id="4" name="Content Placeholder 3"/>
          <p:cNvPicPr>
            <a:picLocks noGrp="1" noChangeAspect="1"/>
          </p:cNvPicPr>
          <p:nvPr>
            <p:ph idx="1"/>
          </p:nvPr>
        </p:nvPicPr>
        <p:blipFill>
          <a:blip r:embed="rId3"/>
          <a:stretch>
            <a:fillRect/>
          </a:stretch>
        </p:blipFill>
        <p:spPr>
          <a:xfrm>
            <a:off x="3807726" y="1123837"/>
            <a:ext cx="7086837" cy="4182025"/>
          </a:xfrm>
          <a:prstGeom prst="rect">
            <a:avLst/>
          </a:prstGeom>
        </p:spPr>
      </p:pic>
    </p:spTree>
    <p:extLst>
      <p:ext uri="{BB962C8B-B14F-4D97-AF65-F5344CB8AC3E}">
        <p14:creationId xmlns:p14="http://schemas.microsoft.com/office/powerpoint/2010/main" val="722602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3778-2765-4DFE-B774-23DCA2F4D118}"/>
              </a:ext>
            </a:extLst>
          </p:cNvPr>
          <p:cNvSpPr>
            <a:spLocks noGrp="1"/>
          </p:cNvSpPr>
          <p:nvPr>
            <p:ph type="title"/>
          </p:nvPr>
        </p:nvSpPr>
        <p:spPr/>
        <p:txBody>
          <a:bodyPr/>
          <a:lstStyle/>
          <a:p>
            <a:r>
              <a:rPr lang="en-US" dirty="0"/>
              <a:t>The 7 official EU institutions</a:t>
            </a:r>
            <a:endParaRPr lang="en-GB" dirty="0"/>
          </a:p>
        </p:txBody>
      </p:sp>
      <p:sp>
        <p:nvSpPr>
          <p:cNvPr id="3" name="Content Placeholder 2">
            <a:extLst>
              <a:ext uri="{FF2B5EF4-FFF2-40B4-BE49-F238E27FC236}">
                <a16:creationId xmlns:a16="http://schemas.microsoft.com/office/drawing/2014/main" id="{639F0FA9-CBE9-46EF-997B-6EF4E55381B0}"/>
              </a:ext>
            </a:extLst>
          </p:cNvPr>
          <p:cNvSpPr>
            <a:spLocks noGrp="1"/>
          </p:cNvSpPr>
          <p:nvPr>
            <p:ph idx="1"/>
          </p:nvPr>
        </p:nvSpPr>
        <p:spPr/>
        <p:txBody>
          <a:bodyPr>
            <a:normAutofit lnSpcReduction="10000"/>
          </a:bodyPr>
          <a:lstStyle/>
          <a:p>
            <a:r>
              <a:rPr lang="en-GB" dirty="0"/>
              <a:t>The 7 official EU institutions are listed in </a:t>
            </a:r>
            <a:r>
              <a:rPr lang="en-GB" b="1" dirty="0"/>
              <a:t>Art 13 Treaty on European Union (TEU).</a:t>
            </a:r>
            <a:endParaRPr lang="en-GB" dirty="0"/>
          </a:p>
          <a:p>
            <a:r>
              <a:rPr lang="en-GB" dirty="0"/>
              <a:t>Each institution represents a different interest:-</a:t>
            </a:r>
          </a:p>
          <a:p>
            <a:pPr lvl="0"/>
            <a:r>
              <a:rPr lang="en-GB" dirty="0"/>
              <a:t>The European Council determines the direction of the EU;</a:t>
            </a:r>
          </a:p>
          <a:p>
            <a:pPr lvl="0"/>
            <a:r>
              <a:rPr lang="en-GB" dirty="0"/>
              <a:t>The EU Commission represents the interests of the EU;</a:t>
            </a:r>
          </a:p>
          <a:p>
            <a:pPr lvl="0"/>
            <a:r>
              <a:rPr lang="en-GB" dirty="0"/>
              <a:t>The Council represents the interests of the Member States;</a:t>
            </a:r>
          </a:p>
          <a:p>
            <a:pPr lvl="0"/>
            <a:r>
              <a:rPr lang="en-GB" dirty="0"/>
              <a:t>The European Parliament (EP) represents the interests of the citizens of the Member States;</a:t>
            </a:r>
          </a:p>
          <a:p>
            <a:pPr lvl="0"/>
            <a:r>
              <a:rPr lang="en-GB" dirty="0"/>
              <a:t>The Court of Justice of the European Union (CJ) is the authority on EU law and can enforce it against EU institutions and Member States;</a:t>
            </a:r>
          </a:p>
          <a:p>
            <a:pPr lvl="0"/>
            <a:r>
              <a:rPr lang="en-GB" dirty="0"/>
              <a:t>The Court of Auditors supervises the finances of the EU;</a:t>
            </a:r>
          </a:p>
          <a:p>
            <a:pPr lvl="0"/>
            <a:r>
              <a:rPr lang="en-GB" dirty="0"/>
              <a:t>The European Central Bank is the issuing bank of the euro and is responsible for monetary policy (a role equivalent to the Bank of England in the UK)</a:t>
            </a:r>
          </a:p>
          <a:p>
            <a:endParaRPr lang="en-GB" dirty="0"/>
          </a:p>
        </p:txBody>
      </p:sp>
    </p:spTree>
    <p:extLst>
      <p:ext uri="{BB962C8B-B14F-4D97-AF65-F5344CB8AC3E}">
        <p14:creationId xmlns:p14="http://schemas.microsoft.com/office/powerpoint/2010/main" val="506069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COUNCIL</a:t>
            </a:r>
          </a:p>
        </p:txBody>
      </p:sp>
      <p:sp>
        <p:nvSpPr>
          <p:cNvPr id="3" name="Content Placeholder 2"/>
          <p:cNvSpPr>
            <a:spLocks noGrp="1"/>
          </p:cNvSpPr>
          <p:nvPr>
            <p:ph idx="1"/>
          </p:nvPr>
        </p:nvSpPr>
        <p:spPr>
          <a:xfrm>
            <a:off x="3425588" y="5890437"/>
            <a:ext cx="7249500" cy="744279"/>
          </a:xfrm>
        </p:spPr>
        <p:txBody>
          <a:bodyPr>
            <a:normAutofit lnSpcReduction="10000"/>
          </a:bodyPr>
          <a:lstStyle/>
          <a:p>
            <a:pPr marL="0" indent="0">
              <a:buNone/>
            </a:pPr>
            <a:endParaRPr lang="en-GB" dirty="0"/>
          </a:p>
          <a:p>
            <a:r>
              <a:rPr lang="en-GB" dirty="0">
                <a:hlinkClick r:id="rId3"/>
              </a:rPr>
              <a:t>https://www.youtube.com/watch?v=Wyjh9Pl7x64</a:t>
            </a:r>
            <a:endParaRPr lang="en-GB" dirty="0"/>
          </a:p>
          <a:p>
            <a:endParaRPr lang="en-GB" dirty="0"/>
          </a:p>
        </p:txBody>
      </p:sp>
      <p:pic>
        <p:nvPicPr>
          <p:cNvPr id="4" name="Picture 3"/>
          <p:cNvPicPr>
            <a:picLocks noChangeAspect="1"/>
          </p:cNvPicPr>
          <p:nvPr/>
        </p:nvPicPr>
        <p:blipFill>
          <a:blip r:embed="rId4"/>
          <a:stretch>
            <a:fillRect/>
          </a:stretch>
        </p:blipFill>
        <p:spPr>
          <a:xfrm>
            <a:off x="152137" y="986249"/>
            <a:ext cx="3048264" cy="1719221"/>
          </a:xfrm>
          <a:prstGeom prst="rect">
            <a:avLst/>
          </a:prstGeom>
        </p:spPr>
      </p:pic>
      <p:sp>
        <p:nvSpPr>
          <p:cNvPr id="5" name="TextBox 4"/>
          <p:cNvSpPr txBox="1"/>
          <p:nvPr/>
        </p:nvSpPr>
        <p:spPr>
          <a:xfrm>
            <a:off x="3870251" y="864106"/>
            <a:ext cx="6443330" cy="3539430"/>
          </a:xfrm>
          <a:prstGeom prst="rect">
            <a:avLst/>
          </a:prstGeom>
          <a:noFill/>
        </p:spPr>
        <p:txBody>
          <a:bodyPr wrap="square" rtlCol="0">
            <a:spAutoFit/>
          </a:bodyPr>
          <a:lstStyle/>
          <a:p>
            <a:r>
              <a:rPr lang="en-GB" sz="3200" b="1" dirty="0"/>
              <a:t>Executive </a:t>
            </a:r>
            <a:r>
              <a:rPr lang="en-GB" sz="3200" dirty="0"/>
              <a:t>body headed by its President</a:t>
            </a:r>
          </a:p>
          <a:p>
            <a:endParaRPr lang="en-GB" sz="3200" dirty="0"/>
          </a:p>
          <a:p>
            <a:endParaRPr lang="en-GB" sz="3200" dirty="0"/>
          </a:p>
          <a:p>
            <a:endParaRPr lang="en-GB" sz="3200" dirty="0"/>
          </a:p>
          <a:p>
            <a:endParaRPr lang="en-GB" sz="3200" dirty="0"/>
          </a:p>
          <a:p>
            <a:endParaRPr lang="en-GB" sz="3200" dirty="0"/>
          </a:p>
        </p:txBody>
      </p:sp>
      <p:sp>
        <p:nvSpPr>
          <p:cNvPr id="7" name="TextBox 6"/>
          <p:cNvSpPr txBox="1"/>
          <p:nvPr/>
        </p:nvSpPr>
        <p:spPr>
          <a:xfrm>
            <a:off x="6302781" y="2633821"/>
            <a:ext cx="2870791" cy="646331"/>
          </a:xfrm>
          <a:prstGeom prst="rect">
            <a:avLst/>
          </a:prstGeom>
          <a:noFill/>
        </p:spPr>
        <p:txBody>
          <a:bodyPr wrap="square" rtlCol="0">
            <a:spAutoFit/>
          </a:bodyPr>
          <a:lstStyle/>
          <a:p>
            <a:r>
              <a:rPr lang="en-GB" dirty="0"/>
              <a:t>President of the EC:</a:t>
            </a:r>
          </a:p>
          <a:p>
            <a:r>
              <a:rPr lang="en-GB" dirty="0"/>
              <a:t> Charles Michel</a:t>
            </a:r>
          </a:p>
        </p:txBody>
      </p:sp>
      <p:sp>
        <p:nvSpPr>
          <p:cNvPr id="8" name="Rectangle 7"/>
          <p:cNvSpPr/>
          <p:nvPr/>
        </p:nvSpPr>
        <p:spPr>
          <a:xfrm>
            <a:off x="8275025" y="1477703"/>
            <a:ext cx="3450361" cy="4247317"/>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Defines the general political direction of the EU</a:t>
            </a:r>
          </a:p>
        </p:txBody>
      </p:sp>
      <p:pic>
        <p:nvPicPr>
          <p:cNvPr id="9" name="Picture 8">
            <a:extLst>
              <a:ext uri="{FF2B5EF4-FFF2-40B4-BE49-F238E27FC236}">
                <a16:creationId xmlns:a16="http://schemas.microsoft.com/office/drawing/2014/main" id="{AE1313F0-DAB0-DA49-9BB8-F6AFB40A25C8}"/>
              </a:ext>
            </a:extLst>
          </p:cNvPr>
          <p:cNvPicPr>
            <a:picLocks noChangeAspect="1"/>
          </p:cNvPicPr>
          <p:nvPr/>
        </p:nvPicPr>
        <p:blipFill>
          <a:blip r:embed="rId5"/>
          <a:stretch>
            <a:fillRect/>
          </a:stretch>
        </p:blipFill>
        <p:spPr>
          <a:xfrm>
            <a:off x="3556000" y="1477702"/>
            <a:ext cx="2540000" cy="2925833"/>
          </a:xfrm>
          <a:prstGeom prst="rect">
            <a:avLst/>
          </a:prstGeom>
        </p:spPr>
      </p:pic>
    </p:spTree>
    <p:extLst>
      <p:ext uri="{BB962C8B-B14F-4D97-AF65-F5344CB8AC3E}">
        <p14:creationId xmlns:p14="http://schemas.microsoft.com/office/powerpoint/2010/main" val="2698139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COMMISSION</a:t>
            </a:r>
          </a:p>
        </p:txBody>
      </p:sp>
      <p:sp>
        <p:nvSpPr>
          <p:cNvPr id="3" name="Content Placeholder 2"/>
          <p:cNvSpPr>
            <a:spLocks noGrp="1"/>
          </p:cNvSpPr>
          <p:nvPr>
            <p:ph idx="1"/>
          </p:nvPr>
        </p:nvSpPr>
        <p:spPr/>
        <p:txBody>
          <a:bodyPr>
            <a:normAutofit lnSpcReduction="10000"/>
          </a:bodyPr>
          <a:lstStyle/>
          <a:p>
            <a:r>
              <a:rPr lang="en-GB" sz="2800" dirty="0"/>
              <a:t>The European Commission is an </a:t>
            </a:r>
            <a:r>
              <a:rPr lang="en-GB" sz="2800" b="1" dirty="0"/>
              <a:t>EXECUTIVE</a:t>
            </a:r>
            <a:r>
              <a:rPr lang="en-GB" sz="2800" dirty="0"/>
              <a:t> body with considerable political power.</a:t>
            </a:r>
          </a:p>
          <a:p>
            <a:r>
              <a:rPr lang="en-GB" sz="2800" dirty="0"/>
              <a:t>Objective is to be </a:t>
            </a:r>
            <a:r>
              <a:rPr lang="en-GB" sz="2800" dirty="0">
                <a:solidFill>
                  <a:srgbClr val="FF0000"/>
                </a:solidFill>
              </a:rPr>
              <a:t>“the guardian of the EU treaties”. </a:t>
            </a:r>
            <a:r>
              <a:rPr lang="en-GB" sz="2800" dirty="0"/>
              <a:t>Its main functions include planning policies and proposing new laws which will achieve the aims of the EU Treaties.</a:t>
            </a:r>
          </a:p>
          <a:p>
            <a:r>
              <a:rPr lang="en-GB" sz="2800" dirty="0"/>
              <a:t>28 members (Commissioners), and the government of each Member State is entitled to appoint one Commissioner.</a:t>
            </a:r>
          </a:p>
          <a:p>
            <a:endParaRPr lang="en-GB" sz="2800" dirty="0"/>
          </a:p>
          <a:p>
            <a:pPr marL="0" indent="0">
              <a:buNone/>
            </a:pPr>
            <a:r>
              <a:rPr lang="en-GB" sz="2800" b="1" u="sng" dirty="0"/>
              <a:t>TASK: WHO IS THE UK’s COMMISSIONER AND WHAT ARE THEIR RESPONSIBILITIES?</a:t>
            </a:r>
          </a:p>
        </p:txBody>
      </p:sp>
      <p:pic>
        <p:nvPicPr>
          <p:cNvPr id="6" name="Picture 5"/>
          <p:cNvPicPr>
            <a:picLocks noChangeAspect="1"/>
          </p:cNvPicPr>
          <p:nvPr/>
        </p:nvPicPr>
        <p:blipFill>
          <a:blip r:embed="rId3"/>
          <a:stretch>
            <a:fillRect/>
          </a:stretch>
        </p:blipFill>
        <p:spPr>
          <a:xfrm>
            <a:off x="440785" y="4080609"/>
            <a:ext cx="2571750" cy="1781175"/>
          </a:xfrm>
          <a:prstGeom prst="rect">
            <a:avLst/>
          </a:prstGeom>
        </p:spPr>
      </p:pic>
    </p:spTree>
    <p:extLst>
      <p:ext uri="{BB962C8B-B14F-4D97-AF65-F5344CB8AC3E}">
        <p14:creationId xmlns:p14="http://schemas.microsoft.com/office/powerpoint/2010/main" val="1926059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00" y="322997"/>
            <a:ext cx="8596668" cy="1320800"/>
          </a:xfrm>
        </p:spPr>
        <p:txBody>
          <a:bodyPr/>
          <a:lstStyle/>
          <a:p>
            <a:r>
              <a:rPr lang="en-GB" dirty="0">
                <a:solidFill>
                  <a:srgbClr val="0070C0"/>
                </a:solidFill>
              </a:rPr>
              <a:t>European Commission </a:t>
            </a:r>
            <a:r>
              <a:rPr lang="en-GB" dirty="0" err="1">
                <a:solidFill>
                  <a:srgbClr val="0070C0"/>
                </a:solidFill>
              </a:rPr>
              <a:t>cont</a:t>
            </a:r>
            <a:r>
              <a:rPr lang="en-GB" dirty="0">
                <a:solidFill>
                  <a:srgbClr val="0070C0"/>
                </a:solidFill>
              </a:rPr>
              <a:t>….</a:t>
            </a:r>
          </a:p>
        </p:txBody>
      </p:sp>
      <p:sp>
        <p:nvSpPr>
          <p:cNvPr id="6" name="TextBox 5"/>
          <p:cNvSpPr txBox="1"/>
          <p:nvPr/>
        </p:nvSpPr>
        <p:spPr>
          <a:xfrm>
            <a:off x="2156345" y="1858846"/>
            <a:ext cx="2879679" cy="1477328"/>
          </a:xfrm>
          <a:prstGeom prst="rect">
            <a:avLst/>
          </a:prstGeom>
          <a:noFill/>
        </p:spPr>
        <p:txBody>
          <a:bodyPr wrap="square" rtlCol="0">
            <a:spAutoFit/>
          </a:bodyPr>
          <a:lstStyle/>
          <a:p>
            <a:r>
              <a:rPr lang="en-GB" dirty="0"/>
              <a:t>URSULA VON DER LEYEN</a:t>
            </a:r>
          </a:p>
          <a:p>
            <a:r>
              <a:rPr lang="en-GB" dirty="0"/>
              <a:t>President of the European Commission</a:t>
            </a:r>
          </a:p>
          <a:p>
            <a:r>
              <a:rPr lang="en-GB" dirty="0"/>
              <a:t>Nominated by the European Council</a:t>
            </a:r>
          </a:p>
        </p:txBody>
      </p:sp>
      <p:sp>
        <p:nvSpPr>
          <p:cNvPr id="8" name="TextBox 7"/>
          <p:cNvSpPr txBox="1"/>
          <p:nvPr/>
        </p:nvSpPr>
        <p:spPr>
          <a:xfrm>
            <a:off x="3521121" y="3845973"/>
            <a:ext cx="4346971" cy="1477328"/>
          </a:xfrm>
          <a:prstGeom prst="rect">
            <a:avLst/>
          </a:prstGeom>
          <a:noFill/>
        </p:spPr>
        <p:txBody>
          <a:bodyPr wrap="square" rtlCol="0">
            <a:spAutoFit/>
          </a:bodyPr>
          <a:lstStyle/>
          <a:p>
            <a:r>
              <a:rPr lang="en-GB" dirty="0"/>
              <a:t>JOSEP BORRELL FONTELLES</a:t>
            </a:r>
          </a:p>
          <a:p>
            <a:r>
              <a:rPr lang="en-GB" dirty="0"/>
              <a:t>Spanish Commissioner</a:t>
            </a:r>
          </a:p>
          <a:p>
            <a:r>
              <a:rPr lang="en-GB" dirty="0"/>
              <a:t>High representative for Foreign Affairs and Security and represents the EU in foreign affairs diplomacy with non- EU states.</a:t>
            </a:r>
          </a:p>
        </p:txBody>
      </p:sp>
      <p:cxnSp>
        <p:nvCxnSpPr>
          <p:cNvPr id="10" name="Straight Arrow Connector 9"/>
          <p:cNvCxnSpPr/>
          <p:nvPr/>
        </p:nvCxnSpPr>
        <p:spPr>
          <a:xfrm>
            <a:off x="5268036" y="2441298"/>
            <a:ext cx="9007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400800" y="2006221"/>
            <a:ext cx="3835021" cy="1200329"/>
          </a:xfrm>
          <a:prstGeom prst="rect">
            <a:avLst/>
          </a:prstGeom>
          <a:noFill/>
        </p:spPr>
        <p:txBody>
          <a:bodyPr wrap="square" rtlCol="0">
            <a:spAutoFit/>
          </a:bodyPr>
          <a:lstStyle/>
          <a:p>
            <a:r>
              <a:rPr lang="en-GB" dirty="0"/>
              <a:t>Ursula von der </a:t>
            </a:r>
            <a:r>
              <a:rPr lang="en-GB" dirty="0" err="1"/>
              <a:t>Leyen</a:t>
            </a:r>
            <a:r>
              <a:rPr lang="en-GB" dirty="0"/>
              <a:t> has nominated from the other Commissioners a “First Vice President” and 5 other Vice Presidents</a:t>
            </a:r>
          </a:p>
        </p:txBody>
      </p:sp>
      <p:sp>
        <p:nvSpPr>
          <p:cNvPr id="3" name="Content Placeholder 2">
            <a:extLst>
              <a:ext uri="{FF2B5EF4-FFF2-40B4-BE49-F238E27FC236}">
                <a16:creationId xmlns:a16="http://schemas.microsoft.com/office/drawing/2014/main" id="{4F189BD7-5B61-324B-95D9-2F002B2D614E}"/>
              </a:ext>
            </a:extLst>
          </p:cNvPr>
          <p:cNvSpPr>
            <a:spLocks noGrp="1"/>
          </p:cNvSpPr>
          <p:nvPr>
            <p:ph idx="1"/>
          </p:nvPr>
        </p:nvSpPr>
        <p:spPr>
          <a:xfrm>
            <a:off x="3869268" y="864108"/>
            <a:ext cx="7004141" cy="5120640"/>
          </a:xfrm>
        </p:spPr>
        <p:txBody>
          <a:bodyPr/>
          <a:lstStyle/>
          <a:p>
            <a:endParaRPr lang="en-US" dirty="0"/>
          </a:p>
        </p:txBody>
      </p:sp>
      <p:pic>
        <p:nvPicPr>
          <p:cNvPr id="12" name="Picture 11">
            <a:extLst>
              <a:ext uri="{FF2B5EF4-FFF2-40B4-BE49-F238E27FC236}">
                <a16:creationId xmlns:a16="http://schemas.microsoft.com/office/drawing/2014/main" id="{5CC5723E-6548-324E-BCD0-E7BDE526A301}"/>
              </a:ext>
            </a:extLst>
          </p:cNvPr>
          <p:cNvPicPr>
            <a:picLocks noChangeAspect="1"/>
          </p:cNvPicPr>
          <p:nvPr/>
        </p:nvPicPr>
        <p:blipFill>
          <a:blip r:embed="rId3"/>
          <a:stretch>
            <a:fillRect/>
          </a:stretch>
        </p:blipFill>
        <p:spPr>
          <a:xfrm>
            <a:off x="41323" y="1382173"/>
            <a:ext cx="2115022" cy="1954001"/>
          </a:xfrm>
          <a:prstGeom prst="rect">
            <a:avLst/>
          </a:prstGeom>
        </p:spPr>
      </p:pic>
      <p:pic>
        <p:nvPicPr>
          <p:cNvPr id="9" name="Picture 8">
            <a:extLst>
              <a:ext uri="{FF2B5EF4-FFF2-40B4-BE49-F238E27FC236}">
                <a16:creationId xmlns:a16="http://schemas.microsoft.com/office/drawing/2014/main" id="{A2277C55-97FD-864A-9DA7-79EF9DAFE224}"/>
              </a:ext>
            </a:extLst>
          </p:cNvPr>
          <p:cNvPicPr>
            <a:picLocks noChangeAspect="1"/>
          </p:cNvPicPr>
          <p:nvPr/>
        </p:nvPicPr>
        <p:blipFill>
          <a:blip r:embed="rId4"/>
          <a:stretch>
            <a:fillRect/>
          </a:stretch>
        </p:blipFill>
        <p:spPr>
          <a:xfrm>
            <a:off x="1342661" y="3845973"/>
            <a:ext cx="1765746" cy="1801474"/>
          </a:xfrm>
          <a:prstGeom prst="rect">
            <a:avLst/>
          </a:prstGeom>
        </p:spPr>
      </p:pic>
    </p:spTree>
    <p:extLst>
      <p:ext uri="{BB962C8B-B14F-4D97-AF65-F5344CB8AC3E}">
        <p14:creationId xmlns:p14="http://schemas.microsoft.com/office/powerpoint/2010/main" val="211960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COUNCIL OF THE EUROPEAN UNION</a:t>
            </a:r>
          </a:p>
        </p:txBody>
      </p:sp>
      <p:sp>
        <p:nvSpPr>
          <p:cNvPr id="3" name="Content Placeholder 2"/>
          <p:cNvSpPr>
            <a:spLocks noGrp="1"/>
          </p:cNvSpPr>
          <p:nvPr>
            <p:ph idx="1"/>
          </p:nvPr>
        </p:nvSpPr>
        <p:spPr>
          <a:xfrm>
            <a:off x="3615070" y="318977"/>
            <a:ext cx="7783031" cy="6095621"/>
          </a:xfrm>
        </p:spPr>
        <p:txBody>
          <a:bodyPr>
            <a:normAutofit/>
          </a:bodyPr>
          <a:lstStyle/>
          <a:p>
            <a:r>
              <a:rPr lang="en-GB" sz="2400" b="1" u="sng" dirty="0">
                <a:solidFill>
                  <a:srgbClr val="FF0000"/>
                </a:solidFill>
              </a:rPr>
              <a:t>LEGISLATIVE FUNCTION</a:t>
            </a:r>
            <a:r>
              <a:rPr lang="en-GB" sz="2400" dirty="0">
                <a:solidFill>
                  <a:srgbClr val="FF0000"/>
                </a:solidFill>
              </a:rPr>
              <a:t>: </a:t>
            </a:r>
          </a:p>
          <a:p>
            <a:r>
              <a:rPr lang="en-GB" sz="2400" dirty="0"/>
              <a:t>responsible, together with the European Parliament, for passing the laws of the EU proposed by the European Commission. </a:t>
            </a:r>
          </a:p>
          <a:p>
            <a:endParaRPr lang="en-GB" sz="2400" dirty="0"/>
          </a:p>
          <a:p>
            <a:r>
              <a:rPr lang="en-GB" sz="2400" b="1" u="sng" dirty="0">
                <a:solidFill>
                  <a:srgbClr val="FF0000"/>
                </a:solidFill>
              </a:rPr>
              <a:t>EXECUTIVE FUNCTIONS:</a:t>
            </a:r>
          </a:p>
          <a:p>
            <a:r>
              <a:rPr lang="en-GB" sz="2400" dirty="0"/>
              <a:t>In coordinating the economic and police and judicial policies of the Member States. </a:t>
            </a:r>
          </a:p>
          <a:p>
            <a:pPr marL="0" indent="0">
              <a:buNone/>
            </a:pPr>
            <a:endParaRPr lang="en-GB" sz="2400" b="1" u="sng" dirty="0"/>
          </a:p>
          <a:p>
            <a:r>
              <a:rPr lang="en-GB" sz="2400" b="1" u="sng" dirty="0">
                <a:solidFill>
                  <a:srgbClr val="FF0000"/>
                </a:solidFill>
              </a:rPr>
              <a:t>MEMBERSHIP </a:t>
            </a:r>
            <a:r>
              <a:rPr lang="en-GB" sz="2400" dirty="0"/>
              <a:t>is not fixed and will vary on the topics being discussed at individual meetings. A government minister from each member state with responsibility for those particular topics will attend</a:t>
            </a:r>
            <a:endParaRPr lang="en-GB" sz="2400" b="1" u="sng" dirty="0"/>
          </a:p>
          <a:p>
            <a:pPr marL="0" indent="0">
              <a:buNone/>
            </a:pPr>
            <a:r>
              <a:rPr lang="en-GB" sz="2400" dirty="0">
                <a:hlinkClick r:id="rId3"/>
              </a:rPr>
              <a:t>https://www.youtube.com/watch?v=BUMyjwCMzSI</a:t>
            </a:r>
            <a:endParaRPr lang="en-GB" sz="2400" dirty="0"/>
          </a:p>
          <a:p>
            <a:pPr marL="0" indent="0">
              <a:buNone/>
            </a:pPr>
            <a:endParaRPr lang="en-GB" dirty="0"/>
          </a:p>
        </p:txBody>
      </p:sp>
      <p:pic>
        <p:nvPicPr>
          <p:cNvPr id="4" name="Picture 3"/>
          <p:cNvPicPr>
            <a:picLocks noChangeAspect="1"/>
          </p:cNvPicPr>
          <p:nvPr/>
        </p:nvPicPr>
        <p:blipFill>
          <a:blip r:embed="rId4"/>
          <a:stretch>
            <a:fillRect/>
          </a:stretch>
        </p:blipFill>
        <p:spPr>
          <a:xfrm>
            <a:off x="252919" y="4737382"/>
            <a:ext cx="2633700" cy="1975275"/>
          </a:xfrm>
          <a:prstGeom prst="rect">
            <a:avLst/>
          </a:prstGeom>
        </p:spPr>
      </p:pic>
    </p:spTree>
    <p:extLst>
      <p:ext uri="{BB962C8B-B14F-4D97-AF65-F5344CB8AC3E}">
        <p14:creationId xmlns:p14="http://schemas.microsoft.com/office/powerpoint/2010/main" val="4091911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EUROPEAN PARLIAMENT</a:t>
            </a:r>
          </a:p>
        </p:txBody>
      </p:sp>
      <p:sp>
        <p:nvSpPr>
          <p:cNvPr id="3" name="Content Placeholder 2"/>
          <p:cNvSpPr>
            <a:spLocks noGrp="1"/>
          </p:cNvSpPr>
          <p:nvPr>
            <p:ph idx="1"/>
          </p:nvPr>
        </p:nvSpPr>
        <p:spPr>
          <a:xfrm>
            <a:off x="3434182" y="1264908"/>
            <a:ext cx="8596668" cy="4319039"/>
          </a:xfrm>
        </p:spPr>
        <p:txBody>
          <a:bodyPr>
            <a:normAutofit/>
          </a:bodyPr>
          <a:lstStyle/>
          <a:p>
            <a:r>
              <a:rPr lang="en-GB" sz="3200" b="1" dirty="0">
                <a:solidFill>
                  <a:srgbClr val="92D050"/>
                </a:solidFill>
              </a:rPr>
              <a:t>LEGISLATIVE</a:t>
            </a:r>
            <a:r>
              <a:rPr lang="en-GB" sz="3200" b="1" dirty="0"/>
              <a:t> </a:t>
            </a:r>
            <a:r>
              <a:rPr lang="en-GB" sz="3200" dirty="0"/>
              <a:t>FUNCTIONS</a:t>
            </a:r>
          </a:p>
          <a:p>
            <a:r>
              <a:rPr lang="en-GB" sz="3200" dirty="0"/>
              <a:t>MEPs are directly elected every 5 years</a:t>
            </a:r>
          </a:p>
          <a:p>
            <a:r>
              <a:rPr lang="en-GB" sz="3200" dirty="0"/>
              <a:t>Last election May 2019</a:t>
            </a:r>
          </a:p>
          <a:p>
            <a:r>
              <a:rPr lang="en-GB" sz="3200" dirty="0"/>
              <a:t>Each MS is allocated a share of the seats which reflects the size of their population</a:t>
            </a:r>
          </a:p>
          <a:p>
            <a:r>
              <a:rPr lang="en-GB" sz="3200" dirty="0"/>
              <a:t>Based in Brussels but hold regular sessions in Strasbourg</a:t>
            </a:r>
          </a:p>
          <a:p>
            <a:pPr marL="0" indent="0">
              <a:buNone/>
            </a:pPr>
            <a:r>
              <a:rPr lang="en-GB" u="sng" dirty="0">
                <a:hlinkClick r:id="rId3"/>
              </a:rPr>
              <a:t>http://www.europarl.europa.eu/activities/committees/home.do?language=EN</a:t>
            </a:r>
            <a:endParaRPr lang="en-GB" dirty="0"/>
          </a:p>
          <a:p>
            <a:pPr marL="0" indent="0">
              <a:buNone/>
            </a:pPr>
            <a:endParaRPr lang="en-GB" sz="3200" dirty="0"/>
          </a:p>
        </p:txBody>
      </p:sp>
      <p:pic>
        <p:nvPicPr>
          <p:cNvPr id="4" name="Picture 3"/>
          <p:cNvPicPr>
            <a:picLocks noChangeAspect="1"/>
          </p:cNvPicPr>
          <p:nvPr/>
        </p:nvPicPr>
        <p:blipFill>
          <a:blip r:embed="rId4"/>
          <a:stretch>
            <a:fillRect/>
          </a:stretch>
        </p:blipFill>
        <p:spPr>
          <a:xfrm>
            <a:off x="247651" y="4399626"/>
            <a:ext cx="2952750" cy="1552575"/>
          </a:xfrm>
          <a:prstGeom prst="rect">
            <a:avLst/>
          </a:prstGeom>
        </p:spPr>
      </p:pic>
    </p:spTree>
    <p:extLst>
      <p:ext uri="{BB962C8B-B14F-4D97-AF65-F5344CB8AC3E}">
        <p14:creationId xmlns:p14="http://schemas.microsoft.com/office/powerpoint/2010/main" val="40905596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C878C-3E72-4175-A30B-FFC4F396F981}"/>
              </a:ext>
            </a:extLst>
          </p:cNvPr>
          <p:cNvSpPr>
            <a:spLocks noGrp="1"/>
          </p:cNvSpPr>
          <p:nvPr>
            <p:ph type="title"/>
          </p:nvPr>
        </p:nvSpPr>
        <p:spPr/>
        <p:txBody>
          <a:bodyPr/>
          <a:lstStyle/>
          <a:p>
            <a:r>
              <a:rPr lang="en-US" dirty="0"/>
              <a:t>Discussion point</a:t>
            </a:r>
            <a:endParaRPr lang="en-GB" dirty="0"/>
          </a:p>
        </p:txBody>
      </p:sp>
      <p:sp>
        <p:nvSpPr>
          <p:cNvPr id="3" name="Content Placeholder 2">
            <a:extLst>
              <a:ext uri="{FF2B5EF4-FFF2-40B4-BE49-F238E27FC236}">
                <a16:creationId xmlns:a16="http://schemas.microsoft.com/office/drawing/2014/main" id="{040DA05A-BECA-4E14-BCBA-7D05F0CBBBC8}"/>
              </a:ext>
            </a:extLst>
          </p:cNvPr>
          <p:cNvSpPr>
            <a:spLocks noGrp="1"/>
          </p:cNvSpPr>
          <p:nvPr>
            <p:ph idx="1"/>
          </p:nvPr>
        </p:nvSpPr>
        <p:spPr/>
        <p:txBody>
          <a:bodyPr>
            <a:normAutofit/>
          </a:bodyPr>
          <a:lstStyle/>
          <a:p>
            <a:r>
              <a:rPr lang="en-US" sz="3200" dirty="0"/>
              <a:t>A traditional criticism of the EU is that there is a democratic deficit because only 1 institution consists of directly elected members.  Do you think that there is a democratic deficit?</a:t>
            </a:r>
            <a:endParaRPr lang="en-GB" sz="3200" dirty="0"/>
          </a:p>
        </p:txBody>
      </p:sp>
    </p:spTree>
    <p:extLst>
      <p:ext uri="{BB962C8B-B14F-4D97-AF65-F5344CB8AC3E}">
        <p14:creationId xmlns:p14="http://schemas.microsoft.com/office/powerpoint/2010/main" val="2681264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PARLIAMENT CONT…</a:t>
            </a:r>
          </a:p>
        </p:txBody>
      </p:sp>
      <p:sp>
        <p:nvSpPr>
          <p:cNvPr id="3" name="Content Placeholder 2"/>
          <p:cNvSpPr>
            <a:spLocks noGrp="1"/>
          </p:cNvSpPr>
          <p:nvPr>
            <p:ph idx="1"/>
          </p:nvPr>
        </p:nvSpPr>
        <p:spPr>
          <a:xfrm>
            <a:off x="3365943" y="774647"/>
            <a:ext cx="8412075" cy="5585209"/>
          </a:xfrm>
        </p:spPr>
        <p:txBody>
          <a:bodyPr>
            <a:normAutofit/>
          </a:bodyPr>
          <a:lstStyle/>
          <a:p>
            <a:r>
              <a:rPr lang="en-GB" sz="2800" u="sng" dirty="0"/>
              <a:t>It has the following </a:t>
            </a:r>
            <a:r>
              <a:rPr lang="en-GB" sz="2800" b="1" u="sng" dirty="0">
                <a:solidFill>
                  <a:srgbClr val="92D050"/>
                </a:solidFill>
              </a:rPr>
              <a:t>LEGISLATIVE POWERS:</a:t>
            </a:r>
          </a:p>
          <a:p>
            <a:pPr marL="0" indent="0">
              <a:buNone/>
            </a:pPr>
            <a:r>
              <a:rPr lang="en-GB" sz="2800" dirty="0"/>
              <a:t>- It can propose changes to the European Treaties</a:t>
            </a:r>
          </a:p>
          <a:p>
            <a:pPr>
              <a:buFontTx/>
              <a:buChar char="-"/>
            </a:pPr>
            <a:r>
              <a:rPr lang="en-GB" sz="2800" dirty="0"/>
              <a:t>It will approve, amend or reject European secondary legislation.</a:t>
            </a:r>
          </a:p>
          <a:p>
            <a:pPr>
              <a:buFontTx/>
              <a:buChar char="-"/>
            </a:pPr>
            <a:endParaRPr lang="en-GB" sz="2800" dirty="0"/>
          </a:p>
          <a:p>
            <a:r>
              <a:rPr lang="en-GB" sz="2800" u="sng" dirty="0"/>
              <a:t>Other important powers include:</a:t>
            </a:r>
          </a:p>
          <a:p>
            <a:pPr marL="0" indent="0">
              <a:buNone/>
            </a:pPr>
            <a:r>
              <a:rPr lang="en-GB" sz="2800" dirty="0"/>
              <a:t>- It must approve the EU’s budget</a:t>
            </a:r>
          </a:p>
          <a:p>
            <a:pPr marL="0" indent="0">
              <a:buNone/>
            </a:pPr>
            <a:r>
              <a:rPr lang="en-GB" sz="2800" dirty="0"/>
              <a:t>- It must approve the appointment of the President of the European Commission</a:t>
            </a:r>
          </a:p>
          <a:p>
            <a:pPr marL="0" indent="0">
              <a:buNone/>
            </a:pPr>
            <a:r>
              <a:rPr lang="en-GB" sz="2800" dirty="0"/>
              <a:t>- It must approve the appointment of the European Commission as a whole.</a:t>
            </a:r>
          </a:p>
        </p:txBody>
      </p:sp>
      <p:pic>
        <p:nvPicPr>
          <p:cNvPr id="4" name="Picture 3"/>
          <p:cNvPicPr>
            <a:picLocks noChangeAspect="1"/>
          </p:cNvPicPr>
          <p:nvPr/>
        </p:nvPicPr>
        <p:blipFill>
          <a:blip r:embed="rId3"/>
          <a:stretch>
            <a:fillRect/>
          </a:stretch>
        </p:blipFill>
        <p:spPr>
          <a:xfrm>
            <a:off x="247651" y="4604342"/>
            <a:ext cx="2952750" cy="1552575"/>
          </a:xfrm>
          <a:prstGeom prst="rect">
            <a:avLst/>
          </a:prstGeom>
        </p:spPr>
      </p:pic>
    </p:spTree>
    <p:extLst>
      <p:ext uri="{BB962C8B-B14F-4D97-AF65-F5344CB8AC3E}">
        <p14:creationId xmlns:p14="http://schemas.microsoft.com/office/powerpoint/2010/main" val="19203943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Court of Justice of the European Union</a:t>
            </a:r>
          </a:p>
        </p:txBody>
      </p:sp>
      <p:sp>
        <p:nvSpPr>
          <p:cNvPr id="3" name="Content Placeholder 2"/>
          <p:cNvSpPr>
            <a:spLocks noGrp="1"/>
          </p:cNvSpPr>
          <p:nvPr>
            <p:ph idx="1"/>
          </p:nvPr>
        </p:nvSpPr>
        <p:spPr>
          <a:xfrm>
            <a:off x="3684252" y="894062"/>
            <a:ext cx="7875402" cy="5060731"/>
          </a:xfrm>
        </p:spPr>
        <p:txBody>
          <a:bodyPr>
            <a:normAutofit/>
          </a:bodyPr>
          <a:lstStyle/>
          <a:p>
            <a:r>
              <a:rPr lang="en-GB" dirty="0"/>
              <a:t>Formerly known as the European Court of Justice</a:t>
            </a:r>
          </a:p>
          <a:p>
            <a:r>
              <a:rPr lang="en-GB" dirty="0"/>
              <a:t>Has a </a:t>
            </a:r>
            <a:r>
              <a:rPr lang="en-GB" b="1" dirty="0">
                <a:solidFill>
                  <a:srgbClr val="00B0F0"/>
                </a:solidFill>
              </a:rPr>
              <a:t>JUDICIAL </a:t>
            </a:r>
            <a:r>
              <a:rPr lang="en-GB" dirty="0"/>
              <a:t>FUNCTION</a:t>
            </a:r>
          </a:p>
          <a:p>
            <a:r>
              <a:rPr lang="en-GB" dirty="0"/>
              <a:t>A GENERAL COURT assists by hearing more straightforward cases and the CIVIL SERVICE TRIBUNAL deals with disputes between EU employees and EU institutions.</a:t>
            </a:r>
          </a:p>
          <a:p>
            <a:r>
              <a:rPr lang="en-GB" dirty="0"/>
              <a:t>The five most common types of cases which are dealt with by the Court of Justice of the European Union are:</a:t>
            </a:r>
          </a:p>
          <a:p>
            <a:r>
              <a:rPr lang="en-GB" dirty="0">
                <a:solidFill>
                  <a:srgbClr val="00B0F0"/>
                </a:solidFill>
              </a:rPr>
              <a:t>Article 267</a:t>
            </a:r>
          </a:p>
          <a:p>
            <a:r>
              <a:rPr lang="en-GB" dirty="0">
                <a:solidFill>
                  <a:srgbClr val="00B0F0"/>
                </a:solidFill>
              </a:rPr>
              <a:t>Article 258</a:t>
            </a:r>
          </a:p>
          <a:p>
            <a:r>
              <a:rPr lang="en-GB" dirty="0">
                <a:solidFill>
                  <a:srgbClr val="00B0F0"/>
                </a:solidFill>
              </a:rPr>
              <a:t>Article 263</a:t>
            </a:r>
          </a:p>
          <a:p>
            <a:r>
              <a:rPr lang="en-GB" dirty="0">
                <a:solidFill>
                  <a:srgbClr val="00B0F0"/>
                </a:solidFill>
              </a:rPr>
              <a:t>Article 265</a:t>
            </a:r>
          </a:p>
          <a:p>
            <a:r>
              <a:rPr lang="en-GB" dirty="0">
                <a:solidFill>
                  <a:srgbClr val="00B0F0"/>
                </a:solidFill>
              </a:rPr>
              <a:t>Article 340</a:t>
            </a:r>
          </a:p>
        </p:txBody>
      </p:sp>
      <p:pic>
        <p:nvPicPr>
          <p:cNvPr id="5" name="Picture 4"/>
          <p:cNvPicPr>
            <a:picLocks noChangeAspect="1"/>
          </p:cNvPicPr>
          <p:nvPr/>
        </p:nvPicPr>
        <p:blipFill>
          <a:blip r:embed="rId3"/>
          <a:stretch>
            <a:fillRect/>
          </a:stretch>
        </p:blipFill>
        <p:spPr>
          <a:xfrm>
            <a:off x="252919" y="4637324"/>
            <a:ext cx="2686050" cy="1704975"/>
          </a:xfrm>
          <a:prstGeom prst="rect">
            <a:avLst/>
          </a:prstGeom>
        </p:spPr>
      </p:pic>
    </p:spTree>
    <p:extLst>
      <p:ext uri="{BB962C8B-B14F-4D97-AF65-F5344CB8AC3E}">
        <p14:creationId xmlns:p14="http://schemas.microsoft.com/office/powerpoint/2010/main" val="2469582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ECONOMIC AND SOCIAL COMMITTE</a:t>
            </a:r>
          </a:p>
        </p:txBody>
      </p:sp>
      <p:pic>
        <p:nvPicPr>
          <p:cNvPr id="4" name="Content Placeholder 3"/>
          <p:cNvPicPr>
            <a:picLocks noGrp="1" noChangeAspect="1"/>
          </p:cNvPicPr>
          <p:nvPr>
            <p:ph idx="1"/>
          </p:nvPr>
        </p:nvPicPr>
        <p:blipFill>
          <a:blip r:embed="rId3"/>
          <a:stretch>
            <a:fillRect/>
          </a:stretch>
        </p:blipFill>
        <p:spPr>
          <a:xfrm>
            <a:off x="4405773" y="856031"/>
            <a:ext cx="6580466" cy="2014760"/>
          </a:xfrm>
          <a:prstGeom prst="rect">
            <a:avLst/>
          </a:prstGeom>
        </p:spPr>
      </p:pic>
      <p:sp>
        <p:nvSpPr>
          <p:cNvPr id="5" name="Rectangle 4"/>
          <p:cNvSpPr/>
          <p:nvPr/>
        </p:nvSpPr>
        <p:spPr>
          <a:xfrm>
            <a:off x="4197014" y="3502861"/>
            <a:ext cx="7201087" cy="2954655"/>
          </a:xfrm>
          <a:prstGeom prst="rect">
            <a:avLst/>
          </a:prstGeom>
          <a:solidFill>
            <a:schemeClr val="accent5">
              <a:lumMod val="20000"/>
              <a:lumOff val="80000"/>
            </a:schemeClr>
          </a:solidFill>
        </p:spPr>
        <p:txBody>
          <a:bodyPr wrap="square">
            <a:spAutoFit/>
          </a:bodyPr>
          <a:lstStyle/>
          <a:p>
            <a:pPr algn="ctr"/>
            <a:r>
              <a:rPr lang="en-GB" sz="2800" dirty="0"/>
              <a:t>Committed to European integration, the EESC contributes to strengthening the democratic legitimacy and effectiveness of the European Union by enabling civil society organisations from the Member States to express their views at European level.</a:t>
            </a:r>
          </a:p>
          <a:p>
            <a:endParaRPr lang="en-GB" dirty="0"/>
          </a:p>
        </p:txBody>
      </p:sp>
    </p:spTree>
    <p:extLst>
      <p:ext uri="{BB962C8B-B14F-4D97-AF65-F5344CB8AC3E}">
        <p14:creationId xmlns:p14="http://schemas.microsoft.com/office/powerpoint/2010/main" val="6164354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Committee of the Regions</a:t>
            </a:r>
          </a:p>
        </p:txBody>
      </p:sp>
      <p:pic>
        <p:nvPicPr>
          <p:cNvPr id="4" name="Content Placeholder 3"/>
          <p:cNvPicPr>
            <a:picLocks noGrp="1" noChangeAspect="1"/>
          </p:cNvPicPr>
          <p:nvPr>
            <p:ph idx="1"/>
          </p:nvPr>
        </p:nvPicPr>
        <p:blipFill>
          <a:blip r:embed="rId3"/>
          <a:stretch>
            <a:fillRect/>
          </a:stretch>
        </p:blipFill>
        <p:spPr>
          <a:xfrm>
            <a:off x="102407" y="253963"/>
            <a:ext cx="3248505" cy="2273954"/>
          </a:xfrm>
          <a:prstGeom prst="rect">
            <a:avLst/>
          </a:prstGeom>
        </p:spPr>
      </p:pic>
      <p:pic>
        <p:nvPicPr>
          <p:cNvPr id="5" name="Picture 4"/>
          <p:cNvPicPr>
            <a:picLocks noChangeAspect="1"/>
          </p:cNvPicPr>
          <p:nvPr/>
        </p:nvPicPr>
        <p:blipFill>
          <a:blip r:embed="rId4"/>
          <a:stretch>
            <a:fillRect/>
          </a:stretch>
        </p:blipFill>
        <p:spPr>
          <a:xfrm>
            <a:off x="3727930" y="780311"/>
            <a:ext cx="7920370" cy="5280247"/>
          </a:xfrm>
          <a:prstGeom prst="rect">
            <a:avLst/>
          </a:prstGeom>
        </p:spPr>
      </p:pic>
    </p:spTree>
    <p:extLst>
      <p:ext uri="{BB962C8B-B14F-4D97-AF65-F5344CB8AC3E}">
        <p14:creationId xmlns:p14="http://schemas.microsoft.com/office/powerpoint/2010/main" val="721502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r>
              <a:rPr lang="en-GB" sz="3600" dirty="0"/>
              <a:t>Create a flow-chart/poster of the political institutions.</a:t>
            </a:r>
          </a:p>
          <a:p>
            <a:r>
              <a:rPr lang="en-GB" sz="3600" dirty="0"/>
              <a:t>Outline the legislative roles of each</a:t>
            </a:r>
          </a:p>
          <a:p>
            <a:r>
              <a:rPr lang="en-GB" sz="3600" dirty="0"/>
              <a:t>State how they work with other political institutions</a:t>
            </a:r>
          </a:p>
        </p:txBody>
      </p:sp>
    </p:spTree>
    <p:extLst>
      <p:ext uri="{BB962C8B-B14F-4D97-AF65-F5344CB8AC3E}">
        <p14:creationId xmlns:p14="http://schemas.microsoft.com/office/powerpoint/2010/main" val="17854679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3F97F-F3A0-864C-BF22-94E1B33416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51E15F1-FAB8-C746-8D3E-15F5AE109387}"/>
              </a:ext>
            </a:extLst>
          </p:cNvPr>
          <p:cNvSpPr>
            <a:spLocks noGrp="1"/>
          </p:cNvSpPr>
          <p:nvPr>
            <p:ph idx="1"/>
          </p:nvPr>
        </p:nvSpPr>
        <p:spPr/>
        <p:txBody>
          <a:bodyPr>
            <a:normAutofit/>
          </a:bodyPr>
          <a:lstStyle/>
          <a:p>
            <a:r>
              <a:rPr lang="en-GB" sz="2800" dirty="0"/>
              <a:t>Complete the task sheet and we will go through the answers. Pay particular attention to the institutions that feature in the assignment.</a:t>
            </a:r>
          </a:p>
        </p:txBody>
      </p:sp>
    </p:spTree>
    <p:extLst>
      <p:ext uri="{BB962C8B-B14F-4D97-AF65-F5344CB8AC3E}">
        <p14:creationId xmlns:p14="http://schemas.microsoft.com/office/powerpoint/2010/main" val="9615424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6431E-7236-0F49-AEF5-B8E29AE5C71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0FFAE40-C838-0941-990B-CF32CB84DFB9}"/>
              </a:ext>
            </a:extLst>
          </p:cNvPr>
          <p:cNvSpPr>
            <a:spLocks noGrp="1"/>
          </p:cNvSpPr>
          <p:nvPr>
            <p:ph idx="1"/>
          </p:nvPr>
        </p:nvSpPr>
        <p:spPr/>
        <p:txBody>
          <a:bodyPr>
            <a:normAutofit/>
          </a:bodyPr>
          <a:lstStyle/>
          <a:p>
            <a:pPr marL="0" indent="0">
              <a:buNone/>
            </a:pPr>
            <a:r>
              <a:rPr lang="en-GB" sz="2400" dirty="0"/>
              <a:t>1. </a:t>
            </a:r>
            <a:r>
              <a:rPr lang="en-GB" sz="2400" b="1" dirty="0"/>
              <a:t>Art 13 TEU </a:t>
            </a:r>
            <a:r>
              <a:rPr lang="en-GB" sz="2400" dirty="0"/>
              <a:t>names the institutions of the EU.  The primary institutions are:-</a:t>
            </a:r>
          </a:p>
          <a:p>
            <a:r>
              <a:rPr lang="en-GB" sz="2400" dirty="0"/>
              <a:t>The European Parliament;</a:t>
            </a:r>
          </a:p>
          <a:p>
            <a:r>
              <a:rPr lang="en-GB" sz="2400" dirty="0"/>
              <a:t>The Council of the European Union;</a:t>
            </a:r>
          </a:p>
          <a:p>
            <a:r>
              <a:rPr lang="en-GB" sz="2400" dirty="0"/>
              <a:t>The European Council;</a:t>
            </a:r>
          </a:p>
          <a:p>
            <a:r>
              <a:rPr lang="en-GB" sz="2400" dirty="0"/>
              <a:t>The European Commission;</a:t>
            </a:r>
          </a:p>
          <a:p>
            <a:r>
              <a:rPr lang="en-GB" sz="2400" dirty="0"/>
              <a:t>The Court of Justice of the European Union;</a:t>
            </a:r>
          </a:p>
          <a:p>
            <a:r>
              <a:rPr lang="en-GB" sz="2400" dirty="0"/>
              <a:t>The Court of Auditors</a:t>
            </a:r>
          </a:p>
        </p:txBody>
      </p:sp>
    </p:spTree>
    <p:extLst>
      <p:ext uri="{BB962C8B-B14F-4D97-AF65-F5344CB8AC3E}">
        <p14:creationId xmlns:p14="http://schemas.microsoft.com/office/powerpoint/2010/main" val="23218686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BA59C-E3F7-724E-BECB-EF1FF5F4A3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A9BFA2-BBE1-5D42-A7F9-FB8595761777}"/>
              </a:ext>
            </a:extLst>
          </p:cNvPr>
          <p:cNvSpPr>
            <a:spLocks noGrp="1"/>
          </p:cNvSpPr>
          <p:nvPr>
            <p:ph idx="1"/>
          </p:nvPr>
        </p:nvSpPr>
        <p:spPr/>
        <p:txBody>
          <a:bodyPr>
            <a:normAutofit/>
          </a:bodyPr>
          <a:lstStyle/>
          <a:p>
            <a:r>
              <a:rPr lang="en-GB" sz="2400" dirty="0"/>
              <a:t>2. Provision is also made for the European Economic and Social Committee (EESC) and a Committee of the Regions (</a:t>
            </a:r>
            <a:r>
              <a:rPr lang="en-GB" sz="2400" dirty="0" err="1"/>
              <a:t>CoR</a:t>
            </a:r>
            <a:r>
              <a:rPr lang="en-GB" sz="2400" dirty="0"/>
              <a:t>).</a:t>
            </a:r>
          </a:p>
          <a:p>
            <a:r>
              <a:rPr lang="en-GB" sz="2400" dirty="0"/>
              <a:t>3. The Commissions main tasks are</a:t>
            </a:r>
          </a:p>
          <a:p>
            <a:pPr marL="0" indent="0">
              <a:buNone/>
            </a:pPr>
            <a:r>
              <a:rPr lang="en-GB" sz="2400" i="1" dirty="0"/>
              <a:t>Ensuring that the main provisions of the Treaty are applied by the MS;</a:t>
            </a:r>
          </a:p>
          <a:p>
            <a:pPr marL="0" indent="0">
              <a:buNone/>
            </a:pPr>
            <a:r>
              <a:rPr lang="en-GB" sz="2400" i="1" dirty="0"/>
              <a:t>Initiating EU legislation;</a:t>
            </a:r>
          </a:p>
          <a:p>
            <a:pPr marL="0" indent="0">
              <a:buNone/>
            </a:pPr>
            <a:r>
              <a:rPr lang="en-GB" sz="2400" i="1" dirty="0"/>
              <a:t>Acting as the EU’s executive , administering and implementing common rules</a:t>
            </a:r>
          </a:p>
        </p:txBody>
      </p:sp>
    </p:spTree>
    <p:extLst>
      <p:ext uri="{BB962C8B-B14F-4D97-AF65-F5344CB8AC3E}">
        <p14:creationId xmlns:p14="http://schemas.microsoft.com/office/powerpoint/2010/main" val="33820187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01CE-0778-2647-B041-5826A4FDF3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927098-7A57-F144-8FB9-41CA41BBDF34}"/>
              </a:ext>
            </a:extLst>
          </p:cNvPr>
          <p:cNvSpPr>
            <a:spLocks noGrp="1"/>
          </p:cNvSpPr>
          <p:nvPr>
            <p:ph idx="1"/>
          </p:nvPr>
        </p:nvSpPr>
        <p:spPr/>
        <p:txBody>
          <a:bodyPr>
            <a:normAutofit/>
          </a:bodyPr>
          <a:lstStyle/>
          <a:p>
            <a:pPr marL="0" indent="0">
              <a:buNone/>
            </a:pPr>
            <a:r>
              <a:rPr lang="en-GB" sz="2800" dirty="0"/>
              <a:t>4. The Council is made up of representatives of the  different MSs who reflect each state’s views and preferences in considering matters before the Council.  Each MS holds the Presidency of the Council for a 6m period , decided by rotation.</a:t>
            </a:r>
          </a:p>
          <a:p>
            <a:pPr marL="0" indent="0">
              <a:buNone/>
            </a:pPr>
            <a:r>
              <a:rPr lang="en-GB" sz="2800" dirty="0"/>
              <a:t>5. The Council votes using a system of weighted voting called qualified majority voting.  The weighting of votes is decided very  roughly by the size and population of the </a:t>
            </a:r>
            <a:r>
              <a:rPr lang="en-GB" sz="2800" dirty="0" err="1"/>
              <a:t>MSs.</a:t>
            </a:r>
            <a:endParaRPr lang="en-GB" sz="2800" dirty="0"/>
          </a:p>
        </p:txBody>
      </p:sp>
    </p:spTree>
    <p:extLst>
      <p:ext uri="{BB962C8B-B14F-4D97-AF65-F5344CB8AC3E}">
        <p14:creationId xmlns:p14="http://schemas.microsoft.com/office/powerpoint/2010/main" val="39484223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01F73-59E2-DE4C-A054-E792F7A16E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DD3CF3A-289A-3442-96C7-15B869C8694A}"/>
              </a:ext>
            </a:extLst>
          </p:cNvPr>
          <p:cNvSpPr>
            <a:spLocks noGrp="1"/>
          </p:cNvSpPr>
          <p:nvPr>
            <p:ph idx="1"/>
          </p:nvPr>
        </p:nvSpPr>
        <p:spPr/>
        <p:txBody>
          <a:bodyPr>
            <a:normAutofit/>
          </a:bodyPr>
          <a:lstStyle/>
          <a:p>
            <a:pPr marL="0" indent="0">
              <a:buNone/>
            </a:pPr>
            <a:r>
              <a:rPr lang="en-GB" sz="2800" dirty="0"/>
              <a:t>6. The power of the Parliament has increased with each new Treaty.  This helps </a:t>
            </a:r>
            <a:r>
              <a:rPr lang="en-GB" sz="2800" dirty="0" err="1"/>
              <a:t>tp</a:t>
            </a:r>
            <a:r>
              <a:rPr lang="en-GB" sz="2800" dirty="0"/>
              <a:t> reduce democratic deficit.</a:t>
            </a:r>
          </a:p>
          <a:p>
            <a:pPr marL="0" indent="0">
              <a:buNone/>
            </a:pPr>
            <a:r>
              <a:rPr lang="en-GB" sz="2800" dirty="0"/>
              <a:t>7. The Court of Justice (CJ) is the highest court of the EU.  It is charged with ensuring that, in the implementation and application of the Treaties, the law is observed.  It hears direct actions brought by other institutions or by other MSs and references  made to it by national courts.  The CJ is assisted by 11 advocates-general.</a:t>
            </a:r>
          </a:p>
        </p:txBody>
      </p:sp>
    </p:spTree>
    <p:extLst>
      <p:ext uri="{BB962C8B-B14F-4D97-AF65-F5344CB8AC3E}">
        <p14:creationId xmlns:p14="http://schemas.microsoft.com/office/powerpoint/2010/main" val="42631281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B060-D555-E848-BC16-E04FF84699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75E26D-4BC0-C346-8194-5C5939BF7A3E}"/>
              </a:ext>
            </a:extLst>
          </p:cNvPr>
          <p:cNvSpPr>
            <a:spLocks noGrp="1"/>
          </p:cNvSpPr>
          <p:nvPr>
            <p:ph idx="1"/>
          </p:nvPr>
        </p:nvSpPr>
        <p:spPr/>
        <p:txBody>
          <a:bodyPr>
            <a:normAutofit/>
          </a:bodyPr>
          <a:lstStyle/>
          <a:p>
            <a:r>
              <a:rPr lang="en-GB" sz="2800" dirty="0"/>
              <a:t>A few more questions to finish</a:t>
            </a:r>
          </a:p>
        </p:txBody>
      </p:sp>
    </p:spTree>
    <p:extLst>
      <p:ext uri="{BB962C8B-B14F-4D97-AF65-F5344CB8AC3E}">
        <p14:creationId xmlns:p14="http://schemas.microsoft.com/office/powerpoint/2010/main" val="35885472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NEXT WEEKS SESSION…..</a:t>
            </a:r>
          </a:p>
        </p:txBody>
      </p:sp>
      <p:sp>
        <p:nvSpPr>
          <p:cNvPr id="3" name="Content Placeholder 2"/>
          <p:cNvSpPr>
            <a:spLocks noGrp="1"/>
          </p:cNvSpPr>
          <p:nvPr>
            <p:ph idx="1"/>
          </p:nvPr>
        </p:nvSpPr>
        <p:spPr/>
        <p:txBody>
          <a:bodyPr/>
          <a:lstStyle/>
          <a:p>
            <a:pPr marL="0" indent="0">
              <a:buNone/>
            </a:pPr>
            <a:r>
              <a:rPr lang="en-GB" sz="3200" dirty="0"/>
              <a:t>FIND OUT WHAT IS MEANT BY THE FOLLOWING IN RELATION TO SECONDARY LEGISLATION IN EU LAW:</a:t>
            </a:r>
          </a:p>
          <a:p>
            <a:pPr marL="0" indent="0">
              <a:buNone/>
            </a:pPr>
            <a:r>
              <a:rPr lang="en-GB" sz="3200" dirty="0"/>
              <a:t>1. REGULATIONS</a:t>
            </a:r>
          </a:p>
          <a:p>
            <a:pPr marL="0" indent="0">
              <a:buNone/>
            </a:pPr>
            <a:r>
              <a:rPr lang="en-GB" sz="3200" dirty="0"/>
              <a:t>2. DIRECTIVES</a:t>
            </a:r>
          </a:p>
          <a:p>
            <a:pPr marL="0" indent="0">
              <a:buNone/>
            </a:pPr>
            <a:r>
              <a:rPr lang="en-GB" sz="3200" dirty="0"/>
              <a:t>3. DECISIONS</a:t>
            </a:r>
          </a:p>
          <a:p>
            <a:pPr marL="0" indent="0">
              <a:buNone/>
            </a:pPr>
            <a:endParaRPr lang="en-GB" dirty="0"/>
          </a:p>
          <a:p>
            <a:pPr marL="0" indent="0">
              <a:buNone/>
            </a:pPr>
            <a:endParaRPr lang="en-GB" sz="4400" dirty="0"/>
          </a:p>
        </p:txBody>
      </p:sp>
    </p:spTree>
    <p:extLst>
      <p:ext uri="{BB962C8B-B14F-4D97-AF65-F5344CB8AC3E}">
        <p14:creationId xmlns:p14="http://schemas.microsoft.com/office/powerpoint/2010/main" val="319161120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15</TotalTime>
  <Words>4191</Words>
  <Application>Microsoft Macintosh PowerPoint</Application>
  <PresentationFormat>Widescreen</PresentationFormat>
  <Paragraphs>358</Paragraphs>
  <Slides>36</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Andalus</vt:lpstr>
      <vt:lpstr>AR ESSENCE</vt:lpstr>
      <vt:lpstr>Arial</vt:lpstr>
      <vt:lpstr>Calibri</vt:lpstr>
      <vt:lpstr>Corbel</vt:lpstr>
      <vt:lpstr>Wingdings 2</vt:lpstr>
      <vt:lpstr>Frame</vt:lpstr>
      <vt:lpstr>The origins of the European Union and EU law</vt:lpstr>
      <vt:lpstr>TASK SHEET</vt:lpstr>
      <vt:lpstr>HISTORY OF THE EU</vt:lpstr>
      <vt:lpstr>AIMS OF THE EU</vt:lpstr>
      <vt:lpstr>ECONOMIC AND POLITICAL DIFFICULTIES</vt:lpstr>
      <vt:lpstr>TASK</vt:lpstr>
      <vt:lpstr>EXPANSION </vt:lpstr>
      <vt:lpstr>European Coal and Steel Community / Treaty of Paris 1951</vt:lpstr>
      <vt:lpstr>THE SINGLE EUROPEAN ACT (1986)</vt:lpstr>
      <vt:lpstr>THE TREATY ON EUROPEAN UNION (1992)</vt:lpstr>
      <vt:lpstr>The Treaty of Amsterdam [1997]</vt:lpstr>
      <vt:lpstr>The Treaty of Nice [2001]</vt:lpstr>
      <vt:lpstr>The Treaty of Lisbon [2007]</vt:lpstr>
      <vt:lpstr>BREXIT</vt:lpstr>
      <vt:lpstr>SUMMARY</vt:lpstr>
      <vt:lpstr>OFFICIAL INSTITUTIONS OF THE EUROPEAN UNION</vt:lpstr>
      <vt:lpstr>Official Institutions</vt:lpstr>
      <vt:lpstr>The 7 official EU institutions</vt:lpstr>
      <vt:lpstr>EUROPEAN COUNCIL</vt:lpstr>
      <vt:lpstr>EUROPEAN COMMISSION</vt:lpstr>
      <vt:lpstr>European Commission cont….</vt:lpstr>
      <vt:lpstr>COUNCIL OF THE EUROPEAN UNION</vt:lpstr>
      <vt:lpstr> EUROPEAN PARLIAMENT</vt:lpstr>
      <vt:lpstr>Discussion point</vt:lpstr>
      <vt:lpstr>EUROPEAN PARLIAMENT CONT…</vt:lpstr>
      <vt:lpstr>Court of Justice of the European Union</vt:lpstr>
      <vt:lpstr>The ECONOMIC AND SOCIAL COMMITTE</vt:lpstr>
      <vt:lpstr>The Committee of the Regions</vt:lpstr>
      <vt:lpstr>TASK</vt:lpstr>
      <vt:lpstr>PowerPoint Presentation</vt:lpstr>
      <vt:lpstr>Summary</vt:lpstr>
      <vt:lpstr>PowerPoint Presentation</vt:lpstr>
      <vt:lpstr>PowerPoint Presentation</vt:lpstr>
      <vt:lpstr>PowerPoint Presentation</vt:lpstr>
      <vt:lpstr>PowerPoint Presentation</vt:lpstr>
      <vt:lpstr>BY NEXT WEEKS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EUROPEAN LAW</dc:title>
  <dc:creator>Laura Knight</dc:creator>
  <cp:lastModifiedBy>H15HolmesT</cp:lastModifiedBy>
  <cp:revision>43</cp:revision>
  <cp:lastPrinted>2020-01-31T10:28:29Z</cp:lastPrinted>
  <dcterms:created xsi:type="dcterms:W3CDTF">2017-09-04T19:26:19Z</dcterms:created>
  <dcterms:modified xsi:type="dcterms:W3CDTF">2020-02-02T16:21:53Z</dcterms:modified>
</cp:coreProperties>
</file>