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5"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75A2F6-0B49-4A97-8791-48D7C755FFAF}"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D84064CE-A9CA-4B81-A80C-A9F73351D992}">
      <dgm:prSet/>
      <dgm:spPr/>
      <dgm:t>
        <a:bodyPr/>
        <a:lstStyle/>
        <a:p>
          <a:r>
            <a:rPr lang="en-US" b="1"/>
            <a:t>Emotional Support</a:t>
          </a:r>
          <a:endParaRPr lang="en-US"/>
        </a:p>
      </dgm:t>
    </dgm:pt>
    <dgm:pt modelId="{0CDDDD84-761B-4B16-883A-41DFA83140E8}" type="parTrans" cxnId="{9D7AF451-EB5B-442D-A795-E3C520358C28}">
      <dgm:prSet/>
      <dgm:spPr/>
      <dgm:t>
        <a:bodyPr/>
        <a:lstStyle/>
        <a:p>
          <a:endParaRPr lang="en-US"/>
        </a:p>
      </dgm:t>
    </dgm:pt>
    <dgm:pt modelId="{0984ADA8-8B2D-4683-836D-2BB8AA299CED}" type="sibTrans" cxnId="{9D7AF451-EB5B-442D-A795-E3C520358C28}">
      <dgm:prSet/>
      <dgm:spPr/>
      <dgm:t>
        <a:bodyPr/>
        <a:lstStyle/>
        <a:p>
          <a:endParaRPr lang="en-US"/>
        </a:p>
      </dgm:t>
    </dgm:pt>
    <dgm:pt modelId="{067DAE40-02E3-4E42-83A8-1D734C6AEDB3}">
      <dgm:prSet/>
      <dgm:spPr/>
      <dgm:t>
        <a:bodyPr/>
        <a:lstStyle/>
        <a:p>
          <a:r>
            <a:rPr lang="en-US" b="1"/>
            <a:t>Building Strong Relationships</a:t>
          </a:r>
          <a:endParaRPr lang="en-US"/>
        </a:p>
      </dgm:t>
    </dgm:pt>
    <dgm:pt modelId="{F7D0AB13-81D8-4058-9932-DC4735291A71}" type="parTrans" cxnId="{F366EC02-3E65-4701-AEF9-13E897D7370D}">
      <dgm:prSet/>
      <dgm:spPr/>
      <dgm:t>
        <a:bodyPr/>
        <a:lstStyle/>
        <a:p>
          <a:endParaRPr lang="en-US"/>
        </a:p>
      </dgm:t>
    </dgm:pt>
    <dgm:pt modelId="{EC117EF3-EA7E-43BC-B912-831C43EE0206}" type="sibTrans" cxnId="{F366EC02-3E65-4701-AEF9-13E897D7370D}">
      <dgm:prSet/>
      <dgm:spPr/>
      <dgm:t>
        <a:bodyPr/>
        <a:lstStyle/>
        <a:p>
          <a:endParaRPr lang="en-US"/>
        </a:p>
      </dgm:t>
    </dgm:pt>
    <dgm:pt modelId="{D18A3113-EE47-442C-BA65-EFBD149783DB}">
      <dgm:prSet/>
      <dgm:spPr/>
      <dgm:t>
        <a:bodyPr/>
        <a:lstStyle/>
        <a:p>
          <a:r>
            <a:rPr lang="en-US" b="1"/>
            <a:t>Reducing Her Caring Load</a:t>
          </a:r>
          <a:endParaRPr lang="en-US"/>
        </a:p>
      </dgm:t>
    </dgm:pt>
    <dgm:pt modelId="{CEE2F8DC-A853-401B-A142-0A578EDADA67}" type="parTrans" cxnId="{65FF93FF-AAD5-45B5-BD59-EAD771B3B14F}">
      <dgm:prSet/>
      <dgm:spPr/>
      <dgm:t>
        <a:bodyPr/>
        <a:lstStyle/>
        <a:p>
          <a:endParaRPr lang="en-US"/>
        </a:p>
      </dgm:t>
    </dgm:pt>
    <dgm:pt modelId="{52568ADE-7D46-459B-BD72-7F70F5281C5E}" type="sibTrans" cxnId="{65FF93FF-AAD5-45B5-BD59-EAD771B3B14F}">
      <dgm:prSet/>
      <dgm:spPr/>
      <dgm:t>
        <a:bodyPr/>
        <a:lstStyle/>
        <a:p>
          <a:endParaRPr lang="en-US"/>
        </a:p>
      </dgm:t>
    </dgm:pt>
    <dgm:pt modelId="{B3C4EEA4-FAEC-4752-935D-4C77A0962868}">
      <dgm:prSet/>
      <dgm:spPr/>
      <dgm:t>
        <a:bodyPr/>
        <a:lstStyle/>
        <a:p>
          <a:r>
            <a:rPr lang="en-US" b="1"/>
            <a:t>School Support</a:t>
          </a:r>
          <a:endParaRPr lang="en-US"/>
        </a:p>
      </dgm:t>
    </dgm:pt>
    <dgm:pt modelId="{69B740B8-65A5-4E65-8234-3C5014E5100F}" type="parTrans" cxnId="{84665795-FFD2-43F1-AF45-2D8CD9D9003F}">
      <dgm:prSet/>
      <dgm:spPr/>
      <dgm:t>
        <a:bodyPr/>
        <a:lstStyle/>
        <a:p>
          <a:endParaRPr lang="en-US"/>
        </a:p>
      </dgm:t>
    </dgm:pt>
    <dgm:pt modelId="{BB717002-9CAA-4F77-835B-C4ECB92394DA}" type="sibTrans" cxnId="{84665795-FFD2-43F1-AF45-2D8CD9D9003F}">
      <dgm:prSet/>
      <dgm:spPr/>
      <dgm:t>
        <a:bodyPr/>
        <a:lstStyle/>
        <a:p>
          <a:endParaRPr lang="en-US"/>
        </a:p>
      </dgm:t>
    </dgm:pt>
    <dgm:pt modelId="{DBD29987-A486-45BD-A655-706F29689DAD}">
      <dgm:prSet/>
      <dgm:spPr/>
      <dgm:t>
        <a:bodyPr/>
        <a:lstStyle/>
        <a:p>
          <a:r>
            <a:rPr lang="en-US" b="1"/>
            <a:t>Multi‑Agency Support</a:t>
          </a:r>
          <a:endParaRPr lang="en-US"/>
        </a:p>
      </dgm:t>
    </dgm:pt>
    <dgm:pt modelId="{D9584C96-E299-4DA8-B2AC-E10DC75D76B6}" type="parTrans" cxnId="{11158880-15E4-4242-B2AB-F2ED2FB6BECF}">
      <dgm:prSet/>
      <dgm:spPr/>
      <dgm:t>
        <a:bodyPr/>
        <a:lstStyle/>
        <a:p>
          <a:endParaRPr lang="en-US"/>
        </a:p>
      </dgm:t>
    </dgm:pt>
    <dgm:pt modelId="{BDC032D2-46F8-42B5-BB99-D3A4B884A576}" type="sibTrans" cxnId="{11158880-15E4-4242-B2AB-F2ED2FB6BECF}">
      <dgm:prSet/>
      <dgm:spPr/>
      <dgm:t>
        <a:bodyPr/>
        <a:lstStyle/>
        <a:p>
          <a:endParaRPr lang="en-US"/>
        </a:p>
      </dgm:t>
    </dgm:pt>
    <dgm:pt modelId="{765C2504-BDD3-4A91-A361-85305FD385A5}" type="pres">
      <dgm:prSet presAssocID="{BA75A2F6-0B49-4A97-8791-48D7C755FFAF}" presName="diagram" presStyleCnt="0">
        <dgm:presLayoutVars>
          <dgm:dir/>
          <dgm:resizeHandles val="exact"/>
        </dgm:presLayoutVars>
      </dgm:prSet>
      <dgm:spPr/>
    </dgm:pt>
    <dgm:pt modelId="{2DEA9168-B1D1-4C71-8C69-E31AD0D7B211}" type="pres">
      <dgm:prSet presAssocID="{D84064CE-A9CA-4B81-A80C-A9F73351D992}" presName="node" presStyleLbl="node1" presStyleIdx="0" presStyleCnt="5">
        <dgm:presLayoutVars>
          <dgm:bulletEnabled val="1"/>
        </dgm:presLayoutVars>
      </dgm:prSet>
      <dgm:spPr/>
    </dgm:pt>
    <dgm:pt modelId="{BABEC513-2BF9-4D3B-8BDD-8E7F66C09AED}" type="pres">
      <dgm:prSet presAssocID="{0984ADA8-8B2D-4683-836D-2BB8AA299CED}" presName="sibTrans" presStyleCnt="0"/>
      <dgm:spPr/>
    </dgm:pt>
    <dgm:pt modelId="{CFA5D920-9BB3-464B-AF29-ABC188F56057}" type="pres">
      <dgm:prSet presAssocID="{067DAE40-02E3-4E42-83A8-1D734C6AEDB3}" presName="node" presStyleLbl="node1" presStyleIdx="1" presStyleCnt="5">
        <dgm:presLayoutVars>
          <dgm:bulletEnabled val="1"/>
        </dgm:presLayoutVars>
      </dgm:prSet>
      <dgm:spPr/>
    </dgm:pt>
    <dgm:pt modelId="{79A64DA6-F05C-4844-A68C-15CB71BE4E29}" type="pres">
      <dgm:prSet presAssocID="{EC117EF3-EA7E-43BC-B912-831C43EE0206}" presName="sibTrans" presStyleCnt="0"/>
      <dgm:spPr/>
    </dgm:pt>
    <dgm:pt modelId="{B954CEC9-D722-4550-A46E-B8CF00763306}" type="pres">
      <dgm:prSet presAssocID="{D18A3113-EE47-442C-BA65-EFBD149783DB}" presName="node" presStyleLbl="node1" presStyleIdx="2" presStyleCnt="5">
        <dgm:presLayoutVars>
          <dgm:bulletEnabled val="1"/>
        </dgm:presLayoutVars>
      </dgm:prSet>
      <dgm:spPr/>
    </dgm:pt>
    <dgm:pt modelId="{EB6E0442-D234-4E9C-9CF8-B0446F91A462}" type="pres">
      <dgm:prSet presAssocID="{52568ADE-7D46-459B-BD72-7F70F5281C5E}" presName="sibTrans" presStyleCnt="0"/>
      <dgm:spPr/>
    </dgm:pt>
    <dgm:pt modelId="{2176E2B6-AB4D-4724-85A8-F2DBAC07EDF7}" type="pres">
      <dgm:prSet presAssocID="{B3C4EEA4-FAEC-4752-935D-4C77A0962868}" presName="node" presStyleLbl="node1" presStyleIdx="3" presStyleCnt="5">
        <dgm:presLayoutVars>
          <dgm:bulletEnabled val="1"/>
        </dgm:presLayoutVars>
      </dgm:prSet>
      <dgm:spPr/>
    </dgm:pt>
    <dgm:pt modelId="{47D5617A-7987-4AC1-BA77-9DAB86B88B5D}" type="pres">
      <dgm:prSet presAssocID="{BB717002-9CAA-4F77-835B-C4ECB92394DA}" presName="sibTrans" presStyleCnt="0"/>
      <dgm:spPr/>
    </dgm:pt>
    <dgm:pt modelId="{BF0FDB9F-963E-4F9E-9306-570F793BB875}" type="pres">
      <dgm:prSet presAssocID="{DBD29987-A486-45BD-A655-706F29689DAD}" presName="node" presStyleLbl="node1" presStyleIdx="4" presStyleCnt="5">
        <dgm:presLayoutVars>
          <dgm:bulletEnabled val="1"/>
        </dgm:presLayoutVars>
      </dgm:prSet>
      <dgm:spPr/>
    </dgm:pt>
  </dgm:ptLst>
  <dgm:cxnLst>
    <dgm:cxn modelId="{F366EC02-3E65-4701-AEF9-13E897D7370D}" srcId="{BA75A2F6-0B49-4A97-8791-48D7C755FFAF}" destId="{067DAE40-02E3-4E42-83A8-1D734C6AEDB3}" srcOrd="1" destOrd="0" parTransId="{F7D0AB13-81D8-4058-9932-DC4735291A71}" sibTransId="{EC117EF3-EA7E-43BC-B912-831C43EE0206}"/>
    <dgm:cxn modelId="{77614B43-EE8F-41CC-BF64-5FA2F1C6DC31}" type="presOf" srcId="{DBD29987-A486-45BD-A655-706F29689DAD}" destId="{BF0FDB9F-963E-4F9E-9306-570F793BB875}" srcOrd="0" destOrd="0" presId="urn:microsoft.com/office/officeart/2005/8/layout/default"/>
    <dgm:cxn modelId="{9D7AF451-EB5B-442D-A795-E3C520358C28}" srcId="{BA75A2F6-0B49-4A97-8791-48D7C755FFAF}" destId="{D84064CE-A9CA-4B81-A80C-A9F73351D992}" srcOrd="0" destOrd="0" parTransId="{0CDDDD84-761B-4B16-883A-41DFA83140E8}" sibTransId="{0984ADA8-8B2D-4683-836D-2BB8AA299CED}"/>
    <dgm:cxn modelId="{AC01A772-E379-4BFA-9CD7-F011E82C70EA}" type="presOf" srcId="{067DAE40-02E3-4E42-83A8-1D734C6AEDB3}" destId="{CFA5D920-9BB3-464B-AF29-ABC188F56057}" srcOrd="0" destOrd="0" presId="urn:microsoft.com/office/officeart/2005/8/layout/default"/>
    <dgm:cxn modelId="{11158880-15E4-4242-B2AB-F2ED2FB6BECF}" srcId="{BA75A2F6-0B49-4A97-8791-48D7C755FFAF}" destId="{DBD29987-A486-45BD-A655-706F29689DAD}" srcOrd="4" destOrd="0" parTransId="{D9584C96-E299-4DA8-B2AC-E10DC75D76B6}" sibTransId="{BDC032D2-46F8-42B5-BB99-D3A4B884A576}"/>
    <dgm:cxn modelId="{08681389-9527-457B-908B-C733906E94ED}" type="presOf" srcId="{B3C4EEA4-FAEC-4752-935D-4C77A0962868}" destId="{2176E2B6-AB4D-4724-85A8-F2DBAC07EDF7}" srcOrd="0" destOrd="0" presId="urn:microsoft.com/office/officeart/2005/8/layout/default"/>
    <dgm:cxn modelId="{C9A04D8A-0665-49B1-9BB4-A6C082267657}" type="presOf" srcId="{BA75A2F6-0B49-4A97-8791-48D7C755FFAF}" destId="{765C2504-BDD3-4A91-A361-85305FD385A5}" srcOrd="0" destOrd="0" presId="urn:microsoft.com/office/officeart/2005/8/layout/default"/>
    <dgm:cxn modelId="{84665795-FFD2-43F1-AF45-2D8CD9D9003F}" srcId="{BA75A2F6-0B49-4A97-8791-48D7C755FFAF}" destId="{B3C4EEA4-FAEC-4752-935D-4C77A0962868}" srcOrd="3" destOrd="0" parTransId="{69B740B8-65A5-4E65-8234-3C5014E5100F}" sibTransId="{BB717002-9CAA-4F77-835B-C4ECB92394DA}"/>
    <dgm:cxn modelId="{1D218EB1-DEFE-4674-9908-ED4A07AE0DA1}" type="presOf" srcId="{D18A3113-EE47-442C-BA65-EFBD149783DB}" destId="{B954CEC9-D722-4550-A46E-B8CF00763306}" srcOrd="0" destOrd="0" presId="urn:microsoft.com/office/officeart/2005/8/layout/default"/>
    <dgm:cxn modelId="{172B6EFC-6D0F-4540-BFF9-30BE00556D13}" type="presOf" srcId="{D84064CE-A9CA-4B81-A80C-A9F73351D992}" destId="{2DEA9168-B1D1-4C71-8C69-E31AD0D7B211}" srcOrd="0" destOrd="0" presId="urn:microsoft.com/office/officeart/2005/8/layout/default"/>
    <dgm:cxn modelId="{65FF93FF-AAD5-45B5-BD59-EAD771B3B14F}" srcId="{BA75A2F6-0B49-4A97-8791-48D7C755FFAF}" destId="{D18A3113-EE47-442C-BA65-EFBD149783DB}" srcOrd="2" destOrd="0" parTransId="{CEE2F8DC-A853-401B-A142-0A578EDADA67}" sibTransId="{52568ADE-7D46-459B-BD72-7F70F5281C5E}"/>
    <dgm:cxn modelId="{1DCF12E0-45F6-4331-AE18-B6B39CBE4E2A}" type="presParOf" srcId="{765C2504-BDD3-4A91-A361-85305FD385A5}" destId="{2DEA9168-B1D1-4C71-8C69-E31AD0D7B211}" srcOrd="0" destOrd="0" presId="urn:microsoft.com/office/officeart/2005/8/layout/default"/>
    <dgm:cxn modelId="{31F91454-AC77-4F40-A71D-AB0E177684DA}" type="presParOf" srcId="{765C2504-BDD3-4A91-A361-85305FD385A5}" destId="{BABEC513-2BF9-4D3B-8BDD-8E7F66C09AED}" srcOrd="1" destOrd="0" presId="urn:microsoft.com/office/officeart/2005/8/layout/default"/>
    <dgm:cxn modelId="{ADCBDE45-1DA6-4486-946F-0DCF0B6D540A}" type="presParOf" srcId="{765C2504-BDD3-4A91-A361-85305FD385A5}" destId="{CFA5D920-9BB3-464B-AF29-ABC188F56057}" srcOrd="2" destOrd="0" presId="urn:microsoft.com/office/officeart/2005/8/layout/default"/>
    <dgm:cxn modelId="{4C85B25A-89F2-4A0A-A129-F9FE7A530633}" type="presParOf" srcId="{765C2504-BDD3-4A91-A361-85305FD385A5}" destId="{79A64DA6-F05C-4844-A68C-15CB71BE4E29}" srcOrd="3" destOrd="0" presId="urn:microsoft.com/office/officeart/2005/8/layout/default"/>
    <dgm:cxn modelId="{A2F57AE2-9AB7-4494-9C4C-437ADFFD44E2}" type="presParOf" srcId="{765C2504-BDD3-4A91-A361-85305FD385A5}" destId="{B954CEC9-D722-4550-A46E-B8CF00763306}" srcOrd="4" destOrd="0" presId="urn:microsoft.com/office/officeart/2005/8/layout/default"/>
    <dgm:cxn modelId="{77B10E72-6CFF-4DC3-9C10-A185702F7045}" type="presParOf" srcId="{765C2504-BDD3-4A91-A361-85305FD385A5}" destId="{EB6E0442-D234-4E9C-9CF8-B0446F91A462}" srcOrd="5" destOrd="0" presId="urn:microsoft.com/office/officeart/2005/8/layout/default"/>
    <dgm:cxn modelId="{B9F1E8A9-F311-4133-881B-E56CC7E8DF1A}" type="presParOf" srcId="{765C2504-BDD3-4A91-A361-85305FD385A5}" destId="{2176E2B6-AB4D-4724-85A8-F2DBAC07EDF7}" srcOrd="6" destOrd="0" presId="urn:microsoft.com/office/officeart/2005/8/layout/default"/>
    <dgm:cxn modelId="{7FB61D18-E4BF-4E45-BB57-99DDD28547CC}" type="presParOf" srcId="{765C2504-BDD3-4A91-A361-85305FD385A5}" destId="{47D5617A-7987-4AC1-BA77-9DAB86B88B5D}" srcOrd="7" destOrd="0" presId="urn:microsoft.com/office/officeart/2005/8/layout/default"/>
    <dgm:cxn modelId="{6368FE57-2512-44AA-A88A-843DE0A9050C}" type="presParOf" srcId="{765C2504-BDD3-4A91-A361-85305FD385A5}" destId="{BF0FDB9F-963E-4F9E-9306-570F793BB87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E4E198-F2A4-4F1E-954F-7A5FD562741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BD8CC64-B928-46D5-8A23-B1309BD27214}">
      <dgm:prSet/>
      <dgm:spPr/>
      <dgm:t>
        <a:bodyPr/>
        <a:lstStyle/>
        <a:p>
          <a:pPr>
            <a:lnSpc>
              <a:spcPct val="100000"/>
            </a:lnSpc>
          </a:pPr>
          <a:r>
            <a:rPr lang="en-US"/>
            <a:t>Helps explain how losing her dad and caring for her mum affects Jenny (Bowlby, 1988).</a:t>
          </a:r>
        </a:p>
      </dgm:t>
    </dgm:pt>
    <dgm:pt modelId="{876D1BC8-0DE5-4349-9952-E4F0EAB743BE}" type="parTrans" cxnId="{3589C96F-3D00-49B3-B32D-86D184381709}">
      <dgm:prSet/>
      <dgm:spPr/>
      <dgm:t>
        <a:bodyPr/>
        <a:lstStyle/>
        <a:p>
          <a:endParaRPr lang="en-US"/>
        </a:p>
      </dgm:t>
    </dgm:pt>
    <dgm:pt modelId="{42C67FB0-DFF0-4B88-891E-63E59644E692}" type="sibTrans" cxnId="{3589C96F-3D00-49B3-B32D-86D184381709}">
      <dgm:prSet/>
      <dgm:spPr/>
      <dgm:t>
        <a:bodyPr/>
        <a:lstStyle/>
        <a:p>
          <a:endParaRPr lang="en-US"/>
        </a:p>
      </dgm:t>
    </dgm:pt>
    <dgm:pt modelId="{04AFEB0F-5F7C-4265-A5CA-814760DCE7BC}">
      <dgm:prSet/>
      <dgm:spPr/>
      <dgm:t>
        <a:bodyPr/>
        <a:lstStyle/>
        <a:p>
          <a:pPr>
            <a:lnSpc>
              <a:spcPct val="100000"/>
            </a:lnSpc>
          </a:pPr>
          <a:r>
            <a:rPr lang="en-US"/>
            <a:t>Shows how emotions and relationships shape development (Howe, 2011).</a:t>
          </a:r>
        </a:p>
      </dgm:t>
    </dgm:pt>
    <dgm:pt modelId="{B4C6E1EB-44F3-40F3-B527-7339218A6A6B}" type="parTrans" cxnId="{7A86FC34-CD09-464C-A1CC-BB35531F3C81}">
      <dgm:prSet/>
      <dgm:spPr/>
      <dgm:t>
        <a:bodyPr/>
        <a:lstStyle/>
        <a:p>
          <a:endParaRPr lang="en-US"/>
        </a:p>
      </dgm:t>
    </dgm:pt>
    <dgm:pt modelId="{E5B85E9D-4F3D-4591-9BB7-0F8ACA27BF0D}" type="sibTrans" cxnId="{7A86FC34-CD09-464C-A1CC-BB35531F3C81}">
      <dgm:prSet/>
      <dgm:spPr/>
      <dgm:t>
        <a:bodyPr/>
        <a:lstStyle/>
        <a:p>
          <a:endParaRPr lang="en-US"/>
        </a:p>
      </dgm:t>
    </dgm:pt>
    <dgm:pt modelId="{CC9C8157-753D-4C65-AAD4-981F20AEA7E8}">
      <dgm:prSet/>
      <dgm:spPr/>
      <dgm:t>
        <a:bodyPr/>
        <a:lstStyle/>
        <a:p>
          <a:pPr>
            <a:lnSpc>
              <a:spcPct val="100000"/>
            </a:lnSpc>
          </a:pPr>
          <a:r>
            <a:rPr lang="en-US"/>
            <a:t>Fits well with what we know about stress and the brain (Schore, 2015).</a:t>
          </a:r>
        </a:p>
      </dgm:t>
    </dgm:pt>
    <dgm:pt modelId="{AFFD7809-6D8D-40DB-8DDE-DF14D49FAD35}" type="parTrans" cxnId="{537FEAF5-ACB3-4F5C-8ADF-6A22CB5E6465}">
      <dgm:prSet/>
      <dgm:spPr/>
      <dgm:t>
        <a:bodyPr/>
        <a:lstStyle/>
        <a:p>
          <a:endParaRPr lang="en-US"/>
        </a:p>
      </dgm:t>
    </dgm:pt>
    <dgm:pt modelId="{F13A481F-CCAE-4913-B1CE-B5AC35DD74D8}" type="sibTrans" cxnId="{537FEAF5-ACB3-4F5C-8ADF-6A22CB5E6465}">
      <dgm:prSet/>
      <dgm:spPr/>
      <dgm:t>
        <a:bodyPr/>
        <a:lstStyle/>
        <a:p>
          <a:endParaRPr lang="en-US"/>
        </a:p>
      </dgm:t>
    </dgm:pt>
    <dgm:pt modelId="{C1E512FA-B440-42F8-B28B-99E31A1656C3}">
      <dgm:prSet/>
      <dgm:spPr/>
      <dgm:t>
        <a:bodyPr/>
        <a:lstStyle/>
        <a:p>
          <a:pPr>
            <a:lnSpc>
              <a:spcPct val="100000"/>
            </a:lnSpc>
          </a:pPr>
          <a:r>
            <a:rPr lang="en-US"/>
            <a:t>Useful in health and social care settings for understanding young carers (Joseph, Becker and Becker, 2012).</a:t>
          </a:r>
        </a:p>
      </dgm:t>
    </dgm:pt>
    <dgm:pt modelId="{9DDCC64B-BAD5-46C5-978D-9352709EEE23}" type="parTrans" cxnId="{C9E6B335-7263-487B-81C3-3319140D7884}">
      <dgm:prSet/>
      <dgm:spPr/>
      <dgm:t>
        <a:bodyPr/>
        <a:lstStyle/>
        <a:p>
          <a:endParaRPr lang="en-US"/>
        </a:p>
      </dgm:t>
    </dgm:pt>
    <dgm:pt modelId="{8E8F5CC2-76FF-43B9-91FC-EA75AEAF83C6}" type="sibTrans" cxnId="{C9E6B335-7263-487B-81C3-3319140D7884}">
      <dgm:prSet/>
      <dgm:spPr/>
      <dgm:t>
        <a:bodyPr/>
        <a:lstStyle/>
        <a:p>
          <a:endParaRPr lang="en-US"/>
        </a:p>
      </dgm:t>
    </dgm:pt>
    <dgm:pt modelId="{FF05CA69-AD04-4445-8F0E-F90245BE0385}" type="pres">
      <dgm:prSet presAssocID="{1CE4E198-F2A4-4F1E-954F-7A5FD5627419}" presName="root" presStyleCnt="0">
        <dgm:presLayoutVars>
          <dgm:dir/>
          <dgm:resizeHandles val="exact"/>
        </dgm:presLayoutVars>
      </dgm:prSet>
      <dgm:spPr/>
    </dgm:pt>
    <dgm:pt modelId="{78AE6147-F0B9-44F9-9F09-D197959AC283}" type="pres">
      <dgm:prSet presAssocID="{FBD8CC64-B928-46D5-8A23-B1309BD27214}" presName="compNode" presStyleCnt="0"/>
      <dgm:spPr/>
    </dgm:pt>
    <dgm:pt modelId="{2C30AC9B-BDD9-4BD5-8144-4246FCFA7292}" type="pres">
      <dgm:prSet presAssocID="{FBD8CC64-B928-46D5-8A23-B1309BD27214}" presName="bgRect" presStyleLbl="bgShp" presStyleIdx="0" presStyleCnt="4"/>
      <dgm:spPr/>
    </dgm:pt>
    <dgm:pt modelId="{AA2B2450-25A5-4E4A-88F9-2FE2A2B38F29}" type="pres">
      <dgm:prSet presAssocID="{FBD8CC64-B928-46D5-8A23-B1309BD2721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wl"/>
        </a:ext>
      </dgm:extLst>
    </dgm:pt>
    <dgm:pt modelId="{A65AAFFF-97BD-469E-AC08-8D431DA177C3}" type="pres">
      <dgm:prSet presAssocID="{FBD8CC64-B928-46D5-8A23-B1309BD27214}" presName="spaceRect" presStyleCnt="0"/>
      <dgm:spPr/>
    </dgm:pt>
    <dgm:pt modelId="{08559A29-DACE-4842-8204-DFB3EEA5B20A}" type="pres">
      <dgm:prSet presAssocID="{FBD8CC64-B928-46D5-8A23-B1309BD27214}" presName="parTx" presStyleLbl="revTx" presStyleIdx="0" presStyleCnt="4">
        <dgm:presLayoutVars>
          <dgm:chMax val="0"/>
          <dgm:chPref val="0"/>
        </dgm:presLayoutVars>
      </dgm:prSet>
      <dgm:spPr/>
    </dgm:pt>
    <dgm:pt modelId="{200A8CC4-85E1-45C5-B933-93D76B3FF5A8}" type="pres">
      <dgm:prSet presAssocID="{42C67FB0-DFF0-4B88-891E-63E59644E692}" presName="sibTrans" presStyleCnt="0"/>
      <dgm:spPr/>
    </dgm:pt>
    <dgm:pt modelId="{CD90214B-7F1E-4D20-B167-6506EAEAA078}" type="pres">
      <dgm:prSet presAssocID="{04AFEB0F-5F7C-4265-A5CA-814760DCE7BC}" presName="compNode" presStyleCnt="0"/>
      <dgm:spPr/>
    </dgm:pt>
    <dgm:pt modelId="{D59BAC50-1C4D-46E4-8AE3-FCAFDCE517AE}" type="pres">
      <dgm:prSet presAssocID="{04AFEB0F-5F7C-4265-A5CA-814760DCE7BC}" presName="bgRect" presStyleLbl="bgShp" presStyleIdx="1" presStyleCnt="4"/>
      <dgm:spPr/>
    </dgm:pt>
    <dgm:pt modelId="{B8737127-5E22-4314-9EAF-374F2D0252BB}" type="pres">
      <dgm:prSet presAssocID="{04AFEB0F-5F7C-4265-A5CA-814760DCE7B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ss clef"/>
        </a:ext>
      </dgm:extLst>
    </dgm:pt>
    <dgm:pt modelId="{3779C287-7265-4E39-B83C-09252438A2BF}" type="pres">
      <dgm:prSet presAssocID="{04AFEB0F-5F7C-4265-A5CA-814760DCE7BC}" presName="spaceRect" presStyleCnt="0"/>
      <dgm:spPr/>
    </dgm:pt>
    <dgm:pt modelId="{AE50F5A8-7D22-454C-B83F-0703FF132ED1}" type="pres">
      <dgm:prSet presAssocID="{04AFEB0F-5F7C-4265-A5CA-814760DCE7BC}" presName="parTx" presStyleLbl="revTx" presStyleIdx="1" presStyleCnt="4">
        <dgm:presLayoutVars>
          <dgm:chMax val="0"/>
          <dgm:chPref val="0"/>
        </dgm:presLayoutVars>
      </dgm:prSet>
      <dgm:spPr/>
    </dgm:pt>
    <dgm:pt modelId="{4264480F-4493-43BA-88C4-1DC8851EA7F0}" type="pres">
      <dgm:prSet presAssocID="{E5B85E9D-4F3D-4591-9BB7-0F8ACA27BF0D}" presName="sibTrans" presStyleCnt="0"/>
      <dgm:spPr/>
    </dgm:pt>
    <dgm:pt modelId="{67E23EF8-1B8A-434E-A751-334100FC78B8}" type="pres">
      <dgm:prSet presAssocID="{CC9C8157-753D-4C65-AAD4-981F20AEA7E8}" presName="compNode" presStyleCnt="0"/>
      <dgm:spPr/>
    </dgm:pt>
    <dgm:pt modelId="{DC734253-4985-4D9F-B5C3-7352F42C5187}" type="pres">
      <dgm:prSet presAssocID="{CC9C8157-753D-4C65-AAD4-981F20AEA7E8}" presName="bgRect" presStyleLbl="bgShp" presStyleIdx="2" presStyleCnt="4"/>
      <dgm:spPr/>
    </dgm:pt>
    <dgm:pt modelId="{EE03E4FD-8E68-4848-B9EE-E7F73922E60E}" type="pres">
      <dgm:prSet presAssocID="{CC9C8157-753D-4C65-AAD4-981F20AEA7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A3239F3F-A70A-4D79-B814-8559F8A50C0A}" type="pres">
      <dgm:prSet presAssocID="{CC9C8157-753D-4C65-AAD4-981F20AEA7E8}" presName="spaceRect" presStyleCnt="0"/>
      <dgm:spPr/>
    </dgm:pt>
    <dgm:pt modelId="{CE3C58B9-97BB-4A81-B36E-BC5A1113C207}" type="pres">
      <dgm:prSet presAssocID="{CC9C8157-753D-4C65-AAD4-981F20AEA7E8}" presName="parTx" presStyleLbl="revTx" presStyleIdx="2" presStyleCnt="4">
        <dgm:presLayoutVars>
          <dgm:chMax val="0"/>
          <dgm:chPref val="0"/>
        </dgm:presLayoutVars>
      </dgm:prSet>
      <dgm:spPr/>
    </dgm:pt>
    <dgm:pt modelId="{F7FDE581-0010-4C7F-9A65-73C4BB6B8845}" type="pres">
      <dgm:prSet presAssocID="{F13A481F-CCAE-4913-B1CE-B5AC35DD74D8}" presName="sibTrans" presStyleCnt="0"/>
      <dgm:spPr/>
    </dgm:pt>
    <dgm:pt modelId="{8482E7D9-AF73-4BCD-B041-FB962EF4C680}" type="pres">
      <dgm:prSet presAssocID="{C1E512FA-B440-42F8-B28B-99E31A1656C3}" presName="compNode" presStyleCnt="0"/>
      <dgm:spPr/>
    </dgm:pt>
    <dgm:pt modelId="{174094F3-9C54-40F2-968E-B57F6FC1580C}" type="pres">
      <dgm:prSet presAssocID="{C1E512FA-B440-42F8-B28B-99E31A1656C3}" presName="bgRect" presStyleLbl="bgShp" presStyleIdx="3" presStyleCnt="4"/>
      <dgm:spPr/>
    </dgm:pt>
    <dgm:pt modelId="{9D61F7C2-8F7E-4097-8B22-EDFAB6B37341}" type="pres">
      <dgm:prSet presAssocID="{C1E512FA-B440-42F8-B28B-99E31A1656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rogrammer"/>
        </a:ext>
      </dgm:extLst>
    </dgm:pt>
    <dgm:pt modelId="{7F319B4A-FD0D-4B25-9AE1-DA1ACC9FC895}" type="pres">
      <dgm:prSet presAssocID="{C1E512FA-B440-42F8-B28B-99E31A1656C3}" presName="spaceRect" presStyleCnt="0"/>
      <dgm:spPr/>
    </dgm:pt>
    <dgm:pt modelId="{B4041138-91C9-4B92-99F2-9F3C81B573CD}" type="pres">
      <dgm:prSet presAssocID="{C1E512FA-B440-42F8-B28B-99E31A1656C3}" presName="parTx" presStyleLbl="revTx" presStyleIdx="3" presStyleCnt="4">
        <dgm:presLayoutVars>
          <dgm:chMax val="0"/>
          <dgm:chPref val="0"/>
        </dgm:presLayoutVars>
      </dgm:prSet>
      <dgm:spPr/>
    </dgm:pt>
  </dgm:ptLst>
  <dgm:cxnLst>
    <dgm:cxn modelId="{FB9C9C25-82BC-4D75-BFA7-99BF56101885}" type="presOf" srcId="{CC9C8157-753D-4C65-AAD4-981F20AEA7E8}" destId="{CE3C58B9-97BB-4A81-B36E-BC5A1113C207}" srcOrd="0" destOrd="0" presId="urn:microsoft.com/office/officeart/2018/2/layout/IconVerticalSolidList"/>
    <dgm:cxn modelId="{C8157228-0AD7-46D2-83EF-1E32FAA7C094}" type="presOf" srcId="{04AFEB0F-5F7C-4265-A5CA-814760DCE7BC}" destId="{AE50F5A8-7D22-454C-B83F-0703FF132ED1}" srcOrd="0" destOrd="0" presId="urn:microsoft.com/office/officeart/2018/2/layout/IconVerticalSolidList"/>
    <dgm:cxn modelId="{7A86FC34-CD09-464C-A1CC-BB35531F3C81}" srcId="{1CE4E198-F2A4-4F1E-954F-7A5FD5627419}" destId="{04AFEB0F-5F7C-4265-A5CA-814760DCE7BC}" srcOrd="1" destOrd="0" parTransId="{B4C6E1EB-44F3-40F3-B527-7339218A6A6B}" sibTransId="{E5B85E9D-4F3D-4591-9BB7-0F8ACA27BF0D}"/>
    <dgm:cxn modelId="{C9E6B335-7263-487B-81C3-3319140D7884}" srcId="{1CE4E198-F2A4-4F1E-954F-7A5FD5627419}" destId="{C1E512FA-B440-42F8-B28B-99E31A1656C3}" srcOrd="3" destOrd="0" parTransId="{9DDCC64B-BAD5-46C5-978D-9352709EEE23}" sibTransId="{8E8F5CC2-76FF-43B9-91FC-EA75AEAF83C6}"/>
    <dgm:cxn modelId="{53FAFC3A-8F46-4FC0-BBC9-C6129F92A5EA}" type="presOf" srcId="{FBD8CC64-B928-46D5-8A23-B1309BD27214}" destId="{08559A29-DACE-4842-8204-DFB3EEA5B20A}" srcOrd="0" destOrd="0" presId="urn:microsoft.com/office/officeart/2018/2/layout/IconVerticalSolidList"/>
    <dgm:cxn modelId="{CE615E43-9870-4354-AE50-C4BD6F8F7DC0}" type="presOf" srcId="{C1E512FA-B440-42F8-B28B-99E31A1656C3}" destId="{B4041138-91C9-4B92-99F2-9F3C81B573CD}" srcOrd="0" destOrd="0" presId="urn:microsoft.com/office/officeart/2018/2/layout/IconVerticalSolidList"/>
    <dgm:cxn modelId="{3589C96F-3D00-49B3-B32D-86D184381709}" srcId="{1CE4E198-F2A4-4F1E-954F-7A5FD5627419}" destId="{FBD8CC64-B928-46D5-8A23-B1309BD27214}" srcOrd="0" destOrd="0" parTransId="{876D1BC8-0DE5-4349-9952-E4F0EAB743BE}" sibTransId="{42C67FB0-DFF0-4B88-891E-63E59644E692}"/>
    <dgm:cxn modelId="{E981C091-5548-4115-A108-1E31621956D9}" type="presOf" srcId="{1CE4E198-F2A4-4F1E-954F-7A5FD5627419}" destId="{FF05CA69-AD04-4445-8F0E-F90245BE0385}" srcOrd="0" destOrd="0" presId="urn:microsoft.com/office/officeart/2018/2/layout/IconVerticalSolidList"/>
    <dgm:cxn modelId="{537FEAF5-ACB3-4F5C-8ADF-6A22CB5E6465}" srcId="{1CE4E198-F2A4-4F1E-954F-7A5FD5627419}" destId="{CC9C8157-753D-4C65-AAD4-981F20AEA7E8}" srcOrd="2" destOrd="0" parTransId="{AFFD7809-6D8D-40DB-8DDE-DF14D49FAD35}" sibTransId="{F13A481F-CCAE-4913-B1CE-B5AC35DD74D8}"/>
    <dgm:cxn modelId="{3ECFBE4C-68ED-4139-8261-FA992F1B998A}" type="presParOf" srcId="{FF05CA69-AD04-4445-8F0E-F90245BE0385}" destId="{78AE6147-F0B9-44F9-9F09-D197959AC283}" srcOrd="0" destOrd="0" presId="urn:microsoft.com/office/officeart/2018/2/layout/IconVerticalSolidList"/>
    <dgm:cxn modelId="{9F587355-C95C-4BFA-A605-85A83FBC6CFB}" type="presParOf" srcId="{78AE6147-F0B9-44F9-9F09-D197959AC283}" destId="{2C30AC9B-BDD9-4BD5-8144-4246FCFA7292}" srcOrd="0" destOrd="0" presId="urn:microsoft.com/office/officeart/2018/2/layout/IconVerticalSolidList"/>
    <dgm:cxn modelId="{F32BF91A-56ED-4F91-BD57-DE028EC7FE6B}" type="presParOf" srcId="{78AE6147-F0B9-44F9-9F09-D197959AC283}" destId="{AA2B2450-25A5-4E4A-88F9-2FE2A2B38F29}" srcOrd="1" destOrd="0" presId="urn:microsoft.com/office/officeart/2018/2/layout/IconVerticalSolidList"/>
    <dgm:cxn modelId="{889FDC38-3527-4194-BF7E-89305AD04FF0}" type="presParOf" srcId="{78AE6147-F0B9-44F9-9F09-D197959AC283}" destId="{A65AAFFF-97BD-469E-AC08-8D431DA177C3}" srcOrd="2" destOrd="0" presId="urn:microsoft.com/office/officeart/2018/2/layout/IconVerticalSolidList"/>
    <dgm:cxn modelId="{35C47F5A-8F4D-4281-A8CE-3C1500756B09}" type="presParOf" srcId="{78AE6147-F0B9-44F9-9F09-D197959AC283}" destId="{08559A29-DACE-4842-8204-DFB3EEA5B20A}" srcOrd="3" destOrd="0" presId="urn:microsoft.com/office/officeart/2018/2/layout/IconVerticalSolidList"/>
    <dgm:cxn modelId="{B1AC3D5F-9BCF-4458-A30E-DB6B63312901}" type="presParOf" srcId="{FF05CA69-AD04-4445-8F0E-F90245BE0385}" destId="{200A8CC4-85E1-45C5-B933-93D76B3FF5A8}" srcOrd="1" destOrd="0" presId="urn:microsoft.com/office/officeart/2018/2/layout/IconVerticalSolidList"/>
    <dgm:cxn modelId="{BD9EC38E-1A56-4452-962C-5A93E7016D2D}" type="presParOf" srcId="{FF05CA69-AD04-4445-8F0E-F90245BE0385}" destId="{CD90214B-7F1E-4D20-B167-6506EAEAA078}" srcOrd="2" destOrd="0" presId="urn:microsoft.com/office/officeart/2018/2/layout/IconVerticalSolidList"/>
    <dgm:cxn modelId="{6FC75733-AEC2-456E-A839-4584A1B37329}" type="presParOf" srcId="{CD90214B-7F1E-4D20-B167-6506EAEAA078}" destId="{D59BAC50-1C4D-46E4-8AE3-FCAFDCE517AE}" srcOrd="0" destOrd="0" presId="urn:microsoft.com/office/officeart/2018/2/layout/IconVerticalSolidList"/>
    <dgm:cxn modelId="{BA72C2A7-7737-44FF-964F-3824612873FC}" type="presParOf" srcId="{CD90214B-7F1E-4D20-B167-6506EAEAA078}" destId="{B8737127-5E22-4314-9EAF-374F2D0252BB}" srcOrd="1" destOrd="0" presId="urn:microsoft.com/office/officeart/2018/2/layout/IconVerticalSolidList"/>
    <dgm:cxn modelId="{97127D08-24AC-4B8D-A80A-F83ED9472511}" type="presParOf" srcId="{CD90214B-7F1E-4D20-B167-6506EAEAA078}" destId="{3779C287-7265-4E39-B83C-09252438A2BF}" srcOrd="2" destOrd="0" presId="urn:microsoft.com/office/officeart/2018/2/layout/IconVerticalSolidList"/>
    <dgm:cxn modelId="{45918EE3-E087-4F15-8885-ABFF5E666331}" type="presParOf" srcId="{CD90214B-7F1E-4D20-B167-6506EAEAA078}" destId="{AE50F5A8-7D22-454C-B83F-0703FF132ED1}" srcOrd="3" destOrd="0" presId="urn:microsoft.com/office/officeart/2018/2/layout/IconVerticalSolidList"/>
    <dgm:cxn modelId="{4D8D6005-DDD3-43EF-BCFD-473AE15CCFD8}" type="presParOf" srcId="{FF05CA69-AD04-4445-8F0E-F90245BE0385}" destId="{4264480F-4493-43BA-88C4-1DC8851EA7F0}" srcOrd="3" destOrd="0" presId="urn:microsoft.com/office/officeart/2018/2/layout/IconVerticalSolidList"/>
    <dgm:cxn modelId="{24481EE3-2A78-48F1-B521-355D3B684E1A}" type="presParOf" srcId="{FF05CA69-AD04-4445-8F0E-F90245BE0385}" destId="{67E23EF8-1B8A-434E-A751-334100FC78B8}" srcOrd="4" destOrd="0" presId="urn:microsoft.com/office/officeart/2018/2/layout/IconVerticalSolidList"/>
    <dgm:cxn modelId="{9947A112-E4F0-4F82-989B-00F2AA607037}" type="presParOf" srcId="{67E23EF8-1B8A-434E-A751-334100FC78B8}" destId="{DC734253-4985-4D9F-B5C3-7352F42C5187}" srcOrd="0" destOrd="0" presId="urn:microsoft.com/office/officeart/2018/2/layout/IconVerticalSolidList"/>
    <dgm:cxn modelId="{054F786C-5BF0-4922-AD1A-B2086CB7E5E4}" type="presParOf" srcId="{67E23EF8-1B8A-434E-A751-334100FC78B8}" destId="{EE03E4FD-8E68-4848-B9EE-E7F73922E60E}" srcOrd="1" destOrd="0" presId="urn:microsoft.com/office/officeart/2018/2/layout/IconVerticalSolidList"/>
    <dgm:cxn modelId="{9366DE5D-16E5-4D9F-9DFD-227546D190C4}" type="presParOf" srcId="{67E23EF8-1B8A-434E-A751-334100FC78B8}" destId="{A3239F3F-A70A-4D79-B814-8559F8A50C0A}" srcOrd="2" destOrd="0" presId="urn:microsoft.com/office/officeart/2018/2/layout/IconVerticalSolidList"/>
    <dgm:cxn modelId="{4DDCAE6F-A7A3-4464-B1B8-404AAE21383A}" type="presParOf" srcId="{67E23EF8-1B8A-434E-A751-334100FC78B8}" destId="{CE3C58B9-97BB-4A81-B36E-BC5A1113C207}" srcOrd="3" destOrd="0" presId="urn:microsoft.com/office/officeart/2018/2/layout/IconVerticalSolidList"/>
    <dgm:cxn modelId="{9AC77A77-36C1-40E1-B284-BE728BCE345D}" type="presParOf" srcId="{FF05CA69-AD04-4445-8F0E-F90245BE0385}" destId="{F7FDE581-0010-4C7F-9A65-73C4BB6B8845}" srcOrd="5" destOrd="0" presId="urn:microsoft.com/office/officeart/2018/2/layout/IconVerticalSolidList"/>
    <dgm:cxn modelId="{265404A0-CE0A-465B-8659-02F712A2D9D0}" type="presParOf" srcId="{FF05CA69-AD04-4445-8F0E-F90245BE0385}" destId="{8482E7D9-AF73-4BCD-B041-FB962EF4C680}" srcOrd="6" destOrd="0" presId="urn:microsoft.com/office/officeart/2018/2/layout/IconVerticalSolidList"/>
    <dgm:cxn modelId="{D95C6727-4230-41C1-9BBB-638966151D40}" type="presParOf" srcId="{8482E7D9-AF73-4BCD-B041-FB962EF4C680}" destId="{174094F3-9C54-40F2-968E-B57F6FC1580C}" srcOrd="0" destOrd="0" presId="urn:microsoft.com/office/officeart/2018/2/layout/IconVerticalSolidList"/>
    <dgm:cxn modelId="{6B1605AE-C2C3-485D-8EEB-32E3CA83CB4A}" type="presParOf" srcId="{8482E7D9-AF73-4BCD-B041-FB962EF4C680}" destId="{9D61F7C2-8F7E-4097-8B22-EDFAB6B37341}" srcOrd="1" destOrd="0" presId="urn:microsoft.com/office/officeart/2018/2/layout/IconVerticalSolidList"/>
    <dgm:cxn modelId="{89F7E231-D82E-40F9-A4DA-847E48178FE5}" type="presParOf" srcId="{8482E7D9-AF73-4BCD-B041-FB962EF4C680}" destId="{7F319B4A-FD0D-4B25-9AE1-DA1ACC9FC895}" srcOrd="2" destOrd="0" presId="urn:microsoft.com/office/officeart/2018/2/layout/IconVerticalSolidList"/>
    <dgm:cxn modelId="{06E49D50-0EEC-4AA2-883E-74FF0F9E3D6B}" type="presParOf" srcId="{8482E7D9-AF73-4BCD-B041-FB962EF4C680}" destId="{B4041138-91C9-4B92-99F2-9F3C81B573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A9168-B1D1-4C71-8C69-E31AD0D7B211}">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b="1" kern="1200"/>
            <a:t>Emotional Support</a:t>
          </a:r>
          <a:endParaRPr lang="en-US" sz="3900" kern="1200"/>
        </a:p>
      </dsp:txBody>
      <dsp:txXfrm>
        <a:off x="0" y="39687"/>
        <a:ext cx="3286125" cy="1971675"/>
      </dsp:txXfrm>
    </dsp:sp>
    <dsp:sp modelId="{CFA5D920-9BB3-464B-AF29-ABC188F56057}">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b="1" kern="1200"/>
            <a:t>Building Strong Relationships</a:t>
          </a:r>
          <a:endParaRPr lang="en-US" sz="3900" kern="1200"/>
        </a:p>
      </dsp:txBody>
      <dsp:txXfrm>
        <a:off x="3614737" y="39687"/>
        <a:ext cx="3286125" cy="1971675"/>
      </dsp:txXfrm>
    </dsp:sp>
    <dsp:sp modelId="{B954CEC9-D722-4550-A46E-B8CF00763306}">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b="1" kern="1200"/>
            <a:t>Reducing Her Caring Load</a:t>
          </a:r>
          <a:endParaRPr lang="en-US" sz="3900" kern="1200"/>
        </a:p>
      </dsp:txBody>
      <dsp:txXfrm>
        <a:off x="7229475" y="39687"/>
        <a:ext cx="3286125" cy="1971675"/>
      </dsp:txXfrm>
    </dsp:sp>
    <dsp:sp modelId="{2176E2B6-AB4D-4724-85A8-F2DBAC07EDF7}">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b="1" kern="1200"/>
            <a:t>School Support</a:t>
          </a:r>
          <a:endParaRPr lang="en-US" sz="3900" kern="1200"/>
        </a:p>
      </dsp:txBody>
      <dsp:txXfrm>
        <a:off x="1807368" y="2339975"/>
        <a:ext cx="3286125" cy="1971675"/>
      </dsp:txXfrm>
    </dsp:sp>
    <dsp:sp modelId="{BF0FDB9F-963E-4F9E-9306-570F793BB875}">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b="1" kern="1200"/>
            <a:t>Multi‑Agency Support</a:t>
          </a:r>
          <a:endParaRPr lang="en-US" sz="3900" kern="1200"/>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0AC9B-BDD9-4BD5-8144-4246FCFA7292}">
      <dsp:nvSpPr>
        <dsp:cNvPr id="0" name=""/>
        <dsp:cNvSpPr/>
      </dsp:nvSpPr>
      <dsp:spPr>
        <a:xfrm>
          <a:off x="0" y="3326"/>
          <a:ext cx="5157787" cy="707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2B2450-25A5-4E4A-88F9-2FE2A2B38F29}">
      <dsp:nvSpPr>
        <dsp:cNvPr id="0" name=""/>
        <dsp:cNvSpPr/>
      </dsp:nvSpPr>
      <dsp:spPr>
        <a:xfrm>
          <a:off x="214149" y="162611"/>
          <a:ext cx="389743" cy="389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559A29-DACE-4842-8204-DFB3EEA5B20A}">
      <dsp:nvSpPr>
        <dsp:cNvPr id="0" name=""/>
        <dsp:cNvSpPr/>
      </dsp:nvSpPr>
      <dsp:spPr>
        <a:xfrm>
          <a:off x="818043" y="3326"/>
          <a:ext cx="4302786" cy="7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47" tIns="81947" rIns="81947" bIns="81947" numCol="1" spcCol="1270" anchor="ctr" anchorCtr="0">
          <a:noAutofit/>
        </a:bodyPr>
        <a:lstStyle/>
        <a:p>
          <a:pPr marL="0" lvl="0" indent="0" algn="l" defTabSz="622300">
            <a:lnSpc>
              <a:spcPct val="100000"/>
            </a:lnSpc>
            <a:spcBef>
              <a:spcPct val="0"/>
            </a:spcBef>
            <a:spcAft>
              <a:spcPct val="35000"/>
            </a:spcAft>
            <a:buNone/>
          </a:pPr>
          <a:r>
            <a:rPr lang="en-US" sz="1400" kern="1200"/>
            <a:t>Helps explain how losing her dad and caring for her mum affects Jenny (Bowlby, 1988).</a:t>
          </a:r>
        </a:p>
      </dsp:txBody>
      <dsp:txXfrm>
        <a:off x="818043" y="3326"/>
        <a:ext cx="4302786" cy="774301"/>
      </dsp:txXfrm>
    </dsp:sp>
    <dsp:sp modelId="{D59BAC50-1C4D-46E4-8AE3-FCAFDCE517AE}">
      <dsp:nvSpPr>
        <dsp:cNvPr id="0" name=""/>
        <dsp:cNvSpPr/>
      </dsp:nvSpPr>
      <dsp:spPr>
        <a:xfrm>
          <a:off x="0" y="971204"/>
          <a:ext cx="5157787" cy="707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37127-5E22-4314-9EAF-374F2D0252BB}">
      <dsp:nvSpPr>
        <dsp:cNvPr id="0" name=""/>
        <dsp:cNvSpPr/>
      </dsp:nvSpPr>
      <dsp:spPr>
        <a:xfrm>
          <a:off x="214149" y="1130489"/>
          <a:ext cx="389743" cy="389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50F5A8-7D22-454C-B83F-0703FF132ED1}">
      <dsp:nvSpPr>
        <dsp:cNvPr id="0" name=""/>
        <dsp:cNvSpPr/>
      </dsp:nvSpPr>
      <dsp:spPr>
        <a:xfrm>
          <a:off x="818043" y="971204"/>
          <a:ext cx="4302786" cy="7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47" tIns="81947" rIns="81947" bIns="81947" numCol="1" spcCol="1270" anchor="ctr" anchorCtr="0">
          <a:noAutofit/>
        </a:bodyPr>
        <a:lstStyle/>
        <a:p>
          <a:pPr marL="0" lvl="0" indent="0" algn="l" defTabSz="622300">
            <a:lnSpc>
              <a:spcPct val="100000"/>
            </a:lnSpc>
            <a:spcBef>
              <a:spcPct val="0"/>
            </a:spcBef>
            <a:spcAft>
              <a:spcPct val="35000"/>
            </a:spcAft>
            <a:buNone/>
          </a:pPr>
          <a:r>
            <a:rPr lang="en-US" sz="1400" kern="1200"/>
            <a:t>Shows how emotions and relationships shape development (Howe, 2011).</a:t>
          </a:r>
        </a:p>
      </dsp:txBody>
      <dsp:txXfrm>
        <a:off x="818043" y="971204"/>
        <a:ext cx="4302786" cy="774301"/>
      </dsp:txXfrm>
    </dsp:sp>
    <dsp:sp modelId="{DC734253-4985-4D9F-B5C3-7352F42C5187}">
      <dsp:nvSpPr>
        <dsp:cNvPr id="0" name=""/>
        <dsp:cNvSpPr/>
      </dsp:nvSpPr>
      <dsp:spPr>
        <a:xfrm>
          <a:off x="0" y="1939081"/>
          <a:ext cx="5157787" cy="707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3E4FD-8E68-4848-B9EE-E7F73922E60E}">
      <dsp:nvSpPr>
        <dsp:cNvPr id="0" name=""/>
        <dsp:cNvSpPr/>
      </dsp:nvSpPr>
      <dsp:spPr>
        <a:xfrm>
          <a:off x="214149" y="2098366"/>
          <a:ext cx="389743" cy="389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C58B9-97BB-4A81-B36E-BC5A1113C207}">
      <dsp:nvSpPr>
        <dsp:cNvPr id="0" name=""/>
        <dsp:cNvSpPr/>
      </dsp:nvSpPr>
      <dsp:spPr>
        <a:xfrm>
          <a:off x="818043" y="1939081"/>
          <a:ext cx="4302786" cy="7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47" tIns="81947" rIns="81947" bIns="81947" numCol="1" spcCol="1270" anchor="ctr" anchorCtr="0">
          <a:noAutofit/>
        </a:bodyPr>
        <a:lstStyle/>
        <a:p>
          <a:pPr marL="0" lvl="0" indent="0" algn="l" defTabSz="622300">
            <a:lnSpc>
              <a:spcPct val="100000"/>
            </a:lnSpc>
            <a:spcBef>
              <a:spcPct val="0"/>
            </a:spcBef>
            <a:spcAft>
              <a:spcPct val="35000"/>
            </a:spcAft>
            <a:buNone/>
          </a:pPr>
          <a:r>
            <a:rPr lang="en-US" sz="1400" kern="1200"/>
            <a:t>Fits well with what we know about stress and the brain (Schore, 2015).</a:t>
          </a:r>
        </a:p>
      </dsp:txBody>
      <dsp:txXfrm>
        <a:off x="818043" y="1939081"/>
        <a:ext cx="4302786" cy="774301"/>
      </dsp:txXfrm>
    </dsp:sp>
    <dsp:sp modelId="{174094F3-9C54-40F2-968E-B57F6FC1580C}">
      <dsp:nvSpPr>
        <dsp:cNvPr id="0" name=""/>
        <dsp:cNvSpPr/>
      </dsp:nvSpPr>
      <dsp:spPr>
        <a:xfrm>
          <a:off x="0" y="2906959"/>
          <a:ext cx="5157787" cy="707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1F7C2-8F7E-4097-8B22-EDFAB6B37341}">
      <dsp:nvSpPr>
        <dsp:cNvPr id="0" name=""/>
        <dsp:cNvSpPr/>
      </dsp:nvSpPr>
      <dsp:spPr>
        <a:xfrm>
          <a:off x="214359" y="3066244"/>
          <a:ext cx="389743" cy="389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041138-91C9-4B92-99F2-9F3C81B573CD}">
      <dsp:nvSpPr>
        <dsp:cNvPr id="0" name=""/>
        <dsp:cNvSpPr/>
      </dsp:nvSpPr>
      <dsp:spPr>
        <a:xfrm>
          <a:off x="818462" y="2906959"/>
          <a:ext cx="4262594" cy="7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947" tIns="81947" rIns="81947" bIns="81947" numCol="1" spcCol="1270" anchor="ctr" anchorCtr="0">
          <a:noAutofit/>
        </a:bodyPr>
        <a:lstStyle/>
        <a:p>
          <a:pPr marL="0" lvl="0" indent="0" algn="l" defTabSz="622300">
            <a:lnSpc>
              <a:spcPct val="100000"/>
            </a:lnSpc>
            <a:spcBef>
              <a:spcPct val="0"/>
            </a:spcBef>
            <a:spcAft>
              <a:spcPct val="35000"/>
            </a:spcAft>
            <a:buNone/>
          </a:pPr>
          <a:r>
            <a:rPr lang="en-US" sz="1400" kern="1200"/>
            <a:t>Useful in health and social care settings for understanding young carers (Joseph, Becker and Becker, 2012).</a:t>
          </a:r>
        </a:p>
      </dsp:txBody>
      <dsp:txXfrm>
        <a:off x="818462" y="2906959"/>
        <a:ext cx="4262594" cy="7743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E527-27FE-687A-AA36-2A6C16DC8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3DF5A83-6F4B-9AFC-B46C-55C6E87836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BAEBCCC-DA0F-0FC4-5725-2926A553BF50}"/>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5" name="Footer Placeholder 4">
            <a:extLst>
              <a:ext uri="{FF2B5EF4-FFF2-40B4-BE49-F238E27FC236}">
                <a16:creationId xmlns:a16="http://schemas.microsoft.com/office/drawing/2014/main" id="{2F6AEABA-271D-BDF5-AF7A-43E5009A12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4E73FD-1B10-AB98-5DA2-E9C79C0A58B5}"/>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1161727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6C851-E23E-5D44-B92E-0EEF8EFA92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43DEFD0-A4B1-1AE7-2DA8-9B88285922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BAE40D-C0F0-F728-9D70-BC488357D382}"/>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5" name="Footer Placeholder 4">
            <a:extLst>
              <a:ext uri="{FF2B5EF4-FFF2-40B4-BE49-F238E27FC236}">
                <a16:creationId xmlns:a16="http://schemas.microsoft.com/office/drawing/2014/main" id="{95A9B845-61D3-A10E-C750-C00284BFDA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94D90F-BFE4-6D19-1678-3957A1467B49}"/>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2033732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4D1E8-3595-6421-61CC-99015B6572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2B7179B-1FE7-C267-267C-2E87E65366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28CD95-C81F-1534-8503-0EFFD4621FDB}"/>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5" name="Footer Placeholder 4">
            <a:extLst>
              <a:ext uri="{FF2B5EF4-FFF2-40B4-BE49-F238E27FC236}">
                <a16:creationId xmlns:a16="http://schemas.microsoft.com/office/drawing/2014/main" id="{0F55B4EB-1709-AA20-A7CB-7ADD1467B5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1B299B-45B4-520A-55E5-2F733C9968EB}"/>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4282901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9A3B3-83CC-B9B2-B659-27559816526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B7C431-636A-52A7-579D-ADF5BDB037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4C6CA47-85CC-81F3-F0CD-FCE6B237B5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A95A2E-A25E-885D-312F-EB8CC088C3BB}"/>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6" name="Footer Placeholder 5">
            <a:extLst>
              <a:ext uri="{FF2B5EF4-FFF2-40B4-BE49-F238E27FC236}">
                <a16:creationId xmlns:a16="http://schemas.microsoft.com/office/drawing/2014/main" id="{1B26E236-F693-F60F-213E-B7B43DAB93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93AF74-75C0-2DA5-AC7D-F19E00FEEEFB}"/>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2840282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AFFF1-53AE-4839-4CF6-DB59BD0726D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8AD2594-F94F-2D97-7DBA-A69A9E94BD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4DDD49-B3AA-D7E9-858D-51B09ED240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09C75E-6D12-5164-DEB0-29D57F828E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83060A-76A1-46CB-3D16-17F9C205D1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EB7F2B9-ACA0-F0A6-46BA-229896A3BAF8}"/>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8" name="Footer Placeholder 7">
            <a:extLst>
              <a:ext uri="{FF2B5EF4-FFF2-40B4-BE49-F238E27FC236}">
                <a16:creationId xmlns:a16="http://schemas.microsoft.com/office/drawing/2014/main" id="{7D77E139-B920-24EB-8A6B-C7BB607412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C70288-D5D7-1708-A13A-84B23014280C}"/>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1358824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861F0-865D-7E41-676A-A1429D9DA85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59FF6A3-3423-344B-AD54-621DBCD36652}"/>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4" name="Footer Placeholder 3">
            <a:extLst>
              <a:ext uri="{FF2B5EF4-FFF2-40B4-BE49-F238E27FC236}">
                <a16:creationId xmlns:a16="http://schemas.microsoft.com/office/drawing/2014/main" id="{7E58865B-1E83-FE5D-68CB-68C70C1C560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258144-4821-25D0-19F5-192C1CCFD867}"/>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611707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E93F96-DA27-D432-A731-3A0CFC421134}"/>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3" name="Footer Placeholder 2">
            <a:extLst>
              <a:ext uri="{FF2B5EF4-FFF2-40B4-BE49-F238E27FC236}">
                <a16:creationId xmlns:a16="http://schemas.microsoft.com/office/drawing/2014/main" id="{F7245137-539C-F7E9-5813-0A0796C7A7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A46EB50-EF23-0081-B8CE-A511AEFFD5AE}"/>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2111964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CEB58-2A41-7352-A900-F712B1D6B3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FFD17C3-CC77-3DB3-0EF2-72A1442E19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B138DDC-2E74-6BA7-BF64-0AA2C0092B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EE2E58-92A1-DBFA-3EE2-545349A9FBF3}"/>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6" name="Footer Placeholder 5">
            <a:extLst>
              <a:ext uri="{FF2B5EF4-FFF2-40B4-BE49-F238E27FC236}">
                <a16:creationId xmlns:a16="http://schemas.microsoft.com/office/drawing/2014/main" id="{E802CD3B-2558-8F4F-A234-E41E0C77AC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08663-C347-860A-0B9B-EC8DD7B71E9E}"/>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99477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8CA6-E936-501E-B823-EE7C24820E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BF7B651-9E4C-9494-D5ED-3AAC6DD66A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103344-6FFF-8B23-1737-B7012E4E3C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423674-CD75-C765-7C9D-D499C7E7F086}"/>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6" name="Footer Placeholder 5">
            <a:extLst>
              <a:ext uri="{FF2B5EF4-FFF2-40B4-BE49-F238E27FC236}">
                <a16:creationId xmlns:a16="http://schemas.microsoft.com/office/drawing/2014/main" id="{EF6229C3-004F-154D-4E07-AC588FFE43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791A53-625A-4F9D-BB55-D2A09A9778D2}"/>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3347439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94D04-E6B7-E073-CAC9-DC9AD353DF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A0262F7-A845-89FA-F8F4-CB6BD7DD1C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79C20D-FC3D-EDDE-9C49-7ECDEA3747A2}"/>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5" name="Footer Placeholder 4">
            <a:extLst>
              <a:ext uri="{FF2B5EF4-FFF2-40B4-BE49-F238E27FC236}">
                <a16:creationId xmlns:a16="http://schemas.microsoft.com/office/drawing/2014/main" id="{2F76084B-D008-EC8E-2EF8-4D040EED60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12C966-C19E-0D20-6B51-47BAA75F9E75}"/>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75250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4BB837-0D72-6D22-1D31-9AF3E0D3A21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30037D4-75FF-2C56-BF65-E0CEFC7386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CABBD3-0DDF-F5D2-507A-4CE96C0DA905}"/>
              </a:ext>
            </a:extLst>
          </p:cNvPr>
          <p:cNvSpPr>
            <a:spLocks noGrp="1"/>
          </p:cNvSpPr>
          <p:nvPr>
            <p:ph type="dt" sz="half" idx="10"/>
          </p:nvPr>
        </p:nvSpPr>
        <p:spPr/>
        <p:txBody>
          <a:bodyPr/>
          <a:lstStyle/>
          <a:p>
            <a:fld id="{02E10817-7F20-43F2-80F8-0A12DAA74CB9}" type="datetimeFigureOut">
              <a:rPr lang="en-US" smtClean="0"/>
              <a:t>2/12/2026</a:t>
            </a:fld>
            <a:endParaRPr lang="en-US"/>
          </a:p>
        </p:txBody>
      </p:sp>
      <p:sp>
        <p:nvSpPr>
          <p:cNvPr id="5" name="Footer Placeholder 4">
            <a:extLst>
              <a:ext uri="{FF2B5EF4-FFF2-40B4-BE49-F238E27FC236}">
                <a16:creationId xmlns:a16="http://schemas.microsoft.com/office/drawing/2014/main" id="{A9A1717A-46A7-2BD0-E405-9EC88D63BD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A7DE3E-97C0-0E18-8169-C43E261B681F}"/>
              </a:ext>
            </a:extLst>
          </p:cNvPr>
          <p:cNvSpPr>
            <a:spLocks noGrp="1"/>
          </p:cNvSpPr>
          <p:nvPr>
            <p:ph type="sldNum" sz="quarter" idx="12"/>
          </p:nvPr>
        </p:nvSpPr>
        <p:spPr/>
        <p:txBody>
          <a:bodyPr/>
          <a:lstStyle/>
          <a:p>
            <a:fld id="{E664DBC5-CE5F-45EA-9FE8-06650872983B}" type="slidenum">
              <a:rPr lang="en-US" smtClean="0"/>
              <a:t>‹#›</a:t>
            </a:fld>
            <a:endParaRPr lang="en-US"/>
          </a:p>
        </p:txBody>
      </p:sp>
    </p:spTree>
    <p:extLst>
      <p:ext uri="{BB962C8B-B14F-4D97-AF65-F5344CB8AC3E}">
        <p14:creationId xmlns:p14="http://schemas.microsoft.com/office/powerpoint/2010/main" val="3044714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9D4034-E0B5-D69F-5351-6A8228C904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1418E1B-512D-FAB6-E215-310C781F91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3E86E6-6DB5-895E-E02E-0AC760CBF4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E10817-7F20-43F2-80F8-0A12DAA74CB9}" type="datetimeFigureOut">
              <a:rPr lang="en-US" smtClean="0"/>
              <a:t>2/12/2026</a:t>
            </a:fld>
            <a:endParaRPr lang="en-US"/>
          </a:p>
        </p:txBody>
      </p:sp>
      <p:sp>
        <p:nvSpPr>
          <p:cNvPr id="5" name="Footer Placeholder 4">
            <a:extLst>
              <a:ext uri="{FF2B5EF4-FFF2-40B4-BE49-F238E27FC236}">
                <a16:creationId xmlns:a16="http://schemas.microsoft.com/office/drawing/2014/main" id="{6216F9E3-78C4-0159-C4B2-2695F8FE37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64C4D54-5EF9-C358-2E02-DF8C07692D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64DBC5-CE5F-45EA-9FE8-06650872983B}" type="slidenum">
              <a:rPr lang="en-US" smtClean="0"/>
              <a:t>‹#›</a:t>
            </a:fld>
            <a:endParaRPr lang="en-US"/>
          </a:p>
        </p:txBody>
      </p:sp>
    </p:spTree>
    <p:extLst>
      <p:ext uri="{BB962C8B-B14F-4D97-AF65-F5344CB8AC3E}">
        <p14:creationId xmlns:p14="http://schemas.microsoft.com/office/powerpoint/2010/main" val="2891318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5432CF-59FC-EF14-523E-D5A80230AC47}"/>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Understanding Jenny’s Situation Using Bowlby’s Attachment Theory</a:t>
            </a:r>
          </a:p>
        </p:txBody>
      </p:sp>
      <p:sp>
        <p:nvSpPr>
          <p:cNvPr id="3" name="Subtitle 2">
            <a:extLst>
              <a:ext uri="{FF2B5EF4-FFF2-40B4-BE49-F238E27FC236}">
                <a16:creationId xmlns:a16="http://schemas.microsoft.com/office/drawing/2014/main" id="{C38E67CA-91F8-6424-82DD-D585571F0E73}"/>
              </a:ext>
            </a:extLst>
          </p:cNvPr>
          <p:cNvSpPr>
            <a:spLocks noGrp="1"/>
          </p:cNvSpPr>
          <p:nvPr>
            <p:ph type="subTitle" idx="1"/>
          </p:nvPr>
        </p:nvSpPr>
        <p:spPr>
          <a:xfrm>
            <a:off x="1350682" y="4870824"/>
            <a:ext cx="10005951" cy="1458258"/>
          </a:xfrm>
        </p:spPr>
        <p:txBody>
          <a:bodyPr anchor="ctr">
            <a:normAutofit fontScale="92500" lnSpcReduction="20000"/>
          </a:bodyPr>
          <a:lstStyle/>
          <a:p>
            <a:pPr algn="l"/>
            <a:r>
              <a:rPr lang="en-US" sz="1700" b="1" spc="-10" dirty="0">
                <a:latin typeface="Arial" panose="020B0604020202020204" pitchFamily="34" charset="0"/>
              </a:rPr>
              <a:t>Esther </a:t>
            </a:r>
            <a:r>
              <a:rPr lang="en-US" sz="1700" b="1" spc="-10" dirty="0" err="1">
                <a:latin typeface="Arial" panose="020B0604020202020204" pitchFamily="34" charset="0"/>
              </a:rPr>
              <a:t>Uyi</a:t>
            </a:r>
            <a:r>
              <a:rPr lang="en-US" sz="1700" b="1" spc="-10" dirty="0">
                <a:latin typeface="Arial" panose="020B0604020202020204" pitchFamily="34" charset="0"/>
              </a:rPr>
              <a:t> </a:t>
            </a:r>
            <a:r>
              <a:rPr lang="en-US" sz="1700" b="1" spc="-10" dirty="0" err="1">
                <a:latin typeface="Arial" panose="020B0604020202020204" pitchFamily="34" charset="0"/>
              </a:rPr>
              <a:t>Okhilu</a:t>
            </a:r>
            <a:endParaRPr lang="en-US" sz="1700" dirty="0"/>
          </a:p>
          <a:p>
            <a:pPr algn="l"/>
            <a:r>
              <a:rPr lang="en-GB" sz="1700" b="1" dirty="0">
                <a:effectLst/>
                <a:latin typeface="Arial" panose="020B0604020202020204" pitchFamily="34" charset="0"/>
                <a:ea typeface="DengXian" panose="02010600030101010101" pitchFamily="2" charset="-122"/>
              </a:rPr>
              <a:t>2433459</a:t>
            </a:r>
            <a:endParaRPr lang="en-US" sz="1700" b="1" spc="-10" dirty="0">
              <a:latin typeface="Arial" panose="020B0604020202020204" pitchFamily="34" charset="0"/>
              <a:ea typeface="Arial" panose="020B0604020202020204" pitchFamily="34" charset="0"/>
            </a:endParaRPr>
          </a:p>
          <a:p>
            <a:pPr algn="l"/>
            <a:r>
              <a:rPr lang="en-US" sz="1700" b="1" spc="-10" dirty="0">
                <a:effectLst/>
                <a:latin typeface="Arial" panose="020B0604020202020204" pitchFamily="34" charset="0"/>
                <a:ea typeface="Arial" panose="020B0604020202020204" pitchFamily="34" charset="0"/>
              </a:rPr>
              <a:t>LCHS4010</a:t>
            </a:r>
          </a:p>
          <a:p>
            <a:pPr algn="l"/>
            <a:r>
              <a:rPr lang="en-US" sz="1700" b="1" dirty="0">
                <a:effectLst/>
                <a:latin typeface="Arial" panose="020B0604020202020204" pitchFamily="34" charset="0"/>
                <a:ea typeface="Arial" panose="020B0604020202020204" pitchFamily="34" charset="0"/>
              </a:rPr>
              <a:t>Assessment</a:t>
            </a:r>
            <a:r>
              <a:rPr lang="en-US" sz="1700" b="1" spc="-80" dirty="0">
                <a:effectLst/>
                <a:latin typeface="Arial" panose="020B0604020202020204" pitchFamily="34" charset="0"/>
                <a:ea typeface="Arial" panose="020B0604020202020204" pitchFamily="34" charset="0"/>
              </a:rPr>
              <a:t> </a:t>
            </a:r>
            <a:r>
              <a:rPr lang="en-US" sz="1700" b="1" dirty="0">
                <a:effectLst/>
                <a:latin typeface="Arial" panose="020B0604020202020204" pitchFamily="34" charset="0"/>
                <a:ea typeface="Arial" panose="020B0604020202020204" pitchFamily="34" charset="0"/>
              </a:rPr>
              <a:t>1</a:t>
            </a:r>
            <a:r>
              <a:rPr lang="en-US" sz="1700" b="1" dirty="0">
                <a:effectLst/>
                <a:latin typeface="Times New Roman" panose="02020603050405020304" pitchFamily="18" charset="0"/>
                <a:ea typeface="Arial" panose="020B0604020202020204" pitchFamily="34" charset="0"/>
                <a:cs typeface="Arial" panose="020B0604020202020204" pitchFamily="34" charset="0"/>
              </a:rPr>
              <a:t>: </a:t>
            </a:r>
            <a:r>
              <a:rPr lang="en-US" sz="1700" b="1" spc="-10" dirty="0">
                <a:effectLst/>
                <a:latin typeface="Arial" panose="020B0604020202020204" pitchFamily="34" charset="0"/>
                <a:ea typeface="Arial" panose="020B0604020202020204" pitchFamily="34" charset="0"/>
              </a:rPr>
              <a:t>Individual</a:t>
            </a:r>
            <a:r>
              <a:rPr lang="en-US" sz="1700" b="1" dirty="0">
                <a:effectLst/>
                <a:latin typeface="Arial" panose="020B0604020202020204" pitchFamily="34" charset="0"/>
                <a:ea typeface="Arial" panose="020B0604020202020204" pitchFamily="34" charset="0"/>
              </a:rPr>
              <a:t> </a:t>
            </a:r>
            <a:r>
              <a:rPr lang="en-US" sz="1700" b="1" spc="-10" dirty="0">
                <a:effectLst/>
                <a:latin typeface="Arial" panose="020B0604020202020204" pitchFamily="34" charset="0"/>
                <a:ea typeface="Arial" panose="020B0604020202020204" pitchFamily="34" charset="0"/>
              </a:rPr>
              <a:t>Presentation</a:t>
            </a:r>
          </a:p>
          <a:p>
            <a:pPr algn="l"/>
            <a:r>
              <a:rPr lang="en-US" sz="1700" b="1" spc="-10" dirty="0">
                <a:latin typeface="Arial" panose="020B0604020202020204" pitchFamily="34" charset="0"/>
                <a:ea typeface="Arial" panose="020B0604020202020204" pitchFamily="34" charset="0"/>
              </a:rPr>
              <a:t>Lecturer: Helen Parsons</a:t>
            </a:r>
            <a:endParaRPr lang="en-US" sz="1700" b="1" spc="-1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923431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CB65D-ABF2-5CA1-0F48-CFD26197CBF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                         Introduction</a:t>
            </a:r>
          </a:p>
        </p:txBody>
      </p:sp>
      <p:sp>
        <p:nvSpPr>
          <p:cNvPr id="3" name="Content Placeholder 2">
            <a:extLst>
              <a:ext uri="{FF2B5EF4-FFF2-40B4-BE49-F238E27FC236}">
                <a16:creationId xmlns:a16="http://schemas.microsoft.com/office/drawing/2014/main" id="{DD2C434B-A206-1897-B83A-26759CFC5932}"/>
              </a:ext>
            </a:extLst>
          </p:cNvPr>
          <p:cNvSpPr>
            <a:spLocks noGrp="1"/>
          </p:cNvSpPr>
          <p:nvPr>
            <p:ph idx="1"/>
          </p:nvPr>
        </p:nvSpPr>
        <p:spPr>
          <a:xfrm>
            <a:off x="4810259" y="649480"/>
            <a:ext cx="6555347" cy="5546047"/>
          </a:xfrm>
        </p:spPr>
        <p:txBody>
          <a:bodyPr anchor="ctr">
            <a:normAutofit/>
          </a:bodyPr>
          <a:lstStyle/>
          <a:p>
            <a:pPr marL="0" indent="0">
              <a:buNone/>
            </a:pPr>
            <a:endParaRPr lang="en-US" sz="20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2000">
                <a:effectLst/>
                <a:latin typeface="Calibri" panose="020F0502020204030204" pitchFamily="34" charset="0"/>
                <a:ea typeface="Calibri" panose="020F0502020204030204" pitchFamily="34" charset="0"/>
                <a:cs typeface="Times New Roman" panose="02020603050405020304" pitchFamily="18" charset="0"/>
              </a:rPr>
              <a:t>This work looks at Jenny, a 16‑year‑old girl who has been caring for her mum for five years. Her dad died, and her mum has health problems, so Jenny has been doing most things at home. To understand how this may have affected her development, I will use Bowlby’s Attachment Theory, which explains how early relationships shape emotions, behaviour, and wellbeing (Bowlby, 1988). I will also suggest ways to support Jenny now, considering both biological</a:t>
            </a:r>
            <a:r>
              <a:rPr lang="en-US" sz="2000" b="1">
                <a:effectLst/>
                <a:latin typeface="Calibri" panose="020F0502020204030204" pitchFamily="34" charset="0"/>
                <a:ea typeface="Calibri" panose="020F0502020204030204" pitchFamily="34" charset="0"/>
                <a:cs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rPr>
              <a:t>factors and environmental influences. Finally, I will look at what the theory explains well and what it cannot fully explain.</a:t>
            </a:r>
          </a:p>
          <a:p>
            <a:pPr marL="0" indent="0">
              <a:buNone/>
            </a:pPr>
            <a:endParaRPr lang="en-US" sz="2000"/>
          </a:p>
        </p:txBody>
      </p:sp>
    </p:spTree>
    <p:extLst>
      <p:ext uri="{BB962C8B-B14F-4D97-AF65-F5344CB8AC3E}">
        <p14:creationId xmlns:p14="http://schemas.microsoft.com/office/powerpoint/2010/main" val="69063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ED24A2-4419-22F0-C74E-BC119C587FC1}"/>
              </a:ext>
            </a:extLst>
          </p:cNvPr>
          <p:cNvSpPr>
            <a:spLocks noGrp="1"/>
          </p:cNvSpPr>
          <p:nvPr>
            <p:ph type="title"/>
          </p:nvPr>
        </p:nvSpPr>
        <p:spPr>
          <a:xfrm>
            <a:off x="838200" y="1412488"/>
            <a:ext cx="2899189" cy="4363844"/>
          </a:xfrm>
        </p:spPr>
        <p:txBody>
          <a:bodyPr anchor="t">
            <a:normAutofit/>
          </a:bodyPr>
          <a:lstStyle/>
          <a:p>
            <a:r>
              <a:rPr lang="en-US" sz="19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r>
              <a:rPr lang="en-US" sz="36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Key Elements of Bowlby’s  Attachment Theory</a:t>
            </a:r>
            <a:br>
              <a:rPr lang="en-US" sz="19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US" sz="19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US" sz="1900" dirty="0">
              <a:solidFill>
                <a:srgbClr val="FFFFFF"/>
              </a:solidFill>
            </a:endParaRPr>
          </a:p>
        </p:txBody>
      </p:sp>
      <p:sp>
        <p:nvSpPr>
          <p:cNvPr id="4" name="Content Placeholder 3">
            <a:extLst>
              <a:ext uri="{FF2B5EF4-FFF2-40B4-BE49-F238E27FC236}">
                <a16:creationId xmlns:a16="http://schemas.microsoft.com/office/drawing/2014/main" id="{A63EDDBA-043A-4B36-ECCF-2A86A652E2AC}"/>
              </a:ext>
            </a:extLst>
          </p:cNvPr>
          <p:cNvSpPr>
            <a:spLocks noGrp="1"/>
          </p:cNvSpPr>
          <p:nvPr>
            <p:ph sz="half" idx="1"/>
          </p:nvPr>
        </p:nvSpPr>
        <p:spPr>
          <a:xfrm>
            <a:off x="4380855" y="1412489"/>
            <a:ext cx="3427283" cy="4363844"/>
          </a:xfrm>
        </p:spPr>
        <p:txBody>
          <a:bodyPr>
            <a:normAutofit/>
          </a:bodyPr>
          <a:lstStyle/>
          <a:p>
            <a:pPr marL="0" indent="0">
              <a:buNone/>
            </a:pPr>
            <a:r>
              <a:rPr lang="en-US" sz="1700" b="1" dirty="0">
                <a:effectLst/>
                <a:latin typeface="Times New Roman" panose="02020603050405020304" pitchFamily="18" charset="0"/>
                <a:ea typeface="Times New Roman" panose="02020603050405020304" pitchFamily="18" charset="0"/>
              </a:rPr>
              <a:t> Secure Base</a:t>
            </a:r>
          </a:p>
          <a:p>
            <a:pPr marL="0" indent="0">
              <a:buNone/>
            </a:pPr>
            <a:r>
              <a:rPr lang="en-US" sz="1700" dirty="0">
                <a:effectLst/>
                <a:latin typeface="Times New Roman" panose="02020603050405020304" pitchFamily="18" charset="0"/>
                <a:ea typeface="Times New Roman" panose="02020603050405020304" pitchFamily="18" charset="0"/>
              </a:rPr>
              <a:t>Children need someone they trust so they feel safe enough to explore the world. A secure base helps them develop confidence and independence (Howe, 2011).</a:t>
            </a:r>
          </a:p>
          <a:p>
            <a:pPr marL="0" indent="0">
              <a:buNone/>
            </a:pPr>
            <a:endParaRPr lang="en-US" sz="1700" dirty="0">
              <a:effectLst/>
              <a:latin typeface="Times New Roman" panose="02020603050405020304" pitchFamily="18" charset="0"/>
              <a:ea typeface="Times New Roman" panose="02020603050405020304" pitchFamily="18" charset="0"/>
            </a:endParaRPr>
          </a:p>
          <a:p>
            <a:pPr marL="0" indent="0">
              <a:buNone/>
            </a:pPr>
            <a:endParaRPr lang="en-US" sz="1700" b="1" dirty="0">
              <a:latin typeface="Times New Roman" panose="02020603050405020304" pitchFamily="18" charset="0"/>
              <a:ea typeface="Times New Roman" panose="02020603050405020304" pitchFamily="18" charset="0"/>
            </a:endParaRPr>
          </a:p>
          <a:p>
            <a:pPr marL="0" indent="0">
              <a:buNone/>
            </a:pPr>
            <a:r>
              <a:rPr lang="en-US" sz="1700" b="1" dirty="0">
                <a:effectLst/>
                <a:latin typeface="Times New Roman" panose="02020603050405020304" pitchFamily="18" charset="0"/>
                <a:ea typeface="Times New Roman" panose="02020603050405020304" pitchFamily="18" charset="0"/>
              </a:rPr>
              <a:t> Internal Working Models</a:t>
            </a:r>
          </a:p>
          <a:p>
            <a:pPr marL="0" indent="0">
              <a:buNone/>
            </a:pPr>
            <a:r>
              <a:rPr lang="en-US" sz="1700" dirty="0">
                <a:effectLst/>
                <a:latin typeface="Times New Roman" panose="02020603050405020304" pitchFamily="18" charset="0"/>
                <a:ea typeface="Times New Roman" panose="02020603050405020304" pitchFamily="18" charset="0"/>
              </a:rPr>
              <a:t>Children learn about themselves and others from their early relationships. These early experiences shape how they think about trust, love, and safety (Cassidy and Shaver, 2016).</a:t>
            </a:r>
          </a:p>
          <a:p>
            <a:pPr marL="0" indent="0">
              <a:buNone/>
            </a:pPr>
            <a:endParaRPr lang="en-US" sz="1700" dirty="0">
              <a:effectLst/>
              <a:latin typeface="Times New Roman" panose="02020603050405020304" pitchFamily="18" charset="0"/>
              <a:ea typeface="Times New Roman" panose="02020603050405020304" pitchFamily="18" charset="0"/>
            </a:endParaRPr>
          </a:p>
          <a:p>
            <a:pPr marL="0" indent="0">
              <a:buNone/>
            </a:pPr>
            <a:endParaRPr lang="en-US" sz="1700" b="1" dirty="0">
              <a:effectLst/>
              <a:latin typeface="Times New Roman" panose="02020603050405020304" pitchFamily="18" charset="0"/>
              <a:ea typeface="Times New Roman" panose="02020603050405020304" pitchFamily="18" charset="0"/>
            </a:endParaRPr>
          </a:p>
          <a:p>
            <a:pPr marL="0" indent="0">
              <a:buNone/>
            </a:pPr>
            <a:endParaRPr lang="en-US" sz="1700" dirty="0">
              <a:effectLst/>
              <a:latin typeface="Times New Roman" panose="02020603050405020304" pitchFamily="18" charset="0"/>
              <a:ea typeface="Times New Roman" panose="02020603050405020304" pitchFamily="18" charset="0"/>
            </a:endParaRPr>
          </a:p>
          <a:p>
            <a:endParaRPr lang="en-US" sz="1700" dirty="0"/>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10A34B8-B32D-1C4A-3B1A-0AF16E2AE973}"/>
              </a:ext>
            </a:extLst>
          </p:cNvPr>
          <p:cNvSpPr>
            <a:spLocks noGrp="1"/>
          </p:cNvSpPr>
          <p:nvPr>
            <p:ph sz="half" idx="2"/>
          </p:nvPr>
        </p:nvSpPr>
        <p:spPr>
          <a:xfrm>
            <a:off x="8451604" y="1412489"/>
            <a:ext cx="3197701" cy="4363844"/>
          </a:xfrm>
        </p:spPr>
        <p:txBody>
          <a:bodyPr>
            <a:normAutofit/>
          </a:bodyPr>
          <a:lstStyle/>
          <a:p>
            <a:pPr marL="0" indent="0">
              <a:buNone/>
            </a:pPr>
            <a:r>
              <a:rPr lang="en-US" sz="1700" b="1">
                <a:effectLst/>
                <a:latin typeface="Times New Roman" panose="02020603050405020304" pitchFamily="18" charset="0"/>
                <a:ea typeface="Times New Roman" panose="02020603050405020304" pitchFamily="18" charset="0"/>
              </a:rPr>
              <a:t>Consistent Care</a:t>
            </a:r>
          </a:p>
          <a:p>
            <a:pPr marL="0" indent="0">
              <a:buNone/>
            </a:pPr>
            <a:r>
              <a:rPr lang="en-US" sz="1700">
                <a:effectLst/>
                <a:latin typeface="Times New Roman" panose="02020603050405020304" pitchFamily="18" charset="0"/>
                <a:ea typeface="Times New Roman" panose="02020603050405020304" pitchFamily="18" charset="0"/>
              </a:rPr>
              <a:t>If a caregiver is warm and reliable, children feel secure. If the caregiver is often sad, stressed, or unavailable, children may feel unsure or anxious (Bowlby, 1988).</a:t>
            </a:r>
          </a:p>
          <a:p>
            <a:pPr marL="0" indent="0">
              <a:buNone/>
            </a:pPr>
            <a:endParaRPr lang="en-US" sz="1700">
              <a:effectLst/>
              <a:latin typeface="Times New Roman" panose="02020603050405020304" pitchFamily="18" charset="0"/>
              <a:ea typeface="Times New Roman" panose="02020603050405020304" pitchFamily="18" charset="0"/>
            </a:endParaRPr>
          </a:p>
          <a:p>
            <a:pPr marL="0" indent="0">
              <a:buNone/>
            </a:pPr>
            <a:r>
              <a:rPr lang="en-US" sz="1700" b="1">
                <a:effectLst/>
                <a:latin typeface="Times New Roman" panose="02020603050405020304" pitchFamily="18" charset="0"/>
                <a:ea typeface="Times New Roman" panose="02020603050405020304" pitchFamily="18" charset="0"/>
              </a:rPr>
              <a:t>Loss and Separation</a:t>
            </a:r>
          </a:p>
          <a:p>
            <a:pPr marL="0" indent="0">
              <a:buNone/>
            </a:pPr>
            <a:r>
              <a:rPr lang="en-US" sz="1700">
                <a:effectLst/>
                <a:latin typeface="Times New Roman" panose="02020603050405020304" pitchFamily="18" charset="0"/>
                <a:ea typeface="Times New Roman" panose="02020603050405020304" pitchFamily="18" charset="0"/>
              </a:rPr>
              <a:t>Losing a parent or being separated from them can affect a child’s emotions and behaviour, sometimes leading to sadness, anxiety, or insecurity (Howe, 2011).</a:t>
            </a:r>
          </a:p>
          <a:p>
            <a:pPr marL="0" indent="0">
              <a:buNone/>
            </a:pPr>
            <a:endParaRPr lang="en-US" sz="1700"/>
          </a:p>
        </p:txBody>
      </p:sp>
    </p:spTree>
    <p:extLst>
      <p:ext uri="{BB962C8B-B14F-4D97-AF65-F5344CB8AC3E}">
        <p14:creationId xmlns:p14="http://schemas.microsoft.com/office/powerpoint/2010/main" val="2530728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ontent Placeholder 17" descr="A person lying on a table with pills&#10;&#10;Description automatically generated">
            <a:extLst>
              <a:ext uri="{FF2B5EF4-FFF2-40B4-BE49-F238E27FC236}">
                <a16:creationId xmlns:a16="http://schemas.microsoft.com/office/drawing/2014/main" id="{FEA23F02-B247-2F62-33D2-312914613A7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l="12170" r="8519"/>
          <a:stretch>
            <a:fillRect/>
          </a:stretch>
        </p:blipFill>
        <p:spPr>
          <a:xfrm>
            <a:off x="2555441" y="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ntent Placeholder 20">
            <a:extLst>
              <a:ext uri="{FF2B5EF4-FFF2-40B4-BE49-F238E27FC236}">
                <a16:creationId xmlns:a16="http://schemas.microsoft.com/office/drawing/2014/main" id="{6E3BA725-30A2-6BE8-D1D8-B51ECBD8FE91}"/>
              </a:ext>
            </a:extLst>
          </p:cNvPr>
          <p:cNvSpPr>
            <a:spLocks noGrp="1"/>
          </p:cNvSpPr>
          <p:nvPr>
            <p:ph sz="half" idx="2"/>
          </p:nvPr>
        </p:nvSpPr>
        <p:spPr>
          <a:xfrm>
            <a:off x="321367" y="627948"/>
            <a:ext cx="3853068" cy="5772851"/>
          </a:xfrm>
        </p:spPr>
        <p:txBody>
          <a:bodyPr vert="horz" lIns="91440" tIns="45720" rIns="91440" bIns="45720" rtlCol="0">
            <a:noAutofit/>
          </a:bodyPr>
          <a:lstStyle/>
          <a:p>
            <a:pPr marL="0" indent="0">
              <a:buNone/>
            </a:pPr>
            <a:r>
              <a:rPr lang="en-US" sz="3200" dirty="0">
                <a:effectLst/>
              </a:rPr>
              <a:t>Bowlby believed that children need strong, loving relationships with their caregivers to feel safe and grow well (Bowlby, 1988). These early relationships influence how children see themselves and others throughout life.</a:t>
            </a:r>
            <a:endParaRPr lang="en-US" sz="3200" dirty="0"/>
          </a:p>
        </p:txBody>
      </p:sp>
    </p:spTree>
    <p:extLst>
      <p:ext uri="{BB962C8B-B14F-4D97-AF65-F5344CB8AC3E}">
        <p14:creationId xmlns:p14="http://schemas.microsoft.com/office/powerpoint/2010/main" val="3476299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1BDF46-0578-0AED-17F5-C64014CDA3C4}"/>
              </a:ext>
            </a:extLst>
          </p:cNvPr>
          <p:cNvSpPr>
            <a:spLocks noGrp="1"/>
          </p:cNvSpPr>
          <p:nvPr>
            <p:ph type="title"/>
          </p:nvPr>
        </p:nvSpPr>
        <p:spPr>
          <a:xfrm>
            <a:off x="838200" y="365125"/>
            <a:ext cx="10515600" cy="1325563"/>
          </a:xfrm>
        </p:spPr>
        <p:txBody>
          <a:bodyPr>
            <a:normAutofit/>
          </a:bodyPr>
          <a:lstStyle/>
          <a:p>
            <a:r>
              <a:rPr lang="en-US" b="1" kern="0" dirty="0">
                <a:effectLst/>
                <a:latin typeface="Times New Roman" panose="02020603050405020304" pitchFamily="18" charset="0"/>
                <a:ea typeface="Times New Roman" panose="02020603050405020304" pitchFamily="18" charset="0"/>
              </a:rPr>
              <a:t>                                            How Jenny’s Experiences May Have Affected Her</a:t>
            </a:r>
            <a:endParaRPr lang="en-US" dirty="0"/>
          </a:p>
        </p:txBody>
      </p:sp>
      <p:sp>
        <p:nvSpPr>
          <p:cNvPr id="3" name="Content Placeholder 2">
            <a:extLst>
              <a:ext uri="{FF2B5EF4-FFF2-40B4-BE49-F238E27FC236}">
                <a16:creationId xmlns:a16="http://schemas.microsoft.com/office/drawing/2014/main" id="{DA7982AF-7C50-BC2E-8DB6-43C96E6C5734}"/>
              </a:ext>
            </a:extLst>
          </p:cNvPr>
          <p:cNvSpPr>
            <a:spLocks noGrp="1"/>
          </p:cNvSpPr>
          <p:nvPr>
            <p:ph sz="half" idx="1"/>
          </p:nvPr>
        </p:nvSpPr>
        <p:spPr>
          <a:xfrm>
            <a:off x="838200" y="2010833"/>
            <a:ext cx="5096934" cy="4166130"/>
          </a:xfrm>
        </p:spPr>
        <p:txBody>
          <a:bodyPr>
            <a:normAutofit lnSpcReduction="10000"/>
          </a:bodyPr>
          <a:lstStyle/>
          <a:p>
            <a:pPr marL="0" indent="0">
              <a:spcAft>
                <a:spcPts val="800"/>
              </a:spcAft>
              <a:buNone/>
            </a:pPr>
            <a:endParaRPr lang="en-US" sz="1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 Emotional Development</a:t>
            </a:r>
          </a:p>
          <a:p>
            <a:pPr marL="0" indent="0">
              <a:spcAft>
                <a:spcPts val="800"/>
              </a:spcAft>
              <a:buNone/>
            </a:pPr>
            <a:r>
              <a:rPr lang="en-US" sz="1600" kern="0" dirty="0">
                <a:effectLst/>
                <a:latin typeface="Times New Roman" panose="02020603050405020304" pitchFamily="18" charset="0"/>
                <a:ea typeface="Times New Roman" panose="02020603050405020304" pitchFamily="18" charset="0"/>
              </a:rPr>
              <a:t>Bowlby said that when children lose a caregiver or feel unsupported, they may struggle with emotional regulation (Bowlby, 1988). </a:t>
            </a:r>
            <a:endPar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 Social Development</a:t>
            </a:r>
          </a:p>
          <a:p>
            <a:pPr marL="0" indent="0">
              <a:spcAft>
                <a:spcPts val="8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Young carers often experience social isolation and reduced peer support (Joseph, Becker and Becker, 2012). This can affect their confidence and relationships.</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Cognitive Development</a:t>
            </a:r>
          </a:p>
          <a:p>
            <a:pPr marL="0" indent="0">
              <a:spcAft>
                <a:spcPts val="8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Long‑term stress affects attention, memory, and problem‑solving (</a:t>
            </a:r>
            <a:r>
              <a:rPr lang="en-US"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Schore</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2015). Jenny’s caring role may also reduce the time she has for schoolwork.</a:t>
            </a:r>
            <a:endPar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400" dirty="0"/>
          </a:p>
        </p:txBody>
      </p:sp>
      <p:sp>
        <p:nvSpPr>
          <p:cNvPr id="4" name="Content Placeholder 3">
            <a:extLst>
              <a:ext uri="{FF2B5EF4-FFF2-40B4-BE49-F238E27FC236}">
                <a16:creationId xmlns:a16="http://schemas.microsoft.com/office/drawing/2014/main" id="{248C880F-9F0D-4621-155F-ED03A8132672}"/>
              </a:ext>
            </a:extLst>
          </p:cNvPr>
          <p:cNvSpPr>
            <a:spLocks noGrp="1"/>
          </p:cNvSpPr>
          <p:nvPr>
            <p:ph sz="half" idx="2"/>
          </p:nvPr>
        </p:nvSpPr>
        <p:spPr>
          <a:xfrm>
            <a:off x="6256866" y="2010833"/>
            <a:ext cx="5096933" cy="4166130"/>
          </a:xfrm>
        </p:spPr>
        <p:txBody>
          <a:bodyPr>
            <a:normAutofit lnSpcReduction="10000"/>
          </a:bodyPr>
          <a:lstStyle/>
          <a:p>
            <a:pPr marL="0" indent="0">
              <a:spcAft>
                <a:spcPts val="800"/>
              </a:spcAft>
              <a:buSzPts val="1000"/>
              <a:buNone/>
              <a:tabLst>
                <a:tab pos="457200" algn="l"/>
              </a:tabLst>
            </a:pPr>
            <a:endParaRPr lang="en-US" sz="1700" b="1" kern="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800"/>
              </a:spcAft>
              <a:buSzPts val="1000"/>
              <a:buNone/>
              <a:tabLst>
                <a:tab pos="457200" algn="l"/>
              </a:tabLst>
            </a:pPr>
            <a:r>
              <a:rPr lang="en-US" sz="1700" b="1" kern="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800"/>
              </a:spcAft>
              <a:buSzPts val="1000"/>
              <a:tabLst>
                <a:tab pos="457200" algn="l"/>
              </a:tabLst>
            </a:pPr>
            <a:r>
              <a:rPr lang="en-US" sz="1700" b="1" kern="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700" b="1" kern="0" dirty="0">
                <a:effectLst/>
                <a:latin typeface="Times New Roman" panose="02020603050405020304" pitchFamily="18" charset="0"/>
                <a:ea typeface="Times New Roman" panose="02020603050405020304" pitchFamily="18" charset="0"/>
                <a:cs typeface="Times New Roman" panose="02020603050405020304" pitchFamily="18" charset="0"/>
              </a:rPr>
              <a:t>Nature and Nurture</a:t>
            </a:r>
          </a:p>
          <a:p>
            <a:pPr marL="0" lvl="0" indent="0">
              <a:spcAft>
                <a:spcPts val="800"/>
              </a:spcAft>
              <a:buSzPts val="1000"/>
              <a:buNone/>
              <a:tabLst>
                <a:tab pos="457200" algn="l"/>
              </a:tabLst>
            </a:pPr>
            <a:r>
              <a:rPr lang="en-US" sz="1700" b="1" kern="0" dirty="0">
                <a:effectLst/>
                <a:latin typeface="Times New Roman" panose="02020603050405020304" pitchFamily="18" charset="0"/>
                <a:ea typeface="Times New Roman" panose="02020603050405020304" pitchFamily="18" charset="0"/>
                <a:cs typeface="Times New Roman" panose="02020603050405020304" pitchFamily="18" charset="0"/>
              </a:rPr>
              <a:t>     Nature :</a:t>
            </a:r>
            <a:r>
              <a:rPr lang="en-US" sz="1700" kern="0" dirty="0">
                <a:effectLst/>
                <a:latin typeface="Times New Roman" panose="02020603050405020304" pitchFamily="18" charset="0"/>
                <a:ea typeface="Times New Roman" panose="02020603050405020304" pitchFamily="18" charset="0"/>
                <a:cs typeface="Times New Roman" panose="02020603050405020304" pitchFamily="18" charset="0"/>
              </a:rPr>
              <a:t> Biologically, Jenny’s brain reacts to stress, which can affect her emotions and thinking (</a:t>
            </a:r>
            <a:r>
              <a:rPr lang="en-US" sz="1700" kern="0" dirty="0" err="1">
                <a:effectLst/>
                <a:latin typeface="Times New Roman" panose="02020603050405020304" pitchFamily="18" charset="0"/>
                <a:ea typeface="Times New Roman" panose="02020603050405020304" pitchFamily="18" charset="0"/>
                <a:cs typeface="Times New Roman" panose="02020603050405020304" pitchFamily="18" charset="0"/>
              </a:rPr>
              <a:t>Schore</a:t>
            </a:r>
            <a:r>
              <a:rPr lang="en-US" sz="1700" kern="0" dirty="0">
                <a:effectLst/>
                <a:latin typeface="Times New Roman" panose="02020603050405020304" pitchFamily="18" charset="0"/>
                <a:ea typeface="Times New Roman" panose="02020603050405020304" pitchFamily="18" charset="0"/>
                <a:cs typeface="Times New Roman" panose="02020603050405020304" pitchFamily="18" charset="0"/>
              </a:rPr>
              <a:t>, 2015).</a:t>
            </a:r>
            <a:endParaRPr lang="en-US" sz="1700" kern="100" dirty="0">
              <a:latin typeface="Calibri" panose="020F0502020204030204" pitchFamily="34" charset="0"/>
              <a:ea typeface="Times New Roman" panose="02020603050405020304" pitchFamily="18" charset="0"/>
              <a:cs typeface="Times New Roman" panose="02020603050405020304" pitchFamily="18" charset="0"/>
            </a:endParaRPr>
          </a:p>
          <a:p>
            <a:pPr marL="0" lvl="0" indent="0">
              <a:spcAft>
                <a:spcPts val="800"/>
              </a:spcAft>
              <a:buSzPts val="1000"/>
              <a:buNone/>
              <a:tabLst>
                <a:tab pos="457200" algn="l"/>
              </a:tabLst>
            </a:pPr>
            <a:r>
              <a:rPr lang="en-US" sz="1700" b="1" kern="0" dirty="0">
                <a:effectLst/>
                <a:latin typeface="Times New Roman" panose="02020603050405020304" pitchFamily="18" charset="0"/>
                <a:ea typeface="Times New Roman" panose="02020603050405020304" pitchFamily="18" charset="0"/>
                <a:cs typeface="Times New Roman" panose="02020603050405020304" pitchFamily="18" charset="0"/>
              </a:rPr>
              <a:t>    Nurture:</a:t>
            </a:r>
            <a:r>
              <a:rPr lang="en-US" sz="1700" kern="0" dirty="0">
                <a:effectLst/>
                <a:latin typeface="Times New Roman" panose="02020603050405020304" pitchFamily="18" charset="0"/>
                <a:ea typeface="Times New Roman" panose="02020603050405020304" pitchFamily="18" charset="0"/>
                <a:cs typeface="Times New Roman" panose="02020603050405020304" pitchFamily="18" charset="0"/>
              </a:rPr>
              <a:t> Her home life, environment, responsibilities, and lack of support also shape her development (Joseph, Becker and Becker, 2012).</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US" sz="1700" kern="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700" kern="0" dirty="0">
                <a:effectLst/>
                <a:latin typeface="Times New Roman" panose="02020603050405020304" pitchFamily="18" charset="0"/>
                <a:ea typeface="Times New Roman" panose="02020603050405020304" pitchFamily="18" charset="0"/>
                <a:cs typeface="Times New Roman" panose="02020603050405020304" pitchFamily="18" charset="0"/>
              </a:rPr>
              <a:t>Both work together to influence how Jenny feels and behaves.</a:t>
            </a:r>
            <a:endParaRPr lang="en-US" sz="17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700" dirty="0"/>
          </a:p>
        </p:txBody>
      </p:sp>
    </p:spTree>
    <p:extLst>
      <p:ext uri="{BB962C8B-B14F-4D97-AF65-F5344CB8AC3E}">
        <p14:creationId xmlns:p14="http://schemas.microsoft.com/office/powerpoint/2010/main" val="247239481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874E20-CE4D-B20B-B038-D4FE5B4D1F45}"/>
              </a:ext>
            </a:extLst>
          </p:cNvPr>
          <p:cNvPicPr>
            <a:picLocks noChangeAspect="1"/>
          </p:cNvPicPr>
          <p:nvPr/>
        </p:nvPicPr>
        <p:blipFill>
          <a:blip r:embed="rId2">
            <a:duotone>
              <a:schemeClr val="bg2">
                <a:shade val="45000"/>
                <a:satMod val="135000"/>
              </a:schemeClr>
              <a:prstClr val="white"/>
            </a:duotone>
          </a:blip>
          <a:srcRect b="25000"/>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073AD-DE80-8712-D8C5-509C345E600D}"/>
              </a:ext>
            </a:extLst>
          </p:cNvPr>
          <p:cNvSpPr>
            <a:spLocks noGrp="1"/>
          </p:cNvSpPr>
          <p:nvPr>
            <p:ph type="title"/>
          </p:nvPr>
        </p:nvSpPr>
        <p:spPr>
          <a:xfrm>
            <a:off x="838200" y="365125"/>
            <a:ext cx="10515600" cy="1325563"/>
          </a:xfrm>
        </p:spPr>
        <p:txBody>
          <a:bodyPr>
            <a:normAutofit/>
          </a:bodyPr>
          <a:lstStyle/>
          <a:p>
            <a:r>
              <a:rPr lang="en-US" b="1" kern="0">
                <a:effectLst/>
                <a:latin typeface="Times New Roman" panose="02020603050405020304" pitchFamily="18" charset="0"/>
                <a:ea typeface="Times New Roman" panose="02020603050405020304" pitchFamily="18" charset="0"/>
              </a:rPr>
              <a:t>Support Plan for Jenny Using </a:t>
            </a:r>
            <a:r>
              <a:rPr lang="en-US" b="1">
                <a:effectLst/>
                <a:latin typeface="Calibri" panose="020F0502020204030204" pitchFamily="34" charset="0"/>
                <a:ea typeface="Calibri" panose="020F0502020204030204" pitchFamily="34" charset="0"/>
                <a:cs typeface="Times New Roman" panose="02020603050405020304" pitchFamily="18" charset="0"/>
              </a:rPr>
              <a:t>Bowlby’s </a:t>
            </a:r>
            <a:r>
              <a:rPr lang="en-US" b="1" kern="0">
                <a:effectLst/>
                <a:latin typeface="Times New Roman" panose="02020603050405020304" pitchFamily="18" charset="0"/>
                <a:ea typeface="Times New Roman" panose="02020603050405020304" pitchFamily="18" charset="0"/>
              </a:rPr>
              <a:t>Attachment Theory</a:t>
            </a:r>
            <a:endParaRPr lang="en-US" dirty="0"/>
          </a:p>
        </p:txBody>
      </p:sp>
      <p:graphicFrame>
        <p:nvGraphicFramePr>
          <p:cNvPr id="7" name="Content Placeholder 4">
            <a:extLst>
              <a:ext uri="{FF2B5EF4-FFF2-40B4-BE49-F238E27FC236}">
                <a16:creationId xmlns:a16="http://schemas.microsoft.com/office/drawing/2014/main" id="{44B38F03-A5A7-E4CD-1694-4A4E84B85449}"/>
              </a:ext>
            </a:extLst>
          </p:cNvPr>
          <p:cNvGraphicFramePr>
            <a:graphicFrameLocks noGrp="1"/>
          </p:cNvGraphicFramePr>
          <p:nvPr>
            <p:ph idx="1"/>
            <p:extLst>
              <p:ext uri="{D42A27DB-BD31-4B8C-83A1-F6EECF244321}">
                <p14:modId xmlns:p14="http://schemas.microsoft.com/office/powerpoint/2010/main" val="8553995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2687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D1A2E5-C6E3-A5BA-CE85-4671C17114A0}"/>
              </a:ext>
            </a:extLst>
          </p:cNvPr>
          <p:cNvSpPr>
            <a:spLocks noGrp="1"/>
          </p:cNvSpPr>
          <p:nvPr>
            <p:ph type="title"/>
          </p:nvPr>
        </p:nvSpPr>
        <p:spPr/>
        <p:txBody>
          <a:bodyPr>
            <a:normAutofit/>
          </a:bodyPr>
          <a:lstStyle/>
          <a:p>
            <a:r>
              <a:rPr lang="en-US" sz="2400" dirty="0"/>
              <a:t>Strengths and Limitations Of </a:t>
            </a:r>
            <a:r>
              <a:rPr lang="en-US" sz="2400" dirty="0">
                <a:effectLst/>
                <a:latin typeface="Calibri" panose="020F0502020204030204" pitchFamily="34" charset="0"/>
                <a:ea typeface="Calibri" panose="020F0502020204030204" pitchFamily="34" charset="0"/>
                <a:cs typeface="Times New Roman" panose="02020603050405020304" pitchFamily="18" charset="0"/>
              </a:rPr>
              <a:t>Bowlby’s Theory in this scenario</a:t>
            </a:r>
            <a:endParaRPr lang="en-US" sz="2400" dirty="0"/>
          </a:p>
        </p:txBody>
      </p:sp>
      <p:sp>
        <p:nvSpPr>
          <p:cNvPr id="5" name="Text Placeholder 4">
            <a:extLst>
              <a:ext uri="{FF2B5EF4-FFF2-40B4-BE49-F238E27FC236}">
                <a16:creationId xmlns:a16="http://schemas.microsoft.com/office/drawing/2014/main" id="{35F6E809-279A-1B25-AE9B-C389510E573C}"/>
              </a:ext>
            </a:extLst>
          </p:cNvPr>
          <p:cNvSpPr>
            <a:spLocks noGrp="1"/>
          </p:cNvSpPr>
          <p:nvPr>
            <p:ph type="body" idx="1"/>
          </p:nvPr>
        </p:nvSpPr>
        <p:spPr/>
        <p:txBody>
          <a:bodyPr/>
          <a:lstStyle/>
          <a:p>
            <a:r>
              <a:rPr lang="en-US" dirty="0"/>
              <a:t>Strength</a:t>
            </a:r>
          </a:p>
        </p:txBody>
      </p:sp>
      <p:graphicFrame>
        <p:nvGraphicFramePr>
          <p:cNvPr id="14" name="Content Placeholder 5">
            <a:extLst>
              <a:ext uri="{FF2B5EF4-FFF2-40B4-BE49-F238E27FC236}">
                <a16:creationId xmlns:a16="http://schemas.microsoft.com/office/drawing/2014/main" id="{B0B56FF3-A9FE-A1F9-3F9A-57AEC537B866}"/>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6">
            <a:extLst>
              <a:ext uri="{FF2B5EF4-FFF2-40B4-BE49-F238E27FC236}">
                <a16:creationId xmlns:a16="http://schemas.microsoft.com/office/drawing/2014/main" id="{53C47BD8-76B8-B9CD-4C70-0FB6F77DF6CE}"/>
              </a:ext>
            </a:extLst>
          </p:cNvPr>
          <p:cNvSpPr>
            <a:spLocks noGrp="1"/>
          </p:cNvSpPr>
          <p:nvPr>
            <p:ph type="body" sz="quarter" idx="3"/>
          </p:nvPr>
        </p:nvSpPr>
        <p:spPr/>
        <p:txBody>
          <a:bodyPr/>
          <a:lstStyle/>
          <a:p>
            <a:r>
              <a:rPr lang="en-US" dirty="0"/>
              <a:t>Limitations</a:t>
            </a:r>
          </a:p>
        </p:txBody>
      </p:sp>
      <p:sp>
        <p:nvSpPr>
          <p:cNvPr id="8" name="Content Placeholder 7">
            <a:extLst>
              <a:ext uri="{FF2B5EF4-FFF2-40B4-BE49-F238E27FC236}">
                <a16:creationId xmlns:a16="http://schemas.microsoft.com/office/drawing/2014/main" id="{B1FE08F4-5A19-E95A-0B7E-F042751AEA38}"/>
              </a:ext>
            </a:extLst>
          </p:cNvPr>
          <p:cNvSpPr>
            <a:spLocks noGrp="1"/>
          </p:cNvSpPr>
          <p:nvPr>
            <p:ph sz="quarter" idx="4"/>
          </p:nvPr>
        </p:nvSpPr>
        <p:spPr/>
        <p:txBody>
          <a:bodyPr>
            <a:normAutofit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Focuses too much on the mother–child relationship and may not reflect modern family structures (Howe, 2011).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Can make it seem like early experiences decide everything, which is not true — many young people show resilience.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Does not fully consider culture, money problems, or community support.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Does not explain why some children stay strong even in hard situations.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031946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C41651D6-1D9E-146F-5CFF-B49206F2EC75}"/>
              </a:ext>
            </a:extLst>
          </p:cNvPr>
          <p:cNvSpPr>
            <a:spLocks noGrp="1"/>
          </p:cNvSpPr>
          <p:nvPr>
            <p:ph type="title"/>
          </p:nvPr>
        </p:nvSpPr>
        <p:spPr>
          <a:xfrm>
            <a:off x="838200" y="365125"/>
            <a:ext cx="10515600" cy="1325563"/>
          </a:xfrm>
        </p:spPr>
        <p:txBody>
          <a:bodyPr>
            <a:normAutofit/>
          </a:bodyPr>
          <a:lstStyle/>
          <a:p>
            <a:r>
              <a:rPr lang="en-US" sz="5400"/>
              <a:t>                          Conclusion</a:t>
            </a:r>
          </a:p>
        </p:txBody>
      </p:sp>
      <p:sp>
        <p:nvSpPr>
          <p:cNvPr id="3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BD2FCDB-7622-0612-2435-F7B88BF6A9DA}"/>
              </a:ext>
            </a:extLst>
          </p:cNvPr>
          <p:cNvSpPr>
            <a:spLocks noGrp="1"/>
          </p:cNvSpPr>
          <p:nvPr>
            <p:ph idx="1"/>
          </p:nvPr>
        </p:nvSpPr>
        <p:spPr>
          <a:xfrm>
            <a:off x="838200" y="1929384"/>
            <a:ext cx="10515600" cy="4251960"/>
          </a:xfrm>
        </p:spPr>
        <p:txBody>
          <a:bodyPr>
            <a:normAutofit/>
          </a:bodyPr>
          <a:lstStyle/>
          <a:p>
            <a:pPr marL="0" indent="0">
              <a:spcAft>
                <a:spcPts val="800"/>
              </a:spcAft>
              <a:buNone/>
            </a:pPr>
            <a:endParaRPr lang="en-US" sz="2200" b="1" kern="0">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800"/>
              </a:spcAft>
              <a:buNone/>
            </a:pPr>
            <a:endParaRPr lang="en-US" sz="2200" b="1" ker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800"/>
              </a:spcAft>
              <a:buNone/>
            </a:pPr>
            <a:r>
              <a:rPr lang="en-US" sz="2200" kern="0">
                <a:effectLst/>
                <a:latin typeface="Times New Roman" panose="02020603050405020304" pitchFamily="18" charset="0"/>
                <a:ea typeface="Times New Roman" panose="02020603050405020304" pitchFamily="18" charset="0"/>
                <a:cs typeface="Times New Roman" panose="02020603050405020304" pitchFamily="18" charset="0"/>
              </a:rPr>
              <a:t>Bowlby’s Attachment Theory helps us understand how Jenny’s caring role and the loss of her dad may have affected her emotions, relationships, and learning. Jenny needs support to feel safe, reduce stress, and build positive relationships. Although the theory has limits, it is still very helpful when thinking about how to support young carers like Jenny.</a:t>
            </a:r>
            <a:endParaRPr lang="en-US" sz="2200" kern="1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200"/>
          </a:p>
        </p:txBody>
      </p:sp>
    </p:spTree>
    <p:extLst>
      <p:ext uri="{BB962C8B-B14F-4D97-AF65-F5344CB8AC3E}">
        <p14:creationId xmlns:p14="http://schemas.microsoft.com/office/powerpoint/2010/main" val="2898529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7309D-EDCD-641D-B380-653B0564EF8E}"/>
              </a:ext>
            </a:extLst>
          </p:cNvPr>
          <p:cNvSpPr>
            <a:spLocks noGrp="1"/>
          </p:cNvSpPr>
          <p:nvPr>
            <p:ph type="title"/>
          </p:nvPr>
        </p:nvSpPr>
        <p:spPr/>
        <p:txBody>
          <a:bodyPr/>
          <a:lstStyle/>
          <a:p>
            <a:r>
              <a:rPr lang="en-US" dirty="0"/>
              <a:t>                        References</a:t>
            </a:r>
          </a:p>
        </p:txBody>
      </p:sp>
      <p:sp>
        <p:nvSpPr>
          <p:cNvPr id="3" name="Content Placeholder 2">
            <a:extLst>
              <a:ext uri="{FF2B5EF4-FFF2-40B4-BE49-F238E27FC236}">
                <a16:creationId xmlns:a16="http://schemas.microsoft.com/office/drawing/2014/main" id="{592C327D-4F69-2870-2561-FBF96249C511}"/>
              </a:ext>
            </a:extLst>
          </p:cNvPr>
          <p:cNvSpPr>
            <a:spLocks noGrp="1"/>
          </p:cNvSpPr>
          <p:nvPr>
            <p:ph idx="1"/>
          </p:nvPr>
        </p:nvSpPr>
        <p:spPr/>
        <p:txBody>
          <a:bodyPr>
            <a:normAutofit fontScale="62500" lnSpcReduction="20000"/>
          </a:bodyPr>
          <a:lstStyle/>
          <a:p>
            <a:endParaRPr lang="en-US" dirty="0"/>
          </a:p>
          <a:p>
            <a:r>
              <a:rPr lang="en-US" b="0" i="0" dirty="0">
                <a:solidFill>
                  <a:srgbClr val="222222"/>
                </a:solidFill>
                <a:effectLst/>
                <a:latin typeface="Arial" panose="020B0604020202020204" pitchFamily="34" charset="0"/>
              </a:rPr>
              <a:t>Bowlby, J., 2008. </a:t>
            </a:r>
            <a:r>
              <a:rPr lang="en-US" b="0" i="1" dirty="0">
                <a:solidFill>
                  <a:srgbClr val="222222"/>
                </a:solidFill>
                <a:effectLst/>
                <a:latin typeface="Arial" panose="020B0604020202020204" pitchFamily="34" charset="0"/>
              </a:rPr>
              <a:t>A secure base: Parent-child attachment and healthy human development</a:t>
            </a:r>
            <a:r>
              <a:rPr lang="en-US" b="0" i="0" dirty="0">
                <a:solidFill>
                  <a:srgbClr val="222222"/>
                </a:solidFill>
                <a:effectLst/>
                <a:latin typeface="Arial" panose="020B0604020202020204" pitchFamily="34" charset="0"/>
              </a:rPr>
              <a:t>. Basic books.</a:t>
            </a:r>
            <a:endParaRPr lang="en-US" dirty="0"/>
          </a:p>
          <a:p>
            <a:r>
              <a:rPr lang="en-US" b="0" i="0" dirty="0">
                <a:solidFill>
                  <a:srgbClr val="222222"/>
                </a:solidFill>
                <a:effectLst/>
                <a:latin typeface="Arial" panose="020B0604020202020204" pitchFamily="34" charset="0"/>
              </a:rPr>
              <a:t>Cassidy, Jude, and Phillip R. Shaver, eds. </a:t>
            </a:r>
            <a:r>
              <a:rPr lang="en-US" b="0" i="1" dirty="0">
                <a:solidFill>
                  <a:srgbClr val="222222"/>
                </a:solidFill>
                <a:effectLst/>
                <a:latin typeface="Arial" panose="020B0604020202020204" pitchFamily="34" charset="0"/>
              </a:rPr>
              <a:t>Handbook of attachment: Theory, research, and clinical applications</a:t>
            </a:r>
            <a:r>
              <a:rPr lang="en-US" b="0" i="0" dirty="0">
                <a:solidFill>
                  <a:srgbClr val="222222"/>
                </a:solidFill>
                <a:effectLst/>
                <a:latin typeface="Arial" panose="020B0604020202020204" pitchFamily="34" charset="0"/>
              </a:rPr>
              <a:t>. Vol. 236. Rough Guides, 1999.</a:t>
            </a:r>
            <a:endParaRPr lang="en-US" dirty="0"/>
          </a:p>
          <a:p>
            <a:r>
              <a:rPr lang="en-US" b="0" i="0" dirty="0">
                <a:solidFill>
                  <a:srgbClr val="222222"/>
                </a:solidFill>
                <a:effectLst/>
                <a:latin typeface="Arial" panose="020B0604020202020204" pitchFamily="34" charset="0"/>
              </a:rPr>
              <a:t>Department of Health and Social Care, 2018. Carers action plan 2018–2020: supporting carers today.</a:t>
            </a:r>
            <a:endParaRPr lang="en-US" dirty="0"/>
          </a:p>
          <a:p>
            <a:r>
              <a:rPr lang="en-US" b="0" i="0" dirty="0">
                <a:solidFill>
                  <a:srgbClr val="222222"/>
                </a:solidFill>
                <a:effectLst/>
                <a:latin typeface="Arial" panose="020B0604020202020204" pitchFamily="34" charset="0"/>
              </a:rPr>
              <a:t>Great Britain. Department for Education, 2006. </a:t>
            </a:r>
            <a:r>
              <a:rPr lang="en-US" b="0" i="1" dirty="0">
                <a:solidFill>
                  <a:srgbClr val="222222"/>
                </a:solidFill>
                <a:effectLst/>
                <a:latin typeface="Arial" panose="020B0604020202020204" pitchFamily="34" charset="0"/>
              </a:rPr>
              <a:t>Working together to safeguard children: A guide to inter-agency working to safeguard and promote the welfare of children</a:t>
            </a:r>
            <a:r>
              <a:rPr lang="en-US" b="0" i="0" dirty="0">
                <a:solidFill>
                  <a:srgbClr val="222222"/>
                </a:solidFill>
                <a:effectLst/>
                <a:latin typeface="Arial" panose="020B0604020202020204" pitchFamily="34" charset="0"/>
              </a:rPr>
              <a:t>. The Stationery Office.</a:t>
            </a:r>
            <a:endParaRPr lang="en-US" dirty="0"/>
          </a:p>
          <a:p>
            <a:r>
              <a:rPr lang="en-US" b="0" i="0" dirty="0">
                <a:solidFill>
                  <a:srgbClr val="222222"/>
                </a:solidFill>
                <a:effectLst/>
                <a:latin typeface="Arial" panose="020B0604020202020204" pitchFamily="34" charset="0"/>
              </a:rPr>
              <a:t>Howe, D. and Betts, L., 2023. </a:t>
            </a:r>
            <a:r>
              <a:rPr lang="en-US" b="0" i="1" dirty="0">
                <a:solidFill>
                  <a:srgbClr val="222222"/>
                </a:solidFill>
                <a:effectLst/>
                <a:latin typeface="Arial" panose="020B0604020202020204" pitchFamily="34" charset="0"/>
              </a:rPr>
              <a:t>Attachment across the </a:t>
            </a:r>
            <a:r>
              <a:rPr lang="en-US" b="0" i="1" dirty="0" err="1">
                <a:solidFill>
                  <a:srgbClr val="222222"/>
                </a:solidFill>
                <a:effectLst/>
                <a:latin typeface="Arial" panose="020B0604020202020204" pitchFamily="34" charset="0"/>
              </a:rPr>
              <a:t>lifecourse</a:t>
            </a:r>
            <a:r>
              <a:rPr lang="en-US" b="0" i="1" dirty="0">
                <a:solidFill>
                  <a:srgbClr val="222222"/>
                </a:solidFill>
                <a:effectLst/>
                <a:latin typeface="Arial" panose="020B0604020202020204" pitchFamily="34" charset="0"/>
              </a:rPr>
              <a:t>: A brief introduction</a:t>
            </a:r>
            <a:r>
              <a:rPr lang="en-US" b="0" i="0" dirty="0">
                <a:solidFill>
                  <a:srgbClr val="222222"/>
                </a:solidFill>
                <a:effectLst/>
                <a:latin typeface="Arial" panose="020B0604020202020204" pitchFamily="34" charset="0"/>
              </a:rPr>
              <a:t>. Bloomsbury Publishing.</a:t>
            </a:r>
            <a:endParaRPr lang="en-US" dirty="0"/>
          </a:p>
          <a:p>
            <a:r>
              <a:rPr lang="en-US" b="0" i="0" dirty="0">
                <a:solidFill>
                  <a:srgbClr val="222222"/>
                </a:solidFill>
                <a:effectLst/>
                <a:latin typeface="Arial" panose="020B0604020202020204" pitchFamily="34" charset="0"/>
              </a:rPr>
              <a:t>Joseph, S., </a:t>
            </a:r>
            <a:r>
              <a:rPr lang="en-US" b="0" i="0" dirty="0" err="1">
                <a:solidFill>
                  <a:srgbClr val="222222"/>
                </a:solidFill>
                <a:effectLst/>
                <a:latin typeface="Arial" panose="020B0604020202020204" pitchFamily="34" charset="0"/>
              </a:rPr>
              <a:t>Sempik</a:t>
            </a:r>
            <a:r>
              <a:rPr lang="en-US" b="0" i="0" dirty="0">
                <a:solidFill>
                  <a:srgbClr val="222222"/>
                </a:solidFill>
                <a:effectLst/>
                <a:latin typeface="Arial" panose="020B0604020202020204" pitchFamily="34" charset="0"/>
              </a:rPr>
              <a:t>, J., Leu, A. and Becker, S., 2020. Young carers research, practice and policy: An overview and critical perspective on possible future directions. </a:t>
            </a:r>
            <a:r>
              <a:rPr lang="en-US" b="0" i="1" dirty="0">
                <a:solidFill>
                  <a:srgbClr val="222222"/>
                </a:solidFill>
                <a:effectLst/>
                <a:latin typeface="Arial" panose="020B0604020202020204" pitchFamily="34" charset="0"/>
              </a:rPr>
              <a:t>Adolescent Research Review</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5</a:t>
            </a:r>
            <a:r>
              <a:rPr lang="en-US" b="0" i="0" dirty="0">
                <a:solidFill>
                  <a:srgbClr val="222222"/>
                </a:solidFill>
                <a:effectLst/>
                <a:latin typeface="Arial" panose="020B0604020202020204" pitchFamily="34" charset="0"/>
              </a:rPr>
              <a:t>(1), pp.77-89.</a:t>
            </a:r>
            <a:endParaRPr lang="en-US" dirty="0"/>
          </a:p>
          <a:p>
            <a:r>
              <a:rPr lang="en-US" b="0" i="0" dirty="0" err="1">
                <a:solidFill>
                  <a:srgbClr val="222222"/>
                </a:solidFill>
                <a:effectLst/>
                <a:latin typeface="Arial" panose="020B0604020202020204" pitchFamily="34" charset="0"/>
              </a:rPr>
              <a:t>Schore</a:t>
            </a:r>
            <a:r>
              <a:rPr lang="en-US" b="0" i="0" dirty="0">
                <a:solidFill>
                  <a:srgbClr val="222222"/>
                </a:solidFill>
                <a:effectLst/>
                <a:latin typeface="Arial" panose="020B0604020202020204" pitchFamily="34" charset="0"/>
              </a:rPr>
              <a:t>, A.N., 2003. </a:t>
            </a:r>
            <a:r>
              <a:rPr lang="en-US" b="0" i="1" dirty="0">
                <a:solidFill>
                  <a:srgbClr val="222222"/>
                </a:solidFill>
                <a:effectLst/>
                <a:latin typeface="Arial" panose="020B0604020202020204" pitchFamily="34" charset="0"/>
              </a:rPr>
              <a:t>Affect regulation and the repair of the self</a:t>
            </a:r>
            <a:r>
              <a:rPr lang="en-US" b="0" i="0" dirty="0">
                <a:solidFill>
                  <a:srgbClr val="222222"/>
                </a:solidFill>
                <a:effectLst/>
                <a:latin typeface="Arial" panose="020B0604020202020204" pitchFamily="34" charset="0"/>
              </a:rPr>
              <a:t> (Vol. 2). WW Norton &amp; Company.</a:t>
            </a:r>
            <a:endParaRPr lang="en-US" dirty="0"/>
          </a:p>
        </p:txBody>
      </p:sp>
    </p:spTree>
    <p:extLst>
      <p:ext uri="{BB962C8B-B14F-4D97-AF65-F5344CB8AC3E}">
        <p14:creationId xmlns:p14="http://schemas.microsoft.com/office/powerpoint/2010/main" val="882403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losed red theater curtains">
            <a:extLst>
              <a:ext uri="{FF2B5EF4-FFF2-40B4-BE49-F238E27FC236}">
                <a16:creationId xmlns:a16="http://schemas.microsoft.com/office/drawing/2014/main" id="{84CEF73E-5327-ABE3-BEDF-AD27927BA9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016" y="0"/>
            <a:ext cx="11913705" cy="6857999"/>
          </a:xfrm>
        </p:spPr>
      </p:pic>
      <p:sp>
        <p:nvSpPr>
          <p:cNvPr id="7" name="TextBox 6">
            <a:extLst>
              <a:ext uri="{FF2B5EF4-FFF2-40B4-BE49-F238E27FC236}">
                <a16:creationId xmlns:a16="http://schemas.microsoft.com/office/drawing/2014/main" id="{D944C8C5-2AEB-F861-1E5E-F90803C03C16}"/>
              </a:ext>
            </a:extLst>
          </p:cNvPr>
          <p:cNvSpPr txBox="1"/>
          <p:nvPr/>
        </p:nvSpPr>
        <p:spPr>
          <a:xfrm>
            <a:off x="4770782" y="2782668"/>
            <a:ext cx="6096000" cy="646331"/>
          </a:xfrm>
          <a:prstGeom prst="rect">
            <a:avLst/>
          </a:prstGeom>
          <a:noFill/>
        </p:spPr>
        <p:txBody>
          <a:bodyPr wrap="square">
            <a:spAutoFit/>
          </a:bodyPr>
          <a:lstStyle/>
          <a:p>
            <a:r>
              <a:rPr lang="en-US" dirty="0"/>
              <a:t> </a:t>
            </a:r>
            <a:r>
              <a:rPr lang="en-US" sz="3600" dirty="0">
                <a:solidFill>
                  <a:schemeClr val="accent6">
                    <a:lumMod val="20000"/>
                    <a:lumOff val="80000"/>
                  </a:schemeClr>
                </a:solidFill>
                <a:latin typeface="Algerian" panose="04020705040A02060702" pitchFamily="82" charset="0"/>
              </a:rPr>
              <a:t>Thank You</a:t>
            </a:r>
          </a:p>
        </p:txBody>
      </p:sp>
    </p:spTree>
    <p:extLst>
      <p:ext uri="{BB962C8B-B14F-4D97-AF65-F5344CB8AC3E}">
        <p14:creationId xmlns:p14="http://schemas.microsoft.com/office/powerpoint/2010/main" val="12055546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925</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Algerian</vt:lpstr>
      <vt:lpstr>Arial</vt:lpstr>
      <vt:lpstr>Calibri</vt:lpstr>
      <vt:lpstr>Calibri Light</vt:lpstr>
      <vt:lpstr>Symbol</vt:lpstr>
      <vt:lpstr>Times New Roman</vt:lpstr>
      <vt:lpstr>Office Theme</vt:lpstr>
      <vt:lpstr>Understanding Jenny’s Situation Using Bowlby’s Attachment Theory</vt:lpstr>
      <vt:lpstr>                         Introduction</vt:lpstr>
      <vt:lpstr>                                                Key Elements of Bowlby’s  Attachment Theory  </vt:lpstr>
      <vt:lpstr>PowerPoint Presentation</vt:lpstr>
      <vt:lpstr>                                            How Jenny’s Experiences May Have Affected Her</vt:lpstr>
      <vt:lpstr>Support Plan for Jenny Using Bowlby’s Attachment Theory</vt:lpstr>
      <vt:lpstr>Strengths and Limitations Of Bowlby’s Theory in this scenario</vt:lpstr>
      <vt:lpstr>                          Conclusion</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Jenny’s Situation Using Bowlby’s Attachment Theory</dc:title>
  <dc:creator>Omoregie Famous</dc:creator>
  <cp:lastModifiedBy>Omoregie Famous</cp:lastModifiedBy>
  <cp:revision>4</cp:revision>
  <dcterms:created xsi:type="dcterms:W3CDTF">2026-02-12T00:08:41Z</dcterms:created>
  <dcterms:modified xsi:type="dcterms:W3CDTF">2026-02-12T16:14:49Z</dcterms:modified>
</cp:coreProperties>
</file>