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9"/>
  </p:notesMasterIdLst>
  <p:sldIdLst>
    <p:sldId id="256" r:id="rId2"/>
    <p:sldId id="257" r:id="rId3"/>
    <p:sldId id="258" r:id="rId4"/>
    <p:sldId id="259" r:id="rId5"/>
    <p:sldId id="260" r:id="rId6"/>
    <p:sldId id="284" r:id="rId7"/>
    <p:sldId id="261" r:id="rId8"/>
    <p:sldId id="310" r:id="rId9"/>
    <p:sldId id="286" r:id="rId10"/>
    <p:sldId id="287" r:id="rId11"/>
    <p:sldId id="288" r:id="rId12"/>
    <p:sldId id="289" r:id="rId13"/>
    <p:sldId id="290" r:id="rId14"/>
    <p:sldId id="291" r:id="rId15"/>
    <p:sldId id="292" r:id="rId16"/>
    <p:sldId id="275" r:id="rId17"/>
    <p:sldId id="276" r:id="rId18"/>
    <p:sldId id="277" r:id="rId19"/>
    <p:sldId id="278" r:id="rId20"/>
    <p:sldId id="279" r:id="rId21"/>
    <p:sldId id="280" r:id="rId22"/>
    <p:sldId id="281" r:id="rId23"/>
    <p:sldId id="293" r:id="rId24"/>
    <p:sldId id="266" r:id="rId25"/>
    <p:sldId id="299" r:id="rId26"/>
    <p:sldId id="300" r:id="rId27"/>
    <p:sldId id="301" r:id="rId28"/>
    <p:sldId id="294" r:id="rId29"/>
    <p:sldId id="295" r:id="rId30"/>
    <p:sldId id="312" r:id="rId31"/>
    <p:sldId id="302" r:id="rId32"/>
    <p:sldId id="268" r:id="rId33"/>
    <p:sldId id="311" r:id="rId34"/>
    <p:sldId id="303" r:id="rId35"/>
    <p:sldId id="304" r:id="rId36"/>
    <p:sldId id="305" r:id="rId37"/>
    <p:sldId id="306" r:id="rId38"/>
    <p:sldId id="307" r:id="rId39"/>
    <p:sldId id="308" r:id="rId40"/>
    <p:sldId id="309" r:id="rId41"/>
    <p:sldId id="265" r:id="rId42"/>
    <p:sldId id="269" r:id="rId43"/>
    <p:sldId id="270" r:id="rId44"/>
    <p:sldId id="262" r:id="rId45"/>
    <p:sldId id="263" r:id="rId46"/>
    <p:sldId id="271" r:id="rId47"/>
    <p:sldId id="272" r:id="rId48"/>
    <p:sldId id="273" r:id="rId49"/>
    <p:sldId id="314" r:id="rId50"/>
    <p:sldId id="315" r:id="rId51"/>
    <p:sldId id="316" r:id="rId52"/>
    <p:sldId id="317" r:id="rId53"/>
    <p:sldId id="318" r:id="rId54"/>
    <p:sldId id="319" r:id="rId55"/>
    <p:sldId id="320" r:id="rId56"/>
    <p:sldId id="264" r:id="rId57"/>
    <p:sldId id="321" r:id="rId58"/>
    <p:sldId id="322" r:id="rId59"/>
    <p:sldId id="267" r:id="rId60"/>
    <p:sldId id="323" r:id="rId61"/>
    <p:sldId id="324" r:id="rId62"/>
    <p:sldId id="325" r:id="rId63"/>
    <p:sldId id="326" r:id="rId64"/>
    <p:sldId id="327" r:id="rId65"/>
    <p:sldId id="328" r:id="rId66"/>
    <p:sldId id="274" r:id="rId67"/>
    <p:sldId id="329" r:id="rId6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A03C14-5FBC-459E-818B-A368B5F2BB5A}" v="127" dt="2026-02-16T10:51:08.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138" d="100"/>
          <a:sy n="138" d="100"/>
        </p:scale>
        <p:origin x="834" y="114"/>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FF3CECD4-E592-4598-B8BA-67326D45B930}"/>
    <pc:docChg chg="undo custSel addSld delSld modSld sldOrd">
      <pc:chgData name="Nathan Morgan" userId="72fd7c22-3ae8-4a57-b9f9-9fbe9cf82915" providerId="ADAL" clId="{FF3CECD4-E592-4598-B8BA-67326D45B930}" dt="2026-02-16T11:32:58.485" v="282" actId="20577"/>
      <pc:docMkLst>
        <pc:docMk/>
      </pc:docMkLst>
      <pc:sldChg chg="delSp add mod setBg">
        <pc:chgData name="Nathan Morgan" userId="72fd7c22-3ae8-4a57-b9f9-9fbe9cf82915" providerId="ADAL" clId="{FF3CECD4-E592-4598-B8BA-67326D45B930}" dt="2026-02-16T10:48:22.151" v="117" actId="478"/>
        <pc:sldMkLst>
          <pc:docMk/>
          <pc:sldMk cId="0" sldId="264"/>
        </pc:sldMkLst>
        <pc:spChg chg="del">
          <ac:chgData name="Nathan Morgan" userId="72fd7c22-3ae8-4a57-b9f9-9fbe9cf82915" providerId="ADAL" clId="{FF3CECD4-E592-4598-B8BA-67326D45B930}" dt="2026-02-16T10:48:22.151" v="117" actId="478"/>
          <ac:spMkLst>
            <pc:docMk/>
            <pc:sldMk cId="0" sldId="264"/>
            <ac:spMk id="3" creationId="{00000000-0000-0000-0000-000000000000}"/>
          </ac:spMkLst>
        </pc:spChg>
      </pc:sldChg>
      <pc:sldChg chg="delSp modSp add mod setBg">
        <pc:chgData name="Nathan Morgan" userId="72fd7c22-3ae8-4a57-b9f9-9fbe9cf82915" providerId="ADAL" clId="{FF3CECD4-E592-4598-B8BA-67326D45B930}" dt="2026-02-16T11:18:47.334" v="171" actId="20577"/>
        <pc:sldMkLst>
          <pc:docMk/>
          <pc:sldMk cId="0" sldId="265"/>
        </pc:sldMkLst>
        <pc:spChg chg="del">
          <ac:chgData name="Nathan Morgan" userId="72fd7c22-3ae8-4a57-b9f9-9fbe9cf82915" providerId="ADAL" clId="{FF3CECD4-E592-4598-B8BA-67326D45B930}" dt="2026-02-16T10:35:55.198" v="6" actId="478"/>
          <ac:spMkLst>
            <pc:docMk/>
            <pc:sldMk cId="0" sldId="265"/>
            <ac:spMk id="2" creationId="{00000000-0000-0000-0000-000000000000}"/>
          </ac:spMkLst>
        </pc:spChg>
        <pc:spChg chg="del mod">
          <ac:chgData name="Nathan Morgan" userId="72fd7c22-3ae8-4a57-b9f9-9fbe9cf82915" providerId="ADAL" clId="{FF3CECD4-E592-4598-B8BA-67326D45B930}" dt="2026-02-16T10:35:54.739" v="5" actId="478"/>
          <ac:spMkLst>
            <pc:docMk/>
            <pc:sldMk cId="0" sldId="265"/>
            <ac:spMk id="3" creationId="{00000000-0000-0000-0000-000000000000}"/>
          </ac:spMkLst>
        </pc:spChg>
        <pc:spChg chg="mod">
          <ac:chgData name="Nathan Morgan" userId="72fd7c22-3ae8-4a57-b9f9-9fbe9cf82915" providerId="ADAL" clId="{FF3CECD4-E592-4598-B8BA-67326D45B930}" dt="2026-02-16T11:11:08.219" v="147" actId="207"/>
          <ac:spMkLst>
            <pc:docMk/>
            <pc:sldMk cId="0" sldId="265"/>
            <ac:spMk id="4" creationId="{00000000-0000-0000-0000-000000000000}"/>
          </ac:spMkLst>
        </pc:spChg>
        <pc:spChg chg="del">
          <ac:chgData name="Nathan Morgan" userId="72fd7c22-3ae8-4a57-b9f9-9fbe9cf82915" providerId="ADAL" clId="{FF3CECD4-E592-4598-B8BA-67326D45B930}" dt="2026-02-16T10:35:58.290" v="7" actId="478"/>
          <ac:spMkLst>
            <pc:docMk/>
            <pc:sldMk cId="0" sldId="265"/>
            <ac:spMk id="5" creationId="{00000000-0000-0000-0000-000000000000}"/>
          </ac:spMkLst>
        </pc:spChg>
        <pc:spChg chg="mod">
          <ac:chgData name="Nathan Morgan" userId="72fd7c22-3ae8-4a57-b9f9-9fbe9cf82915" providerId="ADAL" clId="{FF3CECD4-E592-4598-B8BA-67326D45B930}" dt="2026-02-16T11:11:12.589" v="148" actId="207"/>
          <ac:spMkLst>
            <pc:docMk/>
            <pc:sldMk cId="0" sldId="265"/>
            <ac:spMk id="6" creationId="{00000000-0000-0000-0000-000000000000}"/>
          </ac:spMkLst>
        </pc:spChg>
        <pc:spChg chg="mod">
          <ac:chgData name="Nathan Morgan" userId="72fd7c22-3ae8-4a57-b9f9-9fbe9cf82915" providerId="ADAL" clId="{FF3CECD4-E592-4598-B8BA-67326D45B930}" dt="2026-02-16T11:18:21.190" v="163" actId="20577"/>
          <ac:spMkLst>
            <pc:docMk/>
            <pc:sldMk cId="0" sldId="265"/>
            <ac:spMk id="7" creationId="{00000000-0000-0000-0000-000000000000}"/>
          </ac:spMkLst>
        </pc:spChg>
        <pc:spChg chg="del">
          <ac:chgData name="Nathan Morgan" userId="72fd7c22-3ae8-4a57-b9f9-9fbe9cf82915" providerId="ADAL" clId="{FF3CECD4-E592-4598-B8BA-67326D45B930}" dt="2026-02-16T10:35:58.794" v="8" actId="478"/>
          <ac:spMkLst>
            <pc:docMk/>
            <pc:sldMk cId="0" sldId="265"/>
            <ac:spMk id="8" creationId="{00000000-0000-0000-0000-000000000000}"/>
          </ac:spMkLst>
        </pc:spChg>
        <pc:spChg chg="mod">
          <ac:chgData name="Nathan Morgan" userId="72fd7c22-3ae8-4a57-b9f9-9fbe9cf82915" providerId="ADAL" clId="{FF3CECD4-E592-4598-B8BA-67326D45B930}" dt="2026-02-16T11:11:14.716" v="149" actId="207"/>
          <ac:spMkLst>
            <pc:docMk/>
            <pc:sldMk cId="0" sldId="265"/>
            <ac:spMk id="9" creationId="{00000000-0000-0000-0000-000000000000}"/>
          </ac:spMkLst>
        </pc:spChg>
        <pc:spChg chg="mod">
          <ac:chgData name="Nathan Morgan" userId="72fd7c22-3ae8-4a57-b9f9-9fbe9cf82915" providerId="ADAL" clId="{FF3CECD4-E592-4598-B8BA-67326D45B930}" dt="2026-02-16T11:18:28.296" v="165" actId="20577"/>
          <ac:spMkLst>
            <pc:docMk/>
            <pc:sldMk cId="0" sldId="265"/>
            <ac:spMk id="10" creationId="{00000000-0000-0000-0000-000000000000}"/>
          </ac:spMkLst>
        </pc:spChg>
        <pc:spChg chg="del">
          <ac:chgData name="Nathan Morgan" userId="72fd7c22-3ae8-4a57-b9f9-9fbe9cf82915" providerId="ADAL" clId="{FF3CECD4-E592-4598-B8BA-67326D45B930}" dt="2026-02-16T10:35:59.389" v="9" actId="478"/>
          <ac:spMkLst>
            <pc:docMk/>
            <pc:sldMk cId="0" sldId="265"/>
            <ac:spMk id="11" creationId="{00000000-0000-0000-0000-000000000000}"/>
          </ac:spMkLst>
        </pc:spChg>
        <pc:spChg chg="mod">
          <ac:chgData name="Nathan Morgan" userId="72fd7c22-3ae8-4a57-b9f9-9fbe9cf82915" providerId="ADAL" clId="{FF3CECD4-E592-4598-B8BA-67326D45B930}" dt="2026-02-16T11:11:16.269" v="150" actId="207"/>
          <ac:spMkLst>
            <pc:docMk/>
            <pc:sldMk cId="0" sldId="265"/>
            <ac:spMk id="12" creationId="{00000000-0000-0000-0000-000000000000}"/>
          </ac:spMkLst>
        </pc:spChg>
        <pc:spChg chg="del mod">
          <ac:chgData name="Nathan Morgan" userId="72fd7c22-3ae8-4a57-b9f9-9fbe9cf82915" providerId="ADAL" clId="{FF3CECD4-E592-4598-B8BA-67326D45B930}" dt="2026-02-16T10:36:00.501" v="10" actId="478"/>
          <ac:spMkLst>
            <pc:docMk/>
            <pc:sldMk cId="0" sldId="265"/>
            <ac:spMk id="14" creationId="{00000000-0000-0000-0000-000000000000}"/>
          </ac:spMkLst>
        </pc:spChg>
        <pc:spChg chg="mod">
          <ac:chgData name="Nathan Morgan" userId="72fd7c22-3ae8-4a57-b9f9-9fbe9cf82915" providerId="ADAL" clId="{FF3CECD4-E592-4598-B8BA-67326D45B930}" dt="2026-02-16T11:11:17.872" v="151" actId="207"/>
          <ac:spMkLst>
            <pc:docMk/>
            <pc:sldMk cId="0" sldId="265"/>
            <ac:spMk id="15" creationId="{00000000-0000-0000-0000-000000000000}"/>
          </ac:spMkLst>
        </pc:spChg>
        <pc:spChg chg="mod">
          <ac:chgData name="Nathan Morgan" userId="72fd7c22-3ae8-4a57-b9f9-9fbe9cf82915" providerId="ADAL" clId="{FF3CECD4-E592-4598-B8BA-67326D45B930}" dt="2026-02-16T11:18:47.334" v="171" actId="20577"/>
          <ac:spMkLst>
            <pc:docMk/>
            <pc:sldMk cId="0" sldId="265"/>
            <ac:spMk id="16" creationId="{00000000-0000-0000-0000-000000000000}"/>
          </ac:spMkLst>
        </pc:spChg>
        <pc:spChg chg="del">
          <ac:chgData name="Nathan Morgan" userId="72fd7c22-3ae8-4a57-b9f9-9fbe9cf82915" providerId="ADAL" clId="{FF3CECD4-E592-4598-B8BA-67326D45B930}" dt="2026-02-16T10:36:01.222" v="11" actId="478"/>
          <ac:spMkLst>
            <pc:docMk/>
            <pc:sldMk cId="0" sldId="265"/>
            <ac:spMk id="17" creationId="{00000000-0000-0000-0000-000000000000}"/>
          </ac:spMkLst>
        </pc:spChg>
        <pc:spChg chg="mod">
          <ac:chgData name="Nathan Morgan" userId="72fd7c22-3ae8-4a57-b9f9-9fbe9cf82915" providerId="ADAL" clId="{FF3CECD4-E592-4598-B8BA-67326D45B930}" dt="2026-02-16T11:11:20.095" v="152" actId="207"/>
          <ac:spMkLst>
            <pc:docMk/>
            <pc:sldMk cId="0" sldId="265"/>
            <ac:spMk id="18" creationId="{00000000-0000-0000-0000-000000000000}"/>
          </ac:spMkLst>
        </pc:spChg>
        <pc:spChg chg="mod">
          <ac:chgData name="Nathan Morgan" userId="72fd7c22-3ae8-4a57-b9f9-9fbe9cf82915" providerId="ADAL" clId="{FF3CECD4-E592-4598-B8BA-67326D45B930}" dt="2026-02-16T10:35:50.865" v="4" actId="207"/>
          <ac:spMkLst>
            <pc:docMk/>
            <pc:sldMk cId="0" sldId="265"/>
            <ac:spMk id="19" creationId="{00000000-0000-0000-0000-000000000000}"/>
          </ac:spMkLst>
        </pc:spChg>
        <pc:spChg chg="del">
          <ac:chgData name="Nathan Morgan" userId="72fd7c22-3ae8-4a57-b9f9-9fbe9cf82915" providerId="ADAL" clId="{FF3CECD4-E592-4598-B8BA-67326D45B930}" dt="2026-02-16T10:36:02.166" v="12" actId="478"/>
          <ac:spMkLst>
            <pc:docMk/>
            <pc:sldMk cId="0" sldId="265"/>
            <ac:spMk id="20" creationId="{00000000-0000-0000-0000-000000000000}"/>
          </ac:spMkLst>
        </pc:spChg>
        <pc:spChg chg="mod">
          <ac:chgData name="Nathan Morgan" userId="72fd7c22-3ae8-4a57-b9f9-9fbe9cf82915" providerId="ADAL" clId="{FF3CECD4-E592-4598-B8BA-67326D45B930}" dt="2026-02-16T11:11:22.901" v="153" actId="207"/>
          <ac:spMkLst>
            <pc:docMk/>
            <pc:sldMk cId="0" sldId="265"/>
            <ac:spMk id="21" creationId="{00000000-0000-0000-0000-000000000000}"/>
          </ac:spMkLst>
        </pc:spChg>
        <pc:spChg chg="mod">
          <ac:chgData name="Nathan Morgan" userId="72fd7c22-3ae8-4a57-b9f9-9fbe9cf82915" providerId="ADAL" clId="{FF3CECD4-E592-4598-B8BA-67326D45B930}" dt="2026-02-16T11:18:39.604" v="169" actId="6549"/>
          <ac:spMkLst>
            <pc:docMk/>
            <pc:sldMk cId="0" sldId="265"/>
            <ac:spMk id="22" creationId="{00000000-0000-0000-0000-000000000000}"/>
          </ac:spMkLst>
        </pc:spChg>
        <pc:spChg chg="del mod">
          <ac:chgData name="Nathan Morgan" userId="72fd7c22-3ae8-4a57-b9f9-9fbe9cf82915" providerId="ADAL" clId="{FF3CECD4-E592-4598-B8BA-67326D45B930}" dt="2026-02-16T10:36:04.303" v="13" actId="478"/>
          <ac:spMkLst>
            <pc:docMk/>
            <pc:sldMk cId="0" sldId="265"/>
            <ac:spMk id="23" creationId="{00000000-0000-0000-0000-000000000000}"/>
          </ac:spMkLst>
        </pc:spChg>
        <pc:spChg chg="mod">
          <ac:chgData name="Nathan Morgan" userId="72fd7c22-3ae8-4a57-b9f9-9fbe9cf82915" providerId="ADAL" clId="{FF3CECD4-E592-4598-B8BA-67326D45B930}" dt="2026-02-16T11:11:25.144" v="154" actId="207"/>
          <ac:spMkLst>
            <pc:docMk/>
            <pc:sldMk cId="0" sldId="265"/>
            <ac:spMk id="24" creationId="{00000000-0000-0000-0000-000000000000}"/>
          </ac:spMkLst>
        </pc:spChg>
        <pc:spChg chg="mod">
          <ac:chgData name="Nathan Morgan" userId="72fd7c22-3ae8-4a57-b9f9-9fbe9cf82915" providerId="ADAL" clId="{FF3CECD4-E592-4598-B8BA-67326D45B930}" dt="2026-02-16T10:35:50.865" v="4" actId="207"/>
          <ac:spMkLst>
            <pc:docMk/>
            <pc:sldMk cId="0" sldId="265"/>
            <ac:spMk id="25" creationId="{00000000-0000-0000-0000-000000000000}"/>
          </ac:spMkLst>
        </pc:spChg>
      </pc:sldChg>
      <pc:sldChg chg="delSp modSp add mod setBg">
        <pc:chgData name="Nathan Morgan" userId="72fd7c22-3ae8-4a57-b9f9-9fbe9cf82915" providerId="ADAL" clId="{FF3CECD4-E592-4598-B8BA-67326D45B930}" dt="2026-02-16T11:23:51.337" v="203" actId="21"/>
        <pc:sldMkLst>
          <pc:docMk/>
          <pc:sldMk cId="0" sldId="267"/>
        </pc:sldMkLst>
        <pc:spChg chg="mod">
          <ac:chgData name="Nathan Morgan" userId="72fd7c22-3ae8-4a57-b9f9-9fbe9cf82915" providerId="ADAL" clId="{FF3CECD4-E592-4598-B8BA-67326D45B930}" dt="2026-02-16T11:23:51.337" v="203" actId="21"/>
          <ac:spMkLst>
            <pc:docMk/>
            <pc:sldMk cId="0" sldId="267"/>
            <ac:spMk id="2" creationId="{00000000-0000-0000-0000-000000000000}"/>
          </ac:spMkLst>
        </pc:spChg>
        <pc:spChg chg="del">
          <ac:chgData name="Nathan Morgan" userId="72fd7c22-3ae8-4a57-b9f9-9fbe9cf82915" providerId="ADAL" clId="{FF3CECD4-E592-4598-B8BA-67326D45B930}" dt="2026-02-16T10:49:21.198" v="118" actId="478"/>
          <ac:spMkLst>
            <pc:docMk/>
            <pc:sldMk cId="0" sldId="267"/>
            <ac:spMk id="3" creationId="{00000000-0000-0000-0000-000000000000}"/>
          </ac:spMkLst>
        </pc:spChg>
      </pc:sldChg>
      <pc:sldChg chg="modSp add mod setBg">
        <pc:chgData name="Nathan Morgan" userId="72fd7c22-3ae8-4a57-b9f9-9fbe9cf82915" providerId="ADAL" clId="{FF3CECD4-E592-4598-B8BA-67326D45B930}" dt="2026-02-16T11:07:34.489" v="146" actId="20577"/>
        <pc:sldMkLst>
          <pc:docMk/>
          <pc:sldMk cId="0" sldId="274"/>
        </pc:sldMkLst>
        <pc:graphicFrameChg chg="modGraphic">
          <ac:chgData name="Nathan Morgan" userId="72fd7c22-3ae8-4a57-b9f9-9fbe9cf82915" providerId="ADAL" clId="{FF3CECD4-E592-4598-B8BA-67326D45B930}" dt="2026-02-16T11:07:34.489" v="146" actId="20577"/>
          <ac:graphicFrameMkLst>
            <pc:docMk/>
            <pc:sldMk cId="0" sldId="274"/>
            <ac:graphicFrameMk id="20" creationId="{00000000-0000-0000-0000-000000000000}"/>
          </ac:graphicFrameMkLst>
        </pc:graphicFrameChg>
      </pc:sldChg>
      <pc:sldChg chg="add ord setBg">
        <pc:chgData name="Nathan Morgan" userId="72fd7c22-3ae8-4a57-b9f9-9fbe9cf82915" providerId="ADAL" clId="{FF3CECD4-E592-4598-B8BA-67326D45B930}" dt="2026-02-16T10:33:52.229" v="2"/>
        <pc:sldMkLst>
          <pc:docMk/>
          <pc:sldMk cId="0" sldId="311"/>
        </pc:sldMkLst>
      </pc:sldChg>
      <pc:sldChg chg="modSp add mod setBg">
        <pc:chgData name="Nathan Morgan" userId="72fd7c22-3ae8-4a57-b9f9-9fbe9cf82915" providerId="ADAL" clId="{FF3CECD4-E592-4598-B8BA-67326D45B930}" dt="2026-02-16T10:36:58.081" v="18" actId="20577"/>
        <pc:sldMkLst>
          <pc:docMk/>
          <pc:sldMk cId="0" sldId="312"/>
        </pc:sldMkLst>
        <pc:spChg chg="mod">
          <ac:chgData name="Nathan Morgan" userId="72fd7c22-3ae8-4a57-b9f9-9fbe9cf82915" providerId="ADAL" clId="{FF3CECD4-E592-4598-B8BA-67326D45B930}" dt="2026-02-16T10:36:58.081" v="18" actId="20577"/>
          <ac:spMkLst>
            <pc:docMk/>
            <pc:sldMk cId="0" sldId="312"/>
            <ac:spMk id="2" creationId="{00000000-0000-0000-0000-000000000000}"/>
          </ac:spMkLst>
        </pc:spChg>
      </pc:sldChg>
      <pc:sldChg chg="add del setBg">
        <pc:chgData name="Nathan Morgan" userId="72fd7c22-3ae8-4a57-b9f9-9fbe9cf82915" providerId="ADAL" clId="{FF3CECD4-E592-4598-B8BA-67326D45B930}" dt="2026-02-16T10:45:54.527" v="20" actId="47"/>
        <pc:sldMkLst>
          <pc:docMk/>
          <pc:sldMk cId="0" sldId="313"/>
        </pc:sldMkLst>
      </pc:sldChg>
      <pc:sldChg chg="modSp add mod setBg">
        <pc:chgData name="Nathan Morgan" userId="72fd7c22-3ae8-4a57-b9f9-9fbe9cf82915" providerId="ADAL" clId="{FF3CECD4-E592-4598-B8BA-67326D45B930}" dt="2026-02-16T11:32:58.485" v="282" actId="20577"/>
        <pc:sldMkLst>
          <pc:docMk/>
          <pc:sldMk cId="0" sldId="314"/>
        </pc:sldMkLst>
        <pc:spChg chg="mod">
          <ac:chgData name="Nathan Morgan" userId="72fd7c22-3ae8-4a57-b9f9-9fbe9cf82915" providerId="ADAL" clId="{FF3CECD4-E592-4598-B8BA-67326D45B930}" dt="2026-02-16T11:32:58.485" v="282" actId="20577"/>
          <ac:spMkLst>
            <pc:docMk/>
            <pc:sldMk cId="0" sldId="314"/>
            <ac:spMk id="13" creationId="{00000000-0000-0000-0000-000000000000}"/>
          </ac:spMkLst>
        </pc:spChg>
        <pc:spChg chg="mod">
          <ac:chgData name="Nathan Morgan" userId="72fd7c22-3ae8-4a57-b9f9-9fbe9cf82915" providerId="ADAL" clId="{FF3CECD4-E592-4598-B8BA-67326D45B930}" dt="2026-02-16T10:47:00.468" v="107" actId="20577"/>
          <ac:spMkLst>
            <pc:docMk/>
            <pc:sldMk cId="0" sldId="314"/>
            <ac:spMk id="15" creationId="{00000000-0000-0000-0000-000000000000}"/>
          </ac:spMkLst>
        </pc:spChg>
        <pc:spChg chg="mod">
          <ac:chgData name="Nathan Morgan" userId="72fd7c22-3ae8-4a57-b9f9-9fbe9cf82915" providerId="ADAL" clId="{FF3CECD4-E592-4598-B8BA-67326D45B930}" dt="2026-02-16T11:32:31.985" v="235" actId="20577"/>
          <ac:spMkLst>
            <pc:docMk/>
            <pc:sldMk cId="0" sldId="314"/>
            <ac:spMk id="17" creationId="{00000000-0000-0000-0000-000000000000}"/>
          </ac:spMkLst>
        </pc:spChg>
      </pc:sldChg>
      <pc:sldChg chg="add setBg">
        <pc:chgData name="Nathan Morgan" userId="72fd7c22-3ae8-4a57-b9f9-9fbe9cf82915" providerId="ADAL" clId="{FF3CECD4-E592-4598-B8BA-67326D45B930}" dt="2026-02-16T10:45:50.081" v="19"/>
        <pc:sldMkLst>
          <pc:docMk/>
          <pc:sldMk cId="0" sldId="315"/>
        </pc:sldMkLst>
      </pc:sldChg>
      <pc:sldChg chg="delSp modSp add mod setBg">
        <pc:chgData name="Nathan Morgan" userId="72fd7c22-3ae8-4a57-b9f9-9fbe9cf82915" providerId="ADAL" clId="{FF3CECD4-E592-4598-B8BA-67326D45B930}" dt="2026-02-16T11:21:58.656" v="194" actId="6549"/>
        <pc:sldMkLst>
          <pc:docMk/>
          <pc:sldMk cId="0" sldId="316"/>
        </pc:sldMkLst>
        <pc:spChg chg="del">
          <ac:chgData name="Nathan Morgan" userId="72fd7c22-3ae8-4a57-b9f9-9fbe9cf82915" providerId="ADAL" clId="{FF3CECD4-E592-4598-B8BA-67326D45B930}" dt="2026-02-16T10:47:28.827" v="108" actId="478"/>
          <ac:spMkLst>
            <pc:docMk/>
            <pc:sldMk cId="0" sldId="316"/>
            <ac:spMk id="3" creationId="{00000000-0000-0000-0000-000000000000}"/>
          </ac:spMkLst>
        </pc:spChg>
        <pc:spChg chg="mod">
          <ac:chgData name="Nathan Morgan" userId="72fd7c22-3ae8-4a57-b9f9-9fbe9cf82915" providerId="ADAL" clId="{FF3CECD4-E592-4598-B8BA-67326D45B930}" dt="2026-02-16T11:21:58.656" v="194" actId="6549"/>
          <ac:spMkLst>
            <pc:docMk/>
            <pc:sldMk cId="0" sldId="316"/>
            <ac:spMk id="20" creationId="{00000000-0000-0000-0000-000000000000}"/>
          </ac:spMkLst>
        </pc:spChg>
      </pc:sldChg>
      <pc:sldChg chg="delSp add mod setBg">
        <pc:chgData name="Nathan Morgan" userId="72fd7c22-3ae8-4a57-b9f9-9fbe9cf82915" providerId="ADAL" clId="{FF3CECD4-E592-4598-B8BA-67326D45B930}" dt="2026-02-16T10:47:34.332" v="109" actId="478"/>
        <pc:sldMkLst>
          <pc:docMk/>
          <pc:sldMk cId="0" sldId="317"/>
        </pc:sldMkLst>
        <pc:spChg chg="del">
          <ac:chgData name="Nathan Morgan" userId="72fd7c22-3ae8-4a57-b9f9-9fbe9cf82915" providerId="ADAL" clId="{FF3CECD4-E592-4598-B8BA-67326D45B930}" dt="2026-02-16T10:47:34.332" v="109" actId="478"/>
          <ac:spMkLst>
            <pc:docMk/>
            <pc:sldMk cId="0" sldId="317"/>
            <ac:spMk id="3" creationId="{00000000-0000-0000-0000-000000000000}"/>
          </ac:spMkLst>
        </pc:spChg>
      </pc:sldChg>
      <pc:sldChg chg="modSp add mod setBg">
        <pc:chgData name="Nathan Morgan" userId="72fd7c22-3ae8-4a57-b9f9-9fbe9cf82915" providerId="ADAL" clId="{FF3CECD4-E592-4598-B8BA-67326D45B930}" dt="2026-02-16T11:22:33.095" v="195" actId="1076"/>
        <pc:sldMkLst>
          <pc:docMk/>
          <pc:sldMk cId="0" sldId="318"/>
        </pc:sldMkLst>
        <pc:spChg chg="mod">
          <ac:chgData name="Nathan Morgan" userId="72fd7c22-3ae8-4a57-b9f9-9fbe9cf82915" providerId="ADAL" clId="{FF3CECD4-E592-4598-B8BA-67326D45B930}" dt="2026-02-16T11:22:33.095" v="195" actId="1076"/>
          <ac:spMkLst>
            <pc:docMk/>
            <pc:sldMk cId="0" sldId="318"/>
            <ac:spMk id="2" creationId="{00000000-0000-0000-0000-000000000000}"/>
          </ac:spMkLst>
        </pc:spChg>
        <pc:spChg chg="mod">
          <ac:chgData name="Nathan Morgan" userId="72fd7c22-3ae8-4a57-b9f9-9fbe9cf82915" providerId="ADAL" clId="{FF3CECD4-E592-4598-B8BA-67326D45B930}" dt="2026-02-16T11:22:33.095" v="195" actId="1076"/>
          <ac:spMkLst>
            <pc:docMk/>
            <pc:sldMk cId="0" sldId="318"/>
            <ac:spMk id="3" creationId="{00000000-0000-0000-0000-000000000000}"/>
          </ac:spMkLst>
        </pc:spChg>
        <pc:spChg chg="mod">
          <ac:chgData name="Nathan Morgan" userId="72fd7c22-3ae8-4a57-b9f9-9fbe9cf82915" providerId="ADAL" clId="{FF3CECD4-E592-4598-B8BA-67326D45B930}" dt="2026-02-16T11:22:33.095" v="195" actId="1076"/>
          <ac:spMkLst>
            <pc:docMk/>
            <pc:sldMk cId="0" sldId="318"/>
            <ac:spMk id="4" creationId="{00000000-0000-0000-0000-000000000000}"/>
          </ac:spMkLst>
        </pc:spChg>
        <pc:spChg chg="mod">
          <ac:chgData name="Nathan Morgan" userId="72fd7c22-3ae8-4a57-b9f9-9fbe9cf82915" providerId="ADAL" clId="{FF3CECD4-E592-4598-B8BA-67326D45B930}" dt="2026-02-16T11:22:33.095" v="195" actId="1076"/>
          <ac:spMkLst>
            <pc:docMk/>
            <pc:sldMk cId="0" sldId="318"/>
            <ac:spMk id="5" creationId="{00000000-0000-0000-0000-000000000000}"/>
          </ac:spMkLst>
        </pc:spChg>
        <pc:spChg chg="mod">
          <ac:chgData name="Nathan Morgan" userId="72fd7c22-3ae8-4a57-b9f9-9fbe9cf82915" providerId="ADAL" clId="{FF3CECD4-E592-4598-B8BA-67326D45B930}" dt="2026-02-16T11:22:33.095" v="195" actId="1076"/>
          <ac:spMkLst>
            <pc:docMk/>
            <pc:sldMk cId="0" sldId="318"/>
            <ac:spMk id="6" creationId="{00000000-0000-0000-0000-000000000000}"/>
          </ac:spMkLst>
        </pc:spChg>
        <pc:spChg chg="mod">
          <ac:chgData name="Nathan Morgan" userId="72fd7c22-3ae8-4a57-b9f9-9fbe9cf82915" providerId="ADAL" clId="{FF3CECD4-E592-4598-B8BA-67326D45B930}" dt="2026-02-16T11:22:33.095" v="195" actId="1076"/>
          <ac:spMkLst>
            <pc:docMk/>
            <pc:sldMk cId="0" sldId="318"/>
            <ac:spMk id="7" creationId="{00000000-0000-0000-0000-000000000000}"/>
          </ac:spMkLst>
        </pc:spChg>
        <pc:spChg chg="mod">
          <ac:chgData name="Nathan Morgan" userId="72fd7c22-3ae8-4a57-b9f9-9fbe9cf82915" providerId="ADAL" clId="{FF3CECD4-E592-4598-B8BA-67326D45B930}" dt="2026-02-16T11:22:33.095" v="195" actId="1076"/>
          <ac:spMkLst>
            <pc:docMk/>
            <pc:sldMk cId="0" sldId="318"/>
            <ac:spMk id="8" creationId="{00000000-0000-0000-0000-000000000000}"/>
          </ac:spMkLst>
        </pc:spChg>
        <pc:spChg chg="mod">
          <ac:chgData name="Nathan Morgan" userId="72fd7c22-3ae8-4a57-b9f9-9fbe9cf82915" providerId="ADAL" clId="{FF3CECD4-E592-4598-B8BA-67326D45B930}" dt="2026-02-16T11:22:33.095" v="195" actId="1076"/>
          <ac:spMkLst>
            <pc:docMk/>
            <pc:sldMk cId="0" sldId="318"/>
            <ac:spMk id="9" creationId="{00000000-0000-0000-0000-000000000000}"/>
          </ac:spMkLst>
        </pc:spChg>
      </pc:sldChg>
      <pc:sldChg chg="delSp add mod setBg">
        <pc:chgData name="Nathan Morgan" userId="72fd7c22-3ae8-4a57-b9f9-9fbe9cf82915" providerId="ADAL" clId="{FF3CECD4-E592-4598-B8BA-67326D45B930}" dt="2026-02-16T10:48:17.246" v="115" actId="478"/>
        <pc:sldMkLst>
          <pc:docMk/>
          <pc:sldMk cId="0" sldId="319"/>
        </pc:sldMkLst>
        <pc:spChg chg="del">
          <ac:chgData name="Nathan Morgan" userId="72fd7c22-3ae8-4a57-b9f9-9fbe9cf82915" providerId="ADAL" clId="{FF3CECD4-E592-4598-B8BA-67326D45B930}" dt="2026-02-16T10:48:17.246" v="115" actId="478"/>
          <ac:spMkLst>
            <pc:docMk/>
            <pc:sldMk cId="0" sldId="319"/>
            <ac:spMk id="3" creationId="{00000000-0000-0000-0000-000000000000}"/>
          </ac:spMkLst>
        </pc:spChg>
      </pc:sldChg>
      <pc:sldChg chg="delSp modSp add mod setBg">
        <pc:chgData name="Nathan Morgan" userId="72fd7c22-3ae8-4a57-b9f9-9fbe9cf82915" providerId="ADAL" clId="{FF3CECD4-E592-4598-B8BA-67326D45B930}" dt="2026-02-16T11:23:03.880" v="201" actId="20577"/>
        <pc:sldMkLst>
          <pc:docMk/>
          <pc:sldMk cId="0" sldId="320"/>
        </pc:sldMkLst>
        <pc:spChg chg="del">
          <ac:chgData name="Nathan Morgan" userId="72fd7c22-3ae8-4a57-b9f9-9fbe9cf82915" providerId="ADAL" clId="{FF3CECD4-E592-4598-B8BA-67326D45B930}" dt="2026-02-16T10:48:19.973" v="116" actId="478"/>
          <ac:spMkLst>
            <pc:docMk/>
            <pc:sldMk cId="0" sldId="320"/>
            <ac:spMk id="3" creationId="{00000000-0000-0000-0000-000000000000}"/>
          </ac:spMkLst>
        </pc:spChg>
        <pc:spChg chg="mod">
          <ac:chgData name="Nathan Morgan" userId="72fd7c22-3ae8-4a57-b9f9-9fbe9cf82915" providerId="ADAL" clId="{FF3CECD4-E592-4598-B8BA-67326D45B930}" dt="2026-02-16T11:23:03.880" v="201" actId="20577"/>
          <ac:spMkLst>
            <pc:docMk/>
            <pc:sldMk cId="0" sldId="320"/>
            <ac:spMk id="8" creationId="{00000000-0000-0000-0000-000000000000}"/>
          </ac:spMkLst>
        </pc:spChg>
      </pc:sldChg>
      <pc:sldChg chg="add setBg">
        <pc:chgData name="Nathan Morgan" userId="72fd7c22-3ae8-4a57-b9f9-9fbe9cf82915" providerId="ADAL" clId="{FF3CECD4-E592-4598-B8BA-67326D45B930}" dt="2026-02-16T10:45:50.081" v="19"/>
        <pc:sldMkLst>
          <pc:docMk/>
          <pc:sldMk cId="0" sldId="321"/>
        </pc:sldMkLst>
      </pc:sldChg>
      <pc:sldChg chg="add setBg">
        <pc:chgData name="Nathan Morgan" userId="72fd7c22-3ae8-4a57-b9f9-9fbe9cf82915" providerId="ADAL" clId="{FF3CECD4-E592-4598-B8BA-67326D45B930}" dt="2026-02-16T10:45:50.081" v="19"/>
        <pc:sldMkLst>
          <pc:docMk/>
          <pc:sldMk cId="0" sldId="322"/>
        </pc:sldMkLst>
      </pc:sldChg>
      <pc:sldChg chg="add setBg">
        <pc:chgData name="Nathan Morgan" userId="72fd7c22-3ae8-4a57-b9f9-9fbe9cf82915" providerId="ADAL" clId="{FF3CECD4-E592-4598-B8BA-67326D45B930}" dt="2026-02-16T10:45:50.081" v="19"/>
        <pc:sldMkLst>
          <pc:docMk/>
          <pc:sldMk cId="0" sldId="323"/>
        </pc:sldMkLst>
      </pc:sldChg>
      <pc:sldChg chg="add setBg">
        <pc:chgData name="Nathan Morgan" userId="72fd7c22-3ae8-4a57-b9f9-9fbe9cf82915" providerId="ADAL" clId="{FF3CECD4-E592-4598-B8BA-67326D45B930}" dt="2026-02-16T10:45:50.081" v="19"/>
        <pc:sldMkLst>
          <pc:docMk/>
          <pc:sldMk cId="0" sldId="324"/>
        </pc:sldMkLst>
      </pc:sldChg>
      <pc:sldChg chg="delSp modSp add mod setBg">
        <pc:chgData name="Nathan Morgan" userId="72fd7c22-3ae8-4a57-b9f9-9fbe9cf82915" providerId="ADAL" clId="{FF3CECD4-E592-4598-B8BA-67326D45B930}" dt="2026-02-16T11:30:05.248" v="225" actId="6549"/>
        <pc:sldMkLst>
          <pc:docMk/>
          <pc:sldMk cId="0" sldId="325"/>
        </pc:sldMkLst>
        <pc:spChg chg="del">
          <ac:chgData name="Nathan Morgan" userId="72fd7c22-3ae8-4a57-b9f9-9fbe9cf82915" providerId="ADAL" clId="{FF3CECD4-E592-4598-B8BA-67326D45B930}" dt="2026-02-16T10:49:33.550" v="119" actId="478"/>
          <ac:spMkLst>
            <pc:docMk/>
            <pc:sldMk cId="0" sldId="325"/>
            <ac:spMk id="3" creationId="{00000000-0000-0000-0000-000000000000}"/>
          </ac:spMkLst>
        </pc:spChg>
        <pc:spChg chg="mod">
          <ac:chgData name="Nathan Morgan" userId="72fd7c22-3ae8-4a57-b9f9-9fbe9cf82915" providerId="ADAL" clId="{FF3CECD4-E592-4598-B8BA-67326D45B930}" dt="2026-02-16T11:30:05.248" v="225" actId="6549"/>
          <ac:spMkLst>
            <pc:docMk/>
            <pc:sldMk cId="0" sldId="325"/>
            <ac:spMk id="7" creationId="{00000000-0000-0000-0000-000000000000}"/>
          </ac:spMkLst>
        </pc:spChg>
        <pc:spChg chg="mod">
          <ac:chgData name="Nathan Morgan" userId="72fd7c22-3ae8-4a57-b9f9-9fbe9cf82915" providerId="ADAL" clId="{FF3CECD4-E592-4598-B8BA-67326D45B930}" dt="2026-02-16T11:29:49.370" v="224" actId="113"/>
          <ac:spMkLst>
            <pc:docMk/>
            <pc:sldMk cId="0" sldId="325"/>
            <ac:spMk id="10" creationId="{00000000-0000-0000-0000-000000000000}"/>
          </ac:spMkLst>
        </pc:spChg>
      </pc:sldChg>
      <pc:sldChg chg="modSp add mod setBg">
        <pc:chgData name="Nathan Morgan" userId="72fd7c22-3ae8-4a57-b9f9-9fbe9cf82915" providerId="ADAL" clId="{FF3CECD4-E592-4598-B8BA-67326D45B930}" dt="2026-02-16T11:30:24.658" v="229" actId="20577"/>
        <pc:sldMkLst>
          <pc:docMk/>
          <pc:sldMk cId="0" sldId="326"/>
        </pc:sldMkLst>
        <pc:spChg chg="mod">
          <ac:chgData name="Nathan Morgan" userId="72fd7c22-3ae8-4a57-b9f9-9fbe9cf82915" providerId="ADAL" clId="{FF3CECD4-E592-4598-B8BA-67326D45B930}" dt="2026-02-16T11:30:22.160" v="227" actId="6549"/>
          <ac:spMkLst>
            <pc:docMk/>
            <pc:sldMk cId="0" sldId="326"/>
            <ac:spMk id="7" creationId="{00000000-0000-0000-0000-000000000000}"/>
          </ac:spMkLst>
        </pc:spChg>
        <pc:spChg chg="mod">
          <ac:chgData name="Nathan Morgan" userId="72fd7c22-3ae8-4a57-b9f9-9fbe9cf82915" providerId="ADAL" clId="{FF3CECD4-E592-4598-B8BA-67326D45B930}" dt="2026-02-16T11:30:24.658" v="229" actId="20577"/>
          <ac:spMkLst>
            <pc:docMk/>
            <pc:sldMk cId="0" sldId="326"/>
            <ac:spMk id="12" creationId="{00000000-0000-0000-0000-000000000000}"/>
          </ac:spMkLst>
        </pc:spChg>
      </pc:sldChg>
      <pc:sldChg chg="delSp add mod setBg">
        <pc:chgData name="Nathan Morgan" userId="72fd7c22-3ae8-4a57-b9f9-9fbe9cf82915" providerId="ADAL" clId="{FF3CECD4-E592-4598-B8BA-67326D45B930}" dt="2026-02-16T10:49:39.002" v="120" actId="478"/>
        <pc:sldMkLst>
          <pc:docMk/>
          <pc:sldMk cId="0" sldId="327"/>
        </pc:sldMkLst>
        <pc:spChg chg="del">
          <ac:chgData name="Nathan Morgan" userId="72fd7c22-3ae8-4a57-b9f9-9fbe9cf82915" providerId="ADAL" clId="{FF3CECD4-E592-4598-B8BA-67326D45B930}" dt="2026-02-16T10:49:39.002" v="120" actId="478"/>
          <ac:spMkLst>
            <pc:docMk/>
            <pc:sldMk cId="0" sldId="327"/>
            <ac:spMk id="3" creationId="{00000000-0000-0000-0000-000000000000}"/>
          </ac:spMkLst>
        </pc:spChg>
      </pc:sldChg>
      <pc:sldChg chg="delSp add mod setBg">
        <pc:chgData name="Nathan Morgan" userId="72fd7c22-3ae8-4a57-b9f9-9fbe9cf82915" providerId="ADAL" clId="{FF3CECD4-E592-4598-B8BA-67326D45B930}" dt="2026-02-16T10:49:41.670" v="121" actId="478"/>
        <pc:sldMkLst>
          <pc:docMk/>
          <pc:sldMk cId="0" sldId="328"/>
        </pc:sldMkLst>
        <pc:spChg chg="del">
          <ac:chgData name="Nathan Morgan" userId="72fd7c22-3ae8-4a57-b9f9-9fbe9cf82915" providerId="ADAL" clId="{FF3CECD4-E592-4598-B8BA-67326D45B930}" dt="2026-02-16T10:49:41.670" v="121" actId="478"/>
          <ac:spMkLst>
            <pc:docMk/>
            <pc:sldMk cId="0" sldId="328"/>
            <ac:spMk id="3" creationId="{00000000-0000-0000-0000-000000000000}"/>
          </ac:spMkLst>
        </pc:spChg>
      </pc:sldChg>
      <pc:sldChg chg="modSp add mod setBg">
        <pc:chgData name="Nathan Morgan" userId="72fd7c22-3ae8-4a57-b9f9-9fbe9cf82915" providerId="ADAL" clId="{FF3CECD4-E592-4598-B8BA-67326D45B930}" dt="2026-02-16T10:51:08.553" v="127" actId="207"/>
        <pc:sldMkLst>
          <pc:docMk/>
          <pc:sldMk cId="0" sldId="329"/>
        </pc:sldMkLst>
        <pc:spChg chg="mod">
          <ac:chgData name="Nathan Morgan" userId="72fd7c22-3ae8-4a57-b9f9-9fbe9cf82915" providerId="ADAL" clId="{FF3CECD4-E592-4598-B8BA-67326D45B930}" dt="2026-02-16T10:51:08.553" v="127" actId="207"/>
          <ac:spMkLst>
            <pc:docMk/>
            <pc:sldMk cId="0" sldId="329"/>
            <ac:spMk id="2" creationId="{00000000-0000-0000-0000-000000000000}"/>
          </ac:spMkLst>
        </pc:spChg>
        <pc:spChg chg="mod">
          <ac:chgData name="Nathan Morgan" userId="72fd7c22-3ae8-4a57-b9f9-9fbe9cf82915" providerId="ADAL" clId="{FF3CECD4-E592-4598-B8BA-67326D45B930}" dt="2026-02-16T10:50:47.131" v="126" actId="1076"/>
          <ac:spMkLst>
            <pc:docMk/>
            <pc:sldMk cId="0" sldId="329"/>
            <ac:spMk id="4" creationId="{00000000-0000-0000-0000-000000000000}"/>
          </ac:spMkLst>
        </pc:spChg>
        <pc:graphicFrameChg chg="modGraphic">
          <ac:chgData name="Nathan Morgan" userId="72fd7c22-3ae8-4a57-b9f9-9fbe9cf82915" providerId="ADAL" clId="{FF3CECD4-E592-4598-B8BA-67326D45B930}" dt="2026-02-16T10:50:25.601" v="124" actId="207"/>
          <ac:graphicFrameMkLst>
            <pc:docMk/>
            <pc:sldMk cId="0" sldId="329"/>
            <ac:graphicFrameMk id="21" creationId="{00000000-0000-0000-0000-000000000000}"/>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87784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google.com/search?q=Most+Significant+Bit&amp;oq=what+is+the+most+sign&amp;gs_lcrp=EgZjaHJvbWUqBwgBEAAYgAQyBggAEEUYOTIHCAEQABiABDIHCAIQABiABDIHCAMQABiABDIHCAQQABiABDIHCAUQABiABDIHCAYQABiABDIHCAcQABiABDIHCAgQABiABDIHCAkQABiABNIBCDQzMzdqMGo3qAIAsAIA&amp;sourceid=chrome&amp;ie=UTF-8&amp;ved=2ahUKEwjw3Kyso8ySAxUiQkEAHfTrDI4QgK4QegYIAQgAEA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5A646-4302-A779-48F5-C705DC2AB9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AAA7D1-DAFB-3A38-82FD-4700998DCC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E5B352-85CB-8D29-A2C1-49FE46492B0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9CFB085-6EE2-C56E-05FC-AA001A876ACC}"/>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404066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because the negative representation of a binary number is formed by inverting all bits (0s to 1s, 1s to 0s), which results in a value that, when added to the original, produces a number consisting entirely of ones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dirty="0">
                    <a:solidFill>
                      <a:srgbClr val="64748B"/>
                    </a:solidFill>
                    <a:latin typeface="Arial" pitchFamily="34" charset="0"/>
                    <a:ea typeface="Arial" pitchFamily="34" charset="-122"/>
                    <a:cs typeface="Arial" pitchFamily="34" charset="-120"/>
                  </a:rPr>
                  <a:t>Two's complement is the standard because it makes arithmetic simple and has a unique zero.</a:t>
                </a:r>
                <a:endParaRPr lang="en-US" sz="1200" dirty="0"/>
              </a:p>
              <a:p>
                <a:r>
                  <a:rPr lang="en-GB" dirty="0">
                    <a:effectLst/>
                  </a:rPr>
                  <a:t>"Two's complement" is called that because it is a mathematical technique for finding the negative of a binary number by calculating its </a:t>
                </a:r>
              </a:p>
              <a:p>
                <a:r>
                  <a:rPr lang="en-GB" b="1" dirty="0"/>
                  <a:t>complement (additive inverse) with respect to </a:t>
                </a:r>
              </a:p>
              <a:p>
                <a:pPr rtl="0"/>
                <a14:m>
                  <m:oMathPara xmlns:m="http://schemas.openxmlformats.org/officeDocument/2006/math">
                    <m:oMathParaPr>
                      <m:jc m:val="centerGroup"/>
                    </m:oMathParaPr>
                    <m:oMath xmlns:m="http://schemas.openxmlformats.org/officeDocument/2006/math">
                      <m:sSup>
                        <m:sSupPr>
                          <m:ctrlPr>
                            <a:rPr lang="ar-SA" sz="1200" i="1" kern="1200">
                              <a:solidFill>
                                <a:schemeClr val="tx1"/>
                              </a:solidFill>
                              <a:latin typeface="Cambria Math" panose="02040503050406030204" pitchFamily="18" charset="0"/>
                              <a:ea typeface="+mn-ea"/>
                              <a:cs typeface="+mn-cs"/>
                            </a:rPr>
                          </m:ctrlPr>
                        </m:sSupPr>
                        <m:e>
                          <m:r>
                            <a:rPr lang="ar-SA" sz="1200" kern="1200">
                              <a:solidFill>
                                <a:schemeClr val="tx1"/>
                              </a:solidFill>
                              <a:latin typeface="Cambria Math" panose="02040503050406030204" pitchFamily="18" charset="0"/>
                              <a:ea typeface="+mn-ea"/>
                              <a:cs typeface="+mn-cs"/>
                            </a:rPr>
                            <m:t>2</m:t>
                          </m:r>
                        </m:e>
                        <m:sup>
                          <m:r>
                            <a:rPr lang="ar-SA" sz="1200" i="1" kern="1200">
                              <a:solidFill>
                                <a:schemeClr val="tx1"/>
                              </a:solidFill>
                              <a:latin typeface="Cambria Math" panose="02040503050406030204" pitchFamily="18" charset="0"/>
                              <a:ea typeface="+mn-ea"/>
                              <a:cs typeface="+mn-cs"/>
                            </a:rPr>
                            <m:t>𝑁</m:t>
                          </m:r>
                        </m:sup>
                      </m:sSup>
                    </m:oMath>
                  </m:oMathPara>
                </a14:m>
                <a:endParaRPr lang="ar-SA" b="1" dirty="0">
                  <a:effectLst/>
                </a:endParaRPr>
              </a:p>
              <a:p>
                <a:pPr rtl="0"/>
                <a:r>
                  <a:rPr lang="ar-SA" b="1" dirty="0">
                    <a:effectLst/>
                  </a:rPr>
                  <a:t>2𝑁</a:t>
                </a:r>
              </a:p>
              <a:p>
                <a:r>
                  <a:rPr lang="ar-SA" dirty="0"/>
                  <a:t>(</a:t>
                </a:r>
                <a:r>
                  <a:rPr lang="en-GB" dirty="0"/>
                  <a:t>where </a:t>
                </a:r>
              </a:p>
              <a:p>
                <a:pPr rtl="0"/>
                <a14:m>
                  <m:oMathPara xmlns:m="http://schemas.openxmlformats.org/officeDocument/2006/math">
                    <m:oMathParaPr>
                      <m:jc m:val="centerGroup"/>
                    </m:oMathParaPr>
                    <m:oMath xmlns:m="http://schemas.openxmlformats.org/officeDocument/2006/math">
                      <m:r>
                        <a:rPr lang="en-GB" sz="1200" i="1" kern="1200">
                          <a:solidFill>
                            <a:schemeClr val="tx1"/>
                          </a:solidFill>
                          <a:latin typeface="Cambria Math" panose="02040503050406030204" pitchFamily="18" charset="0"/>
                          <a:ea typeface="+mn-ea"/>
                          <a:cs typeface="+mn-cs"/>
                        </a:rPr>
                        <m:t>𝑁</m:t>
                      </m:r>
                    </m:oMath>
                  </m:oMathPara>
                </a14:m>
                <a:endParaRPr lang="en-GB" dirty="0">
                  <a:effectLst/>
                </a:endParaRPr>
              </a:p>
              <a:p>
                <a:pPr rtl="0"/>
                <a:r>
                  <a:rPr lang="en-GB" dirty="0">
                    <a:effectLst/>
                  </a:rPr>
                  <a:t>𝑁</a:t>
                </a:r>
              </a:p>
              <a:p>
                <a:r>
                  <a:rPr lang="en-GB" dirty="0"/>
                  <a:t>is the number of bits used). </a:t>
                </a:r>
                <a:endParaRPr lang="en-US" dirty="0"/>
              </a:p>
            </p:txBody>
          </p:sp>
        </mc:Choice>
        <mc:Fallback xmlns="">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i="1" dirty="0">
                    <a:solidFill>
                      <a:srgbClr val="64748B"/>
                    </a:solidFill>
                    <a:latin typeface="Arial" pitchFamily="34" charset="0"/>
                    <a:ea typeface="Arial" pitchFamily="34" charset="-122"/>
                    <a:cs typeface="Arial" pitchFamily="34" charset="-120"/>
                  </a:rPr>
                  <a:t>Two's complement is the standard because it makes arithmetic simple and has a unique zero.</a:t>
                </a:r>
                <a:endParaRPr lang="en-US" sz="1200" dirty="0"/>
              </a:p>
              <a:p>
                <a:r>
                  <a:rPr lang="en-GB" dirty="0">
                    <a:effectLst/>
                  </a:rPr>
                  <a:t>"Two's complement" is called that because it is a mathematical technique for finding the negative of a binary number by calculating its </a:t>
                </a:r>
              </a:p>
              <a:p>
                <a:r>
                  <a:rPr lang="en-GB" b="1" dirty="0"/>
                  <a:t>complement (additive inverse) with respect to </a:t>
                </a:r>
              </a:p>
              <a:p>
                <a:pPr rtl="0"/>
                <a:r>
                  <a:rPr lang="ar-SA" sz="1200" i="0" kern="1200">
                    <a:solidFill>
                      <a:schemeClr val="tx1"/>
                    </a:solidFill>
                    <a:latin typeface="+mn-lt"/>
                    <a:ea typeface="+mn-ea"/>
                    <a:cs typeface="+mn-cs"/>
                  </a:rPr>
                  <a:t>2^𝑁</a:t>
                </a:r>
                <a:endParaRPr lang="ar-SA" b="1" dirty="0">
                  <a:effectLst/>
                </a:endParaRPr>
              </a:p>
              <a:p>
                <a:pPr rtl="0"/>
                <a:r>
                  <a:rPr lang="ar-SA" b="1" dirty="0">
                    <a:effectLst/>
                  </a:rPr>
                  <a:t>2𝑁</a:t>
                </a:r>
              </a:p>
              <a:p>
                <a:r>
                  <a:rPr lang="ar-SA" dirty="0"/>
                  <a:t>(</a:t>
                </a:r>
                <a:r>
                  <a:rPr lang="en-GB" dirty="0"/>
                  <a:t>where </a:t>
                </a:r>
              </a:p>
              <a:p>
                <a:pPr rtl="0"/>
                <a:r>
                  <a:rPr lang="en-GB" sz="1200" i="0" kern="1200">
                    <a:solidFill>
                      <a:schemeClr val="tx1"/>
                    </a:solidFill>
                    <a:latin typeface="+mn-lt"/>
                    <a:ea typeface="+mn-ea"/>
                    <a:cs typeface="+mn-cs"/>
                  </a:rPr>
                  <a:t>𝑁</a:t>
                </a:r>
                <a:endParaRPr lang="en-GB" dirty="0">
                  <a:effectLst/>
                </a:endParaRPr>
              </a:p>
              <a:p>
                <a:pPr rtl="0"/>
                <a:r>
                  <a:rPr lang="en-GB" dirty="0">
                    <a:effectLst/>
                  </a:rPr>
                  <a:t>𝑁</a:t>
                </a:r>
              </a:p>
              <a:p>
                <a:r>
                  <a:rPr lang="en-GB" dirty="0"/>
                  <a:t>is the number of bits used). </a:t>
                </a:r>
                <a:endParaRPr lang="en-US" dirty="0"/>
              </a:p>
            </p:txBody>
          </p:sp>
        </mc:Fallback>
      </mc:AlternateContent>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sz="1200" b="0" i="0" kern="1200" dirty="0">
                <a:solidFill>
                  <a:schemeClr val="tx1"/>
                </a:solidFill>
                <a:effectLst/>
                <a:latin typeface="+mn-lt"/>
                <a:ea typeface="+mn-ea"/>
                <a:cs typeface="+mn-cs"/>
                <a:hlinkClick r:id="rId3"/>
              </a:rPr>
              <a:t>Most Significant Bit</a:t>
            </a:r>
            <a:r>
              <a:rPr lang="en-GB" sz="1200" b="0" i="0" kern="1200" dirty="0">
                <a:solidFill>
                  <a:schemeClr val="tx1"/>
                </a:solidFill>
                <a:effectLst/>
                <a:latin typeface="+mn-lt"/>
                <a:ea typeface="+mn-ea"/>
                <a:cs typeface="+mn-cs"/>
              </a:rPr>
              <a:t> (MSB) is </a:t>
            </a:r>
            <a:r>
              <a:rPr lang="en-GB" dirty="0"/>
              <a:t>the bit with the highest positional value (weight) in a binary number, typically the leftmost bit</a:t>
            </a:r>
            <a:r>
              <a:rPr lang="en-GB" sz="1200" b="0" i="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1E293B"/>
                </a:solidFill>
                <a:latin typeface="Arial" pitchFamily="34" charset="0"/>
                <a:ea typeface="Arial" pitchFamily="34" charset="-122"/>
                <a:cs typeface="Arial" pitchFamily="34" charset="-120"/>
              </a:rPr>
              <a:t>The ALU combines arithmetic and logical operations in one unit</a:t>
            </a:r>
            <a:endParaRPr lang="en-US" sz="12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1" name="Group 10">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550" y="2988"/>
            <a:ext cx="7329573" cy="5143500"/>
            <a:chOff x="1303402" y="36937"/>
            <a:chExt cx="9772765" cy="6858000"/>
          </a:xfrm>
        </p:grpSpPr>
        <p:sp>
          <p:nvSpPr>
            <p:cNvPr id="12" name="Freeform: Shape 11">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ext 0"/>
          <p:cNvSpPr/>
          <p:nvPr/>
        </p:nvSpPr>
        <p:spPr>
          <a:xfrm>
            <a:off x="2284026" y="1532747"/>
            <a:ext cx="4578895" cy="1523291"/>
          </a:xfrm>
          <a:prstGeom prst="rect">
            <a:avLst/>
          </a:prstGeom>
        </p:spPr>
        <p:txBody>
          <a:bodyPr vert="horz" lIns="91440" tIns="45720" rIns="91440" bIns="45720" rtlCol="0" anchor="b">
            <a:normAutofit/>
          </a:bodyPr>
          <a:lstStyle/>
          <a:p>
            <a:pPr marL="0" indent="0" algn="ctr">
              <a:lnSpc>
                <a:spcPct val="90000"/>
              </a:lnSpc>
              <a:spcBef>
                <a:spcPct val="0"/>
              </a:spcBef>
              <a:spcAft>
                <a:spcPts val="600"/>
              </a:spcAft>
            </a:pPr>
            <a:r>
              <a:rPr lang="en-US" sz="3900" b="1" kern="1200" dirty="0">
                <a:solidFill>
                  <a:schemeClr val="tx2"/>
                </a:solidFill>
                <a:latin typeface="+mj-lt"/>
                <a:ea typeface="+mj-ea"/>
                <a:cs typeface="+mj-cs"/>
              </a:rPr>
              <a:t>How does the CPU do Math?</a:t>
            </a:r>
            <a:endParaRPr lang="en-US" sz="3900" kern="1200" dirty="0">
              <a:solidFill>
                <a:schemeClr val="tx2"/>
              </a:solidFill>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Binary Addition - The Basics</a:t>
            </a:r>
            <a:endParaRPr lang="en-US" sz="3600" dirty="0"/>
          </a:p>
        </p:txBody>
      </p:sp>
      <p:sp>
        <p:nvSpPr>
          <p:cNvPr id="3" name="Text 1"/>
          <p:cNvSpPr/>
          <p:nvPr/>
        </p:nvSpPr>
        <p:spPr>
          <a:xfrm>
            <a:off x="457200" y="1097280"/>
            <a:ext cx="8229600" cy="45720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Binary addition follows the same principles as decimal addition:</a:t>
            </a:r>
            <a:endParaRPr lang="en-US" sz="1600" dirty="0"/>
          </a:p>
          <a:p>
            <a:pPr marL="0" indent="0">
              <a:buNone/>
            </a:pPr>
            <a:r>
              <a:rPr lang="en-US" sz="1600" dirty="0">
                <a:solidFill>
                  <a:srgbClr val="1E293B"/>
                </a:solidFill>
                <a:latin typeface="Arial" pitchFamily="34" charset="0"/>
                <a:ea typeface="Arial" pitchFamily="34" charset="-122"/>
                <a:cs typeface="Arial" pitchFamily="34" charset="-120"/>
              </a:rPr>
              <a:t> </a:t>
            </a:r>
            <a:endParaRPr lang="en-US" sz="1600" dirty="0"/>
          </a:p>
        </p:txBody>
      </p:sp>
      <p:graphicFrame>
        <p:nvGraphicFramePr>
          <p:cNvPr id="4" name="Table 0"/>
          <p:cNvGraphicFramePr>
            <a:graphicFrameLocks noGrp="1"/>
          </p:cNvGraphicFramePr>
          <p:nvPr>
            <p:extLst>
              <p:ext uri="{D42A27DB-BD31-4B8C-83A1-F6EECF244321}">
                <p14:modId xmlns:p14="http://schemas.microsoft.com/office/powerpoint/2010/main" val="1579011935"/>
              </p:ext>
            </p:extLst>
          </p:nvPr>
        </p:nvGraphicFramePr>
        <p:xfrm>
          <a:off x="457200" y="1737360"/>
          <a:ext cx="4114800" cy="1828800"/>
        </p:xfrm>
        <a:graphic>
          <a:graphicData uri="http://schemas.openxmlformats.org/drawingml/2006/table">
            <a:tbl>
              <a:tblPr/>
              <a:tblGrid>
                <a:gridCol w="13716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tblGrid>
              <a:tr h="365760">
                <a:tc>
                  <a:txBody>
                    <a:bodyPr/>
                    <a:lstStyle/>
                    <a:p>
                      <a:pPr marL="0" indent="0" algn="ctr">
                        <a:buNone/>
                      </a:pPr>
                      <a:r>
                        <a:rPr lang="en-US" sz="1600" b="1" dirty="0">
                          <a:solidFill>
                            <a:srgbClr val="FFFFFF"/>
                          </a:solidFill>
                          <a:latin typeface="Consolas" pitchFamily="34" charset="0"/>
                          <a:ea typeface="Consolas" pitchFamily="34" charset="-122"/>
                          <a:cs typeface="Consolas" pitchFamily="34" charset="-120"/>
                        </a:rPr>
                        <a:t>Operation</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600" b="1" dirty="0">
                          <a:solidFill>
                            <a:srgbClr val="FFFFFF"/>
                          </a:solidFill>
                          <a:latin typeface="Consolas" pitchFamily="34" charset="0"/>
                          <a:ea typeface="Consolas" pitchFamily="34" charset="-122"/>
                          <a:cs typeface="Consolas" pitchFamily="34" charset="-120"/>
                        </a:rPr>
                        <a:t>Result</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600" b="1" dirty="0">
                          <a:solidFill>
                            <a:srgbClr val="FFFFFF"/>
                          </a:solidFill>
                          <a:latin typeface="Consolas" pitchFamily="34" charset="0"/>
                          <a:ea typeface="Consolas" pitchFamily="34" charset="-122"/>
                          <a:cs typeface="Consolas" pitchFamily="34" charset="-120"/>
                        </a:rPr>
                        <a:t>Carry</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365760">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0 + 0</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0</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0</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365760">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0 + 1</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1</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0</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365760">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1 + 0</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1</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0</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365760">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1 + 1</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0</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600" dirty="0">
                          <a:solidFill>
                            <a:srgbClr val="000000"/>
                          </a:solidFill>
                          <a:latin typeface="Consolas" pitchFamily="34" charset="0"/>
                          <a:ea typeface="Consolas" pitchFamily="34" charset="-122"/>
                          <a:cs typeface="Consolas" pitchFamily="34" charset="-120"/>
                        </a:rPr>
                        <a:t>1</a:t>
                      </a:r>
                      <a:endParaRPr lang="en-US" sz="16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Shape 2"/>
          <p:cNvSpPr/>
          <p:nvPr/>
        </p:nvSpPr>
        <p:spPr>
          <a:xfrm>
            <a:off x="5029200" y="1737360"/>
            <a:ext cx="3657600" cy="1828800"/>
          </a:xfrm>
          <a:prstGeom prst="rect">
            <a:avLst/>
          </a:prstGeom>
          <a:solidFill>
            <a:srgbClr val="E8F4F8"/>
          </a:solidFill>
          <a:ln/>
        </p:spPr>
        <p:txBody>
          <a:bodyPr/>
          <a:lstStyle/>
          <a:p>
            <a:endParaRPr lang="en-GB"/>
          </a:p>
        </p:txBody>
      </p:sp>
      <p:sp>
        <p:nvSpPr>
          <p:cNvPr id="6" name="Text 3"/>
          <p:cNvSpPr/>
          <p:nvPr/>
        </p:nvSpPr>
        <p:spPr>
          <a:xfrm>
            <a:off x="5212080" y="1920240"/>
            <a:ext cx="3291840" cy="146304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Example:</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    1 0 1 1  (11 in decimal)</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  + 0 1 1 0  (6 in decimal)</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  ---------</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  1 0 0 0 1  (17 in decimal)</a:t>
            </a:r>
            <a:endParaRPr lang="en-US" sz="1400" dirty="0"/>
          </a:p>
        </p:txBody>
      </p:sp>
      <p:sp>
        <p:nvSpPr>
          <p:cNvPr id="7" name="Text 4"/>
          <p:cNvSpPr/>
          <p:nvPr/>
        </p:nvSpPr>
        <p:spPr>
          <a:xfrm>
            <a:off x="457200" y="3840480"/>
            <a:ext cx="8229600" cy="731520"/>
          </a:xfrm>
          <a:prstGeom prst="rect">
            <a:avLst/>
          </a:prstGeom>
          <a:noFill/>
          <a:ln/>
        </p:spPr>
        <p:txBody>
          <a:bodyPr wrap="square" rtlCol="0" anchor="ctr"/>
          <a:lstStyle/>
          <a:p>
            <a:pPr marL="0" indent="0">
              <a:buNone/>
            </a:pPr>
            <a:r>
              <a:rPr lang="en-US" sz="1400" i="1" dirty="0">
                <a:solidFill>
                  <a:srgbClr val="64748B"/>
                </a:solidFill>
                <a:latin typeface="Arial" pitchFamily="34" charset="0"/>
                <a:ea typeface="Arial" pitchFamily="34" charset="-122"/>
                <a:cs typeface="Arial" pitchFamily="34" charset="-120"/>
              </a:rPr>
              <a:t>Notice how carrying works just like in decimal, but we carry when the sum reaches 2 instead of 10.</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Boolean Operations in Binary</a:t>
            </a:r>
            <a:endParaRPr lang="en-US" sz="3600" dirty="0"/>
          </a:p>
        </p:txBody>
      </p:sp>
      <p:sp>
        <p:nvSpPr>
          <p:cNvPr id="3" name="Text 1"/>
          <p:cNvSpPr/>
          <p:nvPr/>
        </p:nvSpPr>
        <p:spPr>
          <a:xfrm>
            <a:off x="457200" y="109728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These logical operations form the foundation of binary arithmetic:</a:t>
            </a:r>
            <a:endParaRPr lang="en-US" sz="1600" dirty="0"/>
          </a:p>
        </p:txBody>
      </p:sp>
      <p:sp>
        <p:nvSpPr>
          <p:cNvPr id="4" name="Shape 2"/>
          <p:cNvSpPr/>
          <p:nvPr/>
        </p:nvSpPr>
        <p:spPr>
          <a:xfrm>
            <a:off x="457200" y="1645920"/>
            <a:ext cx="2560320" cy="822960"/>
          </a:xfrm>
          <a:prstGeom prst="rect">
            <a:avLst/>
          </a:prstGeom>
          <a:solidFill>
            <a:srgbClr val="1C7293"/>
          </a:solidFill>
          <a:ln/>
        </p:spPr>
        <p:txBody>
          <a:bodyPr/>
          <a:lstStyle/>
          <a:p>
            <a:endParaRPr lang="en-GB"/>
          </a:p>
        </p:txBody>
      </p:sp>
      <p:sp>
        <p:nvSpPr>
          <p:cNvPr id="5" name="Text 3"/>
          <p:cNvSpPr/>
          <p:nvPr/>
        </p:nvSpPr>
        <p:spPr>
          <a:xfrm>
            <a:off x="457200" y="1645920"/>
            <a:ext cx="2560320" cy="822960"/>
          </a:xfrm>
          <a:prstGeom prst="rect">
            <a:avLst/>
          </a:prstGeom>
          <a:noFill/>
          <a:ln/>
        </p:spPr>
        <p:txBody>
          <a:bodyPr wrap="square"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AND</a:t>
            </a:r>
            <a:endParaRPr lang="en-US" sz="1800" dirty="0"/>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457200" y="2468880"/>
          <a:ext cx="2560320" cy="1447800"/>
        </p:xfrm>
        <a:graphic>
          <a:graphicData uri="http://schemas.openxmlformats.org/drawingml/2006/table">
            <a:tbl>
              <a:tblPr/>
              <a:tblGrid>
                <a:gridCol w="850392">
                  <a:extLst>
                    <a:ext uri="{9D8B030D-6E8A-4147-A177-3AD203B41FA5}">
                      <a16:colId xmlns:a16="http://schemas.microsoft.com/office/drawing/2014/main" val="20000"/>
                    </a:ext>
                  </a:extLst>
                </a:gridCol>
                <a:gridCol w="850392">
                  <a:extLst>
                    <a:ext uri="{9D8B030D-6E8A-4147-A177-3AD203B41FA5}">
                      <a16:colId xmlns:a16="http://schemas.microsoft.com/office/drawing/2014/main" val="20001"/>
                    </a:ext>
                  </a:extLst>
                </a:gridCol>
                <a:gridCol w="859536">
                  <a:extLst>
                    <a:ext uri="{9D8B030D-6E8A-4147-A177-3AD203B41FA5}">
                      <a16:colId xmlns:a16="http://schemas.microsoft.com/office/drawing/2014/main" val="20002"/>
                    </a:ext>
                  </a:extLst>
                </a:gridCol>
              </a:tblGrid>
              <a:tr h="237744">
                <a:tc>
                  <a:txBody>
                    <a:bodyPr/>
                    <a:lstStyle/>
                    <a:p>
                      <a:pPr marL="0" indent="0" algn="ctr">
                        <a:buNone/>
                      </a:pPr>
                      <a:r>
                        <a:rPr lang="en-US" sz="1300" b="1" dirty="0">
                          <a:solidFill>
                            <a:srgbClr val="000000"/>
                          </a:solidFill>
                          <a:latin typeface="Consolas" pitchFamily="34" charset="0"/>
                          <a:ea typeface="Consolas" pitchFamily="34" charset="-122"/>
                          <a:cs typeface="Consolas" pitchFamily="34" charset="-120"/>
                        </a:rPr>
                        <a:t>A</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Consolas" pitchFamily="34" charset="0"/>
                          <a:ea typeface="Consolas" pitchFamily="34" charset="-122"/>
                          <a:cs typeface="Consolas" pitchFamily="34" charset="-120"/>
                        </a:rPr>
                        <a:t>B</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Consolas" pitchFamily="34" charset="0"/>
                          <a:ea typeface="Consolas" pitchFamily="34" charset="-122"/>
                          <a:cs typeface="Consolas" pitchFamily="34" charset="-120"/>
                        </a:rPr>
                        <a:t>A AND B</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0"/>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7" name="Shape 4"/>
          <p:cNvSpPr/>
          <p:nvPr/>
        </p:nvSpPr>
        <p:spPr>
          <a:xfrm>
            <a:off x="3291840" y="1645920"/>
            <a:ext cx="2560320" cy="822960"/>
          </a:xfrm>
          <a:prstGeom prst="rect">
            <a:avLst/>
          </a:prstGeom>
          <a:solidFill>
            <a:srgbClr val="1C7293"/>
          </a:solidFill>
          <a:ln/>
        </p:spPr>
        <p:txBody>
          <a:bodyPr/>
          <a:lstStyle/>
          <a:p>
            <a:endParaRPr lang="en-GB"/>
          </a:p>
        </p:txBody>
      </p:sp>
      <p:sp>
        <p:nvSpPr>
          <p:cNvPr id="8" name="Text 5"/>
          <p:cNvSpPr/>
          <p:nvPr/>
        </p:nvSpPr>
        <p:spPr>
          <a:xfrm>
            <a:off x="3291840" y="1645920"/>
            <a:ext cx="2560320" cy="822960"/>
          </a:xfrm>
          <a:prstGeom prst="rect">
            <a:avLst/>
          </a:prstGeom>
          <a:noFill/>
          <a:ln/>
        </p:spPr>
        <p:txBody>
          <a:bodyPr wrap="square"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OR</a:t>
            </a:r>
            <a:endParaRPr lang="en-US" sz="1800" dirty="0"/>
          </a:p>
        </p:txBody>
      </p:sp>
      <p:graphicFrame>
        <p:nvGraphicFramePr>
          <p:cNvPr id="9" name="Table 1"/>
          <p:cNvGraphicFramePr>
            <a:graphicFrameLocks noGrp="1"/>
          </p:cNvGraphicFramePr>
          <p:nvPr>
            <p:extLst>
              <p:ext uri="{D42A27DB-BD31-4B8C-83A1-F6EECF244321}">
                <p14:modId xmlns:p14="http://schemas.microsoft.com/office/powerpoint/2010/main" val="1579011935"/>
              </p:ext>
            </p:extLst>
          </p:nvPr>
        </p:nvGraphicFramePr>
        <p:xfrm>
          <a:off x="3291840" y="2468880"/>
          <a:ext cx="2560320" cy="1447800"/>
        </p:xfrm>
        <a:graphic>
          <a:graphicData uri="http://schemas.openxmlformats.org/drawingml/2006/table">
            <a:tbl>
              <a:tblPr/>
              <a:tblGrid>
                <a:gridCol w="850392">
                  <a:extLst>
                    <a:ext uri="{9D8B030D-6E8A-4147-A177-3AD203B41FA5}">
                      <a16:colId xmlns:a16="http://schemas.microsoft.com/office/drawing/2014/main" val="20000"/>
                    </a:ext>
                  </a:extLst>
                </a:gridCol>
                <a:gridCol w="850392">
                  <a:extLst>
                    <a:ext uri="{9D8B030D-6E8A-4147-A177-3AD203B41FA5}">
                      <a16:colId xmlns:a16="http://schemas.microsoft.com/office/drawing/2014/main" val="20001"/>
                    </a:ext>
                  </a:extLst>
                </a:gridCol>
                <a:gridCol w="859536">
                  <a:extLst>
                    <a:ext uri="{9D8B030D-6E8A-4147-A177-3AD203B41FA5}">
                      <a16:colId xmlns:a16="http://schemas.microsoft.com/office/drawing/2014/main" val="20002"/>
                    </a:ext>
                  </a:extLst>
                </a:gridCol>
              </a:tblGrid>
              <a:tr h="237744">
                <a:tc>
                  <a:txBody>
                    <a:bodyPr/>
                    <a:lstStyle/>
                    <a:p>
                      <a:pPr marL="0" indent="0" algn="ctr">
                        <a:buNone/>
                      </a:pPr>
                      <a:r>
                        <a:rPr lang="en-US" sz="1300" b="1" dirty="0">
                          <a:solidFill>
                            <a:srgbClr val="000000"/>
                          </a:solidFill>
                          <a:latin typeface="Consolas" pitchFamily="34" charset="0"/>
                          <a:ea typeface="Consolas" pitchFamily="34" charset="-122"/>
                          <a:cs typeface="Consolas" pitchFamily="34" charset="-120"/>
                        </a:rPr>
                        <a:t>A</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Consolas" pitchFamily="34" charset="0"/>
                          <a:ea typeface="Consolas" pitchFamily="34" charset="-122"/>
                          <a:cs typeface="Consolas" pitchFamily="34" charset="-120"/>
                        </a:rPr>
                        <a:t>B</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Consolas" pitchFamily="34" charset="0"/>
                          <a:ea typeface="Consolas" pitchFamily="34" charset="-122"/>
                          <a:cs typeface="Consolas" pitchFamily="34" charset="-120"/>
                        </a:rPr>
                        <a:t>A OR B</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0"/>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0" name="Shape 6"/>
          <p:cNvSpPr/>
          <p:nvPr/>
        </p:nvSpPr>
        <p:spPr>
          <a:xfrm>
            <a:off x="6126480" y="1645920"/>
            <a:ext cx="2560320" cy="822960"/>
          </a:xfrm>
          <a:prstGeom prst="rect">
            <a:avLst/>
          </a:prstGeom>
          <a:solidFill>
            <a:srgbClr val="1C7293"/>
          </a:solidFill>
          <a:ln/>
        </p:spPr>
        <p:txBody>
          <a:bodyPr/>
          <a:lstStyle/>
          <a:p>
            <a:endParaRPr lang="en-GB"/>
          </a:p>
        </p:txBody>
      </p:sp>
      <p:sp>
        <p:nvSpPr>
          <p:cNvPr id="11" name="Text 7"/>
          <p:cNvSpPr/>
          <p:nvPr/>
        </p:nvSpPr>
        <p:spPr>
          <a:xfrm>
            <a:off x="6126480" y="1645920"/>
            <a:ext cx="2560320" cy="822960"/>
          </a:xfrm>
          <a:prstGeom prst="rect">
            <a:avLst/>
          </a:prstGeom>
          <a:noFill/>
          <a:ln/>
        </p:spPr>
        <p:txBody>
          <a:bodyPr wrap="square"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XOR</a:t>
            </a:r>
            <a:endParaRPr lang="en-US" sz="1800" dirty="0"/>
          </a:p>
        </p:txBody>
      </p:sp>
      <p:graphicFrame>
        <p:nvGraphicFramePr>
          <p:cNvPr id="12" name="Table 2"/>
          <p:cNvGraphicFramePr>
            <a:graphicFrameLocks noGrp="1"/>
          </p:cNvGraphicFramePr>
          <p:nvPr>
            <p:extLst>
              <p:ext uri="{D42A27DB-BD31-4B8C-83A1-F6EECF244321}">
                <p14:modId xmlns:p14="http://schemas.microsoft.com/office/powerpoint/2010/main" val="1579011935"/>
              </p:ext>
            </p:extLst>
          </p:nvPr>
        </p:nvGraphicFramePr>
        <p:xfrm>
          <a:off x="6126480" y="2468880"/>
          <a:ext cx="2560320" cy="1447800"/>
        </p:xfrm>
        <a:graphic>
          <a:graphicData uri="http://schemas.openxmlformats.org/drawingml/2006/table">
            <a:tbl>
              <a:tblPr/>
              <a:tblGrid>
                <a:gridCol w="850392">
                  <a:extLst>
                    <a:ext uri="{9D8B030D-6E8A-4147-A177-3AD203B41FA5}">
                      <a16:colId xmlns:a16="http://schemas.microsoft.com/office/drawing/2014/main" val="20000"/>
                    </a:ext>
                  </a:extLst>
                </a:gridCol>
                <a:gridCol w="850392">
                  <a:extLst>
                    <a:ext uri="{9D8B030D-6E8A-4147-A177-3AD203B41FA5}">
                      <a16:colId xmlns:a16="http://schemas.microsoft.com/office/drawing/2014/main" val="20001"/>
                    </a:ext>
                  </a:extLst>
                </a:gridCol>
                <a:gridCol w="859536">
                  <a:extLst>
                    <a:ext uri="{9D8B030D-6E8A-4147-A177-3AD203B41FA5}">
                      <a16:colId xmlns:a16="http://schemas.microsoft.com/office/drawing/2014/main" val="20002"/>
                    </a:ext>
                  </a:extLst>
                </a:gridCol>
              </a:tblGrid>
              <a:tr h="237744">
                <a:tc>
                  <a:txBody>
                    <a:bodyPr/>
                    <a:lstStyle/>
                    <a:p>
                      <a:pPr marL="0" indent="0" algn="ctr">
                        <a:buNone/>
                      </a:pPr>
                      <a:r>
                        <a:rPr lang="en-US" sz="1300" b="1" dirty="0">
                          <a:solidFill>
                            <a:srgbClr val="000000"/>
                          </a:solidFill>
                          <a:latin typeface="Consolas" pitchFamily="34" charset="0"/>
                          <a:ea typeface="Consolas" pitchFamily="34" charset="-122"/>
                          <a:cs typeface="Consolas" pitchFamily="34" charset="-120"/>
                        </a:rPr>
                        <a:t>A</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Consolas" pitchFamily="34" charset="0"/>
                          <a:ea typeface="Consolas" pitchFamily="34" charset="-122"/>
                          <a:cs typeface="Consolas" pitchFamily="34" charset="-120"/>
                        </a:rPr>
                        <a:t>B</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Consolas" pitchFamily="34" charset="0"/>
                          <a:ea typeface="Consolas" pitchFamily="34" charset="-122"/>
                          <a:cs typeface="Consolas" pitchFamily="34" charset="-120"/>
                        </a:rPr>
                        <a:t>A XOR B</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0"/>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237744">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3" name="Text 8"/>
          <p:cNvSpPr/>
          <p:nvPr/>
        </p:nvSpPr>
        <p:spPr>
          <a:xfrm>
            <a:off x="457200" y="3931920"/>
            <a:ext cx="8229600" cy="731520"/>
          </a:xfrm>
          <a:prstGeom prst="rect">
            <a:avLst/>
          </a:prstGeom>
          <a:noFill/>
          <a:ln/>
        </p:spPr>
        <p:txBody>
          <a:bodyPr wrap="square" rtlCol="0" anchor="ctr"/>
          <a:lstStyle/>
          <a:p>
            <a:pPr marL="0" indent="0">
              <a:buNone/>
            </a:pPr>
            <a:r>
              <a:rPr lang="en-US" sz="1400" i="1" dirty="0">
                <a:solidFill>
                  <a:srgbClr val="64748B"/>
                </a:solidFill>
                <a:latin typeface="Arial" pitchFamily="34" charset="0"/>
                <a:ea typeface="Arial" pitchFamily="34" charset="-122"/>
                <a:cs typeface="Arial" pitchFamily="34" charset="-120"/>
              </a:rPr>
              <a:t>XOR (exclusive OR) is particularly important for addition - it gives us the sum bit!</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The Half Adder</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A half adder adds two single bits and produces a sum and carry output.</a:t>
            </a:r>
            <a:endParaRPr lang="en-US" sz="1600" dirty="0"/>
          </a:p>
        </p:txBody>
      </p:sp>
      <p:graphicFrame>
        <p:nvGraphicFramePr>
          <p:cNvPr id="5" name="Table 0"/>
          <p:cNvGraphicFramePr>
            <a:graphicFrameLocks noGrp="1"/>
          </p:cNvGraphicFramePr>
          <p:nvPr>
            <p:extLst>
              <p:ext uri="{D42A27DB-BD31-4B8C-83A1-F6EECF244321}">
                <p14:modId xmlns:p14="http://schemas.microsoft.com/office/powerpoint/2010/main" val="1579011935"/>
              </p:ext>
            </p:extLst>
          </p:nvPr>
        </p:nvGraphicFramePr>
        <p:xfrm>
          <a:off x="457200" y="1554480"/>
          <a:ext cx="3200400" cy="1645920"/>
        </p:xfrm>
        <a:graphic>
          <a:graphicData uri="http://schemas.openxmlformats.org/drawingml/2006/table">
            <a:tbl>
              <a:tblPr/>
              <a:tblGrid>
                <a:gridCol w="800100">
                  <a:extLst>
                    <a:ext uri="{9D8B030D-6E8A-4147-A177-3AD203B41FA5}">
                      <a16:colId xmlns:a16="http://schemas.microsoft.com/office/drawing/2014/main" val="20000"/>
                    </a:ext>
                  </a:extLst>
                </a:gridCol>
                <a:gridCol w="800100">
                  <a:extLst>
                    <a:ext uri="{9D8B030D-6E8A-4147-A177-3AD203B41FA5}">
                      <a16:colId xmlns:a16="http://schemas.microsoft.com/office/drawing/2014/main" val="20001"/>
                    </a:ext>
                  </a:extLst>
                </a:gridCol>
                <a:gridCol w="800100">
                  <a:extLst>
                    <a:ext uri="{9D8B030D-6E8A-4147-A177-3AD203B41FA5}">
                      <a16:colId xmlns:a16="http://schemas.microsoft.com/office/drawing/2014/main" val="20002"/>
                    </a:ext>
                  </a:extLst>
                </a:gridCol>
                <a:gridCol w="800100">
                  <a:extLst>
                    <a:ext uri="{9D8B030D-6E8A-4147-A177-3AD203B41FA5}">
                      <a16:colId xmlns:a16="http://schemas.microsoft.com/office/drawing/2014/main" val="20003"/>
                    </a:ext>
                  </a:extLst>
                </a:gridCol>
              </a:tblGrid>
              <a:tr h="329184">
                <a:tc>
                  <a:txBody>
                    <a:bodyPr/>
                    <a:lstStyle/>
                    <a:p>
                      <a:pPr marL="0" indent="0" algn="ctr">
                        <a:buNone/>
                      </a:pPr>
                      <a:r>
                        <a:rPr lang="en-US" sz="1500" b="1" dirty="0">
                          <a:solidFill>
                            <a:srgbClr val="FFFFFF"/>
                          </a:solidFill>
                          <a:latin typeface="Consolas" pitchFamily="34" charset="0"/>
                          <a:ea typeface="Consolas" pitchFamily="34" charset="-122"/>
                          <a:cs typeface="Consolas" pitchFamily="34" charset="-120"/>
                        </a:rPr>
                        <a:t>A</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500" b="1" dirty="0">
                          <a:solidFill>
                            <a:srgbClr val="FFFFFF"/>
                          </a:solidFill>
                          <a:latin typeface="Consolas" pitchFamily="34" charset="0"/>
                          <a:ea typeface="Consolas" pitchFamily="34" charset="-122"/>
                          <a:cs typeface="Consolas" pitchFamily="34" charset="-120"/>
                        </a:rPr>
                        <a:t>B</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500" b="1" dirty="0">
                          <a:solidFill>
                            <a:srgbClr val="FFFFFF"/>
                          </a:solidFill>
                          <a:latin typeface="Consolas" pitchFamily="34" charset="0"/>
                          <a:ea typeface="Consolas" pitchFamily="34" charset="-122"/>
                          <a:cs typeface="Consolas" pitchFamily="34" charset="-120"/>
                        </a:rPr>
                        <a:t>Sum</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500" b="1" dirty="0">
                          <a:solidFill>
                            <a:srgbClr val="FFFFFF"/>
                          </a:solidFill>
                          <a:latin typeface="Consolas" pitchFamily="34" charset="0"/>
                          <a:ea typeface="Consolas" pitchFamily="34" charset="-122"/>
                          <a:cs typeface="Consolas" pitchFamily="34" charset="-120"/>
                        </a:rPr>
                        <a:t>Carry</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329184">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0</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0</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0</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0</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329184">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0</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1</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1</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0</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329184">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1</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0</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1</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0</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329184">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1</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1</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0</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500" dirty="0">
                          <a:solidFill>
                            <a:srgbClr val="000000"/>
                          </a:solidFill>
                          <a:latin typeface="Consolas" pitchFamily="34" charset="0"/>
                          <a:ea typeface="Consolas" pitchFamily="34" charset="-122"/>
                          <a:cs typeface="Consolas" pitchFamily="34" charset="-120"/>
                        </a:rPr>
                        <a:t>1</a:t>
                      </a:r>
                      <a:endParaRPr lang="en-US" sz="15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 name="Text 3"/>
          <p:cNvSpPr/>
          <p:nvPr/>
        </p:nvSpPr>
        <p:spPr>
          <a:xfrm>
            <a:off x="4297680" y="1737360"/>
            <a:ext cx="420624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Logic Circuit:</a:t>
            </a:r>
            <a:endParaRPr lang="en-US" sz="1600" dirty="0"/>
          </a:p>
        </p:txBody>
      </p:sp>
      <p:sp>
        <p:nvSpPr>
          <p:cNvPr id="23" name="Text 20"/>
          <p:cNvSpPr/>
          <p:nvPr/>
        </p:nvSpPr>
        <p:spPr>
          <a:xfrm>
            <a:off x="457200" y="3474720"/>
            <a:ext cx="3200400" cy="54864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Sum = A XOR B</a:t>
            </a:r>
            <a:endParaRPr lang="en-US" sz="1400" dirty="0"/>
          </a:p>
          <a:p>
            <a:pPr marL="0" indent="0">
              <a:buNone/>
            </a:pPr>
            <a:r>
              <a:rPr lang="en-US" sz="1400" b="1" dirty="0">
                <a:solidFill>
                  <a:srgbClr val="1E293B"/>
                </a:solidFill>
                <a:latin typeface="Arial" pitchFamily="34" charset="0"/>
                <a:ea typeface="Arial" pitchFamily="34" charset="-122"/>
                <a:cs typeface="Arial" pitchFamily="34" charset="-120"/>
              </a:rPr>
              <a:t>Carry = A AND B</a:t>
            </a:r>
            <a:endParaRPr lang="en-US" sz="1400" dirty="0"/>
          </a:p>
        </p:txBody>
      </p:sp>
      <p:sp>
        <p:nvSpPr>
          <p:cNvPr id="24" name="Text 21"/>
          <p:cNvSpPr/>
          <p:nvPr/>
        </p:nvSpPr>
        <p:spPr>
          <a:xfrm>
            <a:off x="457200" y="4389120"/>
            <a:ext cx="8229600" cy="365760"/>
          </a:xfrm>
          <a:prstGeom prst="rect">
            <a:avLst/>
          </a:prstGeom>
          <a:noFill/>
          <a:ln/>
        </p:spPr>
        <p:txBody>
          <a:bodyPr wrap="square" rtlCol="0" anchor="ctr"/>
          <a:lstStyle/>
          <a:p>
            <a:pPr marL="0" indent="0">
              <a:buNone/>
            </a:pPr>
            <a:r>
              <a:rPr lang="en-US" sz="1400" i="1" dirty="0">
                <a:solidFill>
                  <a:srgbClr val="64748B"/>
                </a:solidFill>
                <a:latin typeface="Arial" pitchFamily="34" charset="0"/>
                <a:ea typeface="Arial" pitchFamily="34" charset="-122"/>
                <a:cs typeface="Arial" pitchFamily="34" charset="-120"/>
              </a:rPr>
              <a:t>Problem: A half adder cannot handle carry input from previous bit positions!</a:t>
            </a:r>
            <a:endParaRPr lang="en-US" sz="1400" dirty="0"/>
          </a:p>
        </p:txBody>
      </p:sp>
      <p:pic>
        <p:nvPicPr>
          <p:cNvPr id="1028" name="Picture 4" descr="Half Adder Circuit - How it Works">
            <a:extLst>
              <a:ext uri="{FF2B5EF4-FFF2-40B4-BE49-F238E27FC236}">
                <a16:creationId xmlns:a16="http://schemas.microsoft.com/office/drawing/2014/main" id="{EA0E33C5-DE9C-2DE3-84DA-61A1C226A3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5014" y="2390776"/>
            <a:ext cx="2524125" cy="1381125"/>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34C06CF3-7C74-D596-E2EC-4352B2E8561F}"/>
              </a:ext>
            </a:extLst>
          </p:cNvPr>
          <p:cNvSpPr txBox="1"/>
          <p:nvPr/>
        </p:nvSpPr>
        <p:spPr>
          <a:xfrm>
            <a:off x="4047298" y="2300892"/>
            <a:ext cx="317716" cy="369332"/>
          </a:xfrm>
          <a:prstGeom prst="rect">
            <a:avLst/>
          </a:prstGeom>
          <a:noFill/>
        </p:spPr>
        <p:txBody>
          <a:bodyPr wrap="none" rtlCol="0">
            <a:spAutoFit/>
          </a:bodyPr>
          <a:lstStyle/>
          <a:p>
            <a:r>
              <a:rPr lang="en-GB" dirty="0"/>
              <a:t>A</a:t>
            </a:r>
          </a:p>
        </p:txBody>
      </p:sp>
      <p:sp>
        <p:nvSpPr>
          <p:cNvPr id="26" name="TextBox 25">
            <a:extLst>
              <a:ext uri="{FF2B5EF4-FFF2-40B4-BE49-F238E27FC236}">
                <a16:creationId xmlns:a16="http://schemas.microsoft.com/office/drawing/2014/main" id="{EE97842B-FE4D-B2FB-4017-636A06673DBE}"/>
              </a:ext>
            </a:extLst>
          </p:cNvPr>
          <p:cNvSpPr txBox="1"/>
          <p:nvPr/>
        </p:nvSpPr>
        <p:spPr>
          <a:xfrm>
            <a:off x="4037836" y="2673365"/>
            <a:ext cx="309700" cy="369332"/>
          </a:xfrm>
          <a:prstGeom prst="rect">
            <a:avLst/>
          </a:prstGeom>
          <a:noFill/>
        </p:spPr>
        <p:txBody>
          <a:bodyPr wrap="none" rtlCol="0">
            <a:spAutoFit/>
          </a:bodyPr>
          <a:lstStyle/>
          <a:p>
            <a:r>
              <a:rPr lang="en-GB" dirty="0"/>
              <a:t>B</a:t>
            </a:r>
          </a:p>
        </p:txBody>
      </p:sp>
      <p:sp>
        <p:nvSpPr>
          <p:cNvPr id="27" name="TextBox 26">
            <a:extLst>
              <a:ext uri="{FF2B5EF4-FFF2-40B4-BE49-F238E27FC236}">
                <a16:creationId xmlns:a16="http://schemas.microsoft.com/office/drawing/2014/main" id="{4F70087E-2EC5-F5B6-B516-6C334BAF5928}"/>
              </a:ext>
            </a:extLst>
          </p:cNvPr>
          <p:cNvSpPr txBox="1"/>
          <p:nvPr/>
        </p:nvSpPr>
        <p:spPr>
          <a:xfrm>
            <a:off x="7043225" y="2470932"/>
            <a:ext cx="596638" cy="369332"/>
          </a:xfrm>
          <a:prstGeom prst="rect">
            <a:avLst/>
          </a:prstGeom>
          <a:noFill/>
        </p:spPr>
        <p:txBody>
          <a:bodyPr wrap="none" rtlCol="0">
            <a:spAutoFit/>
          </a:bodyPr>
          <a:lstStyle/>
          <a:p>
            <a:r>
              <a:rPr lang="en-GB" dirty="0"/>
              <a:t>Sum</a:t>
            </a:r>
          </a:p>
        </p:txBody>
      </p:sp>
      <p:sp>
        <p:nvSpPr>
          <p:cNvPr id="28" name="TextBox 27">
            <a:extLst>
              <a:ext uri="{FF2B5EF4-FFF2-40B4-BE49-F238E27FC236}">
                <a16:creationId xmlns:a16="http://schemas.microsoft.com/office/drawing/2014/main" id="{F44045BE-8C8A-17AB-B1D6-C1E0E787914C}"/>
              </a:ext>
            </a:extLst>
          </p:cNvPr>
          <p:cNvSpPr txBox="1"/>
          <p:nvPr/>
        </p:nvSpPr>
        <p:spPr>
          <a:xfrm>
            <a:off x="6999366" y="3301218"/>
            <a:ext cx="684355" cy="369332"/>
          </a:xfrm>
          <a:prstGeom prst="rect">
            <a:avLst/>
          </a:prstGeom>
          <a:noFill/>
        </p:spPr>
        <p:txBody>
          <a:bodyPr wrap="none" rtlCol="0">
            <a:spAutoFit/>
          </a:bodyPr>
          <a:lstStyle/>
          <a:p>
            <a:r>
              <a:rPr lang="en-GB" dirty="0"/>
              <a:t>Carry</a:t>
            </a:r>
          </a:p>
        </p:txBody>
      </p:sp>
      <p:sp>
        <p:nvSpPr>
          <p:cNvPr id="29" name="TextBox 28">
            <a:extLst>
              <a:ext uri="{FF2B5EF4-FFF2-40B4-BE49-F238E27FC236}">
                <a16:creationId xmlns:a16="http://schemas.microsoft.com/office/drawing/2014/main" id="{8343A26A-32E4-FAA6-A2D2-1048669C8DC8}"/>
              </a:ext>
            </a:extLst>
          </p:cNvPr>
          <p:cNvSpPr txBox="1"/>
          <p:nvPr/>
        </p:nvSpPr>
        <p:spPr>
          <a:xfrm>
            <a:off x="5894363" y="2457368"/>
            <a:ext cx="575799" cy="369332"/>
          </a:xfrm>
          <a:prstGeom prst="rect">
            <a:avLst/>
          </a:prstGeom>
          <a:noFill/>
        </p:spPr>
        <p:txBody>
          <a:bodyPr wrap="none" rtlCol="0">
            <a:spAutoFit/>
          </a:bodyPr>
          <a:lstStyle/>
          <a:p>
            <a:r>
              <a:rPr lang="en-GB" dirty="0"/>
              <a:t>XOR</a:t>
            </a:r>
          </a:p>
        </p:txBody>
      </p:sp>
      <p:sp>
        <p:nvSpPr>
          <p:cNvPr id="30" name="TextBox 29">
            <a:extLst>
              <a:ext uri="{FF2B5EF4-FFF2-40B4-BE49-F238E27FC236}">
                <a16:creationId xmlns:a16="http://schemas.microsoft.com/office/drawing/2014/main" id="{1E6CA2FD-779C-DD79-C176-2A495061183D}"/>
              </a:ext>
            </a:extLst>
          </p:cNvPr>
          <p:cNvSpPr txBox="1"/>
          <p:nvPr/>
        </p:nvSpPr>
        <p:spPr>
          <a:xfrm>
            <a:off x="5894363" y="3301218"/>
            <a:ext cx="538930" cy="369332"/>
          </a:xfrm>
          <a:prstGeom prst="rect">
            <a:avLst/>
          </a:prstGeom>
          <a:noFill/>
        </p:spPr>
        <p:txBody>
          <a:bodyPr wrap="none" rtlCol="0">
            <a:spAutoFit/>
          </a:bodyPr>
          <a:lstStyle/>
          <a:p>
            <a:r>
              <a:rPr lang="en-GB" dirty="0"/>
              <a:t>and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The Full Adder</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A full adder adds three bits (A, B, and carry-in) and produces sum and carry-out.</a:t>
            </a:r>
            <a:endParaRPr lang="en-US" sz="1600" dirty="0"/>
          </a:p>
        </p:txBody>
      </p:sp>
      <p:pic>
        <p:nvPicPr>
          <p:cNvPr id="13" name="Picture 12">
            <a:extLst>
              <a:ext uri="{FF2B5EF4-FFF2-40B4-BE49-F238E27FC236}">
                <a16:creationId xmlns:a16="http://schemas.microsoft.com/office/drawing/2014/main" id="{EA859179-C594-8F2F-C321-B16A09117844}"/>
              </a:ext>
            </a:extLst>
          </p:cNvPr>
          <p:cNvPicPr>
            <a:picLocks noChangeAspect="1"/>
          </p:cNvPicPr>
          <p:nvPr/>
        </p:nvPicPr>
        <p:blipFill>
          <a:blip r:embed="rId3"/>
          <a:stretch>
            <a:fillRect/>
          </a:stretch>
        </p:blipFill>
        <p:spPr>
          <a:xfrm>
            <a:off x="527740" y="1456125"/>
            <a:ext cx="7325650" cy="364907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026B1C7-F14B-D360-FA90-ACC2A111682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5215521-A8E2-14A9-9167-F0F0C4F27054}"/>
              </a:ext>
            </a:extLst>
          </p:cNvPr>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The Full Adder</a:t>
            </a:r>
            <a:endParaRPr lang="en-US" sz="3600" dirty="0"/>
          </a:p>
        </p:txBody>
      </p:sp>
      <p:sp>
        <p:nvSpPr>
          <p:cNvPr id="3" name="Text 1">
            <a:extLst>
              <a:ext uri="{FF2B5EF4-FFF2-40B4-BE49-F238E27FC236}">
                <a16:creationId xmlns:a16="http://schemas.microsoft.com/office/drawing/2014/main" id="{C13755EA-42B0-9122-82E6-EA136DB22986}"/>
              </a:ext>
            </a:extLst>
          </p:cNvPr>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A full adder adds three bits (A, B, and carry-in) and produces sum and carry-out.</a:t>
            </a:r>
            <a:endParaRPr lang="en-US" sz="1600" dirty="0"/>
          </a:p>
        </p:txBody>
      </p:sp>
      <p:graphicFrame>
        <p:nvGraphicFramePr>
          <p:cNvPr id="6" name="Table 0">
            <a:extLst>
              <a:ext uri="{FF2B5EF4-FFF2-40B4-BE49-F238E27FC236}">
                <a16:creationId xmlns:a16="http://schemas.microsoft.com/office/drawing/2014/main" id="{287E369E-3BF8-E3FF-5138-787B52F7E3CC}"/>
              </a:ext>
            </a:extLst>
          </p:cNvPr>
          <p:cNvGraphicFramePr>
            <a:graphicFrameLocks noGrp="1"/>
          </p:cNvGraphicFramePr>
          <p:nvPr/>
        </p:nvGraphicFramePr>
        <p:xfrm>
          <a:off x="457200" y="1554480"/>
          <a:ext cx="3200400" cy="2651760"/>
        </p:xfrm>
        <a:graphic>
          <a:graphicData uri="http://schemas.openxmlformats.org/drawingml/2006/table">
            <a:tbl>
              <a:tblPr/>
              <a:tblGrid>
                <a:gridCol w="640080">
                  <a:extLst>
                    <a:ext uri="{9D8B030D-6E8A-4147-A177-3AD203B41FA5}">
                      <a16:colId xmlns:a16="http://schemas.microsoft.com/office/drawing/2014/main" val="20000"/>
                    </a:ext>
                  </a:extLst>
                </a:gridCol>
                <a:gridCol w="640080">
                  <a:extLst>
                    <a:ext uri="{9D8B030D-6E8A-4147-A177-3AD203B41FA5}">
                      <a16:colId xmlns:a16="http://schemas.microsoft.com/office/drawing/2014/main" val="20001"/>
                    </a:ext>
                  </a:extLst>
                </a:gridCol>
                <a:gridCol w="640080">
                  <a:extLst>
                    <a:ext uri="{9D8B030D-6E8A-4147-A177-3AD203B41FA5}">
                      <a16:colId xmlns:a16="http://schemas.microsoft.com/office/drawing/2014/main" val="20002"/>
                    </a:ext>
                  </a:extLst>
                </a:gridCol>
                <a:gridCol w="640080">
                  <a:extLst>
                    <a:ext uri="{9D8B030D-6E8A-4147-A177-3AD203B41FA5}">
                      <a16:colId xmlns:a16="http://schemas.microsoft.com/office/drawing/2014/main" val="20003"/>
                    </a:ext>
                  </a:extLst>
                </a:gridCol>
                <a:gridCol w="640080">
                  <a:extLst>
                    <a:ext uri="{9D8B030D-6E8A-4147-A177-3AD203B41FA5}">
                      <a16:colId xmlns:a16="http://schemas.microsoft.com/office/drawing/2014/main" val="20004"/>
                    </a:ext>
                  </a:extLst>
                </a:gridCol>
              </a:tblGrid>
              <a:tr h="294640">
                <a:tc>
                  <a:txBody>
                    <a:bodyPr/>
                    <a:lstStyle/>
                    <a:p>
                      <a:pPr marL="0" indent="0" algn="ctr">
                        <a:buNone/>
                      </a:pPr>
                      <a:r>
                        <a:rPr lang="en-US" sz="1300" b="1" dirty="0">
                          <a:solidFill>
                            <a:srgbClr val="FFFFFF"/>
                          </a:solidFill>
                          <a:latin typeface="Consolas" pitchFamily="34" charset="0"/>
                          <a:ea typeface="Consolas" pitchFamily="34" charset="-122"/>
                          <a:cs typeface="Consolas" pitchFamily="34" charset="-120"/>
                        </a:rPr>
                        <a:t>A</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300" b="1" dirty="0">
                          <a:solidFill>
                            <a:srgbClr val="FFFFFF"/>
                          </a:solidFill>
                          <a:latin typeface="Consolas" pitchFamily="34" charset="0"/>
                          <a:ea typeface="Consolas" pitchFamily="34" charset="-122"/>
                          <a:cs typeface="Consolas" pitchFamily="34" charset="-120"/>
                        </a:rPr>
                        <a:t>B</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300" b="1" dirty="0">
                          <a:solidFill>
                            <a:srgbClr val="FFFFFF"/>
                          </a:solidFill>
                          <a:latin typeface="Consolas" pitchFamily="34" charset="0"/>
                          <a:ea typeface="Consolas" pitchFamily="34" charset="-122"/>
                          <a:cs typeface="Consolas" pitchFamily="34" charset="-120"/>
                        </a:rPr>
                        <a:t>Cin</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300" b="1" dirty="0">
                          <a:solidFill>
                            <a:srgbClr val="FFFFFF"/>
                          </a:solidFill>
                          <a:latin typeface="Consolas" pitchFamily="34" charset="0"/>
                          <a:ea typeface="Consolas" pitchFamily="34" charset="-122"/>
                          <a:cs typeface="Consolas" pitchFamily="34" charset="-120"/>
                        </a:rPr>
                        <a:t>Sum</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300" b="1" dirty="0">
                          <a:solidFill>
                            <a:srgbClr val="FFFFFF"/>
                          </a:solidFill>
                          <a:latin typeface="Consolas" pitchFamily="34" charset="0"/>
                          <a:ea typeface="Consolas" pitchFamily="34" charset="-122"/>
                          <a:cs typeface="Consolas" pitchFamily="34" charset="-120"/>
                        </a:rPr>
                        <a:t>Cout</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294640">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294640">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294640">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294640">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r h="294640">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5"/>
                  </a:ext>
                </a:extLst>
              </a:tr>
              <a:tr h="294640">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6"/>
                  </a:ext>
                </a:extLst>
              </a:tr>
              <a:tr h="294640">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0</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7"/>
                  </a:ext>
                </a:extLst>
              </a:tr>
              <a:tr h="294640">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Consolas" pitchFamily="34" charset="0"/>
                          <a:ea typeface="Consolas" pitchFamily="34" charset="-122"/>
                          <a:cs typeface="Consolas" pitchFamily="34" charset="-120"/>
                        </a:rPr>
                        <a:t>1</a:t>
                      </a:r>
                      <a:endParaRPr lang="en-US" sz="13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5" name="Shape 2">
            <a:extLst>
              <a:ext uri="{FF2B5EF4-FFF2-40B4-BE49-F238E27FC236}">
                <a16:creationId xmlns:a16="http://schemas.microsoft.com/office/drawing/2014/main" id="{3F3FFD43-77D4-A572-2180-9C981E7A6C17}"/>
              </a:ext>
            </a:extLst>
          </p:cNvPr>
          <p:cNvSpPr/>
          <p:nvPr/>
        </p:nvSpPr>
        <p:spPr>
          <a:xfrm>
            <a:off x="4114800" y="1554480"/>
            <a:ext cx="4572000" cy="2926080"/>
          </a:xfrm>
          <a:prstGeom prst="rect">
            <a:avLst/>
          </a:prstGeom>
          <a:solidFill>
            <a:srgbClr val="E8F4F8"/>
          </a:solidFill>
          <a:ln/>
        </p:spPr>
        <p:txBody>
          <a:bodyPr/>
          <a:lstStyle/>
          <a:p>
            <a:endParaRPr lang="en-GB"/>
          </a:p>
        </p:txBody>
      </p:sp>
      <p:sp>
        <p:nvSpPr>
          <p:cNvPr id="4" name="Text 3">
            <a:extLst>
              <a:ext uri="{FF2B5EF4-FFF2-40B4-BE49-F238E27FC236}">
                <a16:creationId xmlns:a16="http://schemas.microsoft.com/office/drawing/2014/main" id="{2D98C8CD-F6C4-F63F-87AC-5E009C1529C2}"/>
              </a:ext>
            </a:extLst>
          </p:cNvPr>
          <p:cNvSpPr/>
          <p:nvPr/>
        </p:nvSpPr>
        <p:spPr>
          <a:xfrm>
            <a:off x="4297680" y="1737360"/>
            <a:ext cx="4206240" cy="365760"/>
          </a:xfrm>
          <a:prstGeom prst="rect">
            <a:avLst/>
          </a:prstGeom>
          <a:noFill/>
          <a:ln/>
        </p:spPr>
        <p:txBody>
          <a:bodyPr wrap="square" rtlCol="0" anchor="ctr"/>
          <a:lstStyle/>
          <a:p>
            <a:pPr marL="0" indent="0">
              <a:buNone/>
            </a:pPr>
            <a:r>
              <a:rPr lang="en-US" sz="1500" b="1" dirty="0">
                <a:solidFill>
                  <a:srgbClr val="1E293B"/>
                </a:solidFill>
                <a:latin typeface="Arial" pitchFamily="34" charset="0"/>
                <a:ea typeface="Arial" pitchFamily="34" charset="-122"/>
                <a:cs typeface="Arial" pitchFamily="34" charset="-120"/>
              </a:rPr>
              <a:t>Logic Circuit (using two half adders):</a:t>
            </a:r>
            <a:endParaRPr lang="en-US" sz="1500" dirty="0"/>
          </a:p>
        </p:txBody>
      </p:sp>
      <p:sp>
        <p:nvSpPr>
          <p:cNvPr id="7" name="Text 4">
            <a:extLst>
              <a:ext uri="{FF2B5EF4-FFF2-40B4-BE49-F238E27FC236}">
                <a16:creationId xmlns:a16="http://schemas.microsoft.com/office/drawing/2014/main" id="{1C5313D9-B07A-002A-B744-E72829331F99}"/>
              </a:ext>
            </a:extLst>
          </p:cNvPr>
          <p:cNvSpPr/>
          <p:nvPr/>
        </p:nvSpPr>
        <p:spPr>
          <a:xfrm>
            <a:off x="4297680" y="2194560"/>
            <a:ext cx="4206240" cy="2103120"/>
          </a:xfrm>
          <a:prstGeom prst="rect">
            <a:avLst/>
          </a:prstGeom>
          <a:noFill/>
          <a:ln/>
        </p:spPr>
        <p:txBody>
          <a:bodyPr wrap="square" rtlCol="0" anchor="ctr"/>
          <a:lstStyle/>
          <a:p>
            <a:pPr marL="0" indent="0">
              <a:buNone/>
            </a:pPr>
            <a:r>
              <a:rPr lang="en-US" sz="1300" b="1" dirty="0">
                <a:solidFill>
                  <a:srgbClr val="1E293B"/>
                </a:solidFill>
                <a:latin typeface="Arial" pitchFamily="34" charset="0"/>
                <a:ea typeface="Arial" pitchFamily="34" charset="-122"/>
                <a:cs typeface="Arial" pitchFamily="34" charset="-120"/>
              </a:rPr>
              <a:t>First Half Adder:</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Sum1 = A XOR B</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Carry1 = A AND B</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b="1" dirty="0">
                <a:solidFill>
                  <a:srgbClr val="1E293B"/>
                </a:solidFill>
                <a:latin typeface="Arial" pitchFamily="34" charset="0"/>
                <a:ea typeface="Arial" pitchFamily="34" charset="-122"/>
                <a:cs typeface="Arial" pitchFamily="34" charset="-120"/>
              </a:rPr>
              <a:t>Second Half Adder:</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Sum = Sum1 XOR Cin</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Carry2 = Sum1 AND Cin</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b="1" dirty="0">
                <a:solidFill>
                  <a:srgbClr val="1E293B"/>
                </a:solidFill>
                <a:latin typeface="Arial" pitchFamily="34" charset="0"/>
                <a:ea typeface="Arial" pitchFamily="34" charset="-122"/>
                <a:cs typeface="Arial" pitchFamily="34" charset="-120"/>
              </a:rPr>
              <a:t>Final Carry Out:</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Cout = Carry1 OR Carry2</a:t>
            </a:r>
            <a:endParaRPr lang="en-US" sz="1400" dirty="0"/>
          </a:p>
        </p:txBody>
      </p:sp>
    </p:spTree>
    <p:extLst>
      <p:ext uri="{BB962C8B-B14F-4D97-AF65-F5344CB8AC3E}">
        <p14:creationId xmlns:p14="http://schemas.microsoft.com/office/powerpoint/2010/main" val="1336384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Multi-bit Addition</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Full adders can be chained together to add multi-bit numbers:</a:t>
            </a:r>
            <a:endParaRPr lang="en-US" sz="1600" dirty="0"/>
          </a:p>
        </p:txBody>
      </p:sp>
      <p:sp>
        <p:nvSpPr>
          <p:cNvPr id="4" name="Shape 2"/>
          <p:cNvSpPr/>
          <p:nvPr/>
        </p:nvSpPr>
        <p:spPr>
          <a:xfrm>
            <a:off x="457200" y="1554480"/>
            <a:ext cx="8229600" cy="2743200"/>
          </a:xfrm>
          <a:prstGeom prst="rect">
            <a:avLst/>
          </a:prstGeom>
          <a:solidFill>
            <a:srgbClr val="E8F4F8"/>
          </a:solidFill>
          <a:ln/>
        </p:spPr>
        <p:txBody>
          <a:bodyPr/>
          <a:lstStyle/>
          <a:p>
            <a:endParaRPr lang="en-GB"/>
          </a:p>
        </p:txBody>
      </p:sp>
      <p:sp>
        <p:nvSpPr>
          <p:cNvPr id="5" name="Text 3"/>
          <p:cNvSpPr/>
          <p:nvPr/>
        </p:nvSpPr>
        <p:spPr>
          <a:xfrm>
            <a:off x="457200" y="1558366"/>
            <a:ext cx="786384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4-bit Ripple Carry Adder:</a:t>
            </a:r>
            <a:endParaRPr lang="en-US" sz="1600" dirty="0"/>
          </a:p>
        </p:txBody>
      </p:sp>
      <p:sp>
        <p:nvSpPr>
          <p:cNvPr id="6" name="Shape 4"/>
          <p:cNvSpPr/>
          <p:nvPr/>
        </p:nvSpPr>
        <p:spPr>
          <a:xfrm>
            <a:off x="914400" y="2286000"/>
            <a:ext cx="1371600" cy="1371600"/>
          </a:xfrm>
          <a:prstGeom prst="rect">
            <a:avLst/>
          </a:prstGeom>
          <a:solidFill>
            <a:srgbClr val="FFFFFF"/>
          </a:solidFill>
          <a:ln w="38100">
            <a:solidFill>
              <a:srgbClr val="1C7293"/>
            </a:solidFill>
            <a:prstDash val="solid"/>
          </a:ln>
        </p:spPr>
        <p:txBody>
          <a:bodyPr/>
          <a:lstStyle/>
          <a:p>
            <a:endParaRPr lang="en-GB"/>
          </a:p>
        </p:txBody>
      </p:sp>
      <p:sp>
        <p:nvSpPr>
          <p:cNvPr id="7" name="Text 5"/>
          <p:cNvSpPr/>
          <p:nvPr/>
        </p:nvSpPr>
        <p:spPr>
          <a:xfrm>
            <a:off x="914400" y="2286000"/>
            <a:ext cx="1371600" cy="1371600"/>
          </a:xfrm>
          <a:prstGeom prst="rect">
            <a:avLst/>
          </a:prstGeom>
          <a:noFill/>
          <a:ln/>
        </p:spPr>
        <p:txBody>
          <a:bodyPr wrap="square" rtlCol="0" anchor="ctr"/>
          <a:lstStyle/>
          <a:p>
            <a:pPr marL="0" indent="0" algn="ctr">
              <a:buNone/>
            </a:pPr>
            <a:r>
              <a:rPr lang="en-US" sz="1300" b="1" dirty="0">
                <a:solidFill>
                  <a:srgbClr val="1C7293"/>
                </a:solidFill>
                <a:latin typeface="Arial" pitchFamily="34" charset="0"/>
                <a:ea typeface="Arial" pitchFamily="34" charset="-122"/>
                <a:cs typeface="Arial" pitchFamily="34" charset="-120"/>
              </a:rPr>
              <a:t>Full</a:t>
            </a:r>
            <a:endParaRPr lang="en-US" sz="1300" dirty="0"/>
          </a:p>
          <a:p>
            <a:pPr marL="0" indent="0" algn="ctr">
              <a:buNone/>
            </a:pPr>
            <a:r>
              <a:rPr lang="en-US" sz="1300" b="1" dirty="0">
                <a:solidFill>
                  <a:srgbClr val="1C7293"/>
                </a:solidFill>
                <a:latin typeface="Arial" pitchFamily="34" charset="0"/>
                <a:ea typeface="Arial" pitchFamily="34" charset="-122"/>
                <a:cs typeface="Arial" pitchFamily="34" charset="-120"/>
              </a:rPr>
              <a:t>Adder</a:t>
            </a:r>
            <a:endParaRPr lang="en-US" sz="1300" dirty="0"/>
          </a:p>
        </p:txBody>
      </p:sp>
      <p:sp>
        <p:nvSpPr>
          <p:cNvPr id="8" name="Text 6"/>
          <p:cNvSpPr/>
          <p:nvPr/>
        </p:nvSpPr>
        <p:spPr>
          <a:xfrm>
            <a:off x="914400" y="2011680"/>
            <a:ext cx="1371600" cy="228600"/>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Bit 3</a:t>
            </a:r>
            <a:endParaRPr lang="en-US" sz="1100" dirty="0"/>
          </a:p>
        </p:txBody>
      </p:sp>
      <p:sp>
        <p:nvSpPr>
          <p:cNvPr id="9" name="Shape 7"/>
          <p:cNvSpPr/>
          <p:nvPr/>
        </p:nvSpPr>
        <p:spPr>
          <a:xfrm>
            <a:off x="2286000" y="2971800"/>
            <a:ext cx="457200" cy="0"/>
          </a:xfrm>
          <a:prstGeom prst="line">
            <a:avLst/>
          </a:prstGeom>
          <a:noFill/>
          <a:ln w="25400">
            <a:solidFill>
              <a:srgbClr val="21295C"/>
            </a:solidFill>
            <a:prstDash val="solid"/>
          </a:ln>
        </p:spPr>
        <p:txBody>
          <a:bodyPr/>
          <a:lstStyle/>
          <a:p>
            <a:endParaRPr lang="en-GB"/>
          </a:p>
        </p:txBody>
      </p:sp>
      <p:sp>
        <p:nvSpPr>
          <p:cNvPr id="10" name="Text 8"/>
          <p:cNvSpPr/>
          <p:nvPr/>
        </p:nvSpPr>
        <p:spPr>
          <a:xfrm>
            <a:off x="2377440" y="2788920"/>
            <a:ext cx="274320" cy="182880"/>
          </a:xfrm>
          <a:prstGeom prst="rect">
            <a:avLst/>
          </a:prstGeom>
          <a:noFill/>
          <a:ln/>
        </p:spPr>
        <p:txBody>
          <a:bodyPr wrap="square" rtlCol="0" anchor="ctr"/>
          <a:lstStyle/>
          <a:p>
            <a:pPr marL="0" indent="0">
              <a:buNone/>
            </a:pPr>
            <a:r>
              <a:rPr lang="en-US" sz="900" i="1" dirty="0">
                <a:solidFill>
                  <a:srgbClr val="21295C"/>
                </a:solidFill>
                <a:latin typeface="Arial" pitchFamily="34" charset="0"/>
                <a:ea typeface="Arial" pitchFamily="34" charset="-122"/>
                <a:cs typeface="Arial" pitchFamily="34" charset="-120"/>
              </a:rPr>
              <a:t>C</a:t>
            </a:r>
            <a:endParaRPr lang="en-US" sz="900" dirty="0"/>
          </a:p>
        </p:txBody>
      </p:sp>
      <p:sp>
        <p:nvSpPr>
          <p:cNvPr id="11" name="Shape 9"/>
          <p:cNvSpPr/>
          <p:nvPr/>
        </p:nvSpPr>
        <p:spPr>
          <a:xfrm>
            <a:off x="2743200" y="2286000"/>
            <a:ext cx="1371600" cy="1371600"/>
          </a:xfrm>
          <a:prstGeom prst="rect">
            <a:avLst/>
          </a:prstGeom>
          <a:solidFill>
            <a:srgbClr val="FFFFFF"/>
          </a:solidFill>
          <a:ln w="38100">
            <a:solidFill>
              <a:srgbClr val="1C7293"/>
            </a:solidFill>
            <a:prstDash val="solid"/>
          </a:ln>
        </p:spPr>
        <p:txBody>
          <a:bodyPr/>
          <a:lstStyle/>
          <a:p>
            <a:endParaRPr lang="en-GB"/>
          </a:p>
        </p:txBody>
      </p:sp>
      <p:sp>
        <p:nvSpPr>
          <p:cNvPr id="12" name="Text 10"/>
          <p:cNvSpPr/>
          <p:nvPr/>
        </p:nvSpPr>
        <p:spPr>
          <a:xfrm>
            <a:off x="2743200" y="2286000"/>
            <a:ext cx="1371600" cy="1371600"/>
          </a:xfrm>
          <a:prstGeom prst="rect">
            <a:avLst/>
          </a:prstGeom>
          <a:noFill/>
          <a:ln/>
        </p:spPr>
        <p:txBody>
          <a:bodyPr wrap="square" rtlCol="0" anchor="ctr"/>
          <a:lstStyle/>
          <a:p>
            <a:pPr marL="0" indent="0" algn="ctr">
              <a:buNone/>
            </a:pPr>
            <a:r>
              <a:rPr lang="en-US" sz="1300" b="1" dirty="0">
                <a:solidFill>
                  <a:srgbClr val="1C7293"/>
                </a:solidFill>
                <a:latin typeface="Arial" pitchFamily="34" charset="0"/>
                <a:ea typeface="Arial" pitchFamily="34" charset="-122"/>
                <a:cs typeface="Arial" pitchFamily="34" charset="-120"/>
              </a:rPr>
              <a:t>Full</a:t>
            </a:r>
            <a:endParaRPr lang="en-US" sz="1300" dirty="0"/>
          </a:p>
          <a:p>
            <a:pPr marL="0" indent="0" algn="ctr">
              <a:buNone/>
            </a:pPr>
            <a:r>
              <a:rPr lang="en-US" sz="1300" b="1" dirty="0">
                <a:solidFill>
                  <a:srgbClr val="1C7293"/>
                </a:solidFill>
                <a:latin typeface="Arial" pitchFamily="34" charset="0"/>
                <a:ea typeface="Arial" pitchFamily="34" charset="-122"/>
                <a:cs typeface="Arial" pitchFamily="34" charset="-120"/>
              </a:rPr>
              <a:t>Adder</a:t>
            </a:r>
            <a:endParaRPr lang="en-US" sz="1300" dirty="0"/>
          </a:p>
        </p:txBody>
      </p:sp>
      <p:sp>
        <p:nvSpPr>
          <p:cNvPr id="13" name="Text 11"/>
          <p:cNvSpPr/>
          <p:nvPr/>
        </p:nvSpPr>
        <p:spPr>
          <a:xfrm>
            <a:off x="2743200" y="2011680"/>
            <a:ext cx="1371600" cy="228600"/>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Bit 2</a:t>
            </a:r>
            <a:endParaRPr lang="en-US" sz="1100" dirty="0"/>
          </a:p>
        </p:txBody>
      </p:sp>
      <p:sp>
        <p:nvSpPr>
          <p:cNvPr id="14" name="Shape 12"/>
          <p:cNvSpPr/>
          <p:nvPr/>
        </p:nvSpPr>
        <p:spPr>
          <a:xfrm>
            <a:off x="4114800" y="2971800"/>
            <a:ext cx="457200" cy="0"/>
          </a:xfrm>
          <a:prstGeom prst="line">
            <a:avLst/>
          </a:prstGeom>
          <a:noFill/>
          <a:ln w="25400">
            <a:solidFill>
              <a:srgbClr val="21295C"/>
            </a:solidFill>
            <a:prstDash val="solid"/>
          </a:ln>
        </p:spPr>
        <p:txBody>
          <a:bodyPr/>
          <a:lstStyle/>
          <a:p>
            <a:endParaRPr lang="en-GB"/>
          </a:p>
        </p:txBody>
      </p:sp>
      <p:sp>
        <p:nvSpPr>
          <p:cNvPr id="15" name="Text 13"/>
          <p:cNvSpPr/>
          <p:nvPr/>
        </p:nvSpPr>
        <p:spPr>
          <a:xfrm>
            <a:off x="4206240" y="2788920"/>
            <a:ext cx="274320" cy="182880"/>
          </a:xfrm>
          <a:prstGeom prst="rect">
            <a:avLst/>
          </a:prstGeom>
          <a:noFill/>
          <a:ln/>
        </p:spPr>
        <p:txBody>
          <a:bodyPr wrap="square" rtlCol="0" anchor="ctr"/>
          <a:lstStyle/>
          <a:p>
            <a:pPr marL="0" indent="0">
              <a:buNone/>
            </a:pPr>
            <a:r>
              <a:rPr lang="en-US" sz="900" i="1" dirty="0">
                <a:solidFill>
                  <a:srgbClr val="21295C"/>
                </a:solidFill>
                <a:latin typeface="Arial" pitchFamily="34" charset="0"/>
                <a:ea typeface="Arial" pitchFamily="34" charset="-122"/>
                <a:cs typeface="Arial" pitchFamily="34" charset="-120"/>
              </a:rPr>
              <a:t>C</a:t>
            </a:r>
            <a:endParaRPr lang="en-US" sz="900" dirty="0"/>
          </a:p>
        </p:txBody>
      </p:sp>
      <p:sp>
        <p:nvSpPr>
          <p:cNvPr id="16" name="Shape 14"/>
          <p:cNvSpPr/>
          <p:nvPr/>
        </p:nvSpPr>
        <p:spPr>
          <a:xfrm>
            <a:off x="4572000" y="2286000"/>
            <a:ext cx="1371600" cy="1371600"/>
          </a:xfrm>
          <a:prstGeom prst="rect">
            <a:avLst/>
          </a:prstGeom>
          <a:solidFill>
            <a:srgbClr val="FFFFFF"/>
          </a:solidFill>
          <a:ln w="38100">
            <a:solidFill>
              <a:srgbClr val="1C7293"/>
            </a:solidFill>
            <a:prstDash val="solid"/>
          </a:ln>
        </p:spPr>
        <p:txBody>
          <a:bodyPr/>
          <a:lstStyle/>
          <a:p>
            <a:endParaRPr lang="en-GB"/>
          </a:p>
        </p:txBody>
      </p:sp>
      <p:sp>
        <p:nvSpPr>
          <p:cNvPr id="17" name="Text 15"/>
          <p:cNvSpPr/>
          <p:nvPr/>
        </p:nvSpPr>
        <p:spPr>
          <a:xfrm>
            <a:off x="4572000" y="2286000"/>
            <a:ext cx="1371600" cy="1371600"/>
          </a:xfrm>
          <a:prstGeom prst="rect">
            <a:avLst/>
          </a:prstGeom>
          <a:noFill/>
          <a:ln/>
        </p:spPr>
        <p:txBody>
          <a:bodyPr wrap="square" rtlCol="0" anchor="ctr"/>
          <a:lstStyle/>
          <a:p>
            <a:pPr marL="0" indent="0" algn="ctr">
              <a:buNone/>
            </a:pPr>
            <a:r>
              <a:rPr lang="en-US" sz="1300" b="1" dirty="0">
                <a:solidFill>
                  <a:srgbClr val="1C7293"/>
                </a:solidFill>
                <a:latin typeface="Arial" pitchFamily="34" charset="0"/>
                <a:ea typeface="Arial" pitchFamily="34" charset="-122"/>
                <a:cs typeface="Arial" pitchFamily="34" charset="-120"/>
              </a:rPr>
              <a:t>Full</a:t>
            </a:r>
            <a:endParaRPr lang="en-US" sz="1300" dirty="0"/>
          </a:p>
          <a:p>
            <a:pPr marL="0" indent="0" algn="ctr">
              <a:buNone/>
            </a:pPr>
            <a:r>
              <a:rPr lang="en-US" sz="1300" b="1" dirty="0">
                <a:solidFill>
                  <a:srgbClr val="1C7293"/>
                </a:solidFill>
                <a:latin typeface="Arial" pitchFamily="34" charset="0"/>
                <a:ea typeface="Arial" pitchFamily="34" charset="-122"/>
                <a:cs typeface="Arial" pitchFamily="34" charset="-120"/>
              </a:rPr>
              <a:t>Adder</a:t>
            </a:r>
            <a:endParaRPr lang="en-US" sz="1300" dirty="0"/>
          </a:p>
        </p:txBody>
      </p:sp>
      <p:sp>
        <p:nvSpPr>
          <p:cNvPr id="18" name="Text 16"/>
          <p:cNvSpPr/>
          <p:nvPr/>
        </p:nvSpPr>
        <p:spPr>
          <a:xfrm>
            <a:off x="4572000" y="2011680"/>
            <a:ext cx="1371600" cy="228600"/>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Bit 1</a:t>
            </a:r>
            <a:endParaRPr lang="en-US" sz="1100" dirty="0"/>
          </a:p>
        </p:txBody>
      </p:sp>
      <p:sp>
        <p:nvSpPr>
          <p:cNvPr id="19" name="Shape 17"/>
          <p:cNvSpPr/>
          <p:nvPr/>
        </p:nvSpPr>
        <p:spPr>
          <a:xfrm>
            <a:off x="5943600" y="2971800"/>
            <a:ext cx="457200" cy="0"/>
          </a:xfrm>
          <a:prstGeom prst="line">
            <a:avLst/>
          </a:prstGeom>
          <a:noFill/>
          <a:ln w="25400">
            <a:solidFill>
              <a:srgbClr val="21295C"/>
            </a:solidFill>
            <a:prstDash val="solid"/>
          </a:ln>
        </p:spPr>
        <p:txBody>
          <a:bodyPr/>
          <a:lstStyle/>
          <a:p>
            <a:endParaRPr lang="en-GB"/>
          </a:p>
        </p:txBody>
      </p:sp>
      <p:sp>
        <p:nvSpPr>
          <p:cNvPr id="20" name="Text 18"/>
          <p:cNvSpPr/>
          <p:nvPr/>
        </p:nvSpPr>
        <p:spPr>
          <a:xfrm>
            <a:off x="6035040" y="2788920"/>
            <a:ext cx="274320" cy="182880"/>
          </a:xfrm>
          <a:prstGeom prst="rect">
            <a:avLst/>
          </a:prstGeom>
          <a:noFill/>
          <a:ln/>
        </p:spPr>
        <p:txBody>
          <a:bodyPr wrap="square" rtlCol="0" anchor="ctr"/>
          <a:lstStyle/>
          <a:p>
            <a:pPr marL="0" indent="0">
              <a:buNone/>
            </a:pPr>
            <a:r>
              <a:rPr lang="en-US" sz="900" i="1" dirty="0">
                <a:solidFill>
                  <a:srgbClr val="21295C"/>
                </a:solidFill>
                <a:latin typeface="Arial" pitchFamily="34" charset="0"/>
                <a:ea typeface="Arial" pitchFamily="34" charset="-122"/>
                <a:cs typeface="Arial" pitchFamily="34" charset="-120"/>
              </a:rPr>
              <a:t>C</a:t>
            </a:r>
            <a:endParaRPr lang="en-US" sz="900" dirty="0"/>
          </a:p>
        </p:txBody>
      </p:sp>
      <p:sp>
        <p:nvSpPr>
          <p:cNvPr id="21" name="Shape 19"/>
          <p:cNvSpPr/>
          <p:nvPr/>
        </p:nvSpPr>
        <p:spPr>
          <a:xfrm>
            <a:off x="6400800" y="2286000"/>
            <a:ext cx="1371600" cy="1371600"/>
          </a:xfrm>
          <a:prstGeom prst="rect">
            <a:avLst/>
          </a:prstGeom>
          <a:solidFill>
            <a:srgbClr val="FFFFFF"/>
          </a:solidFill>
          <a:ln w="38100">
            <a:solidFill>
              <a:srgbClr val="1C7293"/>
            </a:solidFill>
            <a:prstDash val="solid"/>
          </a:ln>
        </p:spPr>
        <p:txBody>
          <a:bodyPr/>
          <a:lstStyle/>
          <a:p>
            <a:endParaRPr lang="en-GB"/>
          </a:p>
        </p:txBody>
      </p:sp>
      <p:sp>
        <p:nvSpPr>
          <p:cNvPr id="22" name="Text 20"/>
          <p:cNvSpPr/>
          <p:nvPr/>
        </p:nvSpPr>
        <p:spPr>
          <a:xfrm>
            <a:off x="6400800" y="2286000"/>
            <a:ext cx="1371600" cy="1371600"/>
          </a:xfrm>
          <a:prstGeom prst="rect">
            <a:avLst/>
          </a:prstGeom>
          <a:noFill/>
          <a:ln/>
        </p:spPr>
        <p:txBody>
          <a:bodyPr wrap="square" rtlCol="0" anchor="ctr"/>
          <a:lstStyle/>
          <a:p>
            <a:pPr marL="0" indent="0" algn="ctr">
              <a:buNone/>
            </a:pPr>
            <a:r>
              <a:rPr lang="en-US" sz="1300" b="1" dirty="0">
                <a:solidFill>
                  <a:srgbClr val="1C7293"/>
                </a:solidFill>
                <a:latin typeface="Arial" pitchFamily="34" charset="0"/>
                <a:ea typeface="Arial" pitchFamily="34" charset="-122"/>
                <a:cs typeface="Arial" pitchFamily="34" charset="-120"/>
              </a:rPr>
              <a:t>Full</a:t>
            </a:r>
            <a:endParaRPr lang="en-US" sz="1300" dirty="0"/>
          </a:p>
          <a:p>
            <a:pPr marL="0" indent="0" algn="ctr">
              <a:buNone/>
            </a:pPr>
            <a:r>
              <a:rPr lang="en-US" sz="1300" b="1" dirty="0">
                <a:solidFill>
                  <a:srgbClr val="1C7293"/>
                </a:solidFill>
                <a:latin typeface="Arial" pitchFamily="34" charset="0"/>
                <a:ea typeface="Arial" pitchFamily="34" charset="-122"/>
                <a:cs typeface="Arial" pitchFamily="34" charset="-120"/>
              </a:rPr>
              <a:t>Adder</a:t>
            </a:r>
            <a:endParaRPr lang="en-US" sz="1300" dirty="0"/>
          </a:p>
        </p:txBody>
      </p:sp>
      <p:sp>
        <p:nvSpPr>
          <p:cNvPr id="23" name="Text 21"/>
          <p:cNvSpPr/>
          <p:nvPr/>
        </p:nvSpPr>
        <p:spPr>
          <a:xfrm>
            <a:off x="6400800" y="2011680"/>
            <a:ext cx="1371600" cy="228600"/>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Bit 0</a:t>
            </a:r>
            <a:endParaRPr lang="en-US" sz="1100" dirty="0"/>
          </a:p>
        </p:txBody>
      </p:sp>
      <p:sp>
        <p:nvSpPr>
          <p:cNvPr id="24" name="Text 22"/>
          <p:cNvSpPr/>
          <p:nvPr/>
        </p:nvSpPr>
        <p:spPr>
          <a:xfrm>
            <a:off x="365760" y="2886222"/>
            <a:ext cx="715108" cy="182880"/>
          </a:xfrm>
          <a:prstGeom prst="rect">
            <a:avLst/>
          </a:prstGeom>
          <a:noFill/>
          <a:ln/>
        </p:spPr>
        <p:txBody>
          <a:bodyPr wrap="square" rtlCol="0" anchor="ctr"/>
          <a:lstStyle/>
          <a:p>
            <a:pPr marL="0" indent="0">
              <a:buNone/>
            </a:pPr>
            <a:r>
              <a:rPr lang="en-US" sz="1000" i="1" dirty="0">
                <a:solidFill>
                  <a:srgbClr val="1E293B"/>
                </a:solidFill>
                <a:latin typeface="Arial" pitchFamily="34" charset="0"/>
                <a:ea typeface="Arial" pitchFamily="34" charset="-122"/>
                <a:cs typeface="Arial" pitchFamily="34" charset="-120"/>
              </a:rPr>
              <a:t>Cin = 0</a:t>
            </a:r>
            <a:endParaRPr lang="en-US" sz="1000" dirty="0"/>
          </a:p>
        </p:txBody>
      </p:sp>
      <p:sp>
        <p:nvSpPr>
          <p:cNvPr id="25" name="Text 23"/>
          <p:cNvSpPr/>
          <p:nvPr/>
        </p:nvSpPr>
        <p:spPr>
          <a:xfrm>
            <a:off x="8121748" y="2880360"/>
            <a:ext cx="656492" cy="182880"/>
          </a:xfrm>
          <a:prstGeom prst="rect">
            <a:avLst/>
          </a:prstGeom>
          <a:noFill/>
          <a:ln/>
        </p:spPr>
        <p:txBody>
          <a:bodyPr wrap="square" rtlCol="0" anchor="ctr"/>
          <a:lstStyle/>
          <a:p>
            <a:pPr marL="0" indent="0">
              <a:buNone/>
            </a:pPr>
            <a:r>
              <a:rPr lang="en-US" sz="1000" b="1" dirty="0">
                <a:solidFill>
                  <a:srgbClr val="21295C"/>
                </a:solidFill>
                <a:latin typeface="Arial" pitchFamily="34" charset="0"/>
                <a:ea typeface="Arial" pitchFamily="34" charset="-122"/>
                <a:cs typeface="Arial" pitchFamily="34" charset="-120"/>
              </a:rPr>
              <a:t>Cout</a:t>
            </a:r>
            <a:endParaRPr lang="en-US" sz="1000" dirty="0"/>
          </a:p>
        </p:txBody>
      </p:sp>
      <p:sp>
        <p:nvSpPr>
          <p:cNvPr id="26" name="Text 24"/>
          <p:cNvSpPr/>
          <p:nvPr/>
        </p:nvSpPr>
        <p:spPr>
          <a:xfrm>
            <a:off x="457200" y="4389120"/>
            <a:ext cx="8229600" cy="548640"/>
          </a:xfrm>
          <a:prstGeom prst="rect">
            <a:avLst/>
          </a:prstGeom>
          <a:noFill/>
          <a:ln/>
        </p:spPr>
        <p:txBody>
          <a:bodyPr wrap="square" rtlCol="0" anchor="ctr"/>
          <a:lstStyle/>
          <a:p>
            <a:pPr marL="0" indent="0">
              <a:buNone/>
            </a:pPr>
            <a:r>
              <a:rPr lang="en-US" sz="1300" b="1" dirty="0">
                <a:solidFill>
                  <a:srgbClr val="1E293B"/>
                </a:solidFill>
                <a:latin typeface="Arial" pitchFamily="34" charset="0"/>
                <a:ea typeface="Arial" pitchFamily="34" charset="-122"/>
                <a:cs typeface="Arial" pitchFamily="34" charset="-120"/>
              </a:rPr>
              <a:t>Key concept:</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The carry output from each adder becomes the carry input to the next higher bit position. This is called a </a:t>
            </a:r>
            <a:endParaRPr lang="en-US" sz="1300" dirty="0"/>
          </a:p>
          <a:p>
            <a:pPr marL="0" indent="0">
              <a:buNone/>
            </a:pPr>
            <a:r>
              <a:rPr lang="en-US" sz="1300" b="1" i="1" dirty="0">
                <a:solidFill>
                  <a:srgbClr val="1E293B"/>
                </a:solidFill>
                <a:latin typeface="Arial" pitchFamily="34" charset="0"/>
                <a:ea typeface="Arial" pitchFamily="34" charset="-122"/>
                <a:cs typeface="Arial" pitchFamily="34" charset="-120"/>
              </a:rPr>
              <a:t>ripple carry adder</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because the carry 'ripples' through the circuit from right to left.</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804DCA-64AA-3159-B037-6343A00D7A61}"/>
              </a:ext>
            </a:extLst>
          </p:cNvPr>
          <p:cNvSpPr txBox="1"/>
          <p:nvPr/>
        </p:nvSpPr>
        <p:spPr>
          <a:xfrm>
            <a:off x="2523201" y="2110085"/>
            <a:ext cx="4097597" cy="923330"/>
          </a:xfrm>
          <a:prstGeom prst="rect">
            <a:avLst/>
          </a:prstGeom>
          <a:noFill/>
        </p:spPr>
        <p:txBody>
          <a:bodyPr wrap="none" rtlCol="0">
            <a:spAutoFit/>
          </a:bodyPr>
          <a:lstStyle/>
          <a:p>
            <a:r>
              <a:rPr lang="en-GB" sz="5400" dirty="0"/>
              <a:t>Complements</a:t>
            </a:r>
            <a:endParaRPr lang="en-GB" dirty="0"/>
          </a:p>
        </p:txBody>
      </p:sp>
    </p:spTree>
    <p:extLst>
      <p:ext uri="{BB962C8B-B14F-4D97-AF65-F5344CB8AC3E}">
        <p14:creationId xmlns:p14="http://schemas.microsoft.com/office/powerpoint/2010/main" val="4139261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What is One's Complement?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A simple method for representing negative numbers in binary </a:t>
            </a:r>
            <a:endParaRPr lang="en-US" sz="1600" dirty="0"/>
          </a:p>
        </p:txBody>
      </p:sp>
      <p:sp>
        <p:nvSpPr>
          <p:cNvPr id="4" name="Shape 2"/>
          <p:cNvSpPr/>
          <p:nvPr/>
        </p:nvSpPr>
        <p:spPr>
          <a:xfrm>
            <a:off x="457200" y="1554480"/>
            <a:ext cx="8229600" cy="1188720"/>
          </a:xfrm>
          <a:prstGeom prst="rect">
            <a:avLst/>
          </a:prstGeom>
          <a:solidFill>
            <a:srgbClr val="E8F4F8"/>
          </a:solidFill>
          <a:ln/>
        </p:spPr>
        <p:txBody>
          <a:bodyPr/>
          <a:lstStyle/>
          <a:p>
            <a:endParaRPr lang="en-GB"/>
          </a:p>
        </p:txBody>
      </p:sp>
      <p:sp>
        <p:nvSpPr>
          <p:cNvPr id="5" name="Text 3"/>
          <p:cNvSpPr/>
          <p:nvPr/>
        </p:nvSpPr>
        <p:spPr>
          <a:xfrm>
            <a:off x="640080" y="1783080"/>
            <a:ext cx="7863840" cy="8229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The Rule:</a:t>
            </a:r>
            <a:endParaRPr lang="en-US" sz="1600" dirty="0"/>
          </a:p>
          <a:p>
            <a:pPr marL="0" indent="0">
              <a:buNone/>
            </a:pPr>
            <a:r>
              <a:rPr lang="en-US" sz="1600" dirty="0">
                <a:solidFill>
                  <a:srgbClr val="1E293B"/>
                </a:solidFill>
                <a:latin typeface="Arial" pitchFamily="34" charset="0"/>
                <a:ea typeface="Arial" pitchFamily="34" charset="-122"/>
                <a:cs typeface="Arial" pitchFamily="34" charset="-120"/>
              </a:rPr>
              <a:t> </a:t>
            </a:r>
            <a:endParaRPr lang="en-US" sz="1600" dirty="0"/>
          </a:p>
          <a:p>
            <a:pPr marL="0" indent="0">
              <a:buNone/>
            </a:pPr>
            <a:r>
              <a:rPr lang="en-US" sz="1500" dirty="0">
                <a:solidFill>
                  <a:srgbClr val="1E293B"/>
                </a:solidFill>
                <a:latin typeface="Arial" pitchFamily="34" charset="0"/>
                <a:ea typeface="Arial" pitchFamily="34" charset="-122"/>
                <a:cs typeface="Arial" pitchFamily="34" charset="-120"/>
              </a:rPr>
              <a:t>To get the negative of a number, simply flip every bit:</a:t>
            </a:r>
            <a:endParaRPr lang="en-US" sz="1600" dirty="0"/>
          </a:p>
          <a:p>
            <a:pPr marL="0" indent="0">
              <a:buNone/>
            </a:pPr>
            <a:r>
              <a:rPr lang="en-US" sz="1400" dirty="0">
                <a:solidFill>
                  <a:srgbClr val="1E293B"/>
                </a:solidFill>
                <a:latin typeface="Arial" pitchFamily="34" charset="0"/>
                <a:ea typeface="Arial" pitchFamily="34" charset="-122"/>
                <a:cs typeface="Arial" pitchFamily="34" charset="-120"/>
              </a:rPr>
              <a:t>• 0 becomes 1</a:t>
            </a:r>
            <a:endParaRPr lang="en-US" sz="1600" dirty="0"/>
          </a:p>
          <a:p>
            <a:pPr marL="0" indent="0">
              <a:buNone/>
            </a:pPr>
            <a:r>
              <a:rPr lang="en-US" sz="1400" dirty="0">
                <a:solidFill>
                  <a:srgbClr val="1E293B"/>
                </a:solidFill>
                <a:latin typeface="Arial" pitchFamily="34" charset="0"/>
                <a:ea typeface="Arial" pitchFamily="34" charset="-122"/>
                <a:cs typeface="Arial" pitchFamily="34" charset="-120"/>
              </a:rPr>
              <a:t>• 1 becomes 0</a:t>
            </a:r>
            <a:endParaRPr lang="en-US" sz="1600" dirty="0"/>
          </a:p>
        </p:txBody>
      </p:sp>
      <p:sp>
        <p:nvSpPr>
          <p:cNvPr id="6" name="Shape 4"/>
          <p:cNvSpPr/>
          <p:nvPr/>
        </p:nvSpPr>
        <p:spPr>
          <a:xfrm>
            <a:off x="457200" y="2926080"/>
            <a:ext cx="4023360" cy="1645920"/>
          </a:xfrm>
          <a:prstGeom prst="rect">
            <a:avLst/>
          </a:prstGeom>
          <a:solidFill>
            <a:srgbClr val="FFFFFF"/>
          </a:solidFill>
          <a:ln w="25400">
            <a:solidFill>
              <a:srgbClr val="10B981"/>
            </a:solidFill>
            <a:prstDash val="solid"/>
          </a:ln>
        </p:spPr>
        <p:txBody>
          <a:bodyPr/>
          <a:lstStyle/>
          <a:p>
            <a:endParaRPr lang="en-GB"/>
          </a:p>
        </p:txBody>
      </p:sp>
      <p:sp>
        <p:nvSpPr>
          <p:cNvPr id="7" name="Text 5"/>
          <p:cNvSpPr/>
          <p:nvPr/>
        </p:nvSpPr>
        <p:spPr>
          <a:xfrm>
            <a:off x="640080" y="3108960"/>
            <a:ext cx="3657600" cy="365760"/>
          </a:xfrm>
          <a:prstGeom prst="rect">
            <a:avLst/>
          </a:prstGeom>
          <a:noFill/>
          <a:ln/>
        </p:spPr>
        <p:txBody>
          <a:bodyPr wrap="square" rtlCol="0" anchor="ctr"/>
          <a:lstStyle/>
          <a:p>
            <a:pPr marL="0" indent="0">
              <a:buNone/>
            </a:pPr>
            <a:r>
              <a:rPr lang="en-US" sz="1600" b="1" dirty="0">
                <a:solidFill>
                  <a:srgbClr val="10B981"/>
                </a:solidFill>
                <a:latin typeface="Arial" pitchFamily="34" charset="0"/>
                <a:ea typeface="Arial" pitchFamily="34" charset="-122"/>
                <a:cs typeface="Arial" pitchFamily="34" charset="-120"/>
              </a:rPr>
              <a:t>Positive Number</a:t>
            </a:r>
            <a:endParaRPr lang="en-US" sz="1600" dirty="0"/>
          </a:p>
        </p:txBody>
      </p:sp>
      <p:sp>
        <p:nvSpPr>
          <p:cNvPr id="8" name="Text 6"/>
          <p:cNvSpPr/>
          <p:nvPr/>
        </p:nvSpPr>
        <p:spPr>
          <a:xfrm>
            <a:off x="640080" y="3566160"/>
            <a:ext cx="3657600" cy="822960"/>
          </a:xfrm>
          <a:prstGeom prst="rect">
            <a:avLst/>
          </a:prstGeom>
          <a:noFill/>
          <a:ln/>
        </p:spPr>
        <p:txBody>
          <a:bodyPr wrap="square" rtlCol="0" anchor="ctr"/>
          <a:lstStyle/>
          <a:p>
            <a:pPr marL="0" indent="0" algn="ctr">
              <a:buNone/>
            </a:pPr>
            <a:r>
              <a:rPr lang="en-US" sz="1400" b="1" dirty="0">
                <a:solidFill>
                  <a:srgbClr val="1E293B"/>
                </a:solidFill>
                <a:latin typeface="Arial" pitchFamily="34" charset="0"/>
                <a:ea typeface="Arial" pitchFamily="34" charset="-122"/>
                <a:cs typeface="Arial" pitchFamily="34" charset="-120"/>
              </a:rPr>
              <a:t>+5 in 8-bit:</a:t>
            </a:r>
            <a:endParaRPr lang="en-US" sz="1400" dirty="0"/>
          </a:p>
          <a:p>
            <a:pPr marL="0" indent="0" algn="ctr">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lgn="ctr">
              <a:buNone/>
            </a:pPr>
            <a:r>
              <a:rPr lang="en-US" sz="1800" b="1" dirty="0">
                <a:solidFill>
                  <a:srgbClr val="1E293B"/>
                </a:solidFill>
                <a:latin typeface="Consolas" pitchFamily="34" charset="0"/>
                <a:ea typeface="Consolas" pitchFamily="34" charset="-122"/>
                <a:cs typeface="Consolas" pitchFamily="34" charset="-120"/>
              </a:rPr>
              <a:t>0000 0101</a:t>
            </a:r>
            <a:endParaRPr lang="en-US" sz="1400" dirty="0"/>
          </a:p>
        </p:txBody>
      </p:sp>
      <p:sp>
        <p:nvSpPr>
          <p:cNvPr id="9" name="Shape 7"/>
          <p:cNvSpPr/>
          <p:nvPr/>
        </p:nvSpPr>
        <p:spPr>
          <a:xfrm>
            <a:off x="4663440" y="2926080"/>
            <a:ext cx="4023360" cy="1645920"/>
          </a:xfrm>
          <a:prstGeom prst="rect">
            <a:avLst/>
          </a:prstGeom>
          <a:solidFill>
            <a:srgbClr val="FFFFFF"/>
          </a:solidFill>
          <a:ln w="25400">
            <a:solidFill>
              <a:srgbClr val="EF4444"/>
            </a:solidFill>
            <a:prstDash val="solid"/>
          </a:ln>
        </p:spPr>
        <p:txBody>
          <a:bodyPr/>
          <a:lstStyle/>
          <a:p>
            <a:endParaRPr lang="en-GB"/>
          </a:p>
        </p:txBody>
      </p:sp>
      <p:sp>
        <p:nvSpPr>
          <p:cNvPr id="10" name="Text 8"/>
          <p:cNvSpPr/>
          <p:nvPr/>
        </p:nvSpPr>
        <p:spPr>
          <a:xfrm>
            <a:off x="4846320" y="3108960"/>
            <a:ext cx="3657600" cy="365760"/>
          </a:xfrm>
          <a:prstGeom prst="rect">
            <a:avLst/>
          </a:prstGeom>
          <a:noFill/>
          <a:ln/>
        </p:spPr>
        <p:txBody>
          <a:bodyPr wrap="square" rtlCol="0" anchor="ctr"/>
          <a:lstStyle/>
          <a:p>
            <a:pPr marL="0" indent="0">
              <a:buNone/>
            </a:pPr>
            <a:r>
              <a:rPr lang="en-US" sz="1600" b="1" dirty="0">
                <a:solidFill>
                  <a:srgbClr val="EF4444"/>
                </a:solidFill>
                <a:latin typeface="Arial" pitchFamily="34" charset="0"/>
                <a:ea typeface="Arial" pitchFamily="34" charset="-122"/>
                <a:cs typeface="Arial" pitchFamily="34" charset="-120"/>
              </a:rPr>
              <a:t>Negative Number</a:t>
            </a:r>
            <a:endParaRPr lang="en-US" sz="1600" dirty="0"/>
          </a:p>
        </p:txBody>
      </p:sp>
      <p:sp>
        <p:nvSpPr>
          <p:cNvPr id="11" name="Text 9"/>
          <p:cNvSpPr/>
          <p:nvPr/>
        </p:nvSpPr>
        <p:spPr>
          <a:xfrm>
            <a:off x="4846320" y="3566160"/>
            <a:ext cx="3657600" cy="822960"/>
          </a:xfrm>
          <a:prstGeom prst="rect">
            <a:avLst/>
          </a:prstGeom>
          <a:noFill/>
          <a:ln/>
        </p:spPr>
        <p:txBody>
          <a:bodyPr wrap="square" rtlCol="0" anchor="ctr"/>
          <a:lstStyle/>
          <a:p>
            <a:pPr marL="0" indent="0" algn="ctr">
              <a:buNone/>
            </a:pPr>
            <a:r>
              <a:rPr lang="en-US" sz="1400" b="1" dirty="0">
                <a:solidFill>
                  <a:srgbClr val="1E293B"/>
                </a:solidFill>
                <a:latin typeface="Arial" pitchFamily="34" charset="0"/>
                <a:ea typeface="Arial" pitchFamily="34" charset="-122"/>
                <a:cs typeface="Arial" pitchFamily="34" charset="-120"/>
              </a:rPr>
              <a:t>-5 in 8-bit:</a:t>
            </a:r>
            <a:endParaRPr lang="en-US" sz="1400" dirty="0"/>
          </a:p>
          <a:p>
            <a:pPr marL="0" indent="0" algn="ctr">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lgn="ctr">
              <a:buNone/>
            </a:pPr>
            <a:r>
              <a:rPr lang="en-US" sz="1800" b="1" dirty="0">
                <a:solidFill>
                  <a:srgbClr val="1E293B"/>
                </a:solidFill>
                <a:latin typeface="Consolas" pitchFamily="34" charset="0"/>
                <a:ea typeface="Consolas" pitchFamily="34" charset="-122"/>
                <a:cs typeface="Consolas" pitchFamily="34" charset="-120"/>
              </a:rPr>
              <a:t>1111 1010</a:t>
            </a:r>
            <a:endParaRPr lang="en-US" sz="1400" dirty="0"/>
          </a:p>
        </p:txBody>
      </p:sp>
      <p:sp>
        <p:nvSpPr>
          <p:cNvPr id="12" name="Text 10"/>
          <p:cNvSpPr/>
          <p:nvPr/>
        </p:nvSpPr>
        <p:spPr>
          <a:xfrm>
            <a:off x="457200" y="4846320"/>
            <a:ext cx="8229600" cy="365760"/>
          </a:xfrm>
          <a:prstGeom prst="rect">
            <a:avLst/>
          </a:prstGeom>
          <a:noFill/>
          <a:ln/>
        </p:spPr>
        <p:txBody>
          <a:bodyPr wrap="square" rtlCol="0" anchor="ctr"/>
          <a:lstStyle/>
          <a:p>
            <a:pPr marL="0" indent="0" algn="ctr">
              <a:buNone/>
            </a:pPr>
            <a:r>
              <a:rPr lang="en-US" sz="1400" i="1" dirty="0">
                <a:solidFill>
                  <a:srgbClr val="64748B"/>
                </a:solidFill>
                <a:latin typeface="Arial" pitchFamily="34" charset="0"/>
                <a:ea typeface="Arial" pitchFamily="34" charset="-122"/>
                <a:cs typeface="Arial" pitchFamily="34" charset="-120"/>
              </a:rPr>
              <a:t>Simply invert all bits: 0→1, 1→0</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Converting to One's Complement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The simplest conversion process of all signed number systems.</a:t>
            </a:r>
            <a:endParaRPr lang="en-US" sz="1600" dirty="0"/>
          </a:p>
        </p:txBody>
      </p:sp>
      <p:sp>
        <p:nvSpPr>
          <p:cNvPr id="6" name="Text 4"/>
          <p:cNvSpPr/>
          <p:nvPr/>
        </p:nvSpPr>
        <p:spPr>
          <a:xfrm>
            <a:off x="585216" y="1417320"/>
            <a:ext cx="36576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The Algorithm</a:t>
            </a:r>
            <a:endParaRPr lang="en-US" sz="1600" dirty="0"/>
          </a:p>
        </p:txBody>
      </p:sp>
      <p:sp>
        <p:nvSpPr>
          <p:cNvPr id="7" name="Text 5"/>
          <p:cNvSpPr/>
          <p:nvPr/>
        </p:nvSpPr>
        <p:spPr>
          <a:xfrm>
            <a:off x="731520" y="2103120"/>
            <a:ext cx="3657600" cy="731520"/>
          </a:xfrm>
          <a:prstGeom prst="rect">
            <a:avLst/>
          </a:prstGeom>
          <a:noFill/>
          <a:ln/>
        </p:spPr>
        <p:txBody>
          <a:bodyPr wrap="square" rtlCol="0" anchor="ctr"/>
          <a:lstStyle/>
          <a:p>
            <a:pPr marL="342900" indent="-342900">
              <a:buSzPct val="100000"/>
              <a:buChar char="•"/>
            </a:pPr>
            <a:r>
              <a:rPr lang="en-US" sz="1400" dirty="0">
                <a:solidFill>
                  <a:srgbClr val="1E293B"/>
                </a:solidFill>
                <a:latin typeface="Arial" pitchFamily="34" charset="0"/>
                <a:ea typeface="Arial" pitchFamily="34" charset="-122"/>
                <a:cs typeface="Arial" pitchFamily="34" charset="-120"/>
              </a:rPr>
              <a:t>Step 1: Write the positive number in binary</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342900" indent="-342900">
              <a:buSzPct val="100000"/>
              <a:buChar char="•"/>
            </a:pPr>
            <a:r>
              <a:rPr lang="en-US" sz="1400" dirty="0">
                <a:solidFill>
                  <a:srgbClr val="1E293B"/>
                </a:solidFill>
                <a:latin typeface="Arial" pitchFamily="34" charset="0"/>
                <a:ea typeface="Arial" pitchFamily="34" charset="-122"/>
                <a:cs typeface="Arial" pitchFamily="34" charset="-120"/>
              </a:rPr>
              <a:t>Step 2: Invert all the bits</a:t>
            </a:r>
            <a:endParaRPr lang="en-US" sz="1400" dirty="0"/>
          </a:p>
          <a:p>
            <a:pPr marL="0" indent="0">
              <a:buNone/>
            </a:pPr>
            <a:r>
              <a:rPr lang="en-US" sz="1200" i="1" dirty="0">
                <a:solidFill>
                  <a:srgbClr val="1E293B"/>
                </a:solidFill>
                <a:latin typeface="Arial" pitchFamily="34" charset="0"/>
                <a:ea typeface="Arial" pitchFamily="34" charset="-122"/>
                <a:cs typeface="Arial" pitchFamily="34" charset="-120"/>
              </a:rPr>
              <a:t>       (0 becomes 1, 1 becomes 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b="1" dirty="0">
                <a:solidFill>
                  <a:srgbClr val="10B981"/>
                </a:solidFill>
                <a:latin typeface="Arial" pitchFamily="34" charset="0"/>
                <a:ea typeface="Arial" pitchFamily="34" charset="-122"/>
                <a:cs typeface="Arial" pitchFamily="34" charset="-120"/>
              </a:rPr>
              <a:t>That's it!</a:t>
            </a:r>
            <a:endParaRPr lang="en-US" sz="1400" dirty="0"/>
          </a:p>
        </p:txBody>
      </p:sp>
      <p:sp>
        <p:nvSpPr>
          <p:cNvPr id="10" name="Text 8"/>
          <p:cNvSpPr/>
          <p:nvPr/>
        </p:nvSpPr>
        <p:spPr>
          <a:xfrm>
            <a:off x="5303520" y="1691640"/>
            <a:ext cx="3200400" cy="365760"/>
          </a:xfrm>
          <a:prstGeom prst="rect">
            <a:avLst/>
          </a:prstGeom>
          <a:noFill/>
          <a:ln/>
        </p:spPr>
        <p:txBody>
          <a:bodyPr wrap="square" rtlCol="0" anchor="ctr"/>
          <a:lstStyle/>
          <a:p>
            <a:pPr marL="0" indent="0">
              <a:buNone/>
            </a:pPr>
            <a:r>
              <a:rPr lang="en-US" sz="1600" b="1" dirty="0">
                <a:solidFill>
                  <a:srgbClr val="21295C"/>
                </a:solidFill>
                <a:latin typeface="Arial" pitchFamily="34" charset="0"/>
                <a:ea typeface="Arial" pitchFamily="34" charset="-122"/>
                <a:cs typeface="Arial" pitchFamily="34" charset="-120"/>
              </a:rPr>
              <a:t>Example: -5 in 8-bit</a:t>
            </a:r>
            <a:endParaRPr lang="en-US" sz="1600" dirty="0"/>
          </a:p>
        </p:txBody>
      </p:sp>
      <p:sp>
        <p:nvSpPr>
          <p:cNvPr id="11" name="Text 9"/>
          <p:cNvSpPr/>
          <p:nvPr/>
        </p:nvSpPr>
        <p:spPr>
          <a:xfrm>
            <a:off x="5303520" y="2148840"/>
            <a:ext cx="3200400" cy="73152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Step 1: +5 = </a:t>
            </a:r>
            <a:r>
              <a:rPr lang="en-US" sz="1400" b="1" dirty="0">
                <a:solidFill>
                  <a:srgbClr val="1E293B"/>
                </a:solidFill>
                <a:latin typeface="Consolas" pitchFamily="34" charset="0"/>
                <a:ea typeface="Consolas" pitchFamily="34" charset="-122"/>
                <a:cs typeface="Consolas" pitchFamily="34" charset="-120"/>
              </a:rPr>
              <a:t>0000 0101</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Step 2: Invert = </a:t>
            </a:r>
            <a:r>
              <a:rPr lang="en-US" sz="1400" b="1" dirty="0">
                <a:solidFill>
                  <a:srgbClr val="1E293B"/>
                </a:solidFill>
                <a:latin typeface="Consolas" pitchFamily="34" charset="0"/>
                <a:ea typeface="Consolas" pitchFamily="34" charset="-122"/>
                <a:cs typeface="Consolas" pitchFamily="34" charset="-120"/>
              </a:rPr>
              <a:t>1111 1010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b="1" dirty="0">
                <a:solidFill>
                  <a:srgbClr val="10B981"/>
                </a:solidFill>
                <a:latin typeface="Arial" pitchFamily="34" charset="0"/>
                <a:ea typeface="Arial" pitchFamily="34" charset="-122"/>
                <a:cs typeface="Arial" pitchFamily="34" charset="-120"/>
              </a:rPr>
              <a:t>Done! -5 = 1111 1010</a:t>
            </a:r>
            <a:endParaRPr lang="en-US" sz="1400" dirty="0"/>
          </a:p>
        </p:txBody>
      </p:sp>
      <p:sp>
        <p:nvSpPr>
          <p:cNvPr id="12" name="Shape 10"/>
          <p:cNvSpPr/>
          <p:nvPr/>
        </p:nvSpPr>
        <p:spPr>
          <a:xfrm>
            <a:off x="457200" y="3291840"/>
            <a:ext cx="8229600" cy="1734746"/>
          </a:xfrm>
          <a:prstGeom prst="rect">
            <a:avLst/>
          </a:prstGeom>
          <a:solidFill>
            <a:srgbClr val="E8F4F8"/>
          </a:solidFill>
          <a:ln/>
        </p:spPr>
        <p:txBody>
          <a:bodyPr/>
          <a:lstStyle/>
          <a:p>
            <a:endParaRPr lang="en-GB" dirty="0"/>
          </a:p>
        </p:txBody>
      </p:sp>
      <p:sp>
        <p:nvSpPr>
          <p:cNvPr id="13" name="Text 11"/>
          <p:cNvSpPr/>
          <p:nvPr/>
        </p:nvSpPr>
        <p:spPr>
          <a:xfrm>
            <a:off x="640080" y="3291840"/>
            <a:ext cx="7863840" cy="274320"/>
          </a:xfrm>
          <a:prstGeom prst="rect">
            <a:avLst/>
          </a:prstGeom>
          <a:noFill/>
          <a:ln/>
        </p:spPr>
        <p:txBody>
          <a:bodyPr wrap="square" rtlCol="0" anchor="ctr"/>
          <a:lstStyle/>
          <a:p>
            <a:pPr marL="0" indent="0">
              <a:buNone/>
            </a:pPr>
            <a:r>
              <a:rPr lang="en-US" sz="1500" b="1" dirty="0">
                <a:solidFill>
                  <a:srgbClr val="1E293B"/>
                </a:solidFill>
                <a:latin typeface="Arial" pitchFamily="34" charset="0"/>
                <a:ea typeface="Arial" pitchFamily="34" charset="-122"/>
                <a:cs typeface="Arial" pitchFamily="34" charset="-120"/>
              </a:rPr>
              <a:t>More Examples (8-bit):</a:t>
            </a:r>
            <a:endParaRPr lang="en-US" sz="1500" dirty="0"/>
          </a:p>
        </p:txBody>
      </p:sp>
      <p:graphicFrame>
        <p:nvGraphicFramePr>
          <p:cNvPr id="14" name="Table 0"/>
          <p:cNvGraphicFramePr>
            <a:graphicFrameLocks noGrp="1"/>
          </p:cNvGraphicFramePr>
          <p:nvPr/>
        </p:nvGraphicFramePr>
        <p:xfrm>
          <a:off x="640080" y="3657600"/>
          <a:ext cx="7863840" cy="1203960"/>
        </p:xfrm>
        <a:graphic>
          <a:graphicData uri="http://schemas.openxmlformats.org/drawingml/2006/table">
            <a:tbl>
              <a:tblPr/>
              <a:tblGrid>
                <a:gridCol w="13716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2834640">
                  <a:extLst>
                    <a:ext uri="{9D8B030D-6E8A-4147-A177-3AD203B41FA5}">
                      <a16:colId xmlns:a16="http://schemas.microsoft.com/office/drawing/2014/main" val="20003"/>
                    </a:ext>
                  </a:extLst>
                </a:gridCol>
              </a:tblGrid>
              <a:tr h="228600">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Decimal</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Positive Binary</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Invert All Bits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One's Complement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0"/>
                  </a:ext>
                </a:extLst>
              </a:tr>
              <a:tr h="228600">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-1</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Consolas" pitchFamily="34" charset="0"/>
                          <a:ea typeface="Consolas" pitchFamily="34" charset="-122"/>
                          <a:cs typeface="Consolas" pitchFamily="34" charset="-120"/>
                        </a:rPr>
                        <a:t>0000 0001</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b="1" dirty="0">
                          <a:solidFill>
                            <a:srgbClr val="000000"/>
                          </a:solidFill>
                          <a:latin typeface="Arial" pitchFamily="34" charset="0"/>
                          <a:ea typeface="Arial" pitchFamily="34" charset="-122"/>
                          <a:cs typeface="Arial" pitchFamily="34" charset="-120"/>
                        </a:rPr>
                        <a:t>→</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b="1" dirty="0">
                          <a:solidFill>
                            <a:srgbClr val="000000"/>
                          </a:solidFill>
                          <a:latin typeface="Consolas" pitchFamily="34" charset="0"/>
                          <a:ea typeface="Consolas" pitchFamily="34" charset="-122"/>
                          <a:cs typeface="Consolas" pitchFamily="34" charset="-120"/>
                        </a:rPr>
                        <a:t>1111 1110</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228600">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-7</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Consolas" pitchFamily="34" charset="0"/>
                          <a:ea typeface="Consolas" pitchFamily="34" charset="-122"/>
                          <a:cs typeface="Consolas" pitchFamily="34" charset="-120"/>
                        </a:rPr>
                        <a:t>0000 0111</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b="1" dirty="0">
                          <a:solidFill>
                            <a:srgbClr val="000000"/>
                          </a:solidFill>
                          <a:latin typeface="Arial" pitchFamily="34" charset="0"/>
                          <a:ea typeface="Arial" pitchFamily="34" charset="-122"/>
                          <a:cs typeface="Arial" pitchFamily="34" charset="-120"/>
                        </a:rPr>
                        <a:t>→</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b="1" dirty="0">
                          <a:solidFill>
                            <a:srgbClr val="000000"/>
                          </a:solidFill>
                          <a:latin typeface="Consolas" pitchFamily="34" charset="0"/>
                          <a:ea typeface="Consolas" pitchFamily="34" charset="-122"/>
                          <a:cs typeface="Consolas" pitchFamily="34" charset="-120"/>
                        </a:rPr>
                        <a:t>1111 1000</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228600">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-127</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Consolas" pitchFamily="34" charset="0"/>
                          <a:ea typeface="Consolas" pitchFamily="34" charset="-122"/>
                          <a:cs typeface="Consolas" pitchFamily="34" charset="-120"/>
                        </a:rPr>
                        <a:t>0111 1111</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b="1" dirty="0">
                          <a:solidFill>
                            <a:srgbClr val="000000"/>
                          </a:solidFill>
                          <a:latin typeface="Arial" pitchFamily="34" charset="0"/>
                          <a:ea typeface="Arial" pitchFamily="34" charset="-122"/>
                          <a:cs typeface="Arial" pitchFamily="34" charset="-120"/>
                        </a:rPr>
                        <a:t>→</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b="1" dirty="0">
                          <a:solidFill>
                            <a:srgbClr val="000000"/>
                          </a:solidFill>
                          <a:latin typeface="Consolas" pitchFamily="34" charset="0"/>
                          <a:ea typeface="Consolas" pitchFamily="34" charset="-122"/>
                          <a:cs typeface="Consolas" pitchFamily="34" charset="-120"/>
                        </a:rPr>
                        <a:t>1000 0000</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643998"/>
          </a:xfrm>
          <a:prstGeom prst="rect">
            <a:avLst/>
          </a:prstGeom>
          <a:noFill/>
          <a:ln/>
        </p:spPr>
        <p:txBody>
          <a:bodyPr wrap="square" lIns="0" tIns="0" rIns="0" bIns="0" rtlCol="0" anchor="ctr"/>
          <a:lstStyle/>
          <a:p>
            <a:pPr marL="0" indent="0">
              <a:buNone/>
            </a:pPr>
            <a:r>
              <a:rPr lang="en-US" sz="3200" b="1" dirty="0">
                <a:solidFill>
                  <a:srgbClr val="065A82"/>
                </a:solidFill>
                <a:latin typeface="Arial Black" pitchFamily="34" charset="0"/>
                <a:ea typeface="Arial Black" pitchFamily="34" charset="-122"/>
                <a:cs typeface="Arial Black" pitchFamily="34" charset="-120"/>
              </a:rPr>
              <a:t>Converting from One's Complement</a:t>
            </a:r>
            <a:endParaRPr lang="en-US" sz="32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To find what decimal number a one's complement binary represents:</a:t>
            </a:r>
            <a:endParaRPr lang="en-US" sz="1600" dirty="0"/>
          </a:p>
        </p:txBody>
      </p:sp>
      <p:sp>
        <p:nvSpPr>
          <p:cNvPr id="4" name="Shape 2"/>
          <p:cNvSpPr/>
          <p:nvPr/>
        </p:nvSpPr>
        <p:spPr>
          <a:xfrm>
            <a:off x="457200" y="1554479"/>
            <a:ext cx="8229600" cy="781159"/>
          </a:xfrm>
          <a:prstGeom prst="rect">
            <a:avLst/>
          </a:prstGeom>
          <a:solidFill>
            <a:srgbClr val="E8F4F8"/>
          </a:solidFill>
          <a:ln/>
        </p:spPr>
        <p:txBody>
          <a:bodyPr/>
          <a:lstStyle/>
          <a:p>
            <a:endParaRPr lang="en-GB"/>
          </a:p>
        </p:txBody>
      </p:sp>
      <p:sp>
        <p:nvSpPr>
          <p:cNvPr id="5" name="Text 3"/>
          <p:cNvSpPr/>
          <p:nvPr/>
        </p:nvSpPr>
        <p:spPr>
          <a:xfrm>
            <a:off x="640080" y="1737360"/>
            <a:ext cx="7863840" cy="502920"/>
          </a:xfrm>
          <a:prstGeom prst="rect">
            <a:avLst/>
          </a:prstGeom>
          <a:noFill/>
          <a:ln/>
        </p:spPr>
        <p:txBody>
          <a:bodyPr wrap="square" rtlCol="0" anchor="ctr"/>
          <a:lstStyle/>
          <a:p>
            <a:pPr marL="0" indent="0">
              <a:buNone/>
            </a:pPr>
            <a:r>
              <a:rPr lang="en-US" sz="1500" b="1" dirty="0">
                <a:solidFill>
                  <a:srgbClr val="1E293B"/>
                </a:solidFill>
                <a:latin typeface="Arial" pitchFamily="34" charset="0"/>
                <a:ea typeface="Arial" pitchFamily="34" charset="-122"/>
                <a:cs typeface="Arial" pitchFamily="34" charset="-120"/>
              </a:rPr>
              <a:t>Check the leftmost bit (Most Significant Bit - MSB):</a:t>
            </a:r>
            <a:endParaRPr lang="en-US" sz="1500" dirty="0"/>
          </a:p>
          <a:p>
            <a:pPr marL="0" indent="0">
              <a:buNone/>
            </a:pPr>
            <a:r>
              <a:rPr lang="en-US" sz="1300" dirty="0">
                <a:solidFill>
                  <a:srgbClr val="1E293B"/>
                </a:solidFill>
                <a:latin typeface="Arial" pitchFamily="34" charset="0"/>
                <a:ea typeface="Arial" pitchFamily="34" charset="-122"/>
                <a:cs typeface="Arial" pitchFamily="34" charset="-120"/>
              </a:rPr>
              <a:t>• If MSB = 0 → Positive number (convert normally)</a:t>
            </a:r>
            <a:endParaRPr lang="en-US" sz="1500" dirty="0"/>
          </a:p>
          <a:p>
            <a:pPr marL="0" indent="0">
              <a:buNone/>
            </a:pPr>
            <a:r>
              <a:rPr lang="en-US" sz="1300" dirty="0">
                <a:solidFill>
                  <a:srgbClr val="1E293B"/>
                </a:solidFill>
                <a:latin typeface="Arial" pitchFamily="34" charset="0"/>
                <a:ea typeface="Arial" pitchFamily="34" charset="-122"/>
                <a:cs typeface="Arial" pitchFamily="34" charset="-120"/>
              </a:rPr>
              <a:t>• If MSB = 1 → Negative number (invert all bits to get magnitude)</a:t>
            </a:r>
            <a:endParaRPr lang="en-US" sz="1500" dirty="0"/>
          </a:p>
        </p:txBody>
      </p:sp>
      <p:sp>
        <p:nvSpPr>
          <p:cNvPr id="8" name="Text 6"/>
          <p:cNvSpPr/>
          <p:nvPr/>
        </p:nvSpPr>
        <p:spPr>
          <a:xfrm>
            <a:off x="731520" y="2423160"/>
            <a:ext cx="3657600" cy="365760"/>
          </a:xfrm>
          <a:prstGeom prst="rect">
            <a:avLst/>
          </a:prstGeom>
          <a:noFill/>
          <a:ln/>
        </p:spPr>
        <p:txBody>
          <a:bodyPr wrap="square" rtlCol="0" anchor="ctr"/>
          <a:lstStyle/>
          <a:p>
            <a:pPr marL="0" indent="0">
              <a:buNone/>
            </a:pPr>
            <a:r>
              <a:rPr lang="en-US" sz="1500" b="1" dirty="0">
                <a:solidFill>
                  <a:srgbClr val="10B981"/>
                </a:solidFill>
                <a:latin typeface="Arial" pitchFamily="34" charset="0"/>
                <a:ea typeface="Arial" pitchFamily="34" charset="-122"/>
                <a:cs typeface="Arial" pitchFamily="34" charset="-120"/>
              </a:rPr>
              <a:t>Positive Number (MSB = 0)</a:t>
            </a:r>
            <a:endParaRPr lang="en-US" sz="1500" dirty="0"/>
          </a:p>
        </p:txBody>
      </p:sp>
      <p:sp>
        <p:nvSpPr>
          <p:cNvPr id="9" name="Text 7"/>
          <p:cNvSpPr/>
          <p:nvPr/>
        </p:nvSpPr>
        <p:spPr>
          <a:xfrm>
            <a:off x="731520" y="3017520"/>
            <a:ext cx="3657600" cy="73152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Binary: </a:t>
            </a:r>
            <a:r>
              <a:rPr lang="en-US" sz="1300" b="1" dirty="0">
                <a:solidFill>
                  <a:srgbClr val="10B981"/>
                </a:solidFill>
                <a:latin typeface="Arial" pitchFamily="34" charset="0"/>
                <a:ea typeface="Arial" pitchFamily="34" charset="-122"/>
                <a:cs typeface="Arial" pitchFamily="34" charset="-120"/>
              </a:rPr>
              <a:t>0</a:t>
            </a:r>
            <a:r>
              <a:rPr lang="en-US" sz="1300" dirty="0">
                <a:solidFill>
                  <a:srgbClr val="1E293B"/>
                </a:solidFill>
                <a:latin typeface="Consolas" pitchFamily="34" charset="0"/>
                <a:ea typeface="Consolas" pitchFamily="34" charset="-122"/>
                <a:cs typeface="Consolas" pitchFamily="34" charset="-120"/>
              </a:rPr>
              <a:t>000 0101</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200" i="1" dirty="0">
                <a:solidFill>
                  <a:srgbClr val="1E293B"/>
                </a:solidFill>
                <a:latin typeface="Arial" pitchFamily="34" charset="0"/>
                <a:ea typeface="Arial" pitchFamily="34" charset="-122"/>
                <a:cs typeface="Arial" pitchFamily="34" charset="-120"/>
              </a:rPr>
              <a:t>MSB is 0, so it's positive</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Convert normally:</a:t>
            </a:r>
            <a:endParaRPr lang="en-US" sz="1300" dirty="0"/>
          </a:p>
          <a:p>
            <a:pPr marL="0" indent="0">
              <a:buNone/>
            </a:pPr>
            <a:r>
              <a:rPr lang="en-US" sz="1400" b="1" dirty="0">
                <a:solidFill>
                  <a:srgbClr val="1E293B"/>
                </a:solidFill>
                <a:latin typeface="Arial" pitchFamily="34" charset="0"/>
                <a:ea typeface="Arial" pitchFamily="34" charset="-122"/>
                <a:cs typeface="Arial" pitchFamily="34" charset="-120"/>
              </a:rPr>
              <a:t>= +5</a:t>
            </a:r>
            <a:endParaRPr lang="en-US" sz="1300" dirty="0"/>
          </a:p>
        </p:txBody>
      </p:sp>
      <p:sp>
        <p:nvSpPr>
          <p:cNvPr id="12" name="Text 10"/>
          <p:cNvSpPr/>
          <p:nvPr/>
        </p:nvSpPr>
        <p:spPr>
          <a:xfrm>
            <a:off x="5303520" y="2514600"/>
            <a:ext cx="3200400" cy="365760"/>
          </a:xfrm>
          <a:prstGeom prst="rect">
            <a:avLst/>
          </a:prstGeom>
          <a:noFill/>
          <a:ln/>
        </p:spPr>
        <p:txBody>
          <a:bodyPr wrap="square" rtlCol="0" anchor="ctr"/>
          <a:lstStyle/>
          <a:p>
            <a:pPr marL="0" indent="0">
              <a:buNone/>
            </a:pPr>
            <a:r>
              <a:rPr lang="en-US" sz="1500" b="1" dirty="0">
                <a:solidFill>
                  <a:srgbClr val="EF4444"/>
                </a:solidFill>
                <a:latin typeface="Arial" pitchFamily="34" charset="0"/>
                <a:ea typeface="Arial" pitchFamily="34" charset="-122"/>
                <a:cs typeface="Arial" pitchFamily="34" charset="-120"/>
              </a:rPr>
              <a:t>Negative Number (MSB = 1)</a:t>
            </a:r>
            <a:endParaRPr lang="en-US" sz="1500" dirty="0"/>
          </a:p>
        </p:txBody>
      </p:sp>
      <p:sp>
        <p:nvSpPr>
          <p:cNvPr id="13" name="Text 11"/>
          <p:cNvSpPr/>
          <p:nvPr/>
        </p:nvSpPr>
        <p:spPr>
          <a:xfrm>
            <a:off x="5303520" y="3017520"/>
            <a:ext cx="3200400" cy="73152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Binary: </a:t>
            </a:r>
            <a:r>
              <a:rPr lang="en-US" sz="1300" b="1" dirty="0">
                <a:solidFill>
                  <a:srgbClr val="EF4444"/>
                </a:solidFill>
                <a:latin typeface="Arial" pitchFamily="34" charset="0"/>
                <a:ea typeface="Arial" pitchFamily="34" charset="-122"/>
                <a:cs typeface="Arial" pitchFamily="34" charset="-120"/>
              </a:rPr>
              <a:t>1</a:t>
            </a:r>
            <a:r>
              <a:rPr lang="en-US" sz="1300" dirty="0">
                <a:solidFill>
                  <a:srgbClr val="1E293B"/>
                </a:solidFill>
                <a:latin typeface="Consolas" pitchFamily="34" charset="0"/>
                <a:ea typeface="Consolas" pitchFamily="34" charset="-122"/>
                <a:cs typeface="Consolas" pitchFamily="34" charset="-120"/>
              </a:rPr>
              <a:t>111 1010</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100" i="1" dirty="0">
                <a:solidFill>
                  <a:srgbClr val="1E293B"/>
                </a:solidFill>
                <a:latin typeface="Arial" pitchFamily="34" charset="0"/>
                <a:ea typeface="Arial" pitchFamily="34" charset="-122"/>
                <a:cs typeface="Arial" pitchFamily="34" charset="-120"/>
              </a:rPr>
              <a:t>MSB is 1, so it's negative</a:t>
            </a:r>
            <a:endParaRPr lang="en-US" sz="1300" dirty="0"/>
          </a:p>
          <a:p>
            <a:pPr marL="0" indent="0">
              <a:buNone/>
            </a:pPr>
            <a:r>
              <a:rPr lang="en-US" sz="1200" dirty="0">
                <a:solidFill>
                  <a:srgbClr val="1E293B"/>
                </a:solidFill>
                <a:latin typeface="Consolas" pitchFamily="34" charset="0"/>
                <a:ea typeface="Consolas" pitchFamily="34" charset="-122"/>
                <a:cs typeface="Consolas" pitchFamily="34" charset="-120"/>
              </a:rPr>
              <a:t>Invert: 0000 0101 = 5</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400" b="1" dirty="0">
                <a:solidFill>
                  <a:srgbClr val="1E293B"/>
                </a:solidFill>
                <a:latin typeface="Arial" pitchFamily="34" charset="0"/>
                <a:ea typeface="Arial" pitchFamily="34" charset="-122"/>
                <a:cs typeface="Arial" pitchFamily="34" charset="-120"/>
              </a:rPr>
              <a:t>Answer: -5</a:t>
            </a:r>
            <a:endParaRPr lang="en-US" sz="1300" dirty="0"/>
          </a:p>
        </p:txBody>
      </p:sp>
      <p:sp>
        <p:nvSpPr>
          <p:cNvPr id="14" name="Text 12"/>
          <p:cNvSpPr/>
          <p:nvPr/>
        </p:nvSpPr>
        <p:spPr>
          <a:xfrm>
            <a:off x="457200" y="4532158"/>
            <a:ext cx="8229600" cy="365760"/>
          </a:xfrm>
          <a:prstGeom prst="rect">
            <a:avLst/>
          </a:prstGeom>
          <a:noFill/>
          <a:ln/>
        </p:spPr>
        <p:txBody>
          <a:bodyPr wrap="square" rtlCol="0" anchor="ctr"/>
          <a:lstStyle/>
          <a:p>
            <a:pPr marL="0" indent="0">
              <a:buNone/>
            </a:pPr>
            <a:r>
              <a:rPr lang="en-US" sz="1300" i="1" dirty="0">
                <a:solidFill>
                  <a:srgbClr val="64748B"/>
                </a:solidFill>
                <a:latin typeface="Arial" pitchFamily="34" charset="0"/>
                <a:ea typeface="Arial" pitchFamily="34" charset="-122"/>
                <a:cs typeface="Arial" pitchFamily="34" charset="-120"/>
              </a:rPr>
              <a:t>Same as two's complement: MSB acts as sign bit (0 = positive, 1 = negative)</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Range of One's Complement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For n bits, one's complement can represent values from -(2^(n-1) - 1) to +(2^(n-1) - 1)</a:t>
            </a:r>
            <a:endParaRPr lang="en-US" sz="1600" dirty="0"/>
          </a:p>
        </p:txBody>
      </p:sp>
      <p:graphicFrame>
        <p:nvGraphicFramePr>
          <p:cNvPr id="6" name="Table 0"/>
          <p:cNvGraphicFramePr>
            <a:graphicFrameLocks noGrp="1"/>
          </p:cNvGraphicFramePr>
          <p:nvPr/>
        </p:nvGraphicFramePr>
        <p:xfrm>
          <a:off x="914400" y="1645920"/>
          <a:ext cx="7315200" cy="1816608"/>
        </p:xfrm>
        <a:graphic>
          <a:graphicData uri="http://schemas.openxmlformats.org/drawingml/2006/table">
            <a:tbl>
              <a:tblPr/>
              <a:tblGrid>
                <a:gridCol w="13716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tblGrid>
              <a:tr h="347472">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Bits</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Minimum</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Maximum</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Total Unique</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347472">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4-bit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15 (not 16!)</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347472">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8-bit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-127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+127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255 (not 256!)</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347472">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16-bit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-32,767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+32,767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Arial" pitchFamily="34" charset="0"/>
                          <a:ea typeface="Arial" pitchFamily="34" charset="-122"/>
                          <a:cs typeface="Arial" pitchFamily="34" charset="-120"/>
                        </a:rPr>
                        <a:t>65,535 (not 65,536!)</a:t>
                      </a:r>
                      <a:endParaRPr lang="en-US" sz="11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347472">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32-bit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Arial" pitchFamily="34" charset="0"/>
                          <a:ea typeface="Arial" pitchFamily="34" charset="-122"/>
                          <a:cs typeface="Arial" pitchFamily="34" charset="-120"/>
                        </a:rPr>
                        <a:t>-2,147,483,647</a:t>
                      </a:r>
                      <a:endParaRPr lang="en-US" sz="11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Arial" pitchFamily="34" charset="0"/>
                          <a:ea typeface="Arial" pitchFamily="34" charset="-122"/>
                          <a:cs typeface="Arial" pitchFamily="34" charset="-120"/>
                        </a:rPr>
                        <a:t>+2,147,483,647</a:t>
                      </a:r>
                      <a:endParaRPr lang="en-US" sz="11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Arial" pitchFamily="34" charset="0"/>
                          <a:ea typeface="Arial" pitchFamily="34" charset="-122"/>
                          <a:cs typeface="Arial" pitchFamily="34" charset="-120"/>
                        </a:rPr>
                        <a:t>4,294,967,295</a:t>
                      </a:r>
                      <a:endParaRPr lang="en-US" sz="11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Shape 2"/>
          <p:cNvSpPr/>
          <p:nvPr/>
        </p:nvSpPr>
        <p:spPr>
          <a:xfrm>
            <a:off x="457200" y="3566160"/>
            <a:ext cx="4023360" cy="1188720"/>
          </a:xfrm>
          <a:prstGeom prst="rect">
            <a:avLst/>
          </a:prstGeom>
          <a:solidFill>
            <a:srgbClr val="E8F4F8"/>
          </a:solidFill>
          <a:ln/>
        </p:spPr>
        <p:txBody>
          <a:bodyPr/>
          <a:lstStyle/>
          <a:p>
            <a:endParaRPr lang="en-GB"/>
          </a:p>
        </p:txBody>
      </p:sp>
      <p:sp>
        <p:nvSpPr>
          <p:cNvPr id="4" name="Text 3"/>
          <p:cNvSpPr/>
          <p:nvPr/>
        </p:nvSpPr>
        <p:spPr>
          <a:xfrm>
            <a:off x="640080" y="3703320"/>
            <a:ext cx="3657600" cy="91440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Notice:</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Range IS symmetric</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Same magnitude positive and negative</a:t>
            </a:r>
            <a:endParaRPr lang="en-US" sz="1400" dirty="0"/>
          </a:p>
          <a:p>
            <a:pPr marL="0" indent="0">
              <a:buNone/>
            </a:pPr>
            <a:r>
              <a:rPr lang="en-US" sz="1200" dirty="0">
                <a:solidFill>
                  <a:srgbClr val="1E293B"/>
                </a:solidFill>
                <a:latin typeface="Arial" pitchFamily="34" charset="0"/>
                <a:ea typeface="Arial" pitchFamily="34" charset="-122"/>
                <a:cs typeface="Arial" pitchFamily="34" charset="-120"/>
              </a:rPr>
              <a:t>• Example: -127 and +127 both exist</a:t>
            </a:r>
            <a:endParaRPr lang="en-US" sz="1400" dirty="0"/>
          </a:p>
          <a:p>
            <a:pPr marL="0" indent="0">
              <a:buNone/>
            </a:pPr>
            <a:r>
              <a:rPr lang="en-US" sz="1200" i="1" dirty="0">
                <a:solidFill>
                  <a:srgbClr val="1E293B"/>
                </a:solidFill>
                <a:latin typeface="Arial" pitchFamily="34" charset="0"/>
                <a:ea typeface="Arial" pitchFamily="34" charset="-122"/>
                <a:cs typeface="Arial" pitchFamily="34" charset="-120"/>
              </a:rPr>
              <a:t>• Unlike two's complement!</a:t>
            </a:r>
            <a:endParaRPr lang="en-US" sz="1400" dirty="0"/>
          </a:p>
        </p:txBody>
      </p:sp>
      <p:sp>
        <p:nvSpPr>
          <p:cNvPr id="7" name="Shape 4"/>
          <p:cNvSpPr/>
          <p:nvPr/>
        </p:nvSpPr>
        <p:spPr>
          <a:xfrm>
            <a:off x="4663440" y="3566160"/>
            <a:ext cx="4023360" cy="1188720"/>
          </a:xfrm>
          <a:prstGeom prst="rect">
            <a:avLst/>
          </a:prstGeom>
          <a:solidFill>
            <a:srgbClr val="F59E0B"/>
          </a:solidFill>
          <a:ln w="25400">
            <a:solidFill>
              <a:srgbClr val="1E293B"/>
            </a:solidFill>
            <a:prstDash val="solid"/>
          </a:ln>
        </p:spPr>
        <p:txBody>
          <a:bodyPr/>
          <a:lstStyle/>
          <a:p>
            <a:endParaRPr lang="en-GB"/>
          </a:p>
        </p:txBody>
      </p:sp>
      <p:sp>
        <p:nvSpPr>
          <p:cNvPr id="8" name="Text 5"/>
          <p:cNvSpPr/>
          <p:nvPr/>
        </p:nvSpPr>
        <p:spPr>
          <a:xfrm>
            <a:off x="4846320" y="3703320"/>
            <a:ext cx="3657600" cy="914400"/>
          </a:xfrm>
          <a:prstGeom prst="rect">
            <a:avLst/>
          </a:prstGeom>
          <a:noFill/>
          <a:ln/>
        </p:spPr>
        <p:txBody>
          <a:bodyPr wrap="square" rtlCol="0" anchor="ctr"/>
          <a:lstStyle/>
          <a:p>
            <a:pPr marL="0" indent="0">
              <a:buNone/>
            </a:pPr>
            <a:r>
              <a:rPr lang="en-US" sz="1400" b="1" dirty="0">
                <a:solidFill>
                  <a:srgbClr val="FFFFFF"/>
                </a:solidFill>
                <a:latin typeface="Arial" pitchFamily="34" charset="0"/>
                <a:ea typeface="Arial" pitchFamily="34" charset="-122"/>
                <a:cs typeface="Arial" pitchFamily="34" charset="-120"/>
              </a:rPr>
              <a:t>⚠ The Problem:</a:t>
            </a:r>
            <a:endParaRPr lang="en-US" sz="1400" dirty="0"/>
          </a:p>
          <a:p>
            <a:pPr marL="0" indent="0">
              <a:buNone/>
            </a:pPr>
            <a:r>
              <a:rPr lang="en-US" sz="1300" dirty="0">
                <a:solidFill>
                  <a:srgbClr val="FFFFFF"/>
                </a:solidFill>
                <a:latin typeface="Arial" pitchFamily="34" charset="0"/>
                <a:ea typeface="Arial" pitchFamily="34" charset="-122"/>
                <a:cs typeface="Arial" pitchFamily="34" charset="-120"/>
              </a:rPr>
              <a:t>• Two representations of zero!</a:t>
            </a:r>
            <a:endParaRPr lang="en-US" sz="1400" dirty="0"/>
          </a:p>
          <a:p>
            <a:pPr marL="0" indent="0">
              <a:buNone/>
            </a:pPr>
            <a:r>
              <a:rPr lang="en-US" sz="1200" dirty="0">
                <a:solidFill>
                  <a:srgbClr val="FFFFFF"/>
                </a:solidFill>
                <a:latin typeface="Consolas" pitchFamily="34" charset="0"/>
                <a:ea typeface="Consolas" pitchFamily="34" charset="-122"/>
                <a:cs typeface="Consolas" pitchFamily="34" charset="-120"/>
              </a:rPr>
              <a:t>• +0 = 0000 0000</a:t>
            </a:r>
            <a:endParaRPr lang="en-US" sz="1400" dirty="0"/>
          </a:p>
          <a:p>
            <a:pPr marL="0" indent="0">
              <a:buNone/>
            </a:pPr>
            <a:r>
              <a:rPr lang="en-US" sz="1200" dirty="0">
                <a:solidFill>
                  <a:srgbClr val="FFFFFF"/>
                </a:solidFill>
                <a:latin typeface="Consolas" pitchFamily="34" charset="0"/>
                <a:ea typeface="Consolas" pitchFamily="34" charset="-122"/>
                <a:cs typeface="Consolas" pitchFamily="34" charset="-120"/>
              </a:rPr>
              <a:t>• -0 = 1111 1111</a:t>
            </a:r>
            <a:endParaRPr lang="en-US" sz="1400" dirty="0"/>
          </a:p>
          <a:p>
            <a:pPr marL="0" indent="0">
              <a:buNone/>
            </a:pPr>
            <a:r>
              <a:rPr lang="en-US" sz="1200" dirty="0">
                <a:solidFill>
                  <a:srgbClr val="FFFFFF"/>
                </a:solidFill>
                <a:latin typeface="Arial" pitchFamily="34" charset="0"/>
                <a:ea typeface="Arial" pitchFamily="34" charset="-122"/>
                <a:cs typeface="Arial" pitchFamily="34" charset="-120"/>
              </a:rPr>
              <a:t>• Wastes one bit pattern!</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Arithmetic: Addition</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One's complement arithmetic requires an extra step: end-around carry.</a:t>
            </a:r>
            <a:endParaRPr lang="en-US" sz="1600" dirty="0"/>
          </a:p>
        </p:txBody>
      </p:sp>
      <p:sp>
        <p:nvSpPr>
          <p:cNvPr id="4" name="Shape 2"/>
          <p:cNvSpPr/>
          <p:nvPr/>
        </p:nvSpPr>
        <p:spPr>
          <a:xfrm>
            <a:off x="457200" y="1554480"/>
            <a:ext cx="4023360" cy="2103120"/>
          </a:xfrm>
          <a:prstGeom prst="rect">
            <a:avLst/>
          </a:prstGeom>
          <a:solidFill>
            <a:srgbClr val="E8F4F8"/>
          </a:solidFill>
          <a:ln/>
        </p:spPr>
        <p:txBody>
          <a:bodyPr/>
          <a:lstStyle/>
          <a:p>
            <a:endParaRPr lang="en-GB"/>
          </a:p>
        </p:txBody>
      </p:sp>
      <p:sp>
        <p:nvSpPr>
          <p:cNvPr id="5" name="Text 3"/>
          <p:cNvSpPr/>
          <p:nvPr/>
        </p:nvSpPr>
        <p:spPr>
          <a:xfrm>
            <a:off x="640080" y="1737360"/>
            <a:ext cx="365760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Example: 7 + (-3)</a:t>
            </a:r>
            <a:endParaRPr lang="en-US" sz="1600" dirty="0"/>
          </a:p>
        </p:txBody>
      </p:sp>
      <p:sp>
        <p:nvSpPr>
          <p:cNvPr id="6" name="Text 4"/>
          <p:cNvSpPr/>
          <p:nvPr/>
        </p:nvSpPr>
        <p:spPr>
          <a:xfrm>
            <a:off x="640080" y="2194560"/>
            <a:ext cx="3657600" cy="1371600"/>
          </a:xfrm>
          <a:prstGeom prst="rect">
            <a:avLst/>
          </a:prstGeom>
          <a:noFill/>
          <a:ln/>
        </p:spPr>
        <p:txBody>
          <a:bodyPr wrap="square" rtlCol="0" anchor="ctr"/>
          <a:lstStyle/>
          <a:p>
            <a:pPr marL="0" indent="0">
              <a:buNone/>
            </a:pPr>
            <a:r>
              <a:rPr lang="en-US" sz="1300" dirty="0">
                <a:solidFill>
                  <a:srgbClr val="1E293B"/>
                </a:solidFill>
                <a:latin typeface="Consolas" pitchFamily="34" charset="0"/>
                <a:ea typeface="Consolas" pitchFamily="34" charset="-122"/>
                <a:cs typeface="Consolas" pitchFamily="34" charset="-120"/>
              </a:rPr>
              <a:t>  +7 = 0000 0111</a:t>
            </a:r>
            <a:endParaRPr lang="en-US" sz="1300" dirty="0"/>
          </a:p>
          <a:p>
            <a:pPr marL="0" indent="0">
              <a:buNone/>
            </a:pPr>
            <a:r>
              <a:rPr lang="en-US" sz="1300" dirty="0">
                <a:solidFill>
                  <a:srgbClr val="1E293B"/>
                </a:solidFill>
                <a:latin typeface="Consolas" pitchFamily="34" charset="0"/>
                <a:ea typeface="Consolas" pitchFamily="34" charset="-122"/>
                <a:cs typeface="Consolas" pitchFamily="34" charset="-120"/>
              </a:rPr>
              <a:t>  -3 = 1111 1100</a:t>
            </a:r>
            <a:endParaRPr lang="en-US" sz="1300" dirty="0"/>
          </a:p>
          <a:p>
            <a:pPr marL="0" indent="0">
              <a:buNone/>
            </a:pPr>
            <a:r>
              <a:rPr lang="en-US" sz="1300" dirty="0">
                <a:solidFill>
                  <a:srgbClr val="1E293B"/>
                </a:solidFill>
                <a:latin typeface="Consolas" pitchFamily="34" charset="0"/>
                <a:ea typeface="Consolas" pitchFamily="34" charset="-122"/>
                <a:cs typeface="Consolas" pitchFamily="34" charset="-120"/>
              </a:rPr>
              <a:t>  -----------</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r>
              <a:rPr lang="en-US" sz="1300" b="1" dirty="0">
                <a:solidFill>
                  <a:srgbClr val="F59E0B"/>
                </a:solidFill>
                <a:latin typeface="Arial" pitchFamily="34" charset="0"/>
                <a:ea typeface="Arial" pitchFamily="34" charset="-122"/>
                <a:cs typeface="Arial" pitchFamily="34" charset="-120"/>
              </a:rPr>
              <a:t>1</a:t>
            </a:r>
            <a:r>
              <a:rPr lang="en-US" sz="1300" dirty="0">
                <a:solidFill>
                  <a:srgbClr val="1E293B"/>
                </a:solidFill>
                <a:latin typeface="Consolas" pitchFamily="34" charset="0"/>
                <a:ea typeface="Consolas" pitchFamily="34" charset="-122"/>
                <a:cs typeface="Consolas" pitchFamily="34" charset="-120"/>
              </a:rPr>
              <a:t> 0000 0011</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200" b="1" dirty="0">
                <a:solidFill>
                  <a:srgbClr val="1E293B"/>
                </a:solidFill>
                <a:latin typeface="Arial" pitchFamily="34" charset="0"/>
                <a:ea typeface="Arial" pitchFamily="34" charset="-122"/>
                <a:cs typeface="Arial" pitchFamily="34" charset="-120"/>
              </a:rPr>
              <a:t>End-around carry:</a:t>
            </a:r>
            <a:endParaRPr lang="en-US" sz="1300" dirty="0"/>
          </a:p>
          <a:p>
            <a:pPr marL="0" indent="0">
              <a:buNone/>
            </a:pPr>
            <a:r>
              <a:rPr lang="en-US" sz="1100" dirty="0">
                <a:solidFill>
                  <a:srgbClr val="1E293B"/>
                </a:solidFill>
                <a:latin typeface="Arial" pitchFamily="34" charset="0"/>
                <a:ea typeface="Arial" pitchFamily="34" charset="-122"/>
                <a:cs typeface="Arial" pitchFamily="34" charset="-120"/>
              </a:rPr>
              <a:t>Add the carry to the result:</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0000 0011 + 1 = 0000 0100 = </a:t>
            </a:r>
            <a:r>
              <a:rPr lang="en-US" sz="1300" b="1" dirty="0">
                <a:solidFill>
                  <a:srgbClr val="10B981"/>
                </a:solidFill>
                <a:latin typeface="Arial" pitchFamily="34" charset="0"/>
                <a:ea typeface="Arial" pitchFamily="34" charset="-122"/>
                <a:cs typeface="Arial" pitchFamily="34" charset="-120"/>
              </a:rPr>
              <a:t>4 ✓</a:t>
            </a:r>
            <a:endParaRPr lang="en-US" sz="1300" dirty="0"/>
          </a:p>
        </p:txBody>
      </p:sp>
      <p:sp>
        <p:nvSpPr>
          <p:cNvPr id="7" name="Shape 5"/>
          <p:cNvSpPr/>
          <p:nvPr/>
        </p:nvSpPr>
        <p:spPr>
          <a:xfrm>
            <a:off x="4663440" y="1554480"/>
            <a:ext cx="4023360" cy="2103120"/>
          </a:xfrm>
          <a:prstGeom prst="rect">
            <a:avLst/>
          </a:prstGeom>
          <a:solidFill>
            <a:srgbClr val="E8F4F8"/>
          </a:solidFill>
          <a:ln/>
        </p:spPr>
        <p:txBody>
          <a:bodyPr/>
          <a:lstStyle/>
          <a:p>
            <a:endParaRPr lang="en-GB"/>
          </a:p>
        </p:txBody>
      </p:sp>
      <p:sp>
        <p:nvSpPr>
          <p:cNvPr id="8" name="Text 6"/>
          <p:cNvSpPr/>
          <p:nvPr/>
        </p:nvSpPr>
        <p:spPr>
          <a:xfrm>
            <a:off x="4846320" y="1737360"/>
            <a:ext cx="365760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Example: -5 + (-2)</a:t>
            </a:r>
            <a:endParaRPr lang="en-US" sz="1600" dirty="0"/>
          </a:p>
        </p:txBody>
      </p:sp>
      <p:sp>
        <p:nvSpPr>
          <p:cNvPr id="9" name="Text 7"/>
          <p:cNvSpPr/>
          <p:nvPr/>
        </p:nvSpPr>
        <p:spPr>
          <a:xfrm>
            <a:off x="4846320" y="2194560"/>
            <a:ext cx="3657600" cy="1371600"/>
          </a:xfrm>
          <a:prstGeom prst="rect">
            <a:avLst/>
          </a:prstGeom>
          <a:noFill/>
          <a:ln/>
        </p:spPr>
        <p:txBody>
          <a:bodyPr wrap="square" rtlCol="0" anchor="ctr"/>
          <a:lstStyle/>
          <a:p>
            <a:pPr marL="0" indent="0">
              <a:buNone/>
            </a:pPr>
            <a:r>
              <a:rPr lang="en-US" sz="1300" dirty="0">
                <a:solidFill>
                  <a:srgbClr val="1E293B"/>
                </a:solidFill>
                <a:latin typeface="Consolas" pitchFamily="34" charset="0"/>
                <a:ea typeface="Consolas" pitchFamily="34" charset="-122"/>
                <a:cs typeface="Consolas" pitchFamily="34" charset="-120"/>
              </a:rPr>
              <a:t>  -5 = 1111 1010</a:t>
            </a:r>
            <a:endParaRPr lang="en-US" sz="1300" dirty="0"/>
          </a:p>
          <a:p>
            <a:pPr marL="0" indent="0">
              <a:buNone/>
            </a:pPr>
            <a:r>
              <a:rPr lang="en-US" sz="1300" dirty="0">
                <a:solidFill>
                  <a:srgbClr val="1E293B"/>
                </a:solidFill>
                <a:latin typeface="Consolas" pitchFamily="34" charset="0"/>
                <a:ea typeface="Consolas" pitchFamily="34" charset="-122"/>
                <a:cs typeface="Consolas" pitchFamily="34" charset="-120"/>
              </a:rPr>
              <a:t>  -2 = 1111 1101</a:t>
            </a:r>
            <a:endParaRPr lang="en-US" sz="1300" dirty="0"/>
          </a:p>
          <a:p>
            <a:pPr marL="0" indent="0">
              <a:buNone/>
            </a:pPr>
            <a:r>
              <a:rPr lang="en-US" sz="1300" dirty="0">
                <a:solidFill>
                  <a:srgbClr val="1E293B"/>
                </a:solidFill>
                <a:latin typeface="Consolas" pitchFamily="34" charset="0"/>
                <a:ea typeface="Consolas" pitchFamily="34" charset="-122"/>
                <a:cs typeface="Consolas" pitchFamily="34" charset="-120"/>
              </a:rPr>
              <a:t>  -----------</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r>
              <a:rPr lang="en-US" sz="1300" b="1" dirty="0">
                <a:solidFill>
                  <a:srgbClr val="F59E0B"/>
                </a:solidFill>
                <a:latin typeface="Arial" pitchFamily="34" charset="0"/>
                <a:ea typeface="Arial" pitchFamily="34" charset="-122"/>
                <a:cs typeface="Arial" pitchFamily="34" charset="-120"/>
              </a:rPr>
              <a:t>1</a:t>
            </a:r>
            <a:r>
              <a:rPr lang="en-US" sz="1300" dirty="0">
                <a:solidFill>
                  <a:srgbClr val="1E293B"/>
                </a:solidFill>
                <a:latin typeface="Consolas" pitchFamily="34" charset="0"/>
                <a:ea typeface="Consolas" pitchFamily="34" charset="-122"/>
                <a:cs typeface="Consolas" pitchFamily="34" charset="-120"/>
              </a:rPr>
              <a:t> 1111 0111</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200" b="1" dirty="0">
                <a:solidFill>
                  <a:srgbClr val="1E293B"/>
                </a:solidFill>
                <a:latin typeface="Arial" pitchFamily="34" charset="0"/>
                <a:ea typeface="Arial" pitchFamily="34" charset="-122"/>
                <a:cs typeface="Arial" pitchFamily="34" charset="-120"/>
              </a:rPr>
              <a:t>End-around carry:</a:t>
            </a:r>
            <a:endParaRPr lang="en-US" sz="1300" dirty="0"/>
          </a:p>
          <a:p>
            <a:pPr marL="0" indent="0">
              <a:buNone/>
            </a:pPr>
            <a:r>
              <a:rPr lang="en-US" sz="1100" dirty="0">
                <a:solidFill>
                  <a:srgbClr val="1E293B"/>
                </a:solidFill>
                <a:latin typeface="Consolas" pitchFamily="34" charset="0"/>
                <a:ea typeface="Consolas" pitchFamily="34" charset="-122"/>
                <a:cs typeface="Consolas" pitchFamily="34" charset="-120"/>
              </a:rPr>
              <a:t>1111 0111 + 1 = 1111 1000</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Invert: 0000 0111 = </a:t>
            </a:r>
            <a:r>
              <a:rPr lang="en-US" sz="1300" b="1" dirty="0">
                <a:solidFill>
                  <a:srgbClr val="10B981"/>
                </a:solidFill>
                <a:latin typeface="Arial" pitchFamily="34" charset="0"/>
                <a:ea typeface="Arial" pitchFamily="34" charset="-122"/>
                <a:cs typeface="Arial" pitchFamily="34" charset="-120"/>
              </a:rPr>
              <a:t>-7 ✓</a:t>
            </a:r>
            <a:endParaRPr lang="en-US" sz="1300" dirty="0"/>
          </a:p>
        </p:txBody>
      </p:sp>
      <p:sp>
        <p:nvSpPr>
          <p:cNvPr id="10" name="Shape 8"/>
          <p:cNvSpPr/>
          <p:nvPr/>
        </p:nvSpPr>
        <p:spPr>
          <a:xfrm>
            <a:off x="457200" y="3840480"/>
            <a:ext cx="8229600" cy="822960"/>
          </a:xfrm>
          <a:prstGeom prst="rect">
            <a:avLst/>
          </a:prstGeom>
          <a:solidFill>
            <a:srgbClr val="F59E0B"/>
          </a:solidFill>
          <a:ln w="25400">
            <a:solidFill>
              <a:srgbClr val="1E293B"/>
            </a:solidFill>
            <a:prstDash val="solid"/>
          </a:ln>
        </p:spPr>
        <p:txBody>
          <a:bodyPr/>
          <a:lstStyle/>
          <a:p>
            <a:endParaRPr lang="en-GB"/>
          </a:p>
        </p:txBody>
      </p:sp>
      <p:sp>
        <p:nvSpPr>
          <p:cNvPr id="11" name="Text 9"/>
          <p:cNvSpPr/>
          <p:nvPr/>
        </p:nvSpPr>
        <p:spPr>
          <a:xfrm>
            <a:off x="640080" y="4023360"/>
            <a:ext cx="7863840" cy="457200"/>
          </a:xfrm>
          <a:prstGeom prst="rect">
            <a:avLst/>
          </a:prstGeom>
          <a:noFill/>
          <a:ln/>
        </p:spPr>
        <p:txBody>
          <a:bodyPr wrap="square" rtlCol="0" anchor="ctr"/>
          <a:lstStyle/>
          <a:p>
            <a:pPr marL="0" indent="0">
              <a:buNone/>
            </a:pPr>
            <a:r>
              <a:rPr lang="en-US" sz="1500" b="1" dirty="0">
                <a:solidFill>
                  <a:srgbClr val="FFFFFF"/>
                </a:solidFill>
                <a:latin typeface="Arial" pitchFamily="34" charset="0"/>
                <a:ea typeface="Arial" pitchFamily="34" charset="-122"/>
                <a:cs typeface="Arial" pitchFamily="34" charset="-120"/>
              </a:rPr>
              <a:t>⚠ End-Around Carry Rule:</a:t>
            </a:r>
            <a:endParaRPr lang="en-US" sz="1500" dirty="0"/>
          </a:p>
          <a:p>
            <a:pPr marL="0" indent="0">
              <a:buNone/>
            </a:pPr>
            <a:r>
              <a:rPr lang="en-US" sz="1300" dirty="0">
                <a:solidFill>
                  <a:srgbClr val="FFFFFF"/>
                </a:solidFill>
                <a:latin typeface="Arial" pitchFamily="34" charset="0"/>
                <a:ea typeface="Arial" pitchFamily="34" charset="-122"/>
                <a:cs typeface="Arial" pitchFamily="34" charset="-120"/>
              </a:rPr>
              <a:t>If there's a carry out of the MSB, add it back to the LSB (Least Significant Bit)</a:t>
            </a:r>
            <a:endParaRPr lang="en-US" sz="1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4-bit One's Complement Pattern</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All possible 4-bit values in one's complement:</a:t>
            </a:r>
            <a:endParaRPr lang="en-US" sz="1600" dirty="0"/>
          </a:p>
        </p:txBody>
      </p:sp>
      <p:graphicFrame>
        <p:nvGraphicFramePr>
          <p:cNvPr id="8" name="Table 0"/>
          <p:cNvGraphicFramePr>
            <a:graphicFrameLocks noGrp="1"/>
          </p:cNvGraphicFramePr>
          <p:nvPr/>
        </p:nvGraphicFramePr>
        <p:xfrm>
          <a:off x="1828800" y="1645920"/>
          <a:ext cx="5486400" cy="2484120"/>
        </p:xfrm>
        <a:graphic>
          <a:graphicData uri="http://schemas.openxmlformats.org/drawingml/2006/table">
            <a:tbl>
              <a:tblPr/>
              <a:tblGrid>
                <a:gridCol w="13716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4572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tblGrid>
              <a:tr h="254000">
                <a:tc>
                  <a:txBody>
                    <a:bodyPr/>
                    <a:lstStyle/>
                    <a:p>
                      <a:pPr marL="0" indent="0" algn="ctr">
                        <a:buNone/>
                      </a:pPr>
                      <a:r>
                        <a:rPr lang="en-US" sz="1300" b="1" dirty="0">
                          <a:solidFill>
                            <a:srgbClr val="FFFFFF"/>
                          </a:solidFill>
                          <a:latin typeface="Arial" pitchFamily="34" charset="0"/>
                          <a:ea typeface="Arial" pitchFamily="34" charset="-122"/>
                          <a:cs typeface="Arial" pitchFamily="34" charset="-120"/>
                        </a:rPr>
                        <a:t>Binary</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300" b="1" dirty="0">
                          <a:solidFill>
                            <a:srgbClr val="FFFFFF"/>
                          </a:solidFill>
                          <a:latin typeface="Arial" pitchFamily="34" charset="0"/>
                          <a:ea typeface="Arial" pitchFamily="34" charset="-122"/>
                          <a:cs typeface="Arial" pitchFamily="34" charset="-120"/>
                        </a:rPr>
                        <a:t>Decimal</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300" b="1" dirty="0">
                          <a:solidFill>
                            <a:srgbClr val="FFFFFF"/>
                          </a:solidFill>
                          <a:latin typeface="Arial" pitchFamily="34" charset="0"/>
                          <a:ea typeface="Arial" pitchFamily="34" charset="-122"/>
                          <a:cs typeface="Arial" pitchFamily="34" charset="-120"/>
                        </a:rPr>
                        <a:t>Binary</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300" b="1" dirty="0">
                          <a:solidFill>
                            <a:srgbClr val="FFFFFF"/>
                          </a:solidFill>
                          <a:latin typeface="Arial" pitchFamily="34" charset="0"/>
                          <a:ea typeface="Arial" pitchFamily="34" charset="-122"/>
                          <a:cs typeface="Arial" pitchFamily="34" charset="-120"/>
                        </a:rPr>
                        <a:t>Decimal</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0000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FFCC"/>
                    </a:solidFill>
                  </a:tcPr>
                </a:tc>
                <a:tc>
                  <a:txBody>
                    <a:bodyPr/>
                    <a:lstStyle/>
                    <a:p>
                      <a:pPr marL="0" indent="0" algn="ctr">
                        <a:buNone/>
                      </a:pPr>
                      <a:r>
                        <a:rPr lang="en-US" sz="1200" b="1" dirty="0">
                          <a:solidFill>
                            <a:srgbClr val="000000"/>
                          </a:solidFill>
                          <a:latin typeface="Arial" pitchFamily="34" charset="0"/>
                          <a:ea typeface="Arial" pitchFamily="34" charset="-122"/>
                          <a:cs typeface="Arial" pitchFamily="34" charset="-120"/>
                        </a:rPr>
                        <a:t>+0</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FFCC"/>
                    </a:solidFill>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1000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-7</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0001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+1</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1001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-6</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0010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+2</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1010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-5</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0011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+3</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1011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-4</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0100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+4</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1100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-3</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5"/>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0101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+5</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1101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-2</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6"/>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0110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+6</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1110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-1</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7"/>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0111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tc>
                  <a:txBody>
                    <a:bodyPr/>
                    <a:lstStyle/>
                    <a:p>
                      <a:pPr marL="0" indent="0" algn="ctr">
                        <a:buNone/>
                      </a:pPr>
                      <a:r>
                        <a:rPr lang="en-US" sz="1200" b="1" dirty="0">
                          <a:solidFill>
                            <a:srgbClr val="10B981"/>
                          </a:solidFill>
                          <a:latin typeface="Arial" pitchFamily="34" charset="0"/>
                          <a:ea typeface="Arial" pitchFamily="34" charset="-122"/>
                          <a:cs typeface="Arial" pitchFamily="34" charset="-120"/>
                        </a:rPr>
                        <a:t>+7</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1111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FFCC"/>
                    </a:solidFill>
                  </a:tcPr>
                </a:tc>
                <a:tc>
                  <a:txBody>
                    <a:bodyPr/>
                    <a:lstStyle/>
                    <a:p>
                      <a:pPr marL="0" indent="0" algn="ctr">
                        <a:buNone/>
                      </a:pPr>
                      <a:r>
                        <a:rPr lang="en-US" sz="1200" b="1" dirty="0">
                          <a:solidFill>
                            <a:srgbClr val="000000"/>
                          </a:solidFill>
                          <a:latin typeface="Arial" pitchFamily="34" charset="0"/>
                          <a:ea typeface="Arial" pitchFamily="34" charset="-122"/>
                          <a:cs typeface="Arial" pitchFamily="34" charset="-120"/>
                        </a:rPr>
                        <a:t>-0</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FFCC"/>
                    </a:solidFill>
                  </a:tcPr>
                </a:tc>
                <a:extLst>
                  <a:ext uri="{0D108BD9-81ED-4DB2-BD59-A6C34878D82A}">
                    <a16:rowId xmlns:a16="http://schemas.microsoft.com/office/drawing/2014/main" val="10008"/>
                  </a:ext>
                </a:extLst>
              </a:tr>
            </a:tbl>
          </a:graphicData>
        </a:graphic>
      </p:graphicFrame>
      <p:sp>
        <p:nvSpPr>
          <p:cNvPr id="5" name="Shape 2"/>
          <p:cNvSpPr/>
          <p:nvPr/>
        </p:nvSpPr>
        <p:spPr>
          <a:xfrm>
            <a:off x="457200" y="4503420"/>
            <a:ext cx="8229600" cy="640080"/>
          </a:xfrm>
          <a:prstGeom prst="rect">
            <a:avLst/>
          </a:prstGeom>
          <a:solidFill>
            <a:srgbClr val="F59E0B"/>
          </a:solidFill>
          <a:ln/>
        </p:spPr>
        <p:txBody>
          <a:bodyPr/>
          <a:lstStyle/>
          <a:p>
            <a:endParaRPr lang="en-GB"/>
          </a:p>
        </p:txBody>
      </p:sp>
      <p:sp>
        <p:nvSpPr>
          <p:cNvPr id="6" name="Text 3"/>
          <p:cNvSpPr/>
          <p:nvPr/>
        </p:nvSpPr>
        <p:spPr>
          <a:xfrm>
            <a:off x="598278" y="4640580"/>
            <a:ext cx="7863840" cy="365760"/>
          </a:xfrm>
          <a:prstGeom prst="rect">
            <a:avLst/>
          </a:prstGeom>
          <a:noFill/>
          <a:ln/>
        </p:spPr>
        <p:txBody>
          <a:bodyPr wrap="square" rtlCol="0" anchor="ctr"/>
          <a:lstStyle/>
          <a:p>
            <a:pPr marL="0" indent="0" algn="ctr">
              <a:buNone/>
            </a:pPr>
            <a:r>
              <a:rPr lang="en-US" sz="1300" dirty="0">
                <a:solidFill>
                  <a:srgbClr val="FFFFFF"/>
                </a:solidFill>
                <a:latin typeface="Arial" pitchFamily="34" charset="0"/>
                <a:ea typeface="Arial" pitchFamily="34" charset="-122"/>
                <a:cs typeface="Arial" pitchFamily="34" charset="-120"/>
              </a:rPr>
              <a:t> Notice: TWO zeros! 0000 (+0) and 1111 (-0) </a:t>
            </a:r>
          </a:p>
          <a:p>
            <a:pPr marL="0" indent="0" algn="ctr">
              <a:buNone/>
            </a:pPr>
            <a:r>
              <a:rPr lang="en-US" sz="1300" dirty="0">
                <a:solidFill>
                  <a:srgbClr val="FFFFFF"/>
                </a:solidFill>
                <a:latin typeface="Arial" pitchFamily="34" charset="0"/>
                <a:ea typeface="Arial" pitchFamily="34" charset="-122"/>
                <a:cs typeface="Arial" pitchFamily="34" charset="-120"/>
              </a:rPr>
              <a:t> this is the main problem with one's complement</a:t>
            </a:r>
            <a:endParaRPr lang="en-US" sz="13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Problems with One's Complement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Why one's complement is rarely used in modern systems:</a:t>
            </a:r>
            <a:endParaRPr lang="en-US" sz="1600" dirty="0"/>
          </a:p>
        </p:txBody>
      </p:sp>
      <p:sp>
        <p:nvSpPr>
          <p:cNvPr id="4" name="Shape 2"/>
          <p:cNvSpPr/>
          <p:nvPr/>
        </p:nvSpPr>
        <p:spPr>
          <a:xfrm>
            <a:off x="457200" y="1554480"/>
            <a:ext cx="137160" cy="1280160"/>
          </a:xfrm>
          <a:prstGeom prst="rect">
            <a:avLst/>
          </a:prstGeom>
          <a:solidFill>
            <a:srgbClr val="F59E0B"/>
          </a:solidFill>
          <a:ln/>
        </p:spPr>
        <p:txBody>
          <a:bodyPr/>
          <a:lstStyle/>
          <a:p>
            <a:endParaRPr lang="en-GB"/>
          </a:p>
        </p:txBody>
      </p:sp>
      <p:sp>
        <p:nvSpPr>
          <p:cNvPr id="5" name="Shape 3"/>
          <p:cNvSpPr/>
          <p:nvPr/>
        </p:nvSpPr>
        <p:spPr>
          <a:xfrm>
            <a:off x="594360" y="1554480"/>
            <a:ext cx="8092440" cy="1280160"/>
          </a:xfrm>
          <a:prstGeom prst="rect">
            <a:avLst/>
          </a:prstGeom>
          <a:solidFill>
            <a:srgbClr val="FFFFFF"/>
          </a:solidFill>
          <a:ln w="25400">
            <a:solidFill>
              <a:srgbClr val="F59E0B"/>
            </a:solidFill>
            <a:prstDash val="solid"/>
          </a:ln>
        </p:spPr>
        <p:txBody>
          <a:bodyPr/>
          <a:lstStyle/>
          <a:p>
            <a:endParaRPr lang="en-GB"/>
          </a:p>
        </p:txBody>
      </p:sp>
      <p:sp>
        <p:nvSpPr>
          <p:cNvPr id="6" name="Text 4"/>
          <p:cNvSpPr/>
          <p:nvPr/>
        </p:nvSpPr>
        <p:spPr>
          <a:xfrm>
            <a:off x="731520" y="1691640"/>
            <a:ext cx="7772400" cy="365760"/>
          </a:xfrm>
          <a:prstGeom prst="rect">
            <a:avLst/>
          </a:prstGeom>
          <a:noFill/>
          <a:ln/>
        </p:spPr>
        <p:txBody>
          <a:bodyPr wrap="square" rtlCol="0" anchor="ctr"/>
          <a:lstStyle/>
          <a:p>
            <a:pPr marL="0" indent="0">
              <a:buNone/>
            </a:pPr>
            <a:r>
              <a:rPr lang="en-US" sz="1600" b="1" dirty="0">
                <a:solidFill>
                  <a:srgbClr val="F59E0B"/>
                </a:solidFill>
                <a:latin typeface="Arial" pitchFamily="34" charset="0"/>
                <a:ea typeface="Arial" pitchFamily="34" charset="-122"/>
                <a:cs typeface="Arial" pitchFamily="34" charset="-120"/>
              </a:rPr>
              <a:t>Problem 1: Two Zeros</a:t>
            </a:r>
            <a:endParaRPr lang="en-US" sz="1600" dirty="0"/>
          </a:p>
        </p:txBody>
      </p:sp>
      <p:sp>
        <p:nvSpPr>
          <p:cNvPr id="7" name="Text 5"/>
          <p:cNvSpPr/>
          <p:nvPr/>
        </p:nvSpPr>
        <p:spPr>
          <a:xfrm>
            <a:off x="731520" y="2103120"/>
            <a:ext cx="7772400" cy="64008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 Both +0 (0000 0000) and -0 (1111 1111) exist</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Complicates comparison logic: is -0 equal to +0?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Wastes one bit pattern (256 patterns, only 255 unique values)</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Hardware must handle both zeros specially</a:t>
            </a:r>
            <a:endParaRPr lang="en-US" sz="1400" dirty="0"/>
          </a:p>
        </p:txBody>
      </p:sp>
      <p:sp>
        <p:nvSpPr>
          <p:cNvPr id="8" name="Shape 6"/>
          <p:cNvSpPr/>
          <p:nvPr/>
        </p:nvSpPr>
        <p:spPr>
          <a:xfrm>
            <a:off x="457200" y="3017520"/>
            <a:ext cx="137160" cy="1280160"/>
          </a:xfrm>
          <a:prstGeom prst="rect">
            <a:avLst/>
          </a:prstGeom>
          <a:solidFill>
            <a:srgbClr val="EF4444"/>
          </a:solidFill>
          <a:ln/>
        </p:spPr>
        <p:txBody>
          <a:bodyPr/>
          <a:lstStyle/>
          <a:p>
            <a:endParaRPr lang="en-GB"/>
          </a:p>
        </p:txBody>
      </p:sp>
      <p:sp>
        <p:nvSpPr>
          <p:cNvPr id="9" name="Shape 7"/>
          <p:cNvSpPr/>
          <p:nvPr/>
        </p:nvSpPr>
        <p:spPr>
          <a:xfrm>
            <a:off x="594360" y="3017520"/>
            <a:ext cx="8092440" cy="1280160"/>
          </a:xfrm>
          <a:prstGeom prst="rect">
            <a:avLst/>
          </a:prstGeom>
          <a:solidFill>
            <a:srgbClr val="FFFFFF"/>
          </a:solidFill>
          <a:ln w="25400">
            <a:solidFill>
              <a:srgbClr val="EF4444"/>
            </a:solidFill>
            <a:prstDash val="solid"/>
          </a:ln>
        </p:spPr>
        <p:txBody>
          <a:bodyPr/>
          <a:lstStyle/>
          <a:p>
            <a:endParaRPr lang="en-GB"/>
          </a:p>
        </p:txBody>
      </p:sp>
      <p:sp>
        <p:nvSpPr>
          <p:cNvPr id="10" name="Text 8"/>
          <p:cNvSpPr/>
          <p:nvPr/>
        </p:nvSpPr>
        <p:spPr>
          <a:xfrm>
            <a:off x="731520" y="3154680"/>
            <a:ext cx="7772400" cy="365760"/>
          </a:xfrm>
          <a:prstGeom prst="rect">
            <a:avLst/>
          </a:prstGeom>
          <a:noFill/>
          <a:ln/>
        </p:spPr>
        <p:txBody>
          <a:bodyPr wrap="square" rtlCol="0" anchor="ctr"/>
          <a:lstStyle/>
          <a:p>
            <a:pPr marL="0" indent="0">
              <a:buNone/>
            </a:pPr>
            <a:r>
              <a:rPr lang="en-US" sz="1600" b="1" dirty="0">
                <a:solidFill>
                  <a:srgbClr val="EF4444"/>
                </a:solidFill>
                <a:latin typeface="Arial" pitchFamily="34" charset="0"/>
                <a:ea typeface="Arial" pitchFamily="34" charset="-122"/>
                <a:cs typeface="Arial" pitchFamily="34" charset="-120"/>
              </a:rPr>
              <a:t>Problem 2: Complex Arithmetic</a:t>
            </a:r>
            <a:endParaRPr lang="en-US" sz="1600" dirty="0"/>
          </a:p>
        </p:txBody>
      </p:sp>
      <p:sp>
        <p:nvSpPr>
          <p:cNvPr id="11" name="Text 9"/>
          <p:cNvSpPr/>
          <p:nvPr/>
        </p:nvSpPr>
        <p:spPr>
          <a:xfrm>
            <a:off x="731520" y="3566160"/>
            <a:ext cx="7772400" cy="64008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 Requires end-around carry for addition</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Two addition steps instead of one (slower)</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More complex hardware than two's complement</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Harder to implement efficiently in silicon</a:t>
            </a:r>
            <a:endParaRPr lang="en-US" sz="1400" dirty="0"/>
          </a:p>
        </p:txBody>
      </p:sp>
      <p:sp>
        <p:nvSpPr>
          <p:cNvPr id="12" name="Text 10"/>
          <p:cNvSpPr/>
          <p:nvPr/>
        </p:nvSpPr>
        <p:spPr>
          <a:xfrm>
            <a:off x="457200" y="4572000"/>
            <a:ext cx="8229600" cy="365760"/>
          </a:xfrm>
          <a:prstGeom prst="rect">
            <a:avLst/>
          </a:prstGeom>
          <a:noFill/>
          <a:ln/>
        </p:spPr>
        <p:txBody>
          <a:bodyPr wrap="square" rtlCol="0" anchor="ctr"/>
          <a:lstStyle/>
          <a:p>
            <a:pPr marL="0" indent="0" algn="ctr">
              <a:buNone/>
            </a:pPr>
            <a:r>
              <a:rPr lang="en-US" sz="1400" b="1" i="1" dirty="0">
                <a:solidFill>
                  <a:srgbClr val="065A82"/>
                </a:solidFill>
                <a:latin typeface="Arial" pitchFamily="34" charset="0"/>
                <a:ea typeface="Arial" pitchFamily="34" charset="-122"/>
                <a:cs typeface="Arial" pitchFamily="34" charset="-120"/>
              </a:rPr>
              <a:t>Two's complement solves both problems — which is why it's the universal standard today.</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Twos compliment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Binary naturally represents positive integers. How do we represent negative numbers?</a:t>
            </a:r>
            <a:endParaRPr lang="en-US" sz="1600" dirty="0"/>
          </a:p>
        </p:txBody>
      </p:sp>
      <p:sp>
        <p:nvSpPr>
          <p:cNvPr id="4" name="Shape 2"/>
          <p:cNvSpPr/>
          <p:nvPr/>
        </p:nvSpPr>
        <p:spPr>
          <a:xfrm>
            <a:off x="457200" y="1554480"/>
            <a:ext cx="8229600" cy="1097280"/>
          </a:xfrm>
          <a:prstGeom prst="rect">
            <a:avLst/>
          </a:prstGeom>
          <a:solidFill>
            <a:srgbClr val="E8F4F8"/>
          </a:solidFill>
          <a:ln/>
        </p:spPr>
        <p:txBody>
          <a:bodyPr/>
          <a:lstStyle/>
          <a:p>
            <a:endParaRPr lang="en-GB"/>
          </a:p>
        </p:txBody>
      </p:sp>
      <p:sp>
        <p:nvSpPr>
          <p:cNvPr id="5" name="Text 3"/>
          <p:cNvSpPr/>
          <p:nvPr/>
        </p:nvSpPr>
        <p:spPr>
          <a:xfrm>
            <a:off x="640080" y="1783080"/>
            <a:ext cx="7863840" cy="640080"/>
          </a:xfrm>
          <a:prstGeom prst="rect">
            <a:avLst/>
          </a:prstGeom>
          <a:noFill/>
          <a:ln/>
        </p:spPr>
        <p:txBody>
          <a:bodyPr wrap="square" rtlCol="0" anchor="ctr"/>
          <a:lstStyle/>
          <a:p>
            <a:pPr marL="0" indent="0" algn="ctr">
              <a:buNone/>
            </a:pPr>
            <a:r>
              <a:rPr lang="en-US" sz="1500" dirty="0">
                <a:solidFill>
                  <a:srgbClr val="1E293B"/>
                </a:solidFill>
                <a:latin typeface="Arial" pitchFamily="34" charset="0"/>
                <a:ea typeface="Arial" pitchFamily="34" charset="-122"/>
                <a:cs typeface="Arial" pitchFamily="34" charset="-120"/>
              </a:rPr>
              <a:t>We need to represent both positive and negative numbers:</a:t>
            </a:r>
            <a:endParaRPr lang="en-US" sz="1500" dirty="0"/>
          </a:p>
          <a:p>
            <a:pPr marL="0" indent="0" algn="ctr">
              <a:buNone/>
            </a:pPr>
            <a:r>
              <a:rPr lang="en-US" sz="1500" dirty="0">
                <a:solidFill>
                  <a:srgbClr val="1E293B"/>
                </a:solidFill>
                <a:latin typeface="Arial" pitchFamily="34" charset="0"/>
                <a:ea typeface="Arial" pitchFamily="34" charset="-122"/>
                <a:cs typeface="Arial" pitchFamily="34" charset="-120"/>
              </a:rPr>
              <a:t> </a:t>
            </a:r>
            <a:endParaRPr lang="en-US" sz="1500" dirty="0"/>
          </a:p>
          <a:p>
            <a:pPr marL="0" indent="0" algn="ctr">
              <a:buNone/>
            </a:pPr>
            <a:r>
              <a:rPr lang="en-US" sz="1600" b="1" dirty="0">
                <a:solidFill>
                  <a:srgbClr val="1E293B"/>
                </a:solidFill>
                <a:latin typeface="Consolas" pitchFamily="34" charset="0"/>
                <a:ea typeface="Consolas" pitchFamily="34" charset="-122"/>
                <a:cs typeface="Consolas" pitchFamily="34" charset="-120"/>
              </a:rPr>
              <a:t>+5, -3, +127, -128, 0</a:t>
            </a:r>
            <a:endParaRPr lang="en-US" sz="1500" dirty="0"/>
          </a:p>
        </p:txBody>
      </p:sp>
      <p:sp>
        <p:nvSpPr>
          <p:cNvPr id="6" name="Shape 4"/>
          <p:cNvSpPr/>
          <p:nvPr/>
        </p:nvSpPr>
        <p:spPr>
          <a:xfrm>
            <a:off x="457200" y="2834640"/>
            <a:ext cx="137160" cy="1463040"/>
          </a:xfrm>
          <a:prstGeom prst="rect">
            <a:avLst/>
          </a:prstGeom>
          <a:solidFill>
            <a:srgbClr val="F59E0B"/>
          </a:solidFill>
          <a:ln/>
        </p:spPr>
        <p:txBody>
          <a:bodyPr/>
          <a:lstStyle/>
          <a:p>
            <a:endParaRPr lang="en-GB"/>
          </a:p>
        </p:txBody>
      </p:sp>
      <p:sp>
        <p:nvSpPr>
          <p:cNvPr id="7" name="Shape 5"/>
          <p:cNvSpPr/>
          <p:nvPr/>
        </p:nvSpPr>
        <p:spPr>
          <a:xfrm>
            <a:off x="594360" y="2834640"/>
            <a:ext cx="2606040" cy="1463040"/>
          </a:xfrm>
          <a:prstGeom prst="rect">
            <a:avLst/>
          </a:prstGeom>
          <a:solidFill>
            <a:srgbClr val="FFFFFF"/>
          </a:solidFill>
          <a:ln w="25400">
            <a:solidFill>
              <a:srgbClr val="F59E0B"/>
            </a:solidFill>
            <a:prstDash val="solid"/>
          </a:ln>
        </p:spPr>
        <p:txBody>
          <a:bodyPr/>
          <a:lstStyle/>
          <a:p>
            <a:endParaRPr lang="en-GB"/>
          </a:p>
        </p:txBody>
      </p:sp>
      <p:sp>
        <p:nvSpPr>
          <p:cNvPr id="8" name="Text 6"/>
          <p:cNvSpPr/>
          <p:nvPr/>
        </p:nvSpPr>
        <p:spPr>
          <a:xfrm>
            <a:off x="731520" y="2971800"/>
            <a:ext cx="2331720" cy="365760"/>
          </a:xfrm>
          <a:prstGeom prst="rect">
            <a:avLst/>
          </a:prstGeom>
          <a:noFill/>
          <a:ln/>
        </p:spPr>
        <p:txBody>
          <a:bodyPr wrap="square" rtlCol="0" anchor="ctr"/>
          <a:lstStyle/>
          <a:p>
            <a:pPr marL="0" indent="0">
              <a:buNone/>
            </a:pPr>
            <a:r>
              <a:rPr lang="en-US" sz="1500" b="1" dirty="0">
                <a:solidFill>
                  <a:srgbClr val="F59E0B"/>
                </a:solidFill>
                <a:latin typeface="Arial" pitchFamily="34" charset="0"/>
                <a:ea typeface="Arial" pitchFamily="34" charset="-122"/>
                <a:cs typeface="Arial" pitchFamily="34" charset="-120"/>
              </a:rPr>
              <a:t>❌ Sign-Magnitude</a:t>
            </a:r>
            <a:endParaRPr lang="en-US" sz="1500" dirty="0"/>
          </a:p>
        </p:txBody>
      </p:sp>
      <p:sp>
        <p:nvSpPr>
          <p:cNvPr id="9" name="Text 7"/>
          <p:cNvSpPr/>
          <p:nvPr/>
        </p:nvSpPr>
        <p:spPr>
          <a:xfrm>
            <a:off x="731520" y="3383280"/>
            <a:ext cx="2331720" cy="777240"/>
          </a:xfrm>
          <a:prstGeom prst="rect">
            <a:avLst/>
          </a:prstGeom>
          <a:noFill/>
          <a:ln/>
        </p:spPr>
        <p:txBody>
          <a:bodyPr wrap="square" rtlCol="0" anchor="ctr"/>
          <a:lstStyle/>
          <a:p>
            <a:pPr marL="0" indent="0">
              <a:buNone/>
            </a:pPr>
            <a:r>
              <a:rPr lang="en-US" sz="1200" dirty="0">
                <a:solidFill>
                  <a:srgbClr val="1E293B"/>
                </a:solidFill>
                <a:latin typeface="Consolas" pitchFamily="34" charset="0"/>
                <a:ea typeface="Consolas" pitchFamily="34" charset="-122"/>
                <a:cs typeface="Consolas" pitchFamily="34" charset="-120"/>
              </a:rPr>
              <a:t>0101 = +5</a:t>
            </a:r>
            <a:endParaRPr lang="en-US" sz="1200" dirty="0"/>
          </a:p>
          <a:p>
            <a:pPr marL="0" indent="0">
              <a:buNone/>
            </a:pPr>
            <a:r>
              <a:rPr lang="en-US" sz="1200" dirty="0">
                <a:solidFill>
                  <a:srgbClr val="1E293B"/>
                </a:solidFill>
                <a:latin typeface="Consolas" pitchFamily="34" charset="0"/>
                <a:ea typeface="Consolas" pitchFamily="34" charset="-122"/>
                <a:cs typeface="Consolas" pitchFamily="34" charset="-120"/>
              </a:rPr>
              <a:t>1101 = -5</a:t>
            </a:r>
            <a:endParaRPr lang="en-US" sz="1200" dirty="0"/>
          </a:p>
          <a:p>
            <a:pPr marL="0" indent="0">
              <a:buNone/>
            </a:pPr>
            <a:r>
              <a:rPr lang="en-US" sz="1200" dirty="0">
                <a:solidFill>
                  <a:srgbClr val="1E293B"/>
                </a:solidFill>
                <a:latin typeface="Arial" pitchFamily="34" charset="0"/>
                <a:ea typeface="Arial" pitchFamily="34" charset="-122"/>
                <a:cs typeface="Arial" pitchFamily="34" charset="-120"/>
              </a:rPr>
              <a:t> </a:t>
            </a:r>
            <a:endParaRPr lang="en-US" sz="1200" dirty="0"/>
          </a:p>
          <a:p>
            <a:pPr marL="0" indent="0">
              <a:buNone/>
            </a:pPr>
            <a:r>
              <a:rPr lang="en-US" sz="1100" b="1" dirty="0">
                <a:solidFill>
                  <a:srgbClr val="1E293B"/>
                </a:solidFill>
                <a:latin typeface="Arial" pitchFamily="34" charset="0"/>
                <a:ea typeface="Arial" pitchFamily="34" charset="-122"/>
                <a:cs typeface="Arial" pitchFamily="34" charset="-120"/>
              </a:rPr>
              <a:t>Problems:</a:t>
            </a:r>
            <a:endParaRPr lang="en-US" sz="1200" dirty="0"/>
          </a:p>
          <a:p>
            <a:pPr marL="0" indent="0">
              <a:buNone/>
            </a:pPr>
            <a:r>
              <a:rPr lang="en-US" sz="1000" dirty="0">
                <a:solidFill>
                  <a:srgbClr val="1E293B"/>
                </a:solidFill>
                <a:latin typeface="Arial" pitchFamily="34" charset="0"/>
                <a:ea typeface="Arial" pitchFamily="34" charset="-122"/>
                <a:cs typeface="Arial" pitchFamily="34" charset="-120"/>
              </a:rPr>
              <a:t>• Two zeros (+0, -0)</a:t>
            </a:r>
            <a:endParaRPr lang="en-US" sz="1200" dirty="0"/>
          </a:p>
        </p:txBody>
      </p:sp>
      <p:sp>
        <p:nvSpPr>
          <p:cNvPr id="10" name="Shape 8"/>
          <p:cNvSpPr/>
          <p:nvPr/>
        </p:nvSpPr>
        <p:spPr>
          <a:xfrm>
            <a:off x="3268980" y="2834640"/>
            <a:ext cx="137160" cy="1463040"/>
          </a:xfrm>
          <a:prstGeom prst="rect">
            <a:avLst/>
          </a:prstGeom>
          <a:solidFill>
            <a:srgbClr val="F59E0B"/>
          </a:solidFill>
          <a:ln/>
        </p:spPr>
        <p:txBody>
          <a:bodyPr/>
          <a:lstStyle/>
          <a:p>
            <a:endParaRPr lang="en-GB"/>
          </a:p>
        </p:txBody>
      </p:sp>
      <p:sp>
        <p:nvSpPr>
          <p:cNvPr id="11" name="Shape 9"/>
          <p:cNvSpPr/>
          <p:nvPr/>
        </p:nvSpPr>
        <p:spPr>
          <a:xfrm>
            <a:off x="3406140" y="2834640"/>
            <a:ext cx="2606040" cy="1463040"/>
          </a:xfrm>
          <a:prstGeom prst="rect">
            <a:avLst/>
          </a:prstGeom>
          <a:solidFill>
            <a:srgbClr val="FFFFFF"/>
          </a:solidFill>
          <a:ln w="25400">
            <a:solidFill>
              <a:srgbClr val="F59E0B"/>
            </a:solidFill>
            <a:prstDash val="solid"/>
          </a:ln>
        </p:spPr>
        <p:txBody>
          <a:bodyPr/>
          <a:lstStyle/>
          <a:p>
            <a:endParaRPr lang="en-GB"/>
          </a:p>
        </p:txBody>
      </p:sp>
      <p:sp>
        <p:nvSpPr>
          <p:cNvPr id="12" name="Text 10"/>
          <p:cNvSpPr/>
          <p:nvPr/>
        </p:nvSpPr>
        <p:spPr>
          <a:xfrm>
            <a:off x="3543300" y="2971800"/>
            <a:ext cx="2331720" cy="365760"/>
          </a:xfrm>
          <a:prstGeom prst="rect">
            <a:avLst/>
          </a:prstGeom>
          <a:noFill/>
          <a:ln/>
        </p:spPr>
        <p:txBody>
          <a:bodyPr wrap="square" rtlCol="0" anchor="ctr"/>
          <a:lstStyle/>
          <a:p>
            <a:pPr marL="0" indent="0">
              <a:buNone/>
            </a:pPr>
            <a:r>
              <a:rPr lang="en-US" sz="1500" b="1" dirty="0">
                <a:solidFill>
                  <a:srgbClr val="F59E0B"/>
                </a:solidFill>
                <a:latin typeface="Arial" pitchFamily="34" charset="0"/>
                <a:ea typeface="Arial" pitchFamily="34" charset="-122"/>
                <a:cs typeface="Arial" pitchFamily="34" charset="-120"/>
              </a:rPr>
              <a:t>❌ One's Complement</a:t>
            </a:r>
            <a:endParaRPr lang="en-US" sz="1500" dirty="0"/>
          </a:p>
        </p:txBody>
      </p:sp>
      <p:sp>
        <p:nvSpPr>
          <p:cNvPr id="13" name="Text 11"/>
          <p:cNvSpPr/>
          <p:nvPr/>
        </p:nvSpPr>
        <p:spPr>
          <a:xfrm>
            <a:off x="3543300" y="3383280"/>
            <a:ext cx="2331720" cy="777240"/>
          </a:xfrm>
          <a:prstGeom prst="rect">
            <a:avLst/>
          </a:prstGeom>
          <a:noFill/>
          <a:ln/>
        </p:spPr>
        <p:txBody>
          <a:bodyPr wrap="square" rtlCol="0" anchor="ctr"/>
          <a:lstStyle/>
          <a:p>
            <a:pPr marL="0" indent="0">
              <a:buNone/>
            </a:pPr>
            <a:r>
              <a:rPr lang="en-US" sz="1200" dirty="0">
                <a:solidFill>
                  <a:srgbClr val="1E293B"/>
                </a:solidFill>
                <a:latin typeface="Consolas" pitchFamily="34" charset="0"/>
                <a:ea typeface="Consolas" pitchFamily="34" charset="-122"/>
                <a:cs typeface="Consolas" pitchFamily="34" charset="-120"/>
              </a:rPr>
              <a:t>0101 = +5</a:t>
            </a:r>
            <a:endParaRPr lang="en-US" sz="1200" dirty="0"/>
          </a:p>
          <a:p>
            <a:pPr marL="0" indent="0">
              <a:buNone/>
            </a:pPr>
            <a:r>
              <a:rPr lang="en-US" sz="1200" dirty="0">
                <a:solidFill>
                  <a:srgbClr val="1E293B"/>
                </a:solidFill>
                <a:latin typeface="Consolas" pitchFamily="34" charset="0"/>
                <a:ea typeface="Consolas" pitchFamily="34" charset="-122"/>
                <a:cs typeface="Consolas" pitchFamily="34" charset="-120"/>
              </a:rPr>
              <a:t>1010 = -5</a:t>
            </a:r>
            <a:endParaRPr lang="en-US" sz="1200" dirty="0"/>
          </a:p>
          <a:p>
            <a:pPr marL="0" indent="0">
              <a:buNone/>
            </a:pPr>
            <a:r>
              <a:rPr lang="en-US" sz="1200" dirty="0">
                <a:solidFill>
                  <a:srgbClr val="1E293B"/>
                </a:solidFill>
                <a:latin typeface="Arial" pitchFamily="34" charset="0"/>
                <a:ea typeface="Arial" pitchFamily="34" charset="-122"/>
                <a:cs typeface="Arial" pitchFamily="34" charset="-120"/>
              </a:rPr>
              <a:t> </a:t>
            </a:r>
            <a:endParaRPr lang="en-US" sz="1200" dirty="0"/>
          </a:p>
          <a:p>
            <a:pPr marL="0" indent="0">
              <a:buNone/>
            </a:pPr>
            <a:r>
              <a:rPr lang="en-US" sz="1100" b="1" dirty="0">
                <a:solidFill>
                  <a:srgbClr val="1E293B"/>
                </a:solidFill>
                <a:latin typeface="Arial" pitchFamily="34" charset="0"/>
                <a:ea typeface="Arial" pitchFamily="34" charset="-122"/>
                <a:cs typeface="Arial" pitchFamily="34" charset="-120"/>
              </a:rPr>
              <a:t>Problems:</a:t>
            </a:r>
            <a:endParaRPr lang="en-US" sz="1200" dirty="0"/>
          </a:p>
          <a:p>
            <a:pPr marL="0" indent="0">
              <a:buNone/>
            </a:pPr>
            <a:r>
              <a:rPr lang="en-US" sz="1000" dirty="0">
                <a:solidFill>
                  <a:srgbClr val="1E293B"/>
                </a:solidFill>
                <a:latin typeface="Arial" pitchFamily="34" charset="0"/>
                <a:ea typeface="Arial" pitchFamily="34" charset="-122"/>
                <a:cs typeface="Arial" pitchFamily="34" charset="-120"/>
              </a:rPr>
              <a:t>• Two zeros</a:t>
            </a:r>
            <a:endParaRPr lang="en-US" sz="1200" dirty="0"/>
          </a:p>
        </p:txBody>
      </p:sp>
      <p:sp>
        <p:nvSpPr>
          <p:cNvPr id="14" name="Shape 12"/>
          <p:cNvSpPr/>
          <p:nvPr/>
        </p:nvSpPr>
        <p:spPr>
          <a:xfrm>
            <a:off x="6080760" y="2834640"/>
            <a:ext cx="137160" cy="1463040"/>
          </a:xfrm>
          <a:prstGeom prst="rect">
            <a:avLst/>
          </a:prstGeom>
          <a:solidFill>
            <a:srgbClr val="10B981"/>
          </a:solidFill>
          <a:ln/>
        </p:spPr>
        <p:txBody>
          <a:bodyPr/>
          <a:lstStyle/>
          <a:p>
            <a:endParaRPr lang="en-GB"/>
          </a:p>
        </p:txBody>
      </p:sp>
      <p:sp>
        <p:nvSpPr>
          <p:cNvPr id="15" name="Shape 13"/>
          <p:cNvSpPr/>
          <p:nvPr/>
        </p:nvSpPr>
        <p:spPr>
          <a:xfrm>
            <a:off x="6217920" y="2834640"/>
            <a:ext cx="2468880" cy="1463040"/>
          </a:xfrm>
          <a:prstGeom prst="rect">
            <a:avLst/>
          </a:prstGeom>
          <a:solidFill>
            <a:srgbClr val="FFFFFF"/>
          </a:solidFill>
          <a:ln w="38100">
            <a:solidFill>
              <a:srgbClr val="10B981"/>
            </a:solidFill>
            <a:prstDash val="solid"/>
          </a:ln>
        </p:spPr>
        <p:txBody>
          <a:bodyPr/>
          <a:lstStyle/>
          <a:p>
            <a:endParaRPr lang="en-GB"/>
          </a:p>
        </p:txBody>
      </p:sp>
      <p:sp>
        <p:nvSpPr>
          <p:cNvPr id="16" name="Text 14"/>
          <p:cNvSpPr/>
          <p:nvPr/>
        </p:nvSpPr>
        <p:spPr>
          <a:xfrm>
            <a:off x="6355080" y="2971800"/>
            <a:ext cx="2194560" cy="365760"/>
          </a:xfrm>
          <a:prstGeom prst="rect">
            <a:avLst/>
          </a:prstGeom>
          <a:noFill/>
          <a:ln/>
        </p:spPr>
        <p:txBody>
          <a:bodyPr wrap="square" rtlCol="0" anchor="ctr"/>
          <a:lstStyle/>
          <a:p>
            <a:pPr marL="0" indent="0">
              <a:buNone/>
            </a:pPr>
            <a:r>
              <a:rPr lang="en-US" sz="1500" b="1" dirty="0">
                <a:solidFill>
                  <a:srgbClr val="10B981"/>
                </a:solidFill>
                <a:latin typeface="Arial" pitchFamily="34" charset="0"/>
                <a:ea typeface="Arial" pitchFamily="34" charset="-122"/>
                <a:cs typeface="Arial" pitchFamily="34" charset="-120"/>
              </a:rPr>
              <a:t>✓ Two's Complement</a:t>
            </a:r>
            <a:endParaRPr lang="en-US" sz="1500" dirty="0"/>
          </a:p>
        </p:txBody>
      </p:sp>
      <p:sp>
        <p:nvSpPr>
          <p:cNvPr id="17" name="Text 15"/>
          <p:cNvSpPr/>
          <p:nvPr/>
        </p:nvSpPr>
        <p:spPr>
          <a:xfrm>
            <a:off x="6355080" y="3383280"/>
            <a:ext cx="2194560" cy="777240"/>
          </a:xfrm>
          <a:prstGeom prst="rect">
            <a:avLst/>
          </a:prstGeom>
          <a:noFill/>
          <a:ln/>
        </p:spPr>
        <p:txBody>
          <a:bodyPr wrap="square" rtlCol="0" anchor="ctr"/>
          <a:lstStyle/>
          <a:p>
            <a:pPr marL="0" indent="0">
              <a:buNone/>
            </a:pPr>
            <a:r>
              <a:rPr lang="en-US" sz="1200" dirty="0">
                <a:solidFill>
                  <a:srgbClr val="1E293B"/>
                </a:solidFill>
                <a:latin typeface="Consolas" pitchFamily="34" charset="0"/>
                <a:ea typeface="Consolas" pitchFamily="34" charset="-122"/>
                <a:cs typeface="Consolas" pitchFamily="34" charset="-120"/>
              </a:rPr>
              <a:t>0101 = +5</a:t>
            </a:r>
            <a:endParaRPr lang="en-US" sz="1200" dirty="0"/>
          </a:p>
          <a:p>
            <a:pPr marL="0" indent="0">
              <a:buNone/>
            </a:pPr>
            <a:r>
              <a:rPr lang="en-US" sz="1200" dirty="0">
                <a:solidFill>
                  <a:srgbClr val="1E293B"/>
                </a:solidFill>
                <a:latin typeface="Consolas" pitchFamily="34" charset="0"/>
                <a:ea typeface="Consolas" pitchFamily="34" charset="-122"/>
                <a:cs typeface="Consolas" pitchFamily="34" charset="-120"/>
              </a:rPr>
              <a:t>1011 = -5</a:t>
            </a:r>
            <a:endParaRPr lang="en-US" sz="1200" dirty="0"/>
          </a:p>
          <a:p>
            <a:pPr marL="0" indent="0">
              <a:buNone/>
            </a:pPr>
            <a:r>
              <a:rPr lang="en-US" sz="1200" dirty="0">
                <a:solidFill>
                  <a:srgbClr val="1E293B"/>
                </a:solidFill>
                <a:latin typeface="Arial" pitchFamily="34" charset="0"/>
                <a:ea typeface="Arial" pitchFamily="34" charset="-122"/>
                <a:cs typeface="Arial" pitchFamily="34" charset="-120"/>
              </a:rPr>
              <a:t> </a:t>
            </a:r>
            <a:endParaRPr lang="en-US" sz="1200" dirty="0"/>
          </a:p>
          <a:p>
            <a:pPr marL="0" indent="0">
              <a:buNone/>
            </a:pPr>
            <a:r>
              <a:rPr lang="en-US" sz="1100" b="1" dirty="0">
                <a:solidFill>
                  <a:srgbClr val="1E293B"/>
                </a:solidFill>
                <a:latin typeface="Arial" pitchFamily="34" charset="0"/>
                <a:ea typeface="Arial" pitchFamily="34" charset="-122"/>
                <a:cs typeface="Arial" pitchFamily="34" charset="-120"/>
              </a:rPr>
              <a:t>Benefits:</a:t>
            </a:r>
            <a:endParaRPr lang="en-US" sz="1200" dirty="0"/>
          </a:p>
          <a:p>
            <a:pPr marL="0" indent="0">
              <a:buNone/>
            </a:pPr>
            <a:r>
              <a:rPr lang="en-US" sz="1000" dirty="0">
                <a:solidFill>
                  <a:srgbClr val="1E293B"/>
                </a:solidFill>
                <a:latin typeface="Arial" pitchFamily="34" charset="0"/>
                <a:ea typeface="Arial" pitchFamily="34" charset="-122"/>
                <a:cs typeface="Arial" pitchFamily="34" charset="-120"/>
              </a:rPr>
              <a:t>• One zero!</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Converting to Two's Complement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To represent a negative number in two's complement:</a:t>
            </a:r>
            <a:endParaRPr lang="en-US" sz="1600" dirty="0"/>
          </a:p>
        </p:txBody>
      </p:sp>
      <p:sp>
        <p:nvSpPr>
          <p:cNvPr id="6" name="Text 4"/>
          <p:cNvSpPr/>
          <p:nvPr/>
        </p:nvSpPr>
        <p:spPr>
          <a:xfrm>
            <a:off x="525194" y="1356360"/>
            <a:ext cx="36576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The Algorithm</a:t>
            </a:r>
            <a:endParaRPr lang="en-US" sz="1600" dirty="0"/>
          </a:p>
        </p:txBody>
      </p:sp>
      <p:sp>
        <p:nvSpPr>
          <p:cNvPr id="7" name="Text 5"/>
          <p:cNvSpPr/>
          <p:nvPr/>
        </p:nvSpPr>
        <p:spPr>
          <a:xfrm>
            <a:off x="731520" y="2103120"/>
            <a:ext cx="3657600" cy="1005840"/>
          </a:xfrm>
          <a:prstGeom prst="rect">
            <a:avLst/>
          </a:prstGeom>
          <a:noFill/>
          <a:ln/>
        </p:spPr>
        <p:txBody>
          <a:bodyPr wrap="square" rtlCol="0" anchor="ctr"/>
          <a:lstStyle/>
          <a:p>
            <a:pPr marL="342900" indent="-342900">
              <a:buSzPct val="100000"/>
              <a:buChar char="•"/>
            </a:pPr>
            <a:r>
              <a:rPr lang="en-US" sz="1400" dirty="0">
                <a:solidFill>
                  <a:srgbClr val="1E293B"/>
                </a:solidFill>
                <a:latin typeface="Arial" pitchFamily="34" charset="0"/>
                <a:ea typeface="Arial" pitchFamily="34" charset="-122"/>
                <a:cs typeface="Arial" pitchFamily="34" charset="-120"/>
              </a:rPr>
              <a:t>Step 1: Write the positive number in binary</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342900" indent="-342900">
              <a:buSzPct val="100000"/>
              <a:buChar char="•"/>
            </a:pPr>
            <a:r>
              <a:rPr lang="en-US" sz="1400" dirty="0">
                <a:solidFill>
                  <a:srgbClr val="1E293B"/>
                </a:solidFill>
                <a:latin typeface="Arial" pitchFamily="34" charset="0"/>
                <a:ea typeface="Arial" pitchFamily="34" charset="-122"/>
                <a:cs typeface="Arial" pitchFamily="34" charset="-120"/>
              </a:rPr>
              <a:t>Step 2: Invert all the bits (0→1, 1→0)</a:t>
            </a:r>
            <a:endParaRPr lang="en-US" sz="1400" dirty="0"/>
          </a:p>
          <a:p>
            <a:pPr marL="0" indent="0">
              <a:buNone/>
            </a:pPr>
            <a:r>
              <a:rPr lang="en-US" sz="1100" i="1" dirty="0">
                <a:solidFill>
                  <a:srgbClr val="1E293B"/>
                </a:solidFill>
                <a:latin typeface="Arial" pitchFamily="34" charset="0"/>
                <a:ea typeface="Arial" pitchFamily="34" charset="-122"/>
                <a:cs typeface="Arial" pitchFamily="34" charset="-120"/>
              </a:rPr>
              <a:t>       This gives one's complement</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342900" indent="-342900">
              <a:buSzPct val="100000"/>
              <a:buChar char="•"/>
            </a:pPr>
            <a:r>
              <a:rPr lang="en-US" sz="1400" dirty="0">
                <a:solidFill>
                  <a:srgbClr val="1E293B"/>
                </a:solidFill>
                <a:latin typeface="Arial" pitchFamily="34" charset="0"/>
                <a:ea typeface="Arial" pitchFamily="34" charset="-122"/>
                <a:cs typeface="Arial" pitchFamily="34" charset="-120"/>
              </a:rPr>
              <a:t>Step 3: Add 1 to the result</a:t>
            </a:r>
            <a:endParaRPr lang="en-US" sz="1400" dirty="0"/>
          </a:p>
        </p:txBody>
      </p:sp>
      <p:sp>
        <p:nvSpPr>
          <p:cNvPr id="8" name="Shape 6"/>
          <p:cNvSpPr/>
          <p:nvPr/>
        </p:nvSpPr>
        <p:spPr>
          <a:xfrm>
            <a:off x="5029200" y="1554480"/>
            <a:ext cx="137160" cy="1645920"/>
          </a:xfrm>
          <a:prstGeom prst="rect">
            <a:avLst/>
          </a:prstGeom>
          <a:solidFill>
            <a:srgbClr val="21295C"/>
          </a:solidFill>
          <a:ln/>
        </p:spPr>
        <p:txBody>
          <a:bodyPr/>
          <a:lstStyle/>
          <a:p>
            <a:endParaRPr lang="en-GB"/>
          </a:p>
        </p:txBody>
      </p:sp>
      <p:sp>
        <p:nvSpPr>
          <p:cNvPr id="9" name="Shape 7"/>
          <p:cNvSpPr/>
          <p:nvPr/>
        </p:nvSpPr>
        <p:spPr>
          <a:xfrm>
            <a:off x="5166360" y="1554480"/>
            <a:ext cx="3520440" cy="1645920"/>
          </a:xfrm>
          <a:prstGeom prst="rect">
            <a:avLst/>
          </a:prstGeom>
          <a:solidFill>
            <a:srgbClr val="E8F4F8"/>
          </a:solidFill>
          <a:ln/>
        </p:spPr>
        <p:txBody>
          <a:bodyPr/>
          <a:lstStyle/>
          <a:p>
            <a:endParaRPr lang="en-GB"/>
          </a:p>
        </p:txBody>
      </p:sp>
      <p:sp>
        <p:nvSpPr>
          <p:cNvPr id="10" name="Text 8"/>
          <p:cNvSpPr/>
          <p:nvPr/>
        </p:nvSpPr>
        <p:spPr>
          <a:xfrm>
            <a:off x="5303520" y="1691640"/>
            <a:ext cx="3200400" cy="365760"/>
          </a:xfrm>
          <a:prstGeom prst="rect">
            <a:avLst/>
          </a:prstGeom>
          <a:noFill/>
          <a:ln/>
        </p:spPr>
        <p:txBody>
          <a:bodyPr wrap="square" rtlCol="0" anchor="ctr"/>
          <a:lstStyle/>
          <a:p>
            <a:pPr marL="0" indent="0">
              <a:buNone/>
            </a:pPr>
            <a:r>
              <a:rPr lang="en-US" sz="1600" b="1" dirty="0">
                <a:solidFill>
                  <a:srgbClr val="21295C"/>
                </a:solidFill>
                <a:latin typeface="Arial" pitchFamily="34" charset="0"/>
                <a:ea typeface="Arial" pitchFamily="34" charset="-122"/>
                <a:cs typeface="Arial" pitchFamily="34" charset="-120"/>
              </a:rPr>
              <a:t>Example: -5 in 8-bit</a:t>
            </a:r>
            <a:endParaRPr lang="en-US" sz="1600" dirty="0"/>
          </a:p>
        </p:txBody>
      </p:sp>
      <p:sp>
        <p:nvSpPr>
          <p:cNvPr id="11" name="Text 9"/>
          <p:cNvSpPr/>
          <p:nvPr/>
        </p:nvSpPr>
        <p:spPr>
          <a:xfrm>
            <a:off x="5303520" y="2148840"/>
            <a:ext cx="3200400" cy="91440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Step 1: +5 = </a:t>
            </a:r>
            <a:r>
              <a:rPr lang="en-US" sz="1300" b="1" dirty="0">
                <a:solidFill>
                  <a:srgbClr val="1E293B"/>
                </a:solidFill>
                <a:latin typeface="Consolas" pitchFamily="34" charset="0"/>
                <a:ea typeface="Consolas" pitchFamily="34" charset="-122"/>
                <a:cs typeface="Consolas" pitchFamily="34" charset="-120"/>
              </a:rPr>
              <a:t>0000 0101</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Step 2: Invert = </a:t>
            </a:r>
            <a:r>
              <a:rPr lang="en-US" sz="1300" b="1" dirty="0">
                <a:solidFill>
                  <a:srgbClr val="1E293B"/>
                </a:solidFill>
                <a:latin typeface="Consolas" pitchFamily="34" charset="0"/>
                <a:ea typeface="Consolas" pitchFamily="34" charset="-122"/>
                <a:cs typeface="Consolas" pitchFamily="34" charset="-120"/>
              </a:rPr>
              <a:t>1111 1010</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Step 3: Add 1 = </a:t>
            </a:r>
            <a:r>
              <a:rPr lang="en-US" sz="1300" b="1" dirty="0">
                <a:solidFill>
                  <a:srgbClr val="1E293B"/>
                </a:solidFill>
                <a:latin typeface="Consolas" pitchFamily="34" charset="0"/>
                <a:ea typeface="Consolas" pitchFamily="34" charset="-122"/>
                <a:cs typeface="Consolas" pitchFamily="34" charset="-120"/>
              </a:rPr>
              <a:t>1111 1011</a:t>
            </a:r>
            <a:endParaRPr lang="en-US" sz="1300" dirty="0"/>
          </a:p>
        </p:txBody>
      </p:sp>
      <p:sp>
        <p:nvSpPr>
          <p:cNvPr id="12" name="Shape 10"/>
          <p:cNvSpPr/>
          <p:nvPr/>
        </p:nvSpPr>
        <p:spPr>
          <a:xfrm>
            <a:off x="457200" y="3383280"/>
            <a:ext cx="8229600" cy="1371600"/>
          </a:xfrm>
          <a:prstGeom prst="rect">
            <a:avLst/>
          </a:prstGeom>
          <a:solidFill>
            <a:srgbClr val="E8F4F8"/>
          </a:solidFill>
          <a:ln/>
        </p:spPr>
        <p:txBody>
          <a:bodyPr/>
          <a:lstStyle/>
          <a:p>
            <a:endParaRPr lang="en-GB"/>
          </a:p>
        </p:txBody>
      </p:sp>
      <p:sp>
        <p:nvSpPr>
          <p:cNvPr id="13" name="Text 11"/>
          <p:cNvSpPr/>
          <p:nvPr/>
        </p:nvSpPr>
        <p:spPr>
          <a:xfrm>
            <a:off x="640080" y="3566160"/>
            <a:ext cx="7863840" cy="274320"/>
          </a:xfrm>
          <a:prstGeom prst="rect">
            <a:avLst/>
          </a:prstGeom>
          <a:noFill/>
          <a:ln/>
        </p:spPr>
        <p:txBody>
          <a:bodyPr wrap="square" rtlCol="0" anchor="ctr"/>
          <a:lstStyle/>
          <a:p>
            <a:pPr marL="0" indent="0">
              <a:buNone/>
            </a:pPr>
            <a:r>
              <a:rPr lang="en-US" sz="1500" b="1" dirty="0">
                <a:solidFill>
                  <a:srgbClr val="1E293B"/>
                </a:solidFill>
                <a:latin typeface="Arial" pitchFamily="34" charset="0"/>
                <a:ea typeface="Arial" pitchFamily="34" charset="-122"/>
                <a:cs typeface="Arial" pitchFamily="34" charset="-120"/>
              </a:rPr>
              <a:t>More Examples (8-bit):</a:t>
            </a:r>
            <a:endParaRPr lang="en-US" sz="1500" dirty="0"/>
          </a:p>
        </p:txBody>
      </p:sp>
      <p:graphicFrame>
        <p:nvGraphicFramePr>
          <p:cNvPr id="14" name="Table 0"/>
          <p:cNvGraphicFramePr>
            <a:graphicFrameLocks noGrp="1"/>
          </p:cNvGraphicFramePr>
          <p:nvPr/>
        </p:nvGraphicFramePr>
        <p:xfrm>
          <a:off x="640080" y="3931920"/>
          <a:ext cx="7863840" cy="838200"/>
        </p:xfrm>
        <a:graphic>
          <a:graphicData uri="http://schemas.openxmlformats.org/drawingml/2006/table">
            <a:tbl>
              <a:tblPr/>
              <a:tblGrid>
                <a:gridCol w="1097280">
                  <a:extLst>
                    <a:ext uri="{9D8B030D-6E8A-4147-A177-3AD203B41FA5}">
                      <a16:colId xmlns:a16="http://schemas.microsoft.com/office/drawing/2014/main" val="20000"/>
                    </a:ext>
                  </a:extLst>
                </a:gridCol>
                <a:gridCol w="2011680">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1097280">
                  <a:extLst>
                    <a:ext uri="{9D8B030D-6E8A-4147-A177-3AD203B41FA5}">
                      <a16:colId xmlns:a16="http://schemas.microsoft.com/office/drawing/2014/main" val="20003"/>
                    </a:ext>
                  </a:extLst>
                </a:gridCol>
                <a:gridCol w="1828800">
                  <a:extLst>
                    <a:ext uri="{9D8B030D-6E8A-4147-A177-3AD203B41FA5}">
                      <a16:colId xmlns:a16="http://schemas.microsoft.com/office/drawing/2014/main" val="20004"/>
                    </a:ext>
                  </a:extLst>
                </a:gridCol>
              </a:tblGrid>
              <a:tr h="228600">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Decimal</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Binary (Positive)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Invert Bits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Add 1</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Two's Complement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0"/>
                  </a:ext>
                </a:extLst>
              </a:tr>
              <a:tr h="228600">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-1</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Consolas" pitchFamily="34" charset="0"/>
                          <a:ea typeface="Consolas" pitchFamily="34" charset="-122"/>
                          <a:cs typeface="Consolas" pitchFamily="34" charset="-120"/>
                        </a:rPr>
                        <a:t>0000 0001</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Consolas" pitchFamily="34" charset="0"/>
                          <a:ea typeface="Consolas" pitchFamily="34" charset="-122"/>
                          <a:cs typeface="Consolas" pitchFamily="34" charset="-120"/>
                        </a:rPr>
                        <a:t>1111 1110</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Arial" pitchFamily="34" charset="0"/>
                          <a:ea typeface="Arial" pitchFamily="34" charset="-122"/>
                          <a:cs typeface="Arial" pitchFamily="34" charset="-120"/>
                        </a:rPr>
                        <a:t>+1</a:t>
                      </a:r>
                      <a:endParaRPr lang="en-US" sz="11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b="1" dirty="0">
                          <a:solidFill>
                            <a:srgbClr val="000000"/>
                          </a:solidFill>
                          <a:latin typeface="Consolas" pitchFamily="34" charset="0"/>
                          <a:ea typeface="Consolas" pitchFamily="34" charset="-122"/>
                          <a:cs typeface="Consolas" pitchFamily="34" charset="-120"/>
                        </a:rPr>
                        <a:t>1111 1111</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228600">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-7</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Consolas" pitchFamily="34" charset="0"/>
                          <a:ea typeface="Consolas" pitchFamily="34" charset="-122"/>
                          <a:cs typeface="Consolas" pitchFamily="34" charset="-120"/>
                        </a:rPr>
                        <a:t>0000 0111</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Consolas" pitchFamily="34" charset="0"/>
                          <a:ea typeface="Consolas" pitchFamily="34" charset="-122"/>
                          <a:cs typeface="Consolas" pitchFamily="34" charset="-120"/>
                        </a:rPr>
                        <a:t>1111 1000</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dirty="0">
                          <a:solidFill>
                            <a:srgbClr val="000000"/>
                          </a:solidFill>
                          <a:latin typeface="Arial" pitchFamily="34" charset="0"/>
                          <a:ea typeface="Arial" pitchFamily="34" charset="-122"/>
                          <a:cs typeface="Arial" pitchFamily="34" charset="-120"/>
                        </a:rPr>
                        <a:t>+1</a:t>
                      </a:r>
                      <a:endParaRPr lang="en-US" sz="11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100" b="1" dirty="0">
                          <a:solidFill>
                            <a:srgbClr val="000000"/>
                          </a:solidFill>
                          <a:latin typeface="Consolas" pitchFamily="34" charset="0"/>
                          <a:ea typeface="Consolas" pitchFamily="34" charset="-122"/>
                          <a:cs typeface="Consolas" pitchFamily="34" charset="-120"/>
                        </a:rPr>
                        <a:t>1111 1001</a:t>
                      </a:r>
                      <a:endParaRPr lang="en-US" sz="11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Converting from Two's Complement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To find what decimal number a two's complement binary represents:</a:t>
            </a:r>
            <a:endParaRPr lang="en-US" sz="1600" dirty="0"/>
          </a:p>
        </p:txBody>
      </p:sp>
      <p:sp>
        <p:nvSpPr>
          <p:cNvPr id="4" name="Shape 2"/>
          <p:cNvSpPr/>
          <p:nvPr/>
        </p:nvSpPr>
        <p:spPr>
          <a:xfrm>
            <a:off x="457200" y="1554480"/>
            <a:ext cx="8229600" cy="731520"/>
          </a:xfrm>
          <a:prstGeom prst="rect">
            <a:avLst/>
          </a:prstGeom>
          <a:solidFill>
            <a:srgbClr val="E8F4F8"/>
          </a:solidFill>
          <a:ln/>
        </p:spPr>
        <p:txBody>
          <a:bodyPr/>
          <a:lstStyle/>
          <a:p>
            <a:endParaRPr lang="en-GB"/>
          </a:p>
        </p:txBody>
      </p:sp>
      <p:sp>
        <p:nvSpPr>
          <p:cNvPr id="5" name="Text 3"/>
          <p:cNvSpPr/>
          <p:nvPr/>
        </p:nvSpPr>
        <p:spPr>
          <a:xfrm>
            <a:off x="640080" y="1737360"/>
            <a:ext cx="7863840" cy="502920"/>
          </a:xfrm>
          <a:prstGeom prst="rect">
            <a:avLst/>
          </a:prstGeom>
          <a:noFill/>
          <a:ln/>
        </p:spPr>
        <p:txBody>
          <a:bodyPr wrap="square" rtlCol="0" anchor="ctr"/>
          <a:lstStyle/>
          <a:p>
            <a:pPr marL="0" indent="0">
              <a:buNone/>
            </a:pPr>
            <a:r>
              <a:rPr lang="en-US" sz="1500" b="1" dirty="0">
                <a:solidFill>
                  <a:srgbClr val="1E293B"/>
                </a:solidFill>
                <a:latin typeface="Arial" pitchFamily="34" charset="0"/>
                <a:ea typeface="Arial" pitchFamily="34" charset="-122"/>
                <a:cs typeface="Arial" pitchFamily="34" charset="-120"/>
              </a:rPr>
              <a:t>Check the leftmost bit (Most Significant Bit - MSB):</a:t>
            </a:r>
            <a:endParaRPr lang="en-US" sz="1500" dirty="0"/>
          </a:p>
          <a:p>
            <a:pPr marL="0" indent="0">
              <a:buNone/>
            </a:pPr>
            <a:r>
              <a:rPr lang="en-US" sz="1300" dirty="0">
                <a:solidFill>
                  <a:srgbClr val="1E293B"/>
                </a:solidFill>
                <a:latin typeface="Arial" pitchFamily="34" charset="0"/>
                <a:ea typeface="Arial" pitchFamily="34" charset="-122"/>
                <a:cs typeface="Arial" pitchFamily="34" charset="-120"/>
              </a:rPr>
              <a:t>• If MSB = 0 → Positive number (just convert normally)</a:t>
            </a:r>
            <a:endParaRPr lang="en-US" sz="1500" dirty="0"/>
          </a:p>
          <a:p>
            <a:pPr marL="0" indent="0">
              <a:buNone/>
            </a:pPr>
            <a:r>
              <a:rPr lang="en-US" sz="1300" dirty="0">
                <a:solidFill>
                  <a:srgbClr val="1E293B"/>
                </a:solidFill>
                <a:latin typeface="Arial" pitchFamily="34" charset="0"/>
                <a:ea typeface="Arial" pitchFamily="34" charset="-122"/>
                <a:cs typeface="Arial" pitchFamily="34" charset="-120"/>
              </a:rPr>
              <a:t>• If MSB = 1 → Negative number (use two's complement conversion)</a:t>
            </a:r>
            <a:endParaRPr lang="en-US" sz="1500" dirty="0"/>
          </a:p>
        </p:txBody>
      </p:sp>
      <p:sp>
        <p:nvSpPr>
          <p:cNvPr id="8" name="Text 6"/>
          <p:cNvSpPr/>
          <p:nvPr/>
        </p:nvSpPr>
        <p:spPr>
          <a:xfrm>
            <a:off x="520505" y="2491741"/>
            <a:ext cx="3657600" cy="365760"/>
          </a:xfrm>
          <a:prstGeom prst="rect">
            <a:avLst/>
          </a:prstGeom>
          <a:noFill/>
          <a:ln/>
        </p:spPr>
        <p:txBody>
          <a:bodyPr wrap="square" rtlCol="0" anchor="ctr"/>
          <a:lstStyle/>
          <a:p>
            <a:pPr marL="0" indent="0">
              <a:buNone/>
            </a:pPr>
            <a:r>
              <a:rPr lang="en-US" sz="1500" b="1" dirty="0">
                <a:solidFill>
                  <a:srgbClr val="10B981"/>
                </a:solidFill>
                <a:latin typeface="Arial" pitchFamily="34" charset="0"/>
                <a:ea typeface="Arial" pitchFamily="34" charset="-122"/>
                <a:cs typeface="Arial" pitchFamily="34" charset="-120"/>
              </a:rPr>
              <a:t>Positive Number (MSB = 0)</a:t>
            </a:r>
            <a:endParaRPr lang="en-US" sz="1500" dirty="0"/>
          </a:p>
        </p:txBody>
      </p:sp>
      <p:sp>
        <p:nvSpPr>
          <p:cNvPr id="9" name="Text 7"/>
          <p:cNvSpPr/>
          <p:nvPr/>
        </p:nvSpPr>
        <p:spPr>
          <a:xfrm>
            <a:off x="731520" y="3017520"/>
            <a:ext cx="3657600" cy="73152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Binary: </a:t>
            </a:r>
            <a:r>
              <a:rPr lang="en-US" sz="1300" b="1" dirty="0">
                <a:solidFill>
                  <a:srgbClr val="10B981"/>
                </a:solidFill>
                <a:latin typeface="Arial" pitchFamily="34" charset="0"/>
                <a:ea typeface="Arial" pitchFamily="34" charset="-122"/>
                <a:cs typeface="Arial" pitchFamily="34" charset="-120"/>
              </a:rPr>
              <a:t>0</a:t>
            </a:r>
            <a:r>
              <a:rPr lang="en-US" sz="1300" dirty="0">
                <a:solidFill>
                  <a:srgbClr val="1E293B"/>
                </a:solidFill>
                <a:latin typeface="Consolas" pitchFamily="34" charset="0"/>
                <a:ea typeface="Consolas" pitchFamily="34" charset="-122"/>
                <a:cs typeface="Consolas" pitchFamily="34" charset="-120"/>
              </a:rPr>
              <a:t>000 0101</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200" i="1" dirty="0">
                <a:solidFill>
                  <a:srgbClr val="1E293B"/>
                </a:solidFill>
                <a:latin typeface="Arial" pitchFamily="34" charset="0"/>
                <a:ea typeface="Arial" pitchFamily="34" charset="-122"/>
                <a:cs typeface="Arial" pitchFamily="34" charset="-120"/>
              </a:rPr>
              <a:t>MSB is 0, so it's positive</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Convert normally:</a:t>
            </a:r>
            <a:endParaRPr lang="en-US" sz="1300" dirty="0"/>
          </a:p>
          <a:p>
            <a:pPr marL="0" indent="0">
              <a:buNone/>
            </a:pPr>
            <a:r>
              <a:rPr lang="en-US" sz="1400" b="1" dirty="0">
                <a:solidFill>
                  <a:srgbClr val="1E293B"/>
                </a:solidFill>
                <a:latin typeface="Arial" pitchFamily="34" charset="0"/>
                <a:ea typeface="Arial" pitchFamily="34" charset="-122"/>
                <a:cs typeface="Arial" pitchFamily="34" charset="-120"/>
              </a:rPr>
              <a:t>= 5</a:t>
            </a:r>
            <a:endParaRPr lang="en-US" sz="1300" dirty="0"/>
          </a:p>
        </p:txBody>
      </p:sp>
      <p:sp>
        <p:nvSpPr>
          <p:cNvPr id="12" name="Text 10"/>
          <p:cNvSpPr/>
          <p:nvPr/>
        </p:nvSpPr>
        <p:spPr>
          <a:xfrm>
            <a:off x="5261317" y="2491741"/>
            <a:ext cx="3200400" cy="365760"/>
          </a:xfrm>
          <a:prstGeom prst="rect">
            <a:avLst/>
          </a:prstGeom>
          <a:noFill/>
          <a:ln/>
        </p:spPr>
        <p:txBody>
          <a:bodyPr wrap="square" rtlCol="0" anchor="ctr"/>
          <a:lstStyle/>
          <a:p>
            <a:pPr marL="0" indent="0">
              <a:buNone/>
            </a:pPr>
            <a:r>
              <a:rPr lang="en-US" sz="1500" b="1" dirty="0">
                <a:solidFill>
                  <a:srgbClr val="EF4444"/>
                </a:solidFill>
                <a:latin typeface="Arial" pitchFamily="34" charset="0"/>
                <a:ea typeface="Arial" pitchFamily="34" charset="-122"/>
                <a:cs typeface="Arial" pitchFamily="34" charset="-120"/>
              </a:rPr>
              <a:t>Negative Number (MSB = 1)</a:t>
            </a:r>
            <a:endParaRPr lang="en-US" sz="1500" dirty="0"/>
          </a:p>
        </p:txBody>
      </p:sp>
      <p:sp>
        <p:nvSpPr>
          <p:cNvPr id="13" name="Text 11"/>
          <p:cNvSpPr/>
          <p:nvPr/>
        </p:nvSpPr>
        <p:spPr>
          <a:xfrm>
            <a:off x="5303520" y="3017520"/>
            <a:ext cx="3200400" cy="73152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Binary: </a:t>
            </a:r>
            <a:r>
              <a:rPr lang="en-US" sz="1300" b="1" dirty="0">
                <a:solidFill>
                  <a:srgbClr val="EF4444"/>
                </a:solidFill>
                <a:latin typeface="Arial" pitchFamily="34" charset="0"/>
                <a:ea typeface="Arial" pitchFamily="34" charset="-122"/>
                <a:cs typeface="Arial" pitchFamily="34" charset="-120"/>
              </a:rPr>
              <a:t>1</a:t>
            </a:r>
            <a:r>
              <a:rPr lang="en-US" sz="1300" dirty="0">
                <a:solidFill>
                  <a:srgbClr val="1E293B"/>
                </a:solidFill>
                <a:latin typeface="Consolas" pitchFamily="34" charset="0"/>
                <a:ea typeface="Consolas" pitchFamily="34" charset="-122"/>
                <a:cs typeface="Consolas" pitchFamily="34" charset="-120"/>
              </a:rPr>
              <a:t>111 1011</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100" i="1" dirty="0">
                <a:solidFill>
                  <a:srgbClr val="1E293B"/>
                </a:solidFill>
                <a:latin typeface="Arial" pitchFamily="34" charset="0"/>
                <a:ea typeface="Arial" pitchFamily="34" charset="-122"/>
                <a:cs typeface="Arial" pitchFamily="34" charset="-120"/>
              </a:rPr>
              <a:t>MSB is 1, so it's negative</a:t>
            </a:r>
            <a:endParaRPr lang="en-US" sz="1300" dirty="0"/>
          </a:p>
          <a:p>
            <a:pPr marL="0" indent="0">
              <a:buNone/>
            </a:pPr>
            <a:r>
              <a:rPr lang="en-US" sz="1100" dirty="0">
                <a:solidFill>
                  <a:srgbClr val="1E293B"/>
                </a:solidFill>
                <a:latin typeface="Consolas" pitchFamily="34" charset="0"/>
                <a:ea typeface="Consolas" pitchFamily="34" charset="-122"/>
                <a:cs typeface="Consolas" pitchFamily="34" charset="-120"/>
              </a:rPr>
              <a:t>Invert: 0000 0100</a:t>
            </a:r>
            <a:endParaRPr lang="en-US" sz="1300" dirty="0"/>
          </a:p>
          <a:p>
            <a:pPr marL="0" indent="0">
              <a:buNone/>
            </a:pPr>
            <a:r>
              <a:rPr lang="en-US" sz="1100" dirty="0">
                <a:solidFill>
                  <a:srgbClr val="1E293B"/>
                </a:solidFill>
                <a:latin typeface="Consolas" pitchFamily="34" charset="0"/>
                <a:ea typeface="Consolas" pitchFamily="34" charset="-122"/>
                <a:cs typeface="Consolas" pitchFamily="34" charset="-120"/>
              </a:rPr>
              <a:t>Add 1:  0000 0101 = 5</a:t>
            </a:r>
            <a:endParaRPr lang="en-US" sz="1300" dirty="0"/>
          </a:p>
          <a:p>
            <a:pPr marL="0" indent="0">
              <a:buNone/>
            </a:pPr>
            <a:r>
              <a:rPr lang="en-US" sz="1400" b="1" dirty="0">
                <a:solidFill>
                  <a:srgbClr val="1E293B"/>
                </a:solidFill>
                <a:latin typeface="Arial" pitchFamily="34" charset="0"/>
                <a:ea typeface="Arial" pitchFamily="34" charset="-122"/>
                <a:cs typeface="Arial" pitchFamily="34" charset="-120"/>
              </a:rPr>
              <a:t>Answer: -5</a:t>
            </a:r>
            <a:endParaRPr lang="en-US" sz="1300" dirty="0"/>
          </a:p>
        </p:txBody>
      </p:sp>
      <p:sp>
        <p:nvSpPr>
          <p:cNvPr id="14" name="Text 12"/>
          <p:cNvSpPr/>
          <p:nvPr/>
        </p:nvSpPr>
        <p:spPr>
          <a:xfrm>
            <a:off x="457200" y="4114800"/>
            <a:ext cx="8229600" cy="365760"/>
          </a:xfrm>
          <a:prstGeom prst="rect">
            <a:avLst/>
          </a:prstGeom>
          <a:noFill/>
          <a:ln/>
        </p:spPr>
        <p:txBody>
          <a:bodyPr wrap="square" rtlCol="0" anchor="ctr"/>
          <a:lstStyle/>
          <a:p>
            <a:pPr marL="0" indent="0">
              <a:buNone/>
            </a:pPr>
            <a:r>
              <a:rPr lang="en-US" sz="1300" i="1" dirty="0">
                <a:solidFill>
                  <a:srgbClr val="64748B"/>
                </a:solidFill>
                <a:latin typeface="Arial" pitchFamily="34" charset="0"/>
                <a:ea typeface="Arial" pitchFamily="34" charset="-122"/>
                <a:cs typeface="Arial" pitchFamily="34" charset="-120"/>
              </a:rPr>
              <a:t>The MSB acts as a sign bit: 0 = positive, 1 = negative</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Range of Two's Complement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For n bits, two's complement can represent values from -2^(n-1) to +2^(n-1) - 1</a:t>
            </a:r>
            <a:endParaRPr lang="en-US" sz="1600" dirty="0"/>
          </a:p>
        </p:txBody>
      </p:sp>
      <p:graphicFrame>
        <p:nvGraphicFramePr>
          <p:cNvPr id="6" name="Table 0"/>
          <p:cNvGraphicFramePr>
            <a:graphicFrameLocks noGrp="1"/>
          </p:cNvGraphicFramePr>
          <p:nvPr/>
        </p:nvGraphicFramePr>
        <p:xfrm>
          <a:off x="914400" y="1645920"/>
          <a:ext cx="7315200" cy="2011680"/>
        </p:xfrm>
        <a:graphic>
          <a:graphicData uri="http://schemas.openxmlformats.org/drawingml/2006/table">
            <a:tbl>
              <a:tblPr/>
              <a:tblGrid>
                <a:gridCol w="13716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tblGrid>
              <a:tr h="335280">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Bits</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Minimum</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Maximum</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Total Values</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33528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4-bit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-8</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16</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33528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8-bit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-128</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+127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256</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33528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16-bit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-32,768</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+32,767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65,536</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33528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32-bit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-2,147,483,648</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+2,147,483,647</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4,294,967,296</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r h="33528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64-bit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-9.2 × 10¹⁸</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+9.2 × 10¹⁸</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1.8 × 10¹⁹</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5" name="Shape 2"/>
          <p:cNvSpPr/>
          <p:nvPr/>
        </p:nvSpPr>
        <p:spPr>
          <a:xfrm>
            <a:off x="457200" y="3840480"/>
            <a:ext cx="4023360" cy="914400"/>
          </a:xfrm>
          <a:prstGeom prst="rect">
            <a:avLst/>
          </a:prstGeom>
          <a:solidFill>
            <a:srgbClr val="E8F4F8"/>
          </a:solidFill>
          <a:ln/>
        </p:spPr>
        <p:txBody>
          <a:bodyPr/>
          <a:lstStyle/>
          <a:p>
            <a:endParaRPr lang="en-GB"/>
          </a:p>
        </p:txBody>
      </p:sp>
      <p:sp>
        <p:nvSpPr>
          <p:cNvPr id="4" name="Text 3"/>
          <p:cNvSpPr/>
          <p:nvPr/>
        </p:nvSpPr>
        <p:spPr>
          <a:xfrm>
            <a:off x="640080" y="3977640"/>
            <a:ext cx="3657600" cy="64008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Notice:</a:t>
            </a:r>
            <a:endParaRPr lang="en-US" sz="1400" dirty="0"/>
          </a:p>
          <a:p>
            <a:pPr marL="0" indent="0">
              <a:buNone/>
            </a:pPr>
            <a:r>
              <a:rPr lang="en-US" sz="1200" dirty="0">
                <a:solidFill>
                  <a:srgbClr val="1E293B"/>
                </a:solidFill>
                <a:latin typeface="Arial" pitchFamily="34" charset="0"/>
                <a:ea typeface="Arial" pitchFamily="34" charset="-122"/>
                <a:cs typeface="Arial" pitchFamily="34" charset="-120"/>
              </a:rPr>
              <a:t>• Range is NOT symmetric</a:t>
            </a:r>
            <a:endParaRPr lang="en-US" sz="1400" dirty="0"/>
          </a:p>
          <a:p>
            <a:pPr marL="0" indent="0">
              <a:buNone/>
            </a:pPr>
            <a:r>
              <a:rPr lang="en-US" sz="1200" dirty="0">
                <a:solidFill>
                  <a:srgbClr val="1E293B"/>
                </a:solidFill>
                <a:latin typeface="Arial" pitchFamily="34" charset="0"/>
                <a:ea typeface="Arial" pitchFamily="34" charset="-122"/>
                <a:cs typeface="Arial" pitchFamily="34" charset="-120"/>
              </a:rPr>
              <a:t>• One more negative than positive</a:t>
            </a:r>
            <a:endParaRPr lang="en-US" sz="1400" dirty="0"/>
          </a:p>
          <a:p>
            <a:pPr marL="0" indent="0">
              <a:buNone/>
            </a:pPr>
            <a:r>
              <a:rPr lang="en-US" sz="1100" dirty="0">
                <a:solidFill>
                  <a:srgbClr val="1E293B"/>
                </a:solidFill>
                <a:latin typeface="Arial" pitchFamily="34" charset="0"/>
                <a:ea typeface="Arial" pitchFamily="34" charset="-122"/>
                <a:cs typeface="Arial" pitchFamily="34" charset="-120"/>
              </a:rPr>
              <a:t>• Example: -128 exists, but +128 doesn't</a:t>
            </a:r>
            <a:endParaRPr lang="en-US" sz="1400" dirty="0"/>
          </a:p>
        </p:txBody>
      </p:sp>
      <p:sp>
        <p:nvSpPr>
          <p:cNvPr id="7" name="Shape 4"/>
          <p:cNvSpPr/>
          <p:nvPr/>
        </p:nvSpPr>
        <p:spPr>
          <a:xfrm>
            <a:off x="4663440" y="3840480"/>
            <a:ext cx="4023360" cy="914400"/>
          </a:xfrm>
          <a:prstGeom prst="rect">
            <a:avLst/>
          </a:prstGeom>
          <a:solidFill>
            <a:srgbClr val="E8F4F8"/>
          </a:solidFill>
          <a:ln/>
        </p:spPr>
        <p:txBody>
          <a:bodyPr/>
          <a:lstStyle/>
          <a:p>
            <a:endParaRPr lang="en-GB"/>
          </a:p>
        </p:txBody>
      </p:sp>
      <p:sp>
        <p:nvSpPr>
          <p:cNvPr id="8" name="Text 5"/>
          <p:cNvSpPr/>
          <p:nvPr/>
        </p:nvSpPr>
        <p:spPr>
          <a:xfrm>
            <a:off x="4846320" y="3977640"/>
            <a:ext cx="3657600" cy="64008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Why asymmetric?</a:t>
            </a:r>
            <a:endParaRPr lang="en-US" sz="1400" dirty="0"/>
          </a:p>
          <a:p>
            <a:pPr marL="0" indent="0">
              <a:buNone/>
            </a:pPr>
            <a:r>
              <a:rPr lang="en-US" sz="1200" dirty="0">
                <a:solidFill>
                  <a:srgbClr val="1E293B"/>
                </a:solidFill>
                <a:latin typeface="Arial" pitchFamily="34" charset="0"/>
                <a:ea typeface="Arial" pitchFamily="34" charset="-122"/>
                <a:cs typeface="Arial" pitchFamily="34" charset="-120"/>
              </a:rPr>
              <a:t>• Zero uses a positive slot (0000...)</a:t>
            </a:r>
            <a:endParaRPr lang="en-US" sz="1400" dirty="0"/>
          </a:p>
          <a:p>
            <a:pPr marL="0" indent="0">
              <a:buNone/>
            </a:pPr>
            <a:r>
              <a:rPr lang="en-US" sz="1200" dirty="0">
                <a:solidFill>
                  <a:srgbClr val="1E293B"/>
                </a:solidFill>
                <a:latin typeface="Arial" pitchFamily="34" charset="0"/>
                <a:ea typeface="Arial" pitchFamily="34" charset="-122"/>
                <a:cs typeface="Arial" pitchFamily="34" charset="-120"/>
              </a:rPr>
              <a:t>• Leaves space for one extra negative</a:t>
            </a:r>
            <a:endParaRPr lang="en-US" sz="1400" dirty="0"/>
          </a:p>
          <a:p>
            <a:pPr marL="0" indent="0">
              <a:buNone/>
            </a:pPr>
            <a:r>
              <a:rPr lang="en-US" sz="1100" dirty="0">
                <a:solidFill>
                  <a:srgbClr val="1E293B"/>
                </a:solidFill>
                <a:latin typeface="Arial" pitchFamily="34" charset="0"/>
                <a:ea typeface="Arial" pitchFamily="34" charset="-122"/>
                <a:cs typeface="Arial" pitchFamily="34" charset="-120"/>
              </a:rPr>
              <a:t>• Most negative: 1000... (e.g., 1000 = -8)</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Why Two's Complement Works</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The genius: subtraction becomes addition with the same circuit!</a:t>
            </a:r>
            <a:endParaRPr lang="en-US" sz="1600" dirty="0"/>
          </a:p>
        </p:txBody>
      </p:sp>
      <p:sp>
        <p:nvSpPr>
          <p:cNvPr id="4" name="Shape 2"/>
          <p:cNvSpPr/>
          <p:nvPr/>
        </p:nvSpPr>
        <p:spPr>
          <a:xfrm>
            <a:off x="457200" y="1554480"/>
            <a:ext cx="4023360" cy="2286000"/>
          </a:xfrm>
          <a:prstGeom prst="rect">
            <a:avLst/>
          </a:prstGeom>
          <a:solidFill>
            <a:srgbClr val="E8F4F8"/>
          </a:solidFill>
          <a:ln/>
        </p:spPr>
        <p:txBody>
          <a:bodyPr/>
          <a:lstStyle/>
          <a:p>
            <a:endParaRPr lang="en-GB"/>
          </a:p>
        </p:txBody>
      </p:sp>
      <p:sp>
        <p:nvSpPr>
          <p:cNvPr id="5" name="Text 3"/>
          <p:cNvSpPr/>
          <p:nvPr/>
        </p:nvSpPr>
        <p:spPr>
          <a:xfrm>
            <a:off x="640080" y="1737360"/>
            <a:ext cx="365760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Example: 7 - 5</a:t>
            </a:r>
            <a:endParaRPr lang="en-US" sz="1600" dirty="0"/>
          </a:p>
        </p:txBody>
      </p:sp>
      <p:sp>
        <p:nvSpPr>
          <p:cNvPr id="6" name="Text 4"/>
          <p:cNvSpPr/>
          <p:nvPr/>
        </p:nvSpPr>
        <p:spPr>
          <a:xfrm>
            <a:off x="640080" y="2194560"/>
            <a:ext cx="3657600" cy="155448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Convert to: 7 + (-5)</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+7 = 0000 0111</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-5 = 1111 1011</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a:t>
            </a:r>
            <a:r>
              <a:rPr lang="en-US" sz="1300" dirty="0">
                <a:solidFill>
                  <a:srgbClr val="EF4444"/>
                </a:solidFill>
                <a:latin typeface="Arial" pitchFamily="34" charset="0"/>
                <a:ea typeface="Arial" pitchFamily="34" charset="-122"/>
                <a:cs typeface="Arial" pitchFamily="34" charset="-120"/>
              </a:rPr>
              <a:t>1</a:t>
            </a:r>
            <a:r>
              <a:rPr lang="en-US" sz="1300" dirty="0">
                <a:solidFill>
                  <a:srgbClr val="1E293B"/>
                </a:solidFill>
                <a:latin typeface="Consolas" pitchFamily="34" charset="0"/>
                <a:ea typeface="Consolas" pitchFamily="34" charset="-122"/>
                <a:cs typeface="Consolas" pitchFamily="34" charset="-120"/>
              </a:rPr>
              <a:t> 0000 0010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200" dirty="0">
                <a:solidFill>
                  <a:srgbClr val="1E293B"/>
                </a:solidFill>
                <a:latin typeface="Arial" pitchFamily="34" charset="0"/>
                <a:ea typeface="Arial" pitchFamily="34" charset="-122"/>
                <a:cs typeface="Arial" pitchFamily="34" charset="-120"/>
              </a:rPr>
              <a:t>Discard carry → 0000 0010 = </a:t>
            </a:r>
            <a:r>
              <a:rPr lang="en-US" sz="1400" b="1" dirty="0">
                <a:solidFill>
                  <a:srgbClr val="10B981"/>
                </a:solidFill>
                <a:latin typeface="Arial" pitchFamily="34" charset="0"/>
                <a:ea typeface="Arial" pitchFamily="34" charset="-122"/>
                <a:cs typeface="Arial" pitchFamily="34" charset="-120"/>
              </a:rPr>
              <a:t>2 ✓</a:t>
            </a:r>
            <a:endParaRPr lang="en-US" sz="1400" dirty="0"/>
          </a:p>
        </p:txBody>
      </p:sp>
      <p:sp>
        <p:nvSpPr>
          <p:cNvPr id="7" name="Shape 5"/>
          <p:cNvSpPr/>
          <p:nvPr/>
        </p:nvSpPr>
        <p:spPr>
          <a:xfrm>
            <a:off x="4663440" y="1554480"/>
            <a:ext cx="4023360" cy="2286000"/>
          </a:xfrm>
          <a:prstGeom prst="rect">
            <a:avLst/>
          </a:prstGeom>
          <a:solidFill>
            <a:srgbClr val="E8F4F8"/>
          </a:solidFill>
          <a:ln/>
        </p:spPr>
        <p:txBody>
          <a:bodyPr/>
          <a:lstStyle/>
          <a:p>
            <a:endParaRPr lang="en-GB"/>
          </a:p>
        </p:txBody>
      </p:sp>
      <p:sp>
        <p:nvSpPr>
          <p:cNvPr id="8" name="Text 6"/>
          <p:cNvSpPr/>
          <p:nvPr/>
        </p:nvSpPr>
        <p:spPr>
          <a:xfrm>
            <a:off x="4846320" y="1737360"/>
            <a:ext cx="365760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Example: -3 - 4</a:t>
            </a:r>
            <a:endParaRPr lang="en-US" sz="1600" dirty="0"/>
          </a:p>
        </p:txBody>
      </p:sp>
      <p:sp>
        <p:nvSpPr>
          <p:cNvPr id="9" name="Text 7"/>
          <p:cNvSpPr/>
          <p:nvPr/>
        </p:nvSpPr>
        <p:spPr>
          <a:xfrm>
            <a:off x="4846320" y="2194560"/>
            <a:ext cx="3657600" cy="155448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Convert to: -3 + (-4)</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-3 = 1111 1101</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-4 = 1111 1100</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a:t>
            </a:r>
            <a:r>
              <a:rPr lang="en-US" sz="1300" dirty="0">
                <a:solidFill>
                  <a:srgbClr val="EF4444"/>
                </a:solidFill>
                <a:latin typeface="Arial" pitchFamily="34" charset="0"/>
                <a:ea typeface="Arial" pitchFamily="34" charset="-122"/>
                <a:cs typeface="Arial" pitchFamily="34" charset="-120"/>
              </a:rPr>
              <a:t>1</a:t>
            </a:r>
            <a:r>
              <a:rPr lang="en-US" sz="1300" dirty="0">
                <a:solidFill>
                  <a:srgbClr val="1E293B"/>
                </a:solidFill>
                <a:latin typeface="Consolas" pitchFamily="34" charset="0"/>
                <a:ea typeface="Consolas" pitchFamily="34" charset="-122"/>
                <a:cs typeface="Consolas" pitchFamily="34" charset="-120"/>
              </a:rPr>
              <a:t> 1111 1001</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200" dirty="0">
                <a:solidFill>
                  <a:srgbClr val="1E293B"/>
                </a:solidFill>
                <a:latin typeface="Arial" pitchFamily="34" charset="0"/>
                <a:ea typeface="Arial" pitchFamily="34" charset="-122"/>
                <a:cs typeface="Arial" pitchFamily="34" charset="-120"/>
              </a:rPr>
              <a:t>Discard carry → 1111 1001 = </a:t>
            </a:r>
            <a:r>
              <a:rPr lang="en-US" sz="1400" b="1" dirty="0">
                <a:solidFill>
                  <a:srgbClr val="10B981"/>
                </a:solidFill>
                <a:latin typeface="Arial" pitchFamily="34" charset="0"/>
                <a:ea typeface="Arial" pitchFamily="34" charset="-122"/>
                <a:cs typeface="Arial" pitchFamily="34" charset="-120"/>
              </a:rPr>
              <a:t>-7 ✓</a:t>
            </a:r>
            <a:endParaRPr lang="en-US" sz="1400" dirty="0"/>
          </a:p>
        </p:txBody>
      </p:sp>
      <p:sp>
        <p:nvSpPr>
          <p:cNvPr id="10" name="Shape 8"/>
          <p:cNvSpPr/>
          <p:nvPr/>
        </p:nvSpPr>
        <p:spPr>
          <a:xfrm>
            <a:off x="457200" y="4023360"/>
            <a:ext cx="8229600" cy="822960"/>
          </a:xfrm>
          <a:prstGeom prst="rect">
            <a:avLst/>
          </a:prstGeom>
          <a:solidFill>
            <a:srgbClr val="10B981"/>
          </a:solidFill>
          <a:ln w="25400">
            <a:solidFill>
              <a:srgbClr val="1E293B"/>
            </a:solidFill>
            <a:prstDash val="solid"/>
          </a:ln>
        </p:spPr>
        <p:txBody>
          <a:bodyPr/>
          <a:lstStyle/>
          <a:p>
            <a:endParaRPr lang="en-GB"/>
          </a:p>
        </p:txBody>
      </p:sp>
      <p:sp>
        <p:nvSpPr>
          <p:cNvPr id="11" name="Text 9"/>
          <p:cNvSpPr/>
          <p:nvPr/>
        </p:nvSpPr>
        <p:spPr>
          <a:xfrm>
            <a:off x="640080" y="4206240"/>
            <a:ext cx="7863840" cy="457200"/>
          </a:xfrm>
          <a:prstGeom prst="rect">
            <a:avLst/>
          </a:prstGeom>
          <a:noFill/>
          <a:ln/>
        </p:spPr>
        <p:txBody>
          <a:bodyPr wrap="square"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 The same adder circuit handles ALL operations:</a:t>
            </a:r>
            <a:endParaRPr lang="en-US" sz="1600" dirty="0"/>
          </a:p>
          <a:p>
            <a:pPr marL="0" indent="0" algn="ctr">
              <a:buNone/>
            </a:pPr>
            <a:r>
              <a:rPr lang="en-US" sz="1400" dirty="0">
                <a:solidFill>
                  <a:srgbClr val="FFFFFF"/>
                </a:solidFill>
                <a:latin typeface="Arial" pitchFamily="34" charset="0"/>
                <a:ea typeface="Arial" pitchFamily="34" charset="-122"/>
                <a:cs typeface="Arial" pitchFamily="34" charset="-120"/>
              </a:rPr>
              <a:t>Positive + Positive  |  Positive + Negative  |  Negative + Negative</a:t>
            </a:r>
            <a:endParaRPr lang="en-US" sz="16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Overflow in Two's Complement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Overflow occurs when the result is too large to fit in the available bits.</a:t>
            </a:r>
            <a:endParaRPr lang="en-US" sz="1600" dirty="0"/>
          </a:p>
        </p:txBody>
      </p:sp>
      <p:sp>
        <p:nvSpPr>
          <p:cNvPr id="4" name="Shape 2"/>
          <p:cNvSpPr/>
          <p:nvPr/>
        </p:nvSpPr>
        <p:spPr>
          <a:xfrm>
            <a:off x="457200" y="1554480"/>
            <a:ext cx="137160" cy="1188720"/>
          </a:xfrm>
          <a:prstGeom prst="rect">
            <a:avLst/>
          </a:prstGeom>
          <a:solidFill>
            <a:srgbClr val="F59E0B"/>
          </a:solidFill>
          <a:ln/>
        </p:spPr>
        <p:txBody>
          <a:bodyPr/>
          <a:lstStyle/>
          <a:p>
            <a:endParaRPr lang="en-GB"/>
          </a:p>
        </p:txBody>
      </p:sp>
      <p:sp>
        <p:nvSpPr>
          <p:cNvPr id="5" name="Shape 3"/>
          <p:cNvSpPr/>
          <p:nvPr/>
        </p:nvSpPr>
        <p:spPr>
          <a:xfrm>
            <a:off x="594360" y="1554480"/>
            <a:ext cx="8092440" cy="1188720"/>
          </a:xfrm>
          <a:prstGeom prst="rect">
            <a:avLst/>
          </a:prstGeom>
          <a:solidFill>
            <a:srgbClr val="FFFFFF"/>
          </a:solidFill>
          <a:ln w="25400">
            <a:solidFill>
              <a:srgbClr val="F59E0B"/>
            </a:solidFill>
            <a:prstDash val="solid"/>
          </a:ln>
        </p:spPr>
        <p:txBody>
          <a:bodyPr/>
          <a:lstStyle/>
          <a:p>
            <a:endParaRPr lang="en-GB"/>
          </a:p>
        </p:txBody>
      </p:sp>
      <p:sp>
        <p:nvSpPr>
          <p:cNvPr id="6" name="Text 4"/>
          <p:cNvSpPr/>
          <p:nvPr/>
        </p:nvSpPr>
        <p:spPr>
          <a:xfrm>
            <a:off x="731520" y="1691640"/>
            <a:ext cx="7772400" cy="365760"/>
          </a:xfrm>
          <a:prstGeom prst="rect">
            <a:avLst/>
          </a:prstGeom>
          <a:noFill/>
          <a:ln/>
        </p:spPr>
        <p:txBody>
          <a:bodyPr wrap="square" rtlCol="0" anchor="ctr"/>
          <a:lstStyle/>
          <a:p>
            <a:pPr marL="0" indent="0">
              <a:buNone/>
            </a:pPr>
            <a:r>
              <a:rPr lang="en-US" sz="1600" b="1" dirty="0">
                <a:solidFill>
                  <a:srgbClr val="F59E0B"/>
                </a:solidFill>
                <a:latin typeface="Arial" pitchFamily="34" charset="0"/>
                <a:ea typeface="Arial" pitchFamily="34" charset="-122"/>
                <a:cs typeface="Arial" pitchFamily="34" charset="-120"/>
              </a:rPr>
              <a:t>Overflow Rules:</a:t>
            </a:r>
            <a:endParaRPr lang="en-US" sz="1600" dirty="0"/>
          </a:p>
        </p:txBody>
      </p:sp>
      <p:sp>
        <p:nvSpPr>
          <p:cNvPr id="7" name="Text 5"/>
          <p:cNvSpPr/>
          <p:nvPr/>
        </p:nvSpPr>
        <p:spPr>
          <a:xfrm>
            <a:off x="731520" y="2103120"/>
            <a:ext cx="7772400" cy="54864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 Positive + Positive = Negative result → OVERFLOW</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Negative + Negative = Positive result → OVERFLOW</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Positive + Negative → Cannot overflow (result is between operands)</a:t>
            </a:r>
            <a:endParaRPr lang="en-US" sz="1400" dirty="0"/>
          </a:p>
        </p:txBody>
      </p:sp>
      <p:sp>
        <p:nvSpPr>
          <p:cNvPr id="8" name="Shape 6"/>
          <p:cNvSpPr/>
          <p:nvPr/>
        </p:nvSpPr>
        <p:spPr>
          <a:xfrm>
            <a:off x="457200" y="2926080"/>
            <a:ext cx="4023360" cy="1988234"/>
          </a:xfrm>
          <a:prstGeom prst="rect">
            <a:avLst/>
          </a:prstGeom>
          <a:solidFill>
            <a:srgbClr val="E8F4F8"/>
          </a:solidFill>
          <a:ln/>
        </p:spPr>
        <p:txBody>
          <a:bodyPr/>
          <a:lstStyle/>
          <a:p>
            <a:endParaRPr lang="en-GB"/>
          </a:p>
        </p:txBody>
      </p:sp>
      <p:sp>
        <p:nvSpPr>
          <p:cNvPr id="9" name="Text 7"/>
          <p:cNvSpPr/>
          <p:nvPr/>
        </p:nvSpPr>
        <p:spPr>
          <a:xfrm>
            <a:off x="457200" y="2926080"/>
            <a:ext cx="3657600" cy="365760"/>
          </a:xfrm>
          <a:prstGeom prst="rect">
            <a:avLst/>
          </a:prstGeom>
          <a:noFill/>
          <a:ln/>
        </p:spPr>
        <p:txBody>
          <a:bodyPr wrap="square" rtlCol="0" anchor="ctr"/>
          <a:lstStyle/>
          <a:p>
            <a:pPr marL="0" indent="0">
              <a:buNone/>
            </a:pPr>
            <a:r>
              <a:rPr lang="en-US" sz="1500" b="1" dirty="0">
                <a:solidFill>
                  <a:srgbClr val="EF4444"/>
                </a:solidFill>
                <a:latin typeface="Arial" pitchFamily="34" charset="0"/>
                <a:ea typeface="Arial" pitchFamily="34" charset="-122"/>
                <a:cs typeface="Arial" pitchFamily="34" charset="-120"/>
              </a:rPr>
              <a:t>Example: 100 + 50 (8-bit)</a:t>
            </a:r>
            <a:endParaRPr lang="en-US" sz="1500" dirty="0"/>
          </a:p>
        </p:txBody>
      </p:sp>
      <p:sp>
        <p:nvSpPr>
          <p:cNvPr id="10" name="Text 8"/>
          <p:cNvSpPr/>
          <p:nvPr/>
        </p:nvSpPr>
        <p:spPr>
          <a:xfrm>
            <a:off x="640080" y="3520440"/>
            <a:ext cx="3657600" cy="960120"/>
          </a:xfrm>
          <a:prstGeom prst="rect">
            <a:avLst/>
          </a:prstGeom>
          <a:noFill/>
          <a:ln/>
        </p:spPr>
        <p:txBody>
          <a:bodyPr wrap="square" rtlCol="0" anchor="ctr"/>
          <a:lstStyle/>
          <a:p>
            <a:pPr marL="0" indent="0">
              <a:buNone/>
            </a:pPr>
            <a:r>
              <a:rPr lang="en-US" sz="1300" dirty="0">
                <a:solidFill>
                  <a:srgbClr val="1E293B"/>
                </a:solidFill>
                <a:latin typeface="Consolas" pitchFamily="34" charset="0"/>
                <a:ea typeface="Consolas" pitchFamily="34" charset="-122"/>
                <a:cs typeface="Consolas" pitchFamily="34" charset="-120"/>
              </a:rPr>
              <a:t> +100 = 0110 0100</a:t>
            </a:r>
            <a:endParaRPr lang="en-US" sz="1300" dirty="0"/>
          </a:p>
          <a:p>
            <a:pPr marL="0" indent="0">
              <a:buNone/>
            </a:pPr>
            <a:r>
              <a:rPr lang="en-US" sz="1300" dirty="0">
                <a:solidFill>
                  <a:srgbClr val="1E293B"/>
                </a:solidFill>
                <a:latin typeface="Consolas" pitchFamily="34" charset="0"/>
                <a:ea typeface="Consolas" pitchFamily="34" charset="-122"/>
                <a:cs typeface="Consolas" pitchFamily="34" charset="-120"/>
              </a:rPr>
              <a:t>  +50 = 0011 0010</a:t>
            </a:r>
            <a:endParaRPr lang="en-US" sz="1300" dirty="0"/>
          </a:p>
          <a:p>
            <a:pPr marL="0" indent="0">
              <a:buNone/>
            </a:pPr>
            <a:r>
              <a:rPr lang="en-US" sz="1300" dirty="0">
                <a:solidFill>
                  <a:srgbClr val="1E293B"/>
                </a:solidFill>
                <a:latin typeface="Consolas" pitchFamily="34" charset="0"/>
                <a:ea typeface="Consolas" pitchFamily="34" charset="-122"/>
                <a:cs typeface="Consolas" pitchFamily="34" charset="-120"/>
              </a:rPr>
              <a:t>  ------------</a:t>
            </a:r>
            <a:endParaRPr lang="en-US" sz="1300" dirty="0"/>
          </a:p>
          <a:p>
            <a:pPr marL="0" indent="0">
              <a:buNone/>
            </a:pPr>
            <a:r>
              <a:rPr lang="en-US" sz="1300" b="1" dirty="0">
                <a:solidFill>
                  <a:srgbClr val="1E293B"/>
                </a:solidFill>
                <a:latin typeface="Consolas" pitchFamily="34" charset="0"/>
                <a:ea typeface="Consolas" pitchFamily="34" charset="-122"/>
                <a:cs typeface="Consolas" pitchFamily="34" charset="-120"/>
              </a:rPr>
              <a:t>       1001 0110 = -106</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200" dirty="0">
                <a:solidFill>
                  <a:srgbClr val="EF4444"/>
                </a:solidFill>
                <a:latin typeface="Arial" pitchFamily="34" charset="0"/>
                <a:ea typeface="Arial" pitchFamily="34" charset="-122"/>
                <a:cs typeface="Arial" pitchFamily="34" charset="-120"/>
              </a:rPr>
              <a:t>❌ Both positive, result negative</a:t>
            </a:r>
            <a:endParaRPr lang="en-US" sz="1300" dirty="0"/>
          </a:p>
          <a:p>
            <a:pPr marL="0" indent="0">
              <a:buNone/>
            </a:pPr>
            <a:r>
              <a:rPr lang="en-US" sz="1200" dirty="0">
                <a:solidFill>
                  <a:srgbClr val="EF4444"/>
                </a:solidFill>
                <a:latin typeface="Arial" pitchFamily="34" charset="0"/>
                <a:ea typeface="Arial" pitchFamily="34" charset="-122"/>
                <a:cs typeface="Arial" pitchFamily="34" charset="-120"/>
              </a:rPr>
              <a:t>❌ OVERFLOW! (150 &gt; 127 max)</a:t>
            </a:r>
            <a:endParaRPr lang="en-US" sz="1300" dirty="0"/>
          </a:p>
        </p:txBody>
      </p:sp>
      <p:sp>
        <p:nvSpPr>
          <p:cNvPr id="11" name="Shape 9"/>
          <p:cNvSpPr/>
          <p:nvPr/>
        </p:nvSpPr>
        <p:spPr>
          <a:xfrm>
            <a:off x="4663440" y="2926080"/>
            <a:ext cx="4023360" cy="1988234"/>
          </a:xfrm>
          <a:prstGeom prst="rect">
            <a:avLst/>
          </a:prstGeom>
          <a:solidFill>
            <a:srgbClr val="E8F4F8"/>
          </a:solidFill>
          <a:ln/>
        </p:spPr>
        <p:txBody>
          <a:bodyPr/>
          <a:lstStyle/>
          <a:p>
            <a:endParaRPr lang="en-GB"/>
          </a:p>
        </p:txBody>
      </p:sp>
      <p:sp>
        <p:nvSpPr>
          <p:cNvPr id="12" name="Text 10"/>
          <p:cNvSpPr/>
          <p:nvPr/>
        </p:nvSpPr>
        <p:spPr>
          <a:xfrm>
            <a:off x="4663440" y="2930769"/>
            <a:ext cx="3657600" cy="365760"/>
          </a:xfrm>
          <a:prstGeom prst="rect">
            <a:avLst/>
          </a:prstGeom>
          <a:noFill/>
          <a:ln/>
        </p:spPr>
        <p:txBody>
          <a:bodyPr wrap="square" rtlCol="0" anchor="ctr"/>
          <a:lstStyle/>
          <a:p>
            <a:pPr marL="0" indent="0">
              <a:buNone/>
            </a:pPr>
            <a:r>
              <a:rPr lang="en-US" sz="1500" b="1" dirty="0">
                <a:solidFill>
                  <a:srgbClr val="EF4444"/>
                </a:solidFill>
                <a:latin typeface="Arial" pitchFamily="34" charset="0"/>
                <a:ea typeface="Arial" pitchFamily="34" charset="-122"/>
                <a:cs typeface="Arial" pitchFamily="34" charset="-120"/>
              </a:rPr>
              <a:t>Example: -100 + (-50) (8-bit)</a:t>
            </a:r>
            <a:endParaRPr lang="en-US" sz="1500" dirty="0"/>
          </a:p>
        </p:txBody>
      </p:sp>
      <p:sp>
        <p:nvSpPr>
          <p:cNvPr id="13" name="Text 11"/>
          <p:cNvSpPr/>
          <p:nvPr/>
        </p:nvSpPr>
        <p:spPr>
          <a:xfrm>
            <a:off x="4846320" y="3520440"/>
            <a:ext cx="3657600" cy="960120"/>
          </a:xfrm>
          <a:prstGeom prst="rect">
            <a:avLst/>
          </a:prstGeom>
          <a:noFill/>
          <a:ln/>
        </p:spPr>
        <p:txBody>
          <a:bodyPr wrap="square" rtlCol="0" anchor="ctr"/>
          <a:lstStyle/>
          <a:p>
            <a:pPr marL="0" indent="0">
              <a:buNone/>
            </a:pPr>
            <a:r>
              <a:rPr lang="en-US" sz="1300" dirty="0">
                <a:solidFill>
                  <a:srgbClr val="1E293B"/>
                </a:solidFill>
                <a:latin typeface="Consolas" pitchFamily="34" charset="0"/>
                <a:ea typeface="Consolas" pitchFamily="34" charset="-122"/>
                <a:cs typeface="Consolas" pitchFamily="34" charset="-120"/>
              </a:rPr>
              <a:t> -100 = 1001 1100</a:t>
            </a:r>
            <a:endParaRPr lang="en-US" sz="1300" dirty="0"/>
          </a:p>
          <a:p>
            <a:pPr marL="0" indent="0">
              <a:buNone/>
            </a:pPr>
            <a:r>
              <a:rPr lang="en-US" sz="1300" dirty="0">
                <a:solidFill>
                  <a:srgbClr val="1E293B"/>
                </a:solidFill>
                <a:latin typeface="Consolas" pitchFamily="34" charset="0"/>
                <a:ea typeface="Consolas" pitchFamily="34" charset="-122"/>
                <a:cs typeface="Consolas" pitchFamily="34" charset="-120"/>
              </a:rPr>
              <a:t>  -50 = 1100 1110</a:t>
            </a:r>
            <a:endParaRPr lang="en-US" sz="1300" dirty="0"/>
          </a:p>
          <a:p>
            <a:pPr marL="0" indent="0">
              <a:buNone/>
            </a:pPr>
            <a:r>
              <a:rPr lang="en-US" sz="1300" dirty="0">
                <a:solidFill>
                  <a:srgbClr val="1E293B"/>
                </a:solidFill>
                <a:latin typeface="Consolas" pitchFamily="34" charset="0"/>
                <a:ea typeface="Consolas" pitchFamily="34" charset="-122"/>
                <a:cs typeface="Consolas" pitchFamily="34" charset="-120"/>
              </a:rPr>
              <a:t>  ------------</a:t>
            </a:r>
            <a:endParaRPr lang="en-US" sz="1300" dirty="0"/>
          </a:p>
          <a:p>
            <a:pPr marL="0" indent="0">
              <a:buNone/>
            </a:pPr>
            <a:r>
              <a:rPr lang="en-US" sz="1300" b="1" dirty="0">
                <a:solidFill>
                  <a:srgbClr val="1E293B"/>
                </a:solidFill>
                <a:latin typeface="Consolas" pitchFamily="34" charset="0"/>
                <a:ea typeface="Consolas" pitchFamily="34" charset="-122"/>
                <a:cs typeface="Consolas" pitchFamily="34" charset="-120"/>
              </a:rPr>
              <a:t>     1 0110 1010 = +106</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200" dirty="0">
                <a:solidFill>
                  <a:srgbClr val="EF4444"/>
                </a:solidFill>
                <a:latin typeface="Arial" pitchFamily="34" charset="0"/>
                <a:ea typeface="Arial" pitchFamily="34" charset="-122"/>
                <a:cs typeface="Arial" pitchFamily="34" charset="-120"/>
              </a:rPr>
              <a:t>❌ Both negative, result positive</a:t>
            </a:r>
            <a:endParaRPr lang="en-US" sz="1300" dirty="0"/>
          </a:p>
          <a:p>
            <a:pPr marL="0" indent="0">
              <a:buNone/>
            </a:pPr>
            <a:r>
              <a:rPr lang="en-US" sz="1200" dirty="0">
                <a:solidFill>
                  <a:srgbClr val="EF4444"/>
                </a:solidFill>
                <a:latin typeface="Arial" pitchFamily="34" charset="0"/>
                <a:ea typeface="Arial" pitchFamily="34" charset="-122"/>
                <a:cs typeface="Arial" pitchFamily="34" charset="-120"/>
              </a:rPr>
              <a:t>❌ OVERFLOW! (-150 &lt; -128 min)</a:t>
            </a:r>
            <a:endParaRPr lang="en-US" sz="13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4-bit Two's Complement Pattern</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All possible 4-bit values in two's complement:</a:t>
            </a:r>
            <a:endParaRPr lang="en-US" sz="1600" dirty="0"/>
          </a:p>
        </p:txBody>
      </p:sp>
      <p:graphicFrame>
        <p:nvGraphicFramePr>
          <p:cNvPr id="9" name="Table 0"/>
          <p:cNvGraphicFramePr>
            <a:graphicFrameLocks noGrp="1"/>
          </p:cNvGraphicFramePr>
          <p:nvPr/>
        </p:nvGraphicFramePr>
        <p:xfrm>
          <a:off x="1828800" y="1645920"/>
          <a:ext cx="5486400" cy="2484120"/>
        </p:xfrm>
        <a:graphic>
          <a:graphicData uri="http://schemas.openxmlformats.org/drawingml/2006/table">
            <a:tbl>
              <a:tblPr/>
              <a:tblGrid>
                <a:gridCol w="13716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4572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tblGrid>
              <a:tr h="254000">
                <a:tc>
                  <a:txBody>
                    <a:bodyPr/>
                    <a:lstStyle/>
                    <a:p>
                      <a:pPr marL="0" indent="0" algn="ctr">
                        <a:buNone/>
                      </a:pPr>
                      <a:r>
                        <a:rPr lang="en-US" sz="1300" b="1" dirty="0">
                          <a:solidFill>
                            <a:srgbClr val="FFFFFF"/>
                          </a:solidFill>
                          <a:latin typeface="Arial" pitchFamily="34" charset="0"/>
                          <a:ea typeface="Arial" pitchFamily="34" charset="-122"/>
                          <a:cs typeface="Arial" pitchFamily="34" charset="-120"/>
                        </a:rPr>
                        <a:t>Binary</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300" b="1" dirty="0">
                          <a:solidFill>
                            <a:srgbClr val="FFFFFF"/>
                          </a:solidFill>
                          <a:latin typeface="Arial" pitchFamily="34" charset="0"/>
                          <a:ea typeface="Arial" pitchFamily="34" charset="-122"/>
                          <a:cs typeface="Arial" pitchFamily="34" charset="-120"/>
                        </a:rPr>
                        <a:t>Decimal</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300" b="1" dirty="0">
                          <a:solidFill>
                            <a:srgbClr val="FFFFFF"/>
                          </a:solidFill>
                          <a:latin typeface="Arial" pitchFamily="34" charset="0"/>
                          <a:ea typeface="Arial" pitchFamily="34" charset="-122"/>
                          <a:cs typeface="Arial" pitchFamily="34" charset="-120"/>
                        </a:rPr>
                        <a:t>Binary</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300" b="1" dirty="0">
                          <a:solidFill>
                            <a:srgbClr val="FFFFFF"/>
                          </a:solidFill>
                          <a:latin typeface="Arial" pitchFamily="34" charset="0"/>
                          <a:ea typeface="Arial" pitchFamily="34" charset="-122"/>
                          <a:cs typeface="Arial" pitchFamily="34" charset="-120"/>
                        </a:rPr>
                        <a:t>Decimal</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0000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0</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1000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E5E5"/>
                    </a:solidFill>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-8</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E5E5"/>
                    </a:solidFill>
                  </a:tcPr>
                </a:tc>
                <a:extLst>
                  <a:ext uri="{0D108BD9-81ED-4DB2-BD59-A6C34878D82A}">
                    <a16:rowId xmlns:a16="http://schemas.microsoft.com/office/drawing/2014/main" val="10001"/>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0001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+1</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1001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-7</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0010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+2</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1010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-6</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0011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+3</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1011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-5</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0100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+4</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1100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-4</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5"/>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0101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+5</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1101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-3</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6"/>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0110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+6</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1110</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-2</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7"/>
                  </a:ext>
                </a:extLst>
              </a:tr>
              <a:tr h="254000">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0111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tc>
                  <a:txBody>
                    <a:bodyPr/>
                    <a:lstStyle/>
                    <a:p>
                      <a:pPr marL="0" indent="0" algn="ctr">
                        <a:buNone/>
                      </a:pPr>
                      <a:r>
                        <a:rPr lang="en-US" sz="1200" dirty="0">
                          <a:solidFill>
                            <a:srgbClr val="10B981"/>
                          </a:solidFill>
                          <a:latin typeface="Arial" pitchFamily="34" charset="0"/>
                          <a:ea typeface="Arial" pitchFamily="34" charset="-122"/>
                          <a:cs typeface="Arial" pitchFamily="34" charset="-120"/>
                        </a:rPr>
                        <a:t>+7</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 </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Consolas" pitchFamily="34" charset="0"/>
                          <a:ea typeface="Consolas" pitchFamily="34" charset="-122"/>
                          <a:cs typeface="Consolas" pitchFamily="34" charset="-120"/>
                        </a:rPr>
                        <a:t>1111</a:t>
                      </a:r>
                      <a:endParaRPr lang="en-US" sz="12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EF4444"/>
                          </a:solidFill>
                          <a:latin typeface="Arial" pitchFamily="34" charset="0"/>
                          <a:ea typeface="Arial" pitchFamily="34" charset="-122"/>
                          <a:cs typeface="Arial" pitchFamily="34" charset="-120"/>
                        </a:rPr>
                        <a:t>-1</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5" name="Text 2"/>
          <p:cNvSpPr/>
          <p:nvPr/>
        </p:nvSpPr>
        <p:spPr>
          <a:xfrm>
            <a:off x="457200" y="4206240"/>
            <a:ext cx="8229600" cy="365760"/>
          </a:xfrm>
          <a:prstGeom prst="rect">
            <a:avLst/>
          </a:prstGeom>
          <a:noFill/>
          <a:ln/>
        </p:spPr>
        <p:txBody>
          <a:bodyPr wrap="square" rtlCol="0" anchor="ctr"/>
          <a:lstStyle/>
          <a:p>
            <a:pPr marL="0" indent="0">
              <a:buNone/>
            </a:pPr>
            <a:r>
              <a:rPr lang="en-US" sz="1300" i="1" dirty="0">
                <a:solidFill>
                  <a:srgbClr val="64748B"/>
                </a:solidFill>
                <a:latin typeface="Arial" pitchFamily="34" charset="0"/>
                <a:ea typeface="Arial" pitchFamily="34" charset="-122"/>
                <a:cs typeface="Arial" pitchFamily="34" charset="-120"/>
              </a:rPr>
              <a:t>Notice: 0111 (+7) is maximum, 1000 (-8) is minimum</a:t>
            </a:r>
            <a:endParaRPr lang="en-US" sz="13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One's vs Two's Complement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Direct comparison of the two systems:</a:t>
            </a:r>
            <a:endParaRPr lang="en-US" sz="1600" dirty="0"/>
          </a:p>
        </p:txBody>
      </p:sp>
      <p:graphicFrame>
        <p:nvGraphicFramePr>
          <p:cNvPr id="10" name="Table 0"/>
          <p:cNvGraphicFramePr>
            <a:graphicFrameLocks noGrp="1"/>
          </p:cNvGraphicFramePr>
          <p:nvPr/>
        </p:nvGraphicFramePr>
        <p:xfrm>
          <a:off x="731520" y="1554480"/>
          <a:ext cx="7680960" cy="2743200"/>
        </p:xfrm>
        <a:graphic>
          <a:graphicData uri="http://schemas.openxmlformats.org/drawingml/2006/table">
            <a:tbl>
              <a:tblPr/>
              <a:tblGrid>
                <a:gridCol w="1828800">
                  <a:extLst>
                    <a:ext uri="{9D8B030D-6E8A-4147-A177-3AD203B41FA5}">
                      <a16:colId xmlns:a16="http://schemas.microsoft.com/office/drawing/2014/main" val="20000"/>
                    </a:ext>
                  </a:extLst>
                </a:gridCol>
                <a:gridCol w="2926080">
                  <a:extLst>
                    <a:ext uri="{9D8B030D-6E8A-4147-A177-3AD203B41FA5}">
                      <a16:colId xmlns:a16="http://schemas.microsoft.com/office/drawing/2014/main" val="20001"/>
                    </a:ext>
                  </a:extLst>
                </a:gridCol>
                <a:gridCol w="2926080">
                  <a:extLst>
                    <a:ext uri="{9D8B030D-6E8A-4147-A177-3AD203B41FA5}">
                      <a16:colId xmlns:a16="http://schemas.microsoft.com/office/drawing/2014/main" val="20002"/>
                    </a:ext>
                  </a:extLst>
                </a:gridCol>
              </a:tblGrid>
              <a:tr h="342900">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Feature</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One's Complement</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Two's Complement</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342900">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Conversion</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Invert all bits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Invert all bits + 1</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342900">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Number of zeros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Two (+0 and -0)</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E5E5"/>
                    </a:solidFill>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One (just 0)</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extLst>
                  <a:ext uri="{0D108BD9-81ED-4DB2-BD59-A6C34878D82A}">
                    <a16:rowId xmlns:a16="http://schemas.microsoft.com/office/drawing/2014/main" val="10002"/>
                  </a:ext>
                </a:extLst>
              </a:tr>
              <a:tr h="342900">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Range (8-bit)</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-127 to +127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-128 to +127</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extLst>
                  <a:ext uri="{0D108BD9-81ED-4DB2-BD59-A6C34878D82A}">
                    <a16:rowId xmlns:a16="http://schemas.microsoft.com/office/drawing/2014/main" val="10003"/>
                  </a:ext>
                </a:extLst>
              </a:tr>
              <a:tr h="342900">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Symmetry</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Symmetric</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Asymmetric</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r h="342900">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Addition</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End-around carry</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E5E5"/>
                    </a:solidFill>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Simple addition</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extLst>
                  <a:ext uri="{0D108BD9-81ED-4DB2-BD59-A6C34878D82A}">
                    <a16:rowId xmlns:a16="http://schemas.microsoft.com/office/drawing/2014/main" val="10005"/>
                  </a:ext>
                </a:extLst>
              </a:tr>
              <a:tr h="342900">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Hardware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More complex</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E5E5"/>
                    </a:solidFill>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Simpler</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extLst>
                  <a:ext uri="{0D108BD9-81ED-4DB2-BD59-A6C34878D82A}">
                    <a16:rowId xmlns:a16="http://schemas.microsoft.com/office/drawing/2014/main" val="10006"/>
                  </a:ext>
                </a:extLst>
              </a:tr>
              <a:tr h="342900">
                <a:tc>
                  <a:txBody>
                    <a:bodyPr/>
                    <a:lstStyle/>
                    <a:p>
                      <a:pPr marL="0" indent="0" algn="ctr">
                        <a:buNone/>
                      </a:pPr>
                      <a:r>
                        <a:rPr lang="en-US" sz="1300" b="1" dirty="0">
                          <a:solidFill>
                            <a:srgbClr val="000000"/>
                          </a:solidFill>
                          <a:latin typeface="Arial" pitchFamily="34" charset="0"/>
                          <a:ea typeface="Arial" pitchFamily="34" charset="-122"/>
                          <a:cs typeface="Arial" pitchFamily="34" charset="-120"/>
                        </a:rPr>
                        <a:t>Usage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Rare (legacy)</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E5E5"/>
                    </a:solidFill>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Universal standard</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extLst>
                  <a:ext uri="{0D108BD9-81ED-4DB2-BD59-A6C34878D82A}">
                    <a16:rowId xmlns:a16="http://schemas.microsoft.com/office/drawing/2014/main" val="10007"/>
                  </a:ext>
                </a:extLst>
              </a:tr>
            </a:tbl>
          </a:graphicData>
        </a:graphic>
      </p:graphicFrame>
      <p:sp>
        <p:nvSpPr>
          <p:cNvPr id="5" name="Text 2"/>
          <p:cNvSpPr/>
          <p:nvPr/>
        </p:nvSpPr>
        <p:spPr>
          <a:xfrm>
            <a:off x="457200" y="4480560"/>
            <a:ext cx="8229600" cy="365760"/>
          </a:xfrm>
          <a:prstGeom prst="rect">
            <a:avLst/>
          </a:prstGeom>
          <a:noFill/>
          <a:ln/>
        </p:spPr>
        <p:txBody>
          <a:bodyPr wrap="square" rtlCol="0" anchor="ctr"/>
          <a:lstStyle/>
          <a:p>
            <a:pPr marL="0" indent="0" algn="ctr">
              <a:buNone/>
            </a:pPr>
            <a:r>
              <a:rPr lang="en-US" sz="1300" i="1" dirty="0">
                <a:solidFill>
                  <a:srgbClr val="64748B"/>
                </a:solidFill>
                <a:latin typeface="Arial" pitchFamily="34" charset="0"/>
                <a:ea typeface="Arial" pitchFamily="34" charset="-122"/>
                <a:cs typeface="Arial" pitchFamily="34" charset="-120"/>
              </a:rPr>
              <a:t>Green = Advantage  |  Red = Disadvantage</a:t>
            </a:r>
            <a:endParaRPr lang="en-US" sz="13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Binary Subtraction</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Subtraction is performed by adding the negative value (using two's complement).</a:t>
            </a:r>
            <a:endParaRPr lang="en-US" sz="1600" dirty="0"/>
          </a:p>
        </p:txBody>
      </p:sp>
      <p:sp>
        <p:nvSpPr>
          <p:cNvPr id="4" name="Shape 2"/>
          <p:cNvSpPr/>
          <p:nvPr/>
        </p:nvSpPr>
        <p:spPr>
          <a:xfrm>
            <a:off x="457200" y="1554480"/>
            <a:ext cx="137160" cy="1828800"/>
          </a:xfrm>
          <a:prstGeom prst="rect">
            <a:avLst/>
          </a:prstGeom>
          <a:solidFill>
            <a:srgbClr val="1C7293"/>
          </a:solidFill>
          <a:ln/>
        </p:spPr>
        <p:txBody>
          <a:bodyPr/>
          <a:lstStyle/>
          <a:p>
            <a:endParaRPr lang="en-GB"/>
          </a:p>
        </p:txBody>
      </p:sp>
      <p:sp>
        <p:nvSpPr>
          <p:cNvPr id="5" name="Shape 3"/>
          <p:cNvSpPr/>
          <p:nvPr/>
        </p:nvSpPr>
        <p:spPr>
          <a:xfrm>
            <a:off x="594360" y="1554480"/>
            <a:ext cx="3977640" cy="1828800"/>
          </a:xfrm>
          <a:prstGeom prst="rect">
            <a:avLst/>
          </a:prstGeom>
          <a:solidFill>
            <a:srgbClr val="FFFFFF"/>
          </a:solidFill>
          <a:ln w="25400">
            <a:solidFill>
              <a:srgbClr val="1C7293"/>
            </a:solidFill>
            <a:prstDash val="solid"/>
          </a:ln>
        </p:spPr>
        <p:txBody>
          <a:bodyPr/>
          <a:lstStyle/>
          <a:p>
            <a:endParaRPr lang="en-GB"/>
          </a:p>
        </p:txBody>
      </p:sp>
      <p:sp>
        <p:nvSpPr>
          <p:cNvPr id="6" name="Text 4"/>
          <p:cNvSpPr/>
          <p:nvPr/>
        </p:nvSpPr>
        <p:spPr>
          <a:xfrm>
            <a:off x="731520" y="1691640"/>
            <a:ext cx="36576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Two's Complement Method</a:t>
            </a:r>
            <a:endParaRPr lang="en-US" sz="1600" dirty="0"/>
          </a:p>
        </p:txBody>
      </p:sp>
      <p:sp>
        <p:nvSpPr>
          <p:cNvPr id="7" name="Text 5"/>
          <p:cNvSpPr/>
          <p:nvPr/>
        </p:nvSpPr>
        <p:spPr>
          <a:xfrm>
            <a:off x="731520" y="2103120"/>
            <a:ext cx="3657600" cy="118872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1. Invert all bits (one's complement)</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2. Add 1 to the result</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b="1" dirty="0">
                <a:solidFill>
                  <a:srgbClr val="1E293B"/>
                </a:solidFill>
                <a:latin typeface="Arial" pitchFamily="34" charset="0"/>
                <a:ea typeface="Arial" pitchFamily="34" charset="-122"/>
                <a:cs typeface="Arial" pitchFamily="34" charset="-120"/>
              </a:rPr>
              <a:t>Example: -5 in 8-bit</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5 = 0000 0101</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Invert = 1111 1010</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Add 1 = 1111 1011  (-5)</a:t>
            </a:r>
            <a:endParaRPr lang="en-US" sz="1400" dirty="0"/>
          </a:p>
        </p:txBody>
      </p:sp>
      <p:sp>
        <p:nvSpPr>
          <p:cNvPr id="8" name="Shape 6"/>
          <p:cNvSpPr/>
          <p:nvPr/>
        </p:nvSpPr>
        <p:spPr>
          <a:xfrm>
            <a:off x="5029200" y="1554480"/>
            <a:ext cx="137160" cy="1828800"/>
          </a:xfrm>
          <a:prstGeom prst="rect">
            <a:avLst/>
          </a:prstGeom>
          <a:solidFill>
            <a:srgbClr val="21295C"/>
          </a:solidFill>
          <a:ln/>
        </p:spPr>
        <p:txBody>
          <a:bodyPr/>
          <a:lstStyle/>
          <a:p>
            <a:endParaRPr lang="en-GB"/>
          </a:p>
        </p:txBody>
      </p:sp>
      <p:sp>
        <p:nvSpPr>
          <p:cNvPr id="9" name="Shape 7"/>
          <p:cNvSpPr/>
          <p:nvPr/>
        </p:nvSpPr>
        <p:spPr>
          <a:xfrm>
            <a:off x="5166360" y="1554480"/>
            <a:ext cx="3520440" cy="1828800"/>
          </a:xfrm>
          <a:prstGeom prst="rect">
            <a:avLst/>
          </a:prstGeom>
          <a:solidFill>
            <a:srgbClr val="E8F4F8"/>
          </a:solidFill>
          <a:ln/>
        </p:spPr>
        <p:txBody>
          <a:bodyPr/>
          <a:lstStyle/>
          <a:p>
            <a:endParaRPr lang="en-GB"/>
          </a:p>
        </p:txBody>
      </p:sp>
      <p:sp>
        <p:nvSpPr>
          <p:cNvPr id="10" name="Text 8"/>
          <p:cNvSpPr/>
          <p:nvPr/>
        </p:nvSpPr>
        <p:spPr>
          <a:xfrm>
            <a:off x="5303520" y="1691640"/>
            <a:ext cx="3200400" cy="365760"/>
          </a:xfrm>
          <a:prstGeom prst="rect">
            <a:avLst/>
          </a:prstGeom>
          <a:noFill/>
          <a:ln/>
        </p:spPr>
        <p:txBody>
          <a:bodyPr wrap="square" rtlCol="0" anchor="ctr"/>
          <a:lstStyle/>
          <a:p>
            <a:pPr marL="0" indent="0">
              <a:buNone/>
            </a:pPr>
            <a:r>
              <a:rPr lang="en-US" sz="1600" b="1" dirty="0">
                <a:solidFill>
                  <a:srgbClr val="21295C"/>
                </a:solidFill>
                <a:latin typeface="Arial" pitchFamily="34" charset="0"/>
                <a:ea typeface="Arial" pitchFamily="34" charset="-122"/>
                <a:cs typeface="Arial" pitchFamily="34" charset="-120"/>
              </a:rPr>
              <a:t>Performing 9 - 5:</a:t>
            </a:r>
            <a:endParaRPr lang="en-US" sz="1600" dirty="0"/>
          </a:p>
        </p:txBody>
      </p:sp>
      <p:sp>
        <p:nvSpPr>
          <p:cNvPr id="11" name="Text 9"/>
          <p:cNvSpPr/>
          <p:nvPr/>
        </p:nvSpPr>
        <p:spPr>
          <a:xfrm>
            <a:off x="5303520" y="2103120"/>
            <a:ext cx="3200400" cy="1188720"/>
          </a:xfrm>
          <a:prstGeom prst="rect">
            <a:avLst/>
          </a:prstGeom>
          <a:noFill/>
          <a:ln/>
        </p:spPr>
        <p:txBody>
          <a:bodyPr wrap="square" rtlCol="0" anchor="ctr"/>
          <a:lstStyle/>
          <a:p>
            <a:pPr marL="0" indent="0">
              <a:buNone/>
            </a:pPr>
            <a:r>
              <a:rPr lang="en-US" sz="1300" dirty="0">
                <a:solidFill>
                  <a:srgbClr val="1E293B"/>
                </a:solidFill>
                <a:latin typeface="Consolas" pitchFamily="34" charset="0"/>
                <a:ea typeface="Consolas" pitchFamily="34" charset="-122"/>
                <a:cs typeface="Consolas" pitchFamily="34" charset="-120"/>
              </a:rPr>
              <a:t>  9 = 0000 1001</a:t>
            </a:r>
            <a:endParaRPr lang="en-US" sz="1300" dirty="0"/>
          </a:p>
          <a:p>
            <a:pPr marL="0" indent="0">
              <a:buNone/>
            </a:pPr>
            <a:r>
              <a:rPr lang="en-US" sz="1300" dirty="0">
                <a:solidFill>
                  <a:srgbClr val="1E293B"/>
                </a:solidFill>
                <a:latin typeface="Consolas" pitchFamily="34" charset="0"/>
                <a:ea typeface="Consolas" pitchFamily="34" charset="-122"/>
                <a:cs typeface="Consolas" pitchFamily="34" charset="-120"/>
              </a:rPr>
              <a:t> -5 = 1111 1011</a:t>
            </a:r>
            <a:endParaRPr lang="en-US" sz="1300" dirty="0"/>
          </a:p>
          <a:p>
            <a:pPr marL="0" indent="0">
              <a:buNone/>
            </a:pPr>
            <a:r>
              <a:rPr lang="en-US" sz="1300" dirty="0">
                <a:solidFill>
                  <a:srgbClr val="1E293B"/>
                </a:solidFill>
                <a:latin typeface="Consolas" pitchFamily="34" charset="0"/>
                <a:ea typeface="Consolas" pitchFamily="34" charset="-122"/>
                <a:cs typeface="Consolas" pitchFamily="34" charset="-120"/>
              </a:rPr>
              <a:t> --------------</a:t>
            </a:r>
            <a:endParaRPr lang="en-US" sz="1300" dirty="0"/>
          </a:p>
          <a:p>
            <a:pPr marL="0" indent="0">
              <a:buNone/>
            </a:pPr>
            <a:r>
              <a:rPr lang="en-US" sz="1300" b="1" dirty="0">
                <a:solidFill>
                  <a:srgbClr val="1E293B"/>
                </a:solidFill>
                <a:latin typeface="Consolas" pitchFamily="34" charset="0"/>
                <a:ea typeface="Consolas" pitchFamily="34" charset="-122"/>
                <a:cs typeface="Consolas" pitchFamily="34" charset="-120"/>
              </a:rPr>
              <a:t>     0000 0100  (4)</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100" i="1" dirty="0">
                <a:solidFill>
                  <a:srgbClr val="1E293B"/>
                </a:solidFill>
                <a:latin typeface="Arial" pitchFamily="34" charset="0"/>
                <a:ea typeface="Arial" pitchFamily="34" charset="-122"/>
                <a:cs typeface="Arial" pitchFamily="34" charset="-120"/>
              </a:rPr>
              <a:t>(Carry out is discarded)</a:t>
            </a:r>
            <a:endParaRPr lang="en-US" sz="1300" dirty="0"/>
          </a:p>
        </p:txBody>
      </p:sp>
      <p:sp>
        <p:nvSpPr>
          <p:cNvPr id="12" name="Shape 10"/>
          <p:cNvSpPr/>
          <p:nvPr/>
        </p:nvSpPr>
        <p:spPr>
          <a:xfrm>
            <a:off x="457200" y="3566160"/>
            <a:ext cx="8229600" cy="822960"/>
          </a:xfrm>
          <a:prstGeom prst="rect">
            <a:avLst/>
          </a:prstGeom>
          <a:solidFill>
            <a:srgbClr val="E8F4F8"/>
          </a:solidFill>
          <a:ln/>
        </p:spPr>
        <p:txBody>
          <a:bodyPr/>
          <a:lstStyle/>
          <a:p>
            <a:endParaRPr lang="en-GB"/>
          </a:p>
        </p:txBody>
      </p:sp>
      <p:sp>
        <p:nvSpPr>
          <p:cNvPr id="13" name="Text 11"/>
          <p:cNvSpPr/>
          <p:nvPr/>
        </p:nvSpPr>
        <p:spPr>
          <a:xfrm>
            <a:off x="640080" y="3749040"/>
            <a:ext cx="7863840" cy="45720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Key insight: </a:t>
            </a:r>
            <a:r>
              <a:rPr lang="en-US" sz="1400" dirty="0">
                <a:solidFill>
                  <a:srgbClr val="1E293B"/>
                </a:solidFill>
                <a:latin typeface="Arial" pitchFamily="34" charset="0"/>
                <a:ea typeface="Arial" pitchFamily="34" charset="-122"/>
                <a:cs typeface="Arial" pitchFamily="34" charset="-120"/>
              </a:rPr>
              <a:t>We can use the same adder circuit for both addition and subtraction by simply inverting one input and setting carry-in to 1.</a:t>
            </a:r>
            <a:endParaRPr lang="en-US" sz="1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Long multiplication in decimal</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Let's multiply 23 × 12 step by step.</a:t>
            </a:r>
            <a:endParaRPr lang="en-US" sz="1600" dirty="0"/>
          </a:p>
        </p:txBody>
      </p:sp>
      <p:sp>
        <p:nvSpPr>
          <p:cNvPr id="4" name="Shape 2"/>
          <p:cNvSpPr/>
          <p:nvPr/>
        </p:nvSpPr>
        <p:spPr>
          <a:xfrm>
            <a:off x="1828800" y="1371600"/>
            <a:ext cx="5486400" cy="3771900"/>
          </a:xfrm>
          <a:prstGeom prst="rect">
            <a:avLst/>
          </a:prstGeom>
          <a:solidFill>
            <a:srgbClr val="E8F4F8"/>
          </a:solidFill>
          <a:ln/>
        </p:spPr>
        <p:txBody>
          <a:bodyPr/>
          <a:lstStyle/>
          <a:p>
            <a:endParaRPr lang="en-GB"/>
          </a:p>
        </p:txBody>
      </p:sp>
      <p:sp>
        <p:nvSpPr>
          <p:cNvPr id="5" name="Text 3"/>
          <p:cNvSpPr/>
          <p:nvPr/>
        </p:nvSpPr>
        <p:spPr>
          <a:xfrm>
            <a:off x="2286000" y="1828800"/>
            <a:ext cx="4572000" cy="2377440"/>
          </a:xfrm>
          <a:prstGeom prst="rect">
            <a:avLst/>
          </a:prstGeom>
          <a:noFill/>
          <a:ln/>
        </p:spPr>
        <p:txBody>
          <a:bodyPr wrap="square" rtlCol="0" anchor="ctr"/>
          <a:lstStyle/>
          <a:p>
            <a:pPr marL="0" indent="0" algn="ctr">
              <a:buNone/>
            </a:pPr>
            <a:r>
              <a:rPr lang="en-US" sz="2800" b="1" dirty="0">
                <a:solidFill>
                  <a:srgbClr val="1E293B"/>
                </a:solidFill>
                <a:latin typeface="Consolas" pitchFamily="34" charset="0"/>
                <a:ea typeface="Consolas" pitchFamily="34" charset="-122"/>
                <a:cs typeface="Consolas" pitchFamily="34" charset="-120"/>
              </a:rPr>
              <a:t>        23</a:t>
            </a:r>
            <a:endParaRPr lang="en-US" sz="2800" dirty="0"/>
          </a:p>
          <a:p>
            <a:pPr marL="0" indent="0" algn="ctr">
              <a:buNone/>
            </a:pPr>
            <a:r>
              <a:rPr lang="en-US" sz="2800" b="1" dirty="0">
                <a:solidFill>
                  <a:srgbClr val="1E293B"/>
                </a:solidFill>
                <a:latin typeface="Consolas" pitchFamily="34" charset="0"/>
                <a:ea typeface="Consolas" pitchFamily="34" charset="-122"/>
                <a:cs typeface="Consolas" pitchFamily="34" charset="-120"/>
              </a:rPr>
              <a:t>      × 12</a:t>
            </a:r>
            <a:endParaRPr lang="en-US" sz="2800" dirty="0"/>
          </a:p>
          <a:p>
            <a:pPr marL="0" indent="0" algn="ctr">
              <a:buNone/>
            </a:pPr>
            <a:r>
              <a:rPr lang="en-US" sz="2800" dirty="0">
                <a:solidFill>
                  <a:srgbClr val="1E293B"/>
                </a:solidFill>
                <a:latin typeface="Consolas" pitchFamily="34" charset="0"/>
                <a:ea typeface="Consolas" pitchFamily="34" charset="-122"/>
                <a:cs typeface="Consolas" pitchFamily="34" charset="-120"/>
              </a:rPr>
              <a:t>    ------</a:t>
            </a:r>
            <a:endParaRPr lang="en-US" sz="2800" dirty="0"/>
          </a:p>
          <a:p>
            <a:pPr marL="0" indent="0" algn="ctr">
              <a:buNone/>
            </a:pPr>
            <a:r>
              <a:rPr lang="en-US" sz="2600" dirty="0">
                <a:solidFill>
                  <a:srgbClr val="1C7293"/>
                </a:solidFill>
                <a:latin typeface="Consolas" pitchFamily="34" charset="0"/>
                <a:ea typeface="Consolas" pitchFamily="34" charset="-122"/>
                <a:cs typeface="Consolas" pitchFamily="34" charset="-120"/>
              </a:rPr>
              <a:t>        46</a:t>
            </a:r>
            <a:endParaRPr lang="en-US" sz="2800" dirty="0"/>
          </a:p>
          <a:p>
            <a:pPr marL="0" indent="0" algn="ctr">
              <a:buNone/>
            </a:pPr>
            <a:r>
              <a:rPr lang="en-US" sz="1400" i="1" dirty="0">
                <a:solidFill>
                  <a:srgbClr val="1C7293"/>
                </a:solidFill>
                <a:latin typeface="Arial" pitchFamily="34" charset="0"/>
                <a:ea typeface="Arial" pitchFamily="34" charset="-122"/>
                <a:cs typeface="Arial" pitchFamily="34" charset="-120"/>
              </a:rPr>
              <a:t>  (23 × 2)</a:t>
            </a:r>
            <a:endParaRPr lang="en-US" sz="2800" dirty="0"/>
          </a:p>
          <a:p>
            <a:pPr marL="0" indent="0" algn="ctr">
              <a:buNone/>
            </a:pPr>
            <a:r>
              <a:rPr lang="en-US" sz="2600" dirty="0">
                <a:solidFill>
                  <a:srgbClr val="21295C"/>
                </a:solidFill>
                <a:latin typeface="Consolas" pitchFamily="34" charset="0"/>
                <a:ea typeface="Consolas" pitchFamily="34" charset="-122"/>
                <a:cs typeface="Consolas" pitchFamily="34" charset="-120"/>
              </a:rPr>
              <a:t>       23 </a:t>
            </a:r>
            <a:endParaRPr lang="en-US" sz="2800" dirty="0"/>
          </a:p>
          <a:p>
            <a:pPr marL="0" indent="0" algn="ctr">
              <a:buNone/>
            </a:pPr>
            <a:r>
              <a:rPr lang="en-US" sz="1400" i="1" dirty="0">
                <a:solidFill>
                  <a:srgbClr val="21295C"/>
                </a:solidFill>
                <a:latin typeface="Arial" pitchFamily="34" charset="0"/>
                <a:ea typeface="Arial" pitchFamily="34" charset="-122"/>
                <a:cs typeface="Arial" pitchFamily="34" charset="-120"/>
              </a:rPr>
              <a:t>  (23 × 1, shifted) = 230 </a:t>
            </a:r>
            <a:endParaRPr lang="en-US" sz="2800" dirty="0"/>
          </a:p>
          <a:p>
            <a:pPr marL="0" indent="0" algn="ctr">
              <a:buNone/>
            </a:pPr>
            <a:r>
              <a:rPr lang="en-US" sz="2800" dirty="0">
                <a:solidFill>
                  <a:srgbClr val="1E293B"/>
                </a:solidFill>
                <a:latin typeface="Consolas" pitchFamily="34" charset="0"/>
                <a:ea typeface="Consolas" pitchFamily="34" charset="-122"/>
                <a:cs typeface="Consolas" pitchFamily="34" charset="-120"/>
              </a:rPr>
              <a:t>    ------</a:t>
            </a:r>
            <a:endParaRPr lang="en-US" sz="2800" dirty="0"/>
          </a:p>
          <a:p>
            <a:pPr marL="0" indent="0" algn="ctr">
              <a:buNone/>
            </a:pPr>
            <a:r>
              <a:rPr lang="en-US" sz="2800" b="1" dirty="0">
                <a:solidFill>
                  <a:srgbClr val="10B981"/>
                </a:solidFill>
                <a:latin typeface="Consolas" pitchFamily="34" charset="0"/>
                <a:ea typeface="Consolas" pitchFamily="34" charset="-122"/>
                <a:cs typeface="Consolas" pitchFamily="34" charset="-120"/>
              </a:rPr>
              <a:t>       46 + 230 = 276</a:t>
            </a:r>
            <a:endParaRPr lang="en-US" sz="2800" dirty="0"/>
          </a:p>
        </p:txBody>
      </p:sp>
      <p:sp>
        <p:nvSpPr>
          <p:cNvPr id="6" name="Text 4"/>
          <p:cNvSpPr/>
          <p:nvPr/>
        </p:nvSpPr>
        <p:spPr>
          <a:xfrm>
            <a:off x="457200" y="4754880"/>
            <a:ext cx="8229600" cy="365760"/>
          </a:xfrm>
          <a:prstGeom prst="rect">
            <a:avLst/>
          </a:prstGeom>
          <a:noFill/>
          <a:ln/>
        </p:spPr>
        <p:txBody>
          <a:bodyPr wrap="square" rtlCol="0" anchor="ctr"/>
          <a:lstStyle/>
          <a:p>
            <a:pPr marL="0" indent="0" algn="ctr">
              <a:buNone/>
            </a:pPr>
            <a:r>
              <a:rPr lang="en-US" sz="1500" i="1" dirty="0">
                <a:solidFill>
                  <a:srgbClr val="64748B"/>
                </a:solidFill>
                <a:latin typeface="Arial" pitchFamily="34" charset="0"/>
                <a:ea typeface="Arial" pitchFamily="34" charset="-122"/>
                <a:cs typeface="Arial" pitchFamily="34" charset="-120"/>
              </a:rPr>
              <a:t>Multiply by each digit, shift left, then add</a:t>
            </a:r>
            <a:endParaRPr lang="en-US" sz="15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The Three Steps</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Every long multiplication follows the same pattern.</a:t>
            </a:r>
            <a:endParaRPr lang="en-US" sz="1600" dirty="0"/>
          </a:p>
        </p:txBody>
      </p:sp>
      <p:sp>
        <p:nvSpPr>
          <p:cNvPr id="4" name="Shape 2"/>
          <p:cNvSpPr/>
          <p:nvPr/>
        </p:nvSpPr>
        <p:spPr>
          <a:xfrm>
            <a:off x="457200" y="1554480"/>
            <a:ext cx="137160" cy="1097280"/>
          </a:xfrm>
          <a:prstGeom prst="rect">
            <a:avLst/>
          </a:prstGeom>
          <a:solidFill>
            <a:srgbClr val="1C7293"/>
          </a:solidFill>
          <a:ln/>
        </p:spPr>
        <p:txBody>
          <a:bodyPr/>
          <a:lstStyle/>
          <a:p>
            <a:endParaRPr lang="en-GB"/>
          </a:p>
        </p:txBody>
      </p:sp>
      <p:sp>
        <p:nvSpPr>
          <p:cNvPr id="6" name="Text 4"/>
          <p:cNvSpPr/>
          <p:nvPr/>
        </p:nvSpPr>
        <p:spPr>
          <a:xfrm>
            <a:off x="731520" y="1691640"/>
            <a:ext cx="77724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Step 1: Multiply by each digit</a:t>
            </a:r>
            <a:endParaRPr lang="en-US" sz="1600" dirty="0"/>
          </a:p>
        </p:txBody>
      </p:sp>
      <p:sp>
        <p:nvSpPr>
          <p:cNvPr id="7" name="Text 5"/>
          <p:cNvSpPr/>
          <p:nvPr/>
        </p:nvSpPr>
        <p:spPr>
          <a:xfrm>
            <a:off x="731520" y="2103120"/>
            <a:ext cx="7772400" cy="45720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 Start with the rightmost digit of the multiplier (2)</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Multiply the entire multiplicand by this digit: 23 × 2 = 46</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This creates the first </a:t>
            </a:r>
            <a:r>
              <a:rPr lang="en-US" sz="1400" b="1" dirty="0">
                <a:solidFill>
                  <a:srgbClr val="1E293B"/>
                </a:solidFill>
                <a:latin typeface="Arial" pitchFamily="34" charset="0"/>
                <a:ea typeface="Arial" pitchFamily="34" charset="-122"/>
                <a:cs typeface="Arial" pitchFamily="34" charset="-120"/>
              </a:rPr>
              <a:t>partial product</a:t>
            </a:r>
            <a:endParaRPr lang="en-US" sz="1400" dirty="0"/>
          </a:p>
        </p:txBody>
      </p:sp>
      <p:sp>
        <p:nvSpPr>
          <p:cNvPr id="8" name="Shape 6"/>
          <p:cNvSpPr/>
          <p:nvPr/>
        </p:nvSpPr>
        <p:spPr>
          <a:xfrm>
            <a:off x="457200" y="2834640"/>
            <a:ext cx="137160" cy="1097280"/>
          </a:xfrm>
          <a:prstGeom prst="rect">
            <a:avLst/>
          </a:prstGeom>
          <a:solidFill>
            <a:srgbClr val="21295C"/>
          </a:solidFill>
          <a:ln/>
        </p:spPr>
        <p:txBody>
          <a:bodyPr/>
          <a:lstStyle/>
          <a:p>
            <a:endParaRPr lang="en-GB"/>
          </a:p>
        </p:txBody>
      </p:sp>
      <p:sp>
        <p:nvSpPr>
          <p:cNvPr id="10" name="Text 8"/>
          <p:cNvSpPr/>
          <p:nvPr/>
        </p:nvSpPr>
        <p:spPr>
          <a:xfrm>
            <a:off x="731520" y="2971800"/>
            <a:ext cx="7772400" cy="365760"/>
          </a:xfrm>
          <a:prstGeom prst="rect">
            <a:avLst/>
          </a:prstGeom>
          <a:noFill/>
          <a:ln/>
        </p:spPr>
        <p:txBody>
          <a:bodyPr wrap="square" rtlCol="0" anchor="ctr"/>
          <a:lstStyle/>
          <a:p>
            <a:pPr marL="0" indent="0">
              <a:buNone/>
            </a:pPr>
            <a:r>
              <a:rPr lang="en-US" sz="1600" b="1" dirty="0">
                <a:solidFill>
                  <a:srgbClr val="21295C"/>
                </a:solidFill>
                <a:latin typeface="Arial" pitchFamily="34" charset="0"/>
                <a:ea typeface="Arial" pitchFamily="34" charset="-122"/>
                <a:cs typeface="Arial" pitchFamily="34" charset="-120"/>
              </a:rPr>
              <a:t>Step 2: Shift and repeat</a:t>
            </a:r>
            <a:endParaRPr lang="en-US" sz="1600" dirty="0"/>
          </a:p>
        </p:txBody>
      </p:sp>
      <p:sp>
        <p:nvSpPr>
          <p:cNvPr id="11" name="Text 9"/>
          <p:cNvSpPr/>
          <p:nvPr/>
        </p:nvSpPr>
        <p:spPr>
          <a:xfrm>
            <a:off x="731520" y="3383280"/>
            <a:ext cx="7772400" cy="45720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 Move to the next digit of the multiplier (1)</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Multiply the multiplicand by this digit: 23 × 1 = 23</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Shift one position left (multiply by 10): 23 becomes 230</a:t>
            </a:r>
            <a:endParaRPr lang="en-US" sz="1400" dirty="0"/>
          </a:p>
        </p:txBody>
      </p:sp>
      <p:sp>
        <p:nvSpPr>
          <p:cNvPr id="12" name="Shape 10"/>
          <p:cNvSpPr/>
          <p:nvPr/>
        </p:nvSpPr>
        <p:spPr>
          <a:xfrm>
            <a:off x="457200" y="4114800"/>
            <a:ext cx="137160" cy="822960"/>
          </a:xfrm>
          <a:prstGeom prst="rect">
            <a:avLst/>
          </a:prstGeom>
          <a:solidFill>
            <a:srgbClr val="10B981"/>
          </a:solidFill>
          <a:ln/>
        </p:spPr>
        <p:txBody>
          <a:bodyPr/>
          <a:lstStyle/>
          <a:p>
            <a:endParaRPr lang="en-GB"/>
          </a:p>
        </p:txBody>
      </p:sp>
      <p:sp>
        <p:nvSpPr>
          <p:cNvPr id="14" name="Text 12"/>
          <p:cNvSpPr/>
          <p:nvPr/>
        </p:nvSpPr>
        <p:spPr>
          <a:xfrm>
            <a:off x="731520" y="4251960"/>
            <a:ext cx="7772400" cy="365760"/>
          </a:xfrm>
          <a:prstGeom prst="rect">
            <a:avLst/>
          </a:prstGeom>
          <a:noFill/>
          <a:ln/>
        </p:spPr>
        <p:txBody>
          <a:bodyPr wrap="square" rtlCol="0" anchor="ctr"/>
          <a:lstStyle/>
          <a:p>
            <a:pPr marL="0" indent="0">
              <a:buNone/>
            </a:pPr>
            <a:r>
              <a:rPr lang="en-US" sz="1600" b="1" dirty="0">
                <a:solidFill>
                  <a:srgbClr val="10B981"/>
                </a:solidFill>
                <a:latin typeface="Arial" pitchFamily="34" charset="0"/>
                <a:ea typeface="Arial" pitchFamily="34" charset="-122"/>
                <a:cs typeface="Arial" pitchFamily="34" charset="-120"/>
              </a:rPr>
              <a:t>Step 3: Add all partial products</a:t>
            </a:r>
            <a:endParaRPr lang="en-US" sz="1600" dirty="0"/>
          </a:p>
        </p:txBody>
      </p:sp>
      <p:sp>
        <p:nvSpPr>
          <p:cNvPr id="15" name="Text 13"/>
          <p:cNvSpPr/>
          <p:nvPr/>
        </p:nvSpPr>
        <p:spPr>
          <a:xfrm>
            <a:off x="731520" y="4663440"/>
            <a:ext cx="7772400" cy="22860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 Sum all the partial products: 46 + 230 = 276</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This is the final answer</a:t>
            </a:r>
            <a:endParaRPr lang="en-US" sz="1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Larger Example: 324 × 57</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The same process works for any size numbers.</a:t>
            </a:r>
            <a:endParaRPr lang="en-US" sz="1600" dirty="0"/>
          </a:p>
        </p:txBody>
      </p:sp>
      <p:sp>
        <p:nvSpPr>
          <p:cNvPr id="4" name="Shape 2"/>
          <p:cNvSpPr/>
          <p:nvPr/>
        </p:nvSpPr>
        <p:spPr>
          <a:xfrm>
            <a:off x="457200" y="1554480"/>
            <a:ext cx="4023360" cy="3017520"/>
          </a:xfrm>
          <a:prstGeom prst="rect">
            <a:avLst/>
          </a:prstGeom>
          <a:solidFill>
            <a:srgbClr val="E8F4F8"/>
          </a:solidFill>
          <a:ln/>
        </p:spPr>
        <p:txBody>
          <a:bodyPr/>
          <a:lstStyle/>
          <a:p>
            <a:endParaRPr lang="en-GB"/>
          </a:p>
        </p:txBody>
      </p:sp>
      <p:sp>
        <p:nvSpPr>
          <p:cNvPr id="5" name="Text 3"/>
          <p:cNvSpPr/>
          <p:nvPr/>
        </p:nvSpPr>
        <p:spPr>
          <a:xfrm>
            <a:off x="640080" y="1737360"/>
            <a:ext cx="365760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The Calculation</a:t>
            </a:r>
            <a:endParaRPr lang="en-US" sz="1600" dirty="0"/>
          </a:p>
        </p:txBody>
      </p:sp>
      <p:sp>
        <p:nvSpPr>
          <p:cNvPr id="6" name="Text 4"/>
          <p:cNvSpPr/>
          <p:nvPr/>
        </p:nvSpPr>
        <p:spPr>
          <a:xfrm>
            <a:off x="640080" y="2194560"/>
            <a:ext cx="3657600" cy="2194560"/>
          </a:xfrm>
          <a:prstGeom prst="rect">
            <a:avLst/>
          </a:prstGeom>
          <a:noFill/>
          <a:ln/>
        </p:spPr>
        <p:txBody>
          <a:bodyPr wrap="square" rtlCol="0" anchor="ctr"/>
          <a:lstStyle/>
          <a:p>
            <a:pPr marL="0" indent="0" algn="ctr">
              <a:buNone/>
            </a:pPr>
            <a:r>
              <a:rPr lang="en-US" sz="2200" dirty="0">
                <a:solidFill>
                  <a:srgbClr val="1E293B"/>
                </a:solidFill>
                <a:latin typeface="Consolas" pitchFamily="34" charset="0"/>
                <a:ea typeface="Consolas" pitchFamily="34" charset="-122"/>
                <a:cs typeface="Consolas" pitchFamily="34" charset="-120"/>
              </a:rPr>
              <a:t>        324</a:t>
            </a:r>
            <a:endParaRPr lang="en-US" sz="2200" dirty="0"/>
          </a:p>
          <a:p>
            <a:pPr marL="0" indent="0" algn="ctr">
              <a:buNone/>
            </a:pPr>
            <a:r>
              <a:rPr lang="en-US" sz="2200" dirty="0">
                <a:solidFill>
                  <a:srgbClr val="1E293B"/>
                </a:solidFill>
                <a:latin typeface="Consolas" pitchFamily="34" charset="0"/>
                <a:ea typeface="Consolas" pitchFamily="34" charset="-122"/>
                <a:cs typeface="Consolas" pitchFamily="34" charset="-120"/>
              </a:rPr>
              <a:t>      ×  57</a:t>
            </a:r>
            <a:endParaRPr lang="en-US" sz="2200" dirty="0"/>
          </a:p>
          <a:p>
            <a:pPr marL="0" indent="0" algn="ctr">
              <a:buNone/>
            </a:pPr>
            <a:r>
              <a:rPr lang="en-US" sz="2200" dirty="0">
                <a:solidFill>
                  <a:srgbClr val="1E293B"/>
                </a:solidFill>
                <a:latin typeface="Consolas" pitchFamily="34" charset="0"/>
                <a:ea typeface="Consolas" pitchFamily="34" charset="-122"/>
                <a:cs typeface="Consolas" pitchFamily="34" charset="-120"/>
              </a:rPr>
              <a:t>    -------</a:t>
            </a:r>
            <a:endParaRPr lang="en-US" sz="2200" dirty="0"/>
          </a:p>
          <a:p>
            <a:pPr marL="0" indent="0" algn="ctr">
              <a:buNone/>
            </a:pPr>
            <a:r>
              <a:rPr lang="en-US" sz="2000" dirty="0">
                <a:solidFill>
                  <a:srgbClr val="1C7293"/>
                </a:solidFill>
                <a:latin typeface="Consolas" pitchFamily="34" charset="0"/>
                <a:ea typeface="Consolas" pitchFamily="34" charset="-122"/>
                <a:cs typeface="Consolas" pitchFamily="34" charset="-120"/>
              </a:rPr>
              <a:t>       2268</a:t>
            </a:r>
            <a:endParaRPr lang="en-US" sz="2200" dirty="0"/>
          </a:p>
          <a:p>
            <a:pPr marL="0" indent="0" algn="ctr">
              <a:buNone/>
            </a:pPr>
            <a:r>
              <a:rPr lang="en-US" sz="2000" dirty="0">
                <a:solidFill>
                  <a:srgbClr val="21295C"/>
                </a:solidFill>
                <a:latin typeface="Consolas" pitchFamily="34" charset="0"/>
                <a:ea typeface="Consolas" pitchFamily="34" charset="-122"/>
                <a:cs typeface="Consolas" pitchFamily="34" charset="-120"/>
              </a:rPr>
              <a:t>      1620 </a:t>
            </a:r>
            <a:endParaRPr lang="en-US" sz="2200" dirty="0"/>
          </a:p>
          <a:p>
            <a:pPr marL="0" indent="0" algn="ctr">
              <a:buNone/>
            </a:pPr>
            <a:r>
              <a:rPr lang="en-US" sz="2200" dirty="0">
                <a:solidFill>
                  <a:srgbClr val="1E293B"/>
                </a:solidFill>
                <a:latin typeface="Consolas" pitchFamily="34" charset="0"/>
                <a:ea typeface="Consolas" pitchFamily="34" charset="-122"/>
                <a:cs typeface="Consolas" pitchFamily="34" charset="-120"/>
              </a:rPr>
              <a:t>    -------</a:t>
            </a:r>
            <a:endParaRPr lang="en-US" sz="2200" dirty="0"/>
          </a:p>
          <a:p>
            <a:pPr marL="0" indent="0" algn="ctr">
              <a:buNone/>
            </a:pPr>
            <a:r>
              <a:rPr lang="en-US" sz="2200" b="1" dirty="0">
                <a:solidFill>
                  <a:srgbClr val="10B981"/>
                </a:solidFill>
                <a:latin typeface="Consolas" pitchFamily="34" charset="0"/>
                <a:ea typeface="Consolas" pitchFamily="34" charset="-122"/>
                <a:cs typeface="Consolas" pitchFamily="34" charset="-120"/>
              </a:rPr>
              <a:t>      18468</a:t>
            </a:r>
            <a:endParaRPr lang="en-US" sz="2200" dirty="0"/>
          </a:p>
        </p:txBody>
      </p:sp>
      <p:sp>
        <p:nvSpPr>
          <p:cNvPr id="7" name="Shape 5"/>
          <p:cNvSpPr/>
          <p:nvPr/>
        </p:nvSpPr>
        <p:spPr>
          <a:xfrm>
            <a:off x="4663440" y="1554480"/>
            <a:ext cx="4023360" cy="3017520"/>
          </a:xfrm>
          <a:prstGeom prst="rect">
            <a:avLst/>
          </a:prstGeom>
          <a:solidFill>
            <a:srgbClr val="FFFFFF"/>
          </a:solidFill>
          <a:ln w="25400">
            <a:solidFill>
              <a:srgbClr val="1C7293"/>
            </a:solidFill>
            <a:prstDash val="solid"/>
          </a:ln>
        </p:spPr>
        <p:txBody>
          <a:bodyPr/>
          <a:lstStyle/>
          <a:p>
            <a:endParaRPr lang="en-GB"/>
          </a:p>
        </p:txBody>
      </p:sp>
      <p:sp>
        <p:nvSpPr>
          <p:cNvPr id="8" name="Text 6"/>
          <p:cNvSpPr/>
          <p:nvPr/>
        </p:nvSpPr>
        <p:spPr>
          <a:xfrm>
            <a:off x="4846320" y="1737360"/>
            <a:ext cx="36576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Step-by-Step</a:t>
            </a:r>
            <a:endParaRPr lang="en-US" sz="1600" dirty="0"/>
          </a:p>
        </p:txBody>
      </p:sp>
      <p:sp>
        <p:nvSpPr>
          <p:cNvPr id="9" name="Text 7"/>
          <p:cNvSpPr/>
          <p:nvPr/>
        </p:nvSpPr>
        <p:spPr>
          <a:xfrm>
            <a:off x="4846320" y="2194560"/>
            <a:ext cx="3657600" cy="2194560"/>
          </a:xfrm>
          <a:prstGeom prst="rect">
            <a:avLst/>
          </a:prstGeom>
          <a:noFill/>
          <a:ln/>
        </p:spPr>
        <p:txBody>
          <a:bodyPr wrap="square" rtlCol="0" anchor="ctr"/>
          <a:lstStyle/>
          <a:p>
            <a:pPr marL="0" indent="0">
              <a:buNone/>
            </a:pPr>
            <a:r>
              <a:rPr lang="en-US" sz="1400" b="1" dirty="0">
                <a:solidFill>
                  <a:srgbClr val="1C7293"/>
                </a:solidFill>
                <a:latin typeface="Arial" pitchFamily="34" charset="0"/>
                <a:ea typeface="Arial" pitchFamily="34" charset="-122"/>
                <a:cs typeface="Arial" pitchFamily="34" charset="-120"/>
              </a:rPr>
              <a:t>Digit 7:</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324 × 7 = 2,268</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b="1" dirty="0">
                <a:solidFill>
                  <a:srgbClr val="21295C"/>
                </a:solidFill>
                <a:latin typeface="Arial" pitchFamily="34" charset="0"/>
                <a:ea typeface="Arial" pitchFamily="34" charset="-122"/>
                <a:cs typeface="Arial" pitchFamily="34" charset="-120"/>
              </a:rPr>
              <a:t>Digit 5:</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324 × 5 = 1,620</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Shift left: 16,200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b="1" dirty="0">
                <a:solidFill>
                  <a:srgbClr val="10B981"/>
                </a:solidFill>
                <a:latin typeface="Arial" pitchFamily="34" charset="0"/>
                <a:ea typeface="Arial" pitchFamily="34" charset="-122"/>
                <a:cs typeface="Arial" pitchFamily="34" charset="-120"/>
              </a:rPr>
              <a:t>Add:</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2,268</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+16,200</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a:t>
            </a:r>
            <a:endParaRPr lang="en-US" sz="1400" dirty="0"/>
          </a:p>
          <a:p>
            <a:pPr marL="0" indent="0">
              <a:buNone/>
            </a:pPr>
            <a:r>
              <a:rPr lang="en-US" sz="1400" b="1" dirty="0">
                <a:solidFill>
                  <a:srgbClr val="10B981"/>
                </a:solidFill>
                <a:latin typeface="Consolas" pitchFamily="34" charset="0"/>
                <a:ea typeface="Consolas" pitchFamily="34" charset="-122"/>
                <a:cs typeface="Consolas" pitchFamily="34" charset="-120"/>
              </a:rPr>
              <a:t> 18,468</a:t>
            </a:r>
            <a:endParaRPr lang="en-US" sz="1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Multiplication: Decimal First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Binary multiplication works exactly like decimal long multiplication.</a:t>
            </a:r>
            <a:endParaRPr lang="en-US" sz="1600" dirty="0"/>
          </a:p>
        </p:txBody>
      </p:sp>
      <p:sp>
        <p:nvSpPr>
          <p:cNvPr id="4" name="Shape 2"/>
          <p:cNvSpPr/>
          <p:nvPr/>
        </p:nvSpPr>
        <p:spPr>
          <a:xfrm>
            <a:off x="457200" y="1554480"/>
            <a:ext cx="4023360" cy="2103120"/>
          </a:xfrm>
          <a:prstGeom prst="rect">
            <a:avLst/>
          </a:prstGeom>
          <a:solidFill>
            <a:srgbClr val="E8F4F8"/>
          </a:solidFill>
          <a:ln/>
        </p:spPr>
        <p:txBody>
          <a:bodyPr/>
          <a:lstStyle/>
          <a:p>
            <a:endParaRPr lang="en-GB"/>
          </a:p>
        </p:txBody>
      </p:sp>
      <p:sp>
        <p:nvSpPr>
          <p:cNvPr id="5" name="Text 3"/>
          <p:cNvSpPr/>
          <p:nvPr/>
        </p:nvSpPr>
        <p:spPr>
          <a:xfrm>
            <a:off x="640080" y="1737360"/>
            <a:ext cx="365760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Decimal: 13 × 11</a:t>
            </a:r>
            <a:endParaRPr lang="en-US" sz="1600" dirty="0"/>
          </a:p>
        </p:txBody>
      </p:sp>
      <p:sp>
        <p:nvSpPr>
          <p:cNvPr id="6" name="Text 4"/>
          <p:cNvSpPr/>
          <p:nvPr/>
        </p:nvSpPr>
        <p:spPr>
          <a:xfrm>
            <a:off x="640080" y="2194560"/>
            <a:ext cx="3657600" cy="1371600"/>
          </a:xfrm>
          <a:prstGeom prst="rect">
            <a:avLst/>
          </a:prstGeom>
          <a:noFill/>
          <a:ln/>
        </p:spPr>
        <p:txBody>
          <a:bodyPr wrap="square" rtlCol="0" anchor="ctr"/>
          <a:lstStyle/>
          <a:p>
            <a:pPr marL="0" indent="0">
              <a:buNone/>
            </a:pPr>
            <a:r>
              <a:rPr lang="en-US" sz="1600" dirty="0">
                <a:solidFill>
                  <a:srgbClr val="1E293B"/>
                </a:solidFill>
                <a:latin typeface="Consolas" pitchFamily="34" charset="0"/>
                <a:ea typeface="Consolas" pitchFamily="34" charset="-122"/>
                <a:cs typeface="Consolas" pitchFamily="34" charset="-120"/>
              </a:rPr>
              <a:t>        13</a:t>
            </a:r>
            <a:endParaRPr lang="en-US" sz="1600" dirty="0"/>
          </a:p>
          <a:p>
            <a:pPr marL="0" indent="0">
              <a:buNone/>
            </a:pPr>
            <a:r>
              <a:rPr lang="en-US" sz="1600" dirty="0">
                <a:solidFill>
                  <a:srgbClr val="1E293B"/>
                </a:solidFill>
                <a:latin typeface="Consolas" pitchFamily="34" charset="0"/>
                <a:ea typeface="Consolas" pitchFamily="34" charset="-122"/>
                <a:cs typeface="Consolas" pitchFamily="34" charset="-120"/>
              </a:rPr>
              <a:t>      × 11</a:t>
            </a:r>
            <a:endParaRPr lang="en-US" sz="1600" dirty="0"/>
          </a:p>
          <a:p>
            <a:pPr marL="0" indent="0">
              <a:buNone/>
            </a:pPr>
            <a:r>
              <a:rPr lang="en-US" sz="1600" dirty="0">
                <a:solidFill>
                  <a:srgbClr val="1E293B"/>
                </a:solidFill>
                <a:latin typeface="Consolas" pitchFamily="34" charset="0"/>
                <a:ea typeface="Consolas" pitchFamily="34" charset="-122"/>
                <a:cs typeface="Consolas" pitchFamily="34" charset="-120"/>
              </a:rPr>
              <a:t>    ------</a:t>
            </a:r>
            <a:endParaRPr lang="en-US" sz="1600" dirty="0"/>
          </a:p>
          <a:p>
            <a:pPr marL="0" indent="0">
              <a:buNone/>
            </a:pPr>
            <a:r>
              <a:rPr lang="en-US" sz="1500" dirty="0">
                <a:solidFill>
                  <a:srgbClr val="1C7293"/>
                </a:solidFill>
                <a:latin typeface="Consolas" pitchFamily="34" charset="0"/>
                <a:ea typeface="Consolas" pitchFamily="34" charset="-122"/>
                <a:cs typeface="Consolas" pitchFamily="34" charset="-120"/>
              </a:rPr>
              <a:t>        13</a:t>
            </a:r>
            <a:endParaRPr lang="en-US" sz="1600" dirty="0"/>
          </a:p>
          <a:p>
            <a:pPr marL="0" indent="0">
              <a:buNone/>
            </a:pPr>
            <a:r>
              <a:rPr lang="en-US" sz="1500" dirty="0">
                <a:solidFill>
                  <a:srgbClr val="21295C"/>
                </a:solidFill>
                <a:latin typeface="Consolas" pitchFamily="34" charset="0"/>
                <a:ea typeface="Consolas" pitchFamily="34" charset="-122"/>
                <a:cs typeface="Consolas" pitchFamily="34" charset="-120"/>
              </a:rPr>
              <a:t>       13 </a:t>
            </a:r>
            <a:endParaRPr lang="en-US" sz="1600" dirty="0"/>
          </a:p>
          <a:p>
            <a:pPr marL="0" indent="0">
              <a:buNone/>
            </a:pPr>
            <a:r>
              <a:rPr lang="en-US" sz="1600" dirty="0">
                <a:solidFill>
                  <a:srgbClr val="1E293B"/>
                </a:solidFill>
                <a:latin typeface="Consolas" pitchFamily="34" charset="0"/>
                <a:ea typeface="Consolas" pitchFamily="34" charset="-122"/>
                <a:cs typeface="Consolas" pitchFamily="34" charset="-120"/>
              </a:rPr>
              <a:t>    ------</a:t>
            </a:r>
            <a:endParaRPr lang="en-US" sz="1600" dirty="0"/>
          </a:p>
          <a:p>
            <a:pPr marL="0" indent="0">
              <a:buNone/>
            </a:pPr>
            <a:r>
              <a:rPr lang="en-US" sz="1600" b="1" dirty="0">
                <a:solidFill>
                  <a:srgbClr val="10B981"/>
                </a:solidFill>
                <a:latin typeface="Consolas" pitchFamily="34" charset="0"/>
                <a:ea typeface="Consolas" pitchFamily="34" charset="-122"/>
                <a:cs typeface="Consolas" pitchFamily="34" charset="-120"/>
              </a:rPr>
              <a:t>      13 + 130 = 143</a:t>
            </a:r>
            <a:endParaRPr lang="en-US" sz="1600" dirty="0"/>
          </a:p>
        </p:txBody>
      </p:sp>
      <p:sp>
        <p:nvSpPr>
          <p:cNvPr id="7" name="Shape 5"/>
          <p:cNvSpPr/>
          <p:nvPr/>
        </p:nvSpPr>
        <p:spPr>
          <a:xfrm>
            <a:off x="4663440" y="1554480"/>
            <a:ext cx="4023360" cy="2103120"/>
          </a:xfrm>
          <a:prstGeom prst="rect">
            <a:avLst/>
          </a:prstGeom>
          <a:solidFill>
            <a:srgbClr val="E8F4F8"/>
          </a:solidFill>
          <a:ln/>
        </p:spPr>
        <p:txBody>
          <a:bodyPr/>
          <a:lstStyle/>
          <a:p>
            <a:endParaRPr lang="en-GB"/>
          </a:p>
        </p:txBody>
      </p:sp>
      <p:sp>
        <p:nvSpPr>
          <p:cNvPr id="8" name="Text 6"/>
          <p:cNvSpPr/>
          <p:nvPr/>
        </p:nvSpPr>
        <p:spPr>
          <a:xfrm>
            <a:off x="4846320" y="1737360"/>
            <a:ext cx="365760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Binary: 1101 × 1011</a:t>
            </a:r>
            <a:endParaRPr lang="en-US" sz="1600" dirty="0"/>
          </a:p>
        </p:txBody>
      </p:sp>
      <p:sp>
        <p:nvSpPr>
          <p:cNvPr id="9" name="Text 7"/>
          <p:cNvSpPr/>
          <p:nvPr/>
        </p:nvSpPr>
        <p:spPr>
          <a:xfrm>
            <a:off x="4846320" y="2194560"/>
            <a:ext cx="3657600" cy="1371600"/>
          </a:xfrm>
          <a:prstGeom prst="rect">
            <a:avLst/>
          </a:prstGeom>
          <a:noFill/>
          <a:ln/>
        </p:spPr>
        <p:txBody>
          <a:bodyPr wrap="square" rtlCol="0" anchor="ctr"/>
          <a:lstStyle/>
          <a:p>
            <a:pPr marL="0" indent="0">
              <a:buNone/>
            </a:pPr>
            <a:r>
              <a:rPr lang="en-US" sz="1400" dirty="0">
                <a:solidFill>
                  <a:srgbClr val="1E293B"/>
                </a:solidFill>
                <a:latin typeface="Consolas" pitchFamily="34" charset="0"/>
                <a:ea typeface="Consolas" pitchFamily="34" charset="-122"/>
                <a:cs typeface="Consolas" pitchFamily="34" charset="-120"/>
              </a:rPr>
              <a:t>          1101</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        × 1011</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      --------</a:t>
            </a:r>
            <a:endParaRPr lang="en-US" sz="1400" dirty="0"/>
          </a:p>
          <a:p>
            <a:pPr marL="0" indent="0">
              <a:buNone/>
            </a:pPr>
            <a:r>
              <a:rPr lang="en-US" sz="1300" dirty="0">
                <a:solidFill>
                  <a:srgbClr val="1C7293"/>
                </a:solidFill>
                <a:latin typeface="Consolas" pitchFamily="34" charset="0"/>
                <a:ea typeface="Consolas" pitchFamily="34" charset="-122"/>
                <a:cs typeface="Consolas" pitchFamily="34" charset="-120"/>
              </a:rPr>
              <a:t>          1101</a:t>
            </a:r>
            <a:endParaRPr lang="en-US" sz="1400" dirty="0"/>
          </a:p>
          <a:p>
            <a:pPr marL="0" indent="0">
              <a:buNone/>
            </a:pPr>
            <a:r>
              <a:rPr lang="en-US" sz="1300" dirty="0">
                <a:solidFill>
                  <a:srgbClr val="21295C"/>
                </a:solidFill>
                <a:latin typeface="Consolas" pitchFamily="34" charset="0"/>
                <a:ea typeface="Consolas" pitchFamily="34" charset="-122"/>
                <a:cs typeface="Consolas" pitchFamily="34" charset="-120"/>
              </a:rPr>
              <a:t>         1101 </a:t>
            </a:r>
            <a:endParaRPr lang="en-US" sz="1400" dirty="0"/>
          </a:p>
          <a:p>
            <a:pPr marL="0" indent="0">
              <a:buNone/>
            </a:pPr>
            <a:r>
              <a:rPr lang="en-US" sz="1300" dirty="0">
                <a:solidFill>
                  <a:srgbClr val="64748B"/>
                </a:solidFill>
                <a:latin typeface="Consolas" pitchFamily="34" charset="0"/>
                <a:ea typeface="Consolas" pitchFamily="34" charset="-122"/>
                <a:cs typeface="Consolas" pitchFamily="34" charset="-120"/>
              </a:rPr>
              <a:t>        0000  </a:t>
            </a:r>
            <a:endParaRPr lang="en-US" sz="1400" dirty="0"/>
          </a:p>
          <a:p>
            <a:pPr marL="0" indent="0">
              <a:buNone/>
            </a:pPr>
            <a:r>
              <a:rPr lang="en-US" sz="1300" dirty="0">
                <a:solidFill>
                  <a:srgbClr val="F59E0B"/>
                </a:solidFill>
                <a:latin typeface="Consolas" pitchFamily="34" charset="0"/>
                <a:ea typeface="Consolas" pitchFamily="34" charset="-122"/>
                <a:cs typeface="Consolas" pitchFamily="34" charset="-120"/>
              </a:rPr>
              <a:t>       1101   </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      --------</a:t>
            </a:r>
            <a:endParaRPr lang="en-US" sz="1400" dirty="0"/>
          </a:p>
          <a:p>
            <a:pPr marL="0" indent="0">
              <a:buNone/>
            </a:pPr>
            <a:r>
              <a:rPr lang="en-US" sz="1400" b="1" dirty="0">
                <a:solidFill>
                  <a:srgbClr val="10B981"/>
                </a:solidFill>
                <a:latin typeface="Consolas" pitchFamily="34" charset="0"/>
                <a:ea typeface="Consolas" pitchFamily="34" charset="-122"/>
                <a:cs typeface="Consolas" pitchFamily="34" charset="-120"/>
              </a:rPr>
              <a:t>      1000 1111</a:t>
            </a:r>
            <a:endParaRPr lang="en-US" sz="1400" dirty="0"/>
          </a:p>
        </p:txBody>
      </p:sp>
      <p:sp>
        <p:nvSpPr>
          <p:cNvPr id="10" name="Text 8"/>
          <p:cNvSpPr/>
          <p:nvPr/>
        </p:nvSpPr>
        <p:spPr>
          <a:xfrm>
            <a:off x="457200" y="3931920"/>
            <a:ext cx="8229600" cy="365760"/>
          </a:xfrm>
          <a:prstGeom prst="rect">
            <a:avLst/>
          </a:prstGeom>
          <a:noFill/>
          <a:ln/>
        </p:spPr>
        <p:txBody>
          <a:bodyPr wrap="square" rtlCol="0" anchor="ctr"/>
          <a:lstStyle/>
          <a:p>
            <a:pPr marL="0" indent="0">
              <a:buNone/>
            </a:pPr>
            <a:r>
              <a:rPr lang="en-US" sz="1400" i="1" dirty="0">
                <a:solidFill>
                  <a:srgbClr val="64748B"/>
                </a:solidFill>
                <a:latin typeface="Arial" pitchFamily="34" charset="0"/>
                <a:ea typeface="Arial" pitchFamily="34" charset="-122"/>
                <a:cs typeface="Arial" pitchFamily="34" charset="-120"/>
              </a:rPr>
              <a:t>Same process: multiply each digit, shift, then add the partial products</a:t>
            </a:r>
            <a:endParaRPr lang="en-US" sz="1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Step-by-Step: 5 × 3</a:t>
            </a:r>
            <a:endParaRPr lang="en-US" sz="3600" dirty="0"/>
          </a:p>
        </p:txBody>
      </p:sp>
      <p:sp>
        <p:nvSpPr>
          <p:cNvPr id="3" name="Text 1"/>
          <p:cNvSpPr/>
          <p:nvPr/>
        </p:nvSpPr>
        <p:spPr>
          <a:xfrm>
            <a:off x="457200" y="82296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Let's multiply 0101 (5) × 0011 (3) to get 1111 (15)</a:t>
            </a:r>
            <a:endParaRPr lang="en-US" sz="1600" dirty="0"/>
          </a:p>
        </p:txBody>
      </p:sp>
      <p:sp>
        <p:nvSpPr>
          <p:cNvPr id="4" name="Shape 2"/>
          <p:cNvSpPr/>
          <p:nvPr/>
        </p:nvSpPr>
        <p:spPr>
          <a:xfrm>
            <a:off x="457200" y="1554480"/>
            <a:ext cx="8229600" cy="3017520"/>
          </a:xfrm>
          <a:prstGeom prst="rect">
            <a:avLst/>
          </a:prstGeom>
          <a:solidFill>
            <a:srgbClr val="E8F4F8"/>
          </a:solidFill>
          <a:ln/>
        </p:spPr>
        <p:txBody>
          <a:bodyPr/>
          <a:lstStyle/>
          <a:p>
            <a:endParaRPr lang="en-GB"/>
          </a:p>
        </p:txBody>
      </p:sp>
      <p:sp>
        <p:nvSpPr>
          <p:cNvPr id="5" name="Text 3"/>
          <p:cNvSpPr/>
          <p:nvPr/>
        </p:nvSpPr>
        <p:spPr>
          <a:xfrm>
            <a:off x="640080" y="1737360"/>
            <a:ext cx="7863840" cy="265176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Multiplicand:  </a:t>
            </a:r>
            <a:r>
              <a:rPr lang="en-US" sz="1400" dirty="0">
                <a:solidFill>
                  <a:srgbClr val="1E293B"/>
                </a:solidFill>
                <a:latin typeface="Consolas" pitchFamily="34" charset="0"/>
                <a:ea typeface="Consolas" pitchFamily="34" charset="-122"/>
                <a:cs typeface="Consolas" pitchFamily="34" charset="-120"/>
              </a:rPr>
              <a:t>0101</a:t>
            </a:r>
            <a:r>
              <a:rPr lang="en-US" sz="1400" dirty="0">
                <a:solidFill>
                  <a:srgbClr val="1E293B"/>
                </a:solidFill>
                <a:latin typeface="Arial" pitchFamily="34" charset="0"/>
                <a:ea typeface="Arial" pitchFamily="34" charset="-122"/>
                <a:cs typeface="Arial" pitchFamily="34" charset="-120"/>
              </a:rPr>
              <a:t>  (5)</a:t>
            </a:r>
            <a:endParaRPr lang="en-US" sz="1400" dirty="0"/>
          </a:p>
          <a:p>
            <a:pPr marL="0" indent="0">
              <a:buNone/>
            </a:pPr>
            <a:r>
              <a:rPr lang="en-US" sz="1400" b="1" dirty="0">
                <a:solidFill>
                  <a:srgbClr val="1E293B"/>
                </a:solidFill>
                <a:latin typeface="Arial" pitchFamily="34" charset="0"/>
                <a:ea typeface="Arial" pitchFamily="34" charset="-122"/>
                <a:cs typeface="Arial" pitchFamily="34" charset="-120"/>
              </a:rPr>
              <a:t>Multiplier:    </a:t>
            </a:r>
            <a:r>
              <a:rPr lang="en-US" sz="1400" dirty="0">
                <a:solidFill>
                  <a:srgbClr val="1E293B"/>
                </a:solidFill>
                <a:latin typeface="Consolas" pitchFamily="34" charset="0"/>
                <a:ea typeface="Consolas" pitchFamily="34" charset="-122"/>
                <a:cs typeface="Consolas" pitchFamily="34" charset="-120"/>
              </a:rPr>
              <a:t>0011</a:t>
            </a:r>
            <a:r>
              <a:rPr lang="en-US" sz="1400" dirty="0">
                <a:solidFill>
                  <a:srgbClr val="1E293B"/>
                </a:solidFill>
                <a:latin typeface="Arial" pitchFamily="34" charset="0"/>
                <a:ea typeface="Arial" pitchFamily="34" charset="-122"/>
                <a:cs typeface="Arial" pitchFamily="34" charset="-120"/>
              </a:rPr>
              <a:t>  (3)</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             --------</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b="1" dirty="0">
                <a:solidFill>
                  <a:srgbClr val="1C7293"/>
                </a:solidFill>
                <a:latin typeface="Arial" pitchFamily="34" charset="0"/>
                <a:ea typeface="Arial" pitchFamily="34" charset="-122"/>
                <a:cs typeface="Arial" pitchFamily="34" charset="-120"/>
              </a:rPr>
              <a:t>Bit 0 = 1: </a:t>
            </a:r>
            <a:r>
              <a:rPr lang="en-US" sz="1300" dirty="0">
                <a:solidFill>
                  <a:srgbClr val="1E293B"/>
                </a:solidFill>
                <a:latin typeface="Arial" pitchFamily="34" charset="0"/>
                <a:ea typeface="Arial" pitchFamily="34" charset="-122"/>
                <a:cs typeface="Arial" pitchFamily="34" charset="-120"/>
              </a:rPr>
              <a:t>0101 × 1 = </a:t>
            </a:r>
            <a:r>
              <a:rPr lang="en-US" sz="1300" b="1" dirty="0">
                <a:solidFill>
                  <a:srgbClr val="1E293B"/>
                </a:solidFill>
                <a:latin typeface="Consolas" pitchFamily="34" charset="0"/>
                <a:ea typeface="Consolas" pitchFamily="34" charset="-122"/>
                <a:cs typeface="Consolas" pitchFamily="34" charset="-120"/>
              </a:rPr>
              <a:t>0101</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b="1" dirty="0">
                <a:solidFill>
                  <a:srgbClr val="21295C"/>
                </a:solidFill>
                <a:latin typeface="Arial" pitchFamily="34" charset="0"/>
                <a:ea typeface="Arial" pitchFamily="34" charset="-122"/>
                <a:cs typeface="Arial" pitchFamily="34" charset="-120"/>
              </a:rPr>
              <a:t>Bit 1 = 1: </a:t>
            </a:r>
            <a:r>
              <a:rPr lang="en-US" sz="1300" dirty="0">
                <a:solidFill>
                  <a:srgbClr val="1E293B"/>
                </a:solidFill>
                <a:latin typeface="Arial" pitchFamily="34" charset="0"/>
                <a:ea typeface="Arial" pitchFamily="34" charset="-122"/>
                <a:cs typeface="Arial" pitchFamily="34" charset="-120"/>
              </a:rPr>
              <a:t>0101 × 1, shift left = </a:t>
            </a:r>
            <a:r>
              <a:rPr lang="en-US" sz="1300" b="1" dirty="0">
                <a:solidFill>
                  <a:srgbClr val="1E293B"/>
                </a:solidFill>
                <a:latin typeface="Consolas" pitchFamily="34" charset="0"/>
                <a:ea typeface="Consolas" pitchFamily="34" charset="-122"/>
                <a:cs typeface="Consolas" pitchFamily="34" charset="-120"/>
              </a:rPr>
              <a:t>01010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b="1" dirty="0">
                <a:solidFill>
                  <a:srgbClr val="64748B"/>
                </a:solidFill>
                <a:latin typeface="Arial" pitchFamily="34" charset="0"/>
                <a:ea typeface="Arial" pitchFamily="34" charset="-122"/>
                <a:cs typeface="Arial" pitchFamily="34" charset="-120"/>
              </a:rPr>
              <a:t>Bit 2 = 0: </a:t>
            </a:r>
            <a:r>
              <a:rPr lang="en-US" sz="1300" dirty="0">
                <a:solidFill>
                  <a:srgbClr val="1E293B"/>
                </a:solidFill>
                <a:latin typeface="Arial" pitchFamily="34" charset="0"/>
                <a:ea typeface="Arial" pitchFamily="34" charset="-122"/>
                <a:cs typeface="Arial" pitchFamily="34" charset="-120"/>
              </a:rPr>
              <a:t>0101 × 0, shift left = </a:t>
            </a:r>
            <a:r>
              <a:rPr lang="en-US" sz="1300" dirty="0">
                <a:solidFill>
                  <a:srgbClr val="1E293B"/>
                </a:solidFill>
                <a:latin typeface="Consolas" pitchFamily="34" charset="0"/>
                <a:ea typeface="Consolas" pitchFamily="34" charset="-122"/>
                <a:cs typeface="Consolas" pitchFamily="34" charset="-120"/>
              </a:rPr>
              <a:t>000000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b="1" dirty="0">
                <a:solidFill>
                  <a:srgbClr val="64748B"/>
                </a:solidFill>
                <a:latin typeface="Arial" pitchFamily="34" charset="0"/>
                <a:ea typeface="Arial" pitchFamily="34" charset="-122"/>
                <a:cs typeface="Arial" pitchFamily="34" charset="-120"/>
              </a:rPr>
              <a:t>Bit 3 = 0: </a:t>
            </a:r>
            <a:r>
              <a:rPr lang="en-US" sz="1300" dirty="0">
                <a:solidFill>
                  <a:srgbClr val="1E293B"/>
                </a:solidFill>
                <a:latin typeface="Arial" pitchFamily="34" charset="0"/>
                <a:ea typeface="Arial" pitchFamily="34" charset="-122"/>
                <a:cs typeface="Arial" pitchFamily="34" charset="-120"/>
              </a:rPr>
              <a:t>0101 × 0, shift left = </a:t>
            </a:r>
            <a:r>
              <a:rPr lang="en-US" sz="1300" dirty="0">
                <a:solidFill>
                  <a:srgbClr val="1E293B"/>
                </a:solidFill>
                <a:latin typeface="Consolas" pitchFamily="34" charset="0"/>
                <a:ea typeface="Consolas" pitchFamily="34" charset="-122"/>
                <a:cs typeface="Consolas" pitchFamily="34" charset="-120"/>
              </a:rPr>
              <a:t>0000000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300" b="1" dirty="0">
                <a:solidFill>
                  <a:srgbClr val="1E293B"/>
                </a:solidFill>
                <a:latin typeface="Arial" pitchFamily="34" charset="0"/>
                <a:ea typeface="Arial" pitchFamily="34" charset="-122"/>
                <a:cs typeface="Arial" pitchFamily="34" charset="-120"/>
              </a:rPr>
              <a:t>Add all partial products:</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0101</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01010</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000000</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+0000000</a:t>
            </a:r>
            <a:endParaRPr lang="en-US" sz="1400" dirty="0"/>
          </a:p>
          <a:p>
            <a:pPr marL="0" indent="0">
              <a:buNone/>
            </a:pPr>
            <a:r>
              <a:rPr lang="en-US" sz="1300" dirty="0">
                <a:solidFill>
                  <a:srgbClr val="1E293B"/>
                </a:solidFill>
                <a:latin typeface="Consolas" pitchFamily="34" charset="0"/>
                <a:ea typeface="Consolas" pitchFamily="34" charset="-122"/>
                <a:cs typeface="Consolas" pitchFamily="34" charset="-120"/>
              </a:rPr>
              <a:t>  ---------</a:t>
            </a:r>
            <a:endParaRPr lang="en-US" sz="1400" dirty="0"/>
          </a:p>
          <a:p>
            <a:pPr marL="0" indent="0">
              <a:buNone/>
            </a:pPr>
            <a:r>
              <a:rPr lang="en-US" sz="1400" b="1" dirty="0">
                <a:solidFill>
                  <a:srgbClr val="10B981"/>
                </a:solidFill>
                <a:latin typeface="Consolas" pitchFamily="34" charset="0"/>
                <a:ea typeface="Consolas" pitchFamily="34" charset="-122"/>
                <a:cs typeface="Consolas" pitchFamily="34" charset="-120"/>
              </a:rPr>
              <a:t>    0001111</a:t>
            </a:r>
            <a:r>
              <a:rPr lang="en-US" sz="1400" b="1" dirty="0">
                <a:solidFill>
                  <a:srgbClr val="10B981"/>
                </a:solidFill>
                <a:latin typeface="Arial" pitchFamily="34" charset="0"/>
                <a:ea typeface="Arial" pitchFamily="34" charset="-122"/>
                <a:cs typeface="Arial" pitchFamily="34" charset="-120"/>
              </a:rPr>
              <a:t>  = 15 ✓</a:t>
            </a:r>
            <a:endParaRPr lang="en-US" sz="1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9436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Decimal Long Division Recap</a:t>
            </a:r>
            <a:endParaRPr lang="en-US" sz="3600" dirty="0"/>
          </a:p>
        </p:txBody>
      </p:sp>
      <p:sp>
        <p:nvSpPr>
          <p:cNvPr id="3" name="Text 1"/>
          <p:cNvSpPr/>
          <p:nvPr/>
        </p:nvSpPr>
        <p:spPr>
          <a:xfrm>
            <a:off x="457200" y="960120"/>
            <a:ext cx="8229600" cy="347472"/>
          </a:xfrm>
          <a:prstGeom prst="rect">
            <a:avLst/>
          </a:prstGeom>
          <a:noFill/>
          <a:ln/>
        </p:spPr>
        <p:txBody>
          <a:bodyPr wrap="square" rtlCol="0" anchor="ctr"/>
          <a:lstStyle/>
          <a:p>
            <a:pPr marL="0" indent="0">
              <a:buNone/>
            </a:pPr>
            <a:r>
              <a:rPr lang="en-US" sz="1500" dirty="0">
                <a:solidFill>
                  <a:srgbClr val="1E293B"/>
                </a:solidFill>
                <a:latin typeface="Arial" pitchFamily="34" charset="0"/>
                <a:ea typeface="Arial" pitchFamily="34" charset="-122"/>
                <a:cs typeface="Arial" pitchFamily="34" charset="-120"/>
              </a:rPr>
              <a:t>Binary division uses exactly the same algorithm. Start with what you already know.</a:t>
            </a:r>
            <a:endParaRPr lang="en-US" sz="1500" dirty="0"/>
          </a:p>
        </p:txBody>
      </p:sp>
      <p:sp>
        <p:nvSpPr>
          <p:cNvPr id="4" name="Shape 2"/>
          <p:cNvSpPr/>
          <p:nvPr/>
        </p:nvSpPr>
        <p:spPr>
          <a:xfrm>
            <a:off x="457200" y="1463040"/>
            <a:ext cx="3931920" cy="3017520"/>
          </a:xfrm>
          <a:prstGeom prst="rect">
            <a:avLst/>
          </a:prstGeom>
          <a:solidFill>
            <a:srgbClr val="E8F4F8"/>
          </a:solidFill>
          <a:ln/>
        </p:spPr>
        <p:txBody>
          <a:bodyPr/>
          <a:lstStyle/>
          <a:p>
            <a:endParaRPr lang="en-GB"/>
          </a:p>
        </p:txBody>
      </p:sp>
      <p:sp>
        <p:nvSpPr>
          <p:cNvPr id="5" name="Text 3"/>
          <p:cNvSpPr/>
          <p:nvPr/>
        </p:nvSpPr>
        <p:spPr>
          <a:xfrm>
            <a:off x="640080" y="1600200"/>
            <a:ext cx="3566160" cy="347472"/>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Example:  13 ÷ 3 = ?</a:t>
            </a:r>
            <a:endParaRPr lang="en-US" sz="1600" dirty="0"/>
          </a:p>
        </p:txBody>
      </p:sp>
      <p:sp>
        <p:nvSpPr>
          <p:cNvPr id="6" name="Text 4"/>
          <p:cNvSpPr/>
          <p:nvPr/>
        </p:nvSpPr>
        <p:spPr>
          <a:xfrm>
            <a:off x="640080" y="2057400"/>
            <a:ext cx="3566160" cy="2286000"/>
          </a:xfrm>
          <a:prstGeom prst="rect">
            <a:avLst/>
          </a:prstGeom>
          <a:noFill/>
          <a:ln/>
        </p:spPr>
        <p:txBody>
          <a:bodyPr wrap="square" rtlCol="0" anchor="ctr"/>
          <a:lstStyle/>
          <a:p>
            <a:pPr marL="0" indent="0">
              <a:buNone/>
            </a:pPr>
            <a:r>
              <a:rPr lang="en-US" sz="1400" b="1" dirty="0">
                <a:solidFill>
                  <a:srgbClr val="1C7293"/>
                </a:solidFill>
                <a:latin typeface="Arial" pitchFamily="34" charset="0"/>
                <a:ea typeface="Arial" pitchFamily="34" charset="-122"/>
                <a:cs typeface="Arial" pitchFamily="34" charset="-120"/>
              </a:rPr>
              <a:t>Step 1  </a:t>
            </a:r>
            <a:r>
              <a:rPr lang="en-US" sz="1400" dirty="0">
                <a:solidFill>
                  <a:srgbClr val="1E293B"/>
                </a:solidFill>
                <a:latin typeface="Arial" pitchFamily="34" charset="0"/>
                <a:ea typeface="Arial" pitchFamily="34" charset="-122"/>
                <a:cs typeface="Arial" pitchFamily="34" charset="-120"/>
              </a:rPr>
              <a:t>How many times does 3 go into 13?</a:t>
            </a:r>
            <a:endParaRPr lang="en-US" sz="1400" dirty="0"/>
          </a:p>
          <a:p>
            <a:pPr marL="0" indent="0">
              <a:buNone/>
            </a:pPr>
            <a:r>
              <a:rPr lang="en-US" sz="1200" i="1" dirty="0">
                <a:solidFill>
                  <a:srgbClr val="1E293B"/>
                </a:solidFill>
                <a:latin typeface="Arial" pitchFamily="34" charset="0"/>
                <a:ea typeface="Arial" pitchFamily="34" charset="-122"/>
                <a:cs typeface="Arial" pitchFamily="34" charset="-120"/>
              </a:rPr>
              <a:t>         Trial: 4 × 3 = 12  ✓   (5 × 3 = 15, too big)</a:t>
            </a:r>
            <a:endParaRPr lang="en-US" sz="1400" dirty="0"/>
          </a:p>
          <a:p>
            <a:pPr marL="0" indent="0">
              <a:buNone/>
            </a:pPr>
            <a:endParaRPr lang="en-US" sz="1400" dirty="0"/>
          </a:p>
          <a:p>
            <a:pPr marL="0" indent="0">
              <a:buNone/>
            </a:pPr>
            <a:endParaRPr lang="en-US" sz="1400" dirty="0"/>
          </a:p>
          <a:p>
            <a:pPr marL="0" indent="0">
              <a:buNone/>
            </a:pPr>
            <a:r>
              <a:rPr lang="en-US" sz="1400" b="1" dirty="0">
                <a:solidFill>
                  <a:srgbClr val="1C7293"/>
                </a:solidFill>
                <a:latin typeface="Arial" pitchFamily="34" charset="0"/>
                <a:ea typeface="Arial" pitchFamily="34" charset="-122"/>
                <a:cs typeface="Arial" pitchFamily="34" charset="-120"/>
              </a:rPr>
              <a:t>Step 2  </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Subtract: 13 − 12 = 1</a:t>
            </a:r>
            <a:endParaRPr lang="en-US" sz="1400" dirty="0"/>
          </a:p>
          <a:p>
            <a:pPr marL="0" indent="0">
              <a:buNone/>
            </a:pPr>
            <a:endParaRPr lang="en-US" sz="1400" dirty="0"/>
          </a:p>
          <a:p>
            <a:pPr marL="0" indent="0">
              <a:buNone/>
            </a:pPr>
            <a:r>
              <a:rPr lang="en-US" sz="1400" b="1" dirty="0">
                <a:solidFill>
                  <a:srgbClr val="1C7293"/>
                </a:solidFill>
                <a:latin typeface="Arial" pitchFamily="34" charset="0"/>
                <a:ea typeface="Arial" pitchFamily="34" charset="-122"/>
                <a:cs typeface="Arial" pitchFamily="34" charset="-120"/>
              </a:rPr>
              <a:t>Step 3  </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Remainder 1 &lt; divisor 3 → done</a:t>
            </a:r>
            <a:endParaRPr lang="en-US" sz="1400" dirty="0"/>
          </a:p>
          <a:p>
            <a:pPr marL="0" indent="0">
              <a:buNone/>
            </a:pPr>
            <a:endParaRPr lang="en-US" sz="1400" dirty="0"/>
          </a:p>
          <a:p>
            <a:pPr marL="0" indent="0">
              <a:buNone/>
            </a:pPr>
            <a:r>
              <a:rPr lang="en-US" sz="1400" b="1" dirty="0">
                <a:solidFill>
                  <a:srgbClr val="059669"/>
                </a:solidFill>
                <a:latin typeface="Arial" pitchFamily="34" charset="0"/>
                <a:ea typeface="Arial" pitchFamily="34" charset="-122"/>
                <a:cs typeface="Arial" pitchFamily="34" charset="-120"/>
              </a:rPr>
              <a:t>Result:  </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Quotient = 4,  Remainder = 1</a:t>
            </a:r>
            <a:endParaRPr lang="en-US" sz="1400" dirty="0"/>
          </a:p>
        </p:txBody>
      </p:sp>
      <p:sp>
        <p:nvSpPr>
          <p:cNvPr id="7" name="Shape 5"/>
          <p:cNvSpPr/>
          <p:nvPr/>
        </p:nvSpPr>
        <p:spPr>
          <a:xfrm>
            <a:off x="4663440" y="1463040"/>
            <a:ext cx="4023360" cy="3017520"/>
          </a:xfrm>
          <a:prstGeom prst="rect">
            <a:avLst/>
          </a:prstGeom>
          <a:solidFill>
            <a:srgbClr val="FFFFFF"/>
          </a:solidFill>
          <a:ln w="25400">
            <a:solidFill>
              <a:srgbClr val="1C7293"/>
            </a:solidFill>
            <a:prstDash val="solid"/>
          </a:ln>
        </p:spPr>
        <p:txBody>
          <a:bodyPr/>
          <a:lstStyle/>
          <a:p>
            <a:endParaRPr lang="en-GB"/>
          </a:p>
        </p:txBody>
      </p:sp>
      <p:sp>
        <p:nvSpPr>
          <p:cNvPr id="8" name="Text 6"/>
          <p:cNvSpPr/>
          <p:nvPr/>
        </p:nvSpPr>
        <p:spPr>
          <a:xfrm>
            <a:off x="4846320" y="1645920"/>
            <a:ext cx="3657600" cy="347472"/>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Every division step is:</a:t>
            </a:r>
            <a:endParaRPr lang="en-US" sz="1600" dirty="0"/>
          </a:p>
        </p:txBody>
      </p:sp>
      <p:sp>
        <p:nvSpPr>
          <p:cNvPr id="9" name="Shape 7"/>
          <p:cNvSpPr/>
          <p:nvPr/>
        </p:nvSpPr>
        <p:spPr>
          <a:xfrm>
            <a:off x="4846320" y="2176272"/>
            <a:ext cx="384048" cy="384048"/>
          </a:xfrm>
          <a:prstGeom prst="ellipse">
            <a:avLst/>
          </a:prstGeom>
          <a:solidFill>
            <a:srgbClr val="065A82"/>
          </a:solidFill>
          <a:ln/>
        </p:spPr>
        <p:txBody>
          <a:bodyPr/>
          <a:lstStyle/>
          <a:p>
            <a:endParaRPr lang="en-GB"/>
          </a:p>
        </p:txBody>
      </p:sp>
      <p:sp>
        <p:nvSpPr>
          <p:cNvPr id="10" name="Text 8"/>
          <p:cNvSpPr/>
          <p:nvPr/>
        </p:nvSpPr>
        <p:spPr>
          <a:xfrm>
            <a:off x="4846320" y="2176272"/>
            <a:ext cx="384048" cy="384048"/>
          </a:xfrm>
          <a:prstGeom prst="rect">
            <a:avLst/>
          </a:prstGeom>
          <a:noFill/>
          <a:ln/>
        </p:spPr>
        <p:txBody>
          <a:bodyPr wrap="square"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1</a:t>
            </a:r>
            <a:endParaRPr lang="en-US" sz="1400" dirty="0"/>
          </a:p>
        </p:txBody>
      </p:sp>
      <p:sp>
        <p:nvSpPr>
          <p:cNvPr id="11" name="Text 9"/>
          <p:cNvSpPr/>
          <p:nvPr/>
        </p:nvSpPr>
        <p:spPr>
          <a:xfrm>
            <a:off x="5349240" y="2148840"/>
            <a:ext cx="3108960" cy="256032"/>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Estimate</a:t>
            </a:r>
            <a:endParaRPr lang="en-US" sz="1400" dirty="0"/>
          </a:p>
        </p:txBody>
      </p:sp>
      <p:sp>
        <p:nvSpPr>
          <p:cNvPr id="12" name="Text 10"/>
          <p:cNvSpPr/>
          <p:nvPr/>
        </p:nvSpPr>
        <p:spPr>
          <a:xfrm>
            <a:off x="5349240" y="2395728"/>
            <a:ext cx="3108960" cy="347472"/>
          </a:xfrm>
          <a:prstGeom prst="rect">
            <a:avLst/>
          </a:prstGeom>
          <a:noFill/>
          <a:ln/>
        </p:spPr>
        <p:txBody>
          <a:bodyPr wrap="square" rtlCol="0" anchor="ctr"/>
          <a:lstStyle/>
          <a:p>
            <a:pPr marL="0" indent="0">
              <a:buNone/>
            </a:pPr>
            <a:r>
              <a:rPr lang="en-US" sz="1200" dirty="0">
                <a:solidFill>
                  <a:srgbClr val="64748B"/>
                </a:solidFill>
                <a:latin typeface="Arial" pitchFamily="34" charset="0"/>
                <a:ea typeface="Arial" pitchFamily="34" charset="-122"/>
                <a:cs typeface="Arial" pitchFamily="34" charset="-120"/>
              </a:rPr>
              <a:t>How many times does divisor fit?</a:t>
            </a:r>
            <a:endParaRPr lang="en-US" sz="1200" dirty="0"/>
          </a:p>
        </p:txBody>
      </p:sp>
      <p:sp>
        <p:nvSpPr>
          <p:cNvPr id="13" name="Shape 11"/>
          <p:cNvSpPr/>
          <p:nvPr/>
        </p:nvSpPr>
        <p:spPr>
          <a:xfrm>
            <a:off x="4846320" y="2953512"/>
            <a:ext cx="384048" cy="384048"/>
          </a:xfrm>
          <a:prstGeom prst="ellipse">
            <a:avLst/>
          </a:prstGeom>
          <a:solidFill>
            <a:srgbClr val="065A82"/>
          </a:solidFill>
          <a:ln/>
        </p:spPr>
        <p:txBody>
          <a:bodyPr/>
          <a:lstStyle/>
          <a:p>
            <a:endParaRPr lang="en-GB"/>
          </a:p>
        </p:txBody>
      </p:sp>
      <p:sp>
        <p:nvSpPr>
          <p:cNvPr id="14" name="Text 12"/>
          <p:cNvSpPr/>
          <p:nvPr/>
        </p:nvSpPr>
        <p:spPr>
          <a:xfrm>
            <a:off x="4846320" y="2953512"/>
            <a:ext cx="384048" cy="384048"/>
          </a:xfrm>
          <a:prstGeom prst="rect">
            <a:avLst/>
          </a:prstGeom>
          <a:noFill/>
          <a:ln/>
        </p:spPr>
        <p:txBody>
          <a:bodyPr wrap="square"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
        <p:nvSpPr>
          <p:cNvPr id="15" name="Text 13"/>
          <p:cNvSpPr/>
          <p:nvPr/>
        </p:nvSpPr>
        <p:spPr>
          <a:xfrm>
            <a:off x="5349240" y="2926080"/>
            <a:ext cx="3108960" cy="256032"/>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Subtract</a:t>
            </a:r>
            <a:endParaRPr lang="en-US" sz="1400" dirty="0"/>
          </a:p>
        </p:txBody>
      </p:sp>
      <p:sp>
        <p:nvSpPr>
          <p:cNvPr id="16" name="Text 14"/>
          <p:cNvSpPr/>
          <p:nvPr/>
        </p:nvSpPr>
        <p:spPr>
          <a:xfrm>
            <a:off x="5349240" y="3172968"/>
            <a:ext cx="3108960" cy="347472"/>
          </a:xfrm>
          <a:prstGeom prst="rect">
            <a:avLst/>
          </a:prstGeom>
          <a:noFill/>
          <a:ln/>
        </p:spPr>
        <p:txBody>
          <a:bodyPr wrap="square" rtlCol="0" anchor="ctr"/>
          <a:lstStyle/>
          <a:p>
            <a:pPr marL="0" indent="0">
              <a:buNone/>
            </a:pPr>
            <a:r>
              <a:rPr lang="en-US" sz="1200" dirty="0">
                <a:solidFill>
                  <a:srgbClr val="64748B"/>
                </a:solidFill>
                <a:latin typeface="Arial" pitchFamily="34" charset="0"/>
                <a:ea typeface="Arial" pitchFamily="34" charset="-122"/>
                <a:cs typeface="Arial" pitchFamily="34" charset="-120"/>
              </a:rPr>
              <a:t>Divisor × estimate from current value</a:t>
            </a:r>
            <a:endParaRPr lang="en-US" sz="1200" dirty="0"/>
          </a:p>
        </p:txBody>
      </p:sp>
      <p:sp>
        <p:nvSpPr>
          <p:cNvPr id="17" name="Shape 15"/>
          <p:cNvSpPr/>
          <p:nvPr/>
        </p:nvSpPr>
        <p:spPr>
          <a:xfrm>
            <a:off x="4846320" y="3730752"/>
            <a:ext cx="384048" cy="384048"/>
          </a:xfrm>
          <a:prstGeom prst="ellipse">
            <a:avLst/>
          </a:prstGeom>
          <a:solidFill>
            <a:srgbClr val="065A82"/>
          </a:solidFill>
          <a:ln/>
        </p:spPr>
        <p:txBody>
          <a:bodyPr/>
          <a:lstStyle/>
          <a:p>
            <a:endParaRPr lang="en-GB"/>
          </a:p>
        </p:txBody>
      </p:sp>
      <p:sp>
        <p:nvSpPr>
          <p:cNvPr id="18" name="Text 16"/>
          <p:cNvSpPr/>
          <p:nvPr/>
        </p:nvSpPr>
        <p:spPr>
          <a:xfrm>
            <a:off x="4846320" y="3730752"/>
            <a:ext cx="384048" cy="384048"/>
          </a:xfrm>
          <a:prstGeom prst="rect">
            <a:avLst/>
          </a:prstGeom>
          <a:noFill/>
          <a:ln/>
        </p:spPr>
        <p:txBody>
          <a:bodyPr wrap="square"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19" name="Text 17"/>
          <p:cNvSpPr/>
          <p:nvPr/>
        </p:nvSpPr>
        <p:spPr>
          <a:xfrm>
            <a:off x="5349240" y="3703320"/>
            <a:ext cx="3108960" cy="256032"/>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Compare</a:t>
            </a:r>
            <a:endParaRPr lang="en-US" sz="1400" dirty="0"/>
          </a:p>
        </p:txBody>
      </p:sp>
      <p:sp>
        <p:nvSpPr>
          <p:cNvPr id="20" name="Text 18"/>
          <p:cNvSpPr/>
          <p:nvPr/>
        </p:nvSpPr>
        <p:spPr>
          <a:xfrm>
            <a:off x="5349240" y="3950208"/>
            <a:ext cx="3108960" cy="347472"/>
          </a:xfrm>
          <a:prstGeom prst="rect">
            <a:avLst/>
          </a:prstGeom>
          <a:noFill/>
          <a:ln/>
        </p:spPr>
        <p:txBody>
          <a:bodyPr wrap="square" rtlCol="0" anchor="ctr"/>
          <a:lstStyle/>
          <a:p>
            <a:pPr marL="0" indent="0">
              <a:buNone/>
            </a:pPr>
            <a:r>
              <a:rPr lang="en-US" sz="1200" dirty="0">
                <a:solidFill>
                  <a:srgbClr val="64748B"/>
                </a:solidFill>
                <a:latin typeface="Arial" pitchFamily="34" charset="0"/>
                <a:ea typeface="Arial" pitchFamily="34" charset="-122"/>
                <a:cs typeface="Arial" pitchFamily="34" charset="-120"/>
              </a:rPr>
              <a:t>Is remainder &lt; divisor?  → record digit</a:t>
            </a:r>
            <a:endParaRPr lang="en-US" sz="1200" dirty="0"/>
          </a:p>
        </p:txBody>
      </p:sp>
      <p:sp>
        <p:nvSpPr>
          <p:cNvPr id="21" name="Text 19"/>
          <p:cNvSpPr/>
          <p:nvPr/>
        </p:nvSpPr>
        <p:spPr>
          <a:xfrm>
            <a:off x="457200" y="4663440"/>
            <a:ext cx="8229600" cy="320040"/>
          </a:xfrm>
          <a:prstGeom prst="rect">
            <a:avLst/>
          </a:prstGeom>
          <a:noFill/>
          <a:ln/>
        </p:spPr>
        <p:txBody>
          <a:bodyPr wrap="square" rtlCol="0" anchor="ctr"/>
          <a:lstStyle/>
          <a:p>
            <a:pPr marL="0" indent="0">
              <a:buNone/>
            </a:pPr>
            <a:r>
              <a:rPr lang="en-US" sz="1300" i="1" dirty="0">
                <a:solidFill>
                  <a:srgbClr val="64748B"/>
                </a:solidFill>
                <a:latin typeface="Arial" pitchFamily="34" charset="0"/>
                <a:ea typeface="Arial" pitchFamily="34" charset="-122"/>
                <a:cs typeface="Arial" pitchFamily="34" charset="-120"/>
              </a:rPr>
              <a:t>Binary makes the estimate step trivial — divisor either fits (1) or it doesn't (0).</a:t>
            </a:r>
            <a:endParaRPr lang="en-US" sz="13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Division: Decimal First</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Binary division uses the same long division algorithm as decimal.</a:t>
            </a:r>
            <a:endParaRPr lang="en-US" sz="1600" dirty="0"/>
          </a:p>
        </p:txBody>
      </p:sp>
      <p:sp>
        <p:nvSpPr>
          <p:cNvPr id="4" name="Shape 2"/>
          <p:cNvSpPr/>
          <p:nvPr/>
        </p:nvSpPr>
        <p:spPr>
          <a:xfrm>
            <a:off x="1188720" y="1521655"/>
            <a:ext cx="6400800" cy="3314700"/>
          </a:xfrm>
          <a:prstGeom prst="rect">
            <a:avLst/>
          </a:prstGeom>
          <a:solidFill>
            <a:srgbClr val="E8F4F8"/>
          </a:solidFill>
          <a:ln/>
        </p:spPr>
        <p:txBody>
          <a:bodyPr/>
          <a:lstStyle/>
          <a:p>
            <a:endParaRPr lang="en-GB"/>
          </a:p>
        </p:txBody>
      </p:sp>
      <p:sp>
        <p:nvSpPr>
          <p:cNvPr id="5" name="Text 3"/>
          <p:cNvSpPr/>
          <p:nvPr/>
        </p:nvSpPr>
        <p:spPr>
          <a:xfrm>
            <a:off x="1554480" y="1737360"/>
            <a:ext cx="603504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Example: 13 ÷ 3 = 4 remainder 1</a:t>
            </a:r>
            <a:endParaRPr lang="en-US" sz="1600" dirty="0"/>
          </a:p>
        </p:txBody>
      </p:sp>
      <p:sp>
        <p:nvSpPr>
          <p:cNvPr id="6" name="Text 4"/>
          <p:cNvSpPr/>
          <p:nvPr/>
        </p:nvSpPr>
        <p:spPr>
          <a:xfrm>
            <a:off x="4140590" y="2286000"/>
            <a:ext cx="2717409" cy="1645920"/>
          </a:xfrm>
          <a:prstGeom prst="rect">
            <a:avLst/>
          </a:prstGeom>
          <a:noFill/>
          <a:ln/>
        </p:spPr>
        <p:txBody>
          <a:bodyPr wrap="square" rtlCol="0" anchor="ctr"/>
          <a:lstStyle/>
          <a:p>
            <a:pPr marL="0" indent="0" algn="ctr">
              <a:buNone/>
            </a:pPr>
            <a:r>
              <a:rPr lang="en-US" sz="2000" b="1" dirty="0">
                <a:solidFill>
                  <a:srgbClr val="10B981"/>
                </a:solidFill>
                <a:latin typeface="Consolas" pitchFamily="34" charset="0"/>
                <a:ea typeface="Consolas" pitchFamily="34" charset="-122"/>
                <a:cs typeface="Consolas" pitchFamily="34" charset="-120"/>
              </a:rPr>
              <a:t>        ___4___</a:t>
            </a:r>
            <a:endParaRPr lang="en-US" sz="2000" dirty="0"/>
          </a:p>
          <a:p>
            <a:pPr marL="0" indent="0" algn="ctr">
              <a:buNone/>
            </a:pPr>
            <a:r>
              <a:rPr lang="en-US" sz="2000" dirty="0">
                <a:solidFill>
                  <a:srgbClr val="1E293B"/>
                </a:solidFill>
                <a:latin typeface="Consolas" pitchFamily="34" charset="0"/>
                <a:ea typeface="Consolas" pitchFamily="34" charset="-122"/>
                <a:cs typeface="Consolas" pitchFamily="34" charset="-120"/>
              </a:rPr>
              <a:t>    3 | 13</a:t>
            </a:r>
            <a:endParaRPr lang="en-US" sz="2000" dirty="0"/>
          </a:p>
          <a:p>
            <a:pPr marL="0" indent="0" algn="ctr">
              <a:buNone/>
            </a:pPr>
            <a:r>
              <a:rPr lang="en-US" sz="2000" dirty="0">
                <a:solidFill>
                  <a:srgbClr val="1C7293"/>
                </a:solidFill>
                <a:latin typeface="Consolas" pitchFamily="34" charset="0"/>
                <a:ea typeface="Consolas" pitchFamily="34" charset="-122"/>
                <a:cs typeface="Consolas" pitchFamily="34" charset="-120"/>
              </a:rPr>
              <a:t>       -12</a:t>
            </a:r>
            <a:endParaRPr lang="en-US" sz="2000" dirty="0"/>
          </a:p>
          <a:p>
            <a:pPr marL="0" indent="0" algn="ctr">
              <a:buNone/>
            </a:pPr>
            <a:r>
              <a:rPr lang="en-US" sz="2000" dirty="0">
                <a:solidFill>
                  <a:srgbClr val="1E293B"/>
                </a:solidFill>
                <a:latin typeface="Consolas" pitchFamily="34" charset="0"/>
                <a:ea typeface="Consolas" pitchFamily="34" charset="-122"/>
                <a:cs typeface="Consolas" pitchFamily="34" charset="-120"/>
              </a:rPr>
              <a:t>       ---</a:t>
            </a:r>
            <a:endParaRPr lang="en-US" sz="2000" dirty="0"/>
          </a:p>
          <a:p>
            <a:pPr marL="0" indent="0" algn="ctr">
              <a:buNone/>
            </a:pPr>
            <a:r>
              <a:rPr lang="en-US" sz="2000" b="1" dirty="0">
                <a:solidFill>
                  <a:srgbClr val="F59E0B"/>
                </a:solidFill>
                <a:latin typeface="Consolas" pitchFamily="34" charset="0"/>
                <a:ea typeface="Consolas" pitchFamily="34" charset="-122"/>
                <a:cs typeface="Consolas" pitchFamily="34" charset="-120"/>
              </a:rPr>
              <a:t>         1</a:t>
            </a:r>
            <a:endParaRPr lang="en-US" sz="2000" dirty="0"/>
          </a:p>
        </p:txBody>
      </p:sp>
      <p:sp>
        <p:nvSpPr>
          <p:cNvPr id="7" name="Text 5"/>
          <p:cNvSpPr/>
          <p:nvPr/>
        </p:nvSpPr>
        <p:spPr>
          <a:xfrm>
            <a:off x="1554480" y="3423138"/>
            <a:ext cx="6035040" cy="1011702"/>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Steps:</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1. Does 3 go into 1? No</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2. Does 3 go into 13? Yes, 4 times</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3. 3 × 4 = 12, subtract: 13 - 12 = 1</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4. Remainder is 1</a:t>
            </a:r>
            <a:endParaRPr lang="en-US" sz="14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Binary Division</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Division is the most complex arithmetic operation, using repeated subtraction.</a:t>
            </a:r>
            <a:endParaRPr lang="en-US" sz="1600" dirty="0"/>
          </a:p>
        </p:txBody>
      </p:sp>
      <p:sp>
        <p:nvSpPr>
          <p:cNvPr id="4" name="Shape 2"/>
          <p:cNvSpPr/>
          <p:nvPr/>
        </p:nvSpPr>
        <p:spPr>
          <a:xfrm>
            <a:off x="457200" y="1554480"/>
            <a:ext cx="4114800" cy="2194560"/>
          </a:xfrm>
          <a:prstGeom prst="rect">
            <a:avLst/>
          </a:prstGeom>
          <a:solidFill>
            <a:srgbClr val="E8F4F8"/>
          </a:solidFill>
          <a:ln/>
        </p:spPr>
        <p:txBody>
          <a:bodyPr/>
          <a:lstStyle/>
          <a:p>
            <a:endParaRPr lang="en-GB"/>
          </a:p>
        </p:txBody>
      </p:sp>
      <p:sp>
        <p:nvSpPr>
          <p:cNvPr id="5" name="Text 3"/>
          <p:cNvSpPr/>
          <p:nvPr/>
        </p:nvSpPr>
        <p:spPr>
          <a:xfrm>
            <a:off x="640080" y="1737360"/>
            <a:ext cx="374904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Example: 13 ÷ 3</a:t>
            </a:r>
            <a:endParaRPr lang="en-US" sz="1600" dirty="0"/>
          </a:p>
        </p:txBody>
      </p:sp>
      <p:sp>
        <p:nvSpPr>
          <p:cNvPr id="6" name="Text 4"/>
          <p:cNvSpPr/>
          <p:nvPr/>
        </p:nvSpPr>
        <p:spPr>
          <a:xfrm>
            <a:off x="640080" y="2194560"/>
            <a:ext cx="3749040" cy="1463040"/>
          </a:xfrm>
          <a:prstGeom prst="rect">
            <a:avLst/>
          </a:prstGeom>
          <a:noFill/>
          <a:ln/>
        </p:spPr>
        <p:txBody>
          <a:bodyPr wrap="square" rtlCol="0" anchor="ctr"/>
          <a:lstStyle/>
          <a:p>
            <a:pPr marL="0" indent="0">
              <a:buNone/>
            </a:pPr>
            <a:r>
              <a:rPr lang="en-US" sz="1400" b="1" dirty="0">
                <a:solidFill>
                  <a:srgbClr val="1E293B"/>
                </a:solidFill>
                <a:latin typeface="Consolas" pitchFamily="34" charset="0"/>
                <a:ea typeface="Consolas" pitchFamily="34" charset="-122"/>
                <a:cs typeface="Consolas" pitchFamily="34" charset="-120"/>
              </a:rPr>
              <a:t>         100 r 1   (4 remainder 1)</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        --------</a:t>
            </a:r>
            <a:endParaRPr lang="en-US" sz="1400" dirty="0"/>
          </a:p>
          <a:p>
            <a:pPr marL="0" indent="0">
              <a:buNone/>
            </a:pPr>
            <a:r>
              <a:rPr lang="en-US" sz="1400" dirty="0">
                <a:solidFill>
                  <a:srgbClr val="1E293B"/>
                </a:solidFill>
                <a:latin typeface="Consolas" pitchFamily="34" charset="0"/>
                <a:ea typeface="Consolas" pitchFamily="34" charset="-122"/>
                <a:cs typeface="Consolas" pitchFamily="34" charset="-120"/>
              </a:rPr>
              <a:t>   11 | 1101</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11        (3 goes into 13)</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11</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11</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a:t>
            </a:r>
            <a:endParaRPr lang="en-US" sz="1400" dirty="0"/>
          </a:p>
          <a:p>
            <a:pPr marL="0" indent="0">
              <a:buNone/>
            </a:pPr>
            <a:r>
              <a:rPr lang="en-US" sz="1200" dirty="0">
                <a:solidFill>
                  <a:srgbClr val="1E293B"/>
                </a:solidFill>
                <a:latin typeface="Consolas" pitchFamily="34" charset="0"/>
                <a:ea typeface="Consolas" pitchFamily="34" charset="-122"/>
                <a:cs typeface="Consolas" pitchFamily="34" charset="-120"/>
              </a:rPr>
              <a:t>         1        (remainder)</a:t>
            </a:r>
            <a:endParaRPr lang="en-US" sz="1400" dirty="0"/>
          </a:p>
        </p:txBody>
      </p:sp>
      <p:sp>
        <p:nvSpPr>
          <p:cNvPr id="7" name="Shape 5"/>
          <p:cNvSpPr/>
          <p:nvPr/>
        </p:nvSpPr>
        <p:spPr>
          <a:xfrm>
            <a:off x="5029200" y="1554480"/>
            <a:ext cx="137160" cy="2194560"/>
          </a:xfrm>
          <a:prstGeom prst="rect">
            <a:avLst/>
          </a:prstGeom>
          <a:solidFill>
            <a:srgbClr val="1C7293"/>
          </a:solidFill>
          <a:ln/>
        </p:spPr>
        <p:txBody>
          <a:bodyPr/>
          <a:lstStyle/>
          <a:p>
            <a:endParaRPr lang="en-GB"/>
          </a:p>
        </p:txBody>
      </p:sp>
      <p:sp>
        <p:nvSpPr>
          <p:cNvPr id="8" name="Shape 6"/>
          <p:cNvSpPr/>
          <p:nvPr/>
        </p:nvSpPr>
        <p:spPr>
          <a:xfrm>
            <a:off x="5166360" y="1554480"/>
            <a:ext cx="3520440" cy="2194560"/>
          </a:xfrm>
          <a:prstGeom prst="rect">
            <a:avLst/>
          </a:prstGeom>
          <a:solidFill>
            <a:srgbClr val="FFFFFF"/>
          </a:solidFill>
          <a:ln w="25400">
            <a:solidFill>
              <a:srgbClr val="1C7293"/>
            </a:solidFill>
            <a:prstDash val="solid"/>
          </a:ln>
        </p:spPr>
        <p:txBody>
          <a:bodyPr/>
          <a:lstStyle/>
          <a:p>
            <a:endParaRPr lang="en-GB"/>
          </a:p>
        </p:txBody>
      </p:sp>
      <p:sp>
        <p:nvSpPr>
          <p:cNvPr id="9" name="Text 7"/>
          <p:cNvSpPr/>
          <p:nvPr/>
        </p:nvSpPr>
        <p:spPr>
          <a:xfrm>
            <a:off x="5303520" y="1691640"/>
            <a:ext cx="32004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Restoring Division</a:t>
            </a:r>
            <a:endParaRPr lang="en-US" sz="1600" dirty="0"/>
          </a:p>
        </p:txBody>
      </p:sp>
      <p:sp>
        <p:nvSpPr>
          <p:cNvPr id="10" name="Text 8"/>
          <p:cNvSpPr/>
          <p:nvPr/>
        </p:nvSpPr>
        <p:spPr>
          <a:xfrm>
            <a:off x="5303520" y="2148840"/>
            <a:ext cx="3200400" cy="1463040"/>
          </a:xfrm>
          <a:prstGeom prst="rect">
            <a:avLst/>
          </a:prstGeom>
          <a:noFill/>
          <a:ln/>
        </p:spPr>
        <p:txBody>
          <a:bodyPr wrap="square" rtlCol="0" anchor="ctr"/>
          <a:lstStyle/>
          <a:p>
            <a:pPr marL="342900" indent="-342900">
              <a:buSzPct val="100000"/>
              <a:buChar char="•"/>
            </a:pPr>
            <a:r>
              <a:rPr lang="en-US" sz="1300" dirty="0">
                <a:solidFill>
                  <a:srgbClr val="1E293B"/>
                </a:solidFill>
                <a:latin typeface="Arial" pitchFamily="34" charset="0"/>
                <a:ea typeface="Arial" pitchFamily="34" charset="-122"/>
                <a:cs typeface="Arial" pitchFamily="34" charset="-120"/>
              </a:rPr>
              <a:t>1. Align divisor with dividend</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2. For each bit position:</a:t>
            </a:r>
            <a:endParaRPr lang="en-US" sz="1300" dirty="0"/>
          </a:p>
          <a:p>
            <a:pPr marL="0" lvl="1" indent="0">
              <a:buNone/>
            </a:pPr>
            <a:r>
              <a:rPr lang="en-US" sz="1200" dirty="0">
                <a:solidFill>
                  <a:srgbClr val="1E293B"/>
                </a:solidFill>
                <a:latin typeface="Arial" pitchFamily="34" charset="0"/>
                <a:ea typeface="Arial" pitchFamily="34" charset="-122"/>
                <a:cs typeface="Arial" pitchFamily="34" charset="-120"/>
              </a:rPr>
              <a:t>   - Subtract divisor</a:t>
            </a:r>
            <a:endParaRPr lang="en-US" sz="1300" dirty="0"/>
          </a:p>
          <a:p>
            <a:pPr marL="0" lvl="1" indent="0">
              <a:buNone/>
            </a:pPr>
            <a:r>
              <a:rPr lang="en-US" sz="1200" dirty="0">
                <a:solidFill>
                  <a:srgbClr val="1E293B"/>
                </a:solidFill>
                <a:latin typeface="Arial" pitchFamily="34" charset="0"/>
                <a:ea typeface="Arial" pitchFamily="34" charset="-122"/>
                <a:cs typeface="Arial" pitchFamily="34" charset="-120"/>
              </a:rPr>
              <a:t>   - If result ≥ 0: quotient bit = 1</a:t>
            </a:r>
            <a:endParaRPr lang="en-US" sz="1300" dirty="0"/>
          </a:p>
          <a:p>
            <a:pPr marL="0" lvl="1" indent="0">
              <a:buNone/>
            </a:pPr>
            <a:r>
              <a:rPr lang="en-US" sz="1200" dirty="0">
                <a:solidFill>
                  <a:srgbClr val="1E293B"/>
                </a:solidFill>
                <a:latin typeface="Arial" pitchFamily="34" charset="0"/>
                <a:ea typeface="Arial" pitchFamily="34" charset="-122"/>
                <a:cs typeface="Arial" pitchFamily="34" charset="-120"/>
              </a:rPr>
              <a:t>   - If result &lt; 0: restore, bit = 0</a:t>
            </a:r>
            <a:endParaRPr lang="en-US" sz="1300" dirty="0"/>
          </a:p>
          <a:p>
            <a:pPr marL="0" lvl="1" indent="0">
              <a:buNone/>
            </a:pPr>
            <a:r>
              <a:rPr lang="en-US" sz="1200" dirty="0">
                <a:solidFill>
                  <a:srgbClr val="1E293B"/>
                </a:solidFill>
                <a:latin typeface="Arial" pitchFamily="34" charset="0"/>
                <a:ea typeface="Arial" pitchFamily="34" charset="-122"/>
                <a:cs typeface="Arial" pitchFamily="34" charset="-120"/>
              </a:rPr>
              <a:t>   - Shift divisor right</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3. Remainder is final result</a:t>
            </a:r>
            <a:endParaRPr lang="en-US" sz="1300" dirty="0"/>
          </a:p>
        </p:txBody>
      </p:sp>
      <p:sp>
        <p:nvSpPr>
          <p:cNvPr id="11" name="Text 9"/>
          <p:cNvSpPr/>
          <p:nvPr/>
        </p:nvSpPr>
        <p:spPr>
          <a:xfrm>
            <a:off x="457200" y="4023360"/>
            <a:ext cx="8229600" cy="365760"/>
          </a:xfrm>
          <a:prstGeom prst="rect">
            <a:avLst/>
          </a:prstGeom>
          <a:noFill/>
          <a:ln/>
        </p:spPr>
        <p:txBody>
          <a:bodyPr wrap="square" rtlCol="0" anchor="ctr"/>
          <a:lstStyle/>
          <a:p>
            <a:pPr marL="0" indent="0">
              <a:buNone/>
            </a:pPr>
            <a:r>
              <a:rPr lang="en-US" sz="1300" i="1" dirty="0">
                <a:solidFill>
                  <a:srgbClr val="64748B"/>
                </a:solidFill>
                <a:latin typeface="Arial" pitchFamily="34" charset="0"/>
                <a:ea typeface="Arial" pitchFamily="34" charset="-122"/>
                <a:cs typeface="Arial" pitchFamily="34" charset="-120"/>
              </a:rPr>
              <a:t>Hardware implementation: Very slow (n cycles for n-bit division). Modern CPUs use complex optimizations.</a:t>
            </a:r>
            <a:endParaRPr lang="en-US" sz="13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9436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Binary Division Rules</a:t>
            </a:r>
            <a:endParaRPr lang="en-US" sz="3600" dirty="0"/>
          </a:p>
        </p:txBody>
      </p:sp>
      <p:sp>
        <p:nvSpPr>
          <p:cNvPr id="3" name="Text 1"/>
          <p:cNvSpPr/>
          <p:nvPr/>
        </p:nvSpPr>
        <p:spPr>
          <a:xfrm>
            <a:off x="457200" y="960120"/>
            <a:ext cx="8229600" cy="347472"/>
          </a:xfrm>
          <a:prstGeom prst="rect">
            <a:avLst/>
          </a:prstGeom>
          <a:noFill/>
          <a:ln/>
        </p:spPr>
        <p:txBody>
          <a:bodyPr wrap="square" rtlCol="0" anchor="ctr"/>
          <a:lstStyle/>
          <a:p>
            <a:pPr marL="0" indent="0">
              <a:buNone/>
            </a:pPr>
            <a:r>
              <a:rPr lang="en-US" sz="1500" dirty="0">
                <a:solidFill>
                  <a:srgbClr val="1E293B"/>
                </a:solidFill>
                <a:latin typeface="Arial" pitchFamily="34" charset="0"/>
                <a:ea typeface="Arial" pitchFamily="34" charset="-122"/>
                <a:cs typeface="Arial" pitchFamily="34" charset="-120"/>
              </a:rPr>
              <a:t>Only four cases exist — far simpler than decimal.</a:t>
            </a:r>
            <a:endParaRPr lang="en-US" sz="1500" dirty="0"/>
          </a:p>
        </p:txBody>
      </p:sp>
      <p:graphicFrame>
        <p:nvGraphicFramePr>
          <p:cNvPr id="4" name="Table 0"/>
          <p:cNvGraphicFramePr>
            <a:graphicFrameLocks noGrp="1"/>
          </p:cNvGraphicFramePr>
          <p:nvPr/>
        </p:nvGraphicFramePr>
        <p:xfrm>
          <a:off x="1828800" y="1554480"/>
          <a:ext cx="5486400" cy="1569720"/>
        </p:xfrm>
        <a:graphic>
          <a:graphicData uri="http://schemas.openxmlformats.org/drawingml/2006/table">
            <a:tbl>
              <a:tblPr/>
              <a:tblGrid>
                <a:gridCol w="1645920">
                  <a:extLst>
                    <a:ext uri="{9D8B030D-6E8A-4147-A177-3AD203B41FA5}">
                      <a16:colId xmlns:a16="http://schemas.microsoft.com/office/drawing/2014/main" val="20000"/>
                    </a:ext>
                  </a:extLst>
                </a:gridCol>
                <a:gridCol w="1463040">
                  <a:extLst>
                    <a:ext uri="{9D8B030D-6E8A-4147-A177-3AD203B41FA5}">
                      <a16:colId xmlns:a16="http://schemas.microsoft.com/office/drawing/2014/main" val="20001"/>
                    </a:ext>
                  </a:extLst>
                </a:gridCol>
                <a:gridCol w="1463040">
                  <a:extLst>
                    <a:ext uri="{9D8B030D-6E8A-4147-A177-3AD203B41FA5}">
                      <a16:colId xmlns:a16="http://schemas.microsoft.com/office/drawing/2014/main" val="20002"/>
                    </a:ext>
                  </a:extLst>
                </a:gridCol>
                <a:gridCol w="914400">
                  <a:extLst>
                    <a:ext uri="{9D8B030D-6E8A-4147-A177-3AD203B41FA5}">
                      <a16:colId xmlns:a16="http://schemas.microsoft.com/office/drawing/2014/main" val="20003"/>
                    </a:ext>
                  </a:extLst>
                </a:gridCol>
              </a:tblGrid>
              <a:tr h="396240">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Dividend bit</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Divisor bit</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Quotient bit</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Notes</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396240">
                <a:tc>
                  <a:txBody>
                    <a:bodyPr/>
                    <a:lstStyle/>
                    <a:p>
                      <a:pPr marL="0" indent="0" algn="ctr">
                        <a:buNone/>
                      </a:pPr>
                      <a:r>
                        <a:rPr lang="en-US" sz="1800" dirty="0">
                          <a:solidFill>
                            <a:srgbClr val="000000"/>
                          </a:solidFill>
                          <a:latin typeface="Consolas" pitchFamily="34" charset="0"/>
                          <a:ea typeface="Consolas" pitchFamily="34" charset="-122"/>
                          <a:cs typeface="Consolas" pitchFamily="34" charset="-120"/>
                        </a:rPr>
                        <a:t>0</a:t>
                      </a:r>
                      <a:endParaRPr lang="en-US" sz="18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800" dirty="0">
                          <a:solidFill>
                            <a:srgbClr val="000000"/>
                          </a:solidFill>
                          <a:latin typeface="Consolas" pitchFamily="34" charset="0"/>
                          <a:ea typeface="Consolas" pitchFamily="34" charset="-122"/>
                          <a:cs typeface="Consolas" pitchFamily="34" charset="-120"/>
                        </a:rPr>
                        <a:t>1</a:t>
                      </a:r>
                      <a:endParaRPr lang="en-US" sz="18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800" b="1" dirty="0">
                          <a:solidFill>
                            <a:srgbClr val="000000"/>
                          </a:solidFill>
                          <a:latin typeface="Consolas" pitchFamily="34" charset="0"/>
                          <a:ea typeface="Consolas" pitchFamily="34" charset="-122"/>
                          <a:cs typeface="Consolas" pitchFamily="34" charset="-120"/>
                        </a:rPr>
                        <a:t>0</a:t>
                      </a:r>
                      <a:endParaRPr lang="en-US" sz="18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64748B"/>
                          </a:solidFill>
                          <a:latin typeface="Arial" pitchFamily="34" charset="0"/>
                          <a:ea typeface="Arial" pitchFamily="34" charset="-122"/>
                          <a:cs typeface="Arial" pitchFamily="34" charset="-120"/>
                        </a:rPr>
                        <a:t>Divisor too large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396240">
                <a:tc>
                  <a:txBody>
                    <a:bodyPr/>
                    <a:lstStyle/>
                    <a:p>
                      <a:pPr marL="0" indent="0" algn="ctr">
                        <a:buNone/>
                      </a:pPr>
                      <a:r>
                        <a:rPr lang="en-US" sz="1800" dirty="0">
                          <a:solidFill>
                            <a:srgbClr val="000000"/>
                          </a:solidFill>
                          <a:latin typeface="Consolas" pitchFamily="34" charset="0"/>
                          <a:ea typeface="Consolas" pitchFamily="34" charset="-122"/>
                          <a:cs typeface="Consolas" pitchFamily="34" charset="-120"/>
                        </a:rPr>
                        <a:t>1</a:t>
                      </a:r>
                      <a:endParaRPr lang="en-US" sz="18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800" dirty="0">
                          <a:solidFill>
                            <a:srgbClr val="000000"/>
                          </a:solidFill>
                          <a:latin typeface="Consolas" pitchFamily="34" charset="0"/>
                          <a:ea typeface="Consolas" pitchFamily="34" charset="-122"/>
                          <a:cs typeface="Consolas" pitchFamily="34" charset="-120"/>
                        </a:rPr>
                        <a:t>1</a:t>
                      </a:r>
                      <a:endParaRPr lang="en-US" sz="18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800" b="1" dirty="0">
                          <a:solidFill>
                            <a:srgbClr val="000000"/>
                          </a:solidFill>
                          <a:latin typeface="Consolas" pitchFamily="34" charset="0"/>
                          <a:ea typeface="Consolas" pitchFamily="34" charset="-122"/>
                          <a:cs typeface="Consolas" pitchFamily="34" charset="-120"/>
                        </a:rPr>
                        <a:t>1</a:t>
                      </a:r>
                      <a:endParaRPr lang="en-US" sz="1800" dirty="0">
                        <a:latin typeface="Consolas" charset="0"/>
                        <a:ea typeface="Consolas" charset="0"/>
                        <a:cs typeface="Consolas"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D1FAE5"/>
                    </a:solidFill>
                  </a:tcPr>
                </a:tc>
                <a:tc>
                  <a:txBody>
                    <a:bodyPr/>
                    <a:lstStyle/>
                    <a:p>
                      <a:pPr marL="0" indent="0" algn="ctr">
                        <a:buNone/>
                      </a:pPr>
                      <a:r>
                        <a:rPr lang="en-US" sz="1300" dirty="0">
                          <a:solidFill>
                            <a:srgbClr val="64748B"/>
                          </a:solidFill>
                          <a:latin typeface="Arial" pitchFamily="34" charset="0"/>
                          <a:ea typeface="Arial" pitchFamily="34" charset="-122"/>
                          <a:cs typeface="Arial" pitchFamily="34" charset="-120"/>
                        </a:rPr>
                        <a:t>Fits exactly once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D1FAE5"/>
                    </a:solidFill>
                  </a:tcPr>
                </a:tc>
                <a:extLst>
                  <a:ext uri="{0D108BD9-81ED-4DB2-BD59-A6C34878D82A}">
                    <a16:rowId xmlns:a16="http://schemas.microsoft.com/office/drawing/2014/main" val="10002"/>
                  </a:ext>
                </a:extLst>
              </a:tr>
            </a:tbl>
          </a:graphicData>
        </a:graphic>
      </p:graphicFrame>
      <p:sp>
        <p:nvSpPr>
          <p:cNvPr id="5" name="Shape 2"/>
          <p:cNvSpPr/>
          <p:nvPr/>
        </p:nvSpPr>
        <p:spPr>
          <a:xfrm>
            <a:off x="1371600" y="2926080"/>
            <a:ext cx="6400800" cy="777240"/>
          </a:xfrm>
          <a:prstGeom prst="rect">
            <a:avLst/>
          </a:prstGeom>
          <a:solidFill>
            <a:srgbClr val="21295C"/>
          </a:solidFill>
          <a:ln/>
        </p:spPr>
        <p:txBody>
          <a:bodyPr/>
          <a:lstStyle/>
          <a:p>
            <a:endParaRPr lang="en-GB"/>
          </a:p>
        </p:txBody>
      </p:sp>
      <p:sp>
        <p:nvSpPr>
          <p:cNvPr id="6" name="Text 3"/>
          <p:cNvSpPr/>
          <p:nvPr/>
        </p:nvSpPr>
        <p:spPr>
          <a:xfrm>
            <a:off x="1554480" y="3081528"/>
            <a:ext cx="6035040" cy="457200"/>
          </a:xfrm>
          <a:prstGeom prst="rect">
            <a:avLst/>
          </a:prstGeom>
          <a:noFill/>
          <a:ln/>
        </p:spPr>
        <p:txBody>
          <a:bodyPr wrap="square"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Key Insight: in binary, the quotient digit is always 0 or 1.</a:t>
            </a:r>
            <a:endParaRPr lang="en-US" sz="1600" dirty="0"/>
          </a:p>
        </p:txBody>
      </p:sp>
      <p:sp>
        <p:nvSpPr>
          <p:cNvPr id="7" name="Shape 4"/>
          <p:cNvSpPr/>
          <p:nvPr/>
        </p:nvSpPr>
        <p:spPr>
          <a:xfrm>
            <a:off x="457200" y="3840480"/>
            <a:ext cx="2651760" cy="1097280"/>
          </a:xfrm>
          <a:prstGeom prst="rect">
            <a:avLst/>
          </a:prstGeom>
          <a:solidFill>
            <a:srgbClr val="E8F4F8"/>
          </a:solidFill>
          <a:ln/>
        </p:spPr>
        <p:txBody>
          <a:bodyPr/>
          <a:lstStyle/>
          <a:p>
            <a:endParaRPr lang="en-GB"/>
          </a:p>
        </p:txBody>
      </p:sp>
      <p:sp>
        <p:nvSpPr>
          <p:cNvPr id="8" name="Text 5"/>
          <p:cNvSpPr/>
          <p:nvPr/>
        </p:nvSpPr>
        <p:spPr>
          <a:xfrm>
            <a:off x="594360" y="3931920"/>
            <a:ext cx="2377440" cy="320040"/>
          </a:xfrm>
          <a:prstGeom prst="rect">
            <a:avLst/>
          </a:prstGeom>
          <a:noFill/>
          <a:ln/>
        </p:spPr>
        <p:txBody>
          <a:bodyPr wrap="square" rtlCol="0" anchor="ctr"/>
          <a:lstStyle/>
          <a:p>
            <a:pPr marL="0" indent="0">
              <a:buNone/>
            </a:pPr>
            <a:r>
              <a:rPr lang="en-US" sz="1300" b="1" dirty="0">
                <a:solidFill>
                  <a:srgbClr val="065A82"/>
                </a:solidFill>
                <a:latin typeface="Arial" pitchFamily="34" charset="0"/>
                <a:ea typeface="Arial" pitchFamily="34" charset="-122"/>
                <a:cs typeface="Arial" pitchFamily="34" charset="-120"/>
              </a:rPr>
              <a:t>No estimation needed</a:t>
            </a:r>
            <a:endParaRPr lang="en-US" sz="1300" dirty="0"/>
          </a:p>
        </p:txBody>
      </p:sp>
      <p:sp>
        <p:nvSpPr>
          <p:cNvPr id="9" name="Text 6"/>
          <p:cNvSpPr/>
          <p:nvPr/>
        </p:nvSpPr>
        <p:spPr>
          <a:xfrm>
            <a:off x="594360" y="4251960"/>
            <a:ext cx="2377440" cy="640080"/>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You just check: does the divisor fit into the current partial dividend? Yes (1) or No (0).</a:t>
            </a:r>
            <a:endParaRPr lang="en-US" sz="1100" dirty="0"/>
          </a:p>
        </p:txBody>
      </p:sp>
      <p:sp>
        <p:nvSpPr>
          <p:cNvPr id="10" name="Shape 7"/>
          <p:cNvSpPr/>
          <p:nvPr/>
        </p:nvSpPr>
        <p:spPr>
          <a:xfrm>
            <a:off x="3383280" y="3840480"/>
            <a:ext cx="2651760" cy="1097280"/>
          </a:xfrm>
          <a:prstGeom prst="rect">
            <a:avLst/>
          </a:prstGeom>
          <a:solidFill>
            <a:srgbClr val="E8F4F8"/>
          </a:solidFill>
          <a:ln/>
        </p:spPr>
        <p:txBody>
          <a:bodyPr/>
          <a:lstStyle/>
          <a:p>
            <a:endParaRPr lang="en-GB"/>
          </a:p>
        </p:txBody>
      </p:sp>
      <p:sp>
        <p:nvSpPr>
          <p:cNvPr id="11" name="Text 8"/>
          <p:cNvSpPr/>
          <p:nvPr/>
        </p:nvSpPr>
        <p:spPr>
          <a:xfrm>
            <a:off x="3520440" y="3931920"/>
            <a:ext cx="2377440" cy="320040"/>
          </a:xfrm>
          <a:prstGeom prst="rect">
            <a:avLst/>
          </a:prstGeom>
          <a:noFill/>
          <a:ln/>
        </p:spPr>
        <p:txBody>
          <a:bodyPr wrap="square" rtlCol="0" anchor="ctr"/>
          <a:lstStyle/>
          <a:p>
            <a:pPr marL="0" indent="0">
              <a:buNone/>
            </a:pPr>
            <a:r>
              <a:rPr lang="en-US" sz="1300" b="1" dirty="0">
                <a:solidFill>
                  <a:srgbClr val="065A82"/>
                </a:solidFill>
                <a:latin typeface="Arial" pitchFamily="34" charset="0"/>
                <a:ea typeface="Arial" pitchFamily="34" charset="-122"/>
                <a:cs typeface="Arial" pitchFamily="34" charset="-120"/>
              </a:rPr>
              <a:t>Subtraction only</a:t>
            </a:r>
            <a:endParaRPr lang="en-US" sz="1300" dirty="0"/>
          </a:p>
        </p:txBody>
      </p:sp>
      <p:sp>
        <p:nvSpPr>
          <p:cNvPr id="12" name="Text 9"/>
          <p:cNvSpPr/>
          <p:nvPr/>
        </p:nvSpPr>
        <p:spPr>
          <a:xfrm>
            <a:off x="3520440" y="4251960"/>
            <a:ext cx="2377440" cy="640080"/>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When the quotient bit is 1, subtract the divisor. When 0, do nothing.</a:t>
            </a:r>
            <a:endParaRPr lang="en-US" sz="1100" dirty="0"/>
          </a:p>
        </p:txBody>
      </p:sp>
      <p:sp>
        <p:nvSpPr>
          <p:cNvPr id="13" name="Shape 10"/>
          <p:cNvSpPr/>
          <p:nvPr/>
        </p:nvSpPr>
        <p:spPr>
          <a:xfrm>
            <a:off x="6309360" y="3840480"/>
            <a:ext cx="2651760" cy="1097280"/>
          </a:xfrm>
          <a:prstGeom prst="rect">
            <a:avLst/>
          </a:prstGeom>
          <a:solidFill>
            <a:srgbClr val="E8F4F8"/>
          </a:solidFill>
          <a:ln/>
        </p:spPr>
        <p:txBody>
          <a:bodyPr/>
          <a:lstStyle/>
          <a:p>
            <a:endParaRPr lang="en-GB"/>
          </a:p>
        </p:txBody>
      </p:sp>
      <p:sp>
        <p:nvSpPr>
          <p:cNvPr id="14" name="Text 11"/>
          <p:cNvSpPr/>
          <p:nvPr/>
        </p:nvSpPr>
        <p:spPr>
          <a:xfrm>
            <a:off x="6446520" y="3931920"/>
            <a:ext cx="2377440" cy="320040"/>
          </a:xfrm>
          <a:prstGeom prst="rect">
            <a:avLst/>
          </a:prstGeom>
          <a:noFill/>
          <a:ln/>
        </p:spPr>
        <p:txBody>
          <a:bodyPr wrap="square" rtlCol="0" anchor="ctr"/>
          <a:lstStyle/>
          <a:p>
            <a:pPr marL="0" indent="0">
              <a:buNone/>
            </a:pPr>
            <a:r>
              <a:rPr lang="en-US" sz="1300" b="1" dirty="0">
                <a:solidFill>
                  <a:srgbClr val="065A82"/>
                </a:solidFill>
                <a:latin typeface="Arial" pitchFamily="34" charset="0"/>
                <a:ea typeface="Arial" pitchFamily="34" charset="-122"/>
                <a:cs typeface="Arial" pitchFamily="34" charset="-120"/>
              </a:rPr>
              <a:t>Simple comparison</a:t>
            </a:r>
            <a:endParaRPr lang="en-US" sz="1300" dirty="0"/>
          </a:p>
        </p:txBody>
      </p:sp>
      <p:sp>
        <p:nvSpPr>
          <p:cNvPr id="15" name="Text 12"/>
          <p:cNvSpPr/>
          <p:nvPr/>
        </p:nvSpPr>
        <p:spPr>
          <a:xfrm>
            <a:off x="6446520" y="4251960"/>
            <a:ext cx="2377440" cy="640080"/>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Compare partial dividend to divisor using a single subtractor and sign check.</a:t>
            </a:r>
            <a:endParaRPr lang="en-US" sz="11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Binary Division Rules</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Binary division is simpler - divisor either fits or it doesn't!</a:t>
            </a:r>
            <a:endParaRPr lang="en-US" sz="1600" dirty="0"/>
          </a:p>
        </p:txBody>
      </p:sp>
      <p:sp>
        <p:nvSpPr>
          <p:cNvPr id="4" name="Shape 2"/>
          <p:cNvSpPr/>
          <p:nvPr/>
        </p:nvSpPr>
        <p:spPr>
          <a:xfrm>
            <a:off x="914400" y="1554480"/>
            <a:ext cx="7315200" cy="1463040"/>
          </a:xfrm>
          <a:prstGeom prst="rect">
            <a:avLst/>
          </a:prstGeom>
          <a:solidFill>
            <a:srgbClr val="E8F4F8"/>
          </a:solidFill>
          <a:ln/>
        </p:spPr>
        <p:txBody>
          <a:bodyPr/>
          <a:lstStyle/>
          <a:p>
            <a:endParaRPr lang="en-GB"/>
          </a:p>
        </p:txBody>
      </p:sp>
      <p:sp>
        <p:nvSpPr>
          <p:cNvPr id="5" name="Text 3"/>
          <p:cNvSpPr/>
          <p:nvPr/>
        </p:nvSpPr>
        <p:spPr>
          <a:xfrm>
            <a:off x="1097280" y="1737360"/>
            <a:ext cx="694944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The Simple Rules:</a:t>
            </a:r>
            <a:endParaRPr lang="en-US" sz="1600" dirty="0"/>
          </a:p>
        </p:txBody>
      </p:sp>
      <p:sp>
        <p:nvSpPr>
          <p:cNvPr id="6" name="Text 4"/>
          <p:cNvSpPr/>
          <p:nvPr/>
        </p:nvSpPr>
        <p:spPr>
          <a:xfrm>
            <a:off x="1097280" y="2194560"/>
            <a:ext cx="6949440" cy="640080"/>
          </a:xfrm>
          <a:prstGeom prst="rect">
            <a:avLst/>
          </a:prstGeom>
          <a:noFill/>
          <a:ln/>
        </p:spPr>
        <p:txBody>
          <a:bodyPr wrap="square" rtlCol="0" anchor="ctr"/>
          <a:lstStyle/>
          <a:p>
            <a:pPr marL="0" indent="0">
              <a:buNone/>
            </a:pPr>
            <a:r>
              <a:rPr lang="en-US" sz="1500" dirty="0">
                <a:solidFill>
                  <a:srgbClr val="1E293B"/>
                </a:solidFill>
                <a:latin typeface="Arial" pitchFamily="34" charset="0"/>
                <a:ea typeface="Arial" pitchFamily="34" charset="-122"/>
                <a:cs typeface="Arial" pitchFamily="34" charset="-120"/>
              </a:rPr>
              <a:t>• If divisor ≤ current value: quotient bit = 1, subtract divisor</a:t>
            </a:r>
            <a:endParaRPr lang="en-US" sz="1500" dirty="0"/>
          </a:p>
          <a:p>
            <a:pPr marL="0" indent="0">
              <a:buNone/>
            </a:pPr>
            <a:r>
              <a:rPr lang="en-US" sz="1500" dirty="0">
                <a:solidFill>
                  <a:srgbClr val="1E293B"/>
                </a:solidFill>
                <a:latin typeface="Arial" pitchFamily="34" charset="0"/>
                <a:ea typeface="Arial" pitchFamily="34" charset="-122"/>
                <a:cs typeface="Arial" pitchFamily="34" charset="-120"/>
              </a:rPr>
              <a:t>• If divisor &gt; current value: quotient bit = 0, don't subtract</a:t>
            </a:r>
            <a:endParaRPr lang="en-US" sz="1500" dirty="0"/>
          </a:p>
          <a:p>
            <a:pPr marL="0" indent="0">
              <a:buNone/>
            </a:pPr>
            <a:r>
              <a:rPr lang="en-US" sz="1500" dirty="0">
                <a:solidFill>
                  <a:srgbClr val="1E293B"/>
                </a:solidFill>
                <a:latin typeface="Arial" pitchFamily="34" charset="0"/>
                <a:ea typeface="Arial" pitchFamily="34" charset="-122"/>
                <a:cs typeface="Arial" pitchFamily="34" charset="-120"/>
              </a:rPr>
              <a:t> </a:t>
            </a:r>
            <a:endParaRPr lang="en-US" sz="1500" dirty="0"/>
          </a:p>
          <a:p>
            <a:pPr marL="0" indent="0">
              <a:buNone/>
            </a:pPr>
            <a:r>
              <a:rPr lang="en-US" sz="1400" b="1" i="1" dirty="0">
                <a:solidFill>
                  <a:srgbClr val="1E293B"/>
                </a:solidFill>
                <a:latin typeface="Arial" pitchFamily="34" charset="0"/>
                <a:ea typeface="Arial" pitchFamily="34" charset="-122"/>
                <a:cs typeface="Arial" pitchFamily="34" charset="-120"/>
              </a:rPr>
              <a:t>Only two possibilities in each step!</a:t>
            </a:r>
            <a:endParaRPr lang="en-US" sz="1500" dirty="0"/>
          </a:p>
        </p:txBody>
      </p:sp>
      <p:sp>
        <p:nvSpPr>
          <p:cNvPr id="7" name="Shape 5"/>
          <p:cNvSpPr/>
          <p:nvPr/>
        </p:nvSpPr>
        <p:spPr>
          <a:xfrm>
            <a:off x="914400" y="3108960"/>
            <a:ext cx="3474720" cy="1655298"/>
          </a:xfrm>
          <a:prstGeom prst="rect">
            <a:avLst/>
          </a:prstGeom>
          <a:solidFill>
            <a:srgbClr val="FFFFFF"/>
          </a:solidFill>
          <a:ln w="25400">
            <a:solidFill>
              <a:srgbClr val="1C7293"/>
            </a:solidFill>
            <a:prstDash val="solid"/>
          </a:ln>
        </p:spPr>
        <p:txBody>
          <a:bodyPr/>
          <a:lstStyle/>
          <a:p>
            <a:endParaRPr lang="en-GB"/>
          </a:p>
        </p:txBody>
      </p:sp>
      <p:sp>
        <p:nvSpPr>
          <p:cNvPr id="8" name="Text 6"/>
          <p:cNvSpPr/>
          <p:nvPr/>
        </p:nvSpPr>
        <p:spPr>
          <a:xfrm>
            <a:off x="1097280" y="3291840"/>
            <a:ext cx="3108960" cy="274320"/>
          </a:xfrm>
          <a:prstGeom prst="rect">
            <a:avLst/>
          </a:prstGeom>
          <a:noFill/>
          <a:ln/>
        </p:spPr>
        <p:txBody>
          <a:bodyPr wrap="square" rtlCol="0" anchor="ctr"/>
          <a:lstStyle/>
          <a:p>
            <a:pPr marL="0" indent="0">
              <a:buNone/>
            </a:pPr>
            <a:r>
              <a:rPr lang="en-US" sz="1400" b="1" dirty="0">
                <a:solidFill>
                  <a:srgbClr val="1C7293"/>
                </a:solidFill>
                <a:latin typeface="Arial" pitchFamily="34" charset="0"/>
                <a:ea typeface="Arial" pitchFamily="34" charset="-122"/>
                <a:cs typeface="Arial" pitchFamily="34" charset="-120"/>
              </a:rPr>
              <a:t>Decimal Division</a:t>
            </a:r>
            <a:endParaRPr lang="en-US" sz="1400" dirty="0"/>
          </a:p>
        </p:txBody>
      </p:sp>
      <p:sp>
        <p:nvSpPr>
          <p:cNvPr id="9" name="Text 7"/>
          <p:cNvSpPr/>
          <p:nvPr/>
        </p:nvSpPr>
        <p:spPr>
          <a:xfrm>
            <a:off x="1097280" y="3657600"/>
            <a:ext cx="3108960" cy="73152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Each step asks:</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"How many times</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does it fit?"</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300" b="1" dirty="0">
                <a:solidFill>
                  <a:srgbClr val="1E293B"/>
                </a:solidFill>
                <a:latin typeface="Arial" pitchFamily="34" charset="0"/>
                <a:ea typeface="Arial" pitchFamily="34" charset="-122"/>
                <a:cs typeface="Arial" pitchFamily="34" charset="-120"/>
              </a:rPr>
              <a:t>Answer: 0-9</a:t>
            </a:r>
            <a:endParaRPr lang="en-US" sz="1300" dirty="0"/>
          </a:p>
        </p:txBody>
      </p:sp>
      <p:sp>
        <p:nvSpPr>
          <p:cNvPr id="10" name="Shape 8"/>
          <p:cNvSpPr/>
          <p:nvPr/>
        </p:nvSpPr>
        <p:spPr>
          <a:xfrm>
            <a:off x="4754880" y="3108960"/>
            <a:ext cx="3474720" cy="1655298"/>
          </a:xfrm>
          <a:prstGeom prst="rect">
            <a:avLst/>
          </a:prstGeom>
          <a:solidFill>
            <a:srgbClr val="FFFFFF"/>
          </a:solidFill>
          <a:ln w="25400">
            <a:solidFill>
              <a:srgbClr val="21295C"/>
            </a:solidFill>
            <a:prstDash val="solid"/>
          </a:ln>
        </p:spPr>
        <p:txBody>
          <a:bodyPr/>
          <a:lstStyle/>
          <a:p>
            <a:endParaRPr lang="en-GB"/>
          </a:p>
        </p:txBody>
      </p:sp>
      <p:sp>
        <p:nvSpPr>
          <p:cNvPr id="11" name="Text 9"/>
          <p:cNvSpPr/>
          <p:nvPr/>
        </p:nvSpPr>
        <p:spPr>
          <a:xfrm>
            <a:off x="4937760" y="3291840"/>
            <a:ext cx="3108960" cy="274320"/>
          </a:xfrm>
          <a:prstGeom prst="rect">
            <a:avLst/>
          </a:prstGeom>
          <a:noFill/>
          <a:ln/>
        </p:spPr>
        <p:txBody>
          <a:bodyPr wrap="square" rtlCol="0" anchor="ctr"/>
          <a:lstStyle/>
          <a:p>
            <a:pPr marL="0" indent="0">
              <a:buNone/>
            </a:pPr>
            <a:r>
              <a:rPr lang="en-US" sz="1400" b="1" dirty="0">
                <a:solidFill>
                  <a:srgbClr val="21295C"/>
                </a:solidFill>
                <a:latin typeface="Arial" pitchFamily="34" charset="0"/>
                <a:ea typeface="Arial" pitchFamily="34" charset="-122"/>
                <a:cs typeface="Arial" pitchFamily="34" charset="-120"/>
              </a:rPr>
              <a:t>Binary Division</a:t>
            </a:r>
            <a:endParaRPr lang="en-US" sz="1400" dirty="0"/>
          </a:p>
        </p:txBody>
      </p:sp>
      <p:sp>
        <p:nvSpPr>
          <p:cNvPr id="12" name="Text 10"/>
          <p:cNvSpPr/>
          <p:nvPr/>
        </p:nvSpPr>
        <p:spPr>
          <a:xfrm>
            <a:off x="4937760" y="3657600"/>
            <a:ext cx="3108960" cy="73152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Each step asks:</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"Does it fit?"</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300" b="1" dirty="0">
                <a:solidFill>
                  <a:srgbClr val="1E293B"/>
                </a:solidFill>
                <a:latin typeface="Arial" pitchFamily="34" charset="0"/>
                <a:ea typeface="Arial" pitchFamily="34" charset="-122"/>
                <a:cs typeface="Arial" pitchFamily="34" charset="-120"/>
              </a:rPr>
              <a:t>Answer: 0 or 1</a:t>
            </a:r>
            <a:endParaRPr lang="en-US" sz="13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Binary Division Example</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Example: 1101 ÷ 11 (13 ÷ 3 in decimal)</a:t>
            </a:r>
            <a:endParaRPr lang="en-US" sz="1600" dirty="0"/>
          </a:p>
        </p:txBody>
      </p:sp>
      <p:sp>
        <p:nvSpPr>
          <p:cNvPr id="4" name="Shape 2"/>
          <p:cNvSpPr/>
          <p:nvPr/>
        </p:nvSpPr>
        <p:spPr>
          <a:xfrm>
            <a:off x="457200" y="1554480"/>
            <a:ext cx="8229600" cy="2926080"/>
          </a:xfrm>
          <a:prstGeom prst="rect">
            <a:avLst/>
          </a:prstGeom>
          <a:solidFill>
            <a:srgbClr val="E8F4F8"/>
          </a:solidFill>
          <a:ln/>
        </p:spPr>
        <p:txBody>
          <a:bodyPr/>
          <a:lstStyle/>
          <a:p>
            <a:endParaRPr lang="en-GB"/>
          </a:p>
        </p:txBody>
      </p:sp>
      <p:sp>
        <p:nvSpPr>
          <p:cNvPr id="5" name="Text 3"/>
          <p:cNvSpPr/>
          <p:nvPr/>
        </p:nvSpPr>
        <p:spPr>
          <a:xfrm>
            <a:off x="1828800" y="1828800"/>
            <a:ext cx="5486400" cy="2286000"/>
          </a:xfrm>
          <a:prstGeom prst="rect">
            <a:avLst/>
          </a:prstGeom>
          <a:noFill/>
          <a:ln/>
        </p:spPr>
        <p:txBody>
          <a:bodyPr wrap="square" rtlCol="0" anchor="ctr"/>
          <a:lstStyle/>
          <a:p>
            <a:pPr marL="0" indent="0" algn="ctr">
              <a:buNone/>
            </a:pPr>
            <a:r>
              <a:rPr lang="en-US" sz="1800" b="1" dirty="0">
                <a:solidFill>
                  <a:srgbClr val="10B981"/>
                </a:solidFill>
                <a:latin typeface="Consolas" pitchFamily="34" charset="0"/>
                <a:ea typeface="Consolas" pitchFamily="34" charset="-122"/>
                <a:cs typeface="Consolas" pitchFamily="34" charset="-120"/>
              </a:rPr>
              <a:t>          ___100___</a:t>
            </a:r>
            <a:endParaRPr lang="en-US" sz="1800" dirty="0"/>
          </a:p>
          <a:p>
            <a:pPr marL="0" indent="0" algn="ctr">
              <a:buNone/>
            </a:pPr>
            <a:r>
              <a:rPr lang="en-US" sz="1800" dirty="0">
                <a:solidFill>
                  <a:srgbClr val="1E293B"/>
                </a:solidFill>
                <a:latin typeface="Consolas" pitchFamily="34" charset="0"/>
                <a:ea typeface="Consolas" pitchFamily="34" charset="-122"/>
                <a:cs typeface="Consolas" pitchFamily="34" charset="-120"/>
              </a:rPr>
              <a:t>      11 | 1101</a:t>
            </a:r>
            <a:endParaRPr lang="en-US" sz="1800" dirty="0"/>
          </a:p>
          <a:p>
            <a:pPr marL="0" indent="0" algn="ctr">
              <a:buNone/>
            </a:pPr>
            <a:r>
              <a:rPr lang="en-US" sz="1800" dirty="0">
                <a:solidFill>
                  <a:srgbClr val="1C7293"/>
                </a:solidFill>
                <a:latin typeface="Consolas" pitchFamily="34" charset="0"/>
                <a:ea typeface="Consolas" pitchFamily="34" charset="-122"/>
                <a:cs typeface="Consolas" pitchFamily="34" charset="-120"/>
              </a:rPr>
              <a:t>           -11</a:t>
            </a:r>
            <a:endParaRPr lang="en-US" sz="1800" dirty="0"/>
          </a:p>
          <a:p>
            <a:pPr marL="0" indent="0" algn="ctr">
              <a:buNone/>
            </a:pPr>
            <a:r>
              <a:rPr lang="en-US" sz="1800" dirty="0">
                <a:solidFill>
                  <a:srgbClr val="1E293B"/>
                </a:solidFill>
                <a:latin typeface="Consolas" pitchFamily="34" charset="0"/>
                <a:ea typeface="Consolas" pitchFamily="34" charset="-122"/>
                <a:cs typeface="Consolas" pitchFamily="34" charset="-120"/>
              </a:rPr>
              <a:t>           ---</a:t>
            </a:r>
            <a:endParaRPr lang="en-US" sz="1800" dirty="0"/>
          </a:p>
          <a:p>
            <a:pPr marL="0" indent="0" algn="ctr">
              <a:buNone/>
            </a:pPr>
            <a:r>
              <a:rPr lang="en-US" sz="1800" dirty="0">
                <a:solidFill>
                  <a:srgbClr val="1E293B"/>
                </a:solidFill>
                <a:latin typeface="Consolas" pitchFamily="34" charset="0"/>
                <a:ea typeface="Consolas" pitchFamily="34" charset="-122"/>
                <a:cs typeface="Consolas" pitchFamily="34" charset="-120"/>
              </a:rPr>
              <a:t>            001</a:t>
            </a:r>
            <a:endParaRPr lang="en-US" sz="1800" dirty="0"/>
          </a:p>
          <a:p>
            <a:pPr marL="0" indent="0" algn="ctr">
              <a:buNone/>
            </a:pPr>
            <a:r>
              <a:rPr lang="en-US" sz="1800" dirty="0">
                <a:solidFill>
                  <a:srgbClr val="64748B"/>
                </a:solidFill>
                <a:latin typeface="Consolas" pitchFamily="34" charset="0"/>
                <a:ea typeface="Consolas" pitchFamily="34" charset="-122"/>
                <a:cs typeface="Consolas" pitchFamily="34" charset="-120"/>
              </a:rPr>
              <a:t>             -0</a:t>
            </a:r>
            <a:endParaRPr lang="en-US" sz="1800" dirty="0"/>
          </a:p>
          <a:p>
            <a:pPr marL="0" indent="0" algn="ctr">
              <a:buNone/>
            </a:pPr>
            <a:r>
              <a:rPr lang="en-US" sz="1800" dirty="0">
                <a:solidFill>
                  <a:srgbClr val="1E293B"/>
                </a:solidFill>
                <a:latin typeface="Consolas" pitchFamily="34" charset="0"/>
                <a:ea typeface="Consolas" pitchFamily="34" charset="-122"/>
                <a:cs typeface="Consolas" pitchFamily="34" charset="-120"/>
              </a:rPr>
              <a:t>            ---</a:t>
            </a:r>
            <a:endParaRPr lang="en-US" sz="1800" dirty="0"/>
          </a:p>
          <a:p>
            <a:pPr marL="0" indent="0" algn="ctr">
              <a:buNone/>
            </a:pPr>
            <a:r>
              <a:rPr lang="en-US" sz="1800" dirty="0">
                <a:solidFill>
                  <a:srgbClr val="1E293B"/>
                </a:solidFill>
                <a:latin typeface="Consolas" pitchFamily="34" charset="0"/>
                <a:ea typeface="Consolas" pitchFamily="34" charset="-122"/>
                <a:cs typeface="Consolas" pitchFamily="34" charset="-120"/>
              </a:rPr>
              <a:t>             01</a:t>
            </a:r>
            <a:endParaRPr lang="en-US" sz="1800" dirty="0"/>
          </a:p>
          <a:p>
            <a:pPr marL="0" indent="0" algn="ctr">
              <a:buNone/>
            </a:pPr>
            <a:r>
              <a:rPr lang="en-US" sz="1800" dirty="0">
                <a:solidFill>
                  <a:srgbClr val="64748B"/>
                </a:solidFill>
                <a:latin typeface="Consolas" pitchFamily="34" charset="0"/>
                <a:ea typeface="Consolas" pitchFamily="34" charset="-122"/>
                <a:cs typeface="Consolas" pitchFamily="34" charset="-120"/>
              </a:rPr>
              <a:t>             -0</a:t>
            </a:r>
            <a:endParaRPr lang="en-US" sz="1800" dirty="0"/>
          </a:p>
          <a:p>
            <a:pPr marL="0" indent="0" algn="ctr">
              <a:buNone/>
            </a:pPr>
            <a:r>
              <a:rPr lang="en-US" sz="1800" dirty="0">
                <a:solidFill>
                  <a:srgbClr val="1E293B"/>
                </a:solidFill>
                <a:latin typeface="Consolas" pitchFamily="34" charset="0"/>
                <a:ea typeface="Consolas" pitchFamily="34" charset="-122"/>
                <a:cs typeface="Consolas" pitchFamily="34" charset="-120"/>
              </a:rPr>
              <a:t>            ---</a:t>
            </a:r>
            <a:endParaRPr lang="en-US" sz="1800" dirty="0"/>
          </a:p>
          <a:p>
            <a:pPr marL="0" indent="0" algn="ctr">
              <a:buNone/>
            </a:pPr>
            <a:r>
              <a:rPr lang="en-US" sz="1800" b="1" dirty="0">
                <a:solidFill>
                  <a:srgbClr val="F59E0B"/>
                </a:solidFill>
                <a:latin typeface="Consolas" pitchFamily="34" charset="0"/>
                <a:ea typeface="Consolas" pitchFamily="34" charset="-122"/>
                <a:cs typeface="Consolas" pitchFamily="34" charset="-120"/>
              </a:rPr>
              <a:t>              1</a:t>
            </a:r>
            <a:endParaRPr lang="en-US" sz="1800" dirty="0"/>
          </a:p>
        </p:txBody>
      </p:sp>
      <p:sp>
        <p:nvSpPr>
          <p:cNvPr id="6" name="Text 4"/>
          <p:cNvSpPr/>
          <p:nvPr/>
        </p:nvSpPr>
        <p:spPr>
          <a:xfrm>
            <a:off x="457200" y="4663440"/>
            <a:ext cx="8229600" cy="365760"/>
          </a:xfrm>
          <a:prstGeom prst="rect">
            <a:avLst/>
          </a:prstGeom>
          <a:noFill/>
          <a:ln/>
        </p:spPr>
        <p:txBody>
          <a:bodyPr wrap="square" rtlCol="0" anchor="ctr"/>
          <a:lstStyle/>
          <a:p>
            <a:pPr marL="0" indent="0" algn="ctr">
              <a:buNone/>
            </a:pPr>
            <a:r>
              <a:rPr lang="en-US" sz="1500" b="1" dirty="0">
                <a:solidFill>
                  <a:srgbClr val="10B981"/>
                </a:solidFill>
                <a:latin typeface="Arial" pitchFamily="34" charset="0"/>
                <a:ea typeface="Arial" pitchFamily="34" charset="-122"/>
                <a:cs typeface="Arial" pitchFamily="34" charset="-120"/>
              </a:rPr>
              <a:t>Quotient = 100 (4 in decimal), Remainder = 1</a:t>
            </a:r>
            <a:endParaRPr lang="en-US" sz="15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Detailed Steps: 1101 ÷ 11</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Following the algorithm step by step.</a:t>
            </a:r>
            <a:endParaRPr lang="en-US" sz="1600" dirty="0"/>
          </a:p>
        </p:txBody>
      </p:sp>
      <p:sp>
        <p:nvSpPr>
          <p:cNvPr id="4" name="Shape 2"/>
          <p:cNvSpPr/>
          <p:nvPr/>
        </p:nvSpPr>
        <p:spPr>
          <a:xfrm>
            <a:off x="457200" y="1554480"/>
            <a:ext cx="8229600" cy="3200400"/>
          </a:xfrm>
          <a:prstGeom prst="rect">
            <a:avLst/>
          </a:prstGeom>
          <a:solidFill>
            <a:srgbClr val="E8F4F8"/>
          </a:solidFill>
          <a:ln/>
        </p:spPr>
        <p:txBody>
          <a:bodyPr/>
          <a:lstStyle/>
          <a:p>
            <a:endParaRPr lang="en-GB"/>
          </a:p>
        </p:txBody>
      </p:sp>
      <p:sp>
        <p:nvSpPr>
          <p:cNvPr id="5" name="Text 3"/>
          <p:cNvSpPr/>
          <p:nvPr/>
        </p:nvSpPr>
        <p:spPr>
          <a:xfrm>
            <a:off x="640080" y="1737360"/>
            <a:ext cx="7863840" cy="2834640"/>
          </a:xfrm>
          <a:prstGeom prst="rect">
            <a:avLst/>
          </a:prstGeom>
          <a:noFill/>
          <a:ln/>
        </p:spPr>
        <p:txBody>
          <a:bodyPr wrap="square" rtlCol="0" anchor="ctr"/>
          <a:lstStyle/>
          <a:p>
            <a:pPr marL="0" indent="0">
              <a:buNone/>
            </a:pPr>
            <a:r>
              <a:rPr lang="en-US" sz="1400" b="1" dirty="0">
                <a:solidFill>
                  <a:srgbClr val="1C7293"/>
                </a:solidFill>
                <a:latin typeface="Arial" pitchFamily="34" charset="0"/>
                <a:ea typeface="Arial" pitchFamily="34" charset="-122"/>
                <a:cs typeface="Arial" pitchFamily="34" charset="-120"/>
              </a:rPr>
              <a:t>Step 1: </a:t>
            </a:r>
            <a:r>
              <a:rPr lang="en-US" sz="1400" dirty="0">
                <a:solidFill>
                  <a:srgbClr val="1E293B"/>
                </a:solidFill>
                <a:latin typeface="Arial" pitchFamily="34" charset="0"/>
                <a:ea typeface="Arial" pitchFamily="34" charset="-122"/>
                <a:cs typeface="Arial" pitchFamily="34" charset="-120"/>
              </a:rPr>
              <a:t>Does 11 fit into 1? No → quotient bit = 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b="1" dirty="0">
                <a:solidFill>
                  <a:srgbClr val="1C7293"/>
                </a:solidFill>
                <a:latin typeface="Arial" pitchFamily="34" charset="0"/>
                <a:ea typeface="Arial" pitchFamily="34" charset="-122"/>
                <a:cs typeface="Arial" pitchFamily="34" charset="-120"/>
              </a:rPr>
              <a:t>Step 2: </a:t>
            </a:r>
            <a:r>
              <a:rPr lang="en-US" sz="1400" dirty="0">
                <a:solidFill>
                  <a:srgbClr val="1E293B"/>
                </a:solidFill>
                <a:latin typeface="Arial" pitchFamily="34" charset="0"/>
                <a:ea typeface="Arial" pitchFamily="34" charset="-122"/>
                <a:cs typeface="Arial" pitchFamily="34" charset="-120"/>
              </a:rPr>
              <a:t>Does 11 fit into 11? Yes → quotient bit = 1</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Subtract: 11 - 11 = 0, bring down next digit → 00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b="1" dirty="0">
                <a:solidFill>
                  <a:srgbClr val="21295C"/>
                </a:solidFill>
                <a:latin typeface="Arial" pitchFamily="34" charset="0"/>
                <a:ea typeface="Arial" pitchFamily="34" charset="-122"/>
                <a:cs typeface="Arial" pitchFamily="34" charset="-120"/>
              </a:rPr>
              <a:t>Step 3: </a:t>
            </a:r>
            <a:r>
              <a:rPr lang="en-US" sz="1400" dirty="0">
                <a:solidFill>
                  <a:srgbClr val="1E293B"/>
                </a:solidFill>
                <a:latin typeface="Arial" pitchFamily="34" charset="0"/>
                <a:ea typeface="Arial" pitchFamily="34" charset="-122"/>
                <a:cs typeface="Arial" pitchFamily="34" charset="-120"/>
              </a:rPr>
              <a:t>Does 11 fit into 00? No → quotient bit = 0</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Bring down next digit → 001</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b="1" dirty="0">
                <a:solidFill>
                  <a:srgbClr val="21295C"/>
                </a:solidFill>
                <a:latin typeface="Arial" pitchFamily="34" charset="0"/>
                <a:ea typeface="Arial" pitchFamily="34" charset="-122"/>
                <a:cs typeface="Arial" pitchFamily="34" charset="-120"/>
              </a:rPr>
              <a:t>Step 4: </a:t>
            </a:r>
            <a:r>
              <a:rPr lang="en-US" sz="1400" dirty="0">
                <a:solidFill>
                  <a:srgbClr val="1E293B"/>
                </a:solidFill>
                <a:latin typeface="Arial" pitchFamily="34" charset="0"/>
                <a:ea typeface="Arial" pitchFamily="34" charset="-122"/>
                <a:cs typeface="Arial" pitchFamily="34" charset="-120"/>
              </a:rPr>
              <a:t>Does 11 fit into 001? No → quotient bit = 0</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No more digits, remainder = 1</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500" b="1" dirty="0">
                <a:solidFill>
                  <a:srgbClr val="10B981"/>
                </a:solidFill>
                <a:latin typeface="Arial" pitchFamily="34" charset="0"/>
                <a:ea typeface="Arial" pitchFamily="34" charset="-122"/>
                <a:cs typeface="Arial" pitchFamily="34" charset="-120"/>
              </a:rPr>
              <a:t>Final Answer: </a:t>
            </a:r>
            <a:r>
              <a:rPr lang="en-US" sz="1500" dirty="0">
                <a:solidFill>
                  <a:srgbClr val="1E293B"/>
                </a:solidFill>
                <a:latin typeface="Consolas" pitchFamily="34" charset="0"/>
                <a:ea typeface="Consolas" pitchFamily="34" charset="-122"/>
                <a:cs typeface="Consolas" pitchFamily="34" charset="-120"/>
              </a:rPr>
              <a:t>Quotient = 0100 = 100 (4), Remainder = 1</a:t>
            </a:r>
            <a:endParaRPr lang="en-US" sz="14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Binary Division Algorithm</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The formal algorithm computers use.</a:t>
            </a:r>
            <a:endParaRPr lang="en-US" sz="1600" dirty="0"/>
          </a:p>
        </p:txBody>
      </p:sp>
      <p:sp>
        <p:nvSpPr>
          <p:cNvPr id="6" name="Text 4"/>
          <p:cNvSpPr/>
          <p:nvPr/>
        </p:nvSpPr>
        <p:spPr>
          <a:xfrm>
            <a:off x="628357" y="1419664"/>
            <a:ext cx="77724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Restoring Division Algorithm</a:t>
            </a:r>
            <a:endParaRPr lang="en-US" sz="1600" dirty="0"/>
          </a:p>
        </p:txBody>
      </p:sp>
      <p:sp>
        <p:nvSpPr>
          <p:cNvPr id="7" name="Text 5"/>
          <p:cNvSpPr/>
          <p:nvPr/>
        </p:nvSpPr>
        <p:spPr>
          <a:xfrm>
            <a:off x="731520" y="2103120"/>
            <a:ext cx="7772400" cy="228600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1. Initialise: </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Quotient = 0, Remainder = 0</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b="1" dirty="0">
                <a:solidFill>
                  <a:srgbClr val="1E293B"/>
                </a:solidFill>
                <a:latin typeface="Arial" pitchFamily="34" charset="0"/>
                <a:ea typeface="Arial" pitchFamily="34" charset="-122"/>
                <a:cs typeface="Arial" pitchFamily="34" charset="-120"/>
              </a:rPr>
              <a:t>2. For each bit of dividend (left to right):</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a) Shift remainder left, bring in next dividend bit</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b) Subtract divisor from remainder</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c) IF result is negative:</a:t>
            </a:r>
            <a:endParaRPr lang="en-US" sz="1400" dirty="0"/>
          </a:p>
          <a:p>
            <a:pPr marL="0" lvl="1" indent="0">
              <a:buNone/>
            </a:pPr>
            <a:r>
              <a:rPr lang="en-US" sz="1200" dirty="0">
                <a:solidFill>
                  <a:srgbClr val="1E293B"/>
                </a:solidFill>
                <a:latin typeface="Arial" pitchFamily="34" charset="0"/>
                <a:ea typeface="Arial" pitchFamily="34" charset="-122"/>
                <a:cs typeface="Arial" pitchFamily="34" charset="-120"/>
              </a:rPr>
              <a:t>      • Set quotient bit = 0</a:t>
            </a:r>
            <a:endParaRPr lang="en-US" sz="1400" dirty="0"/>
          </a:p>
          <a:p>
            <a:pPr marL="0" lvl="1" indent="0">
              <a:buNone/>
            </a:pPr>
            <a:r>
              <a:rPr lang="en-US" sz="1200" dirty="0">
                <a:solidFill>
                  <a:srgbClr val="F59E0B"/>
                </a:solidFill>
                <a:latin typeface="Arial" pitchFamily="34" charset="0"/>
                <a:ea typeface="Arial" pitchFamily="34" charset="-122"/>
                <a:cs typeface="Arial" pitchFamily="34" charset="-120"/>
              </a:rPr>
              <a:t>      • Restore remainder (add divisor back)</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ELSE:</a:t>
            </a:r>
            <a:endParaRPr lang="en-US" sz="1400" dirty="0"/>
          </a:p>
          <a:p>
            <a:pPr marL="0" lvl="1" indent="0">
              <a:buNone/>
            </a:pPr>
            <a:r>
              <a:rPr lang="en-US" sz="1200" dirty="0">
                <a:solidFill>
                  <a:srgbClr val="1E293B"/>
                </a:solidFill>
                <a:latin typeface="Arial" pitchFamily="34" charset="0"/>
                <a:ea typeface="Arial" pitchFamily="34" charset="-122"/>
                <a:cs typeface="Arial" pitchFamily="34" charset="-120"/>
              </a:rPr>
              <a:t>      • Set quotient bit = 1</a:t>
            </a:r>
            <a:endParaRPr lang="en-US" sz="1400" dirty="0"/>
          </a:p>
          <a:p>
            <a:pPr marL="0" lvl="1" indent="0">
              <a:buNone/>
            </a:pPr>
            <a:r>
              <a:rPr lang="en-US" sz="1200" dirty="0">
                <a:solidFill>
                  <a:srgbClr val="1E293B"/>
                </a:solidFill>
                <a:latin typeface="Arial" pitchFamily="34" charset="0"/>
                <a:ea typeface="Arial" pitchFamily="34" charset="-122"/>
                <a:cs typeface="Arial" pitchFamily="34" charset="-120"/>
              </a:rPr>
              <a:t>      • Keep the result</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d) Shift quotient left</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b="1" dirty="0">
                <a:solidFill>
                  <a:srgbClr val="1E293B"/>
                </a:solidFill>
                <a:latin typeface="Arial" pitchFamily="34" charset="0"/>
                <a:ea typeface="Arial" pitchFamily="34" charset="-122"/>
                <a:cs typeface="Arial" pitchFamily="34" charset="-120"/>
              </a:rPr>
              <a:t>3. Final remainder and quotient are the answer</a:t>
            </a:r>
            <a:endParaRPr lang="en-US" sz="14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Hardware Implementation</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Division requires more complex hardware than multiplication.</a:t>
            </a:r>
            <a:endParaRPr lang="en-US" sz="1600" dirty="0"/>
          </a:p>
        </p:txBody>
      </p:sp>
      <p:sp>
        <p:nvSpPr>
          <p:cNvPr id="5" name="Text 3"/>
          <p:cNvSpPr/>
          <p:nvPr/>
        </p:nvSpPr>
        <p:spPr>
          <a:xfrm>
            <a:off x="640080" y="1554480"/>
            <a:ext cx="365760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Hardware Components</a:t>
            </a:r>
            <a:endParaRPr lang="en-US" sz="1600" dirty="0"/>
          </a:p>
        </p:txBody>
      </p:sp>
      <p:sp>
        <p:nvSpPr>
          <p:cNvPr id="6" name="Text 4"/>
          <p:cNvSpPr/>
          <p:nvPr/>
        </p:nvSpPr>
        <p:spPr>
          <a:xfrm>
            <a:off x="640080" y="2194560"/>
            <a:ext cx="3657600" cy="2286000"/>
          </a:xfrm>
          <a:prstGeom prst="rect">
            <a:avLst/>
          </a:prstGeom>
          <a:noFill/>
          <a:ln/>
        </p:spPr>
        <p:txBody>
          <a:bodyPr wrap="square" rtlCol="0" anchor="ctr"/>
          <a:lstStyle/>
          <a:p>
            <a:pPr marL="342900" indent="-342900">
              <a:buSzPct val="100000"/>
              <a:buChar char="•"/>
            </a:pPr>
            <a:r>
              <a:rPr lang="en-US" sz="1400" dirty="0">
                <a:solidFill>
                  <a:srgbClr val="1E293B"/>
                </a:solidFill>
                <a:latin typeface="Arial" pitchFamily="34" charset="0"/>
                <a:ea typeface="Arial" pitchFamily="34" charset="-122"/>
                <a:cs typeface="Arial" pitchFamily="34" charset="-120"/>
              </a:rPr>
              <a:t>1. Subtractor</a:t>
            </a:r>
            <a:endParaRPr lang="en-US" sz="1400" dirty="0"/>
          </a:p>
          <a:p>
            <a:pPr marL="0" indent="0">
              <a:buNone/>
            </a:pPr>
            <a:r>
              <a:rPr lang="en-US" sz="1200" i="1" dirty="0">
                <a:solidFill>
                  <a:srgbClr val="1E293B"/>
                </a:solidFill>
                <a:latin typeface="Arial" pitchFamily="34" charset="0"/>
                <a:ea typeface="Arial" pitchFamily="34" charset="-122"/>
                <a:cs typeface="Arial" pitchFamily="34" charset="-120"/>
              </a:rPr>
              <a:t>   (n-bit subtractor circuit)</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342900" indent="-342900">
              <a:buSzPct val="100000"/>
              <a:buChar char="•"/>
            </a:pPr>
            <a:r>
              <a:rPr lang="en-US" sz="1400" dirty="0">
                <a:solidFill>
                  <a:srgbClr val="1E293B"/>
                </a:solidFill>
                <a:latin typeface="Arial" pitchFamily="34" charset="0"/>
                <a:ea typeface="Arial" pitchFamily="34" charset="-122"/>
                <a:cs typeface="Arial" pitchFamily="34" charset="-120"/>
              </a:rPr>
              <a:t>2. Comparator</a:t>
            </a:r>
            <a:endParaRPr lang="en-US" sz="1400" dirty="0"/>
          </a:p>
          <a:p>
            <a:pPr marL="0" indent="0">
              <a:buNone/>
            </a:pPr>
            <a:r>
              <a:rPr lang="en-US" sz="1200" i="1" dirty="0">
                <a:solidFill>
                  <a:srgbClr val="1E293B"/>
                </a:solidFill>
                <a:latin typeface="Arial" pitchFamily="34" charset="0"/>
                <a:ea typeface="Arial" pitchFamily="34" charset="-122"/>
                <a:cs typeface="Arial" pitchFamily="34" charset="-120"/>
              </a:rPr>
              <a:t>   (check if result is negative)</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342900" indent="-342900">
              <a:buSzPct val="100000"/>
              <a:buChar char="•"/>
            </a:pPr>
            <a:r>
              <a:rPr lang="en-US" sz="1400" dirty="0">
                <a:solidFill>
                  <a:srgbClr val="1E293B"/>
                </a:solidFill>
                <a:latin typeface="Arial" pitchFamily="34" charset="0"/>
                <a:ea typeface="Arial" pitchFamily="34" charset="-122"/>
                <a:cs typeface="Arial" pitchFamily="34" charset="-120"/>
              </a:rPr>
              <a:t>3. Shift Registers</a:t>
            </a:r>
            <a:endParaRPr lang="en-US" sz="1400" dirty="0"/>
          </a:p>
          <a:p>
            <a:pPr marL="0" indent="0">
              <a:buNone/>
            </a:pPr>
            <a:r>
              <a:rPr lang="en-US" sz="1200" i="1" dirty="0">
                <a:solidFill>
                  <a:srgbClr val="1E293B"/>
                </a:solidFill>
                <a:latin typeface="Arial" pitchFamily="34" charset="0"/>
                <a:ea typeface="Arial" pitchFamily="34" charset="-122"/>
                <a:cs typeface="Arial" pitchFamily="34" charset="-120"/>
              </a:rPr>
              <a:t>   (for quotient and remainder)</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342900" indent="-342900">
              <a:buSzPct val="100000"/>
              <a:buChar char="•"/>
            </a:pPr>
            <a:r>
              <a:rPr lang="en-US" sz="1400" dirty="0">
                <a:solidFill>
                  <a:srgbClr val="1E293B"/>
                </a:solidFill>
                <a:latin typeface="Arial" pitchFamily="34" charset="0"/>
                <a:ea typeface="Arial" pitchFamily="34" charset="-122"/>
                <a:cs typeface="Arial" pitchFamily="34" charset="-120"/>
              </a:rPr>
              <a:t>4. Restore Logic</a:t>
            </a:r>
            <a:endParaRPr lang="en-US" sz="1400" dirty="0"/>
          </a:p>
          <a:p>
            <a:pPr marL="0" indent="0">
              <a:buNone/>
            </a:pPr>
            <a:r>
              <a:rPr lang="en-US" sz="1200" i="1" dirty="0">
                <a:solidFill>
                  <a:srgbClr val="1E293B"/>
                </a:solidFill>
                <a:latin typeface="Arial" pitchFamily="34" charset="0"/>
                <a:ea typeface="Arial" pitchFamily="34" charset="-122"/>
                <a:cs typeface="Arial" pitchFamily="34" charset="-120"/>
              </a:rPr>
              <a:t>   (add divisor back if negative)</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342900" indent="-342900">
              <a:buSzPct val="100000"/>
              <a:buChar char="•"/>
            </a:pPr>
            <a:r>
              <a:rPr lang="en-US" sz="1400" dirty="0">
                <a:solidFill>
                  <a:srgbClr val="1E293B"/>
                </a:solidFill>
                <a:latin typeface="Arial" pitchFamily="34" charset="0"/>
                <a:ea typeface="Arial" pitchFamily="34" charset="-122"/>
                <a:cs typeface="Arial" pitchFamily="34" charset="-120"/>
              </a:rPr>
              <a:t>5. Control Unit</a:t>
            </a:r>
            <a:endParaRPr lang="en-US" sz="1400" dirty="0"/>
          </a:p>
          <a:p>
            <a:pPr marL="0" indent="0">
              <a:buNone/>
            </a:pPr>
            <a:r>
              <a:rPr lang="en-US" sz="1200" i="1" dirty="0">
                <a:solidFill>
                  <a:srgbClr val="1E293B"/>
                </a:solidFill>
                <a:latin typeface="Arial" pitchFamily="34" charset="0"/>
                <a:ea typeface="Arial" pitchFamily="34" charset="-122"/>
                <a:cs typeface="Arial" pitchFamily="34" charset="-120"/>
              </a:rPr>
              <a:t>   (sequence the steps)</a:t>
            </a:r>
            <a:endParaRPr lang="en-US" sz="1400" dirty="0"/>
          </a:p>
        </p:txBody>
      </p:sp>
      <p:sp>
        <p:nvSpPr>
          <p:cNvPr id="7" name="Shape 5"/>
          <p:cNvSpPr/>
          <p:nvPr/>
        </p:nvSpPr>
        <p:spPr>
          <a:xfrm>
            <a:off x="4663440" y="1554480"/>
            <a:ext cx="4023360" cy="3017520"/>
          </a:xfrm>
          <a:prstGeom prst="rect">
            <a:avLst/>
          </a:prstGeom>
          <a:solidFill>
            <a:srgbClr val="FFFFFF"/>
          </a:solidFill>
          <a:ln w="25400">
            <a:solidFill>
              <a:srgbClr val="F59E0B"/>
            </a:solidFill>
            <a:prstDash val="solid"/>
          </a:ln>
        </p:spPr>
        <p:txBody>
          <a:bodyPr/>
          <a:lstStyle/>
          <a:p>
            <a:endParaRPr lang="en-GB"/>
          </a:p>
        </p:txBody>
      </p:sp>
      <p:sp>
        <p:nvSpPr>
          <p:cNvPr id="8" name="Text 6"/>
          <p:cNvSpPr/>
          <p:nvPr/>
        </p:nvSpPr>
        <p:spPr>
          <a:xfrm>
            <a:off x="4846320" y="1737360"/>
            <a:ext cx="3657600" cy="365760"/>
          </a:xfrm>
          <a:prstGeom prst="rect">
            <a:avLst/>
          </a:prstGeom>
          <a:noFill/>
          <a:ln/>
        </p:spPr>
        <p:txBody>
          <a:bodyPr wrap="square" rtlCol="0" anchor="ctr"/>
          <a:lstStyle/>
          <a:p>
            <a:pPr marL="0" indent="0">
              <a:buNone/>
            </a:pPr>
            <a:r>
              <a:rPr lang="en-US" sz="1600" b="1" dirty="0">
                <a:solidFill>
                  <a:srgbClr val="F59E0B"/>
                </a:solidFill>
                <a:latin typeface="Arial" pitchFamily="34" charset="0"/>
                <a:ea typeface="Arial" pitchFamily="34" charset="-122"/>
                <a:cs typeface="Arial" pitchFamily="34" charset="-120"/>
              </a:rPr>
              <a:t>Why Division is Expensive</a:t>
            </a:r>
            <a:endParaRPr lang="en-US" sz="1600" dirty="0"/>
          </a:p>
        </p:txBody>
      </p:sp>
      <p:sp>
        <p:nvSpPr>
          <p:cNvPr id="9" name="Text 7"/>
          <p:cNvSpPr/>
          <p:nvPr/>
        </p:nvSpPr>
        <p:spPr>
          <a:xfrm>
            <a:off x="4846320" y="2194560"/>
            <a:ext cx="3657600" cy="228600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Cycle Count:</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Takes n cycles for n-bit division</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32-bit division = 32 cycles</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b="1" dirty="0">
                <a:solidFill>
                  <a:srgbClr val="1E293B"/>
                </a:solidFill>
                <a:latin typeface="Arial" pitchFamily="34" charset="0"/>
                <a:ea typeface="Arial" pitchFamily="34" charset="-122"/>
                <a:cs typeface="Arial" pitchFamily="34" charset="-120"/>
              </a:rPr>
              <a:t>Each cycle needs:</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Subtraction</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Comparison</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Possible restore (addition)</a:t>
            </a:r>
            <a:endParaRPr lang="en-US" sz="1400" dirty="0"/>
          </a:p>
          <a:p>
            <a:pPr marL="0" indent="0">
              <a:buNone/>
            </a:pPr>
            <a:r>
              <a:rPr lang="en-US" sz="1300" dirty="0">
                <a:solidFill>
                  <a:srgbClr val="1E293B"/>
                </a:solidFill>
                <a:latin typeface="Arial" pitchFamily="34" charset="0"/>
                <a:ea typeface="Arial" pitchFamily="34" charset="-122"/>
                <a:cs typeface="Arial" pitchFamily="34" charset="-120"/>
              </a:rPr>
              <a:t>• Two shifts</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a:t>
            </a:r>
            <a:endParaRPr lang="en-US" sz="1400" dirty="0"/>
          </a:p>
          <a:p>
            <a:pPr marL="0" indent="0">
              <a:buNone/>
            </a:pPr>
            <a:r>
              <a:rPr lang="en-US" sz="1400" b="1" dirty="0">
                <a:solidFill>
                  <a:srgbClr val="1E293B"/>
                </a:solidFill>
                <a:latin typeface="Arial" pitchFamily="34" charset="0"/>
                <a:ea typeface="Arial" pitchFamily="34" charset="-122"/>
                <a:cs typeface="Arial" pitchFamily="34" charset="-120"/>
              </a:rPr>
              <a:t>Result: Division is ~10-40×</a:t>
            </a:r>
            <a:endParaRPr lang="en-US" sz="1400" dirty="0"/>
          </a:p>
          <a:p>
            <a:pPr marL="0" indent="0">
              <a:buNone/>
            </a:pPr>
            <a:r>
              <a:rPr lang="en-US" sz="1400" b="1" dirty="0">
                <a:solidFill>
                  <a:srgbClr val="1E293B"/>
                </a:solidFill>
                <a:latin typeface="Arial" pitchFamily="34" charset="0"/>
                <a:ea typeface="Arial" pitchFamily="34" charset="-122"/>
                <a:cs typeface="Arial" pitchFamily="34" charset="-120"/>
              </a:rPr>
              <a:t>slower than multiplication!</a:t>
            </a:r>
            <a:endParaRPr lang="en-US" sz="14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Optimisation: Non-Restoring Division</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Eliminate the restore step to save time.</a:t>
            </a:r>
            <a:endParaRPr lang="en-US" sz="1600" dirty="0"/>
          </a:p>
        </p:txBody>
      </p:sp>
      <p:sp>
        <p:nvSpPr>
          <p:cNvPr id="4" name="Shape 2"/>
          <p:cNvSpPr/>
          <p:nvPr/>
        </p:nvSpPr>
        <p:spPr>
          <a:xfrm>
            <a:off x="457200" y="1554480"/>
            <a:ext cx="4023360" cy="2560320"/>
          </a:xfrm>
          <a:prstGeom prst="rect">
            <a:avLst/>
          </a:prstGeom>
          <a:solidFill>
            <a:srgbClr val="FFFFFF"/>
          </a:solidFill>
          <a:ln w="25400">
            <a:solidFill>
              <a:srgbClr val="EF4444"/>
            </a:solidFill>
            <a:prstDash val="solid"/>
          </a:ln>
        </p:spPr>
        <p:txBody>
          <a:bodyPr/>
          <a:lstStyle/>
          <a:p>
            <a:endParaRPr lang="en-GB"/>
          </a:p>
        </p:txBody>
      </p:sp>
      <p:sp>
        <p:nvSpPr>
          <p:cNvPr id="5" name="Text 3"/>
          <p:cNvSpPr/>
          <p:nvPr/>
        </p:nvSpPr>
        <p:spPr>
          <a:xfrm>
            <a:off x="640080" y="1737360"/>
            <a:ext cx="3657600" cy="365760"/>
          </a:xfrm>
          <a:prstGeom prst="rect">
            <a:avLst/>
          </a:prstGeom>
          <a:noFill/>
          <a:ln/>
        </p:spPr>
        <p:txBody>
          <a:bodyPr wrap="square" rtlCol="0" anchor="ctr"/>
          <a:lstStyle/>
          <a:p>
            <a:pPr marL="0" indent="0">
              <a:buNone/>
            </a:pPr>
            <a:r>
              <a:rPr lang="en-US" sz="1500" b="1" dirty="0">
                <a:solidFill>
                  <a:srgbClr val="EF4444"/>
                </a:solidFill>
                <a:latin typeface="Arial" pitchFamily="34" charset="0"/>
                <a:ea typeface="Arial" pitchFamily="34" charset="-122"/>
                <a:cs typeface="Arial" pitchFamily="34" charset="-120"/>
              </a:rPr>
              <a:t>Restoring Division</a:t>
            </a:r>
            <a:endParaRPr lang="en-US" sz="1500" dirty="0"/>
          </a:p>
        </p:txBody>
      </p:sp>
      <p:sp>
        <p:nvSpPr>
          <p:cNvPr id="6" name="Text 4"/>
          <p:cNvSpPr/>
          <p:nvPr/>
        </p:nvSpPr>
        <p:spPr>
          <a:xfrm>
            <a:off x="640080" y="2194560"/>
            <a:ext cx="3657600" cy="173736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IF remainder &lt; 0:</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  • Quotient bit = 0</a:t>
            </a:r>
            <a:endParaRPr lang="en-US" sz="1300" dirty="0"/>
          </a:p>
          <a:p>
            <a:pPr marL="0" indent="0">
              <a:buNone/>
            </a:pPr>
            <a:r>
              <a:rPr lang="en-US" sz="1200" dirty="0">
                <a:solidFill>
                  <a:srgbClr val="F59E0B"/>
                </a:solidFill>
                <a:latin typeface="Arial" pitchFamily="34" charset="0"/>
                <a:ea typeface="Arial" pitchFamily="34" charset="-122"/>
                <a:cs typeface="Arial" pitchFamily="34" charset="-120"/>
              </a:rPr>
              <a:t>  • Add divisor back</a:t>
            </a:r>
            <a:endParaRPr lang="en-US" sz="1300" dirty="0"/>
          </a:p>
          <a:p>
            <a:pPr marL="0" indent="0">
              <a:buNone/>
            </a:pPr>
            <a:r>
              <a:rPr lang="en-US" sz="1100" i="1" dirty="0">
                <a:solidFill>
                  <a:srgbClr val="F59E0B"/>
                </a:solidFill>
                <a:latin typeface="Arial" pitchFamily="34" charset="0"/>
                <a:ea typeface="Arial" pitchFamily="34" charset="-122"/>
                <a:cs typeface="Arial" pitchFamily="34" charset="-120"/>
              </a:rPr>
              <a:t>    (restore remainder)</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300" b="1" dirty="0">
                <a:solidFill>
                  <a:srgbClr val="EF4444"/>
                </a:solidFill>
                <a:latin typeface="Arial" pitchFamily="34" charset="0"/>
                <a:ea typeface="Arial" pitchFamily="34" charset="-122"/>
                <a:cs typeface="Arial" pitchFamily="34" charset="-120"/>
              </a:rPr>
              <a:t>Problem:</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 Wastes a cycle</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 Extra addition operation</a:t>
            </a:r>
            <a:endParaRPr lang="en-US" sz="1300" dirty="0"/>
          </a:p>
        </p:txBody>
      </p:sp>
      <p:sp>
        <p:nvSpPr>
          <p:cNvPr id="7" name="Shape 5"/>
          <p:cNvSpPr/>
          <p:nvPr/>
        </p:nvSpPr>
        <p:spPr>
          <a:xfrm>
            <a:off x="4663440" y="1554480"/>
            <a:ext cx="4023360" cy="2560320"/>
          </a:xfrm>
          <a:prstGeom prst="rect">
            <a:avLst/>
          </a:prstGeom>
          <a:solidFill>
            <a:srgbClr val="FFFFFF"/>
          </a:solidFill>
          <a:ln w="25400">
            <a:solidFill>
              <a:srgbClr val="10B981"/>
            </a:solidFill>
            <a:prstDash val="solid"/>
          </a:ln>
        </p:spPr>
        <p:txBody>
          <a:bodyPr/>
          <a:lstStyle/>
          <a:p>
            <a:endParaRPr lang="en-GB"/>
          </a:p>
        </p:txBody>
      </p:sp>
      <p:sp>
        <p:nvSpPr>
          <p:cNvPr id="8" name="Text 6"/>
          <p:cNvSpPr/>
          <p:nvPr/>
        </p:nvSpPr>
        <p:spPr>
          <a:xfrm>
            <a:off x="4846320" y="1737360"/>
            <a:ext cx="3657600" cy="365760"/>
          </a:xfrm>
          <a:prstGeom prst="rect">
            <a:avLst/>
          </a:prstGeom>
          <a:noFill/>
          <a:ln/>
        </p:spPr>
        <p:txBody>
          <a:bodyPr wrap="square" rtlCol="0" anchor="ctr"/>
          <a:lstStyle/>
          <a:p>
            <a:pPr marL="0" indent="0">
              <a:buNone/>
            </a:pPr>
            <a:r>
              <a:rPr lang="en-US" sz="1500" b="1" dirty="0">
                <a:solidFill>
                  <a:srgbClr val="10B981"/>
                </a:solidFill>
                <a:latin typeface="Arial" pitchFamily="34" charset="0"/>
                <a:ea typeface="Arial" pitchFamily="34" charset="-122"/>
                <a:cs typeface="Arial" pitchFamily="34" charset="-120"/>
              </a:rPr>
              <a:t>Non-Restoring Division</a:t>
            </a:r>
            <a:endParaRPr lang="en-US" sz="1500" dirty="0"/>
          </a:p>
        </p:txBody>
      </p:sp>
      <p:sp>
        <p:nvSpPr>
          <p:cNvPr id="9" name="Text 7"/>
          <p:cNvSpPr/>
          <p:nvPr/>
        </p:nvSpPr>
        <p:spPr>
          <a:xfrm>
            <a:off x="4846320" y="2194560"/>
            <a:ext cx="3657600" cy="173736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IF remainder &lt; 0:</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  • Quotient bit = 0</a:t>
            </a:r>
            <a:endParaRPr lang="en-US" sz="1300" dirty="0"/>
          </a:p>
          <a:p>
            <a:pPr marL="0" indent="0">
              <a:buNone/>
            </a:pPr>
            <a:r>
              <a:rPr lang="en-US" sz="1200" dirty="0">
                <a:solidFill>
                  <a:srgbClr val="10B981"/>
                </a:solidFill>
                <a:latin typeface="Arial" pitchFamily="34" charset="0"/>
                <a:ea typeface="Arial" pitchFamily="34" charset="-122"/>
                <a:cs typeface="Arial" pitchFamily="34" charset="-120"/>
              </a:rPr>
              <a:t>  • Add divisor in next cycle</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ELSE:</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  • Quotient bit = 1</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  • Subtract divisor in next cycle</a:t>
            </a: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 </a:t>
            </a:r>
            <a:endParaRPr lang="en-US" sz="1300" dirty="0"/>
          </a:p>
          <a:p>
            <a:pPr marL="0" indent="0">
              <a:buNone/>
            </a:pPr>
            <a:r>
              <a:rPr lang="en-US" sz="1300" b="1" dirty="0">
                <a:solidFill>
                  <a:srgbClr val="10B981"/>
                </a:solidFill>
                <a:latin typeface="Arial" pitchFamily="34" charset="0"/>
                <a:ea typeface="Arial" pitchFamily="34" charset="-122"/>
                <a:cs typeface="Arial" pitchFamily="34" charset="-120"/>
              </a:rPr>
              <a:t>Benefit:</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 No wasted cycles</a:t>
            </a:r>
            <a:endParaRPr lang="en-US" sz="1300" dirty="0"/>
          </a:p>
          <a:p>
            <a:pPr marL="0" indent="0">
              <a:buNone/>
            </a:pPr>
            <a:r>
              <a:rPr lang="en-US" sz="1200" dirty="0">
                <a:solidFill>
                  <a:srgbClr val="1E293B"/>
                </a:solidFill>
                <a:latin typeface="Arial" pitchFamily="34" charset="0"/>
                <a:ea typeface="Arial" pitchFamily="34" charset="-122"/>
                <a:cs typeface="Arial" pitchFamily="34" charset="-120"/>
              </a:rPr>
              <a:t>• ~30% faster</a:t>
            </a:r>
            <a:endParaRPr lang="en-US" sz="1300" dirty="0"/>
          </a:p>
        </p:txBody>
      </p:sp>
      <p:sp>
        <p:nvSpPr>
          <p:cNvPr id="10" name="Shape 8"/>
          <p:cNvSpPr/>
          <p:nvPr/>
        </p:nvSpPr>
        <p:spPr>
          <a:xfrm>
            <a:off x="1371600" y="4297680"/>
            <a:ext cx="6400800" cy="548640"/>
          </a:xfrm>
          <a:prstGeom prst="rect">
            <a:avLst/>
          </a:prstGeom>
          <a:solidFill>
            <a:srgbClr val="E8F4F8"/>
          </a:solidFill>
          <a:ln/>
        </p:spPr>
        <p:txBody>
          <a:bodyPr/>
          <a:lstStyle/>
          <a:p>
            <a:endParaRPr lang="en-GB"/>
          </a:p>
        </p:txBody>
      </p:sp>
      <p:sp>
        <p:nvSpPr>
          <p:cNvPr id="11" name="Text 9"/>
          <p:cNvSpPr/>
          <p:nvPr/>
        </p:nvSpPr>
        <p:spPr>
          <a:xfrm>
            <a:off x="1554480" y="4480560"/>
            <a:ext cx="6035040" cy="182880"/>
          </a:xfrm>
          <a:prstGeom prst="rect">
            <a:avLst/>
          </a:prstGeom>
          <a:noFill/>
          <a:ln/>
        </p:spPr>
        <p:txBody>
          <a:bodyPr wrap="square" rtlCol="0" anchor="ctr"/>
          <a:lstStyle/>
          <a:p>
            <a:pPr marL="0" indent="0" algn="ctr">
              <a:buNone/>
            </a:pPr>
            <a:r>
              <a:rPr lang="en-US" sz="1300" i="1" dirty="0">
                <a:solidFill>
                  <a:srgbClr val="1E293B"/>
                </a:solidFill>
                <a:latin typeface="Arial" pitchFamily="34" charset="0"/>
                <a:ea typeface="Arial" pitchFamily="34" charset="-122"/>
                <a:cs typeface="Arial" pitchFamily="34" charset="-120"/>
              </a:rPr>
              <a:t>Modern processors use even more sophisticated algorithms (SRT division, Newton-Raphson)</a:t>
            </a:r>
            <a:endParaRPr lang="en-US" sz="13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Performance Comparison</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Division is the slowest arithmetic operation.</a:t>
            </a:r>
            <a:endParaRPr lang="en-US" sz="1600" dirty="0"/>
          </a:p>
        </p:txBody>
      </p:sp>
      <p:graphicFrame>
        <p:nvGraphicFramePr>
          <p:cNvPr id="10" name="Table 0"/>
          <p:cNvGraphicFramePr>
            <a:graphicFrameLocks noGrp="1"/>
          </p:cNvGraphicFramePr>
          <p:nvPr/>
        </p:nvGraphicFramePr>
        <p:xfrm>
          <a:off x="731520" y="1554480"/>
          <a:ext cx="7680960" cy="2103120"/>
        </p:xfrm>
        <a:graphic>
          <a:graphicData uri="http://schemas.openxmlformats.org/drawingml/2006/table">
            <a:tbl>
              <a:tblPr/>
              <a:tblGrid>
                <a:gridCol w="201168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1737360">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tblGrid>
              <a:tr h="350520">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Operation</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Hardware</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Cycles (32-bit)</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Complexity</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35052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Addition</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32 full adders</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Low</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extLst>
                  <a:ext uri="{0D108BD9-81ED-4DB2-BD59-A6C34878D82A}">
                    <a16:rowId xmlns:a16="http://schemas.microsoft.com/office/drawing/2014/main" val="10001"/>
                  </a:ext>
                </a:extLst>
              </a:tr>
              <a:tr h="35052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Subtraction</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32 full adders + XOR</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Low</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5FFE5"/>
                    </a:solidFill>
                  </a:tcPr>
                </a:tc>
                <a:extLst>
                  <a:ext uri="{0D108BD9-81ED-4DB2-BD59-A6C34878D82A}">
                    <a16:rowId xmlns:a16="http://schemas.microsoft.com/office/drawing/2014/main" val="10002"/>
                  </a:ext>
                </a:extLst>
              </a:tr>
              <a:tr h="35052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Multiplication</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1024 AND + adders</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 (array)</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Medium</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35052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Multiplication</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32 AND + 1 adder</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32 (sequential)</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Medium</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r h="35052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Division</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200" dirty="0">
                          <a:solidFill>
                            <a:srgbClr val="000000"/>
                          </a:solidFill>
                          <a:latin typeface="Arial" pitchFamily="34" charset="0"/>
                          <a:ea typeface="Arial" pitchFamily="34" charset="-122"/>
                          <a:cs typeface="Arial" pitchFamily="34" charset="-120"/>
                        </a:rPr>
                        <a:t>Subtractor + logic</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32+</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E5E5"/>
                    </a:solidFill>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High</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FFE5E5"/>
                    </a:solidFill>
                  </a:tcPr>
                </a:tc>
                <a:extLst>
                  <a:ext uri="{0D108BD9-81ED-4DB2-BD59-A6C34878D82A}">
                    <a16:rowId xmlns:a16="http://schemas.microsoft.com/office/drawing/2014/main" val="10005"/>
                  </a:ext>
                </a:extLst>
              </a:tr>
            </a:tbl>
          </a:graphicData>
        </a:graphic>
      </p:graphicFrame>
      <p:sp>
        <p:nvSpPr>
          <p:cNvPr id="5" name="Shape 2"/>
          <p:cNvSpPr/>
          <p:nvPr/>
        </p:nvSpPr>
        <p:spPr>
          <a:xfrm>
            <a:off x="1371600" y="3840480"/>
            <a:ext cx="6400800" cy="1005840"/>
          </a:xfrm>
          <a:prstGeom prst="rect">
            <a:avLst/>
          </a:prstGeom>
          <a:solidFill>
            <a:srgbClr val="F59E0B"/>
          </a:solidFill>
          <a:ln w="25400">
            <a:solidFill>
              <a:srgbClr val="1E293B"/>
            </a:solidFill>
            <a:prstDash val="solid"/>
          </a:ln>
        </p:spPr>
        <p:txBody>
          <a:bodyPr/>
          <a:lstStyle/>
          <a:p>
            <a:endParaRPr lang="en-GB"/>
          </a:p>
        </p:txBody>
      </p:sp>
      <p:sp>
        <p:nvSpPr>
          <p:cNvPr id="6" name="Text 3"/>
          <p:cNvSpPr/>
          <p:nvPr/>
        </p:nvSpPr>
        <p:spPr>
          <a:xfrm>
            <a:off x="1554480" y="4023360"/>
            <a:ext cx="6035040" cy="640080"/>
          </a:xfrm>
          <a:prstGeom prst="rect">
            <a:avLst/>
          </a:prstGeom>
          <a:noFill/>
          <a:ln/>
        </p:spPr>
        <p:txBody>
          <a:bodyPr wrap="square" rtlCol="0" anchor="ctr"/>
          <a:lstStyle/>
          <a:p>
            <a:pPr marL="0" indent="0">
              <a:buNone/>
            </a:pPr>
            <a:r>
              <a:rPr lang="en-US" sz="1500" b="1" dirty="0">
                <a:solidFill>
                  <a:srgbClr val="FFFFFF"/>
                </a:solidFill>
                <a:latin typeface="Arial" pitchFamily="34" charset="0"/>
                <a:ea typeface="Arial" pitchFamily="34" charset="-122"/>
                <a:cs typeface="Arial" pitchFamily="34" charset="-120"/>
              </a:rPr>
              <a:t>Real-World Impact:</a:t>
            </a:r>
            <a:endParaRPr lang="en-US" sz="1500" dirty="0"/>
          </a:p>
          <a:p>
            <a:pPr marL="0" indent="0">
              <a:buNone/>
            </a:pPr>
            <a:r>
              <a:rPr lang="en-US" sz="1500" dirty="0">
                <a:solidFill>
                  <a:srgbClr val="FFFFFF"/>
                </a:solidFill>
                <a:latin typeface="Arial" pitchFamily="34" charset="0"/>
                <a:ea typeface="Arial" pitchFamily="34" charset="-122"/>
                <a:cs typeface="Arial" pitchFamily="34" charset="-120"/>
              </a:rPr>
              <a:t> </a:t>
            </a:r>
            <a:endParaRPr lang="en-US" sz="1500" dirty="0"/>
          </a:p>
          <a:p>
            <a:pPr marL="0" indent="0">
              <a:buNone/>
            </a:pPr>
            <a:r>
              <a:rPr lang="en-US" sz="1300" dirty="0">
                <a:solidFill>
                  <a:srgbClr val="FFFFFF"/>
                </a:solidFill>
                <a:latin typeface="Arial" pitchFamily="34" charset="0"/>
                <a:ea typeface="Arial" pitchFamily="34" charset="-122"/>
                <a:cs typeface="Arial" pitchFamily="34" charset="-120"/>
              </a:rPr>
              <a:t>• Modern CPUs at 3 GHz: addition ~0.3 ns, division ~15 ns</a:t>
            </a:r>
            <a:endParaRPr lang="en-US" sz="1500" dirty="0"/>
          </a:p>
          <a:p>
            <a:pPr marL="0" indent="0">
              <a:buNone/>
            </a:pPr>
            <a:r>
              <a:rPr lang="en-US" sz="1300" dirty="0">
                <a:solidFill>
                  <a:srgbClr val="FFFFFF"/>
                </a:solidFill>
                <a:latin typeface="Arial" pitchFamily="34" charset="0"/>
                <a:ea typeface="Arial" pitchFamily="34" charset="-122"/>
                <a:cs typeface="Arial" pitchFamily="34" charset="-120"/>
              </a:rPr>
              <a:t>• That's why programmers avoid division in performance-critical code!</a:t>
            </a:r>
            <a:endParaRPr lang="en-US" sz="15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548640" y="457200"/>
            <a:ext cx="6400800" cy="640080"/>
          </a:xfrm>
          <a:prstGeom prst="rect">
            <a:avLst/>
          </a:prstGeom>
          <a:noFill/>
          <a:ln/>
        </p:spPr>
        <p:txBody>
          <a:bodyPr wrap="square" rtlCol="0" anchor="ctr"/>
          <a:lstStyle/>
          <a:p>
            <a:pPr marL="0" indent="0">
              <a:buNone/>
            </a:pPr>
            <a:r>
              <a:rPr lang="en-US" sz="4200" b="1" dirty="0">
                <a:solidFill>
                  <a:schemeClr val="accent1">
                    <a:lumMod val="50000"/>
                  </a:schemeClr>
                </a:solidFill>
                <a:latin typeface="Arial Black" pitchFamily="34" charset="0"/>
                <a:ea typeface="Arial Black" pitchFamily="34" charset="-122"/>
                <a:cs typeface="Arial Black" pitchFamily="34" charset="-120"/>
              </a:rPr>
              <a:t>Summary</a:t>
            </a:r>
            <a:endParaRPr lang="en-US" sz="4200" dirty="0">
              <a:solidFill>
                <a:schemeClr val="accent1">
                  <a:lumMod val="50000"/>
                </a:schemeClr>
              </a:solidFill>
            </a:endParaRPr>
          </a:p>
        </p:txBody>
      </p:sp>
      <p:sp>
        <p:nvSpPr>
          <p:cNvPr id="6" name="Text 4"/>
          <p:cNvSpPr/>
          <p:nvPr/>
        </p:nvSpPr>
        <p:spPr>
          <a:xfrm>
            <a:off x="731520" y="1188720"/>
            <a:ext cx="1554480" cy="475488"/>
          </a:xfrm>
          <a:prstGeom prst="rect">
            <a:avLst/>
          </a:prstGeom>
          <a:noFill/>
          <a:ln/>
        </p:spPr>
        <p:txBody>
          <a:bodyPr wrap="square" rtlCol="0" anchor="ctr"/>
          <a:lstStyle/>
          <a:p>
            <a:pPr marL="0" indent="0">
              <a:buNone/>
            </a:pPr>
            <a:r>
              <a:rPr lang="en-US" sz="1300" b="1" dirty="0">
                <a:solidFill>
                  <a:schemeClr val="accent1">
                    <a:lumMod val="50000"/>
                  </a:schemeClr>
                </a:solidFill>
                <a:latin typeface="Arial" pitchFamily="34" charset="0"/>
                <a:ea typeface="Arial" pitchFamily="34" charset="-122"/>
                <a:cs typeface="Arial" pitchFamily="34" charset="-120"/>
              </a:rPr>
              <a:t>Algorithm:  </a:t>
            </a:r>
            <a:endParaRPr lang="en-US" sz="1300" dirty="0">
              <a:solidFill>
                <a:schemeClr val="accent1">
                  <a:lumMod val="50000"/>
                </a:schemeClr>
              </a:solidFill>
            </a:endParaRPr>
          </a:p>
        </p:txBody>
      </p:sp>
      <p:sp>
        <p:nvSpPr>
          <p:cNvPr id="7" name="Text 5"/>
          <p:cNvSpPr/>
          <p:nvPr/>
        </p:nvSpPr>
        <p:spPr>
          <a:xfrm>
            <a:off x="2286000" y="1188720"/>
            <a:ext cx="4572000" cy="475488"/>
          </a:xfrm>
          <a:prstGeom prst="rect">
            <a:avLst/>
          </a:prstGeom>
          <a:noFill/>
          <a:ln/>
        </p:spPr>
        <p:txBody>
          <a:bodyPr wrap="square" rtlCol="0" anchor="ctr"/>
          <a:lstStyle/>
          <a:p>
            <a:pPr marL="0" indent="0">
              <a:buNone/>
            </a:pPr>
            <a:r>
              <a:rPr lang="en-US" sz="1300" dirty="0">
                <a:latin typeface="Arial" pitchFamily="34" charset="0"/>
                <a:ea typeface="Arial" pitchFamily="34" charset="-122"/>
                <a:cs typeface="Arial" pitchFamily="34" charset="-120"/>
              </a:rPr>
              <a:t>Same three steps as decimal: shift, subtract, compare. Then repeated n times</a:t>
            </a:r>
            <a:endParaRPr lang="en-US" sz="1300" dirty="0"/>
          </a:p>
        </p:txBody>
      </p:sp>
      <p:sp>
        <p:nvSpPr>
          <p:cNvPr id="9" name="Text 7"/>
          <p:cNvSpPr/>
          <p:nvPr/>
        </p:nvSpPr>
        <p:spPr>
          <a:xfrm>
            <a:off x="731520" y="1737360"/>
            <a:ext cx="1554480" cy="475488"/>
          </a:xfrm>
          <a:prstGeom prst="rect">
            <a:avLst/>
          </a:prstGeom>
          <a:noFill/>
          <a:ln/>
        </p:spPr>
        <p:txBody>
          <a:bodyPr wrap="square" rtlCol="0" anchor="ctr"/>
          <a:lstStyle/>
          <a:p>
            <a:pPr marL="0" indent="0">
              <a:buNone/>
            </a:pPr>
            <a:r>
              <a:rPr lang="en-US" sz="1300" b="1" dirty="0">
                <a:solidFill>
                  <a:schemeClr val="accent1">
                    <a:lumMod val="50000"/>
                  </a:schemeClr>
                </a:solidFill>
                <a:latin typeface="Arial" pitchFamily="34" charset="0"/>
                <a:ea typeface="Arial" pitchFamily="34" charset="-122"/>
                <a:cs typeface="Arial" pitchFamily="34" charset="-120"/>
              </a:rPr>
              <a:t>Binary rules:  </a:t>
            </a:r>
            <a:endParaRPr lang="en-US" sz="1300" dirty="0">
              <a:solidFill>
                <a:schemeClr val="accent1">
                  <a:lumMod val="50000"/>
                </a:schemeClr>
              </a:solidFill>
            </a:endParaRPr>
          </a:p>
        </p:txBody>
      </p:sp>
      <p:sp>
        <p:nvSpPr>
          <p:cNvPr id="10" name="Text 8"/>
          <p:cNvSpPr/>
          <p:nvPr/>
        </p:nvSpPr>
        <p:spPr>
          <a:xfrm>
            <a:off x="2286000" y="1737360"/>
            <a:ext cx="4572000" cy="475488"/>
          </a:xfrm>
          <a:prstGeom prst="rect">
            <a:avLst/>
          </a:prstGeom>
          <a:noFill/>
          <a:ln/>
        </p:spPr>
        <p:txBody>
          <a:bodyPr wrap="square" rtlCol="0" anchor="ctr"/>
          <a:lstStyle/>
          <a:p>
            <a:pPr marL="0" indent="0">
              <a:buNone/>
            </a:pPr>
            <a:r>
              <a:rPr lang="en-US" sz="1300" dirty="0">
                <a:latin typeface="Arial" pitchFamily="34" charset="0"/>
                <a:ea typeface="Arial" pitchFamily="34" charset="-122"/>
                <a:cs typeface="Arial" pitchFamily="34" charset="-120"/>
              </a:rPr>
              <a:t>Quotient bit is always 0 or 1 no estimation needed, just a sign check</a:t>
            </a:r>
            <a:endParaRPr lang="en-US" sz="1300" dirty="0"/>
          </a:p>
        </p:txBody>
      </p:sp>
      <p:sp>
        <p:nvSpPr>
          <p:cNvPr id="12" name="Text 10"/>
          <p:cNvSpPr/>
          <p:nvPr/>
        </p:nvSpPr>
        <p:spPr>
          <a:xfrm>
            <a:off x="731520" y="2286000"/>
            <a:ext cx="1554480" cy="475488"/>
          </a:xfrm>
          <a:prstGeom prst="rect">
            <a:avLst/>
          </a:prstGeom>
          <a:noFill/>
          <a:ln/>
        </p:spPr>
        <p:txBody>
          <a:bodyPr wrap="square" rtlCol="0" anchor="ctr"/>
          <a:lstStyle/>
          <a:p>
            <a:pPr marL="0" indent="0">
              <a:buNone/>
            </a:pPr>
            <a:r>
              <a:rPr lang="en-US" sz="1300" b="1" dirty="0">
                <a:solidFill>
                  <a:schemeClr val="accent1">
                    <a:lumMod val="50000"/>
                  </a:schemeClr>
                </a:solidFill>
                <a:latin typeface="Arial" pitchFamily="34" charset="0"/>
                <a:ea typeface="Arial" pitchFamily="34" charset="-122"/>
                <a:cs typeface="Arial" pitchFamily="34" charset="-120"/>
              </a:rPr>
              <a:t>Restoring:  </a:t>
            </a:r>
            <a:endParaRPr lang="en-US" sz="1300" dirty="0">
              <a:solidFill>
                <a:schemeClr val="accent1">
                  <a:lumMod val="50000"/>
                </a:schemeClr>
              </a:solidFill>
            </a:endParaRPr>
          </a:p>
        </p:txBody>
      </p:sp>
      <p:sp>
        <p:nvSpPr>
          <p:cNvPr id="13" name="Text 11"/>
          <p:cNvSpPr/>
          <p:nvPr/>
        </p:nvSpPr>
        <p:spPr>
          <a:xfrm>
            <a:off x="2286000" y="2286000"/>
            <a:ext cx="4572000" cy="475488"/>
          </a:xfrm>
          <a:prstGeom prst="rect">
            <a:avLst/>
          </a:prstGeom>
          <a:noFill/>
          <a:ln/>
        </p:spPr>
        <p:txBody>
          <a:bodyPr wrap="square" rtlCol="0" anchor="ctr"/>
          <a:lstStyle/>
          <a:p>
            <a:pPr marL="0" indent="0">
              <a:buNone/>
            </a:pPr>
            <a:r>
              <a:rPr lang="en-US" sz="1300" dirty="0">
                <a:latin typeface="Arial" pitchFamily="34" charset="0"/>
                <a:ea typeface="Arial" pitchFamily="34" charset="-122"/>
                <a:cs typeface="Arial" pitchFamily="34" charset="-120"/>
              </a:rPr>
              <a:t>Subtract D; if negative, add D back (restore R) and record 0</a:t>
            </a:r>
            <a:endParaRPr lang="en-US" sz="1300" dirty="0"/>
          </a:p>
        </p:txBody>
      </p:sp>
      <p:sp>
        <p:nvSpPr>
          <p:cNvPr id="15" name="Text 13"/>
          <p:cNvSpPr/>
          <p:nvPr/>
        </p:nvSpPr>
        <p:spPr>
          <a:xfrm>
            <a:off x="731520" y="2834640"/>
            <a:ext cx="1554480" cy="475488"/>
          </a:xfrm>
          <a:prstGeom prst="rect">
            <a:avLst/>
          </a:prstGeom>
          <a:noFill/>
          <a:ln/>
        </p:spPr>
        <p:txBody>
          <a:bodyPr wrap="square" rtlCol="0" anchor="ctr"/>
          <a:lstStyle/>
          <a:p>
            <a:pPr marL="0" indent="0">
              <a:buNone/>
            </a:pPr>
            <a:r>
              <a:rPr lang="en-US" sz="1300" b="1" dirty="0">
                <a:solidFill>
                  <a:schemeClr val="accent1">
                    <a:lumMod val="50000"/>
                  </a:schemeClr>
                </a:solidFill>
                <a:latin typeface="Arial" pitchFamily="34" charset="0"/>
                <a:ea typeface="Arial" pitchFamily="34" charset="-122"/>
                <a:cs typeface="Arial" pitchFamily="34" charset="-120"/>
              </a:rPr>
              <a:t>Non-restoring:  </a:t>
            </a:r>
            <a:endParaRPr lang="en-US" sz="1300" dirty="0">
              <a:solidFill>
                <a:schemeClr val="accent1">
                  <a:lumMod val="50000"/>
                </a:schemeClr>
              </a:solidFill>
            </a:endParaRPr>
          </a:p>
        </p:txBody>
      </p:sp>
      <p:sp>
        <p:nvSpPr>
          <p:cNvPr id="16" name="Text 14"/>
          <p:cNvSpPr/>
          <p:nvPr/>
        </p:nvSpPr>
        <p:spPr>
          <a:xfrm>
            <a:off x="2286000" y="2834640"/>
            <a:ext cx="4572000" cy="475488"/>
          </a:xfrm>
          <a:prstGeom prst="rect">
            <a:avLst/>
          </a:prstGeom>
          <a:noFill/>
          <a:ln/>
        </p:spPr>
        <p:txBody>
          <a:bodyPr wrap="square" rtlCol="0" anchor="ctr"/>
          <a:lstStyle/>
          <a:p>
            <a:pPr marL="0" indent="0">
              <a:buNone/>
            </a:pPr>
            <a:r>
              <a:rPr lang="en-US" sz="1300" dirty="0">
                <a:latin typeface="Arial" pitchFamily="34" charset="0"/>
                <a:ea typeface="Arial" pitchFamily="34" charset="-122"/>
                <a:cs typeface="Arial" pitchFamily="34" charset="-120"/>
              </a:rPr>
              <a:t>Skip the restore carry the deficit into the next step; ~2× faster</a:t>
            </a:r>
            <a:endParaRPr lang="en-US" sz="1300" dirty="0"/>
          </a:p>
        </p:txBody>
      </p:sp>
      <p:sp>
        <p:nvSpPr>
          <p:cNvPr id="18" name="Text 16"/>
          <p:cNvSpPr/>
          <p:nvPr/>
        </p:nvSpPr>
        <p:spPr>
          <a:xfrm>
            <a:off x="731520" y="3383280"/>
            <a:ext cx="1554480" cy="475488"/>
          </a:xfrm>
          <a:prstGeom prst="rect">
            <a:avLst/>
          </a:prstGeom>
          <a:noFill/>
          <a:ln/>
        </p:spPr>
        <p:txBody>
          <a:bodyPr wrap="square" rtlCol="0" anchor="ctr"/>
          <a:lstStyle/>
          <a:p>
            <a:pPr marL="0" indent="0">
              <a:buNone/>
            </a:pPr>
            <a:r>
              <a:rPr lang="en-US" sz="1300" b="1" dirty="0">
                <a:solidFill>
                  <a:schemeClr val="accent1">
                    <a:lumMod val="50000"/>
                  </a:schemeClr>
                </a:solidFill>
                <a:latin typeface="Arial" pitchFamily="34" charset="0"/>
                <a:ea typeface="Arial" pitchFamily="34" charset="-122"/>
                <a:cs typeface="Arial" pitchFamily="34" charset="-120"/>
              </a:rPr>
              <a:t>Hardware:  </a:t>
            </a:r>
            <a:endParaRPr lang="en-US" sz="1300" dirty="0">
              <a:solidFill>
                <a:schemeClr val="accent1">
                  <a:lumMod val="50000"/>
                </a:schemeClr>
              </a:solidFill>
            </a:endParaRPr>
          </a:p>
        </p:txBody>
      </p:sp>
      <p:sp>
        <p:nvSpPr>
          <p:cNvPr id="19" name="Text 17"/>
          <p:cNvSpPr/>
          <p:nvPr/>
        </p:nvSpPr>
        <p:spPr>
          <a:xfrm>
            <a:off x="2286000" y="3383280"/>
            <a:ext cx="4572000" cy="475488"/>
          </a:xfrm>
          <a:prstGeom prst="rect">
            <a:avLst/>
          </a:prstGeom>
          <a:noFill/>
          <a:ln/>
        </p:spPr>
        <p:txBody>
          <a:bodyPr wrap="square" rtlCol="0" anchor="ctr"/>
          <a:lstStyle/>
          <a:p>
            <a:pPr marL="0" indent="0">
              <a:buNone/>
            </a:pPr>
            <a:r>
              <a:rPr lang="en-US" sz="1300" dirty="0">
                <a:latin typeface="Arial" pitchFamily="34" charset="0"/>
                <a:ea typeface="Arial" pitchFamily="34" charset="-122"/>
                <a:cs typeface="Arial" pitchFamily="34" charset="-120"/>
              </a:rPr>
              <a:t>Subtractor + sign detector + shift register + MUX + control FSM</a:t>
            </a:r>
            <a:endParaRPr lang="en-US" sz="1300" dirty="0"/>
          </a:p>
        </p:txBody>
      </p:sp>
      <p:sp>
        <p:nvSpPr>
          <p:cNvPr id="21" name="Text 19"/>
          <p:cNvSpPr/>
          <p:nvPr/>
        </p:nvSpPr>
        <p:spPr>
          <a:xfrm>
            <a:off x="731520" y="3931920"/>
            <a:ext cx="1554480" cy="475488"/>
          </a:xfrm>
          <a:prstGeom prst="rect">
            <a:avLst/>
          </a:prstGeom>
          <a:noFill/>
          <a:ln/>
        </p:spPr>
        <p:txBody>
          <a:bodyPr wrap="square" rtlCol="0" anchor="ctr"/>
          <a:lstStyle/>
          <a:p>
            <a:pPr marL="0" indent="0">
              <a:buNone/>
            </a:pPr>
            <a:r>
              <a:rPr lang="en-US" sz="1300" b="1" dirty="0">
                <a:solidFill>
                  <a:schemeClr val="accent1">
                    <a:lumMod val="50000"/>
                  </a:schemeClr>
                </a:solidFill>
                <a:latin typeface="Arial" pitchFamily="34" charset="0"/>
                <a:ea typeface="Arial" pitchFamily="34" charset="-122"/>
                <a:cs typeface="Arial" pitchFamily="34" charset="-120"/>
              </a:rPr>
              <a:t>Cost:  </a:t>
            </a:r>
            <a:endParaRPr lang="en-US" sz="1300" dirty="0">
              <a:solidFill>
                <a:schemeClr val="accent1">
                  <a:lumMod val="50000"/>
                </a:schemeClr>
              </a:solidFill>
            </a:endParaRPr>
          </a:p>
        </p:txBody>
      </p:sp>
      <p:sp>
        <p:nvSpPr>
          <p:cNvPr id="22" name="Text 20"/>
          <p:cNvSpPr/>
          <p:nvPr/>
        </p:nvSpPr>
        <p:spPr>
          <a:xfrm>
            <a:off x="2286000" y="3931920"/>
            <a:ext cx="4572000" cy="475488"/>
          </a:xfrm>
          <a:prstGeom prst="rect">
            <a:avLst/>
          </a:prstGeom>
          <a:noFill/>
          <a:ln/>
        </p:spPr>
        <p:txBody>
          <a:bodyPr wrap="square" rtlCol="0" anchor="ctr"/>
          <a:lstStyle/>
          <a:p>
            <a:pPr marL="0" indent="0">
              <a:buNone/>
            </a:pPr>
            <a:r>
              <a:rPr lang="en-US" sz="1300" dirty="0">
                <a:latin typeface="Arial" pitchFamily="34" charset="0"/>
                <a:ea typeface="Arial" pitchFamily="34" charset="-122"/>
                <a:cs typeface="Arial" pitchFamily="34" charset="-120"/>
              </a:rPr>
              <a:t>Sequential: n cycles for n-bit division far slower than addition</a:t>
            </a:r>
            <a:endParaRPr lang="en-US" sz="1300" dirty="0"/>
          </a:p>
        </p:txBody>
      </p:sp>
      <p:sp>
        <p:nvSpPr>
          <p:cNvPr id="24" name="Text 22"/>
          <p:cNvSpPr/>
          <p:nvPr/>
        </p:nvSpPr>
        <p:spPr>
          <a:xfrm>
            <a:off x="731520" y="4480560"/>
            <a:ext cx="1554480" cy="475488"/>
          </a:xfrm>
          <a:prstGeom prst="rect">
            <a:avLst/>
          </a:prstGeom>
          <a:noFill/>
          <a:ln/>
        </p:spPr>
        <p:txBody>
          <a:bodyPr wrap="square" rtlCol="0" anchor="ctr"/>
          <a:lstStyle/>
          <a:p>
            <a:pPr marL="0" indent="0">
              <a:buNone/>
            </a:pPr>
            <a:r>
              <a:rPr lang="en-US" sz="1300" b="1" dirty="0">
                <a:solidFill>
                  <a:schemeClr val="accent1">
                    <a:lumMod val="50000"/>
                  </a:schemeClr>
                </a:solidFill>
                <a:latin typeface="Arial" pitchFamily="34" charset="0"/>
                <a:ea typeface="Arial" pitchFamily="34" charset="-122"/>
                <a:cs typeface="Arial" pitchFamily="34" charset="-120"/>
              </a:rPr>
              <a:t>Modern CPUs:  </a:t>
            </a:r>
            <a:endParaRPr lang="en-US" sz="1300" dirty="0">
              <a:solidFill>
                <a:schemeClr val="accent1">
                  <a:lumMod val="50000"/>
                </a:schemeClr>
              </a:solidFill>
            </a:endParaRPr>
          </a:p>
        </p:txBody>
      </p:sp>
      <p:sp>
        <p:nvSpPr>
          <p:cNvPr id="25" name="Text 23"/>
          <p:cNvSpPr/>
          <p:nvPr/>
        </p:nvSpPr>
        <p:spPr>
          <a:xfrm>
            <a:off x="2286000" y="4480560"/>
            <a:ext cx="4572000" cy="475488"/>
          </a:xfrm>
          <a:prstGeom prst="rect">
            <a:avLst/>
          </a:prstGeom>
          <a:noFill/>
          <a:ln/>
        </p:spPr>
        <p:txBody>
          <a:bodyPr wrap="square" rtlCol="0" anchor="ctr"/>
          <a:lstStyle/>
          <a:p>
            <a:pPr marL="0" indent="0">
              <a:buNone/>
            </a:pPr>
            <a:r>
              <a:rPr lang="en-US" sz="1300" dirty="0">
                <a:latin typeface="Arial" pitchFamily="34" charset="0"/>
                <a:ea typeface="Arial" pitchFamily="34" charset="-122"/>
                <a:cs typeface="Arial" pitchFamily="34" charset="-120"/>
              </a:rPr>
              <a:t>SRT division or Newton-Raphson converge to result in far fewer cycles</a:t>
            </a:r>
            <a:endParaRPr lang="en-US" sz="13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Floating-Point Representation</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Floating-point numbers represent very large and very small values using scientific notation.</a:t>
            </a:r>
            <a:endParaRPr lang="en-US" sz="1600" dirty="0"/>
          </a:p>
        </p:txBody>
      </p:sp>
      <p:sp>
        <p:nvSpPr>
          <p:cNvPr id="4" name="Shape 2"/>
          <p:cNvSpPr/>
          <p:nvPr/>
        </p:nvSpPr>
        <p:spPr>
          <a:xfrm>
            <a:off x="457200" y="1554480"/>
            <a:ext cx="8229600" cy="1463040"/>
          </a:xfrm>
          <a:prstGeom prst="rect">
            <a:avLst/>
          </a:prstGeom>
          <a:solidFill>
            <a:srgbClr val="E8F4F8"/>
          </a:solidFill>
          <a:ln/>
        </p:spPr>
        <p:txBody>
          <a:bodyPr/>
          <a:lstStyle/>
          <a:p>
            <a:endParaRPr lang="en-GB"/>
          </a:p>
        </p:txBody>
      </p:sp>
      <p:sp>
        <p:nvSpPr>
          <p:cNvPr id="5" name="Text 3"/>
          <p:cNvSpPr/>
          <p:nvPr/>
        </p:nvSpPr>
        <p:spPr>
          <a:xfrm>
            <a:off x="640080" y="1737360"/>
            <a:ext cx="7863840" cy="365760"/>
          </a:xfrm>
          <a:prstGeom prst="rect">
            <a:avLst/>
          </a:prstGeom>
          <a:noFill/>
          <a:ln/>
        </p:spPr>
        <p:txBody>
          <a:bodyPr wrap="square" rtlCol="0" anchor="ctr"/>
          <a:lstStyle/>
          <a:p>
            <a:pPr marL="0" indent="0">
              <a:buNone/>
            </a:pPr>
            <a:r>
              <a:rPr lang="en-US" sz="1600" b="1" dirty="0">
                <a:solidFill>
                  <a:srgbClr val="1E293B"/>
                </a:solidFill>
                <a:latin typeface="Arial" pitchFamily="34" charset="0"/>
                <a:ea typeface="Arial" pitchFamily="34" charset="-122"/>
                <a:cs typeface="Arial" pitchFamily="34" charset="-120"/>
              </a:rPr>
              <a:t>IEEE 754 Single Precision (32-bit):</a:t>
            </a:r>
            <a:endParaRPr lang="en-US" sz="1600" dirty="0"/>
          </a:p>
        </p:txBody>
      </p:sp>
      <p:sp>
        <p:nvSpPr>
          <p:cNvPr id="6" name="Shape 4"/>
          <p:cNvSpPr/>
          <p:nvPr/>
        </p:nvSpPr>
        <p:spPr>
          <a:xfrm>
            <a:off x="640080" y="2240280"/>
            <a:ext cx="731520" cy="548640"/>
          </a:xfrm>
          <a:prstGeom prst="rect">
            <a:avLst/>
          </a:prstGeom>
          <a:solidFill>
            <a:srgbClr val="1C7293"/>
          </a:solidFill>
          <a:ln w="25400">
            <a:solidFill>
              <a:srgbClr val="1E293B"/>
            </a:solidFill>
            <a:prstDash val="solid"/>
          </a:ln>
        </p:spPr>
        <p:txBody>
          <a:bodyPr/>
          <a:lstStyle/>
          <a:p>
            <a:endParaRPr lang="en-GB"/>
          </a:p>
        </p:txBody>
      </p:sp>
      <p:sp>
        <p:nvSpPr>
          <p:cNvPr id="7" name="Text 5"/>
          <p:cNvSpPr/>
          <p:nvPr/>
        </p:nvSpPr>
        <p:spPr>
          <a:xfrm>
            <a:off x="640080" y="2240280"/>
            <a:ext cx="731520" cy="548640"/>
          </a:xfrm>
          <a:prstGeom prst="rect">
            <a:avLst/>
          </a:prstGeom>
          <a:noFill/>
          <a:ln/>
        </p:spPr>
        <p:txBody>
          <a:bodyPr wrap="square"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S</a:t>
            </a:r>
            <a:endParaRPr lang="en-US" sz="1800" dirty="0"/>
          </a:p>
        </p:txBody>
      </p:sp>
      <p:sp>
        <p:nvSpPr>
          <p:cNvPr id="8" name="Text 6"/>
          <p:cNvSpPr/>
          <p:nvPr/>
        </p:nvSpPr>
        <p:spPr>
          <a:xfrm>
            <a:off x="640080" y="2834640"/>
            <a:ext cx="731520" cy="365760"/>
          </a:xfrm>
          <a:prstGeom prst="rect">
            <a:avLst/>
          </a:prstGeom>
          <a:noFill/>
          <a:ln/>
        </p:spPr>
        <p:txBody>
          <a:bodyPr wrap="square" rtlCol="0" anchor="ctr"/>
          <a:lstStyle/>
          <a:p>
            <a:pPr marL="0" indent="0" algn="ctr">
              <a:buNone/>
            </a:pPr>
            <a:r>
              <a:rPr lang="en-US" sz="1000" dirty="0">
                <a:solidFill>
                  <a:srgbClr val="1E293B"/>
                </a:solidFill>
                <a:latin typeface="Arial" pitchFamily="34" charset="0"/>
                <a:ea typeface="Arial" pitchFamily="34" charset="-122"/>
                <a:cs typeface="Arial" pitchFamily="34" charset="-120"/>
              </a:rPr>
              <a:t>Sign</a:t>
            </a:r>
            <a:endParaRPr lang="en-US" sz="1000" dirty="0"/>
          </a:p>
          <a:p>
            <a:pPr marL="0" indent="0" algn="ctr">
              <a:buNone/>
            </a:pPr>
            <a:r>
              <a:rPr lang="en-US" sz="1000" dirty="0">
                <a:solidFill>
                  <a:srgbClr val="1E293B"/>
                </a:solidFill>
                <a:latin typeface="Arial" pitchFamily="34" charset="0"/>
                <a:ea typeface="Arial" pitchFamily="34" charset="-122"/>
                <a:cs typeface="Arial" pitchFamily="34" charset="-120"/>
              </a:rPr>
              <a:t>1 bit</a:t>
            </a:r>
            <a:endParaRPr lang="en-US" sz="1000" dirty="0"/>
          </a:p>
        </p:txBody>
      </p:sp>
      <p:sp>
        <p:nvSpPr>
          <p:cNvPr id="9" name="Shape 7"/>
          <p:cNvSpPr/>
          <p:nvPr/>
        </p:nvSpPr>
        <p:spPr>
          <a:xfrm>
            <a:off x="1371600" y="2240280"/>
            <a:ext cx="2743200" cy="548640"/>
          </a:xfrm>
          <a:prstGeom prst="rect">
            <a:avLst/>
          </a:prstGeom>
          <a:solidFill>
            <a:srgbClr val="21295C"/>
          </a:solidFill>
          <a:ln w="25400">
            <a:solidFill>
              <a:srgbClr val="1E293B"/>
            </a:solidFill>
            <a:prstDash val="solid"/>
          </a:ln>
        </p:spPr>
        <p:txBody>
          <a:bodyPr/>
          <a:lstStyle/>
          <a:p>
            <a:endParaRPr lang="en-GB"/>
          </a:p>
        </p:txBody>
      </p:sp>
      <p:sp>
        <p:nvSpPr>
          <p:cNvPr id="10" name="Text 8"/>
          <p:cNvSpPr/>
          <p:nvPr/>
        </p:nvSpPr>
        <p:spPr>
          <a:xfrm>
            <a:off x="1371600" y="2240280"/>
            <a:ext cx="2743200" cy="548640"/>
          </a:xfrm>
          <a:prstGeom prst="rect">
            <a:avLst/>
          </a:prstGeom>
          <a:noFill/>
          <a:ln/>
        </p:spPr>
        <p:txBody>
          <a:bodyPr wrap="square"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Exponent</a:t>
            </a:r>
            <a:endParaRPr lang="en-US" sz="1800" dirty="0"/>
          </a:p>
        </p:txBody>
      </p:sp>
      <p:sp>
        <p:nvSpPr>
          <p:cNvPr id="11" name="Text 9"/>
          <p:cNvSpPr/>
          <p:nvPr/>
        </p:nvSpPr>
        <p:spPr>
          <a:xfrm>
            <a:off x="1371600" y="2834640"/>
            <a:ext cx="2743200" cy="365760"/>
          </a:xfrm>
          <a:prstGeom prst="rect">
            <a:avLst/>
          </a:prstGeom>
          <a:noFill/>
          <a:ln/>
        </p:spPr>
        <p:txBody>
          <a:bodyPr wrap="square" rtlCol="0" anchor="ctr"/>
          <a:lstStyle/>
          <a:p>
            <a:pPr marL="0" indent="0" algn="ctr">
              <a:buNone/>
            </a:pPr>
            <a:r>
              <a:rPr lang="en-US" sz="1000" dirty="0">
                <a:solidFill>
                  <a:srgbClr val="1E293B"/>
                </a:solidFill>
                <a:latin typeface="Arial" pitchFamily="34" charset="0"/>
                <a:ea typeface="Arial" pitchFamily="34" charset="-122"/>
                <a:cs typeface="Arial" pitchFamily="34" charset="-120"/>
              </a:rPr>
              <a:t>8 bits</a:t>
            </a:r>
            <a:endParaRPr lang="en-US" sz="1000" dirty="0"/>
          </a:p>
        </p:txBody>
      </p:sp>
      <p:sp>
        <p:nvSpPr>
          <p:cNvPr id="12" name="Shape 10"/>
          <p:cNvSpPr/>
          <p:nvPr/>
        </p:nvSpPr>
        <p:spPr>
          <a:xfrm>
            <a:off x="4114800" y="2240280"/>
            <a:ext cx="4389120" cy="548640"/>
          </a:xfrm>
          <a:prstGeom prst="rect">
            <a:avLst/>
          </a:prstGeom>
          <a:solidFill>
            <a:srgbClr val="065A82"/>
          </a:solidFill>
          <a:ln w="25400">
            <a:solidFill>
              <a:srgbClr val="1E293B"/>
            </a:solidFill>
            <a:prstDash val="solid"/>
          </a:ln>
        </p:spPr>
        <p:txBody>
          <a:bodyPr/>
          <a:lstStyle/>
          <a:p>
            <a:endParaRPr lang="en-GB"/>
          </a:p>
        </p:txBody>
      </p:sp>
      <p:sp>
        <p:nvSpPr>
          <p:cNvPr id="13" name="Text 11"/>
          <p:cNvSpPr/>
          <p:nvPr/>
        </p:nvSpPr>
        <p:spPr>
          <a:xfrm>
            <a:off x="4114800" y="2240280"/>
            <a:ext cx="4389120" cy="548640"/>
          </a:xfrm>
          <a:prstGeom prst="rect">
            <a:avLst/>
          </a:prstGeom>
          <a:noFill/>
          <a:ln/>
        </p:spPr>
        <p:txBody>
          <a:bodyPr wrap="square"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Mantissa (Fraction)</a:t>
            </a:r>
            <a:endParaRPr lang="en-US" sz="1800" dirty="0"/>
          </a:p>
        </p:txBody>
      </p:sp>
      <p:sp>
        <p:nvSpPr>
          <p:cNvPr id="14" name="Text 12"/>
          <p:cNvSpPr/>
          <p:nvPr/>
        </p:nvSpPr>
        <p:spPr>
          <a:xfrm>
            <a:off x="4114800" y="2834640"/>
            <a:ext cx="4389120" cy="365760"/>
          </a:xfrm>
          <a:prstGeom prst="rect">
            <a:avLst/>
          </a:prstGeom>
          <a:noFill/>
          <a:ln/>
        </p:spPr>
        <p:txBody>
          <a:bodyPr wrap="square" rtlCol="0" anchor="ctr"/>
          <a:lstStyle/>
          <a:p>
            <a:pPr marL="0" indent="0" algn="ctr">
              <a:buNone/>
            </a:pPr>
            <a:r>
              <a:rPr lang="en-US" sz="1000" dirty="0">
                <a:solidFill>
                  <a:srgbClr val="1E293B"/>
                </a:solidFill>
                <a:latin typeface="Arial" pitchFamily="34" charset="0"/>
                <a:ea typeface="Arial" pitchFamily="34" charset="-122"/>
                <a:cs typeface="Arial" pitchFamily="34" charset="-120"/>
              </a:rPr>
              <a:t>23 bits</a:t>
            </a:r>
            <a:endParaRPr lang="en-US" sz="1000" dirty="0"/>
          </a:p>
        </p:txBody>
      </p:sp>
      <p:sp>
        <p:nvSpPr>
          <p:cNvPr id="15" name="Shape 13"/>
          <p:cNvSpPr/>
          <p:nvPr/>
        </p:nvSpPr>
        <p:spPr>
          <a:xfrm>
            <a:off x="457200" y="3383280"/>
            <a:ext cx="8229600" cy="731520"/>
          </a:xfrm>
          <a:prstGeom prst="rect">
            <a:avLst/>
          </a:prstGeom>
          <a:solidFill>
            <a:srgbClr val="FFFFFF"/>
          </a:solidFill>
          <a:ln w="25400">
            <a:solidFill>
              <a:srgbClr val="1C7293"/>
            </a:solidFill>
            <a:prstDash val="solid"/>
          </a:ln>
        </p:spPr>
        <p:txBody>
          <a:bodyPr/>
          <a:lstStyle/>
          <a:p>
            <a:endParaRPr lang="en-GB"/>
          </a:p>
        </p:txBody>
      </p:sp>
      <p:sp>
        <p:nvSpPr>
          <p:cNvPr id="16" name="Text 14"/>
          <p:cNvSpPr/>
          <p:nvPr/>
        </p:nvSpPr>
        <p:spPr>
          <a:xfrm>
            <a:off x="457200" y="3383280"/>
            <a:ext cx="8229600" cy="731520"/>
          </a:xfrm>
          <a:prstGeom prst="rect">
            <a:avLst/>
          </a:prstGeom>
          <a:noFill/>
          <a:ln/>
        </p:spPr>
        <p:txBody>
          <a:bodyPr wrap="square" rtlCol="0" anchor="ctr"/>
          <a:lstStyle/>
          <a:p>
            <a:pPr marL="0" indent="0" algn="ctr">
              <a:buNone/>
            </a:pPr>
            <a:r>
              <a:rPr lang="en-US" sz="1600" dirty="0">
                <a:solidFill>
                  <a:srgbClr val="1E293B"/>
                </a:solidFill>
                <a:latin typeface="Arial" pitchFamily="34" charset="0"/>
                <a:ea typeface="Arial" pitchFamily="34" charset="-122"/>
                <a:cs typeface="Arial" pitchFamily="34" charset="-120"/>
              </a:rPr>
              <a:t>Value = (-1)</a:t>
            </a:r>
            <a:r>
              <a:rPr lang="en-US" sz="1200" baseline="30000" dirty="0">
                <a:solidFill>
                  <a:srgbClr val="1E293B"/>
                </a:solidFill>
                <a:latin typeface="Arial" pitchFamily="34" charset="0"/>
                <a:ea typeface="Arial" pitchFamily="34" charset="-122"/>
                <a:cs typeface="Arial" pitchFamily="34" charset="-120"/>
              </a:rPr>
              <a:t>S</a:t>
            </a:r>
            <a:r>
              <a:rPr lang="en-US" sz="1600" dirty="0">
                <a:solidFill>
                  <a:srgbClr val="1E293B"/>
                </a:solidFill>
                <a:latin typeface="Arial" pitchFamily="34" charset="0"/>
                <a:ea typeface="Arial" pitchFamily="34" charset="-122"/>
                <a:cs typeface="Arial" pitchFamily="34" charset="-120"/>
              </a:rPr>
              <a:t> × (1 + Mantissa) × 2</a:t>
            </a:r>
            <a:r>
              <a:rPr lang="en-US" sz="1200" baseline="30000" dirty="0">
                <a:solidFill>
                  <a:srgbClr val="1E293B"/>
                </a:solidFill>
                <a:latin typeface="Arial" pitchFamily="34" charset="0"/>
                <a:ea typeface="Arial" pitchFamily="34" charset="-122"/>
                <a:cs typeface="Arial" pitchFamily="34" charset="-120"/>
              </a:rPr>
              <a:t>(Exponent - 127)</a:t>
            </a:r>
            <a:endParaRPr lang="en-US" sz="1600" dirty="0"/>
          </a:p>
        </p:txBody>
      </p:sp>
      <p:sp>
        <p:nvSpPr>
          <p:cNvPr id="17" name="Text 15"/>
          <p:cNvSpPr/>
          <p:nvPr/>
        </p:nvSpPr>
        <p:spPr>
          <a:xfrm>
            <a:off x="457200" y="4297680"/>
            <a:ext cx="8229600" cy="365760"/>
          </a:xfrm>
          <a:prstGeom prst="rect">
            <a:avLst/>
          </a:prstGeom>
          <a:noFill/>
          <a:ln/>
        </p:spPr>
        <p:txBody>
          <a:bodyPr wrap="square" rtlCol="0" anchor="ctr"/>
          <a:lstStyle/>
          <a:p>
            <a:pPr marL="0" indent="0">
              <a:buNone/>
            </a:pPr>
            <a:r>
              <a:rPr lang="en-US" sz="1300" b="1" i="1" dirty="0">
                <a:solidFill>
                  <a:srgbClr val="64748B"/>
                </a:solidFill>
                <a:latin typeface="Arial" pitchFamily="34" charset="0"/>
                <a:ea typeface="Arial" pitchFamily="34" charset="-122"/>
                <a:cs typeface="Arial" pitchFamily="34" charset="-120"/>
              </a:rPr>
              <a:t>Example: </a:t>
            </a:r>
            <a:r>
              <a:rPr lang="en-US" sz="1300" i="1" dirty="0">
                <a:solidFill>
                  <a:srgbClr val="64748B"/>
                </a:solidFill>
                <a:latin typeface="Arial" pitchFamily="34" charset="0"/>
                <a:ea typeface="Arial" pitchFamily="34" charset="-122"/>
                <a:cs typeface="Arial" pitchFamily="34" charset="-120"/>
              </a:rPr>
              <a:t>12.5 = 1.5625 × 2</a:t>
            </a:r>
            <a:r>
              <a:rPr lang="en-US" sz="1300" i="1" baseline="30000" dirty="0">
                <a:solidFill>
                  <a:srgbClr val="64748B"/>
                </a:solidFill>
                <a:latin typeface="Arial" pitchFamily="34" charset="0"/>
                <a:ea typeface="Arial" pitchFamily="34" charset="-122"/>
                <a:cs typeface="Arial" pitchFamily="34" charset="-120"/>
              </a:rPr>
              <a:t>3</a:t>
            </a:r>
            <a:r>
              <a:rPr lang="en-US" sz="1300" i="1" dirty="0">
                <a:solidFill>
                  <a:srgbClr val="64748B"/>
                </a:solidFill>
                <a:latin typeface="Arial" pitchFamily="34" charset="0"/>
                <a:ea typeface="Arial" pitchFamily="34" charset="-122"/>
                <a:cs typeface="Arial" pitchFamily="34" charset="-120"/>
              </a:rPr>
              <a:t> = S:0, Exponent:130 (3+127), Mantissa:0.5625</a:t>
            </a:r>
            <a:endParaRPr lang="en-US" sz="13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Floating-Point Operations</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FP operations are significantly more complex than integer operations.</a:t>
            </a:r>
            <a:endParaRPr lang="en-US" sz="1600" dirty="0"/>
          </a:p>
        </p:txBody>
      </p:sp>
      <p:sp>
        <p:nvSpPr>
          <p:cNvPr id="4" name="Shape 2"/>
          <p:cNvSpPr/>
          <p:nvPr/>
        </p:nvSpPr>
        <p:spPr>
          <a:xfrm>
            <a:off x="457200" y="1554480"/>
            <a:ext cx="137160" cy="1371600"/>
          </a:xfrm>
          <a:prstGeom prst="rect">
            <a:avLst/>
          </a:prstGeom>
          <a:solidFill>
            <a:srgbClr val="1C7293"/>
          </a:solidFill>
          <a:ln/>
        </p:spPr>
        <p:txBody>
          <a:bodyPr/>
          <a:lstStyle/>
          <a:p>
            <a:endParaRPr lang="en-GB"/>
          </a:p>
        </p:txBody>
      </p:sp>
      <p:sp>
        <p:nvSpPr>
          <p:cNvPr id="5" name="Shape 3"/>
          <p:cNvSpPr/>
          <p:nvPr/>
        </p:nvSpPr>
        <p:spPr>
          <a:xfrm>
            <a:off x="594360" y="1554480"/>
            <a:ext cx="3977640" cy="1371600"/>
          </a:xfrm>
          <a:prstGeom prst="rect">
            <a:avLst/>
          </a:prstGeom>
          <a:solidFill>
            <a:srgbClr val="FFFFFF"/>
          </a:solidFill>
          <a:ln w="25400">
            <a:solidFill>
              <a:srgbClr val="1C7293"/>
            </a:solidFill>
            <a:prstDash val="solid"/>
          </a:ln>
        </p:spPr>
        <p:txBody>
          <a:bodyPr/>
          <a:lstStyle/>
          <a:p>
            <a:endParaRPr lang="en-GB"/>
          </a:p>
        </p:txBody>
      </p:sp>
      <p:sp>
        <p:nvSpPr>
          <p:cNvPr id="6" name="Text 4"/>
          <p:cNvSpPr/>
          <p:nvPr/>
        </p:nvSpPr>
        <p:spPr>
          <a:xfrm>
            <a:off x="685800" y="1588477"/>
            <a:ext cx="36576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Addition/Subtraction</a:t>
            </a:r>
            <a:endParaRPr lang="en-US" sz="1600" dirty="0"/>
          </a:p>
        </p:txBody>
      </p:sp>
      <p:sp>
        <p:nvSpPr>
          <p:cNvPr id="7" name="Text 5"/>
          <p:cNvSpPr/>
          <p:nvPr/>
        </p:nvSpPr>
        <p:spPr>
          <a:xfrm>
            <a:off x="731520" y="2103120"/>
            <a:ext cx="3657600" cy="731520"/>
          </a:xfrm>
          <a:prstGeom prst="rect">
            <a:avLst/>
          </a:prstGeom>
          <a:noFill/>
          <a:ln/>
        </p:spPr>
        <p:txBody>
          <a:bodyPr wrap="square" rtlCol="0" anchor="ctr"/>
          <a:lstStyle/>
          <a:p>
            <a:pPr marL="342900" indent="-342900">
              <a:buSzPct val="100000"/>
              <a:buChar char="•"/>
            </a:pPr>
            <a:r>
              <a:rPr lang="en-US" sz="1300" dirty="0">
                <a:solidFill>
                  <a:srgbClr val="1E293B"/>
                </a:solidFill>
                <a:latin typeface="Arial" pitchFamily="34" charset="0"/>
                <a:ea typeface="Arial" pitchFamily="34" charset="-122"/>
                <a:cs typeface="Arial" pitchFamily="34" charset="-120"/>
              </a:rPr>
              <a:t>1. Align exponents (shift smaller)</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2. Add/subtract mantissas</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3. Normalise result</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4. Round to precision</a:t>
            </a:r>
            <a:endParaRPr lang="en-US" sz="1300" dirty="0"/>
          </a:p>
        </p:txBody>
      </p:sp>
      <p:sp>
        <p:nvSpPr>
          <p:cNvPr id="8" name="Shape 6"/>
          <p:cNvSpPr/>
          <p:nvPr/>
        </p:nvSpPr>
        <p:spPr>
          <a:xfrm>
            <a:off x="5029200" y="1554480"/>
            <a:ext cx="137160" cy="1371600"/>
          </a:xfrm>
          <a:prstGeom prst="rect">
            <a:avLst/>
          </a:prstGeom>
          <a:solidFill>
            <a:srgbClr val="21295C"/>
          </a:solidFill>
          <a:ln/>
        </p:spPr>
        <p:txBody>
          <a:bodyPr/>
          <a:lstStyle/>
          <a:p>
            <a:endParaRPr lang="en-GB"/>
          </a:p>
        </p:txBody>
      </p:sp>
      <p:sp>
        <p:nvSpPr>
          <p:cNvPr id="9" name="Shape 7"/>
          <p:cNvSpPr/>
          <p:nvPr/>
        </p:nvSpPr>
        <p:spPr>
          <a:xfrm>
            <a:off x="5166360" y="1554480"/>
            <a:ext cx="3520440" cy="1371600"/>
          </a:xfrm>
          <a:prstGeom prst="rect">
            <a:avLst/>
          </a:prstGeom>
          <a:solidFill>
            <a:srgbClr val="FFFFFF"/>
          </a:solidFill>
          <a:ln w="25400">
            <a:solidFill>
              <a:srgbClr val="21295C"/>
            </a:solidFill>
            <a:prstDash val="solid"/>
          </a:ln>
        </p:spPr>
        <p:txBody>
          <a:bodyPr/>
          <a:lstStyle/>
          <a:p>
            <a:endParaRPr lang="en-GB"/>
          </a:p>
        </p:txBody>
      </p:sp>
      <p:sp>
        <p:nvSpPr>
          <p:cNvPr id="10" name="Text 8"/>
          <p:cNvSpPr/>
          <p:nvPr/>
        </p:nvSpPr>
        <p:spPr>
          <a:xfrm>
            <a:off x="5166360" y="1562686"/>
            <a:ext cx="3200400" cy="365760"/>
          </a:xfrm>
          <a:prstGeom prst="rect">
            <a:avLst/>
          </a:prstGeom>
          <a:noFill/>
          <a:ln/>
        </p:spPr>
        <p:txBody>
          <a:bodyPr wrap="square" rtlCol="0" anchor="ctr"/>
          <a:lstStyle/>
          <a:p>
            <a:pPr marL="0" indent="0">
              <a:buNone/>
            </a:pPr>
            <a:r>
              <a:rPr lang="en-US" sz="1600" b="1" dirty="0">
                <a:solidFill>
                  <a:srgbClr val="21295C"/>
                </a:solidFill>
                <a:latin typeface="Arial" pitchFamily="34" charset="0"/>
                <a:ea typeface="Arial" pitchFamily="34" charset="-122"/>
                <a:cs typeface="Arial" pitchFamily="34" charset="-120"/>
              </a:rPr>
              <a:t>Multiplication</a:t>
            </a:r>
            <a:endParaRPr lang="en-US" sz="1600" dirty="0"/>
          </a:p>
        </p:txBody>
      </p:sp>
      <p:sp>
        <p:nvSpPr>
          <p:cNvPr id="11" name="Text 9"/>
          <p:cNvSpPr/>
          <p:nvPr/>
        </p:nvSpPr>
        <p:spPr>
          <a:xfrm>
            <a:off x="5303520" y="2103120"/>
            <a:ext cx="3200400" cy="731520"/>
          </a:xfrm>
          <a:prstGeom prst="rect">
            <a:avLst/>
          </a:prstGeom>
          <a:noFill/>
          <a:ln/>
        </p:spPr>
        <p:txBody>
          <a:bodyPr wrap="square" rtlCol="0" anchor="ctr"/>
          <a:lstStyle/>
          <a:p>
            <a:pPr marL="342900" indent="-342900">
              <a:buSzPct val="100000"/>
              <a:buChar char="•"/>
            </a:pPr>
            <a:r>
              <a:rPr lang="en-US" sz="1300" dirty="0">
                <a:solidFill>
                  <a:srgbClr val="1E293B"/>
                </a:solidFill>
                <a:latin typeface="Arial" pitchFamily="34" charset="0"/>
                <a:ea typeface="Arial" pitchFamily="34" charset="-122"/>
                <a:cs typeface="Arial" pitchFamily="34" charset="-120"/>
              </a:rPr>
              <a:t>1. Add exponents</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2. Multiply mantissas</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3. Normalise result</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4. Adjust sign</a:t>
            </a:r>
            <a:endParaRPr lang="en-US" sz="1300" dirty="0"/>
          </a:p>
        </p:txBody>
      </p:sp>
      <p:sp>
        <p:nvSpPr>
          <p:cNvPr id="12" name="Shape 10"/>
          <p:cNvSpPr/>
          <p:nvPr/>
        </p:nvSpPr>
        <p:spPr>
          <a:xfrm>
            <a:off x="457200" y="3108960"/>
            <a:ext cx="137160" cy="1005840"/>
          </a:xfrm>
          <a:prstGeom prst="rect">
            <a:avLst/>
          </a:prstGeom>
          <a:solidFill>
            <a:srgbClr val="065A82"/>
          </a:solidFill>
          <a:ln/>
        </p:spPr>
        <p:txBody>
          <a:bodyPr/>
          <a:lstStyle/>
          <a:p>
            <a:endParaRPr lang="en-GB"/>
          </a:p>
        </p:txBody>
      </p:sp>
      <p:sp>
        <p:nvSpPr>
          <p:cNvPr id="13" name="Shape 11"/>
          <p:cNvSpPr/>
          <p:nvPr/>
        </p:nvSpPr>
        <p:spPr>
          <a:xfrm>
            <a:off x="594360" y="3108960"/>
            <a:ext cx="3977640" cy="1280160"/>
          </a:xfrm>
          <a:prstGeom prst="rect">
            <a:avLst/>
          </a:prstGeom>
          <a:solidFill>
            <a:srgbClr val="FFFFFF"/>
          </a:solidFill>
          <a:ln w="25400">
            <a:solidFill>
              <a:srgbClr val="065A82"/>
            </a:solidFill>
            <a:prstDash val="solid"/>
          </a:ln>
        </p:spPr>
        <p:txBody>
          <a:bodyPr/>
          <a:lstStyle/>
          <a:p>
            <a:endParaRPr lang="en-GB"/>
          </a:p>
        </p:txBody>
      </p:sp>
      <p:sp>
        <p:nvSpPr>
          <p:cNvPr id="14" name="Text 12"/>
          <p:cNvSpPr/>
          <p:nvPr/>
        </p:nvSpPr>
        <p:spPr>
          <a:xfrm>
            <a:off x="594360" y="3142957"/>
            <a:ext cx="3657600" cy="365760"/>
          </a:xfrm>
          <a:prstGeom prst="rect">
            <a:avLst/>
          </a:prstGeom>
          <a:noFill/>
          <a:ln/>
        </p:spPr>
        <p:txBody>
          <a:bodyPr wrap="square" rtlCol="0" anchor="ctr"/>
          <a:lstStyle/>
          <a:p>
            <a:pPr marL="0" indent="0">
              <a:buNone/>
            </a:pPr>
            <a:r>
              <a:rPr lang="en-US" sz="1600" b="1" dirty="0">
                <a:solidFill>
                  <a:srgbClr val="065A82"/>
                </a:solidFill>
                <a:latin typeface="Arial" pitchFamily="34" charset="0"/>
                <a:ea typeface="Arial" pitchFamily="34" charset="-122"/>
                <a:cs typeface="Arial" pitchFamily="34" charset="-120"/>
              </a:rPr>
              <a:t>Division</a:t>
            </a:r>
            <a:endParaRPr lang="en-US" sz="1600" dirty="0"/>
          </a:p>
        </p:txBody>
      </p:sp>
      <p:sp>
        <p:nvSpPr>
          <p:cNvPr id="15" name="Text 13"/>
          <p:cNvSpPr/>
          <p:nvPr/>
        </p:nvSpPr>
        <p:spPr>
          <a:xfrm>
            <a:off x="731520" y="3657600"/>
            <a:ext cx="3657600" cy="365760"/>
          </a:xfrm>
          <a:prstGeom prst="rect">
            <a:avLst/>
          </a:prstGeom>
          <a:noFill/>
          <a:ln/>
        </p:spPr>
        <p:txBody>
          <a:bodyPr wrap="square" rtlCol="0" anchor="ctr"/>
          <a:lstStyle/>
          <a:p>
            <a:pPr marL="342900" indent="-342900">
              <a:buSzPct val="100000"/>
              <a:buChar char="•"/>
            </a:pPr>
            <a:r>
              <a:rPr lang="en-US" sz="1300" dirty="0">
                <a:solidFill>
                  <a:srgbClr val="1E293B"/>
                </a:solidFill>
                <a:latin typeface="Arial" pitchFamily="34" charset="0"/>
                <a:ea typeface="Arial" pitchFamily="34" charset="-122"/>
                <a:cs typeface="Arial" pitchFamily="34" charset="-120"/>
              </a:rPr>
              <a:t>1. Subtract exponents</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2. Divide mantissas</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3. Normalise and adjust sign</a:t>
            </a:r>
            <a:endParaRPr lang="en-US" sz="1300" dirty="0"/>
          </a:p>
        </p:txBody>
      </p:sp>
      <p:sp>
        <p:nvSpPr>
          <p:cNvPr id="16" name="Shape 14"/>
          <p:cNvSpPr/>
          <p:nvPr/>
        </p:nvSpPr>
        <p:spPr>
          <a:xfrm>
            <a:off x="5029200" y="3108960"/>
            <a:ext cx="137160" cy="1005840"/>
          </a:xfrm>
          <a:prstGeom prst="rect">
            <a:avLst/>
          </a:prstGeom>
          <a:solidFill>
            <a:srgbClr val="F59E0B"/>
          </a:solidFill>
          <a:ln/>
        </p:spPr>
        <p:txBody>
          <a:bodyPr/>
          <a:lstStyle/>
          <a:p>
            <a:endParaRPr lang="en-GB"/>
          </a:p>
        </p:txBody>
      </p:sp>
      <p:sp>
        <p:nvSpPr>
          <p:cNvPr id="17" name="Shape 15"/>
          <p:cNvSpPr/>
          <p:nvPr/>
        </p:nvSpPr>
        <p:spPr>
          <a:xfrm>
            <a:off x="5166360" y="3108960"/>
            <a:ext cx="3520440" cy="1280160"/>
          </a:xfrm>
          <a:prstGeom prst="rect">
            <a:avLst/>
          </a:prstGeom>
          <a:solidFill>
            <a:srgbClr val="FFFFFF"/>
          </a:solidFill>
          <a:ln w="25400">
            <a:solidFill>
              <a:srgbClr val="F59E0B"/>
            </a:solidFill>
            <a:prstDash val="solid"/>
          </a:ln>
        </p:spPr>
        <p:txBody>
          <a:bodyPr/>
          <a:lstStyle/>
          <a:p>
            <a:endParaRPr lang="en-GB"/>
          </a:p>
        </p:txBody>
      </p:sp>
      <p:sp>
        <p:nvSpPr>
          <p:cNvPr id="18" name="Text 16"/>
          <p:cNvSpPr/>
          <p:nvPr/>
        </p:nvSpPr>
        <p:spPr>
          <a:xfrm>
            <a:off x="5303520" y="3151163"/>
            <a:ext cx="3200400" cy="365760"/>
          </a:xfrm>
          <a:prstGeom prst="rect">
            <a:avLst/>
          </a:prstGeom>
          <a:noFill/>
          <a:ln/>
        </p:spPr>
        <p:txBody>
          <a:bodyPr wrap="square" rtlCol="0" anchor="ctr"/>
          <a:lstStyle/>
          <a:p>
            <a:pPr marL="0" indent="0">
              <a:buNone/>
            </a:pPr>
            <a:r>
              <a:rPr lang="en-US" sz="1600" b="1" dirty="0">
                <a:solidFill>
                  <a:srgbClr val="F59E0B"/>
                </a:solidFill>
                <a:latin typeface="Arial" pitchFamily="34" charset="0"/>
                <a:ea typeface="Arial" pitchFamily="34" charset="-122"/>
                <a:cs typeface="Arial" pitchFamily="34" charset="-120"/>
              </a:rPr>
              <a:t>Special Values</a:t>
            </a:r>
            <a:endParaRPr lang="en-US" sz="1600" dirty="0"/>
          </a:p>
        </p:txBody>
      </p:sp>
      <p:sp>
        <p:nvSpPr>
          <p:cNvPr id="19" name="Text 17"/>
          <p:cNvSpPr/>
          <p:nvPr/>
        </p:nvSpPr>
        <p:spPr>
          <a:xfrm>
            <a:off x="5303520" y="3657600"/>
            <a:ext cx="3200400" cy="365760"/>
          </a:xfrm>
          <a:prstGeom prst="rect">
            <a:avLst/>
          </a:prstGeom>
          <a:noFill/>
          <a:ln/>
        </p:spPr>
        <p:txBody>
          <a:bodyPr wrap="square" rtlCol="0" anchor="ctr"/>
          <a:lstStyle/>
          <a:p>
            <a:pPr marL="342900" indent="-342900">
              <a:buSzPct val="100000"/>
              <a:buChar char="•"/>
            </a:pPr>
            <a:r>
              <a:rPr lang="en-US" sz="1300" dirty="0">
                <a:solidFill>
                  <a:srgbClr val="1E293B"/>
                </a:solidFill>
                <a:latin typeface="Arial" pitchFamily="34" charset="0"/>
                <a:ea typeface="Arial" pitchFamily="34" charset="-122"/>
                <a:cs typeface="Arial" pitchFamily="34" charset="-120"/>
              </a:rPr>
              <a:t>Zero, Infinity, NaN (Not a Number)</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Denormalised numbers</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Rounding modes (nearest, up, down)</a:t>
            </a:r>
            <a:endParaRPr lang="en-US" sz="1300" dirty="0"/>
          </a:p>
        </p:txBody>
      </p:sp>
      <p:sp>
        <p:nvSpPr>
          <p:cNvPr id="20" name="Text 18"/>
          <p:cNvSpPr/>
          <p:nvPr/>
        </p:nvSpPr>
        <p:spPr>
          <a:xfrm>
            <a:off x="457200" y="4389120"/>
            <a:ext cx="8229600" cy="365760"/>
          </a:xfrm>
          <a:prstGeom prst="rect">
            <a:avLst/>
          </a:prstGeom>
          <a:noFill/>
          <a:ln/>
        </p:spPr>
        <p:txBody>
          <a:bodyPr wrap="square" rtlCol="0" anchor="ctr"/>
          <a:lstStyle/>
          <a:p>
            <a:pPr marL="0" indent="0">
              <a:buNone/>
            </a:pPr>
            <a:r>
              <a:rPr lang="en-US" sz="1300" i="1" dirty="0">
                <a:solidFill>
                  <a:srgbClr val="64748B"/>
                </a:solidFill>
                <a:latin typeface="Arial" pitchFamily="34" charset="0"/>
                <a:ea typeface="Arial" pitchFamily="34" charset="-122"/>
                <a:cs typeface="Arial" pitchFamily="34" charset="-120"/>
              </a:rPr>
              <a:t>FP operations take many cycles - modern CPUs have dedicated FP units (FPU) running in parallel.</a:t>
            </a:r>
            <a:endParaRPr lang="en-US" sz="13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The Arithmetic Logic Unit (ALU)</a:t>
            </a:r>
            <a:endParaRPr lang="en-US" sz="3600" dirty="0"/>
          </a:p>
        </p:txBody>
      </p:sp>
      <p:sp>
        <p:nvSpPr>
          <p:cNvPr id="4" name="Shape 2"/>
          <p:cNvSpPr/>
          <p:nvPr/>
        </p:nvSpPr>
        <p:spPr>
          <a:xfrm>
            <a:off x="2286000" y="1645920"/>
            <a:ext cx="4572000" cy="2743200"/>
          </a:xfrm>
          <a:prstGeom prst="rect">
            <a:avLst/>
          </a:prstGeom>
          <a:solidFill>
            <a:srgbClr val="065A82"/>
          </a:solidFill>
          <a:ln w="50800">
            <a:solidFill>
              <a:srgbClr val="21295C"/>
            </a:solidFill>
            <a:prstDash val="solid"/>
          </a:ln>
        </p:spPr>
        <p:txBody>
          <a:bodyPr/>
          <a:lstStyle/>
          <a:p>
            <a:endParaRPr lang="en-GB"/>
          </a:p>
        </p:txBody>
      </p:sp>
      <p:sp>
        <p:nvSpPr>
          <p:cNvPr id="5" name="Text 3"/>
          <p:cNvSpPr/>
          <p:nvPr/>
        </p:nvSpPr>
        <p:spPr>
          <a:xfrm>
            <a:off x="2286000" y="2743200"/>
            <a:ext cx="4572000" cy="731520"/>
          </a:xfrm>
          <a:prstGeom prst="rect">
            <a:avLst/>
          </a:prstGeom>
          <a:noFill/>
          <a:ln/>
        </p:spPr>
        <p:txBody>
          <a:bodyPr wrap="square" rtlCol="0" anchor="ctr"/>
          <a:lstStyle/>
          <a:p>
            <a:pPr marL="0" indent="0" algn="ctr">
              <a:buNone/>
            </a:pPr>
            <a:r>
              <a:rPr lang="en-US" sz="3200" b="1" dirty="0">
                <a:solidFill>
                  <a:srgbClr val="FFFFFF"/>
                </a:solidFill>
                <a:latin typeface="Arial Black" pitchFamily="34" charset="0"/>
                <a:ea typeface="Arial Black" pitchFamily="34" charset="-122"/>
                <a:cs typeface="Arial Black" pitchFamily="34" charset="-120"/>
              </a:rPr>
              <a:t>ALU</a:t>
            </a:r>
            <a:endParaRPr lang="en-US" sz="3200" dirty="0"/>
          </a:p>
        </p:txBody>
      </p:sp>
      <p:sp>
        <p:nvSpPr>
          <p:cNvPr id="6" name="Shape 4"/>
          <p:cNvSpPr/>
          <p:nvPr/>
        </p:nvSpPr>
        <p:spPr>
          <a:xfrm>
            <a:off x="914400" y="2103120"/>
            <a:ext cx="1371600" cy="0"/>
          </a:xfrm>
          <a:prstGeom prst="line">
            <a:avLst/>
          </a:prstGeom>
          <a:noFill/>
          <a:ln w="38100">
            <a:solidFill>
              <a:srgbClr val="1E293B"/>
            </a:solidFill>
            <a:prstDash val="solid"/>
          </a:ln>
        </p:spPr>
        <p:txBody>
          <a:bodyPr/>
          <a:lstStyle/>
          <a:p>
            <a:endParaRPr lang="en-GB"/>
          </a:p>
        </p:txBody>
      </p:sp>
      <p:sp>
        <p:nvSpPr>
          <p:cNvPr id="7" name="Text 5"/>
          <p:cNvSpPr/>
          <p:nvPr/>
        </p:nvSpPr>
        <p:spPr>
          <a:xfrm>
            <a:off x="274320" y="1965960"/>
            <a:ext cx="640080" cy="274320"/>
          </a:xfrm>
          <a:prstGeom prst="rect">
            <a:avLst/>
          </a:prstGeom>
          <a:noFill/>
          <a:ln/>
        </p:spPr>
        <p:txBody>
          <a:bodyPr wrap="square" rtlCol="0" anchor="ctr"/>
          <a:lstStyle/>
          <a:p>
            <a:pPr marL="0" indent="0">
              <a:buNone/>
            </a:pPr>
            <a:r>
              <a:rPr lang="en-US" sz="1300" b="1" dirty="0">
                <a:solidFill>
                  <a:srgbClr val="1E293B"/>
                </a:solidFill>
                <a:latin typeface="Arial" pitchFamily="34" charset="0"/>
                <a:ea typeface="Arial" pitchFamily="34" charset="-122"/>
                <a:cs typeface="Arial" pitchFamily="34" charset="-120"/>
              </a:rPr>
              <a:t>Input A</a:t>
            </a:r>
            <a:endParaRPr lang="en-US" sz="1300" dirty="0"/>
          </a:p>
        </p:txBody>
      </p:sp>
      <p:sp>
        <p:nvSpPr>
          <p:cNvPr id="8" name="Shape 6"/>
          <p:cNvSpPr/>
          <p:nvPr/>
        </p:nvSpPr>
        <p:spPr>
          <a:xfrm>
            <a:off x="914400" y="3931920"/>
            <a:ext cx="1371600" cy="0"/>
          </a:xfrm>
          <a:prstGeom prst="line">
            <a:avLst/>
          </a:prstGeom>
          <a:noFill/>
          <a:ln w="38100">
            <a:solidFill>
              <a:srgbClr val="1E293B"/>
            </a:solidFill>
            <a:prstDash val="solid"/>
          </a:ln>
        </p:spPr>
        <p:txBody>
          <a:bodyPr/>
          <a:lstStyle/>
          <a:p>
            <a:endParaRPr lang="en-GB"/>
          </a:p>
        </p:txBody>
      </p:sp>
      <p:sp>
        <p:nvSpPr>
          <p:cNvPr id="9" name="Text 7"/>
          <p:cNvSpPr/>
          <p:nvPr/>
        </p:nvSpPr>
        <p:spPr>
          <a:xfrm>
            <a:off x="274320" y="3794760"/>
            <a:ext cx="640080" cy="274320"/>
          </a:xfrm>
          <a:prstGeom prst="rect">
            <a:avLst/>
          </a:prstGeom>
          <a:noFill/>
          <a:ln/>
        </p:spPr>
        <p:txBody>
          <a:bodyPr wrap="square" rtlCol="0" anchor="ctr"/>
          <a:lstStyle/>
          <a:p>
            <a:pPr marL="0" indent="0">
              <a:buNone/>
            </a:pPr>
            <a:r>
              <a:rPr lang="en-US" sz="1300" b="1" dirty="0">
                <a:solidFill>
                  <a:srgbClr val="1E293B"/>
                </a:solidFill>
                <a:latin typeface="Arial" pitchFamily="34" charset="0"/>
                <a:ea typeface="Arial" pitchFamily="34" charset="-122"/>
                <a:cs typeface="Arial" pitchFamily="34" charset="-120"/>
              </a:rPr>
              <a:t>Input B</a:t>
            </a:r>
            <a:endParaRPr lang="en-US" sz="1300" dirty="0"/>
          </a:p>
        </p:txBody>
      </p:sp>
      <p:sp>
        <p:nvSpPr>
          <p:cNvPr id="10" name="Shape 8"/>
          <p:cNvSpPr/>
          <p:nvPr/>
        </p:nvSpPr>
        <p:spPr>
          <a:xfrm>
            <a:off x="4572000" y="1188720"/>
            <a:ext cx="0" cy="457200"/>
          </a:xfrm>
          <a:prstGeom prst="line">
            <a:avLst/>
          </a:prstGeom>
          <a:noFill/>
          <a:ln w="38100">
            <a:solidFill>
              <a:srgbClr val="1C7293"/>
            </a:solidFill>
            <a:prstDash val="solid"/>
          </a:ln>
        </p:spPr>
        <p:txBody>
          <a:bodyPr/>
          <a:lstStyle/>
          <a:p>
            <a:endParaRPr lang="en-GB"/>
          </a:p>
        </p:txBody>
      </p:sp>
      <p:sp>
        <p:nvSpPr>
          <p:cNvPr id="11" name="Text 9"/>
          <p:cNvSpPr/>
          <p:nvPr/>
        </p:nvSpPr>
        <p:spPr>
          <a:xfrm>
            <a:off x="3840480" y="640080"/>
            <a:ext cx="1463040" cy="548640"/>
          </a:xfrm>
          <a:prstGeom prst="rect">
            <a:avLst/>
          </a:prstGeom>
          <a:noFill/>
          <a:ln/>
        </p:spPr>
        <p:txBody>
          <a:bodyPr wrap="square" rtlCol="0" anchor="ctr"/>
          <a:lstStyle/>
          <a:p>
            <a:pPr marL="0" indent="0" algn="ctr">
              <a:buNone/>
            </a:pPr>
            <a:r>
              <a:rPr lang="en-US" sz="1200" b="1" dirty="0">
                <a:solidFill>
                  <a:srgbClr val="1C7293"/>
                </a:solidFill>
                <a:latin typeface="Arial" pitchFamily="34" charset="0"/>
                <a:ea typeface="Arial" pitchFamily="34" charset="-122"/>
                <a:cs typeface="Arial" pitchFamily="34" charset="-120"/>
              </a:rPr>
              <a:t>Operation</a:t>
            </a:r>
            <a:endParaRPr lang="en-US" sz="1200" dirty="0"/>
          </a:p>
          <a:p>
            <a:pPr marL="0" indent="0" algn="ctr">
              <a:buNone/>
            </a:pPr>
            <a:r>
              <a:rPr lang="en-US" sz="1200" b="1" dirty="0">
                <a:solidFill>
                  <a:srgbClr val="1C7293"/>
                </a:solidFill>
                <a:latin typeface="Arial" pitchFamily="34" charset="0"/>
                <a:ea typeface="Arial" pitchFamily="34" charset="-122"/>
                <a:cs typeface="Arial" pitchFamily="34" charset="-120"/>
              </a:rPr>
              <a:t>Selector</a:t>
            </a:r>
            <a:endParaRPr lang="en-US" sz="1200" dirty="0"/>
          </a:p>
        </p:txBody>
      </p:sp>
      <p:sp>
        <p:nvSpPr>
          <p:cNvPr id="12" name="Shape 10"/>
          <p:cNvSpPr/>
          <p:nvPr/>
        </p:nvSpPr>
        <p:spPr>
          <a:xfrm>
            <a:off x="6858000" y="3017520"/>
            <a:ext cx="1371600" cy="0"/>
          </a:xfrm>
          <a:prstGeom prst="line">
            <a:avLst/>
          </a:prstGeom>
          <a:noFill/>
          <a:ln w="38100">
            <a:solidFill>
              <a:srgbClr val="1E293B"/>
            </a:solidFill>
            <a:prstDash val="solid"/>
          </a:ln>
        </p:spPr>
        <p:txBody>
          <a:bodyPr/>
          <a:lstStyle/>
          <a:p>
            <a:endParaRPr lang="en-GB"/>
          </a:p>
        </p:txBody>
      </p:sp>
      <p:sp>
        <p:nvSpPr>
          <p:cNvPr id="13" name="Text 11"/>
          <p:cNvSpPr/>
          <p:nvPr/>
        </p:nvSpPr>
        <p:spPr>
          <a:xfrm>
            <a:off x="8229600" y="2880360"/>
            <a:ext cx="640080" cy="274320"/>
          </a:xfrm>
          <a:prstGeom prst="rect">
            <a:avLst/>
          </a:prstGeom>
          <a:noFill/>
          <a:ln/>
        </p:spPr>
        <p:txBody>
          <a:bodyPr wrap="square" rtlCol="0" anchor="ctr"/>
          <a:lstStyle/>
          <a:p>
            <a:pPr marL="0" indent="0">
              <a:buNone/>
            </a:pPr>
            <a:r>
              <a:rPr lang="en-US" sz="1300" b="1" dirty="0">
                <a:solidFill>
                  <a:srgbClr val="1E293B"/>
                </a:solidFill>
                <a:latin typeface="Arial" pitchFamily="34" charset="0"/>
                <a:ea typeface="Arial" pitchFamily="34" charset="-122"/>
                <a:cs typeface="Arial" pitchFamily="34" charset="-120"/>
              </a:rPr>
              <a:t>Result</a:t>
            </a:r>
            <a:endParaRPr lang="en-US" sz="1300" dirty="0"/>
          </a:p>
        </p:txBody>
      </p:sp>
      <p:sp>
        <p:nvSpPr>
          <p:cNvPr id="14" name="Shape 12"/>
          <p:cNvSpPr/>
          <p:nvPr/>
        </p:nvSpPr>
        <p:spPr>
          <a:xfrm>
            <a:off x="4572000" y="4389120"/>
            <a:ext cx="0" cy="365760"/>
          </a:xfrm>
          <a:prstGeom prst="line">
            <a:avLst/>
          </a:prstGeom>
          <a:noFill/>
          <a:ln w="25400">
            <a:solidFill>
              <a:srgbClr val="21295C"/>
            </a:solidFill>
            <a:prstDash val="solid"/>
          </a:ln>
        </p:spPr>
        <p:txBody>
          <a:bodyPr/>
          <a:lstStyle/>
          <a:p>
            <a:endParaRPr lang="en-GB"/>
          </a:p>
        </p:txBody>
      </p:sp>
      <p:sp>
        <p:nvSpPr>
          <p:cNvPr id="15" name="Text 13"/>
          <p:cNvSpPr/>
          <p:nvPr/>
        </p:nvSpPr>
        <p:spPr>
          <a:xfrm>
            <a:off x="3840480" y="4754880"/>
            <a:ext cx="1463040" cy="274320"/>
          </a:xfrm>
          <a:prstGeom prst="rect">
            <a:avLst/>
          </a:prstGeom>
          <a:noFill/>
          <a:ln/>
        </p:spPr>
        <p:txBody>
          <a:bodyPr wrap="square" rtlCol="0" anchor="ctr"/>
          <a:lstStyle/>
          <a:p>
            <a:pPr marL="0" indent="0" algn="ctr">
              <a:buNone/>
            </a:pPr>
            <a:r>
              <a:rPr lang="en-US" sz="1100" i="1" dirty="0">
                <a:solidFill>
                  <a:srgbClr val="21295C"/>
                </a:solidFill>
                <a:latin typeface="Arial" pitchFamily="34" charset="0"/>
                <a:ea typeface="Arial" pitchFamily="34" charset="-122"/>
                <a:cs typeface="Arial" pitchFamily="34" charset="-120"/>
              </a:rPr>
              <a:t>Status Flags</a:t>
            </a:r>
            <a:endParaRPr lang="en-US" sz="11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ALU Operations</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A typical ALU can perform various arithmetic and logical operations:</a:t>
            </a:r>
            <a:endParaRPr lang="en-US" sz="1600" dirty="0"/>
          </a:p>
        </p:txBody>
      </p:sp>
      <p:sp>
        <p:nvSpPr>
          <p:cNvPr id="4" name="Shape 2"/>
          <p:cNvSpPr/>
          <p:nvPr/>
        </p:nvSpPr>
        <p:spPr>
          <a:xfrm>
            <a:off x="457200" y="1554480"/>
            <a:ext cx="137160" cy="1188720"/>
          </a:xfrm>
          <a:prstGeom prst="rect">
            <a:avLst/>
          </a:prstGeom>
          <a:solidFill>
            <a:srgbClr val="1C7293"/>
          </a:solidFill>
          <a:ln/>
        </p:spPr>
        <p:txBody>
          <a:bodyPr/>
          <a:lstStyle/>
          <a:p>
            <a:endParaRPr lang="en-GB"/>
          </a:p>
        </p:txBody>
      </p:sp>
      <p:sp>
        <p:nvSpPr>
          <p:cNvPr id="5" name="Shape 3"/>
          <p:cNvSpPr/>
          <p:nvPr/>
        </p:nvSpPr>
        <p:spPr>
          <a:xfrm>
            <a:off x="594360" y="1554480"/>
            <a:ext cx="3977640" cy="1325880"/>
          </a:xfrm>
          <a:prstGeom prst="rect">
            <a:avLst/>
          </a:prstGeom>
          <a:solidFill>
            <a:srgbClr val="FFFFFF"/>
          </a:solidFill>
          <a:ln w="25400">
            <a:solidFill>
              <a:srgbClr val="1C7293"/>
            </a:solidFill>
            <a:prstDash val="solid"/>
          </a:ln>
        </p:spPr>
        <p:txBody>
          <a:bodyPr/>
          <a:lstStyle/>
          <a:p>
            <a:endParaRPr lang="en-GB"/>
          </a:p>
        </p:txBody>
      </p:sp>
      <p:sp>
        <p:nvSpPr>
          <p:cNvPr id="6" name="Text 4"/>
          <p:cNvSpPr/>
          <p:nvPr/>
        </p:nvSpPr>
        <p:spPr>
          <a:xfrm>
            <a:off x="731520" y="1691640"/>
            <a:ext cx="36576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Arithmetic Operations</a:t>
            </a:r>
            <a:endParaRPr lang="en-US" sz="1600" dirty="0"/>
          </a:p>
        </p:txBody>
      </p:sp>
      <p:sp>
        <p:nvSpPr>
          <p:cNvPr id="7" name="Text 5"/>
          <p:cNvSpPr/>
          <p:nvPr/>
        </p:nvSpPr>
        <p:spPr>
          <a:xfrm>
            <a:off x="731520" y="2103120"/>
            <a:ext cx="3657600" cy="548640"/>
          </a:xfrm>
          <a:prstGeom prst="rect">
            <a:avLst/>
          </a:prstGeom>
          <a:noFill/>
          <a:ln/>
        </p:spPr>
        <p:txBody>
          <a:bodyPr wrap="square" rtlCol="0" anchor="ctr"/>
          <a:lstStyle/>
          <a:p>
            <a:pPr marL="342900" indent="-342900">
              <a:buSzPct val="100000"/>
              <a:buChar char="•"/>
            </a:pPr>
            <a:r>
              <a:rPr lang="en-US" sz="1300" dirty="0">
                <a:solidFill>
                  <a:srgbClr val="1E293B"/>
                </a:solidFill>
                <a:latin typeface="Arial" pitchFamily="34" charset="0"/>
                <a:ea typeface="Arial" pitchFamily="34" charset="-122"/>
                <a:cs typeface="Arial" pitchFamily="34" charset="-120"/>
              </a:rPr>
              <a:t>Addition (A + B)</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Subtraction (A - B)</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Increment (A + 1)</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Decrement (A - 1)</a:t>
            </a:r>
            <a:endParaRPr lang="en-US" sz="1300" dirty="0"/>
          </a:p>
        </p:txBody>
      </p:sp>
      <p:sp>
        <p:nvSpPr>
          <p:cNvPr id="8" name="Shape 6"/>
          <p:cNvSpPr/>
          <p:nvPr/>
        </p:nvSpPr>
        <p:spPr>
          <a:xfrm>
            <a:off x="5029200" y="1554480"/>
            <a:ext cx="137160" cy="1188720"/>
          </a:xfrm>
          <a:prstGeom prst="rect">
            <a:avLst/>
          </a:prstGeom>
          <a:solidFill>
            <a:srgbClr val="1C7293"/>
          </a:solidFill>
          <a:ln/>
        </p:spPr>
        <p:txBody>
          <a:bodyPr/>
          <a:lstStyle/>
          <a:p>
            <a:endParaRPr lang="en-GB"/>
          </a:p>
        </p:txBody>
      </p:sp>
      <p:sp>
        <p:nvSpPr>
          <p:cNvPr id="9" name="Shape 7"/>
          <p:cNvSpPr/>
          <p:nvPr/>
        </p:nvSpPr>
        <p:spPr>
          <a:xfrm>
            <a:off x="5166360" y="1554480"/>
            <a:ext cx="3520440" cy="1325880"/>
          </a:xfrm>
          <a:prstGeom prst="rect">
            <a:avLst/>
          </a:prstGeom>
          <a:solidFill>
            <a:srgbClr val="FFFFFF"/>
          </a:solidFill>
          <a:ln w="25400">
            <a:solidFill>
              <a:srgbClr val="1C7293"/>
            </a:solidFill>
            <a:prstDash val="solid"/>
          </a:ln>
        </p:spPr>
        <p:txBody>
          <a:bodyPr/>
          <a:lstStyle/>
          <a:p>
            <a:endParaRPr lang="en-GB"/>
          </a:p>
        </p:txBody>
      </p:sp>
      <p:sp>
        <p:nvSpPr>
          <p:cNvPr id="10" name="Text 8"/>
          <p:cNvSpPr/>
          <p:nvPr/>
        </p:nvSpPr>
        <p:spPr>
          <a:xfrm>
            <a:off x="5303520" y="1691640"/>
            <a:ext cx="32004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Logical Operations</a:t>
            </a:r>
            <a:endParaRPr lang="en-US" sz="1600" dirty="0"/>
          </a:p>
        </p:txBody>
      </p:sp>
      <p:sp>
        <p:nvSpPr>
          <p:cNvPr id="11" name="Text 9"/>
          <p:cNvSpPr/>
          <p:nvPr/>
        </p:nvSpPr>
        <p:spPr>
          <a:xfrm>
            <a:off x="5303520" y="2103120"/>
            <a:ext cx="3200400" cy="548640"/>
          </a:xfrm>
          <a:prstGeom prst="rect">
            <a:avLst/>
          </a:prstGeom>
          <a:noFill/>
          <a:ln/>
        </p:spPr>
        <p:txBody>
          <a:bodyPr wrap="square" rtlCol="0" anchor="ctr"/>
          <a:lstStyle/>
          <a:p>
            <a:pPr marL="342900" indent="-342900">
              <a:buSzPct val="100000"/>
              <a:buChar char="•"/>
            </a:pPr>
            <a:r>
              <a:rPr lang="en-US" sz="1300" dirty="0">
                <a:solidFill>
                  <a:srgbClr val="1E293B"/>
                </a:solidFill>
                <a:latin typeface="Arial" pitchFamily="34" charset="0"/>
                <a:ea typeface="Arial" pitchFamily="34" charset="-122"/>
                <a:cs typeface="Arial" pitchFamily="34" charset="-120"/>
              </a:rPr>
              <a:t>AND</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OR</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XOR</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NOT</a:t>
            </a:r>
            <a:endParaRPr lang="en-US" sz="1300" dirty="0"/>
          </a:p>
        </p:txBody>
      </p:sp>
      <p:sp>
        <p:nvSpPr>
          <p:cNvPr id="12" name="Shape 10"/>
          <p:cNvSpPr/>
          <p:nvPr/>
        </p:nvSpPr>
        <p:spPr>
          <a:xfrm>
            <a:off x="457200" y="3017520"/>
            <a:ext cx="137160" cy="1005840"/>
          </a:xfrm>
          <a:prstGeom prst="rect">
            <a:avLst/>
          </a:prstGeom>
          <a:solidFill>
            <a:srgbClr val="1C7293"/>
          </a:solidFill>
          <a:ln/>
        </p:spPr>
        <p:txBody>
          <a:bodyPr/>
          <a:lstStyle/>
          <a:p>
            <a:endParaRPr lang="en-GB"/>
          </a:p>
        </p:txBody>
      </p:sp>
      <p:sp>
        <p:nvSpPr>
          <p:cNvPr id="13" name="Shape 11"/>
          <p:cNvSpPr/>
          <p:nvPr/>
        </p:nvSpPr>
        <p:spPr>
          <a:xfrm>
            <a:off x="594360" y="3017520"/>
            <a:ext cx="3977640" cy="1240302"/>
          </a:xfrm>
          <a:prstGeom prst="rect">
            <a:avLst/>
          </a:prstGeom>
          <a:solidFill>
            <a:srgbClr val="FFFFFF"/>
          </a:solidFill>
          <a:ln w="25400">
            <a:solidFill>
              <a:srgbClr val="1C7293"/>
            </a:solidFill>
            <a:prstDash val="solid"/>
          </a:ln>
        </p:spPr>
        <p:txBody>
          <a:bodyPr/>
          <a:lstStyle/>
          <a:p>
            <a:endParaRPr lang="en-GB"/>
          </a:p>
        </p:txBody>
      </p:sp>
      <p:sp>
        <p:nvSpPr>
          <p:cNvPr id="14" name="Text 12"/>
          <p:cNvSpPr/>
          <p:nvPr/>
        </p:nvSpPr>
        <p:spPr>
          <a:xfrm>
            <a:off x="731520" y="3154680"/>
            <a:ext cx="3657600" cy="365760"/>
          </a:xfrm>
          <a:prstGeom prst="rect">
            <a:avLst/>
          </a:prstGeom>
          <a:noFill/>
          <a:ln/>
        </p:spPr>
        <p:txBody>
          <a:bodyPr wrap="square" rtlCol="0" anchor="ctr"/>
          <a:lstStyle/>
          <a:p>
            <a:pPr marL="0" indent="0">
              <a:buNone/>
            </a:pPr>
            <a:r>
              <a:rPr lang="en-US" sz="1600" b="1" dirty="0">
                <a:solidFill>
                  <a:srgbClr val="1C7293"/>
                </a:solidFill>
                <a:latin typeface="Arial" pitchFamily="34" charset="0"/>
                <a:ea typeface="Arial" pitchFamily="34" charset="-122"/>
                <a:cs typeface="Arial" pitchFamily="34" charset="-120"/>
              </a:rPr>
              <a:t>Comparison Operations</a:t>
            </a:r>
            <a:endParaRPr lang="en-US" sz="1600" dirty="0"/>
          </a:p>
        </p:txBody>
      </p:sp>
      <p:sp>
        <p:nvSpPr>
          <p:cNvPr id="15" name="Text 13"/>
          <p:cNvSpPr/>
          <p:nvPr/>
        </p:nvSpPr>
        <p:spPr>
          <a:xfrm>
            <a:off x="731520" y="3566160"/>
            <a:ext cx="3657600" cy="457200"/>
          </a:xfrm>
          <a:prstGeom prst="rect">
            <a:avLst/>
          </a:prstGeom>
          <a:noFill/>
          <a:ln/>
        </p:spPr>
        <p:txBody>
          <a:bodyPr wrap="square" rtlCol="0" anchor="ctr"/>
          <a:lstStyle/>
          <a:p>
            <a:pPr marL="342900" indent="-342900">
              <a:buSzPct val="100000"/>
              <a:buChar char="•"/>
            </a:pPr>
            <a:r>
              <a:rPr lang="en-US" sz="1300" dirty="0">
                <a:solidFill>
                  <a:srgbClr val="1E293B"/>
                </a:solidFill>
                <a:latin typeface="Arial" pitchFamily="34" charset="0"/>
                <a:ea typeface="Arial" pitchFamily="34" charset="-122"/>
                <a:cs typeface="Arial" pitchFamily="34" charset="-120"/>
              </a:rPr>
              <a:t>Equal to (A == B)</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Less than (A &lt; B)</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Greater than (A &gt; B)</a:t>
            </a:r>
            <a:endParaRPr lang="en-US" sz="1300" dirty="0"/>
          </a:p>
        </p:txBody>
      </p:sp>
      <p:sp>
        <p:nvSpPr>
          <p:cNvPr id="16" name="Shape 14"/>
          <p:cNvSpPr/>
          <p:nvPr/>
        </p:nvSpPr>
        <p:spPr>
          <a:xfrm>
            <a:off x="5029200" y="3017520"/>
            <a:ext cx="137160" cy="1005840"/>
          </a:xfrm>
          <a:prstGeom prst="rect">
            <a:avLst/>
          </a:prstGeom>
          <a:solidFill>
            <a:srgbClr val="21295C"/>
          </a:solidFill>
          <a:ln/>
        </p:spPr>
        <p:txBody>
          <a:bodyPr/>
          <a:lstStyle/>
          <a:p>
            <a:endParaRPr lang="en-GB"/>
          </a:p>
        </p:txBody>
      </p:sp>
      <p:sp>
        <p:nvSpPr>
          <p:cNvPr id="17" name="Shape 15"/>
          <p:cNvSpPr/>
          <p:nvPr/>
        </p:nvSpPr>
        <p:spPr>
          <a:xfrm>
            <a:off x="5166360" y="3017520"/>
            <a:ext cx="3520440" cy="1188720"/>
          </a:xfrm>
          <a:prstGeom prst="rect">
            <a:avLst/>
          </a:prstGeom>
          <a:solidFill>
            <a:srgbClr val="FFFFFF"/>
          </a:solidFill>
          <a:ln w="25400">
            <a:solidFill>
              <a:srgbClr val="21295C"/>
            </a:solidFill>
            <a:prstDash val="solid"/>
          </a:ln>
        </p:spPr>
        <p:txBody>
          <a:bodyPr/>
          <a:lstStyle/>
          <a:p>
            <a:endParaRPr lang="en-GB"/>
          </a:p>
        </p:txBody>
      </p:sp>
      <p:sp>
        <p:nvSpPr>
          <p:cNvPr id="18" name="Text 16"/>
          <p:cNvSpPr/>
          <p:nvPr/>
        </p:nvSpPr>
        <p:spPr>
          <a:xfrm>
            <a:off x="5303520" y="3154680"/>
            <a:ext cx="3200400" cy="365760"/>
          </a:xfrm>
          <a:prstGeom prst="rect">
            <a:avLst/>
          </a:prstGeom>
          <a:noFill/>
          <a:ln/>
        </p:spPr>
        <p:txBody>
          <a:bodyPr wrap="square" rtlCol="0" anchor="ctr"/>
          <a:lstStyle/>
          <a:p>
            <a:pPr marL="0" indent="0">
              <a:buNone/>
            </a:pPr>
            <a:r>
              <a:rPr lang="en-US" sz="1600" b="1" dirty="0">
                <a:solidFill>
                  <a:srgbClr val="21295C"/>
                </a:solidFill>
                <a:latin typeface="Arial" pitchFamily="34" charset="0"/>
                <a:ea typeface="Arial" pitchFamily="34" charset="-122"/>
                <a:cs typeface="Arial" pitchFamily="34" charset="-120"/>
              </a:rPr>
              <a:t>Status Flags</a:t>
            </a:r>
            <a:endParaRPr lang="en-US" sz="1600" dirty="0"/>
          </a:p>
        </p:txBody>
      </p:sp>
      <p:sp>
        <p:nvSpPr>
          <p:cNvPr id="19" name="Text 17"/>
          <p:cNvSpPr/>
          <p:nvPr/>
        </p:nvSpPr>
        <p:spPr>
          <a:xfrm>
            <a:off x="5303520" y="3566160"/>
            <a:ext cx="3200400" cy="457200"/>
          </a:xfrm>
          <a:prstGeom prst="rect">
            <a:avLst/>
          </a:prstGeom>
          <a:noFill/>
          <a:ln/>
        </p:spPr>
        <p:txBody>
          <a:bodyPr wrap="square" rtlCol="0" anchor="ctr"/>
          <a:lstStyle/>
          <a:p>
            <a:pPr marL="342900" indent="-342900">
              <a:buSzPct val="100000"/>
              <a:buChar char="•"/>
            </a:pPr>
            <a:r>
              <a:rPr lang="en-US" sz="1300" dirty="0">
                <a:solidFill>
                  <a:srgbClr val="1E293B"/>
                </a:solidFill>
                <a:latin typeface="Arial" pitchFamily="34" charset="0"/>
                <a:ea typeface="Arial" pitchFamily="34" charset="-122"/>
                <a:cs typeface="Arial" pitchFamily="34" charset="-120"/>
              </a:rPr>
              <a:t>Zero flag (result = 0)</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Carry flag (overflow)</a:t>
            </a:r>
            <a:endParaRPr lang="en-US" sz="1300" dirty="0"/>
          </a:p>
          <a:p>
            <a:pPr marL="342900" indent="-342900">
              <a:buSzPct val="100000"/>
              <a:buChar char="•"/>
            </a:pPr>
            <a:r>
              <a:rPr lang="en-US" sz="1300" dirty="0">
                <a:solidFill>
                  <a:srgbClr val="1E293B"/>
                </a:solidFill>
                <a:latin typeface="Arial" pitchFamily="34" charset="0"/>
                <a:ea typeface="Arial" pitchFamily="34" charset="-122"/>
                <a:cs typeface="Arial" pitchFamily="34" charset="-120"/>
              </a:rPr>
              <a:t>Negative flag (result &lt; 0)</a:t>
            </a:r>
            <a:endParaRPr lang="en-US" sz="1300" dirty="0"/>
          </a:p>
        </p:txBody>
      </p:sp>
      <p:sp>
        <p:nvSpPr>
          <p:cNvPr id="20" name="Text 18"/>
          <p:cNvSpPr/>
          <p:nvPr/>
        </p:nvSpPr>
        <p:spPr>
          <a:xfrm>
            <a:off x="457200" y="4297680"/>
            <a:ext cx="8229600" cy="365760"/>
          </a:xfrm>
          <a:prstGeom prst="rect">
            <a:avLst/>
          </a:prstGeom>
          <a:noFill/>
          <a:ln/>
        </p:spPr>
        <p:txBody>
          <a:bodyPr wrap="square" rtlCol="0" anchor="ctr"/>
          <a:lstStyle/>
          <a:p>
            <a:pPr marL="0" indent="0">
              <a:buNone/>
            </a:pPr>
            <a:r>
              <a:rPr lang="en-US" sz="1300" i="1" dirty="0">
                <a:solidFill>
                  <a:srgbClr val="64748B"/>
                </a:solidFill>
                <a:latin typeface="Arial" pitchFamily="34" charset="0"/>
                <a:ea typeface="Arial" pitchFamily="34" charset="-122"/>
                <a:cs typeface="Arial" pitchFamily="34" charset="-120"/>
              </a:rPr>
              <a:t>The operation selector (opcode) determines which operation the ALU performs.</a:t>
            </a:r>
            <a:endParaRPr lang="en-US" sz="13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Operation Complexity</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Different operations require vastly different amounts of circuitry and time.</a:t>
            </a:r>
            <a:endParaRPr lang="en-US" sz="1600" dirty="0"/>
          </a:p>
        </p:txBody>
      </p:sp>
      <p:graphicFrame>
        <p:nvGraphicFramePr>
          <p:cNvPr id="8" name="Table 0"/>
          <p:cNvGraphicFramePr>
            <a:graphicFrameLocks noGrp="1"/>
          </p:cNvGraphicFramePr>
          <p:nvPr/>
        </p:nvGraphicFramePr>
        <p:xfrm>
          <a:off x="914400" y="1645920"/>
          <a:ext cx="7315200" cy="2148840"/>
        </p:xfrm>
        <a:graphic>
          <a:graphicData uri="http://schemas.openxmlformats.org/drawingml/2006/table">
            <a:tbl>
              <a:tblPr/>
              <a:tblGrid>
                <a:gridCol w="3200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tblGrid>
              <a:tr h="300446">
                <a:tc>
                  <a:txBody>
                    <a:bodyPr/>
                    <a:lstStyle/>
                    <a:p>
                      <a:pPr marL="0" indent="0" algn="ctr">
                        <a:buNone/>
                      </a:pPr>
                      <a:r>
                        <a:rPr lang="en-US" sz="1500" b="1" dirty="0">
                          <a:solidFill>
                            <a:srgbClr val="FFFFFF"/>
                          </a:solidFill>
                          <a:latin typeface="Arial" pitchFamily="34" charset="0"/>
                          <a:ea typeface="Arial" pitchFamily="34" charset="-122"/>
                          <a:cs typeface="Arial" pitchFamily="34" charset="-120"/>
                        </a:rPr>
                        <a:t>Operation</a:t>
                      </a:r>
                      <a:endParaRPr lang="en-US" sz="15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500" b="1" dirty="0">
                          <a:solidFill>
                            <a:srgbClr val="FFFFFF"/>
                          </a:solidFill>
                          <a:latin typeface="Arial" pitchFamily="34" charset="0"/>
                          <a:ea typeface="Arial" pitchFamily="34" charset="-122"/>
                          <a:cs typeface="Arial" pitchFamily="34" charset="-120"/>
                        </a:rPr>
                        <a:t>Relative Cost</a:t>
                      </a:r>
                      <a:endParaRPr lang="en-US" sz="15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tc>
                  <a:txBody>
                    <a:bodyPr/>
                    <a:lstStyle/>
                    <a:p>
                      <a:pPr marL="0" indent="0" algn="ctr">
                        <a:buNone/>
                      </a:pPr>
                      <a:r>
                        <a:rPr lang="en-US" sz="1500" b="1" dirty="0">
                          <a:solidFill>
                            <a:srgbClr val="FFFFFF"/>
                          </a:solidFill>
                          <a:latin typeface="Arial" pitchFamily="34" charset="0"/>
                          <a:ea typeface="Arial" pitchFamily="34" charset="-122"/>
                          <a:cs typeface="Arial" pitchFamily="34" charset="-120"/>
                        </a:rPr>
                        <a:t>Typical Cycles</a:t>
                      </a:r>
                      <a:endParaRPr lang="en-US" sz="15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1C7293"/>
                    </a:solidFill>
                  </a:tcPr>
                </a:tc>
                <a:extLst>
                  <a:ext uri="{0D108BD9-81ED-4DB2-BD59-A6C34878D82A}">
                    <a16:rowId xmlns:a16="http://schemas.microsoft.com/office/drawing/2014/main" val="10000"/>
                  </a:ext>
                </a:extLst>
              </a:tr>
              <a:tr h="300446">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Integer Add/Sub</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1×</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1</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300446">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Integer Multiply</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3-5×</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3-5</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300446">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Integer Divide</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10-40×</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10-40</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300446">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FP Add/Sub</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4-6×</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3-6</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r h="300446">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FP Multiply</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5-8×</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4-7</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5"/>
                  </a:ext>
                </a:extLst>
              </a:tr>
              <a:tr h="300446">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FP Divide</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15-50×</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400" dirty="0">
                          <a:solidFill>
                            <a:srgbClr val="000000"/>
                          </a:solidFill>
                          <a:latin typeface="Arial" pitchFamily="34" charset="0"/>
                          <a:ea typeface="Arial" pitchFamily="34" charset="-122"/>
                          <a:cs typeface="Arial" pitchFamily="34" charset="-120"/>
                        </a:rPr>
                        <a:t>10-50</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5" name="Shape 2"/>
          <p:cNvSpPr/>
          <p:nvPr/>
        </p:nvSpPr>
        <p:spPr>
          <a:xfrm>
            <a:off x="457200" y="3931920"/>
            <a:ext cx="4023360" cy="822960"/>
          </a:xfrm>
          <a:prstGeom prst="rect">
            <a:avLst/>
          </a:prstGeom>
          <a:solidFill>
            <a:srgbClr val="E8F4F8"/>
          </a:solidFill>
          <a:ln/>
        </p:spPr>
        <p:txBody>
          <a:bodyPr/>
          <a:lstStyle/>
          <a:p>
            <a:endParaRPr lang="en-GB"/>
          </a:p>
        </p:txBody>
      </p:sp>
      <p:sp>
        <p:nvSpPr>
          <p:cNvPr id="6" name="Text 3"/>
          <p:cNvSpPr/>
          <p:nvPr/>
        </p:nvSpPr>
        <p:spPr>
          <a:xfrm>
            <a:off x="640080" y="4023360"/>
            <a:ext cx="3657600" cy="64008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Why the difference?</a:t>
            </a:r>
            <a:endParaRPr lang="en-US" sz="1400" dirty="0"/>
          </a:p>
          <a:p>
            <a:pPr marL="0" indent="0">
              <a:buNone/>
            </a:pPr>
            <a:r>
              <a:rPr lang="en-US" sz="1200" dirty="0">
                <a:solidFill>
                  <a:srgbClr val="1E293B"/>
                </a:solidFill>
                <a:latin typeface="Arial" pitchFamily="34" charset="0"/>
                <a:ea typeface="Arial" pitchFamily="34" charset="-122"/>
                <a:cs typeface="Arial" pitchFamily="34" charset="-120"/>
              </a:rPr>
              <a:t>More complex operations need:</a:t>
            </a:r>
            <a:endParaRPr lang="en-US" sz="1400" dirty="0"/>
          </a:p>
          <a:p>
            <a:pPr marL="342900" indent="-342900">
              <a:buSzPct val="100000"/>
              <a:buChar char="•"/>
            </a:pPr>
            <a:r>
              <a:rPr lang="en-US" sz="1100" dirty="0">
                <a:solidFill>
                  <a:srgbClr val="1E293B"/>
                </a:solidFill>
                <a:latin typeface="Arial" pitchFamily="34" charset="0"/>
                <a:ea typeface="Arial" pitchFamily="34" charset="-122"/>
                <a:cs typeface="Arial" pitchFamily="34" charset="-120"/>
              </a:rPr>
              <a:t>• More logic gates</a:t>
            </a:r>
            <a:endParaRPr lang="en-US" sz="1400" dirty="0"/>
          </a:p>
          <a:p>
            <a:pPr marL="342900" indent="-342900">
              <a:buSzPct val="100000"/>
              <a:buChar char="•"/>
            </a:pPr>
            <a:r>
              <a:rPr lang="en-US" sz="1100" dirty="0">
                <a:solidFill>
                  <a:srgbClr val="1E293B"/>
                </a:solidFill>
                <a:latin typeface="Arial" pitchFamily="34" charset="0"/>
                <a:ea typeface="Arial" pitchFamily="34" charset="-122"/>
                <a:cs typeface="Arial" pitchFamily="34" charset="-120"/>
              </a:rPr>
              <a:t>• Multiple sequential steps</a:t>
            </a:r>
            <a:endParaRPr lang="en-US" sz="1400" dirty="0"/>
          </a:p>
        </p:txBody>
      </p:sp>
      <p:sp>
        <p:nvSpPr>
          <p:cNvPr id="7" name="Shape 4"/>
          <p:cNvSpPr/>
          <p:nvPr/>
        </p:nvSpPr>
        <p:spPr>
          <a:xfrm>
            <a:off x="4663440" y="3931920"/>
            <a:ext cx="4023360" cy="822960"/>
          </a:xfrm>
          <a:prstGeom prst="rect">
            <a:avLst/>
          </a:prstGeom>
          <a:solidFill>
            <a:srgbClr val="E8F4F8"/>
          </a:solidFill>
          <a:ln/>
        </p:spPr>
        <p:txBody>
          <a:bodyPr/>
          <a:lstStyle/>
          <a:p>
            <a:endParaRPr lang="en-GB"/>
          </a:p>
        </p:txBody>
      </p:sp>
      <p:sp>
        <p:nvSpPr>
          <p:cNvPr id="4" name="Text 5"/>
          <p:cNvSpPr/>
          <p:nvPr/>
        </p:nvSpPr>
        <p:spPr>
          <a:xfrm>
            <a:off x="4846320" y="4023360"/>
            <a:ext cx="3657600" cy="640080"/>
          </a:xfrm>
          <a:prstGeom prst="rect">
            <a:avLst/>
          </a:prstGeom>
          <a:noFill/>
          <a:ln/>
        </p:spPr>
        <p:txBody>
          <a:bodyPr wrap="square" rtlCol="0" anchor="ctr"/>
          <a:lstStyle/>
          <a:p>
            <a:pPr marL="0" indent="0">
              <a:buNone/>
            </a:pPr>
            <a:r>
              <a:rPr lang="en-US" sz="1400" b="1" dirty="0">
                <a:solidFill>
                  <a:srgbClr val="1E293B"/>
                </a:solidFill>
                <a:latin typeface="Arial" pitchFamily="34" charset="0"/>
                <a:ea typeface="Arial" pitchFamily="34" charset="-122"/>
                <a:cs typeface="Arial" pitchFamily="34" charset="-120"/>
              </a:rPr>
              <a:t>Performance impact:</a:t>
            </a:r>
            <a:endParaRPr lang="en-US" sz="1400" dirty="0"/>
          </a:p>
          <a:p>
            <a:pPr marL="0" indent="0">
              <a:buNone/>
            </a:pPr>
            <a:r>
              <a:rPr lang="en-US" sz="1200" dirty="0">
                <a:solidFill>
                  <a:srgbClr val="1E293B"/>
                </a:solidFill>
                <a:latin typeface="Arial" pitchFamily="34" charset="0"/>
                <a:ea typeface="Arial" pitchFamily="34" charset="-122"/>
                <a:cs typeface="Arial" pitchFamily="34" charset="-120"/>
              </a:rPr>
              <a:t>Modern CPUs use:</a:t>
            </a:r>
            <a:endParaRPr lang="en-US" sz="1400" dirty="0"/>
          </a:p>
          <a:p>
            <a:pPr marL="342900" indent="-342900">
              <a:buSzPct val="100000"/>
              <a:buChar char="•"/>
            </a:pPr>
            <a:r>
              <a:rPr lang="en-US" sz="1100" dirty="0">
                <a:solidFill>
                  <a:srgbClr val="1E293B"/>
                </a:solidFill>
                <a:latin typeface="Arial" pitchFamily="34" charset="0"/>
                <a:ea typeface="Arial" pitchFamily="34" charset="-122"/>
                <a:cs typeface="Arial" pitchFamily="34" charset="-120"/>
              </a:rPr>
              <a:t>• Pipelining to overlap operations</a:t>
            </a:r>
            <a:endParaRPr lang="en-US" sz="1400" dirty="0"/>
          </a:p>
          <a:p>
            <a:pPr marL="342900" indent="-342900">
              <a:buSzPct val="100000"/>
              <a:buChar char="•"/>
            </a:pPr>
            <a:r>
              <a:rPr lang="en-US" sz="1100" dirty="0">
                <a:solidFill>
                  <a:srgbClr val="1E293B"/>
                </a:solidFill>
                <a:latin typeface="Arial" pitchFamily="34" charset="0"/>
                <a:ea typeface="Arial" pitchFamily="34" charset="-122"/>
                <a:cs typeface="Arial" pitchFamily="34" charset="-120"/>
              </a:rPr>
              <a:t>• Specialised hardware units</a:t>
            </a:r>
            <a:endParaRPr lang="en-US" sz="14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The Data Storage Problem</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The ALU can perform operations, but where do we store the data?</a:t>
            </a:r>
            <a:endParaRPr lang="en-US" sz="1600" dirty="0"/>
          </a:p>
        </p:txBody>
      </p:sp>
      <p:sp>
        <p:nvSpPr>
          <p:cNvPr id="4" name="Shape 2"/>
          <p:cNvSpPr/>
          <p:nvPr/>
        </p:nvSpPr>
        <p:spPr>
          <a:xfrm>
            <a:off x="457200" y="1554480"/>
            <a:ext cx="8229600" cy="1005840"/>
          </a:xfrm>
          <a:prstGeom prst="rect">
            <a:avLst/>
          </a:prstGeom>
          <a:solidFill>
            <a:srgbClr val="E8F4F8"/>
          </a:solidFill>
          <a:ln/>
        </p:spPr>
        <p:txBody>
          <a:bodyPr/>
          <a:lstStyle/>
          <a:p>
            <a:endParaRPr lang="en-GB"/>
          </a:p>
        </p:txBody>
      </p:sp>
      <p:sp>
        <p:nvSpPr>
          <p:cNvPr id="5" name="Text 3"/>
          <p:cNvSpPr/>
          <p:nvPr/>
        </p:nvSpPr>
        <p:spPr>
          <a:xfrm>
            <a:off x="640080" y="1691640"/>
            <a:ext cx="7863840" cy="731520"/>
          </a:xfrm>
          <a:prstGeom prst="rect">
            <a:avLst/>
          </a:prstGeom>
          <a:noFill/>
          <a:ln/>
        </p:spPr>
        <p:txBody>
          <a:bodyPr wrap="square" rtlCol="0" anchor="ctr"/>
          <a:lstStyle/>
          <a:p>
            <a:pPr marL="0" indent="0">
              <a:buNone/>
            </a:pPr>
            <a:r>
              <a:rPr lang="en-US" sz="1500" dirty="0">
                <a:solidFill>
                  <a:srgbClr val="1E293B"/>
                </a:solidFill>
                <a:latin typeface="Arial" pitchFamily="34" charset="0"/>
                <a:ea typeface="Arial" pitchFamily="34" charset="-122"/>
                <a:cs typeface="Arial" pitchFamily="34" charset="-120"/>
              </a:rPr>
              <a:t>We need storage that is:</a:t>
            </a:r>
            <a:endParaRPr lang="en-US" sz="1600" dirty="0"/>
          </a:p>
          <a:p>
            <a:pPr marL="0" indent="0">
              <a:buNone/>
            </a:pPr>
            <a:r>
              <a:rPr lang="en-US" sz="1400" dirty="0">
                <a:solidFill>
                  <a:srgbClr val="1E293B"/>
                </a:solidFill>
                <a:latin typeface="Arial" pitchFamily="34" charset="0"/>
                <a:ea typeface="Arial" pitchFamily="34" charset="-122"/>
                <a:cs typeface="Arial" pitchFamily="34" charset="-120"/>
              </a:rPr>
              <a:t>Fast enough to keep the ALU busy</a:t>
            </a:r>
            <a:endParaRPr lang="en-US" sz="1600" dirty="0"/>
          </a:p>
          <a:p>
            <a:pPr>
              <a:buSzPct val="100000"/>
            </a:pPr>
            <a:r>
              <a:rPr lang="en-US" sz="1400" dirty="0">
                <a:solidFill>
                  <a:srgbClr val="1E293B"/>
                </a:solidFill>
                <a:latin typeface="Arial" pitchFamily="34" charset="0"/>
                <a:ea typeface="Arial" pitchFamily="34" charset="-122"/>
                <a:cs typeface="Arial" pitchFamily="34" charset="-120"/>
              </a:rPr>
              <a:t>Large enough to hold programs and data</a:t>
            </a:r>
            <a:endParaRPr lang="en-US" sz="1600" dirty="0"/>
          </a:p>
          <a:p>
            <a:pPr>
              <a:buSzPct val="100000"/>
            </a:pPr>
            <a:r>
              <a:rPr lang="en-US" sz="1400" dirty="0">
                <a:solidFill>
                  <a:srgbClr val="1E293B"/>
                </a:solidFill>
                <a:latin typeface="Arial" pitchFamily="34" charset="0"/>
                <a:ea typeface="Arial" pitchFamily="34" charset="-122"/>
                <a:cs typeface="Arial" pitchFamily="34" charset="-120"/>
              </a:rPr>
              <a:t>Affordable</a:t>
            </a:r>
            <a:endParaRPr lang="en-US" sz="1600" dirty="0"/>
          </a:p>
        </p:txBody>
      </p:sp>
      <p:sp>
        <p:nvSpPr>
          <p:cNvPr id="6" name="Shape 4"/>
          <p:cNvSpPr/>
          <p:nvPr/>
        </p:nvSpPr>
        <p:spPr>
          <a:xfrm>
            <a:off x="457200" y="2743200"/>
            <a:ext cx="4023360" cy="1645920"/>
          </a:xfrm>
          <a:prstGeom prst="rect">
            <a:avLst/>
          </a:prstGeom>
          <a:solidFill>
            <a:srgbClr val="FFFFFF"/>
          </a:solidFill>
          <a:ln w="38100">
            <a:solidFill>
              <a:srgbClr val="10B981"/>
            </a:solidFill>
            <a:prstDash val="solid"/>
          </a:ln>
        </p:spPr>
        <p:txBody>
          <a:bodyPr/>
          <a:lstStyle/>
          <a:p>
            <a:endParaRPr lang="en-GB"/>
          </a:p>
        </p:txBody>
      </p:sp>
      <p:sp>
        <p:nvSpPr>
          <p:cNvPr id="7" name="Text 5"/>
          <p:cNvSpPr/>
          <p:nvPr/>
        </p:nvSpPr>
        <p:spPr>
          <a:xfrm>
            <a:off x="640080" y="2880360"/>
            <a:ext cx="3657600" cy="365760"/>
          </a:xfrm>
          <a:prstGeom prst="rect">
            <a:avLst/>
          </a:prstGeom>
          <a:noFill/>
          <a:ln/>
        </p:spPr>
        <p:txBody>
          <a:bodyPr wrap="square" rtlCol="0" anchor="ctr"/>
          <a:lstStyle/>
          <a:p>
            <a:pPr marL="0" indent="0">
              <a:buNone/>
            </a:pPr>
            <a:r>
              <a:rPr lang="en-US" sz="1800" b="1" dirty="0">
                <a:solidFill>
                  <a:srgbClr val="10B981"/>
                </a:solidFill>
                <a:latin typeface="Arial" pitchFamily="34" charset="0"/>
                <a:ea typeface="Arial" pitchFamily="34" charset="-122"/>
                <a:cs typeface="Arial" pitchFamily="34" charset="-120"/>
              </a:rPr>
              <a:t>Fast Memory</a:t>
            </a:r>
            <a:endParaRPr lang="en-US" sz="1800" dirty="0"/>
          </a:p>
        </p:txBody>
      </p:sp>
      <p:sp>
        <p:nvSpPr>
          <p:cNvPr id="8" name="Text 6"/>
          <p:cNvSpPr/>
          <p:nvPr/>
        </p:nvSpPr>
        <p:spPr>
          <a:xfrm>
            <a:off x="822960" y="3337560"/>
            <a:ext cx="3474720" cy="82296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 Very fast access</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Low latency</a:t>
            </a:r>
            <a:endParaRPr lang="en-US" sz="1400" dirty="0"/>
          </a:p>
          <a:p>
            <a:pPr marL="0" indent="0">
              <a:buNone/>
            </a:pPr>
            <a:r>
              <a:rPr lang="en-US" sz="1400" dirty="0">
                <a:solidFill>
                  <a:srgbClr val="F59E0B"/>
                </a:solidFill>
                <a:latin typeface="Arial" pitchFamily="34" charset="0"/>
                <a:ea typeface="Arial" pitchFamily="34" charset="-122"/>
                <a:cs typeface="Arial" pitchFamily="34" charset="-120"/>
              </a:rPr>
              <a:t>✗ Very expensive</a:t>
            </a:r>
            <a:endParaRPr lang="en-US" sz="1400" dirty="0"/>
          </a:p>
          <a:p>
            <a:pPr marL="0" indent="0">
              <a:buNone/>
            </a:pPr>
            <a:r>
              <a:rPr lang="en-US" sz="1400" dirty="0">
                <a:solidFill>
                  <a:srgbClr val="F59E0B"/>
                </a:solidFill>
                <a:latin typeface="Arial" pitchFamily="34" charset="0"/>
                <a:ea typeface="Arial" pitchFamily="34" charset="-122"/>
                <a:cs typeface="Arial" pitchFamily="34" charset="-120"/>
              </a:rPr>
              <a:t>✗ Small capacity</a:t>
            </a:r>
            <a:endParaRPr lang="en-US" sz="1400" dirty="0"/>
          </a:p>
        </p:txBody>
      </p:sp>
      <p:sp>
        <p:nvSpPr>
          <p:cNvPr id="9" name="Shape 7"/>
          <p:cNvSpPr/>
          <p:nvPr/>
        </p:nvSpPr>
        <p:spPr>
          <a:xfrm>
            <a:off x="4663440" y="2743200"/>
            <a:ext cx="4023360" cy="1645920"/>
          </a:xfrm>
          <a:prstGeom prst="rect">
            <a:avLst/>
          </a:prstGeom>
          <a:solidFill>
            <a:srgbClr val="FFFFFF"/>
          </a:solidFill>
          <a:ln w="38100">
            <a:solidFill>
              <a:srgbClr val="F59E0B"/>
            </a:solidFill>
            <a:prstDash val="solid"/>
          </a:ln>
        </p:spPr>
        <p:txBody>
          <a:bodyPr/>
          <a:lstStyle/>
          <a:p>
            <a:endParaRPr lang="en-GB"/>
          </a:p>
        </p:txBody>
      </p:sp>
      <p:sp>
        <p:nvSpPr>
          <p:cNvPr id="10" name="Text 8"/>
          <p:cNvSpPr/>
          <p:nvPr/>
        </p:nvSpPr>
        <p:spPr>
          <a:xfrm>
            <a:off x="4846320" y="2880360"/>
            <a:ext cx="3657600" cy="365760"/>
          </a:xfrm>
          <a:prstGeom prst="rect">
            <a:avLst/>
          </a:prstGeom>
          <a:noFill/>
          <a:ln/>
        </p:spPr>
        <p:txBody>
          <a:bodyPr wrap="square" rtlCol="0" anchor="ctr"/>
          <a:lstStyle/>
          <a:p>
            <a:pPr marL="0" indent="0">
              <a:buNone/>
            </a:pPr>
            <a:r>
              <a:rPr lang="en-US" sz="1800" b="1" dirty="0">
                <a:solidFill>
                  <a:srgbClr val="F59E0B"/>
                </a:solidFill>
                <a:latin typeface="Arial" pitchFamily="34" charset="0"/>
                <a:ea typeface="Arial" pitchFamily="34" charset="-122"/>
                <a:cs typeface="Arial" pitchFamily="34" charset="-120"/>
              </a:rPr>
              <a:t>Slow Memory</a:t>
            </a:r>
            <a:endParaRPr lang="en-US" sz="1800" dirty="0"/>
          </a:p>
        </p:txBody>
      </p:sp>
      <p:sp>
        <p:nvSpPr>
          <p:cNvPr id="11" name="Text 9"/>
          <p:cNvSpPr/>
          <p:nvPr/>
        </p:nvSpPr>
        <p:spPr>
          <a:xfrm>
            <a:off x="4846320" y="3337560"/>
            <a:ext cx="3657600" cy="82296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 Very cheap</a:t>
            </a:r>
            <a:endParaRPr lang="en-US" sz="1400" dirty="0"/>
          </a:p>
          <a:p>
            <a:pPr marL="0" indent="0">
              <a:buNone/>
            </a:pPr>
            <a:r>
              <a:rPr lang="en-US" sz="1400" dirty="0">
                <a:solidFill>
                  <a:srgbClr val="1E293B"/>
                </a:solidFill>
                <a:latin typeface="Arial" pitchFamily="34" charset="0"/>
                <a:ea typeface="Arial" pitchFamily="34" charset="-122"/>
                <a:cs typeface="Arial" pitchFamily="34" charset="-120"/>
              </a:rPr>
              <a:t>✓ Large capacity</a:t>
            </a:r>
            <a:endParaRPr lang="en-US" sz="1400" dirty="0"/>
          </a:p>
          <a:p>
            <a:pPr marL="0" indent="0">
              <a:buNone/>
            </a:pPr>
            <a:r>
              <a:rPr lang="en-US" sz="1400" dirty="0">
                <a:solidFill>
                  <a:srgbClr val="F59E0B"/>
                </a:solidFill>
                <a:latin typeface="Arial" pitchFamily="34" charset="0"/>
                <a:ea typeface="Arial" pitchFamily="34" charset="-122"/>
                <a:cs typeface="Arial" pitchFamily="34" charset="-120"/>
              </a:rPr>
              <a:t>✗ Slow access</a:t>
            </a:r>
            <a:endParaRPr lang="en-US" sz="1400" dirty="0"/>
          </a:p>
          <a:p>
            <a:pPr marL="0" indent="0">
              <a:buNone/>
            </a:pPr>
            <a:r>
              <a:rPr lang="en-US" sz="1400" dirty="0">
                <a:solidFill>
                  <a:srgbClr val="F59E0B"/>
                </a:solidFill>
                <a:latin typeface="Arial" pitchFamily="34" charset="0"/>
                <a:ea typeface="Arial" pitchFamily="34" charset="-122"/>
                <a:cs typeface="Arial" pitchFamily="34" charset="-120"/>
              </a:rPr>
              <a:t>✗ High latency</a:t>
            </a:r>
            <a:endParaRPr lang="en-US" sz="1400" dirty="0"/>
          </a:p>
        </p:txBody>
      </p:sp>
      <p:sp>
        <p:nvSpPr>
          <p:cNvPr id="12" name="Text 10"/>
          <p:cNvSpPr/>
          <p:nvPr/>
        </p:nvSpPr>
        <p:spPr>
          <a:xfrm>
            <a:off x="457200" y="4572000"/>
            <a:ext cx="8229600" cy="365760"/>
          </a:xfrm>
          <a:prstGeom prst="rect">
            <a:avLst/>
          </a:prstGeom>
          <a:noFill/>
          <a:ln/>
        </p:spPr>
        <p:txBody>
          <a:bodyPr wrap="square" rtlCol="0" anchor="ctr"/>
          <a:lstStyle/>
          <a:p>
            <a:pPr marL="0" indent="0" algn="ctr">
              <a:buNone/>
            </a:pPr>
            <a:r>
              <a:rPr lang="en-US" sz="1500" b="1" dirty="0">
                <a:solidFill>
                  <a:srgbClr val="065A82"/>
                </a:solidFill>
                <a:latin typeface="Arial" pitchFamily="34" charset="0"/>
                <a:ea typeface="Arial" pitchFamily="34" charset="-122"/>
                <a:cs typeface="Arial" pitchFamily="34" charset="-120"/>
              </a:rPr>
              <a:t>Solution: Use a hierarchy of different memory types to balance speed, capacity, and cost.</a:t>
            </a:r>
            <a:endParaRPr lang="en-US" sz="15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600" b="1" dirty="0">
                <a:solidFill>
                  <a:srgbClr val="065A82"/>
                </a:solidFill>
                <a:latin typeface="Arial Black" pitchFamily="34" charset="0"/>
                <a:ea typeface="Arial Black" pitchFamily="34" charset="-122"/>
                <a:cs typeface="Arial Black" pitchFamily="34" charset="-120"/>
              </a:rPr>
              <a:t>The Memory Hierarchy</a:t>
            </a:r>
            <a:endParaRPr lang="en-US" sz="3600" dirty="0"/>
          </a:p>
        </p:txBody>
      </p:sp>
      <p:sp>
        <p:nvSpPr>
          <p:cNvPr id="3" name="Text 1"/>
          <p:cNvSpPr/>
          <p:nvPr/>
        </p:nvSpPr>
        <p:spPr>
          <a:xfrm>
            <a:off x="457200" y="1005840"/>
            <a:ext cx="8229600" cy="365760"/>
          </a:xfrm>
          <a:prstGeom prst="rect">
            <a:avLst/>
          </a:prstGeom>
          <a:noFill/>
          <a:ln/>
        </p:spPr>
        <p:txBody>
          <a:bodyPr wrap="square" rtlCol="0" anchor="ctr"/>
          <a:lstStyle/>
          <a:p>
            <a:pPr marL="0" indent="0">
              <a:buNone/>
            </a:pPr>
            <a:r>
              <a:rPr lang="en-US" sz="1600" dirty="0">
                <a:solidFill>
                  <a:srgbClr val="1E293B"/>
                </a:solidFill>
                <a:latin typeface="Arial" pitchFamily="34" charset="0"/>
                <a:ea typeface="Arial" pitchFamily="34" charset="-122"/>
                <a:cs typeface="Arial" pitchFamily="34" charset="-120"/>
              </a:rPr>
              <a:t>Computer systems use multiple levels of storage, each with different characteristics.</a:t>
            </a:r>
            <a:endParaRPr lang="en-US" sz="1600" dirty="0"/>
          </a:p>
        </p:txBody>
      </p:sp>
      <p:sp>
        <p:nvSpPr>
          <p:cNvPr id="4" name="Shape 2"/>
          <p:cNvSpPr/>
          <p:nvPr/>
        </p:nvSpPr>
        <p:spPr>
          <a:xfrm>
            <a:off x="3657600" y="1645920"/>
            <a:ext cx="1828800" cy="457200"/>
          </a:xfrm>
          <a:prstGeom prst="rect">
            <a:avLst/>
          </a:prstGeom>
          <a:solidFill>
            <a:srgbClr val="1C7293"/>
          </a:solidFill>
          <a:ln w="25400">
            <a:solidFill>
              <a:srgbClr val="FFFFFF"/>
            </a:solidFill>
            <a:prstDash val="solid"/>
          </a:ln>
        </p:spPr>
        <p:txBody>
          <a:bodyPr/>
          <a:lstStyle/>
          <a:p>
            <a:endParaRPr lang="en-GB"/>
          </a:p>
        </p:txBody>
      </p:sp>
      <p:sp>
        <p:nvSpPr>
          <p:cNvPr id="5" name="Text 3"/>
          <p:cNvSpPr/>
          <p:nvPr/>
        </p:nvSpPr>
        <p:spPr>
          <a:xfrm>
            <a:off x="3657600" y="1645920"/>
            <a:ext cx="1828800" cy="457200"/>
          </a:xfrm>
          <a:prstGeom prst="rect">
            <a:avLst/>
          </a:prstGeom>
          <a:noFill/>
          <a:ln/>
        </p:spPr>
        <p:txBody>
          <a:bodyPr wrap="square"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CPU Registers</a:t>
            </a:r>
            <a:endParaRPr lang="en-US" sz="1300" dirty="0"/>
          </a:p>
          <a:p>
            <a:pPr marL="0" indent="0" algn="ctr">
              <a:buNone/>
            </a:pPr>
            <a:r>
              <a:rPr lang="en-US" sz="1000" dirty="0">
                <a:solidFill>
                  <a:srgbClr val="FFFFFF"/>
                </a:solidFill>
                <a:latin typeface="Arial" pitchFamily="34" charset="0"/>
                <a:ea typeface="Arial" pitchFamily="34" charset="-122"/>
                <a:cs typeface="Arial" pitchFamily="34" charset="-120"/>
              </a:rPr>
              <a:t>&lt; 1 cycle | Bytes</a:t>
            </a:r>
            <a:endParaRPr lang="en-US" sz="1300" dirty="0"/>
          </a:p>
        </p:txBody>
      </p:sp>
      <p:sp>
        <p:nvSpPr>
          <p:cNvPr id="6" name="Shape 4"/>
          <p:cNvSpPr/>
          <p:nvPr/>
        </p:nvSpPr>
        <p:spPr>
          <a:xfrm>
            <a:off x="2971800" y="2194560"/>
            <a:ext cx="3200400" cy="457200"/>
          </a:xfrm>
          <a:prstGeom prst="rect">
            <a:avLst/>
          </a:prstGeom>
          <a:solidFill>
            <a:srgbClr val="065A82"/>
          </a:solidFill>
          <a:ln w="25400">
            <a:solidFill>
              <a:srgbClr val="FFFFFF"/>
            </a:solidFill>
            <a:prstDash val="solid"/>
          </a:ln>
        </p:spPr>
        <p:txBody>
          <a:bodyPr/>
          <a:lstStyle/>
          <a:p>
            <a:endParaRPr lang="en-GB"/>
          </a:p>
        </p:txBody>
      </p:sp>
      <p:sp>
        <p:nvSpPr>
          <p:cNvPr id="7" name="Text 5"/>
          <p:cNvSpPr/>
          <p:nvPr/>
        </p:nvSpPr>
        <p:spPr>
          <a:xfrm>
            <a:off x="2971800" y="2194560"/>
            <a:ext cx="3200400" cy="457200"/>
          </a:xfrm>
          <a:prstGeom prst="rect">
            <a:avLst/>
          </a:prstGeom>
          <a:noFill/>
          <a:ln/>
        </p:spPr>
        <p:txBody>
          <a:bodyPr wrap="square"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L1 Cache</a:t>
            </a:r>
            <a:endParaRPr lang="en-US" sz="1300" dirty="0"/>
          </a:p>
          <a:p>
            <a:pPr marL="0" indent="0" algn="ctr">
              <a:buNone/>
            </a:pPr>
            <a:r>
              <a:rPr lang="en-US" sz="1000" dirty="0">
                <a:solidFill>
                  <a:srgbClr val="FFFFFF"/>
                </a:solidFill>
                <a:latin typeface="Arial" pitchFamily="34" charset="0"/>
                <a:ea typeface="Arial" pitchFamily="34" charset="-122"/>
                <a:cs typeface="Arial" pitchFamily="34" charset="-120"/>
              </a:rPr>
              <a:t>~1-3 cycles | KB</a:t>
            </a:r>
            <a:endParaRPr lang="en-US" sz="1300" dirty="0"/>
          </a:p>
        </p:txBody>
      </p:sp>
      <p:sp>
        <p:nvSpPr>
          <p:cNvPr id="8" name="Shape 6"/>
          <p:cNvSpPr/>
          <p:nvPr/>
        </p:nvSpPr>
        <p:spPr>
          <a:xfrm>
            <a:off x="2286000" y="2743200"/>
            <a:ext cx="4572000" cy="457200"/>
          </a:xfrm>
          <a:prstGeom prst="rect">
            <a:avLst/>
          </a:prstGeom>
          <a:solidFill>
            <a:srgbClr val="065A82"/>
          </a:solidFill>
          <a:ln w="25400">
            <a:solidFill>
              <a:srgbClr val="FFFFFF"/>
            </a:solidFill>
            <a:prstDash val="solid"/>
          </a:ln>
        </p:spPr>
        <p:txBody>
          <a:bodyPr/>
          <a:lstStyle/>
          <a:p>
            <a:endParaRPr lang="en-GB"/>
          </a:p>
        </p:txBody>
      </p:sp>
      <p:sp>
        <p:nvSpPr>
          <p:cNvPr id="9" name="Text 7"/>
          <p:cNvSpPr/>
          <p:nvPr/>
        </p:nvSpPr>
        <p:spPr>
          <a:xfrm>
            <a:off x="2286000" y="2743200"/>
            <a:ext cx="4572000" cy="457200"/>
          </a:xfrm>
          <a:prstGeom prst="rect">
            <a:avLst/>
          </a:prstGeom>
          <a:noFill/>
          <a:ln/>
        </p:spPr>
        <p:txBody>
          <a:bodyPr wrap="square"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L2 Cache</a:t>
            </a:r>
            <a:endParaRPr lang="en-US" sz="1300" dirty="0"/>
          </a:p>
          <a:p>
            <a:pPr marL="0" indent="0" algn="ctr">
              <a:buNone/>
            </a:pPr>
            <a:r>
              <a:rPr lang="en-US" sz="1000" dirty="0">
                <a:solidFill>
                  <a:srgbClr val="FFFFFF"/>
                </a:solidFill>
                <a:latin typeface="Arial" pitchFamily="34" charset="0"/>
                <a:ea typeface="Arial" pitchFamily="34" charset="-122"/>
                <a:cs typeface="Arial" pitchFamily="34" charset="-120"/>
              </a:rPr>
              <a:t>~10 cycles | MB</a:t>
            </a:r>
            <a:endParaRPr lang="en-US" sz="1300" dirty="0"/>
          </a:p>
        </p:txBody>
      </p:sp>
      <p:sp>
        <p:nvSpPr>
          <p:cNvPr id="10" name="Shape 8"/>
          <p:cNvSpPr/>
          <p:nvPr/>
        </p:nvSpPr>
        <p:spPr>
          <a:xfrm>
            <a:off x="1600200" y="3291840"/>
            <a:ext cx="5943600" cy="457200"/>
          </a:xfrm>
          <a:prstGeom prst="rect">
            <a:avLst/>
          </a:prstGeom>
          <a:solidFill>
            <a:srgbClr val="21295C"/>
          </a:solidFill>
          <a:ln w="25400">
            <a:solidFill>
              <a:srgbClr val="FFFFFF"/>
            </a:solidFill>
            <a:prstDash val="solid"/>
          </a:ln>
        </p:spPr>
        <p:txBody>
          <a:bodyPr/>
          <a:lstStyle/>
          <a:p>
            <a:endParaRPr lang="en-GB"/>
          </a:p>
        </p:txBody>
      </p:sp>
      <p:sp>
        <p:nvSpPr>
          <p:cNvPr id="11" name="Text 9"/>
          <p:cNvSpPr/>
          <p:nvPr/>
        </p:nvSpPr>
        <p:spPr>
          <a:xfrm>
            <a:off x="1600200" y="3291840"/>
            <a:ext cx="5943600" cy="457200"/>
          </a:xfrm>
          <a:prstGeom prst="rect">
            <a:avLst/>
          </a:prstGeom>
          <a:noFill/>
          <a:ln/>
        </p:spPr>
        <p:txBody>
          <a:bodyPr wrap="square"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L3 Cache</a:t>
            </a:r>
            <a:endParaRPr lang="en-US" sz="1300" dirty="0"/>
          </a:p>
          <a:p>
            <a:pPr marL="0" indent="0" algn="ctr">
              <a:buNone/>
            </a:pPr>
            <a:r>
              <a:rPr lang="en-US" sz="1000" dirty="0">
                <a:solidFill>
                  <a:srgbClr val="FFFFFF"/>
                </a:solidFill>
                <a:latin typeface="Arial" pitchFamily="34" charset="0"/>
                <a:ea typeface="Arial" pitchFamily="34" charset="-122"/>
                <a:cs typeface="Arial" pitchFamily="34" charset="-120"/>
              </a:rPr>
              <a:t>~40 cycles | MB</a:t>
            </a:r>
            <a:endParaRPr lang="en-US" sz="1300" dirty="0"/>
          </a:p>
        </p:txBody>
      </p:sp>
      <p:sp>
        <p:nvSpPr>
          <p:cNvPr id="12" name="Shape 10"/>
          <p:cNvSpPr/>
          <p:nvPr/>
        </p:nvSpPr>
        <p:spPr>
          <a:xfrm>
            <a:off x="914400" y="3840480"/>
            <a:ext cx="7315200" cy="457200"/>
          </a:xfrm>
          <a:prstGeom prst="rect">
            <a:avLst/>
          </a:prstGeom>
          <a:solidFill>
            <a:srgbClr val="21295C"/>
          </a:solidFill>
          <a:ln w="25400">
            <a:solidFill>
              <a:srgbClr val="FFFFFF"/>
            </a:solidFill>
            <a:prstDash val="solid"/>
          </a:ln>
        </p:spPr>
        <p:txBody>
          <a:bodyPr/>
          <a:lstStyle/>
          <a:p>
            <a:endParaRPr lang="en-GB"/>
          </a:p>
        </p:txBody>
      </p:sp>
      <p:sp>
        <p:nvSpPr>
          <p:cNvPr id="13" name="Text 11"/>
          <p:cNvSpPr/>
          <p:nvPr/>
        </p:nvSpPr>
        <p:spPr>
          <a:xfrm>
            <a:off x="914400" y="3840480"/>
            <a:ext cx="7315200" cy="457200"/>
          </a:xfrm>
          <a:prstGeom prst="rect">
            <a:avLst/>
          </a:prstGeom>
          <a:noFill/>
          <a:ln/>
        </p:spPr>
        <p:txBody>
          <a:bodyPr wrap="square"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Main Memory (RAM)</a:t>
            </a:r>
            <a:endParaRPr lang="en-US" sz="1300" dirty="0"/>
          </a:p>
          <a:p>
            <a:pPr marL="0" indent="0" algn="ctr">
              <a:buNone/>
            </a:pPr>
            <a:r>
              <a:rPr lang="en-US" sz="1000" dirty="0">
                <a:solidFill>
                  <a:srgbClr val="FFFFFF"/>
                </a:solidFill>
                <a:latin typeface="Arial" pitchFamily="34" charset="0"/>
                <a:ea typeface="Arial" pitchFamily="34" charset="-122"/>
                <a:cs typeface="Arial" pitchFamily="34" charset="-120"/>
              </a:rPr>
              <a:t>~100 cycles | GB</a:t>
            </a:r>
            <a:endParaRPr lang="en-US" sz="1300" dirty="0"/>
          </a:p>
        </p:txBody>
      </p:sp>
      <p:sp>
        <p:nvSpPr>
          <p:cNvPr id="14" name="Shape 12"/>
          <p:cNvSpPr/>
          <p:nvPr/>
        </p:nvSpPr>
        <p:spPr>
          <a:xfrm>
            <a:off x="8299938" y="1828800"/>
            <a:ext cx="0" cy="2560320"/>
          </a:xfrm>
          <a:prstGeom prst="line">
            <a:avLst/>
          </a:prstGeom>
          <a:noFill/>
          <a:ln w="25400">
            <a:solidFill>
              <a:srgbClr val="64748B"/>
            </a:solidFill>
            <a:prstDash val="solid"/>
          </a:ln>
        </p:spPr>
        <p:txBody>
          <a:bodyPr/>
          <a:lstStyle/>
          <a:p>
            <a:endParaRPr lang="en-GB"/>
          </a:p>
        </p:txBody>
      </p:sp>
      <p:sp>
        <p:nvSpPr>
          <p:cNvPr id="15" name="Text 13"/>
          <p:cNvSpPr/>
          <p:nvPr/>
        </p:nvSpPr>
        <p:spPr>
          <a:xfrm>
            <a:off x="8299938" y="1828800"/>
            <a:ext cx="844062" cy="914400"/>
          </a:xfrm>
          <a:prstGeom prst="rect">
            <a:avLst/>
          </a:prstGeom>
          <a:noFill/>
          <a:ln/>
        </p:spPr>
        <p:txBody>
          <a:bodyPr wrap="square" rtlCol="0" anchor="t"/>
          <a:lstStyle/>
          <a:p>
            <a:pPr marL="0" indent="0" algn="l">
              <a:buNone/>
            </a:pPr>
            <a:r>
              <a:rPr lang="en-US" sz="1000" i="1" dirty="0">
                <a:solidFill>
                  <a:srgbClr val="64748B"/>
                </a:solidFill>
                <a:latin typeface="Arial" pitchFamily="34" charset="0"/>
                <a:ea typeface="Arial" pitchFamily="34" charset="-122"/>
                <a:cs typeface="Arial" pitchFamily="34" charset="-120"/>
              </a:rPr>
              <a:t>Faster</a:t>
            </a:r>
            <a:endParaRPr lang="en-US" sz="1000" dirty="0"/>
          </a:p>
          <a:p>
            <a:pPr marL="0" indent="0" algn="l">
              <a:buNone/>
            </a:pPr>
            <a:r>
              <a:rPr lang="en-US" sz="1000" i="1" dirty="0">
                <a:solidFill>
                  <a:srgbClr val="64748B"/>
                </a:solidFill>
                <a:latin typeface="Arial" pitchFamily="34" charset="0"/>
                <a:ea typeface="Arial" pitchFamily="34" charset="-122"/>
                <a:cs typeface="Arial" pitchFamily="34" charset="-120"/>
              </a:rPr>
              <a:t>Smaller</a:t>
            </a:r>
            <a:endParaRPr lang="en-US" sz="1000" dirty="0"/>
          </a:p>
          <a:p>
            <a:pPr marL="0" indent="0" algn="l">
              <a:buNone/>
            </a:pPr>
            <a:r>
              <a:rPr lang="en-US" sz="1000" i="1" dirty="0">
                <a:solidFill>
                  <a:srgbClr val="64748B"/>
                </a:solidFill>
                <a:latin typeface="Arial" pitchFamily="34" charset="0"/>
                <a:ea typeface="Arial" pitchFamily="34" charset="-122"/>
                <a:cs typeface="Arial" pitchFamily="34" charset="-120"/>
              </a:rPr>
              <a:t>More expensive</a:t>
            </a:r>
            <a:endParaRPr lang="en-US" sz="1000" dirty="0"/>
          </a:p>
        </p:txBody>
      </p:sp>
      <p:sp>
        <p:nvSpPr>
          <p:cNvPr id="16" name="Text 14"/>
          <p:cNvSpPr/>
          <p:nvPr/>
        </p:nvSpPr>
        <p:spPr>
          <a:xfrm>
            <a:off x="8370277" y="3474720"/>
            <a:ext cx="773723" cy="914400"/>
          </a:xfrm>
          <a:prstGeom prst="rect">
            <a:avLst/>
          </a:prstGeom>
          <a:noFill/>
          <a:ln/>
        </p:spPr>
        <p:txBody>
          <a:bodyPr wrap="square" rtlCol="0" anchor="t"/>
          <a:lstStyle/>
          <a:p>
            <a:pPr marL="0" indent="0" algn="l">
              <a:buNone/>
            </a:pPr>
            <a:r>
              <a:rPr lang="en-US" sz="1000" i="1" dirty="0">
                <a:solidFill>
                  <a:srgbClr val="64748B"/>
                </a:solidFill>
                <a:latin typeface="Arial" pitchFamily="34" charset="0"/>
                <a:ea typeface="Arial" pitchFamily="34" charset="-122"/>
                <a:cs typeface="Arial" pitchFamily="34" charset="-120"/>
              </a:rPr>
              <a:t>Slower</a:t>
            </a:r>
            <a:endParaRPr lang="en-US" sz="1000" dirty="0"/>
          </a:p>
          <a:p>
            <a:pPr marL="0" indent="0" algn="l">
              <a:buNone/>
            </a:pPr>
            <a:r>
              <a:rPr lang="en-US" sz="1000" i="1" dirty="0">
                <a:solidFill>
                  <a:srgbClr val="64748B"/>
                </a:solidFill>
                <a:latin typeface="Arial" pitchFamily="34" charset="0"/>
                <a:ea typeface="Arial" pitchFamily="34" charset="-122"/>
                <a:cs typeface="Arial" pitchFamily="34" charset="-120"/>
              </a:rPr>
              <a:t>Larger</a:t>
            </a:r>
            <a:endParaRPr lang="en-US" sz="1000" dirty="0"/>
          </a:p>
          <a:p>
            <a:pPr marL="0" indent="0" algn="l">
              <a:buNone/>
            </a:pPr>
            <a:r>
              <a:rPr lang="en-US" sz="1000" i="1" dirty="0">
                <a:solidFill>
                  <a:srgbClr val="64748B"/>
                </a:solidFill>
                <a:latin typeface="Arial" pitchFamily="34" charset="0"/>
                <a:ea typeface="Arial" pitchFamily="34" charset="-122"/>
                <a:cs typeface="Arial" pitchFamily="34" charset="-120"/>
              </a:rPr>
              <a:t>Cheaper</a:t>
            </a:r>
            <a:endParaRPr lang="en-US" sz="1000" dirty="0"/>
          </a:p>
        </p:txBody>
      </p:sp>
      <p:sp>
        <p:nvSpPr>
          <p:cNvPr id="17" name="Text 15"/>
          <p:cNvSpPr/>
          <p:nvPr/>
        </p:nvSpPr>
        <p:spPr>
          <a:xfrm>
            <a:off x="457200" y="4572000"/>
            <a:ext cx="8229600" cy="365760"/>
          </a:xfrm>
          <a:prstGeom prst="rect">
            <a:avLst/>
          </a:prstGeom>
          <a:noFill/>
          <a:ln/>
        </p:spPr>
        <p:txBody>
          <a:bodyPr wrap="square" rtlCol="0" anchor="ctr"/>
          <a:lstStyle/>
          <a:p>
            <a:pPr marL="0" indent="0" algn="ctr">
              <a:buNone/>
            </a:pPr>
            <a:r>
              <a:rPr lang="en-US" sz="1400" b="1" i="1" dirty="0">
                <a:solidFill>
                  <a:srgbClr val="065A82"/>
                </a:solidFill>
                <a:latin typeface="Arial" pitchFamily="34" charset="0"/>
                <a:ea typeface="Arial" pitchFamily="34" charset="-122"/>
                <a:cs typeface="Arial" pitchFamily="34" charset="-120"/>
              </a:rPr>
              <a:t>Next: We will explore each level in detail and understand how they work together.</a:t>
            </a:r>
            <a:endParaRPr lang="en-US" sz="14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The Memory Hierarchy</a:t>
            </a:r>
            <a:endParaRPr lang="en-US" sz="3400" dirty="0"/>
          </a:p>
        </p:txBody>
      </p:sp>
      <p:sp>
        <p:nvSpPr>
          <p:cNvPr id="3" name="Text 1"/>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A trade-off between speed, size, and cost at every level.</a:t>
            </a:r>
            <a:endParaRPr lang="en-US" sz="1500" dirty="0"/>
          </a:p>
        </p:txBody>
      </p:sp>
      <p:sp>
        <p:nvSpPr>
          <p:cNvPr id="4" name="Shape 2"/>
          <p:cNvSpPr/>
          <p:nvPr/>
        </p:nvSpPr>
        <p:spPr>
          <a:xfrm>
            <a:off x="2468880" y="1325880"/>
            <a:ext cx="2194560" cy="438912"/>
          </a:xfrm>
          <a:prstGeom prst="rect">
            <a:avLst/>
          </a:prstGeom>
          <a:solidFill>
            <a:srgbClr val="7C3AED"/>
          </a:solidFill>
          <a:ln w="12700">
            <a:solidFill>
              <a:srgbClr val="7C3AED"/>
            </a:solidFill>
            <a:prstDash val="solid"/>
          </a:ln>
        </p:spPr>
        <p:txBody>
          <a:bodyPr/>
          <a:lstStyle/>
          <a:p>
            <a:endParaRPr lang="en-GB"/>
          </a:p>
        </p:txBody>
      </p:sp>
      <p:sp>
        <p:nvSpPr>
          <p:cNvPr id="5" name="Text 3"/>
          <p:cNvSpPr/>
          <p:nvPr/>
        </p:nvSpPr>
        <p:spPr>
          <a:xfrm>
            <a:off x="2542032" y="1417320"/>
            <a:ext cx="2048256" cy="292608"/>
          </a:xfrm>
          <a:prstGeom prst="rect">
            <a:avLst/>
          </a:prstGeom>
          <a:noFill/>
          <a:ln/>
        </p:spPr>
        <p:txBody>
          <a:bodyPr wrap="square" rtlCol="0" anchor="ctr"/>
          <a:lstStyle/>
          <a:p>
            <a:pPr marL="0" indent="0">
              <a:buNone/>
            </a:pPr>
            <a:r>
              <a:rPr lang="en-US" sz="1200" b="1" dirty="0">
                <a:solidFill>
                  <a:srgbClr val="FFFFFF"/>
                </a:solidFill>
                <a:latin typeface="Arial" pitchFamily="34" charset="0"/>
                <a:ea typeface="Arial" pitchFamily="34" charset="-122"/>
                <a:cs typeface="Arial" pitchFamily="34" charset="-120"/>
              </a:rPr>
              <a:t>Registers</a:t>
            </a:r>
            <a:endParaRPr lang="en-US" sz="1200" dirty="0"/>
          </a:p>
        </p:txBody>
      </p:sp>
      <p:sp>
        <p:nvSpPr>
          <p:cNvPr id="6" name="Shape 4"/>
          <p:cNvSpPr/>
          <p:nvPr/>
        </p:nvSpPr>
        <p:spPr>
          <a:xfrm>
            <a:off x="2194560" y="1801368"/>
            <a:ext cx="2743200" cy="438912"/>
          </a:xfrm>
          <a:prstGeom prst="rect">
            <a:avLst/>
          </a:prstGeom>
          <a:solidFill>
            <a:srgbClr val="DC2626"/>
          </a:solidFill>
          <a:ln w="12700">
            <a:solidFill>
              <a:srgbClr val="DC2626"/>
            </a:solidFill>
            <a:prstDash val="solid"/>
          </a:ln>
        </p:spPr>
        <p:txBody>
          <a:bodyPr/>
          <a:lstStyle/>
          <a:p>
            <a:endParaRPr lang="en-GB"/>
          </a:p>
        </p:txBody>
      </p:sp>
      <p:sp>
        <p:nvSpPr>
          <p:cNvPr id="7" name="Text 5"/>
          <p:cNvSpPr/>
          <p:nvPr/>
        </p:nvSpPr>
        <p:spPr>
          <a:xfrm>
            <a:off x="2267712" y="1892808"/>
            <a:ext cx="2596896" cy="292608"/>
          </a:xfrm>
          <a:prstGeom prst="rect">
            <a:avLst/>
          </a:prstGeom>
          <a:noFill/>
          <a:ln/>
        </p:spPr>
        <p:txBody>
          <a:bodyPr wrap="square" rtlCol="0" anchor="ctr"/>
          <a:lstStyle/>
          <a:p>
            <a:pPr marL="0" indent="0">
              <a:buNone/>
            </a:pPr>
            <a:r>
              <a:rPr lang="en-US" sz="1200" b="1" dirty="0">
                <a:solidFill>
                  <a:srgbClr val="FFFFFF"/>
                </a:solidFill>
                <a:latin typeface="Arial" pitchFamily="34" charset="0"/>
                <a:ea typeface="Arial" pitchFamily="34" charset="-122"/>
                <a:cs typeface="Arial" pitchFamily="34" charset="-120"/>
              </a:rPr>
              <a:t>L1 Cache</a:t>
            </a:r>
            <a:endParaRPr lang="en-US" sz="1200" dirty="0"/>
          </a:p>
        </p:txBody>
      </p:sp>
      <p:sp>
        <p:nvSpPr>
          <p:cNvPr id="8" name="Shape 6"/>
          <p:cNvSpPr/>
          <p:nvPr/>
        </p:nvSpPr>
        <p:spPr>
          <a:xfrm>
            <a:off x="1920240" y="2276856"/>
            <a:ext cx="3291840" cy="438912"/>
          </a:xfrm>
          <a:prstGeom prst="rect">
            <a:avLst/>
          </a:prstGeom>
          <a:solidFill>
            <a:srgbClr val="EA580C"/>
          </a:solidFill>
          <a:ln w="12700">
            <a:solidFill>
              <a:srgbClr val="EA580C"/>
            </a:solidFill>
            <a:prstDash val="solid"/>
          </a:ln>
        </p:spPr>
        <p:txBody>
          <a:bodyPr/>
          <a:lstStyle/>
          <a:p>
            <a:endParaRPr lang="en-GB"/>
          </a:p>
        </p:txBody>
      </p:sp>
      <p:sp>
        <p:nvSpPr>
          <p:cNvPr id="9" name="Text 7"/>
          <p:cNvSpPr/>
          <p:nvPr/>
        </p:nvSpPr>
        <p:spPr>
          <a:xfrm>
            <a:off x="1993392" y="2368296"/>
            <a:ext cx="3145536" cy="292608"/>
          </a:xfrm>
          <a:prstGeom prst="rect">
            <a:avLst/>
          </a:prstGeom>
          <a:noFill/>
          <a:ln/>
        </p:spPr>
        <p:txBody>
          <a:bodyPr wrap="square" rtlCol="0" anchor="ctr"/>
          <a:lstStyle/>
          <a:p>
            <a:pPr marL="0" indent="0">
              <a:buNone/>
            </a:pPr>
            <a:r>
              <a:rPr lang="en-US" sz="1200" b="1" dirty="0">
                <a:solidFill>
                  <a:srgbClr val="FFFFFF"/>
                </a:solidFill>
                <a:latin typeface="Arial" pitchFamily="34" charset="0"/>
                <a:ea typeface="Arial" pitchFamily="34" charset="-122"/>
                <a:cs typeface="Arial" pitchFamily="34" charset="-120"/>
              </a:rPr>
              <a:t>L2 Cache</a:t>
            </a:r>
            <a:endParaRPr lang="en-US" sz="1200" dirty="0"/>
          </a:p>
        </p:txBody>
      </p:sp>
      <p:sp>
        <p:nvSpPr>
          <p:cNvPr id="10" name="Shape 8"/>
          <p:cNvSpPr/>
          <p:nvPr/>
        </p:nvSpPr>
        <p:spPr>
          <a:xfrm>
            <a:off x="1645920" y="2752344"/>
            <a:ext cx="3840480" cy="438912"/>
          </a:xfrm>
          <a:prstGeom prst="rect">
            <a:avLst/>
          </a:prstGeom>
          <a:solidFill>
            <a:srgbClr val="D97706"/>
          </a:solidFill>
          <a:ln w="12700">
            <a:solidFill>
              <a:srgbClr val="D97706"/>
            </a:solidFill>
            <a:prstDash val="solid"/>
          </a:ln>
        </p:spPr>
        <p:txBody>
          <a:bodyPr/>
          <a:lstStyle/>
          <a:p>
            <a:endParaRPr lang="en-GB"/>
          </a:p>
        </p:txBody>
      </p:sp>
      <p:sp>
        <p:nvSpPr>
          <p:cNvPr id="11" name="Text 9"/>
          <p:cNvSpPr/>
          <p:nvPr/>
        </p:nvSpPr>
        <p:spPr>
          <a:xfrm>
            <a:off x="1719072" y="2843784"/>
            <a:ext cx="3694176" cy="292608"/>
          </a:xfrm>
          <a:prstGeom prst="rect">
            <a:avLst/>
          </a:prstGeom>
          <a:noFill/>
          <a:ln/>
        </p:spPr>
        <p:txBody>
          <a:bodyPr wrap="square" rtlCol="0" anchor="ctr"/>
          <a:lstStyle/>
          <a:p>
            <a:pPr marL="0" indent="0">
              <a:buNone/>
            </a:pPr>
            <a:r>
              <a:rPr lang="en-US" sz="1200" b="1" dirty="0">
                <a:solidFill>
                  <a:srgbClr val="FFFFFF"/>
                </a:solidFill>
                <a:latin typeface="Arial" pitchFamily="34" charset="0"/>
                <a:ea typeface="Arial" pitchFamily="34" charset="-122"/>
                <a:cs typeface="Arial" pitchFamily="34" charset="-120"/>
              </a:rPr>
              <a:t>L3 Cache</a:t>
            </a:r>
            <a:endParaRPr lang="en-US" sz="1200" dirty="0"/>
          </a:p>
        </p:txBody>
      </p:sp>
      <p:sp>
        <p:nvSpPr>
          <p:cNvPr id="12" name="Shape 10"/>
          <p:cNvSpPr/>
          <p:nvPr/>
        </p:nvSpPr>
        <p:spPr>
          <a:xfrm>
            <a:off x="1280160" y="3227832"/>
            <a:ext cx="4572000" cy="438912"/>
          </a:xfrm>
          <a:prstGeom prst="rect">
            <a:avLst/>
          </a:prstGeom>
          <a:solidFill>
            <a:srgbClr val="2563EB"/>
          </a:solidFill>
          <a:ln w="12700">
            <a:solidFill>
              <a:srgbClr val="2563EB"/>
            </a:solidFill>
            <a:prstDash val="solid"/>
          </a:ln>
        </p:spPr>
        <p:txBody>
          <a:bodyPr/>
          <a:lstStyle/>
          <a:p>
            <a:endParaRPr lang="en-GB"/>
          </a:p>
        </p:txBody>
      </p:sp>
      <p:sp>
        <p:nvSpPr>
          <p:cNvPr id="13" name="Text 11"/>
          <p:cNvSpPr/>
          <p:nvPr/>
        </p:nvSpPr>
        <p:spPr>
          <a:xfrm>
            <a:off x="1353312" y="3319272"/>
            <a:ext cx="4425696" cy="292608"/>
          </a:xfrm>
          <a:prstGeom prst="rect">
            <a:avLst/>
          </a:prstGeom>
          <a:noFill/>
          <a:ln/>
        </p:spPr>
        <p:txBody>
          <a:bodyPr wrap="square" rtlCol="0" anchor="ctr"/>
          <a:lstStyle/>
          <a:p>
            <a:pPr marL="0" indent="0">
              <a:buNone/>
            </a:pPr>
            <a:r>
              <a:rPr lang="en-US" sz="1200" b="1" dirty="0">
                <a:solidFill>
                  <a:srgbClr val="FFFFFF"/>
                </a:solidFill>
                <a:latin typeface="Arial" pitchFamily="34" charset="0"/>
                <a:ea typeface="Arial" pitchFamily="34" charset="-122"/>
                <a:cs typeface="Arial" pitchFamily="34" charset="-120"/>
              </a:rPr>
              <a:t>Random access memory (DRAM)  - The D is Dynamic! </a:t>
            </a:r>
            <a:endParaRPr lang="en-US" sz="1200" dirty="0"/>
          </a:p>
        </p:txBody>
      </p:sp>
      <p:sp>
        <p:nvSpPr>
          <p:cNvPr id="14" name="Shape 12"/>
          <p:cNvSpPr/>
          <p:nvPr/>
        </p:nvSpPr>
        <p:spPr>
          <a:xfrm>
            <a:off x="914400" y="3703320"/>
            <a:ext cx="5303520" cy="438912"/>
          </a:xfrm>
          <a:prstGeom prst="rect">
            <a:avLst/>
          </a:prstGeom>
          <a:solidFill>
            <a:srgbClr val="059669"/>
          </a:solidFill>
          <a:ln w="12700">
            <a:solidFill>
              <a:srgbClr val="059669"/>
            </a:solidFill>
            <a:prstDash val="solid"/>
          </a:ln>
        </p:spPr>
        <p:txBody>
          <a:bodyPr/>
          <a:lstStyle/>
          <a:p>
            <a:endParaRPr lang="en-GB" dirty="0"/>
          </a:p>
        </p:txBody>
      </p:sp>
      <p:sp>
        <p:nvSpPr>
          <p:cNvPr id="15" name="Text 13"/>
          <p:cNvSpPr/>
          <p:nvPr/>
        </p:nvSpPr>
        <p:spPr>
          <a:xfrm>
            <a:off x="987552" y="3794760"/>
            <a:ext cx="5157216" cy="292608"/>
          </a:xfrm>
          <a:prstGeom prst="rect">
            <a:avLst/>
          </a:prstGeom>
          <a:noFill/>
          <a:ln/>
        </p:spPr>
        <p:txBody>
          <a:bodyPr wrap="square" rtlCol="0" anchor="ctr"/>
          <a:lstStyle/>
          <a:p>
            <a:pPr marL="0" indent="0">
              <a:buNone/>
            </a:pPr>
            <a:r>
              <a:rPr lang="en-US" sz="1200" b="1" dirty="0">
                <a:solidFill>
                  <a:srgbClr val="FFFFFF"/>
                </a:solidFill>
                <a:latin typeface="Arial" pitchFamily="34" charset="0"/>
                <a:ea typeface="Arial" pitchFamily="34" charset="-122"/>
                <a:cs typeface="Arial" pitchFamily="34" charset="-120"/>
              </a:rPr>
              <a:t>Solid State Drive (SSD) / Non-Volatile Memory Express (</a:t>
            </a:r>
            <a:r>
              <a:rPr lang="en-US" sz="1200" b="1" dirty="0" err="1">
                <a:solidFill>
                  <a:srgbClr val="FFFFFF"/>
                </a:solidFill>
                <a:latin typeface="Arial" pitchFamily="34" charset="0"/>
                <a:ea typeface="Arial" pitchFamily="34" charset="-122"/>
                <a:cs typeface="Arial" pitchFamily="34" charset="-120"/>
              </a:rPr>
              <a:t>NVMe</a:t>
            </a:r>
            <a:r>
              <a:rPr lang="en-US" sz="1200" b="1" dirty="0">
                <a:solidFill>
                  <a:srgbClr val="FFFFFF"/>
                </a:solidFill>
                <a:latin typeface="Arial" pitchFamily="34" charset="0"/>
                <a:ea typeface="Arial" pitchFamily="34" charset="-122"/>
                <a:cs typeface="Arial" pitchFamily="34" charset="-120"/>
              </a:rPr>
              <a:t>)</a:t>
            </a:r>
            <a:endParaRPr lang="en-US" sz="1200" dirty="0"/>
          </a:p>
        </p:txBody>
      </p:sp>
      <p:sp>
        <p:nvSpPr>
          <p:cNvPr id="16" name="Shape 14"/>
          <p:cNvSpPr/>
          <p:nvPr/>
        </p:nvSpPr>
        <p:spPr>
          <a:xfrm>
            <a:off x="548640" y="4178808"/>
            <a:ext cx="6035040" cy="438912"/>
          </a:xfrm>
          <a:prstGeom prst="rect">
            <a:avLst/>
          </a:prstGeom>
          <a:solidFill>
            <a:srgbClr val="475569"/>
          </a:solidFill>
          <a:ln w="12700">
            <a:solidFill>
              <a:srgbClr val="475569"/>
            </a:solidFill>
            <a:prstDash val="solid"/>
          </a:ln>
        </p:spPr>
        <p:txBody>
          <a:bodyPr/>
          <a:lstStyle/>
          <a:p>
            <a:endParaRPr lang="en-GB"/>
          </a:p>
        </p:txBody>
      </p:sp>
      <p:sp>
        <p:nvSpPr>
          <p:cNvPr id="17" name="Text 15"/>
          <p:cNvSpPr/>
          <p:nvPr/>
        </p:nvSpPr>
        <p:spPr>
          <a:xfrm>
            <a:off x="621792" y="4270248"/>
            <a:ext cx="5888736" cy="292608"/>
          </a:xfrm>
          <a:prstGeom prst="rect">
            <a:avLst/>
          </a:prstGeom>
          <a:noFill/>
          <a:ln/>
        </p:spPr>
        <p:txBody>
          <a:bodyPr wrap="square" rtlCol="0" anchor="ctr"/>
          <a:lstStyle/>
          <a:p>
            <a:pPr marL="0" indent="0">
              <a:buNone/>
            </a:pPr>
            <a:r>
              <a:rPr lang="en-US" sz="1200" b="1" dirty="0">
                <a:solidFill>
                  <a:srgbClr val="FFFFFF"/>
                </a:solidFill>
                <a:latin typeface="Arial" pitchFamily="34" charset="0"/>
                <a:ea typeface="Arial" pitchFamily="34" charset="-122"/>
                <a:cs typeface="Arial" pitchFamily="34" charset="-120"/>
              </a:rPr>
              <a:t>Hard Disk Drive (HDD)</a:t>
            </a:r>
            <a:endParaRPr lang="en-US" sz="1200" dirty="0"/>
          </a:p>
        </p:txBody>
      </p:sp>
      <p:sp>
        <p:nvSpPr>
          <p:cNvPr id="18" name="Text 16"/>
          <p:cNvSpPr/>
          <p:nvPr/>
        </p:nvSpPr>
        <p:spPr>
          <a:xfrm>
            <a:off x="6812280" y="1005840"/>
            <a:ext cx="731520" cy="274320"/>
          </a:xfrm>
          <a:prstGeom prst="rect">
            <a:avLst/>
          </a:prstGeom>
          <a:noFill/>
          <a:ln/>
        </p:spPr>
        <p:txBody>
          <a:bodyPr wrap="square" rtlCol="0" anchor="ctr"/>
          <a:lstStyle/>
          <a:p>
            <a:pPr marL="0" indent="0" algn="ctr">
              <a:buNone/>
            </a:pPr>
            <a:r>
              <a:rPr lang="en-US" sz="1100" b="1" dirty="0">
                <a:solidFill>
                  <a:srgbClr val="1E293B"/>
                </a:solidFill>
                <a:latin typeface="Arial" pitchFamily="34" charset="0"/>
                <a:ea typeface="Arial" pitchFamily="34" charset="-122"/>
                <a:cs typeface="Arial" pitchFamily="34" charset="-120"/>
              </a:rPr>
              <a:t>Size</a:t>
            </a:r>
            <a:endParaRPr lang="en-US" sz="1100" dirty="0"/>
          </a:p>
        </p:txBody>
      </p:sp>
      <p:sp>
        <p:nvSpPr>
          <p:cNvPr id="19" name="Text 17"/>
          <p:cNvSpPr/>
          <p:nvPr/>
        </p:nvSpPr>
        <p:spPr>
          <a:xfrm>
            <a:off x="6812280" y="1399032"/>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&lt; 1 KB</a:t>
            </a:r>
            <a:endParaRPr lang="en-US" sz="900" dirty="0"/>
          </a:p>
        </p:txBody>
      </p:sp>
      <p:sp>
        <p:nvSpPr>
          <p:cNvPr id="20" name="Text 18"/>
          <p:cNvSpPr/>
          <p:nvPr/>
        </p:nvSpPr>
        <p:spPr>
          <a:xfrm>
            <a:off x="6812280" y="1874520"/>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32–64 KB</a:t>
            </a:r>
            <a:endParaRPr lang="en-US" sz="900" dirty="0"/>
          </a:p>
        </p:txBody>
      </p:sp>
      <p:sp>
        <p:nvSpPr>
          <p:cNvPr id="21" name="Text 19"/>
          <p:cNvSpPr/>
          <p:nvPr/>
        </p:nvSpPr>
        <p:spPr>
          <a:xfrm>
            <a:off x="6812280" y="2350008"/>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256 KB–1 MB</a:t>
            </a:r>
            <a:endParaRPr lang="en-US" sz="900" dirty="0"/>
          </a:p>
        </p:txBody>
      </p:sp>
      <p:sp>
        <p:nvSpPr>
          <p:cNvPr id="22" name="Text 20"/>
          <p:cNvSpPr/>
          <p:nvPr/>
        </p:nvSpPr>
        <p:spPr>
          <a:xfrm>
            <a:off x="6812280" y="2825496"/>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4–32 MB</a:t>
            </a:r>
            <a:endParaRPr lang="en-US" sz="900" dirty="0"/>
          </a:p>
        </p:txBody>
      </p:sp>
      <p:sp>
        <p:nvSpPr>
          <p:cNvPr id="23" name="Text 21"/>
          <p:cNvSpPr/>
          <p:nvPr/>
        </p:nvSpPr>
        <p:spPr>
          <a:xfrm>
            <a:off x="6812280" y="3300984"/>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4–128 GB</a:t>
            </a:r>
            <a:endParaRPr lang="en-US" sz="900" dirty="0"/>
          </a:p>
        </p:txBody>
      </p:sp>
      <p:sp>
        <p:nvSpPr>
          <p:cNvPr id="24" name="Text 22"/>
          <p:cNvSpPr/>
          <p:nvPr/>
        </p:nvSpPr>
        <p:spPr>
          <a:xfrm>
            <a:off x="6812280" y="3776472"/>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256 GB–4 TB</a:t>
            </a:r>
            <a:endParaRPr lang="en-US" sz="900" dirty="0"/>
          </a:p>
        </p:txBody>
      </p:sp>
      <p:sp>
        <p:nvSpPr>
          <p:cNvPr id="25" name="Text 23"/>
          <p:cNvSpPr/>
          <p:nvPr/>
        </p:nvSpPr>
        <p:spPr>
          <a:xfrm>
            <a:off x="6812280" y="4251960"/>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1 TB+</a:t>
            </a:r>
            <a:endParaRPr lang="en-US" sz="900" dirty="0"/>
          </a:p>
        </p:txBody>
      </p:sp>
      <p:sp>
        <p:nvSpPr>
          <p:cNvPr id="26" name="Text 24"/>
          <p:cNvSpPr/>
          <p:nvPr/>
        </p:nvSpPr>
        <p:spPr>
          <a:xfrm>
            <a:off x="7571232" y="1005840"/>
            <a:ext cx="731520" cy="274320"/>
          </a:xfrm>
          <a:prstGeom prst="rect">
            <a:avLst/>
          </a:prstGeom>
          <a:noFill/>
          <a:ln/>
        </p:spPr>
        <p:txBody>
          <a:bodyPr wrap="square" rtlCol="0" anchor="ctr"/>
          <a:lstStyle/>
          <a:p>
            <a:pPr marL="0" indent="0" algn="ctr">
              <a:buNone/>
            </a:pPr>
            <a:r>
              <a:rPr lang="en-US" sz="1100" b="1" dirty="0">
                <a:solidFill>
                  <a:srgbClr val="1E293B"/>
                </a:solidFill>
                <a:latin typeface="Arial" pitchFamily="34" charset="0"/>
                <a:ea typeface="Arial" pitchFamily="34" charset="-122"/>
                <a:cs typeface="Arial" pitchFamily="34" charset="-120"/>
              </a:rPr>
              <a:t>Speed</a:t>
            </a:r>
            <a:endParaRPr lang="en-US" sz="1100" dirty="0"/>
          </a:p>
        </p:txBody>
      </p:sp>
      <p:sp>
        <p:nvSpPr>
          <p:cNvPr id="27" name="Text 25"/>
          <p:cNvSpPr/>
          <p:nvPr/>
        </p:nvSpPr>
        <p:spPr>
          <a:xfrm>
            <a:off x="7571232" y="1399032"/>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&lt; 1 ns</a:t>
            </a:r>
            <a:endParaRPr lang="en-US" sz="900" dirty="0"/>
          </a:p>
        </p:txBody>
      </p:sp>
      <p:sp>
        <p:nvSpPr>
          <p:cNvPr id="28" name="Text 26"/>
          <p:cNvSpPr/>
          <p:nvPr/>
        </p:nvSpPr>
        <p:spPr>
          <a:xfrm>
            <a:off x="7571232" y="1874520"/>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~1 ns</a:t>
            </a:r>
            <a:endParaRPr lang="en-US" sz="900" dirty="0"/>
          </a:p>
        </p:txBody>
      </p:sp>
      <p:sp>
        <p:nvSpPr>
          <p:cNvPr id="29" name="Text 27"/>
          <p:cNvSpPr/>
          <p:nvPr/>
        </p:nvSpPr>
        <p:spPr>
          <a:xfrm>
            <a:off x="7571232" y="2350008"/>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~5 ns</a:t>
            </a:r>
            <a:endParaRPr lang="en-US" sz="900" dirty="0"/>
          </a:p>
        </p:txBody>
      </p:sp>
      <p:sp>
        <p:nvSpPr>
          <p:cNvPr id="30" name="Text 28"/>
          <p:cNvSpPr/>
          <p:nvPr/>
        </p:nvSpPr>
        <p:spPr>
          <a:xfrm>
            <a:off x="7571232" y="2825496"/>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~20 ns</a:t>
            </a:r>
            <a:endParaRPr lang="en-US" sz="900" dirty="0"/>
          </a:p>
        </p:txBody>
      </p:sp>
      <p:sp>
        <p:nvSpPr>
          <p:cNvPr id="31" name="Text 29"/>
          <p:cNvSpPr/>
          <p:nvPr/>
        </p:nvSpPr>
        <p:spPr>
          <a:xfrm>
            <a:off x="7571232" y="3300984"/>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~60 ns</a:t>
            </a:r>
            <a:endParaRPr lang="en-US" sz="900" dirty="0"/>
          </a:p>
        </p:txBody>
      </p:sp>
      <p:sp>
        <p:nvSpPr>
          <p:cNvPr id="32" name="Text 30"/>
          <p:cNvSpPr/>
          <p:nvPr/>
        </p:nvSpPr>
        <p:spPr>
          <a:xfrm>
            <a:off x="7571232" y="3776472"/>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~100 µs</a:t>
            </a:r>
            <a:endParaRPr lang="en-US" sz="900" dirty="0"/>
          </a:p>
        </p:txBody>
      </p:sp>
      <p:sp>
        <p:nvSpPr>
          <p:cNvPr id="33" name="Text 31"/>
          <p:cNvSpPr/>
          <p:nvPr/>
        </p:nvSpPr>
        <p:spPr>
          <a:xfrm>
            <a:off x="7571232" y="4251960"/>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~10 ms</a:t>
            </a:r>
            <a:endParaRPr lang="en-US" sz="900" dirty="0"/>
          </a:p>
        </p:txBody>
      </p:sp>
      <p:sp>
        <p:nvSpPr>
          <p:cNvPr id="34" name="Text 32"/>
          <p:cNvSpPr/>
          <p:nvPr/>
        </p:nvSpPr>
        <p:spPr>
          <a:xfrm>
            <a:off x="8330184" y="1005840"/>
            <a:ext cx="731520" cy="274320"/>
          </a:xfrm>
          <a:prstGeom prst="rect">
            <a:avLst/>
          </a:prstGeom>
          <a:noFill/>
          <a:ln/>
        </p:spPr>
        <p:txBody>
          <a:bodyPr wrap="square" rtlCol="0" anchor="ctr"/>
          <a:lstStyle/>
          <a:p>
            <a:pPr marL="0" indent="0" algn="ctr">
              <a:buNone/>
            </a:pPr>
            <a:r>
              <a:rPr lang="en-US" sz="1100" b="1" dirty="0">
                <a:solidFill>
                  <a:srgbClr val="1E293B"/>
                </a:solidFill>
                <a:latin typeface="Arial" pitchFamily="34" charset="0"/>
                <a:ea typeface="Arial" pitchFamily="34" charset="-122"/>
                <a:cs typeface="Arial" pitchFamily="34" charset="-120"/>
              </a:rPr>
              <a:t>Cost</a:t>
            </a:r>
            <a:endParaRPr lang="en-US" sz="1100" dirty="0"/>
          </a:p>
        </p:txBody>
      </p:sp>
      <p:sp>
        <p:nvSpPr>
          <p:cNvPr id="35" name="Text 33"/>
          <p:cNvSpPr/>
          <p:nvPr/>
        </p:nvSpPr>
        <p:spPr>
          <a:xfrm>
            <a:off x="8330184" y="1399032"/>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Highest</a:t>
            </a:r>
            <a:endParaRPr lang="en-US" sz="900" dirty="0"/>
          </a:p>
        </p:txBody>
      </p:sp>
      <p:sp>
        <p:nvSpPr>
          <p:cNvPr id="36" name="Text 34"/>
          <p:cNvSpPr/>
          <p:nvPr/>
        </p:nvSpPr>
        <p:spPr>
          <a:xfrm>
            <a:off x="8330184" y="1874520"/>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Very High</a:t>
            </a:r>
            <a:endParaRPr lang="en-US" sz="900" dirty="0"/>
          </a:p>
        </p:txBody>
      </p:sp>
      <p:sp>
        <p:nvSpPr>
          <p:cNvPr id="37" name="Text 35"/>
          <p:cNvSpPr/>
          <p:nvPr/>
        </p:nvSpPr>
        <p:spPr>
          <a:xfrm>
            <a:off x="8330184" y="2350008"/>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High</a:t>
            </a:r>
            <a:endParaRPr lang="en-US" sz="900" dirty="0"/>
          </a:p>
        </p:txBody>
      </p:sp>
      <p:sp>
        <p:nvSpPr>
          <p:cNvPr id="38" name="Text 36"/>
          <p:cNvSpPr/>
          <p:nvPr/>
        </p:nvSpPr>
        <p:spPr>
          <a:xfrm>
            <a:off x="8330184" y="2825496"/>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Medium</a:t>
            </a:r>
            <a:endParaRPr lang="en-US" sz="900" dirty="0"/>
          </a:p>
        </p:txBody>
      </p:sp>
      <p:sp>
        <p:nvSpPr>
          <p:cNvPr id="39" name="Text 37"/>
          <p:cNvSpPr/>
          <p:nvPr/>
        </p:nvSpPr>
        <p:spPr>
          <a:xfrm>
            <a:off x="8330184" y="3300984"/>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Low</a:t>
            </a:r>
            <a:endParaRPr lang="en-US" sz="900" dirty="0"/>
          </a:p>
        </p:txBody>
      </p:sp>
      <p:sp>
        <p:nvSpPr>
          <p:cNvPr id="40" name="Text 38"/>
          <p:cNvSpPr/>
          <p:nvPr/>
        </p:nvSpPr>
        <p:spPr>
          <a:xfrm>
            <a:off x="8330184" y="3776472"/>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Very Low</a:t>
            </a:r>
            <a:endParaRPr lang="en-US" sz="900" dirty="0"/>
          </a:p>
        </p:txBody>
      </p:sp>
      <p:sp>
        <p:nvSpPr>
          <p:cNvPr id="41" name="Text 39"/>
          <p:cNvSpPr/>
          <p:nvPr/>
        </p:nvSpPr>
        <p:spPr>
          <a:xfrm>
            <a:off x="8330184" y="4251960"/>
            <a:ext cx="777240" cy="329184"/>
          </a:xfrm>
          <a:prstGeom prst="rect">
            <a:avLst/>
          </a:prstGeom>
          <a:noFill/>
          <a:ln/>
        </p:spPr>
        <p:txBody>
          <a:bodyPr wrap="square" rtlCol="0" anchor="ctr"/>
          <a:lstStyle/>
          <a:p>
            <a:pPr marL="0" indent="0" algn="ctr">
              <a:buNone/>
            </a:pPr>
            <a:r>
              <a:rPr lang="en-US" sz="900" dirty="0">
                <a:solidFill>
                  <a:srgbClr val="1E293B"/>
                </a:solidFill>
                <a:latin typeface="Arial" pitchFamily="34" charset="0"/>
                <a:ea typeface="Arial" pitchFamily="34" charset="-122"/>
                <a:cs typeface="Arial" pitchFamily="34" charset="-120"/>
              </a:rPr>
              <a:t>Lowest</a:t>
            </a:r>
            <a:endParaRPr lang="en-US" sz="9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Why a Hierarchy?</a:t>
            </a:r>
            <a:endParaRPr lang="en-US" sz="3400" dirty="0"/>
          </a:p>
        </p:txBody>
      </p:sp>
      <p:sp>
        <p:nvSpPr>
          <p:cNvPr id="3" name="Text 1"/>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No single technology can be fast, large, and cheap simultaneously.</a:t>
            </a:r>
            <a:endParaRPr lang="en-US" sz="1500" dirty="0"/>
          </a:p>
        </p:txBody>
      </p:sp>
      <p:sp>
        <p:nvSpPr>
          <p:cNvPr id="4" name="Shape 2"/>
          <p:cNvSpPr/>
          <p:nvPr/>
        </p:nvSpPr>
        <p:spPr>
          <a:xfrm>
            <a:off x="457200" y="1371600"/>
            <a:ext cx="822960" cy="777240"/>
          </a:xfrm>
          <a:prstGeom prst="rect">
            <a:avLst/>
          </a:prstGeom>
          <a:solidFill>
            <a:srgbClr val="DC2626"/>
          </a:solidFill>
          <a:ln w="12700">
            <a:solidFill>
              <a:srgbClr val="DC2626"/>
            </a:solidFill>
            <a:prstDash val="solid"/>
          </a:ln>
        </p:spPr>
        <p:txBody>
          <a:bodyPr/>
          <a:lstStyle/>
          <a:p>
            <a:endParaRPr lang="en-GB"/>
          </a:p>
        </p:txBody>
      </p:sp>
      <p:sp>
        <p:nvSpPr>
          <p:cNvPr id="5" name="Text 3"/>
          <p:cNvSpPr/>
          <p:nvPr/>
        </p:nvSpPr>
        <p:spPr>
          <a:xfrm>
            <a:off x="457200" y="1481328"/>
            <a:ext cx="822960" cy="548640"/>
          </a:xfrm>
          <a:prstGeom prst="rect">
            <a:avLst/>
          </a:prstGeom>
          <a:noFill/>
          <a:ln/>
        </p:spPr>
        <p:txBody>
          <a:bodyPr wrap="square" rtlCol="0" anchor="ctr"/>
          <a:lstStyle/>
          <a:p>
            <a:pPr marL="0" indent="0" algn="ctr">
              <a:buNone/>
            </a:pPr>
            <a:r>
              <a:rPr lang="en-US" sz="2400" dirty="0">
                <a:solidFill>
                  <a:srgbClr val="FFFFFF"/>
                </a:solidFill>
              </a:rPr>
              <a:t>⚡</a:t>
            </a:r>
            <a:endParaRPr lang="en-US" sz="2400" dirty="0"/>
          </a:p>
        </p:txBody>
      </p:sp>
      <p:sp>
        <p:nvSpPr>
          <p:cNvPr id="6" name="Shape 4"/>
          <p:cNvSpPr/>
          <p:nvPr/>
        </p:nvSpPr>
        <p:spPr>
          <a:xfrm>
            <a:off x="1371600" y="1371600"/>
            <a:ext cx="7315200" cy="777240"/>
          </a:xfrm>
          <a:prstGeom prst="rect">
            <a:avLst/>
          </a:prstGeom>
          <a:solidFill>
            <a:srgbClr val="E8F4F8"/>
          </a:solidFill>
          <a:ln w="12700">
            <a:solidFill>
              <a:srgbClr val="E8F4F8"/>
            </a:solidFill>
            <a:prstDash val="solid"/>
          </a:ln>
        </p:spPr>
        <p:txBody>
          <a:bodyPr/>
          <a:lstStyle/>
          <a:p>
            <a:endParaRPr lang="en-GB"/>
          </a:p>
        </p:txBody>
      </p:sp>
      <p:sp>
        <p:nvSpPr>
          <p:cNvPr id="7" name="Text 5"/>
          <p:cNvSpPr/>
          <p:nvPr/>
        </p:nvSpPr>
        <p:spPr>
          <a:xfrm>
            <a:off x="1508760" y="1444752"/>
            <a:ext cx="7040880" cy="274320"/>
          </a:xfrm>
          <a:prstGeom prst="rect">
            <a:avLst/>
          </a:prstGeom>
          <a:noFill/>
          <a:ln/>
        </p:spPr>
        <p:txBody>
          <a:bodyPr wrap="square" rtlCol="0" anchor="ctr"/>
          <a:lstStyle/>
          <a:p>
            <a:pPr marL="0" indent="0">
              <a:buNone/>
            </a:pPr>
            <a:r>
              <a:rPr lang="en-US" sz="1500" b="1" dirty="0">
                <a:solidFill>
                  <a:srgbClr val="1E293B"/>
                </a:solidFill>
                <a:latin typeface="Arial" pitchFamily="34" charset="0"/>
                <a:ea typeface="Arial" pitchFamily="34" charset="-122"/>
                <a:cs typeface="Arial" pitchFamily="34" charset="-120"/>
              </a:rPr>
              <a:t>Speed vs Size</a:t>
            </a:r>
            <a:endParaRPr lang="en-US" sz="1500" dirty="0"/>
          </a:p>
        </p:txBody>
      </p:sp>
      <p:sp>
        <p:nvSpPr>
          <p:cNvPr id="8" name="Text 6"/>
          <p:cNvSpPr/>
          <p:nvPr/>
        </p:nvSpPr>
        <p:spPr>
          <a:xfrm>
            <a:off x="1508760" y="1755648"/>
            <a:ext cx="7040880" cy="347472"/>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Faster memory must be physically smaller — electrons travel shorter distances, reducing latency. A register holds a few bytes; RAM holds gigabytes.</a:t>
            </a:r>
            <a:endParaRPr lang="en-US" sz="1200" dirty="0"/>
          </a:p>
        </p:txBody>
      </p:sp>
      <p:sp>
        <p:nvSpPr>
          <p:cNvPr id="9" name="Shape 7"/>
          <p:cNvSpPr/>
          <p:nvPr/>
        </p:nvSpPr>
        <p:spPr>
          <a:xfrm>
            <a:off x="457200" y="2514600"/>
            <a:ext cx="822960" cy="777240"/>
          </a:xfrm>
          <a:prstGeom prst="rect">
            <a:avLst/>
          </a:prstGeom>
          <a:solidFill>
            <a:srgbClr val="2563EB"/>
          </a:solidFill>
          <a:ln w="12700">
            <a:solidFill>
              <a:srgbClr val="2563EB"/>
            </a:solidFill>
            <a:prstDash val="solid"/>
          </a:ln>
        </p:spPr>
        <p:txBody>
          <a:bodyPr/>
          <a:lstStyle/>
          <a:p>
            <a:endParaRPr lang="en-GB"/>
          </a:p>
        </p:txBody>
      </p:sp>
      <p:sp>
        <p:nvSpPr>
          <p:cNvPr id="10" name="Text 8"/>
          <p:cNvSpPr/>
          <p:nvPr/>
        </p:nvSpPr>
        <p:spPr>
          <a:xfrm>
            <a:off x="457200" y="2624328"/>
            <a:ext cx="822960" cy="548640"/>
          </a:xfrm>
          <a:prstGeom prst="rect">
            <a:avLst/>
          </a:prstGeom>
          <a:noFill/>
          <a:ln/>
        </p:spPr>
        <p:txBody>
          <a:bodyPr wrap="square" rtlCol="0" anchor="ctr"/>
          <a:lstStyle/>
          <a:p>
            <a:pPr marL="0" indent="0" algn="ctr">
              <a:buNone/>
            </a:pPr>
            <a:r>
              <a:rPr lang="en-US" sz="2400" dirty="0">
                <a:solidFill>
                  <a:srgbClr val="FFFFFF"/>
                </a:solidFill>
              </a:rPr>
              <a:t>💰</a:t>
            </a:r>
            <a:endParaRPr lang="en-US" sz="2400" dirty="0"/>
          </a:p>
        </p:txBody>
      </p:sp>
      <p:sp>
        <p:nvSpPr>
          <p:cNvPr id="11" name="Shape 9"/>
          <p:cNvSpPr/>
          <p:nvPr/>
        </p:nvSpPr>
        <p:spPr>
          <a:xfrm>
            <a:off x="1371600" y="2514600"/>
            <a:ext cx="7315200" cy="777240"/>
          </a:xfrm>
          <a:prstGeom prst="rect">
            <a:avLst/>
          </a:prstGeom>
          <a:solidFill>
            <a:srgbClr val="E8F4F8"/>
          </a:solidFill>
          <a:ln w="12700">
            <a:solidFill>
              <a:srgbClr val="E8F4F8"/>
            </a:solidFill>
            <a:prstDash val="solid"/>
          </a:ln>
        </p:spPr>
        <p:txBody>
          <a:bodyPr/>
          <a:lstStyle/>
          <a:p>
            <a:endParaRPr lang="en-GB"/>
          </a:p>
        </p:txBody>
      </p:sp>
      <p:sp>
        <p:nvSpPr>
          <p:cNvPr id="12" name="Text 10"/>
          <p:cNvSpPr/>
          <p:nvPr/>
        </p:nvSpPr>
        <p:spPr>
          <a:xfrm>
            <a:off x="1508760" y="2587752"/>
            <a:ext cx="7040880" cy="274320"/>
          </a:xfrm>
          <a:prstGeom prst="rect">
            <a:avLst/>
          </a:prstGeom>
          <a:noFill/>
          <a:ln/>
        </p:spPr>
        <p:txBody>
          <a:bodyPr wrap="square" rtlCol="0" anchor="ctr"/>
          <a:lstStyle/>
          <a:p>
            <a:pPr marL="0" indent="0">
              <a:buNone/>
            </a:pPr>
            <a:r>
              <a:rPr lang="en-US" sz="1500" b="1" dirty="0">
                <a:solidFill>
                  <a:srgbClr val="1E293B"/>
                </a:solidFill>
                <a:latin typeface="Arial" pitchFamily="34" charset="0"/>
                <a:ea typeface="Arial" pitchFamily="34" charset="-122"/>
                <a:cs typeface="Arial" pitchFamily="34" charset="-120"/>
              </a:rPr>
              <a:t>Cost vs Capacity</a:t>
            </a:r>
            <a:endParaRPr lang="en-US" sz="1500" dirty="0"/>
          </a:p>
        </p:txBody>
      </p:sp>
      <p:sp>
        <p:nvSpPr>
          <p:cNvPr id="13" name="Text 11"/>
          <p:cNvSpPr/>
          <p:nvPr/>
        </p:nvSpPr>
        <p:spPr>
          <a:xfrm>
            <a:off x="1508760" y="2898648"/>
            <a:ext cx="7040880" cy="347472"/>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SRAM (used in cache) costs around 100× more per byte than DRAM (used in RAM). Building a CPU with RAM-sized cache is economically impossible.</a:t>
            </a:r>
            <a:endParaRPr lang="en-US" sz="1200" dirty="0"/>
          </a:p>
        </p:txBody>
      </p:sp>
      <p:sp>
        <p:nvSpPr>
          <p:cNvPr id="14" name="Shape 12"/>
          <p:cNvSpPr/>
          <p:nvPr/>
        </p:nvSpPr>
        <p:spPr>
          <a:xfrm>
            <a:off x="457200" y="3657600"/>
            <a:ext cx="822960" cy="777240"/>
          </a:xfrm>
          <a:prstGeom prst="rect">
            <a:avLst/>
          </a:prstGeom>
          <a:solidFill>
            <a:srgbClr val="10B981"/>
          </a:solidFill>
          <a:ln w="12700">
            <a:solidFill>
              <a:srgbClr val="10B981"/>
            </a:solidFill>
            <a:prstDash val="solid"/>
          </a:ln>
        </p:spPr>
        <p:txBody>
          <a:bodyPr/>
          <a:lstStyle/>
          <a:p>
            <a:endParaRPr lang="en-GB"/>
          </a:p>
        </p:txBody>
      </p:sp>
      <p:sp>
        <p:nvSpPr>
          <p:cNvPr id="15" name="Text 13"/>
          <p:cNvSpPr/>
          <p:nvPr/>
        </p:nvSpPr>
        <p:spPr>
          <a:xfrm>
            <a:off x="457200" y="3767328"/>
            <a:ext cx="822960" cy="548640"/>
          </a:xfrm>
          <a:prstGeom prst="rect">
            <a:avLst/>
          </a:prstGeom>
          <a:noFill/>
          <a:ln/>
        </p:spPr>
        <p:txBody>
          <a:bodyPr wrap="square" rtlCol="0" anchor="ctr"/>
          <a:lstStyle/>
          <a:p>
            <a:pPr marL="0" indent="0" algn="ctr">
              <a:buNone/>
            </a:pPr>
            <a:r>
              <a:rPr lang="en-US" sz="2400" dirty="0">
                <a:solidFill>
                  <a:srgbClr val="FFFFFF"/>
                </a:solidFill>
              </a:rPr>
              <a:t>🏔</a:t>
            </a:r>
            <a:endParaRPr lang="en-US" sz="2400" dirty="0"/>
          </a:p>
        </p:txBody>
      </p:sp>
      <p:sp>
        <p:nvSpPr>
          <p:cNvPr id="16" name="Shape 14"/>
          <p:cNvSpPr/>
          <p:nvPr/>
        </p:nvSpPr>
        <p:spPr>
          <a:xfrm>
            <a:off x="1371600" y="3657600"/>
            <a:ext cx="7315200" cy="777240"/>
          </a:xfrm>
          <a:prstGeom prst="rect">
            <a:avLst/>
          </a:prstGeom>
          <a:solidFill>
            <a:srgbClr val="E8F4F8"/>
          </a:solidFill>
          <a:ln w="12700">
            <a:solidFill>
              <a:srgbClr val="E8F4F8"/>
            </a:solidFill>
            <a:prstDash val="solid"/>
          </a:ln>
        </p:spPr>
        <p:txBody>
          <a:bodyPr/>
          <a:lstStyle/>
          <a:p>
            <a:endParaRPr lang="en-GB"/>
          </a:p>
        </p:txBody>
      </p:sp>
      <p:sp>
        <p:nvSpPr>
          <p:cNvPr id="17" name="Text 15"/>
          <p:cNvSpPr/>
          <p:nvPr/>
        </p:nvSpPr>
        <p:spPr>
          <a:xfrm>
            <a:off x="1508760" y="3730752"/>
            <a:ext cx="7040880" cy="274320"/>
          </a:xfrm>
          <a:prstGeom prst="rect">
            <a:avLst/>
          </a:prstGeom>
          <a:noFill/>
          <a:ln/>
        </p:spPr>
        <p:txBody>
          <a:bodyPr wrap="square" rtlCol="0" anchor="ctr"/>
          <a:lstStyle/>
          <a:p>
            <a:pPr marL="0" indent="0">
              <a:buNone/>
            </a:pPr>
            <a:r>
              <a:rPr lang="en-US" sz="1500" b="1" dirty="0">
                <a:solidFill>
                  <a:srgbClr val="1E293B"/>
                </a:solidFill>
                <a:latin typeface="Arial" pitchFamily="34" charset="0"/>
                <a:ea typeface="Arial" pitchFamily="34" charset="-122"/>
                <a:cs typeface="Arial" pitchFamily="34" charset="-120"/>
              </a:rPr>
              <a:t>The Principle of Locality</a:t>
            </a:r>
            <a:endParaRPr lang="en-US" sz="1500" dirty="0"/>
          </a:p>
        </p:txBody>
      </p:sp>
      <p:sp>
        <p:nvSpPr>
          <p:cNvPr id="18" name="Text 16"/>
          <p:cNvSpPr/>
          <p:nvPr/>
        </p:nvSpPr>
        <p:spPr>
          <a:xfrm>
            <a:off x="1508760" y="4041648"/>
            <a:ext cx="7040880" cy="347472"/>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Programs tend to reuse the same data and instructions repeatedly (temporal locality) and access nearby addresses (spatial locality). Caches exploit this.</a:t>
            </a:r>
            <a:endParaRPr lang="en-US" sz="12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Registers</a:t>
            </a:r>
            <a:endParaRPr lang="en-US" sz="3400" dirty="0"/>
          </a:p>
        </p:txBody>
      </p:sp>
      <p:sp>
        <p:nvSpPr>
          <p:cNvPr id="4" name="Shape 2"/>
          <p:cNvSpPr/>
          <p:nvPr/>
        </p:nvSpPr>
        <p:spPr>
          <a:xfrm>
            <a:off x="457200" y="914400"/>
            <a:ext cx="3200400" cy="4023360"/>
          </a:xfrm>
          <a:prstGeom prst="rect">
            <a:avLst/>
          </a:prstGeom>
          <a:solidFill>
            <a:srgbClr val="EDE9FE"/>
          </a:solidFill>
          <a:ln w="12700">
            <a:solidFill>
              <a:srgbClr val="7C3AED"/>
            </a:solidFill>
            <a:prstDash val="solid"/>
          </a:ln>
        </p:spPr>
        <p:txBody>
          <a:bodyPr/>
          <a:lstStyle/>
          <a:p>
            <a:endParaRPr lang="en-GB"/>
          </a:p>
        </p:txBody>
      </p:sp>
      <p:sp>
        <p:nvSpPr>
          <p:cNvPr id="5" name="Text 3"/>
          <p:cNvSpPr/>
          <p:nvPr/>
        </p:nvSpPr>
        <p:spPr>
          <a:xfrm>
            <a:off x="594360" y="1005840"/>
            <a:ext cx="2926080" cy="365760"/>
          </a:xfrm>
          <a:prstGeom prst="rect">
            <a:avLst/>
          </a:prstGeom>
          <a:noFill/>
          <a:ln/>
        </p:spPr>
        <p:txBody>
          <a:bodyPr wrap="square" rtlCol="0" anchor="ctr"/>
          <a:lstStyle/>
          <a:p>
            <a:pPr marL="0" indent="0">
              <a:buNone/>
            </a:pPr>
            <a:r>
              <a:rPr lang="en-US" sz="1600" b="1" dirty="0">
                <a:solidFill>
                  <a:srgbClr val="7C3AED"/>
                </a:solidFill>
                <a:latin typeface="Arial" pitchFamily="34" charset="0"/>
                <a:ea typeface="Arial" pitchFamily="34" charset="-122"/>
                <a:cs typeface="Arial" pitchFamily="34" charset="-120"/>
              </a:rPr>
              <a:t>Key Facts</a:t>
            </a:r>
            <a:endParaRPr lang="en-US" sz="1600" dirty="0"/>
          </a:p>
        </p:txBody>
      </p:sp>
      <p:sp>
        <p:nvSpPr>
          <p:cNvPr id="6" name="Text 4"/>
          <p:cNvSpPr/>
          <p:nvPr/>
        </p:nvSpPr>
        <p:spPr>
          <a:xfrm>
            <a:off x="594360" y="1508760"/>
            <a:ext cx="1280160" cy="365760"/>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Location:</a:t>
            </a:r>
            <a:endParaRPr lang="en-US" sz="1200" dirty="0"/>
          </a:p>
        </p:txBody>
      </p:sp>
      <p:sp>
        <p:nvSpPr>
          <p:cNvPr id="7" name="Text 5"/>
          <p:cNvSpPr/>
          <p:nvPr/>
        </p:nvSpPr>
        <p:spPr>
          <a:xfrm>
            <a:off x="1920240" y="1508760"/>
            <a:ext cx="1600200" cy="36576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Inside the CPU die</a:t>
            </a:r>
            <a:endParaRPr lang="en-US" sz="1200" dirty="0"/>
          </a:p>
        </p:txBody>
      </p:sp>
      <p:sp>
        <p:nvSpPr>
          <p:cNvPr id="8" name="Text 6"/>
          <p:cNvSpPr/>
          <p:nvPr/>
        </p:nvSpPr>
        <p:spPr>
          <a:xfrm>
            <a:off x="594360" y="1947672"/>
            <a:ext cx="1280160" cy="365760"/>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Count:</a:t>
            </a:r>
            <a:endParaRPr lang="en-US" sz="1200" dirty="0"/>
          </a:p>
        </p:txBody>
      </p:sp>
      <p:sp>
        <p:nvSpPr>
          <p:cNvPr id="9" name="Text 7"/>
          <p:cNvSpPr/>
          <p:nvPr/>
        </p:nvSpPr>
        <p:spPr>
          <a:xfrm>
            <a:off x="1920240" y="1947672"/>
            <a:ext cx="1600200" cy="36576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8–32 general purpose</a:t>
            </a:r>
            <a:endParaRPr lang="en-US" sz="1200" dirty="0"/>
          </a:p>
        </p:txBody>
      </p:sp>
      <p:sp>
        <p:nvSpPr>
          <p:cNvPr id="10" name="Text 8"/>
          <p:cNvSpPr/>
          <p:nvPr/>
        </p:nvSpPr>
        <p:spPr>
          <a:xfrm>
            <a:off x="594360" y="2386584"/>
            <a:ext cx="1280160" cy="365760"/>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Width:</a:t>
            </a:r>
            <a:endParaRPr lang="en-US" sz="1200" dirty="0"/>
          </a:p>
        </p:txBody>
      </p:sp>
      <p:sp>
        <p:nvSpPr>
          <p:cNvPr id="11" name="Text 9"/>
          <p:cNvSpPr/>
          <p:nvPr/>
        </p:nvSpPr>
        <p:spPr>
          <a:xfrm>
            <a:off x="1920240" y="2386584"/>
            <a:ext cx="1600200" cy="36576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32-bit or 64-bit</a:t>
            </a:r>
            <a:endParaRPr lang="en-US" sz="1200" dirty="0"/>
          </a:p>
        </p:txBody>
      </p:sp>
      <p:sp>
        <p:nvSpPr>
          <p:cNvPr id="12" name="Text 10"/>
          <p:cNvSpPr/>
          <p:nvPr/>
        </p:nvSpPr>
        <p:spPr>
          <a:xfrm>
            <a:off x="594360" y="2825496"/>
            <a:ext cx="1280160" cy="365760"/>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Access Time:</a:t>
            </a:r>
            <a:endParaRPr lang="en-US" sz="1200" dirty="0"/>
          </a:p>
        </p:txBody>
      </p:sp>
      <p:sp>
        <p:nvSpPr>
          <p:cNvPr id="13" name="Text 11"/>
          <p:cNvSpPr/>
          <p:nvPr/>
        </p:nvSpPr>
        <p:spPr>
          <a:xfrm>
            <a:off x="1920240" y="2825496"/>
            <a:ext cx="1600200" cy="36576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&lt; 1 clock cycle</a:t>
            </a:r>
            <a:endParaRPr lang="en-US" sz="1200" dirty="0"/>
          </a:p>
        </p:txBody>
      </p:sp>
      <p:sp>
        <p:nvSpPr>
          <p:cNvPr id="14" name="Text 12"/>
          <p:cNvSpPr/>
          <p:nvPr/>
        </p:nvSpPr>
        <p:spPr>
          <a:xfrm>
            <a:off x="594360" y="3264408"/>
            <a:ext cx="1280160" cy="365760"/>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Speed:</a:t>
            </a:r>
            <a:endParaRPr lang="en-US" sz="1200" dirty="0"/>
          </a:p>
        </p:txBody>
      </p:sp>
      <p:sp>
        <p:nvSpPr>
          <p:cNvPr id="15" name="Text 13"/>
          <p:cNvSpPr/>
          <p:nvPr/>
        </p:nvSpPr>
        <p:spPr>
          <a:xfrm>
            <a:off x="1920240" y="3264408"/>
            <a:ext cx="1600200" cy="36576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~300 GHz equiv.</a:t>
            </a:r>
            <a:endParaRPr lang="en-US" sz="1200" dirty="0"/>
          </a:p>
        </p:txBody>
      </p:sp>
      <p:sp>
        <p:nvSpPr>
          <p:cNvPr id="16" name="Text 14"/>
          <p:cNvSpPr/>
          <p:nvPr/>
        </p:nvSpPr>
        <p:spPr>
          <a:xfrm>
            <a:off x="594360" y="3703320"/>
            <a:ext cx="1280160" cy="365760"/>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Capacity:</a:t>
            </a:r>
            <a:endParaRPr lang="en-US" sz="1200" dirty="0"/>
          </a:p>
        </p:txBody>
      </p:sp>
      <p:sp>
        <p:nvSpPr>
          <p:cNvPr id="17" name="Text 15"/>
          <p:cNvSpPr/>
          <p:nvPr/>
        </p:nvSpPr>
        <p:spPr>
          <a:xfrm>
            <a:off x="1920240" y="3703320"/>
            <a:ext cx="1600200" cy="36576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&lt; 1 KB total</a:t>
            </a:r>
            <a:endParaRPr lang="en-US" sz="1200" dirty="0"/>
          </a:p>
        </p:txBody>
      </p:sp>
      <p:sp>
        <p:nvSpPr>
          <p:cNvPr id="18" name="Text 16"/>
          <p:cNvSpPr/>
          <p:nvPr/>
        </p:nvSpPr>
        <p:spPr>
          <a:xfrm>
            <a:off x="594360" y="4142232"/>
            <a:ext cx="1280160" cy="365760"/>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Volatile:</a:t>
            </a:r>
            <a:endParaRPr lang="en-US" sz="1200" dirty="0"/>
          </a:p>
        </p:txBody>
      </p:sp>
      <p:sp>
        <p:nvSpPr>
          <p:cNvPr id="19" name="Text 17"/>
          <p:cNvSpPr/>
          <p:nvPr/>
        </p:nvSpPr>
        <p:spPr>
          <a:xfrm>
            <a:off x="1920240" y="4142232"/>
            <a:ext cx="1600200" cy="36576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Yes</a:t>
            </a:r>
            <a:endParaRPr lang="en-US" sz="1200" dirty="0"/>
          </a:p>
        </p:txBody>
      </p:sp>
      <p:sp>
        <p:nvSpPr>
          <p:cNvPr id="20" name="Text 18"/>
          <p:cNvSpPr/>
          <p:nvPr/>
        </p:nvSpPr>
        <p:spPr>
          <a:xfrm>
            <a:off x="3931920" y="960120"/>
            <a:ext cx="4754880" cy="73152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Registers are the CPU's own memory. Many tiny storage locations built directly into the processor. They hold the values the CPU is actively working on</a:t>
            </a:r>
            <a:endParaRPr lang="en-US" sz="1300" dirty="0"/>
          </a:p>
        </p:txBody>
      </p:sp>
      <p:sp>
        <p:nvSpPr>
          <p:cNvPr id="21" name="Shape 19"/>
          <p:cNvSpPr/>
          <p:nvPr/>
        </p:nvSpPr>
        <p:spPr>
          <a:xfrm>
            <a:off x="3931920" y="1810512"/>
            <a:ext cx="4754880" cy="548640"/>
          </a:xfrm>
          <a:prstGeom prst="rect">
            <a:avLst/>
          </a:prstGeom>
          <a:solidFill>
            <a:srgbClr val="EDE9FE"/>
          </a:solidFill>
          <a:ln w="12700">
            <a:solidFill>
              <a:srgbClr val="7C3AED"/>
            </a:solidFill>
            <a:prstDash val="solid"/>
          </a:ln>
        </p:spPr>
        <p:txBody>
          <a:bodyPr/>
          <a:lstStyle/>
          <a:p>
            <a:endParaRPr lang="en-GB"/>
          </a:p>
        </p:txBody>
      </p:sp>
      <p:sp>
        <p:nvSpPr>
          <p:cNvPr id="22" name="Text 20"/>
          <p:cNvSpPr/>
          <p:nvPr/>
        </p:nvSpPr>
        <p:spPr>
          <a:xfrm>
            <a:off x="4069080" y="1856232"/>
            <a:ext cx="2286000" cy="237744"/>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General Purpose</a:t>
            </a:r>
            <a:endParaRPr lang="en-US" sz="1200" dirty="0"/>
          </a:p>
        </p:txBody>
      </p:sp>
      <p:sp>
        <p:nvSpPr>
          <p:cNvPr id="23" name="Text 21"/>
          <p:cNvSpPr/>
          <p:nvPr/>
        </p:nvSpPr>
        <p:spPr>
          <a:xfrm>
            <a:off x="6400800" y="1856232"/>
            <a:ext cx="2148840" cy="237744"/>
          </a:xfrm>
          <a:prstGeom prst="rect">
            <a:avLst/>
          </a:prstGeom>
          <a:noFill/>
          <a:ln/>
        </p:spPr>
        <p:txBody>
          <a:bodyPr wrap="square" rtlCol="0" anchor="ctr"/>
          <a:lstStyle/>
          <a:p>
            <a:pPr marL="0" indent="0">
              <a:buNone/>
            </a:pPr>
            <a:r>
              <a:rPr lang="en-US" sz="1100" dirty="0">
                <a:solidFill>
                  <a:srgbClr val="64748B"/>
                </a:solidFill>
                <a:latin typeface="Consolas" pitchFamily="34" charset="0"/>
                <a:ea typeface="Consolas" pitchFamily="34" charset="-122"/>
                <a:cs typeface="Consolas" pitchFamily="34" charset="-120"/>
              </a:rPr>
              <a:t>EAX, EBX, R0–R15</a:t>
            </a:r>
            <a:endParaRPr lang="en-US" sz="1100" dirty="0"/>
          </a:p>
        </p:txBody>
      </p:sp>
      <p:sp>
        <p:nvSpPr>
          <p:cNvPr id="24" name="Text 22"/>
          <p:cNvSpPr/>
          <p:nvPr/>
        </p:nvSpPr>
        <p:spPr>
          <a:xfrm>
            <a:off x="4069080" y="2112264"/>
            <a:ext cx="4480560" cy="20116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Hold data being computed</a:t>
            </a:r>
            <a:endParaRPr lang="en-US" sz="1100" dirty="0"/>
          </a:p>
        </p:txBody>
      </p:sp>
      <p:sp>
        <p:nvSpPr>
          <p:cNvPr id="25" name="Shape 23"/>
          <p:cNvSpPr/>
          <p:nvPr/>
        </p:nvSpPr>
        <p:spPr>
          <a:xfrm>
            <a:off x="3931920" y="2432304"/>
            <a:ext cx="4754880" cy="548640"/>
          </a:xfrm>
          <a:prstGeom prst="rect">
            <a:avLst/>
          </a:prstGeom>
          <a:solidFill>
            <a:srgbClr val="EDE9FE"/>
          </a:solidFill>
          <a:ln w="12700">
            <a:solidFill>
              <a:srgbClr val="7C3AED"/>
            </a:solidFill>
            <a:prstDash val="solid"/>
          </a:ln>
        </p:spPr>
        <p:txBody>
          <a:bodyPr/>
          <a:lstStyle/>
          <a:p>
            <a:endParaRPr lang="en-GB"/>
          </a:p>
        </p:txBody>
      </p:sp>
      <p:sp>
        <p:nvSpPr>
          <p:cNvPr id="26" name="Text 24"/>
          <p:cNvSpPr/>
          <p:nvPr/>
        </p:nvSpPr>
        <p:spPr>
          <a:xfrm>
            <a:off x="4069080" y="2478024"/>
            <a:ext cx="2286000" cy="237744"/>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Program Counter</a:t>
            </a:r>
            <a:endParaRPr lang="en-US" sz="1200" dirty="0"/>
          </a:p>
        </p:txBody>
      </p:sp>
      <p:sp>
        <p:nvSpPr>
          <p:cNvPr id="27" name="Text 25"/>
          <p:cNvSpPr/>
          <p:nvPr/>
        </p:nvSpPr>
        <p:spPr>
          <a:xfrm>
            <a:off x="6400800" y="2478024"/>
            <a:ext cx="2148840" cy="237744"/>
          </a:xfrm>
          <a:prstGeom prst="rect">
            <a:avLst/>
          </a:prstGeom>
          <a:noFill/>
          <a:ln/>
        </p:spPr>
        <p:txBody>
          <a:bodyPr wrap="square" rtlCol="0" anchor="ctr"/>
          <a:lstStyle/>
          <a:p>
            <a:pPr marL="0" indent="0">
              <a:buNone/>
            </a:pPr>
            <a:r>
              <a:rPr lang="en-US" sz="1100" dirty="0">
                <a:solidFill>
                  <a:srgbClr val="64748B"/>
                </a:solidFill>
                <a:latin typeface="Consolas" pitchFamily="34" charset="0"/>
                <a:ea typeface="Consolas" pitchFamily="34" charset="-122"/>
                <a:cs typeface="Consolas" pitchFamily="34" charset="-120"/>
              </a:rPr>
              <a:t>PC / RIP</a:t>
            </a:r>
            <a:endParaRPr lang="en-US" sz="1100" dirty="0"/>
          </a:p>
        </p:txBody>
      </p:sp>
      <p:sp>
        <p:nvSpPr>
          <p:cNvPr id="28" name="Text 26"/>
          <p:cNvSpPr/>
          <p:nvPr/>
        </p:nvSpPr>
        <p:spPr>
          <a:xfrm>
            <a:off x="4069080" y="2734056"/>
            <a:ext cx="4480560" cy="20116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Points to the next instruction</a:t>
            </a:r>
            <a:endParaRPr lang="en-US" sz="1100" dirty="0"/>
          </a:p>
        </p:txBody>
      </p:sp>
      <p:sp>
        <p:nvSpPr>
          <p:cNvPr id="29" name="Shape 27"/>
          <p:cNvSpPr/>
          <p:nvPr/>
        </p:nvSpPr>
        <p:spPr>
          <a:xfrm>
            <a:off x="3931920" y="3054096"/>
            <a:ext cx="4754880" cy="548640"/>
          </a:xfrm>
          <a:prstGeom prst="rect">
            <a:avLst/>
          </a:prstGeom>
          <a:solidFill>
            <a:srgbClr val="EDE9FE"/>
          </a:solidFill>
          <a:ln w="12700">
            <a:solidFill>
              <a:srgbClr val="7C3AED"/>
            </a:solidFill>
            <a:prstDash val="solid"/>
          </a:ln>
        </p:spPr>
        <p:txBody>
          <a:bodyPr/>
          <a:lstStyle/>
          <a:p>
            <a:endParaRPr lang="en-GB"/>
          </a:p>
        </p:txBody>
      </p:sp>
      <p:sp>
        <p:nvSpPr>
          <p:cNvPr id="30" name="Text 28"/>
          <p:cNvSpPr/>
          <p:nvPr/>
        </p:nvSpPr>
        <p:spPr>
          <a:xfrm>
            <a:off x="4069080" y="3099816"/>
            <a:ext cx="2286000" cy="237744"/>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Stack Pointer</a:t>
            </a:r>
            <a:endParaRPr lang="en-US" sz="1200" dirty="0"/>
          </a:p>
        </p:txBody>
      </p:sp>
      <p:sp>
        <p:nvSpPr>
          <p:cNvPr id="31" name="Text 29"/>
          <p:cNvSpPr/>
          <p:nvPr/>
        </p:nvSpPr>
        <p:spPr>
          <a:xfrm>
            <a:off x="6400800" y="3099816"/>
            <a:ext cx="2148840" cy="237744"/>
          </a:xfrm>
          <a:prstGeom prst="rect">
            <a:avLst/>
          </a:prstGeom>
          <a:noFill/>
          <a:ln/>
        </p:spPr>
        <p:txBody>
          <a:bodyPr wrap="square" rtlCol="0" anchor="ctr"/>
          <a:lstStyle/>
          <a:p>
            <a:pPr marL="0" indent="0">
              <a:buNone/>
            </a:pPr>
            <a:r>
              <a:rPr lang="en-US" sz="1100" dirty="0">
                <a:solidFill>
                  <a:srgbClr val="64748B"/>
                </a:solidFill>
                <a:latin typeface="Consolas" pitchFamily="34" charset="0"/>
                <a:ea typeface="Consolas" pitchFamily="34" charset="-122"/>
                <a:cs typeface="Consolas" pitchFamily="34" charset="-120"/>
              </a:rPr>
              <a:t>SP / RSP</a:t>
            </a:r>
            <a:endParaRPr lang="en-US" sz="1100" dirty="0"/>
          </a:p>
        </p:txBody>
      </p:sp>
      <p:sp>
        <p:nvSpPr>
          <p:cNvPr id="32" name="Text 30"/>
          <p:cNvSpPr/>
          <p:nvPr/>
        </p:nvSpPr>
        <p:spPr>
          <a:xfrm>
            <a:off x="4069080" y="3355848"/>
            <a:ext cx="4480560" cy="20116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Tracks top of the call stack</a:t>
            </a:r>
            <a:endParaRPr lang="en-US" sz="1100" dirty="0"/>
          </a:p>
        </p:txBody>
      </p:sp>
      <p:sp>
        <p:nvSpPr>
          <p:cNvPr id="33" name="Shape 31"/>
          <p:cNvSpPr/>
          <p:nvPr/>
        </p:nvSpPr>
        <p:spPr>
          <a:xfrm>
            <a:off x="3931920" y="3675888"/>
            <a:ext cx="4754880" cy="548640"/>
          </a:xfrm>
          <a:prstGeom prst="rect">
            <a:avLst/>
          </a:prstGeom>
          <a:solidFill>
            <a:srgbClr val="EDE9FE"/>
          </a:solidFill>
          <a:ln w="12700">
            <a:solidFill>
              <a:srgbClr val="7C3AED"/>
            </a:solidFill>
            <a:prstDash val="solid"/>
          </a:ln>
        </p:spPr>
        <p:txBody>
          <a:bodyPr/>
          <a:lstStyle/>
          <a:p>
            <a:endParaRPr lang="en-GB"/>
          </a:p>
        </p:txBody>
      </p:sp>
      <p:sp>
        <p:nvSpPr>
          <p:cNvPr id="34" name="Text 32"/>
          <p:cNvSpPr/>
          <p:nvPr/>
        </p:nvSpPr>
        <p:spPr>
          <a:xfrm>
            <a:off x="4069080" y="3721608"/>
            <a:ext cx="2286000" cy="237744"/>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Flags Register</a:t>
            </a:r>
            <a:endParaRPr lang="en-US" sz="1200" dirty="0"/>
          </a:p>
        </p:txBody>
      </p:sp>
      <p:sp>
        <p:nvSpPr>
          <p:cNvPr id="35" name="Text 33"/>
          <p:cNvSpPr/>
          <p:nvPr/>
        </p:nvSpPr>
        <p:spPr>
          <a:xfrm>
            <a:off x="6400800" y="3721608"/>
            <a:ext cx="2148840" cy="237744"/>
          </a:xfrm>
          <a:prstGeom prst="rect">
            <a:avLst/>
          </a:prstGeom>
          <a:noFill/>
          <a:ln/>
        </p:spPr>
        <p:txBody>
          <a:bodyPr wrap="square" rtlCol="0" anchor="ctr"/>
          <a:lstStyle/>
          <a:p>
            <a:pPr marL="0" indent="0">
              <a:buNone/>
            </a:pPr>
            <a:r>
              <a:rPr lang="en-US" sz="1100" dirty="0">
                <a:solidFill>
                  <a:srgbClr val="64748B"/>
                </a:solidFill>
                <a:latin typeface="Consolas" pitchFamily="34" charset="0"/>
                <a:ea typeface="Consolas" pitchFamily="34" charset="-122"/>
                <a:cs typeface="Consolas" pitchFamily="34" charset="-120"/>
              </a:rPr>
              <a:t>EFLAGS</a:t>
            </a:r>
            <a:endParaRPr lang="en-US" sz="1100" dirty="0"/>
          </a:p>
        </p:txBody>
      </p:sp>
      <p:sp>
        <p:nvSpPr>
          <p:cNvPr id="36" name="Text 34"/>
          <p:cNvSpPr/>
          <p:nvPr/>
        </p:nvSpPr>
        <p:spPr>
          <a:xfrm>
            <a:off x="4069080" y="3977640"/>
            <a:ext cx="4480560" cy="20116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Stores condition codes (zero, carry, overflow)</a:t>
            </a:r>
            <a:endParaRPr lang="en-US" sz="1100" dirty="0"/>
          </a:p>
        </p:txBody>
      </p:sp>
      <p:sp>
        <p:nvSpPr>
          <p:cNvPr id="37" name="Shape 35"/>
          <p:cNvSpPr/>
          <p:nvPr/>
        </p:nvSpPr>
        <p:spPr>
          <a:xfrm>
            <a:off x="3931920" y="4297680"/>
            <a:ext cx="4754880" cy="548640"/>
          </a:xfrm>
          <a:prstGeom prst="rect">
            <a:avLst/>
          </a:prstGeom>
          <a:solidFill>
            <a:srgbClr val="EDE9FE"/>
          </a:solidFill>
          <a:ln w="12700">
            <a:solidFill>
              <a:srgbClr val="7C3AED"/>
            </a:solidFill>
            <a:prstDash val="solid"/>
          </a:ln>
        </p:spPr>
        <p:txBody>
          <a:bodyPr/>
          <a:lstStyle/>
          <a:p>
            <a:endParaRPr lang="en-GB"/>
          </a:p>
        </p:txBody>
      </p:sp>
      <p:sp>
        <p:nvSpPr>
          <p:cNvPr id="38" name="Text 36"/>
          <p:cNvSpPr/>
          <p:nvPr/>
        </p:nvSpPr>
        <p:spPr>
          <a:xfrm>
            <a:off x="4069080" y="4343400"/>
            <a:ext cx="2286000" cy="237744"/>
          </a:xfrm>
          <a:prstGeom prst="rect">
            <a:avLst/>
          </a:prstGeom>
          <a:noFill/>
          <a:ln/>
        </p:spPr>
        <p:txBody>
          <a:bodyPr wrap="square" rtlCol="0" anchor="ctr"/>
          <a:lstStyle/>
          <a:p>
            <a:pPr marL="0" indent="0">
              <a:buNone/>
            </a:pPr>
            <a:r>
              <a:rPr lang="en-US" sz="1200" b="1" dirty="0">
                <a:solidFill>
                  <a:srgbClr val="7C3AED"/>
                </a:solidFill>
                <a:latin typeface="Arial" pitchFamily="34" charset="0"/>
                <a:ea typeface="Arial" pitchFamily="34" charset="-122"/>
                <a:cs typeface="Arial" pitchFamily="34" charset="-120"/>
              </a:rPr>
              <a:t>Floating Point</a:t>
            </a:r>
            <a:endParaRPr lang="en-US" sz="1200" dirty="0"/>
          </a:p>
        </p:txBody>
      </p:sp>
      <p:sp>
        <p:nvSpPr>
          <p:cNvPr id="39" name="Text 37"/>
          <p:cNvSpPr/>
          <p:nvPr/>
        </p:nvSpPr>
        <p:spPr>
          <a:xfrm>
            <a:off x="6400800" y="4343400"/>
            <a:ext cx="2148840" cy="237744"/>
          </a:xfrm>
          <a:prstGeom prst="rect">
            <a:avLst/>
          </a:prstGeom>
          <a:noFill/>
          <a:ln/>
        </p:spPr>
        <p:txBody>
          <a:bodyPr wrap="square" rtlCol="0" anchor="ctr"/>
          <a:lstStyle/>
          <a:p>
            <a:pPr marL="0" indent="0">
              <a:buNone/>
            </a:pPr>
            <a:r>
              <a:rPr lang="en-US" sz="1100" dirty="0">
                <a:solidFill>
                  <a:srgbClr val="64748B"/>
                </a:solidFill>
                <a:latin typeface="Consolas" pitchFamily="34" charset="0"/>
                <a:ea typeface="Consolas" pitchFamily="34" charset="-122"/>
                <a:cs typeface="Consolas" pitchFamily="34" charset="-120"/>
              </a:rPr>
              <a:t>XMM0–XMM15</a:t>
            </a:r>
            <a:endParaRPr lang="en-US" sz="1100" dirty="0"/>
          </a:p>
        </p:txBody>
      </p:sp>
      <p:sp>
        <p:nvSpPr>
          <p:cNvPr id="40" name="Text 38"/>
          <p:cNvSpPr/>
          <p:nvPr/>
        </p:nvSpPr>
        <p:spPr>
          <a:xfrm>
            <a:off x="4069080" y="4599432"/>
            <a:ext cx="4480560" cy="20116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Hold decimal/SIMD data</a:t>
            </a:r>
            <a:endParaRPr lang="en-US" sz="11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Registers in Action</a:t>
            </a:r>
            <a:endParaRPr lang="en-US" sz="3400" dirty="0"/>
          </a:p>
        </p:txBody>
      </p:sp>
      <p:sp>
        <p:nvSpPr>
          <p:cNvPr id="4" name="Text 2"/>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Every CPU instruction operates on registers. RAM values must be loaded in first.</a:t>
            </a:r>
            <a:endParaRPr lang="en-US" sz="1500" dirty="0"/>
          </a:p>
        </p:txBody>
      </p:sp>
      <p:sp>
        <p:nvSpPr>
          <p:cNvPr id="5" name="Shape 3"/>
          <p:cNvSpPr/>
          <p:nvPr/>
        </p:nvSpPr>
        <p:spPr>
          <a:xfrm>
            <a:off x="457200" y="1325880"/>
            <a:ext cx="4114800" cy="3017520"/>
          </a:xfrm>
          <a:prstGeom prst="rect">
            <a:avLst/>
          </a:prstGeom>
          <a:solidFill>
            <a:srgbClr val="1E1E2E"/>
          </a:solidFill>
          <a:ln w="12700">
            <a:solidFill>
              <a:srgbClr val="7C3AED"/>
            </a:solidFill>
            <a:prstDash val="solid"/>
          </a:ln>
        </p:spPr>
        <p:txBody>
          <a:bodyPr/>
          <a:lstStyle/>
          <a:p>
            <a:endParaRPr lang="en-GB"/>
          </a:p>
        </p:txBody>
      </p:sp>
      <p:sp>
        <p:nvSpPr>
          <p:cNvPr id="6" name="Text 4"/>
          <p:cNvSpPr/>
          <p:nvPr/>
        </p:nvSpPr>
        <p:spPr>
          <a:xfrm>
            <a:off x="548640" y="1417320"/>
            <a:ext cx="3931920" cy="274320"/>
          </a:xfrm>
          <a:prstGeom prst="rect">
            <a:avLst/>
          </a:prstGeom>
          <a:noFill/>
          <a:ln/>
        </p:spPr>
        <p:txBody>
          <a:bodyPr wrap="square" rtlCol="0" anchor="ctr"/>
          <a:lstStyle/>
          <a:p>
            <a:pPr marL="0" indent="0">
              <a:buNone/>
            </a:pPr>
            <a:r>
              <a:rPr lang="en-US" sz="1200" b="1" dirty="0">
                <a:solidFill>
                  <a:srgbClr val="7C3AED"/>
                </a:solidFill>
                <a:latin typeface="Consolas" pitchFamily="34" charset="0"/>
                <a:ea typeface="Consolas" pitchFamily="34" charset="-122"/>
                <a:cs typeface="Consolas" pitchFamily="34" charset="-120"/>
              </a:rPr>
              <a:t>x86-64 Assembly</a:t>
            </a:r>
            <a:endParaRPr lang="en-US" sz="1200" dirty="0"/>
          </a:p>
        </p:txBody>
      </p:sp>
      <p:sp>
        <p:nvSpPr>
          <p:cNvPr id="7" name="Text 5"/>
          <p:cNvSpPr/>
          <p:nvPr/>
        </p:nvSpPr>
        <p:spPr>
          <a:xfrm>
            <a:off x="594360" y="1783080"/>
            <a:ext cx="3840480" cy="2286000"/>
          </a:xfrm>
          <a:prstGeom prst="rect">
            <a:avLst/>
          </a:prstGeom>
          <a:noFill/>
          <a:ln/>
        </p:spPr>
        <p:txBody>
          <a:bodyPr wrap="square" rtlCol="0" anchor="ctr"/>
          <a:lstStyle/>
          <a:p>
            <a:pPr marL="0" indent="0">
              <a:buNone/>
            </a:pPr>
            <a:r>
              <a:rPr lang="en-US" sz="1300" dirty="0">
                <a:solidFill>
                  <a:srgbClr val="A9DC76"/>
                </a:solidFill>
                <a:latin typeface="Consolas" pitchFamily="34" charset="0"/>
                <a:ea typeface="Consolas" pitchFamily="34" charset="-122"/>
                <a:cs typeface="Consolas" pitchFamily="34" charset="-120"/>
              </a:rPr>
              <a:t>; int a = 5, b = 3, c = a + b;</a:t>
            </a:r>
            <a:endParaRPr lang="en-US" sz="1300" dirty="0"/>
          </a:p>
          <a:p>
            <a:pPr marL="0" indent="0">
              <a:buNone/>
            </a:pPr>
            <a:r>
              <a:rPr lang="en-US" sz="1300" dirty="0">
                <a:solidFill>
                  <a:srgbClr val="A9DC76"/>
                </a:solidFill>
                <a:latin typeface="Consolas" pitchFamily="34" charset="0"/>
                <a:ea typeface="Consolas" pitchFamily="34" charset="-122"/>
                <a:cs typeface="Consolas" pitchFamily="34" charset="-120"/>
              </a:rPr>
              <a:t>MOV  RAX, 5      ; load 5 into RAX</a:t>
            </a:r>
            <a:endParaRPr lang="en-US" sz="1300" dirty="0"/>
          </a:p>
          <a:p>
            <a:pPr marL="0" indent="0">
              <a:buNone/>
            </a:pPr>
            <a:r>
              <a:rPr lang="en-US" sz="1300" dirty="0">
                <a:solidFill>
                  <a:srgbClr val="A9DC76"/>
                </a:solidFill>
                <a:latin typeface="Consolas" pitchFamily="34" charset="0"/>
                <a:ea typeface="Consolas" pitchFamily="34" charset="-122"/>
                <a:cs typeface="Consolas" pitchFamily="34" charset="-120"/>
              </a:rPr>
              <a:t>MOV  RBX, 3      ; load 3 into RBX</a:t>
            </a:r>
            <a:endParaRPr lang="en-US" sz="1300" dirty="0"/>
          </a:p>
          <a:p>
            <a:pPr marL="0" indent="0">
              <a:buNone/>
            </a:pPr>
            <a:r>
              <a:rPr lang="en-US" sz="1300" dirty="0">
                <a:solidFill>
                  <a:srgbClr val="A9DC76"/>
                </a:solidFill>
                <a:latin typeface="Consolas" pitchFamily="34" charset="0"/>
                <a:ea typeface="Consolas" pitchFamily="34" charset="-122"/>
                <a:cs typeface="Consolas" pitchFamily="34" charset="-120"/>
              </a:rPr>
              <a:t>ADD  RAX, RBX    ; RAX = RAX + RBX</a:t>
            </a:r>
            <a:endParaRPr lang="en-US" sz="1300" dirty="0"/>
          </a:p>
          <a:p>
            <a:pPr marL="0" indent="0">
              <a:buNone/>
            </a:pPr>
            <a:r>
              <a:rPr lang="en-US" sz="1300" dirty="0">
                <a:solidFill>
                  <a:srgbClr val="A9DC76"/>
                </a:solidFill>
                <a:latin typeface="Consolas" pitchFamily="34" charset="0"/>
                <a:ea typeface="Consolas" pitchFamily="34" charset="-122"/>
                <a:cs typeface="Consolas" pitchFamily="34" charset="-120"/>
              </a:rPr>
              <a:t>MOV  [result], RAX ; store back to RAM</a:t>
            </a:r>
            <a:endParaRPr lang="en-US" sz="1300" dirty="0"/>
          </a:p>
        </p:txBody>
      </p:sp>
      <p:sp>
        <p:nvSpPr>
          <p:cNvPr id="8" name="Shape 6"/>
          <p:cNvSpPr/>
          <p:nvPr/>
        </p:nvSpPr>
        <p:spPr>
          <a:xfrm>
            <a:off x="4754880" y="2011680"/>
            <a:ext cx="3840480" cy="292608"/>
          </a:xfrm>
          <a:prstGeom prst="rect">
            <a:avLst/>
          </a:prstGeom>
          <a:solidFill>
            <a:srgbClr val="EDE9FE"/>
          </a:solidFill>
          <a:ln w="12700">
            <a:solidFill>
              <a:srgbClr val="7C3AED"/>
            </a:solidFill>
            <a:prstDash val="solid"/>
          </a:ln>
        </p:spPr>
        <p:txBody>
          <a:bodyPr/>
          <a:lstStyle/>
          <a:p>
            <a:endParaRPr lang="en-GB"/>
          </a:p>
        </p:txBody>
      </p:sp>
      <p:sp>
        <p:nvSpPr>
          <p:cNvPr id="9" name="Text 7"/>
          <p:cNvSpPr/>
          <p:nvPr/>
        </p:nvSpPr>
        <p:spPr>
          <a:xfrm>
            <a:off x="4846320" y="2057400"/>
            <a:ext cx="3657600" cy="20116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Register ← constant value</a:t>
            </a:r>
            <a:endParaRPr lang="en-US" sz="1100" dirty="0"/>
          </a:p>
        </p:txBody>
      </p:sp>
      <p:sp>
        <p:nvSpPr>
          <p:cNvPr id="10" name="Shape 8"/>
          <p:cNvSpPr/>
          <p:nvPr/>
        </p:nvSpPr>
        <p:spPr>
          <a:xfrm>
            <a:off x="4663440" y="2148840"/>
            <a:ext cx="91440" cy="0"/>
          </a:xfrm>
          <a:prstGeom prst="line">
            <a:avLst/>
          </a:prstGeom>
          <a:noFill/>
          <a:ln w="19050">
            <a:solidFill>
              <a:srgbClr val="7C3AED"/>
            </a:solidFill>
            <a:prstDash val="solid"/>
          </a:ln>
        </p:spPr>
        <p:txBody>
          <a:bodyPr/>
          <a:lstStyle/>
          <a:p>
            <a:endParaRPr lang="en-GB"/>
          </a:p>
        </p:txBody>
      </p:sp>
      <p:sp>
        <p:nvSpPr>
          <p:cNvPr id="11" name="Shape 9"/>
          <p:cNvSpPr/>
          <p:nvPr/>
        </p:nvSpPr>
        <p:spPr>
          <a:xfrm>
            <a:off x="4754880" y="2395728"/>
            <a:ext cx="3840480" cy="292608"/>
          </a:xfrm>
          <a:prstGeom prst="rect">
            <a:avLst/>
          </a:prstGeom>
          <a:solidFill>
            <a:srgbClr val="EDE9FE"/>
          </a:solidFill>
          <a:ln w="12700">
            <a:solidFill>
              <a:srgbClr val="7C3AED"/>
            </a:solidFill>
            <a:prstDash val="solid"/>
          </a:ln>
        </p:spPr>
        <p:txBody>
          <a:bodyPr/>
          <a:lstStyle/>
          <a:p>
            <a:endParaRPr lang="en-GB"/>
          </a:p>
        </p:txBody>
      </p:sp>
      <p:sp>
        <p:nvSpPr>
          <p:cNvPr id="12" name="Text 10"/>
          <p:cNvSpPr/>
          <p:nvPr/>
        </p:nvSpPr>
        <p:spPr>
          <a:xfrm>
            <a:off x="4846320" y="2441448"/>
            <a:ext cx="3657600" cy="20116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Register ← constant value</a:t>
            </a:r>
            <a:endParaRPr lang="en-US" sz="1100" dirty="0"/>
          </a:p>
        </p:txBody>
      </p:sp>
      <p:sp>
        <p:nvSpPr>
          <p:cNvPr id="13" name="Shape 11"/>
          <p:cNvSpPr/>
          <p:nvPr/>
        </p:nvSpPr>
        <p:spPr>
          <a:xfrm>
            <a:off x="4663440" y="2532888"/>
            <a:ext cx="91440" cy="0"/>
          </a:xfrm>
          <a:prstGeom prst="line">
            <a:avLst/>
          </a:prstGeom>
          <a:noFill/>
          <a:ln w="19050">
            <a:solidFill>
              <a:srgbClr val="7C3AED"/>
            </a:solidFill>
            <a:prstDash val="solid"/>
          </a:ln>
        </p:spPr>
        <p:txBody>
          <a:bodyPr/>
          <a:lstStyle/>
          <a:p>
            <a:endParaRPr lang="en-GB"/>
          </a:p>
        </p:txBody>
      </p:sp>
      <p:sp>
        <p:nvSpPr>
          <p:cNvPr id="14" name="Shape 12"/>
          <p:cNvSpPr/>
          <p:nvPr/>
        </p:nvSpPr>
        <p:spPr>
          <a:xfrm>
            <a:off x="4754880" y="2779776"/>
            <a:ext cx="3840480" cy="292608"/>
          </a:xfrm>
          <a:prstGeom prst="rect">
            <a:avLst/>
          </a:prstGeom>
          <a:solidFill>
            <a:srgbClr val="EDE9FE"/>
          </a:solidFill>
          <a:ln w="12700">
            <a:solidFill>
              <a:srgbClr val="7C3AED"/>
            </a:solidFill>
            <a:prstDash val="solid"/>
          </a:ln>
        </p:spPr>
        <p:txBody>
          <a:bodyPr/>
          <a:lstStyle/>
          <a:p>
            <a:endParaRPr lang="en-GB"/>
          </a:p>
        </p:txBody>
      </p:sp>
      <p:sp>
        <p:nvSpPr>
          <p:cNvPr id="15" name="Text 13"/>
          <p:cNvSpPr/>
          <p:nvPr/>
        </p:nvSpPr>
        <p:spPr>
          <a:xfrm>
            <a:off x="4846320" y="2825496"/>
            <a:ext cx="3657600" cy="20116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Both operands are registers: 1 cycle!</a:t>
            </a:r>
            <a:endParaRPr lang="en-US" sz="1100" dirty="0"/>
          </a:p>
        </p:txBody>
      </p:sp>
      <p:sp>
        <p:nvSpPr>
          <p:cNvPr id="16" name="Shape 14"/>
          <p:cNvSpPr/>
          <p:nvPr/>
        </p:nvSpPr>
        <p:spPr>
          <a:xfrm>
            <a:off x="4663440" y="2916936"/>
            <a:ext cx="91440" cy="0"/>
          </a:xfrm>
          <a:prstGeom prst="line">
            <a:avLst/>
          </a:prstGeom>
          <a:noFill/>
          <a:ln w="19050">
            <a:solidFill>
              <a:srgbClr val="7C3AED"/>
            </a:solidFill>
            <a:prstDash val="solid"/>
          </a:ln>
        </p:spPr>
        <p:txBody>
          <a:bodyPr/>
          <a:lstStyle/>
          <a:p>
            <a:endParaRPr lang="en-GB"/>
          </a:p>
        </p:txBody>
      </p:sp>
      <p:sp>
        <p:nvSpPr>
          <p:cNvPr id="17" name="Shape 15"/>
          <p:cNvSpPr/>
          <p:nvPr/>
        </p:nvSpPr>
        <p:spPr>
          <a:xfrm>
            <a:off x="4754880" y="3163824"/>
            <a:ext cx="3840480" cy="292608"/>
          </a:xfrm>
          <a:prstGeom prst="rect">
            <a:avLst/>
          </a:prstGeom>
          <a:solidFill>
            <a:srgbClr val="EDE9FE"/>
          </a:solidFill>
          <a:ln w="12700">
            <a:solidFill>
              <a:srgbClr val="7C3AED"/>
            </a:solidFill>
            <a:prstDash val="solid"/>
          </a:ln>
        </p:spPr>
        <p:txBody>
          <a:bodyPr/>
          <a:lstStyle/>
          <a:p>
            <a:endParaRPr lang="en-GB"/>
          </a:p>
        </p:txBody>
      </p:sp>
      <p:sp>
        <p:nvSpPr>
          <p:cNvPr id="18" name="Text 16"/>
          <p:cNvSpPr/>
          <p:nvPr/>
        </p:nvSpPr>
        <p:spPr>
          <a:xfrm>
            <a:off x="4846320" y="3209544"/>
            <a:ext cx="3657600" cy="20116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Write result back to RAM address</a:t>
            </a:r>
            <a:endParaRPr lang="en-US" sz="1100" dirty="0"/>
          </a:p>
        </p:txBody>
      </p:sp>
      <p:sp>
        <p:nvSpPr>
          <p:cNvPr id="19" name="Shape 17"/>
          <p:cNvSpPr/>
          <p:nvPr/>
        </p:nvSpPr>
        <p:spPr>
          <a:xfrm>
            <a:off x="4663440" y="3300984"/>
            <a:ext cx="91440" cy="0"/>
          </a:xfrm>
          <a:prstGeom prst="line">
            <a:avLst/>
          </a:prstGeom>
          <a:noFill/>
          <a:ln w="19050">
            <a:solidFill>
              <a:srgbClr val="7C3AED"/>
            </a:solidFill>
            <a:prstDash val="solid"/>
          </a:ln>
        </p:spPr>
        <p:txBody>
          <a:bodyPr/>
          <a:lstStyle/>
          <a:p>
            <a:endParaRPr lang="en-GB"/>
          </a:p>
        </p:txBody>
      </p:sp>
      <p:sp>
        <p:nvSpPr>
          <p:cNvPr id="20" name="Shape 18"/>
          <p:cNvSpPr/>
          <p:nvPr/>
        </p:nvSpPr>
        <p:spPr>
          <a:xfrm>
            <a:off x="4754880" y="3749040"/>
            <a:ext cx="3840480" cy="1005840"/>
          </a:xfrm>
          <a:prstGeom prst="rect">
            <a:avLst/>
          </a:prstGeom>
          <a:solidFill>
            <a:srgbClr val="21295C"/>
          </a:solidFill>
          <a:ln w="12700">
            <a:solidFill>
              <a:srgbClr val="21295C"/>
            </a:solidFill>
            <a:prstDash val="solid"/>
          </a:ln>
        </p:spPr>
        <p:txBody>
          <a:bodyPr/>
          <a:lstStyle/>
          <a:p>
            <a:endParaRPr lang="en-GB"/>
          </a:p>
        </p:txBody>
      </p:sp>
      <p:sp>
        <p:nvSpPr>
          <p:cNvPr id="21" name="Text 19"/>
          <p:cNvSpPr/>
          <p:nvPr/>
        </p:nvSpPr>
        <p:spPr>
          <a:xfrm>
            <a:off x="4892040" y="3840480"/>
            <a:ext cx="3566160" cy="822960"/>
          </a:xfrm>
          <a:prstGeom prst="rect">
            <a:avLst/>
          </a:prstGeom>
          <a:noFill/>
          <a:ln/>
        </p:spPr>
        <p:txBody>
          <a:bodyPr wrap="square" rtlCol="0" anchor="ctr"/>
          <a:lstStyle/>
          <a:p>
            <a:pPr marL="0" indent="0">
              <a:buNone/>
            </a:pPr>
            <a:r>
              <a:rPr lang="en-US" sz="1200" dirty="0">
                <a:solidFill>
                  <a:srgbClr val="FFFFFF"/>
                </a:solidFill>
                <a:latin typeface="Arial" pitchFamily="34" charset="0"/>
                <a:ea typeface="Arial" pitchFamily="34" charset="-122"/>
                <a:cs typeface="Arial" pitchFamily="34" charset="-120"/>
              </a:rPr>
              <a:t>Key Rule: The CPU cannot add two RAM addresses directly.</a:t>
            </a:r>
            <a:endParaRPr lang="en-US" sz="1200" dirty="0"/>
          </a:p>
          <a:p>
            <a:pPr marL="0" indent="0">
              <a:buNone/>
            </a:pPr>
            <a:r>
              <a:rPr lang="en-US" sz="1200" dirty="0">
                <a:solidFill>
                  <a:srgbClr val="FFFFFF"/>
                </a:solidFill>
                <a:latin typeface="Arial" pitchFamily="34" charset="0"/>
                <a:ea typeface="Arial" pitchFamily="34" charset="-122"/>
                <a:cs typeface="Arial" pitchFamily="34" charset="-120"/>
              </a:rPr>
              <a:t>Values must first be loaded into registers.</a:t>
            </a:r>
            <a:endParaRPr lang="en-US" sz="1200" dirty="0"/>
          </a:p>
          <a:p>
            <a:pPr marL="0" indent="0">
              <a:buNone/>
            </a:pPr>
            <a:r>
              <a:rPr lang="en-US" sz="1200" dirty="0">
                <a:solidFill>
                  <a:srgbClr val="FFFFFF"/>
                </a:solidFill>
                <a:latin typeface="Arial" pitchFamily="34" charset="0"/>
                <a:ea typeface="Arial" pitchFamily="34" charset="-122"/>
                <a:cs typeface="Arial" pitchFamily="34" charset="-120"/>
              </a:rPr>
              <a:t>This is why registers exist.</a:t>
            </a:r>
            <a:endParaRPr lang="en-US" sz="12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887799"/>
            <a:ext cx="8229600" cy="914400"/>
          </a:xfrm>
          <a:prstGeom prst="rect">
            <a:avLst/>
          </a:prstGeom>
          <a:noFill/>
          <a:ln/>
        </p:spPr>
        <p:txBody>
          <a:bodyPr wrap="square" rtlCol="0" anchor="ctr"/>
          <a:lstStyle/>
          <a:p>
            <a:pPr marL="0" indent="0" algn="ctr">
              <a:buNone/>
            </a:pPr>
            <a:r>
              <a:rPr lang="en-US" sz="4000" b="1" dirty="0">
                <a:latin typeface="Arial Black" pitchFamily="34" charset="0"/>
                <a:ea typeface="Arial Black" pitchFamily="34" charset="-122"/>
                <a:cs typeface="Arial Black" pitchFamily="34" charset="-120"/>
              </a:rPr>
              <a:t>CPU Cache</a:t>
            </a:r>
            <a:endParaRPr lang="en-US" sz="4000" dirty="0"/>
          </a:p>
        </p:txBody>
      </p:sp>
      <p:sp>
        <p:nvSpPr>
          <p:cNvPr id="3" name="Text 1"/>
          <p:cNvSpPr/>
          <p:nvPr/>
        </p:nvSpPr>
        <p:spPr>
          <a:xfrm>
            <a:off x="914400" y="1985079"/>
            <a:ext cx="7315200" cy="548640"/>
          </a:xfrm>
          <a:prstGeom prst="rect">
            <a:avLst/>
          </a:prstGeom>
          <a:noFill/>
          <a:ln/>
        </p:spPr>
        <p:txBody>
          <a:bodyPr wrap="square" rtlCol="0" anchor="ctr"/>
          <a:lstStyle/>
          <a:p>
            <a:pPr marL="0" indent="0" algn="ctr">
              <a:buNone/>
            </a:pPr>
            <a:r>
              <a:rPr lang="en-US" sz="1800" i="1" dirty="0">
                <a:latin typeface="Arial" pitchFamily="34" charset="0"/>
                <a:ea typeface="Arial" pitchFamily="34" charset="-122"/>
                <a:cs typeface="Arial" pitchFamily="34" charset="-120"/>
              </a:rPr>
              <a:t>L1, L2, and L3 is the speed buffer between CPU and RAM</a:t>
            </a:r>
            <a:endParaRPr lang="en-US" sz="1800" dirty="0"/>
          </a:p>
        </p:txBody>
      </p:sp>
      <p:sp>
        <p:nvSpPr>
          <p:cNvPr id="4" name="Shape 2"/>
          <p:cNvSpPr/>
          <p:nvPr/>
        </p:nvSpPr>
        <p:spPr>
          <a:xfrm>
            <a:off x="3657600" y="2607575"/>
            <a:ext cx="1828800" cy="438912"/>
          </a:xfrm>
          <a:prstGeom prst="rect">
            <a:avLst/>
          </a:prstGeom>
          <a:solidFill>
            <a:srgbClr val="DC2626"/>
          </a:solidFill>
          <a:ln w="12700">
            <a:solidFill>
              <a:srgbClr val="DC2626"/>
            </a:solidFill>
            <a:prstDash val="solid"/>
          </a:ln>
        </p:spPr>
        <p:txBody>
          <a:bodyPr/>
          <a:lstStyle/>
          <a:p>
            <a:endParaRPr lang="en-GB"/>
          </a:p>
        </p:txBody>
      </p:sp>
      <p:sp>
        <p:nvSpPr>
          <p:cNvPr id="5" name="Text 3"/>
          <p:cNvSpPr/>
          <p:nvPr/>
        </p:nvSpPr>
        <p:spPr>
          <a:xfrm>
            <a:off x="3657600" y="2680727"/>
            <a:ext cx="1828800" cy="292608"/>
          </a:xfrm>
          <a:prstGeom prst="rect">
            <a:avLst/>
          </a:prstGeom>
          <a:noFill/>
          <a:ln/>
        </p:spPr>
        <p:txBody>
          <a:bodyPr wrap="square" rtlCol="0" anchor="ctr"/>
          <a:lstStyle/>
          <a:p>
            <a:pPr marL="0" indent="0" algn="ctr">
              <a:buNone/>
            </a:pPr>
            <a:r>
              <a:rPr lang="en-US" sz="1400" b="1" dirty="0">
                <a:latin typeface="Arial" pitchFamily="34" charset="0"/>
                <a:ea typeface="Arial" pitchFamily="34" charset="-122"/>
                <a:cs typeface="Arial" pitchFamily="34" charset="-120"/>
              </a:rPr>
              <a:t>L1</a:t>
            </a:r>
            <a:endParaRPr lang="en-US" sz="1400" dirty="0"/>
          </a:p>
        </p:txBody>
      </p:sp>
      <p:sp>
        <p:nvSpPr>
          <p:cNvPr id="6" name="Shape 4"/>
          <p:cNvSpPr/>
          <p:nvPr/>
        </p:nvSpPr>
        <p:spPr>
          <a:xfrm>
            <a:off x="3291840" y="3083063"/>
            <a:ext cx="2560320" cy="438912"/>
          </a:xfrm>
          <a:prstGeom prst="rect">
            <a:avLst/>
          </a:prstGeom>
          <a:solidFill>
            <a:srgbClr val="EA580C"/>
          </a:solidFill>
          <a:ln w="12700">
            <a:solidFill>
              <a:srgbClr val="EA580C"/>
            </a:solidFill>
            <a:prstDash val="solid"/>
          </a:ln>
        </p:spPr>
        <p:txBody>
          <a:bodyPr/>
          <a:lstStyle/>
          <a:p>
            <a:endParaRPr lang="en-GB"/>
          </a:p>
        </p:txBody>
      </p:sp>
      <p:sp>
        <p:nvSpPr>
          <p:cNvPr id="7" name="Text 5"/>
          <p:cNvSpPr/>
          <p:nvPr/>
        </p:nvSpPr>
        <p:spPr>
          <a:xfrm>
            <a:off x="3291840" y="3156215"/>
            <a:ext cx="2560320" cy="292608"/>
          </a:xfrm>
          <a:prstGeom prst="rect">
            <a:avLst/>
          </a:prstGeom>
          <a:noFill/>
          <a:ln/>
        </p:spPr>
        <p:txBody>
          <a:bodyPr wrap="square" rtlCol="0" anchor="ctr"/>
          <a:lstStyle/>
          <a:p>
            <a:pPr marL="0" indent="0" algn="ctr">
              <a:buNone/>
            </a:pPr>
            <a:r>
              <a:rPr lang="en-US" sz="1400" b="1" dirty="0">
                <a:latin typeface="Arial" pitchFamily="34" charset="0"/>
                <a:ea typeface="Arial" pitchFamily="34" charset="-122"/>
                <a:cs typeface="Arial" pitchFamily="34" charset="-120"/>
              </a:rPr>
              <a:t>L2</a:t>
            </a:r>
            <a:endParaRPr lang="en-US" sz="1400" dirty="0"/>
          </a:p>
        </p:txBody>
      </p:sp>
      <p:sp>
        <p:nvSpPr>
          <p:cNvPr id="8" name="Shape 6"/>
          <p:cNvSpPr/>
          <p:nvPr/>
        </p:nvSpPr>
        <p:spPr>
          <a:xfrm>
            <a:off x="2834640" y="3558551"/>
            <a:ext cx="3474720" cy="438912"/>
          </a:xfrm>
          <a:prstGeom prst="rect">
            <a:avLst/>
          </a:prstGeom>
          <a:solidFill>
            <a:srgbClr val="D97706"/>
          </a:solidFill>
          <a:ln w="12700">
            <a:solidFill>
              <a:srgbClr val="D97706"/>
            </a:solidFill>
            <a:prstDash val="solid"/>
          </a:ln>
        </p:spPr>
        <p:txBody>
          <a:bodyPr/>
          <a:lstStyle/>
          <a:p>
            <a:endParaRPr lang="en-GB"/>
          </a:p>
        </p:txBody>
      </p:sp>
      <p:sp>
        <p:nvSpPr>
          <p:cNvPr id="9" name="Text 7"/>
          <p:cNvSpPr/>
          <p:nvPr/>
        </p:nvSpPr>
        <p:spPr>
          <a:xfrm>
            <a:off x="2834640" y="3631703"/>
            <a:ext cx="3474720" cy="292608"/>
          </a:xfrm>
          <a:prstGeom prst="rect">
            <a:avLst/>
          </a:prstGeom>
          <a:noFill/>
          <a:ln/>
        </p:spPr>
        <p:txBody>
          <a:bodyPr wrap="square" rtlCol="0" anchor="ctr"/>
          <a:lstStyle/>
          <a:p>
            <a:pPr marL="0" indent="0" algn="ctr">
              <a:buNone/>
            </a:pPr>
            <a:r>
              <a:rPr lang="en-US" sz="1400" b="1" dirty="0">
                <a:latin typeface="Arial" pitchFamily="34" charset="0"/>
                <a:ea typeface="Arial" pitchFamily="34" charset="-122"/>
                <a:cs typeface="Arial" pitchFamily="34" charset="-120"/>
              </a:rPr>
              <a:t>L3</a:t>
            </a:r>
            <a:endParaRPr lang="en-US" sz="14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L1 Cache</a:t>
            </a:r>
            <a:endParaRPr lang="en-US" sz="3400" dirty="0"/>
          </a:p>
        </p:txBody>
      </p:sp>
      <p:sp>
        <p:nvSpPr>
          <p:cNvPr id="4" name="Shape 2"/>
          <p:cNvSpPr/>
          <p:nvPr/>
        </p:nvSpPr>
        <p:spPr>
          <a:xfrm>
            <a:off x="548640" y="960120"/>
            <a:ext cx="2468880" cy="914400"/>
          </a:xfrm>
          <a:prstGeom prst="rect">
            <a:avLst/>
          </a:prstGeom>
          <a:solidFill>
            <a:srgbClr val="FEE2E2"/>
          </a:solidFill>
          <a:ln w="12700">
            <a:solidFill>
              <a:srgbClr val="DC2626"/>
            </a:solidFill>
            <a:prstDash val="solid"/>
          </a:ln>
        </p:spPr>
        <p:txBody>
          <a:bodyPr/>
          <a:lstStyle/>
          <a:p>
            <a:endParaRPr lang="en-GB"/>
          </a:p>
        </p:txBody>
      </p:sp>
      <p:sp>
        <p:nvSpPr>
          <p:cNvPr id="5" name="Text 3"/>
          <p:cNvSpPr/>
          <p:nvPr/>
        </p:nvSpPr>
        <p:spPr>
          <a:xfrm>
            <a:off x="548640" y="1051560"/>
            <a:ext cx="2468880" cy="502920"/>
          </a:xfrm>
          <a:prstGeom prst="rect">
            <a:avLst/>
          </a:prstGeom>
          <a:noFill/>
          <a:ln/>
        </p:spPr>
        <p:txBody>
          <a:bodyPr wrap="square" rtlCol="0" anchor="ctr"/>
          <a:lstStyle/>
          <a:p>
            <a:pPr marL="0" indent="0" algn="ctr">
              <a:buNone/>
            </a:pPr>
            <a:r>
              <a:rPr lang="en-US" sz="2800" b="1" dirty="0">
                <a:solidFill>
                  <a:srgbClr val="DC2626"/>
                </a:solidFill>
                <a:latin typeface="Arial Black" pitchFamily="34" charset="0"/>
                <a:ea typeface="Arial Black" pitchFamily="34" charset="-122"/>
                <a:cs typeface="Arial Black" pitchFamily="34" charset="-120"/>
              </a:rPr>
              <a:t>&lt; 1 ns</a:t>
            </a:r>
            <a:endParaRPr lang="en-US" sz="2800" dirty="0"/>
          </a:p>
        </p:txBody>
      </p:sp>
      <p:sp>
        <p:nvSpPr>
          <p:cNvPr id="6" name="Text 4"/>
          <p:cNvSpPr/>
          <p:nvPr/>
        </p:nvSpPr>
        <p:spPr>
          <a:xfrm>
            <a:off x="5486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Access Time</a:t>
            </a:r>
            <a:endParaRPr lang="en-US" sz="1200" dirty="0"/>
          </a:p>
        </p:txBody>
      </p:sp>
      <p:sp>
        <p:nvSpPr>
          <p:cNvPr id="7" name="Shape 5"/>
          <p:cNvSpPr/>
          <p:nvPr/>
        </p:nvSpPr>
        <p:spPr>
          <a:xfrm>
            <a:off x="3291840" y="960120"/>
            <a:ext cx="2468880" cy="914400"/>
          </a:xfrm>
          <a:prstGeom prst="rect">
            <a:avLst/>
          </a:prstGeom>
          <a:solidFill>
            <a:srgbClr val="FEE2E2"/>
          </a:solidFill>
          <a:ln w="12700">
            <a:solidFill>
              <a:srgbClr val="DC2626"/>
            </a:solidFill>
            <a:prstDash val="solid"/>
          </a:ln>
        </p:spPr>
        <p:txBody>
          <a:bodyPr/>
          <a:lstStyle/>
          <a:p>
            <a:endParaRPr lang="en-GB"/>
          </a:p>
        </p:txBody>
      </p:sp>
      <p:sp>
        <p:nvSpPr>
          <p:cNvPr id="8" name="Text 6"/>
          <p:cNvSpPr/>
          <p:nvPr/>
        </p:nvSpPr>
        <p:spPr>
          <a:xfrm>
            <a:off x="3291840" y="1051560"/>
            <a:ext cx="2468880" cy="502920"/>
          </a:xfrm>
          <a:prstGeom prst="rect">
            <a:avLst/>
          </a:prstGeom>
          <a:noFill/>
          <a:ln/>
        </p:spPr>
        <p:txBody>
          <a:bodyPr wrap="square" rtlCol="0" anchor="ctr"/>
          <a:lstStyle/>
          <a:p>
            <a:pPr marL="0" indent="0" algn="ctr">
              <a:buNone/>
            </a:pPr>
            <a:r>
              <a:rPr lang="en-US" sz="2800" b="1" dirty="0">
                <a:solidFill>
                  <a:srgbClr val="DC2626"/>
                </a:solidFill>
                <a:latin typeface="Arial Black" pitchFamily="34" charset="0"/>
                <a:ea typeface="Arial Black" pitchFamily="34" charset="-122"/>
                <a:cs typeface="Arial Black" pitchFamily="34" charset="-120"/>
              </a:rPr>
              <a:t>32–64 KB</a:t>
            </a:r>
            <a:endParaRPr lang="en-US" sz="2800" dirty="0"/>
          </a:p>
        </p:txBody>
      </p:sp>
      <p:sp>
        <p:nvSpPr>
          <p:cNvPr id="9" name="Text 7"/>
          <p:cNvSpPr/>
          <p:nvPr/>
        </p:nvSpPr>
        <p:spPr>
          <a:xfrm>
            <a:off x="32918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Typical Size</a:t>
            </a:r>
            <a:endParaRPr lang="en-US" sz="1200" dirty="0"/>
          </a:p>
        </p:txBody>
      </p:sp>
      <p:sp>
        <p:nvSpPr>
          <p:cNvPr id="10" name="Shape 8"/>
          <p:cNvSpPr/>
          <p:nvPr/>
        </p:nvSpPr>
        <p:spPr>
          <a:xfrm>
            <a:off x="6035040" y="960120"/>
            <a:ext cx="2468880" cy="914400"/>
          </a:xfrm>
          <a:prstGeom prst="rect">
            <a:avLst/>
          </a:prstGeom>
          <a:solidFill>
            <a:srgbClr val="FEE2E2"/>
          </a:solidFill>
          <a:ln w="12700">
            <a:solidFill>
              <a:srgbClr val="DC2626"/>
            </a:solidFill>
            <a:prstDash val="solid"/>
          </a:ln>
        </p:spPr>
        <p:txBody>
          <a:bodyPr/>
          <a:lstStyle/>
          <a:p>
            <a:endParaRPr lang="en-GB"/>
          </a:p>
        </p:txBody>
      </p:sp>
      <p:sp>
        <p:nvSpPr>
          <p:cNvPr id="11" name="Text 9"/>
          <p:cNvSpPr/>
          <p:nvPr/>
        </p:nvSpPr>
        <p:spPr>
          <a:xfrm>
            <a:off x="6035040" y="1051560"/>
            <a:ext cx="2468880" cy="502920"/>
          </a:xfrm>
          <a:prstGeom prst="rect">
            <a:avLst/>
          </a:prstGeom>
          <a:noFill/>
          <a:ln/>
        </p:spPr>
        <p:txBody>
          <a:bodyPr wrap="square" rtlCol="0" anchor="ctr"/>
          <a:lstStyle/>
          <a:p>
            <a:pPr marL="0" indent="0" algn="ctr">
              <a:buNone/>
            </a:pPr>
            <a:r>
              <a:rPr lang="en-US" sz="2800" b="1" dirty="0">
                <a:solidFill>
                  <a:srgbClr val="DC2626"/>
                </a:solidFill>
                <a:latin typeface="Arial Black" pitchFamily="34" charset="0"/>
                <a:ea typeface="Arial Black" pitchFamily="34" charset="-122"/>
                <a:cs typeface="Arial Black" pitchFamily="34" charset="-120"/>
              </a:rPr>
              <a:t>Per Core</a:t>
            </a:r>
            <a:endParaRPr lang="en-US" sz="2800" dirty="0"/>
          </a:p>
        </p:txBody>
      </p:sp>
      <p:sp>
        <p:nvSpPr>
          <p:cNvPr id="12" name="Text 10"/>
          <p:cNvSpPr/>
          <p:nvPr/>
        </p:nvSpPr>
        <p:spPr>
          <a:xfrm>
            <a:off x="60350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Dedicated</a:t>
            </a:r>
            <a:endParaRPr lang="en-US" sz="1200" dirty="0"/>
          </a:p>
        </p:txBody>
      </p:sp>
      <p:sp>
        <p:nvSpPr>
          <p:cNvPr id="13" name="Text 11"/>
          <p:cNvSpPr/>
          <p:nvPr/>
        </p:nvSpPr>
        <p:spPr>
          <a:xfrm>
            <a:off x="457200" y="2029968"/>
            <a:ext cx="8229600" cy="50292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L1 is the fastest cache and sits closest to the execution units inside each CPU core. Split into instruction cache (L1i) and data cache (L1d).</a:t>
            </a:r>
            <a:endParaRPr lang="en-US" sz="1400" dirty="0"/>
          </a:p>
        </p:txBody>
      </p:sp>
      <p:sp>
        <p:nvSpPr>
          <p:cNvPr id="14" name="Shape 12"/>
          <p:cNvSpPr/>
          <p:nvPr/>
        </p:nvSpPr>
        <p:spPr>
          <a:xfrm>
            <a:off x="457200" y="2651760"/>
            <a:ext cx="457200" cy="685800"/>
          </a:xfrm>
          <a:prstGeom prst="rect">
            <a:avLst/>
          </a:prstGeom>
          <a:solidFill>
            <a:srgbClr val="DC2626"/>
          </a:solidFill>
          <a:ln w="12700">
            <a:solidFill>
              <a:srgbClr val="DC2626"/>
            </a:solidFill>
            <a:prstDash val="solid"/>
          </a:ln>
        </p:spPr>
        <p:txBody>
          <a:bodyPr/>
          <a:lstStyle/>
          <a:p>
            <a:endParaRPr lang="en-GB"/>
          </a:p>
        </p:txBody>
      </p:sp>
      <p:sp>
        <p:nvSpPr>
          <p:cNvPr id="15" name="Text 13"/>
          <p:cNvSpPr/>
          <p:nvPr/>
        </p:nvSpPr>
        <p:spPr>
          <a:xfrm>
            <a:off x="457200" y="2761488"/>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1</a:t>
            </a:r>
            <a:endParaRPr lang="en-US" sz="1800" dirty="0"/>
          </a:p>
        </p:txBody>
      </p:sp>
      <p:sp>
        <p:nvSpPr>
          <p:cNvPr id="16" name="Shape 14"/>
          <p:cNvSpPr/>
          <p:nvPr/>
        </p:nvSpPr>
        <p:spPr>
          <a:xfrm>
            <a:off x="1005840" y="2651760"/>
            <a:ext cx="7680960" cy="685800"/>
          </a:xfrm>
          <a:prstGeom prst="rect">
            <a:avLst/>
          </a:prstGeom>
          <a:solidFill>
            <a:srgbClr val="FEE2E2"/>
          </a:solidFill>
          <a:ln w="12700">
            <a:solidFill>
              <a:srgbClr val="FEE2E2"/>
            </a:solidFill>
            <a:prstDash val="solid"/>
          </a:ln>
        </p:spPr>
        <p:txBody>
          <a:bodyPr/>
          <a:lstStyle/>
          <a:p>
            <a:endParaRPr lang="en-GB"/>
          </a:p>
        </p:txBody>
      </p:sp>
      <p:sp>
        <p:nvSpPr>
          <p:cNvPr id="17" name="Text 15"/>
          <p:cNvSpPr/>
          <p:nvPr/>
        </p:nvSpPr>
        <p:spPr>
          <a:xfrm>
            <a:off x="1097280" y="2697480"/>
            <a:ext cx="7498080" cy="256032"/>
          </a:xfrm>
          <a:prstGeom prst="rect">
            <a:avLst/>
          </a:prstGeom>
          <a:noFill/>
          <a:ln/>
        </p:spPr>
        <p:txBody>
          <a:bodyPr wrap="square" rtlCol="0" anchor="ctr"/>
          <a:lstStyle/>
          <a:p>
            <a:pPr marL="0" indent="0">
              <a:buNone/>
            </a:pPr>
            <a:r>
              <a:rPr lang="en-US" sz="1300" b="1" dirty="0">
                <a:solidFill>
                  <a:srgbClr val="DC2626"/>
                </a:solidFill>
                <a:latin typeface="Arial" pitchFamily="34" charset="0"/>
                <a:ea typeface="Arial" pitchFamily="34" charset="-122"/>
                <a:cs typeface="Arial" pitchFamily="34" charset="-120"/>
              </a:rPr>
              <a:t>L1 Instruction Cache (L1i)</a:t>
            </a:r>
            <a:endParaRPr lang="en-US" sz="1300" dirty="0"/>
          </a:p>
        </p:txBody>
      </p:sp>
      <p:sp>
        <p:nvSpPr>
          <p:cNvPr id="18" name="Text 16"/>
          <p:cNvSpPr/>
          <p:nvPr/>
        </p:nvSpPr>
        <p:spPr>
          <a:xfrm>
            <a:off x="1097280" y="2980944"/>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Holds recently fetched machine instructions. Prevents the CPU from stalling while waiting for the next instruction from memory.</a:t>
            </a:r>
            <a:endParaRPr lang="en-US" sz="1200" dirty="0"/>
          </a:p>
        </p:txBody>
      </p:sp>
      <p:sp>
        <p:nvSpPr>
          <p:cNvPr id="19" name="Shape 17"/>
          <p:cNvSpPr/>
          <p:nvPr/>
        </p:nvSpPr>
        <p:spPr>
          <a:xfrm>
            <a:off x="457200" y="3456432"/>
            <a:ext cx="457200" cy="685800"/>
          </a:xfrm>
          <a:prstGeom prst="rect">
            <a:avLst/>
          </a:prstGeom>
          <a:solidFill>
            <a:srgbClr val="DC2626"/>
          </a:solidFill>
          <a:ln w="12700">
            <a:solidFill>
              <a:srgbClr val="DC2626"/>
            </a:solidFill>
            <a:prstDash val="solid"/>
          </a:ln>
        </p:spPr>
        <p:txBody>
          <a:bodyPr/>
          <a:lstStyle/>
          <a:p>
            <a:endParaRPr lang="en-GB"/>
          </a:p>
        </p:txBody>
      </p:sp>
      <p:sp>
        <p:nvSpPr>
          <p:cNvPr id="20" name="Text 18"/>
          <p:cNvSpPr/>
          <p:nvPr/>
        </p:nvSpPr>
        <p:spPr>
          <a:xfrm>
            <a:off x="457200" y="3566160"/>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2</a:t>
            </a:r>
            <a:endParaRPr lang="en-US" sz="1800" dirty="0"/>
          </a:p>
        </p:txBody>
      </p:sp>
      <p:sp>
        <p:nvSpPr>
          <p:cNvPr id="21" name="Shape 19"/>
          <p:cNvSpPr/>
          <p:nvPr/>
        </p:nvSpPr>
        <p:spPr>
          <a:xfrm>
            <a:off x="1005840" y="3456432"/>
            <a:ext cx="7680960" cy="685800"/>
          </a:xfrm>
          <a:prstGeom prst="rect">
            <a:avLst/>
          </a:prstGeom>
          <a:solidFill>
            <a:srgbClr val="FEE2E2"/>
          </a:solidFill>
          <a:ln w="12700">
            <a:solidFill>
              <a:srgbClr val="FEE2E2"/>
            </a:solidFill>
            <a:prstDash val="solid"/>
          </a:ln>
        </p:spPr>
        <p:txBody>
          <a:bodyPr/>
          <a:lstStyle/>
          <a:p>
            <a:endParaRPr lang="en-GB"/>
          </a:p>
        </p:txBody>
      </p:sp>
      <p:sp>
        <p:nvSpPr>
          <p:cNvPr id="22" name="Text 20"/>
          <p:cNvSpPr/>
          <p:nvPr/>
        </p:nvSpPr>
        <p:spPr>
          <a:xfrm>
            <a:off x="1097280" y="3502152"/>
            <a:ext cx="7498080" cy="256032"/>
          </a:xfrm>
          <a:prstGeom prst="rect">
            <a:avLst/>
          </a:prstGeom>
          <a:noFill/>
          <a:ln/>
        </p:spPr>
        <p:txBody>
          <a:bodyPr wrap="square" rtlCol="0" anchor="ctr"/>
          <a:lstStyle/>
          <a:p>
            <a:pPr marL="0" indent="0">
              <a:buNone/>
            </a:pPr>
            <a:r>
              <a:rPr lang="en-US" sz="1300" b="1" dirty="0">
                <a:solidFill>
                  <a:srgbClr val="DC2626"/>
                </a:solidFill>
                <a:latin typeface="Arial" pitchFamily="34" charset="0"/>
                <a:ea typeface="Arial" pitchFamily="34" charset="-122"/>
                <a:cs typeface="Arial" pitchFamily="34" charset="-120"/>
              </a:rPr>
              <a:t>L1 Data Cache (L1d)</a:t>
            </a:r>
            <a:endParaRPr lang="en-US" sz="1300" dirty="0"/>
          </a:p>
        </p:txBody>
      </p:sp>
      <p:sp>
        <p:nvSpPr>
          <p:cNvPr id="23" name="Text 21"/>
          <p:cNvSpPr/>
          <p:nvPr/>
        </p:nvSpPr>
        <p:spPr>
          <a:xfrm>
            <a:off x="1097280" y="3785616"/>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Holds recently read or written data values. Both reads and writes go through L1d before propagating to lower levels.</a:t>
            </a:r>
            <a:endParaRPr lang="en-US" sz="1200" dirty="0"/>
          </a:p>
        </p:txBody>
      </p:sp>
      <p:sp>
        <p:nvSpPr>
          <p:cNvPr id="24" name="Shape 22"/>
          <p:cNvSpPr/>
          <p:nvPr/>
        </p:nvSpPr>
        <p:spPr>
          <a:xfrm>
            <a:off x="457200" y="4261104"/>
            <a:ext cx="457200" cy="685800"/>
          </a:xfrm>
          <a:prstGeom prst="rect">
            <a:avLst/>
          </a:prstGeom>
          <a:solidFill>
            <a:srgbClr val="DC2626"/>
          </a:solidFill>
          <a:ln w="12700">
            <a:solidFill>
              <a:srgbClr val="DC2626"/>
            </a:solidFill>
            <a:prstDash val="solid"/>
          </a:ln>
        </p:spPr>
        <p:txBody>
          <a:bodyPr/>
          <a:lstStyle/>
          <a:p>
            <a:endParaRPr lang="en-GB"/>
          </a:p>
        </p:txBody>
      </p:sp>
      <p:sp>
        <p:nvSpPr>
          <p:cNvPr id="25" name="Text 23"/>
          <p:cNvSpPr/>
          <p:nvPr/>
        </p:nvSpPr>
        <p:spPr>
          <a:xfrm>
            <a:off x="457200" y="4370832"/>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3</a:t>
            </a:r>
            <a:endParaRPr lang="en-US" sz="1800" dirty="0"/>
          </a:p>
        </p:txBody>
      </p:sp>
      <p:sp>
        <p:nvSpPr>
          <p:cNvPr id="26" name="Shape 24"/>
          <p:cNvSpPr/>
          <p:nvPr/>
        </p:nvSpPr>
        <p:spPr>
          <a:xfrm>
            <a:off x="1005840" y="4261104"/>
            <a:ext cx="7680960" cy="685800"/>
          </a:xfrm>
          <a:prstGeom prst="rect">
            <a:avLst/>
          </a:prstGeom>
          <a:solidFill>
            <a:srgbClr val="FEE2E2"/>
          </a:solidFill>
          <a:ln w="12700">
            <a:solidFill>
              <a:srgbClr val="FEE2E2"/>
            </a:solidFill>
            <a:prstDash val="solid"/>
          </a:ln>
        </p:spPr>
        <p:txBody>
          <a:bodyPr/>
          <a:lstStyle/>
          <a:p>
            <a:endParaRPr lang="en-GB"/>
          </a:p>
        </p:txBody>
      </p:sp>
      <p:sp>
        <p:nvSpPr>
          <p:cNvPr id="27" name="Text 25"/>
          <p:cNvSpPr/>
          <p:nvPr/>
        </p:nvSpPr>
        <p:spPr>
          <a:xfrm>
            <a:off x="1097280" y="4306824"/>
            <a:ext cx="7498080" cy="256032"/>
          </a:xfrm>
          <a:prstGeom prst="rect">
            <a:avLst/>
          </a:prstGeom>
          <a:noFill/>
          <a:ln/>
        </p:spPr>
        <p:txBody>
          <a:bodyPr wrap="square" rtlCol="0" anchor="ctr"/>
          <a:lstStyle/>
          <a:p>
            <a:pPr marL="0" indent="0">
              <a:buNone/>
            </a:pPr>
            <a:r>
              <a:rPr lang="en-US" sz="1300" b="1" dirty="0">
                <a:solidFill>
                  <a:srgbClr val="DC2626"/>
                </a:solidFill>
                <a:latin typeface="Arial" pitchFamily="34" charset="0"/>
                <a:ea typeface="Arial" pitchFamily="34" charset="-122"/>
                <a:cs typeface="Arial" pitchFamily="34" charset="-120"/>
              </a:rPr>
              <a:t>Cache Line Size</a:t>
            </a:r>
            <a:endParaRPr lang="en-US" sz="1300" dirty="0"/>
          </a:p>
        </p:txBody>
      </p:sp>
      <p:sp>
        <p:nvSpPr>
          <p:cNvPr id="28" name="Text 26"/>
          <p:cNvSpPr/>
          <p:nvPr/>
        </p:nvSpPr>
        <p:spPr>
          <a:xfrm>
            <a:off x="1097280" y="4590288"/>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Memory is fetched in 64-byte blocks called cache lines, not individual bytes. If you read byte 0, bytes 1–63 arrive for free.</a:t>
            </a:r>
            <a:endParaRPr lang="en-US" sz="1200" dirty="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L2 Cache</a:t>
            </a:r>
            <a:endParaRPr lang="en-US" sz="3400" dirty="0"/>
          </a:p>
        </p:txBody>
      </p:sp>
      <p:sp>
        <p:nvSpPr>
          <p:cNvPr id="4" name="Shape 2"/>
          <p:cNvSpPr/>
          <p:nvPr/>
        </p:nvSpPr>
        <p:spPr>
          <a:xfrm>
            <a:off x="548640" y="960120"/>
            <a:ext cx="2468880" cy="914400"/>
          </a:xfrm>
          <a:prstGeom prst="rect">
            <a:avLst/>
          </a:prstGeom>
          <a:solidFill>
            <a:srgbClr val="FFEDD5"/>
          </a:solidFill>
          <a:ln w="12700">
            <a:solidFill>
              <a:srgbClr val="EA580C"/>
            </a:solidFill>
            <a:prstDash val="solid"/>
          </a:ln>
        </p:spPr>
        <p:txBody>
          <a:bodyPr/>
          <a:lstStyle/>
          <a:p>
            <a:endParaRPr lang="en-GB"/>
          </a:p>
        </p:txBody>
      </p:sp>
      <p:sp>
        <p:nvSpPr>
          <p:cNvPr id="5" name="Text 3"/>
          <p:cNvSpPr/>
          <p:nvPr/>
        </p:nvSpPr>
        <p:spPr>
          <a:xfrm>
            <a:off x="548640" y="1051560"/>
            <a:ext cx="2468880" cy="502920"/>
          </a:xfrm>
          <a:prstGeom prst="rect">
            <a:avLst/>
          </a:prstGeom>
          <a:noFill/>
          <a:ln/>
        </p:spPr>
        <p:txBody>
          <a:bodyPr wrap="square" rtlCol="0" anchor="ctr"/>
          <a:lstStyle/>
          <a:p>
            <a:pPr marL="0" indent="0" algn="ctr">
              <a:buNone/>
            </a:pPr>
            <a:r>
              <a:rPr lang="en-US" sz="2600" b="1" dirty="0">
                <a:solidFill>
                  <a:srgbClr val="EA580C"/>
                </a:solidFill>
                <a:latin typeface="Arial Black" pitchFamily="34" charset="0"/>
                <a:ea typeface="Arial Black" pitchFamily="34" charset="-122"/>
                <a:cs typeface="Arial Black" pitchFamily="34" charset="-120"/>
              </a:rPr>
              <a:t>~5 ns</a:t>
            </a:r>
            <a:endParaRPr lang="en-US" sz="2600" dirty="0"/>
          </a:p>
        </p:txBody>
      </p:sp>
      <p:sp>
        <p:nvSpPr>
          <p:cNvPr id="6" name="Text 4"/>
          <p:cNvSpPr/>
          <p:nvPr/>
        </p:nvSpPr>
        <p:spPr>
          <a:xfrm>
            <a:off x="5486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Access Time</a:t>
            </a:r>
            <a:endParaRPr lang="en-US" sz="1200" dirty="0"/>
          </a:p>
        </p:txBody>
      </p:sp>
      <p:sp>
        <p:nvSpPr>
          <p:cNvPr id="7" name="Shape 5"/>
          <p:cNvSpPr/>
          <p:nvPr/>
        </p:nvSpPr>
        <p:spPr>
          <a:xfrm>
            <a:off x="3291840" y="960120"/>
            <a:ext cx="2468880" cy="914400"/>
          </a:xfrm>
          <a:prstGeom prst="rect">
            <a:avLst/>
          </a:prstGeom>
          <a:solidFill>
            <a:srgbClr val="FFEDD5"/>
          </a:solidFill>
          <a:ln w="12700">
            <a:solidFill>
              <a:srgbClr val="EA580C"/>
            </a:solidFill>
            <a:prstDash val="solid"/>
          </a:ln>
        </p:spPr>
        <p:txBody>
          <a:bodyPr/>
          <a:lstStyle/>
          <a:p>
            <a:endParaRPr lang="en-GB"/>
          </a:p>
        </p:txBody>
      </p:sp>
      <p:sp>
        <p:nvSpPr>
          <p:cNvPr id="8" name="Text 6"/>
          <p:cNvSpPr/>
          <p:nvPr/>
        </p:nvSpPr>
        <p:spPr>
          <a:xfrm>
            <a:off x="3291840" y="1051560"/>
            <a:ext cx="2468880" cy="502920"/>
          </a:xfrm>
          <a:prstGeom prst="rect">
            <a:avLst/>
          </a:prstGeom>
          <a:noFill/>
          <a:ln/>
        </p:spPr>
        <p:txBody>
          <a:bodyPr wrap="square" rtlCol="0" anchor="ctr"/>
          <a:lstStyle/>
          <a:p>
            <a:pPr marL="0" indent="0" algn="ctr">
              <a:buNone/>
            </a:pPr>
            <a:r>
              <a:rPr lang="en-US" sz="2400" b="1" dirty="0">
                <a:solidFill>
                  <a:srgbClr val="EA580C"/>
                </a:solidFill>
                <a:latin typeface="Arial Black" pitchFamily="34" charset="0"/>
                <a:ea typeface="Arial Black" pitchFamily="34" charset="-122"/>
                <a:cs typeface="Arial Black" pitchFamily="34" charset="-120"/>
              </a:rPr>
              <a:t>256KB – 1MB</a:t>
            </a:r>
            <a:endParaRPr lang="en-US" sz="2400" dirty="0"/>
          </a:p>
        </p:txBody>
      </p:sp>
      <p:sp>
        <p:nvSpPr>
          <p:cNvPr id="9" name="Text 7"/>
          <p:cNvSpPr/>
          <p:nvPr/>
        </p:nvSpPr>
        <p:spPr>
          <a:xfrm>
            <a:off x="32918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Typical Size</a:t>
            </a:r>
            <a:endParaRPr lang="en-US" sz="1200" dirty="0"/>
          </a:p>
        </p:txBody>
      </p:sp>
      <p:sp>
        <p:nvSpPr>
          <p:cNvPr id="10" name="Shape 8"/>
          <p:cNvSpPr/>
          <p:nvPr/>
        </p:nvSpPr>
        <p:spPr>
          <a:xfrm>
            <a:off x="6035040" y="960120"/>
            <a:ext cx="2468880" cy="914400"/>
          </a:xfrm>
          <a:prstGeom prst="rect">
            <a:avLst/>
          </a:prstGeom>
          <a:solidFill>
            <a:srgbClr val="FFEDD5"/>
          </a:solidFill>
          <a:ln w="12700">
            <a:solidFill>
              <a:srgbClr val="EA580C"/>
            </a:solidFill>
            <a:prstDash val="solid"/>
          </a:ln>
        </p:spPr>
        <p:txBody>
          <a:bodyPr/>
          <a:lstStyle/>
          <a:p>
            <a:endParaRPr lang="en-GB"/>
          </a:p>
        </p:txBody>
      </p:sp>
      <p:sp>
        <p:nvSpPr>
          <p:cNvPr id="11" name="Text 9"/>
          <p:cNvSpPr/>
          <p:nvPr/>
        </p:nvSpPr>
        <p:spPr>
          <a:xfrm>
            <a:off x="6035040" y="1051560"/>
            <a:ext cx="2468880" cy="502920"/>
          </a:xfrm>
          <a:prstGeom prst="rect">
            <a:avLst/>
          </a:prstGeom>
          <a:noFill/>
          <a:ln/>
        </p:spPr>
        <p:txBody>
          <a:bodyPr wrap="square" rtlCol="0" anchor="ctr"/>
          <a:lstStyle/>
          <a:p>
            <a:pPr marL="0" indent="0" algn="ctr">
              <a:buNone/>
            </a:pPr>
            <a:r>
              <a:rPr lang="en-US" sz="2600" b="1" dirty="0">
                <a:solidFill>
                  <a:srgbClr val="EA580C"/>
                </a:solidFill>
                <a:latin typeface="Arial Black" pitchFamily="34" charset="0"/>
                <a:ea typeface="Arial Black" pitchFamily="34" charset="-122"/>
                <a:cs typeface="Arial Black" pitchFamily="34" charset="-120"/>
              </a:rPr>
              <a:t>Per Core</a:t>
            </a:r>
            <a:endParaRPr lang="en-US" sz="2600" dirty="0"/>
          </a:p>
        </p:txBody>
      </p:sp>
      <p:sp>
        <p:nvSpPr>
          <p:cNvPr id="12" name="Text 10"/>
          <p:cNvSpPr/>
          <p:nvPr/>
        </p:nvSpPr>
        <p:spPr>
          <a:xfrm>
            <a:off x="60350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Usually Dedicated</a:t>
            </a:r>
            <a:endParaRPr lang="en-US" sz="1200" dirty="0"/>
          </a:p>
        </p:txBody>
      </p:sp>
      <p:sp>
        <p:nvSpPr>
          <p:cNvPr id="13" name="Text 11"/>
          <p:cNvSpPr/>
          <p:nvPr/>
        </p:nvSpPr>
        <p:spPr>
          <a:xfrm>
            <a:off x="457200" y="2029968"/>
            <a:ext cx="8229600" cy="50292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L2 is larger and slower than L1, acting as a second-chance buffer. On an L1 miss, the CPU checks L2 before going to L3 or RAM.</a:t>
            </a:r>
            <a:endParaRPr lang="en-US" sz="1400" dirty="0"/>
          </a:p>
        </p:txBody>
      </p:sp>
      <p:sp>
        <p:nvSpPr>
          <p:cNvPr id="14" name="Shape 12"/>
          <p:cNvSpPr/>
          <p:nvPr/>
        </p:nvSpPr>
        <p:spPr>
          <a:xfrm>
            <a:off x="457200" y="2651760"/>
            <a:ext cx="457200" cy="685800"/>
          </a:xfrm>
          <a:prstGeom prst="rect">
            <a:avLst/>
          </a:prstGeom>
          <a:solidFill>
            <a:srgbClr val="EA580C"/>
          </a:solidFill>
          <a:ln w="12700">
            <a:solidFill>
              <a:srgbClr val="EA580C"/>
            </a:solidFill>
            <a:prstDash val="solid"/>
          </a:ln>
        </p:spPr>
        <p:txBody>
          <a:bodyPr/>
          <a:lstStyle/>
          <a:p>
            <a:endParaRPr lang="en-GB"/>
          </a:p>
        </p:txBody>
      </p:sp>
      <p:sp>
        <p:nvSpPr>
          <p:cNvPr id="15" name="Text 13"/>
          <p:cNvSpPr/>
          <p:nvPr/>
        </p:nvSpPr>
        <p:spPr>
          <a:xfrm>
            <a:off x="457200" y="2761488"/>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1</a:t>
            </a:r>
            <a:endParaRPr lang="en-US" sz="1800" dirty="0"/>
          </a:p>
        </p:txBody>
      </p:sp>
      <p:sp>
        <p:nvSpPr>
          <p:cNvPr id="16" name="Shape 14"/>
          <p:cNvSpPr/>
          <p:nvPr/>
        </p:nvSpPr>
        <p:spPr>
          <a:xfrm>
            <a:off x="1005840" y="2651760"/>
            <a:ext cx="7680960" cy="685800"/>
          </a:xfrm>
          <a:prstGeom prst="rect">
            <a:avLst/>
          </a:prstGeom>
          <a:solidFill>
            <a:srgbClr val="FFEDD5"/>
          </a:solidFill>
          <a:ln w="12700">
            <a:solidFill>
              <a:srgbClr val="FFEDD5"/>
            </a:solidFill>
            <a:prstDash val="solid"/>
          </a:ln>
        </p:spPr>
        <p:txBody>
          <a:bodyPr/>
          <a:lstStyle/>
          <a:p>
            <a:endParaRPr lang="en-GB"/>
          </a:p>
        </p:txBody>
      </p:sp>
      <p:sp>
        <p:nvSpPr>
          <p:cNvPr id="17" name="Text 15"/>
          <p:cNvSpPr/>
          <p:nvPr/>
        </p:nvSpPr>
        <p:spPr>
          <a:xfrm>
            <a:off x="1097280" y="2697480"/>
            <a:ext cx="7498080" cy="256032"/>
          </a:xfrm>
          <a:prstGeom prst="rect">
            <a:avLst/>
          </a:prstGeom>
          <a:noFill/>
          <a:ln/>
        </p:spPr>
        <p:txBody>
          <a:bodyPr wrap="square" rtlCol="0" anchor="ctr"/>
          <a:lstStyle/>
          <a:p>
            <a:pPr marL="0" indent="0">
              <a:buNone/>
            </a:pPr>
            <a:r>
              <a:rPr lang="en-US" sz="1300" b="1" dirty="0">
                <a:solidFill>
                  <a:srgbClr val="EA580C"/>
                </a:solidFill>
                <a:latin typeface="Arial" pitchFamily="34" charset="0"/>
                <a:ea typeface="Arial" pitchFamily="34" charset="-122"/>
                <a:cs typeface="Arial" pitchFamily="34" charset="-120"/>
              </a:rPr>
              <a:t>Unified Cache</a:t>
            </a:r>
            <a:endParaRPr lang="en-US" sz="1300" dirty="0"/>
          </a:p>
        </p:txBody>
      </p:sp>
      <p:sp>
        <p:nvSpPr>
          <p:cNvPr id="18" name="Text 16"/>
          <p:cNvSpPr/>
          <p:nvPr/>
        </p:nvSpPr>
        <p:spPr>
          <a:xfrm>
            <a:off x="1097280" y="2980944"/>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Unlike L1, L2 stores both instructions and data together. Modern CPUs typically provision 256 KB to 1 MB per core.</a:t>
            </a:r>
            <a:endParaRPr lang="en-US" sz="1200" dirty="0"/>
          </a:p>
        </p:txBody>
      </p:sp>
      <p:sp>
        <p:nvSpPr>
          <p:cNvPr id="19" name="Shape 17"/>
          <p:cNvSpPr/>
          <p:nvPr/>
        </p:nvSpPr>
        <p:spPr>
          <a:xfrm>
            <a:off x="457200" y="3456432"/>
            <a:ext cx="457200" cy="685800"/>
          </a:xfrm>
          <a:prstGeom prst="rect">
            <a:avLst/>
          </a:prstGeom>
          <a:solidFill>
            <a:srgbClr val="EA580C"/>
          </a:solidFill>
          <a:ln w="12700">
            <a:solidFill>
              <a:srgbClr val="EA580C"/>
            </a:solidFill>
            <a:prstDash val="solid"/>
          </a:ln>
        </p:spPr>
        <p:txBody>
          <a:bodyPr/>
          <a:lstStyle/>
          <a:p>
            <a:endParaRPr lang="en-GB"/>
          </a:p>
        </p:txBody>
      </p:sp>
      <p:sp>
        <p:nvSpPr>
          <p:cNvPr id="20" name="Text 18"/>
          <p:cNvSpPr/>
          <p:nvPr/>
        </p:nvSpPr>
        <p:spPr>
          <a:xfrm>
            <a:off x="457200" y="3566160"/>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2</a:t>
            </a:r>
            <a:endParaRPr lang="en-US" sz="1800" dirty="0"/>
          </a:p>
        </p:txBody>
      </p:sp>
      <p:sp>
        <p:nvSpPr>
          <p:cNvPr id="21" name="Shape 19"/>
          <p:cNvSpPr/>
          <p:nvPr/>
        </p:nvSpPr>
        <p:spPr>
          <a:xfrm>
            <a:off x="1005840" y="3456432"/>
            <a:ext cx="7680960" cy="685800"/>
          </a:xfrm>
          <a:prstGeom prst="rect">
            <a:avLst/>
          </a:prstGeom>
          <a:solidFill>
            <a:srgbClr val="FFEDD5"/>
          </a:solidFill>
          <a:ln w="12700">
            <a:solidFill>
              <a:srgbClr val="FFEDD5"/>
            </a:solidFill>
            <a:prstDash val="solid"/>
          </a:ln>
        </p:spPr>
        <p:txBody>
          <a:bodyPr/>
          <a:lstStyle/>
          <a:p>
            <a:endParaRPr lang="en-GB"/>
          </a:p>
        </p:txBody>
      </p:sp>
      <p:sp>
        <p:nvSpPr>
          <p:cNvPr id="22" name="Text 20"/>
          <p:cNvSpPr/>
          <p:nvPr/>
        </p:nvSpPr>
        <p:spPr>
          <a:xfrm>
            <a:off x="1097280" y="3502152"/>
            <a:ext cx="7498080" cy="256032"/>
          </a:xfrm>
          <a:prstGeom prst="rect">
            <a:avLst/>
          </a:prstGeom>
          <a:noFill/>
          <a:ln/>
        </p:spPr>
        <p:txBody>
          <a:bodyPr wrap="square" rtlCol="0" anchor="ctr"/>
          <a:lstStyle/>
          <a:p>
            <a:pPr marL="0" indent="0">
              <a:buNone/>
            </a:pPr>
            <a:r>
              <a:rPr lang="en-US" sz="1300" b="1" dirty="0">
                <a:solidFill>
                  <a:srgbClr val="EA580C"/>
                </a:solidFill>
                <a:latin typeface="Arial" pitchFamily="34" charset="0"/>
                <a:ea typeface="Arial" pitchFamily="34" charset="-122"/>
                <a:cs typeface="Arial" pitchFamily="34" charset="-120"/>
              </a:rPr>
              <a:t>L1 Miss Penalty</a:t>
            </a:r>
            <a:endParaRPr lang="en-US" sz="1300" dirty="0"/>
          </a:p>
        </p:txBody>
      </p:sp>
      <p:sp>
        <p:nvSpPr>
          <p:cNvPr id="23" name="Text 21"/>
          <p:cNvSpPr/>
          <p:nvPr/>
        </p:nvSpPr>
        <p:spPr>
          <a:xfrm>
            <a:off x="1097280" y="3785616"/>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When data is not in L1, the CPU requests it from L2. This takes approximately 4–10 additional cycles but is far cheaper than going to L3.</a:t>
            </a:r>
            <a:endParaRPr lang="en-US" sz="1200" dirty="0"/>
          </a:p>
        </p:txBody>
      </p:sp>
      <p:sp>
        <p:nvSpPr>
          <p:cNvPr id="24" name="Shape 22"/>
          <p:cNvSpPr/>
          <p:nvPr/>
        </p:nvSpPr>
        <p:spPr>
          <a:xfrm>
            <a:off x="457200" y="4261104"/>
            <a:ext cx="457200" cy="685800"/>
          </a:xfrm>
          <a:prstGeom prst="rect">
            <a:avLst/>
          </a:prstGeom>
          <a:solidFill>
            <a:srgbClr val="EA580C"/>
          </a:solidFill>
          <a:ln w="12700">
            <a:solidFill>
              <a:srgbClr val="EA580C"/>
            </a:solidFill>
            <a:prstDash val="solid"/>
          </a:ln>
        </p:spPr>
        <p:txBody>
          <a:bodyPr/>
          <a:lstStyle/>
          <a:p>
            <a:endParaRPr lang="en-GB"/>
          </a:p>
        </p:txBody>
      </p:sp>
      <p:sp>
        <p:nvSpPr>
          <p:cNvPr id="25" name="Text 23"/>
          <p:cNvSpPr/>
          <p:nvPr/>
        </p:nvSpPr>
        <p:spPr>
          <a:xfrm>
            <a:off x="457200" y="4370832"/>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3</a:t>
            </a:r>
            <a:endParaRPr lang="en-US" sz="1800" dirty="0"/>
          </a:p>
        </p:txBody>
      </p:sp>
      <p:sp>
        <p:nvSpPr>
          <p:cNvPr id="26" name="Shape 24"/>
          <p:cNvSpPr/>
          <p:nvPr/>
        </p:nvSpPr>
        <p:spPr>
          <a:xfrm>
            <a:off x="1005840" y="4261104"/>
            <a:ext cx="7680960" cy="685800"/>
          </a:xfrm>
          <a:prstGeom prst="rect">
            <a:avLst/>
          </a:prstGeom>
          <a:solidFill>
            <a:srgbClr val="FFEDD5"/>
          </a:solidFill>
          <a:ln w="12700">
            <a:solidFill>
              <a:srgbClr val="FFEDD5"/>
            </a:solidFill>
            <a:prstDash val="solid"/>
          </a:ln>
        </p:spPr>
        <p:txBody>
          <a:bodyPr/>
          <a:lstStyle/>
          <a:p>
            <a:endParaRPr lang="en-GB"/>
          </a:p>
        </p:txBody>
      </p:sp>
      <p:sp>
        <p:nvSpPr>
          <p:cNvPr id="27" name="Text 25"/>
          <p:cNvSpPr/>
          <p:nvPr/>
        </p:nvSpPr>
        <p:spPr>
          <a:xfrm>
            <a:off x="1097280" y="4306824"/>
            <a:ext cx="7498080" cy="256032"/>
          </a:xfrm>
          <a:prstGeom prst="rect">
            <a:avLst/>
          </a:prstGeom>
          <a:noFill/>
          <a:ln/>
        </p:spPr>
        <p:txBody>
          <a:bodyPr wrap="square" rtlCol="0" anchor="ctr"/>
          <a:lstStyle/>
          <a:p>
            <a:pPr marL="0" indent="0">
              <a:buNone/>
            </a:pPr>
            <a:r>
              <a:rPr lang="en-US" sz="1300" b="1" dirty="0">
                <a:solidFill>
                  <a:srgbClr val="EA580C"/>
                </a:solidFill>
                <a:latin typeface="Arial" pitchFamily="34" charset="0"/>
                <a:ea typeface="Arial" pitchFamily="34" charset="-122"/>
                <a:cs typeface="Arial" pitchFamily="34" charset="-120"/>
              </a:rPr>
              <a:t>Inclusive vs Exclusive</a:t>
            </a:r>
            <a:endParaRPr lang="en-US" sz="1300" dirty="0"/>
          </a:p>
        </p:txBody>
      </p:sp>
      <p:sp>
        <p:nvSpPr>
          <p:cNvPr id="28" name="Text 26"/>
          <p:cNvSpPr/>
          <p:nvPr/>
        </p:nvSpPr>
        <p:spPr>
          <a:xfrm>
            <a:off x="1097280" y="4590288"/>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Some architectures keep L1 data duplicated in L2 (inclusive). Others evict from L1 into L2 exclusively to maximise total capacity.</a:t>
            </a:r>
            <a:endParaRPr lang="en-US" sz="12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L3 Cache</a:t>
            </a:r>
            <a:endParaRPr lang="en-US" sz="3400" dirty="0"/>
          </a:p>
        </p:txBody>
      </p:sp>
      <p:sp>
        <p:nvSpPr>
          <p:cNvPr id="4" name="Shape 2"/>
          <p:cNvSpPr/>
          <p:nvPr/>
        </p:nvSpPr>
        <p:spPr>
          <a:xfrm>
            <a:off x="548640" y="960120"/>
            <a:ext cx="2468880" cy="914400"/>
          </a:xfrm>
          <a:prstGeom prst="rect">
            <a:avLst/>
          </a:prstGeom>
          <a:solidFill>
            <a:srgbClr val="FEF3C7"/>
          </a:solidFill>
          <a:ln w="12700">
            <a:solidFill>
              <a:srgbClr val="D97706"/>
            </a:solidFill>
            <a:prstDash val="solid"/>
          </a:ln>
        </p:spPr>
        <p:txBody>
          <a:bodyPr/>
          <a:lstStyle/>
          <a:p>
            <a:endParaRPr lang="en-GB"/>
          </a:p>
        </p:txBody>
      </p:sp>
      <p:sp>
        <p:nvSpPr>
          <p:cNvPr id="5" name="Text 3"/>
          <p:cNvSpPr/>
          <p:nvPr/>
        </p:nvSpPr>
        <p:spPr>
          <a:xfrm>
            <a:off x="548640" y="1051560"/>
            <a:ext cx="2468880" cy="502920"/>
          </a:xfrm>
          <a:prstGeom prst="rect">
            <a:avLst/>
          </a:prstGeom>
          <a:noFill/>
          <a:ln/>
        </p:spPr>
        <p:txBody>
          <a:bodyPr wrap="square" rtlCol="0" anchor="ctr"/>
          <a:lstStyle/>
          <a:p>
            <a:pPr marL="0" indent="0" algn="ctr">
              <a:buNone/>
            </a:pPr>
            <a:r>
              <a:rPr lang="en-US" sz="2600" b="1" dirty="0">
                <a:solidFill>
                  <a:srgbClr val="D97706"/>
                </a:solidFill>
                <a:latin typeface="Arial Black" pitchFamily="34" charset="0"/>
                <a:ea typeface="Arial Black" pitchFamily="34" charset="-122"/>
                <a:cs typeface="Arial Black" pitchFamily="34" charset="-120"/>
              </a:rPr>
              <a:t>~20 ns</a:t>
            </a:r>
            <a:endParaRPr lang="en-US" sz="2600" dirty="0"/>
          </a:p>
        </p:txBody>
      </p:sp>
      <p:sp>
        <p:nvSpPr>
          <p:cNvPr id="6" name="Text 4"/>
          <p:cNvSpPr/>
          <p:nvPr/>
        </p:nvSpPr>
        <p:spPr>
          <a:xfrm>
            <a:off x="5486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Access Time</a:t>
            </a:r>
            <a:endParaRPr lang="en-US" sz="1200" dirty="0"/>
          </a:p>
        </p:txBody>
      </p:sp>
      <p:sp>
        <p:nvSpPr>
          <p:cNvPr id="7" name="Shape 5"/>
          <p:cNvSpPr/>
          <p:nvPr/>
        </p:nvSpPr>
        <p:spPr>
          <a:xfrm>
            <a:off x="3291840" y="960120"/>
            <a:ext cx="2468880" cy="914400"/>
          </a:xfrm>
          <a:prstGeom prst="rect">
            <a:avLst/>
          </a:prstGeom>
          <a:solidFill>
            <a:srgbClr val="FEF3C7"/>
          </a:solidFill>
          <a:ln w="12700">
            <a:solidFill>
              <a:srgbClr val="D97706"/>
            </a:solidFill>
            <a:prstDash val="solid"/>
          </a:ln>
        </p:spPr>
        <p:txBody>
          <a:bodyPr/>
          <a:lstStyle/>
          <a:p>
            <a:endParaRPr lang="en-GB"/>
          </a:p>
        </p:txBody>
      </p:sp>
      <p:sp>
        <p:nvSpPr>
          <p:cNvPr id="8" name="Text 6"/>
          <p:cNvSpPr/>
          <p:nvPr/>
        </p:nvSpPr>
        <p:spPr>
          <a:xfrm>
            <a:off x="3291840" y="1051560"/>
            <a:ext cx="2468880" cy="502920"/>
          </a:xfrm>
          <a:prstGeom prst="rect">
            <a:avLst/>
          </a:prstGeom>
          <a:noFill/>
          <a:ln/>
        </p:spPr>
        <p:txBody>
          <a:bodyPr wrap="square" rtlCol="0" anchor="ctr"/>
          <a:lstStyle/>
          <a:p>
            <a:pPr marL="0" indent="0" algn="ctr">
              <a:buNone/>
            </a:pPr>
            <a:r>
              <a:rPr lang="en-US" sz="2600" b="1" dirty="0">
                <a:solidFill>
                  <a:srgbClr val="D97706"/>
                </a:solidFill>
                <a:latin typeface="Arial Black" pitchFamily="34" charset="0"/>
                <a:ea typeface="Arial Black" pitchFamily="34" charset="-122"/>
                <a:cs typeface="Arial Black" pitchFamily="34" charset="-120"/>
              </a:rPr>
              <a:t>4–64 MB</a:t>
            </a:r>
            <a:endParaRPr lang="en-US" sz="2600" dirty="0"/>
          </a:p>
        </p:txBody>
      </p:sp>
      <p:sp>
        <p:nvSpPr>
          <p:cNvPr id="9" name="Text 7"/>
          <p:cNvSpPr/>
          <p:nvPr/>
        </p:nvSpPr>
        <p:spPr>
          <a:xfrm>
            <a:off x="32918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Typical Size</a:t>
            </a:r>
            <a:endParaRPr lang="en-US" sz="1200" dirty="0"/>
          </a:p>
        </p:txBody>
      </p:sp>
      <p:sp>
        <p:nvSpPr>
          <p:cNvPr id="10" name="Shape 8"/>
          <p:cNvSpPr/>
          <p:nvPr/>
        </p:nvSpPr>
        <p:spPr>
          <a:xfrm>
            <a:off x="6035040" y="960120"/>
            <a:ext cx="2468880" cy="914400"/>
          </a:xfrm>
          <a:prstGeom prst="rect">
            <a:avLst/>
          </a:prstGeom>
          <a:solidFill>
            <a:srgbClr val="FEF3C7"/>
          </a:solidFill>
          <a:ln w="12700">
            <a:solidFill>
              <a:srgbClr val="D97706"/>
            </a:solidFill>
            <a:prstDash val="solid"/>
          </a:ln>
        </p:spPr>
        <p:txBody>
          <a:bodyPr/>
          <a:lstStyle/>
          <a:p>
            <a:endParaRPr lang="en-GB"/>
          </a:p>
        </p:txBody>
      </p:sp>
      <p:sp>
        <p:nvSpPr>
          <p:cNvPr id="11" name="Text 9"/>
          <p:cNvSpPr/>
          <p:nvPr/>
        </p:nvSpPr>
        <p:spPr>
          <a:xfrm>
            <a:off x="6035040" y="1051560"/>
            <a:ext cx="2468880" cy="502920"/>
          </a:xfrm>
          <a:prstGeom prst="rect">
            <a:avLst/>
          </a:prstGeom>
          <a:noFill/>
          <a:ln/>
        </p:spPr>
        <p:txBody>
          <a:bodyPr wrap="square" rtlCol="0" anchor="ctr"/>
          <a:lstStyle/>
          <a:p>
            <a:pPr marL="0" indent="0" algn="ctr">
              <a:buNone/>
            </a:pPr>
            <a:r>
              <a:rPr lang="en-US" sz="2600" b="1" dirty="0">
                <a:solidFill>
                  <a:srgbClr val="D97706"/>
                </a:solidFill>
                <a:latin typeface="Arial Black" pitchFamily="34" charset="0"/>
                <a:ea typeface="Arial Black" pitchFamily="34" charset="-122"/>
                <a:cs typeface="Arial Black" pitchFamily="34" charset="-120"/>
              </a:rPr>
              <a:t>Shared</a:t>
            </a:r>
            <a:endParaRPr lang="en-US" sz="2600" dirty="0"/>
          </a:p>
        </p:txBody>
      </p:sp>
      <p:sp>
        <p:nvSpPr>
          <p:cNvPr id="12" name="Text 10"/>
          <p:cNvSpPr/>
          <p:nvPr/>
        </p:nvSpPr>
        <p:spPr>
          <a:xfrm>
            <a:off x="60350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All Cores</a:t>
            </a:r>
            <a:endParaRPr lang="en-US" sz="1200" dirty="0"/>
          </a:p>
        </p:txBody>
      </p:sp>
      <p:sp>
        <p:nvSpPr>
          <p:cNvPr id="13" name="Text 11"/>
          <p:cNvSpPr/>
          <p:nvPr/>
        </p:nvSpPr>
        <p:spPr>
          <a:xfrm>
            <a:off x="457200" y="2029968"/>
            <a:ext cx="8229600" cy="50292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L3 is the last line of cache before RAM. It is shared across all CPU cores, acting as a communication buffer between them.</a:t>
            </a:r>
            <a:endParaRPr lang="en-US" sz="1400" dirty="0"/>
          </a:p>
        </p:txBody>
      </p:sp>
      <p:sp>
        <p:nvSpPr>
          <p:cNvPr id="14" name="Shape 12"/>
          <p:cNvSpPr/>
          <p:nvPr/>
        </p:nvSpPr>
        <p:spPr>
          <a:xfrm>
            <a:off x="457200" y="2651760"/>
            <a:ext cx="457200" cy="685800"/>
          </a:xfrm>
          <a:prstGeom prst="rect">
            <a:avLst/>
          </a:prstGeom>
          <a:solidFill>
            <a:srgbClr val="D97706"/>
          </a:solidFill>
          <a:ln w="12700">
            <a:solidFill>
              <a:srgbClr val="D97706"/>
            </a:solidFill>
            <a:prstDash val="solid"/>
          </a:ln>
        </p:spPr>
        <p:txBody>
          <a:bodyPr/>
          <a:lstStyle/>
          <a:p>
            <a:endParaRPr lang="en-GB"/>
          </a:p>
        </p:txBody>
      </p:sp>
      <p:sp>
        <p:nvSpPr>
          <p:cNvPr id="15" name="Text 13"/>
          <p:cNvSpPr/>
          <p:nvPr/>
        </p:nvSpPr>
        <p:spPr>
          <a:xfrm>
            <a:off x="457200" y="2761488"/>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1</a:t>
            </a:r>
            <a:endParaRPr lang="en-US" sz="1800" dirty="0"/>
          </a:p>
        </p:txBody>
      </p:sp>
      <p:sp>
        <p:nvSpPr>
          <p:cNvPr id="16" name="Shape 14"/>
          <p:cNvSpPr/>
          <p:nvPr/>
        </p:nvSpPr>
        <p:spPr>
          <a:xfrm>
            <a:off x="1005840" y="2651760"/>
            <a:ext cx="7680960" cy="685800"/>
          </a:xfrm>
          <a:prstGeom prst="rect">
            <a:avLst/>
          </a:prstGeom>
          <a:solidFill>
            <a:srgbClr val="FEF3C7"/>
          </a:solidFill>
          <a:ln w="12700">
            <a:solidFill>
              <a:srgbClr val="FEF3C7"/>
            </a:solidFill>
            <a:prstDash val="solid"/>
          </a:ln>
        </p:spPr>
        <p:txBody>
          <a:bodyPr/>
          <a:lstStyle/>
          <a:p>
            <a:endParaRPr lang="en-GB"/>
          </a:p>
        </p:txBody>
      </p:sp>
      <p:sp>
        <p:nvSpPr>
          <p:cNvPr id="17" name="Text 15"/>
          <p:cNvSpPr/>
          <p:nvPr/>
        </p:nvSpPr>
        <p:spPr>
          <a:xfrm>
            <a:off x="1097280" y="2697480"/>
            <a:ext cx="7498080" cy="256032"/>
          </a:xfrm>
          <a:prstGeom prst="rect">
            <a:avLst/>
          </a:prstGeom>
          <a:noFill/>
          <a:ln/>
        </p:spPr>
        <p:txBody>
          <a:bodyPr wrap="square" rtlCol="0" anchor="ctr"/>
          <a:lstStyle/>
          <a:p>
            <a:pPr marL="0" indent="0">
              <a:buNone/>
            </a:pPr>
            <a:r>
              <a:rPr lang="en-US" sz="1300" b="1" dirty="0">
                <a:solidFill>
                  <a:srgbClr val="D97706"/>
                </a:solidFill>
                <a:latin typeface="Arial" pitchFamily="34" charset="0"/>
                <a:ea typeface="Arial" pitchFamily="34" charset="-122"/>
                <a:cs typeface="Arial" pitchFamily="34" charset="-120"/>
              </a:rPr>
              <a:t>Shared Across All Cores</a:t>
            </a:r>
            <a:endParaRPr lang="en-US" sz="1300" dirty="0"/>
          </a:p>
        </p:txBody>
      </p:sp>
      <p:sp>
        <p:nvSpPr>
          <p:cNvPr id="18" name="Text 16"/>
          <p:cNvSpPr/>
          <p:nvPr/>
        </p:nvSpPr>
        <p:spPr>
          <a:xfrm>
            <a:off x="1097280" y="2980944"/>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All cores on the same chip can access L3. If Core 0 writes data that Core 1 needs, it can pass through L3 without going to RAM.</a:t>
            </a:r>
            <a:endParaRPr lang="en-US" sz="1200" dirty="0"/>
          </a:p>
        </p:txBody>
      </p:sp>
      <p:sp>
        <p:nvSpPr>
          <p:cNvPr id="19" name="Shape 17"/>
          <p:cNvSpPr/>
          <p:nvPr/>
        </p:nvSpPr>
        <p:spPr>
          <a:xfrm>
            <a:off x="457200" y="3456432"/>
            <a:ext cx="457200" cy="685800"/>
          </a:xfrm>
          <a:prstGeom prst="rect">
            <a:avLst/>
          </a:prstGeom>
          <a:solidFill>
            <a:srgbClr val="D97706"/>
          </a:solidFill>
          <a:ln w="12700">
            <a:solidFill>
              <a:srgbClr val="D97706"/>
            </a:solidFill>
            <a:prstDash val="solid"/>
          </a:ln>
        </p:spPr>
        <p:txBody>
          <a:bodyPr/>
          <a:lstStyle/>
          <a:p>
            <a:endParaRPr lang="en-GB"/>
          </a:p>
        </p:txBody>
      </p:sp>
      <p:sp>
        <p:nvSpPr>
          <p:cNvPr id="20" name="Text 18"/>
          <p:cNvSpPr/>
          <p:nvPr/>
        </p:nvSpPr>
        <p:spPr>
          <a:xfrm>
            <a:off x="457200" y="3566160"/>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2</a:t>
            </a:r>
            <a:endParaRPr lang="en-US" sz="1800" dirty="0"/>
          </a:p>
        </p:txBody>
      </p:sp>
      <p:sp>
        <p:nvSpPr>
          <p:cNvPr id="21" name="Shape 19"/>
          <p:cNvSpPr/>
          <p:nvPr/>
        </p:nvSpPr>
        <p:spPr>
          <a:xfrm>
            <a:off x="1005840" y="3456432"/>
            <a:ext cx="7680960" cy="685800"/>
          </a:xfrm>
          <a:prstGeom prst="rect">
            <a:avLst/>
          </a:prstGeom>
          <a:solidFill>
            <a:srgbClr val="FEF3C7"/>
          </a:solidFill>
          <a:ln w="12700">
            <a:solidFill>
              <a:srgbClr val="FEF3C7"/>
            </a:solidFill>
            <a:prstDash val="solid"/>
          </a:ln>
        </p:spPr>
        <p:txBody>
          <a:bodyPr/>
          <a:lstStyle/>
          <a:p>
            <a:endParaRPr lang="en-GB"/>
          </a:p>
        </p:txBody>
      </p:sp>
      <p:sp>
        <p:nvSpPr>
          <p:cNvPr id="22" name="Text 20"/>
          <p:cNvSpPr/>
          <p:nvPr/>
        </p:nvSpPr>
        <p:spPr>
          <a:xfrm>
            <a:off x="1097280" y="3502152"/>
            <a:ext cx="7498080" cy="256032"/>
          </a:xfrm>
          <a:prstGeom prst="rect">
            <a:avLst/>
          </a:prstGeom>
          <a:noFill/>
          <a:ln/>
        </p:spPr>
        <p:txBody>
          <a:bodyPr wrap="square" rtlCol="0" anchor="ctr"/>
          <a:lstStyle/>
          <a:p>
            <a:pPr marL="0" indent="0">
              <a:buNone/>
            </a:pPr>
            <a:r>
              <a:rPr lang="en-US" sz="1300" b="1" dirty="0">
                <a:solidFill>
                  <a:srgbClr val="D97706"/>
                </a:solidFill>
                <a:latin typeface="Arial" pitchFamily="34" charset="0"/>
                <a:ea typeface="Arial" pitchFamily="34" charset="-122"/>
                <a:cs typeface="Arial" pitchFamily="34" charset="-120"/>
              </a:rPr>
              <a:t>Last-Level Cache (LLC)</a:t>
            </a:r>
            <a:endParaRPr lang="en-US" sz="1300" dirty="0"/>
          </a:p>
        </p:txBody>
      </p:sp>
      <p:sp>
        <p:nvSpPr>
          <p:cNvPr id="23" name="Text 21"/>
          <p:cNvSpPr/>
          <p:nvPr/>
        </p:nvSpPr>
        <p:spPr>
          <a:xfrm>
            <a:off x="1097280" y="3785616"/>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L3 is sometimes called the LLC. An L3 miss is expensive: the CPU must fetch from RAM, costing ~200 clock cycles at 3 GHz.</a:t>
            </a:r>
            <a:endParaRPr lang="en-US" sz="1200" dirty="0"/>
          </a:p>
        </p:txBody>
      </p:sp>
      <p:sp>
        <p:nvSpPr>
          <p:cNvPr id="24" name="Shape 22"/>
          <p:cNvSpPr/>
          <p:nvPr/>
        </p:nvSpPr>
        <p:spPr>
          <a:xfrm>
            <a:off x="457200" y="4261104"/>
            <a:ext cx="457200" cy="685800"/>
          </a:xfrm>
          <a:prstGeom prst="rect">
            <a:avLst/>
          </a:prstGeom>
          <a:solidFill>
            <a:srgbClr val="D97706"/>
          </a:solidFill>
          <a:ln w="12700">
            <a:solidFill>
              <a:srgbClr val="D97706"/>
            </a:solidFill>
            <a:prstDash val="solid"/>
          </a:ln>
        </p:spPr>
        <p:txBody>
          <a:bodyPr/>
          <a:lstStyle/>
          <a:p>
            <a:endParaRPr lang="en-GB"/>
          </a:p>
        </p:txBody>
      </p:sp>
      <p:sp>
        <p:nvSpPr>
          <p:cNvPr id="25" name="Text 23"/>
          <p:cNvSpPr/>
          <p:nvPr/>
        </p:nvSpPr>
        <p:spPr>
          <a:xfrm>
            <a:off x="457200" y="4370832"/>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3</a:t>
            </a:r>
            <a:endParaRPr lang="en-US" sz="1800" dirty="0"/>
          </a:p>
        </p:txBody>
      </p:sp>
      <p:sp>
        <p:nvSpPr>
          <p:cNvPr id="26" name="Shape 24"/>
          <p:cNvSpPr/>
          <p:nvPr/>
        </p:nvSpPr>
        <p:spPr>
          <a:xfrm>
            <a:off x="1005840" y="4261104"/>
            <a:ext cx="7680960" cy="685800"/>
          </a:xfrm>
          <a:prstGeom prst="rect">
            <a:avLst/>
          </a:prstGeom>
          <a:solidFill>
            <a:srgbClr val="FEF3C7"/>
          </a:solidFill>
          <a:ln w="12700">
            <a:solidFill>
              <a:srgbClr val="FEF3C7"/>
            </a:solidFill>
            <a:prstDash val="solid"/>
          </a:ln>
        </p:spPr>
        <p:txBody>
          <a:bodyPr/>
          <a:lstStyle/>
          <a:p>
            <a:endParaRPr lang="en-GB"/>
          </a:p>
        </p:txBody>
      </p:sp>
      <p:sp>
        <p:nvSpPr>
          <p:cNvPr id="27" name="Text 25"/>
          <p:cNvSpPr/>
          <p:nvPr/>
        </p:nvSpPr>
        <p:spPr>
          <a:xfrm>
            <a:off x="1097280" y="4306824"/>
            <a:ext cx="7498080" cy="256032"/>
          </a:xfrm>
          <a:prstGeom prst="rect">
            <a:avLst/>
          </a:prstGeom>
          <a:noFill/>
          <a:ln/>
        </p:spPr>
        <p:txBody>
          <a:bodyPr wrap="square" rtlCol="0" anchor="ctr"/>
          <a:lstStyle/>
          <a:p>
            <a:pPr marL="0" indent="0">
              <a:buNone/>
            </a:pPr>
            <a:r>
              <a:rPr lang="en-US" sz="1300" b="1" dirty="0">
                <a:solidFill>
                  <a:srgbClr val="D97706"/>
                </a:solidFill>
                <a:latin typeface="Arial" pitchFamily="34" charset="0"/>
                <a:ea typeface="Arial" pitchFamily="34" charset="-122"/>
                <a:cs typeface="Arial" pitchFamily="34" charset="-120"/>
              </a:rPr>
              <a:t>Intel vs AMD Approach</a:t>
            </a:r>
            <a:endParaRPr lang="en-US" sz="1300" dirty="0"/>
          </a:p>
        </p:txBody>
      </p:sp>
      <p:sp>
        <p:nvSpPr>
          <p:cNvPr id="28" name="Text 26"/>
          <p:cNvSpPr/>
          <p:nvPr/>
        </p:nvSpPr>
        <p:spPr>
          <a:xfrm>
            <a:off x="1097280" y="4590288"/>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AMD's Ryzen CPUs use large L3 caches (32–96 MB using 3D V-Cache) to reduce RAM accesses. Intel generally uses smaller but faster LLC designs.</a:t>
            </a:r>
            <a:endParaRPr lang="en-US" sz="12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Cache Hits and Misses</a:t>
            </a:r>
            <a:endParaRPr lang="en-US" sz="3400" dirty="0"/>
          </a:p>
        </p:txBody>
      </p:sp>
      <p:sp>
        <p:nvSpPr>
          <p:cNvPr id="3" name="Text 1"/>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What happens when the CPU requests data that may or may not be in cache.</a:t>
            </a:r>
            <a:endParaRPr lang="en-US" sz="1500" dirty="0"/>
          </a:p>
        </p:txBody>
      </p:sp>
      <p:sp>
        <p:nvSpPr>
          <p:cNvPr id="4" name="Shape 2"/>
          <p:cNvSpPr/>
          <p:nvPr/>
        </p:nvSpPr>
        <p:spPr>
          <a:xfrm>
            <a:off x="457200" y="1325880"/>
            <a:ext cx="3931920" cy="3520440"/>
          </a:xfrm>
          <a:prstGeom prst="rect">
            <a:avLst/>
          </a:prstGeom>
          <a:solidFill>
            <a:srgbClr val="E8F4F8"/>
          </a:solidFill>
          <a:ln w="12700">
            <a:solidFill>
              <a:srgbClr val="1C7293"/>
            </a:solidFill>
            <a:prstDash val="solid"/>
          </a:ln>
        </p:spPr>
        <p:txBody>
          <a:bodyPr/>
          <a:lstStyle/>
          <a:p>
            <a:endParaRPr lang="en-GB"/>
          </a:p>
        </p:txBody>
      </p:sp>
      <p:sp>
        <p:nvSpPr>
          <p:cNvPr id="5" name="Text 3"/>
          <p:cNvSpPr/>
          <p:nvPr/>
        </p:nvSpPr>
        <p:spPr>
          <a:xfrm>
            <a:off x="594360" y="1417320"/>
            <a:ext cx="3657600" cy="320040"/>
          </a:xfrm>
          <a:prstGeom prst="rect">
            <a:avLst/>
          </a:prstGeom>
          <a:noFill/>
          <a:ln/>
        </p:spPr>
        <p:txBody>
          <a:bodyPr wrap="square" rtlCol="0" anchor="ctr"/>
          <a:lstStyle/>
          <a:p>
            <a:pPr marL="0" indent="0">
              <a:buNone/>
            </a:pPr>
            <a:r>
              <a:rPr lang="en-US" sz="1400" b="1" dirty="0">
                <a:solidFill>
                  <a:srgbClr val="065A82"/>
                </a:solidFill>
                <a:latin typeface="Arial" pitchFamily="34" charset="0"/>
                <a:ea typeface="Arial" pitchFamily="34" charset="-122"/>
                <a:cs typeface="Arial" pitchFamily="34" charset="-120"/>
              </a:rPr>
              <a:t>CPU Data Request Flow</a:t>
            </a:r>
            <a:endParaRPr lang="en-US" sz="1400" dirty="0"/>
          </a:p>
        </p:txBody>
      </p:sp>
      <p:sp>
        <p:nvSpPr>
          <p:cNvPr id="6" name="Shape 4"/>
          <p:cNvSpPr/>
          <p:nvPr/>
        </p:nvSpPr>
        <p:spPr>
          <a:xfrm>
            <a:off x="594360" y="1874520"/>
            <a:ext cx="3657600" cy="320040"/>
          </a:xfrm>
          <a:prstGeom prst="rect">
            <a:avLst/>
          </a:prstGeom>
          <a:solidFill>
            <a:srgbClr val="065A82"/>
          </a:solidFill>
          <a:ln w="12700">
            <a:solidFill>
              <a:srgbClr val="065A82"/>
            </a:solidFill>
            <a:prstDash val="solid"/>
          </a:ln>
        </p:spPr>
        <p:txBody>
          <a:bodyPr/>
          <a:lstStyle/>
          <a:p>
            <a:endParaRPr lang="en-GB"/>
          </a:p>
        </p:txBody>
      </p:sp>
      <p:sp>
        <p:nvSpPr>
          <p:cNvPr id="7" name="Text 5"/>
          <p:cNvSpPr/>
          <p:nvPr/>
        </p:nvSpPr>
        <p:spPr>
          <a:xfrm>
            <a:off x="685800" y="1920240"/>
            <a:ext cx="3474720" cy="228600"/>
          </a:xfrm>
          <a:prstGeom prst="rect">
            <a:avLst/>
          </a:prstGeom>
          <a:noFill/>
          <a:ln/>
        </p:spPr>
        <p:txBody>
          <a:bodyPr wrap="square" rtlCol="0" anchor="ctr"/>
          <a:lstStyle/>
          <a:p>
            <a:pPr marL="0" indent="0">
              <a:buNone/>
            </a:pPr>
            <a:r>
              <a:rPr lang="en-US" sz="1100" dirty="0">
                <a:solidFill>
                  <a:srgbClr val="FFFFFF"/>
                </a:solidFill>
                <a:latin typeface="Arial" pitchFamily="34" charset="0"/>
                <a:ea typeface="Arial" pitchFamily="34" charset="-122"/>
                <a:cs typeface="Arial" pitchFamily="34" charset="-120"/>
              </a:rPr>
              <a:t>CPU requests address X</a:t>
            </a:r>
            <a:endParaRPr lang="en-US" sz="1100" dirty="0"/>
          </a:p>
        </p:txBody>
      </p:sp>
      <p:sp>
        <p:nvSpPr>
          <p:cNvPr id="8" name="Shape 6"/>
          <p:cNvSpPr/>
          <p:nvPr/>
        </p:nvSpPr>
        <p:spPr>
          <a:xfrm>
            <a:off x="594360" y="2331720"/>
            <a:ext cx="3657600" cy="320040"/>
          </a:xfrm>
          <a:prstGeom prst="rect">
            <a:avLst/>
          </a:prstGeom>
          <a:solidFill>
            <a:srgbClr val="DC2626"/>
          </a:solidFill>
          <a:ln w="12700">
            <a:solidFill>
              <a:srgbClr val="DC2626"/>
            </a:solidFill>
            <a:prstDash val="solid"/>
          </a:ln>
        </p:spPr>
        <p:txBody>
          <a:bodyPr/>
          <a:lstStyle/>
          <a:p>
            <a:endParaRPr lang="en-GB"/>
          </a:p>
        </p:txBody>
      </p:sp>
      <p:sp>
        <p:nvSpPr>
          <p:cNvPr id="9" name="Text 7"/>
          <p:cNvSpPr/>
          <p:nvPr/>
        </p:nvSpPr>
        <p:spPr>
          <a:xfrm>
            <a:off x="685800" y="2377440"/>
            <a:ext cx="3474720" cy="228600"/>
          </a:xfrm>
          <a:prstGeom prst="rect">
            <a:avLst/>
          </a:prstGeom>
          <a:noFill/>
          <a:ln/>
        </p:spPr>
        <p:txBody>
          <a:bodyPr wrap="square" rtlCol="0" anchor="ctr"/>
          <a:lstStyle/>
          <a:p>
            <a:pPr marL="0" indent="0">
              <a:buNone/>
            </a:pPr>
            <a:r>
              <a:rPr lang="en-US" sz="1100" dirty="0">
                <a:solidFill>
                  <a:srgbClr val="FFFFFF"/>
                </a:solidFill>
                <a:latin typeface="Arial" pitchFamily="34" charset="0"/>
                <a:ea typeface="Arial" pitchFamily="34" charset="-122"/>
                <a:cs typeface="Arial" pitchFamily="34" charset="-120"/>
              </a:rPr>
              <a:t>Check L1 Cache</a:t>
            </a:r>
            <a:endParaRPr lang="en-US" sz="1100" dirty="0"/>
          </a:p>
        </p:txBody>
      </p:sp>
      <p:sp>
        <p:nvSpPr>
          <p:cNvPr id="10" name="Shape 8"/>
          <p:cNvSpPr/>
          <p:nvPr/>
        </p:nvSpPr>
        <p:spPr>
          <a:xfrm>
            <a:off x="594360" y="2697480"/>
            <a:ext cx="3657600" cy="320040"/>
          </a:xfrm>
          <a:prstGeom prst="rect">
            <a:avLst/>
          </a:prstGeom>
          <a:solidFill>
            <a:srgbClr val="10B981"/>
          </a:solidFill>
          <a:ln w="12700">
            <a:solidFill>
              <a:srgbClr val="10B981"/>
            </a:solidFill>
            <a:prstDash val="solid"/>
          </a:ln>
        </p:spPr>
        <p:txBody>
          <a:bodyPr/>
          <a:lstStyle/>
          <a:p>
            <a:endParaRPr lang="en-GB"/>
          </a:p>
        </p:txBody>
      </p:sp>
      <p:sp>
        <p:nvSpPr>
          <p:cNvPr id="11" name="Text 9"/>
          <p:cNvSpPr/>
          <p:nvPr/>
        </p:nvSpPr>
        <p:spPr>
          <a:xfrm>
            <a:off x="685800" y="2743200"/>
            <a:ext cx="3474720" cy="228600"/>
          </a:xfrm>
          <a:prstGeom prst="rect">
            <a:avLst/>
          </a:prstGeom>
          <a:noFill/>
          <a:ln/>
        </p:spPr>
        <p:txBody>
          <a:bodyPr wrap="square" rtlCol="0" anchor="ctr"/>
          <a:lstStyle/>
          <a:p>
            <a:pPr marL="0" indent="0">
              <a:buNone/>
            </a:pPr>
            <a:r>
              <a:rPr lang="en-US" sz="1100" b="1" dirty="0">
                <a:solidFill>
                  <a:srgbClr val="FFFFFF"/>
                </a:solidFill>
                <a:latin typeface="Arial" pitchFamily="34" charset="0"/>
                <a:ea typeface="Arial" pitchFamily="34" charset="-122"/>
                <a:cs typeface="Arial" pitchFamily="34" charset="-120"/>
              </a:rPr>
              <a:t>HIT → return in &lt; 1 ns</a:t>
            </a:r>
            <a:endParaRPr lang="en-US" sz="1100" dirty="0"/>
          </a:p>
        </p:txBody>
      </p:sp>
      <p:sp>
        <p:nvSpPr>
          <p:cNvPr id="12" name="Shape 10"/>
          <p:cNvSpPr/>
          <p:nvPr/>
        </p:nvSpPr>
        <p:spPr>
          <a:xfrm>
            <a:off x="594360" y="3108960"/>
            <a:ext cx="3657600" cy="320040"/>
          </a:xfrm>
          <a:prstGeom prst="rect">
            <a:avLst/>
          </a:prstGeom>
          <a:solidFill>
            <a:srgbClr val="EA580C"/>
          </a:solidFill>
          <a:ln w="12700">
            <a:solidFill>
              <a:srgbClr val="EA580C"/>
            </a:solidFill>
            <a:prstDash val="solid"/>
          </a:ln>
        </p:spPr>
        <p:txBody>
          <a:bodyPr/>
          <a:lstStyle/>
          <a:p>
            <a:endParaRPr lang="en-GB"/>
          </a:p>
        </p:txBody>
      </p:sp>
      <p:sp>
        <p:nvSpPr>
          <p:cNvPr id="13" name="Text 11"/>
          <p:cNvSpPr/>
          <p:nvPr/>
        </p:nvSpPr>
        <p:spPr>
          <a:xfrm>
            <a:off x="685800" y="3154680"/>
            <a:ext cx="3474720" cy="228600"/>
          </a:xfrm>
          <a:prstGeom prst="rect">
            <a:avLst/>
          </a:prstGeom>
          <a:noFill/>
          <a:ln/>
        </p:spPr>
        <p:txBody>
          <a:bodyPr wrap="square" rtlCol="0" anchor="ctr"/>
          <a:lstStyle/>
          <a:p>
            <a:pPr marL="0" indent="0">
              <a:buNone/>
            </a:pPr>
            <a:r>
              <a:rPr lang="en-US" sz="1100" dirty="0">
                <a:solidFill>
                  <a:srgbClr val="FFFFFF"/>
                </a:solidFill>
                <a:latin typeface="Arial" pitchFamily="34" charset="0"/>
                <a:ea typeface="Arial" pitchFamily="34" charset="-122"/>
                <a:cs typeface="Arial" pitchFamily="34" charset="-120"/>
              </a:rPr>
              <a:t>MISS → Check L2</a:t>
            </a:r>
            <a:endParaRPr lang="en-US" sz="1100" dirty="0"/>
          </a:p>
        </p:txBody>
      </p:sp>
      <p:sp>
        <p:nvSpPr>
          <p:cNvPr id="14" name="Shape 12"/>
          <p:cNvSpPr/>
          <p:nvPr/>
        </p:nvSpPr>
        <p:spPr>
          <a:xfrm>
            <a:off x="594360" y="3474720"/>
            <a:ext cx="3657600" cy="320040"/>
          </a:xfrm>
          <a:prstGeom prst="rect">
            <a:avLst/>
          </a:prstGeom>
          <a:solidFill>
            <a:srgbClr val="10B981"/>
          </a:solidFill>
          <a:ln w="12700">
            <a:solidFill>
              <a:srgbClr val="10B981"/>
            </a:solidFill>
            <a:prstDash val="solid"/>
          </a:ln>
        </p:spPr>
        <p:txBody>
          <a:bodyPr/>
          <a:lstStyle/>
          <a:p>
            <a:endParaRPr lang="en-GB"/>
          </a:p>
        </p:txBody>
      </p:sp>
      <p:sp>
        <p:nvSpPr>
          <p:cNvPr id="15" name="Text 13"/>
          <p:cNvSpPr/>
          <p:nvPr/>
        </p:nvSpPr>
        <p:spPr>
          <a:xfrm>
            <a:off x="685800" y="3520440"/>
            <a:ext cx="3474720" cy="228600"/>
          </a:xfrm>
          <a:prstGeom prst="rect">
            <a:avLst/>
          </a:prstGeom>
          <a:noFill/>
          <a:ln/>
        </p:spPr>
        <p:txBody>
          <a:bodyPr wrap="square" rtlCol="0" anchor="ctr"/>
          <a:lstStyle/>
          <a:p>
            <a:pPr marL="0" indent="0">
              <a:buNone/>
            </a:pPr>
            <a:r>
              <a:rPr lang="en-US" sz="1100" b="1" dirty="0">
                <a:solidFill>
                  <a:srgbClr val="FFFFFF"/>
                </a:solidFill>
                <a:latin typeface="Arial" pitchFamily="34" charset="0"/>
                <a:ea typeface="Arial" pitchFamily="34" charset="-122"/>
                <a:cs typeface="Arial" pitchFamily="34" charset="-120"/>
              </a:rPr>
              <a:t>HIT → return in ~5 ns</a:t>
            </a:r>
            <a:endParaRPr lang="en-US" sz="1100" dirty="0"/>
          </a:p>
        </p:txBody>
      </p:sp>
      <p:sp>
        <p:nvSpPr>
          <p:cNvPr id="16" name="Shape 14"/>
          <p:cNvSpPr/>
          <p:nvPr/>
        </p:nvSpPr>
        <p:spPr>
          <a:xfrm>
            <a:off x="594360" y="3886200"/>
            <a:ext cx="3657600" cy="320040"/>
          </a:xfrm>
          <a:prstGeom prst="rect">
            <a:avLst/>
          </a:prstGeom>
          <a:solidFill>
            <a:srgbClr val="D97706"/>
          </a:solidFill>
          <a:ln w="12700">
            <a:solidFill>
              <a:srgbClr val="D97706"/>
            </a:solidFill>
            <a:prstDash val="solid"/>
          </a:ln>
        </p:spPr>
        <p:txBody>
          <a:bodyPr/>
          <a:lstStyle/>
          <a:p>
            <a:endParaRPr lang="en-GB"/>
          </a:p>
        </p:txBody>
      </p:sp>
      <p:sp>
        <p:nvSpPr>
          <p:cNvPr id="17" name="Text 15"/>
          <p:cNvSpPr/>
          <p:nvPr/>
        </p:nvSpPr>
        <p:spPr>
          <a:xfrm>
            <a:off x="685800" y="3931920"/>
            <a:ext cx="3474720" cy="228600"/>
          </a:xfrm>
          <a:prstGeom prst="rect">
            <a:avLst/>
          </a:prstGeom>
          <a:noFill/>
          <a:ln/>
        </p:spPr>
        <p:txBody>
          <a:bodyPr wrap="square" rtlCol="0" anchor="ctr"/>
          <a:lstStyle/>
          <a:p>
            <a:pPr marL="0" indent="0">
              <a:buNone/>
            </a:pPr>
            <a:r>
              <a:rPr lang="en-US" sz="1100" dirty="0">
                <a:solidFill>
                  <a:srgbClr val="FFFFFF"/>
                </a:solidFill>
                <a:latin typeface="Arial" pitchFamily="34" charset="0"/>
                <a:ea typeface="Arial" pitchFamily="34" charset="-122"/>
                <a:cs typeface="Arial" pitchFamily="34" charset="-120"/>
              </a:rPr>
              <a:t>MISS → Check L3</a:t>
            </a:r>
            <a:endParaRPr lang="en-US" sz="1100" dirty="0"/>
          </a:p>
        </p:txBody>
      </p:sp>
      <p:sp>
        <p:nvSpPr>
          <p:cNvPr id="18" name="Shape 16"/>
          <p:cNvSpPr/>
          <p:nvPr/>
        </p:nvSpPr>
        <p:spPr>
          <a:xfrm>
            <a:off x="594360" y="4251960"/>
            <a:ext cx="3657600" cy="320040"/>
          </a:xfrm>
          <a:prstGeom prst="rect">
            <a:avLst/>
          </a:prstGeom>
          <a:solidFill>
            <a:srgbClr val="2563EB"/>
          </a:solidFill>
          <a:ln w="12700">
            <a:solidFill>
              <a:srgbClr val="2563EB"/>
            </a:solidFill>
            <a:prstDash val="solid"/>
          </a:ln>
        </p:spPr>
        <p:txBody>
          <a:bodyPr/>
          <a:lstStyle/>
          <a:p>
            <a:endParaRPr lang="en-GB"/>
          </a:p>
        </p:txBody>
      </p:sp>
      <p:sp>
        <p:nvSpPr>
          <p:cNvPr id="19" name="Text 17"/>
          <p:cNvSpPr/>
          <p:nvPr/>
        </p:nvSpPr>
        <p:spPr>
          <a:xfrm>
            <a:off x="685800" y="4297680"/>
            <a:ext cx="3474720" cy="228600"/>
          </a:xfrm>
          <a:prstGeom prst="rect">
            <a:avLst/>
          </a:prstGeom>
          <a:noFill/>
          <a:ln/>
        </p:spPr>
        <p:txBody>
          <a:bodyPr wrap="square" rtlCol="0" anchor="ctr"/>
          <a:lstStyle/>
          <a:p>
            <a:pPr marL="0" indent="0">
              <a:buNone/>
            </a:pPr>
            <a:r>
              <a:rPr lang="en-US" sz="1100" dirty="0">
                <a:solidFill>
                  <a:srgbClr val="FFFFFF"/>
                </a:solidFill>
                <a:latin typeface="Arial" pitchFamily="34" charset="0"/>
                <a:ea typeface="Arial" pitchFamily="34" charset="-122"/>
                <a:cs typeface="Arial" pitchFamily="34" charset="-120"/>
              </a:rPr>
              <a:t>MISS → Fetch from RAM</a:t>
            </a:r>
            <a:endParaRPr lang="en-US" sz="1100" dirty="0"/>
          </a:p>
        </p:txBody>
      </p:sp>
      <p:sp>
        <p:nvSpPr>
          <p:cNvPr id="20" name="Shape 18"/>
          <p:cNvSpPr/>
          <p:nvPr/>
        </p:nvSpPr>
        <p:spPr>
          <a:xfrm>
            <a:off x="4663440" y="1371600"/>
            <a:ext cx="3931920" cy="713232"/>
          </a:xfrm>
          <a:prstGeom prst="rect">
            <a:avLst/>
          </a:prstGeom>
          <a:solidFill>
            <a:srgbClr val="FFFFFF"/>
          </a:solidFill>
          <a:ln w="12700">
            <a:solidFill>
              <a:srgbClr val="DC2626"/>
            </a:solidFill>
            <a:prstDash val="solid"/>
          </a:ln>
        </p:spPr>
        <p:txBody>
          <a:bodyPr/>
          <a:lstStyle/>
          <a:p>
            <a:endParaRPr lang="en-GB"/>
          </a:p>
        </p:txBody>
      </p:sp>
      <p:sp>
        <p:nvSpPr>
          <p:cNvPr id="21" name="Text 19"/>
          <p:cNvSpPr/>
          <p:nvPr/>
        </p:nvSpPr>
        <p:spPr>
          <a:xfrm>
            <a:off x="4754880" y="1408176"/>
            <a:ext cx="1828800" cy="384048"/>
          </a:xfrm>
          <a:prstGeom prst="rect">
            <a:avLst/>
          </a:prstGeom>
          <a:noFill/>
          <a:ln/>
        </p:spPr>
        <p:txBody>
          <a:bodyPr wrap="square" rtlCol="0" anchor="ctr"/>
          <a:lstStyle/>
          <a:p>
            <a:pPr marL="0" indent="0" algn="ctr">
              <a:buNone/>
            </a:pPr>
            <a:r>
              <a:rPr lang="en-US" sz="2200" b="1" dirty="0">
                <a:solidFill>
                  <a:srgbClr val="DC2626"/>
                </a:solidFill>
                <a:latin typeface="Arial Black" pitchFamily="34" charset="0"/>
                <a:ea typeface="Arial Black" pitchFamily="34" charset="-122"/>
                <a:cs typeface="Arial Black" pitchFamily="34" charset="-120"/>
              </a:rPr>
              <a:t>~95%</a:t>
            </a:r>
            <a:endParaRPr lang="en-US" sz="2200" dirty="0"/>
          </a:p>
        </p:txBody>
      </p:sp>
      <p:sp>
        <p:nvSpPr>
          <p:cNvPr id="22" name="Text 20"/>
          <p:cNvSpPr/>
          <p:nvPr/>
        </p:nvSpPr>
        <p:spPr>
          <a:xfrm>
            <a:off x="6583680" y="1554480"/>
            <a:ext cx="1920240" cy="32004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Typical L1 hit rate</a:t>
            </a:r>
            <a:endParaRPr lang="en-US" sz="1200" dirty="0"/>
          </a:p>
        </p:txBody>
      </p:sp>
      <p:sp>
        <p:nvSpPr>
          <p:cNvPr id="23" name="Shape 21"/>
          <p:cNvSpPr/>
          <p:nvPr/>
        </p:nvSpPr>
        <p:spPr>
          <a:xfrm>
            <a:off x="4663440" y="2194560"/>
            <a:ext cx="3931920" cy="713232"/>
          </a:xfrm>
          <a:prstGeom prst="rect">
            <a:avLst/>
          </a:prstGeom>
          <a:solidFill>
            <a:srgbClr val="FFFFFF"/>
          </a:solidFill>
          <a:ln w="12700">
            <a:solidFill>
              <a:srgbClr val="EA580C"/>
            </a:solidFill>
            <a:prstDash val="solid"/>
          </a:ln>
        </p:spPr>
        <p:txBody>
          <a:bodyPr/>
          <a:lstStyle/>
          <a:p>
            <a:endParaRPr lang="en-GB"/>
          </a:p>
        </p:txBody>
      </p:sp>
      <p:sp>
        <p:nvSpPr>
          <p:cNvPr id="24" name="Text 22"/>
          <p:cNvSpPr/>
          <p:nvPr/>
        </p:nvSpPr>
        <p:spPr>
          <a:xfrm>
            <a:off x="4754880" y="2231136"/>
            <a:ext cx="1828800" cy="384048"/>
          </a:xfrm>
          <a:prstGeom prst="rect">
            <a:avLst/>
          </a:prstGeom>
          <a:noFill/>
          <a:ln/>
        </p:spPr>
        <p:txBody>
          <a:bodyPr wrap="square" rtlCol="0" anchor="ctr"/>
          <a:lstStyle/>
          <a:p>
            <a:pPr marL="0" indent="0" algn="ctr">
              <a:buNone/>
            </a:pPr>
            <a:r>
              <a:rPr lang="en-US" sz="2200" b="1" dirty="0">
                <a:solidFill>
                  <a:srgbClr val="EA580C"/>
                </a:solidFill>
                <a:latin typeface="Arial Black" pitchFamily="34" charset="0"/>
                <a:ea typeface="Arial Black" pitchFamily="34" charset="-122"/>
                <a:cs typeface="Arial Black" pitchFamily="34" charset="-120"/>
              </a:rPr>
              <a:t>~85%</a:t>
            </a:r>
            <a:endParaRPr lang="en-US" sz="2200" dirty="0"/>
          </a:p>
        </p:txBody>
      </p:sp>
      <p:sp>
        <p:nvSpPr>
          <p:cNvPr id="25" name="Text 23"/>
          <p:cNvSpPr/>
          <p:nvPr/>
        </p:nvSpPr>
        <p:spPr>
          <a:xfrm>
            <a:off x="6583680" y="2377440"/>
            <a:ext cx="1920240" cy="32004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Typical L2 hit rate</a:t>
            </a:r>
            <a:endParaRPr lang="en-US" sz="1200" dirty="0"/>
          </a:p>
        </p:txBody>
      </p:sp>
      <p:sp>
        <p:nvSpPr>
          <p:cNvPr id="26" name="Shape 24"/>
          <p:cNvSpPr/>
          <p:nvPr/>
        </p:nvSpPr>
        <p:spPr>
          <a:xfrm>
            <a:off x="4663440" y="3017520"/>
            <a:ext cx="3931920" cy="713232"/>
          </a:xfrm>
          <a:prstGeom prst="rect">
            <a:avLst/>
          </a:prstGeom>
          <a:solidFill>
            <a:srgbClr val="FFFFFF"/>
          </a:solidFill>
          <a:ln w="12700">
            <a:solidFill>
              <a:srgbClr val="D97706"/>
            </a:solidFill>
            <a:prstDash val="solid"/>
          </a:ln>
        </p:spPr>
        <p:txBody>
          <a:bodyPr/>
          <a:lstStyle/>
          <a:p>
            <a:endParaRPr lang="en-GB"/>
          </a:p>
        </p:txBody>
      </p:sp>
      <p:sp>
        <p:nvSpPr>
          <p:cNvPr id="27" name="Text 25"/>
          <p:cNvSpPr/>
          <p:nvPr/>
        </p:nvSpPr>
        <p:spPr>
          <a:xfrm>
            <a:off x="4754880" y="3054096"/>
            <a:ext cx="1828800" cy="384048"/>
          </a:xfrm>
          <a:prstGeom prst="rect">
            <a:avLst/>
          </a:prstGeom>
          <a:noFill/>
          <a:ln/>
        </p:spPr>
        <p:txBody>
          <a:bodyPr wrap="square" rtlCol="0" anchor="ctr"/>
          <a:lstStyle/>
          <a:p>
            <a:pPr marL="0" indent="0" algn="ctr">
              <a:buNone/>
            </a:pPr>
            <a:r>
              <a:rPr lang="en-US" sz="2200" b="1" dirty="0">
                <a:solidFill>
                  <a:srgbClr val="D97706"/>
                </a:solidFill>
                <a:latin typeface="Arial Black" pitchFamily="34" charset="0"/>
                <a:ea typeface="Arial Black" pitchFamily="34" charset="-122"/>
                <a:cs typeface="Arial Black" pitchFamily="34" charset="-120"/>
              </a:rPr>
              <a:t>~70%</a:t>
            </a:r>
            <a:endParaRPr lang="en-US" sz="2200" dirty="0"/>
          </a:p>
        </p:txBody>
      </p:sp>
      <p:sp>
        <p:nvSpPr>
          <p:cNvPr id="28" name="Text 26"/>
          <p:cNvSpPr/>
          <p:nvPr/>
        </p:nvSpPr>
        <p:spPr>
          <a:xfrm>
            <a:off x="6583680" y="3200400"/>
            <a:ext cx="1920240" cy="32004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Typical L3 hit rate</a:t>
            </a:r>
            <a:endParaRPr lang="en-US" sz="1200" dirty="0"/>
          </a:p>
        </p:txBody>
      </p:sp>
      <p:sp>
        <p:nvSpPr>
          <p:cNvPr id="29" name="Shape 27"/>
          <p:cNvSpPr/>
          <p:nvPr/>
        </p:nvSpPr>
        <p:spPr>
          <a:xfrm>
            <a:off x="4663440" y="3840480"/>
            <a:ext cx="3931920" cy="713232"/>
          </a:xfrm>
          <a:prstGeom prst="rect">
            <a:avLst/>
          </a:prstGeom>
          <a:solidFill>
            <a:srgbClr val="FFFFFF"/>
          </a:solidFill>
          <a:ln w="12700">
            <a:solidFill>
              <a:srgbClr val="EF4444"/>
            </a:solidFill>
            <a:prstDash val="solid"/>
          </a:ln>
        </p:spPr>
        <p:txBody>
          <a:bodyPr/>
          <a:lstStyle/>
          <a:p>
            <a:endParaRPr lang="en-GB"/>
          </a:p>
        </p:txBody>
      </p:sp>
      <p:sp>
        <p:nvSpPr>
          <p:cNvPr id="30" name="Text 28"/>
          <p:cNvSpPr/>
          <p:nvPr/>
        </p:nvSpPr>
        <p:spPr>
          <a:xfrm>
            <a:off x="4754880" y="3877056"/>
            <a:ext cx="1828800" cy="649224"/>
          </a:xfrm>
          <a:prstGeom prst="rect">
            <a:avLst/>
          </a:prstGeom>
          <a:noFill/>
          <a:ln/>
        </p:spPr>
        <p:txBody>
          <a:bodyPr wrap="square" rtlCol="0" anchor="ctr"/>
          <a:lstStyle/>
          <a:p>
            <a:pPr marL="0" indent="0" algn="ctr">
              <a:buNone/>
            </a:pPr>
            <a:r>
              <a:rPr lang="en-US" sz="2200" b="1" dirty="0">
                <a:solidFill>
                  <a:srgbClr val="EF4444"/>
                </a:solidFill>
                <a:latin typeface="Arial Black" pitchFamily="34" charset="0"/>
                <a:ea typeface="Arial Black" pitchFamily="34" charset="-122"/>
                <a:cs typeface="Arial Black" pitchFamily="34" charset="-120"/>
              </a:rPr>
              <a:t>~200 cycles</a:t>
            </a:r>
            <a:endParaRPr lang="en-US" sz="2200" dirty="0"/>
          </a:p>
        </p:txBody>
      </p:sp>
      <p:sp>
        <p:nvSpPr>
          <p:cNvPr id="31" name="Text 29"/>
          <p:cNvSpPr/>
          <p:nvPr/>
        </p:nvSpPr>
        <p:spPr>
          <a:xfrm>
            <a:off x="6583680" y="4023360"/>
            <a:ext cx="1920240" cy="32004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Cache miss penalty</a:t>
            </a:r>
            <a:endParaRPr lang="en-US" sz="1200" dirty="0"/>
          </a:p>
        </p:txBody>
      </p:sp>
      <p:sp>
        <p:nvSpPr>
          <p:cNvPr id="32" name="Shape 30"/>
          <p:cNvSpPr/>
          <p:nvPr/>
        </p:nvSpPr>
        <p:spPr>
          <a:xfrm>
            <a:off x="4663440" y="4663440"/>
            <a:ext cx="3931920" cy="320040"/>
          </a:xfrm>
          <a:prstGeom prst="rect">
            <a:avLst/>
          </a:prstGeom>
          <a:solidFill>
            <a:srgbClr val="21295C"/>
          </a:solidFill>
          <a:ln w="12700">
            <a:solidFill>
              <a:srgbClr val="21295C"/>
            </a:solidFill>
            <a:prstDash val="solid"/>
          </a:ln>
        </p:spPr>
        <p:txBody>
          <a:bodyPr/>
          <a:lstStyle/>
          <a:p>
            <a:endParaRPr lang="en-GB"/>
          </a:p>
        </p:txBody>
      </p:sp>
      <p:sp>
        <p:nvSpPr>
          <p:cNvPr id="33" name="Text 31"/>
          <p:cNvSpPr/>
          <p:nvPr/>
        </p:nvSpPr>
        <p:spPr>
          <a:xfrm>
            <a:off x="4754880" y="4709160"/>
            <a:ext cx="3749040" cy="228600"/>
          </a:xfrm>
          <a:prstGeom prst="rect">
            <a:avLst/>
          </a:prstGeom>
          <a:noFill/>
          <a:ln/>
        </p:spPr>
        <p:txBody>
          <a:bodyPr wrap="square" rtlCol="0" anchor="ctr"/>
          <a:lstStyle/>
          <a:p>
            <a:pPr marL="0" indent="0" algn="ctr">
              <a:buNone/>
            </a:pPr>
            <a:r>
              <a:rPr lang="en-US" sz="1100" b="1" dirty="0">
                <a:solidFill>
                  <a:srgbClr val="FFFFFF"/>
                </a:solidFill>
                <a:latin typeface="Arial" pitchFamily="34" charset="0"/>
                <a:ea typeface="Arial" pitchFamily="34" charset="-122"/>
                <a:cs typeface="Arial" pitchFamily="34" charset="-120"/>
              </a:rPr>
              <a:t>Higher hit rate = faster program execution</a:t>
            </a:r>
            <a:endParaRPr lang="en-US" sz="1100"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Cache Level Comparison</a:t>
            </a:r>
            <a:endParaRPr lang="en-US" sz="3400" dirty="0"/>
          </a:p>
        </p:txBody>
      </p:sp>
      <p:sp>
        <p:nvSpPr>
          <p:cNvPr id="3" name="Text 1"/>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How the three cache levels compare across key characteristics.</a:t>
            </a:r>
            <a:endParaRPr lang="en-US" sz="1500" dirty="0"/>
          </a:p>
        </p:txBody>
      </p:sp>
      <p:graphicFrame>
        <p:nvGraphicFramePr>
          <p:cNvPr id="12" name="Table 0"/>
          <p:cNvGraphicFramePr>
            <a:graphicFrameLocks noGrp="1"/>
          </p:cNvGraphicFramePr>
          <p:nvPr/>
        </p:nvGraphicFramePr>
        <p:xfrm>
          <a:off x="457200" y="1325880"/>
          <a:ext cx="8229600" cy="3566160"/>
        </p:xfrm>
        <a:graphic>
          <a:graphicData uri="http://schemas.openxmlformats.org/drawingml/2006/table">
            <a:tbl>
              <a:tblPr/>
              <a:tblGrid>
                <a:gridCol w="2377440">
                  <a:extLst>
                    <a:ext uri="{9D8B030D-6E8A-4147-A177-3AD203B41FA5}">
                      <a16:colId xmlns:a16="http://schemas.microsoft.com/office/drawing/2014/main" val="20000"/>
                    </a:ext>
                  </a:extLst>
                </a:gridCol>
                <a:gridCol w="1920240">
                  <a:extLst>
                    <a:ext uri="{9D8B030D-6E8A-4147-A177-3AD203B41FA5}">
                      <a16:colId xmlns:a16="http://schemas.microsoft.com/office/drawing/2014/main" val="20001"/>
                    </a:ext>
                  </a:extLst>
                </a:gridCol>
                <a:gridCol w="1920240">
                  <a:extLst>
                    <a:ext uri="{9D8B030D-6E8A-4147-A177-3AD203B41FA5}">
                      <a16:colId xmlns:a16="http://schemas.microsoft.com/office/drawing/2014/main" val="20002"/>
                    </a:ext>
                  </a:extLst>
                </a:gridCol>
                <a:gridCol w="2011680">
                  <a:extLst>
                    <a:ext uri="{9D8B030D-6E8A-4147-A177-3AD203B41FA5}">
                      <a16:colId xmlns:a16="http://schemas.microsoft.com/office/drawing/2014/main" val="20003"/>
                    </a:ext>
                  </a:extLst>
                </a:gridCol>
              </a:tblGrid>
              <a:tr h="396240">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Characteristic</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065A82"/>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L1 Cache</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DC2626"/>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L2 Cache</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A580C"/>
                    </a:solidFill>
                  </a:tcPr>
                </a:tc>
                <a:tc>
                  <a:txBody>
                    <a:bodyPr/>
                    <a:lstStyle/>
                    <a:p>
                      <a:pPr marL="0" indent="0" algn="ctr">
                        <a:buNone/>
                      </a:pPr>
                      <a:r>
                        <a:rPr lang="en-US" sz="1400" b="1" dirty="0">
                          <a:solidFill>
                            <a:srgbClr val="FFFFFF"/>
                          </a:solidFill>
                          <a:latin typeface="Arial" pitchFamily="34" charset="0"/>
                          <a:ea typeface="Arial" pitchFamily="34" charset="-122"/>
                          <a:cs typeface="Arial" pitchFamily="34" charset="-120"/>
                        </a:rPr>
                        <a:t>L3 Cache</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D97706"/>
                    </a:solidFill>
                  </a:tcPr>
                </a:tc>
                <a:extLst>
                  <a:ext uri="{0D108BD9-81ED-4DB2-BD59-A6C34878D82A}">
                    <a16:rowId xmlns:a16="http://schemas.microsoft.com/office/drawing/2014/main" val="10000"/>
                  </a:ext>
                </a:extLst>
              </a:tr>
              <a:tr h="39624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Access Time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&lt; 1 ns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~5 ns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~20 ns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39624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Typical Size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32–64 KB</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256 KB–1 MB</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4–64 MB</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39624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Per Core / Shared</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Per Core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Per Core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Shared</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39624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Technology</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SRAM</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SRAM</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SRAM</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r h="39624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Split I/D</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Yes (L1i + L1d)</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No (unified)</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No (unified)</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5"/>
                  </a:ext>
                </a:extLst>
              </a:tr>
              <a:tr h="39624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Cycles (at 3 GHz)</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~3 cycles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~15 cycles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~60 cycles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6"/>
                  </a:ext>
                </a:extLst>
              </a:tr>
              <a:tr h="39624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Cache Line Size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64 bytes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64 bytes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64 bytes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7"/>
                  </a:ext>
                </a:extLst>
              </a:tr>
              <a:tr h="396240">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Volatile?</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Yes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Yes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ctr">
                        <a:buNone/>
                      </a:pPr>
                      <a:r>
                        <a:rPr lang="en-US" sz="1300" dirty="0">
                          <a:solidFill>
                            <a:srgbClr val="000000"/>
                          </a:solidFill>
                          <a:latin typeface="Arial" pitchFamily="34" charset="0"/>
                          <a:ea typeface="Arial" pitchFamily="34" charset="-122"/>
                          <a:cs typeface="Arial" pitchFamily="34" charset="-120"/>
                        </a:rPr>
                        <a:t>Yes</a:t>
                      </a:r>
                      <a:endParaRPr lang="en-US" sz="13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Random Access Memory</a:t>
            </a:r>
            <a:endParaRPr lang="en-US" sz="3400" dirty="0"/>
          </a:p>
        </p:txBody>
      </p:sp>
      <p:sp>
        <p:nvSpPr>
          <p:cNvPr id="4" name="Shape 2"/>
          <p:cNvSpPr/>
          <p:nvPr/>
        </p:nvSpPr>
        <p:spPr>
          <a:xfrm>
            <a:off x="548640" y="960120"/>
            <a:ext cx="2468880" cy="914400"/>
          </a:xfrm>
          <a:prstGeom prst="rect">
            <a:avLst/>
          </a:prstGeom>
          <a:solidFill>
            <a:srgbClr val="DBEAFE"/>
          </a:solidFill>
          <a:ln w="12700">
            <a:solidFill>
              <a:srgbClr val="2563EB"/>
            </a:solidFill>
            <a:prstDash val="solid"/>
          </a:ln>
        </p:spPr>
        <p:txBody>
          <a:bodyPr/>
          <a:lstStyle/>
          <a:p>
            <a:endParaRPr lang="en-GB"/>
          </a:p>
        </p:txBody>
      </p:sp>
      <p:sp>
        <p:nvSpPr>
          <p:cNvPr id="5" name="Text 3"/>
          <p:cNvSpPr/>
          <p:nvPr/>
        </p:nvSpPr>
        <p:spPr>
          <a:xfrm>
            <a:off x="548640" y="1051560"/>
            <a:ext cx="2468880" cy="502920"/>
          </a:xfrm>
          <a:prstGeom prst="rect">
            <a:avLst/>
          </a:prstGeom>
          <a:noFill/>
          <a:ln/>
        </p:spPr>
        <p:txBody>
          <a:bodyPr wrap="square" rtlCol="0" anchor="ctr"/>
          <a:lstStyle/>
          <a:p>
            <a:pPr marL="0" indent="0" algn="ctr">
              <a:buNone/>
            </a:pPr>
            <a:r>
              <a:rPr lang="en-US" sz="2600" b="1" dirty="0">
                <a:solidFill>
                  <a:srgbClr val="2563EB"/>
                </a:solidFill>
                <a:latin typeface="Arial Black" pitchFamily="34" charset="0"/>
                <a:ea typeface="Arial Black" pitchFamily="34" charset="-122"/>
                <a:cs typeface="Arial Black" pitchFamily="34" charset="-120"/>
              </a:rPr>
              <a:t>~60 ns</a:t>
            </a:r>
            <a:endParaRPr lang="en-US" sz="2600" dirty="0"/>
          </a:p>
        </p:txBody>
      </p:sp>
      <p:sp>
        <p:nvSpPr>
          <p:cNvPr id="6" name="Text 4"/>
          <p:cNvSpPr/>
          <p:nvPr/>
        </p:nvSpPr>
        <p:spPr>
          <a:xfrm>
            <a:off x="5486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Latency</a:t>
            </a:r>
            <a:endParaRPr lang="en-US" sz="1200" dirty="0"/>
          </a:p>
        </p:txBody>
      </p:sp>
      <p:sp>
        <p:nvSpPr>
          <p:cNvPr id="7" name="Shape 5"/>
          <p:cNvSpPr/>
          <p:nvPr/>
        </p:nvSpPr>
        <p:spPr>
          <a:xfrm>
            <a:off x="3291840" y="960120"/>
            <a:ext cx="2468880" cy="914400"/>
          </a:xfrm>
          <a:prstGeom prst="rect">
            <a:avLst/>
          </a:prstGeom>
          <a:solidFill>
            <a:srgbClr val="DBEAFE"/>
          </a:solidFill>
          <a:ln w="12700">
            <a:solidFill>
              <a:srgbClr val="2563EB"/>
            </a:solidFill>
            <a:prstDash val="solid"/>
          </a:ln>
        </p:spPr>
        <p:txBody>
          <a:bodyPr/>
          <a:lstStyle/>
          <a:p>
            <a:endParaRPr lang="en-GB"/>
          </a:p>
        </p:txBody>
      </p:sp>
      <p:sp>
        <p:nvSpPr>
          <p:cNvPr id="8" name="Text 6"/>
          <p:cNvSpPr/>
          <p:nvPr/>
        </p:nvSpPr>
        <p:spPr>
          <a:xfrm>
            <a:off x="3291840" y="1051560"/>
            <a:ext cx="2468880" cy="502920"/>
          </a:xfrm>
          <a:prstGeom prst="rect">
            <a:avLst/>
          </a:prstGeom>
          <a:noFill/>
          <a:ln/>
        </p:spPr>
        <p:txBody>
          <a:bodyPr wrap="square" rtlCol="0" anchor="ctr"/>
          <a:lstStyle/>
          <a:p>
            <a:pPr marL="0" indent="0" algn="ctr">
              <a:buNone/>
            </a:pPr>
            <a:r>
              <a:rPr lang="en-US" sz="2600" b="1" dirty="0">
                <a:solidFill>
                  <a:srgbClr val="2563EB"/>
                </a:solidFill>
                <a:latin typeface="Arial Black" pitchFamily="34" charset="0"/>
                <a:ea typeface="Arial Black" pitchFamily="34" charset="-122"/>
                <a:cs typeface="Arial Black" pitchFamily="34" charset="-120"/>
              </a:rPr>
              <a:t>4–128 GB</a:t>
            </a:r>
            <a:endParaRPr lang="en-US" sz="2600" dirty="0"/>
          </a:p>
        </p:txBody>
      </p:sp>
      <p:sp>
        <p:nvSpPr>
          <p:cNvPr id="9" name="Text 7"/>
          <p:cNvSpPr/>
          <p:nvPr/>
        </p:nvSpPr>
        <p:spPr>
          <a:xfrm>
            <a:off x="32918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Typical Size</a:t>
            </a:r>
            <a:endParaRPr lang="en-US" sz="1200" dirty="0"/>
          </a:p>
        </p:txBody>
      </p:sp>
      <p:sp>
        <p:nvSpPr>
          <p:cNvPr id="10" name="Shape 8"/>
          <p:cNvSpPr/>
          <p:nvPr/>
        </p:nvSpPr>
        <p:spPr>
          <a:xfrm>
            <a:off x="6035040" y="960120"/>
            <a:ext cx="2468880" cy="914400"/>
          </a:xfrm>
          <a:prstGeom prst="rect">
            <a:avLst/>
          </a:prstGeom>
          <a:solidFill>
            <a:srgbClr val="DBEAFE"/>
          </a:solidFill>
          <a:ln w="12700">
            <a:solidFill>
              <a:srgbClr val="2563EB"/>
            </a:solidFill>
            <a:prstDash val="solid"/>
          </a:ln>
        </p:spPr>
        <p:txBody>
          <a:bodyPr/>
          <a:lstStyle/>
          <a:p>
            <a:endParaRPr lang="en-GB"/>
          </a:p>
        </p:txBody>
      </p:sp>
      <p:sp>
        <p:nvSpPr>
          <p:cNvPr id="11" name="Text 9"/>
          <p:cNvSpPr/>
          <p:nvPr/>
        </p:nvSpPr>
        <p:spPr>
          <a:xfrm>
            <a:off x="6035040" y="1051560"/>
            <a:ext cx="2468880" cy="502920"/>
          </a:xfrm>
          <a:prstGeom prst="rect">
            <a:avLst/>
          </a:prstGeom>
          <a:noFill/>
          <a:ln/>
        </p:spPr>
        <p:txBody>
          <a:bodyPr wrap="square" rtlCol="0" anchor="ctr"/>
          <a:lstStyle/>
          <a:p>
            <a:pPr marL="0" indent="0" algn="ctr">
              <a:buNone/>
            </a:pPr>
            <a:r>
              <a:rPr lang="en-US" sz="2600" b="1" dirty="0">
                <a:solidFill>
                  <a:srgbClr val="2563EB"/>
                </a:solidFill>
                <a:latin typeface="Arial Black" pitchFamily="34" charset="0"/>
                <a:ea typeface="Arial Black" pitchFamily="34" charset="-122"/>
                <a:cs typeface="Arial Black" pitchFamily="34" charset="-120"/>
              </a:rPr>
              <a:t>~50 GB/s</a:t>
            </a:r>
            <a:endParaRPr lang="en-US" sz="2600" dirty="0"/>
          </a:p>
        </p:txBody>
      </p:sp>
      <p:sp>
        <p:nvSpPr>
          <p:cNvPr id="12" name="Text 10"/>
          <p:cNvSpPr/>
          <p:nvPr/>
        </p:nvSpPr>
        <p:spPr>
          <a:xfrm>
            <a:off x="6035040" y="1572768"/>
            <a:ext cx="2468880" cy="256032"/>
          </a:xfrm>
          <a:prstGeom prst="rect">
            <a:avLst/>
          </a:prstGeom>
          <a:noFill/>
          <a:ln/>
        </p:spPr>
        <p:txBody>
          <a:bodyPr wrap="square" rtlCol="0" anchor="ctr"/>
          <a:lstStyle/>
          <a:p>
            <a:pPr marL="0" indent="0" algn="ctr">
              <a:buNone/>
            </a:pPr>
            <a:r>
              <a:rPr lang="en-US" sz="1200" dirty="0">
                <a:solidFill>
                  <a:srgbClr val="64748B"/>
                </a:solidFill>
                <a:latin typeface="Arial" pitchFamily="34" charset="0"/>
                <a:ea typeface="Arial" pitchFamily="34" charset="-122"/>
                <a:cs typeface="Arial" pitchFamily="34" charset="-120"/>
              </a:rPr>
              <a:t>Bandwidth (DDR5)</a:t>
            </a:r>
            <a:endParaRPr lang="en-US" sz="1200" dirty="0"/>
          </a:p>
        </p:txBody>
      </p:sp>
      <p:sp>
        <p:nvSpPr>
          <p:cNvPr id="13" name="Text 11"/>
          <p:cNvSpPr/>
          <p:nvPr/>
        </p:nvSpPr>
        <p:spPr>
          <a:xfrm>
            <a:off x="457200" y="2029968"/>
            <a:ext cx="8229600" cy="502920"/>
          </a:xfrm>
          <a:prstGeom prst="rect">
            <a:avLst/>
          </a:prstGeom>
          <a:noFill/>
          <a:ln/>
        </p:spPr>
        <p:txBody>
          <a:bodyPr wrap="square" rtlCol="0" anchor="ctr"/>
          <a:lstStyle/>
          <a:p>
            <a:pPr marL="0" indent="0">
              <a:buNone/>
            </a:pPr>
            <a:r>
              <a:rPr lang="en-US" sz="1400" dirty="0">
                <a:solidFill>
                  <a:srgbClr val="1E293B"/>
                </a:solidFill>
                <a:latin typeface="Arial" pitchFamily="34" charset="0"/>
                <a:ea typeface="Arial" pitchFamily="34" charset="-122"/>
                <a:cs typeface="Arial" pitchFamily="34" charset="-120"/>
              </a:rPr>
              <a:t>RAM is the main working memory of the computer. The CPU loads programs and data from storage into RAM before executing them.</a:t>
            </a:r>
            <a:endParaRPr lang="en-US" sz="1400" dirty="0"/>
          </a:p>
        </p:txBody>
      </p:sp>
      <p:sp>
        <p:nvSpPr>
          <p:cNvPr id="14" name="Shape 12"/>
          <p:cNvSpPr/>
          <p:nvPr/>
        </p:nvSpPr>
        <p:spPr>
          <a:xfrm>
            <a:off x="457200" y="2651760"/>
            <a:ext cx="457200" cy="685800"/>
          </a:xfrm>
          <a:prstGeom prst="rect">
            <a:avLst/>
          </a:prstGeom>
          <a:solidFill>
            <a:srgbClr val="2563EB"/>
          </a:solidFill>
          <a:ln w="12700">
            <a:solidFill>
              <a:srgbClr val="2563EB"/>
            </a:solidFill>
            <a:prstDash val="solid"/>
          </a:ln>
        </p:spPr>
        <p:txBody>
          <a:bodyPr/>
          <a:lstStyle/>
          <a:p>
            <a:endParaRPr lang="en-GB"/>
          </a:p>
        </p:txBody>
      </p:sp>
      <p:sp>
        <p:nvSpPr>
          <p:cNvPr id="15" name="Text 13"/>
          <p:cNvSpPr/>
          <p:nvPr/>
        </p:nvSpPr>
        <p:spPr>
          <a:xfrm>
            <a:off x="457200" y="2761488"/>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1</a:t>
            </a:r>
            <a:endParaRPr lang="en-US" sz="1800" dirty="0"/>
          </a:p>
        </p:txBody>
      </p:sp>
      <p:sp>
        <p:nvSpPr>
          <p:cNvPr id="16" name="Shape 14"/>
          <p:cNvSpPr/>
          <p:nvPr/>
        </p:nvSpPr>
        <p:spPr>
          <a:xfrm>
            <a:off x="1005840" y="2651760"/>
            <a:ext cx="7680960" cy="685800"/>
          </a:xfrm>
          <a:prstGeom prst="rect">
            <a:avLst/>
          </a:prstGeom>
          <a:solidFill>
            <a:srgbClr val="DBEAFE"/>
          </a:solidFill>
          <a:ln w="12700">
            <a:solidFill>
              <a:srgbClr val="DBEAFE"/>
            </a:solidFill>
            <a:prstDash val="solid"/>
          </a:ln>
        </p:spPr>
        <p:txBody>
          <a:bodyPr/>
          <a:lstStyle/>
          <a:p>
            <a:endParaRPr lang="en-GB"/>
          </a:p>
        </p:txBody>
      </p:sp>
      <p:sp>
        <p:nvSpPr>
          <p:cNvPr id="17" name="Text 15"/>
          <p:cNvSpPr/>
          <p:nvPr/>
        </p:nvSpPr>
        <p:spPr>
          <a:xfrm>
            <a:off x="1097280" y="2697480"/>
            <a:ext cx="7498080" cy="256032"/>
          </a:xfrm>
          <a:prstGeom prst="rect">
            <a:avLst/>
          </a:prstGeom>
          <a:noFill/>
          <a:ln/>
        </p:spPr>
        <p:txBody>
          <a:bodyPr wrap="square" rtlCol="0" anchor="ctr"/>
          <a:lstStyle/>
          <a:p>
            <a:pPr marL="0" indent="0">
              <a:buNone/>
            </a:pPr>
            <a:r>
              <a:rPr lang="en-US" sz="1300" b="1" dirty="0">
                <a:solidFill>
                  <a:srgbClr val="2563EB"/>
                </a:solidFill>
                <a:latin typeface="Arial" pitchFamily="34" charset="0"/>
                <a:ea typeface="Arial" pitchFamily="34" charset="-122"/>
                <a:cs typeface="Arial" pitchFamily="34" charset="-120"/>
              </a:rPr>
              <a:t>DRAM Technology</a:t>
            </a:r>
            <a:endParaRPr lang="en-US" sz="1300" dirty="0"/>
          </a:p>
        </p:txBody>
      </p:sp>
      <p:sp>
        <p:nvSpPr>
          <p:cNvPr id="18" name="Text 16"/>
          <p:cNvSpPr/>
          <p:nvPr/>
        </p:nvSpPr>
        <p:spPr>
          <a:xfrm>
            <a:off x="1097280" y="2980944"/>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Dynamic RAM stores each bit as a charge in a capacitor. Capacitors leak, so DRAM must be refreshed thousands of times per second, adding latency.</a:t>
            </a:r>
            <a:endParaRPr lang="en-US" sz="1200" dirty="0"/>
          </a:p>
        </p:txBody>
      </p:sp>
      <p:sp>
        <p:nvSpPr>
          <p:cNvPr id="19" name="Shape 17"/>
          <p:cNvSpPr/>
          <p:nvPr/>
        </p:nvSpPr>
        <p:spPr>
          <a:xfrm>
            <a:off x="457200" y="3456432"/>
            <a:ext cx="457200" cy="685800"/>
          </a:xfrm>
          <a:prstGeom prst="rect">
            <a:avLst/>
          </a:prstGeom>
          <a:solidFill>
            <a:srgbClr val="2563EB"/>
          </a:solidFill>
          <a:ln w="12700">
            <a:solidFill>
              <a:srgbClr val="2563EB"/>
            </a:solidFill>
            <a:prstDash val="solid"/>
          </a:ln>
        </p:spPr>
        <p:txBody>
          <a:bodyPr/>
          <a:lstStyle/>
          <a:p>
            <a:endParaRPr lang="en-GB"/>
          </a:p>
        </p:txBody>
      </p:sp>
      <p:sp>
        <p:nvSpPr>
          <p:cNvPr id="20" name="Text 18"/>
          <p:cNvSpPr/>
          <p:nvPr/>
        </p:nvSpPr>
        <p:spPr>
          <a:xfrm>
            <a:off x="457200" y="3566160"/>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2</a:t>
            </a:r>
            <a:endParaRPr lang="en-US" sz="1800" dirty="0"/>
          </a:p>
        </p:txBody>
      </p:sp>
      <p:sp>
        <p:nvSpPr>
          <p:cNvPr id="21" name="Shape 19"/>
          <p:cNvSpPr/>
          <p:nvPr/>
        </p:nvSpPr>
        <p:spPr>
          <a:xfrm>
            <a:off x="1005840" y="3456432"/>
            <a:ext cx="7680960" cy="685800"/>
          </a:xfrm>
          <a:prstGeom prst="rect">
            <a:avLst/>
          </a:prstGeom>
          <a:solidFill>
            <a:srgbClr val="DBEAFE"/>
          </a:solidFill>
          <a:ln w="12700">
            <a:solidFill>
              <a:srgbClr val="DBEAFE"/>
            </a:solidFill>
            <a:prstDash val="solid"/>
          </a:ln>
        </p:spPr>
        <p:txBody>
          <a:bodyPr/>
          <a:lstStyle/>
          <a:p>
            <a:endParaRPr lang="en-GB"/>
          </a:p>
        </p:txBody>
      </p:sp>
      <p:sp>
        <p:nvSpPr>
          <p:cNvPr id="22" name="Text 20"/>
          <p:cNvSpPr/>
          <p:nvPr/>
        </p:nvSpPr>
        <p:spPr>
          <a:xfrm>
            <a:off x="1097280" y="3502152"/>
            <a:ext cx="7498080" cy="256032"/>
          </a:xfrm>
          <a:prstGeom prst="rect">
            <a:avLst/>
          </a:prstGeom>
          <a:noFill/>
          <a:ln/>
        </p:spPr>
        <p:txBody>
          <a:bodyPr wrap="square" rtlCol="0" anchor="ctr"/>
          <a:lstStyle/>
          <a:p>
            <a:pPr marL="0" indent="0">
              <a:buNone/>
            </a:pPr>
            <a:r>
              <a:rPr lang="en-US" sz="1300" b="1" dirty="0">
                <a:solidFill>
                  <a:srgbClr val="2563EB"/>
                </a:solidFill>
                <a:latin typeface="Arial" pitchFamily="34" charset="0"/>
                <a:ea typeface="Arial" pitchFamily="34" charset="-122"/>
                <a:cs typeface="Arial" pitchFamily="34" charset="-120"/>
              </a:rPr>
              <a:t>DDR Generations</a:t>
            </a:r>
            <a:endParaRPr lang="en-US" sz="1300" dirty="0"/>
          </a:p>
        </p:txBody>
      </p:sp>
      <p:sp>
        <p:nvSpPr>
          <p:cNvPr id="23" name="Text 21"/>
          <p:cNvSpPr/>
          <p:nvPr/>
        </p:nvSpPr>
        <p:spPr>
          <a:xfrm>
            <a:off x="1097280" y="3785616"/>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DDR4 (2014): ~25 GB/s bandwidth. DDR5 (2020): ~50 GB/s. Each generation doubles bandwidth while keeping the same physical slot interface.</a:t>
            </a:r>
            <a:endParaRPr lang="en-US" sz="1200" dirty="0"/>
          </a:p>
        </p:txBody>
      </p:sp>
      <p:sp>
        <p:nvSpPr>
          <p:cNvPr id="24" name="Shape 22"/>
          <p:cNvSpPr/>
          <p:nvPr/>
        </p:nvSpPr>
        <p:spPr>
          <a:xfrm>
            <a:off x="457200" y="4261104"/>
            <a:ext cx="457200" cy="685800"/>
          </a:xfrm>
          <a:prstGeom prst="rect">
            <a:avLst/>
          </a:prstGeom>
          <a:solidFill>
            <a:srgbClr val="2563EB"/>
          </a:solidFill>
          <a:ln w="12700">
            <a:solidFill>
              <a:srgbClr val="2563EB"/>
            </a:solidFill>
            <a:prstDash val="solid"/>
          </a:ln>
        </p:spPr>
        <p:txBody>
          <a:bodyPr/>
          <a:lstStyle/>
          <a:p>
            <a:endParaRPr lang="en-GB"/>
          </a:p>
        </p:txBody>
      </p:sp>
      <p:sp>
        <p:nvSpPr>
          <p:cNvPr id="25" name="Text 23"/>
          <p:cNvSpPr/>
          <p:nvPr/>
        </p:nvSpPr>
        <p:spPr>
          <a:xfrm>
            <a:off x="457200" y="4370832"/>
            <a:ext cx="457200" cy="457200"/>
          </a:xfrm>
          <a:prstGeom prst="rect">
            <a:avLst/>
          </a:prstGeom>
          <a:noFill/>
          <a:ln/>
        </p:spPr>
        <p:txBody>
          <a:bodyPr wrap="square" rtlCol="0" anchor="ctr"/>
          <a:lstStyle/>
          <a:p>
            <a:pPr marL="0" indent="0" algn="ctr">
              <a:buNone/>
            </a:pPr>
            <a:r>
              <a:rPr lang="en-US" sz="1800" b="1" dirty="0">
                <a:solidFill>
                  <a:srgbClr val="FFFFFF"/>
                </a:solidFill>
                <a:latin typeface="Arial Black" pitchFamily="34" charset="0"/>
                <a:ea typeface="Arial Black" pitchFamily="34" charset="-122"/>
                <a:cs typeface="Arial Black" pitchFamily="34" charset="-120"/>
              </a:rPr>
              <a:t>3</a:t>
            </a:r>
            <a:endParaRPr lang="en-US" sz="1800" dirty="0"/>
          </a:p>
        </p:txBody>
      </p:sp>
      <p:sp>
        <p:nvSpPr>
          <p:cNvPr id="26" name="Shape 24"/>
          <p:cNvSpPr/>
          <p:nvPr/>
        </p:nvSpPr>
        <p:spPr>
          <a:xfrm>
            <a:off x="1005840" y="4261104"/>
            <a:ext cx="7680960" cy="685800"/>
          </a:xfrm>
          <a:prstGeom prst="rect">
            <a:avLst/>
          </a:prstGeom>
          <a:solidFill>
            <a:srgbClr val="DBEAFE"/>
          </a:solidFill>
          <a:ln w="12700">
            <a:solidFill>
              <a:srgbClr val="DBEAFE"/>
            </a:solidFill>
            <a:prstDash val="solid"/>
          </a:ln>
        </p:spPr>
        <p:txBody>
          <a:bodyPr/>
          <a:lstStyle/>
          <a:p>
            <a:endParaRPr lang="en-GB"/>
          </a:p>
        </p:txBody>
      </p:sp>
      <p:sp>
        <p:nvSpPr>
          <p:cNvPr id="27" name="Text 25"/>
          <p:cNvSpPr/>
          <p:nvPr/>
        </p:nvSpPr>
        <p:spPr>
          <a:xfrm>
            <a:off x="1097280" y="4306824"/>
            <a:ext cx="7498080" cy="256032"/>
          </a:xfrm>
          <a:prstGeom prst="rect">
            <a:avLst/>
          </a:prstGeom>
          <a:noFill/>
          <a:ln/>
        </p:spPr>
        <p:txBody>
          <a:bodyPr wrap="square" rtlCol="0" anchor="ctr"/>
          <a:lstStyle/>
          <a:p>
            <a:pPr marL="0" indent="0">
              <a:buNone/>
            </a:pPr>
            <a:r>
              <a:rPr lang="en-US" sz="1300" b="1" dirty="0">
                <a:solidFill>
                  <a:srgbClr val="2563EB"/>
                </a:solidFill>
                <a:latin typeface="Arial" pitchFamily="34" charset="0"/>
                <a:ea typeface="Arial" pitchFamily="34" charset="-122"/>
                <a:cs typeface="Arial" pitchFamily="34" charset="-120"/>
              </a:rPr>
              <a:t>Volatile Storage</a:t>
            </a:r>
            <a:endParaRPr lang="en-US" sz="1300" dirty="0"/>
          </a:p>
        </p:txBody>
      </p:sp>
      <p:sp>
        <p:nvSpPr>
          <p:cNvPr id="28" name="Text 26"/>
          <p:cNvSpPr/>
          <p:nvPr/>
        </p:nvSpPr>
        <p:spPr>
          <a:xfrm>
            <a:off x="1097280" y="4590288"/>
            <a:ext cx="7498080" cy="3108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RAM requires constant power to retain data. When the computer loses power, all RAM contents are immediately lost.</a:t>
            </a:r>
            <a:endParaRPr lang="en-US" sz="1200"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How DRAM Works</a:t>
            </a:r>
            <a:endParaRPr lang="en-US" sz="3400" dirty="0"/>
          </a:p>
        </p:txBody>
      </p:sp>
      <p:sp>
        <p:nvSpPr>
          <p:cNvPr id="3" name="Text 1"/>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Understanding why RAM is slower than cache despite holding more data.</a:t>
            </a:r>
            <a:endParaRPr lang="en-US" sz="1500" dirty="0"/>
          </a:p>
        </p:txBody>
      </p:sp>
      <p:sp>
        <p:nvSpPr>
          <p:cNvPr id="4" name="Shape 2"/>
          <p:cNvSpPr/>
          <p:nvPr/>
        </p:nvSpPr>
        <p:spPr>
          <a:xfrm>
            <a:off x="457200" y="1280160"/>
            <a:ext cx="3657600" cy="3566160"/>
          </a:xfrm>
          <a:prstGeom prst="rect">
            <a:avLst/>
          </a:prstGeom>
          <a:solidFill>
            <a:srgbClr val="E8F4F8"/>
          </a:solidFill>
          <a:ln w="12700">
            <a:solidFill>
              <a:srgbClr val="1C7293"/>
            </a:solidFill>
            <a:prstDash val="solid"/>
          </a:ln>
        </p:spPr>
        <p:txBody>
          <a:bodyPr/>
          <a:lstStyle/>
          <a:p>
            <a:endParaRPr lang="en-GB"/>
          </a:p>
        </p:txBody>
      </p:sp>
      <p:sp>
        <p:nvSpPr>
          <p:cNvPr id="5" name="Text 3"/>
          <p:cNvSpPr/>
          <p:nvPr/>
        </p:nvSpPr>
        <p:spPr>
          <a:xfrm>
            <a:off x="594360" y="1371600"/>
            <a:ext cx="3383280" cy="320040"/>
          </a:xfrm>
          <a:prstGeom prst="rect">
            <a:avLst/>
          </a:prstGeom>
          <a:noFill/>
          <a:ln/>
        </p:spPr>
        <p:txBody>
          <a:bodyPr wrap="square" rtlCol="0" anchor="ctr"/>
          <a:lstStyle/>
          <a:p>
            <a:pPr marL="0" indent="0">
              <a:buNone/>
            </a:pPr>
            <a:r>
              <a:rPr lang="en-US" sz="1300" b="1" dirty="0">
                <a:solidFill>
                  <a:srgbClr val="065A82"/>
                </a:solidFill>
                <a:latin typeface="Arial" pitchFamily="34" charset="0"/>
                <a:ea typeface="Arial" pitchFamily="34" charset="-122"/>
                <a:cs typeface="Arial" pitchFamily="34" charset="-120"/>
              </a:rPr>
              <a:t>SRAM (Cache) vs DRAM (RAM)</a:t>
            </a:r>
            <a:endParaRPr lang="en-US" sz="1300" dirty="0"/>
          </a:p>
        </p:txBody>
      </p:sp>
      <p:sp>
        <p:nvSpPr>
          <p:cNvPr id="6" name="Shape 4"/>
          <p:cNvSpPr/>
          <p:nvPr/>
        </p:nvSpPr>
        <p:spPr>
          <a:xfrm>
            <a:off x="502920" y="1783080"/>
            <a:ext cx="1170432" cy="402336"/>
          </a:xfrm>
          <a:prstGeom prst="rect">
            <a:avLst/>
          </a:prstGeom>
          <a:solidFill>
            <a:srgbClr val="065A82"/>
          </a:solidFill>
          <a:ln w="12700">
            <a:solidFill>
              <a:srgbClr val="64748B"/>
            </a:solidFill>
            <a:prstDash val="solid"/>
          </a:ln>
        </p:spPr>
        <p:txBody>
          <a:bodyPr/>
          <a:lstStyle/>
          <a:p>
            <a:endParaRPr lang="en-GB"/>
          </a:p>
        </p:txBody>
      </p:sp>
      <p:sp>
        <p:nvSpPr>
          <p:cNvPr id="7" name="Text 5"/>
          <p:cNvSpPr/>
          <p:nvPr/>
        </p:nvSpPr>
        <p:spPr>
          <a:xfrm>
            <a:off x="530352" y="1837944"/>
            <a:ext cx="1115568" cy="292608"/>
          </a:xfrm>
          <a:prstGeom prst="rect">
            <a:avLst/>
          </a:prstGeom>
          <a:noFill/>
          <a:ln/>
        </p:spPr>
        <p:txBody>
          <a:bodyPr wrap="square" rtlCol="0" anchor="ctr"/>
          <a:lstStyle/>
          <a:p>
            <a:pPr marL="0" indent="0" algn="l">
              <a:buNone/>
            </a:pPr>
            <a:r>
              <a:rPr lang="en-US" sz="1200" b="1" dirty="0">
                <a:solidFill>
                  <a:srgbClr val="FFFFFF"/>
                </a:solidFill>
                <a:latin typeface="Arial" pitchFamily="34" charset="0"/>
                <a:ea typeface="Arial" pitchFamily="34" charset="-122"/>
                <a:cs typeface="Arial" pitchFamily="34" charset="-120"/>
              </a:rPr>
              <a:t>Property</a:t>
            </a:r>
            <a:endParaRPr lang="en-US" sz="1200" dirty="0"/>
          </a:p>
        </p:txBody>
      </p:sp>
      <p:sp>
        <p:nvSpPr>
          <p:cNvPr id="8" name="Shape 6"/>
          <p:cNvSpPr/>
          <p:nvPr/>
        </p:nvSpPr>
        <p:spPr>
          <a:xfrm>
            <a:off x="1691640" y="1783080"/>
            <a:ext cx="1170432" cy="402336"/>
          </a:xfrm>
          <a:prstGeom prst="rect">
            <a:avLst/>
          </a:prstGeom>
          <a:solidFill>
            <a:srgbClr val="065A82"/>
          </a:solidFill>
          <a:ln w="12700">
            <a:solidFill>
              <a:srgbClr val="64748B"/>
            </a:solidFill>
            <a:prstDash val="solid"/>
          </a:ln>
        </p:spPr>
        <p:txBody>
          <a:bodyPr/>
          <a:lstStyle/>
          <a:p>
            <a:endParaRPr lang="en-GB"/>
          </a:p>
        </p:txBody>
      </p:sp>
      <p:sp>
        <p:nvSpPr>
          <p:cNvPr id="9" name="Text 7"/>
          <p:cNvSpPr/>
          <p:nvPr/>
        </p:nvSpPr>
        <p:spPr>
          <a:xfrm>
            <a:off x="1719072" y="1837944"/>
            <a:ext cx="1115568" cy="292608"/>
          </a:xfrm>
          <a:prstGeom prst="rect">
            <a:avLst/>
          </a:prstGeom>
          <a:noFill/>
          <a:ln/>
        </p:spPr>
        <p:txBody>
          <a:bodyPr wrap="square"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SRAM</a:t>
            </a:r>
            <a:endParaRPr lang="en-US" sz="1200" dirty="0"/>
          </a:p>
        </p:txBody>
      </p:sp>
      <p:sp>
        <p:nvSpPr>
          <p:cNvPr id="10" name="Shape 8"/>
          <p:cNvSpPr/>
          <p:nvPr/>
        </p:nvSpPr>
        <p:spPr>
          <a:xfrm>
            <a:off x="2880360" y="1783080"/>
            <a:ext cx="1170432" cy="402336"/>
          </a:xfrm>
          <a:prstGeom prst="rect">
            <a:avLst/>
          </a:prstGeom>
          <a:solidFill>
            <a:srgbClr val="065A82"/>
          </a:solidFill>
          <a:ln w="12700">
            <a:solidFill>
              <a:srgbClr val="64748B"/>
            </a:solidFill>
            <a:prstDash val="solid"/>
          </a:ln>
        </p:spPr>
        <p:txBody>
          <a:bodyPr/>
          <a:lstStyle/>
          <a:p>
            <a:endParaRPr lang="en-GB"/>
          </a:p>
        </p:txBody>
      </p:sp>
      <p:sp>
        <p:nvSpPr>
          <p:cNvPr id="11" name="Text 9"/>
          <p:cNvSpPr/>
          <p:nvPr/>
        </p:nvSpPr>
        <p:spPr>
          <a:xfrm>
            <a:off x="2907792" y="1837944"/>
            <a:ext cx="1115568" cy="292608"/>
          </a:xfrm>
          <a:prstGeom prst="rect">
            <a:avLst/>
          </a:prstGeom>
          <a:noFill/>
          <a:ln/>
        </p:spPr>
        <p:txBody>
          <a:bodyPr wrap="square"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DRAM</a:t>
            </a:r>
            <a:endParaRPr lang="en-US" sz="1200" dirty="0"/>
          </a:p>
        </p:txBody>
      </p:sp>
      <p:sp>
        <p:nvSpPr>
          <p:cNvPr id="12" name="Shape 10"/>
          <p:cNvSpPr/>
          <p:nvPr/>
        </p:nvSpPr>
        <p:spPr>
          <a:xfrm>
            <a:off x="502920" y="2212848"/>
            <a:ext cx="1170432" cy="402336"/>
          </a:xfrm>
          <a:prstGeom prst="rect">
            <a:avLst/>
          </a:prstGeom>
          <a:solidFill>
            <a:srgbClr val="F8FAFC"/>
          </a:solidFill>
          <a:ln w="12700">
            <a:solidFill>
              <a:srgbClr val="64748B"/>
            </a:solidFill>
            <a:prstDash val="solid"/>
          </a:ln>
        </p:spPr>
        <p:txBody>
          <a:bodyPr/>
          <a:lstStyle/>
          <a:p>
            <a:endParaRPr lang="en-GB"/>
          </a:p>
        </p:txBody>
      </p:sp>
      <p:sp>
        <p:nvSpPr>
          <p:cNvPr id="13" name="Text 11"/>
          <p:cNvSpPr/>
          <p:nvPr/>
        </p:nvSpPr>
        <p:spPr>
          <a:xfrm>
            <a:off x="530352" y="2267712"/>
            <a:ext cx="1115568" cy="292608"/>
          </a:xfrm>
          <a:prstGeom prst="rect">
            <a:avLst/>
          </a:prstGeom>
          <a:noFill/>
          <a:ln/>
        </p:spPr>
        <p:txBody>
          <a:bodyPr wrap="square" rtlCol="0" anchor="ctr"/>
          <a:lstStyle/>
          <a:p>
            <a:pPr marL="0" indent="0" algn="l">
              <a:buNone/>
            </a:pPr>
            <a:r>
              <a:rPr lang="en-US" sz="1100" dirty="0">
                <a:solidFill>
                  <a:srgbClr val="1E293B"/>
                </a:solidFill>
                <a:latin typeface="Arial" pitchFamily="34" charset="0"/>
                <a:ea typeface="Arial" pitchFamily="34" charset="-122"/>
                <a:cs typeface="Arial" pitchFamily="34" charset="-120"/>
              </a:rPr>
              <a:t>Cell design</a:t>
            </a:r>
            <a:endParaRPr lang="en-US" sz="1100" dirty="0"/>
          </a:p>
        </p:txBody>
      </p:sp>
      <p:sp>
        <p:nvSpPr>
          <p:cNvPr id="14" name="Shape 12"/>
          <p:cNvSpPr/>
          <p:nvPr/>
        </p:nvSpPr>
        <p:spPr>
          <a:xfrm>
            <a:off x="1691640" y="2212848"/>
            <a:ext cx="1170432" cy="402336"/>
          </a:xfrm>
          <a:prstGeom prst="rect">
            <a:avLst/>
          </a:prstGeom>
          <a:solidFill>
            <a:srgbClr val="F8FAFC"/>
          </a:solidFill>
          <a:ln w="12700">
            <a:solidFill>
              <a:srgbClr val="64748B"/>
            </a:solidFill>
            <a:prstDash val="solid"/>
          </a:ln>
        </p:spPr>
        <p:txBody>
          <a:bodyPr/>
          <a:lstStyle/>
          <a:p>
            <a:endParaRPr lang="en-GB"/>
          </a:p>
        </p:txBody>
      </p:sp>
      <p:sp>
        <p:nvSpPr>
          <p:cNvPr id="15" name="Text 13"/>
          <p:cNvSpPr/>
          <p:nvPr/>
        </p:nvSpPr>
        <p:spPr>
          <a:xfrm>
            <a:off x="1719072" y="2267712"/>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6 transistors</a:t>
            </a:r>
            <a:endParaRPr lang="en-US" sz="1100" dirty="0"/>
          </a:p>
        </p:txBody>
      </p:sp>
      <p:sp>
        <p:nvSpPr>
          <p:cNvPr id="16" name="Shape 14"/>
          <p:cNvSpPr/>
          <p:nvPr/>
        </p:nvSpPr>
        <p:spPr>
          <a:xfrm>
            <a:off x="2880360" y="2212848"/>
            <a:ext cx="1170432" cy="402336"/>
          </a:xfrm>
          <a:prstGeom prst="rect">
            <a:avLst/>
          </a:prstGeom>
          <a:solidFill>
            <a:srgbClr val="F8FAFC"/>
          </a:solidFill>
          <a:ln w="12700">
            <a:solidFill>
              <a:srgbClr val="64748B"/>
            </a:solidFill>
            <a:prstDash val="solid"/>
          </a:ln>
        </p:spPr>
        <p:txBody>
          <a:bodyPr/>
          <a:lstStyle/>
          <a:p>
            <a:endParaRPr lang="en-GB"/>
          </a:p>
        </p:txBody>
      </p:sp>
      <p:sp>
        <p:nvSpPr>
          <p:cNvPr id="17" name="Text 15"/>
          <p:cNvSpPr/>
          <p:nvPr/>
        </p:nvSpPr>
        <p:spPr>
          <a:xfrm>
            <a:off x="2907792" y="2267712"/>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1 transistor + capacitor</a:t>
            </a:r>
            <a:endParaRPr lang="en-US" sz="1100" dirty="0"/>
          </a:p>
        </p:txBody>
      </p:sp>
      <p:sp>
        <p:nvSpPr>
          <p:cNvPr id="18" name="Shape 16"/>
          <p:cNvSpPr/>
          <p:nvPr/>
        </p:nvSpPr>
        <p:spPr>
          <a:xfrm>
            <a:off x="502920" y="2642616"/>
            <a:ext cx="1170432" cy="402336"/>
          </a:xfrm>
          <a:prstGeom prst="rect">
            <a:avLst/>
          </a:prstGeom>
          <a:solidFill>
            <a:srgbClr val="FFFFFF"/>
          </a:solidFill>
          <a:ln w="12700">
            <a:solidFill>
              <a:srgbClr val="64748B"/>
            </a:solidFill>
            <a:prstDash val="solid"/>
          </a:ln>
        </p:spPr>
        <p:txBody>
          <a:bodyPr/>
          <a:lstStyle/>
          <a:p>
            <a:endParaRPr lang="en-GB"/>
          </a:p>
        </p:txBody>
      </p:sp>
      <p:sp>
        <p:nvSpPr>
          <p:cNvPr id="19" name="Text 17"/>
          <p:cNvSpPr/>
          <p:nvPr/>
        </p:nvSpPr>
        <p:spPr>
          <a:xfrm>
            <a:off x="530352" y="2697480"/>
            <a:ext cx="1115568" cy="292608"/>
          </a:xfrm>
          <a:prstGeom prst="rect">
            <a:avLst/>
          </a:prstGeom>
          <a:noFill/>
          <a:ln/>
        </p:spPr>
        <p:txBody>
          <a:bodyPr wrap="square" rtlCol="0" anchor="ctr"/>
          <a:lstStyle/>
          <a:p>
            <a:pPr marL="0" indent="0" algn="l">
              <a:buNone/>
            </a:pPr>
            <a:r>
              <a:rPr lang="en-US" sz="1100" dirty="0">
                <a:solidFill>
                  <a:srgbClr val="1E293B"/>
                </a:solidFill>
                <a:latin typeface="Arial" pitchFamily="34" charset="0"/>
                <a:ea typeface="Arial" pitchFamily="34" charset="-122"/>
                <a:cs typeface="Arial" pitchFamily="34" charset="-120"/>
              </a:rPr>
              <a:t>Speed</a:t>
            </a:r>
            <a:endParaRPr lang="en-US" sz="1100" dirty="0"/>
          </a:p>
        </p:txBody>
      </p:sp>
      <p:sp>
        <p:nvSpPr>
          <p:cNvPr id="20" name="Shape 18"/>
          <p:cNvSpPr/>
          <p:nvPr/>
        </p:nvSpPr>
        <p:spPr>
          <a:xfrm>
            <a:off x="1691640" y="2642616"/>
            <a:ext cx="1170432" cy="402336"/>
          </a:xfrm>
          <a:prstGeom prst="rect">
            <a:avLst/>
          </a:prstGeom>
          <a:solidFill>
            <a:srgbClr val="FFFFFF"/>
          </a:solidFill>
          <a:ln w="12700">
            <a:solidFill>
              <a:srgbClr val="64748B"/>
            </a:solidFill>
            <a:prstDash val="solid"/>
          </a:ln>
        </p:spPr>
        <p:txBody>
          <a:bodyPr/>
          <a:lstStyle/>
          <a:p>
            <a:endParaRPr lang="en-GB"/>
          </a:p>
        </p:txBody>
      </p:sp>
      <p:sp>
        <p:nvSpPr>
          <p:cNvPr id="21" name="Text 19"/>
          <p:cNvSpPr/>
          <p:nvPr/>
        </p:nvSpPr>
        <p:spPr>
          <a:xfrm>
            <a:off x="1719072" y="2697480"/>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&lt; 1 ns</a:t>
            </a:r>
            <a:endParaRPr lang="en-US" sz="1100" dirty="0"/>
          </a:p>
        </p:txBody>
      </p:sp>
      <p:sp>
        <p:nvSpPr>
          <p:cNvPr id="22" name="Shape 20"/>
          <p:cNvSpPr/>
          <p:nvPr/>
        </p:nvSpPr>
        <p:spPr>
          <a:xfrm>
            <a:off x="2880360" y="2642616"/>
            <a:ext cx="1170432" cy="402336"/>
          </a:xfrm>
          <a:prstGeom prst="rect">
            <a:avLst/>
          </a:prstGeom>
          <a:solidFill>
            <a:srgbClr val="FFFFFF"/>
          </a:solidFill>
          <a:ln w="12700">
            <a:solidFill>
              <a:srgbClr val="64748B"/>
            </a:solidFill>
            <a:prstDash val="solid"/>
          </a:ln>
        </p:spPr>
        <p:txBody>
          <a:bodyPr/>
          <a:lstStyle/>
          <a:p>
            <a:endParaRPr lang="en-GB"/>
          </a:p>
        </p:txBody>
      </p:sp>
      <p:sp>
        <p:nvSpPr>
          <p:cNvPr id="23" name="Text 21"/>
          <p:cNvSpPr/>
          <p:nvPr/>
        </p:nvSpPr>
        <p:spPr>
          <a:xfrm>
            <a:off x="2907792" y="2697480"/>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~60 ns</a:t>
            </a:r>
            <a:endParaRPr lang="en-US" sz="1100" dirty="0"/>
          </a:p>
        </p:txBody>
      </p:sp>
      <p:sp>
        <p:nvSpPr>
          <p:cNvPr id="24" name="Shape 22"/>
          <p:cNvSpPr/>
          <p:nvPr/>
        </p:nvSpPr>
        <p:spPr>
          <a:xfrm>
            <a:off x="502920" y="3072384"/>
            <a:ext cx="1170432" cy="402336"/>
          </a:xfrm>
          <a:prstGeom prst="rect">
            <a:avLst/>
          </a:prstGeom>
          <a:solidFill>
            <a:srgbClr val="F8FAFC"/>
          </a:solidFill>
          <a:ln w="12700">
            <a:solidFill>
              <a:srgbClr val="64748B"/>
            </a:solidFill>
            <a:prstDash val="solid"/>
          </a:ln>
        </p:spPr>
        <p:txBody>
          <a:bodyPr/>
          <a:lstStyle/>
          <a:p>
            <a:endParaRPr lang="en-GB"/>
          </a:p>
        </p:txBody>
      </p:sp>
      <p:sp>
        <p:nvSpPr>
          <p:cNvPr id="25" name="Text 23"/>
          <p:cNvSpPr/>
          <p:nvPr/>
        </p:nvSpPr>
        <p:spPr>
          <a:xfrm>
            <a:off x="530352" y="3127248"/>
            <a:ext cx="1115568" cy="292608"/>
          </a:xfrm>
          <a:prstGeom prst="rect">
            <a:avLst/>
          </a:prstGeom>
          <a:noFill/>
          <a:ln/>
        </p:spPr>
        <p:txBody>
          <a:bodyPr wrap="square" rtlCol="0" anchor="ctr"/>
          <a:lstStyle/>
          <a:p>
            <a:pPr marL="0" indent="0" algn="l">
              <a:buNone/>
            </a:pPr>
            <a:r>
              <a:rPr lang="en-US" sz="1100" dirty="0">
                <a:solidFill>
                  <a:srgbClr val="1E293B"/>
                </a:solidFill>
                <a:latin typeface="Arial" pitchFamily="34" charset="0"/>
                <a:ea typeface="Arial" pitchFamily="34" charset="-122"/>
                <a:cs typeface="Arial" pitchFamily="34" charset="-120"/>
              </a:rPr>
              <a:t>Refresh needed</a:t>
            </a:r>
            <a:endParaRPr lang="en-US" sz="1100" dirty="0"/>
          </a:p>
        </p:txBody>
      </p:sp>
      <p:sp>
        <p:nvSpPr>
          <p:cNvPr id="26" name="Shape 24"/>
          <p:cNvSpPr/>
          <p:nvPr/>
        </p:nvSpPr>
        <p:spPr>
          <a:xfrm>
            <a:off x="1691640" y="3072384"/>
            <a:ext cx="1170432" cy="402336"/>
          </a:xfrm>
          <a:prstGeom prst="rect">
            <a:avLst/>
          </a:prstGeom>
          <a:solidFill>
            <a:srgbClr val="F8FAFC"/>
          </a:solidFill>
          <a:ln w="12700">
            <a:solidFill>
              <a:srgbClr val="64748B"/>
            </a:solidFill>
            <a:prstDash val="solid"/>
          </a:ln>
        </p:spPr>
        <p:txBody>
          <a:bodyPr/>
          <a:lstStyle/>
          <a:p>
            <a:endParaRPr lang="en-GB"/>
          </a:p>
        </p:txBody>
      </p:sp>
      <p:sp>
        <p:nvSpPr>
          <p:cNvPr id="27" name="Text 25"/>
          <p:cNvSpPr/>
          <p:nvPr/>
        </p:nvSpPr>
        <p:spPr>
          <a:xfrm>
            <a:off x="1719072" y="3127248"/>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No</a:t>
            </a:r>
            <a:endParaRPr lang="en-US" sz="1100" dirty="0"/>
          </a:p>
        </p:txBody>
      </p:sp>
      <p:sp>
        <p:nvSpPr>
          <p:cNvPr id="28" name="Shape 26"/>
          <p:cNvSpPr/>
          <p:nvPr/>
        </p:nvSpPr>
        <p:spPr>
          <a:xfrm>
            <a:off x="2880360" y="3072384"/>
            <a:ext cx="1170432" cy="402336"/>
          </a:xfrm>
          <a:prstGeom prst="rect">
            <a:avLst/>
          </a:prstGeom>
          <a:solidFill>
            <a:srgbClr val="F8FAFC"/>
          </a:solidFill>
          <a:ln w="12700">
            <a:solidFill>
              <a:srgbClr val="64748B"/>
            </a:solidFill>
            <a:prstDash val="solid"/>
          </a:ln>
        </p:spPr>
        <p:txBody>
          <a:bodyPr/>
          <a:lstStyle/>
          <a:p>
            <a:endParaRPr lang="en-GB"/>
          </a:p>
        </p:txBody>
      </p:sp>
      <p:sp>
        <p:nvSpPr>
          <p:cNvPr id="29" name="Text 27"/>
          <p:cNvSpPr/>
          <p:nvPr/>
        </p:nvSpPr>
        <p:spPr>
          <a:xfrm>
            <a:off x="2907792" y="3127248"/>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Yes (64ms cycle)</a:t>
            </a:r>
            <a:endParaRPr lang="en-US" sz="1100" dirty="0"/>
          </a:p>
        </p:txBody>
      </p:sp>
      <p:sp>
        <p:nvSpPr>
          <p:cNvPr id="30" name="Shape 28"/>
          <p:cNvSpPr/>
          <p:nvPr/>
        </p:nvSpPr>
        <p:spPr>
          <a:xfrm>
            <a:off x="502920" y="3502152"/>
            <a:ext cx="1170432" cy="402336"/>
          </a:xfrm>
          <a:prstGeom prst="rect">
            <a:avLst/>
          </a:prstGeom>
          <a:solidFill>
            <a:srgbClr val="FFFFFF"/>
          </a:solidFill>
          <a:ln w="12700">
            <a:solidFill>
              <a:srgbClr val="64748B"/>
            </a:solidFill>
            <a:prstDash val="solid"/>
          </a:ln>
        </p:spPr>
        <p:txBody>
          <a:bodyPr/>
          <a:lstStyle/>
          <a:p>
            <a:endParaRPr lang="en-GB"/>
          </a:p>
        </p:txBody>
      </p:sp>
      <p:sp>
        <p:nvSpPr>
          <p:cNvPr id="31" name="Text 29"/>
          <p:cNvSpPr/>
          <p:nvPr/>
        </p:nvSpPr>
        <p:spPr>
          <a:xfrm>
            <a:off x="530352" y="3557016"/>
            <a:ext cx="1115568" cy="292608"/>
          </a:xfrm>
          <a:prstGeom prst="rect">
            <a:avLst/>
          </a:prstGeom>
          <a:noFill/>
          <a:ln/>
        </p:spPr>
        <p:txBody>
          <a:bodyPr wrap="square" rtlCol="0" anchor="ctr"/>
          <a:lstStyle/>
          <a:p>
            <a:pPr marL="0" indent="0" algn="l">
              <a:buNone/>
            </a:pPr>
            <a:r>
              <a:rPr lang="en-US" sz="1100" dirty="0">
                <a:solidFill>
                  <a:srgbClr val="1E293B"/>
                </a:solidFill>
                <a:latin typeface="Arial" pitchFamily="34" charset="0"/>
                <a:ea typeface="Arial" pitchFamily="34" charset="-122"/>
                <a:cs typeface="Arial" pitchFamily="34" charset="-120"/>
              </a:rPr>
              <a:t>Density</a:t>
            </a:r>
            <a:endParaRPr lang="en-US" sz="1100" dirty="0"/>
          </a:p>
        </p:txBody>
      </p:sp>
      <p:sp>
        <p:nvSpPr>
          <p:cNvPr id="32" name="Shape 30"/>
          <p:cNvSpPr/>
          <p:nvPr/>
        </p:nvSpPr>
        <p:spPr>
          <a:xfrm>
            <a:off x="1691640" y="3502152"/>
            <a:ext cx="1170432" cy="402336"/>
          </a:xfrm>
          <a:prstGeom prst="rect">
            <a:avLst/>
          </a:prstGeom>
          <a:solidFill>
            <a:srgbClr val="FFFFFF"/>
          </a:solidFill>
          <a:ln w="12700">
            <a:solidFill>
              <a:srgbClr val="64748B"/>
            </a:solidFill>
            <a:prstDash val="solid"/>
          </a:ln>
        </p:spPr>
        <p:txBody>
          <a:bodyPr/>
          <a:lstStyle/>
          <a:p>
            <a:endParaRPr lang="en-GB"/>
          </a:p>
        </p:txBody>
      </p:sp>
      <p:sp>
        <p:nvSpPr>
          <p:cNvPr id="33" name="Text 31"/>
          <p:cNvSpPr/>
          <p:nvPr/>
        </p:nvSpPr>
        <p:spPr>
          <a:xfrm>
            <a:off x="1719072" y="3557016"/>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Low</a:t>
            </a:r>
            <a:endParaRPr lang="en-US" sz="1100" dirty="0"/>
          </a:p>
        </p:txBody>
      </p:sp>
      <p:sp>
        <p:nvSpPr>
          <p:cNvPr id="34" name="Shape 32"/>
          <p:cNvSpPr/>
          <p:nvPr/>
        </p:nvSpPr>
        <p:spPr>
          <a:xfrm>
            <a:off x="2880360" y="3502152"/>
            <a:ext cx="1170432" cy="402336"/>
          </a:xfrm>
          <a:prstGeom prst="rect">
            <a:avLst/>
          </a:prstGeom>
          <a:solidFill>
            <a:srgbClr val="FFFFFF"/>
          </a:solidFill>
          <a:ln w="12700">
            <a:solidFill>
              <a:srgbClr val="64748B"/>
            </a:solidFill>
            <a:prstDash val="solid"/>
          </a:ln>
        </p:spPr>
        <p:txBody>
          <a:bodyPr/>
          <a:lstStyle/>
          <a:p>
            <a:endParaRPr lang="en-GB"/>
          </a:p>
        </p:txBody>
      </p:sp>
      <p:sp>
        <p:nvSpPr>
          <p:cNvPr id="35" name="Text 33"/>
          <p:cNvSpPr/>
          <p:nvPr/>
        </p:nvSpPr>
        <p:spPr>
          <a:xfrm>
            <a:off x="2907792" y="3557016"/>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High</a:t>
            </a:r>
            <a:endParaRPr lang="en-US" sz="1100" dirty="0"/>
          </a:p>
        </p:txBody>
      </p:sp>
      <p:sp>
        <p:nvSpPr>
          <p:cNvPr id="36" name="Shape 34"/>
          <p:cNvSpPr/>
          <p:nvPr/>
        </p:nvSpPr>
        <p:spPr>
          <a:xfrm>
            <a:off x="502920" y="3931920"/>
            <a:ext cx="1170432" cy="402336"/>
          </a:xfrm>
          <a:prstGeom prst="rect">
            <a:avLst/>
          </a:prstGeom>
          <a:solidFill>
            <a:srgbClr val="F8FAFC"/>
          </a:solidFill>
          <a:ln w="12700">
            <a:solidFill>
              <a:srgbClr val="64748B"/>
            </a:solidFill>
            <a:prstDash val="solid"/>
          </a:ln>
        </p:spPr>
        <p:txBody>
          <a:bodyPr/>
          <a:lstStyle/>
          <a:p>
            <a:endParaRPr lang="en-GB"/>
          </a:p>
        </p:txBody>
      </p:sp>
      <p:sp>
        <p:nvSpPr>
          <p:cNvPr id="37" name="Text 35"/>
          <p:cNvSpPr/>
          <p:nvPr/>
        </p:nvSpPr>
        <p:spPr>
          <a:xfrm>
            <a:off x="530352" y="3986784"/>
            <a:ext cx="1115568" cy="292608"/>
          </a:xfrm>
          <a:prstGeom prst="rect">
            <a:avLst/>
          </a:prstGeom>
          <a:noFill/>
          <a:ln/>
        </p:spPr>
        <p:txBody>
          <a:bodyPr wrap="square" rtlCol="0" anchor="ctr"/>
          <a:lstStyle/>
          <a:p>
            <a:pPr marL="0" indent="0" algn="l">
              <a:buNone/>
            </a:pPr>
            <a:r>
              <a:rPr lang="en-US" sz="1100" dirty="0">
                <a:solidFill>
                  <a:srgbClr val="1E293B"/>
                </a:solidFill>
                <a:latin typeface="Arial" pitchFamily="34" charset="0"/>
                <a:ea typeface="Arial" pitchFamily="34" charset="-122"/>
                <a:cs typeface="Arial" pitchFamily="34" charset="-120"/>
              </a:rPr>
              <a:t>Cost per GB</a:t>
            </a:r>
            <a:endParaRPr lang="en-US" sz="1100" dirty="0"/>
          </a:p>
        </p:txBody>
      </p:sp>
      <p:sp>
        <p:nvSpPr>
          <p:cNvPr id="38" name="Shape 36"/>
          <p:cNvSpPr/>
          <p:nvPr/>
        </p:nvSpPr>
        <p:spPr>
          <a:xfrm>
            <a:off x="1691640" y="3931920"/>
            <a:ext cx="1170432" cy="402336"/>
          </a:xfrm>
          <a:prstGeom prst="rect">
            <a:avLst/>
          </a:prstGeom>
          <a:solidFill>
            <a:srgbClr val="F8FAFC"/>
          </a:solidFill>
          <a:ln w="12700">
            <a:solidFill>
              <a:srgbClr val="64748B"/>
            </a:solidFill>
            <a:prstDash val="solid"/>
          </a:ln>
        </p:spPr>
        <p:txBody>
          <a:bodyPr/>
          <a:lstStyle/>
          <a:p>
            <a:endParaRPr lang="en-GB"/>
          </a:p>
        </p:txBody>
      </p:sp>
      <p:sp>
        <p:nvSpPr>
          <p:cNvPr id="39" name="Text 37"/>
          <p:cNvSpPr/>
          <p:nvPr/>
        </p:nvSpPr>
        <p:spPr>
          <a:xfrm>
            <a:off x="1719072" y="3986784"/>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~$1000+</a:t>
            </a:r>
            <a:endParaRPr lang="en-US" sz="1100" dirty="0"/>
          </a:p>
        </p:txBody>
      </p:sp>
      <p:sp>
        <p:nvSpPr>
          <p:cNvPr id="40" name="Shape 38"/>
          <p:cNvSpPr/>
          <p:nvPr/>
        </p:nvSpPr>
        <p:spPr>
          <a:xfrm>
            <a:off x="2880360" y="3931920"/>
            <a:ext cx="1170432" cy="402336"/>
          </a:xfrm>
          <a:prstGeom prst="rect">
            <a:avLst/>
          </a:prstGeom>
          <a:solidFill>
            <a:srgbClr val="F8FAFC"/>
          </a:solidFill>
          <a:ln w="12700">
            <a:solidFill>
              <a:srgbClr val="64748B"/>
            </a:solidFill>
            <a:prstDash val="solid"/>
          </a:ln>
        </p:spPr>
        <p:txBody>
          <a:bodyPr/>
          <a:lstStyle/>
          <a:p>
            <a:endParaRPr lang="en-GB"/>
          </a:p>
        </p:txBody>
      </p:sp>
      <p:sp>
        <p:nvSpPr>
          <p:cNvPr id="41" name="Text 39"/>
          <p:cNvSpPr/>
          <p:nvPr/>
        </p:nvSpPr>
        <p:spPr>
          <a:xfrm>
            <a:off x="2907792" y="3986784"/>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~$5–10</a:t>
            </a:r>
            <a:endParaRPr lang="en-US" sz="1100" dirty="0"/>
          </a:p>
        </p:txBody>
      </p:sp>
      <p:sp>
        <p:nvSpPr>
          <p:cNvPr id="42" name="Shape 40"/>
          <p:cNvSpPr/>
          <p:nvPr/>
        </p:nvSpPr>
        <p:spPr>
          <a:xfrm>
            <a:off x="502920" y="4361688"/>
            <a:ext cx="1170432" cy="402336"/>
          </a:xfrm>
          <a:prstGeom prst="rect">
            <a:avLst/>
          </a:prstGeom>
          <a:solidFill>
            <a:srgbClr val="FFFFFF"/>
          </a:solidFill>
          <a:ln w="12700">
            <a:solidFill>
              <a:srgbClr val="64748B"/>
            </a:solidFill>
            <a:prstDash val="solid"/>
          </a:ln>
        </p:spPr>
        <p:txBody>
          <a:bodyPr/>
          <a:lstStyle/>
          <a:p>
            <a:endParaRPr lang="en-GB"/>
          </a:p>
        </p:txBody>
      </p:sp>
      <p:sp>
        <p:nvSpPr>
          <p:cNvPr id="43" name="Text 41"/>
          <p:cNvSpPr/>
          <p:nvPr/>
        </p:nvSpPr>
        <p:spPr>
          <a:xfrm>
            <a:off x="530352" y="4416552"/>
            <a:ext cx="1115568" cy="292608"/>
          </a:xfrm>
          <a:prstGeom prst="rect">
            <a:avLst/>
          </a:prstGeom>
          <a:noFill/>
          <a:ln/>
        </p:spPr>
        <p:txBody>
          <a:bodyPr wrap="square" rtlCol="0" anchor="ctr"/>
          <a:lstStyle/>
          <a:p>
            <a:pPr marL="0" indent="0" algn="l">
              <a:buNone/>
            </a:pPr>
            <a:r>
              <a:rPr lang="en-US" sz="1100" dirty="0">
                <a:solidFill>
                  <a:srgbClr val="1E293B"/>
                </a:solidFill>
                <a:latin typeface="Arial" pitchFamily="34" charset="0"/>
                <a:ea typeface="Arial" pitchFamily="34" charset="-122"/>
                <a:cs typeface="Arial" pitchFamily="34" charset="-120"/>
              </a:rPr>
              <a:t>Use</a:t>
            </a:r>
            <a:endParaRPr lang="en-US" sz="1100" dirty="0"/>
          </a:p>
        </p:txBody>
      </p:sp>
      <p:sp>
        <p:nvSpPr>
          <p:cNvPr id="44" name="Shape 42"/>
          <p:cNvSpPr/>
          <p:nvPr/>
        </p:nvSpPr>
        <p:spPr>
          <a:xfrm>
            <a:off x="1691640" y="4361688"/>
            <a:ext cx="1170432" cy="402336"/>
          </a:xfrm>
          <a:prstGeom prst="rect">
            <a:avLst/>
          </a:prstGeom>
          <a:solidFill>
            <a:srgbClr val="FFFFFF"/>
          </a:solidFill>
          <a:ln w="12700">
            <a:solidFill>
              <a:srgbClr val="64748B"/>
            </a:solidFill>
            <a:prstDash val="solid"/>
          </a:ln>
        </p:spPr>
        <p:txBody>
          <a:bodyPr/>
          <a:lstStyle/>
          <a:p>
            <a:endParaRPr lang="en-GB"/>
          </a:p>
        </p:txBody>
      </p:sp>
      <p:sp>
        <p:nvSpPr>
          <p:cNvPr id="45" name="Text 43"/>
          <p:cNvSpPr/>
          <p:nvPr/>
        </p:nvSpPr>
        <p:spPr>
          <a:xfrm>
            <a:off x="1719072" y="4416552"/>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Cache</a:t>
            </a:r>
            <a:endParaRPr lang="en-US" sz="1100" dirty="0"/>
          </a:p>
        </p:txBody>
      </p:sp>
      <p:sp>
        <p:nvSpPr>
          <p:cNvPr id="46" name="Shape 44"/>
          <p:cNvSpPr/>
          <p:nvPr/>
        </p:nvSpPr>
        <p:spPr>
          <a:xfrm>
            <a:off x="2880360" y="4361688"/>
            <a:ext cx="1170432" cy="402336"/>
          </a:xfrm>
          <a:prstGeom prst="rect">
            <a:avLst/>
          </a:prstGeom>
          <a:solidFill>
            <a:srgbClr val="FFFFFF"/>
          </a:solidFill>
          <a:ln w="12700">
            <a:solidFill>
              <a:srgbClr val="64748B"/>
            </a:solidFill>
            <a:prstDash val="solid"/>
          </a:ln>
        </p:spPr>
        <p:txBody>
          <a:bodyPr/>
          <a:lstStyle/>
          <a:p>
            <a:endParaRPr lang="en-GB"/>
          </a:p>
        </p:txBody>
      </p:sp>
      <p:sp>
        <p:nvSpPr>
          <p:cNvPr id="47" name="Text 45"/>
          <p:cNvSpPr/>
          <p:nvPr/>
        </p:nvSpPr>
        <p:spPr>
          <a:xfrm>
            <a:off x="2907792" y="4416552"/>
            <a:ext cx="1115568" cy="292608"/>
          </a:xfrm>
          <a:prstGeom prst="rect">
            <a:avLst/>
          </a:prstGeom>
          <a:noFill/>
          <a:ln/>
        </p:spPr>
        <p:txBody>
          <a:bodyPr wrap="square" rtlCol="0" anchor="ctr"/>
          <a:lstStyle/>
          <a:p>
            <a:pPr marL="0" indent="0" algn="ctr">
              <a:buNone/>
            </a:pPr>
            <a:r>
              <a:rPr lang="en-US" sz="1100" dirty="0">
                <a:solidFill>
                  <a:srgbClr val="1E293B"/>
                </a:solidFill>
                <a:latin typeface="Arial" pitchFamily="34" charset="0"/>
                <a:ea typeface="Arial" pitchFamily="34" charset="-122"/>
                <a:cs typeface="Arial" pitchFamily="34" charset="-120"/>
              </a:rPr>
              <a:t>Main RAM</a:t>
            </a:r>
            <a:endParaRPr lang="en-US" sz="1100" dirty="0"/>
          </a:p>
        </p:txBody>
      </p:sp>
      <p:sp>
        <p:nvSpPr>
          <p:cNvPr id="48" name="Shape 46"/>
          <p:cNvSpPr/>
          <p:nvPr/>
        </p:nvSpPr>
        <p:spPr>
          <a:xfrm>
            <a:off x="4389120" y="1280160"/>
            <a:ext cx="4297680" cy="1645920"/>
          </a:xfrm>
          <a:prstGeom prst="rect">
            <a:avLst/>
          </a:prstGeom>
          <a:solidFill>
            <a:srgbClr val="DBEAFE"/>
          </a:solidFill>
          <a:ln w="12700">
            <a:solidFill>
              <a:srgbClr val="2563EB"/>
            </a:solidFill>
            <a:prstDash val="solid"/>
          </a:ln>
        </p:spPr>
        <p:txBody>
          <a:bodyPr/>
          <a:lstStyle/>
          <a:p>
            <a:endParaRPr lang="en-GB"/>
          </a:p>
        </p:txBody>
      </p:sp>
      <p:sp>
        <p:nvSpPr>
          <p:cNvPr id="49" name="Text 47"/>
          <p:cNvSpPr/>
          <p:nvPr/>
        </p:nvSpPr>
        <p:spPr>
          <a:xfrm>
            <a:off x="4526280" y="1371600"/>
            <a:ext cx="4023360" cy="320040"/>
          </a:xfrm>
          <a:prstGeom prst="rect">
            <a:avLst/>
          </a:prstGeom>
          <a:noFill/>
          <a:ln/>
        </p:spPr>
        <p:txBody>
          <a:bodyPr wrap="square" rtlCol="0" anchor="ctr"/>
          <a:lstStyle/>
          <a:p>
            <a:pPr marL="0" indent="0">
              <a:buNone/>
            </a:pPr>
            <a:r>
              <a:rPr lang="en-US" sz="1400" b="1" dirty="0">
                <a:solidFill>
                  <a:srgbClr val="2563EB"/>
                </a:solidFill>
                <a:latin typeface="Arial" pitchFamily="34" charset="0"/>
                <a:ea typeface="Arial" pitchFamily="34" charset="-122"/>
                <a:cs typeface="Arial" pitchFamily="34" charset="-120"/>
              </a:rPr>
              <a:t>The Refresh Problem</a:t>
            </a:r>
            <a:endParaRPr lang="en-US" sz="1400" dirty="0"/>
          </a:p>
        </p:txBody>
      </p:sp>
      <p:sp>
        <p:nvSpPr>
          <p:cNvPr id="50" name="Text 48"/>
          <p:cNvSpPr/>
          <p:nvPr/>
        </p:nvSpPr>
        <p:spPr>
          <a:xfrm>
            <a:off x="4526280" y="1783080"/>
            <a:ext cx="4023360" cy="100584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Each DRAM bit is stored as an electrical charge on a tiny capacitor. Capacitors leak charge over ~64 milliseconds. The memory controller must read and rewrite every row before it fades — thousands of times per second. This periodic refresh pauses access to RAM, adding latency unpredictably.</a:t>
            </a:r>
            <a:endParaRPr lang="en-US" sz="1200" dirty="0"/>
          </a:p>
        </p:txBody>
      </p:sp>
      <p:sp>
        <p:nvSpPr>
          <p:cNvPr id="51" name="Shape 49"/>
          <p:cNvSpPr/>
          <p:nvPr/>
        </p:nvSpPr>
        <p:spPr>
          <a:xfrm>
            <a:off x="4389120" y="3063240"/>
            <a:ext cx="4297680" cy="1645920"/>
          </a:xfrm>
          <a:prstGeom prst="rect">
            <a:avLst/>
          </a:prstGeom>
          <a:solidFill>
            <a:srgbClr val="DBEAFE"/>
          </a:solidFill>
          <a:ln w="12700">
            <a:solidFill>
              <a:srgbClr val="2563EB"/>
            </a:solidFill>
            <a:prstDash val="solid"/>
          </a:ln>
        </p:spPr>
        <p:txBody>
          <a:bodyPr/>
          <a:lstStyle/>
          <a:p>
            <a:endParaRPr lang="en-GB"/>
          </a:p>
        </p:txBody>
      </p:sp>
      <p:sp>
        <p:nvSpPr>
          <p:cNvPr id="52" name="Text 50"/>
          <p:cNvSpPr/>
          <p:nvPr/>
        </p:nvSpPr>
        <p:spPr>
          <a:xfrm>
            <a:off x="4526280" y="3154680"/>
            <a:ext cx="4023360" cy="320040"/>
          </a:xfrm>
          <a:prstGeom prst="rect">
            <a:avLst/>
          </a:prstGeom>
          <a:noFill/>
          <a:ln/>
        </p:spPr>
        <p:txBody>
          <a:bodyPr wrap="square" rtlCol="0" anchor="ctr"/>
          <a:lstStyle/>
          <a:p>
            <a:pPr marL="0" indent="0">
              <a:buNone/>
            </a:pPr>
            <a:r>
              <a:rPr lang="en-US" sz="1400" b="1" dirty="0">
                <a:solidFill>
                  <a:srgbClr val="2563EB"/>
                </a:solidFill>
                <a:latin typeface="Arial" pitchFamily="34" charset="0"/>
                <a:ea typeface="Arial" pitchFamily="34" charset="-122"/>
                <a:cs typeface="Arial" pitchFamily="34" charset="-120"/>
              </a:rPr>
              <a:t>Row and Column Access</a:t>
            </a:r>
            <a:endParaRPr lang="en-US" sz="1400" dirty="0"/>
          </a:p>
        </p:txBody>
      </p:sp>
      <p:sp>
        <p:nvSpPr>
          <p:cNvPr id="53" name="Text 51"/>
          <p:cNvSpPr/>
          <p:nvPr/>
        </p:nvSpPr>
        <p:spPr>
          <a:xfrm>
            <a:off x="4526280" y="3566160"/>
            <a:ext cx="4023360" cy="1005840"/>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DRAM is organised as a 2D grid. To read a value, the controller must assert a row address (RAS), then a column address (CAS). This two-step access is why DRAM latency is measured in nanoseconds rather than picoseconds.</a:t>
            </a:r>
            <a:endParaRPr lang="en-US" sz="1200"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Virtual Memory</a:t>
            </a:r>
            <a:endParaRPr lang="en-US" sz="3400" dirty="0"/>
          </a:p>
        </p:txBody>
      </p:sp>
      <p:sp>
        <p:nvSpPr>
          <p:cNvPr id="3" name="Text 1"/>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The OS creates the illusion that each process has its own large private address space.</a:t>
            </a:r>
            <a:endParaRPr lang="en-US" sz="1500" dirty="0"/>
          </a:p>
        </p:txBody>
      </p:sp>
      <p:sp>
        <p:nvSpPr>
          <p:cNvPr id="4" name="Shape 2"/>
          <p:cNvSpPr/>
          <p:nvPr/>
        </p:nvSpPr>
        <p:spPr>
          <a:xfrm>
            <a:off x="457200" y="1280160"/>
            <a:ext cx="3840480" cy="3566160"/>
          </a:xfrm>
          <a:prstGeom prst="rect">
            <a:avLst/>
          </a:prstGeom>
          <a:solidFill>
            <a:srgbClr val="E8F4F8"/>
          </a:solidFill>
          <a:ln w="12700">
            <a:solidFill>
              <a:srgbClr val="1C7293"/>
            </a:solidFill>
            <a:prstDash val="solid"/>
          </a:ln>
        </p:spPr>
        <p:txBody>
          <a:bodyPr/>
          <a:lstStyle/>
          <a:p>
            <a:endParaRPr lang="en-GB"/>
          </a:p>
        </p:txBody>
      </p:sp>
      <p:sp>
        <p:nvSpPr>
          <p:cNvPr id="5" name="Text 3"/>
          <p:cNvSpPr/>
          <p:nvPr/>
        </p:nvSpPr>
        <p:spPr>
          <a:xfrm>
            <a:off x="594360" y="1371600"/>
            <a:ext cx="3566160" cy="320040"/>
          </a:xfrm>
          <a:prstGeom prst="rect">
            <a:avLst/>
          </a:prstGeom>
          <a:noFill/>
          <a:ln/>
        </p:spPr>
        <p:txBody>
          <a:bodyPr wrap="square" rtlCol="0" anchor="ctr"/>
          <a:lstStyle/>
          <a:p>
            <a:pPr marL="0" indent="0">
              <a:buNone/>
            </a:pPr>
            <a:r>
              <a:rPr lang="en-US" sz="1400" b="1" dirty="0">
                <a:solidFill>
                  <a:srgbClr val="065A82"/>
                </a:solidFill>
                <a:latin typeface="Arial" pitchFamily="34" charset="0"/>
                <a:ea typeface="Arial" pitchFamily="34" charset="-122"/>
                <a:cs typeface="Arial" pitchFamily="34" charset="-120"/>
              </a:rPr>
              <a:t>How It Works</a:t>
            </a:r>
            <a:endParaRPr lang="en-US" sz="1400" dirty="0"/>
          </a:p>
        </p:txBody>
      </p:sp>
      <p:sp>
        <p:nvSpPr>
          <p:cNvPr id="6" name="Shape 4"/>
          <p:cNvSpPr/>
          <p:nvPr/>
        </p:nvSpPr>
        <p:spPr>
          <a:xfrm>
            <a:off x="594360" y="1828800"/>
            <a:ext cx="365760" cy="594360"/>
          </a:xfrm>
          <a:prstGeom prst="rect">
            <a:avLst/>
          </a:prstGeom>
          <a:solidFill>
            <a:srgbClr val="2563EB"/>
          </a:solidFill>
          <a:ln w="12700">
            <a:solidFill>
              <a:srgbClr val="2563EB"/>
            </a:solidFill>
            <a:prstDash val="solid"/>
          </a:ln>
        </p:spPr>
        <p:txBody>
          <a:bodyPr/>
          <a:lstStyle/>
          <a:p>
            <a:endParaRPr lang="en-GB"/>
          </a:p>
        </p:txBody>
      </p:sp>
      <p:sp>
        <p:nvSpPr>
          <p:cNvPr id="7" name="Text 5"/>
          <p:cNvSpPr/>
          <p:nvPr/>
        </p:nvSpPr>
        <p:spPr>
          <a:xfrm>
            <a:off x="594360" y="1901952"/>
            <a:ext cx="365760" cy="438912"/>
          </a:xfrm>
          <a:prstGeom prst="rect">
            <a:avLst/>
          </a:prstGeom>
          <a:noFill/>
          <a:ln/>
        </p:spPr>
        <p:txBody>
          <a:bodyPr wrap="square" rtlCol="0" anchor="ctr"/>
          <a:lstStyle/>
          <a:p>
            <a:pPr marL="0" indent="0" algn="ctr">
              <a:buNone/>
            </a:pPr>
            <a:r>
              <a:rPr lang="en-US" sz="1500" b="1" dirty="0">
                <a:solidFill>
                  <a:srgbClr val="FFFFFF"/>
                </a:solidFill>
                <a:latin typeface="Arial Black" pitchFamily="34" charset="0"/>
                <a:ea typeface="Arial Black" pitchFamily="34" charset="-122"/>
                <a:cs typeface="Arial Black" pitchFamily="34" charset="-120"/>
              </a:rPr>
              <a:t>1</a:t>
            </a:r>
            <a:endParaRPr lang="en-US" sz="1500" dirty="0"/>
          </a:p>
        </p:txBody>
      </p:sp>
      <p:sp>
        <p:nvSpPr>
          <p:cNvPr id="8" name="Text 6"/>
          <p:cNvSpPr/>
          <p:nvPr/>
        </p:nvSpPr>
        <p:spPr>
          <a:xfrm>
            <a:off x="1051560" y="1847088"/>
            <a:ext cx="3108960" cy="219456"/>
          </a:xfrm>
          <a:prstGeom prst="rect">
            <a:avLst/>
          </a:prstGeom>
          <a:noFill/>
          <a:ln/>
        </p:spPr>
        <p:txBody>
          <a:bodyPr wrap="square" rtlCol="0" anchor="ctr"/>
          <a:lstStyle/>
          <a:p>
            <a:pPr marL="0" indent="0">
              <a:buNone/>
            </a:pPr>
            <a:r>
              <a:rPr lang="en-US" sz="1200" b="1" dirty="0">
                <a:solidFill>
                  <a:srgbClr val="065A82"/>
                </a:solidFill>
                <a:latin typeface="Arial" pitchFamily="34" charset="0"/>
                <a:ea typeface="Arial" pitchFamily="34" charset="-122"/>
                <a:cs typeface="Arial" pitchFamily="34" charset="-120"/>
              </a:rPr>
              <a:t>Virtual Address</a:t>
            </a:r>
            <a:endParaRPr lang="en-US" sz="1200" dirty="0"/>
          </a:p>
        </p:txBody>
      </p:sp>
      <p:sp>
        <p:nvSpPr>
          <p:cNvPr id="9" name="Text 7"/>
          <p:cNvSpPr/>
          <p:nvPr/>
        </p:nvSpPr>
        <p:spPr>
          <a:xfrm>
            <a:off x="1051560" y="2103120"/>
            <a:ext cx="3108960" cy="29260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Every process uses virtual addresses (e.g. 0x0000 to 0xFFFF…). These are not real hardware addresses.</a:t>
            </a:r>
            <a:endParaRPr lang="en-US" sz="1100" dirty="0"/>
          </a:p>
        </p:txBody>
      </p:sp>
      <p:sp>
        <p:nvSpPr>
          <p:cNvPr id="10" name="Shape 8"/>
          <p:cNvSpPr/>
          <p:nvPr/>
        </p:nvSpPr>
        <p:spPr>
          <a:xfrm>
            <a:off x="594360" y="2578608"/>
            <a:ext cx="365760" cy="594360"/>
          </a:xfrm>
          <a:prstGeom prst="rect">
            <a:avLst/>
          </a:prstGeom>
          <a:solidFill>
            <a:srgbClr val="2563EB"/>
          </a:solidFill>
          <a:ln w="12700">
            <a:solidFill>
              <a:srgbClr val="2563EB"/>
            </a:solidFill>
            <a:prstDash val="solid"/>
          </a:ln>
        </p:spPr>
        <p:txBody>
          <a:bodyPr/>
          <a:lstStyle/>
          <a:p>
            <a:endParaRPr lang="en-GB"/>
          </a:p>
        </p:txBody>
      </p:sp>
      <p:sp>
        <p:nvSpPr>
          <p:cNvPr id="11" name="Text 9"/>
          <p:cNvSpPr/>
          <p:nvPr/>
        </p:nvSpPr>
        <p:spPr>
          <a:xfrm>
            <a:off x="594360" y="2651760"/>
            <a:ext cx="365760" cy="438912"/>
          </a:xfrm>
          <a:prstGeom prst="rect">
            <a:avLst/>
          </a:prstGeom>
          <a:noFill/>
          <a:ln/>
        </p:spPr>
        <p:txBody>
          <a:bodyPr wrap="square" rtlCol="0" anchor="ctr"/>
          <a:lstStyle/>
          <a:p>
            <a:pPr marL="0" indent="0" algn="ctr">
              <a:buNone/>
            </a:pPr>
            <a:r>
              <a:rPr lang="en-US" sz="1500" b="1" dirty="0">
                <a:solidFill>
                  <a:srgbClr val="FFFFFF"/>
                </a:solidFill>
                <a:latin typeface="Arial Black" pitchFamily="34" charset="0"/>
                <a:ea typeface="Arial Black" pitchFamily="34" charset="-122"/>
                <a:cs typeface="Arial Black" pitchFamily="34" charset="-120"/>
              </a:rPr>
              <a:t>2</a:t>
            </a:r>
            <a:endParaRPr lang="en-US" sz="1500" dirty="0"/>
          </a:p>
        </p:txBody>
      </p:sp>
      <p:sp>
        <p:nvSpPr>
          <p:cNvPr id="12" name="Text 10"/>
          <p:cNvSpPr/>
          <p:nvPr/>
        </p:nvSpPr>
        <p:spPr>
          <a:xfrm>
            <a:off x="1051560" y="2596896"/>
            <a:ext cx="3108960" cy="219456"/>
          </a:xfrm>
          <a:prstGeom prst="rect">
            <a:avLst/>
          </a:prstGeom>
          <a:noFill/>
          <a:ln/>
        </p:spPr>
        <p:txBody>
          <a:bodyPr wrap="square" rtlCol="0" anchor="ctr"/>
          <a:lstStyle/>
          <a:p>
            <a:pPr marL="0" indent="0">
              <a:buNone/>
            </a:pPr>
            <a:r>
              <a:rPr lang="en-US" sz="1200" b="1" dirty="0">
                <a:solidFill>
                  <a:srgbClr val="065A82"/>
                </a:solidFill>
                <a:latin typeface="Arial" pitchFamily="34" charset="0"/>
                <a:ea typeface="Arial" pitchFamily="34" charset="-122"/>
                <a:cs typeface="Arial" pitchFamily="34" charset="-120"/>
              </a:rPr>
              <a:t>Page Table</a:t>
            </a:r>
            <a:endParaRPr lang="en-US" sz="1200" dirty="0"/>
          </a:p>
        </p:txBody>
      </p:sp>
      <p:sp>
        <p:nvSpPr>
          <p:cNvPr id="13" name="Text 11"/>
          <p:cNvSpPr/>
          <p:nvPr/>
        </p:nvSpPr>
        <p:spPr>
          <a:xfrm>
            <a:off x="1051560" y="2852928"/>
            <a:ext cx="3108960" cy="29260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The OS maintains a page table mapping virtual pages (4 KB each) to physical RAM frames or disk locations.</a:t>
            </a:r>
            <a:endParaRPr lang="en-US" sz="1100" dirty="0"/>
          </a:p>
        </p:txBody>
      </p:sp>
      <p:sp>
        <p:nvSpPr>
          <p:cNvPr id="14" name="Shape 12"/>
          <p:cNvSpPr/>
          <p:nvPr/>
        </p:nvSpPr>
        <p:spPr>
          <a:xfrm>
            <a:off x="594360" y="3328416"/>
            <a:ext cx="365760" cy="594360"/>
          </a:xfrm>
          <a:prstGeom prst="rect">
            <a:avLst/>
          </a:prstGeom>
          <a:solidFill>
            <a:srgbClr val="2563EB"/>
          </a:solidFill>
          <a:ln w="12700">
            <a:solidFill>
              <a:srgbClr val="2563EB"/>
            </a:solidFill>
            <a:prstDash val="solid"/>
          </a:ln>
        </p:spPr>
        <p:txBody>
          <a:bodyPr/>
          <a:lstStyle/>
          <a:p>
            <a:endParaRPr lang="en-GB"/>
          </a:p>
        </p:txBody>
      </p:sp>
      <p:sp>
        <p:nvSpPr>
          <p:cNvPr id="15" name="Text 13"/>
          <p:cNvSpPr/>
          <p:nvPr/>
        </p:nvSpPr>
        <p:spPr>
          <a:xfrm>
            <a:off x="594360" y="3401568"/>
            <a:ext cx="365760" cy="438912"/>
          </a:xfrm>
          <a:prstGeom prst="rect">
            <a:avLst/>
          </a:prstGeom>
          <a:noFill/>
          <a:ln/>
        </p:spPr>
        <p:txBody>
          <a:bodyPr wrap="square" rtlCol="0" anchor="ctr"/>
          <a:lstStyle/>
          <a:p>
            <a:pPr marL="0" indent="0" algn="ctr">
              <a:buNone/>
            </a:pPr>
            <a:r>
              <a:rPr lang="en-US" sz="1500" b="1" dirty="0">
                <a:solidFill>
                  <a:srgbClr val="FFFFFF"/>
                </a:solidFill>
                <a:latin typeface="Arial Black" pitchFamily="34" charset="0"/>
                <a:ea typeface="Arial Black" pitchFamily="34" charset="-122"/>
                <a:cs typeface="Arial Black" pitchFamily="34" charset="-120"/>
              </a:rPr>
              <a:t>3</a:t>
            </a:r>
            <a:endParaRPr lang="en-US" sz="1500" dirty="0"/>
          </a:p>
        </p:txBody>
      </p:sp>
      <p:sp>
        <p:nvSpPr>
          <p:cNvPr id="16" name="Text 14"/>
          <p:cNvSpPr/>
          <p:nvPr/>
        </p:nvSpPr>
        <p:spPr>
          <a:xfrm>
            <a:off x="1051560" y="3346704"/>
            <a:ext cx="3108960" cy="219456"/>
          </a:xfrm>
          <a:prstGeom prst="rect">
            <a:avLst/>
          </a:prstGeom>
          <a:noFill/>
          <a:ln/>
        </p:spPr>
        <p:txBody>
          <a:bodyPr wrap="square" rtlCol="0" anchor="ctr"/>
          <a:lstStyle/>
          <a:p>
            <a:pPr marL="0" indent="0">
              <a:buNone/>
            </a:pPr>
            <a:r>
              <a:rPr lang="en-US" sz="1200" b="1" dirty="0">
                <a:solidFill>
                  <a:srgbClr val="065A82"/>
                </a:solidFill>
                <a:latin typeface="Arial" pitchFamily="34" charset="0"/>
                <a:ea typeface="Arial" pitchFamily="34" charset="-122"/>
                <a:cs typeface="Arial" pitchFamily="34" charset="-120"/>
              </a:rPr>
              <a:t>TLB Lookup</a:t>
            </a:r>
            <a:endParaRPr lang="en-US" sz="1200" dirty="0"/>
          </a:p>
        </p:txBody>
      </p:sp>
      <p:sp>
        <p:nvSpPr>
          <p:cNvPr id="17" name="Text 15"/>
          <p:cNvSpPr/>
          <p:nvPr/>
        </p:nvSpPr>
        <p:spPr>
          <a:xfrm>
            <a:off x="1051560" y="3602736"/>
            <a:ext cx="3108960" cy="29260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The Translation Lookaside Buffer (TLB) is a fast cache of recent virtual→physical mappings, avoiding slow page table walks.</a:t>
            </a:r>
            <a:endParaRPr lang="en-US" sz="1100" dirty="0"/>
          </a:p>
        </p:txBody>
      </p:sp>
      <p:sp>
        <p:nvSpPr>
          <p:cNvPr id="18" name="Shape 16"/>
          <p:cNvSpPr/>
          <p:nvPr/>
        </p:nvSpPr>
        <p:spPr>
          <a:xfrm>
            <a:off x="594360" y="4078224"/>
            <a:ext cx="365760" cy="594360"/>
          </a:xfrm>
          <a:prstGeom prst="rect">
            <a:avLst/>
          </a:prstGeom>
          <a:solidFill>
            <a:srgbClr val="2563EB"/>
          </a:solidFill>
          <a:ln w="12700">
            <a:solidFill>
              <a:srgbClr val="2563EB"/>
            </a:solidFill>
            <a:prstDash val="solid"/>
          </a:ln>
        </p:spPr>
        <p:txBody>
          <a:bodyPr/>
          <a:lstStyle/>
          <a:p>
            <a:endParaRPr lang="en-GB"/>
          </a:p>
        </p:txBody>
      </p:sp>
      <p:sp>
        <p:nvSpPr>
          <p:cNvPr id="19" name="Text 17"/>
          <p:cNvSpPr/>
          <p:nvPr/>
        </p:nvSpPr>
        <p:spPr>
          <a:xfrm>
            <a:off x="594360" y="4151376"/>
            <a:ext cx="365760" cy="438912"/>
          </a:xfrm>
          <a:prstGeom prst="rect">
            <a:avLst/>
          </a:prstGeom>
          <a:noFill/>
          <a:ln/>
        </p:spPr>
        <p:txBody>
          <a:bodyPr wrap="square" rtlCol="0" anchor="ctr"/>
          <a:lstStyle/>
          <a:p>
            <a:pPr marL="0" indent="0" algn="ctr">
              <a:buNone/>
            </a:pPr>
            <a:r>
              <a:rPr lang="en-US" sz="1500" b="1" dirty="0">
                <a:solidFill>
                  <a:srgbClr val="FFFFFF"/>
                </a:solidFill>
                <a:latin typeface="Arial Black" pitchFamily="34" charset="0"/>
                <a:ea typeface="Arial Black" pitchFamily="34" charset="-122"/>
                <a:cs typeface="Arial Black" pitchFamily="34" charset="-120"/>
              </a:rPr>
              <a:t>4</a:t>
            </a:r>
            <a:endParaRPr lang="en-US" sz="1500" dirty="0"/>
          </a:p>
        </p:txBody>
      </p:sp>
      <p:sp>
        <p:nvSpPr>
          <p:cNvPr id="20" name="Text 18"/>
          <p:cNvSpPr/>
          <p:nvPr/>
        </p:nvSpPr>
        <p:spPr>
          <a:xfrm>
            <a:off x="1051560" y="4096512"/>
            <a:ext cx="3108960" cy="219456"/>
          </a:xfrm>
          <a:prstGeom prst="rect">
            <a:avLst/>
          </a:prstGeom>
          <a:noFill/>
          <a:ln/>
        </p:spPr>
        <p:txBody>
          <a:bodyPr wrap="square" rtlCol="0" anchor="ctr"/>
          <a:lstStyle/>
          <a:p>
            <a:pPr marL="0" indent="0">
              <a:buNone/>
            </a:pPr>
            <a:r>
              <a:rPr lang="en-US" sz="1200" b="1" dirty="0">
                <a:solidFill>
                  <a:srgbClr val="065A82"/>
                </a:solidFill>
                <a:latin typeface="Arial" pitchFamily="34" charset="0"/>
                <a:ea typeface="Arial" pitchFamily="34" charset="-122"/>
                <a:cs typeface="Arial" pitchFamily="34" charset="-120"/>
              </a:rPr>
              <a:t>Physical Access</a:t>
            </a:r>
            <a:endParaRPr lang="en-US" sz="1200" dirty="0"/>
          </a:p>
        </p:txBody>
      </p:sp>
      <p:sp>
        <p:nvSpPr>
          <p:cNvPr id="21" name="Text 19"/>
          <p:cNvSpPr/>
          <p:nvPr/>
        </p:nvSpPr>
        <p:spPr>
          <a:xfrm>
            <a:off x="1051560" y="4352544"/>
            <a:ext cx="3108960" cy="29260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After translation, the CPU accesses the real RAM address. If the page is not in RAM, a page fault triggers.</a:t>
            </a:r>
            <a:endParaRPr lang="en-US" sz="1100" dirty="0"/>
          </a:p>
        </p:txBody>
      </p:sp>
      <p:sp>
        <p:nvSpPr>
          <p:cNvPr id="22" name="Shape 20"/>
          <p:cNvSpPr/>
          <p:nvPr/>
        </p:nvSpPr>
        <p:spPr>
          <a:xfrm>
            <a:off x="4572000" y="1280160"/>
            <a:ext cx="4114800" cy="3566160"/>
          </a:xfrm>
          <a:prstGeom prst="rect">
            <a:avLst/>
          </a:prstGeom>
          <a:solidFill>
            <a:srgbClr val="FFFFFF"/>
          </a:solidFill>
          <a:ln w="12700">
            <a:solidFill>
              <a:srgbClr val="2563EB"/>
            </a:solidFill>
            <a:prstDash val="solid"/>
          </a:ln>
        </p:spPr>
        <p:txBody>
          <a:bodyPr/>
          <a:lstStyle/>
          <a:p>
            <a:endParaRPr lang="en-GB"/>
          </a:p>
        </p:txBody>
      </p:sp>
      <p:sp>
        <p:nvSpPr>
          <p:cNvPr id="23" name="Text 21"/>
          <p:cNvSpPr/>
          <p:nvPr/>
        </p:nvSpPr>
        <p:spPr>
          <a:xfrm>
            <a:off x="4709160" y="1371600"/>
            <a:ext cx="3840480" cy="320040"/>
          </a:xfrm>
          <a:prstGeom prst="rect">
            <a:avLst/>
          </a:prstGeom>
          <a:noFill/>
          <a:ln/>
        </p:spPr>
        <p:txBody>
          <a:bodyPr wrap="square" rtlCol="0" anchor="ctr"/>
          <a:lstStyle/>
          <a:p>
            <a:pPr marL="0" indent="0">
              <a:buNone/>
            </a:pPr>
            <a:r>
              <a:rPr lang="en-US" sz="1400" b="1" dirty="0">
                <a:solidFill>
                  <a:srgbClr val="2563EB"/>
                </a:solidFill>
                <a:latin typeface="Arial" pitchFamily="34" charset="0"/>
                <a:ea typeface="Arial" pitchFamily="34" charset="-122"/>
                <a:cs typeface="Arial" pitchFamily="34" charset="-120"/>
              </a:rPr>
              <a:t>Benefits of Virtual Memory</a:t>
            </a:r>
            <a:endParaRPr lang="en-US" sz="1400" dirty="0"/>
          </a:p>
        </p:txBody>
      </p:sp>
      <p:sp>
        <p:nvSpPr>
          <p:cNvPr id="24" name="Shape 22"/>
          <p:cNvSpPr/>
          <p:nvPr/>
        </p:nvSpPr>
        <p:spPr>
          <a:xfrm>
            <a:off x="4663440" y="1828800"/>
            <a:ext cx="3886200" cy="658368"/>
          </a:xfrm>
          <a:prstGeom prst="rect">
            <a:avLst/>
          </a:prstGeom>
          <a:solidFill>
            <a:srgbClr val="DBEAFE"/>
          </a:solidFill>
          <a:ln w="12700">
            <a:solidFill>
              <a:srgbClr val="DBEAFE"/>
            </a:solidFill>
            <a:prstDash val="solid"/>
          </a:ln>
        </p:spPr>
        <p:txBody>
          <a:bodyPr/>
          <a:lstStyle/>
          <a:p>
            <a:endParaRPr lang="en-GB"/>
          </a:p>
        </p:txBody>
      </p:sp>
      <p:sp>
        <p:nvSpPr>
          <p:cNvPr id="25" name="Text 23"/>
          <p:cNvSpPr/>
          <p:nvPr/>
        </p:nvSpPr>
        <p:spPr>
          <a:xfrm>
            <a:off x="4754880" y="1865376"/>
            <a:ext cx="3703320" cy="256032"/>
          </a:xfrm>
          <a:prstGeom prst="rect">
            <a:avLst/>
          </a:prstGeom>
          <a:noFill/>
          <a:ln/>
        </p:spPr>
        <p:txBody>
          <a:bodyPr wrap="square" rtlCol="0" anchor="ctr"/>
          <a:lstStyle/>
          <a:p>
            <a:pPr marL="0" indent="0">
              <a:buNone/>
            </a:pPr>
            <a:r>
              <a:rPr lang="en-US" sz="1300" b="1" dirty="0">
                <a:solidFill>
                  <a:srgbClr val="2563EB"/>
                </a:solidFill>
                <a:latin typeface="Arial" pitchFamily="34" charset="0"/>
                <a:ea typeface="Arial" pitchFamily="34" charset="-122"/>
                <a:cs typeface="Arial" pitchFamily="34" charset="-120"/>
              </a:rPr>
              <a:t>🔒 Isolation</a:t>
            </a:r>
            <a:endParaRPr lang="en-US" sz="1300" dirty="0"/>
          </a:p>
        </p:txBody>
      </p:sp>
      <p:sp>
        <p:nvSpPr>
          <p:cNvPr id="26" name="Text 24"/>
          <p:cNvSpPr/>
          <p:nvPr/>
        </p:nvSpPr>
        <p:spPr>
          <a:xfrm>
            <a:off x="4754880" y="2157984"/>
            <a:ext cx="3703320" cy="274320"/>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Each process is invisible to others. Process A cannot read or corrupt Process B's memory.</a:t>
            </a:r>
            <a:endParaRPr lang="en-US" sz="1100" dirty="0"/>
          </a:p>
        </p:txBody>
      </p:sp>
      <p:sp>
        <p:nvSpPr>
          <p:cNvPr id="27" name="Shape 25"/>
          <p:cNvSpPr/>
          <p:nvPr/>
        </p:nvSpPr>
        <p:spPr>
          <a:xfrm>
            <a:off x="4663440" y="2578608"/>
            <a:ext cx="3886200" cy="658368"/>
          </a:xfrm>
          <a:prstGeom prst="rect">
            <a:avLst/>
          </a:prstGeom>
          <a:solidFill>
            <a:srgbClr val="DBEAFE"/>
          </a:solidFill>
          <a:ln w="12700">
            <a:solidFill>
              <a:srgbClr val="DBEAFE"/>
            </a:solidFill>
            <a:prstDash val="solid"/>
          </a:ln>
        </p:spPr>
        <p:txBody>
          <a:bodyPr/>
          <a:lstStyle/>
          <a:p>
            <a:endParaRPr lang="en-GB"/>
          </a:p>
        </p:txBody>
      </p:sp>
      <p:sp>
        <p:nvSpPr>
          <p:cNvPr id="28" name="Text 26"/>
          <p:cNvSpPr/>
          <p:nvPr/>
        </p:nvSpPr>
        <p:spPr>
          <a:xfrm>
            <a:off x="4754880" y="2615184"/>
            <a:ext cx="3703320" cy="256032"/>
          </a:xfrm>
          <a:prstGeom prst="rect">
            <a:avLst/>
          </a:prstGeom>
          <a:noFill/>
          <a:ln/>
        </p:spPr>
        <p:txBody>
          <a:bodyPr wrap="square" rtlCol="0" anchor="ctr"/>
          <a:lstStyle/>
          <a:p>
            <a:pPr marL="0" indent="0">
              <a:buNone/>
            </a:pPr>
            <a:r>
              <a:rPr lang="en-US" sz="1300" b="1" dirty="0">
                <a:solidFill>
                  <a:srgbClr val="2563EB"/>
                </a:solidFill>
                <a:latin typeface="Arial" pitchFamily="34" charset="0"/>
                <a:ea typeface="Arial" pitchFamily="34" charset="-122"/>
                <a:cs typeface="Arial" pitchFamily="34" charset="-120"/>
              </a:rPr>
              <a:t>📏 Larger Address Space</a:t>
            </a:r>
            <a:endParaRPr lang="en-US" sz="1300" dirty="0"/>
          </a:p>
        </p:txBody>
      </p:sp>
      <p:sp>
        <p:nvSpPr>
          <p:cNvPr id="29" name="Text 27"/>
          <p:cNvSpPr/>
          <p:nvPr/>
        </p:nvSpPr>
        <p:spPr>
          <a:xfrm>
            <a:off x="4754880" y="2907792"/>
            <a:ext cx="3703320" cy="274320"/>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A 32-bit process sees 4 GB of address space even if only 512 MB of real RAM exists.</a:t>
            </a:r>
            <a:endParaRPr lang="en-US" sz="1100" dirty="0"/>
          </a:p>
        </p:txBody>
      </p:sp>
      <p:sp>
        <p:nvSpPr>
          <p:cNvPr id="30" name="Shape 28"/>
          <p:cNvSpPr/>
          <p:nvPr/>
        </p:nvSpPr>
        <p:spPr>
          <a:xfrm>
            <a:off x="4663440" y="3328416"/>
            <a:ext cx="3886200" cy="658368"/>
          </a:xfrm>
          <a:prstGeom prst="rect">
            <a:avLst/>
          </a:prstGeom>
          <a:solidFill>
            <a:srgbClr val="DBEAFE"/>
          </a:solidFill>
          <a:ln w="12700">
            <a:solidFill>
              <a:srgbClr val="DBEAFE"/>
            </a:solidFill>
            <a:prstDash val="solid"/>
          </a:ln>
        </p:spPr>
        <p:txBody>
          <a:bodyPr/>
          <a:lstStyle/>
          <a:p>
            <a:endParaRPr lang="en-GB"/>
          </a:p>
        </p:txBody>
      </p:sp>
      <p:sp>
        <p:nvSpPr>
          <p:cNvPr id="31" name="Text 29"/>
          <p:cNvSpPr/>
          <p:nvPr/>
        </p:nvSpPr>
        <p:spPr>
          <a:xfrm>
            <a:off x="4754880" y="3364992"/>
            <a:ext cx="3703320" cy="256032"/>
          </a:xfrm>
          <a:prstGeom prst="rect">
            <a:avLst/>
          </a:prstGeom>
          <a:noFill/>
          <a:ln/>
        </p:spPr>
        <p:txBody>
          <a:bodyPr wrap="square" rtlCol="0" anchor="ctr"/>
          <a:lstStyle/>
          <a:p>
            <a:pPr marL="0" indent="0">
              <a:buNone/>
            </a:pPr>
            <a:r>
              <a:rPr lang="en-US" sz="1300" b="1" dirty="0">
                <a:solidFill>
                  <a:srgbClr val="2563EB"/>
                </a:solidFill>
                <a:latin typeface="Arial" pitchFamily="34" charset="0"/>
                <a:ea typeface="Arial" pitchFamily="34" charset="-122"/>
                <a:cs typeface="Arial" pitchFamily="34" charset="-120"/>
              </a:rPr>
              <a:t>🔄 Sharing</a:t>
            </a:r>
            <a:endParaRPr lang="en-US" sz="1300" dirty="0"/>
          </a:p>
        </p:txBody>
      </p:sp>
      <p:sp>
        <p:nvSpPr>
          <p:cNvPr id="32" name="Text 30"/>
          <p:cNvSpPr/>
          <p:nvPr/>
        </p:nvSpPr>
        <p:spPr>
          <a:xfrm>
            <a:off x="4754880" y="3657600"/>
            <a:ext cx="3703320" cy="274320"/>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Multiple processes can map the same physical page (e.g. a shared library) without duplication.</a:t>
            </a:r>
            <a:endParaRPr lang="en-US" sz="1100" dirty="0"/>
          </a:p>
        </p:txBody>
      </p:sp>
      <p:sp>
        <p:nvSpPr>
          <p:cNvPr id="33" name="Shape 31"/>
          <p:cNvSpPr/>
          <p:nvPr/>
        </p:nvSpPr>
        <p:spPr>
          <a:xfrm>
            <a:off x="4663440" y="4078224"/>
            <a:ext cx="3886200" cy="658368"/>
          </a:xfrm>
          <a:prstGeom prst="rect">
            <a:avLst/>
          </a:prstGeom>
          <a:solidFill>
            <a:srgbClr val="DBEAFE"/>
          </a:solidFill>
          <a:ln w="12700">
            <a:solidFill>
              <a:srgbClr val="DBEAFE"/>
            </a:solidFill>
            <a:prstDash val="solid"/>
          </a:ln>
        </p:spPr>
        <p:txBody>
          <a:bodyPr/>
          <a:lstStyle/>
          <a:p>
            <a:endParaRPr lang="en-GB"/>
          </a:p>
        </p:txBody>
      </p:sp>
      <p:sp>
        <p:nvSpPr>
          <p:cNvPr id="34" name="Text 32"/>
          <p:cNvSpPr/>
          <p:nvPr/>
        </p:nvSpPr>
        <p:spPr>
          <a:xfrm>
            <a:off x="4754880" y="4114800"/>
            <a:ext cx="3703320" cy="256032"/>
          </a:xfrm>
          <a:prstGeom prst="rect">
            <a:avLst/>
          </a:prstGeom>
          <a:noFill/>
          <a:ln/>
        </p:spPr>
        <p:txBody>
          <a:bodyPr wrap="square" rtlCol="0" anchor="ctr"/>
          <a:lstStyle/>
          <a:p>
            <a:pPr marL="0" indent="0">
              <a:buNone/>
            </a:pPr>
            <a:r>
              <a:rPr lang="en-US" sz="1300" b="1" dirty="0">
                <a:solidFill>
                  <a:srgbClr val="2563EB"/>
                </a:solidFill>
                <a:latin typeface="Arial" pitchFamily="34" charset="0"/>
                <a:ea typeface="Arial" pitchFamily="34" charset="-122"/>
                <a:cs typeface="Arial" pitchFamily="34" charset="-120"/>
              </a:rPr>
              <a:t>💤 Demand Paging</a:t>
            </a:r>
            <a:endParaRPr lang="en-US" sz="1300" dirty="0"/>
          </a:p>
        </p:txBody>
      </p:sp>
      <p:sp>
        <p:nvSpPr>
          <p:cNvPr id="35" name="Text 33"/>
          <p:cNvSpPr/>
          <p:nvPr/>
        </p:nvSpPr>
        <p:spPr>
          <a:xfrm>
            <a:off x="4754880" y="4407408"/>
            <a:ext cx="3703320" cy="274320"/>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Pages are only loaded into RAM when actually needed, saving physical memory.</a:t>
            </a:r>
            <a:endParaRPr lang="en-US" sz="1100"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Page Files and Swap Space</a:t>
            </a:r>
            <a:endParaRPr lang="en-US" sz="3400" dirty="0"/>
          </a:p>
        </p:txBody>
      </p:sp>
      <p:sp>
        <p:nvSpPr>
          <p:cNvPr id="4" name="Text 2"/>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When RAM is full, the OS spills pages to disk — at a severe performance cost.</a:t>
            </a:r>
            <a:endParaRPr lang="en-US" sz="1500" dirty="0"/>
          </a:p>
        </p:txBody>
      </p:sp>
      <p:sp>
        <p:nvSpPr>
          <p:cNvPr id="5" name="Shape 3"/>
          <p:cNvSpPr/>
          <p:nvPr/>
        </p:nvSpPr>
        <p:spPr>
          <a:xfrm>
            <a:off x="457200" y="1280160"/>
            <a:ext cx="3931920" cy="3566160"/>
          </a:xfrm>
          <a:prstGeom prst="rect">
            <a:avLst/>
          </a:prstGeom>
          <a:solidFill>
            <a:srgbClr val="E2E8F0"/>
          </a:solidFill>
          <a:ln w="12700">
            <a:solidFill>
              <a:srgbClr val="475569"/>
            </a:solidFill>
            <a:prstDash val="solid"/>
          </a:ln>
        </p:spPr>
        <p:txBody>
          <a:bodyPr/>
          <a:lstStyle/>
          <a:p>
            <a:endParaRPr lang="en-GB"/>
          </a:p>
        </p:txBody>
      </p:sp>
      <p:sp>
        <p:nvSpPr>
          <p:cNvPr id="6" name="Text 4"/>
          <p:cNvSpPr/>
          <p:nvPr/>
        </p:nvSpPr>
        <p:spPr>
          <a:xfrm>
            <a:off x="594360" y="1371600"/>
            <a:ext cx="3657600" cy="320040"/>
          </a:xfrm>
          <a:prstGeom prst="rect">
            <a:avLst/>
          </a:prstGeom>
          <a:noFill/>
          <a:ln/>
        </p:spPr>
        <p:txBody>
          <a:bodyPr wrap="square" rtlCol="0" anchor="ctr"/>
          <a:lstStyle/>
          <a:p>
            <a:pPr marL="0" indent="0">
              <a:buNone/>
            </a:pPr>
            <a:r>
              <a:rPr lang="en-US" sz="1400" b="1" dirty="0">
                <a:solidFill>
                  <a:srgbClr val="475569"/>
                </a:solidFill>
                <a:latin typeface="Arial" pitchFamily="34" charset="0"/>
                <a:ea typeface="Arial" pitchFamily="34" charset="-122"/>
                <a:cs typeface="Arial" pitchFamily="34" charset="-120"/>
              </a:rPr>
              <a:t>What is a Page File?</a:t>
            </a:r>
            <a:endParaRPr lang="en-US" sz="1400" dirty="0"/>
          </a:p>
        </p:txBody>
      </p:sp>
      <p:sp>
        <p:nvSpPr>
          <p:cNvPr id="7" name="Text 5"/>
          <p:cNvSpPr/>
          <p:nvPr/>
        </p:nvSpPr>
        <p:spPr>
          <a:xfrm>
            <a:off x="594360" y="1828800"/>
            <a:ext cx="3657600" cy="283464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A page file (Windows) or swap partition (Linux/macOS) is a reserved area of the hard drive or SSD that the OS uses as an overflow area for RAM.</a:t>
            </a:r>
            <a:endParaRPr lang="en-US" sz="1300" dirty="0"/>
          </a:p>
          <a:p>
            <a:pPr marL="0" indent="0">
              <a:buNone/>
            </a:pP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When physical RAM fills up, the OS evicts (pages out) the least recently used pages from RAM to the page file on disk. When that data is needed again, it is paged back in and something else gets evicted.</a:t>
            </a:r>
            <a:endParaRPr lang="en-US" sz="1300" dirty="0"/>
          </a:p>
          <a:p>
            <a:pPr marL="0" indent="0">
              <a:buNone/>
            </a:pPr>
            <a:endParaRPr lang="en-US" sz="1300" dirty="0"/>
          </a:p>
          <a:p>
            <a:pPr marL="0" indent="0">
              <a:buNone/>
            </a:pPr>
            <a:r>
              <a:rPr lang="en-US" sz="1300" dirty="0">
                <a:solidFill>
                  <a:srgbClr val="1E293B"/>
                </a:solidFill>
                <a:latin typeface="Arial" pitchFamily="34" charset="0"/>
                <a:ea typeface="Arial" pitchFamily="34" charset="-122"/>
                <a:cs typeface="Arial" pitchFamily="34" charset="-120"/>
              </a:rPr>
              <a:t>This is called demand paging or page swapping.</a:t>
            </a:r>
            <a:endParaRPr lang="en-US" sz="1300" dirty="0"/>
          </a:p>
        </p:txBody>
      </p:sp>
      <p:sp>
        <p:nvSpPr>
          <p:cNvPr id="8" name="Shape 6"/>
          <p:cNvSpPr/>
          <p:nvPr/>
        </p:nvSpPr>
        <p:spPr>
          <a:xfrm>
            <a:off x="4663440" y="1280160"/>
            <a:ext cx="4023360" cy="1417320"/>
          </a:xfrm>
          <a:prstGeom prst="rect">
            <a:avLst/>
          </a:prstGeom>
          <a:solidFill>
            <a:srgbClr val="FFFFFF"/>
          </a:solidFill>
          <a:ln w="12700">
            <a:solidFill>
              <a:srgbClr val="EF4444"/>
            </a:solidFill>
            <a:prstDash val="solid"/>
          </a:ln>
        </p:spPr>
        <p:txBody>
          <a:bodyPr/>
          <a:lstStyle/>
          <a:p>
            <a:endParaRPr lang="en-GB"/>
          </a:p>
        </p:txBody>
      </p:sp>
      <p:sp>
        <p:nvSpPr>
          <p:cNvPr id="9" name="Text 7"/>
          <p:cNvSpPr/>
          <p:nvPr/>
        </p:nvSpPr>
        <p:spPr>
          <a:xfrm>
            <a:off x="4800600" y="1371600"/>
            <a:ext cx="3749040" cy="320040"/>
          </a:xfrm>
          <a:prstGeom prst="rect">
            <a:avLst/>
          </a:prstGeom>
          <a:noFill/>
          <a:ln/>
        </p:spPr>
        <p:txBody>
          <a:bodyPr wrap="square" rtlCol="0" anchor="ctr"/>
          <a:lstStyle/>
          <a:p>
            <a:pPr marL="0" indent="0">
              <a:buNone/>
            </a:pPr>
            <a:r>
              <a:rPr lang="en-US" sz="1400" b="1" dirty="0">
                <a:solidFill>
                  <a:srgbClr val="EF4444"/>
                </a:solidFill>
                <a:latin typeface="Arial" pitchFamily="34" charset="0"/>
                <a:ea typeface="Arial" pitchFamily="34" charset="-122"/>
                <a:cs typeface="Arial" pitchFamily="34" charset="-120"/>
              </a:rPr>
              <a:t>⚠  The Thrashing Problem</a:t>
            </a:r>
            <a:endParaRPr lang="en-US" sz="1400" dirty="0"/>
          </a:p>
        </p:txBody>
      </p:sp>
      <p:sp>
        <p:nvSpPr>
          <p:cNvPr id="10" name="Text 8"/>
          <p:cNvSpPr/>
          <p:nvPr/>
        </p:nvSpPr>
        <p:spPr>
          <a:xfrm>
            <a:off x="4800600" y="1783080"/>
            <a:ext cx="3749040" cy="822960"/>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If the system constantly pages in and out, it spends more time swapping than executing, known as thrashing. </a:t>
            </a:r>
          </a:p>
          <a:p>
            <a:pPr marL="0" indent="0">
              <a:buNone/>
            </a:pPr>
            <a:r>
              <a:rPr lang="en-US" sz="1100" dirty="0">
                <a:solidFill>
                  <a:srgbClr val="1E293B"/>
                </a:solidFill>
                <a:latin typeface="Arial" pitchFamily="34" charset="0"/>
                <a:ea typeface="Arial" pitchFamily="34" charset="-122"/>
                <a:cs typeface="Arial" pitchFamily="34" charset="-120"/>
              </a:rPr>
              <a:t>A machine with 4 GB RAM running 6 GB of active workloads will thrash </a:t>
            </a:r>
            <a:r>
              <a:rPr lang="en-US" sz="1100" b="1" dirty="0">
                <a:solidFill>
                  <a:srgbClr val="1E293B"/>
                </a:solidFill>
                <a:latin typeface="Arial" pitchFamily="34" charset="0"/>
                <a:ea typeface="Arial" pitchFamily="34" charset="-122"/>
                <a:cs typeface="Arial" pitchFamily="34" charset="-120"/>
              </a:rPr>
              <a:t>badly</a:t>
            </a:r>
            <a:r>
              <a:rPr lang="en-US" sz="1100" dirty="0">
                <a:solidFill>
                  <a:srgbClr val="1E293B"/>
                </a:solidFill>
                <a:latin typeface="Arial" pitchFamily="34" charset="0"/>
                <a:ea typeface="Arial" pitchFamily="34" charset="-122"/>
                <a:cs typeface="Arial" pitchFamily="34" charset="-120"/>
              </a:rPr>
              <a:t>. </a:t>
            </a:r>
          </a:p>
          <a:p>
            <a:pPr marL="0" indent="0">
              <a:buNone/>
            </a:pPr>
            <a:r>
              <a:rPr lang="en-US" sz="1100" dirty="0">
                <a:solidFill>
                  <a:srgbClr val="1E293B"/>
                </a:solidFill>
                <a:latin typeface="Arial" pitchFamily="34" charset="0"/>
                <a:ea typeface="Arial" pitchFamily="34" charset="-122"/>
                <a:cs typeface="Arial" pitchFamily="34" charset="-120"/>
              </a:rPr>
              <a:t>The obvious fix: add more RAM.</a:t>
            </a:r>
            <a:endParaRPr lang="en-US" sz="1100" dirty="0"/>
          </a:p>
        </p:txBody>
      </p:sp>
      <p:sp>
        <p:nvSpPr>
          <p:cNvPr id="11" name="Shape 9"/>
          <p:cNvSpPr/>
          <p:nvPr/>
        </p:nvSpPr>
        <p:spPr>
          <a:xfrm>
            <a:off x="4663440" y="2834640"/>
            <a:ext cx="4023360" cy="2011680"/>
          </a:xfrm>
          <a:prstGeom prst="rect">
            <a:avLst/>
          </a:prstGeom>
          <a:solidFill>
            <a:srgbClr val="E2E8F0"/>
          </a:solidFill>
          <a:ln w="12700">
            <a:solidFill>
              <a:srgbClr val="475569"/>
            </a:solidFill>
            <a:prstDash val="solid"/>
          </a:ln>
        </p:spPr>
        <p:txBody>
          <a:bodyPr/>
          <a:lstStyle/>
          <a:p>
            <a:endParaRPr lang="en-GB"/>
          </a:p>
        </p:txBody>
      </p:sp>
      <p:sp>
        <p:nvSpPr>
          <p:cNvPr id="12" name="Text 10"/>
          <p:cNvSpPr/>
          <p:nvPr/>
        </p:nvSpPr>
        <p:spPr>
          <a:xfrm>
            <a:off x="4800600" y="2926080"/>
            <a:ext cx="3749040" cy="320040"/>
          </a:xfrm>
          <a:prstGeom prst="rect">
            <a:avLst/>
          </a:prstGeom>
          <a:noFill/>
          <a:ln/>
        </p:spPr>
        <p:txBody>
          <a:bodyPr wrap="square" rtlCol="0" anchor="ctr"/>
          <a:lstStyle/>
          <a:p>
            <a:pPr marL="0" indent="0">
              <a:buNone/>
            </a:pPr>
            <a:r>
              <a:rPr lang="en-US" sz="1400" b="1" dirty="0">
                <a:solidFill>
                  <a:srgbClr val="475569"/>
                </a:solidFill>
                <a:latin typeface="Arial" pitchFamily="34" charset="0"/>
                <a:ea typeface="Arial" pitchFamily="34" charset="-122"/>
                <a:cs typeface="Arial" pitchFamily="34" charset="-120"/>
              </a:rPr>
              <a:t>Speed Comparison</a:t>
            </a:r>
            <a:endParaRPr lang="en-US" sz="1400" dirty="0"/>
          </a:p>
        </p:txBody>
      </p:sp>
      <p:sp>
        <p:nvSpPr>
          <p:cNvPr id="13" name="Text 11"/>
          <p:cNvSpPr/>
          <p:nvPr/>
        </p:nvSpPr>
        <p:spPr>
          <a:xfrm>
            <a:off x="4800600" y="3383280"/>
            <a:ext cx="1920240" cy="29260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RAM access</a:t>
            </a:r>
            <a:endParaRPr lang="en-US" sz="1100" dirty="0"/>
          </a:p>
        </p:txBody>
      </p:sp>
      <p:sp>
        <p:nvSpPr>
          <p:cNvPr id="14" name="Shape 12"/>
          <p:cNvSpPr/>
          <p:nvPr/>
        </p:nvSpPr>
        <p:spPr>
          <a:xfrm>
            <a:off x="6766560" y="3429000"/>
            <a:ext cx="274320" cy="201168"/>
          </a:xfrm>
          <a:prstGeom prst="rect">
            <a:avLst/>
          </a:prstGeom>
          <a:solidFill>
            <a:srgbClr val="2563EB"/>
          </a:solidFill>
          <a:ln w="12700">
            <a:solidFill>
              <a:srgbClr val="2563EB"/>
            </a:solidFill>
            <a:prstDash val="solid"/>
          </a:ln>
        </p:spPr>
        <p:txBody>
          <a:bodyPr/>
          <a:lstStyle/>
          <a:p>
            <a:endParaRPr lang="en-GB"/>
          </a:p>
        </p:txBody>
      </p:sp>
      <p:sp>
        <p:nvSpPr>
          <p:cNvPr id="15" name="Text 13"/>
          <p:cNvSpPr/>
          <p:nvPr/>
        </p:nvSpPr>
        <p:spPr>
          <a:xfrm>
            <a:off x="7086600" y="3383280"/>
            <a:ext cx="914400" cy="292608"/>
          </a:xfrm>
          <a:prstGeom prst="rect">
            <a:avLst/>
          </a:prstGeom>
          <a:noFill/>
          <a:ln/>
        </p:spPr>
        <p:txBody>
          <a:bodyPr wrap="square" rtlCol="0" anchor="ctr"/>
          <a:lstStyle/>
          <a:p>
            <a:pPr marL="0" indent="0">
              <a:buNone/>
            </a:pPr>
            <a:r>
              <a:rPr lang="en-US" sz="1000" dirty="0">
                <a:solidFill>
                  <a:srgbClr val="64748B"/>
                </a:solidFill>
                <a:latin typeface="Arial" pitchFamily="34" charset="0"/>
                <a:ea typeface="Arial" pitchFamily="34" charset="-122"/>
                <a:cs typeface="Arial" pitchFamily="34" charset="-120"/>
              </a:rPr>
              <a:t>~60 ns</a:t>
            </a:r>
            <a:endParaRPr lang="en-US" sz="1000" dirty="0"/>
          </a:p>
        </p:txBody>
      </p:sp>
      <p:sp>
        <p:nvSpPr>
          <p:cNvPr id="16" name="Text 14"/>
          <p:cNvSpPr/>
          <p:nvPr/>
        </p:nvSpPr>
        <p:spPr>
          <a:xfrm>
            <a:off x="4800600" y="3730752"/>
            <a:ext cx="1920240" cy="29260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NVMe SSD swap</a:t>
            </a:r>
            <a:endParaRPr lang="en-US" sz="1100" dirty="0"/>
          </a:p>
        </p:txBody>
      </p:sp>
      <p:sp>
        <p:nvSpPr>
          <p:cNvPr id="17" name="Shape 15"/>
          <p:cNvSpPr/>
          <p:nvPr/>
        </p:nvSpPr>
        <p:spPr>
          <a:xfrm>
            <a:off x="6766560" y="3776472"/>
            <a:ext cx="731520" cy="201168"/>
          </a:xfrm>
          <a:prstGeom prst="rect">
            <a:avLst/>
          </a:prstGeom>
          <a:solidFill>
            <a:srgbClr val="059669"/>
          </a:solidFill>
          <a:ln w="12700">
            <a:solidFill>
              <a:srgbClr val="059669"/>
            </a:solidFill>
            <a:prstDash val="solid"/>
          </a:ln>
        </p:spPr>
        <p:txBody>
          <a:bodyPr/>
          <a:lstStyle/>
          <a:p>
            <a:endParaRPr lang="en-GB"/>
          </a:p>
        </p:txBody>
      </p:sp>
      <p:sp>
        <p:nvSpPr>
          <p:cNvPr id="18" name="Text 16"/>
          <p:cNvSpPr/>
          <p:nvPr/>
        </p:nvSpPr>
        <p:spPr>
          <a:xfrm>
            <a:off x="7543800" y="3730752"/>
            <a:ext cx="914400" cy="292608"/>
          </a:xfrm>
          <a:prstGeom prst="rect">
            <a:avLst/>
          </a:prstGeom>
          <a:noFill/>
          <a:ln/>
        </p:spPr>
        <p:txBody>
          <a:bodyPr wrap="square" rtlCol="0" anchor="ctr"/>
          <a:lstStyle/>
          <a:p>
            <a:pPr marL="0" indent="0">
              <a:buNone/>
            </a:pPr>
            <a:r>
              <a:rPr lang="en-US" sz="1000" dirty="0">
                <a:solidFill>
                  <a:srgbClr val="64748B"/>
                </a:solidFill>
                <a:latin typeface="Arial" pitchFamily="34" charset="0"/>
                <a:ea typeface="Arial" pitchFamily="34" charset="-122"/>
                <a:cs typeface="Arial" pitchFamily="34" charset="-120"/>
              </a:rPr>
              <a:t>~100 µs</a:t>
            </a:r>
            <a:endParaRPr lang="en-US" sz="1000" dirty="0"/>
          </a:p>
        </p:txBody>
      </p:sp>
      <p:sp>
        <p:nvSpPr>
          <p:cNvPr id="19" name="Text 17"/>
          <p:cNvSpPr/>
          <p:nvPr/>
        </p:nvSpPr>
        <p:spPr>
          <a:xfrm>
            <a:off x="4800600" y="4078224"/>
            <a:ext cx="1920240" cy="29260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SATA SSD swap</a:t>
            </a:r>
            <a:endParaRPr lang="en-US" sz="1100" dirty="0"/>
          </a:p>
        </p:txBody>
      </p:sp>
      <p:sp>
        <p:nvSpPr>
          <p:cNvPr id="20" name="Shape 18"/>
          <p:cNvSpPr/>
          <p:nvPr/>
        </p:nvSpPr>
        <p:spPr>
          <a:xfrm>
            <a:off x="6766560" y="4123944"/>
            <a:ext cx="1188720" cy="201168"/>
          </a:xfrm>
          <a:prstGeom prst="rect">
            <a:avLst/>
          </a:prstGeom>
          <a:solidFill>
            <a:srgbClr val="F59E0B"/>
          </a:solidFill>
          <a:ln w="12700">
            <a:solidFill>
              <a:srgbClr val="F59E0B"/>
            </a:solidFill>
            <a:prstDash val="solid"/>
          </a:ln>
        </p:spPr>
        <p:txBody>
          <a:bodyPr/>
          <a:lstStyle/>
          <a:p>
            <a:endParaRPr lang="en-GB"/>
          </a:p>
        </p:txBody>
      </p:sp>
      <p:sp>
        <p:nvSpPr>
          <p:cNvPr id="21" name="Text 19"/>
          <p:cNvSpPr/>
          <p:nvPr/>
        </p:nvSpPr>
        <p:spPr>
          <a:xfrm>
            <a:off x="8001000" y="4078224"/>
            <a:ext cx="914400" cy="292608"/>
          </a:xfrm>
          <a:prstGeom prst="rect">
            <a:avLst/>
          </a:prstGeom>
          <a:noFill/>
          <a:ln/>
        </p:spPr>
        <p:txBody>
          <a:bodyPr wrap="square" rtlCol="0" anchor="ctr"/>
          <a:lstStyle/>
          <a:p>
            <a:pPr marL="0" indent="0">
              <a:buNone/>
            </a:pPr>
            <a:r>
              <a:rPr lang="en-US" sz="1000" dirty="0">
                <a:solidFill>
                  <a:srgbClr val="64748B"/>
                </a:solidFill>
                <a:latin typeface="Arial" pitchFamily="34" charset="0"/>
                <a:ea typeface="Arial" pitchFamily="34" charset="-122"/>
                <a:cs typeface="Arial" pitchFamily="34" charset="-120"/>
              </a:rPr>
              <a:t>~300 µs</a:t>
            </a:r>
            <a:endParaRPr lang="en-US" sz="1000" dirty="0"/>
          </a:p>
        </p:txBody>
      </p:sp>
      <p:sp>
        <p:nvSpPr>
          <p:cNvPr id="22" name="Text 20"/>
          <p:cNvSpPr/>
          <p:nvPr/>
        </p:nvSpPr>
        <p:spPr>
          <a:xfrm>
            <a:off x="4800600" y="4425696"/>
            <a:ext cx="1920240" cy="292608"/>
          </a:xfrm>
          <a:prstGeom prst="rect">
            <a:avLst/>
          </a:prstGeom>
          <a:noFill/>
          <a:ln/>
        </p:spPr>
        <p:txBody>
          <a:bodyPr wrap="square" rtlCol="0" anchor="ctr"/>
          <a:lstStyle/>
          <a:p>
            <a:pPr marL="0" indent="0">
              <a:buNone/>
            </a:pPr>
            <a:r>
              <a:rPr lang="en-US" sz="1100" dirty="0">
                <a:solidFill>
                  <a:srgbClr val="1E293B"/>
                </a:solidFill>
                <a:latin typeface="Arial" pitchFamily="34" charset="0"/>
                <a:ea typeface="Arial" pitchFamily="34" charset="-122"/>
                <a:cs typeface="Arial" pitchFamily="34" charset="-120"/>
              </a:rPr>
              <a:t>HDD page file</a:t>
            </a:r>
            <a:endParaRPr lang="en-US" sz="1100" dirty="0"/>
          </a:p>
        </p:txBody>
      </p:sp>
      <p:sp>
        <p:nvSpPr>
          <p:cNvPr id="23" name="Shape 21"/>
          <p:cNvSpPr/>
          <p:nvPr/>
        </p:nvSpPr>
        <p:spPr>
          <a:xfrm>
            <a:off x="6766560" y="4471416"/>
            <a:ext cx="1554480" cy="201168"/>
          </a:xfrm>
          <a:prstGeom prst="rect">
            <a:avLst/>
          </a:prstGeom>
          <a:solidFill>
            <a:srgbClr val="475569"/>
          </a:solidFill>
          <a:ln w="12700">
            <a:solidFill>
              <a:srgbClr val="475569"/>
            </a:solidFill>
            <a:prstDash val="solid"/>
          </a:ln>
        </p:spPr>
        <p:txBody>
          <a:bodyPr/>
          <a:lstStyle/>
          <a:p>
            <a:endParaRPr lang="en-GB"/>
          </a:p>
        </p:txBody>
      </p:sp>
      <p:sp>
        <p:nvSpPr>
          <p:cNvPr id="24" name="Text 22"/>
          <p:cNvSpPr/>
          <p:nvPr/>
        </p:nvSpPr>
        <p:spPr>
          <a:xfrm>
            <a:off x="8366760" y="4425696"/>
            <a:ext cx="914400" cy="292608"/>
          </a:xfrm>
          <a:prstGeom prst="rect">
            <a:avLst/>
          </a:prstGeom>
          <a:noFill/>
          <a:ln/>
        </p:spPr>
        <p:txBody>
          <a:bodyPr wrap="square" rtlCol="0" anchor="ctr"/>
          <a:lstStyle/>
          <a:p>
            <a:pPr marL="0" indent="0">
              <a:buNone/>
            </a:pPr>
            <a:r>
              <a:rPr lang="en-US" sz="1000" dirty="0">
                <a:solidFill>
                  <a:srgbClr val="64748B"/>
                </a:solidFill>
                <a:latin typeface="Arial" pitchFamily="34" charset="0"/>
                <a:ea typeface="Arial" pitchFamily="34" charset="-122"/>
                <a:cs typeface="Arial" pitchFamily="34" charset="-120"/>
              </a:rPr>
              <a:t>~10 ms</a:t>
            </a:r>
            <a:endParaRPr lang="en-US" sz="10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Page Faults</a:t>
            </a:r>
            <a:endParaRPr lang="en-US" sz="3400" dirty="0"/>
          </a:p>
        </p:txBody>
      </p:sp>
      <p:sp>
        <p:nvSpPr>
          <p:cNvPr id="3" name="Text 1"/>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What happens when the CPU accesses a virtual address that is not currently in RAM.</a:t>
            </a:r>
            <a:endParaRPr lang="en-US" sz="1500" dirty="0"/>
          </a:p>
        </p:txBody>
      </p:sp>
      <p:sp>
        <p:nvSpPr>
          <p:cNvPr id="4" name="Shape 2"/>
          <p:cNvSpPr/>
          <p:nvPr/>
        </p:nvSpPr>
        <p:spPr>
          <a:xfrm>
            <a:off x="457200" y="1325880"/>
            <a:ext cx="8229600" cy="1691640"/>
          </a:xfrm>
          <a:prstGeom prst="rect">
            <a:avLst/>
          </a:prstGeom>
          <a:solidFill>
            <a:srgbClr val="FFFFFF"/>
          </a:solidFill>
          <a:ln w="12700">
            <a:solidFill>
              <a:srgbClr val="F59E0B"/>
            </a:solidFill>
            <a:prstDash val="solid"/>
          </a:ln>
        </p:spPr>
        <p:txBody>
          <a:bodyPr/>
          <a:lstStyle/>
          <a:p>
            <a:endParaRPr lang="en-GB"/>
          </a:p>
        </p:txBody>
      </p:sp>
      <p:sp>
        <p:nvSpPr>
          <p:cNvPr id="5" name="Shape 3"/>
          <p:cNvSpPr/>
          <p:nvPr/>
        </p:nvSpPr>
        <p:spPr>
          <a:xfrm>
            <a:off x="457200" y="1325880"/>
            <a:ext cx="320040" cy="1691640"/>
          </a:xfrm>
          <a:prstGeom prst="rect">
            <a:avLst/>
          </a:prstGeom>
          <a:solidFill>
            <a:srgbClr val="F59E0B"/>
          </a:solidFill>
          <a:ln w="12700">
            <a:solidFill>
              <a:srgbClr val="F59E0B"/>
            </a:solidFill>
            <a:prstDash val="solid"/>
          </a:ln>
        </p:spPr>
        <p:txBody>
          <a:bodyPr/>
          <a:lstStyle/>
          <a:p>
            <a:endParaRPr lang="en-GB"/>
          </a:p>
        </p:txBody>
      </p:sp>
      <p:sp>
        <p:nvSpPr>
          <p:cNvPr id="6" name="Text 4"/>
          <p:cNvSpPr/>
          <p:nvPr/>
        </p:nvSpPr>
        <p:spPr>
          <a:xfrm>
            <a:off x="914400" y="1435608"/>
            <a:ext cx="7589520" cy="347472"/>
          </a:xfrm>
          <a:prstGeom prst="rect">
            <a:avLst/>
          </a:prstGeom>
          <a:noFill/>
          <a:ln/>
        </p:spPr>
        <p:txBody>
          <a:bodyPr wrap="square" rtlCol="0" anchor="ctr"/>
          <a:lstStyle/>
          <a:p>
            <a:pPr marL="0" indent="0">
              <a:buNone/>
            </a:pPr>
            <a:r>
              <a:rPr lang="en-US" sz="1600" b="1" dirty="0">
                <a:solidFill>
                  <a:srgbClr val="F59E0B"/>
                </a:solidFill>
                <a:latin typeface="Arial" pitchFamily="34" charset="0"/>
                <a:ea typeface="Arial" pitchFamily="34" charset="-122"/>
                <a:cs typeface="Arial" pitchFamily="34" charset="-120"/>
              </a:rPr>
              <a:t>Minor Page Fault</a:t>
            </a:r>
            <a:endParaRPr lang="en-US" sz="1600" dirty="0"/>
          </a:p>
        </p:txBody>
      </p:sp>
      <p:sp>
        <p:nvSpPr>
          <p:cNvPr id="7" name="Text 5"/>
          <p:cNvSpPr/>
          <p:nvPr/>
        </p:nvSpPr>
        <p:spPr>
          <a:xfrm>
            <a:off x="914400" y="1837944"/>
            <a:ext cx="7589520" cy="64008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The page exists in RAM but has not been mapped into the process's page table yet (e.g. a freshly allocated page or a shared library already in memory). The OS simply updates the page table. Very fast no disk I/O.</a:t>
            </a:r>
            <a:endParaRPr lang="en-US" sz="1300" dirty="0"/>
          </a:p>
        </p:txBody>
      </p:sp>
      <p:sp>
        <p:nvSpPr>
          <p:cNvPr id="8" name="Text 6"/>
          <p:cNvSpPr/>
          <p:nvPr/>
        </p:nvSpPr>
        <p:spPr>
          <a:xfrm>
            <a:off x="914400" y="2624328"/>
            <a:ext cx="7589520" cy="274320"/>
          </a:xfrm>
          <a:prstGeom prst="rect">
            <a:avLst/>
          </a:prstGeom>
          <a:noFill/>
          <a:ln/>
        </p:spPr>
        <p:txBody>
          <a:bodyPr wrap="square" rtlCol="0" anchor="ctr"/>
          <a:lstStyle/>
          <a:p>
            <a:pPr marL="0" indent="0">
              <a:buNone/>
            </a:pPr>
            <a:r>
              <a:rPr lang="en-US" sz="1200" i="1" dirty="0">
                <a:solidFill>
                  <a:srgbClr val="64748B"/>
                </a:solidFill>
                <a:latin typeface="Arial" pitchFamily="34" charset="0"/>
                <a:ea typeface="Arial" pitchFamily="34" charset="-122"/>
                <a:cs typeface="Arial" pitchFamily="34" charset="-120"/>
              </a:rPr>
              <a:t>Example: First access to a newly malloc'd buffer.</a:t>
            </a:r>
            <a:endParaRPr lang="en-US" sz="1200" dirty="0"/>
          </a:p>
        </p:txBody>
      </p:sp>
      <p:sp>
        <p:nvSpPr>
          <p:cNvPr id="9" name="Shape 7"/>
          <p:cNvSpPr/>
          <p:nvPr/>
        </p:nvSpPr>
        <p:spPr>
          <a:xfrm>
            <a:off x="457200" y="3200400"/>
            <a:ext cx="8229600" cy="1691640"/>
          </a:xfrm>
          <a:prstGeom prst="rect">
            <a:avLst/>
          </a:prstGeom>
          <a:solidFill>
            <a:srgbClr val="FFFFFF"/>
          </a:solidFill>
          <a:ln w="12700">
            <a:solidFill>
              <a:srgbClr val="EF4444"/>
            </a:solidFill>
            <a:prstDash val="solid"/>
          </a:ln>
        </p:spPr>
        <p:txBody>
          <a:bodyPr/>
          <a:lstStyle/>
          <a:p>
            <a:endParaRPr lang="en-GB"/>
          </a:p>
        </p:txBody>
      </p:sp>
      <p:sp>
        <p:nvSpPr>
          <p:cNvPr id="10" name="Shape 8"/>
          <p:cNvSpPr/>
          <p:nvPr/>
        </p:nvSpPr>
        <p:spPr>
          <a:xfrm>
            <a:off x="457200" y="3200400"/>
            <a:ext cx="320040" cy="1691640"/>
          </a:xfrm>
          <a:prstGeom prst="rect">
            <a:avLst/>
          </a:prstGeom>
          <a:solidFill>
            <a:srgbClr val="EF4444"/>
          </a:solidFill>
          <a:ln w="12700">
            <a:solidFill>
              <a:srgbClr val="EF4444"/>
            </a:solidFill>
            <a:prstDash val="solid"/>
          </a:ln>
        </p:spPr>
        <p:txBody>
          <a:bodyPr/>
          <a:lstStyle/>
          <a:p>
            <a:endParaRPr lang="en-GB"/>
          </a:p>
        </p:txBody>
      </p:sp>
      <p:sp>
        <p:nvSpPr>
          <p:cNvPr id="11" name="Text 9"/>
          <p:cNvSpPr/>
          <p:nvPr/>
        </p:nvSpPr>
        <p:spPr>
          <a:xfrm>
            <a:off x="914400" y="3310128"/>
            <a:ext cx="7589520" cy="347472"/>
          </a:xfrm>
          <a:prstGeom prst="rect">
            <a:avLst/>
          </a:prstGeom>
          <a:noFill/>
          <a:ln/>
        </p:spPr>
        <p:txBody>
          <a:bodyPr wrap="square" rtlCol="0" anchor="ctr"/>
          <a:lstStyle/>
          <a:p>
            <a:pPr marL="0" indent="0">
              <a:buNone/>
            </a:pPr>
            <a:r>
              <a:rPr lang="en-US" sz="1600" b="1" dirty="0">
                <a:solidFill>
                  <a:srgbClr val="EF4444"/>
                </a:solidFill>
                <a:latin typeface="Arial" pitchFamily="34" charset="0"/>
                <a:ea typeface="Arial" pitchFamily="34" charset="-122"/>
                <a:cs typeface="Arial" pitchFamily="34" charset="-120"/>
              </a:rPr>
              <a:t>Major Page Fault</a:t>
            </a:r>
            <a:endParaRPr lang="en-US" sz="1600" dirty="0"/>
          </a:p>
        </p:txBody>
      </p:sp>
      <p:sp>
        <p:nvSpPr>
          <p:cNvPr id="12" name="Text 10"/>
          <p:cNvSpPr/>
          <p:nvPr/>
        </p:nvSpPr>
        <p:spPr>
          <a:xfrm>
            <a:off x="914400" y="3712464"/>
            <a:ext cx="7589520" cy="64008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The page is not in RAM at all it has been paged out to the page file on disk, or it is being loaded from an executable file for the first time. The OS must read from disk, taking milliseconds.</a:t>
            </a:r>
            <a:endParaRPr lang="en-US" sz="1300" dirty="0"/>
          </a:p>
        </p:txBody>
      </p:sp>
      <p:sp>
        <p:nvSpPr>
          <p:cNvPr id="13" name="Text 11"/>
          <p:cNvSpPr/>
          <p:nvPr/>
        </p:nvSpPr>
        <p:spPr>
          <a:xfrm>
            <a:off x="914400" y="4498848"/>
            <a:ext cx="7589520" cy="274320"/>
          </a:xfrm>
          <a:prstGeom prst="rect">
            <a:avLst/>
          </a:prstGeom>
          <a:noFill/>
          <a:ln/>
        </p:spPr>
        <p:txBody>
          <a:bodyPr wrap="square" rtlCol="0" anchor="ctr"/>
          <a:lstStyle/>
          <a:p>
            <a:pPr marL="0" indent="0">
              <a:buNone/>
            </a:pPr>
            <a:r>
              <a:rPr lang="en-US" sz="1200" i="1" dirty="0">
                <a:solidFill>
                  <a:srgbClr val="64748B"/>
                </a:solidFill>
                <a:latin typeface="Arial" pitchFamily="34" charset="0"/>
                <a:ea typeface="Arial" pitchFamily="34" charset="-122"/>
                <a:cs typeface="Arial" pitchFamily="34" charset="-120"/>
              </a:rPr>
              <a:t>Example: Accessing data that was swapped to the page file.</a:t>
            </a:r>
            <a:endParaRPr lang="en-US" sz="1200" dirty="0"/>
          </a:p>
        </p:txBody>
      </p:sp>
      <p:sp>
        <p:nvSpPr>
          <p:cNvPr id="14" name="Shape 12"/>
          <p:cNvSpPr/>
          <p:nvPr/>
        </p:nvSpPr>
        <p:spPr>
          <a:xfrm>
            <a:off x="1371600" y="4800600"/>
            <a:ext cx="6400800" cy="274320"/>
          </a:xfrm>
          <a:prstGeom prst="rect">
            <a:avLst/>
          </a:prstGeom>
          <a:solidFill>
            <a:srgbClr val="21295C"/>
          </a:solidFill>
          <a:ln w="12700">
            <a:solidFill>
              <a:srgbClr val="21295C"/>
            </a:solidFill>
            <a:prstDash val="solid"/>
          </a:ln>
        </p:spPr>
        <p:txBody>
          <a:bodyPr/>
          <a:lstStyle/>
          <a:p>
            <a:endParaRPr lang="en-GB"/>
          </a:p>
        </p:txBody>
      </p:sp>
      <p:sp>
        <p:nvSpPr>
          <p:cNvPr id="15" name="Text 13"/>
          <p:cNvSpPr/>
          <p:nvPr/>
        </p:nvSpPr>
        <p:spPr>
          <a:xfrm>
            <a:off x="1463040" y="4828032"/>
            <a:ext cx="6217920" cy="201168"/>
          </a:xfrm>
          <a:prstGeom prst="rect">
            <a:avLst/>
          </a:prstGeom>
          <a:noFill/>
          <a:ln/>
        </p:spPr>
        <p:txBody>
          <a:bodyPr wrap="square"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Rule of thumb: a major page fault is ~1,000,000× slower than an L1 cache hit</a:t>
            </a:r>
            <a:endParaRPr lang="en-US" sz="1200"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Volatile Memory</a:t>
            </a:r>
            <a:endParaRPr lang="en-US" sz="3400" dirty="0"/>
          </a:p>
        </p:txBody>
      </p:sp>
      <p:sp>
        <p:nvSpPr>
          <p:cNvPr id="4" name="Text 2"/>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Volatile memory requires continuous power to retain its contents.</a:t>
            </a:r>
            <a:endParaRPr lang="en-US" sz="1500" dirty="0"/>
          </a:p>
        </p:txBody>
      </p:sp>
      <p:sp>
        <p:nvSpPr>
          <p:cNvPr id="5" name="Shape 3"/>
          <p:cNvSpPr/>
          <p:nvPr/>
        </p:nvSpPr>
        <p:spPr>
          <a:xfrm>
            <a:off x="457200" y="1280160"/>
            <a:ext cx="8229600" cy="777240"/>
          </a:xfrm>
          <a:prstGeom prst="rect">
            <a:avLst/>
          </a:prstGeom>
          <a:solidFill>
            <a:srgbClr val="FEE2E2"/>
          </a:solidFill>
          <a:ln w="12700">
            <a:solidFill>
              <a:srgbClr val="EF4444"/>
            </a:solidFill>
            <a:prstDash val="solid"/>
          </a:ln>
        </p:spPr>
        <p:txBody>
          <a:bodyPr/>
          <a:lstStyle/>
          <a:p>
            <a:endParaRPr lang="en-GB"/>
          </a:p>
        </p:txBody>
      </p:sp>
      <p:sp>
        <p:nvSpPr>
          <p:cNvPr id="6" name="Text 4"/>
          <p:cNvSpPr/>
          <p:nvPr/>
        </p:nvSpPr>
        <p:spPr>
          <a:xfrm>
            <a:off x="594360" y="1417320"/>
            <a:ext cx="7955280" cy="502920"/>
          </a:xfrm>
          <a:prstGeom prst="rect">
            <a:avLst/>
          </a:prstGeom>
          <a:noFill/>
          <a:ln/>
        </p:spPr>
        <p:txBody>
          <a:bodyPr wrap="square" rtlCol="0" anchor="ctr"/>
          <a:lstStyle/>
          <a:p>
            <a:pPr marL="0" indent="0">
              <a:buNone/>
            </a:pPr>
            <a:r>
              <a:rPr lang="en-US" sz="1500" b="1" dirty="0">
                <a:solidFill>
                  <a:srgbClr val="1E293B"/>
                </a:solidFill>
                <a:latin typeface="Arial" pitchFamily="34" charset="0"/>
                <a:ea typeface="Arial" pitchFamily="34" charset="-122"/>
                <a:cs typeface="Arial" pitchFamily="34" charset="-120"/>
              </a:rPr>
              <a:t>Definition: Memory is volatile if its contents are lost when power is removed.</a:t>
            </a:r>
            <a:endParaRPr lang="en-US" sz="1500" dirty="0"/>
          </a:p>
        </p:txBody>
      </p:sp>
      <p:sp>
        <p:nvSpPr>
          <p:cNvPr id="7" name="Shape 5"/>
          <p:cNvSpPr/>
          <p:nvPr/>
        </p:nvSpPr>
        <p:spPr>
          <a:xfrm>
            <a:off x="457200" y="2240280"/>
            <a:ext cx="1828800" cy="749808"/>
          </a:xfrm>
          <a:prstGeom prst="rect">
            <a:avLst/>
          </a:prstGeom>
          <a:solidFill>
            <a:srgbClr val="7C3AED"/>
          </a:solidFill>
          <a:ln w="12700">
            <a:solidFill>
              <a:srgbClr val="7C3AED"/>
            </a:solidFill>
            <a:prstDash val="solid"/>
          </a:ln>
        </p:spPr>
        <p:txBody>
          <a:bodyPr/>
          <a:lstStyle/>
          <a:p>
            <a:endParaRPr lang="en-GB"/>
          </a:p>
        </p:txBody>
      </p:sp>
      <p:sp>
        <p:nvSpPr>
          <p:cNvPr id="8" name="Text 6"/>
          <p:cNvSpPr/>
          <p:nvPr/>
        </p:nvSpPr>
        <p:spPr>
          <a:xfrm>
            <a:off x="502920" y="2423160"/>
            <a:ext cx="1737360" cy="384048"/>
          </a:xfrm>
          <a:prstGeom prst="rect">
            <a:avLst/>
          </a:prstGeom>
          <a:noFill/>
          <a:ln/>
        </p:spPr>
        <p:txBody>
          <a:bodyPr wrap="square"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Registers</a:t>
            </a:r>
            <a:endParaRPr lang="en-US" sz="1400" dirty="0"/>
          </a:p>
        </p:txBody>
      </p:sp>
      <p:sp>
        <p:nvSpPr>
          <p:cNvPr id="9" name="Shape 7"/>
          <p:cNvSpPr/>
          <p:nvPr/>
        </p:nvSpPr>
        <p:spPr>
          <a:xfrm>
            <a:off x="2377440" y="2240280"/>
            <a:ext cx="6309360" cy="749808"/>
          </a:xfrm>
          <a:prstGeom prst="rect">
            <a:avLst/>
          </a:prstGeom>
          <a:solidFill>
            <a:srgbClr val="E8F4F8"/>
          </a:solidFill>
          <a:ln w="12700">
            <a:solidFill>
              <a:srgbClr val="E8F4F8"/>
            </a:solidFill>
            <a:prstDash val="solid"/>
          </a:ln>
        </p:spPr>
        <p:txBody>
          <a:bodyPr/>
          <a:lstStyle/>
          <a:p>
            <a:endParaRPr lang="en-GB"/>
          </a:p>
        </p:txBody>
      </p:sp>
      <p:sp>
        <p:nvSpPr>
          <p:cNvPr id="10" name="Text 8"/>
          <p:cNvSpPr/>
          <p:nvPr/>
        </p:nvSpPr>
        <p:spPr>
          <a:xfrm>
            <a:off x="2514600" y="2350008"/>
            <a:ext cx="6035040" cy="54864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Stored as flip-flops (transistor circuits holding a stable 0 or 1 state using feedback). Lose contents instantly on power loss.</a:t>
            </a:r>
            <a:endParaRPr lang="en-US" sz="1300" dirty="0"/>
          </a:p>
        </p:txBody>
      </p:sp>
      <p:sp>
        <p:nvSpPr>
          <p:cNvPr id="11" name="Shape 9"/>
          <p:cNvSpPr/>
          <p:nvPr/>
        </p:nvSpPr>
        <p:spPr>
          <a:xfrm>
            <a:off x="457200" y="3154680"/>
            <a:ext cx="1828800" cy="749808"/>
          </a:xfrm>
          <a:prstGeom prst="rect">
            <a:avLst/>
          </a:prstGeom>
          <a:solidFill>
            <a:srgbClr val="EA580C"/>
          </a:solidFill>
          <a:ln w="12700">
            <a:solidFill>
              <a:srgbClr val="EA580C"/>
            </a:solidFill>
            <a:prstDash val="solid"/>
          </a:ln>
        </p:spPr>
        <p:txBody>
          <a:bodyPr/>
          <a:lstStyle/>
          <a:p>
            <a:endParaRPr lang="en-GB"/>
          </a:p>
        </p:txBody>
      </p:sp>
      <p:sp>
        <p:nvSpPr>
          <p:cNvPr id="12" name="Text 10"/>
          <p:cNvSpPr/>
          <p:nvPr/>
        </p:nvSpPr>
        <p:spPr>
          <a:xfrm>
            <a:off x="502920" y="3337560"/>
            <a:ext cx="1737360" cy="384048"/>
          </a:xfrm>
          <a:prstGeom prst="rect">
            <a:avLst/>
          </a:prstGeom>
          <a:noFill/>
          <a:ln/>
        </p:spPr>
        <p:txBody>
          <a:bodyPr wrap="square"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SRAM (Cache)</a:t>
            </a:r>
            <a:endParaRPr lang="en-US" sz="1400" dirty="0"/>
          </a:p>
        </p:txBody>
      </p:sp>
      <p:sp>
        <p:nvSpPr>
          <p:cNvPr id="13" name="Shape 11"/>
          <p:cNvSpPr/>
          <p:nvPr/>
        </p:nvSpPr>
        <p:spPr>
          <a:xfrm>
            <a:off x="2377440" y="3154680"/>
            <a:ext cx="6309360" cy="749808"/>
          </a:xfrm>
          <a:prstGeom prst="rect">
            <a:avLst/>
          </a:prstGeom>
          <a:solidFill>
            <a:srgbClr val="E8F4F8"/>
          </a:solidFill>
          <a:ln w="12700">
            <a:solidFill>
              <a:srgbClr val="E8F4F8"/>
            </a:solidFill>
            <a:prstDash val="solid"/>
          </a:ln>
        </p:spPr>
        <p:txBody>
          <a:bodyPr/>
          <a:lstStyle/>
          <a:p>
            <a:endParaRPr lang="en-GB"/>
          </a:p>
        </p:txBody>
      </p:sp>
      <p:sp>
        <p:nvSpPr>
          <p:cNvPr id="14" name="Text 12"/>
          <p:cNvSpPr/>
          <p:nvPr/>
        </p:nvSpPr>
        <p:spPr>
          <a:xfrm>
            <a:off x="2514600" y="3264408"/>
            <a:ext cx="6035040" cy="54864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Uses 6-transistor cells in a stable bi-stable circuit. No refresh needed — but still volatile. Contents vanish without power.</a:t>
            </a:r>
            <a:endParaRPr lang="en-US" sz="1300" dirty="0"/>
          </a:p>
        </p:txBody>
      </p:sp>
      <p:sp>
        <p:nvSpPr>
          <p:cNvPr id="15" name="Shape 13"/>
          <p:cNvSpPr/>
          <p:nvPr/>
        </p:nvSpPr>
        <p:spPr>
          <a:xfrm>
            <a:off x="457200" y="4069080"/>
            <a:ext cx="1828800" cy="749808"/>
          </a:xfrm>
          <a:prstGeom prst="rect">
            <a:avLst/>
          </a:prstGeom>
          <a:solidFill>
            <a:srgbClr val="2563EB"/>
          </a:solidFill>
          <a:ln w="12700">
            <a:solidFill>
              <a:srgbClr val="2563EB"/>
            </a:solidFill>
            <a:prstDash val="solid"/>
          </a:ln>
        </p:spPr>
        <p:txBody>
          <a:bodyPr/>
          <a:lstStyle/>
          <a:p>
            <a:endParaRPr lang="en-GB"/>
          </a:p>
        </p:txBody>
      </p:sp>
      <p:sp>
        <p:nvSpPr>
          <p:cNvPr id="16" name="Text 14"/>
          <p:cNvSpPr/>
          <p:nvPr/>
        </p:nvSpPr>
        <p:spPr>
          <a:xfrm>
            <a:off x="502920" y="4251960"/>
            <a:ext cx="1737360" cy="384048"/>
          </a:xfrm>
          <a:prstGeom prst="rect">
            <a:avLst/>
          </a:prstGeom>
          <a:noFill/>
          <a:ln/>
        </p:spPr>
        <p:txBody>
          <a:bodyPr wrap="square"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DRAM (RAM)</a:t>
            </a:r>
            <a:endParaRPr lang="en-US" sz="1400" dirty="0"/>
          </a:p>
        </p:txBody>
      </p:sp>
      <p:sp>
        <p:nvSpPr>
          <p:cNvPr id="17" name="Shape 15"/>
          <p:cNvSpPr/>
          <p:nvPr/>
        </p:nvSpPr>
        <p:spPr>
          <a:xfrm>
            <a:off x="2377440" y="4069080"/>
            <a:ext cx="6309360" cy="749808"/>
          </a:xfrm>
          <a:prstGeom prst="rect">
            <a:avLst/>
          </a:prstGeom>
          <a:solidFill>
            <a:srgbClr val="E8F4F8"/>
          </a:solidFill>
          <a:ln w="12700">
            <a:solidFill>
              <a:srgbClr val="E8F4F8"/>
            </a:solidFill>
            <a:prstDash val="solid"/>
          </a:ln>
        </p:spPr>
        <p:txBody>
          <a:bodyPr/>
          <a:lstStyle/>
          <a:p>
            <a:endParaRPr lang="en-GB"/>
          </a:p>
        </p:txBody>
      </p:sp>
      <p:sp>
        <p:nvSpPr>
          <p:cNvPr id="18" name="Text 16"/>
          <p:cNvSpPr/>
          <p:nvPr/>
        </p:nvSpPr>
        <p:spPr>
          <a:xfrm>
            <a:off x="2514600" y="4178808"/>
            <a:ext cx="6035040" cy="548640"/>
          </a:xfrm>
          <a:prstGeom prst="rect">
            <a:avLst/>
          </a:prstGeom>
          <a:noFill/>
          <a:ln/>
        </p:spPr>
        <p:txBody>
          <a:bodyPr wrap="square" rtlCol="0" anchor="ctr"/>
          <a:lstStyle/>
          <a:p>
            <a:pPr marL="0" indent="0">
              <a:buNone/>
            </a:pPr>
            <a:r>
              <a:rPr lang="en-US" sz="1300" dirty="0">
                <a:solidFill>
                  <a:srgbClr val="1E293B"/>
                </a:solidFill>
                <a:latin typeface="Arial" pitchFamily="34" charset="0"/>
                <a:ea typeface="Arial" pitchFamily="34" charset="-122"/>
                <a:cs typeface="Arial" pitchFamily="34" charset="-120"/>
              </a:rPr>
              <a:t>Stores bits as capacitor charge. Leaks within milliseconds even with power; requires refresh. Immediately lost when power removed.</a:t>
            </a:r>
            <a:endParaRPr lang="en-US" sz="1300" dirty="0"/>
          </a:p>
        </p:txBody>
      </p:sp>
      <p:sp>
        <p:nvSpPr>
          <p:cNvPr id="19" name="Shape 17"/>
          <p:cNvSpPr/>
          <p:nvPr/>
        </p:nvSpPr>
        <p:spPr>
          <a:xfrm>
            <a:off x="457200" y="4773168"/>
            <a:ext cx="8229600" cy="292608"/>
          </a:xfrm>
          <a:prstGeom prst="rect">
            <a:avLst/>
          </a:prstGeom>
          <a:solidFill>
            <a:srgbClr val="EF4444"/>
          </a:solidFill>
          <a:ln w="12700">
            <a:solidFill>
              <a:srgbClr val="EF4444"/>
            </a:solidFill>
            <a:prstDash val="solid"/>
          </a:ln>
        </p:spPr>
        <p:txBody>
          <a:bodyPr/>
          <a:lstStyle/>
          <a:p>
            <a:endParaRPr lang="en-GB"/>
          </a:p>
        </p:txBody>
      </p:sp>
      <p:sp>
        <p:nvSpPr>
          <p:cNvPr id="20" name="Text 18"/>
          <p:cNvSpPr/>
          <p:nvPr/>
        </p:nvSpPr>
        <p:spPr>
          <a:xfrm>
            <a:off x="548640" y="4809744"/>
            <a:ext cx="8046720" cy="219456"/>
          </a:xfrm>
          <a:prstGeom prst="rect">
            <a:avLst/>
          </a:prstGeom>
          <a:noFill/>
          <a:ln/>
        </p:spPr>
        <p:txBody>
          <a:bodyPr wrap="square"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Key consequence: all work must be saved to non-volatile storage before power is lost</a:t>
            </a:r>
            <a:endParaRPr lang="en-US" sz="1200"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Non-Volatile Memory</a:t>
            </a:r>
            <a:endParaRPr lang="en-US" sz="3400" dirty="0"/>
          </a:p>
        </p:txBody>
      </p:sp>
      <p:sp>
        <p:nvSpPr>
          <p:cNvPr id="4" name="Text 2"/>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Non-volatile memory retains its contents without power.</a:t>
            </a:r>
            <a:endParaRPr lang="en-US" sz="1500" dirty="0"/>
          </a:p>
        </p:txBody>
      </p:sp>
      <p:sp>
        <p:nvSpPr>
          <p:cNvPr id="5" name="Shape 3"/>
          <p:cNvSpPr/>
          <p:nvPr/>
        </p:nvSpPr>
        <p:spPr>
          <a:xfrm>
            <a:off x="457200" y="1325880"/>
            <a:ext cx="8229600" cy="1097280"/>
          </a:xfrm>
          <a:prstGeom prst="rect">
            <a:avLst/>
          </a:prstGeom>
          <a:solidFill>
            <a:srgbClr val="FFFFFF"/>
          </a:solidFill>
          <a:ln w="12700">
            <a:solidFill>
              <a:srgbClr val="059669"/>
            </a:solidFill>
            <a:prstDash val="solid"/>
          </a:ln>
        </p:spPr>
        <p:txBody>
          <a:bodyPr/>
          <a:lstStyle/>
          <a:p>
            <a:endParaRPr lang="en-GB"/>
          </a:p>
        </p:txBody>
      </p:sp>
      <p:sp>
        <p:nvSpPr>
          <p:cNvPr id="6" name="Shape 4"/>
          <p:cNvSpPr/>
          <p:nvPr/>
        </p:nvSpPr>
        <p:spPr>
          <a:xfrm>
            <a:off x="457200" y="1325880"/>
            <a:ext cx="1920240" cy="1097280"/>
          </a:xfrm>
          <a:prstGeom prst="rect">
            <a:avLst/>
          </a:prstGeom>
          <a:solidFill>
            <a:srgbClr val="059669"/>
          </a:solidFill>
          <a:ln w="12700">
            <a:solidFill>
              <a:srgbClr val="059669"/>
            </a:solidFill>
            <a:prstDash val="solid"/>
          </a:ln>
        </p:spPr>
        <p:txBody>
          <a:bodyPr/>
          <a:lstStyle/>
          <a:p>
            <a:endParaRPr lang="en-GB"/>
          </a:p>
        </p:txBody>
      </p:sp>
      <p:sp>
        <p:nvSpPr>
          <p:cNvPr id="7" name="Text 5"/>
          <p:cNvSpPr/>
          <p:nvPr/>
        </p:nvSpPr>
        <p:spPr>
          <a:xfrm>
            <a:off x="548640" y="1399032"/>
            <a:ext cx="1737360" cy="320040"/>
          </a:xfrm>
          <a:prstGeom prst="rect">
            <a:avLst/>
          </a:prstGeom>
          <a:noFill/>
          <a:ln/>
        </p:spPr>
        <p:txBody>
          <a:bodyPr wrap="square"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Flash (SSD / NVMe)</a:t>
            </a:r>
            <a:endParaRPr lang="en-US" sz="1200" dirty="0"/>
          </a:p>
        </p:txBody>
      </p:sp>
      <p:sp>
        <p:nvSpPr>
          <p:cNvPr id="8" name="Text 6"/>
          <p:cNvSpPr/>
          <p:nvPr/>
        </p:nvSpPr>
        <p:spPr>
          <a:xfrm>
            <a:off x="548640" y="1783080"/>
            <a:ext cx="1737360" cy="228600"/>
          </a:xfrm>
          <a:prstGeom prst="rect">
            <a:avLst/>
          </a:prstGeom>
          <a:noFill/>
          <a:ln/>
        </p:spPr>
        <p:txBody>
          <a:bodyPr wrap="square" rtlCol="0" anchor="ctr"/>
          <a:lstStyle/>
          <a:p>
            <a:pPr marL="0" indent="0" algn="ctr">
              <a:buNone/>
            </a:pPr>
            <a:r>
              <a:rPr lang="en-US" sz="1000" dirty="0">
                <a:solidFill>
                  <a:srgbClr val="FFFFFF"/>
                </a:solidFill>
                <a:latin typeface="Arial" pitchFamily="34" charset="0"/>
                <a:ea typeface="Arial" pitchFamily="34" charset="-122"/>
                <a:cs typeface="Arial" pitchFamily="34" charset="-120"/>
              </a:rPr>
              <a:t>Speed: ~100 µs</a:t>
            </a:r>
            <a:endParaRPr lang="en-US" sz="1000" dirty="0"/>
          </a:p>
        </p:txBody>
      </p:sp>
      <p:sp>
        <p:nvSpPr>
          <p:cNvPr id="9" name="Text 7"/>
          <p:cNvSpPr/>
          <p:nvPr/>
        </p:nvSpPr>
        <p:spPr>
          <a:xfrm>
            <a:off x="548640" y="2075688"/>
            <a:ext cx="1737360" cy="228600"/>
          </a:xfrm>
          <a:prstGeom prst="rect">
            <a:avLst/>
          </a:prstGeom>
          <a:noFill/>
          <a:ln/>
        </p:spPr>
        <p:txBody>
          <a:bodyPr wrap="square" rtlCol="0" anchor="ctr"/>
          <a:lstStyle/>
          <a:p>
            <a:pPr marL="0" indent="0" algn="ctr">
              <a:buNone/>
            </a:pPr>
            <a:r>
              <a:rPr lang="en-US" sz="1000" dirty="0">
                <a:solidFill>
                  <a:srgbClr val="FFFFFF"/>
                </a:solidFill>
                <a:latin typeface="Arial" pitchFamily="34" charset="0"/>
                <a:ea typeface="Arial" pitchFamily="34" charset="-122"/>
                <a:cs typeface="Arial" pitchFamily="34" charset="-120"/>
              </a:rPr>
              <a:t>Size: 256 GB–4 TB</a:t>
            </a:r>
            <a:endParaRPr lang="en-US" sz="1000" dirty="0"/>
          </a:p>
        </p:txBody>
      </p:sp>
      <p:sp>
        <p:nvSpPr>
          <p:cNvPr id="10" name="Text 8"/>
          <p:cNvSpPr/>
          <p:nvPr/>
        </p:nvSpPr>
        <p:spPr>
          <a:xfrm>
            <a:off x="2468880" y="1490472"/>
            <a:ext cx="6080760" cy="7680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Stores bits as trapped electrons in floating-gate transistors. No moving parts. Used in SSDs, USB drives, smartphones. NVMe SSDs connect directly to PCIe, achieving ~7 GB/s reads.</a:t>
            </a:r>
            <a:endParaRPr lang="en-US" sz="1200" dirty="0"/>
          </a:p>
        </p:txBody>
      </p:sp>
      <p:sp>
        <p:nvSpPr>
          <p:cNvPr id="11" name="Shape 9"/>
          <p:cNvSpPr/>
          <p:nvPr/>
        </p:nvSpPr>
        <p:spPr>
          <a:xfrm>
            <a:off x="457200" y="2560320"/>
            <a:ext cx="8229600" cy="1097280"/>
          </a:xfrm>
          <a:prstGeom prst="rect">
            <a:avLst/>
          </a:prstGeom>
          <a:solidFill>
            <a:srgbClr val="FFFFFF"/>
          </a:solidFill>
          <a:ln w="12700">
            <a:solidFill>
              <a:srgbClr val="475569"/>
            </a:solidFill>
            <a:prstDash val="solid"/>
          </a:ln>
        </p:spPr>
        <p:txBody>
          <a:bodyPr/>
          <a:lstStyle/>
          <a:p>
            <a:endParaRPr lang="en-GB"/>
          </a:p>
        </p:txBody>
      </p:sp>
      <p:sp>
        <p:nvSpPr>
          <p:cNvPr id="12" name="Shape 10"/>
          <p:cNvSpPr/>
          <p:nvPr/>
        </p:nvSpPr>
        <p:spPr>
          <a:xfrm>
            <a:off x="457200" y="2560320"/>
            <a:ext cx="1920240" cy="1097280"/>
          </a:xfrm>
          <a:prstGeom prst="rect">
            <a:avLst/>
          </a:prstGeom>
          <a:solidFill>
            <a:srgbClr val="475569"/>
          </a:solidFill>
          <a:ln w="12700">
            <a:solidFill>
              <a:srgbClr val="475569"/>
            </a:solidFill>
            <a:prstDash val="solid"/>
          </a:ln>
        </p:spPr>
        <p:txBody>
          <a:bodyPr/>
          <a:lstStyle/>
          <a:p>
            <a:endParaRPr lang="en-GB"/>
          </a:p>
        </p:txBody>
      </p:sp>
      <p:sp>
        <p:nvSpPr>
          <p:cNvPr id="13" name="Text 11"/>
          <p:cNvSpPr/>
          <p:nvPr/>
        </p:nvSpPr>
        <p:spPr>
          <a:xfrm>
            <a:off x="548640" y="2633472"/>
            <a:ext cx="1737360" cy="320040"/>
          </a:xfrm>
          <a:prstGeom prst="rect">
            <a:avLst/>
          </a:prstGeom>
          <a:noFill/>
          <a:ln/>
        </p:spPr>
        <p:txBody>
          <a:bodyPr wrap="square"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Hard Disk Drive (HDD)</a:t>
            </a:r>
            <a:endParaRPr lang="en-US" sz="1200" dirty="0"/>
          </a:p>
        </p:txBody>
      </p:sp>
      <p:sp>
        <p:nvSpPr>
          <p:cNvPr id="14" name="Text 12"/>
          <p:cNvSpPr/>
          <p:nvPr/>
        </p:nvSpPr>
        <p:spPr>
          <a:xfrm>
            <a:off x="548640" y="3017520"/>
            <a:ext cx="1737360" cy="228600"/>
          </a:xfrm>
          <a:prstGeom prst="rect">
            <a:avLst/>
          </a:prstGeom>
          <a:noFill/>
          <a:ln/>
        </p:spPr>
        <p:txBody>
          <a:bodyPr wrap="square" rtlCol="0" anchor="ctr"/>
          <a:lstStyle/>
          <a:p>
            <a:pPr marL="0" indent="0" algn="ctr">
              <a:buNone/>
            </a:pPr>
            <a:r>
              <a:rPr lang="en-US" sz="1000" dirty="0">
                <a:solidFill>
                  <a:srgbClr val="FFFFFF"/>
                </a:solidFill>
                <a:latin typeface="Arial" pitchFamily="34" charset="0"/>
                <a:ea typeface="Arial" pitchFamily="34" charset="-122"/>
                <a:cs typeface="Arial" pitchFamily="34" charset="-120"/>
              </a:rPr>
              <a:t>Speed: ~10 ms</a:t>
            </a:r>
            <a:endParaRPr lang="en-US" sz="1000" dirty="0"/>
          </a:p>
        </p:txBody>
      </p:sp>
      <p:sp>
        <p:nvSpPr>
          <p:cNvPr id="15" name="Text 13"/>
          <p:cNvSpPr/>
          <p:nvPr/>
        </p:nvSpPr>
        <p:spPr>
          <a:xfrm>
            <a:off x="548640" y="3310128"/>
            <a:ext cx="1737360" cy="228600"/>
          </a:xfrm>
          <a:prstGeom prst="rect">
            <a:avLst/>
          </a:prstGeom>
          <a:noFill/>
          <a:ln/>
        </p:spPr>
        <p:txBody>
          <a:bodyPr wrap="square" rtlCol="0" anchor="ctr"/>
          <a:lstStyle/>
          <a:p>
            <a:pPr marL="0" indent="0" algn="ctr">
              <a:buNone/>
            </a:pPr>
            <a:r>
              <a:rPr lang="en-US" sz="1000" dirty="0">
                <a:solidFill>
                  <a:srgbClr val="FFFFFF"/>
                </a:solidFill>
                <a:latin typeface="Arial" pitchFamily="34" charset="0"/>
                <a:ea typeface="Arial" pitchFamily="34" charset="-122"/>
                <a:cs typeface="Arial" pitchFamily="34" charset="-120"/>
              </a:rPr>
              <a:t>Size: 1–20 TB</a:t>
            </a:r>
            <a:endParaRPr lang="en-US" sz="1000" dirty="0"/>
          </a:p>
        </p:txBody>
      </p:sp>
      <p:sp>
        <p:nvSpPr>
          <p:cNvPr id="16" name="Text 14"/>
          <p:cNvSpPr/>
          <p:nvPr/>
        </p:nvSpPr>
        <p:spPr>
          <a:xfrm>
            <a:off x="2468880" y="2724912"/>
            <a:ext cx="6080760" cy="7680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Spinning magnetic platters with a read/write head on an actuator arm. Very high capacity at low cost, but mechanical motion makes them the slowest storage in the hierarchy.</a:t>
            </a:r>
            <a:endParaRPr lang="en-US" sz="1200" dirty="0"/>
          </a:p>
        </p:txBody>
      </p:sp>
      <p:sp>
        <p:nvSpPr>
          <p:cNvPr id="17" name="Shape 15"/>
          <p:cNvSpPr/>
          <p:nvPr/>
        </p:nvSpPr>
        <p:spPr>
          <a:xfrm>
            <a:off x="457200" y="3794760"/>
            <a:ext cx="8229600" cy="1097280"/>
          </a:xfrm>
          <a:prstGeom prst="rect">
            <a:avLst/>
          </a:prstGeom>
          <a:solidFill>
            <a:srgbClr val="FFFFFF"/>
          </a:solidFill>
          <a:ln w="12700">
            <a:solidFill>
              <a:srgbClr val="21295C"/>
            </a:solidFill>
            <a:prstDash val="solid"/>
          </a:ln>
        </p:spPr>
        <p:txBody>
          <a:bodyPr/>
          <a:lstStyle/>
          <a:p>
            <a:endParaRPr lang="en-GB"/>
          </a:p>
        </p:txBody>
      </p:sp>
      <p:sp>
        <p:nvSpPr>
          <p:cNvPr id="18" name="Shape 16"/>
          <p:cNvSpPr/>
          <p:nvPr/>
        </p:nvSpPr>
        <p:spPr>
          <a:xfrm>
            <a:off x="457200" y="3794760"/>
            <a:ext cx="1920240" cy="1097280"/>
          </a:xfrm>
          <a:prstGeom prst="rect">
            <a:avLst/>
          </a:prstGeom>
          <a:solidFill>
            <a:srgbClr val="21295C"/>
          </a:solidFill>
          <a:ln w="12700">
            <a:solidFill>
              <a:srgbClr val="21295C"/>
            </a:solidFill>
            <a:prstDash val="solid"/>
          </a:ln>
        </p:spPr>
        <p:txBody>
          <a:bodyPr/>
          <a:lstStyle/>
          <a:p>
            <a:endParaRPr lang="en-GB"/>
          </a:p>
        </p:txBody>
      </p:sp>
      <p:sp>
        <p:nvSpPr>
          <p:cNvPr id="19" name="Text 17"/>
          <p:cNvSpPr/>
          <p:nvPr/>
        </p:nvSpPr>
        <p:spPr>
          <a:xfrm>
            <a:off x="548640" y="3867912"/>
            <a:ext cx="1737360" cy="320040"/>
          </a:xfrm>
          <a:prstGeom prst="rect">
            <a:avLst/>
          </a:prstGeom>
          <a:noFill/>
          <a:ln/>
        </p:spPr>
        <p:txBody>
          <a:bodyPr wrap="square"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ROM / Firmware</a:t>
            </a:r>
            <a:endParaRPr lang="en-US" sz="1200" dirty="0"/>
          </a:p>
        </p:txBody>
      </p:sp>
      <p:sp>
        <p:nvSpPr>
          <p:cNvPr id="20" name="Text 18"/>
          <p:cNvSpPr/>
          <p:nvPr/>
        </p:nvSpPr>
        <p:spPr>
          <a:xfrm>
            <a:off x="548640" y="4251960"/>
            <a:ext cx="1737360" cy="228600"/>
          </a:xfrm>
          <a:prstGeom prst="rect">
            <a:avLst/>
          </a:prstGeom>
          <a:noFill/>
          <a:ln/>
        </p:spPr>
        <p:txBody>
          <a:bodyPr wrap="square" rtlCol="0" anchor="ctr"/>
          <a:lstStyle/>
          <a:p>
            <a:pPr marL="0" indent="0" algn="ctr">
              <a:buNone/>
            </a:pPr>
            <a:r>
              <a:rPr lang="en-US" sz="1000" dirty="0">
                <a:solidFill>
                  <a:srgbClr val="FFFFFF"/>
                </a:solidFill>
                <a:latin typeface="Arial" pitchFamily="34" charset="0"/>
                <a:ea typeface="Arial" pitchFamily="34" charset="-122"/>
                <a:cs typeface="Arial" pitchFamily="34" charset="-120"/>
              </a:rPr>
              <a:t>Speed: Permanent</a:t>
            </a:r>
            <a:endParaRPr lang="en-US" sz="1000" dirty="0"/>
          </a:p>
        </p:txBody>
      </p:sp>
      <p:sp>
        <p:nvSpPr>
          <p:cNvPr id="21" name="Text 19"/>
          <p:cNvSpPr/>
          <p:nvPr/>
        </p:nvSpPr>
        <p:spPr>
          <a:xfrm>
            <a:off x="548640" y="4544568"/>
            <a:ext cx="1737360" cy="228600"/>
          </a:xfrm>
          <a:prstGeom prst="rect">
            <a:avLst/>
          </a:prstGeom>
          <a:noFill/>
          <a:ln/>
        </p:spPr>
        <p:txBody>
          <a:bodyPr wrap="square" rtlCol="0" anchor="ctr"/>
          <a:lstStyle/>
          <a:p>
            <a:pPr marL="0" indent="0" algn="ctr">
              <a:buNone/>
            </a:pPr>
            <a:r>
              <a:rPr lang="en-US" sz="1000" dirty="0">
                <a:solidFill>
                  <a:srgbClr val="FFFFFF"/>
                </a:solidFill>
                <a:latin typeface="Arial" pitchFamily="34" charset="0"/>
                <a:ea typeface="Arial" pitchFamily="34" charset="-122"/>
                <a:cs typeface="Arial" pitchFamily="34" charset="-120"/>
              </a:rPr>
              <a:t>Size: KB–MB</a:t>
            </a:r>
            <a:endParaRPr lang="en-US" sz="1000" dirty="0"/>
          </a:p>
        </p:txBody>
      </p:sp>
      <p:sp>
        <p:nvSpPr>
          <p:cNvPr id="22" name="Text 20"/>
          <p:cNvSpPr/>
          <p:nvPr/>
        </p:nvSpPr>
        <p:spPr>
          <a:xfrm>
            <a:off x="2468880" y="3959352"/>
            <a:ext cx="6080760" cy="768096"/>
          </a:xfrm>
          <a:prstGeom prst="rect">
            <a:avLst/>
          </a:prstGeom>
          <a:noFill/>
          <a:ln/>
        </p:spPr>
        <p:txBody>
          <a:bodyPr wrap="square" rtlCol="0" anchor="ctr"/>
          <a:lstStyle/>
          <a:p>
            <a:pPr marL="0" indent="0">
              <a:buNone/>
            </a:pPr>
            <a:r>
              <a:rPr lang="en-US" sz="1200" dirty="0">
                <a:solidFill>
                  <a:srgbClr val="1E293B"/>
                </a:solidFill>
                <a:latin typeface="Arial" pitchFamily="34" charset="0"/>
                <a:ea typeface="Arial" pitchFamily="34" charset="-122"/>
                <a:cs typeface="Arial" pitchFamily="34" charset="-120"/>
              </a:rPr>
              <a:t>Read-Only Memory holds the BIOS/UEFI firmware. Written at manufacture. EEPROM variants can be erased and reprogrammed electrically — used for device firmware updates.</a:t>
            </a:r>
            <a:endParaRPr lang="en-US" sz="12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228600"/>
            <a:ext cx="8229600" cy="548640"/>
          </a:xfrm>
          <a:prstGeom prst="rect">
            <a:avLst/>
          </a:prstGeom>
          <a:noFill/>
          <a:ln/>
        </p:spPr>
        <p:txBody>
          <a:bodyPr wrap="square" rtlCol="0" anchor="ctr"/>
          <a:lstStyle/>
          <a:p>
            <a:pPr marL="0" indent="0">
              <a:buNone/>
            </a:pPr>
            <a:r>
              <a:rPr lang="en-US" sz="3400" b="1" dirty="0">
                <a:solidFill>
                  <a:srgbClr val="065A82"/>
                </a:solidFill>
                <a:latin typeface="Arial Black" pitchFamily="34" charset="0"/>
                <a:ea typeface="Arial Black" pitchFamily="34" charset="-122"/>
                <a:cs typeface="Arial Black" pitchFamily="34" charset="-120"/>
              </a:rPr>
              <a:t>Volatile vs Non-Volatile</a:t>
            </a:r>
            <a:endParaRPr lang="en-US" sz="3400" dirty="0"/>
          </a:p>
        </p:txBody>
      </p:sp>
      <p:sp>
        <p:nvSpPr>
          <p:cNvPr id="3" name="Text 1"/>
          <p:cNvSpPr/>
          <p:nvPr/>
        </p:nvSpPr>
        <p:spPr>
          <a:xfrm>
            <a:off x="457200" y="868680"/>
            <a:ext cx="8229600" cy="320040"/>
          </a:xfrm>
          <a:prstGeom prst="rect">
            <a:avLst/>
          </a:prstGeom>
          <a:noFill/>
          <a:ln/>
        </p:spPr>
        <p:txBody>
          <a:bodyPr wrap="square" rtlCol="0" anchor="ctr"/>
          <a:lstStyle/>
          <a:p>
            <a:pPr marL="0" indent="0">
              <a:buNone/>
            </a:pPr>
            <a:r>
              <a:rPr lang="en-US" sz="1500" dirty="0">
                <a:solidFill>
                  <a:srgbClr val="64748B"/>
                </a:solidFill>
                <a:latin typeface="Arial" pitchFamily="34" charset="0"/>
                <a:ea typeface="Arial" pitchFamily="34" charset="-122"/>
                <a:cs typeface="Arial" pitchFamily="34" charset="-120"/>
              </a:rPr>
              <a:t>The fundamental divide that shapes how computers are designed.</a:t>
            </a:r>
            <a:endParaRPr lang="en-US" sz="1500" dirty="0"/>
          </a:p>
        </p:txBody>
      </p:sp>
      <p:graphicFrame>
        <p:nvGraphicFramePr>
          <p:cNvPr id="20" name="Table 0"/>
          <p:cNvGraphicFramePr>
            <a:graphicFrameLocks noGrp="1"/>
          </p:cNvGraphicFramePr>
          <p:nvPr>
            <p:extLst>
              <p:ext uri="{D42A27DB-BD31-4B8C-83A1-F6EECF244321}">
                <p14:modId xmlns:p14="http://schemas.microsoft.com/office/powerpoint/2010/main" val="3748392348"/>
              </p:ext>
            </p:extLst>
          </p:nvPr>
        </p:nvGraphicFramePr>
        <p:xfrm>
          <a:off x="457200" y="1325880"/>
          <a:ext cx="8229600" cy="3657600"/>
        </p:xfrm>
        <a:graphic>
          <a:graphicData uri="http://schemas.openxmlformats.org/drawingml/2006/table">
            <a:tbl>
              <a:tblPr/>
              <a:tblGrid>
                <a:gridCol w="2377440">
                  <a:extLst>
                    <a:ext uri="{9D8B030D-6E8A-4147-A177-3AD203B41FA5}">
                      <a16:colId xmlns:a16="http://schemas.microsoft.com/office/drawing/2014/main" val="20000"/>
                    </a:ext>
                  </a:extLst>
                </a:gridCol>
                <a:gridCol w="2926080">
                  <a:extLst>
                    <a:ext uri="{9D8B030D-6E8A-4147-A177-3AD203B41FA5}">
                      <a16:colId xmlns:a16="http://schemas.microsoft.com/office/drawing/2014/main" val="20001"/>
                    </a:ext>
                  </a:extLst>
                </a:gridCol>
                <a:gridCol w="2926080">
                  <a:extLst>
                    <a:ext uri="{9D8B030D-6E8A-4147-A177-3AD203B41FA5}">
                      <a16:colId xmlns:a16="http://schemas.microsoft.com/office/drawing/2014/main" val="20002"/>
                    </a:ext>
                  </a:extLst>
                </a:gridCol>
              </a:tblGrid>
              <a:tr h="406400">
                <a:tc>
                  <a:txBody>
                    <a:bodyPr/>
                    <a:lstStyle/>
                    <a:p>
                      <a:pPr marL="0" indent="0" algn="l">
                        <a:buNone/>
                      </a:pPr>
                      <a:r>
                        <a:rPr lang="en-US" sz="1400" b="1" dirty="0">
                          <a:solidFill>
                            <a:srgbClr val="FFFFFF"/>
                          </a:solidFill>
                          <a:latin typeface="Arial" pitchFamily="34" charset="0"/>
                          <a:ea typeface="Arial" pitchFamily="34" charset="-122"/>
                          <a:cs typeface="Arial" pitchFamily="34" charset="-120"/>
                        </a:rPr>
                        <a:t>Property</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065A82"/>
                    </a:solidFill>
                  </a:tcPr>
                </a:tc>
                <a:tc>
                  <a:txBody>
                    <a:bodyPr/>
                    <a:lstStyle/>
                    <a:p>
                      <a:pPr marL="0" indent="0" algn="l">
                        <a:buNone/>
                      </a:pPr>
                      <a:r>
                        <a:rPr lang="en-US" sz="1400" b="1" dirty="0">
                          <a:solidFill>
                            <a:srgbClr val="FFFFFF"/>
                          </a:solidFill>
                          <a:latin typeface="Arial" pitchFamily="34" charset="0"/>
                          <a:ea typeface="Arial" pitchFamily="34" charset="-122"/>
                          <a:cs typeface="Arial" pitchFamily="34" charset="-120"/>
                        </a:rPr>
                        <a:t>Volatile</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EF4444"/>
                    </a:solidFill>
                  </a:tcPr>
                </a:tc>
                <a:tc>
                  <a:txBody>
                    <a:bodyPr/>
                    <a:lstStyle/>
                    <a:p>
                      <a:pPr marL="0" indent="0" algn="l">
                        <a:buNone/>
                      </a:pPr>
                      <a:r>
                        <a:rPr lang="en-US" sz="1400" b="1" dirty="0">
                          <a:solidFill>
                            <a:srgbClr val="FFFFFF"/>
                          </a:solidFill>
                          <a:latin typeface="Arial" pitchFamily="34" charset="0"/>
                          <a:ea typeface="Arial" pitchFamily="34" charset="-122"/>
                          <a:cs typeface="Arial" pitchFamily="34" charset="-120"/>
                        </a:rPr>
                        <a:t>Non-Volatile</a:t>
                      </a:r>
                      <a:endParaRPr lang="en-US" sz="14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solidFill>
                      <a:srgbClr val="059669"/>
                    </a:solidFill>
                  </a:tcPr>
                </a:tc>
                <a:extLst>
                  <a:ext uri="{0D108BD9-81ED-4DB2-BD59-A6C34878D82A}">
                    <a16:rowId xmlns:a16="http://schemas.microsoft.com/office/drawing/2014/main" val="10000"/>
                  </a:ext>
                </a:extLst>
              </a:tr>
              <a:tr h="406400">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Examples</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Registers, SRAM, DRAM</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Flash, HDD, ROM, EEPROM</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1"/>
                  </a:ext>
                </a:extLst>
              </a:tr>
              <a:tr h="406400">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Survives power loss?</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No, contents lost immediately</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Yes, data persists indefinitely</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2"/>
                  </a:ext>
                </a:extLst>
              </a:tr>
              <a:tr h="406400">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Access Speed</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Sub-nanosecond to ~100 ns</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Microseconds to milliseconds</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3"/>
                  </a:ext>
                </a:extLst>
              </a:tr>
              <a:tr h="406400">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Write mechanism</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Electronic (instant, in-place)</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Electrical/magnetic (slower)</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4"/>
                  </a:ext>
                </a:extLst>
              </a:tr>
              <a:tr h="406400">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Capacity</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Bytes to ~128 GB (RAM)</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MB to tens of terabytes</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5"/>
                  </a:ext>
                </a:extLst>
              </a:tr>
              <a:tr h="406400">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Cost per GB</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High (~£8–15 for DDR5)*</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Low (~£0.03 for HDD)</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6"/>
                  </a:ext>
                </a:extLst>
              </a:tr>
              <a:tr h="406400">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Endurance</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Unlimited read/write cycles</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Flash: limited P/E cycles (~3,000)</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7"/>
                  </a:ext>
                </a:extLst>
              </a:tr>
              <a:tr h="406400">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Role in hierarchy</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Active execution memory</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tc>
                  <a:txBody>
                    <a:bodyPr/>
                    <a:lstStyle/>
                    <a:p>
                      <a:pPr marL="0" indent="0" algn="l">
                        <a:buNone/>
                      </a:pPr>
                      <a:r>
                        <a:rPr lang="en-US" sz="1200" dirty="0">
                          <a:solidFill>
                            <a:srgbClr val="000000"/>
                          </a:solidFill>
                          <a:latin typeface="Arial" pitchFamily="34" charset="0"/>
                          <a:ea typeface="Arial" pitchFamily="34" charset="-122"/>
                          <a:cs typeface="Arial" pitchFamily="34" charset="-120"/>
                        </a:rPr>
                        <a:t>Persistent storage and boot</a:t>
                      </a:r>
                      <a:endParaRPr lang="en-US" sz="1200" dirty="0">
                        <a:latin typeface="Arial" charset="0"/>
                        <a:ea typeface="Arial" charset="0"/>
                        <a:cs typeface="Arial" charset="0"/>
                      </a:endParaRPr>
                    </a:p>
                  </a:txBody>
                  <a:tcPr anchor="ctr">
                    <a:lnL w="12700" cap="flat" cmpd="sng" algn="ctr">
                      <a:solidFill>
                        <a:srgbClr val="64748B"/>
                      </a:solidFill>
                      <a:prstDash val="solid"/>
                      <a:round/>
                      <a:headEnd type="none" w="med" len="med"/>
                      <a:tailEnd type="none" w="med" len="med"/>
                    </a:lnL>
                    <a:lnR w="12700" cap="flat" cmpd="sng" algn="ctr">
                      <a:solidFill>
                        <a:srgbClr val="64748B"/>
                      </a:solidFill>
                      <a:prstDash val="solid"/>
                      <a:round/>
                      <a:headEnd type="none" w="med" len="med"/>
                      <a:tailEnd type="none" w="med" len="med"/>
                    </a:lnR>
                    <a:lnT w="12700" cap="flat" cmpd="sng" algn="ctr">
                      <a:solidFill>
                        <a:srgbClr val="64748B"/>
                      </a:solidFill>
                      <a:prstDash val="solid"/>
                      <a:round/>
                      <a:headEnd type="none" w="med" len="med"/>
                      <a:tailEnd type="none" w="med" len="med"/>
                    </a:lnT>
                    <a:lnB w="12700" cap="flat" cmpd="sng" algn="ctr">
                      <a:solidFill>
                        <a:srgbClr val="64748B"/>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57200" y="182880"/>
            <a:ext cx="8229600" cy="502920"/>
          </a:xfrm>
          <a:prstGeom prst="rect">
            <a:avLst/>
          </a:prstGeom>
          <a:noFill/>
          <a:ln/>
        </p:spPr>
        <p:txBody>
          <a:bodyPr wrap="square" rtlCol="0" anchor="ctr"/>
          <a:lstStyle/>
          <a:p>
            <a:pPr marL="0" indent="0">
              <a:buNone/>
            </a:pPr>
            <a:r>
              <a:rPr lang="en-US" sz="3200" b="1" dirty="0">
                <a:solidFill>
                  <a:schemeClr val="accent1">
                    <a:lumMod val="50000"/>
                  </a:schemeClr>
                </a:solidFill>
                <a:latin typeface="Arial Black" pitchFamily="34" charset="0"/>
                <a:ea typeface="Arial Black" pitchFamily="34" charset="-122"/>
                <a:cs typeface="Arial Black" pitchFamily="34" charset="-120"/>
              </a:rPr>
              <a:t>Full Hierarchy Comparison</a:t>
            </a:r>
            <a:endParaRPr lang="en-US" sz="3200" dirty="0">
              <a:solidFill>
                <a:schemeClr val="accent1">
                  <a:lumMod val="50000"/>
                </a:schemeClr>
              </a:solidFill>
            </a:endParaRPr>
          </a:p>
        </p:txBody>
      </p:sp>
      <p:graphicFrame>
        <p:nvGraphicFramePr>
          <p:cNvPr id="21" name="Table 0"/>
          <p:cNvGraphicFramePr>
            <a:graphicFrameLocks noGrp="1"/>
          </p:cNvGraphicFramePr>
          <p:nvPr>
            <p:extLst>
              <p:ext uri="{D42A27DB-BD31-4B8C-83A1-F6EECF244321}">
                <p14:modId xmlns:p14="http://schemas.microsoft.com/office/powerpoint/2010/main" val="3562542939"/>
              </p:ext>
            </p:extLst>
          </p:nvPr>
        </p:nvGraphicFramePr>
        <p:xfrm>
          <a:off x="274320" y="822960"/>
          <a:ext cx="7315200" cy="4023360"/>
        </p:xfrm>
        <a:graphic>
          <a:graphicData uri="http://schemas.openxmlformats.org/drawingml/2006/table">
            <a:tbl>
              <a:tblPr/>
              <a:tblGrid>
                <a:gridCol w="141732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005840">
                  <a:extLst>
                    <a:ext uri="{9D8B030D-6E8A-4147-A177-3AD203B41FA5}">
                      <a16:colId xmlns:a16="http://schemas.microsoft.com/office/drawing/2014/main" val="20002"/>
                    </a:ext>
                  </a:extLst>
                </a:gridCol>
                <a:gridCol w="1280160">
                  <a:extLst>
                    <a:ext uri="{9D8B030D-6E8A-4147-A177-3AD203B41FA5}">
                      <a16:colId xmlns:a16="http://schemas.microsoft.com/office/drawing/2014/main" val="20003"/>
                    </a:ext>
                  </a:extLst>
                </a:gridCol>
                <a:gridCol w="914400">
                  <a:extLst>
                    <a:ext uri="{9D8B030D-6E8A-4147-A177-3AD203B41FA5}">
                      <a16:colId xmlns:a16="http://schemas.microsoft.com/office/drawing/2014/main" val="20004"/>
                    </a:ext>
                  </a:extLst>
                </a:gridCol>
                <a:gridCol w="1325880">
                  <a:extLst>
                    <a:ext uri="{9D8B030D-6E8A-4147-A177-3AD203B41FA5}">
                      <a16:colId xmlns:a16="http://schemas.microsoft.com/office/drawing/2014/main" val="20005"/>
                    </a:ext>
                  </a:extLst>
                </a:gridCol>
              </a:tblGrid>
              <a:tr h="447040">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Level</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0A0A1A"/>
                    </a:solidFill>
                  </a:tcPr>
                </a:tc>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Technology</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0A0A1A"/>
                    </a:solidFill>
                  </a:tcPr>
                </a:tc>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Latency</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0A0A1A"/>
                    </a:solidFill>
                  </a:tcPr>
                </a:tc>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Size</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0A0A1A"/>
                    </a:solidFill>
                  </a:tcPr>
                </a:tc>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Volatile?</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0A0A1A"/>
                    </a:solidFill>
                  </a:tcPr>
                </a:tc>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Location</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0A0A1A"/>
                    </a:solidFill>
                  </a:tcPr>
                </a:tc>
                <a:extLst>
                  <a:ext uri="{0D108BD9-81ED-4DB2-BD59-A6C34878D82A}">
                    <a16:rowId xmlns:a16="http://schemas.microsoft.com/office/drawing/2014/main" val="10000"/>
                  </a:ext>
                </a:extLst>
              </a:tr>
              <a:tr h="447040">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Registers</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7C3AED"/>
                    </a:solidFill>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Flip-flops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&lt; 1 ns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&lt; 1 KB</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b="1" dirty="0">
                          <a:solidFill>
                            <a:schemeClr val="tx1"/>
                          </a:solidFill>
                          <a:latin typeface="Arial" pitchFamily="34" charset="0"/>
                          <a:ea typeface="Arial" pitchFamily="34" charset="-122"/>
                          <a:cs typeface="Arial" pitchFamily="34" charset="-120"/>
                        </a:rPr>
                        <a:t>Yes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CPU die</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extLst>
                  <a:ext uri="{0D108BD9-81ED-4DB2-BD59-A6C34878D82A}">
                    <a16:rowId xmlns:a16="http://schemas.microsoft.com/office/drawing/2014/main" val="10001"/>
                  </a:ext>
                </a:extLst>
              </a:tr>
              <a:tr h="447040">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L1 Cache</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DC2626"/>
                    </a:solidFill>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SRAM</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~1 ns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32–64 KB</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b="1" dirty="0">
                          <a:solidFill>
                            <a:schemeClr val="tx1"/>
                          </a:solidFill>
                          <a:latin typeface="Arial" pitchFamily="34" charset="0"/>
                          <a:ea typeface="Arial" pitchFamily="34" charset="-122"/>
                          <a:cs typeface="Arial" pitchFamily="34" charset="-120"/>
                        </a:rPr>
                        <a:t>Yes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CPU core</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extLst>
                  <a:ext uri="{0D108BD9-81ED-4DB2-BD59-A6C34878D82A}">
                    <a16:rowId xmlns:a16="http://schemas.microsoft.com/office/drawing/2014/main" val="10002"/>
                  </a:ext>
                </a:extLst>
              </a:tr>
              <a:tr h="447040">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L2 Cache</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EA580C"/>
                    </a:solidFill>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SRAM</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~5 ns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256 KB–1 MB</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b="1" dirty="0">
                          <a:solidFill>
                            <a:schemeClr val="tx1"/>
                          </a:solidFill>
                          <a:latin typeface="Arial" pitchFamily="34" charset="0"/>
                          <a:ea typeface="Arial" pitchFamily="34" charset="-122"/>
                          <a:cs typeface="Arial" pitchFamily="34" charset="-120"/>
                        </a:rPr>
                        <a:t>Yes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CPU core</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extLst>
                  <a:ext uri="{0D108BD9-81ED-4DB2-BD59-A6C34878D82A}">
                    <a16:rowId xmlns:a16="http://schemas.microsoft.com/office/drawing/2014/main" val="10003"/>
                  </a:ext>
                </a:extLst>
              </a:tr>
              <a:tr h="447040">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L3 Cache</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D97706"/>
                    </a:solidFill>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SRAM</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~20 ns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4–64 MB</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b="1" dirty="0">
                          <a:solidFill>
                            <a:schemeClr val="tx1"/>
                          </a:solidFill>
                          <a:latin typeface="Arial" pitchFamily="34" charset="0"/>
                          <a:ea typeface="Arial" pitchFamily="34" charset="-122"/>
                          <a:cs typeface="Arial" pitchFamily="34" charset="-120"/>
                        </a:rPr>
                        <a:t>Yes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CPU die (shared)</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extLst>
                  <a:ext uri="{0D108BD9-81ED-4DB2-BD59-A6C34878D82A}">
                    <a16:rowId xmlns:a16="http://schemas.microsoft.com/office/drawing/2014/main" val="10004"/>
                  </a:ext>
                </a:extLst>
              </a:tr>
              <a:tr h="447040">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RAM (DRAM)</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2563EB"/>
                    </a:solidFill>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DRAM</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~60 ns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4–128 GB</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b="1" dirty="0">
                          <a:solidFill>
                            <a:schemeClr val="tx1"/>
                          </a:solidFill>
                          <a:latin typeface="Arial" pitchFamily="34" charset="0"/>
                          <a:ea typeface="Arial" pitchFamily="34" charset="-122"/>
                          <a:cs typeface="Arial" pitchFamily="34" charset="-120"/>
                        </a:rPr>
                        <a:t>Yes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Motherboard</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extLst>
                  <a:ext uri="{0D108BD9-81ED-4DB2-BD59-A6C34878D82A}">
                    <a16:rowId xmlns:a16="http://schemas.microsoft.com/office/drawing/2014/main" val="10005"/>
                  </a:ext>
                </a:extLst>
              </a:tr>
              <a:tr h="447040">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SSD / NVMe</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059669"/>
                    </a:solidFill>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NAND Flash</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~100 µs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256 GB–4 TB</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b="1" dirty="0">
                          <a:solidFill>
                            <a:schemeClr val="tx1"/>
                          </a:solidFill>
                          <a:latin typeface="Arial" pitchFamily="34" charset="0"/>
                          <a:ea typeface="Arial" pitchFamily="34" charset="-122"/>
                          <a:cs typeface="Arial" pitchFamily="34" charset="-120"/>
                        </a:rPr>
                        <a:t>No</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PCIe / SATA</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extLst>
                  <a:ext uri="{0D108BD9-81ED-4DB2-BD59-A6C34878D82A}">
                    <a16:rowId xmlns:a16="http://schemas.microsoft.com/office/drawing/2014/main" val="10006"/>
                  </a:ext>
                </a:extLst>
              </a:tr>
              <a:tr h="447040">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HDD</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475569"/>
                    </a:solidFill>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Magnetic</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~10 ms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1–20 TB</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b="1" dirty="0">
                          <a:solidFill>
                            <a:schemeClr val="tx1"/>
                          </a:solidFill>
                          <a:latin typeface="Arial" pitchFamily="34" charset="0"/>
                          <a:ea typeface="Arial" pitchFamily="34" charset="-122"/>
                          <a:cs typeface="Arial" pitchFamily="34" charset="-120"/>
                        </a:rPr>
                        <a:t>No</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SATA</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extLst>
                  <a:ext uri="{0D108BD9-81ED-4DB2-BD59-A6C34878D82A}">
                    <a16:rowId xmlns:a16="http://schemas.microsoft.com/office/drawing/2014/main" val="10007"/>
                  </a:ext>
                </a:extLst>
              </a:tr>
              <a:tr h="447040">
                <a:tc>
                  <a:txBody>
                    <a:bodyPr/>
                    <a:lstStyle/>
                    <a:p>
                      <a:pPr marL="0" indent="0" algn="ctr">
                        <a:buNone/>
                      </a:pPr>
                      <a:r>
                        <a:rPr lang="en-US" sz="1100" b="1" dirty="0">
                          <a:solidFill>
                            <a:srgbClr val="FFFFFF"/>
                          </a:solidFill>
                          <a:latin typeface="Arial" pitchFamily="34" charset="0"/>
                          <a:ea typeface="Arial" pitchFamily="34" charset="-122"/>
                          <a:cs typeface="Arial" pitchFamily="34" charset="-120"/>
                        </a:rPr>
                        <a:t>Page File</a:t>
                      </a:r>
                      <a:endParaRPr lang="en-US" sz="1100" dirty="0">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solidFill>
                      <a:srgbClr val="334155"/>
                    </a:solidFill>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SSD / HDD</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~ms</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OS-managed</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b="1" dirty="0">
                          <a:solidFill>
                            <a:schemeClr val="tx1"/>
                          </a:solidFill>
                          <a:latin typeface="Arial" pitchFamily="34" charset="0"/>
                          <a:ea typeface="Arial" pitchFamily="34" charset="-122"/>
                          <a:cs typeface="Arial" pitchFamily="34" charset="-120"/>
                        </a:rPr>
                        <a:t>No</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tc>
                  <a:txBody>
                    <a:bodyPr/>
                    <a:lstStyle/>
                    <a:p>
                      <a:pPr marL="0" indent="0" algn="ctr">
                        <a:buNone/>
                      </a:pPr>
                      <a:r>
                        <a:rPr lang="en-US" sz="1100" dirty="0">
                          <a:solidFill>
                            <a:schemeClr val="tx1"/>
                          </a:solidFill>
                          <a:latin typeface="Arial" pitchFamily="34" charset="0"/>
                          <a:ea typeface="Arial" pitchFamily="34" charset="-122"/>
                          <a:cs typeface="Arial" pitchFamily="34" charset="-120"/>
                        </a:rPr>
                        <a:t>Drive partition</a:t>
                      </a:r>
                      <a:endParaRPr lang="en-US" sz="1100" dirty="0">
                        <a:solidFill>
                          <a:schemeClr val="tx1"/>
                        </a:solidFill>
                        <a:latin typeface="Arial" charset="0"/>
                        <a:ea typeface="Arial" charset="0"/>
                        <a:cs typeface="Arial" charset="0"/>
                      </a:endParaRPr>
                    </a:p>
                  </a:txBody>
                  <a:tcPr anchor="ctr">
                    <a:lnL w="12700" cap="flat" cmpd="sng" algn="ctr">
                      <a:solidFill>
                        <a:srgbClr val="334155"/>
                      </a:solidFill>
                      <a:prstDash val="solid"/>
                      <a:round/>
                      <a:headEnd type="none" w="med" len="med"/>
                      <a:tailEnd type="none" w="med" len="med"/>
                    </a:lnL>
                    <a:lnR w="12700" cap="flat" cmpd="sng" algn="ctr">
                      <a:solidFill>
                        <a:srgbClr val="334155"/>
                      </a:solidFill>
                      <a:prstDash val="solid"/>
                      <a:round/>
                      <a:headEnd type="none" w="med" len="med"/>
                      <a:tailEnd type="none" w="med" len="med"/>
                    </a:lnR>
                    <a:lnT w="12700" cap="flat" cmpd="sng" algn="ctr">
                      <a:solidFill>
                        <a:srgbClr val="334155"/>
                      </a:solidFill>
                      <a:prstDash val="solid"/>
                      <a:round/>
                      <a:headEnd type="none" w="med" len="med"/>
                      <a:tailEnd type="none" w="med" len="med"/>
                    </a:lnT>
                    <a:lnB w="12700" cap="flat" cmpd="sng" algn="ctr">
                      <a:solidFill>
                        <a:srgbClr val="334155"/>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
        <p:nvSpPr>
          <p:cNvPr id="4" name="Text 1"/>
          <p:cNvSpPr/>
          <p:nvPr/>
        </p:nvSpPr>
        <p:spPr>
          <a:xfrm>
            <a:off x="-289560" y="4895227"/>
            <a:ext cx="8595360" cy="228600"/>
          </a:xfrm>
          <a:prstGeom prst="rect">
            <a:avLst/>
          </a:prstGeom>
          <a:noFill/>
          <a:ln/>
        </p:spPr>
        <p:txBody>
          <a:bodyPr wrap="square" rtlCol="0" anchor="ctr"/>
          <a:lstStyle/>
          <a:p>
            <a:pPr marL="0" indent="0" algn="ctr">
              <a:buNone/>
            </a:pPr>
            <a:r>
              <a:rPr lang="en-US" sz="1100" i="1" dirty="0">
                <a:latin typeface="Arial" pitchFamily="34" charset="0"/>
                <a:ea typeface="Arial" pitchFamily="34" charset="-122"/>
                <a:cs typeface="Arial" pitchFamily="34" charset="-120"/>
              </a:rPr>
              <a:t>Faster → Smaller → More Expensive → Volatile   |   Slower → Larger → Cheaper → Non-Volatile</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7211</Words>
  <Application>Microsoft Office PowerPoint</Application>
  <PresentationFormat>On-screen Show (16:9)</PresentationFormat>
  <Paragraphs>1579</Paragraphs>
  <Slides>67</Slides>
  <Notes>66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67</vt:i4>
      </vt:variant>
    </vt:vector>
  </HeadingPairs>
  <TitlesOfParts>
    <vt:vector size="72" baseType="lpstr">
      <vt:lpstr>Arial</vt:lpstr>
      <vt:lpstr>Arial Black</vt:lpstr>
      <vt:lpstr>Cambria Math</vt:lpstr>
      <vt:lpstr>Consolas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Arithmetic Logic Unit</dc:title>
  <dc:subject>PptxGenJS Presentation</dc:subject>
  <dc:creator>Nathan</dc:creator>
  <cp:lastModifiedBy>Nathan Morgan</cp:lastModifiedBy>
  <cp:revision>4</cp:revision>
  <dcterms:created xsi:type="dcterms:W3CDTF">2026-02-02T21:41:21Z</dcterms:created>
  <dcterms:modified xsi:type="dcterms:W3CDTF">2026-02-16T11:33:06Z</dcterms:modified>
</cp:coreProperties>
</file>