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59" r:id="rId1"/>
  </p:sldMasterIdLst>
  <p:notesMasterIdLst>
    <p:notesMasterId r:id="rId2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inimized">
    <p:restoredLeft sz="0" autoAdjust="0"/>
    <p:restoredTop sz="89034" autoAdjust="0"/>
  </p:normalViewPr>
  <p:slideViewPr>
    <p:cSldViewPr snapToGrid="0">
      <p:cViewPr varScale="1">
        <p:scale>
          <a:sx n="97" d="100"/>
          <a:sy n="97" d="100"/>
        </p:scale>
        <p:origin x="1507" y="77"/>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9"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g2a06481fb0a_0_12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g2a06481fb0a_0_12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
        <p:cNvGrpSpPr/>
        <p:nvPr/>
      </p:nvGrpSpPr>
      <p:grpSpPr>
        <a:xfrm>
          <a:off x="0" y="0"/>
          <a:ext cx="0" cy="0"/>
          <a:chOff x="0" y="0"/>
          <a:chExt cx="0" cy="0"/>
        </a:xfrm>
      </p:grpSpPr>
      <p:sp>
        <p:nvSpPr>
          <p:cNvPr id="57" name="Google Shape;57;p:notes"/>
          <p:cNvSpPr>
            <a:spLocks noGrp="1" noRot="1" noChangeAspect="1"/>
          </p:cNvSpPr>
          <p:nvPr>
            <p:ph type="sldImg" idx="2"/>
          </p:nvPr>
        </p:nvSpPr>
        <p:spPr>
          <a:xfrm>
            <a:off x="381309"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8" name="Google Shape;58;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2"/>
        <p:cNvGrpSpPr/>
        <p:nvPr/>
      </p:nvGrpSpPr>
      <p:grpSpPr>
        <a:xfrm>
          <a:off x="0" y="0"/>
          <a:ext cx="0" cy="0"/>
          <a:chOff x="0" y="0"/>
          <a:chExt cx="0" cy="0"/>
        </a:xfrm>
      </p:grpSpPr>
      <p:sp>
        <p:nvSpPr>
          <p:cNvPr id="63" name="Google Shape;63;g2a06481fb0a_0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4" name="Google Shape;64;g2a06481fb0a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9"/>
        <p:cNvGrpSpPr/>
        <p:nvPr/>
      </p:nvGrpSpPr>
      <p:grpSpPr>
        <a:xfrm>
          <a:off x="0" y="0"/>
          <a:ext cx="0" cy="0"/>
          <a:chOff x="0" y="0"/>
          <a:chExt cx="0" cy="0"/>
        </a:xfrm>
      </p:grpSpPr>
      <p:sp>
        <p:nvSpPr>
          <p:cNvPr id="70" name="Google Shape;70;g2a06481fb0a_0_5:notes"/>
          <p:cNvSpPr>
            <a:spLocks noGrp="1" noRot="1" noChangeAspect="1"/>
          </p:cNvSpPr>
          <p:nvPr>
            <p:ph type="sldImg" idx="2"/>
          </p:nvPr>
        </p:nvSpPr>
        <p:spPr>
          <a:xfrm>
            <a:off x="381309"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1" name="Google Shape;71;g2a06481fb0a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5"/>
        <p:cNvGrpSpPr/>
        <p:nvPr/>
      </p:nvGrpSpPr>
      <p:grpSpPr>
        <a:xfrm>
          <a:off x="0" y="0"/>
          <a:ext cx="0" cy="0"/>
          <a:chOff x="0" y="0"/>
          <a:chExt cx="0" cy="0"/>
        </a:xfrm>
      </p:grpSpPr>
      <p:sp>
        <p:nvSpPr>
          <p:cNvPr id="76" name="Google Shape;76;g2a06481fb0a_0_11:notes"/>
          <p:cNvSpPr>
            <a:spLocks noGrp="1" noRot="1" noChangeAspect="1"/>
          </p:cNvSpPr>
          <p:nvPr>
            <p:ph type="sldImg" idx="2"/>
          </p:nvPr>
        </p:nvSpPr>
        <p:spPr>
          <a:xfrm>
            <a:off x="381309"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7" name="Google Shape;77;g2a06481fb0a_0_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1"/>
        <p:cNvGrpSpPr/>
        <p:nvPr/>
      </p:nvGrpSpPr>
      <p:grpSpPr>
        <a:xfrm>
          <a:off x="0" y="0"/>
          <a:ext cx="0" cy="0"/>
          <a:chOff x="0" y="0"/>
          <a:chExt cx="0" cy="0"/>
        </a:xfrm>
      </p:grpSpPr>
      <p:sp>
        <p:nvSpPr>
          <p:cNvPr id="82" name="Google Shape;82;g2a06481fb0a_0_16:notes"/>
          <p:cNvSpPr>
            <a:spLocks noGrp="1" noRot="1" noChangeAspect="1"/>
          </p:cNvSpPr>
          <p:nvPr>
            <p:ph type="sldImg" idx="2"/>
          </p:nvPr>
        </p:nvSpPr>
        <p:spPr>
          <a:xfrm>
            <a:off x="381309"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 name="Google Shape;83;g2a06481fb0a_0_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7"/>
        <p:cNvGrpSpPr/>
        <p:nvPr/>
      </p:nvGrpSpPr>
      <p:grpSpPr>
        <a:xfrm>
          <a:off x="0" y="0"/>
          <a:ext cx="0" cy="0"/>
          <a:chOff x="0" y="0"/>
          <a:chExt cx="0" cy="0"/>
        </a:xfrm>
      </p:grpSpPr>
      <p:sp>
        <p:nvSpPr>
          <p:cNvPr id="88" name="Google Shape;88;g2a06481fb0a_0_21:notes"/>
          <p:cNvSpPr>
            <a:spLocks noGrp="1" noRot="1" noChangeAspect="1"/>
          </p:cNvSpPr>
          <p:nvPr>
            <p:ph type="sldImg" idx="2"/>
          </p:nvPr>
        </p:nvSpPr>
        <p:spPr>
          <a:xfrm>
            <a:off x="381309"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9" name="Google Shape;89;g2a06481fb0a_0_2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4"/>
        <p:cNvGrpSpPr/>
        <p:nvPr/>
      </p:nvGrpSpPr>
      <p:grpSpPr>
        <a:xfrm>
          <a:off x="0" y="0"/>
          <a:ext cx="0" cy="0"/>
          <a:chOff x="0" y="0"/>
          <a:chExt cx="0" cy="0"/>
        </a:xfrm>
      </p:grpSpPr>
      <p:sp>
        <p:nvSpPr>
          <p:cNvPr id="95" name="Google Shape;95;g2a06481fb0a_0_26:notes"/>
          <p:cNvSpPr>
            <a:spLocks noGrp="1" noRot="1" noChangeAspect="1"/>
          </p:cNvSpPr>
          <p:nvPr>
            <p:ph type="sldImg" idx="2"/>
          </p:nvPr>
        </p:nvSpPr>
        <p:spPr>
          <a:xfrm>
            <a:off x="381309"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6" name="Google Shape;96;g2a06481fb0a_0_2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1"/>
        <p:cNvGrpSpPr/>
        <p:nvPr/>
      </p:nvGrpSpPr>
      <p:grpSpPr>
        <a:xfrm>
          <a:off x="0" y="0"/>
          <a:ext cx="0" cy="0"/>
          <a:chOff x="0" y="0"/>
          <a:chExt cx="0" cy="0"/>
        </a:xfrm>
      </p:grpSpPr>
      <p:sp>
        <p:nvSpPr>
          <p:cNvPr id="102" name="Google Shape;102;g2a06481fb0a_0_31:notes"/>
          <p:cNvSpPr>
            <a:spLocks noGrp="1" noRot="1" noChangeAspect="1"/>
          </p:cNvSpPr>
          <p:nvPr>
            <p:ph type="sldImg" idx="2"/>
          </p:nvPr>
        </p:nvSpPr>
        <p:spPr>
          <a:xfrm>
            <a:off x="381309"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3" name="Google Shape;103;g2a06481fb0a_0_3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7"/>
        <p:cNvGrpSpPr/>
        <p:nvPr/>
      </p:nvGrpSpPr>
      <p:grpSpPr>
        <a:xfrm>
          <a:off x="0" y="0"/>
          <a:ext cx="0" cy="0"/>
          <a:chOff x="0" y="0"/>
          <a:chExt cx="0" cy="0"/>
        </a:xfrm>
      </p:grpSpPr>
      <p:sp>
        <p:nvSpPr>
          <p:cNvPr id="108" name="Google Shape;108;g2a06481fb0a_0_36:notes"/>
          <p:cNvSpPr>
            <a:spLocks noGrp="1" noRot="1" noChangeAspect="1"/>
          </p:cNvSpPr>
          <p:nvPr>
            <p:ph type="sldImg" idx="2"/>
          </p:nvPr>
        </p:nvSpPr>
        <p:spPr>
          <a:xfrm>
            <a:off x="381309"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9" name="Google Shape;109;g2a06481fb0a_0_3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4"/>
        <p:cNvGrpSpPr/>
        <p:nvPr/>
      </p:nvGrpSpPr>
      <p:grpSpPr>
        <a:xfrm>
          <a:off x="0" y="0"/>
          <a:ext cx="0" cy="0"/>
          <a:chOff x="0" y="0"/>
          <a:chExt cx="0" cy="0"/>
        </a:xfrm>
      </p:grpSpPr>
      <p:sp>
        <p:nvSpPr>
          <p:cNvPr id="115" name="Google Shape;115;g2a06481fb0a_0_43:notes"/>
          <p:cNvSpPr>
            <a:spLocks noGrp="1" noRot="1" noChangeAspect="1"/>
          </p:cNvSpPr>
          <p:nvPr>
            <p:ph type="sldImg" idx="2"/>
          </p:nvPr>
        </p:nvSpPr>
        <p:spPr>
          <a:xfrm>
            <a:off x="381309"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6" name="Google Shape;116;g2a06481fb0a_0_4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1"/>
        <p:cNvGrpSpPr/>
        <p:nvPr/>
      </p:nvGrpSpPr>
      <p:grpSpPr>
        <a:xfrm>
          <a:off x="0" y="0"/>
          <a:ext cx="0" cy="0"/>
          <a:chOff x="0" y="0"/>
          <a:chExt cx="0" cy="0"/>
        </a:xfrm>
      </p:grpSpPr>
      <p:sp>
        <p:nvSpPr>
          <p:cNvPr id="122" name="Google Shape;122;g2a06481fb0a_0_49:notes"/>
          <p:cNvSpPr>
            <a:spLocks noGrp="1" noRot="1" noChangeAspect="1"/>
          </p:cNvSpPr>
          <p:nvPr>
            <p:ph type="sldImg" idx="2"/>
          </p:nvPr>
        </p:nvSpPr>
        <p:spPr>
          <a:xfrm>
            <a:off x="381309"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3" name="Google Shape;123;g2a06481fb0a_0_4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7"/>
        <p:cNvGrpSpPr/>
        <p:nvPr/>
      </p:nvGrpSpPr>
      <p:grpSpPr>
        <a:xfrm>
          <a:off x="0" y="0"/>
          <a:ext cx="0" cy="0"/>
          <a:chOff x="0" y="0"/>
          <a:chExt cx="0" cy="0"/>
        </a:xfrm>
      </p:grpSpPr>
      <p:sp>
        <p:nvSpPr>
          <p:cNvPr id="128" name="Google Shape;128;g2a06481fb0a_0_54:notes"/>
          <p:cNvSpPr>
            <a:spLocks noGrp="1" noRot="1" noChangeAspect="1"/>
          </p:cNvSpPr>
          <p:nvPr>
            <p:ph type="sldImg" idx="2"/>
          </p:nvPr>
        </p:nvSpPr>
        <p:spPr>
          <a:xfrm>
            <a:off x="381309"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9" name="Google Shape;129;g2a06481fb0a_0_5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3"/>
        <p:cNvGrpSpPr/>
        <p:nvPr/>
      </p:nvGrpSpPr>
      <p:grpSpPr>
        <a:xfrm>
          <a:off x="0" y="0"/>
          <a:ext cx="0" cy="0"/>
          <a:chOff x="0" y="0"/>
          <a:chExt cx="0" cy="0"/>
        </a:xfrm>
      </p:grpSpPr>
      <p:sp>
        <p:nvSpPr>
          <p:cNvPr id="134" name="Google Shape;134;g2a06481fb0a_0_59:notes"/>
          <p:cNvSpPr>
            <a:spLocks noGrp="1" noRot="1" noChangeAspect="1"/>
          </p:cNvSpPr>
          <p:nvPr>
            <p:ph type="sldImg" idx="2"/>
          </p:nvPr>
        </p:nvSpPr>
        <p:spPr>
          <a:xfrm>
            <a:off x="381309"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5" name="Google Shape;135;g2a06481fb0a_0_5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0"/>
        <p:cNvGrpSpPr/>
        <p:nvPr/>
      </p:nvGrpSpPr>
      <p:grpSpPr>
        <a:xfrm>
          <a:off x="0" y="0"/>
          <a:ext cx="0" cy="0"/>
          <a:chOff x="0" y="0"/>
          <a:chExt cx="0" cy="0"/>
        </a:xfrm>
      </p:grpSpPr>
      <p:sp>
        <p:nvSpPr>
          <p:cNvPr id="141" name="Google Shape;141;g2a06481fb0a_0_64:notes"/>
          <p:cNvSpPr>
            <a:spLocks noGrp="1" noRot="1" noChangeAspect="1"/>
          </p:cNvSpPr>
          <p:nvPr>
            <p:ph type="sldImg" idx="2"/>
          </p:nvPr>
        </p:nvSpPr>
        <p:spPr>
          <a:xfrm>
            <a:off x="381309"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2" name="Google Shape;142;g2a06481fb0a_0_6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7"/>
        <p:cNvGrpSpPr/>
        <p:nvPr/>
      </p:nvGrpSpPr>
      <p:grpSpPr>
        <a:xfrm>
          <a:off x="0" y="0"/>
          <a:ext cx="0" cy="0"/>
          <a:chOff x="0" y="0"/>
          <a:chExt cx="0" cy="0"/>
        </a:xfrm>
      </p:grpSpPr>
      <p:sp>
        <p:nvSpPr>
          <p:cNvPr id="148" name="Google Shape;148;g2a06481fb0a_0_69:notes"/>
          <p:cNvSpPr>
            <a:spLocks noGrp="1" noRot="1" noChangeAspect="1"/>
          </p:cNvSpPr>
          <p:nvPr>
            <p:ph type="sldImg" idx="2"/>
          </p:nvPr>
        </p:nvSpPr>
        <p:spPr>
          <a:xfrm>
            <a:off x="381309"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9" name="Google Shape;149;g2a06481fb0a_0_6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3"/>
        <p:cNvGrpSpPr/>
        <p:nvPr/>
      </p:nvGrpSpPr>
      <p:grpSpPr>
        <a:xfrm>
          <a:off x="0" y="0"/>
          <a:ext cx="0" cy="0"/>
          <a:chOff x="0" y="0"/>
          <a:chExt cx="0" cy="0"/>
        </a:xfrm>
      </p:grpSpPr>
      <p:sp>
        <p:nvSpPr>
          <p:cNvPr id="154" name="Google Shape;154;g2a06481fb0a_0_74:notes"/>
          <p:cNvSpPr>
            <a:spLocks noGrp="1" noRot="1" noChangeAspect="1"/>
          </p:cNvSpPr>
          <p:nvPr>
            <p:ph type="sldImg" idx="2"/>
          </p:nvPr>
        </p:nvSpPr>
        <p:spPr>
          <a:xfrm>
            <a:off x="381309"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5" name="Google Shape;155;g2a06481fb0a_0_7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0"/>
        <p:cNvGrpSpPr/>
        <p:nvPr/>
      </p:nvGrpSpPr>
      <p:grpSpPr>
        <a:xfrm>
          <a:off x="0" y="0"/>
          <a:ext cx="0" cy="0"/>
          <a:chOff x="0" y="0"/>
          <a:chExt cx="0" cy="0"/>
        </a:xfrm>
      </p:grpSpPr>
      <p:sp>
        <p:nvSpPr>
          <p:cNvPr id="161" name="Google Shape;161;g2a06481fb0a_0_79:notes"/>
          <p:cNvSpPr>
            <a:spLocks noGrp="1" noRot="1" noChangeAspect="1"/>
          </p:cNvSpPr>
          <p:nvPr>
            <p:ph type="sldImg" idx="2"/>
          </p:nvPr>
        </p:nvSpPr>
        <p:spPr>
          <a:xfrm>
            <a:off x="381309"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2" name="Google Shape;162;g2a06481fb0a_0_7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6"/>
        <p:cNvGrpSpPr/>
        <p:nvPr/>
      </p:nvGrpSpPr>
      <p:grpSpPr>
        <a:xfrm>
          <a:off x="0" y="0"/>
          <a:ext cx="0" cy="0"/>
          <a:chOff x="0" y="0"/>
          <a:chExt cx="0" cy="0"/>
        </a:xfrm>
      </p:grpSpPr>
      <p:sp>
        <p:nvSpPr>
          <p:cNvPr id="167" name="Google Shape;167;g2a06481fb0a_0_84:notes"/>
          <p:cNvSpPr>
            <a:spLocks noGrp="1" noRot="1" noChangeAspect="1"/>
          </p:cNvSpPr>
          <p:nvPr>
            <p:ph type="sldImg" idx="2"/>
          </p:nvPr>
        </p:nvSpPr>
        <p:spPr>
          <a:xfrm>
            <a:off x="381309"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8" name="Google Shape;168;g2a06481fb0a_0_8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3"/>
        <p:cNvGrpSpPr/>
        <p:nvPr/>
      </p:nvGrpSpPr>
      <p:grpSpPr>
        <a:xfrm>
          <a:off x="0" y="0"/>
          <a:ext cx="0" cy="0"/>
          <a:chOff x="0" y="0"/>
          <a:chExt cx="0" cy="0"/>
        </a:xfrm>
      </p:grpSpPr>
      <p:sp>
        <p:nvSpPr>
          <p:cNvPr id="174" name="Google Shape;174;g2a06481fb0a_0_89:notes"/>
          <p:cNvSpPr>
            <a:spLocks noGrp="1" noRot="1" noChangeAspect="1"/>
          </p:cNvSpPr>
          <p:nvPr>
            <p:ph type="sldImg" idx="2"/>
          </p:nvPr>
        </p:nvSpPr>
        <p:spPr>
          <a:xfrm>
            <a:off x="381309"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5" name="Google Shape;175;g2a06481fb0a_0_8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0"/>
        <p:cNvGrpSpPr/>
        <p:nvPr/>
      </p:nvGrpSpPr>
      <p:grpSpPr>
        <a:xfrm>
          <a:off x="0" y="0"/>
          <a:ext cx="0" cy="0"/>
          <a:chOff x="0" y="0"/>
          <a:chExt cx="0" cy="0"/>
        </a:xfrm>
      </p:grpSpPr>
      <p:sp>
        <p:nvSpPr>
          <p:cNvPr id="181" name="Google Shape;181;g2a06481fb0a_0_94:notes"/>
          <p:cNvSpPr>
            <a:spLocks noGrp="1" noRot="1" noChangeAspect="1"/>
          </p:cNvSpPr>
          <p:nvPr>
            <p:ph type="sldImg" idx="2"/>
          </p:nvPr>
        </p:nvSpPr>
        <p:spPr>
          <a:xfrm>
            <a:off x="381309"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2" name="Google Shape;182;g2a06481fb0a_0_9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7"/>
        <p:cNvGrpSpPr/>
        <p:nvPr/>
      </p:nvGrpSpPr>
      <p:grpSpPr>
        <a:xfrm>
          <a:off x="0" y="0"/>
          <a:ext cx="0" cy="0"/>
          <a:chOff x="0" y="0"/>
          <a:chExt cx="0" cy="0"/>
        </a:xfrm>
      </p:grpSpPr>
      <p:sp>
        <p:nvSpPr>
          <p:cNvPr id="188" name="Google Shape;188;g2a06481fb0a_0_99:notes"/>
          <p:cNvSpPr>
            <a:spLocks noGrp="1" noRot="1" noChangeAspect="1"/>
          </p:cNvSpPr>
          <p:nvPr>
            <p:ph type="sldImg" idx="2"/>
          </p:nvPr>
        </p:nvSpPr>
        <p:spPr>
          <a:xfrm>
            <a:off x="381309"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9" name="Google Shape;189;g2a06481fb0a_0_9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3"/>
        <p:cNvGrpSpPr/>
        <p:nvPr/>
      </p:nvGrpSpPr>
      <p:grpSpPr>
        <a:xfrm>
          <a:off x="0" y="0"/>
          <a:ext cx="0" cy="0"/>
          <a:chOff x="0" y="0"/>
          <a:chExt cx="0" cy="0"/>
        </a:xfrm>
      </p:grpSpPr>
      <p:sp>
        <p:nvSpPr>
          <p:cNvPr id="194" name="Google Shape;194;g2a06481fb0a_0_104:notes"/>
          <p:cNvSpPr>
            <a:spLocks noGrp="1" noRot="1" noChangeAspect="1"/>
          </p:cNvSpPr>
          <p:nvPr>
            <p:ph type="sldImg" idx="2"/>
          </p:nvPr>
        </p:nvSpPr>
        <p:spPr>
          <a:xfrm>
            <a:off x="381309"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5" name="Google Shape;195;g2a06481fb0a_0_10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
        <p:cNvGrpSpPr/>
        <p:nvPr/>
      </p:nvGrpSpPr>
      <p:grpSpPr>
        <a:xfrm>
          <a:off x="0" y="0"/>
          <a:ext cx="0" cy="0"/>
          <a:chOff x="0" y="0"/>
          <a:chExt cx="0" cy="0"/>
        </a:xfrm>
      </p:grpSpPr>
      <p:sp>
        <p:nvSpPr>
          <p:cNvPr id="200" name="Google Shape;200;g2a06481fb0a_0_109:notes"/>
          <p:cNvSpPr>
            <a:spLocks noGrp="1" noRot="1" noChangeAspect="1"/>
          </p:cNvSpPr>
          <p:nvPr>
            <p:ph type="sldImg" idx="2"/>
          </p:nvPr>
        </p:nvSpPr>
        <p:spPr>
          <a:xfrm>
            <a:off x="381309"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1" name="Google Shape;201;g2a06481fb0a_0_10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5"/>
        <p:cNvGrpSpPr/>
        <p:nvPr/>
      </p:nvGrpSpPr>
      <p:grpSpPr>
        <a:xfrm>
          <a:off x="0" y="0"/>
          <a:ext cx="0" cy="0"/>
          <a:chOff x="0" y="0"/>
          <a:chExt cx="0" cy="0"/>
        </a:xfrm>
      </p:grpSpPr>
      <p:sp>
        <p:nvSpPr>
          <p:cNvPr id="206" name="Google Shape;206;g2a06481fb0a_0_114:notes"/>
          <p:cNvSpPr>
            <a:spLocks noGrp="1" noRot="1" noChangeAspect="1"/>
          </p:cNvSpPr>
          <p:nvPr>
            <p:ph type="sldImg" idx="2"/>
          </p:nvPr>
        </p:nvSpPr>
        <p:spPr>
          <a:xfrm>
            <a:off x="381309"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7" name="Google Shape;207;g2a06481fb0a_0_1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311708" y="744575"/>
            <a:ext cx="8520600" cy="2052600"/>
          </a:xfrm>
          <a:prstGeom prst="rect">
            <a:avLst/>
          </a:prstGeom>
        </p:spPr>
        <p:txBody>
          <a:bodyPr spcFirstLastPara="1" wrap="square" lIns="91425" tIns="91425" rIns="91425" bIns="91425" anchor="b" anchorCtr="0">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311700" y="2834125"/>
            <a:ext cx="8520600" cy="7926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ro"/>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311700" y="2150850"/>
            <a:ext cx="8520600" cy="8418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5" name="Google Shape;15;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ro"/>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ro"/>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2" name="Google Shape;22;p5"/>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3" name="Google Shape;23;p5"/>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4" name="Google Shape;24;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ro"/>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7" name="Google Shape;27;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ro"/>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0" name="Google Shape;30;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1" name="Google Shape;31;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ro"/>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490250" y="450150"/>
            <a:ext cx="6367800" cy="4090800"/>
          </a:xfrm>
          <a:prstGeom prst="rect">
            <a:avLst/>
          </a:prstGeom>
        </p:spPr>
        <p:txBody>
          <a:bodyPr spcFirstLastPara="1" wrap="square" lIns="91425" tIns="91425" rIns="91425" bIns="91425" anchor="ctr" anchorCtr="0">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34" name="Google Shape;34;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ro"/>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9"/>
          <p:cNvSpPr txBox="1">
            <a:spLocks noGrp="1"/>
          </p:cNvSpPr>
          <p:nvPr>
            <p:ph type="title"/>
          </p:nvPr>
        </p:nvSpPr>
        <p:spPr>
          <a:xfrm>
            <a:off x="265500" y="1233175"/>
            <a:ext cx="4045200" cy="14823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38" name="Google Shape;38;p9"/>
          <p:cNvSpPr txBox="1">
            <a:spLocks noGrp="1"/>
          </p:cNvSpPr>
          <p:nvPr>
            <p:ph type="subTitle" idx="1"/>
          </p:nvPr>
        </p:nvSpPr>
        <p:spPr>
          <a:xfrm>
            <a:off x="265500" y="2803075"/>
            <a:ext cx="4045200" cy="12351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39" name="Google Shape;39;p9"/>
          <p:cNvSpPr txBox="1">
            <a:spLocks noGrp="1"/>
          </p:cNvSpPr>
          <p:nvPr>
            <p:ph type="body" idx="2"/>
          </p:nvPr>
        </p:nvSpPr>
        <p:spPr>
          <a:xfrm>
            <a:off x="4939500" y="724075"/>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40" name="Google Shape;40;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ro"/>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800"/>
              <a:buNone/>
              <a:defRPr/>
            </a:lvl1pPr>
          </a:lstStyle>
          <a:p>
            <a:endParaRPr/>
          </a:p>
        </p:txBody>
      </p:sp>
      <p:sp>
        <p:nvSpPr>
          <p:cNvPr id="43" name="Google Shape;43;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ro"/>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311700" y="1106125"/>
            <a:ext cx="8520600" cy="1963500"/>
          </a:xfrm>
          <a:prstGeom prst="rect">
            <a:avLst/>
          </a:prstGeom>
        </p:spPr>
        <p:txBody>
          <a:bodyPr spcFirstLastPara="1" wrap="square" lIns="91425" tIns="91425" rIns="91425" bIns="91425" anchor="b" anchorCtr="0">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a:spLocks noGrp="1"/>
          </p:cNvSpPr>
          <p:nvPr>
            <p:ph type="body" idx="1"/>
          </p:nvPr>
        </p:nvSpPr>
        <p:spPr>
          <a:xfrm>
            <a:off x="311700" y="3152225"/>
            <a:ext cx="8520600" cy="13008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SzPts val="1800"/>
              <a:buChar char="●"/>
              <a:defRPr/>
            </a:lvl1pPr>
            <a:lvl2pPr marL="914400" lvl="1" indent="-317500" algn="ctr">
              <a:spcBef>
                <a:spcPts val="0"/>
              </a:spcBef>
              <a:spcAft>
                <a:spcPts val="0"/>
              </a:spcAft>
              <a:buSzPts val="1400"/>
              <a:buChar char="○"/>
              <a:defRPr/>
            </a:lvl2pPr>
            <a:lvl3pPr marL="1371600" lvl="2" indent="-317500" algn="ctr">
              <a:spcBef>
                <a:spcPts val="0"/>
              </a:spcBef>
              <a:spcAft>
                <a:spcPts val="0"/>
              </a:spcAft>
              <a:buSzPts val="1400"/>
              <a:buChar char="■"/>
              <a:defRPr/>
            </a:lvl3pPr>
            <a:lvl4pPr marL="1828800" lvl="3" indent="-317500" algn="ctr">
              <a:spcBef>
                <a:spcPts val="0"/>
              </a:spcBef>
              <a:spcAft>
                <a:spcPts val="0"/>
              </a:spcAft>
              <a:buSzPts val="1400"/>
              <a:buChar char="●"/>
              <a:defRPr/>
            </a:lvl4pPr>
            <a:lvl5pPr marL="2286000" lvl="4" indent="-317500" algn="ctr">
              <a:spcBef>
                <a:spcPts val="0"/>
              </a:spcBef>
              <a:spcAft>
                <a:spcPts val="0"/>
              </a:spcAft>
              <a:buSzPts val="1400"/>
              <a:buChar char="○"/>
              <a:defRPr/>
            </a:lvl5pPr>
            <a:lvl6pPr marL="2743200" lvl="5" indent="-317500" algn="ctr">
              <a:spcBef>
                <a:spcPts val="0"/>
              </a:spcBef>
              <a:spcAft>
                <a:spcPts val="0"/>
              </a:spcAft>
              <a:buSzPts val="1400"/>
              <a:buChar char="■"/>
              <a:defRPr/>
            </a:lvl6pPr>
            <a:lvl7pPr marL="3200400" lvl="6" indent="-317500" algn="ctr">
              <a:spcBef>
                <a:spcPts val="0"/>
              </a:spcBef>
              <a:spcAft>
                <a:spcPts val="0"/>
              </a:spcAft>
              <a:buSzPts val="1400"/>
              <a:buChar char="●"/>
              <a:defRPr/>
            </a:lvl7pPr>
            <a:lvl8pPr marL="3657600" lvl="7" indent="-317500" algn="ctr">
              <a:spcBef>
                <a:spcPts val="0"/>
              </a:spcBef>
              <a:spcAft>
                <a:spcPts val="0"/>
              </a:spcAft>
              <a:buSzPts val="1400"/>
              <a:buChar char="○"/>
              <a:defRPr/>
            </a:lvl8pPr>
            <a:lvl9pPr marL="4114800" lvl="8" indent="-317500" algn="ctr">
              <a:spcBef>
                <a:spcPts val="0"/>
              </a:spcBef>
              <a:spcAft>
                <a:spcPts val="0"/>
              </a:spcAft>
              <a:buSzPts val="1400"/>
              <a:buChar char="■"/>
              <a:defRPr/>
            </a:lvl9pPr>
          </a:lstStyle>
          <a:p>
            <a:endParaRPr/>
          </a:p>
        </p:txBody>
      </p:sp>
      <p:sp>
        <p:nvSpPr>
          <p:cNvPr id="47" name="Google Shape;47;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ro"/>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ro"/>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Char char="●"/>
              <a:defRPr sz="1800">
                <a:solidFill>
                  <a:schemeClr val="dk2"/>
                </a:solidFill>
              </a:defRPr>
            </a:lvl1pPr>
            <a:lvl2pPr marL="914400" lvl="1" indent="-317500">
              <a:lnSpc>
                <a:spcPct val="115000"/>
              </a:lnSpc>
              <a:spcBef>
                <a:spcPts val="0"/>
              </a:spcBef>
              <a:spcAft>
                <a:spcPts val="0"/>
              </a:spcAft>
              <a:buClr>
                <a:schemeClr val="dk2"/>
              </a:buClr>
              <a:buSzPts val="1400"/>
              <a:buChar char="○"/>
              <a:defRPr>
                <a:solidFill>
                  <a:schemeClr val="dk2"/>
                </a:solidFill>
              </a:defRPr>
            </a:lvl2pPr>
            <a:lvl3pPr marL="1371600" lvl="2" indent="-317500">
              <a:lnSpc>
                <a:spcPct val="115000"/>
              </a:lnSpc>
              <a:spcBef>
                <a:spcPts val="0"/>
              </a:spcBef>
              <a:spcAft>
                <a:spcPts val="0"/>
              </a:spcAft>
              <a:buClr>
                <a:schemeClr val="dk2"/>
              </a:buClr>
              <a:buSzPts val="1400"/>
              <a:buChar char="■"/>
              <a:defRPr>
                <a:solidFill>
                  <a:schemeClr val="dk2"/>
                </a:solidFill>
              </a:defRPr>
            </a:lvl3pPr>
            <a:lvl4pPr marL="1828800" lvl="3" indent="-317500">
              <a:lnSpc>
                <a:spcPct val="115000"/>
              </a:lnSpc>
              <a:spcBef>
                <a:spcPts val="0"/>
              </a:spcBef>
              <a:spcAft>
                <a:spcPts val="0"/>
              </a:spcAft>
              <a:buClr>
                <a:schemeClr val="dk2"/>
              </a:buClr>
              <a:buSzPts val="1400"/>
              <a:buChar char="●"/>
              <a:defRPr>
                <a:solidFill>
                  <a:schemeClr val="dk2"/>
                </a:solidFill>
              </a:defRPr>
            </a:lvl4pPr>
            <a:lvl5pPr marL="2286000" lvl="4" indent="-317500">
              <a:lnSpc>
                <a:spcPct val="115000"/>
              </a:lnSpc>
              <a:spcBef>
                <a:spcPts val="0"/>
              </a:spcBef>
              <a:spcAft>
                <a:spcPts val="0"/>
              </a:spcAft>
              <a:buClr>
                <a:schemeClr val="dk2"/>
              </a:buClr>
              <a:buSzPts val="1400"/>
              <a:buChar char="○"/>
              <a:defRPr>
                <a:solidFill>
                  <a:schemeClr val="dk2"/>
                </a:solidFill>
              </a:defRPr>
            </a:lvl5pPr>
            <a:lvl6pPr marL="2743200" lvl="5" indent="-317500">
              <a:lnSpc>
                <a:spcPct val="115000"/>
              </a:lnSpc>
              <a:spcBef>
                <a:spcPts val="0"/>
              </a:spcBef>
              <a:spcAft>
                <a:spcPts val="0"/>
              </a:spcAft>
              <a:buClr>
                <a:schemeClr val="dk2"/>
              </a:buClr>
              <a:buSzPts val="1400"/>
              <a:buChar char="■"/>
              <a:defRPr>
                <a:solidFill>
                  <a:schemeClr val="dk2"/>
                </a:solidFill>
              </a:defRPr>
            </a:lvl6pPr>
            <a:lvl7pPr marL="3200400" lvl="6" indent="-317500">
              <a:lnSpc>
                <a:spcPct val="115000"/>
              </a:lnSpc>
              <a:spcBef>
                <a:spcPts val="0"/>
              </a:spcBef>
              <a:spcAft>
                <a:spcPts val="0"/>
              </a:spcAft>
              <a:buClr>
                <a:schemeClr val="dk2"/>
              </a:buClr>
              <a:buSzPts val="1400"/>
              <a:buChar char="●"/>
              <a:defRPr>
                <a:solidFill>
                  <a:schemeClr val="dk2"/>
                </a:solidFill>
              </a:defRPr>
            </a:lvl7pPr>
            <a:lvl8pPr marL="3657600" lvl="7" indent="-317500">
              <a:lnSpc>
                <a:spcPct val="115000"/>
              </a:lnSpc>
              <a:spcBef>
                <a:spcPts val="0"/>
              </a:spcBef>
              <a:spcAft>
                <a:spcPts val="0"/>
              </a:spcAft>
              <a:buClr>
                <a:schemeClr val="dk2"/>
              </a:buClr>
              <a:buSzPts val="1400"/>
              <a:buChar char="○"/>
              <a:defRPr>
                <a:solidFill>
                  <a:schemeClr val="dk2"/>
                </a:solidFill>
              </a:defRPr>
            </a:lvl8pPr>
            <a:lvl9pPr marL="4114800" lvl="8" indent="-317500">
              <a:lnSpc>
                <a:spcPct val="115000"/>
              </a:lnSpc>
              <a:spcBef>
                <a:spcPts val="0"/>
              </a:spcBef>
              <a:spcAft>
                <a:spcPts val="0"/>
              </a:spcAft>
              <a:buClr>
                <a:schemeClr val="dk2"/>
              </a:buClr>
              <a:buSzPts val="1400"/>
              <a:buChar char="■"/>
              <a:defRPr>
                <a:solidFill>
                  <a:schemeClr val="dk2"/>
                </a:solidFill>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marL="0" lvl="0" indent="0" algn="r" rtl="0">
              <a:spcBef>
                <a:spcPts val="0"/>
              </a:spcBef>
              <a:spcAft>
                <a:spcPts val="0"/>
              </a:spcAft>
              <a:buNone/>
            </a:pPr>
            <a:fld id="{00000000-1234-1234-1234-123412341234}" type="slidenum">
              <a:rPr lang="ro"/>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mc:AlternateContent xmlns:mc="http://schemas.openxmlformats.org/markup-compatibility/2006" xmlns:p14="http://schemas.microsoft.com/office/powerpoint/2010/main">
    <mc:Choice Requires="p14">
      <p:transition spd="med">
        <p14:gallery dir="l"/>
      </p:transition>
    </mc:Choice>
    <mc:Fallback xmlns:ahyp="http://schemas.microsoft.com/office/drawing/2018/hyperlinkcolor"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spd="med">
        <p:fade/>
      </p:transition>
    </mc:Fallback>
  </mc:AlternateConten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20.xml"/><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21.xml"/><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3" Type="http://schemas.openxmlformats.org/officeDocument/2006/relationships/hyperlink" Target="https://scholar.google.com/citations?user=xkQM_9UAAAAJ&amp;hl=ro&amp;oi=sra" TargetMode="External"/><Relationship Id="rId7" Type="http://schemas.openxmlformats.org/officeDocument/2006/relationships/hyperlink" Target="https://scholar.google.com/citations?user=AAGiQQ4AAAAJ&amp;hl=ro&amp;oi=sra" TargetMode="External"/><Relationship Id="rId2" Type="http://schemas.openxmlformats.org/officeDocument/2006/relationships/notesSlide" Target="../notesSlides/notesSlide25.xml"/><Relationship Id="rId1" Type="http://schemas.openxmlformats.org/officeDocument/2006/relationships/slideLayout" Target="../slideLayouts/slideLayout3.xml"/><Relationship Id="rId6" Type="http://schemas.openxmlformats.org/officeDocument/2006/relationships/hyperlink" Target="https://scholar.google.com/citations?user=JIR6qooAAAAJ&amp;hl=ro&amp;oi=sra" TargetMode="External"/><Relationship Id="rId5" Type="http://schemas.openxmlformats.org/officeDocument/2006/relationships/hyperlink" Target="https://scholar.google.com/citations?user=otyvO5AAAAAJ&amp;hl=ro&amp;oi=sra" TargetMode="External"/><Relationship Id="rId4" Type="http://schemas.openxmlformats.org/officeDocument/2006/relationships/hyperlink" Target="https://scholar.google.com/citations?user=Th4PuGkAAAAJ&amp;hl=ro&amp;oi=sr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53"/>
        <p:cNvGrpSpPr/>
        <p:nvPr/>
      </p:nvGrpSpPr>
      <p:grpSpPr>
        <a:xfrm>
          <a:off x="0" y="0"/>
          <a:ext cx="0" cy="0"/>
          <a:chOff x="0" y="0"/>
          <a:chExt cx="0" cy="0"/>
        </a:xfrm>
      </p:grpSpPr>
      <p:sp>
        <p:nvSpPr>
          <p:cNvPr id="54" name="Google Shape;54;p13"/>
          <p:cNvSpPr txBox="1">
            <a:spLocks noGrp="1"/>
          </p:cNvSpPr>
          <p:nvPr>
            <p:ph type="ctrTitle"/>
          </p:nvPr>
        </p:nvSpPr>
        <p:spPr>
          <a:xfrm>
            <a:off x="209317" y="145304"/>
            <a:ext cx="8520600" cy="4919265"/>
          </a:xfrm>
          <a:prstGeom prst="rect">
            <a:avLst/>
          </a:prstGeom>
        </p:spPr>
        <p:txBody>
          <a:bodyPr spcFirstLastPara="1" wrap="square" lIns="91425" tIns="91425" rIns="91425" bIns="91425" anchor="b" anchorCtr="0">
            <a:spAutoFit/>
          </a:bodyPr>
          <a:lstStyle/>
          <a:p>
            <a:pPr marL="0" lvl="0" indent="0" algn="l" rtl="0">
              <a:spcBef>
                <a:spcPts val="2000"/>
              </a:spcBef>
              <a:spcAft>
                <a:spcPts val="0"/>
              </a:spcAft>
              <a:buClr>
                <a:schemeClr val="dk1"/>
              </a:buClr>
              <a:buSzPts val="1100"/>
              <a:buFont typeface="Arial"/>
              <a:buNone/>
            </a:pPr>
            <a:r>
              <a:rPr lang="ro" sz="1500" dirty="0">
                <a:latin typeface="Times New Roman"/>
                <a:ea typeface="Times New Roman"/>
                <a:cs typeface="Times New Roman"/>
                <a:sym typeface="Times New Roman"/>
              </a:rPr>
              <a:t>University of Wales Trinity Saint Davis </a:t>
            </a:r>
            <a:endParaRPr sz="1500" dirty="0">
              <a:latin typeface="Times New Roman"/>
              <a:ea typeface="Times New Roman"/>
              <a:cs typeface="Times New Roman"/>
              <a:sym typeface="Times New Roman"/>
            </a:endParaRPr>
          </a:p>
          <a:p>
            <a:pPr marL="0" lvl="0" indent="0" algn="l" rtl="0">
              <a:spcBef>
                <a:spcPts val="2000"/>
              </a:spcBef>
              <a:spcAft>
                <a:spcPts val="0"/>
              </a:spcAft>
              <a:buClr>
                <a:schemeClr val="dk1"/>
              </a:buClr>
              <a:buSzPts val="1100"/>
              <a:buFont typeface="Arial"/>
              <a:buNone/>
            </a:pPr>
            <a:r>
              <a:rPr lang="ro" sz="1500" dirty="0">
                <a:latin typeface="Times New Roman"/>
                <a:ea typeface="Times New Roman"/>
                <a:cs typeface="Times New Roman"/>
                <a:sym typeface="Times New Roman"/>
              </a:rPr>
              <a:t>Academic Skills </a:t>
            </a:r>
            <a:endParaRPr sz="1500" dirty="0">
              <a:latin typeface="Times New Roman"/>
              <a:ea typeface="Times New Roman"/>
              <a:cs typeface="Times New Roman"/>
              <a:sym typeface="Times New Roman"/>
            </a:endParaRPr>
          </a:p>
          <a:p>
            <a:pPr marL="0" lvl="0" indent="0" algn="l" rtl="0">
              <a:spcBef>
                <a:spcPts val="2000"/>
              </a:spcBef>
              <a:spcAft>
                <a:spcPts val="0"/>
              </a:spcAft>
              <a:buNone/>
            </a:pPr>
            <a:br>
              <a:rPr lang="en-GB" sz="1500">
                <a:latin typeface="Times New Roman"/>
                <a:ea typeface="Times New Roman"/>
                <a:cs typeface="Times New Roman"/>
                <a:sym typeface="Times New Roman"/>
              </a:rPr>
            </a:br>
            <a:br>
              <a:rPr lang="en-GB" sz="1500">
                <a:latin typeface="Times New Roman"/>
                <a:ea typeface="Times New Roman"/>
                <a:cs typeface="Times New Roman"/>
                <a:sym typeface="Times New Roman"/>
              </a:rPr>
            </a:br>
            <a:br>
              <a:rPr lang="en-GB" sz="1500">
                <a:latin typeface="Times New Roman"/>
                <a:ea typeface="Times New Roman"/>
                <a:cs typeface="Times New Roman"/>
                <a:sym typeface="Times New Roman"/>
              </a:rPr>
            </a:br>
            <a:br>
              <a:rPr lang="en-GB" sz="1500">
                <a:latin typeface="Times New Roman"/>
                <a:ea typeface="Times New Roman"/>
                <a:cs typeface="Times New Roman"/>
                <a:sym typeface="Times New Roman"/>
              </a:rPr>
            </a:br>
            <a:br>
              <a:rPr lang="en-GB" sz="1500">
                <a:latin typeface="Times New Roman"/>
                <a:ea typeface="Times New Roman"/>
                <a:cs typeface="Times New Roman"/>
                <a:sym typeface="Times New Roman"/>
              </a:rPr>
            </a:br>
            <a:br>
              <a:rPr lang="en-GB" sz="1500">
                <a:latin typeface="Times New Roman"/>
                <a:ea typeface="Times New Roman"/>
                <a:cs typeface="Times New Roman"/>
                <a:sym typeface="Times New Roman"/>
              </a:rPr>
            </a:br>
            <a:br>
              <a:rPr lang="en-GB" sz="1500">
                <a:latin typeface="Times New Roman"/>
                <a:ea typeface="Times New Roman"/>
                <a:cs typeface="Times New Roman"/>
                <a:sym typeface="Times New Roman"/>
              </a:rPr>
            </a:br>
            <a:br>
              <a:rPr lang="en-GB" sz="1500">
                <a:latin typeface="Times New Roman"/>
                <a:ea typeface="Times New Roman"/>
                <a:cs typeface="Times New Roman"/>
                <a:sym typeface="Times New Roman"/>
              </a:rPr>
            </a:br>
            <a:endParaRPr sz="1500" dirty="0">
              <a:latin typeface="Times New Roman"/>
              <a:ea typeface="Times New Roman"/>
              <a:cs typeface="Times New Roman"/>
              <a:sym typeface="Times New Roman"/>
            </a:endParaRPr>
          </a:p>
          <a:p>
            <a:pPr marL="0" lvl="0" indent="0" algn="l" rtl="0">
              <a:spcBef>
                <a:spcPts val="2000"/>
              </a:spcBef>
              <a:spcAft>
                <a:spcPts val="0"/>
              </a:spcAft>
              <a:buClr>
                <a:schemeClr val="dk1"/>
              </a:buClr>
              <a:buSzPts val="1100"/>
              <a:buFont typeface="Arial"/>
              <a:buNone/>
            </a:pPr>
            <a:endParaRPr sz="1500" dirty="0">
              <a:latin typeface="Times New Roman"/>
              <a:ea typeface="Times New Roman"/>
              <a:cs typeface="Times New Roman"/>
              <a:sym typeface="Times New Roman"/>
            </a:endParaRPr>
          </a:p>
          <a:p>
            <a:pPr marL="0" lvl="0" indent="0" algn="l" rtl="0">
              <a:spcBef>
                <a:spcPts val="0"/>
              </a:spcBef>
              <a:spcAft>
                <a:spcPts val="0"/>
              </a:spcAft>
              <a:buNone/>
            </a:pPr>
            <a:r>
              <a:rPr lang="ro" sz="800" dirty="0">
                <a:latin typeface="Times New Roman"/>
                <a:ea typeface="Times New Roman"/>
                <a:cs typeface="Times New Roman"/>
                <a:sym typeface="Times New Roman"/>
              </a:rPr>
              <a:t>Gratiela Teodora Stefanov   ID 2317824</a:t>
            </a:r>
            <a:br>
              <a:rPr lang="en-GB" sz="800" dirty="0">
                <a:latin typeface="Times New Roman"/>
                <a:ea typeface="Times New Roman"/>
                <a:cs typeface="Times New Roman"/>
                <a:sym typeface="Times New Roman"/>
              </a:rPr>
            </a:br>
            <a:br>
              <a:rPr lang="en-GB" sz="800" dirty="0">
                <a:latin typeface="Times New Roman"/>
                <a:ea typeface="Times New Roman"/>
                <a:cs typeface="Times New Roman"/>
                <a:sym typeface="Times New Roman"/>
              </a:rPr>
            </a:br>
            <a:r>
              <a:rPr lang="en-GB" sz="800" dirty="0">
                <a:latin typeface="Times New Roman"/>
                <a:ea typeface="Times New Roman"/>
                <a:cs typeface="Times New Roman"/>
                <a:sym typeface="Times New Roman"/>
              </a:rPr>
              <a:t>George Stefanov   ID 2317823</a:t>
            </a:r>
            <a:endParaRPr sz="800" dirty="0">
              <a:latin typeface="Arial Black" panose="020B0A04020102020204" pitchFamily="34" charset="0"/>
            </a:endParaRPr>
          </a:p>
          <a:p>
            <a:pPr marL="0" lvl="0" indent="0" algn="l" rtl="0">
              <a:spcBef>
                <a:spcPts val="0"/>
              </a:spcBef>
              <a:spcAft>
                <a:spcPts val="0"/>
              </a:spcAft>
              <a:buNone/>
            </a:pPr>
            <a:endParaRPr sz="3700" dirty="0"/>
          </a:p>
        </p:txBody>
      </p:sp>
      <p:sp>
        <p:nvSpPr>
          <p:cNvPr id="55" name="Google Shape;55;p13"/>
          <p:cNvSpPr txBox="1">
            <a:spLocks noGrp="1"/>
          </p:cNvSpPr>
          <p:nvPr>
            <p:ph type="subTitle" idx="1"/>
          </p:nvPr>
        </p:nvSpPr>
        <p:spPr>
          <a:xfrm>
            <a:off x="1036988" y="2664372"/>
            <a:ext cx="6345000" cy="965028"/>
          </a:xfrm>
          <a:prstGeom prst="rect">
            <a:avLst/>
          </a:prstGeom>
        </p:spPr>
        <p:txBody>
          <a:bodyPr spcFirstLastPara="1" wrap="square" lIns="91425" tIns="91425" rIns="91425" bIns="91425" anchor="t" anchorCtr="0">
            <a:normAutofit/>
          </a:bodyPr>
          <a:lstStyle/>
          <a:p>
            <a:pPr marL="0" lvl="0" indent="0" algn="ctr" rtl="0">
              <a:spcBef>
                <a:spcPts val="0"/>
              </a:spcBef>
              <a:spcAft>
                <a:spcPts val="0"/>
              </a:spcAft>
              <a:buClr>
                <a:schemeClr val="dk1"/>
              </a:buClr>
              <a:buSzPct val="37931"/>
              <a:buFont typeface="Arial"/>
              <a:buNone/>
            </a:pPr>
            <a:r>
              <a:rPr lang="ro" sz="2900" b="1" dirty="0">
                <a:solidFill>
                  <a:schemeClr val="lt1"/>
                </a:solidFill>
              </a:rPr>
              <a:t>The Implementation of Trackpads</a:t>
            </a:r>
            <a:endParaRPr sz="6900" b="1" dirty="0">
              <a:solidFill>
                <a:schemeClr val="lt1"/>
              </a:solidFill>
            </a:endParaRPr>
          </a:p>
          <a:p>
            <a:pPr marL="0" lvl="0" indent="0" algn="l" rtl="0">
              <a:spcBef>
                <a:spcPts val="0"/>
              </a:spcBef>
              <a:spcAft>
                <a:spcPts val="0"/>
              </a:spcAft>
              <a:buNone/>
            </a:pPr>
            <a:endParaRPr sz="25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59"/>
        <p:cNvGrpSpPr/>
        <p:nvPr/>
      </p:nvGrpSpPr>
      <p:grpSpPr>
        <a:xfrm>
          <a:off x="0" y="0"/>
          <a:ext cx="0" cy="0"/>
          <a:chOff x="0" y="0"/>
          <a:chExt cx="0" cy="0"/>
        </a:xfrm>
      </p:grpSpPr>
      <p:sp>
        <p:nvSpPr>
          <p:cNvPr id="60" name="Google Shape;60;p14"/>
          <p:cNvSpPr txBox="1">
            <a:spLocks noGrp="1"/>
          </p:cNvSpPr>
          <p:nvPr>
            <p:ph type="ctrTitle"/>
          </p:nvPr>
        </p:nvSpPr>
        <p:spPr>
          <a:xfrm>
            <a:off x="108000" y="0"/>
            <a:ext cx="4657500" cy="15660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endParaRPr sz="3200">
              <a:solidFill>
                <a:srgbClr val="374151"/>
              </a:solidFill>
            </a:endParaRPr>
          </a:p>
          <a:p>
            <a:pPr marL="0" lvl="0" indent="0" algn="ctr" rtl="0">
              <a:spcBef>
                <a:spcPts val="0"/>
              </a:spcBef>
              <a:spcAft>
                <a:spcPts val="0"/>
              </a:spcAft>
              <a:buNone/>
            </a:pPr>
            <a:r>
              <a:rPr lang="ro" sz="3200">
                <a:solidFill>
                  <a:srgbClr val="374151"/>
                </a:solidFill>
              </a:rPr>
              <a:t>The Implementation of Trackpads</a:t>
            </a:r>
            <a:endParaRPr sz="7200"/>
          </a:p>
        </p:txBody>
      </p:sp>
      <p:sp>
        <p:nvSpPr>
          <p:cNvPr id="61" name="Google Shape;61;p14"/>
          <p:cNvSpPr txBox="1">
            <a:spLocks noGrp="1"/>
          </p:cNvSpPr>
          <p:nvPr>
            <p:ph type="subTitle" idx="1"/>
          </p:nvPr>
        </p:nvSpPr>
        <p:spPr>
          <a:xfrm>
            <a:off x="1593000" y="4090500"/>
            <a:ext cx="7551000" cy="627300"/>
          </a:xfrm>
          <a:prstGeom prst="rect">
            <a:avLst/>
          </a:prstGeom>
        </p:spPr>
        <p:txBody>
          <a:bodyPr spcFirstLastPara="1" wrap="square" lIns="91425" tIns="91425" rIns="91425" bIns="91425" anchor="t" anchorCtr="0">
            <a:normAutofit/>
          </a:bodyPr>
          <a:lstStyle/>
          <a:p>
            <a:pPr marL="0" lvl="0" indent="0" algn="ctr" rtl="0">
              <a:spcBef>
                <a:spcPts val="0"/>
              </a:spcBef>
              <a:spcAft>
                <a:spcPts val="0"/>
              </a:spcAft>
              <a:buClr>
                <a:schemeClr val="dk1"/>
              </a:buClr>
              <a:buSzPts val="1100"/>
              <a:buFont typeface="Arial"/>
              <a:buNone/>
            </a:pPr>
            <a:r>
              <a:rPr lang="ro" sz="2900">
                <a:solidFill>
                  <a:srgbClr val="374151"/>
                </a:solidFill>
              </a:rPr>
              <a:t>Enhancing Laptop Usability</a:t>
            </a:r>
            <a:endParaRPr sz="250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65"/>
        <p:cNvGrpSpPr/>
        <p:nvPr/>
      </p:nvGrpSpPr>
      <p:grpSpPr>
        <a:xfrm>
          <a:off x="0" y="0"/>
          <a:ext cx="0" cy="0"/>
          <a:chOff x="0" y="0"/>
          <a:chExt cx="0" cy="0"/>
        </a:xfrm>
      </p:grpSpPr>
      <p:sp>
        <p:nvSpPr>
          <p:cNvPr id="66" name="Google Shape;66;p15"/>
          <p:cNvSpPr txBox="1">
            <a:spLocks noGrp="1"/>
          </p:cNvSpPr>
          <p:nvPr>
            <p:ph type="title"/>
          </p:nvPr>
        </p:nvSpPr>
        <p:spPr>
          <a:xfrm>
            <a:off x="311700" y="81000"/>
            <a:ext cx="6249300" cy="5400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ro"/>
              <a:t>Table of Content</a:t>
            </a:r>
            <a:endParaRPr/>
          </a:p>
        </p:txBody>
      </p:sp>
      <p:sp>
        <p:nvSpPr>
          <p:cNvPr id="67" name="Google Shape;67;p15"/>
          <p:cNvSpPr txBox="1">
            <a:spLocks noGrp="1"/>
          </p:cNvSpPr>
          <p:nvPr>
            <p:ph type="body" idx="1"/>
          </p:nvPr>
        </p:nvSpPr>
        <p:spPr>
          <a:xfrm>
            <a:off x="4738500" y="364500"/>
            <a:ext cx="4090500" cy="4779000"/>
          </a:xfrm>
          <a:prstGeom prst="rect">
            <a:avLst/>
          </a:prstGeom>
        </p:spPr>
        <p:txBody>
          <a:bodyPr spcFirstLastPara="1" wrap="square" lIns="91425" tIns="91425" rIns="91425" bIns="91425" anchor="t" anchorCtr="0">
            <a:normAutofit fontScale="62500" lnSpcReduction="20000"/>
          </a:bodyPr>
          <a:lstStyle/>
          <a:p>
            <a:pPr marL="0" lvl="0" indent="0" algn="l" rtl="0">
              <a:spcBef>
                <a:spcPts val="0"/>
              </a:spcBef>
              <a:spcAft>
                <a:spcPts val="0"/>
              </a:spcAft>
              <a:buNone/>
            </a:pPr>
            <a:r>
              <a:rPr lang="ro" sz="2200" b="1"/>
              <a:t>III. Advantages and Benefits of Trackpads in Laptops </a:t>
            </a:r>
            <a:endParaRPr sz="2200" b="1"/>
          </a:p>
          <a:p>
            <a:pPr marL="0" lvl="0" indent="0" algn="l" rtl="0">
              <a:spcBef>
                <a:spcPts val="1200"/>
              </a:spcBef>
              <a:spcAft>
                <a:spcPts val="0"/>
              </a:spcAft>
              <a:buNone/>
            </a:pPr>
            <a:r>
              <a:rPr lang="ro" sz="2200" b="1"/>
              <a:t>A. Improved Mobility and Convenience for Users </a:t>
            </a:r>
            <a:endParaRPr sz="2200" b="1"/>
          </a:p>
          <a:p>
            <a:pPr marL="0" lvl="0" indent="0" algn="l" rtl="0">
              <a:spcBef>
                <a:spcPts val="1200"/>
              </a:spcBef>
              <a:spcAft>
                <a:spcPts val="0"/>
              </a:spcAft>
              <a:buNone/>
            </a:pPr>
            <a:r>
              <a:rPr lang="ro" sz="2200" b="1"/>
              <a:t>B. Ergonomic Benefits of Trackpads Over Traditional Mice</a:t>
            </a:r>
            <a:endParaRPr sz="2200" b="1"/>
          </a:p>
          <a:p>
            <a:pPr marL="0" lvl="0" indent="0" algn="l" rtl="0">
              <a:spcBef>
                <a:spcPts val="1200"/>
              </a:spcBef>
              <a:spcAft>
                <a:spcPts val="0"/>
              </a:spcAft>
              <a:buNone/>
            </a:pPr>
            <a:r>
              <a:rPr lang="ro" sz="2200" b="1"/>
              <a:t>C. Enhanced User Experience and Ease of Navigation</a:t>
            </a:r>
            <a:endParaRPr sz="2200" b="1"/>
          </a:p>
          <a:p>
            <a:pPr marL="0" lvl="0" indent="0" algn="l" rtl="0">
              <a:spcBef>
                <a:spcPts val="1200"/>
              </a:spcBef>
              <a:spcAft>
                <a:spcPts val="0"/>
              </a:spcAft>
              <a:buNone/>
            </a:pPr>
            <a:r>
              <a:rPr lang="ro" sz="2200" b="1"/>
              <a:t>IV. In Potential Advancements and Improvements in Trackpad</a:t>
            </a:r>
            <a:endParaRPr sz="2200" b="1"/>
          </a:p>
          <a:p>
            <a:pPr marL="0" lvl="0" indent="0" algn="l" rtl="0">
              <a:spcBef>
                <a:spcPts val="1200"/>
              </a:spcBef>
              <a:spcAft>
                <a:spcPts val="0"/>
              </a:spcAft>
              <a:buNone/>
            </a:pPr>
            <a:r>
              <a:rPr lang="ro" sz="2200" b="1"/>
              <a:t> A.Functionality corporation of Trackpad Features in Hybrid Devices (2-in-1 Laptops)</a:t>
            </a:r>
            <a:endParaRPr sz="2200" b="1"/>
          </a:p>
          <a:p>
            <a:pPr marL="0" lvl="0" indent="0" algn="l" rtl="0">
              <a:spcBef>
                <a:spcPts val="1200"/>
              </a:spcBef>
              <a:spcAft>
                <a:spcPts val="0"/>
              </a:spcAft>
              <a:buNone/>
            </a:pPr>
            <a:r>
              <a:rPr lang="ro" sz="2200" b="1"/>
              <a:t>B.Potential Advancements and Improvements in Trackpad Functionality</a:t>
            </a:r>
            <a:endParaRPr sz="2200" b="1"/>
          </a:p>
          <a:p>
            <a:pPr marL="0" lvl="0" indent="0" algn="l" rtl="0">
              <a:spcBef>
                <a:spcPts val="1200"/>
              </a:spcBef>
              <a:spcAft>
                <a:spcPts val="0"/>
              </a:spcAft>
              <a:buNone/>
            </a:pPr>
            <a:r>
              <a:rPr lang="ro" sz="2200" b="1"/>
              <a:t>V.Conclusion</a:t>
            </a:r>
            <a:endParaRPr sz="3207" b="1">
              <a:solidFill>
                <a:srgbClr val="2E74B5"/>
              </a:solidFill>
            </a:endParaRPr>
          </a:p>
          <a:p>
            <a:pPr marL="0" lvl="0" indent="0" algn="l" rtl="0">
              <a:lnSpc>
                <a:spcPct val="100000"/>
              </a:lnSpc>
              <a:spcBef>
                <a:spcPts val="1200"/>
              </a:spcBef>
              <a:spcAft>
                <a:spcPts val="0"/>
              </a:spcAft>
              <a:buNone/>
            </a:pPr>
            <a:endParaRPr sz="1700">
              <a:solidFill>
                <a:schemeClr val="dk1"/>
              </a:solidFill>
              <a:latin typeface="Times New Roman"/>
              <a:ea typeface="Times New Roman"/>
              <a:cs typeface="Times New Roman"/>
              <a:sym typeface="Times New Roman"/>
            </a:endParaRPr>
          </a:p>
          <a:p>
            <a:pPr marL="0" lvl="0" indent="0" algn="l" rtl="0">
              <a:lnSpc>
                <a:spcPct val="100000"/>
              </a:lnSpc>
              <a:spcBef>
                <a:spcPts val="1000"/>
              </a:spcBef>
              <a:spcAft>
                <a:spcPts val="1000"/>
              </a:spcAft>
              <a:buClr>
                <a:schemeClr val="dk1"/>
              </a:buClr>
              <a:buSzPct val="64705"/>
              <a:buFont typeface="Arial"/>
              <a:buNone/>
            </a:pPr>
            <a:endParaRPr sz="1700">
              <a:solidFill>
                <a:schemeClr val="dk1"/>
              </a:solidFill>
              <a:latin typeface="Times New Roman"/>
              <a:ea typeface="Times New Roman"/>
              <a:cs typeface="Times New Roman"/>
              <a:sym typeface="Times New Roman"/>
            </a:endParaRPr>
          </a:p>
        </p:txBody>
      </p:sp>
      <p:sp>
        <p:nvSpPr>
          <p:cNvPr id="68" name="Google Shape;68;p15"/>
          <p:cNvSpPr txBox="1"/>
          <p:nvPr/>
        </p:nvSpPr>
        <p:spPr>
          <a:xfrm>
            <a:off x="481500" y="621000"/>
            <a:ext cx="4090500" cy="39015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None/>
            </a:pPr>
            <a:r>
              <a:rPr lang="ro" sz="1300" b="1">
                <a:solidFill>
                  <a:schemeClr val="dk2"/>
                </a:solidFill>
              </a:rPr>
              <a:t> I. Introduction </a:t>
            </a:r>
            <a:endParaRPr sz="1300" b="1">
              <a:solidFill>
                <a:schemeClr val="dk2"/>
              </a:solidFill>
            </a:endParaRPr>
          </a:p>
          <a:p>
            <a:pPr marL="0" lvl="0" indent="0" algn="l" rtl="0">
              <a:lnSpc>
                <a:spcPct val="115000"/>
              </a:lnSpc>
              <a:spcBef>
                <a:spcPts val="1200"/>
              </a:spcBef>
              <a:spcAft>
                <a:spcPts val="0"/>
              </a:spcAft>
              <a:buClr>
                <a:schemeClr val="dk1"/>
              </a:buClr>
              <a:buSzPts val="1100"/>
              <a:buFont typeface="Arial"/>
              <a:buNone/>
            </a:pPr>
            <a:r>
              <a:rPr lang="ro" sz="1300" b="1">
                <a:solidFill>
                  <a:schemeClr val="dk2"/>
                </a:solidFill>
              </a:rPr>
              <a:t>A. Explanation of Trackpads </a:t>
            </a:r>
            <a:endParaRPr sz="1300" b="1">
              <a:solidFill>
                <a:schemeClr val="dk2"/>
              </a:solidFill>
            </a:endParaRPr>
          </a:p>
          <a:p>
            <a:pPr marL="0" lvl="0" indent="0" algn="l" rtl="0">
              <a:lnSpc>
                <a:spcPct val="115000"/>
              </a:lnSpc>
              <a:spcBef>
                <a:spcPts val="1200"/>
              </a:spcBef>
              <a:spcAft>
                <a:spcPts val="0"/>
              </a:spcAft>
              <a:buClr>
                <a:schemeClr val="dk1"/>
              </a:buClr>
              <a:buSzPts val="1100"/>
              <a:buFont typeface="Arial"/>
              <a:buNone/>
            </a:pPr>
            <a:r>
              <a:rPr lang="ro" sz="1300" b="1">
                <a:solidFill>
                  <a:schemeClr val="dk2"/>
                </a:solidFill>
              </a:rPr>
              <a:t>B. Importance of User Interface in Laptops</a:t>
            </a:r>
            <a:endParaRPr sz="1300" b="1">
              <a:solidFill>
                <a:schemeClr val="dk2"/>
              </a:solidFill>
            </a:endParaRPr>
          </a:p>
          <a:p>
            <a:pPr marL="0" lvl="0" indent="0" algn="l" rtl="0">
              <a:lnSpc>
                <a:spcPct val="115000"/>
              </a:lnSpc>
              <a:spcBef>
                <a:spcPts val="1200"/>
              </a:spcBef>
              <a:spcAft>
                <a:spcPts val="0"/>
              </a:spcAft>
              <a:buClr>
                <a:schemeClr val="dk1"/>
              </a:buClr>
              <a:buSzPts val="1100"/>
              <a:buFont typeface="Arial"/>
              <a:buNone/>
            </a:pPr>
            <a:r>
              <a:rPr lang="ro" sz="1300" b="1">
                <a:solidFill>
                  <a:schemeClr val="dk2"/>
                </a:solidFill>
              </a:rPr>
              <a:t> II. Historical Evolution of Laptop Input Devices </a:t>
            </a:r>
            <a:endParaRPr sz="1300" b="1">
              <a:solidFill>
                <a:schemeClr val="dk2"/>
              </a:solidFill>
            </a:endParaRPr>
          </a:p>
          <a:p>
            <a:pPr marL="0" lvl="0" indent="0" algn="l" rtl="0">
              <a:lnSpc>
                <a:spcPct val="115000"/>
              </a:lnSpc>
              <a:spcBef>
                <a:spcPts val="1200"/>
              </a:spcBef>
              <a:spcAft>
                <a:spcPts val="0"/>
              </a:spcAft>
              <a:buClr>
                <a:schemeClr val="dk1"/>
              </a:buClr>
              <a:buSzPts val="1100"/>
              <a:buFont typeface="Arial"/>
              <a:buNone/>
            </a:pPr>
            <a:r>
              <a:rPr lang="ro" sz="1300" b="1">
                <a:solidFill>
                  <a:schemeClr val="dk2"/>
                </a:solidFill>
              </a:rPr>
              <a:t>A. Early Laptop Input Methods (keyboards, External Mice)</a:t>
            </a:r>
            <a:endParaRPr sz="1300" b="1">
              <a:solidFill>
                <a:schemeClr val="dk2"/>
              </a:solidFill>
            </a:endParaRPr>
          </a:p>
          <a:p>
            <a:pPr marL="0" lvl="0" indent="0" algn="l" rtl="0">
              <a:lnSpc>
                <a:spcPct val="115000"/>
              </a:lnSpc>
              <a:spcBef>
                <a:spcPts val="1200"/>
              </a:spcBef>
              <a:spcAft>
                <a:spcPts val="0"/>
              </a:spcAft>
              <a:buClr>
                <a:schemeClr val="dk1"/>
              </a:buClr>
              <a:buSzPts val="1100"/>
              <a:buFont typeface="Arial"/>
              <a:buNone/>
            </a:pPr>
            <a:r>
              <a:rPr lang="ro" sz="1300" b="1">
                <a:solidFill>
                  <a:schemeClr val="dk2"/>
                </a:solidFill>
              </a:rPr>
              <a:t> B. Emergence and Evolution of Trackpads</a:t>
            </a:r>
            <a:endParaRPr sz="1300" b="1">
              <a:solidFill>
                <a:schemeClr val="dk2"/>
              </a:solidFill>
            </a:endParaRPr>
          </a:p>
          <a:p>
            <a:pPr marL="0" lvl="0" indent="0" algn="l" rtl="0">
              <a:lnSpc>
                <a:spcPct val="115000"/>
              </a:lnSpc>
              <a:spcBef>
                <a:spcPts val="1200"/>
              </a:spcBef>
              <a:spcAft>
                <a:spcPts val="1200"/>
              </a:spcAft>
              <a:buClr>
                <a:schemeClr val="dk1"/>
              </a:buClr>
              <a:buSzPts val="1100"/>
              <a:buFont typeface="Arial"/>
              <a:buNone/>
            </a:pPr>
            <a:r>
              <a:rPr lang="ro" sz="1300" b="1">
                <a:solidFill>
                  <a:schemeClr val="dk2"/>
                </a:solidFill>
              </a:rPr>
              <a:t>C. Advantages of Trackpads Over Other Input Devices</a:t>
            </a:r>
            <a:endParaRPr sz="1300" b="1">
              <a:solidFill>
                <a:schemeClr val="dk2"/>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CE5CD"/>
        </a:solidFill>
        <a:effectLst/>
      </p:bgPr>
    </p:bg>
    <p:spTree>
      <p:nvGrpSpPr>
        <p:cNvPr id="1" name="Shape 72"/>
        <p:cNvGrpSpPr/>
        <p:nvPr/>
      </p:nvGrpSpPr>
      <p:grpSpPr>
        <a:xfrm>
          <a:off x="0" y="0"/>
          <a:ext cx="0" cy="0"/>
          <a:chOff x="0" y="0"/>
          <a:chExt cx="0" cy="0"/>
        </a:xfrm>
      </p:grpSpPr>
      <p:sp>
        <p:nvSpPr>
          <p:cNvPr id="73" name="Google Shape;73;p16"/>
          <p:cNvSpPr txBox="1">
            <a:spLocks noGrp="1"/>
          </p:cNvSpPr>
          <p:nvPr>
            <p:ph type="title"/>
          </p:nvPr>
        </p:nvSpPr>
        <p:spPr>
          <a:xfrm>
            <a:off x="432000" y="256025"/>
            <a:ext cx="8289000" cy="527100"/>
          </a:xfrm>
          <a:prstGeom prst="rect">
            <a:avLst/>
          </a:prstGeom>
        </p:spPr>
        <p:txBody>
          <a:bodyPr spcFirstLastPara="1" wrap="square" lIns="91425" tIns="91425" rIns="91425" bIns="91425" anchor="t" anchorCtr="0">
            <a:normAutofit fontScale="90000"/>
          </a:bodyPr>
          <a:lstStyle/>
          <a:p>
            <a:pPr marL="0" lvl="0" indent="0" algn="l" rtl="0">
              <a:spcBef>
                <a:spcPts val="1000"/>
              </a:spcBef>
              <a:spcAft>
                <a:spcPts val="0"/>
              </a:spcAft>
              <a:buNone/>
            </a:pPr>
            <a:r>
              <a:rPr lang="ro" sz="2633">
                <a:solidFill>
                  <a:srgbClr val="2E74B5"/>
                </a:solidFill>
                <a:latin typeface="Times New Roman"/>
                <a:ea typeface="Times New Roman"/>
                <a:cs typeface="Times New Roman"/>
                <a:sym typeface="Times New Roman"/>
              </a:rPr>
              <a:t>Introduction</a:t>
            </a:r>
            <a:endParaRPr sz="7200"/>
          </a:p>
          <a:p>
            <a:pPr marL="0" lvl="0" indent="0" algn="l" rtl="0">
              <a:spcBef>
                <a:spcPts val="1000"/>
              </a:spcBef>
              <a:spcAft>
                <a:spcPts val="0"/>
              </a:spcAft>
              <a:buClr>
                <a:schemeClr val="dk1"/>
              </a:buClr>
              <a:buSzPct val="41772"/>
              <a:buFont typeface="Arial"/>
              <a:buNone/>
            </a:pPr>
            <a:endParaRPr sz="2633">
              <a:solidFill>
                <a:srgbClr val="2E74B5"/>
              </a:solidFill>
              <a:latin typeface="Times New Roman"/>
              <a:ea typeface="Times New Roman"/>
              <a:cs typeface="Times New Roman"/>
              <a:sym typeface="Times New Roman"/>
            </a:endParaRPr>
          </a:p>
          <a:p>
            <a:pPr marL="0" lvl="0" indent="0" algn="l" rtl="0">
              <a:spcBef>
                <a:spcPts val="1000"/>
              </a:spcBef>
              <a:spcAft>
                <a:spcPts val="0"/>
              </a:spcAft>
              <a:buNone/>
            </a:pPr>
            <a:endParaRPr/>
          </a:p>
        </p:txBody>
      </p:sp>
      <p:sp>
        <p:nvSpPr>
          <p:cNvPr id="74" name="Google Shape;74;p16"/>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p>
            <a:pPr marL="0" lvl="0" indent="0" algn="l" rtl="0">
              <a:lnSpc>
                <a:spcPct val="100000"/>
              </a:lnSpc>
              <a:spcBef>
                <a:spcPts val="1000"/>
              </a:spcBef>
              <a:spcAft>
                <a:spcPts val="0"/>
              </a:spcAft>
              <a:buClr>
                <a:schemeClr val="dk1"/>
              </a:buClr>
              <a:buSzPts val="1100"/>
              <a:buFont typeface="Arial"/>
              <a:buNone/>
            </a:pPr>
            <a:r>
              <a:rPr lang="ro" sz="1400">
                <a:solidFill>
                  <a:schemeClr val="dk1"/>
                </a:solidFill>
                <a:latin typeface="Times New Roman"/>
                <a:ea typeface="Times New Roman"/>
                <a:cs typeface="Times New Roman"/>
                <a:sym typeface="Times New Roman"/>
              </a:rPr>
              <a:t>Have you ever considered the subtle artistry that lies beneath your fingertips as you navigate your digital world? Picture the first time you grazed a trackpad, a seemingly mundane moment that unbeknownst to you, marked a quiet revolution in the way we interact with machines. In an era where the mechanical clatter of typewriters has long since surrendered to the silent symphony of digital strokes, the trackpad has emerged as an unsung hero. This modest square, nestled below the keyboard, is a testament to human-centric design, a silent orchestrator of clicks, scrolls, and swipes. Yet, its journey to ubiquity is a tale rarely told, often overshadowed by its more glamorous sibling, the touchscreen. As we embark on this exploration of 'The Implementation of Trackpads,' prepare to unearth the nuanced choreography of innovation, ergonomics, and user intuition that converged to redefine the laptop experience. But before we delve into the past, present, and future of this pivotal technology, consider this: What if the trackpad was more than a tool—what if it was the key to unlocking a new paradigm in human-computer interaction? And just as you begin to ponder the potential of this unassuming interface, imagine a world on the brink of yet another leap—where the trackpad paves the way for an interface so intuitive, it virtually disappears. What could such a future hold?</a:t>
            </a:r>
            <a:endParaRPr sz="1400">
              <a:solidFill>
                <a:schemeClr val="dk1"/>
              </a:solidFill>
              <a:latin typeface="Times New Roman"/>
              <a:ea typeface="Times New Roman"/>
              <a:cs typeface="Times New Roman"/>
              <a:sym typeface="Times New Roman"/>
            </a:endParaRPr>
          </a:p>
          <a:p>
            <a:pPr marL="0" lvl="0" indent="0" algn="l" rtl="0">
              <a:spcBef>
                <a:spcPts val="1000"/>
              </a:spcBef>
              <a:spcAft>
                <a:spcPts val="1200"/>
              </a:spcAft>
              <a:buNone/>
            </a:pPr>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2CC"/>
        </a:solidFill>
        <a:effectLst/>
      </p:bgPr>
    </p:bg>
    <p:spTree>
      <p:nvGrpSpPr>
        <p:cNvPr id="1" name="Shape 78"/>
        <p:cNvGrpSpPr/>
        <p:nvPr/>
      </p:nvGrpSpPr>
      <p:grpSpPr>
        <a:xfrm>
          <a:off x="0" y="0"/>
          <a:ext cx="0" cy="0"/>
          <a:chOff x="0" y="0"/>
          <a:chExt cx="0" cy="0"/>
        </a:xfrm>
      </p:grpSpPr>
      <p:sp>
        <p:nvSpPr>
          <p:cNvPr id="79" name="Google Shape;79;p17"/>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Clr>
                <a:schemeClr val="dk1"/>
              </a:buClr>
              <a:buSzPct val="34375"/>
              <a:buFont typeface="Arial"/>
              <a:buNone/>
            </a:pPr>
            <a:r>
              <a:rPr lang="ro" sz="3200">
                <a:solidFill>
                  <a:srgbClr val="374151"/>
                </a:solidFill>
              </a:rPr>
              <a:t>The Implementation of Trackpads</a:t>
            </a:r>
            <a:endParaRPr sz="7200"/>
          </a:p>
          <a:p>
            <a:pPr marL="0" lvl="0" indent="0" algn="l" rtl="0">
              <a:spcBef>
                <a:spcPts val="0"/>
              </a:spcBef>
              <a:spcAft>
                <a:spcPts val="0"/>
              </a:spcAft>
              <a:buNone/>
            </a:pPr>
            <a:endParaRPr/>
          </a:p>
        </p:txBody>
      </p:sp>
      <p:sp>
        <p:nvSpPr>
          <p:cNvPr id="80" name="Google Shape;80;p17"/>
          <p:cNvSpPr txBox="1">
            <a:spLocks noGrp="1"/>
          </p:cNvSpPr>
          <p:nvPr>
            <p:ph type="body" idx="1"/>
          </p:nvPr>
        </p:nvSpPr>
        <p:spPr>
          <a:xfrm>
            <a:off x="500100" y="1773475"/>
            <a:ext cx="8143800" cy="3140400"/>
          </a:xfrm>
          <a:prstGeom prst="rect">
            <a:avLst/>
          </a:prstGeom>
        </p:spPr>
        <p:txBody>
          <a:bodyPr spcFirstLastPara="1" wrap="square" lIns="91425" tIns="91425" rIns="91425" bIns="91425" anchor="t" anchorCtr="0">
            <a:normAutofit/>
          </a:bodyPr>
          <a:lstStyle/>
          <a:p>
            <a:pPr marL="0" lvl="0" indent="0" algn="l" rtl="0">
              <a:lnSpc>
                <a:spcPct val="100000"/>
              </a:lnSpc>
              <a:spcBef>
                <a:spcPts val="1000"/>
              </a:spcBef>
              <a:spcAft>
                <a:spcPts val="0"/>
              </a:spcAft>
              <a:buClr>
                <a:schemeClr val="dk1"/>
              </a:buClr>
              <a:buSzPts val="1100"/>
              <a:buFont typeface="Arial"/>
              <a:buNone/>
            </a:pPr>
            <a:r>
              <a:rPr lang="ro" sz="1400">
                <a:solidFill>
                  <a:schemeClr val="dk1"/>
                </a:solidFill>
                <a:latin typeface="Times New Roman"/>
                <a:ea typeface="Times New Roman"/>
                <a:cs typeface="Times New Roman"/>
                <a:sym typeface="Times New Roman"/>
              </a:rPr>
              <a:t>Let us contextualize this question by stepping back in time. Imagine the early days of personal computing, where the primary input devices were clunky keyboards and cumbersome external mice. The need for a more seamless and integrated input method sparked the emergence and evolution of trackpads. This transition from mechanical to touch-based input methods not only transformed the way we interact with laptops but also redefined the very essence of user interface design. This brings us to the heart of our exploration - the implementation of trackpads in laptops.</a:t>
            </a:r>
            <a:endParaRPr sz="1400">
              <a:solidFill>
                <a:schemeClr val="dk1"/>
              </a:solidFill>
              <a:latin typeface="Times New Roman"/>
              <a:ea typeface="Times New Roman"/>
              <a:cs typeface="Times New Roman"/>
              <a:sym typeface="Times New Roman"/>
            </a:endParaRPr>
          </a:p>
          <a:p>
            <a:pPr marL="0" lvl="0" indent="0" algn="l" rtl="0">
              <a:lnSpc>
                <a:spcPct val="100000"/>
              </a:lnSpc>
              <a:spcBef>
                <a:spcPts val="1000"/>
              </a:spcBef>
              <a:spcAft>
                <a:spcPts val="0"/>
              </a:spcAft>
              <a:buClr>
                <a:schemeClr val="dk1"/>
              </a:buClr>
              <a:buSzPts val="1100"/>
              <a:buFont typeface="Arial"/>
              <a:buNone/>
            </a:pPr>
            <a:r>
              <a:rPr lang="ro" sz="1400">
                <a:solidFill>
                  <a:schemeClr val="dk1"/>
                </a:solidFill>
                <a:latin typeface="Times New Roman"/>
                <a:ea typeface="Times New Roman"/>
                <a:cs typeface="Times New Roman"/>
                <a:sym typeface="Times New Roman"/>
              </a:rPr>
              <a:t>The importance of user interface in laptops cannot be overstated. It serves as the bridge between human cognition and digital functionality. The trackpad, as a core component of this interface, holds immense significance. It is not merely a convenience but a fundamental aspect of the user's experience with a laptop. Therefore, it is crucial to explore the history, functionality, advantages, technical challenges, user experience, and future implications of trackpad implementation in laptops.</a:t>
            </a:r>
            <a:endParaRPr sz="1400">
              <a:solidFill>
                <a:schemeClr val="dk1"/>
              </a:solidFill>
              <a:latin typeface="Times New Roman"/>
              <a:ea typeface="Times New Roman"/>
              <a:cs typeface="Times New Roman"/>
              <a:sym typeface="Times New Roman"/>
            </a:endParaRPr>
          </a:p>
          <a:p>
            <a:pPr marL="0" lvl="0" indent="0" algn="l" rtl="0">
              <a:spcBef>
                <a:spcPts val="1000"/>
              </a:spcBef>
              <a:spcAft>
                <a:spcPts val="1200"/>
              </a:spcAft>
              <a:buNone/>
            </a:pP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79">
                                            <p:txEl>
                                              <p:pRg st="0" end="0"/>
                                            </p:txEl>
                                          </p:spTgt>
                                        </p:tgtEl>
                                        <p:attrNameLst>
                                          <p:attrName>style.visibility</p:attrName>
                                        </p:attrNameLst>
                                      </p:cBhvr>
                                      <p:to>
                                        <p:strVal val="visible"/>
                                      </p:to>
                                    </p:set>
                                    <p:animEffect transition="in" filter="fade">
                                      <p:cBhvr>
                                        <p:cTn id="11" dur="1000"/>
                                        <p:tgtEl>
                                          <p:spTgt spid="79">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79">
                                            <p:txEl>
                                              <p:pRg st="1" end="1"/>
                                            </p:txEl>
                                          </p:spTgt>
                                        </p:tgtEl>
                                        <p:attrNameLst>
                                          <p:attrName>style.visibility</p:attrName>
                                        </p:attrNameLst>
                                      </p:cBhvr>
                                      <p:to>
                                        <p:strVal val="visible"/>
                                      </p:to>
                                    </p:set>
                                    <p:animEffect transition="in" filter="fade">
                                      <p:cBhvr>
                                        <p:cTn id="16" dur="1000"/>
                                        <p:tgtEl>
                                          <p:spTgt spid="79">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2CC"/>
        </a:solidFill>
        <a:effectLst/>
      </p:bgPr>
    </p:bg>
    <p:spTree>
      <p:nvGrpSpPr>
        <p:cNvPr id="1" name="Shape 84"/>
        <p:cNvGrpSpPr/>
        <p:nvPr/>
      </p:nvGrpSpPr>
      <p:grpSpPr>
        <a:xfrm>
          <a:off x="0" y="0"/>
          <a:ext cx="0" cy="0"/>
          <a:chOff x="0" y="0"/>
          <a:chExt cx="0" cy="0"/>
        </a:xfrm>
      </p:grpSpPr>
      <p:sp>
        <p:nvSpPr>
          <p:cNvPr id="85" name="Google Shape;85;p18"/>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Clr>
                <a:schemeClr val="dk1"/>
              </a:buClr>
              <a:buSzPct val="34375"/>
              <a:buFont typeface="Arial"/>
              <a:buNone/>
            </a:pPr>
            <a:r>
              <a:rPr lang="ro" sz="3200">
                <a:solidFill>
                  <a:srgbClr val="374151"/>
                </a:solidFill>
              </a:rPr>
              <a:t>The Implementation of Trackpads</a:t>
            </a:r>
            <a:endParaRPr sz="7200"/>
          </a:p>
          <a:p>
            <a:pPr marL="0" lvl="0" indent="0" algn="l" rtl="0">
              <a:spcBef>
                <a:spcPts val="0"/>
              </a:spcBef>
              <a:spcAft>
                <a:spcPts val="0"/>
              </a:spcAft>
              <a:buNone/>
            </a:pPr>
            <a:endParaRPr/>
          </a:p>
        </p:txBody>
      </p:sp>
      <p:sp>
        <p:nvSpPr>
          <p:cNvPr id="86" name="Google Shape;86;p18"/>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fontScale="85000" lnSpcReduction="10000"/>
          </a:bodyPr>
          <a:lstStyle/>
          <a:p>
            <a:pPr marL="0" lvl="0" indent="0" algn="l" rtl="0">
              <a:lnSpc>
                <a:spcPct val="100000"/>
              </a:lnSpc>
              <a:spcBef>
                <a:spcPts val="1000"/>
              </a:spcBef>
              <a:spcAft>
                <a:spcPts val="0"/>
              </a:spcAft>
              <a:buClr>
                <a:schemeClr val="dk1"/>
              </a:buClr>
              <a:buSzPct val="78571"/>
              <a:buFont typeface="Arial"/>
              <a:buNone/>
            </a:pPr>
            <a:r>
              <a:rPr lang="ro" sz="1400">
                <a:solidFill>
                  <a:schemeClr val="dk1"/>
                </a:solidFill>
                <a:latin typeface="Times New Roman"/>
                <a:ea typeface="Times New Roman"/>
                <a:cs typeface="Times New Roman"/>
                <a:sym typeface="Times New Roman"/>
              </a:rPr>
              <a:t>The common misconceptions and challenges surrounding trackpads in laptops are widespread. Many users may not fully comprehend the potential and versatility of this input method. Despite its prevalence, trackpads are often underappreciated and underexplored. This lack of understanding can lead to missed opportunities for enhanced user experience and ergonomic benefits. It is imperative to address these misconceptions and emphasize the significance of trackpad implementation in laptops.</a:t>
            </a:r>
            <a:endParaRPr sz="1400">
              <a:solidFill>
                <a:schemeClr val="dk1"/>
              </a:solidFill>
              <a:latin typeface="Times New Roman"/>
              <a:ea typeface="Times New Roman"/>
              <a:cs typeface="Times New Roman"/>
              <a:sym typeface="Times New Roman"/>
            </a:endParaRPr>
          </a:p>
          <a:p>
            <a:pPr marL="0" lvl="0" indent="0" algn="l" rtl="0">
              <a:lnSpc>
                <a:spcPct val="100000"/>
              </a:lnSpc>
              <a:spcBef>
                <a:spcPts val="1000"/>
              </a:spcBef>
              <a:spcAft>
                <a:spcPts val="0"/>
              </a:spcAft>
              <a:buClr>
                <a:schemeClr val="dk1"/>
              </a:buClr>
              <a:buSzPct val="78571"/>
              <a:buFont typeface="Arial"/>
              <a:buNone/>
            </a:pPr>
            <a:r>
              <a:rPr lang="ro" sz="1400">
                <a:solidFill>
                  <a:schemeClr val="dk1"/>
                </a:solidFill>
                <a:latin typeface="Times New Roman"/>
                <a:ea typeface="Times New Roman"/>
                <a:cs typeface="Times New Roman"/>
                <a:sym typeface="Times New Roman"/>
              </a:rPr>
              <a:t>Conventional approaches to trackpad usage often overlook the nuanced capabilities and potential for innovation. The real solution lies in recognizing the trackpad not as a mere alternative to traditional mice but as a transformative interface that can revolutionize the way we interact with laptops. Our unique perspective on trackpad implementation will shed light on the untapped possibilities and deeper exploration of this integral component of laptop usability.</a:t>
            </a:r>
            <a:endParaRPr sz="1400">
              <a:solidFill>
                <a:schemeClr val="dk1"/>
              </a:solidFill>
              <a:latin typeface="Times New Roman"/>
              <a:ea typeface="Times New Roman"/>
              <a:cs typeface="Times New Roman"/>
              <a:sym typeface="Times New Roman"/>
            </a:endParaRPr>
          </a:p>
          <a:p>
            <a:pPr marL="0" lvl="0" indent="0" algn="l" rtl="0">
              <a:lnSpc>
                <a:spcPct val="100000"/>
              </a:lnSpc>
              <a:spcBef>
                <a:spcPts val="1000"/>
              </a:spcBef>
              <a:spcAft>
                <a:spcPts val="0"/>
              </a:spcAft>
              <a:buClr>
                <a:schemeClr val="dk1"/>
              </a:buClr>
              <a:buSzPct val="78571"/>
              <a:buFont typeface="Arial"/>
              <a:buNone/>
            </a:pPr>
            <a:r>
              <a:rPr lang="ro" sz="1400">
                <a:solidFill>
                  <a:schemeClr val="dk1"/>
                </a:solidFill>
                <a:latin typeface="Times New Roman"/>
                <a:ea typeface="Times New Roman"/>
                <a:cs typeface="Times New Roman"/>
                <a:sym typeface="Times New Roman"/>
              </a:rPr>
              <a:t>As we embark on this journey, let us delve into the depths of trackpad technology and its profound impact on human-computer interaction. We share a common pursuit of understanding and self-improvement, and within the pages of this book, you will find insights and revelations that resonate with your own quest for knowledge and mastery over the digital realm.</a:t>
            </a:r>
            <a:endParaRPr sz="1400">
              <a:solidFill>
                <a:schemeClr val="dk1"/>
              </a:solidFill>
              <a:latin typeface="Times New Roman"/>
              <a:ea typeface="Times New Roman"/>
              <a:cs typeface="Times New Roman"/>
              <a:sym typeface="Times New Roman"/>
            </a:endParaRPr>
          </a:p>
          <a:p>
            <a:pPr marL="0" lvl="0" indent="0" algn="l" rtl="0">
              <a:lnSpc>
                <a:spcPct val="100000"/>
              </a:lnSpc>
              <a:spcBef>
                <a:spcPts val="1000"/>
              </a:spcBef>
              <a:spcAft>
                <a:spcPts val="0"/>
              </a:spcAft>
              <a:buClr>
                <a:schemeClr val="dk1"/>
              </a:buClr>
              <a:buSzPct val="78571"/>
              <a:buFont typeface="Arial"/>
              <a:buNone/>
            </a:pPr>
            <a:r>
              <a:rPr lang="ro" sz="1400">
                <a:solidFill>
                  <a:schemeClr val="dk1"/>
                </a:solidFill>
                <a:latin typeface="Times New Roman"/>
                <a:ea typeface="Times New Roman"/>
                <a:cs typeface="Times New Roman"/>
                <a:sym typeface="Times New Roman"/>
              </a:rPr>
              <a:t>To truly grasp the essence of trackpad implementation, we must engage emotionally with its transformative power. Imagine a scenario where a user, accustomed to traditional input devices, experiences the seamless fluidity and intuitive nature of a well-implemented trackpad. The emotional and practical benefits of this transition are profound, and it is through these experiences that we will come to appreciate the true potential of trackpads in laptops.</a:t>
            </a:r>
            <a:endParaRPr sz="1400">
              <a:solidFill>
                <a:schemeClr val="dk1"/>
              </a:solidFill>
              <a:latin typeface="Times New Roman"/>
              <a:ea typeface="Times New Roman"/>
              <a:cs typeface="Times New Roman"/>
              <a:sym typeface="Times New Roman"/>
            </a:endParaRPr>
          </a:p>
          <a:p>
            <a:pPr marL="0" lvl="0" indent="0" algn="l" rtl="0">
              <a:spcBef>
                <a:spcPts val="1000"/>
              </a:spcBef>
              <a:spcAft>
                <a:spcPts val="1200"/>
              </a:spcAft>
              <a:buNone/>
            </a:pP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1" fill="hold" nodeType="clickEffect">
                                  <p:stCondLst>
                                    <p:cond delay="0"/>
                                  </p:stCondLst>
                                  <p:childTnLst>
                                    <p:anim calcmode="lin" valueType="num">
                                      <p:cBhvr additive="base">
                                        <p:cTn id="6" dur="1000"/>
                                        <p:tgtEl>
                                          <p:spTgt spid="85"/>
                                        </p:tgtEl>
                                        <p:attrNameLst>
                                          <p:attrName>ppt_y</p:attrName>
                                        </p:attrNameLst>
                                      </p:cBhvr>
                                      <p:tavLst>
                                        <p:tav tm="0">
                                          <p:val>
                                            <p:strVal val="#ppt_y"/>
                                          </p:val>
                                        </p:tav>
                                        <p:tav tm="100000">
                                          <p:val>
                                            <p:strVal val="#ppt_y-1"/>
                                          </p:val>
                                        </p:tav>
                                      </p:tavLst>
                                    </p:anim>
                                    <p:set>
                                      <p:cBhvr>
                                        <p:cTn id="7" dur="1" fill="hold">
                                          <p:stCondLst>
                                            <p:cond delay="1000"/>
                                          </p:stCondLst>
                                        </p:cTn>
                                        <p:tgtEl>
                                          <p:spTgt spid="85"/>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86"/>
                                        </p:tgtEl>
                                        <p:attrNameLst>
                                          <p:attrName>style.visibility</p:attrName>
                                        </p:attrNameLst>
                                      </p:cBhvr>
                                      <p:to>
                                        <p:strVal val="visible"/>
                                      </p:to>
                                    </p:set>
                                    <p:animEffect transition="in" filter="fade">
                                      <p:cBhvr>
                                        <p:cTn id="12" dur="1000"/>
                                        <p:tgtEl>
                                          <p:spTgt spid="8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90"/>
        <p:cNvGrpSpPr/>
        <p:nvPr/>
      </p:nvGrpSpPr>
      <p:grpSpPr>
        <a:xfrm>
          <a:off x="0" y="0"/>
          <a:ext cx="0" cy="0"/>
          <a:chOff x="0" y="0"/>
          <a:chExt cx="0" cy="0"/>
        </a:xfrm>
      </p:grpSpPr>
      <p:sp>
        <p:nvSpPr>
          <p:cNvPr id="91" name="Google Shape;91;p19"/>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1000"/>
              </a:spcBef>
              <a:spcAft>
                <a:spcPts val="1000"/>
              </a:spcAft>
              <a:buClr>
                <a:schemeClr val="dk1"/>
              </a:buClr>
              <a:buSzPct val="64705"/>
              <a:buFont typeface="Arial"/>
              <a:buNone/>
            </a:pPr>
            <a:r>
              <a:rPr lang="ro" sz="1700">
                <a:solidFill>
                  <a:srgbClr val="2E74B5"/>
                </a:solidFill>
                <a:latin typeface="Times New Roman"/>
                <a:ea typeface="Times New Roman"/>
                <a:cs typeface="Times New Roman"/>
                <a:sym typeface="Times New Roman"/>
              </a:rPr>
              <a:t>A. Explanation of Trackpads </a:t>
            </a:r>
            <a:endParaRPr/>
          </a:p>
        </p:txBody>
      </p:sp>
      <p:sp>
        <p:nvSpPr>
          <p:cNvPr id="92" name="Google Shape;92;p19"/>
          <p:cNvSpPr txBox="1">
            <a:spLocks noGrp="1"/>
          </p:cNvSpPr>
          <p:nvPr>
            <p:ph type="body" idx="1"/>
          </p:nvPr>
        </p:nvSpPr>
        <p:spPr>
          <a:xfrm>
            <a:off x="311700" y="1152475"/>
            <a:ext cx="4131300" cy="3416400"/>
          </a:xfrm>
          <a:prstGeom prst="rect">
            <a:avLst/>
          </a:prstGeom>
        </p:spPr>
        <p:txBody>
          <a:bodyPr spcFirstLastPara="1" wrap="square" lIns="91425" tIns="91425" rIns="91425" bIns="91425" anchor="t" anchorCtr="0">
            <a:normAutofit/>
          </a:bodyPr>
          <a:lstStyle/>
          <a:p>
            <a:pPr marL="0" lvl="0" indent="0" algn="l" rtl="0">
              <a:lnSpc>
                <a:spcPct val="100000"/>
              </a:lnSpc>
              <a:spcBef>
                <a:spcPts val="1000"/>
              </a:spcBef>
              <a:spcAft>
                <a:spcPts val="0"/>
              </a:spcAft>
              <a:buClr>
                <a:schemeClr val="dk1"/>
              </a:buClr>
              <a:buSzPts val="1100"/>
              <a:buFont typeface="Arial"/>
              <a:buNone/>
            </a:pPr>
            <a:r>
              <a:rPr lang="ro" sz="1400">
                <a:solidFill>
                  <a:schemeClr val="dk1"/>
                </a:solidFill>
                <a:latin typeface="Times New Roman"/>
                <a:ea typeface="Times New Roman"/>
                <a:cs typeface="Times New Roman"/>
                <a:sym typeface="Times New Roman"/>
              </a:rPr>
              <a:t>Explanation of Trackpads</a:t>
            </a:r>
            <a:endParaRPr sz="1400">
              <a:solidFill>
                <a:schemeClr val="dk1"/>
              </a:solidFill>
              <a:latin typeface="Times New Roman"/>
              <a:ea typeface="Times New Roman"/>
              <a:cs typeface="Times New Roman"/>
              <a:sym typeface="Times New Roman"/>
            </a:endParaRPr>
          </a:p>
          <a:p>
            <a:pPr marL="0" lvl="0" indent="0" algn="l" rtl="0">
              <a:lnSpc>
                <a:spcPct val="100000"/>
              </a:lnSpc>
              <a:spcBef>
                <a:spcPts val="1000"/>
              </a:spcBef>
              <a:spcAft>
                <a:spcPts val="0"/>
              </a:spcAft>
              <a:buClr>
                <a:schemeClr val="dk1"/>
              </a:buClr>
              <a:buSzPts val="1100"/>
              <a:buFont typeface="Arial"/>
              <a:buNone/>
            </a:pPr>
            <a:r>
              <a:rPr lang="ro" sz="1400">
                <a:solidFill>
                  <a:schemeClr val="dk1"/>
                </a:solidFill>
                <a:latin typeface="Times New Roman"/>
                <a:ea typeface="Times New Roman"/>
                <a:cs typeface="Times New Roman"/>
                <a:sym typeface="Times New Roman"/>
              </a:rPr>
              <a:t>Clarifies keywords essential to understanding the content, linking them to real-world concepts for easier comprehension and deeper reflection.</a:t>
            </a:r>
            <a:endParaRPr sz="1400">
              <a:solidFill>
                <a:schemeClr val="dk1"/>
              </a:solidFill>
              <a:latin typeface="Times New Roman"/>
              <a:ea typeface="Times New Roman"/>
              <a:cs typeface="Times New Roman"/>
              <a:sym typeface="Times New Roman"/>
            </a:endParaRPr>
          </a:p>
          <a:p>
            <a:pPr marL="0" lvl="0" indent="0" algn="l" rtl="0">
              <a:lnSpc>
                <a:spcPct val="100000"/>
              </a:lnSpc>
              <a:spcBef>
                <a:spcPts val="1000"/>
              </a:spcBef>
              <a:spcAft>
                <a:spcPts val="0"/>
              </a:spcAft>
              <a:buClr>
                <a:schemeClr val="dk1"/>
              </a:buClr>
              <a:buSzPts val="1100"/>
              <a:buFont typeface="Arial"/>
              <a:buNone/>
            </a:pPr>
            <a:r>
              <a:rPr lang="ro" sz="1400">
                <a:solidFill>
                  <a:schemeClr val="dk1"/>
                </a:solidFill>
                <a:latin typeface="Times New Roman"/>
                <a:ea typeface="Times New Roman"/>
                <a:cs typeface="Times New Roman"/>
                <a:sym typeface="Times New Roman"/>
              </a:rPr>
              <a:t>Introduction to the Necessity:</a:t>
            </a:r>
            <a:endParaRPr sz="1400">
              <a:solidFill>
                <a:schemeClr val="dk1"/>
              </a:solidFill>
              <a:latin typeface="Times New Roman"/>
              <a:ea typeface="Times New Roman"/>
              <a:cs typeface="Times New Roman"/>
              <a:sym typeface="Times New Roman"/>
            </a:endParaRPr>
          </a:p>
          <a:p>
            <a:pPr marL="0" lvl="0" indent="0" algn="l" rtl="0">
              <a:lnSpc>
                <a:spcPct val="100000"/>
              </a:lnSpc>
              <a:spcBef>
                <a:spcPts val="1000"/>
              </a:spcBef>
              <a:spcAft>
                <a:spcPts val="0"/>
              </a:spcAft>
              <a:buClr>
                <a:schemeClr val="dk1"/>
              </a:buClr>
              <a:buSzPts val="1100"/>
              <a:buFont typeface="Arial"/>
              <a:buNone/>
            </a:pPr>
            <a:r>
              <a:rPr lang="ro" sz="1400">
                <a:solidFill>
                  <a:schemeClr val="dk1"/>
                </a:solidFill>
                <a:latin typeface="Times New Roman"/>
                <a:ea typeface="Times New Roman"/>
                <a:cs typeface="Times New Roman"/>
                <a:sym typeface="Times New Roman"/>
              </a:rPr>
              <a:t>Understanding the keywords associated with trackpads is crucial for delving into the intricacies of this revolutionary technology. By familiarizing ourselves with the terminology, we can gain a comprehensive understanding of how trackpads function as an essential laptop input device.</a:t>
            </a:r>
            <a:endParaRPr sz="1400">
              <a:solidFill>
                <a:schemeClr val="dk1"/>
              </a:solidFill>
              <a:latin typeface="Times New Roman"/>
              <a:ea typeface="Times New Roman"/>
              <a:cs typeface="Times New Roman"/>
              <a:sym typeface="Times New Roman"/>
            </a:endParaRPr>
          </a:p>
          <a:p>
            <a:pPr marL="0" lvl="0" indent="0" algn="l" rtl="0">
              <a:spcBef>
                <a:spcPts val="1000"/>
              </a:spcBef>
              <a:spcAft>
                <a:spcPts val="1200"/>
              </a:spcAft>
              <a:buNone/>
            </a:pPr>
            <a:endParaRPr/>
          </a:p>
        </p:txBody>
      </p:sp>
      <p:pic>
        <p:nvPicPr>
          <p:cNvPr id="93" name="Google Shape;93;p19"/>
          <p:cNvPicPr preferRelativeResize="0"/>
          <p:nvPr/>
        </p:nvPicPr>
        <p:blipFill>
          <a:blip r:embed="rId3">
            <a:alphaModFix/>
          </a:blip>
          <a:stretch>
            <a:fillRect/>
          </a:stretch>
        </p:blipFill>
        <p:spPr>
          <a:xfrm>
            <a:off x="4715325" y="702275"/>
            <a:ext cx="4276275" cy="3915249"/>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97"/>
        <p:cNvGrpSpPr/>
        <p:nvPr/>
      </p:nvGrpSpPr>
      <p:grpSpPr>
        <a:xfrm>
          <a:off x="0" y="0"/>
          <a:ext cx="0" cy="0"/>
          <a:chOff x="0" y="0"/>
          <a:chExt cx="0" cy="0"/>
        </a:xfrm>
      </p:grpSpPr>
      <p:sp>
        <p:nvSpPr>
          <p:cNvPr id="98" name="Google Shape;98;p20"/>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1000"/>
              </a:spcBef>
              <a:spcAft>
                <a:spcPts val="0"/>
              </a:spcAft>
              <a:buClr>
                <a:schemeClr val="dk1"/>
              </a:buClr>
              <a:buSzPct val="78571"/>
              <a:buFont typeface="Arial"/>
              <a:buNone/>
            </a:pPr>
            <a:r>
              <a:rPr lang="ro" sz="1400">
                <a:latin typeface="Times New Roman"/>
                <a:ea typeface="Times New Roman"/>
                <a:cs typeface="Times New Roman"/>
                <a:sym typeface="Times New Roman"/>
              </a:rPr>
              <a:t>List the Terms:</a:t>
            </a:r>
            <a:endParaRPr sz="1400">
              <a:latin typeface="Times New Roman"/>
              <a:ea typeface="Times New Roman"/>
              <a:cs typeface="Times New Roman"/>
              <a:sym typeface="Times New Roman"/>
            </a:endParaRPr>
          </a:p>
          <a:p>
            <a:pPr marL="0" lvl="0" indent="0" algn="l" rtl="0">
              <a:spcBef>
                <a:spcPts val="1000"/>
              </a:spcBef>
              <a:spcAft>
                <a:spcPts val="0"/>
              </a:spcAft>
              <a:buNone/>
            </a:pPr>
            <a:endParaRPr/>
          </a:p>
        </p:txBody>
      </p:sp>
      <p:sp>
        <p:nvSpPr>
          <p:cNvPr id="99" name="Google Shape;99;p20"/>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fontScale="62500" lnSpcReduction="20000"/>
          </a:bodyPr>
          <a:lstStyle/>
          <a:p>
            <a:pPr marL="0" lvl="0" indent="0" algn="l" rtl="0">
              <a:lnSpc>
                <a:spcPct val="100000"/>
              </a:lnSpc>
              <a:spcBef>
                <a:spcPts val="1000"/>
              </a:spcBef>
              <a:spcAft>
                <a:spcPts val="0"/>
              </a:spcAft>
              <a:buNone/>
            </a:pPr>
            <a:r>
              <a:rPr lang="ro" sz="1400">
                <a:solidFill>
                  <a:schemeClr val="dk1"/>
                </a:solidFill>
                <a:latin typeface="Times New Roman"/>
                <a:ea typeface="Times New Roman"/>
                <a:cs typeface="Times New Roman"/>
                <a:sym typeface="Times New Roman"/>
              </a:rPr>
              <a:t>1. Trackpad  also known as a touchpad, is a touch-sensitive surface below a laptop's keyboard.  </a:t>
            </a:r>
            <a:endParaRPr sz="1400">
              <a:solidFill>
                <a:schemeClr val="dk1"/>
              </a:solidFill>
              <a:latin typeface="Times New Roman"/>
              <a:ea typeface="Times New Roman"/>
              <a:cs typeface="Times New Roman"/>
              <a:sym typeface="Times New Roman"/>
            </a:endParaRPr>
          </a:p>
          <a:p>
            <a:pPr marL="0" lvl="0" indent="0" algn="l" rtl="0">
              <a:lnSpc>
                <a:spcPct val="100000"/>
              </a:lnSpc>
              <a:spcBef>
                <a:spcPts val="1000"/>
              </a:spcBef>
              <a:spcAft>
                <a:spcPts val="0"/>
              </a:spcAft>
              <a:buNone/>
            </a:pPr>
            <a:r>
              <a:rPr lang="ro" sz="1400">
                <a:solidFill>
                  <a:schemeClr val="dk1"/>
                </a:solidFill>
                <a:latin typeface="Times New Roman"/>
                <a:ea typeface="Times New Roman"/>
                <a:cs typeface="Times New Roman"/>
                <a:sym typeface="Times New Roman"/>
              </a:rPr>
              <a:t>It serves as a primary input device, replacing the traditional mouse, and allows users to control the cursor and interact with the graphical user interface (GUI) through touch-based gestures.</a:t>
            </a:r>
            <a:endParaRPr sz="1400">
              <a:solidFill>
                <a:schemeClr val="dk1"/>
              </a:solidFill>
              <a:latin typeface="Times New Roman"/>
              <a:ea typeface="Times New Roman"/>
              <a:cs typeface="Times New Roman"/>
              <a:sym typeface="Times New Roman"/>
            </a:endParaRPr>
          </a:p>
          <a:p>
            <a:pPr marL="0" lvl="0" indent="0" algn="l" rtl="0">
              <a:lnSpc>
                <a:spcPct val="100000"/>
              </a:lnSpc>
              <a:spcBef>
                <a:spcPts val="1000"/>
              </a:spcBef>
              <a:spcAft>
                <a:spcPts val="0"/>
              </a:spcAft>
              <a:buClr>
                <a:schemeClr val="dk1"/>
              </a:buClr>
              <a:buSzPct val="78571"/>
              <a:buFont typeface="Arial"/>
              <a:buNone/>
            </a:pPr>
            <a:endParaRPr sz="1400">
              <a:solidFill>
                <a:schemeClr val="dk1"/>
              </a:solidFill>
              <a:latin typeface="Times New Roman"/>
              <a:ea typeface="Times New Roman"/>
              <a:cs typeface="Times New Roman"/>
              <a:sym typeface="Times New Roman"/>
            </a:endParaRPr>
          </a:p>
          <a:p>
            <a:pPr marL="0" lvl="0" indent="0" algn="l" rtl="0">
              <a:lnSpc>
                <a:spcPct val="100000"/>
              </a:lnSpc>
              <a:spcBef>
                <a:spcPts val="1000"/>
              </a:spcBef>
              <a:spcAft>
                <a:spcPts val="0"/>
              </a:spcAft>
              <a:buNone/>
            </a:pPr>
            <a:r>
              <a:rPr lang="ro" sz="1400">
                <a:solidFill>
                  <a:schemeClr val="dk1"/>
                </a:solidFill>
                <a:latin typeface="Times New Roman"/>
                <a:ea typeface="Times New Roman"/>
                <a:cs typeface="Times New Roman"/>
                <a:sym typeface="Times New Roman"/>
              </a:rPr>
              <a:t>2. Capacitive touch technology is the underlying mechanism that enables trackpads to detect and respond to the touch of a user's finger or stylus.       </a:t>
            </a:r>
            <a:endParaRPr sz="1400">
              <a:solidFill>
                <a:schemeClr val="dk1"/>
              </a:solidFill>
              <a:latin typeface="Times New Roman"/>
              <a:ea typeface="Times New Roman"/>
              <a:cs typeface="Times New Roman"/>
              <a:sym typeface="Times New Roman"/>
            </a:endParaRPr>
          </a:p>
          <a:p>
            <a:pPr marL="0" lvl="0" indent="0" algn="l" rtl="0">
              <a:lnSpc>
                <a:spcPct val="100000"/>
              </a:lnSpc>
              <a:spcBef>
                <a:spcPts val="1000"/>
              </a:spcBef>
              <a:spcAft>
                <a:spcPts val="0"/>
              </a:spcAft>
              <a:buNone/>
            </a:pPr>
            <a:r>
              <a:rPr lang="ro" sz="1400">
                <a:solidFill>
                  <a:schemeClr val="dk1"/>
                </a:solidFill>
                <a:latin typeface="Times New Roman"/>
                <a:ea typeface="Times New Roman"/>
                <a:cs typeface="Times New Roman"/>
                <a:sym typeface="Times New Roman"/>
              </a:rPr>
              <a:t> This technology relies on the electrical properties of the human body to register touch input, offering precise and responsive control.</a:t>
            </a:r>
            <a:endParaRPr sz="1400">
              <a:solidFill>
                <a:schemeClr val="dk1"/>
              </a:solidFill>
              <a:latin typeface="Times New Roman"/>
              <a:ea typeface="Times New Roman"/>
              <a:cs typeface="Times New Roman"/>
              <a:sym typeface="Times New Roman"/>
            </a:endParaRPr>
          </a:p>
          <a:p>
            <a:pPr marL="0" lvl="0" indent="0" algn="l" rtl="0">
              <a:lnSpc>
                <a:spcPct val="100000"/>
              </a:lnSpc>
              <a:spcBef>
                <a:spcPts val="1000"/>
              </a:spcBef>
              <a:spcAft>
                <a:spcPts val="0"/>
              </a:spcAft>
              <a:buClr>
                <a:schemeClr val="dk1"/>
              </a:buClr>
              <a:buSzPct val="78571"/>
              <a:buFont typeface="Arial"/>
              <a:buNone/>
            </a:pPr>
            <a:endParaRPr sz="1400">
              <a:solidFill>
                <a:schemeClr val="dk1"/>
              </a:solidFill>
              <a:latin typeface="Times New Roman"/>
              <a:ea typeface="Times New Roman"/>
              <a:cs typeface="Times New Roman"/>
              <a:sym typeface="Times New Roman"/>
            </a:endParaRPr>
          </a:p>
          <a:p>
            <a:pPr marL="0" lvl="0" indent="0" algn="l" rtl="0">
              <a:lnSpc>
                <a:spcPct val="100000"/>
              </a:lnSpc>
              <a:spcBef>
                <a:spcPts val="1000"/>
              </a:spcBef>
              <a:spcAft>
                <a:spcPts val="0"/>
              </a:spcAft>
              <a:buClr>
                <a:schemeClr val="dk1"/>
              </a:buClr>
              <a:buSzPct val="78571"/>
              <a:buFont typeface="Arial"/>
              <a:buNone/>
            </a:pPr>
            <a:r>
              <a:rPr lang="ro" sz="1400">
                <a:solidFill>
                  <a:schemeClr val="dk1"/>
                </a:solidFill>
                <a:latin typeface="Times New Roman"/>
                <a:ea typeface="Times New Roman"/>
                <a:cs typeface="Times New Roman"/>
                <a:sym typeface="Times New Roman"/>
              </a:rPr>
              <a:t>3. Multi-touch gesture -sability of a trackpad to recognize and interpret multiple simultaneous touches and movements</a:t>
            </a:r>
            <a:endParaRPr sz="1400">
              <a:solidFill>
                <a:schemeClr val="dk1"/>
              </a:solidFill>
              <a:latin typeface="Times New Roman"/>
              <a:ea typeface="Times New Roman"/>
              <a:cs typeface="Times New Roman"/>
              <a:sym typeface="Times New Roman"/>
            </a:endParaRPr>
          </a:p>
          <a:p>
            <a:pPr marL="0" lvl="0" indent="0" algn="l" rtl="0">
              <a:lnSpc>
                <a:spcPct val="100000"/>
              </a:lnSpc>
              <a:spcBef>
                <a:spcPts val="1000"/>
              </a:spcBef>
              <a:spcAft>
                <a:spcPts val="0"/>
              </a:spcAft>
              <a:buClr>
                <a:schemeClr val="dk1"/>
              </a:buClr>
              <a:buSzPct val="78571"/>
              <a:buFont typeface="Arial"/>
              <a:buNone/>
            </a:pPr>
            <a:r>
              <a:rPr lang="ro" sz="1400">
                <a:solidFill>
                  <a:schemeClr val="dk1"/>
                </a:solidFill>
                <a:latin typeface="Times New Roman"/>
                <a:ea typeface="Times New Roman"/>
                <a:cs typeface="Times New Roman"/>
                <a:sym typeface="Times New Roman"/>
              </a:rPr>
              <a:t>4. Palm rejection</a:t>
            </a:r>
            <a:endParaRPr sz="1400">
              <a:solidFill>
                <a:schemeClr val="dk1"/>
              </a:solidFill>
              <a:latin typeface="Times New Roman"/>
              <a:ea typeface="Times New Roman"/>
              <a:cs typeface="Times New Roman"/>
              <a:sym typeface="Times New Roman"/>
            </a:endParaRPr>
          </a:p>
          <a:p>
            <a:pPr marL="0" lvl="0" indent="0" algn="l" rtl="0">
              <a:lnSpc>
                <a:spcPct val="100000"/>
              </a:lnSpc>
              <a:spcBef>
                <a:spcPts val="1000"/>
              </a:spcBef>
              <a:spcAft>
                <a:spcPts val="0"/>
              </a:spcAft>
              <a:buClr>
                <a:schemeClr val="dk1"/>
              </a:buClr>
              <a:buSzPct val="78571"/>
              <a:buFont typeface="Arial"/>
              <a:buNone/>
            </a:pPr>
            <a:r>
              <a:rPr lang="ro" sz="1400">
                <a:solidFill>
                  <a:schemeClr val="dk1"/>
                </a:solidFill>
                <a:latin typeface="Times New Roman"/>
                <a:ea typeface="Times New Roman"/>
                <a:cs typeface="Times New Roman"/>
                <a:sym typeface="Times New Roman"/>
              </a:rPr>
              <a:t>5. Haptic feedback</a:t>
            </a:r>
            <a:endParaRPr sz="1400">
              <a:solidFill>
                <a:schemeClr val="dk1"/>
              </a:solidFill>
              <a:latin typeface="Times New Roman"/>
              <a:ea typeface="Times New Roman"/>
              <a:cs typeface="Times New Roman"/>
              <a:sym typeface="Times New Roman"/>
            </a:endParaRPr>
          </a:p>
          <a:p>
            <a:pPr marL="0" lvl="0" indent="0" algn="l" rtl="0">
              <a:lnSpc>
                <a:spcPct val="100000"/>
              </a:lnSpc>
              <a:spcBef>
                <a:spcPts val="1000"/>
              </a:spcBef>
              <a:spcAft>
                <a:spcPts val="0"/>
              </a:spcAft>
              <a:buClr>
                <a:schemeClr val="dk1"/>
              </a:buClr>
              <a:buSzPct val="78571"/>
              <a:buFont typeface="Arial"/>
              <a:buNone/>
            </a:pPr>
            <a:r>
              <a:rPr lang="ro" sz="1400">
                <a:solidFill>
                  <a:schemeClr val="dk1"/>
                </a:solidFill>
                <a:latin typeface="Times New Roman"/>
                <a:ea typeface="Times New Roman"/>
                <a:cs typeface="Times New Roman"/>
                <a:sym typeface="Times New Roman"/>
              </a:rPr>
              <a:t>6. Sensitivity settings</a:t>
            </a:r>
            <a:endParaRPr sz="1400">
              <a:solidFill>
                <a:schemeClr val="dk1"/>
              </a:solidFill>
              <a:latin typeface="Times New Roman"/>
              <a:ea typeface="Times New Roman"/>
              <a:cs typeface="Times New Roman"/>
              <a:sym typeface="Times New Roman"/>
            </a:endParaRPr>
          </a:p>
          <a:p>
            <a:pPr marL="0" lvl="0" indent="0" algn="l" rtl="0">
              <a:lnSpc>
                <a:spcPct val="100000"/>
              </a:lnSpc>
              <a:spcBef>
                <a:spcPts val="1000"/>
              </a:spcBef>
              <a:spcAft>
                <a:spcPts val="0"/>
              </a:spcAft>
              <a:buClr>
                <a:schemeClr val="dk1"/>
              </a:buClr>
              <a:buSzPct val="78571"/>
              <a:buFont typeface="Arial"/>
              <a:buNone/>
            </a:pPr>
            <a:r>
              <a:rPr lang="ro" sz="1400">
                <a:solidFill>
                  <a:schemeClr val="dk1"/>
                </a:solidFill>
                <a:latin typeface="Times New Roman"/>
                <a:ea typeface="Times New Roman"/>
                <a:cs typeface="Times New Roman"/>
                <a:sym typeface="Times New Roman"/>
              </a:rPr>
              <a:t>7. Surface area ratio</a:t>
            </a:r>
            <a:endParaRPr sz="1400">
              <a:solidFill>
                <a:schemeClr val="dk1"/>
              </a:solidFill>
              <a:latin typeface="Times New Roman"/>
              <a:ea typeface="Times New Roman"/>
              <a:cs typeface="Times New Roman"/>
              <a:sym typeface="Times New Roman"/>
            </a:endParaRPr>
          </a:p>
          <a:p>
            <a:pPr marL="0" lvl="0" indent="0" algn="l" rtl="0">
              <a:lnSpc>
                <a:spcPct val="100000"/>
              </a:lnSpc>
              <a:spcBef>
                <a:spcPts val="1000"/>
              </a:spcBef>
              <a:spcAft>
                <a:spcPts val="0"/>
              </a:spcAft>
              <a:buClr>
                <a:schemeClr val="dk1"/>
              </a:buClr>
              <a:buSzPct val="78571"/>
              <a:buFont typeface="Arial"/>
              <a:buNone/>
            </a:pPr>
            <a:r>
              <a:rPr lang="ro" sz="1400">
                <a:solidFill>
                  <a:schemeClr val="dk1"/>
                </a:solidFill>
                <a:latin typeface="Times New Roman"/>
                <a:ea typeface="Times New Roman"/>
                <a:cs typeface="Times New Roman"/>
                <a:sym typeface="Times New Roman"/>
              </a:rPr>
              <a:t>8. Cursor control</a:t>
            </a:r>
            <a:endParaRPr sz="1400">
              <a:solidFill>
                <a:schemeClr val="dk1"/>
              </a:solidFill>
              <a:latin typeface="Times New Roman"/>
              <a:ea typeface="Times New Roman"/>
              <a:cs typeface="Times New Roman"/>
              <a:sym typeface="Times New Roman"/>
            </a:endParaRPr>
          </a:p>
          <a:p>
            <a:pPr marL="0" lvl="0" indent="0" algn="l" rtl="0">
              <a:spcBef>
                <a:spcPts val="1000"/>
              </a:spcBef>
              <a:spcAft>
                <a:spcPts val="1200"/>
              </a:spcAft>
              <a:buNone/>
            </a:pPr>
            <a:endParaRPr/>
          </a:p>
        </p:txBody>
      </p:sp>
      <p:pic>
        <p:nvPicPr>
          <p:cNvPr id="100" name="Google Shape;100;p20"/>
          <p:cNvPicPr preferRelativeResize="0"/>
          <p:nvPr/>
        </p:nvPicPr>
        <p:blipFill>
          <a:blip r:embed="rId3">
            <a:alphaModFix/>
          </a:blip>
          <a:stretch>
            <a:fillRect/>
          </a:stretch>
        </p:blipFill>
        <p:spPr>
          <a:xfrm>
            <a:off x="5716300" y="2571750"/>
            <a:ext cx="2662865" cy="1997124"/>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104"/>
        <p:cNvGrpSpPr/>
        <p:nvPr/>
      </p:nvGrpSpPr>
      <p:grpSpPr>
        <a:xfrm>
          <a:off x="0" y="0"/>
          <a:ext cx="0" cy="0"/>
          <a:chOff x="0" y="0"/>
          <a:chExt cx="0" cy="0"/>
        </a:xfrm>
      </p:grpSpPr>
      <p:sp>
        <p:nvSpPr>
          <p:cNvPr id="105" name="Google Shape;105;p21"/>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p>
            <a:pPr marL="0" lvl="0" indent="0" algn="l" rtl="0">
              <a:spcBef>
                <a:spcPts val="1000"/>
              </a:spcBef>
              <a:spcAft>
                <a:spcPts val="1000"/>
              </a:spcAft>
              <a:buClr>
                <a:schemeClr val="dk1"/>
              </a:buClr>
              <a:buSzPts val="1100"/>
              <a:buFont typeface="Arial"/>
              <a:buNone/>
            </a:pPr>
            <a:r>
              <a:rPr lang="ro" sz="1400">
                <a:latin typeface="Times New Roman"/>
                <a:ea typeface="Times New Roman"/>
                <a:cs typeface="Times New Roman"/>
                <a:sym typeface="Times New Roman"/>
              </a:rPr>
              <a:t>Link to Real-world or Familiar Concepts:</a:t>
            </a:r>
            <a:endParaRPr/>
          </a:p>
        </p:txBody>
      </p:sp>
      <p:sp>
        <p:nvSpPr>
          <p:cNvPr id="106" name="Google Shape;106;p21"/>
          <p:cNvSpPr txBox="1">
            <a:spLocks noGrp="1"/>
          </p:cNvSpPr>
          <p:nvPr>
            <p:ph type="body" idx="1"/>
          </p:nvPr>
        </p:nvSpPr>
        <p:spPr>
          <a:xfrm>
            <a:off x="311700" y="1152475"/>
            <a:ext cx="5335200" cy="3376500"/>
          </a:xfrm>
          <a:prstGeom prst="rect">
            <a:avLst/>
          </a:prstGeom>
        </p:spPr>
        <p:txBody>
          <a:bodyPr spcFirstLastPara="1" wrap="square" lIns="91425" tIns="91425" rIns="91425" bIns="91425" anchor="t" anchorCtr="0">
            <a:normAutofit/>
          </a:bodyPr>
          <a:lstStyle/>
          <a:p>
            <a:pPr marL="0" lvl="0" indent="0" algn="l" rtl="0">
              <a:lnSpc>
                <a:spcPct val="100000"/>
              </a:lnSpc>
              <a:spcBef>
                <a:spcPts val="1000"/>
              </a:spcBef>
              <a:spcAft>
                <a:spcPts val="0"/>
              </a:spcAft>
              <a:buClr>
                <a:schemeClr val="dk1"/>
              </a:buClr>
              <a:buSzPts val="1100"/>
              <a:buFont typeface="Arial"/>
              <a:buNone/>
            </a:pPr>
            <a:endParaRPr sz="1400">
              <a:solidFill>
                <a:schemeClr val="dk1"/>
              </a:solidFill>
              <a:latin typeface="Times New Roman"/>
              <a:ea typeface="Times New Roman"/>
              <a:cs typeface="Times New Roman"/>
              <a:sym typeface="Times New Roman"/>
            </a:endParaRPr>
          </a:p>
          <a:p>
            <a:pPr marL="0" lvl="0" indent="0" algn="l" rtl="0">
              <a:lnSpc>
                <a:spcPct val="100000"/>
              </a:lnSpc>
              <a:spcBef>
                <a:spcPts val="1000"/>
              </a:spcBef>
              <a:spcAft>
                <a:spcPts val="0"/>
              </a:spcAft>
              <a:buClr>
                <a:schemeClr val="dk1"/>
              </a:buClr>
              <a:buSzPts val="1100"/>
              <a:buFont typeface="Arial"/>
              <a:buNone/>
            </a:pPr>
            <a:r>
              <a:rPr lang="ro" sz="1400">
                <a:solidFill>
                  <a:schemeClr val="dk1"/>
                </a:solidFill>
                <a:latin typeface="Times New Roman"/>
                <a:ea typeface="Times New Roman"/>
                <a:cs typeface="Times New Roman"/>
                <a:sym typeface="Times New Roman"/>
              </a:rPr>
              <a:t>Now that we have defined these key terms, let's connect them to real-world concepts to aid comprehension and relatability. Imagine the trackpad as a digital canvas, where your fingers serve as the brushes, crafting seamless strokes and intricate patterns with each touch. The capacitive touch technology that underpins the trackpad's functionality is akin to the invisible threads connecting your touch to the digital realm, translating your gestures into meaningful actions on the screen.</a:t>
            </a:r>
            <a:endParaRPr sz="1400">
              <a:solidFill>
                <a:schemeClr val="dk1"/>
              </a:solidFill>
              <a:latin typeface="Times New Roman"/>
              <a:ea typeface="Times New Roman"/>
              <a:cs typeface="Times New Roman"/>
              <a:sym typeface="Times New Roman"/>
            </a:endParaRPr>
          </a:p>
          <a:p>
            <a:pPr marL="0" lvl="0" indent="0" algn="l" rtl="0">
              <a:spcBef>
                <a:spcPts val="1000"/>
              </a:spcBef>
              <a:spcAft>
                <a:spcPts val="1200"/>
              </a:spcAft>
              <a:buNone/>
            </a:pPr>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10"/>
        <p:cNvGrpSpPr/>
        <p:nvPr/>
      </p:nvGrpSpPr>
      <p:grpSpPr>
        <a:xfrm>
          <a:off x="0" y="0"/>
          <a:ext cx="0" cy="0"/>
          <a:chOff x="0" y="0"/>
          <a:chExt cx="0" cy="0"/>
        </a:xfrm>
      </p:grpSpPr>
      <p:sp>
        <p:nvSpPr>
          <p:cNvPr id="111" name="Google Shape;111;p22"/>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1000"/>
              </a:spcBef>
              <a:spcAft>
                <a:spcPts val="1000"/>
              </a:spcAft>
              <a:buClr>
                <a:schemeClr val="dk1"/>
              </a:buClr>
              <a:buSzPct val="64705"/>
              <a:buFont typeface="Arial"/>
              <a:buNone/>
            </a:pPr>
            <a:r>
              <a:rPr lang="ro" sz="1700">
                <a:latin typeface="Times New Roman"/>
                <a:ea typeface="Times New Roman"/>
                <a:cs typeface="Times New Roman"/>
                <a:sym typeface="Times New Roman"/>
              </a:rPr>
              <a:t>B. Importance of User Interface in Laptops </a:t>
            </a:r>
            <a:endParaRPr/>
          </a:p>
        </p:txBody>
      </p:sp>
      <p:sp>
        <p:nvSpPr>
          <p:cNvPr id="112" name="Google Shape;112;p22"/>
          <p:cNvSpPr txBox="1">
            <a:spLocks noGrp="1"/>
          </p:cNvSpPr>
          <p:nvPr>
            <p:ph type="body" idx="1"/>
          </p:nvPr>
        </p:nvSpPr>
        <p:spPr>
          <a:xfrm>
            <a:off x="311700" y="1152475"/>
            <a:ext cx="4669800" cy="3558900"/>
          </a:xfrm>
          <a:prstGeom prst="rect">
            <a:avLst/>
          </a:prstGeom>
        </p:spPr>
        <p:txBody>
          <a:bodyPr spcFirstLastPara="1" wrap="square" lIns="91425" tIns="91425" rIns="91425" bIns="91425" anchor="t" anchorCtr="0">
            <a:normAutofit/>
          </a:bodyPr>
          <a:lstStyle/>
          <a:p>
            <a:pPr marL="0" lvl="0" indent="0" algn="l" rtl="0">
              <a:lnSpc>
                <a:spcPct val="100000"/>
              </a:lnSpc>
              <a:spcBef>
                <a:spcPts val="1000"/>
              </a:spcBef>
              <a:spcAft>
                <a:spcPts val="0"/>
              </a:spcAft>
              <a:buClr>
                <a:schemeClr val="dk1"/>
              </a:buClr>
              <a:buSzPts val="1100"/>
              <a:buFont typeface="Arial"/>
              <a:buNone/>
            </a:pPr>
            <a:r>
              <a:rPr lang="ro" sz="1400">
                <a:solidFill>
                  <a:schemeClr val="dk1"/>
                </a:solidFill>
                <a:latin typeface="Times New Roman"/>
                <a:ea typeface="Times New Roman"/>
                <a:cs typeface="Times New Roman"/>
                <a:sym typeface="Times New Roman"/>
              </a:rPr>
              <a:t>the seamless integration of trackpad technology exemplifies the transformative impact of a user-friendly interface on the usability and experience of laptops. By providing intuitive, responsive, and ergonomic interactions, trackpads contribute to increased productivity and user satisfaction, reinforcing the claim that an intuitive and user-friendly interface significantly enhances the usability and overall experience of laptops. As we navigate the intricate landscape of user interface design, it becomes evident that the convergence of technology and user-centered design principles holds the key to unlocking the full potential of laptop interactions, empowering users to navigate, create, and connect with unparalleled ease and efficiency.</a:t>
            </a:r>
            <a:endParaRPr sz="1400">
              <a:solidFill>
                <a:schemeClr val="dk1"/>
              </a:solidFill>
              <a:latin typeface="Times New Roman"/>
              <a:ea typeface="Times New Roman"/>
              <a:cs typeface="Times New Roman"/>
              <a:sym typeface="Times New Roman"/>
            </a:endParaRPr>
          </a:p>
          <a:p>
            <a:pPr marL="0" lvl="0" indent="0" algn="l" rtl="0">
              <a:spcBef>
                <a:spcPts val="1000"/>
              </a:spcBef>
              <a:spcAft>
                <a:spcPts val="1200"/>
              </a:spcAft>
              <a:buNone/>
            </a:pPr>
            <a:endParaRPr/>
          </a:p>
        </p:txBody>
      </p:sp>
      <p:pic>
        <p:nvPicPr>
          <p:cNvPr id="113" name="Google Shape;113;p22"/>
          <p:cNvPicPr preferRelativeResize="0"/>
          <p:nvPr/>
        </p:nvPicPr>
        <p:blipFill>
          <a:blip r:embed="rId3">
            <a:alphaModFix/>
          </a:blip>
          <a:stretch>
            <a:fillRect/>
          </a:stretch>
        </p:blipFill>
        <p:spPr>
          <a:xfrm>
            <a:off x="4981500" y="318650"/>
            <a:ext cx="3782625" cy="2934851"/>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17"/>
        <p:cNvGrpSpPr/>
        <p:nvPr/>
      </p:nvGrpSpPr>
      <p:grpSpPr>
        <a:xfrm>
          <a:off x="0" y="0"/>
          <a:ext cx="0" cy="0"/>
          <a:chOff x="0" y="0"/>
          <a:chExt cx="0" cy="0"/>
        </a:xfrm>
      </p:grpSpPr>
      <p:sp>
        <p:nvSpPr>
          <p:cNvPr id="118" name="Google Shape;118;p23"/>
          <p:cNvSpPr txBox="1">
            <a:spLocks noGrp="1"/>
          </p:cNvSpPr>
          <p:nvPr>
            <p:ph type="title"/>
          </p:nvPr>
        </p:nvSpPr>
        <p:spPr>
          <a:xfrm>
            <a:off x="311700" y="445025"/>
            <a:ext cx="8520600" cy="824100"/>
          </a:xfrm>
          <a:prstGeom prst="rect">
            <a:avLst/>
          </a:prstGeom>
        </p:spPr>
        <p:txBody>
          <a:bodyPr spcFirstLastPara="1" wrap="square" lIns="91425" tIns="91425" rIns="91425" bIns="91425" anchor="t" anchorCtr="0">
            <a:normAutofit fontScale="90000"/>
          </a:bodyPr>
          <a:lstStyle/>
          <a:p>
            <a:pPr marL="0" lvl="0" indent="0" algn="l" rtl="0">
              <a:spcBef>
                <a:spcPts val="1000"/>
              </a:spcBef>
              <a:spcAft>
                <a:spcPts val="0"/>
              </a:spcAft>
              <a:buNone/>
            </a:pPr>
            <a:r>
              <a:rPr lang="ro" sz="1700">
                <a:solidFill>
                  <a:srgbClr val="2E74B5"/>
                </a:solidFill>
                <a:latin typeface="Times New Roman"/>
                <a:ea typeface="Times New Roman"/>
                <a:cs typeface="Times New Roman"/>
                <a:sym typeface="Times New Roman"/>
              </a:rPr>
              <a:t> </a:t>
            </a:r>
            <a:r>
              <a:rPr lang="ro" sz="2000">
                <a:solidFill>
                  <a:srgbClr val="2E74B5"/>
                </a:solidFill>
                <a:latin typeface="Times New Roman"/>
                <a:ea typeface="Times New Roman"/>
                <a:cs typeface="Times New Roman"/>
                <a:sym typeface="Times New Roman"/>
              </a:rPr>
              <a:t>II. Historical Evolution of Laptop Input Devices </a:t>
            </a:r>
            <a:endParaRPr sz="2000">
              <a:solidFill>
                <a:srgbClr val="2E74B5"/>
              </a:solidFill>
              <a:latin typeface="Times New Roman"/>
              <a:ea typeface="Times New Roman"/>
              <a:cs typeface="Times New Roman"/>
              <a:sym typeface="Times New Roman"/>
            </a:endParaRPr>
          </a:p>
          <a:p>
            <a:pPr marL="0" lvl="0" indent="0" algn="l" rtl="0">
              <a:spcBef>
                <a:spcPts val="1000"/>
              </a:spcBef>
              <a:spcAft>
                <a:spcPts val="0"/>
              </a:spcAft>
              <a:buNone/>
            </a:pPr>
            <a:r>
              <a:rPr lang="ro" sz="1700">
                <a:solidFill>
                  <a:srgbClr val="2E74B5"/>
                </a:solidFill>
                <a:latin typeface="Times New Roman"/>
                <a:ea typeface="Times New Roman"/>
                <a:cs typeface="Times New Roman"/>
                <a:sym typeface="Times New Roman"/>
              </a:rPr>
              <a:t>A. Early Laptop Input Methods (keyboards, External Mice) </a:t>
            </a:r>
            <a:endParaRPr sz="1700">
              <a:solidFill>
                <a:srgbClr val="2E74B5"/>
              </a:solidFill>
              <a:latin typeface="Times New Roman"/>
              <a:ea typeface="Times New Roman"/>
              <a:cs typeface="Times New Roman"/>
              <a:sym typeface="Times New Roman"/>
            </a:endParaRPr>
          </a:p>
          <a:p>
            <a:pPr marL="0" lvl="0" indent="0" algn="l" rtl="0">
              <a:spcBef>
                <a:spcPts val="1000"/>
              </a:spcBef>
              <a:spcAft>
                <a:spcPts val="0"/>
              </a:spcAft>
              <a:buClr>
                <a:schemeClr val="dk1"/>
              </a:buClr>
              <a:buSzPct val="55000"/>
              <a:buFont typeface="Arial"/>
              <a:buNone/>
            </a:pPr>
            <a:endParaRPr sz="2000">
              <a:solidFill>
                <a:srgbClr val="2E74B5"/>
              </a:solidFill>
              <a:latin typeface="Times New Roman"/>
              <a:ea typeface="Times New Roman"/>
              <a:cs typeface="Times New Roman"/>
              <a:sym typeface="Times New Roman"/>
            </a:endParaRPr>
          </a:p>
          <a:p>
            <a:pPr marL="0" lvl="0" indent="0" algn="l" rtl="0">
              <a:spcBef>
                <a:spcPts val="1000"/>
              </a:spcBef>
              <a:spcAft>
                <a:spcPts val="0"/>
              </a:spcAft>
              <a:buNone/>
            </a:pPr>
            <a:endParaRPr/>
          </a:p>
        </p:txBody>
      </p:sp>
      <p:sp>
        <p:nvSpPr>
          <p:cNvPr id="119" name="Google Shape;119;p23"/>
          <p:cNvSpPr txBox="1">
            <a:spLocks noGrp="1"/>
          </p:cNvSpPr>
          <p:nvPr>
            <p:ph type="body" idx="1"/>
          </p:nvPr>
        </p:nvSpPr>
        <p:spPr>
          <a:xfrm>
            <a:off x="459000" y="1269125"/>
            <a:ext cx="8373300" cy="3299700"/>
          </a:xfrm>
          <a:prstGeom prst="rect">
            <a:avLst/>
          </a:prstGeom>
        </p:spPr>
        <p:txBody>
          <a:bodyPr spcFirstLastPara="1" wrap="square" lIns="91425" tIns="91425" rIns="91425" bIns="91425" anchor="t" anchorCtr="0">
            <a:normAutofit fontScale="77500" lnSpcReduction="20000"/>
          </a:bodyPr>
          <a:lstStyle/>
          <a:p>
            <a:pPr marL="0" lvl="0" indent="0" algn="l" rtl="0">
              <a:lnSpc>
                <a:spcPct val="100000"/>
              </a:lnSpc>
              <a:spcBef>
                <a:spcPts val="1000"/>
              </a:spcBef>
              <a:spcAft>
                <a:spcPts val="0"/>
              </a:spcAft>
              <a:buClr>
                <a:schemeClr val="dk1"/>
              </a:buClr>
              <a:buSzPct val="78571"/>
              <a:buFont typeface="Arial"/>
              <a:buNone/>
            </a:pPr>
            <a:r>
              <a:rPr lang="ro" sz="1400">
                <a:solidFill>
                  <a:schemeClr val="dk1"/>
                </a:solidFill>
                <a:latin typeface="Times New Roman"/>
                <a:ea typeface="Times New Roman"/>
                <a:cs typeface="Times New Roman"/>
                <a:sym typeface="Times New Roman"/>
              </a:rPr>
              <a:t>The earliest origins of laptop input methods can be traced back to the development of the first portable computers in the 1970s. These early devices, such as the Xerox NoteTaker and the Grid Compass, featured built-in keyboards that allowed users to input commands and data. However, the lack of a dedicated pointing device meant that users had to rely solely on the keyboard for navigation and interaction.</a:t>
            </a:r>
            <a:endParaRPr sz="1400">
              <a:solidFill>
                <a:schemeClr val="dk1"/>
              </a:solidFill>
              <a:latin typeface="Times New Roman"/>
              <a:ea typeface="Times New Roman"/>
              <a:cs typeface="Times New Roman"/>
              <a:sym typeface="Times New Roman"/>
            </a:endParaRPr>
          </a:p>
          <a:p>
            <a:pPr marL="0" lvl="0" indent="0" algn="l" rtl="0">
              <a:lnSpc>
                <a:spcPct val="100000"/>
              </a:lnSpc>
              <a:spcBef>
                <a:spcPts val="1000"/>
              </a:spcBef>
              <a:spcAft>
                <a:spcPts val="0"/>
              </a:spcAft>
              <a:buClr>
                <a:schemeClr val="dk1"/>
              </a:buClr>
              <a:buSzPct val="78571"/>
              <a:buFont typeface="Arial"/>
              <a:buNone/>
            </a:pPr>
            <a:r>
              <a:rPr lang="ro" sz="1400">
                <a:solidFill>
                  <a:schemeClr val="dk1"/>
                </a:solidFill>
                <a:latin typeface="Times New Roman"/>
                <a:ea typeface="Times New Roman"/>
                <a:cs typeface="Times New Roman"/>
                <a:sym typeface="Times New Roman"/>
              </a:rPr>
              <a:t>- 1980s: The Rise of External Mice</a:t>
            </a:r>
            <a:endParaRPr sz="1400">
              <a:solidFill>
                <a:schemeClr val="dk1"/>
              </a:solidFill>
              <a:latin typeface="Times New Roman"/>
              <a:ea typeface="Times New Roman"/>
              <a:cs typeface="Times New Roman"/>
              <a:sym typeface="Times New Roman"/>
            </a:endParaRPr>
          </a:p>
          <a:p>
            <a:pPr marL="0" lvl="0" indent="0" algn="l" rtl="0">
              <a:lnSpc>
                <a:spcPct val="100000"/>
              </a:lnSpc>
              <a:spcBef>
                <a:spcPts val="1000"/>
              </a:spcBef>
              <a:spcAft>
                <a:spcPts val="0"/>
              </a:spcAft>
              <a:buClr>
                <a:schemeClr val="dk1"/>
              </a:buClr>
              <a:buSzPct val="78571"/>
              <a:buFont typeface="Arial"/>
              <a:buNone/>
            </a:pPr>
            <a:r>
              <a:rPr lang="ro" sz="1400">
                <a:solidFill>
                  <a:schemeClr val="dk1"/>
                </a:solidFill>
                <a:latin typeface="Times New Roman"/>
                <a:ea typeface="Times New Roman"/>
                <a:cs typeface="Times New Roman"/>
                <a:sym typeface="Times New Roman"/>
              </a:rPr>
              <a:t>In the 1980s, the introduction of external mice revolutionized the way users interacted with laptops. These small, handheld devices allowed for precise cursor control and significantly enhanced the user experience. Companies like Logitech and Microsoft played pivotal roles in popularizing the use of external mice with laptops.</a:t>
            </a:r>
            <a:endParaRPr sz="1400">
              <a:solidFill>
                <a:schemeClr val="dk1"/>
              </a:solidFill>
              <a:latin typeface="Times New Roman"/>
              <a:ea typeface="Times New Roman"/>
              <a:cs typeface="Times New Roman"/>
              <a:sym typeface="Times New Roman"/>
            </a:endParaRPr>
          </a:p>
          <a:p>
            <a:pPr marL="0" lvl="0" indent="0" algn="l" rtl="0">
              <a:lnSpc>
                <a:spcPct val="100000"/>
              </a:lnSpc>
              <a:spcBef>
                <a:spcPts val="1000"/>
              </a:spcBef>
              <a:spcAft>
                <a:spcPts val="0"/>
              </a:spcAft>
              <a:buClr>
                <a:schemeClr val="dk1"/>
              </a:buClr>
              <a:buSzPct val="78571"/>
              <a:buFont typeface="Arial"/>
              <a:buNone/>
            </a:pPr>
            <a:r>
              <a:rPr lang="ro" sz="1400">
                <a:solidFill>
                  <a:schemeClr val="dk1"/>
                </a:solidFill>
                <a:latin typeface="Times New Roman"/>
                <a:ea typeface="Times New Roman"/>
                <a:cs typeface="Times New Roman"/>
                <a:sym typeface="Times New Roman"/>
              </a:rPr>
              <a:t>- 1990s: Trackballs and Touchpads</a:t>
            </a:r>
            <a:endParaRPr sz="1400">
              <a:solidFill>
                <a:schemeClr val="dk1"/>
              </a:solidFill>
              <a:latin typeface="Times New Roman"/>
              <a:ea typeface="Times New Roman"/>
              <a:cs typeface="Times New Roman"/>
              <a:sym typeface="Times New Roman"/>
            </a:endParaRPr>
          </a:p>
          <a:p>
            <a:pPr marL="0" lvl="0" indent="0" algn="l" rtl="0">
              <a:lnSpc>
                <a:spcPct val="100000"/>
              </a:lnSpc>
              <a:spcBef>
                <a:spcPts val="1000"/>
              </a:spcBef>
              <a:spcAft>
                <a:spcPts val="0"/>
              </a:spcAft>
              <a:buClr>
                <a:schemeClr val="dk1"/>
              </a:buClr>
              <a:buSzPct val="78571"/>
              <a:buFont typeface="Arial"/>
              <a:buNone/>
            </a:pPr>
            <a:r>
              <a:rPr lang="ro" sz="1400">
                <a:solidFill>
                  <a:schemeClr val="dk1"/>
                </a:solidFill>
                <a:latin typeface="Times New Roman"/>
                <a:ea typeface="Times New Roman"/>
                <a:cs typeface="Times New Roman"/>
                <a:sym typeface="Times New Roman"/>
              </a:rPr>
              <a:t>The 1990s saw the emergence of alternative input methods, such as trackballs and touchpads. Trackballs, which replaced the traditional mouse with a stationary ball that users could manipulate with their fingers, offered a different approach to cursor control. Meanwhile, touchpads, such as the Synaptics TouchPad, introduced a new way of navigating the screen by directly touching the surface of the pad.</a:t>
            </a:r>
            <a:endParaRPr sz="1400">
              <a:solidFill>
                <a:schemeClr val="dk1"/>
              </a:solidFill>
              <a:latin typeface="Times New Roman"/>
              <a:ea typeface="Times New Roman"/>
              <a:cs typeface="Times New Roman"/>
              <a:sym typeface="Times New Roman"/>
            </a:endParaRPr>
          </a:p>
          <a:p>
            <a:pPr marL="0" lvl="0" indent="0" algn="l" rtl="0">
              <a:lnSpc>
                <a:spcPct val="100000"/>
              </a:lnSpc>
              <a:spcBef>
                <a:spcPts val="1000"/>
              </a:spcBef>
              <a:spcAft>
                <a:spcPts val="0"/>
              </a:spcAft>
              <a:buClr>
                <a:schemeClr val="dk1"/>
              </a:buClr>
              <a:buSzPct val="78571"/>
              <a:buFont typeface="Arial"/>
              <a:buNone/>
            </a:pPr>
            <a:r>
              <a:rPr lang="ro" sz="1400">
                <a:solidFill>
                  <a:schemeClr val="dk1"/>
                </a:solidFill>
                <a:latin typeface="Times New Roman"/>
                <a:ea typeface="Times New Roman"/>
                <a:cs typeface="Times New Roman"/>
                <a:sym typeface="Times New Roman"/>
              </a:rPr>
              <a:t>- 2000s: Integration of Trackpads</a:t>
            </a:r>
            <a:endParaRPr sz="1400">
              <a:solidFill>
                <a:schemeClr val="dk1"/>
              </a:solidFill>
              <a:latin typeface="Times New Roman"/>
              <a:ea typeface="Times New Roman"/>
              <a:cs typeface="Times New Roman"/>
              <a:sym typeface="Times New Roman"/>
            </a:endParaRPr>
          </a:p>
          <a:p>
            <a:pPr marL="0" lvl="0" indent="0" algn="l" rtl="0">
              <a:lnSpc>
                <a:spcPct val="100000"/>
              </a:lnSpc>
              <a:spcBef>
                <a:spcPts val="1000"/>
              </a:spcBef>
              <a:spcAft>
                <a:spcPts val="0"/>
              </a:spcAft>
              <a:buClr>
                <a:schemeClr val="dk1"/>
              </a:buClr>
              <a:buSzPct val="78571"/>
              <a:buFont typeface="Arial"/>
              <a:buNone/>
            </a:pPr>
            <a:r>
              <a:rPr lang="ro" sz="1400">
                <a:solidFill>
                  <a:schemeClr val="dk1"/>
                </a:solidFill>
                <a:latin typeface="Times New Roman"/>
                <a:ea typeface="Times New Roman"/>
                <a:cs typeface="Times New Roman"/>
                <a:sym typeface="Times New Roman"/>
              </a:rPr>
              <a:t>As laptops became more compact and sleek, the integration of trackpads directly into the laptop chassis became a common trend. This move eliminated the need for external mice or trackballs, providing a built-in solution for cursor control and navigation.</a:t>
            </a:r>
            <a:endParaRPr sz="1400">
              <a:solidFill>
                <a:schemeClr val="dk1"/>
              </a:solidFill>
              <a:latin typeface="Times New Roman"/>
              <a:ea typeface="Times New Roman"/>
              <a:cs typeface="Times New Roman"/>
              <a:sym typeface="Times New Roman"/>
            </a:endParaRPr>
          </a:p>
          <a:p>
            <a:pPr marL="0" lvl="0" indent="0" algn="l" rtl="0">
              <a:spcBef>
                <a:spcPts val="1000"/>
              </a:spcBef>
              <a:spcAft>
                <a:spcPts val="1200"/>
              </a:spcAft>
              <a:buNone/>
            </a:pPr>
            <a:endParaRPr/>
          </a:p>
        </p:txBody>
      </p:sp>
      <p:pic>
        <p:nvPicPr>
          <p:cNvPr id="120" name="Google Shape;120;p23"/>
          <p:cNvPicPr preferRelativeResize="0"/>
          <p:nvPr/>
        </p:nvPicPr>
        <p:blipFill>
          <a:blip r:embed="rId3">
            <a:alphaModFix/>
          </a:blip>
          <a:stretch>
            <a:fillRect/>
          </a:stretch>
        </p:blipFill>
        <p:spPr>
          <a:xfrm>
            <a:off x="5414775" y="81000"/>
            <a:ext cx="2391825" cy="1404000"/>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124"/>
        <p:cNvGrpSpPr/>
        <p:nvPr/>
      </p:nvGrpSpPr>
      <p:grpSpPr>
        <a:xfrm>
          <a:off x="0" y="0"/>
          <a:ext cx="0" cy="0"/>
          <a:chOff x="0" y="0"/>
          <a:chExt cx="0" cy="0"/>
        </a:xfrm>
      </p:grpSpPr>
      <p:sp>
        <p:nvSpPr>
          <p:cNvPr id="125" name="Google Shape;125;p2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1000"/>
              </a:spcBef>
              <a:spcAft>
                <a:spcPts val="1000"/>
              </a:spcAft>
              <a:buClr>
                <a:schemeClr val="dk1"/>
              </a:buClr>
              <a:buSzPct val="64705"/>
              <a:buFont typeface="Arial"/>
              <a:buNone/>
            </a:pPr>
            <a:r>
              <a:rPr lang="ro" sz="1700">
                <a:solidFill>
                  <a:srgbClr val="2E74B5"/>
                </a:solidFill>
                <a:latin typeface="Times New Roman"/>
                <a:ea typeface="Times New Roman"/>
                <a:cs typeface="Times New Roman"/>
                <a:sym typeface="Times New Roman"/>
              </a:rPr>
              <a:t>Early Laptop Input Methods (keyboards, External Mice) </a:t>
            </a:r>
            <a:endParaRPr/>
          </a:p>
        </p:txBody>
      </p:sp>
      <p:sp>
        <p:nvSpPr>
          <p:cNvPr id="126" name="Google Shape;126;p24"/>
          <p:cNvSpPr txBox="1">
            <a:spLocks noGrp="1"/>
          </p:cNvSpPr>
          <p:nvPr>
            <p:ph type="body" idx="1"/>
          </p:nvPr>
        </p:nvSpPr>
        <p:spPr>
          <a:xfrm>
            <a:off x="702275" y="1949200"/>
            <a:ext cx="7839900" cy="2946900"/>
          </a:xfrm>
          <a:prstGeom prst="rect">
            <a:avLst/>
          </a:prstGeom>
        </p:spPr>
        <p:txBody>
          <a:bodyPr spcFirstLastPara="1" wrap="square" lIns="91425" tIns="91425" rIns="91425" bIns="91425" anchor="t" anchorCtr="0">
            <a:normAutofit/>
          </a:bodyPr>
          <a:lstStyle/>
          <a:p>
            <a:pPr marL="0" lvl="0" indent="0" algn="l" rtl="0">
              <a:lnSpc>
                <a:spcPct val="100000"/>
              </a:lnSpc>
              <a:spcBef>
                <a:spcPts val="1000"/>
              </a:spcBef>
              <a:spcAft>
                <a:spcPts val="0"/>
              </a:spcAft>
              <a:buClr>
                <a:schemeClr val="dk1"/>
              </a:buClr>
              <a:buSzPts val="1100"/>
              <a:buFont typeface="Arial"/>
              <a:buNone/>
            </a:pPr>
            <a:r>
              <a:rPr lang="ro" sz="1400">
                <a:solidFill>
                  <a:schemeClr val="dk1"/>
                </a:solidFill>
                <a:latin typeface="Times New Roman"/>
                <a:ea typeface="Times New Roman"/>
                <a:cs typeface="Times New Roman"/>
                <a:sym typeface="Times New Roman"/>
              </a:rPr>
              <a:t>In recent years, the emphasis on touch-based interaction has led to the integration of touchscreens into laptops, offering yet another input method for users. Additionally, advancements in gesture control and stylus input have further expanded the range of input options available to laptop users, providing a more immersive and intuitive computing experience.</a:t>
            </a:r>
            <a:endParaRPr sz="1400">
              <a:solidFill>
                <a:schemeClr val="dk1"/>
              </a:solidFill>
              <a:latin typeface="Times New Roman"/>
              <a:ea typeface="Times New Roman"/>
              <a:cs typeface="Times New Roman"/>
              <a:sym typeface="Times New Roman"/>
            </a:endParaRPr>
          </a:p>
          <a:p>
            <a:pPr marL="0" lvl="0" indent="0" algn="l" rtl="0">
              <a:lnSpc>
                <a:spcPct val="100000"/>
              </a:lnSpc>
              <a:spcBef>
                <a:spcPts val="1000"/>
              </a:spcBef>
              <a:spcAft>
                <a:spcPts val="0"/>
              </a:spcAft>
              <a:buClr>
                <a:schemeClr val="dk1"/>
              </a:buClr>
              <a:buSzPts val="1100"/>
              <a:buFont typeface="Arial"/>
              <a:buNone/>
            </a:pPr>
            <a:r>
              <a:rPr lang="ro" sz="1400">
                <a:solidFill>
                  <a:schemeClr val="dk1"/>
                </a:solidFill>
                <a:latin typeface="Times New Roman"/>
                <a:ea typeface="Times New Roman"/>
                <a:cs typeface="Times New Roman"/>
                <a:sym typeface="Times New Roman"/>
              </a:rPr>
              <a:t>The transition from external mice to integrated trackpads was not without its challenges. Some users expressed concerns about the loss of tactile feedback and precision that external mice provided. However, advancements in trackpad technology, such as multi-touch gestures and haptic feedback, have addressed many of these concerns and contributed to the widespread acceptance of trackpads as the primary input method for modern laptops.</a:t>
            </a:r>
            <a:endParaRPr sz="1400">
              <a:solidFill>
                <a:schemeClr val="dk1"/>
              </a:solidFill>
              <a:latin typeface="Times New Roman"/>
              <a:ea typeface="Times New Roman"/>
              <a:cs typeface="Times New Roman"/>
              <a:sym typeface="Times New Roman"/>
            </a:endParaRPr>
          </a:p>
          <a:p>
            <a:pPr marL="0" lvl="0" indent="0" algn="l" rtl="0">
              <a:spcBef>
                <a:spcPts val="1000"/>
              </a:spcBef>
              <a:spcAft>
                <a:spcPts val="1200"/>
              </a:spcAft>
              <a:buNone/>
            </a:pPr>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30"/>
        <p:cNvGrpSpPr/>
        <p:nvPr/>
      </p:nvGrpSpPr>
      <p:grpSpPr>
        <a:xfrm>
          <a:off x="0" y="0"/>
          <a:ext cx="0" cy="0"/>
          <a:chOff x="0" y="0"/>
          <a:chExt cx="0" cy="0"/>
        </a:xfrm>
      </p:grpSpPr>
      <p:sp>
        <p:nvSpPr>
          <p:cNvPr id="131" name="Google Shape;131;p2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1000"/>
              </a:spcBef>
              <a:spcAft>
                <a:spcPts val="0"/>
              </a:spcAft>
              <a:buClr>
                <a:schemeClr val="dk1"/>
              </a:buClr>
              <a:buSzPct val="64705"/>
              <a:buFont typeface="Arial"/>
              <a:buNone/>
            </a:pPr>
            <a:r>
              <a:rPr lang="ro" sz="1700">
                <a:solidFill>
                  <a:srgbClr val="2E74B5"/>
                </a:solidFill>
                <a:latin typeface="Times New Roman"/>
                <a:ea typeface="Times New Roman"/>
                <a:cs typeface="Times New Roman"/>
                <a:sym typeface="Times New Roman"/>
              </a:rPr>
              <a:t>B. Emergence and Evolution of Trackpads </a:t>
            </a:r>
            <a:endParaRPr sz="1700">
              <a:solidFill>
                <a:srgbClr val="2E74B5"/>
              </a:solidFill>
              <a:latin typeface="Times New Roman"/>
              <a:ea typeface="Times New Roman"/>
              <a:cs typeface="Times New Roman"/>
              <a:sym typeface="Times New Roman"/>
            </a:endParaRPr>
          </a:p>
          <a:p>
            <a:pPr marL="0" lvl="0" indent="0" algn="l" rtl="0">
              <a:spcBef>
                <a:spcPts val="1000"/>
              </a:spcBef>
              <a:spcAft>
                <a:spcPts val="0"/>
              </a:spcAft>
              <a:buNone/>
            </a:pPr>
            <a:endParaRPr/>
          </a:p>
        </p:txBody>
      </p:sp>
      <p:sp>
        <p:nvSpPr>
          <p:cNvPr id="132" name="Google Shape;132;p25"/>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fontScale="77500" lnSpcReduction="10000"/>
          </a:bodyPr>
          <a:lstStyle/>
          <a:p>
            <a:pPr marL="0" lvl="0" indent="0" algn="l" rtl="0">
              <a:lnSpc>
                <a:spcPct val="100000"/>
              </a:lnSpc>
              <a:spcBef>
                <a:spcPts val="1000"/>
              </a:spcBef>
              <a:spcAft>
                <a:spcPts val="0"/>
              </a:spcAft>
              <a:buClr>
                <a:schemeClr val="dk1"/>
              </a:buClr>
              <a:buSzPct val="78571"/>
              <a:buFont typeface="Arial"/>
              <a:buNone/>
            </a:pPr>
            <a:r>
              <a:rPr lang="ro" sz="1400">
                <a:solidFill>
                  <a:schemeClr val="dk1"/>
                </a:solidFill>
                <a:latin typeface="Times New Roman"/>
                <a:ea typeface="Times New Roman"/>
                <a:cs typeface="Times New Roman"/>
                <a:sym typeface="Times New Roman"/>
              </a:rPr>
              <a:t>The earliest origins of trackpads can be traced back to the late 1980s when researchers at the University of Toronto developed the first trackpad, known as the GlidePoint. This early trackpad, integrated into the touch-sensitive surface of a laptop, allowed users to control the cursor by simply swiping their fingers across the pad. The inception of the trackpad marked a significant shift in laptop input methods, offering a more compact and versatile alternative to external mice and trackballs.</a:t>
            </a:r>
            <a:endParaRPr sz="1400">
              <a:solidFill>
                <a:schemeClr val="dk1"/>
              </a:solidFill>
              <a:latin typeface="Times New Roman"/>
              <a:ea typeface="Times New Roman"/>
              <a:cs typeface="Times New Roman"/>
              <a:sym typeface="Times New Roman"/>
            </a:endParaRPr>
          </a:p>
          <a:p>
            <a:pPr marL="0" lvl="0" indent="0" algn="l" rtl="0">
              <a:lnSpc>
                <a:spcPct val="100000"/>
              </a:lnSpc>
              <a:spcBef>
                <a:spcPts val="1000"/>
              </a:spcBef>
              <a:spcAft>
                <a:spcPts val="0"/>
              </a:spcAft>
              <a:buClr>
                <a:schemeClr val="dk1"/>
              </a:buClr>
              <a:buSzPct val="78571"/>
              <a:buFont typeface="Arial"/>
              <a:buNone/>
            </a:pPr>
            <a:r>
              <a:rPr lang="ro" sz="1400">
                <a:solidFill>
                  <a:schemeClr val="dk1"/>
                </a:solidFill>
                <a:latin typeface="Times New Roman"/>
                <a:ea typeface="Times New Roman"/>
                <a:cs typeface="Times New Roman"/>
                <a:sym typeface="Times New Roman"/>
              </a:rPr>
              <a:t>- 1990s: Integration into Laptops</a:t>
            </a:r>
            <a:endParaRPr sz="1400">
              <a:solidFill>
                <a:schemeClr val="dk1"/>
              </a:solidFill>
              <a:latin typeface="Times New Roman"/>
              <a:ea typeface="Times New Roman"/>
              <a:cs typeface="Times New Roman"/>
              <a:sym typeface="Times New Roman"/>
            </a:endParaRPr>
          </a:p>
          <a:p>
            <a:pPr marL="0" lvl="0" indent="0" algn="l" rtl="0">
              <a:lnSpc>
                <a:spcPct val="100000"/>
              </a:lnSpc>
              <a:spcBef>
                <a:spcPts val="1000"/>
              </a:spcBef>
              <a:spcAft>
                <a:spcPts val="0"/>
              </a:spcAft>
              <a:buClr>
                <a:schemeClr val="dk1"/>
              </a:buClr>
              <a:buSzPct val="78571"/>
              <a:buFont typeface="Arial"/>
              <a:buNone/>
            </a:pPr>
            <a:r>
              <a:rPr lang="ro" sz="1400">
                <a:solidFill>
                  <a:schemeClr val="dk1"/>
                </a:solidFill>
                <a:latin typeface="Times New Roman"/>
                <a:ea typeface="Times New Roman"/>
                <a:cs typeface="Times New Roman"/>
                <a:sym typeface="Times New Roman"/>
              </a:rPr>
              <a:t>Throughout the 1990s, trackpads gained momentum as laptop manufacturers recognized their potential to streamline user interaction. Companies like Apple and IBM began integrating trackpads into their laptops, paving the way for a new era of cursor control and navigation.</a:t>
            </a:r>
            <a:endParaRPr sz="1400">
              <a:solidFill>
                <a:schemeClr val="dk1"/>
              </a:solidFill>
              <a:latin typeface="Times New Roman"/>
              <a:ea typeface="Times New Roman"/>
              <a:cs typeface="Times New Roman"/>
              <a:sym typeface="Times New Roman"/>
            </a:endParaRPr>
          </a:p>
          <a:p>
            <a:pPr marL="0" lvl="0" indent="0" algn="l" rtl="0">
              <a:lnSpc>
                <a:spcPct val="100000"/>
              </a:lnSpc>
              <a:spcBef>
                <a:spcPts val="1000"/>
              </a:spcBef>
              <a:spcAft>
                <a:spcPts val="0"/>
              </a:spcAft>
              <a:buClr>
                <a:schemeClr val="dk1"/>
              </a:buClr>
              <a:buSzPct val="78571"/>
              <a:buFont typeface="Arial"/>
              <a:buNone/>
            </a:pPr>
            <a:r>
              <a:rPr lang="ro" sz="1400">
                <a:solidFill>
                  <a:schemeClr val="dk1"/>
                </a:solidFill>
                <a:latin typeface="Times New Roman"/>
                <a:ea typeface="Times New Roman"/>
                <a:cs typeface="Times New Roman"/>
                <a:sym typeface="Times New Roman"/>
              </a:rPr>
              <a:t>- 2000s: Multi-Touch Technology</a:t>
            </a:r>
            <a:endParaRPr sz="1400">
              <a:solidFill>
                <a:schemeClr val="dk1"/>
              </a:solidFill>
              <a:latin typeface="Times New Roman"/>
              <a:ea typeface="Times New Roman"/>
              <a:cs typeface="Times New Roman"/>
              <a:sym typeface="Times New Roman"/>
            </a:endParaRPr>
          </a:p>
          <a:p>
            <a:pPr marL="0" lvl="0" indent="0" algn="l" rtl="0">
              <a:lnSpc>
                <a:spcPct val="100000"/>
              </a:lnSpc>
              <a:spcBef>
                <a:spcPts val="1000"/>
              </a:spcBef>
              <a:spcAft>
                <a:spcPts val="0"/>
              </a:spcAft>
              <a:buClr>
                <a:schemeClr val="dk1"/>
              </a:buClr>
              <a:buSzPct val="78571"/>
              <a:buFont typeface="Arial"/>
              <a:buNone/>
            </a:pPr>
            <a:r>
              <a:rPr lang="ro" sz="1400">
                <a:solidFill>
                  <a:schemeClr val="dk1"/>
                </a:solidFill>
                <a:latin typeface="Times New Roman"/>
                <a:ea typeface="Times New Roman"/>
                <a:cs typeface="Times New Roman"/>
                <a:sym typeface="Times New Roman"/>
              </a:rPr>
              <a:t>The introduction of multi-touch technology in the mid-2000s further propelled the evolution of trackpads. This innovation allowed users to perform complex gestures, such as pinch-to-zoom and two-finger scrolling, enhancing the versatility and functionality of trackpads.</a:t>
            </a:r>
            <a:endParaRPr sz="1400">
              <a:solidFill>
                <a:schemeClr val="dk1"/>
              </a:solidFill>
              <a:latin typeface="Times New Roman"/>
              <a:ea typeface="Times New Roman"/>
              <a:cs typeface="Times New Roman"/>
              <a:sym typeface="Times New Roman"/>
            </a:endParaRPr>
          </a:p>
          <a:p>
            <a:pPr marL="0" lvl="0" indent="0" algn="l" rtl="0">
              <a:lnSpc>
                <a:spcPct val="100000"/>
              </a:lnSpc>
              <a:spcBef>
                <a:spcPts val="1000"/>
              </a:spcBef>
              <a:spcAft>
                <a:spcPts val="0"/>
              </a:spcAft>
              <a:buClr>
                <a:schemeClr val="dk1"/>
              </a:buClr>
              <a:buSzPct val="78571"/>
              <a:buFont typeface="Arial"/>
              <a:buNone/>
            </a:pPr>
            <a:r>
              <a:rPr lang="ro" sz="1400">
                <a:solidFill>
                  <a:schemeClr val="dk1"/>
                </a:solidFill>
                <a:latin typeface="Times New Roman"/>
                <a:ea typeface="Times New Roman"/>
                <a:cs typeface="Times New Roman"/>
                <a:sym typeface="Times New Roman"/>
              </a:rPr>
              <a:t>- 2010s: Haptic Feedback and Gesture Control</a:t>
            </a:r>
            <a:endParaRPr sz="1400">
              <a:solidFill>
                <a:schemeClr val="dk1"/>
              </a:solidFill>
              <a:latin typeface="Times New Roman"/>
              <a:ea typeface="Times New Roman"/>
              <a:cs typeface="Times New Roman"/>
              <a:sym typeface="Times New Roman"/>
            </a:endParaRPr>
          </a:p>
          <a:p>
            <a:pPr marL="0" lvl="0" indent="0" algn="l" rtl="0">
              <a:lnSpc>
                <a:spcPct val="100000"/>
              </a:lnSpc>
              <a:spcBef>
                <a:spcPts val="1000"/>
              </a:spcBef>
              <a:spcAft>
                <a:spcPts val="0"/>
              </a:spcAft>
              <a:buClr>
                <a:schemeClr val="dk1"/>
              </a:buClr>
              <a:buSzPct val="78571"/>
              <a:buFont typeface="Arial"/>
              <a:buNone/>
            </a:pPr>
            <a:r>
              <a:rPr lang="ro" sz="1400">
                <a:solidFill>
                  <a:schemeClr val="dk1"/>
                </a:solidFill>
                <a:latin typeface="Times New Roman"/>
                <a:ea typeface="Times New Roman"/>
                <a:cs typeface="Times New Roman"/>
                <a:sym typeface="Times New Roman"/>
              </a:rPr>
              <a:t>In the 2010s, advancements in haptic feedback and gesture control brought a new dimension to trackpad technology. Haptic feedback provided tactile sensations, simulating the feel of physical buttons, while gesture control enabled users to execute commands and navigate interfaces using intuitive hand movements.</a:t>
            </a:r>
            <a:endParaRPr sz="1400">
              <a:solidFill>
                <a:schemeClr val="dk1"/>
              </a:solidFill>
              <a:latin typeface="Times New Roman"/>
              <a:ea typeface="Times New Roman"/>
              <a:cs typeface="Times New Roman"/>
              <a:sym typeface="Times New Roman"/>
            </a:endParaRPr>
          </a:p>
          <a:p>
            <a:pPr marL="0" lvl="0" indent="0" algn="l" rtl="0">
              <a:spcBef>
                <a:spcPts val="1000"/>
              </a:spcBef>
              <a:spcAft>
                <a:spcPts val="1200"/>
              </a:spcAft>
              <a:buNone/>
            </a:pPr>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36"/>
        <p:cNvGrpSpPr/>
        <p:nvPr/>
      </p:nvGrpSpPr>
      <p:grpSpPr>
        <a:xfrm>
          <a:off x="0" y="0"/>
          <a:ext cx="0" cy="0"/>
          <a:chOff x="0" y="0"/>
          <a:chExt cx="0" cy="0"/>
        </a:xfrm>
      </p:grpSpPr>
      <p:sp>
        <p:nvSpPr>
          <p:cNvPr id="137" name="Google Shape;137;p26"/>
          <p:cNvSpPr txBox="1">
            <a:spLocks noGrp="1"/>
          </p:cNvSpPr>
          <p:nvPr>
            <p:ph type="title"/>
          </p:nvPr>
        </p:nvSpPr>
        <p:spPr>
          <a:xfrm>
            <a:off x="630625" y="458625"/>
            <a:ext cx="7739400" cy="544500"/>
          </a:xfrm>
          <a:prstGeom prst="rect">
            <a:avLst/>
          </a:prstGeom>
        </p:spPr>
        <p:txBody>
          <a:bodyPr spcFirstLastPara="1" wrap="square" lIns="91425" tIns="91425" rIns="91425" bIns="91425" anchor="t" anchorCtr="0">
            <a:normAutofit fontScale="90000"/>
          </a:bodyPr>
          <a:lstStyle/>
          <a:p>
            <a:pPr marL="0" lvl="0" indent="0" algn="l" rtl="0">
              <a:spcBef>
                <a:spcPts val="1000"/>
              </a:spcBef>
              <a:spcAft>
                <a:spcPts val="1000"/>
              </a:spcAft>
              <a:buClr>
                <a:schemeClr val="dk1"/>
              </a:buClr>
              <a:buSzPct val="64705"/>
              <a:buFont typeface="Arial"/>
              <a:buNone/>
            </a:pPr>
            <a:r>
              <a:rPr lang="ro" sz="1700">
                <a:solidFill>
                  <a:srgbClr val="2E74B5"/>
                </a:solidFill>
                <a:latin typeface="Times New Roman"/>
                <a:ea typeface="Times New Roman"/>
                <a:cs typeface="Times New Roman"/>
                <a:sym typeface="Times New Roman"/>
              </a:rPr>
              <a:t>Emergence and Evolution of Trackpads</a:t>
            </a:r>
            <a:endParaRPr/>
          </a:p>
        </p:txBody>
      </p:sp>
      <p:sp>
        <p:nvSpPr>
          <p:cNvPr id="138" name="Google Shape;138;p26"/>
          <p:cNvSpPr txBox="1">
            <a:spLocks noGrp="1"/>
          </p:cNvSpPr>
          <p:nvPr>
            <p:ph type="body" idx="1"/>
          </p:nvPr>
        </p:nvSpPr>
        <p:spPr>
          <a:xfrm>
            <a:off x="311700" y="1152475"/>
            <a:ext cx="4260300" cy="3419400"/>
          </a:xfrm>
          <a:prstGeom prst="rect">
            <a:avLst/>
          </a:prstGeom>
        </p:spPr>
        <p:txBody>
          <a:bodyPr spcFirstLastPara="1" wrap="square" lIns="91425" tIns="91425" rIns="91425" bIns="91425" anchor="t" anchorCtr="0">
            <a:normAutofit/>
          </a:bodyPr>
          <a:lstStyle/>
          <a:p>
            <a:pPr marL="0" lvl="0" indent="0" algn="l" rtl="0">
              <a:lnSpc>
                <a:spcPct val="100000"/>
              </a:lnSpc>
              <a:spcBef>
                <a:spcPts val="1000"/>
              </a:spcBef>
              <a:spcAft>
                <a:spcPts val="0"/>
              </a:spcAft>
              <a:buClr>
                <a:schemeClr val="dk1"/>
              </a:buClr>
              <a:buSzPts val="1100"/>
              <a:buFont typeface="Arial"/>
              <a:buNone/>
            </a:pPr>
            <a:r>
              <a:rPr lang="ro" sz="1400">
                <a:solidFill>
                  <a:schemeClr val="dk1"/>
                </a:solidFill>
                <a:latin typeface="Times New Roman"/>
                <a:ea typeface="Times New Roman"/>
                <a:cs typeface="Times New Roman"/>
                <a:sym typeface="Times New Roman"/>
              </a:rPr>
              <a:t>The evolution of trackpads has not been without its challenges. The initial skepticism towards trackpads as a viable alternative to external mice and trackballs posed a significant hurdle. User concerns about accuracy, precision, and tactile feedback prompted manufacturers to invest in improving trackpad technology. The introduction of features like palm rejection and enhanced sensitivity addressed many of these concerns, leading to the widespread acceptance of trackpads as the primary input method for modern laptops.</a:t>
            </a:r>
            <a:endParaRPr sz="1400">
              <a:solidFill>
                <a:schemeClr val="dk1"/>
              </a:solidFill>
              <a:latin typeface="Times New Roman"/>
              <a:ea typeface="Times New Roman"/>
              <a:cs typeface="Times New Roman"/>
              <a:sym typeface="Times New Roman"/>
            </a:endParaRPr>
          </a:p>
          <a:p>
            <a:pPr marL="0" lvl="0" indent="0" algn="l" rtl="0">
              <a:spcBef>
                <a:spcPts val="1000"/>
              </a:spcBef>
              <a:spcAft>
                <a:spcPts val="1200"/>
              </a:spcAft>
              <a:buNone/>
            </a:pPr>
            <a:endParaRPr/>
          </a:p>
        </p:txBody>
      </p:sp>
      <p:pic>
        <p:nvPicPr>
          <p:cNvPr id="139" name="Google Shape;139;p26"/>
          <p:cNvPicPr preferRelativeResize="0"/>
          <p:nvPr/>
        </p:nvPicPr>
        <p:blipFill>
          <a:blip r:embed="rId3">
            <a:alphaModFix/>
          </a:blip>
          <a:stretch>
            <a:fillRect/>
          </a:stretch>
        </p:blipFill>
        <p:spPr>
          <a:xfrm>
            <a:off x="4724400" y="1155525"/>
            <a:ext cx="4067900" cy="3502475"/>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43"/>
        <p:cNvGrpSpPr/>
        <p:nvPr/>
      </p:nvGrpSpPr>
      <p:grpSpPr>
        <a:xfrm>
          <a:off x="0" y="0"/>
          <a:ext cx="0" cy="0"/>
          <a:chOff x="0" y="0"/>
          <a:chExt cx="0" cy="0"/>
        </a:xfrm>
      </p:grpSpPr>
      <p:sp>
        <p:nvSpPr>
          <p:cNvPr id="144" name="Google Shape;144;p27"/>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1000"/>
              </a:spcBef>
              <a:spcAft>
                <a:spcPts val="0"/>
              </a:spcAft>
              <a:buClr>
                <a:schemeClr val="dk1"/>
              </a:buClr>
              <a:buSzPct val="64705"/>
              <a:buFont typeface="Arial"/>
              <a:buNone/>
            </a:pPr>
            <a:r>
              <a:rPr lang="ro" sz="1700">
                <a:solidFill>
                  <a:srgbClr val="2E74B5"/>
                </a:solidFill>
                <a:latin typeface="Times New Roman"/>
                <a:ea typeface="Times New Roman"/>
                <a:cs typeface="Times New Roman"/>
                <a:sym typeface="Times New Roman"/>
              </a:rPr>
              <a:t>C. Advantages of Trackpads Over Other Input Devices </a:t>
            </a:r>
            <a:endParaRPr sz="1700">
              <a:solidFill>
                <a:srgbClr val="2E74B5"/>
              </a:solidFill>
              <a:latin typeface="Times New Roman"/>
              <a:ea typeface="Times New Roman"/>
              <a:cs typeface="Times New Roman"/>
              <a:sym typeface="Times New Roman"/>
            </a:endParaRPr>
          </a:p>
          <a:p>
            <a:pPr marL="0" lvl="0" indent="0" algn="l" rtl="0">
              <a:spcBef>
                <a:spcPts val="1000"/>
              </a:spcBef>
              <a:spcAft>
                <a:spcPts val="0"/>
              </a:spcAft>
              <a:buNone/>
            </a:pPr>
            <a:endParaRPr/>
          </a:p>
        </p:txBody>
      </p:sp>
      <p:sp>
        <p:nvSpPr>
          <p:cNvPr id="145" name="Google Shape;145;p27"/>
          <p:cNvSpPr txBox="1">
            <a:spLocks noGrp="1"/>
          </p:cNvSpPr>
          <p:nvPr>
            <p:ph type="body" idx="1"/>
          </p:nvPr>
        </p:nvSpPr>
        <p:spPr>
          <a:xfrm>
            <a:off x="311700" y="1152475"/>
            <a:ext cx="3987900" cy="3405300"/>
          </a:xfrm>
          <a:prstGeom prst="rect">
            <a:avLst/>
          </a:prstGeom>
        </p:spPr>
        <p:txBody>
          <a:bodyPr spcFirstLastPara="1" wrap="square" lIns="91425" tIns="91425" rIns="91425" bIns="91425" anchor="t" anchorCtr="0">
            <a:normAutofit lnSpcReduction="10000"/>
          </a:bodyPr>
          <a:lstStyle/>
          <a:p>
            <a:pPr marL="0" lvl="0" indent="0" algn="l" rtl="0">
              <a:lnSpc>
                <a:spcPct val="100000"/>
              </a:lnSpc>
              <a:spcBef>
                <a:spcPts val="1000"/>
              </a:spcBef>
              <a:spcAft>
                <a:spcPts val="0"/>
              </a:spcAft>
              <a:buClr>
                <a:schemeClr val="dk1"/>
              </a:buClr>
              <a:buSzPts val="1100"/>
              <a:buFont typeface="Arial"/>
              <a:buNone/>
            </a:pPr>
            <a:r>
              <a:rPr lang="ro" sz="1400">
                <a:solidFill>
                  <a:schemeClr val="dk1"/>
                </a:solidFill>
                <a:latin typeface="Times New Roman"/>
                <a:ea typeface="Times New Roman"/>
                <a:cs typeface="Times New Roman"/>
                <a:sym typeface="Times New Roman"/>
              </a:rPr>
              <a:t>the advantages of trackpads over other input devices in laptops are multifaceted and encompass ergonomic, precision, and versatility considerations. The inherent benefits of trackpad technology position it as a pivotal element in the evolution of laptop user interaction, offering a seamless and intuitive input solution that aligns with the demands of modern computing.</a:t>
            </a:r>
            <a:endParaRPr sz="1400">
              <a:solidFill>
                <a:schemeClr val="dk1"/>
              </a:solidFill>
              <a:latin typeface="Times New Roman"/>
              <a:ea typeface="Times New Roman"/>
              <a:cs typeface="Times New Roman"/>
              <a:sym typeface="Times New Roman"/>
            </a:endParaRPr>
          </a:p>
          <a:p>
            <a:pPr marL="0" lvl="0" indent="0" algn="l" rtl="0">
              <a:lnSpc>
                <a:spcPct val="100000"/>
              </a:lnSpc>
              <a:spcBef>
                <a:spcPts val="1000"/>
              </a:spcBef>
              <a:spcAft>
                <a:spcPts val="0"/>
              </a:spcAft>
              <a:buClr>
                <a:schemeClr val="dk1"/>
              </a:buClr>
              <a:buSzPts val="1100"/>
              <a:buFont typeface="Arial"/>
              <a:buNone/>
            </a:pPr>
            <a:r>
              <a:rPr lang="ro" sz="1400">
                <a:solidFill>
                  <a:schemeClr val="dk1"/>
                </a:solidFill>
                <a:latin typeface="Times New Roman"/>
                <a:ea typeface="Times New Roman"/>
                <a:cs typeface="Times New Roman"/>
                <a:sym typeface="Times New Roman"/>
              </a:rPr>
              <a:t>As the analysis of trackpads' advantages over other input devices unfolds, it becomes evident that trackpads have not only revolutionized the way users navigate and interact with laptops but also set a new standard for intuitive and seamless user experience.</a:t>
            </a:r>
            <a:endParaRPr sz="1400">
              <a:solidFill>
                <a:schemeClr val="dk1"/>
              </a:solidFill>
              <a:latin typeface="Times New Roman"/>
              <a:ea typeface="Times New Roman"/>
              <a:cs typeface="Times New Roman"/>
              <a:sym typeface="Times New Roman"/>
            </a:endParaRPr>
          </a:p>
          <a:p>
            <a:pPr marL="0" lvl="0" indent="0" algn="l" rtl="0">
              <a:spcBef>
                <a:spcPts val="1000"/>
              </a:spcBef>
              <a:spcAft>
                <a:spcPts val="1200"/>
              </a:spcAft>
              <a:buNone/>
            </a:pPr>
            <a:endParaRPr/>
          </a:p>
        </p:txBody>
      </p:sp>
      <p:pic>
        <p:nvPicPr>
          <p:cNvPr id="146" name="Google Shape;146;p27"/>
          <p:cNvPicPr preferRelativeResize="0"/>
          <p:nvPr/>
        </p:nvPicPr>
        <p:blipFill>
          <a:blip r:embed="rId3">
            <a:alphaModFix/>
          </a:blip>
          <a:stretch>
            <a:fillRect/>
          </a:stretch>
        </p:blipFill>
        <p:spPr>
          <a:xfrm>
            <a:off x="4815650" y="801400"/>
            <a:ext cx="4213701" cy="4034851"/>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50"/>
        <p:cNvGrpSpPr/>
        <p:nvPr/>
      </p:nvGrpSpPr>
      <p:grpSpPr>
        <a:xfrm>
          <a:off x="0" y="0"/>
          <a:ext cx="0" cy="0"/>
          <a:chOff x="0" y="0"/>
          <a:chExt cx="0" cy="0"/>
        </a:xfrm>
      </p:grpSpPr>
      <p:sp>
        <p:nvSpPr>
          <p:cNvPr id="151" name="Google Shape;151;p28"/>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1000"/>
              </a:spcBef>
              <a:spcAft>
                <a:spcPts val="1000"/>
              </a:spcAft>
              <a:buClr>
                <a:schemeClr val="dk1"/>
              </a:buClr>
              <a:buSzPct val="64705"/>
              <a:buFont typeface="Arial"/>
              <a:buNone/>
            </a:pPr>
            <a:r>
              <a:rPr lang="ro" sz="1700">
                <a:solidFill>
                  <a:srgbClr val="2E74B5"/>
                </a:solidFill>
                <a:latin typeface="Times New Roman"/>
                <a:ea typeface="Times New Roman"/>
                <a:cs typeface="Times New Roman"/>
                <a:sym typeface="Times New Roman"/>
              </a:rPr>
              <a:t>Advantages of Trackpads Over Other Input Device</a:t>
            </a:r>
            <a:endParaRPr/>
          </a:p>
        </p:txBody>
      </p:sp>
      <p:sp>
        <p:nvSpPr>
          <p:cNvPr id="152" name="Google Shape;152;p28"/>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fontScale="77500" lnSpcReduction="20000"/>
          </a:bodyPr>
          <a:lstStyle/>
          <a:p>
            <a:pPr marL="0" lvl="0" indent="0" algn="l" rtl="0">
              <a:lnSpc>
                <a:spcPct val="100000"/>
              </a:lnSpc>
              <a:spcBef>
                <a:spcPts val="1000"/>
              </a:spcBef>
              <a:spcAft>
                <a:spcPts val="0"/>
              </a:spcAft>
              <a:buClr>
                <a:schemeClr val="dk1"/>
              </a:buClr>
              <a:buSzPct val="78571"/>
              <a:buFont typeface="Arial"/>
              <a:buNone/>
            </a:pPr>
            <a:r>
              <a:rPr lang="ro" sz="1400">
                <a:solidFill>
                  <a:schemeClr val="dk1"/>
                </a:solidFill>
                <a:latin typeface="Times New Roman"/>
                <a:ea typeface="Times New Roman"/>
                <a:cs typeface="Times New Roman"/>
                <a:sym typeface="Times New Roman"/>
              </a:rPr>
              <a:t>1. : Capacitive sensing is the underlying technology that enables trackpads to detect the presence and location of a user's fingers. This technology relies on the principles of capacitance, where changes in the electrical field are used to determine the position and movement of the user's fingers on the trackpad surface.</a:t>
            </a:r>
            <a:endParaRPr sz="1400">
              <a:solidFill>
                <a:schemeClr val="dk1"/>
              </a:solidFill>
              <a:latin typeface="Times New Roman"/>
              <a:ea typeface="Times New Roman"/>
              <a:cs typeface="Times New Roman"/>
              <a:sym typeface="Times New Roman"/>
            </a:endParaRPr>
          </a:p>
          <a:p>
            <a:pPr marL="0" lvl="0" indent="0" algn="l" rtl="0">
              <a:lnSpc>
                <a:spcPct val="100000"/>
              </a:lnSpc>
              <a:spcBef>
                <a:spcPts val="1000"/>
              </a:spcBef>
              <a:spcAft>
                <a:spcPts val="0"/>
              </a:spcAft>
              <a:buClr>
                <a:schemeClr val="dk1"/>
              </a:buClr>
              <a:buSzPct val="78571"/>
              <a:buFont typeface="Arial"/>
              <a:buNone/>
            </a:pPr>
            <a:r>
              <a:rPr lang="ro" sz="1400">
                <a:solidFill>
                  <a:schemeClr val="dk1"/>
                </a:solidFill>
                <a:latin typeface="Times New Roman"/>
                <a:ea typeface="Times New Roman"/>
                <a:cs typeface="Times New Roman"/>
                <a:sym typeface="Times New Roman"/>
              </a:rPr>
              <a:t>2. : Multi-touch gestures refer to the ability of a trackpad to recognize and interpret multiple points of contact simultaneously. This allows users to perform a variety of intuitive gestures, such as pinch-to-zoom, two-finger scrolling, and three-finger swiping, enhancing the overall user experience.</a:t>
            </a:r>
            <a:endParaRPr sz="1400">
              <a:solidFill>
                <a:schemeClr val="dk1"/>
              </a:solidFill>
              <a:latin typeface="Times New Roman"/>
              <a:ea typeface="Times New Roman"/>
              <a:cs typeface="Times New Roman"/>
              <a:sym typeface="Times New Roman"/>
            </a:endParaRPr>
          </a:p>
          <a:p>
            <a:pPr marL="0" lvl="0" indent="0" algn="l" rtl="0">
              <a:lnSpc>
                <a:spcPct val="100000"/>
              </a:lnSpc>
              <a:spcBef>
                <a:spcPts val="1000"/>
              </a:spcBef>
              <a:spcAft>
                <a:spcPts val="0"/>
              </a:spcAft>
              <a:buClr>
                <a:schemeClr val="dk1"/>
              </a:buClr>
              <a:buSzPct val="78571"/>
              <a:buFont typeface="Arial"/>
              <a:buNone/>
            </a:pPr>
            <a:r>
              <a:rPr lang="ro" sz="1400">
                <a:solidFill>
                  <a:schemeClr val="dk1"/>
                </a:solidFill>
                <a:latin typeface="Times New Roman"/>
                <a:ea typeface="Times New Roman"/>
                <a:cs typeface="Times New Roman"/>
                <a:sym typeface="Times New Roman"/>
              </a:rPr>
              <a:t>3. : Force touch technology, also known as pressure-sensitive touch, enables trackpads to detect the level of pressure applied by the user's fingers. This feature opens up new possibilities for interaction, allowing users to perform different actions based on the force of their touch, such as varying the speed of scrolling or triggering contextual menus.</a:t>
            </a:r>
            <a:endParaRPr sz="1400">
              <a:solidFill>
                <a:schemeClr val="dk1"/>
              </a:solidFill>
              <a:latin typeface="Times New Roman"/>
              <a:ea typeface="Times New Roman"/>
              <a:cs typeface="Times New Roman"/>
              <a:sym typeface="Times New Roman"/>
            </a:endParaRPr>
          </a:p>
          <a:p>
            <a:pPr marL="0" lvl="0" indent="0" algn="l" rtl="0">
              <a:lnSpc>
                <a:spcPct val="100000"/>
              </a:lnSpc>
              <a:spcBef>
                <a:spcPts val="1000"/>
              </a:spcBef>
              <a:spcAft>
                <a:spcPts val="0"/>
              </a:spcAft>
              <a:buClr>
                <a:schemeClr val="dk1"/>
              </a:buClr>
              <a:buSzPct val="78571"/>
              <a:buFont typeface="Arial"/>
              <a:buNone/>
            </a:pPr>
            <a:r>
              <a:rPr lang="ro" sz="1400">
                <a:solidFill>
                  <a:schemeClr val="dk1"/>
                </a:solidFill>
                <a:latin typeface="Times New Roman"/>
                <a:ea typeface="Times New Roman"/>
                <a:cs typeface="Times New Roman"/>
                <a:sym typeface="Times New Roman"/>
              </a:rPr>
              <a:t>4. : Haptic feedback refers to the tactile sensations generated by the trackpad to simulate the feeling of pressing physical buttons. This technology provides users with a sense of confirmation and responsiveness, enhancing the overall usability of the trackpad.</a:t>
            </a:r>
            <a:endParaRPr sz="1400">
              <a:solidFill>
                <a:schemeClr val="dk1"/>
              </a:solidFill>
              <a:latin typeface="Times New Roman"/>
              <a:ea typeface="Times New Roman"/>
              <a:cs typeface="Times New Roman"/>
              <a:sym typeface="Times New Roman"/>
            </a:endParaRPr>
          </a:p>
          <a:p>
            <a:pPr marL="0" lvl="0" indent="0" algn="l" rtl="0">
              <a:lnSpc>
                <a:spcPct val="100000"/>
              </a:lnSpc>
              <a:spcBef>
                <a:spcPts val="1000"/>
              </a:spcBef>
              <a:spcAft>
                <a:spcPts val="0"/>
              </a:spcAft>
              <a:buClr>
                <a:schemeClr val="dk1"/>
              </a:buClr>
              <a:buSzPct val="78571"/>
              <a:buFont typeface="Arial"/>
              <a:buNone/>
            </a:pPr>
            <a:r>
              <a:rPr lang="ro" sz="1400">
                <a:solidFill>
                  <a:schemeClr val="dk1"/>
                </a:solidFill>
                <a:latin typeface="Times New Roman"/>
                <a:ea typeface="Times New Roman"/>
                <a:cs typeface="Times New Roman"/>
                <a:sym typeface="Times New Roman"/>
              </a:rPr>
              <a:t>5. : The surface material of a trackpad plays a crucial role in determining its durability, sensitivity, and tactile feel. Common materials used include glass, smooth plastic, and specialized coatings designed to enhance responsiveness and precision.</a:t>
            </a:r>
            <a:endParaRPr sz="1400">
              <a:solidFill>
                <a:schemeClr val="dk1"/>
              </a:solidFill>
              <a:latin typeface="Times New Roman"/>
              <a:ea typeface="Times New Roman"/>
              <a:cs typeface="Times New Roman"/>
              <a:sym typeface="Times New Roman"/>
            </a:endParaRPr>
          </a:p>
          <a:p>
            <a:pPr marL="0" lvl="0" indent="0" algn="l" rtl="0">
              <a:lnSpc>
                <a:spcPct val="100000"/>
              </a:lnSpc>
              <a:spcBef>
                <a:spcPts val="1000"/>
              </a:spcBef>
              <a:spcAft>
                <a:spcPts val="0"/>
              </a:spcAft>
              <a:buClr>
                <a:schemeClr val="dk1"/>
              </a:buClr>
              <a:buSzPct val="78571"/>
              <a:buFont typeface="Arial"/>
              <a:buNone/>
            </a:pPr>
            <a:r>
              <a:rPr lang="ro" sz="1400">
                <a:solidFill>
                  <a:schemeClr val="dk1"/>
                </a:solidFill>
                <a:latin typeface="Times New Roman"/>
                <a:ea typeface="Times New Roman"/>
                <a:cs typeface="Times New Roman"/>
                <a:sym typeface="Times New Roman"/>
              </a:rPr>
              <a:t>6. : Driver software is essential for enabling the seamless integration of trackpads with operating systems. It facilitates communication between the trackpad hardware and the operating system, ensuring that the full range of features and capabilities are accessible to the user.</a:t>
            </a:r>
            <a:endParaRPr sz="1400">
              <a:solidFill>
                <a:schemeClr val="dk1"/>
              </a:solidFill>
              <a:latin typeface="Times New Roman"/>
              <a:ea typeface="Times New Roman"/>
              <a:cs typeface="Times New Roman"/>
              <a:sym typeface="Times New Roman"/>
            </a:endParaRPr>
          </a:p>
          <a:p>
            <a:pPr marL="0" lvl="0" indent="0" algn="l" rtl="0">
              <a:lnSpc>
                <a:spcPct val="100000"/>
              </a:lnSpc>
              <a:spcBef>
                <a:spcPts val="1000"/>
              </a:spcBef>
              <a:spcAft>
                <a:spcPts val="0"/>
              </a:spcAft>
              <a:buClr>
                <a:schemeClr val="dk1"/>
              </a:buClr>
              <a:buSzPct val="78571"/>
              <a:buFont typeface="Arial"/>
              <a:buNone/>
            </a:pPr>
            <a:r>
              <a:rPr lang="ro" sz="1400">
                <a:solidFill>
                  <a:schemeClr val="dk1"/>
                </a:solidFill>
                <a:latin typeface="Times New Roman"/>
                <a:ea typeface="Times New Roman"/>
                <a:cs typeface="Times New Roman"/>
                <a:sym typeface="Times New Roman"/>
              </a:rPr>
              <a:t>7. : The integration of trackpad technology with operating systems is a crucial aspect of its functionality. This includes the development of specialized drivers, settings, and compatibility with various operating systems to ensure a smooth and intuitive user experience.</a:t>
            </a:r>
            <a:endParaRPr sz="1400">
              <a:solidFill>
                <a:schemeClr val="dk1"/>
              </a:solidFill>
              <a:latin typeface="Times New Roman"/>
              <a:ea typeface="Times New Roman"/>
              <a:cs typeface="Times New Roman"/>
              <a:sym typeface="Times New Roman"/>
            </a:endParaRPr>
          </a:p>
          <a:p>
            <a:pPr marL="0" lvl="0" indent="0" algn="l" rtl="0">
              <a:spcBef>
                <a:spcPts val="1000"/>
              </a:spcBef>
              <a:spcAft>
                <a:spcPts val="1200"/>
              </a:spcAft>
              <a:buNone/>
            </a:pPr>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156"/>
        <p:cNvGrpSpPr/>
        <p:nvPr/>
      </p:nvGrpSpPr>
      <p:grpSpPr>
        <a:xfrm>
          <a:off x="0" y="0"/>
          <a:ext cx="0" cy="0"/>
          <a:chOff x="0" y="0"/>
          <a:chExt cx="0" cy="0"/>
        </a:xfrm>
      </p:grpSpPr>
      <p:sp>
        <p:nvSpPr>
          <p:cNvPr id="157" name="Google Shape;157;p29"/>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1000"/>
              </a:spcBef>
              <a:spcAft>
                <a:spcPts val="1000"/>
              </a:spcAft>
              <a:buClr>
                <a:schemeClr val="dk1"/>
              </a:buClr>
              <a:buSzPct val="64705"/>
              <a:buFont typeface="Arial"/>
              <a:buNone/>
            </a:pPr>
            <a:r>
              <a:rPr lang="ro" sz="1700">
                <a:solidFill>
                  <a:srgbClr val="2E74B5"/>
                </a:solidFill>
                <a:latin typeface="Times New Roman"/>
                <a:ea typeface="Times New Roman"/>
                <a:cs typeface="Times New Roman"/>
                <a:sym typeface="Times New Roman"/>
              </a:rPr>
              <a:t>Advantages of Trackpads Over Other Input Device</a:t>
            </a:r>
            <a:endParaRPr/>
          </a:p>
        </p:txBody>
      </p:sp>
      <p:sp>
        <p:nvSpPr>
          <p:cNvPr id="158" name="Google Shape;158;p29"/>
          <p:cNvSpPr txBox="1">
            <a:spLocks noGrp="1"/>
          </p:cNvSpPr>
          <p:nvPr>
            <p:ph type="body" idx="1"/>
          </p:nvPr>
        </p:nvSpPr>
        <p:spPr>
          <a:xfrm>
            <a:off x="311700" y="1152475"/>
            <a:ext cx="4260300" cy="3534300"/>
          </a:xfrm>
          <a:prstGeom prst="rect">
            <a:avLst/>
          </a:prstGeom>
        </p:spPr>
        <p:txBody>
          <a:bodyPr spcFirstLastPara="1" wrap="square" lIns="91425" tIns="91425" rIns="91425" bIns="91425" anchor="t" anchorCtr="0">
            <a:normAutofit/>
          </a:bodyPr>
          <a:lstStyle/>
          <a:p>
            <a:pPr marL="0" lvl="0" indent="0" algn="l" rtl="0">
              <a:lnSpc>
                <a:spcPct val="100000"/>
              </a:lnSpc>
              <a:spcBef>
                <a:spcPts val="1000"/>
              </a:spcBef>
              <a:spcAft>
                <a:spcPts val="0"/>
              </a:spcAft>
              <a:buClr>
                <a:schemeClr val="dk1"/>
              </a:buClr>
              <a:buSzPts val="1100"/>
              <a:buFont typeface="Arial"/>
              <a:buNone/>
            </a:pPr>
            <a:r>
              <a:rPr lang="ro" sz="1400">
                <a:solidFill>
                  <a:schemeClr val="dk1"/>
                </a:solidFill>
                <a:latin typeface="Times New Roman"/>
                <a:ea typeface="Times New Roman"/>
                <a:cs typeface="Times New Roman"/>
                <a:sym typeface="Times New Roman"/>
              </a:rPr>
              <a:t>the integration of trackpads with laptop operating systems plays an instrumental role in enhancing user interaction and productivity. From intuitive gesture-based navigation to the implementation of advanced functionalities, the seamless collaboration between hardware and software optimizes the user experience, empowering users to interact with their devices in a natural, efficient, and expressive manner. As technology continues to evolve, the integration of trackpads with operating systems will continue to shape the way users engage with their laptops, driving innovation and redefining the boundaries of user interaction and productivity.</a:t>
            </a:r>
            <a:endParaRPr sz="1400">
              <a:solidFill>
                <a:schemeClr val="dk1"/>
              </a:solidFill>
              <a:latin typeface="Times New Roman"/>
              <a:ea typeface="Times New Roman"/>
              <a:cs typeface="Times New Roman"/>
              <a:sym typeface="Times New Roman"/>
            </a:endParaRPr>
          </a:p>
          <a:p>
            <a:pPr marL="0" lvl="0" indent="0" algn="l" rtl="0">
              <a:spcBef>
                <a:spcPts val="1000"/>
              </a:spcBef>
              <a:spcAft>
                <a:spcPts val="1200"/>
              </a:spcAft>
              <a:buNone/>
            </a:pPr>
            <a:endParaRPr/>
          </a:p>
        </p:txBody>
      </p:sp>
      <p:pic>
        <p:nvPicPr>
          <p:cNvPr id="159" name="Google Shape;159;p29"/>
          <p:cNvPicPr preferRelativeResize="0"/>
          <p:nvPr/>
        </p:nvPicPr>
        <p:blipFill>
          <a:blip r:embed="rId3">
            <a:alphaModFix/>
          </a:blip>
          <a:stretch>
            <a:fillRect/>
          </a:stretch>
        </p:blipFill>
        <p:spPr>
          <a:xfrm>
            <a:off x="4493175" y="558950"/>
            <a:ext cx="4260299" cy="3984375"/>
          </a:xfrm>
          <a:prstGeom prst="rect">
            <a:avLst/>
          </a:prstGeom>
          <a:noFill/>
          <a:ln>
            <a:noFill/>
          </a:ln>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163"/>
        <p:cNvGrpSpPr/>
        <p:nvPr/>
      </p:nvGrpSpPr>
      <p:grpSpPr>
        <a:xfrm>
          <a:off x="0" y="0"/>
          <a:ext cx="0" cy="0"/>
          <a:chOff x="0" y="0"/>
          <a:chExt cx="0" cy="0"/>
        </a:xfrm>
      </p:grpSpPr>
      <p:sp>
        <p:nvSpPr>
          <p:cNvPr id="164" name="Google Shape;164;p30"/>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Clr>
                <a:schemeClr val="dk1"/>
              </a:buClr>
              <a:buSzPct val="55000"/>
              <a:buFont typeface="Arial"/>
              <a:buNone/>
            </a:pPr>
            <a:r>
              <a:rPr lang="ro" sz="2000">
                <a:solidFill>
                  <a:srgbClr val="2E74B5"/>
                </a:solidFill>
                <a:latin typeface="Times New Roman"/>
                <a:ea typeface="Times New Roman"/>
                <a:cs typeface="Times New Roman"/>
                <a:sym typeface="Times New Roman"/>
              </a:rPr>
              <a:t>Advantages and Benefits of Trackpads in Laptops </a:t>
            </a:r>
            <a:endParaRPr sz="2000">
              <a:solidFill>
                <a:srgbClr val="2E74B5"/>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
        <p:nvSpPr>
          <p:cNvPr id="165" name="Google Shape;165;p30"/>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p>
            <a:pPr marL="0" lvl="0" indent="0" algn="l" rtl="0">
              <a:lnSpc>
                <a:spcPct val="100000"/>
              </a:lnSpc>
              <a:spcBef>
                <a:spcPts val="1000"/>
              </a:spcBef>
              <a:spcAft>
                <a:spcPts val="0"/>
              </a:spcAft>
              <a:buClr>
                <a:schemeClr val="dk1"/>
              </a:buClr>
              <a:buSzPts val="1100"/>
              <a:buFont typeface="Arial"/>
              <a:buNone/>
            </a:pPr>
            <a:r>
              <a:rPr lang="ro" sz="1700">
                <a:solidFill>
                  <a:srgbClr val="2E74B5"/>
                </a:solidFill>
                <a:latin typeface="Times New Roman"/>
                <a:ea typeface="Times New Roman"/>
                <a:cs typeface="Times New Roman"/>
                <a:sym typeface="Times New Roman"/>
              </a:rPr>
              <a:t>A. Improved Mobility and Convenience for Users </a:t>
            </a:r>
            <a:endParaRPr sz="1700">
              <a:solidFill>
                <a:srgbClr val="2E74B5"/>
              </a:solidFill>
              <a:latin typeface="Times New Roman"/>
              <a:ea typeface="Times New Roman"/>
              <a:cs typeface="Times New Roman"/>
              <a:sym typeface="Times New Roman"/>
            </a:endParaRPr>
          </a:p>
          <a:p>
            <a:pPr marL="0" lvl="0" indent="0" algn="l" rtl="0">
              <a:lnSpc>
                <a:spcPct val="100000"/>
              </a:lnSpc>
              <a:spcBef>
                <a:spcPts val="1000"/>
              </a:spcBef>
              <a:spcAft>
                <a:spcPts val="0"/>
              </a:spcAft>
              <a:buClr>
                <a:schemeClr val="dk1"/>
              </a:buClr>
              <a:buSzPts val="1100"/>
              <a:buFont typeface="Arial"/>
              <a:buNone/>
            </a:pPr>
            <a:r>
              <a:rPr lang="ro" sz="1400">
                <a:solidFill>
                  <a:schemeClr val="dk1"/>
                </a:solidFill>
                <a:latin typeface="Times New Roman"/>
                <a:ea typeface="Times New Roman"/>
                <a:cs typeface="Times New Roman"/>
                <a:sym typeface="Times New Roman"/>
              </a:rPr>
              <a:t>As technology continues to advance, the implementation of trackpads in laptops has significantly enhanced the mobility and convenience for users. This subchapter will delve into the ways in which trackpads have revolutionized the user experience, providing concrete evidence and credible information to support this claim.</a:t>
            </a:r>
            <a:endParaRPr sz="1400">
              <a:solidFill>
                <a:schemeClr val="dk1"/>
              </a:solidFill>
              <a:latin typeface="Times New Roman"/>
              <a:ea typeface="Times New Roman"/>
              <a:cs typeface="Times New Roman"/>
              <a:sym typeface="Times New Roman"/>
            </a:endParaRPr>
          </a:p>
          <a:p>
            <a:pPr marL="0" lvl="0" indent="0" algn="l" rtl="0">
              <a:lnSpc>
                <a:spcPct val="100000"/>
              </a:lnSpc>
              <a:spcBef>
                <a:spcPts val="1000"/>
              </a:spcBef>
              <a:spcAft>
                <a:spcPts val="0"/>
              </a:spcAft>
              <a:buClr>
                <a:schemeClr val="dk1"/>
              </a:buClr>
              <a:buSzPts val="1100"/>
              <a:buFont typeface="Arial"/>
              <a:buNone/>
            </a:pPr>
            <a:r>
              <a:rPr lang="ro" sz="1400">
                <a:solidFill>
                  <a:schemeClr val="dk1"/>
                </a:solidFill>
                <a:latin typeface="Times New Roman"/>
                <a:ea typeface="Times New Roman"/>
                <a:cs typeface="Times New Roman"/>
                <a:sym typeface="Times New Roman"/>
              </a:rPr>
              <a:t> The integration of trackpads in laptops has transformed the way users interact with their devices, offering a more intuitive and efficient method of navigation and control. The versatility and convenience of trackpads have made them an indispensable feature in modern laptops, significantly improving the overall user experience.</a:t>
            </a:r>
            <a:endParaRPr sz="1400">
              <a:solidFill>
                <a:schemeClr val="dk1"/>
              </a:solidFill>
              <a:latin typeface="Times New Roman"/>
              <a:ea typeface="Times New Roman"/>
              <a:cs typeface="Times New Roman"/>
              <a:sym typeface="Times New Roman"/>
            </a:endParaRPr>
          </a:p>
          <a:p>
            <a:pPr marL="0" lvl="0" indent="0" algn="l" rtl="0">
              <a:spcBef>
                <a:spcPts val="1000"/>
              </a:spcBef>
              <a:spcAft>
                <a:spcPts val="1200"/>
              </a:spcAft>
              <a:buNone/>
            </a:pPr>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169"/>
        <p:cNvGrpSpPr/>
        <p:nvPr/>
      </p:nvGrpSpPr>
      <p:grpSpPr>
        <a:xfrm>
          <a:off x="0" y="0"/>
          <a:ext cx="0" cy="0"/>
          <a:chOff x="0" y="0"/>
          <a:chExt cx="0" cy="0"/>
        </a:xfrm>
      </p:grpSpPr>
      <p:sp>
        <p:nvSpPr>
          <p:cNvPr id="170" name="Google Shape;170;p31"/>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1000"/>
              </a:spcBef>
              <a:spcAft>
                <a:spcPts val="1000"/>
              </a:spcAft>
              <a:buClr>
                <a:schemeClr val="dk1"/>
              </a:buClr>
              <a:buSzPct val="64705"/>
              <a:buFont typeface="Arial"/>
              <a:buNone/>
            </a:pPr>
            <a:r>
              <a:rPr lang="ro" sz="1700">
                <a:solidFill>
                  <a:srgbClr val="2E74B5"/>
                </a:solidFill>
                <a:latin typeface="Times New Roman"/>
                <a:ea typeface="Times New Roman"/>
                <a:cs typeface="Times New Roman"/>
                <a:sym typeface="Times New Roman"/>
              </a:rPr>
              <a:t> Improved Mobility and Convenience for Users </a:t>
            </a:r>
            <a:endParaRPr/>
          </a:p>
        </p:txBody>
      </p:sp>
      <p:sp>
        <p:nvSpPr>
          <p:cNvPr id="171" name="Google Shape;171;p31"/>
          <p:cNvSpPr txBox="1">
            <a:spLocks noGrp="1"/>
          </p:cNvSpPr>
          <p:nvPr>
            <p:ph type="body" idx="1"/>
          </p:nvPr>
        </p:nvSpPr>
        <p:spPr>
          <a:xfrm>
            <a:off x="311700" y="1152475"/>
            <a:ext cx="3887700" cy="3620100"/>
          </a:xfrm>
          <a:prstGeom prst="rect">
            <a:avLst/>
          </a:prstGeom>
        </p:spPr>
        <p:txBody>
          <a:bodyPr spcFirstLastPara="1" wrap="square" lIns="91425" tIns="91425" rIns="91425" bIns="91425" anchor="t" anchorCtr="0">
            <a:normAutofit/>
          </a:bodyPr>
          <a:lstStyle/>
          <a:p>
            <a:pPr marL="0" lvl="0" indent="0" algn="l" rtl="0">
              <a:lnSpc>
                <a:spcPct val="100000"/>
              </a:lnSpc>
              <a:spcBef>
                <a:spcPts val="1000"/>
              </a:spcBef>
              <a:spcAft>
                <a:spcPts val="0"/>
              </a:spcAft>
              <a:buClr>
                <a:schemeClr val="dk1"/>
              </a:buClr>
              <a:buSzPts val="1100"/>
              <a:buFont typeface="Arial"/>
              <a:buNone/>
            </a:pPr>
            <a:r>
              <a:rPr lang="ro" sz="1400">
                <a:solidFill>
                  <a:schemeClr val="dk1"/>
                </a:solidFill>
                <a:latin typeface="Times New Roman"/>
                <a:ea typeface="Times New Roman"/>
                <a:cs typeface="Times New Roman"/>
                <a:sym typeface="Times New Roman"/>
              </a:rPr>
              <a:t> the implementation of trackpads in laptops has undeniably improved mobility and convenience for users. The ergonomic design, seamless integration, and advanced features of trackpads have transformed the user experience, making laptops more portable and intuitive to use. While there are valid concerns and criticisms, the overall benefits of trackpads outweigh the limitations, reinforcing the claim that trackpads enhance mobility and convenience for laptop users.</a:t>
            </a:r>
            <a:endParaRPr sz="1400">
              <a:solidFill>
                <a:schemeClr val="dk1"/>
              </a:solidFill>
              <a:latin typeface="Times New Roman"/>
              <a:ea typeface="Times New Roman"/>
              <a:cs typeface="Times New Roman"/>
              <a:sym typeface="Times New Roman"/>
            </a:endParaRPr>
          </a:p>
          <a:p>
            <a:pPr marL="0" lvl="0" indent="0" algn="l" rtl="0">
              <a:spcBef>
                <a:spcPts val="1000"/>
              </a:spcBef>
              <a:spcAft>
                <a:spcPts val="1200"/>
              </a:spcAft>
              <a:buNone/>
            </a:pPr>
            <a:endParaRPr/>
          </a:p>
        </p:txBody>
      </p:sp>
      <p:pic>
        <p:nvPicPr>
          <p:cNvPr id="172" name="Google Shape;172;p31"/>
          <p:cNvPicPr preferRelativeResize="0"/>
          <p:nvPr/>
        </p:nvPicPr>
        <p:blipFill>
          <a:blip r:embed="rId3">
            <a:alphaModFix/>
          </a:blip>
          <a:stretch>
            <a:fillRect/>
          </a:stretch>
        </p:blipFill>
        <p:spPr>
          <a:xfrm>
            <a:off x="4351800" y="845600"/>
            <a:ext cx="4639800" cy="3752300"/>
          </a:xfrm>
          <a:prstGeom prst="rect">
            <a:avLst/>
          </a:prstGeom>
          <a:noFill/>
          <a:ln>
            <a:noFill/>
          </a:ln>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176"/>
        <p:cNvGrpSpPr/>
        <p:nvPr/>
      </p:nvGrpSpPr>
      <p:grpSpPr>
        <a:xfrm>
          <a:off x="0" y="0"/>
          <a:ext cx="0" cy="0"/>
          <a:chOff x="0" y="0"/>
          <a:chExt cx="0" cy="0"/>
        </a:xfrm>
      </p:grpSpPr>
      <p:sp>
        <p:nvSpPr>
          <p:cNvPr id="177" name="Google Shape;177;p32"/>
          <p:cNvSpPr txBox="1">
            <a:spLocks noGrp="1"/>
          </p:cNvSpPr>
          <p:nvPr>
            <p:ph type="title"/>
          </p:nvPr>
        </p:nvSpPr>
        <p:spPr>
          <a:xfrm>
            <a:off x="168375" y="416350"/>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1000"/>
              </a:spcBef>
              <a:spcAft>
                <a:spcPts val="1000"/>
              </a:spcAft>
              <a:buClr>
                <a:schemeClr val="dk1"/>
              </a:buClr>
              <a:buSzPct val="64705"/>
              <a:buFont typeface="Arial"/>
              <a:buNone/>
            </a:pPr>
            <a:r>
              <a:rPr lang="ro" sz="1700">
                <a:solidFill>
                  <a:srgbClr val="2E74B5"/>
                </a:solidFill>
                <a:latin typeface="Times New Roman"/>
                <a:ea typeface="Times New Roman"/>
                <a:cs typeface="Times New Roman"/>
                <a:sym typeface="Times New Roman"/>
              </a:rPr>
              <a:t>B. Ergonomic Benefits of Trackpads Over Traditional Mice </a:t>
            </a:r>
            <a:endParaRPr/>
          </a:p>
        </p:txBody>
      </p:sp>
      <p:sp>
        <p:nvSpPr>
          <p:cNvPr id="178" name="Google Shape;178;p32"/>
          <p:cNvSpPr txBox="1">
            <a:spLocks noGrp="1"/>
          </p:cNvSpPr>
          <p:nvPr>
            <p:ph type="body" idx="1"/>
          </p:nvPr>
        </p:nvSpPr>
        <p:spPr>
          <a:xfrm>
            <a:off x="311700" y="1152475"/>
            <a:ext cx="3945000" cy="3606000"/>
          </a:xfrm>
          <a:prstGeom prst="rect">
            <a:avLst/>
          </a:prstGeom>
        </p:spPr>
        <p:txBody>
          <a:bodyPr spcFirstLastPara="1" wrap="square" lIns="91425" tIns="91425" rIns="91425" bIns="91425" anchor="t" anchorCtr="0">
            <a:normAutofit/>
          </a:bodyPr>
          <a:lstStyle/>
          <a:p>
            <a:pPr marL="0" lvl="0" indent="0" algn="l" rtl="0">
              <a:lnSpc>
                <a:spcPct val="100000"/>
              </a:lnSpc>
              <a:spcBef>
                <a:spcPts val="1000"/>
              </a:spcBef>
              <a:spcAft>
                <a:spcPts val="0"/>
              </a:spcAft>
              <a:buClr>
                <a:schemeClr val="dk1"/>
              </a:buClr>
              <a:buSzPts val="1100"/>
              <a:buFont typeface="Arial"/>
              <a:buNone/>
            </a:pPr>
            <a:r>
              <a:rPr lang="ro" sz="1400">
                <a:solidFill>
                  <a:schemeClr val="dk1"/>
                </a:solidFill>
                <a:latin typeface="Times New Roman"/>
                <a:ea typeface="Times New Roman"/>
                <a:cs typeface="Times New Roman"/>
                <a:sym typeface="Times New Roman"/>
              </a:rPr>
              <a:t>the comparison of the ergonomic benefits of trackpads and traditional mice highlights the nuanced advantages of each input device. While traditional mice offer precision and tactile feedback, trackpads excel in user comfort, adaptability, and mobility, making them a preferred choice for modern computing needs. This comparison underscores the significance of ergonomic design in enhancing the user experience and shaping the evolution of input devices in the digital era.</a:t>
            </a:r>
            <a:endParaRPr sz="1400">
              <a:solidFill>
                <a:schemeClr val="dk1"/>
              </a:solidFill>
              <a:latin typeface="Times New Roman"/>
              <a:ea typeface="Times New Roman"/>
              <a:cs typeface="Times New Roman"/>
              <a:sym typeface="Times New Roman"/>
            </a:endParaRPr>
          </a:p>
          <a:p>
            <a:pPr marL="0" lvl="0" indent="0" algn="l" rtl="0">
              <a:spcBef>
                <a:spcPts val="1000"/>
              </a:spcBef>
              <a:spcAft>
                <a:spcPts val="1200"/>
              </a:spcAft>
              <a:buNone/>
            </a:pPr>
            <a:endParaRPr/>
          </a:p>
        </p:txBody>
      </p:sp>
      <p:pic>
        <p:nvPicPr>
          <p:cNvPr id="179" name="Google Shape;179;p32"/>
          <p:cNvPicPr preferRelativeResize="0"/>
          <p:nvPr/>
        </p:nvPicPr>
        <p:blipFill>
          <a:blip r:embed="rId3">
            <a:alphaModFix/>
          </a:blip>
          <a:stretch>
            <a:fillRect/>
          </a:stretch>
        </p:blipFill>
        <p:spPr>
          <a:xfrm>
            <a:off x="4681400" y="811825"/>
            <a:ext cx="3849650" cy="3849650"/>
          </a:xfrm>
          <a:prstGeom prst="rect">
            <a:avLst/>
          </a:prstGeom>
          <a:noFill/>
          <a:ln>
            <a:noFill/>
          </a:ln>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183"/>
        <p:cNvGrpSpPr/>
        <p:nvPr/>
      </p:nvGrpSpPr>
      <p:grpSpPr>
        <a:xfrm>
          <a:off x="0" y="0"/>
          <a:ext cx="0" cy="0"/>
          <a:chOff x="0" y="0"/>
          <a:chExt cx="0" cy="0"/>
        </a:xfrm>
      </p:grpSpPr>
      <p:sp>
        <p:nvSpPr>
          <p:cNvPr id="184" name="Google Shape;184;p33"/>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1000"/>
              </a:spcBef>
              <a:spcAft>
                <a:spcPts val="0"/>
              </a:spcAft>
              <a:buClr>
                <a:schemeClr val="dk1"/>
              </a:buClr>
              <a:buSzPct val="64705"/>
              <a:buFont typeface="Arial"/>
              <a:buNone/>
            </a:pPr>
            <a:r>
              <a:rPr lang="ro" sz="1700">
                <a:solidFill>
                  <a:srgbClr val="2E74B5"/>
                </a:solidFill>
                <a:latin typeface="Times New Roman"/>
                <a:ea typeface="Times New Roman"/>
                <a:cs typeface="Times New Roman"/>
                <a:sym typeface="Times New Roman"/>
              </a:rPr>
              <a:t>C. Enhanced User Experience and Ease of Navigation </a:t>
            </a:r>
            <a:endParaRPr sz="1700">
              <a:solidFill>
                <a:srgbClr val="2E74B5"/>
              </a:solidFill>
              <a:latin typeface="Times New Roman"/>
              <a:ea typeface="Times New Roman"/>
              <a:cs typeface="Times New Roman"/>
              <a:sym typeface="Times New Roman"/>
            </a:endParaRPr>
          </a:p>
          <a:p>
            <a:pPr marL="0" lvl="0" indent="0" algn="l" rtl="0">
              <a:spcBef>
                <a:spcPts val="1000"/>
              </a:spcBef>
              <a:spcAft>
                <a:spcPts val="0"/>
              </a:spcAft>
              <a:buNone/>
            </a:pPr>
            <a:endParaRPr/>
          </a:p>
        </p:txBody>
      </p:sp>
      <p:sp>
        <p:nvSpPr>
          <p:cNvPr id="185" name="Google Shape;185;p33"/>
          <p:cNvSpPr txBox="1">
            <a:spLocks noGrp="1"/>
          </p:cNvSpPr>
          <p:nvPr>
            <p:ph type="body" idx="1"/>
          </p:nvPr>
        </p:nvSpPr>
        <p:spPr>
          <a:xfrm>
            <a:off x="311700" y="1152475"/>
            <a:ext cx="4059600" cy="3362100"/>
          </a:xfrm>
          <a:prstGeom prst="rect">
            <a:avLst/>
          </a:prstGeom>
        </p:spPr>
        <p:txBody>
          <a:bodyPr spcFirstLastPara="1" wrap="square" lIns="91425" tIns="91425" rIns="91425" bIns="91425" anchor="t" anchorCtr="0">
            <a:normAutofit/>
          </a:bodyPr>
          <a:lstStyle/>
          <a:p>
            <a:pPr marL="0" lvl="0" indent="0" algn="l" rtl="0">
              <a:lnSpc>
                <a:spcPct val="100000"/>
              </a:lnSpc>
              <a:spcBef>
                <a:spcPts val="1000"/>
              </a:spcBef>
              <a:spcAft>
                <a:spcPts val="0"/>
              </a:spcAft>
              <a:buClr>
                <a:schemeClr val="dk1"/>
              </a:buClr>
              <a:buSzPts val="1100"/>
              <a:buFont typeface="Arial"/>
              <a:buNone/>
            </a:pPr>
            <a:r>
              <a:rPr lang="ro" sz="1400">
                <a:solidFill>
                  <a:schemeClr val="dk1"/>
                </a:solidFill>
                <a:latin typeface="Times New Roman"/>
                <a:ea typeface="Times New Roman"/>
                <a:cs typeface="Times New Roman"/>
                <a:sym typeface="Times New Roman"/>
              </a:rPr>
              <a:t>the implementation of trackpads in laptops significantly contributes to an enhanced user experience and improved navigation. The ergonomic design, intuitive gestures, precision control, and multi-touch capabilities collectively elevate the usability and efficiency of digital interfaces, surpassing the traditional input methods and shaping the contemporary computing landscape. As trackpad technology continues to evolve, the user experience and ease of navigation in laptops are poised to reach new heights, setting a benchmark for intuitive and ergonomic input solutions in the digital era.</a:t>
            </a:r>
            <a:endParaRPr sz="1400">
              <a:solidFill>
                <a:schemeClr val="dk1"/>
              </a:solidFill>
              <a:latin typeface="Times New Roman"/>
              <a:ea typeface="Times New Roman"/>
              <a:cs typeface="Times New Roman"/>
              <a:sym typeface="Times New Roman"/>
            </a:endParaRPr>
          </a:p>
          <a:p>
            <a:pPr marL="0" lvl="0" indent="0" algn="l" rtl="0">
              <a:spcBef>
                <a:spcPts val="1000"/>
              </a:spcBef>
              <a:spcAft>
                <a:spcPts val="1200"/>
              </a:spcAft>
              <a:buNone/>
            </a:pPr>
            <a:endParaRPr/>
          </a:p>
        </p:txBody>
      </p:sp>
      <p:pic>
        <p:nvPicPr>
          <p:cNvPr id="186" name="Google Shape;186;p33"/>
          <p:cNvPicPr preferRelativeResize="0"/>
          <p:nvPr/>
        </p:nvPicPr>
        <p:blipFill>
          <a:blip r:embed="rId3">
            <a:alphaModFix/>
          </a:blip>
          <a:stretch>
            <a:fillRect/>
          </a:stretch>
        </p:blipFill>
        <p:spPr>
          <a:xfrm>
            <a:off x="4523700" y="1017725"/>
            <a:ext cx="4467900" cy="3503325"/>
          </a:xfrm>
          <a:prstGeom prst="rect">
            <a:avLst/>
          </a:prstGeom>
          <a:noFill/>
          <a:ln>
            <a:noFill/>
          </a:ln>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D9EAD3"/>
        </a:solidFill>
        <a:effectLst/>
      </p:bgPr>
    </p:bg>
    <p:spTree>
      <p:nvGrpSpPr>
        <p:cNvPr id="1" name="Shape 190"/>
        <p:cNvGrpSpPr/>
        <p:nvPr/>
      </p:nvGrpSpPr>
      <p:grpSpPr>
        <a:xfrm>
          <a:off x="0" y="0"/>
          <a:ext cx="0" cy="0"/>
          <a:chOff x="0" y="0"/>
          <a:chExt cx="0" cy="0"/>
        </a:xfrm>
      </p:grpSpPr>
      <p:sp>
        <p:nvSpPr>
          <p:cNvPr id="191" name="Google Shape;191;p3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1000"/>
              </a:spcBef>
              <a:spcAft>
                <a:spcPts val="1000"/>
              </a:spcAft>
              <a:buClr>
                <a:schemeClr val="dk1"/>
              </a:buClr>
              <a:buSzPct val="64705"/>
              <a:buFont typeface="Arial"/>
              <a:buNone/>
            </a:pPr>
            <a:r>
              <a:rPr lang="ro" sz="1700">
                <a:solidFill>
                  <a:srgbClr val="2E74B5"/>
                </a:solidFill>
                <a:latin typeface="Times New Roman"/>
                <a:ea typeface="Times New Roman"/>
                <a:cs typeface="Times New Roman"/>
                <a:sym typeface="Times New Roman"/>
              </a:rPr>
              <a:t>Incorporation of Trackpad Features in Hybrid Devices (2-in-1 Laptops) </a:t>
            </a:r>
            <a:endParaRPr/>
          </a:p>
        </p:txBody>
      </p:sp>
      <p:sp>
        <p:nvSpPr>
          <p:cNvPr id="192" name="Google Shape;192;p3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p>
            <a:pPr marL="0" lvl="0" indent="0" algn="l" rtl="0">
              <a:lnSpc>
                <a:spcPct val="100000"/>
              </a:lnSpc>
              <a:spcBef>
                <a:spcPts val="1000"/>
              </a:spcBef>
              <a:spcAft>
                <a:spcPts val="0"/>
              </a:spcAft>
              <a:buClr>
                <a:schemeClr val="dk1"/>
              </a:buClr>
              <a:buSzPts val="1100"/>
              <a:buFont typeface="Arial"/>
              <a:buNone/>
            </a:pPr>
            <a:r>
              <a:rPr lang="ro" sz="1400">
                <a:solidFill>
                  <a:schemeClr val="dk1"/>
                </a:solidFill>
                <a:latin typeface="Times New Roman"/>
                <a:ea typeface="Times New Roman"/>
                <a:cs typeface="Times New Roman"/>
                <a:sym typeface="Times New Roman"/>
              </a:rPr>
              <a:t>the incorporation of trackpad features in hybrid devices, specifically 2-in-1 laptops, represents a pivotal step in shaping the user experience and usability of modern computing devices. By meticulously addressing the challenges of integration and leveraging the strengths of trackpad functionality, designers have enriched the versatility and productivity of hybrid devices, aligning with the evolving preferences and workflows of users. As technology continues to advance, the seamless convergence of trackpad and touchscreen capabilities in 2-in-1 laptops stands as a testament to the transformative potential of human-computer interaction, paving the way for future innovations in input methods and interface design.</a:t>
            </a:r>
            <a:endParaRPr sz="1400">
              <a:solidFill>
                <a:schemeClr val="dk1"/>
              </a:solidFill>
              <a:latin typeface="Times New Roman"/>
              <a:ea typeface="Times New Roman"/>
              <a:cs typeface="Times New Roman"/>
              <a:sym typeface="Times New Roman"/>
            </a:endParaRPr>
          </a:p>
          <a:p>
            <a:pPr marL="0" lvl="0" indent="0" algn="l" rtl="0">
              <a:spcBef>
                <a:spcPts val="1000"/>
              </a:spcBef>
              <a:spcAft>
                <a:spcPts val="1200"/>
              </a:spcAft>
              <a:buNone/>
            </a:pPr>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196"/>
        <p:cNvGrpSpPr/>
        <p:nvPr/>
      </p:nvGrpSpPr>
      <p:grpSpPr>
        <a:xfrm>
          <a:off x="0" y="0"/>
          <a:ext cx="0" cy="0"/>
          <a:chOff x="0" y="0"/>
          <a:chExt cx="0" cy="0"/>
        </a:xfrm>
      </p:grpSpPr>
      <p:sp>
        <p:nvSpPr>
          <p:cNvPr id="197" name="Google Shape;197;p35"/>
          <p:cNvSpPr txBox="1">
            <a:spLocks noGrp="1"/>
          </p:cNvSpPr>
          <p:nvPr>
            <p:ph type="title"/>
          </p:nvPr>
        </p:nvSpPr>
        <p:spPr>
          <a:xfrm>
            <a:off x="311700" y="4585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1000"/>
              </a:spcBef>
              <a:spcAft>
                <a:spcPts val="0"/>
              </a:spcAft>
              <a:buClr>
                <a:schemeClr val="dk1"/>
              </a:buClr>
              <a:buSzPct val="64705"/>
              <a:buFont typeface="Arial"/>
              <a:buNone/>
            </a:pPr>
            <a:r>
              <a:rPr lang="ro" sz="1700">
                <a:solidFill>
                  <a:srgbClr val="2E74B5"/>
                </a:solidFill>
                <a:latin typeface="Times New Roman"/>
                <a:ea typeface="Times New Roman"/>
                <a:cs typeface="Times New Roman"/>
                <a:sym typeface="Times New Roman"/>
              </a:rPr>
              <a:t>Potential Advancements and Improvements in Trackpad Functionality </a:t>
            </a:r>
            <a:endParaRPr sz="1700">
              <a:solidFill>
                <a:srgbClr val="2E74B5"/>
              </a:solidFill>
              <a:latin typeface="Times New Roman"/>
              <a:ea typeface="Times New Roman"/>
              <a:cs typeface="Times New Roman"/>
              <a:sym typeface="Times New Roman"/>
            </a:endParaRPr>
          </a:p>
          <a:p>
            <a:pPr marL="0" lvl="0" indent="0" algn="l" rtl="0">
              <a:spcBef>
                <a:spcPts val="1000"/>
              </a:spcBef>
              <a:spcAft>
                <a:spcPts val="0"/>
              </a:spcAft>
              <a:buNone/>
            </a:pPr>
            <a:endParaRPr/>
          </a:p>
        </p:txBody>
      </p:sp>
      <p:sp>
        <p:nvSpPr>
          <p:cNvPr id="198" name="Google Shape;198;p35"/>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fontScale="92500" lnSpcReduction="10000"/>
          </a:bodyPr>
          <a:lstStyle/>
          <a:p>
            <a:pPr marL="0" lvl="0" indent="0" algn="l" rtl="0">
              <a:lnSpc>
                <a:spcPct val="100000"/>
              </a:lnSpc>
              <a:spcBef>
                <a:spcPts val="1000"/>
              </a:spcBef>
              <a:spcAft>
                <a:spcPts val="0"/>
              </a:spcAft>
              <a:buClr>
                <a:schemeClr val="dk1"/>
              </a:buClr>
              <a:buSzPct val="78571"/>
              <a:buFont typeface="Arial"/>
              <a:buNone/>
            </a:pPr>
            <a:r>
              <a:rPr lang="ro" sz="1400">
                <a:solidFill>
                  <a:schemeClr val="dk1"/>
                </a:solidFill>
                <a:latin typeface="Times New Roman"/>
                <a:ea typeface="Times New Roman"/>
                <a:cs typeface="Times New Roman"/>
                <a:sym typeface="Times New Roman"/>
              </a:rPr>
              <a:t>1. Enhanced Multi-Touch Gestures</a:t>
            </a:r>
            <a:endParaRPr sz="1400">
              <a:solidFill>
                <a:schemeClr val="dk1"/>
              </a:solidFill>
              <a:latin typeface="Times New Roman"/>
              <a:ea typeface="Times New Roman"/>
              <a:cs typeface="Times New Roman"/>
              <a:sym typeface="Times New Roman"/>
            </a:endParaRPr>
          </a:p>
          <a:p>
            <a:pPr marL="0" lvl="0" indent="0" algn="l" rtl="0">
              <a:lnSpc>
                <a:spcPct val="100000"/>
              </a:lnSpc>
              <a:spcBef>
                <a:spcPts val="1000"/>
              </a:spcBef>
              <a:spcAft>
                <a:spcPts val="0"/>
              </a:spcAft>
              <a:buClr>
                <a:schemeClr val="dk1"/>
              </a:buClr>
              <a:buSzPct val="78571"/>
              <a:buFont typeface="Arial"/>
              <a:buNone/>
            </a:pPr>
            <a:r>
              <a:rPr lang="ro" sz="1400">
                <a:solidFill>
                  <a:schemeClr val="dk1"/>
                </a:solidFill>
                <a:latin typeface="Times New Roman"/>
                <a:ea typeface="Times New Roman"/>
                <a:cs typeface="Times New Roman"/>
                <a:sym typeface="Times New Roman"/>
              </a:rPr>
              <a:t>2. Integration of Haptic Feedback</a:t>
            </a:r>
            <a:endParaRPr sz="1400">
              <a:solidFill>
                <a:schemeClr val="dk1"/>
              </a:solidFill>
              <a:latin typeface="Times New Roman"/>
              <a:ea typeface="Times New Roman"/>
              <a:cs typeface="Times New Roman"/>
              <a:sym typeface="Times New Roman"/>
            </a:endParaRPr>
          </a:p>
          <a:p>
            <a:pPr marL="0" lvl="0" indent="0" algn="l" rtl="0">
              <a:lnSpc>
                <a:spcPct val="100000"/>
              </a:lnSpc>
              <a:spcBef>
                <a:spcPts val="1000"/>
              </a:spcBef>
              <a:spcAft>
                <a:spcPts val="0"/>
              </a:spcAft>
              <a:buClr>
                <a:schemeClr val="dk1"/>
              </a:buClr>
              <a:buSzPct val="78571"/>
              <a:buFont typeface="Arial"/>
              <a:buNone/>
            </a:pPr>
            <a:r>
              <a:rPr lang="ro" sz="1400">
                <a:solidFill>
                  <a:schemeClr val="dk1"/>
                </a:solidFill>
                <a:latin typeface="Times New Roman"/>
                <a:ea typeface="Times New Roman"/>
                <a:cs typeface="Times New Roman"/>
                <a:sym typeface="Times New Roman"/>
              </a:rPr>
              <a:t>3. Adaptive Surface Sensing</a:t>
            </a:r>
            <a:endParaRPr sz="1400">
              <a:solidFill>
                <a:schemeClr val="dk1"/>
              </a:solidFill>
              <a:latin typeface="Times New Roman"/>
              <a:ea typeface="Times New Roman"/>
              <a:cs typeface="Times New Roman"/>
              <a:sym typeface="Times New Roman"/>
            </a:endParaRPr>
          </a:p>
          <a:p>
            <a:pPr marL="0" lvl="0" indent="0" algn="l" rtl="0">
              <a:lnSpc>
                <a:spcPct val="100000"/>
              </a:lnSpc>
              <a:spcBef>
                <a:spcPts val="1000"/>
              </a:spcBef>
              <a:spcAft>
                <a:spcPts val="0"/>
              </a:spcAft>
              <a:buClr>
                <a:schemeClr val="dk1"/>
              </a:buClr>
              <a:buSzPct val="78571"/>
              <a:buFont typeface="Arial"/>
              <a:buNone/>
            </a:pPr>
            <a:r>
              <a:rPr lang="ro" sz="1400">
                <a:solidFill>
                  <a:schemeClr val="dk1"/>
                </a:solidFill>
                <a:latin typeface="Times New Roman"/>
                <a:ea typeface="Times New Roman"/>
                <a:cs typeface="Times New Roman"/>
                <a:sym typeface="Times New Roman"/>
              </a:rPr>
              <a:t>4. Contextual Sensitivity and Customization</a:t>
            </a:r>
            <a:endParaRPr sz="1400">
              <a:solidFill>
                <a:schemeClr val="dk1"/>
              </a:solidFill>
              <a:latin typeface="Times New Roman"/>
              <a:ea typeface="Times New Roman"/>
              <a:cs typeface="Times New Roman"/>
              <a:sym typeface="Times New Roman"/>
            </a:endParaRPr>
          </a:p>
          <a:p>
            <a:pPr marL="0" lvl="0" indent="0" algn="l" rtl="0">
              <a:lnSpc>
                <a:spcPct val="100000"/>
              </a:lnSpc>
              <a:spcBef>
                <a:spcPts val="1000"/>
              </a:spcBef>
              <a:spcAft>
                <a:spcPts val="0"/>
              </a:spcAft>
              <a:buNone/>
            </a:pPr>
            <a:r>
              <a:rPr lang="ro" sz="1400">
                <a:solidFill>
                  <a:schemeClr val="dk1"/>
                </a:solidFill>
                <a:latin typeface="Times New Roman"/>
                <a:ea typeface="Times New Roman"/>
                <a:cs typeface="Times New Roman"/>
                <a:sym typeface="Times New Roman"/>
              </a:rPr>
              <a:t>5. Improved Durability and Longevity</a:t>
            </a:r>
            <a:endParaRPr sz="1400">
              <a:solidFill>
                <a:schemeClr val="dk1"/>
              </a:solidFill>
              <a:latin typeface="Times New Roman"/>
              <a:ea typeface="Times New Roman"/>
              <a:cs typeface="Times New Roman"/>
              <a:sym typeface="Times New Roman"/>
            </a:endParaRPr>
          </a:p>
          <a:p>
            <a:pPr marL="0" lvl="0" indent="0" algn="l" rtl="0">
              <a:lnSpc>
                <a:spcPct val="100000"/>
              </a:lnSpc>
              <a:spcBef>
                <a:spcPts val="1000"/>
              </a:spcBef>
              <a:spcAft>
                <a:spcPts val="0"/>
              </a:spcAft>
              <a:buNone/>
            </a:pPr>
            <a:endParaRPr sz="1400">
              <a:solidFill>
                <a:schemeClr val="dk1"/>
              </a:solidFill>
              <a:latin typeface="Times New Roman"/>
              <a:ea typeface="Times New Roman"/>
              <a:cs typeface="Times New Roman"/>
              <a:sym typeface="Times New Roman"/>
            </a:endParaRPr>
          </a:p>
          <a:p>
            <a:pPr marL="0" lvl="0" indent="0" algn="l" rtl="0">
              <a:lnSpc>
                <a:spcPct val="100000"/>
              </a:lnSpc>
              <a:spcBef>
                <a:spcPts val="1000"/>
              </a:spcBef>
              <a:spcAft>
                <a:spcPts val="0"/>
              </a:spcAft>
              <a:buNone/>
            </a:pPr>
            <a:r>
              <a:rPr lang="ro" sz="1400">
                <a:solidFill>
                  <a:schemeClr val="dk1"/>
                </a:solidFill>
                <a:latin typeface="Times New Roman"/>
                <a:ea typeface="Times New Roman"/>
                <a:cs typeface="Times New Roman"/>
                <a:sym typeface="Times New Roman"/>
              </a:rPr>
              <a:t>the integration of trackpad technology has not only redefined user interface design and laptop ergonomics but has also set the stage for continuous innovation and improvement in these domains. The evidence presented underscores the profound influence of trackpad technology on user interaction, user experience, and the holistic design considerations for laptops, solidifying its pivotal role in shaping the future of computing interfaces and ergonomic standards.</a:t>
            </a:r>
            <a:endParaRPr sz="1400">
              <a:solidFill>
                <a:schemeClr val="dk1"/>
              </a:solidFill>
              <a:latin typeface="Times New Roman"/>
              <a:ea typeface="Times New Roman"/>
              <a:cs typeface="Times New Roman"/>
              <a:sym typeface="Times New Roman"/>
            </a:endParaRPr>
          </a:p>
          <a:p>
            <a:pPr marL="0" lvl="0" indent="0" algn="l" rtl="0">
              <a:lnSpc>
                <a:spcPct val="100000"/>
              </a:lnSpc>
              <a:spcBef>
                <a:spcPts val="1000"/>
              </a:spcBef>
              <a:spcAft>
                <a:spcPts val="0"/>
              </a:spcAft>
              <a:buClr>
                <a:schemeClr val="dk1"/>
              </a:buClr>
              <a:buSzPct val="78571"/>
              <a:buFont typeface="Arial"/>
              <a:buNone/>
            </a:pPr>
            <a:endParaRPr sz="1400">
              <a:solidFill>
                <a:schemeClr val="dk1"/>
              </a:solidFill>
              <a:latin typeface="Times New Roman"/>
              <a:ea typeface="Times New Roman"/>
              <a:cs typeface="Times New Roman"/>
              <a:sym typeface="Times New Roman"/>
            </a:endParaRPr>
          </a:p>
          <a:p>
            <a:pPr marL="0" lvl="0" indent="0" algn="l" rtl="0">
              <a:spcBef>
                <a:spcPts val="1000"/>
              </a:spcBef>
              <a:spcAft>
                <a:spcPts val="1200"/>
              </a:spcAft>
              <a:buNone/>
            </a:pPr>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202"/>
        <p:cNvGrpSpPr/>
        <p:nvPr/>
      </p:nvGrpSpPr>
      <p:grpSpPr>
        <a:xfrm>
          <a:off x="0" y="0"/>
          <a:ext cx="0" cy="0"/>
          <a:chOff x="0" y="0"/>
          <a:chExt cx="0" cy="0"/>
        </a:xfrm>
      </p:grpSpPr>
      <p:sp>
        <p:nvSpPr>
          <p:cNvPr id="203" name="Google Shape;203;p3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Clr>
                <a:schemeClr val="dk1"/>
              </a:buClr>
              <a:buSzPct val="55000"/>
              <a:buFont typeface="Arial"/>
              <a:buNone/>
            </a:pPr>
            <a:r>
              <a:rPr lang="ro" sz="2000">
                <a:solidFill>
                  <a:srgbClr val="2E74B5"/>
                </a:solidFill>
                <a:latin typeface="Times New Roman"/>
                <a:ea typeface="Times New Roman"/>
                <a:cs typeface="Times New Roman"/>
                <a:sym typeface="Times New Roman"/>
              </a:rPr>
              <a:t>Conclusion </a:t>
            </a:r>
            <a:endParaRPr sz="2000">
              <a:solidFill>
                <a:srgbClr val="2E74B5"/>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
        <p:nvSpPr>
          <p:cNvPr id="204" name="Google Shape;204;p36"/>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p>
            <a:pPr marL="0" lvl="0" indent="0" algn="l" rtl="0">
              <a:lnSpc>
                <a:spcPct val="100000"/>
              </a:lnSpc>
              <a:spcBef>
                <a:spcPts val="1000"/>
              </a:spcBef>
              <a:spcAft>
                <a:spcPts val="0"/>
              </a:spcAft>
              <a:buClr>
                <a:schemeClr val="dk1"/>
              </a:buClr>
              <a:buSzPts val="1100"/>
              <a:buFont typeface="Arial"/>
              <a:buNone/>
            </a:pPr>
            <a:r>
              <a:rPr lang="ro" sz="1400">
                <a:solidFill>
                  <a:schemeClr val="dk1"/>
                </a:solidFill>
                <a:latin typeface="Times New Roman"/>
                <a:ea typeface="Times New Roman"/>
                <a:cs typeface="Times New Roman"/>
                <a:sym typeface="Times New Roman"/>
              </a:rPr>
              <a:t>Trackpads, also known as touchpads, serve as the primary means of cursor control and gesture input on laptops, offering users a versatile and intuitive interface to navigate through digital environments and interact with software applications. Their seamless integration into laptops has revolutionized the way users engage with their devices, empowering them with a sophisticated tool for precise control and seamless interaction.</a:t>
            </a:r>
            <a:endParaRPr sz="1400">
              <a:solidFill>
                <a:schemeClr val="dk1"/>
              </a:solidFill>
              <a:latin typeface="Times New Roman"/>
              <a:ea typeface="Times New Roman"/>
              <a:cs typeface="Times New Roman"/>
              <a:sym typeface="Times New Roman"/>
            </a:endParaRPr>
          </a:p>
          <a:p>
            <a:pPr marL="0" lvl="0" indent="0" algn="l" rtl="0">
              <a:lnSpc>
                <a:spcPct val="100000"/>
              </a:lnSpc>
              <a:spcBef>
                <a:spcPts val="1000"/>
              </a:spcBef>
              <a:spcAft>
                <a:spcPts val="0"/>
              </a:spcAft>
              <a:buClr>
                <a:schemeClr val="dk1"/>
              </a:buClr>
              <a:buSzPts val="1100"/>
              <a:buFont typeface="Arial"/>
              <a:buNone/>
            </a:pPr>
            <a:r>
              <a:rPr lang="ro" sz="1400">
                <a:solidFill>
                  <a:schemeClr val="dk1"/>
                </a:solidFill>
                <a:latin typeface="Times New Roman"/>
                <a:ea typeface="Times New Roman"/>
                <a:cs typeface="Times New Roman"/>
                <a:sym typeface="Times New Roman"/>
              </a:rPr>
              <a:t>As we draw the curtains on this reflective exploration of the evolution and impact of trackpad technology, a compelling question naturally arises: How can we further improve laptop usability through trackpad innovation to create transformative user experiences? This question not only sets the tone for our continued discourse but also propels us into the heart of a critical conversation that resonates with the essence of human experience and technological evolution. As we delve into the significance of this question within the broader discourse of laptop usability and interface design, it becomes apparent that the pursuit of innovation and user-centric design is not just a professional endeavor but a deeply personal investment in empowering the lives of users worldwide.</a:t>
            </a:r>
            <a:endParaRPr sz="1400">
              <a:solidFill>
                <a:schemeClr val="dk1"/>
              </a:solidFill>
              <a:latin typeface="Times New Roman"/>
              <a:ea typeface="Times New Roman"/>
              <a:cs typeface="Times New Roman"/>
              <a:sym typeface="Times New Roman"/>
            </a:endParaRPr>
          </a:p>
          <a:p>
            <a:pPr marL="0" lvl="0" indent="0" algn="l" rtl="0">
              <a:spcBef>
                <a:spcPts val="1000"/>
              </a:spcBef>
              <a:spcAft>
                <a:spcPts val="1200"/>
              </a:spcAft>
              <a:buNone/>
            </a:pPr>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208"/>
        <p:cNvGrpSpPr/>
        <p:nvPr/>
      </p:nvGrpSpPr>
      <p:grpSpPr>
        <a:xfrm>
          <a:off x="0" y="0"/>
          <a:ext cx="0" cy="0"/>
          <a:chOff x="0" y="0"/>
          <a:chExt cx="0" cy="0"/>
        </a:xfrm>
      </p:grpSpPr>
      <p:sp>
        <p:nvSpPr>
          <p:cNvPr id="209" name="Google Shape;209;p37"/>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ro" sz="1500">
                <a:solidFill>
                  <a:srgbClr val="202124"/>
                </a:solidFill>
                <a:highlight>
                  <a:srgbClr val="FFFFFF"/>
                </a:highlight>
              </a:rPr>
              <a:t>References</a:t>
            </a:r>
            <a:endParaRPr/>
          </a:p>
        </p:txBody>
      </p:sp>
      <p:sp>
        <p:nvSpPr>
          <p:cNvPr id="210" name="Google Shape;210;p37"/>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Clr>
                <a:schemeClr val="dk1"/>
              </a:buClr>
              <a:buSzPts val="1100"/>
              <a:buFont typeface="Arial"/>
              <a:buNone/>
            </a:pPr>
            <a:r>
              <a:rPr lang="ro" sz="1000" u="sng">
                <a:solidFill>
                  <a:srgbClr val="006621"/>
                </a:solidFill>
                <a:highlight>
                  <a:srgbClr val="FFFFFF"/>
                </a:highlight>
                <a:hlinkClick r:id="rId3">
                  <a:extLst>
                    <a:ext uri="{A12FA001-AC4F-418D-AE19-62706E023703}">
                      <ahyp:hlinkClr xmlns:ahyp="http://schemas.microsoft.com/office/drawing/2018/hyperlinkcolor" val="tx"/>
                    </a:ext>
                  </a:extLst>
                </a:hlinkClick>
              </a:rPr>
              <a:t>X Liu</a:t>
            </a:r>
            <a:r>
              <a:rPr lang="ro" sz="1000">
                <a:solidFill>
                  <a:srgbClr val="006621"/>
                </a:solidFill>
                <a:highlight>
                  <a:srgbClr val="FFFFFF"/>
                </a:highlight>
              </a:rPr>
              <a:t>, </a:t>
            </a:r>
            <a:r>
              <a:rPr lang="ro" sz="1000" u="sng">
                <a:solidFill>
                  <a:srgbClr val="006621"/>
                </a:solidFill>
                <a:highlight>
                  <a:srgbClr val="FFFFFF"/>
                </a:highlight>
                <a:hlinkClick r:id="rId4">
                  <a:extLst>
                    <a:ext uri="{A12FA001-AC4F-418D-AE19-62706E023703}">
                      <ahyp:hlinkClr xmlns:ahyp="http://schemas.microsoft.com/office/drawing/2018/hyperlinkcolor" val="tx"/>
                    </a:ext>
                  </a:extLst>
                </a:hlinkClick>
              </a:rPr>
              <a:t>J Sacks</a:t>
            </a:r>
            <a:r>
              <a:rPr lang="ro" sz="1000">
                <a:solidFill>
                  <a:srgbClr val="006621"/>
                </a:solidFill>
                <a:highlight>
                  <a:srgbClr val="FFFFFF"/>
                </a:highlight>
              </a:rPr>
              <a:t>, </a:t>
            </a:r>
            <a:r>
              <a:rPr lang="ro" sz="1000" u="sng">
                <a:solidFill>
                  <a:srgbClr val="006621"/>
                </a:solidFill>
                <a:highlight>
                  <a:srgbClr val="FFFFFF"/>
                </a:highlight>
                <a:hlinkClick r:id="rId5">
                  <a:extLst>
                    <a:ext uri="{A12FA001-AC4F-418D-AE19-62706E023703}">
                      <ahyp:hlinkClr xmlns:ahyp="http://schemas.microsoft.com/office/drawing/2018/hyperlinkcolor" val="tx"/>
                    </a:ext>
                  </a:extLst>
                </a:hlinkClick>
              </a:rPr>
              <a:t>M Zhang</a:t>
            </a:r>
            <a:r>
              <a:rPr lang="ro" sz="1000">
                <a:solidFill>
                  <a:srgbClr val="006621"/>
                </a:solidFill>
                <a:highlight>
                  <a:srgbClr val="FFFFFF"/>
                </a:highlight>
              </a:rPr>
              <a:t>, </a:t>
            </a:r>
            <a:r>
              <a:rPr lang="ro" sz="1000" u="sng">
                <a:solidFill>
                  <a:srgbClr val="006621"/>
                </a:solidFill>
                <a:highlight>
                  <a:srgbClr val="FFFFFF"/>
                </a:highlight>
                <a:hlinkClick r:id="rId6">
                  <a:extLst>
                    <a:ext uri="{A12FA001-AC4F-418D-AE19-62706E023703}">
                      <ahyp:hlinkClr xmlns:ahyp="http://schemas.microsoft.com/office/drawing/2018/hyperlinkcolor" val="tx"/>
                    </a:ext>
                  </a:extLst>
                </a:hlinkClick>
              </a:rPr>
              <a:t>AG Richardson</a:t>
            </a:r>
            <a:r>
              <a:rPr lang="ro" sz="1000">
                <a:solidFill>
                  <a:srgbClr val="006621"/>
                </a:solidFill>
                <a:highlight>
                  <a:srgbClr val="FFFFFF"/>
                </a:highlight>
              </a:rPr>
              <a:t>… - … on Circuits and …, 2016 - ieeexplore.ieee.org</a:t>
            </a:r>
            <a:endParaRPr sz="1000">
              <a:solidFill>
                <a:srgbClr val="006621"/>
              </a:solidFill>
              <a:highlight>
                <a:srgbClr val="FFFFFF"/>
              </a:highlight>
            </a:endParaRPr>
          </a:p>
          <a:p>
            <a:pPr marL="0" lvl="0" indent="0" algn="l" rtl="0">
              <a:spcBef>
                <a:spcPts val="200"/>
              </a:spcBef>
              <a:spcAft>
                <a:spcPts val="0"/>
              </a:spcAft>
              <a:buClr>
                <a:schemeClr val="dk1"/>
              </a:buClr>
              <a:buSzPts val="1100"/>
              <a:buFont typeface="Arial"/>
              <a:buNone/>
            </a:pPr>
            <a:r>
              <a:rPr lang="ro" sz="1000">
                <a:solidFill>
                  <a:srgbClr val="222222"/>
                </a:solidFill>
                <a:highlight>
                  <a:srgbClr val="FFFFFF"/>
                </a:highlight>
              </a:rPr>
              <a:t>… Large and multitouchpoint </a:t>
            </a:r>
            <a:r>
              <a:rPr lang="ro" sz="1000" b="1">
                <a:solidFill>
                  <a:schemeClr val="dk1"/>
                </a:solidFill>
                <a:highlight>
                  <a:srgbClr val="FFFFFF"/>
                </a:highlight>
              </a:rPr>
              <a:t>trackpads</a:t>
            </a:r>
            <a:r>
              <a:rPr lang="ro" sz="1000">
                <a:solidFill>
                  <a:srgbClr val="222222"/>
                </a:solidFill>
                <a:highlight>
                  <a:srgbClr val="FFFFFF"/>
                </a:highlight>
              </a:rPr>
              <a:t> have become a typical feature of </a:t>
            </a:r>
            <a:r>
              <a:rPr lang="ro" sz="1000" b="1">
                <a:solidFill>
                  <a:schemeClr val="dk1"/>
                </a:solidFill>
                <a:highlight>
                  <a:srgbClr val="FFFFFF"/>
                </a:highlight>
              </a:rPr>
              <a:t>laptops</a:t>
            </a:r>
            <a:r>
              <a:rPr lang="ro" sz="1000">
                <a:solidFill>
                  <a:srgbClr val="222222"/>
                </a:solidFill>
                <a:highlight>
                  <a:srgbClr val="FFFFFF"/>
                </a:highlight>
              </a:rPr>
              <a:t>, as well as …</a:t>
            </a:r>
            <a:endParaRPr sz="1000">
              <a:solidFill>
                <a:srgbClr val="222222"/>
              </a:solidFill>
              <a:highlight>
                <a:srgbClr val="FFFFFF"/>
              </a:highlight>
            </a:endParaRPr>
          </a:p>
          <a:p>
            <a:pPr marL="0" lvl="0" indent="0" algn="l" rtl="0">
              <a:spcBef>
                <a:spcPts val="200"/>
              </a:spcBef>
              <a:spcAft>
                <a:spcPts val="0"/>
              </a:spcAft>
              <a:buClr>
                <a:schemeClr val="dk1"/>
              </a:buClr>
              <a:buSzPts val="1100"/>
              <a:buFont typeface="Arial"/>
              <a:buNone/>
            </a:pPr>
            <a:r>
              <a:rPr lang="ro" sz="1000">
                <a:solidFill>
                  <a:srgbClr val="222222"/>
                </a:solidFill>
                <a:highlight>
                  <a:srgbClr val="FFFFFF"/>
                </a:highlight>
              </a:rPr>
              <a:t>An energy-efficient, event-driven, timedelayed ANN was </a:t>
            </a:r>
            <a:r>
              <a:rPr lang="ro" sz="1000" b="1">
                <a:solidFill>
                  <a:schemeClr val="dk1"/>
                </a:solidFill>
                <a:highlight>
                  <a:srgbClr val="FFFFFF"/>
                </a:highlight>
              </a:rPr>
              <a:t>implemented</a:t>
            </a:r>
            <a:r>
              <a:rPr lang="ro" sz="1000">
                <a:solidFill>
                  <a:srgbClr val="222222"/>
                </a:solidFill>
                <a:highlight>
                  <a:srgbClr val="FFFFFF"/>
                </a:highlight>
              </a:rPr>
              <a:t> in the embedded system …</a:t>
            </a:r>
            <a:endParaRPr sz="1000">
              <a:solidFill>
                <a:srgbClr val="222222"/>
              </a:solidFill>
              <a:highlight>
                <a:srgbClr val="FFFFFF"/>
              </a:highlight>
            </a:endParaRPr>
          </a:p>
          <a:p>
            <a:pPr marL="0" lvl="0" indent="0" algn="l" rtl="0">
              <a:spcBef>
                <a:spcPts val="200"/>
              </a:spcBef>
              <a:spcAft>
                <a:spcPts val="0"/>
              </a:spcAft>
              <a:buClr>
                <a:schemeClr val="dk1"/>
              </a:buClr>
              <a:buSzPts val="1100"/>
              <a:buFont typeface="Arial"/>
              <a:buNone/>
            </a:pPr>
            <a:r>
              <a:rPr lang="ro" sz="1000">
                <a:solidFill>
                  <a:srgbClr val="006621"/>
                </a:solidFill>
                <a:highlight>
                  <a:srgbClr val="FFFFFF"/>
                </a:highlight>
              </a:rPr>
              <a:t>S Batra, D Dykstra, P Hsu, KA Radle… - Proceedings of the …, 1998 - journals.sagepub.com</a:t>
            </a:r>
            <a:endParaRPr sz="1000">
              <a:solidFill>
                <a:srgbClr val="006621"/>
              </a:solidFill>
              <a:highlight>
                <a:srgbClr val="FFFFFF"/>
              </a:highlight>
            </a:endParaRPr>
          </a:p>
          <a:p>
            <a:pPr marL="0" lvl="0" indent="0" algn="l" rtl="0">
              <a:spcBef>
                <a:spcPts val="200"/>
              </a:spcBef>
              <a:spcAft>
                <a:spcPts val="0"/>
              </a:spcAft>
              <a:buClr>
                <a:schemeClr val="dk1"/>
              </a:buClr>
              <a:buSzPts val="1100"/>
              <a:buFont typeface="Arial"/>
              <a:buNone/>
            </a:pPr>
            <a:r>
              <a:rPr lang="ro" sz="1000">
                <a:solidFill>
                  <a:srgbClr val="222222"/>
                </a:solidFill>
                <a:highlight>
                  <a:srgbClr val="FFFFFF"/>
                </a:highlight>
              </a:rPr>
              <a:t>… </a:t>
            </a:r>
            <a:r>
              <a:rPr lang="ro" sz="1000" b="1">
                <a:solidFill>
                  <a:schemeClr val="dk1"/>
                </a:solidFill>
                <a:highlight>
                  <a:srgbClr val="FFFFFF"/>
                </a:highlight>
              </a:rPr>
              <a:t>laptop</a:t>
            </a:r>
            <a:r>
              <a:rPr lang="ro" sz="1000">
                <a:solidFill>
                  <a:srgbClr val="222222"/>
                </a:solidFill>
                <a:highlight>
                  <a:srgbClr val="FFFFFF"/>
                </a:highlight>
              </a:rPr>
              <a:t> input device as is the touch pad and trackball. Currently, the three most popular pointing</a:t>
            </a:r>
            <a:endParaRPr sz="1000">
              <a:solidFill>
                <a:srgbClr val="222222"/>
              </a:solidFill>
              <a:highlight>
                <a:srgbClr val="FFFFFF"/>
              </a:highlight>
            </a:endParaRPr>
          </a:p>
          <a:p>
            <a:pPr marL="0" lvl="0" indent="0" algn="l" rtl="0">
              <a:spcBef>
                <a:spcPts val="200"/>
              </a:spcBef>
              <a:spcAft>
                <a:spcPts val="0"/>
              </a:spcAft>
              <a:buClr>
                <a:schemeClr val="dk1"/>
              </a:buClr>
              <a:buSzPts val="1100"/>
              <a:buFont typeface="Arial"/>
              <a:buNone/>
            </a:pPr>
            <a:r>
              <a:rPr lang="ro" sz="1000">
                <a:solidFill>
                  <a:srgbClr val="222222"/>
                </a:solidFill>
                <a:highlight>
                  <a:srgbClr val="FFFFFF"/>
                </a:highlight>
              </a:rPr>
              <a:t>devices </a:t>
            </a:r>
            <a:r>
              <a:rPr lang="ro" sz="1000" b="1">
                <a:solidFill>
                  <a:schemeClr val="dk1"/>
                </a:solidFill>
                <a:highlight>
                  <a:srgbClr val="FFFFFF"/>
                </a:highlight>
              </a:rPr>
              <a:t>implemented</a:t>
            </a:r>
            <a:r>
              <a:rPr lang="ro" sz="1000">
                <a:solidFill>
                  <a:srgbClr val="222222"/>
                </a:solidFill>
                <a:highlight>
                  <a:srgbClr val="FFFFFF"/>
                </a:highlight>
              </a:rPr>
              <a:t> on </a:t>
            </a:r>
            <a:r>
              <a:rPr lang="ro" sz="1000" b="1">
                <a:solidFill>
                  <a:schemeClr val="dk1"/>
                </a:solidFill>
                <a:highlight>
                  <a:srgbClr val="FFFFFF"/>
                </a:highlight>
              </a:rPr>
              <a:t>laptop</a:t>
            </a:r>
            <a:r>
              <a:rPr lang="ro" sz="1000">
                <a:solidFill>
                  <a:srgbClr val="222222"/>
                </a:solidFill>
                <a:highlight>
                  <a:srgbClr val="FFFFFF"/>
                </a:highlight>
              </a:rPr>
              <a:t> … The </a:t>
            </a:r>
            <a:r>
              <a:rPr lang="ro" sz="1000" b="1">
                <a:solidFill>
                  <a:schemeClr val="dk1"/>
                </a:solidFill>
                <a:highlight>
                  <a:srgbClr val="FFFFFF"/>
                </a:highlight>
              </a:rPr>
              <a:t>trackpad</a:t>
            </a:r>
            <a:r>
              <a:rPr lang="ro" sz="1000">
                <a:solidFill>
                  <a:srgbClr val="222222"/>
                </a:solidFill>
                <a:highlight>
                  <a:srgbClr val="FFFFFF"/>
                </a:highlight>
              </a:rPr>
              <a:t> - A study on user comfort and performance, …</a:t>
            </a:r>
            <a:endParaRPr sz="1000">
              <a:solidFill>
                <a:srgbClr val="222222"/>
              </a:solidFill>
              <a:highlight>
                <a:srgbClr val="FFFFFF"/>
              </a:highlight>
            </a:endParaRPr>
          </a:p>
          <a:p>
            <a:pPr marL="0" lvl="0" indent="0" algn="l" rtl="0">
              <a:spcBef>
                <a:spcPts val="200"/>
              </a:spcBef>
              <a:spcAft>
                <a:spcPts val="0"/>
              </a:spcAft>
              <a:buClr>
                <a:schemeClr val="dk1"/>
              </a:buClr>
              <a:buSzPts val="1100"/>
              <a:buFont typeface="Arial"/>
              <a:buNone/>
            </a:pPr>
            <a:r>
              <a:rPr lang="ro" sz="1000" u="sng">
                <a:solidFill>
                  <a:srgbClr val="006621"/>
                </a:solidFill>
                <a:highlight>
                  <a:srgbClr val="FFFFFF"/>
                </a:highlight>
                <a:hlinkClick r:id="rId7">
                  <a:extLst>
                    <a:ext uri="{A12FA001-AC4F-418D-AE19-62706E023703}">
                      <ahyp:hlinkClr xmlns:ahyp="http://schemas.microsoft.com/office/drawing/2018/hyperlinkcolor" val="tx"/>
                    </a:ext>
                  </a:extLst>
                </a:hlinkClick>
              </a:rPr>
              <a:t>M Ames</a:t>
            </a:r>
            <a:r>
              <a:rPr lang="ro" sz="1000">
                <a:solidFill>
                  <a:srgbClr val="006621"/>
                </a:solidFill>
                <a:highlight>
                  <a:srgbClr val="FFFFFF"/>
                </a:highlight>
              </a:rPr>
              <a:t> - Beyond imported magic: Essays on science …, 2014 - books.google.com</a:t>
            </a:r>
            <a:endParaRPr sz="1000">
              <a:solidFill>
                <a:srgbClr val="006621"/>
              </a:solidFill>
              <a:highlight>
                <a:srgbClr val="FFFFFF"/>
              </a:highlight>
            </a:endParaRPr>
          </a:p>
          <a:p>
            <a:pPr marL="0" lvl="0" indent="0" algn="l" rtl="0">
              <a:spcBef>
                <a:spcPts val="200"/>
              </a:spcBef>
              <a:spcAft>
                <a:spcPts val="0"/>
              </a:spcAft>
              <a:buClr>
                <a:schemeClr val="dk1"/>
              </a:buClr>
              <a:buSzPts val="1100"/>
              <a:buFont typeface="Arial"/>
              <a:buNone/>
            </a:pPr>
            <a:r>
              <a:rPr lang="ro" sz="1000">
                <a:solidFill>
                  <a:srgbClr val="222222"/>
                </a:solidFill>
                <a:highlight>
                  <a:srgbClr val="FFFFFF"/>
                </a:highlight>
              </a:rPr>
              <a:t>… The first-generation </a:t>
            </a:r>
            <a:r>
              <a:rPr lang="ro" sz="1000" b="1">
                <a:solidFill>
                  <a:schemeClr val="dk1"/>
                </a:solidFill>
                <a:highlight>
                  <a:srgbClr val="FFFFFF"/>
                </a:highlight>
              </a:rPr>
              <a:t>trackpad</a:t>
            </a:r>
            <a:r>
              <a:rPr lang="ro" sz="1000">
                <a:solidFill>
                  <a:srgbClr val="222222"/>
                </a:solidFill>
                <a:highlight>
                  <a:srgbClr val="FFFFFF"/>
                </a:highlight>
              </a:rPr>
              <a:t> was especially bad: many who bought XO </a:t>
            </a:r>
            <a:r>
              <a:rPr lang="ro" sz="1000" b="1">
                <a:solidFill>
                  <a:schemeClr val="dk1"/>
                </a:solidFill>
                <a:highlight>
                  <a:srgbClr val="FFFFFF"/>
                </a:highlight>
              </a:rPr>
              <a:t>laptops</a:t>
            </a:r>
            <a:r>
              <a:rPr lang="ro" sz="1000">
                <a:solidFill>
                  <a:srgbClr val="222222"/>
                </a:solidFill>
                <a:highlight>
                  <a:srgbClr val="FFFFFF"/>
                </a:highlight>
              </a:rPr>
              <a:t> through</a:t>
            </a:r>
            <a:endParaRPr sz="1000">
              <a:solidFill>
                <a:srgbClr val="222222"/>
              </a:solidFill>
              <a:highlight>
                <a:srgbClr val="FFFFFF"/>
              </a:highlight>
            </a:endParaRPr>
          </a:p>
          <a:p>
            <a:pPr marL="0" lvl="0" indent="0" algn="l" rtl="0">
              <a:spcBef>
                <a:spcPts val="200"/>
              </a:spcBef>
              <a:spcAft>
                <a:spcPts val="0"/>
              </a:spcAft>
              <a:buClr>
                <a:schemeClr val="dk1"/>
              </a:buClr>
              <a:buSzPts val="1100"/>
              <a:buFont typeface="Arial"/>
              <a:buNone/>
            </a:pPr>
            <a:r>
              <a:rPr lang="ro" sz="1000">
                <a:solidFill>
                  <a:srgbClr val="222222"/>
                </a:solidFill>
                <a:highlight>
                  <a:srgbClr val="FFFFFF"/>
                </a:highlight>
              </a:rPr>
              <a:t>the “Give 1, Get 1” program complained about them. OLPC later updated the software to reset …</a:t>
            </a:r>
            <a:endParaRPr sz="1000">
              <a:solidFill>
                <a:srgbClr val="222222"/>
              </a:solidFill>
              <a:highlight>
                <a:srgbClr val="FFFFFF"/>
              </a:highlight>
            </a:endParaRPr>
          </a:p>
          <a:p>
            <a:pPr marL="0" lvl="0" indent="0" algn="l" rtl="0">
              <a:spcBef>
                <a:spcPts val="200"/>
              </a:spcBef>
              <a:spcAft>
                <a:spcPts val="1200"/>
              </a:spcAft>
              <a:buNone/>
            </a:pPr>
            <a:endParaRPr/>
          </a:p>
        </p:txBody>
      </p:sp>
    </p:spTree>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3583</Words>
  <Application>Microsoft Office PowerPoint</Application>
  <PresentationFormat>On-screen Show (16:9)</PresentationFormat>
  <Paragraphs>126</Paragraphs>
  <Slides>25</Slides>
  <Notes>25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25</vt:i4>
      </vt:variant>
    </vt:vector>
  </HeadingPairs>
  <TitlesOfParts>
    <vt:vector size="29" baseType="lpstr">
      <vt:lpstr>Arial</vt:lpstr>
      <vt:lpstr>Arial Black</vt:lpstr>
      <vt:lpstr>Times New Roman</vt:lpstr>
      <vt:lpstr>Simple Light</vt:lpstr>
      <vt:lpstr>University of Wales Trinity Saint Davis  Academic Skills            Gratiela Teodora Stefanov   ID 2317824  George Stefanov   ID 2317823 </vt:lpstr>
      <vt:lpstr> The Implementation of Trackpads</vt:lpstr>
      <vt:lpstr>Table of Content</vt:lpstr>
      <vt:lpstr>Introduction  </vt:lpstr>
      <vt:lpstr>The Implementation of Trackpads </vt:lpstr>
      <vt:lpstr>The Implementation of Trackpads </vt:lpstr>
      <vt:lpstr>A. Explanation of Trackpads </vt:lpstr>
      <vt:lpstr>List the Terms: </vt:lpstr>
      <vt:lpstr>Link to Real-world or Familiar Concepts:</vt:lpstr>
      <vt:lpstr>B. Importance of User Interface in Laptops </vt:lpstr>
      <vt:lpstr> II. Historical Evolution of Laptop Input Devices  A. Early Laptop Input Methods (keyboards, External Mice)   </vt:lpstr>
      <vt:lpstr>Early Laptop Input Methods (keyboards, External Mice) </vt:lpstr>
      <vt:lpstr>B. Emergence and Evolution of Trackpads  </vt:lpstr>
      <vt:lpstr>Emergence and Evolution of Trackpads</vt:lpstr>
      <vt:lpstr>C. Advantages of Trackpads Over Other Input Devices  </vt:lpstr>
      <vt:lpstr>Advantages of Trackpads Over Other Input Device</vt:lpstr>
      <vt:lpstr>Advantages of Trackpads Over Other Input Device</vt:lpstr>
      <vt:lpstr>Advantages and Benefits of Trackpads in Laptops  </vt:lpstr>
      <vt:lpstr> Improved Mobility and Convenience for Users </vt:lpstr>
      <vt:lpstr>B. Ergonomic Benefits of Trackpads Over Traditional Mice </vt:lpstr>
      <vt:lpstr>C. Enhanced User Experience and Ease of Navigation  </vt:lpstr>
      <vt:lpstr>Incorporation of Trackpad Features in Hybrid Devices (2-in-1 Laptops) </vt:lpstr>
      <vt:lpstr>Potential Advancements and Improvements in Trackpad Functionality  </vt:lpstr>
      <vt:lpstr>Conclusion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University of Wales Trinity Saint Davis  Academic Skills            Gratiela Teodora Stefanov   ID 2317824  George Stefanov   ID 2317823 </dc:title>
  <cp:lastModifiedBy>George Stefanov</cp:lastModifiedBy>
  <cp:revision>1</cp:revision>
  <dcterms:modified xsi:type="dcterms:W3CDTF">2023-11-30T07:22:19Z</dcterms:modified>
</cp:coreProperties>
</file>