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5"/>
  </p:notesMasterIdLst>
  <p:sldIdLst>
    <p:sldId id="256" r:id="rId2"/>
    <p:sldId id="258" r:id="rId3"/>
    <p:sldId id="259" r:id="rId4"/>
    <p:sldId id="260" r:id="rId5"/>
    <p:sldId id="261" r:id="rId6"/>
    <p:sldId id="262" r:id="rId7"/>
    <p:sldId id="263" r:id="rId8"/>
    <p:sldId id="264" r:id="rId9"/>
    <p:sldId id="267" r:id="rId10"/>
    <p:sldId id="269" r:id="rId11"/>
    <p:sldId id="270" r:id="rId12"/>
    <p:sldId id="271" r:id="rId13"/>
    <p:sldId id="272" r:id="rId14"/>
    <p:sldId id="273" r:id="rId15"/>
    <p:sldId id="274" r:id="rId16"/>
    <p:sldId id="276" r:id="rId17"/>
    <p:sldId id="277" r:id="rId18"/>
    <p:sldId id="278" r:id="rId19"/>
    <p:sldId id="279" r:id="rId20"/>
    <p:sldId id="280" r:id="rId21"/>
    <p:sldId id="281" r:id="rId22"/>
    <p:sldId id="282" r:id="rId23"/>
    <p:sldId id="292" r:id="rId24"/>
    <p:sldId id="293" r:id="rId25"/>
    <p:sldId id="294" r:id="rId26"/>
    <p:sldId id="295" r:id="rId27"/>
    <p:sldId id="296" r:id="rId28"/>
    <p:sldId id="297" r:id="rId29"/>
    <p:sldId id="298" r:id="rId30"/>
    <p:sldId id="299" r:id="rId31"/>
    <p:sldId id="316" r:id="rId32"/>
    <p:sldId id="317" r:id="rId33"/>
    <p:sldId id="31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71095" autoAdjust="0"/>
  </p:normalViewPr>
  <p:slideViewPr>
    <p:cSldViewPr snapToGrid="0" snapToObjects="1">
      <p:cViewPr varScale="1">
        <p:scale>
          <a:sx n="77" d="100"/>
          <a:sy n="77" d="100"/>
        </p:scale>
        <p:origin x="2628"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3/25/2019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Because of the industry standard requirements around network designs, many campus networks are now leveraging LLDP over CDP. </a:t>
            </a:r>
          </a:p>
          <a:p>
            <a:r>
              <a:rPr lang="en-US" sz="1200" b="0" i="0" u="none" strike="noStrike" kern="1200" baseline="0" dirty="0">
                <a:solidFill>
                  <a:schemeClr val="tx1"/>
                </a:solidFill>
                <a:latin typeface="Arial" charset="0"/>
                <a:ea typeface="+mn-ea"/>
                <a:cs typeface="+mn-cs"/>
              </a:rPr>
              <a:t>By definition, LLDP is a neighbor discovery protocol that is used for network devices to advertise information about themselves to other devices on the network. </a:t>
            </a:r>
          </a:p>
          <a:p>
            <a:r>
              <a:rPr lang="en-US" sz="1200" b="0" i="0" u="none" strike="noStrike" kern="1200" baseline="0" dirty="0">
                <a:solidFill>
                  <a:schemeClr val="tx1"/>
                </a:solidFill>
                <a:latin typeface="Arial" charset="0"/>
                <a:ea typeface="+mn-ea"/>
                <a:cs typeface="+mn-cs"/>
              </a:rPr>
              <a:t>This protocol runs over the </a:t>
            </a:r>
            <a:r>
              <a:rPr lang="en-US" sz="1200" b="1" i="0" u="none" strike="noStrike" kern="1200" baseline="0" dirty="0">
                <a:solidFill>
                  <a:schemeClr val="tx1"/>
                </a:solidFill>
                <a:latin typeface="Arial" charset="0"/>
                <a:ea typeface="+mn-ea"/>
                <a:cs typeface="+mn-cs"/>
              </a:rPr>
              <a:t>data link layer</a:t>
            </a:r>
            <a:r>
              <a:rPr lang="en-US" sz="1200" b="0" i="0" u="none" strike="noStrike" kern="1200" baseline="0" dirty="0">
                <a:solidFill>
                  <a:schemeClr val="tx1"/>
                </a:solidFill>
                <a:latin typeface="Arial" charset="0"/>
                <a:ea typeface="+mn-ea"/>
                <a:cs typeface="+mn-cs"/>
              </a:rPr>
              <a:t>, which allows two systems running different network layer protocols to learn about each other. </a:t>
            </a:r>
          </a:p>
          <a:p>
            <a:r>
              <a:rPr lang="en-US" sz="1200" b="0" i="0" u="none" strike="noStrike" kern="1200" baseline="0" dirty="0">
                <a:solidFill>
                  <a:schemeClr val="tx1"/>
                </a:solidFill>
                <a:latin typeface="Arial" charset="0"/>
                <a:ea typeface="+mn-ea"/>
                <a:cs typeface="+mn-cs"/>
              </a:rPr>
              <a:t>LLDP is locally significant, and the switch does not forward LLDP information; the switch only processes the information.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4051828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Because LLDP is enabled by default on select platforms and software versions, the </a:t>
            </a:r>
            <a:r>
              <a:rPr lang="en-US" sz="1200" b="1" i="0" u="none" strike="noStrike" kern="1200" baseline="0" dirty="0" err="1">
                <a:solidFill>
                  <a:schemeClr val="tx1"/>
                </a:solidFill>
                <a:latin typeface="Arial" charset="0"/>
                <a:ea typeface="+mn-ea"/>
                <a:cs typeface="+mn-cs"/>
              </a:rPr>
              <a:t>lldp</a:t>
            </a:r>
            <a:r>
              <a:rPr lang="en-US" sz="1200" b="1" i="0" u="none" strike="noStrike" kern="1200" baseline="0" dirty="0">
                <a:solidFill>
                  <a:schemeClr val="tx1"/>
                </a:solidFill>
                <a:latin typeface="Arial" charset="0"/>
                <a:ea typeface="+mn-ea"/>
                <a:cs typeface="+mn-cs"/>
              </a:rPr>
              <a:t> receive </a:t>
            </a:r>
            <a:r>
              <a:rPr lang="en-US" sz="1200" b="0" i="0" u="none" strike="noStrike" kern="1200" baseline="0" dirty="0">
                <a:solidFill>
                  <a:schemeClr val="tx1"/>
                </a:solidFill>
                <a:latin typeface="Arial" charset="0"/>
                <a:ea typeface="+mn-ea"/>
                <a:cs typeface="+mn-cs"/>
              </a:rPr>
              <a:t>and </a:t>
            </a:r>
            <a:r>
              <a:rPr lang="en-US" sz="1200" b="1" i="0" u="none" strike="noStrike" kern="1200" baseline="0" dirty="0" err="1">
                <a:solidFill>
                  <a:schemeClr val="tx1"/>
                </a:solidFill>
                <a:latin typeface="Arial" charset="0"/>
                <a:ea typeface="+mn-ea"/>
                <a:cs typeface="+mn-cs"/>
              </a:rPr>
              <a:t>lldp</a:t>
            </a:r>
            <a:r>
              <a:rPr lang="en-US" sz="1200" b="1" i="0" u="none" strike="noStrike" kern="1200" baseline="0" dirty="0">
                <a:solidFill>
                  <a:schemeClr val="tx1"/>
                </a:solidFill>
                <a:latin typeface="Arial" charset="0"/>
                <a:ea typeface="+mn-ea"/>
                <a:cs typeface="+mn-cs"/>
              </a:rPr>
              <a:t> transmit </a:t>
            </a:r>
            <a:r>
              <a:rPr lang="en-US" sz="1200" b="0" i="0" u="none" strike="noStrike" kern="1200" baseline="0" dirty="0">
                <a:solidFill>
                  <a:schemeClr val="tx1"/>
                </a:solidFill>
                <a:latin typeface="Arial" charset="0"/>
                <a:ea typeface="+mn-ea"/>
                <a:cs typeface="+mn-cs"/>
              </a:rPr>
              <a:t>commands will not appear in the configuration by </a:t>
            </a:r>
            <a:r>
              <a:rPr lang="pt-PT" sz="1200" b="0" i="0" u="none" strike="noStrike" kern="1200" baseline="0" dirty="0" err="1">
                <a:solidFill>
                  <a:schemeClr val="tx1"/>
                </a:solidFill>
                <a:latin typeface="Arial" charset="0"/>
                <a:ea typeface="+mn-ea"/>
                <a:cs typeface="+mn-cs"/>
              </a:rPr>
              <a:t>default</a:t>
            </a:r>
            <a:r>
              <a:rPr lang="pt-PT" sz="1200" b="0" i="0" u="none" strike="noStrike" kern="1200" baseline="0" dirty="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4120721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 unidirectional link occurs when traffic is transmitted between neighbors in one direction only. </a:t>
            </a:r>
          </a:p>
          <a:p>
            <a:r>
              <a:rPr lang="en-US" sz="1200" b="0" i="0" u="none" strike="noStrike" kern="1200" baseline="0" dirty="0">
                <a:solidFill>
                  <a:schemeClr val="tx1"/>
                </a:solidFill>
                <a:latin typeface="Arial" charset="0"/>
                <a:ea typeface="+mn-ea"/>
                <a:cs typeface="+mn-cs"/>
              </a:rPr>
              <a:t>Most Layer 1 mechanisms built in to the Ethernet specification detect this connection and either prevent the link from ever establishing or bring the link up. </a:t>
            </a:r>
          </a:p>
          <a:p>
            <a:r>
              <a:rPr lang="en-US" sz="1200" b="0" i="0" u="none" strike="noStrike" kern="1200" baseline="0" dirty="0">
                <a:solidFill>
                  <a:schemeClr val="tx1"/>
                </a:solidFill>
                <a:latin typeface="Arial" charset="0"/>
                <a:ea typeface="+mn-ea"/>
                <a:cs typeface="+mn-cs"/>
              </a:rPr>
              <a:t>However, in some situations, Layer 1 may be operating correctly from a link level but at Layer 2 traffic is unidirectional.</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830335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conditions where a Layer 1 link is up but Layer 2 is adversely operating are mostly anomalous conditions. </a:t>
            </a:r>
          </a:p>
          <a:p>
            <a:r>
              <a:rPr lang="en-US" sz="1200" b="0" i="0" u="none" strike="noStrike" kern="1200" baseline="0" dirty="0">
                <a:solidFill>
                  <a:schemeClr val="tx1"/>
                </a:solidFill>
                <a:latin typeface="Arial" charset="0"/>
                <a:ea typeface="+mn-ea"/>
                <a:cs typeface="+mn-cs"/>
              </a:rPr>
              <a:t>For example, although the Cisco switch is designed with the utmost resiliency, it is possible that a transient hardware failure may lead to the described condition. This transient hardware condition may be fixed with a simple reboot, similar to a malfunctioning laptop needing a reboot.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extLst>
      <p:ext uri="{BB962C8B-B14F-4D97-AF65-F5344CB8AC3E}">
        <p14:creationId xmlns:p14="http://schemas.microsoft.com/office/powerpoint/2010/main" val="3214208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Obviously, the recommended best practice is aggressive mode because normal mode takes no action to prevent a network disaster other than just notification. </a:t>
            </a:r>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1555597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Cisco Catalyst switches support configuration of UDLD on a per-port basis. However, there is an option to enable UDLD on fiber-optic ports globally.</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extLst>
      <p:ext uri="{BB962C8B-B14F-4D97-AF65-F5344CB8AC3E}">
        <p14:creationId xmlns:p14="http://schemas.microsoft.com/office/powerpoint/2010/main" val="2869725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Cisco highly recommends leveraging alternate and backup power sources when deploying </a:t>
            </a:r>
            <a:r>
              <a:rPr lang="en-US" sz="1200" b="0" i="0" u="none" strike="noStrike" kern="1200" baseline="0" dirty="0" err="1">
                <a:solidFill>
                  <a:schemeClr val="tx1"/>
                </a:solidFill>
                <a:latin typeface="Arial" charset="0"/>
                <a:ea typeface="+mn-ea"/>
                <a:cs typeface="+mn-cs"/>
              </a:rPr>
              <a:t>PoE</a:t>
            </a:r>
            <a:r>
              <a:rPr lang="en-US" sz="1200" b="0" i="0" u="none" strike="noStrike" kern="1200" baseline="0" dirty="0">
                <a:solidFill>
                  <a:schemeClr val="tx1"/>
                </a:solidFill>
                <a:latin typeface="Arial" charset="0"/>
                <a:ea typeface="+mn-ea"/>
                <a:cs typeface="+mn-cs"/>
              </a:rPr>
              <a:t> such as an uninterruptible backup supply (UPS) backup, generator power, and so on. Without backup power in the case of a power failure, Cisco IP phones will cease to function.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extLst>
      <p:ext uri="{BB962C8B-B14F-4D97-AF65-F5344CB8AC3E}">
        <p14:creationId xmlns:p14="http://schemas.microsoft.com/office/powerpoint/2010/main" val="7032076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Because Cisco generally leads in technologies before standards are available, Cisco originally only supported the </a:t>
            </a:r>
            <a:r>
              <a:rPr lang="en-US" sz="1200" b="0" i="0" u="none" strike="noStrike" kern="1200" baseline="0" dirty="0" err="1">
                <a:solidFill>
                  <a:schemeClr val="tx1"/>
                </a:solidFill>
                <a:latin typeface="Arial" charset="0"/>
                <a:ea typeface="+mn-ea"/>
                <a:cs typeface="+mn-cs"/>
              </a:rPr>
              <a:t>prestandard</a:t>
            </a:r>
            <a:r>
              <a:rPr lang="en-US" sz="1200" b="0" i="0" u="none" strike="noStrike" kern="1200" baseline="0" dirty="0">
                <a:solidFill>
                  <a:schemeClr val="tx1"/>
                </a:solidFill>
                <a:latin typeface="Arial" charset="0"/>
                <a:ea typeface="+mn-ea"/>
                <a:cs typeface="+mn-cs"/>
              </a:rPr>
              <a:t> Cisco Inline Power standard (circa 2000).</a:t>
            </a:r>
          </a:p>
          <a:p>
            <a:r>
              <a:rPr lang="en-US" sz="1200" b="0" i="0" u="none" strike="noStrike" kern="1200" baseline="0" dirty="0">
                <a:solidFill>
                  <a:schemeClr val="tx1"/>
                </a:solidFill>
                <a:latin typeface="Arial" charset="0"/>
                <a:ea typeface="+mn-ea"/>
                <a:cs typeface="+mn-cs"/>
              </a:rPr>
              <a:t>Eventually, standards committees released an IEEE standards-based power specification and more recently updated this power specification.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extLst>
      <p:ext uri="{BB962C8B-B14F-4D97-AF65-F5344CB8AC3E}">
        <p14:creationId xmlns:p14="http://schemas.microsoft.com/office/powerpoint/2010/main" val="2315917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The original Cisco Inline Power method has a different method of negotiating power than both of the IEEE standards. The switch sends out a 340-kHz test tone on the Ethernet cable. A tone is transmitted instead of DC power because the switch must first detect the device before supplying it with power. The most appropriate power level is then determined by exchange of CDP information. The switch discovers the type of device (for example, a Cisco IP phone) and the power requirements of the </a:t>
            </a:r>
            <a:r>
              <a:rPr lang="pt-PT" sz="1200" b="0" i="0" u="none" strike="noStrike" kern="1200" baseline="0" dirty="0" err="1">
                <a:solidFill>
                  <a:schemeClr val="tx1"/>
                </a:solidFill>
                <a:latin typeface="Arial" charset="0"/>
                <a:ea typeface="+mn-ea"/>
                <a:cs typeface="+mn-cs"/>
              </a:rPr>
              <a:t>device</a:t>
            </a:r>
            <a:r>
              <a:rPr lang="pt-PT" sz="1200" b="0" i="0" u="none" strike="noStrike" kern="1200" baseline="0" dirty="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21</a:t>
            </a:fld>
            <a:endParaRPr lang="en-US" dirty="0"/>
          </a:p>
        </p:txBody>
      </p:sp>
    </p:spTree>
    <p:extLst>
      <p:ext uri="{BB962C8B-B14F-4D97-AF65-F5344CB8AC3E}">
        <p14:creationId xmlns:p14="http://schemas.microsoft.com/office/powerpoint/2010/main" val="3499031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Switched Port Analyzer (</a:t>
            </a:r>
            <a:r>
              <a:rPr lang="en-GB" sz="1200" b="1" i="0" kern="1200" dirty="0">
                <a:solidFill>
                  <a:schemeClr val="tx1"/>
                </a:solidFill>
                <a:effectLst/>
                <a:latin typeface="+mn-lt"/>
                <a:ea typeface="+mn-ea"/>
                <a:cs typeface="+mn-cs"/>
              </a:rPr>
              <a:t>SPAN</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Remote </a:t>
            </a:r>
            <a:r>
              <a:rPr lang="en-GB" sz="1200" b="1" i="0" kern="1200" dirty="0">
                <a:solidFill>
                  <a:schemeClr val="tx1"/>
                </a:solidFill>
                <a:effectLst/>
                <a:latin typeface="+mn-lt"/>
                <a:ea typeface="+mn-ea"/>
                <a:cs typeface="+mn-cs"/>
              </a:rPr>
              <a:t>SPAN</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RSPAN</a:t>
            </a:r>
            <a:r>
              <a:rPr lang="en-GB" sz="1200" b="0" i="0" kern="1200" dirty="0">
                <a:solidFill>
                  <a:schemeClr val="tx1"/>
                </a:solidFill>
                <a:effectLst/>
                <a:latin typeface="+mn-lt"/>
                <a:ea typeface="+mn-ea"/>
                <a:cs typeface="+mn-cs"/>
              </a:rPr>
              <a:t>)</a:t>
            </a:r>
            <a:endParaRPr lang="en-GB" dirty="0">
              <a:solidFill>
                <a:schemeClr val="tx1"/>
              </a:solidFill>
            </a:endParaRPr>
          </a:p>
        </p:txBody>
      </p:sp>
      <p:sp>
        <p:nvSpPr>
          <p:cNvPr id="4" name="Slide Number Placeholder 3"/>
          <p:cNvSpPr>
            <a:spLocks noGrp="1"/>
          </p:cNvSpPr>
          <p:nvPr>
            <p:ph type="sldNum" sz="quarter" idx="10"/>
          </p:nvPr>
        </p:nvSpPr>
        <p:spPr/>
        <p:txBody>
          <a:bodyPr/>
          <a:lstStyle/>
          <a:p>
            <a:fld id="{56C62A1D-4582-E74C-92F5-73A3ECD25D2F}" type="slidenum">
              <a:rPr lang="en-US" smtClean="0"/>
              <a:pPr/>
              <a:t>23</a:t>
            </a:fld>
            <a:endParaRPr lang="en-US"/>
          </a:p>
        </p:txBody>
      </p:sp>
    </p:spTree>
    <p:extLst>
      <p:ext uri="{BB962C8B-B14F-4D97-AF65-F5344CB8AC3E}">
        <p14:creationId xmlns:p14="http://schemas.microsoft.com/office/powerpoint/2010/main" val="768937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Ingress traffic-Traffic that enters the switch.</a:t>
            </a:r>
          </a:p>
          <a:p>
            <a:pPr fontAlgn="base"/>
            <a:r>
              <a:rPr lang="en-GB" sz="1200" b="0" i="0" kern="1200" dirty="0">
                <a:solidFill>
                  <a:schemeClr val="tx1"/>
                </a:solidFill>
                <a:effectLst/>
                <a:latin typeface="+mn-lt"/>
                <a:ea typeface="+mn-ea"/>
                <a:cs typeface="+mn-cs"/>
              </a:rPr>
              <a:t>Egress traffic-Traffic that leaves the switch.</a:t>
            </a:r>
          </a:p>
          <a:p>
            <a:r>
              <a:rPr lang="en-GB" dirty="0"/>
              <a:t>Destination (SPAN) port -A port that monitors source ports, usually where a network analyser is connected</a:t>
            </a:r>
          </a:p>
        </p:txBody>
      </p:sp>
      <p:sp>
        <p:nvSpPr>
          <p:cNvPr id="4" name="Slide Number Placeholder 3"/>
          <p:cNvSpPr>
            <a:spLocks noGrp="1"/>
          </p:cNvSpPr>
          <p:nvPr>
            <p:ph type="sldNum" sz="quarter" idx="10"/>
          </p:nvPr>
        </p:nvSpPr>
        <p:spPr/>
        <p:txBody>
          <a:bodyPr/>
          <a:lstStyle/>
          <a:p>
            <a:fld id="{56C62A1D-4582-E74C-92F5-73A3ECD25D2F}" type="slidenum">
              <a:rPr lang="en-US" smtClean="0"/>
              <a:pPr/>
              <a:t>24</a:t>
            </a:fld>
            <a:endParaRPr lang="en-US"/>
          </a:p>
        </p:txBody>
      </p:sp>
    </p:spTree>
    <p:extLst>
      <p:ext uri="{BB962C8B-B14F-4D97-AF65-F5344CB8AC3E}">
        <p14:creationId xmlns:p14="http://schemas.microsoft.com/office/powerpoint/2010/main" val="28932756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Remote SPAN (RSPAN)-Some source ports are not located on the same switch as the destination port. RSPAN is an advanced feature that requires a special VLAN to carry the traffic that is monitored by SPAN between switches. RSPAN is not supported on all switches</a:t>
            </a:r>
            <a:endParaRPr lang="en-GB" dirty="0"/>
          </a:p>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25</a:t>
            </a:fld>
            <a:endParaRPr lang="en-US"/>
          </a:p>
        </p:txBody>
      </p:sp>
    </p:spTree>
    <p:extLst>
      <p:ext uri="{BB962C8B-B14F-4D97-AF65-F5344CB8AC3E}">
        <p14:creationId xmlns:p14="http://schemas.microsoft.com/office/powerpoint/2010/main" val="2642560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Your monitored traffic is flooded into RSPAN VLAN that is dedicated for the RSPAN session in all participating switches. RSPAN destination port can then be anywhere </a:t>
            </a:r>
            <a:r>
              <a:rPr lang="pt-PT" sz="1200" b="0" i="0" u="none" strike="noStrike" kern="1200" baseline="0" dirty="0">
                <a:solidFill>
                  <a:schemeClr val="tx1"/>
                </a:solidFill>
                <a:latin typeface="Arial" charset="0"/>
                <a:ea typeface="+mn-ea"/>
                <a:cs typeface="+mn-cs"/>
              </a:rPr>
              <a:t>in </a:t>
            </a:r>
            <a:r>
              <a:rPr lang="pt-PT" sz="1200" b="0" i="0" u="none" strike="noStrike" kern="1200" baseline="0" dirty="0" err="1">
                <a:solidFill>
                  <a:schemeClr val="tx1"/>
                </a:solidFill>
                <a:latin typeface="Arial" charset="0"/>
                <a:ea typeface="+mn-ea"/>
                <a:cs typeface="+mn-cs"/>
              </a:rPr>
              <a:t>that</a:t>
            </a:r>
            <a:r>
              <a:rPr lang="pt-PT" sz="1200" b="0" i="0" u="none" strike="noStrike" kern="1200" baseline="0" dirty="0">
                <a:solidFill>
                  <a:schemeClr val="tx1"/>
                </a:solidFill>
                <a:latin typeface="Arial" charset="0"/>
                <a:ea typeface="+mn-ea"/>
                <a:cs typeface="+mn-cs"/>
              </a:rPr>
              <a:t> VLAN.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extLst>
      <p:ext uri="{BB962C8B-B14F-4D97-AF65-F5344CB8AC3E}">
        <p14:creationId xmlns:p14="http://schemas.microsoft.com/office/powerpoint/2010/main" val="11132422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extLst>
      <p:ext uri="{BB962C8B-B14F-4D97-AF65-F5344CB8AC3E}">
        <p14:creationId xmlns:p14="http://schemas.microsoft.com/office/powerpoint/2010/main" val="38848242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a:t>Title and Graphic</a:t>
            </a:r>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a:t>Click to edit Master text styles</a:t>
            </a:r>
          </a:p>
        </p:txBody>
      </p:sp>
    </p:spTree>
    <p:extLst>
      <p:ext uri="{BB962C8B-B14F-4D97-AF65-F5344CB8AC3E}">
        <p14:creationId xmlns:p14="http://schemas.microsoft.com/office/powerpoint/2010/main" val="1725324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jpeg"/><Relationship Id="rId2" Type="http://schemas.openxmlformats.org/officeDocument/2006/relationships/slideLayout" Target="../slideLayouts/slideLayout2.xml"/><Relationship Id="rId16" Type="http://schemas.openxmlformats.org/officeDocument/2006/relationships/image" Target="cid:image001.png@01CE8951.83435F70"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5" r:link="rId16" cstate="print"/>
          <a:srcRect/>
          <a:stretch>
            <a:fillRect/>
          </a:stretch>
        </p:blipFill>
        <p:spPr bwMode="auto">
          <a:xfrm>
            <a:off x="6134986" y="-138223"/>
            <a:ext cx="3189767" cy="1286539"/>
          </a:xfrm>
          <a:prstGeom prst="rect">
            <a:avLst/>
          </a:prstGeom>
          <a:noFill/>
          <a:ln w="9525">
            <a:noFill/>
            <a:miter lim="800000"/>
            <a:headEnd/>
            <a:tailEnd/>
          </a:ln>
        </p:spPr>
      </p:pic>
      <p:pic>
        <p:nvPicPr>
          <p:cNvPr id="6" name="Picture 5" descr="U:\UWTSD Logo.jpg"/>
          <p:cNvPicPr/>
          <p:nvPr userDrawn="1"/>
        </p:nvPicPr>
        <p:blipFill>
          <a:blip r:embed="rId17"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228162"/>
            <a:ext cx="6498158" cy="1037999"/>
          </a:xfrm>
        </p:spPr>
        <p:txBody>
          <a:bodyPr/>
          <a:lstStyle/>
          <a:p>
            <a:r>
              <a:rPr lang="pt-PT" sz="4800" dirty="0"/>
              <a:t>Switching Features and</a:t>
            </a:r>
            <a:br>
              <a:rPr lang="pt-PT" sz="4800" dirty="0"/>
            </a:br>
            <a:r>
              <a:rPr lang="pt-PT" sz="4800" dirty="0"/>
              <a:t>Technologies for the Campus Network</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Discovery</a:t>
            </a:r>
            <a:r>
              <a:rPr lang="pt-PT" dirty="0"/>
              <a:t> </a:t>
            </a:r>
            <a:r>
              <a:rPr lang="pt-PT" dirty="0" err="1"/>
              <a:t>Protocols</a:t>
            </a:r>
            <a:endParaRPr lang="pt-PT" dirty="0"/>
          </a:p>
        </p:txBody>
      </p:sp>
      <p:sp>
        <p:nvSpPr>
          <p:cNvPr id="3" name="Content Placeholder 2"/>
          <p:cNvSpPr>
            <a:spLocks noGrp="1"/>
          </p:cNvSpPr>
          <p:nvPr>
            <p:ph idx="1"/>
          </p:nvPr>
        </p:nvSpPr>
        <p:spPr/>
        <p:txBody>
          <a:bodyPr/>
          <a:lstStyle/>
          <a:p>
            <a:pPr marL="0" indent="0">
              <a:buNone/>
            </a:pPr>
            <a:r>
              <a:rPr lang="en-US" dirty="0"/>
              <a:t>This section on discovery protocols covers the following topics:</a:t>
            </a:r>
          </a:p>
          <a:p>
            <a:r>
              <a:rPr lang="en-US" dirty="0"/>
              <a:t>Introduction to LLDP and comparison to CDP</a:t>
            </a:r>
          </a:p>
          <a:p>
            <a:r>
              <a:rPr lang="pt-PT" dirty="0"/>
              <a:t>Basic </a:t>
            </a:r>
            <a:r>
              <a:rPr lang="pt-PT" dirty="0" err="1"/>
              <a:t>configuration</a:t>
            </a:r>
            <a:r>
              <a:rPr lang="pt-PT" dirty="0"/>
              <a:t> </a:t>
            </a:r>
            <a:r>
              <a:rPr lang="pt-PT" dirty="0" err="1"/>
              <a:t>of</a:t>
            </a:r>
            <a:r>
              <a:rPr lang="pt-PT" dirty="0"/>
              <a:t> LLDP</a:t>
            </a:r>
          </a:p>
          <a:p>
            <a:r>
              <a:rPr lang="pt-PT" dirty="0" err="1"/>
              <a:t>Discovering</a:t>
            </a:r>
            <a:r>
              <a:rPr lang="pt-PT" dirty="0"/>
              <a:t> </a:t>
            </a:r>
            <a:r>
              <a:rPr lang="pt-PT" dirty="0" err="1"/>
              <a:t>neighbors</a:t>
            </a:r>
            <a:r>
              <a:rPr lang="pt-PT" dirty="0"/>
              <a:t> </a:t>
            </a:r>
            <a:r>
              <a:rPr lang="pt-PT" dirty="0" err="1"/>
              <a:t>using</a:t>
            </a:r>
            <a:r>
              <a:rPr lang="pt-PT" dirty="0"/>
              <a:t> LLDP</a:t>
            </a:r>
          </a:p>
        </p:txBody>
      </p:sp>
    </p:spTree>
    <p:extLst>
      <p:ext uri="{BB962C8B-B14F-4D97-AF65-F5344CB8AC3E}">
        <p14:creationId xmlns:p14="http://schemas.microsoft.com/office/powerpoint/2010/main" val="1063649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Introduction</a:t>
            </a:r>
            <a:r>
              <a:rPr lang="pt-PT" dirty="0"/>
              <a:t> to LLDP</a:t>
            </a:r>
          </a:p>
        </p:txBody>
      </p:sp>
      <p:sp>
        <p:nvSpPr>
          <p:cNvPr id="3" name="Content Placeholder 2"/>
          <p:cNvSpPr>
            <a:spLocks noGrp="1"/>
          </p:cNvSpPr>
          <p:nvPr>
            <p:ph idx="1"/>
          </p:nvPr>
        </p:nvSpPr>
        <p:spPr/>
        <p:txBody>
          <a:bodyPr/>
          <a:lstStyle/>
          <a:p>
            <a:r>
              <a:rPr lang="en-GB" dirty="0"/>
              <a:t>The Link Layer Discovery Protocol (</a:t>
            </a:r>
            <a:r>
              <a:rPr lang="en-US" dirty="0"/>
              <a:t>LLDP) is an industry standard protocol for neighbor discovery. </a:t>
            </a:r>
          </a:p>
          <a:p>
            <a:r>
              <a:rPr lang="en-US" dirty="0"/>
              <a:t>All current Cisco devices support LLDP, and only legacy and end-of-sale platforms may not support LLDP.</a:t>
            </a:r>
            <a:endParaRPr lang="pt-PT" dirty="0"/>
          </a:p>
        </p:txBody>
      </p:sp>
      <p:pic>
        <p:nvPicPr>
          <p:cNvPr id="4" name="Picture 3"/>
          <p:cNvPicPr>
            <a:picLocks noChangeAspect="1"/>
          </p:cNvPicPr>
          <p:nvPr/>
        </p:nvPicPr>
        <p:blipFill>
          <a:blip r:embed="rId3"/>
          <a:stretch>
            <a:fillRect/>
          </a:stretch>
        </p:blipFill>
        <p:spPr>
          <a:xfrm>
            <a:off x="279400" y="3749039"/>
            <a:ext cx="8510449" cy="1707123"/>
          </a:xfrm>
          <a:prstGeom prst="rect">
            <a:avLst/>
          </a:prstGeom>
        </p:spPr>
      </p:pic>
    </p:spTree>
    <p:extLst>
      <p:ext uri="{BB962C8B-B14F-4D97-AF65-F5344CB8AC3E}">
        <p14:creationId xmlns:p14="http://schemas.microsoft.com/office/powerpoint/2010/main" val="1836391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Introduction</a:t>
            </a:r>
            <a:r>
              <a:rPr lang="pt-PT" dirty="0"/>
              <a:t> to LLDP</a:t>
            </a:r>
          </a:p>
        </p:txBody>
      </p:sp>
      <p:sp>
        <p:nvSpPr>
          <p:cNvPr id="3" name="Content Placeholder 2"/>
          <p:cNvSpPr>
            <a:spLocks noGrp="1"/>
          </p:cNvSpPr>
          <p:nvPr>
            <p:ph idx="1"/>
          </p:nvPr>
        </p:nvSpPr>
        <p:spPr/>
        <p:txBody>
          <a:bodyPr>
            <a:normAutofit fontScale="92500" lnSpcReduction="10000"/>
          </a:bodyPr>
          <a:lstStyle/>
          <a:p>
            <a:r>
              <a:rPr lang="en-US" dirty="0"/>
              <a:t>This protocol can advertise details such as configuration information, device capabilities, IP address, hostname, and device identity. </a:t>
            </a:r>
          </a:p>
          <a:p>
            <a:r>
              <a:rPr lang="en-US" dirty="0"/>
              <a:t>LLDP is used for a plethora of information sharing, it is not architected to send out real-time information such as performance data or counter data.</a:t>
            </a:r>
          </a:p>
          <a:p>
            <a:r>
              <a:rPr lang="en-US" dirty="0"/>
              <a:t>An advantage of LLDP over CDP is that it allows for customization. LLDP can carry a lot of information that is relevant to your network. </a:t>
            </a:r>
          </a:p>
          <a:p>
            <a:r>
              <a:rPr lang="en-US" dirty="0"/>
              <a:t>One drawback of LLDP in comparison to CDP is that it is not very lightweight.</a:t>
            </a:r>
            <a:endParaRPr lang="pt-PT" dirty="0"/>
          </a:p>
        </p:txBody>
      </p:sp>
    </p:spTree>
    <p:extLst>
      <p:ext uri="{BB962C8B-B14F-4D97-AF65-F5344CB8AC3E}">
        <p14:creationId xmlns:p14="http://schemas.microsoft.com/office/powerpoint/2010/main" val="1803420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Introduction to LLDP</a:t>
            </a:r>
          </a:p>
        </p:txBody>
      </p:sp>
      <p:sp>
        <p:nvSpPr>
          <p:cNvPr id="3" name="Content Placeholder 2"/>
          <p:cNvSpPr>
            <a:spLocks noGrp="1"/>
          </p:cNvSpPr>
          <p:nvPr>
            <p:ph idx="1"/>
          </p:nvPr>
        </p:nvSpPr>
        <p:spPr>
          <a:xfrm>
            <a:off x="549275" y="1444532"/>
            <a:ext cx="8042276" cy="4382431"/>
          </a:xfrm>
        </p:spPr>
        <p:txBody>
          <a:bodyPr>
            <a:noAutofit/>
          </a:bodyPr>
          <a:lstStyle/>
          <a:p>
            <a:pPr marL="0" indent="0">
              <a:buNone/>
            </a:pPr>
            <a:r>
              <a:rPr lang="en-US" sz="1800" dirty="0"/>
              <a:t>The following list captures a few important implementation properties of LLDP:</a:t>
            </a:r>
          </a:p>
          <a:p>
            <a:r>
              <a:rPr lang="pt-PT" sz="1800" dirty="0"/>
              <a:t>LLDP </a:t>
            </a:r>
            <a:r>
              <a:rPr lang="pt-PT" sz="1800" dirty="0" err="1"/>
              <a:t>is</a:t>
            </a:r>
            <a:r>
              <a:rPr lang="pt-PT" sz="1800" dirty="0"/>
              <a:t> </a:t>
            </a:r>
            <a:r>
              <a:rPr lang="pt-PT" sz="1800" dirty="0" err="1"/>
              <a:t>unidirectional</a:t>
            </a:r>
            <a:r>
              <a:rPr lang="pt-PT" sz="1800" dirty="0"/>
              <a:t>.</a:t>
            </a:r>
          </a:p>
          <a:p>
            <a:r>
              <a:rPr lang="en-US" sz="1800" dirty="0"/>
              <a:t>LLDP operates only in an advertising mode.</a:t>
            </a:r>
          </a:p>
          <a:p>
            <a:r>
              <a:rPr lang="en-US" sz="1800" dirty="0"/>
              <a:t>LLDP does not solicit for information or monitor state changes between LLDP </a:t>
            </a:r>
            <a:r>
              <a:rPr lang="pt-PT" sz="1800" dirty="0"/>
              <a:t>nodes.</a:t>
            </a:r>
          </a:p>
          <a:p>
            <a:r>
              <a:rPr lang="en-US" sz="1800" dirty="0"/>
              <a:t>LLDP leverages a Layer 2 multicast frame to notify neighbors of itself and its properties.</a:t>
            </a:r>
          </a:p>
          <a:p>
            <a:r>
              <a:rPr lang="en-US" sz="1800" dirty="0"/>
              <a:t>LLDP will receive and record all information it receives about its neighbors.</a:t>
            </a:r>
          </a:p>
          <a:p>
            <a:r>
              <a:rPr lang="en-US" sz="1800" dirty="0"/>
              <a:t>LLDP uses 01:80:c2:00:00:0e, 01:80:c2:00:00:03, or 01:80:c2:00:00:00 as the destination </a:t>
            </a:r>
            <a:r>
              <a:rPr lang="pt-PT" sz="1800" dirty="0" err="1"/>
              <a:t>multicast</a:t>
            </a:r>
            <a:r>
              <a:rPr lang="pt-PT" sz="1800" dirty="0"/>
              <a:t> MAC </a:t>
            </a:r>
            <a:r>
              <a:rPr lang="pt-PT" sz="1800" dirty="0" err="1"/>
              <a:t>address</a:t>
            </a:r>
            <a:r>
              <a:rPr lang="pt-PT" sz="1800" dirty="0"/>
              <a:t>.</a:t>
            </a:r>
          </a:p>
        </p:txBody>
      </p:sp>
    </p:spTree>
    <p:extLst>
      <p:ext uri="{BB962C8B-B14F-4D97-AF65-F5344CB8AC3E}">
        <p14:creationId xmlns:p14="http://schemas.microsoft.com/office/powerpoint/2010/main" val="2903071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Introduction</a:t>
            </a:r>
            <a:r>
              <a:rPr lang="pt-PT" dirty="0"/>
              <a:t> to LLDP</a:t>
            </a:r>
          </a:p>
        </p:txBody>
      </p:sp>
      <p:sp>
        <p:nvSpPr>
          <p:cNvPr id="3" name="Content Placeholder 2"/>
          <p:cNvSpPr>
            <a:spLocks noGrp="1"/>
          </p:cNvSpPr>
          <p:nvPr>
            <p:ph idx="1"/>
          </p:nvPr>
        </p:nvSpPr>
        <p:spPr/>
        <p:txBody>
          <a:bodyPr>
            <a:normAutofit fontScale="85000" lnSpcReduction="10000"/>
          </a:bodyPr>
          <a:lstStyle/>
          <a:p>
            <a:pPr marL="0" indent="0">
              <a:buNone/>
            </a:pPr>
            <a:r>
              <a:rPr lang="pt-PT" dirty="0" err="1"/>
              <a:t>The</a:t>
            </a:r>
            <a:r>
              <a:rPr lang="pt-PT" dirty="0"/>
              <a:t> </a:t>
            </a:r>
            <a:r>
              <a:rPr lang="pt-PT" dirty="0" err="1"/>
              <a:t>following</a:t>
            </a:r>
            <a:r>
              <a:rPr lang="pt-PT" dirty="0"/>
              <a:t> </a:t>
            </a:r>
            <a:r>
              <a:rPr lang="en-US" dirty="0"/>
              <a:t>list defines the most common information exchanged with LLDP </a:t>
            </a:r>
            <a:r>
              <a:rPr lang="pt-PT" dirty="0" err="1"/>
              <a:t>with</a:t>
            </a:r>
            <a:r>
              <a:rPr lang="pt-PT" dirty="0"/>
              <a:t> campus </a:t>
            </a:r>
            <a:r>
              <a:rPr lang="pt-PT" dirty="0" err="1"/>
              <a:t>switches</a:t>
            </a:r>
            <a:r>
              <a:rPr lang="pt-PT" dirty="0"/>
              <a:t>:</a:t>
            </a:r>
          </a:p>
          <a:p>
            <a:r>
              <a:rPr lang="pt-PT" dirty="0" err="1"/>
              <a:t>System</a:t>
            </a:r>
            <a:r>
              <a:rPr lang="pt-PT" dirty="0"/>
              <a:t> </a:t>
            </a:r>
            <a:r>
              <a:rPr lang="pt-PT" dirty="0" err="1"/>
              <a:t>name</a:t>
            </a:r>
            <a:r>
              <a:rPr lang="pt-PT" dirty="0"/>
              <a:t> </a:t>
            </a:r>
            <a:r>
              <a:rPr lang="pt-PT" dirty="0" err="1"/>
              <a:t>and</a:t>
            </a:r>
            <a:r>
              <a:rPr lang="pt-PT" dirty="0"/>
              <a:t> </a:t>
            </a:r>
            <a:r>
              <a:rPr lang="pt-PT" dirty="0" err="1"/>
              <a:t>description</a:t>
            </a:r>
            <a:endParaRPr lang="pt-PT" dirty="0"/>
          </a:p>
          <a:p>
            <a:r>
              <a:rPr lang="pt-PT" dirty="0" err="1"/>
              <a:t>Port</a:t>
            </a:r>
            <a:r>
              <a:rPr lang="pt-PT" dirty="0"/>
              <a:t> </a:t>
            </a:r>
            <a:r>
              <a:rPr lang="pt-PT" dirty="0" err="1"/>
              <a:t>name</a:t>
            </a:r>
            <a:r>
              <a:rPr lang="pt-PT" dirty="0"/>
              <a:t> </a:t>
            </a:r>
            <a:r>
              <a:rPr lang="pt-PT" dirty="0" err="1"/>
              <a:t>and</a:t>
            </a:r>
            <a:r>
              <a:rPr lang="pt-PT" dirty="0"/>
              <a:t> </a:t>
            </a:r>
            <a:r>
              <a:rPr lang="pt-PT" dirty="0" err="1"/>
              <a:t>description</a:t>
            </a:r>
            <a:endParaRPr lang="pt-PT" dirty="0"/>
          </a:p>
          <a:p>
            <a:r>
              <a:rPr lang="pt-PT" dirty="0" err="1"/>
              <a:t>Port</a:t>
            </a:r>
            <a:r>
              <a:rPr lang="pt-PT" dirty="0"/>
              <a:t> VLAN </a:t>
            </a:r>
            <a:r>
              <a:rPr lang="pt-PT" dirty="0" err="1"/>
              <a:t>and</a:t>
            </a:r>
            <a:r>
              <a:rPr lang="pt-PT" dirty="0"/>
              <a:t> VLAN </a:t>
            </a:r>
            <a:r>
              <a:rPr lang="pt-PT" dirty="0" err="1"/>
              <a:t>name</a:t>
            </a:r>
            <a:endParaRPr lang="pt-PT" dirty="0"/>
          </a:p>
          <a:p>
            <a:r>
              <a:rPr lang="pt-PT" dirty="0"/>
              <a:t>Management IP </a:t>
            </a:r>
            <a:r>
              <a:rPr lang="pt-PT" dirty="0" err="1"/>
              <a:t>address</a:t>
            </a:r>
            <a:endParaRPr lang="pt-PT" dirty="0"/>
          </a:p>
          <a:p>
            <a:r>
              <a:rPr lang="en-US" dirty="0"/>
              <a:t>System Capabilities (Wi-Fi, routing, switching, and so on)</a:t>
            </a:r>
          </a:p>
          <a:p>
            <a:r>
              <a:rPr lang="pt-PT" dirty="0" err="1"/>
              <a:t>Power</a:t>
            </a:r>
            <a:r>
              <a:rPr lang="pt-PT" dirty="0"/>
              <a:t> </a:t>
            </a:r>
            <a:r>
              <a:rPr lang="pt-PT" dirty="0" err="1"/>
              <a:t>over</a:t>
            </a:r>
            <a:r>
              <a:rPr lang="pt-PT" dirty="0"/>
              <a:t> Ethernet</a:t>
            </a:r>
          </a:p>
          <a:p>
            <a:r>
              <a:rPr lang="pt-PT" dirty="0"/>
              <a:t>Link </a:t>
            </a:r>
            <a:r>
              <a:rPr lang="pt-PT" dirty="0" err="1"/>
              <a:t>aggregation</a:t>
            </a:r>
            <a:endParaRPr lang="pt-PT" dirty="0"/>
          </a:p>
        </p:txBody>
      </p:sp>
    </p:spTree>
    <p:extLst>
      <p:ext uri="{BB962C8B-B14F-4D97-AF65-F5344CB8AC3E}">
        <p14:creationId xmlns:p14="http://schemas.microsoft.com/office/powerpoint/2010/main" val="2173274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Basic </a:t>
            </a:r>
            <a:r>
              <a:rPr lang="pt-PT" dirty="0" err="1"/>
              <a:t>Configuration</a:t>
            </a:r>
            <a:r>
              <a:rPr lang="pt-PT" dirty="0"/>
              <a:t> </a:t>
            </a:r>
            <a:r>
              <a:rPr lang="pt-PT" dirty="0" err="1"/>
              <a:t>of</a:t>
            </a:r>
            <a:r>
              <a:rPr lang="pt-PT" dirty="0"/>
              <a:t> LLDP</a:t>
            </a:r>
          </a:p>
        </p:txBody>
      </p:sp>
      <p:sp>
        <p:nvSpPr>
          <p:cNvPr id="3" name="Content Placeholder 2"/>
          <p:cNvSpPr>
            <a:spLocks noGrp="1"/>
          </p:cNvSpPr>
          <p:nvPr>
            <p:ph idx="1"/>
          </p:nvPr>
        </p:nvSpPr>
        <p:spPr/>
        <p:txBody>
          <a:bodyPr>
            <a:normAutofit lnSpcReduction="10000"/>
          </a:bodyPr>
          <a:lstStyle/>
          <a:p>
            <a:r>
              <a:rPr lang="en-US" dirty="0"/>
              <a:t>CDP is enabled by default on all Cisco devices, but LLDP may be either enabled or disabled by default, depending on the hardware platform and software version. </a:t>
            </a:r>
          </a:p>
          <a:p>
            <a:r>
              <a:rPr lang="en-US" dirty="0"/>
              <a:t>Therefore, to enable LLDP on a device, use the command </a:t>
            </a:r>
            <a:r>
              <a:rPr lang="en-US" b="1" dirty="0" err="1"/>
              <a:t>lldp</a:t>
            </a:r>
            <a:r>
              <a:rPr lang="en-US" b="1" dirty="0"/>
              <a:t> run </a:t>
            </a:r>
            <a:r>
              <a:rPr lang="en-US" dirty="0"/>
              <a:t>in global configuration mode. To disable it, use </a:t>
            </a:r>
            <a:r>
              <a:rPr lang="en-US" b="1" dirty="0"/>
              <a:t>no </a:t>
            </a:r>
            <a:r>
              <a:rPr lang="en-US" b="1" dirty="0" err="1"/>
              <a:t>lldp</a:t>
            </a:r>
            <a:r>
              <a:rPr lang="en-US" b="1" dirty="0"/>
              <a:t> run. </a:t>
            </a:r>
          </a:p>
          <a:p>
            <a:r>
              <a:rPr lang="en-US" dirty="0"/>
              <a:t>To disable LLDP on a specific interface, you need to disable both LLDP from receiving or transmitting LLDP by issuing both the </a:t>
            </a:r>
            <a:r>
              <a:rPr lang="en-US" b="1" dirty="0"/>
              <a:t>no </a:t>
            </a:r>
            <a:r>
              <a:rPr lang="en-US" b="1" dirty="0" err="1"/>
              <a:t>lldp</a:t>
            </a:r>
            <a:r>
              <a:rPr lang="en-US" b="1" dirty="0"/>
              <a:t> receive </a:t>
            </a:r>
            <a:r>
              <a:rPr lang="en-US" dirty="0"/>
              <a:t>and </a:t>
            </a:r>
            <a:r>
              <a:rPr lang="en-US" b="1" dirty="0"/>
              <a:t>no </a:t>
            </a:r>
            <a:r>
              <a:rPr lang="en-US" b="1" dirty="0" err="1"/>
              <a:t>lldp</a:t>
            </a:r>
            <a:r>
              <a:rPr lang="en-US" b="1" dirty="0"/>
              <a:t> transmit </a:t>
            </a:r>
            <a:r>
              <a:rPr lang="en-US" dirty="0"/>
              <a:t>commands.</a:t>
            </a:r>
            <a:endParaRPr lang="pt-PT" dirty="0"/>
          </a:p>
        </p:txBody>
      </p:sp>
    </p:spTree>
    <p:extLst>
      <p:ext uri="{BB962C8B-B14F-4D97-AF65-F5344CB8AC3E}">
        <p14:creationId xmlns:p14="http://schemas.microsoft.com/office/powerpoint/2010/main" val="3748814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Basic </a:t>
            </a:r>
            <a:r>
              <a:rPr lang="pt-PT" dirty="0" err="1"/>
              <a:t>Configuration</a:t>
            </a:r>
            <a:r>
              <a:rPr lang="pt-PT" dirty="0"/>
              <a:t> </a:t>
            </a:r>
            <a:r>
              <a:rPr lang="pt-PT" dirty="0" err="1"/>
              <a:t>of</a:t>
            </a:r>
            <a:r>
              <a:rPr lang="pt-PT" dirty="0"/>
              <a:t> LLDP</a:t>
            </a:r>
          </a:p>
        </p:txBody>
      </p:sp>
      <p:grpSp>
        <p:nvGrpSpPr>
          <p:cNvPr id="9" name="Group 8"/>
          <p:cNvGrpSpPr/>
          <p:nvPr/>
        </p:nvGrpSpPr>
        <p:grpSpPr>
          <a:xfrm>
            <a:off x="1396567" y="1748118"/>
            <a:ext cx="5890133" cy="4810012"/>
            <a:chOff x="1056577" y="234407"/>
            <a:chExt cx="6966001" cy="6398931"/>
          </a:xfrm>
        </p:grpSpPr>
        <p:pic>
          <p:nvPicPr>
            <p:cNvPr id="7" name="Picture 6"/>
            <p:cNvPicPr>
              <a:picLocks noChangeAspect="1"/>
            </p:cNvPicPr>
            <p:nvPr/>
          </p:nvPicPr>
          <p:blipFill>
            <a:blip r:embed="rId2"/>
            <a:stretch>
              <a:fillRect/>
            </a:stretch>
          </p:blipFill>
          <p:spPr>
            <a:xfrm>
              <a:off x="1056577" y="4155218"/>
              <a:ext cx="6966001" cy="2478120"/>
            </a:xfrm>
            <a:prstGeom prst="rect">
              <a:avLst/>
            </a:prstGeom>
          </p:spPr>
        </p:pic>
        <p:pic>
          <p:nvPicPr>
            <p:cNvPr id="8" name="Picture 7"/>
            <p:cNvPicPr>
              <a:picLocks noChangeAspect="1"/>
            </p:cNvPicPr>
            <p:nvPr/>
          </p:nvPicPr>
          <p:blipFill>
            <a:blip r:embed="rId3"/>
            <a:stretch>
              <a:fillRect/>
            </a:stretch>
          </p:blipFill>
          <p:spPr>
            <a:xfrm>
              <a:off x="1072057" y="234407"/>
              <a:ext cx="6935040" cy="3883160"/>
            </a:xfrm>
            <a:prstGeom prst="rect">
              <a:avLst/>
            </a:prstGeom>
          </p:spPr>
        </p:pic>
      </p:grpSp>
    </p:spTree>
    <p:extLst>
      <p:ext uri="{BB962C8B-B14F-4D97-AF65-F5344CB8AC3E}">
        <p14:creationId xmlns:p14="http://schemas.microsoft.com/office/powerpoint/2010/main" val="2072993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LLDP </a:t>
            </a:r>
            <a:r>
              <a:rPr lang="pt-PT" dirty="0" err="1"/>
              <a:t>Key</a:t>
            </a:r>
            <a:r>
              <a:rPr lang="pt-PT" dirty="0"/>
              <a:t> </a:t>
            </a:r>
            <a:r>
              <a:rPr lang="pt-PT" dirty="0" err="1"/>
              <a:t>Features</a:t>
            </a:r>
            <a:endParaRPr lang="pt-PT" dirty="0"/>
          </a:p>
        </p:txBody>
      </p:sp>
      <p:sp>
        <p:nvSpPr>
          <p:cNvPr id="3" name="Content Placeholder 2"/>
          <p:cNvSpPr>
            <a:spLocks noGrp="1"/>
          </p:cNvSpPr>
          <p:nvPr>
            <p:ph idx="1"/>
          </p:nvPr>
        </p:nvSpPr>
        <p:spPr/>
        <p:txBody>
          <a:bodyPr/>
          <a:lstStyle/>
          <a:p>
            <a:r>
              <a:rPr lang="en-US" dirty="0"/>
              <a:t>LLDP allows network management applications to automatically discover and learn </a:t>
            </a:r>
            <a:r>
              <a:rPr lang="pt-PT" dirty="0" err="1"/>
              <a:t>about</a:t>
            </a:r>
            <a:r>
              <a:rPr lang="pt-PT" dirty="0"/>
              <a:t> network </a:t>
            </a:r>
            <a:r>
              <a:rPr lang="pt-PT" dirty="0" err="1"/>
              <a:t>devices</a:t>
            </a:r>
            <a:r>
              <a:rPr lang="pt-PT" dirty="0"/>
              <a:t>.</a:t>
            </a:r>
          </a:p>
          <a:p>
            <a:r>
              <a:rPr lang="en-US" dirty="0"/>
              <a:t>LLDP is the industry standard alternative to the CDP.</a:t>
            </a:r>
          </a:p>
          <a:p>
            <a:r>
              <a:rPr lang="en-US" dirty="0"/>
              <a:t>LLDP supports enabling or disabling either transmitting or receiving capabilities per </a:t>
            </a:r>
            <a:r>
              <a:rPr lang="pt-PT" dirty="0" err="1"/>
              <a:t>port</a:t>
            </a:r>
            <a:r>
              <a:rPr lang="pt-PT" dirty="0"/>
              <a:t>.</a:t>
            </a:r>
          </a:p>
          <a:p>
            <a:r>
              <a:rPr lang="en-US" dirty="0"/>
              <a:t>To view LLDP neighbors, use the </a:t>
            </a:r>
            <a:r>
              <a:rPr lang="en-US" b="1" dirty="0"/>
              <a:t>show </a:t>
            </a:r>
            <a:r>
              <a:rPr lang="en-US" b="1" dirty="0" err="1"/>
              <a:t>lldp</a:t>
            </a:r>
            <a:r>
              <a:rPr lang="en-US" b="1" dirty="0"/>
              <a:t> neighbors </a:t>
            </a:r>
            <a:r>
              <a:rPr lang="en-US" dirty="0"/>
              <a:t>[ </a:t>
            </a:r>
            <a:r>
              <a:rPr lang="en-US" b="1" dirty="0"/>
              <a:t>detail </a:t>
            </a:r>
            <a:r>
              <a:rPr lang="en-US" dirty="0"/>
              <a:t>] command.</a:t>
            </a:r>
            <a:endParaRPr lang="pt-PT" dirty="0"/>
          </a:p>
        </p:txBody>
      </p:sp>
    </p:spTree>
    <p:extLst>
      <p:ext uri="{BB962C8B-B14F-4D97-AF65-F5344CB8AC3E}">
        <p14:creationId xmlns:p14="http://schemas.microsoft.com/office/powerpoint/2010/main" val="1627231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UDLD</a:t>
            </a:r>
          </a:p>
        </p:txBody>
      </p:sp>
      <p:pic>
        <p:nvPicPr>
          <p:cNvPr id="4" name="Content Placeholder 3"/>
          <p:cNvPicPr>
            <a:picLocks noGrp="1" noChangeAspect="1"/>
          </p:cNvPicPr>
          <p:nvPr>
            <p:ph idx="1"/>
          </p:nvPr>
        </p:nvPicPr>
        <p:blipFill>
          <a:blip r:embed="rId3"/>
          <a:stretch>
            <a:fillRect/>
          </a:stretch>
        </p:blipFill>
        <p:spPr>
          <a:xfrm>
            <a:off x="379758" y="1610436"/>
            <a:ext cx="8415587" cy="4326340"/>
          </a:xfrm>
          <a:prstGeom prst="rect">
            <a:avLst/>
          </a:prstGeom>
        </p:spPr>
      </p:pic>
    </p:spTree>
    <p:extLst>
      <p:ext uri="{BB962C8B-B14F-4D97-AF65-F5344CB8AC3E}">
        <p14:creationId xmlns:p14="http://schemas.microsoft.com/office/powerpoint/2010/main" val="724065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UDLD</a:t>
            </a:r>
          </a:p>
        </p:txBody>
      </p:sp>
      <p:sp>
        <p:nvSpPr>
          <p:cNvPr id="3" name="Content Placeholder 2"/>
          <p:cNvSpPr>
            <a:spLocks noGrp="1"/>
          </p:cNvSpPr>
          <p:nvPr>
            <p:ph idx="1"/>
          </p:nvPr>
        </p:nvSpPr>
        <p:spPr>
          <a:xfrm>
            <a:off x="549275" y="1600200"/>
            <a:ext cx="8042276" cy="4800599"/>
          </a:xfrm>
        </p:spPr>
        <p:txBody>
          <a:bodyPr>
            <a:normAutofit fontScale="77500" lnSpcReduction="20000"/>
          </a:bodyPr>
          <a:lstStyle/>
          <a:p>
            <a:pPr>
              <a:lnSpc>
                <a:spcPct val="120000"/>
              </a:lnSpc>
            </a:pPr>
            <a:r>
              <a:rPr lang="en-US" dirty="0"/>
              <a:t>The unidirectional condition at Layer 2 is disastrous for any network because it will lead to either spanning tree not blocking on a forwarding port or a routing black hole.</a:t>
            </a:r>
          </a:p>
          <a:p>
            <a:pPr>
              <a:lnSpc>
                <a:spcPct val="120000"/>
              </a:lnSpc>
            </a:pPr>
            <a:r>
              <a:rPr lang="en-US" dirty="0"/>
              <a:t>In either of these situations, the network will exhibit a total failure, become instable, and eventually create a complete loss of connectivity for end users.</a:t>
            </a:r>
          </a:p>
          <a:p>
            <a:pPr>
              <a:lnSpc>
                <a:spcPct val="120000"/>
              </a:lnSpc>
            </a:pPr>
            <a:r>
              <a:rPr lang="en-US" dirty="0"/>
              <a:t>UDLD may protect the network from the following problems:</a:t>
            </a:r>
          </a:p>
          <a:p>
            <a:pPr lvl="1">
              <a:lnSpc>
                <a:spcPct val="120000"/>
              </a:lnSpc>
            </a:pPr>
            <a:r>
              <a:rPr lang="pt-PT" dirty="0" err="1"/>
              <a:t>Transient</a:t>
            </a:r>
            <a:r>
              <a:rPr lang="pt-PT" dirty="0"/>
              <a:t> hardware </a:t>
            </a:r>
            <a:r>
              <a:rPr lang="pt-PT" dirty="0" err="1"/>
              <a:t>condition</a:t>
            </a:r>
            <a:endParaRPr lang="pt-PT" dirty="0"/>
          </a:p>
          <a:p>
            <a:pPr lvl="1">
              <a:lnSpc>
                <a:spcPct val="120000"/>
              </a:lnSpc>
            </a:pPr>
            <a:r>
              <a:rPr lang="pt-PT" dirty="0"/>
              <a:t>Hardware </a:t>
            </a:r>
            <a:r>
              <a:rPr lang="pt-PT" dirty="0" err="1"/>
              <a:t>failure</a:t>
            </a:r>
            <a:endParaRPr lang="pt-PT" dirty="0"/>
          </a:p>
          <a:p>
            <a:pPr lvl="1">
              <a:lnSpc>
                <a:spcPct val="120000"/>
              </a:lnSpc>
            </a:pPr>
            <a:r>
              <a:rPr lang="en-US" dirty="0"/>
              <a:t>Optic/GBIC anomalous behavior or failure</a:t>
            </a:r>
          </a:p>
          <a:p>
            <a:pPr lvl="1">
              <a:lnSpc>
                <a:spcPct val="120000"/>
              </a:lnSpc>
            </a:pPr>
            <a:r>
              <a:rPr lang="pt-PT" dirty="0" err="1"/>
              <a:t>Miswired</a:t>
            </a:r>
            <a:r>
              <a:rPr lang="pt-PT" dirty="0"/>
              <a:t> </a:t>
            </a:r>
            <a:r>
              <a:rPr lang="pt-PT" dirty="0" err="1"/>
              <a:t>cabling</a:t>
            </a:r>
            <a:endParaRPr lang="pt-PT" dirty="0"/>
          </a:p>
          <a:p>
            <a:pPr lvl="1">
              <a:lnSpc>
                <a:spcPct val="120000"/>
              </a:lnSpc>
            </a:pPr>
            <a:r>
              <a:rPr lang="pt-PT" dirty="0"/>
              <a:t>Software </a:t>
            </a:r>
            <a:r>
              <a:rPr lang="pt-PT" dirty="0" err="1"/>
              <a:t>defect</a:t>
            </a:r>
            <a:r>
              <a:rPr lang="pt-PT" dirty="0"/>
              <a:t> </a:t>
            </a:r>
            <a:r>
              <a:rPr lang="pt-PT" dirty="0" err="1"/>
              <a:t>or</a:t>
            </a:r>
            <a:r>
              <a:rPr lang="pt-PT" dirty="0"/>
              <a:t> </a:t>
            </a:r>
            <a:r>
              <a:rPr lang="pt-PT" dirty="0" err="1"/>
              <a:t>condition</a:t>
            </a:r>
            <a:endParaRPr lang="pt-PT" dirty="0"/>
          </a:p>
          <a:p>
            <a:pPr lvl="1">
              <a:lnSpc>
                <a:spcPct val="120000"/>
              </a:lnSpc>
            </a:pPr>
            <a:r>
              <a:rPr lang="en-US" dirty="0"/>
              <a:t>Misconfigured or malfunction of inline tap or sniffer	</a:t>
            </a:r>
            <a:endParaRPr lang="pt-PT" dirty="0"/>
          </a:p>
        </p:txBody>
      </p:sp>
    </p:spTree>
    <p:extLst>
      <p:ext uri="{BB962C8B-B14F-4D97-AF65-F5344CB8AC3E}">
        <p14:creationId xmlns:p14="http://schemas.microsoft.com/office/powerpoint/2010/main" val="24766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UDLD </a:t>
            </a:r>
            <a:r>
              <a:rPr lang="pt-PT" dirty="0" err="1"/>
              <a:t>Mechanisms</a:t>
            </a:r>
            <a:r>
              <a:rPr lang="pt-PT" dirty="0"/>
              <a:t> </a:t>
            </a:r>
            <a:r>
              <a:rPr lang="pt-PT" dirty="0" err="1"/>
              <a:t>and</a:t>
            </a:r>
            <a:r>
              <a:rPr lang="pt-PT" dirty="0"/>
              <a:t> </a:t>
            </a:r>
            <a:r>
              <a:rPr lang="pt-PT" dirty="0" err="1"/>
              <a:t>Specifics</a:t>
            </a:r>
            <a:endParaRPr lang="pt-PT" dirty="0"/>
          </a:p>
        </p:txBody>
      </p:sp>
      <p:sp>
        <p:nvSpPr>
          <p:cNvPr id="3" name="Content Placeholder 2"/>
          <p:cNvSpPr>
            <a:spLocks noGrp="1"/>
          </p:cNvSpPr>
          <p:nvPr>
            <p:ph idx="1"/>
          </p:nvPr>
        </p:nvSpPr>
        <p:spPr>
          <a:xfrm>
            <a:off x="549275" y="1600200"/>
            <a:ext cx="8042276" cy="4510667"/>
          </a:xfrm>
        </p:spPr>
        <p:txBody>
          <a:bodyPr>
            <a:normAutofit fontScale="70000" lnSpcReduction="20000"/>
          </a:bodyPr>
          <a:lstStyle/>
          <a:p>
            <a:pPr>
              <a:lnSpc>
                <a:spcPct val="120000"/>
              </a:lnSpc>
            </a:pPr>
            <a:r>
              <a:rPr lang="en-US" dirty="0"/>
              <a:t>UDLD is supported on all current Cisco Catalyst and Nexus switches. </a:t>
            </a:r>
          </a:p>
          <a:p>
            <a:pPr>
              <a:lnSpc>
                <a:spcPct val="120000"/>
              </a:lnSpc>
            </a:pPr>
            <a:r>
              <a:rPr lang="en-US" dirty="0"/>
              <a:t>UDLD functions by transmitting Layer 2 packets to the well-known MAC address 01:00:0C:CC:CC:CC.</a:t>
            </a:r>
          </a:p>
          <a:p>
            <a:pPr>
              <a:lnSpc>
                <a:spcPct val="120000"/>
              </a:lnSpc>
            </a:pPr>
            <a:r>
              <a:rPr lang="en-US" dirty="0"/>
              <a:t>If the packets are not echoed back within a specific time frame, the link is flagged as unidirectional.</a:t>
            </a:r>
          </a:p>
          <a:p>
            <a:pPr>
              <a:lnSpc>
                <a:spcPct val="120000"/>
              </a:lnSpc>
            </a:pPr>
            <a:r>
              <a:rPr lang="en-US" dirty="0"/>
              <a:t>Devices on both ends of the link must support UDLD for the protocol to successfully identify and disable unidirectional links.</a:t>
            </a:r>
          </a:p>
          <a:p>
            <a:pPr>
              <a:lnSpc>
                <a:spcPct val="120000"/>
              </a:lnSpc>
            </a:pPr>
            <a:r>
              <a:rPr lang="en-US" dirty="0"/>
              <a:t>UDLD messages are sent at regular intervals. </a:t>
            </a:r>
          </a:p>
          <a:p>
            <a:pPr lvl="1">
              <a:lnSpc>
                <a:spcPct val="120000"/>
              </a:lnSpc>
            </a:pPr>
            <a:r>
              <a:rPr lang="en-US" dirty="0"/>
              <a:t>This timer can be modified. </a:t>
            </a:r>
          </a:p>
          <a:p>
            <a:pPr lvl="1">
              <a:lnSpc>
                <a:spcPct val="120000"/>
              </a:lnSpc>
            </a:pPr>
            <a:r>
              <a:rPr lang="en-US" dirty="0"/>
              <a:t>The default setting varies between platforms; however, the typical value is 15 seconds.</a:t>
            </a:r>
          </a:p>
        </p:txBody>
      </p:sp>
    </p:spTree>
    <p:extLst>
      <p:ext uri="{BB962C8B-B14F-4D97-AF65-F5344CB8AC3E}">
        <p14:creationId xmlns:p14="http://schemas.microsoft.com/office/powerpoint/2010/main" val="1561088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UDLD </a:t>
            </a:r>
            <a:r>
              <a:rPr lang="pt-PT" dirty="0" err="1"/>
              <a:t>Behavior</a:t>
            </a:r>
            <a:endParaRPr lang="pt-PT" dirty="0"/>
          </a:p>
        </p:txBody>
      </p:sp>
      <p:sp>
        <p:nvSpPr>
          <p:cNvPr id="3" name="Content Placeholder 2"/>
          <p:cNvSpPr>
            <a:spLocks noGrp="1"/>
          </p:cNvSpPr>
          <p:nvPr>
            <p:ph idx="1"/>
          </p:nvPr>
        </p:nvSpPr>
        <p:spPr>
          <a:xfrm>
            <a:off x="549275" y="1600200"/>
            <a:ext cx="8042276" cy="4599877"/>
          </a:xfrm>
        </p:spPr>
        <p:txBody>
          <a:bodyPr>
            <a:normAutofit fontScale="92500" lnSpcReduction="10000"/>
          </a:bodyPr>
          <a:lstStyle/>
          <a:p>
            <a:pPr>
              <a:lnSpc>
                <a:spcPct val="110000"/>
              </a:lnSpc>
            </a:pPr>
            <a:r>
              <a:rPr lang="en-US" dirty="0"/>
              <a:t>The behavior of UDLD after it detects a unidirectional link is dependent on its operation mode, either normal mode or aggressive mode. The modes are described as follows:</a:t>
            </a:r>
          </a:p>
          <a:p>
            <a:pPr lvl="1">
              <a:lnSpc>
                <a:spcPct val="110000"/>
              </a:lnSpc>
            </a:pPr>
            <a:r>
              <a:rPr lang="en-US" b="1" dirty="0"/>
              <a:t>Normal mode</a:t>
            </a:r>
          </a:p>
          <a:p>
            <a:pPr lvl="2">
              <a:lnSpc>
                <a:spcPct val="110000"/>
              </a:lnSpc>
            </a:pPr>
            <a:r>
              <a:rPr lang="en-US" dirty="0"/>
              <a:t>When a unidirectional link is detected the port is allowed to continue its operation. UDLD just marks the port as having an undetermined state. A </a:t>
            </a:r>
            <a:r>
              <a:rPr lang="pt-PT" dirty="0" err="1"/>
              <a:t>syslog</a:t>
            </a:r>
            <a:r>
              <a:rPr lang="pt-PT" dirty="0"/>
              <a:t> </a:t>
            </a:r>
            <a:r>
              <a:rPr lang="pt-PT" dirty="0" err="1"/>
              <a:t>message</a:t>
            </a:r>
            <a:r>
              <a:rPr lang="pt-PT" dirty="0"/>
              <a:t> </a:t>
            </a:r>
            <a:r>
              <a:rPr lang="pt-PT" dirty="0" err="1"/>
              <a:t>is</a:t>
            </a:r>
            <a:r>
              <a:rPr lang="pt-PT" dirty="0"/>
              <a:t> </a:t>
            </a:r>
            <a:r>
              <a:rPr lang="pt-PT" dirty="0" err="1"/>
              <a:t>generated</a:t>
            </a:r>
            <a:r>
              <a:rPr lang="pt-PT" dirty="0"/>
              <a:t>.</a:t>
            </a:r>
          </a:p>
          <a:p>
            <a:pPr lvl="1">
              <a:lnSpc>
                <a:spcPct val="110000"/>
              </a:lnSpc>
            </a:pPr>
            <a:r>
              <a:rPr lang="en-US" b="1" dirty="0"/>
              <a:t>Aggressive mode</a:t>
            </a:r>
          </a:p>
          <a:p>
            <a:pPr lvl="2">
              <a:lnSpc>
                <a:spcPct val="110000"/>
              </a:lnSpc>
            </a:pPr>
            <a:r>
              <a:rPr lang="en-US" dirty="0"/>
              <a:t>When a unidirectional link is detected the switch tries to reestablish the link. It sends one message a second, for 8 seconds. If none of these messages are sent back, the port is placed in error-disabled state.</a:t>
            </a:r>
          </a:p>
        </p:txBody>
      </p:sp>
    </p:spTree>
    <p:extLst>
      <p:ext uri="{BB962C8B-B14F-4D97-AF65-F5344CB8AC3E}">
        <p14:creationId xmlns:p14="http://schemas.microsoft.com/office/powerpoint/2010/main" val="2300268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UDLD </a:t>
            </a:r>
            <a:r>
              <a:rPr lang="pt-PT" dirty="0" err="1"/>
              <a:t>Configuration</a:t>
            </a:r>
            <a:endParaRPr lang="pt-PT" dirty="0"/>
          </a:p>
        </p:txBody>
      </p:sp>
      <p:sp>
        <p:nvSpPr>
          <p:cNvPr id="3" name="Content Placeholder 2"/>
          <p:cNvSpPr>
            <a:spLocks noGrp="1"/>
          </p:cNvSpPr>
          <p:nvPr>
            <p:ph idx="1"/>
          </p:nvPr>
        </p:nvSpPr>
        <p:spPr/>
        <p:txBody>
          <a:bodyPr>
            <a:normAutofit fontScale="85000" lnSpcReduction="20000"/>
          </a:bodyPr>
          <a:lstStyle/>
          <a:p>
            <a:r>
              <a:rPr lang="en-US" dirty="0"/>
              <a:t>To configure a Cisco Catalyst switch for UDLD normal mode, use the </a:t>
            </a:r>
            <a:r>
              <a:rPr lang="en-US" sz="2000" b="1" dirty="0" err="1">
                <a:latin typeface="Consolas" panose="020B0609020204030204" pitchFamily="49" charset="0"/>
              </a:rPr>
              <a:t>udld</a:t>
            </a:r>
            <a:r>
              <a:rPr lang="en-US" sz="2000" b="1" dirty="0">
                <a:latin typeface="Consolas" panose="020B0609020204030204" pitchFamily="49" charset="0"/>
              </a:rPr>
              <a:t> enable </a:t>
            </a:r>
            <a:r>
              <a:rPr lang="en-US" dirty="0"/>
              <a:t>command.</a:t>
            </a:r>
          </a:p>
          <a:p>
            <a:r>
              <a:rPr lang="en-US" dirty="0"/>
              <a:t>Similarly, to enable UDLD in aggressive mode, use the </a:t>
            </a:r>
            <a:r>
              <a:rPr lang="en-US" sz="2000" b="1" dirty="0" err="1">
                <a:latin typeface="Consolas" panose="020B0609020204030204" pitchFamily="49" charset="0"/>
              </a:rPr>
              <a:t>udld</a:t>
            </a:r>
            <a:r>
              <a:rPr lang="en-US" sz="2000" b="1" dirty="0">
                <a:latin typeface="Consolas" panose="020B0609020204030204" pitchFamily="49" charset="0"/>
              </a:rPr>
              <a:t> aggressive</a:t>
            </a:r>
            <a:r>
              <a:rPr lang="en-US" b="1" dirty="0"/>
              <a:t> </a:t>
            </a:r>
            <a:r>
              <a:rPr lang="en-US" dirty="0"/>
              <a:t>keyword.</a:t>
            </a:r>
          </a:p>
          <a:p>
            <a:r>
              <a:rPr lang="en-US" dirty="0"/>
              <a:t>To display the UDLD status for the specified interface or for all interfaces, use the </a:t>
            </a:r>
            <a:r>
              <a:rPr lang="en-US" sz="2000" b="1" dirty="0">
                <a:latin typeface="Consolas" panose="020B0609020204030204" pitchFamily="49" charset="0"/>
              </a:rPr>
              <a:t>show </a:t>
            </a:r>
            <a:r>
              <a:rPr lang="en-US" sz="2000" b="1" dirty="0" err="1">
                <a:latin typeface="Consolas" panose="020B0609020204030204" pitchFamily="49" charset="0"/>
              </a:rPr>
              <a:t>udld</a:t>
            </a:r>
            <a:r>
              <a:rPr lang="en-US" sz="2000" b="1" dirty="0">
                <a:latin typeface="Consolas" panose="020B0609020204030204" pitchFamily="49" charset="0"/>
              </a:rPr>
              <a:t> </a:t>
            </a:r>
            <a:r>
              <a:rPr lang="en-US" sz="2000" dirty="0">
                <a:latin typeface="Consolas" panose="020B0609020204030204" pitchFamily="49" charset="0"/>
              </a:rPr>
              <a:t>[ </a:t>
            </a:r>
            <a:r>
              <a:rPr lang="en-US" sz="2000" i="1" dirty="0">
                <a:latin typeface="Consolas" panose="020B0609020204030204" pitchFamily="49" charset="0"/>
              </a:rPr>
              <a:t>interface slot/number </a:t>
            </a:r>
            <a:r>
              <a:rPr lang="en-US" sz="2000" dirty="0">
                <a:latin typeface="Consolas" panose="020B0609020204030204" pitchFamily="49" charset="0"/>
              </a:rPr>
              <a:t>] </a:t>
            </a:r>
            <a:r>
              <a:rPr lang="en-US" dirty="0"/>
              <a:t>privileged EXEC command. </a:t>
            </a:r>
          </a:p>
          <a:p>
            <a:r>
              <a:rPr lang="en-US" dirty="0"/>
              <a:t>To view UDLD neighbors, use </a:t>
            </a:r>
            <a:r>
              <a:rPr lang="pt-PT" dirty="0" err="1"/>
              <a:t>the</a:t>
            </a:r>
            <a:r>
              <a:rPr lang="pt-PT" dirty="0"/>
              <a:t> </a:t>
            </a:r>
            <a:r>
              <a:rPr lang="pt-PT" sz="2000" b="1" dirty="0">
                <a:latin typeface="Consolas" panose="020B0609020204030204" pitchFamily="49" charset="0"/>
              </a:rPr>
              <a:t>show </a:t>
            </a:r>
            <a:r>
              <a:rPr lang="pt-PT" sz="2000" b="1" dirty="0" err="1">
                <a:latin typeface="Consolas" panose="020B0609020204030204" pitchFamily="49" charset="0"/>
              </a:rPr>
              <a:t>udld</a:t>
            </a:r>
            <a:r>
              <a:rPr lang="pt-PT" sz="2000" b="1" dirty="0">
                <a:latin typeface="Consolas" panose="020B0609020204030204" pitchFamily="49" charset="0"/>
              </a:rPr>
              <a:t> </a:t>
            </a:r>
            <a:r>
              <a:rPr lang="pt-PT" sz="2000" b="1" dirty="0" err="1">
                <a:latin typeface="Consolas" panose="020B0609020204030204" pitchFamily="49" charset="0"/>
              </a:rPr>
              <a:t>neighbors</a:t>
            </a:r>
            <a:r>
              <a:rPr lang="pt-PT" sz="2000" b="1" dirty="0">
                <a:latin typeface="Consolas" panose="020B0609020204030204" pitchFamily="49" charset="0"/>
              </a:rPr>
              <a:t> </a:t>
            </a:r>
            <a:r>
              <a:rPr lang="pt-PT" dirty="0"/>
              <a:t>.</a:t>
            </a:r>
          </a:p>
          <a:p>
            <a:r>
              <a:rPr lang="en-US" dirty="0"/>
              <a:t>In addition, use </a:t>
            </a:r>
            <a:r>
              <a:rPr lang="en-US" sz="2000" b="1" dirty="0" err="1">
                <a:latin typeface="Consolas" panose="020B0609020204030204" pitchFamily="49" charset="0"/>
              </a:rPr>
              <a:t>udld</a:t>
            </a:r>
            <a:r>
              <a:rPr lang="en-US" sz="2000" b="1" dirty="0">
                <a:latin typeface="Consolas" panose="020B0609020204030204" pitchFamily="49" charset="0"/>
              </a:rPr>
              <a:t> reset </a:t>
            </a:r>
            <a:r>
              <a:rPr lang="en-US" dirty="0"/>
              <a:t>command to reset all the interfaces that were shut down by UDLD. </a:t>
            </a:r>
          </a:p>
          <a:p>
            <a:pPr lvl="1"/>
            <a:r>
              <a:rPr lang="en-US" dirty="0"/>
              <a:t>You can also achieve a UDLD reset by first shutting down the interface and then bringing it back up (that is, </a:t>
            </a:r>
            <a:r>
              <a:rPr lang="en-US" sz="1800" b="1" dirty="0">
                <a:latin typeface="Consolas" panose="020B0609020204030204" pitchFamily="49" charset="0"/>
              </a:rPr>
              <a:t>shut</a:t>
            </a:r>
            <a:r>
              <a:rPr lang="en-US" b="1" dirty="0"/>
              <a:t> </a:t>
            </a:r>
            <a:r>
              <a:rPr lang="en-US" dirty="0"/>
              <a:t>, then </a:t>
            </a:r>
            <a:r>
              <a:rPr lang="en-US" sz="1800" b="1" dirty="0">
                <a:latin typeface="Consolas" panose="020B0609020204030204" pitchFamily="49" charset="0"/>
              </a:rPr>
              <a:t>no shut </a:t>
            </a:r>
            <a:r>
              <a:rPr lang="en-US" dirty="0"/>
              <a:t>).</a:t>
            </a:r>
            <a:endParaRPr lang="pt-PT" dirty="0"/>
          </a:p>
        </p:txBody>
      </p:sp>
    </p:spTree>
    <p:extLst>
      <p:ext uri="{BB962C8B-B14F-4D97-AF65-F5344CB8AC3E}">
        <p14:creationId xmlns:p14="http://schemas.microsoft.com/office/powerpoint/2010/main" val="92584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73742"/>
            <a:ext cx="8042276" cy="1336956"/>
          </a:xfrm>
        </p:spPr>
        <p:txBody>
          <a:bodyPr>
            <a:noAutofit/>
          </a:bodyPr>
          <a:lstStyle/>
          <a:p>
            <a:r>
              <a:rPr lang="en-US" dirty="0"/>
              <a:t>Loop Guard and UDLD Functionality Comparison</a:t>
            </a:r>
            <a:endParaRPr lang="pt-PT" dirty="0"/>
          </a:p>
        </p:txBody>
      </p:sp>
      <p:pic>
        <p:nvPicPr>
          <p:cNvPr id="5" name="Picture 4"/>
          <p:cNvPicPr>
            <a:picLocks noChangeAspect="1"/>
          </p:cNvPicPr>
          <p:nvPr/>
        </p:nvPicPr>
        <p:blipFill>
          <a:blip r:embed="rId2"/>
          <a:stretch>
            <a:fillRect/>
          </a:stretch>
        </p:blipFill>
        <p:spPr>
          <a:xfrm>
            <a:off x="279400" y="2088108"/>
            <a:ext cx="8559092" cy="3043451"/>
          </a:xfrm>
          <a:prstGeom prst="rect">
            <a:avLst/>
          </a:prstGeom>
        </p:spPr>
      </p:pic>
    </p:spTree>
    <p:extLst>
      <p:ext uri="{BB962C8B-B14F-4D97-AF65-F5344CB8AC3E}">
        <p14:creationId xmlns:p14="http://schemas.microsoft.com/office/powerpoint/2010/main" val="2863298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Power</a:t>
            </a:r>
            <a:r>
              <a:rPr lang="pt-PT" dirty="0"/>
              <a:t> </a:t>
            </a:r>
            <a:r>
              <a:rPr lang="pt-PT" dirty="0" err="1"/>
              <a:t>over</a:t>
            </a:r>
            <a:r>
              <a:rPr lang="pt-PT" dirty="0"/>
              <a:t> Ethernet</a:t>
            </a:r>
          </a:p>
        </p:txBody>
      </p:sp>
      <p:sp>
        <p:nvSpPr>
          <p:cNvPr id="3" name="Content Placeholder 2"/>
          <p:cNvSpPr>
            <a:spLocks noGrp="1"/>
          </p:cNvSpPr>
          <p:nvPr>
            <p:ph idx="1"/>
          </p:nvPr>
        </p:nvSpPr>
        <p:spPr/>
        <p:txBody>
          <a:bodyPr/>
          <a:lstStyle/>
          <a:p>
            <a:r>
              <a:rPr lang="en-US" dirty="0"/>
              <a:t>Power over Ethernet (</a:t>
            </a:r>
            <a:r>
              <a:rPr lang="en-US" dirty="0" err="1"/>
              <a:t>PoE</a:t>
            </a:r>
            <a:r>
              <a:rPr lang="en-US" dirty="0"/>
              <a:t>) supplies power through the same cable as data.</a:t>
            </a:r>
            <a:endParaRPr lang="pt-PT" dirty="0"/>
          </a:p>
        </p:txBody>
      </p:sp>
      <p:pic>
        <p:nvPicPr>
          <p:cNvPr id="4" name="Picture 3"/>
          <p:cNvPicPr>
            <a:picLocks noChangeAspect="1"/>
          </p:cNvPicPr>
          <p:nvPr/>
        </p:nvPicPr>
        <p:blipFill>
          <a:blip r:embed="rId2"/>
          <a:stretch>
            <a:fillRect/>
          </a:stretch>
        </p:blipFill>
        <p:spPr>
          <a:xfrm>
            <a:off x="1133978" y="2434906"/>
            <a:ext cx="6811200" cy="4215120"/>
          </a:xfrm>
          <a:prstGeom prst="rect">
            <a:avLst/>
          </a:prstGeom>
        </p:spPr>
      </p:pic>
    </p:spTree>
    <p:extLst>
      <p:ext uri="{BB962C8B-B14F-4D97-AF65-F5344CB8AC3E}">
        <p14:creationId xmlns:p14="http://schemas.microsoft.com/office/powerpoint/2010/main" val="3773285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err="1"/>
              <a:t>PoE</a:t>
            </a:r>
            <a:r>
              <a:rPr lang="pt-PT" dirty="0"/>
              <a:t> </a:t>
            </a:r>
            <a:r>
              <a:rPr lang="pt-PT" dirty="0" err="1"/>
              <a:t>benefits</a:t>
            </a:r>
            <a:endParaRPr lang="pt-PT" dirty="0"/>
          </a:p>
        </p:txBody>
      </p:sp>
      <p:sp>
        <p:nvSpPr>
          <p:cNvPr id="3" name="Content Placeholder 2"/>
          <p:cNvSpPr>
            <a:spLocks noGrp="1"/>
          </p:cNvSpPr>
          <p:nvPr>
            <p:ph idx="1"/>
          </p:nvPr>
        </p:nvSpPr>
        <p:spPr/>
        <p:txBody>
          <a:bodyPr/>
          <a:lstStyle/>
          <a:p>
            <a:r>
              <a:rPr lang="en-US" dirty="0" err="1"/>
              <a:t>PoE</a:t>
            </a:r>
            <a:r>
              <a:rPr lang="en-US" dirty="0"/>
              <a:t> switches support remote management where power adapters and injectors do </a:t>
            </a:r>
            <a:r>
              <a:rPr lang="pt-PT" dirty="0" err="1"/>
              <a:t>not</a:t>
            </a:r>
            <a:r>
              <a:rPr lang="pt-PT" dirty="0"/>
              <a:t>.</a:t>
            </a:r>
          </a:p>
          <a:p>
            <a:r>
              <a:rPr lang="en-US" dirty="0" err="1"/>
              <a:t>PoE</a:t>
            </a:r>
            <a:r>
              <a:rPr lang="en-US" dirty="0"/>
              <a:t> switches allow for centralized methods of backup power.</a:t>
            </a:r>
          </a:p>
          <a:p>
            <a:r>
              <a:rPr lang="en-US" dirty="0" err="1"/>
              <a:t>PoE</a:t>
            </a:r>
            <a:r>
              <a:rPr lang="en-US" dirty="0"/>
              <a:t> requires less configuration than a local power adapter or injector.</a:t>
            </a:r>
          </a:p>
          <a:p>
            <a:r>
              <a:rPr lang="en-US" dirty="0" err="1"/>
              <a:t>PoE</a:t>
            </a:r>
            <a:r>
              <a:rPr lang="en-US" dirty="0"/>
              <a:t> leverages the data cabling infrastructure, and no additional power cable is required as with the case with power adapters or injectors.</a:t>
            </a:r>
            <a:endParaRPr lang="pt-PT" dirty="0"/>
          </a:p>
        </p:txBody>
      </p:sp>
    </p:spTree>
    <p:extLst>
      <p:ext uri="{BB962C8B-B14F-4D97-AF65-F5344CB8AC3E}">
        <p14:creationId xmlns:p14="http://schemas.microsoft.com/office/powerpoint/2010/main" val="4190423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PoE</a:t>
            </a:r>
            <a:r>
              <a:rPr lang="pt-PT" dirty="0"/>
              <a:t> </a:t>
            </a:r>
            <a:r>
              <a:rPr lang="pt-PT" dirty="0" err="1"/>
              <a:t>Components</a:t>
            </a:r>
            <a:endParaRPr lang="pt-PT"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err="1"/>
              <a:t>PoE</a:t>
            </a:r>
            <a:r>
              <a:rPr lang="en-US" dirty="0"/>
              <a:t> terminology refers to three types of components:</a:t>
            </a:r>
          </a:p>
          <a:p>
            <a:r>
              <a:rPr lang="en-US" dirty="0"/>
              <a:t>Power-sourcing devices</a:t>
            </a:r>
          </a:p>
          <a:p>
            <a:pPr lvl="1"/>
            <a:r>
              <a:rPr lang="en-US" dirty="0"/>
              <a:t>Cisco Catalyst switches and power injectors</a:t>
            </a:r>
          </a:p>
          <a:p>
            <a:r>
              <a:rPr lang="en-US" dirty="0"/>
              <a:t>Powered devices</a:t>
            </a:r>
          </a:p>
          <a:p>
            <a:pPr lvl="1"/>
            <a:r>
              <a:rPr lang="en-US" dirty="0"/>
              <a:t>Access points, IP phones, and IP cameras.</a:t>
            </a:r>
          </a:p>
          <a:p>
            <a:pPr lvl="1"/>
            <a:r>
              <a:rPr lang="en-US" dirty="0"/>
              <a:t>Thin clients, sensors, wall clocks, and so on. </a:t>
            </a:r>
          </a:p>
          <a:p>
            <a:pPr lvl="1"/>
            <a:r>
              <a:rPr lang="en-US" dirty="0"/>
              <a:t>Even switches can be powered through </a:t>
            </a:r>
            <a:r>
              <a:rPr lang="en-US" dirty="0" err="1"/>
              <a:t>PoE</a:t>
            </a:r>
            <a:r>
              <a:rPr lang="en-US" dirty="0"/>
              <a:t> itself.</a:t>
            </a:r>
          </a:p>
          <a:p>
            <a:r>
              <a:rPr lang="en-US" dirty="0"/>
              <a:t>Ethernet cabling. </a:t>
            </a:r>
          </a:p>
          <a:p>
            <a:pPr lvl="1"/>
            <a:r>
              <a:rPr lang="en-US" dirty="0"/>
              <a:t>As with standard Ethernet, the distance of </a:t>
            </a:r>
            <a:r>
              <a:rPr lang="en-US" dirty="0" err="1"/>
              <a:t>PoE</a:t>
            </a:r>
            <a:r>
              <a:rPr lang="en-US" dirty="0"/>
              <a:t> is limited to 100 meters with Category 5 </a:t>
            </a:r>
            <a:r>
              <a:rPr lang="pt-PT" dirty="0" err="1"/>
              <a:t>cabling</a:t>
            </a:r>
            <a:r>
              <a:rPr lang="pt-PT" dirty="0"/>
              <a:t>.</a:t>
            </a:r>
          </a:p>
        </p:txBody>
      </p:sp>
    </p:spTree>
    <p:extLst>
      <p:ext uri="{BB962C8B-B14F-4D97-AF65-F5344CB8AC3E}">
        <p14:creationId xmlns:p14="http://schemas.microsoft.com/office/powerpoint/2010/main" val="9064772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PoE</a:t>
            </a:r>
            <a:r>
              <a:rPr lang="pt-PT" dirty="0"/>
              <a:t> Standards</a:t>
            </a:r>
          </a:p>
        </p:txBody>
      </p:sp>
      <p:sp>
        <p:nvSpPr>
          <p:cNvPr id="3" name="Content Placeholder 2"/>
          <p:cNvSpPr>
            <a:spLocks noGrp="1"/>
          </p:cNvSpPr>
          <p:nvPr>
            <p:ph idx="1"/>
          </p:nvPr>
        </p:nvSpPr>
        <p:spPr/>
        <p:txBody>
          <a:bodyPr>
            <a:normAutofit fontScale="92500" lnSpcReduction="10000"/>
          </a:bodyPr>
          <a:lstStyle/>
          <a:p>
            <a:r>
              <a:rPr lang="en-US" b="1"/>
              <a:t>IEEE </a:t>
            </a:r>
            <a:r>
              <a:rPr lang="en-US" b="1" dirty="0"/>
              <a:t>802.3af (ratified 2003)</a:t>
            </a:r>
          </a:p>
          <a:p>
            <a:pPr lvl="1"/>
            <a:r>
              <a:rPr lang="en-US" dirty="0"/>
              <a:t>This standard provides interoperability between different vendors. </a:t>
            </a:r>
          </a:p>
          <a:p>
            <a:pPr lvl="1"/>
            <a:r>
              <a:rPr lang="en-US" dirty="0"/>
              <a:t>Up to 15.4 W of DC power is available for each powered device.</a:t>
            </a:r>
          </a:p>
          <a:p>
            <a:r>
              <a:rPr lang="en-US" b="1" dirty="0"/>
              <a:t>IEEE 802.3at (ratified 2009)</a:t>
            </a:r>
          </a:p>
          <a:p>
            <a:pPr lvl="1"/>
            <a:r>
              <a:rPr lang="en-US" dirty="0"/>
              <a:t>This standard is an improvement over the 802.3af standard, and can provide powered devices with up to 25.5 W of power.</a:t>
            </a:r>
          </a:p>
          <a:p>
            <a:pPr lvl="1"/>
            <a:r>
              <a:rPr lang="en-US" dirty="0"/>
              <a:t>This number can be increased to 50 W and more with implementations that are outside the standard. </a:t>
            </a:r>
          </a:p>
          <a:p>
            <a:pPr lvl="1"/>
            <a:r>
              <a:rPr lang="en-US" dirty="0"/>
              <a:t>This standard is also known as </a:t>
            </a:r>
            <a:r>
              <a:rPr lang="en-US" dirty="0" err="1"/>
              <a:t>PoE</a:t>
            </a:r>
            <a:r>
              <a:rPr lang="en-US" dirty="0"/>
              <a:t>+ or </a:t>
            </a:r>
            <a:r>
              <a:rPr lang="en-US" dirty="0" err="1"/>
              <a:t>PoE</a:t>
            </a:r>
            <a:r>
              <a:rPr lang="en-US" dirty="0"/>
              <a:t> Plus.</a:t>
            </a:r>
            <a:endParaRPr lang="pt-PT" dirty="0"/>
          </a:p>
        </p:txBody>
      </p:sp>
    </p:spTree>
    <p:extLst>
      <p:ext uri="{BB962C8B-B14F-4D97-AF65-F5344CB8AC3E}">
        <p14:creationId xmlns:p14="http://schemas.microsoft.com/office/powerpoint/2010/main" val="2678494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err="1"/>
              <a:t>PoE</a:t>
            </a:r>
            <a:r>
              <a:rPr lang="pt-PT" dirty="0"/>
              <a:t> </a:t>
            </a:r>
            <a:r>
              <a:rPr lang="pt-PT" dirty="0" err="1"/>
              <a:t>Negotiation</a:t>
            </a:r>
            <a:endParaRPr lang="pt-PT" dirty="0"/>
          </a:p>
        </p:txBody>
      </p:sp>
      <p:sp>
        <p:nvSpPr>
          <p:cNvPr id="3" name="Content Placeholder 2"/>
          <p:cNvSpPr>
            <a:spLocks noGrp="1"/>
          </p:cNvSpPr>
          <p:nvPr>
            <p:ph idx="1"/>
          </p:nvPr>
        </p:nvSpPr>
        <p:spPr>
          <a:xfrm>
            <a:off x="549275" y="1600200"/>
            <a:ext cx="8042276" cy="4432609"/>
          </a:xfrm>
        </p:spPr>
        <p:txBody>
          <a:bodyPr>
            <a:normAutofit fontScale="70000" lnSpcReduction="20000"/>
          </a:bodyPr>
          <a:lstStyle/>
          <a:p>
            <a:pPr>
              <a:lnSpc>
                <a:spcPct val="120000"/>
              </a:lnSpc>
            </a:pPr>
            <a:r>
              <a:rPr lang="en-US" dirty="0"/>
              <a:t>The Cisco switches do not supply power to a port unless it specifically detects the need by the end device. </a:t>
            </a:r>
          </a:p>
          <a:p>
            <a:pPr>
              <a:lnSpc>
                <a:spcPct val="120000"/>
              </a:lnSpc>
            </a:pPr>
            <a:r>
              <a:rPr lang="en-US" dirty="0"/>
              <a:t>This prevents wasting of unnecessary power and so on.</a:t>
            </a:r>
          </a:p>
          <a:p>
            <a:pPr>
              <a:lnSpc>
                <a:spcPct val="120000"/>
              </a:lnSpc>
            </a:pPr>
            <a:r>
              <a:rPr lang="en-US" dirty="0"/>
              <a:t>With 802.3af and 802.3at, the switch tries to detect the powered device by supplying a small voltage across the Ethernet cable. </a:t>
            </a:r>
          </a:p>
          <a:p>
            <a:pPr>
              <a:lnSpc>
                <a:spcPct val="120000"/>
              </a:lnSpc>
            </a:pPr>
            <a:r>
              <a:rPr lang="en-US" dirty="0"/>
              <a:t>The switch then measures the resistance. If the measured resistance is 25K ohm, a powered device is present. </a:t>
            </a:r>
          </a:p>
          <a:p>
            <a:pPr>
              <a:lnSpc>
                <a:spcPct val="120000"/>
              </a:lnSpc>
            </a:pPr>
            <a:r>
              <a:rPr lang="en-US" dirty="0"/>
              <a:t>The powered device can provide the switch with a power class information. </a:t>
            </a:r>
          </a:p>
          <a:p>
            <a:pPr>
              <a:lnSpc>
                <a:spcPct val="120000"/>
              </a:lnSpc>
            </a:pPr>
            <a:r>
              <a:rPr lang="en-US" dirty="0"/>
              <a:t>The default class of 0 is used if either the switch or the powered device does not support power class discovery</a:t>
            </a:r>
            <a:endParaRPr lang="pt-PT" dirty="0"/>
          </a:p>
        </p:txBody>
      </p:sp>
    </p:spTree>
    <p:extLst>
      <p:ext uri="{BB962C8B-B14F-4D97-AF65-F5344CB8AC3E}">
        <p14:creationId xmlns:p14="http://schemas.microsoft.com/office/powerpoint/2010/main" val="205739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err="1"/>
              <a:t>PoE</a:t>
            </a:r>
            <a:r>
              <a:rPr lang="pt-PT" dirty="0"/>
              <a:t> </a:t>
            </a:r>
            <a:r>
              <a:rPr lang="pt-PT" dirty="0" err="1"/>
              <a:t>Power</a:t>
            </a:r>
            <a:r>
              <a:rPr lang="pt-PT" dirty="0"/>
              <a:t> Classes</a:t>
            </a:r>
          </a:p>
        </p:txBody>
      </p:sp>
      <p:pic>
        <p:nvPicPr>
          <p:cNvPr id="4" name="Picture 3"/>
          <p:cNvPicPr>
            <a:picLocks noChangeAspect="1"/>
          </p:cNvPicPr>
          <p:nvPr/>
        </p:nvPicPr>
        <p:blipFill>
          <a:blip r:embed="rId3"/>
          <a:stretch>
            <a:fillRect/>
          </a:stretch>
        </p:blipFill>
        <p:spPr>
          <a:xfrm>
            <a:off x="279401" y="2058918"/>
            <a:ext cx="8515124" cy="2717798"/>
          </a:xfrm>
          <a:prstGeom prst="rect">
            <a:avLst/>
          </a:prstGeom>
        </p:spPr>
      </p:pic>
    </p:spTree>
    <p:extLst>
      <p:ext uri="{BB962C8B-B14F-4D97-AF65-F5344CB8AC3E}">
        <p14:creationId xmlns:p14="http://schemas.microsoft.com/office/powerpoint/2010/main" val="4061177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Configuring and Verifying </a:t>
            </a:r>
            <a:r>
              <a:rPr lang="en-US" dirty="0" err="1"/>
              <a:t>PoE</a:t>
            </a:r>
            <a:endParaRPr lang="pt-PT" dirty="0"/>
          </a:p>
        </p:txBody>
      </p:sp>
      <p:pic>
        <p:nvPicPr>
          <p:cNvPr id="4" name="Picture 3"/>
          <p:cNvPicPr>
            <a:picLocks noChangeAspect="1"/>
          </p:cNvPicPr>
          <p:nvPr/>
        </p:nvPicPr>
        <p:blipFill>
          <a:blip r:embed="rId2"/>
          <a:stretch>
            <a:fillRect/>
          </a:stretch>
        </p:blipFill>
        <p:spPr>
          <a:xfrm>
            <a:off x="746073" y="1559859"/>
            <a:ext cx="7679150" cy="5131399"/>
          </a:xfrm>
          <a:prstGeom prst="rect">
            <a:avLst/>
          </a:prstGeom>
        </p:spPr>
      </p:pic>
    </p:spTree>
    <p:extLst>
      <p:ext uri="{BB962C8B-B14F-4D97-AF65-F5344CB8AC3E}">
        <p14:creationId xmlns:p14="http://schemas.microsoft.com/office/powerpoint/2010/main" val="2922787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835" y="263245"/>
            <a:ext cx="8042276" cy="1336956"/>
          </a:xfrm>
        </p:spPr>
        <p:txBody>
          <a:bodyPr/>
          <a:lstStyle/>
          <a:p>
            <a:br>
              <a:rPr lang="pt-PT" dirty="0"/>
            </a:br>
            <a:r>
              <a:rPr lang="pt-PT" sz="2800" dirty="0"/>
              <a:t>Monitoring Features</a:t>
            </a:r>
            <a:br>
              <a:rPr lang="pt-PT" dirty="0"/>
            </a:br>
            <a:r>
              <a:rPr lang="pt-PT" dirty="0"/>
              <a:t>SPAN and RSPAN Overview</a:t>
            </a:r>
          </a:p>
        </p:txBody>
      </p:sp>
      <p:sp>
        <p:nvSpPr>
          <p:cNvPr id="3" name="Content Placeholder 2"/>
          <p:cNvSpPr>
            <a:spLocks noGrp="1"/>
          </p:cNvSpPr>
          <p:nvPr>
            <p:ph idx="1"/>
          </p:nvPr>
        </p:nvSpPr>
        <p:spPr>
          <a:xfrm>
            <a:off x="521463" y="1813143"/>
            <a:ext cx="8042276" cy="4343400"/>
          </a:xfrm>
        </p:spPr>
        <p:txBody>
          <a:bodyPr/>
          <a:lstStyle/>
          <a:p>
            <a:r>
              <a:rPr lang="en-US" b="1" dirty="0"/>
              <a:t>SPAN session: </a:t>
            </a:r>
            <a:r>
              <a:rPr lang="en-US" dirty="0"/>
              <a:t>An association of a destination port with source ports.</a:t>
            </a:r>
          </a:p>
          <a:p>
            <a:r>
              <a:rPr lang="en-US" b="1" dirty="0"/>
              <a:t>Source VLAN: </a:t>
            </a:r>
            <a:r>
              <a:rPr lang="en-US" dirty="0"/>
              <a:t>VLAN monitored for traffic analysis.</a:t>
            </a:r>
            <a:endParaRPr lang="pt-PT" dirty="0"/>
          </a:p>
        </p:txBody>
      </p:sp>
      <p:pic>
        <p:nvPicPr>
          <p:cNvPr id="4" name="Picture 3"/>
          <p:cNvPicPr>
            <a:picLocks noChangeAspect="1"/>
          </p:cNvPicPr>
          <p:nvPr/>
        </p:nvPicPr>
        <p:blipFill>
          <a:blip r:embed="rId3"/>
          <a:stretch>
            <a:fillRect/>
          </a:stretch>
        </p:blipFill>
        <p:spPr>
          <a:xfrm>
            <a:off x="387835" y="3429000"/>
            <a:ext cx="8309532" cy="3150296"/>
          </a:xfrm>
          <a:prstGeom prst="rect">
            <a:avLst/>
          </a:prstGeom>
        </p:spPr>
      </p:pic>
    </p:spTree>
    <p:extLst>
      <p:ext uri="{BB962C8B-B14F-4D97-AF65-F5344CB8AC3E}">
        <p14:creationId xmlns:p14="http://schemas.microsoft.com/office/powerpoint/2010/main" val="4175091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SPAN </a:t>
            </a:r>
            <a:r>
              <a:rPr lang="pt-PT" dirty="0" err="1"/>
              <a:t>Terminology</a:t>
            </a:r>
            <a:endParaRPr lang="pt-PT" dirty="0"/>
          </a:p>
        </p:txBody>
      </p:sp>
      <p:pic>
        <p:nvPicPr>
          <p:cNvPr id="4" name="Picture 3"/>
          <p:cNvPicPr>
            <a:picLocks noChangeAspect="1"/>
          </p:cNvPicPr>
          <p:nvPr/>
        </p:nvPicPr>
        <p:blipFill>
          <a:blip r:embed="rId3"/>
          <a:stretch>
            <a:fillRect/>
          </a:stretch>
        </p:blipFill>
        <p:spPr>
          <a:xfrm>
            <a:off x="279400" y="2131900"/>
            <a:ext cx="8520568" cy="3722989"/>
          </a:xfrm>
          <a:prstGeom prst="rect">
            <a:avLst/>
          </a:prstGeom>
        </p:spPr>
      </p:pic>
    </p:spTree>
    <p:extLst>
      <p:ext uri="{BB962C8B-B14F-4D97-AF65-F5344CB8AC3E}">
        <p14:creationId xmlns:p14="http://schemas.microsoft.com/office/powerpoint/2010/main" val="2067630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055" y="763155"/>
            <a:ext cx="8521700" cy="742659"/>
          </a:xfrm>
        </p:spPr>
        <p:txBody>
          <a:bodyPr/>
          <a:lstStyle/>
          <a:p>
            <a:r>
              <a:rPr lang="pt-PT" dirty="0" err="1"/>
              <a:t>Remote</a:t>
            </a:r>
            <a:r>
              <a:rPr lang="pt-PT" dirty="0"/>
              <a:t> SPAN </a:t>
            </a:r>
            <a:r>
              <a:rPr lang="pt-PT" dirty="0" err="1"/>
              <a:t>Overview</a:t>
            </a:r>
            <a:endParaRPr lang="pt-PT" dirty="0"/>
          </a:p>
        </p:txBody>
      </p:sp>
      <p:sp>
        <p:nvSpPr>
          <p:cNvPr id="3" name="Content Placeholder 2"/>
          <p:cNvSpPr>
            <a:spLocks noGrp="1"/>
          </p:cNvSpPr>
          <p:nvPr>
            <p:ph idx="1"/>
          </p:nvPr>
        </p:nvSpPr>
        <p:spPr>
          <a:xfrm>
            <a:off x="279401" y="5257734"/>
            <a:ext cx="8520354" cy="1442488"/>
          </a:xfrm>
        </p:spPr>
        <p:txBody>
          <a:bodyPr/>
          <a:lstStyle/>
          <a:p>
            <a:r>
              <a:rPr lang="en-US" dirty="0"/>
              <a:t>Remote SPAN supports source and destination ports on different switches, while local SPAN supports only source and destination ports on the same switch.</a:t>
            </a:r>
            <a:endParaRPr lang="pt-PT" dirty="0"/>
          </a:p>
        </p:txBody>
      </p:sp>
      <p:pic>
        <p:nvPicPr>
          <p:cNvPr id="4" name="Picture 3"/>
          <p:cNvPicPr>
            <a:picLocks noChangeAspect="1"/>
          </p:cNvPicPr>
          <p:nvPr/>
        </p:nvPicPr>
        <p:blipFill>
          <a:blip r:embed="rId3"/>
          <a:stretch>
            <a:fillRect/>
          </a:stretch>
        </p:blipFill>
        <p:spPr>
          <a:xfrm>
            <a:off x="1180418" y="1505814"/>
            <a:ext cx="6718320" cy="3751920"/>
          </a:xfrm>
          <a:prstGeom prst="rect">
            <a:avLst/>
          </a:prstGeom>
        </p:spPr>
      </p:pic>
    </p:spTree>
    <p:extLst>
      <p:ext uri="{BB962C8B-B14F-4D97-AF65-F5344CB8AC3E}">
        <p14:creationId xmlns:p14="http://schemas.microsoft.com/office/powerpoint/2010/main" val="21949599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RSPAN</a:t>
            </a:r>
          </a:p>
        </p:txBody>
      </p:sp>
      <p:sp>
        <p:nvSpPr>
          <p:cNvPr id="3" name="Content Placeholder 2"/>
          <p:cNvSpPr>
            <a:spLocks noGrp="1"/>
          </p:cNvSpPr>
          <p:nvPr>
            <p:ph idx="1"/>
          </p:nvPr>
        </p:nvSpPr>
        <p:spPr/>
        <p:txBody>
          <a:bodyPr/>
          <a:lstStyle/>
          <a:p>
            <a:pPr marL="0" indent="0">
              <a:buNone/>
            </a:pPr>
            <a:r>
              <a:rPr lang="en-US" dirty="0"/>
              <a:t>In terms of configuration, RSPAN consists of the following:</a:t>
            </a:r>
          </a:p>
          <a:p>
            <a:r>
              <a:rPr lang="pt-PT" dirty="0"/>
              <a:t>RSPAN </a:t>
            </a:r>
            <a:r>
              <a:rPr lang="pt-PT" dirty="0" err="1"/>
              <a:t>source</a:t>
            </a:r>
            <a:r>
              <a:rPr lang="pt-PT" dirty="0"/>
              <a:t> </a:t>
            </a:r>
            <a:r>
              <a:rPr lang="pt-PT" dirty="0" err="1"/>
              <a:t>session</a:t>
            </a:r>
            <a:endParaRPr lang="pt-PT" dirty="0"/>
          </a:p>
          <a:p>
            <a:r>
              <a:rPr lang="pt-PT" dirty="0"/>
              <a:t>RSPAN VLAN</a:t>
            </a:r>
          </a:p>
          <a:p>
            <a:r>
              <a:rPr lang="pt-PT" dirty="0"/>
              <a:t>RSPAN </a:t>
            </a:r>
            <a:r>
              <a:rPr lang="pt-PT" dirty="0" err="1"/>
              <a:t>destination</a:t>
            </a:r>
            <a:r>
              <a:rPr lang="pt-PT" dirty="0"/>
              <a:t> </a:t>
            </a:r>
            <a:r>
              <a:rPr lang="pt-PT" dirty="0" err="1"/>
              <a:t>session</a:t>
            </a:r>
            <a:endParaRPr lang="pt-PT" dirty="0"/>
          </a:p>
        </p:txBody>
      </p:sp>
    </p:spTree>
    <p:extLst>
      <p:ext uri="{BB962C8B-B14F-4D97-AF65-F5344CB8AC3E}">
        <p14:creationId xmlns:p14="http://schemas.microsoft.com/office/powerpoint/2010/main" val="3437282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SPAN </a:t>
            </a:r>
            <a:r>
              <a:rPr lang="pt-PT" dirty="0" err="1"/>
              <a:t>Configuration</a:t>
            </a:r>
            <a:endParaRPr lang="pt-PT" dirty="0"/>
          </a:p>
        </p:txBody>
      </p:sp>
      <p:sp>
        <p:nvSpPr>
          <p:cNvPr id="3" name="Content Placeholder 2"/>
          <p:cNvSpPr>
            <a:spLocks noGrp="1"/>
          </p:cNvSpPr>
          <p:nvPr>
            <p:ph idx="1"/>
          </p:nvPr>
        </p:nvSpPr>
        <p:spPr/>
        <p:txBody>
          <a:bodyPr>
            <a:normAutofit fontScale="92500"/>
          </a:bodyPr>
          <a:lstStyle/>
          <a:p>
            <a:pPr marL="0" indent="0">
              <a:buNone/>
            </a:pPr>
            <a:r>
              <a:rPr lang="en-US" dirty="0"/>
              <a:t>SPAN adheres to the following caveats</a:t>
            </a:r>
          </a:p>
          <a:p>
            <a:r>
              <a:rPr lang="pt-PT" dirty="0"/>
              <a:t>A </a:t>
            </a:r>
            <a:r>
              <a:rPr lang="pt-PT" dirty="0" err="1"/>
              <a:t>destination</a:t>
            </a:r>
            <a:r>
              <a:rPr lang="pt-PT" dirty="0"/>
              <a:t> </a:t>
            </a:r>
            <a:r>
              <a:rPr lang="pt-PT" dirty="0" err="1"/>
              <a:t>port</a:t>
            </a:r>
            <a:r>
              <a:rPr lang="pt-PT" dirty="0"/>
              <a:t> </a:t>
            </a:r>
            <a:r>
              <a:rPr lang="pt-PT" dirty="0" err="1"/>
              <a:t>cannot</a:t>
            </a:r>
            <a:r>
              <a:rPr lang="pt-PT" dirty="0"/>
              <a:t> </a:t>
            </a:r>
            <a:r>
              <a:rPr lang="pt-PT" dirty="0" err="1"/>
              <a:t>be</a:t>
            </a:r>
            <a:r>
              <a:rPr lang="pt-PT" dirty="0"/>
              <a:t> a </a:t>
            </a:r>
            <a:r>
              <a:rPr lang="pt-PT" dirty="0" err="1"/>
              <a:t>source</a:t>
            </a:r>
            <a:r>
              <a:rPr lang="pt-PT" dirty="0"/>
              <a:t> </a:t>
            </a:r>
            <a:r>
              <a:rPr lang="pt-PT" dirty="0" err="1"/>
              <a:t>port</a:t>
            </a:r>
            <a:r>
              <a:rPr lang="pt-PT" dirty="0"/>
              <a:t> </a:t>
            </a:r>
            <a:r>
              <a:rPr lang="pt-PT" dirty="0" err="1"/>
              <a:t>or</a:t>
            </a:r>
            <a:r>
              <a:rPr lang="pt-PT" dirty="0"/>
              <a:t> vice versa.</a:t>
            </a:r>
          </a:p>
          <a:p>
            <a:r>
              <a:rPr lang="en-US" dirty="0"/>
              <a:t>The number of destination ports is platform dependent; some platforms allow for </a:t>
            </a:r>
            <a:r>
              <a:rPr lang="pt-PT" dirty="0"/>
              <a:t>more </a:t>
            </a:r>
            <a:r>
              <a:rPr lang="pt-PT" dirty="0" err="1"/>
              <a:t>than</a:t>
            </a:r>
            <a:r>
              <a:rPr lang="pt-PT" dirty="0"/>
              <a:t> </a:t>
            </a:r>
            <a:r>
              <a:rPr lang="pt-PT" dirty="0" err="1"/>
              <a:t>one</a:t>
            </a:r>
            <a:r>
              <a:rPr lang="pt-PT" dirty="0"/>
              <a:t> </a:t>
            </a:r>
            <a:r>
              <a:rPr lang="pt-PT" dirty="0" err="1"/>
              <a:t>destination</a:t>
            </a:r>
            <a:r>
              <a:rPr lang="pt-PT" dirty="0"/>
              <a:t>.</a:t>
            </a:r>
          </a:p>
          <a:p>
            <a:r>
              <a:rPr lang="en-US" dirty="0"/>
              <a:t>Destination ports do not act as normal ports and do not participate in spanning tree and so on. Normal traffic flows through a destination. Be careful not to connect anything besides an end device to a SPAN destination port.</a:t>
            </a:r>
            <a:endParaRPr lang="pt-PT" dirty="0"/>
          </a:p>
        </p:txBody>
      </p:sp>
    </p:spTree>
    <p:extLst>
      <p:ext uri="{BB962C8B-B14F-4D97-AF65-F5344CB8AC3E}">
        <p14:creationId xmlns:p14="http://schemas.microsoft.com/office/powerpoint/2010/main" val="35815580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SPAN </a:t>
            </a:r>
            <a:r>
              <a:rPr lang="pt-PT" dirty="0" err="1"/>
              <a:t>Configuration</a:t>
            </a:r>
            <a:endParaRPr lang="pt-PT" dirty="0"/>
          </a:p>
        </p:txBody>
      </p:sp>
      <p:sp>
        <p:nvSpPr>
          <p:cNvPr id="3" name="Content Placeholder 2"/>
          <p:cNvSpPr>
            <a:spLocks noGrp="1"/>
          </p:cNvSpPr>
          <p:nvPr>
            <p:ph idx="1"/>
          </p:nvPr>
        </p:nvSpPr>
        <p:spPr/>
        <p:txBody>
          <a:bodyPr/>
          <a:lstStyle/>
          <a:p>
            <a:endParaRPr lang="pt-PT"/>
          </a:p>
        </p:txBody>
      </p:sp>
      <p:pic>
        <p:nvPicPr>
          <p:cNvPr id="5" name="Picture 4"/>
          <p:cNvPicPr>
            <a:picLocks noChangeAspect="1"/>
          </p:cNvPicPr>
          <p:nvPr/>
        </p:nvPicPr>
        <p:blipFill>
          <a:blip r:embed="rId2"/>
          <a:stretch>
            <a:fillRect/>
          </a:stretch>
        </p:blipFill>
        <p:spPr>
          <a:xfrm>
            <a:off x="1131324" y="5179956"/>
            <a:ext cx="6625440" cy="1497680"/>
          </a:xfrm>
          <a:prstGeom prst="rect">
            <a:avLst/>
          </a:prstGeom>
        </p:spPr>
      </p:pic>
      <p:pic>
        <p:nvPicPr>
          <p:cNvPr id="7" name="Picture 6"/>
          <p:cNvPicPr>
            <a:picLocks noChangeAspect="1"/>
          </p:cNvPicPr>
          <p:nvPr/>
        </p:nvPicPr>
        <p:blipFill>
          <a:blip r:embed="rId3"/>
          <a:stretch>
            <a:fillRect/>
          </a:stretch>
        </p:blipFill>
        <p:spPr>
          <a:xfrm>
            <a:off x="549304" y="1600201"/>
            <a:ext cx="8250451" cy="3472174"/>
          </a:xfrm>
          <a:prstGeom prst="rect">
            <a:avLst/>
          </a:prstGeom>
        </p:spPr>
      </p:pic>
    </p:spTree>
    <p:extLst>
      <p:ext uri="{BB962C8B-B14F-4D97-AF65-F5344CB8AC3E}">
        <p14:creationId xmlns:p14="http://schemas.microsoft.com/office/powerpoint/2010/main" val="3553901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RSPAN </a:t>
            </a:r>
            <a:r>
              <a:rPr lang="pt-PT" dirty="0" err="1"/>
              <a:t>Configuration</a:t>
            </a:r>
            <a:endParaRPr lang="pt-PT" dirty="0"/>
          </a:p>
        </p:txBody>
      </p:sp>
      <p:sp>
        <p:nvSpPr>
          <p:cNvPr id="3" name="Content Placeholder 2"/>
          <p:cNvSpPr>
            <a:spLocks noGrp="1"/>
          </p:cNvSpPr>
          <p:nvPr>
            <p:ph idx="1"/>
          </p:nvPr>
        </p:nvSpPr>
        <p:spPr>
          <a:xfrm>
            <a:off x="279401" y="3394695"/>
            <a:ext cx="8520354" cy="2920043"/>
          </a:xfrm>
        </p:spPr>
        <p:txBody>
          <a:bodyPr>
            <a:normAutofit fontScale="92500" lnSpcReduction="20000"/>
          </a:bodyPr>
          <a:lstStyle/>
          <a:p>
            <a:r>
              <a:rPr lang="pt-PT" sz="2000" dirty="0">
                <a:latin typeface="Consolas" panose="020B0609020204030204" pitchFamily="49" charset="0"/>
              </a:rPr>
              <a:t>SW1(</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err="1">
                <a:latin typeface="Consolas" panose="020B0609020204030204" pitchFamily="49" charset="0"/>
              </a:rPr>
              <a:t>vlan</a:t>
            </a:r>
            <a:r>
              <a:rPr lang="pt-PT" sz="2000" b="1" dirty="0">
                <a:latin typeface="Consolas" panose="020B0609020204030204" pitchFamily="49" charset="0"/>
              </a:rPr>
              <a:t> 100</a:t>
            </a:r>
          </a:p>
          <a:p>
            <a:r>
              <a:rPr lang="pt-PT" sz="2000" dirty="0">
                <a:latin typeface="Consolas" panose="020B0609020204030204" pitchFamily="49" charset="0"/>
              </a:rPr>
              <a:t>SW1(</a:t>
            </a:r>
            <a:r>
              <a:rPr lang="pt-PT" sz="2000" dirty="0" err="1">
                <a:latin typeface="Consolas" panose="020B0609020204030204" pitchFamily="49" charset="0"/>
              </a:rPr>
              <a:t>config-vlan</a:t>
            </a:r>
            <a:r>
              <a:rPr lang="pt-PT" sz="2000" dirty="0">
                <a:latin typeface="Consolas" panose="020B0609020204030204" pitchFamily="49" charset="0"/>
              </a:rPr>
              <a:t>)# </a:t>
            </a:r>
            <a:r>
              <a:rPr lang="pt-PT" sz="2000" b="1" dirty="0" err="1">
                <a:latin typeface="Consolas" panose="020B0609020204030204" pitchFamily="49" charset="0"/>
              </a:rPr>
              <a:t>name</a:t>
            </a:r>
            <a:r>
              <a:rPr lang="pt-PT" sz="2000" b="1" dirty="0">
                <a:latin typeface="Consolas" panose="020B0609020204030204" pitchFamily="49" charset="0"/>
              </a:rPr>
              <a:t> RSPAN-VLAN</a:t>
            </a:r>
          </a:p>
          <a:p>
            <a:r>
              <a:rPr lang="pt-PT" sz="2000" dirty="0">
                <a:latin typeface="Consolas" panose="020B0609020204030204" pitchFamily="49" charset="0"/>
              </a:rPr>
              <a:t>SW1(</a:t>
            </a:r>
            <a:r>
              <a:rPr lang="pt-PT" sz="2000" dirty="0" err="1">
                <a:latin typeface="Consolas" panose="020B0609020204030204" pitchFamily="49" charset="0"/>
              </a:rPr>
              <a:t>config-vlan</a:t>
            </a:r>
            <a:r>
              <a:rPr lang="pt-PT" sz="2000" dirty="0">
                <a:latin typeface="Consolas" panose="020B0609020204030204" pitchFamily="49" charset="0"/>
              </a:rPr>
              <a:t>)# </a:t>
            </a:r>
            <a:r>
              <a:rPr lang="pt-PT" sz="2000" b="1" dirty="0" err="1">
                <a:latin typeface="Consolas" panose="020B0609020204030204" pitchFamily="49" charset="0"/>
              </a:rPr>
              <a:t>remote-span</a:t>
            </a:r>
            <a:endParaRPr lang="pt-PT" sz="2000" b="1" dirty="0">
              <a:latin typeface="Consolas" panose="020B0609020204030204" pitchFamily="49" charset="0"/>
            </a:endParaRPr>
          </a:p>
          <a:p>
            <a:r>
              <a:rPr lang="pt-PT" sz="2000" dirty="0">
                <a:latin typeface="Consolas" panose="020B0609020204030204" pitchFamily="49" charset="0"/>
              </a:rPr>
              <a:t>SW1(</a:t>
            </a:r>
            <a:r>
              <a:rPr lang="pt-PT" sz="2000" dirty="0" err="1">
                <a:latin typeface="Consolas" panose="020B0609020204030204" pitchFamily="49" charset="0"/>
              </a:rPr>
              <a:t>config-vlan</a:t>
            </a:r>
            <a:r>
              <a:rPr lang="pt-PT" sz="2000" dirty="0">
                <a:latin typeface="Consolas" panose="020B0609020204030204" pitchFamily="49" charset="0"/>
              </a:rPr>
              <a:t>)# </a:t>
            </a:r>
            <a:r>
              <a:rPr lang="pt-PT" sz="2000" b="1" dirty="0">
                <a:latin typeface="Consolas" panose="020B0609020204030204" pitchFamily="49" charset="0"/>
              </a:rPr>
              <a:t>exit</a:t>
            </a:r>
          </a:p>
          <a:p>
            <a:r>
              <a:rPr lang="pt-PT" sz="2000" dirty="0">
                <a:latin typeface="Consolas" panose="020B0609020204030204" pitchFamily="49" charset="0"/>
              </a:rPr>
              <a:t>SW1(</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a:latin typeface="Consolas" panose="020B0609020204030204" pitchFamily="49" charset="0"/>
              </a:rPr>
              <a:t>monitor </a:t>
            </a:r>
            <a:r>
              <a:rPr lang="pt-PT" sz="2000" b="1" dirty="0" err="1">
                <a:latin typeface="Consolas" panose="020B0609020204030204" pitchFamily="49" charset="0"/>
              </a:rPr>
              <a:t>session</a:t>
            </a:r>
            <a:r>
              <a:rPr lang="pt-PT" sz="2000" b="1" dirty="0">
                <a:latin typeface="Consolas" panose="020B0609020204030204" pitchFamily="49" charset="0"/>
              </a:rPr>
              <a:t> 2 </a:t>
            </a:r>
            <a:r>
              <a:rPr lang="pt-PT" sz="2000" b="1" dirty="0" err="1">
                <a:latin typeface="Consolas" panose="020B0609020204030204" pitchFamily="49" charset="0"/>
              </a:rPr>
              <a:t>source</a:t>
            </a:r>
            <a:r>
              <a:rPr lang="pt-PT" sz="2000" b="1" dirty="0">
                <a:latin typeface="Consolas" panose="020B0609020204030204" pitchFamily="49" charset="0"/>
              </a:rPr>
              <a:t> interface Giga0/1</a:t>
            </a:r>
          </a:p>
          <a:p>
            <a:r>
              <a:rPr lang="pt-PT" sz="2000" dirty="0">
                <a:latin typeface="Consolas" panose="020B0609020204030204" pitchFamily="49" charset="0"/>
              </a:rPr>
              <a:t>SW1(</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a:latin typeface="Consolas" panose="020B0609020204030204" pitchFamily="49" charset="0"/>
              </a:rPr>
              <a:t>monitor </a:t>
            </a:r>
            <a:r>
              <a:rPr lang="pt-PT" sz="2000" b="1" dirty="0" err="1">
                <a:latin typeface="Consolas" panose="020B0609020204030204" pitchFamily="49" charset="0"/>
              </a:rPr>
              <a:t>session</a:t>
            </a:r>
            <a:r>
              <a:rPr lang="pt-PT" sz="2000" b="1" dirty="0">
                <a:latin typeface="Consolas" panose="020B0609020204030204" pitchFamily="49" charset="0"/>
              </a:rPr>
              <a:t> 2 </a:t>
            </a:r>
            <a:r>
              <a:rPr lang="pt-PT" sz="2000" b="1" dirty="0" err="1">
                <a:latin typeface="Consolas" panose="020B0609020204030204" pitchFamily="49" charset="0"/>
              </a:rPr>
              <a:t>destination</a:t>
            </a:r>
            <a:r>
              <a:rPr lang="pt-PT" sz="2000" b="1" dirty="0">
                <a:latin typeface="Consolas" panose="020B0609020204030204" pitchFamily="49" charset="0"/>
              </a:rPr>
              <a:t> </a:t>
            </a:r>
            <a:r>
              <a:rPr lang="pt-PT" sz="2000" b="1" dirty="0" err="1">
                <a:latin typeface="Consolas" panose="020B0609020204030204" pitchFamily="49" charset="0"/>
              </a:rPr>
              <a:t>remote</a:t>
            </a:r>
            <a:r>
              <a:rPr lang="pt-PT" sz="2000" b="1" dirty="0">
                <a:latin typeface="Consolas" panose="020B0609020204030204" pitchFamily="49" charset="0"/>
              </a:rPr>
              <a:t> </a:t>
            </a:r>
            <a:r>
              <a:rPr lang="pt-PT" sz="2000" b="1" dirty="0" err="1">
                <a:latin typeface="Consolas" panose="020B0609020204030204" pitchFamily="49" charset="0"/>
              </a:rPr>
              <a:t>vlan</a:t>
            </a:r>
            <a:r>
              <a:rPr lang="pt-PT" sz="2000" b="1" dirty="0">
                <a:latin typeface="Consolas" panose="020B0609020204030204" pitchFamily="49" charset="0"/>
              </a:rPr>
              <a:t> 100</a:t>
            </a:r>
            <a:endParaRPr lang="pt-PT" sz="2000" dirty="0">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932737" y="1627991"/>
            <a:ext cx="7213681" cy="1544000"/>
          </a:xfrm>
          <a:prstGeom prst="rect">
            <a:avLst/>
          </a:prstGeom>
        </p:spPr>
      </p:pic>
    </p:spTree>
    <p:extLst>
      <p:ext uri="{BB962C8B-B14F-4D97-AF65-F5344CB8AC3E}">
        <p14:creationId xmlns:p14="http://schemas.microsoft.com/office/powerpoint/2010/main" val="24677347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RSPAN </a:t>
            </a:r>
            <a:r>
              <a:rPr lang="pt-PT" dirty="0" err="1"/>
              <a:t>Configuration</a:t>
            </a:r>
            <a:endParaRPr lang="pt-PT" dirty="0"/>
          </a:p>
        </p:txBody>
      </p:sp>
      <p:sp>
        <p:nvSpPr>
          <p:cNvPr id="3" name="Content Placeholder 2"/>
          <p:cNvSpPr>
            <a:spLocks noGrp="1"/>
          </p:cNvSpPr>
          <p:nvPr>
            <p:ph idx="1"/>
          </p:nvPr>
        </p:nvSpPr>
        <p:spPr>
          <a:xfrm>
            <a:off x="279401" y="3394695"/>
            <a:ext cx="8520354" cy="2920043"/>
          </a:xfrm>
        </p:spPr>
        <p:txBody>
          <a:bodyPr>
            <a:normAutofit fontScale="85000" lnSpcReduction="10000"/>
          </a:bodyPr>
          <a:lstStyle/>
          <a:p>
            <a:r>
              <a:rPr lang="pt-PT" sz="2000" dirty="0">
                <a:latin typeface="Consolas" panose="020B0609020204030204" pitchFamily="49" charset="0"/>
              </a:rPr>
              <a:t>SW2(</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err="1">
                <a:latin typeface="Consolas" panose="020B0609020204030204" pitchFamily="49" charset="0"/>
              </a:rPr>
              <a:t>vlan</a:t>
            </a:r>
            <a:r>
              <a:rPr lang="pt-PT" sz="2000" b="1" dirty="0">
                <a:latin typeface="Consolas" panose="020B0609020204030204" pitchFamily="49" charset="0"/>
              </a:rPr>
              <a:t> 100</a:t>
            </a:r>
          </a:p>
          <a:p>
            <a:r>
              <a:rPr lang="pt-PT" sz="2000" dirty="0">
                <a:latin typeface="Consolas" panose="020B0609020204030204" pitchFamily="49" charset="0"/>
              </a:rPr>
              <a:t>SW2(</a:t>
            </a:r>
            <a:r>
              <a:rPr lang="pt-PT" sz="2000" dirty="0" err="1">
                <a:latin typeface="Consolas" panose="020B0609020204030204" pitchFamily="49" charset="0"/>
              </a:rPr>
              <a:t>config-vlan</a:t>
            </a:r>
            <a:r>
              <a:rPr lang="pt-PT" sz="2000" dirty="0">
                <a:latin typeface="Consolas" panose="020B0609020204030204" pitchFamily="49" charset="0"/>
              </a:rPr>
              <a:t>)# </a:t>
            </a:r>
            <a:r>
              <a:rPr lang="pt-PT" sz="2000" b="1" dirty="0" err="1">
                <a:latin typeface="Consolas" panose="020B0609020204030204" pitchFamily="49" charset="0"/>
              </a:rPr>
              <a:t>name</a:t>
            </a:r>
            <a:r>
              <a:rPr lang="pt-PT" sz="2000" b="1" dirty="0">
                <a:latin typeface="Consolas" panose="020B0609020204030204" pitchFamily="49" charset="0"/>
              </a:rPr>
              <a:t> RSPAN-VLAN</a:t>
            </a:r>
          </a:p>
          <a:p>
            <a:r>
              <a:rPr lang="pt-PT" sz="2000" dirty="0">
                <a:latin typeface="Consolas" panose="020B0609020204030204" pitchFamily="49" charset="0"/>
              </a:rPr>
              <a:t>SW2(</a:t>
            </a:r>
            <a:r>
              <a:rPr lang="pt-PT" sz="2000" dirty="0" err="1">
                <a:latin typeface="Consolas" panose="020B0609020204030204" pitchFamily="49" charset="0"/>
              </a:rPr>
              <a:t>config-vlan</a:t>
            </a:r>
            <a:r>
              <a:rPr lang="pt-PT" sz="2000" dirty="0">
                <a:latin typeface="Consolas" panose="020B0609020204030204" pitchFamily="49" charset="0"/>
              </a:rPr>
              <a:t>)# </a:t>
            </a:r>
            <a:r>
              <a:rPr lang="pt-PT" sz="2000" b="1" dirty="0" err="1">
                <a:latin typeface="Consolas" panose="020B0609020204030204" pitchFamily="49" charset="0"/>
              </a:rPr>
              <a:t>remote-span</a:t>
            </a:r>
            <a:endParaRPr lang="pt-PT" sz="2000" b="1" dirty="0">
              <a:latin typeface="Consolas" panose="020B0609020204030204" pitchFamily="49" charset="0"/>
            </a:endParaRPr>
          </a:p>
          <a:p>
            <a:r>
              <a:rPr lang="pt-PT" sz="2000" dirty="0">
                <a:latin typeface="Consolas" panose="020B0609020204030204" pitchFamily="49" charset="0"/>
              </a:rPr>
              <a:t>SW2(</a:t>
            </a:r>
            <a:r>
              <a:rPr lang="pt-PT" sz="2000" dirty="0" err="1">
                <a:latin typeface="Consolas" panose="020B0609020204030204" pitchFamily="49" charset="0"/>
              </a:rPr>
              <a:t>config-vlan</a:t>
            </a:r>
            <a:r>
              <a:rPr lang="pt-PT" sz="2000" dirty="0">
                <a:latin typeface="Consolas" panose="020B0609020204030204" pitchFamily="49" charset="0"/>
              </a:rPr>
              <a:t>)# </a:t>
            </a:r>
            <a:r>
              <a:rPr lang="pt-PT" sz="2000" b="1" dirty="0">
                <a:latin typeface="Consolas" panose="020B0609020204030204" pitchFamily="49" charset="0"/>
              </a:rPr>
              <a:t>exit</a:t>
            </a:r>
          </a:p>
          <a:p>
            <a:r>
              <a:rPr lang="pt-PT" sz="2000" dirty="0">
                <a:latin typeface="Consolas" panose="020B0609020204030204" pitchFamily="49" charset="0"/>
              </a:rPr>
              <a:t>SW2(</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a:latin typeface="Consolas" panose="020B0609020204030204" pitchFamily="49" charset="0"/>
              </a:rPr>
              <a:t>monitor </a:t>
            </a:r>
            <a:r>
              <a:rPr lang="pt-PT" sz="2000" b="1" dirty="0" err="1">
                <a:latin typeface="Consolas" panose="020B0609020204030204" pitchFamily="49" charset="0"/>
              </a:rPr>
              <a:t>session</a:t>
            </a:r>
            <a:r>
              <a:rPr lang="pt-PT" sz="2000" b="1" dirty="0">
                <a:latin typeface="Consolas" panose="020B0609020204030204" pitchFamily="49" charset="0"/>
              </a:rPr>
              <a:t> 2 </a:t>
            </a:r>
            <a:r>
              <a:rPr lang="pt-PT" sz="2000" b="1" dirty="0" err="1">
                <a:latin typeface="Consolas" panose="020B0609020204030204" pitchFamily="49" charset="0"/>
              </a:rPr>
              <a:t>destination</a:t>
            </a:r>
            <a:r>
              <a:rPr lang="pt-PT" sz="2000" b="1" dirty="0">
                <a:latin typeface="Consolas" panose="020B0609020204030204" pitchFamily="49" charset="0"/>
              </a:rPr>
              <a:t> interface Giga 0/2</a:t>
            </a:r>
          </a:p>
          <a:p>
            <a:r>
              <a:rPr lang="en-US" sz="2000" dirty="0">
                <a:latin typeface="Consolas" panose="020B0609020204030204" pitchFamily="49" charset="0"/>
              </a:rPr>
              <a:t>SW2(</a:t>
            </a:r>
            <a:r>
              <a:rPr lang="en-US" sz="2000" dirty="0" err="1">
                <a:latin typeface="Consolas" panose="020B0609020204030204" pitchFamily="49" charset="0"/>
              </a:rPr>
              <a:t>config</a:t>
            </a:r>
            <a:r>
              <a:rPr lang="en-US" sz="2000" dirty="0">
                <a:latin typeface="Consolas" panose="020B0609020204030204" pitchFamily="49" charset="0"/>
              </a:rPr>
              <a:t>)# </a:t>
            </a:r>
            <a:r>
              <a:rPr lang="en-US" sz="2000" b="1" dirty="0">
                <a:latin typeface="Consolas" panose="020B0609020204030204" pitchFamily="49" charset="0"/>
              </a:rPr>
              <a:t>monitor session 2 source remote </a:t>
            </a:r>
            <a:r>
              <a:rPr lang="en-US" sz="2000" b="1" dirty="0" err="1">
                <a:latin typeface="Consolas" panose="020B0609020204030204" pitchFamily="49" charset="0"/>
              </a:rPr>
              <a:t>vlan</a:t>
            </a:r>
            <a:r>
              <a:rPr lang="en-US" sz="2000" b="1" dirty="0">
                <a:latin typeface="Consolas" panose="020B0609020204030204" pitchFamily="49" charset="0"/>
              </a:rPr>
              <a:t> 100</a:t>
            </a:r>
            <a:endParaRPr lang="pt-PT" sz="1800" dirty="0">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932737" y="1439732"/>
            <a:ext cx="7213681" cy="1544000"/>
          </a:xfrm>
          <a:prstGeom prst="rect">
            <a:avLst/>
          </a:prstGeom>
        </p:spPr>
      </p:pic>
    </p:spTree>
    <p:extLst>
      <p:ext uri="{BB962C8B-B14F-4D97-AF65-F5344CB8AC3E}">
        <p14:creationId xmlns:p14="http://schemas.microsoft.com/office/powerpoint/2010/main" val="10977225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8 Summary</a:t>
            </a:r>
          </a:p>
        </p:txBody>
      </p:sp>
      <p:sp>
        <p:nvSpPr>
          <p:cNvPr id="3" name="Content Placeholder 2"/>
          <p:cNvSpPr>
            <a:spLocks noGrp="1"/>
          </p:cNvSpPr>
          <p:nvPr>
            <p:ph idx="1"/>
          </p:nvPr>
        </p:nvSpPr>
        <p:spPr/>
        <p:txBody>
          <a:bodyPr>
            <a:normAutofit/>
          </a:bodyPr>
          <a:lstStyle/>
          <a:p>
            <a:r>
              <a:rPr lang="en-US" dirty="0"/>
              <a:t>LLDP and the legacy CDP features are useful for discovering neighbor adjacencies </a:t>
            </a:r>
            <a:r>
              <a:rPr lang="pt-PT" dirty="0" err="1"/>
              <a:t>and</a:t>
            </a:r>
            <a:r>
              <a:rPr lang="pt-PT" dirty="0"/>
              <a:t> </a:t>
            </a:r>
            <a:r>
              <a:rPr lang="pt-PT" dirty="0" err="1"/>
              <a:t>their</a:t>
            </a:r>
            <a:r>
              <a:rPr lang="pt-PT" dirty="0"/>
              <a:t> </a:t>
            </a:r>
            <a:r>
              <a:rPr lang="pt-PT" dirty="0" err="1"/>
              <a:t>details</a:t>
            </a:r>
            <a:r>
              <a:rPr lang="pt-PT" dirty="0"/>
              <a:t>.</a:t>
            </a:r>
          </a:p>
          <a:p>
            <a:r>
              <a:rPr lang="en-US" dirty="0"/>
              <a:t>The UDLD aggressive mode feature is useful in adding resiliency to networks to avoid disasters in case of anomalous behaviors.</a:t>
            </a:r>
          </a:p>
          <a:p>
            <a:r>
              <a:rPr lang="en-US" dirty="0"/>
              <a:t>SPAN and RSPAN are common debugging and traffic capture features that are also leveraged to capture traffic for network analytics.</a:t>
            </a:r>
          </a:p>
        </p:txBody>
      </p:sp>
    </p:spTree>
    <p:extLst>
      <p:ext uri="{BB962C8B-B14F-4D97-AF65-F5344CB8AC3E}">
        <p14:creationId xmlns:p14="http://schemas.microsoft.com/office/powerpoint/2010/main" val="20045805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r>
              <a:rPr lang="en-US" b="1" dirty="0"/>
              <a:t>CCNPv7.1 SWITCH Lab8.1 IP SLA SPAN</a:t>
            </a:r>
          </a:p>
        </p:txBody>
      </p:sp>
      <p:sp>
        <p:nvSpPr>
          <p:cNvPr id="5" name="Title 4"/>
          <p:cNvSpPr>
            <a:spLocks noGrp="1"/>
          </p:cNvSpPr>
          <p:nvPr>
            <p:ph type="title"/>
          </p:nvPr>
        </p:nvSpPr>
        <p:spPr/>
        <p:txBody>
          <a:bodyPr/>
          <a:lstStyle/>
          <a:p>
            <a:r>
              <a:rPr lang="en-US" dirty="0"/>
              <a:t>Chapter 8 Labs</a:t>
            </a:r>
          </a:p>
        </p:txBody>
      </p:sp>
    </p:spTree>
    <p:extLst>
      <p:ext uri="{BB962C8B-B14F-4D97-AF65-F5344CB8AC3E}">
        <p14:creationId xmlns:p14="http://schemas.microsoft.com/office/powerpoint/2010/main" val="1408318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CN" dirty="0"/>
              <a:t>Acknowledgment </a:t>
            </a:r>
            <a:endParaRPr lang="zh-CN" altLang="en-US" dirty="0"/>
          </a:p>
        </p:txBody>
      </p:sp>
      <p:sp>
        <p:nvSpPr>
          <p:cNvPr id="3" name="Content Placeholder 2"/>
          <p:cNvSpPr>
            <a:spLocks noGrp="1"/>
          </p:cNvSpPr>
          <p:nvPr>
            <p:ph sz="quarter" idx="10"/>
          </p:nvPr>
        </p:nvSpPr>
        <p:spPr/>
        <p:txBody>
          <a:bodyPr>
            <a:normAutofit/>
          </a:bodyPr>
          <a:lstStyle/>
          <a:p>
            <a:pPr marL="285750" indent="-285750">
              <a:buFont typeface="Arial" panose="020B0604020202020204" pitchFamily="34" charset="0"/>
              <a:buChar char="•"/>
            </a:pPr>
            <a:r>
              <a:rPr lang="en-US" altLang="zh-CN" sz="1800" i="1" dirty="0">
                <a:latin typeface="Arial" panose="020B0604020202020204" pitchFamily="34" charset="0"/>
              </a:rPr>
              <a:t>Some of the images and texts </a:t>
            </a:r>
            <a:r>
              <a:rPr lang="en-US" altLang="zh-CN" sz="1800" i="1">
                <a:latin typeface="Arial" panose="020B0604020202020204" pitchFamily="34" charset="0"/>
              </a:rPr>
              <a:t>are from Implementing </a:t>
            </a:r>
            <a:r>
              <a:rPr lang="en-US" altLang="zh-CN" sz="1800" i="1" dirty="0">
                <a:latin typeface="Arial" panose="020B0604020202020204" pitchFamily="34" charset="0"/>
              </a:rPr>
              <a:t>Cisco IP Switched Networks (SWITCH) Foundation Learning Guide: (CCNP SWITCH 300-115)</a:t>
            </a:r>
            <a:r>
              <a:rPr lang="en-US" altLang="zh-CN" sz="1800" dirty="0">
                <a:latin typeface="Arial" panose="020B0604020202020204" pitchFamily="34" charset="0"/>
              </a:rPr>
              <a:t> by Richard Froom and </a:t>
            </a:r>
            <a:r>
              <a:rPr lang="en-US" altLang="zh-CN" sz="1800" dirty="0" err="1">
                <a:latin typeface="Arial" panose="020B0604020202020204" pitchFamily="34" charset="0"/>
              </a:rPr>
              <a:t>Erum</a:t>
            </a:r>
            <a:r>
              <a:rPr lang="en-US" altLang="zh-CN" sz="1800" dirty="0">
                <a:latin typeface="Arial" panose="020B0604020202020204" pitchFamily="34" charset="0"/>
              </a:rPr>
              <a:t> </a:t>
            </a:r>
            <a:r>
              <a:rPr lang="en-US" altLang="zh-CN" sz="1800" dirty="0" err="1">
                <a:latin typeface="Arial" panose="020B0604020202020204" pitchFamily="34" charset="0"/>
              </a:rPr>
              <a:t>Frahim</a:t>
            </a:r>
            <a:r>
              <a:rPr lang="en-US" altLang="zh-CN" sz="1800" dirty="0">
                <a:latin typeface="Arial" panose="020B0604020202020204" pitchFamily="34" charset="0"/>
              </a:rPr>
              <a:t> (1587206641) </a:t>
            </a:r>
          </a:p>
          <a:p>
            <a:pPr marL="285750" indent="-285750">
              <a:buFont typeface="Arial" panose="020B0604020202020204" pitchFamily="34" charset="0"/>
              <a:buChar char="•"/>
            </a:pPr>
            <a:r>
              <a:rPr lang="en-US" altLang="zh-CN" sz="1800" dirty="0"/>
              <a:t>Copyright © 2015 – 2016 Cisco Systems, Inc.</a:t>
            </a:r>
            <a:endParaRPr lang="en-US" altLang="en-US" sz="1800" dirty="0"/>
          </a:p>
          <a:p>
            <a:pPr marL="285750" indent="-285750">
              <a:buFont typeface="Arial" panose="020B0604020202020204" pitchFamily="34" charset="0"/>
              <a:buChar char="•"/>
            </a:pPr>
            <a:r>
              <a:rPr lang="en-US" altLang="en-US" sz="1800" dirty="0"/>
              <a:t>Special Thanks to </a:t>
            </a:r>
            <a:r>
              <a:rPr lang="en-US" altLang="en-US" sz="1800" i="1" dirty="0"/>
              <a:t>Bruno Silva</a:t>
            </a:r>
            <a:endParaRPr lang="en-US" altLang="en-US" sz="1400" i="1" dirty="0"/>
          </a:p>
        </p:txBody>
      </p:sp>
    </p:spTree>
    <p:extLst>
      <p:ext uri="{BB962C8B-B14F-4D97-AF65-F5344CB8AC3E}">
        <p14:creationId xmlns:p14="http://schemas.microsoft.com/office/powerpoint/2010/main" val="9565253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3082</TotalTime>
  <Words>2258</Words>
  <Application>Microsoft Office PowerPoint</Application>
  <PresentationFormat>On-screen Show (4:3)</PresentationFormat>
  <Paragraphs>186</Paragraphs>
  <Slides>33</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Consolas</vt:lpstr>
      <vt:lpstr>News Gothic MT</vt:lpstr>
      <vt:lpstr>Times New Roman</vt:lpstr>
      <vt:lpstr>Wingdings 2</vt:lpstr>
      <vt:lpstr>Breeze</vt:lpstr>
      <vt:lpstr>Switching Features and Technologies for the Campus Network</vt:lpstr>
      <vt:lpstr>Discovery Protocols</vt:lpstr>
      <vt:lpstr>Introduction to LLDP</vt:lpstr>
      <vt:lpstr>Introduction to LLDP</vt:lpstr>
      <vt:lpstr>Introduction to LLDP</vt:lpstr>
      <vt:lpstr>Introduction to LLDP</vt:lpstr>
      <vt:lpstr>Basic Configuration of LLDP</vt:lpstr>
      <vt:lpstr>Basic Configuration of LLDP</vt:lpstr>
      <vt:lpstr>LLDP Key Features</vt:lpstr>
      <vt:lpstr>UDLD</vt:lpstr>
      <vt:lpstr>UDLD</vt:lpstr>
      <vt:lpstr>UDLD Mechanisms and Specifics</vt:lpstr>
      <vt:lpstr>UDLD Behavior</vt:lpstr>
      <vt:lpstr>UDLD Configuration</vt:lpstr>
      <vt:lpstr>Loop Guard and UDLD Functionality Comparison</vt:lpstr>
      <vt:lpstr>Power over Ethernet</vt:lpstr>
      <vt:lpstr>PoE benefits</vt:lpstr>
      <vt:lpstr>PoE Components</vt:lpstr>
      <vt:lpstr>PoE Standards</vt:lpstr>
      <vt:lpstr>PoE Negotiation</vt:lpstr>
      <vt:lpstr>PoE Power Classes</vt:lpstr>
      <vt:lpstr>Configuring and Verifying PoE</vt:lpstr>
      <vt:lpstr> Monitoring Features SPAN and RSPAN Overview</vt:lpstr>
      <vt:lpstr>SPAN Terminology</vt:lpstr>
      <vt:lpstr>Remote SPAN Overview</vt:lpstr>
      <vt:lpstr>RSPAN</vt:lpstr>
      <vt:lpstr>SPAN Configuration</vt:lpstr>
      <vt:lpstr>SPAN Configuration</vt:lpstr>
      <vt:lpstr>RSPAN Configuration</vt:lpstr>
      <vt:lpstr>RSPAN Configuration</vt:lpstr>
      <vt:lpstr>Chapter 8 Summary</vt:lpstr>
      <vt:lpstr>Chapter 8 Labs</vt:lpstr>
      <vt:lpstr>Acknowledgment </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276</cp:revision>
  <dcterms:created xsi:type="dcterms:W3CDTF">2011-10-03T10:20:59Z</dcterms:created>
  <dcterms:modified xsi:type="dcterms:W3CDTF">2019-03-25T14:14:09Z</dcterms:modified>
</cp:coreProperties>
</file>