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D438A0-76BF-9400-2933-98A30193880A}" v="684" dt="2021-06-23T20:51:49.905"/>
    <p1510:client id="{02DD1B5A-0702-BDFA-CA23-6A3D546EEE4B}" v="15" dt="2021-06-21T19:40:48.031"/>
    <p1510:client id="{07E75F7C-B27B-882A-3D3F-F8BF2DB9D9E2}" v="1376" dt="2021-06-25T13:15:08.123"/>
    <p1510:client id="{088F1997-2B93-6215-3098-675AD9812777}" v="872" dt="2021-06-25T12:19:32.604"/>
    <p1510:client id="{4D253224-8DA6-B6DC-246D-EDC0B4AD40DD}" v="15" dt="2021-06-23T18:59:25.604"/>
    <p1510:client id="{678C2DA6-BB72-A784-FFC6-3C2EBA0574E7}" v="1026" dt="2021-06-25T14:01:07.683"/>
    <p1510:client id="{72722A06-E035-EA8B-77F6-213F1B245C26}" v="11" dt="2021-06-23T21:19:59.355"/>
    <p1510:client id="{7A752F5F-2AC5-6A28-4313-302638CB9C34}" v="105" dt="2021-06-25T12:27:33.997"/>
    <p1510:client id="{8E9FD34F-4A2B-4D51-BD2E-710609DEE61C}" v="1053" dt="2021-06-14T18:59:00.861"/>
    <p1510:client id="{B4C08DD2-74BC-D6F4-9C4C-F97134B52F2A}" v="21" dt="2021-06-23T21:00:06.630"/>
    <p1510:client id="{EDFEFA7F-5731-43FB-F388-16F9D05DE1D7}" v="1355" dt="2021-06-25T11:51:26.814"/>
    <p1510:client id="{EE18375F-77FD-AB46-6697-B4CC0C5E9FBE}" v="876" dt="2021-06-25T02:01:09.617"/>
    <p1510:client id="{F8F2861F-9F65-4EB7-DA6A-6E3545BAD1F5}" v="47" dt="2021-06-15T18:34:42.5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theme" Target="theme/theme1.xml" Id="rId8" /><Relationship Type="http://schemas.openxmlformats.org/officeDocument/2006/relationships/slide" Target="slides/slide2.xml" Id="rId3" /><Relationship Type="http://schemas.openxmlformats.org/officeDocument/2006/relationships/viewProps" Target="viewProps.xml" Id="rId7" /><Relationship Type="http://schemas.openxmlformats.org/officeDocument/2006/relationships/slide" Target="slides/slide1.xml" Id="rId2" /><Relationship Type="http://schemas.openxmlformats.org/officeDocument/2006/relationships/slideMaster" Target="slideMasters/slideMaster1.xml" Id="rId1" /><Relationship Type="http://schemas.openxmlformats.org/officeDocument/2006/relationships/presProps" Target="presProps.xml" Id="rId6" /><Relationship Type="http://schemas.microsoft.com/office/2015/10/relationships/revisionInfo" Target="revisionInfo.xml" Id="rId11" /><Relationship Type="http://schemas.openxmlformats.org/officeDocument/2006/relationships/slide" Target="slides/slide4.xml" Id="rId5" /><Relationship Type="http://schemas.openxmlformats.org/officeDocument/2006/relationships/slide" Target="slides/slide3.xml" Id="rId4" /><Relationship Type="http://schemas.openxmlformats.org/officeDocument/2006/relationships/tableStyles" Target="tableStyles.xml" Id="rId9" /></Relationships>
</file>

<file path=ppt/diagrams/colors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721380E-5FC4-4411-BA02-17EB4280C0F7}" type="doc">
      <dgm:prSet loTypeId="urn:microsoft.com/office/officeart/2005/8/layout/chevron1" loCatId="process" qsTypeId="urn:microsoft.com/office/officeart/2005/8/quickstyle/simple5" qsCatId="simple" csTypeId="urn:microsoft.com/office/officeart/2005/8/colors/accent0_2" csCatId="mainScheme" phldr="1"/>
      <dgm:spPr/>
    </dgm:pt>
    <dgm:pt modelId="{7D1360F3-FE4A-4DFB-935B-C29556B496E9}">
      <dgm:prSet phldrT="[Text]" phldr="0"/>
      <dgm:spPr/>
      <dgm:t>
        <a:bodyPr/>
        <a:lstStyle/>
        <a:p>
          <a:pPr rtl="0"/>
          <a:r>
            <a:rPr lang="en-GB">
              <a:latin typeface="Calibri Light" panose="020F0302020204030204"/>
            </a:rPr>
            <a:t> ONLY CHILD</a:t>
          </a:r>
        </a:p>
      </dgm:t>
    </dgm:pt>
    <dgm:pt modelId="{64F5DC1A-A851-4D94-B050-5BD4D0A492BB}" type="parTrans" cxnId="{EB057C48-A292-4CD2-BC1D-0BEB96C62863}">
      <dgm:prSet/>
      <dgm:spPr/>
    </dgm:pt>
    <dgm:pt modelId="{5E477B79-2AE7-4180-87B9-B3673D0EBCC7}" type="sibTrans" cxnId="{EB057C48-A292-4CD2-BC1D-0BEB96C62863}">
      <dgm:prSet/>
      <dgm:spPr/>
    </dgm:pt>
    <dgm:pt modelId="{26B3B0A1-85FA-47D0-85D6-4A9A9F5ECD36}">
      <dgm:prSet phldrT="[Text]" phldr="0"/>
      <dgm:spPr/>
      <dgm:t>
        <a:bodyPr/>
        <a:lstStyle/>
        <a:p>
          <a:pPr rtl="0"/>
          <a:r>
            <a:rPr lang="en-GB">
              <a:latin typeface="Calibri Light" panose="020F0302020204030204"/>
            </a:rPr>
            <a:t> 2. 1st CHILD</a:t>
          </a:r>
          <a:endParaRPr lang="en-GB"/>
        </a:p>
      </dgm:t>
    </dgm:pt>
    <dgm:pt modelId="{AB824A05-34CD-46D2-BBFC-AEC02A28D435}" type="parTrans" cxnId="{3AF2D541-2F06-471E-B5FC-3647402FA6AD}">
      <dgm:prSet/>
      <dgm:spPr/>
    </dgm:pt>
    <dgm:pt modelId="{995C73BE-2155-4C53-B922-76AFCEC0969C}" type="sibTrans" cxnId="{3AF2D541-2F06-471E-B5FC-3647402FA6AD}">
      <dgm:prSet/>
      <dgm:spPr/>
    </dgm:pt>
    <dgm:pt modelId="{CD623603-3EC1-4676-B94A-9B22E1098945}">
      <dgm:prSet phldrT="[Text]" phldr="0"/>
      <dgm:spPr/>
      <dgm:t>
        <a:bodyPr/>
        <a:lstStyle/>
        <a:p>
          <a:pPr rtl="0"/>
          <a:r>
            <a:rPr lang="en-GB">
              <a:latin typeface="Calibri Light" panose="020F0302020204030204"/>
            </a:rPr>
            <a:t>3. 2nd CHILD</a:t>
          </a:r>
          <a:endParaRPr lang="en-GB"/>
        </a:p>
      </dgm:t>
    </dgm:pt>
    <dgm:pt modelId="{161DCBA6-7ABC-4AA0-AE8C-D101E01171E9}" type="parTrans" cxnId="{E2DF1995-D9AB-4237-A4F0-8608F943150D}">
      <dgm:prSet/>
      <dgm:spPr/>
    </dgm:pt>
    <dgm:pt modelId="{36148618-3A53-497A-BC48-F58FF25018C3}" type="sibTrans" cxnId="{E2DF1995-D9AB-4237-A4F0-8608F943150D}">
      <dgm:prSet/>
      <dgm:spPr/>
    </dgm:pt>
    <dgm:pt modelId="{A9DA9517-3783-44E0-948D-05EF83891F9A}">
      <dgm:prSet phldr="0"/>
      <dgm:spPr/>
      <dgm:t>
        <a:bodyPr/>
        <a:lstStyle/>
        <a:p>
          <a:pPr rtl="0"/>
          <a:r>
            <a:rPr lang="en-GB">
              <a:latin typeface="Calibri Light" panose="020F0302020204030204"/>
            </a:rPr>
            <a:t>4. MIDDLE CHILD</a:t>
          </a:r>
        </a:p>
      </dgm:t>
    </dgm:pt>
    <dgm:pt modelId="{49D72848-4266-40DD-8CB9-A9808B39E37D}" type="parTrans" cxnId="{25119FFF-723B-440C-9F8A-9A8E1F384172}">
      <dgm:prSet/>
      <dgm:spPr/>
    </dgm:pt>
    <dgm:pt modelId="{BDBBE8E6-C8D7-4783-9999-364E9D9409E1}" type="sibTrans" cxnId="{25119FFF-723B-440C-9F8A-9A8E1F384172}">
      <dgm:prSet/>
      <dgm:spPr/>
    </dgm:pt>
    <dgm:pt modelId="{69E0C175-0F79-4617-A12A-C156A44D0AE2}">
      <dgm:prSet phldr="0"/>
      <dgm:spPr/>
      <dgm:t>
        <a:bodyPr/>
        <a:lstStyle/>
        <a:p>
          <a:pPr rtl="0"/>
          <a:r>
            <a:rPr lang="en-GB">
              <a:latin typeface="Calibri Light" panose="020F0302020204030204"/>
            </a:rPr>
            <a:t>5. YONGEST CHILD</a:t>
          </a:r>
        </a:p>
      </dgm:t>
    </dgm:pt>
    <dgm:pt modelId="{7B68D2E0-57D6-4913-8C02-1029B704C06C}" type="parTrans" cxnId="{D58D5957-EDEB-408D-ADB2-28620DDF31E4}">
      <dgm:prSet/>
      <dgm:spPr/>
    </dgm:pt>
    <dgm:pt modelId="{20F7771B-332E-439D-904B-A80E34982381}" type="sibTrans" cxnId="{D58D5957-EDEB-408D-ADB2-28620DDF31E4}">
      <dgm:prSet/>
      <dgm:spPr/>
    </dgm:pt>
    <dgm:pt modelId="{A3B6AB50-D8D0-4B68-BFCA-CB6009F194F0}" type="pres">
      <dgm:prSet presAssocID="{1721380E-5FC4-4411-BA02-17EB4280C0F7}" presName="Name0" presStyleCnt="0">
        <dgm:presLayoutVars>
          <dgm:dir/>
          <dgm:animLvl val="lvl"/>
          <dgm:resizeHandles val="exact"/>
        </dgm:presLayoutVars>
      </dgm:prSet>
      <dgm:spPr/>
    </dgm:pt>
    <dgm:pt modelId="{4C7C6AFE-00C3-4082-8851-5A3801599A13}" type="pres">
      <dgm:prSet presAssocID="{7D1360F3-FE4A-4DFB-935B-C29556B496E9}" presName="parTxOnly" presStyleLbl="node1" presStyleIdx="0" presStyleCnt="5">
        <dgm:presLayoutVars>
          <dgm:chMax val="0"/>
          <dgm:chPref val="0"/>
          <dgm:bulletEnabled val="1"/>
        </dgm:presLayoutVars>
      </dgm:prSet>
      <dgm:spPr/>
    </dgm:pt>
    <dgm:pt modelId="{CEFBF582-64C8-44B6-A260-84B027296664}" type="pres">
      <dgm:prSet presAssocID="{5E477B79-2AE7-4180-87B9-B3673D0EBCC7}" presName="parTxOnlySpace" presStyleCnt="0"/>
      <dgm:spPr/>
    </dgm:pt>
    <dgm:pt modelId="{029FAA96-DC1F-4A82-81D6-7276FE0BC2CA}" type="pres">
      <dgm:prSet presAssocID="{26B3B0A1-85FA-47D0-85D6-4A9A9F5ECD36}" presName="parTxOnly" presStyleLbl="node1" presStyleIdx="1" presStyleCnt="5">
        <dgm:presLayoutVars>
          <dgm:chMax val="0"/>
          <dgm:chPref val="0"/>
          <dgm:bulletEnabled val="1"/>
        </dgm:presLayoutVars>
      </dgm:prSet>
      <dgm:spPr/>
    </dgm:pt>
    <dgm:pt modelId="{3587A137-9F61-409D-BAF7-54BC37BE3095}" type="pres">
      <dgm:prSet presAssocID="{995C73BE-2155-4C53-B922-76AFCEC0969C}" presName="parTxOnlySpace" presStyleCnt="0"/>
      <dgm:spPr/>
    </dgm:pt>
    <dgm:pt modelId="{4F455724-969A-473A-8E64-5778EE5CADD4}" type="pres">
      <dgm:prSet presAssocID="{CD623603-3EC1-4676-B94A-9B22E1098945}" presName="parTxOnly" presStyleLbl="node1" presStyleIdx="2" presStyleCnt="5">
        <dgm:presLayoutVars>
          <dgm:chMax val="0"/>
          <dgm:chPref val="0"/>
          <dgm:bulletEnabled val="1"/>
        </dgm:presLayoutVars>
      </dgm:prSet>
      <dgm:spPr/>
    </dgm:pt>
    <dgm:pt modelId="{F809B737-46A0-42E2-A44D-AB6B3018CDF8}" type="pres">
      <dgm:prSet presAssocID="{36148618-3A53-497A-BC48-F58FF25018C3}" presName="parTxOnlySpace" presStyleCnt="0"/>
      <dgm:spPr/>
    </dgm:pt>
    <dgm:pt modelId="{C8AD3648-D65C-4D21-8CFE-458D35B49D12}" type="pres">
      <dgm:prSet presAssocID="{A9DA9517-3783-44E0-948D-05EF83891F9A}" presName="parTxOnly" presStyleLbl="node1" presStyleIdx="3" presStyleCnt="5">
        <dgm:presLayoutVars>
          <dgm:chMax val="0"/>
          <dgm:chPref val="0"/>
          <dgm:bulletEnabled val="1"/>
        </dgm:presLayoutVars>
      </dgm:prSet>
      <dgm:spPr/>
    </dgm:pt>
    <dgm:pt modelId="{3E45E147-D0C1-49D4-8CD6-08708C9CC935}" type="pres">
      <dgm:prSet presAssocID="{BDBBE8E6-C8D7-4783-9999-364E9D9409E1}" presName="parTxOnlySpace" presStyleCnt="0"/>
      <dgm:spPr/>
    </dgm:pt>
    <dgm:pt modelId="{C008979F-B0F4-4AB0-87C5-069F7F6EFB0F}" type="pres">
      <dgm:prSet presAssocID="{69E0C175-0F79-4617-A12A-C156A44D0AE2}" presName="parTxOnly" presStyleLbl="node1" presStyleIdx="4" presStyleCnt="5">
        <dgm:presLayoutVars>
          <dgm:chMax val="0"/>
          <dgm:chPref val="0"/>
          <dgm:bulletEnabled val="1"/>
        </dgm:presLayoutVars>
      </dgm:prSet>
      <dgm:spPr/>
    </dgm:pt>
  </dgm:ptLst>
  <dgm:cxnLst>
    <dgm:cxn modelId="{3AF2D541-2F06-471E-B5FC-3647402FA6AD}" srcId="{1721380E-5FC4-4411-BA02-17EB4280C0F7}" destId="{26B3B0A1-85FA-47D0-85D6-4A9A9F5ECD36}" srcOrd="1" destOrd="0" parTransId="{AB824A05-34CD-46D2-BBFC-AEC02A28D435}" sibTransId="{995C73BE-2155-4C53-B922-76AFCEC0969C}"/>
    <dgm:cxn modelId="{EB057C48-A292-4CD2-BC1D-0BEB96C62863}" srcId="{1721380E-5FC4-4411-BA02-17EB4280C0F7}" destId="{7D1360F3-FE4A-4DFB-935B-C29556B496E9}" srcOrd="0" destOrd="0" parTransId="{64F5DC1A-A851-4D94-B050-5BD4D0A492BB}" sibTransId="{5E477B79-2AE7-4180-87B9-B3673D0EBCC7}"/>
    <dgm:cxn modelId="{D58D5957-EDEB-408D-ADB2-28620DDF31E4}" srcId="{1721380E-5FC4-4411-BA02-17EB4280C0F7}" destId="{69E0C175-0F79-4617-A12A-C156A44D0AE2}" srcOrd="4" destOrd="0" parTransId="{7B68D2E0-57D6-4913-8C02-1029B704C06C}" sibTransId="{20F7771B-332E-439D-904B-A80E34982381}"/>
    <dgm:cxn modelId="{E989738B-4A9D-47F6-B6FA-E4FF7767195D}" type="presOf" srcId="{1721380E-5FC4-4411-BA02-17EB4280C0F7}" destId="{A3B6AB50-D8D0-4B68-BFCA-CB6009F194F0}" srcOrd="0" destOrd="0" presId="urn:microsoft.com/office/officeart/2005/8/layout/chevron1"/>
    <dgm:cxn modelId="{F337B98F-60A4-4454-8CA2-37608FA9C6A7}" type="presOf" srcId="{7D1360F3-FE4A-4DFB-935B-C29556B496E9}" destId="{4C7C6AFE-00C3-4082-8851-5A3801599A13}" srcOrd="0" destOrd="0" presId="urn:microsoft.com/office/officeart/2005/8/layout/chevron1"/>
    <dgm:cxn modelId="{E2DF1995-D9AB-4237-A4F0-8608F943150D}" srcId="{1721380E-5FC4-4411-BA02-17EB4280C0F7}" destId="{CD623603-3EC1-4676-B94A-9B22E1098945}" srcOrd="2" destOrd="0" parTransId="{161DCBA6-7ABC-4AA0-AE8C-D101E01171E9}" sibTransId="{36148618-3A53-497A-BC48-F58FF25018C3}"/>
    <dgm:cxn modelId="{73E446A1-8284-4C2F-8372-84446A61D2E8}" type="presOf" srcId="{26B3B0A1-85FA-47D0-85D6-4A9A9F5ECD36}" destId="{029FAA96-DC1F-4A82-81D6-7276FE0BC2CA}" srcOrd="0" destOrd="0" presId="urn:microsoft.com/office/officeart/2005/8/layout/chevron1"/>
    <dgm:cxn modelId="{725AA4C7-E3C0-450B-BBB1-C202095CEA77}" type="presOf" srcId="{CD623603-3EC1-4676-B94A-9B22E1098945}" destId="{4F455724-969A-473A-8E64-5778EE5CADD4}" srcOrd="0" destOrd="0" presId="urn:microsoft.com/office/officeart/2005/8/layout/chevron1"/>
    <dgm:cxn modelId="{EFF446D1-F02A-4BDA-A8C9-55A2C201DCDF}" type="presOf" srcId="{69E0C175-0F79-4617-A12A-C156A44D0AE2}" destId="{C008979F-B0F4-4AB0-87C5-069F7F6EFB0F}" srcOrd="0" destOrd="0" presId="urn:microsoft.com/office/officeart/2005/8/layout/chevron1"/>
    <dgm:cxn modelId="{A53AF2FD-D4B3-4E74-B874-CC2CC9275C54}" type="presOf" srcId="{A9DA9517-3783-44E0-948D-05EF83891F9A}" destId="{C8AD3648-D65C-4D21-8CFE-458D35B49D12}" srcOrd="0" destOrd="0" presId="urn:microsoft.com/office/officeart/2005/8/layout/chevron1"/>
    <dgm:cxn modelId="{25119FFF-723B-440C-9F8A-9A8E1F384172}" srcId="{1721380E-5FC4-4411-BA02-17EB4280C0F7}" destId="{A9DA9517-3783-44E0-948D-05EF83891F9A}" srcOrd="3" destOrd="0" parTransId="{49D72848-4266-40DD-8CB9-A9808B39E37D}" sibTransId="{BDBBE8E6-C8D7-4783-9999-364E9D9409E1}"/>
    <dgm:cxn modelId="{16A7FFC0-8979-4354-B615-79CC9E15FA9F}" type="presParOf" srcId="{A3B6AB50-D8D0-4B68-BFCA-CB6009F194F0}" destId="{4C7C6AFE-00C3-4082-8851-5A3801599A13}" srcOrd="0" destOrd="0" presId="urn:microsoft.com/office/officeart/2005/8/layout/chevron1"/>
    <dgm:cxn modelId="{A7DA3241-7115-4F05-9F6B-A62C9565135C}" type="presParOf" srcId="{A3B6AB50-D8D0-4B68-BFCA-CB6009F194F0}" destId="{CEFBF582-64C8-44B6-A260-84B027296664}" srcOrd="1" destOrd="0" presId="urn:microsoft.com/office/officeart/2005/8/layout/chevron1"/>
    <dgm:cxn modelId="{6E9ECB84-D843-4F31-AC86-9941FE7993B3}" type="presParOf" srcId="{A3B6AB50-D8D0-4B68-BFCA-CB6009F194F0}" destId="{029FAA96-DC1F-4A82-81D6-7276FE0BC2CA}" srcOrd="2" destOrd="0" presId="urn:microsoft.com/office/officeart/2005/8/layout/chevron1"/>
    <dgm:cxn modelId="{CF55D0E0-9F99-4819-9921-F3D3C96B7A55}" type="presParOf" srcId="{A3B6AB50-D8D0-4B68-BFCA-CB6009F194F0}" destId="{3587A137-9F61-409D-BAF7-54BC37BE3095}" srcOrd="3" destOrd="0" presId="urn:microsoft.com/office/officeart/2005/8/layout/chevron1"/>
    <dgm:cxn modelId="{034FC9E3-0199-4795-B966-10F830D0DB3B}" type="presParOf" srcId="{A3B6AB50-D8D0-4B68-BFCA-CB6009F194F0}" destId="{4F455724-969A-473A-8E64-5778EE5CADD4}" srcOrd="4" destOrd="0" presId="urn:microsoft.com/office/officeart/2005/8/layout/chevron1"/>
    <dgm:cxn modelId="{C8CF982E-0B6B-4FA0-A4FA-6E57B6178981}" type="presParOf" srcId="{A3B6AB50-D8D0-4B68-BFCA-CB6009F194F0}" destId="{F809B737-46A0-42E2-A44D-AB6B3018CDF8}" srcOrd="5" destOrd="0" presId="urn:microsoft.com/office/officeart/2005/8/layout/chevron1"/>
    <dgm:cxn modelId="{11916070-1626-4D77-BEEC-AB8001131947}" type="presParOf" srcId="{A3B6AB50-D8D0-4B68-BFCA-CB6009F194F0}" destId="{C8AD3648-D65C-4D21-8CFE-458D35B49D12}" srcOrd="6" destOrd="0" presId="urn:microsoft.com/office/officeart/2005/8/layout/chevron1"/>
    <dgm:cxn modelId="{62CA522B-FA41-4C55-9639-75763E951389}" type="presParOf" srcId="{A3B6AB50-D8D0-4B68-BFCA-CB6009F194F0}" destId="{3E45E147-D0C1-49D4-8CD6-08708C9CC935}" srcOrd="7" destOrd="0" presId="urn:microsoft.com/office/officeart/2005/8/layout/chevron1"/>
    <dgm:cxn modelId="{1C1B7C4B-8708-427D-85B2-45FD1EFB5EE9}" type="presParOf" srcId="{A3B6AB50-D8D0-4B68-BFCA-CB6009F194F0}" destId="{C008979F-B0F4-4AB0-87C5-069F7F6EFB0F}" srcOrd="8"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721380E-5FC4-4411-BA02-17EB4280C0F7}" type="doc">
      <dgm:prSet loTypeId="urn:microsoft.com/office/officeart/2005/8/layout/chevron1" loCatId="process" qsTypeId="urn:microsoft.com/office/officeart/2005/8/quickstyle/simple5" qsCatId="simple" csTypeId="urn:microsoft.com/office/officeart/2005/8/colors/accent0_1" csCatId="mainScheme" phldr="1"/>
      <dgm:spPr/>
    </dgm:pt>
    <dgm:pt modelId="{7D1360F3-FE4A-4DFB-935B-C29556B496E9}">
      <dgm:prSet phldrT="[Text]" phldr="0"/>
      <dgm:spPr/>
      <dgm:t>
        <a:bodyPr/>
        <a:lstStyle/>
        <a:p>
          <a:pPr rtl="0"/>
          <a:r>
            <a:rPr lang="en-GB">
              <a:latin typeface="Calibri Light" panose="020F0302020204030204"/>
            </a:rPr>
            <a:t> 1. TRUST</a:t>
          </a:r>
        </a:p>
      </dgm:t>
    </dgm:pt>
    <dgm:pt modelId="{64F5DC1A-A851-4D94-B050-5BD4D0A492BB}" type="parTrans" cxnId="{EB057C48-A292-4CD2-BC1D-0BEB96C62863}">
      <dgm:prSet/>
      <dgm:spPr/>
    </dgm:pt>
    <dgm:pt modelId="{5E477B79-2AE7-4180-87B9-B3673D0EBCC7}" type="sibTrans" cxnId="{EB057C48-A292-4CD2-BC1D-0BEB96C62863}">
      <dgm:prSet/>
      <dgm:spPr/>
    </dgm:pt>
    <dgm:pt modelId="{26B3B0A1-85FA-47D0-85D6-4A9A9F5ECD36}">
      <dgm:prSet phldrT="[Text]" phldr="0"/>
      <dgm:spPr/>
      <dgm:t>
        <a:bodyPr/>
        <a:lstStyle/>
        <a:p>
          <a:pPr rtl="0"/>
          <a:r>
            <a:rPr lang="en-GB">
              <a:latin typeface="Calibri Light" panose="020F0302020204030204"/>
            </a:rPr>
            <a:t> 2. INDEPENDENCE</a:t>
          </a:r>
          <a:endParaRPr lang="en-GB"/>
        </a:p>
      </dgm:t>
    </dgm:pt>
    <dgm:pt modelId="{AB824A05-34CD-46D2-BBFC-AEC02A28D435}" type="parTrans" cxnId="{3AF2D541-2F06-471E-B5FC-3647402FA6AD}">
      <dgm:prSet/>
      <dgm:spPr/>
    </dgm:pt>
    <dgm:pt modelId="{995C73BE-2155-4C53-B922-76AFCEC0969C}" type="sibTrans" cxnId="{3AF2D541-2F06-471E-B5FC-3647402FA6AD}">
      <dgm:prSet/>
      <dgm:spPr/>
    </dgm:pt>
    <dgm:pt modelId="{CD623603-3EC1-4676-B94A-9B22E1098945}">
      <dgm:prSet phldrT="[Text]" phldr="0"/>
      <dgm:spPr/>
      <dgm:t>
        <a:bodyPr/>
        <a:lstStyle/>
        <a:p>
          <a:pPr rtl="0"/>
          <a:r>
            <a:rPr lang="en-GB">
              <a:latin typeface="Calibri Light" panose="020F0302020204030204"/>
            </a:rPr>
            <a:t>3. INITIATIVE</a:t>
          </a:r>
          <a:endParaRPr lang="en-GB"/>
        </a:p>
      </dgm:t>
    </dgm:pt>
    <dgm:pt modelId="{161DCBA6-7ABC-4AA0-AE8C-D101E01171E9}" type="parTrans" cxnId="{E2DF1995-D9AB-4237-A4F0-8608F943150D}">
      <dgm:prSet/>
      <dgm:spPr/>
    </dgm:pt>
    <dgm:pt modelId="{36148618-3A53-497A-BC48-F58FF25018C3}" type="sibTrans" cxnId="{E2DF1995-D9AB-4237-A4F0-8608F943150D}">
      <dgm:prSet/>
      <dgm:spPr/>
    </dgm:pt>
    <dgm:pt modelId="{A9DA9517-3783-44E0-948D-05EF83891F9A}">
      <dgm:prSet phldr="0"/>
      <dgm:spPr/>
      <dgm:t>
        <a:bodyPr/>
        <a:lstStyle/>
        <a:p>
          <a:pPr rtl="0"/>
          <a:r>
            <a:rPr lang="en-GB">
              <a:latin typeface="Calibri Light" panose="020F0302020204030204"/>
            </a:rPr>
            <a:t>4. ACCOMPLISHMENTS</a:t>
          </a:r>
        </a:p>
      </dgm:t>
    </dgm:pt>
    <dgm:pt modelId="{49D72848-4266-40DD-8CB9-A9808B39E37D}" type="parTrans" cxnId="{25119FFF-723B-440C-9F8A-9A8E1F384172}">
      <dgm:prSet/>
      <dgm:spPr/>
    </dgm:pt>
    <dgm:pt modelId="{BDBBE8E6-C8D7-4783-9999-364E9D9409E1}" type="sibTrans" cxnId="{25119FFF-723B-440C-9F8A-9A8E1F384172}">
      <dgm:prSet/>
      <dgm:spPr/>
    </dgm:pt>
    <dgm:pt modelId="{69E0C175-0F79-4617-A12A-C156A44D0AE2}">
      <dgm:prSet phldr="0"/>
      <dgm:spPr/>
      <dgm:t>
        <a:bodyPr/>
        <a:lstStyle/>
        <a:p>
          <a:pPr rtl="0"/>
          <a:r>
            <a:rPr lang="en-GB">
              <a:latin typeface="Calibri Light" panose="020F0302020204030204"/>
            </a:rPr>
            <a:t>5. IDENTITY</a:t>
          </a:r>
        </a:p>
      </dgm:t>
    </dgm:pt>
    <dgm:pt modelId="{7B68D2E0-57D6-4913-8C02-1029B704C06C}" type="parTrans" cxnId="{D58D5957-EDEB-408D-ADB2-28620DDF31E4}">
      <dgm:prSet/>
      <dgm:spPr/>
    </dgm:pt>
    <dgm:pt modelId="{20F7771B-332E-439D-904B-A80E34982381}" type="sibTrans" cxnId="{D58D5957-EDEB-408D-ADB2-28620DDF31E4}">
      <dgm:prSet/>
      <dgm:spPr/>
    </dgm:pt>
    <dgm:pt modelId="{F26825EF-2C09-46A5-950C-145B092E95CD}">
      <dgm:prSet phldr="0"/>
      <dgm:spPr/>
      <dgm:t>
        <a:bodyPr/>
        <a:lstStyle/>
        <a:p>
          <a:pPr rtl="0"/>
          <a:r>
            <a:rPr lang="en-GB">
              <a:latin typeface="Calibri Light" panose="020F0302020204030204"/>
            </a:rPr>
            <a:t>6. RELATIONSHIPS</a:t>
          </a:r>
        </a:p>
      </dgm:t>
    </dgm:pt>
    <dgm:pt modelId="{52F0896E-DE01-4E60-AC0F-847A73FA57E4}" type="parTrans" cxnId="{8C368D67-E934-4A03-AA3E-D10EBD2581B0}">
      <dgm:prSet/>
      <dgm:spPr/>
    </dgm:pt>
    <dgm:pt modelId="{26EA2D09-C181-435A-A952-B7E7C1AD11BC}" type="sibTrans" cxnId="{8C368D67-E934-4A03-AA3E-D10EBD2581B0}">
      <dgm:prSet/>
      <dgm:spPr/>
    </dgm:pt>
    <dgm:pt modelId="{9F940C20-F188-4E23-B90B-3888E8FF0557}">
      <dgm:prSet phldr="0"/>
      <dgm:spPr/>
      <dgm:t>
        <a:bodyPr/>
        <a:lstStyle/>
        <a:p>
          <a:pPr rtl="0"/>
          <a:r>
            <a:rPr lang="en-GB">
              <a:latin typeface="Calibri Light" panose="020F0302020204030204"/>
            </a:rPr>
            <a:t>7. CONTRIBUTION</a:t>
          </a:r>
        </a:p>
      </dgm:t>
    </dgm:pt>
    <dgm:pt modelId="{8CDC349A-E7B2-4642-9021-8587511E484F}" type="parTrans" cxnId="{4D2DEE8C-9049-4823-8C5F-540E6443C9FC}">
      <dgm:prSet/>
      <dgm:spPr/>
    </dgm:pt>
    <dgm:pt modelId="{9397622B-0AB7-424F-8E9E-E7A6BEEBA6BA}" type="sibTrans" cxnId="{4D2DEE8C-9049-4823-8C5F-540E6443C9FC}">
      <dgm:prSet/>
      <dgm:spPr/>
    </dgm:pt>
    <dgm:pt modelId="{16D2FFCB-03D5-44D1-9BDD-2579B2021716}">
      <dgm:prSet phldr="0"/>
      <dgm:spPr/>
      <dgm:t>
        <a:bodyPr/>
        <a:lstStyle/>
        <a:p>
          <a:pPr rtl="0"/>
          <a:r>
            <a:rPr lang="en-GB">
              <a:latin typeface="Calibri Light" panose="020F0302020204030204"/>
            </a:rPr>
            <a:t>8. REFLECTION</a:t>
          </a:r>
        </a:p>
      </dgm:t>
    </dgm:pt>
    <dgm:pt modelId="{F9FBA7B8-77E0-412D-B1F7-36F9E6AFF37A}" type="parTrans" cxnId="{6C43898D-37E7-4B83-821B-B322D758E464}">
      <dgm:prSet/>
      <dgm:spPr/>
    </dgm:pt>
    <dgm:pt modelId="{22D26A44-8085-4EA2-9228-6F22A5E00B57}" type="sibTrans" cxnId="{6C43898D-37E7-4B83-821B-B322D758E464}">
      <dgm:prSet/>
      <dgm:spPr/>
    </dgm:pt>
    <dgm:pt modelId="{511EDC91-5A02-4B32-99A0-0044818C1B80}" type="pres">
      <dgm:prSet presAssocID="{1721380E-5FC4-4411-BA02-17EB4280C0F7}" presName="Name0" presStyleCnt="0">
        <dgm:presLayoutVars>
          <dgm:dir/>
          <dgm:animLvl val="lvl"/>
          <dgm:resizeHandles val="exact"/>
        </dgm:presLayoutVars>
      </dgm:prSet>
      <dgm:spPr/>
    </dgm:pt>
    <dgm:pt modelId="{82AA8C46-F69D-43CB-A941-532D1BD7E837}" type="pres">
      <dgm:prSet presAssocID="{7D1360F3-FE4A-4DFB-935B-C29556B496E9}" presName="parTxOnly" presStyleLbl="node1" presStyleIdx="0" presStyleCnt="8">
        <dgm:presLayoutVars>
          <dgm:chMax val="0"/>
          <dgm:chPref val="0"/>
          <dgm:bulletEnabled val="1"/>
        </dgm:presLayoutVars>
      </dgm:prSet>
      <dgm:spPr/>
    </dgm:pt>
    <dgm:pt modelId="{785DCD0F-C433-4CA8-8ADD-AB3BA22C6291}" type="pres">
      <dgm:prSet presAssocID="{5E477B79-2AE7-4180-87B9-B3673D0EBCC7}" presName="parTxOnlySpace" presStyleCnt="0"/>
      <dgm:spPr/>
    </dgm:pt>
    <dgm:pt modelId="{42CC8317-1902-4ED5-9BF1-F89A55C84463}" type="pres">
      <dgm:prSet presAssocID="{26B3B0A1-85FA-47D0-85D6-4A9A9F5ECD36}" presName="parTxOnly" presStyleLbl="node1" presStyleIdx="1" presStyleCnt="8">
        <dgm:presLayoutVars>
          <dgm:chMax val="0"/>
          <dgm:chPref val="0"/>
          <dgm:bulletEnabled val="1"/>
        </dgm:presLayoutVars>
      </dgm:prSet>
      <dgm:spPr/>
    </dgm:pt>
    <dgm:pt modelId="{5D2D80CE-0490-4966-B640-2C244EA67B64}" type="pres">
      <dgm:prSet presAssocID="{995C73BE-2155-4C53-B922-76AFCEC0969C}" presName="parTxOnlySpace" presStyleCnt="0"/>
      <dgm:spPr/>
    </dgm:pt>
    <dgm:pt modelId="{32D48710-09F8-421B-B53F-A4D6A501C3A2}" type="pres">
      <dgm:prSet presAssocID="{CD623603-3EC1-4676-B94A-9B22E1098945}" presName="parTxOnly" presStyleLbl="node1" presStyleIdx="2" presStyleCnt="8">
        <dgm:presLayoutVars>
          <dgm:chMax val="0"/>
          <dgm:chPref val="0"/>
          <dgm:bulletEnabled val="1"/>
        </dgm:presLayoutVars>
      </dgm:prSet>
      <dgm:spPr/>
    </dgm:pt>
    <dgm:pt modelId="{22DC6808-05F2-4E63-BE84-BDCCB6F0346E}" type="pres">
      <dgm:prSet presAssocID="{36148618-3A53-497A-BC48-F58FF25018C3}" presName="parTxOnlySpace" presStyleCnt="0"/>
      <dgm:spPr/>
    </dgm:pt>
    <dgm:pt modelId="{E12A4BD8-CFB4-48AC-AA9F-E21F327655DD}" type="pres">
      <dgm:prSet presAssocID="{A9DA9517-3783-44E0-948D-05EF83891F9A}" presName="parTxOnly" presStyleLbl="node1" presStyleIdx="3" presStyleCnt="8">
        <dgm:presLayoutVars>
          <dgm:chMax val="0"/>
          <dgm:chPref val="0"/>
          <dgm:bulletEnabled val="1"/>
        </dgm:presLayoutVars>
      </dgm:prSet>
      <dgm:spPr/>
    </dgm:pt>
    <dgm:pt modelId="{C09AF3D1-E20B-4194-96B9-621B23874F40}" type="pres">
      <dgm:prSet presAssocID="{BDBBE8E6-C8D7-4783-9999-364E9D9409E1}" presName="parTxOnlySpace" presStyleCnt="0"/>
      <dgm:spPr/>
    </dgm:pt>
    <dgm:pt modelId="{6E161C77-1683-4ECE-96E4-B8AA3DB57144}" type="pres">
      <dgm:prSet presAssocID="{69E0C175-0F79-4617-A12A-C156A44D0AE2}" presName="parTxOnly" presStyleLbl="node1" presStyleIdx="4" presStyleCnt="8">
        <dgm:presLayoutVars>
          <dgm:chMax val="0"/>
          <dgm:chPref val="0"/>
          <dgm:bulletEnabled val="1"/>
        </dgm:presLayoutVars>
      </dgm:prSet>
      <dgm:spPr/>
    </dgm:pt>
    <dgm:pt modelId="{3A29F4D4-F95F-4A98-ABDB-3C7B28FE494F}" type="pres">
      <dgm:prSet presAssocID="{20F7771B-332E-439D-904B-A80E34982381}" presName="parTxOnlySpace" presStyleCnt="0"/>
      <dgm:spPr/>
    </dgm:pt>
    <dgm:pt modelId="{27898374-5C0E-4952-B3C5-C75FB54568C2}" type="pres">
      <dgm:prSet presAssocID="{F26825EF-2C09-46A5-950C-145B092E95CD}" presName="parTxOnly" presStyleLbl="node1" presStyleIdx="5" presStyleCnt="8">
        <dgm:presLayoutVars>
          <dgm:chMax val="0"/>
          <dgm:chPref val="0"/>
          <dgm:bulletEnabled val="1"/>
        </dgm:presLayoutVars>
      </dgm:prSet>
      <dgm:spPr/>
    </dgm:pt>
    <dgm:pt modelId="{C31C9E07-D009-47EA-B098-9C3895D14124}" type="pres">
      <dgm:prSet presAssocID="{26EA2D09-C181-435A-A952-B7E7C1AD11BC}" presName="parTxOnlySpace" presStyleCnt="0"/>
      <dgm:spPr/>
    </dgm:pt>
    <dgm:pt modelId="{41EA9B28-FD8E-42C1-AC46-D9C81DC363A0}" type="pres">
      <dgm:prSet presAssocID="{9F940C20-F188-4E23-B90B-3888E8FF0557}" presName="parTxOnly" presStyleLbl="node1" presStyleIdx="6" presStyleCnt="8">
        <dgm:presLayoutVars>
          <dgm:chMax val="0"/>
          <dgm:chPref val="0"/>
          <dgm:bulletEnabled val="1"/>
        </dgm:presLayoutVars>
      </dgm:prSet>
      <dgm:spPr/>
    </dgm:pt>
    <dgm:pt modelId="{5D856C25-521A-464C-B154-A85E298B3FB1}" type="pres">
      <dgm:prSet presAssocID="{9397622B-0AB7-424F-8E9E-E7A6BEEBA6BA}" presName="parTxOnlySpace" presStyleCnt="0"/>
      <dgm:spPr/>
    </dgm:pt>
    <dgm:pt modelId="{79E02C16-0DD6-47FC-AF57-7EC1FCA75650}" type="pres">
      <dgm:prSet presAssocID="{16D2FFCB-03D5-44D1-9BDD-2579B2021716}" presName="parTxOnly" presStyleLbl="node1" presStyleIdx="7" presStyleCnt="8">
        <dgm:presLayoutVars>
          <dgm:chMax val="0"/>
          <dgm:chPref val="0"/>
          <dgm:bulletEnabled val="1"/>
        </dgm:presLayoutVars>
      </dgm:prSet>
      <dgm:spPr/>
    </dgm:pt>
  </dgm:ptLst>
  <dgm:cxnLst>
    <dgm:cxn modelId="{689DB63B-ED3F-4ABF-9FC6-C0E969F37068}" type="presOf" srcId="{1721380E-5FC4-4411-BA02-17EB4280C0F7}" destId="{511EDC91-5A02-4B32-99A0-0044818C1B80}" srcOrd="0" destOrd="0" presId="urn:microsoft.com/office/officeart/2005/8/layout/chevron1"/>
    <dgm:cxn modelId="{7E5DAC61-5746-44A9-AFC3-A23ADC43FB34}" type="presOf" srcId="{69E0C175-0F79-4617-A12A-C156A44D0AE2}" destId="{6E161C77-1683-4ECE-96E4-B8AA3DB57144}" srcOrd="0" destOrd="0" presId="urn:microsoft.com/office/officeart/2005/8/layout/chevron1"/>
    <dgm:cxn modelId="{3AF2D541-2F06-471E-B5FC-3647402FA6AD}" srcId="{1721380E-5FC4-4411-BA02-17EB4280C0F7}" destId="{26B3B0A1-85FA-47D0-85D6-4A9A9F5ECD36}" srcOrd="1" destOrd="0" parTransId="{AB824A05-34CD-46D2-BBFC-AEC02A28D435}" sibTransId="{995C73BE-2155-4C53-B922-76AFCEC0969C}"/>
    <dgm:cxn modelId="{8C368D67-E934-4A03-AA3E-D10EBD2581B0}" srcId="{1721380E-5FC4-4411-BA02-17EB4280C0F7}" destId="{F26825EF-2C09-46A5-950C-145B092E95CD}" srcOrd="5" destOrd="0" parTransId="{52F0896E-DE01-4E60-AC0F-847A73FA57E4}" sibTransId="{26EA2D09-C181-435A-A952-B7E7C1AD11BC}"/>
    <dgm:cxn modelId="{EB057C48-A292-4CD2-BC1D-0BEB96C62863}" srcId="{1721380E-5FC4-4411-BA02-17EB4280C0F7}" destId="{7D1360F3-FE4A-4DFB-935B-C29556B496E9}" srcOrd="0" destOrd="0" parTransId="{64F5DC1A-A851-4D94-B050-5BD4D0A492BB}" sibTransId="{5E477B79-2AE7-4180-87B9-B3673D0EBCC7}"/>
    <dgm:cxn modelId="{C3435269-E6B9-46E9-A332-FBC62D05B5C4}" type="presOf" srcId="{F26825EF-2C09-46A5-950C-145B092E95CD}" destId="{27898374-5C0E-4952-B3C5-C75FB54568C2}" srcOrd="0" destOrd="0" presId="urn:microsoft.com/office/officeart/2005/8/layout/chevron1"/>
    <dgm:cxn modelId="{D58D5957-EDEB-408D-ADB2-28620DDF31E4}" srcId="{1721380E-5FC4-4411-BA02-17EB4280C0F7}" destId="{69E0C175-0F79-4617-A12A-C156A44D0AE2}" srcOrd="4" destOrd="0" parTransId="{7B68D2E0-57D6-4913-8C02-1029B704C06C}" sibTransId="{20F7771B-332E-439D-904B-A80E34982381}"/>
    <dgm:cxn modelId="{6CCABA7C-39A3-43D8-8AAF-A26502D03253}" type="presOf" srcId="{CD623603-3EC1-4676-B94A-9B22E1098945}" destId="{32D48710-09F8-421B-B53F-A4D6A501C3A2}" srcOrd="0" destOrd="0" presId="urn:microsoft.com/office/officeart/2005/8/layout/chevron1"/>
    <dgm:cxn modelId="{B880207F-098D-4C34-BBC7-184B8E804CE3}" type="presOf" srcId="{7D1360F3-FE4A-4DFB-935B-C29556B496E9}" destId="{82AA8C46-F69D-43CB-A941-532D1BD7E837}" srcOrd="0" destOrd="0" presId="urn:microsoft.com/office/officeart/2005/8/layout/chevron1"/>
    <dgm:cxn modelId="{820AAD89-97DC-4D1A-978E-BED0A435C99A}" type="presOf" srcId="{A9DA9517-3783-44E0-948D-05EF83891F9A}" destId="{E12A4BD8-CFB4-48AC-AA9F-E21F327655DD}" srcOrd="0" destOrd="0" presId="urn:microsoft.com/office/officeart/2005/8/layout/chevron1"/>
    <dgm:cxn modelId="{ACF5F089-4988-4E2A-A5BA-A9B2FB3D5CB4}" type="presOf" srcId="{16D2FFCB-03D5-44D1-9BDD-2579B2021716}" destId="{79E02C16-0DD6-47FC-AF57-7EC1FCA75650}" srcOrd="0" destOrd="0" presId="urn:microsoft.com/office/officeart/2005/8/layout/chevron1"/>
    <dgm:cxn modelId="{4D2DEE8C-9049-4823-8C5F-540E6443C9FC}" srcId="{1721380E-5FC4-4411-BA02-17EB4280C0F7}" destId="{9F940C20-F188-4E23-B90B-3888E8FF0557}" srcOrd="6" destOrd="0" parTransId="{8CDC349A-E7B2-4642-9021-8587511E484F}" sibTransId="{9397622B-0AB7-424F-8E9E-E7A6BEEBA6BA}"/>
    <dgm:cxn modelId="{6C43898D-37E7-4B83-821B-B322D758E464}" srcId="{1721380E-5FC4-4411-BA02-17EB4280C0F7}" destId="{16D2FFCB-03D5-44D1-9BDD-2579B2021716}" srcOrd="7" destOrd="0" parTransId="{F9FBA7B8-77E0-412D-B1F7-36F9E6AFF37A}" sibTransId="{22D26A44-8085-4EA2-9228-6F22A5E00B57}"/>
    <dgm:cxn modelId="{E2DF1995-D9AB-4237-A4F0-8608F943150D}" srcId="{1721380E-5FC4-4411-BA02-17EB4280C0F7}" destId="{CD623603-3EC1-4676-B94A-9B22E1098945}" srcOrd="2" destOrd="0" parTransId="{161DCBA6-7ABC-4AA0-AE8C-D101E01171E9}" sibTransId="{36148618-3A53-497A-BC48-F58FF25018C3}"/>
    <dgm:cxn modelId="{9AD5BBA6-AC0C-4BF1-91D0-CCCAFED327CF}" type="presOf" srcId="{9F940C20-F188-4E23-B90B-3888E8FF0557}" destId="{41EA9B28-FD8E-42C1-AC46-D9C81DC363A0}" srcOrd="0" destOrd="0" presId="urn:microsoft.com/office/officeart/2005/8/layout/chevron1"/>
    <dgm:cxn modelId="{62AD49AA-A1BC-441A-8E19-E20E51ADD6AC}" type="presOf" srcId="{26B3B0A1-85FA-47D0-85D6-4A9A9F5ECD36}" destId="{42CC8317-1902-4ED5-9BF1-F89A55C84463}" srcOrd="0" destOrd="0" presId="urn:microsoft.com/office/officeart/2005/8/layout/chevron1"/>
    <dgm:cxn modelId="{25119FFF-723B-440C-9F8A-9A8E1F384172}" srcId="{1721380E-5FC4-4411-BA02-17EB4280C0F7}" destId="{A9DA9517-3783-44E0-948D-05EF83891F9A}" srcOrd="3" destOrd="0" parTransId="{49D72848-4266-40DD-8CB9-A9808B39E37D}" sibTransId="{BDBBE8E6-C8D7-4783-9999-364E9D9409E1}"/>
    <dgm:cxn modelId="{EA3037C6-B0DA-407B-AC74-0BDE16E14AD7}" type="presParOf" srcId="{511EDC91-5A02-4B32-99A0-0044818C1B80}" destId="{82AA8C46-F69D-43CB-A941-532D1BD7E837}" srcOrd="0" destOrd="0" presId="urn:microsoft.com/office/officeart/2005/8/layout/chevron1"/>
    <dgm:cxn modelId="{1AB7D8A3-CAF6-468C-8E0C-4854EFB28D1E}" type="presParOf" srcId="{511EDC91-5A02-4B32-99A0-0044818C1B80}" destId="{785DCD0F-C433-4CA8-8ADD-AB3BA22C6291}" srcOrd="1" destOrd="0" presId="urn:microsoft.com/office/officeart/2005/8/layout/chevron1"/>
    <dgm:cxn modelId="{4D03D801-D2DF-44C3-8A84-26469F004373}" type="presParOf" srcId="{511EDC91-5A02-4B32-99A0-0044818C1B80}" destId="{42CC8317-1902-4ED5-9BF1-F89A55C84463}" srcOrd="2" destOrd="0" presId="urn:microsoft.com/office/officeart/2005/8/layout/chevron1"/>
    <dgm:cxn modelId="{88F8DEAA-2FB4-4A4B-938B-7AE649616DF3}" type="presParOf" srcId="{511EDC91-5A02-4B32-99A0-0044818C1B80}" destId="{5D2D80CE-0490-4966-B640-2C244EA67B64}" srcOrd="3" destOrd="0" presId="urn:microsoft.com/office/officeart/2005/8/layout/chevron1"/>
    <dgm:cxn modelId="{44FBA11B-F729-4F67-9FF6-14C5FB7949A5}" type="presParOf" srcId="{511EDC91-5A02-4B32-99A0-0044818C1B80}" destId="{32D48710-09F8-421B-B53F-A4D6A501C3A2}" srcOrd="4" destOrd="0" presId="urn:microsoft.com/office/officeart/2005/8/layout/chevron1"/>
    <dgm:cxn modelId="{A61F50A1-A737-4381-A511-956F88171A0F}" type="presParOf" srcId="{511EDC91-5A02-4B32-99A0-0044818C1B80}" destId="{22DC6808-05F2-4E63-BE84-BDCCB6F0346E}" srcOrd="5" destOrd="0" presId="urn:microsoft.com/office/officeart/2005/8/layout/chevron1"/>
    <dgm:cxn modelId="{4D64A9D7-A5C5-484B-B12C-125A9F023CC9}" type="presParOf" srcId="{511EDC91-5A02-4B32-99A0-0044818C1B80}" destId="{E12A4BD8-CFB4-48AC-AA9F-E21F327655DD}" srcOrd="6" destOrd="0" presId="urn:microsoft.com/office/officeart/2005/8/layout/chevron1"/>
    <dgm:cxn modelId="{FDF34EF7-BFDB-40C5-A550-93BE97EAA952}" type="presParOf" srcId="{511EDC91-5A02-4B32-99A0-0044818C1B80}" destId="{C09AF3D1-E20B-4194-96B9-621B23874F40}" srcOrd="7" destOrd="0" presId="urn:microsoft.com/office/officeart/2005/8/layout/chevron1"/>
    <dgm:cxn modelId="{61CB421C-D608-45BA-92C5-6EC5E412C764}" type="presParOf" srcId="{511EDC91-5A02-4B32-99A0-0044818C1B80}" destId="{6E161C77-1683-4ECE-96E4-B8AA3DB57144}" srcOrd="8" destOrd="0" presId="urn:microsoft.com/office/officeart/2005/8/layout/chevron1"/>
    <dgm:cxn modelId="{136D6E0F-E706-49C1-B50B-1B5D8DC0864C}" type="presParOf" srcId="{511EDC91-5A02-4B32-99A0-0044818C1B80}" destId="{3A29F4D4-F95F-4A98-ABDB-3C7B28FE494F}" srcOrd="9" destOrd="0" presId="urn:microsoft.com/office/officeart/2005/8/layout/chevron1"/>
    <dgm:cxn modelId="{1671B7AC-145C-4087-BD83-A3E71BF2B272}" type="presParOf" srcId="{511EDC91-5A02-4B32-99A0-0044818C1B80}" destId="{27898374-5C0E-4952-B3C5-C75FB54568C2}" srcOrd="10" destOrd="0" presId="urn:microsoft.com/office/officeart/2005/8/layout/chevron1"/>
    <dgm:cxn modelId="{BE333A8A-CB72-4A31-947C-E6AD08E19906}" type="presParOf" srcId="{511EDC91-5A02-4B32-99A0-0044818C1B80}" destId="{C31C9E07-D009-47EA-B098-9C3895D14124}" srcOrd="11" destOrd="0" presId="urn:microsoft.com/office/officeart/2005/8/layout/chevron1"/>
    <dgm:cxn modelId="{B392986E-3EC0-4466-9CD4-94F947B20949}" type="presParOf" srcId="{511EDC91-5A02-4B32-99A0-0044818C1B80}" destId="{41EA9B28-FD8E-42C1-AC46-D9C81DC363A0}" srcOrd="12" destOrd="0" presId="urn:microsoft.com/office/officeart/2005/8/layout/chevron1"/>
    <dgm:cxn modelId="{FAB0D0E9-2F87-4A19-88C4-33BCEC0934C9}" type="presParOf" srcId="{511EDC91-5A02-4B32-99A0-0044818C1B80}" destId="{5D856C25-521A-464C-B154-A85E298B3FB1}" srcOrd="13" destOrd="0" presId="urn:microsoft.com/office/officeart/2005/8/layout/chevron1"/>
    <dgm:cxn modelId="{2D4A4F4B-C24B-4CAD-8EA5-219925EB3D9D}" type="presParOf" srcId="{511EDC91-5A02-4B32-99A0-0044818C1B80}" destId="{79E02C16-0DD6-47FC-AF57-7EC1FCA75650}" srcOrd="14" destOrd="0" presId="urn:microsoft.com/office/officeart/2005/8/layout/chevron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7C6AFE-00C3-4082-8851-5A3801599A13}">
      <dsp:nvSpPr>
        <dsp:cNvPr id="0" name=""/>
        <dsp:cNvSpPr/>
      </dsp:nvSpPr>
      <dsp:spPr>
        <a:xfrm>
          <a:off x="766" y="9192"/>
          <a:ext cx="681985" cy="272794"/>
        </a:xfrm>
        <a:prstGeom prst="chevron">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4003" tIns="8001" rIns="8001" bIns="8001" numCol="1" spcCol="1270" anchor="ctr" anchorCtr="0">
          <a:noAutofit/>
        </a:bodyPr>
        <a:lstStyle/>
        <a:p>
          <a:pPr marL="0" lvl="0" indent="0" algn="ctr" defTabSz="266700" rtl="0">
            <a:lnSpc>
              <a:spcPct val="90000"/>
            </a:lnSpc>
            <a:spcBef>
              <a:spcPct val="0"/>
            </a:spcBef>
            <a:spcAft>
              <a:spcPct val="35000"/>
            </a:spcAft>
            <a:buNone/>
          </a:pPr>
          <a:r>
            <a:rPr lang="en-GB" sz="600" kern="1200">
              <a:latin typeface="Calibri Light" panose="020F0302020204030204"/>
            </a:rPr>
            <a:t> ONLY CHILD</a:t>
          </a:r>
        </a:p>
      </dsp:txBody>
      <dsp:txXfrm>
        <a:off x="137163" y="9192"/>
        <a:ext cx="409191" cy="272794"/>
      </dsp:txXfrm>
    </dsp:sp>
    <dsp:sp modelId="{029FAA96-DC1F-4A82-81D6-7276FE0BC2CA}">
      <dsp:nvSpPr>
        <dsp:cNvPr id="0" name=""/>
        <dsp:cNvSpPr/>
      </dsp:nvSpPr>
      <dsp:spPr>
        <a:xfrm>
          <a:off x="614553" y="9192"/>
          <a:ext cx="681985" cy="272794"/>
        </a:xfrm>
        <a:prstGeom prst="chevron">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4003" tIns="8001" rIns="8001" bIns="8001" numCol="1" spcCol="1270" anchor="ctr" anchorCtr="0">
          <a:noAutofit/>
        </a:bodyPr>
        <a:lstStyle/>
        <a:p>
          <a:pPr marL="0" lvl="0" indent="0" algn="ctr" defTabSz="266700" rtl="0">
            <a:lnSpc>
              <a:spcPct val="90000"/>
            </a:lnSpc>
            <a:spcBef>
              <a:spcPct val="0"/>
            </a:spcBef>
            <a:spcAft>
              <a:spcPct val="35000"/>
            </a:spcAft>
            <a:buNone/>
          </a:pPr>
          <a:r>
            <a:rPr lang="en-GB" sz="600" kern="1200">
              <a:latin typeface="Calibri Light" panose="020F0302020204030204"/>
            </a:rPr>
            <a:t> 2. 1st CHILD</a:t>
          </a:r>
          <a:endParaRPr lang="en-GB" sz="600" kern="1200"/>
        </a:p>
      </dsp:txBody>
      <dsp:txXfrm>
        <a:off x="750950" y="9192"/>
        <a:ext cx="409191" cy="272794"/>
      </dsp:txXfrm>
    </dsp:sp>
    <dsp:sp modelId="{4F455724-969A-473A-8E64-5778EE5CADD4}">
      <dsp:nvSpPr>
        <dsp:cNvPr id="0" name=""/>
        <dsp:cNvSpPr/>
      </dsp:nvSpPr>
      <dsp:spPr>
        <a:xfrm>
          <a:off x="1228340" y="9192"/>
          <a:ext cx="681985" cy="272794"/>
        </a:xfrm>
        <a:prstGeom prst="chevron">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4003" tIns="8001" rIns="8001" bIns="8001" numCol="1" spcCol="1270" anchor="ctr" anchorCtr="0">
          <a:noAutofit/>
        </a:bodyPr>
        <a:lstStyle/>
        <a:p>
          <a:pPr marL="0" lvl="0" indent="0" algn="ctr" defTabSz="266700" rtl="0">
            <a:lnSpc>
              <a:spcPct val="90000"/>
            </a:lnSpc>
            <a:spcBef>
              <a:spcPct val="0"/>
            </a:spcBef>
            <a:spcAft>
              <a:spcPct val="35000"/>
            </a:spcAft>
            <a:buNone/>
          </a:pPr>
          <a:r>
            <a:rPr lang="en-GB" sz="600" kern="1200">
              <a:latin typeface="Calibri Light" panose="020F0302020204030204"/>
            </a:rPr>
            <a:t>3. 2nd CHILD</a:t>
          </a:r>
          <a:endParaRPr lang="en-GB" sz="600" kern="1200"/>
        </a:p>
      </dsp:txBody>
      <dsp:txXfrm>
        <a:off x="1364737" y="9192"/>
        <a:ext cx="409191" cy="272794"/>
      </dsp:txXfrm>
    </dsp:sp>
    <dsp:sp modelId="{C8AD3648-D65C-4D21-8CFE-458D35B49D12}">
      <dsp:nvSpPr>
        <dsp:cNvPr id="0" name=""/>
        <dsp:cNvSpPr/>
      </dsp:nvSpPr>
      <dsp:spPr>
        <a:xfrm>
          <a:off x="1842127" y="9192"/>
          <a:ext cx="681985" cy="272794"/>
        </a:xfrm>
        <a:prstGeom prst="chevron">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4003" tIns="8001" rIns="8001" bIns="8001" numCol="1" spcCol="1270" anchor="ctr" anchorCtr="0">
          <a:noAutofit/>
        </a:bodyPr>
        <a:lstStyle/>
        <a:p>
          <a:pPr marL="0" lvl="0" indent="0" algn="ctr" defTabSz="266700" rtl="0">
            <a:lnSpc>
              <a:spcPct val="90000"/>
            </a:lnSpc>
            <a:spcBef>
              <a:spcPct val="0"/>
            </a:spcBef>
            <a:spcAft>
              <a:spcPct val="35000"/>
            </a:spcAft>
            <a:buNone/>
          </a:pPr>
          <a:r>
            <a:rPr lang="en-GB" sz="600" kern="1200">
              <a:latin typeface="Calibri Light" panose="020F0302020204030204"/>
            </a:rPr>
            <a:t>4. MIDDLE CHILD</a:t>
          </a:r>
        </a:p>
      </dsp:txBody>
      <dsp:txXfrm>
        <a:off x="1978524" y="9192"/>
        <a:ext cx="409191" cy="272794"/>
      </dsp:txXfrm>
    </dsp:sp>
    <dsp:sp modelId="{C008979F-B0F4-4AB0-87C5-069F7F6EFB0F}">
      <dsp:nvSpPr>
        <dsp:cNvPr id="0" name=""/>
        <dsp:cNvSpPr/>
      </dsp:nvSpPr>
      <dsp:spPr>
        <a:xfrm>
          <a:off x="2455914" y="9192"/>
          <a:ext cx="681985" cy="272794"/>
        </a:xfrm>
        <a:prstGeom prst="chevron">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4003" tIns="8001" rIns="8001" bIns="8001" numCol="1" spcCol="1270" anchor="ctr" anchorCtr="0">
          <a:noAutofit/>
        </a:bodyPr>
        <a:lstStyle/>
        <a:p>
          <a:pPr marL="0" lvl="0" indent="0" algn="ctr" defTabSz="266700" rtl="0">
            <a:lnSpc>
              <a:spcPct val="90000"/>
            </a:lnSpc>
            <a:spcBef>
              <a:spcPct val="0"/>
            </a:spcBef>
            <a:spcAft>
              <a:spcPct val="35000"/>
            </a:spcAft>
            <a:buNone/>
          </a:pPr>
          <a:r>
            <a:rPr lang="en-GB" sz="600" kern="1200">
              <a:latin typeface="Calibri Light" panose="020F0302020204030204"/>
            </a:rPr>
            <a:t>5. YONGEST CHILD</a:t>
          </a:r>
        </a:p>
      </dsp:txBody>
      <dsp:txXfrm>
        <a:off x="2592311" y="9192"/>
        <a:ext cx="409191" cy="2727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AA8C46-F69D-43CB-A941-532D1BD7E837}">
      <dsp:nvSpPr>
        <dsp:cNvPr id="0" name=""/>
        <dsp:cNvSpPr/>
      </dsp:nvSpPr>
      <dsp:spPr>
        <a:xfrm>
          <a:off x="340" y="398034"/>
          <a:ext cx="546349" cy="218539"/>
        </a:xfrm>
        <a:prstGeom prst="chevron">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0003" tIns="6668" rIns="6668" bIns="6668" numCol="1" spcCol="1270" anchor="ctr" anchorCtr="0">
          <a:noAutofit/>
        </a:bodyPr>
        <a:lstStyle/>
        <a:p>
          <a:pPr marL="0" lvl="0" indent="0" algn="ctr" defTabSz="222250" rtl="0">
            <a:lnSpc>
              <a:spcPct val="90000"/>
            </a:lnSpc>
            <a:spcBef>
              <a:spcPct val="0"/>
            </a:spcBef>
            <a:spcAft>
              <a:spcPct val="35000"/>
            </a:spcAft>
            <a:buNone/>
          </a:pPr>
          <a:r>
            <a:rPr lang="en-GB" sz="500" kern="1200">
              <a:latin typeface="Calibri Light" panose="020F0302020204030204"/>
            </a:rPr>
            <a:t> 1. TRUST</a:t>
          </a:r>
        </a:p>
      </dsp:txBody>
      <dsp:txXfrm>
        <a:off x="109610" y="398034"/>
        <a:ext cx="327810" cy="218539"/>
      </dsp:txXfrm>
    </dsp:sp>
    <dsp:sp modelId="{42CC8317-1902-4ED5-9BF1-F89A55C84463}">
      <dsp:nvSpPr>
        <dsp:cNvPr id="0" name=""/>
        <dsp:cNvSpPr/>
      </dsp:nvSpPr>
      <dsp:spPr>
        <a:xfrm>
          <a:off x="492055" y="398034"/>
          <a:ext cx="546349" cy="218539"/>
        </a:xfrm>
        <a:prstGeom prst="chevron">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0003" tIns="6668" rIns="6668" bIns="6668" numCol="1" spcCol="1270" anchor="ctr" anchorCtr="0">
          <a:noAutofit/>
        </a:bodyPr>
        <a:lstStyle/>
        <a:p>
          <a:pPr marL="0" lvl="0" indent="0" algn="ctr" defTabSz="222250" rtl="0">
            <a:lnSpc>
              <a:spcPct val="90000"/>
            </a:lnSpc>
            <a:spcBef>
              <a:spcPct val="0"/>
            </a:spcBef>
            <a:spcAft>
              <a:spcPct val="35000"/>
            </a:spcAft>
            <a:buNone/>
          </a:pPr>
          <a:r>
            <a:rPr lang="en-GB" sz="500" kern="1200">
              <a:latin typeface="Calibri Light" panose="020F0302020204030204"/>
            </a:rPr>
            <a:t> 2. INDEPENDENCE</a:t>
          </a:r>
          <a:endParaRPr lang="en-GB" sz="500" kern="1200"/>
        </a:p>
      </dsp:txBody>
      <dsp:txXfrm>
        <a:off x="601325" y="398034"/>
        <a:ext cx="327810" cy="218539"/>
      </dsp:txXfrm>
    </dsp:sp>
    <dsp:sp modelId="{32D48710-09F8-421B-B53F-A4D6A501C3A2}">
      <dsp:nvSpPr>
        <dsp:cNvPr id="0" name=""/>
        <dsp:cNvSpPr/>
      </dsp:nvSpPr>
      <dsp:spPr>
        <a:xfrm>
          <a:off x="983770" y="398034"/>
          <a:ext cx="546349" cy="218539"/>
        </a:xfrm>
        <a:prstGeom prst="chevron">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0003" tIns="6668" rIns="6668" bIns="6668" numCol="1" spcCol="1270" anchor="ctr" anchorCtr="0">
          <a:noAutofit/>
        </a:bodyPr>
        <a:lstStyle/>
        <a:p>
          <a:pPr marL="0" lvl="0" indent="0" algn="ctr" defTabSz="222250" rtl="0">
            <a:lnSpc>
              <a:spcPct val="90000"/>
            </a:lnSpc>
            <a:spcBef>
              <a:spcPct val="0"/>
            </a:spcBef>
            <a:spcAft>
              <a:spcPct val="35000"/>
            </a:spcAft>
            <a:buNone/>
          </a:pPr>
          <a:r>
            <a:rPr lang="en-GB" sz="500" kern="1200">
              <a:latin typeface="Calibri Light" panose="020F0302020204030204"/>
            </a:rPr>
            <a:t>3. INITIATIVE</a:t>
          </a:r>
          <a:endParaRPr lang="en-GB" sz="500" kern="1200"/>
        </a:p>
      </dsp:txBody>
      <dsp:txXfrm>
        <a:off x="1093040" y="398034"/>
        <a:ext cx="327810" cy="218539"/>
      </dsp:txXfrm>
    </dsp:sp>
    <dsp:sp modelId="{E12A4BD8-CFB4-48AC-AA9F-E21F327655DD}">
      <dsp:nvSpPr>
        <dsp:cNvPr id="0" name=""/>
        <dsp:cNvSpPr/>
      </dsp:nvSpPr>
      <dsp:spPr>
        <a:xfrm>
          <a:off x="1475485" y="398034"/>
          <a:ext cx="546349" cy="218539"/>
        </a:xfrm>
        <a:prstGeom prst="chevron">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0003" tIns="6668" rIns="6668" bIns="6668" numCol="1" spcCol="1270" anchor="ctr" anchorCtr="0">
          <a:noAutofit/>
        </a:bodyPr>
        <a:lstStyle/>
        <a:p>
          <a:pPr marL="0" lvl="0" indent="0" algn="ctr" defTabSz="222250" rtl="0">
            <a:lnSpc>
              <a:spcPct val="90000"/>
            </a:lnSpc>
            <a:spcBef>
              <a:spcPct val="0"/>
            </a:spcBef>
            <a:spcAft>
              <a:spcPct val="35000"/>
            </a:spcAft>
            <a:buNone/>
          </a:pPr>
          <a:r>
            <a:rPr lang="en-GB" sz="500" kern="1200">
              <a:latin typeface="Calibri Light" panose="020F0302020204030204"/>
            </a:rPr>
            <a:t>4. ACCOMPLISHMENTS</a:t>
          </a:r>
        </a:p>
      </dsp:txBody>
      <dsp:txXfrm>
        <a:off x="1584755" y="398034"/>
        <a:ext cx="327810" cy="218539"/>
      </dsp:txXfrm>
    </dsp:sp>
    <dsp:sp modelId="{6E161C77-1683-4ECE-96E4-B8AA3DB57144}">
      <dsp:nvSpPr>
        <dsp:cNvPr id="0" name=""/>
        <dsp:cNvSpPr/>
      </dsp:nvSpPr>
      <dsp:spPr>
        <a:xfrm>
          <a:off x="1967200" y="398034"/>
          <a:ext cx="546349" cy="218539"/>
        </a:xfrm>
        <a:prstGeom prst="chevron">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0003" tIns="6668" rIns="6668" bIns="6668" numCol="1" spcCol="1270" anchor="ctr" anchorCtr="0">
          <a:noAutofit/>
        </a:bodyPr>
        <a:lstStyle/>
        <a:p>
          <a:pPr marL="0" lvl="0" indent="0" algn="ctr" defTabSz="222250" rtl="0">
            <a:lnSpc>
              <a:spcPct val="90000"/>
            </a:lnSpc>
            <a:spcBef>
              <a:spcPct val="0"/>
            </a:spcBef>
            <a:spcAft>
              <a:spcPct val="35000"/>
            </a:spcAft>
            <a:buNone/>
          </a:pPr>
          <a:r>
            <a:rPr lang="en-GB" sz="500" kern="1200">
              <a:latin typeface="Calibri Light" panose="020F0302020204030204"/>
            </a:rPr>
            <a:t>5. IDENTITY</a:t>
          </a:r>
        </a:p>
      </dsp:txBody>
      <dsp:txXfrm>
        <a:off x="2076470" y="398034"/>
        <a:ext cx="327810" cy="218539"/>
      </dsp:txXfrm>
    </dsp:sp>
    <dsp:sp modelId="{27898374-5C0E-4952-B3C5-C75FB54568C2}">
      <dsp:nvSpPr>
        <dsp:cNvPr id="0" name=""/>
        <dsp:cNvSpPr/>
      </dsp:nvSpPr>
      <dsp:spPr>
        <a:xfrm>
          <a:off x="2458915" y="398034"/>
          <a:ext cx="546349" cy="218539"/>
        </a:xfrm>
        <a:prstGeom prst="chevron">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0003" tIns="6668" rIns="6668" bIns="6668" numCol="1" spcCol="1270" anchor="ctr" anchorCtr="0">
          <a:noAutofit/>
        </a:bodyPr>
        <a:lstStyle/>
        <a:p>
          <a:pPr marL="0" lvl="0" indent="0" algn="ctr" defTabSz="222250" rtl="0">
            <a:lnSpc>
              <a:spcPct val="90000"/>
            </a:lnSpc>
            <a:spcBef>
              <a:spcPct val="0"/>
            </a:spcBef>
            <a:spcAft>
              <a:spcPct val="35000"/>
            </a:spcAft>
            <a:buNone/>
          </a:pPr>
          <a:r>
            <a:rPr lang="en-GB" sz="500" kern="1200">
              <a:latin typeface="Calibri Light" panose="020F0302020204030204"/>
            </a:rPr>
            <a:t>6. RELATIONSHIPS</a:t>
          </a:r>
        </a:p>
      </dsp:txBody>
      <dsp:txXfrm>
        <a:off x="2568185" y="398034"/>
        <a:ext cx="327810" cy="218539"/>
      </dsp:txXfrm>
    </dsp:sp>
    <dsp:sp modelId="{41EA9B28-FD8E-42C1-AC46-D9C81DC363A0}">
      <dsp:nvSpPr>
        <dsp:cNvPr id="0" name=""/>
        <dsp:cNvSpPr/>
      </dsp:nvSpPr>
      <dsp:spPr>
        <a:xfrm>
          <a:off x="2950630" y="398034"/>
          <a:ext cx="546349" cy="218539"/>
        </a:xfrm>
        <a:prstGeom prst="chevron">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0003" tIns="6668" rIns="6668" bIns="6668" numCol="1" spcCol="1270" anchor="ctr" anchorCtr="0">
          <a:noAutofit/>
        </a:bodyPr>
        <a:lstStyle/>
        <a:p>
          <a:pPr marL="0" lvl="0" indent="0" algn="ctr" defTabSz="222250" rtl="0">
            <a:lnSpc>
              <a:spcPct val="90000"/>
            </a:lnSpc>
            <a:spcBef>
              <a:spcPct val="0"/>
            </a:spcBef>
            <a:spcAft>
              <a:spcPct val="35000"/>
            </a:spcAft>
            <a:buNone/>
          </a:pPr>
          <a:r>
            <a:rPr lang="en-GB" sz="500" kern="1200">
              <a:latin typeface="Calibri Light" panose="020F0302020204030204"/>
            </a:rPr>
            <a:t>7. CONTRIBUTION</a:t>
          </a:r>
        </a:p>
      </dsp:txBody>
      <dsp:txXfrm>
        <a:off x="3059900" y="398034"/>
        <a:ext cx="327810" cy="218539"/>
      </dsp:txXfrm>
    </dsp:sp>
    <dsp:sp modelId="{79E02C16-0DD6-47FC-AF57-7EC1FCA75650}">
      <dsp:nvSpPr>
        <dsp:cNvPr id="0" name=""/>
        <dsp:cNvSpPr/>
      </dsp:nvSpPr>
      <dsp:spPr>
        <a:xfrm>
          <a:off x="3442345" y="398034"/>
          <a:ext cx="546349" cy="218539"/>
        </a:xfrm>
        <a:prstGeom prst="chevron">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0003" tIns="6668" rIns="6668" bIns="6668" numCol="1" spcCol="1270" anchor="ctr" anchorCtr="0">
          <a:noAutofit/>
        </a:bodyPr>
        <a:lstStyle/>
        <a:p>
          <a:pPr marL="0" lvl="0" indent="0" algn="ctr" defTabSz="222250" rtl="0">
            <a:lnSpc>
              <a:spcPct val="90000"/>
            </a:lnSpc>
            <a:spcBef>
              <a:spcPct val="0"/>
            </a:spcBef>
            <a:spcAft>
              <a:spcPct val="35000"/>
            </a:spcAft>
            <a:buNone/>
          </a:pPr>
          <a:r>
            <a:rPr lang="en-GB" sz="500" kern="1200">
              <a:latin typeface="Calibri Light" panose="020F0302020204030204"/>
            </a:rPr>
            <a:t>8. REFLECTION</a:t>
          </a:r>
        </a:p>
      </dsp:txBody>
      <dsp:txXfrm>
        <a:off x="3551615" y="398034"/>
        <a:ext cx="327810" cy="218539"/>
      </dsp:txXfrm>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25/06/2021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25/06/2021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25/06/2021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25/06/2021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25/06/2021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25/06/2021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25/06/2021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25/06/2021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25/06/2021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25/06/2021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Layout" Target="../diagrams/layout2.xml"/><Relationship Id="rId13" Type="http://schemas.openxmlformats.org/officeDocument/2006/relationships/image" Target="../media/image2.jpeg"/><Relationship Id="rId3" Type="http://schemas.openxmlformats.org/officeDocument/2006/relationships/diagramLayout" Target="../diagrams/layout1.xml"/><Relationship Id="rId7" Type="http://schemas.openxmlformats.org/officeDocument/2006/relationships/diagramData" Target="../diagrams/data2.xml"/><Relationship Id="rId12" Type="http://schemas.openxmlformats.org/officeDocument/2006/relationships/image" Target="../media/image1.jpeg"/><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lumMod val="95000"/>
            <a:lumOff val="5000"/>
          </a:schemeClr>
        </a:solidFill>
        <a:effectLst/>
      </p:bgPr>
    </p:bg>
    <p:spTree>
      <p:nvGrpSpPr>
        <p:cNvPr id="1" name=""/>
        <p:cNvGrpSpPr/>
        <p:nvPr/>
      </p:nvGrpSpPr>
      <p:grpSpPr>
        <a:xfrm>
          <a:off x="0" y="0"/>
          <a:ext cx="0" cy="0"/>
          <a:chOff x="0" y="0"/>
          <a:chExt cx="0" cy="0"/>
        </a:xfrm>
      </p:grpSpPr>
      <p:sp>
        <p:nvSpPr>
          <p:cNvPr id="4" name="Flowchart: Stored Data 3">
            <a:extLst>
              <a:ext uri="{FF2B5EF4-FFF2-40B4-BE49-F238E27FC236}">
                <a16:creationId xmlns:a16="http://schemas.microsoft.com/office/drawing/2014/main" id="{FED3E8E9-12E3-41B9-B222-705902430878}"/>
              </a:ext>
            </a:extLst>
          </p:cNvPr>
          <p:cNvSpPr/>
          <p:nvPr/>
        </p:nvSpPr>
        <p:spPr>
          <a:xfrm>
            <a:off x="120332" y="2133368"/>
            <a:ext cx="6224222" cy="2725936"/>
          </a:xfrm>
          <a:custGeom>
            <a:avLst/>
            <a:gdLst>
              <a:gd name="connsiteX0" fmla="*/ 1037577 w 6224222"/>
              <a:gd name="connsiteY0" fmla="*/ 0 h 2725936"/>
              <a:gd name="connsiteX1" fmla="*/ 1717604 w 6224222"/>
              <a:gd name="connsiteY1" fmla="*/ 0 h 2725936"/>
              <a:gd name="connsiteX2" fmla="*/ 2397631 w 6224222"/>
              <a:gd name="connsiteY2" fmla="*/ 0 h 2725936"/>
              <a:gd name="connsiteX3" fmla="*/ 2922058 w 6224222"/>
              <a:gd name="connsiteY3" fmla="*/ 0 h 2725936"/>
              <a:gd name="connsiteX4" fmla="*/ 3498352 w 6224222"/>
              <a:gd name="connsiteY4" fmla="*/ 0 h 2725936"/>
              <a:gd name="connsiteX5" fmla="*/ 4074646 w 6224222"/>
              <a:gd name="connsiteY5" fmla="*/ 0 h 2725936"/>
              <a:gd name="connsiteX6" fmla="*/ 4702806 w 6224222"/>
              <a:gd name="connsiteY6" fmla="*/ 0 h 2725936"/>
              <a:gd name="connsiteX7" fmla="*/ 5227234 w 6224222"/>
              <a:gd name="connsiteY7" fmla="*/ 0 h 2725936"/>
              <a:gd name="connsiteX8" fmla="*/ 5647928 w 6224222"/>
              <a:gd name="connsiteY8" fmla="*/ 0 h 2725936"/>
              <a:gd name="connsiteX9" fmla="*/ 6224222 w 6224222"/>
              <a:gd name="connsiteY9" fmla="*/ 0 h 2725936"/>
              <a:gd name="connsiteX10" fmla="*/ 5186644 w 6224222"/>
              <a:gd name="connsiteY10" fmla="*/ 1362968 h 2725936"/>
              <a:gd name="connsiteX11" fmla="*/ 6224222 w 6224222"/>
              <a:gd name="connsiteY11" fmla="*/ 2725936 h 2725936"/>
              <a:gd name="connsiteX12" fmla="*/ 5647928 w 6224222"/>
              <a:gd name="connsiteY12" fmla="*/ 2725936 h 2725936"/>
              <a:gd name="connsiteX13" fmla="*/ 5019768 w 6224222"/>
              <a:gd name="connsiteY13" fmla="*/ 2725936 h 2725936"/>
              <a:gd name="connsiteX14" fmla="*/ 4495340 w 6224222"/>
              <a:gd name="connsiteY14" fmla="*/ 2725936 h 2725936"/>
              <a:gd name="connsiteX15" fmla="*/ 3867180 w 6224222"/>
              <a:gd name="connsiteY15" fmla="*/ 2725936 h 2725936"/>
              <a:gd name="connsiteX16" fmla="*/ 3446485 w 6224222"/>
              <a:gd name="connsiteY16" fmla="*/ 2725936 h 2725936"/>
              <a:gd name="connsiteX17" fmla="*/ 2870192 w 6224222"/>
              <a:gd name="connsiteY17" fmla="*/ 2725936 h 2725936"/>
              <a:gd name="connsiteX18" fmla="*/ 2190165 w 6224222"/>
              <a:gd name="connsiteY18" fmla="*/ 2725936 h 2725936"/>
              <a:gd name="connsiteX19" fmla="*/ 1717604 w 6224222"/>
              <a:gd name="connsiteY19" fmla="*/ 2725936 h 2725936"/>
              <a:gd name="connsiteX20" fmla="*/ 1037577 w 6224222"/>
              <a:gd name="connsiteY20" fmla="*/ 2725936 h 2725936"/>
              <a:gd name="connsiteX21" fmla="*/ 0 w 6224222"/>
              <a:gd name="connsiteY21" fmla="*/ 1362968 h 2725936"/>
              <a:gd name="connsiteX22" fmla="*/ 1037577 w 6224222"/>
              <a:gd name="connsiteY22" fmla="*/ 0 h 2725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224222" h="2725936" fill="none" extrusionOk="0">
                <a:moveTo>
                  <a:pt x="1037577" y="0"/>
                </a:moveTo>
                <a:cubicBezTo>
                  <a:pt x="1319305" y="-61302"/>
                  <a:pt x="1497462" y="75147"/>
                  <a:pt x="1717604" y="0"/>
                </a:cubicBezTo>
                <a:cubicBezTo>
                  <a:pt x="1937746" y="-75147"/>
                  <a:pt x="2102422" y="17461"/>
                  <a:pt x="2397631" y="0"/>
                </a:cubicBezTo>
                <a:cubicBezTo>
                  <a:pt x="2692840" y="-17461"/>
                  <a:pt x="2714546" y="16932"/>
                  <a:pt x="2922058" y="0"/>
                </a:cubicBezTo>
                <a:cubicBezTo>
                  <a:pt x="3129570" y="-16932"/>
                  <a:pt x="3255219" y="48862"/>
                  <a:pt x="3498352" y="0"/>
                </a:cubicBezTo>
                <a:cubicBezTo>
                  <a:pt x="3741485" y="-48862"/>
                  <a:pt x="3888993" y="62096"/>
                  <a:pt x="4074646" y="0"/>
                </a:cubicBezTo>
                <a:cubicBezTo>
                  <a:pt x="4260299" y="-62096"/>
                  <a:pt x="4503613" y="42933"/>
                  <a:pt x="4702806" y="0"/>
                </a:cubicBezTo>
                <a:cubicBezTo>
                  <a:pt x="4901999" y="-42933"/>
                  <a:pt x="4991657" y="24970"/>
                  <a:pt x="5227234" y="0"/>
                </a:cubicBezTo>
                <a:cubicBezTo>
                  <a:pt x="5462811" y="-24970"/>
                  <a:pt x="5510416" y="1782"/>
                  <a:pt x="5647928" y="0"/>
                </a:cubicBezTo>
                <a:cubicBezTo>
                  <a:pt x="5785440" y="-1782"/>
                  <a:pt x="6102289" y="24703"/>
                  <a:pt x="6224222" y="0"/>
                </a:cubicBezTo>
                <a:cubicBezTo>
                  <a:pt x="5799575" y="141291"/>
                  <a:pt x="5223668" y="498892"/>
                  <a:pt x="5186644" y="1362968"/>
                </a:cubicBezTo>
                <a:cubicBezTo>
                  <a:pt x="5219584" y="2103298"/>
                  <a:pt x="5626713" y="2661766"/>
                  <a:pt x="6224222" y="2725936"/>
                </a:cubicBezTo>
                <a:cubicBezTo>
                  <a:pt x="6099187" y="2794590"/>
                  <a:pt x="5874061" y="2706681"/>
                  <a:pt x="5647928" y="2725936"/>
                </a:cubicBezTo>
                <a:cubicBezTo>
                  <a:pt x="5421795" y="2745191"/>
                  <a:pt x="5241677" y="2701451"/>
                  <a:pt x="5019768" y="2725936"/>
                </a:cubicBezTo>
                <a:cubicBezTo>
                  <a:pt x="4797859" y="2750421"/>
                  <a:pt x="4678207" y="2688198"/>
                  <a:pt x="4495340" y="2725936"/>
                </a:cubicBezTo>
                <a:cubicBezTo>
                  <a:pt x="4312473" y="2763674"/>
                  <a:pt x="4111885" y="2654569"/>
                  <a:pt x="3867180" y="2725936"/>
                </a:cubicBezTo>
                <a:cubicBezTo>
                  <a:pt x="3622475" y="2797303"/>
                  <a:pt x="3550861" y="2705134"/>
                  <a:pt x="3446485" y="2725936"/>
                </a:cubicBezTo>
                <a:cubicBezTo>
                  <a:pt x="3342109" y="2746738"/>
                  <a:pt x="3003214" y="2700800"/>
                  <a:pt x="2870192" y="2725936"/>
                </a:cubicBezTo>
                <a:cubicBezTo>
                  <a:pt x="2737170" y="2751072"/>
                  <a:pt x="2420094" y="2717674"/>
                  <a:pt x="2190165" y="2725936"/>
                </a:cubicBezTo>
                <a:cubicBezTo>
                  <a:pt x="1960236" y="2734198"/>
                  <a:pt x="1854385" y="2721796"/>
                  <a:pt x="1717604" y="2725936"/>
                </a:cubicBezTo>
                <a:cubicBezTo>
                  <a:pt x="1580823" y="2730076"/>
                  <a:pt x="1292065" y="2660334"/>
                  <a:pt x="1037577" y="2725936"/>
                </a:cubicBezTo>
                <a:cubicBezTo>
                  <a:pt x="642375" y="2688416"/>
                  <a:pt x="73553" y="2247758"/>
                  <a:pt x="0" y="1362968"/>
                </a:cubicBezTo>
                <a:cubicBezTo>
                  <a:pt x="88643" y="553374"/>
                  <a:pt x="520414" y="80507"/>
                  <a:pt x="1037577" y="0"/>
                </a:cubicBezTo>
                <a:close/>
              </a:path>
              <a:path w="6224222" h="2725936" stroke="0" extrusionOk="0">
                <a:moveTo>
                  <a:pt x="1037577" y="0"/>
                </a:moveTo>
                <a:cubicBezTo>
                  <a:pt x="1246475" y="-55669"/>
                  <a:pt x="1467008" y="6213"/>
                  <a:pt x="1613871" y="0"/>
                </a:cubicBezTo>
                <a:cubicBezTo>
                  <a:pt x="1760734" y="-6213"/>
                  <a:pt x="2008539" y="38673"/>
                  <a:pt x="2138298" y="0"/>
                </a:cubicBezTo>
                <a:cubicBezTo>
                  <a:pt x="2268057" y="-38673"/>
                  <a:pt x="2518265" y="15616"/>
                  <a:pt x="2662726" y="0"/>
                </a:cubicBezTo>
                <a:cubicBezTo>
                  <a:pt x="2807187" y="-15616"/>
                  <a:pt x="3050325" y="55366"/>
                  <a:pt x="3239020" y="0"/>
                </a:cubicBezTo>
                <a:cubicBezTo>
                  <a:pt x="3427715" y="-55366"/>
                  <a:pt x="3673158" y="41504"/>
                  <a:pt x="3919046" y="0"/>
                </a:cubicBezTo>
                <a:cubicBezTo>
                  <a:pt x="4164934" y="-41504"/>
                  <a:pt x="4409749" y="72927"/>
                  <a:pt x="4547207" y="0"/>
                </a:cubicBezTo>
                <a:cubicBezTo>
                  <a:pt x="4684665" y="-72927"/>
                  <a:pt x="4868114" y="12622"/>
                  <a:pt x="4967901" y="0"/>
                </a:cubicBezTo>
                <a:cubicBezTo>
                  <a:pt x="5067688" y="-12622"/>
                  <a:pt x="5406003" y="66169"/>
                  <a:pt x="5596062" y="0"/>
                </a:cubicBezTo>
                <a:cubicBezTo>
                  <a:pt x="5786121" y="-66169"/>
                  <a:pt x="6065876" y="22851"/>
                  <a:pt x="6224222" y="0"/>
                </a:cubicBezTo>
                <a:cubicBezTo>
                  <a:pt x="5709238" y="211492"/>
                  <a:pt x="5289668" y="768913"/>
                  <a:pt x="5186644" y="1362968"/>
                </a:cubicBezTo>
                <a:cubicBezTo>
                  <a:pt x="5086578" y="1976037"/>
                  <a:pt x="5715318" y="2659208"/>
                  <a:pt x="6224222" y="2725936"/>
                </a:cubicBezTo>
                <a:cubicBezTo>
                  <a:pt x="5951626" y="2783327"/>
                  <a:pt x="5929695" y="2709987"/>
                  <a:pt x="5647928" y="2725936"/>
                </a:cubicBezTo>
                <a:cubicBezTo>
                  <a:pt x="5366161" y="2741885"/>
                  <a:pt x="5327604" y="2697305"/>
                  <a:pt x="5019768" y="2725936"/>
                </a:cubicBezTo>
                <a:cubicBezTo>
                  <a:pt x="4711932" y="2754567"/>
                  <a:pt x="4604553" y="2670735"/>
                  <a:pt x="4495340" y="2725936"/>
                </a:cubicBezTo>
                <a:cubicBezTo>
                  <a:pt x="4386127" y="2781137"/>
                  <a:pt x="4150548" y="2655609"/>
                  <a:pt x="3815314" y="2725936"/>
                </a:cubicBezTo>
                <a:cubicBezTo>
                  <a:pt x="3480080" y="2796263"/>
                  <a:pt x="3485838" y="2669608"/>
                  <a:pt x="3239020" y="2725936"/>
                </a:cubicBezTo>
                <a:cubicBezTo>
                  <a:pt x="2992202" y="2782264"/>
                  <a:pt x="2809308" y="2712295"/>
                  <a:pt x="2662726" y="2725936"/>
                </a:cubicBezTo>
                <a:cubicBezTo>
                  <a:pt x="2516144" y="2739577"/>
                  <a:pt x="2330825" y="2696444"/>
                  <a:pt x="2138298" y="2725936"/>
                </a:cubicBezTo>
                <a:cubicBezTo>
                  <a:pt x="1945771" y="2755428"/>
                  <a:pt x="1807650" y="2687542"/>
                  <a:pt x="1717604" y="2725936"/>
                </a:cubicBezTo>
                <a:cubicBezTo>
                  <a:pt x="1627558" y="2764330"/>
                  <a:pt x="1177411" y="2725828"/>
                  <a:pt x="1037577" y="2725936"/>
                </a:cubicBezTo>
                <a:cubicBezTo>
                  <a:pt x="548552" y="2545148"/>
                  <a:pt x="-118406" y="1997844"/>
                  <a:pt x="0" y="1362968"/>
                </a:cubicBezTo>
                <a:cubicBezTo>
                  <a:pt x="-24281" y="745453"/>
                  <a:pt x="586335" y="-98009"/>
                  <a:pt x="1037577" y="0"/>
                </a:cubicBezTo>
                <a:close/>
              </a:path>
            </a:pathLst>
          </a:custGeom>
          <a:solidFill>
            <a:schemeClr val="accent4"/>
          </a:solidFill>
          <a:ln w="28575">
            <a:solidFill>
              <a:schemeClr val="bg1"/>
            </a:solidFill>
            <a:extLst>
              <a:ext uri="{C807C97D-BFC1-408E-A445-0C87EB9F89A2}">
                <ask:lineSketchStyleProps xmlns:ask="http://schemas.microsoft.com/office/drawing/2018/sketchyshapes" sd="236291151">
                  <a:prstGeom prst="flowChartOnlineStorage">
                    <a:avLst/>
                  </a:prstGeom>
                  <ask:type>
                    <ask:lineSketchScribble/>
                  </ask:type>
                </ask:lineSketchStyleProps>
              </a:ext>
            </a:extLst>
          </a:ln>
        </p:spPr>
        <p:style>
          <a:lnRef idx="0">
            <a:schemeClr val="accent4"/>
          </a:lnRef>
          <a:fillRef idx="3">
            <a:schemeClr val="accent4"/>
          </a:fillRef>
          <a:effectRef idx="3">
            <a:schemeClr val="accent4"/>
          </a:effectRef>
          <a:fontRef idx="minor">
            <a:schemeClr val="lt1"/>
          </a:fontRef>
        </p:style>
        <p:txBody>
          <a:bodyPr lIns="91440" tIns="45720" rIns="91440" bIns="45720" rtlCol="0" anchor="ctr"/>
          <a:lstStyle/>
          <a:p>
            <a:endParaRPr lang="en-GB" sz="600">
              <a:latin typeface="Arial"/>
              <a:ea typeface="+mn-lt"/>
              <a:cs typeface="+mn-lt"/>
            </a:endParaRPr>
          </a:p>
          <a:p>
            <a:endParaRPr lang="en-GB" sz="600">
              <a:latin typeface="Arial"/>
              <a:ea typeface="+mn-lt"/>
              <a:cs typeface="+mn-lt"/>
            </a:endParaRPr>
          </a:p>
          <a:p>
            <a:endParaRPr lang="en-GB" sz="600">
              <a:latin typeface="Arial"/>
              <a:ea typeface="+mn-lt"/>
              <a:cs typeface="+mn-lt"/>
            </a:endParaRPr>
          </a:p>
          <a:p>
            <a:endParaRPr lang="en-GB" sz="600">
              <a:latin typeface="Arial"/>
              <a:ea typeface="+mn-lt"/>
              <a:cs typeface="+mn-lt"/>
            </a:endParaRPr>
          </a:p>
          <a:p>
            <a:r>
              <a:rPr lang="en-GB" sz="600" dirty="0">
                <a:solidFill>
                  <a:schemeClr val="tx1"/>
                </a:solidFill>
                <a:latin typeface="Arial"/>
                <a:ea typeface="+mn-lt"/>
                <a:cs typeface="+mn-lt"/>
              </a:rPr>
              <a:t>In the </a:t>
            </a:r>
            <a:r>
              <a:rPr lang="en-GB" sz="600" dirty="0">
                <a:solidFill>
                  <a:schemeClr val="tx1"/>
                </a:solidFill>
                <a:ea typeface="+mn-lt"/>
                <a:cs typeface="+mn-lt"/>
              </a:rPr>
              <a:t>20th century (</a:t>
            </a:r>
            <a:r>
              <a:rPr lang="en-GB" sz="600" dirty="0">
                <a:solidFill>
                  <a:schemeClr val="tx1"/>
                </a:solidFill>
                <a:latin typeface="Arial"/>
                <a:ea typeface="+mn-lt"/>
                <a:cs typeface="+mn-lt"/>
              </a:rPr>
              <a:t>Erik Erikson, </a:t>
            </a:r>
            <a:r>
              <a:rPr lang="en-GB" sz="600" dirty="0">
                <a:ea typeface="+mn-lt"/>
                <a:cs typeface="+mn-lt"/>
              </a:rPr>
              <a:t>1958, 1963</a:t>
            </a:r>
            <a:r>
              <a:rPr lang="en-GB" sz="600" dirty="0">
                <a:solidFill>
                  <a:schemeClr val="tx1"/>
                </a:solidFill>
                <a:latin typeface="Arial"/>
                <a:ea typeface="+mn-lt"/>
                <a:cs typeface="+mn-lt"/>
              </a:rPr>
              <a:t>, a psychologist came up with a psychosocial theory which suggested that people will go through an 8 staged development in life, from birth to 65+. </a:t>
            </a:r>
            <a:endParaRPr lang="en-GB" dirty="0">
              <a:solidFill>
                <a:schemeClr val="tx1"/>
              </a:solidFill>
              <a:cs typeface="Calibri"/>
            </a:endParaRPr>
          </a:p>
          <a:p>
            <a:r>
              <a:rPr lang="en-GB" sz="600" dirty="0">
                <a:solidFill>
                  <a:schemeClr val="tx1"/>
                </a:solidFill>
                <a:latin typeface="Arial"/>
                <a:ea typeface="+mn-lt"/>
                <a:cs typeface="+mn-lt"/>
              </a:rPr>
              <a:t>Good therapy (2021) states Erikson highlighted that a person's environment has a crucial impact on human development, self-awareness, identity and how they are able to adjust. </a:t>
            </a:r>
          </a:p>
          <a:p>
            <a:r>
              <a:rPr lang="en-GB" sz="600" dirty="0">
                <a:solidFill>
                  <a:schemeClr val="tx1"/>
                </a:solidFill>
                <a:latin typeface="Arial"/>
                <a:ea typeface="+mn-lt"/>
                <a:cs typeface="+mn-lt"/>
              </a:rPr>
              <a:t>It is said that Erikson believes</a:t>
            </a:r>
            <a:r>
              <a:rPr lang="en-GB" sz="600" dirty="0">
                <a:ea typeface="+mn-lt"/>
                <a:cs typeface="+mn-lt"/>
              </a:rPr>
              <a:t>),</a:t>
            </a:r>
            <a:r>
              <a:rPr lang="en-GB" sz="600" dirty="0">
                <a:solidFill>
                  <a:schemeClr val="tx1"/>
                </a:solidFill>
                <a:latin typeface="Arial"/>
                <a:ea typeface="+mn-lt"/>
                <a:cs typeface="+mn-lt"/>
              </a:rPr>
              <a:t>children may not necessarily complete these life stages on a predetermined schedule. Alternatively, both negative and positive experiences, including the way in which a child is trained to deal with the experiences' life throws at them, will influence how they develop during these stages.</a:t>
            </a:r>
          </a:p>
          <a:p>
            <a:endParaRPr lang="en-GB" sz="600">
              <a:solidFill>
                <a:schemeClr val="tx1"/>
              </a:solidFill>
              <a:latin typeface="Arial"/>
              <a:ea typeface="+mn-lt"/>
              <a:cs typeface="+mn-lt"/>
            </a:endParaRPr>
          </a:p>
          <a:p>
            <a:r>
              <a:rPr lang="en-GB" sz="600" dirty="0">
                <a:solidFill>
                  <a:schemeClr val="tx1"/>
                </a:solidFill>
                <a:latin typeface="Arial"/>
                <a:ea typeface="+mn-lt"/>
                <a:cs typeface="+mn-lt"/>
              </a:rPr>
              <a:t>According to Erikson, the 8 stages one goes through are as follows:</a:t>
            </a:r>
          </a:p>
          <a:p>
            <a:endParaRPr lang="en-GB" sz="600">
              <a:solidFill>
                <a:schemeClr val="tx1"/>
              </a:solidFill>
              <a:latin typeface="Arial"/>
              <a:ea typeface="+mn-lt"/>
              <a:cs typeface="+mn-lt"/>
            </a:endParaRPr>
          </a:p>
          <a:p>
            <a:pPr marL="228600" indent="-228600">
              <a:buAutoNum type="arabicPeriod"/>
            </a:pPr>
            <a:r>
              <a:rPr lang="en-GB" sz="600" dirty="0">
                <a:solidFill>
                  <a:schemeClr val="tx1"/>
                </a:solidFill>
                <a:latin typeface="Arial"/>
                <a:ea typeface="+mn-lt"/>
                <a:cs typeface="+mn-lt"/>
              </a:rPr>
              <a:t> Birth – 1½ - Trust vs. Mistrust - Hope</a:t>
            </a:r>
            <a:endParaRPr lang="en-GB" dirty="0">
              <a:solidFill>
                <a:schemeClr val="tx1"/>
              </a:solidFill>
              <a:latin typeface="Calibri" panose="020F0502020204030204"/>
              <a:ea typeface="+mn-lt"/>
              <a:cs typeface="+mn-lt"/>
            </a:endParaRPr>
          </a:p>
          <a:p>
            <a:pPr marL="228600" indent="-228600">
              <a:buAutoNum type="arabicPeriod"/>
            </a:pPr>
            <a:r>
              <a:rPr lang="en-GB" sz="600" dirty="0">
                <a:solidFill>
                  <a:schemeClr val="tx1"/>
                </a:solidFill>
                <a:latin typeface="Arial"/>
                <a:ea typeface="+mn-lt"/>
                <a:cs typeface="+mn-lt"/>
              </a:rPr>
              <a:t>1½ – 3yrs - Autonomy vs. Shame - Will</a:t>
            </a:r>
            <a:endParaRPr lang="en-GB" dirty="0">
              <a:solidFill>
                <a:schemeClr val="tx1"/>
              </a:solidFill>
              <a:latin typeface="Calibri" panose="020F0502020204030204"/>
              <a:ea typeface="+mn-lt"/>
              <a:cs typeface="+mn-lt"/>
            </a:endParaRPr>
          </a:p>
          <a:p>
            <a:pPr marL="228600" indent="-228600">
              <a:buAutoNum type="arabicPeriod"/>
            </a:pPr>
            <a:r>
              <a:rPr lang="en-GB" sz="600" dirty="0">
                <a:solidFill>
                  <a:schemeClr val="tx1"/>
                </a:solidFill>
                <a:latin typeface="Arial"/>
                <a:ea typeface="+mn-lt"/>
                <a:cs typeface="+mn-lt"/>
              </a:rPr>
              <a:t>3 – 5yrs - Initiative vs. Guilt - Purpose</a:t>
            </a:r>
          </a:p>
          <a:p>
            <a:pPr marL="228600" indent="-228600">
              <a:buAutoNum type="arabicPeriod"/>
            </a:pPr>
            <a:r>
              <a:rPr lang="en-GB" sz="600" dirty="0">
                <a:solidFill>
                  <a:schemeClr val="tx1"/>
                </a:solidFill>
                <a:latin typeface="Arial"/>
                <a:ea typeface="+mn-lt"/>
                <a:cs typeface="+mn-lt"/>
              </a:rPr>
              <a:t>5 – 12yrs - Industry vs. Inferiority - Competency</a:t>
            </a:r>
          </a:p>
          <a:p>
            <a:pPr marL="228600" indent="-228600">
              <a:buAutoNum type="arabicPeriod"/>
            </a:pPr>
            <a:r>
              <a:rPr lang="en-GB" sz="600" dirty="0">
                <a:solidFill>
                  <a:schemeClr val="tx1"/>
                </a:solidFill>
                <a:latin typeface="Arial"/>
                <a:ea typeface="+mn-lt"/>
                <a:cs typeface="+mn-lt"/>
              </a:rPr>
              <a:t>12 – 18yrs - Identity vs. Role confusion - Fidelity</a:t>
            </a:r>
          </a:p>
          <a:p>
            <a:pPr marL="228600" indent="-228600">
              <a:buAutoNum type="arabicPeriod"/>
            </a:pPr>
            <a:r>
              <a:rPr lang="en-GB" sz="600" dirty="0">
                <a:solidFill>
                  <a:schemeClr val="tx1"/>
                </a:solidFill>
                <a:latin typeface="Arial"/>
                <a:ea typeface="+mn-lt"/>
                <a:cs typeface="+mn-lt"/>
              </a:rPr>
              <a:t>18 – 40yrs - Intimacy vs. Isolation - Love</a:t>
            </a:r>
          </a:p>
          <a:p>
            <a:pPr marL="228600" indent="-228600">
              <a:buAutoNum type="arabicPeriod"/>
            </a:pPr>
            <a:r>
              <a:rPr lang="en-GB" sz="600" dirty="0">
                <a:solidFill>
                  <a:schemeClr val="tx1"/>
                </a:solidFill>
                <a:latin typeface="Arial"/>
                <a:ea typeface="+mn-lt"/>
                <a:cs typeface="+mn-lt"/>
              </a:rPr>
              <a:t>40 – 65yrs - Generativity vs. Stagnation - Care</a:t>
            </a:r>
          </a:p>
          <a:p>
            <a:pPr marL="228600" indent="-228600">
              <a:buAutoNum type="arabicPeriod"/>
            </a:pPr>
            <a:r>
              <a:rPr lang="en-GB" sz="600" dirty="0">
                <a:solidFill>
                  <a:schemeClr val="tx1"/>
                </a:solidFill>
                <a:latin typeface="Arial"/>
                <a:ea typeface="+mn-lt"/>
                <a:cs typeface="+mn-lt"/>
              </a:rPr>
              <a:t>65yrs+ - Ego integrity vs. Despair – Wisdom</a:t>
            </a:r>
          </a:p>
          <a:p>
            <a:r>
              <a:rPr lang="en-GB" sz="600" dirty="0">
                <a:solidFill>
                  <a:schemeClr val="tx1"/>
                </a:solidFill>
                <a:latin typeface="Arial"/>
                <a:ea typeface="+mn-lt"/>
                <a:cs typeface="+mn-lt"/>
              </a:rPr>
              <a:t> McLeod, (2018)</a:t>
            </a:r>
          </a:p>
          <a:p>
            <a:endParaRPr lang="en-GB" sz="600">
              <a:solidFill>
                <a:schemeClr val="tx1"/>
              </a:solidFill>
              <a:latin typeface="Arial"/>
              <a:ea typeface="+mn-lt"/>
              <a:cs typeface="+mn-lt"/>
            </a:endParaRPr>
          </a:p>
          <a:p>
            <a:r>
              <a:rPr lang="en-GB" sz="600" dirty="0">
                <a:solidFill>
                  <a:schemeClr val="tx1"/>
                </a:solidFill>
                <a:latin typeface="Arial"/>
                <a:ea typeface="+mn-lt"/>
                <a:cs typeface="+mn-lt"/>
              </a:rPr>
              <a:t>The level of balance and consistency during these stages, determines whether a person will have a positive or negative response pertaining to those psychosocial developmental stages.</a:t>
            </a:r>
          </a:p>
          <a:p>
            <a:pPr algn="ctr"/>
            <a:endParaRPr lang="en-GB" sz="1000">
              <a:solidFill>
                <a:schemeClr val="tx1"/>
              </a:solidFill>
              <a:cs typeface="Calibri"/>
            </a:endParaRPr>
          </a:p>
        </p:txBody>
      </p:sp>
      <p:sp>
        <p:nvSpPr>
          <p:cNvPr id="5" name="Flowchart: Stored Data 4">
            <a:extLst>
              <a:ext uri="{FF2B5EF4-FFF2-40B4-BE49-F238E27FC236}">
                <a16:creationId xmlns:a16="http://schemas.microsoft.com/office/drawing/2014/main" id="{EAC6D8E6-E784-4CCB-8483-4B2D29E260EC}"/>
              </a:ext>
            </a:extLst>
          </p:cNvPr>
          <p:cNvSpPr/>
          <p:nvPr/>
        </p:nvSpPr>
        <p:spPr>
          <a:xfrm>
            <a:off x="5633040" y="1794608"/>
            <a:ext cx="6337679" cy="2723437"/>
          </a:xfrm>
          <a:custGeom>
            <a:avLst/>
            <a:gdLst>
              <a:gd name="connsiteX0" fmla="*/ 1056491 w 6337679"/>
              <a:gd name="connsiteY0" fmla="*/ 0 h 2723437"/>
              <a:gd name="connsiteX1" fmla="*/ 1537666 w 6337679"/>
              <a:gd name="connsiteY1" fmla="*/ 0 h 2723437"/>
              <a:gd name="connsiteX2" fmla="*/ 1966029 w 6337679"/>
              <a:gd name="connsiteY2" fmla="*/ 0 h 2723437"/>
              <a:gd name="connsiteX3" fmla="*/ 2552828 w 6337679"/>
              <a:gd name="connsiteY3" fmla="*/ 0 h 2723437"/>
              <a:gd name="connsiteX4" fmla="*/ 3034003 w 6337679"/>
              <a:gd name="connsiteY4" fmla="*/ 0 h 2723437"/>
              <a:gd name="connsiteX5" fmla="*/ 3515177 w 6337679"/>
              <a:gd name="connsiteY5" fmla="*/ 0 h 2723437"/>
              <a:gd name="connsiteX6" fmla="*/ 4154788 w 6337679"/>
              <a:gd name="connsiteY6" fmla="*/ 0 h 2723437"/>
              <a:gd name="connsiteX7" fmla="*/ 4583151 w 6337679"/>
              <a:gd name="connsiteY7" fmla="*/ 0 h 2723437"/>
              <a:gd name="connsiteX8" fmla="*/ 5169950 w 6337679"/>
              <a:gd name="connsiteY8" fmla="*/ 0 h 2723437"/>
              <a:gd name="connsiteX9" fmla="*/ 5651125 w 6337679"/>
              <a:gd name="connsiteY9" fmla="*/ 0 h 2723437"/>
              <a:gd name="connsiteX10" fmla="*/ 6337679 w 6337679"/>
              <a:gd name="connsiteY10" fmla="*/ 0 h 2723437"/>
              <a:gd name="connsiteX11" fmla="*/ 5281187 w 6337679"/>
              <a:gd name="connsiteY11" fmla="*/ 1361718 h 2723437"/>
              <a:gd name="connsiteX12" fmla="*/ 6337679 w 6337679"/>
              <a:gd name="connsiteY12" fmla="*/ 2723437 h 2723437"/>
              <a:gd name="connsiteX13" fmla="*/ 5645257 w 6337679"/>
              <a:gd name="connsiteY13" fmla="*/ 2723437 h 2723437"/>
              <a:gd name="connsiteX14" fmla="*/ 5058458 w 6337679"/>
              <a:gd name="connsiteY14" fmla="*/ 2723437 h 2723437"/>
              <a:gd name="connsiteX15" fmla="*/ 4366035 w 6337679"/>
              <a:gd name="connsiteY15" fmla="*/ 2723437 h 2723437"/>
              <a:gd name="connsiteX16" fmla="*/ 3726425 w 6337679"/>
              <a:gd name="connsiteY16" fmla="*/ 2723437 h 2723437"/>
              <a:gd name="connsiteX17" fmla="*/ 3192438 w 6337679"/>
              <a:gd name="connsiteY17" fmla="*/ 2723437 h 2723437"/>
              <a:gd name="connsiteX18" fmla="*/ 2658451 w 6337679"/>
              <a:gd name="connsiteY18" fmla="*/ 2723437 h 2723437"/>
              <a:gd name="connsiteX19" fmla="*/ 2177276 w 6337679"/>
              <a:gd name="connsiteY19" fmla="*/ 2723437 h 2723437"/>
              <a:gd name="connsiteX20" fmla="*/ 1643290 w 6337679"/>
              <a:gd name="connsiteY20" fmla="*/ 2723437 h 2723437"/>
              <a:gd name="connsiteX21" fmla="*/ 1056491 w 6337679"/>
              <a:gd name="connsiteY21" fmla="*/ 2723437 h 2723437"/>
              <a:gd name="connsiteX22" fmla="*/ 0 w 6337679"/>
              <a:gd name="connsiteY22" fmla="*/ 1361718 h 2723437"/>
              <a:gd name="connsiteX23" fmla="*/ 1056491 w 6337679"/>
              <a:gd name="connsiteY23" fmla="*/ 0 h 2723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6337679" h="2723437" fill="none" extrusionOk="0">
                <a:moveTo>
                  <a:pt x="1056491" y="0"/>
                </a:moveTo>
                <a:cubicBezTo>
                  <a:pt x="1226247" y="-23253"/>
                  <a:pt x="1359499" y="41258"/>
                  <a:pt x="1537666" y="0"/>
                </a:cubicBezTo>
                <a:cubicBezTo>
                  <a:pt x="1715833" y="-41258"/>
                  <a:pt x="1796332" y="20897"/>
                  <a:pt x="1966029" y="0"/>
                </a:cubicBezTo>
                <a:cubicBezTo>
                  <a:pt x="2135726" y="-20897"/>
                  <a:pt x="2392524" y="70327"/>
                  <a:pt x="2552828" y="0"/>
                </a:cubicBezTo>
                <a:cubicBezTo>
                  <a:pt x="2713132" y="-70327"/>
                  <a:pt x="2798161" y="53685"/>
                  <a:pt x="3034003" y="0"/>
                </a:cubicBezTo>
                <a:cubicBezTo>
                  <a:pt x="3269846" y="-53685"/>
                  <a:pt x="3287390" y="13376"/>
                  <a:pt x="3515177" y="0"/>
                </a:cubicBezTo>
                <a:cubicBezTo>
                  <a:pt x="3742964" y="-13376"/>
                  <a:pt x="3892448" y="31677"/>
                  <a:pt x="4154788" y="0"/>
                </a:cubicBezTo>
                <a:cubicBezTo>
                  <a:pt x="4417128" y="-31677"/>
                  <a:pt x="4430454" y="36735"/>
                  <a:pt x="4583151" y="0"/>
                </a:cubicBezTo>
                <a:cubicBezTo>
                  <a:pt x="4735848" y="-36735"/>
                  <a:pt x="4921836" y="475"/>
                  <a:pt x="5169950" y="0"/>
                </a:cubicBezTo>
                <a:cubicBezTo>
                  <a:pt x="5418064" y="-475"/>
                  <a:pt x="5546321" y="17874"/>
                  <a:pt x="5651125" y="0"/>
                </a:cubicBezTo>
                <a:cubicBezTo>
                  <a:pt x="5755930" y="-17874"/>
                  <a:pt x="6144352" y="9273"/>
                  <a:pt x="6337679" y="0"/>
                </a:cubicBezTo>
                <a:cubicBezTo>
                  <a:pt x="5801066" y="85589"/>
                  <a:pt x="5308967" y="560987"/>
                  <a:pt x="5281187" y="1361718"/>
                </a:cubicBezTo>
                <a:cubicBezTo>
                  <a:pt x="5242188" y="2154628"/>
                  <a:pt x="5897348" y="2786404"/>
                  <a:pt x="6337679" y="2723437"/>
                </a:cubicBezTo>
                <a:cubicBezTo>
                  <a:pt x="6043368" y="2759988"/>
                  <a:pt x="5808150" y="2701792"/>
                  <a:pt x="5645257" y="2723437"/>
                </a:cubicBezTo>
                <a:cubicBezTo>
                  <a:pt x="5482364" y="2745082"/>
                  <a:pt x="5257368" y="2687417"/>
                  <a:pt x="5058458" y="2723437"/>
                </a:cubicBezTo>
                <a:cubicBezTo>
                  <a:pt x="4859548" y="2759457"/>
                  <a:pt x="4678646" y="2660158"/>
                  <a:pt x="4366035" y="2723437"/>
                </a:cubicBezTo>
                <a:cubicBezTo>
                  <a:pt x="4053424" y="2786716"/>
                  <a:pt x="4025441" y="2694833"/>
                  <a:pt x="3726425" y="2723437"/>
                </a:cubicBezTo>
                <a:cubicBezTo>
                  <a:pt x="3427409" y="2752041"/>
                  <a:pt x="3402028" y="2665977"/>
                  <a:pt x="3192438" y="2723437"/>
                </a:cubicBezTo>
                <a:cubicBezTo>
                  <a:pt x="2982848" y="2780897"/>
                  <a:pt x="2828336" y="2696130"/>
                  <a:pt x="2658451" y="2723437"/>
                </a:cubicBezTo>
                <a:cubicBezTo>
                  <a:pt x="2488566" y="2750744"/>
                  <a:pt x="2350574" y="2700411"/>
                  <a:pt x="2177276" y="2723437"/>
                </a:cubicBezTo>
                <a:cubicBezTo>
                  <a:pt x="2003979" y="2746463"/>
                  <a:pt x="1808640" y="2668895"/>
                  <a:pt x="1643290" y="2723437"/>
                </a:cubicBezTo>
                <a:cubicBezTo>
                  <a:pt x="1477940" y="2777979"/>
                  <a:pt x="1252079" y="2693285"/>
                  <a:pt x="1056491" y="2723437"/>
                </a:cubicBezTo>
                <a:cubicBezTo>
                  <a:pt x="532473" y="2664501"/>
                  <a:pt x="90911" y="2278785"/>
                  <a:pt x="0" y="1361718"/>
                </a:cubicBezTo>
                <a:cubicBezTo>
                  <a:pt x="-62994" y="679839"/>
                  <a:pt x="466874" y="35656"/>
                  <a:pt x="1056491" y="0"/>
                </a:cubicBezTo>
                <a:close/>
              </a:path>
              <a:path w="6337679" h="2723437" stroke="0" extrusionOk="0">
                <a:moveTo>
                  <a:pt x="1056491" y="0"/>
                </a:moveTo>
                <a:cubicBezTo>
                  <a:pt x="1182300" y="-51654"/>
                  <a:pt x="1439252" y="41133"/>
                  <a:pt x="1590478" y="0"/>
                </a:cubicBezTo>
                <a:cubicBezTo>
                  <a:pt x="1741704" y="-41133"/>
                  <a:pt x="1893067" y="3332"/>
                  <a:pt x="2071653" y="0"/>
                </a:cubicBezTo>
                <a:cubicBezTo>
                  <a:pt x="2250240" y="-3332"/>
                  <a:pt x="2418335" y="34947"/>
                  <a:pt x="2552828" y="0"/>
                </a:cubicBezTo>
                <a:cubicBezTo>
                  <a:pt x="2687321" y="-34947"/>
                  <a:pt x="2892573" y="49825"/>
                  <a:pt x="2981191" y="0"/>
                </a:cubicBezTo>
                <a:cubicBezTo>
                  <a:pt x="3069809" y="-49825"/>
                  <a:pt x="3254229" y="27745"/>
                  <a:pt x="3409554" y="0"/>
                </a:cubicBezTo>
                <a:cubicBezTo>
                  <a:pt x="3564879" y="-27745"/>
                  <a:pt x="3678252" y="13084"/>
                  <a:pt x="3837917" y="0"/>
                </a:cubicBezTo>
                <a:cubicBezTo>
                  <a:pt x="3997582" y="-13084"/>
                  <a:pt x="4161967" y="13487"/>
                  <a:pt x="4477527" y="0"/>
                </a:cubicBezTo>
                <a:cubicBezTo>
                  <a:pt x="4793087" y="-13487"/>
                  <a:pt x="4759326" y="30614"/>
                  <a:pt x="4905890" y="0"/>
                </a:cubicBezTo>
                <a:cubicBezTo>
                  <a:pt x="5052454" y="-30614"/>
                  <a:pt x="5247030" y="35815"/>
                  <a:pt x="5387065" y="0"/>
                </a:cubicBezTo>
                <a:cubicBezTo>
                  <a:pt x="5527100" y="-35815"/>
                  <a:pt x="6024189" y="41566"/>
                  <a:pt x="6337679" y="0"/>
                </a:cubicBezTo>
                <a:cubicBezTo>
                  <a:pt x="5641195" y="-32743"/>
                  <a:pt x="5333291" y="634035"/>
                  <a:pt x="5281187" y="1361718"/>
                </a:cubicBezTo>
                <a:cubicBezTo>
                  <a:pt x="5385451" y="2188745"/>
                  <a:pt x="5817528" y="2791144"/>
                  <a:pt x="6337679" y="2723437"/>
                </a:cubicBezTo>
                <a:cubicBezTo>
                  <a:pt x="6045169" y="2792570"/>
                  <a:pt x="5870397" y="2653281"/>
                  <a:pt x="5750880" y="2723437"/>
                </a:cubicBezTo>
                <a:cubicBezTo>
                  <a:pt x="5631363" y="2793593"/>
                  <a:pt x="5334417" y="2709935"/>
                  <a:pt x="5111270" y="2723437"/>
                </a:cubicBezTo>
                <a:cubicBezTo>
                  <a:pt x="4888123" y="2736939"/>
                  <a:pt x="4617567" y="2685093"/>
                  <a:pt x="4471659" y="2723437"/>
                </a:cubicBezTo>
                <a:cubicBezTo>
                  <a:pt x="4325751" y="2761781"/>
                  <a:pt x="4082787" y="2696208"/>
                  <a:pt x="3937672" y="2723437"/>
                </a:cubicBezTo>
                <a:cubicBezTo>
                  <a:pt x="3792557" y="2750666"/>
                  <a:pt x="3421476" y="2694724"/>
                  <a:pt x="3245250" y="2723437"/>
                </a:cubicBezTo>
                <a:cubicBezTo>
                  <a:pt x="3069024" y="2752150"/>
                  <a:pt x="2903145" y="2712046"/>
                  <a:pt x="2764075" y="2723437"/>
                </a:cubicBezTo>
                <a:cubicBezTo>
                  <a:pt x="2625006" y="2734828"/>
                  <a:pt x="2348477" y="2693133"/>
                  <a:pt x="2230088" y="2723437"/>
                </a:cubicBezTo>
                <a:cubicBezTo>
                  <a:pt x="2111699" y="2753741"/>
                  <a:pt x="1900553" y="2684309"/>
                  <a:pt x="1643290" y="2723437"/>
                </a:cubicBezTo>
                <a:cubicBezTo>
                  <a:pt x="1386027" y="2762565"/>
                  <a:pt x="1306257" y="2719261"/>
                  <a:pt x="1056491" y="2723437"/>
                </a:cubicBezTo>
                <a:cubicBezTo>
                  <a:pt x="290987" y="2710749"/>
                  <a:pt x="73849" y="2325995"/>
                  <a:pt x="0" y="1361718"/>
                </a:cubicBezTo>
                <a:cubicBezTo>
                  <a:pt x="-29524" y="656098"/>
                  <a:pt x="418190" y="-146555"/>
                  <a:pt x="1056491" y="0"/>
                </a:cubicBezTo>
                <a:close/>
              </a:path>
            </a:pathLst>
          </a:custGeom>
          <a:solidFill>
            <a:srgbClr val="7030A0"/>
          </a:solidFill>
          <a:ln w="28575">
            <a:solidFill>
              <a:schemeClr val="bg1"/>
            </a:solidFill>
            <a:extLst>
              <a:ext uri="{C807C97D-BFC1-408E-A445-0C87EB9F89A2}">
                <ask:lineSketchStyleProps xmlns:ask="http://schemas.microsoft.com/office/drawing/2018/sketchyshapes" sd="3499211612">
                  <a:prstGeom prst="flowChartOnlineStorage">
                    <a:avLst/>
                  </a:prstGeom>
                  <ask:type>
                    <ask:lineSketchScribble/>
                  </ask:type>
                </ask:lineSketchStyleProps>
              </a:ext>
            </a:extLst>
          </a:ln>
        </p:spPr>
        <p:style>
          <a:lnRef idx="0">
            <a:schemeClr val="accent3"/>
          </a:lnRef>
          <a:fillRef idx="3">
            <a:schemeClr val="accent3"/>
          </a:fillRef>
          <a:effectRef idx="3">
            <a:schemeClr val="accent3"/>
          </a:effectRef>
          <a:fontRef idx="minor">
            <a:schemeClr val="lt1"/>
          </a:fontRef>
        </p:style>
        <p:txBody>
          <a:bodyPr lIns="91440" tIns="45720" rIns="91440" bIns="45720" rtlCol="0" anchor="ctr"/>
          <a:lstStyle/>
          <a:p>
            <a:r>
              <a:rPr lang="en-GB" sz="600" dirty="0">
                <a:solidFill>
                  <a:schemeClr val="tx1"/>
                </a:solidFill>
              </a:rPr>
              <a:t>It was said by Hoffman, (2020), (Alfred Adler,1 870-1937) strongly felt a person’s personality, feelings and behaviour has a lot to do with the order they were born in, whether first, second, third etc, or an only child. </a:t>
            </a:r>
            <a:endParaRPr lang="en-GB" sz="600" dirty="0">
              <a:solidFill>
                <a:schemeClr val="tx1"/>
              </a:solidFill>
              <a:cs typeface="Calibri"/>
            </a:endParaRPr>
          </a:p>
          <a:p>
            <a:r>
              <a:rPr lang="en-GB" sz="600" dirty="0">
                <a:solidFill>
                  <a:schemeClr val="tx1"/>
                </a:solidFill>
              </a:rPr>
              <a:t>(Shah &amp; Jadav, 2016, p. 86) research shows, birth order is defined as ‘the sequential position of a person among his/her siblings in respect of birth’, (Adler, 1979). </a:t>
            </a:r>
            <a:endParaRPr lang="en-GB" sz="600" dirty="0">
              <a:solidFill>
                <a:schemeClr val="tx1"/>
              </a:solidFill>
              <a:cs typeface="Calibri"/>
            </a:endParaRPr>
          </a:p>
          <a:p>
            <a:endParaRPr lang="en-GB" sz="600">
              <a:solidFill>
                <a:schemeClr val="tx1"/>
              </a:solidFill>
              <a:cs typeface="Calibri"/>
            </a:endParaRPr>
          </a:p>
          <a:p>
            <a:r>
              <a:rPr lang="en-GB" sz="600" dirty="0">
                <a:solidFill>
                  <a:schemeClr val="tx1"/>
                </a:solidFill>
              </a:rPr>
              <a:t>According to Adler, first born children may feel a sense of superiority towards their younger siblings as they are older and may be deemed as more responsible. This can be a bittersweet feeling for the eldest as on the other hand, they may also feel a sense of neglect, as their parents may pay more attention and attend to the younger child's needs more.  </a:t>
            </a:r>
            <a:endParaRPr lang="en-GB" sz="600" dirty="0">
              <a:solidFill>
                <a:schemeClr val="tx1"/>
              </a:solidFill>
              <a:cs typeface="Calibri"/>
            </a:endParaRPr>
          </a:p>
          <a:p>
            <a:endParaRPr lang="en-GB" sz="600">
              <a:solidFill>
                <a:schemeClr val="tx1"/>
              </a:solidFill>
              <a:cs typeface="Calibri"/>
            </a:endParaRPr>
          </a:p>
          <a:p>
            <a:r>
              <a:rPr lang="en-GB" sz="600" dirty="0">
                <a:solidFill>
                  <a:schemeClr val="tx1"/>
                </a:solidFill>
              </a:rPr>
              <a:t>The second child may feel inferior to first, as that first may seem more advanced compared to him/her, which could cause the second child push themselves prematurely in order to excel their older sibling's level. </a:t>
            </a:r>
            <a:endParaRPr lang="en-GB" sz="600" dirty="0">
              <a:solidFill>
                <a:schemeClr val="tx1"/>
              </a:solidFill>
              <a:cs typeface="Calibri"/>
            </a:endParaRPr>
          </a:p>
          <a:p>
            <a:endParaRPr lang="en-GB" sz="600">
              <a:solidFill>
                <a:schemeClr val="tx1"/>
              </a:solidFill>
              <a:cs typeface="Calibri"/>
            </a:endParaRPr>
          </a:p>
          <a:p>
            <a:r>
              <a:rPr lang="en-GB" sz="600" dirty="0">
                <a:solidFill>
                  <a:schemeClr val="tx1"/>
                </a:solidFill>
              </a:rPr>
              <a:t>Middle children are said to feel overshadowed by both older and younger siblings. Younger children may feel inferior to all the others, as they may view themselves as less capable than their siblings and aren't usually left to make decisions. Whereas an only child is described to be very independent and mature, as they are mainly around adults. </a:t>
            </a:r>
            <a:endParaRPr lang="en-GB" sz="600" dirty="0">
              <a:solidFill>
                <a:schemeClr val="tx1"/>
              </a:solidFill>
              <a:cs typeface="Calibri"/>
            </a:endParaRPr>
          </a:p>
          <a:p>
            <a:endParaRPr lang="en-GB" sz="600">
              <a:solidFill>
                <a:schemeClr val="tx1"/>
              </a:solidFill>
              <a:cs typeface="Calibri"/>
            </a:endParaRPr>
          </a:p>
          <a:p>
            <a:r>
              <a:rPr lang="en-GB" sz="600" dirty="0">
                <a:solidFill>
                  <a:schemeClr val="tx1"/>
                </a:solidFill>
              </a:rPr>
              <a:t>Adler believes these sequential positions shape a person's personality, and how they view themselves in the world this can be in both negative and positive ways. He believes people are always working towards overcoming inferiority.</a:t>
            </a:r>
            <a:endParaRPr lang="en-GB" sz="600" dirty="0">
              <a:solidFill>
                <a:schemeClr val="tx1"/>
              </a:solidFill>
              <a:cs typeface="Calibri"/>
            </a:endParaRPr>
          </a:p>
        </p:txBody>
      </p:sp>
      <p:sp>
        <p:nvSpPr>
          <p:cNvPr id="6" name="Scroll: Horizontal 5">
            <a:extLst>
              <a:ext uri="{FF2B5EF4-FFF2-40B4-BE49-F238E27FC236}">
                <a16:creationId xmlns:a16="http://schemas.microsoft.com/office/drawing/2014/main" id="{C30A9EEF-2C17-41B6-9055-0BA86D434300}"/>
              </a:ext>
            </a:extLst>
          </p:cNvPr>
          <p:cNvSpPr/>
          <p:nvPr/>
        </p:nvSpPr>
        <p:spPr>
          <a:xfrm>
            <a:off x="58277" y="1995"/>
            <a:ext cx="1252453" cy="274781"/>
          </a:xfrm>
          <a:custGeom>
            <a:avLst/>
            <a:gdLst>
              <a:gd name="connsiteX0" fmla="*/ 1252453 w 1252453"/>
              <a:gd name="connsiteY0" fmla="*/ 17174 h 274781"/>
              <a:gd name="connsiteX1" fmla="*/ 1235279 w 1252453"/>
              <a:gd name="connsiteY1" fmla="*/ 34348 h 274781"/>
              <a:gd name="connsiteX2" fmla="*/ 1235279 w 1252453"/>
              <a:gd name="connsiteY2" fmla="*/ 17174 h 274781"/>
              <a:gd name="connsiteX3" fmla="*/ 1226692 w 1252453"/>
              <a:gd name="connsiteY3" fmla="*/ 25761 h 274781"/>
              <a:gd name="connsiteX4" fmla="*/ 1218105 w 1252453"/>
              <a:gd name="connsiteY4" fmla="*/ 17174 h 274781"/>
              <a:gd name="connsiteX5" fmla="*/ 1218105 w 1252453"/>
              <a:gd name="connsiteY5" fmla="*/ 34348 h 274781"/>
              <a:gd name="connsiteX6" fmla="*/ 841813 w 1252453"/>
              <a:gd name="connsiteY6" fmla="*/ 34348 h 274781"/>
              <a:gd name="connsiteX7" fmla="*/ 429494 w 1252453"/>
              <a:gd name="connsiteY7" fmla="*/ 34348 h 274781"/>
              <a:gd name="connsiteX8" fmla="*/ 17174 w 1252453"/>
              <a:gd name="connsiteY8" fmla="*/ 34348 h 274781"/>
              <a:gd name="connsiteX9" fmla="*/ 0 w 1252453"/>
              <a:gd name="connsiteY9" fmla="*/ 51522 h 274781"/>
              <a:gd name="connsiteX10" fmla="*/ 0 w 1252453"/>
              <a:gd name="connsiteY10" fmla="*/ 257607 h 274781"/>
              <a:gd name="connsiteX11" fmla="*/ 17174 w 1252453"/>
              <a:gd name="connsiteY11" fmla="*/ 274781 h 274781"/>
              <a:gd name="connsiteX12" fmla="*/ 34348 w 1252453"/>
              <a:gd name="connsiteY12" fmla="*/ 257607 h 274781"/>
              <a:gd name="connsiteX13" fmla="*/ 34348 w 1252453"/>
              <a:gd name="connsiteY13" fmla="*/ 240433 h 274781"/>
              <a:gd name="connsiteX14" fmla="*/ 458677 w 1252453"/>
              <a:gd name="connsiteY14" fmla="*/ 240433 h 274781"/>
              <a:gd name="connsiteX15" fmla="*/ 834969 w 1252453"/>
              <a:gd name="connsiteY15" fmla="*/ 240433 h 274781"/>
              <a:gd name="connsiteX16" fmla="*/ 1235279 w 1252453"/>
              <a:gd name="connsiteY16" fmla="*/ 240433 h 274781"/>
              <a:gd name="connsiteX17" fmla="*/ 1252453 w 1252453"/>
              <a:gd name="connsiteY17" fmla="*/ 223259 h 274781"/>
              <a:gd name="connsiteX18" fmla="*/ 1252453 w 1252453"/>
              <a:gd name="connsiteY18" fmla="*/ 17174 h 274781"/>
              <a:gd name="connsiteX19" fmla="*/ 17174 w 1252453"/>
              <a:gd name="connsiteY19" fmla="*/ 68695 h 274781"/>
              <a:gd name="connsiteX20" fmla="*/ 34348 w 1252453"/>
              <a:gd name="connsiteY20" fmla="*/ 51521 h 274781"/>
              <a:gd name="connsiteX21" fmla="*/ 25761 w 1252453"/>
              <a:gd name="connsiteY21" fmla="*/ 42934 h 274781"/>
              <a:gd name="connsiteX22" fmla="*/ 17174 w 1252453"/>
              <a:gd name="connsiteY22" fmla="*/ 51521 h 274781"/>
              <a:gd name="connsiteX23" fmla="*/ 17174 w 1252453"/>
              <a:gd name="connsiteY23" fmla="*/ 68695 h 274781"/>
              <a:gd name="connsiteX0" fmla="*/ 17174 w 1252453"/>
              <a:gd name="connsiteY0" fmla="*/ 68695 h 274781"/>
              <a:gd name="connsiteX1" fmla="*/ 34348 w 1252453"/>
              <a:gd name="connsiteY1" fmla="*/ 51521 h 274781"/>
              <a:gd name="connsiteX2" fmla="*/ 25761 w 1252453"/>
              <a:gd name="connsiteY2" fmla="*/ 42934 h 274781"/>
              <a:gd name="connsiteX3" fmla="*/ 17174 w 1252453"/>
              <a:gd name="connsiteY3" fmla="*/ 51521 h 274781"/>
              <a:gd name="connsiteX4" fmla="*/ 17174 w 1252453"/>
              <a:gd name="connsiteY4" fmla="*/ 68695 h 274781"/>
              <a:gd name="connsiteX5" fmla="*/ 1235279 w 1252453"/>
              <a:gd name="connsiteY5" fmla="*/ 34348 h 274781"/>
              <a:gd name="connsiteX6" fmla="*/ 1252453 w 1252453"/>
              <a:gd name="connsiteY6" fmla="*/ 17174 h 274781"/>
              <a:gd name="connsiteX7" fmla="*/ 1235279 w 1252453"/>
              <a:gd name="connsiteY7" fmla="*/ 0 h 274781"/>
              <a:gd name="connsiteX8" fmla="*/ 1218105 w 1252453"/>
              <a:gd name="connsiteY8" fmla="*/ 17174 h 274781"/>
              <a:gd name="connsiteX9" fmla="*/ 1226692 w 1252453"/>
              <a:gd name="connsiteY9" fmla="*/ 25761 h 274781"/>
              <a:gd name="connsiteX10" fmla="*/ 1235279 w 1252453"/>
              <a:gd name="connsiteY10" fmla="*/ 17174 h 274781"/>
              <a:gd name="connsiteX11" fmla="*/ 1235279 w 1252453"/>
              <a:gd name="connsiteY11" fmla="*/ 34348 h 274781"/>
              <a:gd name="connsiteX0" fmla="*/ 0 w 1252453"/>
              <a:gd name="connsiteY0" fmla="*/ 51521 h 274781"/>
              <a:gd name="connsiteX1" fmla="*/ 17174 w 1252453"/>
              <a:gd name="connsiteY1" fmla="*/ 34347 h 274781"/>
              <a:gd name="connsiteX2" fmla="*/ 393466 w 1252453"/>
              <a:gd name="connsiteY2" fmla="*/ 34347 h 274781"/>
              <a:gd name="connsiteX3" fmla="*/ 805785 w 1252453"/>
              <a:gd name="connsiteY3" fmla="*/ 34348 h 274781"/>
              <a:gd name="connsiteX4" fmla="*/ 1218105 w 1252453"/>
              <a:gd name="connsiteY4" fmla="*/ 34348 h 274781"/>
              <a:gd name="connsiteX5" fmla="*/ 1218105 w 1252453"/>
              <a:gd name="connsiteY5" fmla="*/ 17174 h 274781"/>
              <a:gd name="connsiteX6" fmla="*/ 1235279 w 1252453"/>
              <a:gd name="connsiteY6" fmla="*/ 0 h 274781"/>
              <a:gd name="connsiteX7" fmla="*/ 1252453 w 1252453"/>
              <a:gd name="connsiteY7" fmla="*/ 17174 h 274781"/>
              <a:gd name="connsiteX8" fmla="*/ 1252453 w 1252453"/>
              <a:gd name="connsiteY8" fmla="*/ 223260 h 274781"/>
              <a:gd name="connsiteX9" fmla="*/ 1235279 w 1252453"/>
              <a:gd name="connsiteY9" fmla="*/ 240434 h 274781"/>
              <a:gd name="connsiteX10" fmla="*/ 870997 w 1252453"/>
              <a:gd name="connsiteY10" fmla="*/ 240434 h 274781"/>
              <a:gd name="connsiteX11" fmla="*/ 446668 w 1252453"/>
              <a:gd name="connsiteY11" fmla="*/ 240433 h 274781"/>
              <a:gd name="connsiteX12" fmla="*/ 34348 w 1252453"/>
              <a:gd name="connsiteY12" fmla="*/ 240433 h 274781"/>
              <a:gd name="connsiteX13" fmla="*/ 34348 w 1252453"/>
              <a:gd name="connsiteY13" fmla="*/ 257607 h 274781"/>
              <a:gd name="connsiteX14" fmla="*/ 17174 w 1252453"/>
              <a:gd name="connsiteY14" fmla="*/ 274781 h 274781"/>
              <a:gd name="connsiteX15" fmla="*/ 0 w 1252453"/>
              <a:gd name="connsiteY15" fmla="*/ 257607 h 274781"/>
              <a:gd name="connsiteX16" fmla="*/ 0 w 1252453"/>
              <a:gd name="connsiteY16" fmla="*/ 51521 h 274781"/>
              <a:gd name="connsiteX17" fmla="*/ 1218105 w 1252453"/>
              <a:gd name="connsiteY17" fmla="*/ 34348 h 274781"/>
              <a:gd name="connsiteX18" fmla="*/ 1235279 w 1252453"/>
              <a:gd name="connsiteY18" fmla="*/ 34348 h 274781"/>
              <a:gd name="connsiteX19" fmla="*/ 1252453 w 1252453"/>
              <a:gd name="connsiteY19" fmla="*/ 17174 h 274781"/>
              <a:gd name="connsiteX20" fmla="*/ 1235279 w 1252453"/>
              <a:gd name="connsiteY20" fmla="*/ 34348 h 274781"/>
              <a:gd name="connsiteX21" fmla="*/ 1235279 w 1252453"/>
              <a:gd name="connsiteY21" fmla="*/ 17174 h 274781"/>
              <a:gd name="connsiteX22" fmla="*/ 1226692 w 1252453"/>
              <a:gd name="connsiteY22" fmla="*/ 25761 h 274781"/>
              <a:gd name="connsiteX23" fmla="*/ 1218105 w 1252453"/>
              <a:gd name="connsiteY23" fmla="*/ 17174 h 274781"/>
              <a:gd name="connsiteX24" fmla="*/ 17174 w 1252453"/>
              <a:gd name="connsiteY24" fmla="*/ 68695 h 274781"/>
              <a:gd name="connsiteX25" fmla="*/ 17174 w 1252453"/>
              <a:gd name="connsiteY25" fmla="*/ 51521 h 274781"/>
              <a:gd name="connsiteX26" fmla="*/ 25761 w 1252453"/>
              <a:gd name="connsiteY26" fmla="*/ 42934 h 274781"/>
              <a:gd name="connsiteX27" fmla="*/ 34348 w 1252453"/>
              <a:gd name="connsiteY27" fmla="*/ 51521 h 274781"/>
              <a:gd name="connsiteX28" fmla="*/ 17174 w 1252453"/>
              <a:gd name="connsiteY28" fmla="*/ 68695 h 274781"/>
              <a:gd name="connsiteX29" fmla="*/ 0 w 1252453"/>
              <a:gd name="connsiteY29" fmla="*/ 51521 h 274781"/>
              <a:gd name="connsiteX30" fmla="*/ 34348 w 1252453"/>
              <a:gd name="connsiteY30" fmla="*/ 51521 h 274781"/>
              <a:gd name="connsiteX31" fmla="*/ 34348 w 1252453"/>
              <a:gd name="connsiteY31" fmla="*/ 240433 h 27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252453" h="274781" stroke="0" extrusionOk="0">
                <a:moveTo>
                  <a:pt x="1252453" y="17174"/>
                </a:moveTo>
                <a:cubicBezTo>
                  <a:pt x="1247577" y="24973"/>
                  <a:pt x="1240839" y="28646"/>
                  <a:pt x="1235279" y="34348"/>
                </a:cubicBezTo>
                <a:cubicBezTo>
                  <a:pt x="1234344" y="26386"/>
                  <a:pt x="1235950" y="22109"/>
                  <a:pt x="1235279" y="17174"/>
                </a:cubicBezTo>
                <a:cubicBezTo>
                  <a:pt x="1235350" y="22848"/>
                  <a:pt x="1231645" y="25792"/>
                  <a:pt x="1226692" y="25761"/>
                </a:cubicBezTo>
                <a:cubicBezTo>
                  <a:pt x="1222104" y="26097"/>
                  <a:pt x="1216698" y="21800"/>
                  <a:pt x="1218105" y="17174"/>
                </a:cubicBezTo>
                <a:cubicBezTo>
                  <a:pt x="1218380" y="25240"/>
                  <a:pt x="1216705" y="26481"/>
                  <a:pt x="1218105" y="34348"/>
                </a:cubicBezTo>
                <a:cubicBezTo>
                  <a:pt x="1106099" y="40315"/>
                  <a:pt x="1024003" y="15170"/>
                  <a:pt x="841813" y="34348"/>
                </a:cubicBezTo>
                <a:cubicBezTo>
                  <a:pt x="659623" y="53526"/>
                  <a:pt x="576946" y="22569"/>
                  <a:pt x="429494" y="34348"/>
                </a:cubicBezTo>
                <a:cubicBezTo>
                  <a:pt x="282042" y="46127"/>
                  <a:pt x="141262" y="-639"/>
                  <a:pt x="17174" y="34348"/>
                </a:cubicBezTo>
                <a:cubicBezTo>
                  <a:pt x="6630" y="35118"/>
                  <a:pt x="152" y="39880"/>
                  <a:pt x="0" y="51522"/>
                </a:cubicBezTo>
                <a:cubicBezTo>
                  <a:pt x="3552" y="129142"/>
                  <a:pt x="-1584" y="196795"/>
                  <a:pt x="0" y="257607"/>
                </a:cubicBezTo>
                <a:cubicBezTo>
                  <a:pt x="-43" y="265824"/>
                  <a:pt x="7623" y="274460"/>
                  <a:pt x="17174" y="274781"/>
                </a:cubicBezTo>
                <a:cubicBezTo>
                  <a:pt x="26142" y="273711"/>
                  <a:pt x="36156" y="264907"/>
                  <a:pt x="34348" y="257607"/>
                </a:cubicBezTo>
                <a:cubicBezTo>
                  <a:pt x="33591" y="253387"/>
                  <a:pt x="36218" y="247345"/>
                  <a:pt x="34348" y="240433"/>
                </a:cubicBezTo>
                <a:cubicBezTo>
                  <a:pt x="133477" y="207793"/>
                  <a:pt x="261687" y="279581"/>
                  <a:pt x="458677" y="240433"/>
                </a:cubicBezTo>
                <a:cubicBezTo>
                  <a:pt x="655667" y="201285"/>
                  <a:pt x="683504" y="274787"/>
                  <a:pt x="834969" y="240433"/>
                </a:cubicBezTo>
                <a:cubicBezTo>
                  <a:pt x="986434" y="206079"/>
                  <a:pt x="1035874" y="266446"/>
                  <a:pt x="1235279" y="240433"/>
                </a:cubicBezTo>
                <a:cubicBezTo>
                  <a:pt x="1244738" y="240153"/>
                  <a:pt x="1252505" y="232496"/>
                  <a:pt x="1252453" y="223259"/>
                </a:cubicBezTo>
                <a:cubicBezTo>
                  <a:pt x="1243581" y="123038"/>
                  <a:pt x="1255098" y="69115"/>
                  <a:pt x="1252453" y="17174"/>
                </a:cubicBezTo>
                <a:close/>
                <a:moveTo>
                  <a:pt x="17174" y="68695"/>
                </a:moveTo>
                <a:cubicBezTo>
                  <a:pt x="27516" y="67939"/>
                  <a:pt x="33146" y="60018"/>
                  <a:pt x="34348" y="51521"/>
                </a:cubicBezTo>
                <a:cubicBezTo>
                  <a:pt x="33942" y="46595"/>
                  <a:pt x="31325" y="42388"/>
                  <a:pt x="25761" y="42934"/>
                </a:cubicBezTo>
                <a:cubicBezTo>
                  <a:pt x="21589" y="43006"/>
                  <a:pt x="17192" y="46578"/>
                  <a:pt x="17174" y="51521"/>
                </a:cubicBezTo>
                <a:cubicBezTo>
                  <a:pt x="18845" y="59444"/>
                  <a:pt x="16540" y="62954"/>
                  <a:pt x="17174" y="68695"/>
                </a:cubicBezTo>
                <a:close/>
              </a:path>
              <a:path w="1252453" h="274781" fill="darkenLess" stroke="0" extrusionOk="0">
                <a:moveTo>
                  <a:pt x="17174" y="68695"/>
                </a:moveTo>
                <a:cubicBezTo>
                  <a:pt x="25788" y="66038"/>
                  <a:pt x="32412" y="60989"/>
                  <a:pt x="34348" y="51521"/>
                </a:cubicBezTo>
                <a:cubicBezTo>
                  <a:pt x="35205" y="46194"/>
                  <a:pt x="30821" y="42559"/>
                  <a:pt x="25761" y="42934"/>
                </a:cubicBezTo>
                <a:cubicBezTo>
                  <a:pt x="21724" y="42198"/>
                  <a:pt x="16943" y="46885"/>
                  <a:pt x="17174" y="51521"/>
                </a:cubicBezTo>
                <a:cubicBezTo>
                  <a:pt x="19033" y="59525"/>
                  <a:pt x="16722" y="60287"/>
                  <a:pt x="17174" y="68695"/>
                </a:cubicBezTo>
                <a:close/>
                <a:moveTo>
                  <a:pt x="1235279" y="34348"/>
                </a:moveTo>
                <a:cubicBezTo>
                  <a:pt x="1245622" y="33330"/>
                  <a:pt x="1252961" y="26091"/>
                  <a:pt x="1252453" y="17174"/>
                </a:cubicBezTo>
                <a:cubicBezTo>
                  <a:pt x="1251380" y="9935"/>
                  <a:pt x="1244969" y="-4"/>
                  <a:pt x="1235279" y="0"/>
                </a:cubicBezTo>
                <a:cubicBezTo>
                  <a:pt x="1225809" y="-776"/>
                  <a:pt x="1217925" y="9016"/>
                  <a:pt x="1218105" y="17174"/>
                </a:cubicBezTo>
                <a:cubicBezTo>
                  <a:pt x="1218491" y="22016"/>
                  <a:pt x="1221070" y="25452"/>
                  <a:pt x="1226692" y="25761"/>
                </a:cubicBezTo>
                <a:cubicBezTo>
                  <a:pt x="1231538" y="26016"/>
                  <a:pt x="1235058" y="21992"/>
                  <a:pt x="1235279" y="17174"/>
                </a:cubicBezTo>
                <a:cubicBezTo>
                  <a:pt x="1237293" y="21388"/>
                  <a:pt x="1233561" y="27220"/>
                  <a:pt x="1235279" y="34348"/>
                </a:cubicBezTo>
                <a:close/>
              </a:path>
              <a:path w="1252453" h="274781" fill="none" extrusionOk="0">
                <a:moveTo>
                  <a:pt x="0" y="51521"/>
                </a:moveTo>
                <a:cubicBezTo>
                  <a:pt x="-1002" y="41166"/>
                  <a:pt x="9064" y="33152"/>
                  <a:pt x="17174" y="34347"/>
                </a:cubicBezTo>
                <a:cubicBezTo>
                  <a:pt x="182858" y="2022"/>
                  <a:pt x="272387" y="45335"/>
                  <a:pt x="393466" y="34347"/>
                </a:cubicBezTo>
                <a:cubicBezTo>
                  <a:pt x="514545" y="23359"/>
                  <a:pt x="640914" y="73850"/>
                  <a:pt x="805785" y="34348"/>
                </a:cubicBezTo>
                <a:cubicBezTo>
                  <a:pt x="970656" y="-5155"/>
                  <a:pt x="1070021" y="82442"/>
                  <a:pt x="1218105" y="34348"/>
                </a:cubicBezTo>
                <a:cubicBezTo>
                  <a:pt x="1216847" y="28060"/>
                  <a:pt x="1219097" y="22890"/>
                  <a:pt x="1218105" y="17174"/>
                </a:cubicBezTo>
                <a:cubicBezTo>
                  <a:pt x="1218215" y="8157"/>
                  <a:pt x="1226804" y="420"/>
                  <a:pt x="1235279" y="0"/>
                </a:cubicBezTo>
                <a:cubicBezTo>
                  <a:pt x="1244658" y="-363"/>
                  <a:pt x="1251986" y="7890"/>
                  <a:pt x="1252453" y="17174"/>
                </a:cubicBezTo>
                <a:cubicBezTo>
                  <a:pt x="1266255" y="110668"/>
                  <a:pt x="1248907" y="122646"/>
                  <a:pt x="1252453" y="223260"/>
                </a:cubicBezTo>
                <a:cubicBezTo>
                  <a:pt x="1254654" y="234166"/>
                  <a:pt x="1244736" y="242140"/>
                  <a:pt x="1235279" y="240434"/>
                </a:cubicBezTo>
                <a:cubicBezTo>
                  <a:pt x="1112854" y="257647"/>
                  <a:pt x="982330" y="229299"/>
                  <a:pt x="870997" y="240434"/>
                </a:cubicBezTo>
                <a:cubicBezTo>
                  <a:pt x="759664" y="251569"/>
                  <a:pt x="554677" y="234711"/>
                  <a:pt x="446668" y="240433"/>
                </a:cubicBezTo>
                <a:cubicBezTo>
                  <a:pt x="338659" y="246155"/>
                  <a:pt x="221475" y="236668"/>
                  <a:pt x="34348" y="240433"/>
                </a:cubicBezTo>
                <a:cubicBezTo>
                  <a:pt x="34441" y="245706"/>
                  <a:pt x="33857" y="249196"/>
                  <a:pt x="34348" y="257607"/>
                </a:cubicBezTo>
                <a:cubicBezTo>
                  <a:pt x="33794" y="267041"/>
                  <a:pt x="26855" y="273856"/>
                  <a:pt x="17174" y="274781"/>
                </a:cubicBezTo>
                <a:cubicBezTo>
                  <a:pt x="8125" y="273827"/>
                  <a:pt x="-1455" y="266851"/>
                  <a:pt x="0" y="257607"/>
                </a:cubicBezTo>
                <a:cubicBezTo>
                  <a:pt x="-20817" y="214968"/>
                  <a:pt x="24447" y="153494"/>
                  <a:pt x="0" y="51521"/>
                </a:cubicBezTo>
                <a:close/>
                <a:moveTo>
                  <a:pt x="1218105" y="34348"/>
                </a:moveTo>
                <a:cubicBezTo>
                  <a:pt x="1224312" y="34348"/>
                  <a:pt x="1229481" y="34850"/>
                  <a:pt x="1235279" y="34348"/>
                </a:cubicBezTo>
                <a:cubicBezTo>
                  <a:pt x="1244517" y="34156"/>
                  <a:pt x="1253277" y="24229"/>
                  <a:pt x="1252453" y="17174"/>
                </a:cubicBezTo>
                <a:moveTo>
                  <a:pt x="1235279" y="34348"/>
                </a:moveTo>
                <a:cubicBezTo>
                  <a:pt x="1234335" y="29551"/>
                  <a:pt x="1236041" y="21759"/>
                  <a:pt x="1235279" y="17174"/>
                </a:cubicBezTo>
                <a:cubicBezTo>
                  <a:pt x="1235152" y="21511"/>
                  <a:pt x="1231773" y="25777"/>
                  <a:pt x="1226692" y="25761"/>
                </a:cubicBezTo>
                <a:cubicBezTo>
                  <a:pt x="1221875" y="25848"/>
                  <a:pt x="1218614" y="21702"/>
                  <a:pt x="1218105" y="17174"/>
                </a:cubicBezTo>
                <a:moveTo>
                  <a:pt x="17174" y="68695"/>
                </a:moveTo>
                <a:cubicBezTo>
                  <a:pt x="16264" y="64566"/>
                  <a:pt x="19181" y="58623"/>
                  <a:pt x="17174" y="51521"/>
                </a:cubicBezTo>
                <a:cubicBezTo>
                  <a:pt x="16209" y="46202"/>
                  <a:pt x="21638" y="42463"/>
                  <a:pt x="25761" y="42934"/>
                </a:cubicBezTo>
                <a:cubicBezTo>
                  <a:pt x="30641" y="41667"/>
                  <a:pt x="34621" y="46456"/>
                  <a:pt x="34348" y="51521"/>
                </a:cubicBezTo>
                <a:cubicBezTo>
                  <a:pt x="34559" y="63256"/>
                  <a:pt x="27096" y="67079"/>
                  <a:pt x="17174" y="68695"/>
                </a:cubicBezTo>
                <a:cubicBezTo>
                  <a:pt x="8908" y="71042"/>
                  <a:pt x="-1258" y="62024"/>
                  <a:pt x="0" y="51521"/>
                </a:cubicBezTo>
                <a:moveTo>
                  <a:pt x="34348" y="51521"/>
                </a:moveTo>
                <a:cubicBezTo>
                  <a:pt x="56796" y="93339"/>
                  <a:pt x="30562" y="162773"/>
                  <a:pt x="34348" y="240433"/>
                </a:cubicBezTo>
              </a:path>
              <a:path w="1252453" h="274781" fill="none" stroke="0" extrusionOk="0">
                <a:moveTo>
                  <a:pt x="0" y="51521"/>
                </a:moveTo>
                <a:cubicBezTo>
                  <a:pt x="-550" y="41520"/>
                  <a:pt x="7634" y="33648"/>
                  <a:pt x="17174" y="34347"/>
                </a:cubicBezTo>
                <a:cubicBezTo>
                  <a:pt x="176992" y="-5682"/>
                  <a:pt x="226691" y="69581"/>
                  <a:pt x="393466" y="34347"/>
                </a:cubicBezTo>
                <a:cubicBezTo>
                  <a:pt x="560241" y="-886"/>
                  <a:pt x="634787" y="41854"/>
                  <a:pt x="793776" y="34348"/>
                </a:cubicBezTo>
                <a:cubicBezTo>
                  <a:pt x="952765" y="26841"/>
                  <a:pt x="1026713" y="44011"/>
                  <a:pt x="1218105" y="34348"/>
                </a:cubicBezTo>
                <a:cubicBezTo>
                  <a:pt x="1217179" y="28344"/>
                  <a:pt x="1218191" y="24963"/>
                  <a:pt x="1218105" y="17174"/>
                </a:cubicBezTo>
                <a:cubicBezTo>
                  <a:pt x="1217896" y="7316"/>
                  <a:pt x="1224213" y="-181"/>
                  <a:pt x="1235279" y="0"/>
                </a:cubicBezTo>
                <a:cubicBezTo>
                  <a:pt x="1244788" y="772"/>
                  <a:pt x="1251736" y="8062"/>
                  <a:pt x="1252453" y="17174"/>
                </a:cubicBezTo>
                <a:cubicBezTo>
                  <a:pt x="1261662" y="96394"/>
                  <a:pt x="1234748" y="177818"/>
                  <a:pt x="1252453" y="223260"/>
                </a:cubicBezTo>
                <a:cubicBezTo>
                  <a:pt x="1252105" y="232723"/>
                  <a:pt x="1244917" y="240898"/>
                  <a:pt x="1235279" y="240434"/>
                </a:cubicBezTo>
                <a:cubicBezTo>
                  <a:pt x="1098591" y="270115"/>
                  <a:pt x="985146" y="211875"/>
                  <a:pt x="870997" y="240434"/>
                </a:cubicBezTo>
                <a:cubicBezTo>
                  <a:pt x="756848" y="268993"/>
                  <a:pt x="678882" y="210591"/>
                  <a:pt x="494705" y="240433"/>
                </a:cubicBezTo>
                <a:cubicBezTo>
                  <a:pt x="310528" y="270276"/>
                  <a:pt x="239488" y="230000"/>
                  <a:pt x="34348" y="240433"/>
                </a:cubicBezTo>
                <a:cubicBezTo>
                  <a:pt x="35108" y="244782"/>
                  <a:pt x="33450" y="250909"/>
                  <a:pt x="34348" y="257607"/>
                </a:cubicBezTo>
                <a:cubicBezTo>
                  <a:pt x="35370" y="265765"/>
                  <a:pt x="26832" y="272924"/>
                  <a:pt x="17174" y="274781"/>
                </a:cubicBezTo>
                <a:cubicBezTo>
                  <a:pt x="8169" y="274951"/>
                  <a:pt x="-435" y="267053"/>
                  <a:pt x="0" y="257607"/>
                </a:cubicBezTo>
                <a:cubicBezTo>
                  <a:pt x="-6238" y="190692"/>
                  <a:pt x="8646" y="139910"/>
                  <a:pt x="0" y="51521"/>
                </a:cubicBezTo>
                <a:close/>
                <a:moveTo>
                  <a:pt x="1218105" y="34348"/>
                </a:moveTo>
                <a:cubicBezTo>
                  <a:pt x="1223175" y="33753"/>
                  <a:pt x="1227777" y="34698"/>
                  <a:pt x="1235279" y="34348"/>
                </a:cubicBezTo>
                <a:cubicBezTo>
                  <a:pt x="1245517" y="36903"/>
                  <a:pt x="1252668" y="28919"/>
                  <a:pt x="1252453" y="17174"/>
                </a:cubicBezTo>
                <a:moveTo>
                  <a:pt x="1235279" y="34348"/>
                </a:moveTo>
                <a:cubicBezTo>
                  <a:pt x="1234569" y="25815"/>
                  <a:pt x="1236658" y="20952"/>
                  <a:pt x="1235279" y="17174"/>
                </a:cubicBezTo>
                <a:cubicBezTo>
                  <a:pt x="1235061" y="22115"/>
                  <a:pt x="1230828" y="25685"/>
                  <a:pt x="1226692" y="25761"/>
                </a:cubicBezTo>
                <a:cubicBezTo>
                  <a:pt x="1221605" y="27133"/>
                  <a:pt x="1217924" y="22461"/>
                  <a:pt x="1218105" y="17174"/>
                </a:cubicBezTo>
                <a:moveTo>
                  <a:pt x="17174" y="68695"/>
                </a:moveTo>
                <a:cubicBezTo>
                  <a:pt x="16844" y="60965"/>
                  <a:pt x="18526" y="57140"/>
                  <a:pt x="17174" y="51521"/>
                </a:cubicBezTo>
                <a:cubicBezTo>
                  <a:pt x="16462" y="47156"/>
                  <a:pt x="22345" y="42766"/>
                  <a:pt x="25761" y="42934"/>
                </a:cubicBezTo>
                <a:cubicBezTo>
                  <a:pt x="30778" y="42751"/>
                  <a:pt x="35141" y="47648"/>
                  <a:pt x="34348" y="51521"/>
                </a:cubicBezTo>
                <a:cubicBezTo>
                  <a:pt x="34024" y="61684"/>
                  <a:pt x="25629" y="69344"/>
                  <a:pt x="17174" y="68695"/>
                </a:cubicBezTo>
                <a:cubicBezTo>
                  <a:pt x="7638" y="68899"/>
                  <a:pt x="-1980" y="61588"/>
                  <a:pt x="0" y="51521"/>
                </a:cubicBezTo>
                <a:moveTo>
                  <a:pt x="34348" y="51521"/>
                </a:moveTo>
                <a:cubicBezTo>
                  <a:pt x="34667" y="132679"/>
                  <a:pt x="27214" y="162569"/>
                  <a:pt x="34348" y="240433"/>
                </a:cubicBezTo>
              </a:path>
            </a:pathLst>
          </a:custGeom>
          <a:ln>
            <a:extLst>
              <a:ext uri="{C807C97D-BFC1-408E-A445-0C87EB9F89A2}">
                <ask:lineSketchStyleProps xmlns:ask="http://schemas.microsoft.com/office/drawing/2018/sketchyshapes" sd="1193595108">
                  <a:prstGeom prst="horizontalScroll">
                    <a:avLst/>
                  </a:prstGeom>
                  <ask:type>
                    <ask:lineSketchScribble/>
                  </ask:type>
                </ask:lineSketchStyleProps>
              </a:ext>
            </a:extLst>
          </a:ln>
        </p:spPr>
        <p:style>
          <a:lnRef idx="1">
            <a:schemeClr val="dk1"/>
          </a:lnRef>
          <a:fillRef idx="3">
            <a:schemeClr val="dk1"/>
          </a:fillRef>
          <a:effectRef idx="2">
            <a:schemeClr val="dk1"/>
          </a:effectRef>
          <a:fontRef idx="minor">
            <a:schemeClr val="lt1"/>
          </a:fontRef>
        </p:style>
        <p:txBody>
          <a:bodyPr lIns="91440" tIns="45720" rIns="91440" bIns="45720" rtlCol="0" anchor="ctr"/>
          <a:lstStyle/>
          <a:p>
            <a:pPr algn="ctr"/>
            <a:r>
              <a:rPr lang="en-GB" sz="600">
                <a:solidFill>
                  <a:schemeClr val="bg1"/>
                </a:solidFill>
                <a:cs typeface="Calibri"/>
              </a:rPr>
              <a:t>Melissa Johnson</a:t>
            </a:r>
          </a:p>
          <a:p>
            <a:pPr algn="ctr"/>
            <a:r>
              <a:rPr lang="en-GB" sz="600">
                <a:solidFill>
                  <a:schemeClr val="tx1"/>
                </a:solidFill>
                <a:cs typeface="Calibri"/>
              </a:rPr>
              <a:t>1919185</a:t>
            </a:r>
          </a:p>
        </p:txBody>
      </p:sp>
      <p:sp>
        <p:nvSpPr>
          <p:cNvPr id="7" name="Ribbon: Curved and Tilted Down 6">
            <a:extLst>
              <a:ext uri="{FF2B5EF4-FFF2-40B4-BE49-F238E27FC236}">
                <a16:creationId xmlns:a16="http://schemas.microsoft.com/office/drawing/2014/main" id="{B2CEB3E7-823F-4C94-A70E-FD87B522D79F}"/>
              </a:ext>
            </a:extLst>
          </p:cNvPr>
          <p:cNvSpPr/>
          <p:nvPr/>
        </p:nvSpPr>
        <p:spPr>
          <a:xfrm>
            <a:off x="3652543" y="212459"/>
            <a:ext cx="4882343" cy="812800"/>
          </a:xfrm>
          <a:custGeom>
            <a:avLst/>
            <a:gdLst>
              <a:gd name="connsiteX0" fmla="*/ 0 w 4882343"/>
              <a:gd name="connsiteY0" fmla="*/ 0 h 812800"/>
              <a:gd name="connsiteX1" fmla="*/ 1830879 w 4882343"/>
              <a:gd name="connsiteY1" fmla="*/ 95250 h 812800"/>
              <a:gd name="connsiteX2" fmla="*/ 1537938 w 4882343"/>
              <a:gd name="connsiteY2" fmla="*/ 134874 h 812800"/>
              <a:gd name="connsiteX3" fmla="*/ 1220586 w 4882343"/>
              <a:gd name="connsiteY3" fmla="*/ 177800 h 812800"/>
              <a:gd name="connsiteX4" fmla="*/ 3661757 w 4882343"/>
              <a:gd name="connsiteY4" fmla="*/ 177800 h 812800"/>
              <a:gd name="connsiteX5" fmla="*/ 3344405 w 4882343"/>
              <a:gd name="connsiteY5" fmla="*/ 134874 h 812800"/>
              <a:gd name="connsiteX6" fmla="*/ 3051464 w 4882343"/>
              <a:gd name="connsiteY6" fmla="*/ 95250 h 812800"/>
              <a:gd name="connsiteX7" fmla="*/ 4882343 w 4882343"/>
              <a:gd name="connsiteY7" fmla="*/ 0 h 812800"/>
              <a:gd name="connsiteX8" fmla="*/ 4589402 w 4882343"/>
              <a:gd name="connsiteY8" fmla="*/ 167640 h 812800"/>
              <a:gd name="connsiteX9" fmla="*/ 4272050 w 4882343"/>
              <a:gd name="connsiteY9" fmla="*/ 349250 h 812800"/>
              <a:gd name="connsiteX10" fmla="*/ 4577197 w 4882343"/>
              <a:gd name="connsiteY10" fmla="*/ 479425 h 812800"/>
              <a:gd name="connsiteX11" fmla="*/ 4882343 w 4882343"/>
              <a:gd name="connsiteY11" fmla="*/ 609600 h 812800"/>
              <a:gd name="connsiteX12" fmla="*/ 3661757 w 4882343"/>
              <a:gd name="connsiteY12" fmla="*/ 685800 h 812800"/>
              <a:gd name="connsiteX13" fmla="*/ 3661757 w 4882343"/>
              <a:gd name="connsiteY13" fmla="*/ 787400 h 812800"/>
              <a:gd name="connsiteX14" fmla="*/ 1220586 w 4882343"/>
              <a:gd name="connsiteY14" fmla="*/ 787400 h 812800"/>
              <a:gd name="connsiteX15" fmla="*/ 1220586 w 4882343"/>
              <a:gd name="connsiteY15" fmla="*/ 685800 h 812800"/>
              <a:gd name="connsiteX16" fmla="*/ 0 w 4882343"/>
              <a:gd name="connsiteY16" fmla="*/ 609600 h 812800"/>
              <a:gd name="connsiteX17" fmla="*/ 292941 w 4882343"/>
              <a:gd name="connsiteY17" fmla="*/ 484632 h 812800"/>
              <a:gd name="connsiteX18" fmla="*/ 610293 w 4882343"/>
              <a:gd name="connsiteY18" fmla="*/ 349250 h 812800"/>
              <a:gd name="connsiteX19" fmla="*/ 292941 w 4882343"/>
              <a:gd name="connsiteY19" fmla="*/ 167640 h 812800"/>
              <a:gd name="connsiteX20" fmla="*/ 0 w 4882343"/>
              <a:gd name="connsiteY20" fmla="*/ 0 h 812800"/>
              <a:gd name="connsiteX0" fmla="*/ 1830879 w 4882343"/>
              <a:gd name="connsiteY0" fmla="*/ 196850 h 812800"/>
              <a:gd name="connsiteX1" fmla="*/ 1830879 w 4882343"/>
              <a:gd name="connsiteY1" fmla="*/ 95250 h 812800"/>
              <a:gd name="connsiteX2" fmla="*/ 1537938 w 4882343"/>
              <a:gd name="connsiteY2" fmla="*/ 134874 h 812800"/>
              <a:gd name="connsiteX3" fmla="*/ 1220586 w 4882343"/>
              <a:gd name="connsiteY3" fmla="*/ 177800 h 812800"/>
              <a:gd name="connsiteX4" fmla="*/ 3661757 w 4882343"/>
              <a:gd name="connsiteY4" fmla="*/ 177800 h 812800"/>
              <a:gd name="connsiteX5" fmla="*/ 3362713 w 4882343"/>
              <a:gd name="connsiteY5" fmla="*/ 137351 h 812800"/>
              <a:gd name="connsiteX6" fmla="*/ 3051464 w 4882343"/>
              <a:gd name="connsiteY6" fmla="*/ 95250 h 812800"/>
              <a:gd name="connsiteX7" fmla="*/ 3051464 w 4882343"/>
              <a:gd name="connsiteY7" fmla="*/ 196850 h 812800"/>
              <a:gd name="connsiteX8" fmla="*/ 1830879 w 4882343"/>
              <a:gd name="connsiteY8" fmla="*/ 196850 h 812800"/>
              <a:gd name="connsiteX0" fmla="*/ 0 w 4882343"/>
              <a:gd name="connsiteY0" fmla="*/ 0 h 812800"/>
              <a:gd name="connsiteX1" fmla="*/ 1830879 w 4882343"/>
              <a:gd name="connsiteY1" fmla="*/ 95250 h 812800"/>
              <a:gd name="connsiteX2" fmla="*/ 1544041 w 4882343"/>
              <a:gd name="connsiteY2" fmla="*/ 134049 h 812800"/>
              <a:gd name="connsiteX3" fmla="*/ 1220586 w 4882343"/>
              <a:gd name="connsiteY3" fmla="*/ 177800 h 812800"/>
              <a:gd name="connsiteX4" fmla="*/ 3661757 w 4882343"/>
              <a:gd name="connsiteY4" fmla="*/ 177800 h 812800"/>
              <a:gd name="connsiteX5" fmla="*/ 3368816 w 4882343"/>
              <a:gd name="connsiteY5" fmla="*/ 138176 h 812800"/>
              <a:gd name="connsiteX6" fmla="*/ 3051464 w 4882343"/>
              <a:gd name="connsiteY6" fmla="*/ 95250 h 812800"/>
              <a:gd name="connsiteX7" fmla="*/ 4882343 w 4882343"/>
              <a:gd name="connsiteY7" fmla="*/ 0 h 812800"/>
              <a:gd name="connsiteX8" fmla="*/ 4571094 w 4882343"/>
              <a:gd name="connsiteY8" fmla="*/ 178118 h 812800"/>
              <a:gd name="connsiteX9" fmla="*/ 4272050 w 4882343"/>
              <a:gd name="connsiteY9" fmla="*/ 349250 h 812800"/>
              <a:gd name="connsiteX10" fmla="*/ 4571094 w 4882343"/>
              <a:gd name="connsiteY10" fmla="*/ 476822 h 812800"/>
              <a:gd name="connsiteX11" fmla="*/ 4882343 w 4882343"/>
              <a:gd name="connsiteY11" fmla="*/ 609600 h 812800"/>
              <a:gd name="connsiteX12" fmla="*/ 3661757 w 4882343"/>
              <a:gd name="connsiteY12" fmla="*/ 685800 h 812800"/>
              <a:gd name="connsiteX13" fmla="*/ 3661757 w 4882343"/>
              <a:gd name="connsiteY13" fmla="*/ 787400 h 812800"/>
              <a:gd name="connsiteX14" fmla="*/ 1220586 w 4882343"/>
              <a:gd name="connsiteY14" fmla="*/ 787400 h 812800"/>
              <a:gd name="connsiteX15" fmla="*/ 1220586 w 4882343"/>
              <a:gd name="connsiteY15" fmla="*/ 685800 h 812800"/>
              <a:gd name="connsiteX16" fmla="*/ 0 w 4882343"/>
              <a:gd name="connsiteY16" fmla="*/ 609600 h 812800"/>
              <a:gd name="connsiteX17" fmla="*/ 286838 w 4882343"/>
              <a:gd name="connsiteY17" fmla="*/ 487236 h 812800"/>
              <a:gd name="connsiteX18" fmla="*/ 610293 w 4882343"/>
              <a:gd name="connsiteY18" fmla="*/ 349250 h 812800"/>
              <a:gd name="connsiteX19" fmla="*/ 311249 w 4882343"/>
              <a:gd name="connsiteY19" fmla="*/ 178118 h 812800"/>
              <a:gd name="connsiteX20" fmla="*/ 0 w 4882343"/>
              <a:gd name="connsiteY20" fmla="*/ 0 h 812800"/>
              <a:gd name="connsiteX21" fmla="*/ 1220586 w 4882343"/>
              <a:gd name="connsiteY21" fmla="*/ 685800 h 812800"/>
              <a:gd name="connsiteX22" fmla="*/ 1220586 w 4882343"/>
              <a:gd name="connsiteY22" fmla="*/ 177800 h 812800"/>
              <a:gd name="connsiteX23" fmla="*/ 3661757 w 4882343"/>
              <a:gd name="connsiteY23" fmla="*/ 177800 h 812800"/>
              <a:gd name="connsiteX24" fmla="*/ 3661757 w 4882343"/>
              <a:gd name="connsiteY24" fmla="*/ 685800 h 812800"/>
              <a:gd name="connsiteX25" fmla="*/ 1830879 w 4882343"/>
              <a:gd name="connsiteY25" fmla="*/ 95250 h 812800"/>
              <a:gd name="connsiteX26" fmla="*/ 1830879 w 4882343"/>
              <a:gd name="connsiteY26" fmla="*/ 196850 h 812800"/>
              <a:gd name="connsiteX27" fmla="*/ 3051464 w 4882343"/>
              <a:gd name="connsiteY27" fmla="*/ 196850 h 812800"/>
              <a:gd name="connsiteX28" fmla="*/ 3051464 w 4882343"/>
              <a:gd name="connsiteY28" fmla="*/ 95250 h 812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4882343" h="812800" stroke="0" extrusionOk="0">
                <a:moveTo>
                  <a:pt x="0" y="0"/>
                </a:moveTo>
                <a:cubicBezTo>
                  <a:pt x="631377" y="-19625"/>
                  <a:pt x="1346140" y="197514"/>
                  <a:pt x="1830879" y="95250"/>
                </a:cubicBezTo>
                <a:cubicBezTo>
                  <a:pt x="1712228" y="119320"/>
                  <a:pt x="1621764" y="110933"/>
                  <a:pt x="1537938" y="134874"/>
                </a:cubicBezTo>
                <a:cubicBezTo>
                  <a:pt x="1454112" y="158816"/>
                  <a:pt x="1298159" y="134034"/>
                  <a:pt x="1220586" y="177800"/>
                </a:cubicBezTo>
                <a:cubicBezTo>
                  <a:pt x="2002477" y="217482"/>
                  <a:pt x="2641805" y="257285"/>
                  <a:pt x="3661757" y="177800"/>
                </a:cubicBezTo>
                <a:cubicBezTo>
                  <a:pt x="3564547" y="171033"/>
                  <a:pt x="3448572" y="123082"/>
                  <a:pt x="3344405" y="134874"/>
                </a:cubicBezTo>
                <a:cubicBezTo>
                  <a:pt x="3240238" y="146666"/>
                  <a:pt x="3142309" y="81749"/>
                  <a:pt x="3051464" y="95250"/>
                </a:cubicBezTo>
                <a:cubicBezTo>
                  <a:pt x="3636586" y="104226"/>
                  <a:pt x="4201652" y="63163"/>
                  <a:pt x="4882343" y="0"/>
                </a:cubicBezTo>
                <a:cubicBezTo>
                  <a:pt x="4757055" y="104597"/>
                  <a:pt x="4726023" y="72291"/>
                  <a:pt x="4589402" y="167640"/>
                </a:cubicBezTo>
                <a:cubicBezTo>
                  <a:pt x="4452781" y="262990"/>
                  <a:pt x="4347591" y="285943"/>
                  <a:pt x="4272050" y="349250"/>
                </a:cubicBezTo>
                <a:cubicBezTo>
                  <a:pt x="4341914" y="377448"/>
                  <a:pt x="4450029" y="430464"/>
                  <a:pt x="4577197" y="479425"/>
                </a:cubicBezTo>
                <a:cubicBezTo>
                  <a:pt x="4704365" y="528387"/>
                  <a:pt x="4793926" y="586516"/>
                  <a:pt x="4882343" y="609600"/>
                </a:cubicBezTo>
                <a:cubicBezTo>
                  <a:pt x="4382300" y="583226"/>
                  <a:pt x="4008372" y="692243"/>
                  <a:pt x="3661757" y="685800"/>
                </a:cubicBezTo>
                <a:cubicBezTo>
                  <a:pt x="3669456" y="713578"/>
                  <a:pt x="3658201" y="760057"/>
                  <a:pt x="3661757" y="787400"/>
                </a:cubicBezTo>
                <a:cubicBezTo>
                  <a:pt x="2956420" y="949594"/>
                  <a:pt x="2155715" y="740485"/>
                  <a:pt x="1220586" y="787400"/>
                </a:cubicBezTo>
                <a:cubicBezTo>
                  <a:pt x="1209317" y="736616"/>
                  <a:pt x="1221093" y="724314"/>
                  <a:pt x="1220586" y="685800"/>
                </a:cubicBezTo>
                <a:cubicBezTo>
                  <a:pt x="842157" y="678978"/>
                  <a:pt x="442650" y="594806"/>
                  <a:pt x="0" y="609600"/>
                </a:cubicBezTo>
                <a:cubicBezTo>
                  <a:pt x="70077" y="538638"/>
                  <a:pt x="172194" y="548794"/>
                  <a:pt x="292941" y="484632"/>
                </a:cubicBezTo>
                <a:cubicBezTo>
                  <a:pt x="413688" y="420470"/>
                  <a:pt x="479521" y="432785"/>
                  <a:pt x="610293" y="349250"/>
                </a:cubicBezTo>
                <a:cubicBezTo>
                  <a:pt x="477036" y="290898"/>
                  <a:pt x="384997" y="186442"/>
                  <a:pt x="292941" y="167640"/>
                </a:cubicBezTo>
                <a:cubicBezTo>
                  <a:pt x="200885" y="148838"/>
                  <a:pt x="136721" y="62120"/>
                  <a:pt x="0" y="0"/>
                </a:cubicBezTo>
                <a:close/>
              </a:path>
              <a:path w="4882343" h="812800" fill="darkenLess" stroke="0" extrusionOk="0">
                <a:moveTo>
                  <a:pt x="1830879" y="196850"/>
                </a:moveTo>
                <a:cubicBezTo>
                  <a:pt x="1820723" y="175736"/>
                  <a:pt x="1835764" y="128575"/>
                  <a:pt x="1830879" y="95250"/>
                </a:cubicBezTo>
                <a:cubicBezTo>
                  <a:pt x="1713675" y="141948"/>
                  <a:pt x="1651306" y="108937"/>
                  <a:pt x="1537938" y="134874"/>
                </a:cubicBezTo>
                <a:cubicBezTo>
                  <a:pt x="1424570" y="160811"/>
                  <a:pt x="1288691" y="150860"/>
                  <a:pt x="1220586" y="177800"/>
                </a:cubicBezTo>
                <a:cubicBezTo>
                  <a:pt x="2102949" y="199554"/>
                  <a:pt x="2801104" y="145263"/>
                  <a:pt x="3661757" y="177800"/>
                </a:cubicBezTo>
                <a:cubicBezTo>
                  <a:pt x="3552863" y="183741"/>
                  <a:pt x="3478174" y="135444"/>
                  <a:pt x="3362713" y="137351"/>
                </a:cubicBezTo>
                <a:cubicBezTo>
                  <a:pt x="3247252" y="139257"/>
                  <a:pt x="3158988" y="99128"/>
                  <a:pt x="3051464" y="95250"/>
                </a:cubicBezTo>
                <a:cubicBezTo>
                  <a:pt x="3060067" y="119910"/>
                  <a:pt x="3041189" y="154802"/>
                  <a:pt x="3051464" y="196850"/>
                </a:cubicBezTo>
                <a:cubicBezTo>
                  <a:pt x="2705373" y="297950"/>
                  <a:pt x="2260565" y="259834"/>
                  <a:pt x="1830879" y="196850"/>
                </a:cubicBezTo>
                <a:close/>
              </a:path>
              <a:path w="4882343" h="812800" fill="none" extrusionOk="0">
                <a:moveTo>
                  <a:pt x="0" y="0"/>
                </a:moveTo>
                <a:cubicBezTo>
                  <a:pt x="636188" y="140827"/>
                  <a:pt x="1278330" y="-66775"/>
                  <a:pt x="1830879" y="95250"/>
                </a:cubicBezTo>
                <a:cubicBezTo>
                  <a:pt x="1725859" y="117949"/>
                  <a:pt x="1616162" y="119393"/>
                  <a:pt x="1544041" y="134049"/>
                </a:cubicBezTo>
                <a:cubicBezTo>
                  <a:pt x="1471920" y="148704"/>
                  <a:pt x="1361744" y="149209"/>
                  <a:pt x="1220586" y="177800"/>
                </a:cubicBezTo>
                <a:cubicBezTo>
                  <a:pt x="2086499" y="257585"/>
                  <a:pt x="2789994" y="-21400"/>
                  <a:pt x="3661757" y="177800"/>
                </a:cubicBezTo>
                <a:cubicBezTo>
                  <a:pt x="3556531" y="170281"/>
                  <a:pt x="3491526" y="123146"/>
                  <a:pt x="3368816" y="138176"/>
                </a:cubicBezTo>
                <a:cubicBezTo>
                  <a:pt x="3246106" y="153206"/>
                  <a:pt x="3176895" y="100943"/>
                  <a:pt x="3051464" y="95250"/>
                </a:cubicBezTo>
                <a:cubicBezTo>
                  <a:pt x="3800293" y="127368"/>
                  <a:pt x="4323994" y="-58365"/>
                  <a:pt x="4882343" y="0"/>
                </a:cubicBezTo>
                <a:cubicBezTo>
                  <a:pt x="4748942" y="78939"/>
                  <a:pt x="4652684" y="107482"/>
                  <a:pt x="4571094" y="178118"/>
                </a:cubicBezTo>
                <a:cubicBezTo>
                  <a:pt x="4489504" y="248754"/>
                  <a:pt x="4368705" y="283629"/>
                  <a:pt x="4272050" y="349250"/>
                </a:cubicBezTo>
                <a:cubicBezTo>
                  <a:pt x="4406354" y="370606"/>
                  <a:pt x="4448233" y="466405"/>
                  <a:pt x="4571094" y="476822"/>
                </a:cubicBezTo>
                <a:cubicBezTo>
                  <a:pt x="4693955" y="487239"/>
                  <a:pt x="4773941" y="584098"/>
                  <a:pt x="4882343" y="609600"/>
                </a:cubicBezTo>
                <a:cubicBezTo>
                  <a:pt x="4528522" y="652005"/>
                  <a:pt x="4006690" y="587808"/>
                  <a:pt x="3661757" y="685800"/>
                </a:cubicBezTo>
                <a:cubicBezTo>
                  <a:pt x="3670913" y="712533"/>
                  <a:pt x="3660843" y="766648"/>
                  <a:pt x="3661757" y="787400"/>
                </a:cubicBezTo>
                <a:cubicBezTo>
                  <a:pt x="2849913" y="788442"/>
                  <a:pt x="2086845" y="1034622"/>
                  <a:pt x="1220586" y="787400"/>
                </a:cubicBezTo>
                <a:cubicBezTo>
                  <a:pt x="1218008" y="746734"/>
                  <a:pt x="1230751" y="723998"/>
                  <a:pt x="1220586" y="685800"/>
                </a:cubicBezTo>
                <a:cubicBezTo>
                  <a:pt x="851175" y="587117"/>
                  <a:pt x="445306" y="752734"/>
                  <a:pt x="0" y="609600"/>
                </a:cubicBezTo>
                <a:cubicBezTo>
                  <a:pt x="82059" y="542092"/>
                  <a:pt x="220332" y="526233"/>
                  <a:pt x="286838" y="487236"/>
                </a:cubicBezTo>
                <a:cubicBezTo>
                  <a:pt x="353344" y="448238"/>
                  <a:pt x="508668" y="403231"/>
                  <a:pt x="610293" y="349250"/>
                </a:cubicBezTo>
                <a:cubicBezTo>
                  <a:pt x="521560" y="337917"/>
                  <a:pt x="421961" y="200120"/>
                  <a:pt x="311249" y="178118"/>
                </a:cubicBezTo>
                <a:cubicBezTo>
                  <a:pt x="200537" y="156116"/>
                  <a:pt x="99664" y="37431"/>
                  <a:pt x="0" y="0"/>
                </a:cubicBezTo>
                <a:close/>
                <a:moveTo>
                  <a:pt x="1220586" y="685800"/>
                </a:moveTo>
                <a:cubicBezTo>
                  <a:pt x="1201954" y="451086"/>
                  <a:pt x="1262175" y="345095"/>
                  <a:pt x="1220586" y="177800"/>
                </a:cubicBezTo>
                <a:moveTo>
                  <a:pt x="3661757" y="177800"/>
                </a:moveTo>
                <a:cubicBezTo>
                  <a:pt x="3698035" y="289407"/>
                  <a:pt x="3653080" y="512726"/>
                  <a:pt x="3661757" y="685800"/>
                </a:cubicBezTo>
                <a:moveTo>
                  <a:pt x="1830879" y="95250"/>
                </a:moveTo>
                <a:cubicBezTo>
                  <a:pt x="1831414" y="120161"/>
                  <a:pt x="1820208" y="165231"/>
                  <a:pt x="1830879" y="196850"/>
                </a:cubicBezTo>
                <a:moveTo>
                  <a:pt x="3051464" y="196850"/>
                </a:moveTo>
                <a:cubicBezTo>
                  <a:pt x="3040310" y="151093"/>
                  <a:pt x="3061865" y="120309"/>
                  <a:pt x="3051464" y="95250"/>
                </a:cubicBezTo>
              </a:path>
              <a:path w="4882343" h="812800" fill="none" stroke="0" extrusionOk="0">
                <a:moveTo>
                  <a:pt x="0" y="0"/>
                </a:moveTo>
                <a:cubicBezTo>
                  <a:pt x="623268" y="53515"/>
                  <a:pt x="1352239" y="66846"/>
                  <a:pt x="1830879" y="95250"/>
                </a:cubicBezTo>
                <a:cubicBezTo>
                  <a:pt x="1761510" y="125116"/>
                  <a:pt x="1671268" y="97939"/>
                  <a:pt x="1544041" y="134049"/>
                </a:cubicBezTo>
                <a:cubicBezTo>
                  <a:pt x="1416813" y="170158"/>
                  <a:pt x="1309702" y="151472"/>
                  <a:pt x="1220586" y="177800"/>
                </a:cubicBezTo>
                <a:cubicBezTo>
                  <a:pt x="2005646" y="239340"/>
                  <a:pt x="3017348" y="120428"/>
                  <a:pt x="3661757" y="177800"/>
                </a:cubicBezTo>
                <a:cubicBezTo>
                  <a:pt x="3592353" y="203441"/>
                  <a:pt x="3476376" y="127104"/>
                  <a:pt x="3374919" y="139002"/>
                </a:cubicBezTo>
                <a:cubicBezTo>
                  <a:pt x="3273462" y="150899"/>
                  <a:pt x="3162814" y="93507"/>
                  <a:pt x="3051464" y="95250"/>
                </a:cubicBezTo>
                <a:cubicBezTo>
                  <a:pt x="3702898" y="73880"/>
                  <a:pt x="4360479" y="209690"/>
                  <a:pt x="4882343" y="0"/>
                </a:cubicBezTo>
                <a:cubicBezTo>
                  <a:pt x="4801984" y="84658"/>
                  <a:pt x="4726871" y="81190"/>
                  <a:pt x="4589402" y="167640"/>
                </a:cubicBezTo>
                <a:cubicBezTo>
                  <a:pt x="4451934" y="254090"/>
                  <a:pt x="4323973" y="278570"/>
                  <a:pt x="4272050" y="349250"/>
                </a:cubicBezTo>
                <a:cubicBezTo>
                  <a:pt x="4339024" y="352326"/>
                  <a:pt x="4462891" y="438803"/>
                  <a:pt x="4558888" y="471615"/>
                </a:cubicBezTo>
                <a:cubicBezTo>
                  <a:pt x="4654885" y="504427"/>
                  <a:pt x="4796633" y="607440"/>
                  <a:pt x="4882343" y="609600"/>
                </a:cubicBezTo>
                <a:cubicBezTo>
                  <a:pt x="4415020" y="699291"/>
                  <a:pt x="3990957" y="649293"/>
                  <a:pt x="3661757" y="685800"/>
                </a:cubicBezTo>
                <a:cubicBezTo>
                  <a:pt x="3662802" y="734414"/>
                  <a:pt x="3660974" y="759865"/>
                  <a:pt x="3661757" y="787400"/>
                </a:cubicBezTo>
                <a:cubicBezTo>
                  <a:pt x="2975679" y="676026"/>
                  <a:pt x="2111264" y="636904"/>
                  <a:pt x="1220586" y="787400"/>
                </a:cubicBezTo>
                <a:cubicBezTo>
                  <a:pt x="1213424" y="766141"/>
                  <a:pt x="1225711" y="716238"/>
                  <a:pt x="1220586" y="685800"/>
                </a:cubicBezTo>
                <a:cubicBezTo>
                  <a:pt x="795028" y="631137"/>
                  <a:pt x="385745" y="605641"/>
                  <a:pt x="0" y="609600"/>
                </a:cubicBezTo>
                <a:cubicBezTo>
                  <a:pt x="119003" y="542315"/>
                  <a:pt x="229219" y="527062"/>
                  <a:pt x="311249" y="476822"/>
                </a:cubicBezTo>
                <a:cubicBezTo>
                  <a:pt x="393279" y="426582"/>
                  <a:pt x="507715" y="396050"/>
                  <a:pt x="610293" y="349250"/>
                </a:cubicBezTo>
                <a:cubicBezTo>
                  <a:pt x="484019" y="304712"/>
                  <a:pt x="377195" y="199158"/>
                  <a:pt x="299044" y="171133"/>
                </a:cubicBezTo>
                <a:cubicBezTo>
                  <a:pt x="220893" y="143107"/>
                  <a:pt x="83164" y="24615"/>
                  <a:pt x="0" y="0"/>
                </a:cubicBezTo>
                <a:close/>
                <a:moveTo>
                  <a:pt x="1220586" y="685800"/>
                </a:moveTo>
                <a:cubicBezTo>
                  <a:pt x="1176183" y="451372"/>
                  <a:pt x="1226440" y="339281"/>
                  <a:pt x="1220586" y="177800"/>
                </a:cubicBezTo>
                <a:moveTo>
                  <a:pt x="3661757" y="177800"/>
                </a:moveTo>
                <a:cubicBezTo>
                  <a:pt x="3674665" y="356955"/>
                  <a:pt x="3621127" y="438830"/>
                  <a:pt x="3661757" y="685800"/>
                </a:cubicBezTo>
                <a:moveTo>
                  <a:pt x="1830879" y="95250"/>
                </a:moveTo>
                <a:cubicBezTo>
                  <a:pt x="1831922" y="126554"/>
                  <a:pt x="1829720" y="146237"/>
                  <a:pt x="1830879" y="196850"/>
                </a:cubicBezTo>
                <a:moveTo>
                  <a:pt x="3051464" y="196850"/>
                </a:moveTo>
                <a:cubicBezTo>
                  <a:pt x="3039857" y="167816"/>
                  <a:pt x="3060791" y="121691"/>
                  <a:pt x="3051464" y="95250"/>
                </a:cubicBezTo>
              </a:path>
            </a:pathLst>
          </a:custGeom>
          <a:ln w="28575">
            <a:solidFill>
              <a:schemeClr val="bg1"/>
            </a:solidFill>
            <a:extLst>
              <a:ext uri="{C807C97D-BFC1-408E-A445-0C87EB9F89A2}">
                <ask:lineSketchStyleProps xmlns:ask="http://schemas.microsoft.com/office/drawing/2018/sketchyshapes" sd="236291151">
                  <a:prstGeom prst="ellipseRibbon">
                    <a:avLst/>
                  </a:prstGeom>
                  <ask:type>
                    <ask:lineSketchScribble/>
                  </ask:type>
                </ask:lineSketchStyleProps>
              </a:ext>
            </a:extLst>
          </a:ln>
        </p:spPr>
        <p:style>
          <a:lnRef idx="1">
            <a:schemeClr val="dk1"/>
          </a:lnRef>
          <a:fillRef idx="3">
            <a:schemeClr val="dk1"/>
          </a:fillRef>
          <a:effectRef idx="2">
            <a:schemeClr val="dk1"/>
          </a:effectRef>
          <a:fontRef idx="minor">
            <a:schemeClr val="lt1"/>
          </a:fontRef>
        </p:style>
        <p:txBody>
          <a:bodyPr rtlCol="0" anchor="ctr"/>
          <a:lstStyle/>
          <a:p>
            <a:pPr algn="ctr"/>
            <a:r>
              <a:rPr lang="en-GB" sz="1400" b="1" i="1">
                <a:solidFill>
                  <a:schemeClr val="bg1"/>
                </a:solidFill>
                <a:cs typeface="Calibri"/>
              </a:rPr>
              <a:t>Understanding psychological development across the lifespan</a:t>
            </a:r>
            <a:endParaRPr lang="en-GB" sz="1400" b="1" i="1">
              <a:solidFill>
                <a:schemeClr val="bg1"/>
              </a:solidFill>
            </a:endParaRPr>
          </a:p>
        </p:txBody>
      </p:sp>
      <p:sp>
        <p:nvSpPr>
          <p:cNvPr id="37" name="Rectangle: Rounded Corners 36">
            <a:extLst>
              <a:ext uri="{FF2B5EF4-FFF2-40B4-BE49-F238E27FC236}">
                <a16:creationId xmlns:a16="http://schemas.microsoft.com/office/drawing/2014/main" id="{14645545-D0C6-47E2-8996-EEF8BDB68FFB}"/>
              </a:ext>
            </a:extLst>
          </p:cNvPr>
          <p:cNvSpPr/>
          <p:nvPr/>
        </p:nvSpPr>
        <p:spPr>
          <a:xfrm>
            <a:off x="173467" y="436243"/>
            <a:ext cx="2794000" cy="1169785"/>
          </a:xfrm>
          <a:custGeom>
            <a:avLst/>
            <a:gdLst>
              <a:gd name="connsiteX0" fmla="*/ 0 w 2794000"/>
              <a:gd name="connsiteY0" fmla="*/ 194968 h 1169785"/>
              <a:gd name="connsiteX1" fmla="*/ 194968 w 2794000"/>
              <a:gd name="connsiteY1" fmla="*/ 0 h 1169785"/>
              <a:gd name="connsiteX2" fmla="*/ 603659 w 2794000"/>
              <a:gd name="connsiteY2" fmla="*/ 0 h 1169785"/>
              <a:gd name="connsiteX3" fmla="*/ 1012350 w 2794000"/>
              <a:gd name="connsiteY3" fmla="*/ 0 h 1169785"/>
              <a:gd name="connsiteX4" fmla="*/ 1517203 w 2794000"/>
              <a:gd name="connsiteY4" fmla="*/ 0 h 1169785"/>
              <a:gd name="connsiteX5" fmla="*/ 1973975 w 2794000"/>
              <a:gd name="connsiteY5" fmla="*/ 0 h 1169785"/>
              <a:gd name="connsiteX6" fmla="*/ 2599032 w 2794000"/>
              <a:gd name="connsiteY6" fmla="*/ 0 h 1169785"/>
              <a:gd name="connsiteX7" fmla="*/ 2794000 w 2794000"/>
              <a:gd name="connsiteY7" fmla="*/ 194968 h 1169785"/>
              <a:gd name="connsiteX8" fmla="*/ 2794000 w 2794000"/>
              <a:gd name="connsiteY8" fmla="*/ 600489 h 1169785"/>
              <a:gd name="connsiteX9" fmla="*/ 2794000 w 2794000"/>
              <a:gd name="connsiteY9" fmla="*/ 974817 h 1169785"/>
              <a:gd name="connsiteX10" fmla="*/ 2599032 w 2794000"/>
              <a:gd name="connsiteY10" fmla="*/ 1169785 h 1169785"/>
              <a:gd name="connsiteX11" fmla="*/ 2142260 w 2794000"/>
              <a:gd name="connsiteY11" fmla="*/ 1169785 h 1169785"/>
              <a:gd name="connsiteX12" fmla="*/ 1685488 w 2794000"/>
              <a:gd name="connsiteY12" fmla="*/ 1169785 h 1169785"/>
              <a:gd name="connsiteX13" fmla="*/ 1252756 w 2794000"/>
              <a:gd name="connsiteY13" fmla="*/ 1169785 h 1169785"/>
              <a:gd name="connsiteX14" fmla="*/ 723862 w 2794000"/>
              <a:gd name="connsiteY14" fmla="*/ 1169785 h 1169785"/>
              <a:gd name="connsiteX15" fmla="*/ 194968 w 2794000"/>
              <a:gd name="connsiteY15" fmla="*/ 1169785 h 1169785"/>
              <a:gd name="connsiteX16" fmla="*/ 0 w 2794000"/>
              <a:gd name="connsiteY16" fmla="*/ 974817 h 1169785"/>
              <a:gd name="connsiteX17" fmla="*/ 0 w 2794000"/>
              <a:gd name="connsiteY17" fmla="*/ 584893 h 1169785"/>
              <a:gd name="connsiteX18" fmla="*/ 0 w 2794000"/>
              <a:gd name="connsiteY18" fmla="*/ 194968 h 1169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794000" h="1169785" fill="none" extrusionOk="0">
                <a:moveTo>
                  <a:pt x="0" y="194968"/>
                </a:moveTo>
                <a:cubicBezTo>
                  <a:pt x="7385" y="73190"/>
                  <a:pt x="68249" y="1093"/>
                  <a:pt x="194968" y="0"/>
                </a:cubicBezTo>
                <a:cubicBezTo>
                  <a:pt x="392733" y="-5201"/>
                  <a:pt x="486575" y="15098"/>
                  <a:pt x="603659" y="0"/>
                </a:cubicBezTo>
                <a:cubicBezTo>
                  <a:pt x="720743" y="-15098"/>
                  <a:pt x="906185" y="29666"/>
                  <a:pt x="1012350" y="0"/>
                </a:cubicBezTo>
                <a:cubicBezTo>
                  <a:pt x="1118515" y="-29666"/>
                  <a:pt x="1339594" y="36401"/>
                  <a:pt x="1517203" y="0"/>
                </a:cubicBezTo>
                <a:cubicBezTo>
                  <a:pt x="1694812" y="-36401"/>
                  <a:pt x="1850579" y="50778"/>
                  <a:pt x="1973975" y="0"/>
                </a:cubicBezTo>
                <a:cubicBezTo>
                  <a:pt x="2097371" y="-50778"/>
                  <a:pt x="2419319" y="4422"/>
                  <a:pt x="2599032" y="0"/>
                </a:cubicBezTo>
                <a:cubicBezTo>
                  <a:pt x="2726446" y="11866"/>
                  <a:pt x="2798020" y="80242"/>
                  <a:pt x="2794000" y="194968"/>
                </a:cubicBezTo>
                <a:cubicBezTo>
                  <a:pt x="2816142" y="395524"/>
                  <a:pt x="2754611" y="505724"/>
                  <a:pt x="2794000" y="600489"/>
                </a:cubicBezTo>
                <a:cubicBezTo>
                  <a:pt x="2833389" y="695254"/>
                  <a:pt x="2778100" y="813566"/>
                  <a:pt x="2794000" y="974817"/>
                </a:cubicBezTo>
                <a:cubicBezTo>
                  <a:pt x="2767685" y="1092274"/>
                  <a:pt x="2707801" y="1177813"/>
                  <a:pt x="2599032" y="1169785"/>
                </a:cubicBezTo>
                <a:cubicBezTo>
                  <a:pt x="2376209" y="1188733"/>
                  <a:pt x="2259782" y="1125879"/>
                  <a:pt x="2142260" y="1169785"/>
                </a:cubicBezTo>
                <a:cubicBezTo>
                  <a:pt x="2024738" y="1213691"/>
                  <a:pt x="1841196" y="1157859"/>
                  <a:pt x="1685488" y="1169785"/>
                </a:cubicBezTo>
                <a:cubicBezTo>
                  <a:pt x="1529780" y="1181711"/>
                  <a:pt x="1448080" y="1164784"/>
                  <a:pt x="1252756" y="1169785"/>
                </a:cubicBezTo>
                <a:cubicBezTo>
                  <a:pt x="1057432" y="1174786"/>
                  <a:pt x="876515" y="1160379"/>
                  <a:pt x="723862" y="1169785"/>
                </a:cubicBezTo>
                <a:cubicBezTo>
                  <a:pt x="571209" y="1179191"/>
                  <a:pt x="431766" y="1133431"/>
                  <a:pt x="194968" y="1169785"/>
                </a:cubicBezTo>
                <a:cubicBezTo>
                  <a:pt x="73697" y="1143282"/>
                  <a:pt x="-6572" y="1078423"/>
                  <a:pt x="0" y="974817"/>
                </a:cubicBezTo>
                <a:cubicBezTo>
                  <a:pt x="-639" y="832512"/>
                  <a:pt x="5191" y="757850"/>
                  <a:pt x="0" y="584893"/>
                </a:cubicBezTo>
                <a:cubicBezTo>
                  <a:pt x="-5191" y="411936"/>
                  <a:pt x="21611" y="347019"/>
                  <a:pt x="0" y="194968"/>
                </a:cubicBezTo>
                <a:close/>
              </a:path>
              <a:path w="2794000" h="1169785" stroke="0" extrusionOk="0">
                <a:moveTo>
                  <a:pt x="0" y="194968"/>
                </a:moveTo>
                <a:cubicBezTo>
                  <a:pt x="-11925" y="94477"/>
                  <a:pt x="82576" y="2825"/>
                  <a:pt x="194968" y="0"/>
                </a:cubicBezTo>
                <a:cubicBezTo>
                  <a:pt x="345063" y="-37269"/>
                  <a:pt x="539112" y="50191"/>
                  <a:pt x="699821" y="0"/>
                </a:cubicBezTo>
                <a:cubicBezTo>
                  <a:pt x="860530" y="-50191"/>
                  <a:pt x="1075000" y="57124"/>
                  <a:pt x="1204675" y="0"/>
                </a:cubicBezTo>
                <a:cubicBezTo>
                  <a:pt x="1334350" y="-57124"/>
                  <a:pt x="1560107" y="6376"/>
                  <a:pt x="1709528" y="0"/>
                </a:cubicBezTo>
                <a:cubicBezTo>
                  <a:pt x="1858949" y="-6376"/>
                  <a:pt x="2165555" y="3459"/>
                  <a:pt x="2599032" y="0"/>
                </a:cubicBezTo>
                <a:cubicBezTo>
                  <a:pt x="2715964" y="7395"/>
                  <a:pt x="2810530" y="76207"/>
                  <a:pt x="2794000" y="194968"/>
                </a:cubicBezTo>
                <a:cubicBezTo>
                  <a:pt x="2808759" y="334801"/>
                  <a:pt x="2763446" y="402600"/>
                  <a:pt x="2794000" y="592691"/>
                </a:cubicBezTo>
                <a:cubicBezTo>
                  <a:pt x="2824554" y="782782"/>
                  <a:pt x="2792418" y="896528"/>
                  <a:pt x="2794000" y="974817"/>
                </a:cubicBezTo>
                <a:cubicBezTo>
                  <a:pt x="2802556" y="1075555"/>
                  <a:pt x="2697207" y="1192238"/>
                  <a:pt x="2599032" y="1169785"/>
                </a:cubicBezTo>
                <a:cubicBezTo>
                  <a:pt x="2471038" y="1191880"/>
                  <a:pt x="2328504" y="1135686"/>
                  <a:pt x="2166300" y="1169785"/>
                </a:cubicBezTo>
                <a:cubicBezTo>
                  <a:pt x="2004096" y="1203884"/>
                  <a:pt x="1921030" y="1138723"/>
                  <a:pt x="1709528" y="1169785"/>
                </a:cubicBezTo>
                <a:cubicBezTo>
                  <a:pt x="1498026" y="1200847"/>
                  <a:pt x="1342387" y="1106897"/>
                  <a:pt x="1180634" y="1169785"/>
                </a:cubicBezTo>
                <a:cubicBezTo>
                  <a:pt x="1018881" y="1232673"/>
                  <a:pt x="894928" y="1167744"/>
                  <a:pt x="771943" y="1169785"/>
                </a:cubicBezTo>
                <a:cubicBezTo>
                  <a:pt x="648958" y="1171826"/>
                  <a:pt x="460485" y="1149735"/>
                  <a:pt x="194968" y="1169785"/>
                </a:cubicBezTo>
                <a:cubicBezTo>
                  <a:pt x="60476" y="1158041"/>
                  <a:pt x="-16874" y="1061817"/>
                  <a:pt x="0" y="974817"/>
                </a:cubicBezTo>
                <a:cubicBezTo>
                  <a:pt x="-13876" y="879741"/>
                  <a:pt x="3282" y="751077"/>
                  <a:pt x="0" y="584893"/>
                </a:cubicBezTo>
                <a:cubicBezTo>
                  <a:pt x="-3282" y="418709"/>
                  <a:pt x="44302" y="336410"/>
                  <a:pt x="0" y="194968"/>
                </a:cubicBezTo>
                <a:close/>
              </a:path>
            </a:pathLst>
          </a:custGeom>
          <a:solidFill>
            <a:srgbClr val="7030A0"/>
          </a:solidFill>
          <a:ln w="28575">
            <a:solidFill>
              <a:schemeClr val="bg1"/>
            </a:solidFill>
            <a:extLst>
              <a:ext uri="{C807C97D-BFC1-408E-A445-0C87EB9F89A2}">
                <ask:lineSketchStyleProps xmlns:ask="http://schemas.microsoft.com/office/drawing/2018/sketchyshapes" sd="2247532670">
                  <a:prstGeom prst="roundRect">
                    <a:avLst/>
                  </a:prstGeom>
                  <ask:type>
                    <ask:lineSketchScribble/>
                  </ask:type>
                </ask:lineSketchStyleProps>
              </a:ext>
            </a:extLst>
          </a:ln>
        </p:spPr>
        <p:style>
          <a:lnRef idx="1">
            <a:schemeClr val="dk1"/>
          </a:lnRef>
          <a:fillRef idx="3">
            <a:schemeClr val="dk1"/>
          </a:fillRef>
          <a:effectRef idx="2">
            <a:schemeClr val="dk1"/>
          </a:effectRef>
          <a:fontRef idx="minor">
            <a:schemeClr val="lt1"/>
          </a:fontRef>
        </p:style>
        <p:txBody>
          <a:bodyPr lIns="91440" tIns="45720" rIns="91440" bIns="45720" rtlCol="0" anchor="ctr"/>
          <a:lstStyle/>
          <a:p>
            <a:pPr algn="ctr"/>
            <a:endParaRPr lang="en-GB" sz="600">
              <a:ea typeface="+mn-lt"/>
              <a:cs typeface="+mn-lt"/>
            </a:endParaRPr>
          </a:p>
          <a:p>
            <a:pPr algn="ctr"/>
            <a:endParaRPr lang="en-GB" sz="600">
              <a:ea typeface="+mn-lt"/>
              <a:cs typeface="+mn-lt"/>
            </a:endParaRPr>
          </a:p>
          <a:p>
            <a:pPr algn="ctr"/>
            <a:r>
              <a:rPr lang="en-GB" sz="600">
                <a:solidFill>
                  <a:schemeClr val="tx1"/>
                </a:solidFill>
                <a:ea typeface="+mn-lt"/>
                <a:cs typeface="+mn-lt"/>
              </a:rPr>
              <a:t>This is a paper will look over the theory of Erik Erikson to gain an understanding of psychological development over the lifespan. </a:t>
            </a:r>
            <a:endParaRPr lang="en-GB">
              <a:solidFill>
                <a:schemeClr val="tx1"/>
              </a:solidFill>
              <a:cs typeface="Calibri"/>
            </a:endParaRPr>
          </a:p>
          <a:p>
            <a:pPr algn="ctr"/>
            <a:r>
              <a:rPr lang="en-GB" sz="600">
                <a:solidFill>
                  <a:schemeClr val="tx1"/>
                </a:solidFill>
                <a:ea typeface="+mn-lt"/>
                <a:cs typeface="+mn-lt"/>
              </a:rPr>
              <a:t>Eriksons theory will be compared against the theory of Alfred Adler. </a:t>
            </a:r>
          </a:p>
          <a:p>
            <a:pPr algn="ctr"/>
            <a:r>
              <a:rPr lang="en-GB" sz="600">
                <a:solidFill>
                  <a:schemeClr val="tx1"/>
                </a:solidFill>
                <a:ea typeface="+mn-lt"/>
                <a:cs typeface="+mn-lt"/>
              </a:rPr>
              <a:t>The paper covers the developmental stages of one's life, and the importance of analysing and understanding how people may be affected, impacted, shaped and moulded during these stages, in order for staff members to positively support them up until their last stage, according to Erikson’s stage 8 theory. </a:t>
            </a:r>
          </a:p>
          <a:p>
            <a:pPr algn="ctr"/>
            <a:endParaRPr lang="en-GB" sz="600">
              <a:ea typeface="+mn-lt"/>
              <a:cs typeface="+mn-lt"/>
            </a:endParaRPr>
          </a:p>
          <a:p>
            <a:pPr algn="ctr"/>
            <a:endParaRPr lang="en-GB" sz="600">
              <a:solidFill>
                <a:schemeClr val="tx1"/>
              </a:solidFill>
              <a:cs typeface="Calibri"/>
            </a:endParaRPr>
          </a:p>
        </p:txBody>
      </p:sp>
      <p:sp>
        <p:nvSpPr>
          <p:cNvPr id="40" name="Arrow: Left-Up 39">
            <a:extLst>
              <a:ext uri="{FF2B5EF4-FFF2-40B4-BE49-F238E27FC236}">
                <a16:creationId xmlns:a16="http://schemas.microsoft.com/office/drawing/2014/main" id="{A177E0EF-84EE-4A47-A58C-186DD42896F2}"/>
              </a:ext>
            </a:extLst>
          </p:cNvPr>
          <p:cNvSpPr/>
          <p:nvPr/>
        </p:nvSpPr>
        <p:spPr>
          <a:xfrm>
            <a:off x="8072415" y="4572089"/>
            <a:ext cx="611908" cy="738909"/>
          </a:xfrm>
          <a:custGeom>
            <a:avLst/>
            <a:gdLst>
              <a:gd name="connsiteX0" fmla="*/ 0 w 611908"/>
              <a:gd name="connsiteY0" fmla="*/ 585932 h 738909"/>
              <a:gd name="connsiteX1" fmla="*/ 152977 w 611908"/>
              <a:gd name="connsiteY1" fmla="*/ 432955 h 738909"/>
              <a:gd name="connsiteX2" fmla="*/ 152977 w 611908"/>
              <a:gd name="connsiteY2" fmla="*/ 509444 h 738909"/>
              <a:gd name="connsiteX3" fmla="*/ 382443 w 611908"/>
              <a:gd name="connsiteY3" fmla="*/ 509444 h 738909"/>
              <a:gd name="connsiteX4" fmla="*/ 382443 w 611908"/>
              <a:gd name="connsiteY4" fmla="*/ 152977 h 738909"/>
              <a:gd name="connsiteX5" fmla="*/ 305954 w 611908"/>
              <a:gd name="connsiteY5" fmla="*/ 152977 h 738909"/>
              <a:gd name="connsiteX6" fmla="*/ 458931 w 611908"/>
              <a:gd name="connsiteY6" fmla="*/ 0 h 738909"/>
              <a:gd name="connsiteX7" fmla="*/ 611908 w 611908"/>
              <a:gd name="connsiteY7" fmla="*/ 152977 h 738909"/>
              <a:gd name="connsiteX8" fmla="*/ 535420 w 611908"/>
              <a:gd name="connsiteY8" fmla="*/ 152977 h 738909"/>
              <a:gd name="connsiteX9" fmla="*/ 535420 w 611908"/>
              <a:gd name="connsiteY9" fmla="*/ 662421 h 738909"/>
              <a:gd name="connsiteX10" fmla="*/ 152977 w 611908"/>
              <a:gd name="connsiteY10" fmla="*/ 662421 h 738909"/>
              <a:gd name="connsiteX11" fmla="*/ 152977 w 611908"/>
              <a:gd name="connsiteY11" fmla="*/ 738909 h 738909"/>
              <a:gd name="connsiteX12" fmla="*/ 0 w 611908"/>
              <a:gd name="connsiteY12" fmla="*/ 585932 h 738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11908" h="738909" fill="none" extrusionOk="0">
                <a:moveTo>
                  <a:pt x="0" y="585932"/>
                </a:moveTo>
                <a:cubicBezTo>
                  <a:pt x="59122" y="499767"/>
                  <a:pt x="134648" y="476889"/>
                  <a:pt x="152977" y="432955"/>
                </a:cubicBezTo>
                <a:cubicBezTo>
                  <a:pt x="161780" y="458726"/>
                  <a:pt x="152084" y="475848"/>
                  <a:pt x="152977" y="509444"/>
                </a:cubicBezTo>
                <a:cubicBezTo>
                  <a:pt x="232141" y="498343"/>
                  <a:pt x="270628" y="515709"/>
                  <a:pt x="382443" y="509444"/>
                </a:cubicBezTo>
                <a:cubicBezTo>
                  <a:pt x="365640" y="367992"/>
                  <a:pt x="425140" y="266107"/>
                  <a:pt x="382443" y="152977"/>
                </a:cubicBezTo>
                <a:cubicBezTo>
                  <a:pt x="364367" y="161122"/>
                  <a:pt x="335624" y="145361"/>
                  <a:pt x="305954" y="152977"/>
                </a:cubicBezTo>
                <a:cubicBezTo>
                  <a:pt x="370126" y="74850"/>
                  <a:pt x="406698" y="61199"/>
                  <a:pt x="458931" y="0"/>
                </a:cubicBezTo>
                <a:cubicBezTo>
                  <a:pt x="524188" y="54140"/>
                  <a:pt x="552376" y="97510"/>
                  <a:pt x="611908" y="152977"/>
                </a:cubicBezTo>
                <a:cubicBezTo>
                  <a:pt x="581753" y="161382"/>
                  <a:pt x="563453" y="144325"/>
                  <a:pt x="535420" y="152977"/>
                </a:cubicBezTo>
                <a:cubicBezTo>
                  <a:pt x="596551" y="347441"/>
                  <a:pt x="501804" y="495172"/>
                  <a:pt x="535420" y="662421"/>
                </a:cubicBezTo>
                <a:cubicBezTo>
                  <a:pt x="375165" y="671216"/>
                  <a:pt x="266064" y="629073"/>
                  <a:pt x="152977" y="662421"/>
                </a:cubicBezTo>
                <a:cubicBezTo>
                  <a:pt x="159417" y="693847"/>
                  <a:pt x="149882" y="719313"/>
                  <a:pt x="152977" y="738909"/>
                </a:cubicBezTo>
                <a:cubicBezTo>
                  <a:pt x="73626" y="671507"/>
                  <a:pt x="72994" y="645557"/>
                  <a:pt x="0" y="585932"/>
                </a:cubicBezTo>
                <a:close/>
              </a:path>
              <a:path w="611908" h="738909" stroke="0" extrusionOk="0">
                <a:moveTo>
                  <a:pt x="0" y="585932"/>
                </a:moveTo>
                <a:cubicBezTo>
                  <a:pt x="57153" y="519767"/>
                  <a:pt x="121906" y="488486"/>
                  <a:pt x="152977" y="432955"/>
                </a:cubicBezTo>
                <a:cubicBezTo>
                  <a:pt x="157186" y="451300"/>
                  <a:pt x="151886" y="482479"/>
                  <a:pt x="152977" y="509444"/>
                </a:cubicBezTo>
                <a:cubicBezTo>
                  <a:pt x="257692" y="490483"/>
                  <a:pt x="317743" y="531715"/>
                  <a:pt x="382443" y="509444"/>
                </a:cubicBezTo>
                <a:cubicBezTo>
                  <a:pt x="366057" y="369809"/>
                  <a:pt x="410362" y="265891"/>
                  <a:pt x="382443" y="152977"/>
                </a:cubicBezTo>
                <a:cubicBezTo>
                  <a:pt x="350354" y="156598"/>
                  <a:pt x="343624" y="148949"/>
                  <a:pt x="305954" y="152977"/>
                </a:cubicBezTo>
                <a:cubicBezTo>
                  <a:pt x="354965" y="93740"/>
                  <a:pt x="405679" y="77030"/>
                  <a:pt x="458931" y="0"/>
                </a:cubicBezTo>
                <a:cubicBezTo>
                  <a:pt x="532542" y="45055"/>
                  <a:pt x="570802" y="124551"/>
                  <a:pt x="611908" y="152977"/>
                </a:cubicBezTo>
                <a:cubicBezTo>
                  <a:pt x="595002" y="159063"/>
                  <a:pt x="558673" y="145793"/>
                  <a:pt x="535420" y="152977"/>
                </a:cubicBezTo>
                <a:cubicBezTo>
                  <a:pt x="577734" y="311634"/>
                  <a:pt x="531690" y="501849"/>
                  <a:pt x="535420" y="662421"/>
                </a:cubicBezTo>
                <a:cubicBezTo>
                  <a:pt x="425581" y="675650"/>
                  <a:pt x="327549" y="642814"/>
                  <a:pt x="152977" y="662421"/>
                </a:cubicBezTo>
                <a:cubicBezTo>
                  <a:pt x="156636" y="678561"/>
                  <a:pt x="151302" y="700864"/>
                  <a:pt x="152977" y="738909"/>
                </a:cubicBezTo>
                <a:cubicBezTo>
                  <a:pt x="88451" y="690235"/>
                  <a:pt x="81060" y="655913"/>
                  <a:pt x="0" y="585932"/>
                </a:cubicBezTo>
                <a:close/>
              </a:path>
            </a:pathLst>
          </a:custGeom>
          <a:solidFill>
            <a:schemeClr val="accent4"/>
          </a:solidFill>
          <a:ln w="28575">
            <a:solidFill>
              <a:schemeClr val="bg1"/>
            </a:solidFill>
            <a:extLst>
              <a:ext uri="{C807C97D-BFC1-408E-A445-0C87EB9F89A2}">
                <ask:lineSketchStyleProps xmlns:ask="http://schemas.microsoft.com/office/drawing/2018/sketchyshapes" sd="1341873566">
                  <a:prstGeom prst="leftUpArrow">
                    <a:avLst/>
                  </a:prstGeom>
                  <ask:type>
                    <ask:lineSketchScribble/>
                  </ask:type>
                </ask:lineSketchStyleProps>
              </a:ext>
            </a:extLst>
          </a:ln>
        </p:spPr>
        <p:style>
          <a:lnRef idx="0">
            <a:schemeClr val="accent4"/>
          </a:lnRef>
          <a:fillRef idx="3">
            <a:schemeClr val="accent4"/>
          </a:fillRef>
          <a:effectRef idx="3">
            <a:schemeClr val="accent4"/>
          </a:effectRef>
          <a:fontRef idx="minor">
            <a:schemeClr val="lt1"/>
          </a:fontRef>
        </p:style>
        <p:txBody>
          <a:bodyPr rtlCol="0" anchor="ctr"/>
          <a:lstStyle/>
          <a:p>
            <a:pPr algn="ctr"/>
            <a:endParaRPr lang="en-GB"/>
          </a:p>
        </p:txBody>
      </p:sp>
      <p:sp>
        <p:nvSpPr>
          <p:cNvPr id="43" name="TextBox 42">
            <a:extLst>
              <a:ext uri="{FF2B5EF4-FFF2-40B4-BE49-F238E27FC236}">
                <a16:creationId xmlns:a16="http://schemas.microsoft.com/office/drawing/2014/main" id="{7DD0C029-5104-4A5F-94C5-8F83A83066EA}"/>
              </a:ext>
            </a:extLst>
          </p:cNvPr>
          <p:cNvSpPr txBox="1"/>
          <p:nvPr/>
        </p:nvSpPr>
        <p:spPr>
          <a:xfrm>
            <a:off x="3955672" y="4970477"/>
            <a:ext cx="3878350" cy="1600438"/>
          </a:xfrm>
          <a:custGeom>
            <a:avLst/>
            <a:gdLst>
              <a:gd name="connsiteX0" fmla="*/ 0 w 3878350"/>
              <a:gd name="connsiteY0" fmla="*/ 0 h 1600438"/>
              <a:gd name="connsiteX1" fmla="*/ 437700 w 3878350"/>
              <a:gd name="connsiteY1" fmla="*/ 0 h 1600438"/>
              <a:gd name="connsiteX2" fmla="*/ 952966 w 3878350"/>
              <a:gd name="connsiteY2" fmla="*/ 0 h 1600438"/>
              <a:gd name="connsiteX3" fmla="*/ 1507016 w 3878350"/>
              <a:gd name="connsiteY3" fmla="*/ 0 h 1600438"/>
              <a:gd name="connsiteX4" fmla="*/ 2022282 w 3878350"/>
              <a:gd name="connsiteY4" fmla="*/ 0 h 1600438"/>
              <a:gd name="connsiteX5" fmla="*/ 2653899 w 3878350"/>
              <a:gd name="connsiteY5" fmla="*/ 0 h 1600438"/>
              <a:gd name="connsiteX6" fmla="*/ 3169166 w 3878350"/>
              <a:gd name="connsiteY6" fmla="*/ 0 h 1600438"/>
              <a:gd name="connsiteX7" fmla="*/ 3878350 w 3878350"/>
              <a:gd name="connsiteY7" fmla="*/ 0 h 1600438"/>
              <a:gd name="connsiteX8" fmla="*/ 3878350 w 3878350"/>
              <a:gd name="connsiteY8" fmla="*/ 501471 h 1600438"/>
              <a:gd name="connsiteX9" fmla="*/ 3878350 w 3878350"/>
              <a:gd name="connsiteY9" fmla="*/ 1050954 h 1600438"/>
              <a:gd name="connsiteX10" fmla="*/ 3878350 w 3878350"/>
              <a:gd name="connsiteY10" fmla="*/ 1600438 h 1600438"/>
              <a:gd name="connsiteX11" fmla="*/ 3363084 w 3878350"/>
              <a:gd name="connsiteY11" fmla="*/ 1600438 h 1600438"/>
              <a:gd name="connsiteX12" fmla="*/ 2731467 w 3878350"/>
              <a:gd name="connsiteY12" fmla="*/ 1600438 h 1600438"/>
              <a:gd name="connsiteX13" fmla="*/ 2138633 w 3878350"/>
              <a:gd name="connsiteY13" fmla="*/ 1600438 h 1600438"/>
              <a:gd name="connsiteX14" fmla="*/ 1584583 w 3878350"/>
              <a:gd name="connsiteY14" fmla="*/ 1600438 h 1600438"/>
              <a:gd name="connsiteX15" fmla="*/ 991750 w 3878350"/>
              <a:gd name="connsiteY15" fmla="*/ 1600438 h 1600438"/>
              <a:gd name="connsiteX16" fmla="*/ 0 w 3878350"/>
              <a:gd name="connsiteY16" fmla="*/ 1600438 h 1600438"/>
              <a:gd name="connsiteX17" fmla="*/ 0 w 3878350"/>
              <a:gd name="connsiteY17" fmla="*/ 1066959 h 1600438"/>
              <a:gd name="connsiteX18" fmla="*/ 0 w 3878350"/>
              <a:gd name="connsiteY18" fmla="*/ 581492 h 1600438"/>
              <a:gd name="connsiteX19" fmla="*/ 0 w 3878350"/>
              <a:gd name="connsiteY19" fmla="*/ 0 h 1600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878350" h="1600438" extrusionOk="0">
                <a:moveTo>
                  <a:pt x="0" y="0"/>
                </a:moveTo>
                <a:cubicBezTo>
                  <a:pt x="105980" y="-28048"/>
                  <a:pt x="235778" y="2945"/>
                  <a:pt x="437700" y="0"/>
                </a:cubicBezTo>
                <a:cubicBezTo>
                  <a:pt x="639622" y="-2945"/>
                  <a:pt x="816400" y="60636"/>
                  <a:pt x="952966" y="0"/>
                </a:cubicBezTo>
                <a:cubicBezTo>
                  <a:pt x="1089532" y="-60636"/>
                  <a:pt x="1338119" y="10529"/>
                  <a:pt x="1507016" y="0"/>
                </a:cubicBezTo>
                <a:cubicBezTo>
                  <a:pt x="1675913" y="-10529"/>
                  <a:pt x="1852670" y="54756"/>
                  <a:pt x="2022282" y="0"/>
                </a:cubicBezTo>
                <a:cubicBezTo>
                  <a:pt x="2191894" y="-54756"/>
                  <a:pt x="2479147" y="6526"/>
                  <a:pt x="2653899" y="0"/>
                </a:cubicBezTo>
                <a:cubicBezTo>
                  <a:pt x="2828651" y="-6526"/>
                  <a:pt x="2981483" y="60365"/>
                  <a:pt x="3169166" y="0"/>
                </a:cubicBezTo>
                <a:cubicBezTo>
                  <a:pt x="3356849" y="-60365"/>
                  <a:pt x="3662360" y="59563"/>
                  <a:pt x="3878350" y="0"/>
                </a:cubicBezTo>
                <a:cubicBezTo>
                  <a:pt x="3938283" y="218285"/>
                  <a:pt x="3821528" y="288755"/>
                  <a:pt x="3878350" y="501471"/>
                </a:cubicBezTo>
                <a:cubicBezTo>
                  <a:pt x="3935172" y="714187"/>
                  <a:pt x="3815033" y="902144"/>
                  <a:pt x="3878350" y="1050954"/>
                </a:cubicBezTo>
                <a:cubicBezTo>
                  <a:pt x="3941667" y="1199764"/>
                  <a:pt x="3845372" y="1479054"/>
                  <a:pt x="3878350" y="1600438"/>
                </a:cubicBezTo>
                <a:cubicBezTo>
                  <a:pt x="3734841" y="1624801"/>
                  <a:pt x="3601955" y="1555066"/>
                  <a:pt x="3363084" y="1600438"/>
                </a:cubicBezTo>
                <a:cubicBezTo>
                  <a:pt x="3124213" y="1645810"/>
                  <a:pt x="2883794" y="1561546"/>
                  <a:pt x="2731467" y="1600438"/>
                </a:cubicBezTo>
                <a:cubicBezTo>
                  <a:pt x="2579140" y="1639330"/>
                  <a:pt x="2363073" y="1575840"/>
                  <a:pt x="2138633" y="1600438"/>
                </a:cubicBezTo>
                <a:cubicBezTo>
                  <a:pt x="1914193" y="1625036"/>
                  <a:pt x="1837554" y="1599811"/>
                  <a:pt x="1584583" y="1600438"/>
                </a:cubicBezTo>
                <a:cubicBezTo>
                  <a:pt x="1331612" y="1601065"/>
                  <a:pt x="1184939" y="1536397"/>
                  <a:pt x="991750" y="1600438"/>
                </a:cubicBezTo>
                <a:cubicBezTo>
                  <a:pt x="798561" y="1664479"/>
                  <a:pt x="265600" y="1564622"/>
                  <a:pt x="0" y="1600438"/>
                </a:cubicBezTo>
                <a:cubicBezTo>
                  <a:pt x="-19930" y="1462898"/>
                  <a:pt x="57136" y="1324954"/>
                  <a:pt x="0" y="1066959"/>
                </a:cubicBezTo>
                <a:cubicBezTo>
                  <a:pt x="-57136" y="808964"/>
                  <a:pt x="28856" y="758836"/>
                  <a:pt x="0" y="581492"/>
                </a:cubicBezTo>
                <a:cubicBezTo>
                  <a:pt x="-28856" y="404148"/>
                  <a:pt x="14772" y="218610"/>
                  <a:pt x="0" y="0"/>
                </a:cubicBezTo>
                <a:close/>
              </a:path>
            </a:pathLst>
          </a:custGeom>
          <a:noFill/>
          <a:ln w="28575">
            <a:solidFill>
              <a:schemeClr val="bg1"/>
            </a:solidFill>
            <a:extLst>
              <a:ext uri="{C807C97D-BFC1-408E-A445-0C87EB9F89A2}">
                <ask:lineSketchStyleProps xmlns:ask="http://schemas.microsoft.com/office/drawing/2018/sketchyshapes" sd="1633208228">
                  <a:prstGeom prst="rect">
                    <a:avLst/>
                  </a:prstGeom>
                  <ask:type>
                    <ask:lineSketchScribble/>
                  </ask:type>
                </ask:lineSketchStyleProps>
              </a:ext>
            </a:extLst>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800">
              <a:solidFill>
                <a:schemeClr val="bg1"/>
              </a:solidFill>
              <a:ea typeface="+mn-lt"/>
              <a:cs typeface="+mn-lt"/>
            </a:endParaRPr>
          </a:p>
          <a:p>
            <a:endParaRPr lang="en-GB" sz="800">
              <a:solidFill>
                <a:schemeClr val="bg1"/>
              </a:solidFill>
              <a:ea typeface="+mn-lt"/>
              <a:cs typeface="+mn-lt"/>
            </a:endParaRPr>
          </a:p>
          <a:p>
            <a:r>
              <a:rPr lang="en-GB" sz="800">
                <a:solidFill>
                  <a:schemeClr val="bg1"/>
                </a:solidFill>
                <a:ea typeface="+mn-lt"/>
                <a:cs typeface="+mn-lt"/>
              </a:rPr>
              <a:t>According to Erikson theory, there are 8 stages an individual goes through, and they must pass those stages to become positive adults. </a:t>
            </a:r>
            <a:endParaRPr lang="en-GB">
              <a:solidFill>
                <a:schemeClr val="bg1"/>
              </a:solidFill>
              <a:ea typeface="+mn-lt"/>
              <a:cs typeface="+mn-lt"/>
            </a:endParaRPr>
          </a:p>
          <a:p>
            <a:r>
              <a:rPr lang="en-GB" sz="800">
                <a:solidFill>
                  <a:schemeClr val="bg1"/>
                </a:solidFill>
                <a:ea typeface="+mn-lt"/>
                <a:cs typeface="+mn-lt"/>
              </a:rPr>
              <a:t>Whereas Adler believes individuals experience different stages, depending on when they were born (what position between siblings), he believes this will determine how inferior or superior one feels. This will then shape different temperaments, attitudes and communications.</a:t>
            </a:r>
            <a:endParaRPr lang="en-GB">
              <a:solidFill>
                <a:schemeClr val="bg1"/>
              </a:solidFill>
              <a:cs typeface="Calibri"/>
            </a:endParaRPr>
          </a:p>
          <a:p>
            <a:endParaRPr lang="en-GB" sz="800">
              <a:solidFill>
                <a:schemeClr val="bg1"/>
              </a:solidFill>
              <a:ea typeface="+mn-lt"/>
              <a:cs typeface="+mn-lt"/>
            </a:endParaRPr>
          </a:p>
          <a:p>
            <a:r>
              <a:rPr lang="en-GB" sz="800">
                <a:solidFill>
                  <a:schemeClr val="bg1"/>
                </a:solidFill>
                <a:ea typeface="+mn-lt"/>
                <a:cs typeface="+mn-lt"/>
              </a:rPr>
              <a:t>Both Erikson and Adler theories say one's personality develops through social</a:t>
            </a:r>
            <a:r>
              <a:rPr lang="en-GB" sz="800">
                <a:ea typeface="+mn-lt"/>
                <a:cs typeface="+mn-lt"/>
              </a:rPr>
              <a:t> </a:t>
            </a:r>
            <a:r>
              <a:rPr lang="en-GB" sz="800">
                <a:solidFill>
                  <a:schemeClr val="bg1"/>
                </a:solidFill>
                <a:ea typeface="+mn-lt"/>
                <a:cs typeface="+mn-lt"/>
              </a:rPr>
              <a:t>development. Or in other words, a person may become a product of their environment.</a:t>
            </a:r>
            <a:endParaRPr lang="en-GB" sz="800">
              <a:solidFill>
                <a:schemeClr val="bg1"/>
              </a:solidFill>
              <a:cs typeface="Calibri"/>
            </a:endParaRPr>
          </a:p>
          <a:p>
            <a:endParaRPr lang="en-GB" sz="1000">
              <a:solidFill>
                <a:schemeClr val="bg1"/>
              </a:solidFill>
              <a:cs typeface="Calibri"/>
            </a:endParaRPr>
          </a:p>
        </p:txBody>
      </p:sp>
      <p:sp>
        <p:nvSpPr>
          <p:cNvPr id="4345" name="Thought Bubble: Cloud 4344">
            <a:extLst>
              <a:ext uri="{FF2B5EF4-FFF2-40B4-BE49-F238E27FC236}">
                <a16:creationId xmlns:a16="http://schemas.microsoft.com/office/drawing/2014/main" id="{BDF2F36F-7293-4E5F-9DDE-83B1A49BDE08}"/>
              </a:ext>
            </a:extLst>
          </p:cNvPr>
          <p:cNvSpPr/>
          <p:nvPr/>
        </p:nvSpPr>
        <p:spPr>
          <a:xfrm rot="20040000" flipH="1">
            <a:off x="390317" y="2042027"/>
            <a:ext cx="819523" cy="366030"/>
          </a:xfrm>
          <a:custGeom>
            <a:avLst/>
            <a:gdLst>
              <a:gd name="connsiteX0" fmla="*/ 73984 w 819523"/>
              <a:gd name="connsiteY0" fmla="*/ 121755 h 366030"/>
              <a:gd name="connsiteX1" fmla="*/ 106670 w 819523"/>
              <a:gd name="connsiteY1" fmla="*/ 58522 h 366030"/>
              <a:gd name="connsiteX2" fmla="*/ 265681 w 819523"/>
              <a:gd name="connsiteY2" fmla="*/ 44076 h 366030"/>
              <a:gd name="connsiteX3" fmla="*/ 426000 w 819523"/>
              <a:gd name="connsiteY3" fmla="*/ 29079 h 366030"/>
              <a:gd name="connsiteX4" fmla="*/ 488469 w 819523"/>
              <a:gd name="connsiteY4" fmla="*/ 1694 h 366030"/>
              <a:gd name="connsiteX5" fmla="*/ 565945 w 819523"/>
              <a:gd name="connsiteY5" fmla="*/ 21021 h 366030"/>
              <a:gd name="connsiteX6" fmla="*/ 672748 w 819523"/>
              <a:gd name="connsiteY6" fmla="*/ 5846 h 366030"/>
              <a:gd name="connsiteX7" fmla="*/ 726909 w 819523"/>
              <a:gd name="connsiteY7" fmla="*/ 47244 h 366030"/>
              <a:gd name="connsiteX8" fmla="*/ 796417 w 819523"/>
              <a:gd name="connsiteY8" fmla="*/ 87423 h 366030"/>
              <a:gd name="connsiteX9" fmla="*/ 793305 w 819523"/>
              <a:gd name="connsiteY9" fmla="*/ 130991 h 366030"/>
              <a:gd name="connsiteX10" fmla="*/ 816032 w 819523"/>
              <a:gd name="connsiteY10" fmla="*/ 197605 h 366030"/>
              <a:gd name="connsiteX11" fmla="*/ 709570 w 819523"/>
              <a:gd name="connsiteY11" fmla="*/ 255915 h 366030"/>
              <a:gd name="connsiteX12" fmla="*/ 671458 w 819523"/>
              <a:gd name="connsiteY12" fmla="*/ 305880 h 366030"/>
              <a:gd name="connsiteX13" fmla="*/ 541700 w 819523"/>
              <a:gd name="connsiteY13" fmla="*/ 311930 h 366030"/>
              <a:gd name="connsiteX14" fmla="*/ 448973 w 819523"/>
              <a:gd name="connsiteY14" fmla="*/ 365233 h 366030"/>
              <a:gd name="connsiteX15" fmla="*/ 312632 w 819523"/>
              <a:gd name="connsiteY15" fmla="*/ 332697 h 366030"/>
              <a:gd name="connsiteX16" fmla="*/ 110104 w 819523"/>
              <a:gd name="connsiteY16" fmla="*/ 300551 h 366030"/>
              <a:gd name="connsiteX17" fmla="*/ 21057 w 819523"/>
              <a:gd name="connsiteY17" fmla="*/ 264778 h 366030"/>
              <a:gd name="connsiteX18" fmla="*/ 40084 w 819523"/>
              <a:gd name="connsiteY18" fmla="*/ 216491 h 366030"/>
              <a:gd name="connsiteX19" fmla="*/ -95 w 819523"/>
              <a:gd name="connsiteY19" fmla="*/ 166950 h 366030"/>
              <a:gd name="connsiteX20" fmla="*/ 73282 w 819523"/>
              <a:gd name="connsiteY20" fmla="*/ 122916 h 366030"/>
              <a:gd name="connsiteX21" fmla="*/ 73984 w 819523"/>
              <a:gd name="connsiteY21" fmla="*/ 121755 h 366030"/>
              <a:gd name="connsiteX0" fmla="*/ 249198 w 819523"/>
              <a:gd name="connsiteY0" fmla="*/ 411784 h 366030"/>
              <a:gd name="connsiteX1" fmla="*/ 239030 w 819523"/>
              <a:gd name="connsiteY1" fmla="*/ 421952 h 366030"/>
              <a:gd name="connsiteX2" fmla="*/ 228862 w 819523"/>
              <a:gd name="connsiteY2" fmla="*/ 411784 h 366030"/>
              <a:gd name="connsiteX3" fmla="*/ 239030 w 819523"/>
              <a:gd name="connsiteY3" fmla="*/ 401616 h 366030"/>
              <a:gd name="connsiteX4" fmla="*/ 249198 w 819523"/>
              <a:gd name="connsiteY4" fmla="*/ 411784 h 366030"/>
              <a:gd name="connsiteX0" fmla="*/ 269030 w 819523"/>
              <a:gd name="connsiteY0" fmla="*/ 398834 h 366030"/>
              <a:gd name="connsiteX1" fmla="*/ 248695 w 819523"/>
              <a:gd name="connsiteY1" fmla="*/ 419169 h 366030"/>
              <a:gd name="connsiteX2" fmla="*/ 228360 w 819523"/>
              <a:gd name="connsiteY2" fmla="*/ 398834 h 366030"/>
              <a:gd name="connsiteX3" fmla="*/ 248695 w 819523"/>
              <a:gd name="connsiteY3" fmla="*/ 378499 h 366030"/>
              <a:gd name="connsiteX4" fmla="*/ 269030 w 819523"/>
              <a:gd name="connsiteY4" fmla="*/ 398834 h 366030"/>
              <a:gd name="connsiteX0" fmla="*/ 301024 w 819523"/>
              <a:gd name="connsiteY0" fmla="*/ 369588 h 366030"/>
              <a:gd name="connsiteX1" fmla="*/ 270521 w 819523"/>
              <a:gd name="connsiteY1" fmla="*/ 400091 h 366030"/>
              <a:gd name="connsiteX2" fmla="*/ 240018 w 819523"/>
              <a:gd name="connsiteY2" fmla="*/ 369588 h 366030"/>
              <a:gd name="connsiteX3" fmla="*/ 270521 w 819523"/>
              <a:gd name="connsiteY3" fmla="*/ 339085 h 366030"/>
              <a:gd name="connsiteX4" fmla="*/ 301024 w 819523"/>
              <a:gd name="connsiteY4" fmla="*/ 369588 h 366030"/>
              <a:gd name="connsiteX0" fmla="*/ 89028 w 819523"/>
              <a:gd name="connsiteY0" fmla="*/ 221795 h 366030"/>
              <a:gd name="connsiteX1" fmla="*/ 40976 w 819523"/>
              <a:gd name="connsiteY1" fmla="*/ 215042 h 366030"/>
              <a:gd name="connsiteX2" fmla="*/ 131427 w 819523"/>
              <a:gd name="connsiteY2" fmla="*/ 295696 h 366030"/>
              <a:gd name="connsiteX3" fmla="*/ 110407 w 819523"/>
              <a:gd name="connsiteY3" fmla="*/ 298924 h 366030"/>
              <a:gd name="connsiteX4" fmla="*/ 312594 w 819523"/>
              <a:gd name="connsiteY4" fmla="*/ 331206 h 366030"/>
              <a:gd name="connsiteX5" fmla="*/ 299922 w 819523"/>
              <a:gd name="connsiteY5" fmla="*/ 316463 h 366030"/>
              <a:gd name="connsiteX6" fmla="*/ 546860 w 819523"/>
              <a:gd name="connsiteY6" fmla="*/ 294442 h 366030"/>
              <a:gd name="connsiteX7" fmla="*/ 541795 w 819523"/>
              <a:gd name="connsiteY7" fmla="*/ 310617 h 366030"/>
              <a:gd name="connsiteX8" fmla="*/ 647442 w 819523"/>
              <a:gd name="connsiteY8" fmla="*/ 194487 h 366030"/>
              <a:gd name="connsiteX9" fmla="*/ 709115 w 819523"/>
              <a:gd name="connsiteY9" fmla="*/ 254950 h 366030"/>
              <a:gd name="connsiteX10" fmla="*/ 792926 w 819523"/>
              <a:gd name="connsiteY10" fmla="*/ 130093 h 366030"/>
              <a:gd name="connsiteX11" fmla="*/ 765457 w 819523"/>
              <a:gd name="connsiteY11" fmla="*/ 152766 h 366030"/>
              <a:gd name="connsiteX12" fmla="*/ 727023 w 819523"/>
              <a:gd name="connsiteY12" fmla="*/ 45974 h 366030"/>
              <a:gd name="connsiteX13" fmla="*/ 728464 w 819523"/>
              <a:gd name="connsiteY13" fmla="*/ 56683 h 366030"/>
              <a:gd name="connsiteX14" fmla="*/ 551622 w 819523"/>
              <a:gd name="connsiteY14" fmla="*/ 33484 h 366030"/>
              <a:gd name="connsiteX15" fmla="*/ 565698 w 819523"/>
              <a:gd name="connsiteY15" fmla="*/ 19826 h 366030"/>
              <a:gd name="connsiteX16" fmla="*/ 420024 w 819523"/>
              <a:gd name="connsiteY16" fmla="*/ 39992 h 366030"/>
              <a:gd name="connsiteX17" fmla="*/ 426834 w 819523"/>
              <a:gd name="connsiteY17" fmla="*/ 28214 h 366030"/>
              <a:gd name="connsiteX18" fmla="*/ 265586 w 819523"/>
              <a:gd name="connsiteY18" fmla="*/ 43991 h 366030"/>
              <a:gd name="connsiteX19" fmla="*/ 290247 w 819523"/>
              <a:gd name="connsiteY19" fmla="*/ 55412 h 366030"/>
              <a:gd name="connsiteX20" fmla="*/ 78291 w 819523"/>
              <a:gd name="connsiteY20" fmla="*/ 133778 h 366030"/>
              <a:gd name="connsiteX21" fmla="*/ 73984 w 819523"/>
              <a:gd name="connsiteY21" fmla="*/ 121755 h 366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19523" h="366030" fill="none" extrusionOk="0">
                <a:moveTo>
                  <a:pt x="73984" y="121755"/>
                </a:moveTo>
                <a:cubicBezTo>
                  <a:pt x="64406" y="100746"/>
                  <a:pt x="83682" y="74859"/>
                  <a:pt x="106670" y="58522"/>
                </a:cubicBezTo>
                <a:cubicBezTo>
                  <a:pt x="145579" y="32664"/>
                  <a:pt x="205939" y="27747"/>
                  <a:pt x="265681" y="44076"/>
                </a:cubicBezTo>
                <a:cubicBezTo>
                  <a:pt x="282521" y="14662"/>
                  <a:pt x="381406" y="-7603"/>
                  <a:pt x="426000" y="29079"/>
                </a:cubicBezTo>
                <a:cubicBezTo>
                  <a:pt x="437143" y="8307"/>
                  <a:pt x="458804" y="8759"/>
                  <a:pt x="488469" y="1694"/>
                </a:cubicBezTo>
                <a:cubicBezTo>
                  <a:pt x="520245" y="-1780"/>
                  <a:pt x="549519" y="5195"/>
                  <a:pt x="565945" y="21021"/>
                </a:cubicBezTo>
                <a:cubicBezTo>
                  <a:pt x="595843" y="1478"/>
                  <a:pt x="632836" y="5692"/>
                  <a:pt x="672748" y="5846"/>
                </a:cubicBezTo>
                <a:cubicBezTo>
                  <a:pt x="698771" y="18188"/>
                  <a:pt x="724265" y="29241"/>
                  <a:pt x="726909" y="47244"/>
                </a:cubicBezTo>
                <a:cubicBezTo>
                  <a:pt x="760811" y="50076"/>
                  <a:pt x="787097" y="68424"/>
                  <a:pt x="796417" y="87423"/>
                </a:cubicBezTo>
                <a:cubicBezTo>
                  <a:pt x="805764" y="100970"/>
                  <a:pt x="803979" y="118501"/>
                  <a:pt x="793305" y="130991"/>
                </a:cubicBezTo>
                <a:cubicBezTo>
                  <a:pt x="817978" y="148406"/>
                  <a:pt x="827650" y="168002"/>
                  <a:pt x="816032" y="197605"/>
                </a:cubicBezTo>
                <a:cubicBezTo>
                  <a:pt x="800387" y="219406"/>
                  <a:pt x="769022" y="240226"/>
                  <a:pt x="709570" y="255915"/>
                </a:cubicBezTo>
                <a:cubicBezTo>
                  <a:pt x="710564" y="269562"/>
                  <a:pt x="694006" y="294157"/>
                  <a:pt x="671458" y="305880"/>
                </a:cubicBezTo>
                <a:cubicBezTo>
                  <a:pt x="639649" y="326576"/>
                  <a:pt x="579561" y="330266"/>
                  <a:pt x="541700" y="311930"/>
                </a:cubicBezTo>
                <a:cubicBezTo>
                  <a:pt x="527433" y="343353"/>
                  <a:pt x="481221" y="360790"/>
                  <a:pt x="448973" y="365233"/>
                </a:cubicBezTo>
                <a:cubicBezTo>
                  <a:pt x="392304" y="380241"/>
                  <a:pt x="349574" y="360745"/>
                  <a:pt x="312632" y="332697"/>
                </a:cubicBezTo>
                <a:cubicBezTo>
                  <a:pt x="237028" y="360478"/>
                  <a:pt x="145066" y="351871"/>
                  <a:pt x="110104" y="300551"/>
                </a:cubicBezTo>
                <a:cubicBezTo>
                  <a:pt x="72515" y="305752"/>
                  <a:pt x="32560" y="284657"/>
                  <a:pt x="21057" y="264778"/>
                </a:cubicBezTo>
                <a:cubicBezTo>
                  <a:pt x="15287" y="251842"/>
                  <a:pt x="20718" y="228797"/>
                  <a:pt x="40084" y="216491"/>
                </a:cubicBezTo>
                <a:cubicBezTo>
                  <a:pt x="15010" y="205304"/>
                  <a:pt x="-7409" y="188936"/>
                  <a:pt x="-95" y="166950"/>
                </a:cubicBezTo>
                <a:cubicBezTo>
                  <a:pt x="9684" y="140525"/>
                  <a:pt x="35559" y="123954"/>
                  <a:pt x="73282" y="122916"/>
                </a:cubicBezTo>
                <a:cubicBezTo>
                  <a:pt x="73525" y="122540"/>
                  <a:pt x="73838" y="122196"/>
                  <a:pt x="73984" y="121755"/>
                </a:cubicBezTo>
                <a:close/>
              </a:path>
              <a:path w="819523" h="366030" fill="none" extrusionOk="0">
                <a:moveTo>
                  <a:pt x="249198" y="411784"/>
                </a:moveTo>
                <a:cubicBezTo>
                  <a:pt x="249681" y="418247"/>
                  <a:pt x="243858" y="422953"/>
                  <a:pt x="239030" y="421952"/>
                </a:cubicBezTo>
                <a:cubicBezTo>
                  <a:pt x="233958" y="421223"/>
                  <a:pt x="228635" y="418687"/>
                  <a:pt x="228862" y="411784"/>
                </a:cubicBezTo>
                <a:cubicBezTo>
                  <a:pt x="229643" y="406781"/>
                  <a:pt x="233350" y="401052"/>
                  <a:pt x="239030" y="401616"/>
                </a:cubicBezTo>
                <a:cubicBezTo>
                  <a:pt x="245090" y="402165"/>
                  <a:pt x="247848" y="405462"/>
                  <a:pt x="249198" y="411784"/>
                </a:cubicBezTo>
                <a:close/>
              </a:path>
              <a:path w="819523" h="366030" fill="none" extrusionOk="0">
                <a:moveTo>
                  <a:pt x="269030" y="398834"/>
                </a:moveTo>
                <a:cubicBezTo>
                  <a:pt x="270382" y="410546"/>
                  <a:pt x="259752" y="417735"/>
                  <a:pt x="248695" y="419169"/>
                </a:cubicBezTo>
                <a:cubicBezTo>
                  <a:pt x="236716" y="421513"/>
                  <a:pt x="230465" y="410872"/>
                  <a:pt x="228360" y="398834"/>
                </a:cubicBezTo>
                <a:cubicBezTo>
                  <a:pt x="226240" y="389500"/>
                  <a:pt x="236707" y="379692"/>
                  <a:pt x="248695" y="378499"/>
                </a:cubicBezTo>
                <a:cubicBezTo>
                  <a:pt x="258372" y="379445"/>
                  <a:pt x="269853" y="388377"/>
                  <a:pt x="269030" y="398834"/>
                </a:cubicBezTo>
                <a:close/>
              </a:path>
              <a:path w="819523" h="366030" fill="none" extrusionOk="0">
                <a:moveTo>
                  <a:pt x="301024" y="369588"/>
                </a:moveTo>
                <a:cubicBezTo>
                  <a:pt x="299547" y="387474"/>
                  <a:pt x="285605" y="399290"/>
                  <a:pt x="270521" y="400091"/>
                </a:cubicBezTo>
                <a:cubicBezTo>
                  <a:pt x="254382" y="399970"/>
                  <a:pt x="238839" y="385204"/>
                  <a:pt x="240018" y="369588"/>
                </a:cubicBezTo>
                <a:cubicBezTo>
                  <a:pt x="240831" y="349287"/>
                  <a:pt x="254947" y="338692"/>
                  <a:pt x="270521" y="339085"/>
                </a:cubicBezTo>
                <a:cubicBezTo>
                  <a:pt x="289279" y="335757"/>
                  <a:pt x="300505" y="352200"/>
                  <a:pt x="301024" y="369588"/>
                </a:cubicBezTo>
                <a:close/>
              </a:path>
              <a:path w="819523" h="366030" fill="none" extrusionOk="0">
                <a:moveTo>
                  <a:pt x="89028" y="221795"/>
                </a:moveTo>
                <a:cubicBezTo>
                  <a:pt x="75662" y="222926"/>
                  <a:pt x="55339" y="221845"/>
                  <a:pt x="40976" y="215042"/>
                </a:cubicBezTo>
                <a:moveTo>
                  <a:pt x="131427" y="295696"/>
                </a:moveTo>
                <a:cubicBezTo>
                  <a:pt x="125529" y="298122"/>
                  <a:pt x="117302" y="298295"/>
                  <a:pt x="110407" y="298924"/>
                </a:cubicBezTo>
                <a:moveTo>
                  <a:pt x="312594" y="331206"/>
                </a:moveTo>
                <a:cubicBezTo>
                  <a:pt x="307511" y="328388"/>
                  <a:pt x="302908" y="321270"/>
                  <a:pt x="299922" y="316463"/>
                </a:cubicBezTo>
                <a:moveTo>
                  <a:pt x="546860" y="294442"/>
                </a:moveTo>
                <a:cubicBezTo>
                  <a:pt x="547619" y="299662"/>
                  <a:pt x="543931" y="305085"/>
                  <a:pt x="541795" y="310617"/>
                </a:cubicBezTo>
                <a:moveTo>
                  <a:pt x="647442" y="194487"/>
                </a:moveTo>
                <a:cubicBezTo>
                  <a:pt x="686416" y="204800"/>
                  <a:pt x="709114" y="230138"/>
                  <a:pt x="709115" y="254950"/>
                </a:cubicBezTo>
                <a:moveTo>
                  <a:pt x="792926" y="130093"/>
                </a:moveTo>
                <a:cubicBezTo>
                  <a:pt x="784426" y="139675"/>
                  <a:pt x="777081" y="146480"/>
                  <a:pt x="765457" y="152766"/>
                </a:cubicBezTo>
                <a:moveTo>
                  <a:pt x="727023" y="45974"/>
                </a:moveTo>
                <a:cubicBezTo>
                  <a:pt x="728712" y="48758"/>
                  <a:pt x="729029" y="52912"/>
                  <a:pt x="728464" y="56683"/>
                </a:cubicBezTo>
                <a:moveTo>
                  <a:pt x="551622" y="33484"/>
                </a:moveTo>
                <a:cubicBezTo>
                  <a:pt x="554985" y="29932"/>
                  <a:pt x="561326" y="24604"/>
                  <a:pt x="565698" y="19826"/>
                </a:cubicBezTo>
                <a:moveTo>
                  <a:pt x="420024" y="39992"/>
                </a:moveTo>
                <a:cubicBezTo>
                  <a:pt x="422231" y="35525"/>
                  <a:pt x="424118" y="32333"/>
                  <a:pt x="426834" y="28214"/>
                </a:cubicBezTo>
                <a:moveTo>
                  <a:pt x="265586" y="43991"/>
                </a:moveTo>
                <a:cubicBezTo>
                  <a:pt x="275897" y="46245"/>
                  <a:pt x="283309" y="52753"/>
                  <a:pt x="290247" y="55412"/>
                </a:cubicBezTo>
                <a:moveTo>
                  <a:pt x="78291" y="133778"/>
                </a:moveTo>
                <a:cubicBezTo>
                  <a:pt x="76347" y="129013"/>
                  <a:pt x="74478" y="124928"/>
                  <a:pt x="73984" y="121755"/>
                </a:cubicBezTo>
              </a:path>
              <a:path w="819523" h="366030" stroke="0" extrusionOk="0">
                <a:moveTo>
                  <a:pt x="73984" y="121755"/>
                </a:moveTo>
                <a:cubicBezTo>
                  <a:pt x="75137" y="95818"/>
                  <a:pt x="81860" y="78858"/>
                  <a:pt x="106670" y="58522"/>
                </a:cubicBezTo>
                <a:cubicBezTo>
                  <a:pt x="151549" y="27970"/>
                  <a:pt x="205122" y="20791"/>
                  <a:pt x="265681" y="44076"/>
                </a:cubicBezTo>
                <a:cubicBezTo>
                  <a:pt x="297393" y="3716"/>
                  <a:pt x="378633" y="-4000"/>
                  <a:pt x="426000" y="29079"/>
                </a:cubicBezTo>
                <a:cubicBezTo>
                  <a:pt x="442094" y="18432"/>
                  <a:pt x="462056" y="2030"/>
                  <a:pt x="488469" y="1694"/>
                </a:cubicBezTo>
                <a:cubicBezTo>
                  <a:pt x="517763" y="1801"/>
                  <a:pt x="544324" y="3199"/>
                  <a:pt x="565945" y="21021"/>
                </a:cubicBezTo>
                <a:cubicBezTo>
                  <a:pt x="596518" y="2625"/>
                  <a:pt x="641651" y="4695"/>
                  <a:pt x="672748" y="5846"/>
                </a:cubicBezTo>
                <a:cubicBezTo>
                  <a:pt x="699874" y="16367"/>
                  <a:pt x="719397" y="23981"/>
                  <a:pt x="726909" y="47244"/>
                </a:cubicBezTo>
                <a:cubicBezTo>
                  <a:pt x="757947" y="53467"/>
                  <a:pt x="790245" y="68456"/>
                  <a:pt x="796417" y="87423"/>
                </a:cubicBezTo>
                <a:cubicBezTo>
                  <a:pt x="801214" y="101822"/>
                  <a:pt x="798887" y="118772"/>
                  <a:pt x="793305" y="130991"/>
                </a:cubicBezTo>
                <a:cubicBezTo>
                  <a:pt x="813472" y="147532"/>
                  <a:pt x="821104" y="177229"/>
                  <a:pt x="816032" y="197605"/>
                </a:cubicBezTo>
                <a:cubicBezTo>
                  <a:pt x="815092" y="221868"/>
                  <a:pt x="758356" y="261708"/>
                  <a:pt x="709570" y="255915"/>
                </a:cubicBezTo>
                <a:cubicBezTo>
                  <a:pt x="704294" y="277629"/>
                  <a:pt x="692250" y="296969"/>
                  <a:pt x="671458" y="305880"/>
                </a:cubicBezTo>
                <a:cubicBezTo>
                  <a:pt x="636037" y="324096"/>
                  <a:pt x="583967" y="324637"/>
                  <a:pt x="541700" y="311930"/>
                </a:cubicBezTo>
                <a:cubicBezTo>
                  <a:pt x="531307" y="335993"/>
                  <a:pt x="495192" y="350342"/>
                  <a:pt x="448973" y="365233"/>
                </a:cubicBezTo>
                <a:cubicBezTo>
                  <a:pt x="400552" y="377432"/>
                  <a:pt x="342509" y="361140"/>
                  <a:pt x="312632" y="332697"/>
                </a:cubicBezTo>
                <a:cubicBezTo>
                  <a:pt x="237145" y="348064"/>
                  <a:pt x="144357" y="359091"/>
                  <a:pt x="110104" y="300551"/>
                </a:cubicBezTo>
                <a:cubicBezTo>
                  <a:pt x="68029" y="302057"/>
                  <a:pt x="27719" y="292519"/>
                  <a:pt x="21057" y="264778"/>
                </a:cubicBezTo>
                <a:cubicBezTo>
                  <a:pt x="11278" y="249227"/>
                  <a:pt x="24294" y="229564"/>
                  <a:pt x="40084" y="216491"/>
                </a:cubicBezTo>
                <a:cubicBezTo>
                  <a:pt x="8628" y="205533"/>
                  <a:pt x="-2969" y="187543"/>
                  <a:pt x="-95" y="166950"/>
                </a:cubicBezTo>
                <a:cubicBezTo>
                  <a:pt x="8541" y="140117"/>
                  <a:pt x="32359" y="128731"/>
                  <a:pt x="73282" y="122916"/>
                </a:cubicBezTo>
                <a:cubicBezTo>
                  <a:pt x="73634" y="122523"/>
                  <a:pt x="73781" y="122125"/>
                  <a:pt x="73984" y="121755"/>
                </a:cubicBezTo>
                <a:close/>
              </a:path>
              <a:path w="819523" h="366030" stroke="0" extrusionOk="0">
                <a:moveTo>
                  <a:pt x="249198" y="411784"/>
                </a:moveTo>
                <a:cubicBezTo>
                  <a:pt x="249666" y="417497"/>
                  <a:pt x="246121" y="421599"/>
                  <a:pt x="239030" y="421952"/>
                </a:cubicBezTo>
                <a:cubicBezTo>
                  <a:pt x="234479" y="422817"/>
                  <a:pt x="227683" y="418213"/>
                  <a:pt x="228862" y="411784"/>
                </a:cubicBezTo>
                <a:cubicBezTo>
                  <a:pt x="229113" y="406426"/>
                  <a:pt x="233113" y="402265"/>
                  <a:pt x="239030" y="401616"/>
                </a:cubicBezTo>
                <a:cubicBezTo>
                  <a:pt x="245250" y="401001"/>
                  <a:pt x="249008" y="404832"/>
                  <a:pt x="249198" y="411784"/>
                </a:cubicBezTo>
                <a:close/>
              </a:path>
              <a:path w="819523" h="366030" stroke="0" extrusionOk="0">
                <a:moveTo>
                  <a:pt x="269030" y="398834"/>
                </a:moveTo>
                <a:cubicBezTo>
                  <a:pt x="266577" y="408973"/>
                  <a:pt x="259343" y="419150"/>
                  <a:pt x="248695" y="419169"/>
                </a:cubicBezTo>
                <a:cubicBezTo>
                  <a:pt x="236344" y="418605"/>
                  <a:pt x="228530" y="410264"/>
                  <a:pt x="228360" y="398834"/>
                </a:cubicBezTo>
                <a:cubicBezTo>
                  <a:pt x="229142" y="385548"/>
                  <a:pt x="234560" y="379188"/>
                  <a:pt x="248695" y="378499"/>
                </a:cubicBezTo>
                <a:cubicBezTo>
                  <a:pt x="257691" y="380324"/>
                  <a:pt x="269441" y="387425"/>
                  <a:pt x="269030" y="398834"/>
                </a:cubicBezTo>
                <a:close/>
              </a:path>
              <a:path w="819523" h="366030" stroke="0" extrusionOk="0">
                <a:moveTo>
                  <a:pt x="301024" y="369588"/>
                </a:moveTo>
                <a:cubicBezTo>
                  <a:pt x="302681" y="388960"/>
                  <a:pt x="286730" y="399643"/>
                  <a:pt x="270521" y="400091"/>
                </a:cubicBezTo>
                <a:cubicBezTo>
                  <a:pt x="255253" y="402974"/>
                  <a:pt x="241034" y="385342"/>
                  <a:pt x="240018" y="369588"/>
                </a:cubicBezTo>
                <a:cubicBezTo>
                  <a:pt x="241060" y="349864"/>
                  <a:pt x="252955" y="339655"/>
                  <a:pt x="270521" y="339085"/>
                </a:cubicBezTo>
                <a:cubicBezTo>
                  <a:pt x="286537" y="339946"/>
                  <a:pt x="302850" y="355143"/>
                  <a:pt x="301024" y="369588"/>
                </a:cubicBezTo>
                <a:close/>
              </a:path>
              <a:path w="819523" h="366030" fill="none" stroke="0" extrusionOk="0">
                <a:moveTo>
                  <a:pt x="89028" y="221795"/>
                </a:moveTo>
                <a:cubicBezTo>
                  <a:pt x="71593" y="222853"/>
                  <a:pt x="55342" y="218528"/>
                  <a:pt x="40976" y="215042"/>
                </a:cubicBezTo>
                <a:moveTo>
                  <a:pt x="131427" y="295696"/>
                </a:moveTo>
                <a:cubicBezTo>
                  <a:pt x="123592" y="295833"/>
                  <a:pt x="116235" y="298532"/>
                  <a:pt x="110407" y="298924"/>
                </a:cubicBezTo>
                <a:moveTo>
                  <a:pt x="312594" y="331206"/>
                </a:moveTo>
                <a:cubicBezTo>
                  <a:pt x="308410" y="325604"/>
                  <a:pt x="303227" y="320375"/>
                  <a:pt x="299922" y="316463"/>
                </a:cubicBezTo>
                <a:moveTo>
                  <a:pt x="546860" y="294442"/>
                </a:moveTo>
                <a:cubicBezTo>
                  <a:pt x="547430" y="299870"/>
                  <a:pt x="544041" y="305643"/>
                  <a:pt x="541795" y="310617"/>
                </a:cubicBezTo>
                <a:moveTo>
                  <a:pt x="647442" y="194487"/>
                </a:moveTo>
                <a:cubicBezTo>
                  <a:pt x="687355" y="204456"/>
                  <a:pt x="708672" y="229060"/>
                  <a:pt x="709115" y="254950"/>
                </a:cubicBezTo>
                <a:moveTo>
                  <a:pt x="792926" y="130093"/>
                </a:moveTo>
                <a:cubicBezTo>
                  <a:pt x="786734" y="136298"/>
                  <a:pt x="776149" y="148898"/>
                  <a:pt x="765457" y="152766"/>
                </a:cubicBezTo>
                <a:moveTo>
                  <a:pt x="727023" y="45974"/>
                </a:moveTo>
                <a:cubicBezTo>
                  <a:pt x="727983" y="49635"/>
                  <a:pt x="728897" y="52447"/>
                  <a:pt x="728464" y="56683"/>
                </a:cubicBezTo>
                <a:moveTo>
                  <a:pt x="551622" y="33484"/>
                </a:moveTo>
                <a:cubicBezTo>
                  <a:pt x="555153" y="28281"/>
                  <a:pt x="559062" y="22176"/>
                  <a:pt x="565698" y="19826"/>
                </a:cubicBezTo>
                <a:moveTo>
                  <a:pt x="420024" y="39992"/>
                </a:moveTo>
                <a:cubicBezTo>
                  <a:pt x="421666" y="36654"/>
                  <a:pt x="423630" y="31108"/>
                  <a:pt x="426834" y="28214"/>
                </a:cubicBezTo>
                <a:moveTo>
                  <a:pt x="265586" y="43991"/>
                </a:moveTo>
                <a:cubicBezTo>
                  <a:pt x="275747" y="47332"/>
                  <a:pt x="283599" y="50006"/>
                  <a:pt x="290247" y="55412"/>
                </a:cubicBezTo>
                <a:moveTo>
                  <a:pt x="78291" y="133778"/>
                </a:moveTo>
                <a:cubicBezTo>
                  <a:pt x="76354" y="129441"/>
                  <a:pt x="75536" y="125979"/>
                  <a:pt x="73984" y="121755"/>
                </a:cubicBezTo>
              </a:path>
            </a:pathLst>
          </a:custGeom>
          <a:solidFill>
            <a:schemeClr val="bg1"/>
          </a:solidFill>
          <a:ln w="28575">
            <a:solidFill>
              <a:srgbClr val="7030A0"/>
            </a:solidFill>
            <a:extLst>
              <a:ext uri="{C807C97D-BFC1-408E-A445-0C87EB9F89A2}">
                <ask:lineSketchStyleProps xmlns:ask="http://schemas.microsoft.com/office/drawing/2018/sketchyshapes" sd="440634696">
                  <a:prstGeom prst="cloudCallout">
                    <a:avLst/>
                  </a:prstGeom>
                  <ask:type>
                    <ask:lineSketchScribble/>
                  </ask:type>
                </ask:lineSketchStyleProps>
              </a:ext>
            </a:extLst>
          </a:ln>
        </p:spPr>
        <p:style>
          <a:lnRef idx="1">
            <a:schemeClr val="dk1"/>
          </a:lnRef>
          <a:fillRef idx="3">
            <a:schemeClr val="dk1"/>
          </a:fillRef>
          <a:effectRef idx="2">
            <a:schemeClr val="dk1"/>
          </a:effectRef>
          <a:fontRef idx="minor">
            <a:schemeClr val="lt1"/>
          </a:fontRef>
        </p:style>
        <p:txBody>
          <a:bodyPr lIns="91440" tIns="45720" rIns="91440" bIns="45720" rtlCol="0" anchor="ctr"/>
          <a:lstStyle/>
          <a:p>
            <a:pPr algn="ctr"/>
            <a:r>
              <a:rPr lang="en-GB" sz="600">
                <a:solidFill>
                  <a:schemeClr val="tx1"/>
                </a:solidFill>
                <a:latin typeface="Arial"/>
                <a:cs typeface="Calibri"/>
              </a:rPr>
              <a:t>Erikson's theory</a:t>
            </a:r>
            <a:endParaRPr lang="en-GB" sz="600">
              <a:solidFill>
                <a:schemeClr val="tx1"/>
              </a:solidFill>
              <a:latin typeface="Arial"/>
              <a:cs typeface="Arial"/>
            </a:endParaRPr>
          </a:p>
        </p:txBody>
      </p:sp>
      <p:sp>
        <p:nvSpPr>
          <p:cNvPr id="4346" name="Arrow: Left-Up 4345">
            <a:extLst>
              <a:ext uri="{FF2B5EF4-FFF2-40B4-BE49-F238E27FC236}">
                <a16:creationId xmlns:a16="http://schemas.microsoft.com/office/drawing/2014/main" id="{BA8BBD36-92C5-474C-A902-CE17BE092A29}"/>
              </a:ext>
            </a:extLst>
          </p:cNvPr>
          <p:cNvSpPr/>
          <p:nvPr/>
        </p:nvSpPr>
        <p:spPr>
          <a:xfrm flipH="1">
            <a:off x="3104190" y="4623763"/>
            <a:ext cx="681181" cy="692726"/>
          </a:xfrm>
          <a:custGeom>
            <a:avLst/>
            <a:gdLst>
              <a:gd name="connsiteX0" fmla="*/ 0 w 681181"/>
              <a:gd name="connsiteY0" fmla="*/ 522431 h 692726"/>
              <a:gd name="connsiteX1" fmla="*/ 170295 w 681181"/>
              <a:gd name="connsiteY1" fmla="*/ 352136 h 692726"/>
              <a:gd name="connsiteX2" fmla="*/ 170295 w 681181"/>
              <a:gd name="connsiteY2" fmla="*/ 437283 h 692726"/>
              <a:gd name="connsiteX3" fmla="*/ 425738 w 681181"/>
              <a:gd name="connsiteY3" fmla="*/ 437283 h 692726"/>
              <a:gd name="connsiteX4" fmla="*/ 425738 w 681181"/>
              <a:gd name="connsiteY4" fmla="*/ 170295 h 692726"/>
              <a:gd name="connsiteX5" fmla="*/ 340591 w 681181"/>
              <a:gd name="connsiteY5" fmla="*/ 170295 h 692726"/>
              <a:gd name="connsiteX6" fmla="*/ 510886 w 681181"/>
              <a:gd name="connsiteY6" fmla="*/ 0 h 692726"/>
              <a:gd name="connsiteX7" fmla="*/ 681181 w 681181"/>
              <a:gd name="connsiteY7" fmla="*/ 170295 h 692726"/>
              <a:gd name="connsiteX8" fmla="*/ 596033 w 681181"/>
              <a:gd name="connsiteY8" fmla="*/ 170295 h 692726"/>
              <a:gd name="connsiteX9" fmla="*/ 596033 w 681181"/>
              <a:gd name="connsiteY9" fmla="*/ 607578 h 692726"/>
              <a:gd name="connsiteX10" fmla="*/ 170295 w 681181"/>
              <a:gd name="connsiteY10" fmla="*/ 607578 h 692726"/>
              <a:gd name="connsiteX11" fmla="*/ 170295 w 681181"/>
              <a:gd name="connsiteY11" fmla="*/ 692726 h 692726"/>
              <a:gd name="connsiteX12" fmla="*/ 0 w 681181"/>
              <a:gd name="connsiteY12" fmla="*/ 522431 h 692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1181" h="692726" fill="none" extrusionOk="0">
                <a:moveTo>
                  <a:pt x="0" y="522431"/>
                </a:moveTo>
                <a:cubicBezTo>
                  <a:pt x="35712" y="456917"/>
                  <a:pt x="146668" y="415542"/>
                  <a:pt x="170295" y="352136"/>
                </a:cubicBezTo>
                <a:cubicBezTo>
                  <a:pt x="173539" y="393895"/>
                  <a:pt x="168541" y="400939"/>
                  <a:pt x="170295" y="437283"/>
                </a:cubicBezTo>
                <a:cubicBezTo>
                  <a:pt x="270573" y="417004"/>
                  <a:pt x="310962" y="457867"/>
                  <a:pt x="425738" y="437283"/>
                </a:cubicBezTo>
                <a:cubicBezTo>
                  <a:pt x="412885" y="341174"/>
                  <a:pt x="439075" y="262190"/>
                  <a:pt x="425738" y="170295"/>
                </a:cubicBezTo>
                <a:cubicBezTo>
                  <a:pt x="404396" y="175916"/>
                  <a:pt x="379147" y="168982"/>
                  <a:pt x="340591" y="170295"/>
                </a:cubicBezTo>
                <a:cubicBezTo>
                  <a:pt x="384788" y="104761"/>
                  <a:pt x="460030" y="76950"/>
                  <a:pt x="510886" y="0"/>
                </a:cubicBezTo>
                <a:cubicBezTo>
                  <a:pt x="568152" y="38738"/>
                  <a:pt x="615532" y="108621"/>
                  <a:pt x="681181" y="170295"/>
                </a:cubicBezTo>
                <a:cubicBezTo>
                  <a:pt x="640298" y="173399"/>
                  <a:pt x="620079" y="168886"/>
                  <a:pt x="596033" y="170295"/>
                </a:cubicBezTo>
                <a:cubicBezTo>
                  <a:pt x="615993" y="341791"/>
                  <a:pt x="576761" y="508429"/>
                  <a:pt x="596033" y="607578"/>
                </a:cubicBezTo>
                <a:cubicBezTo>
                  <a:pt x="464862" y="614017"/>
                  <a:pt x="361426" y="595457"/>
                  <a:pt x="170295" y="607578"/>
                </a:cubicBezTo>
                <a:cubicBezTo>
                  <a:pt x="178278" y="634488"/>
                  <a:pt x="165472" y="669877"/>
                  <a:pt x="170295" y="692726"/>
                </a:cubicBezTo>
                <a:cubicBezTo>
                  <a:pt x="108030" y="663238"/>
                  <a:pt x="66918" y="567928"/>
                  <a:pt x="0" y="522431"/>
                </a:cubicBezTo>
                <a:close/>
              </a:path>
              <a:path w="681181" h="692726" stroke="0" extrusionOk="0">
                <a:moveTo>
                  <a:pt x="0" y="522431"/>
                </a:moveTo>
                <a:cubicBezTo>
                  <a:pt x="41952" y="461347"/>
                  <a:pt x="148377" y="401772"/>
                  <a:pt x="170295" y="352136"/>
                </a:cubicBezTo>
                <a:cubicBezTo>
                  <a:pt x="176146" y="386276"/>
                  <a:pt x="161475" y="415014"/>
                  <a:pt x="170295" y="437283"/>
                </a:cubicBezTo>
                <a:cubicBezTo>
                  <a:pt x="237330" y="426417"/>
                  <a:pt x="313165" y="443930"/>
                  <a:pt x="425738" y="437283"/>
                </a:cubicBezTo>
                <a:cubicBezTo>
                  <a:pt x="406480" y="347082"/>
                  <a:pt x="453689" y="300053"/>
                  <a:pt x="425738" y="170295"/>
                </a:cubicBezTo>
                <a:cubicBezTo>
                  <a:pt x="408260" y="180468"/>
                  <a:pt x="377705" y="162341"/>
                  <a:pt x="340591" y="170295"/>
                </a:cubicBezTo>
                <a:cubicBezTo>
                  <a:pt x="415395" y="83716"/>
                  <a:pt x="469292" y="66959"/>
                  <a:pt x="510886" y="0"/>
                </a:cubicBezTo>
                <a:cubicBezTo>
                  <a:pt x="576889" y="44980"/>
                  <a:pt x="607536" y="137368"/>
                  <a:pt x="681181" y="170295"/>
                </a:cubicBezTo>
                <a:cubicBezTo>
                  <a:pt x="640068" y="176798"/>
                  <a:pt x="636563" y="165437"/>
                  <a:pt x="596033" y="170295"/>
                </a:cubicBezTo>
                <a:cubicBezTo>
                  <a:pt x="647030" y="355117"/>
                  <a:pt x="554382" y="447519"/>
                  <a:pt x="596033" y="607578"/>
                </a:cubicBezTo>
                <a:cubicBezTo>
                  <a:pt x="422725" y="620245"/>
                  <a:pt x="258155" y="559357"/>
                  <a:pt x="170295" y="607578"/>
                </a:cubicBezTo>
                <a:cubicBezTo>
                  <a:pt x="177220" y="634275"/>
                  <a:pt x="166351" y="655586"/>
                  <a:pt x="170295" y="692726"/>
                </a:cubicBezTo>
                <a:cubicBezTo>
                  <a:pt x="113100" y="672302"/>
                  <a:pt x="90528" y="577758"/>
                  <a:pt x="0" y="522431"/>
                </a:cubicBezTo>
                <a:close/>
              </a:path>
            </a:pathLst>
          </a:custGeom>
          <a:solidFill>
            <a:srgbClr val="7030A0"/>
          </a:solidFill>
          <a:ln w="28575">
            <a:solidFill>
              <a:schemeClr val="bg1"/>
            </a:solidFill>
            <a:extLst>
              <a:ext uri="{C807C97D-BFC1-408E-A445-0C87EB9F89A2}">
                <ask:lineSketchStyleProps xmlns:ask="http://schemas.microsoft.com/office/drawing/2018/sketchyshapes" sd="1381797463">
                  <a:prstGeom prst="leftUpArrow">
                    <a:avLst/>
                  </a:prstGeom>
                  <ask:type>
                    <ask:lineSketchScribble/>
                  </ask:type>
                </ask:lineSketchStyleProps>
              </a:ext>
            </a:extLst>
          </a:ln>
        </p:spPr>
        <p:style>
          <a:lnRef idx="0">
            <a:schemeClr val="accent3"/>
          </a:lnRef>
          <a:fillRef idx="3">
            <a:schemeClr val="accent3"/>
          </a:fillRef>
          <a:effectRef idx="3">
            <a:schemeClr val="accent3"/>
          </a:effectRef>
          <a:fontRef idx="minor">
            <a:schemeClr val="lt1"/>
          </a:fontRef>
        </p:style>
        <p:txBody>
          <a:bodyPr rtlCol="0" anchor="ctr"/>
          <a:lstStyle/>
          <a:p>
            <a:pPr algn="ctr"/>
            <a:endParaRPr lang="en-GB"/>
          </a:p>
        </p:txBody>
      </p:sp>
      <p:sp>
        <p:nvSpPr>
          <p:cNvPr id="4347" name="Thought Bubble: Cloud 4346">
            <a:extLst>
              <a:ext uri="{FF2B5EF4-FFF2-40B4-BE49-F238E27FC236}">
                <a16:creationId xmlns:a16="http://schemas.microsoft.com/office/drawing/2014/main" id="{1EA4762E-F78F-4944-B74B-7145D1EB8E6B}"/>
              </a:ext>
            </a:extLst>
          </p:cNvPr>
          <p:cNvSpPr/>
          <p:nvPr/>
        </p:nvSpPr>
        <p:spPr>
          <a:xfrm rot="1380000">
            <a:off x="10389783" y="1943604"/>
            <a:ext cx="843279" cy="373517"/>
          </a:xfrm>
          <a:custGeom>
            <a:avLst/>
            <a:gdLst>
              <a:gd name="connsiteX0" fmla="*/ 76129 w 843279"/>
              <a:gd name="connsiteY0" fmla="*/ 124246 h 373517"/>
              <a:gd name="connsiteX1" fmla="*/ 109762 w 843279"/>
              <a:gd name="connsiteY1" fmla="*/ 59719 h 373517"/>
              <a:gd name="connsiteX2" fmla="*/ 273382 w 843279"/>
              <a:gd name="connsiteY2" fmla="*/ 44977 h 373517"/>
              <a:gd name="connsiteX3" fmla="*/ 438348 w 843279"/>
              <a:gd name="connsiteY3" fmla="*/ 29673 h 373517"/>
              <a:gd name="connsiteX4" fmla="*/ 502629 w 843279"/>
              <a:gd name="connsiteY4" fmla="*/ 1729 h 373517"/>
              <a:gd name="connsiteX5" fmla="*/ 582350 w 843279"/>
              <a:gd name="connsiteY5" fmla="*/ 21451 h 373517"/>
              <a:gd name="connsiteX6" fmla="*/ 692250 w 843279"/>
              <a:gd name="connsiteY6" fmla="*/ 5965 h 373517"/>
              <a:gd name="connsiteX7" fmla="*/ 747980 w 843279"/>
              <a:gd name="connsiteY7" fmla="*/ 48211 h 373517"/>
              <a:gd name="connsiteX8" fmla="*/ 819503 w 843279"/>
              <a:gd name="connsiteY8" fmla="*/ 89211 h 373517"/>
              <a:gd name="connsiteX9" fmla="*/ 816301 w 843279"/>
              <a:gd name="connsiteY9" fmla="*/ 133670 h 373517"/>
              <a:gd name="connsiteX10" fmla="*/ 839687 w 843279"/>
              <a:gd name="connsiteY10" fmla="*/ 201647 h 373517"/>
              <a:gd name="connsiteX11" fmla="*/ 730139 w 843279"/>
              <a:gd name="connsiteY11" fmla="*/ 261150 h 373517"/>
              <a:gd name="connsiteX12" fmla="*/ 690922 w 843279"/>
              <a:gd name="connsiteY12" fmla="*/ 312137 h 373517"/>
              <a:gd name="connsiteX13" fmla="*/ 557403 w 843279"/>
              <a:gd name="connsiteY13" fmla="*/ 318310 h 373517"/>
              <a:gd name="connsiteX14" fmla="*/ 461988 w 843279"/>
              <a:gd name="connsiteY14" fmla="*/ 372704 h 373517"/>
              <a:gd name="connsiteX15" fmla="*/ 321695 w 843279"/>
              <a:gd name="connsiteY15" fmla="*/ 339502 h 373517"/>
              <a:gd name="connsiteX16" fmla="*/ 113296 w 843279"/>
              <a:gd name="connsiteY16" fmla="*/ 306698 h 373517"/>
              <a:gd name="connsiteX17" fmla="*/ 21667 w 843279"/>
              <a:gd name="connsiteY17" fmla="*/ 270194 h 373517"/>
              <a:gd name="connsiteX18" fmla="*/ 41246 w 843279"/>
              <a:gd name="connsiteY18" fmla="*/ 220919 h 373517"/>
              <a:gd name="connsiteX19" fmla="*/ -98 w 843279"/>
              <a:gd name="connsiteY19" fmla="*/ 170365 h 373517"/>
              <a:gd name="connsiteX20" fmla="*/ 75407 w 843279"/>
              <a:gd name="connsiteY20" fmla="*/ 125430 h 373517"/>
              <a:gd name="connsiteX21" fmla="*/ 76129 w 843279"/>
              <a:gd name="connsiteY21" fmla="*/ 124246 h 373517"/>
              <a:gd name="connsiteX0" fmla="*/ 256335 w 843279"/>
              <a:gd name="connsiteY0" fmla="*/ 420207 h 373517"/>
              <a:gd name="connsiteX1" fmla="*/ 245960 w 843279"/>
              <a:gd name="connsiteY1" fmla="*/ 430582 h 373517"/>
              <a:gd name="connsiteX2" fmla="*/ 235585 w 843279"/>
              <a:gd name="connsiteY2" fmla="*/ 420207 h 373517"/>
              <a:gd name="connsiteX3" fmla="*/ 245960 w 843279"/>
              <a:gd name="connsiteY3" fmla="*/ 409832 h 373517"/>
              <a:gd name="connsiteX4" fmla="*/ 256335 w 843279"/>
              <a:gd name="connsiteY4" fmla="*/ 420207 h 373517"/>
              <a:gd name="connsiteX0" fmla="*/ 276667 w 843279"/>
              <a:gd name="connsiteY0" fmla="*/ 406976 h 373517"/>
              <a:gd name="connsiteX1" fmla="*/ 255916 w 843279"/>
              <a:gd name="connsiteY1" fmla="*/ 427727 h 373517"/>
              <a:gd name="connsiteX2" fmla="*/ 235165 w 843279"/>
              <a:gd name="connsiteY2" fmla="*/ 406976 h 373517"/>
              <a:gd name="connsiteX3" fmla="*/ 255916 w 843279"/>
              <a:gd name="connsiteY3" fmla="*/ 386225 h 373517"/>
              <a:gd name="connsiteX4" fmla="*/ 276667 w 843279"/>
              <a:gd name="connsiteY4" fmla="*/ 406976 h 373517"/>
              <a:gd name="connsiteX0" fmla="*/ 309477 w 843279"/>
              <a:gd name="connsiteY0" fmla="*/ 377164 h 373517"/>
              <a:gd name="connsiteX1" fmla="*/ 278351 w 843279"/>
              <a:gd name="connsiteY1" fmla="*/ 408290 h 373517"/>
              <a:gd name="connsiteX2" fmla="*/ 247225 w 843279"/>
              <a:gd name="connsiteY2" fmla="*/ 377164 h 373517"/>
              <a:gd name="connsiteX3" fmla="*/ 278351 w 843279"/>
              <a:gd name="connsiteY3" fmla="*/ 346038 h 373517"/>
              <a:gd name="connsiteX4" fmla="*/ 309477 w 843279"/>
              <a:gd name="connsiteY4" fmla="*/ 377164 h 373517"/>
              <a:gd name="connsiteX0" fmla="*/ 91608 w 843279"/>
              <a:gd name="connsiteY0" fmla="*/ 226332 h 373517"/>
              <a:gd name="connsiteX1" fmla="*/ 42163 w 843279"/>
              <a:gd name="connsiteY1" fmla="*/ 219441 h 373517"/>
              <a:gd name="connsiteX2" fmla="*/ 135236 w 843279"/>
              <a:gd name="connsiteY2" fmla="*/ 301744 h 373517"/>
              <a:gd name="connsiteX3" fmla="*/ 113608 w 843279"/>
              <a:gd name="connsiteY3" fmla="*/ 305038 h 373517"/>
              <a:gd name="connsiteX4" fmla="*/ 321656 w 843279"/>
              <a:gd name="connsiteY4" fmla="*/ 337981 h 373517"/>
              <a:gd name="connsiteX5" fmla="*/ 308616 w 843279"/>
              <a:gd name="connsiteY5" fmla="*/ 322936 h 373517"/>
              <a:gd name="connsiteX6" fmla="*/ 562713 w 843279"/>
              <a:gd name="connsiteY6" fmla="*/ 300465 h 373517"/>
              <a:gd name="connsiteX7" fmla="*/ 557501 w 843279"/>
              <a:gd name="connsiteY7" fmla="*/ 316970 h 373517"/>
              <a:gd name="connsiteX8" fmla="*/ 666209 w 843279"/>
              <a:gd name="connsiteY8" fmla="*/ 198465 h 373517"/>
              <a:gd name="connsiteX9" fmla="*/ 729670 w 843279"/>
              <a:gd name="connsiteY9" fmla="*/ 260164 h 373517"/>
              <a:gd name="connsiteX10" fmla="*/ 815911 w 843279"/>
              <a:gd name="connsiteY10" fmla="*/ 132754 h 373517"/>
              <a:gd name="connsiteX11" fmla="*/ 787646 w 843279"/>
              <a:gd name="connsiteY11" fmla="*/ 155891 h 373517"/>
              <a:gd name="connsiteX12" fmla="*/ 748097 w 843279"/>
              <a:gd name="connsiteY12" fmla="*/ 46914 h 373517"/>
              <a:gd name="connsiteX13" fmla="*/ 749581 w 843279"/>
              <a:gd name="connsiteY13" fmla="*/ 57843 h 373517"/>
              <a:gd name="connsiteX14" fmla="*/ 567612 w 843279"/>
              <a:gd name="connsiteY14" fmla="*/ 34169 h 373517"/>
              <a:gd name="connsiteX15" fmla="*/ 582096 w 843279"/>
              <a:gd name="connsiteY15" fmla="*/ 20232 h 373517"/>
              <a:gd name="connsiteX16" fmla="*/ 432200 w 843279"/>
              <a:gd name="connsiteY16" fmla="*/ 40810 h 373517"/>
              <a:gd name="connsiteX17" fmla="*/ 439207 w 843279"/>
              <a:gd name="connsiteY17" fmla="*/ 28791 h 373517"/>
              <a:gd name="connsiteX18" fmla="*/ 273284 w 843279"/>
              <a:gd name="connsiteY18" fmla="*/ 44891 h 373517"/>
              <a:gd name="connsiteX19" fmla="*/ 298661 w 843279"/>
              <a:gd name="connsiteY19" fmla="*/ 56546 h 373517"/>
              <a:gd name="connsiteX20" fmla="*/ 80560 w 843279"/>
              <a:gd name="connsiteY20" fmla="*/ 136515 h 373517"/>
              <a:gd name="connsiteX21" fmla="*/ 76129 w 843279"/>
              <a:gd name="connsiteY21" fmla="*/ 124246 h 373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43279" h="373517" fill="none" extrusionOk="0">
                <a:moveTo>
                  <a:pt x="76129" y="124246"/>
                </a:moveTo>
                <a:cubicBezTo>
                  <a:pt x="72330" y="97155"/>
                  <a:pt x="83678" y="84460"/>
                  <a:pt x="109762" y="59719"/>
                </a:cubicBezTo>
                <a:cubicBezTo>
                  <a:pt x="165806" y="26989"/>
                  <a:pt x="220035" y="21555"/>
                  <a:pt x="273382" y="44977"/>
                </a:cubicBezTo>
                <a:cubicBezTo>
                  <a:pt x="306914" y="17682"/>
                  <a:pt x="389600" y="-7663"/>
                  <a:pt x="438348" y="29673"/>
                </a:cubicBezTo>
                <a:cubicBezTo>
                  <a:pt x="453765" y="8262"/>
                  <a:pt x="475691" y="6642"/>
                  <a:pt x="502629" y="1729"/>
                </a:cubicBezTo>
                <a:cubicBezTo>
                  <a:pt x="538464" y="-643"/>
                  <a:pt x="567761" y="5927"/>
                  <a:pt x="582350" y="21451"/>
                </a:cubicBezTo>
                <a:cubicBezTo>
                  <a:pt x="598157" y="5349"/>
                  <a:pt x="652150" y="-1697"/>
                  <a:pt x="692250" y="5965"/>
                </a:cubicBezTo>
                <a:cubicBezTo>
                  <a:pt x="718405" y="14820"/>
                  <a:pt x="742512" y="31853"/>
                  <a:pt x="747980" y="48211"/>
                </a:cubicBezTo>
                <a:cubicBezTo>
                  <a:pt x="783856" y="57032"/>
                  <a:pt x="809162" y="70564"/>
                  <a:pt x="819503" y="89211"/>
                </a:cubicBezTo>
                <a:cubicBezTo>
                  <a:pt x="827838" y="103854"/>
                  <a:pt x="829588" y="119195"/>
                  <a:pt x="816301" y="133670"/>
                </a:cubicBezTo>
                <a:cubicBezTo>
                  <a:pt x="846769" y="149823"/>
                  <a:pt x="846764" y="179156"/>
                  <a:pt x="839687" y="201647"/>
                </a:cubicBezTo>
                <a:cubicBezTo>
                  <a:pt x="825018" y="233522"/>
                  <a:pt x="793948" y="258214"/>
                  <a:pt x="730139" y="261150"/>
                </a:cubicBezTo>
                <a:cubicBezTo>
                  <a:pt x="726230" y="284280"/>
                  <a:pt x="718722" y="297645"/>
                  <a:pt x="690922" y="312137"/>
                </a:cubicBezTo>
                <a:cubicBezTo>
                  <a:pt x="649771" y="340589"/>
                  <a:pt x="592242" y="331295"/>
                  <a:pt x="557403" y="318310"/>
                </a:cubicBezTo>
                <a:cubicBezTo>
                  <a:pt x="538037" y="338452"/>
                  <a:pt x="499556" y="371208"/>
                  <a:pt x="461988" y="372704"/>
                </a:cubicBezTo>
                <a:cubicBezTo>
                  <a:pt x="418011" y="378440"/>
                  <a:pt x="353831" y="369873"/>
                  <a:pt x="321695" y="339502"/>
                </a:cubicBezTo>
                <a:cubicBezTo>
                  <a:pt x="261236" y="358159"/>
                  <a:pt x="158000" y="354899"/>
                  <a:pt x="113296" y="306698"/>
                </a:cubicBezTo>
                <a:cubicBezTo>
                  <a:pt x="67308" y="313715"/>
                  <a:pt x="31999" y="288849"/>
                  <a:pt x="21667" y="270194"/>
                </a:cubicBezTo>
                <a:cubicBezTo>
                  <a:pt x="16401" y="255907"/>
                  <a:pt x="23013" y="230174"/>
                  <a:pt x="41246" y="220919"/>
                </a:cubicBezTo>
                <a:cubicBezTo>
                  <a:pt x="12560" y="210645"/>
                  <a:pt x="-6324" y="188801"/>
                  <a:pt x="-98" y="170365"/>
                </a:cubicBezTo>
                <a:cubicBezTo>
                  <a:pt x="-2380" y="153048"/>
                  <a:pt x="35210" y="127683"/>
                  <a:pt x="75407" y="125430"/>
                </a:cubicBezTo>
                <a:cubicBezTo>
                  <a:pt x="75576" y="125055"/>
                  <a:pt x="75872" y="124680"/>
                  <a:pt x="76129" y="124246"/>
                </a:cubicBezTo>
                <a:close/>
              </a:path>
              <a:path w="843279" h="373517" fill="none" extrusionOk="0">
                <a:moveTo>
                  <a:pt x="256335" y="420207"/>
                </a:moveTo>
                <a:cubicBezTo>
                  <a:pt x="255068" y="426611"/>
                  <a:pt x="251772" y="429415"/>
                  <a:pt x="245960" y="430582"/>
                </a:cubicBezTo>
                <a:cubicBezTo>
                  <a:pt x="240809" y="430411"/>
                  <a:pt x="234875" y="426650"/>
                  <a:pt x="235585" y="420207"/>
                </a:cubicBezTo>
                <a:cubicBezTo>
                  <a:pt x="234234" y="414781"/>
                  <a:pt x="241614" y="409824"/>
                  <a:pt x="245960" y="409832"/>
                </a:cubicBezTo>
                <a:cubicBezTo>
                  <a:pt x="252434" y="409430"/>
                  <a:pt x="257090" y="414450"/>
                  <a:pt x="256335" y="420207"/>
                </a:cubicBezTo>
                <a:close/>
              </a:path>
              <a:path w="843279" h="373517" fill="none" extrusionOk="0">
                <a:moveTo>
                  <a:pt x="276667" y="406976"/>
                </a:moveTo>
                <a:cubicBezTo>
                  <a:pt x="273523" y="417720"/>
                  <a:pt x="268136" y="430369"/>
                  <a:pt x="255916" y="427727"/>
                </a:cubicBezTo>
                <a:cubicBezTo>
                  <a:pt x="245422" y="425228"/>
                  <a:pt x="235420" y="417357"/>
                  <a:pt x="235165" y="406976"/>
                </a:cubicBezTo>
                <a:cubicBezTo>
                  <a:pt x="236544" y="398346"/>
                  <a:pt x="244432" y="386580"/>
                  <a:pt x="255916" y="386225"/>
                </a:cubicBezTo>
                <a:cubicBezTo>
                  <a:pt x="267983" y="385587"/>
                  <a:pt x="278329" y="396978"/>
                  <a:pt x="276667" y="406976"/>
                </a:cubicBezTo>
                <a:close/>
              </a:path>
              <a:path w="843279" h="373517" fill="none" extrusionOk="0">
                <a:moveTo>
                  <a:pt x="309477" y="377164"/>
                </a:moveTo>
                <a:cubicBezTo>
                  <a:pt x="307865" y="390661"/>
                  <a:pt x="298142" y="412172"/>
                  <a:pt x="278351" y="408290"/>
                </a:cubicBezTo>
                <a:cubicBezTo>
                  <a:pt x="259962" y="411173"/>
                  <a:pt x="250459" y="391486"/>
                  <a:pt x="247225" y="377164"/>
                </a:cubicBezTo>
                <a:cubicBezTo>
                  <a:pt x="246412" y="354989"/>
                  <a:pt x="266099" y="347443"/>
                  <a:pt x="278351" y="346038"/>
                </a:cubicBezTo>
                <a:cubicBezTo>
                  <a:pt x="295827" y="347529"/>
                  <a:pt x="311077" y="360232"/>
                  <a:pt x="309477" y="377164"/>
                </a:cubicBezTo>
                <a:close/>
              </a:path>
              <a:path w="843279" h="373517" fill="none" extrusionOk="0">
                <a:moveTo>
                  <a:pt x="91608" y="226332"/>
                </a:moveTo>
                <a:cubicBezTo>
                  <a:pt x="74213" y="228421"/>
                  <a:pt x="57743" y="224997"/>
                  <a:pt x="42163" y="219441"/>
                </a:cubicBezTo>
                <a:moveTo>
                  <a:pt x="135236" y="301744"/>
                </a:moveTo>
                <a:cubicBezTo>
                  <a:pt x="128045" y="303288"/>
                  <a:pt x="122299" y="306304"/>
                  <a:pt x="113608" y="305038"/>
                </a:cubicBezTo>
                <a:moveTo>
                  <a:pt x="321656" y="337981"/>
                </a:moveTo>
                <a:cubicBezTo>
                  <a:pt x="317426" y="334061"/>
                  <a:pt x="312463" y="328283"/>
                  <a:pt x="308616" y="322936"/>
                </a:cubicBezTo>
                <a:moveTo>
                  <a:pt x="562713" y="300465"/>
                </a:moveTo>
                <a:cubicBezTo>
                  <a:pt x="561852" y="305357"/>
                  <a:pt x="559702" y="310580"/>
                  <a:pt x="557501" y="316970"/>
                </a:cubicBezTo>
                <a:moveTo>
                  <a:pt x="666209" y="198465"/>
                </a:moveTo>
                <a:cubicBezTo>
                  <a:pt x="703078" y="209228"/>
                  <a:pt x="731886" y="227689"/>
                  <a:pt x="729670" y="260164"/>
                </a:cubicBezTo>
                <a:moveTo>
                  <a:pt x="815911" y="132754"/>
                </a:moveTo>
                <a:cubicBezTo>
                  <a:pt x="809491" y="140182"/>
                  <a:pt x="799957" y="152696"/>
                  <a:pt x="787646" y="155891"/>
                </a:cubicBezTo>
                <a:moveTo>
                  <a:pt x="748097" y="46914"/>
                </a:moveTo>
                <a:cubicBezTo>
                  <a:pt x="749170" y="50602"/>
                  <a:pt x="749545" y="54121"/>
                  <a:pt x="749581" y="57843"/>
                </a:cubicBezTo>
                <a:moveTo>
                  <a:pt x="567612" y="34169"/>
                </a:moveTo>
                <a:cubicBezTo>
                  <a:pt x="571877" y="28394"/>
                  <a:pt x="574724" y="24069"/>
                  <a:pt x="582096" y="20232"/>
                </a:cubicBezTo>
                <a:moveTo>
                  <a:pt x="432200" y="40810"/>
                </a:moveTo>
                <a:cubicBezTo>
                  <a:pt x="432789" y="36132"/>
                  <a:pt x="436748" y="33059"/>
                  <a:pt x="439207" y="28791"/>
                </a:cubicBezTo>
                <a:moveTo>
                  <a:pt x="273284" y="44891"/>
                </a:moveTo>
                <a:cubicBezTo>
                  <a:pt x="284954" y="47322"/>
                  <a:pt x="291440" y="51162"/>
                  <a:pt x="298661" y="56546"/>
                </a:cubicBezTo>
                <a:moveTo>
                  <a:pt x="80560" y="136515"/>
                </a:moveTo>
                <a:cubicBezTo>
                  <a:pt x="79506" y="132487"/>
                  <a:pt x="76626" y="127857"/>
                  <a:pt x="76129" y="124246"/>
                </a:cubicBezTo>
              </a:path>
              <a:path w="843279" h="373517" stroke="0" extrusionOk="0">
                <a:moveTo>
                  <a:pt x="76129" y="124246"/>
                </a:moveTo>
                <a:cubicBezTo>
                  <a:pt x="72225" y="96159"/>
                  <a:pt x="83842" y="77742"/>
                  <a:pt x="109762" y="59719"/>
                </a:cubicBezTo>
                <a:cubicBezTo>
                  <a:pt x="137583" y="31675"/>
                  <a:pt x="223205" y="20585"/>
                  <a:pt x="273382" y="44977"/>
                </a:cubicBezTo>
                <a:cubicBezTo>
                  <a:pt x="321001" y="10833"/>
                  <a:pt x="383876" y="9348"/>
                  <a:pt x="438348" y="29673"/>
                </a:cubicBezTo>
                <a:cubicBezTo>
                  <a:pt x="448091" y="15057"/>
                  <a:pt x="470178" y="5141"/>
                  <a:pt x="502629" y="1729"/>
                </a:cubicBezTo>
                <a:cubicBezTo>
                  <a:pt x="535210" y="4383"/>
                  <a:pt x="559015" y="6667"/>
                  <a:pt x="582350" y="21451"/>
                </a:cubicBezTo>
                <a:cubicBezTo>
                  <a:pt x="604174" y="1566"/>
                  <a:pt x="655168" y="-4954"/>
                  <a:pt x="692250" y="5965"/>
                </a:cubicBezTo>
                <a:cubicBezTo>
                  <a:pt x="718367" y="16178"/>
                  <a:pt x="736881" y="30359"/>
                  <a:pt x="747980" y="48211"/>
                </a:cubicBezTo>
                <a:cubicBezTo>
                  <a:pt x="788070" y="54276"/>
                  <a:pt x="811391" y="70426"/>
                  <a:pt x="819503" y="89211"/>
                </a:cubicBezTo>
                <a:cubicBezTo>
                  <a:pt x="827874" y="102518"/>
                  <a:pt x="829973" y="117675"/>
                  <a:pt x="816301" y="133670"/>
                </a:cubicBezTo>
                <a:cubicBezTo>
                  <a:pt x="845008" y="156186"/>
                  <a:pt x="850199" y="180998"/>
                  <a:pt x="839687" y="201647"/>
                </a:cubicBezTo>
                <a:cubicBezTo>
                  <a:pt x="817144" y="231876"/>
                  <a:pt x="788111" y="255438"/>
                  <a:pt x="730139" y="261150"/>
                </a:cubicBezTo>
                <a:cubicBezTo>
                  <a:pt x="727511" y="279216"/>
                  <a:pt x="712919" y="300372"/>
                  <a:pt x="690922" y="312137"/>
                </a:cubicBezTo>
                <a:cubicBezTo>
                  <a:pt x="653010" y="333599"/>
                  <a:pt x="601403" y="337940"/>
                  <a:pt x="557403" y="318310"/>
                </a:cubicBezTo>
                <a:cubicBezTo>
                  <a:pt x="546936" y="341139"/>
                  <a:pt x="513273" y="371015"/>
                  <a:pt x="461988" y="372704"/>
                </a:cubicBezTo>
                <a:cubicBezTo>
                  <a:pt x="413499" y="383908"/>
                  <a:pt x="351224" y="366341"/>
                  <a:pt x="321695" y="339502"/>
                </a:cubicBezTo>
                <a:cubicBezTo>
                  <a:pt x="247108" y="358846"/>
                  <a:pt x="170642" y="356482"/>
                  <a:pt x="113296" y="306698"/>
                </a:cubicBezTo>
                <a:cubicBezTo>
                  <a:pt x="73908" y="307059"/>
                  <a:pt x="35237" y="289983"/>
                  <a:pt x="21667" y="270194"/>
                </a:cubicBezTo>
                <a:cubicBezTo>
                  <a:pt x="10322" y="249926"/>
                  <a:pt x="20205" y="236816"/>
                  <a:pt x="41246" y="220919"/>
                </a:cubicBezTo>
                <a:cubicBezTo>
                  <a:pt x="16322" y="207165"/>
                  <a:pt x="-6065" y="189437"/>
                  <a:pt x="-98" y="170365"/>
                </a:cubicBezTo>
                <a:cubicBezTo>
                  <a:pt x="6230" y="136858"/>
                  <a:pt x="37663" y="130963"/>
                  <a:pt x="75407" y="125430"/>
                </a:cubicBezTo>
                <a:cubicBezTo>
                  <a:pt x="75692" y="124929"/>
                  <a:pt x="75975" y="124613"/>
                  <a:pt x="76129" y="124246"/>
                </a:cubicBezTo>
                <a:close/>
              </a:path>
              <a:path w="843279" h="373517" stroke="0" extrusionOk="0">
                <a:moveTo>
                  <a:pt x="256335" y="420207"/>
                </a:moveTo>
                <a:cubicBezTo>
                  <a:pt x="255679" y="425204"/>
                  <a:pt x="250317" y="431522"/>
                  <a:pt x="245960" y="430582"/>
                </a:cubicBezTo>
                <a:cubicBezTo>
                  <a:pt x="239472" y="432047"/>
                  <a:pt x="236276" y="425794"/>
                  <a:pt x="235585" y="420207"/>
                </a:cubicBezTo>
                <a:cubicBezTo>
                  <a:pt x="236184" y="413744"/>
                  <a:pt x="240034" y="409436"/>
                  <a:pt x="245960" y="409832"/>
                </a:cubicBezTo>
                <a:cubicBezTo>
                  <a:pt x="251319" y="409168"/>
                  <a:pt x="256951" y="413833"/>
                  <a:pt x="256335" y="420207"/>
                </a:cubicBezTo>
                <a:close/>
              </a:path>
              <a:path w="843279" h="373517" stroke="0" extrusionOk="0">
                <a:moveTo>
                  <a:pt x="276667" y="406976"/>
                </a:moveTo>
                <a:cubicBezTo>
                  <a:pt x="277898" y="419375"/>
                  <a:pt x="265539" y="425882"/>
                  <a:pt x="255916" y="427727"/>
                </a:cubicBezTo>
                <a:cubicBezTo>
                  <a:pt x="245072" y="431013"/>
                  <a:pt x="238087" y="419534"/>
                  <a:pt x="235165" y="406976"/>
                </a:cubicBezTo>
                <a:cubicBezTo>
                  <a:pt x="234228" y="396912"/>
                  <a:pt x="242050" y="387782"/>
                  <a:pt x="255916" y="386225"/>
                </a:cubicBezTo>
                <a:cubicBezTo>
                  <a:pt x="267638" y="385737"/>
                  <a:pt x="275740" y="394373"/>
                  <a:pt x="276667" y="406976"/>
                </a:cubicBezTo>
                <a:close/>
              </a:path>
              <a:path w="843279" h="373517" stroke="0" extrusionOk="0">
                <a:moveTo>
                  <a:pt x="309477" y="377164"/>
                </a:moveTo>
                <a:cubicBezTo>
                  <a:pt x="308701" y="391238"/>
                  <a:pt x="300145" y="406594"/>
                  <a:pt x="278351" y="408290"/>
                </a:cubicBezTo>
                <a:cubicBezTo>
                  <a:pt x="265256" y="406766"/>
                  <a:pt x="245710" y="390191"/>
                  <a:pt x="247225" y="377164"/>
                </a:cubicBezTo>
                <a:cubicBezTo>
                  <a:pt x="247798" y="359689"/>
                  <a:pt x="264742" y="347197"/>
                  <a:pt x="278351" y="346038"/>
                </a:cubicBezTo>
                <a:cubicBezTo>
                  <a:pt x="297001" y="342970"/>
                  <a:pt x="306108" y="360768"/>
                  <a:pt x="309477" y="377164"/>
                </a:cubicBezTo>
                <a:close/>
              </a:path>
              <a:path w="843279" h="373517" fill="none" stroke="0" extrusionOk="0">
                <a:moveTo>
                  <a:pt x="91608" y="226332"/>
                </a:moveTo>
                <a:cubicBezTo>
                  <a:pt x="71741" y="223726"/>
                  <a:pt x="55796" y="224789"/>
                  <a:pt x="42163" y="219441"/>
                </a:cubicBezTo>
                <a:moveTo>
                  <a:pt x="135236" y="301744"/>
                </a:moveTo>
                <a:cubicBezTo>
                  <a:pt x="128374" y="304706"/>
                  <a:pt x="120668" y="302916"/>
                  <a:pt x="113608" y="305038"/>
                </a:cubicBezTo>
                <a:moveTo>
                  <a:pt x="321656" y="337981"/>
                </a:moveTo>
                <a:cubicBezTo>
                  <a:pt x="316120" y="333480"/>
                  <a:pt x="313089" y="328337"/>
                  <a:pt x="308616" y="322936"/>
                </a:cubicBezTo>
                <a:moveTo>
                  <a:pt x="562713" y="300465"/>
                </a:moveTo>
                <a:cubicBezTo>
                  <a:pt x="563052" y="307315"/>
                  <a:pt x="560633" y="311242"/>
                  <a:pt x="557501" y="316970"/>
                </a:cubicBezTo>
                <a:moveTo>
                  <a:pt x="666209" y="198465"/>
                </a:moveTo>
                <a:cubicBezTo>
                  <a:pt x="707708" y="204751"/>
                  <a:pt x="732592" y="241255"/>
                  <a:pt x="729670" y="260164"/>
                </a:cubicBezTo>
                <a:moveTo>
                  <a:pt x="815911" y="132754"/>
                </a:moveTo>
                <a:cubicBezTo>
                  <a:pt x="807765" y="139780"/>
                  <a:pt x="800734" y="151807"/>
                  <a:pt x="787646" y="155891"/>
                </a:cubicBezTo>
                <a:moveTo>
                  <a:pt x="748097" y="46914"/>
                </a:moveTo>
                <a:cubicBezTo>
                  <a:pt x="748113" y="50620"/>
                  <a:pt x="749672" y="53915"/>
                  <a:pt x="749581" y="57843"/>
                </a:cubicBezTo>
                <a:moveTo>
                  <a:pt x="567612" y="34169"/>
                </a:moveTo>
                <a:cubicBezTo>
                  <a:pt x="571450" y="29345"/>
                  <a:pt x="576468" y="24516"/>
                  <a:pt x="582096" y="20232"/>
                </a:cubicBezTo>
                <a:moveTo>
                  <a:pt x="432200" y="40810"/>
                </a:moveTo>
                <a:cubicBezTo>
                  <a:pt x="433764" y="36522"/>
                  <a:pt x="435877" y="32961"/>
                  <a:pt x="439207" y="28791"/>
                </a:cubicBezTo>
                <a:moveTo>
                  <a:pt x="273284" y="44891"/>
                </a:moveTo>
                <a:cubicBezTo>
                  <a:pt x="282742" y="48844"/>
                  <a:pt x="290282" y="52715"/>
                  <a:pt x="298661" y="56546"/>
                </a:cubicBezTo>
                <a:moveTo>
                  <a:pt x="80560" y="136515"/>
                </a:moveTo>
                <a:cubicBezTo>
                  <a:pt x="78682" y="131586"/>
                  <a:pt x="77284" y="129116"/>
                  <a:pt x="76129" y="124246"/>
                </a:cubicBezTo>
              </a:path>
            </a:pathLst>
          </a:custGeom>
          <a:ln w="28575">
            <a:extLst>
              <a:ext uri="{C807C97D-BFC1-408E-A445-0C87EB9F89A2}">
                <ask:lineSketchStyleProps xmlns:ask="http://schemas.microsoft.com/office/drawing/2018/sketchyshapes" sd="236291151">
                  <a:prstGeom prst="cloudCallout">
                    <a:avLst/>
                  </a:prstGeom>
                  <ask:type>
                    <ask:lineSketchScribble/>
                  </ask:type>
                </ask:lineSketchStyleProps>
              </a:ext>
            </a:extLst>
          </a:ln>
        </p:spPr>
        <p:style>
          <a:lnRef idx="2">
            <a:schemeClr val="accent4"/>
          </a:lnRef>
          <a:fillRef idx="1">
            <a:schemeClr val="lt1"/>
          </a:fillRef>
          <a:effectRef idx="0">
            <a:schemeClr val="accent4"/>
          </a:effectRef>
          <a:fontRef idx="minor">
            <a:schemeClr val="dk1"/>
          </a:fontRef>
        </p:style>
        <p:txBody>
          <a:bodyPr lIns="91440" tIns="45720" rIns="91440" bIns="45720" rtlCol="0" anchor="ctr"/>
          <a:lstStyle/>
          <a:p>
            <a:pPr algn="ctr"/>
            <a:r>
              <a:rPr lang="en-GB" sz="800">
                <a:cs typeface="Calibri"/>
              </a:rPr>
              <a:t>Adler's theory</a:t>
            </a:r>
          </a:p>
        </p:txBody>
      </p:sp>
      <p:sp>
        <p:nvSpPr>
          <p:cNvPr id="19" name="TextBox 18">
            <a:extLst>
              <a:ext uri="{FF2B5EF4-FFF2-40B4-BE49-F238E27FC236}">
                <a16:creationId xmlns:a16="http://schemas.microsoft.com/office/drawing/2014/main" id="{CA44CA7F-913F-4F4F-9C1C-8927DD8C0467}"/>
              </a:ext>
            </a:extLst>
          </p:cNvPr>
          <p:cNvSpPr txBox="1"/>
          <p:nvPr/>
        </p:nvSpPr>
        <p:spPr>
          <a:xfrm rot="20820000">
            <a:off x="1141320" y="6376129"/>
            <a:ext cx="1230745"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solidFill>
                  <a:schemeClr val="bg1"/>
                </a:solidFill>
                <a:cs typeface="Calibri"/>
              </a:rPr>
              <a:t>(Slide serve, 2021)</a:t>
            </a:r>
          </a:p>
        </p:txBody>
      </p:sp>
      <p:sp>
        <p:nvSpPr>
          <p:cNvPr id="26" name="Rectangle: Rounded Corners 25">
            <a:extLst>
              <a:ext uri="{FF2B5EF4-FFF2-40B4-BE49-F238E27FC236}">
                <a16:creationId xmlns:a16="http://schemas.microsoft.com/office/drawing/2014/main" id="{2291D116-9656-4D3D-A75F-BB387FB7DE77}"/>
              </a:ext>
            </a:extLst>
          </p:cNvPr>
          <p:cNvSpPr/>
          <p:nvPr/>
        </p:nvSpPr>
        <p:spPr>
          <a:xfrm>
            <a:off x="8686950" y="5037283"/>
            <a:ext cx="3291106" cy="1720407"/>
          </a:xfrm>
          <a:custGeom>
            <a:avLst/>
            <a:gdLst>
              <a:gd name="connsiteX0" fmla="*/ 0 w 3291106"/>
              <a:gd name="connsiteY0" fmla="*/ 286740 h 1720407"/>
              <a:gd name="connsiteX1" fmla="*/ 286740 w 3291106"/>
              <a:gd name="connsiteY1" fmla="*/ 0 h 1720407"/>
              <a:gd name="connsiteX2" fmla="*/ 748736 w 3291106"/>
              <a:gd name="connsiteY2" fmla="*/ 0 h 1720407"/>
              <a:gd name="connsiteX3" fmla="*/ 1210733 w 3291106"/>
              <a:gd name="connsiteY3" fmla="*/ 0 h 1720407"/>
              <a:gd name="connsiteX4" fmla="*/ 1781434 w 3291106"/>
              <a:gd name="connsiteY4" fmla="*/ 0 h 1720407"/>
              <a:gd name="connsiteX5" fmla="*/ 2297783 w 3291106"/>
              <a:gd name="connsiteY5" fmla="*/ 0 h 1720407"/>
              <a:gd name="connsiteX6" fmla="*/ 3004366 w 3291106"/>
              <a:gd name="connsiteY6" fmla="*/ 0 h 1720407"/>
              <a:gd name="connsiteX7" fmla="*/ 3291106 w 3291106"/>
              <a:gd name="connsiteY7" fmla="*/ 286740 h 1720407"/>
              <a:gd name="connsiteX8" fmla="*/ 3291106 w 3291106"/>
              <a:gd name="connsiteY8" fmla="*/ 883142 h 1720407"/>
              <a:gd name="connsiteX9" fmla="*/ 3291106 w 3291106"/>
              <a:gd name="connsiteY9" fmla="*/ 1433667 h 1720407"/>
              <a:gd name="connsiteX10" fmla="*/ 3004366 w 3291106"/>
              <a:gd name="connsiteY10" fmla="*/ 1720407 h 1720407"/>
              <a:gd name="connsiteX11" fmla="*/ 2488017 w 3291106"/>
              <a:gd name="connsiteY11" fmla="*/ 1720407 h 1720407"/>
              <a:gd name="connsiteX12" fmla="*/ 1971668 w 3291106"/>
              <a:gd name="connsiteY12" fmla="*/ 1720407 h 1720407"/>
              <a:gd name="connsiteX13" fmla="*/ 1482495 w 3291106"/>
              <a:gd name="connsiteY13" fmla="*/ 1720407 h 1720407"/>
              <a:gd name="connsiteX14" fmla="*/ 884618 w 3291106"/>
              <a:gd name="connsiteY14" fmla="*/ 1720407 h 1720407"/>
              <a:gd name="connsiteX15" fmla="*/ 286740 w 3291106"/>
              <a:gd name="connsiteY15" fmla="*/ 1720407 h 1720407"/>
              <a:gd name="connsiteX16" fmla="*/ 0 w 3291106"/>
              <a:gd name="connsiteY16" fmla="*/ 1433667 h 1720407"/>
              <a:gd name="connsiteX17" fmla="*/ 0 w 3291106"/>
              <a:gd name="connsiteY17" fmla="*/ 860204 h 1720407"/>
              <a:gd name="connsiteX18" fmla="*/ 0 w 3291106"/>
              <a:gd name="connsiteY18" fmla="*/ 286740 h 1720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291106" h="1720407" fill="none" extrusionOk="0">
                <a:moveTo>
                  <a:pt x="0" y="286740"/>
                </a:moveTo>
                <a:cubicBezTo>
                  <a:pt x="21386" y="87547"/>
                  <a:pt x="106344" y="1265"/>
                  <a:pt x="286740" y="0"/>
                </a:cubicBezTo>
                <a:cubicBezTo>
                  <a:pt x="436281" y="-44458"/>
                  <a:pt x="606104" y="11972"/>
                  <a:pt x="748736" y="0"/>
                </a:cubicBezTo>
                <a:cubicBezTo>
                  <a:pt x="891368" y="-11972"/>
                  <a:pt x="1014872" y="34251"/>
                  <a:pt x="1210733" y="0"/>
                </a:cubicBezTo>
                <a:cubicBezTo>
                  <a:pt x="1406594" y="-34251"/>
                  <a:pt x="1664024" y="1972"/>
                  <a:pt x="1781434" y="0"/>
                </a:cubicBezTo>
                <a:cubicBezTo>
                  <a:pt x="1898844" y="-1972"/>
                  <a:pt x="2125022" y="58370"/>
                  <a:pt x="2297783" y="0"/>
                </a:cubicBezTo>
                <a:cubicBezTo>
                  <a:pt x="2470544" y="-58370"/>
                  <a:pt x="2732929" y="52349"/>
                  <a:pt x="3004366" y="0"/>
                </a:cubicBezTo>
                <a:cubicBezTo>
                  <a:pt x="3198618" y="21579"/>
                  <a:pt x="3308601" y="97699"/>
                  <a:pt x="3291106" y="286740"/>
                </a:cubicBezTo>
                <a:cubicBezTo>
                  <a:pt x="3297604" y="411529"/>
                  <a:pt x="3222047" y="691492"/>
                  <a:pt x="3291106" y="883142"/>
                </a:cubicBezTo>
                <a:cubicBezTo>
                  <a:pt x="3360165" y="1074792"/>
                  <a:pt x="3246902" y="1168482"/>
                  <a:pt x="3291106" y="1433667"/>
                </a:cubicBezTo>
                <a:cubicBezTo>
                  <a:pt x="3259586" y="1603742"/>
                  <a:pt x="3169064" y="1767050"/>
                  <a:pt x="3004366" y="1720407"/>
                </a:cubicBezTo>
                <a:cubicBezTo>
                  <a:pt x="2872922" y="1777357"/>
                  <a:pt x="2601713" y="1691317"/>
                  <a:pt x="2488017" y="1720407"/>
                </a:cubicBezTo>
                <a:cubicBezTo>
                  <a:pt x="2374321" y="1749497"/>
                  <a:pt x="2121233" y="1696374"/>
                  <a:pt x="1971668" y="1720407"/>
                </a:cubicBezTo>
                <a:cubicBezTo>
                  <a:pt x="1822103" y="1744440"/>
                  <a:pt x="1582101" y="1676892"/>
                  <a:pt x="1482495" y="1720407"/>
                </a:cubicBezTo>
                <a:cubicBezTo>
                  <a:pt x="1382889" y="1763922"/>
                  <a:pt x="1083585" y="1670971"/>
                  <a:pt x="884618" y="1720407"/>
                </a:cubicBezTo>
                <a:cubicBezTo>
                  <a:pt x="685651" y="1769843"/>
                  <a:pt x="573738" y="1675602"/>
                  <a:pt x="286740" y="1720407"/>
                </a:cubicBezTo>
                <a:cubicBezTo>
                  <a:pt x="108173" y="1681011"/>
                  <a:pt x="-32771" y="1571723"/>
                  <a:pt x="0" y="1433667"/>
                </a:cubicBezTo>
                <a:cubicBezTo>
                  <a:pt x="-52655" y="1154439"/>
                  <a:pt x="61449" y="1141470"/>
                  <a:pt x="0" y="860204"/>
                </a:cubicBezTo>
                <a:cubicBezTo>
                  <a:pt x="-61449" y="578938"/>
                  <a:pt x="34921" y="458194"/>
                  <a:pt x="0" y="286740"/>
                </a:cubicBezTo>
                <a:close/>
              </a:path>
              <a:path w="3291106" h="1720407" stroke="0" extrusionOk="0">
                <a:moveTo>
                  <a:pt x="0" y="286740"/>
                </a:moveTo>
                <a:cubicBezTo>
                  <a:pt x="-23407" y="142484"/>
                  <a:pt x="104603" y="14247"/>
                  <a:pt x="286740" y="0"/>
                </a:cubicBezTo>
                <a:cubicBezTo>
                  <a:pt x="563123" y="-55247"/>
                  <a:pt x="676490" y="19369"/>
                  <a:pt x="857441" y="0"/>
                </a:cubicBezTo>
                <a:cubicBezTo>
                  <a:pt x="1038392" y="-19369"/>
                  <a:pt x="1268950" y="25750"/>
                  <a:pt x="1428143" y="0"/>
                </a:cubicBezTo>
                <a:cubicBezTo>
                  <a:pt x="1587336" y="-25750"/>
                  <a:pt x="1881242" y="35868"/>
                  <a:pt x="1998844" y="0"/>
                </a:cubicBezTo>
                <a:cubicBezTo>
                  <a:pt x="2116446" y="-35868"/>
                  <a:pt x="2589554" y="6740"/>
                  <a:pt x="3004366" y="0"/>
                </a:cubicBezTo>
                <a:cubicBezTo>
                  <a:pt x="3172158" y="7535"/>
                  <a:pt x="3296637" y="124669"/>
                  <a:pt x="3291106" y="286740"/>
                </a:cubicBezTo>
                <a:cubicBezTo>
                  <a:pt x="3346680" y="539895"/>
                  <a:pt x="3263324" y="673686"/>
                  <a:pt x="3291106" y="871673"/>
                </a:cubicBezTo>
                <a:cubicBezTo>
                  <a:pt x="3318888" y="1069660"/>
                  <a:pt x="3224413" y="1166525"/>
                  <a:pt x="3291106" y="1433667"/>
                </a:cubicBezTo>
                <a:cubicBezTo>
                  <a:pt x="3321193" y="1567624"/>
                  <a:pt x="3145251" y="1761700"/>
                  <a:pt x="3004366" y="1720407"/>
                </a:cubicBezTo>
                <a:cubicBezTo>
                  <a:pt x="2886960" y="1744095"/>
                  <a:pt x="2755926" y="1695204"/>
                  <a:pt x="2515193" y="1720407"/>
                </a:cubicBezTo>
                <a:cubicBezTo>
                  <a:pt x="2274460" y="1745610"/>
                  <a:pt x="2177082" y="1708422"/>
                  <a:pt x="1998844" y="1720407"/>
                </a:cubicBezTo>
                <a:cubicBezTo>
                  <a:pt x="1820606" y="1732392"/>
                  <a:pt x="1566489" y="1707548"/>
                  <a:pt x="1400967" y="1720407"/>
                </a:cubicBezTo>
                <a:cubicBezTo>
                  <a:pt x="1235445" y="1733266"/>
                  <a:pt x="1163937" y="1704964"/>
                  <a:pt x="938970" y="1720407"/>
                </a:cubicBezTo>
                <a:cubicBezTo>
                  <a:pt x="714003" y="1735850"/>
                  <a:pt x="489667" y="1686524"/>
                  <a:pt x="286740" y="1720407"/>
                </a:cubicBezTo>
                <a:cubicBezTo>
                  <a:pt x="89963" y="1703582"/>
                  <a:pt x="-11134" y="1578385"/>
                  <a:pt x="0" y="1433667"/>
                </a:cubicBezTo>
                <a:cubicBezTo>
                  <a:pt x="-62760" y="1300533"/>
                  <a:pt x="31350" y="1079402"/>
                  <a:pt x="0" y="860204"/>
                </a:cubicBezTo>
                <a:cubicBezTo>
                  <a:pt x="-31350" y="641006"/>
                  <a:pt x="22218" y="470297"/>
                  <a:pt x="0" y="286740"/>
                </a:cubicBezTo>
                <a:close/>
              </a:path>
            </a:pathLst>
          </a:custGeom>
          <a:ln w="28575">
            <a:solidFill>
              <a:schemeClr val="bg1"/>
            </a:solidFill>
            <a:extLst>
              <a:ext uri="{C807C97D-BFC1-408E-A445-0C87EB9F89A2}">
                <ask:lineSketchStyleProps xmlns:ask="http://schemas.microsoft.com/office/drawing/2018/sketchyshapes" sd="2247532670">
                  <a:prstGeom prst="roundRect">
                    <a:avLst/>
                  </a:prstGeom>
                  <ask:type>
                    <ask:lineSketchScribble/>
                  </ask:type>
                </ask:lineSketchStyleProps>
              </a:ext>
            </a:extLst>
          </a:ln>
        </p:spPr>
        <p:style>
          <a:lnRef idx="1">
            <a:schemeClr val="accent4"/>
          </a:lnRef>
          <a:fillRef idx="3">
            <a:schemeClr val="accent4"/>
          </a:fillRef>
          <a:effectRef idx="2">
            <a:schemeClr val="accent4"/>
          </a:effectRef>
          <a:fontRef idx="minor">
            <a:schemeClr val="lt1"/>
          </a:fontRef>
        </p:style>
        <p:txBody>
          <a:bodyPr lIns="91440" tIns="45720" rIns="91440" bIns="45720" rtlCol="0" anchor="ctr"/>
          <a:lstStyle/>
          <a:p>
            <a:endParaRPr lang="en-GB" sz="600">
              <a:solidFill>
                <a:schemeClr val="tx1"/>
              </a:solidFill>
            </a:endParaRPr>
          </a:p>
          <a:p>
            <a:r>
              <a:rPr lang="en-GB" sz="600">
                <a:solidFill>
                  <a:schemeClr val="tx1"/>
                </a:solidFill>
              </a:rPr>
              <a:t>It is important for the service users feel as though they are supported, understood and not forgotten. </a:t>
            </a:r>
            <a:endParaRPr lang="en-GB" sz="600">
              <a:solidFill>
                <a:schemeClr val="tx1"/>
              </a:solidFill>
              <a:cs typeface="Calibri"/>
            </a:endParaRPr>
          </a:p>
          <a:p>
            <a:r>
              <a:rPr lang="en-GB" sz="600">
                <a:solidFill>
                  <a:schemeClr val="tx1"/>
                </a:solidFill>
              </a:rPr>
              <a:t>Over the next few weeks, there will be a trial run of 8 activities and workshops chosen by senior members of staff, for the services users to enjoy.  </a:t>
            </a:r>
            <a:endParaRPr lang="en-GB" sz="600">
              <a:solidFill>
                <a:schemeClr val="tx1"/>
              </a:solidFill>
              <a:cs typeface="Calibri"/>
            </a:endParaRPr>
          </a:p>
          <a:p>
            <a:r>
              <a:rPr lang="en-GB" sz="600">
                <a:solidFill>
                  <a:schemeClr val="tx1"/>
                </a:solidFill>
              </a:rPr>
              <a:t>After the trial run, service users will be given the option to continue these activities permanently. </a:t>
            </a:r>
            <a:endParaRPr lang="en-GB" sz="600">
              <a:solidFill>
                <a:schemeClr val="tx1"/>
              </a:solidFill>
              <a:cs typeface="Calibri"/>
            </a:endParaRPr>
          </a:p>
          <a:p>
            <a:r>
              <a:rPr lang="en-GB" sz="600">
                <a:solidFill>
                  <a:schemeClr val="tx1"/>
                </a:solidFill>
              </a:rPr>
              <a:t>The activities available will be Art workshops, Gardening workshops, Movie afternoons/evenings and Discos, which will take place on a weekly basis. Day trips and family days on site will take place every month.  </a:t>
            </a:r>
            <a:endParaRPr lang="en-GB" sz="600">
              <a:solidFill>
                <a:schemeClr val="tx1"/>
              </a:solidFill>
              <a:cs typeface="Calibri"/>
            </a:endParaRPr>
          </a:p>
          <a:p>
            <a:r>
              <a:rPr lang="en-GB" sz="600">
                <a:solidFill>
                  <a:schemeClr val="tx1"/>
                </a:solidFill>
              </a:rPr>
              <a:t>Also, an activity named ‘The Good ‘ole Days’, where the service users will have the opportunity to gather together, to take trips down memory lane, taking turns to share stories from their past. This could be very entertaining and fun. It could also give bonding opportunities for those who don’t have families around any longer, which could give those people a new sense of belonging. </a:t>
            </a:r>
            <a:endParaRPr lang="en-GB" sz="600">
              <a:solidFill>
                <a:schemeClr val="tx1"/>
              </a:solidFill>
              <a:cs typeface="Calibri"/>
            </a:endParaRPr>
          </a:p>
          <a:p>
            <a:r>
              <a:rPr lang="en-GB" sz="600">
                <a:solidFill>
                  <a:schemeClr val="tx1"/>
                </a:solidFill>
              </a:rPr>
              <a:t>According to Erikson ( stage 8, 65+ is the stage of integrity vs despair, so the aim is to keep the service users feeling hearty, giving them a sense of purpose and something to look forward to, with hopes to prevent or relieve possible feelings of distress or anguish.</a:t>
            </a:r>
            <a:endParaRPr lang="en-GB" sz="600">
              <a:solidFill>
                <a:schemeClr val="tx1"/>
              </a:solidFill>
              <a:cs typeface="Calibri"/>
            </a:endParaRPr>
          </a:p>
        </p:txBody>
      </p:sp>
      <p:graphicFrame>
        <p:nvGraphicFramePr>
          <p:cNvPr id="116" name="Diagram 1204">
            <a:extLst>
              <a:ext uri="{FF2B5EF4-FFF2-40B4-BE49-F238E27FC236}">
                <a16:creationId xmlns:a16="http://schemas.microsoft.com/office/drawing/2014/main" id="{54F03A48-3537-4AD4-A732-30226EB4C499}"/>
              </a:ext>
            </a:extLst>
          </p:cNvPr>
          <p:cNvGraphicFramePr/>
          <p:nvPr>
            <p:extLst>
              <p:ext uri="{D42A27DB-BD31-4B8C-83A1-F6EECF244321}">
                <p14:modId xmlns:p14="http://schemas.microsoft.com/office/powerpoint/2010/main" val="3004817383"/>
              </p:ext>
            </p:extLst>
          </p:nvPr>
        </p:nvGraphicFramePr>
        <p:xfrm>
          <a:off x="6921415" y="1927628"/>
          <a:ext cx="3138666" cy="2911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204" name="Diagram 1204">
            <a:extLst>
              <a:ext uri="{FF2B5EF4-FFF2-40B4-BE49-F238E27FC236}">
                <a16:creationId xmlns:a16="http://schemas.microsoft.com/office/drawing/2014/main" id="{5DDD5680-F856-44A0-8264-6C7EAF73361A}"/>
              </a:ext>
            </a:extLst>
          </p:cNvPr>
          <p:cNvGraphicFramePr/>
          <p:nvPr>
            <p:extLst>
              <p:ext uri="{D42A27DB-BD31-4B8C-83A1-F6EECF244321}">
                <p14:modId xmlns:p14="http://schemas.microsoft.com/office/powerpoint/2010/main" val="2310303121"/>
              </p:ext>
            </p:extLst>
          </p:nvPr>
        </p:nvGraphicFramePr>
        <p:xfrm>
          <a:off x="1182362" y="1550940"/>
          <a:ext cx="3989036" cy="1014609"/>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4589" name="Picture 4589" descr="Text&#10;&#10;Description automatically generated">
            <a:extLst>
              <a:ext uri="{FF2B5EF4-FFF2-40B4-BE49-F238E27FC236}">
                <a16:creationId xmlns:a16="http://schemas.microsoft.com/office/drawing/2014/main" id="{66B80C2E-F427-42CE-B433-26025D5D3156}"/>
              </a:ext>
            </a:extLst>
          </p:cNvPr>
          <p:cNvPicPr>
            <a:picLocks noChangeAspect="1"/>
          </p:cNvPicPr>
          <p:nvPr/>
        </p:nvPicPr>
        <p:blipFill>
          <a:blip r:embed="rId12"/>
          <a:stretch>
            <a:fillRect/>
          </a:stretch>
        </p:blipFill>
        <p:spPr>
          <a:xfrm rot="1200000">
            <a:off x="9332539" y="230894"/>
            <a:ext cx="2466110" cy="1464100"/>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pic>
        <p:nvPicPr>
          <p:cNvPr id="4591" name="Picture 4591" descr="Graphical user interface, text&#10;&#10;Description automatically generated">
            <a:extLst>
              <a:ext uri="{FF2B5EF4-FFF2-40B4-BE49-F238E27FC236}">
                <a16:creationId xmlns:a16="http://schemas.microsoft.com/office/drawing/2014/main" id="{F1728B80-3063-467A-9D2F-91B086803088}"/>
              </a:ext>
            </a:extLst>
          </p:cNvPr>
          <p:cNvPicPr>
            <a:picLocks noChangeAspect="1"/>
          </p:cNvPicPr>
          <p:nvPr/>
        </p:nvPicPr>
        <p:blipFill>
          <a:blip r:embed="rId13"/>
          <a:stretch>
            <a:fillRect/>
          </a:stretch>
        </p:blipFill>
        <p:spPr>
          <a:xfrm rot="19740000">
            <a:off x="161814" y="4500256"/>
            <a:ext cx="2050475" cy="2045853"/>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71" name="TextBox 70">
            <a:extLst>
              <a:ext uri="{FF2B5EF4-FFF2-40B4-BE49-F238E27FC236}">
                <a16:creationId xmlns:a16="http://schemas.microsoft.com/office/drawing/2014/main" id="{D00F76AA-376E-43FC-87B0-0A9CCDD1A203}"/>
              </a:ext>
            </a:extLst>
          </p:cNvPr>
          <p:cNvSpPr txBox="1"/>
          <p:nvPr/>
        </p:nvSpPr>
        <p:spPr>
          <a:xfrm>
            <a:off x="4724400" y="3200400"/>
            <a:ext cx="136398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sp>
        <p:nvSpPr>
          <p:cNvPr id="72" name="TextBox 71">
            <a:extLst>
              <a:ext uri="{FF2B5EF4-FFF2-40B4-BE49-F238E27FC236}">
                <a16:creationId xmlns:a16="http://schemas.microsoft.com/office/drawing/2014/main" id="{CDD20781-4D43-4888-885A-B446E5959BA0}"/>
              </a:ext>
            </a:extLst>
          </p:cNvPr>
          <p:cNvSpPr txBox="1"/>
          <p:nvPr/>
        </p:nvSpPr>
        <p:spPr>
          <a:xfrm>
            <a:off x="9364980" y="1310640"/>
            <a:ext cx="1104900"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dirty="0">
                <a:solidFill>
                  <a:schemeClr val="bg1"/>
                </a:solidFill>
                <a:ea typeface="+mn-lt"/>
                <a:cs typeface="+mn-lt"/>
              </a:rPr>
              <a:t>(A-Z Quotes,2021)</a:t>
            </a:r>
            <a:endParaRPr lang="en-US" sz="800" dirty="0">
              <a:solidFill>
                <a:schemeClr val="bg1"/>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BCC4CE3-F9C1-44DF-B9EB-F6A3B36A43D6}"/>
              </a:ext>
            </a:extLst>
          </p:cNvPr>
          <p:cNvSpPr txBox="1"/>
          <p:nvPr/>
        </p:nvSpPr>
        <p:spPr>
          <a:xfrm>
            <a:off x="4465320" y="112776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a:cs typeface="Calibri"/>
              </a:rPr>
              <a:t>Annotated Bibliography</a:t>
            </a:r>
          </a:p>
        </p:txBody>
      </p:sp>
      <p:sp>
        <p:nvSpPr>
          <p:cNvPr id="5" name="TextBox 4">
            <a:extLst>
              <a:ext uri="{FF2B5EF4-FFF2-40B4-BE49-F238E27FC236}">
                <a16:creationId xmlns:a16="http://schemas.microsoft.com/office/drawing/2014/main" id="{00C963B4-A5AA-4E50-AEE8-891545C20935}"/>
              </a:ext>
            </a:extLst>
          </p:cNvPr>
          <p:cNvSpPr txBox="1"/>
          <p:nvPr/>
        </p:nvSpPr>
        <p:spPr>
          <a:xfrm>
            <a:off x="398145" y="1719543"/>
            <a:ext cx="9425940" cy="19543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ea typeface="+mn-lt"/>
                <a:cs typeface="+mn-lt"/>
              </a:rPr>
              <a:t>Alfredadler.edu. 2021. </a:t>
            </a:r>
            <a:r>
              <a:rPr lang="en-GB" sz="1100" i="1" dirty="0">
                <a:ea typeface="+mn-lt"/>
                <a:cs typeface="+mn-lt"/>
              </a:rPr>
              <a:t>Alfred Adler: Theory and Application | Adler Graduate School</a:t>
            </a:r>
            <a:r>
              <a:rPr lang="en-GB" sz="1100" dirty="0">
                <a:ea typeface="+mn-lt"/>
                <a:cs typeface="+mn-lt"/>
              </a:rPr>
              <a:t>. [online] Available at: &lt;https://alfredadler.edu/about/alfred-adler-theory-application&gt; (Accessed 25 June 2021).</a:t>
            </a:r>
          </a:p>
          <a:p>
            <a:pPr>
              <a:lnSpc>
                <a:spcPct val="150000"/>
              </a:lnSpc>
            </a:pPr>
            <a:r>
              <a:rPr lang="en-GB" sz="1100" dirty="0">
                <a:cs typeface="Calibri"/>
              </a:rPr>
              <a:t>This source is a graduate school website. They specialise in the Adler theory and Adlerian therapy.</a:t>
            </a:r>
          </a:p>
          <a:p>
            <a:pPr>
              <a:lnSpc>
                <a:spcPct val="150000"/>
              </a:lnSpc>
            </a:pPr>
            <a:r>
              <a:rPr lang="en-GB" sz="1100" dirty="0">
                <a:cs typeface="Calibri"/>
              </a:rPr>
              <a:t>It is both credible and reliable as it is an educational website, and </a:t>
            </a:r>
            <a:r>
              <a:rPr lang="en-GB" sz="1100" dirty="0">
                <a:ea typeface="+mn-lt"/>
                <a:cs typeface="+mn-lt"/>
              </a:rPr>
              <a:t>they are accredited by the Higher Learning Commission.</a:t>
            </a:r>
            <a:endParaRPr lang="en-GB"/>
          </a:p>
          <a:p>
            <a:pPr>
              <a:lnSpc>
                <a:spcPct val="150000"/>
              </a:lnSpc>
            </a:pPr>
            <a:r>
              <a:rPr lang="en-GB" sz="1100" dirty="0">
                <a:cs typeface="Calibri"/>
              </a:rPr>
              <a:t>This source was used as it gave insight on Adler's theory about self-perceived inferiority and where it may derive from, how childhood stages impact one's attitude and behaviour, and also covers how to use therapy to correct behaviour issues.</a:t>
            </a:r>
          </a:p>
          <a:p>
            <a:endParaRPr lang="en-GB" sz="1100">
              <a:cs typeface="Calibri"/>
            </a:endParaRPr>
          </a:p>
          <a:p>
            <a:endParaRPr lang="en-GB" sz="1100">
              <a:cs typeface="Calibri"/>
            </a:endParaRPr>
          </a:p>
          <a:p>
            <a:endParaRPr lang="en-GB" sz="1100">
              <a:cs typeface="Calibri"/>
            </a:endParaRPr>
          </a:p>
        </p:txBody>
      </p:sp>
      <p:sp>
        <p:nvSpPr>
          <p:cNvPr id="13" name="TextBox 1">
            <a:extLst>
              <a:ext uri="{FF2B5EF4-FFF2-40B4-BE49-F238E27FC236}">
                <a16:creationId xmlns:a16="http://schemas.microsoft.com/office/drawing/2014/main" id="{3C437FB6-25B1-4018-8BE9-215D46EA1ADF}"/>
              </a:ext>
            </a:extLst>
          </p:cNvPr>
          <p:cNvSpPr txBox="1"/>
          <p:nvPr/>
        </p:nvSpPr>
        <p:spPr>
          <a:xfrm>
            <a:off x="402086" y="3723145"/>
            <a:ext cx="6195060" cy="3113096"/>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GB" sz="1100" dirty="0">
                <a:ea typeface="+mn-lt"/>
                <a:cs typeface="+mn-lt"/>
              </a:rPr>
              <a:t>A-Z Quotes. 2021. </a:t>
            </a:r>
            <a:r>
              <a:rPr lang="en-GB" sz="1100" i="1" dirty="0">
                <a:ea typeface="+mn-lt"/>
                <a:cs typeface="+mn-lt"/>
              </a:rPr>
              <a:t>Alfred Adler Quote</a:t>
            </a:r>
            <a:r>
              <a:rPr lang="en-GB" sz="1100" dirty="0">
                <a:ea typeface="+mn-lt"/>
                <a:cs typeface="+mn-lt"/>
              </a:rPr>
              <a:t>. [online] Available at: &lt;https://www.azquotes.com/quote/509148&gt; (Accessed 25 June 2021).</a:t>
            </a:r>
            <a:endParaRPr lang="en-US"/>
          </a:p>
          <a:p>
            <a:pPr>
              <a:lnSpc>
                <a:spcPct val="150000"/>
              </a:lnSpc>
            </a:pPr>
            <a:r>
              <a:rPr lang="en-GB" sz="1100" dirty="0">
                <a:cs typeface="Calibri"/>
              </a:rPr>
              <a:t>This source is a quotation website, and is said to have been created to inspire and teach. They collect information from books, magazines, newspapers and interviews.</a:t>
            </a:r>
            <a:endParaRPr lang="en-GB" sz="1100">
              <a:cs typeface="Calibri"/>
            </a:endParaRPr>
          </a:p>
          <a:p>
            <a:pPr>
              <a:lnSpc>
                <a:spcPct val="150000"/>
              </a:lnSpc>
            </a:pPr>
            <a:r>
              <a:rPr lang="en-GB" sz="1100" dirty="0">
                <a:cs typeface="Calibri"/>
              </a:rPr>
              <a:t>This source did not show evidence of being credible or reliable, but the quote and illustration fit well with the paper, therefore more research was done to find out whether this was in fact a quote from Adler. The quote was backed up by </a:t>
            </a:r>
            <a:endParaRPr lang="en-GB" sz="1100" dirty="0">
              <a:ea typeface="+mn-lt"/>
              <a:cs typeface="+mn-lt"/>
            </a:endParaRPr>
          </a:p>
          <a:p>
            <a:pPr>
              <a:lnSpc>
                <a:spcPct val="150000"/>
              </a:lnSpc>
            </a:pPr>
            <a:r>
              <a:rPr lang="en-GB" sz="1100" dirty="0">
                <a:ea typeface="+mn-lt"/>
                <a:cs typeface="+mn-lt"/>
              </a:rPr>
              <a:t> Kidadl.com. 2021. </a:t>
            </a:r>
            <a:r>
              <a:rPr lang="en-GB" sz="1100" i="1" dirty="0">
                <a:ea typeface="+mn-lt"/>
                <a:cs typeface="+mn-lt"/>
              </a:rPr>
              <a:t>45+ Best Alfred Adler Quotes From The Creator Of Individual Psychology by </a:t>
            </a:r>
            <a:r>
              <a:rPr lang="en-GB" sz="1100" i="1" dirty="0" err="1">
                <a:ea typeface="+mn-lt"/>
                <a:cs typeface="+mn-lt"/>
              </a:rPr>
              <a:t>Kidadl</a:t>
            </a:r>
            <a:r>
              <a:rPr lang="en-GB" sz="1100" dirty="0">
                <a:ea typeface="+mn-lt"/>
                <a:cs typeface="+mn-lt"/>
              </a:rPr>
              <a:t>. [online] Available at: &lt;https://kidadl.com/articles/best-alfred-adler-quotes-from-the-creator-of-individual-psychology&gt; [Accessed 25 June 2021]. They are reliable and credible, copyrighted source.</a:t>
            </a:r>
          </a:p>
          <a:p>
            <a:pPr>
              <a:lnSpc>
                <a:spcPct val="150000"/>
              </a:lnSpc>
            </a:pPr>
            <a:r>
              <a:rPr lang="en-GB" sz="1100" dirty="0">
                <a:cs typeface="Calibri"/>
              </a:rPr>
              <a:t>The A-Z Quotes source was used as it seemed to be a very relevant quote for the paper, as it referred to seeing and hearing things from someone else's perspective.</a:t>
            </a:r>
            <a:endParaRPr lang="en-GB" sz="1100">
              <a:cs typeface="Calibri"/>
            </a:endParaRPr>
          </a:p>
        </p:txBody>
      </p:sp>
    </p:spTree>
    <p:extLst>
      <p:ext uri="{BB962C8B-B14F-4D97-AF65-F5344CB8AC3E}">
        <p14:creationId xmlns:p14="http://schemas.microsoft.com/office/powerpoint/2010/main" val="464620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1">
            <a:extLst>
              <a:ext uri="{FF2B5EF4-FFF2-40B4-BE49-F238E27FC236}">
                <a16:creationId xmlns:a16="http://schemas.microsoft.com/office/drawing/2014/main" id="{9712DD31-0FBB-4A86-A6D6-7F092B4CF071}"/>
              </a:ext>
            </a:extLst>
          </p:cNvPr>
          <p:cNvSpPr txBox="1"/>
          <p:nvPr/>
        </p:nvSpPr>
        <p:spPr>
          <a:xfrm flipV="1">
            <a:off x="400050" y="467126"/>
            <a:ext cx="4749503" cy="61244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sz="1100">
              <a:cs typeface="Calibri"/>
            </a:endParaRPr>
          </a:p>
        </p:txBody>
      </p:sp>
      <p:sp>
        <p:nvSpPr>
          <p:cNvPr id="5" name="TextBox 1">
            <a:extLst>
              <a:ext uri="{FF2B5EF4-FFF2-40B4-BE49-F238E27FC236}">
                <a16:creationId xmlns:a16="http://schemas.microsoft.com/office/drawing/2014/main" id="{A102C826-1F1A-4A87-8903-CE8BFABAAC28}"/>
              </a:ext>
            </a:extLst>
          </p:cNvPr>
          <p:cNvSpPr txBox="1"/>
          <p:nvPr/>
        </p:nvSpPr>
        <p:spPr>
          <a:xfrm>
            <a:off x="472777" y="768611"/>
            <a:ext cx="7246620" cy="2097434"/>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GB" sz="1100" dirty="0">
                <a:ea typeface="+mn-lt"/>
                <a:cs typeface="+mn-lt"/>
              </a:rPr>
              <a:t>Betterhelp.com. 2021. </a:t>
            </a:r>
            <a:r>
              <a:rPr lang="en-GB" sz="1100" i="1" dirty="0">
                <a:ea typeface="+mn-lt"/>
                <a:cs typeface="+mn-lt"/>
              </a:rPr>
              <a:t>Birth Order Theory: Insights Into Your Personality | </a:t>
            </a:r>
            <a:r>
              <a:rPr lang="en-GB" sz="1100" i="1" dirty="0" err="1">
                <a:ea typeface="+mn-lt"/>
                <a:cs typeface="+mn-lt"/>
              </a:rPr>
              <a:t>Betterhelp</a:t>
            </a:r>
            <a:r>
              <a:rPr lang="en-GB" sz="1100" dirty="0">
                <a:ea typeface="+mn-lt"/>
                <a:cs typeface="+mn-lt"/>
              </a:rPr>
              <a:t>. [online] Available at: &lt;https://www.betterhelp.com/advice/family/birth-order-theory-insights-into-your-personality/&gt; (Accessed 25 June 2021).</a:t>
            </a:r>
            <a:endParaRPr lang="en-US"/>
          </a:p>
          <a:p>
            <a:pPr>
              <a:lnSpc>
                <a:spcPct val="150000"/>
              </a:lnSpc>
            </a:pPr>
            <a:r>
              <a:rPr lang="en-GB" sz="1100" dirty="0">
                <a:cs typeface="Calibri"/>
              </a:rPr>
              <a:t>This source is described to offer accessibility to professional, affordable counselling to those in need.</a:t>
            </a:r>
            <a:endParaRPr lang="en-GB" dirty="0"/>
          </a:p>
          <a:p>
            <a:pPr>
              <a:lnSpc>
                <a:spcPct val="150000"/>
              </a:lnSpc>
            </a:pPr>
            <a:r>
              <a:rPr lang="en-GB" sz="1100" dirty="0">
                <a:cs typeface="Calibri"/>
              </a:rPr>
              <a:t>This source proves to be reliable and credible as it is up to date, have Grade A SSL certification, Internation Society for Mental Health and Mental Health America.</a:t>
            </a:r>
          </a:p>
          <a:p>
            <a:pPr>
              <a:lnSpc>
                <a:spcPct val="150000"/>
              </a:lnSpc>
            </a:pPr>
            <a:r>
              <a:rPr lang="en-GB" sz="1100" dirty="0">
                <a:cs typeface="Calibri"/>
              </a:rPr>
              <a:t>This source was used as they have information pertaining to Adlers sequential position theory.</a:t>
            </a:r>
          </a:p>
          <a:p>
            <a:pPr>
              <a:lnSpc>
                <a:spcPct val="150000"/>
              </a:lnSpc>
            </a:pPr>
            <a:endParaRPr lang="en-GB" sz="1100">
              <a:cs typeface="Calibri"/>
            </a:endParaRPr>
          </a:p>
          <a:p>
            <a:pPr>
              <a:lnSpc>
                <a:spcPct val="150000"/>
              </a:lnSpc>
            </a:pPr>
            <a:endParaRPr lang="en-GB" sz="1100">
              <a:cs typeface="Calibri"/>
            </a:endParaRPr>
          </a:p>
        </p:txBody>
      </p:sp>
      <p:sp>
        <p:nvSpPr>
          <p:cNvPr id="6" name="TextBox 1">
            <a:extLst>
              <a:ext uri="{FF2B5EF4-FFF2-40B4-BE49-F238E27FC236}">
                <a16:creationId xmlns:a16="http://schemas.microsoft.com/office/drawing/2014/main" id="{01668BC8-FC43-4427-8A71-B1533AF9D869}"/>
              </a:ext>
            </a:extLst>
          </p:cNvPr>
          <p:cNvSpPr txBox="1"/>
          <p:nvPr/>
        </p:nvSpPr>
        <p:spPr>
          <a:xfrm>
            <a:off x="467957" y="2567491"/>
            <a:ext cx="6484620" cy="1954381"/>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GB" sz="1100" dirty="0">
                <a:ea typeface="+mn-lt"/>
                <a:cs typeface="+mn-lt"/>
              </a:rPr>
              <a:t>Erikson Institute. 2021. </a:t>
            </a:r>
            <a:r>
              <a:rPr lang="en-GB" sz="1100" i="1" dirty="0">
                <a:ea typeface="+mn-lt"/>
                <a:cs typeface="+mn-lt"/>
              </a:rPr>
              <a:t>Erik Erikson - Erikson Institute</a:t>
            </a:r>
            <a:r>
              <a:rPr lang="en-GB" sz="1100" dirty="0">
                <a:ea typeface="+mn-lt"/>
                <a:cs typeface="+mn-lt"/>
              </a:rPr>
              <a:t>. [online] Available at: &lt;https://www.erikson.edu/about/history/erik-erikson/&gt; (Accessed 25 June 2021).</a:t>
            </a:r>
            <a:endParaRPr lang="en-US" dirty="0">
              <a:ea typeface="+mn-lt"/>
              <a:cs typeface="+mn-lt"/>
            </a:endParaRPr>
          </a:p>
          <a:p>
            <a:pPr>
              <a:lnSpc>
                <a:spcPct val="150000"/>
              </a:lnSpc>
            </a:pPr>
            <a:r>
              <a:rPr lang="en-GB" sz="1100" dirty="0">
                <a:cs typeface="Calibri"/>
              </a:rPr>
              <a:t>This source is an online educational institution, specialising in Eriksons theories.</a:t>
            </a:r>
          </a:p>
          <a:p>
            <a:pPr>
              <a:lnSpc>
                <a:spcPct val="150000"/>
              </a:lnSpc>
            </a:pPr>
            <a:r>
              <a:rPr lang="en-GB" sz="1100" dirty="0">
                <a:cs typeface="Calibri"/>
              </a:rPr>
              <a:t>It is reliable and credible as is an educational website used for educational purposes.</a:t>
            </a:r>
          </a:p>
          <a:p>
            <a:pPr>
              <a:lnSpc>
                <a:spcPct val="150000"/>
              </a:lnSpc>
            </a:pPr>
            <a:r>
              <a:rPr lang="en-GB" sz="1100" dirty="0">
                <a:cs typeface="Calibri"/>
              </a:rPr>
              <a:t>This source was used as it has a lot of information about Erikson theories about human development in social settings and they specialise in childhood development.</a:t>
            </a:r>
          </a:p>
          <a:p>
            <a:endParaRPr lang="en-GB" sz="1100" dirty="0">
              <a:cs typeface="Calibri"/>
            </a:endParaRPr>
          </a:p>
          <a:p>
            <a:endParaRPr lang="en-GB" sz="1100" dirty="0">
              <a:cs typeface="Calibri"/>
            </a:endParaRPr>
          </a:p>
        </p:txBody>
      </p:sp>
      <p:sp>
        <p:nvSpPr>
          <p:cNvPr id="7" name="TextBox 1">
            <a:extLst>
              <a:ext uri="{FF2B5EF4-FFF2-40B4-BE49-F238E27FC236}">
                <a16:creationId xmlns:a16="http://schemas.microsoft.com/office/drawing/2014/main" id="{404B24EB-DAED-436C-AE74-6F6C1BA4BC09}"/>
              </a:ext>
            </a:extLst>
          </p:cNvPr>
          <p:cNvSpPr txBox="1"/>
          <p:nvPr/>
        </p:nvSpPr>
        <p:spPr>
          <a:xfrm>
            <a:off x="474335" y="4533566"/>
            <a:ext cx="11292840" cy="133568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GB" sz="1100" dirty="0">
                <a:ea typeface="+mn-lt"/>
                <a:cs typeface="+mn-lt"/>
              </a:rPr>
              <a:t>Google Books. 2021. </a:t>
            </a:r>
            <a:r>
              <a:rPr lang="en-GB" sz="1100" i="1" dirty="0">
                <a:ea typeface="+mn-lt"/>
                <a:cs typeface="+mn-lt"/>
              </a:rPr>
              <a:t>International Journal of Social Impact, Volume 1, Issue 3, 2016</a:t>
            </a:r>
            <a:r>
              <a:rPr lang="en-GB" sz="1100" dirty="0">
                <a:ea typeface="+mn-lt"/>
                <a:cs typeface="+mn-lt"/>
              </a:rPr>
              <a:t>. [online] Available </a:t>
            </a:r>
            <a:r>
              <a:rPr lang="en-GB" sz="1100" dirty="0" err="1">
                <a:ea typeface="+mn-lt"/>
                <a:cs typeface="+mn-lt"/>
              </a:rPr>
              <a:t>at:https</a:t>
            </a:r>
            <a:r>
              <a:rPr lang="en-GB" sz="1100" dirty="0">
                <a:ea typeface="+mn-lt"/>
                <a:cs typeface="+mn-lt"/>
              </a:rPr>
              <a:t>://books.google.co.uk/</a:t>
            </a:r>
            <a:r>
              <a:rPr lang="en-GB" sz="1100" dirty="0" err="1">
                <a:ea typeface="+mn-lt"/>
                <a:cs typeface="+mn-lt"/>
              </a:rPr>
              <a:t>books?id</a:t>
            </a:r>
            <a:r>
              <a:rPr lang="en-GB" sz="1100" dirty="0">
                <a:ea typeface="+mn-lt"/>
                <a:cs typeface="+mn-lt"/>
              </a:rPr>
              <a:t>=mZE2DQAAQBAJ&amp;dq=</a:t>
            </a:r>
            <a:r>
              <a:rPr lang="en-GB" sz="1100" dirty="0" err="1">
                <a:ea typeface="+mn-lt"/>
                <a:cs typeface="+mn-lt"/>
              </a:rPr>
              <a:t>Alfred+Adler+sequential+order&amp;lr</a:t>
            </a:r>
            <a:r>
              <a:rPr lang="en-GB" sz="1100" dirty="0">
                <a:ea typeface="+mn-lt"/>
                <a:cs typeface="+mn-lt"/>
              </a:rPr>
              <a:t>=&amp;source=</a:t>
            </a:r>
            <a:r>
              <a:rPr lang="en-GB" sz="1100" dirty="0" err="1">
                <a:ea typeface="+mn-lt"/>
                <a:cs typeface="+mn-lt"/>
              </a:rPr>
              <a:t>gbs_navlinks_s</a:t>
            </a:r>
            <a:r>
              <a:rPr lang="en-GB" sz="1100" dirty="0">
                <a:ea typeface="+mn-lt"/>
                <a:cs typeface="+mn-lt"/>
              </a:rPr>
              <a:t> [Accessed 25 June 2021].</a:t>
            </a:r>
            <a:endParaRPr lang="en-US" dirty="0">
              <a:cs typeface="Calibri"/>
            </a:endParaRPr>
          </a:p>
          <a:p>
            <a:pPr>
              <a:lnSpc>
                <a:spcPct val="150000"/>
              </a:lnSpc>
            </a:pPr>
            <a:r>
              <a:rPr lang="en-GB" sz="1100" dirty="0">
                <a:cs typeface="Calibri"/>
              </a:rPr>
              <a:t>This source is a journal written on social impact.</a:t>
            </a:r>
            <a:endParaRPr lang="en-US" dirty="0">
              <a:cs typeface="Calibri"/>
            </a:endParaRPr>
          </a:p>
          <a:p>
            <a:pPr>
              <a:lnSpc>
                <a:spcPct val="150000"/>
              </a:lnSpc>
            </a:pPr>
            <a:r>
              <a:rPr lang="en-GB" sz="1100" dirty="0">
                <a:cs typeface="Calibri"/>
              </a:rPr>
              <a:t>This source is reliable and credible as it published, copyrighted and licenced. The date it was published is also in date.</a:t>
            </a:r>
          </a:p>
          <a:p>
            <a:pPr>
              <a:lnSpc>
                <a:spcPct val="150000"/>
              </a:lnSpc>
            </a:pPr>
            <a:r>
              <a:rPr lang="en-GB" sz="1100" dirty="0">
                <a:cs typeface="Calibri"/>
              </a:rPr>
              <a:t>The source was used as it has reference to Adler's theory pertaining to the sequential positioning.</a:t>
            </a:r>
          </a:p>
        </p:txBody>
      </p:sp>
    </p:spTree>
    <p:extLst>
      <p:ext uri="{BB962C8B-B14F-4D97-AF65-F5344CB8AC3E}">
        <p14:creationId xmlns:p14="http://schemas.microsoft.com/office/powerpoint/2010/main" val="39968496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C3E6317-65C8-40C0-86F6-9147EFE10D1C}"/>
              </a:ext>
            </a:extLst>
          </p:cNvPr>
          <p:cNvSpPr txBox="1"/>
          <p:nvPr/>
        </p:nvSpPr>
        <p:spPr>
          <a:xfrm>
            <a:off x="292124" y="229832"/>
            <a:ext cx="11323320" cy="2605265"/>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GB" sz="1100" dirty="0">
                <a:ea typeface="+mn-lt"/>
                <a:cs typeface="+mn-lt"/>
              </a:rPr>
              <a:t>Help, G., Professionals, F., Listed, G., Help, G., Professionals, F., Therapist, F., Center, F., </a:t>
            </a:r>
            <a:r>
              <a:rPr lang="en-GB" sz="1100" dirty="0" err="1">
                <a:ea typeface="+mn-lt"/>
                <a:cs typeface="+mn-lt"/>
              </a:rPr>
              <a:t>Counselor</a:t>
            </a:r>
            <a:r>
              <a:rPr lang="en-GB" sz="1100" dirty="0">
                <a:ea typeface="+mn-lt"/>
                <a:cs typeface="+mn-lt"/>
              </a:rPr>
              <a:t>, F., </a:t>
            </a:r>
            <a:r>
              <a:rPr lang="en-GB" sz="1100" dirty="0" err="1">
                <a:ea typeface="+mn-lt"/>
                <a:cs typeface="+mn-lt"/>
              </a:rPr>
              <a:t>Counselor</a:t>
            </a:r>
            <a:r>
              <a:rPr lang="en-GB" sz="1100" dirty="0">
                <a:ea typeface="+mn-lt"/>
                <a:cs typeface="+mn-lt"/>
              </a:rPr>
              <a:t>, F., Group, F., Psychologist, F., Crisis, I., Addiction, S., Issues, C., Disorders, E., More, S., Therapist, H., Therapy, E., Treated, I., Therapy, M., Therapy, T., Psychologists, F., Medication, P., Therapy?, W., One, H., Cost?, H., Therapist, H., Therapy, S., Therapy, W., Blog, T., A-Z, P., </a:t>
            </a:r>
            <a:r>
              <a:rPr lang="en-GB" sz="1100" dirty="0" err="1">
                <a:ea typeface="+mn-lt"/>
                <a:cs typeface="+mn-lt"/>
              </a:rPr>
              <a:t>GoodTherapy</a:t>
            </a:r>
            <a:r>
              <a:rPr lang="en-GB" sz="1100" dirty="0">
                <a:ea typeface="+mn-lt"/>
                <a:cs typeface="+mn-lt"/>
              </a:rPr>
              <a:t>, D., Story, S., News, T., Website, M., Checklist, P., Plan, P., Therapists, P., Therapists, R., Therapists, C., Therapists, H., Work, H., Resources, M., Practice, L., Center, L., Hours, E., Membership, S., Education, O., Webinars, M., Vision, M., Us, A., Room, P., Advertise, P., Us, C., Therapy, L. and (1902-1994), E., 2021. </a:t>
            </a:r>
            <a:r>
              <a:rPr lang="en-GB" sz="1100" i="1" dirty="0">
                <a:ea typeface="+mn-lt"/>
                <a:cs typeface="+mn-lt"/>
              </a:rPr>
              <a:t>Erik Erikson Biography</a:t>
            </a:r>
            <a:r>
              <a:rPr lang="en-GB" sz="1100" dirty="0">
                <a:ea typeface="+mn-lt"/>
                <a:cs typeface="+mn-lt"/>
              </a:rPr>
              <a:t>. [online] Goodtherapy.org. Available at: &lt;https://www.goodtherapy.org/famous-psychologists/erik-erikson.html#:~:text=After%20meeting%20Anna%20Freud%20while,pursue%20the%20field%20of%20psychoanalysis.&amp;text=Erikson%20married%20Joan%20Serson%2C%20a,the%20Unites%20States%20in%201933.&gt; (Accessed 25 June 2021).</a:t>
            </a:r>
            <a:endParaRPr lang="en-US"/>
          </a:p>
          <a:p>
            <a:pPr>
              <a:lnSpc>
                <a:spcPct val="150000"/>
              </a:lnSpc>
            </a:pPr>
            <a:r>
              <a:rPr lang="en-GB" sz="1100" dirty="0">
                <a:cs typeface="Calibri"/>
              </a:rPr>
              <a:t>This source is described to be a place to find good therapists, rehabs and residential treatment centres and resources for mental health.</a:t>
            </a:r>
          </a:p>
          <a:p>
            <a:pPr>
              <a:lnSpc>
                <a:spcPct val="150000"/>
              </a:lnSpc>
            </a:pPr>
            <a:r>
              <a:rPr lang="en-GB" sz="1100" dirty="0">
                <a:cs typeface="Calibri"/>
              </a:rPr>
              <a:t>This source is reliable and credible as it is updated and copyrighted.</a:t>
            </a:r>
          </a:p>
          <a:p>
            <a:pPr>
              <a:lnSpc>
                <a:spcPct val="150000"/>
              </a:lnSpc>
            </a:pPr>
            <a:r>
              <a:rPr lang="en-GB" sz="1100" dirty="0">
                <a:cs typeface="Calibri"/>
              </a:rPr>
              <a:t>This source was used as it has a lot breaks down Eriksons development stages.</a:t>
            </a:r>
          </a:p>
        </p:txBody>
      </p:sp>
      <p:sp>
        <p:nvSpPr>
          <p:cNvPr id="3" name="TextBox 1">
            <a:extLst>
              <a:ext uri="{FF2B5EF4-FFF2-40B4-BE49-F238E27FC236}">
                <a16:creationId xmlns:a16="http://schemas.microsoft.com/office/drawing/2014/main" id="{38000A65-A751-4ACA-8ADF-1BF9DCEB251B}"/>
              </a:ext>
            </a:extLst>
          </p:cNvPr>
          <p:cNvSpPr txBox="1"/>
          <p:nvPr/>
        </p:nvSpPr>
        <p:spPr>
          <a:xfrm>
            <a:off x="291591" y="2889061"/>
            <a:ext cx="7810500" cy="133568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GB" sz="1100" dirty="0">
                <a:ea typeface="+mn-lt"/>
                <a:cs typeface="+mn-lt"/>
              </a:rPr>
              <a:t>Hoffman, R (2020, May 17). </a:t>
            </a:r>
            <a:r>
              <a:rPr lang="en-GB" sz="1100" i="1" dirty="0">
                <a:ea typeface="+mn-lt"/>
                <a:cs typeface="+mn-lt"/>
              </a:rPr>
              <a:t>Alfred Adler's theories of individual psychology and Adlerian therapy</a:t>
            </a:r>
            <a:r>
              <a:rPr lang="en-GB" sz="1100" dirty="0">
                <a:ea typeface="+mn-lt"/>
                <a:cs typeface="+mn-lt"/>
              </a:rPr>
              <a:t>. Simply Psychology.[online] Available at: https://www.simplypsychology.org/alfred-adler.htmlSimplypsychology.org. 2021. (Accessed 25 June 2021).</a:t>
            </a:r>
            <a:endParaRPr lang="en-US" dirty="0">
              <a:cs typeface="Calibri" panose="020F0502020204030204"/>
            </a:endParaRPr>
          </a:p>
          <a:p>
            <a:pPr>
              <a:lnSpc>
                <a:spcPct val="150000"/>
              </a:lnSpc>
            </a:pPr>
            <a:r>
              <a:rPr lang="en-GB" sz="1100" dirty="0">
                <a:ea typeface="+mn-lt"/>
                <a:cs typeface="+mn-lt"/>
              </a:rPr>
              <a:t>This source focuses on psychology.</a:t>
            </a:r>
            <a:endParaRPr lang="en-GB" dirty="0"/>
          </a:p>
          <a:p>
            <a:pPr>
              <a:lnSpc>
                <a:spcPct val="150000"/>
              </a:lnSpc>
            </a:pPr>
            <a:r>
              <a:rPr lang="en-GB" sz="1100" dirty="0">
                <a:ea typeface="+mn-lt"/>
                <a:cs typeface="+mn-lt"/>
              </a:rPr>
              <a:t>The source is reliable and credible as it is in date and has listed of all its references and is company registered.</a:t>
            </a:r>
            <a:endParaRPr lang="en-GB" dirty="0"/>
          </a:p>
          <a:p>
            <a:pPr>
              <a:lnSpc>
                <a:spcPct val="150000"/>
              </a:lnSpc>
            </a:pPr>
            <a:r>
              <a:rPr lang="en-GB" sz="1100" dirty="0">
                <a:ea typeface="+mn-lt"/>
                <a:cs typeface="+mn-lt"/>
              </a:rPr>
              <a:t>This source was used as it gives an in depth insight on Adler's developmental theory.</a:t>
            </a:r>
            <a:endParaRPr lang="en-GB"/>
          </a:p>
        </p:txBody>
      </p:sp>
      <p:sp>
        <p:nvSpPr>
          <p:cNvPr id="4" name="TextBox 1">
            <a:extLst>
              <a:ext uri="{FF2B5EF4-FFF2-40B4-BE49-F238E27FC236}">
                <a16:creationId xmlns:a16="http://schemas.microsoft.com/office/drawing/2014/main" id="{65C55576-76E2-4D42-83F5-BAC1F764DE2F}"/>
              </a:ext>
            </a:extLst>
          </p:cNvPr>
          <p:cNvSpPr txBox="1"/>
          <p:nvPr/>
        </p:nvSpPr>
        <p:spPr>
          <a:xfrm flipH="1">
            <a:off x="341895" y="4343549"/>
            <a:ext cx="8176260" cy="153118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100" dirty="0">
                <a:ea typeface="+mn-lt"/>
                <a:cs typeface="+mn-lt"/>
              </a:rPr>
              <a:t>McLeod, S. A. (2018, May 03). </a:t>
            </a:r>
            <a:r>
              <a:rPr lang="en-GB" sz="1100" i="1" dirty="0">
                <a:ea typeface="+mn-lt"/>
                <a:cs typeface="+mn-lt"/>
              </a:rPr>
              <a:t>Erik </a:t>
            </a:r>
            <a:r>
              <a:rPr lang="en-GB" sz="1100" i="1" dirty="0" err="1">
                <a:ea typeface="+mn-lt"/>
                <a:cs typeface="+mn-lt"/>
              </a:rPr>
              <a:t>erikson's</a:t>
            </a:r>
            <a:r>
              <a:rPr lang="en-GB" sz="1100" i="1" dirty="0">
                <a:ea typeface="+mn-lt"/>
                <a:cs typeface="+mn-lt"/>
              </a:rPr>
              <a:t> stages of psychosocial development</a:t>
            </a:r>
            <a:r>
              <a:rPr lang="en-GB" sz="1100" dirty="0">
                <a:ea typeface="+mn-lt"/>
                <a:cs typeface="+mn-lt"/>
              </a:rPr>
              <a:t>. Simply Psychology. . [online] Available at: https://www.simplypsychology.org/Erik-Erikson.htmlSimplypsychology.org. 2021 (Accessed 25 June 2021)</a:t>
            </a:r>
          </a:p>
          <a:p>
            <a:pPr>
              <a:lnSpc>
                <a:spcPct val="150000"/>
              </a:lnSpc>
            </a:pPr>
            <a:r>
              <a:rPr lang="en-GB" sz="1100" dirty="0">
                <a:ea typeface="+mn-lt"/>
                <a:cs typeface="+mn-lt"/>
              </a:rPr>
              <a:t>This source focuses on psychology.</a:t>
            </a:r>
          </a:p>
          <a:p>
            <a:pPr>
              <a:lnSpc>
                <a:spcPct val="150000"/>
              </a:lnSpc>
            </a:pPr>
            <a:r>
              <a:rPr lang="en-GB" sz="1100" dirty="0">
                <a:ea typeface="+mn-lt"/>
                <a:cs typeface="+mn-lt"/>
              </a:rPr>
              <a:t>The source is reliable and credible as it is in date and has listed of all its references and is company registered.</a:t>
            </a:r>
          </a:p>
          <a:p>
            <a:pPr>
              <a:lnSpc>
                <a:spcPct val="150000"/>
              </a:lnSpc>
            </a:pPr>
            <a:r>
              <a:rPr lang="en-GB" sz="1100" dirty="0">
                <a:ea typeface="+mn-lt"/>
                <a:cs typeface="+mn-lt"/>
              </a:rPr>
              <a:t>This source was used as it gives an in depth insight on Eriksons developmental theory.</a:t>
            </a:r>
          </a:p>
          <a:p>
            <a:endParaRPr lang="en-GB" sz="1100" dirty="0">
              <a:cs typeface="Calibri"/>
            </a:endParaRPr>
          </a:p>
          <a:p>
            <a:endParaRPr lang="en-GB" sz="1100" dirty="0">
              <a:cs typeface="Calibri"/>
            </a:endParaRPr>
          </a:p>
        </p:txBody>
      </p:sp>
      <p:sp>
        <p:nvSpPr>
          <p:cNvPr id="6" name="TextBox 1">
            <a:extLst>
              <a:ext uri="{FF2B5EF4-FFF2-40B4-BE49-F238E27FC236}">
                <a16:creationId xmlns:a16="http://schemas.microsoft.com/office/drawing/2014/main" id="{A34FB57E-00AF-4706-992C-2A4936C667CC}"/>
              </a:ext>
            </a:extLst>
          </p:cNvPr>
          <p:cNvSpPr txBox="1"/>
          <p:nvPr/>
        </p:nvSpPr>
        <p:spPr>
          <a:xfrm>
            <a:off x="340770" y="5517890"/>
            <a:ext cx="8214360" cy="133568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GB" sz="1100" dirty="0">
                <a:ea typeface="+mn-lt"/>
                <a:cs typeface="+mn-lt"/>
              </a:rPr>
              <a:t>Slideplayer.com. 2021. </a:t>
            </a:r>
            <a:r>
              <a:rPr lang="en-GB" sz="1100" i="1" dirty="0">
                <a:ea typeface="+mn-lt"/>
                <a:cs typeface="+mn-lt"/>
              </a:rPr>
              <a:t>E r </a:t>
            </a:r>
            <a:r>
              <a:rPr lang="en-GB" sz="1100" i="1" dirty="0" err="1">
                <a:ea typeface="+mn-lt"/>
                <a:cs typeface="+mn-lt"/>
              </a:rPr>
              <a:t>i</a:t>
            </a:r>
            <a:r>
              <a:rPr lang="en-GB" sz="1100" i="1" dirty="0">
                <a:ea typeface="+mn-lt"/>
                <a:cs typeface="+mn-lt"/>
              </a:rPr>
              <a:t> k E r </a:t>
            </a:r>
            <a:r>
              <a:rPr lang="en-GB" sz="1100" i="1" dirty="0" err="1">
                <a:ea typeface="+mn-lt"/>
                <a:cs typeface="+mn-lt"/>
              </a:rPr>
              <a:t>i</a:t>
            </a:r>
            <a:r>
              <a:rPr lang="en-GB" sz="1100" i="1" dirty="0">
                <a:ea typeface="+mn-lt"/>
                <a:cs typeface="+mn-lt"/>
              </a:rPr>
              <a:t> k s o n “It is human to have a long childhood: it is civilized to have an even longer childhood. Long childhood makes a technical and mental. - ppt download</a:t>
            </a:r>
            <a:r>
              <a:rPr lang="en-GB" sz="1100" dirty="0">
                <a:ea typeface="+mn-lt"/>
                <a:cs typeface="+mn-lt"/>
              </a:rPr>
              <a:t>. [online] Available at: &lt;https://slideplayer.com/slide/3612259/&gt; (Accessed 25 June 2021)</a:t>
            </a:r>
            <a:endParaRPr lang="en-US"/>
          </a:p>
          <a:p>
            <a:pPr>
              <a:lnSpc>
                <a:spcPct val="150000"/>
              </a:lnSpc>
            </a:pPr>
            <a:r>
              <a:rPr lang="en-GB" sz="1100" dirty="0">
                <a:cs typeface="Calibri"/>
              </a:rPr>
              <a:t>This source creates slideshows for schools, colleges and universities to access for free.</a:t>
            </a:r>
          </a:p>
          <a:p>
            <a:pPr>
              <a:lnSpc>
                <a:spcPct val="150000"/>
              </a:lnSpc>
            </a:pPr>
            <a:r>
              <a:rPr lang="en-GB" sz="1100" dirty="0">
                <a:cs typeface="Calibri"/>
              </a:rPr>
              <a:t>This source is reliable and credible as it is in date and copyrighted.</a:t>
            </a:r>
          </a:p>
          <a:p>
            <a:pPr>
              <a:lnSpc>
                <a:spcPct val="150000"/>
              </a:lnSpc>
            </a:pPr>
            <a:r>
              <a:rPr lang="en-GB" sz="1100" dirty="0">
                <a:cs typeface="Calibri"/>
              </a:rPr>
              <a:t>This source was used to for an Erikson quote, relevant to the subject matter.</a:t>
            </a:r>
          </a:p>
        </p:txBody>
      </p:sp>
    </p:spTree>
    <p:extLst>
      <p:ext uri="{BB962C8B-B14F-4D97-AF65-F5344CB8AC3E}">
        <p14:creationId xmlns:p14="http://schemas.microsoft.com/office/powerpoint/2010/main" val="306610253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4</Slides>
  <Notes>0</Notes>
  <HiddenSlides>0</HiddenSlide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office theme</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316</cp:revision>
  <dcterms:created xsi:type="dcterms:W3CDTF">2021-05-25T18:22:41Z</dcterms:created>
  <dcterms:modified xsi:type="dcterms:W3CDTF">2021-06-25T14:01:09Z</dcterms:modified>
</cp:coreProperties>
</file>