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6" r:id="rId5"/>
    <p:sldId id="259"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varScale="1">
        <p:scale>
          <a:sx n="64" d="100"/>
          <a:sy n="64" d="100"/>
        </p:scale>
        <p:origin x="70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2FA9CC-11F9-4F3B-A7DA-C035ED1A5883}" type="doc">
      <dgm:prSet loTypeId="urn:microsoft.com/office/officeart/2018/2/layout/IconVerticalSolidList" loCatId="icon" qsTypeId="urn:microsoft.com/office/officeart/2005/8/quickstyle/simple1" qsCatId="simple" csTypeId="urn:microsoft.com/office/officeart/2018/5/colors/Iconchunking_neutralbg_accent3_2" csCatId="accent3" phldr="1"/>
      <dgm:spPr/>
      <dgm:t>
        <a:bodyPr/>
        <a:lstStyle/>
        <a:p>
          <a:endParaRPr lang="en-US"/>
        </a:p>
      </dgm:t>
    </dgm:pt>
    <dgm:pt modelId="{1AE971DA-BC62-4CF2-AE39-BFBE6E797585}">
      <dgm:prSet custT="1"/>
      <dgm:spPr/>
      <dgm:t>
        <a:bodyPr/>
        <a:lstStyle/>
        <a:p>
          <a:r>
            <a:rPr lang="en-GB" sz="2200" dirty="0">
              <a:latin typeface="Times New Roman" panose="02020603050405020304" pitchFamily="18" charset="0"/>
              <a:cs typeface="Times New Roman" panose="02020603050405020304" pitchFamily="18" charset="0"/>
            </a:rPr>
            <a:t>Whilst reading for your degree you are acquiring ideas, arguments and evidence from other people.</a:t>
          </a:r>
          <a:endParaRPr lang="en-US" sz="2200" dirty="0">
            <a:latin typeface="Times New Roman" panose="02020603050405020304" pitchFamily="18" charset="0"/>
            <a:cs typeface="Times New Roman" panose="02020603050405020304" pitchFamily="18" charset="0"/>
          </a:endParaRPr>
        </a:p>
      </dgm:t>
    </dgm:pt>
    <dgm:pt modelId="{CB5B11DE-29E9-4CAF-9F3B-17912E4AF47C}" type="parTrans" cxnId="{78A21B5F-2C55-447D-85AD-CE7ADC7302FB}">
      <dgm:prSet/>
      <dgm:spPr/>
      <dgm:t>
        <a:bodyPr/>
        <a:lstStyle/>
        <a:p>
          <a:endParaRPr lang="en-US"/>
        </a:p>
      </dgm:t>
    </dgm:pt>
    <dgm:pt modelId="{0980EBFF-AE39-4E45-BF98-57B819A41B76}" type="sibTrans" cxnId="{78A21B5F-2C55-447D-85AD-CE7ADC7302FB}">
      <dgm:prSet/>
      <dgm:spPr/>
      <dgm:t>
        <a:bodyPr/>
        <a:lstStyle/>
        <a:p>
          <a:endParaRPr lang="en-US"/>
        </a:p>
      </dgm:t>
    </dgm:pt>
    <dgm:pt modelId="{A37BBCF2-B7E7-45AF-AAC5-ECA201AE61BE}">
      <dgm:prSet custT="1"/>
      <dgm:spPr/>
      <dgm:t>
        <a:bodyPr/>
        <a:lstStyle/>
        <a:p>
          <a:r>
            <a:rPr lang="en-GB" sz="2200" dirty="0">
              <a:latin typeface="Times New Roman" panose="02020603050405020304" pitchFamily="18" charset="0"/>
              <a:cs typeface="Times New Roman" panose="02020603050405020304" pitchFamily="18" charset="0"/>
            </a:rPr>
            <a:t>You are expected to read to gain an understanding of the guiding principles of your discipline and knowledge of the key ideas, concepts and theories relating to your chosen degree subject. </a:t>
          </a:r>
          <a:endParaRPr lang="en-US" sz="2200" dirty="0">
            <a:latin typeface="Times New Roman" panose="02020603050405020304" pitchFamily="18" charset="0"/>
            <a:cs typeface="Times New Roman" panose="02020603050405020304" pitchFamily="18" charset="0"/>
          </a:endParaRPr>
        </a:p>
      </dgm:t>
    </dgm:pt>
    <dgm:pt modelId="{F9E7F333-4FBA-4BA2-82E4-67540B6FC838}" type="parTrans" cxnId="{F278E9FA-1B0C-4E26-9B8C-6B5EF63EDF57}">
      <dgm:prSet/>
      <dgm:spPr/>
      <dgm:t>
        <a:bodyPr/>
        <a:lstStyle/>
        <a:p>
          <a:endParaRPr lang="en-US"/>
        </a:p>
      </dgm:t>
    </dgm:pt>
    <dgm:pt modelId="{1BD776A9-28F6-4727-898B-82908D194A69}" type="sibTrans" cxnId="{F278E9FA-1B0C-4E26-9B8C-6B5EF63EDF57}">
      <dgm:prSet/>
      <dgm:spPr/>
      <dgm:t>
        <a:bodyPr/>
        <a:lstStyle/>
        <a:p>
          <a:endParaRPr lang="en-US"/>
        </a:p>
      </dgm:t>
    </dgm:pt>
    <dgm:pt modelId="{0B41BA94-9734-4674-8F71-CC90CFBF57BD}">
      <dgm:prSet/>
      <dgm:spPr/>
      <dgm:t>
        <a:bodyPr/>
        <a:lstStyle/>
        <a:p>
          <a:r>
            <a:rPr lang="en-GB" dirty="0">
              <a:latin typeface="Times New Roman" panose="02020603050405020304" pitchFamily="18" charset="0"/>
              <a:cs typeface="Times New Roman" panose="02020603050405020304" pitchFamily="18" charset="0"/>
            </a:rPr>
            <a:t>You are not supposed to be making it up as you go along.</a:t>
          </a:r>
          <a:endParaRPr lang="en-US" dirty="0">
            <a:latin typeface="Times New Roman" panose="02020603050405020304" pitchFamily="18" charset="0"/>
            <a:cs typeface="Times New Roman" panose="02020603050405020304" pitchFamily="18" charset="0"/>
          </a:endParaRPr>
        </a:p>
      </dgm:t>
    </dgm:pt>
    <dgm:pt modelId="{6CB8AE1F-1979-41EC-B53F-7AAB599AEC70}" type="parTrans" cxnId="{721A36EB-41B2-421D-8474-C6AC0BF5476F}">
      <dgm:prSet/>
      <dgm:spPr/>
      <dgm:t>
        <a:bodyPr/>
        <a:lstStyle/>
        <a:p>
          <a:endParaRPr lang="en-US"/>
        </a:p>
      </dgm:t>
    </dgm:pt>
    <dgm:pt modelId="{1478E71D-C281-43FF-AEDB-AFA3A283FB58}" type="sibTrans" cxnId="{721A36EB-41B2-421D-8474-C6AC0BF5476F}">
      <dgm:prSet/>
      <dgm:spPr/>
      <dgm:t>
        <a:bodyPr/>
        <a:lstStyle/>
        <a:p>
          <a:endParaRPr lang="en-US"/>
        </a:p>
      </dgm:t>
    </dgm:pt>
    <dgm:pt modelId="{5B199A41-48E6-44B0-BF6E-423FC8365438}">
      <dgm:prSet/>
      <dgm:spPr/>
      <dgm:t>
        <a:bodyPr/>
        <a:lstStyle/>
        <a:p>
          <a:r>
            <a:rPr lang="en-GB" dirty="0">
              <a:latin typeface="Times New Roman" panose="02020603050405020304" pitchFamily="18" charset="0"/>
              <a:cs typeface="Times New Roman" panose="02020603050405020304" pitchFamily="18" charset="0"/>
            </a:rPr>
            <a:t>You are not expected to have all the ideas and answers before you begin (Burns &amp; Sinfield, 2012).</a:t>
          </a:r>
          <a:endParaRPr lang="en-US" dirty="0"/>
        </a:p>
      </dgm:t>
    </dgm:pt>
    <dgm:pt modelId="{874CB675-28BC-4E6C-9E16-7B21C92E0D70}" type="parTrans" cxnId="{E2E5BDA0-3883-4D3B-8631-E720008A7CB1}">
      <dgm:prSet/>
      <dgm:spPr/>
      <dgm:t>
        <a:bodyPr/>
        <a:lstStyle/>
        <a:p>
          <a:endParaRPr lang="en-US"/>
        </a:p>
      </dgm:t>
    </dgm:pt>
    <dgm:pt modelId="{C1ABC285-3B4A-47E8-96FD-32141C8EF706}" type="sibTrans" cxnId="{E2E5BDA0-3883-4D3B-8631-E720008A7CB1}">
      <dgm:prSet/>
      <dgm:spPr/>
      <dgm:t>
        <a:bodyPr/>
        <a:lstStyle/>
        <a:p>
          <a:endParaRPr lang="en-US"/>
        </a:p>
      </dgm:t>
    </dgm:pt>
    <dgm:pt modelId="{EB354E52-6B71-4940-AC91-D389812DD2EB}" type="pres">
      <dgm:prSet presAssocID="{1B2FA9CC-11F9-4F3B-A7DA-C035ED1A5883}" presName="root" presStyleCnt="0">
        <dgm:presLayoutVars>
          <dgm:dir/>
          <dgm:resizeHandles val="exact"/>
        </dgm:presLayoutVars>
      </dgm:prSet>
      <dgm:spPr/>
    </dgm:pt>
    <dgm:pt modelId="{E4482E3E-7F09-4C75-99E3-FE888DB4F1D7}" type="pres">
      <dgm:prSet presAssocID="{1AE971DA-BC62-4CF2-AE39-BFBE6E797585}" presName="compNode" presStyleCnt="0"/>
      <dgm:spPr/>
    </dgm:pt>
    <dgm:pt modelId="{09332E47-8A7C-4704-A364-DF5408FEA433}" type="pres">
      <dgm:prSet presAssocID="{1AE971DA-BC62-4CF2-AE39-BFBE6E797585}" presName="bgRect" presStyleLbl="bgShp" presStyleIdx="0" presStyleCnt="4"/>
      <dgm:spPr/>
    </dgm:pt>
    <dgm:pt modelId="{1E241A86-1FC3-423D-A3BE-E64AAC93A0FF}" type="pres">
      <dgm:prSet presAssocID="{1AE971DA-BC62-4CF2-AE39-BFBE6E79758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53041E75-51F5-491E-942E-95AB340E3F53}" type="pres">
      <dgm:prSet presAssocID="{1AE971DA-BC62-4CF2-AE39-BFBE6E797585}" presName="spaceRect" presStyleCnt="0"/>
      <dgm:spPr/>
    </dgm:pt>
    <dgm:pt modelId="{8C1DAE91-730B-42A0-A143-A1F6ED027D42}" type="pres">
      <dgm:prSet presAssocID="{1AE971DA-BC62-4CF2-AE39-BFBE6E797585}" presName="parTx" presStyleLbl="revTx" presStyleIdx="0" presStyleCnt="4">
        <dgm:presLayoutVars>
          <dgm:chMax val="0"/>
          <dgm:chPref val="0"/>
        </dgm:presLayoutVars>
      </dgm:prSet>
      <dgm:spPr/>
    </dgm:pt>
    <dgm:pt modelId="{A3685E4B-4D81-4278-9F5F-26C2B7D8D1B3}" type="pres">
      <dgm:prSet presAssocID="{0980EBFF-AE39-4E45-BF98-57B819A41B76}" presName="sibTrans" presStyleCnt="0"/>
      <dgm:spPr/>
    </dgm:pt>
    <dgm:pt modelId="{33A8F0FF-1DCF-4526-B3FD-D21E250C9923}" type="pres">
      <dgm:prSet presAssocID="{A37BBCF2-B7E7-45AF-AAC5-ECA201AE61BE}" presName="compNode" presStyleCnt="0"/>
      <dgm:spPr/>
    </dgm:pt>
    <dgm:pt modelId="{887F349A-70C5-4D6F-921E-C13FA90384CA}" type="pres">
      <dgm:prSet presAssocID="{A37BBCF2-B7E7-45AF-AAC5-ECA201AE61BE}" presName="bgRect" presStyleLbl="bgShp" presStyleIdx="1" presStyleCnt="4"/>
      <dgm:spPr/>
    </dgm:pt>
    <dgm:pt modelId="{389A7838-9921-44BF-B23E-22BB1712345B}" type="pres">
      <dgm:prSet presAssocID="{A37BBCF2-B7E7-45AF-AAC5-ECA201AE61B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2AF9CAFD-CE88-4189-84FC-131FAC880BAD}" type="pres">
      <dgm:prSet presAssocID="{A37BBCF2-B7E7-45AF-AAC5-ECA201AE61BE}" presName="spaceRect" presStyleCnt="0"/>
      <dgm:spPr/>
    </dgm:pt>
    <dgm:pt modelId="{3B73F711-4AB3-4870-957A-2D5ABC6B90F5}" type="pres">
      <dgm:prSet presAssocID="{A37BBCF2-B7E7-45AF-AAC5-ECA201AE61BE}" presName="parTx" presStyleLbl="revTx" presStyleIdx="1" presStyleCnt="4">
        <dgm:presLayoutVars>
          <dgm:chMax val="0"/>
          <dgm:chPref val="0"/>
        </dgm:presLayoutVars>
      </dgm:prSet>
      <dgm:spPr/>
    </dgm:pt>
    <dgm:pt modelId="{0F294C25-B324-4A03-8F3E-2F791C81C743}" type="pres">
      <dgm:prSet presAssocID="{1BD776A9-28F6-4727-898B-82908D194A69}" presName="sibTrans" presStyleCnt="0"/>
      <dgm:spPr/>
    </dgm:pt>
    <dgm:pt modelId="{EF119E4B-816A-4BF5-86EE-AE946A0E6041}" type="pres">
      <dgm:prSet presAssocID="{0B41BA94-9734-4674-8F71-CC90CFBF57BD}" presName="compNode" presStyleCnt="0"/>
      <dgm:spPr/>
    </dgm:pt>
    <dgm:pt modelId="{F82F6FCF-CB09-4129-958F-BE2E921C96C6}" type="pres">
      <dgm:prSet presAssocID="{0B41BA94-9734-4674-8F71-CC90CFBF57BD}" presName="bgRect" presStyleLbl="bgShp" presStyleIdx="2" presStyleCnt="4"/>
      <dgm:spPr/>
    </dgm:pt>
    <dgm:pt modelId="{80EB9C49-036E-439A-B21E-55414AFEE5FF}" type="pres">
      <dgm:prSet presAssocID="{0B41BA94-9734-4674-8F71-CC90CFBF57B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DECD1A45-2388-4334-B232-922D9940B957}" type="pres">
      <dgm:prSet presAssocID="{0B41BA94-9734-4674-8F71-CC90CFBF57BD}" presName="spaceRect" presStyleCnt="0"/>
      <dgm:spPr/>
    </dgm:pt>
    <dgm:pt modelId="{FD9F8005-46BB-4BA9-A244-B21EEB0B3161}" type="pres">
      <dgm:prSet presAssocID="{0B41BA94-9734-4674-8F71-CC90CFBF57BD}" presName="parTx" presStyleLbl="revTx" presStyleIdx="2" presStyleCnt="4">
        <dgm:presLayoutVars>
          <dgm:chMax val="0"/>
          <dgm:chPref val="0"/>
        </dgm:presLayoutVars>
      </dgm:prSet>
      <dgm:spPr/>
    </dgm:pt>
    <dgm:pt modelId="{36945690-96CF-471B-88CB-8D5B2209C93D}" type="pres">
      <dgm:prSet presAssocID="{1478E71D-C281-43FF-AEDB-AFA3A283FB58}" presName="sibTrans" presStyleCnt="0"/>
      <dgm:spPr/>
    </dgm:pt>
    <dgm:pt modelId="{3A3755DD-B441-4C47-B017-1516718EBB1C}" type="pres">
      <dgm:prSet presAssocID="{5B199A41-48E6-44B0-BF6E-423FC8365438}" presName="compNode" presStyleCnt="0"/>
      <dgm:spPr/>
    </dgm:pt>
    <dgm:pt modelId="{D2931BA4-F651-42FB-9A5F-F45BA1CDE7F5}" type="pres">
      <dgm:prSet presAssocID="{5B199A41-48E6-44B0-BF6E-423FC8365438}" presName="bgRect" presStyleLbl="bgShp" presStyleIdx="3" presStyleCnt="4"/>
      <dgm:spPr/>
    </dgm:pt>
    <dgm:pt modelId="{9A2FA784-D154-43A6-B9B3-201BD944F37A}" type="pres">
      <dgm:prSet presAssocID="{5B199A41-48E6-44B0-BF6E-423FC836543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31F39DA5-B6FF-4DD1-BF6E-3973AE0439BC}" type="pres">
      <dgm:prSet presAssocID="{5B199A41-48E6-44B0-BF6E-423FC8365438}" presName="spaceRect" presStyleCnt="0"/>
      <dgm:spPr/>
    </dgm:pt>
    <dgm:pt modelId="{6FC6EA27-FE7D-4810-93E1-9B0369B0425A}" type="pres">
      <dgm:prSet presAssocID="{5B199A41-48E6-44B0-BF6E-423FC8365438}" presName="parTx" presStyleLbl="revTx" presStyleIdx="3" presStyleCnt="4">
        <dgm:presLayoutVars>
          <dgm:chMax val="0"/>
          <dgm:chPref val="0"/>
        </dgm:presLayoutVars>
      </dgm:prSet>
      <dgm:spPr/>
    </dgm:pt>
  </dgm:ptLst>
  <dgm:cxnLst>
    <dgm:cxn modelId="{1B7D630D-EB16-4A03-AE85-4BC955BD40AE}" type="presOf" srcId="{0B41BA94-9734-4674-8F71-CC90CFBF57BD}" destId="{FD9F8005-46BB-4BA9-A244-B21EEB0B3161}" srcOrd="0" destOrd="0" presId="urn:microsoft.com/office/officeart/2018/2/layout/IconVerticalSolidList"/>
    <dgm:cxn modelId="{C9E5CC19-0B34-4B4D-8A20-1B0C2449994A}" type="presOf" srcId="{5B199A41-48E6-44B0-BF6E-423FC8365438}" destId="{6FC6EA27-FE7D-4810-93E1-9B0369B0425A}" srcOrd="0" destOrd="0" presId="urn:microsoft.com/office/officeart/2018/2/layout/IconVerticalSolidList"/>
    <dgm:cxn modelId="{D7F22E21-474C-4CCC-90DB-7CFD4DEFFFAC}" type="presOf" srcId="{1AE971DA-BC62-4CF2-AE39-BFBE6E797585}" destId="{8C1DAE91-730B-42A0-A143-A1F6ED027D42}" srcOrd="0" destOrd="0" presId="urn:microsoft.com/office/officeart/2018/2/layout/IconVerticalSolidList"/>
    <dgm:cxn modelId="{78A21B5F-2C55-447D-85AD-CE7ADC7302FB}" srcId="{1B2FA9CC-11F9-4F3B-A7DA-C035ED1A5883}" destId="{1AE971DA-BC62-4CF2-AE39-BFBE6E797585}" srcOrd="0" destOrd="0" parTransId="{CB5B11DE-29E9-4CAF-9F3B-17912E4AF47C}" sibTransId="{0980EBFF-AE39-4E45-BF98-57B819A41B76}"/>
    <dgm:cxn modelId="{C4B7FA77-FD14-4AE4-B90C-7CD1D06729EC}" type="presOf" srcId="{1B2FA9CC-11F9-4F3B-A7DA-C035ED1A5883}" destId="{EB354E52-6B71-4940-AC91-D389812DD2EB}" srcOrd="0" destOrd="0" presId="urn:microsoft.com/office/officeart/2018/2/layout/IconVerticalSolidList"/>
    <dgm:cxn modelId="{E2E5BDA0-3883-4D3B-8631-E720008A7CB1}" srcId="{1B2FA9CC-11F9-4F3B-A7DA-C035ED1A5883}" destId="{5B199A41-48E6-44B0-BF6E-423FC8365438}" srcOrd="3" destOrd="0" parTransId="{874CB675-28BC-4E6C-9E16-7B21C92E0D70}" sibTransId="{C1ABC285-3B4A-47E8-96FD-32141C8EF706}"/>
    <dgm:cxn modelId="{DA48E5E5-C078-4895-B58D-2653504F2E41}" type="presOf" srcId="{A37BBCF2-B7E7-45AF-AAC5-ECA201AE61BE}" destId="{3B73F711-4AB3-4870-957A-2D5ABC6B90F5}" srcOrd="0" destOrd="0" presId="urn:microsoft.com/office/officeart/2018/2/layout/IconVerticalSolidList"/>
    <dgm:cxn modelId="{721A36EB-41B2-421D-8474-C6AC0BF5476F}" srcId="{1B2FA9CC-11F9-4F3B-A7DA-C035ED1A5883}" destId="{0B41BA94-9734-4674-8F71-CC90CFBF57BD}" srcOrd="2" destOrd="0" parTransId="{6CB8AE1F-1979-41EC-B53F-7AAB599AEC70}" sibTransId="{1478E71D-C281-43FF-AEDB-AFA3A283FB58}"/>
    <dgm:cxn modelId="{F278E9FA-1B0C-4E26-9B8C-6B5EF63EDF57}" srcId="{1B2FA9CC-11F9-4F3B-A7DA-C035ED1A5883}" destId="{A37BBCF2-B7E7-45AF-AAC5-ECA201AE61BE}" srcOrd="1" destOrd="0" parTransId="{F9E7F333-4FBA-4BA2-82E4-67540B6FC838}" sibTransId="{1BD776A9-28F6-4727-898B-82908D194A69}"/>
    <dgm:cxn modelId="{953DD8E5-43F5-4C18-B6B6-334E2C3BFD7F}" type="presParOf" srcId="{EB354E52-6B71-4940-AC91-D389812DD2EB}" destId="{E4482E3E-7F09-4C75-99E3-FE888DB4F1D7}" srcOrd="0" destOrd="0" presId="urn:microsoft.com/office/officeart/2018/2/layout/IconVerticalSolidList"/>
    <dgm:cxn modelId="{50F320AA-502F-483A-B421-55BFE28D3C64}" type="presParOf" srcId="{E4482E3E-7F09-4C75-99E3-FE888DB4F1D7}" destId="{09332E47-8A7C-4704-A364-DF5408FEA433}" srcOrd="0" destOrd="0" presId="urn:microsoft.com/office/officeart/2018/2/layout/IconVerticalSolidList"/>
    <dgm:cxn modelId="{276EFFDF-04A3-49FC-822A-EC8C173DF009}" type="presParOf" srcId="{E4482E3E-7F09-4C75-99E3-FE888DB4F1D7}" destId="{1E241A86-1FC3-423D-A3BE-E64AAC93A0FF}" srcOrd="1" destOrd="0" presId="urn:microsoft.com/office/officeart/2018/2/layout/IconVerticalSolidList"/>
    <dgm:cxn modelId="{338479F4-76BB-46A5-82D2-61B9A52BCF9E}" type="presParOf" srcId="{E4482E3E-7F09-4C75-99E3-FE888DB4F1D7}" destId="{53041E75-51F5-491E-942E-95AB340E3F53}" srcOrd="2" destOrd="0" presId="urn:microsoft.com/office/officeart/2018/2/layout/IconVerticalSolidList"/>
    <dgm:cxn modelId="{ACAF1CEB-60BA-4E38-AB7B-3648CA4C5BB0}" type="presParOf" srcId="{E4482E3E-7F09-4C75-99E3-FE888DB4F1D7}" destId="{8C1DAE91-730B-42A0-A143-A1F6ED027D42}" srcOrd="3" destOrd="0" presId="urn:microsoft.com/office/officeart/2018/2/layout/IconVerticalSolidList"/>
    <dgm:cxn modelId="{F9F28DEB-16AB-42BE-8CA5-FCC211A74A1B}" type="presParOf" srcId="{EB354E52-6B71-4940-AC91-D389812DD2EB}" destId="{A3685E4B-4D81-4278-9F5F-26C2B7D8D1B3}" srcOrd="1" destOrd="0" presId="urn:microsoft.com/office/officeart/2018/2/layout/IconVerticalSolidList"/>
    <dgm:cxn modelId="{E8D55158-5EF6-40BD-B5F7-B32D9E4C576D}" type="presParOf" srcId="{EB354E52-6B71-4940-AC91-D389812DD2EB}" destId="{33A8F0FF-1DCF-4526-B3FD-D21E250C9923}" srcOrd="2" destOrd="0" presId="urn:microsoft.com/office/officeart/2018/2/layout/IconVerticalSolidList"/>
    <dgm:cxn modelId="{6DA6242A-8554-4C44-8177-339DAFFF2A17}" type="presParOf" srcId="{33A8F0FF-1DCF-4526-B3FD-D21E250C9923}" destId="{887F349A-70C5-4D6F-921E-C13FA90384CA}" srcOrd="0" destOrd="0" presId="urn:microsoft.com/office/officeart/2018/2/layout/IconVerticalSolidList"/>
    <dgm:cxn modelId="{46276EFC-417C-4360-A20D-E795DAA9F651}" type="presParOf" srcId="{33A8F0FF-1DCF-4526-B3FD-D21E250C9923}" destId="{389A7838-9921-44BF-B23E-22BB1712345B}" srcOrd="1" destOrd="0" presId="urn:microsoft.com/office/officeart/2018/2/layout/IconVerticalSolidList"/>
    <dgm:cxn modelId="{4C1C2184-0A96-448C-AD99-6836D48930A0}" type="presParOf" srcId="{33A8F0FF-1DCF-4526-B3FD-D21E250C9923}" destId="{2AF9CAFD-CE88-4189-84FC-131FAC880BAD}" srcOrd="2" destOrd="0" presId="urn:microsoft.com/office/officeart/2018/2/layout/IconVerticalSolidList"/>
    <dgm:cxn modelId="{010669EA-AF11-43F6-A16F-D71BA8D9E3E4}" type="presParOf" srcId="{33A8F0FF-1DCF-4526-B3FD-D21E250C9923}" destId="{3B73F711-4AB3-4870-957A-2D5ABC6B90F5}" srcOrd="3" destOrd="0" presId="urn:microsoft.com/office/officeart/2018/2/layout/IconVerticalSolidList"/>
    <dgm:cxn modelId="{3AE6C34F-FB2E-440C-8650-953C71D12329}" type="presParOf" srcId="{EB354E52-6B71-4940-AC91-D389812DD2EB}" destId="{0F294C25-B324-4A03-8F3E-2F791C81C743}" srcOrd="3" destOrd="0" presId="urn:microsoft.com/office/officeart/2018/2/layout/IconVerticalSolidList"/>
    <dgm:cxn modelId="{4A240AA5-9043-4F7B-9F57-A717B3340966}" type="presParOf" srcId="{EB354E52-6B71-4940-AC91-D389812DD2EB}" destId="{EF119E4B-816A-4BF5-86EE-AE946A0E6041}" srcOrd="4" destOrd="0" presId="urn:microsoft.com/office/officeart/2018/2/layout/IconVerticalSolidList"/>
    <dgm:cxn modelId="{DB22D955-DDA4-47E2-9B99-0640CFE9B70A}" type="presParOf" srcId="{EF119E4B-816A-4BF5-86EE-AE946A0E6041}" destId="{F82F6FCF-CB09-4129-958F-BE2E921C96C6}" srcOrd="0" destOrd="0" presId="urn:microsoft.com/office/officeart/2018/2/layout/IconVerticalSolidList"/>
    <dgm:cxn modelId="{5DD992D6-0E0B-4A6D-81F9-518A369D8F3A}" type="presParOf" srcId="{EF119E4B-816A-4BF5-86EE-AE946A0E6041}" destId="{80EB9C49-036E-439A-B21E-55414AFEE5FF}" srcOrd="1" destOrd="0" presId="urn:microsoft.com/office/officeart/2018/2/layout/IconVerticalSolidList"/>
    <dgm:cxn modelId="{0E9A8F72-7F54-4EB6-B4D3-8E72181C0891}" type="presParOf" srcId="{EF119E4B-816A-4BF5-86EE-AE946A0E6041}" destId="{DECD1A45-2388-4334-B232-922D9940B957}" srcOrd="2" destOrd="0" presId="urn:microsoft.com/office/officeart/2018/2/layout/IconVerticalSolidList"/>
    <dgm:cxn modelId="{776C9D8F-D743-4DEF-A562-77D21109C77D}" type="presParOf" srcId="{EF119E4B-816A-4BF5-86EE-AE946A0E6041}" destId="{FD9F8005-46BB-4BA9-A244-B21EEB0B3161}" srcOrd="3" destOrd="0" presId="urn:microsoft.com/office/officeart/2018/2/layout/IconVerticalSolidList"/>
    <dgm:cxn modelId="{3439D574-82B1-4887-AB4B-DC3E550C453C}" type="presParOf" srcId="{EB354E52-6B71-4940-AC91-D389812DD2EB}" destId="{36945690-96CF-471B-88CB-8D5B2209C93D}" srcOrd="5" destOrd="0" presId="urn:microsoft.com/office/officeart/2018/2/layout/IconVerticalSolidList"/>
    <dgm:cxn modelId="{F5A3311A-009C-477E-9B8E-8BCED0EE4BC0}" type="presParOf" srcId="{EB354E52-6B71-4940-AC91-D389812DD2EB}" destId="{3A3755DD-B441-4C47-B017-1516718EBB1C}" srcOrd="6" destOrd="0" presId="urn:microsoft.com/office/officeart/2018/2/layout/IconVerticalSolidList"/>
    <dgm:cxn modelId="{F2678734-72E3-458E-951C-7E4EF7552D92}" type="presParOf" srcId="{3A3755DD-B441-4C47-B017-1516718EBB1C}" destId="{D2931BA4-F651-42FB-9A5F-F45BA1CDE7F5}" srcOrd="0" destOrd="0" presId="urn:microsoft.com/office/officeart/2018/2/layout/IconVerticalSolidList"/>
    <dgm:cxn modelId="{D81E65F8-907B-4D8E-97E7-35C4EBB59E6A}" type="presParOf" srcId="{3A3755DD-B441-4C47-B017-1516718EBB1C}" destId="{9A2FA784-D154-43A6-B9B3-201BD944F37A}" srcOrd="1" destOrd="0" presId="urn:microsoft.com/office/officeart/2018/2/layout/IconVerticalSolidList"/>
    <dgm:cxn modelId="{99212995-F567-4AE1-AA32-63F51B4D708C}" type="presParOf" srcId="{3A3755DD-B441-4C47-B017-1516718EBB1C}" destId="{31F39DA5-B6FF-4DD1-BF6E-3973AE0439BC}" srcOrd="2" destOrd="0" presId="urn:microsoft.com/office/officeart/2018/2/layout/IconVerticalSolidList"/>
    <dgm:cxn modelId="{F43AA8F8-1B69-4E75-8DBF-BD251876DFE0}" type="presParOf" srcId="{3A3755DD-B441-4C47-B017-1516718EBB1C}" destId="{6FC6EA27-FE7D-4810-93E1-9B0369B0425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332E47-8A7C-4704-A364-DF5408FEA433}">
      <dsp:nvSpPr>
        <dsp:cNvPr id="0" name=""/>
        <dsp:cNvSpPr/>
      </dsp:nvSpPr>
      <dsp:spPr>
        <a:xfrm>
          <a:off x="0" y="3928"/>
          <a:ext cx="10515600" cy="750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241A86-1FC3-423D-A3BE-E64AAC93A0FF}">
      <dsp:nvSpPr>
        <dsp:cNvPr id="0" name=""/>
        <dsp:cNvSpPr/>
      </dsp:nvSpPr>
      <dsp:spPr>
        <a:xfrm>
          <a:off x="226962" y="172744"/>
          <a:ext cx="413063" cy="4126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1DAE91-730B-42A0-A143-A1F6ED027D42}">
      <dsp:nvSpPr>
        <dsp:cNvPr id="0" name=""/>
        <dsp:cNvSpPr/>
      </dsp:nvSpPr>
      <dsp:spPr>
        <a:xfrm>
          <a:off x="866989" y="3928"/>
          <a:ext cx="9557809" cy="91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76" tIns="96776" rIns="96776" bIns="96776" numCol="1" spcCol="1270" anchor="ctr" anchorCtr="0">
          <a:noAutofit/>
        </a:bodyPr>
        <a:lstStyle/>
        <a:p>
          <a:pPr marL="0" lvl="0" indent="0" algn="l" defTabSz="977900">
            <a:lnSpc>
              <a:spcPct val="90000"/>
            </a:lnSpc>
            <a:spcBef>
              <a:spcPct val="0"/>
            </a:spcBef>
            <a:spcAft>
              <a:spcPct val="35000"/>
            </a:spcAft>
            <a:buNone/>
          </a:pPr>
          <a:r>
            <a:rPr lang="en-GB" sz="2200" kern="1200" dirty="0">
              <a:latin typeface="Times New Roman" panose="02020603050405020304" pitchFamily="18" charset="0"/>
              <a:cs typeface="Times New Roman" panose="02020603050405020304" pitchFamily="18" charset="0"/>
            </a:rPr>
            <a:t>Whilst reading for your degree you are acquiring ideas, arguments and evidence from other people.</a:t>
          </a:r>
          <a:endParaRPr lang="en-US" sz="2200" kern="1200" dirty="0">
            <a:latin typeface="Times New Roman" panose="02020603050405020304" pitchFamily="18" charset="0"/>
            <a:cs typeface="Times New Roman" panose="02020603050405020304" pitchFamily="18" charset="0"/>
          </a:endParaRPr>
        </a:p>
      </dsp:txBody>
      <dsp:txXfrm>
        <a:off x="866989" y="3928"/>
        <a:ext cx="9557809" cy="914416"/>
      </dsp:txXfrm>
    </dsp:sp>
    <dsp:sp modelId="{887F349A-70C5-4D6F-921E-C13FA90384CA}">
      <dsp:nvSpPr>
        <dsp:cNvPr id="0" name=""/>
        <dsp:cNvSpPr/>
      </dsp:nvSpPr>
      <dsp:spPr>
        <a:xfrm>
          <a:off x="0" y="1146949"/>
          <a:ext cx="10515600" cy="750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9A7838-9921-44BF-B23E-22BB1712345B}">
      <dsp:nvSpPr>
        <dsp:cNvPr id="0" name=""/>
        <dsp:cNvSpPr/>
      </dsp:nvSpPr>
      <dsp:spPr>
        <a:xfrm>
          <a:off x="226962" y="1315765"/>
          <a:ext cx="413063" cy="4126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73F711-4AB3-4870-957A-2D5ABC6B90F5}">
      <dsp:nvSpPr>
        <dsp:cNvPr id="0" name=""/>
        <dsp:cNvSpPr/>
      </dsp:nvSpPr>
      <dsp:spPr>
        <a:xfrm>
          <a:off x="866989" y="1146949"/>
          <a:ext cx="9557809" cy="91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76" tIns="96776" rIns="96776" bIns="96776" numCol="1" spcCol="1270" anchor="ctr" anchorCtr="0">
          <a:noAutofit/>
        </a:bodyPr>
        <a:lstStyle/>
        <a:p>
          <a:pPr marL="0" lvl="0" indent="0" algn="l" defTabSz="977900">
            <a:lnSpc>
              <a:spcPct val="90000"/>
            </a:lnSpc>
            <a:spcBef>
              <a:spcPct val="0"/>
            </a:spcBef>
            <a:spcAft>
              <a:spcPct val="35000"/>
            </a:spcAft>
            <a:buNone/>
          </a:pPr>
          <a:r>
            <a:rPr lang="en-GB" sz="2200" kern="1200" dirty="0">
              <a:latin typeface="Times New Roman" panose="02020603050405020304" pitchFamily="18" charset="0"/>
              <a:cs typeface="Times New Roman" panose="02020603050405020304" pitchFamily="18" charset="0"/>
            </a:rPr>
            <a:t>You are expected to read to gain an understanding of the guiding principles of your discipline and knowledge of the key ideas, concepts and theories relating to your chosen degree subject. </a:t>
          </a:r>
          <a:endParaRPr lang="en-US" sz="2200" kern="1200" dirty="0">
            <a:latin typeface="Times New Roman" panose="02020603050405020304" pitchFamily="18" charset="0"/>
            <a:cs typeface="Times New Roman" panose="02020603050405020304" pitchFamily="18" charset="0"/>
          </a:endParaRPr>
        </a:p>
      </dsp:txBody>
      <dsp:txXfrm>
        <a:off x="866989" y="1146949"/>
        <a:ext cx="9557809" cy="914416"/>
      </dsp:txXfrm>
    </dsp:sp>
    <dsp:sp modelId="{F82F6FCF-CB09-4129-958F-BE2E921C96C6}">
      <dsp:nvSpPr>
        <dsp:cNvPr id="0" name=""/>
        <dsp:cNvSpPr/>
      </dsp:nvSpPr>
      <dsp:spPr>
        <a:xfrm>
          <a:off x="0" y="2289971"/>
          <a:ext cx="10515600" cy="750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EB9C49-036E-439A-B21E-55414AFEE5FF}">
      <dsp:nvSpPr>
        <dsp:cNvPr id="0" name=""/>
        <dsp:cNvSpPr/>
      </dsp:nvSpPr>
      <dsp:spPr>
        <a:xfrm>
          <a:off x="226962" y="2458786"/>
          <a:ext cx="413063" cy="4126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9F8005-46BB-4BA9-A244-B21EEB0B3161}">
      <dsp:nvSpPr>
        <dsp:cNvPr id="0" name=""/>
        <dsp:cNvSpPr/>
      </dsp:nvSpPr>
      <dsp:spPr>
        <a:xfrm>
          <a:off x="866989" y="2289971"/>
          <a:ext cx="9557809" cy="91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76" tIns="96776" rIns="96776" bIns="96776" numCol="1" spcCol="1270" anchor="ctr" anchorCtr="0">
          <a:noAutofit/>
        </a:bodyPr>
        <a:lstStyle/>
        <a:p>
          <a:pPr marL="0" lvl="0" indent="0" algn="l" defTabSz="977900">
            <a:lnSpc>
              <a:spcPct val="90000"/>
            </a:lnSpc>
            <a:spcBef>
              <a:spcPct val="0"/>
            </a:spcBef>
            <a:spcAft>
              <a:spcPct val="35000"/>
            </a:spcAft>
            <a:buNone/>
          </a:pPr>
          <a:r>
            <a:rPr lang="en-GB" sz="2200" kern="1200" dirty="0">
              <a:latin typeface="Times New Roman" panose="02020603050405020304" pitchFamily="18" charset="0"/>
              <a:cs typeface="Times New Roman" panose="02020603050405020304" pitchFamily="18" charset="0"/>
            </a:rPr>
            <a:t>You are not supposed to be making it up as you go along.</a:t>
          </a:r>
          <a:endParaRPr lang="en-US" sz="2200" kern="1200" dirty="0">
            <a:latin typeface="Times New Roman" panose="02020603050405020304" pitchFamily="18" charset="0"/>
            <a:cs typeface="Times New Roman" panose="02020603050405020304" pitchFamily="18" charset="0"/>
          </a:endParaRPr>
        </a:p>
      </dsp:txBody>
      <dsp:txXfrm>
        <a:off x="866989" y="2289971"/>
        <a:ext cx="9557809" cy="914416"/>
      </dsp:txXfrm>
    </dsp:sp>
    <dsp:sp modelId="{D2931BA4-F651-42FB-9A5F-F45BA1CDE7F5}">
      <dsp:nvSpPr>
        <dsp:cNvPr id="0" name=""/>
        <dsp:cNvSpPr/>
      </dsp:nvSpPr>
      <dsp:spPr>
        <a:xfrm>
          <a:off x="0" y="3432992"/>
          <a:ext cx="10515600" cy="750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2FA784-D154-43A6-B9B3-201BD944F37A}">
      <dsp:nvSpPr>
        <dsp:cNvPr id="0" name=""/>
        <dsp:cNvSpPr/>
      </dsp:nvSpPr>
      <dsp:spPr>
        <a:xfrm>
          <a:off x="226962" y="3601807"/>
          <a:ext cx="413063" cy="4126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C6EA27-FE7D-4810-93E1-9B0369B0425A}">
      <dsp:nvSpPr>
        <dsp:cNvPr id="0" name=""/>
        <dsp:cNvSpPr/>
      </dsp:nvSpPr>
      <dsp:spPr>
        <a:xfrm>
          <a:off x="866989" y="3432992"/>
          <a:ext cx="9557809" cy="91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76" tIns="96776" rIns="96776" bIns="96776" numCol="1" spcCol="1270" anchor="ctr" anchorCtr="0">
          <a:noAutofit/>
        </a:bodyPr>
        <a:lstStyle/>
        <a:p>
          <a:pPr marL="0" lvl="0" indent="0" algn="l" defTabSz="977900">
            <a:lnSpc>
              <a:spcPct val="90000"/>
            </a:lnSpc>
            <a:spcBef>
              <a:spcPct val="0"/>
            </a:spcBef>
            <a:spcAft>
              <a:spcPct val="35000"/>
            </a:spcAft>
            <a:buNone/>
          </a:pPr>
          <a:r>
            <a:rPr lang="en-GB" sz="2200" kern="1200" dirty="0">
              <a:latin typeface="Times New Roman" panose="02020603050405020304" pitchFamily="18" charset="0"/>
              <a:cs typeface="Times New Roman" panose="02020603050405020304" pitchFamily="18" charset="0"/>
            </a:rPr>
            <a:t>You are not expected to have all the ideas and answers before you begin (Burns &amp; Sinfield, 2012).</a:t>
          </a:r>
          <a:endParaRPr lang="en-US" sz="2200" kern="1200" dirty="0"/>
        </a:p>
      </dsp:txBody>
      <dsp:txXfrm>
        <a:off x="866989" y="3432992"/>
        <a:ext cx="9557809" cy="91441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40DD6-2ADD-482B-9434-C18D025D6A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36D1679-A71C-44E6-8237-10E3519B015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EDA77A3-9EA9-4AA6-A09D-48234FCD946C}"/>
              </a:ext>
            </a:extLst>
          </p:cNvPr>
          <p:cNvSpPr>
            <a:spLocks noGrp="1"/>
          </p:cNvSpPr>
          <p:nvPr>
            <p:ph type="dt" sz="half" idx="10"/>
          </p:nvPr>
        </p:nvSpPr>
        <p:spPr/>
        <p:txBody>
          <a:bodyPr/>
          <a:lstStyle/>
          <a:p>
            <a:fld id="{54FD75E3-0AF5-45E2-B929-47BA8E40B816}" type="datetimeFigureOut">
              <a:rPr lang="en-GB" smtClean="0"/>
              <a:t>28/03/2022</a:t>
            </a:fld>
            <a:endParaRPr lang="en-GB"/>
          </a:p>
        </p:txBody>
      </p:sp>
      <p:sp>
        <p:nvSpPr>
          <p:cNvPr id="5" name="Footer Placeholder 4">
            <a:extLst>
              <a:ext uri="{FF2B5EF4-FFF2-40B4-BE49-F238E27FC236}">
                <a16:creationId xmlns:a16="http://schemas.microsoft.com/office/drawing/2014/main" id="{0E276D96-A83E-4480-ABF3-FDFBF712C5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8A3FDF-B6C1-44DA-AB8B-51790628FA08}"/>
              </a:ext>
            </a:extLst>
          </p:cNvPr>
          <p:cNvSpPr>
            <a:spLocks noGrp="1"/>
          </p:cNvSpPr>
          <p:nvPr>
            <p:ph type="sldNum" sz="quarter" idx="12"/>
          </p:nvPr>
        </p:nvSpPr>
        <p:spPr/>
        <p:txBody>
          <a:bodyPr/>
          <a:lstStyle/>
          <a:p>
            <a:fld id="{44F11F9B-5002-43C6-A730-02742AC1BD40}" type="slidenum">
              <a:rPr lang="en-GB" smtClean="0"/>
              <a:t>‹#›</a:t>
            </a:fld>
            <a:endParaRPr lang="en-GB"/>
          </a:p>
        </p:txBody>
      </p:sp>
    </p:spTree>
    <p:extLst>
      <p:ext uri="{BB962C8B-B14F-4D97-AF65-F5344CB8AC3E}">
        <p14:creationId xmlns:p14="http://schemas.microsoft.com/office/powerpoint/2010/main" val="3936341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E4000-728C-4646-A736-B018DDA503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AAD5D9-E60A-4215-B56D-29A15277A0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8F6922-A2A4-4CF4-9F04-4889C4DCACC8}"/>
              </a:ext>
            </a:extLst>
          </p:cNvPr>
          <p:cNvSpPr>
            <a:spLocks noGrp="1"/>
          </p:cNvSpPr>
          <p:nvPr>
            <p:ph type="dt" sz="half" idx="10"/>
          </p:nvPr>
        </p:nvSpPr>
        <p:spPr/>
        <p:txBody>
          <a:bodyPr/>
          <a:lstStyle/>
          <a:p>
            <a:fld id="{54FD75E3-0AF5-45E2-B929-47BA8E40B816}" type="datetimeFigureOut">
              <a:rPr lang="en-GB" smtClean="0"/>
              <a:t>28/03/2022</a:t>
            </a:fld>
            <a:endParaRPr lang="en-GB"/>
          </a:p>
        </p:txBody>
      </p:sp>
      <p:sp>
        <p:nvSpPr>
          <p:cNvPr id="5" name="Footer Placeholder 4">
            <a:extLst>
              <a:ext uri="{FF2B5EF4-FFF2-40B4-BE49-F238E27FC236}">
                <a16:creationId xmlns:a16="http://schemas.microsoft.com/office/drawing/2014/main" id="{C2C1495E-E6DA-4934-8C18-B1D8E2562C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427F74-0E70-4225-9C64-E7BF35C5E5AD}"/>
              </a:ext>
            </a:extLst>
          </p:cNvPr>
          <p:cNvSpPr>
            <a:spLocks noGrp="1"/>
          </p:cNvSpPr>
          <p:nvPr>
            <p:ph type="sldNum" sz="quarter" idx="12"/>
          </p:nvPr>
        </p:nvSpPr>
        <p:spPr/>
        <p:txBody>
          <a:bodyPr/>
          <a:lstStyle/>
          <a:p>
            <a:fld id="{44F11F9B-5002-43C6-A730-02742AC1BD40}" type="slidenum">
              <a:rPr lang="en-GB" smtClean="0"/>
              <a:t>‹#›</a:t>
            </a:fld>
            <a:endParaRPr lang="en-GB"/>
          </a:p>
        </p:txBody>
      </p:sp>
    </p:spTree>
    <p:extLst>
      <p:ext uri="{BB962C8B-B14F-4D97-AF65-F5344CB8AC3E}">
        <p14:creationId xmlns:p14="http://schemas.microsoft.com/office/powerpoint/2010/main" val="2238041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17DC6-D8BC-40FC-87B0-92CE4FF6F14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1271441-130F-4A8B-B819-476594DB619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901B06-6F4F-4821-9F77-35AA45BD619D}"/>
              </a:ext>
            </a:extLst>
          </p:cNvPr>
          <p:cNvSpPr>
            <a:spLocks noGrp="1"/>
          </p:cNvSpPr>
          <p:nvPr>
            <p:ph type="dt" sz="half" idx="10"/>
          </p:nvPr>
        </p:nvSpPr>
        <p:spPr/>
        <p:txBody>
          <a:bodyPr/>
          <a:lstStyle/>
          <a:p>
            <a:fld id="{54FD75E3-0AF5-45E2-B929-47BA8E40B816}" type="datetimeFigureOut">
              <a:rPr lang="en-GB" smtClean="0"/>
              <a:t>28/03/2022</a:t>
            </a:fld>
            <a:endParaRPr lang="en-GB"/>
          </a:p>
        </p:txBody>
      </p:sp>
      <p:sp>
        <p:nvSpPr>
          <p:cNvPr id="5" name="Footer Placeholder 4">
            <a:extLst>
              <a:ext uri="{FF2B5EF4-FFF2-40B4-BE49-F238E27FC236}">
                <a16:creationId xmlns:a16="http://schemas.microsoft.com/office/drawing/2014/main" id="{C86D6D9D-7D3E-46C3-A027-6ED8E9844D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DB5283-4F65-4D26-9CB7-01CFE9B9FAA6}"/>
              </a:ext>
            </a:extLst>
          </p:cNvPr>
          <p:cNvSpPr>
            <a:spLocks noGrp="1"/>
          </p:cNvSpPr>
          <p:nvPr>
            <p:ph type="sldNum" sz="quarter" idx="12"/>
          </p:nvPr>
        </p:nvSpPr>
        <p:spPr/>
        <p:txBody>
          <a:bodyPr/>
          <a:lstStyle/>
          <a:p>
            <a:fld id="{44F11F9B-5002-43C6-A730-02742AC1BD40}" type="slidenum">
              <a:rPr lang="en-GB" smtClean="0"/>
              <a:t>‹#›</a:t>
            </a:fld>
            <a:endParaRPr lang="en-GB"/>
          </a:p>
        </p:txBody>
      </p:sp>
    </p:spTree>
    <p:extLst>
      <p:ext uri="{BB962C8B-B14F-4D97-AF65-F5344CB8AC3E}">
        <p14:creationId xmlns:p14="http://schemas.microsoft.com/office/powerpoint/2010/main" val="260425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5047A-53D3-4D21-8E9D-F6DF045910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008B25-D356-4EC2-959C-E0CF728E7BC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D6E432-5750-4204-AFDE-88213644D31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950B470-E98B-418E-A7CA-EF226BD74368}"/>
              </a:ext>
            </a:extLst>
          </p:cNvPr>
          <p:cNvSpPr>
            <a:spLocks noGrp="1"/>
          </p:cNvSpPr>
          <p:nvPr>
            <p:ph type="dt" sz="half" idx="10"/>
          </p:nvPr>
        </p:nvSpPr>
        <p:spPr/>
        <p:txBody>
          <a:bodyPr/>
          <a:lstStyle/>
          <a:p>
            <a:fld id="{54FD75E3-0AF5-45E2-B929-47BA8E40B816}" type="datetimeFigureOut">
              <a:rPr lang="en-GB" smtClean="0"/>
              <a:t>28/03/2022</a:t>
            </a:fld>
            <a:endParaRPr lang="en-GB"/>
          </a:p>
        </p:txBody>
      </p:sp>
      <p:sp>
        <p:nvSpPr>
          <p:cNvPr id="6" name="Footer Placeholder 5">
            <a:extLst>
              <a:ext uri="{FF2B5EF4-FFF2-40B4-BE49-F238E27FC236}">
                <a16:creationId xmlns:a16="http://schemas.microsoft.com/office/drawing/2014/main" id="{7F1E1810-027F-45A2-B31D-66BE44939B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DF24AB-CC5A-4366-866F-9A24470450F6}"/>
              </a:ext>
            </a:extLst>
          </p:cNvPr>
          <p:cNvSpPr>
            <a:spLocks noGrp="1"/>
          </p:cNvSpPr>
          <p:nvPr>
            <p:ph type="sldNum" sz="quarter" idx="12"/>
          </p:nvPr>
        </p:nvSpPr>
        <p:spPr/>
        <p:txBody>
          <a:bodyPr/>
          <a:lstStyle/>
          <a:p>
            <a:fld id="{44F11F9B-5002-43C6-A730-02742AC1BD40}" type="slidenum">
              <a:rPr lang="en-GB" smtClean="0"/>
              <a:t>‹#›</a:t>
            </a:fld>
            <a:endParaRPr lang="en-GB"/>
          </a:p>
        </p:txBody>
      </p:sp>
    </p:spTree>
    <p:extLst>
      <p:ext uri="{BB962C8B-B14F-4D97-AF65-F5344CB8AC3E}">
        <p14:creationId xmlns:p14="http://schemas.microsoft.com/office/powerpoint/2010/main" val="32829547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779E9-90B9-4D69-BF97-704E6D7738E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39DA1A-8E3F-4CBC-87B8-52C0E0DB03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3BA8ED-DF6F-4DF0-B7F2-D45B3A95711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DDD7607-B7CA-4791-98FF-4A7815CFDA9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8888564-130D-490F-954F-1E7F325907D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117DE98-E5DB-48AB-9FCF-A918BB1C2D57}"/>
              </a:ext>
            </a:extLst>
          </p:cNvPr>
          <p:cNvSpPr>
            <a:spLocks noGrp="1"/>
          </p:cNvSpPr>
          <p:nvPr>
            <p:ph type="dt" sz="half" idx="10"/>
          </p:nvPr>
        </p:nvSpPr>
        <p:spPr/>
        <p:txBody>
          <a:bodyPr/>
          <a:lstStyle/>
          <a:p>
            <a:fld id="{54FD75E3-0AF5-45E2-B929-47BA8E40B816}" type="datetimeFigureOut">
              <a:rPr lang="en-GB" smtClean="0"/>
              <a:t>28/03/2022</a:t>
            </a:fld>
            <a:endParaRPr lang="en-GB"/>
          </a:p>
        </p:txBody>
      </p:sp>
      <p:sp>
        <p:nvSpPr>
          <p:cNvPr id="8" name="Footer Placeholder 7">
            <a:extLst>
              <a:ext uri="{FF2B5EF4-FFF2-40B4-BE49-F238E27FC236}">
                <a16:creationId xmlns:a16="http://schemas.microsoft.com/office/drawing/2014/main" id="{8EC0BD63-5C4F-4B22-95AA-90C2760DC7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F1AA4E3-C98B-49FD-8B5F-62CE56069716}"/>
              </a:ext>
            </a:extLst>
          </p:cNvPr>
          <p:cNvSpPr>
            <a:spLocks noGrp="1"/>
          </p:cNvSpPr>
          <p:nvPr>
            <p:ph type="sldNum" sz="quarter" idx="12"/>
          </p:nvPr>
        </p:nvSpPr>
        <p:spPr/>
        <p:txBody>
          <a:bodyPr/>
          <a:lstStyle/>
          <a:p>
            <a:fld id="{44F11F9B-5002-43C6-A730-02742AC1BD40}" type="slidenum">
              <a:rPr lang="en-GB" smtClean="0"/>
              <a:t>‹#›</a:t>
            </a:fld>
            <a:endParaRPr lang="en-GB"/>
          </a:p>
        </p:txBody>
      </p:sp>
    </p:spTree>
    <p:extLst>
      <p:ext uri="{BB962C8B-B14F-4D97-AF65-F5344CB8AC3E}">
        <p14:creationId xmlns:p14="http://schemas.microsoft.com/office/powerpoint/2010/main" val="236100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1B039-AD94-4493-96B8-AB3D230A8F5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CF75090-6714-407C-83CF-22C701C39C1A}"/>
              </a:ext>
            </a:extLst>
          </p:cNvPr>
          <p:cNvSpPr>
            <a:spLocks noGrp="1"/>
          </p:cNvSpPr>
          <p:nvPr>
            <p:ph type="dt" sz="half" idx="10"/>
          </p:nvPr>
        </p:nvSpPr>
        <p:spPr/>
        <p:txBody>
          <a:bodyPr/>
          <a:lstStyle/>
          <a:p>
            <a:fld id="{54FD75E3-0AF5-45E2-B929-47BA8E40B816}" type="datetimeFigureOut">
              <a:rPr lang="en-GB" smtClean="0"/>
              <a:t>28/03/2022</a:t>
            </a:fld>
            <a:endParaRPr lang="en-GB"/>
          </a:p>
        </p:txBody>
      </p:sp>
      <p:sp>
        <p:nvSpPr>
          <p:cNvPr id="4" name="Footer Placeholder 3">
            <a:extLst>
              <a:ext uri="{FF2B5EF4-FFF2-40B4-BE49-F238E27FC236}">
                <a16:creationId xmlns:a16="http://schemas.microsoft.com/office/drawing/2014/main" id="{78A2F30D-FF58-4070-9FDE-359F525C844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1BCDED2-0E9D-4B10-BAC5-1A08BB7DF894}"/>
              </a:ext>
            </a:extLst>
          </p:cNvPr>
          <p:cNvSpPr>
            <a:spLocks noGrp="1"/>
          </p:cNvSpPr>
          <p:nvPr>
            <p:ph type="sldNum" sz="quarter" idx="12"/>
          </p:nvPr>
        </p:nvSpPr>
        <p:spPr/>
        <p:txBody>
          <a:bodyPr/>
          <a:lstStyle/>
          <a:p>
            <a:fld id="{44F11F9B-5002-43C6-A730-02742AC1BD40}" type="slidenum">
              <a:rPr lang="en-GB" smtClean="0"/>
              <a:t>‹#›</a:t>
            </a:fld>
            <a:endParaRPr lang="en-GB"/>
          </a:p>
        </p:txBody>
      </p:sp>
    </p:spTree>
    <p:extLst>
      <p:ext uri="{BB962C8B-B14F-4D97-AF65-F5344CB8AC3E}">
        <p14:creationId xmlns:p14="http://schemas.microsoft.com/office/powerpoint/2010/main" val="32391791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0F2BBCF-6059-4F9F-96E2-87D9EEDEC0DF}"/>
              </a:ext>
            </a:extLst>
          </p:cNvPr>
          <p:cNvSpPr>
            <a:spLocks noGrp="1"/>
          </p:cNvSpPr>
          <p:nvPr>
            <p:ph type="dt" sz="half" idx="10"/>
          </p:nvPr>
        </p:nvSpPr>
        <p:spPr/>
        <p:txBody>
          <a:bodyPr/>
          <a:lstStyle/>
          <a:p>
            <a:fld id="{54FD75E3-0AF5-45E2-B929-47BA8E40B816}" type="datetimeFigureOut">
              <a:rPr lang="en-GB" smtClean="0"/>
              <a:t>28/03/2022</a:t>
            </a:fld>
            <a:endParaRPr lang="en-GB"/>
          </a:p>
        </p:txBody>
      </p:sp>
      <p:sp>
        <p:nvSpPr>
          <p:cNvPr id="3" name="Footer Placeholder 2">
            <a:extLst>
              <a:ext uri="{FF2B5EF4-FFF2-40B4-BE49-F238E27FC236}">
                <a16:creationId xmlns:a16="http://schemas.microsoft.com/office/drawing/2014/main" id="{9C950316-7F3E-41A1-A436-023028E2A7A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4016670-0055-49D6-990B-C4BBDA1ACA20}"/>
              </a:ext>
            </a:extLst>
          </p:cNvPr>
          <p:cNvSpPr>
            <a:spLocks noGrp="1"/>
          </p:cNvSpPr>
          <p:nvPr>
            <p:ph type="sldNum" sz="quarter" idx="12"/>
          </p:nvPr>
        </p:nvSpPr>
        <p:spPr/>
        <p:txBody>
          <a:bodyPr/>
          <a:lstStyle/>
          <a:p>
            <a:fld id="{44F11F9B-5002-43C6-A730-02742AC1BD40}" type="slidenum">
              <a:rPr lang="en-GB" smtClean="0"/>
              <a:t>‹#›</a:t>
            </a:fld>
            <a:endParaRPr lang="en-GB"/>
          </a:p>
        </p:txBody>
      </p:sp>
    </p:spTree>
    <p:extLst>
      <p:ext uri="{BB962C8B-B14F-4D97-AF65-F5344CB8AC3E}">
        <p14:creationId xmlns:p14="http://schemas.microsoft.com/office/powerpoint/2010/main" val="19264441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F7634-EB87-4FE8-8725-BD9A8D9CCB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C7A61C-2D82-455D-8D0A-53B4AD37AD3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9241E52-0AEC-4065-A63E-47F2BE020C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DA58B6-0407-4CDC-A814-031584CD5A86}"/>
              </a:ext>
            </a:extLst>
          </p:cNvPr>
          <p:cNvSpPr>
            <a:spLocks noGrp="1"/>
          </p:cNvSpPr>
          <p:nvPr>
            <p:ph type="dt" sz="half" idx="10"/>
          </p:nvPr>
        </p:nvSpPr>
        <p:spPr/>
        <p:txBody>
          <a:bodyPr/>
          <a:lstStyle/>
          <a:p>
            <a:fld id="{54FD75E3-0AF5-45E2-B929-47BA8E40B816}" type="datetimeFigureOut">
              <a:rPr lang="en-GB" smtClean="0"/>
              <a:t>28/03/2022</a:t>
            </a:fld>
            <a:endParaRPr lang="en-GB"/>
          </a:p>
        </p:txBody>
      </p:sp>
      <p:sp>
        <p:nvSpPr>
          <p:cNvPr id="6" name="Footer Placeholder 5">
            <a:extLst>
              <a:ext uri="{FF2B5EF4-FFF2-40B4-BE49-F238E27FC236}">
                <a16:creationId xmlns:a16="http://schemas.microsoft.com/office/drawing/2014/main" id="{8712CFF2-ADBC-40CD-8C39-260CD9DDA4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AFEDE1-D1E4-4091-94F4-B9EA07581FB3}"/>
              </a:ext>
            </a:extLst>
          </p:cNvPr>
          <p:cNvSpPr>
            <a:spLocks noGrp="1"/>
          </p:cNvSpPr>
          <p:nvPr>
            <p:ph type="sldNum" sz="quarter" idx="12"/>
          </p:nvPr>
        </p:nvSpPr>
        <p:spPr/>
        <p:txBody>
          <a:bodyPr/>
          <a:lstStyle/>
          <a:p>
            <a:fld id="{44F11F9B-5002-43C6-A730-02742AC1BD40}" type="slidenum">
              <a:rPr lang="en-GB" smtClean="0"/>
              <a:t>‹#›</a:t>
            </a:fld>
            <a:endParaRPr lang="en-GB"/>
          </a:p>
        </p:txBody>
      </p:sp>
    </p:spTree>
    <p:extLst>
      <p:ext uri="{BB962C8B-B14F-4D97-AF65-F5344CB8AC3E}">
        <p14:creationId xmlns:p14="http://schemas.microsoft.com/office/powerpoint/2010/main" val="4067658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8199D-4067-400D-92ED-DABCBC453F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3B6BB4E-81AF-4FED-9960-D611F84B915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296FF7C-512D-489B-8044-61B53E7DA4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CAFF75-C7DD-4886-80F3-89AC40C0562C}"/>
              </a:ext>
            </a:extLst>
          </p:cNvPr>
          <p:cNvSpPr>
            <a:spLocks noGrp="1"/>
          </p:cNvSpPr>
          <p:nvPr>
            <p:ph type="dt" sz="half" idx="10"/>
          </p:nvPr>
        </p:nvSpPr>
        <p:spPr/>
        <p:txBody>
          <a:bodyPr/>
          <a:lstStyle/>
          <a:p>
            <a:fld id="{54FD75E3-0AF5-45E2-B929-47BA8E40B816}" type="datetimeFigureOut">
              <a:rPr lang="en-GB" smtClean="0"/>
              <a:t>28/03/2022</a:t>
            </a:fld>
            <a:endParaRPr lang="en-GB"/>
          </a:p>
        </p:txBody>
      </p:sp>
      <p:sp>
        <p:nvSpPr>
          <p:cNvPr id="6" name="Footer Placeholder 5">
            <a:extLst>
              <a:ext uri="{FF2B5EF4-FFF2-40B4-BE49-F238E27FC236}">
                <a16:creationId xmlns:a16="http://schemas.microsoft.com/office/drawing/2014/main" id="{83379D0B-9CB4-41F5-A085-89CADF7935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B8B115-9A0B-4D67-A7DD-0D9931D4576C}"/>
              </a:ext>
            </a:extLst>
          </p:cNvPr>
          <p:cNvSpPr>
            <a:spLocks noGrp="1"/>
          </p:cNvSpPr>
          <p:nvPr>
            <p:ph type="sldNum" sz="quarter" idx="12"/>
          </p:nvPr>
        </p:nvSpPr>
        <p:spPr/>
        <p:txBody>
          <a:bodyPr/>
          <a:lstStyle/>
          <a:p>
            <a:fld id="{44F11F9B-5002-43C6-A730-02742AC1BD40}" type="slidenum">
              <a:rPr lang="en-GB" smtClean="0"/>
              <a:t>‹#›</a:t>
            </a:fld>
            <a:endParaRPr lang="en-GB"/>
          </a:p>
        </p:txBody>
      </p:sp>
    </p:spTree>
    <p:extLst>
      <p:ext uri="{BB962C8B-B14F-4D97-AF65-F5344CB8AC3E}">
        <p14:creationId xmlns:p14="http://schemas.microsoft.com/office/powerpoint/2010/main" val="1004560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B23AF-8655-4AFD-B3F9-91299BCA1E7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810876-1851-4B00-B5DF-78A640073F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5520D7-200F-4179-BC11-8D40FA361DC1}"/>
              </a:ext>
            </a:extLst>
          </p:cNvPr>
          <p:cNvSpPr>
            <a:spLocks noGrp="1"/>
          </p:cNvSpPr>
          <p:nvPr>
            <p:ph type="dt" sz="half" idx="10"/>
          </p:nvPr>
        </p:nvSpPr>
        <p:spPr/>
        <p:txBody>
          <a:bodyPr/>
          <a:lstStyle/>
          <a:p>
            <a:fld id="{54FD75E3-0AF5-45E2-B929-47BA8E40B816}" type="datetimeFigureOut">
              <a:rPr lang="en-GB" smtClean="0"/>
              <a:t>28/03/2022</a:t>
            </a:fld>
            <a:endParaRPr lang="en-GB"/>
          </a:p>
        </p:txBody>
      </p:sp>
      <p:sp>
        <p:nvSpPr>
          <p:cNvPr id="5" name="Footer Placeholder 4">
            <a:extLst>
              <a:ext uri="{FF2B5EF4-FFF2-40B4-BE49-F238E27FC236}">
                <a16:creationId xmlns:a16="http://schemas.microsoft.com/office/drawing/2014/main" id="{32957F52-6653-47D3-9AA2-16B3E0ACE1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4C5156-1EF4-4F69-AF07-F33136298CDA}"/>
              </a:ext>
            </a:extLst>
          </p:cNvPr>
          <p:cNvSpPr>
            <a:spLocks noGrp="1"/>
          </p:cNvSpPr>
          <p:nvPr>
            <p:ph type="sldNum" sz="quarter" idx="12"/>
          </p:nvPr>
        </p:nvSpPr>
        <p:spPr/>
        <p:txBody>
          <a:bodyPr/>
          <a:lstStyle/>
          <a:p>
            <a:fld id="{44F11F9B-5002-43C6-A730-02742AC1BD40}" type="slidenum">
              <a:rPr lang="en-GB" smtClean="0"/>
              <a:t>‹#›</a:t>
            </a:fld>
            <a:endParaRPr lang="en-GB"/>
          </a:p>
        </p:txBody>
      </p:sp>
    </p:spTree>
    <p:extLst>
      <p:ext uri="{BB962C8B-B14F-4D97-AF65-F5344CB8AC3E}">
        <p14:creationId xmlns:p14="http://schemas.microsoft.com/office/powerpoint/2010/main" val="32530783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A29A46-F98E-4A76-977B-AEBE8065CB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4A2266-E08E-4DF3-9F57-A18B7B78F8B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C77326-001A-42BC-8142-BEEC9FDEA24C}"/>
              </a:ext>
            </a:extLst>
          </p:cNvPr>
          <p:cNvSpPr>
            <a:spLocks noGrp="1"/>
          </p:cNvSpPr>
          <p:nvPr>
            <p:ph type="dt" sz="half" idx="10"/>
          </p:nvPr>
        </p:nvSpPr>
        <p:spPr/>
        <p:txBody>
          <a:bodyPr/>
          <a:lstStyle/>
          <a:p>
            <a:fld id="{54FD75E3-0AF5-45E2-B929-47BA8E40B816}" type="datetimeFigureOut">
              <a:rPr lang="en-GB" smtClean="0"/>
              <a:t>28/03/2022</a:t>
            </a:fld>
            <a:endParaRPr lang="en-GB"/>
          </a:p>
        </p:txBody>
      </p:sp>
      <p:sp>
        <p:nvSpPr>
          <p:cNvPr id="5" name="Footer Placeholder 4">
            <a:extLst>
              <a:ext uri="{FF2B5EF4-FFF2-40B4-BE49-F238E27FC236}">
                <a16:creationId xmlns:a16="http://schemas.microsoft.com/office/drawing/2014/main" id="{142EB9B9-C67F-40BD-8DB6-77581946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15A317-6AE4-4046-8CAB-CD650D335F46}"/>
              </a:ext>
            </a:extLst>
          </p:cNvPr>
          <p:cNvSpPr>
            <a:spLocks noGrp="1"/>
          </p:cNvSpPr>
          <p:nvPr>
            <p:ph type="sldNum" sz="quarter" idx="12"/>
          </p:nvPr>
        </p:nvSpPr>
        <p:spPr/>
        <p:txBody>
          <a:bodyPr/>
          <a:lstStyle/>
          <a:p>
            <a:fld id="{44F11F9B-5002-43C6-A730-02742AC1BD40}" type="slidenum">
              <a:rPr lang="en-GB" smtClean="0"/>
              <a:t>‹#›</a:t>
            </a:fld>
            <a:endParaRPr lang="en-GB"/>
          </a:p>
        </p:txBody>
      </p:sp>
    </p:spTree>
    <p:extLst>
      <p:ext uri="{BB962C8B-B14F-4D97-AF65-F5344CB8AC3E}">
        <p14:creationId xmlns:p14="http://schemas.microsoft.com/office/powerpoint/2010/main" val="3821332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992BDB-0500-446B-AC08-4682D2F9B9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8E3B9-EA1D-4D1B-ADA4-7AAC4E25CF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30489F-3A30-4219-BCC6-6D1F6B2D28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4FD75E3-0AF5-45E2-B929-47BA8E40B816}" type="datetimeFigureOut">
              <a:rPr lang="en-GB" smtClean="0"/>
              <a:t>28/03/2022</a:t>
            </a:fld>
            <a:endParaRPr lang="en-GB"/>
          </a:p>
        </p:txBody>
      </p:sp>
      <p:sp>
        <p:nvSpPr>
          <p:cNvPr id="5" name="Footer Placeholder 4">
            <a:extLst>
              <a:ext uri="{FF2B5EF4-FFF2-40B4-BE49-F238E27FC236}">
                <a16:creationId xmlns:a16="http://schemas.microsoft.com/office/drawing/2014/main" id="{3CEC4474-F4EA-46DF-AF89-1FDCCC2481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EE420F8-95F5-4CC2-B048-441C684B94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4F11F9B-5002-43C6-A730-02742AC1BD40}" type="slidenum">
              <a:rPr lang="en-GB" smtClean="0"/>
              <a:t>‹#›</a:t>
            </a:fld>
            <a:endParaRPr lang="en-GB"/>
          </a:p>
        </p:txBody>
      </p:sp>
    </p:spTree>
    <p:extLst>
      <p:ext uri="{BB962C8B-B14F-4D97-AF65-F5344CB8AC3E}">
        <p14:creationId xmlns:p14="http://schemas.microsoft.com/office/powerpoint/2010/main" val="1107039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guides.library.uwm.edu/infolit/module6"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en.wikipedia.org/wiki/Plagiarism" TargetMode="External"/><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hyperlink" Target="http://ipkitten.blogspot.com/2010/09/plagiarism-do-we-know-what-it-means-do.html" TargetMode="Externa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hyperlink" Target="https://openclipart.org/detail/172060/do-not-copy-business-stamp-1"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uAmm5YSe_us"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hyperlink" Target="http://www.slideshare.net/danieljamesgreene/honesty-in-academic-writing"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mkleit.wordpress.com/category/between-quotations/"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mkleit.wordpress.com/category/between-quotations/"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mkleit.wordpress.com/category/between-quotations/"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FC105-DDCD-4034-BA73-C6B923DB0B99}"/>
              </a:ext>
            </a:extLst>
          </p:cNvPr>
          <p:cNvSpPr>
            <a:spLocks noGrp="1"/>
          </p:cNvSpPr>
          <p:nvPr>
            <p:ph type="ctrTitle"/>
          </p:nvPr>
        </p:nvSpPr>
        <p:spPr>
          <a:xfrm>
            <a:off x="8174735" y="640081"/>
            <a:ext cx="3377183" cy="3708895"/>
          </a:xfrm>
          <a:noFill/>
        </p:spPr>
        <p:txBody>
          <a:bodyPr>
            <a:normAutofit/>
          </a:bodyPr>
          <a:lstStyle/>
          <a:p>
            <a:pPr algn="l"/>
            <a:r>
              <a:rPr lang="en-GB" sz="5400" b="1" dirty="0">
                <a:latin typeface="Times New Roman" panose="02020603050405020304" pitchFamily="18" charset="0"/>
                <a:cs typeface="Times New Roman" panose="02020603050405020304" pitchFamily="18" charset="0"/>
              </a:rPr>
              <a:t>Plagiarism</a:t>
            </a:r>
          </a:p>
        </p:txBody>
      </p:sp>
      <p:pic>
        <p:nvPicPr>
          <p:cNvPr id="5" name="Picture 4">
            <a:extLst>
              <a:ext uri="{FF2B5EF4-FFF2-40B4-BE49-F238E27FC236}">
                <a16:creationId xmlns:a16="http://schemas.microsoft.com/office/drawing/2014/main" id="{847FE9FE-55CF-4F27-83CF-E880257F8D9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74" r="1116"/>
          <a:stretch/>
        </p:blipFill>
        <p:spPr>
          <a:xfrm>
            <a:off x="20" y="10"/>
            <a:ext cx="7534636" cy="6857990"/>
          </a:xfrm>
          <a:prstGeom prst="rect">
            <a:avLst/>
          </a:prstGeom>
        </p:spPr>
      </p:pic>
    </p:spTree>
    <p:extLst>
      <p:ext uri="{BB962C8B-B14F-4D97-AF65-F5344CB8AC3E}">
        <p14:creationId xmlns:p14="http://schemas.microsoft.com/office/powerpoint/2010/main" val="1091028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DBEBEF-4FC9-4571-A9B9-AFD7AF56A428}"/>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dirty="0">
                <a:solidFill>
                  <a:srgbClr val="FFFFFF"/>
                </a:solidFill>
                <a:latin typeface="Times New Roman" panose="02020603050405020304" pitchFamily="18" charset="0"/>
                <a:cs typeface="Times New Roman" panose="02020603050405020304" pitchFamily="18" charset="0"/>
              </a:rPr>
              <a:t>What does plagiarism mean?</a:t>
            </a:r>
          </a:p>
        </p:txBody>
      </p:sp>
      <p:cxnSp>
        <p:nvCxnSpPr>
          <p:cNvPr id="16" name="Straight Connector 15">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9" name="Picture 8" descr="A screenshot of a cell phone&#10;&#10;Description automatically generated">
            <a:extLst>
              <a:ext uri="{FF2B5EF4-FFF2-40B4-BE49-F238E27FC236}">
                <a16:creationId xmlns:a16="http://schemas.microsoft.com/office/drawing/2014/main" id="{F06F2D79-BDD0-449E-AFB4-DC816369AA3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31567" y="2447867"/>
            <a:ext cx="5455917" cy="3955539"/>
          </a:xfrm>
          <a:prstGeom prst="rect">
            <a:avLst/>
          </a:prstGeom>
        </p:spPr>
      </p:pic>
      <p:cxnSp>
        <p:nvCxnSpPr>
          <p:cNvPr id="18" name="Straight Connector 17">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6" name="Content Placeholder 5" descr="A screenshot of a cell phone&#10;&#10;Description automatically generated">
            <a:extLst>
              <a:ext uri="{FF2B5EF4-FFF2-40B4-BE49-F238E27FC236}">
                <a16:creationId xmlns:a16="http://schemas.microsoft.com/office/drawing/2014/main" id="{F8D42A58-FC7D-4278-86D8-D36810F4DCA7}"/>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445073" y="2803860"/>
            <a:ext cx="5455917" cy="3243552"/>
          </a:xfrm>
          <a:prstGeom prst="rect">
            <a:avLst/>
          </a:prstGeom>
        </p:spPr>
      </p:pic>
    </p:spTree>
    <p:extLst>
      <p:ext uri="{BB962C8B-B14F-4D97-AF65-F5344CB8AC3E}">
        <p14:creationId xmlns:p14="http://schemas.microsoft.com/office/powerpoint/2010/main" val="1663805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EA09A-ADED-42D5-8971-A888A976B7A9}"/>
              </a:ext>
            </a:extLst>
          </p:cNvPr>
          <p:cNvSpPr>
            <a:spLocks noGrp="1"/>
          </p:cNvSpPr>
          <p:nvPr>
            <p:ph type="title"/>
          </p:nvPr>
        </p:nvSpPr>
        <p:spPr>
          <a:xfrm>
            <a:off x="960100" y="978102"/>
            <a:ext cx="10588434" cy="1062644"/>
          </a:xfrm>
        </p:spPr>
        <p:txBody>
          <a:bodyPr anchor="b">
            <a:normAutofit/>
          </a:bodyPr>
          <a:lstStyle/>
          <a:p>
            <a:r>
              <a:rPr lang="en-GB">
                <a:latin typeface="Times New Roman" panose="02020603050405020304" pitchFamily="18" charset="0"/>
                <a:cs typeface="Times New Roman" panose="02020603050405020304" pitchFamily="18" charset="0"/>
              </a:rPr>
              <a:t>Plagiarism means </a:t>
            </a:r>
            <a:r>
              <a:rPr lang="en-GB" dirty="0">
                <a:latin typeface="Times New Roman" panose="02020603050405020304" pitchFamily="18" charset="0"/>
                <a:cs typeface="Times New Roman" panose="02020603050405020304" pitchFamily="18" charset="0"/>
              </a:rPr>
              <a:t>…</a:t>
            </a:r>
          </a:p>
        </p:txBody>
      </p:sp>
      <p:cxnSp>
        <p:nvCxnSpPr>
          <p:cNvPr id="20" name="Straight Connector 19">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close up of a sign&#10;&#10;Description automatically generated">
            <a:extLst>
              <a:ext uri="{FF2B5EF4-FFF2-40B4-BE49-F238E27FC236}">
                <a16:creationId xmlns:a16="http://schemas.microsoft.com/office/drawing/2014/main" id="{4626B806-EF06-4B11-8A0D-2B4FCAA9A57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5975" r="16262"/>
          <a:stretch/>
        </p:blipFill>
        <p:spPr>
          <a:xfrm>
            <a:off x="1200150" y="2811104"/>
            <a:ext cx="2071688" cy="2928114"/>
          </a:xfrm>
          <a:prstGeom prst="rect">
            <a:avLst/>
          </a:prstGeom>
        </p:spPr>
      </p:pic>
      <p:sp>
        <p:nvSpPr>
          <p:cNvPr id="3" name="Content Placeholder 2">
            <a:extLst>
              <a:ext uri="{FF2B5EF4-FFF2-40B4-BE49-F238E27FC236}">
                <a16:creationId xmlns:a16="http://schemas.microsoft.com/office/drawing/2014/main" id="{554CC52C-4CF9-42C1-9330-90E99C9C38F4}"/>
              </a:ext>
            </a:extLst>
          </p:cNvPr>
          <p:cNvSpPr>
            <a:spLocks noGrp="1"/>
          </p:cNvSpPr>
          <p:nvPr>
            <p:ph idx="1"/>
          </p:nvPr>
        </p:nvSpPr>
        <p:spPr>
          <a:xfrm>
            <a:off x="4143376" y="2682433"/>
            <a:ext cx="7405158" cy="3518336"/>
          </a:xfrm>
        </p:spPr>
        <p:txBody>
          <a:bodyPr>
            <a:noAutofit/>
          </a:bodyPr>
          <a:lstStyle/>
          <a:p>
            <a:pPr marL="0" indent="0">
              <a:buNone/>
            </a:pPr>
            <a:r>
              <a:rPr lang="en-GB" sz="2000" dirty="0">
                <a:latin typeface="Times New Roman" panose="02020603050405020304" pitchFamily="18" charset="0"/>
                <a:cs typeface="Times New Roman" panose="02020603050405020304" pitchFamily="18" charset="0"/>
              </a:rPr>
              <a:t>Plagiarism, in basic terms, is presenting the work or ideas of another as one's own, without acknowledging one’s sources (London Metropolitan University, 2017). </a:t>
            </a:r>
          </a:p>
          <a:p>
            <a:pPr marL="0" indent="0">
              <a:buNone/>
            </a:pPr>
            <a:r>
              <a:rPr lang="en-GB" sz="2000" dirty="0">
                <a:latin typeface="Times New Roman" panose="02020603050405020304" pitchFamily="18" charset="0"/>
                <a:cs typeface="Times New Roman" panose="02020603050405020304" pitchFamily="18" charset="0"/>
              </a:rPr>
              <a:t>Plagiarism is theft - if you do not give your sources when you write you are in effect (stealing) someone else’s work and passing it off as your own (Hopkins &amp; Reid, 2018). </a:t>
            </a:r>
          </a:p>
          <a:p>
            <a:pPr marL="0" indent="0">
              <a:buNone/>
            </a:pPr>
            <a:r>
              <a:rPr lang="en-GB" sz="2000" dirty="0">
                <a:latin typeface="Times New Roman" panose="02020603050405020304" pitchFamily="18" charset="0"/>
                <a:cs typeface="Times New Roman" panose="02020603050405020304" pitchFamily="18" charset="0"/>
              </a:rPr>
              <a:t>Plagiarism is a major academic offence for which you can fail a module, be suspended from University or even have your whole degree annulled (Burns and Sinfield, 2012) </a:t>
            </a:r>
          </a:p>
          <a:p>
            <a:pPr marL="0" indent="0">
              <a:buNone/>
            </a:pPr>
            <a:r>
              <a:rPr lang="en-GB" sz="2000" dirty="0">
                <a:latin typeface="Times New Roman" panose="02020603050405020304" pitchFamily="18" charset="0"/>
                <a:cs typeface="Times New Roman" panose="02020603050405020304" pitchFamily="18" charset="0"/>
              </a:rPr>
              <a:t>Students often accidentally ‘stumble’ into Plagiarism (Burns and Sinfield, 2012)</a:t>
            </a:r>
          </a:p>
        </p:txBody>
      </p:sp>
    </p:spTree>
    <p:extLst>
      <p:ext uri="{BB962C8B-B14F-4D97-AF65-F5344CB8AC3E}">
        <p14:creationId xmlns:p14="http://schemas.microsoft.com/office/powerpoint/2010/main" val="1076088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6562A-72E7-4257-A88A-8B0AB228F4EE}"/>
              </a:ext>
            </a:extLst>
          </p:cNvPr>
          <p:cNvSpPr>
            <a:spLocks noGrp="1"/>
          </p:cNvSpPr>
          <p:nvPr>
            <p:ph type="title"/>
          </p:nvPr>
        </p:nvSpPr>
        <p:spPr/>
        <p:txBody>
          <a:bodyPr/>
          <a:lstStyle/>
          <a:p>
            <a:r>
              <a:rPr lang="en-GB" dirty="0"/>
              <a:t>Plagiarism</a:t>
            </a:r>
          </a:p>
        </p:txBody>
      </p:sp>
      <p:sp>
        <p:nvSpPr>
          <p:cNvPr id="3" name="Content Placeholder 2">
            <a:extLst>
              <a:ext uri="{FF2B5EF4-FFF2-40B4-BE49-F238E27FC236}">
                <a16:creationId xmlns:a16="http://schemas.microsoft.com/office/drawing/2014/main" id="{9C73E62E-9BC0-4FA8-97C5-7A00A4C5800A}"/>
              </a:ext>
            </a:extLst>
          </p:cNvPr>
          <p:cNvSpPr>
            <a:spLocks noGrp="1"/>
          </p:cNvSpPr>
          <p:nvPr>
            <p:ph idx="1"/>
          </p:nvPr>
        </p:nvSpPr>
        <p:spPr/>
        <p:txBody>
          <a:bodyPr/>
          <a:lstStyle/>
          <a:p>
            <a:pPr marL="0" indent="0">
              <a:buNone/>
            </a:pPr>
            <a:r>
              <a:rPr lang="en-GB" dirty="0">
                <a:hlinkClick r:id="rId2"/>
              </a:rPr>
              <a:t>https://www.youtube.com/watch?v=uAmm5YSe_us</a:t>
            </a:r>
            <a:endParaRPr lang="en-GB" dirty="0"/>
          </a:p>
          <a:p>
            <a:pPr marL="0" indent="0">
              <a:buNone/>
            </a:pPr>
            <a:endParaRPr lang="en-GB" dirty="0"/>
          </a:p>
        </p:txBody>
      </p:sp>
    </p:spTree>
    <p:extLst>
      <p:ext uri="{BB962C8B-B14F-4D97-AF65-F5344CB8AC3E}">
        <p14:creationId xmlns:p14="http://schemas.microsoft.com/office/powerpoint/2010/main" val="29229132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2C925-F3A4-4738-B9F1-615995A36905}"/>
              </a:ext>
            </a:extLst>
          </p:cNvPr>
          <p:cNvSpPr>
            <a:spLocks noGrp="1"/>
          </p:cNvSpPr>
          <p:nvPr>
            <p:ph type="title"/>
          </p:nvPr>
        </p:nvSpPr>
        <p:spPr>
          <a:xfrm>
            <a:off x="838200" y="365125"/>
            <a:ext cx="10515600" cy="1325563"/>
          </a:xfrm>
        </p:spPr>
        <p:txBody>
          <a:bodyPr>
            <a:normAutofit/>
          </a:bodyPr>
          <a:lstStyle/>
          <a:p>
            <a:r>
              <a:rPr lang="en-GB" sz="5400" dirty="0">
                <a:latin typeface="Times New Roman" panose="02020603050405020304" pitchFamily="18" charset="0"/>
                <a:cs typeface="Times New Roman" panose="02020603050405020304" pitchFamily="18" charset="0"/>
              </a:rPr>
              <a:t>So what?</a:t>
            </a:r>
          </a:p>
        </p:txBody>
      </p:sp>
      <p:graphicFrame>
        <p:nvGraphicFramePr>
          <p:cNvPr id="5" name="Content Placeholder 2">
            <a:extLst>
              <a:ext uri="{FF2B5EF4-FFF2-40B4-BE49-F238E27FC236}">
                <a16:creationId xmlns:a16="http://schemas.microsoft.com/office/drawing/2014/main" id="{0D247829-2439-4A87-9594-7E62FB2022B2}"/>
              </a:ext>
            </a:extLst>
          </p:cNvPr>
          <p:cNvGraphicFramePr>
            <a:graphicFrameLocks noGrp="1"/>
          </p:cNvGraphicFramePr>
          <p:nvPr>
            <p:ph idx="1"/>
            <p:extLst>
              <p:ext uri="{D42A27DB-BD31-4B8C-83A1-F6EECF244321}">
                <p14:modId xmlns:p14="http://schemas.microsoft.com/office/powerpoint/2010/main" val="8548893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3795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E1784-A69E-47C8-A0A1-4360B77276AB}"/>
              </a:ext>
            </a:extLst>
          </p:cNvPr>
          <p:cNvSpPr>
            <a:spLocks noGrp="1"/>
          </p:cNvSpPr>
          <p:nvPr>
            <p:ph type="title"/>
          </p:nvPr>
        </p:nvSpPr>
        <p:spPr>
          <a:xfrm>
            <a:off x="571500" y="978102"/>
            <a:ext cx="10977034" cy="1062644"/>
          </a:xfrm>
        </p:spPr>
        <p:txBody>
          <a:bodyPr anchor="b">
            <a:normAutofit/>
          </a:bodyPr>
          <a:lstStyle/>
          <a:p>
            <a:r>
              <a:rPr lang="en-GB" sz="5400" dirty="0">
                <a:latin typeface="Times New Roman" panose="02020603050405020304" pitchFamily="18" charset="0"/>
                <a:cs typeface="Times New Roman" panose="02020603050405020304" pitchFamily="18" charset="0"/>
              </a:rPr>
              <a:t>Academic Integrity</a:t>
            </a:r>
          </a:p>
        </p:txBody>
      </p:sp>
      <p:cxnSp>
        <p:nvCxnSpPr>
          <p:cNvPr id="22" name="Straight Connector 21">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close up of a card&#10;&#10;Description automatically generated">
            <a:extLst>
              <a:ext uri="{FF2B5EF4-FFF2-40B4-BE49-F238E27FC236}">
                <a16:creationId xmlns:a16="http://schemas.microsoft.com/office/drawing/2014/main" id="{90805A35-73A5-4072-A2F3-0F368B03B22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1500" y="2811105"/>
            <a:ext cx="3909003" cy="2618146"/>
          </a:xfrm>
          <a:prstGeom prst="rect">
            <a:avLst/>
          </a:prstGeom>
        </p:spPr>
      </p:pic>
      <p:sp>
        <p:nvSpPr>
          <p:cNvPr id="3" name="Content Placeholder 2">
            <a:extLst>
              <a:ext uri="{FF2B5EF4-FFF2-40B4-BE49-F238E27FC236}">
                <a16:creationId xmlns:a16="http://schemas.microsoft.com/office/drawing/2014/main" id="{BB892447-AF23-45EA-A6FB-2D8C4ECEE1B8}"/>
              </a:ext>
            </a:extLst>
          </p:cNvPr>
          <p:cNvSpPr>
            <a:spLocks noGrp="1"/>
          </p:cNvSpPr>
          <p:nvPr>
            <p:ph idx="1"/>
          </p:nvPr>
        </p:nvSpPr>
        <p:spPr>
          <a:xfrm>
            <a:off x="4729163" y="2682433"/>
            <a:ext cx="7143749" cy="3215749"/>
          </a:xfrm>
        </p:spPr>
        <p:txBody>
          <a:bodyPr>
            <a:noAutofit/>
          </a:bodyPr>
          <a:lstStyle/>
          <a:p>
            <a:pPr marL="0" indent="0">
              <a:buNone/>
            </a:pPr>
            <a:r>
              <a:rPr lang="en-GB" sz="2200" dirty="0">
                <a:latin typeface="Times New Roman" panose="02020603050405020304" pitchFamily="18" charset="0"/>
                <a:cs typeface="Times New Roman" panose="02020603050405020304" pitchFamily="18" charset="0"/>
              </a:rPr>
              <a:t>Academic integrity is therefore very important.</a:t>
            </a:r>
          </a:p>
          <a:p>
            <a:pPr marL="0" indent="0">
              <a:buNone/>
            </a:pPr>
            <a:r>
              <a:rPr lang="en-GB" sz="2200" dirty="0">
                <a:latin typeface="Times New Roman" panose="02020603050405020304" pitchFamily="18" charset="0"/>
                <a:cs typeface="Times New Roman" panose="02020603050405020304" pitchFamily="18" charset="0"/>
              </a:rPr>
              <a:t>It is essential that students ‘acknowledge’ their sources and</a:t>
            </a:r>
          </a:p>
          <a:p>
            <a:pPr marL="0" indent="0">
              <a:buNone/>
            </a:pPr>
            <a:r>
              <a:rPr lang="en-GB" sz="2200" dirty="0">
                <a:latin typeface="Times New Roman" panose="02020603050405020304" pitchFamily="18" charset="0"/>
                <a:cs typeface="Times New Roman" panose="02020603050405020304" pitchFamily="18" charset="0"/>
              </a:rPr>
              <a:t>credit the work of other people (Burns and Sinfield, 2012).</a:t>
            </a:r>
          </a:p>
          <a:p>
            <a:pPr marL="0" indent="0">
              <a:buNone/>
            </a:pPr>
            <a:endParaRPr lang="en-GB" sz="2200" dirty="0">
              <a:latin typeface="Times New Roman" panose="02020603050405020304" pitchFamily="18" charset="0"/>
              <a:cs typeface="Times New Roman" panose="02020603050405020304" pitchFamily="18" charset="0"/>
            </a:endParaRPr>
          </a:p>
          <a:p>
            <a:pPr marL="0" indent="0">
              <a:buNone/>
            </a:pPr>
            <a:r>
              <a:rPr lang="en-GB" sz="2200" dirty="0">
                <a:latin typeface="Times New Roman" panose="02020603050405020304" pitchFamily="18" charset="0"/>
                <a:cs typeface="Times New Roman" panose="02020603050405020304" pitchFamily="18" charset="0"/>
              </a:rPr>
              <a:t>You do this by recording references in your assignment and</a:t>
            </a:r>
          </a:p>
          <a:p>
            <a:pPr marL="0" indent="0">
              <a:buNone/>
            </a:pPr>
            <a:r>
              <a:rPr lang="en-GB" sz="2200" dirty="0">
                <a:latin typeface="Times New Roman" panose="02020603050405020304" pitchFamily="18" charset="0"/>
                <a:cs typeface="Times New Roman" panose="02020603050405020304" pitchFamily="18" charset="0"/>
              </a:rPr>
              <a:t>including a full reference list at the end of the assignment</a:t>
            </a:r>
          </a:p>
          <a:p>
            <a:pPr marL="0" indent="0">
              <a:buNone/>
            </a:pPr>
            <a:r>
              <a:rPr lang="en-GB" sz="2200" dirty="0">
                <a:latin typeface="Times New Roman" panose="02020603050405020304" pitchFamily="18" charset="0"/>
                <a:cs typeface="Times New Roman" panose="02020603050405020304" pitchFamily="18" charset="0"/>
              </a:rPr>
              <a:t>(Burns &amp; Sinfield, 2012)</a:t>
            </a:r>
          </a:p>
        </p:txBody>
      </p:sp>
    </p:spTree>
    <p:extLst>
      <p:ext uri="{BB962C8B-B14F-4D97-AF65-F5344CB8AC3E}">
        <p14:creationId xmlns:p14="http://schemas.microsoft.com/office/powerpoint/2010/main" val="3271398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D4B9B-9276-42E2-969C-2FAFD54ACAA0}"/>
              </a:ext>
            </a:extLst>
          </p:cNvPr>
          <p:cNvSpPr>
            <a:spLocks noGrp="1"/>
          </p:cNvSpPr>
          <p:nvPr>
            <p:ph type="title"/>
          </p:nvPr>
        </p:nvSpPr>
        <p:spPr>
          <a:xfrm>
            <a:off x="722489" y="365125"/>
            <a:ext cx="10631311" cy="1325563"/>
          </a:xfrm>
        </p:spPr>
        <p:txBody>
          <a:bodyPr>
            <a:normAutofit/>
          </a:bodyPr>
          <a:lstStyle/>
          <a:p>
            <a:r>
              <a:rPr lang="en-GB" sz="5400" dirty="0">
                <a:latin typeface="Times New Roman" panose="02020603050405020304" pitchFamily="18" charset="0"/>
                <a:cs typeface="Times New Roman" panose="02020603050405020304" pitchFamily="18" charset="0"/>
              </a:rPr>
              <a:t>Why do students plagiarise?</a:t>
            </a:r>
          </a:p>
        </p:txBody>
      </p:sp>
      <p:sp>
        <p:nvSpPr>
          <p:cNvPr id="3" name="Content Placeholder 2">
            <a:extLst>
              <a:ext uri="{FF2B5EF4-FFF2-40B4-BE49-F238E27FC236}">
                <a16:creationId xmlns:a16="http://schemas.microsoft.com/office/drawing/2014/main" id="{4E22E603-213A-4523-BF03-52C3AE746E34}"/>
              </a:ext>
            </a:extLst>
          </p:cNvPr>
          <p:cNvSpPr>
            <a:spLocks noGrp="1"/>
          </p:cNvSpPr>
          <p:nvPr>
            <p:ph idx="1"/>
          </p:nvPr>
        </p:nvSpPr>
        <p:spPr/>
        <p:txBody>
          <a:bodyPr/>
          <a:lstStyle/>
          <a:p>
            <a:pPr marL="0" indent="0">
              <a:buNone/>
            </a:pPr>
            <a:r>
              <a:rPr lang="en-GB" b="1" dirty="0">
                <a:latin typeface="Times New Roman" panose="02020603050405020304" pitchFamily="18" charset="0"/>
                <a:cs typeface="Times New Roman" panose="02020603050405020304" pitchFamily="18" charset="0"/>
              </a:rPr>
              <a:t>The main reasons</a:t>
            </a:r>
            <a:r>
              <a:rPr lang="en-GB" dirty="0">
                <a:latin typeface="Times New Roman" panose="02020603050405020304" pitchFamily="18" charset="0"/>
                <a:cs typeface="Times New Roman" panose="02020603050405020304" pitchFamily="18" charset="0"/>
              </a:rPr>
              <a:t> </a:t>
            </a:r>
          </a:p>
          <a:p>
            <a:pPr marL="0" indent="0">
              <a:buNone/>
            </a:pPr>
            <a:r>
              <a:rPr lang="en-GB" dirty="0">
                <a:latin typeface="Times New Roman" panose="02020603050405020304" pitchFamily="18" charset="0"/>
                <a:cs typeface="Times New Roman" panose="02020603050405020304" pitchFamily="18" charset="0"/>
              </a:rPr>
              <a:t>Too much pressure (time/workload) </a:t>
            </a:r>
          </a:p>
          <a:p>
            <a:pPr marL="0" indent="0">
              <a:buNone/>
            </a:pPr>
            <a:r>
              <a:rPr lang="en-GB" dirty="0">
                <a:latin typeface="Times New Roman" panose="02020603050405020304" pitchFamily="18" charset="0"/>
                <a:cs typeface="Times New Roman" panose="02020603050405020304" pitchFamily="18" charset="0"/>
              </a:rPr>
              <a:t>Easier to plagiarise than do the work (London Metropolitan University, 2017)</a:t>
            </a:r>
          </a:p>
        </p:txBody>
      </p:sp>
      <p:pic>
        <p:nvPicPr>
          <p:cNvPr id="4" name="Picture 3">
            <a:extLst>
              <a:ext uri="{FF2B5EF4-FFF2-40B4-BE49-F238E27FC236}">
                <a16:creationId xmlns:a16="http://schemas.microsoft.com/office/drawing/2014/main" id="{07C50BE1-5080-4F4E-B8B7-1A33253958E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858250" y="4591050"/>
            <a:ext cx="3333750" cy="2266950"/>
          </a:xfrm>
          <a:prstGeom prst="rect">
            <a:avLst/>
          </a:prstGeom>
        </p:spPr>
      </p:pic>
    </p:spTree>
    <p:extLst>
      <p:ext uri="{BB962C8B-B14F-4D97-AF65-F5344CB8AC3E}">
        <p14:creationId xmlns:p14="http://schemas.microsoft.com/office/powerpoint/2010/main" val="33122330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0FD52-8445-478A-95E1-D319AAD964EC}"/>
              </a:ext>
            </a:extLst>
          </p:cNvPr>
          <p:cNvSpPr>
            <a:spLocks noGrp="1"/>
          </p:cNvSpPr>
          <p:nvPr>
            <p:ph type="title"/>
          </p:nvPr>
        </p:nvSpPr>
        <p:spPr>
          <a:xfrm>
            <a:off x="728663" y="365125"/>
            <a:ext cx="10625137" cy="1325563"/>
          </a:xfrm>
        </p:spPr>
        <p:txBody>
          <a:bodyPr>
            <a:normAutofit/>
          </a:bodyPr>
          <a:lstStyle/>
          <a:p>
            <a:r>
              <a:rPr lang="en-GB" sz="5400" dirty="0">
                <a:latin typeface="Times New Roman" panose="02020603050405020304" pitchFamily="18" charset="0"/>
                <a:cs typeface="Times New Roman" panose="02020603050405020304" pitchFamily="18" charset="0"/>
              </a:rPr>
              <a:t>Why do students plagiarise? </a:t>
            </a:r>
          </a:p>
        </p:txBody>
      </p:sp>
      <p:sp>
        <p:nvSpPr>
          <p:cNvPr id="3" name="Content Placeholder 2">
            <a:extLst>
              <a:ext uri="{FF2B5EF4-FFF2-40B4-BE49-F238E27FC236}">
                <a16:creationId xmlns:a16="http://schemas.microsoft.com/office/drawing/2014/main" id="{5A9D347D-032D-4CBE-AF8D-FC6D4F77D2BE}"/>
              </a:ext>
            </a:extLst>
          </p:cNvPr>
          <p:cNvSpPr>
            <a:spLocks noGrp="1"/>
          </p:cNvSpPr>
          <p:nvPr>
            <p:ph idx="1"/>
          </p:nvPr>
        </p:nvSpPr>
        <p:spPr/>
        <p:txBody>
          <a:bodyPr>
            <a:normAutofit/>
          </a:bodyPr>
          <a:lstStyle/>
          <a:p>
            <a:pPr marL="0" indent="0">
              <a:buNone/>
            </a:pPr>
            <a:r>
              <a:rPr lang="en-GB" dirty="0">
                <a:latin typeface="Times New Roman" panose="02020603050405020304" pitchFamily="18" charset="0"/>
                <a:cs typeface="Times New Roman" panose="02020603050405020304" pitchFamily="18" charset="0"/>
              </a:rPr>
              <a:t>Poor time management - laziness.</a:t>
            </a:r>
          </a:p>
          <a:p>
            <a:pPr marL="0" indent="0">
              <a:buNone/>
            </a:pPr>
            <a:r>
              <a:rPr lang="en-GB" dirty="0">
                <a:latin typeface="Times New Roman" panose="02020603050405020304" pitchFamily="18" charset="0"/>
                <a:cs typeface="Times New Roman" panose="02020603050405020304" pitchFamily="18" charset="0"/>
              </a:rPr>
              <a:t>Pressures to succeed - fear of failure.</a:t>
            </a:r>
          </a:p>
          <a:p>
            <a:pPr marL="0" indent="0">
              <a:buNone/>
            </a:pPr>
            <a:r>
              <a:rPr lang="en-GB" dirty="0">
                <a:latin typeface="Times New Roman" panose="02020603050405020304" pitchFamily="18" charset="0"/>
                <a:cs typeface="Times New Roman" panose="02020603050405020304" pitchFamily="18" charset="0"/>
              </a:rPr>
              <a:t>Lack of language proficiency, temptation due to internet (but few use essay services).</a:t>
            </a:r>
          </a:p>
          <a:p>
            <a:pPr marL="0" indent="0">
              <a:buNone/>
            </a:pPr>
            <a:r>
              <a:rPr lang="en-GB" dirty="0">
                <a:latin typeface="Times New Roman" panose="02020603050405020304" pitchFamily="18" charset="0"/>
                <a:cs typeface="Times New Roman" panose="02020603050405020304" pitchFamily="18" charset="0"/>
              </a:rPr>
              <a:t>Belief that they will not be caught, perception that offence/consequences not serious.</a:t>
            </a:r>
          </a:p>
          <a:p>
            <a:pPr marL="0" indent="0">
              <a:buNone/>
            </a:pPr>
            <a:r>
              <a:rPr lang="en-GB" dirty="0">
                <a:latin typeface="Times New Roman" panose="02020603050405020304" pitchFamily="18" charset="0"/>
                <a:cs typeface="Times New Roman" panose="02020603050405020304" pitchFamily="18" charset="0"/>
              </a:rPr>
              <a:t>Indifference to the course or topic (unmotivated).</a:t>
            </a:r>
          </a:p>
          <a:p>
            <a:pPr marL="0" indent="0">
              <a:buNone/>
            </a:pPr>
            <a:r>
              <a:rPr lang="en-GB" dirty="0">
                <a:latin typeface="Times New Roman" panose="02020603050405020304" pitchFamily="18" charset="0"/>
                <a:cs typeface="Times New Roman" panose="02020603050405020304" pitchFamily="18" charset="0"/>
              </a:rPr>
              <a:t>(London Metropolitan University, 2017).</a:t>
            </a:r>
          </a:p>
        </p:txBody>
      </p:sp>
      <p:pic>
        <p:nvPicPr>
          <p:cNvPr id="5" name="Picture 4">
            <a:extLst>
              <a:ext uri="{FF2B5EF4-FFF2-40B4-BE49-F238E27FC236}">
                <a16:creationId xmlns:a16="http://schemas.microsoft.com/office/drawing/2014/main" id="{63C4BA82-35D5-4998-B065-CEA59A0CA8B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858250" y="4591050"/>
            <a:ext cx="3333750" cy="2266950"/>
          </a:xfrm>
          <a:prstGeom prst="rect">
            <a:avLst/>
          </a:prstGeom>
        </p:spPr>
      </p:pic>
    </p:spTree>
    <p:extLst>
      <p:ext uri="{BB962C8B-B14F-4D97-AF65-F5344CB8AC3E}">
        <p14:creationId xmlns:p14="http://schemas.microsoft.com/office/powerpoint/2010/main" val="4731143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8C6FD-1BA7-47B2-8DF7-93FF911AE719}"/>
              </a:ext>
            </a:extLst>
          </p:cNvPr>
          <p:cNvSpPr>
            <a:spLocks noGrp="1"/>
          </p:cNvSpPr>
          <p:nvPr>
            <p:ph type="title"/>
          </p:nvPr>
        </p:nvSpPr>
        <p:spPr>
          <a:xfrm>
            <a:off x="733778" y="365125"/>
            <a:ext cx="10620022" cy="1325563"/>
          </a:xfrm>
        </p:spPr>
        <p:txBody>
          <a:bodyPr>
            <a:normAutofit/>
          </a:bodyPr>
          <a:lstStyle/>
          <a:p>
            <a:r>
              <a:rPr lang="en-GB" sz="5400" dirty="0">
                <a:latin typeface="Times New Roman" panose="02020603050405020304" pitchFamily="18" charset="0"/>
                <a:cs typeface="Times New Roman" panose="02020603050405020304" pitchFamily="18" charset="0"/>
              </a:rPr>
              <a:t>Why do students plagiarise?</a:t>
            </a:r>
          </a:p>
        </p:txBody>
      </p:sp>
      <p:sp>
        <p:nvSpPr>
          <p:cNvPr id="3" name="Content Placeholder 2">
            <a:extLst>
              <a:ext uri="{FF2B5EF4-FFF2-40B4-BE49-F238E27FC236}">
                <a16:creationId xmlns:a16="http://schemas.microsoft.com/office/drawing/2014/main" id="{6385A972-1404-4ACE-9699-37EDA09AE04D}"/>
              </a:ext>
            </a:extLst>
          </p:cNvPr>
          <p:cNvSpPr>
            <a:spLocks noGrp="1"/>
          </p:cNvSpPr>
          <p:nvPr>
            <p:ph idx="1"/>
          </p:nvPr>
        </p:nvSpPr>
        <p:spPr/>
        <p:txBody>
          <a:bodyPr>
            <a:normAutofit lnSpcReduction="10000"/>
          </a:bodyPr>
          <a:lstStyle/>
          <a:p>
            <a:pPr marL="0" indent="0">
              <a:buNone/>
            </a:pPr>
            <a:r>
              <a:rPr lang="en-GB" dirty="0">
                <a:latin typeface="Times New Roman" panose="02020603050405020304" pitchFamily="18" charset="0"/>
                <a:cs typeface="Times New Roman" panose="02020603050405020304" pitchFamily="18" charset="0"/>
              </a:rPr>
              <a:t>Unintentional plagiarism.</a:t>
            </a:r>
          </a:p>
          <a:p>
            <a:pPr marL="0" indent="0">
              <a:buNone/>
            </a:pPr>
            <a:r>
              <a:rPr lang="en-GB" dirty="0">
                <a:latin typeface="Times New Roman" panose="02020603050405020304" pitchFamily="18" charset="0"/>
                <a:cs typeface="Times New Roman" panose="02020603050405020304" pitchFamily="18" charset="0"/>
              </a:rPr>
              <a:t>Poor understanding/ignorance of referencing and plagiarism (Osmond, 2013).</a:t>
            </a:r>
          </a:p>
          <a:p>
            <a:pPr marL="0" indent="0">
              <a:buNone/>
            </a:pPr>
            <a:r>
              <a:rPr lang="en-GB" dirty="0">
                <a:latin typeface="Times New Roman" panose="02020603050405020304" pitchFamily="18" charset="0"/>
                <a:cs typeface="Times New Roman" panose="02020603050405020304" pitchFamily="18" charset="0"/>
              </a:rPr>
              <a:t>Failure to understand role of academic tasks in preparing them for future</a:t>
            </a:r>
          </a:p>
          <a:p>
            <a:pPr marL="0" indent="0">
              <a:buNone/>
            </a:pPr>
            <a:r>
              <a:rPr lang="en-GB" dirty="0">
                <a:latin typeface="Times New Roman" panose="02020603050405020304" pitchFamily="18" charset="0"/>
                <a:cs typeface="Times New Roman" panose="02020603050405020304" pitchFamily="18" charset="0"/>
              </a:rPr>
              <a:t>professional work.</a:t>
            </a:r>
          </a:p>
          <a:p>
            <a:pPr marL="0" indent="0">
              <a:buNone/>
            </a:pPr>
            <a:r>
              <a:rPr lang="en-GB" dirty="0">
                <a:latin typeface="Times New Roman" panose="02020603050405020304" pitchFamily="18" charset="0"/>
                <a:cs typeface="Times New Roman" panose="02020603050405020304" pitchFamily="18" charset="0"/>
              </a:rPr>
              <a:t>Carelessness (in note taking).</a:t>
            </a:r>
          </a:p>
          <a:p>
            <a:pPr marL="0" indent="0">
              <a:buNone/>
            </a:pPr>
            <a:r>
              <a:rPr lang="en-GB" dirty="0">
                <a:latin typeface="Times New Roman" panose="02020603050405020304" pitchFamily="18" charset="0"/>
                <a:cs typeface="Times New Roman" panose="02020603050405020304" pitchFamily="18" charset="0"/>
              </a:rPr>
              <a:t>Prior education (schooling does not address attribution).</a:t>
            </a:r>
          </a:p>
          <a:p>
            <a:pPr marL="0" indent="0">
              <a:buNone/>
            </a:pPr>
            <a:r>
              <a:rPr lang="en-GB" dirty="0">
                <a:latin typeface="Times New Roman" panose="02020603050405020304" pitchFamily="18" charset="0"/>
                <a:cs typeface="Times New Roman" panose="02020603050405020304" pitchFamily="18" charset="0"/>
              </a:rPr>
              <a:t>Working in a "second" language</a:t>
            </a:r>
          </a:p>
          <a:p>
            <a:pPr marL="0" indent="0">
              <a:buNone/>
            </a:pPr>
            <a:r>
              <a:rPr lang="en-GB" dirty="0">
                <a:latin typeface="Times New Roman" panose="02020603050405020304" pitchFamily="18" charset="0"/>
                <a:cs typeface="Times New Roman" panose="02020603050405020304" pitchFamily="18" charset="0"/>
              </a:rPr>
              <a:t>(London Metropolitan University, 2017).</a:t>
            </a:r>
          </a:p>
        </p:txBody>
      </p:sp>
      <p:pic>
        <p:nvPicPr>
          <p:cNvPr id="4" name="Picture 3">
            <a:extLst>
              <a:ext uri="{FF2B5EF4-FFF2-40B4-BE49-F238E27FC236}">
                <a16:creationId xmlns:a16="http://schemas.microsoft.com/office/drawing/2014/main" id="{703B867D-3D81-4687-930B-5077A713001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858250" y="4591050"/>
            <a:ext cx="3333750" cy="2266950"/>
          </a:xfrm>
          <a:prstGeom prst="rect">
            <a:avLst/>
          </a:prstGeom>
        </p:spPr>
      </p:pic>
    </p:spTree>
    <p:extLst>
      <p:ext uri="{BB962C8B-B14F-4D97-AF65-F5344CB8AC3E}">
        <p14:creationId xmlns:p14="http://schemas.microsoft.com/office/powerpoint/2010/main" val="3938871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9144F-59A1-41E2-9B27-81A4687911B8}"/>
              </a:ext>
            </a:extLst>
          </p:cNvPr>
          <p:cNvSpPr>
            <a:spLocks noGrp="1"/>
          </p:cNvSpPr>
          <p:nvPr>
            <p:ph type="title"/>
          </p:nvPr>
        </p:nvSpPr>
        <p:spPr>
          <a:xfrm>
            <a:off x="838200" y="365125"/>
            <a:ext cx="10515600" cy="1325563"/>
          </a:xfrm>
        </p:spPr>
        <p:txBody>
          <a:bodyPr>
            <a:normAutofit/>
          </a:bodyPr>
          <a:lstStyle/>
          <a:p>
            <a:r>
              <a:rPr lang="en-GB" sz="5400" dirty="0">
                <a:latin typeface="Times New Roman" panose="02020603050405020304" pitchFamily="18" charset="0"/>
                <a:cs typeface="Times New Roman" panose="02020603050405020304" pitchFamily="18" charset="0"/>
              </a:rPr>
              <a:t>Preventing Plagiarism at UWTSD</a:t>
            </a:r>
          </a:p>
        </p:txBody>
      </p:sp>
      <p:sp>
        <p:nvSpPr>
          <p:cNvPr id="3" name="Content Placeholder 2">
            <a:extLst>
              <a:ext uri="{FF2B5EF4-FFF2-40B4-BE49-F238E27FC236}">
                <a16:creationId xmlns:a16="http://schemas.microsoft.com/office/drawing/2014/main" id="{2C60A253-D25A-49C7-9FCD-BC78DD17EBB9}"/>
              </a:ext>
            </a:extLst>
          </p:cNvPr>
          <p:cNvSpPr>
            <a:spLocks noGrp="1"/>
          </p:cNvSpPr>
          <p:nvPr>
            <p:ph idx="1"/>
          </p:nvPr>
        </p:nvSpPr>
        <p:spPr/>
        <p:txBody>
          <a:bodyPr>
            <a:normAutofit lnSpcReduction="10000"/>
          </a:bodyPr>
          <a:lstStyle/>
          <a:p>
            <a:pPr marL="0" indent="0">
              <a:buNone/>
            </a:pPr>
            <a:r>
              <a:rPr lang="en-GB" dirty="0">
                <a:latin typeface="Times New Roman" panose="02020603050405020304" pitchFamily="18" charset="0"/>
                <a:cs typeface="Times New Roman" panose="02020603050405020304" pitchFamily="18" charset="0"/>
              </a:rPr>
              <a:t>Make notes of your reference information as you go along, whilst</a:t>
            </a:r>
          </a:p>
          <a:p>
            <a:pPr marL="0" indent="0">
              <a:buNone/>
            </a:pPr>
            <a:r>
              <a:rPr lang="en-GB" dirty="0">
                <a:latin typeface="Times New Roman" panose="02020603050405020304" pitchFamily="18" charset="0"/>
                <a:cs typeface="Times New Roman" panose="02020603050405020304" pitchFamily="18" charset="0"/>
              </a:rPr>
              <a:t>you are reading.</a:t>
            </a:r>
          </a:p>
          <a:p>
            <a:pPr marL="0" indent="0">
              <a:buNone/>
            </a:pPr>
            <a:r>
              <a:rPr lang="en-GB" dirty="0">
                <a:latin typeface="Times New Roman" panose="02020603050405020304" pitchFamily="18" charset="0"/>
                <a:cs typeface="Times New Roman" panose="02020603050405020304" pitchFamily="18" charset="0"/>
              </a:rPr>
              <a:t>• Reference your assignments following university guidelines.</a:t>
            </a:r>
          </a:p>
          <a:p>
            <a:pPr marL="0" indent="0">
              <a:buNone/>
            </a:pPr>
            <a:r>
              <a:rPr lang="en-GB" dirty="0">
                <a:latin typeface="Times New Roman" panose="02020603050405020304" pitchFamily="18" charset="0"/>
                <a:cs typeface="Times New Roman" panose="02020603050405020304" pitchFamily="18" charset="0"/>
              </a:rPr>
              <a:t>• Avoid copying larges sections of information.</a:t>
            </a:r>
          </a:p>
          <a:p>
            <a:pPr marL="0" indent="0">
              <a:buNone/>
            </a:pPr>
            <a:r>
              <a:rPr lang="en-GB" dirty="0">
                <a:latin typeface="Times New Roman" panose="02020603050405020304" pitchFamily="18" charset="0"/>
                <a:cs typeface="Times New Roman" panose="02020603050405020304" pitchFamily="18" charset="0"/>
              </a:rPr>
              <a:t>• Learn how to paraphrase.</a:t>
            </a:r>
          </a:p>
          <a:p>
            <a:pPr marL="0" indent="0">
              <a:buNone/>
            </a:pPr>
            <a:r>
              <a:rPr lang="en-GB" dirty="0">
                <a:latin typeface="Times New Roman" panose="02020603050405020304" pitchFamily="18" charset="0"/>
                <a:cs typeface="Times New Roman" panose="02020603050405020304" pitchFamily="18" charset="0"/>
              </a:rPr>
              <a:t>• Submit your draft and final assignment through the Turnitin links</a:t>
            </a:r>
          </a:p>
          <a:p>
            <a:pPr marL="0" indent="0">
              <a:buNone/>
            </a:pPr>
            <a:r>
              <a:rPr lang="en-GB" dirty="0">
                <a:latin typeface="Times New Roman" panose="02020603050405020304" pitchFamily="18" charset="0"/>
                <a:cs typeface="Times New Roman" panose="02020603050405020304" pitchFamily="18" charset="0"/>
              </a:rPr>
              <a:t>included within each module on Moodle.</a:t>
            </a:r>
          </a:p>
          <a:p>
            <a:pPr marL="0" indent="0">
              <a:buNone/>
            </a:pPr>
            <a:r>
              <a:rPr lang="en-GB" dirty="0">
                <a:latin typeface="Times New Roman" panose="02020603050405020304" pitchFamily="18" charset="0"/>
                <a:cs typeface="Times New Roman" panose="02020603050405020304" pitchFamily="18" charset="0"/>
              </a:rPr>
              <a:t>• Look at your originality score – does it need to be reduced</a:t>
            </a:r>
          </a:p>
          <a:p>
            <a:pPr marL="0" indent="0">
              <a:buNone/>
            </a:pPr>
            <a:r>
              <a:rPr lang="en-GB" dirty="0">
                <a:latin typeface="Times New Roman" panose="02020603050405020304" pitchFamily="18" charset="0"/>
                <a:cs typeface="Times New Roman" panose="02020603050405020304" pitchFamily="18" charset="0"/>
              </a:rPr>
              <a:t>before final submission?</a:t>
            </a:r>
          </a:p>
        </p:txBody>
      </p:sp>
    </p:spTree>
    <p:extLst>
      <p:ext uri="{BB962C8B-B14F-4D97-AF65-F5344CB8AC3E}">
        <p14:creationId xmlns:p14="http://schemas.microsoft.com/office/powerpoint/2010/main" val="10603901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73CDB-7C75-45C3-94B7-3527268D3440}"/>
              </a:ext>
            </a:extLst>
          </p:cNvPr>
          <p:cNvSpPr>
            <a:spLocks noGrp="1"/>
          </p:cNvSpPr>
          <p:nvPr>
            <p:ph type="title"/>
          </p:nvPr>
        </p:nvSpPr>
        <p:spPr/>
        <p:txBody>
          <a:bodyPr>
            <a:normAutofit/>
          </a:bodyPr>
          <a:lstStyle/>
          <a:p>
            <a:r>
              <a:rPr lang="en-GB" sz="5400"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EB957C5D-F3F8-4EF0-976E-D883B34BF52E}"/>
              </a:ext>
            </a:extLst>
          </p:cNvPr>
          <p:cNvSpPr>
            <a:spLocks noGrp="1"/>
          </p:cNvSpPr>
          <p:nvPr>
            <p:ph idx="1"/>
          </p:nvPr>
        </p:nvSpPr>
        <p:spPr>
          <a:xfrm>
            <a:off x="838200" y="1550504"/>
            <a:ext cx="10515600" cy="4942371"/>
          </a:xfrm>
        </p:spPr>
        <p:txBody>
          <a:bodyPr>
            <a:normAutofit fontScale="70000" lnSpcReduction="20000"/>
          </a:bodyPr>
          <a:lstStyle/>
          <a:p>
            <a:pPr marL="0" indent="0">
              <a:buNone/>
            </a:pPr>
            <a:r>
              <a:rPr lang="en-GB" dirty="0">
                <a:latin typeface="Times New Roman" panose="02020603050405020304" pitchFamily="18" charset="0"/>
                <a:cs typeface="Times New Roman" panose="02020603050405020304" pitchFamily="18" charset="0"/>
              </a:rPr>
              <a:t>Burns, T. and Sinfield, S. (2012) </a:t>
            </a:r>
            <a:r>
              <a:rPr lang="en-GB" i="1" dirty="0">
                <a:latin typeface="Times New Roman" panose="02020603050405020304" pitchFamily="18" charset="0"/>
                <a:cs typeface="Times New Roman" panose="02020603050405020304" pitchFamily="18" charset="0"/>
              </a:rPr>
              <a:t>Essential Study Skills: The complete</a:t>
            </a:r>
          </a:p>
          <a:p>
            <a:pPr marL="0" indent="0">
              <a:buNone/>
            </a:pPr>
            <a:r>
              <a:rPr lang="en-GB" i="1" dirty="0">
                <a:latin typeface="Times New Roman" panose="02020603050405020304" pitchFamily="18" charset="0"/>
                <a:cs typeface="Times New Roman" panose="02020603050405020304" pitchFamily="18" charset="0"/>
              </a:rPr>
              <a:t>Guide to Success at University.</a:t>
            </a:r>
            <a:r>
              <a:rPr lang="en-GB" dirty="0">
                <a:latin typeface="Times New Roman" panose="02020603050405020304" pitchFamily="18" charset="0"/>
                <a:cs typeface="Times New Roman" panose="02020603050405020304" pitchFamily="18" charset="0"/>
              </a:rPr>
              <a:t> 3rd Edition. London: Sage.</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dirty="0">
                <a:latin typeface="Times New Roman" panose="02020603050405020304" pitchFamily="18" charset="0"/>
                <a:cs typeface="Times New Roman" panose="02020603050405020304" pitchFamily="18" charset="0"/>
              </a:rPr>
              <a:t>Hopkins, D, &amp; Reid, T, (2018) </a:t>
            </a:r>
            <a:r>
              <a:rPr lang="en-GB" i="1" dirty="0">
                <a:latin typeface="Times New Roman" panose="02020603050405020304" pitchFamily="18" charset="0"/>
                <a:cs typeface="Times New Roman" panose="02020603050405020304" pitchFamily="18" charset="0"/>
              </a:rPr>
              <a:t>The Academic Skills Handbook</a:t>
            </a:r>
            <a:r>
              <a:rPr lang="en-GB" dirty="0">
                <a:latin typeface="Times New Roman" panose="02020603050405020304" pitchFamily="18" charset="0"/>
                <a:cs typeface="Times New Roman" panose="02020603050405020304" pitchFamily="18" charset="0"/>
              </a:rPr>
              <a:t>. London: Sage.</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dirty="0">
                <a:latin typeface="Times New Roman" panose="02020603050405020304" pitchFamily="18" charset="0"/>
                <a:cs typeface="Times New Roman" panose="02020603050405020304" pitchFamily="18" charset="0"/>
              </a:rPr>
              <a:t>London Metropolitan University (2008) </a:t>
            </a:r>
            <a:r>
              <a:rPr lang="en-GB" i="1" dirty="0">
                <a:latin typeface="Times New Roman" panose="02020603050405020304" pitchFamily="18" charset="0"/>
                <a:cs typeface="Times New Roman" panose="02020603050405020304" pitchFamily="18" charset="0"/>
              </a:rPr>
              <a:t>Preventing Plagiarism.</a:t>
            </a:r>
          </a:p>
          <a:p>
            <a:pPr marL="0" indent="0">
              <a:buNone/>
            </a:pPr>
            <a:r>
              <a:rPr lang="en-GB" dirty="0">
                <a:latin typeface="Times New Roman" panose="02020603050405020304" pitchFamily="18" charset="0"/>
                <a:cs typeface="Times New Roman" panose="02020603050405020304" pitchFamily="18" charset="0"/>
              </a:rPr>
              <a:t>Available at:</a:t>
            </a:r>
          </a:p>
          <a:p>
            <a:pPr marL="0" indent="0">
              <a:buNone/>
            </a:pPr>
            <a:r>
              <a:rPr lang="en-GB" dirty="0">
                <a:latin typeface="Times New Roman" panose="02020603050405020304" pitchFamily="18" charset="0"/>
                <a:cs typeface="Times New Roman" panose="02020603050405020304" pitchFamily="18" charset="0"/>
              </a:rPr>
              <a:t>http://learning.londonmet.ac.uk/TLTC/connorj/plagiarism/Staff/</a:t>
            </a:r>
          </a:p>
          <a:p>
            <a:pPr marL="0" indent="0">
              <a:buNone/>
            </a:pPr>
            <a:r>
              <a:rPr lang="en-GB" dirty="0">
                <a:latin typeface="Times New Roman" panose="02020603050405020304" pitchFamily="18" charset="0"/>
                <a:cs typeface="Times New Roman" panose="02020603050405020304" pitchFamily="18" charset="0"/>
              </a:rPr>
              <a:t>(Accessed 24</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February 2019).</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dirty="0">
                <a:latin typeface="Times New Roman" panose="02020603050405020304" pitchFamily="18" charset="0"/>
                <a:cs typeface="Times New Roman" panose="02020603050405020304" pitchFamily="18" charset="0"/>
              </a:rPr>
              <a:t>Osmond, A, (2013) </a:t>
            </a:r>
            <a:r>
              <a:rPr lang="en-GB" i="1" dirty="0">
                <a:latin typeface="Times New Roman" panose="02020603050405020304" pitchFamily="18" charset="0"/>
                <a:cs typeface="Times New Roman" panose="02020603050405020304" pitchFamily="18" charset="0"/>
              </a:rPr>
              <a:t>Academic Writing and Grammar for Students</a:t>
            </a:r>
            <a:r>
              <a:rPr lang="en-GB" dirty="0">
                <a:latin typeface="Times New Roman" panose="02020603050405020304" pitchFamily="18" charset="0"/>
                <a:cs typeface="Times New Roman" panose="02020603050405020304" pitchFamily="18" charset="0"/>
              </a:rPr>
              <a:t>. London: Sage. </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dirty="0">
                <a:latin typeface="Times New Roman" panose="02020603050405020304" pitchFamily="18" charset="0"/>
                <a:cs typeface="Times New Roman" panose="02020603050405020304" pitchFamily="18" charset="0"/>
              </a:rPr>
              <a:t>You Tube, (2014) </a:t>
            </a:r>
            <a:r>
              <a:rPr lang="en-GB" i="1" dirty="0">
                <a:latin typeface="Times New Roman" panose="02020603050405020304" pitchFamily="18" charset="0"/>
                <a:cs typeface="Times New Roman" panose="02020603050405020304" pitchFamily="18" charset="0"/>
              </a:rPr>
              <a:t>What is plagiarism and how to avoid it</a:t>
            </a:r>
            <a:r>
              <a:rPr lang="en-GB" dirty="0">
                <a:latin typeface="Times New Roman" panose="02020603050405020304" pitchFamily="18" charset="0"/>
                <a:cs typeface="Times New Roman" panose="02020603050405020304" pitchFamily="18" charset="0"/>
              </a:rPr>
              <a:t>. Available at:</a:t>
            </a:r>
          </a:p>
          <a:p>
            <a:pPr marL="0" indent="0">
              <a:buNone/>
            </a:pPr>
            <a:r>
              <a:rPr lang="en-GB" dirty="0">
                <a:latin typeface="Times New Roman" panose="02020603050405020304" pitchFamily="18" charset="0"/>
                <a:cs typeface="Times New Roman" panose="02020603050405020304" pitchFamily="18" charset="0"/>
              </a:rPr>
              <a:t> https://www.youtube.com/watch?v=Cha331v_vhY (Accessed 23</a:t>
            </a:r>
            <a:r>
              <a:rPr lang="en-GB" baseline="30000" dirty="0">
                <a:latin typeface="Times New Roman" panose="02020603050405020304" pitchFamily="18" charset="0"/>
                <a:cs typeface="Times New Roman" panose="02020603050405020304" pitchFamily="18" charset="0"/>
              </a:rPr>
              <a:t>rd</a:t>
            </a:r>
            <a:r>
              <a:rPr lang="en-GB" dirty="0">
                <a:latin typeface="Times New Roman" panose="02020603050405020304" pitchFamily="18" charset="0"/>
                <a:cs typeface="Times New Roman" panose="02020603050405020304" pitchFamily="18" charset="0"/>
              </a:rPr>
              <a:t> February 2019)</a:t>
            </a:r>
          </a:p>
          <a:p>
            <a:pPr marL="0" indent="0">
              <a:buNone/>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93503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92</TotalTime>
  <Words>674</Words>
  <Application>Microsoft Office PowerPoint</Application>
  <PresentationFormat>Widescreen</PresentationFormat>
  <Paragraphs>67</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Plagiarism</vt:lpstr>
      <vt:lpstr>What does plagiarism mean?</vt:lpstr>
      <vt:lpstr>Plagiarism means …</vt:lpstr>
      <vt:lpstr>Plagiarism</vt:lpstr>
      <vt:lpstr>So what?</vt:lpstr>
      <vt:lpstr>Academic Integrity</vt:lpstr>
      <vt:lpstr>Why do students plagiarise?</vt:lpstr>
      <vt:lpstr>Why do students plagiarise? </vt:lpstr>
      <vt:lpstr>Why do students plagiarise?</vt:lpstr>
      <vt:lpstr>Preventing Plagiarism at UWTSD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Plagiarism</dc:title>
  <dc:creator>Joanna Fender</dc:creator>
  <cp:lastModifiedBy>Joanna Fender</cp:lastModifiedBy>
  <cp:revision>27</cp:revision>
  <dcterms:created xsi:type="dcterms:W3CDTF">2019-02-23T20:51:14Z</dcterms:created>
  <dcterms:modified xsi:type="dcterms:W3CDTF">2022-03-28T08:51:03Z</dcterms:modified>
</cp:coreProperties>
</file>