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3" r:id="rId1"/>
  </p:sldMasterIdLst>
  <p:notesMasterIdLst>
    <p:notesMasterId r:id="rId47"/>
  </p:notesMasterIdLst>
  <p:sldIdLst>
    <p:sldId id="256" r:id="rId2"/>
    <p:sldId id="296" r:id="rId3"/>
    <p:sldId id="297" r:id="rId4"/>
    <p:sldId id="362" r:id="rId5"/>
    <p:sldId id="299" r:id="rId6"/>
    <p:sldId id="300" r:id="rId7"/>
    <p:sldId id="291" r:id="rId8"/>
    <p:sldId id="302" r:id="rId9"/>
    <p:sldId id="321" r:id="rId10"/>
    <p:sldId id="295" r:id="rId11"/>
    <p:sldId id="326" r:id="rId12"/>
    <p:sldId id="327" r:id="rId13"/>
    <p:sldId id="277" r:id="rId14"/>
    <p:sldId id="304" r:id="rId15"/>
    <p:sldId id="308" r:id="rId16"/>
    <p:sldId id="310" r:id="rId17"/>
    <p:sldId id="339" r:id="rId18"/>
    <p:sldId id="316" r:id="rId19"/>
    <p:sldId id="311" r:id="rId20"/>
    <p:sldId id="312" r:id="rId21"/>
    <p:sldId id="314" r:id="rId22"/>
    <p:sldId id="262" r:id="rId23"/>
    <p:sldId id="261" r:id="rId24"/>
    <p:sldId id="438" r:id="rId25"/>
    <p:sldId id="293" r:id="rId26"/>
    <p:sldId id="270" r:id="rId27"/>
    <p:sldId id="260" r:id="rId28"/>
    <p:sldId id="415" r:id="rId29"/>
    <p:sldId id="418" r:id="rId30"/>
    <p:sldId id="419" r:id="rId31"/>
    <p:sldId id="275" r:id="rId32"/>
    <p:sldId id="425" r:id="rId33"/>
    <p:sldId id="427" r:id="rId34"/>
    <p:sldId id="430" r:id="rId35"/>
    <p:sldId id="351" r:id="rId36"/>
    <p:sldId id="354" r:id="rId37"/>
    <p:sldId id="355" r:id="rId38"/>
    <p:sldId id="284" r:id="rId39"/>
    <p:sldId id="271" r:id="rId40"/>
    <p:sldId id="356" r:id="rId41"/>
    <p:sldId id="279" r:id="rId42"/>
    <p:sldId id="440" r:id="rId43"/>
    <p:sldId id="441" r:id="rId44"/>
    <p:sldId id="442" r:id="rId45"/>
    <p:sldId id="443"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5276"/>
    <p:restoredTop sz="93028"/>
  </p:normalViewPr>
  <p:slideViewPr>
    <p:cSldViewPr snapToGrid="0">
      <p:cViewPr>
        <p:scale>
          <a:sx n="75" d="100"/>
          <a:sy n="75" d="100"/>
        </p:scale>
        <p:origin x="1960" y="10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15B468-FE25-9341-B0EB-2FD82F9D38C3}" type="datetimeFigureOut">
              <a:rPr lang="en-US" smtClean="0"/>
              <a:t>10/28/24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3DC639-BC86-6047-95F2-7114587A1176}" type="slidenum">
              <a:rPr lang="en-US" smtClean="0"/>
              <a:t>‹#›</a:t>
            </a:fld>
            <a:endParaRPr lang="en-US"/>
          </a:p>
        </p:txBody>
      </p:sp>
    </p:spTree>
    <p:extLst>
      <p:ext uri="{BB962C8B-B14F-4D97-AF65-F5344CB8AC3E}">
        <p14:creationId xmlns:p14="http://schemas.microsoft.com/office/powerpoint/2010/main" val="4101592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theartstory.org/movement/expressionism/"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en.wikipedia.org/wiki/Leiden" TargetMode="External"/><Relationship Id="rId3" Type="http://schemas.openxmlformats.org/officeDocument/2006/relationships/hyperlink" Target="https://en.wikipedia.org/wiki/Help:IPA/English" TargetMode="External"/><Relationship Id="rId7" Type="http://schemas.openxmlformats.org/officeDocument/2006/relationships/hyperlink" Target="https://en.wikipedia.org/wiki/Art_movement"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en.wikipedia.org/wiki/Neoplasticism" TargetMode="External"/><Relationship Id="rId5" Type="http://schemas.openxmlformats.org/officeDocument/2006/relationships/hyperlink" Target="https://en.wikipedia.org/wiki/Dutch_language" TargetMode="External"/><Relationship Id="rId4" Type="http://schemas.openxmlformats.org/officeDocument/2006/relationships/hyperlink" Target="https://en.wikipedia.org/wiki/Help:IPA/Dutch"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moma.org/collection/artists/4741" TargetMode="External"/><Relationship Id="rId2" Type="http://schemas.openxmlformats.org/officeDocument/2006/relationships/slide" Target="../slides/slide36.xml"/><Relationship Id="rId1" Type="http://schemas.openxmlformats.org/officeDocument/2006/relationships/notesMaster" Target="../notesMasters/notesMaster1.xml"/><Relationship Id="rId6" Type="http://schemas.openxmlformats.org/officeDocument/2006/relationships/hyperlink" Target="https://www.moma.org/collection/artists/3592" TargetMode="External"/><Relationship Id="rId5" Type="http://schemas.openxmlformats.org/officeDocument/2006/relationships/hyperlink" Target="https://www.moma.org/collection/artists/3515" TargetMode="External"/><Relationship Id="rId4" Type="http://schemas.openxmlformats.org/officeDocument/2006/relationships/hyperlink" Target="https://www.moma.org/collection/artists/7928"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E89B8D3D-E392-BBD2-8142-0A836BA358B1}"/>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DF74F589-5C63-5CC1-4A0D-DD5F3DA770F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ea typeface="ＭＳ Ｐゴシック" panose="020B0600070205080204" pitchFamily="34" charset="-128"/>
            </a:endParaRPr>
          </a:p>
        </p:txBody>
      </p:sp>
      <p:sp>
        <p:nvSpPr>
          <p:cNvPr id="18436" name="Slide Number Placeholder 3">
            <a:extLst>
              <a:ext uri="{FF2B5EF4-FFF2-40B4-BE49-F238E27FC236}">
                <a16:creationId xmlns:a16="http://schemas.microsoft.com/office/drawing/2014/main" id="{C4102831-DEB4-3B04-CC1C-F7BE902713BC}"/>
              </a:ext>
            </a:extLst>
          </p:cNvPr>
          <p:cNvSpPr>
            <a:spLocks noGrp="1"/>
          </p:cNvSpPr>
          <p:nvPr>
            <p:ph type="sldNum" sz="quarter" idx="5"/>
          </p:nvPr>
        </p:nvSpPr>
        <p:spPr bwMode="auto">
          <a:ln>
            <a:miter lim="800000"/>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66933F18-EBEF-3645-B580-21331FB7C85A}" type="slidenum">
              <a:rPr lang="en-US" altLang="en-US" sz="1200">
                <a:latin typeface="Calibri" panose="020F0502020204030204" pitchFamily="34" charset="0"/>
              </a:rPr>
              <a:pPr eaLnBrk="1" hangingPunct="1"/>
              <a:t>5</a:t>
            </a:fld>
            <a:endParaRPr lang="en-US" altLang="en-US" sz="120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1D710321-0D9A-348E-D64E-618BB99FF2AF}"/>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613D656C-44D4-EBC0-EE26-4A9DF08433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ea typeface="ＭＳ Ｐゴシック" panose="020B0600070205080204" pitchFamily="34" charset="-128"/>
            </a:endParaRPr>
          </a:p>
        </p:txBody>
      </p:sp>
      <p:sp>
        <p:nvSpPr>
          <p:cNvPr id="20484" name="Slide Number Placeholder 3">
            <a:extLst>
              <a:ext uri="{FF2B5EF4-FFF2-40B4-BE49-F238E27FC236}">
                <a16:creationId xmlns:a16="http://schemas.microsoft.com/office/drawing/2014/main" id="{7CDACEA1-6AE5-2EA9-3345-07C27F900CEB}"/>
              </a:ext>
            </a:extLst>
          </p:cNvPr>
          <p:cNvSpPr>
            <a:spLocks noGrp="1"/>
          </p:cNvSpPr>
          <p:nvPr>
            <p:ph type="sldNum" sz="quarter" idx="5"/>
          </p:nvPr>
        </p:nvSpPr>
        <p:spPr bwMode="auto">
          <a:ln>
            <a:miter lim="800000"/>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24A8E234-F2EF-4B40-BE87-028A279DCC70}" type="slidenum">
              <a:rPr lang="en-US" altLang="en-US" sz="1200">
                <a:latin typeface="Calibri" panose="020F0502020204030204" pitchFamily="34" charset="0"/>
              </a:rPr>
              <a:pPr eaLnBrk="1" hangingPunct="1"/>
              <a:t>6</a:t>
            </a:fld>
            <a:endParaRPr lang="en-US" altLang="en-US" sz="120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u="none" strike="noStrike" dirty="0">
                <a:solidFill>
                  <a:srgbClr val="101010"/>
                </a:solidFill>
                <a:effectLst/>
                <a:latin typeface="Roboto" panose="020F0502020204030204" pitchFamily="34" charset="0"/>
              </a:rPr>
              <a:t>Progenitors of the movement later known as German </a:t>
            </a:r>
            <a:r>
              <a:rPr lang="en-GB" b="0" i="0" u="none" strike="noStrike" dirty="0">
                <a:solidFill>
                  <a:srgbClr val="0082C9"/>
                </a:solidFill>
                <a:effectLst/>
                <a:latin typeface="Roboto" panose="02000000000000000000" pitchFamily="2" charset="0"/>
                <a:hlinkClick r:id="rId3"/>
              </a:rPr>
              <a:t>Expressionism</a:t>
            </a:r>
            <a:r>
              <a:rPr lang="en-GB" b="0" i="0" u="none" strike="noStrike" dirty="0">
                <a:solidFill>
                  <a:srgbClr val="101010"/>
                </a:solidFill>
                <a:effectLst/>
                <a:latin typeface="Roboto" panose="02000000000000000000" pitchFamily="2" charset="0"/>
              </a:rPr>
              <a:t>, Die Brücke formed in Dresden in 1905 as a bohemian collective of artists in staunch opposition to the older, established bourgeois social order of Germany. Their art confronted feelings of alienation from the modern world by reaching back to pre-academic forms of expression including woodcut prints, carved wooden sculptures, and "primitive" modes of painting. This quest for authentic emotion led to an expressive style characterized by heightened </a:t>
            </a:r>
            <a:r>
              <a:rPr lang="en-GB" b="0" i="0" u="none" strike="noStrike" dirty="0" err="1">
                <a:solidFill>
                  <a:srgbClr val="101010"/>
                </a:solidFill>
                <a:effectLst/>
                <a:latin typeface="Roboto" panose="02000000000000000000" pitchFamily="2" charset="0"/>
              </a:rPr>
              <a:t>color</a:t>
            </a:r>
            <a:r>
              <a:rPr lang="en-GB" b="0" i="0" u="none" strike="noStrike" dirty="0">
                <a:solidFill>
                  <a:srgbClr val="101010"/>
                </a:solidFill>
                <a:effectLst/>
                <a:latin typeface="Roboto" panose="02000000000000000000" pitchFamily="2" charset="0"/>
              </a:rPr>
              <a:t> and a direct, simplified approach to form</a:t>
            </a:r>
            <a:endParaRPr lang="en-GB" b="0" i="0" u="none" strike="noStrike" dirty="0">
              <a:solidFill>
                <a:srgbClr val="181614"/>
              </a:solidFill>
              <a:effectLst/>
              <a:latin typeface="helveticaneue" panose="02000503000000020004" pitchFamily="2" charset="0"/>
            </a:endParaRPr>
          </a:p>
          <a:p>
            <a:pPr algn="l" fontAlgn="base"/>
            <a:r>
              <a:rPr lang="en-GB" b="0" i="0" u="none" strike="noStrike" dirty="0">
                <a:solidFill>
                  <a:srgbClr val="181614"/>
                </a:solidFill>
                <a:effectLst/>
                <a:latin typeface="helveticaneue" panose="02000503000000020004" pitchFamily="2" charset="0"/>
              </a:rPr>
              <a:t>Der </a:t>
            </a:r>
            <a:r>
              <a:rPr lang="en-GB" b="0" i="0" u="none" strike="noStrike" dirty="0" err="1">
                <a:solidFill>
                  <a:srgbClr val="181614"/>
                </a:solidFill>
                <a:effectLst/>
                <a:latin typeface="helveticaneue" panose="02000503000000020004" pitchFamily="2" charset="0"/>
              </a:rPr>
              <a:t>Blaue</a:t>
            </a:r>
            <a:r>
              <a:rPr lang="en-GB" b="0" i="0" u="none" strike="noStrike" dirty="0">
                <a:solidFill>
                  <a:srgbClr val="181614"/>
                </a:solidFill>
                <a:effectLst/>
                <a:latin typeface="helveticaneue" panose="02000503000000020004" pitchFamily="2" charset="0"/>
              </a:rPr>
              <a:t> Reiter was formed in 1911 in Munich as a loose association of painters led by </a:t>
            </a:r>
            <a:r>
              <a:rPr lang="en-GB" b="0" i="0" u="none" strike="noStrike" dirty="0" err="1">
                <a:solidFill>
                  <a:srgbClr val="181614"/>
                </a:solidFill>
                <a:effectLst/>
                <a:latin typeface="helveticaneue" panose="02000503000000020004" pitchFamily="2" charset="0"/>
              </a:rPr>
              <a:t>Vasily</a:t>
            </a:r>
            <a:r>
              <a:rPr lang="en-GB" b="0" i="0" u="none" strike="noStrike" dirty="0">
                <a:solidFill>
                  <a:srgbClr val="181614"/>
                </a:solidFill>
                <a:effectLst/>
                <a:latin typeface="helveticaneue" panose="02000503000000020004" pitchFamily="2" charset="0"/>
              </a:rPr>
              <a:t> Kandinsky and Franz Marc. They shared an interest in abstracted forms and prismatic </a:t>
            </a:r>
            <a:r>
              <a:rPr lang="en-GB" b="0" i="0" u="none" strike="noStrike" dirty="0" err="1">
                <a:solidFill>
                  <a:srgbClr val="181614"/>
                </a:solidFill>
                <a:effectLst/>
                <a:latin typeface="helveticaneue" panose="02000503000000020004" pitchFamily="2" charset="0"/>
              </a:rPr>
              <a:t>colors</a:t>
            </a:r>
            <a:r>
              <a:rPr lang="en-GB" b="0" i="0" u="none" strike="noStrike" dirty="0">
                <a:solidFill>
                  <a:srgbClr val="181614"/>
                </a:solidFill>
                <a:effectLst/>
                <a:latin typeface="helveticaneue" panose="02000503000000020004" pitchFamily="2" charset="0"/>
              </a:rPr>
              <a:t>, which, they felt, had spiritual values that could counteract the corruption and materialism of their age. The flattened perspective and reductive forms of woodcut helped put the artists, especially Kandinsky, on the path toward abstraction in their painting.</a:t>
            </a:r>
          </a:p>
          <a:p>
            <a:pPr algn="l" fontAlgn="base"/>
            <a:r>
              <a:rPr lang="en-GB" b="0" i="0" u="none" strike="noStrike" dirty="0">
                <a:solidFill>
                  <a:srgbClr val="181614"/>
                </a:solidFill>
                <a:effectLst/>
                <a:latin typeface="helveticaneue" panose="02000503000000020004" pitchFamily="2" charset="0"/>
              </a:rPr>
              <a:t>The name </a:t>
            </a:r>
            <a:r>
              <a:rPr lang="en-GB" b="0" i="0" u="none" strike="noStrike" dirty="0" err="1">
                <a:solidFill>
                  <a:srgbClr val="181614"/>
                </a:solidFill>
                <a:effectLst/>
                <a:latin typeface="helveticaneue" panose="02000503000000020004" pitchFamily="2" charset="0"/>
              </a:rPr>
              <a:t>Blaue</a:t>
            </a:r>
            <a:r>
              <a:rPr lang="en-GB" b="0" i="0" u="none" strike="noStrike" dirty="0">
                <a:solidFill>
                  <a:srgbClr val="181614"/>
                </a:solidFill>
                <a:effectLst/>
                <a:latin typeface="helveticaneue" panose="02000503000000020004" pitchFamily="2" charset="0"/>
              </a:rPr>
              <a:t> Reiter (“blue rider”) refers to a key motif in Kandinsky’s work: the horse and rider, which was for him a symbol for moving beyond realistic representation. The horse was also a prominent subject in Marc’s work, which </a:t>
            </a:r>
            <a:r>
              <a:rPr lang="en-GB" b="0" i="0" u="none" strike="noStrike" dirty="0" err="1">
                <a:solidFill>
                  <a:srgbClr val="181614"/>
                </a:solidFill>
                <a:effectLst/>
                <a:latin typeface="helveticaneue" panose="02000503000000020004" pitchFamily="2" charset="0"/>
              </a:rPr>
              <a:t>centered</a:t>
            </a:r>
            <a:r>
              <a:rPr lang="en-GB" b="0" i="0" u="none" strike="noStrike" dirty="0">
                <a:solidFill>
                  <a:srgbClr val="181614"/>
                </a:solidFill>
                <a:effectLst/>
                <a:latin typeface="helveticaneue" panose="02000503000000020004" pitchFamily="2" charset="0"/>
              </a:rPr>
              <a:t> on animals as symbols of rebirth.</a:t>
            </a:r>
          </a:p>
          <a:p>
            <a:endParaRPr lang="en-US" dirty="0"/>
          </a:p>
        </p:txBody>
      </p:sp>
      <p:sp>
        <p:nvSpPr>
          <p:cNvPr id="4" name="Slide Number Placeholder 3"/>
          <p:cNvSpPr>
            <a:spLocks noGrp="1"/>
          </p:cNvSpPr>
          <p:nvPr>
            <p:ph type="sldNum" sz="quarter" idx="5"/>
          </p:nvPr>
        </p:nvSpPr>
        <p:spPr/>
        <p:txBody>
          <a:bodyPr/>
          <a:lstStyle/>
          <a:p>
            <a:fld id="{2B3DC639-BC86-6047-95F2-7114587A1176}" type="slidenum">
              <a:rPr lang="en-US" smtClean="0"/>
              <a:t>8</a:t>
            </a:fld>
            <a:endParaRPr lang="en-US"/>
          </a:p>
        </p:txBody>
      </p:sp>
    </p:spTree>
    <p:extLst>
      <p:ext uri="{BB962C8B-B14F-4D97-AF65-F5344CB8AC3E}">
        <p14:creationId xmlns:p14="http://schemas.microsoft.com/office/powerpoint/2010/main" val="19559093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4D5156"/>
                </a:solidFill>
                <a:effectLst/>
                <a:latin typeface="Google Sans"/>
              </a:rPr>
              <a:t>The term suprematism refers to an abstract art based upon "</a:t>
            </a:r>
            <a:r>
              <a:rPr lang="en-GB" b="0" i="0" u="none" strike="noStrike" dirty="0">
                <a:solidFill>
                  <a:srgbClr val="040C28"/>
                </a:solidFill>
                <a:effectLst/>
                <a:latin typeface="Google Sans"/>
              </a:rPr>
              <a:t>the supremacy of pure artistic feeling</a:t>
            </a:r>
            <a:r>
              <a:rPr lang="en-GB" b="0" i="0" u="none" strike="noStrike" dirty="0">
                <a:solidFill>
                  <a:srgbClr val="4D5156"/>
                </a:solidFill>
                <a:effectLst/>
                <a:latin typeface="Google Sans"/>
              </a:rPr>
              <a:t>" rather than on visual depiction of objects</a:t>
            </a:r>
            <a:endParaRPr lang="en-US" dirty="0"/>
          </a:p>
        </p:txBody>
      </p:sp>
      <p:sp>
        <p:nvSpPr>
          <p:cNvPr id="4" name="Slide Number Placeholder 3"/>
          <p:cNvSpPr>
            <a:spLocks noGrp="1"/>
          </p:cNvSpPr>
          <p:nvPr>
            <p:ph type="sldNum" sz="quarter" idx="5"/>
          </p:nvPr>
        </p:nvSpPr>
        <p:spPr/>
        <p:txBody>
          <a:bodyPr/>
          <a:lstStyle/>
          <a:p>
            <a:fld id="{2B3DC639-BC86-6047-95F2-7114587A1176}" type="slidenum">
              <a:rPr lang="en-US" smtClean="0"/>
              <a:t>13</a:t>
            </a:fld>
            <a:endParaRPr lang="en-US"/>
          </a:p>
        </p:txBody>
      </p:sp>
    </p:spTree>
    <p:extLst>
      <p:ext uri="{BB962C8B-B14F-4D97-AF65-F5344CB8AC3E}">
        <p14:creationId xmlns:p14="http://schemas.microsoft.com/office/powerpoint/2010/main" val="715113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1" u="none" strike="noStrike" dirty="0">
                <a:solidFill>
                  <a:srgbClr val="202122"/>
                </a:solidFill>
                <a:effectLst/>
                <a:latin typeface="Arial" panose="020B0604020202020204" pitchFamily="34" charset="0"/>
              </a:rPr>
              <a:t>De Stijl</a:t>
            </a:r>
            <a:r>
              <a:rPr lang="en-GB" b="0" i="0" u="none" strike="noStrike" dirty="0">
                <a:solidFill>
                  <a:srgbClr val="202122"/>
                </a:solidFill>
                <a:effectLst/>
                <a:latin typeface="Arial" panose="020B0604020202020204" pitchFamily="34" charset="0"/>
              </a:rPr>
              <a:t> (</a:t>
            </a:r>
            <a:r>
              <a:rPr lang="en-GB" b="0" i="0" u="none" strike="noStrike" dirty="0">
                <a:solidFill>
                  <a:srgbClr val="795CB2"/>
                </a:solidFill>
                <a:effectLst/>
                <a:latin typeface="Arial" panose="020B0604020202020204" pitchFamily="34" charset="0"/>
                <a:hlinkClick r:id="rId3" tooltip="Help:IPA/English"/>
              </a:rPr>
              <a:t>/də ˈstaɪl/</a:t>
            </a:r>
            <a:r>
              <a:rPr lang="en-GB" b="0" i="0" u="none" strike="noStrike" dirty="0">
                <a:solidFill>
                  <a:srgbClr val="202122"/>
                </a:solidFill>
                <a:effectLst/>
                <a:latin typeface="Arial" panose="020B0604020202020204" pitchFamily="34" charset="0"/>
              </a:rPr>
              <a:t>; Dutch pronunciation: </a:t>
            </a:r>
            <a:r>
              <a:rPr lang="en-GB" b="0" i="0" u="none" strike="noStrike" dirty="0">
                <a:solidFill>
                  <a:srgbClr val="795CB2"/>
                </a:solidFill>
                <a:effectLst/>
                <a:latin typeface="Arial" panose="020B0604020202020204" pitchFamily="34" charset="0"/>
                <a:hlinkClick r:id="rId4" tooltip="Help:IPA/Dutch"/>
              </a:rPr>
              <a:t>[də ˈstɛil]</a:t>
            </a:r>
            <a:r>
              <a:rPr lang="en-GB" b="0" i="0" u="none" strike="noStrike" dirty="0">
                <a:solidFill>
                  <a:srgbClr val="202122"/>
                </a:solidFill>
                <a:effectLst/>
                <a:latin typeface="Arial" panose="020B0604020202020204" pitchFamily="34" charset="0"/>
              </a:rPr>
              <a:t>, </a:t>
            </a:r>
            <a:r>
              <a:rPr lang="en-GB" b="0" i="0" u="none" strike="noStrike" dirty="0" err="1">
                <a:solidFill>
                  <a:srgbClr val="795CB2"/>
                </a:solidFill>
                <a:effectLst/>
                <a:latin typeface="Arial" panose="020B0604020202020204" pitchFamily="34" charset="0"/>
                <a:hlinkClick r:id="rId5" tooltip="Dutch language"/>
              </a:rPr>
              <a:t>Dutch</a:t>
            </a:r>
            <a:r>
              <a:rPr lang="en-GB" b="0" i="0" u="none" strike="noStrike" dirty="0" err="1">
                <a:solidFill>
                  <a:srgbClr val="202122"/>
                </a:solidFill>
                <a:effectLst/>
                <a:latin typeface="Arial" panose="020B0604020202020204" pitchFamily="34" charset="0"/>
              </a:rPr>
              <a:t>for</a:t>
            </a:r>
            <a:r>
              <a:rPr lang="en-GB" b="0" i="0" u="none" strike="noStrike" dirty="0">
                <a:solidFill>
                  <a:srgbClr val="202122"/>
                </a:solidFill>
                <a:effectLst/>
                <a:latin typeface="Arial" panose="020B0604020202020204" pitchFamily="34" charset="0"/>
              </a:rPr>
              <a:t> "The Style"), also known as </a:t>
            </a:r>
            <a:r>
              <a:rPr lang="en-GB" b="1" i="0" u="none" strike="noStrike" dirty="0">
                <a:solidFill>
                  <a:srgbClr val="795CB2"/>
                </a:solidFill>
                <a:effectLst/>
                <a:latin typeface="Arial" panose="020B0604020202020204" pitchFamily="34" charset="0"/>
                <a:hlinkClick r:id="rId6" tooltip="Neoplasticism"/>
              </a:rPr>
              <a:t>Neoplasticism</a:t>
            </a:r>
            <a:r>
              <a:rPr lang="en-GB" b="0" i="0" u="none" strike="noStrike" dirty="0">
                <a:solidFill>
                  <a:srgbClr val="202122"/>
                </a:solidFill>
                <a:effectLst/>
                <a:latin typeface="Arial" panose="020B0604020202020204" pitchFamily="34" charset="0"/>
              </a:rPr>
              <a:t>, was a Dutch </a:t>
            </a:r>
            <a:r>
              <a:rPr lang="en-GB" b="0" i="0" u="none" strike="noStrike" dirty="0">
                <a:solidFill>
                  <a:srgbClr val="795CB2"/>
                </a:solidFill>
                <a:effectLst/>
                <a:latin typeface="Arial" panose="020B0604020202020204" pitchFamily="34" charset="0"/>
                <a:hlinkClick r:id="rId7" tooltip="Art movement"/>
              </a:rPr>
              <a:t>art movement</a:t>
            </a:r>
            <a:r>
              <a:rPr lang="en-GB" b="0" i="0" u="none" strike="noStrike" dirty="0">
                <a:solidFill>
                  <a:srgbClr val="202122"/>
                </a:solidFill>
                <a:effectLst/>
                <a:latin typeface="Arial" panose="020B0604020202020204" pitchFamily="34" charset="0"/>
              </a:rPr>
              <a:t> founded in 1917 in </a:t>
            </a:r>
            <a:r>
              <a:rPr lang="en-GB" b="0" i="0" u="none" strike="noStrike" dirty="0">
                <a:solidFill>
                  <a:srgbClr val="795CB2"/>
                </a:solidFill>
                <a:effectLst/>
                <a:latin typeface="Arial" panose="020B0604020202020204" pitchFamily="34" charset="0"/>
                <a:hlinkClick r:id="rId8" tooltip="Leiden"/>
              </a:rPr>
              <a:t>Leiden</a:t>
            </a:r>
            <a:endParaRPr lang="en-US" dirty="0"/>
          </a:p>
        </p:txBody>
      </p:sp>
      <p:sp>
        <p:nvSpPr>
          <p:cNvPr id="4" name="Slide Number Placeholder 3"/>
          <p:cNvSpPr>
            <a:spLocks noGrp="1"/>
          </p:cNvSpPr>
          <p:nvPr>
            <p:ph type="sldNum" sz="quarter" idx="5"/>
          </p:nvPr>
        </p:nvSpPr>
        <p:spPr/>
        <p:txBody>
          <a:bodyPr/>
          <a:lstStyle/>
          <a:p>
            <a:fld id="{2B3DC639-BC86-6047-95F2-7114587A1176}" type="slidenum">
              <a:rPr lang="en-US" smtClean="0"/>
              <a:t>15</a:t>
            </a:fld>
            <a:endParaRPr lang="en-US"/>
          </a:p>
        </p:txBody>
      </p:sp>
    </p:spTree>
    <p:extLst>
      <p:ext uri="{BB962C8B-B14F-4D97-AF65-F5344CB8AC3E}">
        <p14:creationId xmlns:p14="http://schemas.microsoft.com/office/powerpoint/2010/main" val="21009581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2B3DC639-BC86-6047-95F2-7114587A1176}" type="slidenum">
              <a:rPr lang="en-US" smtClean="0"/>
              <a:t>18</a:t>
            </a:fld>
            <a:endParaRPr lang="en-US"/>
          </a:p>
        </p:txBody>
      </p:sp>
    </p:spTree>
    <p:extLst>
      <p:ext uri="{BB962C8B-B14F-4D97-AF65-F5344CB8AC3E}">
        <p14:creationId xmlns:p14="http://schemas.microsoft.com/office/powerpoint/2010/main" val="1102657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000000"/>
                </a:solidFill>
                <a:effectLst/>
                <a:latin typeface="MoMA Sans"/>
              </a:rPr>
              <a:t>For four decades, Cindy Sherman has probed the construction of identity, playing with the visual and cultural codes of art, celebrity, gender, and photography. She is among the most significant artists of the Pictures Generation—a group that also includes </a:t>
            </a:r>
            <a:r>
              <a:rPr lang="en-GB" b="0" i="0" u="none" strike="noStrike" dirty="0">
                <a:effectLst/>
                <a:latin typeface="MoMA Sans"/>
                <a:hlinkClick r:id="rId3"/>
              </a:rPr>
              <a:t>Richard Prince</a:t>
            </a:r>
            <a:r>
              <a:rPr lang="en-GB" b="0" i="0" u="none" strike="noStrike" dirty="0">
                <a:solidFill>
                  <a:srgbClr val="000000"/>
                </a:solidFill>
                <a:effectLst/>
                <a:latin typeface="MoMA Sans"/>
              </a:rPr>
              <a:t>, </a:t>
            </a:r>
            <a:r>
              <a:rPr lang="en-GB" b="0" i="0" u="none" strike="noStrike" dirty="0">
                <a:effectLst/>
                <a:latin typeface="MoMA Sans"/>
                <a:hlinkClick r:id="rId4"/>
              </a:rPr>
              <a:t>Louise Lawler</a:t>
            </a:r>
            <a:r>
              <a:rPr lang="en-GB" b="0" i="0" u="none" strike="noStrike" dirty="0">
                <a:solidFill>
                  <a:srgbClr val="000000"/>
                </a:solidFill>
                <a:effectLst/>
                <a:latin typeface="MoMA Sans"/>
              </a:rPr>
              <a:t>, </a:t>
            </a:r>
            <a:r>
              <a:rPr lang="en-GB" b="0" i="0" u="none" strike="noStrike" dirty="0">
                <a:effectLst/>
                <a:latin typeface="MoMA Sans"/>
                <a:hlinkClick r:id="rId5"/>
              </a:rPr>
              <a:t>Sherrie Levine</a:t>
            </a:r>
            <a:r>
              <a:rPr lang="en-GB" b="0" i="0" u="none" strike="noStrike" dirty="0">
                <a:solidFill>
                  <a:srgbClr val="000000"/>
                </a:solidFill>
                <a:effectLst/>
                <a:latin typeface="MoMA Sans"/>
              </a:rPr>
              <a:t>, and </a:t>
            </a:r>
            <a:r>
              <a:rPr lang="en-GB" b="0" i="0" u="none" strike="noStrike" dirty="0">
                <a:effectLst/>
                <a:latin typeface="MoMA Sans"/>
                <a:hlinkClick r:id="rId6"/>
              </a:rPr>
              <a:t>Robert Longo</a:t>
            </a:r>
            <a:r>
              <a:rPr lang="en-GB" b="0" i="0" u="none" strike="noStrike" dirty="0">
                <a:solidFill>
                  <a:srgbClr val="000000"/>
                </a:solidFill>
                <a:effectLst/>
                <a:latin typeface="MoMA Sans"/>
              </a:rPr>
              <a:t>—who came of age in the 1970s and responded to the mass media landscape surrounding them with both </a:t>
            </a:r>
            <a:r>
              <a:rPr lang="en-GB" b="0" i="0" u="none" strike="noStrike" dirty="0" err="1">
                <a:solidFill>
                  <a:srgbClr val="000000"/>
                </a:solidFill>
                <a:effectLst/>
                <a:latin typeface="MoMA Sans"/>
              </a:rPr>
              <a:t>humor</a:t>
            </a:r>
            <a:r>
              <a:rPr lang="en-GB" b="0" i="0" u="none" strike="noStrike" dirty="0">
                <a:solidFill>
                  <a:srgbClr val="000000"/>
                </a:solidFill>
                <a:effectLst/>
                <a:latin typeface="MoMA Sans"/>
              </a:rPr>
              <a:t> and criticism, appropriating images from advertising, film, television, and magazines for their art.</a:t>
            </a:r>
            <a:endParaRPr lang="en-US" dirty="0"/>
          </a:p>
        </p:txBody>
      </p:sp>
      <p:sp>
        <p:nvSpPr>
          <p:cNvPr id="4" name="Slide Number Placeholder 3"/>
          <p:cNvSpPr>
            <a:spLocks noGrp="1"/>
          </p:cNvSpPr>
          <p:nvPr>
            <p:ph type="sldNum" sz="quarter" idx="5"/>
          </p:nvPr>
        </p:nvSpPr>
        <p:spPr/>
        <p:txBody>
          <a:bodyPr/>
          <a:lstStyle/>
          <a:p>
            <a:fld id="{2B3DC639-BC86-6047-95F2-7114587A1176}" type="slidenum">
              <a:rPr lang="en-US" smtClean="0"/>
              <a:t>36</a:t>
            </a:fld>
            <a:endParaRPr lang="en-US"/>
          </a:p>
        </p:txBody>
      </p:sp>
    </p:spTree>
    <p:extLst>
      <p:ext uri="{BB962C8B-B14F-4D97-AF65-F5344CB8AC3E}">
        <p14:creationId xmlns:p14="http://schemas.microsoft.com/office/powerpoint/2010/main" val="3552052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Meta modernism or Post Humanism? Discuss</a:t>
            </a:r>
          </a:p>
        </p:txBody>
      </p:sp>
      <p:sp>
        <p:nvSpPr>
          <p:cNvPr id="4" name="Slide Number Placeholder 3"/>
          <p:cNvSpPr>
            <a:spLocks noGrp="1"/>
          </p:cNvSpPr>
          <p:nvPr>
            <p:ph type="sldNum" sz="quarter" idx="5"/>
          </p:nvPr>
        </p:nvSpPr>
        <p:spPr/>
        <p:txBody>
          <a:bodyPr/>
          <a:lstStyle/>
          <a:p>
            <a:fld id="{2B3DC639-BC86-6047-95F2-7114587A1176}" type="slidenum">
              <a:rPr lang="en-US" smtClean="0"/>
              <a:t>44</a:t>
            </a:fld>
            <a:endParaRPr lang="en-US"/>
          </a:p>
        </p:txBody>
      </p:sp>
    </p:spTree>
    <p:extLst>
      <p:ext uri="{BB962C8B-B14F-4D97-AF65-F5344CB8AC3E}">
        <p14:creationId xmlns:p14="http://schemas.microsoft.com/office/powerpoint/2010/main" val="2590856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ECF92-1271-34E4-9498-C3E197E7AD6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9FB0C46-846E-5D23-A472-C39B509FEC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27029A2-11F3-C7DB-A04E-15B460BF8CD3}"/>
              </a:ext>
            </a:extLst>
          </p:cNvPr>
          <p:cNvSpPr>
            <a:spLocks noGrp="1"/>
          </p:cNvSpPr>
          <p:nvPr>
            <p:ph type="dt" sz="half" idx="10"/>
          </p:nvPr>
        </p:nvSpPr>
        <p:spPr/>
        <p:txBody>
          <a:bodyPr/>
          <a:lstStyle/>
          <a:p>
            <a:fld id="{2C9E9359-51FF-6F4A-A470-7BC5DCA72EF9}" type="datetimeFigureOut">
              <a:rPr lang="en-US" smtClean="0"/>
              <a:t>10/28/24</a:t>
            </a:fld>
            <a:endParaRPr lang="en-US"/>
          </a:p>
        </p:txBody>
      </p:sp>
      <p:sp>
        <p:nvSpPr>
          <p:cNvPr id="5" name="Footer Placeholder 4">
            <a:extLst>
              <a:ext uri="{FF2B5EF4-FFF2-40B4-BE49-F238E27FC236}">
                <a16:creationId xmlns:a16="http://schemas.microsoft.com/office/drawing/2014/main" id="{B2211007-7AC6-1695-1A45-5F3DAEB031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1AC596-0B18-0135-D08C-C96893D5A0AF}"/>
              </a:ext>
            </a:extLst>
          </p:cNvPr>
          <p:cNvSpPr>
            <a:spLocks noGrp="1"/>
          </p:cNvSpPr>
          <p:nvPr>
            <p:ph type="sldNum" sz="quarter" idx="12"/>
          </p:nvPr>
        </p:nvSpPr>
        <p:spPr/>
        <p:txBody>
          <a:bodyPr/>
          <a:lstStyle/>
          <a:p>
            <a:fld id="{360351A8-A95F-0646-A53F-85E291421F9A}" type="slidenum">
              <a:rPr lang="en-US" smtClean="0"/>
              <a:t>‹#›</a:t>
            </a:fld>
            <a:endParaRPr lang="en-US"/>
          </a:p>
        </p:txBody>
      </p:sp>
    </p:spTree>
    <p:extLst>
      <p:ext uri="{BB962C8B-B14F-4D97-AF65-F5344CB8AC3E}">
        <p14:creationId xmlns:p14="http://schemas.microsoft.com/office/powerpoint/2010/main" val="1275038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DA9A6-8C35-58E3-549D-51EF457EB50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40CAA82-3946-6568-AD73-E498811354B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E9DE52F-0A9A-2158-5994-08E7A616EADA}"/>
              </a:ext>
            </a:extLst>
          </p:cNvPr>
          <p:cNvSpPr>
            <a:spLocks noGrp="1"/>
          </p:cNvSpPr>
          <p:nvPr>
            <p:ph type="dt" sz="half" idx="10"/>
          </p:nvPr>
        </p:nvSpPr>
        <p:spPr/>
        <p:txBody>
          <a:bodyPr/>
          <a:lstStyle/>
          <a:p>
            <a:fld id="{2C9E9359-51FF-6F4A-A470-7BC5DCA72EF9}" type="datetimeFigureOut">
              <a:rPr lang="en-US" smtClean="0"/>
              <a:t>10/28/24</a:t>
            </a:fld>
            <a:endParaRPr lang="en-US"/>
          </a:p>
        </p:txBody>
      </p:sp>
      <p:sp>
        <p:nvSpPr>
          <p:cNvPr id="5" name="Footer Placeholder 4">
            <a:extLst>
              <a:ext uri="{FF2B5EF4-FFF2-40B4-BE49-F238E27FC236}">
                <a16:creationId xmlns:a16="http://schemas.microsoft.com/office/drawing/2014/main" id="{03E709C0-A340-E28C-ECFF-269A2EA3D0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C2AC66-C977-6375-4DEC-37D25125CF60}"/>
              </a:ext>
            </a:extLst>
          </p:cNvPr>
          <p:cNvSpPr>
            <a:spLocks noGrp="1"/>
          </p:cNvSpPr>
          <p:nvPr>
            <p:ph type="sldNum" sz="quarter" idx="12"/>
          </p:nvPr>
        </p:nvSpPr>
        <p:spPr/>
        <p:txBody>
          <a:bodyPr/>
          <a:lstStyle/>
          <a:p>
            <a:fld id="{360351A8-A95F-0646-A53F-85E291421F9A}" type="slidenum">
              <a:rPr lang="en-US" smtClean="0"/>
              <a:t>‹#›</a:t>
            </a:fld>
            <a:endParaRPr lang="en-US"/>
          </a:p>
        </p:txBody>
      </p:sp>
    </p:spTree>
    <p:extLst>
      <p:ext uri="{BB962C8B-B14F-4D97-AF65-F5344CB8AC3E}">
        <p14:creationId xmlns:p14="http://schemas.microsoft.com/office/powerpoint/2010/main" val="4073698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4EDF6-BA1A-8DAB-D2C4-7101C366EEC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CCCB8C0-306A-BD9D-E9B0-F48CB9E4FB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9961499-660B-F2B0-0312-84F5E975434F}"/>
              </a:ext>
            </a:extLst>
          </p:cNvPr>
          <p:cNvSpPr>
            <a:spLocks noGrp="1"/>
          </p:cNvSpPr>
          <p:nvPr>
            <p:ph type="dt" sz="half" idx="10"/>
          </p:nvPr>
        </p:nvSpPr>
        <p:spPr/>
        <p:txBody>
          <a:bodyPr/>
          <a:lstStyle/>
          <a:p>
            <a:fld id="{2C9E9359-51FF-6F4A-A470-7BC5DCA72EF9}" type="datetimeFigureOut">
              <a:rPr lang="en-US" smtClean="0"/>
              <a:t>10/28/24</a:t>
            </a:fld>
            <a:endParaRPr lang="en-US"/>
          </a:p>
        </p:txBody>
      </p:sp>
      <p:sp>
        <p:nvSpPr>
          <p:cNvPr id="5" name="Footer Placeholder 4">
            <a:extLst>
              <a:ext uri="{FF2B5EF4-FFF2-40B4-BE49-F238E27FC236}">
                <a16:creationId xmlns:a16="http://schemas.microsoft.com/office/drawing/2014/main" id="{5CDA6CD6-9789-0DC1-5A30-36344363E7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4AC209-2B16-1EA8-E51D-2116BF08F3B3}"/>
              </a:ext>
            </a:extLst>
          </p:cNvPr>
          <p:cNvSpPr>
            <a:spLocks noGrp="1"/>
          </p:cNvSpPr>
          <p:nvPr>
            <p:ph type="sldNum" sz="quarter" idx="12"/>
          </p:nvPr>
        </p:nvSpPr>
        <p:spPr/>
        <p:txBody>
          <a:bodyPr/>
          <a:lstStyle/>
          <a:p>
            <a:fld id="{360351A8-A95F-0646-A53F-85E291421F9A}" type="slidenum">
              <a:rPr lang="en-US" smtClean="0"/>
              <a:t>‹#›</a:t>
            </a:fld>
            <a:endParaRPr lang="en-US"/>
          </a:p>
        </p:txBody>
      </p:sp>
    </p:spTree>
    <p:extLst>
      <p:ext uri="{BB962C8B-B14F-4D97-AF65-F5344CB8AC3E}">
        <p14:creationId xmlns:p14="http://schemas.microsoft.com/office/powerpoint/2010/main" val="3238393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FAD36-8139-9259-A81D-DE894A44EED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A3C055B-523A-0868-E152-A63F6E4A9C4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30EDE46-9EBA-F0C2-F11D-89C2B0D2FFD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283B2EB-79A9-C802-BCD8-0A2035B8A140}"/>
              </a:ext>
            </a:extLst>
          </p:cNvPr>
          <p:cNvSpPr>
            <a:spLocks noGrp="1"/>
          </p:cNvSpPr>
          <p:nvPr>
            <p:ph type="dt" sz="half" idx="10"/>
          </p:nvPr>
        </p:nvSpPr>
        <p:spPr/>
        <p:txBody>
          <a:bodyPr/>
          <a:lstStyle/>
          <a:p>
            <a:fld id="{2C9E9359-51FF-6F4A-A470-7BC5DCA72EF9}" type="datetimeFigureOut">
              <a:rPr lang="en-US" smtClean="0"/>
              <a:t>10/28/24</a:t>
            </a:fld>
            <a:endParaRPr lang="en-US"/>
          </a:p>
        </p:txBody>
      </p:sp>
      <p:sp>
        <p:nvSpPr>
          <p:cNvPr id="6" name="Footer Placeholder 5">
            <a:extLst>
              <a:ext uri="{FF2B5EF4-FFF2-40B4-BE49-F238E27FC236}">
                <a16:creationId xmlns:a16="http://schemas.microsoft.com/office/drawing/2014/main" id="{E3E678B8-2527-7BC8-EBBF-1186FF2E1F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4BE47E-7ED2-082A-62E3-6F67C77FAAB1}"/>
              </a:ext>
            </a:extLst>
          </p:cNvPr>
          <p:cNvSpPr>
            <a:spLocks noGrp="1"/>
          </p:cNvSpPr>
          <p:nvPr>
            <p:ph type="sldNum" sz="quarter" idx="12"/>
          </p:nvPr>
        </p:nvSpPr>
        <p:spPr/>
        <p:txBody>
          <a:bodyPr/>
          <a:lstStyle/>
          <a:p>
            <a:fld id="{360351A8-A95F-0646-A53F-85E291421F9A}" type="slidenum">
              <a:rPr lang="en-US" smtClean="0"/>
              <a:t>‹#›</a:t>
            </a:fld>
            <a:endParaRPr lang="en-US"/>
          </a:p>
        </p:txBody>
      </p:sp>
    </p:spTree>
    <p:extLst>
      <p:ext uri="{BB962C8B-B14F-4D97-AF65-F5344CB8AC3E}">
        <p14:creationId xmlns:p14="http://schemas.microsoft.com/office/powerpoint/2010/main" val="1626956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95688-896C-10FC-94F3-815EA64371F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F8B00AA-4454-EF66-0013-01E36188C7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333D76D-3A24-555C-1686-AABDB5FD450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ED72C12-5D62-E37E-5C88-419162F5A4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C9030A6-C55F-F584-2893-9F5A7EA6DB4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7415CEE-2533-979F-49FD-A6011E612B66}"/>
              </a:ext>
            </a:extLst>
          </p:cNvPr>
          <p:cNvSpPr>
            <a:spLocks noGrp="1"/>
          </p:cNvSpPr>
          <p:nvPr>
            <p:ph type="dt" sz="half" idx="10"/>
          </p:nvPr>
        </p:nvSpPr>
        <p:spPr/>
        <p:txBody>
          <a:bodyPr/>
          <a:lstStyle/>
          <a:p>
            <a:fld id="{2C9E9359-51FF-6F4A-A470-7BC5DCA72EF9}" type="datetimeFigureOut">
              <a:rPr lang="en-US" smtClean="0"/>
              <a:t>10/28/24</a:t>
            </a:fld>
            <a:endParaRPr lang="en-US"/>
          </a:p>
        </p:txBody>
      </p:sp>
      <p:sp>
        <p:nvSpPr>
          <p:cNvPr id="8" name="Footer Placeholder 7">
            <a:extLst>
              <a:ext uri="{FF2B5EF4-FFF2-40B4-BE49-F238E27FC236}">
                <a16:creationId xmlns:a16="http://schemas.microsoft.com/office/drawing/2014/main" id="{538DDE63-4750-F345-1429-7D34FC14BD7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B0D96F0-A820-3AC8-FDA0-62E71E46BC5D}"/>
              </a:ext>
            </a:extLst>
          </p:cNvPr>
          <p:cNvSpPr>
            <a:spLocks noGrp="1"/>
          </p:cNvSpPr>
          <p:nvPr>
            <p:ph type="sldNum" sz="quarter" idx="12"/>
          </p:nvPr>
        </p:nvSpPr>
        <p:spPr/>
        <p:txBody>
          <a:bodyPr/>
          <a:lstStyle/>
          <a:p>
            <a:fld id="{360351A8-A95F-0646-A53F-85E291421F9A}" type="slidenum">
              <a:rPr lang="en-US" smtClean="0"/>
              <a:t>‹#›</a:t>
            </a:fld>
            <a:endParaRPr lang="en-US"/>
          </a:p>
        </p:txBody>
      </p:sp>
    </p:spTree>
    <p:extLst>
      <p:ext uri="{BB962C8B-B14F-4D97-AF65-F5344CB8AC3E}">
        <p14:creationId xmlns:p14="http://schemas.microsoft.com/office/powerpoint/2010/main" val="233104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51823-68A4-219A-4D3B-B35765B03A3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84FC66C-80A7-E052-AD25-5580DAAA925D}"/>
              </a:ext>
            </a:extLst>
          </p:cNvPr>
          <p:cNvSpPr>
            <a:spLocks noGrp="1"/>
          </p:cNvSpPr>
          <p:nvPr>
            <p:ph type="dt" sz="half" idx="10"/>
          </p:nvPr>
        </p:nvSpPr>
        <p:spPr/>
        <p:txBody>
          <a:bodyPr/>
          <a:lstStyle/>
          <a:p>
            <a:fld id="{2C9E9359-51FF-6F4A-A470-7BC5DCA72EF9}" type="datetimeFigureOut">
              <a:rPr lang="en-US" smtClean="0"/>
              <a:t>10/28/24</a:t>
            </a:fld>
            <a:endParaRPr lang="en-US"/>
          </a:p>
        </p:txBody>
      </p:sp>
      <p:sp>
        <p:nvSpPr>
          <p:cNvPr id="4" name="Footer Placeholder 3">
            <a:extLst>
              <a:ext uri="{FF2B5EF4-FFF2-40B4-BE49-F238E27FC236}">
                <a16:creationId xmlns:a16="http://schemas.microsoft.com/office/drawing/2014/main" id="{88A59AE0-EC37-77D1-F631-9630C98A96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31DD484-9C81-37EE-20BC-3C45C1545F3F}"/>
              </a:ext>
            </a:extLst>
          </p:cNvPr>
          <p:cNvSpPr>
            <a:spLocks noGrp="1"/>
          </p:cNvSpPr>
          <p:nvPr>
            <p:ph type="sldNum" sz="quarter" idx="12"/>
          </p:nvPr>
        </p:nvSpPr>
        <p:spPr/>
        <p:txBody>
          <a:bodyPr/>
          <a:lstStyle/>
          <a:p>
            <a:fld id="{360351A8-A95F-0646-A53F-85E291421F9A}" type="slidenum">
              <a:rPr lang="en-US" smtClean="0"/>
              <a:t>‹#›</a:t>
            </a:fld>
            <a:endParaRPr lang="en-US"/>
          </a:p>
        </p:txBody>
      </p:sp>
    </p:spTree>
    <p:extLst>
      <p:ext uri="{BB962C8B-B14F-4D97-AF65-F5344CB8AC3E}">
        <p14:creationId xmlns:p14="http://schemas.microsoft.com/office/powerpoint/2010/main" val="9960538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4BDA8-1D58-3536-7601-C35CC234DE47}"/>
              </a:ext>
            </a:extLst>
          </p:cNvPr>
          <p:cNvSpPr>
            <a:spLocks noGrp="1"/>
          </p:cNvSpPr>
          <p:nvPr>
            <p:ph type="dt" sz="half" idx="10"/>
          </p:nvPr>
        </p:nvSpPr>
        <p:spPr/>
        <p:txBody>
          <a:bodyPr/>
          <a:lstStyle/>
          <a:p>
            <a:fld id="{2C9E9359-51FF-6F4A-A470-7BC5DCA72EF9}" type="datetimeFigureOut">
              <a:rPr lang="en-US" smtClean="0"/>
              <a:t>10/28/24</a:t>
            </a:fld>
            <a:endParaRPr lang="en-US"/>
          </a:p>
        </p:txBody>
      </p:sp>
      <p:sp>
        <p:nvSpPr>
          <p:cNvPr id="3" name="Footer Placeholder 2">
            <a:extLst>
              <a:ext uri="{FF2B5EF4-FFF2-40B4-BE49-F238E27FC236}">
                <a16:creationId xmlns:a16="http://schemas.microsoft.com/office/drawing/2014/main" id="{D46A78C1-AB51-4475-5B04-4D81D27D76C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7899250-0106-A8CF-0340-0440457736A1}"/>
              </a:ext>
            </a:extLst>
          </p:cNvPr>
          <p:cNvSpPr>
            <a:spLocks noGrp="1"/>
          </p:cNvSpPr>
          <p:nvPr>
            <p:ph type="sldNum" sz="quarter" idx="12"/>
          </p:nvPr>
        </p:nvSpPr>
        <p:spPr/>
        <p:txBody>
          <a:bodyPr/>
          <a:lstStyle/>
          <a:p>
            <a:fld id="{360351A8-A95F-0646-A53F-85E291421F9A}" type="slidenum">
              <a:rPr lang="en-US" smtClean="0"/>
              <a:t>‹#›</a:t>
            </a:fld>
            <a:endParaRPr lang="en-US"/>
          </a:p>
        </p:txBody>
      </p:sp>
    </p:spTree>
    <p:extLst>
      <p:ext uri="{BB962C8B-B14F-4D97-AF65-F5344CB8AC3E}">
        <p14:creationId xmlns:p14="http://schemas.microsoft.com/office/powerpoint/2010/main" val="240406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F7911-7E0F-49AC-56D7-6D68882BB26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9250B41-57AA-6FE1-C22B-F56DD584CA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CF6EBC7-E973-E830-1DB0-A9857A4D0A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217533F-6931-62EF-EAA2-26A86ABF3284}"/>
              </a:ext>
            </a:extLst>
          </p:cNvPr>
          <p:cNvSpPr>
            <a:spLocks noGrp="1"/>
          </p:cNvSpPr>
          <p:nvPr>
            <p:ph type="dt" sz="half" idx="10"/>
          </p:nvPr>
        </p:nvSpPr>
        <p:spPr/>
        <p:txBody>
          <a:bodyPr/>
          <a:lstStyle/>
          <a:p>
            <a:fld id="{2C9E9359-51FF-6F4A-A470-7BC5DCA72EF9}" type="datetimeFigureOut">
              <a:rPr lang="en-US" smtClean="0"/>
              <a:t>10/28/24</a:t>
            </a:fld>
            <a:endParaRPr lang="en-US"/>
          </a:p>
        </p:txBody>
      </p:sp>
      <p:sp>
        <p:nvSpPr>
          <p:cNvPr id="6" name="Footer Placeholder 5">
            <a:extLst>
              <a:ext uri="{FF2B5EF4-FFF2-40B4-BE49-F238E27FC236}">
                <a16:creationId xmlns:a16="http://schemas.microsoft.com/office/drawing/2014/main" id="{EEF85191-6D87-8B1B-DF6B-EA8F30E007F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31D772-0CBB-D61F-5501-764BDC63901B}"/>
              </a:ext>
            </a:extLst>
          </p:cNvPr>
          <p:cNvSpPr>
            <a:spLocks noGrp="1"/>
          </p:cNvSpPr>
          <p:nvPr>
            <p:ph type="sldNum" sz="quarter" idx="12"/>
          </p:nvPr>
        </p:nvSpPr>
        <p:spPr/>
        <p:txBody>
          <a:bodyPr/>
          <a:lstStyle/>
          <a:p>
            <a:fld id="{360351A8-A95F-0646-A53F-85E291421F9A}" type="slidenum">
              <a:rPr lang="en-US" smtClean="0"/>
              <a:t>‹#›</a:t>
            </a:fld>
            <a:endParaRPr lang="en-US"/>
          </a:p>
        </p:txBody>
      </p:sp>
    </p:spTree>
    <p:extLst>
      <p:ext uri="{BB962C8B-B14F-4D97-AF65-F5344CB8AC3E}">
        <p14:creationId xmlns:p14="http://schemas.microsoft.com/office/powerpoint/2010/main" val="25608203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E2811-D1DE-04A6-005F-ADAC981401D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CDF277A-B9A9-8666-C36D-07B50D90E8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816352C-BEC9-D251-A680-A1D843FA19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79007FF-A58E-0570-406B-3DE1AD272C83}"/>
              </a:ext>
            </a:extLst>
          </p:cNvPr>
          <p:cNvSpPr>
            <a:spLocks noGrp="1"/>
          </p:cNvSpPr>
          <p:nvPr>
            <p:ph type="dt" sz="half" idx="10"/>
          </p:nvPr>
        </p:nvSpPr>
        <p:spPr/>
        <p:txBody>
          <a:bodyPr/>
          <a:lstStyle/>
          <a:p>
            <a:fld id="{2C9E9359-51FF-6F4A-A470-7BC5DCA72EF9}" type="datetimeFigureOut">
              <a:rPr lang="en-US" smtClean="0"/>
              <a:t>10/28/24</a:t>
            </a:fld>
            <a:endParaRPr lang="en-US"/>
          </a:p>
        </p:txBody>
      </p:sp>
      <p:sp>
        <p:nvSpPr>
          <p:cNvPr id="6" name="Footer Placeholder 5">
            <a:extLst>
              <a:ext uri="{FF2B5EF4-FFF2-40B4-BE49-F238E27FC236}">
                <a16:creationId xmlns:a16="http://schemas.microsoft.com/office/drawing/2014/main" id="{B02B5441-7F45-A937-F22D-60157BEE2E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D2FFEF-6C49-B766-54C7-EFDA1E30E772}"/>
              </a:ext>
            </a:extLst>
          </p:cNvPr>
          <p:cNvSpPr>
            <a:spLocks noGrp="1"/>
          </p:cNvSpPr>
          <p:nvPr>
            <p:ph type="sldNum" sz="quarter" idx="12"/>
          </p:nvPr>
        </p:nvSpPr>
        <p:spPr/>
        <p:txBody>
          <a:bodyPr/>
          <a:lstStyle/>
          <a:p>
            <a:fld id="{360351A8-A95F-0646-A53F-85E291421F9A}" type="slidenum">
              <a:rPr lang="en-US" smtClean="0"/>
              <a:t>‹#›</a:t>
            </a:fld>
            <a:endParaRPr lang="en-US"/>
          </a:p>
        </p:txBody>
      </p:sp>
    </p:spTree>
    <p:extLst>
      <p:ext uri="{BB962C8B-B14F-4D97-AF65-F5344CB8AC3E}">
        <p14:creationId xmlns:p14="http://schemas.microsoft.com/office/powerpoint/2010/main" val="2225419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338E5-4233-3FFF-5013-A720C4FFDBCB}"/>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74E18DF-C788-D6C7-0A68-1EA19491F5B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53F5890-C2AB-C525-C967-065E137602CD}"/>
              </a:ext>
            </a:extLst>
          </p:cNvPr>
          <p:cNvSpPr>
            <a:spLocks noGrp="1"/>
          </p:cNvSpPr>
          <p:nvPr>
            <p:ph type="dt" sz="half" idx="10"/>
          </p:nvPr>
        </p:nvSpPr>
        <p:spPr/>
        <p:txBody>
          <a:bodyPr/>
          <a:lstStyle/>
          <a:p>
            <a:fld id="{2C9E9359-51FF-6F4A-A470-7BC5DCA72EF9}" type="datetimeFigureOut">
              <a:rPr lang="en-US" smtClean="0"/>
              <a:t>10/28/24</a:t>
            </a:fld>
            <a:endParaRPr lang="en-US"/>
          </a:p>
        </p:txBody>
      </p:sp>
      <p:sp>
        <p:nvSpPr>
          <p:cNvPr id="5" name="Footer Placeholder 4">
            <a:extLst>
              <a:ext uri="{FF2B5EF4-FFF2-40B4-BE49-F238E27FC236}">
                <a16:creationId xmlns:a16="http://schemas.microsoft.com/office/drawing/2014/main" id="{DEE4B14E-ABF4-E5A0-2618-E23CB298DB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FD6958-7E4E-C177-D574-F2454E99D0C8}"/>
              </a:ext>
            </a:extLst>
          </p:cNvPr>
          <p:cNvSpPr>
            <a:spLocks noGrp="1"/>
          </p:cNvSpPr>
          <p:nvPr>
            <p:ph type="sldNum" sz="quarter" idx="12"/>
          </p:nvPr>
        </p:nvSpPr>
        <p:spPr/>
        <p:txBody>
          <a:bodyPr/>
          <a:lstStyle/>
          <a:p>
            <a:fld id="{360351A8-A95F-0646-A53F-85E291421F9A}" type="slidenum">
              <a:rPr lang="en-US" smtClean="0"/>
              <a:t>‹#›</a:t>
            </a:fld>
            <a:endParaRPr lang="en-US"/>
          </a:p>
        </p:txBody>
      </p:sp>
    </p:spTree>
    <p:extLst>
      <p:ext uri="{BB962C8B-B14F-4D97-AF65-F5344CB8AC3E}">
        <p14:creationId xmlns:p14="http://schemas.microsoft.com/office/powerpoint/2010/main" val="2120887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9144B-E949-435B-794F-BFB52D797C4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5A9D5B2-43FF-EA4B-06A3-A6BB0EB6E72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CAA5944-019E-63A5-D094-BD30D4BE5217}"/>
              </a:ext>
            </a:extLst>
          </p:cNvPr>
          <p:cNvSpPr>
            <a:spLocks noGrp="1"/>
          </p:cNvSpPr>
          <p:nvPr>
            <p:ph type="dt" sz="half" idx="10"/>
          </p:nvPr>
        </p:nvSpPr>
        <p:spPr/>
        <p:txBody>
          <a:bodyPr/>
          <a:lstStyle/>
          <a:p>
            <a:fld id="{2C9E9359-51FF-6F4A-A470-7BC5DCA72EF9}" type="datetimeFigureOut">
              <a:rPr lang="en-US" smtClean="0"/>
              <a:t>10/28/24</a:t>
            </a:fld>
            <a:endParaRPr lang="en-US"/>
          </a:p>
        </p:txBody>
      </p:sp>
      <p:sp>
        <p:nvSpPr>
          <p:cNvPr id="5" name="Footer Placeholder 4">
            <a:extLst>
              <a:ext uri="{FF2B5EF4-FFF2-40B4-BE49-F238E27FC236}">
                <a16:creationId xmlns:a16="http://schemas.microsoft.com/office/drawing/2014/main" id="{13531371-2F02-8F41-2F65-EEFE3CDDAF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E121CE-E5BB-8263-17FE-C849D4CF05DA}"/>
              </a:ext>
            </a:extLst>
          </p:cNvPr>
          <p:cNvSpPr>
            <a:spLocks noGrp="1"/>
          </p:cNvSpPr>
          <p:nvPr>
            <p:ph type="sldNum" sz="quarter" idx="12"/>
          </p:nvPr>
        </p:nvSpPr>
        <p:spPr/>
        <p:txBody>
          <a:bodyPr/>
          <a:lstStyle/>
          <a:p>
            <a:fld id="{360351A8-A95F-0646-A53F-85E291421F9A}" type="slidenum">
              <a:rPr lang="en-US" smtClean="0"/>
              <a:t>‹#›</a:t>
            </a:fld>
            <a:endParaRPr lang="en-US"/>
          </a:p>
        </p:txBody>
      </p:sp>
    </p:spTree>
    <p:extLst>
      <p:ext uri="{BB962C8B-B14F-4D97-AF65-F5344CB8AC3E}">
        <p14:creationId xmlns:p14="http://schemas.microsoft.com/office/powerpoint/2010/main" val="4116186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cy-GB"/>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5" name="Date Placeholder 4">
            <a:extLst>
              <a:ext uri="{FF2B5EF4-FFF2-40B4-BE49-F238E27FC236}">
                <a16:creationId xmlns:a16="http://schemas.microsoft.com/office/drawing/2014/main" id="{32097F59-62D8-85D0-8240-DA7891D9B043}"/>
              </a:ext>
            </a:extLst>
          </p:cNvPr>
          <p:cNvSpPr>
            <a:spLocks noGrp="1"/>
          </p:cNvSpPr>
          <p:nvPr>
            <p:ph type="dt" sz="half" idx="10"/>
          </p:nvPr>
        </p:nvSpPr>
        <p:spPr>
          <a:xfrm>
            <a:off x="609600" y="6245225"/>
            <a:ext cx="2844800" cy="476250"/>
          </a:xfrm>
        </p:spPr>
        <p:txBody>
          <a:bodyPr/>
          <a:lstStyle>
            <a:lvl1pPr>
              <a:defRPr/>
            </a:lvl1pPr>
          </a:lstStyle>
          <a:p>
            <a:pPr>
              <a:defRPr/>
            </a:pPr>
            <a:endParaRPr lang="en-GB"/>
          </a:p>
        </p:txBody>
      </p:sp>
      <p:sp>
        <p:nvSpPr>
          <p:cNvPr id="6" name="Footer Placeholder 5">
            <a:extLst>
              <a:ext uri="{FF2B5EF4-FFF2-40B4-BE49-F238E27FC236}">
                <a16:creationId xmlns:a16="http://schemas.microsoft.com/office/drawing/2014/main" id="{514C03CE-21A7-B6D4-FBF9-D4F5C94D873F}"/>
              </a:ext>
            </a:extLst>
          </p:cNvPr>
          <p:cNvSpPr>
            <a:spLocks noGrp="1"/>
          </p:cNvSpPr>
          <p:nvPr>
            <p:ph type="ftr" sz="quarter" idx="11"/>
          </p:nvPr>
        </p:nvSpPr>
        <p:spPr>
          <a:xfrm>
            <a:off x="4165600" y="6245225"/>
            <a:ext cx="3860800" cy="476250"/>
          </a:xfrm>
        </p:spPr>
        <p:txBody>
          <a:bodyPr/>
          <a:lstStyle>
            <a:lvl1pPr>
              <a:defRPr/>
            </a:lvl1pPr>
          </a:lstStyle>
          <a:p>
            <a:pPr>
              <a:defRPr/>
            </a:pPr>
            <a:endParaRPr lang="en-GB"/>
          </a:p>
        </p:txBody>
      </p:sp>
      <p:sp>
        <p:nvSpPr>
          <p:cNvPr id="7" name="Slide Number Placeholder 6">
            <a:extLst>
              <a:ext uri="{FF2B5EF4-FFF2-40B4-BE49-F238E27FC236}">
                <a16:creationId xmlns:a16="http://schemas.microsoft.com/office/drawing/2014/main" id="{30FD1A91-CC10-21F9-DE31-29A08720A82D}"/>
              </a:ext>
            </a:extLst>
          </p:cNvPr>
          <p:cNvSpPr>
            <a:spLocks noGrp="1"/>
          </p:cNvSpPr>
          <p:nvPr>
            <p:ph type="sldNum" sz="quarter" idx="12"/>
          </p:nvPr>
        </p:nvSpPr>
        <p:spPr>
          <a:xfrm>
            <a:off x="8737600" y="6245225"/>
            <a:ext cx="2844800" cy="476250"/>
          </a:xfrm>
        </p:spPr>
        <p:txBody>
          <a:bodyPr/>
          <a:lstStyle>
            <a:lvl1pPr>
              <a:defRPr/>
            </a:lvl1pPr>
          </a:lstStyle>
          <a:p>
            <a:fld id="{4EEE4034-C677-A445-AFAD-8A2AE155281D}" type="slidenum">
              <a:rPr lang="en-GB" altLang="en-US"/>
              <a:pPr/>
              <a:t>‹#›</a:t>
            </a:fld>
            <a:endParaRPr lang="en-GB" altLang="en-US"/>
          </a:p>
        </p:txBody>
      </p:sp>
    </p:spTree>
    <p:extLst>
      <p:ext uri="{BB962C8B-B14F-4D97-AF65-F5344CB8AC3E}">
        <p14:creationId xmlns:p14="http://schemas.microsoft.com/office/powerpoint/2010/main" val="16336507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cy-GB"/>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6" name="Date Placeholder 5">
            <a:extLst>
              <a:ext uri="{FF2B5EF4-FFF2-40B4-BE49-F238E27FC236}">
                <a16:creationId xmlns:a16="http://schemas.microsoft.com/office/drawing/2014/main" id="{F8A63D3C-865D-3D7D-34D3-93B448E6728E}"/>
              </a:ext>
            </a:extLst>
          </p:cNvPr>
          <p:cNvSpPr>
            <a:spLocks noGrp="1"/>
          </p:cNvSpPr>
          <p:nvPr>
            <p:ph type="dt" sz="half" idx="10"/>
          </p:nvPr>
        </p:nvSpPr>
        <p:spPr>
          <a:xfrm>
            <a:off x="609600" y="6245225"/>
            <a:ext cx="2844800" cy="476250"/>
          </a:xfrm>
        </p:spPr>
        <p:txBody>
          <a:bodyPr/>
          <a:lstStyle>
            <a:lvl1pPr>
              <a:defRPr/>
            </a:lvl1pPr>
          </a:lstStyle>
          <a:p>
            <a:pPr>
              <a:defRPr/>
            </a:pPr>
            <a:endParaRPr lang="en-GB"/>
          </a:p>
        </p:txBody>
      </p:sp>
      <p:sp>
        <p:nvSpPr>
          <p:cNvPr id="7" name="Footer Placeholder 6">
            <a:extLst>
              <a:ext uri="{FF2B5EF4-FFF2-40B4-BE49-F238E27FC236}">
                <a16:creationId xmlns:a16="http://schemas.microsoft.com/office/drawing/2014/main" id="{3E1BB0B8-3F4B-F6E9-9520-70A0395933C0}"/>
              </a:ext>
            </a:extLst>
          </p:cNvPr>
          <p:cNvSpPr>
            <a:spLocks noGrp="1"/>
          </p:cNvSpPr>
          <p:nvPr>
            <p:ph type="ftr" sz="quarter" idx="11"/>
          </p:nvPr>
        </p:nvSpPr>
        <p:spPr>
          <a:xfrm>
            <a:off x="4165600" y="6245225"/>
            <a:ext cx="3860800" cy="476250"/>
          </a:xfrm>
        </p:spPr>
        <p:txBody>
          <a:bodyPr/>
          <a:lstStyle>
            <a:lvl1pPr>
              <a:defRPr/>
            </a:lvl1pPr>
          </a:lstStyle>
          <a:p>
            <a:pPr>
              <a:defRPr/>
            </a:pPr>
            <a:endParaRPr lang="en-GB"/>
          </a:p>
        </p:txBody>
      </p:sp>
      <p:sp>
        <p:nvSpPr>
          <p:cNvPr id="8" name="Slide Number Placeholder 7">
            <a:extLst>
              <a:ext uri="{FF2B5EF4-FFF2-40B4-BE49-F238E27FC236}">
                <a16:creationId xmlns:a16="http://schemas.microsoft.com/office/drawing/2014/main" id="{A5E41188-D303-DD36-D40C-55420CC4CDA3}"/>
              </a:ext>
            </a:extLst>
          </p:cNvPr>
          <p:cNvSpPr>
            <a:spLocks noGrp="1"/>
          </p:cNvSpPr>
          <p:nvPr>
            <p:ph type="sldNum" sz="quarter" idx="12"/>
          </p:nvPr>
        </p:nvSpPr>
        <p:spPr>
          <a:xfrm>
            <a:off x="8737600" y="6245225"/>
            <a:ext cx="2844800" cy="476250"/>
          </a:xfrm>
        </p:spPr>
        <p:txBody>
          <a:bodyPr/>
          <a:lstStyle>
            <a:lvl1pPr>
              <a:defRPr/>
            </a:lvl1pPr>
          </a:lstStyle>
          <a:p>
            <a:fld id="{89A4DC22-98AE-FE48-A8A1-1E18AFF90247}" type="slidenum">
              <a:rPr lang="en-GB" altLang="en-US"/>
              <a:pPr/>
              <a:t>‹#›</a:t>
            </a:fld>
            <a:endParaRPr lang="en-GB" altLang="en-US"/>
          </a:p>
        </p:txBody>
      </p:sp>
    </p:spTree>
    <p:extLst>
      <p:ext uri="{BB962C8B-B14F-4D97-AF65-F5344CB8AC3E}">
        <p14:creationId xmlns:p14="http://schemas.microsoft.com/office/powerpoint/2010/main" val="1002639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6A7554D-2466-8C79-CDDD-789A15C8B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CD7D65F-C529-13A3-038C-1BA8D4BF11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0F89B42-9229-7672-FC6B-893CE5EA50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9E9359-51FF-6F4A-A470-7BC5DCA72EF9}" type="datetimeFigureOut">
              <a:rPr lang="en-US" smtClean="0"/>
              <a:t>10/28/24</a:t>
            </a:fld>
            <a:endParaRPr lang="en-US"/>
          </a:p>
        </p:txBody>
      </p:sp>
      <p:sp>
        <p:nvSpPr>
          <p:cNvPr id="5" name="Footer Placeholder 4">
            <a:extLst>
              <a:ext uri="{FF2B5EF4-FFF2-40B4-BE49-F238E27FC236}">
                <a16:creationId xmlns:a16="http://schemas.microsoft.com/office/drawing/2014/main" id="{E7F2324B-7B17-8006-7767-C84E50FF4D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8E85ED8-BDBB-B61B-D214-14F2B82381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0351A8-A95F-0646-A53F-85E291421F9A}" type="slidenum">
              <a:rPr lang="en-US" smtClean="0"/>
              <a:t>‹#›</a:t>
            </a:fld>
            <a:endParaRPr lang="en-US"/>
          </a:p>
        </p:txBody>
      </p:sp>
    </p:spTree>
    <p:extLst>
      <p:ext uri="{BB962C8B-B14F-4D97-AF65-F5344CB8AC3E}">
        <p14:creationId xmlns:p14="http://schemas.microsoft.com/office/powerpoint/2010/main" val="250364967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commons.wikimedia.org/wiki/1930" TargetMode="Externa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8.jpeg"/></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FDE17-8141-FB1B-976F-3C293C217C00}"/>
              </a:ext>
            </a:extLst>
          </p:cNvPr>
          <p:cNvSpPr>
            <a:spLocks noGrp="1"/>
          </p:cNvSpPr>
          <p:nvPr>
            <p:ph type="ctrTitle"/>
          </p:nvPr>
        </p:nvSpPr>
        <p:spPr>
          <a:xfrm>
            <a:off x="1524000" y="2235200"/>
            <a:ext cx="9144000" cy="2387600"/>
          </a:xfrm>
        </p:spPr>
        <p:txBody>
          <a:bodyPr/>
          <a:lstStyle/>
          <a:p>
            <a:r>
              <a:rPr lang="en-US" dirty="0"/>
              <a:t>Intro to Modernism and Postmodernism</a:t>
            </a:r>
          </a:p>
        </p:txBody>
      </p:sp>
    </p:spTree>
    <p:extLst>
      <p:ext uri="{BB962C8B-B14F-4D97-AF65-F5344CB8AC3E}">
        <p14:creationId xmlns:p14="http://schemas.microsoft.com/office/powerpoint/2010/main" val="1702245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090B93-FFF9-75E5-9B62-512352B6D779}"/>
              </a:ext>
            </a:extLst>
          </p:cNvPr>
          <p:cNvSpPr>
            <a:spLocks noGrp="1"/>
          </p:cNvSpPr>
          <p:nvPr>
            <p:ph idx="1"/>
          </p:nvPr>
        </p:nvSpPr>
        <p:spPr/>
        <p:txBody>
          <a:bodyPr/>
          <a:lstStyle/>
          <a:p>
            <a:pPr marL="0" indent="0" algn="ctr">
              <a:buNone/>
            </a:pPr>
            <a:r>
              <a:rPr lang="en-GB" b="0" i="0" cap="all" dirty="0">
                <a:solidFill>
                  <a:srgbClr val="313131"/>
                </a:solidFill>
                <a:effectLst/>
              </a:rPr>
              <a:t>MODERNISM</a:t>
            </a:r>
            <a:endParaRPr lang="en-GB" b="0" i="0" dirty="0">
              <a:solidFill>
                <a:srgbClr val="313131"/>
              </a:solidFill>
              <a:effectLst/>
            </a:endParaRPr>
          </a:p>
          <a:p>
            <a:pPr marL="0" indent="0" algn="ctr">
              <a:buNone/>
            </a:pPr>
            <a:r>
              <a:rPr lang="en-GB" b="1" i="0" dirty="0">
                <a:solidFill>
                  <a:srgbClr val="313131"/>
                </a:solidFill>
                <a:effectLst/>
              </a:rPr>
              <a:t>Modernism refers to a global movement in society and culture that from the early decades of the twentieth century sought a new alignment with the experience and values of modern industrial life. Building on late nineteenth-century precedents, artists around the world used new imagery, materials and techniques to create artworks that they felt better reflected the realities and hopes of modern societies</a:t>
            </a:r>
            <a:r>
              <a:rPr lang="en-GB" b="0" i="0" dirty="0">
                <a:solidFill>
                  <a:srgbClr val="313131"/>
                </a:solidFill>
                <a:effectLst/>
              </a:rPr>
              <a:t>.</a:t>
            </a:r>
          </a:p>
          <a:p>
            <a:pPr marL="0" indent="0">
              <a:buNone/>
            </a:pPr>
            <a:endParaRPr lang="en-US" dirty="0"/>
          </a:p>
        </p:txBody>
      </p:sp>
    </p:spTree>
    <p:extLst>
      <p:ext uri="{BB962C8B-B14F-4D97-AF65-F5344CB8AC3E}">
        <p14:creationId xmlns:p14="http://schemas.microsoft.com/office/powerpoint/2010/main" val="16302720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54B005-B2C3-C0EE-808F-86A4A90805DC}"/>
              </a:ext>
            </a:extLst>
          </p:cNvPr>
          <p:cNvSpPr>
            <a:spLocks noGrp="1"/>
          </p:cNvSpPr>
          <p:nvPr>
            <p:ph idx="1"/>
          </p:nvPr>
        </p:nvSpPr>
        <p:spPr/>
        <p:txBody>
          <a:bodyPr/>
          <a:lstStyle/>
          <a:p>
            <a:pPr marL="0" indent="0">
              <a:buNone/>
            </a:pPr>
            <a:endParaRPr lang="en-US" dirty="0"/>
          </a:p>
          <a:p>
            <a:pPr marL="0" indent="0">
              <a:buNone/>
            </a:pPr>
            <a:r>
              <a:rPr lang="en-GB" b="1" i="0" dirty="0">
                <a:solidFill>
                  <a:srgbClr val="1D1E20"/>
                </a:solidFill>
                <a:effectLst/>
              </a:rPr>
              <a:t>Modernism was not conceived as a style but a loose collection of ideas. It was a term that covered a range of movements in art, architecture, design and literature, which largely rejected the styles that came before it.</a:t>
            </a:r>
          </a:p>
          <a:p>
            <a:endParaRPr lang="en-US" b="0" i="0" dirty="0">
              <a:solidFill>
                <a:srgbClr val="1D1E20"/>
              </a:solidFill>
              <a:effectLst/>
            </a:endParaRPr>
          </a:p>
          <a:p>
            <a:r>
              <a:rPr lang="en-US" dirty="0"/>
              <a:t>https://</a:t>
            </a:r>
            <a:r>
              <a:rPr lang="en-US" dirty="0" err="1"/>
              <a:t>www.vam.ac.uk</a:t>
            </a:r>
            <a:r>
              <a:rPr lang="en-US" dirty="0"/>
              <a:t>/articles/what-was-modernism</a:t>
            </a:r>
          </a:p>
        </p:txBody>
      </p:sp>
    </p:spTree>
    <p:extLst>
      <p:ext uri="{BB962C8B-B14F-4D97-AF65-F5344CB8AC3E}">
        <p14:creationId xmlns:p14="http://schemas.microsoft.com/office/powerpoint/2010/main" val="15587907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a:extLst>
              <a:ext uri="{FF2B5EF4-FFF2-40B4-BE49-F238E27FC236}">
                <a16:creationId xmlns:a16="http://schemas.microsoft.com/office/drawing/2014/main" id="{E8AB083F-6D0F-78EA-4A5C-26186C0631E9}"/>
              </a:ext>
            </a:extLst>
          </p:cNvPr>
          <p:cNvSpPr>
            <a:spLocks noGrp="1"/>
          </p:cNvSpPr>
          <p:nvPr>
            <p:ph idx="1"/>
          </p:nvPr>
        </p:nvSpPr>
        <p:spPr/>
        <p:txBody>
          <a:bodyPr/>
          <a:lstStyle/>
          <a:p>
            <a:pPr eaLnBrk="1" hangingPunct="1"/>
            <a:r>
              <a:rPr lang="en-US" altLang="en-US" sz="2500" dirty="0">
                <a:ea typeface="ＭＳ Ｐゴシック" panose="020B0600070205080204" pitchFamily="34" charset="-128"/>
              </a:rPr>
              <a:t>The term modernism is generally used to describe the succession of art movements that critics and historians have identified since the 1850s culminating in abstract art and its developments up to the 1960s. </a:t>
            </a:r>
          </a:p>
          <a:p>
            <a:pPr eaLnBrk="1" hangingPunct="1"/>
            <a:r>
              <a:rPr lang="en-US" altLang="en-US" sz="2500" dirty="0">
                <a:ea typeface="ＭＳ Ｐゴシック" panose="020B0600070205080204" pitchFamily="34" charset="-128"/>
              </a:rPr>
              <a:t>By that time modernism had become a dominant idea of art, and a particularly narrow theory of modernist painting had been formulated by the highly influential American critic Clement Greenberg. A reaction then took place which was quickly identified as Postmodernism. 	</a:t>
            </a:r>
            <a:br>
              <a:rPr lang="en-US" altLang="en-US" sz="2500" dirty="0">
                <a:ea typeface="ＭＳ Ｐゴシック" panose="020B0600070205080204" pitchFamily="34" charset="-128"/>
              </a:rPr>
            </a:br>
            <a:endParaRPr lang="en-US" altLang="en-US" sz="2500" dirty="0">
              <a:ea typeface="ＭＳ Ｐゴシック" panose="020B0600070205080204" pitchFamily="34" charset="-128"/>
            </a:endParaRPr>
          </a:p>
          <a:p>
            <a:endParaRPr lang="en-US" altLang="en-US" sz="2500" dirty="0">
              <a:ea typeface="ＭＳ Ｐゴシック" panose="020B0600070205080204" pitchFamily="34" charset="-12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B4FB93F3-11A7-0A52-6E59-A8BD1CB07040}"/>
              </a:ext>
            </a:extLst>
          </p:cNvPr>
          <p:cNvSpPr>
            <a:spLocks noGrp="1"/>
          </p:cNvSpPr>
          <p:nvPr>
            <p:ph type="title"/>
          </p:nvPr>
        </p:nvSpPr>
        <p:spPr>
          <a:xfrm>
            <a:off x="375745" y="106361"/>
            <a:ext cx="10515600" cy="1325563"/>
          </a:xfrm>
        </p:spPr>
        <p:txBody>
          <a:bodyPr>
            <a:normAutofit/>
          </a:bodyPr>
          <a:lstStyle/>
          <a:p>
            <a:pPr eaLnBrk="1" hangingPunct="1"/>
            <a:r>
              <a:rPr lang="en-US" altLang="en-US" sz="3200" dirty="0">
                <a:ea typeface="ＭＳ Ｐゴシック" panose="020B0600070205080204" pitchFamily="34" charset="-128"/>
              </a:rPr>
              <a:t>Fauvism 1889-1905</a:t>
            </a:r>
          </a:p>
        </p:txBody>
      </p:sp>
      <p:sp>
        <p:nvSpPr>
          <p:cNvPr id="17412" name="TextBox 5">
            <a:extLst>
              <a:ext uri="{FF2B5EF4-FFF2-40B4-BE49-F238E27FC236}">
                <a16:creationId xmlns:a16="http://schemas.microsoft.com/office/drawing/2014/main" id="{70B1BC92-0958-68C2-90D4-143B1CB23EB8}"/>
              </a:ext>
            </a:extLst>
          </p:cNvPr>
          <p:cNvSpPr txBox="1">
            <a:spLocks noChangeArrowheads="1"/>
          </p:cNvSpPr>
          <p:nvPr/>
        </p:nvSpPr>
        <p:spPr bwMode="auto">
          <a:xfrm>
            <a:off x="2533650" y="5892801"/>
            <a:ext cx="25860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800" i="1">
                <a:latin typeface="Calibri" panose="020F0502020204030204" pitchFamily="34" charset="0"/>
              </a:rPr>
              <a:t>André Derain  1880-1954</a:t>
            </a:r>
          </a:p>
          <a:p>
            <a:pPr eaLnBrk="1" hangingPunct="1"/>
            <a:r>
              <a:rPr lang="en-US" altLang="en-US" sz="1800" i="1">
                <a:latin typeface="Calibri" panose="020F0502020204030204" pitchFamily="34" charset="0"/>
              </a:rPr>
              <a:t>The Pool of London  1906</a:t>
            </a:r>
            <a:endParaRPr lang="en-US" altLang="en-US" sz="1800">
              <a:latin typeface="Calibri" panose="020F0502020204030204" pitchFamily="34" charset="0"/>
            </a:endParaRPr>
          </a:p>
        </p:txBody>
      </p:sp>
      <p:pic>
        <p:nvPicPr>
          <p:cNvPr id="17413" name="Picture 6">
            <a:extLst>
              <a:ext uri="{FF2B5EF4-FFF2-40B4-BE49-F238E27FC236}">
                <a16:creationId xmlns:a16="http://schemas.microsoft.com/office/drawing/2014/main" id="{B1336478-A43E-CB3D-0AEA-2D0E478AFCD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90813" y="1417638"/>
            <a:ext cx="6502400"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13099-B73C-50DB-9D67-FAB85F181CE4}"/>
              </a:ext>
            </a:extLst>
          </p:cNvPr>
          <p:cNvSpPr>
            <a:spLocks noGrp="1"/>
          </p:cNvSpPr>
          <p:nvPr>
            <p:ph type="title"/>
          </p:nvPr>
        </p:nvSpPr>
        <p:spPr>
          <a:xfrm>
            <a:off x="0" y="-137559"/>
            <a:ext cx="8934450" cy="1143000"/>
          </a:xfrm>
        </p:spPr>
        <p:txBody>
          <a:bodyPr>
            <a:normAutofit/>
          </a:bodyPr>
          <a:lstStyle/>
          <a:p>
            <a:pPr eaLnBrk="1" hangingPunct="1"/>
            <a:r>
              <a:rPr lang="en-US" altLang="en-US" sz="3200" dirty="0">
                <a:ea typeface="ＭＳ Ｐゴシック" panose="020B0600070205080204" pitchFamily="34" charset="-128"/>
              </a:rPr>
              <a:t>Primitivism from late 19</a:t>
            </a:r>
            <a:r>
              <a:rPr lang="en-US" altLang="en-US" sz="3200" baseline="30000" dirty="0">
                <a:ea typeface="ＭＳ Ｐゴシック" panose="020B0600070205080204" pitchFamily="34" charset="-128"/>
              </a:rPr>
              <a:t>th</a:t>
            </a:r>
            <a:r>
              <a:rPr lang="en-US" altLang="en-US" sz="3200" dirty="0">
                <a:ea typeface="ＭＳ Ｐゴシック" panose="020B0600070205080204" pitchFamily="34" charset="-128"/>
              </a:rPr>
              <a:t> century a general term</a:t>
            </a:r>
          </a:p>
        </p:txBody>
      </p:sp>
      <p:pic>
        <p:nvPicPr>
          <p:cNvPr id="4" name="Content Placeholder 3" descr="Kollwitz_Death_and_Woman-1910.jpg">
            <a:extLst>
              <a:ext uri="{FF2B5EF4-FFF2-40B4-BE49-F238E27FC236}">
                <a16:creationId xmlns:a16="http://schemas.microsoft.com/office/drawing/2014/main" id="{EB20E050-5AAA-6954-C481-2518BC55D69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3182938" y="803273"/>
            <a:ext cx="5378713" cy="5426076"/>
          </a:xfrm>
          <a:prstGeom prst="rect">
            <a:avLst/>
          </a:prstGeom>
        </p:spPr>
      </p:pic>
      <p:sp>
        <p:nvSpPr>
          <p:cNvPr id="6" name="TextBox 5">
            <a:extLst>
              <a:ext uri="{FF2B5EF4-FFF2-40B4-BE49-F238E27FC236}">
                <a16:creationId xmlns:a16="http://schemas.microsoft.com/office/drawing/2014/main" id="{26F48F93-E644-9D4C-A284-1F48AD4DC1CC}"/>
              </a:ext>
            </a:extLst>
          </p:cNvPr>
          <p:cNvSpPr txBox="1"/>
          <p:nvPr/>
        </p:nvSpPr>
        <p:spPr>
          <a:xfrm>
            <a:off x="6565900" y="6229349"/>
            <a:ext cx="6100762" cy="369332"/>
          </a:xfrm>
          <a:prstGeom prst="rect">
            <a:avLst/>
          </a:prstGeom>
          <a:noFill/>
        </p:spPr>
        <p:txBody>
          <a:bodyPr wrap="square">
            <a:spAutoFit/>
          </a:bodyPr>
          <a:lstStyle/>
          <a:p>
            <a:r>
              <a:rPr lang="en-US" altLang="en-US" sz="1800" dirty="0" err="1">
                <a:latin typeface="Calibri" panose="020F0502020204030204" pitchFamily="34" charset="0"/>
              </a:rPr>
              <a:t>Käthe</a:t>
            </a:r>
            <a:r>
              <a:rPr lang="en-US" altLang="en-US" sz="1800" dirty="0">
                <a:latin typeface="Calibri" panose="020F0502020204030204" pitchFamily="34" charset="0"/>
              </a:rPr>
              <a:t> </a:t>
            </a:r>
            <a:r>
              <a:rPr lang="en-US" altLang="en-US" sz="1800" dirty="0" err="1">
                <a:latin typeface="Calibri" panose="020F0502020204030204" pitchFamily="34" charset="0"/>
              </a:rPr>
              <a:t>Kolwitz</a:t>
            </a:r>
            <a:r>
              <a:rPr lang="en-US" altLang="en-US" sz="1800" dirty="0">
                <a:latin typeface="Calibri" panose="020F0502020204030204" pitchFamily="34" charset="0"/>
              </a:rPr>
              <a:t>, (</a:t>
            </a:r>
            <a:r>
              <a:rPr lang="en-US" altLang="en-US" dirty="0">
                <a:latin typeface="Calibri" panose="020F0502020204030204" pitchFamily="34" charset="0"/>
              </a:rPr>
              <a:t>1910) </a:t>
            </a:r>
            <a:r>
              <a:rPr lang="en-US" altLang="en-US" sz="1800" i="1" dirty="0">
                <a:latin typeface="Calibri" panose="020F0502020204030204" pitchFamily="34" charset="0"/>
              </a:rPr>
              <a:t>Death and Woman</a:t>
            </a:r>
            <a:r>
              <a:rPr lang="en-US" altLang="en-US" i="1" dirty="0">
                <a:latin typeface="Calibri" panose="020F0502020204030204" pitchFamily="34" charset="0"/>
              </a:rPr>
              <a:t> </a:t>
            </a:r>
            <a:r>
              <a:rPr lang="en-US" altLang="en-US" dirty="0">
                <a:latin typeface="Calibri" panose="020F0502020204030204" pitchFamily="34" charset="0"/>
              </a:rPr>
              <a:t>[</a:t>
            </a:r>
            <a:r>
              <a:rPr lang="en-US" altLang="en-US" sz="1800" dirty="0">
                <a:latin typeface="Calibri" panose="020F0502020204030204" pitchFamily="34" charset="0"/>
              </a:rPr>
              <a:t>Etching]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8DF84F16-F677-2A09-928F-BF7A20D7659B}"/>
              </a:ext>
            </a:extLst>
          </p:cNvPr>
          <p:cNvSpPr>
            <a:spLocks noGrp="1"/>
          </p:cNvSpPr>
          <p:nvPr>
            <p:ph type="title"/>
          </p:nvPr>
        </p:nvSpPr>
        <p:spPr>
          <a:xfrm>
            <a:off x="305149" y="76200"/>
            <a:ext cx="6907212" cy="946150"/>
          </a:xfrm>
        </p:spPr>
        <p:txBody>
          <a:bodyPr>
            <a:normAutofit/>
          </a:bodyPr>
          <a:lstStyle/>
          <a:p>
            <a:pPr eaLnBrk="1" hangingPunct="1"/>
            <a:r>
              <a:rPr lang="en-US" altLang="en-US" sz="3200" dirty="0">
                <a:ea typeface="ＭＳ Ｐゴシック" panose="020B0600070205080204" pitchFamily="34" charset="-128"/>
              </a:rPr>
              <a:t>Primitivism</a:t>
            </a:r>
          </a:p>
        </p:txBody>
      </p:sp>
      <p:pic>
        <p:nvPicPr>
          <p:cNvPr id="22531" name="Picture 3">
            <a:extLst>
              <a:ext uri="{FF2B5EF4-FFF2-40B4-BE49-F238E27FC236}">
                <a16:creationId xmlns:a16="http://schemas.microsoft.com/office/drawing/2014/main" id="{D6BFC6AF-9338-864B-0089-146E23E378B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46400" y="946150"/>
            <a:ext cx="6502400" cy="48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Rectangle 4">
            <a:extLst>
              <a:ext uri="{FF2B5EF4-FFF2-40B4-BE49-F238E27FC236}">
                <a16:creationId xmlns:a16="http://schemas.microsoft.com/office/drawing/2014/main" id="{E42F7C02-ADD7-5CE8-8600-426B4EDA7BB0}"/>
              </a:ext>
            </a:extLst>
          </p:cNvPr>
          <p:cNvSpPr>
            <a:spLocks noChangeArrowheads="1"/>
          </p:cNvSpPr>
          <p:nvPr/>
        </p:nvSpPr>
        <p:spPr bwMode="auto">
          <a:xfrm>
            <a:off x="3009901" y="5835650"/>
            <a:ext cx="39354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800">
                <a:latin typeface="Calibri" panose="020F0502020204030204" pitchFamily="34" charset="0"/>
              </a:rPr>
              <a:t>Ernst Ludwig Kirchner</a:t>
            </a:r>
          </a:p>
          <a:p>
            <a:pPr eaLnBrk="1" hangingPunct="1"/>
            <a:r>
              <a:rPr lang="en-US" altLang="en-US" sz="1800" i="1">
                <a:latin typeface="Calibri" panose="020F0502020204030204" pitchFamily="34" charset="0"/>
              </a:rPr>
              <a:t>Bathers at Moritzburg  1909/26</a:t>
            </a:r>
          </a:p>
          <a:p>
            <a:pPr eaLnBrk="1" hangingPunct="1"/>
            <a:r>
              <a:rPr lang="en-US" altLang="en-US" sz="1800" i="1">
                <a:latin typeface="Calibri" panose="020F0502020204030204" pitchFamily="34" charset="0"/>
              </a:rPr>
              <a:t>Badende Moritzburg		</a:t>
            </a:r>
          </a:p>
          <a:p>
            <a:pPr eaLnBrk="1" hangingPunct="1"/>
            <a:r>
              <a:rPr lang="en-US" altLang="en-US" sz="1800">
                <a:latin typeface="Calibri" panose="020F0502020204030204" pitchFamily="34" charset="0"/>
              </a:rPr>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839FE172-B16F-35EB-4573-7C4B133D618F}"/>
              </a:ext>
            </a:extLst>
          </p:cNvPr>
          <p:cNvSpPr>
            <a:spLocks noGrp="1"/>
          </p:cNvSpPr>
          <p:nvPr>
            <p:ph type="title"/>
          </p:nvPr>
        </p:nvSpPr>
        <p:spPr>
          <a:xfrm>
            <a:off x="78059" y="138113"/>
            <a:ext cx="4840017" cy="1200150"/>
          </a:xfrm>
        </p:spPr>
        <p:txBody>
          <a:bodyPr>
            <a:normAutofit/>
          </a:bodyPr>
          <a:lstStyle/>
          <a:p>
            <a:pPr eaLnBrk="1" hangingPunct="1"/>
            <a:r>
              <a:rPr lang="en-US" altLang="en-US" sz="3200" dirty="0">
                <a:ea typeface="ＭＳ Ｐゴシック" panose="020B0600070205080204" pitchFamily="34" charset="-128"/>
              </a:rPr>
              <a:t>Expressionism-Die Brücke</a:t>
            </a:r>
          </a:p>
        </p:txBody>
      </p:sp>
      <p:sp>
        <p:nvSpPr>
          <p:cNvPr id="23555" name="TextBox 4">
            <a:extLst>
              <a:ext uri="{FF2B5EF4-FFF2-40B4-BE49-F238E27FC236}">
                <a16:creationId xmlns:a16="http://schemas.microsoft.com/office/drawing/2014/main" id="{F08E57AD-2B3A-C385-D767-977CA3F22A12}"/>
              </a:ext>
            </a:extLst>
          </p:cNvPr>
          <p:cNvSpPr txBox="1">
            <a:spLocks noChangeArrowheads="1"/>
          </p:cNvSpPr>
          <p:nvPr/>
        </p:nvSpPr>
        <p:spPr bwMode="auto">
          <a:xfrm>
            <a:off x="269876" y="5799136"/>
            <a:ext cx="365283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800" dirty="0">
                <a:latin typeface="Calibri" panose="020F0502020204030204" pitchFamily="34" charset="0"/>
              </a:rPr>
              <a:t>Paula </a:t>
            </a:r>
            <a:r>
              <a:rPr lang="en-US" altLang="en-US" sz="1800" dirty="0" err="1">
                <a:latin typeface="Calibri" panose="020F0502020204030204" pitchFamily="34" charset="0"/>
              </a:rPr>
              <a:t>Monderson</a:t>
            </a:r>
            <a:r>
              <a:rPr lang="en-US" altLang="en-US" sz="1800" dirty="0">
                <a:latin typeface="Calibri" panose="020F0502020204030204" pitchFamily="34" charset="0"/>
              </a:rPr>
              <a:t>-Becker (1906)</a:t>
            </a:r>
          </a:p>
          <a:p>
            <a:pPr eaLnBrk="1" hangingPunct="1"/>
            <a:r>
              <a:rPr lang="en-US" altLang="en-US" sz="1800" dirty="0" err="1">
                <a:latin typeface="Calibri" panose="020F0502020204030204" pitchFamily="34" charset="0"/>
              </a:rPr>
              <a:t>Selbstbildnis</a:t>
            </a:r>
            <a:r>
              <a:rPr lang="en-US" altLang="en-US" sz="1800" dirty="0">
                <a:latin typeface="Calibri" panose="020F0502020204030204" pitchFamily="34" charset="0"/>
              </a:rPr>
              <a:t> </a:t>
            </a:r>
            <a:r>
              <a:rPr lang="en-US" altLang="en-US" sz="1800" dirty="0" err="1">
                <a:latin typeface="Calibri" panose="020F0502020204030204" pitchFamily="34" charset="0"/>
              </a:rPr>
              <a:t>als</a:t>
            </a:r>
            <a:r>
              <a:rPr lang="en-US" altLang="en-US" sz="1800" dirty="0">
                <a:latin typeface="Calibri" panose="020F0502020204030204" pitchFamily="34" charset="0"/>
              </a:rPr>
              <a:t> </a:t>
            </a:r>
            <a:r>
              <a:rPr lang="en-US" altLang="en-US" sz="1800" dirty="0" err="1">
                <a:latin typeface="Calibri" panose="020F0502020204030204" pitchFamily="34" charset="0"/>
              </a:rPr>
              <a:t>Halbakt</a:t>
            </a:r>
            <a:r>
              <a:rPr lang="en-US" altLang="en-US" sz="1800" dirty="0">
                <a:latin typeface="Calibri" panose="020F0502020204030204" pitchFamily="34" charset="0"/>
              </a:rPr>
              <a:t> </a:t>
            </a:r>
            <a:r>
              <a:rPr lang="en-US" altLang="en-US" sz="1800" dirty="0" err="1">
                <a:latin typeface="Calibri" panose="020F0502020204030204" pitchFamily="34" charset="0"/>
              </a:rPr>
              <a:t>mit</a:t>
            </a:r>
            <a:r>
              <a:rPr lang="en-US" altLang="en-US" sz="1800" dirty="0">
                <a:latin typeface="Calibri" panose="020F0502020204030204" pitchFamily="34" charset="0"/>
              </a:rPr>
              <a:t> </a:t>
            </a:r>
            <a:r>
              <a:rPr lang="en-US" altLang="en-US" sz="1800" dirty="0" err="1">
                <a:latin typeface="Calibri" panose="020F0502020204030204" pitchFamily="34" charset="0"/>
              </a:rPr>
              <a:t>Bernsteinkette</a:t>
            </a:r>
            <a:r>
              <a:rPr lang="en-US" altLang="en-US" sz="1800" dirty="0">
                <a:latin typeface="Calibri" panose="020F0502020204030204" pitchFamily="34" charset="0"/>
              </a:rPr>
              <a:t> II, Sommer [</a:t>
            </a:r>
            <a:r>
              <a:rPr lang="en-US" altLang="en-US" sz="1800" dirty="0" err="1">
                <a:latin typeface="Calibri" panose="020F0502020204030204" pitchFamily="34" charset="0"/>
              </a:rPr>
              <a:t>Öl</a:t>
            </a:r>
            <a:r>
              <a:rPr lang="en-US" altLang="en-US" sz="1800" dirty="0">
                <a:latin typeface="Calibri" panose="020F0502020204030204" pitchFamily="34" charset="0"/>
              </a:rPr>
              <a:t> auf </a:t>
            </a:r>
            <a:r>
              <a:rPr lang="en-US" altLang="en-US" sz="1800" dirty="0" err="1">
                <a:latin typeface="Calibri" panose="020F0502020204030204" pitchFamily="34" charset="0"/>
              </a:rPr>
              <a:t>Leinwand</a:t>
            </a:r>
            <a:r>
              <a:rPr lang="en-US" altLang="en-US" sz="1800" dirty="0">
                <a:latin typeface="Calibri" panose="020F0502020204030204" pitchFamily="34" charset="0"/>
              </a:rPr>
              <a:t> 61 x 50 cm]</a:t>
            </a:r>
          </a:p>
        </p:txBody>
      </p:sp>
      <p:pic>
        <p:nvPicPr>
          <p:cNvPr id="23556" name="Picture 7">
            <a:extLst>
              <a:ext uri="{FF2B5EF4-FFF2-40B4-BE49-F238E27FC236}">
                <a16:creationId xmlns:a16="http://schemas.microsoft.com/office/drawing/2014/main" id="{0A4D8068-0826-D5B6-7F80-7AAE087C53A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4648" y="1338263"/>
            <a:ext cx="3435106" cy="444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41DDD288-6E49-C831-4F70-180EAF41BA21}"/>
              </a:ext>
            </a:extLst>
          </p:cNvPr>
          <p:cNvSpPr txBox="1">
            <a:spLocks/>
          </p:cNvSpPr>
          <p:nvPr/>
        </p:nvSpPr>
        <p:spPr>
          <a:xfrm>
            <a:off x="5796477" y="257176"/>
            <a:ext cx="5327648" cy="95964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200" dirty="0">
                <a:ea typeface="ＭＳ Ｐゴシック" panose="020B0600070205080204" pitchFamily="34" charset="-128"/>
              </a:rPr>
              <a:t>Expressionism-Der </a:t>
            </a:r>
            <a:r>
              <a:rPr lang="en-US" altLang="en-US" sz="3200" dirty="0" err="1">
                <a:ea typeface="ＭＳ Ｐゴシック" panose="020B0600070205080204" pitchFamily="34" charset="-128"/>
              </a:rPr>
              <a:t>Blaue</a:t>
            </a:r>
            <a:r>
              <a:rPr lang="en-US" altLang="en-US" sz="3200" dirty="0">
                <a:ea typeface="ＭＳ Ｐゴシック" panose="020B0600070205080204" pitchFamily="34" charset="-128"/>
              </a:rPr>
              <a:t> Reiter</a:t>
            </a:r>
          </a:p>
        </p:txBody>
      </p:sp>
      <p:pic>
        <p:nvPicPr>
          <p:cNvPr id="3" name="Picture 5">
            <a:extLst>
              <a:ext uri="{FF2B5EF4-FFF2-40B4-BE49-F238E27FC236}">
                <a16:creationId xmlns:a16="http://schemas.microsoft.com/office/drawing/2014/main" id="{6908B322-6F48-75E8-ED61-B3EE18342C4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96477" y="1216818"/>
            <a:ext cx="6459538" cy="442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6">
            <a:extLst>
              <a:ext uri="{FF2B5EF4-FFF2-40B4-BE49-F238E27FC236}">
                <a16:creationId xmlns:a16="http://schemas.microsoft.com/office/drawing/2014/main" id="{72381303-339D-98FE-08D8-CE0218A3437E}"/>
              </a:ext>
            </a:extLst>
          </p:cNvPr>
          <p:cNvSpPr>
            <a:spLocks noChangeArrowheads="1"/>
          </p:cNvSpPr>
          <p:nvPr/>
        </p:nvSpPr>
        <p:spPr bwMode="auto">
          <a:xfrm>
            <a:off x="5796477" y="5657671"/>
            <a:ext cx="532764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800" b="1" dirty="0">
                <a:latin typeface="Calibri" panose="020F0502020204030204" pitchFamily="34" charset="0"/>
              </a:rPr>
              <a:t>Franz Marc  (</a:t>
            </a:r>
            <a:r>
              <a:rPr lang="en-US" altLang="en-US" sz="1800" dirty="0">
                <a:latin typeface="Calibri" panose="020F0502020204030204" pitchFamily="34" charset="0"/>
              </a:rPr>
              <a:t>1912 ) Der </a:t>
            </a:r>
            <a:r>
              <a:rPr lang="en-US" altLang="en-US" sz="1800" dirty="0" err="1">
                <a:latin typeface="Calibri" panose="020F0502020204030204" pitchFamily="34" charset="0"/>
              </a:rPr>
              <a:t>Blaue</a:t>
            </a:r>
            <a:r>
              <a:rPr lang="en-US" altLang="en-US" sz="1800" dirty="0">
                <a:latin typeface="Calibri" panose="020F0502020204030204" pitchFamily="34" charset="0"/>
              </a:rPr>
              <a:t> Reiter (The Blue Rider)</a:t>
            </a:r>
          </a:p>
          <a:p>
            <a:pPr eaLnBrk="1" hangingPunct="1"/>
            <a:r>
              <a:rPr lang="en-US" altLang="en-US" sz="1800" dirty="0">
                <a:latin typeface="Calibri" panose="020F0502020204030204" pitchFamily="34" charset="0"/>
              </a:rPr>
              <a:t>[Illustrated book with two color woodcuts, hand-colored linecut, and photo-offset reproductions  29.5 x 22.3 x 2.7 cm]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1681F-E8D4-754F-6926-8BD6A1E093DE}"/>
              </a:ext>
            </a:extLst>
          </p:cNvPr>
          <p:cNvSpPr>
            <a:spLocks noGrp="1"/>
          </p:cNvSpPr>
          <p:nvPr>
            <p:ph type="title"/>
          </p:nvPr>
        </p:nvSpPr>
        <p:spPr>
          <a:xfrm>
            <a:off x="6011863" y="-211138"/>
            <a:ext cx="3351212" cy="1173163"/>
          </a:xfrm>
        </p:spPr>
        <p:txBody>
          <a:bodyPr>
            <a:normAutofit fontScale="90000"/>
          </a:bodyPr>
          <a:lstStyle/>
          <a:p>
            <a:pPr eaLnBrk="1" hangingPunct="1"/>
            <a:br>
              <a:rPr lang="en-US" altLang="en-US" sz="4000">
                <a:ea typeface="ＭＳ Ｐゴシック" panose="020B0600070205080204" pitchFamily="34" charset="-128"/>
              </a:rPr>
            </a:br>
            <a:r>
              <a:rPr lang="en-US" altLang="en-US" sz="4000">
                <a:ea typeface="ＭＳ Ｐゴシック" panose="020B0600070205080204" pitchFamily="34" charset="-128"/>
              </a:rPr>
              <a:t>School of Paris</a:t>
            </a:r>
          </a:p>
        </p:txBody>
      </p:sp>
      <p:pic>
        <p:nvPicPr>
          <p:cNvPr id="27651" name="Picture 3">
            <a:extLst>
              <a:ext uri="{FF2B5EF4-FFF2-40B4-BE49-F238E27FC236}">
                <a16:creationId xmlns:a16="http://schemas.microsoft.com/office/drawing/2014/main" id="{E872CA34-D2D2-A783-D895-476D58A6243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11351" y="212726"/>
            <a:ext cx="3019425" cy="544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TextBox 5">
            <a:extLst>
              <a:ext uri="{FF2B5EF4-FFF2-40B4-BE49-F238E27FC236}">
                <a16:creationId xmlns:a16="http://schemas.microsoft.com/office/drawing/2014/main" id="{357461CC-5272-DD7F-6343-CB62115DF51D}"/>
              </a:ext>
            </a:extLst>
          </p:cNvPr>
          <p:cNvSpPr txBox="1">
            <a:spLocks noChangeArrowheads="1"/>
          </p:cNvSpPr>
          <p:nvPr/>
        </p:nvSpPr>
        <p:spPr bwMode="auto">
          <a:xfrm>
            <a:off x="1524000" y="5657851"/>
            <a:ext cx="3894138"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800" b="1">
                <a:latin typeface="Calibri" panose="020F0502020204030204" pitchFamily="34" charset="0"/>
              </a:rPr>
              <a:t>Amadeo Modigiliani </a:t>
            </a:r>
          </a:p>
          <a:p>
            <a:pPr eaLnBrk="1" hangingPunct="1"/>
            <a:r>
              <a:rPr lang="en-US" altLang="en-US" sz="1800" i="1">
                <a:latin typeface="Calibri" panose="020F0502020204030204" pitchFamily="34" charset="0"/>
              </a:rPr>
              <a:t>Head (Tête) circa 1911-2</a:t>
            </a:r>
          </a:p>
          <a:p>
            <a:pPr eaLnBrk="1" hangingPunct="1"/>
            <a:r>
              <a:rPr lang="en-US" altLang="en-US" sz="1800" i="1">
                <a:latin typeface="Calibri" panose="020F0502020204030204" pitchFamily="34" charset="0"/>
              </a:rPr>
              <a:t>Limestoneobject: 892 x 140 x 352 mm sculpture	</a:t>
            </a:r>
          </a:p>
          <a:p>
            <a:pPr eaLnBrk="1" hangingPunct="1"/>
            <a:r>
              <a:rPr lang="en-US" altLang="en-US" sz="1800">
                <a:latin typeface="Calibri" panose="020F0502020204030204" pitchFamily="34" charset="0"/>
              </a:rPr>
              <a:t> </a:t>
            </a:r>
          </a:p>
        </p:txBody>
      </p:sp>
      <p:sp>
        <p:nvSpPr>
          <p:cNvPr id="27653" name="TextBox 6">
            <a:extLst>
              <a:ext uri="{FF2B5EF4-FFF2-40B4-BE49-F238E27FC236}">
                <a16:creationId xmlns:a16="http://schemas.microsoft.com/office/drawing/2014/main" id="{FF6CE78E-D743-D1CF-DCD4-4553238828AF}"/>
              </a:ext>
            </a:extLst>
          </p:cNvPr>
          <p:cNvSpPr txBox="1">
            <a:spLocks noChangeArrowheads="1"/>
          </p:cNvSpPr>
          <p:nvPr/>
        </p:nvSpPr>
        <p:spPr bwMode="auto">
          <a:xfrm>
            <a:off x="5688014" y="5380038"/>
            <a:ext cx="4129087"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800" b="1">
                <a:latin typeface="Calibri" panose="020F0502020204030204" pitchFamily="34" charset="0"/>
              </a:rPr>
              <a:t>Chaïm Soutine</a:t>
            </a:r>
          </a:p>
          <a:p>
            <a:pPr eaLnBrk="1" hangingPunct="1"/>
            <a:r>
              <a:rPr lang="en-US" altLang="en-US" sz="1800" i="1">
                <a:latin typeface="Calibri" panose="020F0502020204030204" pitchFamily="34" charset="0"/>
              </a:rPr>
              <a:t>Cagnes Landscape with Tree  circa 1925-6</a:t>
            </a:r>
          </a:p>
          <a:p>
            <a:pPr eaLnBrk="1" hangingPunct="1"/>
            <a:r>
              <a:rPr lang="en-US" altLang="en-US" sz="1800" i="1">
                <a:latin typeface="Calibri" panose="020F0502020204030204" pitchFamily="34" charset="0"/>
              </a:rPr>
              <a:t>Paysage de Cagnes</a:t>
            </a:r>
          </a:p>
          <a:p>
            <a:pPr eaLnBrk="1" hangingPunct="1"/>
            <a:r>
              <a:rPr lang="en-US" altLang="en-US" sz="1800" i="1">
                <a:latin typeface="Calibri" panose="020F0502020204030204" pitchFamily="34" charset="0"/>
              </a:rPr>
              <a:t>Oil on canvas 600 x 727 mm	</a:t>
            </a:r>
          </a:p>
          <a:p>
            <a:pPr eaLnBrk="1" hangingPunct="1"/>
            <a:endParaRPr lang="en-US" altLang="en-US" sz="1800">
              <a:latin typeface="Calibri" panose="020F0502020204030204" pitchFamily="34" charset="0"/>
            </a:endParaRPr>
          </a:p>
        </p:txBody>
      </p:sp>
      <p:pic>
        <p:nvPicPr>
          <p:cNvPr id="27654" name="Picture 7">
            <a:extLst>
              <a:ext uri="{FF2B5EF4-FFF2-40B4-BE49-F238E27FC236}">
                <a16:creationId xmlns:a16="http://schemas.microsoft.com/office/drawing/2014/main" id="{C8BB7237-D3B8-8629-CA9F-D37725AD8C3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07013" y="1135064"/>
            <a:ext cx="5027612"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311FECC4-03A2-D1AD-83D5-66A1B66EAAEE}"/>
              </a:ext>
            </a:extLst>
          </p:cNvPr>
          <p:cNvSpPr>
            <a:spLocks noGrp="1"/>
          </p:cNvSpPr>
          <p:nvPr>
            <p:ph type="title"/>
          </p:nvPr>
        </p:nvSpPr>
        <p:spPr>
          <a:xfrm>
            <a:off x="708935" y="304025"/>
            <a:ext cx="3940175" cy="844550"/>
          </a:xfrm>
        </p:spPr>
        <p:txBody>
          <a:bodyPr>
            <a:normAutofit/>
          </a:bodyPr>
          <a:lstStyle/>
          <a:p>
            <a:pPr eaLnBrk="1" hangingPunct="1"/>
            <a:r>
              <a:rPr lang="en-US" altLang="en-US" sz="3200" dirty="0">
                <a:ea typeface="ＭＳ Ｐゴシック" panose="020B0600070205080204" pitchFamily="34" charset="-128"/>
              </a:rPr>
              <a:t>Futurism 1909</a:t>
            </a:r>
          </a:p>
        </p:txBody>
      </p:sp>
      <p:sp>
        <p:nvSpPr>
          <p:cNvPr id="28675" name="TextBox 3">
            <a:extLst>
              <a:ext uri="{FF2B5EF4-FFF2-40B4-BE49-F238E27FC236}">
                <a16:creationId xmlns:a16="http://schemas.microsoft.com/office/drawing/2014/main" id="{0C42C0A5-657F-F986-D6F3-95BFC238B2B3}"/>
              </a:ext>
            </a:extLst>
          </p:cNvPr>
          <p:cNvSpPr txBox="1">
            <a:spLocks noChangeArrowheads="1"/>
          </p:cNvSpPr>
          <p:nvPr/>
        </p:nvSpPr>
        <p:spPr bwMode="auto">
          <a:xfrm>
            <a:off x="865188" y="5773186"/>
            <a:ext cx="52308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b="1" dirty="0">
                <a:latin typeface="Calibri" panose="020F0502020204030204" pitchFamily="34" charset="0"/>
              </a:rPr>
              <a:t>Umberto Boccioni</a:t>
            </a:r>
          </a:p>
          <a:p>
            <a:pPr eaLnBrk="1" hangingPunct="1"/>
            <a:r>
              <a:rPr lang="en-US" altLang="en-US" sz="1200" i="1" dirty="0">
                <a:latin typeface="Calibri" panose="020F0502020204030204" pitchFamily="34" charset="0"/>
              </a:rPr>
              <a:t>Unique Forms of Continuity in Space  1913, cast 1972</a:t>
            </a:r>
          </a:p>
          <a:p>
            <a:pPr eaLnBrk="1" hangingPunct="1"/>
            <a:r>
              <a:rPr lang="en-US" altLang="en-US" sz="1200" i="1" dirty="0">
                <a:latin typeface="Calibri" panose="020F0502020204030204" pitchFamily="34" charset="0"/>
              </a:rPr>
              <a:t>(</a:t>
            </a:r>
            <a:r>
              <a:rPr lang="en-US" altLang="en-US" sz="1200" i="1" dirty="0" err="1">
                <a:latin typeface="Calibri" panose="020F0502020204030204" pitchFamily="34" charset="0"/>
              </a:rPr>
              <a:t>Forme</a:t>
            </a:r>
            <a:r>
              <a:rPr lang="en-US" altLang="en-US" sz="1200" i="1" dirty="0">
                <a:latin typeface="Calibri" panose="020F0502020204030204" pitchFamily="34" charset="0"/>
              </a:rPr>
              <a:t> </a:t>
            </a:r>
            <a:r>
              <a:rPr lang="en-US" altLang="en-US" sz="1200" i="1" dirty="0" err="1">
                <a:latin typeface="Calibri" panose="020F0502020204030204" pitchFamily="34" charset="0"/>
              </a:rPr>
              <a:t>uniche</a:t>
            </a:r>
            <a:r>
              <a:rPr lang="en-US" altLang="en-US" sz="1200" i="1" dirty="0">
                <a:latin typeface="Calibri" panose="020F0502020204030204" pitchFamily="34" charset="0"/>
              </a:rPr>
              <a:t> </a:t>
            </a:r>
            <a:r>
              <a:rPr lang="en-US" altLang="en-US" sz="1200" i="1" dirty="0" err="1">
                <a:latin typeface="Calibri" panose="020F0502020204030204" pitchFamily="34" charset="0"/>
              </a:rPr>
              <a:t>della</a:t>
            </a:r>
            <a:r>
              <a:rPr lang="en-US" altLang="en-US" sz="1200" i="1" dirty="0">
                <a:latin typeface="Calibri" panose="020F0502020204030204" pitchFamily="34" charset="0"/>
              </a:rPr>
              <a:t> </a:t>
            </a:r>
            <a:r>
              <a:rPr lang="en-US" altLang="en-US" sz="1200" i="1" dirty="0" err="1">
                <a:latin typeface="Calibri" panose="020F0502020204030204" pitchFamily="34" charset="0"/>
              </a:rPr>
              <a:t>continuità</a:t>
            </a:r>
            <a:r>
              <a:rPr lang="en-US" altLang="en-US" sz="1200" i="1" dirty="0">
                <a:latin typeface="Calibri" panose="020F0502020204030204" pitchFamily="34" charset="0"/>
              </a:rPr>
              <a:t> </a:t>
            </a:r>
            <a:r>
              <a:rPr lang="en-US" altLang="en-US" sz="1200" i="1" dirty="0" err="1">
                <a:latin typeface="Calibri" panose="020F0502020204030204" pitchFamily="34" charset="0"/>
              </a:rPr>
              <a:t>nello</a:t>
            </a:r>
            <a:r>
              <a:rPr lang="en-US" altLang="en-US" sz="1200" i="1" dirty="0">
                <a:latin typeface="Calibri" panose="020F0502020204030204" pitchFamily="34" charset="0"/>
              </a:rPr>
              <a:t> </a:t>
            </a:r>
            <a:r>
              <a:rPr lang="en-US" altLang="en-US" sz="1200" i="1" dirty="0" err="1">
                <a:latin typeface="Calibri" panose="020F0502020204030204" pitchFamily="34" charset="0"/>
              </a:rPr>
              <a:t>spazio</a:t>
            </a:r>
            <a:r>
              <a:rPr lang="en-US" altLang="en-US" sz="1200" i="1" dirty="0">
                <a:latin typeface="Calibri" panose="020F0502020204030204" pitchFamily="34" charset="0"/>
              </a:rPr>
              <a:t>)</a:t>
            </a:r>
          </a:p>
          <a:p>
            <a:pPr eaLnBrk="1" hangingPunct="1"/>
            <a:r>
              <a:rPr lang="en-US" altLang="en-US" sz="1200" i="1" dirty="0">
                <a:latin typeface="Calibri" panose="020F0502020204030204" pitchFamily="34" charset="0"/>
              </a:rPr>
              <a:t>: 1175 x 876 x 368 mm Bronze sculpture</a:t>
            </a:r>
          </a:p>
        </p:txBody>
      </p:sp>
      <p:pic>
        <p:nvPicPr>
          <p:cNvPr id="28676" name="Picture 4">
            <a:extLst>
              <a:ext uri="{FF2B5EF4-FFF2-40B4-BE49-F238E27FC236}">
                <a16:creationId xmlns:a16="http://schemas.microsoft.com/office/drawing/2014/main" id="{D5137907-E948-10B3-BCD5-DF2184ABAE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 y="1148575"/>
            <a:ext cx="3353035" cy="448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extBox 5">
            <a:extLst>
              <a:ext uri="{FF2B5EF4-FFF2-40B4-BE49-F238E27FC236}">
                <a16:creationId xmlns:a16="http://schemas.microsoft.com/office/drawing/2014/main" id="{BCF0CE1D-34C1-6561-8E7A-DE337FD3CF6E}"/>
              </a:ext>
            </a:extLst>
          </p:cNvPr>
          <p:cNvSpPr txBox="1">
            <a:spLocks noChangeArrowheads="1"/>
          </p:cNvSpPr>
          <p:nvPr/>
        </p:nvSpPr>
        <p:spPr bwMode="auto">
          <a:xfrm>
            <a:off x="8785805" y="5769183"/>
            <a:ext cx="3406195"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b="1" dirty="0">
                <a:latin typeface="Calibri" panose="020F0502020204030204" pitchFamily="34" charset="0"/>
              </a:rPr>
              <a:t>Gino </a:t>
            </a:r>
            <a:r>
              <a:rPr lang="en-US" altLang="en-US" sz="1200" b="1" dirty="0" err="1">
                <a:latin typeface="Calibri" panose="020F0502020204030204" pitchFamily="34" charset="0"/>
              </a:rPr>
              <a:t>Severini</a:t>
            </a:r>
            <a:endParaRPr lang="en-US" altLang="en-US" sz="1200" b="1" dirty="0">
              <a:latin typeface="Calibri" panose="020F0502020204030204" pitchFamily="34" charset="0"/>
            </a:endParaRPr>
          </a:p>
          <a:p>
            <a:pPr eaLnBrk="1" hangingPunct="1"/>
            <a:r>
              <a:rPr lang="en-US" altLang="en-US" sz="1200" i="1" dirty="0">
                <a:latin typeface="Calibri" panose="020F0502020204030204" pitchFamily="34" charset="0"/>
              </a:rPr>
              <a:t>Suburban Train Arriving in Paris  1915 </a:t>
            </a:r>
          </a:p>
          <a:p>
            <a:pPr eaLnBrk="1" hangingPunct="1"/>
            <a:r>
              <a:rPr lang="en-US" altLang="en-US" sz="1200" i="1" dirty="0">
                <a:latin typeface="Calibri" panose="020F0502020204030204" pitchFamily="34" charset="0"/>
              </a:rPr>
              <a:t>(Train de banlieue </a:t>
            </a:r>
            <a:r>
              <a:rPr lang="en-US" altLang="en-US" sz="1200" i="1" dirty="0" err="1">
                <a:latin typeface="Calibri" panose="020F0502020204030204" pitchFamily="34" charset="0"/>
              </a:rPr>
              <a:t>arrivant</a:t>
            </a:r>
            <a:r>
              <a:rPr lang="en-US" altLang="en-US" sz="1200" i="1" dirty="0">
                <a:latin typeface="Calibri" panose="020F0502020204030204" pitchFamily="34" charset="0"/>
              </a:rPr>
              <a:t> </a:t>
            </a:r>
            <a:r>
              <a:rPr lang="en-US" altLang="en-US" sz="1200" i="1" dirty="0" err="1">
                <a:latin typeface="Calibri" panose="020F0502020204030204" pitchFamily="34" charset="0"/>
              </a:rPr>
              <a:t>à</a:t>
            </a:r>
            <a:r>
              <a:rPr lang="en-US" altLang="en-US" sz="1200" i="1" dirty="0">
                <a:latin typeface="Calibri" panose="020F0502020204030204" pitchFamily="34" charset="0"/>
              </a:rPr>
              <a:t> Paris)</a:t>
            </a:r>
          </a:p>
          <a:p>
            <a:pPr eaLnBrk="1" hangingPunct="1"/>
            <a:r>
              <a:rPr lang="en-US" altLang="en-US" sz="1200" i="1" dirty="0">
                <a:latin typeface="Calibri" panose="020F0502020204030204" pitchFamily="34" charset="0"/>
              </a:rPr>
              <a:t>Oil on canvas </a:t>
            </a:r>
          </a:p>
          <a:p>
            <a:pPr eaLnBrk="1" hangingPunct="1"/>
            <a:r>
              <a:rPr lang="en-US" altLang="en-US" sz="1200" i="1" dirty="0">
                <a:latin typeface="Calibri" panose="020F0502020204030204" pitchFamily="34" charset="0"/>
              </a:rPr>
              <a:t>886 x 1156 mm painting</a:t>
            </a:r>
          </a:p>
          <a:p>
            <a:pPr eaLnBrk="1" hangingPunct="1"/>
            <a:endParaRPr lang="en-US" altLang="en-US" sz="1800" dirty="0">
              <a:latin typeface="Calibri" panose="020F0502020204030204" pitchFamily="34" charset="0"/>
            </a:endParaRPr>
          </a:p>
        </p:txBody>
      </p:sp>
      <p:pic>
        <p:nvPicPr>
          <p:cNvPr id="28678" name="Picture 6">
            <a:extLst>
              <a:ext uri="{FF2B5EF4-FFF2-40B4-BE49-F238E27FC236}">
                <a16:creationId xmlns:a16="http://schemas.microsoft.com/office/drawing/2014/main" id="{8738298F-00EC-0676-2307-A1F75A0D9D3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07039" y="1148575"/>
            <a:ext cx="5938629" cy="4478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FA5DD84B-194C-D8A4-7C4F-30C063C2DE24}"/>
              </a:ext>
            </a:extLst>
          </p:cNvPr>
          <p:cNvSpPr>
            <a:spLocks noGrp="1"/>
          </p:cNvSpPr>
          <p:nvPr>
            <p:ph type="title"/>
          </p:nvPr>
        </p:nvSpPr>
        <p:spPr>
          <a:xfrm>
            <a:off x="319669" y="4372"/>
            <a:ext cx="5414963" cy="1143000"/>
          </a:xfrm>
        </p:spPr>
        <p:txBody>
          <a:bodyPr>
            <a:normAutofit/>
          </a:bodyPr>
          <a:lstStyle/>
          <a:p>
            <a:pPr eaLnBrk="1" hangingPunct="1"/>
            <a:r>
              <a:rPr lang="en-US" altLang="en-US" sz="3200" dirty="0">
                <a:ea typeface="ＭＳ Ｐゴシック" panose="020B0600070205080204" pitchFamily="34" charset="-128"/>
              </a:rPr>
              <a:t>Cubism 1911</a:t>
            </a:r>
          </a:p>
        </p:txBody>
      </p:sp>
      <p:sp>
        <p:nvSpPr>
          <p:cNvPr id="31747" name="Content Placeholder 2">
            <a:extLst>
              <a:ext uri="{FF2B5EF4-FFF2-40B4-BE49-F238E27FC236}">
                <a16:creationId xmlns:a16="http://schemas.microsoft.com/office/drawing/2014/main" id="{6F9E28CF-9C5D-A493-B97B-6310A8F18879}"/>
              </a:ext>
            </a:extLst>
          </p:cNvPr>
          <p:cNvSpPr>
            <a:spLocks noGrp="1"/>
          </p:cNvSpPr>
          <p:nvPr>
            <p:ph idx="1"/>
          </p:nvPr>
        </p:nvSpPr>
        <p:spPr>
          <a:xfrm>
            <a:off x="223838" y="5614216"/>
            <a:ext cx="4928025" cy="933628"/>
          </a:xfrm>
        </p:spPr>
        <p:txBody>
          <a:bodyPr>
            <a:normAutofit/>
          </a:bodyPr>
          <a:lstStyle/>
          <a:p>
            <a:pPr>
              <a:buNone/>
            </a:pPr>
            <a:r>
              <a:rPr lang="en-US" altLang="en-US" sz="1200" b="1" dirty="0">
                <a:ea typeface="ＭＳ Ｐゴシック" panose="020B0600070205080204" pitchFamily="34" charset="-128"/>
              </a:rPr>
              <a:t>Pablo Picasso  (</a:t>
            </a:r>
            <a:r>
              <a:rPr lang="en-US" altLang="en-US" sz="1200" dirty="0">
                <a:ea typeface="ＭＳ Ｐゴシック" panose="020B0600070205080204" pitchFamily="34" charset="-128"/>
              </a:rPr>
              <a:t>1913)</a:t>
            </a:r>
            <a:r>
              <a:rPr lang="en-US" altLang="en-US" sz="1200" b="1" dirty="0">
                <a:ea typeface="ＭＳ Ｐゴシック" panose="020B0600070205080204" pitchFamily="34" charset="-128"/>
              </a:rPr>
              <a:t> </a:t>
            </a:r>
            <a:r>
              <a:rPr lang="en-US" altLang="en-US" sz="1200" i="1" dirty="0">
                <a:ea typeface="ＭＳ Ｐゴシック" panose="020B0600070205080204" pitchFamily="34" charset="-128"/>
              </a:rPr>
              <a:t>Bottle of Vieux Marc, Glass, Guitar and  Newspaper / </a:t>
            </a:r>
            <a:r>
              <a:rPr lang="en-US" altLang="en-US" sz="1200" dirty="0" err="1">
                <a:ea typeface="ＭＳ Ｐゴシック" panose="020B0600070205080204" pitchFamily="34" charset="-128"/>
              </a:rPr>
              <a:t>Guitare</a:t>
            </a:r>
            <a:r>
              <a:rPr lang="en-US" altLang="en-US" sz="1200" dirty="0">
                <a:ea typeface="ＭＳ Ｐゴシック" panose="020B0600070205080204" pitchFamily="34" charset="-128"/>
              </a:rPr>
              <a:t>, journal, </a:t>
            </a:r>
            <a:r>
              <a:rPr lang="en-US" altLang="en-US" sz="1200" dirty="0" err="1">
                <a:ea typeface="ＭＳ Ｐゴシック" panose="020B0600070205080204" pitchFamily="34" charset="-128"/>
              </a:rPr>
              <a:t>verre</a:t>
            </a:r>
            <a:r>
              <a:rPr lang="en-US" altLang="en-US" sz="1200" dirty="0">
                <a:ea typeface="ＭＳ Ｐゴシック" panose="020B0600070205080204" pitchFamily="34" charset="-128"/>
              </a:rPr>
              <a:t> et </a:t>
            </a:r>
            <a:r>
              <a:rPr lang="en-US" altLang="en-US" sz="1200" dirty="0" err="1">
                <a:ea typeface="ＭＳ Ｐゴシック" panose="020B0600070205080204" pitchFamily="34" charset="-128"/>
              </a:rPr>
              <a:t>bouteill</a:t>
            </a:r>
            <a:r>
              <a:rPr lang="en-US" altLang="en-US" sz="1200" dirty="0">
                <a:ea typeface="ＭＳ Ｐゴシック" panose="020B0600070205080204" pitchFamily="34" charset="-128"/>
              </a:rPr>
              <a:t>) [Collage on paper 467x625mm]</a:t>
            </a:r>
          </a:p>
        </p:txBody>
      </p:sp>
      <p:pic>
        <p:nvPicPr>
          <p:cNvPr id="31748" name="Picture 3">
            <a:extLst>
              <a:ext uri="{FF2B5EF4-FFF2-40B4-BE49-F238E27FC236}">
                <a16:creationId xmlns:a16="http://schemas.microsoft.com/office/drawing/2014/main" id="{174515F2-03DB-AEE3-7E9C-E35052DEC74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3838" y="979489"/>
            <a:ext cx="5870262" cy="4495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Picture 4">
            <a:extLst>
              <a:ext uri="{FF2B5EF4-FFF2-40B4-BE49-F238E27FC236}">
                <a16:creationId xmlns:a16="http://schemas.microsoft.com/office/drawing/2014/main" id="{42C8E6DC-5913-47BC-53C4-968CBAF22B8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25904" y="976498"/>
            <a:ext cx="3669199" cy="4495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0" name="TextBox 5">
            <a:extLst>
              <a:ext uri="{FF2B5EF4-FFF2-40B4-BE49-F238E27FC236}">
                <a16:creationId xmlns:a16="http://schemas.microsoft.com/office/drawing/2014/main" id="{FDC11E73-A7B3-F08A-D320-A9A8AF6E32D4}"/>
              </a:ext>
            </a:extLst>
          </p:cNvPr>
          <p:cNvSpPr txBox="1">
            <a:spLocks noChangeArrowheads="1"/>
          </p:cNvSpPr>
          <p:nvPr/>
        </p:nvSpPr>
        <p:spPr bwMode="auto">
          <a:xfrm>
            <a:off x="7325904" y="5650669"/>
            <a:ext cx="4610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b="1" dirty="0">
                <a:latin typeface="Calibri" panose="020F0502020204030204" pitchFamily="34" charset="0"/>
              </a:rPr>
              <a:t>Georges Braque (</a:t>
            </a:r>
            <a:r>
              <a:rPr lang="en-US" altLang="en-US" sz="1200" dirty="0">
                <a:latin typeface="Calibri" panose="020F0502020204030204" pitchFamily="34" charset="0"/>
              </a:rPr>
              <a:t>1909-10)</a:t>
            </a:r>
          </a:p>
          <a:p>
            <a:pPr eaLnBrk="1" hangingPunct="1"/>
            <a:r>
              <a:rPr lang="en-US" altLang="en-US" sz="1200" dirty="0">
                <a:latin typeface="Calibri" panose="020F0502020204030204" pitchFamily="34" charset="0"/>
              </a:rPr>
              <a:t>Mandora / La </a:t>
            </a:r>
            <a:r>
              <a:rPr lang="en-US" altLang="en-US" sz="1200" dirty="0" err="1">
                <a:latin typeface="Calibri" panose="020F0502020204030204" pitchFamily="34" charset="0"/>
              </a:rPr>
              <a:t>Mandore</a:t>
            </a:r>
            <a:r>
              <a:rPr lang="en-US" altLang="en-US" sz="1200" dirty="0">
                <a:latin typeface="Calibri" panose="020F0502020204030204" pitchFamily="34" charset="0"/>
              </a:rPr>
              <a:t>  [Oil on Canvas 711 x 559 mm]</a:t>
            </a:r>
            <a:r>
              <a:rPr lang="en-US" altLang="en-US" sz="1200" i="1" dirty="0">
                <a:latin typeface="Calibri" panose="020F0502020204030204" pitchFamily="34" charset="0"/>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233791EB-530C-014B-04AE-62B9B4BC34C7}"/>
              </a:ext>
            </a:extLst>
          </p:cNvPr>
          <p:cNvSpPr>
            <a:spLocks noGrp="1"/>
          </p:cNvSpPr>
          <p:nvPr>
            <p:ph type="title"/>
          </p:nvPr>
        </p:nvSpPr>
        <p:spPr>
          <a:xfrm>
            <a:off x="686594" y="160338"/>
            <a:ext cx="5200650" cy="1143000"/>
          </a:xfrm>
        </p:spPr>
        <p:txBody>
          <a:bodyPr>
            <a:normAutofit/>
          </a:bodyPr>
          <a:lstStyle/>
          <a:p>
            <a:pPr eaLnBrk="1" hangingPunct="1"/>
            <a:r>
              <a:rPr lang="en-US" altLang="en-US" sz="3200" dirty="0">
                <a:ea typeface="ＭＳ Ｐゴシック" panose="020B0600070205080204" pitchFamily="34" charset="-128"/>
              </a:rPr>
              <a:t>Orphism 1912</a:t>
            </a:r>
          </a:p>
        </p:txBody>
      </p:sp>
      <p:sp>
        <p:nvSpPr>
          <p:cNvPr id="32771" name="TextBox 5">
            <a:extLst>
              <a:ext uri="{FF2B5EF4-FFF2-40B4-BE49-F238E27FC236}">
                <a16:creationId xmlns:a16="http://schemas.microsoft.com/office/drawing/2014/main" id="{B54AF51E-1277-8805-3C69-824AAC085078}"/>
              </a:ext>
            </a:extLst>
          </p:cNvPr>
          <p:cNvSpPr txBox="1">
            <a:spLocks noChangeArrowheads="1"/>
          </p:cNvSpPr>
          <p:nvPr/>
        </p:nvSpPr>
        <p:spPr bwMode="auto">
          <a:xfrm>
            <a:off x="1190625" y="5890221"/>
            <a:ext cx="419258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b="1" dirty="0">
                <a:latin typeface="Calibri" panose="020F0502020204030204" pitchFamily="34" charset="0"/>
              </a:rPr>
              <a:t>Sonia </a:t>
            </a:r>
            <a:r>
              <a:rPr lang="en-US" altLang="en-US" sz="1200" b="1" dirty="0" err="1">
                <a:latin typeface="Calibri" panose="020F0502020204030204" pitchFamily="34" charset="0"/>
              </a:rPr>
              <a:t>Delauney</a:t>
            </a:r>
            <a:endParaRPr lang="en-US" altLang="en-US" sz="1200" b="1" dirty="0">
              <a:latin typeface="Calibri" panose="020F0502020204030204" pitchFamily="34" charset="0"/>
            </a:endParaRPr>
          </a:p>
          <a:p>
            <a:pPr eaLnBrk="1" hangingPunct="1"/>
            <a:r>
              <a:rPr lang="en-US" altLang="en-US" sz="1200" b="1" i="1" dirty="0">
                <a:latin typeface="Calibri" panose="020F0502020204030204" pitchFamily="34" charset="0"/>
              </a:rPr>
              <a:t>Untitled </a:t>
            </a:r>
            <a:r>
              <a:rPr lang="en-US" altLang="en-US" sz="1200" dirty="0">
                <a:latin typeface="Calibri" panose="020F0502020204030204" pitchFamily="34" charset="0"/>
              </a:rPr>
              <a:t>[Color lithograph </a:t>
            </a:r>
          </a:p>
          <a:p>
            <a:pPr eaLnBrk="1" hangingPunct="1"/>
            <a:r>
              <a:rPr lang="en-US" altLang="en-US" sz="1200" dirty="0">
                <a:latin typeface="Calibri" panose="020F0502020204030204" pitchFamily="34" charset="0"/>
              </a:rPr>
              <a:t>58.8 x 46.8 cm. (image)]  </a:t>
            </a:r>
          </a:p>
        </p:txBody>
      </p:sp>
      <p:pic>
        <p:nvPicPr>
          <p:cNvPr id="32772" name="Picture 6">
            <a:extLst>
              <a:ext uri="{FF2B5EF4-FFF2-40B4-BE49-F238E27FC236}">
                <a16:creationId xmlns:a16="http://schemas.microsoft.com/office/drawing/2014/main" id="{90A576A6-FE77-06D7-2FA5-2F8A624E680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57925" y="1303338"/>
            <a:ext cx="4698107" cy="4526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Rectangle 7">
            <a:extLst>
              <a:ext uri="{FF2B5EF4-FFF2-40B4-BE49-F238E27FC236}">
                <a16:creationId xmlns:a16="http://schemas.microsoft.com/office/drawing/2014/main" id="{320D434E-8B49-E42E-F995-06FE5B0AB116}"/>
              </a:ext>
            </a:extLst>
          </p:cNvPr>
          <p:cNvSpPr>
            <a:spLocks noChangeArrowheads="1"/>
          </p:cNvSpPr>
          <p:nvPr/>
        </p:nvSpPr>
        <p:spPr bwMode="auto">
          <a:xfrm>
            <a:off x="6257925" y="5913219"/>
            <a:ext cx="4572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b="1" dirty="0">
                <a:latin typeface="Calibri" panose="020F0502020204030204" pitchFamily="34" charset="0"/>
              </a:rPr>
              <a:t>Frantisek </a:t>
            </a:r>
            <a:r>
              <a:rPr lang="en-US" altLang="en-US" sz="1200" b="1" dirty="0" err="1">
                <a:latin typeface="Calibri" panose="020F0502020204030204" pitchFamily="34" charset="0"/>
              </a:rPr>
              <a:t>Kupka</a:t>
            </a:r>
            <a:r>
              <a:rPr lang="en-US" altLang="en-US" sz="1200" b="1" dirty="0">
                <a:latin typeface="Calibri" panose="020F0502020204030204" pitchFamily="34" charset="0"/>
              </a:rPr>
              <a:t>  (</a:t>
            </a:r>
            <a:r>
              <a:rPr lang="en-US" altLang="en-US" sz="1200" dirty="0">
                <a:latin typeface="Calibri" panose="020F0502020204030204" pitchFamily="34" charset="0"/>
              </a:rPr>
              <a:t>ca. 1910-11)</a:t>
            </a:r>
            <a:endParaRPr lang="en-US" altLang="en-US" sz="1200" b="1" dirty="0">
              <a:latin typeface="Calibri" panose="020F0502020204030204" pitchFamily="34" charset="0"/>
            </a:endParaRPr>
          </a:p>
          <a:p>
            <a:pPr eaLnBrk="1" hangingPunct="1"/>
            <a:r>
              <a:rPr lang="en-US" altLang="en-US" sz="1200" i="1" dirty="0">
                <a:latin typeface="Calibri" panose="020F0502020204030204" pitchFamily="34" charset="0"/>
              </a:rPr>
              <a:t>Study for Amorpha, Warm Chromatism and for Fugue in Two Colors</a:t>
            </a:r>
            <a:r>
              <a:rPr lang="en-US" altLang="en-US" sz="1200" dirty="0">
                <a:latin typeface="Calibri" panose="020F0502020204030204" pitchFamily="34" charset="0"/>
              </a:rPr>
              <a:t>, [Pastel on paper 46.8 x 48.3 cm]</a:t>
            </a:r>
          </a:p>
        </p:txBody>
      </p:sp>
      <p:pic>
        <p:nvPicPr>
          <p:cNvPr id="32774" name="Picture 9">
            <a:extLst>
              <a:ext uri="{FF2B5EF4-FFF2-40B4-BE49-F238E27FC236}">
                <a16:creationId xmlns:a16="http://schemas.microsoft.com/office/drawing/2014/main" id="{0F2B5B5A-0575-9FE1-FC3C-93B617D8A3B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90625" y="1307774"/>
            <a:ext cx="3336770" cy="4526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1E7329D0-9985-1326-CBB0-3DFCBEE6C228}"/>
              </a:ext>
            </a:extLst>
          </p:cNvPr>
          <p:cNvSpPr>
            <a:spLocks noGrp="1"/>
          </p:cNvSpPr>
          <p:nvPr>
            <p:ph type="title"/>
          </p:nvPr>
        </p:nvSpPr>
        <p:spPr>
          <a:xfrm>
            <a:off x="436757" y="94088"/>
            <a:ext cx="10515600" cy="1325563"/>
          </a:xfrm>
        </p:spPr>
        <p:txBody>
          <a:bodyPr>
            <a:normAutofit/>
          </a:bodyPr>
          <a:lstStyle/>
          <a:p>
            <a:pPr eaLnBrk="1" hangingPunct="1"/>
            <a:r>
              <a:rPr lang="en-US" altLang="en-US" sz="3200" dirty="0">
                <a:ea typeface="ＭＳ Ｐゴシック" panose="020B0600070205080204" pitchFamily="34" charset="-128"/>
              </a:rPr>
              <a:t>Suprematism 1915</a:t>
            </a:r>
          </a:p>
        </p:txBody>
      </p:sp>
      <p:pic>
        <p:nvPicPr>
          <p:cNvPr id="33795" name="Picture 5" descr="snowstorm.jpg">
            <a:extLst>
              <a:ext uri="{FF2B5EF4-FFF2-40B4-BE49-F238E27FC236}">
                <a16:creationId xmlns:a16="http://schemas.microsoft.com/office/drawing/2014/main" id="{F969D4B8-D7E7-20C5-A681-2EA10706710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57961" y="982740"/>
            <a:ext cx="4866926" cy="4911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6" name="TextBox 7">
            <a:extLst>
              <a:ext uri="{FF2B5EF4-FFF2-40B4-BE49-F238E27FC236}">
                <a16:creationId xmlns:a16="http://schemas.microsoft.com/office/drawing/2014/main" id="{ED7A6B39-D927-BCB8-3606-8EFC9FD812D9}"/>
              </a:ext>
            </a:extLst>
          </p:cNvPr>
          <p:cNvSpPr txBox="1">
            <a:spLocks noChangeArrowheads="1"/>
          </p:cNvSpPr>
          <p:nvPr/>
        </p:nvSpPr>
        <p:spPr bwMode="auto">
          <a:xfrm>
            <a:off x="6845397" y="5893966"/>
            <a:ext cx="29432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err="1">
                <a:latin typeface="Calibri" panose="020F0502020204030204" pitchFamily="34" charset="0"/>
              </a:rPr>
              <a:t>Kasimir</a:t>
            </a:r>
            <a:r>
              <a:rPr lang="en-US" altLang="en-US" sz="1200" dirty="0">
                <a:latin typeface="Calibri" panose="020F0502020204030204" pitchFamily="34" charset="0"/>
              </a:rPr>
              <a:t> Malevich</a:t>
            </a:r>
          </a:p>
          <a:p>
            <a:pPr eaLnBrk="1" hangingPunct="1"/>
            <a:r>
              <a:rPr lang="en-US" altLang="en-US" sz="1200" dirty="0">
                <a:latin typeface="Calibri" panose="020F0502020204030204" pitchFamily="34" charset="0"/>
              </a:rPr>
              <a:t>Morning in the Country</a:t>
            </a:r>
          </a:p>
          <a:p>
            <a:pPr eaLnBrk="1" hangingPunct="1"/>
            <a:r>
              <a:rPr lang="en-US" altLang="en-US" sz="1200" dirty="0">
                <a:latin typeface="Calibri" panose="020F0502020204030204" pitchFamily="34" charset="0"/>
              </a:rPr>
              <a:t> after Snowstorm 1912</a:t>
            </a:r>
          </a:p>
          <a:p>
            <a:pPr eaLnBrk="1" hangingPunct="1"/>
            <a:r>
              <a:rPr lang="en-US" altLang="en-US" sz="1200" dirty="0">
                <a:latin typeface="Calibri" panose="020F0502020204030204" pitchFamily="34" charset="0"/>
              </a:rPr>
              <a:t>Oil on Canvas (80.7 x 80.8 cm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E0CB0-2341-9776-3930-078573EB2031}"/>
              </a:ext>
            </a:extLst>
          </p:cNvPr>
          <p:cNvSpPr>
            <a:spLocks noGrp="1"/>
          </p:cNvSpPr>
          <p:nvPr>
            <p:ph type="title"/>
          </p:nvPr>
        </p:nvSpPr>
        <p:spPr>
          <a:xfrm>
            <a:off x="398390" y="184988"/>
            <a:ext cx="4884737" cy="1143000"/>
          </a:xfrm>
        </p:spPr>
        <p:txBody>
          <a:bodyPr>
            <a:normAutofit/>
          </a:bodyPr>
          <a:lstStyle/>
          <a:p>
            <a:pPr eaLnBrk="1" hangingPunct="1"/>
            <a:r>
              <a:rPr lang="en-US" altLang="en-US" sz="3200" dirty="0">
                <a:ea typeface="ＭＳ Ｐゴシック" panose="020B0600070205080204" pitchFamily="34" charset="-128"/>
              </a:rPr>
              <a:t>Russian Constructivism 1915</a:t>
            </a:r>
          </a:p>
        </p:txBody>
      </p:sp>
      <p:sp>
        <p:nvSpPr>
          <p:cNvPr id="34819" name="TextBox 7">
            <a:extLst>
              <a:ext uri="{FF2B5EF4-FFF2-40B4-BE49-F238E27FC236}">
                <a16:creationId xmlns:a16="http://schemas.microsoft.com/office/drawing/2014/main" id="{91413E68-6C8A-DFC8-0F16-347027D43557}"/>
              </a:ext>
            </a:extLst>
          </p:cNvPr>
          <p:cNvSpPr txBox="1">
            <a:spLocks noChangeArrowheads="1"/>
          </p:cNvSpPr>
          <p:nvPr/>
        </p:nvSpPr>
        <p:spPr bwMode="auto">
          <a:xfrm>
            <a:off x="8461948" y="5657349"/>
            <a:ext cx="218643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rPr>
              <a:t>Aleksandr </a:t>
            </a:r>
            <a:r>
              <a:rPr lang="en-US" altLang="en-US" sz="1200" dirty="0" err="1">
                <a:latin typeface="Calibri" panose="020F0502020204030204" pitchFamily="34" charset="0"/>
              </a:rPr>
              <a:t>Rodchenko</a:t>
            </a:r>
            <a:endParaRPr lang="en-US" altLang="en-US" sz="1200" dirty="0">
              <a:latin typeface="Calibri" panose="020F0502020204030204" pitchFamily="34" charset="0"/>
            </a:endParaRPr>
          </a:p>
          <a:p>
            <a:pPr eaLnBrk="1" hangingPunct="1"/>
            <a:r>
              <a:rPr lang="en-US" altLang="en-US" sz="1200" i="1" dirty="0">
                <a:latin typeface="Calibri" panose="020F0502020204030204" pitchFamily="34" charset="0"/>
              </a:rPr>
              <a:t>Design for an advertisement for </a:t>
            </a:r>
          </a:p>
          <a:p>
            <a:pPr eaLnBrk="1" hangingPunct="1"/>
            <a:r>
              <a:rPr lang="en-US" altLang="en-US" sz="1200" i="1" dirty="0">
                <a:latin typeface="Calibri" panose="020F0502020204030204" pitchFamily="34" charset="0"/>
              </a:rPr>
              <a:t>the Mossel' prom cafeteria </a:t>
            </a:r>
          </a:p>
          <a:p>
            <a:pPr eaLnBrk="1" hangingPunct="1"/>
            <a:r>
              <a:rPr lang="en-US" altLang="en-US" sz="1200" i="1" dirty="0">
                <a:latin typeface="Calibri" panose="020F0502020204030204" pitchFamily="34" charset="0"/>
              </a:rPr>
              <a:t>(Moscow agricultural industry) </a:t>
            </a:r>
          </a:p>
          <a:p>
            <a:pPr eaLnBrk="1" hangingPunct="1"/>
            <a:r>
              <a:rPr lang="en-US" altLang="en-US" sz="1200" i="1" dirty="0">
                <a:latin typeface="Calibri" panose="020F0502020204030204" pitchFamily="34" charset="0"/>
              </a:rPr>
              <a:t>1923</a:t>
            </a:r>
            <a:endParaRPr lang="en-US" altLang="en-US" sz="1200" dirty="0">
              <a:latin typeface="Calibri" panose="020F0502020204030204" pitchFamily="34" charset="0"/>
            </a:endParaRPr>
          </a:p>
        </p:txBody>
      </p:sp>
      <p:sp>
        <p:nvSpPr>
          <p:cNvPr id="34820" name="TextBox 8">
            <a:extLst>
              <a:ext uri="{FF2B5EF4-FFF2-40B4-BE49-F238E27FC236}">
                <a16:creationId xmlns:a16="http://schemas.microsoft.com/office/drawing/2014/main" id="{6235D342-7A18-4BDE-6715-9C80ABCA934A}"/>
              </a:ext>
            </a:extLst>
          </p:cNvPr>
          <p:cNvSpPr txBox="1">
            <a:spLocks noChangeArrowheads="1"/>
          </p:cNvSpPr>
          <p:nvPr/>
        </p:nvSpPr>
        <p:spPr bwMode="auto">
          <a:xfrm>
            <a:off x="2628105" y="5657349"/>
            <a:ext cx="265502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rPr>
              <a:t>Vladimir </a:t>
            </a:r>
            <a:r>
              <a:rPr lang="en-US" altLang="en-US" sz="1200" dirty="0" err="1">
                <a:latin typeface="Calibri" panose="020F0502020204030204" pitchFamily="34" charset="0"/>
              </a:rPr>
              <a:t>Tatlin</a:t>
            </a:r>
            <a:r>
              <a:rPr lang="en-US" altLang="en-US" sz="1200" dirty="0">
                <a:latin typeface="Calibri" panose="020F0502020204030204" pitchFamily="34" charset="0"/>
              </a:rPr>
              <a:t> </a:t>
            </a:r>
          </a:p>
          <a:p>
            <a:pPr eaLnBrk="1" hangingPunct="1"/>
            <a:r>
              <a:rPr lang="en-US" altLang="en-US" sz="1200" dirty="0">
                <a:latin typeface="Calibri" panose="020F0502020204030204" pitchFamily="34" charset="0"/>
              </a:rPr>
              <a:t>"Monument to the Third International" </a:t>
            </a:r>
          </a:p>
          <a:p>
            <a:pPr eaLnBrk="1" hangingPunct="1"/>
            <a:r>
              <a:rPr lang="en-US" altLang="en-US" sz="1200" dirty="0">
                <a:latin typeface="Calibri" panose="020F0502020204030204" pitchFamily="34" charset="0"/>
              </a:rPr>
              <a:t>(1919-20, Moscow), 22-ft-high (6.7-m)</a:t>
            </a:r>
          </a:p>
          <a:p>
            <a:pPr eaLnBrk="1" hangingPunct="1"/>
            <a:r>
              <a:rPr lang="en-US" altLang="en-US" sz="1200" dirty="0">
                <a:latin typeface="Calibri" panose="020F0502020204030204" pitchFamily="34" charset="0"/>
              </a:rPr>
              <a:t> iron frame with revolving </a:t>
            </a:r>
          </a:p>
          <a:p>
            <a:pPr eaLnBrk="1" hangingPunct="1"/>
            <a:r>
              <a:rPr lang="en-US" altLang="en-US" sz="1200" dirty="0">
                <a:latin typeface="Calibri" panose="020F0502020204030204" pitchFamily="34" charset="0"/>
              </a:rPr>
              <a:t>glass cylinder, cube, and cone, </a:t>
            </a:r>
          </a:p>
        </p:txBody>
      </p:sp>
      <p:pic>
        <p:nvPicPr>
          <p:cNvPr id="34821" name="Picture 9" descr="VladimirTatlin-Monument-to-the-Third-International-1919-20.jpg">
            <a:extLst>
              <a:ext uri="{FF2B5EF4-FFF2-40B4-BE49-F238E27FC236}">
                <a16:creationId xmlns:a16="http://schemas.microsoft.com/office/drawing/2014/main" id="{3CB1A21F-1E5A-2645-B1F6-CD20D6379C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44897" y="1081668"/>
            <a:ext cx="3454588" cy="4592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10">
            <a:extLst>
              <a:ext uri="{FF2B5EF4-FFF2-40B4-BE49-F238E27FC236}">
                <a16:creationId xmlns:a16="http://schemas.microsoft.com/office/drawing/2014/main" id="{526A92C9-21E1-308E-F37A-92326F6558B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09044" y="1084671"/>
            <a:ext cx="3039336" cy="4572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2738B-9186-8B93-68AD-AF4F0CAF11A4}"/>
              </a:ext>
            </a:extLst>
          </p:cNvPr>
          <p:cNvSpPr>
            <a:spLocks noGrp="1"/>
          </p:cNvSpPr>
          <p:nvPr>
            <p:ph type="title"/>
          </p:nvPr>
        </p:nvSpPr>
        <p:spPr>
          <a:xfrm>
            <a:off x="223025" y="97742"/>
            <a:ext cx="6680391" cy="1333501"/>
          </a:xfrm>
        </p:spPr>
        <p:txBody>
          <a:bodyPr>
            <a:normAutofit/>
          </a:bodyPr>
          <a:lstStyle/>
          <a:p>
            <a:pPr eaLnBrk="1" hangingPunct="1"/>
            <a:r>
              <a:rPr lang="en-US" altLang="en-US" sz="3200" dirty="0">
                <a:ea typeface="ＭＳ Ｐゴシック" panose="020B0600070205080204" pitchFamily="34" charset="-128"/>
              </a:rPr>
              <a:t>1917-1913 De Stijl /Neo-</a:t>
            </a:r>
            <a:r>
              <a:rPr lang="en-US" altLang="en-US" sz="3200" dirty="0" err="1">
                <a:ea typeface="ＭＳ Ｐゴシック" panose="020B0600070205080204" pitchFamily="34" charset="-128"/>
              </a:rPr>
              <a:t>plasticism</a:t>
            </a:r>
            <a:endParaRPr lang="en-US" altLang="en-US" sz="3200" dirty="0">
              <a:ea typeface="ＭＳ Ｐゴシック" panose="020B0600070205080204" pitchFamily="34" charset="-128"/>
            </a:endParaRPr>
          </a:p>
        </p:txBody>
      </p:sp>
      <p:pic>
        <p:nvPicPr>
          <p:cNvPr id="4" name="Content Placeholder 3" descr="CRI_7569.jpg">
            <a:extLst>
              <a:ext uri="{FF2B5EF4-FFF2-40B4-BE49-F238E27FC236}">
                <a16:creationId xmlns:a16="http://schemas.microsoft.com/office/drawing/2014/main" id="{481DDC2A-49A5-8D61-0AD3-9EBB042FAD5A}"/>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432" r="474"/>
          <a:stretch/>
        </p:blipFill>
        <p:spPr>
          <a:xfrm>
            <a:off x="6517481" y="1428339"/>
            <a:ext cx="5046334" cy="4176329"/>
          </a:xfrm>
        </p:spPr>
      </p:pic>
      <p:pic>
        <p:nvPicPr>
          <p:cNvPr id="38915" name="Picture 5">
            <a:extLst>
              <a:ext uri="{FF2B5EF4-FFF2-40B4-BE49-F238E27FC236}">
                <a16:creationId xmlns:a16="http://schemas.microsoft.com/office/drawing/2014/main" id="{8A0765FF-9FDD-3BBC-F83C-DD0B67E6DD9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1262" y="1431243"/>
            <a:ext cx="4049363" cy="4174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6">
            <a:extLst>
              <a:ext uri="{FF2B5EF4-FFF2-40B4-BE49-F238E27FC236}">
                <a16:creationId xmlns:a16="http://schemas.microsoft.com/office/drawing/2014/main" id="{CC55EFA1-DC22-E6B8-7FBE-4EFC917A41C0}"/>
              </a:ext>
            </a:extLst>
          </p:cNvPr>
          <p:cNvSpPr>
            <a:spLocks noChangeArrowheads="1"/>
          </p:cNvSpPr>
          <p:nvPr/>
        </p:nvSpPr>
        <p:spPr bwMode="auto">
          <a:xfrm>
            <a:off x="107945" y="5720754"/>
            <a:ext cx="4049363"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rPr>
              <a:t>Theo Van </a:t>
            </a:r>
            <a:r>
              <a:rPr lang="en-US" altLang="en-US" sz="1200" dirty="0" err="1">
                <a:latin typeface="Calibri" panose="020F0502020204030204" pitchFamily="34" charset="0"/>
              </a:rPr>
              <a:t>Doesburg</a:t>
            </a:r>
            <a:endParaRPr lang="en-US" altLang="en-US" sz="1200" dirty="0">
              <a:latin typeface="Calibri" panose="020F0502020204030204" pitchFamily="34" charset="0"/>
            </a:endParaRPr>
          </a:p>
          <a:p>
            <a:pPr eaLnBrk="1" hangingPunct="1"/>
            <a:r>
              <a:rPr lang="en-US" altLang="en-US" sz="1200" i="1" dirty="0">
                <a:latin typeface="Calibri" panose="020F0502020204030204" pitchFamily="34" charset="0"/>
              </a:rPr>
              <a:t>Arithmetic Composition. </a:t>
            </a:r>
            <a:r>
              <a:rPr lang="en-US" altLang="en-US" sz="1200" b="1" i="1" dirty="0">
                <a:latin typeface="Calibri" panose="020F0502020204030204" pitchFamily="34" charset="0"/>
              </a:rPr>
              <a:t>		</a:t>
            </a:r>
          </a:p>
          <a:p>
            <a:pPr eaLnBrk="1" hangingPunct="1"/>
            <a:r>
              <a:rPr lang="en-US" altLang="en-US" sz="1200" b="1" dirty="0">
                <a:latin typeface="Calibri" panose="020F0502020204030204" pitchFamily="34" charset="0"/>
              </a:rPr>
              <a:t>1929/30	</a:t>
            </a:r>
            <a:endParaRPr lang="en-US" altLang="en-US" sz="1200" b="1" dirty="0">
              <a:latin typeface="Calibri" panose="020F0502020204030204" pitchFamily="34" charset="0"/>
              <a:hlinkClick r:id="rId5"/>
            </a:endParaRPr>
          </a:p>
          <a:p>
            <a:pPr eaLnBrk="1" hangingPunct="1"/>
            <a:r>
              <a:rPr lang="en-US" altLang="en-US" sz="1200" b="1" dirty="0">
                <a:latin typeface="Calibri" panose="020F0502020204030204" pitchFamily="34" charset="0"/>
              </a:rPr>
              <a:t>Oil on canvas	</a:t>
            </a:r>
          </a:p>
          <a:p>
            <a:pPr eaLnBrk="1" hangingPunct="1"/>
            <a:r>
              <a:rPr lang="en-US" altLang="en-US" sz="1200" b="1" dirty="0">
                <a:latin typeface="Calibri" panose="020F0502020204030204" pitchFamily="34" charset="0"/>
              </a:rPr>
              <a:t>101 × 101 cm (39.76 × 39.76 in)</a:t>
            </a:r>
            <a:r>
              <a:rPr lang="en-US" altLang="en-US" sz="1800" b="1" dirty="0">
                <a:latin typeface="Calibri" panose="020F0502020204030204" pitchFamily="34" charset="0"/>
              </a:rPr>
              <a:t>	</a:t>
            </a:r>
          </a:p>
        </p:txBody>
      </p:sp>
      <p:sp>
        <p:nvSpPr>
          <p:cNvPr id="6" name="TextBox 5">
            <a:extLst>
              <a:ext uri="{FF2B5EF4-FFF2-40B4-BE49-F238E27FC236}">
                <a16:creationId xmlns:a16="http://schemas.microsoft.com/office/drawing/2014/main" id="{031C57E1-9060-686B-C24A-23EE928B47A0}"/>
              </a:ext>
            </a:extLst>
          </p:cNvPr>
          <p:cNvSpPr txBox="1"/>
          <p:nvPr/>
        </p:nvSpPr>
        <p:spPr>
          <a:xfrm>
            <a:off x="6517481" y="5604846"/>
            <a:ext cx="6100762" cy="830997"/>
          </a:xfrm>
          <a:prstGeom prst="rect">
            <a:avLst/>
          </a:prstGeom>
          <a:noFill/>
        </p:spPr>
        <p:txBody>
          <a:bodyPr wrap="square">
            <a:spAutoFit/>
          </a:bodyPr>
          <a:lstStyle/>
          <a:p>
            <a:br>
              <a:rPr lang="en-US" altLang="en-US" dirty="0">
                <a:ea typeface="ＭＳ Ｐゴシック" panose="020B0600070205080204" pitchFamily="34" charset="-128"/>
              </a:rPr>
            </a:br>
            <a:r>
              <a:rPr lang="en-US" altLang="en-US" sz="1200" dirty="0">
                <a:ea typeface="ＭＳ Ｐゴシック" panose="020B0600070205080204" pitchFamily="34" charset="-128"/>
              </a:rPr>
              <a:t>Gerrit Rietveld, The Red - Bleu chair c 1918</a:t>
            </a:r>
            <a:br>
              <a:rPr lang="en-US" altLang="en-US" sz="1800" dirty="0">
                <a:ea typeface="ＭＳ Ｐゴシック" panose="020B0600070205080204" pitchFamily="34" charset="-128"/>
              </a:rPr>
            </a:br>
            <a:endParaRPr lang="en-US" altLang="en-US" sz="1800" dirty="0">
              <a:ea typeface="ＭＳ Ｐゴシック" panose="020B0600070205080204" pitchFamily="34" charset="-12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B57416E0-52BA-182C-A918-40B7187AE5A4}"/>
              </a:ext>
            </a:extLst>
          </p:cNvPr>
          <p:cNvSpPr>
            <a:spLocks noGrp="1"/>
          </p:cNvSpPr>
          <p:nvPr>
            <p:ph type="title"/>
          </p:nvPr>
        </p:nvSpPr>
        <p:spPr>
          <a:xfrm>
            <a:off x="166688" y="0"/>
            <a:ext cx="3817938" cy="1143000"/>
          </a:xfrm>
        </p:spPr>
        <p:txBody>
          <a:bodyPr>
            <a:normAutofit/>
          </a:bodyPr>
          <a:lstStyle/>
          <a:p>
            <a:pPr eaLnBrk="1" hangingPunct="1"/>
            <a:r>
              <a:rPr lang="en-US" altLang="en-US" sz="3200" dirty="0">
                <a:ea typeface="ＭＳ Ｐゴシック" panose="020B0600070205080204" pitchFamily="34" charset="-128"/>
              </a:rPr>
              <a:t>DADA 1916</a:t>
            </a:r>
          </a:p>
        </p:txBody>
      </p:sp>
      <p:pic>
        <p:nvPicPr>
          <p:cNvPr id="40963" name="Picture 6" descr="hugo-ball.jpg">
            <a:extLst>
              <a:ext uri="{FF2B5EF4-FFF2-40B4-BE49-F238E27FC236}">
                <a16:creationId xmlns:a16="http://schemas.microsoft.com/office/drawing/2014/main" id="{C4603605-5A80-5D2F-7EED-14FB76E65D1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03593" y="1594622"/>
            <a:ext cx="2852853" cy="3894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4" name="Rectangle 9">
            <a:extLst>
              <a:ext uri="{FF2B5EF4-FFF2-40B4-BE49-F238E27FC236}">
                <a16:creationId xmlns:a16="http://schemas.microsoft.com/office/drawing/2014/main" id="{0D770DE5-120D-451E-FFA2-BB36A63ED38D}"/>
              </a:ext>
            </a:extLst>
          </p:cNvPr>
          <p:cNvSpPr>
            <a:spLocks noChangeArrowheads="1"/>
          </p:cNvSpPr>
          <p:nvPr/>
        </p:nvSpPr>
        <p:spPr bwMode="auto">
          <a:xfrm>
            <a:off x="166688" y="5549626"/>
            <a:ext cx="250142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rPr>
              <a:t>Man Ray</a:t>
            </a:r>
          </a:p>
          <a:p>
            <a:pPr eaLnBrk="1" hangingPunct="1"/>
            <a:r>
              <a:rPr lang="en-US" altLang="en-US" sz="1200" dirty="0">
                <a:latin typeface="Calibri" panose="020F0502020204030204" pitchFamily="34" charset="0"/>
              </a:rPr>
              <a:t>Untitled rayograph</a:t>
            </a:r>
          </a:p>
          <a:p>
            <a:pPr eaLnBrk="1" hangingPunct="1"/>
            <a:r>
              <a:rPr lang="en-US" altLang="en-US" sz="1200" dirty="0">
                <a:latin typeface="Calibri" panose="020F0502020204030204" pitchFamily="34" charset="0"/>
              </a:rPr>
              <a:t> of feather, glass pestle, and sheet of glass, silver gelatin print by, 1923</a:t>
            </a:r>
          </a:p>
        </p:txBody>
      </p:sp>
      <p:pic>
        <p:nvPicPr>
          <p:cNvPr id="40965" name="Picture 10">
            <a:extLst>
              <a:ext uri="{FF2B5EF4-FFF2-40B4-BE49-F238E27FC236}">
                <a16:creationId xmlns:a16="http://schemas.microsoft.com/office/drawing/2014/main" id="{3E550080-E3BD-73B5-CA7D-97D59E05ECC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6688" y="1594623"/>
            <a:ext cx="4828752" cy="3894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6" name="TextBox 11">
            <a:extLst>
              <a:ext uri="{FF2B5EF4-FFF2-40B4-BE49-F238E27FC236}">
                <a16:creationId xmlns:a16="http://schemas.microsoft.com/office/drawing/2014/main" id="{0E95DCD8-3A6F-744E-C0E3-FB4AADFF2CCD}"/>
              </a:ext>
            </a:extLst>
          </p:cNvPr>
          <p:cNvSpPr txBox="1">
            <a:spLocks noChangeArrowheads="1"/>
          </p:cNvSpPr>
          <p:nvPr/>
        </p:nvSpPr>
        <p:spPr bwMode="auto">
          <a:xfrm>
            <a:off x="5503593" y="5577616"/>
            <a:ext cx="21677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rPr>
              <a:t>Hugo Ball Cabaret Voltaire 1916</a:t>
            </a:r>
          </a:p>
        </p:txBody>
      </p:sp>
      <p:pic>
        <p:nvPicPr>
          <p:cNvPr id="2" name="Picture 10">
            <a:extLst>
              <a:ext uri="{FF2B5EF4-FFF2-40B4-BE49-F238E27FC236}">
                <a16:creationId xmlns:a16="http://schemas.microsoft.com/office/drawing/2014/main" id="{C793B687-C4D4-5346-2800-9F221020C9F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864600" y="1594624"/>
            <a:ext cx="2501426" cy="3894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1">
            <a:extLst>
              <a:ext uri="{FF2B5EF4-FFF2-40B4-BE49-F238E27FC236}">
                <a16:creationId xmlns:a16="http://schemas.microsoft.com/office/drawing/2014/main" id="{55BB6C9A-E953-C7FA-ABC4-D0F90A4B1F63}"/>
              </a:ext>
            </a:extLst>
          </p:cNvPr>
          <p:cNvSpPr>
            <a:spLocks noChangeArrowheads="1"/>
          </p:cNvSpPr>
          <p:nvPr/>
        </p:nvSpPr>
        <p:spPr bwMode="auto">
          <a:xfrm>
            <a:off x="8801012" y="5577616"/>
            <a:ext cx="341153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rPr>
              <a:t>Hannah </a:t>
            </a:r>
            <a:r>
              <a:rPr lang="en-US" altLang="en-US" sz="1200" dirty="0" err="1">
                <a:latin typeface="Calibri" panose="020F0502020204030204" pitchFamily="34" charset="0"/>
              </a:rPr>
              <a:t>Höch</a:t>
            </a:r>
            <a:r>
              <a:rPr lang="en-US" altLang="en-US" sz="1200" dirty="0">
                <a:latin typeface="Calibri" panose="020F0502020204030204" pitchFamily="34" charset="0"/>
              </a:rPr>
              <a:t> Balance 1925  photo </a:t>
            </a:r>
            <a:r>
              <a:rPr lang="en-US" altLang="en-US" sz="1200" dirty="0" err="1">
                <a:latin typeface="Calibri" panose="020F0502020204030204" pitchFamily="34" charset="0"/>
              </a:rPr>
              <a:t>maontage</a:t>
            </a:r>
            <a:r>
              <a:rPr lang="en-US" altLang="en-US" sz="1200" dirty="0">
                <a:latin typeface="Calibri" panose="020F0502020204030204" pitchFamily="34" charset="0"/>
              </a:rPr>
              <a:t> </a:t>
            </a:r>
            <a:r>
              <a:rPr lang="en-US" altLang="en-US" sz="1800" b="1" dirty="0">
                <a:latin typeface="Calibri" panose="020F0502020204030204" pitchFamily="34" charset="0"/>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Box 4">
            <a:extLst>
              <a:ext uri="{FF2B5EF4-FFF2-40B4-BE49-F238E27FC236}">
                <a16:creationId xmlns:a16="http://schemas.microsoft.com/office/drawing/2014/main" id="{F3EE1DD6-920B-2D3B-42B9-7F404C7AD5EA}"/>
              </a:ext>
            </a:extLst>
          </p:cNvPr>
          <p:cNvSpPr txBox="1">
            <a:spLocks noChangeArrowheads="1"/>
          </p:cNvSpPr>
          <p:nvPr/>
        </p:nvSpPr>
        <p:spPr bwMode="auto">
          <a:xfrm>
            <a:off x="7660889" y="5776333"/>
            <a:ext cx="27097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entury Gothic" panose="020B0502020202020204" pitchFamily="34" charset="0"/>
                <a:ea typeface="ＭＳ Ｐゴシック" panose="020B0600070205080204" pitchFamily="34" charset="-128"/>
              </a:defRPr>
            </a:lvl1pPr>
            <a:lvl2pPr marL="37931725" indent="-37474525" eaLnBrk="0" hangingPunct="0">
              <a:defRPr sz="2400">
                <a:solidFill>
                  <a:schemeClr val="tx1"/>
                </a:solidFill>
                <a:latin typeface="Century Gothic" panose="020B0502020202020204" pitchFamily="34" charset="0"/>
                <a:ea typeface="ＭＳ Ｐゴシック" panose="020B0600070205080204" pitchFamily="34" charset="-128"/>
              </a:defRPr>
            </a:lvl2pPr>
            <a:lvl3pPr eaLnBrk="0" hangingPunct="0">
              <a:defRPr sz="2400">
                <a:solidFill>
                  <a:schemeClr val="tx1"/>
                </a:solidFill>
                <a:latin typeface="Century Gothic" panose="020B0502020202020204" pitchFamily="34" charset="0"/>
                <a:ea typeface="ＭＳ Ｐゴシック" panose="020B0600070205080204" pitchFamily="34" charset="-128"/>
              </a:defRPr>
            </a:lvl3pPr>
            <a:lvl4pPr eaLnBrk="0" hangingPunct="0">
              <a:defRPr sz="2400">
                <a:solidFill>
                  <a:schemeClr val="tx1"/>
                </a:solidFill>
                <a:latin typeface="Century Gothic" panose="020B0502020202020204" pitchFamily="34" charset="0"/>
                <a:ea typeface="ＭＳ Ｐゴシック" panose="020B0600070205080204" pitchFamily="34" charset="-128"/>
              </a:defRPr>
            </a:lvl4pPr>
            <a:lvl5pPr eaLnBrk="0" hangingPunct="0">
              <a:defRPr sz="2400">
                <a:solidFill>
                  <a:schemeClr val="tx1"/>
                </a:solidFill>
                <a:latin typeface="Century Gothic" panose="020B0502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9pPr>
          </a:lstStyle>
          <a:p>
            <a:pPr eaLnBrk="1" hangingPunct="1"/>
            <a:r>
              <a:rPr lang="en-US" altLang="en-US" sz="1200" dirty="0">
                <a:latin typeface="+mn-lt"/>
              </a:rPr>
              <a:t>Marcel Duchamp (1917)</a:t>
            </a:r>
          </a:p>
          <a:p>
            <a:pPr eaLnBrk="1" hangingPunct="1"/>
            <a:r>
              <a:rPr lang="en-US" altLang="en-US" sz="1200" i="1" dirty="0">
                <a:latin typeface="+mn-lt"/>
              </a:rPr>
              <a:t>Fountain</a:t>
            </a:r>
            <a:r>
              <a:rPr lang="en-US" altLang="en-US" sz="1200" dirty="0">
                <a:latin typeface="+mn-lt"/>
              </a:rPr>
              <a:t>,   replica 1964</a:t>
            </a:r>
          </a:p>
        </p:txBody>
      </p:sp>
      <p:pic>
        <p:nvPicPr>
          <p:cNvPr id="22532" name="Picture 5" descr="Marcel Duchamp Fountain  1917, replica 1964.jpg">
            <a:extLst>
              <a:ext uri="{FF2B5EF4-FFF2-40B4-BE49-F238E27FC236}">
                <a16:creationId xmlns:a16="http://schemas.microsoft.com/office/drawing/2014/main" id="{FCA065A1-8EAB-397C-0B6D-A67E01B8DA1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228600"/>
            <a:ext cx="6167438" cy="539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80615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D7AD82B1-4744-CFFE-1DEF-E63B5750BAF0}"/>
              </a:ext>
            </a:extLst>
          </p:cNvPr>
          <p:cNvSpPr>
            <a:spLocks noGrp="1"/>
          </p:cNvSpPr>
          <p:nvPr>
            <p:ph type="title"/>
          </p:nvPr>
        </p:nvSpPr>
        <p:spPr>
          <a:xfrm>
            <a:off x="190384" y="158751"/>
            <a:ext cx="4932362" cy="763587"/>
          </a:xfrm>
        </p:spPr>
        <p:txBody>
          <a:bodyPr>
            <a:normAutofit/>
          </a:bodyPr>
          <a:lstStyle/>
          <a:p>
            <a:pPr eaLnBrk="1" hangingPunct="1"/>
            <a:r>
              <a:rPr lang="en-US" altLang="en-US" sz="3200" dirty="0">
                <a:ea typeface="ＭＳ Ｐゴシック" panose="020B0600070205080204" pitchFamily="34" charset="-128"/>
              </a:rPr>
              <a:t>Bauhaus 1919</a:t>
            </a:r>
          </a:p>
        </p:txBody>
      </p:sp>
      <p:pic>
        <p:nvPicPr>
          <p:cNvPr id="44035" name="Picture 2" descr="T02344_9.jpg">
            <a:extLst>
              <a:ext uri="{FF2B5EF4-FFF2-40B4-BE49-F238E27FC236}">
                <a16:creationId xmlns:a16="http://schemas.microsoft.com/office/drawing/2014/main" id="{A1614293-9B4F-B007-9985-7EA9196C444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21933" y="922337"/>
            <a:ext cx="3292874" cy="4617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3">
            <a:extLst>
              <a:ext uri="{FF2B5EF4-FFF2-40B4-BE49-F238E27FC236}">
                <a16:creationId xmlns:a16="http://schemas.microsoft.com/office/drawing/2014/main" id="{76F93F46-3DB4-22AD-9916-1298DA82E885}"/>
              </a:ext>
            </a:extLst>
          </p:cNvPr>
          <p:cNvSpPr>
            <a:spLocks noChangeArrowheads="1"/>
          </p:cNvSpPr>
          <p:nvPr/>
        </p:nvSpPr>
        <p:spPr bwMode="auto">
          <a:xfrm>
            <a:off x="8608335" y="5612496"/>
            <a:ext cx="3317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b="1" dirty="0">
                <a:latin typeface="Calibri" panose="020F0502020204030204" pitchFamily="34" charset="0"/>
              </a:rPr>
              <a:t>Wassily Kandinsky</a:t>
            </a:r>
          </a:p>
          <a:p>
            <a:pPr eaLnBrk="1" hangingPunct="1"/>
            <a:r>
              <a:rPr lang="en-US" altLang="en-US" sz="1200" dirty="0">
                <a:latin typeface="Calibri" panose="020F0502020204030204" pitchFamily="34" charset="0"/>
              </a:rPr>
              <a:t>Swinging  1925</a:t>
            </a:r>
          </a:p>
          <a:p>
            <a:pPr eaLnBrk="1" hangingPunct="1"/>
            <a:r>
              <a:rPr lang="en-US" altLang="en-US" sz="1200" dirty="0">
                <a:latin typeface="Calibri" panose="020F0502020204030204" pitchFamily="34" charset="0"/>
              </a:rPr>
              <a:t>(</a:t>
            </a:r>
            <a:r>
              <a:rPr lang="en-US" altLang="en-US" sz="1200" dirty="0" err="1">
                <a:latin typeface="Calibri" panose="020F0502020204030204" pitchFamily="34" charset="0"/>
              </a:rPr>
              <a:t>Schaukeln</a:t>
            </a:r>
            <a:r>
              <a:rPr lang="en-US" altLang="en-US" sz="1200" dirty="0">
                <a:latin typeface="Calibri" panose="020F0502020204030204" pitchFamily="34" charset="0"/>
              </a:rPr>
              <a:t>)</a:t>
            </a:r>
          </a:p>
          <a:p>
            <a:pPr eaLnBrk="1" hangingPunct="1"/>
            <a:r>
              <a:rPr lang="en-US" altLang="en-US" sz="1200" dirty="0">
                <a:latin typeface="Calibri" panose="020F0502020204030204" pitchFamily="34" charset="0"/>
              </a:rPr>
              <a:t>Oil Painting on board 705 x 502</a:t>
            </a:r>
          </a:p>
        </p:txBody>
      </p:sp>
      <p:pic>
        <p:nvPicPr>
          <p:cNvPr id="44037" name="Picture 4">
            <a:extLst>
              <a:ext uri="{FF2B5EF4-FFF2-40B4-BE49-F238E27FC236}">
                <a16:creationId xmlns:a16="http://schemas.microsoft.com/office/drawing/2014/main" id="{E26F2217-3E09-C056-E3D9-FE60FE27516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5790" y="922338"/>
            <a:ext cx="5443634" cy="4617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8" name="Rectangle 5">
            <a:extLst>
              <a:ext uri="{FF2B5EF4-FFF2-40B4-BE49-F238E27FC236}">
                <a16:creationId xmlns:a16="http://schemas.microsoft.com/office/drawing/2014/main" id="{F0EDA971-8C3A-992B-7528-E401D2F4DB50}"/>
              </a:ext>
            </a:extLst>
          </p:cNvPr>
          <p:cNvSpPr>
            <a:spLocks noChangeArrowheads="1"/>
          </p:cNvSpPr>
          <p:nvPr/>
        </p:nvSpPr>
        <p:spPr bwMode="auto">
          <a:xfrm>
            <a:off x="265790" y="5612496"/>
            <a:ext cx="40211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rPr>
              <a:t>László Moholy-Nagy 	</a:t>
            </a:r>
          </a:p>
          <a:p>
            <a:pPr eaLnBrk="1" hangingPunct="1"/>
            <a:r>
              <a:rPr lang="en-US" altLang="en-US" sz="1200" dirty="0">
                <a:latin typeface="Calibri" panose="020F0502020204030204" pitchFamily="34" charset="0"/>
              </a:rPr>
              <a:t>K VII  1922</a:t>
            </a:r>
          </a:p>
          <a:p>
            <a:pPr eaLnBrk="1" hangingPunct="1"/>
            <a:r>
              <a:rPr lang="en-US" altLang="en-US" sz="1200" dirty="0">
                <a:latin typeface="Calibri" panose="020F0502020204030204" pitchFamily="34" charset="0"/>
              </a:rPr>
              <a:t>Oil painting on canvas 1153 x 1359 mm</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Picture 3" descr="moma-schlemmer_stairway-copyrighted_low.jpg">
            <a:extLst>
              <a:ext uri="{FF2B5EF4-FFF2-40B4-BE49-F238E27FC236}">
                <a16:creationId xmlns:a16="http://schemas.microsoft.com/office/drawing/2014/main" id="{B08C8196-88D3-0567-5167-545BE5113DC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32435" y="490654"/>
            <a:ext cx="3420669" cy="48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Rectangle 4">
            <a:extLst>
              <a:ext uri="{FF2B5EF4-FFF2-40B4-BE49-F238E27FC236}">
                <a16:creationId xmlns:a16="http://schemas.microsoft.com/office/drawing/2014/main" id="{E8CF1D32-0237-FB7C-2B04-8F006BA7D2ED}"/>
              </a:ext>
            </a:extLst>
          </p:cNvPr>
          <p:cNvSpPr>
            <a:spLocks noChangeArrowheads="1"/>
          </p:cNvSpPr>
          <p:nvPr/>
        </p:nvSpPr>
        <p:spPr bwMode="auto">
          <a:xfrm>
            <a:off x="7732435" y="5460783"/>
            <a:ext cx="28559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rPr>
              <a:t>Oskar Schlemmer </a:t>
            </a:r>
          </a:p>
          <a:p>
            <a:pPr eaLnBrk="1" hangingPunct="1"/>
            <a:r>
              <a:rPr lang="en-US" altLang="en-US" sz="1200" dirty="0">
                <a:latin typeface="Calibri" panose="020F0502020204030204" pitchFamily="34" charset="0"/>
              </a:rPr>
              <a:t>Bauhaus Stairway 1932</a:t>
            </a:r>
          </a:p>
          <a:p>
            <a:pPr eaLnBrk="1" hangingPunct="1"/>
            <a:r>
              <a:rPr lang="en-US" altLang="en-US" sz="1200" dirty="0">
                <a:latin typeface="Calibri" panose="020F0502020204030204" pitchFamily="34" charset="0"/>
              </a:rPr>
              <a:t>Oil on canvas  (162.3 x114.3)</a:t>
            </a:r>
          </a:p>
        </p:txBody>
      </p:sp>
      <p:pic>
        <p:nvPicPr>
          <p:cNvPr id="45061" name="Picture 5" descr="cid_1250959206_bauhaus_P8062363.jpg">
            <a:extLst>
              <a:ext uri="{FF2B5EF4-FFF2-40B4-BE49-F238E27FC236}">
                <a16:creationId xmlns:a16="http://schemas.microsoft.com/office/drawing/2014/main" id="{354F34ED-B709-16A6-0F03-678EEE42D50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9466" y="490654"/>
            <a:ext cx="6846393" cy="4861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2" name="TextBox 7">
            <a:extLst>
              <a:ext uri="{FF2B5EF4-FFF2-40B4-BE49-F238E27FC236}">
                <a16:creationId xmlns:a16="http://schemas.microsoft.com/office/drawing/2014/main" id="{00A249E2-926E-69C3-DD27-C922FAEFFD39}"/>
              </a:ext>
            </a:extLst>
          </p:cNvPr>
          <p:cNvSpPr txBox="1">
            <a:spLocks noChangeArrowheads="1"/>
          </p:cNvSpPr>
          <p:nvPr/>
        </p:nvSpPr>
        <p:spPr bwMode="auto">
          <a:xfrm>
            <a:off x="129466" y="5460783"/>
            <a:ext cx="25971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rPr>
              <a:t>Bauhaus </a:t>
            </a:r>
          </a:p>
          <a:p>
            <a:pPr eaLnBrk="1" hangingPunct="1"/>
            <a:r>
              <a:rPr lang="en-US" altLang="en-US" sz="1200" dirty="0">
                <a:latin typeface="Calibri" panose="020F0502020204030204" pitchFamily="34" charset="0"/>
              </a:rPr>
              <a:t>Walter Gropius at Dessau Germany1919-1925</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07297BBC-020C-B1CA-0AC0-B22E3EA8CBBF}"/>
              </a:ext>
            </a:extLst>
          </p:cNvPr>
          <p:cNvSpPr>
            <a:spLocks noGrp="1"/>
          </p:cNvSpPr>
          <p:nvPr>
            <p:ph type="title"/>
          </p:nvPr>
        </p:nvSpPr>
        <p:spPr>
          <a:xfrm>
            <a:off x="502037" y="164674"/>
            <a:ext cx="4013200" cy="854075"/>
          </a:xfrm>
        </p:spPr>
        <p:txBody>
          <a:bodyPr>
            <a:normAutofit/>
          </a:bodyPr>
          <a:lstStyle/>
          <a:p>
            <a:pPr eaLnBrk="1" hangingPunct="1"/>
            <a:r>
              <a:rPr lang="en-US" altLang="en-US" sz="3200" dirty="0">
                <a:ea typeface="ＭＳ Ｐゴシック" panose="020B0600070205080204" pitchFamily="34" charset="-128"/>
              </a:rPr>
              <a:t>Art Deco 1920’s</a:t>
            </a:r>
          </a:p>
        </p:txBody>
      </p:sp>
      <p:pic>
        <p:nvPicPr>
          <p:cNvPr id="46083" name="Picture 4">
            <a:extLst>
              <a:ext uri="{FF2B5EF4-FFF2-40B4-BE49-F238E27FC236}">
                <a16:creationId xmlns:a16="http://schemas.microsoft.com/office/drawing/2014/main" id="{F4780E5E-B92F-E16F-4C3A-291E2BDEA7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48576" y="955675"/>
            <a:ext cx="3594544" cy="479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4" name="TextBox 5">
            <a:extLst>
              <a:ext uri="{FF2B5EF4-FFF2-40B4-BE49-F238E27FC236}">
                <a16:creationId xmlns:a16="http://schemas.microsoft.com/office/drawing/2014/main" id="{44598908-1551-A816-2A6A-86CB680EE14E}"/>
              </a:ext>
            </a:extLst>
          </p:cNvPr>
          <p:cNvSpPr txBox="1">
            <a:spLocks noChangeArrowheads="1"/>
          </p:cNvSpPr>
          <p:nvPr/>
        </p:nvSpPr>
        <p:spPr bwMode="auto">
          <a:xfrm>
            <a:off x="1066221" y="5841266"/>
            <a:ext cx="123238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rPr>
              <a:t>William van Alen</a:t>
            </a:r>
          </a:p>
          <a:p>
            <a:pPr eaLnBrk="1" hangingPunct="1"/>
            <a:r>
              <a:rPr lang="en-US" altLang="en-US" sz="1200" dirty="0" err="1">
                <a:latin typeface="Calibri" panose="020F0502020204030204" pitchFamily="34" charset="0"/>
              </a:rPr>
              <a:t>Crysler</a:t>
            </a:r>
            <a:r>
              <a:rPr lang="en-US" altLang="en-US" sz="1200" dirty="0">
                <a:latin typeface="Calibri" panose="020F0502020204030204" pitchFamily="34" charset="0"/>
              </a:rPr>
              <a:t> Building </a:t>
            </a:r>
          </a:p>
          <a:p>
            <a:pPr eaLnBrk="1" hangingPunct="1"/>
            <a:r>
              <a:rPr lang="en-US" altLang="en-US" sz="1200" dirty="0">
                <a:latin typeface="Calibri" panose="020F0502020204030204" pitchFamily="34" charset="0"/>
              </a:rPr>
              <a:t>New York city</a:t>
            </a:r>
          </a:p>
          <a:p>
            <a:pPr eaLnBrk="1" hangingPunct="1"/>
            <a:r>
              <a:rPr lang="en-US" altLang="en-US" sz="1200" dirty="0">
                <a:latin typeface="Calibri" panose="020F0502020204030204" pitchFamily="34" charset="0"/>
              </a:rPr>
              <a:t>1928</a:t>
            </a:r>
          </a:p>
        </p:txBody>
      </p:sp>
      <p:pic>
        <p:nvPicPr>
          <p:cNvPr id="46085" name="Picture 6">
            <a:extLst>
              <a:ext uri="{FF2B5EF4-FFF2-40B4-BE49-F238E27FC236}">
                <a16:creationId xmlns:a16="http://schemas.microsoft.com/office/drawing/2014/main" id="{B6390D7A-E5C3-966A-B944-327309ABD7D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21645" y="955675"/>
            <a:ext cx="3555845" cy="4794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6" name="TextBox 7">
            <a:extLst>
              <a:ext uri="{FF2B5EF4-FFF2-40B4-BE49-F238E27FC236}">
                <a16:creationId xmlns:a16="http://schemas.microsoft.com/office/drawing/2014/main" id="{3C2F1AB3-983D-0109-DC3E-3952E6E98587}"/>
              </a:ext>
            </a:extLst>
          </p:cNvPr>
          <p:cNvSpPr txBox="1">
            <a:spLocks noChangeArrowheads="1"/>
          </p:cNvSpPr>
          <p:nvPr/>
        </p:nvSpPr>
        <p:spPr bwMode="auto">
          <a:xfrm>
            <a:off x="6391203" y="5841266"/>
            <a:ext cx="14716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rPr>
              <a:t>Tamara De </a:t>
            </a:r>
            <a:r>
              <a:rPr lang="en-US" altLang="en-US" sz="1200" dirty="0" err="1">
                <a:latin typeface="Calibri" panose="020F0502020204030204" pitchFamily="34" charset="0"/>
              </a:rPr>
              <a:t>Lempicka</a:t>
            </a:r>
            <a:endParaRPr lang="en-US" altLang="en-US" sz="1200" dirty="0">
              <a:latin typeface="Calibri" panose="020F0502020204030204" pitchFamily="34" charset="0"/>
            </a:endParaRPr>
          </a:p>
          <a:p>
            <a:pPr eaLnBrk="1" hangingPunct="1"/>
            <a:r>
              <a:rPr lang="en-US" altLang="en-US" sz="1200" dirty="0">
                <a:latin typeface="Calibri" panose="020F0502020204030204" pitchFamily="34" charset="0"/>
              </a:rPr>
              <a:t>Two Girls</a:t>
            </a:r>
          </a:p>
          <a:p>
            <a:pPr eaLnBrk="1" hangingPunct="1"/>
            <a:r>
              <a:rPr lang="en-US" altLang="en-US" sz="1200" dirty="0">
                <a:latin typeface="Calibri" panose="020F0502020204030204" pitchFamily="34" charset="0"/>
              </a:rPr>
              <a:t>Painting 1928</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AF2BB450-4884-0A69-8C2C-8B6FE3E9DAC5}"/>
              </a:ext>
            </a:extLst>
          </p:cNvPr>
          <p:cNvSpPr>
            <a:spLocks noGrp="1"/>
          </p:cNvSpPr>
          <p:nvPr>
            <p:ph type="title"/>
          </p:nvPr>
        </p:nvSpPr>
        <p:spPr>
          <a:xfrm>
            <a:off x="417748" y="160336"/>
            <a:ext cx="4651375" cy="1143000"/>
          </a:xfrm>
        </p:spPr>
        <p:txBody>
          <a:bodyPr>
            <a:normAutofit/>
          </a:bodyPr>
          <a:lstStyle/>
          <a:p>
            <a:pPr eaLnBrk="1" hangingPunct="1"/>
            <a:r>
              <a:rPr lang="en-US" altLang="en-US" sz="3200" dirty="0">
                <a:ea typeface="ＭＳ Ｐゴシック" panose="020B0600070205080204" pitchFamily="34" charset="-128"/>
              </a:rPr>
              <a:t>Surrealism 1924</a:t>
            </a:r>
          </a:p>
        </p:txBody>
      </p:sp>
      <p:sp>
        <p:nvSpPr>
          <p:cNvPr id="49157" name="TextBox 8">
            <a:extLst>
              <a:ext uri="{FF2B5EF4-FFF2-40B4-BE49-F238E27FC236}">
                <a16:creationId xmlns:a16="http://schemas.microsoft.com/office/drawing/2014/main" id="{30DC75B5-FC6F-29BD-0773-8270AD4907BC}"/>
              </a:ext>
            </a:extLst>
          </p:cNvPr>
          <p:cNvSpPr txBox="1">
            <a:spLocks noChangeArrowheads="1"/>
          </p:cNvSpPr>
          <p:nvPr/>
        </p:nvSpPr>
        <p:spPr bwMode="auto">
          <a:xfrm>
            <a:off x="4564676" y="5328616"/>
            <a:ext cx="30626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GB" sz="1200" dirty="0">
                <a:solidFill>
                  <a:srgbClr val="313131"/>
                </a:solidFill>
                <a:latin typeface="+mn-lt"/>
              </a:rPr>
              <a:t>Salvador Dalí (1937) </a:t>
            </a:r>
            <a:r>
              <a:rPr lang="en-GB" sz="1200" b="0" i="1" u="none" strike="noStrike" dirty="0">
                <a:solidFill>
                  <a:srgbClr val="313131"/>
                </a:solidFill>
                <a:effectLst/>
                <a:latin typeface="+mn-lt"/>
              </a:rPr>
              <a:t>Metamorphosis of Narcissus</a:t>
            </a:r>
          </a:p>
          <a:p>
            <a:r>
              <a:rPr lang="en-GB" sz="1200" b="0" i="0" u="none" strike="noStrike" dirty="0">
                <a:solidFill>
                  <a:srgbClr val="313131"/>
                </a:solidFill>
                <a:effectLst/>
                <a:latin typeface="+mn-lt"/>
              </a:rPr>
              <a:t>[</a:t>
            </a:r>
            <a:r>
              <a:rPr lang="en-GB" sz="1200" b="0" i="0" dirty="0">
                <a:solidFill>
                  <a:srgbClr val="313131"/>
                </a:solidFill>
                <a:effectLst/>
                <a:latin typeface="+mn-lt"/>
              </a:rPr>
              <a:t>Oil paint on canvas]</a:t>
            </a:r>
            <a:endParaRPr lang="en-GB" sz="1200" b="0" i="0" u="none" strike="noStrike" dirty="0">
              <a:solidFill>
                <a:srgbClr val="313131"/>
              </a:solidFill>
              <a:effectLst/>
              <a:latin typeface="+mn-lt"/>
            </a:endParaRPr>
          </a:p>
        </p:txBody>
      </p:sp>
      <p:sp>
        <p:nvSpPr>
          <p:cNvPr id="2" name="Rectangle 3">
            <a:extLst>
              <a:ext uri="{FF2B5EF4-FFF2-40B4-BE49-F238E27FC236}">
                <a16:creationId xmlns:a16="http://schemas.microsoft.com/office/drawing/2014/main" id="{D8D66007-F9C7-305C-FABD-E649C61B2A4B}"/>
              </a:ext>
            </a:extLst>
          </p:cNvPr>
          <p:cNvSpPr txBox="1">
            <a:spLocks noChangeArrowheads="1"/>
          </p:cNvSpPr>
          <p:nvPr/>
        </p:nvSpPr>
        <p:spPr>
          <a:xfrm>
            <a:off x="609600" y="1600201"/>
            <a:ext cx="5384800" cy="45259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br>
              <a:rPr lang="en-GB" altLang="en-US">
                <a:ea typeface="ＭＳ Ｐゴシック" panose="020B0600070205080204" pitchFamily="34" charset="-128"/>
              </a:rPr>
            </a:br>
            <a:endParaRPr lang="en-GB" altLang="en-US">
              <a:ea typeface="ＭＳ Ｐゴシック" panose="020B0600070205080204" pitchFamily="34" charset="-128"/>
            </a:endParaRPr>
          </a:p>
        </p:txBody>
      </p:sp>
      <p:sp>
        <p:nvSpPr>
          <p:cNvPr id="3" name="Rectangle 7">
            <a:extLst>
              <a:ext uri="{FF2B5EF4-FFF2-40B4-BE49-F238E27FC236}">
                <a16:creationId xmlns:a16="http://schemas.microsoft.com/office/drawing/2014/main" id="{996390E9-095B-683C-02A4-F9A7B625CCBC}"/>
              </a:ext>
            </a:extLst>
          </p:cNvPr>
          <p:cNvSpPr>
            <a:spLocks noChangeArrowheads="1"/>
          </p:cNvSpPr>
          <p:nvPr/>
        </p:nvSpPr>
        <p:spPr bwMode="auto">
          <a:xfrm>
            <a:off x="8963052" y="5253880"/>
            <a:ext cx="146861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entury Gothic" panose="020B0502020202020204" pitchFamily="34" charset="0"/>
                <a:ea typeface="ＭＳ Ｐゴシック" panose="020B0600070205080204" pitchFamily="34" charset="-128"/>
              </a:defRPr>
            </a:lvl1pPr>
            <a:lvl2pPr marL="37931725" indent="-37474525" eaLnBrk="0" hangingPunct="0">
              <a:defRPr sz="2400">
                <a:solidFill>
                  <a:schemeClr val="tx1"/>
                </a:solidFill>
                <a:latin typeface="Century Gothic" panose="020B0502020202020204" pitchFamily="34" charset="0"/>
                <a:ea typeface="ＭＳ Ｐゴシック" panose="020B0600070205080204" pitchFamily="34" charset="-128"/>
              </a:defRPr>
            </a:lvl2pPr>
            <a:lvl3pPr eaLnBrk="0" hangingPunct="0">
              <a:defRPr sz="2400">
                <a:solidFill>
                  <a:schemeClr val="tx1"/>
                </a:solidFill>
                <a:latin typeface="Century Gothic" panose="020B0502020202020204" pitchFamily="34" charset="0"/>
                <a:ea typeface="ＭＳ Ｐゴシック" panose="020B0600070205080204" pitchFamily="34" charset="-128"/>
              </a:defRPr>
            </a:lvl3pPr>
            <a:lvl4pPr eaLnBrk="0" hangingPunct="0">
              <a:defRPr sz="2400">
                <a:solidFill>
                  <a:schemeClr val="tx1"/>
                </a:solidFill>
                <a:latin typeface="Century Gothic" panose="020B0502020202020204" pitchFamily="34" charset="0"/>
                <a:ea typeface="ＭＳ Ｐゴシック" panose="020B0600070205080204" pitchFamily="34" charset="-128"/>
              </a:defRPr>
            </a:lvl4pPr>
            <a:lvl5pPr eaLnBrk="0" hangingPunct="0">
              <a:defRPr sz="2400">
                <a:solidFill>
                  <a:schemeClr val="tx1"/>
                </a:solidFill>
                <a:latin typeface="Century Gothic" panose="020B0502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9pPr>
          </a:lstStyle>
          <a:p>
            <a:pPr eaLnBrk="1" hangingPunct="1"/>
            <a:r>
              <a:rPr lang="en-GB" altLang="en-US" sz="1200" dirty="0">
                <a:latin typeface="+mn-lt"/>
              </a:rPr>
              <a:t>Max Ernst, (1940)</a:t>
            </a:r>
          </a:p>
          <a:p>
            <a:pPr eaLnBrk="1" hangingPunct="1"/>
            <a:r>
              <a:rPr lang="en-GB" altLang="en-US" sz="1200" dirty="0">
                <a:latin typeface="+mn-lt"/>
              </a:rPr>
              <a:t> </a:t>
            </a:r>
            <a:r>
              <a:rPr lang="en-GB" altLang="en-US" sz="1200" i="1" dirty="0">
                <a:latin typeface="+mn-lt"/>
              </a:rPr>
              <a:t>The Robing of the Bride</a:t>
            </a:r>
            <a:r>
              <a:rPr lang="en-GB" altLang="en-US" sz="1200" dirty="0">
                <a:latin typeface="+mn-lt"/>
              </a:rPr>
              <a:t>, </a:t>
            </a:r>
          </a:p>
          <a:p>
            <a:pPr eaLnBrk="1" hangingPunct="1"/>
            <a:r>
              <a:rPr lang="en-US" altLang="en-US" sz="1200" dirty="0">
                <a:latin typeface="+mn-lt"/>
              </a:rPr>
              <a:t>[Oil on canvas, 51 x 37 7/8 inches (129.6 x 96.3 cm)]</a:t>
            </a:r>
            <a:endParaRPr lang="en-GB" altLang="en-US" sz="1200" dirty="0">
              <a:latin typeface="+mn-lt"/>
            </a:endParaRPr>
          </a:p>
        </p:txBody>
      </p:sp>
      <p:pic>
        <p:nvPicPr>
          <p:cNvPr id="5" name="Picture 5" descr="76.2553.78_ph_web.jpg">
            <a:extLst>
              <a:ext uri="{FF2B5EF4-FFF2-40B4-BE49-F238E27FC236}">
                <a16:creationId xmlns:a16="http://schemas.microsoft.com/office/drawing/2014/main" id="{E256D8D8-7CCC-E81B-74C3-3640379E6B1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3052" y="1143000"/>
            <a:ext cx="2811200" cy="3891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A picture containing text, indoor, painting&#10;&#10;Description automatically generated">
            <a:extLst>
              <a:ext uri="{FF2B5EF4-FFF2-40B4-BE49-F238E27FC236}">
                <a16:creationId xmlns:a16="http://schemas.microsoft.com/office/drawing/2014/main" id="{A48838CF-9AE4-5AE3-5F97-5F5A6A0BE9BD}"/>
              </a:ext>
            </a:extLst>
          </p:cNvPr>
          <p:cNvPicPr>
            <a:picLocks noChangeAspect="1"/>
          </p:cNvPicPr>
          <p:nvPr/>
        </p:nvPicPr>
        <p:blipFill>
          <a:blip r:embed="rId3"/>
          <a:stretch>
            <a:fillRect/>
          </a:stretch>
        </p:blipFill>
        <p:spPr>
          <a:xfrm>
            <a:off x="4639491" y="1613187"/>
            <a:ext cx="3782038" cy="2481962"/>
          </a:xfrm>
          <a:prstGeom prst="rect">
            <a:avLst/>
          </a:prstGeom>
        </p:spPr>
      </p:pic>
      <p:pic>
        <p:nvPicPr>
          <p:cNvPr id="9" name="Picture 8">
            <a:extLst>
              <a:ext uri="{FF2B5EF4-FFF2-40B4-BE49-F238E27FC236}">
                <a16:creationId xmlns:a16="http://schemas.microsoft.com/office/drawing/2014/main" id="{C405AAE7-7C66-91AE-42BF-47D58D1D3940}"/>
              </a:ext>
            </a:extLst>
          </p:cNvPr>
          <p:cNvPicPr>
            <a:picLocks noChangeAspect="1"/>
          </p:cNvPicPr>
          <p:nvPr/>
        </p:nvPicPr>
        <p:blipFill rotWithShape="1">
          <a:blip r:embed="rId4"/>
          <a:srcRect t="12041" b="11785"/>
          <a:stretch/>
        </p:blipFill>
        <p:spPr>
          <a:xfrm>
            <a:off x="73490" y="1626173"/>
            <a:ext cx="4235142" cy="2399417"/>
          </a:xfrm>
          <a:prstGeom prst="rect">
            <a:avLst/>
          </a:prstGeom>
        </p:spPr>
      </p:pic>
      <p:sp>
        <p:nvSpPr>
          <p:cNvPr id="11" name="TextBox 10">
            <a:extLst>
              <a:ext uri="{FF2B5EF4-FFF2-40B4-BE49-F238E27FC236}">
                <a16:creationId xmlns:a16="http://schemas.microsoft.com/office/drawing/2014/main" id="{357A5C20-6680-AA64-8603-07983E80D957}"/>
              </a:ext>
            </a:extLst>
          </p:cNvPr>
          <p:cNvSpPr txBox="1"/>
          <p:nvPr/>
        </p:nvSpPr>
        <p:spPr>
          <a:xfrm>
            <a:off x="23933" y="5320116"/>
            <a:ext cx="3056417" cy="461665"/>
          </a:xfrm>
          <a:prstGeom prst="rect">
            <a:avLst/>
          </a:prstGeom>
          <a:noFill/>
        </p:spPr>
        <p:txBody>
          <a:bodyPr wrap="square">
            <a:spAutoFit/>
          </a:bodyPr>
          <a:lstStyle/>
          <a:p>
            <a:r>
              <a:rPr lang="en-US" sz="1200" dirty="0" err="1"/>
              <a:t>Meret</a:t>
            </a:r>
            <a:r>
              <a:rPr lang="en-US" sz="1200" dirty="0"/>
              <a:t> Oppenheim (1936) </a:t>
            </a:r>
            <a:r>
              <a:rPr lang="en-US" sz="1200" i="1" dirty="0"/>
              <a:t>Object</a:t>
            </a:r>
            <a:r>
              <a:rPr lang="en-US" sz="1200" dirty="0"/>
              <a:t> Paris, [Fur-covered cup, saucer, and spoon] MOMA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a:extLst>
              <a:ext uri="{FF2B5EF4-FFF2-40B4-BE49-F238E27FC236}">
                <a16:creationId xmlns:a16="http://schemas.microsoft.com/office/drawing/2014/main" id="{B4F2347B-424F-9ACB-392E-EE9BD93155A8}"/>
              </a:ext>
            </a:extLst>
          </p:cNvPr>
          <p:cNvSpPr>
            <a:spLocks noGrp="1" noChangeArrowheads="1"/>
          </p:cNvSpPr>
          <p:nvPr>
            <p:ph type="title"/>
          </p:nvPr>
        </p:nvSpPr>
        <p:spPr>
          <a:xfrm>
            <a:off x="319088" y="163511"/>
            <a:ext cx="6906902" cy="1008063"/>
          </a:xfrm>
        </p:spPr>
        <p:txBody>
          <a:bodyPr rtlCol="0">
            <a:normAutofit/>
          </a:bodyPr>
          <a:lstStyle/>
          <a:p>
            <a:pPr>
              <a:defRPr/>
            </a:pPr>
            <a:r>
              <a:rPr lang="en-GB" sz="3200" dirty="0"/>
              <a:t>Abstract Expressionism 1940s 1950s</a:t>
            </a:r>
          </a:p>
        </p:txBody>
      </p:sp>
      <p:sp>
        <p:nvSpPr>
          <p:cNvPr id="24579" name="Rectangle 7">
            <a:extLst>
              <a:ext uri="{FF2B5EF4-FFF2-40B4-BE49-F238E27FC236}">
                <a16:creationId xmlns:a16="http://schemas.microsoft.com/office/drawing/2014/main" id="{EB9C4D7C-06F9-2237-9709-5E708DB3FDDC}"/>
              </a:ext>
            </a:extLst>
          </p:cNvPr>
          <p:cNvSpPr>
            <a:spLocks noChangeArrowheads="1"/>
          </p:cNvSpPr>
          <p:nvPr/>
        </p:nvSpPr>
        <p:spPr bwMode="auto">
          <a:xfrm>
            <a:off x="2867026" y="6033966"/>
            <a:ext cx="3628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Century Gothic" panose="020B0502020202020204" pitchFamily="34" charset="0"/>
                <a:ea typeface="ＭＳ Ｐゴシック" panose="020B0600070205080204" pitchFamily="34" charset="-128"/>
              </a:defRPr>
            </a:lvl1pPr>
            <a:lvl2pPr marL="37931725" indent="-37474525" eaLnBrk="0" hangingPunct="0">
              <a:defRPr sz="2400">
                <a:solidFill>
                  <a:schemeClr val="tx1"/>
                </a:solidFill>
                <a:latin typeface="Century Gothic" panose="020B0502020202020204" pitchFamily="34" charset="0"/>
                <a:ea typeface="ＭＳ Ｐゴシック" panose="020B0600070205080204" pitchFamily="34" charset="-128"/>
              </a:defRPr>
            </a:lvl2pPr>
            <a:lvl3pPr eaLnBrk="0" hangingPunct="0">
              <a:defRPr sz="2400">
                <a:solidFill>
                  <a:schemeClr val="tx1"/>
                </a:solidFill>
                <a:latin typeface="Century Gothic" panose="020B0502020202020204" pitchFamily="34" charset="0"/>
                <a:ea typeface="ＭＳ Ｐゴシック" panose="020B0600070205080204" pitchFamily="34" charset="-128"/>
              </a:defRPr>
            </a:lvl3pPr>
            <a:lvl4pPr eaLnBrk="0" hangingPunct="0">
              <a:defRPr sz="2400">
                <a:solidFill>
                  <a:schemeClr val="tx1"/>
                </a:solidFill>
                <a:latin typeface="Century Gothic" panose="020B0502020202020204" pitchFamily="34" charset="0"/>
                <a:ea typeface="ＭＳ Ｐゴシック" panose="020B0600070205080204" pitchFamily="34" charset="-128"/>
              </a:defRPr>
            </a:lvl4pPr>
            <a:lvl5pPr eaLnBrk="0" hangingPunct="0">
              <a:defRPr sz="2400">
                <a:solidFill>
                  <a:schemeClr val="tx1"/>
                </a:solidFill>
                <a:latin typeface="Century Gothic" panose="020B0502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9pPr>
          </a:lstStyle>
          <a:p>
            <a:pPr eaLnBrk="1" hangingPunct="1"/>
            <a:r>
              <a:rPr lang="en-US" altLang="en-US" sz="1200" dirty="0">
                <a:latin typeface="+mn-lt"/>
              </a:rPr>
              <a:t>Jackson Pollock, </a:t>
            </a:r>
            <a:r>
              <a:rPr lang="en-US" altLang="en-US" sz="1200" i="1" dirty="0">
                <a:latin typeface="+mn-lt"/>
              </a:rPr>
              <a:t>Number 1, 1950 (Lavender Mist),1950,</a:t>
            </a:r>
          </a:p>
          <a:p>
            <a:pPr eaLnBrk="1" hangingPunct="1"/>
            <a:r>
              <a:rPr lang="en-US" altLang="en-US" sz="1200" i="1" dirty="0">
                <a:latin typeface="+mn-lt"/>
              </a:rPr>
              <a:t> National Gallery of Art, </a:t>
            </a:r>
            <a:endParaRPr lang="en-GB" altLang="en-US" sz="1200" dirty="0">
              <a:solidFill>
                <a:srgbClr val="0066FF"/>
              </a:solidFill>
              <a:latin typeface="+mn-lt"/>
            </a:endParaRPr>
          </a:p>
        </p:txBody>
      </p:sp>
      <p:pic>
        <p:nvPicPr>
          <p:cNvPr id="24580" name="Picture 7" descr="lm1024.jpg">
            <a:extLst>
              <a:ext uri="{FF2B5EF4-FFF2-40B4-BE49-F238E27FC236}">
                <a16:creationId xmlns:a16="http://schemas.microsoft.com/office/drawing/2014/main" id="{5566242C-CA68-F7E8-3887-06CBC736E4A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67026" y="993775"/>
            <a:ext cx="6657975" cy="487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6">
            <a:extLst>
              <a:ext uri="{FF2B5EF4-FFF2-40B4-BE49-F238E27FC236}">
                <a16:creationId xmlns:a16="http://schemas.microsoft.com/office/drawing/2014/main" id="{E326AD84-F753-33E5-E72B-09379FC5537A}"/>
              </a:ext>
            </a:extLst>
          </p:cNvPr>
          <p:cNvSpPr>
            <a:spLocks noChangeArrowheads="1"/>
          </p:cNvSpPr>
          <p:nvPr/>
        </p:nvSpPr>
        <p:spPr bwMode="auto">
          <a:xfrm>
            <a:off x="2133601" y="5809772"/>
            <a:ext cx="76962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entury Gothic" panose="020B0502020202020204" pitchFamily="34" charset="0"/>
                <a:ea typeface="ＭＳ Ｐゴシック" panose="020B0600070205080204" pitchFamily="34" charset="-128"/>
              </a:defRPr>
            </a:lvl1pPr>
            <a:lvl2pPr marL="37931725" indent="-37474525" eaLnBrk="0" hangingPunct="0">
              <a:defRPr sz="2400">
                <a:solidFill>
                  <a:schemeClr val="tx1"/>
                </a:solidFill>
                <a:latin typeface="Century Gothic" panose="020B0502020202020204" pitchFamily="34" charset="0"/>
                <a:ea typeface="ＭＳ Ｐゴシック" panose="020B0600070205080204" pitchFamily="34" charset="-128"/>
              </a:defRPr>
            </a:lvl2pPr>
            <a:lvl3pPr eaLnBrk="0" hangingPunct="0">
              <a:defRPr sz="2400">
                <a:solidFill>
                  <a:schemeClr val="tx1"/>
                </a:solidFill>
                <a:latin typeface="Century Gothic" panose="020B0502020202020204" pitchFamily="34" charset="0"/>
                <a:ea typeface="ＭＳ Ｐゴシック" panose="020B0600070205080204" pitchFamily="34" charset="-128"/>
              </a:defRPr>
            </a:lvl3pPr>
            <a:lvl4pPr eaLnBrk="0" hangingPunct="0">
              <a:defRPr sz="2400">
                <a:solidFill>
                  <a:schemeClr val="tx1"/>
                </a:solidFill>
                <a:latin typeface="Century Gothic" panose="020B0502020202020204" pitchFamily="34" charset="0"/>
                <a:ea typeface="ＭＳ Ｐゴシック" panose="020B0600070205080204" pitchFamily="34" charset="-128"/>
              </a:defRPr>
            </a:lvl4pPr>
            <a:lvl5pPr eaLnBrk="0" hangingPunct="0">
              <a:defRPr sz="2400">
                <a:solidFill>
                  <a:schemeClr val="tx1"/>
                </a:solidFill>
                <a:latin typeface="Century Gothic" panose="020B0502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9pPr>
          </a:lstStyle>
          <a:p>
            <a:pPr eaLnBrk="1" hangingPunct="1"/>
            <a:r>
              <a:rPr lang="en-US" altLang="en-US" sz="1200" dirty="0">
                <a:latin typeface="+mn-lt"/>
              </a:rPr>
              <a:t>Franz Klein Painting No. 7, 1952. Oil on canvas,</a:t>
            </a:r>
          </a:p>
          <a:p>
            <a:pPr eaLnBrk="1" hangingPunct="1"/>
            <a:r>
              <a:rPr lang="en-US" altLang="en-US" sz="1200" dirty="0">
                <a:latin typeface="+mn-lt"/>
              </a:rPr>
              <a:t>146 x 207.6 cm. </a:t>
            </a:r>
          </a:p>
          <a:p>
            <a:pPr eaLnBrk="1" hangingPunct="1"/>
            <a:r>
              <a:rPr lang="en-US" altLang="en-US" sz="1200" dirty="0">
                <a:latin typeface="+mn-lt"/>
              </a:rPr>
              <a:t>Solomon R. Guggenheim Museum, New York  54.1403</a:t>
            </a:r>
            <a:r>
              <a:rPr lang="en-US" altLang="en-US" sz="1800" dirty="0">
                <a:latin typeface="Palatino Linotype" panose="02040502050505030304" pitchFamily="18" charset="0"/>
              </a:rPr>
              <a:t>.</a:t>
            </a:r>
            <a:endParaRPr lang="en-GB" altLang="en-US" sz="1800" dirty="0">
              <a:latin typeface="Palatino Linotype" panose="02040502050505030304" pitchFamily="18" charset="0"/>
            </a:endParaRPr>
          </a:p>
        </p:txBody>
      </p:sp>
      <p:pic>
        <p:nvPicPr>
          <p:cNvPr id="25603" name="Picture 4" descr="54.1403_ph_web.jpg">
            <a:extLst>
              <a:ext uri="{FF2B5EF4-FFF2-40B4-BE49-F238E27FC236}">
                <a16:creationId xmlns:a16="http://schemas.microsoft.com/office/drawing/2014/main" id="{0B179A67-C258-3B59-FF99-76678870C93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38376" y="309564"/>
            <a:ext cx="7591425" cy="532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C11C9-A1B6-25E0-FC1E-FBBA114C31F3}"/>
              </a:ext>
            </a:extLst>
          </p:cNvPr>
          <p:cNvSpPr>
            <a:spLocks noGrp="1"/>
          </p:cNvSpPr>
          <p:nvPr>
            <p:ph type="title"/>
          </p:nvPr>
        </p:nvSpPr>
        <p:spPr/>
        <p:txBody>
          <a:bodyPr/>
          <a:lstStyle/>
          <a:p>
            <a:r>
              <a:rPr lang="en-US" dirty="0"/>
              <a:t>Postmodernism</a:t>
            </a:r>
          </a:p>
        </p:txBody>
      </p:sp>
      <p:sp>
        <p:nvSpPr>
          <p:cNvPr id="3" name="Content Placeholder 2">
            <a:extLst>
              <a:ext uri="{FF2B5EF4-FFF2-40B4-BE49-F238E27FC236}">
                <a16:creationId xmlns:a16="http://schemas.microsoft.com/office/drawing/2014/main" id="{8C31D7E8-CFBF-9E43-29E2-8E76AB88B527}"/>
              </a:ext>
            </a:extLst>
          </p:cNvPr>
          <p:cNvSpPr>
            <a:spLocks noGrp="1"/>
          </p:cNvSpPr>
          <p:nvPr>
            <p:ph idx="1"/>
          </p:nvPr>
        </p:nvSpPr>
        <p:spPr/>
        <p:txBody>
          <a:bodyPr>
            <a:normAutofit/>
          </a:bodyPr>
          <a:lstStyle/>
          <a:p>
            <a:pPr marL="0" indent="0">
              <a:buNone/>
            </a:pPr>
            <a:r>
              <a:rPr lang="en-GB" b="0" i="0" dirty="0">
                <a:solidFill>
                  <a:srgbClr val="000000"/>
                </a:solidFill>
                <a:effectLst/>
                <a:latin typeface="MoMA Sans"/>
              </a:rPr>
              <a:t>In art, postmodernism refers to a reaction against modernism. It is less a cohesive movement than an approach and attitude toward art, culture, and society. Its main characteristics include anti-authoritarianism, or refusal to recognize the authority of any single style or definition of what art should be; and the collapsing of the distinction between high culture and mass or popular culture, and between art and everyday life. Postmodern art can be also characterized by a deliberate use of earlier styles and conventions, and an eclectic mixing of different artistic and popular styles and mediums. </a:t>
            </a:r>
          </a:p>
          <a:p>
            <a:pPr marL="0" indent="0">
              <a:buNone/>
            </a:pPr>
            <a:r>
              <a:rPr lang="en-US" dirty="0"/>
              <a:t>https://</a:t>
            </a:r>
            <a:r>
              <a:rPr lang="en-US" dirty="0" err="1"/>
              <a:t>www.moma.org</a:t>
            </a:r>
            <a:r>
              <a:rPr lang="en-US" dirty="0"/>
              <a:t>/collection/terms/postmodernism</a:t>
            </a:r>
          </a:p>
        </p:txBody>
      </p:sp>
    </p:spTree>
    <p:extLst>
      <p:ext uri="{BB962C8B-B14F-4D97-AF65-F5344CB8AC3E}">
        <p14:creationId xmlns:p14="http://schemas.microsoft.com/office/powerpoint/2010/main" val="36810280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EADD2-743C-6306-BC1E-6290F25E068D}"/>
              </a:ext>
            </a:extLst>
          </p:cNvPr>
          <p:cNvSpPr>
            <a:spLocks noGrp="1"/>
          </p:cNvSpPr>
          <p:nvPr>
            <p:ph type="title"/>
          </p:nvPr>
        </p:nvSpPr>
        <p:spPr/>
        <p:txBody>
          <a:bodyPr>
            <a:normAutofit/>
          </a:bodyPr>
          <a:lstStyle/>
          <a:p>
            <a:pPr eaLnBrk="1" hangingPunct="1">
              <a:defRPr/>
            </a:pPr>
            <a:br>
              <a:rPr lang="en-GB" sz="3600"/>
            </a:br>
            <a:endParaRPr lang="en-GB" sz="3600"/>
          </a:p>
        </p:txBody>
      </p:sp>
      <p:sp>
        <p:nvSpPr>
          <p:cNvPr id="21507" name="Content Placeholder 2">
            <a:extLst>
              <a:ext uri="{FF2B5EF4-FFF2-40B4-BE49-F238E27FC236}">
                <a16:creationId xmlns:a16="http://schemas.microsoft.com/office/drawing/2014/main" id="{6E432181-D318-D709-9C33-46CDB3BE0BEA}"/>
              </a:ext>
            </a:extLst>
          </p:cNvPr>
          <p:cNvSpPr>
            <a:spLocks noGrp="1"/>
          </p:cNvSpPr>
          <p:nvPr>
            <p:ph idx="1"/>
          </p:nvPr>
        </p:nvSpPr>
        <p:spPr>
          <a:xfrm>
            <a:off x="642938" y="471488"/>
            <a:ext cx="10944225" cy="5443537"/>
          </a:xfrm>
        </p:spPr>
        <p:txBody>
          <a:bodyPr/>
          <a:lstStyle/>
          <a:p>
            <a:pPr marL="0" indent="0" eaLnBrk="1" hangingPunct="1">
              <a:buNone/>
            </a:pPr>
            <a:endParaRPr lang="en-GB" altLang="en-US" dirty="0">
              <a:ea typeface="ＭＳ Ｐゴシック" panose="020B0600070205080204" pitchFamily="34" charset="-128"/>
            </a:endParaRPr>
          </a:p>
          <a:p>
            <a:pPr eaLnBrk="1" hangingPunct="1"/>
            <a:r>
              <a:rPr lang="en-GB" altLang="en-US" dirty="0">
                <a:ea typeface="ＭＳ Ｐゴシック" panose="020B0600070205080204" pitchFamily="34" charset="-128"/>
              </a:rPr>
              <a:t>It’s a concept that emerged as an area of academic study around mid 1980s. </a:t>
            </a:r>
          </a:p>
          <a:p>
            <a:pPr eaLnBrk="1" hangingPunct="1"/>
            <a:r>
              <a:rPr lang="en-GB" altLang="en-US" dirty="0">
                <a:ea typeface="ＭＳ Ｐゴシック" panose="020B0600070205080204" pitchFamily="34" charset="-128"/>
              </a:rPr>
              <a:t>It is a wide variety of concepts which includes architecture, music, literature, fashion, technology, film etc. </a:t>
            </a:r>
          </a:p>
          <a:p>
            <a:pPr eaLnBrk="1" hangingPunct="1"/>
            <a:r>
              <a:rPr lang="en-GB" altLang="en-US" dirty="0">
                <a:ea typeface="ＭＳ Ｐゴシック" panose="020B0600070205080204" pitchFamily="34" charset="-128"/>
              </a:rPr>
              <a:t>In a changed political climate in the 1980s it involved a radical re-estimate of modern assumptions about culture, identity, history and language. </a:t>
            </a:r>
          </a:p>
          <a:p>
            <a:pPr eaLnBrk="1" hangingPunct="1"/>
            <a:r>
              <a:rPr lang="en-GB" altLang="en-US" dirty="0">
                <a:ea typeface="ＭＳ Ｐゴシック" panose="020B0600070205080204" pitchFamily="34" charset="-128"/>
              </a:rPr>
              <a:t>It attacks the meaning of classifications like black or white, straight or gay, male or female etc. </a:t>
            </a:r>
          </a:p>
          <a:p>
            <a:pPr eaLnBrk="1" hangingPunct="1"/>
            <a:endParaRPr lang="en-GB" altLang="en-US" sz="2400" dirty="0">
              <a:ea typeface="ＭＳ Ｐゴシック" panose="020B0600070205080204" pitchFamily="34" charset="-128"/>
            </a:endParaRPr>
          </a:p>
          <a:p>
            <a:pPr eaLnBrk="1" hangingPunct="1"/>
            <a:endParaRPr lang="en-GB" altLang="en-US" sz="2400" dirty="0">
              <a:ea typeface="ＭＳ Ｐゴシック" panose="020B0600070205080204" pitchFamily="34" charset="-128"/>
            </a:endParaRPr>
          </a:p>
        </p:txBody>
      </p:sp>
    </p:spTree>
    <p:extLst>
      <p:ext uri="{BB962C8B-B14F-4D97-AF65-F5344CB8AC3E}">
        <p14:creationId xmlns:p14="http://schemas.microsoft.com/office/powerpoint/2010/main" val="39638465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B6866CA0-2034-3365-0A59-852179AF139F}"/>
              </a:ext>
            </a:extLst>
          </p:cNvPr>
          <p:cNvSpPr>
            <a:spLocks noGrp="1"/>
          </p:cNvSpPr>
          <p:nvPr>
            <p:ph type="title"/>
          </p:nvPr>
        </p:nvSpPr>
        <p:spPr>
          <a:xfrm>
            <a:off x="714375" y="331789"/>
            <a:ext cx="7315200" cy="720725"/>
          </a:xfrm>
        </p:spPr>
        <p:txBody>
          <a:bodyPr/>
          <a:lstStyle/>
          <a:p>
            <a:pPr eaLnBrk="1" hangingPunct="1"/>
            <a:r>
              <a:rPr lang="en-GB" altLang="en-US" b="1" dirty="0">
                <a:ea typeface="ＭＳ Ｐゴシック" panose="020B0600070205080204" pitchFamily="34" charset="-128"/>
              </a:rPr>
              <a:t>Key characteristics</a:t>
            </a:r>
          </a:p>
        </p:txBody>
      </p:sp>
      <p:sp>
        <p:nvSpPr>
          <p:cNvPr id="33795" name="Content Placeholder 2">
            <a:extLst>
              <a:ext uri="{FF2B5EF4-FFF2-40B4-BE49-F238E27FC236}">
                <a16:creationId xmlns:a16="http://schemas.microsoft.com/office/drawing/2014/main" id="{A03B70D7-595A-328F-63EF-AEBA04852862}"/>
              </a:ext>
            </a:extLst>
          </p:cNvPr>
          <p:cNvSpPr>
            <a:spLocks noGrp="1"/>
          </p:cNvSpPr>
          <p:nvPr>
            <p:ph idx="1"/>
          </p:nvPr>
        </p:nvSpPr>
        <p:spPr>
          <a:xfrm>
            <a:off x="714375" y="1052514"/>
            <a:ext cx="10844213" cy="5445125"/>
          </a:xfrm>
        </p:spPr>
        <p:txBody>
          <a:bodyPr>
            <a:normAutofit lnSpcReduction="10000"/>
          </a:bodyPr>
          <a:lstStyle/>
          <a:p>
            <a:pPr marL="0" indent="0" eaLnBrk="1" hangingPunct="1">
              <a:lnSpc>
                <a:spcPct val="80000"/>
              </a:lnSpc>
              <a:buNone/>
            </a:pPr>
            <a:r>
              <a:rPr lang="en-GB" altLang="en-US" dirty="0">
                <a:ea typeface="ＭＳ Ｐゴシック" panose="020B0600070205080204" pitchFamily="34" charset="-128"/>
              </a:rPr>
              <a:t>Postmodern style is often characterized by </a:t>
            </a:r>
          </a:p>
          <a:p>
            <a:pPr eaLnBrk="1" hangingPunct="1">
              <a:lnSpc>
                <a:spcPct val="80000"/>
              </a:lnSpc>
            </a:pPr>
            <a:r>
              <a:rPr lang="en-GB" altLang="en-US" dirty="0">
                <a:ea typeface="ＭＳ Ｐゴシック" panose="020B0600070205080204" pitchFamily="34" charset="-128"/>
              </a:rPr>
              <a:t>eclecticism, </a:t>
            </a:r>
          </a:p>
          <a:p>
            <a:pPr eaLnBrk="1" hangingPunct="1">
              <a:lnSpc>
                <a:spcPct val="80000"/>
              </a:lnSpc>
            </a:pPr>
            <a:r>
              <a:rPr lang="en-GB" altLang="en-US" dirty="0">
                <a:ea typeface="ＭＳ Ｐゴシック" panose="020B0600070205080204" pitchFamily="34" charset="-128"/>
              </a:rPr>
              <a:t>digression, </a:t>
            </a:r>
          </a:p>
          <a:p>
            <a:pPr eaLnBrk="1" hangingPunct="1">
              <a:lnSpc>
                <a:spcPct val="80000"/>
              </a:lnSpc>
            </a:pPr>
            <a:r>
              <a:rPr lang="en-GB" altLang="en-US" dirty="0">
                <a:ea typeface="ＭＳ Ｐゴシック" panose="020B0600070205080204" pitchFamily="34" charset="-128"/>
              </a:rPr>
              <a:t>collage, </a:t>
            </a:r>
          </a:p>
          <a:p>
            <a:pPr eaLnBrk="1" hangingPunct="1">
              <a:lnSpc>
                <a:spcPct val="80000"/>
              </a:lnSpc>
            </a:pPr>
            <a:r>
              <a:rPr lang="en-GB" altLang="en-US" dirty="0">
                <a:ea typeface="ＭＳ Ｐゴシック" panose="020B0600070205080204" pitchFamily="34" charset="-128"/>
              </a:rPr>
              <a:t>pastiche, </a:t>
            </a:r>
          </a:p>
          <a:p>
            <a:pPr eaLnBrk="1" hangingPunct="1">
              <a:lnSpc>
                <a:spcPct val="80000"/>
              </a:lnSpc>
            </a:pPr>
            <a:r>
              <a:rPr lang="en-GB" altLang="en-US" dirty="0">
                <a:ea typeface="ＭＳ Ｐゴシック" panose="020B0600070205080204" pitchFamily="34" charset="-128"/>
              </a:rPr>
              <a:t>irony. </a:t>
            </a:r>
          </a:p>
          <a:p>
            <a:pPr eaLnBrk="1" hangingPunct="1">
              <a:lnSpc>
                <a:spcPct val="80000"/>
              </a:lnSpc>
              <a:buFont typeface="Wingdings" pitchFamily="2" charset="2"/>
              <a:buNone/>
            </a:pPr>
            <a:endParaRPr lang="en-GB" altLang="en-US" dirty="0">
              <a:ea typeface="ＭＳ Ｐゴシック" panose="020B0600070205080204" pitchFamily="34" charset="-128"/>
            </a:endParaRPr>
          </a:p>
          <a:p>
            <a:pPr marL="0" indent="0" eaLnBrk="1" hangingPunct="1">
              <a:lnSpc>
                <a:spcPct val="80000"/>
              </a:lnSpc>
              <a:buNone/>
            </a:pPr>
            <a:r>
              <a:rPr lang="en-GB" altLang="en-US" dirty="0">
                <a:ea typeface="ＭＳ Ｐゴシック" panose="020B0600070205080204" pitchFamily="34" charset="-128"/>
              </a:rPr>
              <a:t>Postmodern theorists see postmodern art as a conflation or reversal of well-established modernist systems, such as the roles of </a:t>
            </a:r>
          </a:p>
          <a:p>
            <a:pPr eaLnBrk="1" hangingPunct="1">
              <a:lnSpc>
                <a:spcPct val="80000"/>
              </a:lnSpc>
            </a:pPr>
            <a:r>
              <a:rPr lang="en-GB" altLang="en-US" dirty="0">
                <a:ea typeface="ＭＳ Ｐゴシック" panose="020B0600070205080204" pitchFamily="34" charset="-128"/>
              </a:rPr>
              <a:t>artist versus audience, </a:t>
            </a:r>
          </a:p>
          <a:p>
            <a:pPr eaLnBrk="1" hangingPunct="1">
              <a:lnSpc>
                <a:spcPct val="80000"/>
              </a:lnSpc>
            </a:pPr>
            <a:r>
              <a:rPr lang="en-GB" altLang="en-US" dirty="0">
                <a:ea typeface="ＭＳ Ｐゴシック" panose="020B0600070205080204" pitchFamily="34" charset="-128"/>
              </a:rPr>
              <a:t>seriousness versus play, </a:t>
            </a:r>
          </a:p>
          <a:p>
            <a:pPr eaLnBrk="1" hangingPunct="1">
              <a:lnSpc>
                <a:spcPct val="80000"/>
              </a:lnSpc>
            </a:pPr>
            <a:r>
              <a:rPr lang="en-GB" altLang="en-US" dirty="0">
                <a:ea typeface="ＭＳ Ｐゴシック" panose="020B0600070205080204" pitchFamily="34" charset="-128"/>
              </a:rPr>
              <a:t>or high culture versus kitsch</a:t>
            </a:r>
          </a:p>
          <a:p>
            <a:pPr eaLnBrk="1" hangingPunct="1">
              <a:lnSpc>
                <a:spcPct val="80000"/>
              </a:lnSpc>
            </a:pPr>
            <a:endParaRPr lang="en-GB" altLang="en-US" sz="1900" dirty="0">
              <a:ea typeface="ＭＳ Ｐゴシック" panose="020B0600070205080204" pitchFamily="34" charset="-128"/>
            </a:endParaRPr>
          </a:p>
        </p:txBody>
      </p:sp>
    </p:spTree>
    <p:extLst>
      <p:ext uri="{BB962C8B-B14F-4D97-AF65-F5344CB8AC3E}">
        <p14:creationId xmlns:p14="http://schemas.microsoft.com/office/powerpoint/2010/main" val="13082674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C09C9-C23A-0247-3A06-09D9FAE9B524}"/>
              </a:ext>
            </a:extLst>
          </p:cNvPr>
          <p:cNvSpPr>
            <a:spLocks noGrp="1"/>
          </p:cNvSpPr>
          <p:nvPr>
            <p:ph type="title"/>
          </p:nvPr>
        </p:nvSpPr>
        <p:spPr>
          <a:xfrm>
            <a:off x="385762" y="140095"/>
            <a:ext cx="10968037" cy="1325563"/>
          </a:xfrm>
        </p:spPr>
        <p:txBody>
          <a:bodyPr>
            <a:normAutofit/>
          </a:bodyPr>
          <a:lstStyle/>
          <a:p>
            <a:r>
              <a:rPr lang="en-GB" sz="3200" dirty="0"/>
              <a:t>JEAN BAUDRILLARD  SIMULACRUM (simulacra): </a:t>
            </a:r>
            <a:endParaRPr lang="en-US" sz="3200" dirty="0"/>
          </a:p>
        </p:txBody>
      </p:sp>
      <p:sp>
        <p:nvSpPr>
          <p:cNvPr id="3" name="Content Placeholder 2">
            <a:extLst>
              <a:ext uri="{FF2B5EF4-FFF2-40B4-BE49-F238E27FC236}">
                <a16:creationId xmlns:a16="http://schemas.microsoft.com/office/drawing/2014/main" id="{14AE6B1B-D67D-3690-3595-FCB2D7532A44}"/>
              </a:ext>
            </a:extLst>
          </p:cNvPr>
          <p:cNvSpPr>
            <a:spLocks noGrp="1"/>
          </p:cNvSpPr>
          <p:nvPr>
            <p:ph idx="1"/>
          </p:nvPr>
        </p:nvSpPr>
        <p:spPr>
          <a:xfrm>
            <a:off x="611981" y="1583332"/>
            <a:ext cx="10515600" cy="4351338"/>
          </a:xfrm>
        </p:spPr>
        <p:txBody>
          <a:bodyPr>
            <a:normAutofit fontScale="92500" lnSpcReduction="10000"/>
          </a:bodyPr>
          <a:lstStyle/>
          <a:p>
            <a:r>
              <a:rPr lang="en-GB" dirty="0"/>
              <a:t>Something that replaces reality with its representation. Jean Baudrillard in "The Precession of Simulacra" defines this term as follows: "Simulation is no longer that of a territory, a referential being, or a substance. It is the generation by models of a real without origin or reality: a hyperreal.... It is no longer a question of imitation, nor duplication, nor even parody. It is a question of substituting the signs of the real for the real" (1-2).</a:t>
            </a:r>
          </a:p>
          <a:p>
            <a:endParaRPr lang="en-GB" dirty="0"/>
          </a:p>
          <a:p>
            <a:r>
              <a:rPr lang="en-US" dirty="0"/>
              <a:t>In postmodernist thought, particularly through the writings of Jean Baudrillard, the term in the context of arguments about the relationship between an original work of art and its replication. For Baudrillard the simulacrum takes precedence over the original, with the effect that the original is no longer relevant. (TATE)</a:t>
            </a:r>
          </a:p>
        </p:txBody>
      </p:sp>
      <p:sp>
        <p:nvSpPr>
          <p:cNvPr id="5" name="TextBox 4">
            <a:extLst>
              <a:ext uri="{FF2B5EF4-FFF2-40B4-BE49-F238E27FC236}">
                <a16:creationId xmlns:a16="http://schemas.microsoft.com/office/drawing/2014/main" id="{14A590C2-91CB-F6B3-A4E6-0EDC13FCF91A}"/>
              </a:ext>
            </a:extLst>
          </p:cNvPr>
          <p:cNvSpPr txBox="1"/>
          <p:nvPr/>
        </p:nvSpPr>
        <p:spPr>
          <a:xfrm>
            <a:off x="866775" y="5791795"/>
            <a:ext cx="6100762" cy="923330"/>
          </a:xfrm>
          <a:prstGeom prst="rect">
            <a:avLst/>
          </a:prstGeom>
          <a:noFill/>
        </p:spPr>
        <p:txBody>
          <a:bodyPr wrap="square">
            <a:spAutoFit/>
          </a:bodyPr>
          <a:lstStyle/>
          <a:p>
            <a:r>
              <a:rPr lang="en-GB" dirty="0"/>
              <a:t>BAUDRILLARD (</a:t>
            </a:r>
            <a:r>
              <a:rPr lang="en-US" dirty="0"/>
              <a:t>1981) </a:t>
            </a:r>
            <a:r>
              <a:rPr lang="en-US" i="1" dirty="0"/>
              <a:t>Simulacra and Simulation </a:t>
            </a:r>
            <a:endParaRPr lang="en-US" dirty="0"/>
          </a:p>
          <a:p>
            <a:pPr marL="0" indent="0">
              <a:buNone/>
            </a:pPr>
            <a:endParaRPr lang="en-US" dirty="0"/>
          </a:p>
          <a:p>
            <a:r>
              <a:rPr lang="en-GB" dirty="0"/>
              <a:t>BAUDRILLARD (</a:t>
            </a:r>
            <a:r>
              <a:rPr lang="en-US" dirty="0"/>
              <a:t>1983) </a:t>
            </a:r>
            <a:r>
              <a:rPr lang="en-US" i="1" dirty="0"/>
              <a:t>Simulations</a:t>
            </a:r>
            <a:endParaRPr lang="en-US" dirty="0"/>
          </a:p>
        </p:txBody>
      </p:sp>
    </p:spTree>
    <p:extLst>
      <p:ext uri="{BB962C8B-B14F-4D97-AF65-F5344CB8AC3E}">
        <p14:creationId xmlns:p14="http://schemas.microsoft.com/office/powerpoint/2010/main" val="3949778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Content Placeholder 2">
            <a:extLst>
              <a:ext uri="{FF2B5EF4-FFF2-40B4-BE49-F238E27FC236}">
                <a16:creationId xmlns:a16="http://schemas.microsoft.com/office/drawing/2014/main" id="{4A37C874-B68B-6A68-6601-3CFB43F43E33}"/>
              </a:ext>
            </a:extLst>
          </p:cNvPr>
          <p:cNvSpPr>
            <a:spLocks noGrp="1"/>
          </p:cNvSpPr>
          <p:nvPr>
            <p:ph idx="1"/>
          </p:nvPr>
        </p:nvSpPr>
        <p:spPr>
          <a:xfrm>
            <a:off x="349956" y="1832507"/>
            <a:ext cx="11408657" cy="3953932"/>
          </a:xfrm>
        </p:spPr>
        <p:txBody>
          <a:bodyPr/>
          <a:lstStyle/>
          <a:p>
            <a:pPr marL="0" indent="0">
              <a:buNone/>
            </a:pPr>
            <a:r>
              <a:rPr lang="en-US" altLang="en-US" dirty="0">
                <a:ea typeface="ＭＳ Ｐゴシック" panose="020B0600070205080204" pitchFamily="34" charset="-128"/>
              </a:rPr>
              <a:t>Name given to British and American versions of art that drew inspiration from sources in popular and commercial culture.</a:t>
            </a:r>
          </a:p>
          <a:p>
            <a:pPr marL="0" indent="0">
              <a:buNone/>
            </a:pPr>
            <a:r>
              <a:rPr lang="en-US" altLang="en-US" dirty="0">
                <a:ea typeface="ＭＳ Ｐゴシック" panose="020B0600070205080204" pitchFamily="34" charset="-128"/>
              </a:rPr>
              <a:t>Sources and inspiration for work</a:t>
            </a:r>
          </a:p>
          <a:p>
            <a:pPr lvl="1"/>
            <a:r>
              <a:rPr lang="en-US" altLang="en-US" sz="2800" dirty="0">
                <a:ea typeface="ＭＳ Ｐゴシック" panose="020B0600070205080204" pitchFamily="34" charset="-128"/>
              </a:rPr>
              <a:t>Hollywood movies,</a:t>
            </a:r>
          </a:p>
          <a:p>
            <a:pPr lvl="1"/>
            <a:r>
              <a:rPr lang="en-US" altLang="en-US" sz="2800" dirty="0">
                <a:ea typeface="ＭＳ Ｐゴシック" panose="020B0600070205080204" pitchFamily="34" charset="-128"/>
              </a:rPr>
              <a:t> advertising, </a:t>
            </a:r>
          </a:p>
          <a:p>
            <a:pPr lvl="1"/>
            <a:r>
              <a:rPr lang="en-US" altLang="en-US" sz="2800" dirty="0">
                <a:ea typeface="ＭＳ Ｐゴシック" panose="020B0600070205080204" pitchFamily="34" charset="-128"/>
              </a:rPr>
              <a:t>packaging, </a:t>
            </a:r>
          </a:p>
          <a:p>
            <a:pPr lvl="1"/>
            <a:r>
              <a:rPr lang="en-US" altLang="en-US" sz="2800" dirty="0">
                <a:ea typeface="ＭＳ Ｐゴシック" panose="020B0600070205080204" pitchFamily="34" charset="-128"/>
              </a:rPr>
              <a:t>pop music</a:t>
            </a:r>
          </a:p>
          <a:p>
            <a:pPr lvl="1"/>
            <a:r>
              <a:rPr lang="en-US" altLang="en-US" sz="2800" dirty="0">
                <a:ea typeface="ＭＳ Ｐゴシック" panose="020B0600070205080204" pitchFamily="34" charset="-128"/>
              </a:rPr>
              <a:t>comic books. </a:t>
            </a:r>
          </a:p>
        </p:txBody>
      </p:sp>
      <p:sp>
        <p:nvSpPr>
          <p:cNvPr id="3" name="Title 1">
            <a:extLst>
              <a:ext uri="{FF2B5EF4-FFF2-40B4-BE49-F238E27FC236}">
                <a16:creationId xmlns:a16="http://schemas.microsoft.com/office/drawing/2014/main" id="{C6A29D1A-629A-F833-4B5B-9E1A53CDA2DF}"/>
              </a:ext>
            </a:extLst>
          </p:cNvPr>
          <p:cNvSpPr txBox="1">
            <a:spLocks/>
          </p:cNvSpPr>
          <p:nvPr/>
        </p:nvSpPr>
        <p:spPr>
          <a:xfrm>
            <a:off x="349956" y="394228"/>
            <a:ext cx="11842043" cy="182968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GB" sz="3200" dirty="0">
                <a:latin typeface="+mn-lt"/>
              </a:rPr>
              <a:t>Pop </a:t>
            </a:r>
            <a:r>
              <a:rPr lang="en-GB" sz="3200" dirty="0" err="1">
                <a:latin typeface="+mn-lt"/>
              </a:rPr>
              <a:t>Art:</a:t>
            </a:r>
            <a:r>
              <a:rPr lang="en-GB" altLang="en-US" sz="3200" dirty="0" err="1">
                <a:latin typeface="+mn-lt"/>
                <a:ea typeface="ＭＳ Ｐゴシック" panose="020B0600070205080204" pitchFamily="34" charset="-128"/>
              </a:rPr>
              <a:t>Beginning</a:t>
            </a:r>
            <a:r>
              <a:rPr lang="en-GB" altLang="en-US" sz="3200" dirty="0">
                <a:latin typeface="+mn-lt"/>
                <a:ea typeface="ＭＳ Ｐゴシック" panose="020B0600070205080204" pitchFamily="34" charset="-128"/>
              </a:rPr>
              <a:t> in Britain1956 then USA early 1960s</a:t>
            </a:r>
          </a:p>
        </p:txBody>
      </p:sp>
      <p:sp>
        <p:nvSpPr>
          <p:cNvPr id="4" name="Subtitle 2">
            <a:extLst>
              <a:ext uri="{FF2B5EF4-FFF2-40B4-BE49-F238E27FC236}">
                <a16:creationId xmlns:a16="http://schemas.microsoft.com/office/drawing/2014/main" id="{DD5D5191-9C9D-41A2-FFDE-B5191874E654}"/>
              </a:ext>
            </a:extLst>
          </p:cNvPr>
          <p:cNvSpPr txBox="1">
            <a:spLocks/>
          </p:cNvSpPr>
          <p:nvPr/>
        </p:nvSpPr>
        <p:spPr>
          <a:xfrm>
            <a:off x="2895600" y="4214814"/>
            <a:ext cx="6400800" cy="15716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000000"/>
              </a:buClr>
            </a:pPr>
            <a:endParaRPr lang="en-GB" altLang="en-US" dirty="0">
              <a:latin typeface="Lucida Sans" panose="020B0602030504020204" pitchFamily="34" charset="77"/>
              <a:ea typeface="ＭＳ Ｐゴシック" panose="020B0600070205080204" pitchFamily="34" charset="-128"/>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33FF7-5690-ED70-C143-DFCF46938B89}"/>
              </a:ext>
            </a:extLst>
          </p:cNvPr>
          <p:cNvSpPr>
            <a:spLocks noGrp="1"/>
          </p:cNvSpPr>
          <p:nvPr>
            <p:ph type="title"/>
          </p:nvPr>
        </p:nvSpPr>
        <p:spPr>
          <a:xfrm>
            <a:off x="452492" y="132964"/>
            <a:ext cx="4572000" cy="639762"/>
          </a:xfrm>
        </p:spPr>
        <p:txBody>
          <a:bodyPr>
            <a:noAutofit/>
          </a:bodyPr>
          <a:lstStyle/>
          <a:p>
            <a:pPr>
              <a:defRPr/>
            </a:pPr>
            <a:r>
              <a:rPr lang="en-US" sz="3200" dirty="0"/>
              <a:t>Peter Blake  born 1932</a:t>
            </a:r>
          </a:p>
        </p:txBody>
      </p:sp>
      <p:pic>
        <p:nvPicPr>
          <p:cNvPr id="74755" name="Picture 3">
            <a:extLst>
              <a:ext uri="{FF2B5EF4-FFF2-40B4-BE49-F238E27FC236}">
                <a16:creationId xmlns:a16="http://schemas.microsoft.com/office/drawing/2014/main" id="{4456A840-4256-22AF-943C-28C6EC11FD2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31967" y="914401"/>
            <a:ext cx="3692525" cy="494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6" name="TextBox 4">
            <a:extLst>
              <a:ext uri="{FF2B5EF4-FFF2-40B4-BE49-F238E27FC236}">
                <a16:creationId xmlns:a16="http://schemas.microsoft.com/office/drawing/2014/main" id="{701D1DA0-4887-38B6-51E4-3F97AAEDFF6B}"/>
              </a:ext>
            </a:extLst>
          </p:cNvPr>
          <p:cNvSpPr txBox="1">
            <a:spLocks noChangeArrowheads="1"/>
          </p:cNvSpPr>
          <p:nvPr/>
        </p:nvSpPr>
        <p:spPr bwMode="auto">
          <a:xfrm>
            <a:off x="533400" y="6181764"/>
            <a:ext cx="35052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t>On the Balcony  1955-7</a:t>
            </a:r>
          </a:p>
          <a:p>
            <a:pPr eaLnBrk="1" hangingPunct="1"/>
            <a:r>
              <a:rPr lang="en-US" altLang="en-US" sz="1200" dirty="0"/>
              <a:t>Oil on canvas 1213 x 908 mm</a:t>
            </a:r>
            <a:r>
              <a:rPr lang="en-US" altLang="en-US" sz="1800" dirty="0"/>
              <a:t>	</a:t>
            </a:r>
          </a:p>
        </p:txBody>
      </p:sp>
      <p:pic>
        <p:nvPicPr>
          <p:cNvPr id="74757" name="Picture 5">
            <a:extLst>
              <a:ext uri="{FF2B5EF4-FFF2-40B4-BE49-F238E27FC236}">
                <a16:creationId xmlns:a16="http://schemas.microsoft.com/office/drawing/2014/main" id="{BD51937B-E0AB-DC4F-1430-81C5395E72A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02414" y="914401"/>
            <a:ext cx="2967091"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8" name="TextBox 6">
            <a:extLst>
              <a:ext uri="{FF2B5EF4-FFF2-40B4-BE49-F238E27FC236}">
                <a16:creationId xmlns:a16="http://schemas.microsoft.com/office/drawing/2014/main" id="{91405DB5-6A58-F8DC-35ED-24EA323423DC}"/>
              </a:ext>
            </a:extLst>
          </p:cNvPr>
          <p:cNvSpPr txBox="1">
            <a:spLocks noChangeArrowheads="1"/>
          </p:cNvSpPr>
          <p:nvPr/>
        </p:nvSpPr>
        <p:spPr bwMode="auto">
          <a:xfrm>
            <a:off x="6602414" y="6125943"/>
            <a:ext cx="300434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t>Tuesday  1961</a:t>
            </a:r>
          </a:p>
          <a:p>
            <a:pPr eaLnBrk="1" hangingPunct="1"/>
            <a:r>
              <a:rPr lang="en-US" altLang="en-US" sz="1200" dirty="0"/>
              <a:t>Enamel, wood relief and collage on board</a:t>
            </a:r>
          </a:p>
          <a:p>
            <a:pPr eaLnBrk="1" hangingPunct="1"/>
            <a:r>
              <a:rPr lang="en-US" altLang="en-US" sz="1200" dirty="0"/>
              <a:t>476 x 267 x 38 mm</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DFFAB-61E8-662E-4167-1664A873393C}"/>
              </a:ext>
            </a:extLst>
          </p:cNvPr>
          <p:cNvSpPr>
            <a:spLocks noGrp="1"/>
          </p:cNvSpPr>
          <p:nvPr>
            <p:ph type="title"/>
          </p:nvPr>
        </p:nvSpPr>
        <p:spPr>
          <a:xfrm>
            <a:off x="459059" y="46037"/>
            <a:ext cx="10515600" cy="1325563"/>
          </a:xfrm>
        </p:spPr>
        <p:txBody>
          <a:bodyPr>
            <a:normAutofit/>
          </a:bodyPr>
          <a:lstStyle/>
          <a:p>
            <a:pPr>
              <a:defRPr/>
            </a:pPr>
            <a:r>
              <a:rPr lang="en-US" sz="3200" dirty="0"/>
              <a:t>Patrick Caulfield  1936-2005</a:t>
            </a:r>
          </a:p>
        </p:txBody>
      </p:sp>
      <p:pic>
        <p:nvPicPr>
          <p:cNvPr id="75779" name="Picture 3">
            <a:extLst>
              <a:ext uri="{FF2B5EF4-FFF2-40B4-BE49-F238E27FC236}">
                <a16:creationId xmlns:a16="http://schemas.microsoft.com/office/drawing/2014/main" id="{8F1D1A91-956F-2FAC-5B5B-0FB2960C11D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0128" y="1473819"/>
            <a:ext cx="6416322" cy="3910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0" name="TextBox 4">
            <a:extLst>
              <a:ext uri="{FF2B5EF4-FFF2-40B4-BE49-F238E27FC236}">
                <a16:creationId xmlns:a16="http://schemas.microsoft.com/office/drawing/2014/main" id="{4BBBF16F-53F6-F738-F502-E1E6601929CC}"/>
              </a:ext>
            </a:extLst>
          </p:cNvPr>
          <p:cNvSpPr txBox="1">
            <a:spLocks noChangeArrowheads="1"/>
          </p:cNvSpPr>
          <p:nvPr/>
        </p:nvSpPr>
        <p:spPr bwMode="auto">
          <a:xfrm>
            <a:off x="550128" y="5740698"/>
            <a:ext cx="29546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err="1"/>
              <a:t>Coloured</a:t>
            </a:r>
            <a:r>
              <a:rPr lang="en-US" altLang="en-US" sz="1200" dirty="0"/>
              <a:t> Still Life  1967</a:t>
            </a:r>
          </a:p>
          <a:p>
            <a:pPr eaLnBrk="1" hangingPunct="1"/>
            <a:r>
              <a:rPr lang="en-US" altLang="en-US" sz="1200" dirty="0" err="1"/>
              <a:t>Screenprint</a:t>
            </a:r>
            <a:r>
              <a:rPr lang="en-US" altLang="en-US" sz="1200" dirty="0"/>
              <a:t> on paper 559 x 914 mm	</a:t>
            </a:r>
          </a:p>
        </p:txBody>
      </p:sp>
      <p:pic>
        <p:nvPicPr>
          <p:cNvPr id="75781" name="Picture 5">
            <a:extLst>
              <a:ext uri="{FF2B5EF4-FFF2-40B4-BE49-F238E27FC236}">
                <a16:creationId xmlns:a16="http://schemas.microsoft.com/office/drawing/2014/main" id="{B1876974-7F28-22A1-8F04-48C570CF412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1473819"/>
            <a:ext cx="3359652" cy="3910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2" name="Rectangle 6">
            <a:extLst>
              <a:ext uri="{FF2B5EF4-FFF2-40B4-BE49-F238E27FC236}">
                <a16:creationId xmlns:a16="http://schemas.microsoft.com/office/drawing/2014/main" id="{6258BEFA-DB75-8339-61F4-2E4FEE26FE1F}"/>
              </a:ext>
            </a:extLst>
          </p:cNvPr>
          <p:cNvSpPr>
            <a:spLocks noChangeArrowheads="1"/>
          </p:cNvSpPr>
          <p:nvPr/>
        </p:nvSpPr>
        <p:spPr bwMode="auto">
          <a:xfrm>
            <a:off x="7696200" y="5602198"/>
            <a:ext cx="26670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t>Small Window  1969</a:t>
            </a:r>
          </a:p>
          <a:p>
            <a:pPr eaLnBrk="1" hangingPunct="1"/>
            <a:r>
              <a:rPr lang="en-US" altLang="en-US" sz="1200" dirty="0" err="1"/>
              <a:t>Screenprint</a:t>
            </a:r>
            <a:r>
              <a:rPr lang="en-US" altLang="en-US" sz="1200" dirty="0"/>
              <a:t> on paper </a:t>
            </a:r>
          </a:p>
          <a:p>
            <a:pPr eaLnBrk="1" hangingPunct="1"/>
            <a:r>
              <a:rPr lang="en-US" altLang="en-US" sz="1200" dirty="0"/>
              <a:t>356 x 308 mm</a:t>
            </a:r>
            <a:r>
              <a:rPr lang="en-US" altLang="en-US" sz="1800" dirty="0"/>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4FB40-3801-9650-27C7-7E8C2262FDF4}"/>
              </a:ext>
            </a:extLst>
          </p:cNvPr>
          <p:cNvSpPr>
            <a:spLocks noGrp="1"/>
          </p:cNvSpPr>
          <p:nvPr>
            <p:ph type="title"/>
          </p:nvPr>
        </p:nvSpPr>
        <p:spPr>
          <a:xfrm>
            <a:off x="191428" y="118946"/>
            <a:ext cx="3321205" cy="1015663"/>
          </a:xfrm>
        </p:spPr>
        <p:txBody>
          <a:bodyPr/>
          <a:lstStyle/>
          <a:p>
            <a:pPr>
              <a:defRPr/>
            </a:pPr>
            <a:r>
              <a:rPr lang="en-US" sz="3200" dirty="0"/>
              <a:t>David </a:t>
            </a:r>
            <a:r>
              <a:rPr lang="en-US" sz="3200" dirty="0" err="1"/>
              <a:t>Hockney</a:t>
            </a:r>
            <a:r>
              <a:rPr lang="en-US" sz="3200" dirty="0"/>
              <a:t> </a:t>
            </a:r>
            <a:r>
              <a:rPr lang="en-US" sz="2600" dirty="0"/>
              <a:t>	</a:t>
            </a:r>
          </a:p>
        </p:txBody>
      </p:sp>
      <p:pic>
        <p:nvPicPr>
          <p:cNvPr id="79875" name="Picture 3">
            <a:extLst>
              <a:ext uri="{FF2B5EF4-FFF2-40B4-BE49-F238E27FC236}">
                <a16:creationId xmlns:a16="http://schemas.microsoft.com/office/drawing/2014/main" id="{93F61710-D99E-FFE0-A2F4-F74B9552A84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52918" y="903249"/>
            <a:ext cx="4686164" cy="464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876" name="TextBox 4">
            <a:extLst>
              <a:ext uri="{FF2B5EF4-FFF2-40B4-BE49-F238E27FC236}">
                <a16:creationId xmlns:a16="http://schemas.microsoft.com/office/drawing/2014/main" id="{273B3052-99F8-EB17-E673-774A3EC8E72E}"/>
              </a:ext>
            </a:extLst>
          </p:cNvPr>
          <p:cNvSpPr txBox="1">
            <a:spLocks noChangeArrowheads="1"/>
          </p:cNvSpPr>
          <p:nvPr/>
        </p:nvSpPr>
        <p:spPr bwMode="auto">
          <a:xfrm>
            <a:off x="6259551" y="5762871"/>
            <a:ext cx="25908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t>A Bigger Splash  1967</a:t>
            </a:r>
          </a:p>
          <a:p>
            <a:pPr eaLnBrk="1" hangingPunct="1"/>
            <a:r>
              <a:rPr lang="en-US" altLang="en-US" sz="1200" dirty="0"/>
              <a:t>Acrylic on canvas </a:t>
            </a:r>
          </a:p>
          <a:p>
            <a:pPr eaLnBrk="1" hangingPunct="1"/>
            <a:r>
              <a:rPr lang="en-US" altLang="en-US" sz="1200" dirty="0"/>
              <a:t>2425 x 2439 x 30 mm</a:t>
            </a:r>
            <a:r>
              <a:rPr lang="en-US" altLang="en-US" sz="1800" dirty="0"/>
              <a:t>	</a:t>
            </a:r>
          </a:p>
          <a:p>
            <a:pPr eaLnBrk="1" hangingPunct="1"/>
            <a:endParaRPr lang="en-US" altLang="en-US" sz="1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8131E-9270-FFA0-7339-954F1F5FE042}"/>
              </a:ext>
            </a:extLst>
          </p:cNvPr>
          <p:cNvSpPr>
            <a:spLocks noGrp="1"/>
          </p:cNvSpPr>
          <p:nvPr>
            <p:ph type="title"/>
          </p:nvPr>
        </p:nvSpPr>
        <p:spPr>
          <a:xfrm>
            <a:off x="486937" y="200722"/>
            <a:ext cx="4648200" cy="1143000"/>
          </a:xfrm>
        </p:spPr>
        <p:txBody>
          <a:bodyPr>
            <a:normAutofit/>
          </a:bodyPr>
          <a:lstStyle/>
          <a:p>
            <a:pPr>
              <a:defRPr/>
            </a:pPr>
            <a:r>
              <a:rPr lang="en-US" sz="3200" dirty="0"/>
              <a:t>Richard Hamilton</a:t>
            </a:r>
          </a:p>
        </p:txBody>
      </p:sp>
      <p:pic>
        <p:nvPicPr>
          <p:cNvPr id="82947" name="Picture 3">
            <a:extLst>
              <a:ext uri="{FF2B5EF4-FFF2-40B4-BE49-F238E27FC236}">
                <a16:creationId xmlns:a16="http://schemas.microsoft.com/office/drawing/2014/main" id="{457E921B-0B1B-4212-DF61-C151FD57C1D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6937" y="1271802"/>
            <a:ext cx="5535451" cy="4314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8" name="Rectangle 4">
            <a:extLst>
              <a:ext uri="{FF2B5EF4-FFF2-40B4-BE49-F238E27FC236}">
                <a16:creationId xmlns:a16="http://schemas.microsoft.com/office/drawing/2014/main" id="{D58B06AC-851E-9D06-258B-BFFB051B8B2A}"/>
              </a:ext>
            </a:extLst>
          </p:cNvPr>
          <p:cNvSpPr>
            <a:spLocks noChangeArrowheads="1"/>
          </p:cNvSpPr>
          <p:nvPr/>
        </p:nvSpPr>
        <p:spPr bwMode="auto">
          <a:xfrm>
            <a:off x="769125" y="5795665"/>
            <a:ext cx="34290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t>Interior  1964-5</a:t>
            </a:r>
          </a:p>
          <a:p>
            <a:pPr eaLnBrk="1" hangingPunct="1"/>
            <a:r>
              <a:rPr lang="en-US" altLang="en-US" sz="1200" dirty="0" err="1"/>
              <a:t>Screenprint</a:t>
            </a:r>
            <a:r>
              <a:rPr lang="en-US" altLang="en-US" sz="1200" dirty="0"/>
              <a:t> on paper </a:t>
            </a:r>
          </a:p>
          <a:p>
            <a:pPr eaLnBrk="1" hangingPunct="1"/>
            <a:r>
              <a:rPr lang="en-US" altLang="en-US" sz="1200" dirty="0"/>
              <a:t>495 x 638 mm</a:t>
            </a:r>
            <a:r>
              <a:rPr lang="en-US" altLang="en-US" sz="1800" dirty="0"/>
              <a:t>	</a:t>
            </a:r>
          </a:p>
        </p:txBody>
      </p:sp>
      <p:pic>
        <p:nvPicPr>
          <p:cNvPr id="82949" name="Picture 5">
            <a:extLst>
              <a:ext uri="{FF2B5EF4-FFF2-40B4-BE49-F238E27FC236}">
                <a16:creationId xmlns:a16="http://schemas.microsoft.com/office/drawing/2014/main" id="{1C301CAC-8380-0523-3ACB-17A721F9FD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87679" y="1271801"/>
            <a:ext cx="3487093" cy="4314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0" name="Rectangle 6">
            <a:extLst>
              <a:ext uri="{FF2B5EF4-FFF2-40B4-BE49-F238E27FC236}">
                <a16:creationId xmlns:a16="http://schemas.microsoft.com/office/drawing/2014/main" id="{D1BD9A1B-00C8-F5D6-4E88-21FC6EBA3061}"/>
              </a:ext>
            </a:extLst>
          </p:cNvPr>
          <p:cNvSpPr>
            <a:spLocks noChangeArrowheads="1"/>
          </p:cNvSpPr>
          <p:nvPr/>
        </p:nvSpPr>
        <p:spPr bwMode="auto">
          <a:xfrm>
            <a:off x="6664326" y="5610999"/>
            <a:ext cx="37338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t>“Marcel Duchamp” 1967</a:t>
            </a:r>
          </a:p>
          <a:p>
            <a:pPr eaLnBrk="1" hangingPunct="1"/>
            <a:r>
              <a:rPr lang="en-US" altLang="en-US" sz="1200" dirty="0"/>
              <a:t>Lithograph, laminated, with silver embossing on paper </a:t>
            </a:r>
          </a:p>
          <a:p>
            <a:pPr eaLnBrk="1" hangingPunct="1"/>
            <a:r>
              <a:rPr lang="en-US" altLang="en-US" sz="1200" dirty="0"/>
              <a:t>800 x 585 mm</a:t>
            </a:r>
            <a:r>
              <a:rPr lang="en-US" altLang="en-US" sz="1800" dirty="0"/>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DC844-4DFA-A58C-7A93-388027570611}"/>
              </a:ext>
            </a:extLst>
          </p:cNvPr>
          <p:cNvSpPr>
            <a:spLocks noGrp="1"/>
          </p:cNvSpPr>
          <p:nvPr>
            <p:ph type="title"/>
          </p:nvPr>
        </p:nvSpPr>
        <p:spPr>
          <a:xfrm>
            <a:off x="471488" y="163512"/>
            <a:ext cx="6267450" cy="814387"/>
          </a:xfrm>
        </p:spPr>
        <p:txBody>
          <a:bodyPr/>
          <a:lstStyle/>
          <a:p>
            <a:pPr>
              <a:defRPr/>
            </a:pPr>
            <a:r>
              <a:rPr lang="en-US" sz="3200" dirty="0"/>
              <a:t>Roy Lichtenstein </a:t>
            </a:r>
            <a:endParaRPr lang="en-GB" sz="3200" dirty="0"/>
          </a:p>
        </p:txBody>
      </p:sp>
      <p:pic>
        <p:nvPicPr>
          <p:cNvPr id="87043" name="Content Placeholder 3" descr="Pocono clipping from resort section of the sunday New your times 1963mes.jpg">
            <a:extLst>
              <a:ext uri="{FF2B5EF4-FFF2-40B4-BE49-F238E27FC236}">
                <a16:creationId xmlns:a16="http://schemas.microsoft.com/office/drawing/2014/main" id="{F2C9CA9F-8CF1-7940-DC6B-84C3D99E3CB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71488" y="977899"/>
            <a:ext cx="2537806" cy="4471304"/>
          </a:xfrm>
        </p:spPr>
      </p:pic>
      <p:pic>
        <p:nvPicPr>
          <p:cNvPr id="87044" name="Picture 4">
            <a:extLst>
              <a:ext uri="{FF2B5EF4-FFF2-40B4-BE49-F238E27FC236}">
                <a16:creationId xmlns:a16="http://schemas.microsoft.com/office/drawing/2014/main" id="{D9880D85-E4C0-7326-9D45-3457F2EA1FB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6970" y="977899"/>
            <a:ext cx="2672336" cy="4471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5" name="Rectangle 5">
            <a:extLst>
              <a:ext uri="{FF2B5EF4-FFF2-40B4-BE49-F238E27FC236}">
                <a16:creationId xmlns:a16="http://schemas.microsoft.com/office/drawing/2014/main" id="{40BEE326-2318-4C44-D756-F15DE7313B80}"/>
              </a:ext>
            </a:extLst>
          </p:cNvPr>
          <p:cNvSpPr>
            <a:spLocks noChangeArrowheads="1"/>
          </p:cNvSpPr>
          <p:nvPr/>
        </p:nvSpPr>
        <p:spPr bwMode="auto">
          <a:xfrm>
            <a:off x="3725901" y="5616666"/>
            <a:ext cx="42862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sz="1200" dirty="0"/>
              <a:t>Lichtenstein </a:t>
            </a:r>
            <a:r>
              <a:rPr lang="en-US" altLang="en-US" sz="1200" dirty="0"/>
              <a:t>(1961) </a:t>
            </a:r>
            <a:r>
              <a:rPr lang="en-US" altLang="en-US" sz="1200" i="1" dirty="0"/>
              <a:t>Girl with Ball. </a:t>
            </a:r>
          </a:p>
          <a:p>
            <a:pPr eaLnBrk="1" hangingPunct="1"/>
            <a:r>
              <a:rPr lang="en-US" altLang="en-US" sz="1200" dirty="0"/>
              <a:t>[Oil on canvas, 153 x 91.9 cm]</a:t>
            </a:r>
          </a:p>
        </p:txBody>
      </p:sp>
      <p:sp>
        <p:nvSpPr>
          <p:cNvPr id="87046" name="Rectangle 6">
            <a:extLst>
              <a:ext uri="{FF2B5EF4-FFF2-40B4-BE49-F238E27FC236}">
                <a16:creationId xmlns:a16="http://schemas.microsoft.com/office/drawing/2014/main" id="{40B592D5-1881-62F2-6191-744CA9C5AF27}"/>
              </a:ext>
            </a:extLst>
          </p:cNvPr>
          <p:cNvSpPr>
            <a:spLocks noChangeArrowheads="1"/>
          </p:cNvSpPr>
          <p:nvPr/>
        </p:nvSpPr>
        <p:spPr bwMode="auto">
          <a:xfrm>
            <a:off x="444198" y="5639434"/>
            <a:ext cx="25923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GB" altLang="en-US" sz="1200" dirty="0"/>
              <a:t>Clip from Sunday </a:t>
            </a:r>
            <a:r>
              <a:rPr lang="en-GB" altLang="en-US" sz="1200" i="1" dirty="0"/>
              <a:t>New York Times</a:t>
            </a:r>
            <a:endParaRPr lang="en-US" altLang="en-US" sz="1200" i="1" dirty="0"/>
          </a:p>
        </p:txBody>
      </p:sp>
      <p:pic>
        <p:nvPicPr>
          <p:cNvPr id="3" name="Content Placeholder 3" descr="roy Lichtenstein_blam oli on canvas 1963.jpg">
            <a:extLst>
              <a:ext uri="{FF2B5EF4-FFF2-40B4-BE49-F238E27FC236}">
                <a16:creationId xmlns:a16="http://schemas.microsoft.com/office/drawing/2014/main" id="{FE7AE2DB-42BC-300A-3BD2-E8D5A791A4E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6738937" y="977898"/>
            <a:ext cx="5216523" cy="4471305"/>
          </a:xfrm>
          <a:prstGeom prst="rect">
            <a:avLst/>
          </a:prstGeom>
        </p:spPr>
      </p:pic>
      <p:sp>
        <p:nvSpPr>
          <p:cNvPr id="4" name="Rectangle 5">
            <a:extLst>
              <a:ext uri="{FF2B5EF4-FFF2-40B4-BE49-F238E27FC236}">
                <a16:creationId xmlns:a16="http://schemas.microsoft.com/office/drawing/2014/main" id="{B53F7125-20C8-6E85-072E-DDBA7712DD0C}"/>
              </a:ext>
            </a:extLst>
          </p:cNvPr>
          <p:cNvSpPr>
            <a:spLocks noChangeArrowheads="1"/>
          </p:cNvSpPr>
          <p:nvPr/>
        </p:nvSpPr>
        <p:spPr bwMode="auto">
          <a:xfrm>
            <a:off x="6738937" y="5639435"/>
            <a:ext cx="29049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sz="1200" dirty="0"/>
              <a:t>Lichtenstein </a:t>
            </a:r>
            <a:r>
              <a:rPr lang="en-GB" altLang="en-US" sz="1200" dirty="0"/>
              <a:t>(1963</a:t>
            </a:r>
            <a:r>
              <a:rPr lang="en-GB" altLang="en-US" sz="1200" i="1" dirty="0"/>
              <a:t>) </a:t>
            </a:r>
            <a:r>
              <a:rPr lang="en-GB" altLang="en-US" sz="1200" i="1" dirty="0" err="1"/>
              <a:t>Blam</a:t>
            </a:r>
            <a:r>
              <a:rPr lang="en-GB" altLang="en-US" sz="1200" dirty="0"/>
              <a:t> [oil on canvas]</a:t>
            </a:r>
            <a:endParaRPr lang="en-US" altLang="en-US" sz="12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25BD3-361A-5637-FF76-219E467BA5F2}"/>
              </a:ext>
            </a:extLst>
          </p:cNvPr>
          <p:cNvSpPr>
            <a:spLocks noGrp="1"/>
          </p:cNvSpPr>
          <p:nvPr>
            <p:ph type="title"/>
          </p:nvPr>
        </p:nvSpPr>
        <p:spPr>
          <a:xfrm>
            <a:off x="341314" y="152399"/>
            <a:ext cx="7467600" cy="944562"/>
          </a:xfrm>
        </p:spPr>
        <p:txBody>
          <a:bodyPr/>
          <a:lstStyle/>
          <a:p>
            <a:pPr>
              <a:defRPr/>
            </a:pPr>
            <a:r>
              <a:rPr lang="en-GB" dirty="0">
                <a:ea typeface="+mj-ea"/>
                <a:cs typeface="+mj-cs"/>
              </a:rPr>
              <a:t>Andy Warhol</a:t>
            </a:r>
          </a:p>
        </p:txBody>
      </p:sp>
      <p:pic>
        <p:nvPicPr>
          <p:cNvPr id="90115" name="Picture 5">
            <a:extLst>
              <a:ext uri="{FF2B5EF4-FFF2-40B4-BE49-F238E27FC236}">
                <a16:creationId xmlns:a16="http://schemas.microsoft.com/office/drawing/2014/main" id="{83564B7B-9B1A-9847-EE10-B99DCEC4A7A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7550" y="960545"/>
            <a:ext cx="7155127" cy="5073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116" name="Rectangle 6">
            <a:extLst>
              <a:ext uri="{FF2B5EF4-FFF2-40B4-BE49-F238E27FC236}">
                <a16:creationId xmlns:a16="http://schemas.microsoft.com/office/drawing/2014/main" id="{282BD1DF-44DB-DBC7-A5CE-D576841CEA98}"/>
              </a:ext>
            </a:extLst>
          </p:cNvPr>
          <p:cNvSpPr>
            <a:spLocks noChangeArrowheads="1"/>
          </p:cNvSpPr>
          <p:nvPr/>
        </p:nvSpPr>
        <p:spPr bwMode="auto">
          <a:xfrm>
            <a:off x="200860" y="6151603"/>
            <a:ext cx="576738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t>Warhol (1962) </a:t>
            </a:r>
            <a:r>
              <a:rPr lang="en-US" altLang="en-US" sz="1200" i="1" dirty="0"/>
              <a:t>Marilyn Diptych  </a:t>
            </a:r>
          </a:p>
          <a:p>
            <a:pPr eaLnBrk="1" hangingPunct="1"/>
            <a:r>
              <a:rPr lang="en-US" altLang="en-US" sz="1200" dirty="0"/>
              <a:t>[Acrylic on canvas (each) 2054 x 1448 x 20 mm]</a:t>
            </a:r>
            <a:r>
              <a:rPr lang="en-US" altLang="en-US" sz="1800" dirty="0"/>
              <a:t>	</a:t>
            </a:r>
          </a:p>
        </p:txBody>
      </p:sp>
      <p:pic>
        <p:nvPicPr>
          <p:cNvPr id="90117" name="Picture 7">
            <a:extLst>
              <a:ext uri="{FF2B5EF4-FFF2-40B4-BE49-F238E27FC236}">
                <a16:creationId xmlns:a16="http://schemas.microsoft.com/office/drawing/2014/main" id="{55053FBB-F715-CE04-7D2E-24E9F34B440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88416" y="960545"/>
            <a:ext cx="3346013" cy="5069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118" name="Rectangle 8">
            <a:extLst>
              <a:ext uri="{FF2B5EF4-FFF2-40B4-BE49-F238E27FC236}">
                <a16:creationId xmlns:a16="http://schemas.microsoft.com/office/drawing/2014/main" id="{60BF7468-6F52-D6EB-10A1-E19E4C2F7C3B}"/>
              </a:ext>
            </a:extLst>
          </p:cNvPr>
          <p:cNvSpPr>
            <a:spLocks noChangeArrowheads="1"/>
          </p:cNvSpPr>
          <p:nvPr/>
        </p:nvSpPr>
        <p:spPr bwMode="auto">
          <a:xfrm>
            <a:off x="7808914" y="6152664"/>
            <a:ext cx="44958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dirty="0"/>
              <a:t>Warhol (1968) </a:t>
            </a:r>
            <a:r>
              <a:rPr lang="en-US" altLang="en-US" sz="1200" i="1" dirty="0"/>
              <a:t>Black Bean  </a:t>
            </a:r>
            <a:endParaRPr lang="en-US" altLang="en-US" sz="1200" dirty="0"/>
          </a:p>
          <a:p>
            <a:pPr eaLnBrk="1" hangingPunct="1"/>
            <a:r>
              <a:rPr lang="en-US" altLang="en-US" sz="1200" dirty="0"/>
              <a:t>[</a:t>
            </a:r>
            <a:r>
              <a:rPr lang="en-US" altLang="en-US" sz="1200" dirty="0" err="1"/>
              <a:t>Screenprint</a:t>
            </a:r>
            <a:r>
              <a:rPr lang="en-US" altLang="en-US" sz="1200" dirty="0"/>
              <a:t> on paper 892 x 591 mm] </a:t>
            </a:r>
            <a:r>
              <a:rPr lang="en-US" altLang="en-US" sz="1800" dirty="0"/>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Jeff Koons - “Michael Jackson and Bubbles” (1988), Porcelain/ceramic blend - 42 x 70.5 x 32.5 inches">
            <a:extLst>
              <a:ext uri="{FF2B5EF4-FFF2-40B4-BE49-F238E27FC236}">
                <a16:creationId xmlns:a16="http://schemas.microsoft.com/office/drawing/2014/main" id="{728CBB53-6B0F-386A-2D6A-C300A796A100}"/>
              </a:ext>
            </a:extLst>
          </p:cNvPr>
          <p:cNvPicPr>
            <a:picLocks noChangeAspect="1" noChangeArrowheads="1"/>
          </p:cNvPicPr>
          <p:nvPr/>
        </p:nvPicPr>
        <p:blipFill rotWithShape="1">
          <a:blip r:embed="rId2">
            <a:lum bright="-6000" contrast="12000"/>
            <a:extLst>
              <a:ext uri="{28A0092B-C50C-407E-A947-70E740481C1C}">
                <a14:useLocalDpi xmlns:a14="http://schemas.microsoft.com/office/drawing/2010/main" val="0"/>
              </a:ext>
            </a:extLst>
          </a:blip>
          <a:srcRect b="5255"/>
          <a:stretch/>
        </p:blipFill>
        <p:spPr bwMode="auto">
          <a:xfrm>
            <a:off x="2358231" y="211692"/>
            <a:ext cx="7475537" cy="579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TextBox 5">
            <a:extLst>
              <a:ext uri="{FF2B5EF4-FFF2-40B4-BE49-F238E27FC236}">
                <a16:creationId xmlns:a16="http://schemas.microsoft.com/office/drawing/2014/main" id="{E9861AA0-3D2B-18E8-2631-8ACB1911AEA7}"/>
              </a:ext>
            </a:extLst>
          </p:cNvPr>
          <p:cNvSpPr txBox="1">
            <a:spLocks noChangeArrowheads="1"/>
          </p:cNvSpPr>
          <p:nvPr/>
        </p:nvSpPr>
        <p:spPr bwMode="auto">
          <a:xfrm>
            <a:off x="6698551" y="6098557"/>
            <a:ext cx="31352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entury Gothic" panose="020B0502020202020204" pitchFamily="34" charset="0"/>
                <a:ea typeface="ＭＳ Ｐゴシック" panose="020B0600070205080204" pitchFamily="34" charset="-128"/>
              </a:defRPr>
            </a:lvl1pPr>
            <a:lvl2pPr marL="37931725" indent="-37474525" eaLnBrk="0" hangingPunct="0">
              <a:defRPr sz="2400">
                <a:solidFill>
                  <a:schemeClr val="tx1"/>
                </a:solidFill>
                <a:latin typeface="Century Gothic" panose="020B0502020202020204" pitchFamily="34" charset="0"/>
                <a:ea typeface="ＭＳ Ｐゴシック" panose="020B0600070205080204" pitchFamily="34" charset="-128"/>
              </a:defRPr>
            </a:lvl2pPr>
            <a:lvl3pPr eaLnBrk="0" hangingPunct="0">
              <a:defRPr sz="2400">
                <a:solidFill>
                  <a:schemeClr val="tx1"/>
                </a:solidFill>
                <a:latin typeface="Century Gothic" panose="020B0502020202020204" pitchFamily="34" charset="0"/>
                <a:ea typeface="ＭＳ Ｐゴシック" panose="020B0600070205080204" pitchFamily="34" charset="-128"/>
              </a:defRPr>
            </a:lvl3pPr>
            <a:lvl4pPr eaLnBrk="0" hangingPunct="0">
              <a:defRPr sz="2400">
                <a:solidFill>
                  <a:schemeClr val="tx1"/>
                </a:solidFill>
                <a:latin typeface="Century Gothic" panose="020B0502020202020204" pitchFamily="34" charset="0"/>
                <a:ea typeface="ＭＳ Ｐゴシック" panose="020B0600070205080204" pitchFamily="34" charset="-128"/>
              </a:defRPr>
            </a:lvl4pPr>
            <a:lvl5pPr eaLnBrk="0" hangingPunct="0">
              <a:defRPr sz="2400">
                <a:solidFill>
                  <a:schemeClr val="tx1"/>
                </a:solidFill>
                <a:latin typeface="Century Gothic" panose="020B0502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9pPr>
          </a:lstStyle>
          <a:p>
            <a:pPr eaLnBrk="1" hangingPunct="1"/>
            <a:r>
              <a:rPr lang="en-US" altLang="en-US" sz="1200" dirty="0">
                <a:latin typeface="+mn-lt"/>
              </a:rPr>
              <a:t>Jeff Koons (1988)  </a:t>
            </a:r>
            <a:r>
              <a:rPr lang="en-US" altLang="en-US" sz="1200" i="1" dirty="0">
                <a:latin typeface="+mn-lt"/>
              </a:rPr>
              <a:t>Michael Jackson and Bubbles</a:t>
            </a:r>
            <a:endParaRPr lang="en-US" altLang="en-US" sz="1200" dirty="0">
              <a:latin typeface="+mn-l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9A3DAC30-C323-D78A-DCC9-71C64CCA6BEA}"/>
              </a:ext>
            </a:extLst>
          </p:cNvPr>
          <p:cNvSpPr>
            <a:spLocks noGrp="1"/>
          </p:cNvSpPr>
          <p:nvPr>
            <p:ph type="title"/>
          </p:nvPr>
        </p:nvSpPr>
        <p:spPr>
          <a:xfrm>
            <a:off x="498088" y="159678"/>
            <a:ext cx="4572000" cy="868363"/>
          </a:xfrm>
        </p:spPr>
        <p:txBody>
          <a:bodyPr>
            <a:normAutofit/>
          </a:bodyPr>
          <a:lstStyle/>
          <a:p>
            <a:pPr eaLnBrk="1" hangingPunct="1"/>
            <a:r>
              <a:rPr lang="en-US" altLang="en-US" sz="3200" dirty="0">
                <a:ea typeface="ＭＳ Ｐゴシック" panose="020B0600070205080204" pitchFamily="34" charset="-128"/>
              </a:rPr>
              <a:t>Cindy Sherman</a:t>
            </a:r>
          </a:p>
        </p:txBody>
      </p:sp>
      <p:sp>
        <p:nvSpPr>
          <p:cNvPr id="43011" name="Rectangle 4">
            <a:extLst>
              <a:ext uri="{FF2B5EF4-FFF2-40B4-BE49-F238E27FC236}">
                <a16:creationId xmlns:a16="http://schemas.microsoft.com/office/drawing/2014/main" id="{D2D98C67-8A45-38DA-1D5E-53370F15C5C7}"/>
              </a:ext>
            </a:extLst>
          </p:cNvPr>
          <p:cNvSpPr>
            <a:spLocks noChangeArrowheads="1"/>
          </p:cNvSpPr>
          <p:nvPr/>
        </p:nvSpPr>
        <p:spPr bwMode="auto">
          <a:xfrm>
            <a:off x="1251435" y="6421323"/>
            <a:ext cx="41148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entury Gothic" panose="020B0502020202020204" pitchFamily="34" charset="0"/>
                <a:ea typeface="ＭＳ Ｐゴシック" panose="020B0600070205080204" pitchFamily="34" charset="-128"/>
              </a:defRPr>
            </a:lvl1pPr>
            <a:lvl2pPr marL="37931725" indent="-37474525" eaLnBrk="0" hangingPunct="0">
              <a:defRPr sz="2400">
                <a:solidFill>
                  <a:schemeClr val="tx1"/>
                </a:solidFill>
                <a:latin typeface="Century Gothic" panose="020B0502020202020204" pitchFamily="34" charset="0"/>
                <a:ea typeface="ＭＳ Ｐゴシック" panose="020B0600070205080204" pitchFamily="34" charset="-128"/>
              </a:defRPr>
            </a:lvl2pPr>
            <a:lvl3pPr eaLnBrk="0" hangingPunct="0">
              <a:defRPr sz="2400">
                <a:solidFill>
                  <a:schemeClr val="tx1"/>
                </a:solidFill>
                <a:latin typeface="Century Gothic" panose="020B0502020202020204" pitchFamily="34" charset="0"/>
                <a:ea typeface="ＭＳ Ｐゴシック" panose="020B0600070205080204" pitchFamily="34" charset="-128"/>
              </a:defRPr>
            </a:lvl3pPr>
            <a:lvl4pPr eaLnBrk="0" hangingPunct="0">
              <a:defRPr sz="2400">
                <a:solidFill>
                  <a:schemeClr val="tx1"/>
                </a:solidFill>
                <a:latin typeface="Century Gothic" panose="020B0502020202020204" pitchFamily="34" charset="0"/>
                <a:ea typeface="ＭＳ Ｐゴシック" panose="020B0600070205080204" pitchFamily="34" charset="-128"/>
              </a:defRPr>
            </a:lvl4pPr>
            <a:lvl5pPr eaLnBrk="0" hangingPunct="0">
              <a:defRPr sz="2400">
                <a:solidFill>
                  <a:schemeClr val="tx1"/>
                </a:solidFill>
                <a:latin typeface="Century Gothic" panose="020B0502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9pPr>
          </a:lstStyle>
          <a:p>
            <a:pPr eaLnBrk="1" hangingPunct="1"/>
            <a:r>
              <a:rPr lang="en-US" altLang="en-US" sz="1200" dirty="0">
                <a:latin typeface="+mn-lt"/>
              </a:rPr>
              <a:t>Untitled No.224 1990 </a:t>
            </a:r>
            <a:r>
              <a:rPr lang="en-US" altLang="en-US" sz="1200" dirty="0" err="1">
                <a:latin typeface="+mn-lt"/>
              </a:rPr>
              <a:t>Colour</a:t>
            </a:r>
            <a:r>
              <a:rPr lang="en-US" altLang="en-US" sz="1200" dirty="0">
                <a:latin typeface="+mn-lt"/>
              </a:rPr>
              <a:t> photograph 122 x 96.5 cm  </a:t>
            </a:r>
          </a:p>
        </p:txBody>
      </p:sp>
      <p:pic>
        <p:nvPicPr>
          <p:cNvPr id="43012" name="Picture 5" descr="CS11_0026_Sherman_OH_GCR.jpg">
            <a:extLst>
              <a:ext uri="{FF2B5EF4-FFF2-40B4-BE49-F238E27FC236}">
                <a16:creationId xmlns:a16="http://schemas.microsoft.com/office/drawing/2014/main" id="{5F6D2D4F-2527-AB73-977F-A5F33379FFE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51435" y="906204"/>
            <a:ext cx="3624262" cy="540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3" name="Rectangle 6">
            <a:extLst>
              <a:ext uri="{FF2B5EF4-FFF2-40B4-BE49-F238E27FC236}">
                <a16:creationId xmlns:a16="http://schemas.microsoft.com/office/drawing/2014/main" id="{592858A7-41E3-98FD-5F40-CCCF861F05DA}"/>
              </a:ext>
            </a:extLst>
          </p:cNvPr>
          <p:cNvSpPr>
            <a:spLocks noChangeArrowheads="1"/>
          </p:cNvSpPr>
          <p:nvPr/>
        </p:nvSpPr>
        <p:spPr bwMode="auto">
          <a:xfrm>
            <a:off x="6542049" y="6421323"/>
            <a:ext cx="41296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entury Gothic" panose="020B0502020202020204" pitchFamily="34" charset="0"/>
                <a:ea typeface="ＭＳ Ｐゴシック" panose="020B0600070205080204" pitchFamily="34" charset="-128"/>
              </a:defRPr>
            </a:lvl1pPr>
            <a:lvl2pPr marL="37931725" indent="-37474525" eaLnBrk="0" hangingPunct="0">
              <a:defRPr sz="2400">
                <a:solidFill>
                  <a:schemeClr val="tx1"/>
                </a:solidFill>
                <a:latin typeface="Century Gothic" panose="020B0502020202020204" pitchFamily="34" charset="0"/>
                <a:ea typeface="ＭＳ Ｐゴシック" panose="020B0600070205080204" pitchFamily="34" charset="-128"/>
              </a:defRPr>
            </a:lvl2pPr>
            <a:lvl3pPr eaLnBrk="0" hangingPunct="0">
              <a:defRPr sz="2400">
                <a:solidFill>
                  <a:schemeClr val="tx1"/>
                </a:solidFill>
                <a:latin typeface="Century Gothic" panose="020B0502020202020204" pitchFamily="34" charset="0"/>
                <a:ea typeface="ＭＳ Ｐゴシック" panose="020B0600070205080204" pitchFamily="34" charset="-128"/>
              </a:defRPr>
            </a:lvl3pPr>
            <a:lvl4pPr eaLnBrk="0" hangingPunct="0">
              <a:defRPr sz="2400">
                <a:solidFill>
                  <a:schemeClr val="tx1"/>
                </a:solidFill>
                <a:latin typeface="Century Gothic" panose="020B0502020202020204" pitchFamily="34" charset="0"/>
                <a:ea typeface="ＭＳ Ｐゴシック" panose="020B0600070205080204" pitchFamily="34" charset="-128"/>
              </a:defRPr>
            </a:lvl4pPr>
            <a:lvl5pPr eaLnBrk="0" hangingPunct="0">
              <a:defRPr sz="2400">
                <a:solidFill>
                  <a:schemeClr val="tx1"/>
                </a:solidFill>
                <a:latin typeface="Century Gothic" panose="020B0502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9pPr>
          </a:lstStyle>
          <a:p>
            <a:pPr eaLnBrk="1" hangingPunct="1"/>
            <a:r>
              <a:rPr lang="en-US" altLang="en-US" sz="1200" dirty="0">
                <a:latin typeface="+mn-lt"/>
              </a:rPr>
              <a:t>Untitled No.122 1983 </a:t>
            </a:r>
            <a:r>
              <a:rPr lang="en-US" altLang="en-US" sz="1200" dirty="0" err="1">
                <a:latin typeface="+mn-lt"/>
              </a:rPr>
              <a:t>Colour</a:t>
            </a:r>
            <a:r>
              <a:rPr lang="en-US" altLang="en-US" sz="1200" dirty="0">
                <a:latin typeface="+mn-lt"/>
              </a:rPr>
              <a:t> photograph 220 x 146.7 cm</a:t>
            </a:r>
          </a:p>
        </p:txBody>
      </p:sp>
      <p:pic>
        <p:nvPicPr>
          <p:cNvPr id="43014" name="Picture 8" descr="untitled-122.jpg">
            <a:extLst>
              <a:ext uri="{FF2B5EF4-FFF2-40B4-BE49-F238E27FC236}">
                <a16:creationId xmlns:a16="http://schemas.microsoft.com/office/drawing/2014/main" id="{5EF99703-F643-25C2-D02E-6EA3ED6FC5E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06344" y="903971"/>
            <a:ext cx="3482897" cy="5404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88B339E9-3A2A-F1BA-76FA-ACEA2F46E12D}"/>
              </a:ext>
            </a:extLst>
          </p:cNvPr>
          <p:cNvSpPr>
            <a:spLocks noGrp="1"/>
          </p:cNvSpPr>
          <p:nvPr>
            <p:ph type="title"/>
          </p:nvPr>
        </p:nvSpPr>
        <p:spPr>
          <a:xfrm>
            <a:off x="2300287" y="5327418"/>
            <a:ext cx="10515600" cy="1325563"/>
          </a:xfrm>
        </p:spPr>
        <p:txBody>
          <a:bodyPr>
            <a:normAutofit/>
          </a:bodyPr>
          <a:lstStyle/>
          <a:p>
            <a:r>
              <a:rPr lang="en-US" altLang="en-US" sz="1200" dirty="0">
                <a:ea typeface="ＭＳ Ｐゴシック" panose="020B0600070205080204" pitchFamily="34" charset="-128"/>
              </a:rPr>
              <a:t>Damien Hirst (1991) </a:t>
            </a:r>
            <a:r>
              <a:rPr lang="en-US" altLang="en-US" sz="1200" i="1" dirty="0">
                <a:ea typeface="ＭＳ Ｐゴシック" panose="020B0600070205080204" pitchFamily="34" charset="-128"/>
              </a:rPr>
              <a:t>The Physical Impossibility of Death in the Mind of Someone Living</a:t>
            </a:r>
            <a:endParaRPr lang="en-US" altLang="en-US" sz="1200" dirty="0">
              <a:ea typeface="ＭＳ Ｐゴシック" panose="020B0600070205080204" pitchFamily="34" charset="-128"/>
            </a:endParaRPr>
          </a:p>
        </p:txBody>
      </p:sp>
      <p:pic>
        <p:nvPicPr>
          <p:cNvPr id="44035" name="Picture 3" descr="hirst_impossibility.jpg">
            <a:extLst>
              <a:ext uri="{FF2B5EF4-FFF2-40B4-BE49-F238E27FC236}">
                <a16:creationId xmlns:a16="http://schemas.microsoft.com/office/drawing/2014/main" id="{3224802D-5C1E-E8A7-3FFD-6A31177917D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00288" y="550476"/>
            <a:ext cx="7591425" cy="4994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DD5DC081-AC27-DA30-E4D4-51BA70C4A301}"/>
              </a:ext>
            </a:extLst>
          </p:cNvPr>
          <p:cNvSpPr>
            <a:spLocks noGrp="1"/>
          </p:cNvSpPr>
          <p:nvPr>
            <p:ph type="title"/>
          </p:nvPr>
        </p:nvSpPr>
        <p:spPr>
          <a:xfrm>
            <a:off x="301083" y="189571"/>
            <a:ext cx="3505200" cy="950500"/>
          </a:xfrm>
        </p:spPr>
        <p:txBody>
          <a:bodyPr>
            <a:normAutofit/>
          </a:bodyPr>
          <a:lstStyle/>
          <a:p>
            <a:pPr eaLnBrk="1" hangingPunct="1"/>
            <a:r>
              <a:rPr lang="en-US" altLang="en-US" sz="3200" dirty="0">
                <a:ea typeface="ＭＳ Ｐゴシック" panose="020B0600070205080204" pitchFamily="34" charset="-128"/>
              </a:rPr>
              <a:t>Cornelia Parker</a:t>
            </a:r>
          </a:p>
        </p:txBody>
      </p:sp>
      <p:sp>
        <p:nvSpPr>
          <p:cNvPr id="45059" name="Rectangle 5">
            <a:extLst>
              <a:ext uri="{FF2B5EF4-FFF2-40B4-BE49-F238E27FC236}">
                <a16:creationId xmlns:a16="http://schemas.microsoft.com/office/drawing/2014/main" id="{500016E1-735C-6476-CA72-BF0C0D70606D}"/>
              </a:ext>
            </a:extLst>
          </p:cNvPr>
          <p:cNvSpPr>
            <a:spLocks noChangeArrowheads="1"/>
          </p:cNvSpPr>
          <p:nvPr/>
        </p:nvSpPr>
        <p:spPr bwMode="auto">
          <a:xfrm>
            <a:off x="4250763" y="5831300"/>
            <a:ext cx="38862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entury Gothic" panose="020B0502020202020204" pitchFamily="34" charset="0"/>
                <a:ea typeface="ＭＳ Ｐゴシック" panose="020B0600070205080204" pitchFamily="34" charset="-128"/>
              </a:defRPr>
            </a:lvl1pPr>
            <a:lvl2pPr marL="37931725" indent="-37474525" eaLnBrk="0" hangingPunct="0">
              <a:defRPr sz="2400">
                <a:solidFill>
                  <a:schemeClr val="tx1"/>
                </a:solidFill>
                <a:latin typeface="Century Gothic" panose="020B0502020202020204" pitchFamily="34" charset="0"/>
                <a:ea typeface="ＭＳ Ｐゴシック" panose="020B0600070205080204" pitchFamily="34" charset="-128"/>
              </a:defRPr>
            </a:lvl2pPr>
            <a:lvl3pPr eaLnBrk="0" hangingPunct="0">
              <a:defRPr sz="2400">
                <a:solidFill>
                  <a:schemeClr val="tx1"/>
                </a:solidFill>
                <a:latin typeface="Century Gothic" panose="020B0502020202020204" pitchFamily="34" charset="0"/>
                <a:ea typeface="ＭＳ Ｐゴシック" panose="020B0600070205080204" pitchFamily="34" charset="-128"/>
              </a:defRPr>
            </a:lvl3pPr>
            <a:lvl4pPr eaLnBrk="0" hangingPunct="0">
              <a:defRPr sz="2400">
                <a:solidFill>
                  <a:schemeClr val="tx1"/>
                </a:solidFill>
                <a:latin typeface="Century Gothic" panose="020B0502020202020204" pitchFamily="34" charset="0"/>
                <a:ea typeface="ＭＳ Ｐゴシック" panose="020B0600070205080204" pitchFamily="34" charset="-128"/>
              </a:defRPr>
            </a:lvl4pPr>
            <a:lvl5pPr eaLnBrk="0" hangingPunct="0">
              <a:defRPr sz="2400">
                <a:solidFill>
                  <a:schemeClr val="tx1"/>
                </a:solidFill>
                <a:latin typeface="Century Gothic" panose="020B0502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9pPr>
          </a:lstStyle>
          <a:p>
            <a:pPr eaLnBrk="1" hangingPunct="1"/>
            <a:r>
              <a:rPr lang="en-US" altLang="en-US" sz="1200" dirty="0">
                <a:latin typeface="+mn-lt"/>
              </a:rPr>
              <a:t>(1991) </a:t>
            </a:r>
            <a:r>
              <a:rPr lang="en-US" altLang="en-US" sz="1200" i="1" dirty="0">
                <a:latin typeface="+mn-lt"/>
              </a:rPr>
              <a:t>Cold Dark Matter: </a:t>
            </a:r>
          </a:p>
          <a:p>
            <a:pPr eaLnBrk="1" hangingPunct="1"/>
            <a:r>
              <a:rPr lang="en-US" altLang="en-US" sz="1200" i="1" dirty="0">
                <a:latin typeface="+mn-lt"/>
              </a:rPr>
              <a:t>An Exploded View  </a:t>
            </a:r>
            <a:endParaRPr lang="en-US" altLang="en-US" sz="1200" dirty="0">
              <a:latin typeface="+mn-lt"/>
            </a:endParaRPr>
          </a:p>
          <a:p>
            <a:pPr eaLnBrk="1" hangingPunct="1"/>
            <a:r>
              <a:rPr lang="en-US" altLang="en-US" sz="1200" dirty="0">
                <a:latin typeface="+mn-lt"/>
              </a:rPr>
              <a:t>[Mixed media  </a:t>
            </a:r>
          </a:p>
          <a:p>
            <a:pPr eaLnBrk="1" hangingPunct="1"/>
            <a:r>
              <a:rPr lang="en-US" altLang="en-US" sz="1200" dirty="0">
                <a:latin typeface="+mn-lt"/>
              </a:rPr>
              <a:t>4000 x 5000 x 5000 mm installation]</a:t>
            </a:r>
            <a:r>
              <a:rPr lang="en-US" altLang="en-US" sz="1800" dirty="0"/>
              <a:t>	</a:t>
            </a:r>
          </a:p>
        </p:txBody>
      </p:sp>
      <p:pic>
        <p:nvPicPr>
          <p:cNvPr id="45060" name="Picture 4" descr="T06949_9.jpg">
            <a:extLst>
              <a:ext uri="{FF2B5EF4-FFF2-40B4-BE49-F238E27FC236}">
                <a16:creationId xmlns:a16="http://schemas.microsoft.com/office/drawing/2014/main" id="{76AE313F-D74A-75E1-CE23-24B6A3C0972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50763" y="1026700"/>
            <a:ext cx="3690473" cy="468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a:extLst>
              <a:ext uri="{FF2B5EF4-FFF2-40B4-BE49-F238E27FC236}">
                <a16:creationId xmlns:a16="http://schemas.microsoft.com/office/drawing/2014/main" id="{69300A80-8DDE-0792-617F-3FF4448232DD}"/>
              </a:ext>
            </a:extLst>
          </p:cNvPr>
          <p:cNvSpPr>
            <a:spLocks noChangeArrowheads="1"/>
          </p:cNvSpPr>
          <p:nvPr/>
        </p:nvSpPr>
        <p:spPr bwMode="auto">
          <a:xfrm>
            <a:off x="2109786" y="6155492"/>
            <a:ext cx="693419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entury Gothic" panose="020B0502020202020204" pitchFamily="34" charset="0"/>
                <a:ea typeface="ＭＳ Ｐゴシック" panose="020B0600070205080204" pitchFamily="34" charset="-128"/>
              </a:defRPr>
            </a:lvl1pPr>
            <a:lvl2pPr marL="37931725" indent="-37474525" eaLnBrk="0" hangingPunct="0">
              <a:defRPr sz="2400">
                <a:solidFill>
                  <a:schemeClr val="tx1"/>
                </a:solidFill>
                <a:latin typeface="Century Gothic" panose="020B0502020202020204" pitchFamily="34" charset="0"/>
                <a:ea typeface="ＭＳ Ｐゴシック" panose="020B0600070205080204" pitchFamily="34" charset="-128"/>
              </a:defRPr>
            </a:lvl2pPr>
            <a:lvl3pPr eaLnBrk="0" hangingPunct="0">
              <a:defRPr sz="2400">
                <a:solidFill>
                  <a:schemeClr val="tx1"/>
                </a:solidFill>
                <a:latin typeface="Century Gothic" panose="020B0502020202020204" pitchFamily="34" charset="0"/>
                <a:ea typeface="ＭＳ Ｐゴシック" panose="020B0600070205080204" pitchFamily="34" charset="-128"/>
              </a:defRPr>
            </a:lvl3pPr>
            <a:lvl4pPr eaLnBrk="0" hangingPunct="0">
              <a:defRPr sz="2400">
                <a:solidFill>
                  <a:schemeClr val="tx1"/>
                </a:solidFill>
                <a:latin typeface="Century Gothic" panose="020B0502020202020204" pitchFamily="34" charset="0"/>
                <a:ea typeface="ＭＳ Ｐゴシック" panose="020B0600070205080204" pitchFamily="34" charset="-128"/>
              </a:defRPr>
            </a:lvl4pPr>
            <a:lvl5pPr eaLnBrk="0" hangingPunct="0">
              <a:defRPr sz="2400">
                <a:solidFill>
                  <a:schemeClr val="tx1"/>
                </a:solidFill>
                <a:latin typeface="Century Gothic" panose="020B0502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9pPr>
          </a:lstStyle>
          <a:p>
            <a:pPr eaLnBrk="1" hangingPunct="1"/>
            <a:r>
              <a:rPr lang="en-US" altLang="en-US" sz="1200" dirty="0">
                <a:latin typeface="Calibri" panose="020F0502020204030204" pitchFamily="34" charset="0"/>
                <a:cs typeface="Calibri" panose="020F0502020204030204" pitchFamily="34" charset="0"/>
              </a:rPr>
              <a:t>Anthony Gormley (1993) </a:t>
            </a:r>
            <a:r>
              <a:rPr lang="en-US" altLang="en-US" sz="1200" i="1" dirty="0">
                <a:latin typeface="Calibri" panose="020F0502020204030204" pitchFamily="34" charset="0"/>
                <a:cs typeface="Calibri" panose="020F0502020204030204" pitchFamily="34" charset="0"/>
              </a:rPr>
              <a:t>Testing a World View  </a:t>
            </a:r>
            <a:endParaRPr lang="en-US" altLang="en-US" sz="1200" dirty="0">
              <a:latin typeface="Calibri" panose="020F0502020204030204" pitchFamily="34" charset="0"/>
              <a:cs typeface="Calibri" panose="020F0502020204030204" pitchFamily="34" charset="0"/>
            </a:endParaRPr>
          </a:p>
          <a:p>
            <a:pPr eaLnBrk="1" hangingPunct="1"/>
            <a:r>
              <a:rPr lang="en-US" altLang="en-US" sz="1200" dirty="0">
                <a:latin typeface="Calibri" panose="020F0502020204030204" pitchFamily="34" charset="0"/>
                <a:cs typeface="Calibri" panose="020F0502020204030204" pitchFamily="34" charset="0"/>
              </a:rPr>
              <a:t>[Cast iron object, each:  1120 x 485 x 1070 mm sculpture]</a:t>
            </a:r>
            <a:r>
              <a:rPr lang="en-US" altLang="en-US" sz="1800" dirty="0"/>
              <a:t>	</a:t>
            </a:r>
          </a:p>
        </p:txBody>
      </p:sp>
      <p:pic>
        <p:nvPicPr>
          <p:cNvPr id="46083" name="Picture 3" descr="T12034_9.jpg">
            <a:extLst>
              <a:ext uri="{FF2B5EF4-FFF2-40B4-BE49-F238E27FC236}">
                <a16:creationId xmlns:a16="http://schemas.microsoft.com/office/drawing/2014/main" id="{29654923-8E76-9E4F-26FA-1A929FC4F63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09786" y="378768"/>
            <a:ext cx="7972426" cy="5776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5">
            <a:extLst>
              <a:ext uri="{FF2B5EF4-FFF2-40B4-BE49-F238E27FC236}">
                <a16:creationId xmlns:a16="http://schemas.microsoft.com/office/drawing/2014/main" id="{5AF616F2-4E1E-128D-3A45-AF8708E5A2FC}"/>
              </a:ext>
            </a:extLst>
          </p:cNvPr>
          <p:cNvSpPr>
            <a:spLocks noGrp="1"/>
          </p:cNvSpPr>
          <p:nvPr>
            <p:ph type="title"/>
          </p:nvPr>
        </p:nvSpPr>
        <p:spPr>
          <a:xfrm>
            <a:off x="319668" y="234452"/>
            <a:ext cx="5181600" cy="563562"/>
          </a:xfrm>
        </p:spPr>
        <p:txBody>
          <a:bodyPr>
            <a:normAutofit/>
          </a:bodyPr>
          <a:lstStyle/>
          <a:p>
            <a:r>
              <a:rPr lang="en-US" altLang="en-US" sz="3200" dirty="0">
                <a:ea typeface="ＭＳ Ｐゴシック" panose="020B0600070205080204" pitchFamily="34" charset="-128"/>
              </a:rPr>
              <a:t>Grayson PERRY</a:t>
            </a:r>
          </a:p>
        </p:txBody>
      </p:sp>
      <p:pic>
        <p:nvPicPr>
          <p:cNvPr id="47107" name="Picture 7" descr="PERRY Grayson  Bevy of Masterful Cock Dreams1995.jpg">
            <a:extLst>
              <a:ext uri="{FF2B5EF4-FFF2-40B4-BE49-F238E27FC236}">
                <a16:creationId xmlns:a16="http://schemas.microsoft.com/office/drawing/2014/main" id="{C9718C50-6AE7-6F56-4719-FE0B6BCA01A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7077" y="914400"/>
            <a:ext cx="4426026" cy="514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8" name="Picture 8" descr="PERRY Grayson  Contained Anger (Claire) 1999.jpg">
            <a:extLst>
              <a:ext uri="{FF2B5EF4-FFF2-40B4-BE49-F238E27FC236}">
                <a16:creationId xmlns:a16="http://schemas.microsoft.com/office/drawing/2014/main" id="{EE597E81-51FF-B391-5416-06A0E0072E5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26828" y="516233"/>
            <a:ext cx="3110190" cy="5430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9" name="Rectangle 9">
            <a:extLst>
              <a:ext uri="{FF2B5EF4-FFF2-40B4-BE49-F238E27FC236}">
                <a16:creationId xmlns:a16="http://schemas.microsoft.com/office/drawing/2014/main" id="{378FD8E0-6ED8-FF11-A995-2AB2E8F50606}"/>
              </a:ext>
            </a:extLst>
          </p:cNvPr>
          <p:cNvSpPr>
            <a:spLocks noChangeArrowheads="1"/>
          </p:cNvSpPr>
          <p:nvPr/>
        </p:nvSpPr>
        <p:spPr bwMode="auto">
          <a:xfrm>
            <a:off x="1799948" y="6159541"/>
            <a:ext cx="45720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entury Gothic" panose="020B0502020202020204" pitchFamily="34" charset="0"/>
                <a:ea typeface="ＭＳ Ｐゴシック" panose="020B0600070205080204" pitchFamily="34" charset="-128"/>
              </a:defRPr>
            </a:lvl1pPr>
            <a:lvl2pPr marL="37931725" indent="-37474525" eaLnBrk="0" hangingPunct="0">
              <a:defRPr sz="2400">
                <a:solidFill>
                  <a:schemeClr val="tx1"/>
                </a:solidFill>
                <a:latin typeface="Century Gothic" panose="020B0502020202020204" pitchFamily="34" charset="0"/>
                <a:ea typeface="ＭＳ Ｐゴシック" panose="020B0600070205080204" pitchFamily="34" charset="-128"/>
              </a:defRPr>
            </a:lvl2pPr>
            <a:lvl3pPr eaLnBrk="0" hangingPunct="0">
              <a:defRPr sz="2400">
                <a:solidFill>
                  <a:schemeClr val="tx1"/>
                </a:solidFill>
                <a:latin typeface="Century Gothic" panose="020B0502020202020204" pitchFamily="34" charset="0"/>
                <a:ea typeface="ＭＳ Ｐゴシック" panose="020B0600070205080204" pitchFamily="34" charset="-128"/>
              </a:defRPr>
            </a:lvl3pPr>
            <a:lvl4pPr eaLnBrk="0" hangingPunct="0">
              <a:defRPr sz="2400">
                <a:solidFill>
                  <a:schemeClr val="tx1"/>
                </a:solidFill>
                <a:latin typeface="Century Gothic" panose="020B0502020202020204" pitchFamily="34" charset="0"/>
                <a:ea typeface="ＭＳ Ｐゴシック" panose="020B0600070205080204" pitchFamily="34" charset="-128"/>
              </a:defRPr>
            </a:lvl4pPr>
            <a:lvl5pPr eaLnBrk="0" hangingPunct="0">
              <a:defRPr sz="2400">
                <a:solidFill>
                  <a:schemeClr val="tx1"/>
                </a:solidFill>
                <a:latin typeface="Century Gothic" panose="020B0502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9pPr>
          </a:lstStyle>
          <a:p>
            <a:pPr eaLnBrk="1" hangingPunct="1"/>
            <a:r>
              <a:rPr lang="en-US" altLang="en-US" sz="1200" dirty="0">
                <a:latin typeface="+mn-lt"/>
              </a:rPr>
              <a:t>(1995) </a:t>
            </a:r>
            <a:r>
              <a:rPr lang="en-US" altLang="en-US" sz="1200" i="1" dirty="0">
                <a:latin typeface="+mn-lt"/>
              </a:rPr>
              <a:t>Bevy of Masterful Cock Dreams</a:t>
            </a:r>
            <a:endParaRPr lang="en-US" altLang="en-US" sz="1200" dirty="0">
              <a:latin typeface="+mn-lt"/>
            </a:endParaRPr>
          </a:p>
        </p:txBody>
      </p:sp>
      <p:sp>
        <p:nvSpPr>
          <p:cNvPr id="47110" name="Rectangle 10">
            <a:extLst>
              <a:ext uri="{FF2B5EF4-FFF2-40B4-BE49-F238E27FC236}">
                <a16:creationId xmlns:a16="http://schemas.microsoft.com/office/drawing/2014/main" id="{7D62BD33-0BAD-295B-836D-1B005D10C857}"/>
              </a:ext>
            </a:extLst>
          </p:cNvPr>
          <p:cNvSpPr>
            <a:spLocks noChangeArrowheads="1"/>
          </p:cNvSpPr>
          <p:nvPr/>
        </p:nvSpPr>
        <p:spPr bwMode="auto">
          <a:xfrm>
            <a:off x="7296150" y="6159540"/>
            <a:ext cx="48958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entury Gothic" panose="020B0502020202020204" pitchFamily="34" charset="0"/>
                <a:ea typeface="ＭＳ Ｐゴシック" panose="020B0600070205080204" pitchFamily="34" charset="-128"/>
              </a:defRPr>
            </a:lvl1pPr>
            <a:lvl2pPr marL="37931725" indent="-37474525" eaLnBrk="0" hangingPunct="0">
              <a:defRPr sz="2400">
                <a:solidFill>
                  <a:schemeClr val="tx1"/>
                </a:solidFill>
                <a:latin typeface="Century Gothic" panose="020B0502020202020204" pitchFamily="34" charset="0"/>
                <a:ea typeface="ＭＳ Ｐゴシック" panose="020B0600070205080204" pitchFamily="34" charset="-128"/>
              </a:defRPr>
            </a:lvl2pPr>
            <a:lvl3pPr eaLnBrk="0" hangingPunct="0">
              <a:defRPr sz="2400">
                <a:solidFill>
                  <a:schemeClr val="tx1"/>
                </a:solidFill>
                <a:latin typeface="Century Gothic" panose="020B0502020202020204" pitchFamily="34" charset="0"/>
                <a:ea typeface="ＭＳ Ｐゴシック" panose="020B0600070205080204" pitchFamily="34" charset="-128"/>
              </a:defRPr>
            </a:lvl3pPr>
            <a:lvl4pPr eaLnBrk="0" hangingPunct="0">
              <a:defRPr sz="2400">
                <a:solidFill>
                  <a:schemeClr val="tx1"/>
                </a:solidFill>
                <a:latin typeface="Century Gothic" panose="020B0502020202020204" pitchFamily="34" charset="0"/>
                <a:ea typeface="ＭＳ Ｐゴシック" panose="020B0600070205080204" pitchFamily="34" charset="-128"/>
              </a:defRPr>
            </a:lvl4pPr>
            <a:lvl5pPr eaLnBrk="0" hangingPunct="0">
              <a:defRPr sz="2400">
                <a:solidFill>
                  <a:schemeClr val="tx1"/>
                </a:solidFill>
                <a:latin typeface="Century Gothic" panose="020B0502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Century Gothic" panose="020B0502020202020204" pitchFamily="34" charset="0"/>
                <a:ea typeface="ＭＳ Ｐゴシック" panose="020B0600070205080204" pitchFamily="34" charset="-128"/>
              </a:defRPr>
            </a:lvl9pPr>
          </a:lstStyle>
          <a:p>
            <a:pPr eaLnBrk="1" hangingPunct="1"/>
            <a:r>
              <a:rPr lang="en-US" altLang="en-US" sz="1200" dirty="0">
                <a:latin typeface="+mn-lt"/>
              </a:rPr>
              <a:t>(1999</a:t>
            </a:r>
            <a:r>
              <a:rPr lang="en-US" altLang="en-US" sz="1200" i="1" dirty="0">
                <a:latin typeface="+mn-lt"/>
              </a:rPr>
              <a:t>) Contained Anger (Claire)</a:t>
            </a:r>
            <a:endParaRPr lang="en-US" altLang="en-US" sz="1200" dirty="0">
              <a:latin typeface="+mn-lt"/>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a:extLst>
              <a:ext uri="{FF2B5EF4-FFF2-40B4-BE49-F238E27FC236}">
                <a16:creationId xmlns:a16="http://schemas.microsoft.com/office/drawing/2014/main" id="{1E3478D2-C393-58EC-AE82-5708321AE4C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7381" y="2290451"/>
            <a:ext cx="5698619" cy="424369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9699" name="Picture 4">
            <a:extLst>
              <a:ext uri="{FF2B5EF4-FFF2-40B4-BE49-F238E27FC236}">
                <a16:creationId xmlns:a16="http://schemas.microsoft.com/office/drawing/2014/main" id="{14720685-FFDB-A371-B13C-8531B9EA965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75120" y="2300499"/>
            <a:ext cx="5595582" cy="42336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9700" name="TextBox 6">
            <a:extLst>
              <a:ext uri="{FF2B5EF4-FFF2-40B4-BE49-F238E27FC236}">
                <a16:creationId xmlns:a16="http://schemas.microsoft.com/office/drawing/2014/main" id="{77DE4804-6762-D7E4-8CC6-DCB801490EC7}"/>
              </a:ext>
            </a:extLst>
          </p:cNvPr>
          <p:cNvSpPr txBox="1">
            <a:spLocks noChangeArrowheads="1"/>
          </p:cNvSpPr>
          <p:nvPr/>
        </p:nvSpPr>
        <p:spPr bwMode="auto">
          <a:xfrm>
            <a:off x="633588" y="324317"/>
            <a:ext cx="1092482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indent="0" eaLnBrk="1" hangingPunct="1">
              <a:buNone/>
            </a:pPr>
            <a:r>
              <a:rPr lang="en-GB" altLang="en-US" dirty="0">
                <a:latin typeface="Calibri" panose="020F0502020204030204" pitchFamily="34" charset="0"/>
                <a:ea typeface="ＭＳ Ｐゴシック" panose="020B0600070205080204" pitchFamily="34" charset="-128"/>
                <a:cs typeface="Calibri" panose="020F0502020204030204" pitchFamily="34" charset="0"/>
              </a:rPr>
              <a:t>Post Modern Media presumes that the audience is media literate and familiar with a wide range of media references and needs a high level of stimulation. Media started to make </a:t>
            </a:r>
            <a:r>
              <a:rPr lang="en-GB" altLang="en-US" dirty="0">
                <a:solidFill>
                  <a:schemeClr val="tx2"/>
                </a:solidFill>
                <a:latin typeface="Calibri" panose="020F0502020204030204" pitchFamily="34" charset="0"/>
                <a:ea typeface="ＭＳ Ｐゴシック" panose="020B0600070205080204" pitchFamily="34" charset="-128"/>
                <a:cs typeface="Calibri" panose="020F0502020204030204" pitchFamily="34" charset="0"/>
              </a:rPr>
              <a:t>INTERTEXTUAL REFERENCES </a:t>
            </a:r>
            <a:r>
              <a:rPr lang="en-GB" altLang="en-US" dirty="0">
                <a:latin typeface="Calibri" panose="020F0502020204030204" pitchFamily="34" charset="0"/>
                <a:ea typeface="ＭＳ Ｐゴシック" panose="020B0600070205080204" pitchFamily="34" charset="-128"/>
                <a:cs typeface="Calibri" panose="020F0502020204030204" pitchFamily="34" charset="0"/>
              </a:rPr>
              <a:t>to other  media texts to entertain and amuse the audience and involve them through their familiarity.</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0EE5B-C686-4040-1C41-FEB2394834FA}"/>
              </a:ext>
            </a:extLst>
          </p:cNvPr>
          <p:cNvSpPr>
            <a:spLocks noGrp="1"/>
          </p:cNvSpPr>
          <p:nvPr>
            <p:ph type="title"/>
          </p:nvPr>
        </p:nvSpPr>
        <p:spPr/>
        <p:txBody>
          <a:bodyPr/>
          <a:lstStyle/>
          <a:p>
            <a:r>
              <a:rPr lang="en-GB" dirty="0">
                <a:latin typeface="Calibri" panose="020F0502020204030204" pitchFamily="34" charset="0"/>
              </a:rPr>
              <a:t>Intertextuality</a:t>
            </a:r>
            <a:endParaRPr lang="en-US" dirty="0"/>
          </a:p>
        </p:txBody>
      </p:sp>
      <p:sp>
        <p:nvSpPr>
          <p:cNvPr id="3" name="Content Placeholder 2">
            <a:extLst>
              <a:ext uri="{FF2B5EF4-FFF2-40B4-BE49-F238E27FC236}">
                <a16:creationId xmlns:a16="http://schemas.microsoft.com/office/drawing/2014/main" id="{2187AAB4-8EB8-0366-6A0D-232CFE78E3C2}"/>
              </a:ext>
            </a:extLst>
          </p:cNvPr>
          <p:cNvSpPr>
            <a:spLocks noGrp="1"/>
          </p:cNvSpPr>
          <p:nvPr>
            <p:ph idx="1"/>
          </p:nvPr>
        </p:nvSpPr>
        <p:spPr/>
        <p:txBody>
          <a:bodyPr/>
          <a:lstStyle/>
          <a:p>
            <a:pPr marL="0" indent="0">
              <a:buNone/>
            </a:pPr>
            <a:r>
              <a:rPr lang="en-GB" dirty="0">
                <a:effectLst/>
                <a:latin typeface="Calibri" panose="020F0502020204030204" pitchFamily="34" charset="0"/>
              </a:rPr>
              <a:t>  </a:t>
            </a:r>
          </a:p>
          <a:p>
            <a:pPr marL="0" indent="0">
              <a:buNone/>
            </a:pPr>
            <a:r>
              <a:rPr lang="en-GB" dirty="0">
                <a:effectLst/>
                <a:latin typeface="Calibri" panose="020F0502020204030204" pitchFamily="34" charset="0"/>
              </a:rPr>
              <a:t>The meanings and associations rising out of the relationships between a text and other texts, especially literary ones. When one text makes reference to another text, which might be in the form of written word, illustration, media text or wider cultural forms. A classic example of a picture book that make use of this device is Anthony Browne’s (2005) </a:t>
            </a:r>
            <a:r>
              <a:rPr lang="en-GB" i="1" dirty="0">
                <a:effectLst/>
                <a:latin typeface="Calibri" panose="020F0502020204030204" pitchFamily="34" charset="0"/>
              </a:rPr>
              <a:t>Into the Forest</a:t>
            </a:r>
            <a:r>
              <a:rPr lang="en-GB" dirty="0">
                <a:effectLst/>
                <a:latin typeface="Calibri" panose="020F0502020204030204" pitchFamily="34" charset="0"/>
              </a:rPr>
              <a:t>. </a:t>
            </a:r>
          </a:p>
          <a:p>
            <a:pPr marL="0" indent="0">
              <a:buNone/>
            </a:pPr>
            <a:endParaRPr lang="en-US" dirty="0"/>
          </a:p>
        </p:txBody>
      </p:sp>
    </p:spTree>
    <p:extLst>
      <p:ext uri="{BB962C8B-B14F-4D97-AF65-F5344CB8AC3E}">
        <p14:creationId xmlns:p14="http://schemas.microsoft.com/office/powerpoint/2010/main" val="29729671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871AD-BBC2-9722-438D-688209118DA7}"/>
              </a:ext>
            </a:extLst>
          </p:cNvPr>
          <p:cNvSpPr>
            <a:spLocks noGrp="1"/>
          </p:cNvSpPr>
          <p:nvPr>
            <p:ph type="title"/>
          </p:nvPr>
        </p:nvSpPr>
        <p:spPr/>
        <p:txBody>
          <a:bodyPr/>
          <a:lstStyle/>
          <a:p>
            <a:endParaRPr lang="en-US"/>
          </a:p>
        </p:txBody>
      </p:sp>
      <p:pic>
        <p:nvPicPr>
          <p:cNvPr id="5" name="Content Placeholder 4" descr="A person walking in the snow&#10;&#10;Description automatically generated with medium confidence">
            <a:extLst>
              <a:ext uri="{FF2B5EF4-FFF2-40B4-BE49-F238E27FC236}">
                <a16:creationId xmlns:a16="http://schemas.microsoft.com/office/drawing/2014/main" id="{A5F74427-9DC8-49D0-8204-0C0478C6258A}"/>
              </a:ext>
            </a:extLst>
          </p:cNvPr>
          <p:cNvPicPr>
            <a:picLocks noGrp="1" noChangeAspect="1"/>
          </p:cNvPicPr>
          <p:nvPr>
            <p:ph idx="1"/>
          </p:nvPr>
        </p:nvPicPr>
        <p:blipFill>
          <a:blip r:embed="rId2"/>
          <a:stretch>
            <a:fillRect/>
          </a:stretch>
        </p:blipFill>
        <p:spPr>
          <a:xfrm>
            <a:off x="6937639" y="579210"/>
            <a:ext cx="5107517" cy="5472340"/>
          </a:xfrm>
        </p:spPr>
      </p:pic>
      <p:pic>
        <p:nvPicPr>
          <p:cNvPr id="7" name="Picture 6" descr="A picture containing stone&#10;&#10;Description automatically generated">
            <a:extLst>
              <a:ext uri="{FF2B5EF4-FFF2-40B4-BE49-F238E27FC236}">
                <a16:creationId xmlns:a16="http://schemas.microsoft.com/office/drawing/2014/main" id="{F4605C02-2EC5-8CE2-5AFC-A0760D8B5250}"/>
              </a:ext>
            </a:extLst>
          </p:cNvPr>
          <p:cNvPicPr>
            <a:picLocks noChangeAspect="1"/>
          </p:cNvPicPr>
          <p:nvPr/>
        </p:nvPicPr>
        <p:blipFill>
          <a:blip r:embed="rId3"/>
          <a:stretch>
            <a:fillRect/>
          </a:stretch>
        </p:blipFill>
        <p:spPr>
          <a:xfrm>
            <a:off x="146844" y="120650"/>
            <a:ext cx="6502400" cy="5930900"/>
          </a:xfrm>
          <a:prstGeom prst="rect">
            <a:avLst/>
          </a:prstGeom>
        </p:spPr>
      </p:pic>
    </p:spTree>
    <p:extLst>
      <p:ext uri="{BB962C8B-B14F-4D97-AF65-F5344CB8AC3E}">
        <p14:creationId xmlns:p14="http://schemas.microsoft.com/office/powerpoint/2010/main" val="39768050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D97477-0705-3443-9D40-23596F6057A4}"/>
              </a:ext>
            </a:extLst>
          </p:cNvPr>
          <p:cNvSpPr txBox="1"/>
          <p:nvPr/>
        </p:nvSpPr>
        <p:spPr>
          <a:xfrm>
            <a:off x="2045320" y="2305615"/>
            <a:ext cx="8101360" cy="2246769"/>
          </a:xfrm>
          <a:prstGeom prst="rect">
            <a:avLst/>
          </a:prstGeom>
          <a:noFill/>
        </p:spPr>
        <p:txBody>
          <a:bodyPr wrap="square">
            <a:spAutoFit/>
          </a:bodyPr>
          <a:lstStyle/>
          <a:p>
            <a:r>
              <a:rPr lang="en-GB" sz="2800" b="1" i="0" u="none" strike="noStrike" dirty="0" err="1">
                <a:solidFill>
                  <a:srgbClr val="4D5156"/>
                </a:solidFill>
                <a:effectLst/>
              </a:rPr>
              <a:t>Metamodernism</a:t>
            </a:r>
            <a:r>
              <a:rPr lang="en-GB" sz="2800" b="0" i="0" u="none" strike="noStrike" dirty="0">
                <a:solidFill>
                  <a:srgbClr val="4D5156"/>
                </a:solidFill>
                <a:effectLst/>
              </a:rPr>
              <a:t> is the term for a cultural discourse and paradigm that has emerged after postmodernism. It refers to new forms of contemporary art and theory that respond to modernism and postmodernism and integrate aspects of both together.</a:t>
            </a:r>
            <a:endParaRPr lang="en-US" sz="2800" dirty="0"/>
          </a:p>
        </p:txBody>
      </p:sp>
    </p:spTree>
    <p:extLst>
      <p:ext uri="{BB962C8B-B14F-4D97-AF65-F5344CB8AC3E}">
        <p14:creationId xmlns:p14="http://schemas.microsoft.com/office/powerpoint/2010/main" val="24445743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7AB683-F300-3ACA-FEB2-1E053215292A}"/>
              </a:ext>
            </a:extLst>
          </p:cNvPr>
          <p:cNvSpPr txBox="1"/>
          <p:nvPr/>
        </p:nvSpPr>
        <p:spPr>
          <a:xfrm>
            <a:off x="1269999" y="2705725"/>
            <a:ext cx="9652001" cy="1446550"/>
          </a:xfrm>
          <a:prstGeom prst="rect">
            <a:avLst/>
          </a:prstGeom>
          <a:noFill/>
        </p:spPr>
        <p:txBody>
          <a:bodyPr wrap="none" rtlCol="0">
            <a:spAutoFit/>
          </a:bodyPr>
          <a:lstStyle/>
          <a:p>
            <a:pPr algn="ctr"/>
            <a:r>
              <a:rPr lang="en-US" sz="4000" dirty="0"/>
              <a:t>Task</a:t>
            </a:r>
          </a:p>
          <a:p>
            <a:pPr algn="ctr"/>
            <a:endParaRPr lang="en-US" sz="2400" dirty="0"/>
          </a:p>
          <a:p>
            <a:pPr algn="ctr"/>
            <a:r>
              <a:rPr lang="en-US" sz="2400" dirty="0"/>
              <a:t>Look for examples of work/illustration that maybe considered Metamodern. </a:t>
            </a:r>
          </a:p>
        </p:txBody>
      </p:sp>
    </p:spTree>
    <p:extLst>
      <p:ext uri="{BB962C8B-B14F-4D97-AF65-F5344CB8AC3E}">
        <p14:creationId xmlns:p14="http://schemas.microsoft.com/office/powerpoint/2010/main" val="23809986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3404</TotalTime>
  <Words>2184</Words>
  <Application>Microsoft Macintosh PowerPoint</Application>
  <PresentationFormat>Widescreen</PresentationFormat>
  <Paragraphs>227</Paragraphs>
  <Slides>45</Slides>
  <Notes>8</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45</vt:i4>
      </vt:variant>
    </vt:vector>
  </HeadingPairs>
  <TitlesOfParts>
    <vt:vector size="57" baseType="lpstr">
      <vt:lpstr>ＭＳ Ｐゴシック</vt:lpstr>
      <vt:lpstr>Arial</vt:lpstr>
      <vt:lpstr>Calibri</vt:lpstr>
      <vt:lpstr>Calibri Light</vt:lpstr>
      <vt:lpstr>Google Sans</vt:lpstr>
      <vt:lpstr>helveticaneue</vt:lpstr>
      <vt:lpstr>Lucida Sans</vt:lpstr>
      <vt:lpstr>MoMA Sans</vt:lpstr>
      <vt:lpstr>Palatino Linotype</vt:lpstr>
      <vt:lpstr>Roboto</vt:lpstr>
      <vt:lpstr>Wingdings</vt:lpstr>
      <vt:lpstr>Office Theme</vt:lpstr>
      <vt:lpstr>Intro to Modernism and Postmodernism</vt:lpstr>
      <vt:lpstr>PowerPoint Presentation</vt:lpstr>
      <vt:lpstr>PowerPoint Presentation</vt:lpstr>
      <vt:lpstr>PowerPoint Presentation</vt:lpstr>
      <vt:lpstr>Fauvism 1889-1905</vt:lpstr>
      <vt:lpstr>Primitivism from late 19th century a general term</vt:lpstr>
      <vt:lpstr>Primitivism</vt:lpstr>
      <vt:lpstr>Expressionism-Die Brücke</vt:lpstr>
      <vt:lpstr> School of Paris</vt:lpstr>
      <vt:lpstr>Futurism 1909</vt:lpstr>
      <vt:lpstr>Cubism 1911</vt:lpstr>
      <vt:lpstr>Orphism 1912</vt:lpstr>
      <vt:lpstr>Suprematism 1915</vt:lpstr>
      <vt:lpstr>Russian Constructivism 1915</vt:lpstr>
      <vt:lpstr>1917-1913 De Stijl /Neo-plasticism</vt:lpstr>
      <vt:lpstr>DADA 1916</vt:lpstr>
      <vt:lpstr>PowerPoint Presentation</vt:lpstr>
      <vt:lpstr>Bauhaus 1919</vt:lpstr>
      <vt:lpstr>PowerPoint Presentation</vt:lpstr>
      <vt:lpstr>Art Deco 1920’s</vt:lpstr>
      <vt:lpstr>Surrealism 1924</vt:lpstr>
      <vt:lpstr>Abstract Expressionism 1940s 1950s</vt:lpstr>
      <vt:lpstr>PowerPoint Presentation</vt:lpstr>
      <vt:lpstr>Postmodernism</vt:lpstr>
      <vt:lpstr> </vt:lpstr>
      <vt:lpstr>Key characteristics</vt:lpstr>
      <vt:lpstr>JEAN BAUDRILLARD  SIMULACRUM (simulacra): </vt:lpstr>
      <vt:lpstr>PowerPoint Presentation</vt:lpstr>
      <vt:lpstr>Peter Blake  born 1932</vt:lpstr>
      <vt:lpstr>Patrick Caulfield  1936-2005</vt:lpstr>
      <vt:lpstr>David Hockney  </vt:lpstr>
      <vt:lpstr>Richard Hamilton</vt:lpstr>
      <vt:lpstr>Roy Lichtenstein </vt:lpstr>
      <vt:lpstr>Andy Warhol</vt:lpstr>
      <vt:lpstr>PowerPoint Presentation</vt:lpstr>
      <vt:lpstr>Cindy Sherman</vt:lpstr>
      <vt:lpstr>Damien Hirst (1991) The Physical Impossibility of Death in the Mind of Someone Living</vt:lpstr>
      <vt:lpstr>Cornelia Parker</vt:lpstr>
      <vt:lpstr>PowerPoint Presentation</vt:lpstr>
      <vt:lpstr>Grayson PERRY</vt:lpstr>
      <vt:lpstr>PowerPoint Presentation</vt:lpstr>
      <vt:lpstr>Intertextuality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Modernism and postmodernisn</dc:title>
  <dc:creator>Gwenllian Beynon</dc:creator>
  <cp:lastModifiedBy>Chris Harrendence</cp:lastModifiedBy>
  <cp:revision>15</cp:revision>
  <dcterms:created xsi:type="dcterms:W3CDTF">2022-11-08T01:21:17Z</dcterms:created>
  <dcterms:modified xsi:type="dcterms:W3CDTF">2024-10-29T10:37:33Z</dcterms:modified>
</cp:coreProperties>
</file>