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A2FFE9-0A41-B444-8675-B0102C383671}" v="2443" dt="2019-12-20T14:53:24.518"/>
    <p1510:client id="{7EF54304-14E5-464F-8A0B-33308E7DC722}" v="22" dt="2019-12-20T10:52:46.0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>
        <p:scale>
          <a:sx n="111" d="100"/>
          <a:sy n="111" d="100"/>
        </p:scale>
        <p:origin x="66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764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25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508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827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244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70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1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223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169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213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174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66466-66AE-4A06-9BE1-A31830261226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9085E-0A78-4573-960A-FCB232E9C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644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gov.wales/docs/dcells/publications/150317-successful-futures-cym.pdf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gov.wales/docs/dcells/publications/150317-successful-futures-cym.pdf" TargetMode="External"/><Relationship Id="rId7" Type="http://schemas.openxmlformats.org/officeDocument/2006/relationships/hyperlink" Target="http://www.educationengland.org.uk/documents/pdfs/2009-IRPC-final-report.pdf" TargetMode="External"/><Relationship Id="rId2" Type="http://schemas.openxmlformats.org/officeDocument/2006/relationships/hyperlink" Target="http://www.comiccompany.co.uk/?category=41&amp;collection=369&amp;code=98%5d7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hwb.gov.wales/cwricwlwm-cymru-2008/fframwaith-cymhwysedd-digidol-fersiwn-cwricwlwm-cymru-2008/fframwaith/" TargetMode="External"/><Relationship Id="rId5" Type="http://schemas.openxmlformats.org/officeDocument/2006/relationships/hyperlink" Target="https://hwb.gov.wales/cwricwlwm-cymru-2008/fframwaith-llythrennedd-a-rhifedd-cenedlaethol-fersiwn-cwricwlwm-cymru-2008/fframwaith/" TargetMode="External"/><Relationship Id="rId4" Type="http://schemas.openxmlformats.org/officeDocument/2006/relationships/hyperlink" Target="https://www.estyn.llyw.cymru/sites/www.estyn.gov.wales/files/documents/Updated%20-%20Inspection%20Clarified%20%28Cymraeg%29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rgbClr val="C4F4E7">
                <a:alpha val="78000"/>
                <a:lumMod val="90000"/>
                <a:lumOff val="10000"/>
              </a:srgbClr>
            </a:gs>
            <a:gs pos="0">
              <a:schemeClr val="accent1">
                <a:alpha val="91000"/>
                <a:lumMod val="2000"/>
                <a:lumOff val="98000"/>
              </a:schemeClr>
            </a:gs>
            <a:gs pos="50000">
              <a:srgbClr val="BBF2E3">
                <a:alpha val="80000"/>
                <a:lumMod val="90000"/>
                <a:lumOff val="10000"/>
              </a:srgbClr>
            </a:gs>
            <a:gs pos="22000">
              <a:srgbClr val="D3F7ED">
                <a:alpha val="91000"/>
                <a:lumMod val="90000"/>
                <a:lumOff val="10000"/>
              </a:srgbClr>
            </a:gs>
            <a:gs pos="100000">
              <a:schemeClr val="accent4">
                <a:alpha val="69000"/>
                <a:lumMod val="81000"/>
              </a:schemeClr>
            </a:gs>
            <a:gs pos="68000">
              <a:schemeClr val="accent1">
                <a:alpha val="69000"/>
                <a:lumMod val="41000"/>
                <a:lumOff val="59000"/>
              </a:schemeClr>
            </a:gs>
            <a:gs pos="78000">
              <a:schemeClr val="accent4">
                <a:lumMod val="34000"/>
                <a:lumOff val="66000"/>
              </a:schemeClr>
            </a:gs>
            <a:gs pos="90000">
              <a:schemeClr val="accent4">
                <a:lumMod val="49000"/>
                <a:lumOff val="51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Diagonal Corners Rounded 7">
            <a:extLst>
              <a:ext uri="{FF2B5EF4-FFF2-40B4-BE49-F238E27FC236}">
                <a16:creationId xmlns:a16="http://schemas.microsoft.com/office/drawing/2014/main" id="{9858C8CB-6B0B-4CB6-9255-2F658D8419CA}"/>
              </a:ext>
            </a:extLst>
          </p:cNvPr>
          <p:cNvSpPr/>
          <p:nvPr/>
        </p:nvSpPr>
        <p:spPr>
          <a:xfrm>
            <a:off x="2603499" y="99776"/>
            <a:ext cx="7023101" cy="588539"/>
          </a:xfrm>
          <a:prstGeom prst="round2DiagRect">
            <a:avLst/>
          </a:prstGeom>
          <a:solidFill>
            <a:schemeClr val="bg1"/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A16DC9-4868-40D6-8483-9C42697E83F6}"/>
              </a:ext>
            </a:extLst>
          </p:cNvPr>
          <p:cNvSpPr txBox="1"/>
          <p:nvPr/>
        </p:nvSpPr>
        <p:spPr>
          <a:xfrm>
            <a:off x="0" y="0"/>
            <a:ext cx="1452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ECAD6012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29CA48-5818-4875-9207-C2A5CC435C77}"/>
              </a:ext>
            </a:extLst>
          </p:cNvPr>
          <p:cNvSpPr txBox="1"/>
          <p:nvPr/>
        </p:nvSpPr>
        <p:spPr>
          <a:xfrm>
            <a:off x="11295529" y="0"/>
            <a:ext cx="8964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1700836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238564-B236-4E2C-975B-E8F5082305C7}"/>
              </a:ext>
            </a:extLst>
          </p:cNvPr>
          <p:cNvSpPr/>
          <p:nvPr/>
        </p:nvSpPr>
        <p:spPr>
          <a:xfrm>
            <a:off x="2130950" y="-2874"/>
            <a:ext cx="738704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GB" sz="40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Cyfrifoldebau</a:t>
            </a:r>
            <a:r>
              <a:rPr lang="en-GB" sz="4000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endParaRPr lang="en-GB" sz="4000" b="1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57D3AB6-A473-4F29-9461-379256493310}"/>
              </a:ext>
            </a:extLst>
          </p:cNvPr>
          <p:cNvSpPr/>
          <p:nvPr/>
        </p:nvSpPr>
        <p:spPr>
          <a:xfrm>
            <a:off x="60875" y="762133"/>
            <a:ext cx="12065667" cy="942259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0C3CDC1-57DF-4CC9-A208-45F9DF24BD1A}"/>
              </a:ext>
            </a:extLst>
          </p:cNvPr>
          <p:cNvSpPr/>
          <p:nvPr/>
        </p:nvSpPr>
        <p:spPr>
          <a:xfrm>
            <a:off x="44116" y="5280103"/>
            <a:ext cx="3922219" cy="1520355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15BF2DD-6045-44D8-9C86-1A9BC21CDE8E}"/>
              </a:ext>
            </a:extLst>
          </p:cNvPr>
          <p:cNvSpPr/>
          <p:nvPr/>
        </p:nvSpPr>
        <p:spPr>
          <a:xfrm>
            <a:off x="51654" y="3525777"/>
            <a:ext cx="4065844" cy="1680223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97E0CC9-4FE0-4452-A019-D962D2467B89}"/>
              </a:ext>
            </a:extLst>
          </p:cNvPr>
          <p:cNvSpPr/>
          <p:nvPr/>
        </p:nvSpPr>
        <p:spPr>
          <a:xfrm>
            <a:off x="4173296" y="1758831"/>
            <a:ext cx="3143082" cy="2460505"/>
          </a:xfrm>
          <a:prstGeom prst="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E55A7D9-A882-440C-8432-12B2E1F0B038}"/>
              </a:ext>
            </a:extLst>
          </p:cNvPr>
          <p:cNvSpPr/>
          <p:nvPr/>
        </p:nvSpPr>
        <p:spPr>
          <a:xfrm>
            <a:off x="8425744" y="5797550"/>
            <a:ext cx="3714602" cy="994434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2772A6A-5850-45F1-B956-24073770AEBA}"/>
              </a:ext>
            </a:extLst>
          </p:cNvPr>
          <p:cNvSpPr/>
          <p:nvPr/>
        </p:nvSpPr>
        <p:spPr>
          <a:xfrm>
            <a:off x="8434178" y="4769073"/>
            <a:ext cx="3706167" cy="946231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B4003C0-970E-42CE-B10F-5EC60E2453F7}"/>
              </a:ext>
            </a:extLst>
          </p:cNvPr>
          <p:cNvSpPr/>
          <p:nvPr/>
        </p:nvSpPr>
        <p:spPr>
          <a:xfrm>
            <a:off x="8624047" y="1758831"/>
            <a:ext cx="3516299" cy="2927996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7DD05A0-8F52-4E16-9E40-4551ED453912}"/>
              </a:ext>
            </a:extLst>
          </p:cNvPr>
          <p:cNvSpPr txBox="1"/>
          <p:nvPr/>
        </p:nvSpPr>
        <p:spPr>
          <a:xfrm>
            <a:off x="8449137" y="5734616"/>
            <a:ext cx="3706167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Rhestr</a:t>
            </a:r>
            <a:r>
              <a:rPr lang="en-GB" sz="12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Cyfeirnodi</a:t>
            </a:r>
            <a:r>
              <a:rPr lang="en-GB" sz="12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Byr</a:t>
            </a:r>
            <a:endParaRPr lang="en-GB" sz="1200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9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Hayes, D. (2010) </a:t>
            </a:r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seductive charms of a cross-curricular approach.</a:t>
            </a:r>
          </a:p>
          <a:p>
            <a:pPr algn="ctr"/>
            <a:r>
              <a:rPr lang="en-GB" sz="4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Donaldson, G. (2015) </a:t>
            </a:r>
            <a:r>
              <a:rPr lang="en-GB" sz="900" i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Dyfodol</a:t>
            </a:r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900" i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Llwyddiannus</a:t>
            </a:r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900" i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Hawlfraint</a:t>
            </a:r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900" i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Goron</a:t>
            </a:r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900" i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900" i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900" i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9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http://gov.wales/docs/dcells/publications/150317-successful-futures-cym.pdf</a:t>
            </a:r>
            <a:r>
              <a:rPr lang="en-GB" sz="9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9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9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Darllenwyd</a:t>
            </a:r>
            <a:r>
              <a:rPr lang="en-US" sz="9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30 </a:t>
            </a:r>
            <a:r>
              <a:rPr lang="en-US" sz="9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Ebrill</a:t>
            </a:r>
            <a:r>
              <a:rPr lang="en-US" sz="9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2019)</a:t>
            </a:r>
          </a:p>
          <a:p>
            <a:r>
              <a:rPr lang="en-US" sz="4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9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Barnes, J. (2015) </a:t>
            </a:r>
            <a:r>
              <a:rPr lang="en-US" sz="900" i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Cross-Curricular Learning 3-14. </a:t>
            </a:r>
            <a:endParaRPr lang="en-GB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7DC58A-266D-4F84-B62E-148FB9E59BF8}"/>
              </a:ext>
            </a:extLst>
          </p:cNvPr>
          <p:cNvSpPr txBox="1"/>
          <p:nvPr/>
        </p:nvSpPr>
        <p:spPr>
          <a:xfrm>
            <a:off x="8376138" y="4724059"/>
            <a:ext cx="38370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Casgliad</a:t>
            </a:r>
            <a:endParaRPr lang="en-GB" sz="1200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presennol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cynnig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cyfleoedd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gwahanol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blant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ddatblygu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pynciau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penodol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Mae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hybu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draws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dysgu’n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ymlaen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cyd-destunau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perthnasol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go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iawn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bynnag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“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oes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disgwyl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ysgolion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cyfleoedd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ddisgyblion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ddangos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medrau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TGCh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Gymraeg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mhob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gwers</a:t>
            </a:r>
            <a:r>
              <a:rPr lang="en-GB" sz="80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(Estyn, 2016, t.6). </a:t>
            </a:r>
            <a:endParaRPr lang="en-GB" sz="800" dirty="0" err="1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A6CBD9B-819D-43FB-B248-B1A07ABB03A2}"/>
              </a:ext>
            </a:extLst>
          </p:cNvPr>
          <p:cNvSpPr txBox="1"/>
          <p:nvPr/>
        </p:nvSpPr>
        <p:spPr>
          <a:xfrm>
            <a:off x="21210" y="745651"/>
            <a:ext cx="1216020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Cyflwyniad</a:t>
            </a:r>
            <a:endParaRPr lang="en-GB" sz="1100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term ‘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ddisgrifio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gwybodaeth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gweithgareddau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fentrau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heb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cyfyngu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pwnc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cymhwyso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draws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(Barnes, 2012). Mae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gyfuno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gwahanol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bynciau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ysgol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gyflwyno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ddeniadol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bleserus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Pan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gânt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cywir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buddion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amlwg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unwaith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Mae'n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cynnig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ddisgyblion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ddatblygu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gwybodaeth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dealltwriaeth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chael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cymell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gyfres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bynciau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rhyng-gysylltiedig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cyflwyno'r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cyfle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gyfuno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amcanion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wahanol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bynciau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ysgol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gynradd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wers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ac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ogystal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â bod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ddyfais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arbed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amser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mae'n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wych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sicrhau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ymgysylltiad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ddisgyblion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Awgryma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Rose (2009, t.25) “there are times when it is right to marshal content from different subjects into well-planned, cross-curricular studies”. </a:t>
            </a:r>
            <a: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fewn y cwricwlwm, mae gan athrawon ac ysgolion ryddid i benderfynu sut i drefnu dysgu yn y diwrnod ysgol. 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 gânt eu defnyddio'n gywir, mae buddion dysgu trawsgwricwlaidd yn amlwg ar unwaith.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cymhwysedd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yw’r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tri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cyfrifoldebau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Dylai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rhan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bob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gwers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maent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hanfodol i allu cymryd rhan yn llwyddiannus ac yn hyderus yn y byd modern. 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Dywed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Donaldson (2015, t.40) 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dylai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gyfrifoldebau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i’r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holl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phobl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sy’n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gweithio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phlant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phobl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ifanc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                                             </a:t>
            </a:r>
            <a:endParaRPr lang="en-GB" sz="8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6314175-1C35-4AE5-AA01-9FA8C26AC0E9}"/>
              </a:ext>
            </a:extLst>
          </p:cNvPr>
          <p:cNvSpPr txBox="1"/>
          <p:nvPr/>
        </p:nvSpPr>
        <p:spPr>
          <a:xfrm>
            <a:off x="6699" y="5238858"/>
            <a:ext cx="3989106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12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endParaRPr lang="en-GB" sz="1200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ddata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gyfres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arsylwadau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gwersi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wedi'u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recordio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wnaed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dros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bum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mlynedd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parhaus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“I have identified eight distinct types of cross-curricular teaching and learning” (Barnes, 2015, t.65).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Enwau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 y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Symbolaidd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Hierarchaidd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Pwnc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Unigol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Trosglwyddadwy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Thema-seiliedig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Aml-ddisgyblaethol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Rhyng-ddisgyblaethol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Oportiwnistaidd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Ffocws-dwbl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Gall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defnyddio'r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cefnogi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esblygol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yng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Nghymru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Penderfynir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dangos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gellir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aml-ddisgyblaethol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oportiwnistaidd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ystafell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dosbarth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gyfer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Blwyddyn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pedwar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thema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‘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sbardun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fodel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272D30-8D08-4BAB-B45E-B1BEFCCA7CC0}"/>
              </a:ext>
            </a:extLst>
          </p:cNvPr>
          <p:cNvSpPr txBox="1"/>
          <p:nvPr/>
        </p:nvSpPr>
        <p:spPr>
          <a:xfrm>
            <a:off x="4116642" y="1729225"/>
            <a:ext cx="3285366" cy="2454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</a:t>
            </a:r>
            <a:r>
              <a:rPr lang="en-GB" sz="1100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Aml-ddisgyblaethol</a:t>
            </a:r>
            <a:r>
              <a:rPr lang="en-GB" sz="11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11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Waith</a:t>
            </a:r>
            <a:endParaRPr lang="en-GB" sz="11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Bwyta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Iach</a:t>
            </a:r>
            <a:endParaRPr lang="en-GB" sz="85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Diet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Cytbwys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ffracsiynau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adnabod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amryw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rannau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sy’n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cyfan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yw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ffracsiynau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e.e.</a:t>
            </a:r>
            <a:r>
              <a:rPr lang="en-GB" sz="85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2⁄3, 3⁄10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Chymhwysedd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poster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hybu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bwyta’n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iach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ansoddeiriau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adferfau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ychwanegu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diddordeb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ysgrifennu’n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fanwl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gywir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(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addasu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cydrannau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aml-gyfryngol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iaith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fwy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ddefnyddio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ystod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feddalwedd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diet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cytbwys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dewis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llunio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siartiau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diagramau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graffiau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priodol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chanddynt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raddfeydd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addas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Cymhwysedd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hysbyseb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fideo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am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bwysigrwydd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bwyta'n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iach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addasu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chyflwyno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ystod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destun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delwedd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animeiddiad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fideo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ddibenion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penodol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(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trefnu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sgwrs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gynulleidfaoedd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gwahanol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ddilyn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yr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sy’n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ddweud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e.e.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rhoi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gwybodaeth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gefndir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rhoi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crynodeb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byr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prif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bwyntiau</a:t>
            </a:r>
            <a:r>
              <a:rPr lang="en-GB" sz="85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GB" sz="85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fframwaith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bydd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myfyrwyr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datblygu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GB" sz="7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Llywodraeth</a:t>
            </a:r>
            <a:r>
              <a:rPr lang="en-GB" sz="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Cymru, 2008)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CEC722A-1094-4042-9A2A-98F361D7B027}"/>
              </a:ext>
            </a:extLst>
          </p:cNvPr>
          <p:cNvSpPr txBox="1"/>
          <p:nvPr/>
        </p:nvSpPr>
        <p:spPr>
          <a:xfrm>
            <a:off x="27477" y="3477565"/>
            <a:ext cx="41033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Blaid</a:t>
            </a:r>
            <a:r>
              <a:rPr lang="en-GB" sz="12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12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2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Erbyn</a:t>
            </a:r>
            <a:endParaRPr lang="en-GB" sz="1200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Hayes (2010)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dadleuon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blaid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integredig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sail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waith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damcaniaethwyr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sy'n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cefnogi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safbwynt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adeiladol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sef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darganfod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trwy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uniongyrchol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Mae Donaldson (2015)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blaid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ac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argymell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meysydd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phrofiad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rhoi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cyfle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ddylunio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strwythur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sy'n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â'r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pedwar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diben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ffocws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Mae Barnes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cytuno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bynnag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creda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gall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plygu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pynciau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fewn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thema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Mae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golygu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bosibl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gorfodi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cysylltiadau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ffug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 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amharu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Awgryma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Barnes (2015)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well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phwnc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ddehongli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adeiladu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fath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Mae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gwaith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ystyried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llai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heriol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ystyrlon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sesiynau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pynciol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hyn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dywed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Pound a Lee (2010, t.112) “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Although a possibility, this need not be the case, and integrated studies can help understanding and challenge thinking by providing a context for mathematical development”. </a:t>
            </a:r>
            <a:endParaRPr lang="en-US" sz="8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098E1BD-FECD-4E41-83A5-B696F662467A}"/>
              </a:ext>
            </a:extLst>
          </p:cNvPr>
          <p:cNvSpPr txBox="1"/>
          <p:nvPr/>
        </p:nvSpPr>
        <p:spPr>
          <a:xfrm>
            <a:off x="5155659" y="4220094"/>
            <a:ext cx="3277623" cy="259301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GB" sz="1100" b="1" u="sng" dirty="0">
                <a:latin typeface="Times New Roman"/>
                <a:cs typeface="Times New Roman"/>
              </a:rPr>
              <a:t>Model </a:t>
            </a:r>
            <a:r>
              <a:rPr lang="en-GB" sz="1100" b="1" u="sng" dirty="0" err="1">
                <a:latin typeface="Times New Roman"/>
                <a:cs typeface="Times New Roman"/>
              </a:rPr>
              <a:t>Oportiwnistaidd</a:t>
            </a:r>
            <a:r>
              <a:rPr lang="en-GB" sz="1100" b="1" u="sng" dirty="0">
                <a:latin typeface="Times New Roman"/>
                <a:cs typeface="Times New Roman"/>
              </a:rPr>
              <a:t> </a:t>
            </a:r>
            <a:r>
              <a:rPr lang="en-GB" sz="1100" b="1" u="sng" dirty="0" err="1">
                <a:latin typeface="Times New Roman"/>
                <a:cs typeface="Times New Roman"/>
              </a:rPr>
              <a:t>ar</a:t>
            </a:r>
            <a:r>
              <a:rPr lang="en-GB" sz="1100" b="1" u="sng" dirty="0">
                <a:latin typeface="Times New Roman"/>
                <a:cs typeface="Times New Roman"/>
              </a:rPr>
              <a:t> </a:t>
            </a:r>
            <a:r>
              <a:rPr lang="en-GB" sz="1100" b="1" u="sng" dirty="0" err="1">
                <a:latin typeface="Times New Roman"/>
                <a:cs typeface="Times New Roman"/>
              </a:rPr>
              <a:t>Waith</a:t>
            </a:r>
            <a:endParaRPr lang="en-GB" sz="1100" b="1" u="sng" dirty="0">
              <a:latin typeface="Times New Roman"/>
              <a:cs typeface="Times New Roman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50" dirty="0" err="1">
                <a:latin typeface="Times New Roman"/>
                <a:cs typeface="Times New Roman"/>
              </a:rPr>
              <a:t>Llythrennedd</a:t>
            </a:r>
            <a:r>
              <a:rPr lang="en-GB" sz="850" dirty="0">
                <a:latin typeface="Times New Roman"/>
                <a:cs typeface="Times New Roman"/>
              </a:rPr>
              <a:t> - </a:t>
            </a:r>
            <a:r>
              <a:rPr lang="en-GB" sz="850" dirty="0" err="1">
                <a:latin typeface="Times New Roman"/>
                <a:cs typeface="Times New Roman"/>
              </a:rPr>
              <a:t>Diwrnod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Masnach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Deg</a:t>
            </a:r>
            <a:r>
              <a:rPr lang="en-GB" sz="850" dirty="0">
                <a:latin typeface="Times New Roman"/>
                <a:cs typeface="Times New Roman"/>
              </a:rPr>
              <a:t> (</a:t>
            </a:r>
            <a:r>
              <a:rPr lang="en-GB" sz="850" dirty="0" err="1">
                <a:latin typeface="Times New Roman"/>
                <a:cs typeface="Times New Roman"/>
              </a:rPr>
              <a:t>archwilio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sefyllfaoedd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gwahanol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drwy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chwarae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rôl</a:t>
            </a:r>
            <a:r>
              <a:rPr lang="en-GB" sz="850" dirty="0">
                <a:latin typeface="Times New Roman"/>
                <a:cs typeface="Times New Roman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50" dirty="0" err="1">
                <a:latin typeface="Times New Roman"/>
                <a:cs typeface="Times New Roman"/>
              </a:rPr>
              <a:t>Llythrennedd</a:t>
            </a:r>
            <a:r>
              <a:rPr lang="en-GB" sz="850" dirty="0">
                <a:latin typeface="Times New Roman"/>
                <a:cs typeface="Times New Roman"/>
              </a:rPr>
              <a:t> - Plant </a:t>
            </a:r>
            <a:r>
              <a:rPr lang="en-GB" sz="850" dirty="0" err="1">
                <a:latin typeface="Times New Roman"/>
                <a:cs typeface="Times New Roman"/>
              </a:rPr>
              <a:t>yn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gweithio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mewn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grwpiau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benderfynu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beth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goginio</a:t>
            </a:r>
            <a:r>
              <a:rPr lang="en-GB" sz="850" dirty="0">
                <a:latin typeface="Times New Roman"/>
                <a:cs typeface="Times New Roman"/>
              </a:rPr>
              <a:t> – </a:t>
            </a:r>
            <a:r>
              <a:rPr lang="en-GB" sz="850" dirty="0" err="1">
                <a:latin typeface="Times New Roman"/>
                <a:cs typeface="Times New Roman"/>
              </a:rPr>
              <a:t>trafod</a:t>
            </a:r>
            <a:r>
              <a:rPr lang="en-GB" sz="850" dirty="0">
                <a:latin typeface="Times New Roman"/>
                <a:cs typeface="Times New Roman"/>
              </a:rPr>
              <a:t> (</a:t>
            </a:r>
            <a:r>
              <a:rPr lang="en-GB" sz="850" dirty="0" err="1">
                <a:latin typeface="Times New Roman"/>
                <a:cs typeface="Times New Roman"/>
              </a:rPr>
              <a:t>cyfrannu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drafodaeth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grŵp</a:t>
            </a:r>
            <a:r>
              <a:rPr lang="en-GB" sz="850" dirty="0">
                <a:latin typeface="Times New Roman"/>
                <a:cs typeface="Times New Roman"/>
              </a:rPr>
              <a:t>, </a:t>
            </a:r>
            <a:r>
              <a:rPr lang="en-GB" sz="850" dirty="0" err="1">
                <a:latin typeface="Times New Roman"/>
                <a:cs typeface="Times New Roman"/>
              </a:rPr>
              <a:t>gan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helpu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pawb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gymryd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rhan</a:t>
            </a:r>
            <a:r>
              <a:rPr lang="en-GB" sz="850" dirty="0">
                <a:latin typeface="Times New Roman"/>
                <a:cs typeface="Times New Roman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50" dirty="0" err="1">
                <a:latin typeface="Times New Roman"/>
                <a:cs typeface="Times New Roman"/>
              </a:rPr>
              <a:t>Cymhwysedd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Digidol</a:t>
            </a:r>
            <a:r>
              <a:rPr lang="en-GB" sz="850" dirty="0">
                <a:latin typeface="Times New Roman"/>
                <a:cs typeface="Times New Roman"/>
              </a:rPr>
              <a:t> - </a:t>
            </a:r>
            <a:r>
              <a:rPr lang="en-GB" sz="850" dirty="0" err="1">
                <a:latin typeface="Times New Roman"/>
                <a:cs typeface="Times New Roman"/>
              </a:rPr>
              <a:t>Ymchwilio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rysáit</a:t>
            </a:r>
            <a:r>
              <a:rPr lang="en-GB" sz="850" dirty="0">
                <a:latin typeface="Times New Roman"/>
                <a:cs typeface="Times New Roman"/>
              </a:rPr>
              <a:t> (</a:t>
            </a:r>
            <a:r>
              <a:rPr lang="en-GB" sz="850" dirty="0" err="1">
                <a:latin typeface="Times New Roman"/>
                <a:cs typeface="Times New Roman"/>
              </a:rPr>
              <a:t>dod</a:t>
            </a:r>
            <a:r>
              <a:rPr lang="en-GB" sz="850" dirty="0">
                <a:latin typeface="Times New Roman"/>
                <a:cs typeface="Times New Roman"/>
              </a:rPr>
              <a:t> o </a:t>
            </a:r>
            <a:r>
              <a:rPr lang="en-GB" sz="850" dirty="0" err="1">
                <a:latin typeface="Times New Roman"/>
                <a:cs typeface="Times New Roman"/>
              </a:rPr>
              <a:t>hyd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wybodaeth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briodol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gan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ddefnyddio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gwahanol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allweddeiriau</a:t>
            </a:r>
            <a:r>
              <a:rPr lang="en-GB" sz="850" dirty="0">
                <a:latin typeface="Times New Roman"/>
                <a:cs typeface="Times New Roman"/>
              </a:rPr>
              <a:t> a </a:t>
            </a:r>
            <a:r>
              <a:rPr lang="en-GB" sz="850" dirty="0" err="1">
                <a:latin typeface="Times New Roman"/>
                <a:cs typeface="Times New Roman"/>
              </a:rPr>
              <a:t>thechnegau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chwilio</a:t>
            </a:r>
            <a:r>
              <a:rPr lang="en-GB" sz="850" dirty="0">
                <a:latin typeface="Times New Roman"/>
                <a:cs typeface="Times New Roman"/>
              </a:rPr>
              <a:t>) (</a:t>
            </a:r>
            <a:r>
              <a:rPr lang="en-GB" sz="850" dirty="0" err="1">
                <a:latin typeface="Times New Roman"/>
                <a:cs typeface="Times New Roman"/>
              </a:rPr>
              <a:t>dod</a:t>
            </a:r>
            <a:r>
              <a:rPr lang="en-GB" sz="850" dirty="0">
                <a:latin typeface="Times New Roman"/>
                <a:cs typeface="Times New Roman"/>
              </a:rPr>
              <a:t> o </a:t>
            </a:r>
            <a:r>
              <a:rPr lang="en-GB" sz="850" dirty="0" err="1">
                <a:latin typeface="Times New Roman"/>
                <a:cs typeface="Times New Roman"/>
              </a:rPr>
              <a:t>hyd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wybodaeth</a:t>
            </a:r>
            <a:r>
              <a:rPr lang="en-GB" sz="850" dirty="0">
                <a:latin typeface="Times New Roman"/>
                <a:cs typeface="Times New Roman"/>
              </a:rPr>
              <a:t> a </a:t>
            </a:r>
            <a:r>
              <a:rPr lang="en-GB" sz="850" dirty="0" err="1">
                <a:latin typeface="Times New Roman"/>
                <a:cs typeface="Times New Roman"/>
              </a:rPr>
              <a:t>syniadau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ar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dudalennau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gwe</a:t>
            </a:r>
            <a:r>
              <a:rPr lang="en-GB" sz="850" dirty="0">
                <a:latin typeface="Times New Roman"/>
                <a:cs typeface="Times New Roman"/>
              </a:rPr>
              <a:t>, </a:t>
            </a:r>
            <a:r>
              <a:rPr lang="en-GB" sz="850" dirty="0" err="1">
                <a:latin typeface="Times New Roman"/>
                <a:cs typeface="Times New Roman"/>
              </a:rPr>
              <a:t>gan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ddefnyddio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gwahanol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ffyrdd</a:t>
            </a:r>
            <a:r>
              <a:rPr lang="en-GB" sz="850" dirty="0">
                <a:latin typeface="Times New Roman"/>
                <a:cs typeface="Times New Roman"/>
              </a:rPr>
              <a:t> o </a:t>
            </a:r>
            <a:r>
              <a:rPr lang="en-GB" sz="850" dirty="0" err="1">
                <a:latin typeface="Times New Roman"/>
                <a:cs typeface="Times New Roman"/>
              </a:rPr>
              <a:t>chwilio</a:t>
            </a:r>
            <a:r>
              <a:rPr lang="en-GB" sz="850" dirty="0">
                <a:latin typeface="Times New Roman"/>
                <a:cs typeface="Times New Roman"/>
              </a:rPr>
              <a:t> ac </a:t>
            </a:r>
            <a:r>
              <a:rPr lang="en-GB" sz="850" dirty="0" err="1">
                <a:latin typeface="Times New Roman"/>
                <a:cs typeface="Times New Roman"/>
              </a:rPr>
              <a:t>asesu</a:t>
            </a:r>
            <a:r>
              <a:rPr lang="en-GB" sz="850" dirty="0">
                <a:latin typeface="Times New Roman"/>
                <a:cs typeface="Times New Roman"/>
              </a:rPr>
              <a:t> pa </a:t>
            </a:r>
            <a:r>
              <a:rPr lang="en-GB" sz="850" dirty="0" err="1">
                <a:latin typeface="Times New Roman"/>
                <a:cs typeface="Times New Roman"/>
              </a:rPr>
              <a:t>ffyrdd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yw’r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rhai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mwyaf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effeithlon</a:t>
            </a:r>
            <a:r>
              <a:rPr lang="en-GB" sz="850" dirty="0">
                <a:latin typeface="Times New Roman"/>
                <a:cs typeface="Times New Roman"/>
              </a:rPr>
              <a:t>) </a:t>
            </a:r>
            <a:r>
              <a:rPr lang="en-GB" sz="850" dirty="0" err="1">
                <a:latin typeface="Times New Roman"/>
                <a:cs typeface="Times New Roman"/>
              </a:rPr>
              <a:t>Llythrennedd</a:t>
            </a:r>
            <a:r>
              <a:rPr lang="en-GB" sz="850" dirty="0">
                <a:latin typeface="Times New Roman"/>
                <a:cs typeface="Times New Roman"/>
              </a:rPr>
              <a:t> – </a:t>
            </a:r>
            <a:r>
              <a:rPr lang="en-GB" sz="850" dirty="0" err="1">
                <a:latin typeface="Times New Roman"/>
                <a:cs typeface="Times New Roman"/>
              </a:rPr>
              <a:t>Darllen</a:t>
            </a:r>
            <a:r>
              <a:rPr lang="en-GB" sz="850" dirty="0">
                <a:latin typeface="Times New Roman"/>
                <a:cs typeface="Times New Roman"/>
              </a:rPr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50" dirty="0" err="1">
                <a:latin typeface="Times New Roman"/>
                <a:cs typeface="Times New Roman"/>
              </a:rPr>
              <a:t>Rhifedd</a:t>
            </a:r>
            <a:r>
              <a:rPr lang="en-GB" sz="850" dirty="0">
                <a:latin typeface="Times New Roman"/>
                <a:cs typeface="Times New Roman"/>
              </a:rPr>
              <a:t> - </a:t>
            </a:r>
            <a:r>
              <a:rPr lang="en-GB" sz="850" dirty="0" err="1">
                <a:latin typeface="Times New Roman"/>
                <a:cs typeface="Times New Roman"/>
              </a:rPr>
              <a:t>Pwyso</a:t>
            </a:r>
            <a:r>
              <a:rPr lang="en-GB" sz="850" dirty="0">
                <a:latin typeface="Times New Roman"/>
                <a:cs typeface="Times New Roman"/>
              </a:rPr>
              <a:t> a </a:t>
            </a:r>
            <a:r>
              <a:rPr lang="en-GB" sz="850" dirty="0" err="1">
                <a:latin typeface="Times New Roman"/>
                <a:cs typeface="Times New Roman"/>
              </a:rPr>
              <a:t>mesur</a:t>
            </a:r>
            <a:r>
              <a:rPr lang="en-GB" sz="850" dirty="0">
                <a:latin typeface="Times New Roman"/>
                <a:cs typeface="Times New Roman"/>
              </a:rPr>
              <a:t> (</a:t>
            </a:r>
            <a:r>
              <a:rPr lang="en-GB" sz="850" dirty="0" err="1">
                <a:latin typeface="Times New Roman"/>
                <a:cs typeface="Times New Roman"/>
              </a:rPr>
              <a:t>mae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dysgwyr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yn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gallu</a:t>
            </a:r>
            <a:r>
              <a:rPr lang="en-GB" sz="850" dirty="0">
                <a:latin typeface="Times New Roman"/>
                <a:cs typeface="Times New Roman"/>
              </a:rPr>
              <a:t>: </a:t>
            </a:r>
            <a:r>
              <a:rPr lang="en-GB" sz="850" dirty="0" err="1">
                <a:latin typeface="Times New Roman"/>
                <a:cs typeface="Times New Roman"/>
              </a:rPr>
              <a:t>defnyddio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nodiant</a:t>
            </a:r>
            <a:r>
              <a:rPr lang="en-GB" sz="850" dirty="0">
                <a:latin typeface="Times New Roman"/>
                <a:cs typeface="Times New Roman"/>
              </a:rPr>
              <a:t>, </a:t>
            </a:r>
            <a:r>
              <a:rPr lang="en-GB" sz="850" dirty="0" err="1">
                <a:latin typeface="Times New Roman"/>
                <a:cs typeface="Times New Roman"/>
              </a:rPr>
              <a:t>symbolau</a:t>
            </a:r>
            <a:r>
              <a:rPr lang="en-GB" sz="850" dirty="0">
                <a:latin typeface="Times New Roman"/>
                <a:cs typeface="Times New Roman"/>
              </a:rPr>
              <a:t> ac </a:t>
            </a:r>
            <a:r>
              <a:rPr lang="en-GB" sz="850" dirty="0" err="1">
                <a:latin typeface="Times New Roman"/>
                <a:cs typeface="Times New Roman"/>
              </a:rPr>
              <a:t>unedau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mesur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priodol</a:t>
            </a:r>
            <a:r>
              <a:rPr lang="en-GB" sz="850" dirty="0">
                <a:latin typeface="Times New Roman"/>
                <a:cs typeface="Times New Roman"/>
              </a:rPr>
              <a:t>, </a:t>
            </a:r>
            <a:r>
              <a:rPr lang="en-GB" sz="850" dirty="0" err="1">
                <a:latin typeface="Times New Roman"/>
                <a:cs typeface="Times New Roman"/>
              </a:rPr>
              <a:t>defnyddio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cloriannau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â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rhaniadau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bwyso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gwrthrychau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i’r</a:t>
            </a:r>
            <a:r>
              <a:rPr lang="en-GB" sz="850" dirty="0">
                <a:latin typeface="Times New Roman"/>
                <a:cs typeface="Times New Roman"/>
              </a:rPr>
              <a:t> 5g, 10g, 25g </a:t>
            </a:r>
            <a:r>
              <a:rPr lang="en-GB" sz="850" dirty="0" err="1">
                <a:latin typeface="Times New Roman"/>
                <a:cs typeface="Times New Roman"/>
              </a:rPr>
              <a:t>neu’r</a:t>
            </a:r>
            <a:r>
              <a:rPr lang="en-GB" sz="850" dirty="0">
                <a:latin typeface="Times New Roman"/>
                <a:cs typeface="Times New Roman"/>
              </a:rPr>
              <a:t> 100g </a:t>
            </a:r>
            <a:r>
              <a:rPr lang="en-GB" sz="850" dirty="0" err="1">
                <a:latin typeface="Times New Roman"/>
                <a:cs typeface="Times New Roman"/>
              </a:rPr>
              <a:t>agosaf</a:t>
            </a:r>
            <a:r>
              <a:rPr lang="en-GB" sz="850" dirty="0">
                <a:latin typeface="Times New Roman"/>
                <a:cs typeface="Times New Roman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50" dirty="0" err="1">
                <a:latin typeface="Times New Roman"/>
                <a:cs typeface="Times New Roman"/>
              </a:rPr>
              <a:t>Rhifedd</a:t>
            </a:r>
            <a:r>
              <a:rPr lang="en-GB" sz="850" dirty="0">
                <a:latin typeface="Times New Roman"/>
                <a:cs typeface="Times New Roman"/>
              </a:rPr>
              <a:t> – Plant </a:t>
            </a:r>
            <a:r>
              <a:rPr lang="en-GB" sz="850" dirty="0" err="1">
                <a:latin typeface="Times New Roman"/>
                <a:cs typeface="Times New Roman"/>
              </a:rPr>
              <a:t>yn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gwerthu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beth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nhw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wedi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coginio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i’r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ysgol</a:t>
            </a:r>
            <a:r>
              <a:rPr lang="en-GB" sz="850" dirty="0">
                <a:latin typeface="Times New Roman"/>
                <a:cs typeface="Times New Roman"/>
              </a:rPr>
              <a:t> (</a:t>
            </a:r>
            <a:r>
              <a:rPr lang="en-GB" sz="850" dirty="0" err="1">
                <a:latin typeface="Times New Roman"/>
                <a:cs typeface="Times New Roman"/>
              </a:rPr>
              <a:t>mae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dysgwyr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yn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gallu</a:t>
            </a:r>
            <a:r>
              <a:rPr lang="en-GB" sz="850" dirty="0">
                <a:latin typeface="Times New Roman"/>
                <a:cs typeface="Times New Roman"/>
              </a:rPr>
              <a:t>: </a:t>
            </a:r>
            <a:r>
              <a:rPr lang="en-GB" sz="850" dirty="0" err="1">
                <a:latin typeface="Times New Roman"/>
                <a:cs typeface="Times New Roman"/>
              </a:rPr>
              <a:t>defnyddio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arian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i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dalu</a:t>
            </a:r>
            <a:r>
              <a:rPr lang="en-GB" sz="850" dirty="0">
                <a:latin typeface="Times New Roman"/>
                <a:cs typeface="Times New Roman"/>
              </a:rPr>
              <a:t> am </a:t>
            </a:r>
            <a:r>
              <a:rPr lang="en-GB" sz="850" dirty="0" err="1">
                <a:latin typeface="Times New Roman"/>
                <a:cs typeface="Times New Roman"/>
              </a:rPr>
              <a:t>eitemau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hyd</a:t>
            </a:r>
            <a:r>
              <a:rPr lang="en-GB" sz="850" dirty="0">
                <a:latin typeface="Times New Roman"/>
                <a:cs typeface="Times New Roman"/>
              </a:rPr>
              <a:t> at £10 a </a:t>
            </a:r>
            <a:r>
              <a:rPr lang="en-GB" sz="850" dirty="0" err="1">
                <a:latin typeface="Times New Roman"/>
                <a:cs typeface="Times New Roman"/>
              </a:rPr>
              <a:t>chyfrifo’r</a:t>
            </a:r>
            <a:r>
              <a:rPr lang="en-GB" sz="850" dirty="0">
                <a:latin typeface="Times New Roman"/>
                <a:cs typeface="Times New Roman"/>
              </a:rPr>
              <a:t> </a:t>
            </a:r>
            <a:r>
              <a:rPr lang="en-GB" sz="850" dirty="0" err="1">
                <a:latin typeface="Times New Roman"/>
                <a:cs typeface="Times New Roman"/>
              </a:rPr>
              <a:t>newid</a:t>
            </a:r>
            <a:r>
              <a:rPr lang="en-GB" sz="850" dirty="0">
                <a:latin typeface="Times New Roman"/>
                <a:cs typeface="Times New Roman"/>
              </a:rPr>
              <a:t>)</a:t>
            </a:r>
          </a:p>
          <a:p>
            <a:pPr algn="ctr"/>
            <a:r>
              <a:rPr lang="en-GB" sz="700" dirty="0" err="1">
                <a:latin typeface="Times New Roman"/>
                <a:cs typeface="Times New Roman"/>
              </a:rPr>
              <a:t>Sgiliau</a:t>
            </a:r>
            <a:r>
              <a:rPr lang="en-GB" sz="700" dirty="0">
                <a:latin typeface="Times New Roman"/>
                <a:cs typeface="Times New Roman"/>
              </a:rPr>
              <a:t> </a:t>
            </a:r>
            <a:r>
              <a:rPr lang="en-GB" sz="700" dirty="0" err="1">
                <a:latin typeface="Times New Roman"/>
                <a:cs typeface="Times New Roman"/>
              </a:rPr>
              <a:t>o'r</a:t>
            </a:r>
            <a:r>
              <a:rPr lang="en-GB" sz="700" dirty="0">
                <a:latin typeface="Times New Roman"/>
                <a:cs typeface="Times New Roman"/>
              </a:rPr>
              <a:t> </a:t>
            </a:r>
            <a:r>
              <a:rPr lang="en-GB" sz="700" dirty="0" err="1">
                <a:latin typeface="Times New Roman"/>
                <a:cs typeface="Times New Roman"/>
              </a:rPr>
              <a:t>fframwaith</a:t>
            </a:r>
            <a:r>
              <a:rPr lang="en-GB" sz="700" dirty="0">
                <a:latin typeface="Times New Roman"/>
                <a:cs typeface="Times New Roman"/>
              </a:rPr>
              <a:t> y </a:t>
            </a:r>
            <a:r>
              <a:rPr lang="en-GB" sz="700" dirty="0" err="1">
                <a:latin typeface="Times New Roman"/>
                <a:cs typeface="Times New Roman"/>
              </a:rPr>
              <a:t>bydd</a:t>
            </a:r>
            <a:r>
              <a:rPr lang="en-GB" sz="700" dirty="0">
                <a:latin typeface="Times New Roman"/>
                <a:cs typeface="Times New Roman"/>
              </a:rPr>
              <a:t> y </a:t>
            </a:r>
            <a:r>
              <a:rPr lang="en-GB" sz="700" dirty="0" err="1">
                <a:latin typeface="Times New Roman"/>
                <a:cs typeface="Times New Roman"/>
              </a:rPr>
              <a:t>myfyrwyr</a:t>
            </a:r>
            <a:r>
              <a:rPr lang="en-GB" sz="700" dirty="0">
                <a:latin typeface="Times New Roman"/>
                <a:cs typeface="Times New Roman"/>
              </a:rPr>
              <a:t> </a:t>
            </a:r>
            <a:r>
              <a:rPr lang="en-GB" sz="700" dirty="0" err="1">
                <a:latin typeface="Times New Roman"/>
                <a:cs typeface="Times New Roman"/>
              </a:rPr>
              <a:t>yn</a:t>
            </a:r>
            <a:r>
              <a:rPr lang="en-GB" sz="700" dirty="0">
                <a:latin typeface="Times New Roman"/>
                <a:cs typeface="Times New Roman"/>
              </a:rPr>
              <a:t> </a:t>
            </a:r>
            <a:r>
              <a:rPr lang="en-GB" sz="700" dirty="0" err="1">
                <a:latin typeface="Times New Roman"/>
                <a:cs typeface="Times New Roman"/>
              </a:rPr>
              <a:t>eu</a:t>
            </a:r>
            <a:r>
              <a:rPr lang="en-GB" sz="700" dirty="0">
                <a:latin typeface="Times New Roman"/>
                <a:cs typeface="Times New Roman"/>
              </a:rPr>
              <a:t> </a:t>
            </a:r>
            <a:r>
              <a:rPr lang="en-GB" sz="700" dirty="0" err="1">
                <a:latin typeface="Times New Roman"/>
                <a:cs typeface="Times New Roman"/>
              </a:rPr>
              <a:t>datblygu</a:t>
            </a:r>
            <a:r>
              <a:rPr lang="en-GB" sz="700" dirty="0">
                <a:latin typeface="Times New Roman"/>
                <a:cs typeface="Times New Roman"/>
              </a:rPr>
              <a:t> (</a:t>
            </a:r>
            <a:r>
              <a:rPr lang="en-GB" sz="700" dirty="0" err="1">
                <a:latin typeface="Times New Roman"/>
                <a:cs typeface="Times New Roman"/>
              </a:rPr>
              <a:t>Llywodraeth</a:t>
            </a:r>
            <a:r>
              <a:rPr lang="en-GB" sz="700" dirty="0">
                <a:latin typeface="Times New Roman"/>
                <a:cs typeface="Times New Roman"/>
              </a:rPr>
              <a:t> Cymru, 2008)</a:t>
            </a:r>
            <a:endParaRPr lang="en-GB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A16BD9-5D47-42DD-BDC9-594D3EF1B6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921" t="33307" r="39150" b="29079"/>
          <a:stretch/>
        </p:blipFill>
        <p:spPr>
          <a:xfrm flipV="1">
            <a:off x="7389207" y="1938164"/>
            <a:ext cx="1162011" cy="7734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C1641D-3472-41A1-B307-2B6BAFD4A5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313" t="39439" r="28976" b="21773"/>
          <a:stretch/>
        </p:blipFill>
        <p:spPr>
          <a:xfrm>
            <a:off x="4010763" y="5797550"/>
            <a:ext cx="1162011" cy="8833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179A80-2C1C-451A-8B85-3BB53C0E0325}"/>
              </a:ext>
            </a:extLst>
          </p:cNvPr>
          <p:cNvSpPr txBox="1"/>
          <p:nvPr/>
        </p:nvSpPr>
        <p:spPr>
          <a:xfrm>
            <a:off x="7427340" y="2743096"/>
            <a:ext cx="104219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9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 un profiad neu thema i ddatblygu lefelau uwch o ddealltwriaeth a pherfformiad mewn dwy ddisgyblaeth neu fwy</a:t>
            </a:r>
            <a:r>
              <a:rPr lang="en-GB" sz="9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y-GB" sz="9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060C7B2-4F88-4471-AA4D-AAA5B7486914}"/>
              </a:ext>
            </a:extLst>
          </p:cNvPr>
          <p:cNvSpPr txBox="1"/>
          <p:nvPr/>
        </p:nvSpPr>
        <p:spPr>
          <a:xfrm>
            <a:off x="4176927" y="4452465"/>
            <a:ext cx="9553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Caniatáu i blant bennu dyfnder a chyfeiriad dysgu mewn categorïau pwnc sy'n deillio o thema neu brofiad a rennir.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F04F662-2435-443C-AFE5-5713267F7972}"/>
              </a:ext>
            </a:extLst>
          </p:cNvPr>
          <p:cNvSpPr/>
          <p:nvPr/>
        </p:nvSpPr>
        <p:spPr>
          <a:xfrm>
            <a:off x="60875" y="1758831"/>
            <a:ext cx="4065936" cy="1701119"/>
          </a:xfrm>
          <a:prstGeom prst="rect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4D5B854-1322-4D54-A501-B518F975E00C}"/>
              </a:ext>
            </a:extLst>
          </p:cNvPr>
          <p:cNvSpPr txBox="1"/>
          <p:nvPr/>
        </p:nvSpPr>
        <p:spPr>
          <a:xfrm>
            <a:off x="6699" y="1741216"/>
            <a:ext cx="217786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Manteision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endParaRPr lang="en-GB" sz="1100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dangos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blant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cysylltiad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rhwng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gwahanol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bynciau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a'r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byd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 </a:t>
            </a:r>
            <a:r>
              <a:rPr lang="en-US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iawn</a:t>
            </a:r>
            <a:r>
              <a:rPr lang="en-US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y-GB" sz="8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Hyblyg gan nad oes ataliaeth amser fel arfer.</a:t>
            </a:r>
          </a:p>
          <a:p>
            <a:r>
              <a:rPr lang="cy-GB" sz="3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 myfyrwyr yn:</a:t>
            </a:r>
            <a:endParaRPr lang="en-GB" sz="8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Ennill gwell dealltwriaeth o bopeth sy'n cael ei gwmpasu ym mhob un o sesiynau o'r fath.</a:t>
            </a:r>
            <a:endParaRPr lang="en-GB" sz="8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 y cyfle i ddefnyddio'r hyn maen nhw eisoes yn ei wybod i ddysgu'r hyn y mae'n rhaid iddyn nhw ei ddysgu.</a:t>
            </a:r>
            <a:endParaRPr lang="en-GB" sz="8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Gyfuno'r theori a'r wybodaeth ymarferol. </a:t>
            </a:r>
            <a:endParaRPr lang="en-GB" sz="8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9557D4D-8EB9-406D-9E67-496A904C3804}"/>
              </a:ext>
            </a:extLst>
          </p:cNvPr>
          <p:cNvSpPr/>
          <p:nvPr/>
        </p:nvSpPr>
        <p:spPr>
          <a:xfrm>
            <a:off x="5217201" y="4264307"/>
            <a:ext cx="3143082" cy="252767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640E1D-EE79-4C5B-8EBB-D24460B55323}"/>
              </a:ext>
            </a:extLst>
          </p:cNvPr>
          <p:cNvSpPr txBox="1"/>
          <p:nvPr/>
        </p:nvSpPr>
        <p:spPr>
          <a:xfrm>
            <a:off x="10582" y="218154"/>
            <a:ext cx="25556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“Cross-curricular learning occurs when the skills, knowledge and attitudes of a number of different disciplines are applied to a single theme, problem, idea or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expirence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(Barnes, 2015, t.62)</a:t>
            </a:r>
          </a:p>
          <a:p>
            <a:pPr algn="ctr"/>
            <a:endParaRPr lang="en-GB" sz="8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0A95819-349E-4A09-99E2-AF48015CA45C}"/>
              </a:ext>
            </a:extLst>
          </p:cNvPr>
          <p:cNvSpPr txBox="1"/>
          <p:nvPr/>
        </p:nvSpPr>
        <p:spPr>
          <a:xfrm>
            <a:off x="9570519" y="218154"/>
            <a:ext cx="2674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Cyfeirir at ddull trawsgwricwlaidd fel ‘rhyngddisgyblaethol’ oherwydd ei fod yn ymgorffori mwy nag un maes pwnc; gellir cysylltu'r disgyblaethau pwnc trwy thema ganolog, problem, pwnc, proses, profiad neu mater 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(Jacobs, 1989)</a:t>
            </a:r>
            <a:endParaRPr lang="en-GB" sz="800" b="1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GB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5BBD0A5-9C2F-42B4-B071-B8AB03CFD42E}"/>
              </a:ext>
            </a:extLst>
          </p:cNvPr>
          <p:cNvSpPr txBox="1"/>
          <p:nvPr/>
        </p:nvSpPr>
        <p:spPr>
          <a:xfrm>
            <a:off x="1996979" y="1721089"/>
            <a:ext cx="217786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Anfanteision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endParaRPr lang="en-GB" sz="1100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newid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sylweddol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mae'r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diwrnod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ysgol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wedi'i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strwythuro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cynllunio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gwersi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llwyddiannus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arweiniad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cenedlaethol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asesu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cynnydd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llawer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datblygu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lawer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cyfyngedig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waith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endParaRPr lang="en-GB" sz="800" b="1" u="sng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cynllunio'n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hanfodol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9FE6A09-1E97-402E-BECC-88FE90BAE062}"/>
              </a:ext>
            </a:extLst>
          </p:cNvPr>
          <p:cNvSpPr txBox="1"/>
          <p:nvPr/>
        </p:nvSpPr>
        <p:spPr>
          <a:xfrm>
            <a:off x="8629269" y="1756581"/>
            <a:ext cx="3583905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Manteision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Anfanteision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Aml-ddisgyblaethol</a:t>
            </a:r>
            <a:r>
              <a:rPr lang="en-GB" sz="11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 </a:t>
            </a:r>
            <a:r>
              <a:rPr lang="en-GB" sz="11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Oportiwnistaidd</a:t>
            </a:r>
            <a:r>
              <a:rPr lang="en-GB" sz="1100" b="1" u="sng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Meddylir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y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fuddiol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effeithiol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ddysgu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trawsgwricwlaidd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Maent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rhoi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strwythur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arbed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amser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felly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fwy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tebygol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popeth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sydd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wedi’i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gynnwys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maent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caniatáu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fyfyrwyr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defnyddio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gryfhau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nad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ydynt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hyderus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5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</a:t>
            </a:r>
            <a:r>
              <a:rPr lang="en-GB" sz="85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en-GB" sz="800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Aml-ddisgyblaethol</a:t>
            </a:r>
            <a:endParaRPr lang="en-GB" sz="800" u="sng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Addas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athrawon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di-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brofiad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arwahanol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neu 3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phwnc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datbylgu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Times New Roman" panose="02020603050405020304" pitchFamily="18" charset="0"/>
              <a:buChar char="X"/>
            </a:pP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Gormod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cael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addysgu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ddrysld</a:t>
            </a:r>
            <a:r>
              <a:rPr lang="en-GB" sz="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GB" sz="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Oportiwnistaidd</a:t>
            </a:r>
            <a:endParaRPr lang="en-GB" sz="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arwain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ffordd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dda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annog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llais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disgybl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cynnig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mwy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berchnogaeth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(neu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gyfle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blant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dros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eu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System Font"/>
              <a:buChar char="X"/>
            </a:pP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Gall plant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dewis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gweithgareddau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rhy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hawdd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pwysig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herio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System Font"/>
              <a:buChar char="X"/>
            </a:pP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Profiad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wedi'i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arwain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gallu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bod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ddrud</a:t>
            </a:r>
            <a:r>
              <a:rPr lang="en-GB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8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Meddylir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gall bod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mwy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effeithiol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cyfunir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ddau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fodel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Gan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model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aml-ddisgyblaethol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arwahanol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neu 3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phwnc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myfyrwyr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datblygu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nifer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heb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oed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sylweddoli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gwelir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llais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plentyn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bwysig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 felly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mae’r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oportiwnistaidd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caniatáu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dysgu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arweiniad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plant.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model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yma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hefyd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cyd-fynd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gyda’r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newydd</a:t>
            </a:r>
            <a:r>
              <a:rPr lang="en-GB" sz="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9DF713C6-5287-40CA-9E42-3ED962158E3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38" t="29020" r="51250" b="19478"/>
          <a:stretch/>
        </p:blipFill>
        <p:spPr>
          <a:xfrm>
            <a:off x="3245195" y="6253015"/>
            <a:ext cx="676714" cy="505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237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75DBD-57F2-41F4-B64E-01DA93328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848"/>
            <a:ext cx="10515600" cy="6298151"/>
          </a:xfrm>
        </p:spPr>
        <p:txBody>
          <a:bodyPr>
            <a:noAutofit/>
          </a:bodyPr>
          <a:lstStyle/>
          <a:p>
            <a:r>
              <a:rPr lang="cy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Barnes, J. (2012) </a:t>
            </a:r>
            <a:r>
              <a:rPr lang="cy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Cross-curricular learning 3-14</a:t>
            </a:r>
            <a:r>
              <a:rPr lang="cy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2nd edition. London: SAGE.</a:t>
            </a:r>
            <a:b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cy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Barnes, J. (2015) </a:t>
            </a:r>
            <a:r>
              <a:rPr lang="cy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Cross-curricular learning 3-14.</a:t>
            </a:r>
            <a:r>
              <a:rPr lang="cy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3rd edition. London: SAGE.</a:t>
            </a:r>
            <a:br>
              <a:rPr lang="en-US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Comic Company. (2019) Picture. </a:t>
            </a:r>
            <a:r>
              <a:rPr lang="en-GB" sz="1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http://www.comiccompany.co.uk/?category=41&amp;collection=369&amp;code=98]7</a:t>
            </a:r>
            <a:r>
              <a:rPr lang="en-GB" sz="13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Darllenwyd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10 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Rhagfyr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2019)</a:t>
            </a: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Donaldson, G. (2015)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Dyfodol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Llwyddiannus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Hawlfraint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Goron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http://gov.wales/docs/dcells/publications/150317-successful-futures-cym.pdf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Darllenwyd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30 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Tachwedd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2019)</a:t>
            </a:r>
            <a:b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Estyn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(2016) </a:t>
            </a:r>
            <a:r>
              <a:rPr lang="en-US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Arolygu</a:t>
            </a:r>
            <a:r>
              <a:rPr lang="en-US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Eglurhad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Hawlfraint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Goron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1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https://www.estyn.llyw.cymru/sites/www.estyn.gov.wales/files/documents/Updated%20-%20Inspection%20Clarified%20%28Cymraeg%29.pdf</a:t>
            </a:r>
            <a:r>
              <a:rPr lang="en-GB" sz="13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Darllenwyd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 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Rhagfyr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2019)</a:t>
            </a:r>
            <a:br>
              <a:rPr lang="en-GB" sz="13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Hayes, D. (2010) 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seductive charms of a cross-curricular approach.</a:t>
            </a: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Jacobs, H. (1989) The growing need for interdisciplinary curriculum content. In Interdisciplinary curriculum: Design and implementation, ed. H.H. Jacobs, 1–13. Alexandria, VA: ASCD.</a:t>
            </a: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LlC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(2008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Fframwaith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Llythrennedd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Rhifedd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Cenedlaethol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fersiwn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Cymru 2008.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1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https://hwb.gov.wales/cwricwlwm-cymru-2008/fframwaith-llythrennedd-a-rhifedd-cenedlaethol-fersiwn-cwricwlwm-cymru-2008/fframwaith/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Darllenwyd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5 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Rhagfyr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2019)</a:t>
            </a: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LlC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(2008)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Fframwaith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Cymhwysedd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Digidol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fersiwn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Cwricwlwm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Cymru 2008.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1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hwb.gov.wales/cwricwlwm-cymru-2008/fframwaith-cymhwysedd-digidol-fersiwn-cwricwlwm-cymru-2008/fframwaith/#eyJpIjpbeyJhIjoxfV0sImMiOlt7ImEiOjB9LHsiYSI6MH0seyJhIjowfSx7ImEiOjB9LHsiYSI6MH0seyJhIjowfSx7ImEiOjB9LHsiYSI6MH0seyJhIjowfSx7ImEiOjF9LHsiYSI6MH0seyJhIjowfSx7ImEiOjB9LHsiYSI6MH0seyJhIjowfSx7ImEiOjB9LHsiYSI6MH1dfQ==</a:t>
            </a:r>
            <a:r>
              <a:rPr lang="en-GB" sz="13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Darllenwyd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10 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Rhagfyr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2019)</a:t>
            </a: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Pound, L. and Lee, T. (2010) 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Teaching mathematics creatively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Routledge.</a:t>
            </a: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Rose, J. (2009) </a:t>
            </a:r>
            <a:r>
              <a:rPr lang="en-GB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 Review of the Primary Curriculum: Final Report.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gael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13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http://www.educationengland.org.uk/documents/pdfs/2009-IRPC-final-report.pdf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Darllenwyd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30 </a:t>
            </a:r>
            <a:r>
              <a:rPr lang="en-US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Tachwedd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2019)</a:t>
            </a: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13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B330E-4FA2-0B48-870C-8A72444102AB}"/>
              </a:ext>
            </a:extLst>
          </p:cNvPr>
          <p:cNvSpPr txBox="1"/>
          <p:nvPr/>
        </p:nvSpPr>
        <p:spPr>
          <a:xfrm>
            <a:off x="838200" y="312516"/>
            <a:ext cx="10515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Rhestr</a:t>
            </a:r>
            <a:r>
              <a:rPr lang="en-US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Cyfeirnodau</a:t>
            </a:r>
            <a:endParaRPr lang="en-US" sz="14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539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1553</TotalTime>
  <Words>1987</Words>
  <Application>Microsoft Macintosh PowerPoint</Application>
  <PresentationFormat>Widescreen</PresentationFormat>
  <Paragraphs>64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System Font</vt:lpstr>
      <vt:lpstr>Times New Roman</vt:lpstr>
      <vt:lpstr>Wingdings</vt:lpstr>
      <vt:lpstr>Office Theme</vt:lpstr>
      <vt:lpstr>PowerPoint Presentation</vt:lpstr>
      <vt:lpstr>Barnes, J. (2012) Cross-curricular learning 3-14. 2nd edition. London: SAGE.  Barnes, J. (2015) Cross-curricular learning 3-14. 3rd edition. London: SAGE.  Comic Company. (2019) Picture. http://www.comiccompany.co.uk/?category=41&amp;collection=369&amp;code=98]7 (Darllenwyd 10 Rhagfyr 2019)  Donaldson, G. (2015) Dyfodol Llwyddiannus, Hawlfraint y Goron. Ar gael yn: http://gov.wales/docs/dcells/publications/150317-successful-futures-cym.pdf (Darllenwyd 30 Tachwedd 2019)  Estyn. (2016) Arolygu/Eglurhad. Hawlfraint y Goron. Ar gael yn: https://www.estyn.llyw.cymru/sites/www.estyn.gov.wales/files/documents/Updated%20-%20Inspection%20Clarified%20%28Cymraeg%29.pdf (Darllenwyd 1 Rhagfyr 2019)  Hayes, D. (2010) The seductive charms of a cross-curricular approach.  Jacobs, H. (1989) The growing need for interdisciplinary curriculum content. In Interdisciplinary curriculum: Design and implementation, ed. H.H. Jacobs, 1–13. Alexandria, VA: ASCD.  LlC. (2008) Fframwaith Llythrennedd a Rhifedd Cenedlaethol: fersiwn Cwricwlwm Cymru 2008. Ar gael yn: https://hwb.gov.wales/cwricwlwm-cymru-2008/fframwaith-llythrennedd-a-rhifedd-cenedlaethol-fersiwn-cwricwlwm-cymru-2008/fframwaith/ (Darllenwyd 5 Rhagfyr 2019)  LlC. (2008) Fframwaith Cymhwysedd Digidol: fersiwn Cwricwlwm Cymru 2008. Ar gael yn: https://hwb.gov.wales/cwricwlwm-cymru-2008/fframwaith-cymhwysedd-digidol-fersiwn-cwricwlwm-cymru-2008/fframwaith/#eyJpIjpbeyJhIjoxfV0sImMiOlt7ImEiOjB9LHsiYSI6MH0seyJhIjowfSx7ImEiOjB9LHsiYSI6MH0seyJhIjowfSx7ImEiOjB9LHsiYSI6MH0seyJhIjowfSx7ImEiOjF9LHsiYSI6MH0seyJhIjowfSx7ImEiOjB9LHsiYSI6MH0seyJhIjowfSx7ImEiOjB9LHsiYSI6MH1dfQ== (Darllenwyd 10 Rhagfyr 2019)  Pound, L. and Lee, T. (2010) Teaching mathematics creatively. Routledge.  Rose, J. (2009) Independent Review of the Primary Curriculum: Final Report. Ar gael yn: http://www.educationengland.org.uk/documents/pdfs/2009-IRPC-final-report.pdf (Darllenwyd 30 Tachwedd 2019)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Ebonny Deery</dc:creator>
  <cp:lastModifiedBy>Ebonny Deery</cp:lastModifiedBy>
  <cp:revision>63</cp:revision>
  <dcterms:created xsi:type="dcterms:W3CDTF">2019-11-16T19:42:23Z</dcterms:created>
  <dcterms:modified xsi:type="dcterms:W3CDTF">2019-12-20T15:01:03Z</dcterms:modified>
</cp:coreProperties>
</file>