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82" r:id="rId3"/>
    <p:sldId id="258" r:id="rId4"/>
    <p:sldId id="288" r:id="rId5"/>
    <p:sldId id="292" r:id="rId6"/>
    <p:sldId id="275" r:id="rId7"/>
    <p:sldId id="291" r:id="rId8"/>
    <p:sldId id="270" r:id="rId9"/>
    <p:sldId id="273" r:id="rId10"/>
    <p:sldId id="289" r:id="rId11"/>
    <p:sldId id="260" r:id="rId12"/>
    <p:sldId id="261" r:id="rId13"/>
    <p:sldId id="262" r:id="rId14"/>
    <p:sldId id="263" r:id="rId15"/>
    <p:sldId id="267" r:id="rId16"/>
    <p:sldId id="268" r:id="rId17"/>
    <p:sldId id="276" r:id="rId18"/>
    <p:sldId id="278" r:id="rId19"/>
    <p:sldId id="280" r:id="rId20"/>
    <p:sldId id="281" r:id="rId21"/>
    <p:sldId id="279" r:id="rId22"/>
    <p:sldId id="271" r:id="rId23"/>
    <p:sldId id="272" r:id="rId24"/>
    <p:sldId id="274" r:id="rId25"/>
    <p:sldId id="290" r:id="rId2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8A64DB4-3D2E-2A7F-54F7-9DC1DC32E33B}" v="738" dt="2026-05-05T14:00:32.837"/>
    <p1510:client id="{A119D942-F0DA-54A4-7DF5-E4D9237C7A14}" v="1" dt="2026-05-06T09:28:27.41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US" smtClean="0"/>
              <a:t>5/6/2026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5/6/2026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5/6/2026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46CE7D5-CF57-46EF-B807-FDD0502418D4}" type="datetimeFigureOut">
              <a:rPr lang="en-US" smtClean="0"/>
              <a:t>5/6/2026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46CE7D5-CF57-46EF-B807-FDD0502418D4}" type="datetimeFigureOut">
              <a:rPr lang="en-US" smtClean="0"/>
              <a:t>5/6/2026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US" smtClean="0"/>
              <a:t>5/6/2026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5/6/2026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5/6/2026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5/6/2026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5/6/2026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5/6/2026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5/6/2026</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sv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8" Type="http://schemas.openxmlformats.org/officeDocument/2006/relationships/hyperlink" Target="https://www.cipd.org/uk/knowledge/factsheets/pestle-analysis-factsheet/" TargetMode="External"/><Relationship Id="rId13" Type="http://schemas.openxmlformats.org/officeDocument/2006/relationships/hyperlink" Target="https://strategicmanagementinsight.com/swot-analyses/taco-bell-swot-analysis/" TargetMode="External"/><Relationship Id="rId3" Type="http://schemas.openxmlformats.org/officeDocument/2006/relationships/hyperlink" Target="https://ogmento.io/blog/how-taco-bells-self-ordering-kiosks-are-transforming-customer-experience-and-sale/" TargetMode="External"/><Relationship Id="rId7" Type="http://schemas.openxmlformats.org/officeDocument/2006/relationships/hyperlink" Target="https://checkify.com/article/pestle-analysis/" TargetMode="External"/><Relationship Id="rId12" Type="http://schemas.openxmlformats.org/officeDocument/2006/relationships/hyperlink" Target="https://www.investing.com/news/swot-analysis/yum-brands-swot-analysis-fastfood-giants-stock-faces-mixed-outlook-93CH-4242977" TargetMode="External"/><Relationship Id="rId2" Type="http://schemas.openxmlformats.org/officeDocument/2006/relationships/hyperlink" Target="https://www.business-live.co.uk/retail-consumer/taco-bell-open-new-restaurants-33665761" TargetMode="External"/><Relationship Id="rId1" Type="http://schemas.openxmlformats.org/officeDocument/2006/relationships/slideLayout" Target="../slideLayouts/slideLayout2.xml"/><Relationship Id="rId6" Type="http://schemas.openxmlformats.org/officeDocument/2006/relationships/hyperlink" Target="https://corporatefinanceinstitute.com/resources/management/leadership-styles/" TargetMode="External"/><Relationship Id="rId11" Type="http://schemas.openxmlformats.org/officeDocument/2006/relationships/hyperlink" Target="https://www.fda.gov/food/nutrition-food-labeling-and-critical-foods/menu-labeling-requirements" TargetMode="External"/><Relationship Id="rId5" Type="http://schemas.openxmlformats.org/officeDocument/2006/relationships/hyperlink" Target="https://www.bedfordindependent.co.uk/win-free-burritos-for-a-year-as-part-of-taco-bells-grand-riverside-opening/" TargetMode="External"/><Relationship Id="rId10" Type="http://schemas.openxmlformats.org/officeDocument/2006/relationships/hyperlink" Target="https://www.thegrocer.co.uk/news/mexican-restaurant-chain-tortilla-delivers-record-uk-profits/710007.article" TargetMode="External"/><Relationship Id="rId4" Type="http://schemas.openxmlformats.org/officeDocument/2006/relationships/hyperlink" Target="https://www.insightvacations.com/blog/understanding-culture/" TargetMode="External"/><Relationship Id="rId9" Type="http://schemas.openxmlformats.org/officeDocument/2006/relationships/hyperlink" Target="https://blog.talentgarden.com/en/blog/community/what-most-important-when-building-great-business" TargetMode="External"/></Relationships>
</file>

<file path=ppt/slides/_rels/slide25.xml.rels><?xml version="1.0" encoding="UTF-8" standalone="yes"?>
<Relationships xmlns="http://schemas.openxmlformats.org/package/2006/relationships"><Relationship Id="rId8" Type="http://schemas.openxmlformats.org/officeDocument/2006/relationships/hyperlink" Target="https://businessmodelanalyst.com/taco-bell-target-market-analysis/" TargetMode="External"/><Relationship Id="rId13" Type="http://schemas.openxmlformats.org/officeDocument/2006/relationships/hyperlink" Target="https://www.businessinsider.com/taco-bell-headquarters-tour-2017-4" TargetMode="External"/><Relationship Id="rId18" Type="http://schemas.openxmlformats.org/officeDocument/2006/relationships/hyperlink" Target="https://www.cracked.com/article_35531_an-easily-digestible-timeline-of-taco-bells-rise-to-power.html" TargetMode="External"/><Relationship Id="rId3" Type="http://schemas.openxmlformats.org/officeDocument/2006/relationships/hyperlink" Target="https://doi.org/10.3390/foods10061175" TargetMode="External"/><Relationship Id="rId7" Type="http://schemas.openxmlformats.org/officeDocument/2006/relationships/hyperlink" Target="https://www.themj.co.uk/maximise-opportunities" TargetMode="External"/><Relationship Id="rId12" Type="http://schemas.openxmlformats.org/officeDocument/2006/relationships/hyperlink" Target="https://www.tacobell.co.uk/" TargetMode="External"/><Relationship Id="rId17" Type="http://schemas.openxmlformats.org/officeDocument/2006/relationships/hyperlink" Target="https://www.thisismoney.co.uk/money/markets/article-14734621/Burrito-seller-Tortilla-Mexican-Grill-enjoys-rebound-UK-trade.html" TargetMode="External"/><Relationship Id="rId2" Type="http://schemas.openxmlformats.org/officeDocument/2006/relationships/hyperlink" Target="https://volanteonline.com/2019/10/fast-food-restaurants-struggle-to-retain-employees/" TargetMode="External"/><Relationship Id="rId16" Type="http://schemas.openxmlformats.org/officeDocument/2006/relationships/hyperlink" Target="https://www.trustpayments.com/blog/the-rise-of-self-ordering-in-hospitality/" TargetMode="External"/><Relationship Id="rId1" Type="http://schemas.openxmlformats.org/officeDocument/2006/relationships/slideLayout" Target="../slideLayouts/slideLayout2.xml"/><Relationship Id="rId6" Type="http://schemas.openxmlformats.org/officeDocument/2006/relationships/hyperlink" Target="https://www.darkreading.com/threat-intelligence/threat-data-feeds-and-threat-intelligence-are-not-same-thing" TargetMode="External"/><Relationship Id="rId11" Type="http://schemas.openxmlformats.org/officeDocument/2006/relationships/hyperlink" Target="https://www.foodrepublic.com/1792560/why-taco-bell-so-affordable/" TargetMode="External"/><Relationship Id="rId5" Type="http://schemas.openxmlformats.org/officeDocument/2006/relationships/hyperlink" Target="http://www.darkreading.com/" TargetMode="External"/><Relationship Id="rId15" Type="http://schemas.openxmlformats.org/officeDocument/2006/relationships/hyperlink" Target="https://www.youtube.com/watch?v=FiPvqD9MxTo" TargetMode="External"/><Relationship Id="rId10" Type="http://schemas.openxmlformats.org/officeDocument/2006/relationships/hyperlink" Target="https://yougov.com/en-gb/articles/54535-fast-food-favourites-which-qsr-brands-come-out-on-top-with-uk-consumers" TargetMode="External"/><Relationship Id="rId4" Type="http://schemas.openxmlformats.org/officeDocument/2006/relationships/hyperlink" Target="https://crowjack.com/pestle-analysis/tacobell" TargetMode="External"/><Relationship Id="rId9" Type="http://schemas.openxmlformats.org/officeDocument/2006/relationships/hyperlink" Target="https://corporatefinanceinstitute.com/resources/management/swot-analysis/" TargetMode="External"/><Relationship Id="rId14" Type="http://schemas.openxmlformats.org/officeDocument/2006/relationships/hyperlink" Target="https://www.mbaskool.com/five-forces-analysis/companies/18330-taco-bell.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Slide Background Fill">
            <a:extLst>
              <a:ext uri="{FF2B5EF4-FFF2-40B4-BE49-F238E27FC236}">
                <a16:creationId xmlns:a16="http://schemas.microsoft.com/office/drawing/2014/main" id="{C7D023E4-8DE1-436E-9847-ED6A4B4B04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1FEC590B-3306-47E9-BD67-97F3F76169A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88952" cy="6858000"/>
            <a:chOff x="651279" y="598259"/>
            <a:chExt cx="10889442" cy="5680742"/>
          </a:xfrm>
        </p:grpSpPr>
        <p:sp>
          <p:nvSpPr>
            <p:cNvPr id="11" name="Color">
              <a:extLst>
                <a:ext uri="{FF2B5EF4-FFF2-40B4-BE49-F238E27FC236}">
                  <a16:creationId xmlns:a16="http://schemas.microsoft.com/office/drawing/2014/main" id="{54F87DBC-E43C-4CE4-A8C5-61E3D68194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Color">
              <a:extLst>
                <a:ext uri="{FF2B5EF4-FFF2-40B4-BE49-F238E27FC236}">
                  <a16:creationId xmlns:a16="http://schemas.microsoft.com/office/drawing/2014/main" id="{CD39A88A-7F84-4ACA-877B-E28BC26CD8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4" name="Group 13">
            <a:extLst>
              <a:ext uri="{FF2B5EF4-FFF2-40B4-BE49-F238E27FC236}">
                <a16:creationId xmlns:a16="http://schemas.microsoft.com/office/drawing/2014/main" id="{A47AAF5E-1692-48C9-98FB-6432BF0BC4F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5" name="Freeform: Shape 14">
              <a:extLst>
                <a:ext uri="{FF2B5EF4-FFF2-40B4-BE49-F238E27FC236}">
                  <a16:creationId xmlns:a16="http://schemas.microsoft.com/office/drawing/2014/main" id="{5F36A26D-E71D-4663-B197-8B7BFA37AD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6" name="Freeform: Shape 15">
              <a:extLst>
                <a:ext uri="{FF2B5EF4-FFF2-40B4-BE49-F238E27FC236}">
                  <a16:creationId xmlns:a16="http://schemas.microsoft.com/office/drawing/2014/main" id="{8A821CEB-DA96-4952-93B9-81F9C42BAD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7" name="Freeform: Shape 16">
              <a:extLst>
                <a:ext uri="{FF2B5EF4-FFF2-40B4-BE49-F238E27FC236}">
                  <a16:creationId xmlns:a16="http://schemas.microsoft.com/office/drawing/2014/main" id="{18C8EDE0-D69B-4F65-9AB7-DDE7EAD78E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8" name="Freeform: Shape 17">
              <a:extLst>
                <a:ext uri="{FF2B5EF4-FFF2-40B4-BE49-F238E27FC236}">
                  <a16:creationId xmlns:a16="http://schemas.microsoft.com/office/drawing/2014/main" id="{546F0982-BF10-4BF6-842A-F631654FFD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2B313509-2128-42CA-81B6-C9EC23E44C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1589188C-E06E-4F8A-BDD1-02ADF1408F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6B4E610F-FCD0-483F-B9F2-6DF2C28FE8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p:cNvSpPr>
            <a:spLocks noGrp="1"/>
          </p:cNvSpPr>
          <p:nvPr>
            <p:ph type="ctrTitle"/>
          </p:nvPr>
        </p:nvSpPr>
        <p:spPr>
          <a:xfrm>
            <a:off x="789708" y="666351"/>
            <a:ext cx="10558405" cy="3044335"/>
          </a:xfrm>
        </p:spPr>
        <p:txBody>
          <a:bodyPr anchor="b">
            <a:normAutofit/>
          </a:bodyPr>
          <a:lstStyle/>
          <a:p>
            <a:r>
              <a:rPr lang="en-US" sz="4800">
                <a:solidFill>
                  <a:schemeClr val="bg1"/>
                </a:solidFill>
                <a:latin typeface="Calibri"/>
                <a:ea typeface="Calibri"/>
                <a:cs typeface="Calibri"/>
              </a:rPr>
              <a:t>-PESTLE Analysis -</a:t>
            </a:r>
            <a:br>
              <a:rPr lang="en-US" sz="4800" dirty="0">
                <a:latin typeface="Calibri"/>
                <a:ea typeface="Calibri"/>
                <a:cs typeface="Calibri"/>
              </a:rPr>
            </a:br>
            <a:r>
              <a:rPr lang="en-US" sz="4800">
                <a:solidFill>
                  <a:schemeClr val="bg1"/>
                </a:solidFill>
                <a:latin typeface="Calibri"/>
                <a:ea typeface="Calibri"/>
                <a:cs typeface="Calibri"/>
              </a:rPr>
              <a:t>-Taco Bell-</a:t>
            </a:r>
            <a:br>
              <a:rPr lang="en-US" sz="4800" dirty="0">
                <a:latin typeface="Calibri"/>
                <a:ea typeface="Calibri"/>
                <a:cs typeface="Calibri"/>
              </a:rPr>
            </a:br>
            <a:r>
              <a:rPr lang="en-US" sz="4800">
                <a:solidFill>
                  <a:schemeClr val="bg1"/>
                </a:solidFill>
                <a:latin typeface="Calibri"/>
                <a:ea typeface="Calibri"/>
                <a:cs typeface="Calibri"/>
              </a:rPr>
              <a:t>-political significance-</a:t>
            </a:r>
          </a:p>
        </p:txBody>
      </p:sp>
      <p:sp>
        <p:nvSpPr>
          <p:cNvPr id="3" name="Subtitle 2"/>
          <p:cNvSpPr>
            <a:spLocks noGrp="1"/>
          </p:cNvSpPr>
          <p:nvPr>
            <p:ph type="subTitle" idx="1"/>
          </p:nvPr>
        </p:nvSpPr>
        <p:spPr>
          <a:xfrm>
            <a:off x="789708" y="3866064"/>
            <a:ext cx="10558405" cy="2234485"/>
          </a:xfrm>
          <a:noFill/>
        </p:spPr>
        <p:txBody>
          <a:bodyPr anchor="t">
            <a:normAutofit/>
          </a:bodyPr>
          <a:lstStyle/>
          <a:p>
            <a:r>
              <a:rPr lang="en-US" sz="2800">
                <a:solidFill>
                  <a:schemeClr val="bg1"/>
                </a:solidFill>
                <a:latin typeface="Calibri"/>
                <a:ea typeface="Calibri"/>
                <a:cs typeface="Calibri"/>
              </a:rPr>
              <a:t>Live Más</a:t>
            </a:r>
          </a:p>
          <a:p>
            <a:endParaRPr lang="en-US" sz="2800">
              <a:solidFill>
                <a:schemeClr val="bg1"/>
              </a:solidFill>
            </a:endParaRPr>
          </a:p>
          <a:p>
            <a:endParaRPr lang="en-US" sz="2800">
              <a:solidFill>
                <a:schemeClr val="bg1"/>
              </a:solidFill>
            </a:endParaRP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A2E8C1-E913-CB88-A520-D84FAF76481B}"/>
              </a:ext>
            </a:extLst>
          </p:cNvPr>
          <p:cNvSpPr>
            <a:spLocks noGrp="1"/>
          </p:cNvSpPr>
          <p:nvPr>
            <p:ph type="title"/>
          </p:nvPr>
        </p:nvSpPr>
        <p:spPr/>
        <p:txBody>
          <a:bodyPr/>
          <a:lstStyle/>
          <a:p>
            <a:r>
              <a:rPr lang="en-US">
                <a:latin typeface="Calibri"/>
                <a:ea typeface="Calibri"/>
                <a:cs typeface="Calibri"/>
              </a:rPr>
              <a:t>Content Page</a:t>
            </a:r>
            <a:r>
              <a:rPr lang="en-US" dirty="0"/>
              <a:t> </a:t>
            </a:r>
          </a:p>
        </p:txBody>
      </p:sp>
      <p:sp>
        <p:nvSpPr>
          <p:cNvPr id="3" name="Content Placeholder 2">
            <a:extLst>
              <a:ext uri="{FF2B5EF4-FFF2-40B4-BE49-F238E27FC236}">
                <a16:creationId xmlns:a16="http://schemas.microsoft.com/office/drawing/2014/main" id="{ECAE8C83-987F-9EC3-5181-2FEBC39AE3FB}"/>
              </a:ext>
            </a:extLst>
          </p:cNvPr>
          <p:cNvSpPr>
            <a:spLocks noGrp="1"/>
          </p:cNvSpPr>
          <p:nvPr>
            <p:ph idx="1"/>
          </p:nvPr>
        </p:nvSpPr>
        <p:spPr/>
        <p:txBody>
          <a:bodyPr vert="horz" lIns="91440" tIns="45720" rIns="91440" bIns="45720" rtlCol="0" anchor="t">
            <a:normAutofit fontScale="55000" lnSpcReduction="20000"/>
          </a:bodyPr>
          <a:lstStyle/>
          <a:p>
            <a:pPr marL="0" indent="0">
              <a:buNone/>
            </a:pPr>
            <a:r>
              <a:rPr lang="en-US"/>
              <a:t>Slide 3 – What is Taco bell?</a:t>
            </a:r>
          </a:p>
          <a:p>
            <a:pPr marL="0" indent="0">
              <a:buNone/>
            </a:pPr>
            <a:r>
              <a:rPr lang="en-US"/>
              <a:t>Slide 4 – SWOT Analysis</a:t>
            </a:r>
            <a:endParaRPr lang="en-US" dirty="0"/>
          </a:p>
          <a:p>
            <a:pPr marL="0" indent="0">
              <a:buNone/>
            </a:pPr>
            <a:r>
              <a:rPr lang="en-US" dirty="0"/>
              <a:t>Slide 5 – </a:t>
            </a:r>
            <a:r>
              <a:rPr lang="en-US" dirty="0" err="1"/>
              <a:t>Engagment</a:t>
            </a:r>
            <a:r>
              <a:rPr lang="en-US" dirty="0"/>
              <a:t> Model</a:t>
            </a:r>
          </a:p>
          <a:p>
            <a:pPr marL="0" indent="0">
              <a:buNone/>
            </a:pPr>
            <a:r>
              <a:rPr lang="en-US" dirty="0"/>
              <a:t>Slide 6 – </a:t>
            </a:r>
            <a:r>
              <a:rPr lang="en-US" dirty="0" err="1"/>
              <a:t>Weakneses</a:t>
            </a:r>
            <a:r>
              <a:rPr lang="en-US" dirty="0"/>
              <a:t> and </a:t>
            </a:r>
            <a:r>
              <a:rPr lang="en-US" dirty="0" err="1"/>
              <a:t>Strenghts</a:t>
            </a:r>
            <a:r>
              <a:rPr lang="en-US" dirty="0"/>
              <a:t> </a:t>
            </a:r>
          </a:p>
          <a:p>
            <a:pPr marL="0" indent="0">
              <a:buNone/>
            </a:pPr>
            <a:r>
              <a:rPr lang="en-US" dirty="0"/>
              <a:t>Slide 7 - </a:t>
            </a:r>
            <a:r>
              <a:rPr lang="en-US"/>
              <a:t>recommendations</a:t>
            </a:r>
            <a:endParaRPr lang="en-US" dirty="0"/>
          </a:p>
          <a:p>
            <a:pPr marL="0" indent="0">
              <a:buNone/>
            </a:pPr>
            <a:r>
              <a:rPr lang="en-US" dirty="0"/>
              <a:t>Slide 8 – Business </a:t>
            </a:r>
            <a:r>
              <a:rPr lang="en-US" dirty="0" err="1"/>
              <a:t>Oppourtunities</a:t>
            </a:r>
            <a:endParaRPr lang="en-US" dirty="0"/>
          </a:p>
          <a:p>
            <a:pPr marL="0" indent="0">
              <a:buNone/>
            </a:pPr>
            <a:r>
              <a:rPr lang="en-US" dirty="0"/>
              <a:t>Slide 9 – Business </a:t>
            </a:r>
            <a:r>
              <a:rPr lang="en-US"/>
              <a:t>Threats</a:t>
            </a:r>
          </a:p>
          <a:p>
            <a:pPr marL="0" indent="0">
              <a:buNone/>
            </a:pPr>
            <a:r>
              <a:rPr lang="en-US"/>
              <a:t>Slide 10 – What is PESTLE?</a:t>
            </a:r>
          </a:p>
          <a:p>
            <a:pPr marL="0" indent="0">
              <a:buNone/>
            </a:pPr>
            <a:r>
              <a:rPr lang="en-US"/>
              <a:t>Slides 11 – 16 – PESTLE Analysis</a:t>
            </a:r>
          </a:p>
          <a:p>
            <a:pPr marL="0" indent="0">
              <a:buNone/>
            </a:pPr>
            <a:r>
              <a:rPr lang="en-US"/>
              <a:t>Slide 17 – Retention Challenges </a:t>
            </a:r>
          </a:p>
          <a:p>
            <a:pPr marL="0" indent="0">
              <a:buNone/>
            </a:pPr>
            <a:r>
              <a:rPr lang="en-US" dirty="0"/>
              <a:t>Slides 18 – 20 – </a:t>
            </a:r>
            <a:r>
              <a:rPr lang="en-US" dirty="0" err="1"/>
              <a:t>Comparrisons</a:t>
            </a:r>
            <a:endParaRPr lang="en-US" dirty="0"/>
          </a:p>
          <a:p>
            <a:pPr marL="0" indent="0">
              <a:buNone/>
            </a:pPr>
            <a:r>
              <a:rPr lang="en-US"/>
              <a:t>Slide 21 – Differing Leadership styles</a:t>
            </a:r>
          </a:p>
          <a:p>
            <a:pPr marL="0" indent="0">
              <a:buNone/>
            </a:pPr>
            <a:r>
              <a:rPr lang="en-US"/>
              <a:t>Slide 22 – Conclusion</a:t>
            </a:r>
            <a:endParaRPr lang="en-US" dirty="0"/>
          </a:p>
          <a:p>
            <a:pPr marL="0" indent="0">
              <a:buNone/>
            </a:pPr>
            <a:r>
              <a:rPr lang="en-US" dirty="0"/>
              <a:t>Slide 23 – Chance For </a:t>
            </a:r>
            <a:r>
              <a:rPr lang="en-US"/>
              <a:t>Questioning</a:t>
            </a:r>
          </a:p>
          <a:p>
            <a:pPr marL="0" indent="0">
              <a:buNone/>
            </a:pPr>
            <a:r>
              <a:rPr lang="en-US"/>
              <a:t>Slides 24 – 25 – Reference List </a:t>
            </a:r>
            <a:endParaRPr lang="en-US" dirty="0"/>
          </a:p>
        </p:txBody>
      </p:sp>
    </p:spTree>
    <p:extLst>
      <p:ext uri="{BB962C8B-B14F-4D97-AF65-F5344CB8AC3E}">
        <p14:creationId xmlns:p14="http://schemas.microsoft.com/office/powerpoint/2010/main" val="151158370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Slide Background Fill">
            <a:extLst>
              <a:ext uri="{FF2B5EF4-FFF2-40B4-BE49-F238E27FC236}">
                <a16:creationId xmlns:a16="http://schemas.microsoft.com/office/drawing/2014/main" id="{913AE63C-D5B4-45D1-ACFC-648CFFCF98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Color Cover">
            <a:extLst>
              <a:ext uri="{FF2B5EF4-FFF2-40B4-BE49-F238E27FC236}">
                <a16:creationId xmlns:a16="http://schemas.microsoft.com/office/drawing/2014/main" id="{34DE9D20-D6C2-4834-9EE9-EC583F3FE5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5" name="Group 24">
            <a:extLst>
              <a:ext uri="{FF2B5EF4-FFF2-40B4-BE49-F238E27FC236}">
                <a16:creationId xmlns:a16="http://schemas.microsoft.com/office/drawing/2014/main" id="{6840C728-4E01-4237-82C8-9624DFA8554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051" y="0"/>
            <a:ext cx="6064235" cy="6858000"/>
            <a:chOff x="651279" y="598259"/>
            <a:chExt cx="10889442" cy="5680742"/>
          </a:xfrm>
        </p:grpSpPr>
        <p:sp>
          <p:nvSpPr>
            <p:cNvPr id="26" name="Color">
              <a:extLst>
                <a:ext uri="{FF2B5EF4-FFF2-40B4-BE49-F238E27FC236}">
                  <a16:creationId xmlns:a16="http://schemas.microsoft.com/office/drawing/2014/main" id="{F1CFB22B-2D73-4F2C-953D-8C306B45B4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Color">
              <a:extLst>
                <a:ext uri="{FF2B5EF4-FFF2-40B4-BE49-F238E27FC236}">
                  <a16:creationId xmlns:a16="http://schemas.microsoft.com/office/drawing/2014/main" id="{819F58A9-E813-4511-BEF2-5B65BB72853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7" name="Content Placeholder 6" descr="Taco Bell - Wikipedia">
            <a:extLst>
              <a:ext uri="{FF2B5EF4-FFF2-40B4-BE49-F238E27FC236}">
                <a16:creationId xmlns:a16="http://schemas.microsoft.com/office/drawing/2014/main" id="{4F11D8B2-D4A1-F7E2-5238-CC4A97898542}"/>
              </a:ext>
            </a:extLst>
          </p:cNvPr>
          <p:cNvPicPr>
            <a:picLocks noGrp="1" noChangeAspect="1"/>
          </p:cNvPicPr>
          <p:nvPr>
            <p:ph idx="1"/>
          </p:nvPr>
        </p:nvPicPr>
        <p:blipFill>
          <a:blip>
            <a:extLst>
              <a:ext uri="{96DAC541-7B7A-43D3-8B79-37D633B846F1}">
                <asvg:svgBlip xmlns:asvg="http://schemas.microsoft.com/office/drawing/2016/SVG/main" r:embed="rId2"/>
              </a:ext>
            </a:extLst>
          </a:blip>
          <a:stretch>
            <a:fillRect/>
          </a:stretch>
        </p:blipFill>
        <p:spPr>
          <a:xfrm>
            <a:off x="6808882" y="749787"/>
            <a:ext cx="4808799" cy="5362899"/>
          </a:xfrm>
          <a:prstGeom prst="rect">
            <a:avLst/>
          </a:prstGeom>
        </p:spPr>
      </p:pic>
      <p:grpSp>
        <p:nvGrpSpPr>
          <p:cNvPr id="29" name="Group 28">
            <a:extLst>
              <a:ext uri="{FF2B5EF4-FFF2-40B4-BE49-F238E27FC236}">
                <a16:creationId xmlns:a16="http://schemas.microsoft.com/office/drawing/2014/main" id="{E27AF472-EAE3-4572-AB69-B92BD10DBC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30" name="Freeform: Shape 29">
              <a:extLst>
                <a:ext uri="{FF2B5EF4-FFF2-40B4-BE49-F238E27FC236}">
                  <a16:creationId xmlns:a16="http://schemas.microsoft.com/office/drawing/2014/main" id="{BF4DB9D2-6215-420C-874C-82EADF8C6C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1" name="Freeform: Shape 30">
              <a:extLst>
                <a:ext uri="{FF2B5EF4-FFF2-40B4-BE49-F238E27FC236}">
                  <a16:creationId xmlns:a16="http://schemas.microsoft.com/office/drawing/2014/main" id="{1F003139-C97C-44FA-B139-32E4DFDCE9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2" name="Freeform: Shape 31">
              <a:extLst>
                <a:ext uri="{FF2B5EF4-FFF2-40B4-BE49-F238E27FC236}">
                  <a16:creationId xmlns:a16="http://schemas.microsoft.com/office/drawing/2014/main" id="{5CE4DD6E-8CEA-45EE-B630-DBC22144D8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3" name="Freeform: Shape 32">
              <a:extLst>
                <a:ext uri="{FF2B5EF4-FFF2-40B4-BE49-F238E27FC236}">
                  <a16:creationId xmlns:a16="http://schemas.microsoft.com/office/drawing/2014/main" id="{A4372F7F-AA3C-470B-AA61-7C35B7722C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4" name="Freeform: Shape 33">
              <a:extLst>
                <a:ext uri="{FF2B5EF4-FFF2-40B4-BE49-F238E27FC236}">
                  <a16:creationId xmlns:a16="http://schemas.microsoft.com/office/drawing/2014/main" id="{34B605BF-D199-43DD-9328-E99F2ADFC6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5" name="Freeform: Shape 34">
              <a:extLst>
                <a:ext uri="{FF2B5EF4-FFF2-40B4-BE49-F238E27FC236}">
                  <a16:creationId xmlns:a16="http://schemas.microsoft.com/office/drawing/2014/main" id="{E5D42A77-7336-4A35-8922-8098A16AA2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6" name="Freeform: Shape 35">
              <a:extLst>
                <a:ext uri="{FF2B5EF4-FFF2-40B4-BE49-F238E27FC236}">
                  <a16:creationId xmlns:a16="http://schemas.microsoft.com/office/drawing/2014/main" id="{7401EE7D-B85D-4C10-AB8C-71884EFB11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extBox 1">
            <a:extLst>
              <a:ext uri="{FF2B5EF4-FFF2-40B4-BE49-F238E27FC236}">
                <a16:creationId xmlns:a16="http://schemas.microsoft.com/office/drawing/2014/main" id="{C3B6493B-2BCE-8DE4-D3AF-08E8291C7CD4}"/>
              </a:ext>
            </a:extLst>
          </p:cNvPr>
          <p:cNvSpPr txBox="1"/>
          <p:nvPr/>
        </p:nvSpPr>
        <p:spPr>
          <a:xfrm>
            <a:off x="786385" y="841249"/>
            <a:ext cx="5074368" cy="2980770"/>
          </a:xfrm>
          <a:prstGeom prst="rect">
            <a:avLst/>
          </a:prstGeom>
        </p:spPr>
        <p:txBody>
          <a:bodyPr rot="0" spcFirstLastPara="0" vertOverflow="overflow" horzOverflow="overflow" vert="horz" lIns="91440" tIns="45720" rIns="91440" bIns="45720" numCol="1" spcCol="0" rtlCol="0" fromWordArt="0" anchor="b" anchorCtr="0" forceAA="0" compatLnSpc="1">
            <a:prstTxWarp prst="textNoShape">
              <a:avLst/>
            </a:prstTxWarp>
            <a:normAutofit/>
          </a:bodyPr>
          <a:lstStyle/>
          <a:p>
            <a:pPr>
              <a:lnSpc>
                <a:spcPct val="90000"/>
              </a:lnSpc>
              <a:spcBef>
                <a:spcPct val="0"/>
              </a:spcBef>
              <a:spcAft>
                <a:spcPts val="600"/>
              </a:spcAft>
            </a:pPr>
            <a:r>
              <a:rPr lang="en-US" sz="4800" kern="1200">
                <a:solidFill>
                  <a:schemeClr val="bg1"/>
                </a:solidFill>
                <a:latin typeface="Calibri"/>
                <a:ea typeface="Calibri"/>
                <a:cs typeface="Calibri"/>
              </a:rPr>
              <a:t>What is Taco Bell?</a:t>
            </a:r>
          </a:p>
        </p:txBody>
      </p:sp>
      <p:sp>
        <p:nvSpPr>
          <p:cNvPr id="5" name="TextBox 4">
            <a:extLst>
              <a:ext uri="{FF2B5EF4-FFF2-40B4-BE49-F238E27FC236}">
                <a16:creationId xmlns:a16="http://schemas.microsoft.com/office/drawing/2014/main" id="{D692626D-DAA8-7F91-11DA-99FAA376C761}"/>
              </a:ext>
            </a:extLst>
          </p:cNvPr>
          <p:cNvSpPr txBox="1"/>
          <p:nvPr/>
        </p:nvSpPr>
        <p:spPr>
          <a:xfrm>
            <a:off x="786383" y="3952172"/>
            <a:ext cx="5074368" cy="2229172"/>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fontScale="85000" lnSpcReduction="20000"/>
          </a:bodyPr>
          <a:lstStyle/>
          <a:p>
            <a:pPr>
              <a:lnSpc>
                <a:spcPct val="90000"/>
              </a:lnSpc>
              <a:spcAft>
                <a:spcPts val="600"/>
              </a:spcAft>
            </a:pPr>
            <a:r>
              <a:rPr lang="en-US" sz="1500" dirty="0">
                <a:solidFill>
                  <a:schemeClr val="bg1"/>
                </a:solidFill>
                <a:latin typeface="Calibri"/>
                <a:ea typeface="Calibri"/>
                <a:cs typeface="Calibri"/>
              </a:rPr>
              <a:t>Taco bell is a Mexican food establishment, wildly spread around the globe, research states that taco bell is most popular in America (Yudin, 2022).  The chain has a wide variety in regard to their product. It has been proven that  the establishment has become one of the most popular Mexican fast-food chains in the world – second to Chipotle. </a:t>
            </a:r>
            <a:endParaRPr lang="en-US" dirty="0">
              <a:solidFill>
                <a:schemeClr val="bg1"/>
              </a:solidFill>
              <a:latin typeface="Calibri"/>
              <a:ea typeface="Calibri"/>
              <a:cs typeface="Calibri"/>
            </a:endParaRPr>
          </a:p>
          <a:p>
            <a:pPr>
              <a:lnSpc>
                <a:spcPct val="90000"/>
              </a:lnSpc>
              <a:spcAft>
                <a:spcPts val="600"/>
              </a:spcAft>
            </a:pPr>
            <a:r>
              <a:rPr lang="en-US" sz="1500" dirty="0">
                <a:solidFill>
                  <a:schemeClr val="bg1"/>
                </a:solidFill>
                <a:latin typeface="Calibri"/>
                <a:ea typeface="Calibri"/>
                <a:cs typeface="Calibri"/>
              </a:rPr>
              <a:t> </a:t>
            </a:r>
            <a:endParaRPr lang="en-US" dirty="0">
              <a:solidFill>
                <a:schemeClr val="bg1"/>
              </a:solidFill>
              <a:latin typeface="Calibri"/>
              <a:ea typeface="Calibri"/>
              <a:cs typeface="Calibri"/>
            </a:endParaRPr>
          </a:p>
          <a:p>
            <a:pPr indent="-228600">
              <a:lnSpc>
                <a:spcPct val="90000"/>
              </a:lnSpc>
              <a:spcAft>
                <a:spcPts val="600"/>
              </a:spcAft>
              <a:buFont typeface="Arial" panose="020B0604020202020204" pitchFamily="34" charset="0"/>
              <a:buChar char="•"/>
            </a:pPr>
            <a:endParaRPr lang="en-US" sz="1500" dirty="0">
              <a:solidFill>
                <a:schemeClr val="bg1"/>
              </a:solidFill>
              <a:latin typeface="Calibri"/>
              <a:ea typeface="Calibri"/>
              <a:cs typeface="Calibri"/>
            </a:endParaRPr>
          </a:p>
          <a:p>
            <a:pPr>
              <a:lnSpc>
                <a:spcPct val="90000"/>
              </a:lnSpc>
              <a:spcAft>
                <a:spcPts val="600"/>
              </a:spcAft>
            </a:pPr>
            <a:r>
              <a:rPr lang="en-US" sz="1500" dirty="0">
                <a:solidFill>
                  <a:schemeClr val="bg1"/>
                </a:solidFill>
                <a:latin typeface="Calibri"/>
                <a:ea typeface="Calibri"/>
                <a:cs typeface="Calibri"/>
              </a:rPr>
              <a:t>This presentation aims to </a:t>
            </a:r>
            <a:r>
              <a:rPr lang="en-US" sz="1500" dirty="0" err="1">
                <a:solidFill>
                  <a:schemeClr val="bg1"/>
                </a:solidFill>
                <a:latin typeface="Calibri"/>
                <a:ea typeface="Calibri"/>
                <a:cs typeface="Calibri"/>
              </a:rPr>
              <a:t>analyse</a:t>
            </a:r>
            <a:r>
              <a:rPr lang="en-US" sz="1500" dirty="0">
                <a:solidFill>
                  <a:schemeClr val="bg1"/>
                </a:solidFill>
                <a:latin typeface="Calibri"/>
                <a:ea typeface="Calibri"/>
                <a:cs typeface="Calibri"/>
              </a:rPr>
              <a:t> and to explore the establishments aims, objectives and meanings to the businesses' strategies', as well as looking into the fast-food chains leadership systems – to develop an understanding off the business, to notify anything to support the businesses improvement, for the company's overall popularity, enhancing revenue (Cicarelli, 2023).</a:t>
            </a:r>
          </a:p>
        </p:txBody>
      </p:sp>
      <p:sp>
        <p:nvSpPr>
          <p:cNvPr id="3" name="TextBox 2">
            <a:extLst>
              <a:ext uri="{FF2B5EF4-FFF2-40B4-BE49-F238E27FC236}">
                <a16:creationId xmlns:a16="http://schemas.microsoft.com/office/drawing/2014/main" id="{F7FCEF90-6EA3-93C7-20A8-4CC8E114FB38}"/>
              </a:ext>
            </a:extLst>
          </p:cNvPr>
          <p:cNvSpPr txBox="1"/>
          <p:nvPr/>
        </p:nvSpPr>
        <p:spPr>
          <a:xfrm>
            <a:off x="8351921" y="6336631"/>
            <a:ext cx="273718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latin typeface="Calibri"/>
                <a:ea typeface="Calibri"/>
                <a:cs typeface="Calibri"/>
              </a:rPr>
              <a:t>(Taco Bell, 2025)</a:t>
            </a:r>
          </a:p>
        </p:txBody>
      </p:sp>
    </p:spTree>
    <p:extLst>
      <p:ext uri="{BB962C8B-B14F-4D97-AF65-F5344CB8AC3E}">
        <p14:creationId xmlns:p14="http://schemas.microsoft.com/office/powerpoint/2010/main" val="121636239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66129964-4EF0-5916-31F7-D37359BB241B}"/>
            </a:ext>
          </a:extLst>
        </p:cNvPr>
        <p:cNvGrpSpPr/>
        <p:nvPr/>
      </p:nvGrpSpPr>
      <p:grpSpPr>
        <a:xfrm>
          <a:off x="0" y="0"/>
          <a:ext cx="0" cy="0"/>
          <a:chOff x="0" y="0"/>
          <a:chExt cx="0" cy="0"/>
        </a:xfrm>
      </p:grpSpPr>
      <p:sp useBgFill="1">
        <p:nvSpPr>
          <p:cNvPr id="21" name="Slide Background Fill">
            <a:extLst>
              <a:ext uri="{FF2B5EF4-FFF2-40B4-BE49-F238E27FC236}">
                <a16:creationId xmlns:a16="http://schemas.microsoft.com/office/drawing/2014/main" id="{05738E68-05AF-4E0B-8542-2F238BE730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Color Cover">
            <a:extLst>
              <a:ext uri="{FF2B5EF4-FFF2-40B4-BE49-F238E27FC236}">
                <a16:creationId xmlns:a16="http://schemas.microsoft.com/office/drawing/2014/main" id="{503EA76F-BD42-BB40-AC90-F67D51B1A9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5" name="Group 24">
            <a:extLst>
              <a:ext uri="{FF2B5EF4-FFF2-40B4-BE49-F238E27FC236}">
                <a16:creationId xmlns:a16="http://schemas.microsoft.com/office/drawing/2014/main" id="{FA3A016C-5C36-5AD2-F27A-C086EF93B31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051" y="0"/>
            <a:ext cx="6064235" cy="6858000"/>
            <a:chOff x="651279" y="598259"/>
            <a:chExt cx="10889442" cy="5680742"/>
          </a:xfrm>
        </p:grpSpPr>
        <p:sp>
          <p:nvSpPr>
            <p:cNvPr id="26" name="Color">
              <a:extLst>
                <a:ext uri="{FF2B5EF4-FFF2-40B4-BE49-F238E27FC236}">
                  <a16:creationId xmlns:a16="http://schemas.microsoft.com/office/drawing/2014/main" id="{5C662E30-9DA1-53B4-AE83-90A7CA2DFB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Color">
              <a:extLst>
                <a:ext uri="{FF2B5EF4-FFF2-40B4-BE49-F238E27FC236}">
                  <a16:creationId xmlns:a16="http://schemas.microsoft.com/office/drawing/2014/main" id="{D951B886-E21C-9CB3-EC85-65FA4B4B93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29" name="Group 28">
            <a:extLst>
              <a:ext uri="{FF2B5EF4-FFF2-40B4-BE49-F238E27FC236}">
                <a16:creationId xmlns:a16="http://schemas.microsoft.com/office/drawing/2014/main" id="{03DE00A7-1668-F9B3-BC82-4368C1C82C4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30" name="Freeform: Shape 29">
              <a:extLst>
                <a:ext uri="{FF2B5EF4-FFF2-40B4-BE49-F238E27FC236}">
                  <a16:creationId xmlns:a16="http://schemas.microsoft.com/office/drawing/2014/main" id="{2909862C-DE0B-EDA2-9FB1-9FE027C157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1" name="Freeform: Shape 30">
              <a:extLst>
                <a:ext uri="{FF2B5EF4-FFF2-40B4-BE49-F238E27FC236}">
                  <a16:creationId xmlns:a16="http://schemas.microsoft.com/office/drawing/2014/main" id="{B6340498-A592-D414-1C1E-BC9807BB13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2" name="Freeform: Shape 31">
              <a:extLst>
                <a:ext uri="{FF2B5EF4-FFF2-40B4-BE49-F238E27FC236}">
                  <a16:creationId xmlns:a16="http://schemas.microsoft.com/office/drawing/2014/main" id="{A36EFC61-F024-0DA6-8602-88E94A6067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3" name="Freeform: Shape 32">
              <a:extLst>
                <a:ext uri="{FF2B5EF4-FFF2-40B4-BE49-F238E27FC236}">
                  <a16:creationId xmlns:a16="http://schemas.microsoft.com/office/drawing/2014/main" id="{EEB9ED9F-4897-A0B4-F1BD-3C484B25FB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4" name="Freeform: Shape 33">
              <a:extLst>
                <a:ext uri="{FF2B5EF4-FFF2-40B4-BE49-F238E27FC236}">
                  <a16:creationId xmlns:a16="http://schemas.microsoft.com/office/drawing/2014/main" id="{C233FB2C-C6F4-AB3F-D520-55614E6298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5" name="Freeform: Shape 34">
              <a:extLst>
                <a:ext uri="{FF2B5EF4-FFF2-40B4-BE49-F238E27FC236}">
                  <a16:creationId xmlns:a16="http://schemas.microsoft.com/office/drawing/2014/main" id="{A43771D5-1CF0-B0BF-F93D-4E47BF9F2B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6" name="Freeform: Shape 35">
              <a:extLst>
                <a:ext uri="{FF2B5EF4-FFF2-40B4-BE49-F238E27FC236}">
                  <a16:creationId xmlns:a16="http://schemas.microsoft.com/office/drawing/2014/main" id="{229A9557-D6BA-F82F-C3A3-5C9789755A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extBox 1">
            <a:extLst>
              <a:ext uri="{FF2B5EF4-FFF2-40B4-BE49-F238E27FC236}">
                <a16:creationId xmlns:a16="http://schemas.microsoft.com/office/drawing/2014/main" id="{0D847628-A0CF-C340-F879-25E995501E93}"/>
              </a:ext>
            </a:extLst>
          </p:cNvPr>
          <p:cNvSpPr txBox="1"/>
          <p:nvPr/>
        </p:nvSpPr>
        <p:spPr>
          <a:xfrm>
            <a:off x="786385" y="841249"/>
            <a:ext cx="5074368" cy="1265352"/>
          </a:xfrm>
          <a:prstGeom prst="rect">
            <a:avLst/>
          </a:prstGeom>
        </p:spPr>
        <p:txBody>
          <a:bodyPr rot="0" spcFirstLastPara="0" vertOverflow="overflow" horzOverflow="overflow" vert="horz" lIns="91440" tIns="45720" rIns="91440" bIns="45720" numCol="1" spcCol="0" rtlCol="0" fromWordArt="0" anchor="b" anchorCtr="0" forceAA="0" compatLnSpc="1">
            <a:prstTxWarp prst="textNoShape">
              <a:avLst/>
            </a:prstTxWarp>
            <a:normAutofit/>
          </a:bodyPr>
          <a:lstStyle/>
          <a:p>
            <a:pPr>
              <a:lnSpc>
                <a:spcPct val="90000"/>
              </a:lnSpc>
              <a:spcBef>
                <a:spcPct val="0"/>
              </a:spcBef>
              <a:spcAft>
                <a:spcPts val="600"/>
              </a:spcAft>
            </a:pPr>
            <a:r>
              <a:rPr lang="en-US" sz="6000">
                <a:solidFill>
                  <a:schemeClr val="bg1"/>
                </a:solidFill>
                <a:latin typeface="Calibri"/>
                <a:ea typeface="Calibri"/>
                <a:cs typeface="Calibri"/>
              </a:rPr>
              <a:t>SWOT Analysis</a:t>
            </a:r>
            <a:endParaRPr lang="en-US" sz="4800">
              <a:solidFill>
                <a:schemeClr val="bg1"/>
              </a:solidFill>
              <a:latin typeface="Calibri"/>
              <a:ea typeface="Calibri"/>
              <a:cs typeface="Calibri"/>
            </a:endParaRPr>
          </a:p>
        </p:txBody>
      </p:sp>
      <p:sp>
        <p:nvSpPr>
          <p:cNvPr id="3" name="TextBox 2">
            <a:extLst>
              <a:ext uri="{FF2B5EF4-FFF2-40B4-BE49-F238E27FC236}">
                <a16:creationId xmlns:a16="http://schemas.microsoft.com/office/drawing/2014/main" id="{B70A8F1D-1648-6FCC-CFA1-3CC367923B0A}"/>
              </a:ext>
            </a:extLst>
          </p:cNvPr>
          <p:cNvSpPr txBox="1"/>
          <p:nvPr/>
        </p:nvSpPr>
        <p:spPr>
          <a:xfrm>
            <a:off x="7940842" y="5283868"/>
            <a:ext cx="2737184"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latin typeface="Calibri"/>
                <a:ea typeface="Calibri"/>
                <a:cs typeface="Calibri"/>
              </a:rPr>
              <a:t>(</a:t>
            </a:r>
            <a:r>
              <a:rPr lang="en-US" dirty="0" err="1">
                <a:latin typeface="Calibri"/>
                <a:ea typeface="Calibri"/>
                <a:cs typeface="Calibri"/>
              </a:rPr>
              <a:t>Peterdy</a:t>
            </a:r>
            <a:r>
              <a:rPr lang="en-US" dirty="0">
                <a:latin typeface="Calibri"/>
                <a:ea typeface="Calibri"/>
                <a:cs typeface="Calibri"/>
              </a:rPr>
              <a:t>, 2022) </a:t>
            </a:r>
          </a:p>
          <a:p>
            <a:endParaRPr lang="en-US"/>
          </a:p>
        </p:txBody>
      </p:sp>
      <p:sp>
        <p:nvSpPr>
          <p:cNvPr id="4" name="TextBox 3">
            <a:extLst>
              <a:ext uri="{FF2B5EF4-FFF2-40B4-BE49-F238E27FC236}">
                <a16:creationId xmlns:a16="http://schemas.microsoft.com/office/drawing/2014/main" id="{1AB6E801-D96D-8575-28CF-47A13F50E0C5}"/>
              </a:ext>
            </a:extLst>
          </p:cNvPr>
          <p:cNvSpPr txBox="1"/>
          <p:nvPr/>
        </p:nvSpPr>
        <p:spPr>
          <a:xfrm>
            <a:off x="670071" y="2325501"/>
            <a:ext cx="4762499" cy="375147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lnSpc>
                <a:spcPct val="90000"/>
              </a:lnSpc>
              <a:spcBef>
                <a:spcPts val="1000"/>
              </a:spcBef>
            </a:pPr>
            <a:endParaRPr lang="en-US" sz="1900" dirty="0">
              <a:latin typeface="Calibri"/>
              <a:ea typeface="Calibri"/>
              <a:cs typeface="Calibri"/>
            </a:endParaRPr>
          </a:p>
          <a:p>
            <a:pPr marL="285750" indent="-285750">
              <a:lnSpc>
                <a:spcPct val="90000"/>
              </a:lnSpc>
              <a:spcBef>
                <a:spcPts val="1000"/>
              </a:spcBef>
              <a:buFont typeface="Arial"/>
              <a:buChar char="•"/>
            </a:pPr>
            <a:r>
              <a:rPr lang="en-US" sz="1900">
                <a:solidFill>
                  <a:srgbClr val="FFFFFF"/>
                </a:solidFill>
                <a:latin typeface="Calibri"/>
                <a:ea typeface="Calibri"/>
                <a:cs typeface="Calibri"/>
              </a:rPr>
              <a:t>Founded - 1962</a:t>
            </a:r>
            <a:endParaRPr lang="en-US" sz="1900">
              <a:latin typeface="Calibri"/>
              <a:ea typeface="Calibri"/>
              <a:cs typeface="Calibri"/>
            </a:endParaRPr>
          </a:p>
          <a:p>
            <a:pPr marL="285750" indent="-285750">
              <a:lnSpc>
                <a:spcPct val="90000"/>
              </a:lnSpc>
              <a:spcBef>
                <a:spcPts val="1000"/>
              </a:spcBef>
              <a:buFont typeface="Arial"/>
              <a:buChar char="•"/>
            </a:pPr>
            <a:r>
              <a:rPr lang="en-US" sz="1900">
                <a:solidFill>
                  <a:srgbClr val="FFFFFF"/>
                </a:solidFill>
                <a:latin typeface="Calibri"/>
                <a:ea typeface="Calibri"/>
                <a:cs typeface="Calibri"/>
              </a:rPr>
              <a:t>Worldwide Reach – 31Countries </a:t>
            </a:r>
            <a:endParaRPr lang="en-US" sz="1900">
              <a:latin typeface="Calibri"/>
              <a:ea typeface="Calibri"/>
              <a:cs typeface="Calibri"/>
            </a:endParaRPr>
          </a:p>
          <a:p>
            <a:pPr marL="285750" indent="-285750">
              <a:lnSpc>
                <a:spcPct val="90000"/>
              </a:lnSpc>
              <a:spcBef>
                <a:spcPts val="1000"/>
              </a:spcBef>
              <a:buFont typeface="Arial"/>
              <a:buChar char="•"/>
            </a:pPr>
            <a:r>
              <a:rPr lang="en-US" sz="1900" dirty="0">
                <a:solidFill>
                  <a:srgbClr val="FFFFFF"/>
                </a:solidFill>
                <a:latin typeface="Calibri"/>
                <a:ea typeface="Calibri"/>
                <a:cs typeface="Calibri"/>
              </a:rPr>
              <a:t>Headquarters- Irvine </a:t>
            </a:r>
            <a:r>
              <a:rPr lang="en-US" sz="1900" dirty="0" err="1">
                <a:solidFill>
                  <a:srgbClr val="FFFFFF"/>
                </a:solidFill>
                <a:latin typeface="Calibri"/>
                <a:ea typeface="Calibri"/>
                <a:cs typeface="Calibri"/>
              </a:rPr>
              <a:t>California,USA</a:t>
            </a:r>
            <a:r>
              <a:rPr lang="en-US" sz="1900" dirty="0">
                <a:solidFill>
                  <a:srgbClr val="FFFFFF"/>
                </a:solidFill>
                <a:latin typeface="Calibri"/>
                <a:ea typeface="Calibri"/>
                <a:cs typeface="Calibri"/>
              </a:rPr>
              <a:t> </a:t>
            </a:r>
            <a:endParaRPr lang="en-US" sz="1900" dirty="0">
              <a:latin typeface="Calibri"/>
              <a:ea typeface="Calibri"/>
              <a:cs typeface="Calibri"/>
            </a:endParaRPr>
          </a:p>
          <a:p>
            <a:pPr marL="285750" indent="-285750">
              <a:lnSpc>
                <a:spcPct val="90000"/>
              </a:lnSpc>
              <a:spcBef>
                <a:spcPts val="1000"/>
              </a:spcBef>
              <a:buFont typeface="Arial"/>
              <a:buChar char="•"/>
            </a:pPr>
            <a:r>
              <a:rPr lang="en-US" sz="1900">
                <a:solidFill>
                  <a:srgbClr val="FFFFFF"/>
                </a:solidFill>
                <a:latin typeface="Calibri"/>
                <a:ea typeface="Calibri"/>
                <a:cs typeface="Calibri"/>
              </a:rPr>
              <a:t>Current CEO – Sean Tresvant </a:t>
            </a:r>
            <a:endParaRPr lang="en-US" sz="1900">
              <a:latin typeface="Calibri"/>
              <a:ea typeface="Calibri"/>
              <a:cs typeface="Calibri"/>
            </a:endParaRPr>
          </a:p>
          <a:p>
            <a:pPr marL="285750" indent="-285750">
              <a:lnSpc>
                <a:spcPct val="90000"/>
              </a:lnSpc>
              <a:spcBef>
                <a:spcPts val="1000"/>
              </a:spcBef>
              <a:buFont typeface="Arial"/>
              <a:buChar char="•"/>
            </a:pPr>
            <a:r>
              <a:rPr lang="en-US" sz="1900">
                <a:solidFill>
                  <a:srgbClr val="FFFFFF"/>
                </a:solidFill>
                <a:latin typeface="Calibri"/>
                <a:ea typeface="Calibri"/>
                <a:cs typeface="Calibri"/>
              </a:rPr>
              <a:t>Revenue  -  £9.90million (As of 2021)</a:t>
            </a:r>
            <a:endParaRPr lang="en-US" sz="1900">
              <a:latin typeface="Calibri"/>
              <a:ea typeface="Calibri"/>
              <a:cs typeface="Calibri"/>
            </a:endParaRPr>
          </a:p>
          <a:p>
            <a:pPr marL="285750" indent="-285750">
              <a:lnSpc>
                <a:spcPct val="90000"/>
              </a:lnSpc>
              <a:spcBef>
                <a:spcPts val="1000"/>
              </a:spcBef>
              <a:buFont typeface="Arial"/>
              <a:buChar char="•"/>
            </a:pPr>
            <a:r>
              <a:rPr lang="en-US" sz="1900">
                <a:solidFill>
                  <a:srgbClr val="FFFFFF"/>
                </a:solidFill>
                <a:latin typeface="Calibri"/>
                <a:ea typeface="Calibri"/>
                <a:cs typeface="Calibri"/>
              </a:rPr>
              <a:t>Overall Number of Locations  -8,000+ as of 2025</a:t>
            </a:r>
            <a:endParaRPr lang="en-US" sz="1900">
              <a:latin typeface="Calibri"/>
              <a:ea typeface="Calibri"/>
              <a:cs typeface="Calibri"/>
            </a:endParaRPr>
          </a:p>
          <a:p>
            <a:pPr>
              <a:lnSpc>
                <a:spcPct val="90000"/>
              </a:lnSpc>
              <a:spcBef>
                <a:spcPts val="1000"/>
              </a:spcBef>
            </a:pPr>
            <a:r>
              <a:rPr lang="en-US" sz="1900">
                <a:solidFill>
                  <a:srgbClr val="FFFFFF"/>
                </a:solidFill>
                <a:latin typeface="Calibri"/>
                <a:ea typeface="Calibri"/>
                <a:cs typeface="Calibri"/>
              </a:rPr>
              <a:t>(Jurevicius, 2025)</a:t>
            </a:r>
          </a:p>
          <a:p>
            <a:pPr>
              <a:lnSpc>
                <a:spcPct val="90000"/>
              </a:lnSpc>
              <a:spcBef>
                <a:spcPts val="1000"/>
              </a:spcBef>
            </a:pPr>
            <a:endParaRPr lang="en-US" sz="1200" i="1">
              <a:solidFill>
                <a:srgbClr val="1E73BE"/>
              </a:solidFill>
              <a:highlight>
                <a:srgbClr val="FFFFFF"/>
              </a:highlight>
            </a:endParaRPr>
          </a:p>
        </p:txBody>
      </p:sp>
      <p:pic>
        <p:nvPicPr>
          <p:cNvPr id="10" name="Content Placeholder 3" descr="SWOT - Definition, Examples, Process, Uses">
            <a:extLst>
              <a:ext uri="{FF2B5EF4-FFF2-40B4-BE49-F238E27FC236}">
                <a16:creationId xmlns:a16="http://schemas.microsoft.com/office/drawing/2014/main" id="{756FDEFC-A235-F764-F9EF-917008BD0063}"/>
              </a:ext>
            </a:extLst>
          </p:cNvPr>
          <p:cNvPicPr>
            <a:picLocks noChangeAspect="1"/>
          </p:cNvPicPr>
          <p:nvPr/>
        </p:nvPicPr>
        <p:blipFill>
          <a:blip r:embed="rId2"/>
          <a:stretch>
            <a:fillRect/>
          </a:stretch>
        </p:blipFill>
        <p:spPr>
          <a:xfrm>
            <a:off x="6066665" y="1580057"/>
            <a:ext cx="6128896" cy="3704702"/>
          </a:xfrm>
          <a:prstGeom prst="rect">
            <a:avLst/>
          </a:prstGeom>
        </p:spPr>
      </p:pic>
    </p:spTree>
    <p:extLst>
      <p:ext uri="{BB962C8B-B14F-4D97-AF65-F5344CB8AC3E}">
        <p14:creationId xmlns:p14="http://schemas.microsoft.com/office/powerpoint/2010/main" val="128283120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0738BA-1CB5-9893-5078-6E2064A032D1}"/>
              </a:ext>
            </a:extLst>
          </p:cNvPr>
          <p:cNvSpPr>
            <a:spLocks noGrp="1"/>
          </p:cNvSpPr>
          <p:nvPr>
            <p:ph type="title"/>
          </p:nvPr>
        </p:nvSpPr>
        <p:spPr/>
        <p:txBody>
          <a:bodyPr/>
          <a:lstStyle/>
          <a:p>
            <a:r>
              <a:rPr lang="en-US">
                <a:latin typeface="Calibri"/>
                <a:ea typeface="Calibri"/>
                <a:cs typeface="Calibri"/>
              </a:rPr>
              <a:t>Engagement Model </a:t>
            </a:r>
          </a:p>
        </p:txBody>
      </p:sp>
      <p:sp>
        <p:nvSpPr>
          <p:cNvPr id="3" name="Content Placeholder 2">
            <a:extLst>
              <a:ext uri="{FF2B5EF4-FFF2-40B4-BE49-F238E27FC236}">
                <a16:creationId xmlns:a16="http://schemas.microsoft.com/office/drawing/2014/main" id="{BC52363A-8765-2095-DB6C-FF64D7BF8CEC}"/>
              </a:ext>
            </a:extLst>
          </p:cNvPr>
          <p:cNvSpPr>
            <a:spLocks noGrp="1"/>
          </p:cNvSpPr>
          <p:nvPr>
            <p:ph idx="1"/>
          </p:nvPr>
        </p:nvSpPr>
        <p:spPr/>
        <p:txBody>
          <a:bodyPr vert="horz" lIns="91440" tIns="45720" rIns="91440" bIns="45720" rtlCol="0" anchor="t">
            <a:normAutofit/>
          </a:bodyPr>
          <a:lstStyle/>
          <a:p>
            <a:pPr marL="0" indent="0">
              <a:buNone/>
            </a:pPr>
            <a:endParaRPr lang="en-US" dirty="0"/>
          </a:p>
        </p:txBody>
      </p:sp>
    </p:spTree>
    <p:extLst>
      <p:ext uri="{BB962C8B-B14F-4D97-AF65-F5344CB8AC3E}">
        <p14:creationId xmlns:p14="http://schemas.microsoft.com/office/powerpoint/2010/main" val="337101137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Slide Background Fill">
            <a:extLst>
              <a:ext uri="{FF2B5EF4-FFF2-40B4-BE49-F238E27FC236}">
                <a16:creationId xmlns:a16="http://schemas.microsoft.com/office/drawing/2014/main" id="{C3420C89-0B09-4632-A4AF-3971D08BF7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Color Cover">
            <a:extLst>
              <a:ext uri="{FF2B5EF4-FFF2-40B4-BE49-F238E27FC236}">
                <a16:creationId xmlns:a16="http://schemas.microsoft.com/office/drawing/2014/main" id="{4E5CBA61-BF74-40B4-A3A8-366BBA626C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4" name="Group 13">
            <a:extLst>
              <a:ext uri="{FF2B5EF4-FFF2-40B4-BE49-F238E27FC236}">
                <a16:creationId xmlns:a16="http://schemas.microsoft.com/office/drawing/2014/main" id="{AC27E70C-5470-4262-B9CE-AE52C51CF4C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2929"/>
            <a:ext cx="12188952" cy="3490956"/>
            <a:chOff x="651279" y="598259"/>
            <a:chExt cx="10889442" cy="5680742"/>
          </a:xfrm>
        </p:grpSpPr>
        <p:sp>
          <p:nvSpPr>
            <p:cNvPr id="15" name="Color">
              <a:extLst>
                <a:ext uri="{FF2B5EF4-FFF2-40B4-BE49-F238E27FC236}">
                  <a16:creationId xmlns:a16="http://schemas.microsoft.com/office/drawing/2014/main" id="{B5C7D35F-738C-47DF-AD6E-859806E460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Color">
              <a:extLst>
                <a:ext uri="{FF2B5EF4-FFF2-40B4-BE49-F238E27FC236}">
                  <a16:creationId xmlns:a16="http://schemas.microsoft.com/office/drawing/2014/main" id="{740F8C8B-E52F-46CF-89C7-51C6A037CF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5" name="Picture 4" descr="Strength Vs Weakness Person Lifting Word Strong Stock Illustration -  Illustration of potency, powerful: 38797545">
            <a:extLst>
              <a:ext uri="{FF2B5EF4-FFF2-40B4-BE49-F238E27FC236}">
                <a16:creationId xmlns:a16="http://schemas.microsoft.com/office/drawing/2014/main" id="{4162DA21-7313-15DA-9B32-04353676981D}"/>
              </a:ext>
            </a:extLst>
          </p:cNvPr>
          <p:cNvPicPr>
            <a:picLocks noChangeAspect="1"/>
          </p:cNvPicPr>
          <p:nvPr/>
        </p:nvPicPr>
        <p:blipFill>
          <a:blip r:embed="rId2"/>
          <a:stretch>
            <a:fillRect/>
          </a:stretch>
        </p:blipFill>
        <p:spPr>
          <a:xfrm>
            <a:off x="6852304" y="1065276"/>
            <a:ext cx="4632899" cy="4727448"/>
          </a:xfrm>
          <a:prstGeom prst="rect">
            <a:avLst/>
          </a:prstGeom>
        </p:spPr>
      </p:pic>
      <p:grpSp>
        <p:nvGrpSpPr>
          <p:cNvPr id="18" name="Group 17">
            <a:extLst>
              <a:ext uri="{FF2B5EF4-FFF2-40B4-BE49-F238E27FC236}">
                <a16:creationId xmlns:a16="http://schemas.microsoft.com/office/drawing/2014/main" id="{E27AF472-EAE3-4572-AB69-B92BD10DBC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9" name="Freeform: Shape 18">
              <a:extLst>
                <a:ext uri="{FF2B5EF4-FFF2-40B4-BE49-F238E27FC236}">
                  <a16:creationId xmlns:a16="http://schemas.microsoft.com/office/drawing/2014/main" id="{BF4DB9D2-6215-420C-874C-82EADF8C6C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1F003139-C97C-44FA-B139-32E4DFDCE9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5CE4DD6E-8CEA-45EE-B630-DBC22144D8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A4372F7F-AA3C-470B-AA61-7C35B7722C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34B605BF-D199-43DD-9328-E99F2ADFC6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4" name="Freeform: Shape 23">
              <a:extLst>
                <a:ext uri="{FF2B5EF4-FFF2-40B4-BE49-F238E27FC236}">
                  <a16:creationId xmlns:a16="http://schemas.microsoft.com/office/drawing/2014/main" id="{E5D42A77-7336-4A35-8922-8098A16AA2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5" name="Freeform: Shape 24">
              <a:extLst>
                <a:ext uri="{FF2B5EF4-FFF2-40B4-BE49-F238E27FC236}">
                  <a16:creationId xmlns:a16="http://schemas.microsoft.com/office/drawing/2014/main" id="{7401EE7D-B85D-4C10-AB8C-71884EFB11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015D003E-02C8-1EA7-001E-64F3352A964F}"/>
              </a:ext>
            </a:extLst>
          </p:cNvPr>
          <p:cNvSpPr>
            <a:spLocks noGrp="1"/>
          </p:cNvSpPr>
          <p:nvPr>
            <p:ph type="title"/>
          </p:nvPr>
        </p:nvSpPr>
        <p:spPr>
          <a:xfrm>
            <a:off x="786384" y="841249"/>
            <a:ext cx="5692953" cy="2587131"/>
          </a:xfrm>
        </p:spPr>
        <p:txBody>
          <a:bodyPr anchor="b">
            <a:normAutofit/>
          </a:bodyPr>
          <a:lstStyle/>
          <a:p>
            <a:r>
              <a:rPr lang="en-US" sz="4800">
                <a:solidFill>
                  <a:schemeClr val="bg1"/>
                </a:solidFill>
                <a:latin typeface="Calibri"/>
                <a:ea typeface="Calibri"/>
                <a:cs typeface="Calibri"/>
              </a:rPr>
              <a:t>Establishment Strengths and weaknesses</a:t>
            </a:r>
          </a:p>
        </p:txBody>
      </p:sp>
      <p:sp>
        <p:nvSpPr>
          <p:cNvPr id="3" name="Content Placeholder 2">
            <a:extLst>
              <a:ext uri="{FF2B5EF4-FFF2-40B4-BE49-F238E27FC236}">
                <a16:creationId xmlns:a16="http://schemas.microsoft.com/office/drawing/2014/main" id="{0E27AF48-0DEC-83EC-8797-806702FF89AE}"/>
              </a:ext>
            </a:extLst>
          </p:cNvPr>
          <p:cNvSpPr>
            <a:spLocks noGrp="1"/>
          </p:cNvSpPr>
          <p:nvPr>
            <p:ph idx="1"/>
          </p:nvPr>
        </p:nvSpPr>
        <p:spPr>
          <a:xfrm>
            <a:off x="786383" y="3566810"/>
            <a:ext cx="5692953" cy="2651110"/>
          </a:xfrm>
        </p:spPr>
        <p:txBody>
          <a:bodyPr vert="horz" lIns="91440" tIns="45720" rIns="91440" bIns="45720" rtlCol="0" anchor="ctr">
            <a:normAutofit/>
          </a:bodyPr>
          <a:lstStyle/>
          <a:p>
            <a:pPr marL="0" indent="0">
              <a:buNone/>
            </a:pPr>
            <a:r>
              <a:rPr lang="en-US" sz="1500" b="1" u="sng">
                <a:solidFill>
                  <a:schemeClr val="tx2"/>
                </a:solidFill>
                <a:latin typeface="Calibri"/>
                <a:ea typeface="Calibri"/>
                <a:cs typeface="Calibri"/>
              </a:rPr>
              <a:t>Strengths</a:t>
            </a:r>
            <a:r>
              <a:rPr lang="en-US" sz="1500">
                <a:solidFill>
                  <a:schemeClr val="tx2"/>
                </a:solidFill>
                <a:latin typeface="Calibri"/>
                <a:ea typeface="Calibri"/>
                <a:cs typeface="Calibri"/>
              </a:rPr>
              <a:t>          </a:t>
            </a:r>
            <a:r>
              <a:rPr lang="en-US" sz="1500" b="1" u="sng">
                <a:solidFill>
                  <a:schemeClr val="tx2"/>
                </a:solidFill>
                <a:latin typeface="Calibri"/>
                <a:ea typeface="Calibri"/>
                <a:cs typeface="Calibri"/>
              </a:rPr>
              <a:t>Weaknesses</a:t>
            </a:r>
          </a:p>
          <a:p>
            <a:pPr marL="0" indent="0">
              <a:buNone/>
            </a:pPr>
            <a:r>
              <a:rPr lang="en-US" sz="1500">
                <a:solidFill>
                  <a:schemeClr val="tx2"/>
                </a:solidFill>
                <a:latin typeface="Calibri"/>
                <a:ea typeface="Calibri"/>
                <a:cs typeface="Calibri"/>
              </a:rPr>
              <a:t>International geographic    Poor customer service</a:t>
            </a:r>
          </a:p>
          <a:p>
            <a:pPr marL="0" indent="0">
              <a:buNone/>
            </a:pPr>
            <a:r>
              <a:rPr lang="en-US" sz="1500">
                <a:solidFill>
                  <a:schemeClr val="tx2"/>
                </a:solidFill>
                <a:latin typeface="Calibri"/>
                <a:ea typeface="Calibri"/>
                <a:cs typeface="Calibri"/>
              </a:rPr>
              <a:t>Healthier alternative        Lack of ingredient variety</a:t>
            </a:r>
          </a:p>
          <a:p>
            <a:pPr marL="0" indent="0">
              <a:buNone/>
            </a:pPr>
            <a:r>
              <a:rPr lang="en-US" sz="1500">
                <a:solidFill>
                  <a:schemeClr val="tx2"/>
                </a:solidFill>
                <a:latin typeface="Calibri"/>
                <a:ea typeface="Calibri"/>
                <a:cs typeface="Calibri"/>
              </a:rPr>
              <a:t>Digital Prowess        Mediocre</a:t>
            </a:r>
            <a:r>
              <a:rPr lang="en-US" sz="1500" dirty="0">
                <a:solidFill>
                  <a:schemeClr val="tx2"/>
                </a:solidFill>
                <a:latin typeface="Calibri"/>
                <a:ea typeface="Calibri"/>
                <a:cs typeface="Calibri"/>
              </a:rPr>
              <a:t> quality in food </a:t>
            </a:r>
          </a:p>
          <a:p>
            <a:pPr marL="0" indent="0">
              <a:buNone/>
            </a:pPr>
            <a:r>
              <a:rPr lang="en-US" sz="1500" dirty="0">
                <a:solidFill>
                  <a:schemeClr val="tx2"/>
                </a:solidFill>
                <a:latin typeface="Calibri"/>
                <a:ea typeface="Calibri"/>
                <a:cs typeface="Calibri"/>
              </a:rPr>
              <a:t>Pocket Friendly Meals      </a:t>
            </a:r>
            <a:r>
              <a:rPr lang="en-US" sz="1500">
                <a:solidFill>
                  <a:schemeClr val="tx2"/>
                </a:solidFill>
                <a:latin typeface="Calibri"/>
                <a:ea typeface="Calibri"/>
                <a:cs typeface="Calibri"/>
              </a:rPr>
              <a:t>Overly</a:t>
            </a:r>
            <a:r>
              <a:rPr lang="en-US" sz="1500" dirty="0">
                <a:solidFill>
                  <a:schemeClr val="tx2"/>
                </a:solidFill>
                <a:latin typeface="Calibri"/>
                <a:ea typeface="Calibri"/>
                <a:cs typeface="Calibri"/>
              </a:rPr>
              <a:t> reliant on brand name </a:t>
            </a:r>
          </a:p>
          <a:p>
            <a:pPr marL="0" indent="0">
              <a:buNone/>
            </a:pPr>
            <a:r>
              <a:rPr lang="en-US" sz="1500">
                <a:solidFill>
                  <a:schemeClr val="tx2"/>
                </a:solidFill>
                <a:latin typeface="Calibri"/>
                <a:ea typeface="Calibri"/>
                <a:cs typeface="Calibri"/>
              </a:rPr>
              <a:t>Brand Name Advantage </a:t>
            </a:r>
          </a:p>
          <a:p>
            <a:pPr marL="0" indent="0">
              <a:buNone/>
            </a:pPr>
            <a:r>
              <a:rPr lang="en-US" sz="1500">
                <a:solidFill>
                  <a:schemeClr val="tx2"/>
                </a:solidFill>
                <a:latin typeface="Calibri"/>
                <a:ea typeface="Calibri"/>
                <a:cs typeface="Calibri"/>
              </a:rPr>
              <a:t>(Investing.com, 2025)</a:t>
            </a:r>
          </a:p>
          <a:p>
            <a:pPr marL="0" indent="0">
              <a:buNone/>
            </a:pPr>
            <a:endParaRPr lang="en-US" sz="1500">
              <a:solidFill>
                <a:schemeClr val="tx2"/>
              </a:solidFill>
            </a:endParaRPr>
          </a:p>
        </p:txBody>
      </p:sp>
      <p:cxnSp>
        <p:nvCxnSpPr>
          <p:cNvPr id="6" name="Straight Arrow Connector 5">
            <a:extLst>
              <a:ext uri="{FF2B5EF4-FFF2-40B4-BE49-F238E27FC236}">
                <a16:creationId xmlns:a16="http://schemas.microsoft.com/office/drawing/2014/main" id="{7F8F02CB-BA5A-34B4-BE06-8706F038C997}"/>
              </a:ext>
            </a:extLst>
          </p:cNvPr>
          <p:cNvCxnSpPr/>
          <p:nvPr/>
        </p:nvCxnSpPr>
        <p:spPr>
          <a:xfrm>
            <a:off x="3438525" y="3629024"/>
            <a:ext cx="10026" cy="2857499"/>
          </a:xfrm>
          <a:prstGeom prst="straightConnector1">
            <a:avLst/>
          </a:prstGeom>
        </p:spPr>
        <p:style>
          <a:lnRef idx="1">
            <a:schemeClr val="dk1"/>
          </a:lnRef>
          <a:fillRef idx="0">
            <a:schemeClr val="dk1"/>
          </a:fillRef>
          <a:effectRef idx="0">
            <a:schemeClr val="dk1"/>
          </a:effectRef>
          <a:fontRef idx="minor">
            <a:schemeClr val="tx1"/>
          </a:fontRef>
        </p:style>
      </p:cxnSp>
      <p:sp>
        <p:nvSpPr>
          <p:cNvPr id="4" name="TextBox 3">
            <a:extLst>
              <a:ext uri="{FF2B5EF4-FFF2-40B4-BE49-F238E27FC236}">
                <a16:creationId xmlns:a16="http://schemas.microsoft.com/office/drawing/2014/main" id="{F7789A39-2F74-D44B-7C3B-38412A32ACC5}"/>
              </a:ext>
            </a:extLst>
          </p:cNvPr>
          <p:cNvSpPr txBox="1"/>
          <p:nvPr/>
        </p:nvSpPr>
        <p:spPr>
          <a:xfrm>
            <a:off x="8154318" y="5793035"/>
            <a:ext cx="171289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latin typeface="Calibri"/>
                <a:ea typeface="Calibri"/>
                <a:cs typeface="Calibri"/>
              </a:rPr>
              <a:t>(Dreams, 2026)</a:t>
            </a:r>
          </a:p>
        </p:txBody>
      </p:sp>
    </p:spTree>
    <p:extLst>
      <p:ext uri="{BB962C8B-B14F-4D97-AF65-F5344CB8AC3E}">
        <p14:creationId xmlns:p14="http://schemas.microsoft.com/office/powerpoint/2010/main" val="361709384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Slide Background Fill">
            <a:extLst>
              <a:ext uri="{FF2B5EF4-FFF2-40B4-BE49-F238E27FC236}">
                <a16:creationId xmlns:a16="http://schemas.microsoft.com/office/drawing/2014/main" id="{C3420C89-0B09-4632-A4AF-3971D08BF7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9" name="Color Cover">
            <a:extLst>
              <a:ext uri="{FF2B5EF4-FFF2-40B4-BE49-F238E27FC236}">
                <a16:creationId xmlns:a16="http://schemas.microsoft.com/office/drawing/2014/main" id="{4E5CBA61-BF74-40B4-A3A8-366BBA626C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31" name="Group 30">
            <a:extLst>
              <a:ext uri="{FF2B5EF4-FFF2-40B4-BE49-F238E27FC236}">
                <a16:creationId xmlns:a16="http://schemas.microsoft.com/office/drawing/2014/main" id="{AC27E70C-5470-4262-B9CE-AE52C51CF4C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2929"/>
            <a:ext cx="12188952" cy="3490956"/>
            <a:chOff x="651279" y="598259"/>
            <a:chExt cx="10889442" cy="5680742"/>
          </a:xfrm>
        </p:grpSpPr>
        <p:sp>
          <p:nvSpPr>
            <p:cNvPr id="32" name="Color">
              <a:extLst>
                <a:ext uri="{FF2B5EF4-FFF2-40B4-BE49-F238E27FC236}">
                  <a16:creationId xmlns:a16="http://schemas.microsoft.com/office/drawing/2014/main" id="{B5C7D35F-738C-47DF-AD6E-859806E460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3" name="Color">
              <a:extLst>
                <a:ext uri="{FF2B5EF4-FFF2-40B4-BE49-F238E27FC236}">
                  <a16:creationId xmlns:a16="http://schemas.microsoft.com/office/drawing/2014/main" id="{740F8C8B-E52F-46CF-89C7-51C6A037CF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4" name="Picture 3" descr="McDonald's launches its spiciest burger with first UK food collaboration -  Yahoo News UK">
            <a:extLst>
              <a:ext uri="{FF2B5EF4-FFF2-40B4-BE49-F238E27FC236}">
                <a16:creationId xmlns:a16="http://schemas.microsoft.com/office/drawing/2014/main" id="{DDBEEC33-9CB7-A0EF-ACC2-7A3C20722D58}"/>
              </a:ext>
            </a:extLst>
          </p:cNvPr>
          <p:cNvPicPr>
            <a:picLocks noChangeAspect="1"/>
          </p:cNvPicPr>
          <p:nvPr/>
        </p:nvPicPr>
        <p:blipFill>
          <a:blip r:embed="rId2"/>
          <a:stretch>
            <a:fillRect/>
          </a:stretch>
        </p:blipFill>
        <p:spPr>
          <a:xfrm>
            <a:off x="6404062" y="4577954"/>
            <a:ext cx="3103995" cy="2181167"/>
          </a:xfrm>
          <a:prstGeom prst="rect">
            <a:avLst/>
          </a:prstGeom>
        </p:spPr>
      </p:pic>
      <p:grpSp>
        <p:nvGrpSpPr>
          <p:cNvPr id="35" name="Group 34">
            <a:extLst>
              <a:ext uri="{FF2B5EF4-FFF2-40B4-BE49-F238E27FC236}">
                <a16:creationId xmlns:a16="http://schemas.microsoft.com/office/drawing/2014/main" id="{E27AF472-EAE3-4572-AB69-B92BD10DBC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36" name="Freeform: Shape 35">
              <a:extLst>
                <a:ext uri="{FF2B5EF4-FFF2-40B4-BE49-F238E27FC236}">
                  <a16:creationId xmlns:a16="http://schemas.microsoft.com/office/drawing/2014/main" id="{BF4DB9D2-6215-420C-874C-82EADF8C6C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7" name="Freeform: Shape 36">
              <a:extLst>
                <a:ext uri="{FF2B5EF4-FFF2-40B4-BE49-F238E27FC236}">
                  <a16:creationId xmlns:a16="http://schemas.microsoft.com/office/drawing/2014/main" id="{1F003139-C97C-44FA-B139-32E4DFDCE9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8" name="Freeform: Shape 37">
              <a:extLst>
                <a:ext uri="{FF2B5EF4-FFF2-40B4-BE49-F238E27FC236}">
                  <a16:creationId xmlns:a16="http://schemas.microsoft.com/office/drawing/2014/main" id="{5CE4DD6E-8CEA-45EE-B630-DBC22144D8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9" name="Freeform: Shape 38">
              <a:extLst>
                <a:ext uri="{FF2B5EF4-FFF2-40B4-BE49-F238E27FC236}">
                  <a16:creationId xmlns:a16="http://schemas.microsoft.com/office/drawing/2014/main" id="{A4372F7F-AA3C-470B-AA61-7C35B7722C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40" name="Freeform: Shape 39">
              <a:extLst>
                <a:ext uri="{FF2B5EF4-FFF2-40B4-BE49-F238E27FC236}">
                  <a16:creationId xmlns:a16="http://schemas.microsoft.com/office/drawing/2014/main" id="{34B605BF-D199-43DD-9328-E99F2ADFC6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41" name="Freeform: Shape 40">
              <a:extLst>
                <a:ext uri="{FF2B5EF4-FFF2-40B4-BE49-F238E27FC236}">
                  <a16:creationId xmlns:a16="http://schemas.microsoft.com/office/drawing/2014/main" id="{E5D42A77-7336-4A35-8922-8098A16AA2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42" name="Freeform: Shape 41">
              <a:extLst>
                <a:ext uri="{FF2B5EF4-FFF2-40B4-BE49-F238E27FC236}">
                  <a16:creationId xmlns:a16="http://schemas.microsoft.com/office/drawing/2014/main" id="{7401EE7D-B85D-4C10-AB8C-71884EFB11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EAD1E96D-8A8B-11A9-ECCF-493EA94832DA}"/>
              </a:ext>
            </a:extLst>
          </p:cNvPr>
          <p:cNvSpPr>
            <a:spLocks noGrp="1"/>
          </p:cNvSpPr>
          <p:nvPr>
            <p:ph type="title"/>
          </p:nvPr>
        </p:nvSpPr>
        <p:spPr>
          <a:xfrm>
            <a:off x="786384" y="841249"/>
            <a:ext cx="5692953" cy="2587131"/>
          </a:xfrm>
        </p:spPr>
        <p:txBody>
          <a:bodyPr anchor="b">
            <a:normAutofit/>
          </a:bodyPr>
          <a:lstStyle/>
          <a:p>
            <a:r>
              <a:rPr lang="en-US" sz="4800">
                <a:solidFill>
                  <a:schemeClr val="bg1"/>
                </a:solidFill>
                <a:latin typeface="Calibri"/>
                <a:ea typeface="Calibri"/>
                <a:cs typeface="Calibri"/>
              </a:rPr>
              <a:t>Recommendations For The Business</a:t>
            </a:r>
          </a:p>
        </p:txBody>
      </p:sp>
      <p:sp>
        <p:nvSpPr>
          <p:cNvPr id="3" name="Content Placeholder 2">
            <a:extLst>
              <a:ext uri="{FF2B5EF4-FFF2-40B4-BE49-F238E27FC236}">
                <a16:creationId xmlns:a16="http://schemas.microsoft.com/office/drawing/2014/main" id="{40E34227-3828-DF25-B71C-9639C6816C61}"/>
              </a:ext>
            </a:extLst>
          </p:cNvPr>
          <p:cNvSpPr>
            <a:spLocks noGrp="1"/>
          </p:cNvSpPr>
          <p:nvPr>
            <p:ph idx="1"/>
          </p:nvPr>
        </p:nvSpPr>
        <p:spPr>
          <a:xfrm>
            <a:off x="786383" y="3566810"/>
            <a:ext cx="5692953" cy="2651110"/>
          </a:xfrm>
        </p:spPr>
        <p:txBody>
          <a:bodyPr vert="horz" lIns="91440" tIns="45720" rIns="91440" bIns="45720" rtlCol="0" anchor="ctr">
            <a:normAutofit/>
          </a:bodyPr>
          <a:lstStyle/>
          <a:p>
            <a:r>
              <a:rPr lang="en-US" sz="1800">
                <a:solidFill>
                  <a:schemeClr val="tx2"/>
                </a:solidFill>
                <a:latin typeface="Calibri"/>
                <a:ea typeface="Calibri"/>
                <a:cs typeface="Calibri"/>
              </a:rPr>
              <a:t>Improve overall quality of food product</a:t>
            </a:r>
            <a:endParaRPr lang="en-US" sz="1800" dirty="0">
              <a:solidFill>
                <a:schemeClr val="tx2"/>
              </a:solidFill>
              <a:latin typeface="Calibri"/>
              <a:ea typeface="Calibri"/>
              <a:cs typeface="Calibri"/>
            </a:endParaRPr>
          </a:p>
          <a:p>
            <a:r>
              <a:rPr lang="en-US" sz="1800">
                <a:solidFill>
                  <a:schemeClr val="tx2"/>
                </a:solidFill>
                <a:latin typeface="Calibri"/>
                <a:ea typeface="Calibri"/>
                <a:cs typeface="Calibri"/>
              </a:rPr>
              <a:t>Expand menu further than taking the same product and adding it to the same three options</a:t>
            </a:r>
            <a:endParaRPr lang="en-US" sz="1800" dirty="0">
              <a:solidFill>
                <a:schemeClr val="tx2"/>
              </a:solidFill>
              <a:latin typeface="Calibri"/>
              <a:ea typeface="Calibri"/>
              <a:cs typeface="Calibri"/>
            </a:endParaRPr>
          </a:p>
          <a:p>
            <a:r>
              <a:rPr lang="en-US" sz="1800">
                <a:solidFill>
                  <a:schemeClr val="tx2"/>
                </a:solidFill>
                <a:latin typeface="Calibri"/>
                <a:ea typeface="Calibri"/>
                <a:cs typeface="Calibri"/>
              </a:rPr>
              <a:t>Train staff on overall customer service, how to interact with guests, </a:t>
            </a:r>
            <a:r>
              <a:rPr lang="en-US" sz="1800" err="1">
                <a:solidFill>
                  <a:schemeClr val="tx2"/>
                </a:solidFill>
                <a:latin typeface="Calibri"/>
                <a:ea typeface="Calibri"/>
                <a:cs typeface="Calibri"/>
              </a:rPr>
              <a:t>etc</a:t>
            </a:r>
            <a:r>
              <a:rPr lang="en-US" sz="1800">
                <a:solidFill>
                  <a:schemeClr val="tx2"/>
                </a:solidFill>
                <a:latin typeface="Calibri"/>
                <a:ea typeface="Calibri"/>
                <a:cs typeface="Calibri"/>
              </a:rPr>
              <a:t>.</a:t>
            </a:r>
            <a:endParaRPr lang="en-US" sz="1800" dirty="0">
              <a:solidFill>
                <a:schemeClr val="tx2"/>
              </a:solidFill>
              <a:latin typeface="Calibri"/>
              <a:ea typeface="Calibri"/>
              <a:cs typeface="Calibri"/>
            </a:endParaRPr>
          </a:p>
          <a:p>
            <a:r>
              <a:rPr lang="en-US" sz="1800" dirty="0">
                <a:solidFill>
                  <a:schemeClr val="tx2"/>
                </a:solidFill>
                <a:latin typeface="Calibri"/>
                <a:ea typeface="Calibri"/>
                <a:cs typeface="Calibri"/>
              </a:rPr>
              <a:t>Allow for smaller businesses' to collaborate with outside product- for example; McDonalds + Franks Red Hot </a:t>
            </a:r>
          </a:p>
          <a:p>
            <a:endParaRPr lang="en-US" sz="1800">
              <a:solidFill>
                <a:schemeClr val="tx2"/>
              </a:solidFill>
            </a:endParaRPr>
          </a:p>
        </p:txBody>
      </p:sp>
      <p:pic>
        <p:nvPicPr>
          <p:cNvPr id="5" name="Picture 4" descr="3 Reasons why Continuous Improvement Projects Fail">
            <a:extLst>
              <a:ext uri="{FF2B5EF4-FFF2-40B4-BE49-F238E27FC236}">
                <a16:creationId xmlns:a16="http://schemas.microsoft.com/office/drawing/2014/main" id="{A8861ED8-8611-723B-3580-B4D44A15A395}"/>
              </a:ext>
            </a:extLst>
          </p:cNvPr>
          <p:cNvPicPr>
            <a:picLocks noChangeAspect="1"/>
          </p:cNvPicPr>
          <p:nvPr/>
        </p:nvPicPr>
        <p:blipFill>
          <a:blip r:embed="rId3"/>
          <a:stretch>
            <a:fillRect/>
          </a:stretch>
        </p:blipFill>
        <p:spPr>
          <a:xfrm>
            <a:off x="8314513" y="1971560"/>
            <a:ext cx="3629025" cy="2543175"/>
          </a:xfrm>
          <a:prstGeom prst="rect">
            <a:avLst/>
          </a:prstGeom>
        </p:spPr>
      </p:pic>
      <p:sp>
        <p:nvSpPr>
          <p:cNvPr id="6" name="TextBox 5">
            <a:extLst>
              <a:ext uri="{FF2B5EF4-FFF2-40B4-BE49-F238E27FC236}">
                <a16:creationId xmlns:a16="http://schemas.microsoft.com/office/drawing/2014/main" id="{B6257A3C-1253-82C9-0AF8-D745A31169F3}"/>
              </a:ext>
            </a:extLst>
          </p:cNvPr>
          <p:cNvSpPr txBox="1"/>
          <p:nvPr/>
        </p:nvSpPr>
        <p:spPr>
          <a:xfrm>
            <a:off x="9997440" y="4592320"/>
            <a:ext cx="186944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latin typeface="Calibri"/>
                <a:ea typeface="Calibri"/>
                <a:cs typeface="Calibri"/>
              </a:rPr>
              <a:t>(Witts, 2016)</a:t>
            </a:r>
          </a:p>
        </p:txBody>
      </p:sp>
    </p:spTree>
    <p:extLst>
      <p:ext uri="{BB962C8B-B14F-4D97-AF65-F5344CB8AC3E}">
        <p14:creationId xmlns:p14="http://schemas.microsoft.com/office/powerpoint/2010/main" val="220328489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Fill">
            <a:extLst>
              <a:ext uri="{FF2B5EF4-FFF2-40B4-BE49-F238E27FC236}">
                <a16:creationId xmlns:a16="http://schemas.microsoft.com/office/drawing/2014/main" id="{C3420C89-0B09-4632-A4AF-3971D08BF7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Color Cover">
            <a:extLst>
              <a:ext uri="{FF2B5EF4-FFF2-40B4-BE49-F238E27FC236}">
                <a16:creationId xmlns:a16="http://schemas.microsoft.com/office/drawing/2014/main" id="{4E5CBA61-BF74-40B4-A3A8-366BBA626C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 name="Group 12">
            <a:extLst>
              <a:ext uri="{FF2B5EF4-FFF2-40B4-BE49-F238E27FC236}">
                <a16:creationId xmlns:a16="http://schemas.microsoft.com/office/drawing/2014/main" id="{AC27E70C-5470-4262-B9CE-AE52C51CF4C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2929"/>
            <a:ext cx="12188952" cy="3490956"/>
            <a:chOff x="651279" y="598259"/>
            <a:chExt cx="10889442" cy="5680742"/>
          </a:xfrm>
        </p:grpSpPr>
        <p:sp>
          <p:nvSpPr>
            <p:cNvPr id="14" name="Color">
              <a:extLst>
                <a:ext uri="{FF2B5EF4-FFF2-40B4-BE49-F238E27FC236}">
                  <a16:creationId xmlns:a16="http://schemas.microsoft.com/office/drawing/2014/main" id="{B5C7D35F-738C-47DF-AD6E-859806E460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Color">
              <a:extLst>
                <a:ext uri="{FF2B5EF4-FFF2-40B4-BE49-F238E27FC236}">
                  <a16:creationId xmlns:a16="http://schemas.microsoft.com/office/drawing/2014/main" id="{740F8C8B-E52F-46CF-89C7-51C6A037CF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4" name="Picture 3" descr="It's time to maximise the opportunities">
            <a:extLst>
              <a:ext uri="{FF2B5EF4-FFF2-40B4-BE49-F238E27FC236}">
                <a16:creationId xmlns:a16="http://schemas.microsoft.com/office/drawing/2014/main" id="{8124AF8B-18E8-BC06-6D0C-5FBA52C7E998}"/>
              </a:ext>
            </a:extLst>
          </p:cNvPr>
          <p:cNvPicPr>
            <a:picLocks noChangeAspect="1"/>
          </p:cNvPicPr>
          <p:nvPr/>
        </p:nvPicPr>
        <p:blipFill>
          <a:blip r:embed="rId2"/>
          <a:stretch>
            <a:fillRect/>
          </a:stretch>
        </p:blipFill>
        <p:spPr>
          <a:xfrm>
            <a:off x="6803647" y="2033587"/>
            <a:ext cx="4730214" cy="2790826"/>
          </a:xfrm>
          <a:prstGeom prst="rect">
            <a:avLst/>
          </a:prstGeom>
        </p:spPr>
      </p:pic>
      <p:grpSp>
        <p:nvGrpSpPr>
          <p:cNvPr id="17" name="Group 16">
            <a:extLst>
              <a:ext uri="{FF2B5EF4-FFF2-40B4-BE49-F238E27FC236}">
                <a16:creationId xmlns:a16="http://schemas.microsoft.com/office/drawing/2014/main" id="{E27AF472-EAE3-4572-AB69-B92BD10DBC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8" name="Freeform: Shape 17">
              <a:extLst>
                <a:ext uri="{FF2B5EF4-FFF2-40B4-BE49-F238E27FC236}">
                  <a16:creationId xmlns:a16="http://schemas.microsoft.com/office/drawing/2014/main" id="{BF4DB9D2-6215-420C-874C-82EADF8C6C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1F003139-C97C-44FA-B139-32E4DFDCE9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5CE4DD6E-8CEA-45EE-B630-DBC22144D8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A4372F7F-AA3C-470B-AA61-7C35B7722C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34B605BF-D199-43DD-9328-E99F2ADFC6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E5D42A77-7336-4A35-8922-8098A16AA2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4" name="Freeform: Shape 23">
              <a:extLst>
                <a:ext uri="{FF2B5EF4-FFF2-40B4-BE49-F238E27FC236}">
                  <a16:creationId xmlns:a16="http://schemas.microsoft.com/office/drawing/2014/main" id="{7401EE7D-B85D-4C10-AB8C-71884EFB11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C626E41C-1CE6-0B56-0A08-5D579D5E59DC}"/>
              </a:ext>
            </a:extLst>
          </p:cNvPr>
          <p:cNvSpPr>
            <a:spLocks noGrp="1"/>
          </p:cNvSpPr>
          <p:nvPr>
            <p:ph type="title"/>
          </p:nvPr>
        </p:nvSpPr>
        <p:spPr>
          <a:xfrm>
            <a:off x="786384" y="841249"/>
            <a:ext cx="5692953" cy="2587131"/>
          </a:xfrm>
        </p:spPr>
        <p:txBody>
          <a:bodyPr anchor="b">
            <a:normAutofit/>
          </a:bodyPr>
          <a:lstStyle/>
          <a:p>
            <a:r>
              <a:rPr lang="en-US" sz="4800">
                <a:solidFill>
                  <a:schemeClr val="bg1"/>
                </a:solidFill>
                <a:latin typeface="Calibri"/>
                <a:ea typeface="Calibri"/>
                <a:cs typeface="Calibri"/>
              </a:rPr>
              <a:t>Opportunities for Establishment </a:t>
            </a:r>
          </a:p>
        </p:txBody>
      </p:sp>
      <p:sp>
        <p:nvSpPr>
          <p:cNvPr id="3" name="Content Placeholder 2">
            <a:extLst>
              <a:ext uri="{FF2B5EF4-FFF2-40B4-BE49-F238E27FC236}">
                <a16:creationId xmlns:a16="http://schemas.microsoft.com/office/drawing/2014/main" id="{12019736-1822-4966-6274-11146373D63E}"/>
              </a:ext>
            </a:extLst>
          </p:cNvPr>
          <p:cNvSpPr>
            <a:spLocks noGrp="1"/>
          </p:cNvSpPr>
          <p:nvPr>
            <p:ph idx="1"/>
          </p:nvPr>
        </p:nvSpPr>
        <p:spPr>
          <a:xfrm>
            <a:off x="786383" y="3566810"/>
            <a:ext cx="5692953" cy="2651110"/>
          </a:xfrm>
        </p:spPr>
        <p:txBody>
          <a:bodyPr vert="horz" lIns="91440" tIns="45720" rIns="91440" bIns="45720" rtlCol="0" anchor="ctr">
            <a:normAutofit/>
          </a:bodyPr>
          <a:lstStyle/>
          <a:p>
            <a:r>
              <a:rPr lang="en-US" sz="1800">
                <a:solidFill>
                  <a:schemeClr val="tx2"/>
                </a:solidFill>
                <a:latin typeface="Calibri"/>
                <a:ea typeface="Calibri"/>
                <a:cs typeface="Calibri"/>
              </a:rPr>
              <a:t>Increase in latest trends, allowing opportunities to adapt to the menu</a:t>
            </a:r>
          </a:p>
          <a:p>
            <a:r>
              <a:rPr lang="en-US" sz="1800">
                <a:solidFill>
                  <a:schemeClr val="tx2"/>
                </a:solidFill>
                <a:latin typeface="Calibri"/>
                <a:ea typeface="Calibri"/>
                <a:cs typeface="Calibri"/>
              </a:rPr>
              <a:t>Growing demand for Mexican cuisine </a:t>
            </a:r>
          </a:p>
          <a:p>
            <a:r>
              <a:rPr lang="en-US" sz="1800">
                <a:solidFill>
                  <a:schemeClr val="tx2"/>
                </a:solidFill>
                <a:latin typeface="Calibri"/>
                <a:ea typeface="Calibri"/>
                <a:cs typeface="Calibri"/>
              </a:rPr>
              <a:t>Technological Investments (Baker, 2026)</a:t>
            </a:r>
          </a:p>
          <a:p>
            <a:pPr marL="0" indent="0">
              <a:buNone/>
            </a:pPr>
            <a:endParaRPr lang="en-US" sz="1800">
              <a:solidFill>
                <a:schemeClr val="tx2"/>
              </a:solidFill>
            </a:endParaRPr>
          </a:p>
          <a:p>
            <a:endParaRPr lang="en-US" sz="1800">
              <a:solidFill>
                <a:schemeClr val="tx2"/>
              </a:solidFill>
            </a:endParaRPr>
          </a:p>
          <a:p>
            <a:endParaRPr lang="en-US" sz="1800">
              <a:solidFill>
                <a:schemeClr val="tx2"/>
              </a:solidFill>
            </a:endParaRPr>
          </a:p>
        </p:txBody>
      </p:sp>
      <p:sp>
        <p:nvSpPr>
          <p:cNvPr id="5" name="TextBox 4">
            <a:extLst>
              <a:ext uri="{FF2B5EF4-FFF2-40B4-BE49-F238E27FC236}">
                <a16:creationId xmlns:a16="http://schemas.microsoft.com/office/drawing/2014/main" id="{1BE24808-CC6A-FB3E-D9AB-8716EED34D5C}"/>
              </a:ext>
            </a:extLst>
          </p:cNvPr>
          <p:cNvSpPr txBox="1"/>
          <p:nvPr/>
        </p:nvSpPr>
        <p:spPr>
          <a:xfrm>
            <a:off x="7353300" y="5229225"/>
            <a:ext cx="3886199"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latin typeface="Calibri"/>
                <a:ea typeface="Calibri"/>
                <a:cs typeface="Calibri"/>
              </a:rPr>
              <a:t>(Towers, Morris 2026)</a:t>
            </a:r>
          </a:p>
          <a:p>
            <a:endParaRPr lang="en-US">
              <a:ea typeface="+mn-lt"/>
              <a:cs typeface="+mn-lt"/>
            </a:endParaRPr>
          </a:p>
        </p:txBody>
      </p:sp>
    </p:spTree>
    <p:extLst>
      <p:ext uri="{BB962C8B-B14F-4D97-AF65-F5344CB8AC3E}">
        <p14:creationId xmlns:p14="http://schemas.microsoft.com/office/powerpoint/2010/main" val="321944945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Slide Background Fill">
            <a:extLst>
              <a:ext uri="{FF2B5EF4-FFF2-40B4-BE49-F238E27FC236}">
                <a16:creationId xmlns:a16="http://schemas.microsoft.com/office/drawing/2014/main" id="{C3420C89-0B09-4632-A4AF-3971D08BF7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Color Cover">
            <a:extLst>
              <a:ext uri="{FF2B5EF4-FFF2-40B4-BE49-F238E27FC236}">
                <a16:creationId xmlns:a16="http://schemas.microsoft.com/office/drawing/2014/main" id="{4E5CBA61-BF74-40B4-A3A8-366BBA626C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8" name="Group 27">
            <a:extLst>
              <a:ext uri="{FF2B5EF4-FFF2-40B4-BE49-F238E27FC236}">
                <a16:creationId xmlns:a16="http://schemas.microsoft.com/office/drawing/2014/main" id="{AC27E70C-5470-4262-B9CE-AE52C51CF4C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2929"/>
            <a:ext cx="12188952" cy="3490956"/>
            <a:chOff x="651279" y="598259"/>
            <a:chExt cx="10889442" cy="5680742"/>
          </a:xfrm>
        </p:grpSpPr>
        <p:sp>
          <p:nvSpPr>
            <p:cNvPr id="29" name="Color">
              <a:extLst>
                <a:ext uri="{FF2B5EF4-FFF2-40B4-BE49-F238E27FC236}">
                  <a16:creationId xmlns:a16="http://schemas.microsoft.com/office/drawing/2014/main" id="{B5C7D35F-738C-47DF-AD6E-859806E460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Color">
              <a:extLst>
                <a:ext uri="{FF2B5EF4-FFF2-40B4-BE49-F238E27FC236}">
                  <a16:creationId xmlns:a16="http://schemas.microsoft.com/office/drawing/2014/main" id="{740F8C8B-E52F-46CF-89C7-51C6A037CF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19" name="Picture 18" descr="Threat Data Feeds and Threat Intelligence Are Not the Same Thing">
            <a:extLst>
              <a:ext uri="{FF2B5EF4-FFF2-40B4-BE49-F238E27FC236}">
                <a16:creationId xmlns:a16="http://schemas.microsoft.com/office/drawing/2014/main" id="{140361A1-A469-9D9F-EF68-0977B4ED13CF}"/>
              </a:ext>
            </a:extLst>
          </p:cNvPr>
          <p:cNvPicPr>
            <a:picLocks noChangeAspect="1"/>
          </p:cNvPicPr>
          <p:nvPr/>
        </p:nvPicPr>
        <p:blipFill>
          <a:blip r:embed="rId2"/>
          <a:stretch>
            <a:fillRect/>
          </a:stretch>
        </p:blipFill>
        <p:spPr>
          <a:xfrm>
            <a:off x="6803647" y="1655170"/>
            <a:ext cx="4730214" cy="3547660"/>
          </a:xfrm>
          <a:prstGeom prst="rect">
            <a:avLst/>
          </a:prstGeom>
        </p:spPr>
      </p:pic>
      <p:grpSp>
        <p:nvGrpSpPr>
          <p:cNvPr id="32" name="Group 31">
            <a:extLst>
              <a:ext uri="{FF2B5EF4-FFF2-40B4-BE49-F238E27FC236}">
                <a16:creationId xmlns:a16="http://schemas.microsoft.com/office/drawing/2014/main" id="{E27AF472-EAE3-4572-AB69-B92BD10DBC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33" name="Freeform: Shape 32">
              <a:extLst>
                <a:ext uri="{FF2B5EF4-FFF2-40B4-BE49-F238E27FC236}">
                  <a16:creationId xmlns:a16="http://schemas.microsoft.com/office/drawing/2014/main" id="{BF4DB9D2-6215-420C-874C-82EADF8C6C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4" name="Freeform: Shape 33">
              <a:extLst>
                <a:ext uri="{FF2B5EF4-FFF2-40B4-BE49-F238E27FC236}">
                  <a16:creationId xmlns:a16="http://schemas.microsoft.com/office/drawing/2014/main" id="{1F003139-C97C-44FA-B139-32E4DFDCE9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5" name="Freeform: Shape 34">
              <a:extLst>
                <a:ext uri="{FF2B5EF4-FFF2-40B4-BE49-F238E27FC236}">
                  <a16:creationId xmlns:a16="http://schemas.microsoft.com/office/drawing/2014/main" id="{5CE4DD6E-8CEA-45EE-B630-DBC22144D8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6" name="Freeform: Shape 35">
              <a:extLst>
                <a:ext uri="{FF2B5EF4-FFF2-40B4-BE49-F238E27FC236}">
                  <a16:creationId xmlns:a16="http://schemas.microsoft.com/office/drawing/2014/main" id="{A4372F7F-AA3C-470B-AA61-7C35B7722C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7" name="Freeform: Shape 36">
              <a:extLst>
                <a:ext uri="{FF2B5EF4-FFF2-40B4-BE49-F238E27FC236}">
                  <a16:creationId xmlns:a16="http://schemas.microsoft.com/office/drawing/2014/main" id="{34B605BF-D199-43DD-9328-E99F2ADFC6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8" name="Freeform: Shape 37">
              <a:extLst>
                <a:ext uri="{FF2B5EF4-FFF2-40B4-BE49-F238E27FC236}">
                  <a16:creationId xmlns:a16="http://schemas.microsoft.com/office/drawing/2014/main" id="{E5D42A77-7336-4A35-8922-8098A16AA2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9" name="Freeform: Shape 38">
              <a:extLst>
                <a:ext uri="{FF2B5EF4-FFF2-40B4-BE49-F238E27FC236}">
                  <a16:creationId xmlns:a16="http://schemas.microsoft.com/office/drawing/2014/main" id="{7401EE7D-B85D-4C10-AB8C-71884EFB11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D8ECD5BA-3643-40F0-9926-CDB3F5FCC31E}"/>
              </a:ext>
            </a:extLst>
          </p:cNvPr>
          <p:cNvSpPr>
            <a:spLocks noGrp="1"/>
          </p:cNvSpPr>
          <p:nvPr>
            <p:ph type="title"/>
          </p:nvPr>
        </p:nvSpPr>
        <p:spPr>
          <a:xfrm>
            <a:off x="786384" y="841249"/>
            <a:ext cx="5692953" cy="2587131"/>
          </a:xfrm>
        </p:spPr>
        <p:txBody>
          <a:bodyPr anchor="b">
            <a:normAutofit/>
          </a:bodyPr>
          <a:lstStyle/>
          <a:p>
            <a:r>
              <a:rPr lang="en-US" sz="4800">
                <a:solidFill>
                  <a:schemeClr val="bg1"/>
                </a:solidFill>
                <a:latin typeface="Calibri"/>
                <a:ea typeface="Calibri"/>
                <a:cs typeface="Calibri"/>
              </a:rPr>
              <a:t>Business Threats</a:t>
            </a:r>
          </a:p>
        </p:txBody>
      </p:sp>
      <p:sp>
        <p:nvSpPr>
          <p:cNvPr id="3" name="Content Placeholder 2">
            <a:extLst>
              <a:ext uri="{FF2B5EF4-FFF2-40B4-BE49-F238E27FC236}">
                <a16:creationId xmlns:a16="http://schemas.microsoft.com/office/drawing/2014/main" id="{BB2CD31D-273E-4281-0622-AD99456041AA}"/>
              </a:ext>
            </a:extLst>
          </p:cNvPr>
          <p:cNvSpPr>
            <a:spLocks noGrp="1"/>
          </p:cNvSpPr>
          <p:nvPr>
            <p:ph idx="1"/>
          </p:nvPr>
        </p:nvSpPr>
        <p:spPr>
          <a:xfrm>
            <a:off x="786383" y="3566810"/>
            <a:ext cx="5692953" cy="2651110"/>
          </a:xfrm>
        </p:spPr>
        <p:txBody>
          <a:bodyPr vert="horz" lIns="91440" tIns="45720" rIns="91440" bIns="45720" rtlCol="0" anchor="ctr">
            <a:normAutofit/>
          </a:bodyPr>
          <a:lstStyle/>
          <a:p>
            <a:r>
              <a:rPr lang="en-GB" sz="1800">
                <a:solidFill>
                  <a:schemeClr val="tx2"/>
                </a:solidFill>
                <a:latin typeface="Calibri"/>
                <a:ea typeface="Calibri"/>
                <a:cs typeface="Calibri"/>
              </a:rPr>
              <a:t>Labour costs </a:t>
            </a:r>
          </a:p>
          <a:p>
            <a:r>
              <a:rPr lang="en-US" sz="1800">
                <a:solidFill>
                  <a:schemeClr val="tx2"/>
                </a:solidFill>
                <a:latin typeface="Calibri"/>
                <a:ea typeface="Calibri"/>
                <a:cs typeface="Calibri"/>
              </a:rPr>
              <a:t>High competition (Shah, 2026)</a:t>
            </a:r>
          </a:p>
          <a:p>
            <a:r>
              <a:rPr lang="en-US" sz="1800">
                <a:solidFill>
                  <a:schemeClr val="tx2"/>
                </a:solidFill>
                <a:latin typeface="Calibri"/>
                <a:ea typeface="Calibri"/>
                <a:cs typeface="Calibri"/>
              </a:rPr>
              <a:t>Limited and uninteresting menu</a:t>
            </a:r>
            <a:r>
              <a:rPr lang="en-US" sz="1800" dirty="0">
                <a:solidFill>
                  <a:schemeClr val="tx2"/>
                </a:solidFill>
              </a:rPr>
              <a:t> </a:t>
            </a:r>
          </a:p>
          <a:p>
            <a:pPr marL="0" indent="0">
              <a:buNone/>
            </a:pPr>
            <a:endParaRPr lang="en-US" sz="1800">
              <a:solidFill>
                <a:schemeClr val="tx2"/>
              </a:solidFill>
            </a:endParaRPr>
          </a:p>
        </p:txBody>
      </p:sp>
      <p:sp>
        <p:nvSpPr>
          <p:cNvPr id="4" name="TextBox 3">
            <a:extLst>
              <a:ext uri="{FF2B5EF4-FFF2-40B4-BE49-F238E27FC236}">
                <a16:creationId xmlns:a16="http://schemas.microsoft.com/office/drawing/2014/main" id="{5758699E-7FC3-62ED-0A19-86C9B6E472E2}"/>
              </a:ext>
            </a:extLst>
          </p:cNvPr>
          <p:cNvSpPr txBox="1"/>
          <p:nvPr/>
        </p:nvSpPr>
        <p:spPr>
          <a:xfrm>
            <a:off x="7263788" y="5211322"/>
            <a:ext cx="3800474"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latin typeface="Calibri"/>
                <a:ea typeface="Calibri"/>
                <a:cs typeface="Calibri"/>
              </a:rPr>
              <a:t>(Minder, 2023)</a:t>
            </a:r>
          </a:p>
          <a:p>
            <a:endParaRPr lang="en-US">
              <a:ea typeface="+mn-lt"/>
              <a:cs typeface="+mn-lt"/>
            </a:endParaRPr>
          </a:p>
        </p:txBody>
      </p:sp>
    </p:spTree>
    <p:extLst>
      <p:ext uri="{BB962C8B-B14F-4D97-AF65-F5344CB8AC3E}">
        <p14:creationId xmlns:p14="http://schemas.microsoft.com/office/powerpoint/2010/main" val="351306316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09772FB3-530A-0296-AF4A-854A0261D95C}"/>
            </a:ext>
          </a:extLst>
        </p:cNvPr>
        <p:cNvGrpSpPr/>
        <p:nvPr/>
      </p:nvGrpSpPr>
      <p:grpSpPr>
        <a:xfrm>
          <a:off x="0" y="0"/>
          <a:ext cx="0" cy="0"/>
          <a:chOff x="0" y="0"/>
          <a:chExt cx="0" cy="0"/>
        </a:xfrm>
      </p:grpSpPr>
      <p:sp useBgFill="1">
        <p:nvSpPr>
          <p:cNvPr id="41" name="Slide Background Fill">
            <a:extLst>
              <a:ext uri="{FF2B5EF4-FFF2-40B4-BE49-F238E27FC236}">
                <a16:creationId xmlns:a16="http://schemas.microsoft.com/office/drawing/2014/main" id="{C3420C89-0B09-4632-A4AF-3971D08BF7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Color Cover">
            <a:extLst>
              <a:ext uri="{FF2B5EF4-FFF2-40B4-BE49-F238E27FC236}">
                <a16:creationId xmlns:a16="http://schemas.microsoft.com/office/drawing/2014/main" id="{4E5CBA61-BF74-40B4-A3A8-366BBA626C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5" name="Group 44">
            <a:extLst>
              <a:ext uri="{FF2B5EF4-FFF2-40B4-BE49-F238E27FC236}">
                <a16:creationId xmlns:a16="http://schemas.microsoft.com/office/drawing/2014/main" id="{AC27E70C-5470-4262-B9CE-AE52C51CF4C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2929"/>
            <a:ext cx="12188952" cy="3490956"/>
            <a:chOff x="651279" y="598259"/>
            <a:chExt cx="10889442" cy="5680742"/>
          </a:xfrm>
        </p:grpSpPr>
        <p:sp>
          <p:nvSpPr>
            <p:cNvPr id="46" name="Color">
              <a:extLst>
                <a:ext uri="{FF2B5EF4-FFF2-40B4-BE49-F238E27FC236}">
                  <a16:creationId xmlns:a16="http://schemas.microsoft.com/office/drawing/2014/main" id="{B5C7D35F-738C-47DF-AD6E-859806E460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Color">
              <a:extLst>
                <a:ext uri="{FF2B5EF4-FFF2-40B4-BE49-F238E27FC236}">
                  <a16:creationId xmlns:a16="http://schemas.microsoft.com/office/drawing/2014/main" id="{740F8C8B-E52F-46CF-89C7-51C6A037CF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9" name="Content Placeholder 3" descr="PESTLE Analysis for Strategic Decision-Making">
            <a:extLst>
              <a:ext uri="{FF2B5EF4-FFF2-40B4-BE49-F238E27FC236}">
                <a16:creationId xmlns:a16="http://schemas.microsoft.com/office/drawing/2014/main" id="{1D70F489-6DE9-A820-355A-3D580959C6AA}"/>
              </a:ext>
            </a:extLst>
          </p:cNvPr>
          <p:cNvPicPr>
            <a:picLocks noChangeAspect="1"/>
          </p:cNvPicPr>
          <p:nvPr/>
        </p:nvPicPr>
        <p:blipFill>
          <a:blip r:embed="rId2"/>
          <a:stretch>
            <a:fillRect/>
          </a:stretch>
        </p:blipFill>
        <p:spPr>
          <a:xfrm>
            <a:off x="6101805" y="1384460"/>
            <a:ext cx="5662660" cy="4239474"/>
          </a:xfrm>
          <a:prstGeom prst="rect">
            <a:avLst/>
          </a:prstGeom>
        </p:spPr>
      </p:pic>
      <p:grpSp>
        <p:nvGrpSpPr>
          <p:cNvPr id="49" name="Group 48">
            <a:extLst>
              <a:ext uri="{FF2B5EF4-FFF2-40B4-BE49-F238E27FC236}">
                <a16:creationId xmlns:a16="http://schemas.microsoft.com/office/drawing/2014/main" id="{E27AF472-EAE3-4572-AB69-B92BD10DBC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50" name="Freeform: Shape 49">
              <a:extLst>
                <a:ext uri="{FF2B5EF4-FFF2-40B4-BE49-F238E27FC236}">
                  <a16:creationId xmlns:a16="http://schemas.microsoft.com/office/drawing/2014/main" id="{BF4DB9D2-6215-420C-874C-82EADF8C6C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51" name="Freeform: Shape 50">
              <a:extLst>
                <a:ext uri="{FF2B5EF4-FFF2-40B4-BE49-F238E27FC236}">
                  <a16:creationId xmlns:a16="http://schemas.microsoft.com/office/drawing/2014/main" id="{1F003139-C97C-44FA-B139-32E4DFDCE9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52" name="Freeform: Shape 51">
              <a:extLst>
                <a:ext uri="{FF2B5EF4-FFF2-40B4-BE49-F238E27FC236}">
                  <a16:creationId xmlns:a16="http://schemas.microsoft.com/office/drawing/2014/main" id="{5CE4DD6E-8CEA-45EE-B630-DBC22144D8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53" name="Freeform: Shape 52">
              <a:extLst>
                <a:ext uri="{FF2B5EF4-FFF2-40B4-BE49-F238E27FC236}">
                  <a16:creationId xmlns:a16="http://schemas.microsoft.com/office/drawing/2014/main" id="{A4372F7F-AA3C-470B-AA61-7C35B7722C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54" name="Freeform: Shape 53">
              <a:extLst>
                <a:ext uri="{FF2B5EF4-FFF2-40B4-BE49-F238E27FC236}">
                  <a16:creationId xmlns:a16="http://schemas.microsoft.com/office/drawing/2014/main" id="{34B605BF-D199-43DD-9328-E99F2ADFC6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55" name="Freeform: Shape 54">
              <a:extLst>
                <a:ext uri="{FF2B5EF4-FFF2-40B4-BE49-F238E27FC236}">
                  <a16:creationId xmlns:a16="http://schemas.microsoft.com/office/drawing/2014/main" id="{E5D42A77-7336-4A35-8922-8098A16AA2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56" name="Freeform: Shape 55">
              <a:extLst>
                <a:ext uri="{FF2B5EF4-FFF2-40B4-BE49-F238E27FC236}">
                  <a16:creationId xmlns:a16="http://schemas.microsoft.com/office/drawing/2014/main" id="{7401EE7D-B85D-4C10-AB8C-71884EFB11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extBox 1">
            <a:extLst>
              <a:ext uri="{FF2B5EF4-FFF2-40B4-BE49-F238E27FC236}">
                <a16:creationId xmlns:a16="http://schemas.microsoft.com/office/drawing/2014/main" id="{8AC72B58-8D53-D73A-5833-53E814CF5F2B}"/>
              </a:ext>
            </a:extLst>
          </p:cNvPr>
          <p:cNvSpPr txBox="1"/>
          <p:nvPr/>
        </p:nvSpPr>
        <p:spPr>
          <a:xfrm>
            <a:off x="786384" y="841249"/>
            <a:ext cx="5692953" cy="2587131"/>
          </a:xfrm>
          <a:prstGeom prst="rect">
            <a:avLst/>
          </a:prstGeom>
        </p:spPr>
        <p:txBody>
          <a:bodyPr rot="0" spcFirstLastPara="0" vertOverflow="overflow" horzOverflow="overflow" vert="horz" lIns="91440" tIns="45720" rIns="91440" bIns="45720" numCol="1" spcCol="0" rtlCol="0" fromWordArt="0" anchor="b" anchorCtr="0" forceAA="0" compatLnSpc="1">
            <a:prstTxWarp prst="textNoShape">
              <a:avLst/>
            </a:prstTxWarp>
            <a:normAutofit/>
          </a:bodyPr>
          <a:lstStyle/>
          <a:p>
            <a:pPr>
              <a:lnSpc>
                <a:spcPct val="90000"/>
              </a:lnSpc>
              <a:spcBef>
                <a:spcPct val="0"/>
              </a:spcBef>
              <a:spcAft>
                <a:spcPts val="600"/>
              </a:spcAft>
            </a:pPr>
            <a:r>
              <a:rPr lang="en-US" sz="4800" kern="1200">
                <a:solidFill>
                  <a:schemeClr val="bg1"/>
                </a:solidFill>
                <a:latin typeface="Calibri"/>
                <a:ea typeface="Calibri"/>
                <a:cs typeface="Calibri"/>
              </a:rPr>
              <a:t>What is PESTLE?</a:t>
            </a:r>
          </a:p>
        </p:txBody>
      </p:sp>
      <p:sp>
        <p:nvSpPr>
          <p:cNvPr id="6" name="Content Placeholder 5">
            <a:extLst>
              <a:ext uri="{FF2B5EF4-FFF2-40B4-BE49-F238E27FC236}">
                <a16:creationId xmlns:a16="http://schemas.microsoft.com/office/drawing/2014/main" id="{A46537E9-974A-13CE-2988-3310C9AD28C6}"/>
              </a:ext>
            </a:extLst>
          </p:cNvPr>
          <p:cNvSpPr>
            <a:spLocks noGrp="1"/>
          </p:cNvSpPr>
          <p:nvPr>
            <p:ph idx="1"/>
          </p:nvPr>
        </p:nvSpPr>
        <p:spPr>
          <a:xfrm>
            <a:off x="786383" y="3566810"/>
            <a:ext cx="5692953" cy="2651110"/>
          </a:xfrm>
        </p:spPr>
        <p:txBody>
          <a:bodyPr vert="horz" lIns="91440" tIns="45720" rIns="91440" bIns="45720" rtlCol="0" anchor="ctr">
            <a:normAutofit/>
          </a:bodyPr>
          <a:lstStyle/>
          <a:p>
            <a:pPr marL="0" indent="0">
              <a:spcAft>
                <a:spcPts val="600"/>
              </a:spcAft>
              <a:buNone/>
            </a:pPr>
            <a:r>
              <a:rPr lang="en-US" sz="1800">
                <a:solidFill>
                  <a:schemeClr val="tx2"/>
                </a:solidFill>
                <a:latin typeface="Calibri"/>
                <a:ea typeface="Calibri"/>
                <a:cs typeface="Calibri"/>
              </a:rPr>
              <a:t>PESTLE is the process of analysis of subjects in a corporation; how individual details contribute to a business's success/downfalls (CIPD, 2025).</a:t>
            </a:r>
            <a:endParaRPr lang="en-US">
              <a:solidFill>
                <a:schemeClr val="tx2"/>
              </a:solidFill>
              <a:latin typeface="Calibri"/>
              <a:ea typeface="Calibri"/>
              <a:cs typeface="Calibri"/>
            </a:endParaRPr>
          </a:p>
          <a:p>
            <a:pPr marL="0" indent="0">
              <a:spcAft>
                <a:spcPts val="600"/>
              </a:spcAft>
              <a:buNone/>
            </a:pPr>
            <a:endParaRPr lang="en-US">
              <a:solidFill>
                <a:schemeClr val="tx2"/>
              </a:solidFill>
              <a:ea typeface="+mn-lt"/>
              <a:cs typeface="+mn-lt"/>
            </a:endParaRPr>
          </a:p>
        </p:txBody>
      </p:sp>
      <p:sp>
        <p:nvSpPr>
          <p:cNvPr id="10" name="TextBox 9">
            <a:extLst>
              <a:ext uri="{FF2B5EF4-FFF2-40B4-BE49-F238E27FC236}">
                <a16:creationId xmlns:a16="http://schemas.microsoft.com/office/drawing/2014/main" id="{D1003425-1792-A6CC-D396-DE86B5730BA5}"/>
              </a:ext>
            </a:extLst>
          </p:cNvPr>
          <p:cNvSpPr txBox="1"/>
          <p:nvPr/>
        </p:nvSpPr>
        <p:spPr>
          <a:xfrm>
            <a:off x="7324725" y="5924549"/>
            <a:ext cx="32766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latin typeface="Calibri"/>
                <a:ea typeface="Calibri"/>
                <a:cs typeface="Calibri"/>
              </a:rPr>
              <a:t>(</a:t>
            </a:r>
            <a:r>
              <a:rPr lang="en-US" dirty="0" err="1">
                <a:latin typeface="Calibri"/>
                <a:ea typeface="Calibri"/>
                <a:cs typeface="Calibri"/>
              </a:rPr>
              <a:t>Checkify</a:t>
            </a:r>
            <a:r>
              <a:rPr lang="en-US" dirty="0">
                <a:latin typeface="Calibri"/>
                <a:ea typeface="Calibri"/>
                <a:cs typeface="Calibri"/>
              </a:rPr>
              <a:t>, 2023)</a:t>
            </a:r>
          </a:p>
          <a:p>
            <a:endParaRPr lang="en-US"/>
          </a:p>
        </p:txBody>
      </p:sp>
    </p:spTree>
    <p:extLst>
      <p:ext uri="{BB962C8B-B14F-4D97-AF65-F5344CB8AC3E}">
        <p14:creationId xmlns:p14="http://schemas.microsoft.com/office/powerpoint/2010/main" val="289613090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Fill">
            <a:extLst>
              <a:ext uri="{FF2B5EF4-FFF2-40B4-BE49-F238E27FC236}">
                <a16:creationId xmlns:a16="http://schemas.microsoft.com/office/drawing/2014/main" id="{03AF1C04-3FEF-41BD-BB84-2F263765BE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2DD5E267-EB6F-47DF-ABEF-2C1BED44DAC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848" y="0"/>
            <a:ext cx="12188949" cy="6858000"/>
            <a:chOff x="-2848" y="0"/>
            <a:chExt cx="12188949" cy="6858000"/>
          </a:xfrm>
        </p:grpSpPr>
        <p:sp>
          <p:nvSpPr>
            <p:cNvPr id="12" name="Color Cover">
              <a:extLst>
                <a:ext uri="{FF2B5EF4-FFF2-40B4-BE49-F238E27FC236}">
                  <a16:creationId xmlns:a16="http://schemas.microsoft.com/office/drawing/2014/main" id="{4BA86AA3-0623-4268-861E-ADA01A7C07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5">
                <a:alpha val="4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Color Cover">
              <a:extLst>
                <a:ext uri="{FF2B5EF4-FFF2-40B4-BE49-F238E27FC236}">
                  <a16:creationId xmlns:a16="http://schemas.microsoft.com/office/drawing/2014/main" id="{72692EF2-4C1F-4ED7-9C00-6CF92783E2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6">
                <a:alpha val="1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5" name="Group 14">
            <a:extLst>
              <a:ext uri="{FF2B5EF4-FFF2-40B4-BE49-F238E27FC236}">
                <a16:creationId xmlns:a16="http://schemas.microsoft.com/office/drawing/2014/main" id="{66828D02-A05D-412B-9F20-B68E970B9FC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51279" y="598259"/>
            <a:ext cx="10889442" cy="5680742"/>
            <a:chOff x="651279" y="598259"/>
            <a:chExt cx="10889442" cy="5680742"/>
          </a:xfrm>
        </p:grpSpPr>
        <p:sp>
          <p:nvSpPr>
            <p:cNvPr id="16" name="Color">
              <a:extLst>
                <a:ext uri="{FF2B5EF4-FFF2-40B4-BE49-F238E27FC236}">
                  <a16:creationId xmlns:a16="http://schemas.microsoft.com/office/drawing/2014/main" id="{A1A8E50E-11DE-480E-A93B-F503760BCC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Color">
              <a:extLst>
                <a:ext uri="{FF2B5EF4-FFF2-40B4-BE49-F238E27FC236}">
                  <a16:creationId xmlns:a16="http://schemas.microsoft.com/office/drawing/2014/main" id="{D2E2EE99-89A4-435B-B61A-3C8B5B2B2D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4" name="Picture 3" descr="I’m here. I’m Protein stacked. I’m spicy., Chicken Steak / Paneer &amp;  Mushroom., Double shell. Ghost Pepper swagger., I’m OG and I know it. 😤🔥,  #OGDoubleStackerTaco #tacobellindia">
            <a:extLst>
              <a:ext uri="{FF2B5EF4-FFF2-40B4-BE49-F238E27FC236}">
                <a16:creationId xmlns:a16="http://schemas.microsoft.com/office/drawing/2014/main" id="{6F7855C8-B53E-D142-3C72-5449282F12F1}"/>
              </a:ext>
            </a:extLst>
          </p:cNvPr>
          <p:cNvPicPr>
            <a:picLocks noChangeAspect="1"/>
          </p:cNvPicPr>
          <p:nvPr/>
        </p:nvPicPr>
        <p:blipFill>
          <a:blip r:embed="rId2"/>
          <a:stretch>
            <a:fillRect/>
          </a:stretch>
        </p:blipFill>
        <p:spPr>
          <a:xfrm>
            <a:off x="7627280" y="699666"/>
            <a:ext cx="2910125" cy="5196653"/>
          </a:xfrm>
          <a:prstGeom prst="rect">
            <a:avLst/>
          </a:prstGeom>
        </p:spPr>
      </p:pic>
      <p:grpSp>
        <p:nvGrpSpPr>
          <p:cNvPr id="19" name="Group 18">
            <a:extLst>
              <a:ext uri="{FF2B5EF4-FFF2-40B4-BE49-F238E27FC236}">
                <a16:creationId xmlns:a16="http://schemas.microsoft.com/office/drawing/2014/main" id="{E27AF472-EAE3-4572-AB69-B92BD10DBC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20" name="Freeform: Shape 19">
              <a:extLst>
                <a:ext uri="{FF2B5EF4-FFF2-40B4-BE49-F238E27FC236}">
                  <a16:creationId xmlns:a16="http://schemas.microsoft.com/office/drawing/2014/main" id="{BF4DB9D2-6215-420C-874C-82EADF8C6C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1F003139-C97C-44FA-B139-32E4DFDCE9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5CE4DD6E-8CEA-45EE-B630-DBC22144D8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A4372F7F-AA3C-470B-AA61-7C35B7722C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4" name="Freeform: Shape 23">
              <a:extLst>
                <a:ext uri="{FF2B5EF4-FFF2-40B4-BE49-F238E27FC236}">
                  <a16:creationId xmlns:a16="http://schemas.microsoft.com/office/drawing/2014/main" id="{34B605BF-D199-43DD-9328-E99F2ADFC6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5" name="Freeform: Shape 24">
              <a:extLst>
                <a:ext uri="{FF2B5EF4-FFF2-40B4-BE49-F238E27FC236}">
                  <a16:creationId xmlns:a16="http://schemas.microsoft.com/office/drawing/2014/main" id="{E5D42A77-7336-4A35-8922-8098A16AA2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6" name="Freeform: Shape 25">
              <a:extLst>
                <a:ext uri="{FF2B5EF4-FFF2-40B4-BE49-F238E27FC236}">
                  <a16:creationId xmlns:a16="http://schemas.microsoft.com/office/drawing/2014/main" id="{7401EE7D-B85D-4C10-AB8C-71884EFB11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C137DA01-5116-0860-CF2E-8B68CA981385}"/>
              </a:ext>
            </a:extLst>
          </p:cNvPr>
          <p:cNvSpPr>
            <a:spLocks noGrp="1"/>
          </p:cNvSpPr>
          <p:nvPr>
            <p:ph type="title"/>
          </p:nvPr>
        </p:nvSpPr>
        <p:spPr>
          <a:xfrm>
            <a:off x="1014985" y="819015"/>
            <a:ext cx="5501548" cy="2353362"/>
          </a:xfrm>
        </p:spPr>
        <p:txBody>
          <a:bodyPr anchor="b">
            <a:normAutofit/>
          </a:bodyPr>
          <a:lstStyle/>
          <a:p>
            <a:r>
              <a:rPr lang="en-US" sz="4800">
                <a:solidFill>
                  <a:schemeClr val="bg1"/>
                </a:solidFill>
                <a:latin typeface="Calibri"/>
                <a:ea typeface="Calibri"/>
                <a:cs typeface="Calibri"/>
              </a:rPr>
              <a:t>Political Significance</a:t>
            </a:r>
            <a:r>
              <a:rPr lang="en-US" sz="4800" dirty="0">
                <a:solidFill>
                  <a:schemeClr val="bg1"/>
                </a:solidFill>
              </a:rPr>
              <a:t> </a:t>
            </a:r>
          </a:p>
        </p:txBody>
      </p:sp>
      <p:sp>
        <p:nvSpPr>
          <p:cNvPr id="3" name="Content Placeholder 2">
            <a:extLst>
              <a:ext uri="{FF2B5EF4-FFF2-40B4-BE49-F238E27FC236}">
                <a16:creationId xmlns:a16="http://schemas.microsoft.com/office/drawing/2014/main" id="{55DD5774-7E2F-2383-0518-CAA4B4667687}"/>
              </a:ext>
            </a:extLst>
          </p:cNvPr>
          <p:cNvSpPr>
            <a:spLocks noGrp="1"/>
          </p:cNvSpPr>
          <p:nvPr>
            <p:ph idx="1"/>
          </p:nvPr>
        </p:nvSpPr>
        <p:spPr>
          <a:xfrm>
            <a:off x="1014985" y="3442089"/>
            <a:ext cx="5501548" cy="2573579"/>
          </a:xfrm>
        </p:spPr>
        <p:txBody>
          <a:bodyPr vert="horz" lIns="91440" tIns="45720" rIns="91440" bIns="45720" rtlCol="0" anchor="t">
            <a:normAutofit lnSpcReduction="10000"/>
          </a:bodyPr>
          <a:lstStyle/>
          <a:p>
            <a:pPr marL="0" indent="0">
              <a:buNone/>
            </a:pPr>
            <a:r>
              <a:rPr lang="en-US" sz="1800">
                <a:solidFill>
                  <a:schemeClr val="bg1"/>
                </a:solidFill>
                <a:latin typeface="Calibri"/>
                <a:ea typeface="Calibri"/>
                <a:cs typeface="Calibri"/>
              </a:rPr>
              <a:t>Politics influenced by the government have played a significant part in the organizations efforts to manufacture better products in quality and taste – Taco Bells subsidiary  - Taco Bell A Day in The Life A is changing said requirements of the Fast-food giant's food and beverage production.</a:t>
            </a:r>
          </a:p>
          <a:p>
            <a:pPr marL="0" indent="0">
              <a:buNone/>
            </a:pPr>
            <a:r>
              <a:rPr lang="en-US" sz="1800" dirty="0">
                <a:solidFill>
                  <a:schemeClr val="bg1"/>
                </a:solidFill>
                <a:latin typeface="Calibri"/>
                <a:ea typeface="Calibri"/>
                <a:cs typeface="Calibri"/>
              </a:rPr>
              <a:t>Favorable tax, and trade agreements: making less than expected in the latter half of 2025, however, still managing to make profit for the YUM Foods brand by a 7% increase (MBA </a:t>
            </a:r>
            <a:r>
              <a:rPr lang="en-US" sz="1800" dirty="0" err="1">
                <a:solidFill>
                  <a:schemeClr val="bg1"/>
                </a:solidFill>
                <a:latin typeface="Calibri"/>
                <a:ea typeface="Calibri"/>
                <a:cs typeface="Calibri"/>
              </a:rPr>
              <a:t>Skool</a:t>
            </a:r>
            <a:r>
              <a:rPr lang="en-US" sz="1800" dirty="0">
                <a:solidFill>
                  <a:schemeClr val="bg1"/>
                </a:solidFill>
                <a:latin typeface="Calibri"/>
                <a:ea typeface="Calibri"/>
                <a:cs typeface="Calibri"/>
              </a:rPr>
              <a:t> Team, 2025)</a:t>
            </a:r>
            <a:r>
              <a:rPr lang="en-US" sz="1800" dirty="0">
                <a:solidFill>
                  <a:schemeClr val="bg1"/>
                </a:solidFill>
                <a:latin typeface="Open Sans"/>
                <a:ea typeface="Open Sans"/>
                <a:cs typeface="Open Sans"/>
              </a:rPr>
              <a:t>  </a:t>
            </a:r>
            <a:endParaRPr lang="en-US" sz="1800" dirty="0">
              <a:solidFill>
                <a:schemeClr val="bg1"/>
              </a:solidFill>
            </a:endParaRPr>
          </a:p>
        </p:txBody>
      </p:sp>
      <p:sp>
        <p:nvSpPr>
          <p:cNvPr id="5" name="TextBox 4">
            <a:extLst>
              <a:ext uri="{FF2B5EF4-FFF2-40B4-BE49-F238E27FC236}">
                <a16:creationId xmlns:a16="http://schemas.microsoft.com/office/drawing/2014/main" id="{5675EEFA-FBF3-BB01-78C9-5E1E79C3E908}"/>
              </a:ext>
            </a:extLst>
          </p:cNvPr>
          <p:cNvSpPr txBox="1"/>
          <p:nvPr/>
        </p:nvSpPr>
        <p:spPr>
          <a:xfrm>
            <a:off x="8027739" y="5893450"/>
            <a:ext cx="280987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solidFill>
                  <a:schemeClr val="bg1"/>
                </a:solidFill>
                <a:latin typeface="Calibri"/>
                <a:ea typeface="Calibri"/>
                <a:cs typeface="Calibri"/>
              </a:rPr>
              <a:t>(Taco Bell, 2026)</a:t>
            </a:r>
          </a:p>
        </p:txBody>
      </p:sp>
    </p:spTree>
    <p:extLst>
      <p:ext uri="{BB962C8B-B14F-4D97-AF65-F5344CB8AC3E}">
        <p14:creationId xmlns:p14="http://schemas.microsoft.com/office/powerpoint/2010/main" val="34878076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Fill">
            <a:extLst>
              <a:ext uri="{FF2B5EF4-FFF2-40B4-BE49-F238E27FC236}">
                <a16:creationId xmlns:a16="http://schemas.microsoft.com/office/drawing/2014/main" id="{03AF1C04-3FEF-41BD-BB84-2F263765BE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2DD5E267-EB6F-47DF-ABEF-2C1BED44DAC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848" y="0"/>
            <a:ext cx="12188949" cy="6858000"/>
            <a:chOff x="-2848" y="0"/>
            <a:chExt cx="12188949" cy="6858000"/>
          </a:xfrm>
        </p:grpSpPr>
        <p:sp>
          <p:nvSpPr>
            <p:cNvPr id="12" name="Color Cover">
              <a:extLst>
                <a:ext uri="{FF2B5EF4-FFF2-40B4-BE49-F238E27FC236}">
                  <a16:creationId xmlns:a16="http://schemas.microsoft.com/office/drawing/2014/main" id="{4BA86AA3-0623-4268-861E-ADA01A7C07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5">
                <a:alpha val="4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Color Cover">
              <a:extLst>
                <a:ext uri="{FF2B5EF4-FFF2-40B4-BE49-F238E27FC236}">
                  <a16:creationId xmlns:a16="http://schemas.microsoft.com/office/drawing/2014/main" id="{72692EF2-4C1F-4ED7-9C00-6CF92783E2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6">
                <a:alpha val="1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5" name="Group 14">
            <a:extLst>
              <a:ext uri="{FF2B5EF4-FFF2-40B4-BE49-F238E27FC236}">
                <a16:creationId xmlns:a16="http://schemas.microsoft.com/office/drawing/2014/main" id="{66828D02-A05D-412B-9F20-B68E970B9FC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51279" y="598259"/>
            <a:ext cx="10889442" cy="5680742"/>
            <a:chOff x="651279" y="598259"/>
            <a:chExt cx="10889442" cy="5680742"/>
          </a:xfrm>
        </p:grpSpPr>
        <p:sp>
          <p:nvSpPr>
            <p:cNvPr id="16" name="Color">
              <a:extLst>
                <a:ext uri="{FF2B5EF4-FFF2-40B4-BE49-F238E27FC236}">
                  <a16:creationId xmlns:a16="http://schemas.microsoft.com/office/drawing/2014/main" id="{A1A8E50E-11DE-480E-A93B-F503760BCC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Color">
              <a:extLst>
                <a:ext uri="{FF2B5EF4-FFF2-40B4-BE49-F238E27FC236}">
                  <a16:creationId xmlns:a16="http://schemas.microsoft.com/office/drawing/2014/main" id="{D2E2EE99-89A4-435B-B61A-3C8B5B2B2D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4" name="Picture 3" descr="Taco Bell's dollar menu-- Cheesy Bean and Rice Burrito Review: Eat or  Avoid? - YouTube">
            <a:extLst>
              <a:ext uri="{FF2B5EF4-FFF2-40B4-BE49-F238E27FC236}">
                <a16:creationId xmlns:a16="http://schemas.microsoft.com/office/drawing/2014/main" id="{8F207026-D82E-F48E-184E-388773376B95}"/>
              </a:ext>
            </a:extLst>
          </p:cNvPr>
          <p:cNvPicPr>
            <a:picLocks noChangeAspect="1"/>
          </p:cNvPicPr>
          <p:nvPr/>
        </p:nvPicPr>
        <p:blipFill>
          <a:blip r:embed="rId2"/>
          <a:srcRect t="15861" b="14477"/>
          <a:stretch>
            <a:fillRect/>
          </a:stretch>
        </p:blipFill>
        <p:spPr>
          <a:xfrm>
            <a:off x="6677026" y="2246001"/>
            <a:ext cx="4571936" cy="2388681"/>
          </a:xfrm>
          <a:prstGeom prst="rect">
            <a:avLst/>
          </a:prstGeom>
        </p:spPr>
      </p:pic>
      <p:grpSp>
        <p:nvGrpSpPr>
          <p:cNvPr id="19" name="Group 18">
            <a:extLst>
              <a:ext uri="{FF2B5EF4-FFF2-40B4-BE49-F238E27FC236}">
                <a16:creationId xmlns:a16="http://schemas.microsoft.com/office/drawing/2014/main" id="{E27AF472-EAE3-4572-AB69-B92BD10DBC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20" name="Freeform: Shape 19">
              <a:extLst>
                <a:ext uri="{FF2B5EF4-FFF2-40B4-BE49-F238E27FC236}">
                  <a16:creationId xmlns:a16="http://schemas.microsoft.com/office/drawing/2014/main" id="{BF4DB9D2-6215-420C-874C-82EADF8C6C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1F003139-C97C-44FA-B139-32E4DFDCE9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5CE4DD6E-8CEA-45EE-B630-DBC22144D8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A4372F7F-AA3C-470B-AA61-7C35B7722C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4" name="Freeform: Shape 23">
              <a:extLst>
                <a:ext uri="{FF2B5EF4-FFF2-40B4-BE49-F238E27FC236}">
                  <a16:creationId xmlns:a16="http://schemas.microsoft.com/office/drawing/2014/main" id="{34B605BF-D199-43DD-9328-E99F2ADFC6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5" name="Freeform: Shape 24">
              <a:extLst>
                <a:ext uri="{FF2B5EF4-FFF2-40B4-BE49-F238E27FC236}">
                  <a16:creationId xmlns:a16="http://schemas.microsoft.com/office/drawing/2014/main" id="{E5D42A77-7336-4A35-8922-8098A16AA2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6" name="Freeform: Shape 25">
              <a:extLst>
                <a:ext uri="{FF2B5EF4-FFF2-40B4-BE49-F238E27FC236}">
                  <a16:creationId xmlns:a16="http://schemas.microsoft.com/office/drawing/2014/main" id="{7401EE7D-B85D-4C10-AB8C-71884EFB11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3B3C2D47-95EA-28F6-4AF2-540AE31D7A04}"/>
              </a:ext>
            </a:extLst>
          </p:cNvPr>
          <p:cNvSpPr>
            <a:spLocks noGrp="1"/>
          </p:cNvSpPr>
          <p:nvPr>
            <p:ph type="title"/>
          </p:nvPr>
        </p:nvSpPr>
        <p:spPr>
          <a:xfrm>
            <a:off x="1014985" y="819015"/>
            <a:ext cx="5501548" cy="2353362"/>
          </a:xfrm>
        </p:spPr>
        <p:txBody>
          <a:bodyPr anchor="b">
            <a:normAutofit/>
          </a:bodyPr>
          <a:lstStyle/>
          <a:p>
            <a:r>
              <a:rPr lang="en-US" sz="4800">
                <a:solidFill>
                  <a:schemeClr val="bg1"/>
                </a:solidFill>
                <a:latin typeface="Calibri"/>
                <a:ea typeface="Calibri"/>
                <a:cs typeface="Calibri"/>
              </a:rPr>
              <a:t>Economic Links</a:t>
            </a:r>
            <a:r>
              <a:rPr lang="en-US" sz="4800" dirty="0">
                <a:solidFill>
                  <a:schemeClr val="bg1"/>
                </a:solidFill>
              </a:rPr>
              <a:t> </a:t>
            </a:r>
          </a:p>
        </p:txBody>
      </p:sp>
      <p:sp>
        <p:nvSpPr>
          <p:cNvPr id="3" name="Content Placeholder 2">
            <a:extLst>
              <a:ext uri="{FF2B5EF4-FFF2-40B4-BE49-F238E27FC236}">
                <a16:creationId xmlns:a16="http://schemas.microsoft.com/office/drawing/2014/main" id="{EE19BD90-8E7F-6FBF-3415-563A965D68F7}"/>
              </a:ext>
            </a:extLst>
          </p:cNvPr>
          <p:cNvSpPr>
            <a:spLocks noGrp="1"/>
          </p:cNvSpPr>
          <p:nvPr>
            <p:ph idx="1"/>
          </p:nvPr>
        </p:nvSpPr>
        <p:spPr>
          <a:xfrm>
            <a:off x="1014985" y="3442089"/>
            <a:ext cx="5501548" cy="2573579"/>
          </a:xfrm>
        </p:spPr>
        <p:txBody>
          <a:bodyPr vert="horz" lIns="91440" tIns="45720" rIns="91440" bIns="45720" rtlCol="0" anchor="t">
            <a:normAutofit/>
          </a:bodyPr>
          <a:lstStyle/>
          <a:p>
            <a:pPr marL="0" indent="0">
              <a:buNone/>
            </a:pPr>
            <a:r>
              <a:rPr lang="en-US" sz="1800">
                <a:solidFill>
                  <a:schemeClr val="bg1"/>
                </a:solidFill>
                <a:latin typeface="Calibri"/>
                <a:ea typeface="Calibri"/>
                <a:cs typeface="Calibri"/>
              </a:rPr>
              <a:t>With prices increasing at an existential rate, Taco Bell aims to keep going with the "Saver menu". With some of their product still only costing 99p in store. Leaving those the option for a quick and cheap lunch/dinner. </a:t>
            </a:r>
            <a:endParaRPr lang="en-US">
              <a:solidFill>
                <a:schemeClr val="bg1"/>
              </a:solidFill>
              <a:latin typeface="Calibri"/>
              <a:ea typeface="Calibri"/>
              <a:cs typeface="Calibri"/>
            </a:endParaRPr>
          </a:p>
          <a:p>
            <a:pPr marL="0" indent="0">
              <a:buNone/>
            </a:pPr>
            <a:r>
              <a:rPr lang="en-US" sz="1800">
                <a:solidFill>
                  <a:schemeClr val="bg1"/>
                </a:solidFill>
                <a:latin typeface="Calibri"/>
                <a:ea typeface="Calibri"/>
                <a:cs typeface="Calibri"/>
              </a:rPr>
              <a:t>In the United States of America, it was reported that the chain did not have a single negative sales week throughout the entirety of 2025, due to the lower prices presented on the brands (Miller, 2022) </a:t>
            </a:r>
          </a:p>
        </p:txBody>
      </p:sp>
      <p:sp>
        <p:nvSpPr>
          <p:cNvPr id="5" name="TextBox 4">
            <a:extLst>
              <a:ext uri="{FF2B5EF4-FFF2-40B4-BE49-F238E27FC236}">
                <a16:creationId xmlns:a16="http://schemas.microsoft.com/office/drawing/2014/main" id="{52AB740A-B637-404D-9D1E-6F3CCC7FBC68}"/>
              </a:ext>
            </a:extLst>
          </p:cNvPr>
          <p:cNvSpPr txBox="1"/>
          <p:nvPr/>
        </p:nvSpPr>
        <p:spPr>
          <a:xfrm>
            <a:off x="7210425" y="4810124"/>
            <a:ext cx="352425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solidFill>
                  <a:schemeClr val="bg1"/>
                </a:solidFill>
                <a:latin typeface="Calibri"/>
                <a:ea typeface="Calibri"/>
                <a:cs typeface="Calibri"/>
              </a:rPr>
              <a:t>(The Office Microwave, 2021)</a:t>
            </a:r>
            <a:r>
              <a:rPr lang="en-US" dirty="0">
                <a:solidFill>
                  <a:schemeClr val="bg1"/>
                </a:solidFill>
              </a:rPr>
              <a:t> </a:t>
            </a:r>
          </a:p>
          <a:p>
            <a:endParaRPr lang="en-US"/>
          </a:p>
        </p:txBody>
      </p:sp>
    </p:spTree>
    <p:extLst>
      <p:ext uri="{BB962C8B-B14F-4D97-AF65-F5344CB8AC3E}">
        <p14:creationId xmlns:p14="http://schemas.microsoft.com/office/powerpoint/2010/main" val="98864126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Slide Background Fill">
            <a:extLst>
              <a:ext uri="{FF2B5EF4-FFF2-40B4-BE49-F238E27FC236}">
                <a16:creationId xmlns:a16="http://schemas.microsoft.com/office/drawing/2014/main" id="{03AF1C04-3FEF-41BD-BB84-2F263765BE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9" name="Group 28">
            <a:extLst>
              <a:ext uri="{FF2B5EF4-FFF2-40B4-BE49-F238E27FC236}">
                <a16:creationId xmlns:a16="http://schemas.microsoft.com/office/drawing/2014/main" id="{2DD5E267-EB6F-47DF-ABEF-2C1BED44DAC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848" y="0"/>
            <a:ext cx="12188949" cy="6858000"/>
            <a:chOff x="-2848" y="0"/>
            <a:chExt cx="12188949" cy="6858000"/>
          </a:xfrm>
        </p:grpSpPr>
        <p:sp>
          <p:nvSpPr>
            <p:cNvPr id="30" name="Color Cover">
              <a:extLst>
                <a:ext uri="{FF2B5EF4-FFF2-40B4-BE49-F238E27FC236}">
                  <a16:creationId xmlns:a16="http://schemas.microsoft.com/office/drawing/2014/main" id="{4BA86AA3-0623-4268-861E-ADA01A7C07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5">
                <a:alpha val="4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Color Cover">
              <a:extLst>
                <a:ext uri="{FF2B5EF4-FFF2-40B4-BE49-F238E27FC236}">
                  <a16:creationId xmlns:a16="http://schemas.microsoft.com/office/drawing/2014/main" id="{72692EF2-4C1F-4ED7-9C00-6CF92783E2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6">
                <a:alpha val="1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33" name="Group 32">
            <a:extLst>
              <a:ext uri="{FF2B5EF4-FFF2-40B4-BE49-F238E27FC236}">
                <a16:creationId xmlns:a16="http://schemas.microsoft.com/office/drawing/2014/main" id="{66828D02-A05D-412B-9F20-B68E970B9FC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51279" y="598259"/>
            <a:ext cx="10889442" cy="5680742"/>
            <a:chOff x="651279" y="598259"/>
            <a:chExt cx="10889442" cy="5680742"/>
          </a:xfrm>
        </p:grpSpPr>
        <p:sp>
          <p:nvSpPr>
            <p:cNvPr id="34" name="Color">
              <a:extLst>
                <a:ext uri="{FF2B5EF4-FFF2-40B4-BE49-F238E27FC236}">
                  <a16:creationId xmlns:a16="http://schemas.microsoft.com/office/drawing/2014/main" id="{A1A8E50E-11DE-480E-A93B-F503760BCC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Color">
              <a:extLst>
                <a:ext uri="{FF2B5EF4-FFF2-40B4-BE49-F238E27FC236}">
                  <a16:creationId xmlns:a16="http://schemas.microsoft.com/office/drawing/2014/main" id="{D2E2EE99-89A4-435B-B61A-3C8B5B2B2D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4" name="Picture 3">
            <a:extLst>
              <a:ext uri="{FF2B5EF4-FFF2-40B4-BE49-F238E27FC236}">
                <a16:creationId xmlns:a16="http://schemas.microsoft.com/office/drawing/2014/main" id="{1EBF3C09-B1CC-DE2F-FDB6-B33774A36C96}"/>
              </a:ext>
            </a:extLst>
          </p:cNvPr>
          <p:cNvPicPr>
            <a:picLocks noChangeAspect="1"/>
          </p:cNvPicPr>
          <p:nvPr/>
        </p:nvPicPr>
        <p:blipFill>
          <a:blip r:embed="rId2"/>
          <a:stretch>
            <a:fillRect/>
          </a:stretch>
        </p:blipFill>
        <p:spPr>
          <a:xfrm>
            <a:off x="6677026" y="1891458"/>
            <a:ext cx="4571936" cy="3051767"/>
          </a:xfrm>
          <a:prstGeom prst="rect">
            <a:avLst/>
          </a:prstGeom>
        </p:spPr>
      </p:pic>
      <p:grpSp>
        <p:nvGrpSpPr>
          <p:cNvPr id="37" name="Group 36">
            <a:extLst>
              <a:ext uri="{FF2B5EF4-FFF2-40B4-BE49-F238E27FC236}">
                <a16:creationId xmlns:a16="http://schemas.microsoft.com/office/drawing/2014/main" id="{E27AF472-EAE3-4572-AB69-B92BD10DBC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38" name="Freeform: Shape 37">
              <a:extLst>
                <a:ext uri="{FF2B5EF4-FFF2-40B4-BE49-F238E27FC236}">
                  <a16:creationId xmlns:a16="http://schemas.microsoft.com/office/drawing/2014/main" id="{BF4DB9D2-6215-420C-874C-82EADF8C6C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9" name="Freeform: Shape 38">
              <a:extLst>
                <a:ext uri="{FF2B5EF4-FFF2-40B4-BE49-F238E27FC236}">
                  <a16:creationId xmlns:a16="http://schemas.microsoft.com/office/drawing/2014/main" id="{1F003139-C97C-44FA-B139-32E4DFDCE9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40" name="Freeform: Shape 39">
              <a:extLst>
                <a:ext uri="{FF2B5EF4-FFF2-40B4-BE49-F238E27FC236}">
                  <a16:creationId xmlns:a16="http://schemas.microsoft.com/office/drawing/2014/main" id="{5CE4DD6E-8CEA-45EE-B630-DBC22144D8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41" name="Freeform: Shape 40">
              <a:extLst>
                <a:ext uri="{FF2B5EF4-FFF2-40B4-BE49-F238E27FC236}">
                  <a16:creationId xmlns:a16="http://schemas.microsoft.com/office/drawing/2014/main" id="{A4372F7F-AA3C-470B-AA61-7C35B7722C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42" name="Freeform: Shape 41">
              <a:extLst>
                <a:ext uri="{FF2B5EF4-FFF2-40B4-BE49-F238E27FC236}">
                  <a16:creationId xmlns:a16="http://schemas.microsoft.com/office/drawing/2014/main" id="{34B605BF-D199-43DD-9328-E99F2ADFC6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43" name="Freeform: Shape 42">
              <a:extLst>
                <a:ext uri="{FF2B5EF4-FFF2-40B4-BE49-F238E27FC236}">
                  <a16:creationId xmlns:a16="http://schemas.microsoft.com/office/drawing/2014/main" id="{E5D42A77-7336-4A35-8922-8098A16AA2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44" name="Freeform: Shape 43">
              <a:extLst>
                <a:ext uri="{FF2B5EF4-FFF2-40B4-BE49-F238E27FC236}">
                  <a16:creationId xmlns:a16="http://schemas.microsoft.com/office/drawing/2014/main" id="{7401EE7D-B85D-4C10-AB8C-71884EFB11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8E4A2E80-165F-8523-1B7F-D2429F33B280}"/>
              </a:ext>
            </a:extLst>
          </p:cNvPr>
          <p:cNvSpPr>
            <a:spLocks noGrp="1"/>
          </p:cNvSpPr>
          <p:nvPr>
            <p:ph type="title"/>
          </p:nvPr>
        </p:nvSpPr>
        <p:spPr>
          <a:xfrm>
            <a:off x="1014985" y="819015"/>
            <a:ext cx="5501548" cy="2353362"/>
          </a:xfrm>
        </p:spPr>
        <p:txBody>
          <a:bodyPr anchor="b">
            <a:normAutofit/>
          </a:bodyPr>
          <a:lstStyle/>
          <a:p>
            <a:r>
              <a:rPr lang="en-US" sz="4800">
                <a:solidFill>
                  <a:schemeClr val="bg1"/>
                </a:solidFill>
                <a:latin typeface="Calibri"/>
                <a:ea typeface="Calibri"/>
                <a:cs typeface="Calibri"/>
              </a:rPr>
              <a:t>Social Economics </a:t>
            </a:r>
          </a:p>
        </p:txBody>
      </p:sp>
      <p:sp>
        <p:nvSpPr>
          <p:cNvPr id="3" name="Content Placeholder 2">
            <a:extLst>
              <a:ext uri="{FF2B5EF4-FFF2-40B4-BE49-F238E27FC236}">
                <a16:creationId xmlns:a16="http://schemas.microsoft.com/office/drawing/2014/main" id="{EEF6A6B2-C125-39D3-186D-C819159AB1AE}"/>
              </a:ext>
            </a:extLst>
          </p:cNvPr>
          <p:cNvSpPr>
            <a:spLocks noGrp="1"/>
          </p:cNvSpPr>
          <p:nvPr>
            <p:ph idx="1"/>
          </p:nvPr>
        </p:nvSpPr>
        <p:spPr>
          <a:xfrm>
            <a:off x="1014985" y="3442089"/>
            <a:ext cx="5501548" cy="2573579"/>
          </a:xfrm>
        </p:spPr>
        <p:txBody>
          <a:bodyPr vert="horz" lIns="91440" tIns="45720" rIns="91440" bIns="45720" rtlCol="0" anchor="t">
            <a:normAutofit/>
          </a:bodyPr>
          <a:lstStyle/>
          <a:p>
            <a:pPr marL="457200" indent="-457200">
              <a:buFont typeface="Calibri" panose="020B0604020202020204" pitchFamily="34" charset="0"/>
              <a:buChar char="-"/>
            </a:pPr>
            <a:r>
              <a:rPr lang="en-US" sz="1800">
                <a:solidFill>
                  <a:schemeClr val="bg1"/>
                </a:solidFill>
                <a:latin typeface="Calibri"/>
                <a:ea typeface="Calibri"/>
                <a:cs typeface="Calibri"/>
              </a:rPr>
              <a:t>Create more diverse options</a:t>
            </a:r>
          </a:p>
          <a:p>
            <a:pPr marL="457200" indent="-457200">
              <a:buFont typeface="Calibri" panose="020B0604020202020204" pitchFamily="34" charset="0"/>
              <a:buChar char="-"/>
            </a:pPr>
            <a:r>
              <a:rPr lang="en-US" sz="1800">
                <a:solidFill>
                  <a:schemeClr val="bg1"/>
                </a:solidFill>
                <a:latin typeface="Calibri"/>
                <a:ea typeface="Calibri"/>
                <a:cs typeface="Calibri"/>
              </a:rPr>
              <a:t>Service often differs to what the company promises </a:t>
            </a:r>
          </a:p>
          <a:p>
            <a:pPr marL="457200" indent="-457200">
              <a:buFont typeface="Calibri" panose="020B0604020202020204" pitchFamily="34" charset="0"/>
              <a:buChar char="-"/>
            </a:pPr>
            <a:r>
              <a:rPr lang="en-US" sz="1800">
                <a:solidFill>
                  <a:schemeClr val="bg1"/>
                </a:solidFill>
                <a:latin typeface="Calibri"/>
                <a:ea typeface="Calibri"/>
                <a:cs typeface="Calibri"/>
              </a:rPr>
              <a:t>Demographically aimed towards students/younger customers (Pereira, 2025)</a:t>
            </a:r>
          </a:p>
          <a:p>
            <a:pPr marL="0" indent="0">
              <a:buNone/>
            </a:pPr>
            <a:endParaRPr lang="en-US" sz="1800">
              <a:solidFill>
                <a:schemeClr val="bg1"/>
              </a:solidFill>
              <a:latin typeface="Aptos"/>
              <a:ea typeface="Calibri"/>
              <a:cs typeface="Calibri"/>
            </a:endParaRPr>
          </a:p>
          <a:p>
            <a:pPr marL="457200" indent="-457200">
              <a:buFont typeface="Calibri" panose="020B0604020202020204" pitchFamily="34" charset="0"/>
              <a:buChar char="-"/>
            </a:pPr>
            <a:endParaRPr lang="en-US" sz="1800">
              <a:solidFill>
                <a:schemeClr val="bg1"/>
              </a:solidFill>
            </a:endParaRPr>
          </a:p>
          <a:p>
            <a:pPr marL="0" indent="0">
              <a:buNone/>
            </a:pPr>
            <a:endParaRPr lang="en-US" sz="1800">
              <a:solidFill>
                <a:schemeClr val="bg1"/>
              </a:solidFill>
            </a:endParaRPr>
          </a:p>
          <a:p>
            <a:pPr marL="457200" indent="-457200">
              <a:buFont typeface="Calibri" panose="020B0604020202020204" pitchFamily="34" charset="0"/>
              <a:buChar char="-"/>
            </a:pPr>
            <a:endParaRPr lang="en-US" sz="1800">
              <a:solidFill>
                <a:schemeClr val="bg1"/>
              </a:solidFill>
            </a:endParaRPr>
          </a:p>
          <a:p>
            <a:pPr marL="457200" indent="-457200">
              <a:buFont typeface="Calibri" panose="020B0604020202020204" pitchFamily="34" charset="0"/>
              <a:buChar char="-"/>
            </a:pPr>
            <a:endParaRPr lang="en-US" sz="1800">
              <a:solidFill>
                <a:schemeClr val="bg1"/>
              </a:solidFill>
            </a:endParaRPr>
          </a:p>
        </p:txBody>
      </p:sp>
      <p:sp>
        <p:nvSpPr>
          <p:cNvPr id="5" name="TextBox 4">
            <a:extLst>
              <a:ext uri="{FF2B5EF4-FFF2-40B4-BE49-F238E27FC236}">
                <a16:creationId xmlns:a16="http://schemas.microsoft.com/office/drawing/2014/main" id="{97C06BC7-9C14-F47D-B909-8C7A64C1F929}"/>
              </a:ext>
            </a:extLst>
          </p:cNvPr>
          <p:cNvSpPr txBox="1"/>
          <p:nvPr/>
        </p:nvSpPr>
        <p:spPr>
          <a:xfrm>
            <a:off x="7972425" y="5172074"/>
            <a:ext cx="2600324"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solidFill>
                  <a:schemeClr val="bg1"/>
                </a:solidFill>
                <a:latin typeface="Calibri"/>
                <a:ea typeface="Calibri"/>
                <a:cs typeface="Calibri"/>
              </a:rPr>
              <a:t>(Carr, 2025)</a:t>
            </a:r>
          </a:p>
          <a:p>
            <a:endParaRPr lang="en-US"/>
          </a:p>
        </p:txBody>
      </p:sp>
    </p:spTree>
    <p:extLst>
      <p:ext uri="{BB962C8B-B14F-4D97-AF65-F5344CB8AC3E}">
        <p14:creationId xmlns:p14="http://schemas.microsoft.com/office/powerpoint/2010/main" val="129836584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Slide Background Fill">
            <a:extLst>
              <a:ext uri="{FF2B5EF4-FFF2-40B4-BE49-F238E27FC236}">
                <a16:creationId xmlns:a16="http://schemas.microsoft.com/office/drawing/2014/main" id="{03AF1C04-3FEF-41BD-BB84-2F263765BE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 name="Group 12">
            <a:extLst>
              <a:ext uri="{FF2B5EF4-FFF2-40B4-BE49-F238E27FC236}">
                <a16:creationId xmlns:a16="http://schemas.microsoft.com/office/drawing/2014/main" id="{2DD5E267-EB6F-47DF-ABEF-2C1BED44DAC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848" y="0"/>
            <a:ext cx="12188949" cy="6858000"/>
            <a:chOff x="-2848" y="0"/>
            <a:chExt cx="12188949" cy="6858000"/>
          </a:xfrm>
        </p:grpSpPr>
        <p:sp>
          <p:nvSpPr>
            <p:cNvPr id="14" name="Color Cover">
              <a:extLst>
                <a:ext uri="{FF2B5EF4-FFF2-40B4-BE49-F238E27FC236}">
                  <a16:creationId xmlns:a16="http://schemas.microsoft.com/office/drawing/2014/main" id="{4BA86AA3-0623-4268-861E-ADA01A7C07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5">
                <a:alpha val="4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Color Cover">
              <a:extLst>
                <a:ext uri="{FF2B5EF4-FFF2-40B4-BE49-F238E27FC236}">
                  <a16:creationId xmlns:a16="http://schemas.microsoft.com/office/drawing/2014/main" id="{72692EF2-4C1F-4ED7-9C00-6CF92783E2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6">
                <a:alpha val="1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7" name="Group 16">
            <a:extLst>
              <a:ext uri="{FF2B5EF4-FFF2-40B4-BE49-F238E27FC236}">
                <a16:creationId xmlns:a16="http://schemas.microsoft.com/office/drawing/2014/main" id="{66828D02-A05D-412B-9F20-B68E970B9FC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51279" y="598259"/>
            <a:ext cx="10889442" cy="5680742"/>
            <a:chOff x="651279" y="598259"/>
            <a:chExt cx="10889442" cy="5680742"/>
          </a:xfrm>
        </p:grpSpPr>
        <p:sp>
          <p:nvSpPr>
            <p:cNvPr id="18" name="Color">
              <a:extLst>
                <a:ext uri="{FF2B5EF4-FFF2-40B4-BE49-F238E27FC236}">
                  <a16:creationId xmlns:a16="http://schemas.microsoft.com/office/drawing/2014/main" id="{A1A8E50E-11DE-480E-A93B-F503760BCC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Color">
              <a:extLst>
                <a:ext uri="{FF2B5EF4-FFF2-40B4-BE49-F238E27FC236}">
                  <a16:creationId xmlns:a16="http://schemas.microsoft.com/office/drawing/2014/main" id="{D2E2EE99-89A4-435B-B61A-3C8B5B2B2D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6" name="Picture 5" descr="How Taco Bell's Self-Ordering Kiosks Are Transforming Customer Experience  And Sale - OgmentO">
            <a:extLst>
              <a:ext uri="{FF2B5EF4-FFF2-40B4-BE49-F238E27FC236}">
                <a16:creationId xmlns:a16="http://schemas.microsoft.com/office/drawing/2014/main" id="{A9A6333D-DB88-4D08-CADF-556FC4008C85}"/>
              </a:ext>
            </a:extLst>
          </p:cNvPr>
          <p:cNvPicPr>
            <a:picLocks noChangeAspect="1"/>
          </p:cNvPicPr>
          <p:nvPr/>
        </p:nvPicPr>
        <p:blipFill>
          <a:blip r:embed="rId2"/>
          <a:stretch>
            <a:fillRect/>
          </a:stretch>
        </p:blipFill>
        <p:spPr>
          <a:xfrm>
            <a:off x="6677026" y="2131484"/>
            <a:ext cx="4571936" cy="2571714"/>
          </a:xfrm>
          <a:prstGeom prst="rect">
            <a:avLst/>
          </a:prstGeom>
        </p:spPr>
      </p:pic>
      <p:grpSp>
        <p:nvGrpSpPr>
          <p:cNvPr id="21" name="Group 20">
            <a:extLst>
              <a:ext uri="{FF2B5EF4-FFF2-40B4-BE49-F238E27FC236}">
                <a16:creationId xmlns:a16="http://schemas.microsoft.com/office/drawing/2014/main" id="{E27AF472-EAE3-4572-AB69-B92BD10DBC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22" name="Freeform: Shape 21">
              <a:extLst>
                <a:ext uri="{FF2B5EF4-FFF2-40B4-BE49-F238E27FC236}">
                  <a16:creationId xmlns:a16="http://schemas.microsoft.com/office/drawing/2014/main" id="{BF4DB9D2-6215-420C-874C-82EADF8C6C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1F003139-C97C-44FA-B139-32E4DFDCE9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4" name="Freeform: Shape 23">
              <a:extLst>
                <a:ext uri="{FF2B5EF4-FFF2-40B4-BE49-F238E27FC236}">
                  <a16:creationId xmlns:a16="http://schemas.microsoft.com/office/drawing/2014/main" id="{5CE4DD6E-8CEA-45EE-B630-DBC22144D8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5" name="Freeform: Shape 24">
              <a:extLst>
                <a:ext uri="{FF2B5EF4-FFF2-40B4-BE49-F238E27FC236}">
                  <a16:creationId xmlns:a16="http://schemas.microsoft.com/office/drawing/2014/main" id="{A4372F7F-AA3C-470B-AA61-7C35B7722C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6" name="Freeform: Shape 25">
              <a:extLst>
                <a:ext uri="{FF2B5EF4-FFF2-40B4-BE49-F238E27FC236}">
                  <a16:creationId xmlns:a16="http://schemas.microsoft.com/office/drawing/2014/main" id="{34B605BF-D199-43DD-9328-E99F2ADFC6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7" name="Freeform: Shape 26">
              <a:extLst>
                <a:ext uri="{FF2B5EF4-FFF2-40B4-BE49-F238E27FC236}">
                  <a16:creationId xmlns:a16="http://schemas.microsoft.com/office/drawing/2014/main" id="{E5D42A77-7336-4A35-8922-8098A16AA2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8" name="Freeform: Shape 27">
              <a:extLst>
                <a:ext uri="{FF2B5EF4-FFF2-40B4-BE49-F238E27FC236}">
                  <a16:creationId xmlns:a16="http://schemas.microsoft.com/office/drawing/2014/main" id="{7401EE7D-B85D-4C10-AB8C-71884EFB11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778E61B6-3922-B5B7-1E12-638E0E3C8BE7}"/>
              </a:ext>
            </a:extLst>
          </p:cNvPr>
          <p:cNvSpPr>
            <a:spLocks noGrp="1"/>
          </p:cNvSpPr>
          <p:nvPr>
            <p:ph type="title"/>
          </p:nvPr>
        </p:nvSpPr>
        <p:spPr>
          <a:xfrm>
            <a:off x="1014985" y="819015"/>
            <a:ext cx="5501548" cy="2353362"/>
          </a:xfrm>
        </p:spPr>
        <p:txBody>
          <a:bodyPr anchor="b">
            <a:normAutofit/>
          </a:bodyPr>
          <a:lstStyle/>
          <a:p>
            <a:r>
              <a:rPr lang="en-US" sz="4800">
                <a:solidFill>
                  <a:schemeClr val="bg1"/>
                </a:solidFill>
                <a:latin typeface="Calibri"/>
                <a:ea typeface="Calibri"/>
                <a:cs typeface="Calibri"/>
              </a:rPr>
              <a:t>Technological Considerations </a:t>
            </a:r>
          </a:p>
        </p:txBody>
      </p:sp>
      <p:sp>
        <p:nvSpPr>
          <p:cNvPr id="3" name="Content Placeholder 2">
            <a:extLst>
              <a:ext uri="{FF2B5EF4-FFF2-40B4-BE49-F238E27FC236}">
                <a16:creationId xmlns:a16="http://schemas.microsoft.com/office/drawing/2014/main" id="{BF407DF8-0330-5BF7-688D-A3DE3B220664}"/>
              </a:ext>
            </a:extLst>
          </p:cNvPr>
          <p:cNvSpPr>
            <a:spLocks noGrp="1"/>
          </p:cNvSpPr>
          <p:nvPr>
            <p:ph idx="1"/>
          </p:nvPr>
        </p:nvSpPr>
        <p:spPr>
          <a:xfrm>
            <a:off x="1014985" y="3442089"/>
            <a:ext cx="5501548" cy="2573579"/>
          </a:xfrm>
        </p:spPr>
        <p:txBody>
          <a:bodyPr vert="horz" lIns="91440" tIns="45720" rIns="91440" bIns="45720" rtlCol="0" anchor="t">
            <a:normAutofit fontScale="92500" lnSpcReduction="20000"/>
          </a:bodyPr>
          <a:lstStyle/>
          <a:p>
            <a:pPr marL="0" indent="0">
              <a:buNone/>
            </a:pPr>
            <a:r>
              <a:rPr lang="en-US" sz="1800" dirty="0">
                <a:solidFill>
                  <a:schemeClr val="bg1"/>
                </a:solidFill>
                <a:latin typeface="Calibri"/>
                <a:ea typeface="Calibri"/>
                <a:cs typeface="Calibri"/>
              </a:rPr>
              <a:t>The usage of artificial intelligence (AI) has become wildly popular within the fast food industry, drive </a:t>
            </a:r>
            <a:r>
              <a:rPr lang="en-US" sz="1800" dirty="0" err="1">
                <a:solidFill>
                  <a:schemeClr val="bg1"/>
                </a:solidFill>
                <a:latin typeface="Calibri"/>
                <a:ea typeface="Calibri"/>
                <a:cs typeface="Calibri"/>
              </a:rPr>
              <a:t>thru's</a:t>
            </a:r>
            <a:r>
              <a:rPr lang="en-US" sz="1800" dirty="0">
                <a:solidFill>
                  <a:schemeClr val="bg1"/>
                </a:solidFill>
                <a:latin typeface="Calibri"/>
                <a:ea typeface="Calibri"/>
                <a:cs typeface="Calibri"/>
              </a:rPr>
              <a:t> especially. drive </a:t>
            </a:r>
            <a:r>
              <a:rPr lang="en-US" sz="1800" dirty="0" err="1">
                <a:solidFill>
                  <a:schemeClr val="bg1"/>
                </a:solidFill>
                <a:latin typeface="Calibri"/>
                <a:ea typeface="Calibri"/>
                <a:cs typeface="Calibri"/>
              </a:rPr>
              <a:t>thru's</a:t>
            </a:r>
            <a:r>
              <a:rPr lang="en-US" sz="1800" dirty="0">
                <a:solidFill>
                  <a:schemeClr val="bg1"/>
                </a:solidFill>
                <a:latin typeface="Calibri"/>
                <a:ea typeface="Calibri"/>
                <a:cs typeface="Calibri"/>
              </a:rPr>
              <a:t> in the United States cause concern among the population, as it takes away the human experience one would expect to have, when visiting a chain such as this.</a:t>
            </a:r>
            <a:endParaRPr lang="en-US" dirty="0">
              <a:solidFill>
                <a:schemeClr val="bg1"/>
              </a:solidFill>
              <a:latin typeface="Calibri"/>
              <a:ea typeface="Calibri"/>
              <a:cs typeface="Calibri"/>
            </a:endParaRPr>
          </a:p>
          <a:p>
            <a:pPr marL="0" indent="0">
              <a:buNone/>
            </a:pPr>
            <a:r>
              <a:rPr lang="en-US" sz="1800">
                <a:solidFill>
                  <a:schemeClr val="bg1"/>
                </a:solidFill>
                <a:latin typeface="Calibri"/>
                <a:ea typeface="Calibri"/>
                <a:cs typeface="Calibri"/>
              </a:rPr>
              <a:t>Self-serve kiosks, have become a staple in the UK, since the </a:t>
            </a:r>
            <a:r>
              <a:rPr lang="en-GB" sz="1800">
                <a:solidFill>
                  <a:schemeClr val="bg1"/>
                </a:solidFill>
                <a:latin typeface="Calibri"/>
                <a:ea typeface="Calibri"/>
                <a:cs typeface="Calibri"/>
              </a:rPr>
              <a:t>occurrence o</a:t>
            </a:r>
            <a:r>
              <a:rPr lang="en-US" sz="1800">
                <a:solidFill>
                  <a:schemeClr val="bg1"/>
                </a:solidFill>
                <a:latin typeface="Calibri"/>
                <a:ea typeface="Calibri"/>
                <a:cs typeface="Calibri"/>
              </a:rPr>
              <a:t>f the corona virus (Covid-19) outbreak in 2020.  In 2016 fast food chains such as KFC, Wendys and McDonalds had thousands of kiosks installed, which had gained such popularity when covid was rife. "kiosks were heavily accelerated</a:t>
            </a:r>
            <a:r>
              <a:rPr lang="en-US" sz="1900">
                <a:solidFill>
                  <a:schemeClr val="bg1"/>
                </a:solidFill>
                <a:latin typeface="Calibri"/>
                <a:ea typeface="Calibri"/>
                <a:cs typeface="Calibri"/>
              </a:rPr>
              <a:t> in the year of 2020" </a:t>
            </a:r>
            <a:r>
              <a:rPr lang="en-US" sz="1700">
                <a:solidFill>
                  <a:schemeClr val="bg1"/>
                </a:solidFill>
                <a:latin typeface="Calibri"/>
                <a:ea typeface="Calibri"/>
                <a:cs typeface="Calibri"/>
              </a:rPr>
              <a:t>(Trust Payments, 2025)</a:t>
            </a:r>
            <a:r>
              <a:rPr lang="en-US" sz="2200">
                <a:solidFill>
                  <a:schemeClr val="bg1"/>
                </a:solidFill>
                <a:latin typeface="Calibri"/>
                <a:ea typeface="Calibri"/>
                <a:cs typeface="Calibri"/>
              </a:rPr>
              <a:t>.  </a:t>
            </a:r>
          </a:p>
          <a:p>
            <a:pPr marL="457200" indent="-457200">
              <a:buFont typeface="Calibri" panose="020B0604020202020204" pitchFamily="34" charset="0"/>
              <a:buChar char="-"/>
            </a:pPr>
            <a:endParaRPr lang="en-US">
              <a:solidFill>
                <a:schemeClr val="bg1"/>
              </a:solidFill>
            </a:endParaRPr>
          </a:p>
          <a:p>
            <a:pPr marL="457200" indent="-457200">
              <a:buFont typeface="Calibri" panose="020B0604020202020204" pitchFamily="34" charset="0"/>
              <a:buChar char="-"/>
            </a:pPr>
            <a:endParaRPr lang="en-US" sz="1800">
              <a:solidFill>
                <a:schemeClr val="bg1"/>
              </a:solidFill>
            </a:endParaRPr>
          </a:p>
        </p:txBody>
      </p:sp>
      <p:sp>
        <p:nvSpPr>
          <p:cNvPr id="4" name="TextBox 3">
            <a:extLst>
              <a:ext uri="{FF2B5EF4-FFF2-40B4-BE49-F238E27FC236}">
                <a16:creationId xmlns:a16="http://schemas.microsoft.com/office/drawing/2014/main" id="{6BC400E3-3708-5B59-49F5-8EC4EDCC7B98}"/>
              </a:ext>
            </a:extLst>
          </p:cNvPr>
          <p:cNvSpPr txBox="1"/>
          <p:nvPr/>
        </p:nvSpPr>
        <p:spPr>
          <a:xfrm>
            <a:off x="7620000" y="4962525"/>
            <a:ext cx="283845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solidFill>
                  <a:schemeClr val="bg1"/>
                </a:solidFill>
                <a:latin typeface="Calibri"/>
                <a:ea typeface="Calibri"/>
                <a:cs typeface="Calibri"/>
              </a:rPr>
              <a:t>(</a:t>
            </a:r>
            <a:r>
              <a:rPr lang="en-US" dirty="0" err="1">
                <a:solidFill>
                  <a:schemeClr val="bg1"/>
                </a:solidFill>
                <a:latin typeface="Calibri"/>
                <a:ea typeface="Calibri"/>
                <a:cs typeface="Calibri"/>
              </a:rPr>
              <a:t>OgmentO</a:t>
            </a:r>
            <a:r>
              <a:rPr lang="en-US" dirty="0">
                <a:solidFill>
                  <a:schemeClr val="bg1"/>
                </a:solidFill>
                <a:latin typeface="Calibri"/>
                <a:ea typeface="Calibri"/>
                <a:cs typeface="Calibri"/>
              </a:rPr>
              <a:t>, 2023)</a:t>
            </a:r>
          </a:p>
          <a:p>
            <a:endParaRPr lang="en-US">
              <a:ea typeface="+mn-lt"/>
              <a:cs typeface="+mn-lt"/>
            </a:endParaRPr>
          </a:p>
        </p:txBody>
      </p:sp>
    </p:spTree>
    <p:extLst>
      <p:ext uri="{BB962C8B-B14F-4D97-AF65-F5344CB8AC3E}">
        <p14:creationId xmlns:p14="http://schemas.microsoft.com/office/powerpoint/2010/main" val="250217398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D30925BB-24FD-3761-B392-C6C934D2B27F}"/>
            </a:ext>
          </a:extLst>
        </p:cNvPr>
        <p:cNvGrpSpPr/>
        <p:nvPr/>
      </p:nvGrpSpPr>
      <p:grpSpPr>
        <a:xfrm>
          <a:off x="0" y="0"/>
          <a:ext cx="0" cy="0"/>
          <a:chOff x="0" y="0"/>
          <a:chExt cx="0" cy="0"/>
        </a:xfrm>
      </p:grpSpPr>
      <p:sp useBgFill="1">
        <p:nvSpPr>
          <p:cNvPr id="11" name="Slide Background Fill">
            <a:extLst>
              <a:ext uri="{FF2B5EF4-FFF2-40B4-BE49-F238E27FC236}">
                <a16:creationId xmlns:a16="http://schemas.microsoft.com/office/drawing/2014/main" id="{E28869B6-7448-52BA-EFCA-7EB9D95768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 name="Group 12">
            <a:extLst>
              <a:ext uri="{FF2B5EF4-FFF2-40B4-BE49-F238E27FC236}">
                <a16:creationId xmlns:a16="http://schemas.microsoft.com/office/drawing/2014/main" id="{557E981F-9002-936F-E44A-01F13554E88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848" y="0"/>
            <a:ext cx="12188949" cy="6858000"/>
            <a:chOff x="-2848" y="0"/>
            <a:chExt cx="12188949" cy="6858000"/>
          </a:xfrm>
        </p:grpSpPr>
        <p:sp>
          <p:nvSpPr>
            <p:cNvPr id="14" name="Color Cover">
              <a:extLst>
                <a:ext uri="{FF2B5EF4-FFF2-40B4-BE49-F238E27FC236}">
                  <a16:creationId xmlns:a16="http://schemas.microsoft.com/office/drawing/2014/main" id="{705A789C-6A6B-C682-7056-24F8B2ABAA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5">
                <a:alpha val="4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Color Cover">
              <a:extLst>
                <a:ext uri="{FF2B5EF4-FFF2-40B4-BE49-F238E27FC236}">
                  <a16:creationId xmlns:a16="http://schemas.microsoft.com/office/drawing/2014/main" id="{1A4A8C99-7421-2E34-0965-3207E02CBB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6">
                <a:alpha val="1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7" name="Group 16">
            <a:extLst>
              <a:ext uri="{FF2B5EF4-FFF2-40B4-BE49-F238E27FC236}">
                <a16:creationId xmlns:a16="http://schemas.microsoft.com/office/drawing/2014/main" id="{3D27D15F-9749-7D35-99F4-11BEB56313C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51279" y="598259"/>
            <a:ext cx="10889442" cy="5680742"/>
            <a:chOff x="651279" y="598259"/>
            <a:chExt cx="10889442" cy="5680742"/>
          </a:xfrm>
        </p:grpSpPr>
        <p:sp>
          <p:nvSpPr>
            <p:cNvPr id="18" name="Color">
              <a:extLst>
                <a:ext uri="{FF2B5EF4-FFF2-40B4-BE49-F238E27FC236}">
                  <a16:creationId xmlns:a16="http://schemas.microsoft.com/office/drawing/2014/main" id="{76B509A2-3B3F-98D8-184A-940FA99019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Color">
              <a:extLst>
                <a:ext uri="{FF2B5EF4-FFF2-40B4-BE49-F238E27FC236}">
                  <a16:creationId xmlns:a16="http://schemas.microsoft.com/office/drawing/2014/main" id="{00059C2B-D331-A066-C986-FDE055DB0B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21" name="Group 20">
            <a:extLst>
              <a:ext uri="{FF2B5EF4-FFF2-40B4-BE49-F238E27FC236}">
                <a16:creationId xmlns:a16="http://schemas.microsoft.com/office/drawing/2014/main" id="{5CCDD614-9309-6B8E-3CF2-811C9EBAEC1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22" name="Freeform: Shape 21">
              <a:extLst>
                <a:ext uri="{FF2B5EF4-FFF2-40B4-BE49-F238E27FC236}">
                  <a16:creationId xmlns:a16="http://schemas.microsoft.com/office/drawing/2014/main" id="{FDE73A7C-22BF-4C81-147B-FECB3C305F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99C73020-18DE-EADD-4964-A0191FBE4B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4" name="Freeform: Shape 23">
              <a:extLst>
                <a:ext uri="{FF2B5EF4-FFF2-40B4-BE49-F238E27FC236}">
                  <a16:creationId xmlns:a16="http://schemas.microsoft.com/office/drawing/2014/main" id="{AAD44A2D-3111-398E-A298-8FAC2B3964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5" name="Freeform: Shape 24">
              <a:extLst>
                <a:ext uri="{FF2B5EF4-FFF2-40B4-BE49-F238E27FC236}">
                  <a16:creationId xmlns:a16="http://schemas.microsoft.com/office/drawing/2014/main" id="{1B5BF4DD-F1E6-6D90-BB76-19943BB217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6" name="Freeform: Shape 25">
              <a:extLst>
                <a:ext uri="{FF2B5EF4-FFF2-40B4-BE49-F238E27FC236}">
                  <a16:creationId xmlns:a16="http://schemas.microsoft.com/office/drawing/2014/main" id="{119C59CD-2CE0-6E23-65B4-9AF1D1FCDF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7" name="Freeform: Shape 26">
              <a:extLst>
                <a:ext uri="{FF2B5EF4-FFF2-40B4-BE49-F238E27FC236}">
                  <a16:creationId xmlns:a16="http://schemas.microsoft.com/office/drawing/2014/main" id="{32FA48E3-EBF4-8026-4CD6-475E4FE4F2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8" name="Freeform: Shape 27">
              <a:extLst>
                <a:ext uri="{FF2B5EF4-FFF2-40B4-BE49-F238E27FC236}">
                  <a16:creationId xmlns:a16="http://schemas.microsoft.com/office/drawing/2014/main" id="{DED51D05-311A-B08C-781E-3A253A084C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26874949-2D89-8B7E-ACAA-F1F778BAC260}"/>
              </a:ext>
            </a:extLst>
          </p:cNvPr>
          <p:cNvSpPr>
            <a:spLocks noGrp="1"/>
          </p:cNvSpPr>
          <p:nvPr>
            <p:ph type="title"/>
          </p:nvPr>
        </p:nvSpPr>
        <p:spPr>
          <a:xfrm>
            <a:off x="1014985" y="819015"/>
            <a:ext cx="5501548" cy="2353362"/>
          </a:xfrm>
        </p:spPr>
        <p:txBody>
          <a:bodyPr anchor="b">
            <a:normAutofit/>
          </a:bodyPr>
          <a:lstStyle/>
          <a:p>
            <a:r>
              <a:rPr lang="en-US" sz="4800">
                <a:solidFill>
                  <a:schemeClr val="bg1"/>
                </a:solidFill>
                <a:latin typeface="Calibri"/>
                <a:ea typeface="Calibri"/>
                <a:cs typeface="Calibri"/>
              </a:rPr>
              <a:t>Legal Obligations </a:t>
            </a:r>
          </a:p>
        </p:txBody>
      </p:sp>
      <p:sp>
        <p:nvSpPr>
          <p:cNvPr id="3" name="Content Placeholder 2">
            <a:extLst>
              <a:ext uri="{FF2B5EF4-FFF2-40B4-BE49-F238E27FC236}">
                <a16:creationId xmlns:a16="http://schemas.microsoft.com/office/drawing/2014/main" id="{7509FA2E-36E1-6BD7-B2D2-2FC747C103BE}"/>
              </a:ext>
            </a:extLst>
          </p:cNvPr>
          <p:cNvSpPr>
            <a:spLocks noGrp="1"/>
          </p:cNvSpPr>
          <p:nvPr>
            <p:ph idx="1"/>
          </p:nvPr>
        </p:nvSpPr>
        <p:spPr>
          <a:xfrm>
            <a:off x="1014985" y="3442089"/>
            <a:ext cx="5501548" cy="2573579"/>
          </a:xfrm>
        </p:spPr>
        <p:txBody>
          <a:bodyPr vert="horz" lIns="91440" tIns="45720" rIns="91440" bIns="45720" rtlCol="0" anchor="t">
            <a:normAutofit/>
          </a:bodyPr>
          <a:lstStyle/>
          <a:p>
            <a:pPr marL="457200" indent="-457200">
              <a:buFont typeface="Calibri" panose="020B0604020202020204" pitchFamily="34" charset="0"/>
              <a:buChar char="-"/>
            </a:pPr>
            <a:endParaRPr lang="en-US" sz="1800">
              <a:solidFill>
                <a:schemeClr val="bg1"/>
              </a:solidFill>
            </a:endParaRPr>
          </a:p>
          <a:p>
            <a:pPr marL="457200" indent="-457200">
              <a:buFont typeface="Calibri" panose="020B0604020202020204" pitchFamily="34" charset="0"/>
              <a:buChar char="-"/>
            </a:pPr>
            <a:endParaRPr lang="en-US">
              <a:solidFill>
                <a:schemeClr val="bg1"/>
              </a:solidFill>
            </a:endParaRPr>
          </a:p>
          <a:p>
            <a:pPr marL="457200" indent="-457200">
              <a:buFont typeface="Calibri" panose="020B0604020202020204" pitchFamily="34" charset="0"/>
              <a:buChar char="-"/>
            </a:pPr>
            <a:endParaRPr lang="en-US" sz="1800">
              <a:solidFill>
                <a:schemeClr val="bg1"/>
              </a:solidFill>
            </a:endParaRPr>
          </a:p>
        </p:txBody>
      </p:sp>
      <p:sp>
        <p:nvSpPr>
          <p:cNvPr id="7" name="TextBox 6">
            <a:extLst>
              <a:ext uri="{FF2B5EF4-FFF2-40B4-BE49-F238E27FC236}">
                <a16:creationId xmlns:a16="http://schemas.microsoft.com/office/drawing/2014/main" id="{3A284BE8-399E-7603-0C84-4B75C7B86B34}"/>
              </a:ext>
            </a:extLst>
          </p:cNvPr>
          <p:cNvSpPr txBox="1"/>
          <p:nvPr/>
        </p:nvSpPr>
        <p:spPr>
          <a:xfrm>
            <a:off x="1193132" y="3529262"/>
            <a:ext cx="5424236" cy="286232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a:solidFill>
                  <a:schemeClr val="bg1"/>
                </a:solidFill>
                <a:latin typeface="Calibri"/>
                <a:ea typeface="Calibri"/>
                <a:cs typeface="Calibri"/>
              </a:rPr>
              <a:t>Those in a higher position are to give multiple disciplinary warnings before termination.</a:t>
            </a:r>
          </a:p>
          <a:p>
            <a:endParaRPr lang="en-US" dirty="0">
              <a:solidFill>
                <a:schemeClr val="bg1"/>
              </a:solidFill>
              <a:latin typeface="Calibri"/>
              <a:ea typeface="Calibri"/>
              <a:cs typeface="Calibri"/>
            </a:endParaRPr>
          </a:p>
          <a:p>
            <a:pPr marL="285750" indent="-285750">
              <a:buFont typeface="Arial"/>
              <a:buChar char="•"/>
            </a:pPr>
            <a:r>
              <a:rPr lang="en-US">
                <a:solidFill>
                  <a:schemeClr val="bg1"/>
                </a:solidFill>
                <a:latin typeface="Calibri"/>
                <a:ea typeface="Calibri"/>
                <a:cs typeface="Calibri"/>
              </a:rPr>
              <a:t>US laws have made it compulsory to highlight calorie count at any available payment counters, allowing customers to make informed decisions for their health (US Food &amp; Drug Administration, 2023). </a:t>
            </a:r>
          </a:p>
          <a:p>
            <a:endParaRPr lang="en-US">
              <a:solidFill>
                <a:schemeClr val="bg1"/>
              </a:solidFill>
            </a:endParaRPr>
          </a:p>
          <a:p>
            <a:endParaRPr lang="en-US"/>
          </a:p>
          <a:p>
            <a:endParaRPr lang="en-US"/>
          </a:p>
        </p:txBody>
      </p:sp>
      <p:pic>
        <p:nvPicPr>
          <p:cNvPr id="4" name="Picture 3" descr="The Complete Guide to Law - Study Abroad Guide | YouStudy">
            <a:extLst>
              <a:ext uri="{FF2B5EF4-FFF2-40B4-BE49-F238E27FC236}">
                <a16:creationId xmlns:a16="http://schemas.microsoft.com/office/drawing/2014/main" id="{DAE26833-9CD4-6B81-C19B-CA380069804A}"/>
              </a:ext>
            </a:extLst>
          </p:cNvPr>
          <p:cNvPicPr>
            <a:picLocks noChangeAspect="1"/>
          </p:cNvPicPr>
          <p:nvPr/>
        </p:nvPicPr>
        <p:blipFill>
          <a:blip r:embed="rId2"/>
          <a:stretch>
            <a:fillRect/>
          </a:stretch>
        </p:blipFill>
        <p:spPr>
          <a:xfrm>
            <a:off x="6991350" y="2124646"/>
            <a:ext cx="4086225" cy="2808732"/>
          </a:xfrm>
          <a:prstGeom prst="rect">
            <a:avLst/>
          </a:prstGeom>
        </p:spPr>
      </p:pic>
      <p:sp>
        <p:nvSpPr>
          <p:cNvPr id="6" name="TextBox 5">
            <a:extLst>
              <a:ext uri="{FF2B5EF4-FFF2-40B4-BE49-F238E27FC236}">
                <a16:creationId xmlns:a16="http://schemas.microsoft.com/office/drawing/2014/main" id="{23CA4367-7BAE-5C5D-0095-824063995A05}"/>
              </a:ext>
            </a:extLst>
          </p:cNvPr>
          <p:cNvSpPr txBox="1"/>
          <p:nvPr/>
        </p:nvSpPr>
        <p:spPr>
          <a:xfrm>
            <a:off x="8077199" y="4933950"/>
            <a:ext cx="2257425"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solidFill>
                  <a:schemeClr val="bg1"/>
                </a:solidFill>
                <a:latin typeface="Calibri"/>
                <a:ea typeface="Calibri"/>
                <a:cs typeface="Calibri"/>
              </a:rPr>
              <a:t>(</a:t>
            </a:r>
            <a:r>
              <a:rPr lang="en-US" dirty="0" err="1">
                <a:solidFill>
                  <a:schemeClr val="bg1"/>
                </a:solidFill>
                <a:latin typeface="Calibri"/>
                <a:ea typeface="Calibri"/>
                <a:cs typeface="Calibri"/>
              </a:rPr>
              <a:t>NewStudy</a:t>
            </a:r>
            <a:r>
              <a:rPr lang="en-US" dirty="0">
                <a:solidFill>
                  <a:schemeClr val="bg1"/>
                </a:solidFill>
                <a:latin typeface="Calibri"/>
                <a:ea typeface="Calibri"/>
                <a:cs typeface="Calibri"/>
              </a:rPr>
              <a:t>, 2026)</a:t>
            </a:r>
          </a:p>
          <a:p>
            <a:endParaRPr lang="en-US" dirty="0">
              <a:latin typeface="Calibri"/>
              <a:ea typeface="Calibri"/>
              <a:cs typeface="Calibri"/>
            </a:endParaRPr>
          </a:p>
        </p:txBody>
      </p:sp>
    </p:spTree>
    <p:extLst>
      <p:ext uri="{BB962C8B-B14F-4D97-AF65-F5344CB8AC3E}">
        <p14:creationId xmlns:p14="http://schemas.microsoft.com/office/powerpoint/2010/main" val="340938230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3481FE6F-C993-6412-7239-397ECD85D341}"/>
            </a:ext>
          </a:extLst>
        </p:cNvPr>
        <p:cNvGrpSpPr/>
        <p:nvPr/>
      </p:nvGrpSpPr>
      <p:grpSpPr>
        <a:xfrm>
          <a:off x="0" y="0"/>
          <a:ext cx="0" cy="0"/>
          <a:chOff x="0" y="0"/>
          <a:chExt cx="0" cy="0"/>
        </a:xfrm>
      </p:grpSpPr>
      <p:sp useBgFill="1">
        <p:nvSpPr>
          <p:cNvPr id="11" name="Slide Background Fill">
            <a:extLst>
              <a:ext uri="{FF2B5EF4-FFF2-40B4-BE49-F238E27FC236}">
                <a16:creationId xmlns:a16="http://schemas.microsoft.com/office/drawing/2014/main" id="{69A7A9DB-814E-740C-AC4E-90EDBA5D03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 name="Group 12">
            <a:extLst>
              <a:ext uri="{FF2B5EF4-FFF2-40B4-BE49-F238E27FC236}">
                <a16:creationId xmlns:a16="http://schemas.microsoft.com/office/drawing/2014/main" id="{A5ED95C2-D477-92ED-B506-A193A9CA6C4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848" y="0"/>
            <a:ext cx="12188949" cy="6858000"/>
            <a:chOff x="-2848" y="0"/>
            <a:chExt cx="12188949" cy="6858000"/>
          </a:xfrm>
        </p:grpSpPr>
        <p:sp>
          <p:nvSpPr>
            <p:cNvPr id="14" name="Color Cover">
              <a:extLst>
                <a:ext uri="{FF2B5EF4-FFF2-40B4-BE49-F238E27FC236}">
                  <a16:creationId xmlns:a16="http://schemas.microsoft.com/office/drawing/2014/main" id="{E18CACB3-D981-9489-CD9C-8A2356153C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5">
                <a:alpha val="4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Color Cover">
              <a:extLst>
                <a:ext uri="{FF2B5EF4-FFF2-40B4-BE49-F238E27FC236}">
                  <a16:creationId xmlns:a16="http://schemas.microsoft.com/office/drawing/2014/main" id="{B99DDF80-6886-5745-A3C6-C09169E97C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6">
                <a:alpha val="1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7" name="Group 16">
            <a:extLst>
              <a:ext uri="{FF2B5EF4-FFF2-40B4-BE49-F238E27FC236}">
                <a16:creationId xmlns:a16="http://schemas.microsoft.com/office/drawing/2014/main" id="{62194B5F-DE8C-11F6-E710-2D88E9927BD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51279" y="598259"/>
            <a:ext cx="10889442" cy="5680742"/>
            <a:chOff x="651279" y="598259"/>
            <a:chExt cx="10889442" cy="5680742"/>
          </a:xfrm>
        </p:grpSpPr>
        <p:sp>
          <p:nvSpPr>
            <p:cNvPr id="18" name="Color">
              <a:extLst>
                <a:ext uri="{FF2B5EF4-FFF2-40B4-BE49-F238E27FC236}">
                  <a16:creationId xmlns:a16="http://schemas.microsoft.com/office/drawing/2014/main" id="{2FA671C1-DDC5-C29F-8AC9-A0D1C9BEAB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Color">
              <a:extLst>
                <a:ext uri="{FF2B5EF4-FFF2-40B4-BE49-F238E27FC236}">
                  <a16:creationId xmlns:a16="http://schemas.microsoft.com/office/drawing/2014/main" id="{6DC150FF-0E0C-ED04-05CC-84B6A28382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21" name="Group 20">
            <a:extLst>
              <a:ext uri="{FF2B5EF4-FFF2-40B4-BE49-F238E27FC236}">
                <a16:creationId xmlns:a16="http://schemas.microsoft.com/office/drawing/2014/main" id="{090B5E78-B469-4453-0E9A-614F2E62102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22" name="Freeform: Shape 21">
              <a:extLst>
                <a:ext uri="{FF2B5EF4-FFF2-40B4-BE49-F238E27FC236}">
                  <a16:creationId xmlns:a16="http://schemas.microsoft.com/office/drawing/2014/main" id="{9226FFE6-94AB-E78F-CE70-0ECFD00A83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AD5DD8A2-5B62-89CE-BD2C-2D15256DF5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4" name="Freeform: Shape 23">
              <a:extLst>
                <a:ext uri="{FF2B5EF4-FFF2-40B4-BE49-F238E27FC236}">
                  <a16:creationId xmlns:a16="http://schemas.microsoft.com/office/drawing/2014/main" id="{C21A5F4A-9719-9294-AAEA-4628FBBD0C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5" name="Freeform: Shape 24">
              <a:extLst>
                <a:ext uri="{FF2B5EF4-FFF2-40B4-BE49-F238E27FC236}">
                  <a16:creationId xmlns:a16="http://schemas.microsoft.com/office/drawing/2014/main" id="{9BA3A6DF-72C8-AD0F-BDE5-C76048AF18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6" name="Freeform: Shape 25">
              <a:extLst>
                <a:ext uri="{FF2B5EF4-FFF2-40B4-BE49-F238E27FC236}">
                  <a16:creationId xmlns:a16="http://schemas.microsoft.com/office/drawing/2014/main" id="{CEA8F55A-A870-A266-8ECD-22A0C0ABD5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7" name="Freeform: Shape 26">
              <a:extLst>
                <a:ext uri="{FF2B5EF4-FFF2-40B4-BE49-F238E27FC236}">
                  <a16:creationId xmlns:a16="http://schemas.microsoft.com/office/drawing/2014/main" id="{46EFECB3-3061-7073-ECB2-674F935297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8" name="Freeform: Shape 27">
              <a:extLst>
                <a:ext uri="{FF2B5EF4-FFF2-40B4-BE49-F238E27FC236}">
                  <a16:creationId xmlns:a16="http://schemas.microsoft.com/office/drawing/2014/main" id="{B6D553BD-C395-1137-A414-1C1B29B671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F9247097-C103-9D0C-1797-157A040094D0}"/>
              </a:ext>
            </a:extLst>
          </p:cNvPr>
          <p:cNvSpPr>
            <a:spLocks noGrp="1"/>
          </p:cNvSpPr>
          <p:nvPr>
            <p:ph type="title"/>
          </p:nvPr>
        </p:nvSpPr>
        <p:spPr>
          <a:xfrm>
            <a:off x="1014985" y="819015"/>
            <a:ext cx="5501548" cy="2353362"/>
          </a:xfrm>
        </p:spPr>
        <p:txBody>
          <a:bodyPr anchor="b">
            <a:normAutofit/>
          </a:bodyPr>
          <a:lstStyle/>
          <a:p>
            <a:r>
              <a:rPr lang="en-US" sz="4800">
                <a:solidFill>
                  <a:schemeClr val="bg1"/>
                </a:solidFill>
                <a:latin typeface="Calibri"/>
                <a:ea typeface="Calibri"/>
                <a:cs typeface="Calibri"/>
              </a:rPr>
              <a:t>Environmental Factors</a:t>
            </a:r>
          </a:p>
        </p:txBody>
      </p:sp>
      <p:sp>
        <p:nvSpPr>
          <p:cNvPr id="3" name="Content Placeholder 2">
            <a:extLst>
              <a:ext uri="{FF2B5EF4-FFF2-40B4-BE49-F238E27FC236}">
                <a16:creationId xmlns:a16="http://schemas.microsoft.com/office/drawing/2014/main" id="{79DAB837-E0D5-383D-0475-80489ADA0151}"/>
              </a:ext>
            </a:extLst>
          </p:cNvPr>
          <p:cNvSpPr>
            <a:spLocks noGrp="1"/>
          </p:cNvSpPr>
          <p:nvPr>
            <p:ph idx="1"/>
          </p:nvPr>
        </p:nvSpPr>
        <p:spPr>
          <a:xfrm>
            <a:off x="1014985" y="3442089"/>
            <a:ext cx="5501548" cy="2573579"/>
          </a:xfrm>
        </p:spPr>
        <p:txBody>
          <a:bodyPr vert="horz" lIns="91440" tIns="45720" rIns="91440" bIns="45720" rtlCol="0" anchor="t">
            <a:normAutofit fontScale="92500"/>
          </a:bodyPr>
          <a:lstStyle/>
          <a:p>
            <a:pPr marL="457200" indent="-457200">
              <a:buFont typeface="Calibri" panose="020B0604020202020204" pitchFamily="34" charset="0"/>
              <a:buChar char="-"/>
            </a:pPr>
            <a:r>
              <a:rPr lang="en-US" sz="2200">
                <a:solidFill>
                  <a:schemeClr val="bg1"/>
                </a:solidFill>
                <a:latin typeface="Calibri"/>
                <a:ea typeface="Calibri"/>
                <a:cs typeface="Calibri"/>
              </a:rPr>
              <a:t>As well as the rest of the fast-food industry, Taco Bell contributes heavily to the emissions of greenhouse gasses, this is due to the increasingly large amount of food waste in this side of the industry </a:t>
            </a:r>
            <a:r>
              <a:rPr lang="en-US" sz="2000">
                <a:solidFill>
                  <a:schemeClr val="bg1"/>
                </a:solidFill>
                <a:latin typeface="Calibri"/>
                <a:ea typeface="Calibri"/>
                <a:cs typeface="Calibri"/>
              </a:rPr>
              <a:t>(Lins et al., 2021) </a:t>
            </a:r>
          </a:p>
          <a:p>
            <a:pPr marL="457200" indent="-457200">
              <a:buFont typeface="Calibri" panose="020B0604020202020204" pitchFamily="34" charset="0"/>
              <a:buChar char="-"/>
            </a:pPr>
            <a:r>
              <a:rPr lang="en-US" sz="2200" dirty="0">
                <a:solidFill>
                  <a:schemeClr val="bg1"/>
                </a:solidFill>
                <a:latin typeface="Calibri"/>
                <a:ea typeface="Calibri"/>
                <a:cs typeface="Calibri"/>
              </a:rPr>
              <a:t>A higher usage of single use plastics increase as more establishments open across the globe.</a:t>
            </a:r>
          </a:p>
          <a:p>
            <a:pPr marL="457200" indent="-457200">
              <a:buFont typeface="Calibri" panose="020B0604020202020204" pitchFamily="34" charset="0"/>
              <a:buChar char="-"/>
            </a:pPr>
            <a:endParaRPr lang="en-US" sz="2200">
              <a:solidFill>
                <a:schemeClr val="bg1"/>
              </a:solidFill>
            </a:endParaRPr>
          </a:p>
          <a:p>
            <a:pPr marL="457200" indent="-457200">
              <a:buFont typeface="Calibri" panose="020B0604020202020204" pitchFamily="34" charset="0"/>
              <a:buChar char="-"/>
            </a:pPr>
            <a:endParaRPr lang="en-US" sz="2200">
              <a:solidFill>
                <a:schemeClr val="bg1"/>
              </a:solidFill>
            </a:endParaRPr>
          </a:p>
          <a:p>
            <a:pPr marL="457200" indent="-457200">
              <a:buFont typeface="Calibri" panose="020B0604020202020204" pitchFamily="34" charset="0"/>
              <a:buChar char="-"/>
            </a:pPr>
            <a:endParaRPr lang="en-US" sz="2200">
              <a:solidFill>
                <a:schemeClr val="bg1"/>
              </a:solidFill>
            </a:endParaRPr>
          </a:p>
          <a:p>
            <a:pPr marL="457200" indent="-457200">
              <a:buFont typeface="Calibri" panose="020B0604020202020204" pitchFamily="34" charset="0"/>
              <a:buChar char="-"/>
            </a:pPr>
            <a:endParaRPr lang="en-US">
              <a:solidFill>
                <a:schemeClr val="bg1"/>
              </a:solidFill>
            </a:endParaRPr>
          </a:p>
          <a:p>
            <a:pPr marL="457200" indent="-457200">
              <a:buFont typeface="Calibri" panose="020B0604020202020204" pitchFamily="34" charset="0"/>
              <a:buChar char="-"/>
            </a:pPr>
            <a:endParaRPr lang="en-US" sz="1800">
              <a:solidFill>
                <a:schemeClr val="bg1"/>
              </a:solidFill>
            </a:endParaRPr>
          </a:p>
        </p:txBody>
      </p:sp>
      <p:pic>
        <p:nvPicPr>
          <p:cNvPr id="4" name="Picture 3" descr="What is the environment and what is its importance? - SGK-Planet">
            <a:extLst>
              <a:ext uri="{FF2B5EF4-FFF2-40B4-BE49-F238E27FC236}">
                <a16:creationId xmlns:a16="http://schemas.microsoft.com/office/drawing/2014/main" id="{B3F2EAE3-568D-0C56-EA22-763C12F6D891}"/>
              </a:ext>
            </a:extLst>
          </p:cNvPr>
          <p:cNvPicPr>
            <a:picLocks noChangeAspect="1"/>
          </p:cNvPicPr>
          <p:nvPr/>
        </p:nvPicPr>
        <p:blipFill>
          <a:blip r:embed="rId2"/>
          <a:stretch>
            <a:fillRect/>
          </a:stretch>
        </p:blipFill>
        <p:spPr>
          <a:xfrm>
            <a:off x="6679532" y="2162217"/>
            <a:ext cx="4567987" cy="2573671"/>
          </a:xfrm>
          <a:prstGeom prst="rect">
            <a:avLst/>
          </a:prstGeom>
        </p:spPr>
      </p:pic>
    </p:spTree>
    <p:extLst>
      <p:ext uri="{BB962C8B-B14F-4D97-AF65-F5344CB8AC3E}">
        <p14:creationId xmlns:p14="http://schemas.microsoft.com/office/powerpoint/2010/main" val="409236971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52845FE5-5F52-D2B4-604E-8B8D34B467ED}"/>
            </a:ext>
          </a:extLst>
        </p:cNvPr>
        <p:cNvGrpSpPr/>
        <p:nvPr/>
      </p:nvGrpSpPr>
      <p:grpSpPr>
        <a:xfrm>
          <a:off x="0" y="0"/>
          <a:ext cx="0" cy="0"/>
          <a:chOff x="0" y="0"/>
          <a:chExt cx="0" cy="0"/>
        </a:xfrm>
      </p:grpSpPr>
      <p:sp useBgFill="1">
        <p:nvSpPr>
          <p:cNvPr id="11" name="Slide Background Fill">
            <a:extLst>
              <a:ext uri="{FF2B5EF4-FFF2-40B4-BE49-F238E27FC236}">
                <a16:creationId xmlns:a16="http://schemas.microsoft.com/office/drawing/2014/main" id="{74F5D805-855E-B46B-8FB3-51CBAFAD7E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 name="Group 12">
            <a:extLst>
              <a:ext uri="{FF2B5EF4-FFF2-40B4-BE49-F238E27FC236}">
                <a16:creationId xmlns:a16="http://schemas.microsoft.com/office/drawing/2014/main" id="{A71973E4-F21F-D13B-6414-3EB29649329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848" y="0"/>
            <a:ext cx="12188949" cy="6858000"/>
            <a:chOff x="-2848" y="0"/>
            <a:chExt cx="12188949" cy="6858000"/>
          </a:xfrm>
        </p:grpSpPr>
        <p:sp>
          <p:nvSpPr>
            <p:cNvPr id="14" name="Color Cover">
              <a:extLst>
                <a:ext uri="{FF2B5EF4-FFF2-40B4-BE49-F238E27FC236}">
                  <a16:creationId xmlns:a16="http://schemas.microsoft.com/office/drawing/2014/main" id="{4DABC803-4958-5FC3-F83F-2B558C82F7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5">
                <a:alpha val="4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Color Cover">
              <a:extLst>
                <a:ext uri="{FF2B5EF4-FFF2-40B4-BE49-F238E27FC236}">
                  <a16:creationId xmlns:a16="http://schemas.microsoft.com/office/drawing/2014/main" id="{609B7D22-F109-3E15-5CD1-9824A4753A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6">
                <a:alpha val="1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7" name="Group 16">
            <a:extLst>
              <a:ext uri="{FF2B5EF4-FFF2-40B4-BE49-F238E27FC236}">
                <a16:creationId xmlns:a16="http://schemas.microsoft.com/office/drawing/2014/main" id="{717D83C9-D4ED-9EF5-1417-89FD1A9FD42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51279" y="598259"/>
            <a:ext cx="10889442" cy="5680742"/>
            <a:chOff x="651279" y="598259"/>
            <a:chExt cx="10889442" cy="5680742"/>
          </a:xfrm>
        </p:grpSpPr>
        <p:sp>
          <p:nvSpPr>
            <p:cNvPr id="18" name="Color">
              <a:extLst>
                <a:ext uri="{FF2B5EF4-FFF2-40B4-BE49-F238E27FC236}">
                  <a16:creationId xmlns:a16="http://schemas.microsoft.com/office/drawing/2014/main" id="{BA25634D-8397-7E1B-EFB0-FC10C4CE98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Color">
              <a:extLst>
                <a:ext uri="{FF2B5EF4-FFF2-40B4-BE49-F238E27FC236}">
                  <a16:creationId xmlns:a16="http://schemas.microsoft.com/office/drawing/2014/main" id="{E0012B5F-3FE0-9FB8-02B3-21B9CD85E4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21" name="Group 20">
            <a:extLst>
              <a:ext uri="{FF2B5EF4-FFF2-40B4-BE49-F238E27FC236}">
                <a16:creationId xmlns:a16="http://schemas.microsoft.com/office/drawing/2014/main" id="{F2C06FFA-2BC0-3A74-394D-BBDF93A9993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22" name="Freeform: Shape 21">
              <a:extLst>
                <a:ext uri="{FF2B5EF4-FFF2-40B4-BE49-F238E27FC236}">
                  <a16:creationId xmlns:a16="http://schemas.microsoft.com/office/drawing/2014/main" id="{F0512AAF-AB6A-D703-012B-4D901B863B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25790DE0-C9B3-9849-DE47-2B20F6D730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4" name="Freeform: Shape 23">
              <a:extLst>
                <a:ext uri="{FF2B5EF4-FFF2-40B4-BE49-F238E27FC236}">
                  <a16:creationId xmlns:a16="http://schemas.microsoft.com/office/drawing/2014/main" id="{49B89396-A4B2-6549-BD06-59CAEE80FD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5" name="Freeform: Shape 24">
              <a:extLst>
                <a:ext uri="{FF2B5EF4-FFF2-40B4-BE49-F238E27FC236}">
                  <a16:creationId xmlns:a16="http://schemas.microsoft.com/office/drawing/2014/main" id="{57302E17-CE85-867B-E85C-3FC1BDB6DC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6" name="Freeform: Shape 25">
              <a:extLst>
                <a:ext uri="{FF2B5EF4-FFF2-40B4-BE49-F238E27FC236}">
                  <a16:creationId xmlns:a16="http://schemas.microsoft.com/office/drawing/2014/main" id="{D7710160-B2CB-9DF4-F028-D5FADFB3D4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7" name="Freeform: Shape 26">
              <a:extLst>
                <a:ext uri="{FF2B5EF4-FFF2-40B4-BE49-F238E27FC236}">
                  <a16:creationId xmlns:a16="http://schemas.microsoft.com/office/drawing/2014/main" id="{E1D241E9-A232-12F5-22B0-7CAC870EB8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8" name="Freeform: Shape 27">
              <a:extLst>
                <a:ext uri="{FF2B5EF4-FFF2-40B4-BE49-F238E27FC236}">
                  <a16:creationId xmlns:a16="http://schemas.microsoft.com/office/drawing/2014/main" id="{0874FCE9-A2D3-98D6-02EF-09734BEC60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5548DA45-0610-9781-9A3E-AF8B83E05E05}"/>
              </a:ext>
            </a:extLst>
          </p:cNvPr>
          <p:cNvSpPr>
            <a:spLocks noGrp="1"/>
          </p:cNvSpPr>
          <p:nvPr>
            <p:ph type="title"/>
          </p:nvPr>
        </p:nvSpPr>
        <p:spPr>
          <a:xfrm>
            <a:off x="1014985" y="819015"/>
            <a:ext cx="5501548" cy="999810"/>
          </a:xfrm>
        </p:spPr>
        <p:txBody>
          <a:bodyPr anchor="b">
            <a:normAutofit/>
          </a:bodyPr>
          <a:lstStyle/>
          <a:p>
            <a:r>
              <a:rPr lang="en-US">
                <a:solidFill>
                  <a:schemeClr val="bg1"/>
                </a:solidFill>
                <a:latin typeface="Calibri"/>
                <a:ea typeface="Calibri"/>
                <a:cs typeface="Calibri"/>
              </a:rPr>
              <a:t>Challenges in retention</a:t>
            </a:r>
          </a:p>
        </p:txBody>
      </p:sp>
      <p:sp>
        <p:nvSpPr>
          <p:cNvPr id="3" name="Content Placeholder 2">
            <a:extLst>
              <a:ext uri="{FF2B5EF4-FFF2-40B4-BE49-F238E27FC236}">
                <a16:creationId xmlns:a16="http://schemas.microsoft.com/office/drawing/2014/main" id="{0686CDAF-E7EF-71B7-0DAC-B41A82BDA494}"/>
              </a:ext>
            </a:extLst>
          </p:cNvPr>
          <p:cNvSpPr>
            <a:spLocks noGrp="1"/>
          </p:cNvSpPr>
          <p:nvPr>
            <p:ph idx="1"/>
          </p:nvPr>
        </p:nvSpPr>
        <p:spPr>
          <a:xfrm>
            <a:off x="1014985" y="2409378"/>
            <a:ext cx="5501548" cy="2573579"/>
          </a:xfrm>
        </p:spPr>
        <p:txBody>
          <a:bodyPr vert="horz" lIns="91440" tIns="45720" rIns="91440" bIns="45720" rtlCol="0" anchor="t">
            <a:normAutofit/>
          </a:bodyPr>
          <a:lstStyle/>
          <a:p>
            <a:pPr marL="0" indent="0">
              <a:buNone/>
            </a:pPr>
            <a:r>
              <a:rPr lang="en-US" sz="2000">
                <a:solidFill>
                  <a:schemeClr val="bg1"/>
                </a:solidFill>
                <a:latin typeface="Calibri"/>
                <a:ea typeface="Calibri"/>
                <a:cs typeface="Calibri"/>
              </a:rPr>
              <a:t>The fast-food industry faces a substantial number in loss of staff, Due to treatment from customers and management (Kerzman, 2019).</a:t>
            </a:r>
            <a:endParaRPr lang="en-US">
              <a:solidFill>
                <a:schemeClr val="bg1"/>
              </a:solidFill>
              <a:latin typeface="Calibri"/>
              <a:ea typeface="Calibri"/>
              <a:cs typeface="Calibri"/>
            </a:endParaRPr>
          </a:p>
          <a:p>
            <a:pPr marL="0" indent="0">
              <a:buNone/>
            </a:pPr>
            <a:endParaRPr lang="en-US" sz="2000" dirty="0">
              <a:solidFill>
                <a:schemeClr val="bg1"/>
              </a:solidFill>
              <a:latin typeface="Calibri"/>
              <a:ea typeface="Calibri"/>
              <a:cs typeface="Calibri"/>
            </a:endParaRPr>
          </a:p>
          <a:p>
            <a:pPr marL="0" indent="0">
              <a:buNone/>
            </a:pPr>
            <a:r>
              <a:rPr lang="en-US" sz="2000">
                <a:solidFill>
                  <a:schemeClr val="bg1"/>
                </a:solidFill>
                <a:latin typeface="Calibri"/>
                <a:ea typeface="Calibri"/>
                <a:cs typeface="Calibri"/>
              </a:rPr>
              <a:t>Surface level roles do not allow for general growth, outside of management training</a:t>
            </a:r>
          </a:p>
          <a:p>
            <a:endParaRPr lang="en-US" sz="2000">
              <a:solidFill>
                <a:schemeClr val="bg1"/>
              </a:solidFill>
            </a:endParaRPr>
          </a:p>
          <a:p>
            <a:pPr marL="0" indent="0">
              <a:buNone/>
            </a:pPr>
            <a:endParaRPr lang="en-US" sz="2000">
              <a:solidFill>
                <a:schemeClr val="bg1"/>
              </a:solidFill>
            </a:endParaRPr>
          </a:p>
          <a:p>
            <a:pPr marL="0" indent="0">
              <a:buNone/>
            </a:pPr>
            <a:endParaRPr lang="en-US" sz="2000">
              <a:solidFill>
                <a:schemeClr val="bg1"/>
              </a:solidFill>
            </a:endParaRPr>
          </a:p>
          <a:p>
            <a:pPr marL="0" indent="0">
              <a:buNone/>
            </a:pPr>
            <a:endParaRPr lang="en-US" sz="2000">
              <a:solidFill>
                <a:schemeClr val="bg1"/>
              </a:solidFill>
            </a:endParaRPr>
          </a:p>
          <a:p>
            <a:endParaRPr lang="en-US"/>
          </a:p>
          <a:p>
            <a:pPr marL="457200" indent="-457200">
              <a:buFont typeface="Calibri" panose="020B0604020202020204" pitchFamily="34" charset="0"/>
              <a:buChar char="-"/>
            </a:pPr>
            <a:endParaRPr lang="en-US" sz="2200">
              <a:solidFill>
                <a:schemeClr val="bg1"/>
              </a:solidFill>
            </a:endParaRPr>
          </a:p>
          <a:p>
            <a:pPr marL="457200" indent="-457200">
              <a:buFont typeface="Calibri" panose="020B0604020202020204" pitchFamily="34" charset="0"/>
              <a:buChar char="-"/>
            </a:pPr>
            <a:endParaRPr lang="en-US" sz="2200">
              <a:solidFill>
                <a:schemeClr val="bg1"/>
              </a:solidFill>
            </a:endParaRPr>
          </a:p>
          <a:p>
            <a:pPr marL="457200" indent="-457200">
              <a:buFont typeface="Calibri" panose="020B0604020202020204" pitchFamily="34" charset="0"/>
              <a:buChar char="-"/>
            </a:pPr>
            <a:endParaRPr lang="en-US">
              <a:solidFill>
                <a:schemeClr val="bg1"/>
              </a:solidFill>
            </a:endParaRPr>
          </a:p>
          <a:p>
            <a:pPr marL="457200" indent="-457200">
              <a:buFont typeface="Calibri" panose="020B0604020202020204" pitchFamily="34" charset="0"/>
              <a:buChar char="-"/>
            </a:pPr>
            <a:endParaRPr lang="en-US" sz="1800">
              <a:solidFill>
                <a:schemeClr val="bg1"/>
              </a:solidFill>
            </a:endParaRPr>
          </a:p>
        </p:txBody>
      </p:sp>
      <p:pic>
        <p:nvPicPr>
          <p:cNvPr id="6" name="Picture 5" descr="A screenshot of a computer&#10;&#10;AI-generated content may be incorrect.">
            <a:extLst>
              <a:ext uri="{FF2B5EF4-FFF2-40B4-BE49-F238E27FC236}">
                <a16:creationId xmlns:a16="http://schemas.microsoft.com/office/drawing/2014/main" id="{38F3EE02-0BB7-4640-B60A-C62B7164B45D}"/>
              </a:ext>
            </a:extLst>
          </p:cNvPr>
          <p:cNvPicPr>
            <a:picLocks noChangeAspect="1"/>
          </p:cNvPicPr>
          <p:nvPr/>
        </p:nvPicPr>
        <p:blipFill>
          <a:blip r:embed="rId2"/>
          <a:srcRect l="5103" t="7321" r="35144" b="5185"/>
          <a:stretch>
            <a:fillRect/>
          </a:stretch>
        </p:blipFill>
        <p:spPr>
          <a:xfrm>
            <a:off x="6517104" y="1714501"/>
            <a:ext cx="4828664" cy="3624103"/>
          </a:xfrm>
          <a:prstGeom prst="rect">
            <a:avLst/>
          </a:prstGeom>
        </p:spPr>
      </p:pic>
      <p:sp>
        <p:nvSpPr>
          <p:cNvPr id="4" name="TextBox 3">
            <a:extLst>
              <a:ext uri="{FF2B5EF4-FFF2-40B4-BE49-F238E27FC236}">
                <a16:creationId xmlns:a16="http://schemas.microsoft.com/office/drawing/2014/main" id="{829A24E2-742C-71FC-B5DD-15F32A063C78}"/>
              </a:ext>
            </a:extLst>
          </p:cNvPr>
          <p:cNvSpPr txBox="1"/>
          <p:nvPr/>
        </p:nvSpPr>
        <p:spPr>
          <a:xfrm>
            <a:off x="6496049" y="4686299"/>
            <a:ext cx="4848225" cy="15865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90000"/>
              </a:lnSpc>
              <a:spcBef>
                <a:spcPts val="1000"/>
              </a:spcBef>
            </a:pPr>
            <a:endParaRPr lang="en-US" sz="1600">
              <a:solidFill>
                <a:srgbClr val="000000"/>
              </a:solidFill>
            </a:endParaRPr>
          </a:p>
          <a:p>
            <a:pPr>
              <a:lnSpc>
                <a:spcPct val="90000"/>
              </a:lnSpc>
              <a:spcBef>
                <a:spcPts val="1000"/>
              </a:spcBef>
            </a:pPr>
            <a:endParaRPr lang="en-US" sz="1600" dirty="0">
              <a:solidFill>
                <a:srgbClr val="000000"/>
              </a:solidFill>
              <a:latin typeface="Calibri"/>
              <a:ea typeface="Calibri"/>
              <a:cs typeface="Calibri"/>
            </a:endParaRPr>
          </a:p>
          <a:p>
            <a:pPr>
              <a:lnSpc>
                <a:spcPct val="90000"/>
              </a:lnSpc>
              <a:spcBef>
                <a:spcPts val="1000"/>
              </a:spcBef>
            </a:pPr>
            <a:r>
              <a:rPr lang="en-US" sz="1600">
                <a:solidFill>
                  <a:schemeClr val="bg1"/>
                </a:solidFill>
                <a:latin typeface="Calibri"/>
                <a:ea typeface="Calibri"/>
                <a:cs typeface="Calibri"/>
              </a:rPr>
              <a:t>The following table highlights retention rates from 2022-2023 </a:t>
            </a:r>
          </a:p>
          <a:p>
            <a:pPr>
              <a:lnSpc>
                <a:spcPct val="90000"/>
              </a:lnSpc>
              <a:spcBef>
                <a:spcPts val="1000"/>
              </a:spcBef>
            </a:pPr>
            <a:r>
              <a:rPr lang="en-US" sz="1600">
                <a:solidFill>
                  <a:schemeClr val="bg1"/>
                </a:solidFill>
                <a:latin typeface="Calibri"/>
                <a:ea typeface="Calibri"/>
                <a:cs typeface="Calibri"/>
              </a:rPr>
              <a:t>(CIPD, 2024)</a:t>
            </a:r>
            <a:endParaRPr lang="en-US">
              <a:solidFill>
                <a:schemeClr val="bg1"/>
              </a:solidFill>
              <a:latin typeface="Calibri"/>
              <a:ea typeface="Calibri"/>
              <a:cs typeface="Calibri"/>
            </a:endParaRPr>
          </a:p>
        </p:txBody>
      </p:sp>
    </p:spTree>
    <p:extLst>
      <p:ext uri="{BB962C8B-B14F-4D97-AF65-F5344CB8AC3E}">
        <p14:creationId xmlns:p14="http://schemas.microsoft.com/office/powerpoint/2010/main" val="205702039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Slide Background Fill">
            <a:extLst>
              <a:ext uri="{FF2B5EF4-FFF2-40B4-BE49-F238E27FC236}">
                <a16:creationId xmlns:a16="http://schemas.microsoft.com/office/drawing/2014/main" id="{C3420C89-0B09-4632-A4AF-3971D08BF7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Color Cover">
            <a:extLst>
              <a:ext uri="{FF2B5EF4-FFF2-40B4-BE49-F238E27FC236}">
                <a16:creationId xmlns:a16="http://schemas.microsoft.com/office/drawing/2014/main" id="{4E5CBA61-BF74-40B4-A3A8-366BBA626C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7" name="Group 26">
            <a:extLst>
              <a:ext uri="{FF2B5EF4-FFF2-40B4-BE49-F238E27FC236}">
                <a16:creationId xmlns:a16="http://schemas.microsoft.com/office/drawing/2014/main" id="{AC27E70C-5470-4262-B9CE-AE52C51CF4C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2929"/>
            <a:ext cx="12188952" cy="3490956"/>
            <a:chOff x="651279" y="598259"/>
            <a:chExt cx="10889442" cy="5680742"/>
          </a:xfrm>
        </p:grpSpPr>
        <p:sp>
          <p:nvSpPr>
            <p:cNvPr id="28" name="Color">
              <a:extLst>
                <a:ext uri="{FF2B5EF4-FFF2-40B4-BE49-F238E27FC236}">
                  <a16:creationId xmlns:a16="http://schemas.microsoft.com/office/drawing/2014/main" id="{B5C7D35F-738C-47DF-AD6E-859806E460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Color">
              <a:extLst>
                <a:ext uri="{FF2B5EF4-FFF2-40B4-BE49-F238E27FC236}">
                  <a16:creationId xmlns:a16="http://schemas.microsoft.com/office/drawing/2014/main" id="{740F8C8B-E52F-46CF-89C7-51C6A037CF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4" name="Content Placeholder 3" descr="PLAN BURRITO SWANSEA - Restaurant Reviews &amp; Photos - Tripadvisor">
            <a:extLst>
              <a:ext uri="{FF2B5EF4-FFF2-40B4-BE49-F238E27FC236}">
                <a16:creationId xmlns:a16="http://schemas.microsoft.com/office/drawing/2014/main" id="{53271C29-8283-F3E8-B40E-974A57003B24}"/>
              </a:ext>
            </a:extLst>
          </p:cNvPr>
          <p:cNvPicPr>
            <a:picLocks noGrp="1" noChangeAspect="1"/>
          </p:cNvPicPr>
          <p:nvPr>
            <p:ph idx="1"/>
          </p:nvPr>
        </p:nvPicPr>
        <p:blipFill>
          <a:blip r:embed="rId2"/>
          <a:stretch>
            <a:fillRect/>
          </a:stretch>
        </p:blipFill>
        <p:spPr>
          <a:xfrm>
            <a:off x="6803647" y="2116366"/>
            <a:ext cx="4730214" cy="2625268"/>
          </a:xfrm>
          <a:prstGeom prst="rect">
            <a:avLst/>
          </a:prstGeom>
        </p:spPr>
      </p:pic>
      <p:grpSp>
        <p:nvGrpSpPr>
          <p:cNvPr id="31" name="Group 30">
            <a:extLst>
              <a:ext uri="{FF2B5EF4-FFF2-40B4-BE49-F238E27FC236}">
                <a16:creationId xmlns:a16="http://schemas.microsoft.com/office/drawing/2014/main" id="{E27AF472-EAE3-4572-AB69-B92BD10DBC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32" name="Freeform: Shape 31">
              <a:extLst>
                <a:ext uri="{FF2B5EF4-FFF2-40B4-BE49-F238E27FC236}">
                  <a16:creationId xmlns:a16="http://schemas.microsoft.com/office/drawing/2014/main" id="{BF4DB9D2-6215-420C-874C-82EADF8C6C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3" name="Freeform: Shape 32">
              <a:extLst>
                <a:ext uri="{FF2B5EF4-FFF2-40B4-BE49-F238E27FC236}">
                  <a16:creationId xmlns:a16="http://schemas.microsoft.com/office/drawing/2014/main" id="{1F003139-C97C-44FA-B139-32E4DFDCE9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4" name="Freeform: Shape 33">
              <a:extLst>
                <a:ext uri="{FF2B5EF4-FFF2-40B4-BE49-F238E27FC236}">
                  <a16:creationId xmlns:a16="http://schemas.microsoft.com/office/drawing/2014/main" id="{5CE4DD6E-8CEA-45EE-B630-DBC22144D8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5" name="Freeform: Shape 34">
              <a:extLst>
                <a:ext uri="{FF2B5EF4-FFF2-40B4-BE49-F238E27FC236}">
                  <a16:creationId xmlns:a16="http://schemas.microsoft.com/office/drawing/2014/main" id="{A4372F7F-AA3C-470B-AA61-7C35B7722C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6" name="Freeform: Shape 35">
              <a:extLst>
                <a:ext uri="{FF2B5EF4-FFF2-40B4-BE49-F238E27FC236}">
                  <a16:creationId xmlns:a16="http://schemas.microsoft.com/office/drawing/2014/main" id="{34B605BF-D199-43DD-9328-E99F2ADFC6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7" name="Freeform: Shape 36">
              <a:extLst>
                <a:ext uri="{FF2B5EF4-FFF2-40B4-BE49-F238E27FC236}">
                  <a16:creationId xmlns:a16="http://schemas.microsoft.com/office/drawing/2014/main" id="{E5D42A77-7336-4A35-8922-8098A16AA2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8" name="Freeform: Shape 37">
              <a:extLst>
                <a:ext uri="{FF2B5EF4-FFF2-40B4-BE49-F238E27FC236}">
                  <a16:creationId xmlns:a16="http://schemas.microsoft.com/office/drawing/2014/main" id="{7401EE7D-B85D-4C10-AB8C-71884EFB11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F07E05E4-EFD9-36AE-3EE6-D00299377357}"/>
              </a:ext>
            </a:extLst>
          </p:cNvPr>
          <p:cNvSpPr>
            <a:spLocks noGrp="1"/>
          </p:cNvSpPr>
          <p:nvPr>
            <p:ph type="title"/>
          </p:nvPr>
        </p:nvSpPr>
        <p:spPr>
          <a:xfrm>
            <a:off x="786384" y="841249"/>
            <a:ext cx="5692953" cy="2587131"/>
          </a:xfrm>
        </p:spPr>
        <p:txBody>
          <a:bodyPr vert="horz" lIns="91440" tIns="45720" rIns="91440" bIns="45720" rtlCol="0" anchor="b">
            <a:normAutofit/>
          </a:bodyPr>
          <a:lstStyle/>
          <a:p>
            <a:r>
              <a:rPr lang="en-US" kern="1200">
                <a:solidFill>
                  <a:schemeClr val="bg1"/>
                </a:solidFill>
                <a:latin typeface="Calibri"/>
                <a:ea typeface="Calibri"/>
                <a:cs typeface="Calibri"/>
              </a:rPr>
              <a:t>Comparisons to similar </a:t>
            </a:r>
            <a:r>
              <a:rPr lang="en-US">
                <a:solidFill>
                  <a:schemeClr val="bg1"/>
                </a:solidFill>
                <a:latin typeface="Calibri"/>
                <a:ea typeface="Calibri"/>
                <a:cs typeface="Calibri"/>
              </a:rPr>
              <a:t>establishments -</a:t>
            </a:r>
            <a:r>
              <a:rPr lang="en-US" kern="1200">
                <a:solidFill>
                  <a:schemeClr val="bg1"/>
                </a:solidFill>
                <a:latin typeface="Calibri"/>
                <a:ea typeface="Calibri"/>
                <a:cs typeface="Calibri"/>
              </a:rPr>
              <a:t> Plan Burrito </a:t>
            </a:r>
          </a:p>
        </p:txBody>
      </p:sp>
      <p:sp>
        <p:nvSpPr>
          <p:cNvPr id="5" name="TextBox 4">
            <a:extLst>
              <a:ext uri="{FF2B5EF4-FFF2-40B4-BE49-F238E27FC236}">
                <a16:creationId xmlns:a16="http://schemas.microsoft.com/office/drawing/2014/main" id="{CE116B1A-6C40-DD96-9FB8-3AF69F6FDF5C}"/>
              </a:ext>
            </a:extLst>
          </p:cNvPr>
          <p:cNvSpPr txBox="1"/>
          <p:nvPr/>
        </p:nvSpPr>
        <p:spPr>
          <a:xfrm>
            <a:off x="786383" y="3566810"/>
            <a:ext cx="5692953" cy="2651110"/>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nSpc>
                <a:spcPct val="90000"/>
              </a:lnSpc>
              <a:spcBef>
                <a:spcPts val="1000"/>
              </a:spcBef>
            </a:pPr>
            <a:r>
              <a:rPr lang="en-US">
                <a:solidFill>
                  <a:schemeClr val="tx2"/>
                </a:solidFill>
                <a:latin typeface="Calibri"/>
                <a:ea typeface="Calibri"/>
                <a:cs typeface="Calibri"/>
              </a:rPr>
              <a:t>Similar Taco Bell and Subway, Plan Burrito is a "Build your own" establishment, allowing for customers to request their Mexican cuisine, using tortilla wraps, and a variety of ingredients/product, and allowing customers to get a new views through different cuisine (Brasier, 2025).</a:t>
            </a:r>
          </a:p>
          <a:p>
            <a:pPr>
              <a:lnSpc>
                <a:spcPct val="90000"/>
              </a:lnSpc>
              <a:spcBef>
                <a:spcPts val="1000"/>
              </a:spcBef>
            </a:pPr>
            <a:endParaRPr lang="en-US">
              <a:solidFill>
                <a:schemeClr val="tx2"/>
              </a:solidFill>
              <a:ea typeface="+mn-lt"/>
              <a:cs typeface="+mn-lt"/>
            </a:endParaRPr>
          </a:p>
        </p:txBody>
      </p:sp>
      <p:sp>
        <p:nvSpPr>
          <p:cNvPr id="3" name="TextBox 2">
            <a:extLst>
              <a:ext uri="{FF2B5EF4-FFF2-40B4-BE49-F238E27FC236}">
                <a16:creationId xmlns:a16="http://schemas.microsoft.com/office/drawing/2014/main" id="{CC0CDDCF-A558-61F0-AA79-F6F8D3BB7056}"/>
              </a:ext>
            </a:extLst>
          </p:cNvPr>
          <p:cNvSpPr txBox="1"/>
          <p:nvPr/>
        </p:nvSpPr>
        <p:spPr>
          <a:xfrm>
            <a:off x="7820025" y="5019675"/>
            <a:ext cx="284797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latin typeface="Calibri"/>
                <a:ea typeface="Calibri"/>
                <a:cs typeface="Calibri"/>
              </a:rPr>
              <a:t>(TripAdvisor, 2026)</a:t>
            </a:r>
          </a:p>
        </p:txBody>
      </p:sp>
    </p:spTree>
    <p:extLst>
      <p:ext uri="{BB962C8B-B14F-4D97-AF65-F5344CB8AC3E}">
        <p14:creationId xmlns:p14="http://schemas.microsoft.com/office/powerpoint/2010/main" val="58787364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Slide Background Fill">
            <a:extLst>
              <a:ext uri="{FF2B5EF4-FFF2-40B4-BE49-F238E27FC236}">
                <a16:creationId xmlns:a16="http://schemas.microsoft.com/office/drawing/2014/main" id="{C3420C89-0B09-4632-A4AF-3971D08BF7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Color Cover">
            <a:extLst>
              <a:ext uri="{FF2B5EF4-FFF2-40B4-BE49-F238E27FC236}">
                <a16:creationId xmlns:a16="http://schemas.microsoft.com/office/drawing/2014/main" id="{4E5CBA61-BF74-40B4-A3A8-366BBA626C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4" name="Group 13">
            <a:extLst>
              <a:ext uri="{FF2B5EF4-FFF2-40B4-BE49-F238E27FC236}">
                <a16:creationId xmlns:a16="http://schemas.microsoft.com/office/drawing/2014/main" id="{AC27E70C-5470-4262-B9CE-AE52C51CF4C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2929"/>
            <a:ext cx="12188952" cy="3490956"/>
            <a:chOff x="651279" y="598259"/>
            <a:chExt cx="10889442" cy="5680742"/>
          </a:xfrm>
        </p:grpSpPr>
        <p:sp>
          <p:nvSpPr>
            <p:cNvPr id="15" name="Color">
              <a:extLst>
                <a:ext uri="{FF2B5EF4-FFF2-40B4-BE49-F238E27FC236}">
                  <a16:creationId xmlns:a16="http://schemas.microsoft.com/office/drawing/2014/main" id="{B5C7D35F-738C-47DF-AD6E-859806E460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Color">
              <a:extLst>
                <a:ext uri="{FF2B5EF4-FFF2-40B4-BE49-F238E27FC236}">
                  <a16:creationId xmlns:a16="http://schemas.microsoft.com/office/drawing/2014/main" id="{740F8C8B-E52F-46CF-89C7-51C6A037CF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4" name="Content Placeholder 3" descr="Mexican restaurant chain Tortilla delivers record UK profits | News | The  Grocer">
            <a:extLst>
              <a:ext uri="{FF2B5EF4-FFF2-40B4-BE49-F238E27FC236}">
                <a16:creationId xmlns:a16="http://schemas.microsoft.com/office/drawing/2014/main" id="{7C46475E-2D05-90F0-C134-3DEFB4A50708}"/>
              </a:ext>
            </a:extLst>
          </p:cNvPr>
          <p:cNvPicPr>
            <a:picLocks noGrp="1" noChangeAspect="1"/>
          </p:cNvPicPr>
          <p:nvPr>
            <p:ph idx="1"/>
          </p:nvPr>
        </p:nvPicPr>
        <p:blipFill>
          <a:blip r:embed="rId2"/>
          <a:stretch>
            <a:fillRect/>
          </a:stretch>
        </p:blipFill>
        <p:spPr>
          <a:xfrm>
            <a:off x="6803647" y="1844378"/>
            <a:ext cx="4730214" cy="3169243"/>
          </a:xfrm>
          <a:prstGeom prst="rect">
            <a:avLst/>
          </a:prstGeom>
        </p:spPr>
      </p:pic>
      <p:grpSp>
        <p:nvGrpSpPr>
          <p:cNvPr id="18" name="Group 17">
            <a:extLst>
              <a:ext uri="{FF2B5EF4-FFF2-40B4-BE49-F238E27FC236}">
                <a16:creationId xmlns:a16="http://schemas.microsoft.com/office/drawing/2014/main" id="{E27AF472-EAE3-4572-AB69-B92BD10DBC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9" name="Freeform: Shape 18">
              <a:extLst>
                <a:ext uri="{FF2B5EF4-FFF2-40B4-BE49-F238E27FC236}">
                  <a16:creationId xmlns:a16="http://schemas.microsoft.com/office/drawing/2014/main" id="{BF4DB9D2-6215-420C-874C-82EADF8C6C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1F003139-C97C-44FA-B139-32E4DFDCE9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5CE4DD6E-8CEA-45EE-B630-DBC22144D8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A4372F7F-AA3C-470B-AA61-7C35B7722C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34B605BF-D199-43DD-9328-E99F2ADFC6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4" name="Freeform: Shape 23">
              <a:extLst>
                <a:ext uri="{FF2B5EF4-FFF2-40B4-BE49-F238E27FC236}">
                  <a16:creationId xmlns:a16="http://schemas.microsoft.com/office/drawing/2014/main" id="{E5D42A77-7336-4A35-8922-8098A16AA2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5" name="Freeform: Shape 24">
              <a:extLst>
                <a:ext uri="{FF2B5EF4-FFF2-40B4-BE49-F238E27FC236}">
                  <a16:creationId xmlns:a16="http://schemas.microsoft.com/office/drawing/2014/main" id="{7401EE7D-B85D-4C10-AB8C-71884EFB11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B78057BD-791C-FC23-6B1E-5A8210800A3C}"/>
              </a:ext>
            </a:extLst>
          </p:cNvPr>
          <p:cNvSpPr>
            <a:spLocks noGrp="1"/>
          </p:cNvSpPr>
          <p:nvPr>
            <p:ph type="title"/>
          </p:nvPr>
        </p:nvSpPr>
        <p:spPr>
          <a:xfrm>
            <a:off x="786384" y="841249"/>
            <a:ext cx="5692953" cy="2587131"/>
          </a:xfrm>
        </p:spPr>
        <p:txBody>
          <a:bodyPr vert="horz" lIns="91440" tIns="45720" rIns="91440" bIns="45720" rtlCol="0" anchor="b">
            <a:normAutofit/>
          </a:bodyPr>
          <a:lstStyle/>
          <a:p>
            <a:r>
              <a:rPr lang="en-US" kern="1200">
                <a:solidFill>
                  <a:schemeClr val="bg1"/>
                </a:solidFill>
                <a:latin typeface="Calibri"/>
                <a:ea typeface="Calibri"/>
                <a:cs typeface="Calibri"/>
              </a:rPr>
              <a:t>Comparisons to similar establishments – Tortilla  </a:t>
            </a:r>
            <a:r>
              <a:rPr lang="en-US" kern="1200" dirty="0">
                <a:solidFill>
                  <a:schemeClr val="bg1"/>
                </a:solidFill>
                <a:latin typeface="+mj-lt"/>
                <a:ea typeface="+mj-ea"/>
                <a:cs typeface="+mj-cs"/>
              </a:rPr>
              <a:t> </a:t>
            </a:r>
          </a:p>
        </p:txBody>
      </p:sp>
      <p:sp>
        <p:nvSpPr>
          <p:cNvPr id="5" name="TextBox 4">
            <a:extLst>
              <a:ext uri="{FF2B5EF4-FFF2-40B4-BE49-F238E27FC236}">
                <a16:creationId xmlns:a16="http://schemas.microsoft.com/office/drawing/2014/main" id="{3B4C1BF0-C5E4-9F3B-7FE1-5711378E0EDA}"/>
              </a:ext>
            </a:extLst>
          </p:cNvPr>
          <p:cNvSpPr txBox="1"/>
          <p:nvPr/>
        </p:nvSpPr>
        <p:spPr>
          <a:xfrm>
            <a:off x="786383" y="3566810"/>
            <a:ext cx="5692953" cy="2651110"/>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nSpc>
                <a:spcPct val="90000"/>
              </a:lnSpc>
              <a:spcAft>
                <a:spcPts val="600"/>
              </a:spcAft>
            </a:pPr>
            <a:r>
              <a:rPr lang="en-US" sz="2000">
                <a:solidFill>
                  <a:schemeClr val="tx2"/>
                </a:solidFill>
                <a:latin typeface="Calibri"/>
                <a:ea typeface="Calibri"/>
                <a:cs typeface="Calibri"/>
              </a:rPr>
              <a:t>Much like Plan Burrito, a wide selection of ingredients/ offers a varied range of choices, however to a higher price and increased quality in the product (Wise, 2025).</a:t>
            </a:r>
            <a:r>
              <a:rPr lang="en-US" sz="2000" dirty="0">
                <a:solidFill>
                  <a:schemeClr val="tx2"/>
                </a:solidFill>
              </a:rPr>
              <a:t> </a:t>
            </a:r>
          </a:p>
          <a:p>
            <a:pPr>
              <a:lnSpc>
                <a:spcPct val="90000"/>
              </a:lnSpc>
              <a:spcAft>
                <a:spcPts val="600"/>
              </a:spcAft>
            </a:pPr>
            <a:endParaRPr lang="en-US">
              <a:solidFill>
                <a:schemeClr val="tx2"/>
              </a:solidFill>
              <a:ea typeface="+mn-lt"/>
              <a:cs typeface="+mn-lt"/>
            </a:endParaRPr>
          </a:p>
        </p:txBody>
      </p:sp>
      <p:sp>
        <p:nvSpPr>
          <p:cNvPr id="3" name="TextBox 2">
            <a:extLst>
              <a:ext uri="{FF2B5EF4-FFF2-40B4-BE49-F238E27FC236}">
                <a16:creationId xmlns:a16="http://schemas.microsoft.com/office/drawing/2014/main" id="{01D62201-6D42-543B-5F1C-78F328C652A3}"/>
              </a:ext>
            </a:extLst>
          </p:cNvPr>
          <p:cNvSpPr txBox="1"/>
          <p:nvPr/>
        </p:nvSpPr>
        <p:spPr>
          <a:xfrm>
            <a:off x="8098085" y="5009002"/>
            <a:ext cx="2145763"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latin typeface="Calibri"/>
                <a:ea typeface="Calibri"/>
                <a:cs typeface="Calibri"/>
              </a:rPr>
              <a:t>(Houlton, 2025)</a:t>
            </a:r>
          </a:p>
          <a:p>
            <a:endParaRPr lang="en-US"/>
          </a:p>
        </p:txBody>
      </p:sp>
    </p:spTree>
    <p:extLst>
      <p:ext uri="{BB962C8B-B14F-4D97-AF65-F5344CB8AC3E}">
        <p14:creationId xmlns:p14="http://schemas.microsoft.com/office/powerpoint/2010/main" val="300058581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Fill">
            <a:extLst>
              <a:ext uri="{FF2B5EF4-FFF2-40B4-BE49-F238E27FC236}">
                <a16:creationId xmlns:a16="http://schemas.microsoft.com/office/drawing/2014/main" id="{7D07B7BC-3270-4CF3-A7AA-0937908AD5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3248F5E6-4377-481A-9615-8B26AF96A07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88952" cy="6858000"/>
            <a:chOff x="651279" y="598259"/>
            <a:chExt cx="10889442" cy="5680742"/>
          </a:xfrm>
        </p:grpSpPr>
        <p:sp>
          <p:nvSpPr>
            <p:cNvPr id="12" name="Color">
              <a:extLst>
                <a:ext uri="{FF2B5EF4-FFF2-40B4-BE49-F238E27FC236}">
                  <a16:creationId xmlns:a16="http://schemas.microsoft.com/office/drawing/2014/main" id="{D8552057-9E04-4499-916A-649BB6B512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Color">
              <a:extLst>
                <a:ext uri="{FF2B5EF4-FFF2-40B4-BE49-F238E27FC236}">
                  <a16:creationId xmlns:a16="http://schemas.microsoft.com/office/drawing/2014/main" id="{D1194A2F-4E63-4228-A833-4D86528EAD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4" name="Picture 3" descr="Taco Bell Just Dropped a New Menu Item, and You Can Try It for $1 - Yahoo  Life UK">
            <a:extLst>
              <a:ext uri="{FF2B5EF4-FFF2-40B4-BE49-F238E27FC236}">
                <a16:creationId xmlns:a16="http://schemas.microsoft.com/office/drawing/2014/main" id="{B50549A4-83A4-6908-F90F-D73556E55ED2}"/>
              </a:ext>
            </a:extLst>
          </p:cNvPr>
          <p:cNvPicPr>
            <a:picLocks noChangeAspect="1"/>
          </p:cNvPicPr>
          <p:nvPr/>
        </p:nvPicPr>
        <p:blipFill>
          <a:blip r:embed="rId2"/>
          <a:stretch>
            <a:fillRect/>
          </a:stretch>
        </p:blipFill>
        <p:spPr>
          <a:xfrm>
            <a:off x="786385" y="2197387"/>
            <a:ext cx="5204216" cy="3903162"/>
          </a:xfrm>
          <a:prstGeom prst="rect">
            <a:avLst/>
          </a:prstGeom>
        </p:spPr>
      </p:pic>
      <p:grpSp>
        <p:nvGrpSpPr>
          <p:cNvPr id="15" name="Group 14">
            <a:extLst>
              <a:ext uri="{FF2B5EF4-FFF2-40B4-BE49-F238E27FC236}">
                <a16:creationId xmlns:a16="http://schemas.microsoft.com/office/drawing/2014/main" id="{E27AF472-EAE3-4572-AB69-B92BD10DBC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6" name="Freeform: Shape 15">
              <a:extLst>
                <a:ext uri="{FF2B5EF4-FFF2-40B4-BE49-F238E27FC236}">
                  <a16:creationId xmlns:a16="http://schemas.microsoft.com/office/drawing/2014/main" id="{BF4DB9D2-6215-420C-874C-82EADF8C6C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7" name="Freeform: Shape 16">
              <a:extLst>
                <a:ext uri="{FF2B5EF4-FFF2-40B4-BE49-F238E27FC236}">
                  <a16:creationId xmlns:a16="http://schemas.microsoft.com/office/drawing/2014/main" id="{1F003139-C97C-44FA-B139-32E4DFDCE9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8" name="Freeform: Shape 17">
              <a:extLst>
                <a:ext uri="{FF2B5EF4-FFF2-40B4-BE49-F238E27FC236}">
                  <a16:creationId xmlns:a16="http://schemas.microsoft.com/office/drawing/2014/main" id="{5CE4DD6E-8CEA-45EE-B630-DBC22144D8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A4372F7F-AA3C-470B-AA61-7C35B7722C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34B605BF-D199-43DD-9328-E99F2ADFC6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E5D42A77-7336-4A35-8922-8098A16AA2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7401EE7D-B85D-4C10-AB8C-71884EFB11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3AD3609E-5C93-88E9-406C-B9AD9E443DFB}"/>
              </a:ext>
            </a:extLst>
          </p:cNvPr>
          <p:cNvSpPr>
            <a:spLocks noGrp="1"/>
          </p:cNvSpPr>
          <p:nvPr>
            <p:ph type="title"/>
          </p:nvPr>
        </p:nvSpPr>
        <p:spPr>
          <a:xfrm>
            <a:off x="786384" y="576072"/>
            <a:ext cx="10377484" cy="1546533"/>
          </a:xfrm>
        </p:spPr>
        <p:txBody>
          <a:bodyPr anchor="t">
            <a:normAutofit/>
          </a:bodyPr>
          <a:lstStyle/>
          <a:p>
            <a:r>
              <a:rPr lang="en-US" sz="4800">
                <a:solidFill>
                  <a:schemeClr val="bg1"/>
                </a:solidFill>
                <a:latin typeface="Calibri"/>
                <a:ea typeface="Calibri"/>
                <a:cs typeface="Calibri"/>
              </a:rPr>
              <a:t>How Does Taco Bell Compare?</a:t>
            </a:r>
          </a:p>
        </p:txBody>
      </p:sp>
      <p:sp>
        <p:nvSpPr>
          <p:cNvPr id="3" name="Content Placeholder 2">
            <a:extLst>
              <a:ext uri="{FF2B5EF4-FFF2-40B4-BE49-F238E27FC236}">
                <a16:creationId xmlns:a16="http://schemas.microsoft.com/office/drawing/2014/main" id="{993C3C8C-77B5-2C63-BDAD-2B5718CC3CB5}"/>
              </a:ext>
            </a:extLst>
          </p:cNvPr>
          <p:cNvSpPr>
            <a:spLocks noGrp="1"/>
          </p:cNvSpPr>
          <p:nvPr>
            <p:ph idx="1"/>
          </p:nvPr>
        </p:nvSpPr>
        <p:spPr>
          <a:xfrm>
            <a:off x="6464409" y="2197386"/>
            <a:ext cx="4699459" cy="3903163"/>
          </a:xfrm>
        </p:spPr>
        <p:txBody>
          <a:bodyPr vert="horz" lIns="91440" tIns="45720" rIns="91440" bIns="45720" rtlCol="0" anchor="ctr">
            <a:normAutofit/>
          </a:bodyPr>
          <a:lstStyle/>
          <a:p>
            <a:pPr marL="0" indent="0">
              <a:buNone/>
            </a:pPr>
            <a:r>
              <a:rPr lang="en-US" sz="1800" dirty="0">
                <a:solidFill>
                  <a:schemeClr val="bg1"/>
                </a:solidFill>
                <a:latin typeface="Calibri"/>
                <a:ea typeface="Calibri"/>
                <a:cs typeface="Calibri"/>
              </a:rPr>
              <a:t>To compare Taco bell to the aforementioned chains:</a:t>
            </a:r>
          </a:p>
          <a:p>
            <a:pPr marL="0" indent="0">
              <a:buNone/>
            </a:pPr>
            <a:r>
              <a:rPr lang="en-US" sz="1800">
                <a:solidFill>
                  <a:schemeClr val="bg1"/>
                </a:solidFill>
                <a:latin typeface="Calibri"/>
                <a:ea typeface="Calibri"/>
                <a:cs typeface="Calibri"/>
              </a:rPr>
              <a:t>-Cheap and accessible </a:t>
            </a:r>
            <a:endParaRPr lang="en-US" sz="1800" dirty="0">
              <a:solidFill>
                <a:schemeClr val="bg1"/>
              </a:solidFill>
              <a:latin typeface="Calibri"/>
              <a:ea typeface="Calibri"/>
              <a:cs typeface="Calibri"/>
            </a:endParaRPr>
          </a:p>
          <a:p>
            <a:pPr>
              <a:buFont typeface="Calibri" panose="020B0604020202020204" pitchFamily="34" charset="0"/>
              <a:buChar char="-"/>
            </a:pPr>
            <a:r>
              <a:rPr lang="en-US" sz="1800">
                <a:solidFill>
                  <a:schemeClr val="bg1"/>
                </a:solidFill>
                <a:latin typeface="Calibri"/>
                <a:ea typeface="Calibri"/>
                <a:cs typeface="Calibri"/>
              </a:rPr>
              <a:t>No requirement for social interactions </a:t>
            </a:r>
            <a:endParaRPr lang="en-US" sz="1800" dirty="0">
              <a:solidFill>
                <a:schemeClr val="bg1"/>
              </a:solidFill>
              <a:latin typeface="Calibri"/>
              <a:ea typeface="Calibri"/>
              <a:cs typeface="Calibri"/>
            </a:endParaRPr>
          </a:p>
          <a:p>
            <a:pPr>
              <a:buFont typeface="Calibri" panose="020B0604020202020204" pitchFamily="34" charset="0"/>
              <a:buChar char="-"/>
            </a:pPr>
            <a:r>
              <a:rPr lang="en-US" sz="1800">
                <a:solidFill>
                  <a:schemeClr val="bg1"/>
                </a:solidFill>
                <a:latin typeface="Calibri"/>
                <a:ea typeface="Calibri"/>
                <a:cs typeface="Calibri"/>
              </a:rPr>
              <a:t>Popular and recognizable</a:t>
            </a:r>
            <a:endParaRPr lang="en-US" sz="1800" dirty="0">
              <a:solidFill>
                <a:schemeClr val="bg1"/>
              </a:solidFill>
              <a:latin typeface="Calibri"/>
              <a:ea typeface="Calibri"/>
              <a:cs typeface="Calibri"/>
            </a:endParaRPr>
          </a:p>
          <a:p>
            <a:pPr>
              <a:buFont typeface="Calibri" panose="020B0604020202020204" pitchFamily="34" charset="0"/>
              <a:buChar char="-"/>
            </a:pPr>
            <a:r>
              <a:rPr lang="en-US" sz="1800">
                <a:solidFill>
                  <a:schemeClr val="bg1"/>
                </a:solidFill>
                <a:latin typeface="Calibri"/>
                <a:ea typeface="Calibri"/>
                <a:cs typeface="Calibri"/>
              </a:rPr>
              <a:t>Wider menu variety </a:t>
            </a:r>
            <a:endParaRPr lang="en-US" sz="1800" dirty="0">
              <a:solidFill>
                <a:schemeClr val="bg1"/>
              </a:solidFill>
              <a:latin typeface="Calibri"/>
              <a:ea typeface="Calibri"/>
              <a:cs typeface="Calibri"/>
            </a:endParaRPr>
          </a:p>
          <a:p>
            <a:pPr marL="0" indent="0">
              <a:buNone/>
            </a:pPr>
            <a:r>
              <a:rPr lang="en-US" sz="1800">
                <a:solidFill>
                  <a:schemeClr val="bg1"/>
                </a:solidFill>
                <a:latin typeface="Calibri"/>
                <a:ea typeface="Calibri"/>
                <a:cs typeface="Calibri"/>
              </a:rPr>
              <a:t>(Suppa, 2025)</a:t>
            </a:r>
          </a:p>
          <a:p>
            <a:pPr marL="0" indent="0">
              <a:buNone/>
            </a:pPr>
            <a:endParaRPr lang="en-US" sz="1800">
              <a:solidFill>
                <a:schemeClr val="bg1"/>
              </a:solidFill>
            </a:endParaRPr>
          </a:p>
          <a:p>
            <a:pPr marL="0" indent="0">
              <a:buNone/>
            </a:pPr>
            <a:endParaRPr lang="en-US" sz="1800">
              <a:solidFill>
                <a:schemeClr val="bg1"/>
              </a:solidFill>
            </a:endParaRPr>
          </a:p>
        </p:txBody>
      </p:sp>
      <p:sp>
        <p:nvSpPr>
          <p:cNvPr id="5" name="TextBox 4">
            <a:extLst>
              <a:ext uri="{FF2B5EF4-FFF2-40B4-BE49-F238E27FC236}">
                <a16:creationId xmlns:a16="http://schemas.microsoft.com/office/drawing/2014/main" id="{8FF38E85-0A9E-D533-F726-8B874461FCFB}"/>
              </a:ext>
            </a:extLst>
          </p:cNvPr>
          <p:cNvSpPr txBox="1"/>
          <p:nvPr/>
        </p:nvSpPr>
        <p:spPr>
          <a:xfrm>
            <a:off x="2038349" y="6153150"/>
            <a:ext cx="351472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solidFill>
                  <a:schemeClr val="bg1"/>
                </a:solidFill>
                <a:latin typeface="Calibri"/>
                <a:ea typeface="Calibri"/>
                <a:cs typeface="Calibri"/>
              </a:rPr>
              <a:t>(Taco Bell, 2026)</a:t>
            </a:r>
          </a:p>
        </p:txBody>
      </p:sp>
    </p:spTree>
    <p:extLst>
      <p:ext uri="{BB962C8B-B14F-4D97-AF65-F5344CB8AC3E}">
        <p14:creationId xmlns:p14="http://schemas.microsoft.com/office/powerpoint/2010/main" val="183875884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Fill">
            <a:extLst>
              <a:ext uri="{FF2B5EF4-FFF2-40B4-BE49-F238E27FC236}">
                <a16:creationId xmlns:a16="http://schemas.microsoft.com/office/drawing/2014/main" id="{C3420C89-0B09-4632-A4AF-3971D08BF7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Color Cover">
            <a:extLst>
              <a:ext uri="{FF2B5EF4-FFF2-40B4-BE49-F238E27FC236}">
                <a16:creationId xmlns:a16="http://schemas.microsoft.com/office/drawing/2014/main" id="{4E5CBA61-BF74-40B4-A3A8-366BBA626C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 name="Group 12">
            <a:extLst>
              <a:ext uri="{FF2B5EF4-FFF2-40B4-BE49-F238E27FC236}">
                <a16:creationId xmlns:a16="http://schemas.microsoft.com/office/drawing/2014/main" id="{AC27E70C-5470-4262-B9CE-AE52C51CF4C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2929"/>
            <a:ext cx="12188952" cy="3490956"/>
            <a:chOff x="651279" y="598259"/>
            <a:chExt cx="10889442" cy="5680742"/>
          </a:xfrm>
        </p:grpSpPr>
        <p:sp>
          <p:nvSpPr>
            <p:cNvPr id="14" name="Color">
              <a:extLst>
                <a:ext uri="{FF2B5EF4-FFF2-40B4-BE49-F238E27FC236}">
                  <a16:creationId xmlns:a16="http://schemas.microsoft.com/office/drawing/2014/main" id="{B5C7D35F-738C-47DF-AD6E-859806E460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Color">
              <a:extLst>
                <a:ext uri="{FF2B5EF4-FFF2-40B4-BE49-F238E27FC236}">
                  <a16:creationId xmlns:a16="http://schemas.microsoft.com/office/drawing/2014/main" id="{740F8C8B-E52F-46CF-89C7-51C6A037CF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4" name="Picture 3" descr="Leadership Styles - Overview, Importance, Examples">
            <a:extLst>
              <a:ext uri="{FF2B5EF4-FFF2-40B4-BE49-F238E27FC236}">
                <a16:creationId xmlns:a16="http://schemas.microsoft.com/office/drawing/2014/main" id="{295038FB-3B57-0E23-0A39-F0DF7BCD1E5F}"/>
              </a:ext>
            </a:extLst>
          </p:cNvPr>
          <p:cNvPicPr>
            <a:picLocks noChangeAspect="1"/>
          </p:cNvPicPr>
          <p:nvPr/>
        </p:nvPicPr>
        <p:blipFill>
          <a:blip r:embed="rId2"/>
          <a:stretch>
            <a:fillRect/>
          </a:stretch>
        </p:blipFill>
        <p:spPr>
          <a:xfrm>
            <a:off x="6803647" y="2128628"/>
            <a:ext cx="4730214" cy="2600744"/>
          </a:xfrm>
          <a:prstGeom prst="rect">
            <a:avLst/>
          </a:prstGeom>
        </p:spPr>
      </p:pic>
      <p:grpSp>
        <p:nvGrpSpPr>
          <p:cNvPr id="17" name="Group 16">
            <a:extLst>
              <a:ext uri="{FF2B5EF4-FFF2-40B4-BE49-F238E27FC236}">
                <a16:creationId xmlns:a16="http://schemas.microsoft.com/office/drawing/2014/main" id="{E27AF472-EAE3-4572-AB69-B92BD10DBC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8" name="Freeform: Shape 17">
              <a:extLst>
                <a:ext uri="{FF2B5EF4-FFF2-40B4-BE49-F238E27FC236}">
                  <a16:creationId xmlns:a16="http://schemas.microsoft.com/office/drawing/2014/main" id="{BF4DB9D2-6215-420C-874C-82EADF8C6C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1F003139-C97C-44FA-B139-32E4DFDCE9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5CE4DD6E-8CEA-45EE-B630-DBC22144D8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A4372F7F-AA3C-470B-AA61-7C35B7722C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34B605BF-D199-43DD-9328-E99F2ADFC6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E5D42A77-7336-4A35-8922-8098A16AA2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4" name="Freeform: Shape 23">
              <a:extLst>
                <a:ext uri="{FF2B5EF4-FFF2-40B4-BE49-F238E27FC236}">
                  <a16:creationId xmlns:a16="http://schemas.microsoft.com/office/drawing/2014/main" id="{7401EE7D-B85D-4C10-AB8C-71884EFB11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451A1A5B-9D22-D450-6528-8DA1108F578D}"/>
              </a:ext>
            </a:extLst>
          </p:cNvPr>
          <p:cNvSpPr>
            <a:spLocks noGrp="1"/>
          </p:cNvSpPr>
          <p:nvPr>
            <p:ph type="title"/>
          </p:nvPr>
        </p:nvSpPr>
        <p:spPr>
          <a:xfrm>
            <a:off x="786384" y="841249"/>
            <a:ext cx="5692953" cy="2587131"/>
          </a:xfrm>
        </p:spPr>
        <p:txBody>
          <a:bodyPr anchor="b">
            <a:normAutofit/>
          </a:bodyPr>
          <a:lstStyle/>
          <a:p>
            <a:r>
              <a:rPr lang="en-US" sz="4800">
                <a:solidFill>
                  <a:schemeClr val="bg1"/>
                </a:solidFill>
                <a:latin typeface="Calibri"/>
                <a:ea typeface="Calibri"/>
                <a:cs typeface="Calibri"/>
              </a:rPr>
              <a:t>Differentiation in Leadership Styles</a:t>
            </a:r>
            <a:r>
              <a:rPr lang="en-US" sz="4800">
                <a:solidFill>
                  <a:schemeClr val="bg1"/>
                </a:solidFill>
              </a:rPr>
              <a:t> </a:t>
            </a:r>
          </a:p>
        </p:txBody>
      </p:sp>
      <p:sp>
        <p:nvSpPr>
          <p:cNvPr id="3" name="Content Placeholder 2">
            <a:extLst>
              <a:ext uri="{FF2B5EF4-FFF2-40B4-BE49-F238E27FC236}">
                <a16:creationId xmlns:a16="http://schemas.microsoft.com/office/drawing/2014/main" id="{0F4CA24E-C41A-C1F8-F94A-C28097DDB543}"/>
              </a:ext>
            </a:extLst>
          </p:cNvPr>
          <p:cNvSpPr>
            <a:spLocks noGrp="1"/>
          </p:cNvSpPr>
          <p:nvPr>
            <p:ph idx="1"/>
          </p:nvPr>
        </p:nvSpPr>
        <p:spPr>
          <a:xfrm>
            <a:off x="786383" y="3566810"/>
            <a:ext cx="5692953" cy="2651110"/>
          </a:xfrm>
        </p:spPr>
        <p:txBody>
          <a:bodyPr vert="horz" lIns="91440" tIns="45720" rIns="91440" bIns="45720" rtlCol="0" anchor="ctr">
            <a:normAutofit/>
          </a:bodyPr>
          <a:lstStyle/>
          <a:p>
            <a:pPr marL="0" indent="0">
              <a:buNone/>
            </a:pPr>
            <a:r>
              <a:rPr lang="en-US" sz="1800" dirty="0">
                <a:solidFill>
                  <a:schemeClr val="tx2"/>
                </a:solidFill>
                <a:latin typeface="Calibri"/>
                <a:ea typeface="Calibri"/>
                <a:cs typeface="Calibri"/>
              </a:rPr>
              <a:t>Differing </a:t>
            </a:r>
            <a:r>
              <a:rPr lang="en-US" sz="1800" dirty="0" err="1">
                <a:solidFill>
                  <a:schemeClr val="tx2"/>
                </a:solidFill>
                <a:latin typeface="Calibri"/>
                <a:ea typeface="Calibri"/>
                <a:cs typeface="Calibri"/>
              </a:rPr>
              <a:t>organisations</a:t>
            </a:r>
            <a:r>
              <a:rPr lang="en-US" sz="1800" dirty="0">
                <a:solidFill>
                  <a:schemeClr val="tx2"/>
                </a:solidFill>
                <a:latin typeface="Calibri"/>
                <a:ea typeface="Calibri"/>
                <a:cs typeface="Calibri"/>
              </a:rPr>
              <a:t> hold varied styles as to how they choose to lead- The Fast-Food side of the hospitality industry could be described as "Transformational", as employees often work from the "Trainee" - "Team member " - "Supervisor/team leader" and finally, "Manager".</a:t>
            </a:r>
          </a:p>
          <a:p>
            <a:pPr marL="0" indent="0">
              <a:buNone/>
            </a:pPr>
            <a:endParaRPr lang="en-US" sz="1800" dirty="0">
              <a:solidFill>
                <a:schemeClr val="tx2"/>
              </a:solidFill>
              <a:latin typeface="Calibri"/>
              <a:ea typeface="Calibri"/>
              <a:cs typeface="Calibri"/>
            </a:endParaRPr>
          </a:p>
          <a:p>
            <a:pPr marL="0" indent="0">
              <a:buNone/>
            </a:pPr>
            <a:r>
              <a:rPr lang="en-US" sz="2000" dirty="0">
                <a:solidFill>
                  <a:schemeClr val="tx2"/>
                </a:solidFill>
                <a:latin typeface="Calibri"/>
                <a:ea typeface="Calibri"/>
                <a:cs typeface="Calibri"/>
              </a:rPr>
              <a:t>(Evanny </a:t>
            </a:r>
            <a:r>
              <a:rPr lang="en-US" sz="2000" dirty="0" err="1">
                <a:solidFill>
                  <a:schemeClr val="tx2"/>
                </a:solidFill>
                <a:latin typeface="Calibri"/>
                <a:ea typeface="Calibri"/>
                <a:cs typeface="Calibri"/>
              </a:rPr>
              <a:t>Kaputri</a:t>
            </a:r>
            <a:r>
              <a:rPr lang="en-US" sz="2000" dirty="0">
                <a:solidFill>
                  <a:schemeClr val="tx2"/>
                </a:solidFill>
                <a:latin typeface="Calibri"/>
                <a:ea typeface="Calibri"/>
                <a:cs typeface="Calibri"/>
              </a:rPr>
              <a:t> et al., 2025)</a:t>
            </a:r>
          </a:p>
        </p:txBody>
      </p:sp>
      <p:sp>
        <p:nvSpPr>
          <p:cNvPr id="5" name="TextBox 4">
            <a:extLst>
              <a:ext uri="{FF2B5EF4-FFF2-40B4-BE49-F238E27FC236}">
                <a16:creationId xmlns:a16="http://schemas.microsoft.com/office/drawing/2014/main" id="{83910349-EEB0-FC76-3513-D2994AE167C6}"/>
              </a:ext>
            </a:extLst>
          </p:cNvPr>
          <p:cNvSpPr txBox="1"/>
          <p:nvPr/>
        </p:nvSpPr>
        <p:spPr>
          <a:xfrm>
            <a:off x="8096250" y="5048250"/>
            <a:ext cx="2486024"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latin typeface="Calibri"/>
                <a:ea typeface="Calibri"/>
                <a:cs typeface="Calibri"/>
              </a:rPr>
              <a:t>(CFI Team, 2022)</a:t>
            </a:r>
          </a:p>
          <a:p>
            <a:endParaRPr lang="en-US"/>
          </a:p>
        </p:txBody>
      </p:sp>
    </p:spTree>
    <p:extLst>
      <p:ext uri="{BB962C8B-B14F-4D97-AF65-F5344CB8AC3E}">
        <p14:creationId xmlns:p14="http://schemas.microsoft.com/office/powerpoint/2010/main" val="178486328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Fill">
            <a:extLst>
              <a:ext uri="{FF2B5EF4-FFF2-40B4-BE49-F238E27FC236}">
                <a16:creationId xmlns:a16="http://schemas.microsoft.com/office/drawing/2014/main" id="{03AF1C04-3FEF-41BD-BB84-2F263765BE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E56E71F1-5A87-4A96-B42F-2DFA1B766B5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848" y="0"/>
            <a:ext cx="12188949" cy="6858000"/>
            <a:chOff x="-2848" y="0"/>
            <a:chExt cx="12188949" cy="6858000"/>
          </a:xfrm>
        </p:grpSpPr>
        <p:sp>
          <p:nvSpPr>
            <p:cNvPr id="12" name="Color Cover">
              <a:extLst>
                <a:ext uri="{FF2B5EF4-FFF2-40B4-BE49-F238E27FC236}">
                  <a16:creationId xmlns:a16="http://schemas.microsoft.com/office/drawing/2014/main" id="{CF5215DD-02E8-49F2-8F73-D509B6A02B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5">
                <a:alpha val="4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Color Cover">
              <a:extLst>
                <a:ext uri="{FF2B5EF4-FFF2-40B4-BE49-F238E27FC236}">
                  <a16:creationId xmlns:a16="http://schemas.microsoft.com/office/drawing/2014/main" id="{8E743EB7-3A15-4D51-A603-1F3C290AAD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6">
                <a:alpha val="1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5" name="Group 14">
            <a:extLst>
              <a:ext uri="{FF2B5EF4-FFF2-40B4-BE49-F238E27FC236}">
                <a16:creationId xmlns:a16="http://schemas.microsoft.com/office/drawing/2014/main" id="{C733FE3C-12C4-4FA2-A795-87D2F6776A5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51279" y="598259"/>
            <a:ext cx="10889442" cy="5680742"/>
            <a:chOff x="651279" y="598259"/>
            <a:chExt cx="10889442" cy="5680742"/>
          </a:xfrm>
        </p:grpSpPr>
        <p:sp>
          <p:nvSpPr>
            <p:cNvPr id="16" name="Color">
              <a:extLst>
                <a:ext uri="{FF2B5EF4-FFF2-40B4-BE49-F238E27FC236}">
                  <a16:creationId xmlns:a16="http://schemas.microsoft.com/office/drawing/2014/main" id="{66F1E4BF-D491-4254-81A6-5119D1672E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Color">
              <a:extLst>
                <a:ext uri="{FF2B5EF4-FFF2-40B4-BE49-F238E27FC236}">
                  <a16:creationId xmlns:a16="http://schemas.microsoft.com/office/drawing/2014/main" id="{98C6C0CF-E3BD-4627-9DDF-246EAF2D4C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4" name="Picture 3" descr="Taco Bell Headquarters Tour - Business Insider">
            <a:extLst>
              <a:ext uri="{FF2B5EF4-FFF2-40B4-BE49-F238E27FC236}">
                <a16:creationId xmlns:a16="http://schemas.microsoft.com/office/drawing/2014/main" id="{AE98E1F7-DAFE-D3EC-B963-293C91B00590}"/>
              </a:ext>
            </a:extLst>
          </p:cNvPr>
          <p:cNvPicPr>
            <a:picLocks noChangeAspect="1"/>
          </p:cNvPicPr>
          <p:nvPr/>
        </p:nvPicPr>
        <p:blipFill>
          <a:blip r:embed="rId2"/>
          <a:srcRect l="30981" r="8766" b="-2"/>
          <a:stretch>
            <a:fillRect/>
          </a:stretch>
        </p:blipFill>
        <p:spPr>
          <a:xfrm>
            <a:off x="7082810" y="841663"/>
            <a:ext cx="4166151" cy="5185923"/>
          </a:xfrm>
          <a:prstGeom prst="rect">
            <a:avLst/>
          </a:prstGeom>
        </p:spPr>
      </p:pic>
      <p:grpSp>
        <p:nvGrpSpPr>
          <p:cNvPr id="19" name="Group 18">
            <a:extLst>
              <a:ext uri="{FF2B5EF4-FFF2-40B4-BE49-F238E27FC236}">
                <a16:creationId xmlns:a16="http://schemas.microsoft.com/office/drawing/2014/main" id="{0C2B5F12-8A82-4A59-9400-3164CBF47F6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848" y="0"/>
            <a:ext cx="12188952" cy="6858000"/>
            <a:chOff x="0" y="0"/>
            <a:chExt cx="12188952" cy="6858000"/>
          </a:xfrm>
        </p:grpSpPr>
        <p:sp>
          <p:nvSpPr>
            <p:cNvPr id="20" name="Freeform: Shape 19">
              <a:extLst>
                <a:ext uri="{FF2B5EF4-FFF2-40B4-BE49-F238E27FC236}">
                  <a16:creationId xmlns:a16="http://schemas.microsoft.com/office/drawing/2014/main" id="{574BC7CB-EC69-421D-B286-57CAFE86DC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82D86EA2-D090-4E0C-B153-3ECE913115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4AC29764-D054-4F76-9FE5-49811EDB65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Freeform: Shape 22">
              <a:extLst>
                <a:ext uri="{FF2B5EF4-FFF2-40B4-BE49-F238E27FC236}">
                  <a16:creationId xmlns:a16="http://schemas.microsoft.com/office/drawing/2014/main" id="{4D9BB18B-7B57-4D1E-B87E-D2A7214F7C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Freeform: Shape 23">
              <a:extLst>
                <a:ext uri="{FF2B5EF4-FFF2-40B4-BE49-F238E27FC236}">
                  <a16:creationId xmlns:a16="http://schemas.microsoft.com/office/drawing/2014/main" id="{C0A98EF1-1185-4EFF-A3C0-25DEBE8CD9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Freeform: Shape 24">
              <a:extLst>
                <a:ext uri="{FF2B5EF4-FFF2-40B4-BE49-F238E27FC236}">
                  <a16:creationId xmlns:a16="http://schemas.microsoft.com/office/drawing/2014/main" id="{ACDA8723-DE3F-48D0-8822-0269EE207A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Freeform: Shape 25">
              <a:extLst>
                <a:ext uri="{FF2B5EF4-FFF2-40B4-BE49-F238E27FC236}">
                  <a16:creationId xmlns:a16="http://schemas.microsoft.com/office/drawing/2014/main" id="{22B072E5-03AC-4D0A-A767-43EFB55BED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A053FA5B-54A6-56BF-5C57-E867BEC83C52}"/>
              </a:ext>
            </a:extLst>
          </p:cNvPr>
          <p:cNvSpPr>
            <a:spLocks noGrp="1"/>
          </p:cNvSpPr>
          <p:nvPr>
            <p:ph type="title"/>
          </p:nvPr>
        </p:nvSpPr>
        <p:spPr>
          <a:xfrm>
            <a:off x="1014984" y="819015"/>
            <a:ext cx="5821537" cy="2353362"/>
          </a:xfrm>
        </p:spPr>
        <p:txBody>
          <a:bodyPr anchor="b">
            <a:normAutofit/>
          </a:bodyPr>
          <a:lstStyle/>
          <a:p>
            <a:r>
              <a:rPr lang="en-US" sz="4800">
                <a:solidFill>
                  <a:schemeClr val="bg1"/>
                </a:solidFill>
                <a:latin typeface="Calibri"/>
                <a:ea typeface="Calibri"/>
                <a:cs typeface="Calibri"/>
              </a:rPr>
              <a:t>Conclusion </a:t>
            </a:r>
            <a:r>
              <a:rPr lang="en-US" sz="4800" dirty="0">
                <a:solidFill>
                  <a:schemeClr val="bg1"/>
                </a:solidFill>
              </a:rPr>
              <a:t> </a:t>
            </a:r>
          </a:p>
        </p:txBody>
      </p:sp>
      <p:sp>
        <p:nvSpPr>
          <p:cNvPr id="3" name="Content Placeholder 2">
            <a:extLst>
              <a:ext uri="{FF2B5EF4-FFF2-40B4-BE49-F238E27FC236}">
                <a16:creationId xmlns:a16="http://schemas.microsoft.com/office/drawing/2014/main" id="{C01D23E0-0E73-EF6A-DE1E-C92521B61313}"/>
              </a:ext>
            </a:extLst>
          </p:cNvPr>
          <p:cNvSpPr>
            <a:spLocks noGrp="1"/>
          </p:cNvSpPr>
          <p:nvPr>
            <p:ph idx="1"/>
          </p:nvPr>
        </p:nvSpPr>
        <p:spPr>
          <a:xfrm>
            <a:off x="1014984" y="3442089"/>
            <a:ext cx="5821537" cy="2596896"/>
          </a:xfrm>
        </p:spPr>
        <p:txBody>
          <a:bodyPr vert="horz" lIns="91440" tIns="45720" rIns="91440" bIns="45720" rtlCol="0" anchor="t">
            <a:normAutofit fontScale="85000" lnSpcReduction="10000"/>
          </a:bodyPr>
          <a:lstStyle/>
          <a:p>
            <a:pPr marL="0" indent="0">
              <a:buNone/>
            </a:pPr>
            <a:r>
              <a:rPr lang="en-US" dirty="0">
                <a:solidFill>
                  <a:schemeClr val="bg1"/>
                </a:solidFill>
                <a:latin typeface="Calibri"/>
                <a:ea typeface="Calibri"/>
                <a:cs typeface="Calibri"/>
              </a:rPr>
              <a:t>To conclude, Taco Bell is one of the largest Fast-Food giants, </a:t>
            </a:r>
            <a:r>
              <a:rPr lang="en-US" dirty="0" err="1">
                <a:solidFill>
                  <a:schemeClr val="bg1"/>
                </a:solidFill>
                <a:latin typeface="Calibri"/>
                <a:ea typeface="Calibri"/>
                <a:cs typeface="Calibri"/>
              </a:rPr>
              <a:t>recognisable</a:t>
            </a:r>
            <a:r>
              <a:rPr lang="en-US" dirty="0">
                <a:solidFill>
                  <a:schemeClr val="bg1"/>
                </a:solidFill>
                <a:latin typeface="Calibri"/>
                <a:ea typeface="Calibri"/>
                <a:cs typeface="Calibri"/>
              </a:rPr>
              <a:t> for its classic logo, product, and the overall price.  </a:t>
            </a:r>
          </a:p>
          <a:p>
            <a:pPr marL="0" indent="0">
              <a:buNone/>
            </a:pPr>
            <a:r>
              <a:rPr lang="en-US">
                <a:solidFill>
                  <a:schemeClr val="bg1"/>
                </a:solidFill>
                <a:latin typeface="Calibri"/>
                <a:ea typeface="Calibri"/>
                <a:cs typeface="Calibri"/>
              </a:rPr>
              <a:t>During this presentation, Comparison's to similar establishments, delved into PESTLE and SWOT, and discussed challenges establishments like Taco Bell face in terms of retention.</a:t>
            </a:r>
          </a:p>
        </p:txBody>
      </p:sp>
      <p:sp>
        <p:nvSpPr>
          <p:cNvPr id="5" name="TextBox 4">
            <a:extLst>
              <a:ext uri="{FF2B5EF4-FFF2-40B4-BE49-F238E27FC236}">
                <a16:creationId xmlns:a16="http://schemas.microsoft.com/office/drawing/2014/main" id="{5E5BDB04-9CA0-F0E0-9FA5-FCD030682252}"/>
              </a:ext>
            </a:extLst>
          </p:cNvPr>
          <p:cNvSpPr txBox="1"/>
          <p:nvPr/>
        </p:nvSpPr>
        <p:spPr>
          <a:xfrm>
            <a:off x="7724775" y="5943599"/>
            <a:ext cx="287655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solidFill>
                  <a:schemeClr val="bg1"/>
                </a:solidFill>
                <a:latin typeface="Calibri"/>
                <a:ea typeface="Calibri"/>
                <a:cs typeface="Calibri"/>
              </a:rPr>
              <a:t>(Taylor,2017)</a:t>
            </a:r>
          </a:p>
          <a:p>
            <a:endParaRPr lang="en-US"/>
          </a:p>
        </p:txBody>
      </p:sp>
    </p:spTree>
    <p:extLst>
      <p:ext uri="{BB962C8B-B14F-4D97-AF65-F5344CB8AC3E}">
        <p14:creationId xmlns:p14="http://schemas.microsoft.com/office/powerpoint/2010/main" val="350529439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Slide Background Fill">
            <a:extLst>
              <a:ext uri="{FF2B5EF4-FFF2-40B4-BE49-F238E27FC236}">
                <a16:creationId xmlns:a16="http://schemas.microsoft.com/office/drawing/2014/main" id="{03AF1C04-3FEF-41BD-BB84-2F263765BE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 name="Group 12">
            <a:extLst>
              <a:ext uri="{FF2B5EF4-FFF2-40B4-BE49-F238E27FC236}">
                <a16:creationId xmlns:a16="http://schemas.microsoft.com/office/drawing/2014/main" id="{E56E71F1-5A87-4A96-B42F-2DFA1B766B5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848" y="0"/>
            <a:ext cx="12188949" cy="6858000"/>
            <a:chOff x="-2848" y="0"/>
            <a:chExt cx="12188949" cy="6858000"/>
          </a:xfrm>
        </p:grpSpPr>
        <p:sp>
          <p:nvSpPr>
            <p:cNvPr id="14" name="Color Cover">
              <a:extLst>
                <a:ext uri="{FF2B5EF4-FFF2-40B4-BE49-F238E27FC236}">
                  <a16:creationId xmlns:a16="http://schemas.microsoft.com/office/drawing/2014/main" id="{CF5215DD-02E8-49F2-8F73-D509B6A02B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5">
                <a:alpha val="4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Color Cover">
              <a:extLst>
                <a:ext uri="{FF2B5EF4-FFF2-40B4-BE49-F238E27FC236}">
                  <a16:creationId xmlns:a16="http://schemas.microsoft.com/office/drawing/2014/main" id="{8E743EB7-3A15-4D51-A603-1F3C290AAD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6">
                <a:alpha val="1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7" name="Group 16">
            <a:extLst>
              <a:ext uri="{FF2B5EF4-FFF2-40B4-BE49-F238E27FC236}">
                <a16:creationId xmlns:a16="http://schemas.microsoft.com/office/drawing/2014/main" id="{C733FE3C-12C4-4FA2-A795-87D2F6776A5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51279" y="598259"/>
            <a:ext cx="10889442" cy="5680742"/>
            <a:chOff x="651279" y="598259"/>
            <a:chExt cx="10889442" cy="5680742"/>
          </a:xfrm>
        </p:grpSpPr>
        <p:sp>
          <p:nvSpPr>
            <p:cNvPr id="18" name="Color">
              <a:extLst>
                <a:ext uri="{FF2B5EF4-FFF2-40B4-BE49-F238E27FC236}">
                  <a16:creationId xmlns:a16="http://schemas.microsoft.com/office/drawing/2014/main" id="{66F1E4BF-D491-4254-81A6-5119D1672E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Color">
              <a:extLst>
                <a:ext uri="{FF2B5EF4-FFF2-40B4-BE49-F238E27FC236}">
                  <a16:creationId xmlns:a16="http://schemas.microsoft.com/office/drawing/2014/main" id="{98C6C0CF-E3BD-4627-9DDF-246EAF2D4C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4" name="Content Placeholder 3" descr="Question Mark 3d Purple Lila Violet Stock Illustration 681476215 |  Shutterstock">
            <a:extLst>
              <a:ext uri="{FF2B5EF4-FFF2-40B4-BE49-F238E27FC236}">
                <a16:creationId xmlns:a16="http://schemas.microsoft.com/office/drawing/2014/main" id="{D17E27B1-90AC-66F0-DDA0-E5F4C31B329A}"/>
              </a:ext>
            </a:extLst>
          </p:cNvPr>
          <p:cNvPicPr>
            <a:picLocks noChangeAspect="1"/>
          </p:cNvPicPr>
          <p:nvPr/>
        </p:nvPicPr>
        <p:blipFill>
          <a:blip r:embed="rId2"/>
          <a:srcRect l="12236" t="-436" r="13502" b="6067"/>
          <a:stretch>
            <a:fillRect/>
          </a:stretch>
        </p:blipFill>
        <p:spPr>
          <a:xfrm>
            <a:off x="7834650" y="1001895"/>
            <a:ext cx="3576049" cy="4893894"/>
          </a:xfrm>
          <a:prstGeom prst="rect">
            <a:avLst/>
          </a:prstGeom>
        </p:spPr>
      </p:pic>
      <p:grpSp>
        <p:nvGrpSpPr>
          <p:cNvPr id="21" name="Group 20">
            <a:extLst>
              <a:ext uri="{FF2B5EF4-FFF2-40B4-BE49-F238E27FC236}">
                <a16:creationId xmlns:a16="http://schemas.microsoft.com/office/drawing/2014/main" id="{0C2B5F12-8A82-4A59-9400-3164CBF47F6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848" y="0"/>
            <a:ext cx="12188952" cy="6858000"/>
            <a:chOff x="0" y="0"/>
            <a:chExt cx="12188952" cy="6858000"/>
          </a:xfrm>
        </p:grpSpPr>
        <p:sp>
          <p:nvSpPr>
            <p:cNvPr id="22" name="Freeform: Shape 21">
              <a:extLst>
                <a:ext uri="{FF2B5EF4-FFF2-40B4-BE49-F238E27FC236}">
                  <a16:creationId xmlns:a16="http://schemas.microsoft.com/office/drawing/2014/main" id="{574BC7CB-EC69-421D-B286-57CAFE86DC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Freeform: Shape 22">
              <a:extLst>
                <a:ext uri="{FF2B5EF4-FFF2-40B4-BE49-F238E27FC236}">
                  <a16:creationId xmlns:a16="http://schemas.microsoft.com/office/drawing/2014/main" id="{82D86EA2-D090-4E0C-B153-3ECE913115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Freeform: Shape 23">
              <a:extLst>
                <a:ext uri="{FF2B5EF4-FFF2-40B4-BE49-F238E27FC236}">
                  <a16:creationId xmlns:a16="http://schemas.microsoft.com/office/drawing/2014/main" id="{4AC29764-D054-4F76-9FE5-49811EDB65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Freeform: Shape 24">
              <a:extLst>
                <a:ext uri="{FF2B5EF4-FFF2-40B4-BE49-F238E27FC236}">
                  <a16:creationId xmlns:a16="http://schemas.microsoft.com/office/drawing/2014/main" id="{4D9BB18B-7B57-4D1E-B87E-D2A7214F7C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Freeform: Shape 25">
              <a:extLst>
                <a:ext uri="{FF2B5EF4-FFF2-40B4-BE49-F238E27FC236}">
                  <a16:creationId xmlns:a16="http://schemas.microsoft.com/office/drawing/2014/main" id="{C0A98EF1-1185-4EFF-A3C0-25DEBE8CD9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Freeform: Shape 26">
              <a:extLst>
                <a:ext uri="{FF2B5EF4-FFF2-40B4-BE49-F238E27FC236}">
                  <a16:creationId xmlns:a16="http://schemas.microsoft.com/office/drawing/2014/main" id="{ACDA8723-DE3F-48D0-8822-0269EE207A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Freeform: Shape 27">
              <a:extLst>
                <a:ext uri="{FF2B5EF4-FFF2-40B4-BE49-F238E27FC236}">
                  <a16:creationId xmlns:a16="http://schemas.microsoft.com/office/drawing/2014/main" id="{22B072E5-03AC-4D0A-A767-43EFB55BED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30075D1E-56DD-9326-C149-58B931A4A7EC}"/>
              </a:ext>
            </a:extLst>
          </p:cNvPr>
          <p:cNvSpPr>
            <a:spLocks noGrp="1"/>
          </p:cNvSpPr>
          <p:nvPr>
            <p:ph type="title"/>
          </p:nvPr>
        </p:nvSpPr>
        <p:spPr>
          <a:xfrm>
            <a:off x="1014984" y="819015"/>
            <a:ext cx="4348337" cy="3694482"/>
          </a:xfrm>
        </p:spPr>
        <p:txBody>
          <a:bodyPr anchor="b">
            <a:normAutofit/>
          </a:bodyPr>
          <a:lstStyle/>
          <a:p>
            <a:r>
              <a:rPr lang="en-US" sz="4800">
                <a:solidFill>
                  <a:schemeClr val="bg1"/>
                </a:solidFill>
                <a:latin typeface="Calibri"/>
                <a:ea typeface="Calibri"/>
                <a:cs typeface="Calibri"/>
              </a:rPr>
              <a:t>Thank you! </a:t>
            </a:r>
            <a:br>
              <a:rPr lang="en-US" sz="4800" dirty="0">
                <a:latin typeface="Calibri"/>
                <a:ea typeface="Calibri"/>
                <a:cs typeface="Calibri"/>
              </a:rPr>
            </a:br>
            <a:br>
              <a:rPr lang="en-US" sz="4800" dirty="0">
                <a:latin typeface="Calibri"/>
                <a:ea typeface="Calibri"/>
                <a:cs typeface="Calibri"/>
              </a:rPr>
            </a:br>
            <a:br>
              <a:rPr lang="en-US" sz="4800" dirty="0">
                <a:latin typeface="Calibri"/>
                <a:ea typeface="Calibri"/>
                <a:cs typeface="Calibri"/>
              </a:rPr>
            </a:br>
            <a:br>
              <a:rPr lang="en-US" sz="4800" dirty="0">
                <a:latin typeface="Calibri"/>
                <a:ea typeface="Calibri"/>
                <a:cs typeface="Calibri"/>
              </a:rPr>
            </a:br>
            <a:r>
              <a:rPr lang="en-US" sz="4800">
                <a:solidFill>
                  <a:schemeClr val="bg1"/>
                </a:solidFill>
                <a:latin typeface="Calibri"/>
                <a:ea typeface="Calibri"/>
                <a:cs typeface="Calibri"/>
              </a:rPr>
              <a:t>Any Questions?</a:t>
            </a:r>
          </a:p>
        </p:txBody>
      </p:sp>
      <p:sp>
        <p:nvSpPr>
          <p:cNvPr id="8" name="Content Placeholder 7">
            <a:extLst>
              <a:ext uri="{FF2B5EF4-FFF2-40B4-BE49-F238E27FC236}">
                <a16:creationId xmlns:a16="http://schemas.microsoft.com/office/drawing/2014/main" id="{B1761B6C-BD43-27C6-98E8-B956722821AE}"/>
              </a:ext>
            </a:extLst>
          </p:cNvPr>
          <p:cNvSpPr>
            <a:spLocks noGrp="1"/>
          </p:cNvSpPr>
          <p:nvPr>
            <p:ph idx="1"/>
          </p:nvPr>
        </p:nvSpPr>
        <p:spPr>
          <a:xfrm>
            <a:off x="1014984" y="3442089"/>
            <a:ext cx="5821537" cy="2596896"/>
          </a:xfrm>
        </p:spPr>
        <p:txBody>
          <a:bodyPr anchor="t">
            <a:normAutofit/>
          </a:bodyPr>
          <a:lstStyle/>
          <a:p>
            <a:pPr marL="0" indent="0">
              <a:buNone/>
            </a:pPr>
            <a:endParaRPr lang="en-US" sz="1800">
              <a:solidFill>
                <a:schemeClr val="bg1"/>
              </a:solidFill>
            </a:endParaRPr>
          </a:p>
          <a:p>
            <a:pPr marL="0" indent="0">
              <a:buNone/>
            </a:pPr>
            <a:endParaRPr lang="en-US" sz="1800">
              <a:solidFill>
                <a:schemeClr val="bg1"/>
              </a:solidFill>
            </a:endParaRPr>
          </a:p>
        </p:txBody>
      </p:sp>
    </p:spTree>
    <p:extLst>
      <p:ext uri="{BB962C8B-B14F-4D97-AF65-F5344CB8AC3E}">
        <p14:creationId xmlns:p14="http://schemas.microsoft.com/office/powerpoint/2010/main" val="337003136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1E7E58-A7D0-727C-F8CC-AADB6A377A84}"/>
              </a:ext>
            </a:extLst>
          </p:cNvPr>
          <p:cNvSpPr>
            <a:spLocks noGrp="1"/>
          </p:cNvSpPr>
          <p:nvPr>
            <p:ph type="title"/>
          </p:nvPr>
        </p:nvSpPr>
        <p:spPr/>
        <p:txBody>
          <a:bodyPr/>
          <a:lstStyle/>
          <a:p>
            <a:r>
              <a:rPr lang="en-US">
                <a:latin typeface="Calibri"/>
                <a:ea typeface="Calibri"/>
                <a:cs typeface="Calibri"/>
              </a:rPr>
              <a:t>Reference List:</a:t>
            </a:r>
          </a:p>
        </p:txBody>
      </p:sp>
      <p:sp>
        <p:nvSpPr>
          <p:cNvPr id="3" name="Content Placeholder 2">
            <a:extLst>
              <a:ext uri="{FF2B5EF4-FFF2-40B4-BE49-F238E27FC236}">
                <a16:creationId xmlns:a16="http://schemas.microsoft.com/office/drawing/2014/main" id="{32529EED-0B1E-7701-58F2-4B01797D667C}"/>
              </a:ext>
            </a:extLst>
          </p:cNvPr>
          <p:cNvSpPr>
            <a:spLocks noGrp="1"/>
          </p:cNvSpPr>
          <p:nvPr>
            <p:ph idx="1"/>
          </p:nvPr>
        </p:nvSpPr>
        <p:spPr>
          <a:xfrm>
            <a:off x="204731" y="1265601"/>
            <a:ext cx="11892707" cy="5232687"/>
          </a:xfrm>
        </p:spPr>
        <p:txBody>
          <a:bodyPr vert="horz" lIns="91440" tIns="45720" rIns="91440" bIns="45720" rtlCol="0" anchor="t">
            <a:normAutofit lnSpcReduction="10000"/>
          </a:bodyPr>
          <a:lstStyle/>
          <a:p>
            <a:pPr>
              <a:buNone/>
            </a:pPr>
            <a:r>
              <a:rPr lang="en-US" sz="1200">
                <a:latin typeface="Calibri"/>
                <a:ea typeface="Calibri"/>
                <a:cs typeface="Calibri"/>
              </a:rPr>
              <a:t>Baker, H. (2026). </a:t>
            </a:r>
            <a:r>
              <a:rPr lang="en-US" sz="1200" i="1">
                <a:latin typeface="Calibri"/>
                <a:ea typeface="Calibri"/>
                <a:cs typeface="Calibri"/>
              </a:rPr>
              <a:t>Taco Bell to open new restaurants along M4 and M5 corridor, creating 600 jobs</a:t>
            </a:r>
            <a:r>
              <a:rPr lang="en-US" sz="1200">
                <a:latin typeface="Calibri"/>
                <a:ea typeface="Calibri"/>
                <a:cs typeface="Calibri"/>
              </a:rPr>
              <a:t>. Business Live. Available at: </a:t>
            </a:r>
            <a:r>
              <a:rPr lang="en-US" sz="1200" dirty="0">
                <a:latin typeface="Calibri"/>
                <a:ea typeface="Calibri"/>
                <a:cs typeface="Calibri"/>
                <a:hlinkClick r:id="rId2"/>
              </a:rPr>
              <a:t>https://www.business-live.co.uk/retail-consumer/taco-bell-open-new-restaurants-33665761</a:t>
            </a:r>
            <a:r>
              <a:rPr lang="en-US" sz="1200">
                <a:latin typeface="Calibri"/>
                <a:ea typeface="Calibri"/>
                <a:cs typeface="Calibri"/>
              </a:rPr>
              <a:t> [Accessed 29 Apr. 2026].</a:t>
            </a:r>
            <a:endParaRPr lang="en-US">
              <a:latin typeface="Calibri"/>
              <a:ea typeface="Calibri"/>
              <a:cs typeface="Calibri"/>
            </a:endParaRPr>
          </a:p>
          <a:p>
            <a:pPr>
              <a:buNone/>
            </a:pPr>
            <a:r>
              <a:rPr lang="en-US" sz="1200" dirty="0">
                <a:latin typeface="Calibri"/>
                <a:ea typeface="Calibri"/>
                <a:cs typeface="Calibri"/>
              </a:rPr>
              <a:t>Beri, S. (2025). </a:t>
            </a:r>
            <a:r>
              <a:rPr lang="en-US" sz="1200" i="1" dirty="0">
                <a:latin typeface="Calibri"/>
                <a:ea typeface="Calibri"/>
                <a:cs typeface="Calibri"/>
              </a:rPr>
              <a:t>How Taco Bell’s Self-Ordering Kiosks Are Transforming Customer Experience And Sale - </a:t>
            </a:r>
            <a:r>
              <a:rPr lang="en-US" sz="1200" i="1" dirty="0" err="1">
                <a:latin typeface="Calibri"/>
                <a:ea typeface="Calibri"/>
                <a:cs typeface="Calibri"/>
              </a:rPr>
              <a:t>OgmentO</a:t>
            </a:r>
            <a:r>
              <a:rPr lang="en-US" sz="1200" dirty="0">
                <a:latin typeface="Calibri"/>
                <a:ea typeface="Calibri"/>
                <a:cs typeface="Calibri"/>
              </a:rPr>
              <a:t>. </a:t>
            </a:r>
            <a:r>
              <a:rPr lang="en-US" sz="1200" dirty="0" err="1">
                <a:latin typeface="Calibri"/>
                <a:ea typeface="Calibri"/>
                <a:cs typeface="Calibri"/>
              </a:rPr>
              <a:t>OgmentO</a:t>
            </a:r>
            <a:r>
              <a:rPr lang="en-US" sz="1200" dirty="0">
                <a:latin typeface="Calibri"/>
                <a:ea typeface="Calibri"/>
                <a:cs typeface="Calibri"/>
              </a:rPr>
              <a:t>. Available at: </a:t>
            </a:r>
            <a:r>
              <a:rPr lang="en-US" sz="1200" dirty="0">
                <a:latin typeface="Calibri"/>
                <a:ea typeface="Calibri"/>
                <a:cs typeface="Calibri"/>
                <a:hlinkClick r:id="rId3"/>
              </a:rPr>
              <a:t>https://ogmento.io/blog/how-taco-bells-self-ordering-kiosks-are-transforming-customer-experience-and-sale/</a:t>
            </a:r>
            <a:r>
              <a:rPr lang="en-US" sz="1200" dirty="0">
                <a:latin typeface="Calibri"/>
                <a:ea typeface="Calibri"/>
                <a:cs typeface="Calibri"/>
              </a:rPr>
              <a:t>.</a:t>
            </a:r>
            <a:endParaRPr lang="en-US" dirty="0">
              <a:latin typeface="Calibri"/>
              <a:ea typeface="Calibri"/>
              <a:cs typeface="Calibri"/>
            </a:endParaRPr>
          </a:p>
          <a:p>
            <a:pPr>
              <a:buNone/>
            </a:pPr>
            <a:r>
              <a:rPr lang="en-US" sz="1200">
                <a:latin typeface="Calibri"/>
                <a:ea typeface="Calibri"/>
                <a:cs typeface="Calibri"/>
              </a:rPr>
              <a:t>Brasier, J. (2022). </a:t>
            </a:r>
            <a:r>
              <a:rPr lang="en-US" sz="1200" i="1">
                <a:latin typeface="Calibri"/>
                <a:ea typeface="Calibri"/>
                <a:cs typeface="Calibri"/>
              </a:rPr>
              <a:t>It all comes back to the plate: food’s role in understanding culture</a:t>
            </a:r>
            <a:r>
              <a:rPr lang="en-US" sz="1200">
                <a:latin typeface="Calibri"/>
                <a:ea typeface="Calibri"/>
                <a:cs typeface="Calibri"/>
              </a:rPr>
              <a:t>. Insight Vacations. Available at: </a:t>
            </a:r>
            <a:r>
              <a:rPr lang="en-US" sz="1200" dirty="0">
                <a:latin typeface="Calibri"/>
                <a:ea typeface="Calibri"/>
                <a:cs typeface="Calibri"/>
                <a:hlinkClick r:id="rId4"/>
              </a:rPr>
              <a:t>https://www.insightvacations.com/blog/understanding-culture/</a:t>
            </a:r>
            <a:r>
              <a:rPr lang="en-US" sz="1200" dirty="0">
                <a:latin typeface="Calibri"/>
                <a:ea typeface="Calibri"/>
                <a:cs typeface="Calibri"/>
              </a:rPr>
              <a:t>.</a:t>
            </a:r>
            <a:endParaRPr lang="en-US" dirty="0">
              <a:latin typeface="Calibri"/>
              <a:ea typeface="Calibri"/>
              <a:cs typeface="Calibri"/>
            </a:endParaRPr>
          </a:p>
          <a:p>
            <a:pPr>
              <a:buNone/>
            </a:pPr>
            <a:r>
              <a:rPr lang="en-US" sz="1200">
                <a:latin typeface="Calibri"/>
                <a:ea typeface="Calibri"/>
                <a:cs typeface="Calibri"/>
              </a:rPr>
              <a:t>Carr, T. (2025). </a:t>
            </a:r>
            <a:r>
              <a:rPr lang="en-US" sz="1200" i="1">
                <a:latin typeface="Calibri"/>
                <a:ea typeface="Calibri"/>
                <a:cs typeface="Calibri"/>
              </a:rPr>
              <a:t>Win free burritos for a year as part of Taco Bell’s grand Riverside opening - Bedford Independent</a:t>
            </a:r>
            <a:r>
              <a:rPr lang="en-US" sz="1200">
                <a:latin typeface="Calibri"/>
                <a:ea typeface="Calibri"/>
                <a:cs typeface="Calibri"/>
              </a:rPr>
              <a:t>.  Bedford Independent. Available at: </a:t>
            </a:r>
            <a:r>
              <a:rPr lang="en-US" sz="1200" dirty="0">
                <a:latin typeface="Calibri"/>
                <a:ea typeface="Calibri"/>
                <a:cs typeface="Calibri"/>
                <a:hlinkClick r:id="rId5"/>
              </a:rPr>
              <a:t>https://www.bedfordindependent.co.uk/win-free-burritos-for-a-year-as-part-of-taco-bells-grand-riverside-opening/</a:t>
            </a:r>
            <a:r>
              <a:rPr lang="en-US" sz="1200">
                <a:latin typeface="Calibri"/>
                <a:ea typeface="Calibri"/>
                <a:cs typeface="Calibri"/>
              </a:rPr>
              <a:t> [Accessed 23Apr. 2026].</a:t>
            </a:r>
            <a:endParaRPr lang="en-US">
              <a:latin typeface="Calibri"/>
              <a:ea typeface="Calibri"/>
              <a:cs typeface="Calibri"/>
            </a:endParaRPr>
          </a:p>
          <a:p>
            <a:pPr>
              <a:buNone/>
            </a:pPr>
            <a:r>
              <a:rPr lang="en-US" sz="1200">
                <a:latin typeface="Calibri"/>
                <a:ea typeface="Calibri"/>
                <a:cs typeface="Calibri"/>
              </a:rPr>
              <a:t>CFI (2024). </a:t>
            </a:r>
            <a:r>
              <a:rPr lang="en-US" sz="1200" i="1">
                <a:latin typeface="Calibri"/>
                <a:ea typeface="Calibri"/>
                <a:cs typeface="Calibri"/>
              </a:rPr>
              <a:t>Leadership Styles</a:t>
            </a:r>
            <a:r>
              <a:rPr lang="en-US" sz="1200">
                <a:latin typeface="Calibri"/>
                <a:ea typeface="Calibri"/>
                <a:cs typeface="Calibri"/>
              </a:rPr>
              <a:t>.  Corporate Finance Institute. Available at: </a:t>
            </a:r>
            <a:r>
              <a:rPr lang="en-US" sz="1200" dirty="0">
                <a:latin typeface="Calibri"/>
                <a:ea typeface="Calibri"/>
                <a:cs typeface="Calibri"/>
                <a:hlinkClick r:id="rId6"/>
              </a:rPr>
              <a:t>https://corporatefinanceinstitute.com/resources/management/leadership-styles/</a:t>
            </a:r>
            <a:r>
              <a:rPr lang="en-US" sz="1200" dirty="0">
                <a:latin typeface="Calibri"/>
                <a:ea typeface="Calibri"/>
                <a:cs typeface="Calibri"/>
              </a:rPr>
              <a:t>.</a:t>
            </a:r>
            <a:endParaRPr lang="en-US" dirty="0">
              <a:latin typeface="Calibri"/>
              <a:ea typeface="Calibri"/>
              <a:cs typeface="Calibri"/>
            </a:endParaRPr>
          </a:p>
          <a:p>
            <a:pPr>
              <a:buNone/>
            </a:pPr>
            <a:r>
              <a:rPr lang="en-US" sz="1200" dirty="0" err="1">
                <a:latin typeface="Calibri"/>
                <a:ea typeface="Calibri"/>
                <a:cs typeface="Calibri"/>
              </a:rPr>
              <a:t>Checkify</a:t>
            </a:r>
            <a:r>
              <a:rPr lang="en-US" sz="1200" dirty="0">
                <a:latin typeface="Calibri"/>
                <a:ea typeface="Calibri"/>
                <a:cs typeface="Calibri"/>
              </a:rPr>
              <a:t> (2025). </a:t>
            </a:r>
            <a:r>
              <a:rPr lang="en-US" sz="1200" i="1" dirty="0">
                <a:latin typeface="Calibri"/>
                <a:ea typeface="Calibri"/>
                <a:cs typeface="Calibri"/>
              </a:rPr>
              <a:t>PESTLE Analysis for Strategic Decision-Making</a:t>
            </a:r>
            <a:r>
              <a:rPr lang="en-US" sz="1200" dirty="0">
                <a:latin typeface="Calibri"/>
                <a:ea typeface="Calibri"/>
                <a:cs typeface="Calibri"/>
              </a:rPr>
              <a:t>. </a:t>
            </a:r>
            <a:r>
              <a:rPr lang="en-US" sz="1200" dirty="0" err="1">
                <a:latin typeface="Calibri"/>
                <a:ea typeface="Calibri"/>
                <a:cs typeface="Calibri"/>
              </a:rPr>
              <a:t>Checkify</a:t>
            </a:r>
            <a:r>
              <a:rPr lang="en-US" sz="1200" dirty="0">
                <a:latin typeface="Calibri"/>
                <a:ea typeface="Calibri"/>
                <a:cs typeface="Calibri"/>
              </a:rPr>
              <a:t>. Available at: </a:t>
            </a:r>
            <a:r>
              <a:rPr lang="en-US" sz="1200" dirty="0">
                <a:latin typeface="Calibri"/>
                <a:ea typeface="Calibri"/>
                <a:cs typeface="Calibri"/>
                <a:hlinkClick r:id="rId7"/>
              </a:rPr>
              <a:t>https://checkify.com/article/pestle-analysis/</a:t>
            </a:r>
            <a:r>
              <a:rPr lang="en-US" sz="1200" dirty="0">
                <a:latin typeface="Calibri"/>
                <a:ea typeface="Calibri"/>
                <a:cs typeface="Calibri"/>
              </a:rPr>
              <a:t>.</a:t>
            </a:r>
            <a:endParaRPr lang="en-US" dirty="0">
              <a:latin typeface="Calibri"/>
              <a:ea typeface="Calibri"/>
              <a:cs typeface="Calibri"/>
            </a:endParaRPr>
          </a:p>
          <a:p>
            <a:pPr>
              <a:buNone/>
            </a:pPr>
            <a:r>
              <a:rPr lang="en-US" sz="1200">
                <a:latin typeface="Calibri"/>
                <a:ea typeface="Calibri"/>
                <a:cs typeface="Calibri"/>
              </a:rPr>
              <a:t>CIPD (2025). </a:t>
            </a:r>
            <a:r>
              <a:rPr lang="en-US" sz="1200" i="1">
                <a:latin typeface="Calibri"/>
                <a:ea typeface="Calibri"/>
                <a:cs typeface="Calibri"/>
              </a:rPr>
              <a:t>PESTLE Analysis</a:t>
            </a:r>
            <a:r>
              <a:rPr lang="en-US" sz="1200">
                <a:latin typeface="Calibri"/>
                <a:ea typeface="Calibri"/>
                <a:cs typeface="Calibri"/>
              </a:rPr>
              <a:t>. CIPD. Available at: </a:t>
            </a:r>
            <a:r>
              <a:rPr lang="en-US" sz="1200" dirty="0">
                <a:latin typeface="Calibri"/>
                <a:ea typeface="Calibri"/>
                <a:cs typeface="Calibri"/>
                <a:hlinkClick r:id="rId8"/>
              </a:rPr>
              <a:t>https://www.cipd.org/uk/knowledge/factsheets/pestle-analysis-factsheet/</a:t>
            </a:r>
            <a:r>
              <a:rPr lang="en-US" sz="1200" dirty="0">
                <a:latin typeface="Calibri"/>
                <a:ea typeface="Calibri"/>
                <a:cs typeface="Calibri"/>
              </a:rPr>
              <a:t>.</a:t>
            </a:r>
            <a:endParaRPr lang="en-US" dirty="0">
              <a:latin typeface="Calibri"/>
              <a:ea typeface="Calibri"/>
              <a:cs typeface="Calibri"/>
            </a:endParaRPr>
          </a:p>
          <a:p>
            <a:pPr>
              <a:buNone/>
            </a:pPr>
            <a:r>
              <a:rPr lang="en-US" sz="1200" dirty="0">
                <a:latin typeface="Calibri"/>
                <a:ea typeface="Calibri"/>
                <a:cs typeface="Calibri"/>
              </a:rPr>
              <a:t>Evanny </a:t>
            </a:r>
            <a:r>
              <a:rPr lang="en-US" sz="1200" dirty="0" err="1">
                <a:latin typeface="Calibri"/>
                <a:ea typeface="Calibri"/>
                <a:cs typeface="Calibri"/>
              </a:rPr>
              <a:t>Kaputri</a:t>
            </a:r>
            <a:r>
              <a:rPr lang="en-US" sz="1200" dirty="0">
                <a:latin typeface="Calibri"/>
                <a:ea typeface="Calibri"/>
                <a:cs typeface="Calibri"/>
              </a:rPr>
              <a:t>, </a:t>
            </a:r>
            <a:r>
              <a:rPr lang="en-US" sz="1200" dirty="0" err="1">
                <a:latin typeface="Calibri"/>
                <a:ea typeface="Calibri"/>
                <a:cs typeface="Calibri"/>
              </a:rPr>
              <a:t>Lukita</a:t>
            </a:r>
            <a:r>
              <a:rPr lang="en-US" sz="1200" dirty="0">
                <a:latin typeface="Calibri"/>
                <a:ea typeface="Calibri"/>
                <a:cs typeface="Calibri"/>
              </a:rPr>
              <a:t>, F., </a:t>
            </a:r>
            <a:r>
              <a:rPr lang="en-US" sz="1200" dirty="0" err="1">
                <a:latin typeface="Calibri"/>
                <a:ea typeface="Calibri"/>
                <a:cs typeface="Calibri"/>
              </a:rPr>
              <a:t>Onesis</a:t>
            </a:r>
            <a:r>
              <a:rPr lang="en-US" sz="1200" dirty="0">
                <a:latin typeface="Calibri"/>
                <a:ea typeface="Calibri"/>
                <a:cs typeface="Calibri"/>
              </a:rPr>
              <a:t>, J., Juliana, J. and Amelda </a:t>
            </a:r>
            <a:r>
              <a:rPr lang="en-US" sz="1200" dirty="0" err="1">
                <a:latin typeface="Calibri"/>
                <a:ea typeface="Calibri"/>
                <a:cs typeface="Calibri"/>
              </a:rPr>
              <a:t>Pramezwary</a:t>
            </a:r>
            <a:r>
              <a:rPr lang="en-US" sz="1200" dirty="0">
                <a:latin typeface="Calibri"/>
                <a:ea typeface="Calibri"/>
                <a:cs typeface="Calibri"/>
              </a:rPr>
              <a:t> (2025). Leadership Style and Employee Motivation: Unveiling the Key to Productivity in Fast-Food Restaurants. </a:t>
            </a:r>
            <a:r>
              <a:rPr lang="en-US" sz="1200" i="1" dirty="0" err="1">
                <a:latin typeface="Calibri"/>
                <a:ea typeface="Calibri"/>
                <a:cs typeface="Calibri"/>
              </a:rPr>
              <a:t>Jurnal</a:t>
            </a:r>
            <a:r>
              <a:rPr lang="en-US" sz="1200" i="1" dirty="0">
                <a:latin typeface="Calibri"/>
                <a:ea typeface="Calibri"/>
                <a:cs typeface="Calibri"/>
              </a:rPr>
              <a:t> </a:t>
            </a:r>
            <a:r>
              <a:rPr lang="en-US" sz="1200" i="1" dirty="0" err="1">
                <a:latin typeface="Calibri"/>
                <a:ea typeface="Calibri"/>
                <a:cs typeface="Calibri"/>
              </a:rPr>
              <a:t>Humaniora</a:t>
            </a:r>
            <a:r>
              <a:rPr lang="en-US" sz="1200" i="1" dirty="0">
                <a:latin typeface="Calibri"/>
                <a:ea typeface="Calibri"/>
                <a:cs typeface="Calibri"/>
              </a:rPr>
              <a:t> </a:t>
            </a:r>
            <a:r>
              <a:rPr lang="en-US" sz="1200" i="1" dirty="0" err="1">
                <a:latin typeface="Calibri"/>
                <a:ea typeface="Calibri"/>
                <a:cs typeface="Calibri"/>
              </a:rPr>
              <a:t>Jurnal</a:t>
            </a:r>
            <a:r>
              <a:rPr lang="en-US" sz="1200" i="1" dirty="0">
                <a:latin typeface="Calibri"/>
                <a:ea typeface="Calibri"/>
                <a:cs typeface="Calibri"/>
              </a:rPr>
              <a:t> </a:t>
            </a:r>
            <a:r>
              <a:rPr lang="en-US" sz="1200" i="1" dirty="0" err="1">
                <a:latin typeface="Calibri"/>
                <a:ea typeface="Calibri"/>
                <a:cs typeface="Calibri"/>
              </a:rPr>
              <a:t>Ilmu</a:t>
            </a:r>
            <a:r>
              <a:rPr lang="en-US" sz="1200" i="1" dirty="0">
                <a:latin typeface="Calibri"/>
                <a:ea typeface="Calibri"/>
                <a:cs typeface="Calibri"/>
              </a:rPr>
              <a:t> </a:t>
            </a:r>
            <a:r>
              <a:rPr lang="en-US" sz="1200" i="1" dirty="0" err="1">
                <a:latin typeface="Calibri"/>
                <a:ea typeface="Calibri"/>
                <a:cs typeface="Calibri"/>
              </a:rPr>
              <a:t>Sosial</a:t>
            </a:r>
            <a:r>
              <a:rPr lang="en-US" sz="1200" i="1" dirty="0">
                <a:latin typeface="Calibri"/>
                <a:ea typeface="Calibri"/>
                <a:cs typeface="Calibri"/>
              </a:rPr>
              <a:t> Ekonomi dan Hukum</a:t>
            </a:r>
            <a:r>
              <a:rPr lang="en-US" sz="1200" dirty="0">
                <a:latin typeface="Calibri"/>
                <a:ea typeface="Calibri"/>
                <a:cs typeface="Calibri"/>
              </a:rPr>
              <a:t>, 9(1), pp.22–36. </a:t>
            </a:r>
            <a:r>
              <a:rPr lang="en-US" sz="1200" dirty="0" err="1">
                <a:latin typeface="Calibri"/>
                <a:ea typeface="Calibri"/>
                <a:cs typeface="Calibri"/>
              </a:rPr>
              <a:t>doi:https</a:t>
            </a:r>
            <a:r>
              <a:rPr lang="en-US" sz="1200" dirty="0">
                <a:latin typeface="Calibri"/>
                <a:ea typeface="Calibri"/>
                <a:cs typeface="Calibri"/>
              </a:rPr>
              <a:t>://doi.org/10.30601/humaniora.v9i1.6054.</a:t>
            </a:r>
            <a:endParaRPr lang="en-US" dirty="0">
              <a:latin typeface="Calibri"/>
              <a:ea typeface="Calibri"/>
              <a:cs typeface="Calibri"/>
            </a:endParaRPr>
          </a:p>
          <a:p>
            <a:pPr>
              <a:buNone/>
            </a:pPr>
            <a:r>
              <a:rPr lang="en-US" sz="1200" dirty="0">
                <a:latin typeface="Calibri"/>
                <a:ea typeface="Calibri"/>
                <a:cs typeface="Calibri"/>
              </a:rPr>
              <a:t>Garden, T. (2022). </a:t>
            </a:r>
            <a:r>
              <a:rPr lang="en-US" sz="1200" i="1" dirty="0">
                <a:latin typeface="Calibri"/>
                <a:ea typeface="Calibri"/>
                <a:cs typeface="Calibri"/>
              </a:rPr>
              <a:t>What’s the most important thing when building a great business?</a:t>
            </a:r>
            <a:r>
              <a:rPr lang="en-US" sz="1200" dirty="0">
                <a:latin typeface="Calibri"/>
                <a:ea typeface="Calibri"/>
                <a:cs typeface="Calibri"/>
              </a:rPr>
              <a:t> Talentgarden.com. Available at: </a:t>
            </a:r>
            <a:r>
              <a:rPr lang="en-US" sz="1200" dirty="0">
                <a:latin typeface="Calibri"/>
                <a:ea typeface="Calibri"/>
                <a:cs typeface="Calibri"/>
                <a:hlinkClick r:id="rId9"/>
              </a:rPr>
              <a:t>https://blog.talentgarden.com/en/blog/community/what-most-important-when-building-great-business</a:t>
            </a:r>
            <a:r>
              <a:rPr lang="en-US" sz="1200" dirty="0">
                <a:latin typeface="Calibri"/>
                <a:ea typeface="Calibri"/>
                <a:cs typeface="Calibri"/>
              </a:rPr>
              <a:t> [Accessed 2 Apr. 2026].</a:t>
            </a:r>
            <a:endParaRPr lang="en-US" dirty="0">
              <a:latin typeface="Calibri"/>
              <a:ea typeface="Calibri"/>
              <a:cs typeface="Calibri"/>
            </a:endParaRPr>
          </a:p>
          <a:p>
            <a:pPr>
              <a:buNone/>
            </a:pPr>
            <a:r>
              <a:rPr lang="en-US" sz="1200">
                <a:latin typeface="Calibri"/>
                <a:ea typeface="Calibri"/>
                <a:cs typeface="Calibri"/>
              </a:rPr>
              <a:t>Houlton, C. (2025). </a:t>
            </a:r>
            <a:r>
              <a:rPr lang="en-US" sz="1200" i="1">
                <a:latin typeface="Calibri"/>
                <a:ea typeface="Calibri"/>
                <a:cs typeface="Calibri"/>
              </a:rPr>
              <a:t>Mexican restaurant chain Tortilla delivers record UK profits</a:t>
            </a:r>
            <a:r>
              <a:rPr lang="en-US" sz="1200">
                <a:latin typeface="Calibri"/>
                <a:ea typeface="Calibri"/>
                <a:cs typeface="Calibri"/>
              </a:rPr>
              <a:t>.  The Grocer. Available at: </a:t>
            </a:r>
            <a:r>
              <a:rPr lang="en-US" sz="1200" dirty="0">
                <a:latin typeface="Calibri"/>
                <a:ea typeface="Calibri"/>
                <a:cs typeface="Calibri"/>
                <a:hlinkClick r:id="rId10"/>
              </a:rPr>
              <a:t>https://www.thegrocer.co.uk/news/mexican-restaurant-chain-tortilla-delivers-record-uk-profits/710007.article</a:t>
            </a:r>
            <a:r>
              <a:rPr lang="en-US" sz="1200" dirty="0">
                <a:latin typeface="Calibri"/>
                <a:ea typeface="Calibri"/>
                <a:cs typeface="Calibri"/>
              </a:rPr>
              <a:t>.</a:t>
            </a:r>
            <a:endParaRPr lang="en-US" dirty="0">
              <a:latin typeface="Calibri"/>
              <a:ea typeface="Calibri"/>
              <a:cs typeface="Calibri"/>
            </a:endParaRPr>
          </a:p>
          <a:p>
            <a:pPr>
              <a:buNone/>
            </a:pPr>
            <a:r>
              <a:rPr lang="en-US" sz="1200">
                <a:latin typeface="Calibri"/>
                <a:ea typeface="Calibri"/>
                <a:cs typeface="Calibri"/>
              </a:rPr>
              <a:t>Human Foods Program (2024). </a:t>
            </a:r>
            <a:r>
              <a:rPr lang="en-US" sz="1200" i="1">
                <a:latin typeface="Calibri"/>
                <a:ea typeface="Calibri"/>
                <a:cs typeface="Calibri"/>
              </a:rPr>
              <a:t>Menu Labeling Requirements</a:t>
            </a:r>
            <a:r>
              <a:rPr lang="en-US" sz="1200">
                <a:latin typeface="Calibri"/>
                <a:ea typeface="Calibri"/>
                <a:cs typeface="Calibri"/>
              </a:rPr>
              <a:t>. U.S. Food and Drug Administration. Available at: </a:t>
            </a:r>
            <a:r>
              <a:rPr lang="en-US" sz="1200" dirty="0">
                <a:latin typeface="Calibri"/>
                <a:ea typeface="Calibri"/>
                <a:cs typeface="Calibri"/>
                <a:hlinkClick r:id="rId11"/>
              </a:rPr>
              <a:t>https://www.fda.gov/food/nutrition-food-labeling-and-critical-foods/menu-labeling-requirements</a:t>
            </a:r>
            <a:r>
              <a:rPr lang="en-US" sz="1200" dirty="0">
                <a:latin typeface="Calibri"/>
                <a:ea typeface="Calibri"/>
                <a:cs typeface="Calibri"/>
              </a:rPr>
              <a:t>.</a:t>
            </a:r>
            <a:endParaRPr lang="en-US" dirty="0">
              <a:latin typeface="Calibri"/>
              <a:ea typeface="Calibri"/>
              <a:cs typeface="Calibri"/>
            </a:endParaRPr>
          </a:p>
          <a:p>
            <a:pPr>
              <a:buNone/>
            </a:pPr>
            <a:r>
              <a:rPr lang="en-US" sz="1200">
                <a:latin typeface="Calibri"/>
                <a:ea typeface="Calibri"/>
                <a:cs typeface="Calibri"/>
              </a:rPr>
              <a:t>Investing.com (2025). </a:t>
            </a:r>
            <a:r>
              <a:rPr lang="en-US" sz="1200" i="1">
                <a:latin typeface="Calibri"/>
                <a:ea typeface="Calibri"/>
                <a:cs typeface="Calibri"/>
              </a:rPr>
              <a:t>Yum! Brands’ SWOT analysis: fast-food giant’s stock faces mixed outlook</a:t>
            </a:r>
            <a:r>
              <a:rPr lang="en-US" sz="1200">
                <a:latin typeface="Calibri"/>
                <a:ea typeface="Calibri"/>
                <a:cs typeface="Calibri"/>
              </a:rPr>
              <a:t>. Investing.com. Available at: </a:t>
            </a:r>
            <a:r>
              <a:rPr lang="en-US" sz="1200" dirty="0">
                <a:latin typeface="Calibri"/>
                <a:ea typeface="Calibri"/>
                <a:cs typeface="Calibri"/>
                <a:hlinkClick r:id="rId12"/>
              </a:rPr>
              <a:t>https://www.investing.com/news/swot-analysis/yum-brands-swot-analysis-fastfood-giants-stock-faces-mixed-outlook-93CH-4242977</a:t>
            </a:r>
            <a:r>
              <a:rPr lang="en-US" sz="1200" dirty="0">
                <a:latin typeface="Calibri"/>
                <a:ea typeface="Calibri"/>
                <a:cs typeface="Calibri"/>
              </a:rPr>
              <a:t>.</a:t>
            </a:r>
            <a:endParaRPr lang="en-US" dirty="0">
              <a:latin typeface="Calibri"/>
              <a:ea typeface="Calibri"/>
              <a:cs typeface="Calibri"/>
            </a:endParaRPr>
          </a:p>
          <a:p>
            <a:pPr>
              <a:buNone/>
            </a:pPr>
            <a:r>
              <a:rPr lang="en-US" sz="1200">
                <a:latin typeface="Calibri"/>
                <a:ea typeface="Calibri"/>
                <a:cs typeface="Calibri"/>
              </a:rPr>
              <a:t>Jurevicius, O. (2023). </a:t>
            </a:r>
            <a:r>
              <a:rPr lang="en-US" sz="1200" i="1">
                <a:latin typeface="Calibri"/>
                <a:ea typeface="Calibri"/>
                <a:cs typeface="Calibri"/>
              </a:rPr>
              <a:t>Taco Bell SWOT analysis 2023 - SM Insight</a:t>
            </a:r>
            <a:r>
              <a:rPr lang="en-US" sz="1200">
                <a:latin typeface="Calibri"/>
                <a:ea typeface="Calibri"/>
                <a:cs typeface="Calibri"/>
              </a:rPr>
              <a:t>.  Strategic Management Insight. Available at: </a:t>
            </a:r>
            <a:r>
              <a:rPr lang="en-US" sz="1200" dirty="0">
                <a:latin typeface="Calibri"/>
                <a:ea typeface="Calibri"/>
                <a:cs typeface="Calibri"/>
                <a:hlinkClick r:id="rId13"/>
              </a:rPr>
              <a:t>https://strategicmanagementinsight.com/swot-analyses/taco-bell-swot-analysis/</a:t>
            </a:r>
            <a:r>
              <a:rPr lang="en-US" sz="1200" dirty="0">
                <a:latin typeface="Calibri"/>
                <a:ea typeface="Calibri"/>
                <a:cs typeface="Calibri"/>
              </a:rPr>
              <a:t>.</a:t>
            </a:r>
            <a:endParaRPr lang="en-US" dirty="0">
              <a:latin typeface="Calibri"/>
              <a:ea typeface="Calibri"/>
              <a:cs typeface="Calibri"/>
            </a:endParaRPr>
          </a:p>
          <a:p>
            <a:pPr marL="0" indent="0">
              <a:buNone/>
            </a:pPr>
            <a:endParaRPr lang="en-US"/>
          </a:p>
        </p:txBody>
      </p:sp>
    </p:spTree>
    <p:extLst>
      <p:ext uri="{BB962C8B-B14F-4D97-AF65-F5344CB8AC3E}">
        <p14:creationId xmlns:p14="http://schemas.microsoft.com/office/powerpoint/2010/main" val="384154927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93E3C8-FC53-ECDF-E3ED-271C1E078D2A}"/>
              </a:ext>
            </a:extLst>
          </p:cNvPr>
          <p:cNvSpPr>
            <a:spLocks noGrp="1"/>
          </p:cNvSpPr>
          <p:nvPr>
            <p:ph type="title"/>
          </p:nvPr>
        </p:nvSpPr>
        <p:spPr/>
        <p:txBody>
          <a:bodyPr/>
          <a:lstStyle/>
          <a:p>
            <a:r>
              <a:rPr lang="en-US"/>
              <a:t>Reference List:</a:t>
            </a:r>
          </a:p>
        </p:txBody>
      </p:sp>
      <p:sp>
        <p:nvSpPr>
          <p:cNvPr id="3" name="Content Placeholder 2">
            <a:extLst>
              <a:ext uri="{FF2B5EF4-FFF2-40B4-BE49-F238E27FC236}">
                <a16:creationId xmlns:a16="http://schemas.microsoft.com/office/drawing/2014/main" id="{6F8A972D-BE11-78D0-6F4F-C593923CF417}"/>
              </a:ext>
            </a:extLst>
          </p:cNvPr>
          <p:cNvSpPr>
            <a:spLocks noGrp="1"/>
          </p:cNvSpPr>
          <p:nvPr>
            <p:ph idx="1"/>
          </p:nvPr>
        </p:nvSpPr>
        <p:spPr>
          <a:xfrm>
            <a:off x="195550" y="1825625"/>
            <a:ext cx="11911069" cy="4351338"/>
          </a:xfrm>
        </p:spPr>
        <p:txBody>
          <a:bodyPr vert="horz" lIns="91440" tIns="45720" rIns="91440" bIns="45720" rtlCol="0" anchor="t">
            <a:noAutofit/>
          </a:bodyPr>
          <a:lstStyle/>
          <a:p>
            <a:pPr>
              <a:buNone/>
            </a:pPr>
            <a:r>
              <a:rPr lang="en-US" sz="900">
                <a:latin typeface="Calibri"/>
                <a:ea typeface="Calibri"/>
                <a:cs typeface="Calibri"/>
              </a:rPr>
              <a:t>Kerzman, L. (2019). </a:t>
            </a:r>
            <a:r>
              <a:rPr lang="en-US" sz="900" i="1">
                <a:latin typeface="Calibri"/>
                <a:ea typeface="Calibri"/>
                <a:cs typeface="Calibri"/>
              </a:rPr>
              <a:t>Fast-food restaurants struggle to retain employees | The Volante</a:t>
            </a:r>
            <a:r>
              <a:rPr lang="en-US" sz="900">
                <a:latin typeface="Calibri"/>
                <a:ea typeface="Calibri"/>
                <a:cs typeface="Calibri"/>
              </a:rPr>
              <a:t>.  The Volante. Available at: </a:t>
            </a:r>
            <a:r>
              <a:rPr lang="en-US" sz="900" dirty="0">
                <a:latin typeface="Calibri"/>
                <a:ea typeface="Calibri"/>
                <a:cs typeface="Calibri"/>
                <a:hlinkClick r:id="rId2"/>
              </a:rPr>
              <a:t>https://volanteonline.com/2019/10/fast-food-restaurants-struggle-to-retain-employees/</a:t>
            </a:r>
            <a:r>
              <a:rPr lang="en-US" sz="900" dirty="0">
                <a:latin typeface="Calibri"/>
                <a:ea typeface="Calibri"/>
                <a:cs typeface="Calibri"/>
              </a:rPr>
              <a:t>.</a:t>
            </a:r>
          </a:p>
          <a:p>
            <a:pPr>
              <a:buNone/>
            </a:pPr>
            <a:r>
              <a:rPr lang="en-US" sz="900" dirty="0">
                <a:latin typeface="Calibri"/>
                <a:ea typeface="Calibri"/>
                <a:cs typeface="Calibri"/>
              </a:rPr>
              <a:t>Lins, M., </a:t>
            </a:r>
            <a:r>
              <a:rPr lang="en-US" sz="900" dirty="0" err="1">
                <a:latin typeface="Calibri"/>
                <a:ea typeface="Calibri"/>
                <a:cs typeface="Calibri"/>
              </a:rPr>
              <a:t>Puppin</a:t>
            </a:r>
            <a:r>
              <a:rPr lang="en-US" sz="900" dirty="0">
                <a:latin typeface="Calibri"/>
                <a:ea typeface="Calibri"/>
                <a:cs typeface="Calibri"/>
              </a:rPr>
              <a:t> Zandonadi, R., Raposo, A. and </a:t>
            </a:r>
            <a:r>
              <a:rPr lang="en-US" sz="900" dirty="0" err="1">
                <a:latin typeface="Calibri"/>
                <a:ea typeface="Calibri"/>
                <a:cs typeface="Calibri"/>
              </a:rPr>
              <a:t>Ginani</a:t>
            </a:r>
            <a:r>
              <a:rPr lang="en-US" sz="900" dirty="0">
                <a:latin typeface="Calibri"/>
                <a:ea typeface="Calibri"/>
                <a:cs typeface="Calibri"/>
              </a:rPr>
              <a:t>, V.C. (2021). Food Waste on Foodservice: an Overview through the Perspective of Sustainable Dimensions. </a:t>
            </a:r>
            <a:r>
              <a:rPr lang="en-US" sz="900" i="1" dirty="0">
                <a:latin typeface="Calibri"/>
                <a:ea typeface="Calibri"/>
                <a:cs typeface="Calibri"/>
              </a:rPr>
              <a:t>Foods</a:t>
            </a:r>
            <a:r>
              <a:rPr lang="en-US" sz="900" dirty="0">
                <a:latin typeface="Calibri"/>
                <a:ea typeface="Calibri"/>
                <a:cs typeface="Calibri"/>
              </a:rPr>
              <a:t>, 10(6), p.1175. </a:t>
            </a:r>
            <a:r>
              <a:rPr lang="en-US" sz="900" dirty="0">
                <a:latin typeface="Calibri"/>
                <a:ea typeface="Calibri"/>
                <a:cs typeface="Calibri"/>
                <a:hlinkClick r:id="rId3"/>
              </a:rPr>
              <a:t>https://doi.org/10.3390/foods10061175</a:t>
            </a:r>
            <a:r>
              <a:rPr lang="en-US" sz="900" dirty="0">
                <a:latin typeface="Calibri"/>
                <a:ea typeface="Calibri"/>
                <a:cs typeface="Calibri"/>
              </a:rPr>
              <a:t> </a:t>
            </a:r>
          </a:p>
          <a:p>
            <a:pPr>
              <a:buNone/>
            </a:pPr>
            <a:r>
              <a:rPr lang="en-US" sz="900" dirty="0">
                <a:latin typeface="Calibri"/>
                <a:ea typeface="Calibri"/>
                <a:cs typeface="Calibri"/>
              </a:rPr>
              <a:t>Miller , K. (2022). </a:t>
            </a:r>
            <a:r>
              <a:rPr lang="en-US" sz="900" i="1" dirty="0">
                <a:latin typeface="Calibri"/>
                <a:ea typeface="Calibri"/>
                <a:cs typeface="Calibri"/>
              </a:rPr>
              <a:t>An expounding and astute PESTLE analysis of Taco Bell</a:t>
            </a:r>
            <a:r>
              <a:rPr lang="en-US" sz="900" dirty="0">
                <a:latin typeface="Calibri"/>
                <a:ea typeface="Calibri"/>
                <a:cs typeface="Calibri"/>
              </a:rPr>
              <a:t>.  </a:t>
            </a:r>
            <a:r>
              <a:rPr lang="en-US" sz="900" dirty="0" err="1">
                <a:latin typeface="Calibri"/>
                <a:ea typeface="Calibri"/>
                <a:cs typeface="Calibri"/>
              </a:rPr>
              <a:t>Crowjack</a:t>
            </a:r>
            <a:r>
              <a:rPr lang="en-US" sz="900" dirty="0">
                <a:latin typeface="Calibri"/>
                <a:ea typeface="Calibri"/>
                <a:cs typeface="Calibri"/>
              </a:rPr>
              <a:t>. Available at: </a:t>
            </a:r>
            <a:r>
              <a:rPr lang="en-US" sz="900" dirty="0">
                <a:latin typeface="Calibri"/>
                <a:ea typeface="Calibri"/>
                <a:cs typeface="Calibri"/>
                <a:hlinkClick r:id="rId4"/>
              </a:rPr>
              <a:t>https://crowjack.com/pestle-analysis/tacobell</a:t>
            </a:r>
            <a:r>
              <a:rPr lang="en-US" sz="900" dirty="0">
                <a:latin typeface="Calibri"/>
                <a:ea typeface="Calibri"/>
                <a:cs typeface="Calibri"/>
              </a:rPr>
              <a:t>.</a:t>
            </a:r>
          </a:p>
          <a:p>
            <a:pPr>
              <a:buNone/>
            </a:pPr>
            <a:r>
              <a:rPr lang="en-US" sz="900">
                <a:latin typeface="Calibri"/>
                <a:ea typeface="Calibri"/>
                <a:cs typeface="Calibri"/>
              </a:rPr>
              <a:t>Minder, K. (2023). </a:t>
            </a:r>
            <a:r>
              <a:rPr lang="en-US" sz="900" i="1">
                <a:latin typeface="Calibri"/>
                <a:ea typeface="Calibri"/>
                <a:cs typeface="Calibri"/>
              </a:rPr>
              <a:t>Threat Data Feeds and Threat Intelligence Are Not the Same Thing</a:t>
            </a:r>
            <a:r>
              <a:rPr lang="en-US" sz="900">
                <a:latin typeface="Calibri"/>
                <a:ea typeface="Calibri"/>
                <a:cs typeface="Calibri"/>
              </a:rPr>
              <a:t>. </a:t>
            </a:r>
            <a:r>
              <a:rPr lang="en-US" sz="900" dirty="0">
                <a:latin typeface="Calibri"/>
                <a:ea typeface="Calibri"/>
                <a:cs typeface="Calibri"/>
                <a:hlinkClick r:id="rId5"/>
              </a:rPr>
              <a:t>www.darkreading.com</a:t>
            </a:r>
            <a:r>
              <a:rPr lang="en-US" sz="900">
                <a:latin typeface="Calibri"/>
                <a:ea typeface="Calibri"/>
                <a:cs typeface="Calibri"/>
              </a:rPr>
              <a:t>. Available at: </a:t>
            </a:r>
            <a:r>
              <a:rPr lang="en-US" sz="900" dirty="0">
                <a:latin typeface="Calibri"/>
                <a:ea typeface="Calibri"/>
                <a:cs typeface="Calibri"/>
                <a:hlinkClick r:id="rId6"/>
              </a:rPr>
              <a:t>https://www.darkreading.com/threat-intelligence/threat-data-feeds-and-threat-intelligence-are-not-same-thing</a:t>
            </a:r>
            <a:r>
              <a:rPr lang="en-US" sz="900" dirty="0">
                <a:latin typeface="Calibri"/>
                <a:ea typeface="Calibri"/>
                <a:cs typeface="Calibri"/>
              </a:rPr>
              <a:t>.</a:t>
            </a:r>
          </a:p>
          <a:p>
            <a:pPr>
              <a:buNone/>
            </a:pPr>
            <a:r>
              <a:rPr lang="en-US" sz="900" dirty="0">
                <a:latin typeface="Calibri"/>
                <a:ea typeface="Calibri"/>
                <a:cs typeface="Calibri"/>
              </a:rPr>
              <a:t>Morris, R. (2026). </a:t>
            </a:r>
            <a:r>
              <a:rPr lang="en-US" sz="900" i="1" dirty="0">
                <a:latin typeface="Calibri"/>
                <a:ea typeface="Calibri"/>
                <a:cs typeface="Calibri"/>
              </a:rPr>
              <a:t>It’s time to </a:t>
            </a:r>
            <a:r>
              <a:rPr lang="en-US" sz="900" i="1" dirty="0" err="1">
                <a:latin typeface="Calibri"/>
                <a:ea typeface="Calibri"/>
                <a:cs typeface="Calibri"/>
              </a:rPr>
              <a:t>maximise</a:t>
            </a:r>
            <a:r>
              <a:rPr lang="en-US" sz="900" i="1" dirty="0">
                <a:latin typeface="Calibri"/>
                <a:ea typeface="Calibri"/>
                <a:cs typeface="Calibri"/>
              </a:rPr>
              <a:t> the opportunities</a:t>
            </a:r>
            <a:r>
              <a:rPr lang="en-US" sz="900" dirty="0">
                <a:latin typeface="Calibri"/>
                <a:ea typeface="Calibri"/>
                <a:cs typeface="Calibri"/>
              </a:rPr>
              <a:t>.  Themj.co.uk. Available at: </a:t>
            </a:r>
            <a:r>
              <a:rPr lang="en-US" sz="900" dirty="0">
                <a:latin typeface="Calibri"/>
                <a:ea typeface="Calibri"/>
                <a:cs typeface="Calibri"/>
                <a:hlinkClick r:id="rId7"/>
              </a:rPr>
              <a:t>https://www.themj.co.uk/maximise-opportunities</a:t>
            </a:r>
            <a:r>
              <a:rPr lang="en-US" sz="900" dirty="0">
                <a:latin typeface="Calibri"/>
                <a:ea typeface="Calibri"/>
                <a:cs typeface="Calibri"/>
              </a:rPr>
              <a:t> [Accessed 21 Apr. 2026].</a:t>
            </a:r>
          </a:p>
          <a:p>
            <a:pPr>
              <a:buNone/>
            </a:pPr>
            <a:r>
              <a:rPr lang="en-US" sz="900">
                <a:latin typeface="Calibri"/>
                <a:ea typeface="Calibri"/>
                <a:cs typeface="Calibri"/>
              </a:rPr>
              <a:t>Pereira, D. (2025). </a:t>
            </a:r>
            <a:r>
              <a:rPr lang="en-US" sz="900" i="1">
                <a:latin typeface="Calibri"/>
                <a:ea typeface="Calibri"/>
                <a:cs typeface="Calibri"/>
              </a:rPr>
              <a:t>Taco Bell Target Market Analysis</a:t>
            </a:r>
            <a:r>
              <a:rPr lang="en-US" sz="900">
                <a:latin typeface="Calibri"/>
                <a:ea typeface="Calibri"/>
                <a:cs typeface="Calibri"/>
              </a:rPr>
              <a:t>. Business Model Analyst. Available at: </a:t>
            </a:r>
            <a:r>
              <a:rPr lang="en-US" sz="900" dirty="0">
                <a:latin typeface="Calibri"/>
                <a:ea typeface="Calibri"/>
                <a:cs typeface="Calibri"/>
                <a:hlinkClick r:id="rId8"/>
              </a:rPr>
              <a:t>https://businessmodelanalyst.com/taco-bell-target-market-analysis/</a:t>
            </a:r>
            <a:r>
              <a:rPr lang="en-US" sz="900" dirty="0">
                <a:latin typeface="Calibri"/>
                <a:ea typeface="Calibri"/>
                <a:cs typeface="Calibri"/>
              </a:rPr>
              <a:t>.</a:t>
            </a:r>
          </a:p>
          <a:p>
            <a:pPr>
              <a:buNone/>
            </a:pPr>
            <a:r>
              <a:rPr lang="en-US" sz="900" dirty="0" err="1">
                <a:latin typeface="Calibri"/>
                <a:ea typeface="Calibri"/>
                <a:cs typeface="Calibri"/>
              </a:rPr>
              <a:t>Peterdy</a:t>
            </a:r>
            <a:r>
              <a:rPr lang="en-US" sz="900" dirty="0">
                <a:latin typeface="Calibri"/>
                <a:ea typeface="Calibri"/>
                <a:cs typeface="Calibri"/>
              </a:rPr>
              <a:t>, K. (2022). </a:t>
            </a:r>
            <a:r>
              <a:rPr lang="en-US" sz="900" i="1" dirty="0">
                <a:latin typeface="Calibri"/>
                <a:ea typeface="Calibri"/>
                <a:cs typeface="Calibri"/>
              </a:rPr>
              <a:t>SWOT analysis</a:t>
            </a:r>
            <a:r>
              <a:rPr lang="en-US" sz="900" dirty="0">
                <a:latin typeface="Calibri"/>
                <a:ea typeface="Calibri"/>
                <a:cs typeface="Calibri"/>
              </a:rPr>
              <a:t>. Corporate Finance Institute. Available at: </a:t>
            </a:r>
            <a:r>
              <a:rPr lang="en-US" sz="900" dirty="0">
                <a:latin typeface="Calibri"/>
                <a:ea typeface="Calibri"/>
                <a:cs typeface="Calibri"/>
                <a:hlinkClick r:id="rId9"/>
              </a:rPr>
              <a:t>https://corporatefinanceinstitute.com/resources/management/swot-analysis/</a:t>
            </a:r>
            <a:r>
              <a:rPr lang="en-US" sz="900" dirty="0">
                <a:latin typeface="Calibri"/>
                <a:ea typeface="Calibri"/>
                <a:cs typeface="Calibri"/>
              </a:rPr>
              <a:t>.</a:t>
            </a:r>
          </a:p>
          <a:p>
            <a:pPr>
              <a:buNone/>
            </a:pPr>
            <a:r>
              <a:rPr lang="en-US" sz="900" dirty="0">
                <a:latin typeface="Calibri"/>
                <a:ea typeface="Calibri"/>
                <a:cs typeface="Calibri"/>
              </a:rPr>
              <a:t>Shah, K. (2026). </a:t>
            </a:r>
            <a:r>
              <a:rPr lang="en-US" sz="900" i="1" dirty="0">
                <a:latin typeface="Calibri"/>
                <a:ea typeface="Calibri"/>
                <a:cs typeface="Calibri"/>
              </a:rPr>
              <a:t>Fast food </a:t>
            </a:r>
            <a:r>
              <a:rPr lang="en-US" sz="900" i="1" dirty="0" err="1">
                <a:latin typeface="Calibri"/>
                <a:ea typeface="Calibri"/>
                <a:cs typeface="Calibri"/>
              </a:rPr>
              <a:t>favourites</a:t>
            </a:r>
            <a:r>
              <a:rPr lang="en-US" sz="900" i="1" dirty="0">
                <a:latin typeface="Calibri"/>
                <a:ea typeface="Calibri"/>
                <a:cs typeface="Calibri"/>
              </a:rPr>
              <a:t>: Which QSR brands come out on top with UK consumers?</a:t>
            </a:r>
            <a:r>
              <a:rPr lang="en-US" sz="900" dirty="0">
                <a:latin typeface="Calibri"/>
                <a:ea typeface="Calibri"/>
                <a:cs typeface="Calibri"/>
              </a:rPr>
              <a:t> Yougov.com. Available at: </a:t>
            </a:r>
            <a:r>
              <a:rPr lang="en-US" sz="900" dirty="0">
                <a:latin typeface="Calibri"/>
                <a:ea typeface="Calibri"/>
                <a:cs typeface="Calibri"/>
                <a:hlinkClick r:id="rId10"/>
              </a:rPr>
              <a:t>https://yougov.com/en-gb/articles/54535-fast-food-favourites-which-qsr-brands-come-out-on-top-with-uk-consumers</a:t>
            </a:r>
            <a:r>
              <a:rPr lang="en-US" sz="900" dirty="0">
                <a:latin typeface="Calibri"/>
                <a:ea typeface="Calibri"/>
                <a:cs typeface="Calibri"/>
              </a:rPr>
              <a:t>.</a:t>
            </a:r>
          </a:p>
          <a:p>
            <a:pPr>
              <a:buNone/>
            </a:pPr>
            <a:r>
              <a:rPr lang="en-US" sz="900">
                <a:latin typeface="Calibri"/>
                <a:ea typeface="Calibri"/>
                <a:cs typeface="Calibri"/>
              </a:rPr>
              <a:t>Suppa, C.J. (2025). </a:t>
            </a:r>
            <a:r>
              <a:rPr lang="en-US" sz="900" i="1">
                <a:latin typeface="Calibri"/>
                <a:ea typeface="Calibri"/>
                <a:cs typeface="Calibri"/>
              </a:rPr>
              <a:t>Is Taco Bell Affordable?</a:t>
            </a:r>
            <a:r>
              <a:rPr lang="en-US" sz="900">
                <a:latin typeface="Calibri"/>
                <a:ea typeface="Calibri"/>
                <a:cs typeface="Calibri"/>
              </a:rPr>
              <a:t> Food Republic. Available at: </a:t>
            </a:r>
            <a:r>
              <a:rPr lang="en-US" sz="900" dirty="0">
                <a:latin typeface="Calibri"/>
                <a:ea typeface="Calibri"/>
                <a:cs typeface="Calibri"/>
                <a:hlinkClick r:id="rId11"/>
              </a:rPr>
              <a:t>https://www.foodrepublic.com/1792560/why-taco-bell-so-affordable/</a:t>
            </a:r>
            <a:r>
              <a:rPr lang="en-US" sz="900" dirty="0">
                <a:latin typeface="Calibri"/>
                <a:ea typeface="Calibri"/>
                <a:cs typeface="Calibri"/>
              </a:rPr>
              <a:t>.</a:t>
            </a:r>
          </a:p>
          <a:p>
            <a:pPr>
              <a:buNone/>
            </a:pPr>
            <a:r>
              <a:rPr lang="en-US" sz="900">
                <a:latin typeface="Calibri"/>
                <a:ea typeface="Calibri"/>
                <a:cs typeface="Calibri"/>
              </a:rPr>
              <a:t>Taco Bell (2026). </a:t>
            </a:r>
            <a:r>
              <a:rPr lang="en-US" sz="900" i="1">
                <a:latin typeface="Calibri"/>
                <a:ea typeface="Calibri"/>
                <a:cs typeface="Calibri"/>
              </a:rPr>
              <a:t>Taco Bell | Taco Bell UK - Live Más</a:t>
            </a:r>
            <a:r>
              <a:rPr lang="en-US" sz="900">
                <a:latin typeface="Calibri"/>
                <a:ea typeface="Calibri"/>
                <a:cs typeface="Calibri"/>
              </a:rPr>
              <a:t>. Taco Bell. Available at: </a:t>
            </a:r>
            <a:r>
              <a:rPr lang="en-US" sz="900" dirty="0">
                <a:latin typeface="Calibri"/>
                <a:ea typeface="Calibri"/>
                <a:cs typeface="Calibri"/>
                <a:hlinkClick r:id="rId12"/>
              </a:rPr>
              <a:t>https://www.tacobell.co.uk/</a:t>
            </a:r>
            <a:r>
              <a:rPr lang="en-US" sz="900" dirty="0">
                <a:latin typeface="Calibri"/>
                <a:ea typeface="Calibri"/>
                <a:cs typeface="Calibri"/>
              </a:rPr>
              <a:t>.</a:t>
            </a:r>
          </a:p>
          <a:p>
            <a:pPr>
              <a:buNone/>
            </a:pPr>
            <a:r>
              <a:rPr lang="en-US" sz="900">
                <a:latin typeface="Calibri"/>
                <a:ea typeface="Calibri"/>
                <a:cs typeface="Calibri"/>
              </a:rPr>
              <a:t>Taylor, K. (2017). </a:t>
            </a:r>
            <a:r>
              <a:rPr lang="en-US" sz="900" i="1">
                <a:latin typeface="Calibri"/>
                <a:ea typeface="Calibri"/>
                <a:cs typeface="Calibri"/>
              </a:rPr>
              <a:t>We visited Taco Bell’s headquarters where employees get to try new menu items before anyone else does</a:t>
            </a:r>
            <a:r>
              <a:rPr lang="en-US" sz="900">
                <a:latin typeface="Calibri"/>
                <a:ea typeface="Calibri"/>
                <a:cs typeface="Calibri"/>
              </a:rPr>
              <a:t>. Business Insider. Available at: </a:t>
            </a:r>
            <a:r>
              <a:rPr lang="en-US" sz="900" dirty="0">
                <a:latin typeface="Calibri"/>
                <a:ea typeface="Calibri"/>
                <a:cs typeface="Calibri"/>
                <a:hlinkClick r:id="rId13"/>
              </a:rPr>
              <a:t>https://www.businessinsider.com/taco-bell-headquarters-tour-2017-4</a:t>
            </a:r>
            <a:r>
              <a:rPr lang="en-US" sz="900" dirty="0">
                <a:latin typeface="Calibri"/>
                <a:ea typeface="Calibri"/>
                <a:cs typeface="Calibri"/>
              </a:rPr>
              <a:t>.</a:t>
            </a:r>
          </a:p>
          <a:p>
            <a:pPr>
              <a:buNone/>
            </a:pPr>
            <a:r>
              <a:rPr lang="en-US" sz="900" dirty="0">
                <a:latin typeface="Calibri"/>
                <a:ea typeface="Calibri"/>
                <a:cs typeface="Calibri"/>
              </a:rPr>
              <a:t>Team, M.S. (2025). </a:t>
            </a:r>
            <a:r>
              <a:rPr lang="en-US" sz="900" i="1" dirty="0">
                <a:latin typeface="Calibri"/>
                <a:ea typeface="Calibri"/>
                <a:cs typeface="Calibri"/>
              </a:rPr>
              <a:t>Taco Bell Porter Five Forces Analysis</a:t>
            </a:r>
            <a:r>
              <a:rPr lang="en-US" sz="900" dirty="0">
                <a:latin typeface="Calibri"/>
                <a:ea typeface="Calibri"/>
                <a:cs typeface="Calibri"/>
              </a:rPr>
              <a:t>. MBA </a:t>
            </a:r>
            <a:r>
              <a:rPr lang="en-US" sz="900" dirty="0" err="1">
                <a:latin typeface="Calibri"/>
                <a:ea typeface="Calibri"/>
                <a:cs typeface="Calibri"/>
              </a:rPr>
              <a:t>Skool</a:t>
            </a:r>
            <a:r>
              <a:rPr lang="en-US" sz="900" dirty="0">
                <a:latin typeface="Calibri"/>
                <a:ea typeface="Calibri"/>
                <a:cs typeface="Calibri"/>
              </a:rPr>
              <a:t>. Available at: </a:t>
            </a:r>
            <a:r>
              <a:rPr lang="en-US" sz="900" dirty="0">
                <a:latin typeface="Calibri"/>
                <a:ea typeface="Calibri"/>
                <a:cs typeface="Calibri"/>
                <a:hlinkClick r:id="rId14"/>
              </a:rPr>
              <a:t>https://www.mbaskool.com/five-forces-analysis/companies/18330-taco-bell.html</a:t>
            </a:r>
            <a:r>
              <a:rPr lang="en-US" sz="900" dirty="0">
                <a:latin typeface="Calibri"/>
                <a:ea typeface="Calibri"/>
                <a:cs typeface="Calibri"/>
              </a:rPr>
              <a:t>.</a:t>
            </a:r>
          </a:p>
          <a:p>
            <a:pPr>
              <a:buNone/>
            </a:pPr>
            <a:r>
              <a:rPr lang="en-US" sz="900">
                <a:latin typeface="Calibri"/>
                <a:ea typeface="Calibri"/>
                <a:cs typeface="Calibri"/>
              </a:rPr>
              <a:t>The Office Microwave - Lunch Reviews (2021). </a:t>
            </a:r>
            <a:r>
              <a:rPr lang="en-US" sz="900" i="1">
                <a:latin typeface="Calibri"/>
                <a:ea typeface="Calibri"/>
                <a:cs typeface="Calibri"/>
              </a:rPr>
              <a:t>Taco Bell’s dollar menu-- Cheesy Bean and Rice Burrito Review: Eat or Avoid?</a:t>
            </a:r>
            <a:r>
              <a:rPr lang="en-US" sz="900">
                <a:latin typeface="Calibri"/>
                <a:ea typeface="Calibri"/>
                <a:cs typeface="Calibri"/>
              </a:rPr>
              <a:t>  YouTube. Available at: </a:t>
            </a:r>
            <a:r>
              <a:rPr lang="en-US" sz="900" dirty="0">
                <a:latin typeface="Calibri"/>
                <a:ea typeface="Calibri"/>
                <a:cs typeface="Calibri"/>
                <a:hlinkClick r:id="rId15"/>
              </a:rPr>
              <a:t>https://www.youtube.com/watch?v=FiPvqD9MxTo</a:t>
            </a:r>
            <a:r>
              <a:rPr lang="en-US" sz="900">
                <a:latin typeface="Calibri"/>
                <a:ea typeface="Calibri"/>
                <a:cs typeface="Calibri"/>
              </a:rPr>
              <a:t> [Accessed 21 Apr. 2026].</a:t>
            </a:r>
            <a:endParaRPr lang="en-US" sz="900" dirty="0">
              <a:latin typeface="Calibri"/>
              <a:ea typeface="Calibri"/>
              <a:cs typeface="Calibri"/>
            </a:endParaRPr>
          </a:p>
          <a:p>
            <a:pPr>
              <a:buNone/>
            </a:pPr>
            <a:r>
              <a:rPr lang="en-US" sz="900" dirty="0">
                <a:latin typeface="Calibri"/>
                <a:ea typeface="Calibri"/>
                <a:cs typeface="Calibri"/>
              </a:rPr>
              <a:t>Trust Payments (2025). </a:t>
            </a:r>
            <a:r>
              <a:rPr lang="en-US" sz="900" i="1" dirty="0">
                <a:latin typeface="Calibri"/>
                <a:ea typeface="Calibri"/>
                <a:cs typeface="Calibri"/>
              </a:rPr>
              <a:t>The rise of self-ordering in </a:t>
            </a:r>
            <a:r>
              <a:rPr lang="en-US" sz="900" i="1" dirty="0" err="1">
                <a:latin typeface="Calibri"/>
                <a:ea typeface="Calibri"/>
                <a:cs typeface="Calibri"/>
              </a:rPr>
              <a:t>hospitality</a:t>
            </a:r>
            <a:r>
              <a:rPr lang="en-US" sz="900" dirty="0" err="1">
                <a:latin typeface="Calibri"/>
                <a:ea typeface="Calibri"/>
                <a:cs typeface="Calibri"/>
              </a:rPr>
              <a:t>.Trust</a:t>
            </a:r>
            <a:r>
              <a:rPr lang="en-US" sz="900" dirty="0">
                <a:latin typeface="Calibri"/>
                <a:ea typeface="Calibri"/>
                <a:cs typeface="Calibri"/>
              </a:rPr>
              <a:t> Payments. Available at: </a:t>
            </a:r>
            <a:r>
              <a:rPr lang="en-US" sz="900" dirty="0">
                <a:latin typeface="Calibri"/>
                <a:ea typeface="Calibri"/>
                <a:cs typeface="Calibri"/>
                <a:hlinkClick r:id="rId16"/>
              </a:rPr>
              <a:t>https://www.trustpayments.com/blog/the-rise-of-self-ordering-in-hospitality/</a:t>
            </a:r>
            <a:r>
              <a:rPr lang="en-US" sz="900" dirty="0">
                <a:latin typeface="Calibri"/>
                <a:ea typeface="Calibri"/>
                <a:cs typeface="Calibri"/>
              </a:rPr>
              <a:t>.</a:t>
            </a:r>
          </a:p>
          <a:p>
            <a:pPr>
              <a:buNone/>
            </a:pPr>
            <a:r>
              <a:rPr lang="en-US" sz="900">
                <a:latin typeface="Calibri"/>
                <a:ea typeface="Calibri"/>
                <a:cs typeface="Calibri"/>
              </a:rPr>
              <a:t>Wise, H. (2025). </a:t>
            </a:r>
            <a:r>
              <a:rPr lang="en-US" sz="900" i="1">
                <a:latin typeface="Calibri"/>
                <a:ea typeface="Calibri"/>
                <a:cs typeface="Calibri"/>
              </a:rPr>
              <a:t>Burrito seller Tortilla Mexican Grill enjoys rebound in UK trade</a:t>
            </a:r>
            <a:r>
              <a:rPr lang="en-US" sz="900">
                <a:latin typeface="Calibri"/>
                <a:ea typeface="Calibri"/>
                <a:cs typeface="Calibri"/>
              </a:rPr>
              <a:t>.  This is Money. Available at: </a:t>
            </a:r>
            <a:r>
              <a:rPr lang="en-US" sz="900" dirty="0">
                <a:latin typeface="Calibri"/>
                <a:ea typeface="Calibri"/>
                <a:cs typeface="Calibri"/>
                <a:hlinkClick r:id="rId17"/>
              </a:rPr>
              <a:t>https://www.thisismoney.co.uk/money/markets/article-14734621/Burrito-seller-Tortilla-Mexican-Grill-enjoys-rebound-UK-trade.html</a:t>
            </a:r>
            <a:r>
              <a:rPr lang="en-US" sz="900" dirty="0">
                <a:latin typeface="Calibri"/>
                <a:ea typeface="Calibri"/>
                <a:cs typeface="Calibri"/>
              </a:rPr>
              <a:t> </a:t>
            </a:r>
            <a:r>
              <a:rPr lang="en-US" sz="900">
                <a:latin typeface="Calibri"/>
                <a:ea typeface="Calibri"/>
                <a:cs typeface="Calibri"/>
              </a:rPr>
              <a:t>[Accessed 29 Apr. 2026].</a:t>
            </a:r>
            <a:endParaRPr lang="en-US" sz="900" dirty="0">
              <a:latin typeface="Calibri"/>
              <a:ea typeface="Calibri"/>
              <a:cs typeface="Calibri"/>
            </a:endParaRPr>
          </a:p>
          <a:p>
            <a:pPr>
              <a:buNone/>
            </a:pPr>
            <a:r>
              <a:rPr lang="en-US" sz="900" dirty="0">
                <a:latin typeface="Calibri"/>
                <a:ea typeface="Calibri"/>
                <a:cs typeface="Calibri"/>
              </a:rPr>
              <a:t>Witts , Isobelle . “3 Reasons Why Continuous Improvement Projects Fail.” </a:t>
            </a:r>
            <a:r>
              <a:rPr lang="en-US" sz="900" i="1" dirty="0">
                <a:latin typeface="Calibri"/>
                <a:ea typeface="Calibri"/>
                <a:cs typeface="Calibri"/>
              </a:rPr>
              <a:t>Blog.triaster.co.uk</a:t>
            </a:r>
            <a:r>
              <a:rPr lang="en-US" sz="900" dirty="0">
                <a:latin typeface="Calibri"/>
                <a:ea typeface="Calibri"/>
                <a:cs typeface="Calibri"/>
              </a:rPr>
              <a:t>, </a:t>
            </a:r>
            <a:r>
              <a:rPr lang="en-US" sz="900" err="1">
                <a:latin typeface="Calibri"/>
                <a:ea typeface="Calibri"/>
                <a:cs typeface="Calibri"/>
              </a:rPr>
              <a:t>Triaster</a:t>
            </a:r>
            <a:r>
              <a:rPr lang="en-US" sz="900">
                <a:latin typeface="Calibri"/>
                <a:ea typeface="Calibri"/>
                <a:cs typeface="Calibri"/>
              </a:rPr>
              <a:t>, 17 Aug. 2016, blog.triaster.co.uk/blog/reasons-continuous-improvement-fails. </a:t>
            </a:r>
          </a:p>
          <a:p>
            <a:pPr>
              <a:buNone/>
            </a:pPr>
            <a:r>
              <a:rPr lang="en-US" sz="900">
                <a:latin typeface="Calibri"/>
                <a:ea typeface="Calibri"/>
                <a:cs typeface="Calibri"/>
              </a:rPr>
              <a:t>Yudin, E. (2022). </a:t>
            </a:r>
            <a:r>
              <a:rPr lang="en-US" sz="900" i="1">
                <a:latin typeface="Calibri"/>
                <a:ea typeface="Calibri"/>
                <a:cs typeface="Calibri"/>
              </a:rPr>
              <a:t>An Easily Digestible Timeline Of Taco Bell’s Rise To Power</a:t>
            </a:r>
            <a:r>
              <a:rPr lang="en-US" sz="900">
                <a:latin typeface="Calibri"/>
                <a:ea typeface="Calibri"/>
                <a:cs typeface="Calibri"/>
              </a:rPr>
              <a:t>. Cracked.com. Available at: </a:t>
            </a:r>
            <a:r>
              <a:rPr lang="en-US" sz="900" dirty="0">
                <a:latin typeface="Calibri"/>
                <a:ea typeface="Calibri"/>
                <a:cs typeface="Calibri"/>
                <a:hlinkClick r:id="rId18"/>
              </a:rPr>
              <a:t>https://www.cracked.com/article_35531_an-easily-digestible-timeline-of-taco-bells-rise-to-power.html</a:t>
            </a:r>
            <a:r>
              <a:rPr lang="en-US" sz="900">
                <a:latin typeface="Calibri"/>
                <a:ea typeface="Calibri"/>
                <a:cs typeface="Calibri"/>
              </a:rPr>
              <a:t> [Accessed 23 Apr. 2026].</a:t>
            </a:r>
          </a:p>
        </p:txBody>
      </p:sp>
    </p:spTree>
    <p:extLst>
      <p:ext uri="{BB962C8B-B14F-4D97-AF65-F5344CB8AC3E}">
        <p14:creationId xmlns:p14="http://schemas.microsoft.com/office/powerpoint/2010/main" val="221159277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25</Slides>
  <Notes>0</Notes>
  <HiddenSlides>0</HiddenSlides>
  <ScaleCrop>false</ScaleCrop>
  <HeadingPairs>
    <vt:vector size="4" baseType="variant">
      <vt:variant>
        <vt:lpstr>Theme</vt:lpstr>
      </vt:variant>
      <vt:variant>
        <vt:i4>1</vt:i4>
      </vt:variant>
      <vt:variant>
        <vt:lpstr>Slide Titles</vt:lpstr>
      </vt:variant>
      <vt:variant>
        <vt:i4>25</vt:i4>
      </vt:variant>
    </vt:vector>
  </HeadingPairs>
  <TitlesOfParts>
    <vt:vector size="26" baseType="lpstr">
      <vt:lpstr>office theme</vt:lpstr>
      <vt:lpstr>-PESTLE Analysis - -Taco Bell- -political significance-</vt:lpstr>
      <vt:lpstr>Content Page </vt:lpstr>
      <vt:lpstr>PowerPoint Presentation</vt:lpstr>
      <vt:lpstr>PowerPoint Presentation</vt:lpstr>
      <vt:lpstr>Engagement Model </vt:lpstr>
      <vt:lpstr>Establishment Strengths and weaknesses</vt:lpstr>
      <vt:lpstr>Recommendations For The Business</vt:lpstr>
      <vt:lpstr>Opportunities for Establishment </vt:lpstr>
      <vt:lpstr>Business Threats</vt:lpstr>
      <vt:lpstr>PowerPoint Presentation</vt:lpstr>
      <vt:lpstr>Political Significance </vt:lpstr>
      <vt:lpstr>Economic Links </vt:lpstr>
      <vt:lpstr>Social Economics </vt:lpstr>
      <vt:lpstr>Technological Considerations </vt:lpstr>
      <vt:lpstr>Legal Obligations </vt:lpstr>
      <vt:lpstr>Environmental Factors</vt:lpstr>
      <vt:lpstr>Challenges in retention</vt:lpstr>
      <vt:lpstr>Comparisons to similar establishments - Plan Burrito </vt:lpstr>
      <vt:lpstr>Comparisons to similar establishments – Tortilla   </vt:lpstr>
      <vt:lpstr>How Does Taco Bell Compare?</vt:lpstr>
      <vt:lpstr>Differentiation in Leadership Styles </vt:lpstr>
      <vt:lpstr>Conclusion  </vt:lpstr>
      <vt:lpstr>Thank you!     Any Questions?</vt:lpstr>
      <vt:lpstr>Reference List:</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217</cp:revision>
  <dcterms:created xsi:type="dcterms:W3CDTF">2026-02-10T16:57:08Z</dcterms:created>
  <dcterms:modified xsi:type="dcterms:W3CDTF">2026-05-06T09:55:11Z</dcterms:modified>
</cp:coreProperties>
</file>