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89" r:id="rId5"/>
    <p:sldId id="287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8" r:id="rId14"/>
    <p:sldId id="281" r:id="rId15"/>
    <p:sldId id="282" r:id="rId16"/>
    <p:sldId id="283" r:id="rId17"/>
    <p:sldId id="284" r:id="rId18"/>
    <p:sldId id="28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4" autoAdjust="0"/>
    <p:restoredTop sz="94660"/>
  </p:normalViewPr>
  <p:slideViewPr>
    <p:cSldViewPr snapToGrid="0">
      <p:cViewPr varScale="1">
        <p:scale>
          <a:sx n="77" d="100"/>
          <a:sy n="77" d="100"/>
        </p:scale>
        <p:origin x="17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28ADC7-2061-4C8A-84B6-75F7B51A4AA1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F4EBE-8C5B-4648-8BBC-46DDB748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559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9029B3-88C4-4F44-B033-C02C2AF2B9A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3D56CE-0AF7-4770-BA0D-5CBD85E864F9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453483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0598A92-01CA-47B6-B278-3097F1B3040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0A3FD03-D075-4998-B877-D3000644F58B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305943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3252" name="Date Placeholder 3"/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7C5BB9-3587-48F9-9C70-1807B5C185A1}" type="datetime5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3253" name="Slide Number Placeholder 4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537D3C-A17F-4918-90B9-74154F3EFF1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260336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02B01E-373A-46B9-AE9F-28D6CA91798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4FBAAAA-EBB4-4819-9883-E057AE4D406E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0872953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B0646D-CE3A-4557-BBBF-5F6900796C7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D4CE85-D70D-4C51-94E6-C0567EB30366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0563896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F6E00-8177-446A-A993-8268F4B61D1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551CD3-9E46-4917-9F9B-B246D610B1B8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101477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3A18A3-6D07-42D1-AE9A-F570F8B7A3D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C9D1AB-D64F-4739-8023-4E6D74A2BAFC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7979240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7D638D-3BFF-4D63-A924-BE5F15947A3A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26C711-7D07-4756-BB56-13B465A04294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190266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9029B3-88C4-4F44-B033-C02C2AF2B9A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3D56CE-0AF7-4770-BA0D-5CBD85E864F9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7582423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5C1B19-567C-4584-84C7-11F0C9712C5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BD8DA6-530B-4E19-B1E7-F148559764EE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4712893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CC2017-3F91-4857-B397-2F6036A70BD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9B4461-78F6-4F82-BFA6-7C7C4B1C7479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4383628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553F2E-701F-4A0B-9C19-8B4D5F4C649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9FFAD3-85FE-4739-A2DD-D6699E428025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9-Jun-20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82726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13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504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26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899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436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948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158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844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816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53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0093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6033" y="685800"/>
            <a:ext cx="9448800" cy="7318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706033" y="1600201"/>
            <a:ext cx="3403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2833" y="1600201"/>
            <a:ext cx="3403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DCC058-451B-4AC3-BE6F-87E1077AC9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508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63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442188"/>
            <a:ext cx="10363200" cy="1470025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  <a:br>
              <a:rPr lang="en-GB" altLang="en-US" dirty="0">
                <a:solidFill>
                  <a:schemeClr val="bg1">
                    <a:lumMod val="8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altLang="en-US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Module: BMSK4006</a:t>
            </a:r>
            <a:endParaRPr lang="en-GB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2391" y="3535893"/>
            <a:ext cx="9760226" cy="1752600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Managing Enterprise in 21</a:t>
            </a:r>
            <a:r>
              <a:rPr lang="en-GB" sz="4400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</a:t>
            </a:r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Century</a:t>
            </a:r>
          </a:p>
          <a:p>
            <a:endParaRPr lang="en-GB" sz="4400" dirty="0">
              <a:latin typeface="Arial Rounded MT Bold" panose="020F0704030504030204" pitchFamily="34" charset="0"/>
            </a:endParaRPr>
          </a:p>
          <a:p>
            <a:r>
              <a:rPr lang="en-GB" sz="4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SESSION 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1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1321905" y="2514600"/>
            <a:ext cx="9829800" cy="18288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Profit and Loss Account</a:t>
            </a:r>
          </a:p>
        </p:txBody>
      </p:sp>
    </p:spTree>
    <p:extLst>
      <p:ext uri="{BB962C8B-B14F-4D97-AF65-F5344CB8AC3E}">
        <p14:creationId xmlns:p14="http://schemas.microsoft.com/office/powerpoint/2010/main" val="5281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Profit and Loss Account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>
          <a:xfrm>
            <a:off x="191193" y="1600202"/>
            <a:ext cx="10019607" cy="385294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Define the following terms: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Sales/Revenue/Turnover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r>
              <a:rPr lang="en-GB" altLang="en-US" dirty="0"/>
              <a:t>Purchases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r>
              <a:rPr lang="en-GB" altLang="en-US" dirty="0"/>
              <a:t>Cost of goods/services sold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A29B536-1F34-49B8-A60E-B214894C7A5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399" y="2781240"/>
            <a:ext cx="2881379" cy="24765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081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Profit &amp; Loss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131" y="1600202"/>
            <a:ext cx="11812385" cy="3902824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+mj-lt"/>
              </a:rPr>
              <a:t>The Profit and loss account 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400" dirty="0">
                <a:latin typeface="+mj-lt"/>
              </a:rPr>
              <a:t>(sometimes called the income statement) 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000" dirty="0">
                <a:latin typeface="+mj-lt"/>
              </a:rPr>
              <a:t> 	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+mj-lt"/>
              </a:rPr>
              <a:t>It measures the profit (or wealth) the business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000" dirty="0">
                <a:latin typeface="+mj-lt"/>
              </a:rPr>
              <a:t> 	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+mj-lt"/>
              </a:rPr>
              <a:t>It’s one of the three main financial documents in a business </a:t>
            </a:r>
          </a:p>
        </p:txBody>
      </p:sp>
    </p:spTree>
    <p:extLst>
      <p:ext uri="{BB962C8B-B14F-4D97-AF65-F5344CB8AC3E}">
        <p14:creationId xmlns:p14="http://schemas.microsoft.com/office/powerpoint/2010/main" val="310561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218055" y="178722"/>
            <a:ext cx="2608272" cy="1533699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Profit and Loss Template</a:t>
            </a:r>
          </a:p>
        </p:txBody>
      </p:sp>
      <p:graphicFrame>
        <p:nvGraphicFramePr>
          <p:cNvPr id="29980" name="Group 284"/>
          <p:cNvGraphicFramePr>
            <a:graphicFrameLocks noGrp="1"/>
          </p:cNvGraphicFramePr>
          <p:nvPr>
            <p:ph sz="half" idx="2"/>
          </p:nvPr>
        </p:nvGraphicFramePr>
        <p:xfrm>
          <a:off x="2621279" y="0"/>
          <a:ext cx="9407237" cy="5724147"/>
        </p:xfrm>
        <a:graphic>
          <a:graphicData uri="http://schemas.openxmlformats.org/drawingml/2006/table">
            <a:tbl>
              <a:tblPr/>
              <a:tblGrid>
                <a:gridCol w="3403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60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76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4144"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Profit and loss account for A Company for the year ended xx/xx/xx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95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Cost of Sales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Expenses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expenses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31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Net Profit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E35C812-24BA-47CE-AB99-1DBAA10AA57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2382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9149" y="224761"/>
            <a:ext cx="3289069" cy="2701319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Tipsy Ltd</a:t>
            </a:r>
            <a:br>
              <a:rPr lang="en-GB" sz="3600" b="1" dirty="0">
                <a:solidFill>
                  <a:schemeClr val="accent6">
                    <a:tint val="1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from 1</a:t>
            </a:r>
            <a:r>
              <a:rPr lang="en-GB" sz="36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April 2013 to 31 March 2014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699164" y="0"/>
            <a:ext cx="8046720" cy="5195454"/>
          </a:xfrm>
        </p:spPr>
        <p:txBody>
          <a:bodyPr rtlCol="0">
            <a:noAutofit/>
          </a:bodyPr>
          <a:lstStyle/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b="1" u="sng" dirty="0">
                <a:latin typeface="+mj-lt"/>
              </a:rPr>
              <a:t>Income</a:t>
            </a:r>
            <a:r>
              <a:rPr lang="en-GB" sz="2400" dirty="0">
                <a:latin typeface="+mj-lt"/>
              </a:rPr>
              <a:t>:			                      £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Sales					        5,000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(5,000 cans of beer @ £1 each)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800" dirty="0">
              <a:latin typeface="+mj-lt"/>
            </a:endParaRP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b="1" u="sng" dirty="0">
                <a:latin typeface="+mj-lt"/>
              </a:rPr>
              <a:t>Expenditure</a:t>
            </a:r>
            <a:r>
              <a:rPr lang="en-GB" sz="2400" dirty="0">
                <a:latin typeface="+mj-lt"/>
              </a:rPr>
              <a:t>:			      £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Production Labour		    500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Materials			 1,000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Production overheads	    500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Distribution			    500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Marketing          	               200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					        _____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					        2,700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Trading Operating Profit				   2,300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dirty="0">
                <a:latin typeface="+mj-lt"/>
              </a:rPr>
              <a:t>Less Interest for loan				      300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2400" b="1" dirty="0">
                <a:latin typeface="+mj-lt"/>
              </a:rPr>
              <a:t>Nett profit 				                       £2,000</a:t>
            </a:r>
            <a:r>
              <a:rPr lang="en-GB" sz="2400" dirty="0"/>
              <a:t>		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2400" dirty="0"/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702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2253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happens next?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16131" y="1484784"/>
            <a:ext cx="11975869" cy="3757612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+mj-lt"/>
              </a:rPr>
              <a:t>Part of the after-tax profit will be distributed to shareholders in the form of dividends.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+mj-lt"/>
              </a:rPr>
              <a:t>The balance remaining will stay with </a:t>
            </a:r>
            <a:r>
              <a:rPr lang="en-GB" b="1" dirty="0">
                <a:latin typeface="+mj-lt"/>
              </a:rPr>
              <a:t>Tipsy Ltd </a:t>
            </a:r>
            <a:r>
              <a:rPr lang="en-GB" dirty="0">
                <a:latin typeface="+mj-lt"/>
              </a:rPr>
              <a:t>to help finance the company in the future.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841" y="3614395"/>
            <a:ext cx="2212099" cy="19013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15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4444" y="260648"/>
            <a:ext cx="9132604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happens to the Profit?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540327" y="2227264"/>
            <a:ext cx="11288684" cy="3792537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retained profit belongs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Tipsy Ltd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shareholders and is added to shareholders funds in the Balance Sheet under the section Reserves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3961" y="3620458"/>
            <a:ext cx="2305050" cy="1981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306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4444" y="274638"/>
            <a:ext cx="11357956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Tipsy Ltd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990601" y="1605949"/>
            <a:ext cx="7772400" cy="4114800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	Profit = Revenue - Expenses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	Note that if expenses are greater 	than 	revenue then you make a loss!!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2834" y="3536424"/>
            <a:ext cx="2305050" cy="1981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0299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3595900" y="2073069"/>
            <a:ext cx="5832648" cy="1828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Cash Flow</a:t>
            </a:r>
          </a:p>
        </p:txBody>
      </p:sp>
    </p:spTree>
    <p:extLst>
      <p:ext uri="{BB962C8B-B14F-4D97-AF65-F5344CB8AC3E}">
        <p14:creationId xmlns:p14="http://schemas.microsoft.com/office/powerpoint/2010/main" val="1252643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173650" y="274638"/>
            <a:ext cx="10972800" cy="772766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Cash Flow Forecast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idx="1"/>
          </p:nvPr>
        </p:nvSpPr>
        <p:spPr>
          <a:xfrm>
            <a:off x="173650" y="975943"/>
            <a:ext cx="3201317" cy="5195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/>
              <a:t>Why is it needed?</a:t>
            </a:r>
          </a:p>
        </p:txBody>
      </p:sp>
      <p:pic>
        <p:nvPicPr>
          <p:cNvPr id="21510" name="Picture 6" descr="http://ilhamrizqi.com/wp-content/uploads/2013/05/what-is-cashflow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713" y="61236"/>
            <a:ext cx="8902931" cy="57499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57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2150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C9A38E-E7DC-49F5-953D-8FB9F07DEB5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218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682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83128" y="357082"/>
            <a:ext cx="2576946" cy="1330402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Cash Flow Forecast</a:t>
            </a:r>
          </a:p>
        </p:txBody>
      </p:sp>
      <p:graphicFrame>
        <p:nvGraphicFramePr>
          <p:cNvPr id="11530" name="Group 266"/>
          <p:cNvGraphicFramePr>
            <a:graphicFrameLocks noGrp="1"/>
          </p:cNvGraphicFramePr>
          <p:nvPr>
            <p:ph sz="half" idx="2"/>
          </p:nvPr>
        </p:nvGraphicFramePr>
        <p:xfrm>
          <a:off x="2801388" y="70504"/>
          <a:ext cx="9035935" cy="5547360"/>
        </p:xfrm>
        <a:graphic>
          <a:graphicData uri="http://schemas.openxmlformats.org/drawingml/2006/table">
            <a:tbl>
              <a:tblPr/>
              <a:tblGrid>
                <a:gridCol w="44336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39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83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Month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Feb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Income</a:t>
                      </a:r>
                      <a:endParaRPr kumimoji="0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Internet use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food sales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Income</a:t>
                      </a:r>
                      <a:endParaRPr kumimoji="0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Expenses</a:t>
                      </a:r>
                      <a:endParaRPr kumimoji="0" lang="en-GB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Wages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phone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expenses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Net inflow/outflow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Opening balance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22900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30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Closing balance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22900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25800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8ED28B-E7AA-4DB5-9BF8-F4E3D5202DC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882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Cash Flow Forecast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idx="1"/>
          </p:nvPr>
        </p:nvSpPr>
        <p:spPr>
          <a:xfrm>
            <a:off x="570807" y="2286000"/>
            <a:ext cx="11621193" cy="1828798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If the closing balance is negative what does this mean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alt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How could a poor cash flow position be improved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alt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019136-7780-45D5-BDBB-B02380F5E019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303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2C1C9-855D-42E7-AC42-93F6D33F6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24" y="325959"/>
            <a:ext cx="10363200" cy="1362075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D95D8-9249-4D5B-95CD-BE5FBCB4B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449" y="1927666"/>
            <a:ext cx="10363200" cy="189861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Make a start on cashflow for your business based on the capital costs identified in the last session</a:t>
            </a:r>
          </a:p>
        </p:txBody>
      </p:sp>
    </p:spTree>
    <p:extLst>
      <p:ext uri="{BB962C8B-B14F-4D97-AF65-F5344CB8AC3E}">
        <p14:creationId xmlns:p14="http://schemas.microsoft.com/office/powerpoint/2010/main" val="13617970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Distribution_Groups xmlns="29175ae9-5035-4541-baef-9062a3a44232" xsi:nil="true"/>
    <LMS_Mappings xmlns="29175ae9-5035-4541-baef-9062a3a44232" xsi:nil="true"/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Math_Settings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CE58E539-83E6-4D2F-B2DD-F8931E7143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A1E78F-337E-43DD-AEFF-3E28899715C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925EA8-2EE0-4966-B380-BB334D82105D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552</Words>
  <Application>Microsoft Office PowerPoint</Application>
  <PresentationFormat>Widescreen</PresentationFormat>
  <Paragraphs>180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Rounded MT Bold</vt:lpstr>
      <vt:lpstr>Calibri</vt:lpstr>
      <vt:lpstr>Myriad Pro</vt:lpstr>
      <vt:lpstr>20140311PresentationUWTSDTemplate</vt:lpstr>
      <vt:lpstr>CertHE Skills for the Workplace Module: BMSK4006</vt:lpstr>
      <vt:lpstr>Profit and Loss Account</vt:lpstr>
      <vt:lpstr>Profit and Loss Account</vt:lpstr>
      <vt:lpstr>Profit &amp; Loss statements</vt:lpstr>
      <vt:lpstr>Profit and Loss Template</vt:lpstr>
      <vt:lpstr> Tipsy Ltd from 1st April 2013 to 31 March 2014</vt:lpstr>
      <vt:lpstr>What happens next?</vt:lpstr>
      <vt:lpstr>What happens to the Profit?</vt:lpstr>
      <vt:lpstr> Tipsy Ltd</vt:lpstr>
      <vt:lpstr>Cash Flow</vt:lpstr>
      <vt:lpstr>Cash Flow Forecast</vt:lpstr>
      <vt:lpstr>PowerPoint Presentation</vt:lpstr>
      <vt:lpstr>Cash Flow Forecast</vt:lpstr>
      <vt:lpstr>Cash Flow Forecast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Julia Ault</cp:lastModifiedBy>
  <cp:revision>4</cp:revision>
  <dcterms:created xsi:type="dcterms:W3CDTF">2020-04-16T11:33:38Z</dcterms:created>
  <dcterms:modified xsi:type="dcterms:W3CDTF">2020-06-09T19:31:54Z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