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8"/>
  </p:notes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749B62-2144-4293-BF9B-843FDE9AE595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0C35F-80CD-475D-B703-4110D46721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73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8406" y="4512376"/>
            <a:ext cx="8639776" cy="90019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406" y="1720884"/>
            <a:ext cx="8639775" cy="2734693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292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492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474" y="2413788"/>
            <a:ext cx="8085116" cy="273752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2474" y="1351721"/>
            <a:ext cx="8085118" cy="99391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756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817" y="1272209"/>
            <a:ext cx="9164725" cy="103367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5817" y="2425148"/>
            <a:ext cx="4188635" cy="31606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355" y="2425148"/>
            <a:ext cx="4188635" cy="31606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45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42" y="600817"/>
            <a:ext cx="10079497" cy="1168706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7442" y="1798488"/>
            <a:ext cx="4599587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442" y="2777279"/>
            <a:ext cx="4599587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352" y="1798488"/>
            <a:ext cx="4599588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7352" y="2777279"/>
            <a:ext cx="4599588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571185" y="2593591"/>
            <a:ext cx="452575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107503" y="2593591"/>
            <a:ext cx="4509526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750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069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7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1" y="1391478"/>
            <a:ext cx="3288432" cy="195141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235" y="920080"/>
            <a:ext cx="5312467" cy="502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1" y="3566727"/>
            <a:ext cx="3288432" cy="1766325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AAC029-BE5C-900C-E7D2-DE6E31789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55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0" y="1391478"/>
            <a:ext cx="3322510" cy="2037522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 useBgFill="1"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907143" y="931857"/>
            <a:ext cx="5351659" cy="499630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0" y="3742792"/>
            <a:ext cx="3322510" cy="1590261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D8EE65-D4F9-418A-1628-F5DFD3DBA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308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338" y="1255172"/>
            <a:ext cx="9297346" cy="1050707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24338" y="2419468"/>
            <a:ext cx="9297346" cy="32543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156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26961" y="1414196"/>
            <a:ext cx="1817441" cy="410060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46042" y="1414196"/>
            <a:ext cx="7780919" cy="410060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044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1073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0444" y="2419639"/>
            <a:ext cx="8977509" cy="3141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E7736193-EDE3-4BB5-AE5F-E6E5472AB8BE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9657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50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Dmitry-Khanin-3/publication/229890000_Contrasting_Burns_and_Bass_Does_the_transactional-transformational_paradigm_live_up_to_Burns'_philosophy_of_transforming_leadership/links/62e121e43c0ea87887612c82/Contrasting-Burns-and-Bass-Does-the-transactional-transformational-paradigm-live-up-to-Burns-philosophy-of-transforming-leadership.pdf?_sg%5B0%5D=started_experiment_milestone&amp;origin=journalDetail" TargetMode="External"/><Relationship Id="rId3" Type="http://schemas.openxmlformats.org/officeDocument/2006/relationships/hyperlink" Target="https://medium.com/@flaviorump/green-hat-explained-the-six-thinking-hats-book-summary-6-7-877ba43eeee2" TargetMode="External"/><Relationship Id="rId7" Type="http://schemas.openxmlformats.org/officeDocument/2006/relationships/hyperlink" Target="https://www.youtube.com/watch?v=IIaK25geNRU" TargetMode="External"/><Relationship Id="rId2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p-9X8Z2kJt8" TargetMode="External"/><Relationship Id="rId5" Type="http://schemas.openxmlformats.org/officeDocument/2006/relationships/hyperlink" Target="https://hbr.org/2002/08/creativity-is-not-enough" TargetMode="External"/><Relationship Id="rId4" Type="http://schemas.openxmlformats.org/officeDocument/2006/relationships/hyperlink" Target="https://www.saspa.com.au/wp-content/uploads/2016/02/The_eight_essentials_of_innovation.pdf" TargetMode="External"/><Relationship Id="rId9" Type="http://schemas.openxmlformats.org/officeDocument/2006/relationships/hyperlink" Target="https://fosil.org.uk/wp-content/uploads/2022/04/simplypsychology.org-Kolb-Learning-Sty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light bulb with a tree inside">
            <a:extLst>
              <a:ext uri="{FF2B5EF4-FFF2-40B4-BE49-F238E27FC236}">
                <a16:creationId xmlns:a16="http://schemas.microsoft.com/office/drawing/2014/main" id="{0B94DBAF-6ED1-2507-1F6F-9177117374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>
          <a:xfrm>
            <a:off x="20" y="0"/>
            <a:ext cx="12191980" cy="6857990"/>
          </a:xfrm>
          <a:prstGeom prst="rect">
            <a:avLst/>
          </a:prstGeom>
          <a:noFill/>
        </p:spPr>
      </p:pic>
      <p:sp>
        <p:nvSpPr>
          <p:cNvPr id="28" name="Date Placeholder 10">
            <a:extLst>
              <a:ext uri="{FF2B5EF4-FFF2-40B4-BE49-F238E27FC236}">
                <a16:creationId xmlns:a16="http://schemas.microsoft.com/office/drawing/2014/main" id="{A5678D0F-4179-644E-D46D-43276A7F75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048ABB8-DCC6-484A-BFAD-DCAD7D30983C}" type="datetime1">
              <a:rPr lang="en-US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5/18/2023</a:t>
            </a:fld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Slide Number Placeholder 12">
            <a:extLst>
              <a:ext uri="{FF2B5EF4-FFF2-40B4-BE49-F238E27FC236}">
                <a16:creationId xmlns:a16="http://schemas.microsoft.com/office/drawing/2014/main" id="{B0A6C560-ED1C-61DD-A0DD-5F85D0659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9657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C622D-1530-34B8-2E3C-1BFDE3929D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19270"/>
            <a:ext cx="5605670" cy="6079918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4000" spc="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My Reflective Learning Cycle Of Innovation And Creativity Within THE WOVEN CITY.</a:t>
            </a:r>
            <a:br>
              <a:rPr lang="en-GB" sz="4000" spc="3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GB" sz="4000" spc="3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4000" spc="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IS IT A POTENTIAL BUSINESS OPERTUNITY?</a:t>
            </a:r>
            <a:br>
              <a:rPr lang="en-GB" spc="3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By Damien Roberts.</a:t>
            </a:r>
          </a:p>
        </p:txBody>
      </p:sp>
    </p:spTree>
    <p:extLst>
      <p:ext uri="{BB962C8B-B14F-4D97-AF65-F5344CB8AC3E}">
        <p14:creationId xmlns:p14="http://schemas.microsoft.com/office/powerpoint/2010/main" val="3733947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pagoda with a mountain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E35055A-03A8-9C30-5E1A-42AAEAC971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69" y="0"/>
            <a:ext cx="12206969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B3264D6-2DBD-01AF-AD6E-7794CE4D7FA1}"/>
              </a:ext>
            </a:extLst>
          </p:cNvPr>
          <p:cNvSpPr/>
          <p:nvPr/>
        </p:nvSpPr>
        <p:spPr>
          <a:xfrm>
            <a:off x="119271" y="132521"/>
            <a:ext cx="7474226" cy="2677656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  <a:scene3d>
            <a:camera prst="perspectiveRight"/>
            <a:lightRig rig="threePt" dir="t"/>
          </a:scene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 explored from:</a:t>
            </a:r>
            <a:b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 u="sng" dirty="0">
                <a:ln w="12700">
                  <a:solidFill>
                    <a:schemeClr val="accent5"/>
                  </a:solidFill>
                  <a:prstDash val="solid"/>
                </a:ln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Creative,</a:t>
            </a:r>
            <a:b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technological</a:t>
            </a:r>
            <a:b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Cultural Aspect</a:t>
            </a:r>
            <a:r>
              <a:rPr lang="en-GB" sz="48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4800" b="1" cap="none" spc="0" dirty="0">
              <a:ln w="12700">
                <a:solidFill>
                  <a:schemeClr val="accent5"/>
                </a:solidFill>
                <a:prstDash val="solid"/>
              </a:ln>
              <a:effectLst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9FD571-1344-BA84-601B-FF4E919F2414}"/>
              </a:ext>
            </a:extLst>
          </p:cNvPr>
          <p:cNvSpPr txBox="1"/>
          <p:nvPr/>
        </p:nvSpPr>
        <p:spPr>
          <a:xfrm>
            <a:off x="119271" y="3402928"/>
            <a:ext cx="6917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haroni" panose="02010803020104030203" pitchFamily="2" charset="-79"/>
                <a:cs typeface="Aharoni" panose="02010803020104030203" pitchFamily="2" charset="-79"/>
              </a:rPr>
              <a:t>McKinsey’s </a:t>
            </a:r>
            <a:r>
              <a:rPr lang="en-GB" sz="4400" b="1" dirty="0">
                <a:latin typeface="Aharoni" panose="02010803020104030203" pitchFamily="2" charset="-79"/>
                <a:cs typeface="Aharoni" panose="02010803020104030203" pitchFamily="2" charset="-79"/>
              </a:rPr>
              <a:t>8</a:t>
            </a:r>
            <a:r>
              <a:rPr lang="en-GB" sz="2800" b="1" dirty="0">
                <a:latin typeface="Aharoni" panose="02010803020104030203" pitchFamily="2" charset="-79"/>
                <a:cs typeface="Aharoni" panose="02010803020104030203" pitchFamily="2" charset="-79"/>
              </a:rPr>
              <a:t> Essentials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haroni" panose="02010803020104030203" pitchFamily="2" charset="-79"/>
                <a:cs typeface="Aharoni" panose="02010803020104030203" pitchFamily="2" charset="-79"/>
              </a:rPr>
              <a:t>Steve Johnson’s White and Green Hat</a:t>
            </a:r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.   </a:t>
            </a:r>
          </a:p>
        </p:txBody>
      </p:sp>
    </p:spTree>
    <p:extLst>
      <p:ext uri="{BB962C8B-B14F-4D97-AF65-F5344CB8AC3E}">
        <p14:creationId xmlns:p14="http://schemas.microsoft.com/office/powerpoint/2010/main" val="2860910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ity with a mountain in the background">
            <a:extLst>
              <a:ext uri="{FF2B5EF4-FFF2-40B4-BE49-F238E27FC236}">
                <a16:creationId xmlns:a16="http://schemas.microsoft.com/office/drawing/2014/main" id="{72994AF8-0E5A-B262-A127-4538EC3D69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"/>
          <a:stretch/>
        </p:blipFill>
        <p:spPr>
          <a:xfrm>
            <a:off x="-1" y="0"/>
            <a:ext cx="12191980" cy="6858000"/>
          </a:xfrm>
          <a:prstGeom prst="rect">
            <a:avLst/>
          </a:prstGeom>
          <a:noFill/>
        </p:spPr>
      </p:pic>
      <p:sp>
        <p:nvSpPr>
          <p:cNvPr id="14" name="Date Placeholder 2">
            <a:extLst>
              <a:ext uri="{FF2B5EF4-FFF2-40B4-BE49-F238E27FC236}">
                <a16:creationId xmlns:a16="http://schemas.microsoft.com/office/drawing/2014/main" id="{5D121C9B-E86C-18A7-BC43-F687CF46BF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C0D5889-EC99-42B1-BAD2-2D706E090CEC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5/19/2023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9D9E6722-409A-EBC7-3E78-5BFD55287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8" name="Slide Number Placeholder 4">
            <a:extLst>
              <a:ext uri="{FF2B5EF4-FFF2-40B4-BE49-F238E27FC236}">
                <a16:creationId xmlns:a16="http://schemas.microsoft.com/office/drawing/2014/main" id="{E89E93CB-CB2E-155E-912C-AD438FB5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9657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DFF7F0B-831F-46BB-8F4F-ABBF3D4914C2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3B91C-28AE-AD10-B34C-BAAA3886D3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7992" y="4768211"/>
            <a:ext cx="11755993" cy="179610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exploring innovation and creativity, and the application of it within my selected organisation.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622189-93C7-209F-D961-BE87BF68D3D2}"/>
              </a:ext>
            </a:extLst>
          </p:cNvPr>
          <p:cNvSpPr txBox="1"/>
          <p:nvPr/>
        </p:nvSpPr>
        <p:spPr>
          <a:xfrm>
            <a:off x="1815336" y="980697"/>
            <a:ext cx="85613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HAS A BUSINESS OPPORTUNITY BEEN IDENTIFIED WITHIN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C088D9-8848-EAD1-AF99-AD4841121B8E}"/>
              </a:ext>
            </a:extLst>
          </p:cNvPr>
          <p:cNvSpPr txBox="1"/>
          <p:nvPr/>
        </p:nvSpPr>
        <p:spPr>
          <a:xfrm>
            <a:off x="10405218" y="753576"/>
            <a:ext cx="13891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24538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holding a light bulb&#10;&#10;Description automatically generated">
            <a:extLst>
              <a:ext uri="{FF2B5EF4-FFF2-40B4-BE49-F238E27FC236}">
                <a16:creationId xmlns:a16="http://schemas.microsoft.com/office/drawing/2014/main" id="{24730007-F949-09DD-D49B-3DDE51DD2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D904A07-3444-B30F-5749-AACFA3D2F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743" y="203201"/>
            <a:ext cx="11524343" cy="1393370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My experience through kolb’s reflective    learning cycle</a:t>
            </a: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</p:txBody>
      </p:sp>
      <p:sp>
        <p:nvSpPr>
          <p:cNvPr id="13" name="Arrow: Circular 12">
            <a:extLst>
              <a:ext uri="{FF2B5EF4-FFF2-40B4-BE49-F238E27FC236}">
                <a16:creationId xmlns:a16="http://schemas.microsoft.com/office/drawing/2014/main" id="{1048600E-5572-EA2A-43DE-8C0188E4F717}"/>
              </a:ext>
            </a:extLst>
          </p:cNvPr>
          <p:cNvSpPr/>
          <p:nvPr/>
        </p:nvSpPr>
        <p:spPr>
          <a:xfrm rot="16200000">
            <a:off x="5934104" y="3066503"/>
            <a:ext cx="2024333" cy="1778435"/>
          </a:xfrm>
          <a:prstGeom prst="circularArrow">
            <a:avLst>
              <a:gd name="adj1" fmla="val 12500"/>
              <a:gd name="adj2" fmla="val 883705"/>
              <a:gd name="adj3" fmla="val 20457681"/>
              <a:gd name="adj4" fmla="val 11089839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Arrow: Circular 13">
            <a:extLst>
              <a:ext uri="{FF2B5EF4-FFF2-40B4-BE49-F238E27FC236}">
                <a16:creationId xmlns:a16="http://schemas.microsoft.com/office/drawing/2014/main" id="{753C05EE-B5EE-770A-30B3-E734DC18A40F}"/>
              </a:ext>
            </a:extLst>
          </p:cNvPr>
          <p:cNvSpPr/>
          <p:nvPr/>
        </p:nvSpPr>
        <p:spPr>
          <a:xfrm>
            <a:off x="7333602" y="1388442"/>
            <a:ext cx="2483892" cy="1883391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Arrow: Circular 14">
            <a:extLst>
              <a:ext uri="{FF2B5EF4-FFF2-40B4-BE49-F238E27FC236}">
                <a16:creationId xmlns:a16="http://schemas.microsoft.com/office/drawing/2014/main" id="{ABC7C5AB-20F2-FB49-CF6D-8572C2295A46}"/>
              </a:ext>
            </a:extLst>
          </p:cNvPr>
          <p:cNvSpPr/>
          <p:nvPr/>
        </p:nvSpPr>
        <p:spPr>
          <a:xfrm rot="5400000">
            <a:off x="9322630" y="2591259"/>
            <a:ext cx="2379523" cy="2183492"/>
          </a:xfrm>
          <a:prstGeom prst="circularArrow">
            <a:avLst>
              <a:gd name="adj1" fmla="val 12500"/>
              <a:gd name="adj2" fmla="val 1105483"/>
              <a:gd name="adj3" fmla="val 20457681"/>
              <a:gd name="adj4" fmla="val 10800000"/>
              <a:gd name="adj5" fmla="val 214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urved Down 16">
            <a:extLst>
              <a:ext uri="{FF2B5EF4-FFF2-40B4-BE49-F238E27FC236}">
                <a16:creationId xmlns:a16="http://schemas.microsoft.com/office/drawing/2014/main" id="{1873D512-962D-3D06-3A3E-2F6D6887C7CC}"/>
              </a:ext>
            </a:extLst>
          </p:cNvPr>
          <p:cNvSpPr/>
          <p:nvPr/>
        </p:nvSpPr>
        <p:spPr>
          <a:xfrm rot="10800000">
            <a:off x="7312907" y="5366279"/>
            <a:ext cx="2804020" cy="102593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33FF53-0891-2483-878A-992BAE4717CE}"/>
              </a:ext>
            </a:extLst>
          </p:cNvPr>
          <p:cNvSpPr txBox="1"/>
          <p:nvPr/>
        </p:nvSpPr>
        <p:spPr>
          <a:xfrm>
            <a:off x="5257449" y="1608125"/>
            <a:ext cx="26780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Active Experimentation (trying out what you have learnt.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AE873B-BDB5-D4A9-8A20-729E0DDEC7C4}"/>
              </a:ext>
            </a:extLst>
          </p:cNvPr>
          <p:cNvSpPr txBox="1"/>
          <p:nvPr/>
        </p:nvSpPr>
        <p:spPr>
          <a:xfrm>
            <a:off x="9771241" y="1512013"/>
            <a:ext cx="20460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Concrete experience (actually having an experience).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BE6C34D-C082-BF4D-5BE7-B2381441755E}"/>
              </a:ext>
            </a:extLst>
          </p:cNvPr>
          <p:cNvSpPr txBox="1"/>
          <p:nvPr/>
        </p:nvSpPr>
        <p:spPr>
          <a:xfrm>
            <a:off x="5237834" y="4822399"/>
            <a:ext cx="25407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>
                    <a:lumMod val="95000"/>
                  </a:schemeClr>
                </a:solidFill>
              </a:rPr>
              <a:t>Abstract Conceptualisation (learning from the experience).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BF4B291-51B7-B1F8-05EF-1E0A5A839613}"/>
              </a:ext>
            </a:extLst>
          </p:cNvPr>
          <p:cNvSpPr txBox="1"/>
          <p:nvPr/>
        </p:nvSpPr>
        <p:spPr>
          <a:xfrm>
            <a:off x="10093567" y="4967887"/>
            <a:ext cx="24838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Reflective Observation (Reflecting on the Experience).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DA51282-18AD-82A4-324F-13AE4A09F2BE}"/>
              </a:ext>
            </a:extLst>
          </p:cNvPr>
          <p:cNvSpPr txBox="1"/>
          <p:nvPr/>
        </p:nvSpPr>
        <p:spPr>
          <a:xfrm>
            <a:off x="7535837" y="2898416"/>
            <a:ext cx="24838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KOLB’S REFLECTIVE LEARNING CYCLE (1984).</a:t>
            </a:r>
          </a:p>
        </p:txBody>
      </p:sp>
    </p:spTree>
    <p:extLst>
      <p:ext uri="{BB962C8B-B14F-4D97-AF65-F5344CB8AC3E}">
        <p14:creationId xmlns:p14="http://schemas.microsoft.com/office/powerpoint/2010/main" val="1323001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writing on a transparent board">
            <a:extLst>
              <a:ext uri="{FF2B5EF4-FFF2-40B4-BE49-F238E27FC236}">
                <a16:creationId xmlns:a16="http://schemas.microsoft.com/office/drawing/2014/main" id="{F8786B49-F3BB-3F6D-683D-28AB3D9535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A picture containing text, screenshot, font, graphic design">
            <a:extLst>
              <a:ext uri="{FF2B5EF4-FFF2-40B4-BE49-F238E27FC236}">
                <a16:creationId xmlns:a16="http://schemas.microsoft.com/office/drawing/2014/main" id="{AD2AA351-303C-3C2F-6F99-D8E35B77C5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71" y="2836166"/>
            <a:ext cx="4610743" cy="306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542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7732B5-8201-365B-68FB-D162B2A6AF67}"/>
              </a:ext>
            </a:extLst>
          </p:cNvPr>
          <p:cNvSpPr txBox="1"/>
          <p:nvPr/>
        </p:nvSpPr>
        <p:spPr>
          <a:xfrm>
            <a:off x="0" y="-1"/>
            <a:ext cx="12192000" cy="6806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(2023). Sustainable Development: The 17 Goals. Available at: </a:t>
            </a:r>
            <a:r>
              <a:rPr lang="en-GB" sz="1600" dirty="0">
                <a:hlinkClick r:id="rId2"/>
              </a:rPr>
              <a:t>THE 17 GOALS | Sustainable Development (un.org)</a:t>
            </a:r>
            <a:r>
              <a:rPr lang="en-GB" sz="1600" dirty="0"/>
              <a:t>. Assessed: 20/05/2023.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Flavio Rump (2019). Green hat explained: The six thinking hats.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Green Hat Explained: The Six Thinking Hats [Book Summary 6/7] | by Flavio Rump | Medium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20/05/2023.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 De Jong, Nathan Marston, &amp; Eric Roth (2015). The eight essentials of innovation. Available at: 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The_eight_essentials_of_innovation.pdf (saspa.com.au)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20/05/2023.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Theodore Levitt (2002). Creativity is not enough.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Creativity Is Not Enough (hbr.org)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20/05/2023.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Von 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Schomberg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(2011). Towards Responsible Research and Innovation in the Information and Communication Technologies and Security Technologies Fields’. Available at: Brussels: European Commission. Accessed: 20/05/2023.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Woven City (2021). Bringing Akio Toyoda’s vison to Woven City.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Bringing Akio Toyoda’s vision to Woven City - YouTube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20/05/2023.</a:t>
            </a:r>
          </a:p>
          <a:p>
            <a:pPr marL="257175" algn="ctr">
              <a:lnSpc>
                <a:spcPct val="107000"/>
              </a:lnSpc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Grant, R. (1996). Toward a knowledge-based theory of the firm. Strategic Management Journal 17, 109– 122.</a:t>
            </a:r>
          </a:p>
          <a:p>
            <a:pPr marL="257175"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57175"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 Kuffner, (2021). Toyota Global Times: Building a Human Centred City with Woven City Leaders.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Building a human-</a:t>
            </a:r>
            <a:r>
              <a:rPr lang="en-GB" sz="16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centered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city: interview with Woven City leaders - YouTube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21/05/2023.</a:t>
            </a:r>
          </a:p>
          <a:p>
            <a:pPr marL="257175"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Dimitri 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Khanin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(2007). Contrasting Burns and Bass.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Contrasting Burns and Bass: Does the transactional-transformational paradigm live up to Burns' philosophy of transforming leadership? (researchgate.net)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21/05/2023. </a:t>
            </a:r>
          </a:p>
          <a:p>
            <a:pPr marL="257175" algn="ctr">
              <a:lnSpc>
                <a:spcPct val="107000"/>
              </a:lnSpc>
              <a:spcAft>
                <a:spcPts val="800"/>
              </a:spcAft>
            </a:pPr>
            <a:r>
              <a: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Saul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McLeod (2014). Kolb’s Learning Styles and experiential learning cycle.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Kolb's Learning Styles and Experiential Learning Cycle (fosil.org.uk)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21/05/2023.</a:t>
            </a:r>
          </a:p>
          <a:p>
            <a:pPr marL="257175"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0429608"/>
      </p:ext>
    </p:extLst>
  </p:cSld>
  <p:clrMapOvr>
    <a:masterClrMapping/>
  </p:clrMapOvr>
</p:sld>
</file>

<file path=ppt/theme/theme1.xml><?xml version="1.0" encoding="utf-8"?>
<a:theme xmlns:a="http://schemas.openxmlformats.org/drawingml/2006/main" name="LimelightVTI">
  <a:themeElements>
    <a:clrScheme name="Limelight">
      <a:dk1>
        <a:sysClr val="windowText" lastClr="000000"/>
      </a:dk1>
      <a:lt1>
        <a:sysClr val="window" lastClr="FFFFFF"/>
      </a:lt1>
      <a:dk2>
        <a:srgbClr val="23353B"/>
      </a:dk2>
      <a:lt2>
        <a:srgbClr val="E0DDD8"/>
      </a:lt2>
      <a:accent1>
        <a:srgbClr val="90A208"/>
      </a:accent1>
      <a:accent2>
        <a:srgbClr val="6A8755"/>
      </a:accent2>
      <a:accent3>
        <a:srgbClr val="49716B"/>
      </a:accent3>
      <a:accent4>
        <a:srgbClr val="A16F7C"/>
      </a:accent4>
      <a:accent5>
        <a:srgbClr val="B16455"/>
      </a:accent5>
      <a:accent6>
        <a:srgbClr val="E08350"/>
      </a:accent6>
      <a:hlink>
        <a:srgbClr val="5F864B"/>
      </a:hlink>
      <a:folHlink>
        <a:srgbClr val="3F877D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melightVTI" id="{7936DCFD-B587-41FD-9126-64F2709ED40B}" vid="{74F41540-78F1-4C56-9EAA-6FA6E9F1D77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5755</TotalTime>
  <Words>483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Aharoni</vt:lpstr>
      <vt:lpstr>Arial</vt:lpstr>
      <vt:lpstr>Bodoni MT Black</vt:lpstr>
      <vt:lpstr>Calibri</vt:lpstr>
      <vt:lpstr>Trade Gothic Next Cond</vt:lpstr>
      <vt:lpstr>Trade Gothic Next Light</vt:lpstr>
      <vt:lpstr>LimelightVTI</vt:lpstr>
      <vt:lpstr>My Reflective Learning Cycle Of Innovation And Creativity Within THE WOVEN CITY.  IS IT A POTENTIAL BUSINESS OPERTUNITY?  By Damien Roberts.</vt:lpstr>
      <vt:lpstr>PowerPoint Presentation</vt:lpstr>
      <vt:lpstr>exploring innovation and creativity, and the application of it within my selected organisation.</vt:lpstr>
      <vt:lpstr>My experience through kolb’s reflective    learning cycle.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Reflective     Learning Cycle Of Innovation And Creativity Within An Adapted Business Model.  By Damien Roberts.</dc:title>
  <dc:creator>Damien Roberts (1904978)</dc:creator>
  <cp:lastModifiedBy>Damien Roberts (1904978)</cp:lastModifiedBy>
  <cp:revision>7</cp:revision>
  <dcterms:created xsi:type="dcterms:W3CDTF">2023-05-18T22:51:32Z</dcterms:created>
  <dcterms:modified xsi:type="dcterms:W3CDTF">2023-05-22T22:47:30Z</dcterms:modified>
</cp:coreProperties>
</file>