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y="6858000" cx="12192000"/>
  <p:notesSz cx="6858000" cy="9144000"/>
  <p:embeddedFontLst>
    <p:embeddedFont>
      <p:font typeface="Play"/>
      <p:regular r:id="rId38"/>
      <p:bold r:id="rId39"/>
    </p:embeddedFont>
    <p:embeddedFont>
      <p:font typeface="Tahoma"/>
      <p:regular r:id="rId40"/>
      <p:bold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2" roundtripDataSignature="AMtx7mh2ucVte9g+ZECjzL81FBUtE5mH3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7CB64FBC-B1F2-4E59-936F-C95139089ECA}">
  <a:tblStyle styleId="{7CB64FBC-B1F2-4E59-936F-C95139089ECA}" styleName="Table_0">
    <a:wholeTbl>
      <a:tcTxStyle b="off" i="off">
        <a:font>
          <a:latin typeface="Aptos"/>
          <a:ea typeface="Aptos"/>
          <a:cs typeface="Aptos"/>
        </a:font>
        <a:schemeClr val="dk1"/>
      </a:tcTxStyle>
      <a:tcStyle>
        <a:tcBdr>
          <a:left>
            <a:ln cap="flat" cmpd="sng" w="9525">
              <a:solidFill>
                <a:srgbClr val="000000">
                  <a:alpha val="0"/>
                </a:srgbClr>
              </a:solidFill>
              <a:prstDash val="solid"/>
              <a:round/>
              <a:headEnd len="sm" w="sm" type="none"/>
              <a:tailEnd len="sm" w="sm" type="none"/>
            </a:ln>
          </a:left>
          <a:right>
            <a:ln cap="flat" cmpd="sng" w="9525">
              <a:solidFill>
                <a:srgbClr val="000000">
                  <a:alpha val="0"/>
                </a:srgbClr>
              </a:solidFill>
              <a:prstDash val="solid"/>
              <a:round/>
              <a:headEnd len="sm" w="sm" type="none"/>
              <a:tailEnd len="sm" w="sm" type="none"/>
            </a:ln>
          </a:right>
          <a:top>
            <a:ln cap="flat" cmpd="sng" w="12700">
              <a:solidFill>
                <a:schemeClr val="accent4"/>
              </a:solidFill>
              <a:prstDash val="solid"/>
              <a:round/>
              <a:headEnd len="sm" w="sm" type="none"/>
              <a:tailEnd len="sm" w="sm" type="none"/>
            </a:ln>
          </a:top>
          <a:bottom>
            <a:ln cap="flat" cmpd="sng" w="12700">
              <a:solidFill>
                <a:schemeClr val="accent4"/>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b="off" i="off"/>
      <a:tcStyle>
        <a:fill>
          <a:solidFill>
            <a:schemeClr val="accent4">
              <a:alpha val="20000"/>
            </a:schemeClr>
          </a:solidFill>
        </a:fill>
      </a:tcStyle>
    </a:band1H>
    <a:band2H>
      <a:tcTxStyle b="off" i="off"/>
    </a:band2H>
    <a:band1V>
      <a:tcTxStyle b="off" i="off"/>
      <a:tcStyle>
        <a:fill>
          <a:solidFill>
            <a:schemeClr val="accent4">
              <a:alpha val="20000"/>
            </a:schemeClr>
          </a:solidFill>
        </a:fill>
      </a:tcStyle>
    </a:band1V>
    <a:band2V>
      <a:tcTxStyle b="off" i="off"/>
    </a:band2V>
    <a:lastCol>
      <a:tcTxStyle b="on" i="off"/>
    </a:lastCol>
    <a:firstCol>
      <a:tcTxStyle b="on" i="off"/>
    </a:firstCol>
    <a:lastRow>
      <a:tcTxStyle b="on" i="off"/>
      <a:tcStyle>
        <a:tcBdr>
          <a:top>
            <a:ln cap="flat" cmpd="sng" w="12700">
              <a:solidFill>
                <a:schemeClr val="accent4"/>
              </a:solidFill>
              <a:prstDash val="solid"/>
              <a:round/>
              <a:headEnd len="sm" w="sm" type="none"/>
              <a:tailEnd len="sm" w="sm" type="none"/>
            </a:ln>
          </a:top>
        </a:tcBdr>
        <a:fill>
          <a:solidFill>
            <a:srgbClr val="FFFFFF">
              <a:alpha val="0"/>
            </a:srgbClr>
          </a:solidFill>
        </a:fill>
      </a:tcStyle>
    </a:lastRow>
    <a:seCell>
      <a:tcTxStyle b="off" i="off"/>
    </a:seCell>
    <a:swCell>
      <a:tcTxStyle b="off" i="off"/>
    </a:swCell>
    <a:firstRow>
      <a:tcTxStyle b="on" i="off"/>
      <a:tcStyle>
        <a:tcBdr>
          <a:bottom>
            <a:ln cap="flat" cmpd="sng" w="12700">
              <a:solidFill>
                <a:schemeClr val="accent4"/>
              </a:solidFill>
              <a:prstDash val="solid"/>
              <a:round/>
              <a:headEnd len="sm" w="sm" type="none"/>
              <a:tailEnd len="sm" w="sm" type="none"/>
            </a:ln>
          </a:bottom>
        </a:tcBdr>
        <a:fill>
          <a:solidFill>
            <a:srgbClr val="FFFFFF">
              <a:alpha val="0"/>
            </a:srgbClr>
          </a:solidFill>
        </a:fill>
      </a:tcStyle>
    </a:firstRow>
    <a:neCell>
      <a:tcTxStyle b="off" i="off"/>
    </a:neCell>
    <a:nwCell>
      <a:tcTxStyle b="off" i="off"/>
    </a:nwCell>
  </a:tblStyle>
  <a:tblStyle styleId="{F1163C06-C2AA-4907-945F-B2199CF62740}" styleName="Table_1">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 styleId="{06C1A203-85C9-441F-A2C9-41B997F6C6EE}" styleName="Table_2">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font" Target="fonts/Tahoma-regular.fntdata"/><Relationship Id="rId20" Type="http://schemas.openxmlformats.org/officeDocument/2006/relationships/slide" Target="slides/slide15.xml"/><Relationship Id="rId42" Type="http://customschemas.google.com/relationships/presentationmetadata" Target="metadata"/><Relationship Id="rId41" Type="http://schemas.openxmlformats.org/officeDocument/2006/relationships/font" Target="fonts/Tahoma-bold.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font" Target="fonts/Play-bold.fntdata"/><Relationship Id="rId16" Type="http://schemas.openxmlformats.org/officeDocument/2006/relationships/slide" Target="slides/slide11.xml"/><Relationship Id="rId38" Type="http://schemas.openxmlformats.org/officeDocument/2006/relationships/font" Target="fonts/Play-regular.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3a16f72c5da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86" name="Google Shape;86;g3a16f72c5da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7" name="Google Shape;87;g3a16f72c5da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3" name="Google Shape;9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a16f72c5da_0_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3a16f72c5da_0_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1" name="Google Shape;101;g3a16f72c5da_0_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a16f72c5da_0_15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a16f72c5da_0_15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7" name="Google Shape;107;g3a16f72c5da_0_15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3a16f72c5da_0_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3a16f72c5da_0_1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4" name="Google Shape;114;g3a16f72c5da_0_1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1" name="Google Shape;121;p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8" name="Google Shape;128;p7: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4" name="Google Shape;13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a16f72c5da_0_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a16f72c5da_0_1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2" name="Google Shape;142;g3a16f72c5da_0_1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3a16f72c5da_0_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3a16f72c5da_0_3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g3a16f72c5da_0_3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3a16f72c5da_0_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3a16f72c5da_0_4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2" name="Google Shape;162;g3a16f72c5da_0_4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a16f72c5da_0_5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a16f72c5da_0_5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0" name="Google Shape;170;g3a16f72c5da_0_5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3a16f72c5da_0_6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3a16f72c5da_0_6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7" name="Google Shape;177;g3a16f72c5da_0_6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a16f72c5da_0_6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a16f72c5da_0_6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4" name="Google Shape;184;g3a16f72c5da_0_6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3a16f72c5da_0_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3a16f72c5da_0_7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1" name="Google Shape;191;g3a16f72c5da_0_7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a16f72c5da_0_8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a16f72c5da_0_8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8" name="Google Shape;198;g3a16f72c5da_0_8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3a16f72c5da_0_8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3a16f72c5da_0_8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5" name="Google Shape;205;g3a16f72c5da_0_8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3a16f72c5da_0_9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12" name="Google Shape;212;g3a16f72c5da_0_9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3" name="Google Shape;213;g3a16f72c5da_0_9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g3a16f72c5da_0_10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19" name="Google Shape;219;g3a16f72c5da_0_10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0" name="Google Shape;220;g3a16f72c5da_0_10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3a16f72c5da_0_10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3a16f72c5da_0_10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7" name="Google Shape;227;g3a16f72c5da_0_10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3a16f72c5da_0_1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3a16f72c5da_0_11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g3a16f72c5da_0_11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g3a16f72c5da_0_1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40" name="Google Shape;240;g3a16f72c5da_0_11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1" name="Google Shape;241;g3a16f72c5da_0_11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3a16f72c5da_0_1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3a16f72c5da_0_12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8" name="Google Shape;248;g3a16f72c5da_0_12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g3a16f72c5da_0_1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54" name="Google Shape;254;g3a16f72c5da_0_13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5" name="Google Shape;255;g3a16f72c5da_0_13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3a16f72c5da_0_1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3a16f72c5da_0_14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4" name="Google Shape;264;g3a16f72c5da_0_14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3a16f72c5da_0_14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70" name="Google Shape;270;g3a16f72c5da_0_14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1" name="Google Shape;271;g3a16f72c5da_0_14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7" name="Google Shape;277;p1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78" name="Google Shape;278;p1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5" name="Google Shape;285;p1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86" name="Google Shape;286;p1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2" name="Google Shape;292;p2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93" name="Google Shape;293;p2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9" name="Google Shape;299;p2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00" name="Google Shape;300;p21: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400"/>
              <a:buFont typeface="Arial"/>
              <a:buNone/>
            </a:pPr>
            <a:fld id="{00000000-1234-1234-1234-123412341234}" type="slidenum">
              <a:rPr lang="en-GB"/>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g3a16f72c5da_0_15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06" name="Google Shape;306;g3a16f72c5da_0_15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7" name="Google Shape;307;g3a16f72c5da_0_15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2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7" name="Shape 27"/>
        <p:cNvGrpSpPr/>
        <p:nvPr/>
      </p:nvGrpSpPr>
      <p:grpSpPr>
        <a:xfrm>
          <a:off x="0" y="0"/>
          <a:ext cx="0" cy="0"/>
          <a:chOff x="0" y="0"/>
          <a:chExt cx="0" cy="0"/>
        </a:xfrm>
      </p:grpSpPr>
      <p:sp>
        <p:nvSpPr>
          <p:cNvPr id="28" name="Google Shape;28;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2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2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 name="Google Shape;31;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34" name="Shape 34"/>
        <p:cNvGrpSpPr/>
        <p:nvPr/>
      </p:nvGrpSpPr>
      <p:grpSpPr>
        <a:xfrm>
          <a:off x="0" y="0"/>
          <a:ext cx="0" cy="0"/>
          <a:chOff x="0" y="0"/>
          <a:chExt cx="0" cy="0"/>
        </a:xfrm>
      </p:grpSpPr>
      <p:sp>
        <p:nvSpPr>
          <p:cNvPr id="35" name="Google Shape;35;p2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27"/>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0" name="Shape 40"/>
        <p:cNvGrpSpPr/>
        <p:nvPr/>
      </p:nvGrpSpPr>
      <p:grpSpPr>
        <a:xfrm>
          <a:off x="0" y="0"/>
          <a:ext cx="0" cy="0"/>
          <a:chOff x="0" y="0"/>
          <a:chExt cx="0" cy="0"/>
        </a:xfrm>
      </p:grpSpPr>
      <p:sp>
        <p:nvSpPr>
          <p:cNvPr id="41" name="Google Shape;41;p2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2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43" name="Google Shape;43;p2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2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5" name="Google Shape;45;p2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2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2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2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2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2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2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2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2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3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3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3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3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3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3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3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3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3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7" name="Google Shape;67;p3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8" name="Google Shape;68;p3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3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3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3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33"/>
          <p:cNvSpPr/>
          <p:nvPr>
            <p:ph idx="2" type="pic"/>
          </p:nvPr>
        </p:nvSpPr>
        <p:spPr>
          <a:xfrm>
            <a:off x="5183188" y="987425"/>
            <a:ext cx="6172200" cy="4873625"/>
          </a:xfrm>
          <a:prstGeom prst="rect">
            <a:avLst/>
          </a:prstGeom>
          <a:noFill/>
          <a:ln>
            <a:noFill/>
          </a:ln>
        </p:spPr>
      </p:sp>
      <p:sp>
        <p:nvSpPr>
          <p:cNvPr id="74" name="Google Shape;74;p3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5" name="Google Shape;75;p3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3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3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34"/>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34"/>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3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3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3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2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2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 name="Google Shape;14;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jpg"/><Relationship Id="rId4" Type="http://schemas.openxmlformats.org/officeDocument/2006/relationships/image" Target="../media/image4.jpg"/><Relationship Id="rId5" Type="http://schemas.openxmlformats.org/officeDocument/2006/relationships/hyperlink" Target="mailto:2510869@student.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4.jpg"/><Relationship Id="rId4" Type="http://schemas.openxmlformats.org/officeDocument/2006/relationships/hyperlink" Target="mailto:2510869@student.uwtsd.ac.u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5.xml"/><Relationship Id="rId3" Type="http://schemas.openxmlformats.org/officeDocument/2006/relationships/hyperlink" Target="http://digitalcapability.jisc.ac.uk/" TargetMode="External"/><Relationship Id="rId4" Type="http://schemas.openxmlformats.org/officeDocument/2006/relationships/hyperlink" Target="https://digitalcapability.jisc.ac.uk/what-is-digital-capability/individual-digital-capabilities/" TargetMode="External"/><Relationship Id="rId5" Type="http://schemas.openxmlformats.org/officeDocument/2006/relationships/hyperlink" Target="https://repository.jisc.ac.uk/6610/1/JFL0066F_DIGICAP_MOD_ORG_FRAME.PDF"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g3a16f72c5da_0_0"/>
          <p:cNvSpPr txBox="1"/>
          <p:nvPr>
            <p:ph idx="1" type="subTitle"/>
          </p:nvPr>
        </p:nvSpPr>
        <p:spPr>
          <a:xfrm>
            <a:off x="874925" y="2670825"/>
            <a:ext cx="9793200" cy="3174000"/>
          </a:xfrm>
          <a:prstGeom prst="rect">
            <a:avLst/>
          </a:prstGeom>
        </p:spPr>
        <p:txBody>
          <a:bodyPr anchorCtr="0" anchor="t" bIns="45700" lIns="91425" spcFirstLastPara="1" rIns="91425" wrap="square" tIns="45700">
            <a:normAutofit fontScale="25000" lnSpcReduction="20000"/>
          </a:bodyPr>
          <a:lstStyle/>
          <a:p>
            <a:pPr indent="0" lvl="0" marL="0" rtl="0" algn="l">
              <a:spcBef>
                <a:spcPts val="1000"/>
              </a:spcBef>
              <a:spcAft>
                <a:spcPts val="0"/>
              </a:spcAft>
              <a:buNone/>
            </a:pPr>
            <a:r>
              <a:rPr lang="en-GB" sz="9600"/>
              <a:t>Programme : Certificate Of Higher Education in Health and Social Care</a:t>
            </a:r>
            <a:endParaRPr sz="9600"/>
          </a:p>
          <a:p>
            <a:pPr indent="0" lvl="0" marL="0" rtl="0" algn="l">
              <a:spcBef>
                <a:spcPts val="1000"/>
              </a:spcBef>
              <a:spcAft>
                <a:spcPts val="0"/>
              </a:spcAft>
              <a:buNone/>
            </a:pPr>
            <a:r>
              <a:t/>
            </a:r>
            <a:endParaRPr sz="9600"/>
          </a:p>
          <a:p>
            <a:pPr indent="0" lvl="0" marL="0" rtl="0" algn="l">
              <a:spcBef>
                <a:spcPts val="1000"/>
              </a:spcBef>
              <a:spcAft>
                <a:spcPts val="0"/>
              </a:spcAft>
              <a:buNone/>
            </a:pPr>
            <a:r>
              <a:rPr lang="en-GB" sz="9600"/>
              <a:t>Digital Skills and Research Methods LCHA4007</a:t>
            </a:r>
            <a:endParaRPr sz="9600"/>
          </a:p>
          <a:p>
            <a:pPr indent="0" lvl="0" marL="0" rtl="0" algn="l">
              <a:spcBef>
                <a:spcPts val="1000"/>
              </a:spcBef>
              <a:spcAft>
                <a:spcPts val="0"/>
              </a:spcAft>
              <a:buNone/>
            </a:pPr>
            <a:r>
              <a:rPr lang="en-GB" sz="9600"/>
              <a:t>Assessment 1:Group 4 Presentation</a:t>
            </a:r>
            <a:endParaRPr sz="9600"/>
          </a:p>
          <a:p>
            <a:pPr indent="0" lvl="0" marL="0" rtl="0" algn="l">
              <a:spcBef>
                <a:spcPts val="1000"/>
              </a:spcBef>
              <a:spcAft>
                <a:spcPts val="0"/>
              </a:spcAft>
              <a:buNone/>
            </a:pPr>
            <a:r>
              <a:t/>
            </a:r>
            <a:endParaRPr sz="9600"/>
          </a:p>
          <a:p>
            <a:pPr indent="0" lvl="0" marL="0" rtl="0" algn="l">
              <a:spcBef>
                <a:spcPts val="1000"/>
              </a:spcBef>
              <a:spcAft>
                <a:spcPts val="0"/>
              </a:spcAft>
              <a:buNone/>
            </a:pPr>
            <a:r>
              <a:t/>
            </a:r>
            <a:endParaRPr sz="9600"/>
          </a:p>
          <a:p>
            <a:pPr indent="0" lvl="0" marL="0" rtl="0" algn="l">
              <a:spcBef>
                <a:spcPts val="1000"/>
              </a:spcBef>
              <a:spcAft>
                <a:spcPts val="0"/>
              </a:spcAft>
              <a:buNone/>
            </a:pPr>
            <a:r>
              <a:rPr b="1" lang="en-GB" sz="10800"/>
              <a:t>Lecturer name: Amitave Banik</a:t>
            </a:r>
            <a:endParaRPr b="1" sz="10800"/>
          </a:p>
          <a:p>
            <a:pPr indent="0" lvl="0" marL="0" rtl="0" algn="l">
              <a:spcBef>
                <a:spcPts val="1000"/>
              </a:spcBef>
              <a:spcAft>
                <a:spcPts val="0"/>
              </a:spcAft>
              <a:buNone/>
            </a:pPr>
            <a:r>
              <a:t/>
            </a:r>
            <a:endParaRPr sz="9600"/>
          </a:p>
          <a:p>
            <a:pPr indent="0" lvl="0" marL="0" rtl="0" algn="l">
              <a:spcBef>
                <a:spcPts val="1000"/>
              </a:spcBef>
              <a:spcAft>
                <a:spcPts val="0"/>
              </a:spcAft>
              <a:buNone/>
            </a:pPr>
            <a:r>
              <a:t/>
            </a:r>
            <a:endParaRPr/>
          </a:p>
          <a:p>
            <a:pPr indent="0" lvl="0" marL="0" rtl="0" algn="l">
              <a:spcBef>
                <a:spcPts val="1000"/>
              </a:spcBef>
              <a:spcAft>
                <a:spcPts val="0"/>
              </a:spcAft>
              <a:buNone/>
            </a:pPr>
            <a:r>
              <a:t/>
            </a:r>
            <a:endParaRPr/>
          </a:p>
        </p:txBody>
      </p:sp>
      <p:pic>
        <p:nvPicPr>
          <p:cNvPr id="90" name="Google Shape;90;g3a16f72c5da_0_0"/>
          <p:cNvPicPr preferRelativeResize="0"/>
          <p:nvPr/>
        </p:nvPicPr>
        <p:blipFill rotWithShape="1">
          <a:blip r:embed="rId3">
            <a:alphaModFix/>
          </a:blip>
          <a:srcRect b="0" l="0" r="0" t="0"/>
          <a:stretch/>
        </p:blipFill>
        <p:spPr>
          <a:xfrm>
            <a:off x="163522" y="0"/>
            <a:ext cx="8993050" cy="209615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4" name="Shape 94"/>
        <p:cNvGrpSpPr/>
        <p:nvPr/>
      </p:nvGrpSpPr>
      <p:grpSpPr>
        <a:xfrm>
          <a:off x="0" y="0"/>
          <a:ext cx="0" cy="0"/>
          <a:chOff x="0" y="0"/>
          <a:chExt cx="0" cy="0"/>
        </a:xfrm>
      </p:grpSpPr>
      <p:sp>
        <p:nvSpPr>
          <p:cNvPr id="95" name="Google Shape;95;p1"/>
          <p:cNvSpPr txBox="1"/>
          <p:nvPr>
            <p:ph idx="1" type="subTitle"/>
          </p:nvPr>
        </p:nvSpPr>
        <p:spPr>
          <a:xfrm>
            <a:off x="1551295" y="3338891"/>
            <a:ext cx="9144000" cy="124399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t/>
            </a:r>
            <a:endParaRPr/>
          </a:p>
          <a:p>
            <a:pPr indent="0" lvl="0" marL="0" rtl="0" algn="l">
              <a:lnSpc>
                <a:spcPct val="90000"/>
              </a:lnSpc>
              <a:spcBef>
                <a:spcPts val="1000"/>
              </a:spcBef>
              <a:spcAft>
                <a:spcPts val="0"/>
              </a:spcAft>
              <a:buClr>
                <a:schemeClr val="dk1"/>
              </a:buClr>
              <a:buSzPts val="2400"/>
              <a:buNone/>
            </a:pPr>
            <a:r>
              <a:rPr lang="en-GB"/>
              <a:t>		</a:t>
            </a:r>
            <a:endParaRPr>
              <a:solidFill>
                <a:srgbClr val="FF0000"/>
              </a:solidFill>
            </a:endParaRPr>
          </a:p>
        </p:txBody>
      </p:sp>
      <p:pic>
        <p:nvPicPr>
          <p:cNvPr descr="Robot hands and technology" id="96" name="Google Shape;96;p1"/>
          <p:cNvPicPr preferRelativeResize="0"/>
          <p:nvPr/>
        </p:nvPicPr>
        <p:blipFill rotWithShape="1">
          <a:blip r:embed="rId4">
            <a:alphaModFix/>
          </a:blip>
          <a:srcRect b="0" l="0" r="0" t="0"/>
          <a:stretch/>
        </p:blipFill>
        <p:spPr>
          <a:xfrm>
            <a:off x="7555950" y="2831950"/>
            <a:ext cx="4636050" cy="2589250"/>
          </a:xfrm>
          <a:prstGeom prst="rect">
            <a:avLst/>
          </a:prstGeom>
          <a:noFill/>
          <a:ln>
            <a:noFill/>
          </a:ln>
        </p:spPr>
      </p:pic>
      <p:graphicFrame>
        <p:nvGraphicFramePr>
          <p:cNvPr id="97" name="Google Shape;97;p1"/>
          <p:cNvGraphicFramePr/>
          <p:nvPr/>
        </p:nvGraphicFramePr>
        <p:xfrm>
          <a:off x="513346" y="2831948"/>
          <a:ext cx="3000000" cy="3000000"/>
        </p:xfrm>
        <a:graphic>
          <a:graphicData uri="http://schemas.openxmlformats.org/drawingml/2006/table">
            <a:tbl>
              <a:tblPr bandRow="1" firstRow="1">
                <a:noFill/>
                <a:tableStyleId>{7CB64FBC-B1F2-4E59-936F-C95139089ECA}</a:tableStyleId>
              </a:tblPr>
              <a:tblGrid>
                <a:gridCol w="3521300"/>
                <a:gridCol w="3521300"/>
              </a:tblGrid>
              <a:tr h="519275">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t>Student Name</a:t>
                      </a:r>
                      <a:endParaRPr sz="1400" u="none" cap="none" strike="noStrike"/>
                    </a:p>
                  </a:txBody>
                  <a:tcPr marT="45725" marB="45725" marR="91450" marL="91450"/>
                </a:tc>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t>Student Number</a:t>
                      </a:r>
                      <a:endParaRPr sz="1400" u="none" cap="none" strike="noStrike"/>
                    </a:p>
                  </a:txBody>
                  <a:tcPr marT="45725" marB="45725" marR="91450" marL="91450"/>
                </a:tc>
              </a:tr>
              <a:tr h="519275">
                <a:tc>
                  <a:txBody>
                    <a:bodyPr/>
                    <a:lstStyle/>
                    <a:p>
                      <a:pPr indent="0" lvl="0" marL="0" marR="0" rtl="0" algn="l">
                        <a:lnSpc>
                          <a:spcPct val="100000"/>
                        </a:lnSpc>
                        <a:spcBef>
                          <a:spcPts val="0"/>
                        </a:spcBef>
                        <a:spcAft>
                          <a:spcPts val="0"/>
                        </a:spcAft>
                        <a:buClr>
                          <a:schemeClr val="dk1"/>
                        </a:buClr>
                        <a:buSzPts val="1800"/>
                        <a:buFont typeface="Arial"/>
                        <a:buNone/>
                      </a:pPr>
                      <a:r>
                        <a:rPr lang="en-GB" sz="1800" u="none" cap="none" strike="noStrike">
                          <a:latin typeface="Trebuchet MS"/>
                          <a:ea typeface="Trebuchet MS"/>
                          <a:cs typeface="Trebuchet MS"/>
                          <a:sym typeface="Trebuchet MS"/>
                        </a:rPr>
                        <a:t>Gloria Omomoh Iyevhobu</a:t>
                      </a:r>
                      <a:endParaRPr sz="1800" u="none" cap="none" strike="noStrike"/>
                    </a:p>
                  </a:txBody>
                  <a:tcPr marT="45725" marB="45725" marR="91450" marL="91450">
                    <a:lnB cap="flat" cmpd="sng" w="12700">
                      <a:solidFill>
                        <a:schemeClr val="accent4"/>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chemeClr val="dk1"/>
                        </a:buClr>
                        <a:buSzPts val="1800"/>
                        <a:buFont typeface="Arial"/>
                        <a:buNone/>
                      </a:pPr>
                      <a:r>
                        <a:rPr lang="en-GB" sz="1800" u="none" cap="none" strike="noStrike">
                          <a:latin typeface="Trebuchet MS"/>
                          <a:ea typeface="Trebuchet MS"/>
                          <a:cs typeface="Trebuchet MS"/>
                          <a:sym typeface="Trebuchet MS"/>
                        </a:rPr>
                        <a:t>2510902</a:t>
                      </a:r>
                      <a:endParaRPr sz="1800" u="none" cap="none" strike="noStrike">
                        <a:latin typeface="Trebuchet MS"/>
                        <a:ea typeface="Trebuchet MS"/>
                        <a:cs typeface="Trebuchet MS"/>
                        <a:sym typeface="Trebuchet MS"/>
                      </a:endParaRPr>
                    </a:p>
                    <a:p>
                      <a:pPr indent="0" lvl="0" marL="0" marR="0" rtl="0" algn="l">
                        <a:lnSpc>
                          <a:spcPct val="100000"/>
                        </a:lnSpc>
                        <a:spcBef>
                          <a:spcPts val="0"/>
                        </a:spcBef>
                        <a:spcAft>
                          <a:spcPts val="0"/>
                        </a:spcAft>
                        <a:buClr>
                          <a:schemeClr val="dk1"/>
                        </a:buClr>
                        <a:buSzPts val="1800"/>
                        <a:buFont typeface="Arial"/>
                        <a:buNone/>
                      </a:pPr>
                      <a:r>
                        <a:t/>
                      </a:r>
                      <a:endParaRPr sz="1800">
                        <a:latin typeface="Trebuchet MS"/>
                        <a:ea typeface="Trebuchet MS"/>
                        <a:cs typeface="Trebuchet MS"/>
                        <a:sym typeface="Trebuchet MS"/>
                      </a:endParaRPr>
                    </a:p>
                  </a:txBody>
                  <a:tcPr marT="45725" marB="45725" marR="91450" marL="91450">
                    <a:lnB cap="flat" cmpd="sng" w="12700">
                      <a:solidFill>
                        <a:schemeClr val="accent4"/>
                      </a:solidFill>
                      <a:prstDash val="solid"/>
                      <a:round/>
                      <a:headEnd len="sm" w="sm" type="none"/>
                      <a:tailEnd len="sm" w="sm" type="none"/>
                    </a:lnB>
                  </a:tcPr>
                </a:tc>
              </a:tr>
              <a:tr h="519275">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latin typeface="Trebuchet MS"/>
                          <a:ea typeface="Trebuchet MS"/>
                          <a:cs typeface="Trebuchet MS"/>
                          <a:sym typeface="Trebuchet MS"/>
                        </a:rPr>
                        <a:t>Rosa Monteiro da Costa Mbunga</a:t>
                      </a:r>
                      <a:endParaRPr sz="1800" u="none" cap="none" strike="noStrike">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latin typeface="Trebuchet MS"/>
                          <a:ea typeface="Trebuchet MS"/>
                          <a:cs typeface="Trebuchet MS"/>
                          <a:sym typeface="Trebuchet MS"/>
                        </a:rPr>
                        <a:t>2514992</a:t>
                      </a:r>
                      <a:endParaRPr sz="1800" u="none" cap="none" strike="noStrike">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r>
              <a:tr h="512150">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t>Isabel Portulez</a:t>
                      </a:r>
                      <a:endParaRPr sz="1400" u="none" cap="none" strike="noStrike">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c>
                  <a:txBody>
                    <a:bodyPr/>
                    <a:lstStyle/>
                    <a:p>
                      <a:pPr indent="0" lvl="0" marL="0" marR="0" rtl="0" algn="l">
                        <a:lnSpc>
                          <a:spcPct val="150000"/>
                        </a:lnSpc>
                        <a:spcBef>
                          <a:spcPts val="0"/>
                        </a:spcBef>
                        <a:spcAft>
                          <a:spcPts val="0"/>
                        </a:spcAft>
                        <a:buClr>
                          <a:srgbClr val="000000"/>
                        </a:buClr>
                        <a:buSzPts val="1800"/>
                        <a:buFont typeface="Arial"/>
                        <a:buNone/>
                      </a:pPr>
                      <a:r>
                        <a:rPr lang="en-GB" sz="1800" u="sng" cap="none" strike="noStrike">
                          <a:solidFill>
                            <a:schemeClr val="dk1"/>
                          </a:solidFill>
                          <a:hlinkClick r:id="rId5">
                            <a:extLst>
                              <a:ext uri="{A12FA001-AC4F-418D-AE19-62706E023703}">
                                <ahyp:hlinkClr val="tx"/>
                              </a:ext>
                            </a:extLst>
                          </a:hlinkClick>
                        </a:rPr>
                        <a:t>2510869</a:t>
                      </a:r>
                      <a:endParaRPr b="1" sz="1600" u="none" cap="none" strike="noStrike">
                        <a:solidFill>
                          <a:schemeClr val="dk1"/>
                        </a:solidFill>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r>
              <a:tr h="512150">
                <a:tc>
                  <a:txBody>
                    <a:bodyPr/>
                    <a:lstStyle/>
                    <a:p>
                      <a:pPr indent="0" lvl="0" marL="0" marR="0" rtl="0" algn="l">
                        <a:lnSpc>
                          <a:spcPct val="100000"/>
                        </a:lnSpc>
                        <a:spcBef>
                          <a:spcPts val="0"/>
                        </a:spcBef>
                        <a:spcAft>
                          <a:spcPts val="0"/>
                        </a:spcAft>
                        <a:buClr>
                          <a:schemeClr val="dk1"/>
                        </a:buClr>
                        <a:buSzPts val="1800"/>
                        <a:buFont typeface="Arial"/>
                        <a:buNone/>
                      </a:pPr>
                      <a:r>
                        <a:rPr lang="en-GB" sz="1800" u="none" cap="none" strike="noStrike">
                          <a:latin typeface="Trebuchet MS"/>
                          <a:ea typeface="Trebuchet MS"/>
                          <a:cs typeface="Trebuchet MS"/>
                          <a:sym typeface="Trebuchet MS"/>
                        </a:rPr>
                        <a:t>NGOZI JULIANA IGWEANYA</a:t>
                      </a:r>
                      <a:endParaRPr sz="1800" u="none" cap="none" strike="noStrike">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800"/>
                        <a:buFont typeface="Arial"/>
                        <a:buNone/>
                      </a:pPr>
                      <a:r>
                        <a:rPr lang="en-GB" sz="1800" u="none" cap="none" strike="noStrike">
                          <a:latin typeface="Trebuchet MS"/>
                          <a:ea typeface="Trebuchet MS"/>
                          <a:cs typeface="Trebuchet MS"/>
                          <a:sym typeface="Trebuchet MS"/>
                        </a:rPr>
                        <a:t>2514990</a:t>
                      </a:r>
                      <a:endParaRPr sz="1800" u="none" cap="none" strike="noStrike">
                        <a:latin typeface="Trebuchet MS"/>
                        <a:ea typeface="Trebuchet MS"/>
                        <a:cs typeface="Trebuchet MS"/>
                        <a:sym typeface="Trebuchet MS"/>
                      </a:endParaRPr>
                    </a:p>
                  </a:txBody>
                  <a:tcPr marT="45725" marB="45725" marR="91450" marL="914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12700">
                      <a:solidFill>
                        <a:schemeClr val="accent4"/>
                      </a:solidFill>
                      <a:prstDash val="solid"/>
                      <a:round/>
                      <a:headEnd len="sm" w="sm" type="none"/>
                      <a:tailEnd len="sm" w="sm" type="none"/>
                    </a:lnT>
                    <a:lnB cap="flat" cmpd="sng" w="12700">
                      <a:solidFill>
                        <a:schemeClr val="accent4"/>
                      </a:solidFill>
                      <a:prstDash val="solid"/>
                      <a:round/>
                      <a:headEnd len="sm" w="sm" type="none"/>
                      <a:tailEnd len="sm" w="sm" type="none"/>
                    </a:lnB>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g3a16f72c5da_0_7"/>
          <p:cNvSpPr txBox="1"/>
          <p:nvPr>
            <p:ph idx="1" type="subTitle"/>
          </p:nvPr>
        </p:nvSpPr>
        <p:spPr>
          <a:xfrm>
            <a:off x="1524000" y="1124918"/>
            <a:ext cx="9144000" cy="41328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None/>
            </a:pPr>
            <a:r>
              <a:rPr lang="en-GB"/>
              <a:t>Student Name:Gloria Omomoh Iyevhobu</a:t>
            </a:r>
            <a:endParaRPr/>
          </a:p>
          <a:p>
            <a:pPr indent="0" lvl="0" marL="0" rtl="0" algn="l">
              <a:spcBef>
                <a:spcPts val="1000"/>
              </a:spcBef>
              <a:spcAft>
                <a:spcPts val="0"/>
              </a:spcAft>
              <a:buNone/>
            </a:pPr>
            <a:r>
              <a:rPr lang="en-GB"/>
              <a:t>Student Number:251090</a:t>
            </a:r>
            <a:endParaRPr/>
          </a:p>
          <a:p>
            <a:pPr indent="0" lvl="0" marL="0" rtl="0" algn="l">
              <a:spcBef>
                <a:spcPts val="1000"/>
              </a:spcBef>
              <a:spcAft>
                <a:spcPts val="0"/>
              </a:spcAft>
              <a:buNone/>
            </a:pPr>
            <a:r>
              <a:rPr lang="en-GB"/>
              <a:t>TOPIC :MS TEAMS,</a:t>
            </a:r>
            <a:r>
              <a:rPr lang="en-GB"/>
              <a:t>Explanation</a:t>
            </a:r>
            <a:r>
              <a:rPr lang="en-GB"/>
              <a:t> of chosen MS 365 application,benefits and limitation within sunrise residential care home.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g3a16f72c5da_0_159"/>
          <p:cNvSpPr txBox="1"/>
          <p:nvPr>
            <p:ph type="ctrTitle"/>
          </p:nvPr>
        </p:nvSpPr>
        <p:spPr>
          <a:xfrm>
            <a:off x="1524000" y="1122369"/>
            <a:ext cx="9144000" cy="1186800"/>
          </a:xfrm>
          <a:prstGeom prst="rect">
            <a:avLst/>
          </a:prstGeom>
        </p:spPr>
        <p:txBody>
          <a:bodyPr anchorCtr="0" anchor="b" bIns="45700" lIns="91425" spcFirstLastPara="1" rIns="91425" wrap="square" tIns="45700">
            <a:normAutofit fontScale="90000"/>
          </a:bodyPr>
          <a:lstStyle/>
          <a:p>
            <a:pPr indent="0" lvl="0" marL="0" rtl="0" algn="ctr">
              <a:spcBef>
                <a:spcPts val="0"/>
              </a:spcBef>
              <a:spcAft>
                <a:spcPts val="0"/>
              </a:spcAft>
              <a:buClr>
                <a:schemeClr val="dk1"/>
              </a:buClr>
              <a:buSzPts val="990"/>
              <a:buFont typeface="Arial"/>
              <a:buNone/>
            </a:pPr>
            <a:r>
              <a:rPr b="1" lang="en-GB" sz="4400"/>
              <a:t>Acknowledgement of use of  Generative AI in assessment</a:t>
            </a:r>
            <a:endParaRPr/>
          </a:p>
        </p:txBody>
      </p:sp>
      <p:sp>
        <p:nvSpPr>
          <p:cNvPr id="110" name="Google Shape;110;g3a16f72c5da_0_159"/>
          <p:cNvSpPr txBox="1"/>
          <p:nvPr>
            <p:ph idx="1" type="subTitle"/>
          </p:nvPr>
        </p:nvSpPr>
        <p:spPr>
          <a:xfrm>
            <a:off x="726900" y="2736600"/>
            <a:ext cx="9941100" cy="2455500"/>
          </a:xfrm>
          <a:prstGeom prst="rect">
            <a:avLst/>
          </a:prstGeom>
        </p:spPr>
        <p:txBody>
          <a:bodyPr anchorCtr="0" anchor="t" bIns="45700" lIns="91425" spcFirstLastPara="1" rIns="91425" wrap="square" tIns="45700">
            <a:normAutofit/>
          </a:bodyPr>
          <a:lstStyle/>
          <a:p>
            <a:pPr indent="0" lvl="0" marL="0" rtl="0" algn="ctr">
              <a:spcBef>
                <a:spcPts val="1000"/>
              </a:spcBef>
              <a:spcAft>
                <a:spcPts val="0"/>
              </a:spcAft>
              <a:buClr>
                <a:schemeClr val="dk1"/>
              </a:buClr>
              <a:buSzPts val="1100"/>
              <a:buFont typeface="Arial"/>
              <a:buNone/>
            </a:pPr>
            <a:r>
              <a:rPr lang="en-GB" sz="3200"/>
              <a:t>I confirm that I have not presented any AI generated text as my own work</a:t>
            </a:r>
            <a:endParaRPr sz="2800"/>
          </a:p>
          <a:p>
            <a:pPr indent="0" lvl="0" marL="0" rtl="0" algn="ctr">
              <a:spcBef>
                <a:spcPts val="100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g3a16f72c5da_0_13"/>
          <p:cNvSpPr txBox="1"/>
          <p:nvPr>
            <p:ph type="ctrTitle"/>
          </p:nvPr>
        </p:nvSpPr>
        <p:spPr>
          <a:xfrm>
            <a:off x="1524000" y="1122363"/>
            <a:ext cx="9144000" cy="23877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lang="en-GB"/>
              <a:t>INTRODUCTION OF MS TEAMS</a:t>
            </a:r>
            <a:endParaRPr/>
          </a:p>
        </p:txBody>
      </p:sp>
      <p:sp>
        <p:nvSpPr>
          <p:cNvPr id="117" name="Google Shape;117;g3a16f72c5da_0_13"/>
          <p:cNvSpPr txBox="1"/>
          <p:nvPr>
            <p:ph idx="1" type="subTitle"/>
          </p:nvPr>
        </p:nvSpPr>
        <p:spPr>
          <a:xfrm>
            <a:off x="1524000" y="3602038"/>
            <a:ext cx="9144000" cy="1655700"/>
          </a:xfrm>
          <a:prstGeom prst="rect">
            <a:avLst/>
          </a:prstGeom>
        </p:spPr>
        <p:txBody>
          <a:bodyPr anchorCtr="0" anchor="t" bIns="45700" lIns="91425" spcFirstLastPara="1" rIns="91425" wrap="square" tIns="45700">
            <a:normAutofit fontScale="85000" lnSpcReduction="20000"/>
          </a:bodyPr>
          <a:lstStyle/>
          <a:p>
            <a:pPr indent="0" lvl="0" marL="0" rtl="0" algn="l">
              <a:spcBef>
                <a:spcPts val="1000"/>
              </a:spcBef>
              <a:spcAft>
                <a:spcPts val="0"/>
              </a:spcAft>
              <a:buClr>
                <a:schemeClr val="dk1"/>
              </a:buClr>
              <a:buSzPct val="74881"/>
              <a:buFont typeface="Arial"/>
              <a:buNone/>
            </a:pPr>
            <a:r>
              <a:rPr lang="en-GB" sz="2828"/>
              <a:t>Microsoft Teams serves as the central hub for communication, collaboration, and coordination among Sunrise staff and external health professionals.(</a:t>
            </a:r>
            <a:r>
              <a:rPr i="1" lang="en-GB" sz="1733">
                <a:latin typeface="Play"/>
                <a:ea typeface="Play"/>
                <a:cs typeface="Play"/>
                <a:sym typeface="Play"/>
              </a:rPr>
              <a:t>A</a:t>
            </a:r>
            <a:r>
              <a:rPr i="1" lang="en-GB" sz="2366">
                <a:latin typeface="Play"/>
                <a:ea typeface="Play"/>
                <a:cs typeface="Play"/>
                <a:sym typeface="Play"/>
              </a:rPr>
              <a:t>ge </a:t>
            </a:r>
            <a:r>
              <a:rPr i="1" lang="en-GB" sz="2366" u="sng">
                <a:latin typeface="Play"/>
                <a:ea typeface="Play"/>
                <a:cs typeface="Play"/>
                <a:sym typeface="Play"/>
              </a:rPr>
              <a:t>U</a:t>
            </a:r>
            <a:r>
              <a:rPr i="1" lang="en-GB" sz="2366">
                <a:latin typeface="Play"/>
                <a:ea typeface="Play"/>
                <a:cs typeface="Play"/>
                <a:sym typeface="Play"/>
              </a:rPr>
              <a:t>K. 2021) </a:t>
            </a:r>
            <a:endParaRPr sz="2828"/>
          </a:p>
          <a:p>
            <a:pPr indent="0" lvl="0" marL="0" rtl="0" algn="l">
              <a:spcBef>
                <a:spcPts val="1000"/>
              </a:spcBef>
              <a:spcAft>
                <a:spcPts val="0"/>
              </a:spcAft>
              <a:buClr>
                <a:schemeClr val="dk1"/>
              </a:buClr>
              <a:buSzPct val="74881"/>
              <a:buFont typeface="Arial"/>
              <a:buNone/>
            </a:pPr>
            <a:r>
              <a:t/>
            </a:r>
            <a:endParaRPr sz="2828"/>
          </a:p>
          <a:p>
            <a:pPr indent="0" lvl="0" marL="0" rtl="0" algn="ctr">
              <a:spcBef>
                <a:spcPts val="100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rPr lang="en-GB"/>
              <a:t>Microsoft Teams</a:t>
            </a:r>
            <a:endParaRPr/>
          </a:p>
        </p:txBody>
      </p:sp>
      <p:sp>
        <p:nvSpPr>
          <p:cNvPr id="124" name="Google Shape;124;p6"/>
          <p:cNvSpPr txBox="1"/>
          <p:nvPr>
            <p:ph idx="1" type="body"/>
          </p:nvPr>
        </p:nvSpPr>
        <p:spPr>
          <a:xfrm>
            <a:off x="239575" y="1825625"/>
            <a:ext cx="11623200" cy="4351200"/>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lnSpc>
                <a:spcPct val="90000"/>
              </a:lnSpc>
              <a:spcBef>
                <a:spcPts val="1000"/>
              </a:spcBef>
              <a:spcAft>
                <a:spcPts val="0"/>
              </a:spcAft>
              <a:buSzPct val="74881"/>
              <a:buNone/>
            </a:pPr>
            <a:r>
              <a:t/>
            </a:r>
            <a:endParaRPr sz="2828"/>
          </a:p>
          <a:p>
            <a:pPr indent="0" lvl="0" marL="0" rtl="0" algn="l">
              <a:lnSpc>
                <a:spcPct val="90000"/>
              </a:lnSpc>
              <a:spcBef>
                <a:spcPts val="1000"/>
              </a:spcBef>
              <a:spcAft>
                <a:spcPts val="0"/>
              </a:spcAft>
              <a:buSzPct val="88235"/>
              <a:buNone/>
            </a:pPr>
            <a:r>
              <a:rPr b="1" lang="en-GB" sz="2400"/>
              <a:t>Key Features</a:t>
            </a:r>
            <a:endParaRPr b="1" sz="2400"/>
          </a:p>
          <a:p>
            <a:pPr indent="0" lvl="0" marL="0" rtl="0" algn="l">
              <a:lnSpc>
                <a:spcPct val="90000"/>
              </a:lnSpc>
              <a:spcBef>
                <a:spcPts val="1000"/>
              </a:spcBef>
              <a:spcAft>
                <a:spcPts val="0"/>
              </a:spcAft>
              <a:buSzPct val="88235"/>
              <a:buNone/>
            </a:pPr>
            <a:r>
              <a:t/>
            </a:r>
            <a:endParaRPr sz="2400"/>
          </a:p>
          <a:p>
            <a:pPr indent="0" lvl="0" marL="0" rtl="0" algn="l">
              <a:lnSpc>
                <a:spcPct val="90000"/>
              </a:lnSpc>
              <a:spcBef>
                <a:spcPts val="1000"/>
              </a:spcBef>
              <a:spcAft>
                <a:spcPts val="0"/>
              </a:spcAft>
              <a:buSzPct val="88235"/>
              <a:buNone/>
            </a:pPr>
            <a:r>
              <a:rPr lang="en-GB" sz="2400"/>
              <a:t>* Chat &amp; instant messaging</a:t>
            </a:r>
            <a:endParaRPr sz="2400"/>
          </a:p>
          <a:p>
            <a:pPr indent="0" lvl="0" marL="0" rtl="0" algn="l">
              <a:lnSpc>
                <a:spcPct val="90000"/>
              </a:lnSpc>
              <a:spcBef>
                <a:spcPts val="1000"/>
              </a:spcBef>
              <a:spcAft>
                <a:spcPts val="0"/>
              </a:spcAft>
              <a:buSzPct val="88235"/>
              <a:buNone/>
            </a:pPr>
            <a:r>
              <a:t/>
            </a:r>
            <a:endParaRPr sz="2400"/>
          </a:p>
          <a:p>
            <a:pPr indent="0" lvl="0" marL="0" rtl="0" algn="l">
              <a:lnSpc>
                <a:spcPct val="90000"/>
              </a:lnSpc>
              <a:spcBef>
                <a:spcPts val="1000"/>
              </a:spcBef>
              <a:spcAft>
                <a:spcPts val="0"/>
              </a:spcAft>
              <a:buSzPct val="88235"/>
              <a:buNone/>
            </a:pPr>
            <a:r>
              <a:rPr lang="en-GB" sz="2400"/>
              <a:t>*Video meetings &amp; calls</a:t>
            </a:r>
            <a:endParaRPr sz="2400"/>
          </a:p>
          <a:p>
            <a:pPr indent="0" lvl="0" marL="0" rtl="0" algn="l">
              <a:lnSpc>
                <a:spcPct val="90000"/>
              </a:lnSpc>
              <a:spcBef>
                <a:spcPts val="1000"/>
              </a:spcBef>
              <a:spcAft>
                <a:spcPts val="0"/>
              </a:spcAft>
              <a:buSzPct val="88235"/>
              <a:buNone/>
            </a:pPr>
            <a:r>
              <a:t/>
            </a:r>
            <a:endParaRPr sz="2400"/>
          </a:p>
          <a:p>
            <a:pPr indent="0" lvl="0" marL="0" rtl="0" algn="l">
              <a:lnSpc>
                <a:spcPct val="90000"/>
              </a:lnSpc>
              <a:spcBef>
                <a:spcPts val="1000"/>
              </a:spcBef>
              <a:spcAft>
                <a:spcPts val="0"/>
              </a:spcAft>
              <a:buSzPct val="88235"/>
              <a:buNone/>
            </a:pPr>
            <a:r>
              <a:rPr lang="en-GB" sz="2400"/>
              <a:t>*File sharing and collaborative editing</a:t>
            </a:r>
            <a:endParaRPr sz="2400"/>
          </a:p>
          <a:p>
            <a:pPr indent="0" lvl="0" marL="0" rtl="0" algn="l">
              <a:lnSpc>
                <a:spcPct val="90000"/>
              </a:lnSpc>
              <a:spcBef>
                <a:spcPts val="1000"/>
              </a:spcBef>
              <a:spcAft>
                <a:spcPts val="0"/>
              </a:spcAft>
              <a:buSzPct val="88235"/>
              <a:buNone/>
            </a:pPr>
            <a:r>
              <a:t/>
            </a:r>
            <a:endParaRPr sz="2400"/>
          </a:p>
          <a:p>
            <a:pPr indent="0" lvl="0" marL="0" rtl="0" algn="l">
              <a:lnSpc>
                <a:spcPct val="90000"/>
              </a:lnSpc>
              <a:spcBef>
                <a:spcPts val="1000"/>
              </a:spcBef>
              <a:spcAft>
                <a:spcPts val="0"/>
              </a:spcAft>
              <a:buSzPct val="88235"/>
              <a:buNone/>
            </a:pPr>
            <a:r>
              <a:rPr lang="en-GB" sz="2400"/>
              <a:t>*Integration with MS 365 Apps  ( </a:t>
            </a:r>
            <a:r>
              <a:rPr i="1" lang="en-GB" sz="2366">
                <a:latin typeface="Play"/>
                <a:ea typeface="Play"/>
                <a:cs typeface="Play"/>
                <a:sym typeface="Play"/>
              </a:rPr>
              <a:t>Microsoft. 2024) </a:t>
            </a:r>
            <a:endParaRPr sz="2400"/>
          </a:p>
          <a:p>
            <a:pPr indent="0" lvl="0" marL="0" rtl="0" algn="l">
              <a:lnSpc>
                <a:spcPct val="90000"/>
              </a:lnSpc>
              <a:spcBef>
                <a:spcPts val="1000"/>
              </a:spcBef>
              <a:spcAft>
                <a:spcPts val="0"/>
              </a:spcAft>
              <a:buClr>
                <a:schemeClr val="dk1"/>
              </a:buClr>
              <a:buSzPct val="45833"/>
              <a:buFont typeface="Arial"/>
              <a:buNone/>
            </a:pPr>
            <a:r>
              <a:t/>
            </a:r>
            <a:endParaRPr sz="2400"/>
          </a:p>
          <a:p>
            <a:pPr indent="0" lvl="0" marL="0" rtl="0" algn="l">
              <a:lnSpc>
                <a:spcPct val="90000"/>
              </a:lnSpc>
              <a:spcBef>
                <a:spcPts val="1000"/>
              </a:spcBef>
              <a:spcAft>
                <a:spcPts val="0"/>
              </a:spcAft>
              <a:buSzPct val="7563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SzPts val="1800"/>
              <a:buNone/>
            </a:pPr>
            <a:r>
              <a:rPr lang="en-GB"/>
              <a:t>BENEFITS                       </a:t>
            </a:r>
            <a:endParaRPr/>
          </a:p>
        </p:txBody>
      </p:sp>
      <p:graphicFrame>
        <p:nvGraphicFramePr>
          <p:cNvPr id="131" name="Google Shape;131;p7"/>
          <p:cNvGraphicFramePr/>
          <p:nvPr/>
        </p:nvGraphicFramePr>
        <p:xfrm>
          <a:off x="952500" y="1528750"/>
          <a:ext cx="3000000" cy="3000000"/>
        </p:xfrm>
        <a:graphic>
          <a:graphicData uri="http://schemas.openxmlformats.org/drawingml/2006/table">
            <a:tbl>
              <a:tblPr>
                <a:noFill/>
                <a:tableStyleId>{F1163C06-C2AA-4907-945F-B2199CF62740}</a:tableStyleId>
              </a:tblPr>
              <a:tblGrid>
                <a:gridCol w="5143500"/>
                <a:gridCol w="5143500"/>
              </a:tblGrid>
              <a:tr h="570550">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Improved Communication</a:t>
                      </a:r>
                      <a:endParaRPr sz="2000" u="none" cap="none" strike="noStrike"/>
                    </a:p>
                  </a:txBody>
                  <a:tcPr marT="91425" marB="91425" marR="91425" marL="91425"/>
                </a:tc>
                <a:tc>
                  <a:txBody>
                    <a:bodyPr/>
                    <a:lstStyle/>
                    <a:p>
                      <a:pPr indent="0" lvl="0" marL="0" marR="0" rtl="0" algn="l">
                        <a:lnSpc>
                          <a:spcPct val="100000"/>
                        </a:lnSpc>
                        <a:spcBef>
                          <a:spcPts val="0"/>
                        </a:spcBef>
                        <a:spcAft>
                          <a:spcPts val="0"/>
                        </a:spcAft>
                        <a:buNone/>
                      </a:pPr>
                      <a:r>
                        <a:rPr lang="en-GB" sz="2000" u="none" cap="none" strike="noStrike"/>
                        <a:t>Instant messaging reduces delays</a:t>
                      </a:r>
                      <a:endParaRPr sz="2000"/>
                    </a:p>
                    <a:p>
                      <a:pPr indent="0" lvl="0" marL="0" marR="0" rtl="0" algn="l">
                        <a:lnSpc>
                          <a:spcPct val="100000"/>
                        </a:lnSpc>
                        <a:spcBef>
                          <a:spcPts val="0"/>
                        </a:spcBef>
                        <a:spcAft>
                          <a:spcPts val="0"/>
                        </a:spcAft>
                        <a:buClr>
                          <a:srgbClr val="000000"/>
                        </a:buClr>
                        <a:buSzPts val="1400"/>
                        <a:buFont typeface="Arial"/>
                        <a:buNone/>
                      </a:pPr>
                      <a:r>
                        <a:t/>
                      </a:r>
                      <a:endParaRPr sz="2000" u="none" cap="none" strike="noStrike"/>
                    </a:p>
                  </a:txBody>
                  <a:tcPr marT="91425" marB="91425" marR="91425" marL="91425"/>
                </a:tc>
              </a:tr>
              <a:tr h="570550">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Remote Collaboration</a:t>
                      </a:r>
                      <a:endParaRPr sz="2000" u="none" cap="none" strike="noStrike"/>
                    </a:p>
                  </a:txBody>
                  <a:tcPr marT="91425" marB="91425" marR="91425" marL="91425"/>
                </a:tc>
                <a:tc>
                  <a:txBody>
                    <a:bodyPr/>
                    <a:lstStyle/>
                    <a:p>
                      <a:pPr indent="0" lvl="0" marL="0" marR="0" rtl="0" algn="l">
                        <a:lnSpc>
                          <a:spcPct val="100000"/>
                        </a:lnSpc>
                        <a:spcBef>
                          <a:spcPts val="0"/>
                        </a:spcBef>
                        <a:spcAft>
                          <a:spcPts val="0"/>
                        </a:spcAft>
                        <a:buNone/>
                      </a:pPr>
                      <a:r>
                        <a:rPr lang="en-GB" sz="2000" u="none" cap="none" strike="noStrike"/>
                        <a:t>Health professionals join meetings remotely</a:t>
                      </a:r>
                      <a:endParaRPr sz="2000" u="none" cap="none" strike="noStrike"/>
                    </a:p>
                  </a:txBody>
                  <a:tcPr marT="91425" marB="91425" marR="91425" marL="91425"/>
                </a:tc>
              </a:tr>
              <a:tr h="570550">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Document Collaboration</a:t>
                      </a:r>
                      <a:endParaRPr sz="2000" u="none" cap="none" strike="noStrike"/>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Real-time updates to care plans</a:t>
                      </a:r>
                      <a:endParaRPr sz="2000"/>
                    </a:p>
                    <a:p>
                      <a:pPr indent="0" lvl="0" marL="0" marR="0" rtl="0" algn="l">
                        <a:lnSpc>
                          <a:spcPct val="100000"/>
                        </a:lnSpc>
                        <a:spcBef>
                          <a:spcPts val="0"/>
                        </a:spcBef>
                        <a:spcAft>
                          <a:spcPts val="0"/>
                        </a:spcAft>
                        <a:buClr>
                          <a:srgbClr val="000000"/>
                        </a:buClr>
                        <a:buSzPts val="1400"/>
                        <a:buFont typeface="Arial"/>
                        <a:buNone/>
                      </a:pPr>
                      <a:r>
                        <a:t/>
                      </a:r>
                      <a:endParaRPr sz="2000" u="none" cap="none" strike="noStrike"/>
                    </a:p>
                  </a:txBody>
                  <a:tcPr marT="91425" marB="91425" marR="91425" marL="91425"/>
                </a:tc>
              </a:tr>
              <a:tr h="570550">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Enhanced Efficiency</a:t>
                      </a:r>
                      <a:endParaRPr sz="2000" u="none" cap="none" strike="noStrike"/>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Less reliance on paper, faster decision-making</a:t>
                      </a:r>
                      <a:endParaRPr sz="2000" u="none" cap="none" strike="noStrike"/>
                    </a:p>
                  </a:txBody>
                  <a:tcPr marT="91425" marB="91425" marR="91425" marL="91425"/>
                </a:tc>
              </a:tr>
              <a:tr h="570550">
                <a:tc>
                  <a:txBody>
                    <a:bodyPr/>
                    <a:lstStyle/>
                    <a:p>
                      <a:pPr indent="0" lvl="0" marL="0" marR="0" rtl="0" algn="l">
                        <a:lnSpc>
                          <a:spcPct val="100000"/>
                        </a:lnSpc>
                        <a:spcBef>
                          <a:spcPts val="0"/>
                        </a:spcBef>
                        <a:spcAft>
                          <a:spcPts val="0"/>
                        </a:spcAft>
                        <a:buClr>
                          <a:srgbClr val="000000"/>
                        </a:buClr>
                        <a:buSzPts val="1400"/>
                        <a:buFont typeface="Arial"/>
                        <a:buNone/>
                      </a:pPr>
                      <a:r>
                        <a:rPr lang="en-GB" sz="2000" u="none" cap="none" strike="noStrike"/>
                        <a:t>Staff Training</a:t>
                      </a:r>
                      <a:endParaRPr sz="2000" u="none" cap="none" strike="noStrike"/>
                    </a:p>
                  </a:txBody>
                  <a:tcPr marT="91425" marB="91425" marR="91425" marL="91425"/>
                </a:tc>
                <a:tc>
                  <a:txBody>
                    <a:bodyPr/>
                    <a:lstStyle/>
                    <a:p>
                      <a:pPr indent="0" lvl="0" marL="0" marR="0" rtl="0" algn="l">
                        <a:lnSpc>
                          <a:spcPct val="100000"/>
                        </a:lnSpc>
                        <a:spcBef>
                          <a:spcPts val="0"/>
                        </a:spcBef>
                        <a:spcAft>
                          <a:spcPts val="0"/>
                        </a:spcAft>
                        <a:buNone/>
                      </a:pPr>
                      <a:r>
                        <a:rPr lang="en-GB" sz="2000" u="none" cap="none" strike="noStrike"/>
                        <a:t>Webinars and online training sessions</a:t>
                      </a:r>
                      <a:endParaRPr sz="2000"/>
                    </a:p>
                    <a:p>
                      <a:pPr indent="0" lvl="0" marL="0" marR="0" rtl="0" algn="l">
                        <a:lnSpc>
                          <a:spcPct val="100000"/>
                        </a:lnSpc>
                        <a:spcBef>
                          <a:spcPts val="0"/>
                        </a:spcBef>
                        <a:spcAft>
                          <a:spcPts val="0"/>
                        </a:spcAft>
                        <a:buClr>
                          <a:srgbClr val="000000"/>
                        </a:buClr>
                        <a:buSzPts val="1400"/>
                        <a:buFont typeface="Arial"/>
                        <a:buNone/>
                      </a:pPr>
                      <a:r>
                        <a:t/>
                      </a:r>
                      <a:endParaRPr sz="2000" u="none" cap="none" strike="noStrike"/>
                    </a:p>
                    <a:p>
                      <a:pPr indent="0" lvl="0" marL="0" marR="0" rtl="0" algn="l">
                        <a:lnSpc>
                          <a:spcPct val="100000"/>
                        </a:lnSpc>
                        <a:spcBef>
                          <a:spcPts val="0"/>
                        </a:spcBef>
                        <a:spcAft>
                          <a:spcPts val="0"/>
                        </a:spcAft>
                        <a:buClr>
                          <a:srgbClr val="000000"/>
                        </a:buClr>
                        <a:buSzPts val="1400"/>
                        <a:buFont typeface="Arial"/>
                        <a:buNone/>
                      </a:pPr>
                      <a:r>
                        <a:t/>
                      </a:r>
                      <a:endParaRPr sz="2000" u="none" cap="none" strike="noStrike"/>
                    </a:p>
                  </a:txBody>
                  <a:tcPr marT="91425" marB="91425" marR="91425" marL="91425"/>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8"/>
          <p:cNvSpPr txBox="1"/>
          <p:nvPr>
            <p:ph type="title"/>
          </p:nvPr>
        </p:nvSpPr>
        <p:spPr>
          <a:xfrm>
            <a:off x="838200" y="365126"/>
            <a:ext cx="3446417" cy="101953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1800"/>
              <a:buNone/>
            </a:pPr>
            <a:r>
              <a:rPr lang="en-GB"/>
              <a:t>LIMITATION</a:t>
            </a:r>
            <a:endParaRPr/>
          </a:p>
        </p:txBody>
      </p:sp>
      <p:sp>
        <p:nvSpPr>
          <p:cNvPr id="137" name="Google Shape;137;p8"/>
          <p:cNvSpPr txBox="1"/>
          <p:nvPr/>
        </p:nvSpPr>
        <p:spPr>
          <a:xfrm>
            <a:off x="838200" y="1690688"/>
            <a:ext cx="8732520"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38" name="Google Shape;138;p8"/>
          <p:cNvSpPr/>
          <p:nvPr/>
        </p:nvSpPr>
        <p:spPr>
          <a:xfrm>
            <a:off x="0" y="-4696242"/>
            <a:ext cx="9570600" cy="8956200"/>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a:p>
            <a:pPr indent="-114300" lvl="0" marL="0" marR="0" rtl="0" algn="l">
              <a:lnSpc>
                <a:spcPct val="100000"/>
              </a:lnSpc>
              <a:spcBef>
                <a:spcPts val="0"/>
              </a:spcBef>
              <a:spcAft>
                <a:spcPts val="0"/>
              </a:spcAft>
              <a:buClr>
                <a:schemeClr val="dk1"/>
              </a:buClr>
              <a:buSzPts val="1800"/>
              <a:buFont typeface="Arial"/>
              <a:buChar char="•"/>
            </a:pPr>
            <a:r>
              <a:rPr b="0" i="0" lang="en-GB" sz="1800" u="none" cap="none" strike="noStrike">
                <a:solidFill>
                  <a:schemeClr val="dk1"/>
                </a:solidFill>
                <a:latin typeface="Arial"/>
                <a:ea typeface="Arial"/>
                <a:cs typeface="Arial"/>
                <a:sym typeface="Arial"/>
              </a:rPr>
              <a:t>Learning Curve: Staff may lack confidence</a:t>
            </a:r>
            <a:endParaRPr/>
          </a:p>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a:p>
            <a:pPr indent="-114300" lvl="0" marL="0" marR="0" rtl="0" algn="l">
              <a:lnSpc>
                <a:spcPct val="100000"/>
              </a:lnSpc>
              <a:spcBef>
                <a:spcPts val="0"/>
              </a:spcBef>
              <a:spcAft>
                <a:spcPts val="0"/>
              </a:spcAft>
              <a:buClr>
                <a:schemeClr val="dk1"/>
              </a:buClr>
              <a:buSzPts val="1800"/>
              <a:buFont typeface="Arial"/>
              <a:buChar char="•"/>
            </a:pPr>
            <a:r>
              <a:rPr b="0" i="0" lang="en-GB" sz="1800" u="none" cap="none" strike="noStrike">
                <a:solidFill>
                  <a:schemeClr val="dk1"/>
                </a:solidFill>
                <a:latin typeface="Arial"/>
                <a:ea typeface="Arial"/>
                <a:cs typeface="Arial"/>
                <a:sym typeface="Arial"/>
              </a:rPr>
              <a:t>Dependence on Internet: Connectivity issues can disrupt communication</a:t>
            </a:r>
            <a:endParaRPr/>
          </a:p>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a:p>
            <a:pPr indent="-114300" lvl="0" marL="0" marR="0" rtl="0" algn="l">
              <a:lnSpc>
                <a:spcPct val="100000"/>
              </a:lnSpc>
              <a:spcBef>
                <a:spcPts val="0"/>
              </a:spcBef>
              <a:spcAft>
                <a:spcPts val="0"/>
              </a:spcAft>
              <a:buClr>
                <a:schemeClr val="dk1"/>
              </a:buClr>
              <a:buSzPts val="1800"/>
              <a:buFont typeface="Arial"/>
              <a:buChar char="•"/>
            </a:pPr>
            <a:r>
              <a:rPr b="0" i="0" lang="en-GB" sz="1800" u="none" cap="none" strike="noStrike">
                <a:solidFill>
                  <a:schemeClr val="dk1"/>
                </a:solidFill>
                <a:latin typeface="Arial"/>
                <a:ea typeface="Arial"/>
                <a:cs typeface="Arial"/>
                <a:sym typeface="Arial"/>
              </a:rPr>
              <a:t>Information Overload: Too many notifications</a:t>
            </a:r>
            <a:endParaRPr/>
          </a:p>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a:p>
            <a:pPr indent="-114300" lvl="0" marL="0" marR="0" rtl="0" algn="l">
              <a:lnSpc>
                <a:spcPct val="100000"/>
              </a:lnSpc>
              <a:spcBef>
                <a:spcPts val="0"/>
              </a:spcBef>
              <a:spcAft>
                <a:spcPts val="0"/>
              </a:spcAft>
              <a:buClr>
                <a:schemeClr val="dk1"/>
              </a:buClr>
              <a:buSzPts val="1800"/>
              <a:buFont typeface="Arial"/>
              <a:buChar char="•"/>
            </a:pPr>
            <a:r>
              <a:rPr b="0" i="0" lang="en-GB" sz="1800" u="none" cap="none" strike="noStrike">
                <a:solidFill>
                  <a:schemeClr val="dk1"/>
                </a:solidFill>
                <a:latin typeface="Arial"/>
                <a:ea typeface="Arial"/>
                <a:cs typeface="Arial"/>
                <a:sym typeface="Arial"/>
              </a:rPr>
              <a:t>Privacy Concerns: Sensitive resident data management</a:t>
            </a:r>
            <a:endParaRPr/>
          </a:p>
          <a:p>
            <a:pPr indent="0" lvl="0" marL="0" marR="0" rtl="0" algn="l">
              <a:lnSpc>
                <a:spcPct val="100000"/>
              </a:lnSpc>
              <a:spcBef>
                <a:spcPts val="0"/>
              </a:spcBef>
              <a:spcAft>
                <a:spcPts val="0"/>
              </a:spcAft>
              <a:buNone/>
            </a:pPr>
            <a:r>
              <a:t/>
            </a:r>
            <a:endParaRPr b="0" i="0" sz="1800" u="none" cap="none" strike="noStrike">
              <a:solidFill>
                <a:schemeClr val="dk1"/>
              </a:solidFill>
              <a:latin typeface="Arial"/>
              <a:ea typeface="Arial"/>
              <a:cs typeface="Arial"/>
              <a:sym typeface="Arial"/>
            </a:endParaRPr>
          </a:p>
          <a:p>
            <a:pPr indent="-114300" lvl="0" marL="0" marR="0" rtl="0" algn="l">
              <a:lnSpc>
                <a:spcPct val="100000"/>
              </a:lnSpc>
              <a:spcBef>
                <a:spcPts val="0"/>
              </a:spcBef>
              <a:spcAft>
                <a:spcPts val="0"/>
              </a:spcAft>
              <a:buClr>
                <a:schemeClr val="dk1"/>
              </a:buClr>
              <a:buSzPts val="1800"/>
              <a:buFont typeface="Arial"/>
              <a:buChar char="•"/>
            </a:pPr>
            <a:r>
              <a:rPr b="0" i="0" lang="en-GB" sz="1800" u="none" cap="none" strike="noStrike">
                <a:solidFill>
                  <a:schemeClr val="dk1"/>
                </a:solidFill>
                <a:latin typeface="Arial"/>
                <a:ea typeface="Arial"/>
                <a:cs typeface="Arial"/>
                <a:sym typeface="Arial"/>
              </a:rPr>
              <a:t>Integration Challenges: External professionals may not use Teams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g3a16f72c5da_0_19"/>
          <p:cNvSpPr txBox="1"/>
          <p:nvPr>
            <p:ph type="ctrTitle"/>
          </p:nvPr>
        </p:nvSpPr>
        <p:spPr>
          <a:xfrm>
            <a:off x="1524000" y="1122368"/>
            <a:ext cx="9144000" cy="907200"/>
          </a:xfrm>
          <a:prstGeom prst="rect">
            <a:avLst/>
          </a:prstGeom>
        </p:spPr>
        <p:txBody>
          <a:bodyPr anchorCtr="0" anchor="b" bIns="45700" lIns="91425" spcFirstLastPara="1" rIns="91425" wrap="square" tIns="45700">
            <a:normAutofit fontScale="90000"/>
          </a:bodyPr>
          <a:lstStyle/>
          <a:p>
            <a:pPr indent="0" lvl="0" marL="0" rtl="0" algn="ctr">
              <a:spcBef>
                <a:spcPts val="0"/>
              </a:spcBef>
              <a:spcAft>
                <a:spcPts val="0"/>
              </a:spcAft>
              <a:buNone/>
            </a:pPr>
            <a:r>
              <a:rPr lang="en-GB"/>
              <a:t>Conclusion</a:t>
            </a:r>
            <a:endParaRPr/>
          </a:p>
        </p:txBody>
      </p:sp>
      <p:sp>
        <p:nvSpPr>
          <p:cNvPr id="145" name="Google Shape;145;g3a16f72c5da_0_19"/>
          <p:cNvSpPr txBox="1"/>
          <p:nvPr>
            <p:ph idx="1" type="subTitle"/>
          </p:nvPr>
        </p:nvSpPr>
        <p:spPr>
          <a:xfrm>
            <a:off x="118400" y="2029575"/>
            <a:ext cx="11577900" cy="4062300"/>
          </a:xfrm>
          <a:prstGeom prst="rect">
            <a:avLst/>
          </a:prstGeom>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1100"/>
              <a:buFont typeface="Arial"/>
              <a:buNone/>
            </a:pPr>
            <a:r>
              <a:rPr lang="en-GB" sz="2300"/>
              <a:t>In conclusion, the incorporation of digital Technologies would marginally enhanced communication, collaboration, and overall productivity at Sunrise Residential Care Home. While some mitigation remain, such as staff user know-how and network issues,</a:t>
            </a:r>
            <a:endParaRPr sz="2300"/>
          </a:p>
          <a:p>
            <a:pPr indent="0" lvl="0" marL="0" rtl="0" algn="l">
              <a:lnSpc>
                <a:spcPct val="100000"/>
              </a:lnSpc>
              <a:spcBef>
                <a:spcPts val="0"/>
              </a:spcBef>
              <a:spcAft>
                <a:spcPts val="0"/>
              </a:spcAft>
              <a:buClr>
                <a:schemeClr val="dk1"/>
              </a:buClr>
              <a:buSzPts val="1100"/>
              <a:buFont typeface="Arial"/>
              <a:buNone/>
            </a:pPr>
            <a:r>
              <a:rPr lang="en-GB" sz="2300"/>
              <a:t>Strategic  training and clear data management policies can help reduce  these hedges. By  the continuous use of   digital tools,Sunrise is well-strategized to deliver higher-quality,person-centred care in a modern, technology-enabled environment.</a:t>
            </a:r>
            <a:endParaRPr sz="2300"/>
          </a:p>
          <a:p>
            <a:pPr indent="0" lvl="0" marL="0" rtl="0" algn="l">
              <a:lnSpc>
                <a:spcPct val="100000"/>
              </a:lnSpc>
              <a:spcBef>
                <a:spcPts val="0"/>
              </a:spcBef>
              <a:spcAft>
                <a:spcPts val="0"/>
              </a:spcAft>
              <a:buClr>
                <a:schemeClr val="dk1"/>
              </a:buClr>
              <a:buSzPts val="1500"/>
              <a:buFont typeface="Arial"/>
              <a:buNone/>
            </a:pPr>
            <a:r>
              <a:t/>
            </a:r>
            <a:endParaRPr sz="1500"/>
          </a:p>
          <a:p>
            <a:pPr indent="0" lvl="0" marL="0" rtl="0" algn="l">
              <a:spcBef>
                <a:spcPts val="1000"/>
              </a:spcBef>
              <a:spcAft>
                <a:spcPts val="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9"/>
          <p:cNvSpPr txBox="1"/>
          <p:nvPr>
            <p:ph type="title"/>
          </p:nvPr>
        </p:nvSpPr>
        <p:spPr>
          <a:xfrm>
            <a:off x="69075" y="521000"/>
            <a:ext cx="11284800" cy="49950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56250"/>
              <a:buNone/>
            </a:pPr>
            <a:r>
              <a:rPr lang="en-GB" sz="3200"/>
              <a:t>REFERENCES</a:t>
            </a:r>
            <a:br>
              <a:rPr lang="en-GB" sz="1400"/>
            </a:br>
            <a:br>
              <a:rPr lang="en-GB" sz="1400"/>
            </a:br>
            <a:r>
              <a:rPr i="1" lang="en-GB" sz="1733"/>
              <a:t>A</a:t>
            </a:r>
            <a:r>
              <a:rPr i="1" lang="en-GB" sz="2366"/>
              <a:t>ge UK. (2021) Technology and Older People. Available at: https://www.ageuk.org.uk/information-advice/technology/ (Accessed: 26 October 2025).</a:t>
            </a:r>
            <a:br>
              <a:rPr i="1" lang="en-GB" sz="2366"/>
            </a:br>
            <a:br>
              <a:rPr i="1" lang="en-GB" sz="2366"/>
            </a:br>
            <a:r>
              <a:rPr i="1" lang="en-GB" sz="2366"/>
              <a:t>NHS. (2022) Digital Technology in Care Homes. Available at: https://www.england.nhs.uk/ourwork/innovation/digital-care-homes/ (Accessed: 26 October 2025).</a:t>
            </a:r>
            <a:br>
              <a:rPr i="1" lang="en-GB" sz="2366"/>
            </a:br>
            <a:br>
              <a:rPr i="1" lang="en-GB" sz="2366"/>
            </a:br>
            <a:r>
              <a:rPr i="1" lang="en-GB" sz="2366"/>
              <a:t>NICE. (2019) Managing older adults in care homes. Available at: https://www.nice.org.uk/guidance/NG97</a:t>
            </a:r>
            <a:br>
              <a:rPr i="1" lang="en-GB" sz="2366"/>
            </a:br>
            <a:r>
              <a:rPr i="1" lang="en-GB" sz="2366"/>
              <a:t>(Accessed: 26 October 2025).</a:t>
            </a:r>
            <a:br>
              <a:rPr i="1" lang="en-GB" sz="2366"/>
            </a:br>
            <a:br>
              <a:rPr i="1" lang="en-GB" sz="2366"/>
            </a:br>
            <a:r>
              <a:rPr i="1" lang="en-GB" sz="2366"/>
              <a:t>Microsoft. (2024) Microsoft Teams. Available at: https://www.microsoft.com/en/microsoft-teams/group-chat-software (Accessed: 20 October 2025).</a:t>
            </a:r>
            <a:br>
              <a:rPr i="1" lang="en-GB" sz="2366"/>
            </a:br>
            <a:endParaRPr i="1" sz="2366"/>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g3a16f72c5da_0_37"/>
          <p:cNvSpPr txBox="1"/>
          <p:nvPr>
            <p:ph type="ctrTitle"/>
          </p:nvPr>
        </p:nvSpPr>
        <p:spPr>
          <a:xfrm>
            <a:off x="952500" y="1122375"/>
            <a:ext cx="9715500" cy="2387700"/>
          </a:xfrm>
          <a:prstGeom prst="rect">
            <a:avLst/>
          </a:prstGeom>
        </p:spPr>
        <p:txBody>
          <a:bodyPr anchorCtr="0" anchor="b" bIns="45700" lIns="91425" spcFirstLastPara="1" rIns="91425" wrap="square" tIns="45700">
            <a:normAutofit/>
          </a:bodyPr>
          <a:lstStyle/>
          <a:p>
            <a:pPr indent="0" lvl="0" marL="0" rtl="0" algn="l">
              <a:lnSpc>
                <a:spcPct val="100000"/>
              </a:lnSpc>
              <a:spcBef>
                <a:spcPts val="0"/>
              </a:spcBef>
              <a:spcAft>
                <a:spcPts val="0"/>
              </a:spcAft>
              <a:buNone/>
            </a:pPr>
            <a:r>
              <a:rPr b="1" lang="en-GB" sz="1800">
                <a:solidFill>
                  <a:srgbClr val="FFFFFF"/>
                </a:solidFill>
                <a:latin typeface="Aptos"/>
                <a:ea typeface="Aptos"/>
                <a:cs typeface="Aptos"/>
                <a:sym typeface="Aptos"/>
              </a:rPr>
              <a:t>Student Name</a:t>
            </a:r>
            <a:endParaRPr sz="1800">
              <a:solidFill>
                <a:srgbClr val="FFFFFF"/>
              </a:solidFill>
              <a:latin typeface="Arial"/>
              <a:ea typeface="Arial"/>
              <a:cs typeface="Arial"/>
              <a:sym typeface="Arial"/>
            </a:endParaRPr>
          </a:p>
          <a:p>
            <a:pPr indent="0" lvl="0" marL="0" rtl="0" algn="l">
              <a:lnSpc>
                <a:spcPct val="100000"/>
              </a:lnSpc>
              <a:spcBef>
                <a:spcPts val="0"/>
              </a:spcBef>
              <a:spcAft>
                <a:spcPts val="0"/>
              </a:spcAft>
              <a:buNone/>
            </a:pPr>
            <a:r>
              <a:rPr b="1" lang="en-GB" sz="1800">
                <a:solidFill>
                  <a:srgbClr val="FFFFFF"/>
                </a:solidFill>
                <a:latin typeface="Aptos"/>
                <a:ea typeface="Aptos"/>
                <a:cs typeface="Aptos"/>
                <a:sym typeface="Aptos"/>
              </a:rPr>
              <a:t>Student Number</a:t>
            </a:r>
            <a:endParaRPr sz="1800">
              <a:solidFill>
                <a:srgbClr val="FFFFFF"/>
              </a:solidFill>
              <a:latin typeface="Arial"/>
              <a:ea typeface="Arial"/>
              <a:cs typeface="Arial"/>
              <a:sym typeface="Arial"/>
            </a:endParaRPr>
          </a:p>
          <a:p>
            <a:pPr indent="0" lvl="0" marL="0" rtl="0" algn="l">
              <a:lnSpc>
                <a:spcPct val="100000"/>
              </a:lnSpc>
              <a:spcBef>
                <a:spcPts val="0"/>
              </a:spcBef>
              <a:spcAft>
                <a:spcPts val="0"/>
              </a:spcAft>
              <a:buNone/>
            </a:pPr>
            <a:r>
              <a:t/>
            </a:r>
            <a:endParaRPr sz="1800">
              <a:solidFill>
                <a:srgbClr val="000000"/>
              </a:solidFill>
              <a:latin typeface="Arial"/>
              <a:ea typeface="Arial"/>
              <a:cs typeface="Arial"/>
              <a:sym typeface="Arial"/>
            </a:endParaRPr>
          </a:p>
          <a:p>
            <a:pPr indent="0" lvl="0" marL="0" rtl="0" algn="ctr">
              <a:spcBef>
                <a:spcPts val="0"/>
              </a:spcBef>
              <a:spcAft>
                <a:spcPts val="0"/>
              </a:spcAft>
              <a:buNone/>
            </a:pPr>
            <a:r>
              <a:t/>
            </a:r>
            <a:endParaRPr/>
          </a:p>
        </p:txBody>
      </p:sp>
      <p:sp>
        <p:nvSpPr>
          <p:cNvPr id="157" name="Google Shape;157;g3a16f72c5da_0_37"/>
          <p:cNvSpPr txBox="1"/>
          <p:nvPr>
            <p:ph idx="1" type="subTitle"/>
          </p:nvPr>
        </p:nvSpPr>
        <p:spPr>
          <a:xfrm>
            <a:off x="952500" y="3602050"/>
            <a:ext cx="10365600" cy="1655700"/>
          </a:xfrm>
          <a:prstGeom prst="rect">
            <a:avLst/>
          </a:prstGeom>
        </p:spPr>
        <p:txBody>
          <a:bodyPr anchorCtr="0" anchor="t" bIns="45700" lIns="91425" spcFirstLastPara="1" rIns="91425" wrap="square" tIns="45700">
            <a:normAutofit fontScale="85000" lnSpcReduction="10000"/>
          </a:bodyPr>
          <a:lstStyle/>
          <a:p>
            <a:pPr indent="0" lvl="0" marL="0" rtl="0" algn="ctr">
              <a:spcBef>
                <a:spcPts val="0"/>
              </a:spcBef>
              <a:spcAft>
                <a:spcPts val="0"/>
              </a:spcAft>
              <a:buClr>
                <a:schemeClr val="dk1"/>
              </a:buClr>
              <a:buSzPct val="100000"/>
              <a:buFont typeface="Play"/>
              <a:buNone/>
            </a:pPr>
            <a:r>
              <a:rPr lang="en-GB" sz="6000" u="sng">
                <a:latin typeface="Play"/>
                <a:ea typeface="Play"/>
                <a:cs typeface="Play"/>
                <a:sym typeface="Play"/>
              </a:rPr>
              <a:t>Digital skill and research Methods</a:t>
            </a:r>
            <a:endParaRPr sz="6000">
              <a:latin typeface="Play"/>
              <a:ea typeface="Play"/>
              <a:cs typeface="Play"/>
              <a:sym typeface="Play"/>
            </a:endParaRPr>
          </a:p>
          <a:p>
            <a:pPr indent="0" lvl="0" marL="0" rtl="0" algn="ctr">
              <a:spcBef>
                <a:spcPts val="0"/>
              </a:spcBef>
              <a:spcAft>
                <a:spcPts val="0"/>
              </a:spcAft>
              <a:buNone/>
            </a:pPr>
            <a:r>
              <a:t/>
            </a:r>
            <a:endParaRPr/>
          </a:p>
          <a:p>
            <a:pPr indent="0" lvl="0" marL="0" rtl="0" algn="ctr">
              <a:spcBef>
                <a:spcPts val="0"/>
              </a:spcBef>
              <a:spcAft>
                <a:spcPts val="0"/>
              </a:spcAft>
              <a:buNone/>
            </a:pPr>
            <a:r>
              <a:t/>
            </a:r>
            <a:endParaRPr/>
          </a:p>
          <a:p>
            <a:pPr indent="0" lvl="0" marL="0" rtl="0" algn="ctr">
              <a:spcBef>
                <a:spcPts val="0"/>
              </a:spcBef>
              <a:spcAft>
                <a:spcPts val="0"/>
              </a:spcAft>
              <a:buClr>
                <a:schemeClr val="dk1"/>
              </a:buClr>
              <a:buSzPct val="83606"/>
              <a:buFont typeface="Arial"/>
              <a:buNone/>
            </a:pPr>
            <a:r>
              <a:rPr lang="en-GB" sz="2870"/>
              <a:t>Topic: Using Microsoft PowerPoint in Health and Social care</a:t>
            </a:r>
            <a:endParaRPr sz="2870"/>
          </a:p>
        </p:txBody>
      </p:sp>
      <p:graphicFrame>
        <p:nvGraphicFramePr>
          <p:cNvPr id="158" name="Google Shape;158;g3a16f72c5da_0_37"/>
          <p:cNvGraphicFramePr/>
          <p:nvPr/>
        </p:nvGraphicFramePr>
        <p:xfrm>
          <a:off x="952500" y="1650075"/>
          <a:ext cx="3000000" cy="3000000"/>
        </p:xfrm>
        <a:graphic>
          <a:graphicData uri="http://schemas.openxmlformats.org/drawingml/2006/table">
            <a:tbl>
              <a:tblPr>
                <a:noFill/>
                <a:tableStyleId>{06C1A203-85C9-441F-A2C9-41B997F6C6EE}</a:tableStyleId>
              </a:tblPr>
              <a:tblGrid>
                <a:gridCol w="382850"/>
                <a:gridCol w="4879900"/>
                <a:gridCol w="5024250"/>
              </a:tblGrid>
              <a:tr h="807900">
                <a:tc>
                  <a:txBody>
                    <a:bodyPr/>
                    <a:lstStyle/>
                    <a:p>
                      <a:pPr indent="0" lvl="0" marL="0" rtl="0" algn="l">
                        <a:spcBef>
                          <a:spcPts val="0"/>
                        </a:spcBef>
                        <a:spcAft>
                          <a:spcPts val="0"/>
                        </a:spcAft>
                        <a:buClr>
                          <a:schemeClr val="dk1"/>
                        </a:buClr>
                        <a:buSzPts val="1800"/>
                        <a:buFont typeface="Arial"/>
                        <a:buNone/>
                      </a:pPr>
                      <a:r>
                        <a:t/>
                      </a:r>
                      <a:endParaRPr sz="1800">
                        <a:solidFill>
                          <a:schemeClr val="dk1"/>
                        </a:solidFill>
                      </a:endParaRPr>
                    </a:p>
                  </a:txBody>
                  <a:tcPr marT="91425" marB="91425" marR="91425" marL="91425">
                    <a:lnR cap="flat" cmpd="sng" w="12700">
                      <a:solidFill>
                        <a:srgbClr val="FFFFFF"/>
                      </a:solidFill>
                      <a:prstDash val="solid"/>
                      <a:round/>
                      <a:headEnd len="sm" w="sm" type="none"/>
                      <a:tailEnd len="sm" w="sm" type="none"/>
                    </a:lnR>
                  </a:tcPr>
                </a:tc>
                <a:tc>
                  <a:txBody>
                    <a:bodyPr/>
                    <a:lstStyle/>
                    <a:p>
                      <a:pPr indent="0" lvl="0" marL="0" marR="0" rtl="0" algn="l">
                        <a:spcBef>
                          <a:spcPts val="0"/>
                        </a:spcBef>
                        <a:spcAft>
                          <a:spcPts val="0"/>
                        </a:spcAft>
                        <a:buClr>
                          <a:srgbClr val="000000"/>
                        </a:buClr>
                        <a:buSzPts val="1800"/>
                        <a:buFont typeface="Arial"/>
                        <a:buNone/>
                      </a:pPr>
                      <a:r>
                        <a:rPr b="1" lang="en-GB" sz="2100" u="none" cap="none" strike="noStrike"/>
                        <a:t>Student Name</a:t>
                      </a:r>
                      <a:endParaRPr b="1" i="0" sz="2100" u="none" cap="none" strike="noStrike"/>
                    </a:p>
                  </a:txBody>
                  <a:tcPr marT="45725" marB="45725" marR="91450" marL="91450">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38100">
                      <a:solidFill>
                        <a:srgbClr val="FFFFFF"/>
                      </a:solidFill>
                      <a:prstDash val="solid"/>
                      <a:round/>
                      <a:headEnd len="sm" w="sm" type="none"/>
                      <a:tailEnd len="sm" w="sm" type="none"/>
                    </a:lnB>
                  </a:tcPr>
                </a:tc>
                <a:tc>
                  <a:txBody>
                    <a:bodyPr/>
                    <a:lstStyle/>
                    <a:p>
                      <a:pPr indent="0" lvl="0" marL="0" marR="0" rtl="0" algn="l">
                        <a:spcBef>
                          <a:spcPts val="0"/>
                        </a:spcBef>
                        <a:spcAft>
                          <a:spcPts val="0"/>
                        </a:spcAft>
                        <a:buClr>
                          <a:srgbClr val="000000"/>
                        </a:buClr>
                        <a:buSzPts val="1800"/>
                        <a:buFont typeface="Arial"/>
                        <a:buNone/>
                      </a:pPr>
                      <a:r>
                        <a:rPr b="1" lang="en-GB" sz="2100" u="none" cap="none" strike="noStrike"/>
                        <a:t>Student Number</a:t>
                      </a:r>
                      <a:endParaRPr b="1" i="0" sz="2100" u="none" cap="none" strike="noStrike"/>
                    </a:p>
                  </a:txBody>
                  <a:tcPr marT="45725" marB="45725" marR="91450" marL="91450">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38100">
                      <a:solidFill>
                        <a:srgbClr val="FFFFFF"/>
                      </a:solidFill>
                      <a:prstDash val="solid"/>
                      <a:round/>
                      <a:headEnd len="sm" w="sm" type="none"/>
                      <a:tailEnd len="sm" w="sm" type="none"/>
                    </a:lnB>
                  </a:tcPr>
                </a:tc>
              </a:tr>
              <a:tr h="506400">
                <a:tc>
                  <a:txBody>
                    <a:bodyPr/>
                    <a:lstStyle/>
                    <a:p>
                      <a:pPr indent="0" lvl="0" marL="0" rtl="0" algn="l">
                        <a:spcBef>
                          <a:spcPts val="0"/>
                        </a:spcBef>
                        <a:spcAft>
                          <a:spcPts val="0"/>
                        </a:spcAft>
                        <a:buNone/>
                      </a:pPr>
                      <a:r>
                        <a:t/>
                      </a:r>
                      <a:endParaRPr/>
                    </a:p>
                  </a:txBody>
                  <a:tcPr marT="91425" marB="91425" marR="91425" marL="91425"/>
                </a:tc>
                <a:tc>
                  <a:txBody>
                    <a:bodyPr/>
                    <a:lstStyle/>
                    <a:p>
                      <a:pPr indent="0" lvl="0" marL="0" rtl="0" algn="l">
                        <a:spcBef>
                          <a:spcPts val="0"/>
                        </a:spcBef>
                        <a:spcAft>
                          <a:spcPts val="0"/>
                        </a:spcAft>
                        <a:buClr>
                          <a:schemeClr val="dk1"/>
                        </a:buClr>
                        <a:buFont typeface="Arial"/>
                        <a:buNone/>
                      </a:pPr>
                      <a:r>
                        <a:rPr b="1" lang="en-GB" sz="2300">
                          <a:solidFill>
                            <a:schemeClr val="dk1"/>
                          </a:solidFill>
                          <a:latin typeface="Aptos"/>
                          <a:ea typeface="Aptos"/>
                          <a:cs typeface="Aptos"/>
                          <a:sym typeface="Aptos"/>
                        </a:rPr>
                        <a:t>Rosa Monteiro da Costa Mbunga</a:t>
                      </a:r>
                      <a:endParaRPr b="1" sz="2300"/>
                    </a:p>
                  </a:txBody>
                  <a:tcPr marT="91425" marB="91425" marR="91425" marL="91425">
                    <a:lnT cap="flat" cmpd="sng" w="38100">
                      <a:solidFill>
                        <a:srgbClr val="FFFFFF"/>
                      </a:solidFill>
                      <a:prstDash val="solid"/>
                      <a:round/>
                      <a:headEnd len="sm" w="sm" type="none"/>
                      <a:tailEnd len="sm" w="sm" type="none"/>
                    </a:lnT>
                  </a:tcPr>
                </a:tc>
                <a:tc>
                  <a:txBody>
                    <a:bodyPr/>
                    <a:lstStyle/>
                    <a:p>
                      <a:pPr indent="0" lvl="0" marL="0" rtl="0" algn="l">
                        <a:spcBef>
                          <a:spcPts val="0"/>
                        </a:spcBef>
                        <a:spcAft>
                          <a:spcPts val="0"/>
                        </a:spcAft>
                        <a:buClr>
                          <a:schemeClr val="dk1"/>
                        </a:buClr>
                        <a:buSzPts val="1800"/>
                        <a:buFont typeface="Arial"/>
                        <a:buNone/>
                      </a:pPr>
                      <a:r>
                        <a:rPr b="1" lang="en-GB" sz="2400">
                          <a:solidFill>
                            <a:schemeClr val="dk1"/>
                          </a:solidFill>
                          <a:latin typeface="Aptos"/>
                          <a:ea typeface="Aptos"/>
                          <a:cs typeface="Aptos"/>
                          <a:sym typeface="Aptos"/>
                        </a:rPr>
                        <a:t>2514992</a:t>
                      </a:r>
                      <a:endParaRPr b="1" sz="2000"/>
                    </a:p>
                  </a:txBody>
                  <a:tcPr marT="91425" marB="91425" marR="91425" marL="91425">
                    <a:lnT cap="flat" cmpd="sng" w="38100">
                      <a:solidFill>
                        <a:srgbClr val="FFFFFF"/>
                      </a:solidFill>
                      <a:prstDash val="solid"/>
                      <a:round/>
                      <a:headEnd len="sm" w="sm" type="none"/>
                      <a:tailEnd len="sm" w="sm" type="none"/>
                    </a:lnT>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g3a16f72c5da_0_43"/>
          <p:cNvSpPr txBox="1"/>
          <p:nvPr>
            <p:ph type="ctrTitle"/>
          </p:nvPr>
        </p:nvSpPr>
        <p:spPr>
          <a:xfrm>
            <a:off x="578900" y="1122375"/>
            <a:ext cx="10089000" cy="23877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5400"/>
              <a:buFont typeface="Play"/>
              <a:buNone/>
            </a:pPr>
            <a:r>
              <a:rPr lang="en-GB" sz="5400" u="sng"/>
              <a:t>Introduction</a:t>
            </a:r>
            <a:endParaRPr/>
          </a:p>
        </p:txBody>
      </p:sp>
      <p:sp>
        <p:nvSpPr>
          <p:cNvPr id="165" name="Google Shape;165;g3a16f72c5da_0_43"/>
          <p:cNvSpPr txBox="1"/>
          <p:nvPr>
            <p:ph idx="1" type="subTitle"/>
          </p:nvPr>
        </p:nvSpPr>
        <p:spPr>
          <a:xfrm>
            <a:off x="381550" y="3602050"/>
            <a:ext cx="8831400" cy="1655700"/>
          </a:xfrm>
          <a:prstGeom prst="rect">
            <a:avLst/>
          </a:prstGeom>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200"/>
              <a:buFont typeface="Arial"/>
              <a:buNone/>
            </a:pPr>
            <a:r>
              <a:rPr lang="en-GB" sz="2200"/>
              <a:t>My choice is MS PowerPoint use in the Sunrise care home. In this PowerPoint presentation I will explain the benefits and setbacks of using MS PowerPoint.</a:t>
            </a:r>
            <a:endParaRPr/>
          </a:p>
        </p:txBody>
      </p:sp>
      <p:pic>
        <p:nvPicPr>
          <p:cNvPr id="166" name="Google Shape;166;g3a16f72c5da_0_43"/>
          <p:cNvPicPr preferRelativeResize="0"/>
          <p:nvPr/>
        </p:nvPicPr>
        <p:blipFill rotWithShape="1">
          <a:blip r:embed="rId3">
            <a:alphaModFix/>
          </a:blip>
          <a:srcRect b="0" l="3790" r="0" t="0"/>
          <a:stretch/>
        </p:blipFill>
        <p:spPr>
          <a:xfrm>
            <a:off x="9081500" y="2093975"/>
            <a:ext cx="3110500" cy="40965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g3a16f72c5da_0_57"/>
          <p:cNvSpPr txBox="1"/>
          <p:nvPr>
            <p:ph type="ctrTitle"/>
          </p:nvPr>
        </p:nvSpPr>
        <p:spPr>
          <a:xfrm>
            <a:off x="1524000" y="384827"/>
            <a:ext cx="9144000" cy="15789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Clr>
                <a:schemeClr val="dk1"/>
              </a:buClr>
              <a:buSzPts val="4400"/>
              <a:buFont typeface="Play"/>
              <a:buNone/>
            </a:pPr>
            <a:r>
              <a:rPr lang="en-GB" sz="4400"/>
              <a:t>How PowerPoint is utilised within Sun Rise Care Home</a:t>
            </a:r>
            <a:endParaRPr/>
          </a:p>
        </p:txBody>
      </p:sp>
      <p:sp>
        <p:nvSpPr>
          <p:cNvPr id="173" name="Google Shape;173;g3a16f72c5da_0_57"/>
          <p:cNvSpPr txBox="1"/>
          <p:nvPr>
            <p:ph idx="1" type="subTitle"/>
          </p:nvPr>
        </p:nvSpPr>
        <p:spPr>
          <a:xfrm>
            <a:off x="381550" y="2193900"/>
            <a:ext cx="11364300" cy="3063900"/>
          </a:xfrm>
          <a:prstGeom prst="rect">
            <a:avLst/>
          </a:prstGeom>
        </p:spPr>
        <p:txBody>
          <a:bodyPr anchorCtr="0" anchor="t" bIns="45700" lIns="91425" spcFirstLastPara="1" rIns="91425" wrap="square" tIns="45700">
            <a:noAutofit/>
          </a:bodyPr>
          <a:lstStyle/>
          <a:p>
            <a:pPr indent="-228600" lvl="0" marL="228600" rtl="0" algn="l">
              <a:spcBef>
                <a:spcPts val="0"/>
              </a:spcBef>
              <a:spcAft>
                <a:spcPts val="0"/>
              </a:spcAft>
              <a:buSzPts val="2400"/>
              <a:buChar char="•"/>
            </a:pPr>
            <a:r>
              <a:rPr lang="en-GB"/>
              <a:t>Organizations like social-care use PowerPoint for visual communication and training, re-useable materials and easy to access information;</a:t>
            </a:r>
            <a:endParaRPr/>
          </a:p>
          <a:p>
            <a:pPr indent="-228600" lvl="0" marL="228600" rtl="0" algn="l">
              <a:spcBef>
                <a:spcPts val="1000"/>
              </a:spcBef>
              <a:spcAft>
                <a:spcPts val="0"/>
              </a:spcAft>
              <a:buSzPts val="2400"/>
              <a:buChar char="•"/>
            </a:pPr>
            <a:r>
              <a:rPr lang="en-GB"/>
              <a:t>Managers use slides with included pictures and diagrams to teach things like medication handling, infection control and emergency procedure over staff training and team meetings. </a:t>
            </a:r>
            <a:r>
              <a:rPr i="1" lang="en-GB"/>
              <a:t>(Wempem, 2015,p. 248-249)</a:t>
            </a:r>
            <a:endParaRPr/>
          </a:p>
          <a:p>
            <a:pPr indent="-228600" lvl="0" marL="228600" rtl="0" algn="l">
              <a:spcBef>
                <a:spcPts val="1000"/>
              </a:spcBef>
              <a:spcAft>
                <a:spcPts val="0"/>
              </a:spcAft>
              <a:buSzPts val="2400"/>
              <a:buChar char="•"/>
            </a:pPr>
            <a:r>
              <a:rPr lang="en-GB"/>
              <a:t>The PPT presentations can also be forwarded (via Outlook or Teams channels) to staffs who missed trainings or meetings; due to the layouts used;</a:t>
            </a:r>
            <a:endParaRPr/>
          </a:p>
          <a:p>
            <a:pPr indent="-228600" lvl="0" marL="228600" rtl="0" algn="l">
              <a:spcBef>
                <a:spcPts val="1000"/>
              </a:spcBef>
              <a:spcAft>
                <a:spcPts val="0"/>
              </a:spcAft>
              <a:buSzPts val="2400"/>
              <a:buChar char="•"/>
            </a:pPr>
            <a:r>
              <a:rPr lang="en-GB"/>
              <a:t>The information can easily be absorbed by the staffs as the use of pictures and diagrams reduce misunderstanding among multilingual staffs or employees with lower literacy. </a:t>
            </a:r>
            <a:r>
              <a:rPr i="1" lang="en-GB"/>
              <a:t>(Wempem, 2015,p. 258-260)</a:t>
            </a:r>
            <a:endParaRPr/>
          </a:p>
          <a:p>
            <a:pPr indent="-76200" lvl="0" marL="228600" rtl="0" algn="l">
              <a:spcBef>
                <a:spcPts val="1000"/>
              </a:spcBef>
              <a:spcAft>
                <a:spcPts val="0"/>
              </a:spcAft>
              <a:buClr>
                <a:schemeClr val="dk1"/>
              </a:buClr>
              <a:buSzPts val="2400"/>
              <a:buFont typeface="Arial"/>
              <a:buNone/>
            </a:pPr>
            <a:r>
              <a:t/>
            </a:r>
            <a:endParaRPr sz="2200"/>
          </a:p>
          <a:p>
            <a:pPr indent="0" lvl="0" marL="0" rtl="0" algn="ctr">
              <a:spcBef>
                <a:spcPts val="100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g3a16f72c5da_0_63"/>
          <p:cNvSpPr txBox="1"/>
          <p:nvPr>
            <p:ph type="ctrTitle"/>
          </p:nvPr>
        </p:nvSpPr>
        <p:spPr>
          <a:xfrm>
            <a:off x="743350" y="1122375"/>
            <a:ext cx="11100900" cy="890700"/>
          </a:xfrm>
          <a:prstGeom prst="rect">
            <a:avLst/>
          </a:prstGeom>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Play"/>
              <a:buNone/>
            </a:pPr>
            <a:r>
              <a:rPr lang="en-GB" sz="4400"/>
              <a:t>Limitations of PowerPoint use</a:t>
            </a:r>
            <a:endParaRPr sz="4400"/>
          </a:p>
          <a:p>
            <a:pPr indent="0" lvl="0" marL="0" rtl="0" algn="ctr">
              <a:spcBef>
                <a:spcPts val="0"/>
              </a:spcBef>
              <a:spcAft>
                <a:spcPts val="0"/>
              </a:spcAft>
              <a:buNone/>
            </a:pPr>
            <a:r>
              <a:t/>
            </a:r>
            <a:endParaRPr/>
          </a:p>
        </p:txBody>
      </p:sp>
      <p:sp>
        <p:nvSpPr>
          <p:cNvPr id="180" name="Google Shape;180;g3a16f72c5da_0_63"/>
          <p:cNvSpPr txBox="1"/>
          <p:nvPr>
            <p:ph idx="1" type="subTitle"/>
          </p:nvPr>
        </p:nvSpPr>
        <p:spPr>
          <a:xfrm>
            <a:off x="480225" y="1749850"/>
            <a:ext cx="10187700" cy="3507900"/>
          </a:xfrm>
          <a:prstGeom prst="rect">
            <a:avLst/>
          </a:prstGeom>
        </p:spPr>
        <p:txBody>
          <a:bodyPr anchorCtr="0" anchor="t" bIns="45700" lIns="91425" spcFirstLastPara="1" rIns="91425" wrap="square" tIns="45700">
            <a:normAutofit/>
          </a:bodyPr>
          <a:lstStyle/>
          <a:p>
            <a:pPr indent="-228600" lvl="0" marL="228600" rtl="0" algn="l">
              <a:spcBef>
                <a:spcPts val="0"/>
              </a:spcBef>
              <a:spcAft>
                <a:spcPts val="0"/>
              </a:spcAft>
              <a:buSzPts val="2800"/>
              <a:buChar char="•"/>
            </a:pPr>
            <a:r>
              <a:rPr lang="en-GB" sz="2800"/>
              <a:t>Not all staff have generic computer skills and more importantly the knowledge and skills to work on MS PPT.</a:t>
            </a:r>
            <a:endParaRPr sz="1400"/>
          </a:p>
          <a:p>
            <a:pPr indent="-228600" lvl="0" marL="228600" rtl="0" algn="l">
              <a:spcBef>
                <a:spcPts val="1000"/>
              </a:spcBef>
              <a:spcAft>
                <a:spcPts val="0"/>
              </a:spcAft>
              <a:buSzPts val="2800"/>
              <a:buChar char="•"/>
            </a:pPr>
            <a:r>
              <a:rPr lang="en-GB" sz="2800"/>
              <a:t>Presentation with PPT require a projector or big screen for meeting presentation which can become technical barriers.</a:t>
            </a:r>
            <a:endParaRPr sz="1400"/>
          </a:p>
          <a:p>
            <a:pPr indent="-228600" lvl="0" marL="228600" rtl="0" algn="l">
              <a:spcBef>
                <a:spcPts val="1000"/>
              </a:spcBef>
              <a:spcAft>
                <a:spcPts val="0"/>
              </a:spcAft>
              <a:buSzPts val="2800"/>
              <a:buChar char="•"/>
            </a:pPr>
            <a:r>
              <a:rPr lang="en-GB" sz="2800"/>
              <a:t>It requires time to prepare a good presentation, and poorly designed presentation reduces learning effectiveness. </a:t>
            </a:r>
            <a:r>
              <a:rPr i="1" lang="en-GB" sz="1800"/>
              <a:t>(University of Warwick, 2023)</a:t>
            </a:r>
            <a:endParaRPr sz="2800"/>
          </a:p>
          <a:p>
            <a:pPr indent="0" lvl="0" marL="0" rtl="0" algn="ctr">
              <a:spcBef>
                <a:spcPts val="100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g3a16f72c5da_0_69"/>
          <p:cNvSpPr txBox="1"/>
          <p:nvPr>
            <p:ph type="ctrTitle"/>
          </p:nvPr>
        </p:nvSpPr>
        <p:spPr>
          <a:xfrm>
            <a:off x="414450" y="532850"/>
            <a:ext cx="10920300" cy="11349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4400"/>
              <a:buFont typeface="Play"/>
              <a:buNone/>
            </a:pPr>
            <a:r>
              <a:rPr lang="en-GB" sz="4400"/>
              <a:t>Benefits of PowerPoint Use</a:t>
            </a:r>
            <a:endParaRPr/>
          </a:p>
        </p:txBody>
      </p:sp>
      <p:sp>
        <p:nvSpPr>
          <p:cNvPr id="187" name="Google Shape;187;g3a16f72c5da_0_69"/>
          <p:cNvSpPr txBox="1"/>
          <p:nvPr>
            <p:ph idx="1" type="subTitle"/>
          </p:nvPr>
        </p:nvSpPr>
        <p:spPr>
          <a:xfrm>
            <a:off x="529550" y="1881425"/>
            <a:ext cx="10138500" cy="4308900"/>
          </a:xfrm>
          <a:prstGeom prst="rect">
            <a:avLst/>
          </a:prstGeom>
        </p:spPr>
        <p:txBody>
          <a:bodyPr anchorCtr="0" anchor="t" bIns="45700" lIns="91425" spcFirstLastPara="1" rIns="91425" wrap="square" tIns="45700">
            <a:noAutofit/>
          </a:bodyPr>
          <a:lstStyle/>
          <a:p>
            <a:pPr indent="-231140" lvl="0" marL="228600" rtl="0" algn="l">
              <a:lnSpc>
                <a:spcPct val="70000"/>
              </a:lnSpc>
              <a:spcBef>
                <a:spcPts val="0"/>
              </a:spcBef>
              <a:spcAft>
                <a:spcPts val="0"/>
              </a:spcAft>
              <a:buSzPts val="2440"/>
              <a:buChar char="•"/>
            </a:pPr>
            <a:r>
              <a:rPr b="1" lang="en-GB" sz="2440"/>
              <a:t>Staff’s training: </a:t>
            </a:r>
            <a:r>
              <a:rPr lang="en-GB" sz="2440"/>
              <a:t>it is a good practice to give small training  sessions so staffs can learn how to use PPT better. This helps everyone to feel more confident and to work following the same procedures and manners.</a:t>
            </a:r>
            <a:endParaRPr sz="1590"/>
          </a:p>
          <a:p>
            <a:pPr indent="-231140" lvl="0" marL="228600" rtl="0" algn="l">
              <a:lnSpc>
                <a:spcPct val="70000"/>
              </a:lnSpc>
              <a:spcBef>
                <a:spcPts val="1000"/>
              </a:spcBef>
              <a:spcAft>
                <a:spcPts val="0"/>
              </a:spcAft>
              <a:buSzPts val="2440"/>
              <a:buChar char="•"/>
            </a:pPr>
            <a:r>
              <a:rPr b="1" lang="en-GB" sz="2440"/>
              <a:t>Safety in shared uses:</a:t>
            </a:r>
            <a:r>
              <a:rPr lang="en-GB" sz="2440"/>
              <a:t> The PowerPoint files can be password protected for information protection; they can also be shared through teams and ONE Drive and avoiding sharing via personal emails. </a:t>
            </a:r>
            <a:endParaRPr sz="1590"/>
          </a:p>
          <a:p>
            <a:pPr indent="-205740" lvl="0" marL="228600" rtl="0" algn="l">
              <a:lnSpc>
                <a:spcPct val="70000"/>
              </a:lnSpc>
              <a:spcBef>
                <a:spcPts val="1000"/>
              </a:spcBef>
              <a:spcAft>
                <a:spcPts val="0"/>
              </a:spcAft>
              <a:buSzPts val="2040"/>
              <a:buChar char="•"/>
            </a:pPr>
            <a:r>
              <a:rPr b="1" lang="en-GB" sz="2440"/>
              <a:t>Keeping slides simple and easy for everyone: </a:t>
            </a:r>
            <a:r>
              <a:rPr lang="en-GB" sz="2440"/>
              <a:t>The use of clear colours and readable fonts and short captions for slides should be easy to read while having a decent amount of text but not a lot as well as clear pictures and illustrations; This makes it easier for everyone to understand during meetings or training. The same templates can be reused so all the slides look as desired (as casual or professional). </a:t>
            </a:r>
            <a:r>
              <a:rPr i="1" lang="en-GB" sz="2100"/>
              <a:t>(University of success, 2025)</a:t>
            </a:r>
            <a:endParaRPr sz="2440"/>
          </a:p>
          <a:p>
            <a:pPr indent="-76200" lvl="0" marL="228600" rtl="0" algn="l">
              <a:lnSpc>
                <a:spcPct val="70000"/>
              </a:lnSpc>
              <a:spcBef>
                <a:spcPts val="1000"/>
              </a:spcBef>
              <a:spcAft>
                <a:spcPts val="0"/>
              </a:spcAft>
              <a:buClr>
                <a:schemeClr val="dk1"/>
              </a:buClr>
              <a:buSzPts val="935"/>
              <a:buFont typeface="Arial"/>
              <a:buNone/>
            </a:pPr>
            <a:r>
              <a:t/>
            </a:r>
            <a:endParaRPr b="1" sz="2440"/>
          </a:p>
          <a:p>
            <a:pPr indent="0" lvl="0" marL="0" rtl="0" algn="ctr">
              <a:lnSpc>
                <a:spcPct val="70000"/>
              </a:lnSpc>
              <a:spcBef>
                <a:spcPts val="1000"/>
              </a:spcBef>
              <a:spcAft>
                <a:spcPts val="0"/>
              </a:spcAft>
              <a:buSzPts val="935"/>
              <a:buNone/>
            </a:pPr>
            <a:r>
              <a:t/>
            </a:r>
            <a:endParaRPr sz="204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g3a16f72c5da_0_75"/>
          <p:cNvSpPr txBox="1"/>
          <p:nvPr>
            <p:ph type="ctrTitle"/>
          </p:nvPr>
        </p:nvSpPr>
        <p:spPr>
          <a:xfrm>
            <a:off x="1524000" y="1122366"/>
            <a:ext cx="9144000" cy="676800"/>
          </a:xfrm>
          <a:prstGeom prst="rect">
            <a:avLst/>
          </a:prstGeom>
        </p:spPr>
        <p:txBody>
          <a:bodyPr anchorCtr="0" anchor="b" bIns="45700" lIns="91425" spcFirstLastPara="1" rIns="91425" wrap="square" tIns="45700">
            <a:normAutofit fontScale="90000"/>
          </a:bodyPr>
          <a:lstStyle/>
          <a:p>
            <a:pPr indent="0" lvl="0" marL="0" rtl="0" algn="ctr">
              <a:spcBef>
                <a:spcPts val="0"/>
              </a:spcBef>
              <a:spcAft>
                <a:spcPts val="0"/>
              </a:spcAft>
              <a:buClr>
                <a:schemeClr val="dk1"/>
              </a:buClr>
              <a:buSzPct val="100000"/>
              <a:buFont typeface="Play"/>
              <a:buNone/>
            </a:pPr>
            <a:r>
              <a:rPr b="1" i="1" lang="en-GB" sz="4400" u="sng"/>
              <a:t>Conclusion</a:t>
            </a:r>
            <a:endParaRPr/>
          </a:p>
        </p:txBody>
      </p:sp>
      <p:sp>
        <p:nvSpPr>
          <p:cNvPr id="194" name="Google Shape;194;g3a16f72c5da_0_75"/>
          <p:cNvSpPr txBox="1"/>
          <p:nvPr>
            <p:ph idx="1" type="subTitle"/>
          </p:nvPr>
        </p:nvSpPr>
        <p:spPr>
          <a:xfrm>
            <a:off x="1524000" y="2078786"/>
            <a:ext cx="9144000" cy="3179100"/>
          </a:xfrm>
          <a:prstGeom prst="rect">
            <a:avLst/>
          </a:prstGeom>
        </p:spPr>
        <p:txBody>
          <a:bodyPr anchorCtr="0" anchor="t" bIns="45700" lIns="91425" spcFirstLastPara="1" rIns="91425" wrap="square" tIns="45700">
            <a:normAutofit/>
          </a:bodyPr>
          <a:lstStyle/>
          <a:p>
            <a:pPr indent="-228600" lvl="0" marL="228600" rtl="0" algn="just">
              <a:spcBef>
                <a:spcPts val="0"/>
              </a:spcBef>
              <a:spcAft>
                <a:spcPts val="0"/>
              </a:spcAft>
              <a:buSzPts val="2400"/>
              <a:buChar char="•"/>
            </a:pPr>
            <a:r>
              <a:rPr lang="en-GB"/>
              <a:t>When used correctly, MS PowerPoint is the most effective tool to support clear communication; with visual presentations, the staffs’ engagement and enhance visual learning.</a:t>
            </a:r>
            <a:endParaRPr sz="1400"/>
          </a:p>
          <a:p>
            <a:pPr indent="-228600" lvl="0" marL="228600" rtl="0" algn="just">
              <a:spcBef>
                <a:spcPts val="1000"/>
              </a:spcBef>
              <a:spcAft>
                <a:spcPts val="0"/>
              </a:spcAft>
              <a:buSzPts val="2400"/>
              <a:buChar char="•"/>
            </a:pPr>
            <a:r>
              <a:rPr lang="en-GB"/>
              <a:t>To ensure effectiveness of use, the staff should receive specific training on MS PowerPoint; keeping in mind that there are limitations that can weaken learning progress, such as lack of interaction, etc…)</a:t>
            </a:r>
            <a:endParaRPr sz="1400"/>
          </a:p>
          <a:p>
            <a:pPr indent="0" lvl="0" marL="0" rtl="0" algn="ctr">
              <a:spcBef>
                <a:spcPts val="1000"/>
              </a:spcBef>
              <a:spcAft>
                <a:spcPts val="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g3a16f72c5da_0_81"/>
          <p:cNvSpPr txBox="1"/>
          <p:nvPr>
            <p:ph type="ctrTitle"/>
          </p:nvPr>
        </p:nvSpPr>
        <p:spPr>
          <a:xfrm>
            <a:off x="1524000" y="1122367"/>
            <a:ext cx="9144000" cy="808500"/>
          </a:xfrm>
          <a:prstGeom prst="rect">
            <a:avLst/>
          </a:prstGeom>
        </p:spPr>
        <p:txBody>
          <a:bodyPr anchorCtr="0" anchor="b" bIns="45700" lIns="91425" spcFirstLastPara="1" rIns="91425" wrap="square" tIns="45700">
            <a:normAutofit/>
          </a:bodyPr>
          <a:lstStyle/>
          <a:p>
            <a:pPr indent="0" lvl="0" marL="0" rtl="0" algn="ctr">
              <a:lnSpc>
                <a:spcPct val="100000"/>
              </a:lnSpc>
              <a:spcBef>
                <a:spcPts val="0"/>
              </a:spcBef>
              <a:spcAft>
                <a:spcPts val="0"/>
              </a:spcAft>
              <a:buClr>
                <a:schemeClr val="dk1"/>
              </a:buClr>
              <a:buFont typeface="Arial"/>
              <a:buNone/>
            </a:pPr>
            <a:r>
              <a:rPr b="1" i="1" lang="en-GB" sz="4700" u="sng">
                <a:latin typeface="Arial"/>
                <a:ea typeface="Arial"/>
                <a:cs typeface="Arial"/>
                <a:sym typeface="Arial"/>
              </a:rPr>
              <a:t>References</a:t>
            </a:r>
            <a:endParaRPr i="1" sz="8900"/>
          </a:p>
        </p:txBody>
      </p:sp>
      <p:sp>
        <p:nvSpPr>
          <p:cNvPr id="201" name="Google Shape;201;g3a16f72c5da_0_81"/>
          <p:cNvSpPr txBox="1"/>
          <p:nvPr>
            <p:ph idx="1" type="subTitle"/>
          </p:nvPr>
        </p:nvSpPr>
        <p:spPr>
          <a:xfrm>
            <a:off x="266425" y="2243250"/>
            <a:ext cx="11265600" cy="3014400"/>
          </a:xfrm>
          <a:prstGeom prst="rect">
            <a:avLst/>
          </a:prstGeom>
        </p:spPr>
        <p:txBody>
          <a:bodyPr anchorCtr="0" anchor="t" bIns="45700" lIns="91425" spcFirstLastPara="1" rIns="91425" wrap="square" tIns="45700">
            <a:noAutofit/>
          </a:bodyPr>
          <a:lstStyle/>
          <a:p>
            <a:pPr indent="-304800" lvl="0" marL="285750" rtl="0" algn="l">
              <a:lnSpc>
                <a:spcPct val="100000"/>
              </a:lnSpc>
              <a:spcBef>
                <a:spcPts val="0"/>
              </a:spcBef>
              <a:spcAft>
                <a:spcPts val="0"/>
              </a:spcAft>
              <a:buSzPts val="2100"/>
              <a:buFont typeface="Noto Sans Symbols"/>
              <a:buChar char="▪"/>
            </a:pPr>
            <a:r>
              <a:rPr i="1" lang="en-GB" sz="2100"/>
              <a:t>Wempen, F. (2015) Digital Literacy For Dummies. Hoboken, NJ: John Wiley &amp; Sons, Inc. (p. 239; 242; 240; 248-249; 258-260)</a:t>
            </a:r>
            <a:endParaRPr i="1" sz="1700"/>
          </a:p>
          <a:p>
            <a:pPr indent="-304800" lvl="0" marL="285750" rtl="0" algn="l">
              <a:lnSpc>
                <a:spcPct val="100000"/>
              </a:lnSpc>
              <a:spcBef>
                <a:spcPts val="0"/>
              </a:spcBef>
              <a:spcAft>
                <a:spcPts val="0"/>
              </a:spcAft>
              <a:buSzPts val="2100"/>
              <a:buFont typeface="Noto Sans Symbols"/>
              <a:buChar char="▪"/>
            </a:pPr>
            <a:r>
              <a:rPr i="1" lang="en-GB" sz="2100"/>
              <a:t>University of Warwick, Centre for Teacher Education (2023) Best practice: Creating inclusive PowerPoint presentations. Available at: https://warwick.ac.uk/fac/soc/cte/students-partners/academictechnology/accessibility/powerpoint/ </a:t>
            </a:r>
            <a:endParaRPr i="1" sz="1700"/>
          </a:p>
          <a:p>
            <a:pPr indent="-304800" lvl="0" marL="285750" rtl="0" algn="l">
              <a:lnSpc>
                <a:spcPct val="100000"/>
              </a:lnSpc>
              <a:spcBef>
                <a:spcPts val="0"/>
              </a:spcBef>
              <a:spcAft>
                <a:spcPts val="0"/>
              </a:spcAft>
              <a:buSzPts val="2100"/>
              <a:buFont typeface="Noto Sans Symbols"/>
              <a:buChar char="▪"/>
            </a:pPr>
            <a:r>
              <a:rPr i="1" lang="en-GB" sz="2100"/>
              <a:t>University of Sussex, Skills Hub (2025) Presentations, seminars and group work. Available at: https://www.sussex.ac.uk/skills-hub/presentations-and-group-work</a:t>
            </a:r>
            <a:endParaRPr i="1" sz="1700"/>
          </a:p>
          <a:p>
            <a:pPr indent="0" lvl="0" marL="0" rtl="0" algn="ctr">
              <a:spcBef>
                <a:spcPts val="1000"/>
              </a:spcBef>
              <a:spcAft>
                <a:spcPts val="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6" name="Shape 206"/>
        <p:cNvGrpSpPr/>
        <p:nvPr/>
      </p:nvGrpSpPr>
      <p:grpSpPr>
        <a:xfrm>
          <a:off x="0" y="0"/>
          <a:ext cx="0" cy="0"/>
          <a:chOff x="0" y="0"/>
          <a:chExt cx="0" cy="0"/>
        </a:xfrm>
      </p:grpSpPr>
      <p:sp>
        <p:nvSpPr>
          <p:cNvPr id="207" name="Google Shape;207;g3a16f72c5da_0_87"/>
          <p:cNvSpPr txBox="1"/>
          <p:nvPr>
            <p:ph type="ctrTitle"/>
          </p:nvPr>
        </p:nvSpPr>
        <p:spPr>
          <a:xfrm>
            <a:off x="447325" y="1122375"/>
            <a:ext cx="8387400" cy="10056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Clr>
                <a:schemeClr val="dk1"/>
              </a:buClr>
              <a:buSzPts val="3200"/>
              <a:buFont typeface="Play"/>
              <a:buNone/>
            </a:pPr>
            <a:r>
              <a:rPr i="1" lang="en-GB" sz="3200" u="sng"/>
              <a:t>Impact of limited  digital skills       </a:t>
            </a:r>
            <a:endParaRPr/>
          </a:p>
        </p:txBody>
      </p:sp>
      <p:pic>
        <p:nvPicPr>
          <p:cNvPr descr="Robot hands and technology" id="208" name="Google Shape;208;g3a16f72c5da_0_87"/>
          <p:cNvPicPr preferRelativeResize="0"/>
          <p:nvPr/>
        </p:nvPicPr>
        <p:blipFill rotWithShape="1">
          <a:blip r:embed="rId3">
            <a:alphaModFix/>
          </a:blip>
          <a:srcRect b="0" l="0" r="0" t="0"/>
          <a:stretch/>
        </p:blipFill>
        <p:spPr>
          <a:xfrm>
            <a:off x="9048160" y="-31715"/>
            <a:ext cx="3078322" cy="2065231"/>
          </a:xfrm>
          <a:prstGeom prst="rect">
            <a:avLst/>
          </a:prstGeom>
          <a:noFill/>
          <a:ln>
            <a:noFill/>
          </a:ln>
        </p:spPr>
      </p:pic>
      <p:graphicFrame>
        <p:nvGraphicFramePr>
          <p:cNvPr id="209" name="Google Shape;209;g3a16f72c5da_0_87"/>
          <p:cNvGraphicFramePr/>
          <p:nvPr/>
        </p:nvGraphicFramePr>
        <p:xfrm>
          <a:off x="952500" y="2620400"/>
          <a:ext cx="3000000" cy="3000000"/>
        </p:xfrm>
        <a:graphic>
          <a:graphicData uri="http://schemas.openxmlformats.org/drawingml/2006/table">
            <a:tbl>
              <a:tblPr>
                <a:noFill/>
                <a:tableStyleId>{06C1A203-85C9-441F-A2C9-41B997F6C6EE}</a:tableStyleId>
              </a:tblPr>
              <a:tblGrid>
                <a:gridCol w="5143500"/>
                <a:gridCol w="5143500"/>
              </a:tblGrid>
              <a:tr h="890825">
                <a:tc>
                  <a:txBody>
                    <a:bodyPr/>
                    <a:lstStyle/>
                    <a:p>
                      <a:pPr indent="0" lvl="0" marL="0" rtl="0" algn="l">
                        <a:spcBef>
                          <a:spcPts val="0"/>
                        </a:spcBef>
                        <a:spcAft>
                          <a:spcPts val="0"/>
                        </a:spcAft>
                        <a:buClr>
                          <a:schemeClr val="dk1"/>
                        </a:buClr>
                        <a:buFont typeface="Arial"/>
                        <a:buNone/>
                      </a:pPr>
                      <a:r>
                        <a:rPr b="1" lang="en-GB" sz="2200">
                          <a:solidFill>
                            <a:schemeClr val="dk1"/>
                          </a:solidFill>
                          <a:latin typeface="Aptos"/>
                          <a:ea typeface="Aptos"/>
                          <a:cs typeface="Aptos"/>
                          <a:sym typeface="Aptos"/>
                        </a:rPr>
                        <a:t>Student Name</a:t>
                      </a:r>
                      <a:endParaRPr sz="2200"/>
                    </a:p>
                  </a:txBody>
                  <a:tcPr marT="91425" marB="91425" marR="91425" marL="91425"/>
                </a:tc>
                <a:tc>
                  <a:txBody>
                    <a:bodyPr/>
                    <a:lstStyle/>
                    <a:p>
                      <a:pPr indent="0" lvl="0" marL="0" rtl="0" algn="l">
                        <a:spcBef>
                          <a:spcPts val="0"/>
                        </a:spcBef>
                        <a:spcAft>
                          <a:spcPts val="0"/>
                        </a:spcAft>
                        <a:buClr>
                          <a:schemeClr val="dk1"/>
                        </a:buClr>
                        <a:buFont typeface="Arial"/>
                        <a:buNone/>
                      </a:pPr>
                      <a:r>
                        <a:rPr b="1" lang="en-GB" sz="2200">
                          <a:solidFill>
                            <a:schemeClr val="dk1"/>
                          </a:solidFill>
                          <a:latin typeface="Aptos"/>
                          <a:ea typeface="Aptos"/>
                          <a:cs typeface="Aptos"/>
                          <a:sym typeface="Aptos"/>
                        </a:rPr>
                        <a:t>Student Number</a:t>
                      </a:r>
                      <a:endParaRPr sz="2200"/>
                    </a:p>
                  </a:txBody>
                  <a:tcPr marT="91425" marB="91425" marR="91425" marL="91425"/>
                </a:tc>
              </a:tr>
              <a:tr h="890825">
                <a:tc>
                  <a:txBody>
                    <a:bodyPr/>
                    <a:lstStyle/>
                    <a:p>
                      <a:pPr indent="0" lvl="0" marL="0" rtl="0" algn="l">
                        <a:spcBef>
                          <a:spcPts val="0"/>
                        </a:spcBef>
                        <a:spcAft>
                          <a:spcPts val="0"/>
                        </a:spcAft>
                        <a:buClr>
                          <a:schemeClr val="dk1"/>
                        </a:buClr>
                        <a:buFont typeface="Arial"/>
                        <a:buNone/>
                      </a:pPr>
                      <a:r>
                        <a:rPr lang="en-GB" sz="2200">
                          <a:solidFill>
                            <a:schemeClr val="dk1"/>
                          </a:solidFill>
                          <a:latin typeface="Aptos"/>
                          <a:ea typeface="Aptos"/>
                          <a:cs typeface="Aptos"/>
                          <a:sym typeface="Aptos"/>
                        </a:rPr>
                        <a:t>Isabel Portulez</a:t>
                      </a:r>
                      <a:endParaRPr sz="2200"/>
                    </a:p>
                  </a:txBody>
                  <a:tcPr marT="91425" marB="91425" marR="91425" marL="91425"/>
                </a:tc>
                <a:tc>
                  <a:txBody>
                    <a:bodyPr/>
                    <a:lstStyle/>
                    <a:p>
                      <a:pPr indent="0" lvl="0" marL="0" rtl="0" algn="l">
                        <a:lnSpc>
                          <a:spcPct val="150000"/>
                        </a:lnSpc>
                        <a:spcBef>
                          <a:spcPts val="0"/>
                        </a:spcBef>
                        <a:spcAft>
                          <a:spcPts val="0"/>
                        </a:spcAft>
                        <a:buClr>
                          <a:schemeClr val="dk1"/>
                        </a:buClr>
                        <a:buFont typeface="Arial"/>
                        <a:buNone/>
                      </a:pPr>
                      <a:r>
                        <a:rPr lang="en-GB" sz="2200" u="sng">
                          <a:solidFill>
                            <a:schemeClr val="dk1"/>
                          </a:solidFill>
                          <a:latin typeface="Aptos"/>
                          <a:ea typeface="Aptos"/>
                          <a:cs typeface="Aptos"/>
                          <a:sym typeface="Aptos"/>
                          <a:hlinkClick r:id="rId4">
                            <a:extLst>
                              <a:ext uri="{A12FA001-AC4F-418D-AE19-62706E023703}">
                                <ahyp:hlinkClr val="tx"/>
                              </a:ext>
                            </a:extLst>
                          </a:hlinkClick>
                        </a:rPr>
                        <a:t>2510869</a:t>
                      </a:r>
                      <a:endParaRPr sz="2200">
                        <a:solidFill>
                          <a:schemeClr val="dk1"/>
                        </a:solidFill>
                      </a:endParaRPr>
                    </a:p>
                  </a:txBody>
                  <a:tcPr marT="91425" marB="91425" marR="91425" marL="91425"/>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g3a16f72c5da_0_95"/>
          <p:cNvSpPr txBox="1"/>
          <p:nvPr>
            <p:ph type="ctrTitle"/>
          </p:nvPr>
        </p:nvSpPr>
        <p:spPr>
          <a:xfrm>
            <a:off x="282875" y="636975"/>
            <a:ext cx="11643900" cy="9483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Clr>
                <a:schemeClr val="dk1"/>
              </a:buClr>
              <a:buSzPts val="4400"/>
              <a:buFont typeface="Play"/>
              <a:buNone/>
            </a:pPr>
            <a:r>
              <a:rPr b="1" lang="en-GB" sz="4400"/>
              <a:t>Acknowledgement of the use of AI</a:t>
            </a:r>
            <a:endParaRPr/>
          </a:p>
        </p:txBody>
      </p:sp>
      <p:sp>
        <p:nvSpPr>
          <p:cNvPr id="216" name="Google Shape;216;g3a16f72c5da_0_95"/>
          <p:cNvSpPr txBox="1"/>
          <p:nvPr>
            <p:ph idx="1" type="subTitle"/>
          </p:nvPr>
        </p:nvSpPr>
        <p:spPr>
          <a:xfrm>
            <a:off x="430875" y="2177450"/>
            <a:ext cx="11101200" cy="4029300"/>
          </a:xfrm>
          <a:prstGeom prst="rect">
            <a:avLst/>
          </a:prstGeom>
        </p:spPr>
        <p:txBody>
          <a:bodyPr anchorCtr="0" anchor="t" bIns="45700" lIns="91425" spcFirstLastPara="1" rIns="91425" wrap="square" tIns="45700">
            <a:normAutofit/>
          </a:bodyPr>
          <a:lstStyle/>
          <a:p>
            <a:pPr indent="0" lvl="0" marL="0" rtl="0" algn="ctr">
              <a:spcBef>
                <a:spcPts val="1000"/>
              </a:spcBef>
              <a:spcAft>
                <a:spcPts val="0"/>
              </a:spcAft>
              <a:buClr>
                <a:schemeClr val="dk1"/>
              </a:buClr>
              <a:buSzPts val="3200"/>
              <a:buFont typeface="Arial"/>
              <a:buNone/>
            </a:pPr>
            <a:r>
              <a:rPr lang="en-GB" sz="3200"/>
              <a:t>I confirm that I have not presented any AI generated text as my own work</a:t>
            </a:r>
            <a:endParaRPr sz="2800"/>
          </a:p>
          <a:p>
            <a:pPr indent="0" lvl="0" marL="0" rtl="0" algn="ctr">
              <a:spcBef>
                <a:spcPts val="1000"/>
              </a:spcBef>
              <a:spcAft>
                <a:spcPts val="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1" name="Shape 221"/>
        <p:cNvGrpSpPr/>
        <p:nvPr/>
      </p:nvGrpSpPr>
      <p:grpSpPr>
        <a:xfrm>
          <a:off x="0" y="0"/>
          <a:ext cx="0" cy="0"/>
          <a:chOff x="0" y="0"/>
          <a:chExt cx="0" cy="0"/>
        </a:xfrm>
      </p:grpSpPr>
      <p:sp>
        <p:nvSpPr>
          <p:cNvPr id="222" name="Google Shape;222;g3a16f72c5da_0_101"/>
          <p:cNvSpPr txBox="1"/>
          <p:nvPr>
            <p:ph type="ctrTitle"/>
          </p:nvPr>
        </p:nvSpPr>
        <p:spPr>
          <a:xfrm>
            <a:off x="430875" y="719175"/>
            <a:ext cx="11068200" cy="16557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4400"/>
              <a:buFont typeface="Play"/>
              <a:buNone/>
            </a:pPr>
            <a:r>
              <a:rPr lang="en-GB" sz="4000"/>
              <a:t>Digital Literacy: What is digital Literacy?</a:t>
            </a:r>
            <a:endParaRPr sz="4000"/>
          </a:p>
          <a:p>
            <a:pPr indent="0" lvl="0" marL="0" rtl="0" algn="ctr">
              <a:spcBef>
                <a:spcPts val="0"/>
              </a:spcBef>
              <a:spcAft>
                <a:spcPts val="0"/>
              </a:spcAft>
              <a:buNone/>
            </a:pPr>
            <a:r>
              <a:t/>
            </a:r>
            <a:endParaRPr/>
          </a:p>
        </p:txBody>
      </p:sp>
      <p:sp>
        <p:nvSpPr>
          <p:cNvPr id="223" name="Google Shape;223;g3a16f72c5da_0_101"/>
          <p:cNvSpPr txBox="1"/>
          <p:nvPr>
            <p:ph idx="1" type="subTitle"/>
          </p:nvPr>
        </p:nvSpPr>
        <p:spPr>
          <a:xfrm>
            <a:off x="430875" y="1897875"/>
            <a:ext cx="10237200" cy="3359700"/>
          </a:xfrm>
          <a:prstGeom prst="rect">
            <a:avLst/>
          </a:prstGeom>
        </p:spPr>
        <p:txBody>
          <a:bodyPr anchorCtr="0" anchor="t" bIns="45700" lIns="91425" spcFirstLastPara="1" rIns="91425" wrap="square" tIns="45700">
            <a:noAutofit/>
          </a:bodyPr>
          <a:lstStyle/>
          <a:p>
            <a:pPr indent="-227965" lvl="0" marL="228600" rtl="0" algn="just">
              <a:lnSpc>
                <a:spcPct val="70000"/>
              </a:lnSpc>
              <a:spcBef>
                <a:spcPts val="1000"/>
              </a:spcBef>
              <a:spcAft>
                <a:spcPts val="0"/>
              </a:spcAft>
              <a:buClr>
                <a:schemeClr val="dk1"/>
              </a:buClr>
              <a:buSzPts val="2790"/>
              <a:buChar char="•"/>
            </a:pPr>
            <a:r>
              <a:rPr lang="en-GB" sz="2790"/>
              <a:t>Digital Literacy means to be able to use confidently  a laptop/computers systems, smartphones </a:t>
            </a:r>
            <a:r>
              <a:rPr i="1" lang="en-GB" sz="2790"/>
              <a:t>(that we all have) </a:t>
            </a:r>
            <a:r>
              <a:rPr lang="en-GB" sz="2790"/>
              <a:t>and online systems </a:t>
            </a:r>
            <a:r>
              <a:rPr i="1" lang="en-GB" sz="2790"/>
              <a:t>(Like Amazon or YouTube or WhatsApp).</a:t>
            </a:r>
            <a:endParaRPr sz="2790"/>
          </a:p>
          <a:p>
            <a:pPr indent="-227965" lvl="0" marL="228600" rtl="0" algn="just">
              <a:lnSpc>
                <a:spcPct val="70000"/>
              </a:lnSpc>
              <a:spcBef>
                <a:spcPts val="1000"/>
              </a:spcBef>
              <a:spcAft>
                <a:spcPts val="0"/>
              </a:spcAft>
              <a:buClr>
                <a:schemeClr val="dk1"/>
              </a:buClr>
              <a:buSzPts val="2790"/>
              <a:buChar char="•"/>
            </a:pPr>
            <a:r>
              <a:rPr lang="en-GB" sz="2790"/>
              <a:t>It includes skills like writing texts, emails; using software's and apps safely. </a:t>
            </a:r>
            <a:endParaRPr sz="2790"/>
          </a:p>
          <a:p>
            <a:pPr indent="-227965" lvl="0" marL="228600" rtl="0" algn="just">
              <a:lnSpc>
                <a:spcPct val="70000"/>
              </a:lnSpc>
              <a:spcBef>
                <a:spcPts val="1000"/>
              </a:spcBef>
              <a:spcAft>
                <a:spcPts val="0"/>
              </a:spcAft>
              <a:buClr>
                <a:schemeClr val="dk1"/>
              </a:buClr>
              <a:buSzPts val="2790"/>
              <a:buChar char="•"/>
            </a:pPr>
            <a:r>
              <a:rPr lang="en-GB" sz="2790"/>
              <a:t>In care home such as Sunrise, good digital skills help staffs to keep record and to share information faster. </a:t>
            </a:r>
            <a:endParaRPr sz="2790"/>
          </a:p>
          <a:p>
            <a:pPr indent="-227965" lvl="0" marL="228600" rtl="0" algn="just">
              <a:lnSpc>
                <a:spcPct val="70000"/>
              </a:lnSpc>
              <a:spcBef>
                <a:spcPts val="1000"/>
              </a:spcBef>
              <a:spcAft>
                <a:spcPts val="0"/>
              </a:spcAft>
              <a:buClr>
                <a:schemeClr val="dk1"/>
              </a:buClr>
              <a:buSzPts val="2790"/>
              <a:buChar char="•"/>
            </a:pPr>
            <a:r>
              <a:rPr lang="en-GB" sz="2790"/>
              <a:t>Without such skills, care becomes slower and less efficient. (Jisc,2019)</a:t>
            </a:r>
            <a:endParaRPr sz="2790"/>
          </a:p>
          <a:p>
            <a:pPr indent="0" lvl="0" marL="0" rtl="0" algn="ctr">
              <a:lnSpc>
                <a:spcPct val="70000"/>
              </a:lnSpc>
              <a:spcBef>
                <a:spcPts val="1000"/>
              </a:spcBef>
              <a:spcAft>
                <a:spcPts val="0"/>
              </a:spcAft>
              <a:buSzPts val="1018"/>
              <a:buNone/>
            </a:pPr>
            <a:r>
              <a:t/>
            </a:r>
            <a:endParaRPr sz="222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g3a16f72c5da_0_107"/>
          <p:cNvSpPr txBox="1"/>
          <p:nvPr>
            <p:ph type="ctrTitle"/>
          </p:nvPr>
        </p:nvSpPr>
        <p:spPr>
          <a:xfrm>
            <a:off x="710475" y="417725"/>
            <a:ext cx="9957600" cy="2203800"/>
          </a:xfrm>
          <a:prstGeom prst="rect">
            <a:avLst/>
          </a:prstGeom>
        </p:spPr>
        <p:txBody>
          <a:bodyPr anchorCtr="0" anchor="b" bIns="45700" lIns="91425" spcFirstLastPara="1" rIns="91425" wrap="square" tIns="45700">
            <a:normAutofit fontScale="90000"/>
          </a:bodyPr>
          <a:lstStyle/>
          <a:p>
            <a:pPr indent="0" lvl="0" marL="0" rtl="0" algn="l">
              <a:spcBef>
                <a:spcPts val="0"/>
              </a:spcBef>
              <a:spcAft>
                <a:spcPts val="0"/>
              </a:spcAft>
              <a:buClr>
                <a:schemeClr val="lt1"/>
              </a:buClr>
              <a:buSzPct val="100000"/>
              <a:buFont typeface="Play"/>
              <a:buNone/>
            </a:pPr>
            <a:r>
              <a:rPr lang="en-GB" sz="5000"/>
              <a:t>Current challenges with Limited Digital skills set</a:t>
            </a:r>
            <a:endParaRPr sz="4400"/>
          </a:p>
          <a:p>
            <a:pPr indent="0" lvl="0" marL="0" rtl="0" algn="ctr">
              <a:spcBef>
                <a:spcPts val="0"/>
              </a:spcBef>
              <a:spcAft>
                <a:spcPts val="0"/>
              </a:spcAft>
              <a:buNone/>
            </a:pPr>
            <a:r>
              <a:t/>
            </a:r>
            <a:endParaRPr/>
          </a:p>
        </p:txBody>
      </p:sp>
      <p:sp>
        <p:nvSpPr>
          <p:cNvPr id="230" name="Google Shape;230;g3a16f72c5da_0_107"/>
          <p:cNvSpPr txBox="1"/>
          <p:nvPr>
            <p:ph idx="1" type="subTitle"/>
          </p:nvPr>
        </p:nvSpPr>
        <p:spPr>
          <a:xfrm>
            <a:off x="480225" y="2144575"/>
            <a:ext cx="11068200" cy="3749700"/>
          </a:xfrm>
          <a:prstGeom prst="rect">
            <a:avLst/>
          </a:prstGeom>
        </p:spPr>
        <p:txBody>
          <a:bodyPr anchorCtr="0" anchor="t" bIns="45700" lIns="91425" spcFirstLastPara="1" rIns="91425" wrap="square" tIns="45700">
            <a:normAutofit/>
          </a:bodyPr>
          <a:lstStyle/>
          <a:p>
            <a:pPr indent="-240030" lvl="0" marL="228600" rtl="0" algn="just">
              <a:spcBef>
                <a:spcPts val="0"/>
              </a:spcBef>
              <a:spcAft>
                <a:spcPts val="0"/>
              </a:spcAft>
              <a:buSzPts val="2400"/>
              <a:buChar char="•"/>
            </a:pPr>
            <a:r>
              <a:rPr lang="en-GB"/>
              <a:t>Without digital skills trainings, some Sunrise workers find difficult to use electronic devices and to fill out online forms.</a:t>
            </a:r>
            <a:endParaRPr sz="2800"/>
          </a:p>
          <a:p>
            <a:pPr indent="-240030" lvl="0" marL="228600" rtl="0" algn="just">
              <a:spcBef>
                <a:spcPts val="1000"/>
              </a:spcBef>
              <a:spcAft>
                <a:spcPts val="0"/>
              </a:spcAft>
              <a:buSzPts val="2400"/>
              <a:buChar char="•"/>
            </a:pPr>
            <a:r>
              <a:rPr lang="en-GB"/>
              <a:t>Lack of training and lack of confidence lead Sunrise staffs to do small human errors.</a:t>
            </a:r>
            <a:endParaRPr sz="2800"/>
          </a:p>
          <a:p>
            <a:pPr indent="-240030" lvl="0" marL="228600" rtl="0" algn="just">
              <a:spcBef>
                <a:spcPts val="1000"/>
              </a:spcBef>
              <a:spcAft>
                <a:spcPts val="0"/>
              </a:spcAft>
              <a:buSzPts val="2400"/>
              <a:buChar char="•"/>
            </a:pPr>
            <a:r>
              <a:rPr lang="en-GB"/>
              <a:t>This leads to many people and staff to depends on others for simple digital tasks, which cause delays.</a:t>
            </a:r>
            <a:endParaRPr sz="2800"/>
          </a:p>
          <a:p>
            <a:pPr indent="-240030" lvl="0" marL="228600" rtl="0" algn="just">
              <a:spcBef>
                <a:spcPts val="1000"/>
              </a:spcBef>
              <a:spcAft>
                <a:spcPts val="0"/>
              </a:spcAft>
              <a:buSzPts val="2400"/>
              <a:buChar char="•"/>
            </a:pPr>
            <a:r>
              <a:rPr lang="en-GB"/>
              <a:t>Elder employees often feel nervous when learning new systems (Wempen, 2014, p.155-156)</a:t>
            </a:r>
            <a:endParaRPr sz="2800"/>
          </a:p>
          <a:p>
            <a:pPr indent="0" lvl="0" marL="0" rtl="0" algn="ctr">
              <a:spcBef>
                <a:spcPts val="1000"/>
              </a:spcBef>
              <a:spcAft>
                <a:spcPts val="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g3a16f72c5da_0_113"/>
          <p:cNvSpPr txBox="1"/>
          <p:nvPr>
            <p:ph type="ctrTitle"/>
          </p:nvPr>
        </p:nvSpPr>
        <p:spPr>
          <a:xfrm>
            <a:off x="1039400" y="1122375"/>
            <a:ext cx="9628500" cy="12525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5000"/>
              <a:buFont typeface="Play"/>
              <a:buNone/>
            </a:pPr>
            <a:r>
              <a:rPr lang="en-GB" sz="5000"/>
              <a:t>Impact on Care Delivery</a:t>
            </a:r>
            <a:endParaRPr/>
          </a:p>
        </p:txBody>
      </p:sp>
      <p:sp>
        <p:nvSpPr>
          <p:cNvPr id="237" name="Google Shape;237;g3a16f72c5da_0_113"/>
          <p:cNvSpPr txBox="1"/>
          <p:nvPr>
            <p:ph idx="1" type="subTitle"/>
          </p:nvPr>
        </p:nvSpPr>
        <p:spPr>
          <a:xfrm>
            <a:off x="694025" y="2769525"/>
            <a:ext cx="10607700" cy="3437100"/>
          </a:xfrm>
          <a:prstGeom prst="rect">
            <a:avLst/>
          </a:prstGeom>
        </p:spPr>
        <p:txBody>
          <a:bodyPr anchorCtr="0" anchor="t" bIns="45700" lIns="91425" spcFirstLastPara="1" rIns="91425" wrap="square" tIns="45700">
            <a:normAutofit lnSpcReduction="20000"/>
          </a:bodyPr>
          <a:lstStyle/>
          <a:p>
            <a:pPr indent="-252730" lvl="0" marL="228600" rtl="0" algn="just">
              <a:spcBef>
                <a:spcPts val="0"/>
              </a:spcBef>
              <a:spcAft>
                <a:spcPts val="0"/>
              </a:spcAft>
              <a:buSzPts val="2600"/>
              <a:buChar char="•"/>
            </a:pPr>
            <a:r>
              <a:rPr lang="en-GB" sz="2600"/>
              <a:t>Low and weak digital skills can make information recording to take longer than it’s supposed to.</a:t>
            </a:r>
            <a:endParaRPr sz="2600"/>
          </a:p>
          <a:p>
            <a:pPr indent="-252730" lvl="0" marL="228600" rtl="0" algn="just">
              <a:spcBef>
                <a:spcPts val="1000"/>
              </a:spcBef>
              <a:spcAft>
                <a:spcPts val="0"/>
              </a:spcAft>
              <a:buSzPts val="2600"/>
              <a:buChar char="•"/>
            </a:pPr>
            <a:r>
              <a:rPr lang="en-GB" sz="2600"/>
              <a:t>Errors and mistakes in digital information entries (information recording/bookkeeping) can affect residents' safety and the quality of care.</a:t>
            </a:r>
            <a:endParaRPr sz="2600"/>
          </a:p>
          <a:p>
            <a:pPr indent="-252730" lvl="0" marL="228600" rtl="0" algn="just">
              <a:spcBef>
                <a:spcPts val="1000"/>
              </a:spcBef>
              <a:spcAft>
                <a:spcPts val="0"/>
              </a:spcAft>
              <a:buSzPts val="2600"/>
              <a:buChar char="•"/>
            </a:pPr>
            <a:r>
              <a:rPr lang="en-GB" sz="2600"/>
              <a:t>When trained, staffs understand technology, tasks are done faster and with more accuracy.</a:t>
            </a:r>
            <a:endParaRPr sz="2600"/>
          </a:p>
          <a:p>
            <a:pPr indent="-252730" lvl="0" marL="228600" rtl="0" algn="just">
              <a:spcBef>
                <a:spcPts val="1000"/>
              </a:spcBef>
              <a:spcAft>
                <a:spcPts val="0"/>
              </a:spcAft>
              <a:buSzPts val="2600"/>
              <a:buChar char="•"/>
            </a:pPr>
            <a:r>
              <a:rPr lang="en-GB" sz="2600"/>
              <a:t>The better the information and data is used, the better the decision making  and safer outcomes. (Wempen, 2014, p.45-47)</a:t>
            </a:r>
            <a:endParaRPr sz="2600"/>
          </a:p>
          <a:p>
            <a:pPr indent="0" lvl="0" marL="0" rtl="0" algn="ctr">
              <a:spcBef>
                <a:spcPts val="1000"/>
              </a:spcBef>
              <a:spcAft>
                <a:spcPts val="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g3a16f72c5da_0_119"/>
          <p:cNvSpPr txBox="1"/>
          <p:nvPr>
            <p:ph type="ctrTitle"/>
          </p:nvPr>
        </p:nvSpPr>
        <p:spPr>
          <a:xfrm>
            <a:off x="562450" y="911100"/>
            <a:ext cx="10838100" cy="13320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5000"/>
              <a:buFont typeface="Play"/>
              <a:buNone/>
            </a:pPr>
            <a:r>
              <a:rPr lang="en-GB" sz="5000"/>
              <a:t>Impact on Communication</a:t>
            </a:r>
            <a:endParaRPr/>
          </a:p>
        </p:txBody>
      </p:sp>
      <p:sp>
        <p:nvSpPr>
          <p:cNvPr id="244" name="Google Shape;244;g3a16f72c5da_0_119"/>
          <p:cNvSpPr txBox="1"/>
          <p:nvPr>
            <p:ph idx="1" type="subTitle"/>
          </p:nvPr>
        </p:nvSpPr>
        <p:spPr>
          <a:xfrm>
            <a:off x="315775" y="2605050"/>
            <a:ext cx="10352100" cy="3157500"/>
          </a:xfrm>
          <a:prstGeom prst="rect">
            <a:avLst/>
          </a:prstGeom>
        </p:spPr>
        <p:txBody>
          <a:bodyPr anchorCtr="0" anchor="t" bIns="45700" lIns="91425" spcFirstLastPara="1" rIns="91425" wrap="square" tIns="45700">
            <a:normAutofit fontScale="92500" lnSpcReduction="10000"/>
          </a:bodyPr>
          <a:lstStyle/>
          <a:p>
            <a:pPr indent="-240665" lvl="0" marL="228600" rtl="0" algn="just">
              <a:spcBef>
                <a:spcPts val="0"/>
              </a:spcBef>
              <a:spcAft>
                <a:spcPts val="0"/>
              </a:spcAft>
              <a:buSzPct val="100000"/>
              <a:buChar char="•"/>
            </a:pPr>
            <a:r>
              <a:rPr lang="en-GB" sz="2800"/>
              <a:t>Poor Digital Literacy can lead to unread notices and missed emails.</a:t>
            </a:r>
            <a:endParaRPr sz="2800"/>
          </a:p>
          <a:p>
            <a:pPr indent="-240665" lvl="0" marL="228600" rtl="0" algn="just">
              <a:spcBef>
                <a:spcPts val="1000"/>
              </a:spcBef>
              <a:spcAft>
                <a:spcPts val="0"/>
              </a:spcAft>
              <a:buSzPct val="100000"/>
              <a:buChar char="•"/>
            </a:pPr>
            <a:r>
              <a:rPr lang="en-GB" sz="2800"/>
              <a:t>Some staff have the tendency to avoid notification and communication via Microsoft Teams (MT).</a:t>
            </a:r>
            <a:endParaRPr sz="2800"/>
          </a:p>
          <a:p>
            <a:pPr indent="-240665" lvl="0" marL="228600" rtl="0" algn="just">
              <a:spcBef>
                <a:spcPts val="1000"/>
              </a:spcBef>
              <a:spcAft>
                <a:spcPts val="0"/>
              </a:spcAft>
              <a:buSzPct val="100000"/>
              <a:buChar char="•"/>
            </a:pPr>
            <a:r>
              <a:rPr lang="en-GB" sz="2800"/>
              <a:t>Lack of communication via adequate means (like Microsoft Teams) leads the work team to miss critical training and meetings updates.</a:t>
            </a:r>
            <a:endParaRPr sz="2800"/>
          </a:p>
          <a:p>
            <a:pPr indent="-240665" lvl="0" marL="228600" rtl="0" algn="just">
              <a:spcBef>
                <a:spcPts val="1000"/>
              </a:spcBef>
              <a:spcAft>
                <a:spcPts val="0"/>
              </a:spcAft>
              <a:buSzPct val="100000"/>
              <a:buChar char="•"/>
            </a:pPr>
            <a:r>
              <a:rPr lang="en-GB" sz="2800"/>
              <a:t>Good digital communication keeps everybody informed and connected. (NHS Digital, 2021)</a:t>
            </a:r>
            <a:endParaRPr sz="2800"/>
          </a:p>
          <a:p>
            <a:pPr indent="0" lvl="0" marL="0" rtl="0" algn="ctr">
              <a:spcBef>
                <a:spcPts val="1000"/>
              </a:spcBef>
              <a:spcAft>
                <a:spcPts val="0"/>
              </a:spcAft>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g3a16f72c5da_0_125"/>
          <p:cNvSpPr txBox="1"/>
          <p:nvPr>
            <p:ph type="ctrTitle"/>
          </p:nvPr>
        </p:nvSpPr>
        <p:spPr>
          <a:xfrm>
            <a:off x="398000" y="763100"/>
            <a:ext cx="10270200" cy="15297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5000"/>
              <a:buFont typeface="Play"/>
              <a:buNone/>
            </a:pPr>
            <a:r>
              <a:rPr lang="en-GB" sz="5000"/>
              <a:t>Impact On Teamwork</a:t>
            </a:r>
            <a:endParaRPr/>
          </a:p>
        </p:txBody>
      </p:sp>
      <p:sp>
        <p:nvSpPr>
          <p:cNvPr id="251" name="Google Shape;251;g3a16f72c5da_0_125"/>
          <p:cNvSpPr txBox="1"/>
          <p:nvPr>
            <p:ph idx="1" type="subTitle"/>
          </p:nvPr>
        </p:nvSpPr>
        <p:spPr>
          <a:xfrm>
            <a:off x="546000" y="2572150"/>
            <a:ext cx="11199900" cy="3634500"/>
          </a:xfrm>
          <a:prstGeom prst="rect">
            <a:avLst/>
          </a:prstGeom>
        </p:spPr>
        <p:txBody>
          <a:bodyPr anchorCtr="0" anchor="t" bIns="45700" lIns="91425" spcFirstLastPara="1" rIns="91425" wrap="square" tIns="45700">
            <a:normAutofit/>
          </a:bodyPr>
          <a:lstStyle/>
          <a:p>
            <a:pPr indent="-241300" lvl="0" marL="228600" rtl="0" algn="just">
              <a:spcBef>
                <a:spcPts val="0"/>
              </a:spcBef>
              <a:spcAft>
                <a:spcPts val="0"/>
              </a:spcAft>
              <a:buSzPts val="2600"/>
              <a:buChar char="•"/>
            </a:pPr>
            <a:r>
              <a:rPr lang="en-GB" sz="2600"/>
              <a:t>Teamwork becomes unbalanced when only a few staff know and are digitally skilled.</a:t>
            </a:r>
            <a:endParaRPr sz="2600"/>
          </a:p>
          <a:p>
            <a:pPr indent="-241300" lvl="0" marL="228600" rtl="0" algn="just">
              <a:spcBef>
                <a:spcPts val="1000"/>
              </a:spcBef>
              <a:spcAft>
                <a:spcPts val="0"/>
              </a:spcAft>
              <a:buSzPts val="2600"/>
              <a:buChar char="•"/>
            </a:pPr>
            <a:r>
              <a:rPr lang="en-GB" sz="2600"/>
              <a:t>Skilled staffs often end up doing the extra work for others.</a:t>
            </a:r>
            <a:endParaRPr sz="2600"/>
          </a:p>
          <a:p>
            <a:pPr indent="-241300" lvl="0" marL="228600" rtl="0" algn="just">
              <a:spcBef>
                <a:spcPts val="1000"/>
              </a:spcBef>
              <a:spcAft>
                <a:spcPts val="0"/>
              </a:spcAft>
              <a:buSzPts val="2600"/>
              <a:buChar char="•"/>
            </a:pPr>
            <a:r>
              <a:rPr lang="en-GB" sz="2600"/>
              <a:t>An unbalanced team leads to frustration as the teamwork get slowed down.</a:t>
            </a:r>
            <a:endParaRPr sz="2600"/>
          </a:p>
          <a:p>
            <a:pPr indent="-241300" lvl="0" marL="228600" rtl="0" algn="just">
              <a:spcBef>
                <a:spcPts val="1000"/>
              </a:spcBef>
              <a:spcAft>
                <a:spcPts val="0"/>
              </a:spcAft>
              <a:buSzPts val="2600"/>
              <a:buChar char="•"/>
            </a:pPr>
            <a:r>
              <a:rPr lang="en-GB" sz="2600"/>
              <a:t>Equal training help create trust and more efficient teamwork.</a:t>
            </a:r>
            <a:endParaRPr sz="2600"/>
          </a:p>
          <a:p>
            <a:pPr indent="0" lvl="0" marL="0" rtl="0" algn="ctr">
              <a:spcBef>
                <a:spcPts val="1000"/>
              </a:spcBef>
              <a:spcAft>
                <a:spcPts val="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g3a16f72c5da_0_131"/>
          <p:cNvSpPr txBox="1"/>
          <p:nvPr>
            <p:ph idx="1" type="body"/>
          </p:nvPr>
        </p:nvSpPr>
        <p:spPr>
          <a:xfrm>
            <a:off x="611800" y="516400"/>
            <a:ext cx="5385900" cy="6579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000"/>
              <a:buFont typeface="Play"/>
              <a:buNone/>
            </a:pPr>
            <a:r>
              <a:rPr b="0" lang="en-GB" sz="4000">
                <a:latin typeface="Play"/>
                <a:ea typeface="Play"/>
                <a:cs typeface="Play"/>
                <a:sym typeface="Play"/>
              </a:rPr>
              <a:t>Conclusion</a:t>
            </a:r>
            <a:endParaRPr/>
          </a:p>
        </p:txBody>
      </p:sp>
      <p:sp>
        <p:nvSpPr>
          <p:cNvPr id="258" name="Google Shape;258;g3a16f72c5da_0_131"/>
          <p:cNvSpPr txBox="1"/>
          <p:nvPr>
            <p:ph idx="2" type="body"/>
          </p:nvPr>
        </p:nvSpPr>
        <p:spPr>
          <a:xfrm>
            <a:off x="611800" y="1536025"/>
            <a:ext cx="4654200" cy="4653600"/>
          </a:xfrm>
          <a:prstGeom prst="rect">
            <a:avLst/>
          </a:prstGeom>
        </p:spPr>
        <p:txBody>
          <a:bodyPr anchorCtr="0" anchor="t" bIns="45700" lIns="91425" spcFirstLastPara="1" rIns="91425" wrap="square" tIns="45700">
            <a:noAutofit/>
          </a:bodyPr>
          <a:lstStyle/>
          <a:p>
            <a:pPr indent="0" lvl="0" marL="0" rtl="0" algn="ctr">
              <a:spcBef>
                <a:spcPts val="0"/>
              </a:spcBef>
              <a:spcAft>
                <a:spcPts val="0"/>
              </a:spcAft>
              <a:buClr>
                <a:schemeClr val="dk1"/>
              </a:buClr>
              <a:buSzPts val="1800"/>
              <a:buFont typeface="Arial"/>
              <a:buNone/>
            </a:pPr>
            <a:r>
              <a:rPr lang="en-GB" sz="2400"/>
              <a:t>Limited digital literacy affects care service, communication and teamwork.</a:t>
            </a:r>
            <a:endParaRPr sz="2400"/>
          </a:p>
          <a:p>
            <a:pPr indent="0" lvl="0" marL="0" rtl="0" algn="ctr">
              <a:spcBef>
                <a:spcPts val="0"/>
              </a:spcBef>
              <a:spcAft>
                <a:spcPts val="0"/>
              </a:spcAft>
              <a:buNone/>
            </a:pPr>
            <a:r>
              <a:t/>
            </a:r>
            <a:endParaRPr sz="2400"/>
          </a:p>
          <a:p>
            <a:pPr indent="0" lvl="0" marL="0" rtl="0" algn="ctr">
              <a:spcBef>
                <a:spcPts val="0"/>
              </a:spcBef>
              <a:spcAft>
                <a:spcPts val="0"/>
              </a:spcAft>
              <a:buNone/>
            </a:pPr>
            <a:r>
              <a:rPr lang="en-GB" sz="2400"/>
              <a:t>When trained staffs learn and practice the skills, they develop their confidence and safety, in which they grow.</a:t>
            </a:r>
            <a:endParaRPr sz="2400"/>
          </a:p>
          <a:p>
            <a:pPr indent="0" lvl="0" marL="0" rtl="0" algn="ctr">
              <a:spcBef>
                <a:spcPts val="0"/>
              </a:spcBef>
              <a:spcAft>
                <a:spcPts val="0"/>
              </a:spcAft>
              <a:buClr>
                <a:schemeClr val="dk1"/>
              </a:buClr>
              <a:buSzPts val="1800"/>
              <a:buFont typeface="Arial"/>
              <a:buNone/>
            </a:pPr>
            <a:r>
              <a:t/>
            </a:r>
            <a:endParaRPr sz="2400"/>
          </a:p>
          <a:p>
            <a:pPr indent="0" lvl="0" marL="0" rtl="0" algn="ctr">
              <a:spcBef>
                <a:spcPts val="0"/>
              </a:spcBef>
              <a:spcAft>
                <a:spcPts val="0"/>
              </a:spcAft>
              <a:buClr>
                <a:schemeClr val="dk1"/>
              </a:buClr>
              <a:buSzPts val="1800"/>
              <a:buFont typeface="Arial"/>
              <a:buNone/>
            </a:pPr>
            <a:r>
              <a:rPr lang="en-GB" sz="2400"/>
              <a:t>When trained staffs learn and practice the skills, they develop their confidence and safety, in which they grow.</a:t>
            </a:r>
            <a:endParaRPr sz="2400"/>
          </a:p>
          <a:p>
            <a:pPr indent="0" lvl="0" marL="0" rtl="0" algn="l">
              <a:spcBef>
                <a:spcPts val="1000"/>
              </a:spcBef>
              <a:spcAft>
                <a:spcPts val="0"/>
              </a:spcAft>
              <a:buNone/>
            </a:pPr>
            <a:r>
              <a:t/>
            </a:r>
            <a:endParaRPr sz="2400"/>
          </a:p>
        </p:txBody>
      </p:sp>
      <p:sp>
        <p:nvSpPr>
          <p:cNvPr id="259" name="Google Shape;259;g3a16f72c5da_0_131"/>
          <p:cNvSpPr txBox="1"/>
          <p:nvPr>
            <p:ph idx="3" type="body"/>
          </p:nvPr>
        </p:nvSpPr>
        <p:spPr>
          <a:xfrm>
            <a:off x="5841625" y="368400"/>
            <a:ext cx="5513700" cy="904500"/>
          </a:xfrm>
          <a:prstGeom prst="rect">
            <a:avLst/>
          </a:prstGeom>
        </p:spPr>
        <p:txBody>
          <a:bodyPr anchorCtr="0" anchor="b" bIns="45700" lIns="91425" spcFirstLastPara="1" rIns="91425" wrap="square" tIns="45700">
            <a:normAutofit/>
          </a:bodyPr>
          <a:lstStyle/>
          <a:p>
            <a:pPr indent="0" lvl="0" marL="0" rtl="0" algn="l">
              <a:spcBef>
                <a:spcPts val="0"/>
              </a:spcBef>
              <a:spcAft>
                <a:spcPts val="0"/>
              </a:spcAft>
              <a:buClr>
                <a:srgbClr val="53575C"/>
              </a:buClr>
              <a:buSzPts val="4400"/>
              <a:buFont typeface="Play"/>
              <a:buNone/>
            </a:pPr>
            <a:r>
              <a:rPr b="0" lang="en-GB" sz="4400">
                <a:solidFill>
                  <a:srgbClr val="53575C"/>
                </a:solidFill>
                <a:latin typeface="Play"/>
                <a:ea typeface="Play"/>
                <a:cs typeface="Play"/>
                <a:sym typeface="Play"/>
              </a:rPr>
              <a:t>Reference List</a:t>
            </a:r>
            <a:endParaRPr/>
          </a:p>
        </p:txBody>
      </p:sp>
      <p:sp>
        <p:nvSpPr>
          <p:cNvPr id="260" name="Google Shape;260;g3a16f72c5da_0_131"/>
          <p:cNvSpPr txBox="1"/>
          <p:nvPr>
            <p:ph idx="4" type="body"/>
          </p:nvPr>
        </p:nvSpPr>
        <p:spPr>
          <a:xfrm>
            <a:off x="5562050" y="1536075"/>
            <a:ext cx="6150900" cy="4653600"/>
          </a:xfrm>
          <a:prstGeom prst="rect">
            <a:avLst/>
          </a:prstGeom>
        </p:spPr>
        <p:txBody>
          <a:bodyPr anchorCtr="0" anchor="t" bIns="45700" lIns="91425" spcFirstLastPara="1" rIns="91425" wrap="square" tIns="45700">
            <a:normAutofit fontScale="92500" lnSpcReduction="20000"/>
          </a:bodyPr>
          <a:lstStyle/>
          <a:p>
            <a:pPr indent="-276225" lvl="0" marL="285750" rtl="0" algn="just">
              <a:lnSpc>
                <a:spcPct val="100000"/>
              </a:lnSpc>
              <a:spcBef>
                <a:spcPts val="0"/>
              </a:spcBef>
              <a:spcAft>
                <a:spcPts val="0"/>
              </a:spcAft>
              <a:buClr>
                <a:schemeClr val="dk2"/>
              </a:buClr>
              <a:buSzPct val="100000"/>
              <a:buChar char="•"/>
            </a:pPr>
            <a:r>
              <a:rPr lang="en-GB" sz="2000">
                <a:solidFill>
                  <a:schemeClr val="dk2"/>
                </a:solidFill>
              </a:rPr>
              <a:t>Jisc (2019)</a:t>
            </a:r>
            <a:r>
              <a:rPr i="1" lang="en-GB" sz="2000">
                <a:solidFill>
                  <a:schemeClr val="dk2"/>
                </a:solidFill>
              </a:rPr>
              <a:t> Building Digital Capability: The Six Elements Defined. </a:t>
            </a:r>
            <a:r>
              <a:rPr lang="en-GB" sz="2000">
                <a:solidFill>
                  <a:schemeClr val="dk2"/>
                </a:solidFill>
              </a:rPr>
              <a:t>Available at: </a:t>
            </a:r>
            <a:r>
              <a:rPr lang="en-GB" sz="2000" u="sng">
                <a:solidFill>
                  <a:schemeClr val="dk2"/>
                </a:solidFill>
                <a:hlinkClick r:id="rId3">
                  <a:extLst>
                    <a:ext uri="{A12FA001-AC4F-418D-AE19-62706E023703}">
                      <ahyp:hlinkClr val="tx"/>
                    </a:ext>
                  </a:extLst>
                </a:hlinkClick>
              </a:rPr>
              <a:t>http://digitalcapability.jisc.ac.uk</a:t>
            </a:r>
            <a:r>
              <a:rPr lang="en-GB" sz="2000">
                <a:solidFill>
                  <a:schemeClr val="dk2"/>
                </a:solidFill>
              </a:rPr>
              <a:t> (Accessed: 25 October 2025)</a:t>
            </a:r>
            <a:endParaRPr sz="1400"/>
          </a:p>
          <a:p>
            <a:pPr indent="-158750" lvl="0" marL="285750" rtl="0" algn="just">
              <a:lnSpc>
                <a:spcPct val="100000"/>
              </a:lnSpc>
              <a:spcBef>
                <a:spcPts val="0"/>
              </a:spcBef>
              <a:spcAft>
                <a:spcPts val="0"/>
              </a:spcAft>
              <a:buClr>
                <a:schemeClr val="dk1"/>
              </a:buClr>
              <a:buSzPct val="100000"/>
              <a:buFont typeface="Arial"/>
              <a:buNone/>
            </a:pPr>
            <a:r>
              <a:t/>
            </a:r>
            <a:endParaRPr sz="2000">
              <a:solidFill>
                <a:schemeClr val="dk2"/>
              </a:solidFill>
            </a:endParaRPr>
          </a:p>
          <a:p>
            <a:pPr indent="-276225" lvl="0" marL="285750" rtl="0" algn="just">
              <a:lnSpc>
                <a:spcPct val="100000"/>
              </a:lnSpc>
              <a:spcBef>
                <a:spcPts val="0"/>
              </a:spcBef>
              <a:spcAft>
                <a:spcPts val="0"/>
              </a:spcAft>
              <a:buClr>
                <a:schemeClr val="dk2"/>
              </a:buClr>
              <a:buSzPct val="100000"/>
              <a:buChar char="•"/>
            </a:pPr>
            <a:r>
              <a:rPr lang="en-GB" sz="2000">
                <a:solidFill>
                  <a:schemeClr val="dk2"/>
                </a:solidFill>
              </a:rPr>
              <a:t>Jisc (2019)</a:t>
            </a:r>
            <a:r>
              <a:rPr i="1" lang="en-GB" sz="2000">
                <a:solidFill>
                  <a:schemeClr val="dk2"/>
                </a:solidFill>
              </a:rPr>
              <a:t> </a:t>
            </a:r>
            <a:r>
              <a:rPr lang="en-GB" sz="2000"/>
              <a:t>Building digital capabilities framework: </a:t>
            </a:r>
            <a:r>
              <a:rPr i="1" lang="en-GB" sz="2000"/>
              <a:t>The six elements defined</a:t>
            </a:r>
            <a:r>
              <a:rPr i="1" lang="en-GB" sz="2000">
                <a:solidFill>
                  <a:schemeClr val="dk2"/>
                </a:solidFill>
              </a:rPr>
              <a:t>. </a:t>
            </a:r>
            <a:r>
              <a:rPr lang="en-GB" sz="2000">
                <a:solidFill>
                  <a:schemeClr val="dk2"/>
                </a:solidFill>
              </a:rPr>
              <a:t>Available at: </a:t>
            </a:r>
            <a:r>
              <a:rPr lang="en-GB" sz="2000" u="sng">
                <a:hlinkClick r:id="rId4"/>
              </a:rPr>
              <a:t>Individual digital capabilities | Building digital capability </a:t>
            </a:r>
            <a:r>
              <a:rPr lang="en-GB" sz="2000">
                <a:solidFill>
                  <a:schemeClr val="dk2"/>
                </a:solidFill>
              </a:rPr>
              <a:t>(Accessed: 25 October 2025)</a:t>
            </a:r>
            <a:endParaRPr sz="1400"/>
          </a:p>
          <a:p>
            <a:pPr indent="-158750" lvl="0" marL="285750" rtl="0" algn="just">
              <a:lnSpc>
                <a:spcPct val="100000"/>
              </a:lnSpc>
              <a:spcBef>
                <a:spcPts val="0"/>
              </a:spcBef>
              <a:spcAft>
                <a:spcPts val="0"/>
              </a:spcAft>
              <a:buClr>
                <a:schemeClr val="dk1"/>
              </a:buClr>
              <a:buSzPct val="100000"/>
              <a:buFont typeface="Arial"/>
              <a:buNone/>
            </a:pPr>
            <a:r>
              <a:t/>
            </a:r>
            <a:endParaRPr sz="2000">
              <a:solidFill>
                <a:schemeClr val="dk2"/>
              </a:solidFill>
            </a:endParaRPr>
          </a:p>
          <a:p>
            <a:pPr indent="-276225" lvl="0" marL="285750" rtl="0" algn="just">
              <a:lnSpc>
                <a:spcPct val="100000"/>
              </a:lnSpc>
              <a:spcBef>
                <a:spcPts val="0"/>
              </a:spcBef>
              <a:spcAft>
                <a:spcPts val="0"/>
              </a:spcAft>
              <a:buClr>
                <a:schemeClr val="dk2"/>
              </a:buClr>
              <a:buSzPct val="100000"/>
              <a:buChar char="•"/>
            </a:pPr>
            <a:r>
              <a:rPr lang="en-GB" sz="2000">
                <a:solidFill>
                  <a:schemeClr val="dk2"/>
                </a:solidFill>
              </a:rPr>
              <a:t>Jisc (2021) </a:t>
            </a:r>
            <a:r>
              <a:rPr i="1" lang="en-GB" sz="2000">
                <a:solidFill>
                  <a:schemeClr val="dk2"/>
                </a:solidFill>
              </a:rPr>
              <a:t>Digital Leadership in the NHS. </a:t>
            </a:r>
            <a:r>
              <a:rPr lang="en-GB" sz="2000">
                <a:solidFill>
                  <a:schemeClr val="dk2"/>
                </a:solidFill>
              </a:rPr>
              <a:t>Available at: </a:t>
            </a:r>
            <a:r>
              <a:rPr lang="en-GB" sz="2000" u="sng">
                <a:solidFill>
                  <a:schemeClr val="dk2"/>
                </a:solidFill>
                <a:hlinkClick r:id="rId5">
                  <a:extLst>
                    <a:ext uri="{A12FA001-AC4F-418D-AE19-62706E023703}">
                      <ahyp:hlinkClr val="tx"/>
                    </a:ext>
                  </a:extLst>
                </a:hlinkClick>
              </a:rPr>
              <a:t>http://digitalcapability.jisc.ac.uk </a:t>
            </a:r>
            <a:r>
              <a:rPr lang="en-GB" sz="2000">
                <a:solidFill>
                  <a:schemeClr val="dk2"/>
                </a:solidFill>
              </a:rPr>
              <a:t>(Accessed: 25 October 2025)</a:t>
            </a:r>
            <a:endParaRPr sz="1400"/>
          </a:p>
          <a:p>
            <a:pPr indent="-158750" lvl="0" marL="285750" rtl="0" algn="just">
              <a:lnSpc>
                <a:spcPct val="100000"/>
              </a:lnSpc>
              <a:spcBef>
                <a:spcPts val="0"/>
              </a:spcBef>
              <a:spcAft>
                <a:spcPts val="0"/>
              </a:spcAft>
              <a:buClr>
                <a:schemeClr val="dk1"/>
              </a:buClr>
              <a:buSzPct val="100000"/>
              <a:buFont typeface="Arial"/>
              <a:buNone/>
            </a:pPr>
            <a:r>
              <a:t/>
            </a:r>
            <a:endParaRPr sz="2000">
              <a:solidFill>
                <a:schemeClr val="dk2"/>
              </a:solidFill>
            </a:endParaRPr>
          </a:p>
          <a:p>
            <a:pPr indent="-276225" lvl="0" marL="285750" rtl="0" algn="just">
              <a:lnSpc>
                <a:spcPct val="100000"/>
              </a:lnSpc>
              <a:spcBef>
                <a:spcPts val="0"/>
              </a:spcBef>
              <a:spcAft>
                <a:spcPts val="0"/>
              </a:spcAft>
              <a:buClr>
                <a:schemeClr val="dk2"/>
              </a:buClr>
              <a:buSzPct val="100000"/>
              <a:buChar char="•"/>
            </a:pPr>
            <a:r>
              <a:rPr lang="en-GB" sz="2000">
                <a:solidFill>
                  <a:schemeClr val="dk2"/>
                </a:solidFill>
              </a:rPr>
              <a:t>Wempen, F. (2014) </a:t>
            </a:r>
            <a:r>
              <a:rPr i="1" lang="en-GB" sz="2000">
                <a:solidFill>
                  <a:schemeClr val="dk2"/>
                </a:solidFill>
              </a:rPr>
              <a:t>Digital Litteracy For Dummies</a:t>
            </a:r>
            <a:r>
              <a:rPr lang="en-GB" sz="2000">
                <a:solidFill>
                  <a:schemeClr val="dk2"/>
                </a:solidFill>
              </a:rPr>
              <a:t>. 1</a:t>
            </a:r>
            <a:r>
              <a:rPr baseline="30000" lang="en-GB" sz="2000">
                <a:solidFill>
                  <a:schemeClr val="dk2"/>
                </a:solidFill>
              </a:rPr>
              <a:t>st</a:t>
            </a:r>
            <a:r>
              <a:rPr lang="en-GB" sz="2000">
                <a:solidFill>
                  <a:schemeClr val="dk2"/>
                </a:solidFill>
              </a:rPr>
              <a:t> edn. Hoboken, NJ: John Wiley &amp; Sons. pp. 45-47, 157-178</a:t>
            </a:r>
            <a:endParaRPr sz="1400"/>
          </a:p>
          <a:p>
            <a:pPr indent="0" lvl="0" marL="0" rtl="0" algn="l">
              <a:spcBef>
                <a:spcPts val="1000"/>
              </a:spcBef>
              <a:spcAft>
                <a:spcPts val="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g3a16f72c5da_0_140"/>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lang="en-GB"/>
              <a:t>CHECKLIST FOR DIGITAL SAFETY</a:t>
            </a:r>
            <a:endParaRPr/>
          </a:p>
        </p:txBody>
      </p:sp>
      <p:graphicFrame>
        <p:nvGraphicFramePr>
          <p:cNvPr id="267" name="Google Shape;267;g3a16f72c5da_0_140"/>
          <p:cNvGraphicFramePr/>
          <p:nvPr/>
        </p:nvGraphicFramePr>
        <p:xfrm>
          <a:off x="738700" y="1913250"/>
          <a:ext cx="3000000" cy="3000000"/>
        </p:xfrm>
        <a:graphic>
          <a:graphicData uri="http://schemas.openxmlformats.org/drawingml/2006/table">
            <a:tbl>
              <a:tblPr>
                <a:noFill/>
                <a:tableStyleId>{06C1A203-85C9-441F-A2C9-41B997F6C6EE}</a:tableStyleId>
              </a:tblPr>
              <a:tblGrid>
                <a:gridCol w="5143500"/>
                <a:gridCol w="5143500"/>
              </a:tblGrid>
              <a:tr h="799125">
                <a:tc>
                  <a:txBody>
                    <a:bodyPr/>
                    <a:lstStyle/>
                    <a:p>
                      <a:pPr indent="0" lvl="0" marL="0" rtl="0" algn="l">
                        <a:spcBef>
                          <a:spcPts val="0"/>
                        </a:spcBef>
                        <a:spcAft>
                          <a:spcPts val="0"/>
                        </a:spcAft>
                        <a:buClr>
                          <a:schemeClr val="dk1"/>
                        </a:buClr>
                        <a:buSzPts val="1100"/>
                        <a:buFont typeface="Arial"/>
                        <a:buNone/>
                      </a:pPr>
                      <a:r>
                        <a:rPr b="1" lang="en-GB" sz="2200">
                          <a:solidFill>
                            <a:schemeClr val="dk1"/>
                          </a:solidFill>
                          <a:latin typeface="Aptos"/>
                          <a:ea typeface="Aptos"/>
                          <a:cs typeface="Aptos"/>
                          <a:sym typeface="Aptos"/>
                        </a:rPr>
                        <a:t>Student Name</a:t>
                      </a:r>
                      <a:endParaRPr/>
                    </a:p>
                  </a:txBody>
                  <a:tcPr marT="91425" marB="91425" marR="91425" marL="91425"/>
                </a:tc>
                <a:tc>
                  <a:txBody>
                    <a:bodyPr/>
                    <a:lstStyle/>
                    <a:p>
                      <a:pPr indent="0" lvl="0" marL="0" rtl="0" algn="l">
                        <a:spcBef>
                          <a:spcPts val="0"/>
                        </a:spcBef>
                        <a:spcAft>
                          <a:spcPts val="0"/>
                        </a:spcAft>
                        <a:buClr>
                          <a:schemeClr val="dk1"/>
                        </a:buClr>
                        <a:buSzPts val="1100"/>
                        <a:buFont typeface="Arial"/>
                        <a:buNone/>
                      </a:pPr>
                      <a:r>
                        <a:rPr b="1" lang="en-GB" sz="2200">
                          <a:solidFill>
                            <a:schemeClr val="dk1"/>
                          </a:solidFill>
                          <a:latin typeface="Aptos"/>
                          <a:ea typeface="Aptos"/>
                          <a:cs typeface="Aptos"/>
                          <a:sym typeface="Aptos"/>
                        </a:rPr>
                        <a:t>Student Number</a:t>
                      </a:r>
                      <a:endParaRPr/>
                    </a:p>
                  </a:txBody>
                  <a:tcPr marT="91425" marB="91425" marR="91425" marL="91425"/>
                </a:tc>
              </a:tr>
              <a:tr h="799125">
                <a:tc>
                  <a:txBody>
                    <a:bodyPr/>
                    <a:lstStyle/>
                    <a:p>
                      <a:pPr indent="0" lvl="0" marL="0" rtl="0" algn="l">
                        <a:spcBef>
                          <a:spcPts val="0"/>
                        </a:spcBef>
                        <a:spcAft>
                          <a:spcPts val="0"/>
                        </a:spcAft>
                        <a:buClr>
                          <a:schemeClr val="dk1"/>
                        </a:buClr>
                        <a:buSzPts val="1800"/>
                        <a:buFont typeface="Arial"/>
                        <a:buNone/>
                      </a:pPr>
                      <a:r>
                        <a:rPr lang="en-GB" sz="1800">
                          <a:solidFill>
                            <a:schemeClr val="dk1"/>
                          </a:solidFill>
                          <a:latin typeface="Trebuchet MS"/>
                          <a:ea typeface="Trebuchet MS"/>
                          <a:cs typeface="Trebuchet MS"/>
                          <a:sym typeface="Trebuchet MS"/>
                        </a:rPr>
                        <a:t>NGOZI JULIANA IGWEANYA</a:t>
                      </a:r>
                      <a:endParaRPr/>
                    </a:p>
                  </a:txBody>
                  <a:tcPr marT="91425" marB="91425" marR="91425" marL="91425"/>
                </a:tc>
                <a:tc>
                  <a:txBody>
                    <a:bodyPr/>
                    <a:lstStyle/>
                    <a:p>
                      <a:pPr indent="0" lvl="0" marL="0" rtl="0" algn="l">
                        <a:spcBef>
                          <a:spcPts val="0"/>
                        </a:spcBef>
                        <a:spcAft>
                          <a:spcPts val="0"/>
                        </a:spcAft>
                        <a:buClr>
                          <a:schemeClr val="dk1"/>
                        </a:buClr>
                        <a:buSzPts val="1800"/>
                        <a:buFont typeface="Arial"/>
                        <a:buNone/>
                      </a:pPr>
                      <a:r>
                        <a:rPr lang="en-GB" sz="1800">
                          <a:solidFill>
                            <a:schemeClr val="dk1"/>
                          </a:solidFill>
                          <a:latin typeface="Trebuchet MS"/>
                          <a:ea typeface="Trebuchet MS"/>
                          <a:cs typeface="Trebuchet MS"/>
                          <a:sym typeface="Trebuchet MS"/>
                        </a:rPr>
                        <a:t>2514990</a:t>
                      </a:r>
                      <a:endParaRPr/>
                    </a:p>
                  </a:txBody>
                  <a:tcPr marT="91425" marB="91425" marR="91425" marL="91425"/>
                </a:tc>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g3a16f72c5da_0_147"/>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1100"/>
              <a:buFont typeface="Arial"/>
              <a:buNone/>
            </a:pPr>
            <a:r>
              <a:rPr b="1" lang="en-GB"/>
              <a:t>Acknowledgement of the use of AI</a:t>
            </a:r>
            <a:endParaRPr/>
          </a:p>
        </p:txBody>
      </p:sp>
      <p:sp>
        <p:nvSpPr>
          <p:cNvPr id="274" name="Google Shape;274;g3a16f72c5da_0_147"/>
          <p:cNvSpPr txBox="1"/>
          <p:nvPr>
            <p:ph idx="1" type="body"/>
          </p:nvPr>
        </p:nvSpPr>
        <p:spPr>
          <a:xfrm>
            <a:off x="595350" y="1825625"/>
            <a:ext cx="10758300" cy="4351200"/>
          </a:xfrm>
          <a:prstGeom prst="rect">
            <a:avLst/>
          </a:prstGeom>
        </p:spPr>
        <p:txBody>
          <a:bodyPr anchorCtr="0" anchor="t" bIns="45700" lIns="91425" spcFirstLastPara="1" rIns="91425" wrap="square" tIns="45700">
            <a:normAutofit/>
          </a:bodyPr>
          <a:lstStyle/>
          <a:p>
            <a:pPr indent="0" lvl="0" marL="0" rtl="0" algn="ctr">
              <a:spcBef>
                <a:spcPts val="1000"/>
              </a:spcBef>
              <a:spcAft>
                <a:spcPts val="0"/>
              </a:spcAft>
              <a:buClr>
                <a:schemeClr val="dk1"/>
              </a:buClr>
              <a:buSzPts val="1100"/>
              <a:buFont typeface="Arial"/>
              <a:buNone/>
            </a:pPr>
            <a:r>
              <a:rPr lang="en-GB" sz="3200"/>
              <a:t>I confirm that I have not presented any AI generated text as my own work</a:t>
            </a:r>
            <a:endParaRPr/>
          </a:p>
          <a:p>
            <a:pPr indent="0" lvl="0" marL="0" rtl="0" algn="ctr">
              <a:spcBef>
                <a:spcPts val="1000"/>
              </a:spcBef>
              <a:spcAft>
                <a:spcPts val="0"/>
              </a:spcAft>
              <a:buClr>
                <a:schemeClr val="dk1"/>
              </a:buClr>
              <a:buSzPts val="1100"/>
              <a:buFont typeface="Arial"/>
              <a:buNone/>
            </a:pPr>
            <a:r>
              <a:t/>
            </a:r>
            <a:endParaRPr sz="2400"/>
          </a:p>
          <a:p>
            <a:pPr indent="0" lvl="0" marL="0" rtl="0" algn="l">
              <a:spcBef>
                <a:spcPts val="1000"/>
              </a:spcBef>
              <a:spcAft>
                <a:spcPts val="0"/>
              </a:spcAft>
              <a:buNone/>
            </a:pPr>
            <a:r>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18"/>
          <p:cNvSpPr txBox="1"/>
          <p:nvPr>
            <p:ph type="title"/>
          </p:nvPr>
        </p:nvSpPr>
        <p:spPr>
          <a:xfrm>
            <a:off x="838200" y="729250"/>
            <a:ext cx="10515600" cy="961800"/>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100000"/>
              </a:lnSpc>
              <a:spcBef>
                <a:spcPts val="0"/>
              </a:spcBef>
              <a:spcAft>
                <a:spcPts val="0"/>
              </a:spcAft>
              <a:buClr>
                <a:srgbClr val="90C226"/>
              </a:buClr>
              <a:buSzPct val="100000"/>
              <a:buFont typeface="Rockwell"/>
              <a:buNone/>
            </a:pPr>
            <a:r>
              <a:rPr lang="en-GB">
                <a:latin typeface="Rockwell"/>
                <a:ea typeface="Rockwell"/>
                <a:cs typeface="Rockwell"/>
                <a:sym typeface="Rockwell"/>
              </a:rPr>
              <a:t>Checklist for Digital Safety</a:t>
            </a:r>
            <a:br>
              <a:rPr lang="en-GB">
                <a:latin typeface="Rockwell"/>
                <a:ea typeface="Rockwell"/>
                <a:cs typeface="Rockwell"/>
                <a:sym typeface="Rockwell"/>
              </a:rPr>
            </a:br>
            <a:br>
              <a:rPr lang="en-GB">
                <a:solidFill>
                  <a:srgbClr val="90C226"/>
                </a:solidFill>
                <a:latin typeface="Rockwell"/>
                <a:ea typeface="Rockwell"/>
                <a:cs typeface="Rockwell"/>
                <a:sym typeface="Rockwell"/>
              </a:rPr>
            </a:br>
            <a:endParaRPr/>
          </a:p>
        </p:txBody>
      </p:sp>
      <p:sp>
        <p:nvSpPr>
          <p:cNvPr id="281" name="Google Shape;281;p18"/>
          <p:cNvSpPr txBox="1"/>
          <p:nvPr>
            <p:ph idx="1" type="body"/>
          </p:nvPr>
        </p:nvSpPr>
        <p:spPr>
          <a:xfrm>
            <a:off x="838200" y="1355150"/>
            <a:ext cx="10515600" cy="48216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90C226"/>
              </a:buClr>
              <a:buSzPts val="4400"/>
              <a:buFont typeface="Rockwell"/>
              <a:buNone/>
            </a:pPr>
            <a:r>
              <a:rPr lang="en-GB" sz="4400">
                <a:latin typeface="Rockwell"/>
                <a:ea typeface="Rockwell"/>
                <a:cs typeface="Rockwell"/>
                <a:sym typeface="Rockwell"/>
              </a:rPr>
              <a:t>SECURE LOG IN</a:t>
            </a:r>
            <a:endParaRPr/>
          </a:p>
        </p:txBody>
      </p:sp>
      <p:graphicFrame>
        <p:nvGraphicFramePr>
          <p:cNvPr id="282" name="Google Shape;282;p18"/>
          <p:cNvGraphicFramePr/>
          <p:nvPr/>
        </p:nvGraphicFramePr>
        <p:xfrm>
          <a:off x="952500" y="2173625"/>
          <a:ext cx="3000000" cy="3000000"/>
        </p:xfrm>
        <a:graphic>
          <a:graphicData uri="http://schemas.openxmlformats.org/drawingml/2006/table">
            <a:tbl>
              <a:tblPr>
                <a:noFill/>
                <a:tableStyleId>{F1163C06-C2AA-4907-945F-B2199CF62740}</a:tableStyleId>
              </a:tblPr>
              <a:tblGrid>
                <a:gridCol w="3429000"/>
                <a:gridCol w="3784400"/>
                <a:gridCol w="3073600"/>
              </a:tblGrid>
              <a:tr h="479850">
                <a:tc>
                  <a:txBody>
                    <a:bodyPr/>
                    <a:lstStyle/>
                    <a:p>
                      <a:pPr indent="-25400" lvl="0" marL="114300" marR="0" rtl="0" algn="l">
                        <a:lnSpc>
                          <a:spcPct val="90000"/>
                        </a:lnSpc>
                        <a:spcBef>
                          <a:spcPts val="0"/>
                        </a:spcBef>
                        <a:spcAft>
                          <a:spcPts val="0"/>
                        </a:spcAft>
                        <a:buClr>
                          <a:srgbClr val="000000"/>
                        </a:buClr>
                        <a:buSzPts val="1600"/>
                        <a:buFont typeface="Arial"/>
                        <a:buNone/>
                      </a:pPr>
                      <a:r>
                        <a:rPr b="1" lang="en-GB" sz="1600" u="none" cap="none" strike="noStrike">
                          <a:solidFill>
                            <a:schemeClr val="dk1"/>
                          </a:solidFill>
                          <a:latin typeface="Tahoma"/>
                          <a:ea typeface="Tahoma"/>
                          <a:cs typeface="Tahoma"/>
                          <a:sym typeface="Tahoma"/>
                        </a:rPr>
                        <a:t>PRACTICE</a:t>
                      </a:r>
                      <a:endParaRPr b="1" sz="1600" u="none" cap="none" strike="noStrike">
                        <a:solidFill>
                          <a:schemeClr val="dk1"/>
                        </a:solidFill>
                        <a:latin typeface="Tahoma"/>
                        <a:ea typeface="Tahoma"/>
                        <a:cs typeface="Tahoma"/>
                        <a:sym typeface="Tahoma"/>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600"/>
                        <a:buFont typeface="Arial"/>
                        <a:buNone/>
                      </a:pPr>
                      <a:r>
                        <a:rPr b="1" lang="en-GB" sz="1600" u="none" cap="none" strike="noStrike"/>
                        <a:t>DESCRIPTION</a:t>
                      </a:r>
                      <a:endParaRPr b="1" sz="1600" u="none" cap="none" strike="noStrike"/>
                    </a:p>
                  </a:txBody>
                  <a:tcPr marT="91425" marB="91425" marR="91425" marL="91425"/>
                </a:tc>
                <a:tc>
                  <a:txBody>
                    <a:bodyPr/>
                    <a:lstStyle/>
                    <a:p>
                      <a:pPr indent="0" lvl="0" marL="0" marR="0" rtl="0" algn="l">
                        <a:lnSpc>
                          <a:spcPct val="100000"/>
                        </a:lnSpc>
                        <a:spcBef>
                          <a:spcPts val="0"/>
                        </a:spcBef>
                        <a:spcAft>
                          <a:spcPts val="0"/>
                        </a:spcAft>
                        <a:buClr>
                          <a:srgbClr val="000000"/>
                        </a:buClr>
                        <a:buSzPts val="1600"/>
                        <a:buFont typeface="Arial"/>
                        <a:buNone/>
                      </a:pPr>
                      <a:r>
                        <a:rPr b="1" lang="en-GB" sz="1600" u="none" cap="none" strike="noStrike"/>
                        <a:t>CHECKED</a:t>
                      </a:r>
                      <a:endParaRPr b="1" sz="1600" u="none" cap="none" strike="noStrike"/>
                    </a:p>
                  </a:txBody>
                  <a:tcPr marT="91425" marB="91425" marR="91425" marL="91425"/>
                </a:tc>
              </a:tr>
              <a:tr h="8775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UNIQUE USER ACCOUNTS</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STAFF ARE TO ENSURE INDIVIDUAL LOGIN(Accounts cannot be shared</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8775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STRONG PASSWORDS</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PASSWORDS MUST BE ALPHANUMERIC AND A SPECIAL CHARACTER</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1339425">
                <a:tc>
                  <a:txBody>
                    <a:bodyPr/>
                    <a:lstStyle/>
                    <a:p>
                      <a:pPr indent="-114300" lvl="1" marL="114300" marR="0" rtl="0" algn="l">
                        <a:lnSpc>
                          <a:spcPct val="90000"/>
                        </a:lnSpc>
                        <a:spcBef>
                          <a:spcPts val="0"/>
                        </a:spcBef>
                        <a:spcAft>
                          <a:spcPts val="0"/>
                        </a:spcAft>
                        <a:buClr>
                          <a:schemeClr val="lt1"/>
                        </a:buClr>
                        <a:buSzPts val="1400"/>
                        <a:buFont typeface="Noto Sans Symbols"/>
                        <a:buChar char="●"/>
                      </a:pPr>
                      <a:r>
                        <a:rPr lang="en-GB" sz="1400" u="none" cap="none" strike="noStrike">
                          <a:solidFill>
                            <a:schemeClr val="dk1"/>
                          </a:solidFill>
                          <a:latin typeface="Tahoma"/>
                          <a:ea typeface="Tahoma"/>
                          <a:cs typeface="Tahoma"/>
                          <a:sym typeface="Tahoma"/>
                        </a:rPr>
                        <a:t>REGULAR PASSWORD UPDA</a:t>
                      </a:r>
                      <a:r>
                        <a:rPr lang="en-GB" sz="1400" u="none" cap="none" strike="noStrike">
                          <a:solidFill>
                            <a:schemeClr val="lt1"/>
                          </a:solidFill>
                          <a:latin typeface="Tahoma"/>
                          <a:ea typeface="Tahoma"/>
                          <a:cs typeface="Tahoma"/>
                          <a:sym typeface="Tahoma"/>
                        </a:rPr>
                        <a:t>TES</a:t>
                      </a:r>
                      <a:endParaRPr sz="1400" u="none" cap="none" strike="noStrike"/>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PASSWORDS SHOULD BE CHANGED QUARTERLY OR IMMEDIATELY WHEN COMPROMISED</a:t>
                      </a:r>
                      <a:endParaRPr sz="1400" u="none" cap="none" strike="noStrike">
                        <a:solidFill>
                          <a:schemeClr val="dk1"/>
                        </a:solidFill>
                        <a:latin typeface="Trebuchet MS"/>
                        <a:ea typeface="Trebuchet MS"/>
                        <a:cs typeface="Trebuchet MS"/>
                        <a:sym typeface="Trebuchet MS"/>
                      </a:endParaRPr>
                    </a:p>
                    <a:p>
                      <a:pPr indent="-25400" lvl="1" marL="114300" marR="0" rtl="0" algn="l">
                        <a:lnSpc>
                          <a:spcPct val="90000"/>
                        </a:lnSpc>
                        <a:spcBef>
                          <a:spcPts val="210"/>
                        </a:spcBef>
                        <a:spcAft>
                          <a:spcPts val="0"/>
                        </a:spcAft>
                        <a:buClr>
                          <a:schemeClr val="lt1"/>
                        </a:buClr>
                        <a:buSzPts val="1400"/>
                        <a:buFont typeface="Trebuchet MS"/>
                        <a:buNone/>
                      </a:pPr>
                      <a:r>
                        <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877500">
                <a:tc>
                  <a:txBody>
                    <a:bodyPr/>
                    <a:lstStyle/>
                    <a:p>
                      <a:pPr indent="-114300" lvl="1" marL="114300" marR="0" rtl="0" algn="l">
                        <a:lnSpc>
                          <a:spcPct val="90000"/>
                        </a:lnSpc>
                        <a:spcBef>
                          <a:spcPts val="0"/>
                        </a:spcBef>
                        <a:spcAft>
                          <a:spcPts val="0"/>
                        </a:spcAft>
                        <a:buClr>
                          <a:schemeClr val="lt1"/>
                        </a:buClr>
                        <a:buSzPts val="1400"/>
                        <a:buFont typeface="Noto Sans Symbols"/>
                        <a:buChar char="●"/>
                      </a:pPr>
                      <a:r>
                        <a:rPr lang="en-GB" sz="1400" u="none" cap="none" strike="noStrike">
                          <a:solidFill>
                            <a:schemeClr val="dk1"/>
                          </a:solidFill>
                          <a:latin typeface="Tahoma"/>
                          <a:ea typeface="Tahoma"/>
                          <a:cs typeface="Tahoma"/>
                          <a:sym typeface="Tahoma"/>
                        </a:rPr>
                        <a:t>TWO FACTOR AUTHENTICATIO</a:t>
                      </a:r>
                      <a:r>
                        <a:rPr lang="en-GB" sz="1400" u="none" cap="none" strike="noStrike">
                          <a:solidFill>
                            <a:schemeClr val="lt1"/>
                          </a:solidFill>
                          <a:latin typeface="Tahoma"/>
                          <a:ea typeface="Tahoma"/>
                          <a:cs typeface="Tahoma"/>
                          <a:sym typeface="Tahoma"/>
                        </a:rPr>
                        <a:t>N</a:t>
                      </a:r>
                      <a:endParaRPr sz="1400" u="none" cap="none" strike="noStrike"/>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ENABLE 2 FACTOR AUTHENTICATION ON ALL APPLICATIONS</a:t>
                      </a:r>
                      <a:endParaRPr sz="1400" u="none" cap="none" strike="noStrike">
                        <a:solidFill>
                          <a:schemeClr val="dk1"/>
                        </a:solidFill>
                        <a:latin typeface="Trebuchet MS"/>
                        <a:ea typeface="Trebuchet MS"/>
                        <a:cs typeface="Trebuchet MS"/>
                        <a:sym typeface="Trebuchet MS"/>
                      </a:endParaRPr>
                    </a:p>
                    <a:p>
                      <a:pPr indent="0" lvl="0" marL="0" rtl="0" algn="l">
                        <a:spcBef>
                          <a:spcPts val="0"/>
                        </a:spcBef>
                        <a:spcAft>
                          <a:spcPts val="0"/>
                        </a:spcAft>
                        <a:buNone/>
                      </a:pPr>
                      <a:r>
                        <a:rPr i="1" lang="en-GB" sz="1900">
                          <a:solidFill>
                            <a:schemeClr val="dk1"/>
                          </a:solidFill>
                        </a:rPr>
                        <a:t>(</a:t>
                      </a:r>
                      <a:r>
                        <a:rPr i="1" lang="en-GB" sz="1900">
                          <a:solidFill>
                            <a:schemeClr val="dk1"/>
                          </a:solidFill>
                        </a:rPr>
                        <a:t>NHS Digital</a:t>
                      </a:r>
                      <a:r>
                        <a:rPr b="1" i="1" lang="en-GB" sz="1900">
                          <a:solidFill>
                            <a:schemeClr val="dk1"/>
                          </a:solidFill>
                        </a:rPr>
                        <a:t>.</a:t>
                      </a:r>
                      <a:r>
                        <a:rPr i="1" lang="en-GB" sz="1900">
                          <a:solidFill>
                            <a:schemeClr val="dk1"/>
                          </a:solidFill>
                        </a:rPr>
                        <a:t> 2022)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1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rgbClr val="90C226"/>
              </a:buClr>
              <a:buSzPts val="4400"/>
              <a:buFont typeface="Rockwell"/>
              <a:buNone/>
            </a:pPr>
            <a:r>
              <a:rPr lang="en-GB">
                <a:latin typeface="Rockwell"/>
                <a:ea typeface="Rockwell"/>
                <a:cs typeface="Rockwell"/>
                <a:sym typeface="Rockwell"/>
              </a:rPr>
              <a:t>EMAIL SAFETY</a:t>
            </a:r>
            <a:endParaRPr>
              <a:latin typeface="Rockwell"/>
              <a:ea typeface="Rockwell"/>
              <a:cs typeface="Rockwell"/>
              <a:sym typeface="Rockwell"/>
            </a:endParaRPr>
          </a:p>
          <a:p>
            <a:pPr indent="0" lvl="0" marL="0" rtl="0" algn="l">
              <a:lnSpc>
                <a:spcPct val="90000"/>
              </a:lnSpc>
              <a:spcBef>
                <a:spcPts val="0"/>
              </a:spcBef>
              <a:spcAft>
                <a:spcPts val="0"/>
              </a:spcAft>
              <a:buSzPts val="1800"/>
              <a:buNone/>
            </a:pPr>
            <a:r>
              <a:t/>
            </a:r>
            <a:endParaRPr/>
          </a:p>
        </p:txBody>
      </p:sp>
      <p:graphicFrame>
        <p:nvGraphicFramePr>
          <p:cNvPr id="289" name="Google Shape;289;p19"/>
          <p:cNvGraphicFramePr/>
          <p:nvPr/>
        </p:nvGraphicFramePr>
        <p:xfrm>
          <a:off x="1066800" y="1555100"/>
          <a:ext cx="3000000" cy="3000000"/>
        </p:xfrm>
        <a:graphic>
          <a:graphicData uri="http://schemas.openxmlformats.org/drawingml/2006/table">
            <a:tbl>
              <a:tblPr>
                <a:noFill/>
                <a:tableStyleId>{F1163C06-C2AA-4907-945F-B2199CF62740}</a:tableStyleId>
              </a:tblPr>
              <a:tblGrid>
                <a:gridCol w="3429000"/>
                <a:gridCol w="3429000"/>
                <a:gridCol w="3429000"/>
              </a:tblGrid>
              <a:tr h="866450">
                <a:tc>
                  <a:txBody>
                    <a:bodyPr/>
                    <a:lstStyle/>
                    <a:p>
                      <a:pPr indent="-25400" lvl="0" marL="114300" marR="0" rtl="0" algn="l">
                        <a:lnSpc>
                          <a:spcPct val="90000"/>
                        </a:lnSpc>
                        <a:spcBef>
                          <a:spcPts val="0"/>
                        </a:spcBef>
                        <a:spcAft>
                          <a:spcPts val="0"/>
                        </a:spcAft>
                        <a:buClr>
                          <a:schemeClr val="dk1"/>
                        </a:buClr>
                        <a:buSzPts val="1100"/>
                        <a:buFont typeface="Arial"/>
                        <a:buNone/>
                      </a:pPr>
                      <a:r>
                        <a:rPr b="1" lang="en-GB" sz="1600" u="none" cap="none" strike="noStrike">
                          <a:solidFill>
                            <a:schemeClr val="dk1"/>
                          </a:solidFill>
                          <a:latin typeface="Tahoma"/>
                          <a:ea typeface="Tahoma"/>
                          <a:cs typeface="Tahoma"/>
                          <a:sym typeface="Tahoma"/>
                        </a:rPr>
                        <a:t>PRACTICE</a:t>
                      </a:r>
                      <a:endParaRPr b="1" sz="16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c>
                  <a:txBody>
                    <a:bodyPr/>
                    <a:lstStyle/>
                    <a:p>
                      <a:pPr indent="0" lvl="0" marL="0" marR="0" rtl="0" algn="l">
                        <a:lnSpc>
                          <a:spcPct val="100000"/>
                        </a:lnSpc>
                        <a:spcBef>
                          <a:spcPts val="0"/>
                        </a:spcBef>
                        <a:spcAft>
                          <a:spcPts val="0"/>
                        </a:spcAft>
                        <a:buClr>
                          <a:schemeClr val="dk1"/>
                        </a:buClr>
                        <a:buSzPts val="1100"/>
                        <a:buFont typeface="Arial"/>
                        <a:buNone/>
                      </a:pPr>
                      <a:r>
                        <a:rPr b="1" lang="en-GB" sz="1600" u="none" cap="none" strike="noStrike">
                          <a:solidFill>
                            <a:schemeClr val="dk1"/>
                          </a:solidFill>
                        </a:rPr>
                        <a:t>DESCRIPTION</a:t>
                      </a:r>
                      <a:endParaRPr sz="1400" u="none" cap="none" strike="noStrike"/>
                    </a:p>
                  </a:txBody>
                  <a:tcPr marT="91425" marB="91425" marR="91425" marL="91425"/>
                </a:tc>
                <a:tc>
                  <a:txBody>
                    <a:bodyPr/>
                    <a:lstStyle/>
                    <a:p>
                      <a:pPr indent="0" lvl="0" marL="0" marR="0" rtl="0" algn="l">
                        <a:lnSpc>
                          <a:spcPct val="100000"/>
                        </a:lnSpc>
                        <a:spcBef>
                          <a:spcPts val="0"/>
                        </a:spcBef>
                        <a:spcAft>
                          <a:spcPts val="0"/>
                        </a:spcAft>
                        <a:buClr>
                          <a:schemeClr val="dk1"/>
                        </a:buClr>
                        <a:buSzPts val="1100"/>
                        <a:buFont typeface="Arial"/>
                        <a:buNone/>
                      </a:pPr>
                      <a:r>
                        <a:rPr b="1" lang="en-GB" sz="1600" u="none" cap="none" strike="noStrike">
                          <a:solidFill>
                            <a:schemeClr val="dk1"/>
                          </a:solidFill>
                        </a:rPr>
                        <a:t>CHECKED</a:t>
                      </a:r>
                      <a:endParaRPr sz="1400" u="none" cap="none" strike="noStrike"/>
                    </a:p>
                  </a:txBody>
                  <a:tcPr marT="91425" marB="91425" marR="91425" marL="91425"/>
                </a:tc>
              </a:tr>
              <a:tr h="7978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VERIFY SENDERS</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VERIFY EMAIL ADDRESS BEFORE OPENING ATTACHMENT</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7978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PHISHING AWARENESS</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BE AWARE OF PHISHING AND ITS TACTICS</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7978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ENSURE ENCRYPTING SENSITIVE INFORMATION</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lt1"/>
                        </a:buClr>
                        <a:buSzPts val="1400"/>
                        <a:buFont typeface="Trebuchet MS"/>
                        <a:buChar char="•"/>
                      </a:pPr>
                      <a:r>
                        <a:rPr lang="en-GB" sz="1400" u="none" cap="none" strike="noStrike">
                          <a:solidFill>
                            <a:schemeClr val="dk1"/>
                          </a:solidFill>
                          <a:latin typeface="Trebuchet MS"/>
                          <a:ea typeface="Trebuchet MS"/>
                          <a:cs typeface="Trebuchet MS"/>
                          <a:sym typeface="Trebuchet MS"/>
                        </a:rPr>
                        <a:t>SENSITIVE INFORMATION SHOULD ONLY BE SENT THROUGH SECURE CHANNEL</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11056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FLAG SUSPICIOUS EMAILS</a:t>
                      </a:r>
                      <a:endParaRPr sz="1400" u="none" cap="none" strike="noStrike">
                        <a:solidFill>
                          <a:schemeClr val="dk1"/>
                        </a:solidFill>
                      </a:endParaRPr>
                    </a:p>
                  </a:txBody>
                  <a:tcPr marT="91425" marB="91425" marR="91425" marL="91425"/>
                </a:tc>
                <a:tc>
                  <a:txBody>
                    <a:bodyPr/>
                    <a:lstStyle/>
                    <a:p>
                      <a:pPr indent="-25400" lvl="1" marL="114300" marR="0" rtl="0" algn="l">
                        <a:lnSpc>
                          <a:spcPct val="90000"/>
                        </a:lnSpc>
                        <a:spcBef>
                          <a:spcPts val="0"/>
                        </a:spcBef>
                        <a:spcAft>
                          <a:spcPts val="0"/>
                        </a:spcAft>
                        <a:buClr>
                          <a:schemeClr val="lt1"/>
                        </a:buClr>
                        <a:buSzPts val="1400"/>
                        <a:buFont typeface="Trebuchet MS"/>
                        <a:buNone/>
                      </a:pPr>
                      <a:r>
                        <a:t/>
                      </a:r>
                      <a:endParaRPr sz="1400" u="none" cap="none" strike="noStrike">
                        <a:solidFill>
                          <a:schemeClr val="dk1"/>
                        </a:solidFill>
                        <a:latin typeface="Trebuchet MS"/>
                        <a:ea typeface="Trebuchet MS"/>
                        <a:cs typeface="Trebuchet MS"/>
                        <a:sym typeface="Trebuchet MS"/>
                      </a:endParaRPr>
                    </a:p>
                    <a:p>
                      <a:pPr indent="-114300" lvl="1" marL="114300" marR="0" rtl="0" algn="l">
                        <a:lnSpc>
                          <a:spcPct val="90000"/>
                        </a:lnSpc>
                        <a:spcBef>
                          <a:spcPts val="21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REPORT SUSPICIOUS EMAILS IMMEDIATELY (</a:t>
                      </a:r>
                      <a:r>
                        <a:rPr i="1" lang="en-GB" sz="1900">
                          <a:solidFill>
                            <a:schemeClr val="dk1"/>
                          </a:solidFill>
                        </a:rPr>
                        <a:t>NHS Digital</a:t>
                      </a:r>
                      <a:r>
                        <a:rPr b="1" i="1" lang="en-GB" sz="1900">
                          <a:solidFill>
                            <a:schemeClr val="dk1"/>
                          </a:solidFill>
                        </a:rPr>
                        <a:t>.</a:t>
                      </a:r>
                      <a:r>
                        <a:rPr i="1" lang="en-GB" sz="1900">
                          <a:solidFill>
                            <a:schemeClr val="dk1"/>
                          </a:solidFill>
                        </a:rPr>
                        <a:t> 2022)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 name="Shape 294"/>
        <p:cNvGrpSpPr/>
        <p:nvPr/>
      </p:nvGrpSpPr>
      <p:grpSpPr>
        <a:xfrm>
          <a:off x="0" y="0"/>
          <a:ext cx="0" cy="0"/>
          <a:chOff x="0" y="0"/>
          <a:chExt cx="0" cy="0"/>
        </a:xfrm>
      </p:grpSpPr>
      <p:sp>
        <p:nvSpPr>
          <p:cNvPr id="295" name="Google Shape;295;p2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rgbClr val="90C226"/>
              </a:buClr>
              <a:buSzPts val="4400"/>
              <a:buFont typeface="Rockwell"/>
              <a:buNone/>
            </a:pPr>
            <a:r>
              <a:rPr lang="en-GB">
                <a:latin typeface="Rockwell"/>
                <a:ea typeface="Rockwell"/>
                <a:cs typeface="Rockwell"/>
                <a:sym typeface="Rockwell"/>
              </a:rPr>
              <a:t>SAFE DOCUMENT STORAGE</a:t>
            </a:r>
            <a:endParaRPr/>
          </a:p>
        </p:txBody>
      </p:sp>
      <p:graphicFrame>
        <p:nvGraphicFramePr>
          <p:cNvPr id="296" name="Google Shape;296;p20"/>
          <p:cNvGraphicFramePr/>
          <p:nvPr/>
        </p:nvGraphicFramePr>
        <p:xfrm>
          <a:off x="1005175" y="1594550"/>
          <a:ext cx="3000000" cy="3000000"/>
        </p:xfrm>
        <a:graphic>
          <a:graphicData uri="http://schemas.openxmlformats.org/drawingml/2006/table">
            <a:tbl>
              <a:tblPr>
                <a:noFill/>
                <a:tableStyleId>{F1163C06-C2AA-4907-945F-B2199CF62740}</a:tableStyleId>
              </a:tblPr>
              <a:tblGrid>
                <a:gridCol w="2810325"/>
                <a:gridCol w="3429000"/>
                <a:gridCol w="3429000"/>
              </a:tblGrid>
              <a:tr h="446825">
                <a:tc>
                  <a:txBody>
                    <a:bodyPr/>
                    <a:lstStyle/>
                    <a:p>
                      <a:pPr indent="-25400" lvl="0" marL="114300" marR="0" rtl="0" algn="l">
                        <a:lnSpc>
                          <a:spcPct val="90000"/>
                        </a:lnSpc>
                        <a:spcBef>
                          <a:spcPts val="0"/>
                        </a:spcBef>
                        <a:spcAft>
                          <a:spcPts val="0"/>
                        </a:spcAft>
                        <a:buClr>
                          <a:schemeClr val="dk1"/>
                        </a:buClr>
                        <a:buSzPts val="1100"/>
                        <a:buFont typeface="Arial"/>
                        <a:buNone/>
                      </a:pPr>
                      <a:r>
                        <a:rPr b="1" lang="en-GB" sz="1600" u="none" cap="none" strike="noStrike">
                          <a:solidFill>
                            <a:schemeClr val="dk1"/>
                          </a:solidFill>
                          <a:latin typeface="Tahoma"/>
                          <a:ea typeface="Tahoma"/>
                          <a:cs typeface="Tahoma"/>
                          <a:sym typeface="Tahoma"/>
                        </a:rPr>
                        <a:t>PRACTICE</a:t>
                      </a:r>
                      <a:endParaRPr sz="1400" u="none" cap="none" strike="noStrike">
                        <a:solidFill>
                          <a:schemeClr val="dk1"/>
                        </a:solidFill>
                      </a:endParaRPr>
                    </a:p>
                  </a:txBody>
                  <a:tcPr marT="91425" marB="91425" marR="91425" marL="91425">
                    <a:lnR cap="flat" cmpd="sng" w="9525">
                      <a:solidFill>
                        <a:srgbClr val="9E9E9E"/>
                      </a:solidFill>
                      <a:prstDash val="solid"/>
                      <a:round/>
                      <a:headEnd len="sm" w="sm" type="none"/>
                      <a:tailEnd len="sm" w="sm" type="none"/>
                    </a:lnR>
                  </a:tcPr>
                </a:tc>
                <a:tc>
                  <a:txBody>
                    <a:bodyPr/>
                    <a:lstStyle/>
                    <a:p>
                      <a:pPr indent="0" lvl="0" marL="0" marR="0" rtl="0" algn="l">
                        <a:lnSpc>
                          <a:spcPct val="100000"/>
                        </a:lnSpc>
                        <a:spcBef>
                          <a:spcPts val="0"/>
                        </a:spcBef>
                        <a:spcAft>
                          <a:spcPts val="0"/>
                        </a:spcAft>
                        <a:buClr>
                          <a:schemeClr val="dk1"/>
                        </a:buClr>
                        <a:buSzPts val="1100"/>
                        <a:buFont typeface="Arial"/>
                        <a:buNone/>
                      </a:pPr>
                      <a:r>
                        <a:rPr b="1" lang="en-GB" sz="1600" u="none" cap="none" strike="noStrike">
                          <a:solidFill>
                            <a:schemeClr val="dk1"/>
                          </a:solidFill>
                        </a:rPr>
                        <a:t>DESCRIPTION</a:t>
                      </a:r>
                      <a:endParaRPr sz="1400" u="none" cap="none" strike="noStrike">
                        <a:solidFill>
                          <a:schemeClr val="dk1"/>
                        </a:solidFill>
                      </a:endParaRPr>
                    </a:p>
                    <a:p>
                      <a:pPr indent="0" lvl="0" marL="88900" marR="0" rtl="0" algn="l">
                        <a:lnSpc>
                          <a:spcPct val="90000"/>
                        </a:lnSpc>
                        <a:spcBef>
                          <a:spcPts val="0"/>
                        </a:spcBef>
                        <a:spcAft>
                          <a:spcPts val="0"/>
                        </a:spcAft>
                        <a:buClr>
                          <a:srgbClr val="000000"/>
                        </a:buClr>
                        <a:buSzPts val="1600"/>
                        <a:buFont typeface="Arial"/>
                        <a:buNone/>
                      </a:pPr>
                      <a:r>
                        <a:t/>
                      </a:r>
                      <a:endParaRPr b="1" sz="16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chemeClr val="dk1"/>
                        </a:buClr>
                        <a:buSzPts val="1100"/>
                        <a:buFont typeface="Arial"/>
                        <a:buNone/>
                      </a:pPr>
                      <a:r>
                        <a:rPr b="1" lang="en-GB" sz="1600" u="none" cap="none" strike="noStrike">
                          <a:solidFill>
                            <a:schemeClr val="dk1"/>
                          </a:solidFill>
                        </a:rPr>
                        <a:t>CHECKED</a:t>
                      </a:r>
                      <a:endParaRPr sz="1400" u="none" cap="none" strike="noStrike"/>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tcPr>
                </a:tc>
              </a:tr>
              <a:tr h="3810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USE ONLY APPROVED CLOUD STORAGES(ONE DRIVE,SHAREPOINT</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STORE DOCUMENT ON ONLY APPROVED CLOUD STORAGE NOT ON PERSONAL DEVICES</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lnT cap="flat" cmpd="sng" w="9525">
                      <a:solidFill>
                        <a:srgbClr val="9E9E9E"/>
                      </a:solidFill>
                      <a:prstDash val="solid"/>
                      <a:round/>
                      <a:headEnd len="sm" w="sm" type="none"/>
                      <a:tailEnd len="sm" w="sm" type="none"/>
                    </a:lnT>
                  </a:tcPr>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lnT cap="flat" cmpd="sng" w="9525">
                      <a:solidFill>
                        <a:srgbClr val="9E9E9E"/>
                      </a:solidFill>
                      <a:prstDash val="solid"/>
                      <a:round/>
                      <a:headEnd len="sm" w="sm" type="none"/>
                      <a:tailEnd len="sm" w="sm" type="none"/>
                    </a:lnT>
                  </a:tcPr>
                </a:tc>
              </a:tr>
              <a:tr h="4073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SET ACCESS AUTHORISATION</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ENSURE ONLY AUTHORISED STAFF CAN ACCESS RESTRICTED DOCUMENT</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3810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BACKUP REGULARLY</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REGULAR BACKUP MUST BE ENSURED TO SECURE CLOUD SAVER</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3810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SECURE FILE SHARING</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ENSURE PASSWORD PROCTECTED LINKS WHEN SHARING FILES</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1" name="Shape 301"/>
        <p:cNvGrpSpPr/>
        <p:nvPr/>
      </p:nvGrpSpPr>
      <p:grpSpPr>
        <a:xfrm>
          <a:off x="0" y="0"/>
          <a:ext cx="0" cy="0"/>
          <a:chOff x="0" y="0"/>
          <a:chExt cx="0" cy="0"/>
        </a:xfrm>
      </p:grpSpPr>
      <p:sp>
        <p:nvSpPr>
          <p:cNvPr id="302" name="Google Shape;302;p21"/>
          <p:cNvSpPr txBox="1"/>
          <p:nvPr>
            <p:ph type="title"/>
          </p:nvPr>
        </p:nvSpPr>
        <p:spPr>
          <a:xfrm>
            <a:off x="838200" y="150050"/>
            <a:ext cx="10515600" cy="1540800"/>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rgbClr val="90C226"/>
              </a:buClr>
              <a:buSzPts val="4400"/>
              <a:buFont typeface="Rockwell"/>
              <a:buNone/>
            </a:pPr>
            <a:r>
              <a:rPr lang="en-GB">
                <a:latin typeface="Rockwell"/>
                <a:ea typeface="Rockwell"/>
                <a:cs typeface="Rockwell"/>
                <a:sym typeface="Rockwell"/>
              </a:rPr>
              <a:t>MAINTAINING RESIDENTS CONFIDENTIALITY</a:t>
            </a:r>
            <a:endParaRPr>
              <a:latin typeface="Rockwell"/>
              <a:ea typeface="Rockwell"/>
              <a:cs typeface="Rockwell"/>
              <a:sym typeface="Rockwell"/>
            </a:endParaRPr>
          </a:p>
          <a:p>
            <a:pPr indent="0" lvl="0" marL="0" rtl="0" algn="l">
              <a:lnSpc>
                <a:spcPct val="90000"/>
              </a:lnSpc>
              <a:spcBef>
                <a:spcPts val="0"/>
              </a:spcBef>
              <a:spcAft>
                <a:spcPts val="0"/>
              </a:spcAft>
              <a:buSzPts val="1800"/>
              <a:buNone/>
            </a:pPr>
            <a:r>
              <a:t/>
            </a:r>
            <a:endParaRPr/>
          </a:p>
        </p:txBody>
      </p:sp>
      <p:graphicFrame>
        <p:nvGraphicFramePr>
          <p:cNvPr id="303" name="Google Shape;303;p21"/>
          <p:cNvGraphicFramePr/>
          <p:nvPr/>
        </p:nvGraphicFramePr>
        <p:xfrm>
          <a:off x="952500" y="1607725"/>
          <a:ext cx="3000000" cy="3000000"/>
        </p:xfrm>
        <a:graphic>
          <a:graphicData uri="http://schemas.openxmlformats.org/drawingml/2006/table">
            <a:tbl>
              <a:tblPr>
                <a:noFill/>
                <a:tableStyleId>{F1163C06-C2AA-4907-945F-B2199CF62740}</a:tableStyleId>
              </a:tblPr>
              <a:tblGrid>
                <a:gridCol w="3429000"/>
                <a:gridCol w="3429000"/>
                <a:gridCol w="3429000"/>
              </a:tblGrid>
              <a:tr h="1021475">
                <a:tc>
                  <a:txBody>
                    <a:bodyPr/>
                    <a:lstStyle/>
                    <a:p>
                      <a:pPr indent="-25400" lvl="0" marL="114300" marR="0" rtl="0" algn="l">
                        <a:lnSpc>
                          <a:spcPct val="90000"/>
                        </a:lnSpc>
                        <a:spcBef>
                          <a:spcPts val="0"/>
                        </a:spcBef>
                        <a:spcAft>
                          <a:spcPts val="0"/>
                        </a:spcAft>
                        <a:buClr>
                          <a:srgbClr val="000000"/>
                        </a:buClr>
                        <a:buSzPts val="1600"/>
                        <a:buFont typeface="Arial"/>
                        <a:buNone/>
                      </a:pPr>
                      <a:r>
                        <a:rPr b="1" lang="en-GB" sz="1600" u="none" cap="none" strike="noStrike">
                          <a:solidFill>
                            <a:schemeClr val="dk1"/>
                          </a:solidFill>
                          <a:latin typeface="Tahoma"/>
                          <a:ea typeface="Tahoma"/>
                          <a:cs typeface="Tahoma"/>
                          <a:sym typeface="Tahoma"/>
                        </a:rPr>
                        <a:t>PRACTICE</a:t>
                      </a:r>
                      <a:endParaRPr sz="1400" u="none" cap="none" strike="noStrike">
                        <a:solidFill>
                          <a:schemeClr val="dk1"/>
                        </a:solidFill>
                      </a:endParaRPr>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600"/>
                        <a:buFont typeface="Arial"/>
                        <a:buNone/>
                      </a:pPr>
                      <a:r>
                        <a:rPr b="1" lang="en-GB" sz="1600" u="none" cap="none" strike="noStrike">
                          <a:solidFill>
                            <a:schemeClr val="dk1"/>
                          </a:solidFill>
                        </a:rPr>
                        <a:t>DESCRIPTION</a:t>
                      </a:r>
                      <a:endParaRPr sz="1400" u="none" cap="none" strike="noStrike">
                        <a:solidFill>
                          <a:schemeClr val="dk1"/>
                        </a:solidFill>
                      </a:endParaRPr>
                    </a:p>
                    <a:p>
                      <a:pPr indent="0" lvl="0" marL="88900" marR="0" rtl="0" algn="l">
                        <a:lnSpc>
                          <a:spcPct val="90000"/>
                        </a:lnSpc>
                        <a:spcBef>
                          <a:spcPts val="0"/>
                        </a:spcBef>
                        <a:spcAft>
                          <a:spcPts val="0"/>
                        </a:spcAft>
                        <a:buClr>
                          <a:srgbClr val="000000"/>
                        </a:buClr>
                        <a:buSzPts val="1600"/>
                        <a:buFont typeface="Arial"/>
                        <a:buNone/>
                      </a:pPr>
                      <a:r>
                        <a:t/>
                      </a:r>
                      <a:endParaRPr b="1" sz="16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000000"/>
                        </a:buClr>
                        <a:buSzPts val="1600"/>
                        <a:buFont typeface="Arial"/>
                        <a:buNone/>
                      </a:pPr>
                      <a:r>
                        <a:rPr b="1" lang="en-GB" sz="1600" u="none" cap="none" strike="noStrike">
                          <a:solidFill>
                            <a:schemeClr val="dk1"/>
                          </a:solidFill>
                        </a:rPr>
                        <a:t>CHECKED</a:t>
                      </a:r>
                      <a:endParaRPr sz="1400" u="none" cap="none" strike="noStrike"/>
                    </a:p>
                  </a:txBody>
                  <a:tcPr marT="91425" marB="91425" marR="91425" marL="91425">
                    <a:lnL cap="flat" cmpd="sng" w="9525">
                      <a:solidFill>
                        <a:srgbClr val="9E9E9E"/>
                      </a:solidFill>
                      <a:prstDash val="solid"/>
                      <a:round/>
                      <a:headEnd len="sm" w="sm" type="none"/>
                      <a:tailEnd len="sm" w="sm" type="none"/>
                    </a:lnL>
                    <a:lnR cap="flat" cmpd="sng" w="9525">
                      <a:solidFill>
                        <a:srgbClr val="9E9E9E"/>
                      </a:solidFill>
                      <a:prstDash val="solid"/>
                      <a:round/>
                      <a:headEnd len="sm" w="sm" type="none"/>
                      <a:tailEnd len="sm" w="sm" type="none"/>
                    </a:lnR>
                    <a:lnT cap="flat" cmpd="sng" w="9525">
                      <a:solidFill>
                        <a:srgbClr val="9E9E9E"/>
                      </a:solidFill>
                      <a:prstDash val="solid"/>
                      <a:round/>
                      <a:headEnd len="sm" w="sm" type="none"/>
                      <a:tailEnd len="sm" w="sm" type="none"/>
                    </a:lnT>
                    <a:lnB cap="flat" cmpd="sng" w="9525">
                      <a:solidFill>
                        <a:srgbClr val="9E9E9E"/>
                      </a:solidFill>
                      <a:prstDash val="solid"/>
                      <a:round/>
                      <a:headEnd len="sm" w="sm" type="none"/>
                      <a:tailEnd len="sm" w="sm" type="none"/>
                    </a:lnB>
                  </a:tcPr>
                </a:tc>
              </a:tr>
              <a:tr h="9273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ADHARE TO DATA PROTECTION POLICIES</a:t>
                      </a:r>
                      <a:endParaRPr sz="14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lnT cap="flat" cmpd="sng" w="9525">
                      <a:solidFill>
                        <a:srgbClr val="9E9E9E"/>
                      </a:solidFill>
                      <a:prstDash val="solid"/>
                      <a:round/>
                      <a:headEnd len="sm" w="sm" type="none"/>
                      <a:tailEnd len="sm" w="sm" type="none"/>
                    </a:lnT>
                  </a:tcPr>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ENSURE STRICT COMPLIANCE TO GDPR AND CONFIDENTIALITY LAWS</a:t>
                      </a:r>
                      <a:endParaRPr sz="1400" u="none" cap="none" strike="noStrike">
                        <a:solidFill>
                          <a:schemeClr val="dk1"/>
                        </a:solidFill>
                      </a:endParaRPr>
                    </a:p>
                  </a:txBody>
                  <a:tcPr marT="91425" marB="91425" marR="91425" marL="91425">
                    <a:lnT cap="flat" cmpd="sng" w="9525">
                      <a:solidFill>
                        <a:srgbClr val="9E9E9E"/>
                      </a:solidFill>
                      <a:prstDash val="solid"/>
                      <a:round/>
                      <a:headEnd len="sm" w="sm" type="none"/>
                      <a:tailEnd len="sm" w="sm" type="none"/>
                    </a:lnT>
                  </a:tcPr>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lnT cap="flat" cmpd="sng" w="9525">
                      <a:solidFill>
                        <a:srgbClr val="9E9E9E"/>
                      </a:solidFill>
                      <a:prstDash val="solid"/>
                      <a:round/>
                      <a:headEnd len="sm" w="sm" type="none"/>
                      <a:tailEnd len="sm" w="sm" type="none"/>
                    </a:lnT>
                  </a:tcPr>
                </a:tc>
              </a:tr>
              <a:tr h="11555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ANONYMISE SENSITIVE DATA</a:t>
                      </a:r>
                      <a:endParaRPr sz="14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ENSURE THE USE OF INITIALS OR CODES WHEN REPORTING AND SHARING DATA</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1415425">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DEVICE SECURITY</a:t>
                      </a:r>
                      <a:endParaRPr sz="14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ENSURE SYSTEMS ARE LOCKED AND PHYSICALLY PROTECTED BEFORE LEAVING </a:t>
                      </a:r>
                      <a:endParaRPr sz="1400" u="none" cap="none" strike="noStrike">
                        <a:solidFill>
                          <a:schemeClr val="dk1"/>
                        </a:solidFill>
                        <a:latin typeface="Trebuchet MS"/>
                        <a:ea typeface="Trebuchet MS"/>
                        <a:cs typeface="Trebuchet MS"/>
                        <a:sym typeface="Trebuchet MS"/>
                      </a:endParaRPr>
                    </a:p>
                    <a:p>
                      <a:pPr indent="-25400" lvl="1" marL="114300" marR="0" rtl="0" algn="l">
                        <a:lnSpc>
                          <a:spcPct val="90000"/>
                        </a:lnSpc>
                        <a:spcBef>
                          <a:spcPts val="210"/>
                        </a:spcBef>
                        <a:spcAft>
                          <a:spcPts val="0"/>
                        </a:spcAft>
                        <a:buClr>
                          <a:schemeClr val="lt1"/>
                        </a:buClr>
                        <a:buSzPts val="1400"/>
                        <a:buFont typeface="Trebuchet MS"/>
                        <a:buNone/>
                      </a:pPr>
                      <a:r>
                        <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r h="959000">
                <a:tc>
                  <a:txBody>
                    <a:bodyPr/>
                    <a:lstStyle/>
                    <a:p>
                      <a:pPr indent="-114300" lvl="1" marL="114300" marR="0" rtl="0" algn="l">
                        <a:lnSpc>
                          <a:spcPct val="90000"/>
                        </a:lnSpc>
                        <a:spcBef>
                          <a:spcPts val="0"/>
                        </a:spcBef>
                        <a:spcAft>
                          <a:spcPts val="0"/>
                        </a:spcAft>
                        <a:buClr>
                          <a:schemeClr val="dk1"/>
                        </a:buClr>
                        <a:buSzPts val="1400"/>
                        <a:buFont typeface="Noto Sans Symbols"/>
                        <a:buChar char="●"/>
                      </a:pPr>
                      <a:r>
                        <a:rPr lang="en-GB" sz="1400" u="none" cap="none" strike="noStrike">
                          <a:solidFill>
                            <a:schemeClr val="dk1"/>
                          </a:solidFill>
                          <a:latin typeface="Tahoma"/>
                          <a:ea typeface="Tahoma"/>
                          <a:cs typeface="Tahoma"/>
                          <a:sym typeface="Tahoma"/>
                        </a:rPr>
                        <a:t>CONFIDENTIAL DISPOSAL</a:t>
                      </a:r>
                      <a:endParaRPr sz="1400" u="none" cap="none" strike="noStrike">
                        <a:solidFill>
                          <a:schemeClr val="dk1"/>
                        </a:solidFill>
                        <a:latin typeface="Tahoma"/>
                        <a:ea typeface="Tahoma"/>
                        <a:cs typeface="Tahoma"/>
                        <a:sym typeface="Tahoma"/>
                      </a:endParaRPr>
                    </a:p>
                    <a:p>
                      <a:pPr indent="-25400" lvl="1" marL="114300" marR="0" rtl="0" algn="l">
                        <a:lnSpc>
                          <a:spcPct val="90000"/>
                        </a:lnSpc>
                        <a:spcBef>
                          <a:spcPts val="210"/>
                        </a:spcBef>
                        <a:spcAft>
                          <a:spcPts val="0"/>
                        </a:spcAft>
                        <a:buClr>
                          <a:schemeClr val="lt1"/>
                        </a:buClr>
                        <a:buSzPts val="1400"/>
                        <a:buFont typeface="Noto Sans Symbols"/>
                        <a:buNone/>
                      </a:pPr>
                      <a:r>
                        <a:t/>
                      </a:r>
                      <a:endParaRPr sz="1400" u="none" cap="none" strike="noStrike">
                        <a:solidFill>
                          <a:schemeClr val="dk1"/>
                        </a:solidFill>
                        <a:latin typeface="Tahoma"/>
                        <a:ea typeface="Tahoma"/>
                        <a:cs typeface="Tahoma"/>
                        <a:sym typeface="Tahoma"/>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114300" lvl="1" marL="114300" marR="0" rtl="0" algn="l">
                        <a:lnSpc>
                          <a:spcPct val="90000"/>
                        </a:lnSpc>
                        <a:spcBef>
                          <a:spcPts val="0"/>
                        </a:spcBef>
                        <a:spcAft>
                          <a:spcPts val="0"/>
                        </a:spcAft>
                        <a:buClr>
                          <a:schemeClr val="dk1"/>
                        </a:buClr>
                        <a:buSzPts val="1400"/>
                        <a:buFont typeface="Trebuchet MS"/>
                        <a:buChar char="•"/>
                      </a:pPr>
                      <a:r>
                        <a:rPr lang="en-GB" sz="1400" u="none" cap="none" strike="noStrike">
                          <a:solidFill>
                            <a:schemeClr val="dk1"/>
                          </a:solidFill>
                          <a:latin typeface="Trebuchet MS"/>
                          <a:ea typeface="Trebuchet MS"/>
                          <a:cs typeface="Trebuchet MS"/>
                          <a:sym typeface="Trebuchet MS"/>
                        </a:rPr>
                        <a:t>DESTROY  HARD COPIES AND PERMANTELY DELETE FILES THAT ARE NO LONGER IN USE (</a:t>
                      </a:r>
                      <a:r>
                        <a:rPr i="1" lang="en-GB" sz="1900">
                          <a:solidFill>
                            <a:schemeClr val="dk1"/>
                          </a:solidFill>
                        </a:rPr>
                        <a:t>NHS Digital</a:t>
                      </a:r>
                      <a:r>
                        <a:rPr b="1" i="1" lang="en-GB" sz="1900">
                          <a:solidFill>
                            <a:schemeClr val="dk1"/>
                          </a:solidFill>
                        </a:rPr>
                        <a:t>.</a:t>
                      </a:r>
                      <a:r>
                        <a:rPr i="1" lang="en-GB" sz="1900">
                          <a:solidFill>
                            <a:schemeClr val="dk1"/>
                          </a:solidFill>
                        </a:rPr>
                        <a:t> 2022) </a:t>
                      </a:r>
                      <a:endParaRPr sz="1400" u="none" cap="none" strike="noStrike">
                        <a:solidFill>
                          <a:schemeClr val="dk1"/>
                        </a:solidFill>
                        <a:latin typeface="Trebuchet MS"/>
                        <a:ea typeface="Trebuchet MS"/>
                        <a:cs typeface="Trebuchet MS"/>
                        <a:sym typeface="Trebuchet MS"/>
                      </a:endParaRPr>
                    </a:p>
                    <a:p>
                      <a:pPr indent="-25400" lvl="1" marL="114300" marR="0" rtl="0" algn="l">
                        <a:lnSpc>
                          <a:spcPct val="90000"/>
                        </a:lnSpc>
                        <a:spcBef>
                          <a:spcPts val="210"/>
                        </a:spcBef>
                        <a:spcAft>
                          <a:spcPts val="0"/>
                        </a:spcAft>
                        <a:buClr>
                          <a:schemeClr val="lt1"/>
                        </a:buClr>
                        <a:buSzPts val="1400"/>
                        <a:buFont typeface="Trebuchet MS"/>
                        <a:buNone/>
                      </a:pPr>
                      <a:r>
                        <a:t/>
                      </a:r>
                      <a:endParaRPr sz="1400" u="none" cap="none" strike="noStrike">
                        <a:solidFill>
                          <a:schemeClr val="dk1"/>
                        </a:solidFill>
                        <a:latin typeface="Trebuchet MS"/>
                        <a:ea typeface="Trebuchet MS"/>
                        <a:cs typeface="Trebuchet MS"/>
                        <a:sym typeface="Trebuchet MS"/>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solidFill>
                          <a:schemeClr val="dk1"/>
                        </a:solidFill>
                      </a:endParaRPr>
                    </a:p>
                  </a:txBody>
                  <a:tcPr marT="91425" marB="91425" marR="91425" marL="91425"/>
                </a:tc>
                <a:tc>
                  <a:txBody>
                    <a:bodyPr/>
                    <a:lstStyle/>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91425" marB="91425" marR="91425" marL="91425"/>
                </a:tc>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 name="Shape 308"/>
        <p:cNvGrpSpPr/>
        <p:nvPr/>
      </p:nvGrpSpPr>
      <p:grpSpPr>
        <a:xfrm>
          <a:off x="0" y="0"/>
          <a:ext cx="0" cy="0"/>
          <a:chOff x="0" y="0"/>
          <a:chExt cx="0" cy="0"/>
        </a:xfrm>
      </p:grpSpPr>
      <p:sp>
        <p:nvSpPr>
          <p:cNvPr id="309" name="Google Shape;309;g3a16f72c5da_0_153"/>
          <p:cNvSpPr txBox="1"/>
          <p:nvPr>
            <p:ph type="title"/>
          </p:nvPr>
        </p:nvSpPr>
        <p:spPr>
          <a:xfrm>
            <a:off x="838200" y="365125"/>
            <a:ext cx="10515600" cy="9900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Clr>
                <a:srgbClr val="53575C"/>
              </a:buClr>
              <a:buSzPts val="4400"/>
              <a:buFont typeface="Play"/>
              <a:buNone/>
            </a:pPr>
            <a:r>
              <a:rPr lang="en-GB">
                <a:solidFill>
                  <a:srgbClr val="53575C"/>
                </a:solidFill>
              </a:rPr>
              <a:t>Reference List</a:t>
            </a:r>
            <a:endParaRPr/>
          </a:p>
        </p:txBody>
      </p:sp>
      <p:sp>
        <p:nvSpPr>
          <p:cNvPr id="310" name="Google Shape;310;g3a16f72c5da_0_153"/>
          <p:cNvSpPr txBox="1"/>
          <p:nvPr>
            <p:ph idx="1" type="body"/>
          </p:nvPr>
        </p:nvSpPr>
        <p:spPr>
          <a:xfrm>
            <a:off x="838200" y="1355125"/>
            <a:ext cx="10515600" cy="4821600"/>
          </a:xfrm>
          <a:prstGeom prst="rect">
            <a:avLst/>
          </a:prstGeom>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Font typeface="Arial"/>
              <a:buNone/>
            </a:pPr>
            <a:r>
              <a:rPr i="1" lang="en-GB" sz="1900"/>
              <a:t>Department of Health and Social Care (DHSC). (2023) Data Security Standards for Health and Care Organisations. Available at: https://www.gov.uk/government/publications/data-security-standards (Accessed: 26 October 2025).</a:t>
            </a:r>
            <a:endParaRPr sz="1900"/>
          </a:p>
          <a:p>
            <a:pPr indent="0" lvl="0" marL="0" rtl="0" algn="l">
              <a:lnSpc>
                <a:spcPct val="100000"/>
              </a:lnSpc>
              <a:spcBef>
                <a:spcPts val="0"/>
              </a:spcBef>
              <a:spcAft>
                <a:spcPts val="0"/>
              </a:spcAft>
              <a:buClr>
                <a:schemeClr val="dk1"/>
              </a:buClr>
              <a:buFont typeface="Arial"/>
              <a:buNone/>
            </a:pPr>
            <a:r>
              <a:t/>
            </a:r>
            <a:endParaRPr i="1" sz="1900"/>
          </a:p>
          <a:p>
            <a:pPr indent="0" lvl="0" marL="0" rtl="0" algn="l">
              <a:lnSpc>
                <a:spcPct val="100000"/>
              </a:lnSpc>
              <a:spcBef>
                <a:spcPts val="0"/>
              </a:spcBef>
              <a:spcAft>
                <a:spcPts val="0"/>
              </a:spcAft>
              <a:buClr>
                <a:schemeClr val="dk1"/>
              </a:buClr>
              <a:buFont typeface="Arial"/>
              <a:buNone/>
            </a:pPr>
            <a:r>
              <a:rPr i="1" lang="en-GB" sz="1900"/>
              <a:t>Information Commissioner’s Office (ICO). (2023) Guide to data protection: A guide for organisations. Available at: https://ico.org.uk/for-organisations/guide-to-data-protection/ (Accessed: 29 October 2025).</a:t>
            </a:r>
            <a:endParaRPr b="1" i="1" sz="1900"/>
          </a:p>
          <a:p>
            <a:pPr indent="0" lvl="0" marL="0" rtl="0" algn="l">
              <a:lnSpc>
                <a:spcPct val="100000"/>
              </a:lnSpc>
              <a:spcBef>
                <a:spcPts val="0"/>
              </a:spcBef>
              <a:spcAft>
                <a:spcPts val="0"/>
              </a:spcAft>
              <a:buClr>
                <a:schemeClr val="dk1"/>
              </a:buClr>
              <a:buFont typeface="Arial"/>
              <a:buNone/>
            </a:pPr>
            <a:br>
              <a:rPr lang="en-GB" sz="1900"/>
            </a:br>
            <a:r>
              <a:rPr i="1" lang="en-GB" sz="1900"/>
              <a:t>Microsoft. (2024) Microsoft 365 security best practices. Available at: https://learn.microsoft.com/en-us/microsoft-365/security/ (Accessed: 28 October 2025).</a:t>
            </a:r>
            <a:endParaRPr b="1" i="1" sz="1900"/>
          </a:p>
          <a:p>
            <a:pPr indent="0" lvl="0" marL="0" rtl="0" algn="l">
              <a:lnSpc>
                <a:spcPct val="100000"/>
              </a:lnSpc>
              <a:spcBef>
                <a:spcPts val="0"/>
              </a:spcBef>
              <a:spcAft>
                <a:spcPts val="0"/>
              </a:spcAft>
              <a:buClr>
                <a:schemeClr val="dk1"/>
              </a:buClr>
              <a:buFont typeface="Arial"/>
              <a:buNone/>
            </a:pPr>
            <a:br>
              <a:rPr lang="en-GB" sz="1900"/>
            </a:br>
            <a:r>
              <a:rPr i="1" lang="en-GB" sz="1900"/>
              <a:t>NHS Digital</a:t>
            </a:r>
            <a:r>
              <a:rPr b="1" i="1" lang="en-GB" sz="1900"/>
              <a:t>.</a:t>
            </a:r>
            <a:r>
              <a:rPr i="1" lang="en-GB" sz="1900"/>
              <a:t> (2022) Data security and protection toolkit: Guidance for care providers. Available at:https://digital.nhs.uk/data-and-information/looking-after-information/data-security-and-information-governance/data-security-and-protection-toolkit (Accessed: 29 October 2025).</a:t>
            </a:r>
            <a:endParaRPr i="1" sz="1900">
              <a:solidFill>
                <a:srgbClr val="FEFEFE"/>
              </a:solidFill>
              <a:latin typeface="Trebuchet MS"/>
              <a:ea typeface="Trebuchet MS"/>
              <a:cs typeface="Trebuchet MS"/>
              <a:sym typeface="Trebuchet MS"/>
            </a:endParaRPr>
          </a:p>
          <a:p>
            <a:pPr indent="-158750" lvl="0" marL="285750" rtl="0" algn="just">
              <a:lnSpc>
                <a:spcPct val="100000"/>
              </a:lnSpc>
              <a:spcBef>
                <a:spcPts val="0"/>
              </a:spcBef>
              <a:spcAft>
                <a:spcPts val="0"/>
              </a:spcAft>
              <a:buClr>
                <a:schemeClr val="dk2"/>
              </a:buClr>
              <a:buSzPts val="2000"/>
              <a:buFont typeface="Arial"/>
              <a:buNone/>
            </a:pPr>
            <a:r>
              <a:t/>
            </a:r>
            <a:endParaRPr i="1" sz="1900"/>
          </a:p>
          <a:p>
            <a:pPr indent="0" lvl="0" marL="0" rtl="0" algn="l">
              <a:spcBef>
                <a:spcPts val="1000"/>
              </a:spcBef>
              <a:spcAft>
                <a:spcPts val="0"/>
              </a:spcAft>
              <a:buNone/>
            </a:pPr>
            <a:r>
              <a:t/>
            </a:r>
            <a:endParaRPr sz="19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admin</dc:creator>
</cp:coreProperties>
</file>