
<file path=[Content_Types].xml><?xml version="1.0" encoding="utf-8"?>
<Types xmlns="http://schemas.openxmlformats.org/package/2006/content-types">
  <Default Extension="bin" ContentType="application/vnd.openxmlformats-officedocument.oleObject"/>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2" r:id="rId1"/>
  </p:sldMasterIdLst>
  <p:notesMasterIdLst>
    <p:notesMasterId r:id="rId70"/>
  </p:notesMasterIdLst>
  <p:sldIdLst>
    <p:sldId id="256" r:id="rId2"/>
    <p:sldId id="531" r:id="rId3"/>
    <p:sldId id="582" r:id="rId4"/>
    <p:sldId id="583" r:id="rId5"/>
    <p:sldId id="579" r:id="rId6"/>
    <p:sldId id="580" r:id="rId7"/>
    <p:sldId id="598" r:id="rId8"/>
    <p:sldId id="532" r:id="rId9"/>
    <p:sldId id="581" r:id="rId10"/>
    <p:sldId id="587" r:id="rId11"/>
    <p:sldId id="567" r:id="rId12"/>
    <p:sldId id="584" r:id="rId13"/>
    <p:sldId id="585" r:id="rId14"/>
    <p:sldId id="586" r:id="rId15"/>
    <p:sldId id="533" r:id="rId16"/>
    <p:sldId id="276" r:id="rId17"/>
    <p:sldId id="534" r:id="rId18"/>
    <p:sldId id="537" r:id="rId19"/>
    <p:sldId id="535" r:id="rId20"/>
    <p:sldId id="536" r:id="rId21"/>
    <p:sldId id="564" r:id="rId22"/>
    <p:sldId id="599" r:id="rId23"/>
    <p:sldId id="570" r:id="rId24"/>
    <p:sldId id="592" r:id="rId25"/>
    <p:sldId id="572" r:id="rId26"/>
    <p:sldId id="538" r:id="rId27"/>
    <p:sldId id="539" r:id="rId28"/>
    <p:sldId id="541" r:id="rId29"/>
    <p:sldId id="542" r:id="rId30"/>
    <p:sldId id="543" r:id="rId31"/>
    <p:sldId id="545" r:id="rId32"/>
    <p:sldId id="548" r:id="rId33"/>
    <p:sldId id="549" r:id="rId34"/>
    <p:sldId id="552" r:id="rId35"/>
    <p:sldId id="600" r:id="rId36"/>
    <p:sldId id="606" r:id="rId37"/>
    <p:sldId id="601" r:id="rId38"/>
    <p:sldId id="258" r:id="rId39"/>
    <p:sldId id="605" r:id="rId40"/>
    <p:sldId id="612" r:id="rId41"/>
    <p:sldId id="613" r:id="rId42"/>
    <p:sldId id="262" r:id="rId43"/>
    <p:sldId id="280" r:id="rId44"/>
    <p:sldId id="281" r:id="rId45"/>
    <p:sldId id="272" r:id="rId46"/>
    <p:sldId id="263" r:id="rId47"/>
    <p:sldId id="264" r:id="rId48"/>
    <p:sldId id="265" r:id="rId49"/>
    <p:sldId id="273" r:id="rId50"/>
    <p:sldId id="266" r:id="rId51"/>
    <p:sldId id="287" r:id="rId52"/>
    <p:sldId id="267" r:id="rId53"/>
    <p:sldId id="268" r:id="rId54"/>
    <p:sldId id="269" r:id="rId55"/>
    <p:sldId id="270" r:id="rId56"/>
    <p:sldId id="274" r:id="rId57"/>
    <p:sldId id="609" r:id="rId58"/>
    <p:sldId id="277" r:id="rId59"/>
    <p:sldId id="527" r:id="rId60"/>
    <p:sldId id="289" r:id="rId61"/>
    <p:sldId id="288" r:id="rId62"/>
    <p:sldId id="291" r:id="rId63"/>
    <p:sldId id="295" r:id="rId64"/>
    <p:sldId id="575" r:id="rId65"/>
    <p:sldId id="594" r:id="rId66"/>
    <p:sldId id="595" r:id="rId67"/>
    <p:sldId id="596" r:id="rId68"/>
    <p:sldId id="597" r:id="rId6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FFFF"/>
    <a:srgbClr val="66FFFF"/>
    <a:srgbClr val="33CCFF"/>
    <a:srgbClr val="00CCFF"/>
    <a:srgbClr val="FF3399"/>
    <a:srgbClr val="CCFFFF"/>
    <a:srgbClr val="CCECFF"/>
    <a:srgbClr val="003366"/>
    <a:srgbClr val="3366CC"/>
    <a:srgbClr val="0099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58" autoAdjust="0"/>
    <p:restoredTop sz="94626"/>
  </p:normalViewPr>
  <p:slideViewPr>
    <p:cSldViewPr snapToGrid="0">
      <p:cViewPr varScale="1">
        <p:scale>
          <a:sx n="104" d="100"/>
          <a:sy n="104" d="100"/>
        </p:scale>
        <p:origin x="232" y="560"/>
      </p:cViewPr>
      <p:guideLst>
        <p:guide orient="horz" pos="2160"/>
        <p:guide pos="3840"/>
      </p:guideLst>
    </p:cSldViewPr>
  </p:slideViewPr>
  <p:notesTextViewPr>
    <p:cViewPr>
      <p:scale>
        <a:sx n="1" d="1"/>
        <a:sy n="1" d="1"/>
      </p:scale>
      <p:origin x="0" y="0"/>
    </p:cViewPr>
  </p:notesTextViewPr>
  <p:sorterViewPr>
    <p:cViewPr>
      <p:scale>
        <a:sx n="150" d="100"/>
        <a:sy n="150" d="100"/>
      </p:scale>
      <p:origin x="0" y="-3786"/>
    </p:cViewPr>
  </p:sorterViewPr>
  <p:notesViewPr>
    <p:cSldViewPr snapToGrid="0">
      <p:cViewPr varScale="1">
        <p:scale>
          <a:sx n="97" d="100"/>
          <a:sy n="97" d="100"/>
        </p:scale>
        <p:origin x="2904" y="200"/>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tableStyles" Target="tableStyle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71"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613E6EA-AA4A-4410-90F1-866ED281F5E8}"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AA3C6F7E-8C71-49C1-A9DE-E6AA4A96B04A}">
      <dgm:prSet/>
      <dgm:spPr/>
      <dgm:t>
        <a:bodyPr/>
        <a:lstStyle/>
        <a:p>
          <a:r>
            <a:rPr lang="en-GB"/>
            <a:t>Too much pressure on the leader</a:t>
          </a:r>
          <a:endParaRPr lang="en-US"/>
        </a:p>
      </dgm:t>
    </dgm:pt>
    <dgm:pt modelId="{012DA267-9832-4B07-AFB0-724C86597D31}" type="parTrans" cxnId="{01E1EA40-C74D-4E54-BBA8-8C870B3A56A7}">
      <dgm:prSet/>
      <dgm:spPr/>
      <dgm:t>
        <a:bodyPr/>
        <a:lstStyle/>
        <a:p>
          <a:endParaRPr lang="en-US"/>
        </a:p>
      </dgm:t>
    </dgm:pt>
    <dgm:pt modelId="{451B3008-963B-4EE0-AA57-41F4722ED56B}" type="sibTrans" cxnId="{01E1EA40-C74D-4E54-BBA8-8C870B3A56A7}">
      <dgm:prSet/>
      <dgm:spPr/>
      <dgm:t>
        <a:bodyPr/>
        <a:lstStyle/>
        <a:p>
          <a:endParaRPr lang="en-US"/>
        </a:p>
      </dgm:t>
    </dgm:pt>
    <dgm:pt modelId="{13A48EE5-0A3F-4FF7-A2BF-C08F1E1BF6B2}">
      <dgm:prSet/>
      <dgm:spPr/>
      <dgm:t>
        <a:bodyPr/>
        <a:lstStyle/>
        <a:p>
          <a:r>
            <a:rPr lang="en-GB"/>
            <a:t>Yes man environment for employees</a:t>
          </a:r>
          <a:endParaRPr lang="en-US"/>
        </a:p>
      </dgm:t>
    </dgm:pt>
    <dgm:pt modelId="{3D87BE75-7042-47D2-ABC1-9BB0A33B2310}" type="parTrans" cxnId="{42F13437-5906-4813-83C8-3B4E934E9715}">
      <dgm:prSet/>
      <dgm:spPr/>
      <dgm:t>
        <a:bodyPr/>
        <a:lstStyle/>
        <a:p>
          <a:endParaRPr lang="en-US"/>
        </a:p>
      </dgm:t>
    </dgm:pt>
    <dgm:pt modelId="{67600A53-C1FF-46C5-8E7B-925B1EB28C28}" type="sibTrans" cxnId="{42F13437-5906-4813-83C8-3B4E934E9715}">
      <dgm:prSet/>
      <dgm:spPr/>
      <dgm:t>
        <a:bodyPr/>
        <a:lstStyle/>
        <a:p>
          <a:endParaRPr lang="en-US"/>
        </a:p>
      </dgm:t>
    </dgm:pt>
    <dgm:pt modelId="{694DD7C9-4F45-49C0-82A9-0AF00F830691}">
      <dgm:prSet/>
      <dgm:spPr/>
      <dgm:t>
        <a:bodyPr/>
        <a:lstStyle/>
        <a:p>
          <a:r>
            <a:rPr lang="en-GB"/>
            <a:t>Change in value system</a:t>
          </a:r>
          <a:endParaRPr lang="en-US"/>
        </a:p>
      </dgm:t>
    </dgm:pt>
    <dgm:pt modelId="{A5945606-4741-47AC-A34B-0096DAF82837}" type="parTrans" cxnId="{B2CBEBDC-1D9F-42E4-BC95-5B7F5676606C}">
      <dgm:prSet/>
      <dgm:spPr/>
      <dgm:t>
        <a:bodyPr/>
        <a:lstStyle/>
        <a:p>
          <a:endParaRPr lang="en-US"/>
        </a:p>
      </dgm:t>
    </dgm:pt>
    <dgm:pt modelId="{7D9E593C-C2D7-4E7E-8725-58861CF12CCB}" type="sibTrans" cxnId="{B2CBEBDC-1D9F-42E4-BC95-5B7F5676606C}">
      <dgm:prSet/>
      <dgm:spPr/>
      <dgm:t>
        <a:bodyPr/>
        <a:lstStyle/>
        <a:p>
          <a:endParaRPr lang="en-US"/>
        </a:p>
      </dgm:t>
    </dgm:pt>
    <dgm:pt modelId="{EAEEA19A-F8ED-45C3-9A94-BBB4D1102A2B}">
      <dgm:prSet/>
      <dgm:spPr/>
      <dgm:t>
        <a:bodyPr/>
        <a:lstStyle/>
        <a:p>
          <a:r>
            <a:rPr lang="en-GB"/>
            <a:t>Might be selfish</a:t>
          </a:r>
          <a:endParaRPr lang="en-US"/>
        </a:p>
      </dgm:t>
    </dgm:pt>
    <dgm:pt modelId="{90A7D8D6-3D89-476A-8A52-656C8F799224}" type="parTrans" cxnId="{2B6019CD-F9C1-4317-A136-9FD506563FEA}">
      <dgm:prSet/>
      <dgm:spPr/>
      <dgm:t>
        <a:bodyPr/>
        <a:lstStyle/>
        <a:p>
          <a:endParaRPr lang="en-US"/>
        </a:p>
      </dgm:t>
    </dgm:pt>
    <dgm:pt modelId="{BDD447CF-C6D8-4719-B79A-57F40839AA32}" type="sibTrans" cxnId="{2B6019CD-F9C1-4317-A136-9FD506563FEA}">
      <dgm:prSet/>
      <dgm:spPr/>
      <dgm:t>
        <a:bodyPr/>
        <a:lstStyle/>
        <a:p>
          <a:endParaRPr lang="en-US"/>
        </a:p>
      </dgm:t>
    </dgm:pt>
    <dgm:pt modelId="{D4CDFA0B-B39E-442F-8A96-020BE09DFADC}">
      <dgm:prSet/>
      <dgm:spPr/>
      <dgm:t>
        <a:bodyPr/>
        <a:lstStyle/>
        <a:p>
          <a:r>
            <a:rPr lang="en-GB"/>
            <a:t>Not suitable for rigid structures</a:t>
          </a:r>
          <a:endParaRPr lang="en-US"/>
        </a:p>
      </dgm:t>
    </dgm:pt>
    <dgm:pt modelId="{EE678194-E4D3-4FDE-BF3F-A616F22A6D8B}" type="parTrans" cxnId="{2A8BE334-9C51-4E63-B263-A28CEE7A7B79}">
      <dgm:prSet/>
      <dgm:spPr/>
      <dgm:t>
        <a:bodyPr/>
        <a:lstStyle/>
        <a:p>
          <a:endParaRPr lang="en-US"/>
        </a:p>
      </dgm:t>
    </dgm:pt>
    <dgm:pt modelId="{63E6D0E8-8BA2-416E-AFEE-ED776BB12B5B}" type="sibTrans" cxnId="{2A8BE334-9C51-4E63-B263-A28CEE7A7B79}">
      <dgm:prSet/>
      <dgm:spPr/>
      <dgm:t>
        <a:bodyPr/>
        <a:lstStyle/>
        <a:p>
          <a:endParaRPr lang="en-US"/>
        </a:p>
      </dgm:t>
    </dgm:pt>
    <dgm:pt modelId="{C8F24C55-90BD-44E4-8FCE-BB180AC08217}">
      <dgm:prSet/>
      <dgm:spPr/>
      <dgm:t>
        <a:bodyPr/>
        <a:lstStyle/>
        <a:p>
          <a:r>
            <a:rPr lang="en-GB"/>
            <a:t>Prevent new learning</a:t>
          </a:r>
          <a:endParaRPr lang="en-US"/>
        </a:p>
      </dgm:t>
    </dgm:pt>
    <dgm:pt modelId="{351B7397-8FE1-408E-BAAE-916664550BBD}" type="parTrans" cxnId="{E19E5612-9607-485B-849C-2B94348E8A85}">
      <dgm:prSet/>
      <dgm:spPr/>
      <dgm:t>
        <a:bodyPr/>
        <a:lstStyle/>
        <a:p>
          <a:endParaRPr lang="en-US"/>
        </a:p>
      </dgm:t>
    </dgm:pt>
    <dgm:pt modelId="{288D7B44-49DE-46C0-BEA1-37CC5585F082}" type="sibTrans" cxnId="{E19E5612-9607-485B-849C-2B94348E8A85}">
      <dgm:prSet/>
      <dgm:spPr/>
      <dgm:t>
        <a:bodyPr/>
        <a:lstStyle/>
        <a:p>
          <a:endParaRPr lang="en-US"/>
        </a:p>
      </dgm:t>
    </dgm:pt>
    <dgm:pt modelId="{E656F012-C823-4A1C-A9C1-C34824648A03}">
      <dgm:prSet/>
      <dgm:spPr/>
      <dgm:t>
        <a:bodyPr/>
        <a:lstStyle/>
        <a:p>
          <a:r>
            <a:rPr lang="en-GB"/>
            <a:t>Company suffer if they leave (sustainable leadership)</a:t>
          </a:r>
          <a:endParaRPr lang="en-US"/>
        </a:p>
      </dgm:t>
    </dgm:pt>
    <dgm:pt modelId="{0FB8EB01-3D96-42FF-95AB-9F222D5946B4}" type="parTrans" cxnId="{6A855E56-3B3F-4CE2-9465-BF25C7E57834}">
      <dgm:prSet/>
      <dgm:spPr/>
      <dgm:t>
        <a:bodyPr/>
        <a:lstStyle/>
        <a:p>
          <a:endParaRPr lang="en-US"/>
        </a:p>
      </dgm:t>
    </dgm:pt>
    <dgm:pt modelId="{13180946-6D00-4245-A858-8F9B4528740C}" type="sibTrans" cxnId="{6A855E56-3B3F-4CE2-9465-BF25C7E57834}">
      <dgm:prSet/>
      <dgm:spPr/>
      <dgm:t>
        <a:bodyPr/>
        <a:lstStyle/>
        <a:p>
          <a:endParaRPr lang="en-US"/>
        </a:p>
      </dgm:t>
    </dgm:pt>
    <dgm:pt modelId="{71A21774-B707-45E5-BC84-BA220FE3B305}">
      <dgm:prSet/>
      <dgm:spPr/>
      <dgm:t>
        <a:bodyPr/>
        <a:lstStyle/>
        <a:p>
          <a:r>
            <a:rPr lang="en-GB"/>
            <a:t>Lack of clarity</a:t>
          </a:r>
          <a:endParaRPr lang="en-US"/>
        </a:p>
      </dgm:t>
    </dgm:pt>
    <dgm:pt modelId="{C4CB3347-7F50-4DB3-A38C-38518D968408}" type="parTrans" cxnId="{2D993715-6C2D-493E-8259-42E83CD049FC}">
      <dgm:prSet/>
      <dgm:spPr/>
      <dgm:t>
        <a:bodyPr/>
        <a:lstStyle/>
        <a:p>
          <a:endParaRPr lang="en-US"/>
        </a:p>
      </dgm:t>
    </dgm:pt>
    <dgm:pt modelId="{595F6CB7-1D74-4C5F-894D-92821DF486F4}" type="sibTrans" cxnId="{2D993715-6C2D-493E-8259-42E83CD049FC}">
      <dgm:prSet/>
      <dgm:spPr/>
      <dgm:t>
        <a:bodyPr/>
        <a:lstStyle/>
        <a:p>
          <a:endParaRPr lang="en-US"/>
        </a:p>
      </dgm:t>
    </dgm:pt>
    <dgm:pt modelId="{4FEB1C9C-23B4-4D47-AD7F-5EBA35B79334}" type="pres">
      <dgm:prSet presAssocID="{7613E6EA-AA4A-4410-90F1-866ED281F5E8}" presName="diagram" presStyleCnt="0">
        <dgm:presLayoutVars>
          <dgm:dir/>
          <dgm:resizeHandles val="exact"/>
        </dgm:presLayoutVars>
      </dgm:prSet>
      <dgm:spPr/>
    </dgm:pt>
    <dgm:pt modelId="{B888056B-5C5F-4A7C-8393-4CBE8E67E632}" type="pres">
      <dgm:prSet presAssocID="{AA3C6F7E-8C71-49C1-A9DE-E6AA4A96B04A}" presName="node" presStyleLbl="node1" presStyleIdx="0" presStyleCnt="8">
        <dgm:presLayoutVars>
          <dgm:bulletEnabled val="1"/>
        </dgm:presLayoutVars>
      </dgm:prSet>
      <dgm:spPr/>
    </dgm:pt>
    <dgm:pt modelId="{F6BC21DF-F633-4581-9423-0CDF979CA13F}" type="pres">
      <dgm:prSet presAssocID="{451B3008-963B-4EE0-AA57-41F4722ED56B}" presName="sibTrans" presStyleCnt="0"/>
      <dgm:spPr/>
    </dgm:pt>
    <dgm:pt modelId="{C2D8A2E5-5B1F-4210-8335-CFC9E3CF594D}" type="pres">
      <dgm:prSet presAssocID="{13A48EE5-0A3F-4FF7-A2BF-C08F1E1BF6B2}" presName="node" presStyleLbl="node1" presStyleIdx="1" presStyleCnt="8">
        <dgm:presLayoutVars>
          <dgm:bulletEnabled val="1"/>
        </dgm:presLayoutVars>
      </dgm:prSet>
      <dgm:spPr/>
    </dgm:pt>
    <dgm:pt modelId="{1B864503-4E90-40F5-B4CD-504454EC3AD6}" type="pres">
      <dgm:prSet presAssocID="{67600A53-C1FF-46C5-8E7B-925B1EB28C28}" presName="sibTrans" presStyleCnt="0"/>
      <dgm:spPr/>
    </dgm:pt>
    <dgm:pt modelId="{5F9A994D-9340-4381-AD1B-7319251ABB73}" type="pres">
      <dgm:prSet presAssocID="{694DD7C9-4F45-49C0-82A9-0AF00F830691}" presName="node" presStyleLbl="node1" presStyleIdx="2" presStyleCnt="8">
        <dgm:presLayoutVars>
          <dgm:bulletEnabled val="1"/>
        </dgm:presLayoutVars>
      </dgm:prSet>
      <dgm:spPr/>
    </dgm:pt>
    <dgm:pt modelId="{11CEACD2-2BCC-40A1-BCC5-88AE8CE81A6E}" type="pres">
      <dgm:prSet presAssocID="{7D9E593C-C2D7-4E7E-8725-58861CF12CCB}" presName="sibTrans" presStyleCnt="0"/>
      <dgm:spPr/>
    </dgm:pt>
    <dgm:pt modelId="{91E3ED63-30A2-44F8-81CB-ADB8909BEC8E}" type="pres">
      <dgm:prSet presAssocID="{EAEEA19A-F8ED-45C3-9A94-BBB4D1102A2B}" presName="node" presStyleLbl="node1" presStyleIdx="3" presStyleCnt="8">
        <dgm:presLayoutVars>
          <dgm:bulletEnabled val="1"/>
        </dgm:presLayoutVars>
      </dgm:prSet>
      <dgm:spPr/>
    </dgm:pt>
    <dgm:pt modelId="{532F0BC3-ACFD-464B-9075-72249902A6A1}" type="pres">
      <dgm:prSet presAssocID="{BDD447CF-C6D8-4719-B79A-57F40839AA32}" presName="sibTrans" presStyleCnt="0"/>
      <dgm:spPr/>
    </dgm:pt>
    <dgm:pt modelId="{2AF9B954-B017-4667-A4AD-D3A1A60BE55A}" type="pres">
      <dgm:prSet presAssocID="{D4CDFA0B-B39E-442F-8A96-020BE09DFADC}" presName="node" presStyleLbl="node1" presStyleIdx="4" presStyleCnt="8">
        <dgm:presLayoutVars>
          <dgm:bulletEnabled val="1"/>
        </dgm:presLayoutVars>
      </dgm:prSet>
      <dgm:spPr/>
    </dgm:pt>
    <dgm:pt modelId="{9B84E87C-CE2C-4820-8020-4F65A140247F}" type="pres">
      <dgm:prSet presAssocID="{63E6D0E8-8BA2-416E-AFEE-ED776BB12B5B}" presName="sibTrans" presStyleCnt="0"/>
      <dgm:spPr/>
    </dgm:pt>
    <dgm:pt modelId="{1A4C3892-5981-45BD-A112-BD0CD5629863}" type="pres">
      <dgm:prSet presAssocID="{C8F24C55-90BD-44E4-8FCE-BB180AC08217}" presName="node" presStyleLbl="node1" presStyleIdx="5" presStyleCnt="8">
        <dgm:presLayoutVars>
          <dgm:bulletEnabled val="1"/>
        </dgm:presLayoutVars>
      </dgm:prSet>
      <dgm:spPr/>
    </dgm:pt>
    <dgm:pt modelId="{432C5709-A1A3-4B0E-BECD-F58CA8AFFE87}" type="pres">
      <dgm:prSet presAssocID="{288D7B44-49DE-46C0-BEA1-37CC5585F082}" presName="sibTrans" presStyleCnt="0"/>
      <dgm:spPr/>
    </dgm:pt>
    <dgm:pt modelId="{7C0ACA18-2AF2-4CBF-ADDA-03D79116E3DB}" type="pres">
      <dgm:prSet presAssocID="{E656F012-C823-4A1C-A9C1-C34824648A03}" presName="node" presStyleLbl="node1" presStyleIdx="6" presStyleCnt="8">
        <dgm:presLayoutVars>
          <dgm:bulletEnabled val="1"/>
        </dgm:presLayoutVars>
      </dgm:prSet>
      <dgm:spPr/>
    </dgm:pt>
    <dgm:pt modelId="{4E650914-60B1-473C-AA47-4D0A6CFF6CA7}" type="pres">
      <dgm:prSet presAssocID="{13180946-6D00-4245-A858-8F9B4528740C}" presName="sibTrans" presStyleCnt="0"/>
      <dgm:spPr/>
    </dgm:pt>
    <dgm:pt modelId="{525DED4B-5EFA-45BE-824C-58798D175C02}" type="pres">
      <dgm:prSet presAssocID="{71A21774-B707-45E5-BC84-BA220FE3B305}" presName="node" presStyleLbl="node1" presStyleIdx="7" presStyleCnt="8">
        <dgm:presLayoutVars>
          <dgm:bulletEnabled val="1"/>
        </dgm:presLayoutVars>
      </dgm:prSet>
      <dgm:spPr/>
    </dgm:pt>
  </dgm:ptLst>
  <dgm:cxnLst>
    <dgm:cxn modelId="{CDC2180F-64C2-4824-B7DC-2ACF1B243781}" type="presOf" srcId="{694DD7C9-4F45-49C0-82A9-0AF00F830691}" destId="{5F9A994D-9340-4381-AD1B-7319251ABB73}" srcOrd="0" destOrd="0" presId="urn:microsoft.com/office/officeart/2005/8/layout/default"/>
    <dgm:cxn modelId="{E19E5612-9607-485B-849C-2B94348E8A85}" srcId="{7613E6EA-AA4A-4410-90F1-866ED281F5E8}" destId="{C8F24C55-90BD-44E4-8FCE-BB180AC08217}" srcOrd="5" destOrd="0" parTransId="{351B7397-8FE1-408E-BAAE-916664550BBD}" sibTransId="{288D7B44-49DE-46C0-BEA1-37CC5585F082}"/>
    <dgm:cxn modelId="{2D993715-6C2D-493E-8259-42E83CD049FC}" srcId="{7613E6EA-AA4A-4410-90F1-866ED281F5E8}" destId="{71A21774-B707-45E5-BC84-BA220FE3B305}" srcOrd="7" destOrd="0" parTransId="{C4CB3347-7F50-4DB3-A38C-38518D968408}" sibTransId="{595F6CB7-1D74-4C5F-894D-92821DF486F4}"/>
    <dgm:cxn modelId="{2A8BE334-9C51-4E63-B263-A28CEE7A7B79}" srcId="{7613E6EA-AA4A-4410-90F1-866ED281F5E8}" destId="{D4CDFA0B-B39E-442F-8A96-020BE09DFADC}" srcOrd="4" destOrd="0" parTransId="{EE678194-E4D3-4FDE-BF3F-A616F22A6D8B}" sibTransId="{63E6D0E8-8BA2-416E-AFEE-ED776BB12B5B}"/>
    <dgm:cxn modelId="{42F13437-5906-4813-83C8-3B4E934E9715}" srcId="{7613E6EA-AA4A-4410-90F1-866ED281F5E8}" destId="{13A48EE5-0A3F-4FF7-A2BF-C08F1E1BF6B2}" srcOrd="1" destOrd="0" parTransId="{3D87BE75-7042-47D2-ABC1-9BB0A33B2310}" sibTransId="{67600A53-C1FF-46C5-8E7B-925B1EB28C28}"/>
    <dgm:cxn modelId="{01E1EA40-C74D-4E54-BBA8-8C870B3A56A7}" srcId="{7613E6EA-AA4A-4410-90F1-866ED281F5E8}" destId="{AA3C6F7E-8C71-49C1-A9DE-E6AA4A96B04A}" srcOrd="0" destOrd="0" parTransId="{012DA267-9832-4B07-AFB0-724C86597D31}" sibTransId="{451B3008-963B-4EE0-AA57-41F4722ED56B}"/>
    <dgm:cxn modelId="{F761C04C-18D7-4376-A084-724830AE5FDD}" type="presOf" srcId="{C8F24C55-90BD-44E4-8FCE-BB180AC08217}" destId="{1A4C3892-5981-45BD-A112-BD0CD5629863}" srcOrd="0" destOrd="0" presId="urn:microsoft.com/office/officeart/2005/8/layout/default"/>
    <dgm:cxn modelId="{2F83BB53-0954-42AA-8F5D-5A4D78B9B35E}" type="presOf" srcId="{D4CDFA0B-B39E-442F-8A96-020BE09DFADC}" destId="{2AF9B954-B017-4667-A4AD-D3A1A60BE55A}" srcOrd="0" destOrd="0" presId="urn:microsoft.com/office/officeart/2005/8/layout/default"/>
    <dgm:cxn modelId="{6A855E56-3B3F-4CE2-9465-BF25C7E57834}" srcId="{7613E6EA-AA4A-4410-90F1-866ED281F5E8}" destId="{E656F012-C823-4A1C-A9C1-C34824648A03}" srcOrd="6" destOrd="0" parTransId="{0FB8EB01-3D96-42FF-95AB-9F222D5946B4}" sibTransId="{13180946-6D00-4245-A858-8F9B4528740C}"/>
    <dgm:cxn modelId="{3C6F0E58-92C4-4C0B-B848-9C2CA683E52F}" type="presOf" srcId="{E656F012-C823-4A1C-A9C1-C34824648A03}" destId="{7C0ACA18-2AF2-4CBF-ADDA-03D79116E3DB}" srcOrd="0" destOrd="0" presId="urn:microsoft.com/office/officeart/2005/8/layout/default"/>
    <dgm:cxn modelId="{A77ACD72-83F8-4261-8345-450E3E79FBB9}" type="presOf" srcId="{71A21774-B707-45E5-BC84-BA220FE3B305}" destId="{525DED4B-5EFA-45BE-824C-58798D175C02}" srcOrd="0" destOrd="0" presId="urn:microsoft.com/office/officeart/2005/8/layout/default"/>
    <dgm:cxn modelId="{EB2E1573-5062-487E-A473-B401D5F16FE1}" type="presOf" srcId="{13A48EE5-0A3F-4FF7-A2BF-C08F1E1BF6B2}" destId="{C2D8A2E5-5B1F-4210-8335-CFC9E3CF594D}" srcOrd="0" destOrd="0" presId="urn:microsoft.com/office/officeart/2005/8/layout/default"/>
    <dgm:cxn modelId="{8BCCB374-D34D-403D-B2A1-9958A1471502}" type="presOf" srcId="{EAEEA19A-F8ED-45C3-9A94-BBB4D1102A2B}" destId="{91E3ED63-30A2-44F8-81CB-ADB8909BEC8E}" srcOrd="0" destOrd="0" presId="urn:microsoft.com/office/officeart/2005/8/layout/default"/>
    <dgm:cxn modelId="{5F89D5A9-2CE7-45BE-A0F1-7E5CEBF5FD2A}" type="presOf" srcId="{AA3C6F7E-8C71-49C1-A9DE-E6AA4A96B04A}" destId="{B888056B-5C5F-4A7C-8393-4CBE8E67E632}" srcOrd="0" destOrd="0" presId="urn:microsoft.com/office/officeart/2005/8/layout/default"/>
    <dgm:cxn modelId="{AA699FB6-DD0E-4B96-A0E9-6AB07B9E0A38}" type="presOf" srcId="{7613E6EA-AA4A-4410-90F1-866ED281F5E8}" destId="{4FEB1C9C-23B4-4D47-AD7F-5EBA35B79334}" srcOrd="0" destOrd="0" presId="urn:microsoft.com/office/officeart/2005/8/layout/default"/>
    <dgm:cxn modelId="{2B6019CD-F9C1-4317-A136-9FD506563FEA}" srcId="{7613E6EA-AA4A-4410-90F1-866ED281F5E8}" destId="{EAEEA19A-F8ED-45C3-9A94-BBB4D1102A2B}" srcOrd="3" destOrd="0" parTransId="{90A7D8D6-3D89-476A-8A52-656C8F799224}" sibTransId="{BDD447CF-C6D8-4719-B79A-57F40839AA32}"/>
    <dgm:cxn modelId="{B2CBEBDC-1D9F-42E4-BC95-5B7F5676606C}" srcId="{7613E6EA-AA4A-4410-90F1-866ED281F5E8}" destId="{694DD7C9-4F45-49C0-82A9-0AF00F830691}" srcOrd="2" destOrd="0" parTransId="{A5945606-4741-47AC-A34B-0096DAF82837}" sibTransId="{7D9E593C-C2D7-4E7E-8725-58861CF12CCB}"/>
    <dgm:cxn modelId="{576F689A-155E-452B-A097-516E2B0BAFF6}" type="presParOf" srcId="{4FEB1C9C-23B4-4D47-AD7F-5EBA35B79334}" destId="{B888056B-5C5F-4A7C-8393-4CBE8E67E632}" srcOrd="0" destOrd="0" presId="urn:microsoft.com/office/officeart/2005/8/layout/default"/>
    <dgm:cxn modelId="{9DA9A717-4784-41EA-AB1D-6513163A63E0}" type="presParOf" srcId="{4FEB1C9C-23B4-4D47-AD7F-5EBA35B79334}" destId="{F6BC21DF-F633-4581-9423-0CDF979CA13F}" srcOrd="1" destOrd="0" presId="urn:microsoft.com/office/officeart/2005/8/layout/default"/>
    <dgm:cxn modelId="{77AE5796-8064-4367-BD69-DB32A884E205}" type="presParOf" srcId="{4FEB1C9C-23B4-4D47-AD7F-5EBA35B79334}" destId="{C2D8A2E5-5B1F-4210-8335-CFC9E3CF594D}" srcOrd="2" destOrd="0" presId="urn:microsoft.com/office/officeart/2005/8/layout/default"/>
    <dgm:cxn modelId="{4322E204-1131-4F34-9DD8-15A1D491A6FA}" type="presParOf" srcId="{4FEB1C9C-23B4-4D47-AD7F-5EBA35B79334}" destId="{1B864503-4E90-40F5-B4CD-504454EC3AD6}" srcOrd="3" destOrd="0" presId="urn:microsoft.com/office/officeart/2005/8/layout/default"/>
    <dgm:cxn modelId="{4CC82D4B-63C3-42DF-9487-B1B146CA3DCF}" type="presParOf" srcId="{4FEB1C9C-23B4-4D47-AD7F-5EBA35B79334}" destId="{5F9A994D-9340-4381-AD1B-7319251ABB73}" srcOrd="4" destOrd="0" presId="urn:microsoft.com/office/officeart/2005/8/layout/default"/>
    <dgm:cxn modelId="{D958E682-B9A5-4A71-96C0-06CCB19C63E3}" type="presParOf" srcId="{4FEB1C9C-23B4-4D47-AD7F-5EBA35B79334}" destId="{11CEACD2-2BCC-40A1-BCC5-88AE8CE81A6E}" srcOrd="5" destOrd="0" presId="urn:microsoft.com/office/officeart/2005/8/layout/default"/>
    <dgm:cxn modelId="{582192B0-9ABF-48C9-A7FE-CFD79EF837C4}" type="presParOf" srcId="{4FEB1C9C-23B4-4D47-AD7F-5EBA35B79334}" destId="{91E3ED63-30A2-44F8-81CB-ADB8909BEC8E}" srcOrd="6" destOrd="0" presId="urn:microsoft.com/office/officeart/2005/8/layout/default"/>
    <dgm:cxn modelId="{5501DB41-EA99-4482-B3A1-94714B1D9B0F}" type="presParOf" srcId="{4FEB1C9C-23B4-4D47-AD7F-5EBA35B79334}" destId="{532F0BC3-ACFD-464B-9075-72249902A6A1}" srcOrd="7" destOrd="0" presId="urn:microsoft.com/office/officeart/2005/8/layout/default"/>
    <dgm:cxn modelId="{73134D56-94A6-438B-B4D2-1DC313E93398}" type="presParOf" srcId="{4FEB1C9C-23B4-4D47-AD7F-5EBA35B79334}" destId="{2AF9B954-B017-4667-A4AD-D3A1A60BE55A}" srcOrd="8" destOrd="0" presId="urn:microsoft.com/office/officeart/2005/8/layout/default"/>
    <dgm:cxn modelId="{8FFF5554-3488-489E-B76D-F5C6FFB5FE41}" type="presParOf" srcId="{4FEB1C9C-23B4-4D47-AD7F-5EBA35B79334}" destId="{9B84E87C-CE2C-4820-8020-4F65A140247F}" srcOrd="9" destOrd="0" presId="urn:microsoft.com/office/officeart/2005/8/layout/default"/>
    <dgm:cxn modelId="{64013CA1-5EF5-469D-9CA6-68EDA49995E4}" type="presParOf" srcId="{4FEB1C9C-23B4-4D47-AD7F-5EBA35B79334}" destId="{1A4C3892-5981-45BD-A112-BD0CD5629863}" srcOrd="10" destOrd="0" presId="urn:microsoft.com/office/officeart/2005/8/layout/default"/>
    <dgm:cxn modelId="{0400923E-52BB-4E18-9DE2-62025247116E}" type="presParOf" srcId="{4FEB1C9C-23B4-4D47-AD7F-5EBA35B79334}" destId="{432C5709-A1A3-4B0E-BECD-F58CA8AFFE87}" srcOrd="11" destOrd="0" presId="urn:microsoft.com/office/officeart/2005/8/layout/default"/>
    <dgm:cxn modelId="{BA5FAC4D-B439-4A06-913C-1C356281381E}" type="presParOf" srcId="{4FEB1C9C-23B4-4D47-AD7F-5EBA35B79334}" destId="{7C0ACA18-2AF2-4CBF-ADDA-03D79116E3DB}" srcOrd="12" destOrd="0" presId="urn:microsoft.com/office/officeart/2005/8/layout/default"/>
    <dgm:cxn modelId="{3CB1DCD0-6199-4778-A07D-4381DA81E301}" type="presParOf" srcId="{4FEB1C9C-23B4-4D47-AD7F-5EBA35B79334}" destId="{4E650914-60B1-473C-AA47-4D0A6CFF6CA7}" srcOrd="13" destOrd="0" presId="urn:microsoft.com/office/officeart/2005/8/layout/default"/>
    <dgm:cxn modelId="{D6590C44-C556-4FED-B91A-7D0D1D372862}" type="presParOf" srcId="{4FEB1C9C-23B4-4D47-AD7F-5EBA35B79334}" destId="{525DED4B-5EFA-45BE-824C-58798D175C02}"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88056B-5C5F-4A7C-8393-4CBE8E67E632}">
      <dsp:nvSpPr>
        <dsp:cNvPr id="0" name=""/>
        <dsp:cNvSpPr/>
      </dsp:nvSpPr>
      <dsp:spPr>
        <a:xfrm>
          <a:off x="2817" y="593689"/>
          <a:ext cx="2235464" cy="1341278"/>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Too much pressure on the leader</a:t>
          </a:r>
          <a:endParaRPr lang="en-US" sz="2200" kern="1200"/>
        </a:p>
      </dsp:txBody>
      <dsp:txXfrm>
        <a:off x="2817" y="593689"/>
        <a:ext cx="2235464" cy="1341278"/>
      </dsp:txXfrm>
    </dsp:sp>
    <dsp:sp modelId="{C2D8A2E5-5B1F-4210-8335-CFC9E3CF594D}">
      <dsp:nvSpPr>
        <dsp:cNvPr id="0" name=""/>
        <dsp:cNvSpPr/>
      </dsp:nvSpPr>
      <dsp:spPr>
        <a:xfrm>
          <a:off x="2461828" y="593689"/>
          <a:ext cx="2235464" cy="1341278"/>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Yes man environment for employees</a:t>
          </a:r>
          <a:endParaRPr lang="en-US" sz="2200" kern="1200"/>
        </a:p>
      </dsp:txBody>
      <dsp:txXfrm>
        <a:off x="2461828" y="593689"/>
        <a:ext cx="2235464" cy="1341278"/>
      </dsp:txXfrm>
    </dsp:sp>
    <dsp:sp modelId="{5F9A994D-9340-4381-AD1B-7319251ABB73}">
      <dsp:nvSpPr>
        <dsp:cNvPr id="0" name=""/>
        <dsp:cNvSpPr/>
      </dsp:nvSpPr>
      <dsp:spPr>
        <a:xfrm>
          <a:off x="4920839" y="593689"/>
          <a:ext cx="2235464" cy="1341278"/>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Change in value system</a:t>
          </a:r>
          <a:endParaRPr lang="en-US" sz="2200" kern="1200"/>
        </a:p>
      </dsp:txBody>
      <dsp:txXfrm>
        <a:off x="4920839" y="593689"/>
        <a:ext cx="2235464" cy="1341278"/>
      </dsp:txXfrm>
    </dsp:sp>
    <dsp:sp modelId="{91E3ED63-30A2-44F8-81CB-ADB8909BEC8E}">
      <dsp:nvSpPr>
        <dsp:cNvPr id="0" name=""/>
        <dsp:cNvSpPr/>
      </dsp:nvSpPr>
      <dsp:spPr>
        <a:xfrm>
          <a:off x="7379850" y="593689"/>
          <a:ext cx="2235464" cy="1341278"/>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Might be selfish</a:t>
          </a:r>
          <a:endParaRPr lang="en-US" sz="2200" kern="1200"/>
        </a:p>
      </dsp:txBody>
      <dsp:txXfrm>
        <a:off x="7379850" y="593689"/>
        <a:ext cx="2235464" cy="1341278"/>
      </dsp:txXfrm>
    </dsp:sp>
    <dsp:sp modelId="{2AF9B954-B017-4667-A4AD-D3A1A60BE55A}">
      <dsp:nvSpPr>
        <dsp:cNvPr id="0" name=""/>
        <dsp:cNvSpPr/>
      </dsp:nvSpPr>
      <dsp:spPr>
        <a:xfrm>
          <a:off x="2817" y="2158514"/>
          <a:ext cx="2235464" cy="1341278"/>
        </a:xfrm>
        <a:prstGeom prst="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Not suitable for rigid structures</a:t>
          </a:r>
          <a:endParaRPr lang="en-US" sz="2200" kern="1200"/>
        </a:p>
      </dsp:txBody>
      <dsp:txXfrm>
        <a:off x="2817" y="2158514"/>
        <a:ext cx="2235464" cy="1341278"/>
      </dsp:txXfrm>
    </dsp:sp>
    <dsp:sp modelId="{1A4C3892-5981-45BD-A112-BD0CD5629863}">
      <dsp:nvSpPr>
        <dsp:cNvPr id="0" name=""/>
        <dsp:cNvSpPr/>
      </dsp:nvSpPr>
      <dsp:spPr>
        <a:xfrm>
          <a:off x="2461828" y="2158514"/>
          <a:ext cx="2235464" cy="1341278"/>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Prevent new learning</a:t>
          </a:r>
          <a:endParaRPr lang="en-US" sz="2200" kern="1200"/>
        </a:p>
      </dsp:txBody>
      <dsp:txXfrm>
        <a:off x="2461828" y="2158514"/>
        <a:ext cx="2235464" cy="1341278"/>
      </dsp:txXfrm>
    </dsp:sp>
    <dsp:sp modelId="{7C0ACA18-2AF2-4CBF-ADDA-03D79116E3DB}">
      <dsp:nvSpPr>
        <dsp:cNvPr id="0" name=""/>
        <dsp:cNvSpPr/>
      </dsp:nvSpPr>
      <dsp:spPr>
        <a:xfrm>
          <a:off x="4920839" y="2158514"/>
          <a:ext cx="2235464" cy="1341278"/>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Company suffer if they leave (sustainable leadership)</a:t>
          </a:r>
          <a:endParaRPr lang="en-US" sz="2200" kern="1200"/>
        </a:p>
      </dsp:txBody>
      <dsp:txXfrm>
        <a:off x="4920839" y="2158514"/>
        <a:ext cx="2235464" cy="1341278"/>
      </dsp:txXfrm>
    </dsp:sp>
    <dsp:sp modelId="{525DED4B-5EFA-45BE-824C-58798D175C02}">
      <dsp:nvSpPr>
        <dsp:cNvPr id="0" name=""/>
        <dsp:cNvSpPr/>
      </dsp:nvSpPr>
      <dsp:spPr>
        <a:xfrm>
          <a:off x="7379850" y="2158514"/>
          <a:ext cx="2235464" cy="1341278"/>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Lack of clarity</a:t>
          </a:r>
          <a:endParaRPr lang="en-US" sz="2200" kern="1200"/>
        </a:p>
      </dsp:txBody>
      <dsp:txXfrm>
        <a:off x="7379850" y="2158514"/>
        <a:ext cx="2235464" cy="1341278"/>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74CD947-E25B-4E8F-A23C-34F9B6599B7D}" type="datetimeFigureOut">
              <a:rPr lang="en-GB" smtClean="0"/>
              <a:t>16/02/2023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50117D3-781D-4F48-84B9-8F4559D1EB7E}" type="slidenum">
              <a:rPr lang="en-GB" smtClean="0"/>
              <a:t>‹#›</a:t>
            </a:fld>
            <a:endParaRPr lang="en-GB"/>
          </a:p>
        </p:txBody>
      </p:sp>
    </p:spTree>
    <p:extLst>
      <p:ext uri="{BB962C8B-B14F-4D97-AF65-F5344CB8AC3E}">
        <p14:creationId xmlns:p14="http://schemas.microsoft.com/office/powerpoint/2010/main" val="35338150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7">
            <a:extLst>
              <a:ext uri="{FF2B5EF4-FFF2-40B4-BE49-F238E27FC236}">
                <a16:creationId xmlns:a16="http://schemas.microsoft.com/office/drawing/2014/main" id="{8C6D6C34-F26B-2ABE-A954-E835B12A4877}"/>
              </a:ext>
            </a:extLst>
          </p:cNvPr>
          <p:cNvSpPr>
            <a:spLocks noGrp="1" noChangeArrowheads="1"/>
          </p:cNvSpPr>
          <p:nvPr>
            <p:ph type="sldNum" sz="quarter" idx="5"/>
          </p:nvPr>
        </p:nvSpPr>
        <p:spPr>
          <a:ln/>
        </p:spPr>
        <p:txBody>
          <a:bodyPr/>
          <a:lstStyle/>
          <a:p>
            <a:fld id="{DF9447A4-AB1C-49D3-BAC7-33D1CBC96DDA}" type="slidenum">
              <a:rPr lang="en-US" altLang="en-US"/>
              <a:pPr/>
              <a:t>2</a:t>
            </a:fld>
            <a:endParaRPr lang="en-US" altLang="en-US"/>
          </a:p>
        </p:txBody>
      </p:sp>
      <p:sp>
        <p:nvSpPr>
          <p:cNvPr id="473090" name="Rectangle 2">
            <a:extLst>
              <a:ext uri="{FF2B5EF4-FFF2-40B4-BE49-F238E27FC236}">
                <a16:creationId xmlns:a16="http://schemas.microsoft.com/office/drawing/2014/main" id="{240E7F01-2E8A-CE37-5E54-69D05D2A23CD}"/>
              </a:ext>
            </a:extLst>
          </p:cNvPr>
          <p:cNvSpPr>
            <a:spLocks noGrp="1" noRot="1" noChangeAspect="1" noChangeArrowheads="1" noTextEdit="1"/>
          </p:cNvSpPr>
          <p:nvPr>
            <p:ph type="sldImg"/>
          </p:nvPr>
        </p:nvSpPr>
        <p:spPr>
          <a:ln/>
        </p:spPr>
      </p:sp>
      <p:sp>
        <p:nvSpPr>
          <p:cNvPr id="473091" name="Rectangle 3">
            <a:extLst>
              <a:ext uri="{FF2B5EF4-FFF2-40B4-BE49-F238E27FC236}">
                <a16:creationId xmlns:a16="http://schemas.microsoft.com/office/drawing/2014/main" id="{4DCDF737-0AE8-24F3-54FF-3160463A4087}"/>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GB" dirty="0"/>
            </a:br>
            <a:endParaRPr lang="en-US" dirty="0"/>
          </a:p>
        </p:txBody>
      </p:sp>
      <p:sp>
        <p:nvSpPr>
          <p:cNvPr id="4" name="Slide Number Placeholder 3"/>
          <p:cNvSpPr>
            <a:spLocks noGrp="1"/>
          </p:cNvSpPr>
          <p:nvPr>
            <p:ph type="sldNum" sz="quarter" idx="5"/>
          </p:nvPr>
        </p:nvSpPr>
        <p:spPr/>
        <p:txBody>
          <a:bodyPr/>
          <a:lstStyle/>
          <a:p>
            <a:fld id="{F50117D3-781D-4F48-84B9-8F4559D1EB7E}" type="slidenum">
              <a:rPr lang="en-GB" smtClean="0"/>
              <a:t>5</a:t>
            </a:fld>
            <a:endParaRPr lang="en-GB"/>
          </a:p>
        </p:txBody>
      </p:sp>
    </p:spTree>
    <p:extLst>
      <p:ext uri="{BB962C8B-B14F-4D97-AF65-F5344CB8AC3E}">
        <p14:creationId xmlns:p14="http://schemas.microsoft.com/office/powerpoint/2010/main" val="23941640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50117D3-781D-4F48-84B9-8F4559D1EB7E}" type="slidenum">
              <a:rPr lang="en-GB" smtClean="0"/>
              <a:t>6</a:t>
            </a:fld>
            <a:endParaRPr lang="en-GB"/>
          </a:p>
        </p:txBody>
      </p:sp>
    </p:spTree>
    <p:extLst>
      <p:ext uri="{BB962C8B-B14F-4D97-AF65-F5344CB8AC3E}">
        <p14:creationId xmlns:p14="http://schemas.microsoft.com/office/powerpoint/2010/main" val="39092322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50117D3-781D-4F48-84B9-8F4559D1EB7E}" type="slidenum">
              <a:rPr lang="en-GB" smtClean="0"/>
              <a:t>7</a:t>
            </a:fld>
            <a:endParaRPr lang="en-GB"/>
          </a:p>
        </p:txBody>
      </p:sp>
    </p:spTree>
    <p:extLst>
      <p:ext uri="{BB962C8B-B14F-4D97-AF65-F5344CB8AC3E}">
        <p14:creationId xmlns:p14="http://schemas.microsoft.com/office/powerpoint/2010/main" val="19828437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7">
            <a:extLst>
              <a:ext uri="{FF2B5EF4-FFF2-40B4-BE49-F238E27FC236}">
                <a16:creationId xmlns:a16="http://schemas.microsoft.com/office/drawing/2014/main" id="{10780B98-4252-9D0F-BC8C-CE0E4285AB55}"/>
              </a:ext>
            </a:extLst>
          </p:cNvPr>
          <p:cNvSpPr>
            <a:spLocks noGrp="1" noChangeArrowheads="1"/>
          </p:cNvSpPr>
          <p:nvPr>
            <p:ph type="sldNum" sz="quarter" idx="5"/>
          </p:nvPr>
        </p:nvSpPr>
        <p:spPr>
          <a:ln/>
        </p:spPr>
        <p:txBody>
          <a:bodyPr/>
          <a:lstStyle/>
          <a:p>
            <a:fld id="{21405FDE-A465-496C-9C76-F77696F4E9F2}" type="slidenum">
              <a:rPr lang="en-US" altLang="en-US"/>
              <a:pPr/>
              <a:t>8</a:t>
            </a:fld>
            <a:endParaRPr lang="en-US" altLang="en-US"/>
          </a:p>
        </p:txBody>
      </p:sp>
      <p:sp>
        <p:nvSpPr>
          <p:cNvPr id="475138" name="Rectangle 2">
            <a:extLst>
              <a:ext uri="{FF2B5EF4-FFF2-40B4-BE49-F238E27FC236}">
                <a16:creationId xmlns:a16="http://schemas.microsoft.com/office/drawing/2014/main" id="{5604ABFF-0463-3373-843D-F1534AD6CF5B}"/>
              </a:ext>
            </a:extLst>
          </p:cNvPr>
          <p:cNvSpPr>
            <a:spLocks noGrp="1" noRot="1" noChangeAspect="1" noChangeArrowheads="1" noTextEdit="1"/>
          </p:cNvSpPr>
          <p:nvPr>
            <p:ph type="sldImg"/>
          </p:nvPr>
        </p:nvSpPr>
        <p:spPr>
          <a:ln/>
        </p:spPr>
      </p:sp>
      <p:sp>
        <p:nvSpPr>
          <p:cNvPr id="475139" name="Rectangle 3">
            <a:extLst>
              <a:ext uri="{FF2B5EF4-FFF2-40B4-BE49-F238E27FC236}">
                <a16:creationId xmlns:a16="http://schemas.microsoft.com/office/drawing/2014/main" id="{FE4DD458-FC0F-0C8D-2C00-DC412B18B2B8}"/>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1" dirty="0"/>
          </a:p>
        </p:txBody>
      </p:sp>
      <p:sp>
        <p:nvSpPr>
          <p:cNvPr id="4" name="Slide Number Placeholder 3"/>
          <p:cNvSpPr>
            <a:spLocks noGrp="1"/>
          </p:cNvSpPr>
          <p:nvPr>
            <p:ph type="sldNum" sz="quarter" idx="5"/>
          </p:nvPr>
        </p:nvSpPr>
        <p:spPr/>
        <p:txBody>
          <a:bodyPr/>
          <a:lstStyle/>
          <a:p>
            <a:fld id="{F50117D3-781D-4F48-84B9-8F4559D1EB7E}" type="slidenum">
              <a:rPr lang="en-GB" smtClean="0"/>
              <a:t>9</a:t>
            </a:fld>
            <a:endParaRPr lang="en-GB"/>
          </a:p>
        </p:txBody>
      </p:sp>
    </p:spTree>
    <p:extLst>
      <p:ext uri="{BB962C8B-B14F-4D97-AF65-F5344CB8AC3E}">
        <p14:creationId xmlns:p14="http://schemas.microsoft.com/office/powerpoint/2010/main" val="40229863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50117D3-781D-4F48-84B9-8F4559D1EB7E}" type="slidenum">
              <a:rPr lang="en-GB" smtClean="0"/>
              <a:t>10</a:t>
            </a:fld>
            <a:endParaRPr lang="en-GB"/>
          </a:p>
        </p:txBody>
      </p:sp>
    </p:spTree>
    <p:extLst>
      <p:ext uri="{BB962C8B-B14F-4D97-AF65-F5344CB8AC3E}">
        <p14:creationId xmlns:p14="http://schemas.microsoft.com/office/powerpoint/2010/main" val="37076610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a:extLst>
              <a:ext uri="{FF2B5EF4-FFF2-40B4-BE49-F238E27FC236}">
                <a16:creationId xmlns:a16="http://schemas.microsoft.com/office/drawing/2014/main" id="{B6090E01-417A-8AD3-58E1-AEA00D85B605}"/>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defTabSz="928688">
              <a:defRPr>
                <a:solidFill>
                  <a:schemeClr val="tx1"/>
                </a:solidFill>
                <a:latin typeface="Tahoma" panose="020B0604030504040204" pitchFamily="34" charset="0"/>
                <a:ea typeface="Angsana New" panose="02020603050405020304" pitchFamily="18" charset="-34"/>
              </a:defRPr>
            </a:lvl1pPr>
            <a:lvl2pPr marL="742950" indent="-285750" defTabSz="928688">
              <a:defRPr>
                <a:solidFill>
                  <a:schemeClr val="tx1"/>
                </a:solidFill>
                <a:latin typeface="Tahoma" panose="020B0604030504040204" pitchFamily="34" charset="0"/>
                <a:ea typeface="Angsana New" panose="02020603050405020304" pitchFamily="18" charset="-34"/>
              </a:defRPr>
            </a:lvl2pPr>
            <a:lvl3pPr marL="1143000" indent="-228600" defTabSz="928688">
              <a:defRPr>
                <a:solidFill>
                  <a:schemeClr val="tx1"/>
                </a:solidFill>
                <a:latin typeface="Tahoma" panose="020B0604030504040204" pitchFamily="34" charset="0"/>
                <a:ea typeface="Angsana New" panose="02020603050405020304" pitchFamily="18" charset="-34"/>
              </a:defRPr>
            </a:lvl3pPr>
            <a:lvl4pPr marL="1600200" indent="-228600" defTabSz="928688">
              <a:defRPr>
                <a:solidFill>
                  <a:schemeClr val="tx1"/>
                </a:solidFill>
                <a:latin typeface="Tahoma" panose="020B0604030504040204" pitchFamily="34" charset="0"/>
                <a:ea typeface="Angsana New" panose="02020603050405020304" pitchFamily="18" charset="-34"/>
              </a:defRPr>
            </a:lvl4pPr>
            <a:lvl5pPr marL="2057400" indent="-228600" defTabSz="928688">
              <a:defRPr>
                <a:solidFill>
                  <a:schemeClr val="tx1"/>
                </a:solidFill>
                <a:latin typeface="Tahoma" panose="020B0604030504040204" pitchFamily="34" charset="0"/>
                <a:ea typeface="Angsana New" panose="02020603050405020304" pitchFamily="18" charset="-34"/>
              </a:defRPr>
            </a:lvl5pPr>
            <a:lvl6pPr marL="2514600" indent="-228600" defTabSz="928688" eaLnBrk="0" fontAlgn="base" hangingPunct="0">
              <a:spcBef>
                <a:spcPct val="0"/>
              </a:spcBef>
              <a:spcAft>
                <a:spcPct val="0"/>
              </a:spcAft>
              <a:defRPr>
                <a:solidFill>
                  <a:schemeClr val="tx1"/>
                </a:solidFill>
                <a:latin typeface="Tahoma" panose="020B0604030504040204" pitchFamily="34" charset="0"/>
                <a:ea typeface="Angsana New" panose="02020603050405020304" pitchFamily="18" charset="-34"/>
              </a:defRPr>
            </a:lvl6pPr>
            <a:lvl7pPr marL="2971800" indent="-228600" defTabSz="928688" eaLnBrk="0" fontAlgn="base" hangingPunct="0">
              <a:spcBef>
                <a:spcPct val="0"/>
              </a:spcBef>
              <a:spcAft>
                <a:spcPct val="0"/>
              </a:spcAft>
              <a:defRPr>
                <a:solidFill>
                  <a:schemeClr val="tx1"/>
                </a:solidFill>
                <a:latin typeface="Tahoma" panose="020B0604030504040204" pitchFamily="34" charset="0"/>
                <a:ea typeface="Angsana New" panose="02020603050405020304" pitchFamily="18" charset="-34"/>
              </a:defRPr>
            </a:lvl7pPr>
            <a:lvl8pPr marL="3429000" indent="-228600" defTabSz="928688" eaLnBrk="0" fontAlgn="base" hangingPunct="0">
              <a:spcBef>
                <a:spcPct val="0"/>
              </a:spcBef>
              <a:spcAft>
                <a:spcPct val="0"/>
              </a:spcAft>
              <a:defRPr>
                <a:solidFill>
                  <a:schemeClr val="tx1"/>
                </a:solidFill>
                <a:latin typeface="Tahoma" panose="020B0604030504040204" pitchFamily="34" charset="0"/>
                <a:ea typeface="Angsana New" panose="02020603050405020304" pitchFamily="18" charset="-34"/>
              </a:defRPr>
            </a:lvl8pPr>
            <a:lvl9pPr marL="3886200" indent="-228600" defTabSz="928688" eaLnBrk="0" fontAlgn="base" hangingPunct="0">
              <a:spcBef>
                <a:spcPct val="0"/>
              </a:spcBef>
              <a:spcAft>
                <a:spcPct val="0"/>
              </a:spcAft>
              <a:defRPr>
                <a:solidFill>
                  <a:schemeClr val="tx1"/>
                </a:solidFill>
                <a:latin typeface="Tahoma" panose="020B0604030504040204" pitchFamily="34" charset="0"/>
                <a:ea typeface="Angsana New" panose="02020603050405020304" pitchFamily="18" charset="-34"/>
              </a:defRPr>
            </a:lvl9pPr>
          </a:lstStyle>
          <a:p>
            <a:fld id="{97C1254E-637A-4C7F-80B7-3CE9517DC050}" type="slidenum">
              <a:rPr lang="en-US" altLang="en-US">
                <a:latin typeface="Times New Roman" panose="02020603050405020304" pitchFamily="18" charset="0"/>
              </a:rPr>
              <a:pPr/>
              <a:t>11</a:t>
            </a:fld>
            <a:endParaRPr lang="en-US" altLang="en-US">
              <a:latin typeface="Times New Roman" panose="02020603050405020304" pitchFamily="18" charset="0"/>
            </a:endParaRPr>
          </a:p>
        </p:txBody>
      </p:sp>
      <p:sp>
        <p:nvSpPr>
          <p:cNvPr id="33795" name="Rectangle 2">
            <a:extLst>
              <a:ext uri="{FF2B5EF4-FFF2-40B4-BE49-F238E27FC236}">
                <a16:creationId xmlns:a16="http://schemas.microsoft.com/office/drawing/2014/main" id="{B3A66D6E-A365-0269-2AE1-F1ABFB2A5929}"/>
              </a:ext>
            </a:extLst>
          </p:cNvPr>
          <p:cNvSpPr>
            <a:spLocks noGrp="1" noRot="1" noChangeAspect="1" noChangeArrowheads="1" noTextEdit="1"/>
          </p:cNvSpPr>
          <p:nvPr>
            <p:ph type="sldImg"/>
          </p:nvPr>
        </p:nvSpPr>
        <p:spPr>
          <a:xfrm>
            <a:off x="414338" y="701675"/>
            <a:ext cx="6157912" cy="3463925"/>
          </a:xfrm>
          <a:noFill/>
          <a:ln w="12700" cap="flat">
            <a:solidFill>
              <a:schemeClr val="tx1"/>
            </a:solidFill>
          </a:ln>
        </p:spPr>
      </p:sp>
      <p:sp>
        <p:nvSpPr>
          <p:cNvPr id="33796" name="Rectangle 3">
            <a:extLst>
              <a:ext uri="{FF2B5EF4-FFF2-40B4-BE49-F238E27FC236}">
                <a16:creationId xmlns:a16="http://schemas.microsoft.com/office/drawing/2014/main" id="{49462BEF-7710-A7B4-4822-C85B7269AF33}"/>
              </a:ext>
            </a:extLst>
          </p:cNvPr>
          <p:cNvSpPr>
            <a:spLocks noGrp="1" noChangeArrowheads="1"/>
          </p:cNvSpPr>
          <p:nvPr>
            <p:ph type="body" idx="1"/>
          </p:nvPr>
        </p:nvSpPr>
        <p:spPr>
          <a:xfrm>
            <a:off x="930275" y="4402138"/>
            <a:ext cx="5121275" cy="417353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1918" tIns="45152" rIns="91918" bIns="45152"/>
          <a:lstStyle/>
          <a:p>
            <a:pPr eaLnBrk="1" hangingPunct="1"/>
            <a:endParaRPr lang="th-TH" alt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F50117D3-781D-4F48-84B9-8F4559D1EB7E}" type="slidenum">
              <a:rPr lang="en-GB" smtClean="0"/>
              <a:t>12</a:t>
            </a:fld>
            <a:endParaRPr lang="en-GB"/>
          </a:p>
        </p:txBody>
      </p:sp>
    </p:spTree>
    <p:extLst>
      <p:ext uri="{BB962C8B-B14F-4D97-AF65-F5344CB8AC3E}">
        <p14:creationId xmlns:p14="http://schemas.microsoft.com/office/powerpoint/2010/main" val="13323066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F50117D3-781D-4F48-84B9-8F4559D1EB7E}" type="slidenum">
              <a:rPr lang="en-GB" smtClean="0"/>
              <a:t>13</a:t>
            </a:fld>
            <a:endParaRPr lang="en-GB"/>
          </a:p>
        </p:txBody>
      </p:sp>
    </p:spTree>
    <p:extLst>
      <p:ext uri="{BB962C8B-B14F-4D97-AF65-F5344CB8AC3E}">
        <p14:creationId xmlns:p14="http://schemas.microsoft.com/office/powerpoint/2010/main" val="27324489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F50117D3-781D-4F48-84B9-8F4559D1EB7E}" type="slidenum">
              <a:rPr lang="en-GB" smtClean="0"/>
              <a:t>14</a:t>
            </a:fld>
            <a:endParaRPr lang="en-GB"/>
          </a:p>
        </p:txBody>
      </p:sp>
    </p:spTree>
    <p:extLst>
      <p:ext uri="{BB962C8B-B14F-4D97-AF65-F5344CB8AC3E}">
        <p14:creationId xmlns:p14="http://schemas.microsoft.com/office/powerpoint/2010/main" val="244939108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7">
            <a:extLst>
              <a:ext uri="{FF2B5EF4-FFF2-40B4-BE49-F238E27FC236}">
                <a16:creationId xmlns:a16="http://schemas.microsoft.com/office/drawing/2014/main" id="{0ACEA5CF-A1A9-FD83-689E-0ABDC4588F04}"/>
              </a:ext>
            </a:extLst>
          </p:cNvPr>
          <p:cNvSpPr>
            <a:spLocks noGrp="1" noChangeArrowheads="1"/>
          </p:cNvSpPr>
          <p:nvPr>
            <p:ph type="sldNum" sz="quarter" idx="5"/>
          </p:nvPr>
        </p:nvSpPr>
        <p:spPr>
          <a:ln/>
        </p:spPr>
        <p:txBody>
          <a:bodyPr/>
          <a:lstStyle/>
          <a:p>
            <a:fld id="{D9A25113-EF3C-419D-B39D-5B5188F9C605}" type="slidenum">
              <a:rPr lang="en-US" altLang="en-US"/>
              <a:pPr/>
              <a:t>15</a:t>
            </a:fld>
            <a:endParaRPr lang="en-US" altLang="en-US"/>
          </a:p>
        </p:txBody>
      </p:sp>
      <p:sp>
        <p:nvSpPr>
          <p:cNvPr id="477186" name="Rectangle 2">
            <a:extLst>
              <a:ext uri="{FF2B5EF4-FFF2-40B4-BE49-F238E27FC236}">
                <a16:creationId xmlns:a16="http://schemas.microsoft.com/office/drawing/2014/main" id="{033E861D-5C50-2C7B-DF5C-8A8860243314}"/>
              </a:ext>
            </a:extLst>
          </p:cNvPr>
          <p:cNvSpPr>
            <a:spLocks noGrp="1" noRot="1" noChangeAspect="1" noChangeArrowheads="1" noTextEdit="1"/>
          </p:cNvSpPr>
          <p:nvPr>
            <p:ph type="sldImg"/>
          </p:nvPr>
        </p:nvSpPr>
        <p:spPr>
          <a:ln/>
        </p:spPr>
      </p:sp>
      <p:sp>
        <p:nvSpPr>
          <p:cNvPr id="477187" name="Rectangle 3">
            <a:extLst>
              <a:ext uri="{FF2B5EF4-FFF2-40B4-BE49-F238E27FC236}">
                <a16:creationId xmlns:a16="http://schemas.microsoft.com/office/drawing/2014/main" id="{429AEF7F-12A6-8DF1-8DDC-33F48BE7235A}"/>
              </a:ext>
            </a:extLst>
          </p:cNvPr>
          <p:cNvSpPr>
            <a:spLocks noGrp="1" noChangeArrowheads="1"/>
          </p:cNvSpPr>
          <p:nvPr>
            <p:ph type="body" idx="1"/>
          </p:nvPr>
        </p:nvSpPr>
        <p:spPr/>
        <p:txBody>
          <a:bodyPr/>
          <a:lstStyle/>
          <a:p>
            <a:endParaRPr lang="en-US" altLang="en-US"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a:extLst>
              <a:ext uri="{FF2B5EF4-FFF2-40B4-BE49-F238E27FC236}">
                <a16:creationId xmlns:a16="http://schemas.microsoft.com/office/drawing/2014/main" id="{9AEDF4DA-6626-8AA9-D5D9-6CBC37997CA8}"/>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sz="2400">
                <a:solidFill>
                  <a:schemeClr val="tx1"/>
                </a:solidFill>
                <a:latin typeface="Times New Roman" panose="02020603050405020304" pitchFamily="18" charset="0"/>
                <a:cs typeface="Times New Roman" panose="02020603050405020304" pitchFamily="18" charset="0"/>
              </a:defRPr>
            </a:lvl1pPr>
            <a:lvl2pPr marL="742950" indent="-285750">
              <a:defRPr sz="2400">
                <a:solidFill>
                  <a:schemeClr val="tx1"/>
                </a:solidFill>
                <a:latin typeface="Times New Roman" panose="02020603050405020304" pitchFamily="18" charset="0"/>
                <a:cs typeface="Times New Roman" panose="02020603050405020304" pitchFamily="18" charset="0"/>
              </a:defRPr>
            </a:lvl2pPr>
            <a:lvl3pPr marL="1143000" indent="-228600">
              <a:defRPr sz="2400">
                <a:solidFill>
                  <a:schemeClr val="tx1"/>
                </a:solidFill>
                <a:latin typeface="Times New Roman" panose="02020603050405020304" pitchFamily="18" charset="0"/>
                <a:cs typeface="Times New Roman" panose="02020603050405020304" pitchFamily="18" charset="0"/>
              </a:defRPr>
            </a:lvl3pPr>
            <a:lvl4pPr marL="1600200" indent="-228600">
              <a:defRPr sz="2400">
                <a:solidFill>
                  <a:schemeClr val="tx1"/>
                </a:solidFill>
                <a:latin typeface="Times New Roman" panose="02020603050405020304" pitchFamily="18" charset="0"/>
                <a:cs typeface="Times New Roman" panose="02020603050405020304" pitchFamily="18" charset="0"/>
              </a:defRPr>
            </a:lvl4pPr>
            <a:lvl5pPr marL="2057400" indent="-228600">
              <a:defRPr sz="2400">
                <a:solidFill>
                  <a:schemeClr val="tx1"/>
                </a:solidFill>
                <a:latin typeface="Times New Roman" panose="02020603050405020304" pitchFamily="18" charset="0"/>
                <a:cs typeface="Times New Roman" panose="02020603050405020304" pitchFamily="18" charset="0"/>
              </a:defRPr>
            </a:lvl5pPr>
            <a:lvl6pPr marL="25146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6pPr>
            <a:lvl7pPr marL="29718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7pPr>
            <a:lvl8pPr marL="34290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8pPr>
            <a:lvl9pPr marL="3886200" indent="-228600" eaLnBrk="0" fontAlgn="base" hangingPunct="0">
              <a:spcBef>
                <a:spcPct val="0"/>
              </a:spcBef>
              <a:spcAft>
                <a:spcPct val="0"/>
              </a:spcAft>
              <a:defRPr sz="2400">
                <a:solidFill>
                  <a:schemeClr val="tx1"/>
                </a:solidFill>
                <a:latin typeface="Times New Roman" panose="02020603050405020304" pitchFamily="18" charset="0"/>
                <a:cs typeface="Times New Roman" panose="02020603050405020304" pitchFamily="18" charset="0"/>
              </a:defRPr>
            </a:lvl9pPr>
          </a:lstStyle>
          <a:p>
            <a:fld id="{BDF54F59-DB7D-4937-8D47-9A98E109198F}" type="slidenum">
              <a:rPr lang="en-US" altLang="en-US" sz="1200"/>
              <a:pPr/>
              <a:t>16</a:t>
            </a:fld>
            <a:endParaRPr lang="en-US" altLang="en-US" sz="1200"/>
          </a:p>
        </p:txBody>
      </p:sp>
      <p:sp>
        <p:nvSpPr>
          <p:cNvPr id="45059" name="Rectangle 2">
            <a:extLst>
              <a:ext uri="{FF2B5EF4-FFF2-40B4-BE49-F238E27FC236}">
                <a16:creationId xmlns:a16="http://schemas.microsoft.com/office/drawing/2014/main" id="{0CB8346C-56A8-20A4-6707-E3C6DBD8C9FC}"/>
              </a:ext>
            </a:extLst>
          </p:cNvPr>
          <p:cNvSpPr>
            <a:spLocks noGrp="1" noRot="1" noChangeAspect="1" noChangeArrowheads="1" noTextEdit="1"/>
          </p:cNvSpPr>
          <p:nvPr>
            <p:ph type="sldImg"/>
          </p:nvPr>
        </p:nvSpPr>
        <p:spPr>
          <a:ln/>
        </p:spPr>
      </p:sp>
      <p:sp>
        <p:nvSpPr>
          <p:cNvPr id="45060" name="Rectangle 3">
            <a:extLst>
              <a:ext uri="{FF2B5EF4-FFF2-40B4-BE49-F238E27FC236}">
                <a16:creationId xmlns:a16="http://schemas.microsoft.com/office/drawing/2014/main" id="{7DF0F79B-0EC6-D22B-9AD3-23385C476847}"/>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b="0" i="0" dirty="0">
              <a:solidFill>
                <a:srgbClr val="141414"/>
              </a:solidFill>
              <a:effectLst/>
              <a:latin typeface="Arial" panose="020B0604020202020204" pitchFamily="34" charset="0"/>
            </a:endParaRPr>
          </a:p>
          <a:p>
            <a:pPr eaLnBrk="1" hangingPunct="1"/>
            <a:endParaRPr lang="en-US" altLang="en-US"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7">
            <a:extLst>
              <a:ext uri="{FF2B5EF4-FFF2-40B4-BE49-F238E27FC236}">
                <a16:creationId xmlns:a16="http://schemas.microsoft.com/office/drawing/2014/main" id="{9F24D7F4-8CC6-74AF-F3C1-6CCF2636C983}"/>
              </a:ext>
            </a:extLst>
          </p:cNvPr>
          <p:cNvSpPr>
            <a:spLocks noGrp="1" noChangeArrowheads="1"/>
          </p:cNvSpPr>
          <p:nvPr>
            <p:ph type="sldNum" sz="quarter" idx="5"/>
          </p:nvPr>
        </p:nvSpPr>
        <p:spPr>
          <a:ln/>
        </p:spPr>
        <p:txBody>
          <a:bodyPr/>
          <a:lstStyle/>
          <a:p>
            <a:fld id="{A1426025-4288-44CA-BF38-948874B5117D}" type="slidenum">
              <a:rPr lang="en-US" altLang="en-US"/>
              <a:pPr/>
              <a:t>17</a:t>
            </a:fld>
            <a:endParaRPr lang="en-US" altLang="en-US"/>
          </a:p>
        </p:txBody>
      </p:sp>
      <p:sp>
        <p:nvSpPr>
          <p:cNvPr id="479234" name="Rectangle 2">
            <a:extLst>
              <a:ext uri="{FF2B5EF4-FFF2-40B4-BE49-F238E27FC236}">
                <a16:creationId xmlns:a16="http://schemas.microsoft.com/office/drawing/2014/main" id="{93CA95CD-F0AB-0089-6006-6CD561FCD77A}"/>
              </a:ext>
            </a:extLst>
          </p:cNvPr>
          <p:cNvSpPr>
            <a:spLocks noGrp="1" noRot="1" noChangeAspect="1" noChangeArrowheads="1" noTextEdit="1"/>
          </p:cNvSpPr>
          <p:nvPr>
            <p:ph type="sldImg"/>
          </p:nvPr>
        </p:nvSpPr>
        <p:spPr>
          <a:ln/>
        </p:spPr>
      </p:sp>
      <p:sp>
        <p:nvSpPr>
          <p:cNvPr id="479235" name="Rectangle 3">
            <a:extLst>
              <a:ext uri="{FF2B5EF4-FFF2-40B4-BE49-F238E27FC236}">
                <a16:creationId xmlns:a16="http://schemas.microsoft.com/office/drawing/2014/main" id="{3633E42D-A910-4BD8-8839-F2A073F25CFC}"/>
              </a:ext>
            </a:extLst>
          </p:cNvPr>
          <p:cNvSpPr>
            <a:spLocks noGrp="1" noChangeArrowheads="1"/>
          </p:cNvSpPr>
          <p:nvPr>
            <p:ph type="body" idx="1"/>
          </p:nvPr>
        </p:nvSpPr>
        <p:spPr/>
        <p:txBody>
          <a:bodyPr/>
          <a:lstStyle/>
          <a:p>
            <a:endParaRPr lang="en-US" altLang="en-US"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7">
            <a:extLst>
              <a:ext uri="{FF2B5EF4-FFF2-40B4-BE49-F238E27FC236}">
                <a16:creationId xmlns:a16="http://schemas.microsoft.com/office/drawing/2014/main" id="{DF45A399-FA14-D371-7BBC-ED2B9818CE48}"/>
              </a:ext>
            </a:extLst>
          </p:cNvPr>
          <p:cNvSpPr>
            <a:spLocks noGrp="1" noChangeArrowheads="1"/>
          </p:cNvSpPr>
          <p:nvPr>
            <p:ph type="sldNum" sz="quarter" idx="5"/>
          </p:nvPr>
        </p:nvSpPr>
        <p:spPr>
          <a:ln/>
        </p:spPr>
        <p:txBody>
          <a:bodyPr/>
          <a:lstStyle/>
          <a:p>
            <a:fld id="{FDBAE719-137B-42B2-AA93-6C9F15625AB5}" type="slidenum">
              <a:rPr lang="en-US" altLang="en-US"/>
              <a:pPr/>
              <a:t>18</a:t>
            </a:fld>
            <a:endParaRPr lang="en-US" altLang="en-US"/>
          </a:p>
        </p:txBody>
      </p:sp>
      <p:sp>
        <p:nvSpPr>
          <p:cNvPr id="485378" name="Rectangle 2">
            <a:extLst>
              <a:ext uri="{FF2B5EF4-FFF2-40B4-BE49-F238E27FC236}">
                <a16:creationId xmlns:a16="http://schemas.microsoft.com/office/drawing/2014/main" id="{898B4B6D-F4F0-4B42-1A0D-0730DBED8D86}"/>
              </a:ext>
            </a:extLst>
          </p:cNvPr>
          <p:cNvSpPr>
            <a:spLocks noGrp="1" noRot="1" noChangeAspect="1" noChangeArrowheads="1" noTextEdit="1"/>
          </p:cNvSpPr>
          <p:nvPr>
            <p:ph type="sldImg"/>
          </p:nvPr>
        </p:nvSpPr>
        <p:spPr>
          <a:ln/>
        </p:spPr>
      </p:sp>
      <p:sp>
        <p:nvSpPr>
          <p:cNvPr id="485379" name="Rectangle 3">
            <a:extLst>
              <a:ext uri="{FF2B5EF4-FFF2-40B4-BE49-F238E27FC236}">
                <a16:creationId xmlns:a16="http://schemas.microsoft.com/office/drawing/2014/main" id="{B115AC2C-9A02-8C7C-8A57-BF7EC524AF56}"/>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7">
            <a:extLst>
              <a:ext uri="{FF2B5EF4-FFF2-40B4-BE49-F238E27FC236}">
                <a16:creationId xmlns:a16="http://schemas.microsoft.com/office/drawing/2014/main" id="{DF17F7EF-7483-106C-792A-892416E7971B}"/>
              </a:ext>
            </a:extLst>
          </p:cNvPr>
          <p:cNvSpPr>
            <a:spLocks noGrp="1" noChangeArrowheads="1"/>
          </p:cNvSpPr>
          <p:nvPr>
            <p:ph type="sldNum" sz="quarter" idx="5"/>
          </p:nvPr>
        </p:nvSpPr>
        <p:spPr>
          <a:ln/>
        </p:spPr>
        <p:txBody>
          <a:bodyPr/>
          <a:lstStyle/>
          <a:p>
            <a:fld id="{127B5166-F4D4-420F-8DC7-96F0702F3278}" type="slidenum">
              <a:rPr lang="en-US" altLang="en-US"/>
              <a:pPr/>
              <a:t>19</a:t>
            </a:fld>
            <a:endParaRPr lang="en-US" altLang="en-US"/>
          </a:p>
        </p:txBody>
      </p:sp>
      <p:sp>
        <p:nvSpPr>
          <p:cNvPr id="481282" name="Rectangle 2">
            <a:extLst>
              <a:ext uri="{FF2B5EF4-FFF2-40B4-BE49-F238E27FC236}">
                <a16:creationId xmlns:a16="http://schemas.microsoft.com/office/drawing/2014/main" id="{21144032-B93C-C75A-AC9C-73AABF2E4610}"/>
              </a:ext>
            </a:extLst>
          </p:cNvPr>
          <p:cNvSpPr>
            <a:spLocks noGrp="1" noRot="1" noChangeAspect="1" noChangeArrowheads="1" noTextEdit="1"/>
          </p:cNvSpPr>
          <p:nvPr>
            <p:ph type="sldImg"/>
          </p:nvPr>
        </p:nvSpPr>
        <p:spPr>
          <a:ln/>
        </p:spPr>
      </p:sp>
      <p:sp>
        <p:nvSpPr>
          <p:cNvPr id="481283" name="Rectangle 3">
            <a:extLst>
              <a:ext uri="{FF2B5EF4-FFF2-40B4-BE49-F238E27FC236}">
                <a16:creationId xmlns:a16="http://schemas.microsoft.com/office/drawing/2014/main" id="{0FA65161-1C60-28BB-87B1-1160FAE30473}"/>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7">
            <a:extLst>
              <a:ext uri="{FF2B5EF4-FFF2-40B4-BE49-F238E27FC236}">
                <a16:creationId xmlns:a16="http://schemas.microsoft.com/office/drawing/2014/main" id="{CDBFDC09-24AE-AB3C-EF35-5EE95875C468}"/>
              </a:ext>
            </a:extLst>
          </p:cNvPr>
          <p:cNvSpPr>
            <a:spLocks noGrp="1" noChangeArrowheads="1"/>
          </p:cNvSpPr>
          <p:nvPr>
            <p:ph type="sldNum" sz="quarter" idx="5"/>
          </p:nvPr>
        </p:nvSpPr>
        <p:spPr>
          <a:ln/>
        </p:spPr>
        <p:txBody>
          <a:bodyPr/>
          <a:lstStyle/>
          <a:p>
            <a:fld id="{C6891590-6BF9-4098-AE8B-F61AE5CF10BC}" type="slidenum">
              <a:rPr lang="en-US" altLang="en-US"/>
              <a:pPr/>
              <a:t>20</a:t>
            </a:fld>
            <a:endParaRPr lang="en-US" altLang="en-US"/>
          </a:p>
        </p:txBody>
      </p:sp>
      <p:sp>
        <p:nvSpPr>
          <p:cNvPr id="483330" name="Rectangle 2">
            <a:extLst>
              <a:ext uri="{FF2B5EF4-FFF2-40B4-BE49-F238E27FC236}">
                <a16:creationId xmlns:a16="http://schemas.microsoft.com/office/drawing/2014/main" id="{3D776370-F6A6-2502-A315-360E71593AAE}"/>
              </a:ext>
            </a:extLst>
          </p:cNvPr>
          <p:cNvSpPr>
            <a:spLocks noGrp="1" noRot="1" noChangeAspect="1" noChangeArrowheads="1" noTextEdit="1"/>
          </p:cNvSpPr>
          <p:nvPr>
            <p:ph type="sldImg"/>
          </p:nvPr>
        </p:nvSpPr>
        <p:spPr>
          <a:ln/>
        </p:spPr>
      </p:sp>
      <p:sp>
        <p:nvSpPr>
          <p:cNvPr id="483331" name="Rectangle 3">
            <a:extLst>
              <a:ext uri="{FF2B5EF4-FFF2-40B4-BE49-F238E27FC236}">
                <a16:creationId xmlns:a16="http://schemas.microsoft.com/office/drawing/2014/main" id="{65CD4899-1DE0-5CE3-6224-D444C0429FA0}"/>
              </a:ext>
            </a:extLst>
          </p:cNvPr>
          <p:cNvSpPr>
            <a:spLocks noGrp="1" noChangeArrowheads="1"/>
          </p:cNvSpPr>
          <p:nvPr>
            <p:ph type="body" idx="1"/>
          </p:nvPr>
        </p:nvSpPr>
        <p:spPr/>
        <p:txBody>
          <a:bodyPr/>
          <a:lstStyle/>
          <a:p>
            <a:r>
              <a:rPr lang="en-US" altLang="en-US" dirty="0"/>
              <a:t> </a:t>
            </a:r>
          </a:p>
          <a:p>
            <a:endParaRPr lang="en-US" altLang="en-US"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a:extLst>
              <a:ext uri="{FF2B5EF4-FFF2-40B4-BE49-F238E27FC236}">
                <a16:creationId xmlns:a16="http://schemas.microsoft.com/office/drawing/2014/main" id="{0CDA6C69-E0A9-7C7C-5814-731713088AEA}"/>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defTabSz="928688">
              <a:defRPr>
                <a:solidFill>
                  <a:schemeClr val="tx1"/>
                </a:solidFill>
                <a:latin typeface="Tahoma" panose="020B0604030504040204" pitchFamily="34" charset="0"/>
                <a:ea typeface="Angsana New" panose="02020603050405020304" pitchFamily="18" charset="-34"/>
              </a:defRPr>
            </a:lvl1pPr>
            <a:lvl2pPr marL="742950" indent="-285750" defTabSz="928688">
              <a:defRPr>
                <a:solidFill>
                  <a:schemeClr val="tx1"/>
                </a:solidFill>
                <a:latin typeface="Tahoma" panose="020B0604030504040204" pitchFamily="34" charset="0"/>
                <a:ea typeface="Angsana New" panose="02020603050405020304" pitchFamily="18" charset="-34"/>
              </a:defRPr>
            </a:lvl2pPr>
            <a:lvl3pPr marL="1143000" indent="-228600" defTabSz="928688">
              <a:defRPr>
                <a:solidFill>
                  <a:schemeClr val="tx1"/>
                </a:solidFill>
                <a:latin typeface="Tahoma" panose="020B0604030504040204" pitchFamily="34" charset="0"/>
                <a:ea typeface="Angsana New" panose="02020603050405020304" pitchFamily="18" charset="-34"/>
              </a:defRPr>
            </a:lvl3pPr>
            <a:lvl4pPr marL="1600200" indent="-228600" defTabSz="928688">
              <a:defRPr>
                <a:solidFill>
                  <a:schemeClr val="tx1"/>
                </a:solidFill>
                <a:latin typeface="Tahoma" panose="020B0604030504040204" pitchFamily="34" charset="0"/>
                <a:ea typeface="Angsana New" panose="02020603050405020304" pitchFamily="18" charset="-34"/>
              </a:defRPr>
            </a:lvl4pPr>
            <a:lvl5pPr marL="2057400" indent="-228600" defTabSz="928688">
              <a:defRPr>
                <a:solidFill>
                  <a:schemeClr val="tx1"/>
                </a:solidFill>
                <a:latin typeface="Tahoma" panose="020B0604030504040204" pitchFamily="34" charset="0"/>
                <a:ea typeface="Angsana New" panose="02020603050405020304" pitchFamily="18" charset="-34"/>
              </a:defRPr>
            </a:lvl5pPr>
            <a:lvl6pPr marL="2514600" indent="-228600" defTabSz="928688" eaLnBrk="0" fontAlgn="base" hangingPunct="0">
              <a:spcBef>
                <a:spcPct val="0"/>
              </a:spcBef>
              <a:spcAft>
                <a:spcPct val="0"/>
              </a:spcAft>
              <a:defRPr>
                <a:solidFill>
                  <a:schemeClr val="tx1"/>
                </a:solidFill>
                <a:latin typeface="Tahoma" panose="020B0604030504040204" pitchFamily="34" charset="0"/>
                <a:ea typeface="Angsana New" panose="02020603050405020304" pitchFamily="18" charset="-34"/>
              </a:defRPr>
            </a:lvl6pPr>
            <a:lvl7pPr marL="2971800" indent="-228600" defTabSz="928688" eaLnBrk="0" fontAlgn="base" hangingPunct="0">
              <a:spcBef>
                <a:spcPct val="0"/>
              </a:spcBef>
              <a:spcAft>
                <a:spcPct val="0"/>
              </a:spcAft>
              <a:defRPr>
                <a:solidFill>
                  <a:schemeClr val="tx1"/>
                </a:solidFill>
                <a:latin typeface="Tahoma" panose="020B0604030504040204" pitchFamily="34" charset="0"/>
                <a:ea typeface="Angsana New" panose="02020603050405020304" pitchFamily="18" charset="-34"/>
              </a:defRPr>
            </a:lvl7pPr>
            <a:lvl8pPr marL="3429000" indent="-228600" defTabSz="928688" eaLnBrk="0" fontAlgn="base" hangingPunct="0">
              <a:spcBef>
                <a:spcPct val="0"/>
              </a:spcBef>
              <a:spcAft>
                <a:spcPct val="0"/>
              </a:spcAft>
              <a:defRPr>
                <a:solidFill>
                  <a:schemeClr val="tx1"/>
                </a:solidFill>
                <a:latin typeface="Tahoma" panose="020B0604030504040204" pitchFamily="34" charset="0"/>
                <a:ea typeface="Angsana New" panose="02020603050405020304" pitchFamily="18" charset="-34"/>
              </a:defRPr>
            </a:lvl8pPr>
            <a:lvl9pPr marL="3886200" indent="-228600" defTabSz="928688" eaLnBrk="0" fontAlgn="base" hangingPunct="0">
              <a:spcBef>
                <a:spcPct val="0"/>
              </a:spcBef>
              <a:spcAft>
                <a:spcPct val="0"/>
              </a:spcAft>
              <a:defRPr>
                <a:solidFill>
                  <a:schemeClr val="tx1"/>
                </a:solidFill>
                <a:latin typeface="Tahoma" panose="020B0604030504040204" pitchFamily="34" charset="0"/>
                <a:ea typeface="Angsana New" panose="02020603050405020304" pitchFamily="18" charset="-34"/>
              </a:defRPr>
            </a:lvl9pPr>
          </a:lstStyle>
          <a:p>
            <a:fld id="{45B5676A-A9AE-4226-A17C-CB6B64EFA001}" type="slidenum">
              <a:rPr lang="en-US" altLang="en-US">
                <a:latin typeface="Times New Roman" panose="02020603050405020304" pitchFamily="18" charset="0"/>
              </a:rPr>
              <a:pPr/>
              <a:t>21</a:t>
            </a:fld>
            <a:endParaRPr lang="en-US" altLang="en-US">
              <a:latin typeface="Times New Roman" panose="02020603050405020304" pitchFamily="18" charset="0"/>
            </a:endParaRPr>
          </a:p>
        </p:txBody>
      </p:sp>
      <p:sp>
        <p:nvSpPr>
          <p:cNvPr id="27651" name="Rectangle 2">
            <a:extLst>
              <a:ext uri="{FF2B5EF4-FFF2-40B4-BE49-F238E27FC236}">
                <a16:creationId xmlns:a16="http://schemas.microsoft.com/office/drawing/2014/main" id="{1C3F0AA2-2634-8034-9C90-939CA057A1A5}"/>
              </a:ext>
            </a:extLst>
          </p:cNvPr>
          <p:cNvSpPr>
            <a:spLocks noGrp="1" noRot="1" noChangeAspect="1" noChangeArrowheads="1" noTextEdit="1"/>
          </p:cNvSpPr>
          <p:nvPr>
            <p:ph type="sldImg"/>
          </p:nvPr>
        </p:nvSpPr>
        <p:spPr>
          <a:xfrm>
            <a:off x="414338" y="701675"/>
            <a:ext cx="6157912" cy="3463925"/>
          </a:xfrm>
          <a:noFill/>
          <a:ln w="12700" cap="flat">
            <a:solidFill>
              <a:schemeClr val="tx1"/>
            </a:solidFill>
          </a:ln>
        </p:spPr>
      </p:sp>
      <p:sp>
        <p:nvSpPr>
          <p:cNvPr id="27652" name="Rectangle 3">
            <a:extLst>
              <a:ext uri="{FF2B5EF4-FFF2-40B4-BE49-F238E27FC236}">
                <a16:creationId xmlns:a16="http://schemas.microsoft.com/office/drawing/2014/main" id="{E72F0558-13A2-40CD-1A2A-7C86A43632CD}"/>
              </a:ext>
            </a:extLst>
          </p:cNvPr>
          <p:cNvSpPr>
            <a:spLocks noGrp="1" noChangeArrowheads="1"/>
          </p:cNvSpPr>
          <p:nvPr>
            <p:ph type="body" idx="1"/>
          </p:nvPr>
        </p:nvSpPr>
        <p:spPr>
          <a:xfrm>
            <a:off x="930275" y="4402138"/>
            <a:ext cx="5121275" cy="417353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lIns="91918" tIns="45152" rIns="91918" bIns="45152"/>
          <a:lstStyle/>
          <a:p>
            <a:pPr eaLnBrk="1" hangingPunct="1"/>
            <a:endParaRPr lang="th-TH" altLang="en-US" dirty="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50117D3-781D-4F48-84B9-8F4559D1EB7E}" type="slidenum">
              <a:rPr lang="en-GB" smtClean="0"/>
              <a:t>22</a:t>
            </a:fld>
            <a:endParaRPr lang="en-GB"/>
          </a:p>
        </p:txBody>
      </p:sp>
    </p:spTree>
    <p:extLst>
      <p:ext uri="{BB962C8B-B14F-4D97-AF65-F5344CB8AC3E}">
        <p14:creationId xmlns:p14="http://schemas.microsoft.com/office/powerpoint/2010/main" val="17351668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a:extLst>
              <a:ext uri="{FF2B5EF4-FFF2-40B4-BE49-F238E27FC236}">
                <a16:creationId xmlns:a16="http://schemas.microsoft.com/office/drawing/2014/main" id="{DDB1092F-828D-1380-2B9F-54E92D16E3EF}"/>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defTabSz="928688">
              <a:defRPr>
                <a:solidFill>
                  <a:schemeClr val="tx1"/>
                </a:solidFill>
                <a:latin typeface="Tahoma" panose="020B0604030504040204" pitchFamily="34" charset="0"/>
                <a:ea typeface="Angsana New" panose="02020603050405020304" pitchFamily="18" charset="-34"/>
              </a:defRPr>
            </a:lvl1pPr>
            <a:lvl2pPr marL="742950" indent="-285750" defTabSz="928688">
              <a:defRPr>
                <a:solidFill>
                  <a:schemeClr val="tx1"/>
                </a:solidFill>
                <a:latin typeface="Tahoma" panose="020B0604030504040204" pitchFamily="34" charset="0"/>
                <a:ea typeface="Angsana New" panose="02020603050405020304" pitchFamily="18" charset="-34"/>
              </a:defRPr>
            </a:lvl2pPr>
            <a:lvl3pPr marL="1143000" indent="-228600" defTabSz="928688">
              <a:defRPr>
                <a:solidFill>
                  <a:schemeClr val="tx1"/>
                </a:solidFill>
                <a:latin typeface="Tahoma" panose="020B0604030504040204" pitchFamily="34" charset="0"/>
                <a:ea typeface="Angsana New" panose="02020603050405020304" pitchFamily="18" charset="-34"/>
              </a:defRPr>
            </a:lvl3pPr>
            <a:lvl4pPr marL="1600200" indent="-228600" defTabSz="928688">
              <a:defRPr>
                <a:solidFill>
                  <a:schemeClr val="tx1"/>
                </a:solidFill>
                <a:latin typeface="Tahoma" panose="020B0604030504040204" pitchFamily="34" charset="0"/>
                <a:ea typeface="Angsana New" panose="02020603050405020304" pitchFamily="18" charset="-34"/>
              </a:defRPr>
            </a:lvl4pPr>
            <a:lvl5pPr marL="2057400" indent="-228600" defTabSz="928688">
              <a:defRPr>
                <a:solidFill>
                  <a:schemeClr val="tx1"/>
                </a:solidFill>
                <a:latin typeface="Tahoma" panose="020B0604030504040204" pitchFamily="34" charset="0"/>
                <a:ea typeface="Angsana New" panose="02020603050405020304" pitchFamily="18" charset="-34"/>
              </a:defRPr>
            </a:lvl5pPr>
            <a:lvl6pPr marL="2514600" indent="-228600" defTabSz="928688" eaLnBrk="0" fontAlgn="base" hangingPunct="0">
              <a:spcBef>
                <a:spcPct val="0"/>
              </a:spcBef>
              <a:spcAft>
                <a:spcPct val="0"/>
              </a:spcAft>
              <a:defRPr>
                <a:solidFill>
                  <a:schemeClr val="tx1"/>
                </a:solidFill>
                <a:latin typeface="Tahoma" panose="020B0604030504040204" pitchFamily="34" charset="0"/>
                <a:ea typeface="Angsana New" panose="02020603050405020304" pitchFamily="18" charset="-34"/>
              </a:defRPr>
            </a:lvl6pPr>
            <a:lvl7pPr marL="2971800" indent="-228600" defTabSz="928688" eaLnBrk="0" fontAlgn="base" hangingPunct="0">
              <a:spcBef>
                <a:spcPct val="0"/>
              </a:spcBef>
              <a:spcAft>
                <a:spcPct val="0"/>
              </a:spcAft>
              <a:defRPr>
                <a:solidFill>
                  <a:schemeClr val="tx1"/>
                </a:solidFill>
                <a:latin typeface="Tahoma" panose="020B0604030504040204" pitchFamily="34" charset="0"/>
                <a:ea typeface="Angsana New" panose="02020603050405020304" pitchFamily="18" charset="-34"/>
              </a:defRPr>
            </a:lvl7pPr>
            <a:lvl8pPr marL="3429000" indent="-228600" defTabSz="928688" eaLnBrk="0" fontAlgn="base" hangingPunct="0">
              <a:spcBef>
                <a:spcPct val="0"/>
              </a:spcBef>
              <a:spcAft>
                <a:spcPct val="0"/>
              </a:spcAft>
              <a:defRPr>
                <a:solidFill>
                  <a:schemeClr val="tx1"/>
                </a:solidFill>
                <a:latin typeface="Tahoma" panose="020B0604030504040204" pitchFamily="34" charset="0"/>
                <a:ea typeface="Angsana New" panose="02020603050405020304" pitchFamily="18" charset="-34"/>
              </a:defRPr>
            </a:lvl8pPr>
            <a:lvl9pPr marL="3886200" indent="-228600" defTabSz="928688" eaLnBrk="0" fontAlgn="base" hangingPunct="0">
              <a:spcBef>
                <a:spcPct val="0"/>
              </a:spcBef>
              <a:spcAft>
                <a:spcPct val="0"/>
              </a:spcAft>
              <a:defRPr>
                <a:solidFill>
                  <a:schemeClr val="tx1"/>
                </a:solidFill>
                <a:latin typeface="Tahoma" panose="020B0604030504040204" pitchFamily="34" charset="0"/>
                <a:ea typeface="Angsana New" panose="02020603050405020304" pitchFamily="18" charset="-34"/>
              </a:defRPr>
            </a:lvl9pPr>
          </a:lstStyle>
          <a:p>
            <a:fld id="{03BF0061-7031-4147-B0E8-290C67E37C93}" type="slidenum">
              <a:rPr lang="en-US" altLang="en-US">
                <a:latin typeface="Times New Roman" panose="02020603050405020304" pitchFamily="18" charset="0"/>
              </a:rPr>
              <a:pPr/>
              <a:t>23</a:t>
            </a:fld>
            <a:endParaRPr lang="en-US" altLang="en-US">
              <a:latin typeface="Times New Roman" panose="02020603050405020304" pitchFamily="18" charset="0"/>
            </a:endParaRPr>
          </a:p>
        </p:txBody>
      </p:sp>
      <p:sp>
        <p:nvSpPr>
          <p:cNvPr id="39939" name="Rectangle 2">
            <a:extLst>
              <a:ext uri="{FF2B5EF4-FFF2-40B4-BE49-F238E27FC236}">
                <a16:creationId xmlns:a16="http://schemas.microsoft.com/office/drawing/2014/main" id="{E6743945-6B65-20AB-F526-C9F9C1700320}"/>
              </a:ext>
            </a:extLst>
          </p:cNvPr>
          <p:cNvSpPr>
            <a:spLocks noGrp="1" noRot="1" noChangeAspect="1" noChangeArrowheads="1" noTextEdit="1"/>
          </p:cNvSpPr>
          <p:nvPr>
            <p:ph type="sldImg"/>
          </p:nvPr>
        </p:nvSpPr>
        <p:spPr>
          <a:ln/>
        </p:spPr>
      </p:sp>
      <p:sp>
        <p:nvSpPr>
          <p:cNvPr id="39940" name="Rectangle 3">
            <a:extLst>
              <a:ext uri="{FF2B5EF4-FFF2-40B4-BE49-F238E27FC236}">
                <a16:creationId xmlns:a16="http://schemas.microsoft.com/office/drawing/2014/main" id="{B4959D8C-52F0-FE01-68FD-EE7407A0D613}"/>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F50117D3-781D-4F48-84B9-8F4559D1EB7E}" type="slidenum">
              <a:rPr lang="en-GB" smtClean="0"/>
              <a:t>24</a:t>
            </a:fld>
            <a:endParaRPr lang="en-GB"/>
          </a:p>
        </p:txBody>
      </p:sp>
    </p:spTree>
    <p:extLst>
      <p:ext uri="{BB962C8B-B14F-4D97-AF65-F5344CB8AC3E}">
        <p14:creationId xmlns:p14="http://schemas.microsoft.com/office/powerpoint/2010/main" val="118719648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a:extLst>
              <a:ext uri="{FF2B5EF4-FFF2-40B4-BE49-F238E27FC236}">
                <a16:creationId xmlns:a16="http://schemas.microsoft.com/office/drawing/2014/main" id="{783EFD0F-3334-BD09-3B66-E6520C365BA9}"/>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defTabSz="928688">
              <a:defRPr>
                <a:solidFill>
                  <a:schemeClr val="tx1"/>
                </a:solidFill>
                <a:latin typeface="Tahoma" panose="020B0604030504040204" pitchFamily="34" charset="0"/>
                <a:ea typeface="Angsana New" panose="02020603050405020304" pitchFamily="18" charset="-34"/>
              </a:defRPr>
            </a:lvl1pPr>
            <a:lvl2pPr marL="742950" indent="-285750" defTabSz="928688">
              <a:defRPr>
                <a:solidFill>
                  <a:schemeClr val="tx1"/>
                </a:solidFill>
                <a:latin typeface="Tahoma" panose="020B0604030504040204" pitchFamily="34" charset="0"/>
                <a:ea typeface="Angsana New" panose="02020603050405020304" pitchFamily="18" charset="-34"/>
              </a:defRPr>
            </a:lvl2pPr>
            <a:lvl3pPr marL="1143000" indent="-228600" defTabSz="928688">
              <a:defRPr>
                <a:solidFill>
                  <a:schemeClr val="tx1"/>
                </a:solidFill>
                <a:latin typeface="Tahoma" panose="020B0604030504040204" pitchFamily="34" charset="0"/>
                <a:ea typeface="Angsana New" panose="02020603050405020304" pitchFamily="18" charset="-34"/>
              </a:defRPr>
            </a:lvl3pPr>
            <a:lvl4pPr marL="1600200" indent="-228600" defTabSz="928688">
              <a:defRPr>
                <a:solidFill>
                  <a:schemeClr val="tx1"/>
                </a:solidFill>
                <a:latin typeface="Tahoma" panose="020B0604030504040204" pitchFamily="34" charset="0"/>
                <a:ea typeface="Angsana New" panose="02020603050405020304" pitchFamily="18" charset="-34"/>
              </a:defRPr>
            </a:lvl4pPr>
            <a:lvl5pPr marL="2057400" indent="-228600" defTabSz="928688">
              <a:defRPr>
                <a:solidFill>
                  <a:schemeClr val="tx1"/>
                </a:solidFill>
                <a:latin typeface="Tahoma" panose="020B0604030504040204" pitchFamily="34" charset="0"/>
                <a:ea typeface="Angsana New" panose="02020603050405020304" pitchFamily="18" charset="-34"/>
              </a:defRPr>
            </a:lvl5pPr>
            <a:lvl6pPr marL="2514600" indent="-228600" defTabSz="928688" eaLnBrk="0" fontAlgn="base" hangingPunct="0">
              <a:spcBef>
                <a:spcPct val="0"/>
              </a:spcBef>
              <a:spcAft>
                <a:spcPct val="0"/>
              </a:spcAft>
              <a:defRPr>
                <a:solidFill>
                  <a:schemeClr val="tx1"/>
                </a:solidFill>
                <a:latin typeface="Tahoma" panose="020B0604030504040204" pitchFamily="34" charset="0"/>
                <a:ea typeface="Angsana New" panose="02020603050405020304" pitchFamily="18" charset="-34"/>
              </a:defRPr>
            </a:lvl6pPr>
            <a:lvl7pPr marL="2971800" indent="-228600" defTabSz="928688" eaLnBrk="0" fontAlgn="base" hangingPunct="0">
              <a:spcBef>
                <a:spcPct val="0"/>
              </a:spcBef>
              <a:spcAft>
                <a:spcPct val="0"/>
              </a:spcAft>
              <a:defRPr>
                <a:solidFill>
                  <a:schemeClr val="tx1"/>
                </a:solidFill>
                <a:latin typeface="Tahoma" panose="020B0604030504040204" pitchFamily="34" charset="0"/>
                <a:ea typeface="Angsana New" panose="02020603050405020304" pitchFamily="18" charset="-34"/>
              </a:defRPr>
            </a:lvl7pPr>
            <a:lvl8pPr marL="3429000" indent="-228600" defTabSz="928688" eaLnBrk="0" fontAlgn="base" hangingPunct="0">
              <a:spcBef>
                <a:spcPct val="0"/>
              </a:spcBef>
              <a:spcAft>
                <a:spcPct val="0"/>
              </a:spcAft>
              <a:defRPr>
                <a:solidFill>
                  <a:schemeClr val="tx1"/>
                </a:solidFill>
                <a:latin typeface="Tahoma" panose="020B0604030504040204" pitchFamily="34" charset="0"/>
                <a:ea typeface="Angsana New" panose="02020603050405020304" pitchFamily="18" charset="-34"/>
              </a:defRPr>
            </a:lvl8pPr>
            <a:lvl9pPr marL="3886200" indent="-228600" defTabSz="928688" eaLnBrk="0" fontAlgn="base" hangingPunct="0">
              <a:spcBef>
                <a:spcPct val="0"/>
              </a:spcBef>
              <a:spcAft>
                <a:spcPct val="0"/>
              </a:spcAft>
              <a:defRPr>
                <a:solidFill>
                  <a:schemeClr val="tx1"/>
                </a:solidFill>
                <a:latin typeface="Tahoma" panose="020B0604030504040204" pitchFamily="34" charset="0"/>
                <a:ea typeface="Angsana New" panose="02020603050405020304" pitchFamily="18" charset="-34"/>
              </a:defRPr>
            </a:lvl9pPr>
          </a:lstStyle>
          <a:p>
            <a:fld id="{EA3A4243-65DE-43BD-B046-BE6C912E989C}" type="slidenum">
              <a:rPr lang="en-US" altLang="en-US">
                <a:latin typeface="Times New Roman" panose="02020603050405020304" pitchFamily="18" charset="0"/>
              </a:rPr>
              <a:pPr/>
              <a:t>25</a:t>
            </a:fld>
            <a:endParaRPr lang="en-US" altLang="en-US">
              <a:latin typeface="Times New Roman" panose="02020603050405020304" pitchFamily="18" charset="0"/>
            </a:endParaRPr>
          </a:p>
        </p:txBody>
      </p:sp>
      <p:sp>
        <p:nvSpPr>
          <p:cNvPr id="44035" name="Rectangle 2">
            <a:extLst>
              <a:ext uri="{FF2B5EF4-FFF2-40B4-BE49-F238E27FC236}">
                <a16:creationId xmlns:a16="http://schemas.microsoft.com/office/drawing/2014/main" id="{1A316F9E-C0B4-2C2E-8D19-76B19D613F41}"/>
              </a:ext>
            </a:extLst>
          </p:cNvPr>
          <p:cNvSpPr>
            <a:spLocks noGrp="1" noRot="1" noChangeAspect="1" noChangeArrowheads="1" noTextEdit="1"/>
          </p:cNvSpPr>
          <p:nvPr>
            <p:ph type="sldImg"/>
          </p:nvPr>
        </p:nvSpPr>
        <p:spPr>
          <a:ln/>
        </p:spPr>
      </p:sp>
      <p:sp>
        <p:nvSpPr>
          <p:cNvPr id="44036" name="Rectangle 3">
            <a:extLst>
              <a:ext uri="{FF2B5EF4-FFF2-40B4-BE49-F238E27FC236}">
                <a16:creationId xmlns:a16="http://schemas.microsoft.com/office/drawing/2014/main" id="{257342FA-CF12-0ABC-2693-44AA390CDFD7}"/>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7">
            <a:extLst>
              <a:ext uri="{FF2B5EF4-FFF2-40B4-BE49-F238E27FC236}">
                <a16:creationId xmlns:a16="http://schemas.microsoft.com/office/drawing/2014/main" id="{8C42C858-0E92-2FAC-8EB4-F8FF44946717}"/>
              </a:ext>
            </a:extLst>
          </p:cNvPr>
          <p:cNvSpPr>
            <a:spLocks noGrp="1" noChangeArrowheads="1"/>
          </p:cNvSpPr>
          <p:nvPr>
            <p:ph type="sldNum" sz="quarter" idx="5"/>
          </p:nvPr>
        </p:nvSpPr>
        <p:spPr>
          <a:ln/>
        </p:spPr>
        <p:txBody>
          <a:bodyPr/>
          <a:lstStyle/>
          <a:p>
            <a:fld id="{F37012B5-58D9-47A9-BBEF-D903BAF15036}" type="slidenum">
              <a:rPr lang="en-US" altLang="en-US"/>
              <a:pPr/>
              <a:t>26</a:t>
            </a:fld>
            <a:endParaRPr lang="en-US" altLang="en-US"/>
          </a:p>
        </p:txBody>
      </p:sp>
      <p:sp>
        <p:nvSpPr>
          <p:cNvPr id="487426" name="Rectangle 2">
            <a:extLst>
              <a:ext uri="{FF2B5EF4-FFF2-40B4-BE49-F238E27FC236}">
                <a16:creationId xmlns:a16="http://schemas.microsoft.com/office/drawing/2014/main" id="{46B2844B-FA9F-8A95-F1CB-ADC6AAFCE837}"/>
              </a:ext>
            </a:extLst>
          </p:cNvPr>
          <p:cNvSpPr>
            <a:spLocks noGrp="1" noRot="1" noChangeAspect="1" noChangeArrowheads="1" noTextEdit="1"/>
          </p:cNvSpPr>
          <p:nvPr>
            <p:ph type="sldImg"/>
          </p:nvPr>
        </p:nvSpPr>
        <p:spPr>
          <a:ln/>
        </p:spPr>
      </p:sp>
      <p:sp>
        <p:nvSpPr>
          <p:cNvPr id="487427" name="Rectangle 3">
            <a:extLst>
              <a:ext uri="{FF2B5EF4-FFF2-40B4-BE49-F238E27FC236}">
                <a16:creationId xmlns:a16="http://schemas.microsoft.com/office/drawing/2014/main" id="{D3F9D9EE-C98A-ADD5-2763-728D16257E75}"/>
              </a:ext>
            </a:extLst>
          </p:cNvPr>
          <p:cNvSpPr>
            <a:spLocks noGrp="1" noChangeArrowheads="1"/>
          </p:cNvSpPr>
          <p:nvPr>
            <p:ph type="body" idx="1"/>
          </p:nvPr>
        </p:nvSpPr>
        <p:spPr/>
        <p:txBody>
          <a:bodyPr/>
          <a:lstStyle/>
          <a:p>
            <a:endParaRPr lang="en-US" altLang="en-US" dirty="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7">
            <a:extLst>
              <a:ext uri="{FF2B5EF4-FFF2-40B4-BE49-F238E27FC236}">
                <a16:creationId xmlns:a16="http://schemas.microsoft.com/office/drawing/2014/main" id="{5EB5A1B4-2A8F-F10F-EBA1-7DB2080A7090}"/>
              </a:ext>
            </a:extLst>
          </p:cNvPr>
          <p:cNvSpPr>
            <a:spLocks noGrp="1" noChangeArrowheads="1"/>
          </p:cNvSpPr>
          <p:nvPr>
            <p:ph type="sldNum" sz="quarter" idx="5"/>
          </p:nvPr>
        </p:nvSpPr>
        <p:spPr>
          <a:ln/>
        </p:spPr>
        <p:txBody>
          <a:bodyPr/>
          <a:lstStyle/>
          <a:p>
            <a:fld id="{EAC92C1B-D7D5-4180-ACA5-51E42B8CAD81}" type="slidenum">
              <a:rPr lang="en-US" altLang="en-US"/>
              <a:pPr/>
              <a:t>27</a:t>
            </a:fld>
            <a:endParaRPr lang="en-US" altLang="en-US"/>
          </a:p>
        </p:txBody>
      </p:sp>
      <p:sp>
        <p:nvSpPr>
          <p:cNvPr id="489474" name="Rectangle 2">
            <a:extLst>
              <a:ext uri="{FF2B5EF4-FFF2-40B4-BE49-F238E27FC236}">
                <a16:creationId xmlns:a16="http://schemas.microsoft.com/office/drawing/2014/main" id="{7D8BA775-D380-BCA1-27E4-4A618122D448}"/>
              </a:ext>
            </a:extLst>
          </p:cNvPr>
          <p:cNvSpPr>
            <a:spLocks noGrp="1" noRot="1" noChangeAspect="1" noChangeArrowheads="1" noTextEdit="1"/>
          </p:cNvSpPr>
          <p:nvPr>
            <p:ph type="sldImg"/>
          </p:nvPr>
        </p:nvSpPr>
        <p:spPr>
          <a:ln/>
        </p:spPr>
      </p:sp>
      <p:sp>
        <p:nvSpPr>
          <p:cNvPr id="489475" name="Rectangle 3">
            <a:extLst>
              <a:ext uri="{FF2B5EF4-FFF2-40B4-BE49-F238E27FC236}">
                <a16:creationId xmlns:a16="http://schemas.microsoft.com/office/drawing/2014/main" id="{C3E17637-9836-DFCD-9C03-5C5D5A51D3F4}"/>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7">
            <a:extLst>
              <a:ext uri="{FF2B5EF4-FFF2-40B4-BE49-F238E27FC236}">
                <a16:creationId xmlns:a16="http://schemas.microsoft.com/office/drawing/2014/main" id="{561108A9-9317-1543-9717-3507995FEFF6}"/>
              </a:ext>
            </a:extLst>
          </p:cNvPr>
          <p:cNvSpPr>
            <a:spLocks noGrp="1" noChangeArrowheads="1"/>
          </p:cNvSpPr>
          <p:nvPr>
            <p:ph type="sldNum" sz="quarter" idx="5"/>
          </p:nvPr>
        </p:nvSpPr>
        <p:spPr>
          <a:ln/>
        </p:spPr>
        <p:txBody>
          <a:bodyPr/>
          <a:lstStyle/>
          <a:p>
            <a:fld id="{85E0A2E4-272F-459E-869F-47B00BB45C8F}" type="slidenum">
              <a:rPr lang="en-US" altLang="en-US"/>
              <a:pPr/>
              <a:t>28</a:t>
            </a:fld>
            <a:endParaRPr lang="en-US" altLang="en-US"/>
          </a:p>
        </p:txBody>
      </p:sp>
      <p:sp>
        <p:nvSpPr>
          <p:cNvPr id="493570" name="Rectangle 2">
            <a:extLst>
              <a:ext uri="{FF2B5EF4-FFF2-40B4-BE49-F238E27FC236}">
                <a16:creationId xmlns:a16="http://schemas.microsoft.com/office/drawing/2014/main" id="{0E04309D-6ABD-AA4D-23AB-C3FE80AF08AB}"/>
              </a:ext>
            </a:extLst>
          </p:cNvPr>
          <p:cNvSpPr>
            <a:spLocks noGrp="1" noRot="1" noChangeAspect="1" noChangeArrowheads="1" noTextEdit="1"/>
          </p:cNvSpPr>
          <p:nvPr>
            <p:ph type="sldImg"/>
          </p:nvPr>
        </p:nvSpPr>
        <p:spPr>
          <a:ln/>
        </p:spPr>
      </p:sp>
      <p:sp>
        <p:nvSpPr>
          <p:cNvPr id="493571" name="Rectangle 3">
            <a:extLst>
              <a:ext uri="{FF2B5EF4-FFF2-40B4-BE49-F238E27FC236}">
                <a16:creationId xmlns:a16="http://schemas.microsoft.com/office/drawing/2014/main" id="{C6F06D9D-A7B4-D4C3-207A-387EB296B248}"/>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7">
            <a:extLst>
              <a:ext uri="{FF2B5EF4-FFF2-40B4-BE49-F238E27FC236}">
                <a16:creationId xmlns:a16="http://schemas.microsoft.com/office/drawing/2014/main" id="{D3F94AA4-7E89-3BE4-E339-C612CA600048}"/>
              </a:ext>
            </a:extLst>
          </p:cNvPr>
          <p:cNvSpPr>
            <a:spLocks noGrp="1" noChangeArrowheads="1"/>
          </p:cNvSpPr>
          <p:nvPr>
            <p:ph type="sldNum" sz="quarter" idx="5"/>
          </p:nvPr>
        </p:nvSpPr>
        <p:spPr>
          <a:ln/>
        </p:spPr>
        <p:txBody>
          <a:bodyPr/>
          <a:lstStyle/>
          <a:p>
            <a:fld id="{9F46ECCE-BFB8-42F4-B5AC-28E6D226A3AA}" type="slidenum">
              <a:rPr lang="en-US" altLang="en-US"/>
              <a:pPr/>
              <a:t>29</a:t>
            </a:fld>
            <a:endParaRPr lang="en-US" altLang="en-US"/>
          </a:p>
        </p:txBody>
      </p:sp>
      <p:sp>
        <p:nvSpPr>
          <p:cNvPr id="495618" name="Rectangle 2">
            <a:extLst>
              <a:ext uri="{FF2B5EF4-FFF2-40B4-BE49-F238E27FC236}">
                <a16:creationId xmlns:a16="http://schemas.microsoft.com/office/drawing/2014/main" id="{C07DEAB8-0D28-B8E1-F1BD-7AE51C7C7492}"/>
              </a:ext>
            </a:extLst>
          </p:cNvPr>
          <p:cNvSpPr>
            <a:spLocks noGrp="1" noRot="1" noChangeAspect="1" noChangeArrowheads="1" noTextEdit="1"/>
          </p:cNvSpPr>
          <p:nvPr>
            <p:ph type="sldImg"/>
          </p:nvPr>
        </p:nvSpPr>
        <p:spPr>
          <a:ln/>
        </p:spPr>
      </p:sp>
      <p:sp>
        <p:nvSpPr>
          <p:cNvPr id="495619" name="Rectangle 3">
            <a:extLst>
              <a:ext uri="{FF2B5EF4-FFF2-40B4-BE49-F238E27FC236}">
                <a16:creationId xmlns:a16="http://schemas.microsoft.com/office/drawing/2014/main" id="{645990D3-8EDC-33E3-6215-246D4B367B10}"/>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7">
            <a:extLst>
              <a:ext uri="{FF2B5EF4-FFF2-40B4-BE49-F238E27FC236}">
                <a16:creationId xmlns:a16="http://schemas.microsoft.com/office/drawing/2014/main" id="{CA5929F6-43A1-9DB5-B573-81387A33F43C}"/>
              </a:ext>
            </a:extLst>
          </p:cNvPr>
          <p:cNvSpPr>
            <a:spLocks noGrp="1" noChangeArrowheads="1"/>
          </p:cNvSpPr>
          <p:nvPr>
            <p:ph type="sldNum" sz="quarter" idx="5"/>
          </p:nvPr>
        </p:nvSpPr>
        <p:spPr>
          <a:ln/>
        </p:spPr>
        <p:txBody>
          <a:bodyPr/>
          <a:lstStyle/>
          <a:p>
            <a:fld id="{8DEE5805-B4D4-45D1-8A75-8BA3A6722778}" type="slidenum">
              <a:rPr lang="en-US" altLang="en-US"/>
              <a:pPr/>
              <a:t>30</a:t>
            </a:fld>
            <a:endParaRPr lang="en-US" altLang="en-US"/>
          </a:p>
        </p:txBody>
      </p:sp>
      <p:sp>
        <p:nvSpPr>
          <p:cNvPr id="497666" name="Rectangle 2">
            <a:extLst>
              <a:ext uri="{FF2B5EF4-FFF2-40B4-BE49-F238E27FC236}">
                <a16:creationId xmlns:a16="http://schemas.microsoft.com/office/drawing/2014/main" id="{8DD22C6F-7806-EB46-0368-E7C05330879C}"/>
              </a:ext>
            </a:extLst>
          </p:cNvPr>
          <p:cNvSpPr>
            <a:spLocks noGrp="1" noRot="1" noChangeAspect="1" noChangeArrowheads="1" noTextEdit="1"/>
          </p:cNvSpPr>
          <p:nvPr>
            <p:ph type="sldImg"/>
          </p:nvPr>
        </p:nvSpPr>
        <p:spPr>
          <a:ln/>
        </p:spPr>
      </p:sp>
      <p:sp>
        <p:nvSpPr>
          <p:cNvPr id="497667" name="Rectangle 3">
            <a:extLst>
              <a:ext uri="{FF2B5EF4-FFF2-40B4-BE49-F238E27FC236}">
                <a16:creationId xmlns:a16="http://schemas.microsoft.com/office/drawing/2014/main" id="{031D4618-0756-4526-FC24-E13152027BDB}"/>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7">
            <a:extLst>
              <a:ext uri="{FF2B5EF4-FFF2-40B4-BE49-F238E27FC236}">
                <a16:creationId xmlns:a16="http://schemas.microsoft.com/office/drawing/2014/main" id="{52DA318D-C38D-CCDD-0231-479CAB3932CC}"/>
              </a:ext>
            </a:extLst>
          </p:cNvPr>
          <p:cNvSpPr>
            <a:spLocks noGrp="1" noChangeArrowheads="1"/>
          </p:cNvSpPr>
          <p:nvPr>
            <p:ph type="sldNum" sz="quarter" idx="5"/>
          </p:nvPr>
        </p:nvSpPr>
        <p:spPr>
          <a:ln/>
        </p:spPr>
        <p:txBody>
          <a:bodyPr/>
          <a:lstStyle/>
          <a:p>
            <a:fld id="{ED6AC007-9A61-4EF7-B8A6-4316C15426A4}" type="slidenum">
              <a:rPr lang="en-US" altLang="en-US"/>
              <a:pPr/>
              <a:t>31</a:t>
            </a:fld>
            <a:endParaRPr lang="en-US" altLang="en-US"/>
          </a:p>
        </p:txBody>
      </p:sp>
      <p:sp>
        <p:nvSpPr>
          <p:cNvPr id="501762" name="Rectangle 2">
            <a:extLst>
              <a:ext uri="{FF2B5EF4-FFF2-40B4-BE49-F238E27FC236}">
                <a16:creationId xmlns:a16="http://schemas.microsoft.com/office/drawing/2014/main" id="{CF92419E-6A08-7D7C-28A3-D296E0168147}"/>
              </a:ext>
            </a:extLst>
          </p:cNvPr>
          <p:cNvSpPr>
            <a:spLocks noGrp="1" noRot="1" noChangeAspect="1" noChangeArrowheads="1" noTextEdit="1"/>
          </p:cNvSpPr>
          <p:nvPr>
            <p:ph type="sldImg"/>
          </p:nvPr>
        </p:nvSpPr>
        <p:spPr>
          <a:ln/>
        </p:spPr>
      </p:sp>
      <p:sp>
        <p:nvSpPr>
          <p:cNvPr id="501763" name="Rectangle 3">
            <a:extLst>
              <a:ext uri="{FF2B5EF4-FFF2-40B4-BE49-F238E27FC236}">
                <a16:creationId xmlns:a16="http://schemas.microsoft.com/office/drawing/2014/main" id="{A9A39156-A35B-A61E-CA26-F24205E8FFEB}"/>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7">
            <a:extLst>
              <a:ext uri="{FF2B5EF4-FFF2-40B4-BE49-F238E27FC236}">
                <a16:creationId xmlns:a16="http://schemas.microsoft.com/office/drawing/2014/main" id="{74B95399-3820-54B4-E1E3-C863D030BC0B}"/>
              </a:ext>
            </a:extLst>
          </p:cNvPr>
          <p:cNvSpPr>
            <a:spLocks noGrp="1" noChangeArrowheads="1"/>
          </p:cNvSpPr>
          <p:nvPr>
            <p:ph type="sldNum" sz="quarter" idx="5"/>
          </p:nvPr>
        </p:nvSpPr>
        <p:spPr>
          <a:ln/>
        </p:spPr>
        <p:txBody>
          <a:bodyPr/>
          <a:lstStyle/>
          <a:p>
            <a:fld id="{9B1A4EB4-6AF0-4665-9F52-76E3EEDF127E}" type="slidenum">
              <a:rPr lang="en-US" altLang="en-US"/>
              <a:pPr/>
              <a:t>32</a:t>
            </a:fld>
            <a:endParaRPr lang="en-US" altLang="en-US"/>
          </a:p>
        </p:txBody>
      </p:sp>
      <p:sp>
        <p:nvSpPr>
          <p:cNvPr id="507906" name="Rectangle 2">
            <a:extLst>
              <a:ext uri="{FF2B5EF4-FFF2-40B4-BE49-F238E27FC236}">
                <a16:creationId xmlns:a16="http://schemas.microsoft.com/office/drawing/2014/main" id="{D49C6A79-4396-48DE-A161-13D5C4F97047}"/>
              </a:ext>
            </a:extLst>
          </p:cNvPr>
          <p:cNvSpPr>
            <a:spLocks noGrp="1" noRot="1" noChangeAspect="1" noChangeArrowheads="1" noTextEdit="1"/>
          </p:cNvSpPr>
          <p:nvPr>
            <p:ph type="sldImg"/>
          </p:nvPr>
        </p:nvSpPr>
        <p:spPr>
          <a:ln/>
        </p:spPr>
      </p:sp>
      <p:sp>
        <p:nvSpPr>
          <p:cNvPr id="507907" name="Rectangle 3">
            <a:extLst>
              <a:ext uri="{FF2B5EF4-FFF2-40B4-BE49-F238E27FC236}">
                <a16:creationId xmlns:a16="http://schemas.microsoft.com/office/drawing/2014/main" id="{B859C96D-4FC5-3AD2-A04C-AD9379D1D2C8}"/>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7">
            <a:extLst>
              <a:ext uri="{FF2B5EF4-FFF2-40B4-BE49-F238E27FC236}">
                <a16:creationId xmlns:a16="http://schemas.microsoft.com/office/drawing/2014/main" id="{E8CC2FC6-721B-3D16-2ACE-A7866CC82A17}"/>
              </a:ext>
            </a:extLst>
          </p:cNvPr>
          <p:cNvSpPr>
            <a:spLocks noGrp="1" noChangeArrowheads="1"/>
          </p:cNvSpPr>
          <p:nvPr>
            <p:ph type="sldNum" sz="quarter" idx="5"/>
          </p:nvPr>
        </p:nvSpPr>
        <p:spPr>
          <a:ln/>
        </p:spPr>
        <p:txBody>
          <a:bodyPr/>
          <a:lstStyle/>
          <a:p>
            <a:fld id="{4B0B4048-4445-424A-A68D-B72ED4BEDC12}" type="slidenum">
              <a:rPr lang="en-US" altLang="en-US"/>
              <a:pPr/>
              <a:t>33</a:t>
            </a:fld>
            <a:endParaRPr lang="en-US" altLang="en-US"/>
          </a:p>
        </p:txBody>
      </p:sp>
      <p:sp>
        <p:nvSpPr>
          <p:cNvPr id="509954" name="Rectangle 2">
            <a:extLst>
              <a:ext uri="{FF2B5EF4-FFF2-40B4-BE49-F238E27FC236}">
                <a16:creationId xmlns:a16="http://schemas.microsoft.com/office/drawing/2014/main" id="{6C1E6E4D-64E8-D457-8272-16E6F3AF797F}"/>
              </a:ext>
            </a:extLst>
          </p:cNvPr>
          <p:cNvSpPr>
            <a:spLocks noGrp="1" noRot="1" noChangeAspect="1" noChangeArrowheads="1" noTextEdit="1"/>
          </p:cNvSpPr>
          <p:nvPr>
            <p:ph type="sldImg"/>
          </p:nvPr>
        </p:nvSpPr>
        <p:spPr>
          <a:ln/>
        </p:spPr>
      </p:sp>
      <p:sp>
        <p:nvSpPr>
          <p:cNvPr id="509955" name="Rectangle 3">
            <a:extLst>
              <a:ext uri="{FF2B5EF4-FFF2-40B4-BE49-F238E27FC236}">
                <a16:creationId xmlns:a16="http://schemas.microsoft.com/office/drawing/2014/main" id="{D006A072-2D45-CA20-5AD0-868CA407FC3C}"/>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7">
            <a:extLst>
              <a:ext uri="{FF2B5EF4-FFF2-40B4-BE49-F238E27FC236}">
                <a16:creationId xmlns:a16="http://schemas.microsoft.com/office/drawing/2014/main" id="{412657B9-A369-357C-DD72-5E0726B64D73}"/>
              </a:ext>
            </a:extLst>
          </p:cNvPr>
          <p:cNvSpPr>
            <a:spLocks noGrp="1" noChangeArrowheads="1"/>
          </p:cNvSpPr>
          <p:nvPr>
            <p:ph type="sldNum" sz="quarter" idx="5"/>
          </p:nvPr>
        </p:nvSpPr>
        <p:spPr>
          <a:ln/>
        </p:spPr>
        <p:txBody>
          <a:bodyPr/>
          <a:lstStyle/>
          <a:p>
            <a:fld id="{A12B26F5-FBE9-4846-B4D0-033789FCEC97}" type="slidenum">
              <a:rPr lang="en-US" altLang="en-US"/>
              <a:pPr/>
              <a:t>34</a:t>
            </a:fld>
            <a:endParaRPr lang="en-US" altLang="en-US"/>
          </a:p>
        </p:txBody>
      </p:sp>
      <p:sp>
        <p:nvSpPr>
          <p:cNvPr id="516098" name="Rectangle 2">
            <a:extLst>
              <a:ext uri="{FF2B5EF4-FFF2-40B4-BE49-F238E27FC236}">
                <a16:creationId xmlns:a16="http://schemas.microsoft.com/office/drawing/2014/main" id="{34E84AFB-D7A4-B79F-FEE6-B7A78DBC89BE}"/>
              </a:ext>
            </a:extLst>
          </p:cNvPr>
          <p:cNvSpPr>
            <a:spLocks noGrp="1" noRot="1" noChangeAspect="1" noChangeArrowheads="1" noTextEdit="1"/>
          </p:cNvSpPr>
          <p:nvPr>
            <p:ph type="sldImg"/>
          </p:nvPr>
        </p:nvSpPr>
        <p:spPr>
          <a:ln/>
        </p:spPr>
      </p:sp>
      <p:sp>
        <p:nvSpPr>
          <p:cNvPr id="516099" name="Rectangle 3">
            <a:extLst>
              <a:ext uri="{FF2B5EF4-FFF2-40B4-BE49-F238E27FC236}">
                <a16:creationId xmlns:a16="http://schemas.microsoft.com/office/drawing/2014/main" id="{4EA21FAB-8FFB-C83E-9468-A4974A9ACEC6}"/>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5"/>
          </p:nvPr>
        </p:nvSpPr>
        <p:spPr/>
        <p:txBody>
          <a:bodyPr/>
          <a:lstStyle/>
          <a:p>
            <a:fld id="{F50117D3-781D-4F48-84B9-8F4559D1EB7E}" type="slidenum">
              <a:rPr lang="en-GB" smtClean="0"/>
              <a:t>35</a:t>
            </a:fld>
            <a:endParaRPr lang="en-GB"/>
          </a:p>
        </p:txBody>
      </p:sp>
      <p:sp>
        <p:nvSpPr>
          <p:cNvPr id="6" name="Notes Placeholder 5">
            <a:extLst>
              <a:ext uri="{FF2B5EF4-FFF2-40B4-BE49-F238E27FC236}">
                <a16:creationId xmlns:a16="http://schemas.microsoft.com/office/drawing/2014/main" id="{90ECB3BE-76FC-99D2-A2B1-3BF24BFD5951}"/>
              </a:ext>
            </a:extLst>
          </p:cNvPr>
          <p:cNvSpPr>
            <a:spLocks noGrp="1"/>
          </p:cNvSpPr>
          <p:nvPr>
            <p:ph type="body" sz="quarter" idx="3"/>
          </p:nvPr>
        </p:nvSpPr>
        <p:spPr/>
        <p:txBody>
          <a:bodyPr/>
          <a:lstStyle/>
          <a:p>
            <a:endParaRPr lang="en-US"/>
          </a:p>
        </p:txBody>
      </p:sp>
    </p:spTree>
    <p:extLst>
      <p:ext uri="{BB962C8B-B14F-4D97-AF65-F5344CB8AC3E}">
        <p14:creationId xmlns:p14="http://schemas.microsoft.com/office/powerpoint/2010/main" val="201421419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F50117D3-781D-4F48-84B9-8F4559D1EB7E}" type="slidenum">
              <a:rPr lang="en-GB" smtClean="0"/>
              <a:t>36</a:t>
            </a:fld>
            <a:endParaRPr lang="en-GB"/>
          </a:p>
        </p:txBody>
      </p:sp>
    </p:spTree>
    <p:extLst>
      <p:ext uri="{BB962C8B-B14F-4D97-AF65-F5344CB8AC3E}">
        <p14:creationId xmlns:p14="http://schemas.microsoft.com/office/powerpoint/2010/main" val="240641736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F50117D3-781D-4F48-84B9-8F4559D1EB7E}" type="slidenum">
              <a:rPr lang="en-GB" smtClean="0"/>
              <a:t>37</a:t>
            </a:fld>
            <a:endParaRPr lang="en-GB"/>
          </a:p>
        </p:txBody>
      </p:sp>
    </p:spTree>
    <p:extLst>
      <p:ext uri="{BB962C8B-B14F-4D97-AF65-F5344CB8AC3E}">
        <p14:creationId xmlns:p14="http://schemas.microsoft.com/office/powerpoint/2010/main" val="52879003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10A12CF-5CC2-41EA-84F7-CC6F7A78CB85}" type="slidenum">
              <a:rPr lang="en-GB" smtClean="0"/>
              <a:t>38</a:t>
            </a:fld>
            <a:endParaRPr lang="en-GB"/>
          </a:p>
        </p:txBody>
      </p:sp>
    </p:spTree>
    <p:extLst>
      <p:ext uri="{BB962C8B-B14F-4D97-AF65-F5344CB8AC3E}">
        <p14:creationId xmlns:p14="http://schemas.microsoft.com/office/powerpoint/2010/main" val="40729928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50117D3-781D-4F48-84B9-8F4559D1EB7E}" type="slidenum">
              <a:rPr lang="en-GB" smtClean="0"/>
              <a:t>39</a:t>
            </a:fld>
            <a:endParaRPr lang="en-GB"/>
          </a:p>
        </p:txBody>
      </p:sp>
    </p:spTree>
    <p:extLst>
      <p:ext uri="{BB962C8B-B14F-4D97-AF65-F5344CB8AC3E}">
        <p14:creationId xmlns:p14="http://schemas.microsoft.com/office/powerpoint/2010/main" val="292607548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F50117D3-781D-4F48-84B9-8F4559D1EB7E}" type="slidenum">
              <a:rPr lang="en-GB" smtClean="0"/>
              <a:t>40</a:t>
            </a:fld>
            <a:endParaRPr lang="en-GB"/>
          </a:p>
        </p:txBody>
      </p:sp>
    </p:spTree>
    <p:extLst>
      <p:ext uri="{BB962C8B-B14F-4D97-AF65-F5344CB8AC3E}">
        <p14:creationId xmlns:p14="http://schemas.microsoft.com/office/powerpoint/2010/main" val="1992841729"/>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50117D3-781D-4F48-84B9-8F4559D1EB7E}" type="slidenum">
              <a:rPr lang="en-GB" smtClean="0"/>
              <a:t>41</a:t>
            </a:fld>
            <a:endParaRPr lang="en-GB"/>
          </a:p>
        </p:txBody>
      </p:sp>
    </p:spTree>
    <p:extLst>
      <p:ext uri="{BB962C8B-B14F-4D97-AF65-F5344CB8AC3E}">
        <p14:creationId xmlns:p14="http://schemas.microsoft.com/office/powerpoint/2010/main" val="411666503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10A12CF-5CC2-41EA-84F7-CC6F7A78CB85}" type="slidenum">
              <a:rPr lang="en-GB" smtClean="0"/>
              <a:t>42</a:t>
            </a:fld>
            <a:endParaRPr lang="en-GB"/>
          </a:p>
        </p:txBody>
      </p:sp>
    </p:spTree>
    <p:extLst>
      <p:ext uri="{BB962C8B-B14F-4D97-AF65-F5344CB8AC3E}">
        <p14:creationId xmlns:p14="http://schemas.microsoft.com/office/powerpoint/2010/main" val="3877527800"/>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10A12CF-5CC2-41EA-84F7-CC6F7A78CB85}" type="slidenum">
              <a:rPr lang="en-GB" smtClean="0"/>
              <a:t>43</a:t>
            </a:fld>
            <a:endParaRPr lang="en-GB"/>
          </a:p>
        </p:txBody>
      </p:sp>
    </p:spTree>
    <p:extLst>
      <p:ext uri="{BB962C8B-B14F-4D97-AF65-F5344CB8AC3E}">
        <p14:creationId xmlns:p14="http://schemas.microsoft.com/office/powerpoint/2010/main" val="382003569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10A12CF-5CC2-41EA-84F7-CC6F7A78CB85}" type="slidenum">
              <a:rPr lang="en-GB" smtClean="0"/>
              <a:t>44</a:t>
            </a:fld>
            <a:endParaRPr lang="en-GB"/>
          </a:p>
        </p:txBody>
      </p:sp>
    </p:spTree>
    <p:extLst>
      <p:ext uri="{BB962C8B-B14F-4D97-AF65-F5344CB8AC3E}">
        <p14:creationId xmlns:p14="http://schemas.microsoft.com/office/powerpoint/2010/main" val="721176128"/>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10A12CF-5CC2-41EA-84F7-CC6F7A78CB85}" type="slidenum">
              <a:rPr lang="en-GB" smtClean="0"/>
              <a:t>45</a:t>
            </a:fld>
            <a:endParaRPr lang="en-GB"/>
          </a:p>
        </p:txBody>
      </p:sp>
    </p:spTree>
    <p:extLst>
      <p:ext uri="{BB962C8B-B14F-4D97-AF65-F5344CB8AC3E}">
        <p14:creationId xmlns:p14="http://schemas.microsoft.com/office/powerpoint/2010/main" val="573704188"/>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10A12CF-5CC2-41EA-84F7-CC6F7A78CB85}" type="slidenum">
              <a:rPr lang="en-GB" smtClean="0"/>
              <a:t>46</a:t>
            </a:fld>
            <a:endParaRPr lang="en-GB"/>
          </a:p>
        </p:txBody>
      </p:sp>
    </p:spTree>
    <p:extLst>
      <p:ext uri="{BB962C8B-B14F-4D97-AF65-F5344CB8AC3E}">
        <p14:creationId xmlns:p14="http://schemas.microsoft.com/office/powerpoint/2010/main" val="4078699489"/>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1" dirty="0"/>
          </a:p>
        </p:txBody>
      </p:sp>
      <p:sp>
        <p:nvSpPr>
          <p:cNvPr id="4" name="Slide Number Placeholder 3"/>
          <p:cNvSpPr>
            <a:spLocks noGrp="1"/>
          </p:cNvSpPr>
          <p:nvPr>
            <p:ph type="sldNum" sz="quarter" idx="10"/>
          </p:nvPr>
        </p:nvSpPr>
        <p:spPr/>
        <p:txBody>
          <a:bodyPr/>
          <a:lstStyle/>
          <a:p>
            <a:fld id="{710A12CF-5CC2-41EA-84F7-CC6F7A78CB85}" type="slidenum">
              <a:rPr lang="en-GB" smtClean="0"/>
              <a:t>47</a:t>
            </a:fld>
            <a:endParaRPr lang="en-GB"/>
          </a:p>
        </p:txBody>
      </p:sp>
    </p:spTree>
    <p:extLst>
      <p:ext uri="{BB962C8B-B14F-4D97-AF65-F5344CB8AC3E}">
        <p14:creationId xmlns:p14="http://schemas.microsoft.com/office/powerpoint/2010/main" val="844522844"/>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10A12CF-5CC2-41EA-84F7-CC6F7A78CB85}" type="slidenum">
              <a:rPr lang="en-GB" smtClean="0"/>
              <a:t>48</a:t>
            </a:fld>
            <a:endParaRPr lang="en-GB"/>
          </a:p>
        </p:txBody>
      </p:sp>
    </p:spTree>
    <p:extLst>
      <p:ext uri="{BB962C8B-B14F-4D97-AF65-F5344CB8AC3E}">
        <p14:creationId xmlns:p14="http://schemas.microsoft.com/office/powerpoint/2010/main" val="960371045"/>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10A12CF-5CC2-41EA-84F7-CC6F7A78CB85}" type="slidenum">
              <a:rPr lang="en-GB" smtClean="0"/>
              <a:t>49</a:t>
            </a:fld>
            <a:endParaRPr lang="en-GB"/>
          </a:p>
        </p:txBody>
      </p:sp>
    </p:spTree>
    <p:extLst>
      <p:ext uri="{BB962C8B-B14F-4D97-AF65-F5344CB8AC3E}">
        <p14:creationId xmlns:p14="http://schemas.microsoft.com/office/powerpoint/2010/main" val="2360350583"/>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10A12CF-5CC2-41EA-84F7-CC6F7A78CB85}" type="slidenum">
              <a:rPr lang="en-GB" smtClean="0"/>
              <a:t>50</a:t>
            </a:fld>
            <a:endParaRPr lang="en-GB"/>
          </a:p>
        </p:txBody>
      </p:sp>
    </p:spTree>
    <p:extLst>
      <p:ext uri="{BB962C8B-B14F-4D97-AF65-F5344CB8AC3E}">
        <p14:creationId xmlns:p14="http://schemas.microsoft.com/office/powerpoint/2010/main" val="3309993001"/>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10A12CF-5CC2-41EA-84F7-CC6F7A78CB85}" type="slidenum">
              <a:rPr lang="en-GB" smtClean="0"/>
              <a:t>51</a:t>
            </a:fld>
            <a:endParaRPr lang="en-GB"/>
          </a:p>
        </p:txBody>
      </p:sp>
    </p:spTree>
    <p:extLst>
      <p:ext uri="{BB962C8B-B14F-4D97-AF65-F5344CB8AC3E}">
        <p14:creationId xmlns:p14="http://schemas.microsoft.com/office/powerpoint/2010/main" val="3564306139"/>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10A12CF-5CC2-41EA-84F7-CC6F7A78CB85}" type="slidenum">
              <a:rPr lang="en-GB" smtClean="0"/>
              <a:t>52</a:t>
            </a:fld>
            <a:endParaRPr lang="en-GB"/>
          </a:p>
        </p:txBody>
      </p:sp>
    </p:spTree>
    <p:extLst>
      <p:ext uri="{BB962C8B-B14F-4D97-AF65-F5344CB8AC3E}">
        <p14:creationId xmlns:p14="http://schemas.microsoft.com/office/powerpoint/2010/main" val="2140503204"/>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10A12CF-5CC2-41EA-84F7-CC6F7A78CB85}" type="slidenum">
              <a:rPr lang="en-GB" smtClean="0"/>
              <a:t>53</a:t>
            </a:fld>
            <a:endParaRPr lang="en-GB"/>
          </a:p>
        </p:txBody>
      </p:sp>
    </p:spTree>
    <p:extLst>
      <p:ext uri="{BB962C8B-B14F-4D97-AF65-F5344CB8AC3E}">
        <p14:creationId xmlns:p14="http://schemas.microsoft.com/office/powerpoint/2010/main" val="246041811"/>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10A12CF-5CC2-41EA-84F7-CC6F7A78CB85}" type="slidenum">
              <a:rPr lang="en-GB" smtClean="0"/>
              <a:t>54</a:t>
            </a:fld>
            <a:endParaRPr lang="en-GB"/>
          </a:p>
        </p:txBody>
      </p:sp>
    </p:spTree>
    <p:extLst>
      <p:ext uri="{BB962C8B-B14F-4D97-AF65-F5344CB8AC3E}">
        <p14:creationId xmlns:p14="http://schemas.microsoft.com/office/powerpoint/2010/main" val="3567661630"/>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10A12CF-5CC2-41EA-84F7-CC6F7A78CB85}" type="slidenum">
              <a:rPr lang="en-GB" smtClean="0"/>
              <a:t>55</a:t>
            </a:fld>
            <a:endParaRPr lang="en-GB"/>
          </a:p>
        </p:txBody>
      </p:sp>
    </p:spTree>
    <p:extLst>
      <p:ext uri="{BB962C8B-B14F-4D97-AF65-F5344CB8AC3E}">
        <p14:creationId xmlns:p14="http://schemas.microsoft.com/office/powerpoint/2010/main" val="783585984"/>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10A12CF-5CC2-41EA-84F7-CC6F7A78CB85}" type="slidenum">
              <a:rPr lang="en-GB" smtClean="0"/>
              <a:t>56</a:t>
            </a:fld>
            <a:endParaRPr lang="en-GB"/>
          </a:p>
        </p:txBody>
      </p:sp>
    </p:spTree>
    <p:extLst>
      <p:ext uri="{BB962C8B-B14F-4D97-AF65-F5344CB8AC3E}">
        <p14:creationId xmlns:p14="http://schemas.microsoft.com/office/powerpoint/2010/main" val="2020799684"/>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3.15</a:t>
            </a:r>
            <a:r>
              <a:rPr lang="en-US" baseline="0" dirty="0"/>
              <a:t> – 3.20 </a:t>
            </a:r>
            <a:endParaRPr lang="en-GB" dirty="0"/>
          </a:p>
        </p:txBody>
      </p:sp>
      <p:sp>
        <p:nvSpPr>
          <p:cNvPr id="4" name="Slide Number Placeholder 3"/>
          <p:cNvSpPr>
            <a:spLocks noGrp="1"/>
          </p:cNvSpPr>
          <p:nvPr>
            <p:ph type="sldNum" sz="quarter" idx="10"/>
          </p:nvPr>
        </p:nvSpPr>
        <p:spPr/>
        <p:txBody>
          <a:bodyPr/>
          <a:lstStyle/>
          <a:p>
            <a:fld id="{710A12CF-5CC2-41EA-84F7-CC6F7A78CB85}" type="slidenum">
              <a:rPr lang="en-GB" smtClean="0"/>
              <a:t>57</a:t>
            </a:fld>
            <a:endParaRPr lang="en-GB"/>
          </a:p>
        </p:txBody>
      </p:sp>
    </p:spTree>
    <p:extLst>
      <p:ext uri="{BB962C8B-B14F-4D97-AF65-F5344CB8AC3E}">
        <p14:creationId xmlns:p14="http://schemas.microsoft.com/office/powerpoint/2010/main" val="1073293515"/>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10A12CF-5CC2-41EA-84F7-CC6F7A78CB85}" type="slidenum">
              <a:rPr lang="en-GB" smtClean="0"/>
              <a:t>58</a:t>
            </a:fld>
            <a:endParaRPr lang="en-GB"/>
          </a:p>
        </p:txBody>
      </p:sp>
    </p:spTree>
    <p:extLst>
      <p:ext uri="{BB962C8B-B14F-4D97-AF65-F5344CB8AC3E}">
        <p14:creationId xmlns:p14="http://schemas.microsoft.com/office/powerpoint/2010/main" val="1451798153"/>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162E537-91CF-40E6-9F96-76430C9B52CF}" type="slidenum">
              <a:rPr lang="en-GB" altLang="en-US"/>
              <a:pPr/>
              <a:t>59</a:t>
            </a:fld>
            <a:endParaRPr lang="en-GB" altLang="en-US" dirty="0"/>
          </a:p>
        </p:txBody>
      </p:sp>
      <p:sp>
        <p:nvSpPr>
          <p:cNvPr id="43010" name="Rectangle 2"/>
          <p:cNvSpPr>
            <a:spLocks noGrp="1" noRot="1" noChangeAspect="1" noChangeArrowheads="1" noTextEdit="1"/>
          </p:cNvSpPr>
          <p:nvPr>
            <p:ph type="sldImg"/>
          </p:nvPr>
        </p:nvSpPr>
        <p:spPr>
          <a:ln/>
        </p:spPr>
      </p:sp>
      <p:sp>
        <p:nvSpPr>
          <p:cNvPr id="43011" name="Rectangle 3"/>
          <p:cNvSpPr>
            <a:spLocks noGrp="1" noChangeArrowheads="1"/>
          </p:cNvSpPr>
          <p:nvPr>
            <p:ph type="body" idx="1"/>
          </p:nvPr>
        </p:nvSpPr>
        <p:spPr/>
        <p:txBody>
          <a:bodyPr/>
          <a:lstStyle/>
          <a:p>
            <a:endParaRPr lang="en-US" altLang="en-US" dirty="0"/>
          </a:p>
        </p:txBody>
      </p:sp>
    </p:spTree>
    <p:extLst>
      <p:ext uri="{BB962C8B-B14F-4D97-AF65-F5344CB8AC3E}">
        <p14:creationId xmlns:p14="http://schemas.microsoft.com/office/powerpoint/2010/main" val="3702306179"/>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10"/>
          </p:nvPr>
        </p:nvSpPr>
        <p:spPr/>
        <p:txBody>
          <a:bodyPr/>
          <a:lstStyle/>
          <a:p>
            <a:fld id="{710A12CF-5CC2-41EA-84F7-CC6F7A78CB85}" type="slidenum">
              <a:rPr lang="en-GB" smtClean="0"/>
              <a:t>60</a:t>
            </a:fld>
            <a:endParaRPr lang="en-GB"/>
          </a:p>
        </p:txBody>
      </p:sp>
      <p:sp>
        <p:nvSpPr>
          <p:cNvPr id="6" name="Notes Placeholder 5">
            <a:extLst>
              <a:ext uri="{FF2B5EF4-FFF2-40B4-BE49-F238E27FC236}">
                <a16:creationId xmlns:a16="http://schemas.microsoft.com/office/drawing/2014/main" id="{42F6EFE3-AA8D-4A90-38A1-61582461CF24}"/>
              </a:ext>
            </a:extLst>
          </p:cNvPr>
          <p:cNvSpPr>
            <a:spLocks noGrp="1"/>
          </p:cNvSpPr>
          <p:nvPr>
            <p:ph type="body" sz="quarter" idx="3"/>
          </p:nvPr>
        </p:nvSpPr>
        <p:spPr/>
        <p:txBody>
          <a:bodyPr/>
          <a:lstStyle/>
          <a:p>
            <a:endParaRPr lang="en-US"/>
          </a:p>
        </p:txBody>
      </p:sp>
    </p:spTree>
    <p:extLst>
      <p:ext uri="{BB962C8B-B14F-4D97-AF65-F5344CB8AC3E}">
        <p14:creationId xmlns:p14="http://schemas.microsoft.com/office/powerpoint/2010/main" val="2488409448"/>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10"/>
          </p:nvPr>
        </p:nvSpPr>
        <p:spPr/>
        <p:txBody>
          <a:bodyPr/>
          <a:lstStyle/>
          <a:p>
            <a:fld id="{710A12CF-5CC2-41EA-84F7-CC6F7A78CB85}" type="slidenum">
              <a:rPr lang="en-GB" smtClean="0"/>
              <a:t>61</a:t>
            </a:fld>
            <a:endParaRPr lang="en-GB"/>
          </a:p>
        </p:txBody>
      </p:sp>
      <p:sp>
        <p:nvSpPr>
          <p:cNvPr id="6" name="Notes Placeholder 5">
            <a:extLst>
              <a:ext uri="{FF2B5EF4-FFF2-40B4-BE49-F238E27FC236}">
                <a16:creationId xmlns:a16="http://schemas.microsoft.com/office/drawing/2014/main" id="{9CE53092-1490-4877-D55C-6DAE0E36D1E2}"/>
              </a:ext>
            </a:extLst>
          </p:cNvPr>
          <p:cNvSpPr>
            <a:spLocks noGrp="1"/>
          </p:cNvSpPr>
          <p:nvPr>
            <p:ph type="body" sz="quarter" idx="3"/>
          </p:nvPr>
        </p:nvSpPr>
        <p:spPr/>
        <p:txBody>
          <a:bodyPr/>
          <a:lstStyle/>
          <a:p>
            <a:endParaRPr lang="en-US"/>
          </a:p>
        </p:txBody>
      </p:sp>
    </p:spTree>
    <p:extLst>
      <p:ext uri="{BB962C8B-B14F-4D97-AF65-F5344CB8AC3E}">
        <p14:creationId xmlns:p14="http://schemas.microsoft.com/office/powerpoint/2010/main" val="1432001530"/>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10"/>
          </p:nvPr>
        </p:nvSpPr>
        <p:spPr/>
        <p:txBody>
          <a:bodyPr/>
          <a:lstStyle/>
          <a:p>
            <a:fld id="{710A12CF-5CC2-41EA-84F7-CC6F7A78CB85}" type="slidenum">
              <a:rPr lang="en-GB" smtClean="0"/>
              <a:t>62</a:t>
            </a:fld>
            <a:endParaRPr lang="en-GB"/>
          </a:p>
        </p:txBody>
      </p:sp>
    </p:spTree>
    <p:extLst>
      <p:ext uri="{BB962C8B-B14F-4D97-AF65-F5344CB8AC3E}">
        <p14:creationId xmlns:p14="http://schemas.microsoft.com/office/powerpoint/2010/main" val="3445269595"/>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4" name="Slide Number Placeholder 3"/>
          <p:cNvSpPr>
            <a:spLocks noGrp="1"/>
          </p:cNvSpPr>
          <p:nvPr>
            <p:ph type="sldNum" sz="quarter" idx="10"/>
          </p:nvPr>
        </p:nvSpPr>
        <p:spPr/>
        <p:txBody>
          <a:bodyPr/>
          <a:lstStyle/>
          <a:p>
            <a:fld id="{710A12CF-5CC2-41EA-84F7-CC6F7A78CB85}" type="slidenum">
              <a:rPr lang="en-GB" smtClean="0"/>
              <a:t>63</a:t>
            </a:fld>
            <a:endParaRPr lang="en-GB"/>
          </a:p>
        </p:txBody>
      </p:sp>
      <p:sp>
        <p:nvSpPr>
          <p:cNvPr id="6" name="Notes Placeholder 5">
            <a:extLst>
              <a:ext uri="{FF2B5EF4-FFF2-40B4-BE49-F238E27FC236}">
                <a16:creationId xmlns:a16="http://schemas.microsoft.com/office/drawing/2014/main" id="{1AF46249-5995-34DE-9922-C29740A9FA42}"/>
              </a:ext>
            </a:extLst>
          </p:cNvPr>
          <p:cNvSpPr>
            <a:spLocks noGrp="1"/>
          </p:cNvSpPr>
          <p:nvPr>
            <p:ph type="body" sz="quarter" idx="3"/>
          </p:nvPr>
        </p:nvSpPr>
        <p:spPr/>
        <p:txBody>
          <a:bodyPr/>
          <a:lstStyle/>
          <a:p>
            <a:endParaRPr lang="en-US"/>
          </a:p>
        </p:txBody>
      </p:sp>
    </p:spTree>
    <p:extLst>
      <p:ext uri="{BB962C8B-B14F-4D97-AF65-F5344CB8AC3E}">
        <p14:creationId xmlns:p14="http://schemas.microsoft.com/office/powerpoint/2010/main" val="686472398"/>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F50117D3-781D-4F48-84B9-8F4559D1EB7E}" type="slidenum">
              <a:rPr lang="en-GB" smtClean="0"/>
              <a:t>64</a:t>
            </a:fld>
            <a:endParaRPr lang="en-GB"/>
          </a:p>
        </p:txBody>
      </p:sp>
    </p:spTree>
    <p:extLst>
      <p:ext uri="{BB962C8B-B14F-4D97-AF65-F5344CB8AC3E}">
        <p14:creationId xmlns:p14="http://schemas.microsoft.com/office/powerpoint/2010/main" val="12619076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FDA8785-AB01-4500-90BB-23C0671B5C89}" type="datetimeFigureOut">
              <a:rPr lang="en-GB" smtClean="0"/>
              <a:t>16/02/2023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21A3BC-21BE-4242-8473-E5DFCAA837CE}" type="slidenum">
              <a:rPr lang="en-GB" smtClean="0"/>
              <a:t>‹#›</a:t>
            </a:fld>
            <a:endParaRPr lang="en-GB"/>
          </a:p>
        </p:txBody>
      </p:sp>
    </p:spTree>
    <p:extLst>
      <p:ext uri="{BB962C8B-B14F-4D97-AF65-F5344CB8AC3E}">
        <p14:creationId xmlns:p14="http://schemas.microsoft.com/office/powerpoint/2010/main" val="24253068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DA8785-AB01-4500-90BB-23C0671B5C89}" type="datetimeFigureOut">
              <a:rPr lang="en-GB" smtClean="0"/>
              <a:t>16/02/2023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21A3BC-21BE-4242-8473-E5DFCAA837CE}" type="slidenum">
              <a:rPr lang="en-GB" smtClean="0"/>
              <a:t>‹#›</a:t>
            </a:fld>
            <a:endParaRPr lang="en-GB"/>
          </a:p>
        </p:txBody>
      </p:sp>
    </p:spTree>
    <p:extLst>
      <p:ext uri="{BB962C8B-B14F-4D97-AF65-F5344CB8AC3E}">
        <p14:creationId xmlns:p14="http://schemas.microsoft.com/office/powerpoint/2010/main" val="18327207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FDA8785-AB01-4500-90BB-23C0671B5C89}" type="datetimeFigureOut">
              <a:rPr lang="en-GB" smtClean="0"/>
              <a:t>16/02/2023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21A3BC-21BE-4242-8473-E5DFCAA837CE}" type="slidenum">
              <a:rPr lang="en-GB" smtClean="0"/>
              <a:t>‹#›</a:t>
            </a:fld>
            <a:endParaRPr lang="en-GB"/>
          </a:p>
        </p:txBody>
      </p:sp>
    </p:spTree>
    <p:extLst>
      <p:ext uri="{BB962C8B-B14F-4D97-AF65-F5344CB8AC3E}">
        <p14:creationId xmlns:p14="http://schemas.microsoft.com/office/powerpoint/2010/main" val="42167999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FDA8785-AB01-4500-90BB-23C0671B5C89}" type="datetimeFigureOut">
              <a:rPr lang="en-GB" smtClean="0"/>
              <a:t>16/02/2023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E21A3BC-21BE-4242-8473-E5DFCAA837CE}" type="slidenum">
              <a:rPr lang="en-GB" smtClean="0"/>
              <a:t>‹#›</a:t>
            </a:fld>
            <a:endParaRPr lang="en-GB"/>
          </a:p>
        </p:txBody>
      </p:sp>
    </p:spTree>
    <p:extLst>
      <p:ext uri="{BB962C8B-B14F-4D97-AF65-F5344CB8AC3E}">
        <p14:creationId xmlns:p14="http://schemas.microsoft.com/office/powerpoint/2010/main" val="16512030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FDA8785-AB01-4500-90BB-23C0671B5C89}" type="datetimeFigureOut">
              <a:rPr lang="en-GB" smtClean="0"/>
              <a:t>16/02/2023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E21A3BC-21BE-4242-8473-E5DFCAA837CE}" type="slidenum">
              <a:rPr lang="en-GB" smtClean="0"/>
              <a:t>‹#›</a:t>
            </a:fld>
            <a:endParaRPr lang="en-GB"/>
          </a:p>
        </p:txBody>
      </p:sp>
    </p:spTree>
    <p:extLst>
      <p:ext uri="{BB962C8B-B14F-4D97-AF65-F5344CB8AC3E}">
        <p14:creationId xmlns:p14="http://schemas.microsoft.com/office/powerpoint/2010/main" val="13595326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FDA8785-AB01-4500-90BB-23C0671B5C89}" type="datetimeFigureOut">
              <a:rPr lang="en-GB" smtClean="0"/>
              <a:t>16/02/2023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E21A3BC-21BE-4242-8473-E5DFCAA837CE}" type="slidenum">
              <a:rPr lang="en-GB" smtClean="0"/>
              <a:t>‹#›</a:t>
            </a:fld>
            <a:endParaRPr lang="en-GB"/>
          </a:p>
        </p:txBody>
      </p:sp>
    </p:spTree>
    <p:extLst>
      <p:ext uri="{BB962C8B-B14F-4D97-AF65-F5344CB8AC3E}">
        <p14:creationId xmlns:p14="http://schemas.microsoft.com/office/powerpoint/2010/main" val="42804520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FDA8785-AB01-4500-90BB-23C0671B5C89}" type="datetimeFigureOut">
              <a:rPr lang="en-GB" smtClean="0"/>
              <a:t>16/02/2023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E21A3BC-21BE-4242-8473-E5DFCAA837CE}" type="slidenum">
              <a:rPr lang="en-GB" smtClean="0"/>
              <a:t>‹#›</a:t>
            </a:fld>
            <a:endParaRPr lang="en-GB"/>
          </a:p>
        </p:txBody>
      </p:sp>
    </p:spTree>
    <p:extLst>
      <p:ext uri="{BB962C8B-B14F-4D97-AF65-F5344CB8AC3E}">
        <p14:creationId xmlns:p14="http://schemas.microsoft.com/office/powerpoint/2010/main" val="19291132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FDA8785-AB01-4500-90BB-23C0671B5C89}" type="datetimeFigureOut">
              <a:rPr lang="en-GB" smtClean="0"/>
              <a:t>16/02/2023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E21A3BC-21BE-4242-8473-E5DFCAA837CE}" type="slidenum">
              <a:rPr lang="en-GB" smtClean="0"/>
              <a:t>‹#›</a:t>
            </a:fld>
            <a:endParaRPr lang="en-GB"/>
          </a:p>
        </p:txBody>
      </p:sp>
    </p:spTree>
    <p:extLst>
      <p:ext uri="{BB962C8B-B14F-4D97-AF65-F5344CB8AC3E}">
        <p14:creationId xmlns:p14="http://schemas.microsoft.com/office/powerpoint/2010/main" val="33763632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FDA8785-AB01-4500-90BB-23C0671B5C89}" type="datetimeFigureOut">
              <a:rPr lang="en-GB" smtClean="0"/>
              <a:t>16/02/2023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E21A3BC-21BE-4242-8473-E5DFCAA837CE}" type="slidenum">
              <a:rPr lang="en-GB" smtClean="0"/>
              <a:t>‹#›</a:t>
            </a:fld>
            <a:endParaRPr lang="en-GB"/>
          </a:p>
        </p:txBody>
      </p:sp>
    </p:spTree>
    <p:extLst>
      <p:ext uri="{BB962C8B-B14F-4D97-AF65-F5344CB8AC3E}">
        <p14:creationId xmlns:p14="http://schemas.microsoft.com/office/powerpoint/2010/main" val="24176704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FDA8785-AB01-4500-90BB-23C0671B5C89}" type="datetimeFigureOut">
              <a:rPr lang="en-GB" smtClean="0"/>
              <a:t>16/02/2023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21A3BC-21BE-4242-8473-E5DFCAA837CE}" type="slidenum">
              <a:rPr lang="en-GB" smtClean="0"/>
              <a:t>‹#›</a:t>
            </a:fld>
            <a:endParaRPr lang="en-GB"/>
          </a:p>
        </p:txBody>
      </p:sp>
    </p:spTree>
    <p:extLst>
      <p:ext uri="{BB962C8B-B14F-4D97-AF65-F5344CB8AC3E}">
        <p14:creationId xmlns:p14="http://schemas.microsoft.com/office/powerpoint/2010/main" val="16565854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FDA8785-AB01-4500-90BB-23C0671B5C89}" type="datetimeFigureOut">
              <a:rPr lang="en-GB" smtClean="0"/>
              <a:t>16/02/2023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21A3BC-21BE-4242-8473-E5DFCAA837CE}"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42631114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FDA8785-AB01-4500-90BB-23C0671B5C89}" type="datetimeFigureOut">
              <a:rPr lang="en-GB" smtClean="0"/>
              <a:t>16/02/2023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21A3BC-21BE-4242-8473-E5DFCAA837CE}" type="slidenum">
              <a:rPr lang="en-GB" smtClean="0"/>
              <a:t>‹#›</a:t>
            </a:fld>
            <a:endParaRPr lang="en-GB"/>
          </a:p>
        </p:txBody>
      </p:sp>
    </p:spTree>
    <p:extLst>
      <p:ext uri="{BB962C8B-B14F-4D97-AF65-F5344CB8AC3E}">
        <p14:creationId xmlns:p14="http://schemas.microsoft.com/office/powerpoint/2010/main" val="13337908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FDA8785-AB01-4500-90BB-23C0671B5C89}" type="datetimeFigureOut">
              <a:rPr lang="en-GB" smtClean="0"/>
              <a:t>16/02/2023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21A3BC-21BE-4242-8473-E5DFCAA837CE}"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5334508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FDA8785-AB01-4500-90BB-23C0671B5C89}" type="datetimeFigureOut">
              <a:rPr lang="en-GB" smtClean="0"/>
              <a:t>16/02/2023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21A3BC-21BE-4242-8473-E5DFCAA837CE}" type="slidenum">
              <a:rPr lang="en-GB" smtClean="0"/>
              <a:t>‹#›</a:t>
            </a:fld>
            <a:endParaRPr lang="en-GB"/>
          </a:p>
        </p:txBody>
      </p:sp>
    </p:spTree>
    <p:extLst>
      <p:ext uri="{BB962C8B-B14F-4D97-AF65-F5344CB8AC3E}">
        <p14:creationId xmlns:p14="http://schemas.microsoft.com/office/powerpoint/2010/main" val="22599495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DA8785-AB01-4500-90BB-23C0671B5C89}" type="datetimeFigureOut">
              <a:rPr lang="en-GB" smtClean="0"/>
              <a:t>16/02/2023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21A3BC-21BE-4242-8473-E5DFCAA837CE}" type="slidenum">
              <a:rPr lang="en-GB" smtClean="0"/>
              <a:t>‹#›</a:t>
            </a:fld>
            <a:endParaRPr lang="en-GB"/>
          </a:p>
        </p:txBody>
      </p:sp>
    </p:spTree>
    <p:extLst>
      <p:ext uri="{BB962C8B-B14F-4D97-AF65-F5344CB8AC3E}">
        <p14:creationId xmlns:p14="http://schemas.microsoft.com/office/powerpoint/2010/main" val="23538152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DA8785-AB01-4500-90BB-23C0671B5C89}" type="datetimeFigureOut">
              <a:rPr lang="en-GB" smtClean="0"/>
              <a:t>16/02/2023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E21A3BC-21BE-4242-8473-E5DFCAA837CE}" type="slidenum">
              <a:rPr lang="en-GB" smtClean="0"/>
              <a:t>‹#›</a:t>
            </a:fld>
            <a:endParaRPr lang="en-GB"/>
          </a:p>
        </p:txBody>
      </p:sp>
    </p:spTree>
    <p:extLst>
      <p:ext uri="{BB962C8B-B14F-4D97-AF65-F5344CB8AC3E}">
        <p14:creationId xmlns:p14="http://schemas.microsoft.com/office/powerpoint/2010/main" val="38135892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FDA8785-AB01-4500-90BB-23C0671B5C89}" type="datetimeFigureOut">
              <a:rPr lang="en-GB" smtClean="0"/>
              <a:t>16/02/2023</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0E21A3BC-21BE-4242-8473-E5DFCAA837CE}" type="slidenum">
              <a:rPr lang="en-GB" smtClean="0"/>
              <a:t>‹#›</a:t>
            </a:fld>
            <a:endParaRPr lang="en-GB"/>
          </a:p>
        </p:txBody>
      </p:sp>
    </p:spTree>
    <p:extLst>
      <p:ext uri="{BB962C8B-B14F-4D97-AF65-F5344CB8AC3E}">
        <p14:creationId xmlns:p14="http://schemas.microsoft.com/office/powerpoint/2010/main" val="3337027583"/>
      </p:ext>
    </p:extLst>
  </p:cSld>
  <p:clrMap bg1="lt1" tx1="dk1" bg2="lt2" tx2="dk2" accent1="accent1" accent2="accent2" accent3="accent3" accent4="accent4" accent5="accent5" accent6="accent6" hlink="hlink" folHlink="folHlink"/>
  <p:sldLayoutIdLst>
    <p:sldLayoutId id="2147483803" r:id="rId1"/>
    <p:sldLayoutId id="2147483804" r:id="rId2"/>
    <p:sldLayoutId id="2147483805" r:id="rId3"/>
    <p:sldLayoutId id="2147483806" r:id="rId4"/>
    <p:sldLayoutId id="2147483807" r:id="rId5"/>
    <p:sldLayoutId id="2147483808" r:id="rId6"/>
    <p:sldLayoutId id="2147483809" r:id="rId7"/>
    <p:sldLayoutId id="2147483810" r:id="rId8"/>
    <p:sldLayoutId id="2147483811" r:id="rId9"/>
    <p:sldLayoutId id="2147483812" r:id="rId10"/>
    <p:sldLayoutId id="2147483813" r:id="rId11"/>
    <p:sldLayoutId id="2147483814" r:id="rId12"/>
    <p:sldLayoutId id="2147483815" r:id="rId13"/>
    <p:sldLayoutId id="2147483816" r:id="rId14"/>
    <p:sldLayoutId id="2147483817" r:id="rId15"/>
    <p:sldLayoutId id="2147483818"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video" Target="https://www.youtube.com/embed/VbW_NjCEjak?feature=oembed" TargetMode="External"/><Relationship Id="rId4" Type="http://schemas.openxmlformats.org/officeDocument/2006/relationships/image" Target="../media/image3.jpeg"/></Relationships>
</file>

<file path=ppt/slides/_rels/slide8.xml.rels><?xml version="1.0" encoding="UTF-8" standalone="yes"?>
<Relationships xmlns="http://schemas.openxmlformats.org/package/2006/relationships"><Relationship Id="rId3" Type="http://schemas.openxmlformats.org/officeDocument/2006/relationships/hyperlink" Target="http://classicinfluence.com/charisma-and-charismatic-leaders-insights-from-the-heroes-and-villains-of-history/" TargetMode="External"/><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33.xml"/><Relationship Id="rId2" Type="http://schemas.openxmlformats.org/officeDocument/2006/relationships/slideLayout" Target="../slideLayouts/slideLayout2.xml"/><Relationship Id="rId1" Type="http://schemas.openxmlformats.org/officeDocument/2006/relationships/video" Target="https://www.youtube.com/embed/eJP_5JWDBmo?feature=oembed" TargetMode="External"/><Relationship Id="rId4" Type="http://schemas.openxmlformats.org/officeDocument/2006/relationships/image" Target="../media/image9.jpeg"/></Relationships>
</file>

<file path=ppt/slides/_rels/slide3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1.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1.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1.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7.xml"/><Relationship Id="rId1" Type="http://schemas.openxmlformats.org/officeDocument/2006/relationships/slideLayout" Target="../slideLayouts/slideLayout1.xml"/></Relationships>
</file>

<file path=ppt/slides/_rels/slide6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58.xml"/><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60.xml"/><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3" Type="http://schemas.openxmlformats.org/officeDocument/2006/relationships/hyperlink" Target="https://www.bbc.co.uk/newsround/38580579" TargetMode="External"/><Relationship Id="rId2" Type="http://schemas.openxmlformats.org/officeDocument/2006/relationships/notesSlide" Target="../notesSlides/notesSlide61.xml"/><Relationship Id="rId1" Type="http://schemas.openxmlformats.org/officeDocument/2006/relationships/slideLayout" Target="../slideLayouts/slideLayout2.xml"/><Relationship Id="rId4" Type="http://schemas.openxmlformats.org/officeDocument/2006/relationships/hyperlink" Target="https://www.careinfoscotland.scot/topics/your-rights/advocacy/" TargetMode="Externa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hyperlink" Target="https://paul-7418.medium.com/the-4-lines-of-sight-for-successful-business-3e2b0722a5b7" TargetMode="Externa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98369A-6BE9-4738-8281-1613BCB3D93E}"/>
              </a:ext>
            </a:extLst>
          </p:cNvPr>
          <p:cNvSpPr>
            <a:spLocks noGrp="1"/>
          </p:cNvSpPr>
          <p:nvPr>
            <p:ph type="ctrTitle"/>
          </p:nvPr>
        </p:nvSpPr>
        <p:spPr/>
        <p:txBody>
          <a:bodyPr/>
          <a:lstStyle/>
          <a:p>
            <a:r>
              <a:rPr lang="en-GB" dirty="0"/>
              <a:t>ECED7004</a:t>
            </a:r>
            <a:br>
              <a:rPr lang="en-GB" dirty="0"/>
            </a:br>
            <a:r>
              <a:rPr lang="en-GB" dirty="0"/>
              <a:t>Inspirational Leaders: </a:t>
            </a:r>
            <a:br>
              <a:rPr lang="en-GB" dirty="0"/>
            </a:br>
            <a:r>
              <a:rPr lang="en-GB" dirty="0"/>
              <a:t>Empowerment and Advocacy Services</a:t>
            </a:r>
          </a:p>
        </p:txBody>
      </p:sp>
      <p:sp>
        <p:nvSpPr>
          <p:cNvPr id="5" name="Subtitle 4">
            <a:extLst>
              <a:ext uri="{FF2B5EF4-FFF2-40B4-BE49-F238E27FC236}">
                <a16:creationId xmlns:a16="http://schemas.microsoft.com/office/drawing/2014/main" id="{5582B13E-D8CC-2D58-BFBC-B587F73698CD}"/>
              </a:ext>
            </a:extLst>
          </p:cNvPr>
          <p:cNvSpPr>
            <a:spLocks noGrp="1"/>
          </p:cNvSpPr>
          <p:nvPr>
            <p:ph type="subTitle" idx="1"/>
          </p:nvPr>
        </p:nvSpPr>
        <p:spPr/>
        <p:txBody>
          <a:bodyPr/>
          <a:lstStyle/>
          <a:p>
            <a:r>
              <a:rPr lang="en-GB" dirty="0"/>
              <a:t>Sharon H Cole</a:t>
            </a:r>
          </a:p>
        </p:txBody>
      </p:sp>
    </p:spTree>
    <p:extLst>
      <p:ext uri="{BB962C8B-B14F-4D97-AF65-F5344CB8AC3E}">
        <p14:creationId xmlns:p14="http://schemas.microsoft.com/office/powerpoint/2010/main" val="2438897623"/>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2066" name="Rectangle 2">
            <a:extLst>
              <a:ext uri="{FF2B5EF4-FFF2-40B4-BE49-F238E27FC236}">
                <a16:creationId xmlns:a16="http://schemas.microsoft.com/office/drawing/2014/main" id="{720DB6D6-8F9B-419E-AA05-6B99F78349B1}"/>
              </a:ext>
            </a:extLst>
          </p:cNvPr>
          <p:cNvSpPr>
            <a:spLocks noGrp="1" noChangeArrowheads="1"/>
          </p:cNvSpPr>
          <p:nvPr>
            <p:ph type="title"/>
          </p:nvPr>
        </p:nvSpPr>
        <p:spPr/>
        <p:txBody>
          <a:bodyPr/>
          <a:lstStyle/>
          <a:p>
            <a:r>
              <a:rPr lang="en-US" altLang="en-US" dirty="0"/>
              <a:t>Inspirational Approaches to Leadership:</a:t>
            </a:r>
            <a:br>
              <a:rPr lang="en-US" altLang="en-US" dirty="0"/>
            </a:br>
            <a:r>
              <a:rPr lang="en-US" altLang="en-US" dirty="0"/>
              <a:t>Charismatic Leadership Theory</a:t>
            </a:r>
          </a:p>
        </p:txBody>
      </p:sp>
      <p:sp>
        <p:nvSpPr>
          <p:cNvPr id="3" name="Content Placeholder 2">
            <a:extLst>
              <a:ext uri="{FF2B5EF4-FFF2-40B4-BE49-F238E27FC236}">
                <a16:creationId xmlns:a16="http://schemas.microsoft.com/office/drawing/2014/main" id="{B329F06F-02D2-2B12-FF53-954EBF9668A5}"/>
              </a:ext>
            </a:extLst>
          </p:cNvPr>
          <p:cNvSpPr>
            <a:spLocks noGrp="1"/>
          </p:cNvSpPr>
          <p:nvPr>
            <p:ph idx="1"/>
          </p:nvPr>
        </p:nvSpPr>
        <p:spPr/>
        <p:txBody>
          <a:bodyPr/>
          <a:lstStyle/>
          <a:p>
            <a:r>
              <a:rPr lang="en-US" altLang="en-US" dirty="0"/>
              <a:t>Followers make attributions of heroic or extraordinary leadership abilities when they observe certain behaviors.</a:t>
            </a:r>
          </a:p>
          <a:p>
            <a:r>
              <a:rPr lang="en-US" altLang="en-US" dirty="0"/>
              <a:t>Charismatic leaders: </a:t>
            </a:r>
          </a:p>
          <a:p>
            <a:pPr lvl="1"/>
            <a:r>
              <a:rPr lang="en-US" altLang="en-US" dirty="0"/>
              <a:t>Have a vision.</a:t>
            </a:r>
          </a:p>
          <a:p>
            <a:pPr lvl="1"/>
            <a:r>
              <a:rPr lang="en-US" altLang="en-US" dirty="0"/>
              <a:t>Are willing to take personal risks to achieve the vision.</a:t>
            </a:r>
          </a:p>
          <a:p>
            <a:pPr lvl="1"/>
            <a:r>
              <a:rPr lang="en-US" altLang="en-US" dirty="0"/>
              <a:t>Are sensitive to follower needs.</a:t>
            </a:r>
          </a:p>
          <a:p>
            <a:pPr lvl="1"/>
            <a:r>
              <a:rPr lang="en-US" altLang="en-US" dirty="0"/>
              <a:t>Exhibit behaviors that are out of the ordinary.</a:t>
            </a:r>
          </a:p>
          <a:p>
            <a:endParaRPr lang="en-GB" dirty="0"/>
          </a:p>
        </p:txBody>
      </p:sp>
      <p:sp>
        <p:nvSpPr>
          <p:cNvPr id="7" name="TextBox 6">
            <a:extLst>
              <a:ext uri="{FF2B5EF4-FFF2-40B4-BE49-F238E27FC236}">
                <a16:creationId xmlns:a16="http://schemas.microsoft.com/office/drawing/2014/main" id="{ECC3EFDB-E38B-E00C-0A84-836589B5AE69}"/>
              </a:ext>
            </a:extLst>
          </p:cNvPr>
          <p:cNvSpPr txBox="1"/>
          <p:nvPr/>
        </p:nvSpPr>
        <p:spPr>
          <a:xfrm>
            <a:off x="3833133" y="5672030"/>
            <a:ext cx="6098720" cy="369332"/>
          </a:xfrm>
          <a:prstGeom prst="rect">
            <a:avLst/>
          </a:prstGeom>
          <a:noFill/>
        </p:spPr>
        <p:txBody>
          <a:bodyPr wrap="square">
            <a:spAutoFit/>
          </a:bodyPr>
          <a:lstStyle/>
          <a:p>
            <a:pPr marL="0" indent="0" algn="r">
              <a:buNone/>
            </a:pPr>
            <a:r>
              <a:rPr lang="en-US" altLang="en-US" dirty="0"/>
              <a:t>(Fairhurst, 2011; </a:t>
            </a:r>
            <a:r>
              <a:rPr lang="en-US" altLang="en-US" dirty="0" err="1"/>
              <a:t>Fiol</a:t>
            </a:r>
            <a:r>
              <a:rPr lang="en-US" altLang="en-US" dirty="0"/>
              <a:t>, Harris &amp; House, 1999).</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821118-E7B5-457A-FE8C-572BB3BA4784}"/>
              </a:ext>
            </a:extLst>
          </p:cNvPr>
          <p:cNvSpPr>
            <a:spLocks noGrp="1"/>
          </p:cNvSpPr>
          <p:nvPr>
            <p:ph type="title"/>
          </p:nvPr>
        </p:nvSpPr>
        <p:spPr/>
        <p:txBody>
          <a:bodyPr/>
          <a:lstStyle/>
          <a:p>
            <a:r>
              <a:rPr lang="en-GB" dirty="0"/>
              <a:t>Charisma</a:t>
            </a:r>
          </a:p>
        </p:txBody>
      </p:sp>
      <p:sp>
        <p:nvSpPr>
          <p:cNvPr id="3" name="Content Placeholder 2">
            <a:extLst>
              <a:ext uri="{FF2B5EF4-FFF2-40B4-BE49-F238E27FC236}">
                <a16:creationId xmlns:a16="http://schemas.microsoft.com/office/drawing/2014/main" id="{0E2EA64C-DAF0-CA6D-7ED0-E42EA1B62610}"/>
              </a:ext>
            </a:extLst>
          </p:cNvPr>
          <p:cNvSpPr>
            <a:spLocks noGrp="1"/>
          </p:cNvSpPr>
          <p:nvPr>
            <p:ph sz="half" idx="1"/>
          </p:nvPr>
        </p:nvSpPr>
        <p:spPr/>
        <p:txBody>
          <a:bodyPr>
            <a:normAutofit lnSpcReduction="10000"/>
          </a:bodyPr>
          <a:lstStyle/>
          <a:p>
            <a:r>
              <a:rPr lang="en-GB" dirty="0"/>
              <a:t>Originates from the Greek word charismata</a:t>
            </a:r>
          </a:p>
          <a:p>
            <a:pPr lvl="1"/>
            <a:r>
              <a:rPr lang="en-GB" dirty="0"/>
              <a:t>“the gift of grace” </a:t>
            </a:r>
          </a:p>
          <a:p>
            <a:pPr lvl="1"/>
            <a:r>
              <a:rPr lang="en-GB" dirty="0"/>
              <a:t>or “gifts presented by the gods” </a:t>
            </a:r>
          </a:p>
          <a:p>
            <a:pPr lvl="1"/>
            <a:r>
              <a:rPr lang="en-GB" dirty="0"/>
              <a:t>describes an individual’s qualities that cannot be portrayed using ordinary language</a:t>
            </a:r>
          </a:p>
          <a:p>
            <a:pPr lvl="1"/>
            <a:r>
              <a:rPr lang="en-GB" dirty="0"/>
              <a:t>(Levine, </a:t>
            </a:r>
            <a:r>
              <a:rPr lang="en-GB" dirty="0" err="1"/>
              <a:t>Muenchen</a:t>
            </a:r>
            <a:r>
              <a:rPr lang="en-GB" dirty="0"/>
              <a:t> &amp; Brooks).</a:t>
            </a:r>
          </a:p>
          <a:p>
            <a:pPr lvl="1"/>
            <a:endParaRPr lang="en-GB" dirty="0"/>
          </a:p>
          <a:p>
            <a:r>
              <a:rPr lang="en-GB" dirty="0"/>
              <a:t>Weber (1947) described how followers attribute extraordinary qualities (charisma) to the leader.</a:t>
            </a:r>
          </a:p>
          <a:p>
            <a:endParaRPr lang="en-GB" dirty="0"/>
          </a:p>
          <a:p>
            <a:endParaRPr lang="en-GB" dirty="0"/>
          </a:p>
        </p:txBody>
      </p:sp>
      <p:sp>
        <p:nvSpPr>
          <p:cNvPr id="6" name="Content Placeholder 5">
            <a:extLst>
              <a:ext uri="{FF2B5EF4-FFF2-40B4-BE49-F238E27FC236}">
                <a16:creationId xmlns:a16="http://schemas.microsoft.com/office/drawing/2014/main" id="{97039758-1C80-83DD-7163-89F7BE92FD14}"/>
              </a:ext>
            </a:extLst>
          </p:cNvPr>
          <p:cNvSpPr>
            <a:spLocks noGrp="1"/>
          </p:cNvSpPr>
          <p:nvPr>
            <p:ph sz="half" idx="2"/>
          </p:nvPr>
        </p:nvSpPr>
        <p:spPr/>
        <p:txBody>
          <a:bodyPr>
            <a:normAutofit lnSpcReduction="10000"/>
          </a:bodyPr>
          <a:lstStyle/>
          <a:p>
            <a:r>
              <a:rPr lang="en-GB" dirty="0"/>
              <a:t>These theories describe charismatic leadership in terms of the amount of leader influence over followers and the type of leader-follower relationship that emerges</a:t>
            </a:r>
          </a:p>
          <a:p>
            <a:endParaRPr lang="en-GB" dirty="0"/>
          </a:p>
          <a:p>
            <a:endParaRPr lang="en-GB" dirty="0"/>
          </a:p>
          <a:p>
            <a:endParaRPr lang="en-GB" dirty="0"/>
          </a:p>
          <a:p>
            <a:pPr marL="0" indent="0" algn="r">
              <a:buNone/>
            </a:pPr>
            <a:r>
              <a:rPr lang="en-GB" dirty="0"/>
              <a:t>(Conger, 1989; Conger &amp; Kanungo, 1988, 1998; House, 1977; Shamir et al, 1993).</a:t>
            </a:r>
          </a:p>
        </p:txBody>
      </p:sp>
    </p:spTree>
    <p:extLst>
      <p:ext uri="{BB962C8B-B14F-4D97-AF65-F5344CB8AC3E}">
        <p14:creationId xmlns:p14="http://schemas.microsoft.com/office/powerpoint/2010/main" val="22539649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9A213D-16A5-84B1-0364-C01907383DE2}"/>
              </a:ext>
            </a:extLst>
          </p:cNvPr>
          <p:cNvSpPr>
            <a:spLocks noGrp="1"/>
          </p:cNvSpPr>
          <p:nvPr>
            <p:ph type="title"/>
          </p:nvPr>
        </p:nvSpPr>
        <p:spPr/>
        <p:txBody>
          <a:bodyPr/>
          <a:lstStyle/>
          <a:p>
            <a:r>
              <a:rPr lang="en-GB" dirty="0"/>
              <a:t>Charisma . . . .</a:t>
            </a:r>
          </a:p>
        </p:txBody>
      </p:sp>
      <p:sp>
        <p:nvSpPr>
          <p:cNvPr id="3" name="Content Placeholder 2">
            <a:extLst>
              <a:ext uri="{FF2B5EF4-FFF2-40B4-BE49-F238E27FC236}">
                <a16:creationId xmlns:a16="http://schemas.microsoft.com/office/drawing/2014/main" id="{CCED99EE-DB95-C859-7E8A-E146C93B802F}"/>
              </a:ext>
            </a:extLst>
          </p:cNvPr>
          <p:cNvSpPr>
            <a:spLocks noGrp="1"/>
          </p:cNvSpPr>
          <p:nvPr>
            <p:ph idx="1"/>
          </p:nvPr>
        </p:nvSpPr>
        <p:spPr/>
        <p:txBody>
          <a:bodyPr/>
          <a:lstStyle/>
          <a:p>
            <a:r>
              <a:rPr lang="en-GB" i="1" dirty="0"/>
              <a:t>‘. . . . represents personal attraction or appeal that enables a person to greatly influence others. It is a characteristic that contains huge power and capacity that is ascribed to a person or a personality of magnetic people or leaders. Charismatic people differ from the majority and leave a deep impression. Many charismatic individuals have used their power for good – like Mahatma Gandhi – or evil – like Adolf Hitler’.</a:t>
            </a:r>
          </a:p>
          <a:p>
            <a:pPr marL="0" indent="0" algn="r">
              <a:buNone/>
            </a:pPr>
            <a:r>
              <a:rPr lang="en-GB" dirty="0"/>
              <a:t>(</a:t>
            </a:r>
            <a:r>
              <a:rPr lang="en-GB" dirty="0" err="1"/>
              <a:t>Verci</a:t>
            </a:r>
            <a:r>
              <a:rPr lang="en-GB" dirty="0"/>
              <a:t> &amp; Ver, 2011).</a:t>
            </a:r>
          </a:p>
        </p:txBody>
      </p:sp>
    </p:spTree>
    <p:extLst>
      <p:ext uri="{BB962C8B-B14F-4D97-AF65-F5344CB8AC3E}">
        <p14:creationId xmlns:p14="http://schemas.microsoft.com/office/powerpoint/2010/main" val="14787455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0886E94-265E-82F6-9683-0C82474BFC8C}"/>
              </a:ext>
            </a:extLst>
          </p:cNvPr>
          <p:cNvSpPr>
            <a:spLocks noGrp="1"/>
          </p:cNvSpPr>
          <p:nvPr>
            <p:ph type="title"/>
          </p:nvPr>
        </p:nvSpPr>
        <p:spPr/>
        <p:txBody>
          <a:bodyPr/>
          <a:lstStyle/>
          <a:p>
            <a:r>
              <a:rPr lang="en-US"/>
              <a:t>Charismatic Leadership Traits</a:t>
            </a:r>
          </a:p>
        </p:txBody>
      </p:sp>
      <p:pic>
        <p:nvPicPr>
          <p:cNvPr id="14" name="Picture 2" descr="charismatic leadership traits qualities of charismatic leaders traits for charismatic leaders">
            <a:extLst>
              <a:ext uri="{FF2B5EF4-FFF2-40B4-BE49-F238E27FC236}">
                <a16:creationId xmlns:a16="http://schemas.microsoft.com/office/drawing/2014/main" id="{50905C18-6701-9606-AEB0-57C3EBBAAD26}"/>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t="14762"/>
          <a:stretch/>
        </p:blipFill>
        <p:spPr>
          <a:xfrm>
            <a:off x="677334" y="1431823"/>
            <a:ext cx="10797620" cy="4816577"/>
          </a:xfrm>
        </p:spPr>
      </p:pic>
      <p:sp>
        <p:nvSpPr>
          <p:cNvPr id="37" name="TextBox 36">
            <a:extLst>
              <a:ext uri="{FF2B5EF4-FFF2-40B4-BE49-F238E27FC236}">
                <a16:creationId xmlns:a16="http://schemas.microsoft.com/office/drawing/2014/main" id="{F305EE52-98A4-8BE5-2D62-F0FBC0F3120F}"/>
              </a:ext>
            </a:extLst>
          </p:cNvPr>
          <p:cNvSpPr txBox="1"/>
          <p:nvPr/>
        </p:nvSpPr>
        <p:spPr>
          <a:xfrm>
            <a:off x="5839327" y="6248400"/>
            <a:ext cx="6352673" cy="369332"/>
          </a:xfrm>
          <a:prstGeom prst="rect">
            <a:avLst/>
          </a:prstGeom>
          <a:noFill/>
        </p:spPr>
        <p:txBody>
          <a:bodyPr wrap="square" rtlCol="0">
            <a:spAutoFit/>
          </a:bodyPr>
          <a:lstStyle/>
          <a:p>
            <a:r>
              <a:rPr lang="en-GB" dirty="0"/>
              <a:t>(Fuller, Coleman, Patterson, Hester &amp; Stringer, 1996)</a:t>
            </a:r>
          </a:p>
        </p:txBody>
      </p:sp>
    </p:spTree>
    <p:extLst>
      <p:ext uri="{BB962C8B-B14F-4D97-AF65-F5344CB8AC3E}">
        <p14:creationId xmlns:p14="http://schemas.microsoft.com/office/powerpoint/2010/main" val="2821000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AAFF0-2666-3378-E4E3-011270894895}"/>
              </a:ext>
            </a:extLst>
          </p:cNvPr>
          <p:cNvSpPr>
            <a:spLocks noGrp="1"/>
          </p:cNvSpPr>
          <p:nvPr>
            <p:ph type="title"/>
          </p:nvPr>
        </p:nvSpPr>
        <p:spPr/>
        <p:txBody>
          <a:bodyPr/>
          <a:lstStyle/>
          <a:p>
            <a:r>
              <a:rPr lang="en-US"/>
              <a:t>Charismatic Leadership:</a:t>
            </a:r>
            <a:br>
              <a:rPr lang="en-US"/>
            </a:br>
            <a:r>
              <a:rPr lang="en-US"/>
              <a:t>Examples</a:t>
            </a:r>
          </a:p>
        </p:txBody>
      </p:sp>
      <p:pic>
        <p:nvPicPr>
          <p:cNvPr id="5" name="Picture 2" descr="example of charismatic leadership example of charismatic charismatic leadership examples in business charismatic and transformational leadership examples charismatic leadership style example example of charismatic leader in the philippines examples of female charismatic leaders charismatic leadership theory types of charismatic leadership charismatic leadership characteristics charismatic leadership pdf charismatic leadership style charismatic leadership examples in india types of charismatic leadership list of charismatic leaders in history examples of female charismatic leaders charismatic leadership ppt why charismatic leadership is bad factors that affect charismatic leadership advantages of rational legal authority a 1976 theory of charismatic leadership benefits of charisma charismatic leadership tagalog charismatic speech examples example of visionary leadership dangerous charismatic leaders transformational leadership style examples examples of charismatic leaders in africa personal trait leadership approach super leadership approach interactional leadership style participative style of management charismatic military leaders character and charisma skills and qualities of a charismatic leader personal trait leadership charismatic leaders quizlet charismatic leadership in tagalog charisma in business real life example of charismatic leadership who is a good historical example of charismatic leadership gone wrong which of the following is an example of charismatic leadership give an example of charismatic leadership one example of charismatic leadership meaning and example of charismatic leadership the mediating role of charismatic leadership communication in a crisis a malaysian example charismatic leadership is an example of which approach example of charismatic leadership in management examples of charismatic leadership examples of barack obama charismatic leadership dark side of charismatic leadership examples compare and contrast charismatic and authentic leadership. provide examples of each charismatic leadership examples of leaders all of the following are examples of dimension ii of charismatic leadership except">
            <a:extLst>
              <a:ext uri="{FF2B5EF4-FFF2-40B4-BE49-F238E27FC236}">
                <a16:creationId xmlns:a16="http://schemas.microsoft.com/office/drawing/2014/main" id="{77032C33-B2CC-D97A-C6CB-BE2E1B725246}"/>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t="16702" r="2063" b="6351"/>
          <a:stretch/>
        </p:blipFill>
        <p:spPr>
          <a:xfrm>
            <a:off x="677334" y="1852763"/>
            <a:ext cx="10944114" cy="4499911"/>
          </a:xfrm>
        </p:spPr>
      </p:pic>
      <p:sp>
        <p:nvSpPr>
          <p:cNvPr id="8" name="TextBox 7">
            <a:extLst>
              <a:ext uri="{FF2B5EF4-FFF2-40B4-BE49-F238E27FC236}">
                <a16:creationId xmlns:a16="http://schemas.microsoft.com/office/drawing/2014/main" id="{AE44B47E-2F78-7D3F-4E06-E4E13E9FFBAA}"/>
              </a:ext>
            </a:extLst>
          </p:cNvPr>
          <p:cNvSpPr txBox="1"/>
          <p:nvPr/>
        </p:nvSpPr>
        <p:spPr>
          <a:xfrm>
            <a:off x="5839327" y="6352674"/>
            <a:ext cx="6352673" cy="369332"/>
          </a:xfrm>
          <a:prstGeom prst="rect">
            <a:avLst/>
          </a:prstGeom>
          <a:noFill/>
        </p:spPr>
        <p:txBody>
          <a:bodyPr wrap="square" rtlCol="0">
            <a:spAutoFit/>
          </a:bodyPr>
          <a:lstStyle/>
          <a:p>
            <a:r>
              <a:rPr lang="en-GB" dirty="0"/>
              <a:t>(Fuller, Coleman, Patterson, Hester &amp; Stringer, 1996)</a:t>
            </a:r>
          </a:p>
        </p:txBody>
      </p:sp>
    </p:spTree>
    <p:extLst>
      <p:ext uri="{BB962C8B-B14F-4D97-AF65-F5344CB8AC3E}">
        <p14:creationId xmlns:p14="http://schemas.microsoft.com/office/powerpoint/2010/main" val="398762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descr="President Obama's message of hope - BBC News">
            <a:hlinkClick r:id="" action="ppaction://media"/>
            <a:extLst>
              <a:ext uri="{FF2B5EF4-FFF2-40B4-BE49-F238E27FC236}">
                <a16:creationId xmlns:a16="http://schemas.microsoft.com/office/drawing/2014/main" id="{809A4E06-5D3F-A817-6A94-9A946537CB58}"/>
              </a:ext>
            </a:extLst>
          </p:cNvPr>
          <p:cNvPicPr>
            <a:picLocks noGrp="1" noRot="1" noChangeAspect="1"/>
          </p:cNvPicPr>
          <p:nvPr>
            <p:ph idx="1"/>
            <a:videoFile r:link="rId1"/>
          </p:nvPr>
        </p:nvPicPr>
        <p:blipFill>
          <a:blip r:embed="rId4"/>
          <a:stretch>
            <a:fillRect/>
          </a:stretch>
        </p:blipFill>
        <p:spPr>
          <a:xfrm>
            <a:off x="304800" y="440267"/>
            <a:ext cx="10176933" cy="6299200"/>
          </a:xfrm>
          <a:prstGeom prst="rect">
            <a:avLst/>
          </a:prstGeom>
        </p:spPr>
      </p:pic>
      <p:sp>
        <p:nvSpPr>
          <p:cNvPr id="6" name="TextBox 5">
            <a:extLst>
              <a:ext uri="{FF2B5EF4-FFF2-40B4-BE49-F238E27FC236}">
                <a16:creationId xmlns:a16="http://schemas.microsoft.com/office/drawing/2014/main" id="{21922065-227B-ACD0-2935-B765168EA840}"/>
              </a:ext>
            </a:extLst>
          </p:cNvPr>
          <p:cNvSpPr txBox="1"/>
          <p:nvPr/>
        </p:nvSpPr>
        <p:spPr>
          <a:xfrm>
            <a:off x="10652166" y="5890161"/>
            <a:ext cx="984565" cy="276999"/>
          </a:xfrm>
          <a:prstGeom prst="rect">
            <a:avLst/>
          </a:prstGeom>
          <a:noFill/>
        </p:spPr>
        <p:txBody>
          <a:bodyPr wrap="none" rtlCol="0">
            <a:spAutoFit/>
          </a:bodyPr>
          <a:lstStyle/>
          <a:p>
            <a:r>
              <a:rPr lang="en-US" sz="1200" dirty="0"/>
              <a:t>(BBC, 2017)</a:t>
            </a:r>
          </a:p>
        </p:txBody>
      </p:sp>
    </p:spTree>
    <p:extLst>
      <p:ext uri="{BB962C8B-B14F-4D97-AF65-F5344CB8AC3E}">
        <p14:creationId xmlns:p14="http://schemas.microsoft.com/office/powerpoint/2010/main" val="35391135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4114" name="Rectangle 2">
            <a:extLst>
              <a:ext uri="{FF2B5EF4-FFF2-40B4-BE49-F238E27FC236}">
                <a16:creationId xmlns:a16="http://schemas.microsoft.com/office/drawing/2014/main" id="{AF1827CF-891A-0DB8-D447-23B00E1EBF78}"/>
              </a:ext>
            </a:extLst>
          </p:cNvPr>
          <p:cNvSpPr>
            <a:spLocks noGrp="1" noChangeArrowheads="1"/>
          </p:cNvSpPr>
          <p:nvPr>
            <p:ph type="title"/>
          </p:nvPr>
        </p:nvSpPr>
        <p:spPr/>
        <p:txBody>
          <a:bodyPr/>
          <a:lstStyle/>
          <a:p>
            <a:r>
              <a:rPr lang="en-US" altLang="en-US"/>
              <a:t>Key Characteristics of Charismatic Leaders</a:t>
            </a:r>
          </a:p>
        </p:txBody>
      </p:sp>
      <p:sp>
        <p:nvSpPr>
          <p:cNvPr id="2" name="Content Placeholder 1">
            <a:extLst>
              <a:ext uri="{FF2B5EF4-FFF2-40B4-BE49-F238E27FC236}">
                <a16:creationId xmlns:a16="http://schemas.microsoft.com/office/drawing/2014/main" id="{EE22EBDB-0741-44E4-AFB6-157171820DC2}"/>
              </a:ext>
            </a:extLst>
          </p:cNvPr>
          <p:cNvSpPr>
            <a:spLocks noGrp="1"/>
          </p:cNvSpPr>
          <p:nvPr>
            <p:ph sz="half" idx="1"/>
          </p:nvPr>
        </p:nvSpPr>
        <p:spPr/>
        <p:txBody>
          <a:bodyPr>
            <a:normAutofit fontScale="92500" lnSpcReduction="20000"/>
          </a:bodyPr>
          <a:lstStyle/>
          <a:p>
            <a:r>
              <a:rPr lang="en-US" altLang="en-US" dirty="0"/>
              <a:t>Vision and articulation</a:t>
            </a:r>
          </a:p>
          <a:p>
            <a:pPr lvl="1"/>
            <a:r>
              <a:rPr lang="en-US" altLang="en-US" dirty="0"/>
              <a:t>Has a vision—expressed as an idealized goal—that proposes a future better than the status quo; and is able to clarify the importance of the vision in terms that are understandable to others</a:t>
            </a:r>
          </a:p>
          <a:p>
            <a:r>
              <a:rPr lang="en-US" altLang="en-US" dirty="0"/>
              <a:t>Personal risk</a:t>
            </a:r>
          </a:p>
          <a:p>
            <a:pPr lvl="1"/>
            <a:r>
              <a:rPr lang="en-US" altLang="en-US" dirty="0"/>
              <a:t>Willing to take on high personal risk, incur high costs and engage in self-sacrifice to achieve the vision</a:t>
            </a:r>
          </a:p>
          <a:p>
            <a:r>
              <a:rPr lang="en-US" altLang="en-US" dirty="0"/>
              <a:t>Environmental sensitivity</a:t>
            </a:r>
          </a:p>
          <a:p>
            <a:pPr lvl="1"/>
            <a:r>
              <a:rPr lang="en-US" altLang="en-US" dirty="0"/>
              <a:t>Able to make realistic assessments of the environmental constraints and resources needed to bring about change</a:t>
            </a:r>
          </a:p>
          <a:p>
            <a:endParaRPr lang="en-GB" dirty="0"/>
          </a:p>
        </p:txBody>
      </p:sp>
      <p:sp>
        <p:nvSpPr>
          <p:cNvPr id="5" name="Content Placeholder 4">
            <a:extLst>
              <a:ext uri="{FF2B5EF4-FFF2-40B4-BE49-F238E27FC236}">
                <a16:creationId xmlns:a16="http://schemas.microsoft.com/office/drawing/2014/main" id="{EED79E41-0ADF-7D6F-1D98-15A99E55B939}"/>
              </a:ext>
            </a:extLst>
          </p:cNvPr>
          <p:cNvSpPr>
            <a:spLocks noGrp="1"/>
          </p:cNvSpPr>
          <p:nvPr>
            <p:ph sz="half" idx="2"/>
          </p:nvPr>
        </p:nvSpPr>
        <p:spPr/>
        <p:txBody>
          <a:bodyPr>
            <a:normAutofit fontScale="92500" lnSpcReduction="20000"/>
          </a:bodyPr>
          <a:lstStyle/>
          <a:p>
            <a:r>
              <a:rPr lang="en-US" altLang="en-US" dirty="0"/>
              <a:t>Sensitivity to follower needs</a:t>
            </a:r>
          </a:p>
          <a:p>
            <a:pPr lvl="1"/>
            <a:r>
              <a:rPr lang="en-US" altLang="en-US" dirty="0"/>
              <a:t>Perceptive of others’ abilities and responsive to their needs and feelings</a:t>
            </a:r>
          </a:p>
          <a:p>
            <a:r>
              <a:rPr lang="en-US" altLang="en-US" dirty="0"/>
              <a:t>Unconventional behavior</a:t>
            </a:r>
          </a:p>
          <a:p>
            <a:pPr lvl="1"/>
            <a:r>
              <a:rPr lang="en-US" altLang="en-US" dirty="0"/>
              <a:t>Engages in behaviors that are perceived as novel and counter to norms</a:t>
            </a:r>
          </a:p>
          <a:p>
            <a:pPr marL="0" indent="0" algn="r">
              <a:buNone/>
            </a:pPr>
            <a:r>
              <a:rPr lang="en-GB" dirty="0"/>
              <a:t>(</a:t>
            </a:r>
            <a:r>
              <a:rPr lang="en-US" altLang="en-US" dirty="0" err="1"/>
              <a:t>Fiol</a:t>
            </a:r>
            <a:r>
              <a:rPr lang="en-US" altLang="en-US" dirty="0"/>
              <a:t>, Harris &amp; House, 1999</a:t>
            </a:r>
            <a:r>
              <a:rPr lang="en-GB" altLang="en-US" dirty="0"/>
              <a:t>).</a:t>
            </a:r>
          </a:p>
          <a:p>
            <a:endParaRPr lang="en-US" altLang="en-US" dirty="0"/>
          </a:p>
          <a:p>
            <a:endParaRPr lang="en-US" altLang="en-US" dirty="0"/>
          </a:p>
          <a:p>
            <a:r>
              <a:rPr lang="en-US" altLang="en-US" dirty="0"/>
              <a:t>Click on the link below and reflect:</a:t>
            </a:r>
          </a:p>
          <a:p>
            <a:pPr lvl="1"/>
            <a:r>
              <a:rPr lang="en-GB" dirty="0">
                <a:hlinkClick r:id="rId3"/>
              </a:rPr>
              <a:t>Classic Influence | Charisma and Charismatic Leaders: Insights from the Heroes and Villains of History</a:t>
            </a:r>
            <a:endParaRPr lang="en-GB" dirty="0"/>
          </a:p>
        </p:txBody>
      </p:sp>
    </p:spTree>
  </p:cSld>
  <p:clrMapOvr>
    <a:masterClrMapping/>
  </p:clrMapOvr>
  <p:transition>
    <p:cut thruBlk="1"/>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89D24AB-13D8-E691-4D43-2A5FC96A7F72}"/>
              </a:ext>
            </a:extLst>
          </p:cNvPr>
          <p:cNvSpPr>
            <a:spLocks noGrp="1"/>
          </p:cNvSpPr>
          <p:nvPr>
            <p:ph type="title"/>
          </p:nvPr>
        </p:nvSpPr>
        <p:spPr/>
        <p:txBody>
          <a:bodyPr/>
          <a:lstStyle/>
          <a:p>
            <a:r>
              <a:rPr lang="en-GB"/>
              <a:t>One Size does NOT Fit All:</a:t>
            </a:r>
            <a:br>
              <a:rPr lang="en-GB"/>
            </a:br>
            <a:r>
              <a:rPr lang="en-GB"/>
              <a:t>Types of Charismatic Leadership </a:t>
            </a:r>
          </a:p>
        </p:txBody>
      </p:sp>
      <p:sp>
        <p:nvSpPr>
          <p:cNvPr id="12" name="Content Placeholder 11">
            <a:extLst>
              <a:ext uri="{FF2B5EF4-FFF2-40B4-BE49-F238E27FC236}">
                <a16:creationId xmlns:a16="http://schemas.microsoft.com/office/drawing/2014/main" id="{4563363B-20B2-BC61-5B0D-6EBA07A408AF}"/>
              </a:ext>
            </a:extLst>
          </p:cNvPr>
          <p:cNvSpPr>
            <a:spLocks noGrp="1"/>
          </p:cNvSpPr>
          <p:nvPr>
            <p:ph sz="half" idx="1"/>
          </p:nvPr>
        </p:nvSpPr>
        <p:spPr/>
        <p:txBody>
          <a:bodyPr/>
          <a:lstStyle/>
          <a:p>
            <a:r>
              <a:rPr lang="en-US" dirty="0"/>
              <a:t>Can you think of people who may match each of the types:</a:t>
            </a:r>
          </a:p>
          <a:p>
            <a:pPr marL="800100" lvl="1" indent="-342900">
              <a:buClr>
                <a:srgbClr val="FF0000"/>
              </a:buClr>
              <a:buSzPct val="100000"/>
              <a:buFont typeface="+mj-lt"/>
              <a:buAutoNum type="arabicPeriod"/>
            </a:pPr>
            <a:r>
              <a:rPr lang="en-US" dirty="0"/>
              <a:t>Socialized Charismatic?</a:t>
            </a:r>
          </a:p>
          <a:p>
            <a:pPr marL="800100" lvl="1" indent="-342900">
              <a:buClr>
                <a:srgbClr val="FF0000"/>
              </a:buClr>
              <a:buSzPct val="100000"/>
              <a:buFont typeface="+mj-lt"/>
              <a:buAutoNum type="arabicPeriod"/>
            </a:pPr>
            <a:r>
              <a:rPr lang="en-US" dirty="0"/>
              <a:t>Personalized Charismatic?</a:t>
            </a:r>
          </a:p>
          <a:p>
            <a:pPr marL="800100" lvl="1" indent="-342900">
              <a:buClr>
                <a:srgbClr val="FF0000"/>
              </a:buClr>
              <a:buSzPct val="100000"/>
              <a:buFont typeface="+mj-lt"/>
              <a:buAutoNum type="arabicPeriod"/>
            </a:pPr>
            <a:r>
              <a:rPr lang="en-US" dirty="0"/>
              <a:t>Office-Holder Charismatic?</a:t>
            </a:r>
          </a:p>
          <a:p>
            <a:pPr marL="800100" lvl="1" indent="-342900">
              <a:buClr>
                <a:srgbClr val="FF0000"/>
              </a:buClr>
              <a:buSzPct val="100000"/>
              <a:buFont typeface="+mj-lt"/>
              <a:buAutoNum type="arabicPeriod"/>
            </a:pPr>
            <a:r>
              <a:rPr lang="en-US" dirty="0"/>
              <a:t>Personal Charismatic?</a:t>
            </a:r>
          </a:p>
          <a:p>
            <a:pPr marL="800100" lvl="1" indent="-342900">
              <a:buClr>
                <a:srgbClr val="FF0000"/>
              </a:buClr>
              <a:buSzPct val="100000"/>
              <a:buFont typeface="+mj-lt"/>
              <a:buAutoNum type="arabicPeriod"/>
            </a:pPr>
            <a:r>
              <a:rPr lang="en-US" dirty="0"/>
              <a:t>Divine Charismatic?</a:t>
            </a:r>
          </a:p>
          <a:p>
            <a:pPr marL="800100" lvl="1" indent="-342900">
              <a:buClr>
                <a:srgbClr val="FF0000"/>
              </a:buClr>
              <a:buSzPct val="100000"/>
              <a:buFont typeface="+mj-lt"/>
              <a:buAutoNum type="arabicPeriod"/>
            </a:pPr>
            <a:r>
              <a:rPr lang="en-US" dirty="0"/>
              <a:t>Celebrity Charismatic?</a:t>
            </a:r>
          </a:p>
          <a:p>
            <a:pPr marL="800100" lvl="1" indent="-342900">
              <a:buClr>
                <a:srgbClr val="FF0000"/>
              </a:buClr>
              <a:buSzPct val="100000"/>
              <a:buFont typeface="+mj-lt"/>
              <a:buAutoNum type="arabicPeriod"/>
            </a:pPr>
            <a:endParaRPr lang="en-US" dirty="0"/>
          </a:p>
          <a:p>
            <a:pPr marL="457200" lvl="1" indent="0" algn="r">
              <a:buClr>
                <a:srgbClr val="FF0000"/>
              </a:buClr>
              <a:buSzPct val="100000"/>
              <a:buNone/>
            </a:pPr>
            <a:r>
              <a:rPr lang="en-US" dirty="0"/>
              <a:t>(</a:t>
            </a:r>
            <a:r>
              <a:rPr lang="en-US" dirty="0" err="1"/>
              <a:t>Nikezic</a:t>
            </a:r>
            <a:r>
              <a:rPr lang="en-US" dirty="0"/>
              <a:t>, </a:t>
            </a:r>
            <a:r>
              <a:rPr lang="en-US" dirty="0" err="1"/>
              <a:t>Doljanica</a:t>
            </a:r>
            <a:r>
              <a:rPr lang="en-US" dirty="0"/>
              <a:t> &amp; </a:t>
            </a:r>
            <a:r>
              <a:rPr lang="en-US" dirty="0" err="1"/>
              <a:t>Bataveljic</a:t>
            </a:r>
            <a:r>
              <a:rPr lang="en-US" dirty="0"/>
              <a:t>, 2013).</a:t>
            </a:r>
          </a:p>
          <a:p>
            <a:pPr lvl="1"/>
            <a:endParaRPr lang="en-US" dirty="0"/>
          </a:p>
        </p:txBody>
      </p:sp>
      <p:pic>
        <p:nvPicPr>
          <p:cNvPr id="10" name="Picture 2" descr="Charismatic Leadership PPT Slide 3">
            <a:extLst>
              <a:ext uri="{FF2B5EF4-FFF2-40B4-BE49-F238E27FC236}">
                <a16:creationId xmlns:a16="http://schemas.microsoft.com/office/drawing/2014/main" id="{47415929-36B9-27C4-BAE7-0A8DD6A19941}"/>
              </a:ext>
            </a:extLst>
          </p:cNvPr>
          <p:cNvPicPr>
            <a:picLocks noGrp="1" noChangeAspect="1" noChangeArrowheads="1"/>
          </p:cNvPicPr>
          <p:nvPr>
            <p:ph sz="half" idx="2"/>
          </p:nvPr>
        </p:nvPicPr>
        <p:blipFill rotWithShape="1">
          <a:blip r:embed="rId3">
            <a:extLst>
              <a:ext uri="{28A0092B-C50C-407E-A947-70E740481C1C}">
                <a14:useLocalDpi xmlns:a14="http://schemas.microsoft.com/office/drawing/2010/main" val="0"/>
              </a:ext>
            </a:extLst>
          </a:blip>
          <a:srcRect l="18387" t="13522" r="18378" b="3900"/>
          <a:stretch/>
        </p:blipFill>
        <p:spPr>
          <a:xfrm>
            <a:off x="5200348" y="2160588"/>
            <a:ext cx="3963003" cy="3881437"/>
          </a:xfrm>
        </p:spPr>
      </p:pic>
    </p:spTree>
    <p:extLst>
      <p:ext uri="{BB962C8B-B14F-4D97-AF65-F5344CB8AC3E}">
        <p14:creationId xmlns:p14="http://schemas.microsoft.com/office/powerpoint/2010/main" val="17331947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B9C0C7-18CF-B7B3-FE4A-2C69FEE06587}"/>
              </a:ext>
            </a:extLst>
          </p:cNvPr>
          <p:cNvSpPr>
            <a:spLocks noGrp="1"/>
          </p:cNvSpPr>
          <p:nvPr>
            <p:ph type="title"/>
          </p:nvPr>
        </p:nvSpPr>
        <p:spPr>
          <a:xfrm>
            <a:off x="1286933" y="609600"/>
            <a:ext cx="10197494" cy="1099457"/>
          </a:xfrm>
        </p:spPr>
        <p:txBody>
          <a:bodyPr>
            <a:normAutofit/>
          </a:bodyPr>
          <a:lstStyle/>
          <a:p>
            <a:r>
              <a:rPr lang="en-GB" dirty="0"/>
              <a:t>Negative Aspects of Charismatic Leadership</a:t>
            </a:r>
          </a:p>
        </p:txBody>
      </p:sp>
      <p:sp>
        <p:nvSpPr>
          <p:cNvPr id="11" name="Isosceles Triangle 10">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A84BC0B6-197D-727D-9BF3-9D960399E1FE}"/>
              </a:ext>
            </a:extLst>
          </p:cNvPr>
          <p:cNvGraphicFramePr>
            <a:graphicFrameLocks noGrp="1"/>
          </p:cNvGraphicFramePr>
          <p:nvPr>
            <p:ph idx="1"/>
            <p:extLst>
              <p:ext uri="{D42A27DB-BD31-4B8C-83A1-F6EECF244321}">
                <p14:modId xmlns:p14="http://schemas.microsoft.com/office/powerpoint/2010/main" val="2740915176"/>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10B07FEB-A8E2-BB0C-38B4-7B4BC46B1414}"/>
              </a:ext>
            </a:extLst>
          </p:cNvPr>
          <p:cNvSpPr txBox="1"/>
          <p:nvPr/>
        </p:nvSpPr>
        <p:spPr>
          <a:xfrm>
            <a:off x="5381625" y="5810250"/>
            <a:ext cx="5686425" cy="369332"/>
          </a:xfrm>
          <a:prstGeom prst="rect">
            <a:avLst/>
          </a:prstGeom>
          <a:noFill/>
        </p:spPr>
        <p:txBody>
          <a:bodyPr wrap="square" rtlCol="0">
            <a:spAutoFit/>
          </a:bodyPr>
          <a:lstStyle/>
          <a:p>
            <a:r>
              <a:rPr lang="en-GB" dirty="0"/>
              <a:t>(Conger, 1998; </a:t>
            </a:r>
            <a:r>
              <a:rPr lang="en-GB" dirty="0" err="1"/>
              <a:t>Mintzber</a:t>
            </a:r>
            <a:r>
              <a:rPr lang="en-GB" dirty="0"/>
              <a:t>, 1999; Hogan </a:t>
            </a:r>
            <a:r>
              <a:rPr lang="en-GB" i="1" dirty="0"/>
              <a:t>et al, </a:t>
            </a:r>
            <a:r>
              <a:rPr lang="en-GB" dirty="0"/>
              <a:t>1990).</a:t>
            </a:r>
          </a:p>
        </p:txBody>
      </p:sp>
    </p:spTree>
    <p:extLst>
      <p:ext uri="{BB962C8B-B14F-4D97-AF65-F5344CB8AC3E}">
        <p14:creationId xmlns:p14="http://schemas.microsoft.com/office/powerpoint/2010/main" val="34471422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783" name="Rectangle 32781">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784" name="Rectangle 32783">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2786" name="Isosceles Triangle 32785">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4" name="Title 3">
            <a:extLst>
              <a:ext uri="{FF2B5EF4-FFF2-40B4-BE49-F238E27FC236}">
                <a16:creationId xmlns:a16="http://schemas.microsoft.com/office/drawing/2014/main" id="{A72856D8-75C4-E453-5D17-6B5AA63CE26F}"/>
              </a:ext>
            </a:extLst>
          </p:cNvPr>
          <p:cNvSpPr>
            <a:spLocks noGrp="1"/>
          </p:cNvSpPr>
          <p:nvPr>
            <p:ph type="title"/>
          </p:nvPr>
        </p:nvSpPr>
        <p:spPr>
          <a:xfrm>
            <a:off x="673754" y="643467"/>
            <a:ext cx="4203045" cy="1375608"/>
          </a:xfrm>
        </p:spPr>
        <p:txBody>
          <a:bodyPr anchor="ctr">
            <a:normAutofit/>
          </a:bodyPr>
          <a:lstStyle/>
          <a:p>
            <a:pPr>
              <a:lnSpc>
                <a:spcPct val="90000"/>
              </a:lnSpc>
            </a:pPr>
            <a:r>
              <a:rPr lang="en-GB" sz="3100">
                <a:solidFill>
                  <a:schemeClr val="bg1"/>
                </a:solidFill>
              </a:rPr>
              <a:t>Charismatic Leadership:</a:t>
            </a:r>
            <a:br>
              <a:rPr lang="en-GB" sz="3100">
                <a:solidFill>
                  <a:schemeClr val="bg1"/>
                </a:solidFill>
              </a:rPr>
            </a:br>
            <a:r>
              <a:rPr lang="en-GB" sz="3100">
                <a:solidFill>
                  <a:schemeClr val="bg1"/>
                </a:solidFill>
              </a:rPr>
              <a:t>Implications</a:t>
            </a:r>
          </a:p>
        </p:txBody>
      </p:sp>
      <p:pic>
        <p:nvPicPr>
          <p:cNvPr id="49" name="Content Placeholder 48" descr="A picture containing timeline&#10;&#10;Description automatically generated">
            <a:extLst>
              <a:ext uri="{FF2B5EF4-FFF2-40B4-BE49-F238E27FC236}">
                <a16:creationId xmlns:a16="http://schemas.microsoft.com/office/drawing/2014/main" id="{B220C932-5CD7-0A47-6BD4-1916690DCBD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067665" y="567701"/>
            <a:ext cx="8867023" cy="5911347"/>
          </a:xfrm>
          <a:prstGeom prst="rect">
            <a:avLst/>
          </a:prstGeom>
        </p:spPr>
      </p:pic>
      <p:sp>
        <p:nvSpPr>
          <p:cNvPr id="32788" name="Isosceles Triangle 32787">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32775" name="Rectangle 7">
            <a:extLst>
              <a:ext uri="{FF2B5EF4-FFF2-40B4-BE49-F238E27FC236}">
                <a16:creationId xmlns:a16="http://schemas.microsoft.com/office/drawing/2014/main" id="{5DFE7780-3068-6CCA-7240-B3641A896531}"/>
              </a:ext>
            </a:extLst>
          </p:cNvPr>
          <p:cNvSpPr>
            <a:spLocks noChangeArrowheads="1"/>
          </p:cNvSpPr>
          <p:nvPr/>
        </p:nvSpPr>
        <p:spPr bwMode="auto">
          <a:xfrm>
            <a:off x="1589089" y="65088"/>
            <a:ext cx="1393825" cy="27443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a:defRPr>
                <a:solidFill>
                  <a:schemeClr val="tx1"/>
                </a:solidFill>
                <a:latin typeface="Tahoma" panose="020B0604030504040204" pitchFamily="34" charset="0"/>
                <a:ea typeface="Angsana New" panose="02020603050405020304" pitchFamily="18" charset="-34"/>
              </a:defRPr>
            </a:lvl1pPr>
            <a:lvl2pPr marL="742950" indent="-285750">
              <a:defRPr>
                <a:solidFill>
                  <a:schemeClr val="tx1"/>
                </a:solidFill>
                <a:latin typeface="Tahoma" panose="020B0604030504040204" pitchFamily="34" charset="0"/>
                <a:ea typeface="Angsana New" panose="02020603050405020304" pitchFamily="18" charset="-34"/>
              </a:defRPr>
            </a:lvl2pPr>
            <a:lvl3pPr marL="1143000" indent="-228600">
              <a:defRPr>
                <a:solidFill>
                  <a:schemeClr val="tx1"/>
                </a:solidFill>
                <a:latin typeface="Tahoma" panose="020B0604030504040204" pitchFamily="34" charset="0"/>
                <a:ea typeface="Angsana New" panose="02020603050405020304" pitchFamily="18" charset="-34"/>
              </a:defRPr>
            </a:lvl3pPr>
            <a:lvl4pPr marL="1600200" indent="-228600">
              <a:defRPr>
                <a:solidFill>
                  <a:schemeClr val="tx1"/>
                </a:solidFill>
                <a:latin typeface="Tahoma" panose="020B0604030504040204" pitchFamily="34" charset="0"/>
                <a:ea typeface="Angsana New" panose="02020603050405020304" pitchFamily="18" charset="-34"/>
              </a:defRPr>
            </a:lvl4pPr>
            <a:lvl5pPr marL="2057400" indent="-228600">
              <a:defRPr>
                <a:solidFill>
                  <a:schemeClr val="tx1"/>
                </a:solidFill>
                <a:latin typeface="Tahoma" panose="020B0604030504040204" pitchFamily="34" charset="0"/>
                <a:ea typeface="Angsana New" panose="02020603050405020304" pitchFamily="18" charset="-34"/>
              </a:defRPr>
            </a:lvl5pPr>
            <a:lvl6pPr marL="2514600" indent="-228600" eaLnBrk="0" fontAlgn="base" hangingPunct="0">
              <a:spcBef>
                <a:spcPct val="0"/>
              </a:spcBef>
              <a:spcAft>
                <a:spcPct val="0"/>
              </a:spcAft>
              <a:defRPr>
                <a:solidFill>
                  <a:schemeClr val="tx1"/>
                </a:solidFill>
                <a:latin typeface="Tahoma" panose="020B0604030504040204" pitchFamily="34" charset="0"/>
                <a:ea typeface="Angsana New" panose="02020603050405020304" pitchFamily="18" charset="-34"/>
              </a:defRPr>
            </a:lvl6pPr>
            <a:lvl7pPr marL="2971800" indent="-228600" eaLnBrk="0" fontAlgn="base" hangingPunct="0">
              <a:spcBef>
                <a:spcPct val="0"/>
              </a:spcBef>
              <a:spcAft>
                <a:spcPct val="0"/>
              </a:spcAft>
              <a:defRPr>
                <a:solidFill>
                  <a:schemeClr val="tx1"/>
                </a:solidFill>
                <a:latin typeface="Tahoma" panose="020B0604030504040204" pitchFamily="34" charset="0"/>
                <a:ea typeface="Angsana New" panose="02020603050405020304" pitchFamily="18" charset="-34"/>
              </a:defRPr>
            </a:lvl7pPr>
            <a:lvl8pPr marL="3429000" indent="-228600" eaLnBrk="0" fontAlgn="base" hangingPunct="0">
              <a:spcBef>
                <a:spcPct val="0"/>
              </a:spcBef>
              <a:spcAft>
                <a:spcPct val="0"/>
              </a:spcAft>
              <a:defRPr>
                <a:solidFill>
                  <a:schemeClr val="tx1"/>
                </a:solidFill>
                <a:latin typeface="Tahoma" panose="020B0604030504040204" pitchFamily="34" charset="0"/>
                <a:ea typeface="Angsana New" panose="02020603050405020304" pitchFamily="18" charset="-34"/>
              </a:defRPr>
            </a:lvl8pPr>
            <a:lvl9pPr marL="3886200" indent="-228600" eaLnBrk="0" fontAlgn="base" hangingPunct="0">
              <a:spcBef>
                <a:spcPct val="0"/>
              </a:spcBef>
              <a:spcAft>
                <a:spcPct val="0"/>
              </a:spcAft>
              <a:defRPr>
                <a:solidFill>
                  <a:schemeClr val="tx1"/>
                </a:solidFill>
                <a:latin typeface="Tahoma" panose="020B0604030504040204" pitchFamily="34" charset="0"/>
                <a:ea typeface="Angsana New" panose="02020603050405020304" pitchFamily="18" charset="-34"/>
              </a:defRPr>
            </a:lvl9pPr>
          </a:lstStyle>
          <a:p>
            <a:pPr>
              <a:spcBef>
                <a:spcPct val="50000"/>
              </a:spcBef>
            </a:pPr>
            <a:endParaRPr lang="en-US" altLang="en-US" sz="1200" b="1">
              <a:latin typeface="Arial" panose="020B0604020202020204" pitchFamily="34" charset="0"/>
            </a:endParaRPr>
          </a:p>
        </p:txBody>
      </p:sp>
    </p:spTree>
  </p:cSld>
  <p:clrMapOvr>
    <a:masterClrMapping/>
  </p:clrMapOvr>
  <p:transition spd="slow"/>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21">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Content Placeholder 16">
            <a:extLst>
              <a:ext uri="{FF2B5EF4-FFF2-40B4-BE49-F238E27FC236}">
                <a16:creationId xmlns:a16="http://schemas.microsoft.com/office/drawing/2014/main" id="{703AC749-D019-5F5C-E189-6645E81DBF5E}"/>
              </a:ext>
            </a:extLst>
          </p:cNvPr>
          <p:cNvSpPr>
            <a:spLocks noGrp="1"/>
          </p:cNvSpPr>
          <p:nvPr>
            <p:ph idx="1"/>
          </p:nvPr>
        </p:nvSpPr>
        <p:spPr>
          <a:xfrm>
            <a:off x="257175" y="142875"/>
            <a:ext cx="7047397" cy="6715124"/>
          </a:xfrm>
        </p:spPr>
        <p:txBody>
          <a:bodyPr anchor="ctr">
            <a:normAutofit/>
          </a:bodyPr>
          <a:lstStyle/>
          <a:p>
            <a:r>
              <a:rPr lang="en-GB" b="1" dirty="0">
                <a:effectLst/>
                <a:latin typeface="Poppins" panose="00000500000000000000" pitchFamily="2" charset="0"/>
              </a:rPr>
              <a:t>Socialized Charismatic Relationship: </a:t>
            </a:r>
          </a:p>
          <a:p>
            <a:r>
              <a:rPr lang="en-GB" b="0" dirty="0">
                <a:effectLst/>
                <a:latin typeface="Poppins" panose="00000500000000000000" pitchFamily="2" charset="0"/>
              </a:rPr>
              <a:t>In the socialized relationship, </a:t>
            </a:r>
          </a:p>
          <a:p>
            <a:pPr lvl="1"/>
            <a:r>
              <a:rPr lang="en-GB" b="0" i="1" dirty="0">
                <a:effectLst/>
                <a:latin typeface="Poppins" panose="00000500000000000000" pitchFamily="2" charset="0"/>
              </a:rPr>
              <a:t>followers have a clear sense of self and a clear set of values, </a:t>
            </a:r>
          </a:p>
          <a:p>
            <a:pPr lvl="1"/>
            <a:r>
              <a:rPr lang="en-GB" b="0" i="1" dirty="0">
                <a:effectLst/>
                <a:latin typeface="Poppins" panose="00000500000000000000" pitchFamily="2" charset="0"/>
              </a:rPr>
              <a:t> the charismatic relationship provides them with </a:t>
            </a:r>
          </a:p>
          <a:p>
            <a:pPr marL="457200" lvl="1" indent="0">
              <a:buNone/>
            </a:pPr>
            <a:r>
              <a:rPr lang="en-GB" b="0" i="1" dirty="0">
                <a:effectLst/>
                <a:latin typeface="Poppins" panose="00000500000000000000" pitchFamily="2" charset="0"/>
              </a:rPr>
              <a:t>      a means for expressing their important values </a:t>
            </a:r>
          </a:p>
          <a:p>
            <a:pPr marL="457200" lvl="1" indent="0">
              <a:buNone/>
            </a:pPr>
            <a:r>
              <a:rPr lang="en-GB" b="0" i="1" dirty="0">
                <a:effectLst/>
                <a:latin typeface="Poppins" panose="00000500000000000000" pitchFamily="2" charset="0"/>
              </a:rPr>
              <a:t>      within the framework of a collective action</a:t>
            </a:r>
          </a:p>
          <a:p>
            <a:pPr lvl="1"/>
            <a:r>
              <a:rPr lang="en-GB" b="0" i="1" dirty="0">
                <a:effectLst/>
                <a:latin typeface="Poppins" panose="00000500000000000000" pitchFamily="2" charset="0"/>
              </a:rPr>
              <a:t>Followers in this type of relationship derive their sense of direction and self-expression </a:t>
            </a:r>
          </a:p>
          <a:p>
            <a:pPr lvl="1"/>
            <a:r>
              <a:rPr lang="en-GB" b="0" i="1" dirty="0">
                <a:effectLst/>
                <a:latin typeface="Poppins" panose="00000500000000000000" pitchFamily="2" charset="0"/>
              </a:rPr>
              <a:t>not from personal identification with the leader but from </a:t>
            </a:r>
            <a:r>
              <a:rPr lang="en-GB" b="1" i="1" dirty="0">
                <a:effectLst/>
                <a:latin typeface="Poppins" panose="00000500000000000000" pitchFamily="2" charset="0"/>
              </a:rPr>
              <a:t>the leader’s message</a:t>
            </a:r>
          </a:p>
          <a:p>
            <a:pPr lvl="1"/>
            <a:r>
              <a:rPr lang="en-GB" b="0" i="1" dirty="0">
                <a:effectLst/>
                <a:latin typeface="Poppins" panose="00000500000000000000" pitchFamily="2" charset="0"/>
              </a:rPr>
              <a:t>In this relationship </a:t>
            </a:r>
          </a:p>
          <a:p>
            <a:pPr lvl="1"/>
            <a:r>
              <a:rPr lang="en-GB" b="1" i="1" dirty="0">
                <a:effectLst/>
                <a:latin typeface="Poppins" panose="00000500000000000000" pitchFamily="2" charset="0"/>
              </a:rPr>
              <a:t>followers place constraints on the leader’s influence</a:t>
            </a:r>
            <a:r>
              <a:rPr lang="en-GB" b="0" i="1" dirty="0">
                <a:effectLst/>
                <a:latin typeface="Poppins" panose="00000500000000000000" pitchFamily="2" charset="0"/>
              </a:rPr>
              <a:t>, </a:t>
            </a:r>
          </a:p>
          <a:p>
            <a:pPr lvl="1"/>
            <a:r>
              <a:rPr lang="en-GB" b="0" i="1" dirty="0">
                <a:effectLst/>
                <a:latin typeface="Poppins" panose="00000500000000000000" pitchFamily="2" charset="0"/>
              </a:rPr>
              <a:t>play an active role in determining the values expressed by the leader, </a:t>
            </a:r>
          </a:p>
          <a:p>
            <a:pPr lvl="1"/>
            <a:r>
              <a:rPr lang="en-GB" b="0" i="1" dirty="0">
                <a:effectLst/>
                <a:latin typeface="Poppins" panose="00000500000000000000" pitchFamily="2" charset="0"/>
              </a:rPr>
              <a:t>are </a:t>
            </a:r>
            <a:r>
              <a:rPr lang="en-GB" b="1" i="1" dirty="0">
                <a:effectLst/>
                <a:latin typeface="Poppins" panose="00000500000000000000" pitchFamily="2" charset="0"/>
              </a:rPr>
              <a:t>less dependent on the leader, </a:t>
            </a:r>
          </a:p>
          <a:p>
            <a:pPr lvl="1"/>
            <a:r>
              <a:rPr lang="en-GB" b="1" i="1" dirty="0">
                <a:effectLst/>
                <a:latin typeface="Poppins" panose="00000500000000000000" pitchFamily="2" charset="0"/>
              </a:rPr>
              <a:t>and are less open to manipulation by the leader</a:t>
            </a:r>
            <a:r>
              <a:rPr lang="en-GB" b="0" i="1" dirty="0">
                <a:effectLst/>
                <a:latin typeface="Poppins" panose="00000500000000000000" pitchFamily="2" charset="0"/>
              </a:rPr>
              <a:t>.</a:t>
            </a:r>
            <a:endParaRPr lang="en-GB" i="1" dirty="0"/>
          </a:p>
        </p:txBody>
      </p:sp>
      <p:sp>
        <p:nvSpPr>
          <p:cNvPr id="37" name="Rectangle 23">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0"/>
            <a:ext cx="4657344"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39" name="Straight Connector 25">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590212" y="0"/>
            <a:ext cx="1059921"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41" name="Straight Connector 27">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721600" y="3721395"/>
            <a:ext cx="434556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43"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4"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Isosceles Triangle 33">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8"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0"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2" name="Isosceles Triangle 41">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8B606ED-45D7-55DF-BCAA-CD16A6EB5241}"/>
              </a:ext>
            </a:extLst>
          </p:cNvPr>
          <p:cNvSpPr>
            <a:spLocks noGrp="1"/>
          </p:cNvSpPr>
          <p:nvPr>
            <p:ph type="title"/>
          </p:nvPr>
        </p:nvSpPr>
        <p:spPr>
          <a:xfrm>
            <a:off x="7908503" y="1253067"/>
            <a:ext cx="3371742" cy="4351866"/>
          </a:xfrm>
        </p:spPr>
        <p:txBody>
          <a:bodyPr anchor="ctr">
            <a:normAutofit/>
          </a:bodyPr>
          <a:lstStyle/>
          <a:p>
            <a:r>
              <a:rPr lang="en-GB" sz="3300" dirty="0">
                <a:solidFill>
                  <a:schemeClr val="bg1"/>
                </a:solidFill>
              </a:rPr>
              <a:t>Different Types of Charismatic Leadership:</a:t>
            </a:r>
            <a:br>
              <a:rPr lang="en-GB" sz="3300" dirty="0">
                <a:solidFill>
                  <a:schemeClr val="bg1"/>
                </a:solidFill>
              </a:rPr>
            </a:br>
            <a:r>
              <a:rPr lang="en-GB" sz="3300" b="1" dirty="0">
                <a:solidFill>
                  <a:srgbClr val="00FFFF"/>
                </a:solidFill>
              </a:rPr>
              <a:t>Transformative</a:t>
            </a:r>
            <a:r>
              <a:rPr lang="en-GB" sz="3300" b="1" dirty="0">
                <a:solidFill>
                  <a:schemeClr val="bg1"/>
                </a:solidFill>
              </a:rPr>
              <a:t> </a:t>
            </a:r>
            <a:r>
              <a:rPr lang="en-GB" sz="3300" dirty="0">
                <a:solidFill>
                  <a:schemeClr val="bg1"/>
                </a:solidFill>
              </a:rPr>
              <a:t>versus Authoritarian</a:t>
            </a:r>
          </a:p>
        </p:txBody>
      </p:sp>
      <p:sp>
        <p:nvSpPr>
          <p:cNvPr id="19" name="TextBox 18">
            <a:extLst>
              <a:ext uri="{FF2B5EF4-FFF2-40B4-BE49-F238E27FC236}">
                <a16:creationId xmlns:a16="http://schemas.microsoft.com/office/drawing/2014/main" id="{3F85A226-2D7F-58D7-BFBD-90BBC8E5D824}"/>
              </a:ext>
            </a:extLst>
          </p:cNvPr>
          <p:cNvSpPr txBox="1"/>
          <p:nvPr/>
        </p:nvSpPr>
        <p:spPr>
          <a:xfrm>
            <a:off x="7718426" y="5223933"/>
            <a:ext cx="4216399" cy="646331"/>
          </a:xfrm>
          <a:prstGeom prst="rect">
            <a:avLst/>
          </a:prstGeom>
          <a:solidFill>
            <a:schemeClr val="bg1"/>
          </a:solidFill>
        </p:spPr>
        <p:txBody>
          <a:bodyPr wrap="square" rtlCol="0">
            <a:spAutoFit/>
          </a:bodyPr>
          <a:lstStyle/>
          <a:p>
            <a:pPr algn="r"/>
            <a:r>
              <a:rPr lang="en-US" sz="1800" kern="1200" dirty="0">
                <a:latin typeface="+mj-lt"/>
                <a:ea typeface="+mj-ea"/>
                <a:cs typeface="+mj-cs"/>
              </a:rPr>
              <a:t>(Welch, 2008, p. 82 </a:t>
            </a:r>
            <a:r>
              <a:rPr lang="en-US" sz="1800" i="1" kern="1200" dirty="0">
                <a:latin typeface="+mj-lt"/>
                <a:ea typeface="+mj-ea"/>
                <a:cs typeface="+mj-cs"/>
              </a:rPr>
              <a:t>cited in </a:t>
            </a:r>
            <a:r>
              <a:rPr lang="en-US" sz="1800" kern="1200" dirty="0">
                <a:latin typeface="+mj-lt"/>
                <a:ea typeface="+mj-ea"/>
                <a:cs typeface="+mj-cs"/>
              </a:rPr>
              <a:t>Daly &amp; </a:t>
            </a:r>
            <a:r>
              <a:rPr lang="en-US" sz="1800" kern="1200" dirty="0" err="1">
                <a:latin typeface="+mj-lt"/>
                <a:ea typeface="+mj-ea"/>
                <a:cs typeface="+mj-cs"/>
              </a:rPr>
              <a:t>Schugurensky</a:t>
            </a:r>
            <a:r>
              <a:rPr lang="en-US" sz="1800" kern="1200" dirty="0">
                <a:latin typeface="+mj-lt"/>
                <a:ea typeface="+mj-ea"/>
                <a:cs typeface="+mj-cs"/>
              </a:rPr>
              <a:t>, 2009)</a:t>
            </a:r>
            <a:endParaRPr lang="en-GB" dirty="0"/>
          </a:p>
        </p:txBody>
      </p:sp>
    </p:spTree>
    <p:extLst>
      <p:ext uri="{BB962C8B-B14F-4D97-AF65-F5344CB8AC3E}">
        <p14:creationId xmlns:p14="http://schemas.microsoft.com/office/powerpoint/2010/main" val="31654754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52ED567-06B3-4107-9773-BBB6BD786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D742C13-429F-D2A9-2B09-DDC4FBD1D58E}"/>
              </a:ext>
            </a:extLst>
          </p:cNvPr>
          <p:cNvSpPr>
            <a:spLocks noGrp="1"/>
          </p:cNvSpPr>
          <p:nvPr>
            <p:ph idx="1"/>
          </p:nvPr>
        </p:nvSpPr>
        <p:spPr>
          <a:xfrm>
            <a:off x="238125" y="276224"/>
            <a:ext cx="6944783" cy="6429375"/>
          </a:xfrm>
        </p:spPr>
        <p:txBody>
          <a:bodyPr anchor="ctr">
            <a:normAutofit/>
          </a:bodyPr>
          <a:lstStyle/>
          <a:p>
            <a:r>
              <a:rPr lang="en-GB" b="1" dirty="0">
                <a:latin typeface="Poppins" panose="00000500000000000000" pitchFamily="2" charset="0"/>
              </a:rPr>
              <a:t>Personalized Charismatic Relationship: </a:t>
            </a:r>
          </a:p>
          <a:p>
            <a:r>
              <a:rPr lang="en-GB" dirty="0">
                <a:latin typeface="Poppins" panose="00000500000000000000" pitchFamily="2" charset="0"/>
              </a:rPr>
              <a:t>In the personalized relationship, </a:t>
            </a:r>
          </a:p>
          <a:p>
            <a:pPr lvl="1"/>
            <a:r>
              <a:rPr lang="en-GB" i="1" dirty="0"/>
              <a:t>followers are confused and disoriented before joining the relationship, and the charismatic relationship provides them with a clearer sense of self and greater self-confidence.  </a:t>
            </a:r>
          </a:p>
          <a:p>
            <a:pPr lvl="1"/>
            <a:r>
              <a:rPr lang="en-GB" i="1" dirty="0"/>
              <a:t>This type of relationship is based mainly on a followers’ </a:t>
            </a:r>
            <a:r>
              <a:rPr lang="en-GB" b="1" i="1" dirty="0">
                <a:latin typeface="Poppins" panose="00000500000000000000" pitchFamily="2" charset="0"/>
              </a:rPr>
              <a:t>personal identification with the leader</a:t>
            </a:r>
            <a:r>
              <a:rPr lang="en-GB" i="1" dirty="0"/>
              <a:t>, rather than on their identification with or acceptance of the leader’s message</a:t>
            </a:r>
          </a:p>
          <a:p>
            <a:pPr lvl="1"/>
            <a:r>
              <a:rPr lang="en-GB" b="1" i="1" dirty="0">
                <a:latin typeface="Poppins" panose="00000500000000000000" pitchFamily="2" charset="0"/>
              </a:rPr>
              <a:t>Lacking</a:t>
            </a:r>
            <a:r>
              <a:rPr lang="en-GB" i="1" dirty="0"/>
              <a:t> a strong internal reference point from which to </a:t>
            </a:r>
            <a:r>
              <a:rPr lang="en-GB" b="1" i="1" dirty="0">
                <a:latin typeface="Poppins" panose="00000500000000000000" pitchFamily="2" charset="0"/>
              </a:rPr>
              <a:t>judge the leader’s messages and influence attempts</a:t>
            </a:r>
            <a:r>
              <a:rPr lang="en-GB" i="1" dirty="0"/>
              <a:t>, followers in this type of relationship </a:t>
            </a:r>
            <a:r>
              <a:rPr lang="en-GB" b="1" i="1" dirty="0">
                <a:latin typeface="Poppins" panose="00000500000000000000" pitchFamily="2" charset="0"/>
              </a:rPr>
              <a:t>are dependent on and vulnerable to the leader</a:t>
            </a:r>
          </a:p>
        </p:txBody>
      </p:sp>
      <p:sp>
        <p:nvSpPr>
          <p:cNvPr id="10" name="Rectangle 9">
            <a:extLst>
              <a:ext uri="{FF2B5EF4-FFF2-40B4-BE49-F238E27FC236}">
                <a16:creationId xmlns:a16="http://schemas.microsoft.com/office/drawing/2014/main" id="{AF551D8B-3775-4477-88B7-7B7C350D3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6" y="0"/>
            <a:ext cx="4657344"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cxnSp>
        <p:nvCxnSpPr>
          <p:cNvPr id="12" name="Straight Connector 11">
            <a:extLst>
              <a:ext uri="{FF2B5EF4-FFF2-40B4-BE49-F238E27FC236}">
                <a16:creationId xmlns:a16="http://schemas.microsoft.com/office/drawing/2014/main" id="{1A901C3D-CFAE-460D-BD0E-7D22164D7D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0590212" y="0"/>
            <a:ext cx="1059921" cy="6858000"/>
          </a:xfrm>
          <a:prstGeom prst="line">
            <a:avLst/>
          </a:prstGeom>
          <a:ln w="9525">
            <a:solidFill>
              <a:srgbClr val="BFBFBF">
                <a:alpha val="70000"/>
              </a:srgb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837C0EA9-1437-4437-9D20-2BBDA1AA9F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721600" y="3721395"/>
            <a:ext cx="4345560" cy="3136604"/>
          </a:xfrm>
          <a:prstGeom prst="line">
            <a:avLst/>
          </a:prstGeom>
          <a:ln w="9525">
            <a:solidFill>
              <a:srgbClr val="BFBFBF">
                <a:alpha val="69804"/>
              </a:srgb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BB934D2B-85E2-4375-94EE-B66C16BF79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5">
            <a:extLst>
              <a:ext uri="{FF2B5EF4-FFF2-40B4-BE49-F238E27FC236}">
                <a16:creationId xmlns:a16="http://schemas.microsoft.com/office/drawing/2014/main" id="{9B445E02-D785-4565-B842-9567BBC09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2C153736-D102-4F57-9DE7-615AFC02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7">
            <a:extLst>
              <a:ext uri="{FF2B5EF4-FFF2-40B4-BE49-F238E27FC236}">
                <a16:creationId xmlns:a16="http://schemas.microsoft.com/office/drawing/2014/main" id="{BA407A52-66F4-4CDE-A726-FF79F3EC3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8">
            <a:extLst>
              <a:ext uri="{FF2B5EF4-FFF2-40B4-BE49-F238E27FC236}">
                <a16:creationId xmlns:a16="http://schemas.microsoft.com/office/drawing/2014/main" id="{D28FFB34-4FC3-46F5-B900-D3B774FD0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a:extLst>
              <a:ext uri="{FF2B5EF4-FFF2-40B4-BE49-F238E27FC236}">
                <a16:creationId xmlns:a16="http://schemas.microsoft.com/office/drawing/2014/main" id="{205F7B13-ACB5-46BE-8070-0431266B18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a:extLst>
              <a:ext uri="{FF2B5EF4-FFF2-40B4-BE49-F238E27FC236}">
                <a16:creationId xmlns:a16="http://schemas.microsoft.com/office/drawing/2014/main" id="{D52A0D23-45DD-4DF4-ADE6-A81F409BB9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9EB34BE0-9803-C268-3055-6FB1ED440134}"/>
              </a:ext>
            </a:extLst>
          </p:cNvPr>
          <p:cNvSpPr>
            <a:spLocks noGrp="1"/>
          </p:cNvSpPr>
          <p:nvPr>
            <p:ph type="title"/>
          </p:nvPr>
        </p:nvSpPr>
        <p:spPr>
          <a:xfrm>
            <a:off x="7829657" y="1253067"/>
            <a:ext cx="3552717" cy="4351866"/>
          </a:xfrm>
        </p:spPr>
        <p:txBody>
          <a:bodyPr anchor="ctr">
            <a:normAutofit/>
          </a:bodyPr>
          <a:lstStyle/>
          <a:p>
            <a:r>
              <a:rPr lang="en-GB" sz="3600" dirty="0">
                <a:solidFill>
                  <a:schemeClr val="bg1"/>
                </a:solidFill>
              </a:rPr>
              <a:t>Different Types of Charismatic Leadership:</a:t>
            </a:r>
            <a:br>
              <a:rPr lang="en-GB" sz="3600" dirty="0">
                <a:solidFill>
                  <a:schemeClr val="bg1"/>
                </a:solidFill>
              </a:rPr>
            </a:br>
            <a:r>
              <a:rPr lang="en-GB" dirty="0">
                <a:solidFill>
                  <a:schemeClr val="bg1"/>
                </a:solidFill>
              </a:rPr>
              <a:t>Transformative </a:t>
            </a:r>
            <a:r>
              <a:rPr lang="en-GB" sz="3600" dirty="0">
                <a:solidFill>
                  <a:schemeClr val="bg1"/>
                </a:solidFill>
              </a:rPr>
              <a:t>versus </a:t>
            </a:r>
            <a:r>
              <a:rPr lang="en-GB" b="1" dirty="0">
                <a:solidFill>
                  <a:srgbClr val="00FFFF"/>
                </a:solidFill>
              </a:rPr>
              <a:t>Authoritarian</a:t>
            </a:r>
          </a:p>
        </p:txBody>
      </p:sp>
      <p:sp>
        <p:nvSpPr>
          <p:cNvPr id="9" name="TextBox 8">
            <a:extLst>
              <a:ext uri="{FF2B5EF4-FFF2-40B4-BE49-F238E27FC236}">
                <a16:creationId xmlns:a16="http://schemas.microsoft.com/office/drawing/2014/main" id="{DA0B2603-71ED-83B0-E7BA-9AAD2E5CC378}"/>
              </a:ext>
            </a:extLst>
          </p:cNvPr>
          <p:cNvSpPr txBox="1"/>
          <p:nvPr/>
        </p:nvSpPr>
        <p:spPr>
          <a:xfrm>
            <a:off x="7707993" y="5473005"/>
            <a:ext cx="4345560" cy="646331"/>
          </a:xfrm>
          <a:prstGeom prst="rect">
            <a:avLst/>
          </a:prstGeom>
          <a:solidFill>
            <a:schemeClr val="bg1"/>
          </a:solidFill>
        </p:spPr>
        <p:txBody>
          <a:bodyPr wrap="square" rtlCol="0">
            <a:spAutoFit/>
          </a:bodyPr>
          <a:lstStyle/>
          <a:p>
            <a:pPr algn="r"/>
            <a:r>
              <a:rPr lang="en-US" sz="1800" kern="1200" dirty="0">
                <a:latin typeface="+mj-lt"/>
                <a:ea typeface="+mj-ea"/>
                <a:cs typeface="+mj-cs"/>
              </a:rPr>
              <a:t>(Welch, 2008, p. 82 </a:t>
            </a:r>
            <a:r>
              <a:rPr lang="en-US" sz="1800" i="1" kern="1200" dirty="0">
                <a:latin typeface="+mj-lt"/>
                <a:ea typeface="+mj-ea"/>
                <a:cs typeface="+mj-cs"/>
              </a:rPr>
              <a:t>cited in </a:t>
            </a:r>
            <a:r>
              <a:rPr lang="en-US" sz="1800" kern="1200" dirty="0">
                <a:latin typeface="+mj-lt"/>
                <a:ea typeface="+mj-ea"/>
                <a:cs typeface="+mj-cs"/>
              </a:rPr>
              <a:t>Daly &amp; </a:t>
            </a:r>
            <a:r>
              <a:rPr lang="en-US" sz="1800" kern="1200" dirty="0" err="1">
                <a:latin typeface="+mj-lt"/>
                <a:ea typeface="+mj-ea"/>
                <a:cs typeface="+mj-cs"/>
              </a:rPr>
              <a:t>Schugurensky</a:t>
            </a:r>
            <a:r>
              <a:rPr lang="en-US" sz="1800" kern="1200" dirty="0">
                <a:latin typeface="+mj-lt"/>
                <a:ea typeface="+mj-ea"/>
                <a:cs typeface="+mj-cs"/>
              </a:rPr>
              <a:t>, 2009)</a:t>
            </a:r>
            <a:endParaRPr lang="en-GB" dirty="0"/>
          </a:p>
        </p:txBody>
      </p:sp>
    </p:spTree>
    <p:extLst>
      <p:ext uri="{BB962C8B-B14F-4D97-AF65-F5344CB8AC3E}">
        <p14:creationId xmlns:p14="http://schemas.microsoft.com/office/powerpoint/2010/main" val="29737985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B4DE830A-B531-4A3B-96F6-0ECE88B085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4" name="Straight Connector 13">
              <a:extLst>
                <a:ext uri="{FF2B5EF4-FFF2-40B4-BE49-F238E27FC236}">
                  <a16:creationId xmlns:a16="http://schemas.microsoft.com/office/drawing/2014/main" id="{2813DF2C-461A-4A8F-9679-A172790D1F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4" name="Straight Connector 14">
              <a:extLst>
                <a:ext uri="{FF2B5EF4-FFF2-40B4-BE49-F238E27FC236}">
                  <a16:creationId xmlns:a16="http://schemas.microsoft.com/office/drawing/2014/main" id="{54CD3A85-C039-4249-86E4-1EB9318B54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887EA6D2-2883-42C2-993D-094CA6D65D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5">
              <a:extLst>
                <a:ext uri="{FF2B5EF4-FFF2-40B4-BE49-F238E27FC236}">
                  <a16:creationId xmlns:a16="http://schemas.microsoft.com/office/drawing/2014/main" id="{3B895046-636F-4D1B-ACA4-29AA0CB332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C6B0CDE3-E054-4EDD-A43B-F96843D8B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7">
              <a:extLst>
                <a:ext uri="{FF2B5EF4-FFF2-40B4-BE49-F238E27FC236}">
                  <a16:creationId xmlns:a16="http://schemas.microsoft.com/office/drawing/2014/main" id="{3B66B1A2-F145-4C9B-85CC-4BF30D58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8">
              <a:extLst>
                <a:ext uri="{FF2B5EF4-FFF2-40B4-BE49-F238E27FC236}">
                  <a16:creationId xmlns:a16="http://schemas.microsoft.com/office/drawing/2014/main" id="{5D4FC972-94B3-4035-8D31-E668C132B4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a:extLst>
                <a:ext uri="{FF2B5EF4-FFF2-40B4-BE49-F238E27FC236}">
                  <a16:creationId xmlns:a16="http://schemas.microsoft.com/office/drawing/2014/main" id="{374B9941-AFBE-4A77-A50E-B6EA04A74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id="{27A982C5-2C38-4CE9-BC18-94697AD65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a:extLst>
                <a:ext uri="{FF2B5EF4-FFF2-40B4-BE49-F238E27FC236}">
                  <a16:creationId xmlns:a16="http://schemas.microsoft.com/office/drawing/2014/main" id="{0060D8D1-7BB1-498F-AFBB-ADAC130A9E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8" name="Title 7">
            <a:extLst>
              <a:ext uri="{FF2B5EF4-FFF2-40B4-BE49-F238E27FC236}">
                <a16:creationId xmlns:a16="http://schemas.microsoft.com/office/drawing/2014/main" id="{70EF5945-9DE7-B8A7-AAC8-E2B9ED2F032F}"/>
              </a:ext>
            </a:extLst>
          </p:cNvPr>
          <p:cNvSpPr>
            <a:spLocks noGrp="1"/>
          </p:cNvSpPr>
          <p:nvPr>
            <p:ph type="title"/>
          </p:nvPr>
        </p:nvSpPr>
        <p:spPr>
          <a:xfrm>
            <a:off x="772610" y="4661384"/>
            <a:ext cx="9140310" cy="1096316"/>
          </a:xfrm>
        </p:spPr>
        <p:txBody>
          <a:bodyPr vert="horz" lIns="91440" tIns="45720" rIns="91440" bIns="45720" rtlCol="0" anchor="b">
            <a:normAutofit/>
          </a:bodyPr>
          <a:lstStyle/>
          <a:p>
            <a:pPr algn="ctr">
              <a:lnSpc>
                <a:spcPct val="90000"/>
              </a:lnSpc>
            </a:pPr>
            <a:r>
              <a:rPr lang="en-US" sz="3000" kern="1200" dirty="0">
                <a:solidFill>
                  <a:schemeClr val="accent1"/>
                </a:solidFill>
                <a:latin typeface="+mj-lt"/>
                <a:ea typeface="+mj-ea"/>
                <a:cs typeface="+mj-cs"/>
              </a:rPr>
              <a:t>Leadership Development:  Conceptual Framework</a:t>
            </a:r>
          </a:p>
        </p:txBody>
      </p:sp>
      <p:pic>
        <p:nvPicPr>
          <p:cNvPr id="6" name="Content Placeholder 5">
            <a:extLst>
              <a:ext uri="{FF2B5EF4-FFF2-40B4-BE49-F238E27FC236}">
                <a16:creationId xmlns:a16="http://schemas.microsoft.com/office/drawing/2014/main" id="{73D9FBB4-AACB-12FD-FC24-1A34DF10A038}"/>
              </a:ext>
            </a:extLst>
          </p:cNvPr>
          <p:cNvPicPr>
            <a:picLocks noGrp="1" noChangeAspect="1"/>
          </p:cNvPicPr>
          <p:nvPr>
            <p:ph idx="1"/>
          </p:nvPr>
        </p:nvPicPr>
        <p:blipFill rotWithShape="1">
          <a:blip r:embed="rId3"/>
          <a:srcRect t="7158"/>
          <a:stretch/>
        </p:blipFill>
        <p:spPr>
          <a:xfrm>
            <a:off x="1238898" y="184632"/>
            <a:ext cx="8288032" cy="4674577"/>
          </a:xfrm>
          <a:prstGeom prst="rect">
            <a:avLst/>
          </a:prstGeom>
        </p:spPr>
      </p:pic>
      <p:sp>
        <p:nvSpPr>
          <p:cNvPr id="29" name="TextBox 28">
            <a:extLst>
              <a:ext uri="{FF2B5EF4-FFF2-40B4-BE49-F238E27FC236}">
                <a16:creationId xmlns:a16="http://schemas.microsoft.com/office/drawing/2014/main" id="{83685FDE-ACF1-6295-9BFA-653854FDCF26}"/>
              </a:ext>
            </a:extLst>
          </p:cNvPr>
          <p:cNvSpPr txBox="1"/>
          <p:nvPr/>
        </p:nvSpPr>
        <p:spPr>
          <a:xfrm>
            <a:off x="5089970" y="6037006"/>
            <a:ext cx="6295786" cy="369332"/>
          </a:xfrm>
          <a:prstGeom prst="rect">
            <a:avLst/>
          </a:prstGeom>
          <a:noFill/>
        </p:spPr>
        <p:txBody>
          <a:bodyPr wrap="square" rtlCol="0">
            <a:spAutoFit/>
          </a:bodyPr>
          <a:lstStyle/>
          <a:p>
            <a:pPr algn="r"/>
            <a:r>
              <a:rPr lang="en-US" sz="1800" kern="1200" dirty="0">
                <a:latin typeface="+mj-lt"/>
                <a:ea typeface="+mj-ea"/>
                <a:cs typeface="+mj-cs"/>
              </a:rPr>
              <a:t>(Welch, 2008, p. 82 </a:t>
            </a:r>
            <a:r>
              <a:rPr lang="en-US" sz="1800" i="1" kern="1200" dirty="0">
                <a:latin typeface="+mj-lt"/>
                <a:ea typeface="+mj-ea"/>
                <a:cs typeface="+mj-cs"/>
              </a:rPr>
              <a:t>cited in </a:t>
            </a:r>
            <a:r>
              <a:rPr lang="en-US" sz="1800" kern="1200" dirty="0">
                <a:latin typeface="+mj-lt"/>
                <a:ea typeface="+mj-ea"/>
                <a:cs typeface="+mj-cs"/>
              </a:rPr>
              <a:t>Daly &amp; </a:t>
            </a:r>
            <a:r>
              <a:rPr lang="en-US" sz="1800" kern="1200" dirty="0" err="1">
                <a:latin typeface="+mj-lt"/>
                <a:ea typeface="+mj-ea"/>
                <a:cs typeface="+mj-cs"/>
              </a:rPr>
              <a:t>Schugurensky</a:t>
            </a:r>
            <a:r>
              <a:rPr lang="en-US" sz="1800" kern="1200" dirty="0">
                <a:latin typeface="+mj-lt"/>
                <a:ea typeface="+mj-ea"/>
                <a:cs typeface="+mj-cs"/>
              </a:rPr>
              <a:t>, 2009)</a:t>
            </a:r>
            <a:endParaRPr lang="en-GB" dirty="0"/>
          </a:p>
        </p:txBody>
      </p:sp>
    </p:spTree>
    <p:extLst>
      <p:ext uri="{BB962C8B-B14F-4D97-AF65-F5344CB8AC3E}">
        <p14:creationId xmlns:p14="http://schemas.microsoft.com/office/powerpoint/2010/main" val="39779775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6162" name="Rectangle 2">
            <a:extLst>
              <a:ext uri="{FF2B5EF4-FFF2-40B4-BE49-F238E27FC236}">
                <a16:creationId xmlns:a16="http://schemas.microsoft.com/office/drawing/2014/main" id="{BC17F19F-C426-4D86-FB0A-219B8C773DA7}"/>
              </a:ext>
            </a:extLst>
          </p:cNvPr>
          <p:cNvSpPr>
            <a:spLocks noGrp="1" noChangeArrowheads="1"/>
          </p:cNvSpPr>
          <p:nvPr>
            <p:ph type="title"/>
          </p:nvPr>
        </p:nvSpPr>
        <p:spPr/>
        <p:txBody>
          <a:bodyPr/>
          <a:lstStyle/>
          <a:p>
            <a:r>
              <a:rPr lang="en-US" altLang="en-US" dirty="0"/>
              <a:t>Beyond Charismatic Leadership:</a:t>
            </a:r>
            <a:br>
              <a:rPr lang="en-US" altLang="en-US" dirty="0"/>
            </a:br>
            <a:r>
              <a:rPr lang="en-US" altLang="en-US" dirty="0"/>
              <a:t>Six Factors  </a:t>
            </a:r>
          </a:p>
        </p:txBody>
      </p:sp>
      <p:sp>
        <p:nvSpPr>
          <p:cNvPr id="476163" name="Rectangle 3">
            <a:extLst>
              <a:ext uri="{FF2B5EF4-FFF2-40B4-BE49-F238E27FC236}">
                <a16:creationId xmlns:a16="http://schemas.microsoft.com/office/drawing/2014/main" id="{9F0C2229-A180-370B-8D55-357AE5163AF7}"/>
              </a:ext>
            </a:extLst>
          </p:cNvPr>
          <p:cNvSpPr>
            <a:spLocks noGrp="1" noChangeArrowheads="1"/>
          </p:cNvSpPr>
          <p:nvPr>
            <p:ph sz="half" idx="1"/>
          </p:nvPr>
        </p:nvSpPr>
        <p:spPr/>
        <p:txBody>
          <a:bodyPr>
            <a:normAutofit lnSpcReduction="10000"/>
          </a:bodyPr>
          <a:lstStyle/>
          <a:p>
            <a:pPr>
              <a:buFont typeface="+mj-lt"/>
              <a:buAutoNum type="arabicPeriod"/>
            </a:pPr>
            <a:r>
              <a:rPr lang="en-GB" dirty="0"/>
              <a:t>Valuing Individuals </a:t>
            </a:r>
          </a:p>
          <a:p>
            <a:pPr lvl="1"/>
            <a:r>
              <a:rPr lang="en-GB" dirty="0"/>
              <a:t>Genuine concern for others’ well being and development</a:t>
            </a:r>
          </a:p>
          <a:p>
            <a:pPr>
              <a:buFont typeface="+mj-lt"/>
              <a:buAutoNum type="arabicPeriod"/>
            </a:pPr>
            <a:r>
              <a:rPr lang="en-GB" dirty="0"/>
              <a:t>Networking and Achieving </a:t>
            </a:r>
          </a:p>
          <a:p>
            <a:pPr lvl="1"/>
            <a:r>
              <a:rPr lang="en-GB" dirty="0"/>
              <a:t>Inspirational communicator, networker and achiever</a:t>
            </a:r>
          </a:p>
          <a:p>
            <a:pPr>
              <a:buFont typeface="+mj-lt"/>
              <a:buAutoNum type="arabicPeriod"/>
            </a:pPr>
            <a:r>
              <a:rPr lang="en-GB" dirty="0"/>
              <a:t>Enabling </a:t>
            </a:r>
          </a:p>
          <a:p>
            <a:pPr lvl="1"/>
            <a:r>
              <a:rPr lang="en-GB" dirty="0"/>
              <a:t>Empowers, delegates, develops potential</a:t>
            </a:r>
          </a:p>
          <a:p>
            <a:pPr lvl="1"/>
            <a:endParaRPr lang="en-US" altLang="en-US" dirty="0"/>
          </a:p>
        </p:txBody>
      </p:sp>
      <p:sp>
        <p:nvSpPr>
          <p:cNvPr id="8" name="Content Placeholder 7">
            <a:extLst>
              <a:ext uri="{FF2B5EF4-FFF2-40B4-BE49-F238E27FC236}">
                <a16:creationId xmlns:a16="http://schemas.microsoft.com/office/drawing/2014/main" id="{ED15AB2E-183A-4EB9-7040-0B68CA904D71}"/>
              </a:ext>
            </a:extLst>
          </p:cNvPr>
          <p:cNvSpPr>
            <a:spLocks noGrp="1"/>
          </p:cNvSpPr>
          <p:nvPr>
            <p:ph sz="half" idx="2"/>
          </p:nvPr>
        </p:nvSpPr>
        <p:spPr/>
        <p:txBody>
          <a:bodyPr>
            <a:normAutofit lnSpcReduction="10000"/>
          </a:bodyPr>
          <a:lstStyle/>
          <a:p>
            <a:pPr>
              <a:buFont typeface="+mj-lt"/>
              <a:buAutoNum type="arabicPeriod" startAt="4"/>
            </a:pPr>
            <a:r>
              <a:rPr lang="en-GB" dirty="0"/>
              <a:t>Acting with Integrity </a:t>
            </a:r>
          </a:p>
          <a:p>
            <a:pPr lvl="1"/>
            <a:r>
              <a:rPr lang="en-GB" dirty="0"/>
              <a:t>Integrity, consistency, honest and open</a:t>
            </a:r>
          </a:p>
          <a:p>
            <a:pPr>
              <a:buFont typeface="+mj-lt"/>
              <a:buAutoNum type="arabicPeriod" startAt="4"/>
            </a:pPr>
            <a:r>
              <a:rPr lang="en-GB" dirty="0"/>
              <a:t>Being Accessible </a:t>
            </a:r>
          </a:p>
          <a:p>
            <a:pPr lvl="1"/>
            <a:r>
              <a:rPr lang="en-GB" dirty="0"/>
              <a:t>Accessible, approachable, in-touch</a:t>
            </a:r>
          </a:p>
          <a:p>
            <a:pPr>
              <a:buFont typeface="+mj-lt"/>
              <a:buAutoNum type="arabicPeriod" startAt="4"/>
            </a:pPr>
            <a:r>
              <a:rPr lang="en-GB" dirty="0"/>
              <a:t>Being Decisive </a:t>
            </a:r>
          </a:p>
          <a:p>
            <a:pPr lvl="1"/>
            <a:r>
              <a:rPr lang="en-GB" dirty="0"/>
              <a:t>Decisive, risk-taking</a:t>
            </a:r>
          </a:p>
          <a:p>
            <a:pPr lvl="2"/>
            <a:endParaRPr lang="en-GB" dirty="0"/>
          </a:p>
          <a:p>
            <a:pPr marL="114300" indent="0" algn="r">
              <a:buNone/>
            </a:pPr>
            <a:endParaRPr lang="en-GB" dirty="0"/>
          </a:p>
          <a:p>
            <a:pPr marL="114300" indent="0" algn="r">
              <a:buNone/>
            </a:pPr>
            <a:r>
              <a:rPr lang="en-GB" dirty="0"/>
              <a:t>(</a:t>
            </a:r>
            <a:r>
              <a:rPr lang="en-GB" dirty="0" err="1"/>
              <a:t>Alimo</a:t>
            </a:r>
            <a:r>
              <a:rPr lang="en-GB" dirty="0"/>
              <a:t>-Metcalfe &amp; Alban-Metcalfe, 2005)</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a:extLst>
              <a:ext uri="{FF2B5EF4-FFF2-40B4-BE49-F238E27FC236}">
                <a16:creationId xmlns:a16="http://schemas.microsoft.com/office/drawing/2014/main" id="{54B4B6AC-92C6-2F0E-0410-AC22FAF4CFF2}"/>
              </a:ext>
            </a:extLst>
          </p:cNvPr>
          <p:cNvSpPr>
            <a:spLocks noGrp="1" noChangeArrowheads="1"/>
          </p:cNvSpPr>
          <p:nvPr>
            <p:ph type="title"/>
          </p:nvPr>
        </p:nvSpPr>
        <p:spPr/>
        <p:txBody>
          <a:bodyPr/>
          <a:lstStyle/>
          <a:p>
            <a:r>
              <a:rPr lang="en-GB" altLang="en-US" dirty="0"/>
              <a:t>Theories of Leadership:</a:t>
            </a:r>
            <a:br>
              <a:rPr lang="en-GB" altLang="en-US" dirty="0"/>
            </a:br>
            <a:r>
              <a:rPr lang="en-GB" altLang="en-US" dirty="0">
                <a:solidFill>
                  <a:srgbClr val="FF0000"/>
                </a:solidFill>
              </a:rPr>
              <a:t>Transformational</a:t>
            </a:r>
            <a:r>
              <a:rPr lang="en-GB" altLang="en-US" dirty="0"/>
              <a:t> versus </a:t>
            </a:r>
            <a:r>
              <a:rPr lang="en-GB" altLang="en-US" dirty="0">
                <a:solidFill>
                  <a:srgbClr val="33CCFF"/>
                </a:solidFill>
              </a:rPr>
              <a:t>Transactional</a:t>
            </a:r>
          </a:p>
        </p:txBody>
      </p:sp>
      <p:sp>
        <p:nvSpPr>
          <p:cNvPr id="3" name="Text Placeholder 2">
            <a:extLst>
              <a:ext uri="{FF2B5EF4-FFF2-40B4-BE49-F238E27FC236}">
                <a16:creationId xmlns:a16="http://schemas.microsoft.com/office/drawing/2014/main" id="{3224B5CD-5EF1-5D5A-59DE-2187D2B3658B}"/>
              </a:ext>
            </a:extLst>
          </p:cNvPr>
          <p:cNvSpPr>
            <a:spLocks noGrp="1"/>
          </p:cNvSpPr>
          <p:nvPr>
            <p:ph type="body" idx="1"/>
          </p:nvPr>
        </p:nvSpPr>
        <p:spPr/>
        <p:txBody>
          <a:bodyPr/>
          <a:lstStyle/>
          <a:p>
            <a:r>
              <a:rPr lang="en-GB" altLang="en-US" dirty="0">
                <a:solidFill>
                  <a:srgbClr val="FF0000"/>
                </a:solidFill>
              </a:rPr>
              <a:t>Transformational</a:t>
            </a:r>
            <a:r>
              <a:rPr lang="en-GB" altLang="en-US" dirty="0"/>
              <a:t>:</a:t>
            </a:r>
          </a:p>
          <a:p>
            <a:endParaRPr lang="en-GB" dirty="0"/>
          </a:p>
        </p:txBody>
      </p:sp>
      <p:sp>
        <p:nvSpPr>
          <p:cNvPr id="44035" name="Rectangle 3">
            <a:extLst>
              <a:ext uri="{FF2B5EF4-FFF2-40B4-BE49-F238E27FC236}">
                <a16:creationId xmlns:a16="http://schemas.microsoft.com/office/drawing/2014/main" id="{B075334A-ED89-D0B3-325A-38D320E90ECA}"/>
              </a:ext>
            </a:extLst>
          </p:cNvPr>
          <p:cNvSpPr>
            <a:spLocks noGrp="1" noChangeArrowheads="1"/>
          </p:cNvSpPr>
          <p:nvPr>
            <p:ph sz="half" idx="2"/>
          </p:nvPr>
        </p:nvSpPr>
        <p:spPr/>
        <p:txBody>
          <a:bodyPr>
            <a:normAutofit/>
          </a:bodyPr>
          <a:lstStyle/>
          <a:p>
            <a:r>
              <a:rPr lang="en-GB" altLang="en-US" dirty="0"/>
              <a:t>Widespread changes </a:t>
            </a:r>
            <a:br>
              <a:rPr lang="en-GB" altLang="en-US" dirty="0"/>
            </a:br>
            <a:r>
              <a:rPr lang="en-GB" altLang="en-US" dirty="0"/>
              <a:t>to a business or organisation</a:t>
            </a:r>
          </a:p>
          <a:p>
            <a:r>
              <a:rPr lang="en-GB" altLang="en-US" dirty="0"/>
              <a:t>Requires:</a:t>
            </a:r>
          </a:p>
          <a:p>
            <a:pPr lvl="1"/>
            <a:r>
              <a:rPr lang="en-GB" altLang="en-US" dirty="0"/>
              <a:t>Long term strategic planning</a:t>
            </a:r>
          </a:p>
          <a:p>
            <a:pPr lvl="1"/>
            <a:r>
              <a:rPr lang="en-GB" altLang="en-US" dirty="0"/>
              <a:t>Clear objectives</a:t>
            </a:r>
          </a:p>
          <a:p>
            <a:pPr lvl="1"/>
            <a:r>
              <a:rPr lang="en-GB" altLang="en-US" dirty="0"/>
              <a:t>Clear vision</a:t>
            </a:r>
          </a:p>
          <a:p>
            <a:pPr lvl="1"/>
            <a:r>
              <a:rPr lang="en-GB" altLang="en-US" dirty="0"/>
              <a:t>Leading by example – walk the walk</a:t>
            </a:r>
          </a:p>
          <a:p>
            <a:pPr lvl="1"/>
            <a:r>
              <a:rPr lang="en-GB" altLang="en-US" dirty="0"/>
              <a:t>Efficiency of systems and processes</a:t>
            </a:r>
          </a:p>
          <a:p>
            <a:endParaRPr lang="en-GB" altLang="en-US" dirty="0"/>
          </a:p>
        </p:txBody>
      </p:sp>
      <p:sp>
        <p:nvSpPr>
          <p:cNvPr id="4" name="Text Placeholder 3">
            <a:extLst>
              <a:ext uri="{FF2B5EF4-FFF2-40B4-BE49-F238E27FC236}">
                <a16:creationId xmlns:a16="http://schemas.microsoft.com/office/drawing/2014/main" id="{FFBEC5EB-0A55-C87E-F545-902EB5D26376}"/>
              </a:ext>
            </a:extLst>
          </p:cNvPr>
          <p:cNvSpPr>
            <a:spLocks noGrp="1"/>
          </p:cNvSpPr>
          <p:nvPr>
            <p:ph type="body" sz="quarter" idx="3"/>
          </p:nvPr>
        </p:nvSpPr>
        <p:spPr/>
        <p:txBody>
          <a:bodyPr/>
          <a:lstStyle/>
          <a:p>
            <a:r>
              <a:rPr lang="en-GB" altLang="en-US" dirty="0">
                <a:solidFill>
                  <a:srgbClr val="33CCFF"/>
                </a:solidFill>
              </a:rPr>
              <a:t>Transactional Theories:</a:t>
            </a:r>
          </a:p>
          <a:p>
            <a:endParaRPr lang="en-GB" dirty="0"/>
          </a:p>
        </p:txBody>
      </p:sp>
      <p:sp>
        <p:nvSpPr>
          <p:cNvPr id="2" name="Content Placeholder 1">
            <a:extLst>
              <a:ext uri="{FF2B5EF4-FFF2-40B4-BE49-F238E27FC236}">
                <a16:creationId xmlns:a16="http://schemas.microsoft.com/office/drawing/2014/main" id="{00AFBE61-6813-12D4-9A82-3460FB22467F}"/>
              </a:ext>
            </a:extLst>
          </p:cNvPr>
          <p:cNvSpPr>
            <a:spLocks noGrp="1"/>
          </p:cNvSpPr>
          <p:nvPr>
            <p:ph sz="quarter" idx="4"/>
          </p:nvPr>
        </p:nvSpPr>
        <p:spPr/>
        <p:txBody>
          <a:bodyPr>
            <a:normAutofit/>
          </a:bodyPr>
          <a:lstStyle/>
          <a:p>
            <a:r>
              <a:rPr lang="en-GB" altLang="en-US" dirty="0"/>
              <a:t>Focus on:</a:t>
            </a:r>
          </a:p>
          <a:p>
            <a:pPr lvl="1"/>
            <a:r>
              <a:rPr lang="en-GB" altLang="en-US" dirty="0"/>
              <a:t>the management </a:t>
            </a:r>
            <a:br>
              <a:rPr lang="en-GB" altLang="en-US" dirty="0"/>
            </a:br>
            <a:r>
              <a:rPr lang="en-GB" altLang="en-US" dirty="0"/>
              <a:t>of the organisation</a:t>
            </a:r>
          </a:p>
          <a:p>
            <a:pPr lvl="1"/>
            <a:r>
              <a:rPr lang="en-GB" altLang="en-US" dirty="0"/>
              <a:t>procedures and efficiency</a:t>
            </a:r>
          </a:p>
          <a:p>
            <a:pPr lvl="1"/>
            <a:r>
              <a:rPr lang="en-GB" altLang="en-US" dirty="0"/>
              <a:t>working to rules </a:t>
            </a:r>
            <a:br>
              <a:rPr lang="en-GB" altLang="en-US" dirty="0"/>
            </a:br>
            <a:r>
              <a:rPr lang="en-GB" altLang="en-US" dirty="0"/>
              <a:t>and contracts</a:t>
            </a:r>
          </a:p>
          <a:p>
            <a:pPr lvl="1"/>
            <a:r>
              <a:rPr lang="en-GB" altLang="en-US" dirty="0"/>
              <a:t>Managing current issues </a:t>
            </a:r>
            <a:br>
              <a:rPr lang="en-GB" altLang="en-US" dirty="0"/>
            </a:br>
            <a:r>
              <a:rPr lang="en-GB" altLang="en-US" dirty="0"/>
              <a:t>and problems</a:t>
            </a:r>
          </a:p>
          <a:p>
            <a:pPr marL="0" indent="0" algn="r">
              <a:buNone/>
            </a:pPr>
            <a:r>
              <a:rPr lang="en-GB" dirty="0"/>
              <a:t>(</a:t>
            </a:r>
            <a:r>
              <a:rPr lang="en-GB" dirty="0" err="1"/>
              <a:t>Alimo</a:t>
            </a:r>
            <a:r>
              <a:rPr lang="en-GB" dirty="0"/>
              <a:t>-Metcalfe &amp; Alban-Metcalfe, 2005)</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8210" name="Rectangle 2">
            <a:extLst>
              <a:ext uri="{FF2B5EF4-FFF2-40B4-BE49-F238E27FC236}">
                <a16:creationId xmlns:a16="http://schemas.microsoft.com/office/drawing/2014/main" id="{628481F1-C205-CB98-0E85-BB8CD9D01B93}"/>
              </a:ext>
            </a:extLst>
          </p:cNvPr>
          <p:cNvSpPr>
            <a:spLocks noGrp="1" noChangeArrowheads="1"/>
          </p:cNvSpPr>
          <p:nvPr>
            <p:ph type="title"/>
          </p:nvPr>
        </p:nvSpPr>
        <p:spPr/>
        <p:txBody>
          <a:bodyPr/>
          <a:lstStyle/>
          <a:p>
            <a:r>
              <a:rPr lang="en-US" altLang="en-US" dirty="0"/>
              <a:t>T</a:t>
            </a:r>
            <a:r>
              <a:rPr lang="en-GB" altLang="en-US" dirty="0"/>
              <a:t>heories of Leadership:</a:t>
            </a:r>
            <a:br>
              <a:rPr lang="en-GB" altLang="en-US" dirty="0"/>
            </a:br>
            <a:r>
              <a:rPr lang="en-GB" altLang="en-US" dirty="0">
                <a:solidFill>
                  <a:srgbClr val="FF0000"/>
                </a:solidFill>
              </a:rPr>
              <a:t>Transformational</a:t>
            </a:r>
            <a:r>
              <a:rPr lang="en-GB" altLang="en-US" dirty="0"/>
              <a:t> versus </a:t>
            </a:r>
            <a:r>
              <a:rPr lang="en-GB" altLang="en-US" dirty="0">
                <a:solidFill>
                  <a:srgbClr val="00CCFF"/>
                </a:solidFill>
              </a:rPr>
              <a:t>Transactional</a:t>
            </a:r>
            <a:endParaRPr lang="en-US" altLang="en-US" dirty="0">
              <a:solidFill>
                <a:srgbClr val="00CCFF"/>
              </a:solidFill>
            </a:endParaRPr>
          </a:p>
        </p:txBody>
      </p:sp>
      <p:sp>
        <p:nvSpPr>
          <p:cNvPr id="7" name="Text Placeholder 6">
            <a:extLst>
              <a:ext uri="{FF2B5EF4-FFF2-40B4-BE49-F238E27FC236}">
                <a16:creationId xmlns:a16="http://schemas.microsoft.com/office/drawing/2014/main" id="{0FBD966A-006E-0F1D-177F-424DB4A254D7}"/>
              </a:ext>
            </a:extLst>
          </p:cNvPr>
          <p:cNvSpPr>
            <a:spLocks noGrp="1"/>
          </p:cNvSpPr>
          <p:nvPr>
            <p:ph type="body" idx="1"/>
          </p:nvPr>
        </p:nvSpPr>
        <p:spPr/>
        <p:txBody>
          <a:bodyPr/>
          <a:lstStyle/>
          <a:p>
            <a:r>
              <a:rPr lang="en-US" altLang="en-US" dirty="0">
                <a:solidFill>
                  <a:srgbClr val="FF0000"/>
                </a:solidFill>
              </a:rPr>
              <a:t>Transformational Leaders</a:t>
            </a:r>
          </a:p>
        </p:txBody>
      </p:sp>
      <p:sp>
        <p:nvSpPr>
          <p:cNvPr id="2" name="Content Placeholder 1">
            <a:extLst>
              <a:ext uri="{FF2B5EF4-FFF2-40B4-BE49-F238E27FC236}">
                <a16:creationId xmlns:a16="http://schemas.microsoft.com/office/drawing/2014/main" id="{4857E593-FBF4-C82C-D78B-AAE4FABC683C}"/>
              </a:ext>
            </a:extLst>
          </p:cNvPr>
          <p:cNvSpPr>
            <a:spLocks noGrp="1"/>
          </p:cNvSpPr>
          <p:nvPr>
            <p:ph sz="half" idx="2"/>
          </p:nvPr>
        </p:nvSpPr>
        <p:spPr/>
        <p:txBody>
          <a:bodyPr>
            <a:normAutofit fontScale="85000" lnSpcReduction="10000"/>
          </a:bodyPr>
          <a:lstStyle/>
          <a:p>
            <a:r>
              <a:rPr lang="en-US" altLang="en-US" dirty="0"/>
              <a:t>Leaders who provide the four “I’s” </a:t>
            </a:r>
          </a:p>
          <a:p>
            <a:pPr lvl="1"/>
            <a:r>
              <a:rPr lang="en-US" altLang="en-US" dirty="0"/>
              <a:t>individualized consideration,</a:t>
            </a:r>
          </a:p>
          <a:p>
            <a:pPr lvl="1"/>
            <a:r>
              <a:rPr lang="en-US" altLang="en-US" dirty="0"/>
              <a:t>inspirational motivation, </a:t>
            </a:r>
          </a:p>
          <a:p>
            <a:pPr lvl="1"/>
            <a:r>
              <a:rPr lang="en-US" altLang="en-US" dirty="0"/>
              <a:t>idealized influence</a:t>
            </a:r>
          </a:p>
          <a:p>
            <a:pPr lvl="1"/>
            <a:r>
              <a:rPr lang="en-US" altLang="en-US" dirty="0"/>
              <a:t>intellectual stimulation</a:t>
            </a:r>
          </a:p>
          <a:p>
            <a:r>
              <a:rPr lang="en-US" altLang="en-US" dirty="0"/>
              <a:t>Idealized Influence</a:t>
            </a:r>
          </a:p>
          <a:p>
            <a:r>
              <a:rPr lang="en-US" altLang="en-US" dirty="0"/>
              <a:t>Inspirational Motivation</a:t>
            </a:r>
          </a:p>
          <a:p>
            <a:r>
              <a:rPr lang="en-US" altLang="en-US" dirty="0"/>
              <a:t>Intellectual Stimulation</a:t>
            </a:r>
          </a:p>
          <a:p>
            <a:r>
              <a:rPr lang="en-US" altLang="en-US" dirty="0"/>
              <a:t>Individual Consideration</a:t>
            </a:r>
          </a:p>
          <a:p>
            <a:endParaRPr lang="en-GB" dirty="0"/>
          </a:p>
        </p:txBody>
      </p:sp>
      <p:sp>
        <p:nvSpPr>
          <p:cNvPr id="8" name="Text Placeholder 7">
            <a:extLst>
              <a:ext uri="{FF2B5EF4-FFF2-40B4-BE49-F238E27FC236}">
                <a16:creationId xmlns:a16="http://schemas.microsoft.com/office/drawing/2014/main" id="{BCD9E091-1354-641F-0E02-217517E74B98}"/>
              </a:ext>
            </a:extLst>
          </p:cNvPr>
          <p:cNvSpPr>
            <a:spLocks noGrp="1"/>
          </p:cNvSpPr>
          <p:nvPr>
            <p:ph type="body" sz="quarter" idx="3"/>
          </p:nvPr>
        </p:nvSpPr>
        <p:spPr/>
        <p:txBody>
          <a:bodyPr/>
          <a:lstStyle/>
          <a:p>
            <a:r>
              <a:rPr lang="en-US" altLang="en-US" dirty="0">
                <a:solidFill>
                  <a:srgbClr val="00CCFF"/>
                </a:solidFill>
              </a:rPr>
              <a:t>Transactional Leaders</a:t>
            </a:r>
          </a:p>
        </p:txBody>
      </p:sp>
      <p:sp>
        <p:nvSpPr>
          <p:cNvPr id="3" name="Content Placeholder 2">
            <a:extLst>
              <a:ext uri="{FF2B5EF4-FFF2-40B4-BE49-F238E27FC236}">
                <a16:creationId xmlns:a16="http://schemas.microsoft.com/office/drawing/2014/main" id="{EA06BBBD-5464-1F77-EC6B-841D7687F04B}"/>
              </a:ext>
            </a:extLst>
          </p:cNvPr>
          <p:cNvSpPr>
            <a:spLocks noGrp="1"/>
          </p:cNvSpPr>
          <p:nvPr>
            <p:ph sz="quarter" idx="4"/>
          </p:nvPr>
        </p:nvSpPr>
        <p:spPr/>
        <p:txBody>
          <a:bodyPr>
            <a:normAutofit fontScale="85000" lnSpcReduction="10000"/>
          </a:bodyPr>
          <a:lstStyle/>
          <a:p>
            <a:r>
              <a:rPr lang="en-US" altLang="en-US" dirty="0"/>
              <a:t>Leaders who guide or motivate their followers in the direction of</a:t>
            </a:r>
          </a:p>
          <a:p>
            <a:pPr lvl="1"/>
            <a:r>
              <a:rPr lang="en-US" altLang="en-US" dirty="0"/>
              <a:t>established goals </a:t>
            </a:r>
          </a:p>
          <a:p>
            <a:pPr lvl="1"/>
            <a:r>
              <a:rPr lang="en-US" altLang="en-US" dirty="0"/>
              <a:t>by clarifying role and task requirements</a:t>
            </a:r>
          </a:p>
          <a:p>
            <a:r>
              <a:rPr lang="en-US" altLang="en-US" dirty="0"/>
              <a:t>Contingent Reward</a:t>
            </a:r>
          </a:p>
          <a:p>
            <a:r>
              <a:rPr lang="en-US" altLang="en-US" dirty="0"/>
              <a:t>Management by Exception (active)</a:t>
            </a:r>
          </a:p>
          <a:p>
            <a:r>
              <a:rPr lang="en-US" altLang="en-US" dirty="0"/>
              <a:t>Management by Exception (passive)</a:t>
            </a:r>
          </a:p>
          <a:p>
            <a:r>
              <a:rPr lang="en-US" altLang="en-US" dirty="0"/>
              <a:t>Laissez-Faire</a:t>
            </a:r>
          </a:p>
          <a:p>
            <a:endParaRPr lang="en-US" altLang="en-US" dirty="0"/>
          </a:p>
          <a:p>
            <a:pPr marL="0" indent="0" algn="r">
              <a:buNone/>
            </a:pPr>
            <a:r>
              <a:rPr lang="en-GB" dirty="0"/>
              <a:t>(</a:t>
            </a:r>
            <a:r>
              <a:rPr lang="en-GB" dirty="0" err="1"/>
              <a:t>Alimo</a:t>
            </a:r>
            <a:r>
              <a:rPr lang="en-GB" dirty="0"/>
              <a:t>-Metcalfe &amp; Alban-Metcalfe, 2005)</a:t>
            </a:r>
          </a:p>
          <a:p>
            <a:endParaRPr lang="en-US" altLang="en-US" dirty="0"/>
          </a:p>
          <a:p>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4354" name="Rectangle 2">
            <a:extLst>
              <a:ext uri="{FF2B5EF4-FFF2-40B4-BE49-F238E27FC236}">
                <a16:creationId xmlns:a16="http://schemas.microsoft.com/office/drawing/2014/main" id="{15D5273B-FCA4-8B77-D2CB-BD4B207B6671}"/>
              </a:ext>
            </a:extLst>
          </p:cNvPr>
          <p:cNvSpPr>
            <a:spLocks noGrp="1" noChangeArrowheads="1"/>
          </p:cNvSpPr>
          <p:nvPr>
            <p:ph type="title"/>
          </p:nvPr>
        </p:nvSpPr>
        <p:spPr/>
        <p:txBody>
          <a:bodyPr/>
          <a:lstStyle/>
          <a:p>
            <a:r>
              <a:rPr lang="en-US" altLang="en-US" dirty="0"/>
              <a:t>Characteristics of </a:t>
            </a:r>
            <a:br>
              <a:rPr lang="en-US" altLang="en-US" dirty="0"/>
            </a:br>
            <a:r>
              <a:rPr lang="en-US" altLang="en-US" dirty="0">
                <a:solidFill>
                  <a:srgbClr val="FF0000"/>
                </a:solidFill>
              </a:rPr>
              <a:t>Transformational</a:t>
            </a:r>
            <a:r>
              <a:rPr lang="en-US" altLang="en-US" dirty="0"/>
              <a:t> Leaders</a:t>
            </a:r>
          </a:p>
        </p:txBody>
      </p:sp>
      <p:sp>
        <p:nvSpPr>
          <p:cNvPr id="2" name="Content Placeholder 1">
            <a:extLst>
              <a:ext uri="{FF2B5EF4-FFF2-40B4-BE49-F238E27FC236}">
                <a16:creationId xmlns:a16="http://schemas.microsoft.com/office/drawing/2014/main" id="{C4A5BF6D-02E6-2A1D-BF5A-4C32C8DC4506}"/>
              </a:ext>
            </a:extLst>
          </p:cNvPr>
          <p:cNvSpPr>
            <a:spLocks noGrp="1"/>
          </p:cNvSpPr>
          <p:nvPr>
            <p:ph idx="1"/>
          </p:nvPr>
        </p:nvSpPr>
        <p:spPr/>
        <p:txBody>
          <a:bodyPr/>
          <a:lstStyle/>
          <a:p>
            <a:pPr>
              <a:spcBef>
                <a:spcPct val="50000"/>
              </a:spcBef>
            </a:pPr>
            <a:r>
              <a:rPr lang="en-US" altLang="en-US" sz="1800" dirty="0">
                <a:solidFill>
                  <a:srgbClr val="CC3300"/>
                </a:solidFill>
              </a:rPr>
              <a:t>Idealized Influence: </a:t>
            </a:r>
          </a:p>
          <a:p>
            <a:pPr lvl="1">
              <a:spcBef>
                <a:spcPct val="50000"/>
              </a:spcBef>
            </a:pPr>
            <a:r>
              <a:rPr lang="en-US" altLang="en-US" dirty="0"/>
              <a:t>Provides vision and sense of mission, instills pride, gains respect and trust</a:t>
            </a:r>
          </a:p>
          <a:p>
            <a:pPr>
              <a:spcBef>
                <a:spcPct val="50000"/>
              </a:spcBef>
            </a:pPr>
            <a:r>
              <a:rPr lang="en-US" altLang="en-US" sz="1800" dirty="0">
                <a:solidFill>
                  <a:srgbClr val="CC3300"/>
                </a:solidFill>
              </a:rPr>
              <a:t>Inspiration:</a:t>
            </a:r>
            <a:r>
              <a:rPr lang="en-US" altLang="en-US" sz="1600" dirty="0"/>
              <a:t> </a:t>
            </a:r>
          </a:p>
          <a:p>
            <a:pPr lvl="1">
              <a:spcBef>
                <a:spcPct val="50000"/>
              </a:spcBef>
            </a:pPr>
            <a:r>
              <a:rPr lang="en-US" altLang="en-US" dirty="0"/>
              <a:t>Communicates high expectations, uses symbols to focus efforts, expresses important purposes in simple ways</a:t>
            </a:r>
          </a:p>
          <a:p>
            <a:pPr>
              <a:spcBef>
                <a:spcPct val="50000"/>
              </a:spcBef>
            </a:pPr>
            <a:r>
              <a:rPr lang="en-US" altLang="en-US" sz="1800" dirty="0">
                <a:solidFill>
                  <a:srgbClr val="CC3300"/>
                </a:solidFill>
              </a:rPr>
              <a:t>Intellectual Stimulation:</a:t>
            </a:r>
            <a:r>
              <a:rPr lang="en-US" altLang="en-US" sz="1600" dirty="0"/>
              <a:t> </a:t>
            </a:r>
          </a:p>
          <a:p>
            <a:pPr lvl="1">
              <a:spcBef>
                <a:spcPct val="50000"/>
              </a:spcBef>
            </a:pPr>
            <a:r>
              <a:rPr lang="en-US" altLang="en-US" dirty="0"/>
              <a:t>Promotes intelligence, rationality, and careful problem solving</a:t>
            </a:r>
          </a:p>
          <a:p>
            <a:pPr>
              <a:spcBef>
                <a:spcPct val="50000"/>
              </a:spcBef>
            </a:pPr>
            <a:r>
              <a:rPr lang="en-US" altLang="en-US" sz="1800" dirty="0">
                <a:solidFill>
                  <a:srgbClr val="CC3300"/>
                </a:solidFill>
              </a:rPr>
              <a:t>Individualized Consideration:</a:t>
            </a:r>
            <a:r>
              <a:rPr lang="en-US" altLang="en-US" sz="1600" dirty="0"/>
              <a:t> </a:t>
            </a:r>
          </a:p>
          <a:p>
            <a:pPr lvl="1">
              <a:spcBef>
                <a:spcPct val="50000"/>
              </a:spcBef>
            </a:pPr>
            <a:r>
              <a:rPr lang="en-US" altLang="en-US" dirty="0"/>
              <a:t>Gives personal attention, treats each employee individually, coaches, advises</a:t>
            </a:r>
          </a:p>
          <a:p>
            <a:pPr marL="457200" lvl="1" indent="0" algn="r">
              <a:spcBef>
                <a:spcPct val="50000"/>
              </a:spcBef>
              <a:buNone/>
            </a:pPr>
            <a:r>
              <a:rPr lang="en-US" altLang="en-US" dirty="0"/>
              <a:t>(Shields &amp; </a:t>
            </a:r>
            <a:r>
              <a:rPr lang="en-US" altLang="en-US" dirty="0" err="1"/>
              <a:t>Hesbol</a:t>
            </a:r>
            <a:r>
              <a:rPr lang="en-US" altLang="en-US" dirty="0"/>
              <a:t>, 2020).</a:t>
            </a:r>
          </a:p>
          <a:p>
            <a:endParaRPr lang="en-GB" dirty="0"/>
          </a:p>
        </p:txBody>
      </p:sp>
    </p:spTree>
  </p:cSld>
  <p:clrMapOvr>
    <a:masterClrMapping/>
  </p:clrMapOvr>
  <p:transition>
    <p:cut thruBlk="1"/>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0258" name="Rectangle 2">
            <a:extLst>
              <a:ext uri="{FF2B5EF4-FFF2-40B4-BE49-F238E27FC236}">
                <a16:creationId xmlns:a16="http://schemas.microsoft.com/office/drawing/2014/main" id="{4C6085D3-EF33-AC33-16A4-6ACCA52D6048}"/>
              </a:ext>
            </a:extLst>
          </p:cNvPr>
          <p:cNvSpPr>
            <a:spLocks noGrp="1" noChangeArrowheads="1"/>
          </p:cNvSpPr>
          <p:nvPr>
            <p:ph type="title"/>
          </p:nvPr>
        </p:nvSpPr>
        <p:spPr/>
        <p:txBody>
          <a:bodyPr/>
          <a:lstStyle/>
          <a:p>
            <a:r>
              <a:rPr lang="en-US" altLang="en-US" dirty="0"/>
              <a:t>Characteristics of </a:t>
            </a:r>
            <a:br>
              <a:rPr lang="en-US" altLang="en-US" dirty="0"/>
            </a:br>
            <a:r>
              <a:rPr lang="en-US" altLang="en-US" dirty="0">
                <a:solidFill>
                  <a:srgbClr val="66FFFF"/>
                </a:solidFill>
              </a:rPr>
              <a:t>Transactional</a:t>
            </a:r>
            <a:r>
              <a:rPr lang="en-US" altLang="en-US" dirty="0"/>
              <a:t> Leaders</a:t>
            </a:r>
          </a:p>
        </p:txBody>
      </p:sp>
      <p:sp>
        <p:nvSpPr>
          <p:cNvPr id="2" name="Content Placeholder 1">
            <a:extLst>
              <a:ext uri="{FF2B5EF4-FFF2-40B4-BE49-F238E27FC236}">
                <a16:creationId xmlns:a16="http://schemas.microsoft.com/office/drawing/2014/main" id="{4BB9E962-FCAC-E98C-C0CA-307D1C433C8A}"/>
              </a:ext>
            </a:extLst>
          </p:cNvPr>
          <p:cNvSpPr>
            <a:spLocks noGrp="1"/>
          </p:cNvSpPr>
          <p:nvPr>
            <p:ph idx="1"/>
          </p:nvPr>
        </p:nvSpPr>
        <p:spPr/>
        <p:txBody>
          <a:bodyPr>
            <a:normAutofit lnSpcReduction="10000"/>
          </a:bodyPr>
          <a:lstStyle/>
          <a:p>
            <a:pPr>
              <a:spcBef>
                <a:spcPct val="50000"/>
              </a:spcBef>
            </a:pPr>
            <a:r>
              <a:rPr lang="en-US" altLang="en-US" sz="1800" dirty="0">
                <a:solidFill>
                  <a:srgbClr val="CC6600"/>
                </a:solidFill>
              </a:rPr>
              <a:t>Contingent Reward:</a:t>
            </a:r>
            <a:r>
              <a:rPr lang="en-US" altLang="en-US" sz="1600" dirty="0"/>
              <a:t> </a:t>
            </a:r>
          </a:p>
          <a:p>
            <a:pPr lvl="1">
              <a:spcBef>
                <a:spcPct val="50000"/>
              </a:spcBef>
            </a:pPr>
            <a:r>
              <a:rPr lang="en-US" altLang="en-US" dirty="0"/>
              <a:t>Contracts exchange of rewards for effort, promises rewards for good performance, recognizes accomplishments</a:t>
            </a:r>
          </a:p>
          <a:p>
            <a:pPr>
              <a:spcBef>
                <a:spcPct val="50000"/>
              </a:spcBef>
            </a:pPr>
            <a:r>
              <a:rPr lang="en-US" altLang="en-US" sz="1800" dirty="0">
                <a:solidFill>
                  <a:srgbClr val="CC6600"/>
                </a:solidFill>
              </a:rPr>
              <a:t>Management by Exception (active):</a:t>
            </a:r>
            <a:r>
              <a:rPr lang="en-US" altLang="en-US" sz="1600" dirty="0"/>
              <a:t> </a:t>
            </a:r>
          </a:p>
          <a:p>
            <a:pPr lvl="1">
              <a:spcBef>
                <a:spcPct val="50000"/>
              </a:spcBef>
            </a:pPr>
            <a:r>
              <a:rPr lang="en-US" altLang="en-US" dirty="0"/>
              <a:t>Watches and searches for deviations from rules and standards, takes corrective action</a:t>
            </a:r>
          </a:p>
          <a:p>
            <a:pPr>
              <a:spcBef>
                <a:spcPct val="50000"/>
              </a:spcBef>
            </a:pPr>
            <a:r>
              <a:rPr lang="en-US" altLang="en-US" sz="1800" dirty="0">
                <a:solidFill>
                  <a:srgbClr val="CC6600"/>
                </a:solidFill>
              </a:rPr>
              <a:t>Management by Exception (passive):</a:t>
            </a:r>
            <a:r>
              <a:rPr lang="en-US" altLang="en-US" sz="1600" dirty="0"/>
              <a:t> </a:t>
            </a:r>
          </a:p>
          <a:p>
            <a:pPr lvl="1">
              <a:spcBef>
                <a:spcPct val="50000"/>
              </a:spcBef>
            </a:pPr>
            <a:r>
              <a:rPr lang="en-US" altLang="en-US" dirty="0"/>
              <a:t>Intervenes only if standards are not met</a:t>
            </a:r>
          </a:p>
          <a:p>
            <a:pPr>
              <a:spcBef>
                <a:spcPct val="50000"/>
              </a:spcBef>
            </a:pPr>
            <a:r>
              <a:rPr lang="en-US" altLang="en-US" sz="1800" dirty="0">
                <a:solidFill>
                  <a:srgbClr val="CC6600"/>
                </a:solidFill>
              </a:rPr>
              <a:t>Laissez-Faire:</a:t>
            </a:r>
            <a:r>
              <a:rPr lang="en-US" altLang="en-US" sz="1600" dirty="0"/>
              <a:t> </a:t>
            </a:r>
          </a:p>
          <a:p>
            <a:pPr lvl="1">
              <a:spcBef>
                <a:spcPct val="50000"/>
              </a:spcBef>
            </a:pPr>
            <a:r>
              <a:rPr lang="en-US" altLang="en-US" dirty="0"/>
              <a:t>Abdicates responsibilities, avoids making decisions</a:t>
            </a:r>
          </a:p>
          <a:p>
            <a:pPr marL="457200" lvl="1" indent="0" algn="r">
              <a:spcBef>
                <a:spcPct val="50000"/>
              </a:spcBef>
              <a:buNone/>
            </a:pPr>
            <a:r>
              <a:rPr lang="en-US" altLang="en-US" dirty="0"/>
              <a:t>(Shields &amp; </a:t>
            </a:r>
            <a:r>
              <a:rPr lang="en-US" altLang="en-US" dirty="0" err="1"/>
              <a:t>Hesbol</a:t>
            </a:r>
            <a:r>
              <a:rPr lang="en-US" altLang="en-US" dirty="0"/>
              <a:t>, 2020).</a:t>
            </a:r>
          </a:p>
          <a:p>
            <a:pPr lvl="1">
              <a:spcBef>
                <a:spcPct val="50000"/>
              </a:spcBef>
            </a:pPr>
            <a:endParaRPr lang="en-US" altLang="en-US" dirty="0"/>
          </a:p>
          <a:p>
            <a:endParaRPr lang="en-GB" dirty="0"/>
          </a:p>
        </p:txBody>
      </p:sp>
    </p:spTree>
  </p:cSld>
  <p:clrMapOvr>
    <a:masterClrMapping/>
  </p:clrMapOvr>
  <p:transition>
    <p:cut thruBlk="1"/>
  </p:transition>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5" name="Isosceles Triangle 14">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B273C3F4-822C-8AD8-1F5A-38315D3D3FF7}"/>
              </a:ext>
            </a:extLst>
          </p:cNvPr>
          <p:cNvSpPr>
            <a:spLocks noGrp="1"/>
          </p:cNvSpPr>
          <p:nvPr>
            <p:ph type="title"/>
          </p:nvPr>
        </p:nvSpPr>
        <p:spPr>
          <a:xfrm>
            <a:off x="673754" y="643467"/>
            <a:ext cx="4203045" cy="1375608"/>
          </a:xfrm>
        </p:spPr>
        <p:txBody>
          <a:bodyPr anchor="ctr">
            <a:normAutofit/>
          </a:bodyPr>
          <a:lstStyle/>
          <a:p>
            <a:r>
              <a:rPr lang="en-GB" dirty="0">
                <a:solidFill>
                  <a:schemeClr val="bg1"/>
                </a:solidFill>
              </a:rPr>
              <a:t>Leadership Ladder </a:t>
            </a:r>
          </a:p>
        </p:txBody>
      </p:sp>
      <p:sp>
        <p:nvSpPr>
          <p:cNvPr id="8" name="Content Placeholder 7">
            <a:extLst>
              <a:ext uri="{FF2B5EF4-FFF2-40B4-BE49-F238E27FC236}">
                <a16:creationId xmlns:a16="http://schemas.microsoft.com/office/drawing/2014/main" id="{AD557595-9F72-EA8E-F9AD-3E63A31A1753}"/>
              </a:ext>
            </a:extLst>
          </p:cNvPr>
          <p:cNvSpPr>
            <a:spLocks noGrp="1"/>
          </p:cNvSpPr>
          <p:nvPr>
            <p:ph idx="1"/>
          </p:nvPr>
        </p:nvSpPr>
        <p:spPr>
          <a:xfrm>
            <a:off x="673754" y="2160590"/>
            <a:ext cx="3973943" cy="3440110"/>
          </a:xfrm>
        </p:spPr>
        <p:txBody>
          <a:bodyPr>
            <a:normAutofit/>
          </a:bodyPr>
          <a:lstStyle/>
          <a:p>
            <a:r>
              <a:rPr lang="en-US" altLang="en-US" dirty="0">
                <a:solidFill>
                  <a:schemeClr val="bg1"/>
                </a:solidFill>
              </a:rPr>
              <a:t>From Laissez-Faire to Idealized Influence</a:t>
            </a:r>
            <a:endParaRPr lang="en-GB" dirty="0">
              <a:solidFill>
                <a:schemeClr val="bg1"/>
              </a:solidFill>
            </a:endParaRPr>
          </a:p>
          <a:p>
            <a:endParaRPr lang="en-US" dirty="0">
              <a:solidFill>
                <a:schemeClr val="bg1"/>
              </a:solidFill>
            </a:endParaRPr>
          </a:p>
          <a:p>
            <a:pPr marL="0" indent="0" algn="r">
              <a:buNone/>
            </a:pPr>
            <a:r>
              <a:rPr lang="en-US" dirty="0">
                <a:solidFill>
                  <a:schemeClr val="bg1"/>
                </a:solidFill>
              </a:rPr>
              <a:t>(Khan, Nawaz &amp; Khan, 2016; </a:t>
            </a:r>
            <a:r>
              <a:rPr lang="en-US" dirty="0" err="1">
                <a:solidFill>
                  <a:schemeClr val="bg1"/>
                </a:solidFill>
              </a:rPr>
              <a:t>Da’as</a:t>
            </a:r>
            <a:r>
              <a:rPr lang="en-US" dirty="0">
                <a:solidFill>
                  <a:schemeClr val="bg1"/>
                </a:solidFill>
              </a:rPr>
              <a:t> &amp; </a:t>
            </a:r>
            <a:r>
              <a:rPr lang="en-US" dirty="0" err="1">
                <a:solidFill>
                  <a:schemeClr val="bg1"/>
                </a:solidFill>
              </a:rPr>
              <a:t>Zibenberg</a:t>
            </a:r>
            <a:r>
              <a:rPr lang="en-US" dirty="0">
                <a:solidFill>
                  <a:schemeClr val="bg1"/>
                </a:solidFill>
              </a:rPr>
              <a:t>, 2021; </a:t>
            </a:r>
            <a:r>
              <a:rPr lang="en-US" dirty="0" err="1">
                <a:solidFill>
                  <a:schemeClr val="bg1"/>
                </a:solidFill>
              </a:rPr>
              <a:t>Sailhu</a:t>
            </a:r>
            <a:r>
              <a:rPr lang="en-US" dirty="0">
                <a:solidFill>
                  <a:schemeClr val="bg1"/>
                </a:solidFill>
              </a:rPr>
              <a:t>, 2019)</a:t>
            </a:r>
          </a:p>
        </p:txBody>
      </p:sp>
      <p:pic>
        <p:nvPicPr>
          <p:cNvPr id="4" name="Picture 2">
            <a:extLst>
              <a:ext uri="{FF2B5EF4-FFF2-40B4-BE49-F238E27FC236}">
                <a16:creationId xmlns:a16="http://schemas.microsoft.com/office/drawing/2014/main" id="{66B9260D-26E5-7067-8CA2-A013315D07D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7040" t="10755" r="7782" b="6897"/>
          <a:stretch/>
        </p:blipFill>
        <p:spPr bwMode="auto">
          <a:xfrm>
            <a:off x="5127382" y="0"/>
            <a:ext cx="7093680" cy="6857997"/>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7" name="Isosceles Triangle 16">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6A6594-D3E8-A33A-2C78-E4D8769D9A57}"/>
              </a:ext>
            </a:extLst>
          </p:cNvPr>
          <p:cNvSpPr>
            <a:spLocks noGrp="1"/>
          </p:cNvSpPr>
          <p:nvPr>
            <p:ph type="title"/>
          </p:nvPr>
        </p:nvSpPr>
        <p:spPr/>
        <p:txBody>
          <a:bodyPr/>
          <a:lstStyle/>
          <a:p>
            <a:r>
              <a:rPr lang="en-US" altLang="en-US" dirty="0"/>
              <a:t>T</a:t>
            </a:r>
            <a:r>
              <a:rPr lang="en-GB" altLang="en-US" dirty="0"/>
              <a:t>heories of Leadership:</a:t>
            </a:r>
            <a:br>
              <a:rPr lang="en-GB" altLang="en-US" dirty="0"/>
            </a:br>
            <a:r>
              <a:rPr lang="en-GB" altLang="en-US" dirty="0">
                <a:solidFill>
                  <a:srgbClr val="FF0000"/>
                </a:solidFill>
              </a:rPr>
              <a:t>Transformational</a:t>
            </a:r>
            <a:r>
              <a:rPr lang="en-GB" altLang="en-US" dirty="0"/>
              <a:t> versus </a:t>
            </a:r>
            <a:r>
              <a:rPr lang="en-GB" altLang="en-US" dirty="0">
                <a:solidFill>
                  <a:srgbClr val="66FFFF"/>
                </a:solidFill>
              </a:rPr>
              <a:t>Transactional</a:t>
            </a:r>
            <a:endParaRPr lang="en-GB" dirty="0">
              <a:solidFill>
                <a:srgbClr val="66FFFF"/>
              </a:solidFill>
            </a:endParaRPr>
          </a:p>
        </p:txBody>
      </p:sp>
      <p:sp>
        <p:nvSpPr>
          <p:cNvPr id="6" name="Text Placeholder 5">
            <a:extLst>
              <a:ext uri="{FF2B5EF4-FFF2-40B4-BE49-F238E27FC236}">
                <a16:creationId xmlns:a16="http://schemas.microsoft.com/office/drawing/2014/main" id="{6C96DDA3-9E43-B7AD-8332-9E4AA6EA3DB2}"/>
              </a:ext>
            </a:extLst>
          </p:cNvPr>
          <p:cNvSpPr>
            <a:spLocks noGrp="1"/>
          </p:cNvSpPr>
          <p:nvPr>
            <p:ph type="body" idx="1"/>
          </p:nvPr>
        </p:nvSpPr>
        <p:spPr>
          <a:xfrm>
            <a:off x="5891211" y="2154499"/>
            <a:ext cx="4185623" cy="576262"/>
          </a:xfrm>
        </p:spPr>
        <p:txBody>
          <a:bodyPr/>
          <a:lstStyle/>
          <a:p>
            <a:r>
              <a:rPr lang="en-US" altLang="en-US" dirty="0"/>
              <a:t>Charismatic Leadership - </a:t>
            </a:r>
            <a:r>
              <a:rPr lang="en-US" altLang="en-US" dirty="0">
                <a:solidFill>
                  <a:srgbClr val="FF0000"/>
                </a:solidFill>
              </a:rPr>
              <a:t>Transformative</a:t>
            </a:r>
            <a:r>
              <a:rPr lang="en-US" altLang="en-US" dirty="0"/>
              <a:t> </a:t>
            </a:r>
            <a:endParaRPr lang="en-GB" dirty="0"/>
          </a:p>
        </p:txBody>
      </p:sp>
      <p:sp>
        <p:nvSpPr>
          <p:cNvPr id="4" name="Content Placeholder 3">
            <a:extLst>
              <a:ext uri="{FF2B5EF4-FFF2-40B4-BE49-F238E27FC236}">
                <a16:creationId xmlns:a16="http://schemas.microsoft.com/office/drawing/2014/main" id="{80F1A065-E061-DD37-B9ED-F56D429C7D51}"/>
              </a:ext>
            </a:extLst>
          </p:cNvPr>
          <p:cNvSpPr>
            <a:spLocks noGrp="1"/>
          </p:cNvSpPr>
          <p:nvPr>
            <p:ph sz="half" idx="2"/>
          </p:nvPr>
        </p:nvSpPr>
        <p:spPr/>
        <p:txBody>
          <a:bodyPr>
            <a:normAutofit fontScale="85000" lnSpcReduction="10000"/>
          </a:bodyPr>
          <a:lstStyle/>
          <a:p>
            <a:r>
              <a:rPr lang="en-US" altLang="en-US" dirty="0"/>
              <a:t>focuses on the interpersonal interactions between managers and employees</a:t>
            </a:r>
          </a:p>
          <a:p>
            <a:r>
              <a:rPr lang="en-US" altLang="en-US" dirty="0"/>
              <a:t>use contingent rewards to motivate employees</a:t>
            </a:r>
          </a:p>
          <a:p>
            <a:r>
              <a:rPr lang="en-US" altLang="en-US" dirty="0"/>
              <a:t>exert corrective action only when employees fail to obtain performance goals</a:t>
            </a:r>
          </a:p>
          <a:p>
            <a:endParaRPr lang="en-GB" dirty="0"/>
          </a:p>
        </p:txBody>
      </p:sp>
      <p:sp>
        <p:nvSpPr>
          <p:cNvPr id="7" name="Text Placeholder 6">
            <a:extLst>
              <a:ext uri="{FF2B5EF4-FFF2-40B4-BE49-F238E27FC236}">
                <a16:creationId xmlns:a16="http://schemas.microsoft.com/office/drawing/2014/main" id="{F92C8266-EAAB-C974-6131-E3903BF885CF}"/>
              </a:ext>
            </a:extLst>
          </p:cNvPr>
          <p:cNvSpPr>
            <a:spLocks noGrp="1"/>
          </p:cNvSpPr>
          <p:nvPr>
            <p:ph type="body" sz="quarter" idx="3"/>
          </p:nvPr>
        </p:nvSpPr>
        <p:spPr>
          <a:xfrm>
            <a:off x="902766" y="2151981"/>
            <a:ext cx="4185618" cy="576262"/>
          </a:xfrm>
        </p:spPr>
        <p:txBody>
          <a:bodyPr/>
          <a:lstStyle/>
          <a:p>
            <a:r>
              <a:rPr lang="en-US" altLang="en-US" dirty="0">
                <a:solidFill>
                  <a:srgbClr val="00FFFF"/>
                </a:solidFill>
              </a:rPr>
              <a:t>Transactional Leadership</a:t>
            </a:r>
          </a:p>
        </p:txBody>
      </p:sp>
      <p:sp>
        <p:nvSpPr>
          <p:cNvPr id="5" name="Content Placeholder 4">
            <a:extLst>
              <a:ext uri="{FF2B5EF4-FFF2-40B4-BE49-F238E27FC236}">
                <a16:creationId xmlns:a16="http://schemas.microsoft.com/office/drawing/2014/main" id="{FF368CF3-0842-C2CE-96CE-A1972184D76A}"/>
              </a:ext>
            </a:extLst>
          </p:cNvPr>
          <p:cNvSpPr>
            <a:spLocks noGrp="1"/>
          </p:cNvSpPr>
          <p:nvPr>
            <p:ph sz="quarter" idx="4"/>
          </p:nvPr>
        </p:nvSpPr>
        <p:spPr/>
        <p:txBody>
          <a:bodyPr>
            <a:normAutofit fontScale="85000" lnSpcReduction="10000"/>
          </a:bodyPr>
          <a:lstStyle/>
          <a:p>
            <a:r>
              <a:rPr lang="en-US" altLang="en-US" dirty="0"/>
              <a:t>emphasizes symbolic leader behavior that transforms employees to pursue organizational goals over self-interests</a:t>
            </a:r>
          </a:p>
          <a:p>
            <a:r>
              <a:rPr lang="en-US" altLang="en-US" dirty="0"/>
              <a:t>use visionary and inspirational messages</a:t>
            </a:r>
          </a:p>
          <a:p>
            <a:r>
              <a:rPr lang="en-US" altLang="en-US" dirty="0"/>
              <a:t>rely on non-verbal communication</a:t>
            </a:r>
          </a:p>
          <a:p>
            <a:r>
              <a:rPr lang="en-US" altLang="en-US" dirty="0"/>
              <a:t>appeal to ideological values</a:t>
            </a:r>
          </a:p>
          <a:p>
            <a:r>
              <a:rPr lang="en-US" altLang="en-US" dirty="0"/>
              <a:t>attempt to intellectually stimulate employees</a:t>
            </a:r>
          </a:p>
          <a:p>
            <a:r>
              <a:rPr lang="en-US" altLang="en-US" dirty="0"/>
              <a:t>display confidence in self and followers</a:t>
            </a:r>
          </a:p>
          <a:p>
            <a:r>
              <a:rPr lang="en-US" altLang="en-US" dirty="0"/>
              <a:t>set high performance expectations</a:t>
            </a:r>
          </a:p>
        </p:txBody>
      </p:sp>
      <p:sp>
        <p:nvSpPr>
          <p:cNvPr id="26627" name="Rectangle 4">
            <a:extLst>
              <a:ext uri="{FF2B5EF4-FFF2-40B4-BE49-F238E27FC236}">
                <a16:creationId xmlns:a16="http://schemas.microsoft.com/office/drawing/2014/main" id="{12710198-7478-B869-8179-536C714F6853}"/>
              </a:ext>
            </a:extLst>
          </p:cNvPr>
          <p:cNvSpPr>
            <a:spLocks noChangeArrowheads="1"/>
          </p:cNvSpPr>
          <p:nvPr/>
        </p:nvSpPr>
        <p:spPr bwMode="auto">
          <a:xfrm>
            <a:off x="1589089" y="65088"/>
            <a:ext cx="1393825" cy="27443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a:defRPr>
                <a:solidFill>
                  <a:schemeClr val="tx1"/>
                </a:solidFill>
                <a:latin typeface="Tahoma" panose="020B0604030504040204" pitchFamily="34" charset="0"/>
                <a:ea typeface="Angsana New" panose="02020603050405020304" pitchFamily="18" charset="-34"/>
              </a:defRPr>
            </a:lvl1pPr>
            <a:lvl2pPr marL="742950" indent="-285750">
              <a:defRPr>
                <a:solidFill>
                  <a:schemeClr val="tx1"/>
                </a:solidFill>
                <a:latin typeface="Tahoma" panose="020B0604030504040204" pitchFamily="34" charset="0"/>
                <a:ea typeface="Angsana New" panose="02020603050405020304" pitchFamily="18" charset="-34"/>
              </a:defRPr>
            </a:lvl2pPr>
            <a:lvl3pPr marL="1143000" indent="-228600">
              <a:defRPr>
                <a:solidFill>
                  <a:schemeClr val="tx1"/>
                </a:solidFill>
                <a:latin typeface="Tahoma" panose="020B0604030504040204" pitchFamily="34" charset="0"/>
                <a:ea typeface="Angsana New" panose="02020603050405020304" pitchFamily="18" charset="-34"/>
              </a:defRPr>
            </a:lvl3pPr>
            <a:lvl4pPr marL="1600200" indent="-228600">
              <a:defRPr>
                <a:solidFill>
                  <a:schemeClr val="tx1"/>
                </a:solidFill>
                <a:latin typeface="Tahoma" panose="020B0604030504040204" pitchFamily="34" charset="0"/>
                <a:ea typeface="Angsana New" panose="02020603050405020304" pitchFamily="18" charset="-34"/>
              </a:defRPr>
            </a:lvl4pPr>
            <a:lvl5pPr marL="2057400" indent="-228600">
              <a:defRPr>
                <a:solidFill>
                  <a:schemeClr val="tx1"/>
                </a:solidFill>
                <a:latin typeface="Tahoma" panose="020B0604030504040204" pitchFamily="34" charset="0"/>
                <a:ea typeface="Angsana New" panose="02020603050405020304" pitchFamily="18" charset="-34"/>
              </a:defRPr>
            </a:lvl5pPr>
            <a:lvl6pPr marL="2514600" indent="-228600" eaLnBrk="0" fontAlgn="base" hangingPunct="0">
              <a:spcBef>
                <a:spcPct val="0"/>
              </a:spcBef>
              <a:spcAft>
                <a:spcPct val="0"/>
              </a:spcAft>
              <a:defRPr>
                <a:solidFill>
                  <a:schemeClr val="tx1"/>
                </a:solidFill>
                <a:latin typeface="Tahoma" panose="020B0604030504040204" pitchFamily="34" charset="0"/>
                <a:ea typeface="Angsana New" panose="02020603050405020304" pitchFamily="18" charset="-34"/>
              </a:defRPr>
            </a:lvl6pPr>
            <a:lvl7pPr marL="2971800" indent="-228600" eaLnBrk="0" fontAlgn="base" hangingPunct="0">
              <a:spcBef>
                <a:spcPct val="0"/>
              </a:spcBef>
              <a:spcAft>
                <a:spcPct val="0"/>
              </a:spcAft>
              <a:defRPr>
                <a:solidFill>
                  <a:schemeClr val="tx1"/>
                </a:solidFill>
                <a:latin typeface="Tahoma" panose="020B0604030504040204" pitchFamily="34" charset="0"/>
                <a:ea typeface="Angsana New" panose="02020603050405020304" pitchFamily="18" charset="-34"/>
              </a:defRPr>
            </a:lvl7pPr>
            <a:lvl8pPr marL="3429000" indent="-228600" eaLnBrk="0" fontAlgn="base" hangingPunct="0">
              <a:spcBef>
                <a:spcPct val="0"/>
              </a:spcBef>
              <a:spcAft>
                <a:spcPct val="0"/>
              </a:spcAft>
              <a:defRPr>
                <a:solidFill>
                  <a:schemeClr val="tx1"/>
                </a:solidFill>
                <a:latin typeface="Tahoma" panose="020B0604030504040204" pitchFamily="34" charset="0"/>
                <a:ea typeface="Angsana New" panose="02020603050405020304" pitchFamily="18" charset="-34"/>
              </a:defRPr>
            </a:lvl8pPr>
            <a:lvl9pPr marL="3886200" indent="-228600" eaLnBrk="0" fontAlgn="base" hangingPunct="0">
              <a:spcBef>
                <a:spcPct val="0"/>
              </a:spcBef>
              <a:spcAft>
                <a:spcPct val="0"/>
              </a:spcAft>
              <a:defRPr>
                <a:solidFill>
                  <a:schemeClr val="tx1"/>
                </a:solidFill>
                <a:latin typeface="Tahoma" panose="020B0604030504040204" pitchFamily="34" charset="0"/>
                <a:ea typeface="Angsana New" panose="02020603050405020304" pitchFamily="18" charset="-34"/>
              </a:defRPr>
            </a:lvl9pPr>
          </a:lstStyle>
          <a:p>
            <a:pPr>
              <a:spcBef>
                <a:spcPct val="50000"/>
              </a:spcBef>
            </a:pPr>
            <a:endParaRPr lang="en-US" altLang="en-US" sz="1200" b="1">
              <a:latin typeface="Arial" panose="020B0604020202020204" pitchFamily="34" charset="0"/>
            </a:endParaRPr>
          </a:p>
        </p:txBody>
      </p:sp>
      <p:sp>
        <p:nvSpPr>
          <p:cNvPr id="8" name="TextBox 7">
            <a:extLst>
              <a:ext uri="{FF2B5EF4-FFF2-40B4-BE49-F238E27FC236}">
                <a16:creationId xmlns:a16="http://schemas.microsoft.com/office/drawing/2014/main" id="{15724AD1-3D39-95F0-689A-927EB7A71214}"/>
              </a:ext>
            </a:extLst>
          </p:cNvPr>
          <p:cNvSpPr txBox="1"/>
          <p:nvPr/>
        </p:nvSpPr>
        <p:spPr>
          <a:xfrm>
            <a:off x="6515100" y="6041362"/>
            <a:ext cx="4286250" cy="369332"/>
          </a:xfrm>
          <a:prstGeom prst="rect">
            <a:avLst/>
          </a:prstGeom>
          <a:noFill/>
        </p:spPr>
        <p:txBody>
          <a:bodyPr wrap="square" rtlCol="0">
            <a:spAutoFit/>
          </a:bodyPr>
          <a:lstStyle/>
          <a:p>
            <a:pPr algn="r"/>
            <a:r>
              <a:rPr lang="en-GB" dirty="0"/>
              <a:t>(Hewitt, Davis &amp; Lashley, 2014)</a:t>
            </a:r>
          </a:p>
        </p:txBody>
      </p:sp>
    </p:spTree>
  </p:cSld>
  <p:clrMapOvr>
    <a:masterClrMapping/>
  </p:clrMapOvr>
  <p:transition spd="slow"/>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AC7C43-10F7-3C68-3D40-729405DEFE0C}"/>
              </a:ext>
            </a:extLst>
          </p:cNvPr>
          <p:cNvSpPr>
            <a:spLocks noGrp="1"/>
          </p:cNvSpPr>
          <p:nvPr>
            <p:ph type="title"/>
          </p:nvPr>
        </p:nvSpPr>
        <p:spPr/>
        <p:txBody>
          <a:bodyPr/>
          <a:lstStyle/>
          <a:p>
            <a:r>
              <a:rPr lang="en-US" dirty="0"/>
              <a:t>Values Based Leadership (VBL)</a:t>
            </a:r>
          </a:p>
        </p:txBody>
      </p:sp>
      <p:sp>
        <p:nvSpPr>
          <p:cNvPr id="3" name="Content Placeholder 2">
            <a:extLst>
              <a:ext uri="{FF2B5EF4-FFF2-40B4-BE49-F238E27FC236}">
                <a16:creationId xmlns:a16="http://schemas.microsoft.com/office/drawing/2014/main" id="{3C1AAD2A-B4C0-F132-D3A3-14A0C97ED8A7}"/>
              </a:ext>
            </a:extLst>
          </p:cNvPr>
          <p:cNvSpPr>
            <a:spLocks noGrp="1"/>
          </p:cNvSpPr>
          <p:nvPr>
            <p:ph idx="1"/>
          </p:nvPr>
        </p:nvSpPr>
        <p:spPr/>
        <p:txBody>
          <a:bodyPr/>
          <a:lstStyle/>
          <a:p>
            <a:r>
              <a:rPr lang="en-US" dirty="0"/>
              <a:t>A Leadership style and philosophy that builds on the shared beliefs and assumptions of the leader and the team.</a:t>
            </a:r>
          </a:p>
          <a:p>
            <a:r>
              <a:rPr lang="en-US" dirty="0"/>
              <a:t>Common values are shared , therefore teams experience greater alignment and higher productivity</a:t>
            </a:r>
          </a:p>
          <a:p>
            <a:r>
              <a:rPr lang="en-US" dirty="0"/>
              <a:t>It is selfless leadership, also known as ‘servant leadership’ (Greenleaf, 1970)</a:t>
            </a:r>
          </a:p>
          <a:p>
            <a:r>
              <a:rPr lang="en-US" dirty="0"/>
              <a:t>This style respects ‘all’ stakeholders of the organization</a:t>
            </a:r>
          </a:p>
          <a:p>
            <a:r>
              <a:rPr lang="en-US" dirty="0"/>
              <a:t>It is vision and purpose minded</a:t>
            </a:r>
          </a:p>
          <a:p>
            <a:pPr marL="1828800" lvl="4" indent="0">
              <a:buNone/>
            </a:pPr>
            <a:r>
              <a:rPr lang="en-US" dirty="0"/>
              <a:t>							(Chang &amp; </a:t>
            </a:r>
            <a:r>
              <a:rPr lang="en-US" dirty="0" err="1"/>
              <a:t>Budwar</a:t>
            </a:r>
            <a:r>
              <a:rPr lang="en-US" dirty="0"/>
              <a:t> </a:t>
            </a:r>
            <a:r>
              <a:rPr lang="en-US" i="1" dirty="0"/>
              <a:t>et al, </a:t>
            </a:r>
            <a:r>
              <a:rPr lang="en-US" dirty="0"/>
              <a:t>2021)</a:t>
            </a:r>
          </a:p>
        </p:txBody>
      </p:sp>
    </p:spTree>
    <p:extLst>
      <p:ext uri="{BB962C8B-B14F-4D97-AF65-F5344CB8AC3E}">
        <p14:creationId xmlns:p14="http://schemas.microsoft.com/office/powerpoint/2010/main" val="4383173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1A7F97B-18E1-D96E-BCB0-C791F3C76EC2}"/>
              </a:ext>
            </a:extLst>
          </p:cNvPr>
          <p:cNvSpPr>
            <a:spLocks noGrp="1"/>
          </p:cNvSpPr>
          <p:nvPr>
            <p:ph type="title"/>
          </p:nvPr>
        </p:nvSpPr>
        <p:spPr/>
        <p:txBody>
          <a:bodyPr/>
          <a:lstStyle/>
          <a:p>
            <a:r>
              <a:rPr lang="en-GB" dirty="0"/>
              <a:t>Servant-Leader:</a:t>
            </a:r>
            <a:br>
              <a:rPr lang="en-GB" dirty="0"/>
            </a:br>
            <a:r>
              <a:rPr lang="en-GB" dirty="0"/>
              <a:t>10 Attributes</a:t>
            </a:r>
          </a:p>
        </p:txBody>
      </p:sp>
      <p:sp>
        <p:nvSpPr>
          <p:cNvPr id="37891" name="Rectangle 3">
            <a:extLst>
              <a:ext uri="{FF2B5EF4-FFF2-40B4-BE49-F238E27FC236}">
                <a16:creationId xmlns:a16="http://schemas.microsoft.com/office/drawing/2014/main" id="{E056BDF5-8B13-2DFA-AE61-B926C3B6584A}"/>
              </a:ext>
            </a:extLst>
          </p:cNvPr>
          <p:cNvSpPr>
            <a:spLocks noGrp="1" noChangeArrowheads="1"/>
          </p:cNvSpPr>
          <p:nvPr>
            <p:ph idx="1"/>
          </p:nvPr>
        </p:nvSpPr>
        <p:spPr/>
        <p:txBody>
          <a:bodyPr>
            <a:normAutofit fontScale="92500" lnSpcReduction="20000"/>
          </a:bodyPr>
          <a:lstStyle/>
          <a:p>
            <a:pPr>
              <a:buFont typeface="+mj-lt"/>
              <a:buAutoNum type="arabicPeriod"/>
            </a:pPr>
            <a:r>
              <a:rPr lang="en-US" altLang="en-US" dirty="0"/>
              <a:t>Listening</a:t>
            </a:r>
          </a:p>
          <a:p>
            <a:pPr lvl="1"/>
            <a:r>
              <a:rPr lang="en-US" altLang="en-US" dirty="0"/>
              <a:t>Servant-leaders focus on listening to identify and clarify the needs and desires of a group.</a:t>
            </a:r>
          </a:p>
          <a:p>
            <a:pPr>
              <a:buFont typeface="+mj-lt"/>
              <a:buAutoNum type="arabicPeriod"/>
            </a:pPr>
            <a:r>
              <a:rPr lang="en-US" altLang="en-US" dirty="0"/>
              <a:t>Empathy</a:t>
            </a:r>
          </a:p>
          <a:p>
            <a:pPr lvl="1"/>
            <a:r>
              <a:rPr lang="en-US" altLang="en-US" dirty="0"/>
              <a:t>Servant-leaders try to empathize with others’ feelings and emotion. An individual’s good intentions are assumed even when an individual performs poorly.</a:t>
            </a:r>
          </a:p>
          <a:p>
            <a:pPr>
              <a:buFont typeface="+mj-lt"/>
              <a:buAutoNum type="arabicPeriod"/>
            </a:pPr>
            <a:r>
              <a:rPr lang="en-US" altLang="en-US" dirty="0"/>
              <a:t>Healing</a:t>
            </a:r>
          </a:p>
          <a:p>
            <a:pPr lvl="1"/>
            <a:r>
              <a:rPr lang="en-US" altLang="en-US" dirty="0"/>
              <a:t>Servant-leaders strive to make themselves and others whole in the face of failure or suffering.</a:t>
            </a:r>
          </a:p>
          <a:p>
            <a:pPr>
              <a:buFont typeface="+mj-lt"/>
              <a:buAutoNum type="arabicPeriod"/>
            </a:pPr>
            <a:r>
              <a:rPr lang="en-US" altLang="en-US" dirty="0"/>
              <a:t>Awareness</a:t>
            </a:r>
          </a:p>
          <a:p>
            <a:pPr lvl="1"/>
            <a:r>
              <a:rPr lang="en-US" altLang="en-US" dirty="0"/>
              <a:t>Servant-leaders are very self-aware or their strengths and limitations</a:t>
            </a:r>
          </a:p>
          <a:p>
            <a:pPr marL="0" indent="0" algn="r">
              <a:buNone/>
            </a:pPr>
            <a:r>
              <a:rPr lang="en-US" altLang="en-US" dirty="0"/>
              <a:t>(</a:t>
            </a:r>
            <a:r>
              <a:rPr lang="en-US" altLang="en-US" dirty="0" err="1"/>
              <a:t>Coetzer</a:t>
            </a:r>
            <a:r>
              <a:rPr lang="en-US" altLang="en-US" dirty="0"/>
              <a:t>, </a:t>
            </a:r>
            <a:r>
              <a:rPr lang="en-US" altLang="en-US" dirty="0" err="1"/>
              <a:t>Bussin</a:t>
            </a:r>
            <a:r>
              <a:rPr lang="en-US" altLang="en-US" dirty="0"/>
              <a:t> &amp; Geldenhuys, 2017).</a:t>
            </a:r>
            <a:br>
              <a:rPr lang="en-US" altLang="en-US" dirty="0"/>
            </a:br>
            <a:r>
              <a:rPr lang="en-US" altLang="en-US" dirty="0"/>
              <a:t>			</a:t>
            </a:r>
          </a:p>
        </p:txBody>
      </p:sp>
      <p:sp>
        <p:nvSpPr>
          <p:cNvPr id="38915" name="Rectangle 4">
            <a:extLst>
              <a:ext uri="{FF2B5EF4-FFF2-40B4-BE49-F238E27FC236}">
                <a16:creationId xmlns:a16="http://schemas.microsoft.com/office/drawing/2014/main" id="{336FCCC8-43E9-7A51-594F-B950DB81A40E}"/>
              </a:ext>
            </a:extLst>
          </p:cNvPr>
          <p:cNvSpPr>
            <a:spLocks noChangeArrowheads="1"/>
          </p:cNvSpPr>
          <p:nvPr/>
        </p:nvSpPr>
        <p:spPr bwMode="auto">
          <a:xfrm>
            <a:off x="1589089" y="65088"/>
            <a:ext cx="1393825" cy="27443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a:defRPr>
                <a:solidFill>
                  <a:schemeClr val="tx1"/>
                </a:solidFill>
                <a:latin typeface="Tahoma" panose="020B0604030504040204" pitchFamily="34" charset="0"/>
                <a:ea typeface="Angsana New" panose="02020603050405020304" pitchFamily="18" charset="-34"/>
              </a:defRPr>
            </a:lvl1pPr>
            <a:lvl2pPr marL="742950" indent="-285750">
              <a:defRPr>
                <a:solidFill>
                  <a:schemeClr val="tx1"/>
                </a:solidFill>
                <a:latin typeface="Tahoma" panose="020B0604030504040204" pitchFamily="34" charset="0"/>
                <a:ea typeface="Angsana New" panose="02020603050405020304" pitchFamily="18" charset="-34"/>
              </a:defRPr>
            </a:lvl2pPr>
            <a:lvl3pPr marL="1143000" indent="-228600">
              <a:defRPr>
                <a:solidFill>
                  <a:schemeClr val="tx1"/>
                </a:solidFill>
                <a:latin typeface="Tahoma" panose="020B0604030504040204" pitchFamily="34" charset="0"/>
                <a:ea typeface="Angsana New" panose="02020603050405020304" pitchFamily="18" charset="-34"/>
              </a:defRPr>
            </a:lvl3pPr>
            <a:lvl4pPr marL="1600200" indent="-228600">
              <a:defRPr>
                <a:solidFill>
                  <a:schemeClr val="tx1"/>
                </a:solidFill>
                <a:latin typeface="Tahoma" panose="020B0604030504040204" pitchFamily="34" charset="0"/>
                <a:ea typeface="Angsana New" panose="02020603050405020304" pitchFamily="18" charset="-34"/>
              </a:defRPr>
            </a:lvl4pPr>
            <a:lvl5pPr marL="2057400" indent="-228600">
              <a:defRPr>
                <a:solidFill>
                  <a:schemeClr val="tx1"/>
                </a:solidFill>
                <a:latin typeface="Tahoma" panose="020B0604030504040204" pitchFamily="34" charset="0"/>
                <a:ea typeface="Angsana New" panose="02020603050405020304" pitchFamily="18" charset="-34"/>
              </a:defRPr>
            </a:lvl5pPr>
            <a:lvl6pPr marL="2514600" indent="-228600" eaLnBrk="0" fontAlgn="base" hangingPunct="0">
              <a:spcBef>
                <a:spcPct val="0"/>
              </a:spcBef>
              <a:spcAft>
                <a:spcPct val="0"/>
              </a:spcAft>
              <a:defRPr>
                <a:solidFill>
                  <a:schemeClr val="tx1"/>
                </a:solidFill>
                <a:latin typeface="Tahoma" panose="020B0604030504040204" pitchFamily="34" charset="0"/>
                <a:ea typeface="Angsana New" panose="02020603050405020304" pitchFamily="18" charset="-34"/>
              </a:defRPr>
            </a:lvl6pPr>
            <a:lvl7pPr marL="2971800" indent="-228600" eaLnBrk="0" fontAlgn="base" hangingPunct="0">
              <a:spcBef>
                <a:spcPct val="0"/>
              </a:spcBef>
              <a:spcAft>
                <a:spcPct val="0"/>
              </a:spcAft>
              <a:defRPr>
                <a:solidFill>
                  <a:schemeClr val="tx1"/>
                </a:solidFill>
                <a:latin typeface="Tahoma" panose="020B0604030504040204" pitchFamily="34" charset="0"/>
                <a:ea typeface="Angsana New" panose="02020603050405020304" pitchFamily="18" charset="-34"/>
              </a:defRPr>
            </a:lvl7pPr>
            <a:lvl8pPr marL="3429000" indent="-228600" eaLnBrk="0" fontAlgn="base" hangingPunct="0">
              <a:spcBef>
                <a:spcPct val="0"/>
              </a:spcBef>
              <a:spcAft>
                <a:spcPct val="0"/>
              </a:spcAft>
              <a:defRPr>
                <a:solidFill>
                  <a:schemeClr val="tx1"/>
                </a:solidFill>
                <a:latin typeface="Tahoma" panose="020B0604030504040204" pitchFamily="34" charset="0"/>
                <a:ea typeface="Angsana New" panose="02020603050405020304" pitchFamily="18" charset="-34"/>
              </a:defRPr>
            </a:lvl8pPr>
            <a:lvl9pPr marL="3886200" indent="-228600" eaLnBrk="0" fontAlgn="base" hangingPunct="0">
              <a:spcBef>
                <a:spcPct val="0"/>
              </a:spcBef>
              <a:spcAft>
                <a:spcPct val="0"/>
              </a:spcAft>
              <a:defRPr>
                <a:solidFill>
                  <a:schemeClr val="tx1"/>
                </a:solidFill>
                <a:latin typeface="Tahoma" panose="020B0604030504040204" pitchFamily="34" charset="0"/>
                <a:ea typeface="Angsana New" panose="02020603050405020304" pitchFamily="18" charset="-34"/>
              </a:defRPr>
            </a:lvl9pPr>
          </a:lstStyle>
          <a:p>
            <a:pPr>
              <a:spcBef>
                <a:spcPct val="50000"/>
              </a:spcBef>
            </a:pPr>
            <a:endParaRPr lang="en-US" altLang="en-US" sz="1200" b="1">
              <a:latin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3" presetClass="entr" presetSubtype="528" fill="hold" grpId="0" nodeType="clickEffect">
                                  <p:stCondLst>
                                    <p:cond delay="0"/>
                                  </p:stCondLst>
                                  <p:childTnLst>
                                    <p:set>
                                      <p:cBhvr>
                                        <p:cTn id="6" dur="1" fill="hold">
                                          <p:stCondLst>
                                            <p:cond delay="0"/>
                                          </p:stCondLst>
                                        </p:cTn>
                                        <p:tgtEl>
                                          <p:spTgt spid="37891">
                                            <p:txEl>
                                              <p:pRg st="0" end="0"/>
                                            </p:txEl>
                                          </p:spTgt>
                                        </p:tgtEl>
                                        <p:attrNameLst>
                                          <p:attrName>style.visibility</p:attrName>
                                        </p:attrNameLst>
                                      </p:cBhvr>
                                      <p:to>
                                        <p:strVal val="visible"/>
                                      </p:to>
                                    </p:set>
                                    <p:anim calcmode="lin" valueType="num">
                                      <p:cBhvr>
                                        <p:cTn id="7" dur="500" fill="hold"/>
                                        <p:tgtEl>
                                          <p:spTgt spid="37891">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7891">
                                            <p:txEl>
                                              <p:pRg st="0" end="0"/>
                                            </p:txEl>
                                          </p:spTgt>
                                        </p:tgtEl>
                                        <p:attrNameLst>
                                          <p:attrName>ppt_h</p:attrName>
                                        </p:attrNameLst>
                                      </p:cBhvr>
                                      <p:tavLst>
                                        <p:tav tm="0">
                                          <p:val>
                                            <p:fltVal val="0"/>
                                          </p:val>
                                        </p:tav>
                                        <p:tav tm="100000">
                                          <p:val>
                                            <p:strVal val="#ppt_h"/>
                                          </p:val>
                                        </p:tav>
                                      </p:tavLst>
                                    </p:anim>
                                    <p:anim calcmode="lin" valueType="num">
                                      <p:cBhvr>
                                        <p:cTn id="9" dur="500" fill="hold"/>
                                        <p:tgtEl>
                                          <p:spTgt spid="37891">
                                            <p:txEl>
                                              <p:pRg st="0" end="0"/>
                                            </p:txEl>
                                          </p:spTgt>
                                        </p:tgtEl>
                                        <p:attrNameLst>
                                          <p:attrName>ppt_x</p:attrName>
                                        </p:attrNameLst>
                                      </p:cBhvr>
                                      <p:tavLst>
                                        <p:tav tm="0">
                                          <p:val>
                                            <p:fltVal val="0.5"/>
                                          </p:val>
                                        </p:tav>
                                        <p:tav tm="100000">
                                          <p:val>
                                            <p:strVal val="#ppt_x"/>
                                          </p:val>
                                        </p:tav>
                                      </p:tavLst>
                                    </p:anim>
                                    <p:anim calcmode="lin" valueType="num">
                                      <p:cBhvr>
                                        <p:cTn id="10" dur="500" fill="hold"/>
                                        <p:tgtEl>
                                          <p:spTgt spid="37891">
                                            <p:txEl>
                                              <p:pRg st="0" end="0"/>
                                            </p:txEl>
                                          </p:spTgt>
                                        </p:tgtEl>
                                        <p:attrNameLst>
                                          <p:attrName>ppt_y</p:attrName>
                                        </p:attrNameLst>
                                      </p:cBhvr>
                                      <p:tavLst>
                                        <p:tav tm="0">
                                          <p:val>
                                            <p:fltVal val="0.5"/>
                                          </p:val>
                                        </p:tav>
                                        <p:tav tm="100000">
                                          <p:val>
                                            <p:strVal val="#ppt_y"/>
                                          </p:val>
                                        </p:tav>
                                      </p:tavLst>
                                    </p:anim>
                                  </p:childTnLst>
                                  <p:subTnLst>
                                    <p:animClr clrSpc="rgb" dir="cw">
                                      <p:cBhvr override="childStyle">
                                        <p:cTn dur="1" fill="hold" display="0" masterRel="nextClick" afterEffect="1"/>
                                        <p:tgtEl>
                                          <p:spTgt spid="37891">
                                            <p:txEl>
                                              <p:pRg st="0" end="0"/>
                                            </p:txEl>
                                          </p:spTgt>
                                        </p:tgtEl>
                                        <p:attrNameLst>
                                          <p:attrName>ppt_c</p:attrName>
                                        </p:attrNameLst>
                                      </p:cBhvr>
                                      <p:to>
                                        <a:schemeClr val="bg2"/>
                                      </p:to>
                                    </p:animClr>
                                  </p:subTnLst>
                                </p:cTn>
                              </p:par>
                              <p:par>
                                <p:cTn id="11" presetID="23" presetClass="entr" presetSubtype="528" fill="hold" grpId="0" nodeType="withEffect">
                                  <p:stCondLst>
                                    <p:cond delay="0"/>
                                  </p:stCondLst>
                                  <p:childTnLst>
                                    <p:set>
                                      <p:cBhvr>
                                        <p:cTn id="12" dur="1" fill="hold">
                                          <p:stCondLst>
                                            <p:cond delay="0"/>
                                          </p:stCondLst>
                                        </p:cTn>
                                        <p:tgtEl>
                                          <p:spTgt spid="37891">
                                            <p:txEl>
                                              <p:pRg st="1" end="1"/>
                                            </p:txEl>
                                          </p:spTgt>
                                        </p:tgtEl>
                                        <p:attrNameLst>
                                          <p:attrName>style.visibility</p:attrName>
                                        </p:attrNameLst>
                                      </p:cBhvr>
                                      <p:to>
                                        <p:strVal val="visible"/>
                                      </p:to>
                                    </p:set>
                                    <p:anim calcmode="lin" valueType="num">
                                      <p:cBhvr>
                                        <p:cTn id="13" dur="500" fill="hold"/>
                                        <p:tgtEl>
                                          <p:spTgt spid="37891">
                                            <p:txEl>
                                              <p:pRg st="1" end="1"/>
                                            </p:txEl>
                                          </p:spTgt>
                                        </p:tgtEl>
                                        <p:attrNameLst>
                                          <p:attrName>ppt_w</p:attrName>
                                        </p:attrNameLst>
                                      </p:cBhvr>
                                      <p:tavLst>
                                        <p:tav tm="0">
                                          <p:val>
                                            <p:fltVal val="0"/>
                                          </p:val>
                                        </p:tav>
                                        <p:tav tm="100000">
                                          <p:val>
                                            <p:strVal val="#ppt_w"/>
                                          </p:val>
                                        </p:tav>
                                      </p:tavLst>
                                    </p:anim>
                                    <p:anim calcmode="lin" valueType="num">
                                      <p:cBhvr>
                                        <p:cTn id="14" dur="500" fill="hold"/>
                                        <p:tgtEl>
                                          <p:spTgt spid="37891">
                                            <p:txEl>
                                              <p:pRg st="1" end="1"/>
                                            </p:txEl>
                                          </p:spTgt>
                                        </p:tgtEl>
                                        <p:attrNameLst>
                                          <p:attrName>ppt_h</p:attrName>
                                        </p:attrNameLst>
                                      </p:cBhvr>
                                      <p:tavLst>
                                        <p:tav tm="0">
                                          <p:val>
                                            <p:fltVal val="0"/>
                                          </p:val>
                                        </p:tav>
                                        <p:tav tm="100000">
                                          <p:val>
                                            <p:strVal val="#ppt_h"/>
                                          </p:val>
                                        </p:tav>
                                      </p:tavLst>
                                    </p:anim>
                                    <p:anim calcmode="lin" valueType="num">
                                      <p:cBhvr>
                                        <p:cTn id="15" dur="500" fill="hold"/>
                                        <p:tgtEl>
                                          <p:spTgt spid="37891">
                                            <p:txEl>
                                              <p:pRg st="1" end="1"/>
                                            </p:txEl>
                                          </p:spTgt>
                                        </p:tgtEl>
                                        <p:attrNameLst>
                                          <p:attrName>ppt_x</p:attrName>
                                        </p:attrNameLst>
                                      </p:cBhvr>
                                      <p:tavLst>
                                        <p:tav tm="0">
                                          <p:val>
                                            <p:fltVal val="0.5"/>
                                          </p:val>
                                        </p:tav>
                                        <p:tav tm="100000">
                                          <p:val>
                                            <p:strVal val="#ppt_x"/>
                                          </p:val>
                                        </p:tav>
                                      </p:tavLst>
                                    </p:anim>
                                    <p:anim calcmode="lin" valueType="num">
                                      <p:cBhvr>
                                        <p:cTn id="16" dur="500" fill="hold"/>
                                        <p:tgtEl>
                                          <p:spTgt spid="37891">
                                            <p:txEl>
                                              <p:pRg st="1" end="1"/>
                                            </p:txEl>
                                          </p:spTgt>
                                        </p:tgtEl>
                                        <p:attrNameLst>
                                          <p:attrName>ppt_y</p:attrName>
                                        </p:attrNameLst>
                                      </p:cBhvr>
                                      <p:tavLst>
                                        <p:tav tm="0">
                                          <p:val>
                                            <p:fltVal val="0.5"/>
                                          </p:val>
                                        </p:tav>
                                        <p:tav tm="100000">
                                          <p:val>
                                            <p:strVal val="#ppt_y"/>
                                          </p:val>
                                        </p:tav>
                                      </p:tavLst>
                                    </p:anim>
                                  </p:childTnLst>
                                  <p:subTnLst>
                                    <p:animClr clrSpc="rgb" dir="cw">
                                      <p:cBhvr override="childStyle">
                                        <p:cTn dur="1" fill="hold" display="0" masterRel="nextClick" afterEffect="1"/>
                                        <p:tgtEl>
                                          <p:spTgt spid="37891">
                                            <p:txEl>
                                              <p:pRg st="1" end="1"/>
                                            </p:txEl>
                                          </p:spTgt>
                                        </p:tgtEl>
                                        <p:attrNameLst>
                                          <p:attrName>ppt_c</p:attrName>
                                        </p:attrNameLst>
                                      </p:cBhvr>
                                      <p:to>
                                        <a:schemeClr val="bg2"/>
                                      </p:to>
                                    </p:animClr>
                                  </p:subTnLst>
                                </p:cTn>
                              </p:par>
                            </p:childTnLst>
                          </p:cTn>
                        </p:par>
                      </p:childTnLst>
                    </p:cTn>
                  </p:par>
                  <p:par>
                    <p:cTn id="17" fill="hold" nodeType="clickPar">
                      <p:stCondLst>
                        <p:cond delay="indefinite"/>
                      </p:stCondLst>
                      <p:childTnLst>
                        <p:par>
                          <p:cTn id="18" fill="hold" nodeType="withGroup">
                            <p:stCondLst>
                              <p:cond delay="0"/>
                            </p:stCondLst>
                            <p:childTnLst>
                              <p:par>
                                <p:cTn id="19" presetID="23" presetClass="entr" presetSubtype="528" fill="hold" grpId="0" nodeType="clickEffect">
                                  <p:stCondLst>
                                    <p:cond delay="0"/>
                                  </p:stCondLst>
                                  <p:childTnLst>
                                    <p:set>
                                      <p:cBhvr>
                                        <p:cTn id="20" dur="1" fill="hold">
                                          <p:stCondLst>
                                            <p:cond delay="0"/>
                                          </p:stCondLst>
                                        </p:cTn>
                                        <p:tgtEl>
                                          <p:spTgt spid="37891">
                                            <p:txEl>
                                              <p:pRg st="2" end="2"/>
                                            </p:txEl>
                                          </p:spTgt>
                                        </p:tgtEl>
                                        <p:attrNameLst>
                                          <p:attrName>style.visibility</p:attrName>
                                        </p:attrNameLst>
                                      </p:cBhvr>
                                      <p:to>
                                        <p:strVal val="visible"/>
                                      </p:to>
                                    </p:set>
                                    <p:anim calcmode="lin" valueType="num">
                                      <p:cBhvr>
                                        <p:cTn id="21" dur="500" fill="hold"/>
                                        <p:tgtEl>
                                          <p:spTgt spid="37891">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37891">
                                            <p:txEl>
                                              <p:pRg st="2" end="2"/>
                                            </p:txEl>
                                          </p:spTgt>
                                        </p:tgtEl>
                                        <p:attrNameLst>
                                          <p:attrName>ppt_h</p:attrName>
                                        </p:attrNameLst>
                                      </p:cBhvr>
                                      <p:tavLst>
                                        <p:tav tm="0">
                                          <p:val>
                                            <p:fltVal val="0"/>
                                          </p:val>
                                        </p:tav>
                                        <p:tav tm="100000">
                                          <p:val>
                                            <p:strVal val="#ppt_h"/>
                                          </p:val>
                                        </p:tav>
                                      </p:tavLst>
                                    </p:anim>
                                    <p:anim calcmode="lin" valueType="num">
                                      <p:cBhvr>
                                        <p:cTn id="23" dur="500" fill="hold"/>
                                        <p:tgtEl>
                                          <p:spTgt spid="37891">
                                            <p:txEl>
                                              <p:pRg st="2" end="2"/>
                                            </p:txEl>
                                          </p:spTgt>
                                        </p:tgtEl>
                                        <p:attrNameLst>
                                          <p:attrName>ppt_x</p:attrName>
                                        </p:attrNameLst>
                                      </p:cBhvr>
                                      <p:tavLst>
                                        <p:tav tm="0">
                                          <p:val>
                                            <p:fltVal val="0.5"/>
                                          </p:val>
                                        </p:tav>
                                        <p:tav tm="100000">
                                          <p:val>
                                            <p:strVal val="#ppt_x"/>
                                          </p:val>
                                        </p:tav>
                                      </p:tavLst>
                                    </p:anim>
                                    <p:anim calcmode="lin" valueType="num">
                                      <p:cBhvr>
                                        <p:cTn id="24" dur="500" fill="hold"/>
                                        <p:tgtEl>
                                          <p:spTgt spid="37891">
                                            <p:txEl>
                                              <p:pRg st="2" end="2"/>
                                            </p:txEl>
                                          </p:spTgt>
                                        </p:tgtEl>
                                        <p:attrNameLst>
                                          <p:attrName>ppt_y</p:attrName>
                                        </p:attrNameLst>
                                      </p:cBhvr>
                                      <p:tavLst>
                                        <p:tav tm="0">
                                          <p:val>
                                            <p:fltVal val="0.5"/>
                                          </p:val>
                                        </p:tav>
                                        <p:tav tm="100000">
                                          <p:val>
                                            <p:strVal val="#ppt_y"/>
                                          </p:val>
                                        </p:tav>
                                      </p:tavLst>
                                    </p:anim>
                                  </p:childTnLst>
                                  <p:subTnLst>
                                    <p:animClr clrSpc="rgb" dir="cw">
                                      <p:cBhvr override="childStyle">
                                        <p:cTn dur="1" fill="hold" display="0" masterRel="nextClick" afterEffect="1"/>
                                        <p:tgtEl>
                                          <p:spTgt spid="37891">
                                            <p:txEl>
                                              <p:pRg st="2" end="2"/>
                                            </p:txEl>
                                          </p:spTgt>
                                        </p:tgtEl>
                                        <p:attrNameLst>
                                          <p:attrName>ppt_c</p:attrName>
                                        </p:attrNameLst>
                                      </p:cBhvr>
                                      <p:to>
                                        <a:schemeClr val="bg2"/>
                                      </p:to>
                                    </p:animClr>
                                  </p:subTnLst>
                                </p:cTn>
                              </p:par>
                              <p:par>
                                <p:cTn id="25" presetID="23" presetClass="entr" presetSubtype="528" fill="hold" grpId="0" nodeType="withEffect">
                                  <p:stCondLst>
                                    <p:cond delay="0"/>
                                  </p:stCondLst>
                                  <p:childTnLst>
                                    <p:set>
                                      <p:cBhvr>
                                        <p:cTn id="26" dur="1" fill="hold">
                                          <p:stCondLst>
                                            <p:cond delay="0"/>
                                          </p:stCondLst>
                                        </p:cTn>
                                        <p:tgtEl>
                                          <p:spTgt spid="37891">
                                            <p:txEl>
                                              <p:pRg st="3" end="3"/>
                                            </p:txEl>
                                          </p:spTgt>
                                        </p:tgtEl>
                                        <p:attrNameLst>
                                          <p:attrName>style.visibility</p:attrName>
                                        </p:attrNameLst>
                                      </p:cBhvr>
                                      <p:to>
                                        <p:strVal val="visible"/>
                                      </p:to>
                                    </p:set>
                                    <p:anim calcmode="lin" valueType="num">
                                      <p:cBhvr>
                                        <p:cTn id="27" dur="500" fill="hold"/>
                                        <p:tgtEl>
                                          <p:spTgt spid="37891">
                                            <p:txEl>
                                              <p:pRg st="3" end="3"/>
                                            </p:txEl>
                                          </p:spTgt>
                                        </p:tgtEl>
                                        <p:attrNameLst>
                                          <p:attrName>ppt_w</p:attrName>
                                        </p:attrNameLst>
                                      </p:cBhvr>
                                      <p:tavLst>
                                        <p:tav tm="0">
                                          <p:val>
                                            <p:fltVal val="0"/>
                                          </p:val>
                                        </p:tav>
                                        <p:tav tm="100000">
                                          <p:val>
                                            <p:strVal val="#ppt_w"/>
                                          </p:val>
                                        </p:tav>
                                      </p:tavLst>
                                    </p:anim>
                                    <p:anim calcmode="lin" valueType="num">
                                      <p:cBhvr>
                                        <p:cTn id="28" dur="500" fill="hold"/>
                                        <p:tgtEl>
                                          <p:spTgt spid="37891">
                                            <p:txEl>
                                              <p:pRg st="3" end="3"/>
                                            </p:txEl>
                                          </p:spTgt>
                                        </p:tgtEl>
                                        <p:attrNameLst>
                                          <p:attrName>ppt_h</p:attrName>
                                        </p:attrNameLst>
                                      </p:cBhvr>
                                      <p:tavLst>
                                        <p:tav tm="0">
                                          <p:val>
                                            <p:fltVal val="0"/>
                                          </p:val>
                                        </p:tav>
                                        <p:tav tm="100000">
                                          <p:val>
                                            <p:strVal val="#ppt_h"/>
                                          </p:val>
                                        </p:tav>
                                      </p:tavLst>
                                    </p:anim>
                                    <p:anim calcmode="lin" valueType="num">
                                      <p:cBhvr>
                                        <p:cTn id="29" dur="500" fill="hold"/>
                                        <p:tgtEl>
                                          <p:spTgt spid="37891">
                                            <p:txEl>
                                              <p:pRg st="3" end="3"/>
                                            </p:txEl>
                                          </p:spTgt>
                                        </p:tgtEl>
                                        <p:attrNameLst>
                                          <p:attrName>ppt_x</p:attrName>
                                        </p:attrNameLst>
                                      </p:cBhvr>
                                      <p:tavLst>
                                        <p:tav tm="0">
                                          <p:val>
                                            <p:fltVal val="0.5"/>
                                          </p:val>
                                        </p:tav>
                                        <p:tav tm="100000">
                                          <p:val>
                                            <p:strVal val="#ppt_x"/>
                                          </p:val>
                                        </p:tav>
                                      </p:tavLst>
                                    </p:anim>
                                    <p:anim calcmode="lin" valueType="num">
                                      <p:cBhvr>
                                        <p:cTn id="30" dur="500" fill="hold"/>
                                        <p:tgtEl>
                                          <p:spTgt spid="37891">
                                            <p:txEl>
                                              <p:pRg st="3" end="3"/>
                                            </p:txEl>
                                          </p:spTgt>
                                        </p:tgtEl>
                                        <p:attrNameLst>
                                          <p:attrName>ppt_y</p:attrName>
                                        </p:attrNameLst>
                                      </p:cBhvr>
                                      <p:tavLst>
                                        <p:tav tm="0">
                                          <p:val>
                                            <p:fltVal val="0.5"/>
                                          </p:val>
                                        </p:tav>
                                        <p:tav tm="100000">
                                          <p:val>
                                            <p:strVal val="#ppt_y"/>
                                          </p:val>
                                        </p:tav>
                                      </p:tavLst>
                                    </p:anim>
                                  </p:childTnLst>
                                  <p:subTnLst>
                                    <p:animClr clrSpc="rgb" dir="cw">
                                      <p:cBhvr override="childStyle">
                                        <p:cTn dur="1" fill="hold" display="0" masterRel="nextClick" afterEffect="1"/>
                                        <p:tgtEl>
                                          <p:spTgt spid="37891">
                                            <p:txEl>
                                              <p:pRg st="3" end="3"/>
                                            </p:txEl>
                                          </p:spTgt>
                                        </p:tgtEl>
                                        <p:attrNameLst>
                                          <p:attrName>ppt_c</p:attrName>
                                        </p:attrNameLst>
                                      </p:cBhvr>
                                      <p:to>
                                        <a:schemeClr val="bg2"/>
                                      </p:to>
                                    </p:animClr>
                                  </p:subTnLst>
                                </p:cTn>
                              </p:par>
                            </p:childTnLst>
                          </p:cTn>
                        </p:par>
                      </p:childTnLst>
                    </p:cTn>
                  </p:par>
                  <p:par>
                    <p:cTn id="31" fill="hold" nodeType="clickPar">
                      <p:stCondLst>
                        <p:cond delay="indefinite"/>
                      </p:stCondLst>
                      <p:childTnLst>
                        <p:par>
                          <p:cTn id="32" fill="hold" nodeType="withGroup">
                            <p:stCondLst>
                              <p:cond delay="0"/>
                            </p:stCondLst>
                            <p:childTnLst>
                              <p:par>
                                <p:cTn id="33" presetID="23" presetClass="entr" presetSubtype="528" fill="hold" grpId="0" nodeType="clickEffect">
                                  <p:stCondLst>
                                    <p:cond delay="0"/>
                                  </p:stCondLst>
                                  <p:childTnLst>
                                    <p:set>
                                      <p:cBhvr>
                                        <p:cTn id="34" dur="1" fill="hold">
                                          <p:stCondLst>
                                            <p:cond delay="0"/>
                                          </p:stCondLst>
                                        </p:cTn>
                                        <p:tgtEl>
                                          <p:spTgt spid="37891">
                                            <p:txEl>
                                              <p:pRg st="4" end="4"/>
                                            </p:txEl>
                                          </p:spTgt>
                                        </p:tgtEl>
                                        <p:attrNameLst>
                                          <p:attrName>style.visibility</p:attrName>
                                        </p:attrNameLst>
                                      </p:cBhvr>
                                      <p:to>
                                        <p:strVal val="visible"/>
                                      </p:to>
                                    </p:set>
                                    <p:anim calcmode="lin" valueType="num">
                                      <p:cBhvr>
                                        <p:cTn id="35" dur="500" fill="hold"/>
                                        <p:tgtEl>
                                          <p:spTgt spid="37891">
                                            <p:txEl>
                                              <p:pRg st="4" end="4"/>
                                            </p:txEl>
                                          </p:spTgt>
                                        </p:tgtEl>
                                        <p:attrNameLst>
                                          <p:attrName>ppt_w</p:attrName>
                                        </p:attrNameLst>
                                      </p:cBhvr>
                                      <p:tavLst>
                                        <p:tav tm="0">
                                          <p:val>
                                            <p:fltVal val="0"/>
                                          </p:val>
                                        </p:tav>
                                        <p:tav tm="100000">
                                          <p:val>
                                            <p:strVal val="#ppt_w"/>
                                          </p:val>
                                        </p:tav>
                                      </p:tavLst>
                                    </p:anim>
                                    <p:anim calcmode="lin" valueType="num">
                                      <p:cBhvr>
                                        <p:cTn id="36" dur="500" fill="hold"/>
                                        <p:tgtEl>
                                          <p:spTgt spid="37891">
                                            <p:txEl>
                                              <p:pRg st="4" end="4"/>
                                            </p:txEl>
                                          </p:spTgt>
                                        </p:tgtEl>
                                        <p:attrNameLst>
                                          <p:attrName>ppt_h</p:attrName>
                                        </p:attrNameLst>
                                      </p:cBhvr>
                                      <p:tavLst>
                                        <p:tav tm="0">
                                          <p:val>
                                            <p:fltVal val="0"/>
                                          </p:val>
                                        </p:tav>
                                        <p:tav tm="100000">
                                          <p:val>
                                            <p:strVal val="#ppt_h"/>
                                          </p:val>
                                        </p:tav>
                                      </p:tavLst>
                                    </p:anim>
                                    <p:anim calcmode="lin" valueType="num">
                                      <p:cBhvr>
                                        <p:cTn id="37" dur="500" fill="hold"/>
                                        <p:tgtEl>
                                          <p:spTgt spid="37891">
                                            <p:txEl>
                                              <p:pRg st="4" end="4"/>
                                            </p:txEl>
                                          </p:spTgt>
                                        </p:tgtEl>
                                        <p:attrNameLst>
                                          <p:attrName>ppt_x</p:attrName>
                                        </p:attrNameLst>
                                      </p:cBhvr>
                                      <p:tavLst>
                                        <p:tav tm="0">
                                          <p:val>
                                            <p:fltVal val="0.5"/>
                                          </p:val>
                                        </p:tav>
                                        <p:tav tm="100000">
                                          <p:val>
                                            <p:strVal val="#ppt_x"/>
                                          </p:val>
                                        </p:tav>
                                      </p:tavLst>
                                    </p:anim>
                                    <p:anim calcmode="lin" valueType="num">
                                      <p:cBhvr>
                                        <p:cTn id="38" dur="500" fill="hold"/>
                                        <p:tgtEl>
                                          <p:spTgt spid="37891">
                                            <p:txEl>
                                              <p:pRg st="4" end="4"/>
                                            </p:txEl>
                                          </p:spTgt>
                                        </p:tgtEl>
                                        <p:attrNameLst>
                                          <p:attrName>ppt_y</p:attrName>
                                        </p:attrNameLst>
                                      </p:cBhvr>
                                      <p:tavLst>
                                        <p:tav tm="0">
                                          <p:val>
                                            <p:fltVal val="0.5"/>
                                          </p:val>
                                        </p:tav>
                                        <p:tav tm="100000">
                                          <p:val>
                                            <p:strVal val="#ppt_y"/>
                                          </p:val>
                                        </p:tav>
                                      </p:tavLst>
                                    </p:anim>
                                  </p:childTnLst>
                                  <p:subTnLst>
                                    <p:animClr clrSpc="rgb" dir="cw">
                                      <p:cBhvr override="childStyle">
                                        <p:cTn dur="1" fill="hold" display="0" masterRel="nextClick" afterEffect="1"/>
                                        <p:tgtEl>
                                          <p:spTgt spid="37891">
                                            <p:txEl>
                                              <p:pRg st="4" end="4"/>
                                            </p:txEl>
                                          </p:spTgt>
                                        </p:tgtEl>
                                        <p:attrNameLst>
                                          <p:attrName>ppt_c</p:attrName>
                                        </p:attrNameLst>
                                      </p:cBhvr>
                                      <p:to>
                                        <a:schemeClr val="bg2"/>
                                      </p:to>
                                    </p:animClr>
                                  </p:subTnLst>
                                </p:cTn>
                              </p:par>
                              <p:par>
                                <p:cTn id="39" presetID="23" presetClass="entr" presetSubtype="528" fill="hold" grpId="0" nodeType="withEffect">
                                  <p:stCondLst>
                                    <p:cond delay="0"/>
                                  </p:stCondLst>
                                  <p:childTnLst>
                                    <p:set>
                                      <p:cBhvr>
                                        <p:cTn id="40" dur="1" fill="hold">
                                          <p:stCondLst>
                                            <p:cond delay="0"/>
                                          </p:stCondLst>
                                        </p:cTn>
                                        <p:tgtEl>
                                          <p:spTgt spid="37891">
                                            <p:txEl>
                                              <p:pRg st="5" end="5"/>
                                            </p:txEl>
                                          </p:spTgt>
                                        </p:tgtEl>
                                        <p:attrNameLst>
                                          <p:attrName>style.visibility</p:attrName>
                                        </p:attrNameLst>
                                      </p:cBhvr>
                                      <p:to>
                                        <p:strVal val="visible"/>
                                      </p:to>
                                    </p:set>
                                    <p:anim calcmode="lin" valueType="num">
                                      <p:cBhvr>
                                        <p:cTn id="41" dur="500" fill="hold"/>
                                        <p:tgtEl>
                                          <p:spTgt spid="37891">
                                            <p:txEl>
                                              <p:pRg st="5" end="5"/>
                                            </p:txEl>
                                          </p:spTgt>
                                        </p:tgtEl>
                                        <p:attrNameLst>
                                          <p:attrName>ppt_w</p:attrName>
                                        </p:attrNameLst>
                                      </p:cBhvr>
                                      <p:tavLst>
                                        <p:tav tm="0">
                                          <p:val>
                                            <p:fltVal val="0"/>
                                          </p:val>
                                        </p:tav>
                                        <p:tav tm="100000">
                                          <p:val>
                                            <p:strVal val="#ppt_w"/>
                                          </p:val>
                                        </p:tav>
                                      </p:tavLst>
                                    </p:anim>
                                    <p:anim calcmode="lin" valueType="num">
                                      <p:cBhvr>
                                        <p:cTn id="42" dur="500" fill="hold"/>
                                        <p:tgtEl>
                                          <p:spTgt spid="37891">
                                            <p:txEl>
                                              <p:pRg st="5" end="5"/>
                                            </p:txEl>
                                          </p:spTgt>
                                        </p:tgtEl>
                                        <p:attrNameLst>
                                          <p:attrName>ppt_h</p:attrName>
                                        </p:attrNameLst>
                                      </p:cBhvr>
                                      <p:tavLst>
                                        <p:tav tm="0">
                                          <p:val>
                                            <p:fltVal val="0"/>
                                          </p:val>
                                        </p:tav>
                                        <p:tav tm="100000">
                                          <p:val>
                                            <p:strVal val="#ppt_h"/>
                                          </p:val>
                                        </p:tav>
                                      </p:tavLst>
                                    </p:anim>
                                    <p:anim calcmode="lin" valueType="num">
                                      <p:cBhvr>
                                        <p:cTn id="43" dur="500" fill="hold"/>
                                        <p:tgtEl>
                                          <p:spTgt spid="37891">
                                            <p:txEl>
                                              <p:pRg st="5" end="5"/>
                                            </p:txEl>
                                          </p:spTgt>
                                        </p:tgtEl>
                                        <p:attrNameLst>
                                          <p:attrName>ppt_x</p:attrName>
                                        </p:attrNameLst>
                                      </p:cBhvr>
                                      <p:tavLst>
                                        <p:tav tm="0">
                                          <p:val>
                                            <p:fltVal val="0.5"/>
                                          </p:val>
                                        </p:tav>
                                        <p:tav tm="100000">
                                          <p:val>
                                            <p:strVal val="#ppt_x"/>
                                          </p:val>
                                        </p:tav>
                                      </p:tavLst>
                                    </p:anim>
                                    <p:anim calcmode="lin" valueType="num">
                                      <p:cBhvr>
                                        <p:cTn id="44" dur="500" fill="hold"/>
                                        <p:tgtEl>
                                          <p:spTgt spid="37891">
                                            <p:txEl>
                                              <p:pRg st="5" end="5"/>
                                            </p:txEl>
                                          </p:spTgt>
                                        </p:tgtEl>
                                        <p:attrNameLst>
                                          <p:attrName>ppt_y</p:attrName>
                                        </p:attrNameLst>
                                      </p:cBhvr>
                                      <p:tavLst>
                                        <p:tav tm="0">
                                          <p:val>
                                            <p:fltVal val="0.5"/>
                                          </p:val>
                                        </p:tav>
                                        <p:tav tm="100000">
                                          <p:val>
                                            <p:strVal val="#ppt_y"/>
                                          </p:val>
                                        </p:tav>
                                      </p:tavLst>
                                    </p:anim>
                                  </p:childTnLst>
                                  <p:subTnLst>
                                    <p:animClr clrSpc="rgb" dir="cw">
                                      <p:cBhvr override="childStyle">
                                        <p:cTn dur="1" fill="hold" display="0" masterRel="nextClick" afterEffect="1"/>
                                        <p:tgtEl>
                                          <p:spTgt spid="37891">
                                            <p:txEl>
                                              <p:pRg st="5" end="5"/>
                                            </p:txEl>
                                          </p:spTgt>
                                        </p:tgtEl>
                                        <p:attrNameLst>
                                          <p:attrName>ppt_c</p:attrName>
                                        </p:attrNameLst>
                                      </p:cBhvr>
                                      <p:to>
                                        <a:schemeClr val="bg2"/>
                                      </p:to>
                                    </p:animClr>
                                  </p:subTnLst>
                                </p:cTn>
                              </p:par>
                            </p:childTnLst>
                          </p:cTn>
                        </p:par>
                      </p:childTnLst>
                    </p:cTn>
                  </p:par>
                  <p:par>
                    <p:cTn id="45" fill="hold" nodeType="clickPar">
                      <p:stCondLst>
                        <p:cond delay="indefinite"/>
                      </p:stCondLst>
                      <p:childTnLst>
                        <p:par>
                          <p:cTn id="46" fill="hold" nodeType="withGroup">
                            <p:stCondLst>
                              <p:cond delay="0"/>
                            </p:stCondLst>
                            <p:childTnLst>
                              <p:par>
                                <p:cTn id="47" presetID="23" presetClass="entr" presetSubtype="528" fill="hold" grpId="0" nodeType="clickEffect">
                                  <p:stCondLst>
                                    <p:cond delay="0"/>
                                  </p:stCondLst>
                                  <p:childTnLst>
                                    <p:set>
                                      <p:cBhvr>
                                        <p:cTn id="48" dur="1" fill="hold">
                                          <p:stCondLst>
                                            <p:cond delay="0"/>
                                          </p:stCondLst>
                                        </p:cTn>
                                        <p:tgtEl>
                                          <p:spTgt spid="37891">
                                            <p:txEl>
                                              <p:pRg st="6" end="6"/>
                                            </p:txEl>
                                          </p:spTgt>
                                        </p:tgtEl>
                                        <p:attrNameLst>
                                          <p:attrName>style.visibility</p:attrName>
                                        </p:attrNameLst>
                                      </p:cBhvr>
                                      <p:to>
                                        <p:strVal val="visible"/>
                                      </p:to>
                                    </p:set>
                                    <p:anim calcmode="lin" valueType="num">
                                      <p:cBhvr>
                                        <p:cTn id="49" dur="500" fill="hold"/>
                                        <p:tgtEl>
                                          <p:spTgt spid="37891">
                                            <p:txEl>
                                              <p:pRg st="6" end="6"/>
                                            </p:txEl>
                                          </p:spTgt>
                                        </p:tgtEl>
                                        <p:attrNameLst>
                                          <p:attrName>ppt_w</p:attrName>
                                        </p:attrNameLst>
                                      </p:cBhvr>
                                      <p:tavLst>
                                        <p:tav tm="0">
                                          <p:val>
                                            <p:fltVal val="0"/>
                                          </p:val>
                                        </p:tav>
                                        <p:tav tm="100000">
                                          <p:val>
                                            <p:strVal val="#ppt_w"/>
                                          </p:val>
                                        </p:tav>
                                      </p:tavLst>
                                    </p:anim>
                                    <p:anim calcmode="lin" valueType="num">
                                      <p:cBhvr>
                                        <p:cTn id="50" dur="500" fill="hold"/>
                                        <p:tgtEl>
                                          <p:spTgt spid="37891">
                                            <p:txEl>
                                              <p:pRg st="6" end="6"/>
                                            </p:txEl>
                                          </p:spTgt>
                                        </p:tgtEl>
                                        <p:attrNameLst>
                                          <p:attrName>ppt_h</p:attrName>
                                        </p:attrNameLst>
                                      </p:cBhvr>
                                      <p:tavLst>
                                        <p:tav tm="0">
                                          <p:val>
                                            <p:fltVal val="0"/>
                                          </p:val>
                                        </p:tav>
                                        <p:tav tm="100000">
                                          <p:val>
                                            <p:strVal val="#ppt_h"/>
                                          </p:val>
                                        </p:tav>
                                      </p:tavLst>
                                    </p:anim>
                                    <p:anim calcmode="lin" valueType="num">
                                      <p:cBhvr>
                                        <p:cTn id="51" dur="500" fill="hold"/>
                                        <p:tgtEl>
                                          <p:spTgt spid="37891">
                                            <p:txEl>
                                              <p:pRg st="6" end="6"/>
                                            </p:txEl>
                                          </p:spTgt>
                                        </p:tgtEl>
                                        <p:attrNameLst>
                                          <p:attrName>ppt_x</p:attrName>
                                        </p:attrNameLst>
                                      </p:cBhvr>
                                      <p:tavLst>
                                        <p:tav tm="0">
                                          <p:val>
                                            <p:fltVal val="0.5"/>
                                          </p:val>
                                        </p:tav>
                                        <p:tav tm="100000">
                                          <p:val>
                                            <p:strVal val="#ppt_x"/>
                                          </p:val>
                                        </p:tav>
                                      </p:tavLst>
                                    </p:anim>
                                    <p:anim calcmode="lin" valueType="num">
                                      <p:cBhvr>
                                        <p:cTn id="52" dur="500" fill="hold"/>
                                        <p:tgtEl>
                                          <p:spTgt spid="37891">
                                            <p:txEl>
                                              <p:pRg st="6" end="6"/>
                                            </p:txEl>
                                          </p:spTgt>
                                        </p:tgtEl>
                                        <p:attrNameLst>
                                          <p:attrName>ppt_y</p:attrName>
                                        </p:attrNameLst>
                                      </p:cBhvr>
                                      <p:tavLst>
                                        <p:tav tm="0">
                                          <p:val>
                                            <p:fltVal val="0.5"/>
                                          </p:val>
                                        </p:tav>
                                        <p:tav tm="100000">
                                          <p:val>
                                            <p:strVal val="#ppt_y"/>
                                          </p:val>
                                        </p:tav>
                                      </p:tavLst>
                                    </p:anim>
                                  </p:childTnLst>
                                  <p:subTnLst>
                                    <p:animClr clrSpc="rgb" dir="cw">
                                      <p:cBhvr override="childStyle">
                                        <p:cTn dur="1" fill="hold" display="0" masterRel="nextClick" afterEffect="1"/>
                                        <p:tgtEl>
                                          <p:spTgt spid="37891">
                                            <p:txEl>
                                              <p:pRg st="6" end="6"/>
                                            </p:txEl>
                                          </p:spTgt>
                                        </p:tgtEl>
                                        <p:attrNameLst>
                                          <p:attrName>ppt_c</p:attrName>
                                        </p:attrNameLst>
                                      </p:cBhvr>
                                      <p:to>
                                        <a:schemeClr val="bg2"/>
                                      </p:to>
                                    </p:animClr>
                                  </p:subTnLst>
                                </p:cTn>
                              </p:par>
                              <p:par>
                                <p:cTn id="53" presetID="23" presetClass="entr" presetSubtype="528" fill="hold" grpId="0" nodeType="withEffect">
                                  <p:stCondLst>
                                    <p:cond delay="0"/>
                                  </p:stCondLst>
                                  <p:childTnLst>
                                    <p:set>
                                      <p:cBhvr>
                                        <p:cTn id="54" dur="1" fill="hold">
                                          <p:stCondLst>
                                            <p:cond delay="0"/>
                                          </p:stCondLst>
                                        </p:cTn>
                                        <p:tgtEl>
                                          <p:spTgt spid="37891">
                                            <p:txEl>
                                              <p:pRg st="7" end="7"/>
                                            </p:txEl>
                                          </p:spTgt>
                                        </p:tgtEl>
                                        <p:attrNameLst>
                                          <p:attrName>style.visibility</p:attrName>
                                        </p:attrNameLst>
                                      </p:cBhvr>
                                      <p:to>
                                        <p:strVal val="visible"/>
                                      </p:to>
                                    </p:set>
                                    <p:anim calcmode="lin" valueType="num">
                                      <p:cBhvr>
                                        <p:cTn id="55" dur="500" fill="hold"/>
                                        <p:tgtEl>
                                          <p:spTgt spid="37891">
                                            <p:txEl>
                                              <p:pRg st="7" end="7"/>
                                            </p:txEl>
                                          </p:spTgt>
                                        </p:tgtEl>
                                        <p:attrNameLst>
                                          <p:attrName>ppt_w</p:attrName>
                                        </p:attrNameLst>
                                      </p:cBhvr>
                                      <p:tavLst>
                                        <p:tav tm="0">
                                          <p:val>
                                            <p:fltVal val="0"/>
                                          </p:val>
                                        </p:tav>
                                        <p:tav tm="100000">
                                          <p:val>
                                            <p:strVal val="#ppt_w"/>
                                          </p:val>
                                        </p:tav>
                                      </p:tavLst>
                                    </p:anim>
                                    <p:anim calcmode="lin" valueType="num">
                                      <p:cBhvr>
                                        <p:cTn id="56" dur="500" fill="hold"/>
                                        <p:tgtEl>
                                          <p:spTgt spid="37891">
                                            <p:txEl>
                                              <p:pRg st="7" end="7"/>
                                            </p:txEl>
                                          </p:spTgt>
                                        </p:tgtEl>
                                        <p:attrNameLst>
                                          <p:attrName>ppt_h</p:attrName>
                                        </p:attrNameLst>
                                      </p:cBhvr>
                                      <p:tavLst>
                                        <p:tav tm="0">
                                          <p:val>
                                            <p:fltVal val="0"/>
                                          </p:val>
                                        </p:tav>
                                        <p:tav tm="100000">
                                          <p:val>
                                            <p:strVal val="#ppt_h"/>
                                          </p:val>
                                        </p:tav>
                                      </p:tavLst>
                                    </p:anim>
                                    <p:anim calcmode="lin" valueType="num">
                                      <p:cBhvr>
                                        <p:cTn id="57" dur="500" fill="hold"/>
                                        <p:tgtEl>
                                          <p:spTgt spid="37891">
                                            <p:txEl>
                                              <p:pRg st="7" end="7"/>
                                            </p:txEl>
                                          </p:spTgt>
                                        </p:tgtEl>
                                        <p:attrNameLst>
                                          <p:attrName>ppt_x</p:attrName>
                                        </p:attrNameLst>
                                      </p:cBhvr>
                                      <p:tavLst>
                                        <p:tav tm="0">
                                          <p:val>
                                            <p:fltVal val="0.5"/>
                                          </p:val>
                                        </p:tav>
                                        <p:tav tm="100000">
                                          <p:val>
                                            <p:strVal val="#ppt_x"/>
                                          </p:val>
                                        </p:tav>
                                      </p:tavLst>
                                    </p:anim>
                                    <p:anim calcmode="lin" valueType="num">
                                      <p:cBhvr>
                                        <p:cTn id="58" dur="500" fill="hold"/>
                                        <p:tgtEl>
                                          <p:spTgt spid="37891">
                                            <p:txEl>
                                              <p:pRg st="7" end="7"/>
                                            </p:txEl>
                                          </p:spTgt>
                                        </p:tgtEl>
                                        <p:attrNameLst>
                                          <p:attrName>ppt_y</p:attrName>
                                        </p:attrNameLst>
                                      </p:cBhvr>
                                      <p:tavLst>
                                        <p:tav tm="0">
                                          <p:val>
                                            <p:fltVal val="0.5"/>
                                          </p:val>
                                        </p:tav>
                                        <p:tav tm="100000">
                                          <p:val>
                                            <p:strVal val="#ppt_y"/>
                                          </p:val>
                                        </p:tav>
                                      </p:tavLst>
                                    </p:anim>
                                  </p:childTnLst>
                                  <p:subTnLst>
                                    <p:animClr clrSpc="rgb" dir="cw">
                                      <p:cBhvr override="childStyle">
                                        <p:cTn dur="1" fill="hold" display="0" masterRel="nextClick" afterEffect="1"/>
                                        <p:tgtEl>
                                          <p:spTgt spid="37891">
                                            <p:txEl>
                                              <p:pRg st="7" end="7"/>
                                            </p:txEl>
                                          </p:spTgt>
                                        </p:tgtEl>
                                        <p:attrNameLst>
                                          <p:attrName>ppt_c</p:attrName>
                                        </p:attrNameLst>
                                      </p:cBhvr>
                                      <p:to>
                                        <a:schemeClr val="bg2"/>
                                      </p:to>
                                    </p:animClr>
                                  </p:subTnLst>
                                </p:cTn>
                              </p:par>
                            </p:childTnLst>
                          </p:cTn>
                        </p:par>
                      </p:childTnLst>
                    </p:cTn>
                  </p:par>
                  <p:par>
                    <p:cTn id="59" fill="hold">
                      <p:stCondLst>
                        <p:cond delay="indefinite"/>
                      </p:stCondLst>
                      <p:childTnLst>
                        <p:par>
                          <p:cTn id="60" fill="hold">
                            <p:stCondLst>
                              <p:cond delay="0"/>
                            </p:stCondLst>
                            <p:childTnLst>
                              <p:par>
                                <p:cTn id="61" presetID="23" presetClass="entr" presetSubtype="528" fill="hold" grpId="0" nodeType="clickEffect">
                                  <p:stCondLst>
                                    <p:cond delay="0"/>
                                  </p:stCondLst>
                                  <p:childTnLst>
                                    <p:set>
                                      <p:cBhvr>
                                        <p:cTn id="62" dur="1" fill="hold">
                                          <p:stCondLst>
                                            <p:cond delay="0"/>
                                          </p:stCondLst>
                                        </p:cTn>
                                        <p:tgtEl>
                                          <p:spTgt spid="37891">
                                            <p:txEl>
                                              <p:pRg st="8" end="8"/>
                                            </p:txEl>
                                          </p:spTgt>
                                        </p:tgtEl>
                                        <p:attrNameLst>
                                          <p:attrName>style.visibility</p:attrName>
                                        </p:attrNameLst>
                                      </p:cBhvr>
                                      <p:to>
                                        <p:strVal val="visible"/>
                                      </p:to>
                                    </p:set>
                                    <p:anim calcmode="lin" valueType="num">
                                      <p:cBhvr>
                                        <p:cTn id="63" dur="500" fill="hold"/>
                                        <p:tgtEl>
                                          <p:spTgt spid="37891">
                                            <p:txEl>
                                              <p:pRg st="8" end="8"/>
                                            </p:txEl>
                                          </p:spTgt>
                                        </p:tgtEl>
                                        <p:attrNameLst>
                                          <p:attrName>ppt_w</p:attrName>
                                        </p:attrNameLst>
                                      </p:cBhvr>
                                      <p:tavLst>
                                        <p:tav tm="0">
                                          <p:val>
                                            <p:fltVal val="0"/>
                                          </p:val>
                                        </p:tav>
                                        <p:tav tm="100000">
                                          <p:val>
                                            <p:strVal val="#ppt_w"/>
                                          </p:val>
                                        </p:tav>
                                      </p:tavLst>
                                    </p:anim>
                                    <p:anim calcmode="lin" valueType="num">
                                      <p:cBhvr>
                                        <p:cTn id="64" dur="500" fill="hold"/>
                                        <p:tgtEl>
                                          <p:spTgt spid="37891">
                                            <p:txEl>
                                              <p:pRg st="8" end="8"/>
                                            </p:txEl>
                                          </p:spTgt>
                                        </p:tgtEl>
                                        <p:attrNameLst>
                                          <p:attrName>ppt_h</p:attrName>
                                        </p:attrNameLst>
                                      </p:cBhvr>
                                      <p:tavLst>
                                        <p:tav tm="0">
                                          <p:val>
                                            <p:fltVal val="0"/>
                                          </p:val>
                                        </p:tav>
                                        <p:tav tm="100000">
                                          <p:val>
                                            <p:strVal val="#ppt_h"/>
                                          </p:val>
                                        </p:tav>
                                      </p:tavLst>
                                    </p:anim>
                                    <p:anim calcmode="lin" valueType="num">
                                      <p:cBhvr>
                                        <p:cTn id="65" dur="500" fill="hold"/>
                                        <p:tgtEl>
                                          <p:spTgt spid="37891">
                                            <p:txEl>
                                              <p:pRg st="8" end="8"/>
                                            </p:txEl>
                                          </p:spTgt>
                                        </p:tgtEl>
                                        <p:attrNameLst>
                                          <p:attrName>ppt_x</p:attrName>
                                        </p:attrNameLst>
                                      </p:cBhvr>
                                      <p:tavLst>
                                        <p:tav tm="0">
                                          <p:val>
                                            <p:fltVal val="0.5"/>
                                          </p:val>
                                        </p:tav>
                                        <p:tav tm="100000">
                                          <p:val>
                                            <p:strVal val="#ppt_x"/>
                                          </p:val>
                                        </p:tav>
                                      </p:tavLst>
                                    </p:anim>
                                    <p:anim calcmode="lin" valueType="num">
                                      <p:cBhvr>
                                        <p:cTn id="66" dur="500" fill="hold"/>
                                        <p:tgtEl>
                                          <p:spTgt spid="37891">
                                            <p:txEl>
                                              <p:pRg st="8" end="8"/>
                                            </p:txEl>
                                          </p:spTgt>
                                        </p:tgtEl>
                                        <p:attrNameLst>
                                          <p:attrName>ppt_y</p:attrName>
                                        </p:attrNameLst>
                                      </p:cBhvr>
                                      <p:tavLst>
                                        <p:tav tm="0">
                                          <p:val>
                                            <p:fltVal val="0.5"/>
                                          </p:val>
                                        </p:tav>
                                        <p:tav tm="100000">
                                          <p:val>
                                            <p:strVal val="#ppt_y"/>
                                          </p:val>
                                        </p:tav>
                                      </p:tavLst>
                                    </p:anim>
                                  </p:childTnLst>
                                  <p:subTnLst>
                                    <p:animClr clrSpc="rgb" dir="cw">
                                      <p:cBhvr override="childStyle">
                                        <p:cTn dur="1" fill="hold" display="0" masterRel="nextClick" afterEffect="1"/>
                                        <p:tgtEl>
                                          <p:spTgt spid="37891">
                                            <p:txEl>
                                              <p:pRg st="8" end="8"/>
                                            </p:txEl>
                                          </p:spTgt>
                                        </p:tgtEl>
                                        <p:attrNameLst>
                                          <p:attrName>ppt_c</p:attrName>
                                        </p:attrNameLst>
                                      </p:cBhvr>
                                      <p:to>
                                        <a:schemeClr val="bg2"/>
                                      </p:to>
                                    </p:animCl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891" grpId="0" build="p" autoUpdateAnimBg="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716708-AB8B-7D43-9F4E-346188431F10}"/>
              </a:ext>
            </a:extLst>
          </p:cNvPr>
          <p:cNvSpPr>
            <a:spLocks noGrp="1"/>
          </p:cNvSpPr>
          <p:nvPr>
            <p:ph type="title"/>
          </p:nvPr>
        </p:nvSpPr>
        <p:spPr/>
        <p:txBody>
          <a:bodyPr/>
          <a:lstStyle/>
          <a:p>
            <a:r>
              <a:rPr lang="en-GB"/>
              <a:t>Servant-Leader:</a:t>
            </a:r>
            <a:br>
              <a:rPr lang="en-GB"/>
            </a:br>
            <a:r>
              <a:rPr lang="en-GB"/>
              <a:t>10 Attributes</a:t>
            </a:r>
          </a:p>
        </p:txBody>
      </p:sp>
      <p:sp>
        <p:nvSpPr>
          <p:cNvPr id="3" name="Content Placeholder 2">
            <a:extLst>
              <a:ext uri="{FF2B5EF4-FFF2-40B4-BE49-F238E27FC236}">
                <a16:creationId xmlns:a16="http://schemas.microsoft.com/office/drawing/2014/main" id="{4A898B94-2D6E-DABB-8886-031FAD6DB772}"/>
              </a:ext>
            </a:extLst>
          </p:cNvPr>
          <p:cNvSpPr>
            <a:spLocks noGrp="1"/>
          </p:cNvSpPr>
          <p:nvPr>
            <p:ph idx="1"/>
          </p:nvPr>
        </p:nvSpPr>
        <p:spPr/>
        <p:txBody>
          <a:bodyPr/>
          <a:lstStyle/>
          <a:p>
            <a:pPr>
              <a:buFont typeface="+mj-lt"/>
              <a:buAutoNum type="arabicPeriod" startAt="5"/>
            </a:pPr>
            <a:r>
              <a:rPr lang="en-US" altLang="en-US" dirty="0"/>
              <a:t>Persuasion		</a:t>
            </a:r>
          </a:p>
          <a:p>
            <a:pPr lvl="1"/>
            <a:r>
              <a:rPr lang="en-US" altLang="en-US" dirty="0"/>
              <a:t>Servant-leaders rely more on persuasion than positional authority when making decisions and trying to influence others.</a:t>
            </a:r>
          </a:p>
          <a:p>
            <a:pPr>
              <a:buFont typeface="+mj-lt"/>
              <a:buAutoNum type="arabicPeriod" startAt="6"/>
            </a:pPr>
            <a:r>
              <a:rPr lang="en-US" altLang="en-US" dirty="0"/>
              <a:t>Conceptualization  </a:t>
            </a:r>
          </a:p>
          <a:p>
            <a:pPr lvl="1"/>
            <a:r>
              <a:rPr lang="en-US" altLang="en-US" dirty="0"/>
              <a:t>Servant-leaders take the time and effort to develop broader based conceptual thinking.  Servant-leaders seek an appropriate balance between a short-term, day-to-day focus and a long-term, conceptual orientation.</a:t>
            </a:r>
          </a:p>
          <a:p>
            <a:pPr>
              <a:buFont typeface="+mj-lt"/>
              <a:buAutoNum type="arabicPeriod" startAt="7"/>
            </a:pPr>
            <a:r>
              <a:rPr lang="en-US" altLang="en-US" dirty="0"/>
              <a:t>Foresight</a:t>
            </a:r>
          </a:p>
          <a:p>
            <a:pPr lvl="1"/>
            <a:r>
              <a:rPr lang="en-US" altLang="en-US" dirty="0"/>
              <a:t>Servant-leaders have the ability to foresee future outcomes associated with a current course of action or situation.</a:t>
            </a:r>
          </a:p>
          <a:p>
            <a:pPr marL="0" indent="0" algn="r">
              <a:buNone/>
            </a:pPr>
            <a:r>
              <a:rPr lang="en-US" altLang="en-US" dirty="0"/>
              <a:t>(</a:t>
            </a:r>
            <a:r>
              <a:rPr lang="en-US" altLang="en-US" dirty="0" err="1"/>
              <a:t>Coetzer</a:t>
            </a:r>
            <a:r>
              <a:rPr lang="en-US" altLang="en-US" dirty="0"/>
              <a:t>, </a:t>
            </a:r>
            <a:r>
              <a:rPr lang="en-US" altLang="en-US" dirty="0" err="1"/>
              <a:t>Bussin</a:t>
            </a:r>
            <a:r>
              <a:rPr lang="en-US" altLang="en-US" dirty="0"/>
              <a:t> &amp; Geldenhuys, 2017).</a:t>
            </a:r>
            <a:endParaRPr lang="en-GB" dirty="0"/>
          </a:p>
        </p:txBody>
      </p:sp>
    </p:spTree>
    <p:extLst>
      <p:ext uri="{BB962C8B-B14F-4D97-AF65-F5344CB8AC3E}">
        <p14:creationId xmlns:p14="http://schemas.microsoft.com/office/powerpoint/2010/main" val="113810286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4906951-71A2-0151-B4CB-B8C663C30D43}"/>
              </a:ext>
            </a:extLst>
          </p:cNvPr>
          <p:cNvSpPr>
            <a:spLocks noGrp="1"/>
          </p:cNvSpPr>
          <p:nvPr>
            <p:ph type="title"/>
          </p:nvPr>
        </p:nvSpPr>
        <p:spPr/>
        <p:txBody>
          <a:bodyPr/>
          <a:lstStyle/>
          <a:p>
            <a:r>
              <a:rPr lang="en-GB" dirty="0"/>
              <a:t>Servant-Leader:</a:t>
            </a:r>
            <a:br>
              <a:rPr lang="en-GB" dirty="0"/>
            </a:br>
            <a:r>
              <a:rPr lang="en-GB" dirty="0"/>
              <a:t>10 Attributes</a:t>
            </a:r>
          </a:p>
        </p:txBody>
      </p:sp>
      <p:sp>
        <p:nvSpPr>
          <p:cNvPr id="39939" name="Rectangle 3">
            <a:extLst>
              <a:ext uri="{FF2B5EF4-FFF2-40B4-BE49-F238E27FC236}">
                <a16:creationId xmlns:a16="http://schemas.microsoft.com/office/drawing/2014/main" id="{6C24325A-0B18-9F2D-8DB1-9D676E05C9A5}"/>
              </a:ext>
            </a:extLst>
          </p:cNvPr>
          <p:cNvSpPr>
            <a:spLocks noGrp="1" noChangeArrowheads="1"/>
          </p:cNvSpPr>
          <p:nvPr>
            <p:ph idx="1"/>
          </p:nvPr>
        </p:nvSpPr>
        <p:spPr/>
        <p:txBody>
          <a:bodyPr>
            <a:normAutofit/>
          </a:bodyPr>
          <a:lstStyle/>
          <a:p>
            <a:pPr>
              <a:buFont typeface="+mj-lt"/>
              <a:buAutoNum type="arabicPeriod" startAt="8"/>
            </a:pPr>
            <a:r>
              <a:rPr lang="en-US" altLang="en-US" dirty="0"/>
              <a:t>Stewardship</a:t>
            </a:r>
          </a:p>
          <a:p>
            <a:pPr lvl="1"/>
            <a:r>
              <a:rPr lang="en-US" altLang="en-US" dirty="0"/>
              <a:t>Servant-leaders assume that they are stewards of the people and resources they manage. </a:t>
            </a:r>
          </a:p>
          <a:p>
            <a:pPr>
              <a:buFont typeface="+mj-lt"/>
              <a:buAutoNum type="arabicPeriod" startAt="9"/>
            </a:pPr>
            <a:r>
              <a:rPr lang="en-US" altLang="en-US" dirty="0"/>
              <a:t>Commitment to	</a:t>
            </a:r>
          </a:p>
          <a:p>
            <a:pPr lvl="1"/>
            <a:r>
              <a:rPr lang="en-US" altLang="en-US" dirty="0"/>
              <a:t>Servant-leaders are committed to people the growth of	beyond their immediate work role. They people commit to fostering an environment that encourages personal, professional, and spiritual growth.</a:t>
            </a:r>
          </a:p>
          <a:p>
            <a:pPr>
              <a:buFont typeface="+mj-lt"/>
              <a:buAutoNum type="arabicPeriod" startAt="10"/>
            </a:pPr>
            <a:r>
              <a:rPr lang="en-US" altLang="en-US" dirty="0"/>
              <a:t>Building</a:t>
            </a:r>
          </a:p>
          <a:p>
            <a:pPr lvl="1"/>
            <a:r>
              <a:rPr lang="en-US" altLang="en-US" dirty="0"/>
              <a:t>Servant-leaders strive to create a sense of community both within and outside the work organization.</a:t>
            </a:r>
          </a:p>
          <a:p>
            <a:pPr marL="457200" lvl="1" indent="0" algn="r">
              <a:buNone/>
            </a:pPr>
            <a:r>
              <a:rPr lang="en-US" altLang="en-US" dirty="0"/>
              <a:t>(</a:t>
            </a:r>
            <a:r>
              <a:rPr lang="en-US" altLang="en-US" dirty="0" err="1"/>
              <a:t>Coetzer</a:t>
            </a:r>
            <a:r>
              <a:rPr lang="en-US" altLang="en-US" dirty="0"/>
              <a:t>, </a:t>
            </a:r>
            <a:r>
              <a:rPr lang="en-US" altLang="en-US" dirty="0" err="1"/>
              <a:t>Bussin</a:t>
            </a:r>
            <a:r>
              <a:rPr lang="en-US" altLang="en-US" dirty="0"/>
              <a:t> &amp; Geldenhuys, 2017).</a:t>
            </a:r>
          </a:p>
        </p:txBody>
      </p:sp>
      <p:sp>
        <p:nvSpPr>
          <p:cNvPr id="43011" name="Rectangle 4">
            <a:extLst>
              <a:ext uri="{FF2B5EF4-FFF2-40B4-BE49-F238E27FC236}">
                <a16:creationId xmlns:a16="http://schemas.microsoft.com/office/drawing/2014/main" id="{BEBBAE8C-80C3-EAB9-A21D-1AA5DFF58BE2}"/>
              </a:ext>
            </a:extLst>
          </p:cNvPr>
          <p:cNvSpPr>
            <a:spLocks noChangeArrowheads="1"/>
          </p:cNvSpPr>
          <p:nvPr/>
        </p:nvSpPr>
        <p:spPr bwMode="auto">
          <a:xfrm>
            <a:off x="1589089" y="65088"/>
            <a:ext cx="1393825" cy="27443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lvl1pPr>
              <a:defRPr>
                <a:solidFill>
                  <a:schemeClr val="tx1"/>
                </a:solidFill>
                <a:latin typeface="Tahoma" panose="020B0604030504040204" pitchFamily="34" charset="0"/>
                <a:ea typeface="Angsana New" panose="02020603050405020304" pitchFamily="18" charset="-34"/>
              </a:defRPr>
            </a:lvl1pPr>
            <a:lvl2pPr marL="742950" indent="-285750">
              <a:defRPr>
                <a:solidFill>
                  <a:schemeClr val="tx1"/>
                </a:solidFill>
                <a:latin typeface="Tahoma" panose="020B0604030504040204" pitchFamily="34" charset="0"/>
                <a:ea typeface="Angsana New" panose="02020603050405020304" pitchFamily="18" charset="-34"/>
              </a:defRPr>
            </a:lvl2pPr>
            <a:lvl3pPr marL="1143000" indent="-228600">
              <a:defRPr>
                <a:solidFill>
                  <a:schemeClr val="tx1"/>
                </a:solidFill>
                <a:latin typeface="Tahoma" panose="020B0604030504040204" pitchFamily="34" charset="0"/>
                <a:ea typeface="Angsana New" panose="02020603050405020304" pitchFamily="18" charset="-34"/>
              </a:defRPr>
            </a:lvl3pPr>
            <a:lvl4pPr marL="1600200" indent="-228600">
              <a:defRPr>
                <a:solidFill>
                  <a:schemeClr val="tx1"/>
                </a:solidFill>
                <a:latin typeface="Tahoma" panose="020B0604030504040204" pitchFamily="34" charset="0"/>
                <a:ea typeface="Angsana New" panose="02020603050405020304" pitchFamily="18" charset="-34"/>
              </a:defRPr>
            </a:lvl4pPr>
            <a:lvl5pPr marL="2057400" indent="-228600">
              <a:defRPr>
                <a:solidFill>
                  <a:schemeClr val="tx1"/>
                </a:solidFill>
                <a:latin typeface="Tahoma" panose="020B0604030504040204" pitchFamily="34" charset="0"/>
                <a:ea typeface="Angsana New" panose="02020603050405020304" pitchFamily="18" charset="-34"/>
              </a:defRPr>
            </a:lvl5pPr>
            <a:lvl6pPr marL="2514600" indent="-228600" eaLnBrk="0" fontAlgn="base" hangingPunct="0">
              <a:spcBef>
                <a:spcPct val="0"/>
              </a:spcBef>
              <a:spcAft>
                <a:spcPct val="0"/>
              </a:spcAft>
              <a:defRPr>
                <a:solidFill>
                  <a:schemeClr val="tx1"/>
                </a:solidFill>
                <a:latin typeface="Tahoma" panose="020B0604030504040204" pitchFamily="34" charset="0"/>
                <a:ea typeface="Angsana New" panose="02020603050405020304" pitchFamily="18" charset="-34"/>
              </a:defRPr>
            </a:lvl6pPr>
            <a:lvl7pPr marL="2971800" indent="-228600" eaLnBrk="0" fontAlgn="base" hangingPunct="0">
              <a:spcBef>
                <a:spcPct val="0"/>
              </a:spcBef>
              <a:spcAft>
                <a:spcPct val="0"/>
              </a:spcAft>
              <a:defRPr>
                <a:solidFill>
                  <a:schemeClr val="tx1"/>
                </a:solidFill>
                <a:latin typeface="Tahoma" panose="020B0604030504040204" pitchFamily="34" charset="0"/>
                <a:ea typeface="Angsana New" panose="02020603050405020304" pitchFamily="18" charset="-34"/>
              </a:defRPr>
            </a:lvl7pPr>
            <a:lvl8pPr marL="3429000" indent="-228600" eaLnBrk="0" fontAlgn="base" hangingPunct="0">
              <a:spcBef>
                <a:spcPct val="0"/>
              </a:spcBef>
              <a:spcAft>
                <a:spcPct val="0"/>
              </a:spcAft>
              <a:defRPr>
                <a:solidFill>
                  <a:schemeClr val="tx1"/>
                </a:solidFill>
                <a:latin typeface="Tahoma" panose="020B0604030504040204" pitchFamily="34" charset="0"/>
                <a:ea typeface="Angsana New" panose="02020603050405020304" pitchFamily="18" charset="-34"/>
              </a:defRPr>
            </a:lvl8pPr>
            <a:lvl9pPr marL="3886200" indent="-228600" eaLnBrk="0" fontAlgn="base" hangingPunct="0">
              <a:spcBef>
                <a:spcPct val="0"/>
              </a:spcBef>
              <a:spcAft>
                <a:spcPct val="0"/>
              </a:spcAft>
              <a:defRPr>
                <a:solidFill>
                  <a:schemeClr val="tx1"/>
                </a:solidFill>
                <a:latin typeface="Tahoma" panose="020B0604030504040204" pitchFamily="34" charset="0"/>
                <a:ea typeface="Angsana New" panose="02020603050405020304" pitchFamily="18" charset="-34"/>
              </a:defRPr>
            </a:lvl9pPr>
          </a:lstStyle>
          <a:p>
            <a:pPr>
              <a:spcBef>
                <a:spcPct val="50000"/>
              </a:spcBef>
            </a:pPr>
            <a:endParaRPr lang="en-US" altLang="en-US" sz="1200" b="1">
              <a:latin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3" presetClass="entr" presetSubtype="528" fill="hold" grpId="0" nodeType="clickEffect">
                                  <p:stCondLst>
                                    <p:cond delay="0"/>
                                  </p:stCondLst>
                                  <p:childTnLst>
                                    <p:set>
                                      <p:cBhvr>
                                        <p:cTn id="6" dur="1" fill="hold">
                                          <p:stCondLst>
                                            <p:cond delay="0"/>
                                          </p:stCondLst>
                                        </p:cTn>
                                        <p:tgtEl>
                                          <p:spTgt spid="39939">
                                            <p:txEl>
                                              <p:pRg st="0" end="0"/>
                                            </p:txEl>
                                          </p:spTgt>
                                        </p:tgtEl>
                                        <p:attrNameLst>
                                          <p:attrName>style.visibility</p:attrName>
                                        </p:attrNameLst>
                                      </p:cBhvr>
                                      <p:to>
                                        <p:strVal val="visible"/>
                                      </p:to>
                                    </p:set>
                                    <p:anim calcmode="lin" valueType="num">
                                      <p:cBhvr>
                                        <p:cTn id="7" dur="500" fill="hold"/>
                                        <p:tgtEl>
                                          <p:spTgt spid="39939">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9939">
                                            <p:txEl>
                                              <p:pRg st="0" end="0"/>
                                            </p:txEl>
                                          </p:spTgt>
                                        </p:tgtEl>
                                        <p:attrNameLst>
                                          <p:attrName>ppt_h</p:attrName>
                                        </p:attrNameLst>
                                      </p:cBhvr>
                                      <p:tavLst>
                                        <p:tav tm="0">
                                          <p:val>
                                            <p:fltVal val="0"/>
                                          </p:val>
                                        </p:tav>
                                        <p:tav tm="100000">
                                          <p:val>
                                            <p:strVal val="#ppt_h"/>
                                          </p:val>
                                        </p:tav>
                                      </p:tavLst>
                                    </p:anim>
                                    <p:anim calcmode="lin" valueType="num">
                                      <p:cBhvr>
                                        <p:cTn id="9" dur="500" fill="hold"/>
                                        <p:tgtEl>
                                          <p:spTgt spid="39939">
                                            <p:txEl>
                                              <p:pRg st="0" end="0"/>
                                            </p:txEl>
                                          </p:spTgt>
                                        </p:tgtEl>
                                        <p:attrNameLst>
                                          <p:attrName>ppt_x</p:attrName>
                                        </p:attrNameLst>
                                      </p:cBhvr>
                                      <p:tavLst>
                                        <p:tav tm="0">
                                          <p:val>
                                            <p:fltVal val="0.5"/>
                                          </p:val>
                                        </p:tav>
                                        <p:tav tm="100000">
                                          <p:val>
                                            <p:strVal val="#ppt_x"/>
                                          </p:val>
                                        </p:tav>
                                      </p:tavLst>
                                    </p:anim>
                                    <p:anim calcmode="lin" valueType="num">
                                      <p:cBhvr>
                                        <p:cTn id="10" dur="500" fill="hold"/>
                                        <p:tgtEl>
                                          <p:spTgt spid="39939">
                                            <p:txEl>
                                              <p:pRg st="0" end="0"/>
                                            </p:txEl>
                                          </p:spTgt>
                                        </p:tgtEl>
                                        <p:attrNameLst>
                                          <p:attrName>ppt_y</p:attrName>
                                        </p:attrNameLst>
                                      </p:cBhvr>
                                      <p:tavLst>
                                        <p:tav tm="0">
                                          <p:val>
                                            <p:fltVal val="0.5"/>
                                          </p:val>
                                        </p:tav>
                                        <p:tav tm="100000">
                                          <p:val>
                                            <p:strVal val="#ppt_y"/>
                                          </p:val>
                                        </p:tav>
                                      </p:tavLst>
                                    </p:anim>
                                  </p:childTnLst>
                                </p:cTn>
                              </p:par>
                              <p:par>
                                <p:cTn id="11" presetID="23" presetClass="entr" presetSubtype="528" fill="hold" grpId="0" nodeType="withEffect">
                                  <p:stCondLst>
                                    <p:cond delay="0"/>
                                  </p:stCondLst>
                                  <p:childTnLst>
                                    <p:set>
                                      <p:cBhvr>
                                        <p:cTn id="12" dur="1" fill="hold">
                                          <p:stCondLst>
                                            <p:cond delay="0"/>
                                          </p:stCondLst>
                                        </p:cTn>
                                        <p:tgtEl>
                                          <p:spTgt spid="39939">
                                            <p:txEl>
                                              <p:pRg st="1" end="1"/>
                                            </p:txEl>
                                          </p:spTgt>
                                        </p:tgtEl>
                                        <p:attrNameLst>
                                          <p:attrName>style.visibility</p:attrName>
                                        </p:attrNameLst>
                                      </p:cBhvr>
                                      <p:to>
                                        <p:strVal val="visible"/>
                                      </p:to>
                                    </p:set>
                                    <p:anim calcmode="lin" valueType="num">
                                      <p:cBhvr>
                                        <p:cTn id="13" dur="500" fill="hold"/>
                                        <p:tgtEl>
                                          <p:spTgt spid="39939">
                                            <p:txEl>
                                              <p:pRg st="1" end="1"/>
                                            </p:txEl>
                                          </p:spTgt>
                                        </p:tgtEl>
                                        <p:attrNameLst>
                                          <p:attrName>ppt_w</p:attrName>
                                        </p:attrNameLst>
                                      </p:cBhvr>
                                      <p:tavLst>
                                        <p:tav tm="0">
                                          <p:val>
                                            <p:fltVal val="0"/>
                                          </p:val>
                                        </p:tav>
                                        <p:tav tm="100000">
                                          <p:val>
                                            <p:strVal val="#ppt_w"/>
                                          </p:val>
                                        </p:tav>
                                      </p:tavLst>
                                    </p:anim>
                                    <p:anim calcmode="lin" valueType="num">
                                      <p:cBhvr>
                                        <p:cTn id="14" dur="500" fill="hold"/>
                                        <p:tgtEl>
                                          <p:spTgt spid="39939">
                                            <p:txEl>
                                              <p:pRg st="1" end="1"/>
                                            </p:txEl>
                                          </p:spTgt>
                                        </p:tgtEl>
                                        <p:attrNameLst>
                                          <p:attrName>ppt_h</p:attrName>
                                        </p:attrNameLst>
                                      </p:cBhvr>
                                      <p:tavLst>
                                        <p:tav tm="0">
                                          <p:val>
                                            <p:fltVal val="0"/>
                                          </p:val>
                                        </p:tav>
                                        <p:tav tm="100000">
                                          <p:val>
                                            <p:strVal val="#ppt_h"/>
                                          </p:val>
                                        </p:tav>
                                      </p:tavLst>
                                    </p:anim>
                                    <p:anim calcmode="lin" valueType="num">
                                      <p:cBhvr>
                                        <p:cTn id="15" dur="500" fill="hold"/>
                                        <p:tgtEl>
                                          <p:spTgt spid="39939">
                                            <p:txEl>
                                              <p:pRg st="1" end="1"/>
                                            </p:txEl>
                                          </p:spTgt>
                                        </p:tgtEl>
                                        <p:attrNameLst>
                                          <p:attrName>ppt_x</p:attrName>
                                        </p:attrNameLst>
                                      </p:cBhvr>
                                      <p:tavLst>
                                        <p:tav tm="0">
                                          <p:val>
                                            <p:fltVal val="0.5"/>
                                          </p:val>
                                        </p:tav>
                                        <p:tav tm="100000">
                                          <p:val>
                                            <p:strVal val="#ppt_x"/>
                                          </p:val>
                                        </p:tav>
                                      </p:tavLst>
                                    </p:anim>
                                    <p:anim calcmode="lin" valueType="num">
                                      <p:cBhvr>
                                        <p:cTn id="16" dur="500" fill="hold"/>
                                        <p:tgtEl>
                                          <p:spTgt spid="39939">
                                            <p:txEl>
                                              <p:pRg st="1" end="1"/>
                                            </p:txEl>
                                          </p:spTgt>
                                        </p:tgtEl>
                                        <p:attrNameLst>
                                          <p:attrName>ppt_y</p:attrName>
                                        </p:attrNameLst>
                                      </p:cBhvr>
                                      <p:tavLst>
                                        <p:tav tm="0">
                                          <p:val>
                                            <p:fltVal val="0.5"/>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23" presetClass="entr" presetSubtype="528" fill="hold" grpId="0" nodeType="clickEffect">
                                  <p:stCondLst>
                                    <p:cond delay="0"/>
                                  </p:stCondLst>
                                  <p:childTnLst>
                                    <p:set>
                                      <p:cBhvr>
                                        <p:cTn id="20" dur="1" fill="hold">
                                          <p:stCondLst>
                                            <p:cond delay="0"/>
                                          </p:stCondLst>
                                        </p:cTn>
                                        <p:tgtEl>
                                          <p:spTgt spid="39939">
                                            <p:txEl>
                                              <p:pRg st="2" end="2"/>
                                            </p:txEl>
                                          </p:spTgt>
                                        </p:tgtEl>
                                        <p:attrNameLst>
                                          <p:attrName>style.visibility</p:attrName>
                                        </p:attrNameLst>
                                      </p:cBhvr>
                                      <p:to>
                                        <p:strVal val="visible"/>
                                      </p:to>
                                    </p:set>
                                    <p:anim calcmode="lin" valueType="num">
                                      <p:cBhvr>
                                        <p:cTn id="21" dur="500" fill="hold"/>
                                        <p:tgtEl>
                                          <p:spTgt spid="39939">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39939">
                                            <p:txEl>
                                              <p:pRg st="2" end="2"/>
                                            </p:txEl>
                                          </p:spTgt>
                                        </p:tgtEl>
                                        <p:attrNameLst>
                                          <p:attrName>ppt_h</p:attrName>
                                        </p:attrNameLst>
                                      </p:cBhvr>
                                      <p:tavLst>
                                        <p:tav tm="0">
                                          <p:val>
                                            <p:fltVal val="0"/>
                                          </p:val>
                                        </p:tav>
                                        <p:tav tm="100000">
                                          <p:val>
                                            <p:strVal val="#ppt_h"/>
                                          </p:val>
                                        </p:tav>
                                      </p:tavLst>
                                    </p:anim>
                                    <p:anim calcmode="lin" valueType="num">
                                      <p:cBhvr>
                                        <p:cTn id="23" dur="500" fill="hold"/>
                                        <p:tgtEl>
                                          <p:spTgt spid="39939">
                                            <p:txEl>
                                              <p:pRg st="2" end="2"/>
                                            </p:txEl>
                                          </p:spTgt>
                                        </p:tgtEl>
                                        <p:attrNameLst>
                                          <p:attrName>ppt_x</p:attrName>
                                        </p:attrNameLst>
                                      </p:cBhvr>
                                      <p:tavLst>
                                        <p:tav tm="0">
                                          <p:val>
                                            <p:fltVal val="0.5"/>
                                          </p:val>
                                        </p:tav>
                                        <p:tav tm="100000">
                                          <p:val>
                                            <p:strVal val="#ppt_x"/>
                                          </p:val>
                                        </p:tav>
                                      </p:tavLst>
                                    </p:anim>
                                    <p:anim calcmode="lin" valueType="num">
                                      <p:cBhvr>
                                        <p:cTn id="24" dur="500" fill="hold"/>
                                        <p:tgtEl>
                                          <p:spTgt spid="39939">
                                            <p:txEl>
                                              <p:pRg st="2" end="2"/>
                                            </p:txEl>
                                          </p:spTgt>
                                        </p:tgtEl>
                                        <p:attrNameLst>
                                          <p:attrName>ppt_y</p:attrName>
                                        </p:attrNameLst>
                                      </p:cBhvr>
                                      <p:tavLst>
                                        <p:tav tm="0">
                                          <p:val>
                                            <p:fltVal val="0.5"/>
                                          </p:val>
                                        </p:tav>
                                        <p:tav tm="100000">
                                          <p:val>
                                            <p:strVal val="#ppt_y"/>
                                          </p:val>
                                        </p:tav>
                                      </p:tavLst>
                                    </p:anim>
                                  </p:childTnLst>
                                </p:cTn>
                              </p:par>
                              <p:par>
                                <p:cTn id="25" presetID="23" presetClass="entr" presetSubtype="528" fill="hold" grpId="0" nodeType="withEffect">
                                  <p:stCondLst>
                                    <p:cond delay="0"/>
                                  </p:stCondLst>
                                  <p:childTnLst>
                                    <p:set>
                                      <p:cBhvr>
                                        <p:cTn id="26" dur="1" fill="hold">
                                          <p:stCondLst>
                                            <p:cond delay="0"/>
                                          </p:stCondLst>
                                        </p:cTn>
                                        <p:tgtEl>
                                          <p:spTgt spid="39939">
                                            <p:txEl>
                                              <p:pRg st="3" end="3"/>
                                            </p:txEl>
                                          </p:spTgt>
                                        </p:tgtEl>
                                        <p:attrNameLst>
                                          <p:attrName>style.visibility</p:attrName>
                                        </p:attrNameLst>
                                      </p:cBhvr>
                                      <p:to>
                                        <p:strVal val="visible"/>
                                      </p:to>
                                    </p:set>
                                    <p:anim calcmode="lin" valueType="num">
                                      <p:cBhvr>
                                        <p:cTn id="27" dur="500" fill="hold"/>
                                        <p:tgtEl>
                                          <p:spTgt spid="39939">
                                            <p:txEl>
                                              <p:pRg st="3" end="3"/>
                                            </p:txEl>
                                          </p:spTgt>
                                        </p:tgtEl>
                                        <p:attrNameLst>
                                          <p:attrName>ppt_w</p:attrName>
                                        </p:attrNameLst>
                                      </p:cBhvr>
                                      <p:tavLst>
                                        <p:tav tm="0">
                                          <p:val>
                                            <p:fltVal val="0"/>
                                          </p:val>
                                        </p:tav>
                                        <p:tav tm="100000">
                                          <p:val>
                                            <p:strVal val="#ppt_w"/>
                                          </p:val>
                                        </p:tav>
                                      </p:tavLst>
                                    </p:anim>
                                    <p:anim calcmode="lin" valueType="num">
                                      <p:cBhvr>
                                        <p:cTn id="28" dur="500" fill="hold"/>
                                        <p:tgtEl>
                                          <p:spTgt spid="39939">
                                            <p:txEl>
                                              <p:pRg st="3" end="3"/>
                                            </p:txEl>
                                          </p:spTgt>
                                        </p:tgtEl>
                                        <p:attrNameLst>
                                          <p:attrName>ppt_h</p:attrName>
                                        </p:attrNameLst>
                                      </p:cBhvr>
                                      <p:tavLst>
                                        <p:tav tm="0">
                                          <p:val>
                                            <p:fltVal val="0"/>
                                          </p:val>
                                        </p:tav>
                                        <p:tav tm="100000">
                                          <p:val>
                                            <p:strVal val="#ppt_h"/>
                                          </p:val>
                                        </p:tav>
                                      </p:tavLst>
                                    </p:anim>
                                    <p:anim calcmode="lin" valueType="num">
                                      <p:cBhvr>
                                        <p:cTn id="29" dur="500" fill="hold"/>
                                        <p:tgtEl>
                                          <p:spTgt spid="39939">
                                            <p:txEl>
                                              <p:pRg st="3" end="3"/>
                                            </p:txEl>
                                          </p:spTgt>
                                        </p:tgtEl>
                                        <p:attrNameLst>
                                          <p:attrName>ppt_x</p:attrName>
                                        </p:attrNameLst>
                                      </p:cBhvr>
                                      <p:tavLst>
                                        <p:tav tm="0">
                                          <p:val>
                                            <p:fltVal val="0.5"/>
                                          </p:val>
                                        </p:tav>
                                        <p:tav tm="100000">
                                          <p:val>
                                            <p:strVal val="#ppt_x"/>
                                          </p:val>
                                        </p:tav>
                                      </p:tavLst>
                                    </p:anim>
                                    <p:anim calcmode="lin" valueType="num">
                                      <p:cBhvr>
                                        <p:cTn id="30" dur="500" fill="hold"/>
                                        <p:tgtEl>
                                          <p:spTgt spid="39939">
                                            <p:txEl>
                                              <p:pRg st="3" end="3"/>
                                            </p:txEl>
                                          </p:spTgt>
                                        </p:tgtEl>
                                        <p:attrNameLst>
                                          <p:attrName>ppt_y</p:attrName>
                                        </p:attrNameLst>
                                      </p:cBhvr>
                                      <p:tavLst>
                                        <p:tav tm="0">
                                          <p:val>
                                            <p:fltVal val="0.5"/>
                                          </p:val>
                                        </p:tav>
                                        <p:tav tm="100000">
                                          <p:val>
                                            <p:strVal val="#ppt_y"/>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23" presetClass="entr" presetSubtype="528" fill="hold" grpId="0" nodeType="clickEffect">
                                  <p:stCondLst>
                                    <p:cond delay="0"/>
                                  </p:stCondLst>
                                  <p:childTnLst>
                                    <p:set>
                                      <p:cBhvr>
                                        <p:cTn id="34" dur="1" fill="hold">
                                          <p:stCondLst>
                                            <p:cond delay="0"/>
                                          </p:stCondLst>
                                        </p:cTn>
                                        <p:tgtEl>
                                          <p:spTgt spid="39939">
                                            <p:txEl>
                                              <p:pRg st="4" end="4"/>
                                            </p:txEl>
                                          </p:spTgt>
                                        </p:tgtEl>
                                        <p:attrNameLst>
                                          <p:attrName>style.visibility</p:attrName>
                                        </p:attrNameLst>
                                      </p:cBhvr>
                                      <p:to>
                                        <p:strVal val="visible"/>
                                      </p:to>
                                    </p:set>
                                    <p:anim calcmode="lin" valueType="num">
                                      <p:cBhvr>
                                        <p:cTn id="35" dur="500" fill="hold"/>
                                        <p:tgtEl>
                                          <p:spTgt spid="39939">
                                            <p:txEl>
                                              <p:pRg st="4" end="4"/>
                                            </p:txEl>
                                          </p:spTgt>
                                        </p:tgtEl>
                                        <p:attrNameLst>
                                          <p:attrName>ppt_w</p:attrName>
                                        </p:attrNameLst>
                                      </p:cBhvr>
                                      <p:tavLst>
                                        <p:tav tm="0">
                                          <p:val>
                                            <p:fltVal val="0"/>
                                          </p:val>
                                        </p:tav>
                                        <p:tav tm="100000">
                                          <p:val>
                                            <p:strVal val="#ppt_w"/>
                                          </p:val>
                                        </p:tav>
                                      </p:tavLst>
                                    </p:anim>
                                    <p:anim calcmode="lin" valueType="num">
                                      <p:cBhvr>
                                        <p:cTn id="36" dur="500" fill="hold"/>
                                        <p:tgtEl>
                                          <p:spTgt spid="39939">
                                            <p:txEl>
                                              <p:pRg st="4" end="4"/>
                                            </p:txEl>
                                          </p:spTgt>
                                        </p:tgtEl>
                                        <p:attrNameLst>
                                          <p:attrName>ppt_h</p:attrName>
                                        </p:attrNameLst>
                                      </p:cBhvr>
                                      <p:tavLst>
                                        <p:tav tm="0">
                                          <p:val>
                                            <p:fltVal val="0"/>
                                          </p:val>
                                        </p:tav>
                                        <p:tav tm="100000">
                                          <p:val>
                                            <p:strVal val="#ppt_h"/>
                                          </p:val>
                                        </p:tav>
                                      </p:tavLst>
                                    </p:anim>
                                    <p:anim calcmode="lin" valueType="num">
                                      <p:cBhvr>
                                        <p:cTn id="37" dur="500" fill="hold"/>
                                        <p:tgtEl>
                                          <p:spTgt spid="39939">
                                            <p:txEl>
                                              <p:pRg st="4" end="4"/>
                                            </p:txEl>
                                          </p:spTgt>
                                        </p:tgtEl>
                                        <p:attrNameLst>
                                          <p:attrName>ppt_x</p:attrName>
                                        </p:attrNameLst>
                                      </p:cBhvr>
                                      <p:tavLst>
                                        <p:tav tm="0">
                                          <p:val>
                                            <p:fltVal val="0.5"/>
                                          </p:val>
                                        </p:tav>
                                        <p:tav tm="100000">
                                          <p:val>
                                            <p:strVal val="#ppt_x"/>
                                          </p:val>
                                        </p:tav>
                                      </p:tavLst>
                                    </p:anim>
                                    <p:anim calcmode="lin" valueType="num">
                                      <p:cBhvr>
                                        <p:cTn id="38" dur="500" fill="hold"/>
                                        <p:tgtEl>
                                          <p:spTgt spid="39939">
                                            <p:txEl>
                                              <p:pRg st="4" end="4"/>
                                            </p:txEl>
                                          </p:spTgt>
                                        </p:tgtEl>
                                        <p:attrNameLst>
                                          <p:attrName>ppt_y</p:attrName>
                                        </p:attrNameLst>
                                      </p:cBhvr>
                                      <p:tavLst>
                                        <p:tav tm="0">
                                          <p:val>
                                            <p:fltVal val="0.5"/>
                                          </p:val>
                                        </p:tav>
                                        <p:tav tm="100000">
                                          <p:val>
                                            <p:strVal val="#ppt_y"/>
                                          </p:val>
                                        </p:tav>
                                      </p:tavLst>
                                    </p:anim>
                                  </p:childTnLst>
                                </p:cTn>
                              </p:par>
                              <p:par>
                                <p:cTn id="39" presetID="23" presetClass="entr" presetSubtype="528" fill="hold" grpId="0" nodeType="withEffect">
                                  <p:stCondLst>
                                    <p:cond delay="0"/>
                                  </p:stCondLst>
                                  <p:childTnLst>
                                    <p:set>
                                      <p:cBhvr>
                                        <p:cTn id="40" dur="1" fill="hold">
                                          <p:stCondLst>
                                            <p:cond delay="0"/>
                                          </p:stCondLst>
                                        </p:cTn>
                                        <p:tgtEl>
                                          <p:spTgt spid="39939">
                                            <p:txEl>
                                              <p:pRg st="5" end="5"/>
                                            </p:txEl>
                                          </p:spTgt>
                                        </p:tgtEl>
                                        <p:attrNameLst>
                                          <p:attrName>style.visibility</p:attrName>
                                        </p:attrNameLst>
                                      </p:cBhvr>
                                      <p:to>
                                        <p:strVal val="visible"/>
                                      </p:to>
                                    </p:set>
                                    <p:anim calcmode="lin" valueType="num">
                                      <p:cBhvr>
                                        <p:cTn id="41" dur="500" fill="hold"/>
                                        <p:tgtEl>
                                          <p:spTgt spid="39939">
                                            <p:txEl>
                                              <p:pRg st="5" end="5"/>
                                            </p:txEl>
                                          </p:spTgt>
                                        </p:tgtEl>
                                        <p:attrNameLst>
                                          <p:attrName>ppt_w</p:attrName>
                                        </p:attrNameLst>
                                      </p:cBhvr>
                                      <p:tavLst>
                                        <p:tav tm="0">
                                          <p:val>
                                            <p:fltVal val="0"/>
                                          </p:val>
                                        </p:tav>
                                        <p:tav tm="100000">
                                          <p:val>
                                            <p:strVal val="#ppt_w"/>
                                          </p:val>
                                        </p:tav>
                                      </p:tavLst>
                                    </p:anim>
                                    <p:anim calcmode="lin" valueType="num">
                                      <p:cBhvr>
                                        <p:cTn id="42" dur="500" fill="hold"/>
                                        <p:tgtEl>
                                          <p:spTgt spid="39939">
                                            <p:txEl>
                                              <p:pRg st="5" end="5"/>
                                            </p:txEl>
                                          </p:spTgt>
                                        </p:tgtEl>
                                        <p:attrNameLst>
                                          <p:attrName>ppt_h</p:attrName>
                                        </p:attrNameLst>
                                      </p:cBhvr>
                                      <p:tavLst>
                                        <p:tav tm="0">
                                          <p:val>
                                            <p:fltVal val="0"/>
                                          </p:val>
                                        </p:tav>
                                        <p:tav tm="100000">
                                          <p:val>
                                            <p:strVal val="#ppt_h"/>
                                          </p:val>
                                        </p:tav>
                                      </p:tavLst>
                                    </p:anim>
                                    <p:anim calcmode="lin" valueType="num">
                                      <p:cBhvr>
                                        <p:cTn id="43" dur="500" fill="hold"/>
                                        <p:tgtEl>
                                          <p:spTgt spid="39939">
                                            <p:txEl>
                                              <p:pRg st="5" end="5"/>
                                            </p:txEl>
                                          </p:spTgt>
                                        </p:tgtEl>
                                        <p:attrNameLst>
                                          <p:attrName>ppt_x</p:attrName>
                                        </p:attrNameLst>
                                      </p:cBhvr>
                                      <p:tavLst>
                                        <p:tav tm="0">
                                          <p:val>
                                            <p:fltVal val="0.5"/>
                                          </p:val>
                                        </p:tav>
                                        <p:tav tm="100000">
                                          <p:val>
                                            <p:strVal val="#ppt_x"/>
                                          </p:val>
                                        </p:tav>
                                      </p:tavLst>
                                    </p:anim>
                                    <p:anim calcmode="lin" valueType="num">
                                      <p:cBhvr>
                                        <p:cTn id="44" dur="500" fill="hold"/>
                                        <p:tgtEl>
                                          <p:spTgt spid="39939">
                                            <p:txEl>
                                              <p:pRg st="5" end="5"/>
                                            </p:txEl>
                                          </p:spTgt>
                                        </p:tgtEl>
                                        <p:attrNameLst>
                                          <p:attrName>ppt_y</p:attrName>
                                        </p:attrNameLst>
                                      </p:cBhvr>
                                      <p:tavLst>
                                        <p:tav tm="0">
                                          <p:val>
                                            <p:fltVal val="0.5"/>
                                          </p:val>
                                        </p:tav>
                                        <p:tav tm="100000">
                                          <p:val>
                                            <p:strVal val="#ppt_y"/>
                                          </p:val>
                                        </p:tav>
                                      </p:tavLst>
                                    </p:anim>
                                  </p:childTnLst>
                                </p:cTn>
                              </p:par>
                              <p:par>
                                <p:cTn id="45" presetID="23" presetClass="entr" presetSubtype="528" fill="hold" grpId="0" nodeType="withEffect">
                                  <p:stCondLst>
                                    <p:cond delay="0"/>
                                  </p:stCondLst>
                                  <p:childTnLst>
                                    <p:set>
                                      <p:cBhvr>
                                        <p:cTn id="46" dur="1" fill="hold">
                                          <p:stCondLst>
                                            <p:cond delay="0"/>
                                          </p:stCondLst>
                                        </p:cTn>
                                        <p:tgtEl>
                                          <p:spTgt spid="39939">
                                            <p:txEl>
                                              <p:pRg st="6" end="6"/>
                                            </p:txEl>
                                          </p:spTgt>
                                        </p:tgtEl>
                                        <p:attrNameLst>
                                          <p:attrName>style.visibility</p:attrName>
                                        </p:attrNameLst>
                                      </p:cBhvr>
                                      <p:to>
                                        <p:strVal val="visible"/>
                                      </p:to>
                                    </p:set>
                                    <p:anim calcmode="lin" valueType="num">
                                      <p:cBhvr>
                                        <p:cTn id="47" dur="500" fill="hold"/>
                                        <p:tgtEl>
                                          <p:spTgt spid="39939">
                                            <p:txEl>
                                              <p:pRg st="6" end="6"/>
                                            </p:txEl>
                                          </p:spTgt>
                                        </p:tgtEl>
                                        <p:attrNameLst>
                                          <p:attrName>ppt_w</p:attrName>
                                        </p:attrNameLst>
                                      </p:cBhvr>
                                      <p:tavLst>
                                        <p:tav tm="0">
                                          <p:val>
                                            <p:fltVal val="0"/>
                                          </p:val>
                                        </p:tav>
                                        <p:tav tm="100000">
                                          <p:val>
                                            <p:strVal val="#ppt_w"/>
                                          </p:val>
                                        </p:tav>
                                      </p:tavLst>
                                    </p:anim>
                                    <p:anim calcmode="lin" valueType="num">
                                      <p:cBhvr>
                                        <p:cTn id="48" dur="500" fill="hold"/>
                                        <p:tgtEl>
                                          <p:spTgt spid="39939">
                                            <p:txEl>
                                              <p:pRg st="6" end="6"/>
                                            </p:txEl>
                                          </p:spTgt>
                                        </p:tgtEl>
                                        <p:attrNameLst>
                                          <p:attrName>ppt_h</p:attrName>
                                        </p:attrNameLst>
                                      </p:cBhvr>
                                      <p:tavLst>
                                        <p:tav tm="0">
                                          <p:val>
                                            <p:fltVal val="0"/>
                                          </p:val>
                                        </p:tav>
                                        <p:tav tm="100000">
                                          <p:val>
                                            <p:strVal val="#ppt_h"/>
                                          </p:val>
                                        </p:tav>
                                      </p:tavLst>
                                    </p:anim>
                                    <p:anim calcmode="lin" valueType="num">
                                      <p:cBhvr>
                                        <p:cTn id="49" dur="500" fill="hold"/>
                                        <p:tgtEl>
                                          <p:spTgt spid="39939">
                                            <p:txEl>
                                              <p:pRg st="6" end="6"/>
                                            </p:txEl>
                                          </p:spTgt>
                                        </p:tgtEl>
                                        <p:attrNameLst>
                                          <p:attrName>ppt_x</p:attrName>
                                        </p:attrNameLst>
                                      </p:cBhvr>
                                      <p:tavLst>
                                        <p:tav tm="0">
                                          <p:val>
                                            <p:fltVal val="0.5"/>
                                          </p:val>
                                        </p:tav>
                                        <p:tav tm="100000">
                                          <p:val>
                                            <p:strVal val="#ppt_x"/>
                                          </p:val>
                                        </p:tav>
                                      </p:tavLst>
                                    </p:anim>
                                    <p:anim calcmode="lin" valueType="num">
                                      <p:cBhvr>
                                        <p:cTn id="50" dur="500" fill="hold"/>
                                        <p:tgtEl>
                                          <p:spTgt spid="39939">
                                            <p:txEl>
                                              <p:pRg st="6" end="6"/>
                                            </p:txEl>
                                          </p:spTgt>
                                        </p:tgtEl>
                                        <p:attrNameLst>
                                          <p:attrName>ppt_y</p:attrName>
                                        </p:attrNameLst>
                                      </p:cBhvr>
                                      <p:tavLst>
                                        <p:tav tm="0">
                                          <p:val>
                                            <p:fltVal val="0.5"/>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9939" grpId="0" build="p" autoUpdateAnimBg="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6402" name="Rectangle 2">
            <a:extLst>
              <a:ext uri="{FF2B5EF4-FFF2-40B4-BE49-F238E27FC236}">
                <a16:creationId xmlns:a16="http://schemas.microsoft.com/office/drawing/2014/main" id="{5B9244C8-FEE1-2335-1873-27B820A3C85E}"/>
              </a:ext>
            </a:extLst>
          </p:cNvPr>
          <p:cNvSpPr>
            <a:spLocks noGrp="1" noChangeArrowheads="1"/>
          </p:cNvSpPr>
          <p:nvPr>
            <p:ph type="title"/>
          </p:nvPr>
        </p:nvSpPr>
        <p:spPr/>
        <p:txBody>
          <a:bodyPr/>
          <a:lstStyle/>
          <a:p>
            <a:r>
              <a:rPr lang="en-US" altLang="en-US"/>
              <a:t>Authentic Leaders and Ethical Behavior</a:t>
            </a:r>
          </a:p>
        </p:txBody>
      </p:sp>
      <p:sp>
        <p:nvSpPr>
          <p:cNvPr id="486403" name="Rectangle 3">
            <a:extLst>
              <a:ext uri="{FF2B5EF4-FFF2-40B4-BE49-F238E27FC236}">
                <a16:creationId xmlns:a16="http://schemas.microsoft.com/office/drawing/2014/main" id="{0B58BC15-F462-0C07-6545-C525DACD0A3F}"/>
              </a:ext>
            </a:extLst>
          </p:cNvPr>
          <p:cNvSpPr>
            <a:spLocks noGrp="1" noChangeArrowheads="1"/>
          </p:cNvSpPr>
          <p:nvPr>
            <p:ph sz="half" idx="1"/>
          </p:nvPr>
        </p:nvSpPr>
        <p:spPr/>
        <p:txBody>
          <a:bodyPr/>
          <a:lstStyle/>
          <a:p>
            <a:r>
              <a:rPr lang="en-US" altLang="en-US" dirty="0"/>
              <a:t>Authentic leaders </a:t>
            </a:r>
          </a:p>
          <a:p>
            <a:pPr lvl="1"/>
            <a:r>
              <a:rPr lang="en-US" altLang="en-US" dirty="0"/>
              <a:t>know who they are, what they believe in and </a:t>
            </a:r>
            <a:r>
              <a:rPr lang="en-US" altLang="en-US" dirty="0" err="1"/>
              <a:t>value,and</a:t>
            </a:r>
            <a:r>
              <a:rPr lang="en-US" altLang="en-US" dirty="0"/>
              <a:t> act on those values openly and candidly.  </a:t>
            </a:r>
          </a:p>
        </p:txBody>
      </p:sp>
      <p:sp>
        <p:nvSpPr>
          <p:cNvPr id="4" name="Content Placeholder 3">
            <a:extLst>
              <a:ext uri="{FF2B5EF4-FFF2-40B4-BE49-F238E27FC236}">
                <a16:creationId xmlns:a16="http://schemas.microsoft.com/office/drawing/2014/main" id="{E27E4A81-E948-DCAD-4E9C-EC277EFB0865}"/>
              </a:ext>
            </a:extLst>
          </p:cNvPr>
          <p:cNvSpPr>
            <a:spLocks noGrp="1"/>
          </p:cNvSpPr>
          <p:nvPr>
            <p:ph sz="half" idx="2"/>
          </p:nvPr>
        </p:nvSpPr>
        <p:spPr/>
        <p:txBody>
          <a:bodyPr/>
          <a:lstStyle/>
          <a:p>
            <a:r>
              <a:rPr lang="en-US" altLang="en-US" dirty="0"/>
              <a:t>Followers see them as ethical.  </a:t>
            </a:r>
          </a:p>
          <a:p>
            <a:pPr lvl="1"/>
            <a:r>
              <a:rPr lang="en-US" altLang="en-US" dirty="0"/>
              <a:t>Ethical leaders use ethical means to get followers to achieve their goals, and the goals themselves are ethical.  </a:t>
            </a:r>
          </a:p>
          <a:p>
            <a:endParaRPr lang="en-GB" dirty="0"/>
          </a:p>
        </p:txBody>
      </p:sp>
      <p:sp>
        <p:nvSpPr>
          <p:cNvPr id="5" name="TextBox 4">
            <a:extLst>
              <a:ext uri="{FF2B5EF4-FFF2-40B4-BE49-F238E27FC236}">
                <a16:creationId xmlns:a16="http://schemas.microsoft.com/office/drawing/2014/main" id="{9A9526BA-AA11-AB35-688F-8A4F02F3642B}"/>
              </a:ext>
            </a:extLst>
          </p:cNvPr>
          <p:cNvSpPr txBox="1"/>
          <p:nvPr/>
        </p:nvSpPr>
        <p:spPr>
          <a:xfrm>
            <a:off x="7610474" y="5448300"/>
            <a:ext cx="3286125" cy="369332"/>
          </a:xfrm>
          <a:prstGeom prst="rect">
            <a:avLst/>
          </a:prstGeom>
          <a:noFill/>
        </p:spPr>
        <p:txBody>
          <a:bodyPr wrap="square" rtlCol="0">
            <a:spAutoFit/>
          </a:bodyPr>
          <a:lstStyle/>
          <a:p>
            <a:r>
              <a:rPr lang="en-GB" dirty="0">
                <a:latin typeface="Calibri" panose="020F0502020204030204" pitchFamily="34" charset="0"/>
                <a:ea typeface="Calibri" panose="020F0502020204030204" pitchFamily="34" charset="0"/>
                <a:cs typeface="Arial" panose="020B0604020202020204" pitchFamily="34" charset="0"/>
              </a:rPr>
              <a:t>(</a:t>
            </a:r>
            <a:r>
              <a:rPr lang="en-GB" sz="1800" dirty="0">
                <a:effectLst/>
                <a:latin typeface="Calibri" panose="020F0502020204030204" pitchFamily="34" charset="0"/>
                <a:ea typeface="Calibri" panose="020F0502020204030204" pitchFamily="34" charset="0"/>
                <a:cs typeface="Arial" panose="020B0604020202020204" pitchFamily="34" charset="0"/>
              </a:rPr>
              <a:t>Yasir &amp; Mohamad, </a:t>
            </a:r>
            <a:r>
              <a:rPr lang="en-GB" dirty="0">
                <a:latin typeface="Calibri" panose="020F0502020204030204" pitchFamily="34" charset="0"/>
                <a:ea typeface="Calibri" panose="020F0502020204030204" pitchFamily="34" charset="0"/>
                <a:cs typeface="Arial" panose="020B0604020202020204" pitchFamily="34" charset="0"/>
              </a:rPr>
              <a:t>2015)</a:t>
            </a:r>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8451" name="Rectangle 3">
            <a:extLst>
              <a:ext uri="{FF2B5EF4-FFF2-40B4-BE49-F238E27FC236}">
                <a16:creationId xmlns:a16="http://schemas.microsoft.com/office/drawing/2014/main" id="{170613E7-7617-1420-0EE0-2AA21882B15A}"/>
              </a:ext>
            </a:extLst>
          </p:cNvPr>
          <p:cNvSpPr>
            <a:spLocks noGrp="1" noChangeArrowheads="1"/>
          </p:cNvSpPr>
          <p:nvPr>
            <p:ph type="title"/>
          </p:nvPr>
        </p:nvSpPr>
        <p:spPr/>
        <p:txBody>
          <a:bodyPr/>
          <a:lstStyle/>
          <a:p>
            <a:r>
              <a:rPr lang="en-US" altLang="en-US" dirty="0"/>
              <a:t>Ethical Leadership:</a:t>
            </a:r>
            <a:br>
              <a:rPr lang="en-US" altLang="en-US" dirty="0"/>
            </a:br>
            <a:r>
              <a:rPr lang="en-US" altLang="en-US" dirty="0"/>
              <a:t>Action &amp; Trust</a:t>
            </a:r>
          </a:p>
        </p:txBody>
      </p:sp>
      <p:sp>
        <p:nvSpPr>
          <p:cNvPr id="2" name="Content Placeholder 1">
            <a:extLst>
              <a:ext uri="{FF2B5EF4-FFF2-40B4-BE49-F238E27FC236}">
                <a16:creationId xmlns:a16="http://schemas.microsoft.com/office/drawing/2014/main" id="{AA385D63-22F7-6D1D-8C35-B35DF172A563}"/>
              </a:ext>
            </a:extLst>
          </p:cNvPr>
          <p:cNvSpPr>
            <a:spLocks noGrp="1"/>
          </p:cNvSpPr>
          <p:nvPr>
            <p:ph idx="1"/>
          </p:nvPr>
        </p:nvSpPr>
        <p:spPr/>
        <p:txBody>
          <a:bodyPr/>
          <a:lstStyle/>
          <a:p>
            <a:r>
              <a:rPr lang="en-US" altLang="en-US" dirty="0"/>
              <a:t>Actions</a:t>
            </a:r>
          </a:p>
          <a:p>
            <a:pPr lvl="1"/>
            <a:r>
              <a:rPr lang="en-US" altLang="en-US" dirty="0"/>
              <a:t>Work to positively change the attitudes and behaviors of employees</a:t>
            </a:r>
          </a:p>
          <a:p>
            <a:pPr lvl="1"/>
            <a:r>
              <a:rPr lang="en-US" altLang="en-US" dirty="0"/>
              <a:t>Engage in socially constructive behaviors</a:t>
            </a:r>
          </a:p>
          <a:p>
            <a:pPr lvl="1"/>
            <a:r>
              <a:rPr lang="en-US" altLang="en-US" dirty="0"/>
              <a:t>Do not abuse power or use improper means to attain goals</a:t>
            </a:r>
          </a:p>
          <a:p>
            <a:r>
              <a:rPr lang="en-US" altLang="en-US" dirty="0"/>
              <a:t>Trust</a:t>
            </a:r>
          </a:p>
          <a:p>
            <a:pPr lvl="1"/>
            <a:r>
              <a:rPr lang="en-US" altLang="en-US" dirty="0"/>
              <a:t>A positive expectation that another will not—through words, actions, or decisions—act opportunistically</a:t>
            </a:r>
          </a:p>
          <a:p>
            <a:pPr lvl="1"/>
            <a:r>
              <a:rPr lang="en-US" altLang="en-US" dirty="0"/>
              <a:t>Trust is a history-dependent process (familiarity) based on relevant but limited samples of experience (risk)</a:t>
            </a:r>
          </a:p>
          <a:p>
            <a:pPr lvl="1"/>
            <a:endParaRPr lang="en-US" altLang="en-US" dirty="0"/>
          </a:p>
          <a:p>
            <a:endParaRPr lang="en-GB" dirty="0"/>
          </a:p>
        </p:txBody>
      </p:sp>
      <p:graphicFrame>
        <p:nvGraphicFramePr>
          <p:cNvPr id="7" name="Object 5">
            <a:extLst>
              <a:ext uri="{FF2B5EF4-FFF2-40B4-BE49-F238E27FC236}">
                <a16:creationId xmlns:a16="http://schemas.microsoft.com/office/drawing/2014/main" id="{75D1AFD7-0A8F-177E-24DC-0F178CA96BC4}"/>
              </a:ext>
            </a:extLst>
          </p:cNvPr>
          <p:cNvGraphicFramePr>
            <a:graphicFrameLocks noChangeAspect="1"/>
          </p:cNvGraphicFramePr>
          <p:nvPr>
            <p:extLst>
              <p:ext uri="{D42A27DB-BD31-4B8C-83A1-F6EECF244321}">
                <p14:modId xmlns:p14="http://schemas.microsoft.com/office/powerpoint/2010/main" val="2894774395"/>
              </p:ext>
            </p:extLst>
          </p:nvPr>
        </p:nvGraphicFramePr>
        <p:xfrm>
          <a:off x="9274002" y="0"/>
          <a:ext cx="2905125" cy="4210050"/>
        </p:xfrm>
        <a:graphic>
          <a:graphicData uri="http://schemas.openxmlformats.org/presentationml/2006/ole">
            <mc:AlternateContent xmlns:mc="http://schemas.openxmlformats.org/markup-compatibility/2006">
              <mc:Choice xmlns:v="urn:schemas-microsoft-com:vml" Requires="v">
                <p:oleObj name="Photo Editor Photo" r:id="rId3" imgW="2352381" imgH="3409524" progId="MSPhotoEd.3">
                  <p:embed/>
                </p:oleObj>
              </mc:Choice>
              <mc:Fallback>
                <p:oleObj name="Photo Editor Photo" r:id="rId3" imgW="2352381" imgH="3409524" progId="MSPhotoEd.3">
                  <p:embed/>
                  <p:pic>
                    <p:nvPicPr>
                      <p:cNvPr id="490501" name="Object 5">
                        <a:extLst>
                          <a:ext uri="{FF2B5EF4-FFF2-40B4-BE49-F238E27FC236}">
                            <a16:creationId xmlns:a16="http://schemas.microsoft.com/office/drawing/2014/main" id="{3E8767AB-0A62-600A-0F11-6492A88AF28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274002" y="0"/>
                        <a:ext cx="2905125" cy="42100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8" name="TextBox 7">
            <a:extLst>
              <a:ext uri="{FF2B5EF4-FFF2-40B4-BE49-F238E27FC236}">
                <a16:creationId xmlns:a16="http://schemas.microsoft.com/office/drawing/2014/main" id="{151C8154-CA12-145D-787A-C74F4EC7D17C}"/>
              </a:ext>
            </a:extLst>
          </p:cNvPr>
          <p:cNvSpPr txBox="1"/>
          <p:nvPr/>
        </p:nvSpPr>
        <p:spPr>
          <a:xfrm>
            <a:off x="7610474" y="5448300"/>
            <a:ext cx="3286125" cy="369332"/>
          </a:xfrm>
          <a:prstGeom prst="rect">
            <a:avLst/>
          </a:prstGeom>
          <a:noFill/>
        </p:spPr>
        <p:txBody>
          <a:bodyPr wrap="square" rtlCol="0">
            <a:spAutoFit/>
          </a:bodyPr>
          <a:lstStyle/>
          <a:p>
            <a:r>
              <a:rPr lang="en-GB" dirty="0">
                <a:latin typeface="Calibri" panose="020F0502020204030204" pitchFamily="34" charset="0"/>
                <a:ea typeface="Calibri" panose="020F0502020204030204" pitchFamily="34" charset="0"/>
                <a:cs typeface="Arial" panose="020B0604020202020204" pitchFamily="34" charset="0"/>
              </a:rPr>
              <a:t>(</a:t>
            </a:r>
            <a:r>
              <a:rPr lang="en-GB" sz="1800" dirty="0">
                <a:effectLst/>
                <a:latin typeface="Calibri" panose="020F0502020204030204" pitchFamily="34" charset="0"/>
                <a:ea typeface="Calibri" panose="020F0502020204030204" pitchFamily="34" charset="0"/>
                <a:cs typeface="Arial" panose="020B0604020202020204" pitchFamily="34" charset="0"/>
              </a:rPr>
              <a:t>Yasir &amp; Mohamad, </a:t>
            </a:r>
            <a:r>
              <a:rPr lang="en-GB" dirty="0">
                <a:latin typeface="Calibri" panose="020F0502020204030204" pitchFamily="34" charset="0"/>
                <a:ea typeface="Calibri" panose="020F0502020204030204" pitchFamily="34" charset="0"/>
                <a:cs typeface="Arial" panose="020B0604020202020204" pitchFamily="34" charset="0"/>
              </a:rPr>
              <a:t>2015)</a:t>
            </a:r>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2546" name="Rectangle 2">
            <a:extLst>
              <a:ext uri="{FF2B5EF4-FFF2-40B4-BE49-F238E27FC236}">
                <a16:creationId xmlns:a16="http://schemas.microsoft.com/office/drawing/2014/main" id="{5D188F69-4A60-E5EE-D5AB-331EDE688A26}"/>
              </a:ext>
            </a:extLst>
          </p:cNvPr>
          <p:cNvSpPr>
            <a:spLocks noGrp="1" noChangeArrowheads="1"/>
          </p:cNvSpPr>
          <p:nvPr>
            <p:ph type="title"/>
          </p:nvPr>
        </p:nvSpPr>
        <p:spPr/>
        <p:txBody>
          <a:bodyPr/>
          <a:lstStyle/>
          <a:p>
            <a:r>
              <a:rPr lang="en-US" altLang="en-US"/>
              <a:t>Dimensions of Trust</a:t>
            </a:r>
          </a:p>
        </p:txBody>
      </p:sp>
      <p:sp>
        <p:nvSpPr>
          <p:cNvPr id="492547" name="Rectangle 3">
            <a:extLst>
              <a:ext uri="{FF2B5EF4-FFF2-40B4-BE49-F238E27FC236}">
                <a16:creationId xmlns:a16="http://schemas.microsoft.com/office/drawing/2014/main" id="{17F9BF59-8B7B-C72C-7F43-2DB888499B22}"/>
              </a:ext>
            </a:extLst>
          </p:cNvPr>
          <p:cNvSpPr>
            <a:spLocks noGrp="1" noChangeArrowheads="1"/>
          </p:cNvSpPr>
          <p:nvPr>
            <p:ph sz="half" idx="1"/>
          </p:nvPr>
        </p:nvSpPr>
        <p:spPr/>
        <p:txBody>
          <a:bodyPr/>
          <a:lstStyle/>
          <a:p>
            <a:r>
              <a:rPr lang="en-US" altLang="en-US"/>
              <a:t>Integrity</a:t>
            </a:r>
          </a:p>
          <a:p>
            <a:pPr lvl="1"/>
            <a:r>
              <a:rPr lang="en-US" altLang="en-US"/>
              <a:t>Honesty and truthfulness</a:t>
            </a:r>
          </a:p>
          <a:p>
            <a:r>
              <a:rPr lang="en-US" altLang="en-US"/>
              <a:t>Competence</a:t>
            </a:r>
          </a:p>
          <a:p>
            <a:pPr lvl="1"/>
            <a:r>
              <a:rPr lang="en-US" altLang="en-US"/>
              <a:t>An individual’s technical and interpersonal knowledge and skills</a:t>
            </a:r>
          </a:p>
          <a:p>
            <a:r>
              <a:rPr lang="en-US" altLang="en-US"/>
              <a:t>Consistency</a:t>
            </a:r>
          </a:p>
          <a:p>
            <a:pPr lvl="1"/>
            <a:r>
              <a:rPr lang="en-US" altLang="en-US"/>
              <a:t>An individual’s reliability, predictability, and good judgment in handling situations</a:t>
            </a:r>
          </a:p>
        </p:txBody>
      </p:sp>
      <p:sp>
        <p:nvSpPr>
          <p:cNvPr id="492548" name="Rectangle 4">
            <a:extLst>
              <a:ext uri="{FF2B5EF4-FFF2-40B4-BE49-F238E27FC236}">
                <a16:creationId xmlns:a16="http://schemas.microsoft.com/office/drawing/2014/main" id="{23A0D2BD-6A2A-7458-5134-94B6BCBE2BA4}"/>
              </a:ext>
            </a:extLst>
          </p:cNvPr>
          <p:cNvSpPr>
            <a:spLocks noGrp="1" noChangeArrowheads="1"/>
          </p:cNvSpPr>
          <p:nvPr>
            <p:ph sz="half" idx="2"/>
          </p:nvPr>
        </p:nvSpPr>
        <p:spPr/>
        <p:txBody>
          <a:bodyPr/>
          <a:lstStyle/>
          <a:p>
            <a:r>
              <a:rPr lang="en-US" altLang="en-US"/>
              <a:t>Loyalty</a:t>
            </a:r>
          </a:p>
          <a:p>
            <a:pPr lvl="1"/>
            <a:r>
              <a:rPr lang="en-US" altLang="en-US"/>
              <a:t>The willingness to protect and save face for another person</a:t>
            </a:r>
          </a:p>
          <a:p>
            <a:r>
              <a:rPr lang="en-US" altLang="en-US"/>
              <a:t>Openness</a:t>
            </a:r>
          </a:p>
          <a:p>
            <a:pPr lvl="1"/>
            <a:r>
              <a:rPr lang="en-US" altLang="en-US"/>
              <a:t>Reliance on the person to give you the full truth</a:t>
            </a:r>
          </a:p>
          <a:p>
            <a:endParaRPr lang="en-US" altLang="en-US"/>
          </a:p>
        </p:txBody>
      </p:sp>
      <p:sp>
        <p:nvSpPr>
          <p:cNvPr id="2" name="TextBox 1">
            <a:extLst>
              <a:ext uri="{FF2B5EF4-FFF2-40B4-BE49-F238E27FC236}">
                <a16:creationId xmlns:a16="http://schemas.microsoft.com/office/drawing/2014/main" id="{FCAF48C0-C438-0474-4A06-623E25E4642F}"/>
              </a:ext>
            </a:extLst>
          </p:cNvPr>
          <p:cNvSpPr txBox="1"/>
          <p:nvPr/>
        </p:nvSpPr>
        <p:spPr>
          <a:xfrm>
            <a:off x="6712564" y="5448300"/>
            <a:ext cx="4184035" cy="369332"/>
          </a:xfrm>
          <a:prstGeom prst="rect">
            <a:avLst/>
          </a:prstGeom>
          <a:noFill/>
        </p:spPr>
        <p:txBody>
          <a:bodyPr wrap="square" rtlCol="0">
            <a:spAutoFit/>
          </a:bodyPr>
          <a:lstStyle/>
          <a:p>
            <a:r>
              <a:rPr lang="en-GB" dirty="0">
                <a:latin typeface="Calibri" panose="020F0502020204030204" pitchFamily="34" charset="0"/>
                <a:ea typeface="Calibri" panose="020F0502020204030204" pitchFamily="34" charset="0"/>
                <a:cs typeface="Arial" panose="020B0604020202020204" pitchFamily="34" charset="0"/>
              </a:rPr>
              <a:t>(</a:t>
            </a:r>
            <a:r>
              <a:rPr lang="en-GB" dirty="0" err="1">
                <a:latin typeface="Calibri" panose="020F0502020204030204" pitchFamily="34" charset="0"/>
                <a:ea typeface="Calibri" panose="020F0502020204030204" pitchFamily="34" charset="0"/>
                <a:cs typeface="Arial" panose="020B0604020202020204" pitchFamily="34" charset="0"/>
              </a:rPr>
              <a:t>Mineo</a:t>
            </a:r>
            <a:r>
              <a:rPr lang="en-GB" dirty="0">
                <a:latin typeface="Calibri" panose="020F0502020204030204" pitchFamily="34" charset="0"/>
                <a:ea typeface="Calibri" panose="020F0502020204030204" pitchFamily="34" charset="0"/>
                <a:cs typeface="Arial" panose="020B0604020202020204" pitchFamily="34" charset="0"/>
              </a:rPr>
              <a:t>, 2014; </a:t>
            </a:r>
            <a:r>
              <a:rPr lang="en-GB" sz="1800" dirty="0">
                <a:effectLst/>
                <a:latin typeface="Calibri" panose="020F0502020204030204" pitchFamily="34" charset="0"/>
                <a:ea typeface="Calibri" panose="020F0502020204030204" pitchFamily="34" charset="0"/>
                <a:cs typeface="Arial" panose="020B0604020202020204" pitchFamily="34" charset="0"/>
              </a:rPr>
              <a:t>Yasir &amp; Mohamad, </a:t>
            </a:r>
            <a:r>
              <a:rPr lang="en-GB" dirty="0">
                <a:latin typeface="Calibri" panose="020F0502020204030204" pitchFamily="34" charset="0"/>
                <a:ea typeface="Calibri" panose="020F0502020204030204" pitchFamily="34" charset="0"/>
                <a:cs typeface="Arial" panose="020B0604020202020204" pitchFamily="34" charset="0"/>
              </a:rPr>
              <a:t>2015)</a:t>
            </a:r>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4594" name="Rectangle 2">
            <a:extLst>
              <a:ext uri="{FF2B5EF4-FFF2-40B4-BE49-F238E27FC236}">
                <a16:creationId xmlns:a16="http://schemas.microsoft.com/office/drawing/2014/main" id="{5F338CDD-855A-9624-684E-0E64F7CAE3EC}"/>
              </a:ext>
            </a:extLst>
          </p:cNvPr>
          <p:cNvSpPr>
            <a:spLocks noGrp="1" noChangeArrowheads="1"/>
          </p:cNvSpPr>
          <p:nvPr>
            <p:ph type="title"/>
          </p:nvPr>
        </p:nvSpPr>
        <p:spPr/>
        <p:txBody>
          <a:bodyPr/>
          <a:lstStyle/>
          <a:p>
            <a:r>
              <a:rPr lang="en-US" altLang="en-US" dirty="0"/>
              <a:t>Three Types of Trust</a:t>
            </a:r>
          </a:p>
        </p:txBody>
      </p:sp>
      <p:sp>
        <p:nvSpPr>
          <p:cNvPr id="2" name="Content Placeholder 1">
            <a:extLst>
              <a:ext uri="{FF2B5EF4-FFF2-40B4-BE49-F238E27FC236}">
                <a16:creationId xmlns:a16="http://schemas.microsoft.com/office/drawing/2014/main" id="{2FC58F81-767C-01D7-D8CE-55D37ADA4C58}"/>
              </a:ext>
            </a:extLst>
          </p:cNvPr>
          <p:cNvSpPr>
            <a:spLocks noGrp="1"/>
          </p:cNvSpPr>
          <p:nvPr>
            <p:ph idx="1"/>
          </p:nvPr>
        </p:nvSpPr>
        <p:spPr/>
        <p:txBody>
          <a:bodyPr/>
          <a:lstStyle/>
          <a:p>
            <a:r>
              <a:rPr lang="en-US" altLang="en-US" dirty="0"/>
              <a:t>Deterrence-based Trust</a:t>
            </a:r>
          </a:p>
          <a:p>
            <a:pPr lvl="1"/>
            <a:r>
              <a:rPr lang="en-US" altLang="en-US" dirty="0"/>
              <a:t>Trust based on fear of reprisal if the trust is violated</a:t>
            </a:r>
          </a:p>
          <a:p>
            <a:r>
              <a:rPr lang="en-US" altLang="en-US" dirty="0"/>
              <a:t>Knowledge-based Trust</a:t>
            </a:r>
          </a:p>
          <a:p>
            <a:pPr lvl="1"/>
            <a:r>
              <a:rPr lang="en-US" altLang="en-US" dirty="0"/>
              <a:t>Trust based on behavioral predictability that comes from a history of interaction</a:t>
            </a:r>
          </a:p>
          <a:p>
            <a:r>
              <a:rPr lang="en-US" altLang="en-US" dirty="0"/>
              <a:t>Identification-based Trust</a:t>
            </a:r>
          </a:p>
          <a:p>
            <a:pPr lvl="1"/>
            <a:r>
              <a:rPr lang="en-US" altLang="en-US" dirty="0"/>
              <a:t>Trust based on a mutual understanding of one another’s intentions and appreciation of the other’s wants and desires</a:t>
            </a:r>
          </a:p>
          <a:p>
            <a:endParaRPr lang="en-GB" dirty="0"/>
          </a:p>
        </p:txBody>
      </p:sp>
      <p:sp>
        <p:nvSpPr>
          <p:cNvPr id="5" name="TextBox 4">
            <a:extLst>
              <a:ext uri="{FF2B5EF4-FFF2-40B4-BE49-F238E27FC236}">
                <a16:creationId xmlns:a16="http://schemas.microsoft.com/office/drawing/2014/main" id="{99C79F7B-9582-9C8A-5E35-16592B99A8DF}"/>
              </a:ext>
            </a:extLst>
          </p:cNvPr>
          <p:cNvSpPr txBox="1"/>
          <p:nvPr/>
        </p:nvSpPr>
        <p:spPr>
          <a:xfrm>
            <a:off x="6712564" y="5448300"/>
            <a:ext cx="4184035" cy="369332"/>
          </a:xfrm>
          <a:prstGeom prst="rect">
            <a:avLst/>
          </a:prstGeom>
          <a:noFill/>
        </p:spPr>
        <p:txBody>
          <a:bodyPr wrap="square" rtlCol="0">
            <a:spAutoFit/>
          </a:bodyPr>
          <a:lstStyle/>
          <a:p>
            <a:r>
              <a:rPr lang="en-GB" dirty="0">
                <a:latin typeface="Calibri" panose="020F0502020204030204" pitchFamily="34" charset="0"/>
                <a:ea typeface="Calibri" panose="020F0502020204030204" pitchFamily="34" charset="0"/>
                <a:cs typeface="Arial" panose="020B0604020202020204" pitchFamily="34" charset="0"/>
              </a:rPr>
              <a:t>(</a:t>
            </a:r>
            <a:r>
              <a:rPr lang="en-GB" dirty="0" err="1">
                <a:latin typeface="Calibri" panose="020F0502020204030204" pitchFamily="34" charset="0"/>
                <a:ea typeface="Calibri" panose="020F0502020204030204" pitchFamily="34" charset="0"/>
                <a:cs typeface="Arial" panose="020B0604020202020204" pitchFamily="34" charset="0"/>
              </a:rPr>
              <a:t>Mineo</a:t>
            </a:r>
            <a:r>
              <a:rPr lang="en-GB" dirty="0">
                <a:latin typeface="Calibri" panose="020F0502020204030204" pitchFamily="34" charset="0"/>
                <a:ea typeface="Calibri" panose="020F0502020204030204" pitchFamily="34" charset="0"/>
                <a:cs typeface="Arial" panose="020B0604020202020204" pitchFamily="34" charset="0"/>
              </a:rPr>
              <a:t>, 2014; </a:t>
            </a:r>
            <a:r>
              <a:rPr lang="en-GB" sz="1800" dirty="0">
                <a:effectLst/>
                <a:latin typeface="Calibri" panose="020F0502020204030204" pitchFamily="34" charset="0"/>
                <a:ea typeface="Calibri" panose="020F0502020204030204" pitchFamily="34" charset="0"/>
                <a:cs typeface="Arial" panose="020B0604020202020204" pitchFamily="34" charset="0"/>
              </a:rPr>
              <a:t>Yasir &amp; Mohamad, </a:t>
            </a:r>
            <a:r>
              <a:rPr lang="en-GB" dirty="0">
                <a:latin typeface="Calibri" panose="020F0502020204030204" pitchFamily="34" charset="0"/>
                <a:ea typeface="Calibri" panose="020F0502020204030204" pitchFamily="34" charset="0"/>
                <a:cs typeface="Arial" panose="020B0604020202020204" pitchFamily="34" charset="0"/>
              </a:rPr>
              <a:t>2015)</a:t>
            </a:r>
            <a:endParaRPr lang="en-GB"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6642" name="Rectangle 2">
            <a:extLst>
              <a:ext uri="{FF2B5EF4-FFF2-40B4-BE49-F238E27FC236}">
                <a16:creationId xmlns:a16="http://schemas.microsoft.com/office/drawing/2014/main" id="{C49E0047-3160-CB25-6C3A-F0ED4F236B9A}"/>
              </a:ext>
            </a:extLst>
          </p:cNvPr>
          <p:cNvSpPr>
            <a:spLocks noGrp="1" noChangeArrowheads="1"/>
          </p:cNvSpPr>
          <p:nvPr>
            <p:ph type="title"/>
          </p:nvPr>
        </p:nvSpPr>
        <p:spPr/>
        <p:txBody>
          <a:bodyPr/>
          <a:lstStyle/>
          <a:p>
            <a:r>
              <a:rPr lang="en-US" altLang="en-US"/>
              <a:t>Basic Principles of Trust</a:t>
            </a:r>
          </a:p>
        </p:txBody>
      </p:sp>
      <p:sp>
        <p:nvSpPr>
          <p:cNvPr id="3" name="Text Placeholder 2">
            <a:extLst>
              <a:ext uri="{FF2B5EF4-FFF2-40B4-BE49-F238E27FC236}">
                <a16:creationId xmlns:a16="http://schemas.microsoft.com/office/drawing/2014/main" id="{23F56DFB-B382-392D-76EF-B18E54669EB4}"/>
              </a:ext>
            </a:extLst>
          </p:cNvPr>
          <p:cNvSpPr>
            <a:spLocks noGrp="1"/>
          </p:cNvSpPr>
          <p:nvPr>
            <p:ph type="body" idx="1"/>
          </p:nvPr>
        </p:nvSpPr>
        <p:spPr/>
        <p:txBody>
          <a:bodyPr/>
          <a:lstStyle/>
          <a:p>
            <a:r>
              <a:rPr lang="en-GB" dirty="0"/>
              <a:t>Negative</a:t>
            </a:r>
          </a:p>
        </p:txBody>
      </p:sp>
      <p:sp>
        <p:nvSpPr>
          <p:cNvPr id="496643" name="Rectangle 3">
            <a:extLst>
              <a:ext uri="{FF2B5EF4-FFF2-40B4-BE49-F238E27FC236}">
                <a16:creationId xmlns:a16="http://schemas.microsoft.com/office/drawing/2014/main" id="{A5EF67F7-7DA7-8691-FE15-2373A0407B1C}"/>
              </a:ext>
            </a:extLst>
          </p:cNvPr>
          <p:cNvSpPr>
            <a:spLocks noGrp="1" noChangeArrowheads="1"/>
          </p:cNvSpPr>
          <p:nvPr>
            <p:ph sz="half" idx="2"/>
          </p:nvPr>
        </p:nvSpPr>
        <p:spPr/>
        <p:txBody>
          <a:bodyPr>
            <a:normAutofit/>
          </a:bodyPr>
          <a:lstStyle/>
          <a:p>
            <a:r>
              <a:rPr lang="en-US" altLang="en-US" dirty="0"/>
              <a:t>Mistrust drives out trust.</a:t>
            </a:r>
          </a:p>
          <a:p>
            <a:r>
              <a:rPr lang="en-US" altLang="en-US" dirty="0"/>
              <a:t>Growth often masks mistrust.</a:t>
            </a:r>
          </a:p>
          <a:p>
            <a:r>
              <a:rPr lang="en-US" altLang="en-US" dirty="0"/>
              <a:t>Mistrusting groups self-destruct.</a:t>
            </a:r>
          </a:p>
          <a:p>
            <a:r>
              <a:rPr lang="en-US" altLang="en-US" dirty="0"/>
              <a:t>Mistrust generally reduces productivity.</a:t>
            </a:r>
          </a:p>
          <a:p>
            <a:endParaRPr lang="en-US" altLang="en-US" dirty="0"/>
          </a:p>
        </p:txBody>
      </p:sp>
      <p:sp>
        <p:nvSpPr>
          <p:cNvPr id="4" name="Text Placeholder 3">
            <a:extLst>
              <a:ext uri="{FF2B5EF4-FFF2-40B4-BE49-F238E27FC236}">
                <a16:creationId xmlns:a16="http://schemas.microsoft.com/office/drawing/2014/main" id="{B31A5EC8-831A-376B-0371-53BFE8344A8D}"/>
              </a:ext>
            </a:extLst>
          </p:cNvPr>
          <p:cNvSpPr>
            <a:spLocks noGrp="1"/>
          </p:cNvSpPr>
          <p:nvPr>
            <p:ph type="body" sz="quarter" idx="3"/>
          </p:nvPr>
        </p:nvSpPr>
        <p:spPr/>
        <p:txBody>
          <a:bodyPr/>
          <a:lstStyle/>
          <a:p>
            <a:r>
              <a:rPr lang="en-GB" dirty="0"/>
              <a:t>Positive</a:t>
            </a:r>
          </a:p>
        </p:txBody>
      </p:sp>
      <p:sp>
        <p:nvSpPr>
          <p:cNvPr id="5" name="Content Placeholder 4">
            <a:extLst>
              <a:ext uri="{FF2B5EF4-FFF2-40B4-BE49-F238E27FC236}">
                <a16:creationId xmlns:a16="http://schemas.microsoft.com/office/drawing/2014/main" id="{E2FB38BE-959B-9300-7002-DB745FD7E309}"/>
              </a:ext>
            </a:extLst>
          </p:cNvPr>
          <p:cNvSpPr>
            <a:spLocks noGrp="1"/>
          </p:cNvSpPr>
          <p:nvPr>
            <p:ph sz="quarter" idx="4"/>
          </p:nvPr>
        </p:nvSpPr>
        <p:spPr/>
        <p:txBody>
          <a:bodyPr>
            <a:normAutofit/>
          </a:bodyPr>
          <a:lstStyle/>
          <a:p>
            <a:r>
              <a:rPr lang="en-US" altLang="en-US" dirty="0"/>
              <a:t>Trust begets trust.</a:t>
            </a:r>
          </a:p>
          <a:p>
            <a:r>
              <a:rPr lang="en-US" altLang="en-US" dirty="0"/>
              <a:t>Trust increases cohesion.</a:t>
            </a:r>
          </a:p>
          <a:p>
            <a:r>
              <a:rPr lang="en-US" altLang="en-US" dirty="0"/>
              <a:t>Decline or downsizing tests the highest levels of trust.</a:t>
            </a:r>
          </a:p>
          <a:p>
            <a:endParaRPr lang="en-GB" dirty="0"/>
          </a:p>
        </p:txBody>
      </p:sp>
      <p:sp>
        <p:nvSpPr>
          <p:cNvPr id="6" name="TextBox 5">
            <a:extLst>
              <a:ext uri="{FF2B5EF4-FFF2-40B4-BE49-F238E27FC236}">
                <a16:creationId xmlns:a16="http://schemas.microsoft.com/office/drawing/2014/main" id="{08365677-2F52-D3F2-48F2-FCA26AD2B141}"/>
              </a:ext>
            </a:extLst>
          </p:cNvPr>
          <p:cNvSpPr txBox="1"/>
          <p:nvPr/>
        </p:nvSpPr>
        <p:spPr>
          <a:xfrm>
            <a:off x="6712564" y="5448300"/>
            <a:ext cx="4184035" cy="369332"/>
          </a:xfrm>
          <a:prstGeom prst="rect">
            <a:avLst/>
          </a:prstGeom>
          <a:noFill/>
        </p:spPr>
        <p:txBody>
          <a:bodyPr wrap="square" rtlCol="0">
            <a:spAutoFit/>
          </a:bodyPr>
          <a:lstStyle/>
          <a:p>
            <a:r>
              <a:rPr lang="en-GB" dirty="0">
                <a:latin typeface="Calibri" panose="020F0502020204030204" pitchFamily="34" charset="0"/>
                <a:ea typeface="Calibri" panose="020F0502020204030204" pitchFamily="34" charset="0"/>
                <a:cs typeface="Arial" panose="020B0604020202020204" pitchFamily="34" charset="0"/>
              </a:rPr>
              <a:t>(</a:t>
            </a:r>
            <a:r>
              <a:rPr lang="en-GB" dirty="0" err="1">
                <a:latin typeface="Calibri" panose="020F0502020204030204" pitchFamily="34" charset="0"/>
                <a:ea typeface="Calibri" panose="020F0502020204030204" pitchFamily="34" charset="0"/>
                <a:cs typeface="Arial" panose="020B0604020202020204" pitchFamily="34" charset="0"/>
              </a:rPr>
              <a:t>Mineo</a:t>
            </a:r>
            <a:r>
              <a:rPr lang="en-GB" dirty="0">
                <a:latin typeface="Calibri" panose="020F0502020204030204" pitchFamily="34" charset="0"/>
                <a:ea typeface="Calibri" panose="020F0502020204030204" pitchFamily="34" charset="0"/>
                <a:cs typeface="Arial" panose="020B0604020202020204" pitchFamily="34" charset="0"/>
              </a:rPr>
              <a:t>, 2014; </a:t>
            </a:r>
            <a:r>
              <a:rPr lang="en-GB" sz="1800" dirty="0">
                <a:effectLst/>
                <a:latin typeface="Calibri" panose="020F0502020204030204" pitchFamily="34" charset="0"/>
                <a:ea typeface="Calibri" panose="020F0502020204030204" pitchFamily="34" charset="0"/>
                <a:cs typeface="Arial" panose="020B0604020202020204" pitchFamily="34" charset="0"/>
              </a:rPr>
              <a:t>Yasir &amp; Mohamad, </a:t>
            </a:r>
            <a:r>
              <a:rPr lang="en-GB" dirty="0">
                <a:latin typeface="Calibri" panose="020F0502020204030204" pitchFamily="34" charset="0"/>
                <a:ea typeface="Calibri" panose="020F0502020204030204" pitchFamily="34" charset="0"/>
                <a:cs typeface="Arial" panose="020B0604020202020204" pitchFamily="34" charset="0"/>
              </a:rPr>
              <a:t>2015)</a:t>
            </a:r>
            <a:endParaRPr lang="en-GB"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0738" name="Rectangle 2">
            <a:extLst>
              <a:ext uri="{FF2B5EF4-FFF2-40B4-BE49-F238E27FC236}">
                <a16:creationId xmlns:a16="http://schemas.microsoft.com/office/drawing/2014/main" id="{09195E0D-D823-9EE9-18F9-8968566FE19D}"/>
              </a:ext>
            </a:extLst>
          </p:cNvPr>
          <p:cNvSpPr>
            <a:spLocks noGrp="1" noChangeArrowheads="1"/>
          </p:cNvSpPr>
          <p:nvPr>
            <p:ph type="title"/>
          </p:nvPr>
        </p:nvSpPr>
        <p:spPr/>
        <p:txBody>
          <a:bodyPr/>
          <a:lstStyle/>
          <a:p>
            <a:r>
              <a:rPr lang="en-US" altLang="en-US"/>
              <a:t>Contemporary Leadership Roles: Providing Team Leadership</a:t>
            </a:r>
          </a:p>
        </p:txBody>
      </p:sp>
      <p:sp>
        <p:nvSpPr>
          <p:cNvPr id="6" name="Text Placeholder 5">
            <a:extLst>
              <a:ext uri="{FF2B5EF4-FFF2-40B4-BE49-F238E27FC236}">
                <a16:creationId xmlns:a16="http://schemas.microsoft.com/office/drawing/2014/main" id="{3AC17F53-4261-5AC0-EE81-63594D3D2439}"/>
              </a:ext>
            </a:extLst>
          </p:cNvPr>
          <p:cNvSpPr>
            <a:spLocks noGrp="1"/>
          </p:cNvSpPr>
          <p:nvPr>
            <p:ph type="body" idx="1"/>
          </p:nvPr>
        </p:nvSpPr>
        <p:spPr/>
        <p:txBody>
          <a:bodyPr/>
          <a:lstStyle/>
          <a:p>
            <a:pPr algn="ctr"/>
            <a:r>
              <a:rPr lang="en-US" altLang="en-US" dirty="0"/>
              <a:t>Team Leadership Roles</a:t>
            </a:r>
          </a:p>
        </p:txBody>
      </p:sp>
      <p:sp>
        <p:nvSpPr>
          <p:cNvPr id="2" name="Content Placeholder 1">
            <a:extLst>
              <a:ext uri="{FF2B5EF4-FFF2-40B4-BE49-F238E27FC236}">
                <a16:creationId xmlns:a16="http://schemas.microsoft.com/office/drawing/2014/main" id="{806A2BB9-D700-CFF5-B36D-7039460E6A19}"/>
              </a:ext>
            </a:extLst>
          </p:cNvPr>
          <p:cNvSpPr>
            <a:spLocks noGrp="1"/>
          </p:cNvSpPr>
          <p:nvPr>
            <p:ph sz="half" idx="2"/>
          </p:nvPr>
        </p:nvSpPr>
        <p:spPr/>
        <p:txBody>
          <a:bodyPr>
            <a:normAutofit fontScale="92500" lnSpcReduction="20000"/>
          </a:bodyPr>
          <a:lstStyle/>
          <a:p>
            <a:r>
              <a:rPr lang="en-US" altLang="en-US" dirty="0"/>
              <a:t>Act as liaisons with external constituencies</a:t>
            </a:r>
          </a:p>
          <a:p>
            <a:r>
              <a:rPr lang="en-US" altLang="en-US" dirty="0"/>
              <a:t>Serve as troubleshooters</a:t>
            </a:r>
          </a:p>
          <a:p>
            <a:r>
              <a:rPr lang="en-US" altLang="en-US" dirty="0"/>
              <a:t>Managing conflict</a:t>
            </a:r>
          </a:p>
          <a:p>
            <a:r>
              <a:rPr lang="en-US" altLang="en-US" dirty="0"/>
              <a:t>Coaching to improve team member performance</a:t>
            </a:r>
          </a:p>
          <a:p>
            <a:endParaRPr lang="en-GB" dirty="0"/>
          </a:p>
        </p:txBody>
      </p:sp>
      <p:sp>
        <p:nvSpPr>
          <p:cNvPr id="7" name="Text Placeholder 6">
            <a:extLst>
              <a:ext uri="{FF2B5EF4-FFF2-40B4-BE49-F238E27FC236}">
                <a16:creationId xmlns:a16="http://schemas.microsoft.com/office/drawing/2014/main" id="{81CE8421-A2F1-A7C0-8821-A5FEA50D0114}"/>
              </a:ext>
            </a:extLst>
          </p:cNvPr>
          <p:cNvSpPr>
            <a:spLocks noGrp="1"/>
          </p:cNvSpPr>
          <p:nvPr>
            <p:ph type="body" sz="quarter" idx="3"/>
          </p:nvPr>
        </p:nvSpPr>
        <p:spPr/>
        <p:txBody>
          <a:bodyPr/>
          <a:lstStyle/>
          <a:p>
            <a:pPr algn="ctr"/>
            <a:r>
              <a:rPr lang="en-US" altLang="en-US" dirty="0"/>
              <a:t>Mentor</a:t>
            </a:r>
            <a:endParaRPr lang="en-GB" dirty="0"/>
          </a:p>
        </p:txBody>
      </p:sp>
      <p:sp>
        <p:nvSpPr>
          <p:cNvPr id="5" name="Content Placeholder 4">
            <a:extLst>
              <a:ext uri="{FF2B5EF4-FFF2-40B4-BE49-F238E27FC236}">
                <a16:creationId xmlns:a16="http://schemas.microsoft.com/office/drawing/2014/main" id="{E05C55E5-8DA3-0C51-1987-B03EF0F760FA}"/>
              </a:ext>
            </a:extLst>
          </p:cNvPr>
          <p:cNvSpPr>
            <a:spLocks noGrp="1"/>
          </p:cNvSpPr>
          <p:nvPr>
            <p:ph sz="quarter" idx="4"/>
          </p:nvPr>
        </p:nvSpPr>
        <p:spPr/>
        <p:txBody>
          <a:bodyPr>
            <a:normAutofit fontScale="92500" lnSpcReduction="20000"/>
          </a:bodyPr>
          <a:lstStyle/>
          <a:p>
            <a:r>
              <a:rPr lang="en-US" altLang="en-US" dirty="0"/>
              <a:t>A senior employee who sponsors and supports a less-experienced employee (a protégé)</a:t>
            </a:r>
          </a:p>
          <a:p>
            <a:r>
              <a:rPr lang="en-US" altLang="en-US" dirty="0"/>
              <a:t>Mentoring Activities</a:t>
            </a:r>
          </a:p>
          <a:p>
            <a:pPr lvl="1"/>
            <a:r>
              <a:rPr lang="en-US" altLang="en-US" dirty="0"/>
              <a:t>Present ideas clearly</a:t>
            </a:r>
          </a:p>
          <a:p>
            <a:pPr lvl="1"/>
            <a:r>
              <a:rPr lang="en-US" altLang="en-US" dirty="0"/>
              <a:t>Listen well</a:t>
            </a:r>
          </a:p>
          <a:p>
            <a:pPr lvl="1"/>
            <a:r>
              <a:rPr lang="en-US" altLang="en-US" dirty="0"/>
              <a:t>Empathize</a:t>
            </a:r>
          </a:p>
          <a:p>
            <a:pPr lvl="1"/>
            <a:r>
              <a:rPr lang="en-US" altLang="en-US" dirty="0"/>
              <a:t>Share experiences</a:t>
            </a:r>
          </a:p>
          <a:p>
            <a:pPr lvl="1"/>
            <a:r>
              <a:rPr lang="en-US" altLang="en-US" dirty="0"/>
              <a:t>Act as role model</a:t>
            </a:r>
          </a:p>
          <a:p>
            <a:pPr lvl="1"/>
            <a:r>
              <a:rPr lang="en-US" altLang="en-US" dirty="0"/>
              <a:t>Share contacts</a:t>
            </a:r>
          </a:p>
          <a:p>
            <a:pPr lvl="1"/>
            <a:r>
              <a:rPr lang="en-US" altLang="en-US" dirty="0"/>
              <a:t>Provide political guidance</a:t>
            </a:r>
          </a:p>
          <a:p>
            <a:endParaRPr lang="en-GB" dirty="0"/>
          </a:p>
        </p:txBody>
      </p:sp>
      <p:sp>
        <p:nvSpPr>
          <p:cNvPr id="13" name="TextBox 12">
            <a:extLst>
              <a:ext uri="{FF2B5EF4-FFF2-40B4-BE49-F238E27FC236}">
                <a16:creationId xmlns:a16="http://schemas.microsoft.com/office/drawing/2014/main" id="{422E4D30-BB40-CE53-4392-4BE499DED29C}"/>
              </a:ext>
            </a:extLst>
          </p:cNvPr>
          <p:cNvSpPr txBox="1"/>
          <p:nvPr/>
        </p:nvSpPr>
        <p:spPr>
          <a:xfrm>
            <a:off x="6705600" y="6334125"/>
            <a:ext cx="2047875" cy="369332"/>
          </a:xfrm>
          <a:prstGeom prst="rect">
            <a:avLst/>
          </a:prstGeom>
          <a:noFill/>
        </p:spPr>
        <p:txBody>
          <a:bodyPr wrap="square" rtlCol="0">
            <a:spAutoFit/>
          </a:bodyPr>
          <a:lstStyle/>
          <a:p>
            <a:pPr algn="r"/>
            <a:r>
              <a:rPr lang="en-GB" dirty="0"/>
              <a:t>(Bunker, 1997).</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6882" name="Rectangle 2">
            <a:extLst>
              <a:ext uri="{FF2B5EF4-FFF2-40B4-BE49-F238E27FC236}">
                <a16:creationId xmlns:a16="http://schemas.microsoft.com/office/drawing/2014/main" id="{D2368068-9323-F51E-5F0C-E95492603707}"/>
              </a:ext>
            </a:extLst>
          </p:cNvPr>
          <p:cNvSpPr>
            <a:spLocks noGrp="1" noChangeArrowheads="1"/>
          </p:cNvSpPr>
          <p:nvPr>
            <p:ph type="title"/>
          </p:nvPr>
        </p:nvSpPr>
        <p:spPr/>
        <p:txBody>
          <a:bodyPr/>
          <a:lstStyle/>
          <a:p>
            <a:r>
              <a:rPr lang="en-US" altLang="en-US"/>
              <a:t>Contemporary Leadership Roles: Self-Leadership</a:t>
            </a:r>
          </a:p>
        </p:txBody>
      </p:sp>
      <p:sp>
        <p:nvSpPr>
          <p:cNvPr id="3" name="Content Placeholder 2">
            <a:extLst>
              <a:ext uri="{FF2B5EF4-FFF2-40B4-BE49-F238E27FC236}">
                <a16:creationId xmlns:a16="http://schemas.microsoft.com/office/drawing/2014/main" id="{60AEC806-D041-955F-5318-BA12E9200F60}"/>
              </a:ext>
            </a:extLst>
          </p:cNvPr>
          <p:cNvSpPr>
            <a:spLocks noGrp="1"/>
          </p:cNvSpPr>
          <p:nvPr>
            <p:ph sz="half" idx="1"/>
          </p:nvPr>
        </p:nvSpPr>
        <p:spPr/>
        <p:txBody>
          <a:bodyPr/>
          <a:lstStyle/>
          <a:p>
            <a:r>
              <a:rPr lang="en-US" altLang="en-US" dirty="0"/>
              <a:t>Self-Leadership</a:t>
            </a:r>
          </a:p>
          <a:p>
            <a:pPr lvl="1"/>
            <a:r>
              <a:rPr lang="en-US" altLang="en-US" dirty="0"/>
              <a:t>A set of processes through which individuals control their own behavior.</a:t>
            </a:r>
          </a:p>
          <a:p>
            <a:endParaRPr lang="en-GB" dirty="0"/>
          </a:p>
        </p:txBody>
      </p:sp>
      <p:sp>
        <p:nvSpPr>
          <p:cNvPr id="5" name="Content Placeholder 4">
            <a:extLst>
              <a:ext uri="{FF2B5EF4-FFF2-40B4-BE49-F238E27FC236}">
                <a16:creationId xmlns:a16="http://schemas.microsoft.com/office/drawing/2014/main" id="{EC31D1EF-38B6-1E5C-9553-E3BD451924DA}"/>
              </a:ext>
            </a:extLst>
          </p:cNvPr>
          <p:cNvSpPr>
            <a:spLocks noGrp="1"/>
          </p:cNvSpPr>
          <p:nvPr>
            <p:ph sz="half" idx="2"/>
          </p:nvPr>
        </p:nvSpPr>
        <p:spPr/>
        <p:txBody>
          <a:bodyPr/>
          <a:lstStyle/>
          <a:p>
            <a:r>
              <a:rPr lang="en-US" altLang="en-US" dirty="0"/>
              <a:t>Creating Self-Leaders</a:t>
            </a:r>
          </a:p>
          <a:p>
            <a:pPr lvl="1"/>
            <a:r>
              <a:rPr lang="en-US" altLang="en-US" dirty="0"/>
              <a:t>Model self-leadership</a:t>
            </a:r>
          </a:p>
          <a:p>
            <a:pPr lvl="1"/>
            <a:r>
              <a:rPr lang="en-US" altLang="en-US" dirty="0"/>
              <a:t>Encourage employees to create self-set goals</a:t>
            </a:r>
          </a:p>
          <a:p>
            <a:pPr lvl="1"/>
            <a:r>
              <a:rPr lang="en-US" altLang="en-US" dirty="0"/>
              <a:t>Encourage the use of self-rewards</a:t>
            </a:r>
          </a:p>
          <a:p>
            <a:pPr lvl="1"/>
            <a:r>
              <a:rPr lang="en-US" altLang="en-US" dirty="0"/>
              <a:t>Create positive thought patterns</a:t>
            </a:r>
          </a:p>
          <a:p>
            <a:pPr lvl="1"/>
            <a:r>
              <a:rPr lang="en-US" altLang="en-US" dirty="0"/>
              <a:t>Create a climate of self-leadership</a:t>
            </a:r>
          </a:p>
          <a:p>
            <a:pPr lvl="1"/>
            <a:r>
              <a:rPr lang="en-US" altLang="en-US" dirty="0"/>
              <a:t>Encourage self-criticism</a:t>
            </a:r>
          </a:p>
          <a:p>
            <a:endParaRPr lang="en-GB" dirty="0"/>
          </a:p>
        </p:txBody>
      </p:sp>
      <p:sp>
        <p:nvSpPr>
          <p:cNvPr id="11" name="TextBox 10">
            <a:extLst>
              <a:ext uri="{FF2B5EF4-FFF2-40B4-BE49-F238E27FC236}">
                <a16:creationId xmlns:a16="http://schemas.microsoft.com/office/drawing/2014/main" id="{F7E3CE89-CA1A-ACBF-5FD0-45845BEA00FD}"/>
              </a:ext>
            </a:extLst>
          </p:cNvPr>
          <p:cNvSpPr txBox="1"/>
          <p:nvPr/>
        </p:nvSpPr>
        <p:spPr>
          <a:xfrm>
            <a:off x="6886575" y="5902219"/>
            <a:ext cx="2047875" cy="369332"/>
          </a:xfrm>
          <a:prstGeom prst="rect">
            <a:avLst/>
          </a:prstGeom>
          <a:noFill/>
        </p:spPr>
        <p:txBody>
          <a:bodyPr wrap="square" rtlCol="0">
            <a:spAutoFit/>
          </a:bodyPr>
          <a:lstStyle/>
          <a:p>
            <a:pPr algn="r"/>
            <a:r>
              <a:rPr lang="en-GB" dirty="0"/>
              <a:t>(Bunker, 1997).</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8930" name="Rectangle 2">
            <a:extLst>
              <a:ext uri="{FF2B5EF4-FFF2-40B4-BE49-F238E27FC236}">
                <a16:creationId xmlns:a16="http://schemas.microsoft.com/office/drawing/2014/main" id="{19F814CA-8AE4-DD33-0DC4-AAA90546569A}"/>
              </a:ext>
            </a:extLst>
          </p:cNvPr>
          <p:cNvSpPr>
            <a:spLocks noGrp="1" noChangeArrowheads="1"/>
          </p:cNvSpPr>
          <p:nvPr>
            <p:ph type="title"/>
          </p:nvPr>
        </p:nvSpPr>
        <p:spPr/>
        <p:txBody>
          <a:bodyPr/>
          <a:lstStyle/>
          <a:p>
            <a:r>
              <a:rPr lang="en-US" altLang="en-US" dirty="0">
                <a:solidFill>
                  <a:srgbClr val="FF0000"/>
                </a:solidFill>
                <a:highlight>
                  <a:srgbClr val="00FFFF"/>
                </a:highlight>
              </a:rPr>
              <a:t>Online Leadership:</a:t>
            </a:r>
            <a:br>
              <a:rPr lang="en-US" altLang="en-US" dirty="0">
                <a:solidFill>
                  <a:srgbClr val="FF0000"/>
                </a:solidFill>
                <a:highlight>
                  <a:srgbClr val="00FFFF"/>
                </a:highlight>
              </a:rPr>
            </a:br>
            <a:r>
              <a:rPr lang="en-US" altLang="en-US" dirty="0">
                <a:solidFill>
                  <a:srgbClr val="FF0000"/>
                </a:solidFill>
                <a:highlight>
                  <a:srgbClr val="00FFFF"/>
                </a:highlight>
              </a:rPr>
              <a:t>Post-Covid</a:t>
            </a:r>
          </a:p>
        </p:txBody>
      </p:sp>
      <p:sp>
        <p:nvSpPr>
          <p:cNvPr id="508931" name="Rectangle 3">
            <a:extLst>
              <a:ext uri="{FF2B5EF4-FFF2-40B4-BE49-F238E27FC236}">
                <a16:creationId xmlns:a16="http://schemas.microsoft.com/office/drawing/2014/main" id="{5F8C13B7-1AAF-323C-2C0A-A23055E2178F}"/>
              </a:ext>
            </a:extLst>
          </p:cNvPr>
          <p:cNvSpPr>
            <a:spLocks noGrp="1" noChangeArrowheads="1"/>
          </p:cNvSpPr>
          <p:nvPr>
            <p:ph idx="1"/>
          </p:nvPr>
        </p:nvSpPr>
        <p:spPr/>
        <p:txBody>
          <a:bodyPr/>
          <a:lstStyle/>
          <a:p>
            <a:r>
              <a:rPr lang="en-US" altLang="en-US" dirty="0"/>
              <a:t>Leadership at a Distance: Building Trust</a:t>
            </a:r>
          </a:p>
          <a:p>
            <a:pPr lvl="1"/>
            <a:r>
              <a:rPr lang="en-US" altLang="en-US" dirty="0"/>
              <a:t>The lack of face-to-face contact in electronic communications removes the nonverbal cues that support verbal interactions.</a:t>
            </a:r>
          </a:p>
          <a:p>
            <a:pPr lvl="1"/>
            <a:r>
              <a:rPr lang="en-US" altLang="en-US" dirty="0"/>
              <a:t>There is no supporting context to assist the receiver with interpretation of an electronic communication.</a:t>
            </a:r>
          </a:p>
          <a:p>
            <a:pPr lvl="1"/>
            <a:r>
              <a:rPr lang="en-US" altLang="en-US" dirty="0"/>
              <a:t>The structure and tone of electronic messages can strongly affect the response of receivers.</a:t>
            </a:r>
          </a:p>
          <a:p>
            <a:pPr lvl="1"/>
            <a:r>
              <a:rPr lang="en-US" altLang="en-US" dirty="0"/>
              <a:t>An individual’s verbal and written communications may not follow the same style.</a:t>
            </a:r>
          </a:p>
          <a:p>
            <a:pPr lvl="1"/>
            <a:r>
              <a:rPr lang="en-US" altLang="en-US" dirty="0"/>
              <a:t>Writing skills will likely become an extension of interpersonal skills</a:t>
            </a:r>
          </a:p>
        </p:txBody>
      </p:sp>
      <p:sp>
        <p:nvSpPr>
          <p:cNvPr id="2" name="TextBox 1">
            <a:extLst>
              <a:ext uri="{FF2B5EF4-FFF2-40B4-BE49-F238E27FC236}">
                <a16:creationId xmlns:a16="http://schemas.microsoft.com/office/drawing/2014/main" id="{99A2D8B9-95EB-F64E-D6D3-F889A4354C21}"/>
              </a:ext>
            </a:extLst>
          </p:cNvPr>
          <p:cNvSpPr txBox="1"/>
          <p:nvPr/>
        </p:nvSpPr>
        <p:spPr>
          <a:xfrm>
            <a:off x="8210550" y="5762625"/>
            <a:ext cx="3019425" cy="369332"/>
          </a:xfrm>
          <a:prstGeom prst="rect">
            <a:avLst/>
          </a:prstGeom>
          <a:noFill/>
        </p:spPr>
        <p:txBody>
          <a:bodyPr wrap="square" rtlCol="0">
            <a:spAutoFit/>
          </a:bodyPr>
          <a:lstStyle/>
          <a:p>
            <a:pPr algn="r"/>
            <a:r>
              <a:rPr lang="en-GB" dirty="0"/>
              <a:t>(Huffaker, 2010).</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5074" name="Rectangle 2">
            <a:extLst>
              <a:ext uri="{FF2B5EF4-FFF2-40B4-BE49-F238E27FC236}">
                <a16:creationId xmlns:a16="http://schemas.microsoft.com/office/drawing/2014/main" id="{462508EB-6FC8-4A17-2AB6-3B98D1C0AD22}"/>
              </a:ext>
            </a:extLst>
          </p:cNvPr>
          <p:cNvSpPr>
            <a:spLocks noGrp="1" noChangeArrowheads="1"/>
          </p:cNvSpPr>
          <p:nvPr>
            <p:ph type="title"/>
          </p:nvPr>
        </p:nvSpPr>
        <p:spPr/>
        <p:txBody>
          <a:bodyPr/>
          <a:lstStyle/>
          <a:p>
            <a:r>
              <a:rPr lang="en-US" altLang="en-US" dirty="0"/>
              <a:t>Finding and Creating Effective Leaders</a:t>
            </a:r>
          </a:p>
        </p:txBody>
      </p:sp>
      <p:sp>
        <p:nvSpPr>
          <p:cNvPr id="515075" name="Rectangle 3">
            <a:extLst>
              <a:ext uri="{FF2B5EF4-FFF2-40B4-BE49-F238E27FC236}">
                <a16:creationId xmlns:a16="http://schemas.microsoft.com/office/drawing/2014/main" id="{6A0F5A78-8B74-C0B4-5440-2B5D598DE325}"/>
              </a:ext>
            </a:extLst>
          </p:cNvPr>
          <p:cNvSpPr>
            <a:spLocks noGrp="1" noChangeArrowheads="1"/>
          </p:cNvSpPr>
          <p:nvPr>
            <p:ph idx="1"/>
          </p:nvPr>
        </p:nvSpPr>
        <p:spPr/>
        <p:txBody>
          <a:bodyPr>
            <a:normAutofit/>
          </a:bodyPr>
          <a:lstStyle/>
          <a:p>
            <a:r>
              <a:rPr lang="en-US" altLang="en-US" dirty="0"/>
              <a:t>Selection</a:t>
            </a:r>
          </a:p>
          <a:p>
            <a:pPr lvl="1"/>
            <a:r>
              <a:rPr lang="en-US" altLang="en-US" dirty="0"/>
              <a:t>Review specific requirements for the job</a:t>
            </a:r>
          </a:p>
          <a:p>
            <a:pPr lvl="1"/>
            <a:r>
              <a:rPr lang="en-US" altLang="en-US" dirty="0"/>
              <a:t>Use tests that identify personal traits associated with leadership, measure self-monitoring, and assess emotional intelligence</a:t>
            </a:r>
          </a:p>
          <a:p>
            <a:pPr lvl="1"/>
            <a:r>
              <a:rPr lang="en-US" altLang="en-US" dirty="0"/>
              <a:t>Conduct personal interviews to determine candidate’s fit with the job</a:t>
            </a:r>
          </a:p>
          <a:p>
            <a:r>
              <a:rPr lang="en-US" altLang="en-US" dirty="0"/>
              <a:t>Training</a:t>
            </a:r>
          </a:p>
          <a:p>
            <a:pPr lvl="1"/>
            <a:r>
              <a:rPr lang="en-US" altLang="en-US" dirty="0"/>
              <a:t>Recognize that all people are not equally trainable</a:t>
            </a:r>
          </a:p>
          <a:p>
            <a:pPr lvl="1"/>
            <a:r>
              <a:rPr lang="en-US" altLang="en-US" dirty="0"/>
              <a:t>Teach skills that are necessary for employees to become effective leaders</a:t>
            </a:r>
          </a:p>
          <a:p>
            <a:pPr lvl="1"/>
            <a:r>
              <a:rPr lang="en-US" altLang="en-US" dirty="0"/>
              <a:t>Provide behavioral training to increase the development potential of nascent charismatic employees</a:t>
            </a:r>
          </a:p>
        </p:txBody>
      </p:sp>
      <p:sp>
        <p:nvSpPr>
          <p:cNvPr id="2" name="TextBox 1">
            <a:extLst>
              <a:ext uri="{FF2B5EF4-FFF2-40B4-BE49-F238E27FC236}">
                <a16:creationId xmlns:a16="http://schemas.microsoft.com/office/drawing/2014/main" id="{57A365C8-2540-32F4-D218-D78E6727F32D}"/>
              </a:ext>
            </a:extLst>
          </p:cNvPr>
          <p:cNvSpPr txBox="1"/>
          <p:nvPr/>
        </p:nvSpPr>
        <p:spPr>
          <a:xfrm>
            <a:off x="6705600" y="5772150"/>
            <a:ext cx="4257675" cy="369332"/>
          </a:xfrm>
          <a:prstGeom prst="rect">
            <a:avLst/>
          </a:prstGeom>
          <a:noFill/>
        </p:spPr>
        <p:txBody>
          <a:bodyPr wrap="square" rtlCol="0">
            <a:spAutoFit/>
          </a:bodyPr>
          <a:lstStyle/>
          <a:p>
            <a:pPr algn="r"/>
            <a:r>
              <a:rPr lang="en-GB" dirty="0"/>
              <a:t>(Strasser, de </a:t>
            </a:r>
            <a:r>
              <a:rPr lang="en-GB" dirty="0" err="1"/>
              <a:t>Kraker</a:t>
            </a:r>
            <a:r>
              <a:rPr lang="en-GB" dirty="0"/>
              <a:t> &amp; Kemp, 2019).</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1" fill="hold" grpId="0" nodeType="clickEffect">
                                  <p:stCondLst>
                                    <p:cond delay="0"/>
                                  </p:stCondLst>
                                  <p:childTnLst>
                                    <p:set>
                                      <p:cBhvr>
                                        <p:cTn id="6" dur="1" fill="hold">
                                          <p:stCondLst>
                                            <p:cond delay="0"/>
                                          </p:stCondLst>
                                        </p:cTn>
                                        <p:tgtEl>
                                          <p:spTgt spid="515075">
                                            <p:txEl>
                                              <p:pRg st="0" end="0"/>
                                            </p:txEl>
                                          </p:spTgt>
                                        </p:tgtEl>
                                        <p:attrNameLst>
                                          <p:attrName>style.visibility</p:attrName>
                                        </p:attrNameLst>
                                      </p:cBhvr>
                                      <p:to>
                                        <p:strVal val="visible"/>
                                      </p:to>
                                    </p:set>
                                    <p:animEffect transition="in" filter="wipe(up)">
                                      <p:cBhvr>
                                        <p:cTn id="7" dur="500"/>
                                        <p:tgtEl>
                                          <p:spTgt spid="515075">
                                            <p:txEl>
                                              <p:pRg st="0" end="0"/>
                                            </p:txEl>
                                          </p:spTgt>
                                        </p:tgtEl>
                                      </p:cBhvr>
                                    </p:animEffect>
                                  </p:childTnLst>
                                </p:cTn>
                              </p:par>
                              <p:par>
                                <p:cTn id="8" presetID="22" presetClass="entr" presetSubtype="1" fill="hold" grpId="0" nodeType="withEffect">
                                  <p:stCondLst>
                                    <p:cond delay="0"/>
                                  </p:stCondLst>
                                  <p:childTnLst>
                                    <p:set>
                                      <p:cBhvr>
                                        <p:cTn id="9" dur="1" fill="hold">
                                          <p:stCondLst>
                                            <p:cond delay="0"/>
                                          </p:stCondLst>
                                        </p:cTn>
                                        <p:tgtEl>
                                          <p:spTgt spid="515075">
                                            <p:txEl>
                                              <p:pRg st="1" end="1"/>
                                            </p:txEl>
                                          </p:spTgt>
                                        </p:tgtEl>
                                        <p:attrNameLst>
                                          <p:attrName>style.visibility</p:attrName>
                                        </p:attrNameLst>
                                      </p:cBhvr>
                                      <p:to>
                                        <p:strVal val="visible"/>
                                      </p:to>
                                    </p:set>
                                    <p:animEffect transition="in" filter="wipe(up)">
                                      <p:cBhvr>
                                        <p:cTn id="10" dur="500"/>
                                        <p:tgtEl>
                                          <p:spTgt spid="515075">
                                            <p:txEl>
                                              <p:pRg st="1" end="1"/>
                                            </p:txEl>
                                          </p:spTgt>
                                        </p:tgtEl>
                                      </p:cBhvr>
                                    </p:animEffect>
                                  </p:childTnLst>
                                </p:cTn>
                              </p:par>
                              <p:par>
                                <p:cTn id="11" presetID="22" presetClass="entr" presetSubtype="1" fill="hold" grpId="0" nodeType="withEffect">
                                  <p:stCondLst>
                                    <p:cond delay="0"/>
                                  </p:stCondLst>
                                  <p:childTnLst>
                                    <p:set>
                                      <p:cBhvr>
                                        <p:cTn id="12" dur="1" fill="hold">
                                          <p:stCondLst>
                                            <p:cond delay="0"/>
                                          </p:stCondLst>
                                        </p:cTn>
                                        <p:tgtEl>
                                          <p:spTgt spid="515075">
                                            <p:txEl>
                                              <p:pRg st="2" end="2"/>
                                            </p:txEl>
                                          </p:spTgt>
                                        </p:tgtEl>
                                        <p:attrNameLst>
                                          <p:attrName>style.visibility</p:attrName>
                                        </p:attrNameLst>
                                      </p:cBhvr>
                                      <p:to>
                                        <p:strVal val="visible"/>
                                      </p:to>
                                    </p:set>
                                    <p:animEffect transition="in" filter="wipe(up)">
                                      <p:cBhvr>
                                        <p:cTn id="13" dur="500"/>
                                        <p:tgtEl>
                                          <p:spTgt spid="515075">
                                            <p:txEl>
                                              <p:pRg st="2" end="2"/>
                                            </p:txEl>
                                          </p:spTgt>
                                        </p:tgtEl>
                                      </p:cBhvr>
                                    </p:animEffect>
                                  </p:childTnLst>
                                </p:cTn>
                              </p:par>
                              <p:par>
                                <p:cTn id="14" presetID="22" presetClass="entr" presetSubtype="1" fill="hold" grpId="0" nodeType="withEffect">
                                  <p:stCondLst>
                                    <p:cond delay="0"/>
                                  </p:stCondLst>
                                  <p:childTnLst>
                                    <p:set>
                                      <p:cBhvr>
                                        <p:cTn id="15" dur="1" fill="hold">
                                          <p:stCondLst>
                                            <p:cond delay="0"/>
                                          </p:stCondLst>
                                        </p:cTn>
                                        <p:tgtEl>
                                          <p:spTgt spid="515075">
                                            <p:txEl>
                                              <p:pRg st="3" end="3"/>
                                            </p:txEl>
                                          </p:spTgt>
                                        </p:tgtEl>
                                        <p:attrNameLst>
                                          <p:attrName>style.visibility</p:attrName>
                                        </p:attrNameLst>
                                      </p:cBhvr>
                                      <p:to>
                                        <p:strVal val="visible"/>
                                      </p:to>
                                    </p:set>
                                    <p:animEffect transition="in" filter="wipe(up)">
                                      <p:cBhvr>
                                        <p:cTn id="16" dur="500"/>
                                        <p:tgtEl>
                                          <p:spTgt spid="515075">
                                            <p:txEl>
                                              <p:pRg st="3" end="3"/>
                                            </p:txEl>
                                          </p:spTgt>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22" presetClass="entr" presetSubtype="1" fill="hold" grpId="0" nodeType="clickEffect">
                                  <p:stCondLst>
                                    <p:cond delay="0"/>
                                  </p:stCondLst>
                                  <p:childTnLst>
                                    <p:set>
                                      <p:cBhvr>
                                        <p:cTn id="20" dur="1" fill="hold">
                                          <p:stCondLst>
                                            <p:cond delay="0"/>
                                          </p:stCondLst>
                                        </p:cTn>
                                        <p:tgtEl>
                                          <p:spTgt spid="515075">
                                            <p:txEl>
                                              <p:pRg st="4" end="4"/>
                                            </p:txEl>
                                          </p:spTgt>
                                        </p:tgtEl>
                                        <p:attrNameLst>
                                          <p:attrName>style.visibility</p:attrName>
                                        </p:attrNameLst>
                                      </p:cBhvr>
                                      <p:to>
                                        <p:strVal val="visible"/>
                                      </p:to>
                                    </p:set>
                                    <p:animEffect transition="in" filter="wipe(up)">
                                      <p:cBhvr>
                                        <p:cTn id="21" dur="500"/>
                                        <p:tgtEl>
                                          <p:spTgt spid="515075">
                                            <p:txEl>
                                              <p:pRg st="4" end="4"/>
                                            </p:txEl>
                                          </p:spTgt>
                                        </p:tgtEl>
                                      </p:cBhvr>
                                    </p:animEffect>
                                  </p:childTnLst>
                                </p:cTn>
                              </p:par>
                              <p:par>
                                <p:cTn id="22" presetID="22" presetClass="entr" presetSubtype="1" fill="hold" grpId="0" nodeType="withEffect">
                                  <p:stCondLst>
                                    <p:cond delay="0"/>
                                  </p:stCondLst>
                                  <p:childTnLst>
                                    <p:set>
                                      <p:cBhvr>
                                        <p:cTn id="23" dur="1" fill="hold">
                                          <p:stCondLst>
                                            <p:cond delay="0"/>
                                          </p:stCondLst>
                                        </p:cTn>
                                        <p:tgtEl>
                                          <p:spTgt spid="515075">
                                            <p:txEl>
                                              <p:pRg st="5" end="5"/>
                                            </p:txEl>
                                          </p:spTgt>
                                        </p:tgtEl>
                                        <p:attrNameLst>
                                          <p:attrName>style.visibility</p:attrName>
                                        </p:attrNameLst>
                                      </p:cBhvr>
                                      <p:to>
                                        <p:strVal val="visible"/>
                                      </p:to>
                                    </p:set>
                                    <p:animEffect transition="in" filter="wipe(up)">
                                      <p:cBhvr>
                                        <p:cTn id="24" dur="500"/>
                                        <p:tgtEl>
                                          <p:spTgt spid="515075">
                                            <p:txEl>
                                              <p:pRg st="5" end="5"/>
                                            </p:txEl>
                                          </p:spTgt>
                                        </p:tgtEl>
                                      </p:cBhvr>
                                    </p:animEffect>
                                  </p:childTnLst>
                                </p:cTn>
                              </p:par>
                              <p:par>
                                <p:cTn id="25" presetID="22" presetClass="entr" presetSubtype="1" fill="hold" grpId="0" nodeType="withEffect">
                                  <p:stCondLst>
                                    <p:cond delay="0"/>
                                  </p:stCondLst>
                                  <p:childTnLst>
                                    <p:set>
                                      <p:cBhvr>
                                        <p:cTn id="26" dur="1" fill="hold">
                                          <p:stCondLst>
                                            <p:cond delay="0"/>
                                          </p:stCondLst>
                                        </p:cTn>
                                        <p:tgtEl>
                                          <p:spTgt spid="515075">
                                            <p:txEl>
                                              <p:pRg st="6" end="6"/>
                                            </p:txEl>
                                          </p:spTgt>
                                        </p:tgtEl>
                                        <p:attrNameLst>
                                          <p:attrName>style.visibility</p:attrName>
                                        </p:attrNameLst>
                                      </p:cBhvr>
                                      <p:to>
                                        <p:strVal val="visible"/>
                                      </p:to>
                                    </p:set>
                                    <p:animEffect transition="in" filter="wipe(up)">
                                      <p:cBhvr>
                                        <p:cTn id="27" dur="500"/>
                                        <p:tgtEl>
                                          <p:spTgt spid="515075">
                                            <p:txEl>
                                              <p:pRg st="6" end="6"/>
                                            </p:txEl>
                                          </p:spTgt>
                                        </p:tgtEl>
                                      </p:cBhvr>
                                    </p:animEffect>
                                  </p:childTnLst>
                                </p:cTn>
                              </p:par>
                              <p:par>
                                <p:cTn id="28" presetID="22" presetClass="entr" presetSubtype="1" fill="hold" grpId="0" nodeType="withEffect">
                                  <p:stCondLst>
                                    <p:cond delay="0"/>
                                  </p:stCondLst>
                                  <p:childTnLst>
                                    <p:set>
                                      <p:cBhvr>
                                        <p:cTn id="29" dur="1" fill="hold">
                                          <p:stCondLst>
                                            <p:cond delay="0"/>
                                          </p:stCondLst>
                                        </p:cTn>
                                        <p:tgtEl>
                                          <p:spTgt spid="515075">
                                            <p:txEl>
                                              <p:pRg st="7" end="7"/>
                                            </p:txEl>
                                          </p:spTgt>
                                        </p:tgtEl>
                                        <p:attrNameLst>
                                          <p:attrName>style.visibility</p:attrName>
                                        </p:attrNameLst>
                                      </p:cBhvr>
                                      <p:to>
                                        <p:strVal val="visible"/>
                                      </p:to>
                                    </p:set>
                                    <p:animEffect transition="in" filter="wipe(up)">
                                      <p:cBhvr>
                                        <p:cTn id="30" dur="500"/>
                                        <p:tgtEl>
                                          <p:spTgt spid="515075">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5075" grpId="0" build="p" autoUpdateAnimBg="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2C1260-A970-D915-2EC0-EF0B32464CCE}"/>
              </a:ext>
            </a:extLst>
          </p:cNvPr>
          <p:cNvSpPr>
            <a:spLocks noGrp="1"/>
          </p:cNvSpPr>
          <p:nvPr>
            <p:ph type="title"/>
          </p:nvPr>
        </p:nvSpPr>
        <p:spPr/>
        <p:txBody>
          <a:bodyPr/>
          <a:lstStyle/>
          <a:p>
            <a:r>
              <a:rPr lang="en-US" dirty="0"/>
              <a:t>Values Based Recruitment (VBR)</a:t>
            </a:r>
          </a:p>
        </p:txBody>
      </p:sp>
      <p:sp>
        <p:nvSpPr>
          <p:cNvPr id="3" name="Content Placeholder 2">
            <a:extLst>
              <a:ext uri="{FF2B5EF4-FFF2-40B4-BE49-F238E27FC236}">
                <a16:creationId xmlns:a16="http://schemas.microsoft.com/office/drawing/2014/main" id="{5C58852F-F47C-65C4-86E8-354CBA846672}"/>
              </a:ext>
            </a:extLst>
          </p:cNvPr>
          <p:cNvSpPr>
            <a:spLocks noGrp="1"/>
          </p:cNvSpPr>
          <p:nvPr>
            <p:ph idx="1"/>
          </p:nvPr>
        </p:nvSpPr>
        <p:spPr>
          <a:xfrm>
            <a:off x="677333" y="2160589"/>
            <a:ext cx="10190963" cy="3880773"/>
          </a:xfrm>
        </p:spPr>
        <p:txBody>
          <a:bodyPr/>
          <a:lstStyle/>
          <a:p>
            <a:endParaRPr lang="en-US" dirty="0"/>
          </a:p>
          <a:p>
            <a:endParaRPr lang="en-US" dirty="0"/>
          </a:p>
          <a:p>
            <a:endParaRPr lang="en-US" dirty="0"/>
          </a:p>
          <a:p>
            <a:endParaRPr lang="en-US" dirty="0"/>
          </a:p>
          <a:p>
            <a:endParaRPr lang="en-US" dirty="0"/>
          </a:p>
          <a:p>
            <a:endParaRPr lang="en-US" dirty="0"/>
          </a:p>
          <a:p>
            <a:endParaRPr lang="en-US" dirty="0"/>
          </a:p>
          <a:p>
            <a:r>
              <a:rPr lang="en-US" dirty="0"/>
              <a:t>See link for an example of Values Based Interview Questions</a:t>
            </a:r>
          </a:p>
          <a:p>
            <a:pPr marL="0" indent="0">
              <a:buNone/>
            </a:pPr>
            <a:r>
              <a:rPr lang="en-US" dirty="0"/>
              <a:t> https://</a:t>
            </a:r>
            <a:r>
              <a:rPr lang="en-US" dirty="0" err="1"/>
              <a:t>peoplefirst.nhsbt.nhs.uk</a:t>
            </a:r>
            <a:r>
              <a:rPr lang="en-US" dirty="0"/>
              <a:t>/NHSBT-DOCUMENT-LIBRARY/Recruiting/Document-Values-Based-Interview-</a:t>
            </a:r>
            <a:r>
              <a:rPr lang="en-US" dirty="0" err="1"/>
              <a:t>Questions.pdf</a:t>
            </a:r>
            <a:endParaRPr lang="en-US" dirty="0"/>
          </a:p>
        </p:txBody>
      </p:sp>
      <p:sp>
        <p:nvSpPr>
          <p:cNvPr id="5" name="TextBox 4">
            <a:extLst>
              <a:ext uri="{FF2B5EF4-FFF2-40B4-BE49-F238E27FC236}">
                <a16:creationId xmlns:a16="http://schemas.microsoft.com/office/drawing/2014/main" id="{36E1E74F-17AE-62E6-F1C5-55E9503172C7}"/>
              </a:ext>
            </a:extLst>
          </p:cNvPr>
          <p:cNvSpPr txBox="1"/>
          <p:nvPr/>
        </p:nvSpPr>
        <p:spPr>
          <a:xfrm>
            <a:off x="677333" y="1792562"/>
            <a:ext cx="8283787" cy="1754326"/>
          </a:xfrm>
          <a:prstGeom prst="rect">
            <a:avLst/>
          </a:prstGeom>
          <a:noFill/>
        </p:spPr>
        <p:txBody>
          <a:bodyPr wrap="square">
            <a:spAutoFit/>
          </a:bodyPr>
          <a:lstStyle/>
          <a:p>
            <a:pPr marL="285750" indent="-285750">
              <a:buFont typeface="Wingdings" pitchFamily="2" charset="2"/>
              <a:buChar char="Ø"/>
            </a:pPr>
            <a:r>
              <a:rPr lang="en-GB" b="0" i="0" dirty="0">
                <a:solidFill>
                  <a:srgbClr val="262626"/>
                </a:solidFill>
                <a:effectLst/>
              </a:rPr>
              <a:t>Values-based recruitment prioritizes specific values, beliefs, and aspirations when attracting, hiring, and promoting individuals. </a:t>
            </a:r>
          </a:p>
          <a:p>
            <a:pPr marL="285750" indent="-285750">
              <a:buFont typeface="Wingdings" pitchFamily="2" charset="2"/>
              <a:buChar char="Ø"/>
            </a:pPr>
            <a:endParaRPr lang="en-GB" dirty="0">
              <a:solidFill>
                <a:srgbClr val="262626"/>
              </a:solidFill>
            </a:endParaRPr>
          </a:p>
          <a:p>
            <a:pPr marL="285750" indent="-285750">
              <a:buFont typeface="Wingdings" pitchFamily="2" charset="2"/>
              <a:buChar char="Ø"/>
            </a:pPr>
            <a:r>
              <a:rPr lang="en-GB" dirty="0">
                <a:solidFill>
                  <a:srgbClr val="262626"/>
                </a:solidFill>
              </a:rPr>
              <a:t>It focuses</a:t>
            </a:r>
            <a:r>
              <a:rPr lang="en-GB" b="0" i="0" dirty="0">
                <a:solidFill>
                  <a:srgbClr val="262626"/>
                </a:solidFill>
                <a:effectLst/>
              </a:rPr>
              <a:t> on specific core ideas, companies are able to build a team comprised of the “right” people for the job.</a:t>
            </a:r>
          </a:p>
          <a:p>
            <a:endParaRPr lang="en-GB" dirty="0">
              <a:solidFill>
                <a:srgbClr val="262626"/>
              </a:solidFill>
            </a:endParaRPr>
          </a:p>
        </p:txBody>
      </p:sp>
      <p:sp>
        <p:nvSpPr>
          <p:cNvPr id="6" name="TextBox 5">
            <a:extLst>
              <a:ext uri="{FF2B5EF4-FFF2-40B4-BE49-F238E27FC236}">
                <a16:creationId xmlns:a16="http://schemas.microsoft.com/office/drawing/2014/main" id="{D05D529C-E8B0-BE97-A729-4C60466E1B9F}"/>
              </a:ext>
            </a:extLst>
          </p:cNvPr>
          <p:cNvSpPr txBox="1"/>
          <p:nvPr/>
        </p:nvSpPr>
        <p:spPr>
          <a:xfrm>
            <a:off x="7988531" y="5935287"/>
            <a:ext cx="3042458" cy="307777"/>
          </a:xfrm>
          <a:prstGeom prst="rect">
            <a:avLst/>
          </a:prstGeom>
          <a:noFill/>
        </p:spPr>
        <p:txBody>
          <a:bodyPr wrap="square" rtlCol="0">
            <a:spAutoFit/>
          </a:bodyPr>
          <a:lstStyle/>
          <a:p>
            <a:r>
              <a:rPr lang="en-US" sz="1400" dirty="0"/>
              <a:t>(</a:t>
            </a:r>
            <a:r>
              <a:rPr lang="en-US" sz="1400" dirty="0" err="1"/>
              <a:t>Groothuizen</a:t>
            </a:r>
            <a:r>
              <a:rPr lang="en-US" sz="1400" dirty="0"/>
              <a:t> </a:t>
            </a:r>
            <a:r>
              <a:rPr lang="en-US" sz="1400" i="1" dirty="0"/>
              <a:t>et al,</a:t>
            </a:r>
            <a:r>
              <a:rPr lang="en-US" sz="1400" dirty="0"/>
              <a:t> 2018)</a:t>
            </a:r>
          </a:p>
        </p:txBody>
      </p:sp>
    </p:spTree>
    <p:extLst>
      <p:ext uri="{BB962C8B-B14F-4D97-AF65-F5344CB8AC3E}">
        <p14:creationId xmlns:p14="http://schemas.microsoft.com/office/powerpoint/2010/main" val="131935160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16F7B3-B429-D6EC-8CF1-C8934224C809}"/>
              </a:ext>
            </a:extLst>
          </p:cNvPr>
          <p:cNvSpPr>
            <a:spLocks noGrp="1"/>
          </p:cNvSpPr>
          <p:nvPr>
            <p:ph type="title"/>
          </p:nvPr>
        </p:nvSpPr>
        <p:spPr>
          <a:xfrm>
            <a:off x="0" y="171541"/>
            <a:ext cx="8596668" cy="644434"/>
          </a:xfrm>
        </p:spPr>
        <p:txBody>
          <a:bodyPr/>
          <a:lstStyle/>
          <a:p>
            <a:r>
              <a:rPr lang="en-US" dirty="0"/>
              <a:t> Advocacy Services</a:t>
            </a:r>
          </a:p>
        </p:txBody>
      </p:sp>
      <p:pic>
        <p:nvPicPr>
          <p:cNvPr id="4" name="Online Media 3" descr="ADAL A Voice to Trust BSL">
            <a:hlinkClick r:id="" action="ppaction://media"/>
            <a:extLst>
              <a:ext uri="{FF2B5EF4-FFF2-40B4-BE49-F238E27FC236}">
                <a16:creationId xmlns:a16="http://schemas.microsoft.com/office/drawing/2014/main" id="{29E944F7-DF81-A5DC-529A-5E864B7AA917}"/>
              </a:ext>
            </a:extLst>
          </p:cNvPr>
          <p:cNvPicPr>
            <a:picLocks noGrp="1" noRot="1" noChangeAspect="1"/>
          </p:cNvPicPr>
          <p:nvPr>
            <p:ph idx="1"/>
            <a:videoFile r:link="rId1"/>
          </p:nvPr>
        </p:nvPicPr>
        <p:blipFill>
          <a:blip r:embed="rId4"/>
          <a:stretch>
            <a:fillRect/>
          </a:stretch>
        </p:blipFill>
        <p:spPr>
          <a:xfrm>
            <a:off x="214518" y="1018903"/>
            <a:ext cx="9112362" cy="5023122"/>
          </a:xfrm>
          <a:prstGeom prst="rect">
            <a:avLst/>
          </a:prstGeom>
        </p:spPr>
      </p:pic>
      <p:sp>
        <p:nvSpPr>
          <p:cNvPr id="5" name="TextBox 4">
            <a:extLst>
              <a:ext uri="{FF2B5EF4-FFF2-40B4-BE49-F238E27FC236}">
                <a16:creationId xmlns:a16="http://schemas.microsoft.com/office/drawing/2014/main" id="{1B0187B4-4A8D-F410-C22E-E58CA08DB46B}"/>
              </a:ext>
            </a:extLst>
          </p:cNvPr>
          <p:cNvSpPr txBox="1"/>
          <p:nvPr/>
        </p:nvSpPr>
        <p:spPr>
          <a:xfrm>
            <a:off x="7628709" y="6042025"/>
            <a:ext cx="3605348" cy="276999"/>
          </a:xfrm>
          <a:prstGeom prst="rect">
            <a:avLst/>
          </a:prstGeom>
          <a:noFill/>
        </p:spPr>
        <p:txBody>
          <a:bodyPr wrap="square" rtlCol="0">
            <a:spAutoFit/>
          </a:bodyPr>
          <a:lstStyle/>
          <a:p>
            <a:r>
              <a:rPr lang="en-US" sz="1200" dirty="0"/>
              <a:t>(Care Information Scotland, 2023) </a:t>
            </a:r>
          </a:p>
        </p:txBody>
      </p:sp>
    </p:spTree>
    <p:extLst>
      <p:ext uri="{BB962C8B-B14F-4D97-AF65-F5344CB8AC3E}">
        <p14:creationId xmlns:p14="http://schemas.microsoft.com/office/powerpoint/2010/main" val="2206464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B8DE01-5C42-B0FE-3506-0489CB9818F2}"/>
              </a:ext>
            </a:extLst>
          </p:cNvPr>
          <p:cNvSpPr>
            <a:spLocks noGrp="1"/>
          </p:cNvSpPr>
          <p:nvPr>
            <p:ph type="title"/>
          </p:nvPr>
        </p:nvSpPr>
        <p:spPr>
          <a:xfrm>
            <a:off x="273573" y="134587"/>
            <a:ext cx="8596668" cy="411678"/>
          </a:xfrm>
        </p:spPr>
        <p:txBody>
          <a:bodyPr>
            <a:normAutofit fontScale="90000"/>
          </a:bodyPr>
          <a:lstStyle/>
          <a:p>
            <a:r>
              <a:rPr lang="en-US" dirty="0"/>
              <a:t>So What Values?</a:t>
            </a:r>
          </a:p>
        </p:txBody>
      </p:sp>
      <p:pic>
        <p:nvPicPr>
          <p:cNvPr id="2049" name="Picture 1" descr="page1image55858320">
            <a:extLst>
              <a:ext uri="{FF2B5EF4-FFF2-40B4-BE49-F238E27FC236}">
                <a16:creationId xmlns:a16="http://schemas.microsoft.com/office/drawing/2014/main" id="{A1C713B5-0D55-C7A6-4B00-9AB3170078FF}"/>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b="11113"/>
          <a:stretch/>
        </p:blipFill>
        <p:spPr bwMode="auto">
          <a:xfrm>
            <a:off x="914401" y="724395"/>
            <a:ext cx="5557652" cy="53854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580294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solidFill>
                  <a:schemeClr val="tx1"/>
                </a:solidFill>
                <a:latin typeface="Arial Rounded MT Bold" panose="020F0704030504030204" pitchFamily="34" charset="0"/>
              </a:rPr>
              <a:t>The PURPOSE of INDEPENDENT ADVOCACY</a:t>
            </a:r>
            <a:endParaRPr lang="en-GB" dirty="0">
              <a:solidFill>
                <a:schemeClr val="tx1"/>
              </a:solidFill>
            </a:endParaRPr>
          </a:p>
        </p:txBody>
      </p:sp>
      <p:sp>
        <p:nvSpPr>
          <p:cNvPr id="3" name="Content Placeholder 2"/>
          <p:cNvSpPr>
            <a:spLocks noGrp="1"/>
          </p:cNvSpPr>
          <p:nvPr>
            <p:ph idx="1"/>
          </p:nvPr>
        </p:nvSpPr>
        <p:spPr>
          <a:xfrm>
            <a:off x="5110790" y="1859892"/>
            <a:ext cx="4615101" cy="655629"/>
          </a:xfrm>
        </p:spPr>
        <p:txBody>
          <a:bodyPr>
            <a:noAutofit/>
          </a:bodyPr>
          <a:lstStyle/>
          <a:p>
            <a:pPr marL="0" indent="0">
              <a:buNone/>
            </a:pPr>
            <a:r>
              <a:rPr lang="en-US" b="1" dirty="0">
                <a:solidFill>
                  <a:srgbClr val="002060"/>
                </a:solidFill>
              </a:rPr>
              <a:t>To help people explore a range of options available to them and clarify a particular course of action</a:t>
            </a:r>
            <a:endParaRPr lang="en-GB" b="1" dirty="0">
              <a:solidFill>
                <a:srgbClr val="002060"/>
              </a:solidFill>
            </a:endParaRPr>
          </a:p>
        </p:txBody>
      </p:sp>
      <p:sp>
        <p:nvSpPr>
          <p:cNvPr id="4" name="TextBox 3"/>
          <p:cNvSpPr txBox="1"/>
          <p:nvPr/>
        </p:nvSpPr>
        <p:spPr>
          <a:xfrm>
            <a:off x="320542" y="2479959"/>
            <a:ext cx="4498109" cy="923330"/>
          </a:xfrm>
          <a:prstGeom prst="rect">
            <a:avLst/>
          </a:prstGeom>
          <a:noFill/>
        </p:spPr>
        <p:txBody>
          <a:bodyPr wrap="square" rtlCol="0">
            <a:spAutoFit/>
          </a:bodyPr>
          <a:lstStyle/>
          <a:p>
            <a:r>
              <a:rPr lang="en-US" b="1" dirty="0">
                <a:solidFill>
                  <a:srgbClr val="FF0000"/>
                </a:solidFill>
              </a:rPr>
              <a:t>To help people have a stronger voice and to have as much control over their lives as possible</a:t>
            </a:r>
            <a:endParaRPr lang="en-GB" b="1" dirty="0">
              <a:solidFill>
                <a:srgbClr val="FF0000"/>
              </a:solidFill>
            </a:endParaRPr>
          </a:p>
        </p:txBody>
      </p:sp>
      <p:sp>
        <p:nvSpPr>
          <p:cNvPr id="5" name="TextBox 4"/>
          <p:cNvSpPr txBox="1"/>
          <p:nvPr/>
        </p:nvSpPr>
        <p:spPr>
          <a:xfrm>
            <a:off x="4230254" y="3092326"/>
            <a:ext cx="4969164" cy="923330"/>
          </a:xfrm>
          <a:prstGeom prst="rect">
            <a:avLst/>
          </a:prstGeom>
          <a:noFill/>
        </p:spPr>
        <p:txBody>
          <a:bodyPr wrap="square" rtlCol="0">
            <a:spAutoFit/>
          </a:bodyPr>
          <a:lstStyle/>
          <a:p>
            <a:r>
              <a:rPr lang="en-US" b="1" dirty="0">
                <a:solidFill>
                  <a:srgbClr val="00B050"/>
                </a:solidFill>
              </a:rPr>
              <a:t>To stand alongside those who are marginalized in society, to help them have their voices heard</a:t>
            </a:r>
            <a:endParaRPr lang="en-GB" b="1" dirty="0">
              <a:solidFill>
                <a:srgbClr val="00B050"/>
              </a:solidFill>
            </a:endParaRPr>
          </a:p>
        </p:txBody>
      </p:sp>
      <p:sp>
        <p:nvSpPr>
          <p:cNvPr id="6" name="TextBox 5"/>
          <p:cNvSpPr txBox="1"/>
          <p:nvPr/>
        </p:nvSpPr>
        <p:spPr>
          <a:xfrm>
            <a:off x="394432" y="4063532"/>
            <a:ext cx="5467928" cy="923330"/>
          </a:xfrm>
          <a:prstGeom prst="rect">
            <a:avLst/>
          </a:prstGeom>
          <a:noFill/>
        </p:spPr>
        <p:txBody>
          <a:bodyPr wrap="square" rtlCol="0">
            <a:spAutoFit/>
          </a:bodyPr>
          <a:lstStyle/>
          <a:p>
            <a:r>
              <a:rPr lang="en-US" b="1" dirty="0">
                <a:solidFill>
                  <a:srgbClr val="002060"/>
                </a:solidFill>
              </a:rPr>
              <a:t>To speak up for the those who are unable to do so for themselves – putting forward their wishes and feelings in matters that effect their lives</a:t>
            </a:r>
            <a:endParaRPr lang="en-GB" b="1" dirty="0">
              <a:solidFill>
                <a:srgbClr val="002060"/>
              </a:solidFill>
            </a:endParaRPr>
          </a:p>
        </p:txBody>
      </p:sp>
      <p:sp>
        <p:nvSpPr>
          <p:cNvPr id="7" name="TextBox 6"/>
          <p:cNvSpPr txBox="1"/>
          <p:nvPr/>
        </p:nvSpPr>
        <p:spPr>
          <a:xfrm>
            <a:off x="3423960" y="5169265"/>
            <a:ext cx="6301931" cy="1200329"/>
          </a:xfrm>
          <a:prstGeom prst="rect">
            <a:avLst/>
          </a:prstGeom>
          <a:noFill/>
        </p:spPr>
        <p:txBody>
          <a:bodyPr wrap="square" rtlCol="0">
            <a:spAutoFit/>
          </a:bodyPr>
          <a:lstStyle/>
          <a:p>
            <a:r>
              <a:rPr lang="en-US" b="1" dirty="0">
                <a:solidFill>
                  <a:srgbClr val="FF3399"/>
                </a:solidFill>
              </a:rPr>
              <a:t>To provide a service that is free from conflict and is separate from statutory </a:t>
            </a:r>
            <a:r>
              <a:rPr lang="en-US" b="1" dirty="0" err="1">
                <a:solidFill>
                  <a:srgbClr val="FF3399"/>
                </a:solidFill>
              </a:rPr>
              <a:t>organisations</a:t>
            </a:r>
            <a:r>
              <a:rPr lang="en-US" b="1" dirty="0">
                <a:solidFill>
                  <a:srgbClr val="FF3399"/>
                </a:solidFill>
              </a:rPr>
              <a:t> ensuring a truly Independent, </a:t>
            </a:r>
            <a:r>
              <a:rPr lang="en-US" b="1" dirty="0" err="1">
                <a:solidFill>
                  <a:srgbClr val="FF3399"/>
                </a:solidFill>
              </a:rPr>
              <a:t>non-judgemental</a:t>
            </a:r>
            <a:r>
              <a:rPr lang="en-US" b="1" dirty="0">
                <a:solidFill>
                  <a:srgbClr val="FF3399"/>
                </a:solidFill>
              </a:rPr>
              <a:t>, non-biased service is provided</a:t>
            </a:r>
            <a:endParaRPr lang="en-GB" b="1" dirty="0">
              <a:solidFill>
                <a:srgbClr val="FF3399"/>
              </a:solidFill>
            </a:endParaRPr>
          </a:p>
        </p:txBody>
      </p:sp>
      <p:sp>
        <p:nvSpPr>
          <p:cNvPr id="8" name="TextBox 7"/>
          <p:cNvSpPr txBox="1"/>
          <p:nvPr/>
        </p:nvSpPr>
        <p:spPr>
          <a:xfrm>
            <a:off x="2105891" y="3852952"/>
            <a:ext cx="6631709" cy="646331"/>
          </a:xfrm>
          <a:prstGeom prst="rect">
            <a:avLst/>
          </a:prstGeom>
          <a:noFill/>
        </p:spPr>
        <p:txBody>
          <a:bodyPr wrap="square" rtlCol="0">
            <a:spAutoFit/>
          </a:bodyPr>
          <a:lstStyle/>
          <a:p>
            <a:r>
              <a:rPr lang="en-US" b="1" dirty="0">
                <a:solidFill>
                  <a:srgbClr val="FF0000"/>
                </a:solidFill>
              </a:rPr>
              <a:t>Promote rights, social inclusion and raise awareness of obstacles faced by isolated and excluded individuals</a:t>
            </a:r>
            <a:endParaRPr lang="en-GB" b="1" dirty="0">
              <a:solidFill>
                <a:srgbClr val="FF0000"/>
              </a:solidFill>
            </a:endParaRPr>
          </a:p>
        </p:txBody>
      </p:sp>
    </p:spTree>
    <p:extLst>
      <p:ext uri="{BB962C8B-B14F-4D97-AF65-F5344CB8AC3E}">
        <p14:creationId xmlns:p14="http://schemas.microsoft.com/office/powerpoint/2010/main" val="7889789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xit" presetSubtype="0" fill="hold" grpId="1" nodeType="clickEffect">
                                  <p:stCondLst>
                                    <p:cond delay="0"/>
                                  </p:stCondLst>
                                  <p:childTnLst>
                                    <p:set>
                                      <p:cBhvr>
                                        <p:cTn id="10" dur="1" fill="hold">
                                          <p:stCondLst>
                                            <p:cond delay="0"/>
                                          </p:stCondLst>
                                        </p:cTn>
                                        <p:tgtEl>
                                          <p:spTgt spid="4"/>
                                        </p:tgtEl>
                                        <p:attrNameLst>
                                          <p:attrName>style.visibility</p:attrName>
                                        </p:attrNameLst>
                                      </p:cBhvr>
                                      <p:to>
                                        <p:strVal val="hidden"/>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xit" presetSubtype="0" fill="hold" grpId="1" nodeType="clickEffect">
                                  <p:stCondLst>
                                    <p:cond delay="0"/>
                                  </p:stCondLst>
                                  <p:childTnLst>
                                    <p:set>
                                      <p:cBhvr>
                                        <p:cTn id="18" dur="1" fill="hold">
                                          <p:stCondLst>
                                            <p:cond delay="0"/>
                                          </p:stCondLst>
                                        </p:cTn>
                                        <p:tgtEl>
                                          <p:spTgt spid="5"/>
                                        </p:tgtEl>
                                        <p:attrNameLst>
                                          <p:attrName>style.visibility</p:attrName>
                                        </p:attrNameLst>
                                      </p:cBhvr>
                                      <p:to>
                                        <p:strVal val="hidden"/>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xit" presetSubtype="0" fill="hold" grpId="1" nodeType="clickEffect">
                                  <p:stCondLst>
                                    <p:cond delay="0"/>
                                  </p:stCondLst>
                                  <p:childTnLst>
                                    <p:set>
                                      <p:cBhvr>
                                        <p:cTn id="26" dur="1" fill="hold">
                                          <p:stCondLst>
                                            <p:cond delay="0"/>
                                          </p:stCondLst>
                                        </p:cTn>
                                        <p:tgtEl>
                                          <p:spTgt spid="6"/>
                                        </p:tgtEl>
                                        <p:attrNameLst>
                                          <p:attrName>style.visibility</p:attrName>
                                        </p:attrNameLst>
                                      </p:cBhvr>
                                      <p:to>
                                        <p:strVal val="hidden"/>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xit" presetSubtype="0" fill="hold" grpId="1" nodeType="clickEffect">
                                  <p:stCondLst>
                                    <p:cond delay="0"/>
                                  </p:stCondLst>
                                  <p:childTnLst>
                                    <p:set>
                                      <p:cBhvr>
                                        <p:cTn id="34" dur="1" fill="hold">
                                          <p:stCondLst>
                                            <p:cond delay="0"/>
                                          </p:stCondLst>
                                        </p:cTn>
                                        <p:tgtEl>
                                          <p:spTgt spid="7"/>
                                        </p:tgtEl>
                                        <p:attrNameLst>
                                          <p:attrName>style.visibility</p:attrName>
                                        </p:attrNameLst>
                                      </p:cBhvr>
                                      <p:to>
                                        <p:strVal val="hidden"/>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xit" presetSubtype="0" fill="hold" grpId="1" nodeType="clickEffect">
                                  <p:stCondLst>
                                    <p:cond delay="0"/>
                                  </p:stCondLst>
                                  <p:childTnLst>
                                    <p:set>
                                      <p:cBhvr>
                                        <p:cTn id="42" dur="1" fill="hold">
                                          <p:stCondLst>
                                            <p:cond delay="0"/>
                                          </p:stCondLst>
                                        </p:cTn>
                                        <p:tgtEl>
                                          <p:spTgt spid="3">
                                            <p:txEl>
                                              <p:pRg st="0" end="0"/>
                                            </p:txEl>
                                          </p:spTgt>
                                        </p:tgtEl>
                                        <p:attrNameLst>
                                          <p:attrName>style.visibility</p:attrName>
                                        </p:attrNameLst>
                                      </p:cBhvr>
                                      <p:to>
                                        <p:strVal val="hidden"/>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8"/>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31" presetClass="exit" presetSubtype="0" fill="hold" grpId="1" nodeType="clickEffect">
                                  <p:stCondLst>
                                    <p:cond delay="0"/>
                                  </p:stCondLst>
                                  <p:childTnLst>
                                    <p:anim calcmode="lin" valueType="num">
                                      <p:cBhvr>
                                        <p:cTn id="50" dur="1000"/>
                                        <p:tgtEl>
                                          <p:spTgt spid="8"/>
                                        </p:tgtEl>
                                        <p:attrNameLst>
                                          <p:attrName>ppt_w</p:attrName>
                                        </p:attrNameLst>
                                      </p:cBhvr>
                                      <p:tavLst>
                                        <p:tav tm="0">
                                          <p:val>
                                            <p:strVal val="ppt_w"/>
                                          </p:val>
                                        </p:tav>
                                        <p:tav tm="100000">
                                          <p:val>
                                            <p:fltVal val="0"/>
                                          </p:val>
                                        </p:tav>
                                      </p:tavLst>
                                    </p:anim>
                                    <p:anim calcmode="lin" valueType="num">
                                      <p:cBhvr>
                                        <p:cTn id="51" dur="1000"/>
                                        <p:tgtEl>
                                          <p:spTgt spid="8"/>
                                        </p:tgtEl>
                                        <p:attrNameLst>
                                          <p:attrName>ppt_h</p:attrName>
                                        </p:attrNameLst>
                                      </p:cBhvr>
                                      <p:tavLst>
                                        <p:tav tm="0">
                                          <p:val>
                                            <p:strVal val="ppt_h"/>
                                          </p:val>
                                        </p:tav>
                                        <p:tav tm="100000">
                                          <p:val>
                                            <p:fltVal val="0"/>
                                          </p:val>
                                        </p:tav>
                                      </p:tavLst>
                                    </p:anim>
                                    <p:anim calcmode="lin" valueType="num">
                                      <p:cBhvr>
                                        <p:cTn id="52" dur="1000"/>
                                        <p:tgtEl>
                                          <p:spTgt spid="8"/>
                                        </p:tgtEl>
                                        <p:attrNameLst>
                                          <p:attrName>style.rotation</p:attrName>
                                        </p:attrNameLst>
                                      </p:cBhvr>
                                      <p:tavLst>
                                        <p:tav tm="0">
                                          <p:val>
                                            <p:fltVal val="0"/>
                                          </p:val>
                                        </p:tav>
                                        <p:tav tm="100000">
                                          <p:val>
                                            <p:fltVal val="90"/>
                                          </p:val>
                                        </p:tav>
                                      </p:tavLst>
                                    </p:anim>
                                    <p:animEffect transition="out" filter="fade">
                                      <p:cBhvr>
                                        <p:cTn id="53" dur="1000"/>
                                        <p:tgtEl>
                                          <p:spTgt spid="8"/>
                                        </p:tgtEl>
                                      </p:cBhvr>
                                    </p:animEffect>
                                    <p:set>
                                      <p:cBhvr>
                                        <p:cTn id="54" dur="1" fill="hold">
                                          <p:stCondLst>
                                            <p:cond delay="999"/>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3" grpId="1" build="p"/>
      <p:bldP spid="4" grpId="0"/>
      <p:bldP spid="4" grpId="1"/>
      <p:bldP spid="5" grpId="0"/>
      <p:bldP spid="5" grpId="1"/>
      <p:bldP spid="6" grpId="0"/>
      <p:bldP spid="6" grpId="1"/>
      <p:bldP spid="7" grpId="0"/>
      <p:bldP spid="7" grpId="1"/>
      <p:bldP spid="8" grpId="0"/>
      <p:bldP spid="8" grpId="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7281DB-D01E-FB49-E56E-1E892D0E3F70}"/>
              </a:ext>
            </a:extLst>
          </p:cNvPr>
          <p:cNvSpPr>
            <a:spLocks noGrp="1"/>
          </p:cNvSpPr>
          <p:nvPr>
            <p:ph type="title"/>
          </p:nvPr>
        </p:nvSpPr>
        <p:spPr/>
        <p:txBody>
          <a:bodyPr/>
          <a:lstStyle/>
          <a:p>
            <a:r>
              <a:rPr lang="en-US" dirty="0"/>
              <a:t>Setting the Employee up for Success</a:t>
            </a:r>
          </a:p>
        </p:txBody>
      </p:sp>
      <p:sp>
        <p:nvSpPr>
          <p:cNvPr id="3" name="TextBox 2">
            <a:extLst>
              <a:ext uri="{FF2B5EF4-FFF2-40B4-BE49-F238E27FC236}">
                <a16:creationId xmlns:a16="http://schemas.microsoft.com/office/drawing/2014/main" id="{82617E61-BB48-676E-480F-29F75E63CE1B}"/>
              </a:ext>
            </a:extLst>
          </p:cNvPr>
          <p:cNvSpPr txBox="1"/>
          <p:nvPr/>
        </p:nvSpPr>
        <p:spPr>
          <a:xfrm>
            <a:off x="812800" y="2302933"/>
            <a:ext cx="8043333" cy="4524315"/>
          </a:xfrm>
          <a:prstGeom prst="rect">
            <a:avLst/>
          </a:prstGeom>
          <a:noFill/>
        </p:spPr>
        <p:txBody>
          <a:bodyPr wrap="square" rtlCol="0">
            <a:spAutoFit/>
          </a:bodyPr>
          <a:lstStyle/>
          <a:p>
            <a:pPr marL="285750" indent="-285750">
              <a:buFont typeface="Wingdings" pitchFamily="2" charset="2"/>
              <a:buChar char="Ø"/>
            </a:pPr>
            <a:r>
              <a:rPr lang="en-US" dirty="0"/>
              <a:t>Induction</a:t>
            </a:r>
          </a:p>
          <a:p>
            <a:pPr marL="285750" indent="-285750">
              <a:buFont typeface="Wingdings" pitchFamily="2" charset="2"/>
              <a:buChar char="Ø"/>
            </a:pPr>
            <a:endParaRPr lang="en-US" dirty="0"/>
          </a:p>
          <a:p>
            <a:pPr marL="285750" indent="-285750">
              <a:buFont typeface="Wingdings" pitchFamily="2" charset="2"/>
              <a:buChar char="Ø"/>
            </a:pPr>
            <a:r>
              <a:rPr lang="en-US" dirty="0"/>
              <a:t>Training</a:t>
            </a:r>
          </a:p>
          <a:p>
            <a:pPr marL="285750" indent="-285750">
              <a:buFont typeface="Wingdings" pitchFamily="2" charset="2"/>
              <a:buChar char="Ø"/>
            </a:pPr>
            <a:endParaRPr lang="en-US" dirty="0"/>
          </a:p>
          <a:p>
            <a:pPr marL="285750" indent="-285750">
              <a:buFont typeface="Wingdings" pitchFamily="2" charset="2"/>
              <a:buChar char="Ø"/>
            </a:pPr>
            <a:r>
              <a:rPr lang="en-US" dirty="0"/>
              <a:t>Supervision</a:t>
            </a:r>
          </a:p>
          <a:p>
            <a:pPr marL="285750" indent="-285750">
              <a:buFont typeface="Wingdings" pitchFamily="2" charset="2"/>
              <a:buChar char="Ø"/>
            </a:pPr>
            <a:endParaRPr lang="en-US" dirty="0"/>
          </a:p>
          <a:p>
            <a:pPr marL="285750" indent="-285750">
              <a:buFont typeface="Wingdings" pitchFamily="2" charset="2"/>
              <a:buChar char="Ø"/>
            </a:pPr>
            <a:r>
              <a:rPr lang="en-US" dirty="0"/>
              <a:t>Ensure Continuous Professional Development. - including the use of reflective practice</a:t>
            </a:r>
          </a:p>
          <a:p>
            <a:pPr marL="285750" indent="-285750">
              <a:buFont typeface="Wingdings" pitchFamily="2" charset="2"/>
              <a:buChar char="Ø"/>
            </a:pPr>
            <a:endParaRPr lang="en-US" dirty="0"/>
          </a:p>
          <a:p>
            <a:pPr marL="285750" indent="-285750">
              <a:buFont typeface="Wingdings" pitchFamily="2" charset="2"/>
              <a:buChar char="Ø"/>
            </a:pPr>
            <a:r>
              <a:rPr lang="en-US" dirty="0"/>
              <a:t>Undertake formal appraisals to assess and manage performance and outcomes</a:t>
            </a:r>
          </a:p>
          <a:p>
            <a:pPr marL="285750" indent="-285750">
              <a:buFont typeface="Wingdings" pitchFamily="2" charset="2"/>
              <a:buChar char="Ø"/>
            </a:pPr>
            <a:endParaRPr lang="en-US" dirty="0"/>
          </a:p>
          <a:p>
            <a:pPr marL="285750" indent="-285750">
              <a:buFont typeface="Wingdings" pitchFamily="2" charset="2"/>
              <a:buChar char="Ø"/>
            </a:pPr>
            <a:endParaRPr lang="en-US" dirty="0"/>
          </a:p>
          <a:p>
            <a:pPr marL="285750" indent="-285750">
              <a:buFont typeface="Wingdings" pitchFamily="2" charset="2"/>
              <a:buChar char="Ø"/>
            </a:pPr>
            <a:endParaRPr lang="en-US" dirty="0"/>
          </a:p>
          <a:p>
            <a:endParaRPr lang="en-US" dirty="0"/>
          </a:p>
          <a:p>
            <a:endParaRPr lang="en-US" dirty="0"/>
          </a:p>
        </p:txBody>
      </p:sp>
    </p:spTree>
    <p:extLst>
      <p:ext uri="{BB962C8B-B14F-4D97-AF65-F5344CB8AC3E}">
        <p14:creationId xmlns:p14="http://schemas.microsoft.com/office/powerpoint/2010/main" val="202909135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ACFA7-707E-13EA-D74D-8648F0B03001}"/>
              </a:ext>
            </a:extLst>
          </p:cNvPr>
          <p:cNvSpPr>
            <a:spLocks noGrp="1"/>
          </p:cNvSpPr>
          <p:nvPr>
            <p:ph type="title"/>
          </p:nvPr>
        </p:nvSpPr>
        <p:spPr>
          <a:xfrm>
            <a:off x="389951" y="452846"/>
            <a:ext cx="8596668" cy="1320800"/>
          </a:xfrm>
        </p:spPr>
        <p:txBody>
          <a:bodyPr/>
          <a:lstStyle/>
          <a:p>
            <a:r>
              <a:rPr lang="en-US" dirty="0"/>
              <a:t>Theories of Supervision</a:t>
            </a:r>
          </a:p>
        </p:txBody>
      </p:sp>
      <p:sp>
        <p:nvSpPr>
          <p:cNvPr id="3" name="TextBox 2">
            <a:extLst>
              <a:ext uri="{FF2B5EF4-FFF2-40B4-BE49-F238E27FC236}">
                <a16:creationId xmlns:a16="http://schemas.microsoft.com/office/drawing/2014/main" id="{DF3F77DE-F8C4-747F-A5B3-2B9672EE8E0D}"/>
              </a:ext>
            </a:extLst>
          </p:cNvPr>
          <p:cNvSpPr txBox="1"/>
          <p:nvPr/>
        </p:nvSpPr>
        <p:spPr>
          <a:xfrm>
            <a:off x="1123406" y="2586446"/>
            <a:ext cx="8177348" cy="3416320"/>
          </a:xfrm>
          <a:prstGeom prst="rect">
            <a:avLst/>
          </a:prstGeom>
          <a:noFill/>
        </p:spPr>
        <p:txBody>
          <a:bodyPr wrap="square" rtlCol="0">
            <a:spAutoFit/>
          </a:bodyPr>
          <a:lstStyle/>
          <a:p>
            <a:pPr marL="285750" indent="-285750">
              <a:buFont typeface="Wingdings" pitchFamily="2" charset="2"/>
              <a:buChar char="Ø"/>
            </a:pPr>
            <a:r>
              <a:rPr lang="en-US" dirty="0"/>
              <a:t>Theory X.   Asserts most people innately dislike working and do it because they need the money.  Theory X suggests close monitoring of employees.</a:t>
            </a:r>
          </a:p>
          <a:p>
            <a:pPr marL="285750" indent="-285750">
              <a:buFont typeface="Wingdings" pitchFamily="2" charset="2"/>
              <a:buChar char="Ø"/>
            </a:pPr>
            <a:endParaRPr lang="en-US" dirty="0"/>
          </a:p>
          <a:p>
            <a:pPr marL="285750" indent="-285750">
              <a:buFont typeface="Wingdings" pitchFamily="2" charset="2"/>
              <a:buChar char="Ø"/>
            </a:pPr>
            <a:r>
              <a:rPr lang="en-US" dirty="0"/>
              <a:t>Theory Y – States some employees enjoy working and may have personal or professional goals that service as innate sources of encouragement and motivation.  This theory suggest that managers spend time providing a comfortable and friendly work environment</a:t>
            </a:r>
          </a:p>
          <a:p>
            <a:pPr marL="285750" indent="-285750">
              <a:buFont typeface="Wingdings" pitchFamily="2" charset="2"/>
              <a:buChar char="Ø"/>
            </a:pPr>
            <a:endParaRPr lang="en-US" dirty="0"/>
          </a:p>
          <a:p>
            <a:pPr marL="285750" indent="-285750">
              <a:buFont typeface="Wingdings" pitchFamily="2" charset="2"/>
              <a:buChar char="Ø"/>
            </a:pPr>
            <a:r>
              <a:rPr lang="en-US" dirty="0"/>
              <a:t>Theory Z – based on </a:t>
            </a:r>
            <a:r>
              <a:rPr lang="en-US" dirty="0" err="1"/>
              <a:t>Japans</a:t>
            </a:r>
            <a:r>
              <a:rPr lang="en-US" dirty="0"/>
              <a:t> focus on employee loyalty.   States that providing a career instead of just a job, the employee will stay with the company.  This theory asserts that managers show concern for all needs identified in Maslow’s Hierarchy of needs.  </a:t>
            </a:r>
          </a:p>
        </p:txBody>
      </p:sp>
      <p:sp>
        <p:nvSpPr>
          <p:cNvPr id="4" name="TextBox 3">
            <a:extLst>
              <a:ext uri="{FF2B5EF4-FFF2-40B4-BE49-F238E27FC236}">
                <a16:creationId xmlns:a16="http://schemas.microsoft.com/office/drawing/2014/main" id="{11C937C6-4133-4210-17F5-E4B8E3977950}"/>
              </a:ext>
            </a:extLst>
          </p:cNvPr>
          <p:cNvSpPr txBox="1"/>
          <p:nvPr/>
        </p:nvSpPr>
        <p:spPr>
          <a:xfrm>
            <a:off x="7916091" y="6165669"/>
            <a:ext cx="3265715" cy="369332"/>
          </a:xfrm>
          <a:prstGeom prst="rect">
            <a:avLst/>
          </a:prstGeom>
          <a:noFill/>
        </p:spPr>
        <p:txBody>
          <a:bodyPr wrap="square" rtlCol="0">
            <a:spAutoFit/>
          </a:bodyPr>
          <a:lstStyle/>
          <a:p>
            <a:r>
              <a:rPr lang="en-US" dirty="0"/>
              <a:t>(Pierce, 1991) </a:t>
            </a:r>
          </a:p>
        </p:txBody>
      </p:sp>
    </p:spTree>
    <p:extLst>
      <p:ext uri="{BB962C8B-B14F-4D97-AF65-F5344CB8AC3E}">
        <p14:creationId xmlns:p14="http://schemas.microsoft.com/office/powerpoint/2010/main" val="328376813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A33848-4EC0-8CDC-3413-1DE7C678454B}"/>
              </a:ext>
            </a:extLst>
          </p:cNvPr>
          <p:cNvSpPr>
            <a:spLocks noGrp="1"/>
          </p:cNvSpPr>
          <p:nvPr>
            <p:ph type="title"/>
          </p:nvPr>
        </p:nvSpPr>
        <p:spPr/>
        <p:txBody>
          <a:bodyPr/>
          <a:lstStyle/>
          <a:p>
            <a:r>
              <a:rPr lang="en-US" dirty="0"/>
              <a:t>Theories of Supervision</a:t>
            </a:r>
          </a:p>
        </p:txBody>
      </p:sp>
      <p:sp>
        <p:nvSpPr>
          <p:cNvPr id="5" name="TextBox 4">
            <a:extLst>
              <a:ext uri="{FF2B5EF4-FFF2-40B4-BE49-F238E27FC236}">
                <a16:creationId xmlns:a16="http://schemas.microsoft.com/office/drawing/2014/main" id="{5FA739BC-1149-DFBA-A8C3-8649C877ED83}"/>
              </a:ext>
            </a:extLst>
          </p:cNvPr>
          <p:cNvSpPr txBox="1"/>
          <p:nvPr/>
        </p:nvSpPr>
        <p:spPr>
          <a:xfrm>
            <a:off x="992777" y="1930400"/>
            <a:ext cx="8647612" cy="2585323"/>
          </a:xfrm>
          <a:prstGeom prst="rect">
            <a:avLst/>
          </a:prstGeom>
          <a:noFill/>
        </p:spPr>
        <p:txBody>
          <a:bodyPr wrap="square" rtlCol="0">
            <a:spAutoFit/>
          </a:bodyPr>
          <a:lstStyle/>
          <a:p>
            <a:pPr marL="285750" indent="-285750">
              <a:buFont typeface="Wingdings" pitchFamily="2" charset="2"/>
              <a:buChar char="Ø"/>
            </a:pPr>
            <a:r>
              <a:rPr lang="en-US" dirty="0"/>
              <a:t>Maslow’s Hierarchy</a:t>
            </a:r>
          </a:p>
          <a:p>
            <a:pPr marL="285750" indent="-285750">
              <a:buFont typeface="Wingdings" pitchFamily="2" charset="2"/>
              <a:buChar char="Ø"/>
            </a:pPr>
            <a:endParaRPr lang="en-US" dirty="0"/>
          </a:p>
          <a:p>
            <a:pPr marL="285750" indent="-285750">
              <a:buFont typeface="Wingdings" pitchFamily="2" charset="2"/>
              <a:buChar char="Ø"/>
            </a:pPr>
            <a:r>
              <a:rPr lang="en-US" dirty="0"/>
              <a:t>Alderfer ERG Theory</a:t>
            </a:r>
          </a:p>
          <a:p>
            <a:pPr marL="285750" indent="-285750">
              <a:buFont typeface="Wingdings" pitchFamily="2" charset="2"/>
              <a:buChar char="Ø"/>
            </a:pPr>
            <a:endParaRPr lang="en-US" dirty="0"/>
          </a:p>
          <a:p>
            <a:pPr marL="285750" indent="-285750">
              <a:buFont typeface="Wingdings" pitchFamily="2" charset="2"/>
              <a:buChar char="Ø"/>
            </a:pPr>
            <a:r>
              <a:rPr lang="en-US" dirty="0"/>
              <a:t>Cognitive-Based Motivation</a:t>
            </a:r>
          </a:p>
          <a:p>
            <a:pPr marL="285750" indent="-285750">
              <a:buFont typeface="Wingdings" pitchFamily="2" charset="2"/>
              <a:buChar char="Ø"/>
            </a:pPr>
            <a:endParaRPr lang="en-US" dirty="0"/>
          </a:p>
          <a:p>
            <a:pPr marL="285750" indent="-285750">
              <a:buFont typeface="Wingdings" pitchFamily="2" charset="2"/>
              <a:buChar char="Ø"/>
            </a:pPr>
            <a:r>
              <a:rPr lang="en-US" dirty="0"/>
              <a:t>Intrinsic Motivation</a:t>
            </a:r>
          </a:p>
          <a:p>
            <a:pPr marL="285750" indent="-285750">
              <a:buFont typeface="Wingdings" pitchFamily="2" charset="2"/>
              <a:buChar char="Ø"/>
            </a:pPr>
            <a:endParaRPr lang="en-US" dirty="0"/>
          </a:p>
          <a:p>
            <a:pPr marL="285750" indent="-285750">
              <a:buFont typeface="Wingdings" pitchFamily="2" charset="2"/>
              <a:buChar char="Ø"/>
            </a:pPr>
            <a:r>
              <a:rPr lang="en-US" dirty="0"/>
              <a:t>Extrinsic Motivation</a:t>
            </a:r>
          </a:p>
        </p:txBody>
      </p:sp>
      <p:sp>
        <p:nvSpPr>
          <p:cNvPr id="6" name="TextBox 5">
            <a:extLst>
              <a:ext uri="{FF2B5EF4-FFF2-40B4-BE49-F238E27FC236}">
                <a16:creationId xmlns:a16="http://schemas.microsoft.com/office/drawing/2014/main" id="{0E87623F-53B4-D084-F1A1-14A1DE7EFD10}"/>
              </a:ext>
            </a:extLst>
          </p:cNvPr>
          <p:cNvSpPr txBox="1"/>
          <p:nvPr/>
        </p:nvSpPr>
        <p:spPr>
          <a:xfrm>
            <a:off x="6949440" y="4963886"/>
            <a:ext cx="2467342" cy="369332"/>
          </a:xfrm>
          <a:prstGeom prst="rect">
            <a:avLst/>
          </a:prstGeom>
          <a:noFill/>
        </p:spPr>
        <p:txBody>
          <a:bodyPr wrap="none" rtlCol="0">
            <a:spAutoFit/>
          </a:bodyPr>
          <a:lstStyle/>
          <a:p>
            <a:r>
              <a:rPr lang="en-US" dirty="0"/>
              <a:t>(Arnolds, </a:t>
            </a:r>
            <a:r>
              <a:rPr lang="en-US" i="1" dirty="0"/>
              <a:t>et al,</a:t>
            </a:r>
            <a:r>
              <a:rPr lang="en-US" dirty="0"/>
              <a:t> 2002, </a:t>
            </a:r>
          </a:p>
        </p:txBody>
      </p:sp>
    </p:spTree>
    <p:extLst>
      <p:ext uri="{BB962C8B-B14F-4D97-AF65-F5344CB8AC3E}">
        <p14:creationId xmlns:p14="http://schemas.microsoft.com/office/powerpoint/2010/main" val="403663066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2826" y="839790"/>
            <a:ext cx="8596668" cy="1320800"/>
          </a:xfrm>
        </p:spPr>
        <p:txBody>
          <a:bodyPr/>
          <a:lstStyle/>
          <a:p>
            <a:pPr algn="ctr"/>
            <a:r>
              <a:rPr lang="en-US" b="1" dirty="0">
                <a:solidFill>
                  <a:schemeClr val="tx1"/>
                </a:solidFill>
                <a:latin typeface="Arial Rounded MT Bold" panose="020F0704030504030204" pitchFamily="34" charset="0"/>
              </a:rPr>
              <a:t>What is Supervision?</a:t>
            </a:r>
            <a:endParaRPr lang="en-GB" dirty="0"/>
          </a:p>
        </p:txBody>
      </p:sp>
      <p:sp>
        <p:nvSpPr>
          <p:cNvPr id="3" name="Content Placeholder 2"/>
          <p:cNvSpPr>
            <a:spLocks noGrp="1"/>
          </p:cNvSpPr>
          <p:nvPr>
            <p:ph idx="1"/>
          </p:nvPr>
        </p:nvSpPr>
        <p:spPr/>
        <p:txBody>
          <a:bodyPr/>
          <a:lstStyle/>
          <a:p>
            <a:r>
              <a:rPr lang="en-US" dirty="0"/>
              <a:t>A process that involves a manager or peer supervisor meeting regularly and interacting with staff to review their work</a:t>
            </a:r>
          </a:p>
          <a:p>
            <a:r>
              <a:rPr lang="en-US" dirty="0"/>
              <a:t>It is a way of helping a supervisee to explore their areas of development and assist them to develop new skills, experience and confidence in their role</a:t>
            </a:r>
          </a:p>
          <a:p>
            <a:r>
              <a:rPr lang="en-US" dirty="0"/>
              <a:t>It is identifying  learning and development opportunities and keeping them informed of organizational developments</a:t>
            </a:r>
          </a:p>
          <a:p>
            <a:r>
              <a:rPr lang="en-US" dirty="0"/>
              <a:t>It is to check in on an individuals wellbeing</a:t>
            </a:r>
          </a:p>
          <a:p>
            <a:r>
              <a:rPr lang="en-US" dirty="0"/>
              <a:t>It is a one to one process</a:t>
            </a:r>
          </a:p>
          <a:p>
            <a:r>
              <a:rPr lang="en-US" dirty="0"/>
              <a:t>It can be formal or informal </a:t>
            </a:r>
          </a:p>
          <a:p>
            <a:r>
              <a:rPr lang="en-US" dirty="0"/>
              <a:t>Group supervisions can be useful to address concerns or changes that effect more than one person</a:t>
            </a:r>
            <a:endParaRPr lang="en-GB" dirty="0"/>
          </a:p>
        </p:txBody>
      </p:sp>
    </p:spTree>
    <p:extLst>
      <p:ext uri="{BB962C8B-B14F-4D97-AF65-F5344CB8AC3E}">
        <p14:creationId xmlns:p14="http://schemas.microsoft.com/office/powerpoint/2010/main" val="161604870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88230" y="649625"/>
            <a:ext cx="7766936" cy="1646302"/>
          </a:xfrm>
        </p:spPr>
        <p:txBody>
          <a:bodyPr/>
          <a:lstStyle/>
          <a:p>
            <a:pPr algn="ctr"/>
            <a:r>
              <a:rPr lang="en-US" sz="3600" b="1" dirty="0">
                <a:solidFill>
                  <a:schemeClr val="tx1"/>
                </a:solidFill>
                <a:latin typeface="Arial Rounded MT Bold" panose="020F0704030504030204" pitchFamily="34" charset="0"/>
              </a:rPr>
              <a:t>Supervision should be …</a:t>
            </a:r>
            <a:endParaRPr lang="en-GB" sz="3600" dirty="0"/>
          </a:p>
        </p:txBody>
      </p:sp>
      <p:sp>
        <p:nvSpPr>
          <p:cNvPr id="3" name="Subtitle 2"/>
          <p:cNvSpPr>
            <a:spLocks noGrp="1"/>
          </p:cNvSpPr>
          <p:nvPr>
            <p:ph type="subTitle" idx="1"/>
          </p:nvPr>
        </p:nvSpPr>
        <p:spPr>
          <a:xfrm>
            <a:off x="971358" y="2462180"/>
            <a:ext cx="7766936" cy="3513747"/>
          </a:xfrm>
        </p:spPr>
        <p:txBody>
          <a:bodyPr/>
          <a:lstStyle/>
          <a:p>
            <a:pPr marL="342900" indent="-342900" algn="l">
              <a:buFont typeface="+mj-lt"/>
              <a:buAutoNum type="arabicPeriod"/>
            </a:pPr>
            <a:r>
              <a:rPr lang="en-US" dirty="0"/>
              <a:t>Regular and consistent</a:t>
            </a:r>
          </a:p>
          <a:p>
            <a:pPr marL="342900" indent="-342900" algn="l">
              <a:buFont typeface="+mj-lt"/>
              <a:buAutoNum type="arabicPeriod"/>
            </a:pPr>
            <a:r>
              <a:rPr lang="en-US" dirty="0"/>
              <a:t>Collaborative</a:t>
            </a:r>
          </a:p>
          <a:p>
            <a:pPr marL="342900" indent="-342900" algn="l">
              <a:buFont typeface="+mj-lt"/>
              <a:buAutoNum type="arabicPeriod"/>
            </a:pPr>
            <a:r>
              <a:rPr lang="en-US" dirty="0"/>
              <a:t>Safe and confidential</a:t>
            </a:r>
          </a:p>
          <a:p>
            <a:pPr marL="342900" indent="-342900" algn="l">
              <a:buFont typeface="+mj-lt"/>
              <a:buAutoNum type="arabicPeriod"/>
            </a:pPr>
            <a:r>
              <a:rPr lang="en-US" dirty="0"/>
              <a:t>Opportunity for learning and professional growth</a:t>
            </a:r>
          </a:p>
          <a:p>
            <a:pPr marL="342900" indent="-342900" algn="l">
              <a:buFont typeface="+mj-lt"/>
              <a:buAutoNum type="arabicPeriod"/>
            </a:pPr>
            <a:r>
              <a:rPr lang="en-US" dirty="0"/>
              <a:t>Part of ensuring effective and accountable case management procedures</a:t>
            </a:r>
          </a:p>
          <a:p>
            <a:pPr marL="342900" indent="-342900" algn="l">
              <a:buFont typeface="+mj-lt"/>
              <a:buAutoNum type="arabicPeriod"/>
            </a:pPr>
            <a:r>
              <a:rPr lang="en-US" dirty="0"/>
              <a:t>Important to promote staff wellbeing</a:t>
            </a:r>
            <a:endParaRPr lang="en-GB" dirty="0"/>
          </a:p>
        </p:txBody>
      </p:sp>
    </p:spTree>
    <p:extLst>
      <p:ext uri="{BB962C8B-B14F-4D97-AF65-F5344CB8AC3E}">
        <p14:creationId xmlns:p14="http://schemas.microsoft.com/office/powerpoint/2010/main" val="185662867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solidFill>
                  <a:schemeClr val="tx1"/>
                </a:solidFill>
                <a:latin typeface="Arial Rounded MT Bold" panose="020F0704030504030204" pitchFamily="34" charset="0"/>
              </a:rPr>
              <a:t>Sometimes Supervision is Ad-Hoc</a:t>
            </a:r>
            <a:endParaRPr lang="en-GB" dirty="0"/>
          </a:p>
        </p:txBody>
      </p:sp>
      <p:sp>
        <p:nvSpPr>
          <p:cNvPr id="3" name="Content Placeholder 2"/>
          <p:cNvSpPr>
            <a:spLocks noGrp="1"/>
          </p:cNvSpPr>
          <p:nvPr>
            <p:ph idx="1"/>
          </p:nvPr>
        </p:nvSpPr>
        <p:spPr/>
        <p:txBody>
          <a:bodyPr/>
          <a:lstStyle/>
          <a:p>
            <a:pPr>
              <a:buFont typeface="Arial" panose="020B0604020202020204" pitchFamily="34" charset="0"/>
              <a:buChar char="•"/>
            </a:pPr>
            <a:r>
              <a:rPr lang="en-US" dirty="0"/>
              <a:t>Responsive to the immediate needs of Independent Advocates</a:t>
            </a:r>
          </a:p>
          <a:p>
            <a:pPr>
              <a:buFont typeface="Arial" panose="020B0604020202020204" pitchFamily="34" charset="0"/>
              <a:buChar char="•"/>
            </a:pPr>
            <a:r>
              <a:rPr lang="en-US" dirty="0"/>
              <a:t>To briefly discuss one issue or crisis</a:t>
            </a:r>
          </a:p>
          <a:p>
            <a:pPr>
              <a:buFont typeface="Arial" panose="020B0604020202020204" pitchFamily="34" charset="0"/>
              <a:buChar char="•"/>
            </a:pPr>
            <a:r>
              <a:rPr lang="en-US" dirty="0"/>
              <a:t>By nature it is unplanned but it is still necessary to establish privacy and confidentiality</a:t>
            </a:r>
          </a:p>
          <a:p>
            <a:pPr>
              <a:buFont typeface="Arial" panose="020B0604020202020204" pitchFamily="34" charset="0"/>
              <a:buChar char="•"/>
            </a:pPr>
            <a:r>
              <a:rPr lang="en-US" dirty="0"/>
              <a:t>Helpful when there is a need for immediate advice or consultation</a:t>
            </a:r>
          </a:p>
          <a:p>
            <a:pPr>
              <a:buFont typeface="Arial" panose="020B0604020202020204" pitchFamily="34" charset="0"/>
              <a:buChar char="•"/>
            </a:pPr>
            <a:r>
              <a:rPr lang="en-US" dirty="0"/>
              <a:t>It is not suitable for individual or group formal/structured supervision</a:t>
            </a:r>
          </a:p>
          <a:p>
            <a:pPr marL="0" indent="0">
              <a:buNone/>
            </a:pPr>
            <a:endParaRPr lang="en-US" dirty="0"/>
          </a:p>
          <a:p>
            <a:pPr marL="0" indent="0">
              <a:buNone/>
            </a:pPr>
            <a:r>
              <a:rPr lang="en-US" dirty="0"/>
              <a:t>This is sometimes necessary and very important.  </a:t>
            </a:r>
            <a:endParaRPr lang="en-GB" dirty="0"/>
          </a:p>
        </p:txBody>
      </p:sp>
    </p:spTree>
    <p:extLst>
      <p:ext uri="{BB962C8B-B14F-4D97-AF65-F5344CB8AC3E}">
        <p14:creationId xmlns:p14="http://schemas.microsoft.com/office/powerpoint/2010/main" val="166849821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848812" y="1924243"/>
            <a:ext cx="7766936" cy="791248"/>
          </a:xfrm>
        </p:spPr>
        <p:txBody>
          <a:bodyPr/>
          <a:lstStyle/>
          <a:p>
            <a:pPr algn="l"/>
            <a:r>
              <a:rPr lang="en-US" sz="3600" b="1" dirty="0">
                <a:solidFill>
                  <a:schemeClr val="tx1"/>
                </a:solidFill>
                <a:latin typeface="Arial Rounded MT Bold" panose="020F0704030504030204" pitchFamily="34" charset="0"/>
              </a:rPr>
              <a:t>Models of Supervision…</a:t>
            </a:r>
            <a:endParaRPr lang="en-GB" sz="3600" dirty="0"/>
          </a:p>
        </p:txBody>
      </p:sp>
      <p:sp>
        <p:nvSpPr>
          <p:cNvPr id="3" name="Subtitle 2"/>
          <p:cNvSpPr>
            <a:spLocks noGrp="1"/>
          </p:cNvSpPr>
          <p:nvPr>
            <p:ph type="subTitle" idx="1"/>
          </p:nvPr>
        </p:nvSpPr>
        <p:spPr>
          <a:xfrm>
            <a:off x="1507067" y="3108726"/>
            <a:ext cx="7766936" cy="1971274"/>
          </a:xfrm>
        </p:spPr>
        <p:txBody>
          <a:bodyPr/>
          <a:lstStyle/>
          <a:p>
            <a:pPr marL="285750" indent="-285750" algn="l">
              <a:buFont typeface="Arial" panose="020B0604020202020204" pitchFamily="34" charset="0"/>
              <a:buChar char="•"/>
            </a:pPr>
            <a:r>
              <a:rPr lang="en-US" dirty="0"/>
              <a:t>Reflective Supervision/Case supervision </a:t>
            </a:r>
          </a:p>
          <a:p>
            <a:pPr marL="285750" indent="-285750" algn="l">
              <a:buFont typeface="Arial" panose="020B0604020202020204" pitchFamily="34" charset="0"/>
              <a:buChar char="•"/>
            </a:pPr>
            <a:r>
              <a:rPr lang="en-US" dirty="0"/>
              <a:t>Outcomes focused Supervision</a:t>
            </a:r>
          </a:p>
          <a:p>
            <a:pPr marL="285750" indent="-285750" algn="l">
              <a:buFont typeface="Arial" panose="020B0604020202020204" pitchFamily="34" charset="0"/>
              <a:buChar char="•"/>
            </a:pPr>
            <a:r>
              <a:rPr lang="en-US" dirty="0"/>
              <a:t>Group Supervision </a:t>
            </a:r>
            <a:endParaRPr lang="en-GB" dirty="0"/>
          </a:p>
        </p:txBody>
      </p:sp>
    </p:spTree>
    <p:extLst>
      <p:ext uri="{BB962C8B-B14F-4D97-AF65-F5344CB8AC3E}">
        <p14:creationId xmlns:p14="http://schemas.microsoft.com/office/powerpoint/2010/main" val="96700143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solidFill>
                  <a:schemeClr val="tx1"/>
                </a:solidFill>
                <a:latin typeface="Arial Rounded MT Bold" panose="020F0704030504030204" pitchFamily="34" charset="0"/>
              </a:rPr>
              <a:t>Case Supervision</a:t>
            </a:r>
            <a:endParaRPr lang="en-GB" dirty="0"/>
          </a:p>
        </p:txBody>
      </p:sp>
      <p:sp>
        <p:nvSpPr>
          <p:cNvPr id="3" name="Content Placeholder 2"/>
          <p:cNvSpPr>
            <a:spLocks noGrp="1"/>
          </p:cNvSpPr>
          <p:nvPr>
            <p:ph idx="1"/>
          </p:nvPr>
        </p:nvSpPr>
        <p:spPr/>
        <p:txBody>
          <a:bodyPr/>
          <a:lstStyle/>
          <a:p>
            <a:r>
              <a:rPr lang="en-US" dirty="0"/>
              <a:t>Case supervision is ordinarily </a:t>
            </a:r>
            <a:r>
              <a:rPr lang="en-US" dirty="0" err="1"/>
              <a:t>utilised</a:t>
            </a:r>
            <a:r>
              <a:rPr lang="en-US" dirty="0"/>
              <a:t> in counselling, restorative practice, psychotherapy and social work.</a:t>
            </a:r>
          </a:p>
          <a:p>
            <a:r>
              <a:rPr lang="en-US" dirty="0"/>
              <a:t>It is useful within Independent Advocacy to allow individuals to discuss difficult or challenging aspects of their work and to de-brief their casework in a safe environment</a:t>
            </a:r>
          </a:p>
          <a:p>
            <a:r>
              <a:rPr lang="en-US" dirty="0"/>
              <a:t>Case Supervision falls into three main areas ;</a:t>
            </a:r>
          </a:p>
          <a:p>
            <a:pPr marL="342900" indent="-342900">
              <a:buFont typeface="+mj-lt"/>
              <a:buAutoNum type="arabicPeriod"/>
            </a:pPr>
            <a:r>
              <a:rPr lang="en-US" dirty="0"/>
              <a:t>Formative (Supervisor sharing their experience to teach the advocate)</a:t>
            </a:r>
          </a:p>
          <a:p>
            <a:pPr marL="342900" indent="-342900">
              <a:buFont typeface="+mj-lt"/>
              <a:buAutoNum type="arabicPeriod"/>
            </a:pPr>
            <a:r>
              <a:rPr lang="en-US" dirty="0"/>
              <a:t>Normative (Supervisor asking the advocate to account for and justify their work)</a:t>
            </a:r>
          </a:p>
          <a:p>
            <a:pPr marL="342900" indent="-342900">
              <a:buFont typeface="+mj-lt"/>
              <a:buAutoNum type="arabicPeriod"/>
            </a:pPr>
            <a:r>
              <a:rPr lang="en-US" dirty="0"/>
              <a:t>Restorative (Supervisor offering support if the advocate is struggling with an ethical issue or an aspect of their practice)</a:t>
            </a:r>
            <a:endParaRPr lang="en-GB" dirty="0"/>
          </a:p>
        </p:txBody>
      </p:sp>
    </p:spTree>
    <p:extLst>
      <p:ext uri="{BB962C8B-B14F-4D97-AF65-F5344CB8AC3E}">
        <p14:creationId xmlns:p14="http://schemas.microsoft.com/office/powerpoint/2010/main" val="380274872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87175" y="834351"/>
            <a:ext cx="7766936" cy="1646302"/>
          </a:xfrm>
        </p:spPr>
        <p:txBody>
          <a:bodyPr/>
          <a:lstStyle/>
          <a:p>
            <a:pPr algn="ctr"/>
            <a:r>
              <a:rPr lang="en-US" sz="3600" b="1" dirty="0">
                <a:solidFill>
                  <a:schemeClr val="tx1"/>
                </a:solidFill>
                <a:latin typeface="Arial Rounded MT Bold" panose="020F0704030504030204" pitchFamily="34" charset="0"/>
              </a:rPr>
              <a:t>Case Supervision – aim and purpose</a:t>
            </a:r>
            <a:endParaRPr lang="en-GB" sz="3600" dirty="0"/>
          </a:p>
        </p:txBody>
      </p:sp>
      <p:sp>
        <p:nvSpPr>
          <p:cNvPr id="3" name="Subtitle 2"/>
          <p:cNvSpPr>
            <a:spLocks noGrp="1"/>
          </p:cNvSpPr>
          <p:nvPr>
            <p:ph type="subTitle" idx="1"/>
          </p:nvPr>
        </p:nvSpPr>
        <p:spPr>
          <a:xfrm>
            <a:off x="1331576" y="3081017"/>
            <a:ext cx="7766936" cy="3181238"/>
          </a:xfrm>
        </p:spPr>
        <p:txBody>
          <a:bodyPr>
            <a:normAutofit/>
          </a:bodyPr>
          <a:lstStyle/>
          <a:p>
            <a:pPr marL="285750" indent="-285750" algn="l">
              <a:buFont typeface="Arial" panose="020B0604020202020204" pitchFamily="34" charset="0"/>
              <a:buChar char="•"/>
            </a:pPr>
            <a:r>
              <a:rPr lang="en-US" dirty="0"/>
              <a:t>Support</a:t>
            </a:r>
          </a:p>
          <a:p>
            <a:pPr marL="285750" indent="-285750" algn="l">
              <a:buFont typeface="Arial" panose="020B0604020202020204" pitchFamily="34" charset="0"/>
              <a:buChar char="•"/>
            </a:pPr>
            <a:endParaRPr lang="en-US" dirty="0"/>
          </a:p>
          <a:p>
            <a:pPr marL="285750" indent="-285750" algn="l">
              <a:buFont typeface="Arial" panose="020B0604020202020204" pitchFamily="34" charset="0"/>
              <a:buChar char="•"/>
            </a:pPr>
            <a:r>
              <a:rPr lang="en-US" dirty="0"/>
              <a:t>Ongoing development and training</a:t>
            </a:r>
          </a:p>
          <a:p>
            <a:pPr marL="285750" indent="-285750" algn="l">
              <a:buFont typeface="Arial" panose="020B0604020202020204" pitchFamily="34" charset="0"/>
              <a:buChar char="•"/>
            </a:pPr>
            <a:endParaRPr lang="en-US" dirty="0"/>
          </a:p>
          <a:p>
            <a:pPr marL="285750" indent="-285750" algn="l">
              <a:buFont typeface="Arial" panose="020B0604020202020204" pitchFamily="34" charset="0"/>
              <a:buChar char="•"/>
            </a:pPr>
            <a:r>
              <a:rPr lang="en-US" dirty="0"/>
              <a:t>Monitoring and Management</a:t>
            </a:r>
            <a:endParaRPr lang="en-GB" dirty="0"/>
          </a:p>
        </p:txBody>
      </p:sp>
    </p:spTree>
    <p:extLst>
      <p:ext uri="{BB962C8B-B14F-4D97-AF65-F5344CB8AC3E}">
        <p14:creationId xmlns:p14="http://schemas.microsoft.com/office/powerpoint/2010/main" val="240744275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solidFill>
                  <a:schemeClr val="tx1"/>
                </a:solidFill>
                <a:latin typeface="Arial Rounded MT Bold" panose="020F0704030504030204" pitchFamily="34" charset="0"/>
              </a:rPr>
              <a:t>REFLECTION</a:t>
            </a:r>
            <a:endParaRPr lang="en-GB" dirty="0"/>
          </a:p>
        </p:txBody>
      </p:sp>
      <p:sp>
        <p:nvSpPr>
          <p:cNvPr id="3" name="Content Placeholder 2"/>
          <p:cNvSpPr>
            <a:spLocks noGrp="1"/>
          </p:cNvSpPr>
          <p:nvPr>
            <p:ph idx="1"/>
          </p:nvPr>
        </p:nvSpPr>
        <p:spPr/>
        <p:txBody>
          <a:bodyPr>
            <a:normAutofit/>
          </a:bodyPr>
          <a:lstStyle/>
          <a:p>
            <a:r>
              <a:rPr lang="en-US" dirty="0"/>
              <a:t>Supervision is about paying attention to our practice. </a:t>
            </a:r>
          </a:p>
          <a:p>
            <a:r>
              <a:rPr lang="en-US" dirty="0"/>
              <a:t>We stop doing; we pull back from our work; we start thinking/reflecting. We move from subject, where we are identified with or attached to our work, to object, where we can take a meaning-making position outside of ourselves. </a:t>
            </a:r>
          </a:p>
          <a:p>
            <a:r>
              <a:rPr lang="en-US" dirty="0"/>
              <a:t>We move from reflection-in-action to reflection-on-action to reflection-for-action. </a:t>
            </a:r>
          </a:p>
          <a:p>
            <a:pPr marL="0" indent="0">
              <a:buNone/>
            </a:pPr>
            <a:r>
              <a:rPr lang="en-US" i="1" dirty="0"/>
              <a:t>Supervision is a strategic withdrawal to meditate, contemplate and think about our work. In the attention to, and the reflection on, we learn how to do our work better. (Zachary, 2000)</a:t>
            </a:r>
          </a:p>
          <a:p>
            <a:pPr marL="0" indent="0">
              <a:buNone/>
            </a:pPr>
            <a:endParaRPr lang="en-US" i="1" dirty="0"/>
          </a:p>
          <a:p>
            <a:pPr marL="0" indent="0" algn="r">
              <a:buNone/>
            </a:pPr>
            <a:r>
              <a:rPr lang="en-US" i="1" dirty="0"/>
              <a:t>Carroll, M. 2014</a:t>
            </a:r>
          </a:p>
        </p:txBody>
      </p:sp>
    </p:spTree>
    <p:extLst>
      <p:ext uri="{BB962C8B-B14F-4D97-AF65-F5344CB8AC3E}">
        <p14:creationId xmlns:p14="http://schemas.microsoft.com/office/powerpoint/2010/main" val="25934572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solidFill>
                  <a:schemeClr val="tx1"/>
                </a:solidFill>
                <a:latin typeface="Arial Rounded MT Bold" panose="020F0704030504030204" pitchFamily="34" charset="0"/>
              </a:rPr>
              <a:t>Six Principles of Reflective Supervision</a:t>
            </a:r>
            <a:endParaRPr lang="en-GB" dirty="0"/>
          </a:p>
        </p:txBody>
      </p:sp>
      <p:sp>
        <p:nvSpPr>
          <p:cNvPr id="3" name="Content Placeholder 2"/>
          <p:cNvSpPr>
            <a:spLocks noGrp="1"/>
          </p:cNvSpPr>
          <p:nvPr>
            <p:ph idx="1"/>
          </p:nvPr>
        </p:nvSpPr>
        <p:spPr/>
        <p:txBody>
          <a:bodyPr/>
          <a:lstStyle/>
          <a:p>
            <a:r>
              <a:rPr lang="en-US" dirty="0"/>
              <a:t>To deepen and broaden workers’ knowledge and critical analysis skills. </a:t>
            </a:r>
          </a:p>
          <a:p>
            <a:r>
              <a:rPr lang="en-US" dirty="0"/>
              <a:t>To enable confident, competent, creative and independent decision-making.</a:t>
            </a:r>
          </a:p>
          <a:p>
            <a:r>
              <a:rPr lang="en-US" dirty="0"/>
              <a:t>To help workers build clear plans that seek to enable positive change for their clients.</a:t>
            </a:r>
          </a:p>
          <a:p>
            <a:r>
              <a:rPr lang="en-US" dirty="0"/>
              <a:t>To develop a relationship that helps staff feel valued, supported and motivated.  </a:t>
            </a:r>
          </a:p>
          <a:p>
            <a:r>
              <a:rPr lang="en-US" dirty="0"/>
              <a:t>To support the development of workers’ emotional resilience and self-awareness. </a:t>
            </a:r>
          </a:p>
          <a:p>
            <a:r>
              <a:rPr lang="en-US" dirty="0"/>
              <a:t>To promote the development of a learning culture within the </a:t>
            </a:r>
            <a:r>
              <a:rPr lang="en-US" dirty="0" err="1"/>
              <a:t>organisation</a:t>
            </a:r>
            <a:r>
              <a:rPr lang="en-US" dirty="0"/>
              <a:t>.</a:t>
            </a:r>
            <a:endParaRPr lang="en-GB" dirty="0"/>
          </a:p>
        </p:txBody>
      </p:sp>
    </p:spTree>
    <p:extLst>
      <p:ext uri="{BB962C8B-B14F-4D97-AF65-F5344CB8AC3E}">
        <p14:creationId xmlns:p14="http://schemas.microsoft.com/office/powerpoint/2010/main" val="186905145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27081" y="921299"/>
            <a:ext cx="8596668" cy="1320800"/>
          </a:xfrm>
        </p:spPr>
        <p:txBody>
          <a:bodyPr/>
          <a:lstStyle/>
          <a:p>
            <a:r>
              <a:rPr lang="en-US" b="1" dirty="0">
                <a:solidFill>
                  <a:schemeClr val="tx1"/>
                </a:solidFill>
                <a:latin typeface="Arial Rounded MT Bold" panose="020F0704030504030204" pitchFamily="34" charset="0"/>
              </a:rPr>
              <a:t>REFLECTING on YOUR PRACTICE</a:t>
            </a:r>
            <a:endParaRPr lang="en-GB" dirty="0"/>
          </a:p>
        </p:txBody>
      </p:sp>
      <p:sp>
        <p:nvSpPr>
          <p:cNvPr id="3" name="Content Placeholder 2"/>
          <p:cNvSpPr>
            <a:spLocks noGrp="1"/>
          </p:cNvSpPr>
          <p:nvPr>
            <p:ph idx="1"/>
          </p:nvPr>
        </p:nvSpPr>
        <p:spPr>
          <a:xfrm>
            <a:off x="566499" y="1449390"/>
            <a:ext cx="8596668" cy="4323337"/>
          </a:xfrm>
        </p:spPr>
        <p:txBody>
          <a:bodyPr>
            <a:noAutofit/>
          </a:bodyPr>
          <a:lstStyle/>
          <a:p>
            <a:pPr marL="0" indent="0">
              <a:buNone/>
            </a:pPr>
            <a:r>
              <a:rPr lang="en-US" dirty="0"/>
              <a:t>Looking at your own practice as a supervisor, think about a particular person you have been working with and;</a:t>
            </a:r>
          </a:p>
          <a:p>
            <a:pPr marL="342900" indent="-342900">
              <a:buFont typeface="+mj-lt"/>
              <a:buAutoNum type="arabicPeriod"/>
            </a:pPr>
            <a:r>
              <a:rPr lang="en-US" dirty="0"/>
              <a:t>Define the aim of the supervision </a:t>
            </a:r>
            <a:r>
              <a:rPr lang="en-US" dirty="0" err="1"/>
              <a:t>ie</a:t>
            </a:r>
            <a:r>
              <a:rPr lang="en-US" dirty="0"/>
              <a:t> is it to reflect on the positive and negative aspects of dealings with a client and/or to define the issue they would like/need support with?</a:t>
            </a:r>
          </a:p>
          <a:p>
            <a:pPr marL="342900" indent="-342900">
              <a:buFont typeface="+mj-lt"/>
              <a:buAutoNum type="arabicPeriod"/>
            </a:pPr>
            <a:r>
              <a:rPr lang="en-US" dirty="0"/>
              <a:t>What has been worrying you and others about this individual?</a:t>
            </a:r>
          </a:p>
          <a:p>
            <a:pPr marL="342900" indent="-342900">
              <a:buFont typeface="+mj-lt"/>
              <a:buAutoNum type="arabicPeriod"/>
            </a:pPr>
            <a:r>
              <a:rPr lang="en-US" dirty="0"/>
              <a:t>What is working well for the company and the individual?</a:t>
            </a:r>
          </a:p>
          <a:p>
            <a:pPr marL="342900" indent="-342900">
              <a:buFont typeface="+mj-lt"/>
              <a:buAutoNum type="arabicPeriod"/>
            </a:pPr>
            <a:r>
              <a:rPr lang="en-US" dirty="0"/>
              <a:t>What is the issue the individual is asking for support with?</a:t>
            </a:r>
          </a:p>
          <a:p>
            <a:pPr marL="342900" indent="-342900">
              <a:buFont typeface="+mj-lt"/>
              <a:buAutoNum type="arabicPeriod"/>
            </a:pPr>
            <a:r>
              <a:rPr lang="en-US" dirty="0"/>
              <a:t>What are the barriers to support?</a:t>
            </a:r>
          </a:p>
          <a:p>
            <a:pPr marL="342900" indent="-342900">
              <a:buFont typeface="+mj-lt"/>
              <a:buAutoNum type="arabicPeriod"/>
            </a:pPr>
            <a:r>
              <a:rPr lang="en-US" dirty="0"/>
              <a:t>What have you decided you’ll do to support the individual?</a:t>
            </a:r>
          </a:p>
          <a:p>
            <a:pPr marL="342900" indent="-342900">
              <a:buFont typeface="+mj-lt"/>
              <a:buAutoNum type="arabicPeriod"/>
            </a:pPr>
            <a:r>
              <a:rPr lang="en-US" dirty="0"/>
              <a:t>How can you support the individual better in the future?</a:t>
            </a:r>
          </a:p>
          <a:p>
            <a:pPr marL="342900" indent="-342900">
              <a:buFont typeface="+mj-lt"/>
              <a:buAutoNum type="arabicPeriod"/>
            </a:pPr>
            <a:endParaRPr lang="en-US" dirty="0"/>
          </a:p>
        </p:txBody>
      </p:sp>
    </p:spTree>
    <p:extLst>
      <p:ext uri="{BB962C8B-B14F-4D97-AF65-F5344CB8AC3E}">
        <p14:creationId xmlns:p14="http://schemas.microsoft.com/office/powerpoint/2010/main" val="168697461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solidFill>
                  <a:schemeClr val="tx1"/>
                </a:solidFill>
                <a:latin typeface="Arial Rounded MT Bold" panose="020F0704030504030204" pitchFamily="34" charset="0"/>
              </a:rPr>
              <a:t>Gibbs Reflective Cycle </a:t>
            </a:r>
            <a:endParaRPr lang="en-GB" dirty="0"/>
          </a:p>
        </p:txBody>
      </p:sp>
      <p:pic>
        <p:nvPicPr>
          <p:cNvPr id="1026" name="Picture 2" descr="Gibbs' Reflective Cycle Diagram"/>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615778" y="2031783"/>
            <a:ext cx="4719781" cy="36070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2764228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51284" y="1560946"/>
            <a:ext cx="7766936" cy="577963"/>
          </a:xfrm>
        </p:spPr>
        <p:txBody>
          <a:bodyPr/>
          <a:lstStyle/>
          <a:p>
            <a:pPr algn="ctr"/>
            <a:br>
              <a:rPr lang="en-US" sz="3600" b="1" dirty="0">
                <a:solidFill>
                  <a:schemeClr val="tx1"/>
                </a:solidFill>
                <a:latin typeface="Arial Rounded MT Bold" panose="020F0704030504030204" pitchFamily="34" charset="0"/>
              </a:rPr>
            </a:br>
            <a:br>
              <a:rPr lang="en-US" sz="3600" b="1" dirty="0">
                <a:solidFill>
                  <a:schemeClr val="tx1"/>
                </a:solidFill>
                <a:latin typeface="Arial Rounded MT Bold" panose="020F0704030504030204" pitchFamily="34" charset="0"/>
              </a:rPr>
            </a:br>
            <a:r>
              <a:rPr lang="en-US" sz="3600" b="1" dirty="0">
                <a:solidFill>
                  <a:schemeClr val="tx1"/>
                </a:solidFill>
                <a:latin typeface="Arial Rounded MT Bold" panose="020F0704030504030204" pitchFamily="34" charset="0"/>
              </a:rPr>
              <a:t>Benefits of Supervision … for the </a:t>
            </a:r>
            <a:r>
              <a:rPr lang="en-US" sz="3600" b="1" dirty="0" err="1">
                <a:solidFill>
                  <a:schemeClr val="tx1"/>
                </a:solidFill>
                <a:latin typeface="Arial Rounded MT Bold" panose="020F0704030504030204" pitchFamily="34" charset="0"/>
              </a:rPr>
              <a:t>organisation</a:t>
            </a:r>
            <a:endParaRPr lang="en-GB" sz="3600" dirty="0"/>
          </a:p>
        </p:txBody>
      </p:sp>
      <p:sp>
        <p:nvSpPr>
          <p:cNvPr id="3" name="Subtitle 2"/>
          <p:cNvSpPr>
            <a:spLocks noGrp="1"/>
          </p:cNvSpPr>
          <p:nvPr>
            <p:ph type="subTitle" idx="1"/>
          </p:nvPr>
        </p:nvSpPr>
        <p:spPr>
          <a:xfrm>
            <a:off x="546485" y="2847909"/>
            <a:ext cx="7766936" cy="3957093"/>
          </a:xfrm>
        </p:spPr>
        <p:txBody>
          <a:bodyPr>
            <a:noAutofit/>
          </a:bodyPr>
          <a:lstStyle/>
          <a:p>
            <a:pPr marL="285750" indent="-285750" algn="l">
              <a:buFont typeface="Arial" panose="020B0604020202020204" pitchFamily="34" charset="0"/>
              <a:buChar char="•"/>
            </a:pPr>
            <a:r>
              <a:rPr lang="en-US" dirty="0"/>
              <a:t>Supporting individuals to understand the organizational values and goals and how they contribute to these</a:t>
            </a:r>
          </a:p>
          <a:p>
            <a:pPr marL="285750" indent="-285750" algn="l">
              <a:buFont typeface="Arial" panose="020B0604020202020204" pitchFamily="34" charset="0"/>
              <a:buChar char="•"/>
            </a:pPr>
            <a:r>
              <a:rPr lang="en-US" dirty="0"/>
              <a:t>Ensuring that advocacy partners receive a good quality service</a:t>
            </a:r>
          </a:p>
          <a:p>
            <a:pPr marL="285750" indent="-285750" algn="l">
              <a:buFont typeface="Arial" panose="020B0604020202020204" pitchFamily="34" charset="0"/>
              <a:buChar char="•"/>
            </a:pPr>
            <a:r>
              <a:rPr lang="en-US" dirty="0"/>
              <a:t>Enabling the understanding and implementation of policies and procedures</a:t>
            </a:r>
          </a:p>
          <a:p>
            <a:pPr marL="285750" indent="-285750" algn="l">
              <a:buFont typeface="Arial" panose="020B0604020202020204" pitchFamily="34" charset="0"/>
              <a:buChar char="•"/>
            </a:pPr>
            <a:r>
              <a:rPr lang="en-US" dirty="0"/>
              <a:t>To allow for valuable and effective internal communication</a:t>
            </a:r>
          </a:p>
          <a:p>
            <a:pPr marL="285750" indent="-285750" algn="l">
              <a:buFont typeface="Arial" panose="020B0604020202020204" pitchFamily="34" charset="0"/>
              <a:buChar char="•"/>
            </a:pPr>
            <a:r>
              <a:rPr lang="en-US" dirty="0"/>
              <a:t>Ensuring that individuals have a manageable and appropriate workload</a:t>
            </a:r>
          </a:p>
          <a:p>
            <a:pPr marL="285750" indent="-285750" algn="l">
              <a:buFont typeface="Arial" panose="020B0604020202020204" pitchFamily="34" charset="0"/>
              <a:buChar char="•"/>
            </a:pPr>
            <a:r>
              <a:rPr lang="en-US" dirty="0"/>
              <a:t>Ensure adherence to the advocacy code of practice and principles therein</a:t>
            </a:r>
          </a:p>
          <a:p>
            <a:pPr marL="285750" indent="-285750" algn="l">
              <a:buFont typeface="Arial" panose="020B0604020202020204" pitchFamily="34" charset="0"/>
              <a:buChar char="•"/>
            </a:pPr>
            <a:r>
              <a:rPr lang="en-US" dirty="0"/>
              <a:t>Engages staff in meaningful conversation and development that aids retention of staff, reduced sickness, complaints and grievances</a:t>
            </a:r>
          </a:p>
        </p:txBody>
      </p:sp>
    </p:spTree>
    <p:extLst>
      <p:ext uri="{BB962C8B-B14F-4D97-AF65-F5344CB8AC3E}">
        <p14:creationId xmlns:p14="http://schemas.microsoft.com/office/powerpoint/2010/main" val="362370267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solidFill>
                  <a:schemeClr val="tx1"/>
                </a:solidFill>
                <a:latin typeface="Arial Rounded MT Bold" panose="020F0704030504030204" pitchFamily="34" charset="0"/>
              </a:rPr>
              <a:t>Benefits of Supervision … for the Independent Advocate </a:t>
            </a:r>
            <a:endParaRPr lang="en-GB" dirty="0"/>
          </a:p>
        </p:txBody>
      </p:sp>
      <p:sp>
        <p:nvSpPr>
          <p:cNvPr id="3" name="Content Placeholder 2"/>
          <p:cNvSpPr>
            <a:spLocks noGrp="1"/>
          </p:cNvSpPr>
          <p:nvPr>
            <p:ph idx="1"/>
          </p:nvPr>
        </p:nvSpPr>
        <p:spPr>
          <a:xfrm>
            <a:off x="677335" y="2160590"/>
            <a:ext cx="8596668" cy="4360283"/>
          </a:xfrm>
        </p:spPr>
        <p:txBody>
          <a:bodyPr/>
          <a:lstStyle/>
          <a:p>
            <a:pPr marL="285750" indent="-285750">
              <a:buFont typeface="Arial" panose="020B0604020202020204" pitchFamily="34" charset="0"/>
              <a:buChar char="•"/>
            </a:pPr>
            <a:r>
              <a:rPr lang="en-US" dirty="0"/>
              <a:t>Allows the Independent Advocate to take accountability and be clear about their responsibilities, and ensure competence in their role.</a:t>
            </a:r>
          </a:p>
          <a:p>
            <a:pPr marL="285750" indent="-285750">
              <a:buFont typeface="Arial" panose="020B0604020202020204" pitchFamily="34" charset="0"/>
              <a:buChar char="•"/>
            </a:pPr>
            <a:r>
              <a:rPr lang="en-US" dirty="0"/>
              <a:t>To reflect, </a:t>
            </a:r>
            <a:r>
              <a:rPr lang="en-US" dirty="0" err="1"/>
              <a:t>analyse</a:t>
            </a:r>
            <a:r>
              <a:rPr lang="en-US" dirty="0"/>
              <a:t> and evaluate practice</a:t>
            </a:r>
          </a:p>
          <a:p>
            <a:pPr marL="285750" indent="-285750">
              <a:buFont typeface="Arial" panose="020B0604020202020204" pitchFamily="34" charset="0"/>
              <a:buChar char="•"/>
            </a:pPr>
            <a:r>
              <a:rPr lang="en-US" dirty="0"/>
              <a:t>Provides constructive feedback</a:t>
            </a:r>
          </a:p>
          <a:p>
            <a:pPr marL="285750" indent="-285750">
              <a:buFont typeface="Arial" panose="020B0604020202020204" pitchFamily="34" charset="0"/>
              <a:buChar char="•"/>
            </a:pPr>
            <a:r>
              <a:rPr lang="en-US" dirty="0" err="1"/>
              <a:t>Recognises</a:t>
            </a:r>
            <a:r>
              <a:rPr lang="en-US" dirty="0"/>
              <a:t> values and good practice</a:t>
            </a:r>
          </a:p>
          <a:p>
            <a:pPr marL="285750" indent="-285750">
              <a:buFont typeface="Arial" panose="020B0604020202020204" pitchFamily="34" charset="0"/>
              <a:buChar char="•"/>
            </a:pPr>
            <a:r>
              <a:rPr lang="en-US" dirty="0"/>
              <a:t>Provides consistency of practice</a:t>
            </a:r>
          </a:p>
          <a:p>
            <a:pPr marL="285750" indent="-285750">
              <a:buFont typeface="Arial" panose="020B0604020202020204" pitchFamily="34" charset="0"/>
              <a:buChar char="•"/>
            </a:pPr>
            <a:r>
              <a:rPr lang="en-US" dirty="0"/>
              <a:t>Supports the health and wellbeing of the advocate</a:t>
            </a:r>
          </a:p>
          <a:p>
            <a:pPr marL="285750" indent="-285750">
              <a:buFont typeface="Arial" panose="020B0604020202020204" pitchFamily="34" charset="0"/>
              <a:buChar char="•"/>
            </a:pPr>
            <a:r>
              <a:rPr lang="en-US" dirty="0"/>
              <a:t>Reinforces clear professional boundaries</a:t>
            </a:r>
          </a:p>
          <a:p>
            <a:pPr marL="285750" indent="-285750">
              <a:buFont typeface="Arial" panose="020B0604020202020204" pitchFamily="34" charset="0"/>
              <a:buChar char="•"/>
            </a:pPr>
            <a:r>
              <a:rPr lang="en-US" dirty="0"/>
              <a:t>Identifies learning and development needs</a:t>
            </a:r>
          </a:p>
          <a:p>
            <a:pPr marL="285750" indent="-285750">
              <a:buFont typeface="Arial" panose="020B0604020202020204" pitchFamily="34" charset="0"/>
              <a:buChar char="•"/>
            </a:pPr>
            <a:r>
              <a:rPr lang="en-US" dirty="0"/>
              <a:t>Increases transparency and openness</a:t>
            </a:r>
          </a:p>
          <a:p>
            <a:pPr marL="285750" indent="-285750">
              <a:buFont typeface="Arial" panose="020B0604020202020204" pitchFamily="34" charset="0"/>
              <a:buChar char="•"/>
            </a:pPr>
            <a:r>
              <a:rPr lang="en-US" dirty="0"/>
              <a:t>Enables setting, agreeing and reviewing SMART goals and objectives</a:t>
            </a:r>
          </a:p>
          <a:p>
            <a:pPr marL="285750" indent="-285750">
              <a:buFont typeface="Arial" panose="020B0604020202020204" pitchFamily="34" charset="0"/>
              <a:buChar char="•"/>
            </a:pPr>
            <a:endParaRPr lang="en-US" dirty="0"/>
          </a:p>
          <a:p>
            <a:pPr marL="0" indent="0">
              <a:buNone/>
            </a:pPr>
            <a:endParaRPr lang="en-GB" dirty="0"/>
          </a:p>
        </p:txBody>
      </p:sp>
    </p:spTree>
    <p:extLst>
      <p:ext uri="{BB962C8B-B14F-4D97-AF65-F5344CB8AC3E}">
        <p14:creationId xmlns:p14="http://schemas.microsoft.com/office/powerpoint/2010/main" val="240723506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solidFill>
                  <a:schemeClr val="tx1"/>
                </a:solidFill>
                <a:latin typeface="Arial Rounded MT Bold" panose="020F0704030504030204" pitchFamily="34" charset="0"/>
              </a:rPr>
              <a:t>Benefits of Supervision … for the Advocacy Partner/Client</a:t>
            </a:r>
            <a:endParaRPr lang="en-GB" dirty="0"/>
          </a:p>
        </p:txBody>
      </p:sp>
      <p:sp>
        <p:nvSpPr>
          <p:cNvPr id="3" name="Content Placeholder 2"/>
          <p:cNvSpPr>
            <a:spLocks noGrp="1"/>
          </p:cNvSpPr>
          <p:nvPr>
            <p:ph idx="1"/>
          </p:nvPr>
        </p:nvSpPr>
        <p:spPr/>
        <p:txBody>
          <a:bodyPr/>
          <a:lstStyle/>
          <a:p>
            <a:pPr marL="285750" indent="-285750">
              <a:buFont typeface="Arial" panose="020B0604020202020204" pitchFamily="34" charset="0"/>
              <a:buChar char="•"/>
            </a:pPr>
            <a:r>
              <a:rPr lang="en-US" dirty="0"/>
              <a:t>The Independent Advocate is clear about their roles and responsibilities and continues to have opportunity to discuss and develop their learning, enabling the provision of a quality Independent Advocacy Service.</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The Independent Advocate will have a clear understanding of the Principles of Advocacy, which will further ensure the voice of the advocacy partner is heard.</a:t>
            </a:r>
            <a:endParaRPr lang="en-GB" dirty="0"/>
          </a:p>
          <a:p>
            <a:endParaRPr lang="en-GB" dirty="0"/>
          </a:p>
        </p:txBody>
      </p:sp>
    </p:spTree>
    <p:extLst>
      <p:ext uri="{BB962C8B-B14F-4D97-AF65-F5344CB8AC3E}">
        <p14:creationId xmlns:p14="http://schemas.microsoft.com/office/powerpoint/2010/main" val="1206974305"/>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94631" y="926701"/>
            <a:ext cx="7766936" cy="1373154"/>
          </a:xfrm>
        </p:spPr>
        <p:txBody>
          <a:bodyPr/>
          <a:lstStyle/>
          <a:p>
            <a:pPr algn="ctr"/>
            <a:r>
              <a:rPr lang="en-US" sz="3600" b="1" dirty="0">
                <a:solidFill>
                  <a:schemeClr val="tx1"/>
                </a:solidFill>
                <a:latin typeface="Arial Rounded MT Bold" panose="020F0704030504030204" pitchFamily="34" charset="0"/>
              </a:rPr>
              <a:t>Functions of Supervision</a:t>
            </a:r>
            <a:endParaRPr lang="en-GB" sz="3600" dirty="0"/>
          </a:p>
        </p:txBody>
      </p:sp>
      <p:sp>
        <p:nvSpPr>
          <p:cNvPr id="3" name="Subtitle 2"/>
          <p:cNvSpPr>
            <a:spLocks noGrp="1"/>
          </p:cNvSpPr>
          <p:nvPr>
            <p:ph type="subTitle" idx="1"/>
          </p:nvPr>
        </p:nvSpPr>
        <p:spPr>
          <a:xfrm>
            <a:off x="3168073" y="2530766"/>
            <a:ext cx="3288145" cy="350980"/>
          </a:xfrm>
        </p:spPr>
        <p:txBody>
          <a:bodyPr>
            <a:normAutofit lnSpcReduction="10000"/>
          </a:bodyPr>
          <a:lstStyle/>
          <a:p>
            <a:pPr algn="ctr"/>
            <a:r>
              <a:rPr lang="en-US" b="1" dirty="0">
                <a:latin typeface="Arial Rounded MT Bold" panose="020F0704030504030204" pitchFamily="34" charset="0"/>
              </a:rPr>
              <a:t>3 Key Functions</a:t>
            </a:r>
          </a:p>
          <a:p>
            <a:pPr algn="ctr"/>
            <a:endParaRPr lang="en-GB" b="1" dirty="0">
              <a:latin typeface="Arial Rounded MT Bold" panose="020F0704030504030204" pitchFamily="34" charset="0"/>
            </a:endParaRPr>
          </a:p>
        </p:txBody>
      </p:sp>
      <p:sp>
        <p:nvSpPr>
          <p:cNvPr id="5" name="TextBox 4"/>
          <p:cNvSpPr txBox="1"/>
          <p:nvPr/>
        </p:nvSpPr>
        <p:spPr>
          <a:xfrm>
            <a:off x="1667164" y="3574411"/>
            <a:ext cx="3611418" cy="369332"/>
          </a:xfrm>
          <a:prstGeom prst="rect">
            <a:avLst/>
          </a:prstGeom>
          <a:noFill/>
        </p:spPr>
        <p:txBody>
          <a:bodyPr wrap="square" rtlCol="0">
            <a:spAutoFit/>
          </a:bodyPr>
          <a:lstStyle/>
          <a:p>
            <a:r>
              <a:rPr lang="en-US" dirty="0"/>
              <a:t>Supportive</a:t>
            </a:r>
            <a:endParaRPr lang="en-GB" dirty="0"/>
          </a:p>
        </p:txBody>
      </p:sp>
      <p:sp>
        <p:nvSpPr>
          <p:cNvPr id="6" name="TextBox 5"/>
          <p:cNvSpPr txBox="1"/>
          <p:nvPr/>
        </p:nvSpPr>
        <p:spPr>
          <a:xfrm>
            <a:off x="3629892" y="5181539"/>
            <a:ext cx="3297381" cy="369332"/>
          </a:xfrm>
          <a:prstGeom prst="rect">
            <a:avLst/>
          </a:prstGeom>
          <a:noFill/>
        </p:spPr>
        <p:txBody>
          <a:bodyPr wrap="square" rtlCol="0">
            <a:spAutoFit/>
          </a:bodyPr>
          <a:lstStyle/>
          <a:p>
            <a:r>
              <a:rPr lang="en-US" dirty="0"/>
              <a:t>Line Management</a:t>
            </a:r>
            <a:endParaRPr lang="en-GB" dirty="0"/>
          </a:p>
        </p:txBody>
      </p:sp>
      <p:sp>
        <p:nvSpPr>
          <p:cNvPr id="7" name="TextBox 6"/>
          <p:cNvSpPr txBox="1"/>
          <p:nvPr/>
        </p:nvSpPr>
        <p:spPr>
          <a:xfrm>
            <a:off x="5684982" y="3209728"/>
            <a:ext cx="3888509" cy="369332"/>
          </a:xfrm>
          <a:prstGeom prst="rect">
            <a:avLst/>
          </a:prstGeom>
          <a:noFill/>
        </p:spPr>
        <p:txBody>
          <a:bodyPr wrap="square" rtlCol="0">
            <a:spAutoFit/>
          </a:bodyPr>
          <a:lstStyle/>
          <a:p>
            <a:r>
              <a:rPr lang="en-US" dirty="0"/>
              <a:t>Educational and/or developmental </a:t>
            </a:r>
            <a:endParaRPr lang="en-GB" dirty="0"/>
          </a:p>
        </p:txBody>
      </p:sp>
    </p:spTree>
    <p:extLst>
      <p:ext uri="{BB962C8B-B14F-4D97-AF65-F5344CB8AC3E}">
        <p14:creationId xmlns:p14="http://schemas.microsoft.com/office/powerpoint/2010/main" val="4266753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07127" y="895926"/>
            <a:ext cx="7666876" cy="1034473"/>
          </a:xfrm>
        </p:spPr>
        <p:txBody>
          <a:bodyPr/>
          <a:lstStyle/>
          <a:p>
            <a:r>
              <a:rPr lang="en-US" b="1" dirty="0">
                <a:solidFill>
                  <a:schemeClr val="tx1"/>
                </a:solidFill>
                <a:latin typeface="Arial Rounded MT Bold" panose="020F0704030504030204" pitchFamily="34" charset="0"/>
              </a:rPr>
              <a:t>The Role of the Supervisor</a:t>
            </a:r>
            <a:endParaRPr lang="en-GB" dirty="0"/>
          </a:p>
        </p:txBody>
      </p:sp>
      <p:sp>
        <p:nvSpPr>
          <p:cNvPr id="3" name="Content Placeholder 2"/>
          <p:cNvSpPr>
            <a:spLocks noGrp="1"/>
          </p:cNvSpPr>
          <p:nvPr>
            <p:ph idx="1"/>
          </p:nvPr>
        </p:nvSpPr>
        <p:spPr/>
        <p:txBody>
          <a:bodyPr/>
          <a:lstStyle/>
          <a:p>
            <a:pPr marL="0" indent="0">
              <a:buNone/>
            </a:pPr>
            <a:r>
              <a:rPr lang="en-US" dirty="0"/>
              <a:t>The role of the supervisor is vital to the Independent Advocacy </a:t>
            </a:r>
            <a:r>
              <a:rPr lang="en-US" dirty="0" err="1"/>
              <a:t>organisation</a:t>
            </a:r>
            <a:r>
              <a:rPr lang="en-US" dirty="0"/>
              <a:t>.  They are responsible for;</a:t>
            </a:r>
          </a:p>
          <a:p>
            <a:pPr marL="0" indent="0">
              <a:buNone/>
            </a:pPr>
            <a:endParaRPr lang="en-US" dirty="0"/>
          </a:p>
          <a:p>
            <a:pPr marL="0" indent="0">
              <a:buNone/>
            </a:pPr>
            <a:r>
              <a:rPr lang="en-US" dirty="0"/>
              <a:t>Supervising the work of others</a:t>
            </a:r>
          </a:p>
          <a:p>
            <a:pPr marL="0" indent="0">
              <a:buNone/>
            </a:pPr>
            <a:r>
              <a:rPr lang="en-US" dirty="0"/>
              <a:t>Coaching</a:t>
            </a:r>
          </a:p>
          <a:p>
            <a:pPr marL="0" indent="0">
              <a:buNone/>
            </a:pPr>
            <a:r>
              <a:rPr lang="en-US" dirty="0"/>
              <a:t>Resolving issues</a:t>
            </a:r>
          </a:p>
        </p:txBody>
      </p:sp>
    </p:spTree>
    <p:extLst>
      <p:ext uri="{BB962C8B-B14F-4D97-AF65-F5344CB8AC3E}">
        <p14:creationId xmlns:p14="http://schemas.microsoft.com/office/powerpoint/2010/main" val="2601245498"/>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21044" y="839790"/>
            <a:ext cx="8596668" cy="1320800"/>
          </a:xfrm>
        </p:spPr>
        <p:txBody>
          <a:bodyPr/>
          <a:lstStyle/>
          <a:p>
            <a:r>
              <a:rPr lang="en-US" b="1" dirty="0">
                <a:solidFill>
                  <a:schemeClr val="tx1"/>
                </a:solidFill>
                <a:latin typeface="Arial Rounded MT Bold" panose="020F0704030504030204" pitchFamily="34" charset="0"/>
              </a:rPr>
              <a:t>Attributes of a Good Supervisor</a:t>
            </a:r>
            <a:endParaRPr lang="en-GB" dirty="0"/>
          </a:p>
        </p:txBody>
      </p:sp>
      <p:sp>
        <p:nvSpPr>
          <p:cNvPr id="3" name="Content Placeholder 2"/>
          <p:cNvSpPr>
            <a:spLocks noGrp="1"/>
          </p:cNvSpPr>
          <p:nvPr>
            <p:ph idx="1"/>
          </p:nvPr>
        </p:nvSpPr>
        <p:spPr/>
        <p:txBody>
          <a:bodyPr>
            <a:normAutofit fontScale="92500" lnSpcReduction="20000"/>
          </a:bodyPr>
          <a:lstStyle/>
          <a:p>
            <a:pPr marL="0" indent="0">
              <a:buNone/>
            </a:pPr>
            <a:r>
              <a:rPr lang="en-US" dirty="0"/>
              <a:t>Good Supervisors have the right values, skills and knowledge to undertake the role and should have a good understanding of the work that supervisees do.</a:t>
            </a:r>
          </a:p>
          <a:p>
            <a:pPr marL="0" indent="0">
              <a:buNone/>
            </a:pPr>
            <a:endParaRPr lang="en-US" dirty="0"/>
          </a:p>
          <a:p>
            <a:pPr marL="0" indent="0">
              <a:buNone/>
            </a:pPr>
            <a:r>
              <a:rPr lang="en-US" dirty="0"/>
              <a:t>Values, attitudes and behaviors required in Independent Advocacy, mirror those required in adult social care in their ‘Compassion in Practice’ </a:t>
            </a:r>
            <a:r>
              <a:rPr lang="en-US" dirty="0" err="1"/>
              <a:t>stragegy</a:t>
            </a:r>
            <a:r>
              <a:rPr lang="en-US" dirty="0"/>
              <a:t> (2012)</a:t>
            </a:r>
          </a:p>
          <a:p>
            <a:pPr marL="0" indent="0">
              <a:buNone/>
            </a:pPr>
            <a:r>
              <a:rPr lang="en-US" dirty="0"/>
              <a:t>The 6C’s</a:t>
            </a:r>
          </a:p>
          <a:p>
            <a:pPr>
              <a:buFont typeface="Wingdings" panose="05000000000000000000" pitchFamily="2" charset="2"/>
              <a:buChar char="v"/>
            </a:pPr>
            <a:r>
              <a:rPr lang="en-US" dirty="0"/>
              <a:t>Care</a:t>
            </a:r>
          </a:p>
          <a:p>
            <a:pPr>
              <a:buFont typeface="Wingdings" panose="05000000000000000000" pitchFamily="2" charset="2"/>
              <a:buChar char="v"/>
            </a:pPr>
            <a:r>
              <a:rPr lang="en-US" dirty="0"/>
              <a:t>Compassion</a:t>
            </a:r>
          </a:p>
          <a:p>
            <a:pPr>
              <a:buFont typeface="Wingdings" panose="05000000000000000000" pitchFamily="2" charset="2"/>
              <a:buChar char="v"/>
            </a:pPr>
            <a:r>
              <a:rPr lang="en-US" dirty="0"/>
              <a:t>Competence</a:t>
            </a:r>
          </a:p>
          <a:p>
            <a:pPr>
              <a:buFont typeface="Wingdings" panose="05000000000000000000" pitchFamily="2" charset="2"/>
              <a:buChar char="v"/>
            </a:pPr>
            <a:r>
              <a:rPr lang="en-US" dirty="0"/>
              <a:t>Communication</a:t>
            </a:r>
          </a:p>
          <a:p>
            <a:pPr>
              <a:buFont typeface="Wingdings" panose="05000000000000000000" pitchFamily="2" charset="2"/>
              <a:buChar char="v"/>
            </a:pPr>
            <a:r>
              <a:rPr lang="en-US" dirty="0"/>
              <a:t>Courage</a:t>
            </a:r>
          </a:p>
          <a:p>
            <a:pPr>
              <a:buFont typeface="Wingdings" panose="05000000000000000000" pitchFamily="2" charset="2"/>
              <a:buChar char="v"/>
            </a:pPr>
            <a:r>
              <a:rPr lang="en-US" dirty="0"/>
              <a:t>Commitment</a:t>
            </a:r>
            <a:endParaRPr lang="en-GB" dirty="0"/>
          </a:p>
        </p:txBody>
      </p:sp>
    </p:spTree>
    <p:extLst>
      <p:ext uri="{BB962C8B-B14F-4D97-AF65-F5344CB8AC3E}">
        <p14:creationId xmlns:p14="http://schemas.microsoft.com/office/powerpoint/2010/main" val="2799432684"/>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62789" y="711200"/>
            <a:ext cx="8596668" cy="1320800"/>
          </a:xfrm>
        </p:spPr>
        <p:txBody>
          <a:bodyPr/>
          <a:lstStyle/>
          <a:p>
            <a:r>
              <a:rPr lang="en-US" b="1" dirty="0">
                <a:solidFill>
                  <a:schemeClr val="tx1"/>
                </a:solidFill>
                <a:latin typeface="Arial Rounded MT Bold" panose="020F0704030504030204" pitchFamily="34" charset="0"/>
              </a:rPr>
              <a:t>Skills of a Good Supervisor</a:t>
            </a:r>
            <a:endParaRPr lang="en-GB" dirty="0"/>
          </a:p>
        </p:txBody>
      </p:sp>
      <p:sp>
        <p:nvSpPr>
          <p:cNvPr id="3" name="Content Placeholder 2"/>
          <p:cNvSpPr>
            <a:spLocks noGrp="1"/>
          </p:cNvSpPr>
          <p:nvPr>
            <p:ph idx="1"/>
          </p:nvPr>
        </p:nvSpPr>
        <p:spPr/>
        <p:txBody>
          <a:bodyPr/>
          <a:lstStyle/>
          <a:p>
            <a:pPr>
              <a:buFont typeface="Arial" panose="020B0604020202020204" pitchFamily="34" charset="0"/>
              <a:buChar char="•"/>
            </a:pPr>
            <a:r>
              <a:rPr lang="en-US" dirty="0" err="1"/>
              <a:t>Organisational</a:t>
            </a:r>
            <a:r>
              <a:rPr lang="en-US" dirty="0"/>
              <a:t> and time management skills</a:t>
            </a:r>
          </a:p>
          <a:p>
            <a:pPr>
              <a:buFont typeface="Arial" panose="020B0604020202020204" pitchFamily="34" charset="0"/>
              <a:buChar char="•"/>
            </a:pPr>
            <a:r>
              <a:rPr lang="en-US" dirty="0"/>
              <a:t>Communication skills, including good listening skills</a:t>
            </a:r>
          </a:p>
          <a:p>
            <a:pPr>
              <a:buFont typeface="Arial" panose="020B0604020202020204" pitchFamily="34" charset="0"/>
              <a:buChar char="•"/>
            </a:pPr>
            <a:r>
              <a:rPr lang="en-US" dirty="0"/>
              <a:t>An ability to remain calm under pressure</a:t>
            </a:r>
          </a:p>
          <a:p>
            <a:pPr>
              <a:buFont typeface="Arial" panose="020B0604020202020204" pitchFamily="34" charset="0"/>
              <a:buChar char="•"/>
            </a:pPr>
            <a:r>
              <a:rPr lang="en-US" dirty="0"/>
              <a:t>Leadership skills</a:t>
            </a:r>
          </a:p>
          <a:p>
            <a:pPr>
              <a:buFont typeface="Arial" panose="020B0604020202020204" pitchFamily="34" charset="0"/>
              <a:buChar char="•"/>
            </a:pPr>
            <a:r>
              <a:rPr lang="en-US" dirty="0"/>
              <a:t>Problem-solving skills</a:t>
            </a:r>
          </a:p>
          <a:p>
            <a:pPr>
              <a:buFont typeface="Arial" panose="020B0604020202020204" pitchFamily="34" charset="0"/>
              <a:buChar char="•"/>
            </a:pPr>
            <a:r>
              <a:rPr lang="en-US" dirty="0"/>
              <a:t>Conflict resolution skills</a:t>
            </a:r>
          </a:p>
          <a:p>
            <a:pPr>
              <a:buFont typeface="Arial" panose="020B0604020202020204" pitchFamily="34" charset="0"/>
              <a:buChar char="•"/>
            </a:pPr>
            <a:r>
              <a:rPr lang="en-US" dirty="0"/>
              <a:t>Professionalism and positive attitude</a:t>
            </a:r>
            <a:endParaRPr lang="en-GB" dirty="0"/>
          </a:p>
        </p:txBody>
      </p:sp>
    </p:spTree>
    <p:extLst>
      <p:ext uri="{BB962C8B-B14F-4D97-AF65-F5344CB8AC3E}">
        <p14:creationId xmlns:p14="http://schemas.microsoft.com/office/powerpoint/2010/main" val="2650207800"/>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Slide Number Placeholder 5"/>
          <p:cNvSpPr>
            <a:spLocks noGrp="1"/>
          </p:cNvSpPr>
          <p:nvPr>
            <p:ph type="sldNum" sz="quarter" idx="12"/>
          </p:nvPr>
        </p:nvSpPr>
        <p:spPr/>
        <p:txBody>
          <a:bodyPr/>
          <a:lstStyle/>
          <a:p>
            <a:fld id="{B15AE5A0-2D24-4F23-8054-578E291EC85F}" type="slidenum">
              <a:rPr lang="en-US" altLang="en-US"/>
              <a:pPr/>
              <a:t>59</a:t>
            </a:fld>
            <a:endParaRPr lang="en-US" altLang="en-US" dirty="0"/>
          </a:p>
        </p:txBody>
      </p:sp>
      <p:sp>
        <p:nvSpPr>
          <p:cNvPr id="38914" name="Rectangle 2"/>
          <p:cNvSpPr>
            <a:spLocks noGrp="1" noChangeArrowheads="1"/>
          </p:cNvSpPr>
          <p:nvPr>
            <p:ph type="title"/>
          </p:nvPr>
        </p:nvSpPr>
        <p:spPr>
          <a:xfrm>
            <a:off x="1930400" y="228600"/>
            <a:ext cx="7772400" cy="914400"/>
          </a:xfrm>
        </p:spPr>
        <p:txBody>
          <a:bodyPr>
            <a:normAutofit/>
          </a:bodyPr>
          <a:lstStyle/>
          <a:p>
            <a:pPr algn="l"/>
            <a:r>
              <a:rPr lang="en-GB" altLang="en-US" b="1" dirty="0">
                <a:solidFill>
                  <a:schemeClr val="tx2"/>
                </a:solidFill>
              </a:rPr>
              <a:t>BOOST Model for giving feedback:</a:t>
            </a:r>
          </a:p>
        </p:txBody>
      </p:sp>
      <p:sp>
        <p:nvSpPr>
          <p:cNvPr id="38915" name="Rectangle 3"/>
          <p:cNvSpPr>
            <a:spLocks noGrp="1" noChangeArrowheads="1"/>
          </p:cNvSpPr>
          <p:nvPr>
            <p:ph type="body" idx="1"/>
          </p:nvPr>
        </p:nvSpPr>
        <p:spPr>
          <a:xfrm>
            <a:off x="1930400" y="1484784"/>
            <a:ext cx="8184776" cy="4225779"/>
          </a:xfrm>
        </p:spPr>
        <p:txBody>
          <a:bodyPr>
            <a:normAutofit lnSpcReduction="10000"/>
          </a:bodyPr>
          <a:lstStyle/>
          <a:p>
            <a:r>
              <a:rPr lang="en-GB" altLang="en-US" sz="2400" b="1" dirty="0">
                <a:solidFill>
                  <a:srgbClr val="FF0000"/>
                </a:solidFill>
              </a:rPr>
              <a:t>B</a:t>
            </a:r>
            <a:r>
              <a:rPr lang="en-GB" altLang="en-US" sz="2400" b="1" dirty="0"/>
              <a:t> </a:t>
            </a:r>
            <a:r>
              <a:rPr lang="en-GB" altLang="en-US" sz="2400" b="1" dirty="0">
                <a:solidFill>
                  <a:schemeClr val="tx2"/>
                </a:solidFill>
              </a:rPr>
              <a:t>alanced: </a:t>
            </a:r>
            <a:r>
              <a:rPr lang="en-GB" altLang="en-US" sz="2400" dirty="0">
                <a:solidFill>
                  <a:schemeClr val="tx2"/>
                </a:solidFill>
              </a:rPr>
              <a:t>focus not only on areas for development, but also strengths</a:t>
            </a:r>
          </a:p>
          <a:p>
            <a:r>
              <a:rPr lang="en-GB" altLang="en-US" sz="2400" b="1" dirty="0">
                <a:solidFill>
                  <a:srgbClr val="FF0000"/>
                </a:solidFill>
              </a:rPr>
              <a:t>O</a:t>
            </a:r>
            <a:r>
              <a:rPr lang="en-GB" altLang="en-US" sz="2400" b="1" dirty="0"/>
              <a:t> </a:t>
            </a:r>
            <a:r>
              <a:rPr lang="en-GB" altLang="en-US" sz="2400" b="1" dirty="0">
                <a:solidFill>
                  <a:schemeClr val="tx2"/>
                </a:solidFill>
              </a:rPr>
              <a:t>bserved: p</a:t>
            </a:r>
            <a:r>
              <a:rPr lang="en-GB" altLang="en-US" sz="2400" dirty="0">
                <a:solidFill>
                  <a:schemeClr val="tx2"/>
                </a:solidFill>
              </a:rPr>
              <a:t>rovide feedback based only upon behaviours that you have observed</a:t>
            </a:r>
          </a:p>
          <a:p>
            <a:r>
              <a:rPr lang="en-GB" altLang="en-US" sz="2400" b="1" dirty="0">
                <a:solidFill>
                  <a:srgbClr val="FF0000"/>
                </a:solidFill>
              </a:rPr>
              <a:t>O </a:t>
            </a:r>
            <a:r>
              <a:rPr lang="en-GB" altLang="en-US" sz="2400" b="1" dirty="0">
                <a:solidFill>
                  <a:schemeClr val="tx2"/>
                </a:solidFill>
              </a:rPr>
              <a:t>bjective: </a:t>
            </a:r>
            <a:r>
              <a:rPr lang="en-GB" altLang="en-US" sz="2400" dirty="0">
                <a:solidFill>
                  <a:schemeClr val="tx2"/>
                </a:solidFill>
              </a:rPr>
              <a:t>avoid judgements and relate feedback to the observed behaviours, not personality</a:t>
            </a:r>
          </a:p>
          <a:p>
            <a:r>
              <a:rPr lang="en-GB" altLang="en-US" sz="2400" b="1" dirty="0">
                <a:solidFill>
                  <a:srgbClr val="FF0000"/>
                </a:solidFill>
              </a:rPr>
              <a:t>S </a:t>
            </a:r>
            <a:r>
              <a:rPr lang="en-GB" altLang="en-US" sz="2400" b="1" dirty="0">
                <a:solidFill>
                  <a:schemeClr val="tx2"/>
                </a:solidFill>
              </a:rPr>
              <a:t>pecific: </a:t>
            </a:r>
            <a:r>
              <a:rPr lang="en-GB" altLang="en-US" sz="2400" dirty="0">
                <a:solidFill>
                  <a:schemeClr val="tx2"/>
                </a:solidFill>
              </a:rPr>
              <a:t>back up your comments with specific examples of the observed behaviour</a:t>
            </a:r>
          </a:p>
          <a:p>
            <a:r>
              <a:rPr lang="en-GB" altLang="en-US" sz="2400" b="1" dirty="0">
                <a:solidFill>
                  <a:srgbClr val="FF0000"/>
                </a:solidFill>
              </a:rPr>
              <a:t>T</a:t>
            </a:r>
            <a:r>
              <a:rPr lang="en-GB" altLang="en-US" sz="2400" b="1" dirty="0"/>
              <a:t> </a:t>
            </a:r>
            <a:r>
              <a:rPr lang="en-GB" altLang="en-US" sz="2400" b="1" dirty="0">
                <a:solidFill>
                  <a:schemeClr val="tx2"/>
                </a:solidFill>
              </a:rPr>
              <a:t>imely: </a:t>
            </a:r>
            <a:r>
              <a:rPr lang="en-GB" altLang="en-US" sz="2400" dirty="0">
                <a:solidFill>
                  <a:schemeClr val="tx2"/>
                </a:solidFill>
              </a:rPr>
              <a:t>give feedback soon after the activity to allow the individual the opportunity to reflect on learning</a:t>
            </a:r>
          </a:p>
        </p:txBody>
      </p:sp>
    </p:spTree>
    <p:extLst>
      <p:ext uri="{BB962C8B-B14F-4D97-AF65-F5344CB8AC3E}">
        <p14:creationId xmlns:p14="http://schemas.microsoft.com/office/powerpoint/2010/main" val="600357952"/>
      </p:ext>
    </p:extLst>
  </p:cSld>
  <p:clrMapOvr>
    <a:masterClrMapping/>
  </p:clrMapOvr>
  <p:transition>
    <p:zo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3891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3891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3891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3891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3891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915" grpId="0" build="p" autoUpdateAnimBg="0"/>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169612" y="806644"/>
            <a:ext cx="7766936" cy="828193"/>
          </a:xfrm>
        </p:spPr>
        <p:txBody>
          <a:bodyPr/>
          <a:lstStyle/>
          <a:p>
            <a:pPr algn="l"/>
            <a:r>
              <a:rPr lang="en-US" sz="3600" b="1" dirty="0">
                <a:solidFill>
                  <a:schemeClr val="tx1"/>
                </a:solidFill>
                <a:latin typeface="Arial Rounded MT Bold" panose="020F0704030504030204" pitchFamily="34" charset="0"/>
              </a:rPr>
              <a:t>Coaching tools…</a:t>
            </a:r>
            <a:endParaRPr lang="en-GB" sz="3600" dirty="0"/>
          </a:p>
        </p:txBody>
      </p:sp>
      <p:pic>
        <p:nvPicPr>
          <p:cNvPr id="4" name="Picture 3"/>
          <p:cNvPicPr/>
          <p:nvPr/>
        </p:nvPicPr>
        <p:blipFill rotWithShape="1">
          <a:blip r:embed="rId3"/>
          <a:srcRect l="17549" t="16309" r="19168" b="29092"/>
          <a:stretch/>
        </p:blipFill>
        <p:spPr bwMode="auto">
          <a:xfrm>
            <a:off x="785091" y="1967345"/>
            <a:ext cx="8137236" cy="3934691"/>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855075308"/>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77190" y="516517"/>
            <a:ext cx="8596668" cy="1320800"/>
          </a:xfrm>
        </p:spPr>
        <p:txBody>
          <a:bodyPr/>
          <a:lstStyle/>
          <a:p>
            <a:r>
              <a:rPr lang="en-US" b="1" dirty="0">
                <a:solidFill>
                  <a:schemeClr val="tx1"/>
                </a:solidFill>
                <a:latin typeface="Arial Rounded MT Bold" panose="020F0704030504030204" pitchFamily="34" charset="0"/>
              </a:rPr>
              <a:t>Coaching tools…</a:t>
            </a:r>
            <a:endParaRPr lang="en-GB" dirty="0"/>
          </a:p>
        </p:txBody>
      </p:sp>
      <p:sp>
        <p:nvSpPr>
          <p:cNvPr id="3" name="Content Placeholder 2"/>
          <p:cNvSpPr>
            <a:spLocks noGrp="1"/>
          </p:cNvSpPr>
          <p:nvPr>
            <p:ph idx="1"/>
          </p:nvPr>
        </p:nvSpPr>
        <p:spPr>
          <a:xfrm>
            <a:off x="501844" y="1837317"/>
            <a:ext cx="8596668" cy="3880773"/>
          </a:xfrm>
        </p:spPr>
        <p:txBody>
          <a:bodyPr/>
          <a:lstStyle/>
          <a:p>
            <a:r>
              <a:rPr lang="en-US" dirty="0"/>
              <a:t>OSCAR</a:t>
            </a:r>
            <a:endParaRPr lang="en-GB" dirty="0"/>
          </a:p>
        </p:txBody>
      </p:sp>
      <p:pic>
        <p:nvPicPr>
          <p:cNvPr id="4" name="Picture 3" descr="OSCAR Model"/>
          <p:cNvPicPr/>
          <p:nvPr/>
        </p:nvPicPr>
        <p:blipFill>
          <a:blip r:embed="rId3">
            <a:extLst>
              <a:ext uri="{28A0092B-C50C-407E-A947-70E740481C1C}">
                <a14:useLocalDpi xmlns:a14="http://schemas.microsoft.com/office/drawing/2010/main" val="0"/>
              </a:ext>
            </a:extLst>
          </a:blip>
          <a:srcRect/>
          <a:stretch>
            <a:fillRect/>
          </a:stretch>
        </p:blipFill>
        <p:spPr bwMode="auto">
          <a:xfrm>
            <a:off x="1104668" y="2871960"/>
            <a:ext cx="7780713" cy="2402004"/>
          </a:xfrm>
          <a:prstGeom prst="rect">
            <a:avLst/>
          </a:prstGeom>
          <a:noFill/>
          <a:ln>
            <a:noFill/>
          </a:ln>
        </p:spPr>
      </p:pic>
      <p:pic>
        <p:nvPicPr>
          <p:cNvPr id="5" name="Picture 4" descr="http://sharepoint/news/Gower%20College%20Swansea/Logo%20colour.jpg"/>
          <p:cNvPicPr/>
          <p:nvPr/>
        </p:nvPicPr>
        <p:blipFill>
          <a:blip r:embed="rId4"/>
          <a:srcRect/>
          <a:stretch>
            <a:fillRect/>
          </a:stretch>
        </p:blipFill>
        <p:spPr bwMode="auto">
          <a:xfrm>
            <a:off x="287867" y="183627"/>
            <a:ext cx="1088351" cy="851946"/>
          </a:xfrm>
          <a:prstGeom prst="rect">
            <a:avLst/>
          </a:prstGeom>
          <a:noFill/>
          <a:ln w="9525">
            <a:noFill/>
            <a:miter lim="800000"/>
            <a:headEnd/>
            <a:tailEnd/>
          </a:ln>
        </p:spPr>
      </p:pic>
    </p:spTree>
    <p:extLst>
      <p:ext uri="{BB962C8B-B14F-4D97-AF65-F5344CB8AC3E}">
        <p14:creationId xmlns:p14="http://schemas.microsoft.com/office/powerpoint/2010/main" val="3414854754"/>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76826" y="692727"/>
            <a:ext cx="8596668" cy="1320800"/>
          </a:xfrm>
        </p:spPr>
        <p:txBody>
          <a:bodyPr/>
          <a:lstStyle/>
          <a:p>
            <a:r>
              <a:rPr lang="en-US" b="1" dirty="0">
                <a:solidFill>
                  <a:schemeClr val="tx1"/>
                </a:solidFill>
                <a:latin typeface="Arial Rounded MT Bold" panose="020F0704030504030204" pitchFamily="34" charset="0"/>
              </a:rPr>
              <a:t>Supervision of Volunteers</a:t>
            </a:r>
            <a:endParaRPr lang="en-GB" dirty="0"/>
          </a:p>
        </p:txBody>
      </p:sp>
      <p:sp>
        <p:nvSpPr>
          <p:cNvPr id="3" name="Content Placeholder 2"/>
          <p:cNvSpPr>
            <a:spLocks noGrp="1"/>
          </p:cNvSpPr>
          <p:nvPr>
            <p:ph idx="1"/>
          </p:nvPr>
        </p:nvSpPr>
        <p:spPr/>
        <p:txBody>
          <a:bodyPr/>
          <a:lstStyle/>
          <a:p>
            <a:r>
              <a:rPr lang="en-US" dirty="0"/>
              <a:t>Ensure volunteers understand who is responsible for their management and support</a:t>
            </a:r>
          </a:p>
          <a:p>
            <a:r>
              <a:rPr lang="en-US" dirty="0"/>
              <a:t>Agree what kind of formal supervision will happen, how often and when</a:t>
            </a:r>
          </a:p>
          <a:p>
            <a:r>
              <a:rPr lang="en-US" dirty="0"/>
              <a:t>What are the individuals motivations for volunteering?</a:t>
            </a:r>
          </a:p>
          <a:p>
            <a:r>
              <a:rPr lang="en-US" dirty="0"/>
              <a:t>Regular supervisions required – provide opportunity to discuss issues or concerns</a:t>
            </a:r>
          </a:p>
          <a:p>
            <a:r>
              <a:rPr lang="en-US" dirty="0"/>
              <a:t>Choose an approach that considers the time volunteers have available</a:t>
            </a:r>
          </a:p>
          <a:p>
            <a:r>
              <a:rPr lang="en-US" dirty="0"/>
              <a:t>Keep records of supervisions</a:t>
            </a:r>
          </a:p>
          <a:p>
            <a:r>
              <a:rPr lang="en-US" dirty="0"/>
              <a:t>Let volunteers know when they have made a positive contribution</a:t>
            </a:r>
          </a:p>
          <a:p>
            <a:endParaRPr lang="en-GB" dirty="0"/>
          </a:p>
        </p:txBody>
      </p:sp>
    </p:spTree>
    <p:extLst>
      <p:ext uri="{BB962C8B-B14F-4D97-AF65-F5344CB8AC3E}">
        <p14:creationId xmlns:p14="http://schemas.microsoft.com/office/powerpoint/2010/main" val="894071154"/>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06764" y="1474919"/>
            <a:ext cx="8349673" cy="6164316"/>
          </a:xfrm>
          <a:prstGeom prst="rect">
            <a:avLst/>
          </a:prstGeom>
        </p:spPr>
        <p:txBody>
          <a:bodyPr wrap="square">
            <a:spAutoFit/>
          </a:bodyPr>
          <a:lstStyle/>
          <a:p>
            <a:pPr algn="ctr">
              <a:spcAft>
                <a:spcPts val="0"/>
              </a:spcAft>
            </a:pPr>
            <a:r>
              <a:rPr lang="en-US" sz="1600" b="1"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Another way of looking at SUPER VISION … </a:t>
            </a:r>
            <a:endParaRPr lang="en-GB" sz="1600" dirty="0">
              <a:latin typeface="Times New Roman" panose="02020603050405020304" pitchFamily="18" charset="0"/>
              <a:ea typeface="Times New Roman" panose="02020603050405020304" pitchFamily="18" charset="0"/>
              <a:cs typeface="Times New Roman" panose="02020603050405020304" pitchFamily="18" charset="0"/>
            </a:endParaRPr>
          </a:p>
          <a:p>
            <a:pPr>
              <a:spcAft>
                <a:spcPts val="0"/>
              </a:spcAft>
            </a:pPr>
            <a:r>
              <a:rPr lang="en-US" sz="16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a:t>
            </a:r>
            <a:endParaRPr lang="en-GB" sz="1600" dirty="0">
              <a:latin typeface="Times New Roman" panose="02020603050405020304" pitchFamily="18" charset="0"/>
              <a:ea typeface="Times New Roman" panose="02020603050405020304" pitchFamily="18" charset="0"/>
              <a:cs typeface="Times New Roman" panose="02020603050405020304" pitchFamily="18" charset="0"/>
            </a:endParaRPr>
          </a:p>
          <a:p>
            <a:pPr>
              <a:lnSpc>
                <a:spcPct val="107000"/>
              </a:lnSpc>
              <a:spcAft>
                <a:spcPts val="800"/>
              </a:spcAft>
            </a:pPr>
            <a:r>
              <a:rPr lang="en-GB" sz="1600" dirty="0">
                <a:solidFill>
                  <a:srgbClr val="202124"/>
                </a:solidFill>
                <a:latin typeface="Times New Roman" panose="02020603050405020304" pitchFamily="18" charset="0"/>
                <a:ea typeface="Calibri" panose="020F0502020204030204" pitchFamily="34" charset="0"/>
                <a:cs typeface="Times New Roman" panose="02020603050405020304" pitchFamily="18" charset="0"/>
              </a:rPr>
              <a:t>The English noun "supervision" derives </a:t>
            </a:r>
            <a:r>
              <a:rPr lang="en-GB" sz="1600" b="1" dirty="0">
                <a:latin typeface="Times New Roman" panose="02020603050405020304" pitchFamily="18" charset="0"/>
                <a:ea typeface="Calibri" panose="020F0502020204030204" pitchFamily="34" charset="0"/>
                <a:cs typeface="Times New Roman" panose="02020603050405020304" pitchFamily="18" charset="0"/>
              </a:rPr>
              <a:t>from the two Latin words "super" (above) and "</a:t>
            </a:r>
            <a:r>
              <a:rPr lang="en-GB" sz="1600" b="1" dirty="0" err="1">
                <a:latin typeface="Times New Roman" panose="02020603050405020304" pitchFamily="18" charset="0"/>
                <a:ea typeface="Calibri" panose="020F0502020204030204" pitchFamily="34" charset="0"/>
                <a:cs typeface="Times New Roman" panose="02020603050405020304" pitchFamily="18" charset="0"/>
              </a:rPr>
              <a:t>videre</a:t>
            </a:r>
            <a:r>
              <a:rPr lang="en-GB" sz="1600" b="1" dirty="0">
                <a:latin typeface="Times New Roman" panose="02020603050405020304" pitchFamily="18" charset="0"/>
                <a:ea typeface="Calibri" panose="020F0502020204030204" pitchFamily="34" charset="0"/>
                <a:cs typeface="Times New Roman" panose="02020603050405020304" pitchFamily="18" charset="0"/>
              </a:rPr>
              <a:t>"</a:t>
            </a:r>
            <a:r>
              <a:rPr lang="en-GB" sz="1600" dirty="0">
                <a:latin typeface="Times New Roman" panose="02020603050405020304" pitchFamily="18" charset="0"/>
                <a:ea typeface="Calibri" panose="020F0502020204030204" pitchFamily="34" charset="0"/>
                <a:cs typeface="Times New Roman" panose="02020603050405020304" pitchFamily="18" charset="0"/>
              </a:rPr>
              <a:t> (see, observe).</a:t>
            </a:r>
          </a:p>
          <a:p>
            <a:pPr>
              <a:lnSpc>
                <a:spcPct val="107000"/>
              </a:lnSpc>
              <a:spcAft>
                <a:spcPts val="800"/>
              </a:spcAft>
            </a:pPr>
            <a:r>
              <a:rPr lang="en-GB" sz="1600" dirty="0">
                <a:solidFill>
                  <a:srgbClr val="202124"/>
                </a:solidFill>
                <a:latin typeface="Times New Roman" panose="02020603050405020304" pitchFamily="18" charset="0"/>
                <a:ea typeface="Calibri" panose="020F0502020204030204" pitchFamily="34" charset="0"/>
                <a:cs typeface="Times New Roman" panose="02020603050405020304" pitchFamily="18" charset="0"/>
              </a:rPr>
              <a:t> </a:t>
            </a:r>
            <a:endParaRPr lang="en-GB" sz="1600" dirty="0">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a:solidFill>
                  <a:srgbClr val="202124"/>
                </a:solidFill>
                <a:latin typeface="Times New Roman" panose="02020603050405020304" pitchFamily="18" charset="0"/>
                <a:ea typeface="Calibri" panose="020F0502020204030204" pitchFamily="34" charset="0"/>
                <a:cs typeface="Times New Roman" panose="02020603050405020304" pitchFamily="18" charset="0"/>
              </a:rPr>
              <a:t>However, to be have the power of SUPER VISION, there are four lines of sight that you must be aware of for success as a supervisor …</a:t>
            </a:r>
            <a:endParaRPr lang="en-GB" sz="1600" dirty="0">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a:solidFill>
                  <a:srgbClr val="202124"/>
                </a:solidFill>
                <a:latin typeface="Times New Roman" panose="02020603050405020304" pitchFamily="18" charset="0"/>
                <a:ea typeface="Calibri" panose="020F0502020204030204" pitchFamily="34" charset="0"/>
                <a:cs typeface="Times New Roman" panose="02020603050405020304" pitchFamily="18" charset="0"/>
              </a:rPr>
              <a:t> </a:t>
            </a:r>
            <a:endParaRPr lang="en-GB" sz="1600" dirty="0">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a:solidFill>
                  <a:srgbClr val="202124"/>
                </a:solidFill>
                <a:latin typeface="Times New Roman" panose="02020603050405020304" pitchFamily="18" charset="0"/>
                <a:ea typeface="Calibri" panose="020F0502020204030204" pitchFamily="34" charset="0"/>
                <a:cs typeface="Times New Roman" panose="02020603050405020304" pitchFamily="18" charset="0"/>
              </a:rPr>
              <a:t>FORSIGHT – 		The ability to foresee or prepare wisely for the future</a:t>
            </a:r>
            <a:endParaRPr lang="en-GB" sz="1600" dirty="0">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a:solidFill>
                  <a:srgbClr val="202124"/>
                </a:solidFill>
                <a:latin typeface="Times New Roman" panose="02020603050405020304" pitchFamily="18" charset="0"/>
                <a:ea typeface="Calibri" panose="020F0502020204030204" pitchFamily="34" charset="0"/>
                <a:cs typeface="Times New Roman" panose="02020603050405020304" pitchFamily="18" charset="0"/>
              </a:rPr>
              <a:t>HINDSIGHT – 		Although this is </a:t>
            </a:r>
            <a:r>
              <a:rPr lang="en-US" sz="16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understanding of a situation or event only after it has 					happened or developed, the ability to help yourself and</a:t>
            </a:r>
            <a:r>
              <a:rPr lang="en-GB" sz="1600" dirty="0">
                <a:latin typeface="Times New Roman" panose="02020603050405020304" pitchFamily="18" charset="0"/>
                <a:ea typeface="Times New Roman" panose="02020603050405020304" pitchFamily="18" charset="0"/>
                <a:cs typeface="Times New Roman" panose="02020603050405020304" pitchFamily="18" charset="0"/>
              </a:rPr>
              <a:t> </a:t>
            </a:r>
            <a:r>
              <a:rPr lang="en-US" sz="16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others learn from this 				is imperative to success.  Learn from mistakes, talk about them</a:t>
            </a:r>
            <a:endParaRPr lang="en-GB" sz="1600" dirty="0">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US" sz="16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OVERSIGHT - 		Keeping focus, overseeing/supervising those tasks that need tight control</a:t>
            </a:r>
            <a:endParaRPr lang="en-GB" sz="1600" dirty="0">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US" sz="16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INSIGHT -     		Gathering a deep understanding about something or someone</a:t>
            </a:r>
            <a:endParaRPr lang="en-GB" sz="1600" dirty="0">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a:solidFill>
                  <a:srgbClr val="202124"/>
                </a:solidFill>
                <a:latin typeface="Times New Roman" panose="02020603050405020304" pitchFamily="18" charset="0"/>
                <a:ea typeface="Calibri" panose="020F0502020204030204" pitchFamily="34" charset="0"/>
                <a:cs typeface="Times New Roman" panose="02020603050405020304" pitchFamily="18" charset="0"/>
              </a:rPr>
              <a:t> </a:t>
            </a:r>
            <a:endParaRPr lang="en-GB" sz="1600" dirty="0">
              <a:latin typeface="Times New Roman" panose="02020603050405020304" pitchFamily="18" charset="0"/>
              <a:ea typeface="Calibri" panose="020F0502020204030204" pitchFamily="34" charset="0"/>
              <a:cs typeface="Times New Roman" panose="02020603050405020304" pitchFamily="18" charset="0"/>
            </a:endParaRPr>
          </a:p>
          <a:p>
            <a:pPr>
              <a:lnSpc>
                <a:spcPts val="2400"/>
              </a:lnSpc>
              <a:spcBef>
                <a:spcPts val="2400"/>
              </a:spcBef>
              <a:spcAft>
                <a:spcPts val="0"/>
              </a:spcAft>
            </a:pPr>
            <a:r>
              <a:rPr lang="en-GB" sz="2800" b="1" spc="-5" dirty="0">
                <a:solidFill>
                  <a:srgbClr val="292929"/>
                </a:solidFill>
                <a:latin typeface="Georgia" panose="02040502050405020303" pitchFamily="18" charset="0"/>
                <a:ea typeface="Times New Roman" panose="02020603050405020304" pitchFamily="18" charset="0"/>
              </a:rPr>
              <a:t> </a:t>
            </a:r>
            <a:endParaRPr lang="en-GB" sz="2000" dirty="0">
              <a:latin typeface="Times New Roman" panose="02020603050405020304" pitchFamily="18" charset="0"/>
              <a:ea typeface="Times New Roman" panose="02020603050405020304" pitchFamily="18" charset="0"/>
            </a:endParaRPr>
          </a:p>
          <a:p>
            <a:pPr>
              <a:lnSpc>
                <a:spcPts val="2400"/>
              </a:lnSpc>
              <a:spcBef>
                <a:spcPts val="2400"/>
              </a:spcBef>
              <a:spcAft>
                <a:spcPts val="0"/>
              </a:spcAft>
            </a:pPr>
            <a:r>
              <a:rPr lang="en-GB" sz="2800" b="1" spc="-5" dirty="0">
                <a:solidFill>
                  <a:srgbClr val="292929"/>
                </a:solidFill>
                <a:latin typeface="Georgia" panose="02040502050405020303" pitchFamily="18" charset="0"/>
                <a:ea typeface="Times New Roman" panose="02020603050405020304" pitchFamily="18" charset="0"/>
              </a:rPr>
              <a:t> </a:t>
            </a:r>
            <a:endParaRPr lang="en-GB" sz="2000" dirty="0">
              <a:latin typeface="Times New Roman" panose="02020603050405020304" pitchFamily="18" charset="0"/>
              <a:ea typeface="Times New Roman" panose="02020603050405020304" pitchFamily="18" charset="0"/>
            </a:endParaRPr>
          </a:p>
        </p:txBody>
      </p:sp>
      <p:sp>
        <p:nvSpPr>
          <p:cNvPr id="4" name="AutoShape 2" descr="Sure, Superman Has X-Ray Vision. But How Would It Actually Work? | WIRE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 name="Picture 5" descr="Sure, Superman Has X-Ray Vision. But How Would It Actually Work? | WIRED"/>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65071" y="409319"/>
            <a:ext cx="1720215" cy="967740"/>
          </a:xfrm>
          <a:prstGeom prst="rect">
            <a:avLst/>
          </a:prstGeom>
          <a:noFill/>
          <a:ln>
            <a:noFill/>
          </a:ln>
        </p:spPr>
      </p:pic>
      <p:sp>
        <p:nvSpPr>
          <p:cNvPr id="5" name="TextBox 4">
            <a:extLst>
              <a:ext uri="{FF2B5EF4-FFF2-40B4-BE49-F238E27FC236}">
                <a16:creationId xmlns:a16="http://schemas.microsoft.com/office/drawing/2014/main" id="{A161636C-40DF-9F57-A9F1-6BD68107E685}"/>
              </a:ext>
            </a:extLst>
          </p:cNvPr>
          <p:cNvSpPr txBox="1"/>
          <p:nvPr/>
        </p:nvSpPr>
        <p:spPr>
          <a:xfrm flipH="1">
            <a:off x="8725989" y="6087291"/>
            <a:ext cx="2459247" cy="276999"/>
          </a:xfrm>
          <a:prstGeom prst="rect">
            <a:avLst/>
          </a:prstGeom>
          <a:noFill/>
        </p:spPr>
        <p:txBody>
          <a:bodyPr wrap="square" rtlCol="0">
            <a:spAutoFit/>
          </a:bodyPr>
          <a:lstStyle/>
          <a:p>
            <a:r>
              <a:rPr lang="en-US" sz="1200" dirty="0"/>
              <a:t>Roberts, 2017 </a:t>
            </a:r>
          </a:p>
        </p:txBody>
      </p:sp>
    </p:spTree>
    <p:extLst>
      <p:ext uri="{BB962C8B-B14F-4D97-AF65-F5344CB8AC3E}">
        <p14:creationId xmlns:p14="http://schemas.microsoft.com/office/powerpoint/2010/main" val="308277708"/>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F5C56-D759-8768-0E34-B8F30DC27E3A}"/>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AA7E1D71-511E-9006-F43E-CDA6C71C5767}"/>
              </a:ext>
            </a:extLst>
          </p:cNvPr>
          <p:cNvSpPr>
            <a:spLocks noGrp="1"/>
          </p:cNvSpPr>
          <p:nvPr>
            <p:ph idx="1"/>
          </p:nvPr>
        </p:nvSpPr>
        <p:spPr/>
        <p:txBody>
          <a:bodyPr>
            <a:normAutofit fontScale="32500" lnSpcReduction="20000"/>
          </a:bodyPr>
          <a:lstStyle/>
          <a:p>
            <a:pPr marL="457200" indent="-457200">
              <a:lnSpc>
                <a:spcPct val="107000"/>
              </a:lnSpc>
              <a:spcAft>
                <a:spcPts val="800"/>
              </a:spcAft>
            </a:pPr>
            <a:r>
              <a:rPr lang="en-GB" dirty="0" err="1">
                <a:latin typeface="Times New Roman" panose="02020603050405020304" pitchFamily="18" charset="0"/>
                <a:ea typeface="Calibri" panose="020F0502020204030204" pitchFamily="34" charset="0"/>
                <a:cs typeface="Arial" panose="020B0604020202020204" pitchFamily="34" charset="0"/>
              </a:rPr>
              <a:t>Alimo</a:t>
            </a:r>
            <a:r>
              <a:rPr lang="en-GB" dirty="0">
                <a:latin typeface="Times New Roman" panose="02020603050405020304" pitchFamily="18" charset="0"/>
                <a:ea typeface="Calibri" panose="020F0502020204030204" pitchFamily="34" charset="0"/>
                <a:cs typeface="Arial" panose="020B0604020202020204" pitchFamily="34" charset="0"/>
              </a:rPr>
              <a:t>-Metcalfe, B. &amp; Alban-Metcalfe, J. (2005) ‘Leadership: Time for a New Direction?’, </a:t>
            </a:r>
            <a:r>
              <a:rPr lang="en-GB" i="1" dirty="0">
                <a:latin typeface="Times New Roman" panose="02020603050405020304" pitchFamily="18" charset="0"/>
                <a:ea typeface="Calibri" panose="020F0502020204030204" pitchFamily="34" charset="0"/>
                <a:cs typeface="Arial" panose="020B0604020202020204" pitchFamily="34" charset="0"/>
              </a:rPr>
              <a:t>Leadership, </a:t>
            </a:r>
            <a:r>
              <a:rPr lang="en-GB" dirty="0">
                <a:latin typeface="Times New Roman" panose="02020603050405020304" pitchFamily="18" charset="0"/>
                <a:ea typeface="Calibri" panose="020F0502020204030204" pitchFamily="34" charset="0"/>
                <a:cs typeface="Arial" panose="020B0604020202020204" pitchFamily="34" charset="0"/>
              </a:rPr>
              <a:t>Vol. 1., No. 1., pp. 51-71.</a:t>
            </a:r>
            <a:endParaRPr lang="en-GB" dirty="0">
              <a:latin typeface="Calibri" panose="020F0502020204030204" pitchFamily="34" charset="0"/>
              <a:ea typeface="Calibri" panose="020F0502020204030204" pitchFamily="34" charset="0"/>
              <a:cs typeface="Arial" panose="020B0604020202020204" pitchFamily="34" charset="0"/>
            </a:endParaRPr>
          </a:p>
          <a:p>
            <a:pPr marL="457200" indent="-457200">
              <a:lnSpc>
                <a:spcPct val="107000"/>
              </a:lnSpc>
              <a:spcAft>
                <a:spcPts val="800"/>
              </a:spcAft>
            </a:pPr>
            <a:r>
              <a:rPr lang="en-GB" dirty="0" err="1">
                <a:latin typeface="Times New Roman" panose="02020603050405020304" pitchFamily="18" charset="0"/>
                <a:ea typeface="Calibri" panose="020F0502020204030204" pitchFamily="34" charset="0"/>
                <a:cs typeface="Arial" panose="020B0604020202020204" pitchFamily="34" charset="0"/>
              </a:rPr>
              <a:t>Antonakis</a:t>
            </a:r>
            <a:r>
              <a:rPr lang="en-GB" dirty="0">
                <a:latin typeface="Times New Roman" panose="02020603050405020304" pitchFamily="18" charset="0"/>
                <a:ea typeface="Calibri" panose="020F0502020204030204" pitchFamily="34" charset="0"/>
                <a:cs typeface="Arial" panose="020B0604020202020204" pitchFamily="34" charset="0"/>
              </a:rPr>
              <a:t>, J., </a:t>
            </a:r>
            <a:r>
              <a:rPr lang="en-GB" dirty="0" err="1">
                <a:latin typeface="Times New Roman" panose="02020603050405020304" pitchFamily="18" charset="0"/>
                <a:ea typeface="Calibri" panose="020F0502020204030204" pitchFamily="34" charset="0"/>
                <a:cs typeface="Arial" panose="020B0604020202020204" pitchFamily="34" charset="0"/>
              </a:rPr>
              <a:t>Ashkanasy</a:t>
            </a:r>
            <a:r>
              <a:rPr lang="en-GB" dirty="0">
                <a:latin typeface="Times New Roman" panose="02020603050405020304" pitchFamily="18" charset="0"/>
                <a:ea typeface="Calibri" panose="020F0502020204030204" pitchFamily="34" charset="0"/>
                <a:cs typeface="Arial" panose="020B0604020202020204" pitchFamily="34" charset="0"/>
              </a:rPr>
              <a:t>, N.M. &amp; </a:t>
            </a:r>
            <a:r>
              <a:rPr lang="en-GB" dirty="0" err="1">
                <a:latin typeface="Times New Roman" panose="02020603050405020304" pitchFamily="18" charset="0"/>
                <a:ea typeface="Calibri" panose="020F0502020204030204" pitchFamily="34" charset="0"/>
                <a:cs typeface="Arial" panose="020B0604020202020204" pitchFamily="34" charset="0"/>
              </a:rPr>
              <a:t>Dasborough</a:t>
            </a:r>
            <a:r>
              <a:rPr lang="en-GB" dirty="0">
                <a:latin typeface="Times New Roman" panose="02020603050405020304" pitchFamily="18" charset="0"/>
                <a:ea typeface="Calibri" panose="020F0502020204030204" pitchFamily="34" charset="0"/>
                <a:cs typeface="Arial" panose="020B0604020202020204" pitchFamily="34" charset="0"/>
              </a:rPr>
              <a:t>, M.T. (2009) ‘Does leadership need emotional intelligence?’, </a:t>
            </a:r>
            <a:r>
              <a:rPr lang="en-GB" i="1" dirty="0">
                <a:latin typeface="Times New Roman" panose="02020603050405020304" pitchFamily="18" charset="0"/>
                <a:ea typeface="Calibri" panose="020F0502020204030204" pitchFamily="34" charset="0"/>
                <a:cs typeface="Arial" panose="020B0604020202020204" pitchFamily="34" charset="0"/>
              </a:rPr>
              <a:t>The Leadership </a:t>
            </a:r>
            <a:r>
              <a:rPr lang="en-GB" i="1" dirty="0" err="1">
                <a:latin typeface="Times New Roman" panose="02020603050405020304" pitchFamily="18" charset="0"/>
                <a:ea typeface="Calibri" panose="020F0502020204030204" pitchFamily="34" charset="0"/>
                <a:cs typeface="Arial" panose="020B0604020202020204" pitchFamily="34" charset="0"/>
              </a:rPr>
              <a:t>Quarlterly</a:t>
            </a:r>
            <a:r>
              <a:rPr lang="en-GB" i="1" dirty="0">
                <a:latin typeface="Times New Roman" panose="02020603050405020304" pitchFamily="18" charset="0"/>
                <a:ea typeface="Calibri" panose="020F0502020204030204" pitchFamily="34" charset="0"/>
                <a:cs typeface="Arial" panose="020B0604020202020204" pitchFamily="34" charset="0"/>
              </a:rPr>
              <a:t>, </a:t>
            </a:r>
            <a:r>
              <a:rPr lang="en-GB" dirty="0">
                <a:latin typeface="Times New Roman" panose="02020603050405020304" pitchFamily="18" charset="0"/>
                <a:ea typeface="Calibri" panose="020F0502020204030204" pitchFamily="34" charset="0"/>
                <a:cs typeface="Arial" panose="020B0604020202020204" pitchFamily="34" charset="0"/>
              </a:rPr>
              <a:t>Vol. 20., pp. 247-261.</a:t>
            </a:r>
          </a:p>
          <a:p>
            <a:pPr marL="457200" indent="-457200">
              <a:lnSpc>
                <a:spcPct val="107000"/>
              </a:lnSpc>
              <a:spcAft>
                <a:spcPts val="800"/>
              </a:spcAft>
            </a:pPr>
            <a:r>
              <a:rPr lang="en-GB" b="0" i="0" dirty="0">
                <a:solidFill>
                  <a:srgbClr val="3A3A3A"/>
                </a:solidFill>
                <a:effectLst/>
                <a:latin typeface="Source Sans Pro" panose="020B0503030403020204" pitchFamily="34" charset="0"/>
              </a:rPr>
              <a:t>Arnolds, &amp; Boshoff, C. (2002). Compensation, esteem valence and job performance: an empirical assessment of Alderfer’s ERG theory. </a:t>
            </a:r>
            <a:r>
              <a:rPr lang="en-GB" b="0" i="1" dirty="0">
                <a:solidFill>
                  <a:srgbClr val="3A3A3A"/>
                </a:solidFill>
                <a:effectLst/>
                <a:latin typeface="Source Sans Pro" panose="020B0503030403020204" pitchFamily="34" charset="0"/>
              </a:rPr>
              <a:t>International Journal of Human Resource Management</a:t>
            </a:r>
            <a:r>
              <a:rPr lang="en-GB" b="0" i="0" dirty="0">
                <a:solidFill>
                  <a:srgbClr val="3A3A3A"/>
                </a:solidFill>
                <a:effectLst/>
                <a:latin typeface="Source Sans Pro" panose="020B0503030403020204" pitchFamily="34" charset="0"/>
              </a:rPr>
              <a:t>, </a:t>
            </a:r>
            <a:r>
              <a:rPr lang="en-GB" b="0" i="1" dirty="0">
                <a:solidFill>
                  <a:srgbClr val="3A3A3A"/>
                </a:solidFill>
                <a:effectLst/>
                <a:latin typeface="Source Sans Pro" panose="020B0503030403020204" pitchFamily="34" charset="0"/>
              </a:rPr>
              <a:t>13</a:t>
            </a:r>
            <a:r>
              <a:rPr lang="en-GB" b="0" i="0" dirty="0">
                <a:solidFill>
                  <a:srgbClr val="3A3A3A"/>
                </a:solidFill>
                <a:effectLst/>
                <a:latin typeface="Source Sans Pro" panose="020B0503030403020204" pitchFamily="34" charset="0"/>
              </a:rPr>
              <a:t>(4), 697–719</a:t>
            </a:r>
            <a:r>
              <a:rPr lang="en-GB" b="0" i="0">
                <a:solidFill>
                  <a:srgbClr val="3A3A3A"/>
                </a:solidFill>
                <a:effectLst/>
                <a:latin typeface="Source Sans Pro" panose="020B0503030403020204" pitchFamily="34" charset="0"/>
              </a:rPr>
              <a:t>. </a:t>
            </a:r>
          </a:p>
          <a:p>
            <a:pPr marL="457200" indent="-457200">
              <a:lnSpc>
                <a:spcPct val="107000"/>
              </a:lnSpc>
              <a:spcAft>
                <a:spcPts val="800"/>
              </a:spcAft>
            </a:pPr>
            <a:r>
              <a:rPr lang="en-GB">
                <a:latin typeface="Times New Roman" panose="02020603050405020304" pitchFamily="18" charset="0"/>
                <a:ea typeface="Calibri" panose="020F0502020204030204" pitchFamily="34" charset="0"/>
                <a:cs typeface="Arial" panose="020B0604020202020204" pitchFamily="34" charset="0"/>
              </a:rPr>
              <a:t>Bunker</a:t>
            </a:r>
            <a:r>
              <a:rPr lang="en-GB" dirty="0">
                <a:latin typeface="Times New Roman" panose="02020603050405020304" pitchFamily="18" charset="0"/>
                <a:ea typeface="Calibri" panose="020F0502020204030204" pitchFamily="34" charset="0"/>
                <a:cs typeface="Arial" panose="020B0604020202020204" pitchFamily="34" charset="0"/>
              </a:rPr>
              <a:t>, K. A. (1997) ‘The Power of Vulnerability in contemporary Leadership, </a:t>
            </a:r>
            <a:r>
              <a:rPr lang="en-GB" i="1" dirty="0">
                <a:latin typeface="Times New Roman" panose="02020603050405020304" pitchFamily="18" charset="0"/>
                <a:ea typeface="Calibri" panose="020F0502020204030204" pitchFamily="34" charset="0"/>
                <a:cs typeface="Arial" panose="020B0604020202020204" pitchFamily="34" charset="0"/>
              </a:rPr>
              <a:t>Consulting Psychology Journal: Practice and research, </a:t>
            </a:r>
            <a:r>
              <a:rPr lang="en-GB" dirty="0">
                <a:latin typeface="Times New Roman" panose="02020603050405020304" pitchFamily="18" charset="0"/>
                <a:ea typeface="Calibri" panose="020F0502020204030204" pitchFamily="34" charset="0"/>
                <a:cs typeface="Arial" panose="020B0604020202020204" pitchFamily="34" charset="0"/>
              </a:rPr>
              <a:t>Vol. 49., No. 2., pp. 122-136.</a:t>
            </a:r>
          </a:p>
          <a:p>
            <a:pPr marL="457200" indent="-457200">
              <a:lnSpc>
                <a:spcPct val="107000"/>
              </a:lnSpc>
              <a:spcAft>
                <a:spcPts val="800"/>
              </a:spcAft>
            </a:pPr>
            <a:r>
              <a:rPr lang="en-GB" dirty="0">
                <a:latin typeface="Times New Roman" panose="02020603050405020304" pitchFamily="18" charset="0"/>
                <a:ea typeface="Calibri" panose="020F0502020204030204" pitchFamily="34" charset="0"/>
                <a:cs typeface="Arial" panose="020B0604020202020204" pitchFamily="34" charset="0"/>
              </a:rPr>
              <a:t>BBC, 2017 </a:t>
            </a:r>
            <a:r>
              <a:rPr lang="en-GB" i="1" dirty="0">
                <a:latin typeface="Times New Roman" panose="02020603050405020304" pitchFamily="18" charset="0"/>
                <a:ea typeface="Calibri" panose="020F0502020204030204" pitchFamily="34" charset="0"/>
                <a:cs typeface="Arial" panose="020B0604020202020204" pitchFamily="34" charset="0"/>
              </a:rPr>
              <a:t>What President Obama Said in his Goodbye Speech. </a:t>
            </a:r>
            <a:r>
              <a:rPr lang="en-GB" dirty="0">
                <a:latin typeface="Times New Roman" panose="02020603050405020304" pitchFamily="18" charset="0"/>
                <a:ea typeface="Calibri" panose="020F0502020204030204" pitchFamily="34" charset="0"/>
                <a:cs typeface="Arial" panose="020B0604020202020204" pitchFamily="34" charset="0"/>
              </a:rPr>
              <a:t>Available at: </a:t>
            </a:r>
            <a:r>
              <a:rPr lang="en-GB" dirty="0">
                <a:latin typeface="Times New Roman" panose="02020603050405020304" pitchFamily="18" charset="0"/>
                <a:ea typeface="Calibri" panose="020F0502020204030204" pitchFamily="34" charset="0"/>
                <a:cs typeface="Arial" panose="020B0604020202020204" pitchFamily="34" charset="0"/>
                <a:hlinkClick r:id="rId3"/>
              </a:rPr>
              <a:t>https://www.bbc.co.uk/newsround/38580579</a:t>
            </a:r>
            <a:r>
              <a:rPr lang="en-GB" dirty="0">
                <a:latin typeface="Times New Roman" panose="02020603050405020304" pitchFamily="18" charset="0"/>
                <a:ea typeface="Calibri" panose="020F0502020204030204" pitchFamily="34" charset="0"/>
                <a:cs typeface="Arial" panose="020B0604020202020204" pitchFamily="34" charset="0"/>
              </a:rPr>
              <a:t> (Accessed: 12 February 2023)</a:t>
            </a:r>
          </a:p>
          <a:p>
            <a:pPr marL="457200" indent="-457200">
              <a:lnSpc>
                <a:spcPct val="107000"/>
              </a:lnSpc>
              <a:spcAft>
                <a:spcPts val="800"/>
              </a:spcAft>
            </a:pPr>
            <a:r>
              <a:rPr lang="en-GB" dirty="0">
                <a:latin typeface="Calibri" panose="020F0502020204030204" pitchFamily="34" charset="0"/>
                <a:ea typeface="Calibri" panose="020F0502020204030204" pitchFamily="34" charset="0"/>
                <a:cs typeface="Arial" panose="020B0604020202020204" pitchFamily="34" charset="0"/>
              </a:rPr>
              <a:t>Care Information Scotland (2023) </a:t>
            </a:r>
            <a:r>
              <a:rPr lang="en-GB" i="1" dirty="0">
                <a:latin typeface="Calibri" panose="020F0502020204030204" pitchFamily="34" charset="0"/>
                <a:ea typeface="Calibri" panose="020F0502020204030204" pitchFamily="34" charset="0"/>
                <a:cs typeface="Arial" panose="020B0604020202020204" pitchFamily="34" charset="0"/>
              </a:rPr>
              <a:t>Advocacy  </a:t>
            </a:r>
            <a:r>
              <a:rPr lang="en-GB" dirty="0">
                <a:latin typeface="Calibri" panose="020F0502020204030204" pitchFamily="34" charset="0"/>
                <a:ea typeface="Calibri" panose="020F0502020204030204" pitchFamily="34" charset="0"/>
                <a:cs typeface="Arial" panose="020B0604020202020204" pitchFamily="34" charset="0"/>
              </a:rPr>
              <a:t>Available at: </a:t>
            </a:r>
            <a:r>
              <a:rPr lang="en-GB" dirty="0">
                <a:latin typeface="Calibri" panose="020F0502020204030204" pitchFamily="34" charset="0"/>
                <a:ea typeface="Calibri" panose="020F0502020204030204" pitchFamily="34" charset="0"/>
                <a:cs typeface="Arial" panose="020B0604020202020204" pitchFamily="34" charset="0"/>
                <a:hlinkClick r:id="rId4"/>
              </a:rPr>
              <a:t>https://www.careinfoscotland.scot/topics/your-rights/advocacy/</a:t>
            </a:r>
            <a:r>
              <a:rPr lang="en-GB" dirty="0">
                <a:latin typeface="Calibri" panose="020F0502020204030204" pitchFamily="34" charset="0"/>
                <a:ea typeface="Calibri" panose="020F0502020204030204" pitchFamily="34" charset="0"/>
                <a:cs typeface="Arial" panose="020B0604020202020204" pitchFamily="34" charset="0"/>
              </a:rPr>
              <a:t> (Accessed 12 February, 2023)</a:t>
            </a:r>
          </a:p>
          <a:p>
            <a:pPr marL="457200" indent="-457200">
              <a:lnSpc>
                <a:spcPct val="107000"/>
              </a:lnSpc>
              <a:spcAft>
                <a:spcPts val="800"/>
              </a:spcAft>
            </a:pPr>
            <a:r>
              <a:rPr lang="en-GB" b="0" i="0" dirty="0">
                <a:solidFill>
                  <a:srgbClr val="555555"/>
                </a:solidFill>
                <a:effectLst/>
                <a:latin typeface="verdana" panose="020B0604030504040204" pitchFamily="34" charset="0"/>
              </a:rPr>
              <a:t>GROOTHUIZEN, J.E., CALLWOOD, A. and GALLAGHER, A., 2018. NHS constitution values for values-based recruitment: a virtue ethics perspective. </a:t>
            </a:r>
            <a:r>
              <a:rPr lang="en-GB" b="0" i="1" dirty="0">
                <a:solidFill>
                  <a:srgbClr val="555555"/>
                </a:solidFill>
                <a:effectLst/>
                <a:latin typeface="verdana" panose="020B0604030504040204" pitchFamily="34" charset="0"/>
              </a:rPr>
              <a:t>Journal of medical ethics, </a:t>
            </a:r>
            <a:r>
              <a:rPr lang="en-GB" b="1" i="0" dirty="0">
                <a:solidFill>
                  <a:srgbClr val="555555"/>
                </a:solidFill>
                <a:effectLst/>
                <a:latin typeface="verdana" panose="020B0604030504040204" pitchFamily="34" charset="0"/>
              </a:rPr>
              <a:t>44</a:t>
            </a:r>
            <a:r>
              <a:rPr lang="en-GB" b="0" i="0" dirty="0">
                <a:solidFill>
                  <a:srgbClr val="555555"/>
                </a:solidFill>
                <a:effectLst/>
                <a:latin typeface="verdana" panose="020B0604030504040204" pitchFamily="34" charset="0"/>
              </a:rPr>
              <a:t>(8), pp. 518.</a:t>
            </a:r>
            <a:endParaRPr lang="en-GB" i="1" dirty="0">
              <a:latin typeface="Calibri" panose="020F0502020204030204" pitchFamily="34" charset="0"/>
              <a:ea typeface="Calibri" panose="020F0502020204030204" pitchFamily="34" charset="0"/>
              <a:cs typeface="Arial" panose="020B0604020202020204" pitchFamily="34" charset="0"/>
            </a:endParaRPr>
          </a:p>
          <a:p>
            <a:pPr marL="457200" indent="-457200">
              <a:lnSpc>
                <a:spcPct val="107000"/>
              </a:lnSpc>
              <a:spcAft>
                <a:spcPts val="800"/>
              </a:spcAft>
            </a:pPr>
            <a:r>
              <a:rPr lang="en-GB" dirty="0">
                <a:latin typeface="Times New Roman" panose="02020603050405020304" pitchFamily="18" charset="0"/>
                <a:ea typeface="Calibri" panose="020F0502020204030204" pitchFamily="34" charset="0"/>
                <a:cs typeface="Arial" panose="020B0604020202020204" pitchFamily="34" charset="0"/>
              </a:rPr>
              <a:t>McCausland</a:t>
            </a:r>
          </a:p>
          <a:p>
            <a:pPr marL="457200" indent="-457200">
              <a:lnSpc>
                <a:spcPct val="107000"/>
              </a:lnSpc>
              <a:spcAft>
                <a:spcPts val="800"/>
              </a:spcAft>
            </a:pPr>
            <a:r>
              <a:rPr lang="en-US" dirty="0"/>
              <a:t>Chang , S.M., </a:t>
            </a:r>
            <a:r>
              <a:rPr lang="en-US" dirty="0" err="1"/>
              <a:t>Budhwar</a:t>
            </a:r>
            <a:r>
              <a:rPr lang="en-US" dirty="0"/>
              <a:t>, P. and Crawshaw, J. (2021)</a:t>
            </a:r>
            <a:r>
              <a:rPr lang="en-US" i="1" dirty="0"/>
              <a:t>. </a:t>
            </a:r>
            <a:r>
              <a:rPr lang="en-US" dirty="0"/>
              <a:t>The Emergence of Value-Based Leadership </a:t>
            </a:r>
            <a:r>
              <a:rPr lang="en-US" dirty="0" err="1"/>
              <a:t>Behaviour</a:t>
            </a:r>
            <a:r>
              <a:rPr lang="en-US" dirty="0"/>
              <a:t> at the Frontline of Management: A Role Theory Perspective and Future </a:t>
            </a:r>
            <a:r>
              <a:rPr lang="en-US" dirty="0" err="1"/>
              <a:t>Researh</a:t>
            </a:r>
            <a:r>
              <a:rPr lang="en-US" dirty="0"/>
              <a:t> Agenda, </a:t>
            </a:r>
            <a:r>
              <a:rPr lang="en-US" i="1" dirty="0" err="1"/>
              <a:t>Organisational</a:t>
            </a:r>
            <a:r>
              <a:rPr lang="en-US" i="1" dirty="0"/>
              <a:t> Psychology, </a:t>
            </a:r>
            <a:r>
              <a:rPr lang="en-US" dirty="0"/>
              <a:t>Vol. 12</a:t>
            </a:r>
          </a:p>
          <a:p>
            <a:pPr marL="457200" indent="-457200">
              <a:lnSpc>
                <a:spcPct val="107000"/>
              </a:lnSpc>
              <a:spcAft>
                <a:spcPts val="800"/>
              </a:spcAft>
            </a:pPr>
            <a:r>
              <a:rPr lang="en-US" dirty="0"/>
              <a:t> </a:t>
            </a:r>
            <a:r>
              <a:rPr lang="en-GB" dirty="0" err="1">
                <a:latin typeface="Times New Roman" panose="02020603050405020304" pitchFamily="18" charset="0"/>
                <a:ea typeface="Calibri" panose="020F0502020204030204" pitchFamily="34" charset="0"/>
                <a:cs typeface="Arial" panose="020B0604020202020204" pitchFamily="34" charset="0"/>
              </a:rPr>
              <a:t>Coetzer</a:t>
            </a:r>
            <a:r>
              <a:rPr lang="en-GB" dirty="0">
                <a:latin typeface="Times New Roman" panose="02020603050405020304" pitchFamily="18" charset="0"/>
                <a:ea typeface="Calibri" panose="020F0502020204030204" pitchFamily="34" charset="0"/>
                <a:cs typeface="Arial" panose="020B0604020202020204" pitchFamily="34" charset="0"/>
              </a:rPr>
              <a:t>, M. F., </a:t>
            </a:r>
            <a:r>
              <a:rPr lang="en-GB" dirty="0" err="1">
                <a:latin typeface="Times New Roman" panose="02020603050405020304" pitchFamily="18" charset="0"/>
                <a:ea typeface="Calibri" panose="020F0502020204030204" pitchFamily="34" charset="0"/>
                <a:cs typeface="Arial" panose="020B0604020202020204" pitchFamily="34" charset="0"/>
              </a:rPr>
              <a:t>Bussin</a:t>
            </a:r>
            <a:r>
              <a:rPr lang="en-GB" dirty="0">
                <a:latin typeface="Times New Roman" panose="02020603050405020304" pitchFamily="18" charset="0"/>
                <a:ea typeface="Calibri" panose="020F0502020204030204" pitchFamily="34" charset="0"/>
                <a:cs typeface="Arial" panose="020B0604020202020204" pitchFamily="34" charset="0"/>
              </a:rPr>
              <a:t>, M. &amp; Geldenhuys, M. (2017) ‘The Functions of a Servant Leader’, </a:t>
            </a:r>
            <a:r>
              <a:rPr lang="en-GB" i="1" dirty="0">
                <a:latin typeface="Times New Roman" panose="02020603050405020304" pitchFamily="18" charset="0"/>
                <a:ea typeface="Calibri" panose="020F0502020204030204" pitchFamily="34" charset="0"/>
                <a:cs typeface="Arial" panose="020B0604020202020204" pitchFamily="34" charset="0"/>
              </a:rPr>
              <a:t>Administrative Sciences, </a:t>
            </a:r>
            <a:r>
              <a:rPr lang="en-GB" dirty="0">
                <a:latin typeface="Times New Roman" panose="02020603050405020304" pitchFamily="18" charset="0"/>
                <a:ea typeface="Calibri" panose="020F0502020204030204" pitchFamily="34" charset="0"/>
                <a:cs typeface="Arial" panose="020B0604020202020204" pitchFamily="34" charset="0"/>
              </a:rPr>
              <a:t>Vol. 7., No. 5., pp. 1-32.</a:t>
            </a:r>
            <a:endParaRPr lang="en-GB" dirty="0">
              <a:latin typeface="Calibri" panose="020F0502020204030204" pitchFamily="34" charset="0"/>
              <a:ea typeface="Calibri" panose="020F0502020204030204" pitchFamily="34" charset="0"/>
              <a:cs typeface="Arial" panose="020B0604020202020204" pitchFamily="34" charset="0"/>
            </a:endParaRPr>
          </a:p>
          <a:p>
            <a:pPr marL="457200" indent="-457200" fontAlgn="base"/>
            <a:r>
              <a:rPr lang="en-GB" dirty="0">
                <a:latin typeface="Times New Roman" panose="02020603050405020304" pitchFamily="18" charset="0"/>
                <a:ea typeface="Times New Roman" panose="02020603050405020304" pitchFamily="18" charset="0"/>
              </a:rPr>
              <a:t>Conger, J. (1998) ‘The dark side of leadership’, in G. R. Hickman (ed.) Leading Organizations: Perspectives for a New Era. London: SAGE.</a:t>
            </a:r>
          </a:p>
          <a:p>
            <a:pPr marL="457200" indent="-457200" fontAlgn="base"/>
            <a:r>
              <a:rPr lang="en-GB" dirty="0">
                <a:solidFill>
                  <a:srgbClr val="595959"/>
                </a:solidFill>
                <a:latin typeface="Times New Roman" panose="02020603050405020304" pitchFamily="18" charset="0"/>
                <a:ea typeface="Times New Roman" panose="02020603050405020304" pitchFamily="18" charset="0"/>
              </a:rPr>
              <a:t>Conger, J. A. &amp; Kanungo, R. (1987). Toward a </a:t>
            </a:r>
            <a:r>
              <a:rPr lang="en-GB" dirty="0" err="1">
                <a:solidFill>
                  <a:srgbClr val="595959"/>
                </a:solidFill>
                <a:latin typeface="Times New Roman" panose="02020603050405020304" pitchFamily="18" charset="0"/>
                <a:ea typeface="Times New Roman" panose="02020603050405020304" pitchFamily="18" charset="0"/>
              </a:rPr>
              <a:t>behavioral</a:t>
            </a:r>
            <a:r>
              <a:rPr lang="en-GB" dirty="0">
                <a:solidFill>
                  <a:srgbClr val="595959"/>
                </a:solidFill>
                <a:latin typeface="Times New Roman" panose="02020603050405020304" pitchFamily="18" charset="0"/>
                <a:ea typeface="Times New Roman" panose="02020603050405020304" pitchFamily="18" charset="0"/>
              </a:rPr>
              <a:t> theory of charismatic leadership in organizational settings. Academy of Management Review, 12, 637-647.</a:t>
            </a:r>
            <a:endParaRPr lang="en-GB" dirty="0">
              <a:latin typeface="Times New Roman" panose="02020603050405020304" pitchFamily="18" charset="0"/>
              <a:ea typeface="Times New Roman" panose="02020603050405020304" pitchFamily="18" charset="0"/>
            </a:endParaRPr>
          </a:p>
          <a:p>
            <a:pPr marL="457200" indent="-457200">
              <a:lnSpc>
                <a:spcPct val="107000"/>
              </a:lnSpc>
              <a:spcAft>
                <a:spcPts val="800"/>
              </a:spcAft>
            </a:pPr>
            <a:r>
              <a:rPr lang="en-GB" dirty="0">
                <a:latin typeface="Times New Roman" panose="02020603050405020304" pitchFamily="18" charset="0"/>
                <a:ea typeface="Calibri" panose="020F0502020204030204" pitchFamily="34" charset="0"/>
                <a:cs typeface="Arial" panose="020B0604020202020204" pitchFamily="34" charset="0"/>
              </a:rPr>
              <a:t>Conger, J. A. (1989). The charismatic leader: Behind the mystique of exceptional leadership. San Francisco, CA: Jossey-Bass.</a:t>
            </a:r>
            <a:endParaRPr lang="en-GB" dirty="0">
              <a:latin typeface="Calibri" panose="020F050202020403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584382459"/>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48B584-DE3D-2018-E9FD-14918D27629A}"/>
              </a:ext>
            </a:extLst>
          </p:cNvPr>
          <p:cNvSpPr>
            <a:spLocks noGrp="1"/>
          </p:cNvSpPr>
          <p:nvPr>
            <p:ph type="title"/>
          </p:nvPr>
        </p:nvSpPr>
        <p:spPr/>
        <p:txBody>
          <a:bodyPr/>
          <a:lstStyle/>
          <a:p>
            <a:r>
              <a:rPr lang="en-GB" dirty="0"/>
              <a:t>Reference List (continued)</a:t>
            </a:r>
          </a:p>
        </p:txBody>
      </p:sp>
      <p:sp>
        <p:nvSpPr>
          <p:cNvPr id="3" name="Content Placeholder 2">
            <a:extLst>
              <a:ext uri="{FF2B5EF4-FFF2-40B4-BE49-F238E27FC236}">
                <a16:creationId xmlns:a16="http://schemas.microsoft.com/office/drawing/2014/main" id="{1BC50758-D692-AD7F-F7A8-20CBBD4C4B98}"/>
              </a:ext>
            </a:extLst>
          </p:cNvPr>
          <p:cNvSpPr>
            <a:spLocks noGrp="1"/>
          </p:cNvSpPr>
          <p:nvPr>
            <p:ph idx="1"/>
          </p:nvPr>
        </p:nvSpPr>
        <p:spPr/>
        <p:txBody>
          <a:bodyPr>
            <a:normAutofit fontScale="85000" lnSpcReduction="20000"/>
          </a:bodyPr>
          <a:lstStyle/>
          <a:p>
            <a:pPr marL="457200" indent="-457200" fontAlgn="base"/>
            <a:r>
              <a:rPr lang="en-GB" sz="1800" dirty="0">
                <a:solidFill>
                  <a:srgbClr val="595959"/>
                </a:solidFill>
                <a:effectLst/>
                <a:latin typeface="Times New Roman" panose="02020603050405020304" pitchFamily="18" charset="0"/>
                <a:ea typeface="Times New Roman" panose="02020603050405020304" pitchFamily="18" charset="0"/>
              </a:rPr>
              <a:t>Conger, J. A., &amp; Kanungo, R. (1998). Charismatic leadership in organizations. Thousand Oaks, CA: Sage Publications.</a:t>
            </a:r>
            <a:endParaRPr lang="en-GB" sz="1800" dirty="0">
              <a:effectLst/>
              <a:latin typeface="Times New Roman" panose="02020603050405020304" pitchFamily="18" charset="0"/>
              <a:ea typeface="Times New Roman" panose="02020603050405020304" pitchFamily="18" charset="0"/>
            </a:endParaRPr>
          </a:p>
          <a:p>
            <a:pPr marL="457200" indent="-457200">
              <a:lnSpc>
                <a:spcPct val="107000"/>
              </a:lnSpc>
              <a:spcAft>
                <a:spcPts val="800"/>
              </a:spcAft>
            </a:pPr>
            <a:r>
              <a:rPr lang="en-GB" sz="1800" dirty="0" err="1">
                <a:effectLst/>
                <a:latin typeface="Times New Roman" panose="02020603050405020304" pitchFamily="18" charset="0"/>
                <a:ea typeface="Calibri" panose="020F0502020204030204" pitchFamily="34" charset="0"/>
                <a:cs typeface="Arial" panose="020B0604020202020204" pitchFamily="34" charset="0"/>
              </a:rPr>
              <a:t>Da’as</a:t>
            </a:r>
            <a:r>
              <a:rPr lang="en-GB" sz="1800" dirty="0">
                <a:effectLst/>
                <a:latin typeface="Times New Roman" panose="02020603050405020304" pitchFamily="18" charset="0"/>
                <a:ea typeface="Calibri" panose="020F0502020204030204" pitchFamily="34" charset="0"/>
                <a:cs typeface="Arial" panose="020B0604020202020204" pitchFamily="34" charset="0"/>
              </a:rPr>
              <a:t>, R. &amp;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Zibenberg</a:t>
            </a:r>
            <a:r>
              <a:rPr lang="en-GB" sz="1800" dirty="0">
                <a:effectLst/>
                <a:latin typeface="Times New Roman" panose="02020603050405020304" pitchFamily="18" charset="0"/>
                <a:ea typeface="Calibri" panose="020F0502020204030204" pitchFamily="34" charset="0"/>
                <a:cs typeface="Arial" panose="020B0604020202020204" pitchFamily="34" charset="0"/>
              </a:rPr>
              <a:t>, A. (2021) ‘Conflict, Control and Culture: Implications for Implicit Followership and Leadership Theories’, </a:t>
            </a:r>
            <a:r>
              <a:rPr lang="en-GB" sz="1800" i="1" dirty="0">
                <a:effectLst/>
                <a:latin typeface="Times New Roman" panose="02020603050405020304" pitchFamily="18" charset="0"/>
                <a:ea typeface="Calibri" panose="020F0502020204030204" pitchFamily="34" charset="0"/>
                <a:cs typeface="Arial" panose="020B0604020202020204" pitchFamily="34" charset="0"/>
              </a:rPr>
              <a:t>Educational Review, </a:t>
            </a:r>
            <a:r>
              <a:rPr lang="en-GB" sz="1800" dirty="0">
                <a:effectLst/>
                <a:latin typeface="Times New Roman" panose="02020603050405020304" pitchFamily="18" charset="0"/>
                <a:ea typeface="Calibri" panose="020F0502020204030204" pitchFamily="34" charset="0"/>
                <a:cs typeface="Arial" panose="020B0604020202020204" pitchFamily="34" charset="0"/>
              </a:rPr>
              <a:t>Vol. 73., No. 2., pp. 194-208.</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457200" indent="-457200">
              <a:lnSpc>
                <a:spcPct val="107000"/>
              </a:lnSpc>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Fairhurst, G.T. (2011) </a:t>
            </a:r>
            <a:r>
              <a:rPr lang="en-GB" sz="1800" i="1" dirty="0">
                <a:effectLst/>
                <a:latin typeface="Times New Roman" panose="02020603050405020304" pitchFamily="18" charset="0"/>
                <a:ea typeface="Calibri" panose="020F0502020204030204" pitchFamily="34" charset="0"/>
                <a:cs typeface="Arial" panose="020B0604020202020204" pitchFamily="34" charset="0"/>
              </a:rPr>
              <a:t>The Power of Framing: Creating the Language of Leadership, </a:t>
            </a:r>
            <a:r>
              <a:rPr lang="en-GB" sz="1800" dirty="0">
                <a:effectLst/>
                <a:latin typeface="Times New Roman" panose="02020603050405020304" pitchFamily="18" charset="0"/>
                <a:ea typeface="Calibri" panose="020F0502020204030204" pitchFamily="34" charset="0"/>
                <a:cs typeface="Arial" panose="020B0604020202020204" pitchFamily="34" charset="0"/>
              </a:rPr>
              <a:t>San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Fransisco</a:t>
            </a:r>
            <a:r>
              <a:rPr lang="en-GB" sz="1800" dirty="0">
                <a:effectLst/>
                <a:latin typeface="Times New Roman" panose="02020603050405020304" pitchFamily="18" charset="0"/>
                <a:ea typeface="Calibri" panose="020F0502020204030204" pitchFamily="34" charset="0"/>
                <a:cs typeface="Arial" panose="020B0604020202020204" pitchFamily="34" charset="0"/>
              </a:rPr>
              <a:t>, CA: Jossey-Bass.</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457200" indent="-457200">
              <a:lnSpc>
                <a:spcPct val="107000"/>
              </a:lnSpc>
              <a:spcAft>
                <a:spcPts val="800"/>
              </a:spcAft>
            </a:pPr>
            <a:r>
              <a:rPr lang="en-GB" sz="1800" dirty="0" err="1">
                <a:effectLst/>
                <a:latin typeface="Times New Roman" panose="02020603050405020304" pitchFamily="18" charset="0"/>
                <a:ea typeface="Calibri" panose="020F0502020204030204" pitchFamily="34" charset="0"/>
                <a:cs typeface="Arial" panose="020B0604020202020204" pitchFamily="34" charset="0"/>
              </a:rPr>
              <a:t>Fiol</a:t>
            </a:r>
            <a:r>
              <a:rPr lang="en-GB" sz="1800" dirty="0">
                <a:effectLst/>
                <a:latin typeface="Times New Roman" panose="02020603050405020304" pitchFamily="18" charset="0"/>
                <a:ea typeface="Calibri" panose="020F0502020204030204" pitchFamily="34" charset="0"/>
                <a:cs typeface="Arial" panose="020B0604020202020204" pitchFamily="34" charset="0"/>
              </a:rPr>
              <a:t>, C.M., Harris, D. &amp; House, R. (1999) ‘Charismatic Leadership: Strategies for Effecting Social Change’, </a:t>
            </a:r>
            <a:r>
              <a:rPr lang="en-GB" sz="1800" i="1" dirty="0">
                <a:effectLst/>
                <a:latin typeface="Times New Roman" panose="02020603050405020304" pitchFamily="18" charset="0"/>
                <a:ea typeface="Calibri" panose="020F0502020204030204" pitchFamily="34" charset="0"/>
                <a:cs typeface="Arial" panose="020B0604020202020204" pitchFamily="34" charset="0"/>
              </a:rPr>
              <a:t>Leadership Quarterly, </a:t>
            </a:r>
            <a:r>
              <a:rPr lang="en-GB" sz="1800" dirty="0">
                <a:effectLst/>
                <a:latin typeface="Times New Roman" panose="02020603050405020304" pitchFamily="18" charset="0"/>
                <a:ea typeface="Calibri" panose="020F0502020204030204" pitchFamily="34" charset="0"/>
                <a:cs typeface="Arial" panose="020B0604020202020204" pitchFamily="34" charset="0"/>
              </a:rPr>
              <a:t>Vol. 10., no. 3., pp. 449-482.</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457200" indent="-457200">
              <a:lnSpc>
                <a:spcPct val="107000"/>
              </a:lnSpc>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Fuller, J.B., Patterson, C. E. P., Hester, K. &amp; Stringer, D. Y. (1996) ‘A quantitative Review of Research on Charismatic Leadership’, Psychological Reports, Vol. 78., pp. 271-287.</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457200" indent="-457200">
              <a:lnSpc>
                <a:spcPct val="107000"/>
              </a:lnSpc>
              <a:spcAft>
                <a:spcPts val="800"/>
              </a:spcAft>
            </a:pPr>
            <a:r>
              <a:rPr lang="en-GB" dirty="0">
                <a:latin typeface="Times New Roman" panose="02020603050405020304" pitchFamily="18" charset="0"/>
                <a:cs typeface="Arial" panose="020B0604020202020204" pitchFamily="34" charset="0"/>
              </a:rPr>
              <a:t>Hewitt, K. K., Davis, A.W. &amp; Lashley, C. (2014) </a:t>
            </a:r>
            <a:r>
              <a:rPr lang="en-GB" sz="1800" u="sng" dirty="0">
                <a:solidFill>
                  <a:srgbClr val="0000FF"/>
                </a:solidFill>
                <a:effectLst/>
                <a:latin typeface="Times New Roman" panose="02020603050405020304" pitchFamily="18" charset="0"/>
                <a:ea typeface="Calibri" panose="020F0502020204030204" pitchFamily="34" charset="0"/>
                <a:cs typeface="Arial" panose="020B0604020202020204" pitchFamily="34" charset="0"/>
              </a:rPr>
              <a:t>‘</a:t>
            </a:r>
            <a:r>
              <a:rPr lang="en-GB" sz="1800" dirty="0">
                <a:effectLst/>
                <a:latin typeface="Times New Roman" panose="02020603050405020304" pitchFamily="18" charset="0"/>
                <a:ea typeface="Calibri" panose="020F0502020204030204" pitchFamily="34" charset="0"/>
                <a:cs typeface="Arial" panose="020B0604020202020204" pitchFamily="34" charset="0"/>
              </a:rPr>
              <a:t>Transformational and Transformative Leadership in a Research-Informed Leadership Preparation Program’, </a:t>
            </a:r>
            <a:r>
              <a:rPr lang="en-GB" sz="1800" i="1" dirty="0">
                <a:effectLst/>
                <a:latin typeface="Times New Roman" panose="02020603050405020304" pitchFamily="18" charset="0"/>
                <a:ea typeface="Calibri" panose="020F0502020204030204" pitchFamily="34" charset="0"/>
                <a:cs typeface="Arial" panose="020B0604020202020204" pitchFamily="34" charset="0"/>
              </a:rPr>
              <a:t>Journal of Research on Leadership Education, </a:t>
            </a:r>
            <a:r>
              <a:rPr lang="en-GB" sz="1800" dirty="0">
                <a:effectLst/>
                <a:latin typeface="Times New Roman" panose="02020603050405020304" pitchFamily="18" charset="0"/>
                <a:ea typeface="Calibri" panose="020F0502020204030204" pitchFamily="34" charset="0"/>
                <a:cs typeface="Arial" panose="020B0604020202020204" pitchFamily="34" charset="0"/>
              </a:rPr>
              <a:t>Vol. 9., No. 3., pp. 225-153.</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374234752"/>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FFECF3-F5FA-6322-22C1-4DE01F279251}"/>
              </a:ext>
            </a:extLst>
          </p:cNvPr>
          <p:cNvSpPr>
            <a:spLocks noGrp="1"/>
          </p:cNvSpPr>
          <p:nvPr>
            <p:ph type="title"/>
          </p:nvPr>
        </p:nvSpPr>
        <p:spPr/>
        <p:txBody>
          <a:bodyPr/>
          <a:lstStyle/>
          <a:p>
            <a:r>
              <a:rPr lang="en-GB" dirty="0"/>
              <a:t>Reference List (continued)</a:t>
            </a:r>
          </a:p>
        </p:txBody>
      </p:sp>
      <p:sp>
        <p:nvSpPr>
          <p:cNvPr id="3" name="Content Placeholder 2">
            <a:extLst>
              <a:ext uri="{FF2B5EF4-FFF2-40B4-BE49-F238E27FC236}">
                <a16:creationId xmlns:a16="http://schemas.microsoft.com/office/drawing/2014/main" id="{DBFB0A54-06DE-D215-4F1A-91CDE2C13A78}"/>
              </a:ext>
            </a:extLst>
          </p:cNvPr>
          <p:cNvSpPr>
            <a:spLocks noGrp="1"/>
          </p:cNvSpPr>
          <p:nvPr>
            <p:ph idx="1"/>
          </p:nvPr>
        </p:nvSpPr>
        <p:spPr/>
        <p:txBody>
          <a:bodyPr>
            <a:normAutofit fontScale="85000" lnSpcReduction="10000"/>
          </a:bodyPr>
          <a:lstStyle/>
          <a:p>
            <a:pPr marL="457200" indent="-457200">
              <a:lnSpc>
                <a:spcPct val="107000"/>
              </a:lnSpc>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Hogan, R.,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Raskin</a:t>
            </a:r>
            <a:r>
              <a:rPr lang="en-GB" sz="1800" dirty="0">
                <a:effectLst/>
                <a:latin typeface="Times New Roman" panose="02020603050405020304" pitchFamily="18" charset="0"/>
                <a:ea typeface="Calibri" panose="020F0502020204030204" pitchFamily="34" charset="0"/>
                <a:cs typeface="Arial" panose="020B0604020202020204" pitchFamily="34" charset="0"/>
              </a:rPr>
              <a:t>, R., &amp;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Fazzini</a:t>
            </a:r>
            <a:r>
              <a:rPr lang="en-GB" sz="1800" dirty="0">
                <a:effectLst/>
                <a:latin typeface="Times New Roman" panose="02020603050405020304" pitchFamily="18" charset="0"/>
                <a:ea typeface="Calibri" panose="020F0502020204030204" pitchFamily="34" charset="0"/>
                <a:cs typeface="Arial" panose="020B0604020202020204" pitchFamily="34" charset="0"/>
              </a:rPr>
              <a:t>, D. (1990) ‘The Dark Side of Charisma’, in K. E. Clark &amp; M. B. Clark (eds) Measures of Leadership, pp. 343–54. West Orange, NJ: Leadership Library of America.</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457200" indent="-457200">
              <a:lnSpc>
                <a:spcPct val="107000"/>
              </a:lnSpc>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House</a:t>
            </a:r>
            <a:r>
              <a:rPr lang="en-GB" sz="1800" dirty="0">
                <a:solidFill>
                  <a:srgbClr val="595959"/>
                </a:solidFill>
                <a:effectLst/>
                <a:latin typeface="Times New Roman" panose="02020603050405020304" pitchFamily="18" charset="0"/>
                <a:ea typeface="Calibri" panose="020F0502020204030204" pitchFamily="34" charset="0"/>
                <a:cs typeface="Arial" panose="020B0604020202020204" pitchFamily="34" charset="0"/>
              </a:rPr>
              <a:t>, R. J. (1977). A 1976 theory of charismatic leadership. In J. G. Hunt &amp; L. L. Larson (Eds.), Leadership: The cutting edge (pp. 189-207). Carbondale, IL: Southern Illinois University Press.</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457200" indent="-457200">
              <a:lnSpc>
                <a:spcPct val="107000"/>
              </a:lnSpc>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Huffaker, D. (2010) ‘Dimensions of Leadership and Social Influence in Online Communities’, </a:t>
            </a:r>
            <a:r>
              <a:rPr lang="en-GB" sz="1800" i="1" dirty="0">
                <a:effectLst/>
                <a:latin typeface="Times New Roman" panose="02020603050405020304" pitchFamily="18" charset="0"/>
                <a:ea typeface="Calibri" panose="020F0502020204030204" pitchFamily="34" charset="0"/>
                <a:cs typeface="Arial" panose="020B0604020202020204" pitchFamily="34" charset="0"/>
              </a:rPr>
              <a:t>Human Communication Research, </a:t>
            </a:r>
            <a:r>
              <a:rPr lang="en-GB" sz="1800" dirty="0">
                <a:effectLst/>
                <a:latin typeface="Times New Roman" panose="02020603050405020304" pitchFamily="18" charset="0"/>
                <a:ea typeface="Calibri" panose="020F0502020204030204" pitchFamily="34" charset="0"/>
                <a:cs typeface="Arial" panose="020B0604020202020204" pitchFamily="34" charset="0"/>
              </a:rPr>
              <a:t>Vol. 36., pp. 593-617.</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457200" indent="-457200">
              <a:lnSpc>
                <a:spcPct val="107000"/>
              </a:lnSpc>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Khan,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Z.A</a:t>
            </a:r>
            <a:r>
              <a:rPr lang="en-GB" sz="1800" dirty="0">
                <a:effectLst/>
                <a:latin typeface="Times New Roman" panose="02020603050405020304" pitchFamily="18" charset="0"/>
                <a:ea typeface="Calibri" panose="020F0502020204030204" pitchFamily="34" charset="0"/>
                <a:cs typeface="Arial" panose="020B0604020202020204" pitchFamily="34" charset="0"/>
              </a:rPr>
              <a:t>., Nawaz, A. &amp; Khan, I. (2016) ‘Leadership Theories and Styles: A Literature Review’, </a:t>
            </a:r>
            <a:r>
              <a:rPr lang="en-GB" sz="1800" i="1" dirty="0">
                <a:effectLst/>
                <a:latin typeface="Times New Roman" panose="02020603050405020304" pitchFamily="18" charset="0"/>
                <a:ea typeface="Calibri" panose="020F0502020204030204" pitchFamily="34" charset="0"/>
                <a:cs typeface="Arial" panose="020B0604020202020204" pitchFamily="34" charset="0"/>
              </a:rPr>
              <a:t>Journal of Resources Development and Management, </a:t>
            </a:r>
            <a:r>
              <a:rPr lang="en-GB" sz="1800" dirty="0">
                <a:effectLst/>
                <a:latin typeface="Times New Roman" panose="02020603050405020304" pitchFamily="18" charset="0"/>
                <a:ea typeface="Calibri" panose="020F0502020204030204" pitchFamily="34" charset="0"/>
                <a:cs typeface="Arial" panose="020B0604020202020204" pitchFamily="34" charset="0"/>
              </a:rPr>
              <a:t> Vol. 16., pp. 1-7.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457200" indent="-457200">
              <a:lnSpc>
                <a:spcPct val="107000"/>
              </a:lnSpc>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Levine, K.,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Muenchen</a:t>
            </a:r>
            <a:r>
              <a:rPr lang="en-GB" sz="1800" dirty="0">
                <a:effectLst/>
                <a:latin typeface="Times New Roman" panose="02020603050405020304" pitchFamily="18" charset="0"/>
                <a:ea typeface="Calibri" panose="020F0502020204030204" pitchFamily="34" charset="0"/>
                <a:cs typeface="Arial" panose="020B0604020202020204" pitchFamily="34" charset="0"/>
              </a:rPr>
              <a:t>, R. and Brooks, A. (2010), “Measuring transformational and charismatic leadership: why isn’t charisma measured?,” Communication Monographs, 77(4), pp. 576-591.</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181228875"/>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B4C1F2-0A8C-A929-434F-052FD85C2DA7}"/>
              </a:ext>
            </a:extLst>
          </p:cNvPr>
          <p:cNvSpPr>
            <a:spLocks noGrp="1"/>
          </p:cNvSpPr>
          <p:nvPr>
            <p:ph type="title"/>
          </p:nvPr>
        </p:nvSpPr>
        <p:spPr/>
        <p:txBody>
          <a:bodyPr/>
          <a:lstStyle/>
          <a:p>
            <a:r>
              <a:rPr lang="en-GB" dirty="0"/>
              <a:t>Reference List (continued)</a:t>
            </a:r>
          </a:p>
        </p:txBody>
      </p:sp>
      <p:sp>
        <p:nvSpPr>
          <p:cNvPr id="3" name="Content Placeholder 2">
            <a:extLst>
              <a:ext uri="{FF2B5EF4-FFF2-40B4-BE49-F238E27FC236}">
                <a16:creationId xmlns:a16="http://schemas.microsoft.com/office/drawing/2014/main" id="{CFE757D3-BA54-3B32-25E1-19545D432723}"/>
              </a:ext>
            </a:extLst>
          </p:cNvPr>
          <p:cNvSpPr>
            <a:spLocks noGrp="1"/>
          </p:cNvSpPr>
          <p:nvPr>
            <p:ph idx="1"/>
          </p:nvPr>
        </p:nvSpPr>
        <p:spPr/>
        <p:txBody>
          <a:bodyPr>
            <a:normAutofit fontScale="40000" lnSpcReduction="20000"/>
          </a:bodyPr>
          <a:lstStyle/>
          <a:p>
            <a:pPr marL="457200" indent="-457200">
              <a:lnSpc>
                <a:spcPct val="107000"/>
              </a:lnSpc>
              <a:spcAft>
                <a:spcPts val="800"/>
              </a:spcAft>
            </a:pPr>
            <a:r>
              <a:rPr lang="en-GB" dirty="0">
                <a:latin typeface="Times New Roman" panose="02020603050405020304" pitchFamily="18" charset="0"/>
                <a:ea typeface="Calibri" panose="020F0502020204030204" pitchFamily="34" charset="0"/>
                <a:cs typeface="Arial" panose="020B0604020202020204" pitchFamily="34" charset="0"/>
              </a:rPr>
              <a:t>McCausland, T (2022) ‘</a:t>
            </a:r>
            <a:r>
              <a:rPr lang="en-GB" dirty="0"/>
              <a:t>Culture to Support Innovation’, </a:t>
            </a:r>
            <a:r>
              <a:rPr lang="en-GB" i="1" dirty="0"/>
              <a:t>Research-Technology Management</a:t>
            </a:r>
            <a:r>
              <a:rPr lang="en-GB" dirty="0"/>
              <a:t>, Vol. 65., No. 2, pp. 73-75.</a:t>
            </a:r>
            <a:endParaRPr lang="en-GB" dirty="0">
              <a:solidFill>
                <a:schemeClr val="tx1"/>
              </a:solidFill>
              <a:latin typeface="Times New Roman" panose="02020603050405020304" pitchFamily="18" charset="0"/>
              <a:ea typeface="Calibri" panose="020F0502020204030204" pitchFamily="34" charset="0"/>
              <a:cs typeface="Arial" panose="020B0604020202020204" pitchFamily="34" charset="0"/>
            </a:endParaRPr>
          </a:p>
          <a:p>
            <a:pPr marL="457200" indent="-457200">
              <a:lnSpc>
                <a:spcPct val="107000"/>
              </a:lnSpc>
              <a:spcAft>
                <a:spcPts val="800"/>
              </a:spcAft>
            </a:pPr>
            <a:r>
              <a:rPr lang="en-GB" sz="1800" dirty="0" err="1">
                <a:solidFill>
                  <a:schemeClr val="tx1"/>
                </a:solidFill>
                <a:effectLst/>
                <a:latin typeface="Times New Roman" panose="02020603050405020304" pitchFamily="18" charset="0"/>
                <a:ea typeface="Calibri" panose="020F0502020204030204" pitchFamily="34" charset="0"/>
                <a:cs typeface="Arial" panose="020B0604020202020204" pitchFamily="34" charset="0"/>
              </a:rPr>
              <a:t>Mineo</a:t>
            </a:r>
            <a:r>
              <a:rPr lang="en-GB" sz="1800" dirty="0">
                <a:solidFill>
                  <a:schemeClr val="tx1"/>
                </a:solidFill>
                <a:effectLst/>
                <a:latin typeface="Times New Roman" panose="02020603050405020304" pitchFamily="18" charset="0"/>
                <a:ea typeface="Calibri" panose="020F0502020204030204" pitchFamily="34" charset="0"/>
                <a:cs typeface="Arial" panose="020B0604020202020204" pitchFamily="34" charset="0"/>
              </a:rPr>
              <a:t>, </a:t>
            </a:r>
            <a:r>
              <a:rPr lang="en-GB" sz="1800" dirty="0" err="1">
                <a:solidFill>
                  <a:schemeClr val="tx1"/>
                </a:solidFill>
                <a:effectLst/>
                <a:latin typeface="Times New Roman" panose="02020603050405020304" pitchFamily="18" charset="0"/>
                <a:ea typeface="Calibri" panose="020F0502020204030204" pitchFamily="34" charset="0"/>
                <a:cs typeface="Arial" panose="020B0604020202020204" pitchFamily="34" charset="0"/>
              </a:rPr>
              <a:t>D.L</a:t>
            </a:r>
            <a:r>
              <a:rPr lang="en-GB" sz="1800" dirty="0">
                <a:solidFill>
                  <a:schemeClr val="tx1"/>
                </a:solidFill>
                <a:effectLst/>
                <a:latin typeface="Times New Roman" panose="02020603050405020304" pitchFamily="18" charset="0"/>
                <a:ea typeface="Calibri" panose="020F0502020204030204" pitchFamily="34" charset="0"/>
                <a:cs typeface="Arial" panose="020B0604020202020204" pitchFamily="34" charset="0"/>
              </a:rPr>
              <a:t>. (2014) ‘The Importance </a:t>
            </a:r>
            <a:r>
              <a:rPr lang="en-GB" sz="1800" dirty="0">
                <a:effectLst/>
                <a:latin typeface="Times New Roman" panose="02020603050405020304" pitchFamily="18" charset="0"/>
                <a:ea typeface="Calibri" panose="020F0502020204030204" pitchFamily="34" charset="0"/>
                <a:cs typeface="Arial" panose="020B0604020202020204" pitchFamily="34" charset="0"/>
              </a:rPr>
              <a:t>of Trust in Leadership’, </a:t>
            </a:r>
            <a:r>
              <a:rPr lang="en-GB" sz="1800" i="1" dirty="0">
                <a:effectLst/>
                <a:latin typeface="Times New Roman" panose="02020603050405020304" pitchFamily="18" charset="0"/>
                <a:ea typeface="Calibri" panose="020F0502020204030204" pitchFamily="34" charset="0"/>
                <a:cs typeface="Arial" panose="020B0604020202020204" pitchFamily="34" charset="0"/>
              </a:rPr>
              <a:t>Research Management Review, </a:t>
            </a:r>
            <a:r>
              <a:rPr lang="en-GB" sz="1800" dirty="0">
                <a:effectLst/>
                <a:latin typeface="Times New Roman" panose="02020603050405020304" pitchFamily="18" charset="0"/>
                <a:ea typeface="Calibri" panose="020F0502020204030204" pitchFamily="34" charset="0"/>
                <a:cs typeface="Arial" panose="020B0604020202020204" pitchFamily="34" charset="0"/>
              </a:rPr>
              <a:t>Vol. 20., No. 1., pp. 1-6.</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457200" indent="-457200">
              <a:lnSpc>
                <a:spcPct val="107000"/>
              </a:lnSpc>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Mintzberg, H. (1999) ‘Leader to Leader’, Harvard Business Review, Spring, 12.</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457200" indent="-457200">
              <a:lnSpc>
                <a:spcPct val="107000"/>
              </a:lnSpc>
              <a:spcAft>
                <a:spcPts val="800"/>
              </a:spcAft>
            </a:pPr>
            <a:r>
              <a:rPr lang="en-GB" sz="1800" dirty="0" err="1">
                <a:effectLst/>
                <a:latin typeface="Times New Roman" panose="02020603050405020304" pitchFamily="18" charset="0"/>
                <a:ea typeface="Calibri" panose="020F0502020204030204" pitchFamily="34" charset="0"/>
                <a:cs typeface="Arial" panose="020B0604020202020204" pitchFamily="34" charset="0"/>
              </a:rPr>
              <a:t>Nikezic</a:t>
            </a:r>
            <a:r>
              <a:rPr lang="en-GB" sz="1800" dirty="0">
                <a:effectLst/>
                <a:latin typeface="Times New Roman" panose="02020603050405020304" pitchFamily="18" charset="0"/>
                <a:ea typeface="Calibri" panose="020F0502020204030204" pitchFamily="34" charset="0"/>
                <a:cs typeface="Arial" panose="020B0604020202020204" pitchFamily="34" charset="0"/>
              </a:rPr>
              <a:t>, S.,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Doljanica</a:t>
            </a:r>
            <a:r>
              <a:rPr lang="en-GB" sz="1800" dirty="0">
                <a:effectLst/>
                <a:latin typeface="Times New Roman" panose="02020603050405020304" pitchFamily="18" charset="0"/>
                <a:ea typeface="Calibri" panose="020F0502020204030204" pitchFamily="34" charset="0"/>
                <a:cs typeface="Arial" panose="020B0604020202020204" pitchFamily="34" charset="0"/>
              </a:rPr>
              <a:t>, S. &amp;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Bataveljic</a:t>
            </a:r>
            <a:r>
              <a:rPr lang="en-GB" sz="1800" dirty="0">
                <a:effectLst/>
                <a:latin typeface="Times New Roman" panose="02020603050405020304" pitchFamily="18" charset="0"/>
                <a:ea typeface="Calibri" panose="020F0502020204030204" pitchFamily="34" charset="0"/>
                <a:cs typeface="Arial" panose="020B0604020202020204" pitchFamily="34" charset="0"/>
              </a:rPr>
              <a:t>, D. (2013) ‘Charismatic and Transformational Leadership: Approaches for Effecting Change’, </a:t>
            </a:r>
            <a:r>
              <a:rPr lang="en-GB" sz="1800" i="1" dirty="0">
                <a:effectLst/>
                <a:latin typeface="Times New Roman" panose="02020603050405020304" pitchFamily="18" charset="0"/>
                <a:ea typeface="Calibri" panose="020F0502020204030204" pitchFamily="34" charset="0"/>
                <a:cs typeface="Arial" panose="020B0604020202020204" pitchFamily="34" charset="0"/>
              </a:rPr>
              <a:t>Fascicle of Management and Technological Engineering, </a:t>
            </a:r>
            <a:r>
              <a:rPr lang="en-GB" sz="1800" dirty="0">
                <a:effectLst/>
                <a:latin typeface="Times New Roman" panose="02020603050405020304" pitchFamily="18" charset="0"/>
                <a:ea typeface="Calibri" panose="020F0502020204030204" pitchFamily="34" charset="0"/>
                <a:cs typeface="Arial" panose="020B0604020202020204" pitchFamily="34" charset="0"/>
              </a:rPr>
              <a:t>No. 2., pp. 179-187.</a:t>
            </a:r>
          </a:p>
          <a:p>
            <a:pPr marL="457200" indent="-457200">
              <a:lnSpc>
                <a:spcPct val="107000"/>
              </a:lnSpc>
              <a:spcAft>
                <a:spcPts val="800"/>
              </a:spcAft>
            </a:pPr>
            <a:r>
              <a:rPr lang="en-GB" sz="1800" dirty="0">
                <a:effectLst/>
                <a:latin typeface="Calibri" panose="020F0502020204030204" pitchFamily="34" charset="0"/>
                <a:ea typeface="Calibri" panose="020F0502020204030204" pitchFamily="34" charset="0"/>
                <a:cs typeface="Arial" panose="020B0604020202020204" pitchFamily="34" charset="0"/>
              </a:rPr>
              <a:t>Pierce, G. (1991)  Management Philosophies: What Comes After Theory Z? </a:t>
            </a:r>
            <a:r>
              <a:rPr lang="en-GB" sz="1800" i="1" dirty="0">
                <a:effectLst/>
                <a:latin typeface="Calibri" panose="020F0502020204030204" pitchFamily="34" charset="0"/>
                <a:ea typeface="Calibri" panose="020F0502020204030204" pitchFamily="34" charset="0"/>
                <a:cs typeface="Arial" panose="020B0604020202020204" pitchFamily="34" charset="0"/>
              </a:rPr>
              <a:t>Journal of Systems Management. </a:t>
            </a:r>
            <a:r>
              <a:rPr lang="en-GB" sz="1800" dirty="0">
                <a:effectLst/>
                <a:latin typeface="Calibri" panose="020F0502020204030204" pitchFamily="34" charset="0"/>
                <a:ea typeface="Calibri" panose="020F0502020204030204" pitchFamily="34" charset="0"/>
                <a:cs typeface="Arial" panose="020B0604020202020204" pitchFamily="34" charset="0"/>
              </a:rPr>
              <a:t>Vol. 42:6 </a:t>
            </a:r>
          </a:p>
          <a:p>
            <a:pPr marL="457200" indent="-457200">
              <a:lnSpc>
                <a:spcPct val="107000"/>
              </a:lnSpc>
              <a:spcAft>
                <a:spcPts val="800"/>
              </a:spcAft>
            </a:pPr>
            <a:r>
              <a:rPr lang="en-GB" sz="1800" dirty="0" err="1">
                <a:effectLst/>
                <a:latin typeface="Times New Roman" panose="02020603050405020304" pitchFamily="18" charset="0"/>
                <a:ea typeface="Calibri" panose="020F0502020204030204" pitchFamily="34" charset="0"/>
                <a:cs typeface="Arial" panose="020B0604020202020204" pitchFamily="34" charset="0"/>
              </a:rPr>
              <a:t>Raffo</a:t>
            </a:r>
            <a:r>
              <a:rPr lang="en-GB" sz="1800" dirty="0">
                <a:effectLst/>
                <a:latin typeface="Times New Roman" panose="02020603050405020304" pitchFamily="18" charset="0"/>
                <a:ea typeface="Calibri" panose="020F0502020204030204" pitchFamily="34" charset="0"/>
                <a:cs typeface="Arial" panose="020B0604020202020204" pitchFamily="34" charset="0"/>
              </a:rPr>
              <a:t>, D. &amp; Williams, R. (2017) ‘Evaluating potential transformational leaders: weighing charisma vs. credibility’,</a:t>
            </a:r>
            <a:r>
              <a:rPr lang="en-GB" sz="1800" i="1" dirty="0">
                <a:effectLst/>
                <a:latin typeface="Times New Roman" panose="02020603050405020304" pitchFamily="18" charset="0"/>
                <a:ea typeface="Calibri" panose="020F0502020204030204" pitchFamily="34" charset="0"/>
                <a:cs typeface="Arial" panose="020B0604020202020204" pitchFamily="34" charset="0"/>
              </a:rPr>
              <a:t> Strategy &amp; Leadership. </a:t>
            </a:r>
          </a:p>
          <a:p>
            <a:pPr marL="457200" indent="-457200">
              <a:lnSpc>
                <a:spcPct val="107000"/>
              </a:lnSpc>
              <a:spcAft>
                <a:spcPts val="800"/>
              </a:spcAft>
            </a:pPr>
            <a:r>
              <a:rPr lang="en-GB" sz="1800" dirty="0">
                <a:effectLst/>
                <a:latin typeface="Calibri" panose="020F0502020204030204" pitchFamily="34" charset="0"/>
                <a:ea typeface="Calibri" panose="020F0502020204030204" pitchFamily="34" charset="0"/>
                <a:cs typeface="Arial" panose="020B0604020202020204" pitchFamily="34" charset="0"/>
              </a:rPr>
              <a:t>Roberts, P. (2017) </a:t>
            </a:r>
            <a:r>
              <a:rPr lang="en-GB" sz="1800" i="1" dirty="0">
                <a:effectLst/>
                <a:latin typeface="Calibri" panose="020F0502020204030204" pitchFamily="34" charset="0"/>
                <a:ea typeface="Calibri" panose="020F0502020204030204" pitchFamily="34" charset="0"/>
                <a:cs typeface="Arial" panose="020B0604020202020204" pitchFamily="34" charset="0"/>
              </a:rPr>
              <a:t>Four Lines of Sight for Successful Business. </a:t>
            </a:r>
            <a:r>
              <a:rPr lang="en-GB" dirty="0">
                <a:latin typeface="Calibri" panose="020F0502020204030204" pitchFamily="34" charset="0"/>
                <a:ea typeface="Calibri" panose="020F0502020204030204" pitchFamily="34" charset="0"/>
                <a:cs typeface="Arial" panose="020B0604020202020204" pitchFamily="34" charset="0"/>
              </a:rPr>
              <a:t>Available at: </a:t>
            </a:r>
            <a:r>
              <a:rPr lang="en-GB" dirty="0">
                <a:latin typeface="Calibri" panose="020F0502020204030204" pitchFamily="34" charset="0"/>
                <a:ea typeface="Calibri" panose="020F0502020204030204" pitchFamily="34" charset="0"/>
                <a:cs typeface="Arial" panose="020B0604020202020204" pitchFamily="34" charset="0"/>
                <a:hlinkClick r:id="rId2"/>
              </a:rPr>
              <a:t>https://paul-7418.medium.com/the-4-lines-of-sight-for-successful-business-3e2b0722a5b7</a:t>
            </a:r>
            <a:r>
              <a:rPr lang="en-GB" dirty="0">
                <a:latin typeface="Calibri" panose="020F0502020204030204" pitchFamily="34" charset="0"/>
                <a:ea typeface="Calibri" panose="020F0502020204030204" pitchFamily="34" charset="0"/>
                <a:cs typeface="Arial" panose="020B0604020202020204" pitchFamily="34" charset="0"/>
              </a:rPr>
              <a:t> (Accessed: 15 February, 2023)</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457200" indent="-457200">
              <a:lnSpc>
                <a:spcPct val="107000"/>
              </a:lnSpc>
              <a:spcAft>
                <a:spcPts val="800"/>
              </a:spcAft>
            </a:pPr>
            <a:r>
              <a:rPr lang="en-US" altLang="en-US" dirty="0" err="1"/>
              <a:t>Ritti</a:t>
            </a:r>
            <a:r>
              <a:rPr lang="en-US" altLang="en-US" dirty="0"/>
              <a:t>, R. &amp; Levy, S. (2010) </a:t>
            </a:r>
            <a:r>
              <a:rPr lang="en-US" altLang="en-US" i="1" dirty="0"/>
              <a:t>The Ropes to Skip and the Ropes to Know</a:t>
            </a:r>
            <a:r>
              <a:rPr lang="en-US" altLang="en-US" dirty="0"/>
              <a:t>. Hoboken, NJ: John Wiley &amp; Sons, Inc.</a:t>
            </a:r>
            <a:endParaRPr lang="en-US" altLang="en-US" i="1" dirty="0"/>
          </a:p>
          <a:p>
            <a:pPr marL="457200" indent="-457200">
              <a:lnSpc>
                <a:spcPct val="107000"/>
              </a:lnSpc>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Saxena, A., </a:t>
            </a:r>
          </a:p>
          <a:p>
            <a:pPr marL="457200" indent="-457200">
              <a:lnSpc>
                <a:spcPct val="107000"/>
              </a:lnSpc>
              <a:spcAft>
                <a:spcPts val="800"/>
              </a:spcAft>
            </a:pPr>
            <a:r>
              <a:rPr lang="en-GB" sz="1800" dirty="0" err="1">
                <a:effectLst/>
                <a:latin typeface="Times New Roman" panose="02020603050405020304" pitchFamily="18" charset="0"/>
                <a:ea typeface="Calibri" panose="020F0502020204030204" pitchFamily="34" charset="0"/>
                <a:cs typeface="Arial" panose="020B0604020202020204" pitchFamily="34" charset="0"/>
              </a:rPr>
              <a:t>Salihu</a:t>
            </a:r>
            <a:r>
              <a:rPr lang="en-GB" sz="1800" dirty="0">
                <a:effectLst/>
                <a:latin typeface="Times New Roman" panose="02020603050405020304" pitchFamily="18" charset="0"/>
                <a:ea typeface="Calibri" panose="020F0502020204030204" pitchFamily="34" charset="0"/>
                <a:cs typeface="Arial" panose="020B0604020202020204" pitchFamily="34" charset="0"/>
              </a:rPr>
              <a:t>, M. J. (2019) ‘A Conceptual Analysis of the Leadership Theories and Proposed Leadership Framework in Higher Education’, </a:t>
            </a:r>
            <a:r>
              <a:rPr lang="en-GB" sz="1800" i="1" dirty="0">
                <a:effectLst/>
                <a:latin typeface="Times New Roman" panose="02020603050405020304" pitchFamily="18" charset="0"/>
                <a:ea typeface="Calibri" panose="020F0502020204030204" pitchFamily="34" charset="0"/>
                <a:cs typeface="Arial" panose="020B0604020202020204" pitchFamily="34" charset="0"/>
              </a:rPr>
              <a:t>Asian Journal of Education and Social Studies, </a:t>
            </a:r>
            <a:r>
              <a:rPr lang="en-GB" sz="1800" dirty="0">
                <a:effectLst/>
                <a:latin typeface="Times New Roman" panose="02020603050405020304" pitchFamily="18" charset="0"/>
                <a:ea typeface="Calibri" panose="020F0502020204030204" pitchFamily="34" charset="0"/>
                <a:cs typeface="Arial" panose="020B0604020202020204" pitchFamily="34" charset="0"/>
              </a:rPr>
              <a:t>Vol. 5., No. 4., pp. 2581-6268.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457200" indent="-457200" fontAlgn="base"/>
            <a:r>
              <a:rPr lang="en-GB" sz="1800" dirty="0">
                <a:solidFill>
                  <a:srgbClr val="595959"/>
                </a:solidFill>
                <a:effectLst/>
                <a:latin typeface="Times New Roman" panose="02020603050405020304" pitchFamily="18" charset="0"/>
                <a:ea typeface="Times New Roman" panose="02020603050405020304" pitchFamily="18" charset="0"/>
              </a:rPr>
              <a:t>Shamir, B., House, R. J., &amp; Arthur, M. B. (1993). The motivational effects of charismatic leadership: A self-concept theory. Organization Science, 4, 1-17.</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596261351"/>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17FF13-D7CD-25DC-9DEF-5895EE3FAB9A}"/>
              </a:ext>
            </a:extLst>
          </p:cNvPr>
          <p:cNvSpPr>
            <a:spLocks noGrp="1"/>
          </p:cNvSpPr>
          <p:nvPr>
            <p:ph type="title"/>
          </p:nvPr>
        </p:nvSpPr>
        <p:spPr/>
        <p:txBody>
          <a:bodyPr/>
          <a:lstStyle/>
          <a:p>
            <a:r>
              <a:rPr lang="en-GB" dirty="0"/>
              <a:t>Reference List (continued)</a:t>
            </a:r>
          </a:p>
        </p:txBody>
      </p:sp>
      <p:sp>
        <p:nvSpPr>
          <p:cNvPr id="3" name="Content Placeholder 2">
            <a:extLst>
              <a:ext uri="{FF2B5EF4-FFF2-40B4-BE49-F238E27FC236}">
                <a16:creationId xmlns:a16="http://schemas.microsoft.com/office/drawing/2014/main" id="{C4CAA267-D697-D64E-2A14-EDBE5E0BE843}"/>
              </a:ext>
            </a:extLst>
          </p:cNvPr>
          <p:cNvSpPr>
            <a:spLocks noGrp="1"/>
          </p:cNvSpPr>
          <p:nvPr>
            <p:ph idx="1"/>
          </p:nvPr>
        </p:nvSpPr>
        <p:spPr/>
        <p:txBody>
          <a:bodyPr>
            <a:normAutofit fontScale="70000" lnSpcReduction="20000"/>
          </a:bodyPr>
          <a:lstStyle/>
          <a:p>
            <a:pPr marL="457200" indent="-457200">
              <a:lnSpc>
                <a:spcPct val="107000"/>
              </a:lnSpc>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Shields, C.M. &amp;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Hesbol</a:t>
            </a:r>
            <a:r>
              <a:rPr lang="en-GB" sz="1800" dirty="0">
                <a:effectLst/>
                <a:latin typeface="Times New Roman" panose="02020603050405020304" pitchFamily="18" charset="0"/>
                <a:ea typeface="Calibri" panose="020F0502020204030204" pitchFamily="34" charset="0"/>
                <a:cs typeface="Arial" panose="020B0604020202020204" pitchFamily="34" charset="0"/>
              </a:rPr>
              <a:t>,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K.A</a:t>
            </a:r>
            <a:r>
              <a:rPr lang="en-GB" sz="1800" dirty="0">
                <a:effectLst/>
                <a:latin typeface="Times New Roman" panose="02020603050405020304" pitchFamily="18" charset="0"/>
                <a:ea typeface="Calibri" panose="020F0502020204030204" pitchFamily="34" charset="0"/>
                <a:cs typeface="Arial" panose="020B0604020202020204" pitchFamily="34" charset="0"/>
              </a:rPr>
              <a:t>. (2020), ‘Transformative Leadership Approaches to Inclusion, Equity, and Social Justice’, </a:t>
            </a:r>
            <a:r>
              <a:rPr lang="en-GB" sz="1800" i="1" dirty="0">
                <a:effectLst/>
                <a:latin typeface="Times New Roman" panose="02020603050405020304" pitchFamily="18" charset="0"/>
                <a:ea typeface="Calibri" panose="020F0502020204030204" pitchFamily="34" charset="0"/>
                <a:cs typeface="Arial" panose="020B0604020202020204" pitchFamily="34" charset="0"/>
              </a:rPr>
              <a:t>Journal of School Leadership, </a:t>
            </a:r>
            <a:r>
              <a:rPr lang="en-GB" sz="1800" dirty="0">
                <a:effectLst/>
                <a:latin typeface="Times New Roman" panose="02020603050405020304" pitchFamily="18" charset="0"/>
                <a:ea typeface="Calibri" panose="020F0502020204030204" pitchFamily="34" charset="0"/>
                <a:cs typeface="Arial" panose="020B0604020202020204" pitchFamily="34" charset="0"/>
              </a:rPr>
              <a:t>Vol. 30., No. 1., pp. 3-22.</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457200" indent="-457200">
              <a:lnSpc>
                <a:spcPct val="107000"/>
              </a:lnSpc>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Showery, M. &amp;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Manasa</a:t>
            </a:r>
            <a:r>
              <a:rPr lang="en-GB" sz="1800" dirty="0">
                <a:effectLst/>
                <a:latin typeface="Times New Roman" panose="02020603050405020304" pitchFamily="18" charset="0"/>
                <a:ea typeface="Calibri" panose="020F0502020204030204" pitchFamily="34" charset="0"/>
                <a:cs typeface="Arial" panose="020B0604020202020204" pitchFamily="34" charset="0"/>
              </a:rPr>
              <a:t>, K.V.L. (2014) ‘Self-Awareness – Key to Effective Leadership’, </a:t>
            </a:r>
            <a:r>
              <a:rPr lang="en-GB" sz="1800" i="1" dirty="0">
                <a:effectLst/>
                <a:latin typeface="Times New Roman" panose="02020603050405020304" pitchFamily="18" charset="0"/>
                <a:ea typeface="Calibri" panose="020F0502020204030204" pitchFamily="34" charset="0"/>
                <a:cs typeface="Arial" panose="020B0604020202020204" pitchFamily="34" charset="0"/>
              </a:rPr>
              <a:t>Journal of Soft Skills, </a:t>
            </a:r>
            <a:r>
              <a:rPr lang="en-GB" sz="1800" dirty="0">
                <a:effectLst/>
                <a:latin typeface="Times New Roman" panose="02020603050405020304" pitchFamily="18" charset="0"/>
                <a:ea typeface="Calibri" panose="020F0502020204030204" pitchFamily="34" charset="0"/>
                <a:cs typeface="Arial" panose="020B0604020202020204" pitchFamily="34" charset="0"/>
              </a:rPr>
              <a:t>Vol. 8., No. 1., pp. 15-26.</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457200" indent="-457200">
              <a:lnSpc>
                <a:spcPct val="107000"/>
              </a:lnSpc>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Strasser, T., de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Kraker</a:t>
            </a:r>
            <a:r>
              <a:rPr lang="en-GB" sz="1800" dirty="0">
                <a:effectLst/>
                <a:latin typeface="Times New Roman" panose="02020603050405020304" pitchFamily="18" charset="0"/>
                <a:ea typeface="Calibri" panose="020F0502020204030204" pitchFamily="34" charset="0"/>
                <a:cs typeface="Arial" panose="020B0604020202020204" pitchFamily="34" charset="0"/>
              </a:rPr>
              <a:t>, J.  &amp; Kemp, R. (2019) ‘Developing the Transformative Capacity of Social Innovation through Learning: A Conceptual Framework and Research Agenda for the Roles of Network Leadership’, </a:t>
            </a:r>
            <a:r>
              <a:rPr lang="en-GB" sz="1800" i="1" dirty="0">
                <a:effectLst/>
                <a:latin typeface="Times New Roman" panose="02020603050405020304" pitchFamily="18" charset="0"/>
                <a:ea typeface="Calibri" panose="020F0502020204030204" pitchFamily="34" charset="0"/>
                <a:cs typeface="Arial" panose="020B0604020202020204" pitchFamily="34" charset="0"/>
              </a:rPr>
              <a:t>Sustainability, </a:t>
            </a:r>
            <a:r>
              <a:rPr lang="en-GB" sz="1800" dirty="0">
                <a:effectLst/>
                <a:latin typeface="Times New Roman" panose="02020603050405020304" pitchFamily="18" charset="0"/>
                <a:ea typeface="Calibri" panose="020F0502020204030204" pitchFamily="34" charset="0"/>
                <a:cs typeface="Arial" panose="020B0604020202020204" pitchFamily="34" charset="0"/>
              </a:rPr>
              <a:t>Vol. 11., pp. 1-21.</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457200" indent="-457200">
              <a:lnSpc>
                <a:spcPct val="107000"/>
              </a:lnSpc>
              <a:spcAft>
                <a:spcPts val="800"/>
              </a:spcAft>
            </a:pPr>
            <a:r>
              <a:rPr lang="en-GB" sz="1800" dirty="0" err="1">
                <a:effectLst/>
                <a:latin typeface="Times New Roman" panose="02020603050405020304" pitchFamily="18" charset="0"/>
                <a:ea typeface="Calibri" panose="020F0502020204030204" pitchFamily="34" charset="0"/>
                <a:cs typeface="Arial" panose="020B0604020202020204" pitchFamily="34" charset="0"/>
              </a:rPr>
              <a:t>Vercic</a:t>
            </a:r>
            <a:r>
              <a:rPr lang="en-GB" sz="1800" dirty="0">
                <a:effectLst/>
                <a:latin typeface="Times New Roman" panose="02020603050405020304" pitchFamily="18" charset="0"/>
                <a:ea typeface="Calibri" panose="020F0502020204030204" pitchFamily="34" charset="0"/>
                <a:cs typeface="Arial" panose="020B0604020202020204" pitchFamily="34" charset="0"/>
              </a:rPr>
              <a:t>, A.T. &amp;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Vercic</a:t>
            </a:r>
            <a:r>
              <a:rPr lang="en-GB" sz="1800" dirty="0">
                <a:effectLst/>
                <a:latin typeface="Times New Roman" panose="02020603050405020304" pitchFamily="18" charset="0"/>
                <a:ea typeface="Calibri" panose="020F0502020204030204" pitchFamily="34" charset="0"/>
                <a:cs typeface="Arial" panose="020B0604020202020204" pitchFamily="34" charset="0"/>
              </a:rPr>
              <a:t>, D. (2011), “Generic charisma  –Conceptualization and measurement,” Public Relations Review, 37(1),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pp.12-19.Yukl</a:t>
            </a:r>
            <a:r>
              <a:rPr lang="en-GB" sz="1800" dirty="0">
                <a:effectLst/>
                <a:latin typeface="Times New Roman" panose="02020603050405020304" pitchFamily="18" charset="0"/>
                <a:ea typeface="Calibri" panose="020F0502020204030204" pitchFamily="34" charset="0"/>
                <a:cs typeface="Arial" panose="020B0604020202020204" pitchFamily="34" charset="0"/>
              </a:rPr>
              <a:t>, g. (1999) ‘An evaluation of conceptual weaknesses in transformational and charismatic leadership theories’.</a:t>
            </a:r>
            <a:r>
              <a:rPr lang="en-GB" sz="1800" dirty="0">
                <a:effectLst/>
                <a:latin typeface="Calibri" panose="020F0502020204030204" pitchFamily="34" charset="0"/>
                <a:ea typeface="Calibri" panose="020F0502020204030204" pitchFamily="34" charset="0"/>
                <a:cs typeface="Arial" panose="020B0604020202020204" pitchFamily="34" charset="0"/>
              </a:rPr>
              <a:t> Leadership Quarterly, , Vol. 10, No.  2,. </a:t>
            </a:r>
          </a:p>
          <a:p>
            <a:pPr marL="457200" indent="-457200" fontAlgn="base"/>
            <a:r>
              <a:rPr lang="en-GB" sz="1800" dirty="0">
                <a:solidFill>
                  <a:srgbClr val="595959"/>
                </a:solidFill>
                <a:effectLst/>
                <a:latin typeface="Times New Roman" panose="02020603050405020304" pitchFamily="18" charset="0"/>
                <a:ea typeface="Times New Roman" panose="02020603050405020304" pitchFamily="18" charset="0"/>
              </a:rPr>
              <a:t>Welch, J. (2008) ‘Advancing Democracy and Happiness: The leadership Development Frameworks of Different Types of Charismatic Political Leadership’, </a:t>
            </a:r>
            <a:r>
              <a:rPr lang="en-GB" sz="1800" i="1" dirty="0">
                <a:solidFill>
                  <a:srgbClr val="595959"/>
                </a:solidFill>
                <a:effectLst/>
                <a:latin typeface="Times New Roman" panose="02020603050405020304" pitchFamily="18" charset="0"/>
                <a:ea typeface="Times New Roman" panose="02020603050405020304" pitchFamily="18" charset="0"/>
              </a:rPr>
              <a:t>Conference Paper Learning Democracy by Doing Alternative Practices in Citizenship Learning and participatory Democracy Transformative Learning Centre.</a:t>
            </a:r>
            <a:endParaRPr lang="en-GB" sz="1800" dirty="0">
              <a:effectLst/>
              <a:latin typeface="Times New Roman" panose="02020603050405020304" pitchFamily="18" charset="0"/>
              <a:ea typeface="Times New Roman" panose="02020603050405020304" pitchFamily="18" charset="0"/>
            </a:endParaRPr>
          </a:p>
          <a:p>
            <a:pPr marL="457200" indent="-457200" fontAlgn="base"/>
            <a:r>
              <a:rPr lang="en-GB" sz="1800" dirty="0">
                <a:solidFill>
                  <a:srgbClr val="595959"/>
                </a:solidFill>
                <a:effectLst/>
                <a:latin typeface="Times New Roman" panose="02020603050405020304" pitchFamily="18" charset="0"/>
                <a:ea typeface="Times New Roman" panose="02020603050405020304" pitchFamily="18" charset="0"/>
              </a:rPr>
              <a:t>Yasir</a:t>
            </a:r>
            <a:r>
              <a:rPr lang="en-GB" sz="1800" dirty="0">
                <a:effectLst/>
                <a:latin typeface="Times New Roman" panose="02020603050405020304" pitchFamily="18" charset="0"/>
                <a:ea typeface="Times New Roman" panose="02020603050405020304" pitchFamily="18" charset="0"/>
              </a:rPr>
              <a:t> &amp; Mohamad, (2015) ‘Ethics and Morality: Comparing Ethical Leadership with Servant, Authentic and Transformational Leadership Styles</a:t>
            </a:r>
            <a:r>
              <a:rPr lang="en-GB" sz="1800" b="1" dirty="0">
                <a:effectLst/>
                <a:latin typeface="Times New Roman" panose="02020603050405020304" pitchFamily="18" charset="0"/>
                <a:ea typeface="Times New Roman" panose="02020603050405020304" pitchFamily="18" charset="0"/>
              </a:rPr>
              <a:t>’, </a:t>
            </a:r>
            <a:r>
              <a:rPr lang="en-GB" sz="1800" i="1" dirty="0">
                <a:effectLst/>
                <a:latin typeface="Times New Roman" panose="02020603050405020304" pitchFamily="18" charset="0"/>
                <a:ea typeface="Times New Roman" panose="02020603050405020304" pitchFamily="18" charset="0"/>
              </a:rPr>
              <a:t>International review of Management and Marketing, </a:t>
            </a:r>
            <a:r>
              <a:rPr lang="en-GB" sz="1800" dirty="0">
                <a:effectLst/>
                <a:latin typeface="Times New Roman" panose="02020603050405020304" pitchFamily="18" charset="0"/>
                <a:ea typeface="Times New Roman" panose="02020603050405020304" pitchFamily="18" charset="0"/>
              </a:rPr>
              <a:t>Vo. 6., No. 4., pp. 310-316.</a:t>
            </a:r>
          </a:p>
          <a:p>
            <a:endParaRPr lang="en-GB" dirty="0"/>
          </a:p>
        </p:txBody>
      </p:sp>
    </p:spTree>
    <p:extLst>
      <p:ext uri="{BB962C8B-B14F-4D97-AF65-F5344CB8AC3E}">
        <p14:creationId xmlns:p14="http://schemas.microsoft.com/office/powerpoint/2010/main" val="223092384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343</TotalTime>
  <Words>5631</Words>
  <Application>Microsoft Macintosh PowerPoint</Application>
  <PresentationFormat>Widescreen</PresentationFormat>
  <Paragraphs>622</Paragraphs>
  <Slides>68</Slides>
  <Notes>61</Notes>
  <HiddenSlides>0</HiddenSlides>
  <MMClips>2</MMClips>
  <ScaleCrop>false</ScaleCrop>
  <HeadingPairs>
    <vt:vector size="8" baseType="variant">
      <vt:variant>
        <vt:lpstr>Fonts Used</vt:lpstr>
      </vt:variant>
      <vt:variant>
        <vt:i4>11</vt:i4>
      </vt:variant>
      <vt:variant>
        <vt:lpstr>Theme</vt:lpstr>
      </vt:variant>
      <vt:variant>
        <vt:i4>1</vt:i4>
      </vt:variant>
      <vt:variant>
        <vt:lpstr>Embedded OLE Servers</vt:lpstr>
      </vt:variant>
      <vt:variant>
        <vt:i4>1</vt:i4>
      </vt:variant>
      <vt:variant>
        <vt:lpstr>Slide Titles</vt:lpstr>
      </vt:variant>
      <vt:variant>
        <vt:i4>68</vt:i4>
      </vt:variant>
    </vt:vector>
  </HeadingPairs>
  <TitlesOfParts>
    <vt:vector size="81" baseType="lpstr">
      <vt:lpstr>Arial</vt:lpstr>
      <vt:lpstr>Arial Rounded MT Bold</vt:lpstr>
      <vt:lpstr>Calibri</vt:lpstr>
      <vt:lpstr>Georgia</vt:lpstr>
      <vt:lpstr>Poppins</vt:lpstr>
      <vt:lpstr>Source Sans Pro</vt:lpstr>
      <vt:lpstr>Times New Roman</vt:lpstr>
      <vt:lpstr>Trebuchet MS</vt:lpstr>
      <vt:lpstr>verdana</vt:lpstr>
      <vt:lpstr>Wingdings</vt:lpstr>
      <vt:lpstr>Wingdings 3</vt:lpstr>
      <vt:lpstr>Facet</vt:lpstr>
      <vt:lpstr>Photo Editor Photo</vt:lpstr>
      <vt:lpstr>ECED7004 Inspirational Leaders:  Empowerment and Advocacy Services</vt:lpstr>
      <vt:lpstr>Inspirational Approaches to Leadership: Charismatic Leadership Theory</vt:lpstr>
      <vt:lpstr>Charisma</vt:lpstr>
      <vt:lpstr>Charisma . . . .</vt:lpstr>
      <vt:lpstr>Charismatic Leadership Traits</vt:lpstr>
      <vt:lpstr>Charismatic Leadership: Examples</vt:lpstr>
      <vt:lpstr>PowerPoint Presentation</vt:lpstr>
      <vt:lpstr>Key Characteristics of Charismatic Leaders</vt:lpstr>
      <vt:lpstr>One Size does NOT Fit All: Types of Charismatic Leadership </vt:lpstr>
      <vt:lpstr>Negative Aspects of Charismatic Leadership</vt:lpstr>
      <vt:lpstr>Charismatic Leadership: Implications</vt:lpstr>
      <vt:lpstr>Different Types of Charismatic Leadership: Transformative versus Authoritarian</vt:lpstr>
      <vt:lpstr>Different Types of Charismatic Leadership: Transformative versus Authoritarian</vt:lpstr>
      <vt:lpstr>Leadership Development:  Conceptual Framework</vt:lpstr>
      <vt:lpstr>Beyond Charismatic Leadership: Six Factors  </vt:lpstr>
      <vt:lpstr>Theories of Leadership: Transformational versus Transactional</vt:lpstr>
      <vt:lpstr>Theories of Leadership: Transformational versus Transactional</vt:lpstr>
      <vt:lpstr>Characteristics of  Transformational Leaders</vt:lpstr>
      <vt:lpstr>Characteristics of  Transactional Leaders</vt:lpstr>
      <vt:lpstr>Leadership Ladder </vt:lpstr>
      <vt:lpstr>Theories of Leadership: Transformational versus Transactional</vt:lpstr>
      <vt:lpstr>Values Based Leadership (VBL)</vt:lpstr>
      <vt:lpstr>Servant-Leader: 10 Attributes</vt:lpstr>
      <vt:lpstr>Servant-Leader: 10 Attributes</vt:lpstr>
      <vt:lpstr>Servant-Leader: 10 Attributes</vt:lpstr>
      <vt:lpstr>Authentic Leaders and Ethical Behavior</vt:lpstr>
      <vt:lpstr>Ethical Leadership: Action &amp; Trust</vt:lpstr>
      <vt:lpstr>Dimensions of Trust</vt:lpstr>
      <vt:lpstr>Three Types of Trust</vt:lpstr>
      <vt:lpstr>Basic Principles of Trust</vt:lpstr>
      <vt:lpstr>Contemporary Leadership Roles: Providing Team Leadership</vt:lpstr>
      <vt:lpstr>Contemporary Leadership Roles: Self-Leadership</vt:lpstr>
      <vt:lpstr>Online Leadership: Post-Covid</vt:lpstr>
      <vt:lpstr>Finding and Creating Effective Leaders</vt:lpstr>
      <vt:lpstr>Values Based Recruitment (VBR)</vt:lpstr>
      <vt:lpstr> Advocacy Services</vt:lpstr>
      <vt:lpstr>So What Values?</vt:lpstr>
      <vt:lpstr>The PURPOSE of INDEPENDENT ADVOCACY</vt:lpstr>
      <vt:lpstr>Setting the Employee up for Success</vt:lpstr>
      <vt:lpstr>Theories of Supervision</vt:lpstr>
      <vt:lpstr>Theories of Supervision</vt:lpstr>
      <vt:lpstr>What is Supervision?</vt:lpstr>
      <vt:lpstr>Supervision should be …</vt:lpstr>
      <vt:lpstr>Sometimes Supervision is Ad-Hoc</vt:lpstr>
      <vt:lpstr>Models of Supervision…</vt:lpstr>
      <vt:lpstr>Case Supervision</vt:lpstr>
      <vt:lpstr>Case Supervision – aim and purpose</vt:lpstr>
      <vt:lpstr>REFLECTION</vt:lpstr>
      <vt:lpstr>Six Principles of Reflective Supervision</vt:lpstr>
      <vt:lpstr>REFLECTING on YOUR PRACTICE</vt:lpstr>
      <vt:lpstr>Gibbs Reflective Cycle </vt:lpstr>
      <vt:lpstr>  Benefits of Supervision … for the organisation</vt:lpstr>
      <vt:lpstr>Benefits of Supervision … for the Independent Advocate </vt:lpstr>
      <vt:lpstr>Benefits of Supervision … for the Advocacy Partner/Client</vt:lpstr>
      <vt:lpstr>Functions of Supervision</vt:lpstr>
      <vt:lpstr>The Role of the Supervisor</vt:lpstr>
      <vt:lpstr>Attributes of a Good Supervisor</vt:lpstr>
      <vt:lpstr>Skills of a Good Supervisor</vt:lpstr>
      <vt:lpstr>BOOST Model for giving feedback:</vt:lpstr>
      <vt:lpstr>Coaching tools…</vt:lpstr>
      <vt:lpstr>Coaching tools…</vt:lpstr>
      <vt:lpstr>Supervision of Volunteers</vt:lpstr>
      <vt:lpstr>PowerPoint Presentation</vt:lpstr>
      <vt:lpstr>Reference List</vt:lpstr>
      <vt:lpstr>Reference List (continued)</vt:lpstr>
      <vt:lpstr>Reference List (continued)</vt:lpstr>
      <vt:lpstr>Reference List (continued)</vt:lpstr>
      <vt:lpstr>Reference List (continued)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jeanette alexis</dc:creator>
  <cp:lastModifiedBy>Sharon Heather Cole (1403063)</cp:lastModifiedBy>
  <cp:revision>64</cp:revision>
  <dcterms:created xsi:type="dcterms:W3CDTF">2018-06-17T15:04:56Z</dcterms:created>
  <dcterms:modified xsi:type="dcterms:W3CDTF">2023-02-16T00:49:04Z</dcterms:modified>
</cp:coreProperties>
</file>