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2" r:id="rId17"/>
    <p:sldId id="273" r:id="rId18"/>
    <p:sldId id="274" r:id="rId19"/>
    <p:sldId id="275" r:id="rId20"/>
    <p:sldId id="277" r:id="rId21"/>
    <p:sldId id="276" r:id="rId22"/>
    <p:sldId id="278" r:id="rId23"/>
    <p:sldId id="279"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519" autoAdjust="0"/>
  </p:normalViewPr>
  <p:slideViewPr>
    <p:cSldViewPr snapToGrid="0">
      <p:cViewPr varScale="1">
        <p:scale>
          <a:sx n="75" d="100"/>
          <a:sy n="75" d="100"/>
        </p:scale>
        <p:origin x="1914" y="72"/>
      </p:cViewPr>
      <p:guideLst/>
    </p:cSldViewPr>
  </p:slideViewPr>
  <p:notesTextViewPr>
    <p:cViewPr>
      <p:scale>
        <a:sx n="3" d="2"/>
        <a:sy n="3" d="2"/>
      </p:scale>
      <p:origin x="0" y="-14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4FF80A-E345-4CA5-8E1C-67188D74787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770DF7A-1AE8-4B96-919E-E699F5FDFD1D}">
      <dgm:prSet/>
      <dgm:spPr/>
      <dgm:t>
        <a:bodyPr/>
        <a:lstStyle/>
        <a:p>
          <a:r>
            <a:rPr lang="en-GB"/>
            <a:t>By the end of this session, should understand the client-based and ethical problems in the following areas:</a:t>
          </a:r>
          <a:endParaRPr lang="en-US"/>
        </a:p>
      </dgm:t>
    </dgm:pt>
    <dgm:pt modelId="{1F60C723-0819-4069-BA2D-3C7C18FFEEE9}" type="parTrans" cxnId="{34BA9D08-A21B-43AE-9606-EA024D53EAFF}">
      <dgm:prSet/>
      <dgm:spPr/>
      <dgm:t>
        <a:bodyPr/>
        <a:lstStyle/>
        <a:p>
          <a:endParaRPr lang="en-US"/>
        </a:p>
      </dgm:t>
    </dgm:pt>
    <dgm:pt modelId="{0A755789-D7A6-4305-9B4E-DC49E18EC328}" type="sibTrans" cxnId="{34BA9D08-A21B-43AE-9606-EA024D53EAFF}">
      <dgm:prSet/>
      <dgm:spPr/>
      <dgm:t>
        <a:bodyPr/>
        <a:lstStyle/>
        <a:p>
          <a:endParaRPr lang="en-US"/>
        </a:p>
      </dgm:t>
    </dgm:pt>
    <dgm:pt modelId="{76AF698C-27A2-4C65-8DB4-948F58530696}">
      <dgm:prSet/>
      <dgm:spPr/>
      <dgm:t>
        <a:bodyPr/>
        <a:lstStyle/>
        <a:p>
          <a:r>
            <a:rPr lang="en-GB"/>
            <a:t>• advising on the incorporation and construction of exemption clauses; </a:t>
          </a:r>
          <a:endParaRPr lang="en-US"/>
        </a:p>
      </dgm:t>
    </dgm:pt>
    <dgm:pt modelId="{1D0529DA-1678-4871-87BE-33AF66B50A32}" type="parTrans" cxnId="{D197D968-866E-49E1-B44B-83CB34E317D3}">
      <dgm:prSet/>
      <dgm:spPr/>
      <dgm:t>
        <a:bodyPr/>
        <a:lstStyle/>
        <a:p>
          <a:endParaRPr lang="en-US"/>
        </a:p>
      </dgm:t>
    </dgm:pt>
    <dgm:pt modelId="{2A2BB216-8DDA-4B63-83C3-E2894D8BAD64}" type="sibTrans" cxnId="{D197D968-866E-49E1-B44B-83CB34E317D3}">
      <dgm:prSet/>
      <dgm:spPr/>
      <dgm:t>
        <a:bodyPr/>
        <a:lstStyle/>
        <a:p>
          <a:endParaRPr lang="en-US"/>
        </a:p>
      </dgm:t>
    </dgm:pt>
    <dgm:pt modelId="{E3131033-47A1-4DDE-A1F9-7F8003C46A9B}">
      <dgm:prSet/>
      <dgm:spPr/>
      <dgm:t>
        <a:bodyPr/>
        <a:lstStyle/>
        <a:p>
          <a:r>
            <a:rPr lang="en-GB"/>
            <a:t>• advising on the statutory controls of exemption clauses; and</a:t>
          </a:r>
          <a:endParaRPr lang="en-US"/>
        </a:p>
      </dgm:t>
    </dgm:pt>
    <dgm:pt modelId="{C5503B33-5B81-47DE-8348-FD8819FDEED3}" type="parTrans" cxnId="{EA21069D-4FD7-45C9-928D-55C549926B98}">
      <dgm:prSet/>
      <dgm:spPr/>
      <dgm:t>
        <a:bodyPr/>
        <a:lstStyle/>
        <a:p>
          <a:endParaRPr lang="en-US"/>
        </a:p>
      </dgm:t>
    </dgm:pt>
    <dgm:pt modelId="{B31DE17F-2496-418D-A343-4785550CE833}" type="sibTrans" cxnId="{EA21069D-4FD7-45C9-928D-55C549926B98}">
      <dgm:prSet/>
      <dgm:spPr/>
      <dgm:t>
        <a:bodyPr/>
        <a:lstStyle/>
        <a:p>
          <a:endParaRPr lang="en-US"/>
        </a:p>
      </dgm:t>
    </dgm:pt>
    <dgm:pt modelId="{011DE5D5-BC8F-413D-887F-20DA0720EE1E}">
      <dgm:prSet/>
      <dgm:spPr/>
      <dgm:t>
        <a:bodyPr/>
        <a:lstStyle/>
        <a:p>
          <a:r>
            <a:rPr lang="en-GB"/>
            <a:t>• advising on the reasonableness test in the </a:t>
          </a:r>
          <a:r>
            <a:rPr lang="en-GB" b="1"/>
            <a:t>Unfair Contract Terms Act 1977</a:t>
          </a:r>
          <a:endParaRPr lang="en-US"/>
        </a:p>
      </dgm:t>
    </dgm:pt>
    <dgm:pt modelId="{C90369CE-5898-4B20-A1D0-CEEA7BA4EA2D}" type="parTrans" cxnId="{C3B18947-4FDC-4FD8-835B-9AB6E96B134C}">
      <dgm:prSet/>
      <dgm:spPr/>
      <dgm:t>
        <a:bodyPr/>
        <a:lstStyle/>
        <a:p>
          <a:endParaRPr lang="en-US"/>
        </a:p>
      </dgm:t>
    </dgm:pt>
    <dgm:pt modelId="{F061BA32-3D57-4D3F-88FF-28D79B8F4E2D}" type="sibTrans" cxnId="{C3B18947-4FDC-4FD8-835B-9AB6E96B134C}">
      <dgm:prSet/>
      <dgm:spPr/>
      <dgm:t>
        <a:bodyPr/>
        <a:lstStyle/>
        <a:p>
          <a:endParaRPr lang="en-US"/>
        </a:p>
      </dgm:t>
    </dgm:pt>
    <dgm:pt modelId="{55FF3789-B31A-43D2-82A7-8EBA2B7538AD}" type="pres">
      <dgm:prSet presAssocID="{EB4FF80A-E345-4CA5-8E1C-67188D74787B}" presName="linear" presStyleCnt="0">
        <dgm:presLayoutVars>
          <dgm:animLvl val="lvl"/>
          <dgm:resizeHandles val="exact"/>
        </dgm:presLayoutVars>
      </dgm:prSet>
      <dgm:spPr/>
    </dgm:pt>
    <dgm:pt modelId="{1959C1EC-6BE9-4DB2-94D7-D8896C40F64E}" type="pres">
      <dgm:prSet presAssocID="{F770DF7A-1AE8-4B96-919E-E699F5FDFD1D}" presName="parentText" presStyleLbl="node1" presStyleIdx="0" presStyleCnt="4">
        <dgm:presLayoutVars>
          <dgm:chMax val="0"/>
          <dgm:bulletEnabled val="1"/>
        </dgm:presLayoutVars>
      </dgm:prSet>
      <dgm:spPr/>
    </dgm:pt>
    <dgm:pt modelId="{BBB08B98-4A49-4BC9-964A-274455D307BF}" type="pres">
      <dgm:prSet presAssocID="{0A755789-D7A6-4305-9B4E-DC49E18EC328}" presName="spacer" presStyleCnt="0"/>
      <dgm:spPr/>
    </dgm:pt>
    <dgm:pt modelId="{4666787D-D889-4149-8144-72CF6F6BAC19}" type="pres">
      <dgm:prSet presAssocID="{76AF698C-27A2-4C65-8DB4-948F58530696}" presName="parentText" presStyleLbl="node1" presStyleIdx="1" presStyleCnt="4">
        <dgm:presLayoutVars>
          <dgm:chMax val="0"/>
          <dgm:bulletEnabled val="1"/>
        </dgm:presLayoutVars>
      </dgm:prSet>
      <dgm:spPr/>
    </dgm:pt>
    <dgm:pt modelId="{4D6346CB-51A7-48F9-BDDF-ABA520563596}" type="pres">
      <dgm:prSet presAssocID="{2A2BB216-8DDA-4B63-83C3-E2894D8BAD64}" presName="spacer" presStyleCnt="0"/>
      <dgm:spPr/>
    </dgm:pt>
    <dgm:pt modelId="{419B0254-C422-40F6-82FB-6DF6EBFB75FE}" type="pres">
      <dgm:prSet presAssocID="{E3131033-47A1-4DDE-A1F9-7F8003C46A9B}" presName="parentText" presStyleLbl="node1" presStyleIdx="2" presStyleCnt="4">
        <dgm:presLayoutVars>
          <dgm:chMax val="0"/>
          <dgm:bulletEnabled val="1"/>
        </dgm:presLayoutVars>
      </dgm:prSet>
      <dgm:spPr/>
    </dgm:pt>
    <dgm:pt modelId="{B4BA5E6F-95D2-4273-8422-3C30D19A791F}" type="pres">
      <dgm:prSet presAssocID="{B31DE17F-2496-418D-A343-4785550CE833}" presName="spacer" presStyleCnt="0"/>
      <dgm:spPr/>
    </dgm:pt>
    <dgm:pt modelId="{10C14145-A0DE-49A1-BD4D-C25B77D1B0BA}" type="pres">
      <dgm:prSet presAssocID="{011DE5D5-BC8F-413D-887F-20DA0720EE1E}" presName="parentText" presStyleLbl="node1" presStyleIdx="3" presStyleCnt="4">
        <dgm:presLayoutVars>
          <dgm:chMax val="0"/>
          <dgm:bulletEnabled val="1"/>
        </dgm:presLayoutVars>
      </dgm:prSet>
      <dgm:spPr/>
    </dgm:pt>
  </dgm:ptLst>
  <dgm:cxnLst>
    <dgm:cxn modelId="{34BA9D08-A21B-43AE-9606-EA024D53EAFF}" srcId="{EB4FF80A-E345-4CA5-8E1C-67188D74787B}" destId="{F770DF7A-1AE8-4B96-919E-E699F5FDFD1D}" srcOrd="0" destOrd="0" parTransId="{1F60C723-0819-4069-BA2D-3C7C18FFEEE9}" sibTransId="{0A755789-D7A6-4305-9B4E-DC49E18EC328}"/>
    <dgm:cxn modelId="{A8BC3B09-F552-4EB7-8EF4-A18DBD038F26}" type="presOf" srcId="{011DE5D5-BC8F-413D-887F-20DA0720EE1E}" destId="{10C14145-A0DE-49A1-BD4D-C25B77D1B0BA}" srcOrd="0" destOrd="0" presId="urn:microsoft.com/office/officeart/2005/8/layout/vList2"/>
    <dgm:cxn modelId="{99F89339-7327-46E8-9A43-27E952F84EB8}" type="presOf" srcId="{E3131033-47A1-4DDE-A1F9-7F8003C46A9B}" destId="{419B0254-C422-40F6-82FB-6DF6EBFB75FE}" srcOrd="0" destOrd="0" presId="urn:microsoft.com/office/officeart/2005/8/layout/vList2"/>
    <dgm:cxn modelId="{C3B18947-4FDC-4FD8-835B-9AB6E96B134C}" srcId="{EB4FF80A-E345-4CA5-8E1C-67188D74787B}" destId="{011DE5D5-BC8F-413D-887F-20DA0720EE1E}" srcOrd="3" destOrd="0" parTransId="{C90369CE-5898-4B20-A1D0-CEEA7BA4EA2D}" sibTransId="{F061BA32-3D57-4D3F-88FF-28D79B8F4E2D}"/>
    <dgm:cxn modelId="{4D10E547-55A8-4FD0-B3C5-850EF7149EEC}" type="presOf" srcId="{76AF698C-27A2-4C65-8DB4-948F58530696}" destId="{4666787D-D889-4149-8144-72CF6F6BAC19}" srcOrd="0" destOrd="0" presId="urn:microsoft.com/office/officeart/2005/8/layout/vList2"/>
    <dgm:cxn modelId="{D197D968-866E-49E1-B44B-83CB34E317D3}" srcId="{EB4FF80A-E345-4CA5-8E1C-67188D74787B}" destId="{76AF698C-27A2-4C65-8DB4-948F58530696}" srcOrd="1" destOrd="0" parTransId="{1D0529DA-1678-4871-87BE-33AF66B50A32}" sibTransId="{2A2BB216-8DDA-4B63-83C3-E2894D8BAD64}"/>
    <dgm:cxn modelId="{D91A456D-3FCD-4982-BD9F-A9E76E899800}" type="presOf" srcId="{F770DF7A-1AE8-4B96-919E-E699F5FDFD1D}" destId="{1959C1EC-6BE9-4DB2-94D7-D8896C40F64E}" srcOrd="0" destOrd="0" presId="urn:microsoft.com/office/officeart/2005/8/layout/vList2"/>
    <dgm:cxn modelId="{EA21069D-4FD7-45C9-928D-55C549926B98}" srcId="{EB4FF80A-E345-4CA5-8E1C-67188D74787B}" destId="{E3131033-47A1-4DDE-A1F9-7F8003C46A9B}" srcOrd="2" destOrd="0" parTransId="{C5503B33-5B81-47DE-8348-FD8819FDEED3}" sibTransId="{B31DE17F-2496-418D-A343-4785550CE833}"/>
    <dgm:cxn modelId="{C15DBDD8-0244-4ED9-B079-89DA8107781E}" type="presOf" srcId="{EB4FF80A-E345-4CA5-8E1C-67188D74787B}" destId="{55FF3789-B31A-43D2-82A7-8EBA2B7538AD}" srcOrd="0" destOrd="0" presId="urn:microsoft.com/office/officeart/2005/8/layout/vList2"/>
    <dgm:cxn modelId="{193BFFDF-B50B-4DB2-A447-03240E00B254}" type="presParOf" srcId="{55FF3789-B31A-43D2-82A7-8EBA2B7538AD}" destId="{1959C1EC-6BE9-4DB2-94D7-D8896C40F64E}" srcOrd="0" destOrd="0" presId="urn:microsoft.com/office/officeart/2005/8/layout/vList2"/>
    <dgm:cxn modelId="{C45B90D7-C0B5-4330-B33F-3A52D6A7E086}" type="presParOf" srcId="{55FF3789-B31A-43D2-82A7-8EBA2B7538AD}" destId="{BBB08B98-4A49-4BC9-964A-274455D307BF}" srcOrd="1" destOrd="0" presId="urn:microsoft.com/office/officeart/2005/8/layout/vList2"/>
    <dgm:cxn modelId="{58799496-24B9-401E-B675-7F7636190790}" type="presParOf" srcId="{55FF3789-B31A-43D2-82A7-8EBA2B7538AD}" destId="{4666787D-D889-4149-8144-72CF6F6BAC19}" srcOrd="2" destOrd="0" presId="urn:microsoft.com/office/officeart/2005/8/layout/vList2"/>
    <dgm:cxn modelId="{AA3FFE5C-F680-45E5-907D-EC141A37181A}" type="presParOf" srcId="{55FF3789-B31A-43D2-82A7-8EBA2B7538AD}" destId="{4D6346CB-51A7-48F9-BDDF-ABA520563596}" srcOrd="3" destOrd="0" presId="urn:microsoft.com/office/officeart/2005/8/layout/vList2"/>
    <dgm:cxn modelId="{C8C24CA7-6E57-4AB3-B565-C55297CCE224}" type="presParOf" srcId="{55FF3789-B31A-43D2-82A7-8EBA2B7538AD}" destId="{419B0254-C422-40F6-82FB-6DF6EBFB75FE}" srcOrd="4" destOrd="0" presId="urn:microsoft.com/office/officeart/2005/8/layout/vList2"/>
    <dgm:cxn modelId="{F7468F40-8832-46CC-AE77-C6E55CDD373D}" type="presParOf" srcId="{55FF3789-B31A-43D2-82A7-8EBA2B7538AD}" destId="{B4BA5E6F-95D2-4273-8422-3C30D19A791F}" srcOrd="5" destOrd="0" presId="urn:microsoft.com/office/officeart/2005/8/layout/vList2"/>
    <dgm:cxn modelId="{17ABF650-07A8-48A2-8F0E-C0EBDBFCD872}" type="presParOf" srcId="{55FF3789-B31A-43D2-82A7-8EBA2B7538AD}" destId="{10C14145-A0DE-49A1-BD4D-C25B77D1B0BA}"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9C1EC-6BE9-4DB2-94D7-D8896C40F64E}">
      <dsp:nvSpPr>
        <dsp:cNvPr id="0" name=""/>
        <dsp:cNvSpPr/>
      </dsp:nvSpPr>
      <dsp:spPr>
        <a:xfrm>
          <a:off x="0" y="3048"/>
          <a:ext cx="4874999" cy="1099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By the end of this session, should understand the client-based and ethical problems in the following areas:</a:t>
          </a:r>
          <a:endParaRPr lang="en-US" sz="2000" kern="1200"/>
        </a:p>
      </dsp:txBody>
      <dsp:txXfrm>
        <a:off x="53688" y="56736"/>
        <a:ext cx="4767623" cy="992424"/>
      </dsp:txXfrm>
    </dsp:sp>
    <dsp:sp modelId="{4666787D-D889-4149-8144-72CF6F6BAC19}">
      <dsp:nvSpPr>
        <dsp:cNvPr id="0" name=""/>
        <dsp:cNvSpPr/>
      </dsp:nvSpPr>
      <dsp:spPr>
        <a:xfrm>
          <a:off x="0" y="1160448"/>
          <a:ext cx="4874999" cy="1099800"/>
        </a:xfrm>
        <a:prstGeom prst="roundRect">
          <a:avLst/>
        </a:prstGeom>
        <a:solidFill>
          <a:schemeClr val="accent2">
            <a:hueOff val="-509336"/>
            <a:satOff val="-2228"/>
            <a:lumOff val="5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 advising on the incorporation and construction of exemption clauses; </a:t>
          </a:r>
          <a:endParaRPr lang="en-US" sz="2000" kern="1200"/>
        </a:p>
      </dsp:txBody>
      <dsp:txXfrm>
        <a:off x="53688" y="1214136"/>
        <a:ext cx="4767623" cy="992424"/>
      </dsp:txXfrm>
    </dsp:sp>
    <dsp:sp modelId="{419B0254-C422-40F6-82FB-6DF6EBFB75FE}">
      <dsp:nvSpPr>
        <dsp:cNvPr id="0" name=""/>
        <dsp:cNvSpPr/>
      </dsp:nvSpPr>
      <dsp:spPr>
        <a:xfrm>
          <a:off x="0" y="2317848"/>
          <a:ext cx="4874999" cy="1099800"/>
        </a:xfrm>
        <a:prstGeom prst="roundRect">
          <a:avLst/>
        </a:prstGeom>
        <a:solidFill>
          <a:schemeClr val="accent2">
            <a:hueOff val="-1018673"/>
            <a:satOff val="-4456"/>
            <a:lumOff val="10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 advising on the statutory controls of exemption clauses; and</a:t>
          </a:r>
          <a:endParaRPr lang="en-US" sz="2000" kern="1200"/>
        </a:p>
      </dsp:txBody>
      <dsp:txXfrm>
        <a:off x="53688" y="2371536"/>
        <a:ext cx="4767623" cy="992424"/>
      </dsp:txXfrm>
    </dsp:sp>
    <dsp:sp modelId="{10C14145-A0DE-49A1-BD4D-C25B77D1B0BA}">
      <dsp:nvSpPr>
        <dsp:cNvPr id="0" name=""/>
        <dsp:cNvSpPr/>
      </dsp:nvSpPr>
      <dsp:spPr>
        <a:xfrm>
          <a:off x="0" y="3475248"/>
          <a:ext cx="4874999" cy="1099800"/>
        </a:xfrm>
        <a:prstGeom prst="roundRect">
          <a:avLst/>
        </a:prstGeom>
        <a:solidFill>
          <a:schemeClr val="accent2">
            <a:hueOff val="-1528009"/>
            <a:satOff val="-6684"/>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 advising on the reasonableness test in the </a:t>
          </a:r>
          <a:r>
            <a:rPr lang="en-GB" sz="2000" b="1" kern="1200"/>
            <a:t>Unfair Contract Terms Act 1977</a:t>
          </a:r>
          <a:endParaRPr lang="en-US" sz="2000" kern="1200"/>
        </a:p>
      </dsp:txBody>
      <dsp:txXfrm>
        <a:off x="53688" y="3528936"/>
        <a:ext cx="4767623" cy="9924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46B950-31BA-4C5D-98A2-74C4F1626358}" type="datetimeFigureOut">
              <a:rPr lang="en-GB"/>
              <a:t>05/03/2025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0CFE54-76F1-41F5-9E74-143B5A30F34C}" type="slidenum">
              <a:rPr lang="en-GB"/>
              <a:t>‹#›</a:t>
            </a:fld>
            <a:endParaRPr lang="en-GB"/>
          </a:p>
        </p:txBody>
      </p:sp>
    </p:spTree>
    <p:extLst>
      <p:ext uri="{BB962C8B-B14F-4D97-AF65-F5344CB8AC3E}">
        <p14:creationId xmlns:p14="http://schemas.microsoft.com/office/powerpoint/2010/main" val="2490183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a:t>
            </a:fld>
            <a:endParaRPr lang="en-GB"/>
          </a:p>
        </p:txBody>
      </p:sp>
    </p:spTree>
    <p:extLst>
      <p:ext uri="{BB962C8B-B14F-4D97-AF65-F5344CB8AC3E}">
        <p14:creationId xmlns:p14="http://schemas.microsoft.com/office/powerpoint/2010/main" val="178386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3</a:t>
            </a:fld>
            <a:endParaRPr lang="en-GB"/>
          </a:p>
        </p:txBody>
      </p:sp>
    </p:spTree>
    <p:extLst>
      <p:ext uri="{BB962C8B-B14F-4D97-AF65-F5344CB8AC3E}">
        <p14:creationId xmlns:p14="http://schemas.microsoft.com/office/powerpoint/2010/main" val="2289498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4</a:t>
            </a:fld>
            <a:endParaRPr lang="en-GB"/>
          </a:p>
        </p:txBody>
      </p:sp>
    </p:spTree>
    <p:extLst>
      <p:ext uri="{BB962C8B-B14F-4D97-AF65-F5344CB8AC3E}">
        <p14:creationId xmlns:p14="http://schemas.microsoft.com/office/powerpoint/2010/main" val="1813854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5</a:t>
            </a:fld>
            <a:endParaRPr lang="en-GB"/>
          </a:p>
        </p:txBody>
      </p:sp>
    </p:spTree>
    <p:extLst>
      <p:ext uri="{BB962C8B-B14F-4D97-AF65-F5344CB8AC3E}">
        <p14:creationId xmlns:p14="http://schemas.microsoft.com/office/powerpoint/2010/main" val="12725178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6</a:t>
            </a:fld>
            <a:endParaRPr lang="en-GB"/>
          </a:p>
        </p:txBody>
      </p:sp>
    </p:spTree>
    <p:extLst>
      <p:ext uri="{BB962C8B-B14F-4D97-AF65-F5344CB8AC3E}">
        <p14:creationId xmlns:p14="http://schemas.microsoft.com/office/powerpoint/2010/main" val="540707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7</a:t>
            </a:fld>
            <a:endParaRPr lang="en-GB"/>
          </a:p>
        </p:txBody>
      </p:sp>
    </p:spTree>
    <p:extLst>
      <p:ext uri="{BB962C8B-B14F-4D97-AF65-F5344CB8AC3E}">
        <p14:creationId xmlns:p14="http://schemas.microsoft.com/office/powerpoint/2010/main" val="1070927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8</a:t>
            </a:fld>
            <a:endParaRPr lang="en-GB"/>
          </a:p>
        </p:txBody>
      </p:sp>
    </p:spTree>
    <p:extLst>
      <p:ext uri="{BB962C8B-B14F-4D97-AF65-F5344CB8AC3E}">
        <p14:creationId xmlns:p14="http://schemas.microsoft.com/office/powerpoint/2010/main" val="2680523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9</a:t>
            </a:fld>
            <a:endParaRPr lang="en-GB"/>
          </a:p>
        </p:txBody>
      </p:sp>
    </p:spTree>
    <p:extLst>
      <p:ext uri="{BB962C8B-B14F-4D97-AF65-F5344CB8AC3E}">
        <p14:creationId xmlns:p14="http://schemas.microsoft.com/office/powerpoint/2010/main" val="37111213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10</a:t>
            </a:fld>
            <a:endParaRPr lang="en-GB"/>
          </a:p>
        </p:txBody>
      </p:sp>
    </p:spTree>
    <p:extLst>
      <p:ext uri="{BB962C8B-B14F-4D97-AF65-F5344CB8AC3E}">
        <p14:creationId xmlns:p14="http://schemas.microsoft.com/office/powerpoint/2010/main" val="3129786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50CFE54-76F1-41F5-9E74-143B5A30F34C}" type="slidenum">
              <a:rPr lang="en-GB"/>
              <a:t>12</a:t>
            </a:fld>
            <a:endParaRPr lang="en-GB"/>
          </a:p>
        </p:txBody>
      </p:sp>
    </p:spTree>
    <p:extLst>
      <p:ext uri="{BB962C8B-B14F-4D97-AF65-F5344CB8AC3E}">
        <p14:creationId xmlns:p14="http://schemas.microsoft.com/office/powerpoint/2010/main" val="826520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13</a:t>
            </a:fld>
            <a:endParaRPr lang="en-GB"/>
          </a:p>
        </p:txBody>
      </p:sp>
    </p:spTree>
    <p:extLst>
      <p:ext uri="{BB962C8B-B14F-4D97-AF65-F5344CB8AC3E}">
        <p14:creationId xmlns:p14="http://schemas.microsoft.com/office/powerpoint/2010/main" val="2952107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50CFE54-76F1-41F5-9E74-143B5A30F34C}" type="slidenum">
              <a:rPr lang="en-GB"/>
              <a:t>14</a:t>
            </a:fld>
            <a:endParaRPr lang="en-GB"/>
          </a:p>
        </p:txBody>
      </p:sp>
    </p:spTree>
    <p:extLst>
      <p:ext uri="{BB962C8B-B14F-4D97-AF65-F5344CB8AC3E}">
        <p14:creationId xmlns:p14="http://schemas.microsoft.com/office/powerpoint/2010/main" val="3383511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15</a:t>
            </a:fld>
            <a:endParaRPr lang="en-GB"/>
          </a:p>
        </p:txBody>
      </p:sp>
    </p:spTree>
    <p:extLst>
      <p:ext uri="{BB962C8B-B14F-4D97-AF65-F5344CB8AC3E}">
        <p14:creationId xmlns:p14="http://schemas.microsoft.com/office/powerpoint/2010/main" val="8312251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50CFE54-76F1-41F5-9E74-143B5A30F34C}" type="slidenum">
              <a:rPr lang="en-GB"/>
              <a:t>16</a:t>
            </a:fld>
            <a:endParaRPr lang="en-GB"/>
          </a:p>
        </p:txBody>
      </p:sp>
    </p:spTree>
    <p:extLst>
      <p:ext uri="{BB962C8B-B14F-4D97-AF65-F5344CB8AC3E}">
        <p14:creationId xmlns:p14="http://schemas.microsoft.com/office/powerpoint/2010/main" val="30735333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17</a:t>
            </a:fld>
            <a:endParaRPr lang="en-GB"/>
          </a:p>
        </p:txBody>
      </p:sp>
    </p:spTree>
    <p:extLst>
      <p:ext uri="{BB962C8B-B14F-4D97-AF65-F5344CB8AC3E}">
        <p14:creationId xmlns:p14="http://schemas.microsoft.com/office/powerpoint/2010/main" val="30406482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18</a:t>
            </a:fld>
            <a:endParaRPr lang="en-GB"/>
          </a:p>
        </p:txBody>
      </p:sp>
    </p:spTree>
    <p:extLst>
      <p:ext uri="{BB962C8B-B14F-4D97-AF65-F5344CB8AC3E}">
        <p14:creationId xmlns:p14="http://schemas.microsoft.com/office/powerpoint/2010/main" val="37427861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19</a:t>
            </a:fld>
            <a:endParaRPr lang="en-GB"/>
          </a:p>
        </p:txBody>
      </p:sp>
    </p:spTree>
    <p:extLst>
      <p:ext uri="{BB962C8B-B14F-4D97-AF65-F5344CB8AC3E}">
        <p14:creationId xmlns:p14="http://schemas.microsoft.com/office/powerpoint/2010/main" val="5139127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20</a:t>
            </a:fld>
            <a:endParaRPr lang="en-GB"/>
          </a:p>
        </p:txBody>
      </p:sp>
    </p:spTree>
    <p:extLst>
      <p:ext uri="{BB962C8B-B14F-4D97-AF65-F5344CB8AC3E}">
        <p14:creationId xmlns:p14="http://schemas.microsoft.com/office/powerpoint/2010/main" val="25721871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21</a:t>
            </a:fld>
            <a:endParaRPr lang="en-GB"/>
          </a:p>
        </p:txBody>
      </p:sp>
    </p:spTree>
    <p:extLst>
      <p:ext uri="{BB962C8B-B14F-4D97-AF65-F5344CB8AC3E}">
        <p14:creationId xmlns:p14="http://schemas.microsoft.com/office/powerpoint/2010/main" val="32239220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correct answer is C. </a:t>
            </a:r>
          </a:p>
          <a:p>
            <a:endParaRPr lang="en-GB" dirty="0"/>
          </a:p>
          <a:p>
            <a:r>
              <a:rPr lang="en-GB" dirty="0"/>
              <a:t>Whatever the breach (SGSA 1982, s4 or s13) the exemption clause will be subject to the reasonableness test (UCTA 1977, S7 or s2(2)). The clause is not purporting to exclude liability for personal injury. </a:t>
            </a:r>
          </a:p>
          <a:p>
            <a:endParaRPr lang="en-GB" dirty="0"/>
          </a:p>
          <a:p>
            <a:r>
              <a:rPr lang="en-GB" dirty="0"/>
              <a:t>A is wrong. Notwithstanding that there were no express terms regarding the quality of the brakes fitted, terms as to quality and fitness fall to be implied under statute. The relevant statute would be the SGSA 1982. The contract was one for work and materials. </a:t>
            </a:r>
          </a:p>
          <a:p>
            <a:endParaRPr lang="en-GB" dirty="0"/>
          </a:p>
          <a:p>
            <a:r>
              <a:rPr lang="en-GB" dirty="0"/>
              <a:t>B is wrong as the client does not have a contract with the employee</a:t>
            </a:r>
          </a:p>
          <a:p>
            <a:endParaRPr lang="en-GB" dirty="0"/>
          </a:p>
          <a:p>
            <a:r>
              <a:rPr lang="en-GB" dirty="0"/>
              <a:t>D is wrong. Although very clear words are needed to exclude liability for negligence, ‘workmanship howsoever caused’ is likely to cover it. The garage will be liable for the personal injury in any event as the clause is not purporting to exclude liability for it</a:t>
            </a:r>
          </a:p>
          <a:p>
            <a:endParaRPr lang="en-GB" dirty="0"/>
          </a:p>
          <a:p>
            <a:r>
              <a:rPr lang="en-GB" dirty="0"/>
              <a:t>E is wrong. The garage will be liable for the injury as the clause is not purporting to exclude liability for that. The garage will only be liable for the damage if the clause does not pass the reasonableness test. </a:t>
            </a:r>
          </a:p>
        </p:txBody>
      </p:sp>
      <p:sp>
        <p:nvSpPr>
          <p:cNvPr id="4" name="Slide Number Placeholder 3"/>
          <p:cNvSpPr>
            <a:spLocks noGrp="1"/>
          </p:cNvSpPr>
          <p:nvPr>
            <p:ph type="sldNum" sz="quarter" idx="5"/>
          </p:nvPr>
        </p:nvSpPr>
        <p:spPr/>
        <p:txBody>
          <a:bodyPr/>
          <a:lstStyle/>
          <a:p>
            <a:fld id="{550CFE54-76F1-41F5-9E74-143B5A30F34C}" type="slidenum">
              <a:rPr lang="en-GB" smtClean="0"/>
              <a:t>22</a:t>
            </a:fld>
            <a:endParaRPr lang="en-GB"/>
          </a:p>
        </p:txBody>
      </p:sp>
    </p:spTree>
    <p:extLst>
      <p:ext uri="{BB962C8B-B14F-4D97-AF65-F5344CB8AC3E}">
        <p14:creationId xmlns:p14="http://schemas.microsoft.com/office/powerpoint/2010/main" val="20979169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 upheld, exemption clauses must clear three ‘hurdles’. The first two ‘hurdles’ are the common law rules of incorporation and construction. An exemption clause must be incorporated as a term of the contract and as a matter of construction it must purport to exclude liability for the particular breach and loss. The last ‘hurdle’ is the relevant statutory control whether that be UCTA 1977 or CRA 2015. </a:t>
            </a:r>
          </a:p>
          <a:p>
            <a:endParaRPr lang="en-GB" dirty="0"/>
          </a:p>
          <a:p>
            <a:r>
              <a:rPr lang="en-GB" dirty="0"/>
              <a:t>If UCTA 1977 applies the reasonableness test will usually be relevant. The only exception is where the clause purports to exclude negligence liability (including breach of the term implied by SGSA 1982, s 13) resulting in death or personal injury; in that case the exemption clause will be void (ineffective)</a:t>
            </a:r>
          </a:p>
          <a:p>
            <a:r>
              <a:rPr lang="en-GB" dirty="0"/>
              <a:t>. • Generally in business-to-consumer contracts a supplier cannot exclude liability for breach of the key terms implied into contracts for the sale and supply of goods and services. To that extent the implied terms are effectively ‘consumer rights’.</a:t>
            </a:r>
          </a:p>
          <a:p>
            <a:r>
              <a:rPr lang="en-GB" dirty="0"/>
              <a:t> • Third parties may rely on an exemption clause if they are named or otherwise identified as a member of a class intended to benefit from it.</a:t>
            </a:r>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23</a:t>
            </a:fld>
            <a:endParaRPr lang="en-GB"/>
          </a:p>
        </p:txBody>
      </p:sp>
    </p:spTree>
    <p:extLst>
      <p:ext uri="{BB962C8B-B14F-4D97-AF65-F5344CB8AC3E}">
        <p14:creationId xmlns:p14="http://schemas.microsoft.com/office/powerpoint/2010/main" val="1380977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3/5/2025</a:t>
            </a:fld>
            <a:endParaRPr lang="en-US"/>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a:p>
        </p:txBody>
      </p:sp>
    </p:spTree>
    <p:extLst>
      <p:ext uri="{BB962C8B-B14F-4D97-AF65-F5344CB8AC3E}">
        <p14:creationId xmlns:p14="http://schemas.microsoft.com/office/powerpoint/2010/main" val="234886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3/5/2025</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985398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3/5/2025</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03178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3/5/2025</a:t>
            </a:fld>
            <a:endParaRPr lang="en-US"/>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405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3/5/2025</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84914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3/5/2025</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06677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3/5/2025</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829739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3/5/2025</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785508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3/5/2025</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839296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3/5/2025</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34358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3/5/2025</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695380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3/5/2025</a:t>
            </a:fld>
            <a:endParaRPr lang="en-US"/>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9177539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11" Type="http://schemas.openxmlformats.org/officeDocument/2006/relationships/image" Target="../media/image3.png"/><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2.png"/><Relationship Id="rId2" Type="http://schemas.microsoft.com/office/2007/relationships/media" Target="../media/media5.m4a"/><Relationship Id="rId1" Type="http://schemas.openxmlformats.org/officeDocument/2006/relationships/tags" Target="../tags/tag1.xml"/><Relationship Id="rId6" Type="http://schemas.openxmlformats.org/officeDocument/2006/relationships/image" Target="../media/image6.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0.png"/><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legislation.gov.uk/ukpga/1977/50/schedule/2" TargetMode="External"/><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3.png"/><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14.jpeg"/><Relationship Id="rId4"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47C897C6-901F-410E-B2AC-162ED94B0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1667" y="1517904"/>
            <a:ext cx="5370237" cy="2796945"/>
          </a:xfrm>
        </p:spPr>
        <p:txBody>
          <a:bodyPr anchor="ctr">
            <a:normAutofit/>
          </a:bodyPr>
          <a:lstStyle/>
          <a:p>
            <a:pPr algn="l"/>
            <a:r>
              <a:rPr lang="en-GB" dirty="0">
                <a:latin typeface="Arial" panose="020B0604020202020204" pitchFamily="34" charset="0"/>
                <a:cs typeface="Arial" panose="020B0604020202020204" pitchFamily="34" charset="0"/>
              </a:rPr>
              <a:t>Contents of a contract 2: </a:t>
            </a:r>
          </a:p>
        </p:txBody>
      </p:sp>
      <p:sp>
        <p:nvSpPr>
          <p:cNvPr id="3" name="Subtitle 2"/>
          <p:cNvSpPr>
            <a:spLocks noGrp="1"/>
          </p:cNvSpPr>
          <p:nvPr>
            <p:ph type="subTitle" idx="1"/>
          </p:nvPr>
        </p:nvSpPr>
        <p:spPr>
          <a:xfrm>
            <a:off x="5291667" y="4479369"/>
            <a:ext cx="5370237" cy="1189912"/>
          </a:xfrm>
        </p:spPr>
        <p:txBody>
          <a:bodyPr vert="horz" lIns="91440" tIns="45720" rIns="91440" bIns="45720" rtlCol="0">
            <a:normAutofit/>
          </a:bodyPr>
          <a:lstStyle/>
          <a:p>
            <a:pPr algn="l"/>
            <a:r>
              <a:rPr lang="en-GB">
                <a:cs typeface="Calibri"/>
              </a:rPr>
              <a:t>Exemption clauses</a:t>
            </a:r>
            <a:endParaRPr lang="en-GB"/>
          </a:p>
        </p:txBody>
      </p:sp>
      <p:pic>
        <p:nvPicPr>
          <p:cNvPr id="4" name="Picture 3" descr="Stack of magazines on table">
            <a:extLst>
              <a:ext uri="{FF2B5EF4-FFF2-40B4-BE49-F238E27FC236}">
                <a16:creationId xmlns:a16="http://schemas.microsoft.com/office/drawing/2014/main" id="{34C823BB-14F3-4742-AD47-E0C843BC6589}"/>
              </a:ext>
            </a:extLst>
          </p:cNvPr>
          <p:cNvPicPr>
            <a:picLocks noChangeAspect="1"/>
          </p:cNvPicPr>
          <p:nvPr/>
        </p:nvPicPr>
        <p:blipFill rotWithShape="1">
          <a:blip r:embed="rId4"/>
          <a:srcRect l="42432" r="8878" b="2"/>
          <a:stretch/>
        </p:blipFill>
        <p:spPr>
          <a:xfrm>
            <a:off x="762000" y="762000"/>
            <a:ext cx="3890923" cy="5334000"/>
          </a:xfrm>
          <a:prstGeom prst="rect">
            <a:avLst/>
          </a:prstGeom>
        </p:spPr>
      </p:pic>
      <p:pic>
        <p:nvPicPr>
          <p:cNvPr id="5" name="Audio 4">
            <a:hlinkClick r:id="" action="ppaction://media"/>
            <a:extLst>
              <a:ext uri="{FF2B5EF4-FFF2-40B4-BE49-F238E27FC236}">
                <a16:creationId xmlns:a16="http://schemas.microsoft.com/office/drawing/2014/main" id="{F4110C50-3663-4261-A769-B8400BA8CE4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21292"/>
    </mc:Choice>
    <mc:Fallback xmlns="">
      <p:transition spd="slow" advTm="21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1500"/>
                                  </p:stCondLst>
                                  <p:iterate>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700"/>
                                        <p:tgtEl>
                                          <p:spTgt spid="3">
                                            <p:txEl>
                                              <p:pRg st="0" end="0"/>
                                            </p:txEl>
                                          </p:spTgt>
                                        </p:tgtEl>
                                      </p:cBhvr>
                                    </p:animEffect>
                                  </p:childTnLst>
                                </p:cTn>
                              </p:par>
                              <p:par>
                                <p:cTn id="10" presetID="10" presetClass="entr" presetSubtype="0" fill="hold" grpId="0" nodeType="withEffect">
                                  <p:stCondLst>
                                    <p:cond delay="1000"/>
                                  </p:stCondLst>
                                  <p:iterate>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F09C6C-F2E1-4096-8EFF-1AE03D5D4F68}"/>
              </a:ext>
            </a:extLst>
          </p:cNvPr>
          <p:cNvSpPr>
            <a:spLocks noGrp="1"/>
          </p:cNvSpPr>
          <p:nvPr>
            <p:ph type="title"/>
          </p:nvPr>
        </p:nvSpPr>
        <p:spPr>
          <a:xfrm>
            <a:off x="1517903" y="1517903"/>
            <a:ext cx="3828185" cy="4578096"/>
          </a:xfrm>
        </p:spPr>
        <p:txBody>
          <a:bodyPr>
            <a:normAutofit/>
          </a:bodyPr>
          <a:lstStyle/>
          <a:p>
            <a:r>
              <a:rPr lang="en-GB" dirty="0">
                <a:latin typeface="Arial" panose="020B0604020202020204" pitchFamily="34" charset="0"/>
                <a:cs typeface="Arial" panose="020B0604020202020204" pitchFamily="34" charset="0"/>
              </a:rPr>
              <a:t>Learning objectives</a:t>
            </a:r>
            <a:br>
              <a:rPr lang="en-GB" dirty="0">
                <a:cs typeface="Aharoni"/>
              </a:rPr>
            </a:br>
            <a:endParaRPr lang="en-GB" dirty="0"/>
          </a:p>
        </p:txBody>
      </p:sp>
      <p:graphicFrame>
        <p:nvGraphicFramePr>
          <p:cNvPr id="5" name="Content Placeholder 2">
            <a:extLst>
              <a:ext uri="{FF2B5EF4-FFF2-40B4-BE49-F238E27FC236}">
                <a16:creationId xmlns:a16="http://schemas.microsoft.com/office/drawing/2014/main" id="{872B4328-AE9C-4CED-A106-A2BCCB1F1351}"/>
              </a:ext>
            </a:extLst>
          </p:cNvPr>
          <p:cNvGraphicFramePr>
            <a:graphicFrameLocks noGrp="1"/>
          </p:cNvGraphicFramePr>
          <p:nvPr>
            <p:ph idx="1"/>
            <p:extLst>
              <p:ext uri="{D42A27DB-BD31-4B8C-83A1-F6EECF244321}">
                <p14:modId xmlns:p14="http://schemas.microsoft.com/office/powerpoint/2010/main" val="2431769172"/>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C87D2F5C-9FE4-418A-BE92-B13A64033C1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734800" y="6400800"/>
            <a:ext cx="304800" cy="304800"/>
          </a:xfrm>
          <a:prstGeom prst="rect">
            <a:avLst/>
          </a:prstGeom>
        </p:spPr>
      </p:pic>
      <p:pic>
        <p:nvPicPr>
          <p:cNvPr id="4" name="Picture 3">
            <a:extLst>
              <a:ext uri="{FF2B5EF4-FFF2-40B4-BE49-F238E27FC236}">
                <a16:creationId xmlns:a16="http://schemas.microsoft.com/office/drawing/2014/main" id="{1156DE8D-AB93-093A-3ED8-4F9FFD62206A}"/>
              </a:ext>
            </a:extLst>
          </p:cNvPr>
          <p:cNvPicPr>
            <a:picLocks noChangeAspect="1"/>
          </p:cNvPicPr>
          <p:nvPr/>
        </p:nvPicPr>
        <p:blipFill>
          <a:blip r:embed="rId11"/>
          <a:stretch>
            <a:fillRect/>
          </a:stretch>
        </p:blipFill>
        <p:spPr>
          <a:xfrm>
            <a:off x="1747837" y="3489960"/>
            <a:ext cx="2143125" cy="2143125"/>
          </a:xfrm>
          <a:prstGeom prst="rect">
            <a:avLst/>
          </a:prstGeom>
        </p:spPr>
      </p:pic>
    </p:spTree>
    <p:extLst>
      <p:ext uri="{BB962C8B-B14F-4D97-AF65-F5344CB8AC3E}">
        <p14:creationId xmlns:p14="http://schemas.microsoft.com/office/powerpoint/2010/main" val="1589317560"/>
      </p:ext>
    </p:extLst>
  </p:cSld>
  <p:clrMapOvr>
    <a:masterClrMapping/>
  </p:clrMapOvr>
  <mc:AlternateContent xmlns:mc="http://schemas.openxmlformats.org/markup-compatibility/2006" xmlns:p14="http://schemas.microsoft.com/office/powerpoint/2010/main">
    <mc:Choice Requires="p14">
      <p:transition spd="slow" p14:dur="2000" advTm="28468"/>
    </mc:Choice>
    <mc:Fallback xmlns="">
      <p:transition spd="slow" advTm="28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B58B70-3752-45AB-900E-2801A367C02E}"/>
              </a:ext>
            </a:extLst>
          </p:cNvPr>
          <p:cNvSpPr>
            <a:spLocks noGrp="1"/>
          </p:cNvSpPr>
          <p:nvPr>
            <p:ph type="title"/>
          </p:nvPr>
        </p:nvSpPr>
        <p:spPr>
          <a:xfrm>
            <a:off x="1517904" y="1517903"/>
            <a:ext cx="4512858" cy="1345115"/>
          </a:xfrm>
        </p:spPr>
        <p:txBody>
          <a:bodyPr>
            <a:normAutofit/>
          </a:bodyPr>
          <a:lstStyle/>
          <a:p>
            <a:r>
              <a:rPr lang="en-GB" sz="3600">
                <a:cs typeface="Aharoni"/>
              </a:rPr>
              <a:t>What are exemption clauses?</a:t>
            </a:r>
            <a:endParaRPr lang="en-GB" sz="3600"/>
          </a:p>
        </p:txBody>
      </p:sp>
      <p:sp>
        <p:nvSpPr>
          <p:cNvPr id="3" name="Content Placeholder 2">
            <a:extLst>
              <a:ext uri="{FF2B5EF4-FFF2-40B4-BE49-F238E27FC236}">
                <a16:creationId xmlns:a16="http://schemas.microsoft.com/office/drawing/2014/main" id="{427E2EEA-2C09-4C36-A6C9-8F140302EB4F}"/>
              </a:ext>
            </a:extLst>
          </p:cNvPr>
          <p:cNvSpPr>
            <a:spLocks noGrp="1"/>
          </p:cNvSpPr>
          <p:nvPr>
            <p:ph idx="1"/>
          </p:nvPr>
        </p:nvSpPr>
        <p:spPr>
          <a:xfrm>
            <a:off x="1517904" y="2970222"/>
            <a:ext cx="4512857" cy="3128825"/>
          </a:xfrm>
        </p:spPr>
        <p:txBody>
          <a:bodyPr vert="horz" lIns="91440" tIns="45720" rIns="91440" bIns="45720" rtlCol="0">
            <a:normAutofit/>
          </a:bodyPr>
          <a:lstStyle/>
          <a:p>
            <a:pPr>
              <a:lnSpc>
                <a:spcPct val="95000"/>
              </a:lnSpc>
            </a:pPr>
            <a:r>
              <a:rPr lang="en-GB" sz="1600"/>
              <a:t>Sometimes also referred to as exclusion clauses</a:t>
            </a:r>
          </a:p>
          <a:p>
            <a:pPr>
              <a:lnSpc>
                <a:spcPct val="95000"/>
              </a:lnSpc>
            </a:pPr>
            <a:endParaRPr lang="en-GB" sz="1600"/>
          </a:p>
          <a:p>
            <a:pPr>
              <a:lnSpc>
                <a:spcPct val="95000"/>
              </a:lnSpc>
            </a:pPr>
            <a:r>
              <a:rPr lang="en-GB" sz="1600">
                <a:ea typeface="+mn-lt"/>
                <a:cs typeface="+mn-lt"/>
              </a:rPr>
              <a:t>Commercial suppliers often include clauses in contracts to limit, or exclude, their liability for loss or damage in the event of failure to perform the contract properly (</a:t>
            </a:r>
            <a:r>
              <a:rPr lang="en-GB" sz="1600" err="1">
                <a:ea typeface="+mn-lt"/>
                <a:cs typeface="+mn-lt"/>
              </a:rPr>
              <a:t>eg</a:t>
            </a:r>
            <a:r>
              <a:rPr lang="en-GB" sz="1600">
                <a:ea typeface="+mn-lt"/>
                <a:cs typeface="+mn-lt"/>
              </a:rPr>
              <a:t> if goods are delivered late, or a service is performed badly).</a:t>
            </a:r>
            <a:endParaRPr lang="en-GB" sz="1600"/>
          </a:p>
          <a:p>
            <a:pPr>
              <a:lnSpc>
                <a:spcPct val="95000"/>
              </a:lnSpc>
            </a:pPr>
            <a:endParaRPr lang="en-GB" sz="1600"/>
          </a:p>
          <a:p>
            <a:pPr>
              <a:lnSpc>
                <a:spcPct val="95000"/>
              </a:lnSpc>
            </a:pPr>
            <a:r>
              <a:rPr lang="en-GB" sz="1600"/>
              <a:t>- Often hidden in the 'small print'</a:t>
            </a:r>
          </a:p>
        </p:txBody>
      </p:sp>
      <p:pic>
        <p:nvPicPr>
          <p:cNvPr id="4" name="Picture 3">
            <a:extLst>
              <a:ext uri="{FF2B5EF4-FFF2-40B4-BE49-F238E27FC236}">
                <a16:creationId xmlns:a16="http://schemas.microsoft.com/office/drawing/2014/main" id="{538FCEE7-C149-406C-B50A-DD83E4BD770E}"/>
              </a:ext>
            </a:extLst>
          </p:cNvPr>
          <p:cNvPicPr>
            <a:picLocks noChangeAspect="1"/>
          </p:cNvPicPr>
          <p:nvPr/>
        </p:nvPicPr>
        <p:blipFill>
          <a:blip r:embed="rId5"/>
          <a:stretch>
            <a:fillRect/>
          </a:stretch>
        </p:blipFill>
        <p:spPr>
          <a:xfrm>
            <a:off x="7590429" y="1157164"/>
            <a:ext cx="3839571" cy="2066592"/>
          </a:xfrm>
          <a:prstGeom prst="rect">
            <a:avLst/>
          </a:prstGeom>
        </p:spPr>
      </p:pic>
      <p:pic>
        <p:nvPicPr>
          <p:cNvPr id="5" name="Audio 4">
            <a:hlinkClick r:id="" action="ppaction://media"/>
            <a:extLst>
              <a:ext uri="{FF2B5EF4-FFF2-40B4-BE49-F238E27FC236}">
                <a16:creationId xmlns:a16="http://schemas.microsoft.com/office/drawing/2014/main" id="{C5F79319-C458-4AEB-909A-4C6585ED562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564603648"/>
      </p:ext>
    </p:extLst>
  </p:cSld>
  <p:clrMapOvr>
    <a:masterClrMapping/>
  </p:clrMapOvr>
  <mc:AlternateContent xmlns:mc="http://schemas.openxmlformats.org/markup-compatibility/2006" xmlns:p14="http://schemas.microsoft.com/office/powerpoint/2010/main">
    <mc:Choice Requires="p14">
      <p:transition spd="slow" p14:dur="2000" advTm="115589"/>
    </mc:Choice>
    <mc:Fallback xmlns="">
      <p:transition spd="slow" advTm="115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05E-4B6A-42BE-B154-D94C1CD51B90}"/>
              </a:ext>
            </a:extLst>
          </p:cNvPr>
          <p:cNvSpPr>
            <a:spLocks noGrp="1"/>
          </p:cNvSpPr>
          <p:nvPr>
            <p:ph type="title"/>
          </p:nvPr>
        </p:nvSpPr>
        <p:spPr/>
        <p:txBody>
          <a:bodyPr/>
          <a:lstStyle/>
          <a:p>
            <a:r>
              <a:rPr lang="en-GB">
                <a:cs typeface="Aharoni"/>
              </a:rPr>
              <a:t>Common law rules</a:t>
            </a:r>
            <a:endParaRPr lang="en-GB"/>
          </a:p>
        </p:txBody>
      </p:sp>
      <p:sp>
        <p:nvSpPr>
          <p:cNvPr id="3" name="Content Placeholder 2">
            <a:extLst>
              <a:ext uri="{FF2B5EF4-FFF2-40B4-BE49-F238E27FC236}">
                <a16:creationId xmlns:a16="http://schemas.microsoft.com/office/drawing/2014/main" id="{C5A829BA-FD5D-4854-A4CD-F189422114DD}"/>
              </a:ext>
            </a:extLst>
          </p:cNvPr>
          <p:cNvSpPr>
            <a:spLocks noGrp="1"/>
          </p:cNvSpPr>
          <p:nvPr>
            <p:ph idx="1"/>
          </p:nvPr>
        </p:nvSpPr>
        <p:spPr>
          <a:xfrm>
            <a:off x="1244735" y="2324819"/>
            <a:ext cx="7086465" cy="3774229"/>
          </a:xfrm>
        </p:spPr>
        <p:txBody>
          <a:bodyPr vert="horz" lIns="91440" tIns="45720" rIns="91440" bIns="45720" rtlCol="0" anchor="t">
            <a:normAutofit/>
          </a:bodyPr>
          <a:lstStyle/>
          <a:p>
            <a:r>
              <a:rPr lang="en-GB" dirty="0">
                <a:ea typeface="+mn-lt"/>
                <a:cs typeface="+mn-lt"/>
              </a:rPr>
              <a:t>The common law has developed two tests relating to exemption clauses, namely incorporation and construction. </a:t>
            </a:r>
          </a:p>
          <a:p>
            <a:r>
              <a:rPr lang="en-GB" b="1" dirty="0">
                <a:ea typeface="+mn-lt"/>
                <a:cs typeface="+mn-lt"/>
              </a:rPr>
              <a:t>A) INCORPORATION</a:t>
            </a:r>
            <a:r>
              <a:rPr lang="en-GB" dirty="0">
                <a:ea typeface="+mn-lt"/>
                <a:cs typeface="+mn-lt"/>
              </a:rPr>
              <a:t>: is an exemption clause truly is part of the contract between the parties. </a:t>
            </a:r>
          </a:p>
          <a:p>
            <a:r>
              <a:rPr lang="en-GB" b="1" dirty="0">
                <a:ea typeface="+mn-lt"/>
                <a:cs typeface="+mn-lt"/>
              </a:rPr>
              <a:t>B) CONSTRUCTION</a:t>
            </a:r>
            <a:r>
              <a:rPr lang="en-GB" dirty="0">
                <a:ea typeface="+mn-lt"/>
                <a:cs typeface="+mn-lt"/>
              </a:rPr>
              <a:t>: Does the clause exempt liability for the particular breach and loss suffered?’</a:t>
            </a:r>
            <a:endParaRPr lang="en-GB" dirty="0"/>
          </a:p>
        </p:txBody>
      </p:sp>
      <p:pic>
        <p:nvPicPr>
          <p:cNvPr id="4" name="Audio 3">
            <a:hlinkClick r:id="" action="ppaction://media"/>
            <a:extLst>
              <a:ext uri="{FF2B5EF4-FFF2-40B4-BE49-F238E27FC236}">
                <a16:creationId xmlns:a16="http://schemas.microsoft.com/office/drawing/2014/main" id="{05864A35-5FAB-499C-9C8D-CB95B851D7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pic>
        <p:nvPicPr>
          <p:cNvPr id="5" name="Picture 4">
            <a:extLst>
              <a:ext uri="{FF2B5EF4-FFF2-40B4-BE49-F238E27FC236}">
                <a16:creationId xmlns:a16="http://schemas.microsoft.com/office/drawing/2014/main" id="{84774E37-C02D-A503-D368-10F43E23531C}"/>
              </a:ext>
            </a:extLst>
          </p:cNvPr>
          <p:cNvPicPr>
            <a:picLocks noChangeAspect="1"/>
          </p:cNvPicPr>
          <p:nvPr/>
        </p:nvPicPr>
        <p:blipFill>
          <a:blip r:embed="rId6"/>
          <a:stretch>
            <a:fillRect/>
          </a:stretch>
        </p:blipFill>
        <p:spPr>
          <a:xfrm>
            <a:off x="8948737" y="2862072"/>
            <a:ext cx="2143125" cy="2143125"/>
          </a:xfrm>
          <a:prstGeom prst="rect">
            <a:avLst/>
          </a:prstGeom>
        </p:spPr>
      </p:pic>
    </p:spTree>
    <p:extLst>
      <p:ext uri="{BB962C8B-B14F-4D97-AF65-F5344CB8AC3E}">
        <p14:creationId xmlns:p14="http://schemas.microsoft.com/office/powerpoint/2010/main" val="257194107"/>
      </p:ext>
    </p:extLst>
  </p:cSld>
  <p:clrMapOvr>
    <a:masterClrMapping/>
  </p:clrMapOvr>
  <mc:AlternateContent xmlns:mc="http://schemas.openxmlformats.org/markup-compatibility/2006" xmlns:p14="http://schemas.microsoft.com/office/powerpoint/2010/main">
    <mc:Choice Requires="p14">
      <p:transition spd="slow" p14:dur="2000" advTm="61602"/>
    </mc:Choice>
    <mc:Fallback xmlns="">
      <p:transition spd="slow" advTm="61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82E69-54A3-460D-8F69-37FB5691AA9E}"/>
              </a:ext>
            </a:extLst>
          </p:cNvPr>
          <p:cNvSpPr>
            <a:spLocks noGrp="1"/>
          </p:cNvSpPr>
          <p:nvPr>
            <p:ph type="title"/>
          </p:nvPr>
        </p:nvSpPr>
        <p:spPr/>
        <p:txBody>
          <a:bodyPr/>
          <a:lstStyle/>
          <a:p>
            <a:r>
              <a:rPr lang="en-GB" dirty="0">
                <a:cs typeface="Aharoni"/>
              </a:rPr>
              <a:t>INCORPORATION</a:t>
            </a:r>
            <a:endParaRPr lang="en-GB" dirty="0"/>
          </a:p>
        </p:txBody>
      </p:sp>
      <p:sp>
        <p:nvSpPr>
          <p:cNvPr id="3" name="Content Placeholder 2">
            <a:extLst>
              <a:ext uri="{FF2B5EF4-FFF2-40B4-BE49-F238E27FC236}">
                <a16:creationId xmlns:a16="http://schemas.microsoft.com/office/drawing/2014/main" id="{D5837F71-A4FC-431A-811D-03B761403A83}"/>
              </a:ext>
            </a:extLst>
          </p:cNvPr>
          <p:cNvSpPr>
            <a:spLocks noGrp="1"/>
          </p:cNvSpPr>
          <p:nvPr>
            <p:ph idx="1"/>
          </p:nvPr>
        </p:nvSpPr>
        <p:spPr>
          <a:xfrm>
            <a:off x="1532281" y="2612366"/>
            <a:ext cx="7965057" cy="1028154"/>
          </a:xfrm>
        </p:spPr>
        <p:txBody>
          <a:bodyPr vert="horz" lIns="91440" tIns="45720" rIns="91440" bIns="45720" rtlCol="0" anchor="t">
            <a:normAutofit/>
          </a:bodyPr>
          <a:lstStyle/>
          <a:p>
            <a:r>
              <a:rPr lang="en-GB" dirty="0"/>
              <a:t>Can you recall the ways in which clauses may be incorporated into a contract?</a:t>
            </a:r>
          </a:p>
        </p:txBody>
      </p:sp>
      <p:sp>
        <p:nvSpPr>
          <p:cNvPr id="4" name="TextBox 3">
            <a:extLst>
              <a:ext uri="{FF2B5EF4-FFF2-40B4-BE49-F238E27FC236}">
                <a16:creationId xmlns:a16="http://schemas.microsoft.com/office/drawing/2014/main" id="{31D9516F-E341-4762-998E-ADFF2571987B}"/>
              </a:ext>
            </a:extLst>
          </p:cNvPr>
          <p:cNvSpPr txBox="1"/>
          <p:nvPr/>
        </p:nvSpPr>
        <p:spPr>
          <a:xfrm>
            <a:off x="2323381" y="3689231"/>
            <a:ext cx="636629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 Signature</a:t>
            </a:r>
          </a:p>
          <a:p>
            <a:r>
              <a:rPr lang="en-GB" dirty="0"/>
              <a:t>B) Reasonable notice</a:t>
            </a:r>
          </a:p>
          <a:p>
            <a:r>
              <a:rPr lang="en-GB" dirty="0"/>
              <a:t>- How onerous the term is</a:t>
            </a:r>
          </a:p>
          <a:p>
            <a:r>
              <a:rPr lang="en-GB" dirty="0"/>
              <a:t>Legibility</a:t>
            </a:r>
          </a:p>
          <a:p>
            <a:r>
              <a:rPr lang="en-GB" dirty="0"/>
              <a:t>Position of the clause</a:t>
            </a:r>
          </a:p>
          <a:p>
            <a:r>
              <a:rPr lang="en-GB" dirty="0"/>
              <a:t>Timing</a:t>
            </a:r>
          </a:p>
          <a:p>
            <a:r>
              <a:rPr lang="en-GB" dirty="0"/>
              <a:t>C) Previous consistent course of dealings</a:t>
            </a:r>
          </a:p>
        </p:txBody>
      </p:sp>
      <p:pic>
        <p:nvPicPr>
          <p:cNvPr id="5" name="Picture 4">
            <a:extLst>
              <a:ext uri="{FF2B5EF4-FFF2-40B4-BE49-F238E27FC236}">
                <a16:creationId xmlns:a16="http://schemas.microsoft.com/office/drawing/2014/main" id="{598DDFAA-0C6F-4CBB-93AC-758D0279C05C}"/>
              </a:ext>
            </a:extLst>
          </p:cNvPr>
          <p:cNvPicPr>
            <a:picLocks noChangeAspect="1"/>
          </p:cNvPicPr>
          <p:nvPr/>
        </p:nvPicPr>
        <p:blipFill>
          <a:blip r:embed="rId6"/>
          <a:stretch>
            <a:fillRect/>
          </a:stretch>
        </p:blipFill>
        <p:spPr>
          <a:xfrm>
            <a:off x="8012818" y="3739884"/>
            <a:ext cx="2352675" cy="1714500"/>
          </a:xfrm>
          <a:prstGeom prst="rect">
            <a:avLst/>
          </a:prstGeom>
        </p:spPr>
      </p:pic>
      <p:pic>
        <p:nvPicPr>
          <p:cNvPr id="7" name="Audio 6">
            <a:hlinkClick r:id="" action="ppaction://media"/>
            <a:extLst>
              <a:ext uri="{FF2B5EF4-FFF2-40B4-BE49-F238E27FC236}">
                <a16:creationId xmlns:a16="http://schemas.microsoft.com/office/drawing/2014/main" id="{C05C5051-DE96-4EE6-9588-52120566CBE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2605607669"/>
      </p:ext>
    </p:extLst>
  </p:cSld>
  <p:clrMapOvr>
    <a:masterClrMapping/>
  </p:clrMapOvr>
  <mc:AlternateContent xmlns:mc="http://schemas.openxmlformats.org/markup-compatibility/2006" xmlns:p14="http://schemas.microsoft.com/office/powerpoint/2010/main">
    <mc:Choice Requires="p14">
      <p:transition spd="slow" p14:dur="2000" advTm="94622"/>
    </mc:Choice>
    <mc:Fallback xmlns="">
      <p:transition spd="slow" advTm="94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7"/>
                </p:tgtEl>
              </p:cMediaNode>
            </p:audio>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48DC9-949C-493D-8627-8E609CB719E5}"/>
              </a:ext>
            </a:extLst>
          </p:cNvPr>
          <p:cNvSpPr>
            <a:spLocks noGrp="1"/>
          </p:cNvSpPr>
          <p:nvPr>
            <p:ph type="title"/>
          </p:nvPr>
        </p:nvSpPr>
        <p:spPr/>
        <p:txBody>
          <a:bodyPr/>
          <a:lstStyle/>
          <a:p>
            <a:r>
              <a:rPr lang="en-GB">
                <a:cs typeface="Aharoni"/>
              </a:rPr>
              <a:t>CONSTRUCTION</a:t>
            </a:r>
            <a:endParaRPr lang="en-GB"/>
          </a:p>
        </p:txBody>
      </p:sp>
      <p:sp>
        <p:nvSpPr>
          <p:cNvPr id="3" name="Content Placeholder 2">
            <a:extLst>
              <a:ext uri="{FF2B5EF4-FFF2-40B4-BE49-F238E27FC236}">
                <a16:creationId xmlns:a16="http://schemas.microsoft.com/office/drawing/2014/main" id="{87C86037-5477-4094-9D5F-4DB84A7880AF}"/>
              </a:ext>
            </a:extLst>
          </p:cNvPr>
          <p:cNvSpPr>
            <a:spLocks noGrp="1"/>
          </p:cNvSpPr>
          <p:nvPr>
            <p:ph idx="1"/>
          </p:nvPr>
        </p:nvSpPr>
        <p:spPr>
          <a:xfrm>
            <a:off x="1517904" y="2476500"/>
            <a:ext cx="5848096" cy="3622548"/>
          </a:xfrm>
        </p:spPr>
        <p:txBody>
          <a:bodyPr vert="horz" lIns="91440" tIns="45720" rIns="91440" bIns="45720" rtlCol="0" anchor="t">
            <a:normAutofit/>
          </a:bodyPr>
          <a:lstStyle/>
          <a:p>
            <a:r>
              <a:rPr lang="en-GB" dirty="0"/>
              <a:t>Questions whether the clause was intended to exclude or otherwise limit liability for the particular breach and loss that has occurred. </a:t>
            </a:r>
          </a:p>
          <a:p>
            <a:endParaRPr lang="en-GB" dirty="0"/>
          </a:p>
          <a:p>
            <a:r>
              <a:rPr lang="en-GB" dirty="0"/>
              <a:t>'Cars parked at owners risk’ </a:t>
            </a:r>
          </a:p>
          <a:p>
            <a:r>
              <a:rPr lang="en-GB" b="1" dirty="0">
                <a:solidFill>
                  <a:srgbClr val="0070C0"/>
                </a:solidFill>
              </a:rPr>
              <a:t>Contra Proferentem Rule</a:t>
            </a:r>
          </a:p>
        </p:txBody>
      </p:sp>
      <p:pic>
        <p:nvPicPr>
          <p:cNvPr id="4" name="Audio 3">
            <a:hlinkClick r:id="" action="ppaction://media"/>
            <a:extLst>
              <a:ext uri="{FF2B5EF4-FFF2-40B4-BE49-F238E27FC236}">
                <a16:creationId xmlns:a16="http://schemas.microsoft.com/office/drawing/2014/main" id="{AFECC6E6-0044-4941-B3AB-13FDEA80EC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pic>
        <p:nvPicPr>
          <p:cNvPr id="5" name="Picture 4">
            <a:extLst>
              <a:ext uri="{FF2B5EF4-FFF2-40B4-BE49-F238E27FC236}">
                <a16:creationId xmlns:a16="http://schemas.microsoft.com/office/drawing/2014/main" id="{5590D48D-A333-AEEF-B232-F57EA803189F}"/>
              </a:ext>
            </a:extLst>
          </p:cNvPr>
          <p:cNvPicPr>
            <a:picLocks noChangeAspect="1"/>
          </p:cNvPicPr>
          <p:nvPr/>
        </p:nvPicPr>
        <p:blipFill>
          <a:blip r:embed="rId6"/>
          <a:stretch>
            <a:fillRect/>
          </a:stretch>
        </p:blipFill>
        <p:spPr>
          <a:xfrm>
            <a:off x="7366000" y="1727200"/>
            <a:ext cx="3810000" cy="3810000"/>
          </a:xfrm>
          <a:prstGeom prst="rect">
            <a:avLst/>
          </a:prstGeom>
        </p:spPr>
      </p:pic>
    </p:spTree>
    <p:extLst>
      <p:ext uri="{BB962C8B-B14F-4D97-AF65-F5344CB8AC3E}">
        <p14:creationId xmlns:p14="http://schemas.microsoft.com/office/powerpoint/2010/main" val="966865009"/>
      </p:ext>
    </p:extLst>
  </p:cSld>
  <p:clrMapOvr>
    <a:masterClrMapping/>
  </p:clrMapOvr>
  <mc:AlternateContent xmlns:mc="http://schemas.openxmlformats.org/markup-compatibility/2006" xmlns:p14="http://schemas.microsoft.com/office/powerpoint/2010/main">
    <mc:Choice Requires="p14">
      <p:transition spd="slow" p14:dur="2000" advTm="115798"/>
    </mc:Choice>
    <mc:Fallback xmlns="">
      <p:transition spd="slow" advTm="115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E1DD7B-2146-4CEF-B648-F01A56BD26B7}"/>
              </a:ext>
            </a:extLst>
          </p:cNvPr>
          <p:cNvSpPr>
            <a:spLocks noGrp="1"/>
          </p:cNvSpPr>
          <p:nvPr>
            <p:ph type="title"/>
          </p:nvPr>
        </p:nvSpPr>
        <p:spPr>
          <a:xfrm>
            <a:off x="758951" y="4714895"/>
            <a:ext cx="10668000" cy="1042660"/>
          </a:xfrm>
        </p:spPr>
        <p:txBody>
          <a:bodyPr vert="horz" lIns="91440" tIns="45720" rIns="91440" bIns="45720" rtlCol="0" anchor="b">
            <a:normAutofit/>
          </a:bodyPr>
          <a:lstStyle/>
          <a:p>
            <a:pPr algn="ctr"/>
            <a:r>
              <a:rPr lang="en-US" sz="5100"/>
              <a:t>Construction: Areas of ambiguity</a:t>
            </a:r>
          </a:p>
        </p:txBody>
      </p:sp>
      <p:pic>
        <p:nvPicPr>
          <p:cNvPr id="6" name="Picture 6" descr="Table&#10;&#10;Description automatically generated">
            <a:extLst>
              <a:ext uri="{FF2B5EF4-FFF2-40B4-BE49-F238E27FC236}">
                <a16:creationId xmlns:a16="http://schemas.microsoft.com/office/drawing/2014/main" id="{05D540CB-07F4-4F36-9471-42DA9C886CA3}"/>
              </a:ext>
            </a:extLst>
          </p:cNvPr>
          <p:cNvPicPr>
            <a:picLocks noGrp="1" noChangeAspect="1"/>
          </p:cNvPicPr>
          <p:nvPr>
            <p:ph idx="1"/>
          </p:nvPr>
        </p:nvPicPr>
        <p:blipFill>
          <a:blip r:embed="rId5"/>
          <a:stretch>
            <a:fillRect/>
          </a:stretch>
        </p:blipFill>
        <p:spPr>
          <a:xfrm>
            <a:off x="932098" y="752895"/>
            <a:ext cx="10327804" cy="3752844"/>
          </a:xfrm>
          <a:prstGeom prst="rect">
            <a:avLst/>
          </a:prstGeom>
        </p:spPr>
      </p:pic>
      <p:pic>
        <p:nvPicPr>
          <p:cNvPr id="3" name="Audio 2">
            <a:hlinkClick r:id="" action="ppaction://media"/>
            <a:extLst>
              <a:ext uri="{FF2B5EF4-FFF2-40B4-BE49-F238E27FC236}">
                <a16:creationId xmlns:a16="http://schemas.microsoft.com/office/drawing/2014/main" id="{7A958AF1-57BF-4A27-9C72-B5F5D40FE11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098644609"/>
      </p:ext>
    </p:extLst>
  </p:cSld>
  <p:clrMapOvr>
    <a:masterClrMapping/>
  </p:clrMapOvr>
  <mc:AlternateContent xmlns:mc="http://schemas.openxmlformats.org/markup-compatibility/2006" xmlns:p14="http://schemas.microsoft.com/office/powerpoint/2010/main">
    <mc:Choice Requires="p14">
      <p:transition spd="slow" p14:dur="2000" advTm="114284"/>
    </mc:Choice>
    <mc:Fallback xmlns="">
      <p:transition spd="slow" advTm="114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1CB52-0122-4609-912F-4EA56D326B17}"/>
              </a:ext>
            </a:extLst>
          </p:cNvPr>
          <p:cNvSpPr>
            <a:spLocks noGrp="1"/>
          </p:cNvSpPr>
          <p:nvPr>
            <p:ph type="title"/>
          </p:nvPr>
        </p:nvSpPr>
        <p:spPr/>
        <p:txBody>
          <a:bodyPr/>
          <a:lstStyle/>
          <a:p>
            <a:r>
              <a:rPr lang="en-GB">
                <a:cs typeface="Aharoni"/>
              </a:rPr>
              <a:t>Statutory controls</a:t>
            </a:r>
            <a:endParaRPr lang="en-GB"/>
          </a:p>
        </p:txBody>
      </p:sp>
      <p:sp>
        <p:nvSpPr>
          <p:cNvPr id="3" name="Content Placeholder 2">
            <a:extLst>
              <a:ext uri="{FF2B5EF4-FFF2-40B4-BE49-F238E27FC236}">
                <a16:creationId xmlns:a16="http://schemas.microsoft.com/office/drawing/2014/main" id="{5CF54669-13DA-4A81-A71B-B7ED35A87C0F}"/>
              </a:ext>
            </a:extLst>
          </p:cNvPr>
          <p:cNvSpPr>
            <a:spLocks noGrp="1"/>
          </p:cNvSpPr>
          <p:nvPr>
            <p:ph idx="1"/>
          </p:nvPr>
        </p:nvSpPr>
        <p:spPr/>
        <p:txBody>
          <a:bodyPr vert="horz" lIns="91440" tIns="45720" rIns="91440" bIns="45720" rtlCol="0" anchor="t">
            <a:normAutofit lnSpcReduction="10000"/>
          </a:bodyPr>
          <a:lstStyle/>
          <a:p>
            <a:r>
              <a:rPr lang="en-GB" dirty="0">
                <a:ea typeface="+mn-lt"/>
                <a:cs typeface="+mn-lt"/>
              </a:rPr>
              <a:t>The two main statutes that govern limitation and exclusion clauses are the </a:t>
            </a:r>
            <a:r>
              <a:rPr lang="en-GB" b="1" dirty="0">
                <a:solidFill>
                  <a:srgbClr val="0070C0"/>
                </a:solidFill>
                <a:ea typeface="+mn-lt"/>
                <a:cs typeface="+mn-lt"/>
              </a:rPr>
              <a:t>Unfair Contract Terms Act (UCTA) 1977 </a:t>
            </a:r>
            <a:r>
              <a:rPr lang="en-GB" dirty="0">
                <a:ea typeface="+mn-lt"/>
                <a:cs typeface="+mn-lt"/>
              </a:rPr>
              <a:t>and the </a:t>
            </a:r>
            <a:r>
              <a:rPr lang="en-GB" b="1" dirty="0">
                <a:solidFill>
                  <a:srgbClr val="0070C0"/>
                </a:solidFill>
                <a:ea typeface="+mn-lt"/>
                <a:cs typeface="+mn-lt"/>
              </a:rPr>
              <a:t>CRA 2015</a:t>
            </a:r>
            <a:r>
              <a:rPr lang="en-GB" dirty="0">
                <a:solidFill>
                  <a:srgbClr val="0070C0"/>
                </a:solidFill>
                <a:ea typeface="+mn-lt"/>
                <a:cs typeface="+mn-lt"/>
              </a:rPr>
              <a:t>. </a:t>
            </a:r>
          </a:p>
          <a:p>
            <a:r>
              <a:rPr lang="en-GB" dirty="0">
                <a:ea typeface="+mn-lt"/>
                <a:cs typeface="+mn-lt"/>
              </a:rPr>
              <a:t>UCTA 1977 governs exemption clauses in </a:t>
            </a:r>
            <a:r>
              <a:rPr lang="en-GB" b="1" dirty="0">
                <a:solidFill>
                  <a:srgbClr val="0070C0"/>
                </a:solidFill>
                <a:ea typeface="+mn-lt"/>
                <a:cs typeface="+mn-lt"/>
              </a:rPr>
              <a:t>business-to-business</a:t>
            </a:r>
            <a:r>
              <a:rPr lang="en-GB" dirty="0">
                <a:ea typeface="+mn-lt"/>
                <a:cs typeface="+mn-lt"/>
              </a:rPr>
              <a:t> contracts</a:t>
            </a:r>
          </a:p>
          <a:p>
            <a:r>
              <a:rPr lang="en-GB" dirty="0">
                <a:ea typeface="+mn-lt"/>
                <a:cs typeface="+mn-lt"/>
              </a:rPr>
              <a:t> CRA 2015 governs exemption clauses in </a:t>
            </a:r>
            <a:r>
              <a:rPr lang="en-GB" b="1" dirty="0">
                <a:solidFill>
                  <a:srgbClr val="0070C0"/>
                </a:solidFill>
                <a:ea typeface="+mn-lt"/>
                <a:cs typeface="+mn-lt"/>
              </a:rPr>
              <a:t>business-to consumer </a:t>
            </a:r>
            <a:r>
              <a:rPr lang="en-GB" dirty="0">
                <a:ea typeface="+mn-lt"/>
                <a:cs typeface="+mn-lt"/>
              </a:rPr>
              <a:t>contracts.</a:t>
            </a:r>
            <a:endParaRPr lang="en-GB" dirty="0"/>
          </a:p>
        </p:txBody>
      </p:sp>
      <p:pic>
        <p:nvPicPr>
          <p:cNvPr id="4" name="Audio 3">
            <a:hlinkClick r:id="" action="ppaction://media"/>
            <a:extLst>
              <a:ext uri="{FF2B5EF4-FFF2-40B4-BE49-F238E27FC236}">
                <a16:creationId xmlns:a16="http://schemas.microsoft.com/office/drawing/2014/main" id="{892E2A3B-CEA3-490E-82D9-24EDFD9968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020530406"/>
      </p:ext>
    </p:extLst>
  </p:cSld>
  <p:clrMapOvr>
    <a:masterClrMapping/>
  </p:clrMapOvr>
  <mc:AlternateContent xmlns:mc="http://schemas.openxmlformats.org/markup-compatibility/2006" xmlns:p14="http://schemas.microsoft.com/office/powerpoint/2010/main">
    <mc:Choice Requires="p14">
      <p:transition spd="slow" p14:dur="2000" advTm="53870"/>
    </mc:Choice>
    <mc:Fallback xmlns="">
      <p:transition spd="slow" advTm="53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EF8B5-4F7B-4326-BC67-59BC7760E0FF}"/>
              </a:ext>
            </a:extLst>
          </p:cNvPr>
          <p:cNvSpPr>
            <a:spLocks noGrp="1"/>
          </p:cNvSpPr>
          <p:nvPr>
            <p:ph type="title"/>
          </p:nvPr>
        </p:nvSpPr>
        <p:spPr/>
        <p:txBody>
          <a:bodyPr/>
          <a:lstStyle/>
          <a:p>
            <a:r>
              <a:rPr lang="en-GB">
                <a:cs typeface="Aharoni"/>
              </a:rPr>
              <a:t>Unfair Contract Terms Act 1977</a:t>
            </a:r>
            <a:endParaRPr lang="en-GB"/>
          </a:p>
        </p:txBody>
      </p:sp>
      <p:sp>
        <p:nvSpPr>
          <p:cNvPr id="3" name="Content Placeholder 2">
            <a:extLst>
              <a:ext uri="{FF2B5EF4-FFF2-40B4-BE49-F238E27FC236}">
                <a16:creationId xmlns:a16="http://schemas.microsoft.com/office/drawing/2014/main" id="{C1C2FC5A-7603-4E23-9BCA-D4C898EDF502}"/>
              </a:ext>
            </a:extLst>
          </p:cNvPr>
          <p:cNvSpPr>
            <a:spLocks noGrp="1"/>
          </p:cNvSpPr>
          <p:nvPr>
            <p:ph idx="1"/>
          </p:nvPr>
        </p:nvSpPr>
        <p:spPr/>
        <p:txBody>
          <a:bodyPr vert="horz" lIns="91440" tIns="45720" rIns="91440" bIns="45720" rtlCol="0" anchor="t">
            <a:normAutofit lnSpcReduction="10000"/>
          </a:bodyPr>
          <a:lstStyle/>
          <a:p>
            <a:r>
              <a:rPr lang="en-GB" dirty="0"/>
              <a:t>Aim: to restrict the effectiveness of certain types of exemption clauses.</a:t>
            </a:r>
          </a:p>
          <a:p>
            <a:r>
              <a:rPr lang="en-GB" dirty="0"/>
              <a:t>When applied</a:t>
            </a:r>
            <a:r>
              <a:rPr lang="en-GB" b="1" dirty="0">
                <a:solidFill>
                  <a:srgbClr val="0070C0"/>
                </a:solidFill>
              </a:rPr>
              <a:t>, UCTA 1977 </a:t>
            </a:r>
            <a:r>
              <a:rPr lang="en-GB" dirty="0"/>
              <a:t>will provide one of three results:</a:t>
            </a:r>
          </a:p>
          <a:p>
            <a:r>
              <a:rPr lang="en-GB" dirty="0">
                <a:solidFill>
                  <a:srgbClr val="0070C0"/>
                </a:solidFill>
                <a:ea typeface="+mn-lt"/>
                <a:cs typeface="+mn-lt"/>
              </a:rPr>
              <a:t>(a) </a:t>
            </a:r>
            <a:r>
              <a:rPr lang="en-GB" dirty="0">
                <a:ea typeface="+mn-lt"/>
                <a:cs typeface="+mn-lt"/>
              </a:rPr>
              <a:t>it prevents the defendant from excluding or restricting their liability by reference to the term (</a:t>
            </a:r>
            <a:r>
              <a:rPr lang="en-GB" dirty="0" err="1">
                <a:ea typeface="+mn-lt"/>
                <a:cs typeface="+mn-lt"/>
              </a:rPr>
              <a:t>eg</a:t>
            </a:r>
            <a:r>
              <a:rPr lang="en-GB" dirty="0">
                <a:ea typeface="+mn-lt"/>
                <a:cs typeface="+mn-lt"/>
              </a:rPr>
              <a:t> in relation to death/personal injury caused by negligence – UCTA 1977, </a:t>
            </a:r>
            <a:r>
              <a:rPr lang="en-GB" b="1" dirty="0">
                <a:solidFill>
                  <a:srgbClr val="0070C0"/>
                </a:solidFill>
                <a:ea typeface="+mn-lt"/>
                <a:cs typeface="+mn-lt"/>
              </a:rPr>
              <a:t>s 2(1)); </a:t>
            </a:r>
            <a:r>
              <a:rPr lang="en-GB" dirty="0">
                <a:ea typeface="+mn-lt"/>
                <a:cs typeface="+mn-lt"/>
              </a:rPr>
              <a:t>or</a:t>
            </a:r>
            <a:endParaRPr lang="en-GB" dirty="0"/>
          </a:p>
        </p:txBody>
      </p:sp>
      <p:pic>
        <p:nvPicPr>
          <p:cNvPr id="4" name="Audio 3">
            <a:hlinkClick r:id="" action="ppaction://media"/>
            <a:extLst>
              <a:ext uri="{FF2B5EF4-FFF2-40B4-BE49-F238E27FC236}">
                <a16:creationId xmlns:a16="http://schemas.microsoft.com/office/drawing/2014/main" id="{67E23532-F883-4702-8754-A4C0EC2C28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pic>
        <p:nvPicPr>
          <p:cNvPr id="5" name="Picture 4">
            <a:extLst>
              <a:ext uri="{FF2B5EF4-FFF2-40B4-BE49-F238E27FC236}">
                <a16:creationId xmlns:a16="http://schemas.microsoft.com/office/drawing/2014/main" id="{3BE1AD53-1BFC-5B9C-D709-8C141C69FC30}"/>
              </a:ext>
            </a:extLst>
          </p:cNvPr>
          <p:cNvPicPr>
            <a:picLocks noChangeAspect="1"/>
          </p:cNvPicPr>
          <p:nvPr/>
        </p:nvPicPr>
        <p:blipFill>
          <a:blip r:embed="rId6"/>
          <a:stretch>
            <a:fillRect/>
          </a:stretch>
        </p:blipFill>
        <p:spPr>
          <a:xfrm>
            <a:off x="9738333" y="314760"/>
            <a:ext cx="1847142" cy="2636212"/>
          </a:xfrm>
          <a:prstGeom prst="rect">
            <a:avLst/>
          </a:prstGeom>
        </p:spPr>
      </p:pic>
    </p:spTree>
    <p:extLst>
      <p:ext uri="{BB962C8B-B14F-4D97-AF65-F5344CB8AC3E}">
        <p14:creationId xmlns:p14="http://schemas.microsoft.com/office/powerpoint/2010/main" val="1644555562"/>
      </p:ext>
    </p:extLst>
  </p:cSld>
  <p:clrMapOvr>
    <a:masterClrMapping/>
  </p:clrMapOvr>
  <mc:AlternateContent xmlns:mc="http://schemas.openxmlformats.org/markup-compatibility/2006" xmlns:p14="http://schemas.microsoft.com/office/powerpoint/2010/main">
    <mc:Choice Requires="p14">
      <p:transition spd="slow" p14:dur="2000" advTm="57214"/>
    </mc:Choice>
    <mc:Fallback xmlns="">
      <p:transition spd="slow" advTm="57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D3977-24E7-4ABD-8B3A-626DF6002D50}"/>
              </a:ext>
            </a:extLst>
          </p:cNvPr>
          <p:cNvSpPr>
            <a:spLocks noGrp="1"/>
          </p:cNvSpPr>
          <p:nvPr>
            <p:ph type="title"/>
          </p:nvPr>
        </p:nvSpPr>
        <p:spPr/>
        <p:txBody>
          <a:bodyPr/>
          <a:lstStyle/>
          <a:p>
            <a:r>
              <a:rPr lang="en-GB">
                <a:cs typeface="Aharoni"/>
              </a:rPr>
              <a:t>UCTA 1977 continued</a:t>
            </a:r>
            <a:endParaRPr lang="en-GB"/>
          </a:p>
        </p:txBody>
      </p:sp>
      <p:sp>
        <p:nvSpPr>
          <p:cNvPr id="3" name="Content Placeholder 2">
            <a:extLst>
              <a:ext uri="{FF2B5EF4-FFF2-40B4-BE49-F238E27FC236}">
                <a16:creationId xmlns:a16="http://schemas.microsoft.com/office/drawing/2014/main" id="{8464786F-7D36-4BC1-8790-3856AB6CB8D9}"/>
              </a:ext>
            </a:extLst>
          </p:cNvPr>
          <p:cNvSpPr>
            <a:spLocks noGrp="1"/>
          </p:cNvSpPr>
          <p:nvPr>
            <p:ph idx="1"/>
          </p:nvPr>
        </p:nvSpPr>
        <p:spPr/>
        <p:txBody>
          <a:bodyPr vert="horz" lIns="91440" tIns="45720" rIns="91440" bIns="45720" rtlCol="0" anchor="t">
            <a:normAutofit/>
          </a:bodyPr>
          <a:lstStyle/>
          <a:p>
            <a:r>
              <a:rPr lang="en-GB" dirty="0">
                <a:solidFill>
                  <a:srgbClr val="0070C0"/>
                </a:solidFill>
                <a:ea typeface="+mn-lt"/>
                <a:cs typeface="+mn-lt"/>
              </a:rPr>
              <a:t>(b) </a:t>
            </a:r>
            <a:r>
              <a:rPr lang="en-GB" dirty="0">
                <a:ea typeface="+mn-lt"/>
                <a:cs typeface="+mn-lt"/>
              </a:rPr>
              <a:t>it has no effect on the term, and so the defendant can rely on the term (</a:t>
            </a:r>
            <a:r>
              <a:rPr lang="en-GB" dirty="0" err="1">
                <a:ea typeface="+mn-lt"/>
                <a:cs typeface="+mn-lt"/>
              </a:rPr>
              <a:t>eg</a:t>
            </a:r>
            <a:r>
              <a:rPr lang="en-GB" dirty="0">
                <a:ea typeface="+mn-lt"/>
                <a:cs typeface="+mn-lt"/>
              </a:rPr>
              <a:t> a clause in a freely negotiated contract that exempts liability for breach of an express term – UCTA 1977, </a:t>
            </a:r>
            <a:r>
              <a:rPr lang="en-GB" b="1" dirty="0">
                <a:solidFill>
                  <a:srgbClr val="0070C0"/>
                </a:solidFill>
                <a:ea typeface="+mn-lt"/>
                <a:cs typeface="+mn-lt"/>
              </a:rPr>
              <a:t>s 3); </a:t>
            </a:r>
            <a:r>
              <a:rPr lang="en-GB" dirty="0">
                <a:ea typeface="+mn-lt"/>
                <a:cs typeface="+mn-lt"/>
              </a:rPr>
              <a:t>or</a:t>
            </a:r>
          </a:p>
          <a:p>
            <a:endParaRPr lang="en-GB" dirty="0"/>
          </a:p>
          <a:p>
            <a:r>
              <a:rPr lang="en-GB" dirty="0">
                <a:solidFill>
                  <a:srgbClr val="0070C0"/>
                </a:solidFill>
                <a:ea typeface="+mn-lt"/>
                <a:cs typeface="+mn-lt"/>
              </a:rPr>
              <a:t>(c) </a:t>
            </a:r>
            <a:r>
              <a:rPr lang="en-GB" dirty="0">
                <a:ea typeface="+mn-lt"/>
                <a:cs typeface="+mn-lt"/>
              </a:rPr>
              <a:t>it subjects the term to a ‘requirement of reasonableness’.</a:t>
            </a:r>
            <a:endParaRPr lang="en-GB" dirty="0"/>
          </a:p>
        </p:txBody>
      </p:sp>
      <p:pic>
        <p:nvPicPr>
          <p:cNvPr id="4" name="Audio 3">
            <a:hlinkClick r:id="" action="ppaction://media"/>
            <a:extLst>
              <a:ext uri="{FF2B5EF4-FFF2-40B4-BE49-F238E27FC236}">
                <a16:creationId xmlns:a16="http://schemas.microsoft.com/office/drawing/2014/main" id="{C07A795E-EBB9-4B55-B7E7-76CFE2B0EC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pic>
        <p:nvPicPr>
          <p:cNvPr id="5" name="Picture 4">
            <a:extLst>
              <a:ext uri="{FF2B5EF4-FFF2-40B4-BE49-F238E27FC236}">
                <a16:creationId xmlns:a16="http://schemas.microsoft.com/office/drawing/2014/main" id="{921FDA42-B456-59C6-E574-35CC44BA4041}"/>
              </a:ext>
            </a:extLst>
          </p:cNvPr>
          <p:cNvPicPr>
            <a:picLocks noChangeAspect="1"/>
          </p:cNvPicPr>
          <p:nvPr/>
        </p:nvPicPr>
        <p:blipFill>
          <a:blip r:embed="rId6"/>
          <a:stretch>
            <a:fillRect/>
          </a:stretch>
        </p:blipFill>
        <p:spPr>
          <a:xfrm>
            <a:off x="9826371" y="554884"/>
            <a:ext cx="1695449" cy="2416916"/>
          </a:xfrm>
          <a:prstGeom prst="rect">
            <a:avLst/>
          </a:prstGeom>
        </p:spPr>
      </p:pic>
    </p:spTree>
    <p:extLst>
      <p:ext uri="{BB962C8B-B14F-4D97-AF65-F5344CB8AC3E}">
        <p14:creationId xmlns:p14="http://schemas.microsoft.com/office/powerpoint/2010/main" val="2128131572"/>
      </p:ext>
    </p:extLst>
  </p:cSld>
  <p:clrMapOvr>
    <a:masterClrMapping/>
  </p:clrMapOvr>
  <mc:AlternateContent xmlns:mc="http://schemas.openxmlformats.org/markup-compatibility/2006" xmlns:p14="http://schemas.microsoft.com/office/powerpoint/2010/main">
    <mc:Choice Requires="p14">
      <p:transition spd="slow" p14:dur="2000" advTm="70473"/>
    </mc:Choice>
    <mc:Fallback xmlns="">
      <p:transition spd="slow" advTm="70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11FB75D4-4712-499D-8C99-648FAC2F3C22}"/>
              </a:ext>
            </a:extLst>
          </p:cNvPr>
          <p:cNvPicPr>
            <a:picLocks noGrp="1" noChangeAspect="1"/>
          </p:cNvPicPr>
          <p:nvPr>
            <p:ph idx="1"/>
          </p:nvPr>
        </p:nvPicPr>
        <p:blipFill>
          <a:blip r:embed="rId4"/>
          <a:stretch>
            <a:fillRect/>
          </a:stretch>
        </p:blipFill>
        <p:spPr>
          <a:xfrm>
            <a:off x="1853955" y="815197"/>
            <a:ext cx="8155595" cy="6045851"/>
          </a:xfrm>
        </p:spPr>
      </p:pic>
      <p:pic>
        <p:nvPicPr>
          <p:cNvPr id="2" name="Audio 1">
            <a:hlinkClick r:id="" action="ppaction://media"/>
            <a:extLst>
              <a:ext uri="{FF2B5EF4-FFF2-40B4-BE49-F238E27FC236}">
                <a16:creationId xmlns:a16="http://schemas.microsoft.com/office/drawing/2014/main" id="{4ABBA194-BCAE-4F33-B21E-193AEA95AF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633356549"/>
      </p:ext>
    </p:extLst>
  </p:cSld>
  <p:clrMapOvr>
    <a:masterClrMapping/>
  </p:clrMapOvr>
  <mc:AlternateContent xmlns:mc="http://schemas.openxmlformats.org/markup-compatibility/2006" xmlns:p14="http://schemas.microsoft.com/office/powerpoint/2010/main">
    <mc:Choice Requires="p14">
      <p:transition spd="slow" p14:dur="2000" advTm="179468"/>
    </mc:Choice>
    <mc:Fallback xmlns="">
      <p:transition spd="slow" advTm="179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F1E33-D0FC-4113-9503-D66AE70B7F50}"/>
              </a:ext>
            </a:extLst>
          </p:cNvPr>
          <p:cNvSpPr>
            <a:spLocks noGrp="1"/>
          </p:cNvSpPr>
          <p:nvPr>
            <p:ph type="title"/>
          </p:nvPr>
        </p:nvSpPr>
        <p:spPr>
          <a:xfrm>
            <a:off x="1441196" y="1009406"/>
            <a:ext cx="10598404" cy="1344168"/>
          </a:xfrm>
        </p:spPr>
        <p:txBody>
          <a:bodyPr/>
          <a:lstStyle/>
          <a:p>
            <a:r>
              <a:rPr lang="en-GB" u="sng" dirty="0">
                <a:solidFill>
                  <a:srgbClr val="0070C0"/>
                </a:solidFill>
                <a:cs typeface="Aharoni"/>
              </a:rPr>
              <a:t>The reasonableness test </a:t>
            </a:r>
            <a:r>
              <a:rPr lang="en-GB" dirty="0">
                <a:cs typeface="Aharoni"/>
              </a:rPr>
              <a:t>s.11(1) UCTA 1977</a:t>
            </a:r>
            <a:endParaRPr lang="en-GB" dirty="0"/>
          </a:p>
        </p:txBody>
      </p:sp>
      <p:sp>
        <p:nvSpPr>
          <p:cNvPr id="3" name="Content Placeholder 2">
            <a:extLst>
              <a:ext uri="{FF2B5EF4-FFF2-40B4-BE49-F238E27FC236}">
                <a16:creationId xmlns:a16="http://schemas.microsoft.com/office/drawing/2014/main" id="{A173B9DE-196B-4B3A-8F59-C6F4E9E8C66C}"/>
              </a:ext>
            </a:extLst>
          </p:cNvPr>
          <p:cNvSpPr>
            <a:spLocks noGrp="1"/>
          </p:cNvSpPr>
          <p:nvPr>
            <p:ph idx="1"/>
          </p:nvPr>
        </p:nvSpPr>
        <p:spPr>
          <a:xfrm>
            <a:off x="842169" y="2353574"/>
            <a:ext cx="9819735" cy="3745474"/>
          </a:xfrm>
        </p:spPr>
        <p:txBody>
          <a:bodyPr vert="horz" lIns="91440" tIns="45720" rIns="91440" bIns="45720" rtlCol="0" anchor="t">
            <a:normAutofit fontScale="85000" lnSpcReduction="10000"/>
          </a:bodyPr>
          <a:lstStyle/>
          <a:p>
            <a:r>
              <a:rPr lang="en-GB" dirty="0">
                <a:ea typeface="+mn-lt"/>
                <a:cs typeface="+mn-lt"/>
              </a:rPr>
              <a:t>The reasonableness test applies to most exemption clauses in business-to-business contracts and in particular to clauses exempting liability for: </a:t>
            </a:r>
          </a:p>
          <a:p>
            <a:pPr marL="0" indent="0">
              <a:buNone/>
            </a:pPr>
            <a:r>
              <a:rPr lang="en-GB" dirty="0">
                <a:ea typeface="+mn-lt"/>
                <a:cs typeface="+mn-lt"/>
              </a:rPr>
              <a:t>• loss or damage (other than death and personal injury) caused by negligence (including breach of the term implied by SGSA 1982, s 13) – UCTA 1977</a:t>
            </a:r>
            <a:r>
              <a:rPr lang="en-GB" b="1" dirty="0">
                <a:solidFill>
                  <a:srgbClr val="FF0000"/>
                </a:solidFill>
                <a:ea typeface="+mn-lt"/>
                <a:cs typeface="+mn-lt"/>
              </a:rPr>
              <a:t>, s 2(2); </a:t>
            </a:r>
          </a:p>
          <a:p>
            <a:pPr marL="0" indent="0">
              <a:buNone/>
            </a:pPr>
            <a:r>
              <a:rPr lang="en-GB" dirty="0">
                <a:ea typeface="+mn-lt"/>
                <a:cs typeface="+mn-lt"/>
              </a:rPr>
              <a:t>• breach of the statutory implied terms relating to goods – description, quality and fitness for purpose – UCTA 1977, ss 6 and 7 (</a:t>
            </a:r>
            <a:r>
              <a:rPr lang="en-GB" b="1" dirty="0">
                <a:solidFill>
                  <a:srgbClr val="FF0000"/>
                </a:solidFill>
                <a:ea typeface="+mn-lt"/>
                <a:cs typeface="+mn-lt"/>
              </a:rPr>
              <a:t>s 6 </a:t>
            </a:r>
            <a:r>
              <a:rPr lang="en-GB" dirty="0">
                <a:ea typeface="+mn-lt"/>
                <a:cs typeface="+mn-lt"/>
              </a:rPr>
              <a:t>applies to sale of goods contracts and </a:t>
            </a:r>
            <a:r>
              <a:rPr lang="en-GB" b="1" dirty="0">
                <a:solidFill>
                  <a:srgbClr val="FF0000"/>
                </a:solidFill>
                <a:ea typeface="+mn-lt"/>
                <a:cs typeface="+mn-lt"/>
              </a:rPr>
              <a:t>s 7 </a:t>
            </a:r>
            <a:r>
              <a:rPr lang="en-GB" dirty="0">
                <a:ea typeface="+mn-lt"/>
                <a:cs typeface="+mn-lt"/>
              </a:rPr>
              <a:t>applies to goods supplied under a work and materials contract); and</a:t>
            </a:r>
          </a:p>
          <a:p>
            <a:pPr marL="0" indent="0">
              <a:buNone/>
            </a:pPr>
            <a:r>
              <a:rPr lang="en-GB" dirty="0">
                <a:ea typeface="+mn-lt"/>
                <a:cs typeface="+mn-lt"/>
              </a:rPr>
              <a:t> • breach of an express term contained in the standard written terms of the person seeking to exempt liability – UCTA 1977, </a:t>
            </a:r>
            <a:r>
              <a:rPr lang="en-GB" b="1" dirty="0">
                <a:solidFill>
                  <a:srgbClr val="FF0000"/>
                </a:solidFill>
                <a:ea typeface="+mn-lt"/>
                <a:cs typeface="+mn-lt"/>
              </a:rPr>
              <a:t>s 3</a:t>
            </a:r>
            <a:r>
              <a:rPr lang="en-GB" dirty="0">
                <a:ea typeface="+mn-lt"/>
                <a:cs typeface="+mn-lt"/>
              </a:rPr>
              <a:t>.</a:t>
            </a:r>
            <a:endParaRPr lang="en-GB" dirty="0"/>
          </a:p>
        </p:txBody>
      </p:sp>
      <p:pic>
        <p:nvPicPr>
          <p:cNvPr id="4" name="Audio 3">
            <a:hlinkClick r:id="" action="ppaction://media"/>
            <a:extLst>
              <a:ext uri="{FF2B5EF4-FFF2-40B4-BE49-F238E27FC236}">
                <a16:creationId xmlns:a16="http://schemas.microsoft.com/office/drawing/2014/main" id="{1B11DF79-4469-42E8-975E-120CA104C2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586650698"/>
      </p:ext>
    </p:extLst>
  </p:cSld>
  <p:clrMapOvr>
    <a:masterClrMapping/>
  </p:clrMapOvr>
  <mc:AlternateContent xmlns:mc="http://schemas.openxmlformats.org/markup-compatibility/2006" xmlns:p14="http://schemas.microsoft.com/office/powerpoint/2010/main">
    <mc:Choice Requires="p14">
      <p:transition spd="slow" p14:dur="2000" advTm="147703"/>
    </mc:Choice>
    <mc:Fallback xmlns="">
      <p:transition spd="slow" advTm="147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66D54-06A3-4627-A2AB-CF19131D4155}"/>
              </a:ext>
            </a:extLst>
          </p:cNvPr>
          <p:cNvSpPr>
            <a:spLocks noGrp="1"/>
          </p:cNvSpPr>
          <p:nvPr>
            <p:ph type="title"/>
          </p:nvPr>
        </p:nvSpPr>
        <p:spPr>
          <a:xfrm>
            <a:off x="1963603" y="103672"/>
            <a:ext cx="9287773" cy="539036"/>
          </a:xfrm>
        </p:spPr>
        <p:txBody>
          <a:bodyPr>
            <a:normAutofit fontScale="90000"/>
          </a:bodyPr>
          <a:lstStyle/>
          <a:p>
            <a:r>
              <a:rPr lang="en-GB" dirty="0">
                <a:cs typeface="Aharoni"/>
              </a:rPr>
              <a:t>Applying the reasonableness test</a:t>
            </a:r>
            <a:endParaRPr lang="en-GB" dirty="0"/>
          </a:p>
        </p:txBody>
      </p:sp>
      <p:graphicFrame>
        <p:nvGraphicFramePr>
          <p:cNvPr id="6" name="Table 6">
            <a:extLst>
              <a:ext uri="{FF2B5EF4-FFF2-40B4-BE49-F238E27FC236}">
                <a16:creationId xmlns:a16="http://schemas.microsoft.com/office/drawing/2014/main" id="{105BCC1D-7B55-4E07-A119-405CEAB184D0}"/>
              </a:ext>
            </a:extLst>
          </p:cNvPr>
          <p:cNvGraphicFramePr>
            <a:graphicFrameLocks noGrp="1"/>
          </p:cNvGraphicFramePr>
          <p:nvPr>
            <p:ph idx="1"/>
            <p:extLst>
              <p:ext uri="{D42A27DB-BD31-4B8C-83A1-F6EECF244321}">
                <p14:modId xmlns:p14="http://schemas.microsoft.com/office/powerpoint/2010/main" val="2342314001"/>
              </p:ext>
            </p:extLst>
          </p:nvPr>
        </p:nvGraphicFramePr>
        <p:xfrm>
          <a:off x="384313" y="892891"/>
          <a:ext cx="11423374" cy="4851400"/>
        </p:xfrm>
        <a:graphic>
          <a:graphicData uri="http://schemas.openxmlformats.org/drawingml/2006/table">
            <a:tbl>
              <a:tblPr firstRow="1" bandRow="1">
                <a:tableStyleId>{5C22544A-7EE6-4342-B048-85BDC9FD1C3A}</a:tableStyleId>
              </a:tblPr>
              <a:tblGrid>
                <a:gridCol w="5711687">
                  <a:extLst>
                    <a:ext uri="{9D8B030D-6E8A-4147-A177-3AD203B41FA5}">
                      <a16:colId xmlns:a16="http://schemas.microsoft.com/office/drawing/2014/main" val="1908241983"/>
                    </a:ext>
                  </a:extLst>
                </a:gridCol>
                <a:gridCol w="5711687">
                  <a:extLst>
                    <a:ext uri="{9D8B030D-6E8A-4147-A177-3AD203B41FA5}">
                      <a16:colId xmlns:a16="http://schemas.microsoft.com/office/drawing/2014/main" val="4015701489"/>
                    </a:ext>
                  </a:extLst>
                </a:gridCol>
              </a:tblGrid>
              <a:tr h="370840">
                <a:tc>
                  <a:txBody>
                    <a:bodyPr/>
                    <a:lstStyle/>
                    <a:p>
                      <a:r>
                        <a:rPr lang="en-GB" dirty="0"/>
                        <a:t>SITUATION</a:t>
                      </a:r>
                    </a:p>
                  </a:txBody>
                  <a:tcPr/>
                </a:tc>
                <a:tc>
                  <a:txBody>
                    <a:bodyPr/>
                    <a:lstStyle/>
                    <a:p>
                      <a:r>
                        <a:rPr lang="en-GB" dirty="0"/>
                        <a:t>CLAUSE MORE OR LESS LIKELY TO BE REASONABLE?</a:t>
                      </a:r>
                    </a:p>
                  </a:txBody>
                  <a:tcPr/>
                </a:tc>
                <a:extLst>
                  <a:ext uri="{0D108BD9-81ED-4DB2-BD59-A6C34878D82A}">
                    <a16:rowId xmlns:a16="http://schemas.microsoft.com/office/drawing/2014/main" val="765640416"/>
                  </a:ext>
                </a:extLst>
              </a:tr>
              <a:tr h="370840">
                <a:tc>
                  <a:txBody>
                    <a:bodyPr/>
                    <a:lstStyle/>
                    <a:p>
                      <a:r>
                        <a:rPr lang="en-GB" dirty="0"/>
                        <a:t>The seller is a large company that insists on selling goods on its own standard terms and conditions, which contain exemption clauses similar to those of other suppliers.</a:t>
                      </a:r>
                    </a:p>
                  </a:txBody>
                  <a:tcPr/>
                </a:tc>
                <a:tc>
                  <a:txBody>
                    <a:bodyPr/>
                    <a:lstStyle/>
                    <a:p>
                      <a:r>
                        <a:rPr lang="en-GB" dirty="0"/>
                        <a:t>The buyer is in a weaker bargaining position than the seller and the seller may be taking advantage of the buyers position. </a:t>
                      </a:r>
                      <a:r>
                        <a:rPr lang="en-GB" i="1" dirty="0"/>
                        <a:t>Less likely to pass the reasonableness test.</a:t>
                      </a:r>
                      <a:endParaRPr lang="en-GB" dirty="0"/>
                    </a:p>
                  </a:txBody>
                  <a:tcPr/>
                </a:tc>
                <a:extLst>
                  <a:ext uri="{0D108BD9-81ED-4DB2-BD59-A6C34878D82A}">
                    <a16:rowId xmlns:a16="http://schemas.microsoft.com/office/drawing/2014/main" val="2716349342"/>
                  </a:ext>
                </a:extLst>
              </a:tr>
              <a:tr h="370840">
                <a:tc>
                  <a:txBody>
                    <a:bodyPr/>
                    <a:lstStyle/>
                    <a:p>
                      <a:r>
                        <a:rPr lang="en-GB" dirty="0"/>
                        <a:t>The seller agreed to reduce the price of goods if the buyer was prepared to accept the exemption clause.</a:t>
                      </a:r>
                    </a:p>
                  </a:txBody>
                  <a:tcPr/>
                </a:tc>
                <a:tc>
                  <a:txBody>
                    <a:bodyPr/>
                    <a:lstStyle/>
                    <a:p>
                      <a:r>
                        <a:rPr lang="en-GB" dirty="0"/>
                        <a:t>The buyer has chosen to get the lower price in exchange for the exemption clause. It would be a touch harsh on the seller to deny them the benefit of the exemption clause, when in effect the seller has paid for the protection of the exemption clause. </a:t>
                      </a:r>
                      <a:r>
                        <a:rPr lang="en-GB" i="1" dirty="0"/>
                        <a:t>More likely to pass. </a:t>
                      </a:r>
                      <a:endParaRPr lang="en-GB" dirty="0"/>
                    </a:p>
                  </a:txBody>
                  <a:tcPr/>
                </a:tc>
                <a:extLst>
                  <a:ext uri="{0D108BD9-81ED-4DB2-BD59-A6C34878D82A}">
                    <a16:rowId xmlns:a16="http://schemas.microsoft.com/office/drawing/2014/main" val="2029157748"/>
                  </a:ext>
                </a:extLst>
              </a:tr>
              <a:tr h="370840">
                <a:tc>
                  <a:txBody>
                    <a:bodyPr/>
                    <a:lstStyle/>
                    <a:p>
                      <a:r>
                        <a:rPr lang="en-GB" dirty="0"/>
                        <a:t>The exemption clause is set out in small print at clause 76(3)(</a:t>
                      </a:r>
                      <a:r>
                        <a:rPr lang="en-GB" dirty="0" err="1"/>
                        <a:t>i</a:t>
                      </a:r>
                      <a:r>
                        <a:rPr lang="en-GB" dirty="0"/>
                        <a:t>)(d) and headed ‘Other matters’</a:t>
                      </a:r>
                    </a:p>
                  </a:txBody>
                  <a:tcPr/>
                </a:tc>
                <a:tc>
                  <a:txBody>
                    <a:bodyPr/>
                    <a:lstStyle/>
                    <a:p>
                      <a:r>
                        <a:rPr lang="en-GB" dirty="0"/>
                        <a:t>Whether the customer knew- or even ought to have known about the clause is relevant to determining its reasonableness. Here the clause is buried in the small print and </a:t>
                      </a:r>
                      <a:r>
                        <a:rPr lang="en-GB" i="1" dirty="0"/>
                        <a:t>Less</a:t>
                      </a:r>
                      <a:r>
                        <a:rPr lang="en-GB" i="0" dirty="0"/>
                        <a:t> likely to be reasonable.</a:t>
                      </a:r>
                      <a:endParaRPr lang="en-GB" dirty="0"/>
                    </a:p>
                  </a:txBody>
                  <a:tcPr/>
                </a:tc>
                <a:extLst>
                  <a:ext uri="{0D108BD9-81ED-4DB2-BD59-A6C34878D82A}">
                    <a16:rowId xmlns:a16="http://schemas.microsoft.com/office/drawing/2014/main" val="2477679080"/>
                  </a:ext>
                </a:extLst>
              </a:tr>
              <a:tr h="370840">
                <a:tc>
                  <a:txBody>
                    <a:bodyPr/>
                    <a:lstStyle/>
                    <a:p>
                      <a:r>
                        <a:rPr lang="en-GB" dirty="0"/>
                        <a:t>Experience businessmen representing substantial companies enter into a freely negotiated contract including exemption clauses.</a:t>
                      </a:r>
                    </a:p>
                  </a:txBody>
                  <a:tcPr/>
                </a:tc>
                <a:tc>
                  <a:txBody>
                    <a:bodyPr/>
                    <a:lstStyle/>
                    <a:p>
                      <a:r>
                        <a:rPr lang="en-GB" i="1" dirty="0"/>
                        <a:t>More </a:t>
                      </a:r>
                      <a:r>
                        <a:rPr lang="en-GB" i="0" dirty="0"/>
                        <a:t>likely to be reasonable. The courts have shown reluctance to find clauses unreasonable where they have been agreed between substantial businesses. </a:t>
                      </a:r>
                      <a:endParaRPr lang="en-GB" i="1" dirty="0"/>
                    </a:p>
                  </a:txBody>
                  <a:tcPr/>
                </a:tc>
                <a:extLst>
                  <a:ext uri="{0D108BD9-81ED-4DB2-BD59-A6C34878D82A}">
                    <a16:rowId xmlns:a16="http://schemas.microsoft.com/office/drawing/2014/main" val="1923553918"/>
                  </a:ext>
                </a:extLst>
              </a:tr>
            </a:tbl>
          </a:graphicData>
        </a:graphic>
      </p:graphicFrame>
      <p:pic>
        <p:nvPicPr>
          <p:cNvPr id="3" name="Audio 2">
            <a:hlinkClick r:id="" action="ppaction://media"/>
            <a:extLst>
              <a:ext uri="{FF2B5EF4-FFF2-40B4-BE49-F238E27FC236}">
                <a16:creationId xmlns:a16="http://schemas.microsoft.com/office/drawing/2014/main" id="{B82D7A86-B662-4B49-BB9E-D0CC294BA6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851713528"/>
      </p:ext>
    </p:extLst>
  </p:cSld>
  <p:clrMapOvr>
    <a:masterClrMapping/>
  </p:clrMapOvr>
  <mc:AlternateContent xmlns:mc="http://schemas.openxmlformats.org/markup-compatibility/2006" xmlns:p14="http://schemas.microsoft.com/office/powerpoint/2010/main">
    <mc:Choice Requires="p14">
      <p:transition spd="slow" p14:dur="2000" advTm="188686"/>
    </mc:Choice>
    <mc:Fallback xmlns="">
      <p:transition spd="slow" advTm="188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C0F10-9153-4BA9-B1E8-088D1EA1E846}"/>
              </a:ext>
            </a:extLst>
          </p:cNvPr>
          <p:cNvSpPr>
            <a:spLocks noGrp="1"/>
          </p:cNvSpPr>
          <p:nvPr>
            <p:ph type="title"/>
          </p:nvPr>
        </p:nvSpPr>
        <p:spPr>
          <a:xfrm>
            <a:off x="2883753" y="597753"/>
            <a:ext cx="9144000" cy="725942"/>
          </a:xfrm>
        </p:spPr>
        <p:txBody>
          <a:bodyPr/>
          <a:lstStyle/>
          <a:p>
            <a:r>
              <a:rPr lang="en-GB" dirty="0">
                <a:cs typeface="Aharoni"/>
              </a:rPr>
              <a:t>Schedule 2 guidelines</a:t>
            </a:r>
            <a:endParaRPr lang="en-GB" dirty="0"/>
          </a:p>
        </p:txBody>
      </p:sp>
      <p:sp>
        <p:nvSpPr>
          <p:cNvPr id="3" name="Content Placeholder 2">
            <a:extLst>
              <a:ext uri="{FF2B5EF4-FFF2-40B4-BE49-F238E27FC236}">
                <a16:creationId xmlns:a16="http://schemas.microsoft.com/office/drawing/2014/main" id="{FB7EE883-C140-4712-A284-97EF3D8E2449}"/>
              </a:ext>
            </a:extLst>
          </p:cNvPr>
          <p:cNvSpPr>
            <a:spLocks noGrp="1"/>
          </p:cNvSpPr>
          <p:nvPr>
            <p:ph idx="1"/>
          </p:nvPr>
        </p:nvSpPr>
        <p:spPr>
          <a:xfrm>
            <a:off x="856547" y="1332782"/>
            <a:ext cx="9805357" cy="4766266"/>
          </a:xfrm>
        </p:spPr>
        <p:txBody>
          <a:bodyPr vert="horz" lIns="91440" tIns="45720" rIns="91440" bIns="45720" rtlCol="0" anchor="t">
            <a:normAutofit/>
          </a:bodyPr>
          <a:lstStyle/>
          <a:p>
            <a:endParaRPr lang="en-GB" dirty="0"/>
          </a:p>
          <a:p>
            <a:endParaRPr lang="en-GB" dirty="0"/>
          </a:p>
          <a:p>
            <a:endParaRPr lang="en-GB" dirty="0"/>
          </a:p>
        </p:txBody>
      </p:sp>
      <p:pic>
        <p:nvPicPr>
          <p:cNvPr id="4" name="Audio 3">
            <a:hlinkClick r:id="" action="ppaction://media"/>
            <a:extLst>
              <a:ext uri="{FF2B5EF4-FFF2-40B4-BE49-F238E27FC236}">
                <a16:creationId xmlns:a16="http://schemas.microsoft.com/office/drawing/2014/main" id="{F9E0CAD4-A7FB-4F37-88D0-2BB891A8E54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pic>
        <p:nvPicPr>
          <p:cNvPr id="6" name="Picture 5">
            <a:hlinkClick r:id="rId6"/>
            <a:extLst>
              <a:ext uri="{FF2B5EF4-FFF2-40B4-BE49-F238E27FC236}">
                <a16:creationId xmlns:a16="http://schemas.microsoft.com/office/drawing/2014/main" id="{4694A1E1-C64F-0B67-033B-D98B5E37E531}"/>
              </a:ext>
            </a:extLst>
          </p:cNvPr>
          <p:cNvPicPr>
            <a:picLocks noChangeAspect="1"/>
          </p:cNvPicPr>
          <p:nvPr/>
        </p:nvPicPr>
        <p:blipFill>
          <a:blip r:embed="rId7"/>
          <a:stretch>
            <a:fillRect/>
          </a:stretch>
        </p:blipFill>
        <p:spPr>
          <a:xfrm>
            <a:off x="1146680" y="1657350"/>
            <a:ext cx="9515224" cy="37782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59339366"/>
      </p:ext>
    </p:extLst>
  </p:cSld>
  <p:clrMapOvr>
    <a:masterClrMapping/>
  </p:clrMapOvr>
  <mc:AlternateContent xmlns:mc="http://schemas.openxmlformats.org/markup-compatibility/2006" xmlns:p14="http://schemas.microsoft.com/office/powerpoint/2010/main">
    <mc:Choice Requires="p14">
      <p:transition spd="slow" p14:dur="2000" advTm="132401"/>
    </mc:Choice>
    <mc:Fallback xmlns="">
      <p:transition spd="slow" advTm="132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8EB1F-7326-4356-98D6-7E0C1E1CB189}"/>
              </a:ext>
            </a:extLst>
          </p:cNvPr>
          <p:cNvSpPr>
            <a:spLocks noGrp="1"/>
          </p:cNvSpPr>
          <p:nvPr>
            <p:ph type="title"/>
          </p:nvPr>
        </p:nvSpPr>
        <p:spPr/>
        <p:txBody>
          <a:bodyPr/>
          <a:lstStyle/>
          <a:p>
            <a:r>
              <a:rPr lang="en-GB" dirty="0">
                <a:cs typeface="Aharoni"/>
              </a:rPr>
              <a:t>The court should also have regard to . . . </a:t>
            </a:r>
            <a:endParaRPr lang="en-GB" dirty="0"/>
          </a:p>
        </p:txBody>
      </p:sp>
      <p:sp>
        <p:nvSpPr>
          <p:cNvPr id="3" name="Content Placeholder 2">
            <a:extLst>
              <a:ext uri="{FF2B5EF4-FFF2-40B4-BE49-F238E27FC236}">
                <a16:creationId xmlns:a16="http://schemas.microsoft.com/office/drawing/2014/main" id="{4E63B494-A720-4AC3-A31E-0CA7369ABE9E}"/>
              </a:ext>
            </a:extLst>
          </p:cNvPr>
          <p:cNvSpPr>
            <a:spLocks noGrp="1"/>
          </p:cNvSpPr>
          <p:nvPr>
            <p:ph idx="1"/>
          </p:nvPr>
        </p:nvSpPr>
        <p:spPr>
          <a:xfrm>
            <a:off x="1517904" y="2971800"/>
            <a:ext cx="6610096" cy="3127248"/>
          </a:xfrm>
        </p:spPr>
        <p:txBody>
          <a:bodyPr vert="horz" lIns="91440" tIns="45720" rIns="91440" bIns="45720" rtlCol="0" anchor="t">
            <a:normAutofit/>
          </a:bodyPr>
          <a:lstStyle/>
          <a:p>
            <a:r>
              <a:rPr lang="en-GB" dirty="0">
                <a:ea typeface="+mn-lt"/>
                <a:cs typeface="+mn-lt"/>
              </a:rPr>
              <a:t>The resources that the defendant could expect to be available to them for the purpose of meeting the liability should it arise; </a:t>
            </a:r>
          </a:p>
          <a:p>
            <a:r>
              <a:rPr lang="en-GB" dirty="0">
                <a:ea typeface="+mn-lt"/>
                <a:cs typeface="+mn-lt"/>
              </a:rPr>
              <a:t> How far it was open to the defendant to take out insurance cover.</a:t>
            </a:r>
            <a:endParaRPr lang="en-GB" dirty="0"/>
          </a:p>
        </p:txBody>
      </p:sp>
      <p:pic>
        <p:nvPicPr>
          <p:cNvPr id="4" name="Audio 3">
            <a:hlinkClick r:id="" action="ppaction://media"/>
            <a:extLst>
              <a:ext uri="{FF2B5EF4-FFF2-40B4-BE49-F238E27FC236}">
                <a16:creationId xmlns:a16="http://schemas.microsoft.com/office/drawing/2014/main" id="{4D9DE7BC-3C11-4BBC-81C4-387F30F7F4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pic>
        <p:nvPicPr>
          <p:cNvPr id="5" name="Picture 4">
            <a:extLst>
              <a:ext uri="{FF2B5EF4-FFF2-40B4-BE49-F238E27FC236}">
                <a16:creationId xmlns:a16="http://schemas.microsoft.com/office/drawing/2014/main" id="{D852D069-E3DC-C79A-06A3-CE9BFD80F438}"/>
              </a:ext>
            </a:extLst>
          </p:cNvPr>
          <p:cNvPicPr>
            <a:picLocks noChangeAspect="1"/>
          </p:cNvPicPr>
          <p:nvPr/>
        </p:nvPicPr>
        <p:blipFill>
          <a:blip r:embed="rId6"/>
          <a:stretch>
            <a:fillRect/>
          </a:stretch>
        </p:blipFill>
        <p:spPr>
          <a:xfrm>
            <a:off x="8128000" y="3167254"/>
            <a:ext cx="2762250" cy="1657350"/>
          </a:xfrm>
          <a:prstGeom prst="rect">
            <a:avLst/>
          </a:prstGeom>
        </p:spPr>
      </p:pic>
    </p:spTree>
    <p:extLst>
      <p:ext uri="{BB962C8B-B14F-4D97-AF65-F5344CB8AC3E}">
        <p14:creationId xmlns:p14="http://schemas.microsoft.com/office/powerpoint/2010/main" val="3054057361"/>
      </p:ext>
    </p:extLst>
  </p:cSld>
  <p:clrMapOvr>
    <a:masterClrMapping/>
  </p:clrMapOvr>
  <mc:AlternateContent xmlns:mc="http://schemas.openxmlformats.org/markup-compatibility/2006" xmlns:p14="http://schemas.microsoft.com/office/powerpoint/2010/main">
    <mc:Choice Requires="p14">
      <p:transition spd="slow" p14:dur="2000" advTm="113197"/>
    </mc:Choice>
    <mc:Fallback xmlns="">
      <p:transition spd="slow" advTm="113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E8F1D-7673-4F59-8F74-646B71888040}"/>
              </a:ext>
            </a:extLst>
          </p:cNvPr>
          <p:cNvSpPr>
            <a:spLocks noGrp="1"/>
          </p:cNvSpPr>
          <p:nvPr>
            <p:ph type="title"/>
          </p:nvPr>
        </p:nvSpPr>
        <p:spPr>
          <a:xfrm>
            <a:off x="813414" y="755904"/>
            <a:ext cx="11156830" cy="1344168"/>
          </a:xfrm>
        </p:spPr>
        <p:txBody>
          <a:bodyPr/>
          <a:lstStyle/>
          <a:p>
            <a:r>
              <a:rPr lang="en-GB" dirty="0">
                <a:cs typeface="Aharoni"/>
              </a:rPr>
              <a:t>Consumer Rights Act 2015 – Sales contracts</a:t>
            </a:r>
            <a:endParaRPr lang="en-GB" dirty="0"/>
          </a:p>
        </p:txBody>
      </p:sp>
      <p:sp>
        <p:nvSpPr>
          <p:cNvPr id="3" name="Content Placeholder 2">
            <a:extLst>
              <a:ext uri="{FF2B5EF4-FFF2-40B4-BE49-F238E27FC236}">
                <a16:creationId xmlns:a16="http://schemas.microsoft.com/office/drawing/2014/main" id="{D03767FE-4A74-45CF-BEBE-0A7662F18A7C}"/>
              </a:ext>
            </a:extLst>
          </p:cNvPr>
          <p:cNvSpPr>
            <a:spLocks noGrp="1"/>
          </p:cNvSpPr>
          <p:nvPr>
            <p:ph idx="1"/>
          </p:nvPr>
        </p:nvSpPr>
        <p:spPr>
          <a:xfrm>
            <a:off x="1043451" y="1591575"/>
            <a:ext cx="9618453" cy="4507473"/>
          </a:xfrm>
        </p:spPr>
        <p:txBody>
          <a:bodyPr vert="horz" lIns="91440" tIns="45720" rIns="91440" bIns="45720" rtlCol="0" anchor="t">
            <a:normAutofit fontScale="92500" lnSpcReduction="20000"/>
          </a:bodyPr>
          <a:lstStyle/>
          <a:p>
            <a:r>
              <a:rPr lang="en-GB" dirty="0">
                <a:solidFill>
                  <a:srgbClr val="0070C0"/>
                </a:solidFill>
                <a:ea typeface="+mn-lt"/>
                <a:cs typeface="+mn-lt"/>
              </a:rPr>
              <a:t>Section 31 of the CRA 2015 </a:t>
            </a:r>
            <a:r>
              <a:rPr lang="en-GB" dirty="0">
                <a:ea typeface="+mn-lt"/>
                <a:cs typeface="+mn-lt"/>
              </a:rPr>
              <a:t>provides that liability for breach of s 9 (goods to be of satisfactory quality), s 10 (goods to be fit for particular purpose) and s 11 (goods to be as described) cannot be excluded or restricted. This includes preventing an obligation or duty arising in the first place. So a term in a sales contract is not binding on the consumer to the extent that it would: </a:t>
            </a:r>
          </a:p>
          <a:p>
            <a:pPr marL="0" indent="0">
              <a:buNone/>
            </a:pPr>
            <a:r>
              <a:rPr lang="en-GB" dirty="0">
                <a:solidFill>
                  <a:srgbClr val="0070C0"/>
                </a:solidFill>
                <a:ea typeface="+mn-lt"/>
                <a:cs typeface="+mn-lt"/>
              </a:rPr>
              <a:t>(a) exclude or restrict a right or remedy in respect of breach of ss 9–11; </a:t>
            </a:r>
          </a:p>
          <a:p>
            <a:pPr marL="0" indent="0">
              <a:buNone/>
            </a:pPr>
            <a:r>
              <a:rPr lang="en-GB" dirty="0">
                <a:solidFill>
                  <a:srgbClr val="0070C0"/>
                </a:solidFill>
                <a:ea typeface="+mn-lt"/>
                <a:cs typeface="+mn-lt"/>
              </a:rPr>
              <a:t>(b) make such a right or remedy or its enforcement subject to a restrictive or onerous condition; </a:t>
            </a:r>
          </a:p>
          <a:p>
            <a:pPr marL="0" indent="0">
              <a:buNone/>
            </a:pPr>
            <a:r>
              <a:rPr lang="en-GB" dirty="0">
                <a:solidFill>
                  <a:srgbClr val="0070C0"/>
                </a:solidFill>
                <a:ea typeface="+mn-lt"/>
                <a:cs typeface="+mn-lt"/>
              </a:rPr>
              <a:t>(c) allow a trader to put a person at a disadvantage as a result of pursuing such a right or remedy; or </a:t>
            </a:r>
          </a:p>
          <a:p>
            <a:pPr marL="0" indent="0">
              <a:buNone/>
            </a:pPr>
            <a:r>
              <a:rPr lang="en-GB" dirty="0">
                <a:solidFill>
                  <a:srgbClr val="0070C0"/>
                </a:solidFill>
                <a:ea typeface="+mn-lt"/>
                <a:cs typeface="+mn-lt"/>
              </a:rPr>
              <a:t>(d) exclude or restrict rules of evidence or procedure.</a:t>
            </a:r>
            <a:endParaRPr lang="en-GB" dirty="0">
              <a:solidFill>
                <a:srgbClr val="0070C0"/>
              </a:solidFill>
            </a:endParaRPr>
          </a:p>
        </p:txBody>
      </p:sp>
      <p:pic>
        <p:nvPicPr>
          <p:cNvPr id="4" name="Audio 3">
            <a:hlinkClick r:id="" action="ppaction://media"/>
            <a:extLst>
              <a:ext uri="{FF2B5EF4-FFF2-40B4-BE49-F238E27FC236}">
                <a16:creationId xmlns:a16="http://schemas.microsoft.com/office/drawing/2014/main" id="{67284685-840B-442B-A22E-1A9E5F3D68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684339028"/>
      </p:ext>
    </p:extLst>
  </p:cSld>
  <p:clrMapOvr>
    <a:masterClrMapping/>
  </p:clrMapOvr>
  <mc:AlternateContent xmlns:mc="http://schemas.openxmlformats.org/markup-compatibility/2006" xmlns:p14="http://schemas.microsoft.com/office/powerpoint/2010/main">
    <mc:Choice Requires="p14">
      <p:transition spd="slow" p14:dur="2000" advTm="150210"/>
    </mc:Choice>
    <mc:Fallback xmlns="">
      <p:transition spd="slow" advTm="150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D6959-DFFD-47FB-ACAA-30C88873B5F6}"/>
              </a:ext>
            </a:extLst>
          </p:cNvPr>
          <p:cNvSpPr>
            <a:spLocks noGrp="1"/>
          </p:cNvSpPr>
          <p:nvPr>
            <p:ph type="title"/>
          </p:nvPr>
        </p:nvSpPr>
        <p:spPr/>
        <p:txBody>
          <a:bodyPr/>
          <a:lstStyle/>
          <a:p>
            <a:r>
              <a:rPr lang="en-GB" dirty="0">
                <a:cs typeface="Aharoni"/>
              </a:rPr>
              <a:t>Consumer Rights Act 2015 – Service contracts </a:t>
            </a:r>
            <a:r>
              <a:rPr lang="en-GB" dirty="0">
                <a:solidFill>
                  <a:srgbClr val="0070C0"/>
                </a:solidFill>
                <a:cs typeface="Aharoni"/>
              </a:rPr>
              <a:t>s.57 </a:t>
            </a:r>
            <a:endParaRPr lang="en-GB" dirty="0">
              <a:solidFill>
                <a:srgbClr val="0070C0"/>
              </a:solidFill>
            </a:endParaRPr>
          </a:p>
        </p:txBody>
      </p:sp>
      <p:sp>
        <p:nvSpPr>
          <p:cNvPr id="3" name="Content Placeholder 2">
            <a:extLst>
              <a:ext uri="{FF2B5EF4-FFF2-40B4-BE49-F238E27FC236}">
                <a16:creationId xmlns:a16="http://schemas.microsoft.com/office/drawing/2014/main" id="{AC56D3B7-2EC5-4BC3-AF95-CC50F36893A6}"/>
              </a:ext>
            </a:extLst>
          </p:cNvPr>
          <p:cNvSpPr>
            <a:spLocks noGrp="1"/>
          </p:cNvSpPr>
          <p:nvPr>
            <p:ph idx="1"/>
          </p:nvPr>
        </p:nvSpPr>
        <p:spPr/>
        <p:txBody>
          <a:bodyPr/>
          <a:lstStyle/>
          <a:p>
            <a:r>
              <a:rPr lang="en-GB" dirty="0"/>
              <a:t>A trader cannot exclude liability for breach of s.49 (the implied term to perform a service with reasonable care skill). </a:t>
            </a:r>
          </a:p>
          <a:p>
            <a:r>
              <a:rPr lang="en-GB" dirty="0"/>
              <a:t>This also includes preventing an obligation or duty arising in the first place. </a:t>
            </a:r>
          </a:p>
          <a:p>
            <a:r>
              <a:rPr lang="en-GB" dirty="0"/>
              <a:t>E.g. decorating contract</a:t>
            </a:r>
          </a:p>
        </p:txBody>
      </p:sp>
      <p:pic>
        <p:nvPicPr>
          <p:cNvPr id="4" name="Audio 3">
            <a:hlinkClick r:id="" action="ppaction://media"/>
            <a:extLst>
              <a:ext uri="{FF2B5EF4-FFF2-40B4-BE49-F238E27FC236}">
                <a16:creationId xmlns:a16="http://schemas.microsoft.com/office/drawing/2014/main" id="{385B8F62-41F3-4245-B190-64B67DF564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853640611"/>
      </p:ext>
    </p:extLst>
  </p:cSld>
  <p:clrMapOvr>
    <a:masterClrMapping/>
  </p:clrMapOvr>
  <mc:AlternateContent xmlns:mc="http://schemas.openxmlformats.org/markup-compatibility/2006" xmlns:p14="http://schemas.microsoft.com/office/powerpoint/2010/main">
    <mc:Choice Requires="p14">
      <p:transition spd="slow" p14:dur="2000" advTm="153902"/>
    </mc:Choice>
    <mc:Fallback xmlns="">
      <p:transition spd="slow" advTm="153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1C910-FC92-44E4-8533-8C168C5F318A}"/>
              </a:ext>
            </a:extLst>
          </p:cNvPr>
          <p:cNvSpPr>
            <a:spLocks noGrp="1"/>
          </p:cNvSpPr>
          <p:nvPr>
            <p:ph type="title"/>
          </p:nvPr>
        </p:nvSpPr>
        <p:spPr/>
        <p:txBody>
          <a:bodyPr/>
          <a:lstStyle/>
          <a:p>
            <a:r>
              <a:rPr lang="en-GB" dirty="0"/>
              <a:t>Exemption clauses and third parties</a:t>
            </a:r>
          </a:p>
        </p:txBody>
      </p:sp>
      <p:sp>
        <p:nvSpPr>
          <p:cNvPr id="3" name="Content Placeholder 2">
            <a:extLst>
              <a:ext uri="{FF2B5EF4-FFF2-40B4-BE49-F238E27FC236}">
                <a16:creationId xmlns:a16="http://schemas.microsoft.com/office/drawing/2014/main" id="{63FD447C-6F52-45DD-BBB9-B8D58E06CD3D}"/>
              </a:ext>
            </a:extLst>
          </p:cNvPr>
          <p:cNvSpPr>
            <a:spLocks noGrp="1"/>
          </p:cNvSpPr>
          <p:nvPr>
            <p:ph idx="1"/>
          </p:nvPr>
        </p:nvSpPr>
        <p:spPr/>
        <p:txBody>
          <a:bodyPr/>
          <a:lstStyle/>
          <a:p>
            <a:r>
              <a:rPr lang="en-GB" dirty="0"/>
              <a:t>Sometimes an exemption clause may seek to protect someone who is not party to the contract. </a:t>
            </a:r>
          </a:p>
          <a:p>
            <a:r>
              <a:rPr lang="en-GB" dirty="0"/>
              <a:t>General rule: An exemption clause in a contract cannot protect a third party, as the privity rule provides that only  a party can rely on a clause in a contract.</a:t>
            </a:r>
          </a:p>
          <a:p>
            <a:r>
              <a:rPr lang="en-GB" b="1" i="1" dirty="0">
                <a:solidFill>
                  <a:srgbClr val="0070C0"/>
                </a:solidFill>
              </a:rPr>
              <a:t>Adler v Dickson [1955]</a:t>
            </a:r>
          </a:p>
        </p:txBody>
      </p:sp>
      <p:pic>
        <p:nvPicPr>
          <p:cNvPr id="4" name="Audio 3">
            <a:hlinkClick r:id="" action="ppaction://media"/>
            <a:extLst>
              <a:ext uri="{FF2B5EF4-FFF2-40B4-BE49-F238E27FC236}">
                <a16:creationId xmlns:a16="http://schemas.microsoft.com/office/drawing/2014/main" id="{5BE3BF55-51A5-4293-BB9A-9BBC858F28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583223048"/>
      </p:ext>
    </p:extLst>
  </p:cSld>
  <p:clrMapOvr>
    <a:masterClrMapping/>
  </p:clrMapOvr>
  <mc:AlternateContent xmlns:mc="http://schemas.openxmlformats.org/markup-compatibility/2006" xmlns:p14="http://schemas.microsoft.com/office/powerpoint/2010/main">
    <mc:Choice Requires="p14">
      <p:transition spd="slow" p14:dur="2000" advTm="110179"/>
    </mc:Choice>
    <mc:Fallback xmlns="">
      <p:transition spd="slow" advTm="110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003057-92B1-4B46-A5A2-253982326547}"/>
              </a:ext>
            </a:extLst>
          </p:cNvPr>
          <p:cNvSpPr>
            <a:spLocks noGrp="1"/>
          </p:cNvSpPr>
          <p:nvPr>
            <p:ph idx="1"/>
          </p:nvPr>
        </p:nvSpPr>
        <p:spPr>
          <a:xfrm>
            <a:off x="1372130" y="1487556"/>
            <a:ext cx="9144000" cy="4436166"/>
          </a:xfrm>
        </p:spPr>
        <p:txBody>
          <a:bodyPr>
            <a:normAutofit lnSpcReduction="10000"/>
          </a:bodyPr>
          <a:lstStyle/>
          <a:p>
            <a:r>
              <a:rPr lang="en-GB" sz="2400" b="1" dirty="0"/>
              <a:t>Jordan took his taxi cab to Car Care Ltd to be serviced. When he drove the taxi away from Car Care Ltd, the brakes failed and the taxi crashed into a tree. The taxi was damaged and Jordan was injured. Jordan has now discovered that the reason the brakes failed was negligence on the part of George, a mechanic employed by Car Care Ltd. </a:t>
            </a:r>
          </a:p>
          <a:p>
            <a:pPr marL="0" indent="0">
              <a:buNone/>
            </a:pPr>
            <a:r>
              <a:rPr lang="en-GB" sz="2400" b="1" dirty="0"/>
              <a:t>Clauses in the contract between Jordan and Car Care Ltd provide:</a:t>
            </a:r>
          </a:p>
          <a:p>
            <a:pPr marL="0" indent="0">
              <a:buNone/>
            </a:pPr>
            <a:r>
              <a:rPr lang="en-GB" sz="2400" b="1" dirty="0"/>
              <a:t>8.1 Neither Car Care Ltd nor any of its employees will be liable for loss or damage to property howsoever caused (including negligence). </a:t>
            </a:r>
          </a:p>
          <a:p>
            <a:pPr marL="0" indent="0">
              <a:buNone/>
            </a:pPr>
            <a:r>
              <a:rPr lang="en-GB" sz="2400" b="1" dirty="0"/>
              <a:t>8.2 Neither Car Care Ltd nor any of its employees will be liable for personal injury, unless caused by negligence.</a:t>
            </a:r>
          </a:p>
        </p:txBody>
      </p:sp>
      <p:pic>
        <p:nvPicPr>
          <p:cNvPr id="2" name="Audio 1">
            <a:hlinkClick r:id="" action="ppaction://media"/>
            <a:extLst>
              <a:ext uri="{FF2B5EF4-FFF2-40B4-BE49-F238E27FC236}">
                <a16:creationId xmlns:a16="http://schemas.microsoft.com/office/drawing/2014/main" id="{00C20A2A-03AB-4AB5-A139-778DAE1CF6D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117507167"/>
      </p:ext>
    </p:extLst>
  </p:cSld>
  <p:clrMapOvr>
    <a:masterClrMapping/>
  </p:clrMapOvr>
  <mc:AlternateContent xmlns:mc="http://schemas.openxmlformats.org/markup-compatibility/2006" xmlns:p14="http://schemas.microsoft.com/office/powerpoint/2010/main">
    <mc:Choice Requires="p14">
      <p:transition spd="slow" p14:dur="2000" advTm="210095"/>
    </mc:Choice>
    <mc:Fallback xmlns="">
      <p:transition spd="slow" advTm="210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6AE88-46D4-40CD-BEB7-363A8131B35D}"/>
              </a:ext>
            </a:extLst>
          </p:cNvPr>
          <p:cNvSpPr>
            <a:spLocks noGrp="1"/>
          </p:cNvSpPr>
          <p:nvPr>
            <p:ph type="title"/>
          </p:nvPr>
        </p:nvSpPr>
        <p:spPr>
          <a:xfrm>
            <a:off x="1517904" y="758952"/>
            <a:ext cx="9144000" cy="1344168"/>
          </a:xfrm>
        </p:spPr>
        <p:txBody>
          <a:bodyPr/>
          <a:lstStyle/>
          <a:p>
            <a:pPr algn="ctr"/>
            <a:r>
              <a:rPr lang="en-GB" dirty="0"/>
              <a:t>Are the following statements true/false?</a:t>
            </a:r>
          </a:p>
        </p:txBody>
      </p:sp>
      <p:sp>
        <p:nvSpPr>
          <p:cNvPr id="3" name="Content Placeholder 2">
            <a:extLst>
              <a:ext uri="{FF2B5EF4-FFF2-40B4-BE49-F238E27FC236}">
                <a16:creationId xmlns:a16="http://schemas.microsoft.com/office/drawing/2014/main" id="{C9EF1FD5-2F01-4A3C-8BAA-1020801B8BB9}"/>
              </a:ext>
            </a:extLst>
          </p:cNvPr>
          <p:cNvSpPr>
            <a:spLocks noGrp="1"/>
          </p:cNvSpPr>
          <p:nvPr>
            <p:ph idx="1"/>
          </p:nvPr>
        </p:nvSpPr>
        <p:spPr>
          <a:xfrm>
            <a:off x="2799645" y="2103120"/>
            <a:ext cx="6344356" cy="4229947"/>
          </a:xfrm>
        </p:spPr>
        <p:txBody>
          <a:bodyPr>
            <a:normAutofit fontScale="70000" lnSpcReduction="20000"/>
          </a:bodyPr>
          <a:lstStyle/>
          <a:p>
            <a:r>
              <a:rPr lang="en-GB" dirty="0"/>
              <a:t>Jordan could sue Car Care for breach of contract</a:t>
            </a:r>
          </a:p>
          <a:p>
            <a:r>
              <a:rPr lang="en-GB" dirty="0"/>
              <a:t>If clause 8.1 is found to be incorporated into the contract and reasonable,  , Car care Ltd could rely in it to protect it from liability in respect of the injury</a:t>
            </a:r>
          </a:p>
          <a:p>
            <a:r>
              <a:rPr lang="en-GB" dirty="0"/>
              <a:t>If clause 8.2 is found to be incorporated into the contract and reasonable, Car Care Ltd could rely on it to protect it from liability in respect of the injury</a:t>
            </a:r>
          </a:p>
          <a:p>
            <a:r>
              <a:rPr lang="en-GB" dirty="0"/>
              <a:t>Jordan could sue George for breach of contract</a:t>
            </a:r>
          </a:p>
          <a:p>
            <a:r>
              <a:rPr lang="en-GB" dirty="0"/>
              <a:t>Jordan could sue George in the tort of negligence</a:t>
            </a:r>
          </a:p>
          <a:p>
            <a:r>
              <a:rPr lang="en-GB" dirty="0"/>
              <a:t>If clause 8.1 is incorporated into the contract and reasonable, George could rely on it to avoid liability in respect of the taxi because of the C(RTP)A 1999</a:t>
            </a:r>
          </a:p>
          <a:p>
            <a:r>
              <a:rPr lang="en-GB" dirty="0"/>
              <a:t>George cannot rely on the clauses as he is not named in the contract</a:t>
            </a:r>
          </a:p>
        </p:txBody>
      </p:sp>
      <p:pic>
        <p:nvPicPr>
          <p:cNvPr id="4" name="Audio 3">
            <a:hlinkClick r:id="" action="ppaction://media"/>
            <a:extLst>
              <a:ext uri="{FF2B5EF4-FFF2-40B4-BE49-F238E27FC236}">
                <a16:creationId xmlns:a16="http://schemas.microsoft.com/office/drawing/2014/main" id="{8DD5996B-30EC-418B-B1DD-2A1B799899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41918518"/>
      </p:ext>
    </p:extLst>
  </p:cSld>
  <p:clrMapOvr>
    <a:masterClrMapping/>
  </p:clrMapOvr>
  <mc:AlternateContent xmlns:mc="http://schemas.openxmlformats.org/markup-compatibility/2006" xmlns:p14="http://schemas.microsoft.com/office/powerpoint/2010/main">
    <mc:Choice Requires="p14">
      <p:transition spd="slow" p14:dur="2000" advTm="18297"/>
    </mc:Choice>
    <mc:Fallback xmlns="">
      <p:transition spd="slow" advTm="18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D629A9-49CA-47BE-A4A3-61DC8D2D4825}"/>
              </a:ext>
            </a:extLst>
          </p:cNvPr>
          <p:cNvSpPr>
            <a:spLocks noGrp="1"/>
          </p:cNvSpPr>
          <p:nvPr>
            <p:ph idx="1"/>
          </p:nvPr>
        </p:nvSpPr>
        <p:spPr>
          <a:xfrm>
            <a:off x="907774" y="987287"/>
            <a:ext cx="9754130" cy="5111761"/>
          </a:xfrm>
        </p:spPr>
        <p:txBody>
          <a:bodyPr/>
          <a:lstStyle/>
          <a:p>
            <a:pPr marL="0" indent="0">
              <a:buNone/>
            </a:pPr>
            <a:r>
              <a:rPr lang="en-GB" b="1" dirty="0"/>
              <a:t>Problem question:</a:t>
            </a:r>
          </a:p>
          <a:p>
            <a:pPr marL="0" indent="0">
              <a:buNone/>
            </a:pPr>
            <a:r>
              <a:rPr lang="en-GB" dirty="0"/>
              <a:t>A client took his heavy goods vehicle into a garage for a service. New brakes were fitted, but as the client drove the HGV back to the depot the brakes failed. As a result the HGV was damaged and the driver was injured. As yet, the cause of the break failure is unknown. </a:t>
            </a:r>
          </a:p>
          <a:p>
            <a:pPr marL="0" indent="0">
              <a:buNone/>
            </a:pPr>
            <a:r>
              <a:rPr lang="en-GB" dirty="0"/>
              <a:t>The contract with the garage does not contain any express terms about the quality of the new breaks or the level of service in fitting them but purports to exempt the garage from liability for ‘any loss or damage caused by the defective parts or workmanship howsoever caused’. </a:t>
            </a:r>
          </a:p>
        </p:txBody>
      </p:sp>
      <p:pic>
        <p:nvPicPr>
          <p:cNvPr id="2" name="Audio 1">
            <a:hlinkClick r:id="" action="ppaction://media"/>
            <a:extLst>
              <a:ext uri="{FF2B5EF4-FFF2-40B4-BE49-F238E27FC236}">
                <a16:creationId xmlns:a16="http://schemas.microsoft.com/office/drawing/2014/main" id="{942609AF-2B63-4826-BA84-7B040FCCB1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160944771"/>
      </p:ext>
    </p:extLst>
  </p:cSld>
  <p:clrMapOvr>
    <a:masterClrMapping/>
  </p:clrMapOvr>
  <mc:AlternateContent xmlns:mc="http://schemas.openxmlformats.org/markup-compatibility/2006" xmlns:p14="http://schemas.microsoft.com/office/powerpoint/2010/main">
    <mc:Choice Requires="p14">
      <p:transition spd="slow" p14:dur="2000" advTm="32763"/>
    </mc:Choice>
    <mc:Fallback xmlns="">
      <p:transition spd="slow" advTm="32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5BF00-A319-471C-AC54-B2AD9B91694F}"/>
              </a:ext>
            </a:extLst>
          </p:cNvPr>
          <p:cNvSpPr>
            <a:spLocks noGrp="1"/>
          </p:cNvSpPr>
          <p:nvPr>
            <p:ph type="title"/>
          </p:nvPr>
        </p:nvSpPr>
        <p:spPr>
          <a:xfrm>
            <a:off x="1106312" y="928286"/>
            <a:ext cx="10306755" cy="798915"/>
          </a:xfrm>
        </p:spPr>
        <p:txBody>
          <a:bodyPr>
            <a:normAutofit/>
          </a:bodyPr>
          <a:lstStyle/>
          <a:p>
            <a:r>
              <a:rPr lang="en-GB" sz="2000" dirty="0"/>
              <a:t>Which of the following statements best describes the client’s potential legal position in relation to the garage and/or the employee who fitted the breaks?</a:t>
            </a:r>
          </a:p>
        </p:txBody>
      </p:sp>
      <p:sp>
        <p:nvSpPr>
          <p:cNvPr id="3" name="Content Placeholder 2">
            <a:extLst>
              <a:ext uri="{FF2B5EF4-FFF2-40B4-BE49-F238E27FC236}">
                <a16:creationId xmlns:a16="http://schemas.microsoft.com/office/drawing/2014/main" id="{4A4A83E2-FDC4-4199-9C9E-82A398CB371F}"/>
              </a:ext>
            </a:extLst>
          </p:cNvPr>
          <p:cNvSpPr>
            <a:spLocks noGrp="1"/>
          </p:cNvSpPr>
          <p:nvPr>
            <p:ph idx="1"/>
          </p:nvPr>
        </p:nvSpPr>
        <p:spPr>
          <a:xfrm>
            <a:off x="959556" y="1727201"/>
            <a:ext cx="9702348" cy="4371847"/>
          </a:xfrm>
        </p:spPr>
        <p:txBody>
          <a:bodyPr>
            <a:normAutofit fontScale="92500"/>
          </a:bodyPr>
          <a:lstStyle/>
          <a:p>
            <a:pPr marL="0" indent="0">
              <a:buNone/>
            </a:pPr>
            <a:r>
              <a:rPr lang="en-GB" sz="2000" dirty="0"/>
              <a:t>A: If the brakes were inherently defective the garage will not be in breach of contract because there are no express terms promising that the breaks would be of a certain quality.</a:t>
            </a:r>
          </a:p>
          <a:p>
            <a:pPr marL="0" indent="0">
              <a:buNone/>
            </a:pPr>
            <a:r>
              <a:rPr lang="en-GB" sz="2000" dirty="0"/>
              <a:t>B: If the brakes were not fitted properly the client can sue either the garage or the employee for the breach of the statutory implied term to carry out work with reasonable care and skill.</a:t>
            </a:r>
          </a:p>
          <a:p>
            <a:pPr marL="0" indent="0">
              <a:buNone/>
            </a:pPr>
            <a:r>
              <a:rPr lang="en-GB" sz="2000" dirty="0"/>
              <a:t>C: If the client sues the garage for breach of contract, the garage will be liable for the personal injury but will not be liable for the damage to the HGV if the exemption clause is reasonable</a:t>
            </a:r>
          </a:p>
          <a:p>
            <a:pPr marL="0" indent="0">
              <a:buNone/>
            </a:pPr>
            <a:r>
              <a:rPr lang="en-GB" sz="2000" dirty="0"/>
              <a:t>D: If the client sues the garage for breach of the implied term to exercise reasonable care and skill, the garage will be liable for damage to the HGV and the personal injury as the exemption clause does not specifically refer to negligence</a:t>
            </a:r>
          </a:p>
          <a:p>
            <a:pPr marL="0" indent="0">
              <a:buNone/>
            </a:pPr>
            <a:r>
              <a:rPr lang="en-GB" sz="2000" dirty="0"/>
              <a:t>E: If the brakes were inherently defective and the garage is sued for breach of the implied terms as to quality and fitness the garage will be liable for the damage to the HGV and personal injury caused. </a:t>
            </a:r>
          </a:p>
        </p:txBody>
      </p:sp>
      <p:pic>
        <p:nvPicPr>
          <p:cNvPr id="4" name="Audio 3">
            <a:hlinkClick r:id="" action="ppaction://media"/>
            <a:extLst>
              <a:ext uri="{FF2B5EF4-FFF2-40B4-BE49-F238E27FC236}">
                <a16:creationId xmlns:a16="http://schemas.microsoft.com/office/drawing/2014/main" id="{961D053D-9E53-4C89-937C-D4CE396D0C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315541806"/>
      </p:ext>
    </p:extLst>
  </p:cSld>
  <p:clrMapOvr>
    <a:masterClrMapping/>
  </p:clrMapOvr>
  <mc:AlternateContent xmlns:mc="http://schemas.openxmlformats.org/markup-compatibility/2006" xmlns:p14="http://schemas.microsoft.com/office/powerpoint/2010/main">
    <mc:Choice Requires="p14">
      <p:transition spd="slow" p14:dur="2000" advTm="11679"/>
    </mc:Choice>
    <mc:Fallback xmlns="">
      <p:transition spd="slow" advTm="11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C6F15B-056C-4B06-B2B4-98BFF0C87EF8}"/>
              </a:ext>
            </a:extLst>
          </p:cNvPr>
          <p:cNvSpPr>
            <a:spLocks noGrp="1"/>
          </p:cNvSpPr>
          <p:nvPr>
            <p:ph type="title"/>
          </p:nvPr>
        </p:nvSpPr>
        <p:spPr>
          <a:xfrm>
            <a:off x="762000" y="758951"/>
            <a:ext cx="3880511" cy="1577849"/>
          </a:xfrm>
        </p:spPr>
        <p:txBody>
          <a:bodyPr vert="horz" lIns="91440" tIns="45720" rIns="91440" bIns="45720" rtlCol="0">
            <a:normAutofit/>
          </a:bodyPr>
          <a:lstStyle/>
          <a:p>
            <a:r>
              <a:rPr lang="en-US"/>
              <a:t>Summary</a:t>
            </a:r>
          </a:p>
        </p:txBody>
      </p:sp>
      <p:sp>
        <p:nvSpPr>
          <p:cNvPr id="3" name="Content Placeholder 2">
            <a:extLst>
              <a:ext uri="{FF2B5EF4-FFF2-40B4-BE49-F238E27FC236}">
                <a16:creationId xmlns:a16="http://schemas.microsoft.com/office/drawing/2014/main" id="{94C40235-1339-4CFD-A7B0-C1ACD051C39F}"/>
              </a:ext>
            </a:extLst>
          </p:cNvPr>
          <p:cNvSpPr>
            <a:spLocks noGrp="1"/>
          </p:cNvSpPr>
          <p:nvPr>
            <p:ph idx="1"/>
          </p:nvPr>
        </p:nvSpPr>
        <p:spPr>
          <a:xfrm>
            <a:off x="564444" y="1817511"/>
            <a:ext cx="4078067" cy="4308371"/>
          </a:xfrm>
        </p:spPr>
        <p:txBody>
          <a:bodyPr vert="horz" lIns="91440" tIns="45720" rIns="91440" bIns="45720" rtlCol="0">
            <a:normAutofit fontScale="85000" lnSpcReduction="20000"/>
          </a:bodyPr>
          <a:lstStyle/>
          <a:p>
            <a:pPr>
              <a:buFontTx/>
              <a:buChar char="-"/>
            </a:pPr>
            <a:r>
              <a:rPr lang="en-US" dirty="0"/>
              <a:t>To be upheld exemption clauses must clear three hurdles</a:t>
            </a:r>
          </a:p>
          <a:p>
            <a:pPr marL="514350" indent="-514350">
              <a:buAutoNum type="arabicPeriod"/>
            </a:pPr>
            <a:r>
              <a:rPr lang="en-US" dirty="0"/>
              <a:t>An exemption clause must be </a:t>
            </a:r>
            <a:r>
              <a:rPr lang="en-US" b="1" dirty="0">
                <a:solidFill>
                  <a:srgbClr val="FF0000"/>
                </a:solidFill>
              </a:rPr>
              <a:t>incorporated</a:t>
            </a:r>
            <a:r>
              <a:rPr lang="en-US" dirty="0"/>
              <a:t> as a term of the contract</a:t>
            </a:r>
          </a:p>
          <a:p>
            <a:pPr marL="514350" indent="-514350">
              <a:buAutoNum type="arabicPeriod"/>
            </a:pPr>
            <a:r>
              <a:rPr lang="en-US" dirty="0"/>
              <a:t>As a matter of </a:t>
            </a:r>
            <a:r>
              <a:rPr lang="en-US" b="1" dirty="0">
                <a:solidFill>
                  <a:srgbClr val="FF0000"/>
                </a:solidFill>
              </a:rPr>
              <a:t>construction</a:t>
            </a:r>
            <a:r>
              <a:rPr lang="en-US" dirty="0"/>
              <a:t>, it must purport to exclude liability for the particular breach and loss</a:t>
            </a:r>
          </a:p>
          <a:p>
            <a:pPr marL="514350" indent="-514350">
              <a:buAutoNum type="arabicPeriod"/>
            </a:pPr>
            <a:r>
              <a:rPr lang="en-US" dirty="0"/>
              <a:t>Does a relevant statutory control apply? </a:t>
            </a:r>
            <a:r>
              <a:rPr lang="en-US" b="1" dirty="0">
                <a:solidFill>
                  <a:srgbClr val="FF0000"/>
                </a:solidFill>
              </a:rPr>
              <a:t>UCTA 1977 </a:t>
            </a:r>
            <a:r>
              <a:rPr lang="en-US" dirty="0"/>
              <a:t>or </a:t>
            </a:r>
            <a:r>
              <a:rPr lang="en-US" b="1" dirty="0">
                <a:solidFill>
                  <a:srgbClr val="FF0000"/>
                </a:solidFill>
              </a:rPr>
              <a:t>CRA 2015</a:t>
            </a:r>
          </a:p>
        </p:txBody>
      </p:sp>
      <p:pic>
        <p:nvPicPr>
          <p:cNvPr id="5" name="Picture 4" descr="Light bulb on yellow background with sketched light beams and cord">
            <a:extLst>
              <a:ext uri="{FF2B5EF4-FFF2-40B4-BE49-F238E27FC236}">
                <a16:creationId xmlns:a16="http://schemas.microsoft.com/office/drawing/2014/main" id="{515832C9-9192-4246-823F-E256E3C52487}"/>
              </a:ext>
            </a:extLst>
          </p:cNvPr>
          <p:cNvPicPr>
            <a:picLocks noChangeAspect="1"/>
          </p:cNvPicPr>
          <p:nvPr/>
        </p:nvPicPr>
        <p:blipFill rotWithShape="1">
          <a:blip r:embed="rId5"/>
          <a:srcRect l="19552" r="19552"/>
          <a:stretch/>
        </p:blipFill>
        <p:spPr>
          <a:xfrm>
            <a:off x="5401463" y="10"/>
            <a:ext cx="6790537" cy="6857990"/>
          </a:xfrm>
          <a:prstGeom prst="rect">
            <a:avLst/>
          </a:prstGeom>
        </p:spPr>
      </p:pic>
      <p:pic>
        <p:nvPicPr>
          <p:cNvPr id="4" name="Audio 3">
            <a:hlinkClick r:id="" action="ppaction://media"/>
            <a:extLst>
              <a:ext uri="{FF2B5EF4-FFF2-40B4-BE49-F238E27FC236}">
                <a16:creationId xmlns:a16="http://schemas.microsoft.com/office/drawing/2014/main" id="{1688DC22-A7C9-4FCA-9AAC-5C3C02923B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4055816871"/>
      </p:ext>
    </p:extLst>
  </p:cSld>
  <p:clrMapOvr>
    <a:masterClrMapping/>
  </p:clrMapOvr>
  <mc:AlternateContent xmlns:mc="http://schemas.openxmlformats.org/markup-compatibility/2006" xmlns:p14="http://schemas.microsoft.com/office/powerpoint/2010/main">
    <mc:Choice Requires="p14">
      <p:transition spd="slow" p14:dur="2000" advTm="158486"/>
    </mc:Choice>
    <mc:Fallback xmlns="">
      <p:transition spd="slow" advTm="158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93.4"/>
</p:tagLst>
</file>

<file path=ppt/theme/theme1.xml><?xml version="1.0" encoding="utf-8"?>
<a:theme xmlns:a="http://schemas.openxmlformats.org/drawingml/2006/main" name="PrismaticVTI">
  <a:themeElements>
    <a:clrScheme name="AnalogousFromLightSeedLeftStep">
      <a:dk1>
        <a:srgbClr val="000000"/>
      </a:dk1>
      <a:lt1>
        <a:srgbClr val="FFFFFF"/>
      </a:lt1>
      <a:dk2>
        <a:srgbClr val="3D3123"/>
      </a:dk2>
      <a:lt2>
        <a:srgbClr val="E7E2E8"/>
      </a:lt2>
      <a:accent1>
        <a:srgbClr val="7FAB72"/>
      </a:accent1>
      <a:accent2>
        <a:srgbClr val="90AB62"/>
      </a:accent2>
      <a:accent3>
        <a:srgbClr val="A6A36F"/>
      </a:accent3>
      <a:accent4>
        <a:srgbClr val="C39867"/>
      </a:accent4>
      <a:accent5>
        <a:srgbClr val="D09188"/>
      </a:accent5>
      <a:accent6>
        <a:srgbClr val="C7728B"/>
      </a:accent6>
      <a:hlink>
        <a:srgbClr val="9F69AE"/>
      </a:hlink>
      <a:folHlink>
        <a:srgbClr val="7F7F7F"/>
      </a:folHlink>
    </a:clrScheme>
    <a:fontScheme name="Office 2007 - 20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2250</Words>
  <Application>Microsoft Office PowerPoint</Application>
  <PresentationFormat>Widescreen</PresentationFormat>
  <Paragraphs>142</Paragraphs>
  <Slides>23</Slides>
  <Notes>21</Notes>
  <HiddenSlides>0</HiddenSlides>
  <MMClips>23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Aharoni</vt:lpstr>
      <vt:lpstr>Arial</vt:lpstr>
      <vt:lpstr>Avenir Next LT Pro</vt:lpstr>
      <vt:lpstr>Calibri</vt:lpstr>
      <vt:lpstr>PrismaticVTI</vt:lpstr>
      <vt:lpstr>Contents of a contract 2: </vt:lpstr>
      <vt:lpstr>Learning objectives </vt:lpstr>
      <vt:lpstr>What are exemption clauses?</vt:lpstr>
      <vt:lpstr>Common law rules</vt:lpstr>
      <vt:lpstr>INCORPORATION</vt:lpstr>
      <vt:lpstr>CONSTRUCTION</vt:lpstr>
      <vt:lpstr>Construction: Areas of ambiguity</vt:lpstr>
      <vt:lpstr>Statutory controls</vt:lpstr>
      <vt:lpstr>Unfair Contract Terms Act 1977</vt:lpstr>
      <vt:lpstr>UCTA 1977 continued</vt:lpstr>
      <vt:lpstr>PowerPoint Presentation</vt:lpstr>
      <vt:lpstr>The reasonableness test s.11(1) UCTA 1977</vt:lpstr>
      <vt:lpstr>Applying the reasonableness test</vt:lpstr>
      <vt:lpstr>Schedule 2 guidelines</vt:lpstr>
      <vt:lpstr>The court should also have regard to . . . </vt:lpstr>
      <vt:lpstr>Consumer Rights Act 2015 – Sales contracts</vt:lpstr>
      <vt:lpstr>Consumer Rights Act 2015 – Service contracts s.57 </vt:lpstr>
      <vt:lpstr>Exemption clauses and third parties</vt:lpstr>
      <vt:lpstr>PowerPoint Presentation</vt:lpstr>
      <vt:lpstr>Are the following statements true/false?</vt:lpstr>
      <vt:lpstr>PowerPoint Presentation</vt:lpstr>
      <vt:lpstr>Which of the following statements best describes the client’s potential legal position in relation to the garage and/or the employee who fitted the breaks?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Laura Knight</cp:lastModifiedBy>
  <cp:revision>60</cp:revision>
  <dcterms:created xsi:type="dcterms:W3CDTF">2021-09-07T12:00:10Z</dcterms:created>
  <dcterms:modified xsi:type="dcterms:W3CDTF">2025-03-05T14:32:34Z</dcterms:modified>
</cp:coreProperties>
</file>