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7.jpg" ContentType="image/png"/>
  <Override PartName="/ppt/media/image9.jpg" ContentType="image/png"/>
  <Override PartName="/ppt/media/image13.jpg" ContentType="image/png"/>
  <Override PartName="/ppt/media/image15.jpg" ContentType="image/pn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65" r:id="rId2"/>
    <p:sldId id="310" r:id="rId3"/>
    <p:sldId id="311" r:id="rId4"/>
    <p:sldId id="313" r:id="rId5"/>
    <p:sldId id="312" r:id="rId6"/>
    <p:sldId id="314" r:id="rId7"/>
    <p:sldId id="315" r:id="rId8"/>
    <p:sldId id="316" r:id="rId9"/>
    <p:sldId id="317" r:id="rId10"/>
    <p:sldId id="318" r:id="rId11"/>
    <p:sldId id="319" r:id="rId12"/>
    <p:sldId id="320" r:id="rId13"/>
    <p:sldId id="321" r:id="rId14"/>
    <p:sldId id="323" r:id="rId15"/>
    <p:sldId id="322" r:id="rId16"/>
    <p:sldId id="324" r:id="rId17"/>
  </p:sldIdLst>
  <p:sldSz cx="12188825"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C7A65FA-371E-4417-87E7-74B91A8E540F}">
          <p14:sldIdLst>
            <p14:sldId id="265"/>
            <p14:sldId id="310"/>
            <p14:sldId id="311"/>
            <p14:sldId id="313"/>
            <p14:sldId id="312"/>
            <p14:sldId id="314"/>
            <p14:sldId id="315"/>
            <p14:sldId id="316"/>
            <p14:sldId id="317"/>
            <p14:sldId id="318"/>
            <p14:sldId id="319"/>
            <p14:sldId id="320"/>
            <p14:sldId id="321"/>
            <p14:sldId id="323"/>
            <p14:sldId id="322"/>
            <p14:sldId id="324"/>
          </p14:sldIdLst>
        </p14:section>
      </p14:sectionLst>
    </p:ex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29" autoAdjust="0"/>
  </p:normalViewPr>
  <p:slideViewPr>
    <p:cSldViewPr showGuides="1">
      <p:cViewPr varScale="1">
        <p:scale>
          <a:sx n="84" d="100"/>
          <a:sy n="84" d="100"/>
        </p:scale>
        <p:origin x="658" y="82"/>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12/13/2024</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dirty="0"/>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12/13/2024</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smtClean="0"/>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12/13/2024</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12/13/2024</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12/13/2024</a:t>
            </a:fld>
            <a:endParaRPr dirty="0"/>
          </a:p>
        </p:txBody>
      </p:sp>
      <p:sp>
        <p:nvSpPr>
          <p:cNvPr id="7" name="Slide Number Placeholder 6"/>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12/13/2024</a:t>
            </a:fld>
            <a:endParaRPr dirty="0"/>
          </a:p>
        </p:txBody>
      </p:sp>
      <p:sp>
        <p:nvSpPr>
          <p:cNvPr id="9" name="Slide Number Placeholder 8"/>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fld id="{03F41C87-7AD9-4845-A077-840E4A0F3F06}" type="datetimeFigureOut">
              <a:rPr lang="en-US"/>
              <a:t>12/13/2024</a:t>
            </a:fld>
            <a:endParaRPr dirty="0"/>
          </a:p>
        </p:txBody>
      </p:sp>
      <p:sp>
        <p:nvSpPr>
          <p:cNvPr id="5" name="Slide Number Placeholder 4"/>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fld id="{03F41C87-7AD9-4845-A077-840E4A0F3F06}" type="datetimeFigureOut">
              <a:rPr lang="en-US"/>
              <a:t>12/13/2024</a:t>
            </a:fld>
            <a:endParaRPr dirty="0"/>
          </a:p>
        </p:txBody>
      </p:sp>
      <p:sp>
        <p:nvSpPr>
          <p:cNvPr id="4" name="Slide Number Placeholder 3"/>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12/13/2024</a:t>
            </a:fld>
            <a:endParaRPr dirty="0"/>
          </a:p>
        </p:txBody>
      </p:sp>
      <p:sp>
        <p:nvSpPr>
          <p:cNvPr id="7" name="Slide Number Placeholder 6"/>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dirty="0"/>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12/13/2024</a:t>
            </a:fld>
            <a:endParaRPr dirty="0"/>
          </a:p>
        </p:txBody>
      </p:sp>
      <p:sp>
        <p:nvSpPr>
          <p:cNvPr id="7" name="Slide Number Placeholder 6"/>
          <p:cNvSpPr>
            <a:spLocks noGrp="1"/>
          </p:cNvSpPr>
          <p:nvPr>
            <p:ph type="sldNum" sz="quarter" idx="12"/>
          </p:nvPr>
        </p:nvSpPr>
        <p:spPr/>
        <p:txBody>
          <a:bodyPr/>
          <a:lstStyle/>
          <a:p>
            <a:fld id="{2A013F82-EE5E-44EE-A61D-E31C6657F26F}" type="slidenum">
              <a:rPr/>
              <a:pPr/>
              <a:t>‹#›</a:t>
            </a:fld>
            <a:endParaRPr dirty="0"/>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12/13/2024</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12/13/2024</a:t>
            </a:fld>
            <a:endParaRPr dirty="0"/>
          </a:p>
        </p:txBody>
      </p:sp>
      <p:sp>
        <p:nvSpPr>
          <p:cNvPr id="6" name="Slide Number Placeholder 5"/>
          <p:cNvSpPr>
            <a:spLocks noGrp="1"/>
          </p:cNvSpPr>
          <p:nvPr>
            <p:ph type="sldNum" sz="quarter" idx="12"/>
          </p:nvPr>
        </p:nvSpPr>
        <p:spPr/>
        <p:txBody>
          <a:bodyPr/>
          <a:lstStyle/>
          <a:p>
            <a:fld id="{2A013F82-EE5E-44EE-A61D-E31C6657F26F}" type="slidenum">
              <a:rPr/>
              <a:t>‹#›</a:t>
            </a:fld>
            <a:endParaRPr dirty="0"/>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12/13/2024</a:t>
            </a:fld>
            <a:endParaRPr lang="en-US" dirty="0"/>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g/personal/1817175_student_uwtsd_ac_uk/ERMEsuNlDWVNpeVi8JHXFGcB2pzpJPBhsqPdzmBaS_PWtQ"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TechInnovate </a:t>
            </a:r>
            <a:endParaRPr lang="en-US" dirty="0"/>
          </a:p>
        </p:txBody>
      </p:sp>
      <p:sp>
        <p:nvSpPr>
          <p:cNvPr id="4" name="Subtitle 3"/>
          <p:cNvSpPr>
            <a:spLocks noGrp="1"/>
          </p:cNvSpPr>
          <p:nvPr>
            <p:ph type="subTitle" idx="1"/>
          </p:nvPr>
        </p:nvSpPr>
        <p:spPr/>
        <p:txBody>
          <a:bodyPr/>
          <a:lstStyle/>
          <a:p>
            <a:r>
              <a:rPr lang="it-IT" dirty="0" smtClean="0"/>
              <a:t>By Socrat domenco</a:t>
            </a:r>
          </a:p>
          <a:p>
            <a:r>
              <a:rPr lang="it-IT" dirty="0" smtClean="0"/>
              <a:t>1817175</a:t>
            </a:r>
          </a:p>
          <a:p>
            <a:r>
              <a:rPr lang="it-IT" dirty="0" smtClean="0"/>
              <a:t>University of wales trinity saint david</a:t>
            </a:r>
          </a:p>
          <a:p>
            <a:r>
              <a:rPr lang="it-IT" dirty="0" smtClean="0"/>
              <a:t>2024</a:t>
            </a:r>
            <a:endParaRPr lang="it-IT" dirty="0"/>
          </a:p>
        </p:txBody>
      </p:sp>
      <p:sp>
        <p:nvSpPr>
          <p:cNvPr id="5" name="Subtitle 3"/>
          <p:cNvSpPr txBox="1">
            <a:spLocks/>
          </p:cNvSpPr>
          <p:nvPr/>
        </p:nvSpPr>
        <p:spPr>
          <a:xfrm>
            <a:off x="1065213" y="764704"/>
            <a:ext cx="8229600" cy="12192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0"/>
              </a:spcBef>
              <a:buClr>
                <a:schemeClr val="accent1"/>
              </a:buClr>
              <a:buSzPct val="100000"/>
              <a:buFont typeface="Arial" pitchFamily="34" charset="0"/>
              <a:buNone/>
              <a:defRPr sz="2000" kern="1200" cap="all" spc="200" baseline="0">
                <a:solidFill>
                  <a:schemeClr val="accent1"/>
                </a:solidFill>
                <a:latin typeface="+mn-lt"/>
                <a:ea typeface="+mn-ea"/>
                <a:cs typeface="+mn-cs"/>
              </a:defRPr>
            </a:lvl1pPr>
            <a:lvl2pPr marL="457200" indent="0" algn="ctr" defTabSz="914400" rtl="0" eaLnBrk="1" latinLnBrk="0" hangingPunct="1">
              <a:lnSpc>
                <a:spcPct val="90000"/>
              </a:lnSpc>
              <a:spcBef>
                <a:spcPts val="1200"/>
              </a:spcBef>
              <a:buClr>
                <a:schemeClr val="accent1"/>
              </a:buClr>
              <a:buSzPct val="100000"/>
              <a:buFont typeface="Arial" pitchFamily="34" charset="0"/>
              <a:buNone/>
              <a:defRPr sz="20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600"/>
              </a:spcBef>
              <a:buClr>
                <a:schemeClr val="accent1"/>
              </a:buClr>
              <a:buSzPct val="100000"/>
              <a:buFont typeface="Arial" pitchFamily="34" charset="0"/>
              <a:buNone/>
              <a:defRPr sz="18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600"/>
              </a:spcBef>
              <a:buClr>
                <a:schemeClr val="accent1"/>
              </a:buClr>
              <a:buSzPct val="100000"/>
              <a:buFont typeface="Arial" pitchFamily="34" charset="0"/>
              <a:buNone/>
              <a:defRPr sz="16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600"/>
              </a:spcBef>
              <a:buClr>
                <a:schemeClr val="accent1"/>
              </a:buClr>
              <a:buSzPct val="100000"/>
              <a:buFont typeface="Arial" pitchFamily="34" charset="0"/>
              <a:buNone/>
              <a:defRPr sz="1600" kern="1200">
                <a:solidFill>
                  <a:schemeClr val="tx1">
                    <a:tint val="75000"/>
                  </a:schemeClr>
                </a:solidFill>
                <a:latin typeface="+mn-lt"/>
                <a:ea typeface="+mn-ea"/>
                <a:cs typeface="+mn-cs"/>
              </a:defRPr>
            </a:lvl5pPr>
            <a:lvl6pPr marL="2286000" indent="0" algn="ctr" defTabSz="914400" rtl="0" eaLnBrk="1" latinLnBrk="0" hangingPunct="1">
              <a:spcBef>
                <a:spcPts val="600"/>
              </a:spcBef>
              <a:buClr>
                <a:schemeClr val="accent1"/>
              </a:buClr>
              <a:buFont typeface="Arial" pitchFamily="34" charset="0"/>
              <a:buNone/>
              <a:defRPr sz="1600" kern="1200">
                <a:solidFill>
                  <a:schemeClr val="tx1">
                    <a:tint val="75000"/>
                  </a:schemeClr>
                </a:solidFill>
                <a:latin typeface="+mn-lt"/>
                <a:ea typeface="+mn-ea"/>
                <a:cs typeface="+mn-cs"/>
              </a:defRPr>
            </a:lvl6pPr>
            <a:lvl7pPr marL="2743200" indent="0" algn="ctr" defTabSz="914400" rtl="0" eaLnBrk="1" latinLnBrk="0" hangingPunct="1">
              <a:spcBef>
                <a:spcPts val="600"/>
              </a:spcBef>
              <a:buClr>
                <a:schemeClr val="accent1"/>
              </a:buClr>
              <a:buFont typeface="Arial" pitchFamily="34" charset="0"/>
              <a:buNone/>
              <a:defRPr sz="1600" kern="1200">
                <a:solidFill>
                  <a:schemeClr val="tx1">
                    <a:tint val="75000"/>
                  </a:schemeClr>
                </a:solidFill>
                <a:latin typeface="+mn-lt"/>
                <a:ea typeface="+mn-ea"/>
                <a:cs typeface="+mn-cs"/>
              </a:defRPr>
            </a:lvl7pPr>
            <a:lvl8pPr marL="3200400" indent="0" algn="ctr" defTabSz="914400" rtl="0" eaLnBrk="1" latinLnBrk="0" hangingPunct="1">
              <a:spcBef>
                <a:spcPts val="600"/>
              </a:spcBef>
              <a:buClr>
                <a:schemeClr val="accent1"/>
              </a:buClr>
              <a:buFont typeface="Arial" pitchFamily="34" charset="0"/>
              <a:buNone/>
              <a:defRPr sz="1600" kern="1200">
                <a:solidFill>
                  <a:schemeClr val="tx1">
                    <a:tint val="75000"/>
                  </a:schemeClr>
                </a:solidFill>
                <a:latin typeface="+mn-lt"/>
                <a:ea typeface="+mn-ea"/>
                <a:cs typeface="+mn-cs"/>
              </a:defRPr>
            </a:lvl8pPr>
            <a:lvl9pPr marL="3657600" indent="0" algn="ctr" defTabSz="914400" rtl="0" eaLnBrk="1" latinLnBrk="0" hangingPunct="1">
              <a:spcBef>
                <a:spcPts val="600"/>
              </a:spcBef>
              <a:buClr>
                <a:schemeClr val="accent1"/>
              </a:buClr>
              <a:buFont typeface="Arial" pitchFamily="34" charset="0"/>
              <a:buNone/>
              <a:defRPr sz="1600" kern="1200">
                <a:solidFill>
                  <a:schemeClr val="tx1">
                    <a:tint val="75000"/>
                  </a:schemeClr>
                </a:solidFill>
                <a:latin typeface="+mn-lt"/>
                <a:ea typeface="+mn-ea"/>
                <a:cs typeface="+mn-cs"/>
              </a:defRPr>
            </a:lvl9pPr>
          </a:lstStyle>
          <a:p>
            <a:r>
              <a:rPr lang="it-IT" b="1" dirty="0" smtClean="0">
                <a:solidFill>
                  <a:schemeClr val="tx1"/>
                </a:solidFill>
              </a:rPr>
              <a:t>Presentation link:</a:t>
            </a:r>
          </a:p>
          <a:p>
            <a:r>
              <a:rPr lang="en-US" altLang="en-US" cap="none" dirty="0">
                <a:solidFill>
                  <a:schemeClr val="tx1"/>
                </a:solidFill>
                <a:latin typeface="Arial" panose="020B0604020202020204" pitchFamily="34" charset="0"/>
                <a:hlinkClick r:id="rId2"/>
              </a:rPr>
              <a:t>Recording-20241213_004635.webm</a:t>
            </a:r>
            <a:endParaRPr lang="en-US" altLang="en-US" cap="none" dirty="0">
              <a:solidFill>
                <a:schemeClr val="tx1"/>
              </a:solidFill>
              <a:latin typeface="Arial" panose="020B0604020202020204" pitchFamily="34" charset="0"/>
            </a:endParaRPr>
          </a:p>
          <a:p>
            <a:endParaRPr lang="it-IT" b="1" dirty="0" smtClean="0">
              <a:solidFill>
                <a:schemeClr val="tx1"/>
              </a:solidFill>
            </a:endParaRPr>
          </a:p>
          <a:p>
            <a:endParaRPr lang="it-IT" b="1" dirty="0">
              <a:solidFill>
                <a:schemeClr val="tx1"/>
              </a:solidFill>
            </a:endParaRP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Introduction</a:t>
            </a:r>
            <a:endParaRPr lang="en-US" dirty="0"/>
          </a:p>
        </p:txBody>
      </p:sp>
      <p:sp>
        <p:nvSpPr>
          <p:cNvPr id="14" name="Content Placeholder 13"/>
          <p:cNvSpPr>
            <a:spLocks noGrp="1"/>
          </p:cNvSpPr>
          <p:nvPr>
            <p:ph idx="1"/>
          </p:nvPr>
        </p:nvSpPr>
        <p:spPr/>
        <p:txBody>
          <a:bodyPr/>
          <a:lstStyle/>
          <a:p>
            <a:pPr marL="0" indent="0">
              <a:buNone/>
            </a:pPr>
            <a:r>
              <a:rPr lang="en-GB" dirty="0" smtClean="0"/>
              <a:t>TechInnovate, a fast-growing software company in South Wales, is facing several HR challenges, including a rapidly decreasing company culture as the organization has grown from 50 to over 200 employees in just 2 years. </a:t>
            </a:r>
          </a:p>
          <a:p>
            <a:pPr marL="0" indent="0">
              <a:buNone/>
            </a:pPr>
            <a:r>
              <a:rPr lang="en-GB" dirty="0" smtClean="0"/>
              <a:t>This presentation will outline the importance of company culture to business success and provide recommendations for how TechInnovate can influence and shape its culture to support the company's continued growth and performance.</a:t>
            </a:r>
            <a:endParaRPr lang="en-GB" dirty="0"/>
          </a:p>
        </p:txBody>
      </p:sp>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2133972" y="548680"/>
            <a:ext cx="7668343" cy="650517"/>
          </a:xfrm>
        </p:spPr>
        <p:txBody>
          <a:bodyPr/>
          <a:lstStyle/>
          <a:p>
            <a:pPr algn="ctr"/>
            <a:r>
              <a:rPr lang="en-GB" dirty="0"/>
              <a:t>The Importance of Company Culture</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42084" y="1265287"/>
            <a:ext cx="5036220" cy="3171825"/>
          </a:xfrm>
        </p:spPr>
      </p:pic>
      <p:sp>
        <p:nvSpPr>
          <p:cNvPr id="4" name="TextBox 3"/>
          <p:cNvSpPr txBox="1"/>
          <p:nvPr/>
        </p:nvSpPr>
        <p:spPr>
          <a:xfrm>
            <a:off x="2854052" y="4653136"/>
            <a:ext cx="6048672" cy="1754326"/>
          </a:xfrm>
          <a:prstGeom prst="rect">
            <a:avLst/>
          </a:prstGeom>
          <a:noFill/>
        </p:spPr>
        <p:txBody>
          <a:bodyPr wrap="square" rtlCol="0">
            <a:spAutoFit/>
          </a:bodyPr>
          <a:lstStyle/>
          <a:p>
            <a:r>
              <a:rPr lang="en-GB" dirty="0"/>
              <a:t>Company culture refers to the shared values, beliefs, attitudes, and </a:t>
            </a:r>
            <a:r>
              <a:rPr lang="en-GB" dirty="0" smtClean="0"/>
              <a:t>behaviours </a:t>
            </a:r>
            <a:r>
              <a:rPr lang="en-GB" dirty="0"/>
              <a:t>that </a:t>
            </a:r>
            <a:r>
              <a:rPr lang="en-GB" dirty="0" smtClean="0"/>
              <a:t>describe </a:t>
            </a:r>
            <a:r>
              <a:rPr lang="en-GB" dirty="0"/>
              <a:t>an organization and guide the actions of its members (Schein, 2010). Culture plays a crucial role in shaping employee engagement, job satisfaction, and organizational performance (Denison, 1990).</a:t>
            </a:r>
          </a:p>
          <a:p>
            <a:r>
              <a:rPr lang="en-GB" dirty="0"/>
              <a:t> </a:t>
            </a:r>
          </a:p>
        </p:txBody>
      </p:sp>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82444" y="1268760"/>
            <a:ext cx="4419600" cy="3362316"/>
          </a:xfrm>
        </p:spPr>
      </p:pic>
      <p:sp>
        <p:nvSpPr>
          <p:cNvPr id="10" name="Title 4"/>
          <p:cNvSpPr>
            <a:spLocks noGrp="1"/>
          </p:cNvSpPr>
          <p:nvPr>
            <p:ph sz="half" idx="1"/>
          </p:nvPr>
        </p:nvSpPr>
        <p:spPr>
          <a:xfrm>
            <a:off x="1197868" y="1268760"/>
            <a:ext cx="4419599" cy="4114800"/>
          </a:xfrm>
        </p:spPr>
        <p:txBody>
          <a:bodyPr>
            <a:normAutofit fontScale="85000" lnSpcReduction="10000"/>
          </a:bodyPr>
          <a:lstStyle/>
          <a:p>
            <a:pPr marL="0" indent="0">
              <a:buNone/>
            </a:pPr>
            <a:r>
              <a:rPr lang="en-GB" dirty="0"/>
              <a:t>Research has consistently shown that organizations with strong, positive cultures outperform their competitors. </a:t>
            </a:r>
            <a:endParaRPr lang="en-GB" dirty="0" smtClean="0"/>
          </a:p>
          <a:p>
            <a:pPr marL="0" indent="0">
              <a:buNone/>
            </a:pPr>
            <a:r>
              <a:rPr lang="en-GB" dirty="0" smtClean="0"/>
              <a:t>A </a:t>
            </a:r>
            <a:r>
              <a:rPr lang="en-GB" dirty="0"/>
              <a:t>study by Kotter and Heskett (1992) found that companies with adaptive cultures experienced revenue growth 4 times higher and stock price increases 12 times greater than organizations with less effective cultures. This is because a strong culture fosters alignment, collaboration, and a sense of purpose among employees, which in turn drives innovation, customer satisfaction, and financial success (Barney, 1986).</a:t>
            </a:r>
          </a:p>
        </p:txBody>
      </p:sp>
      <p:sp>
        <p:nvSpPr>
          <p:cNvPr id="11" name="TextBox 10"/>
          <p:cNvSpPr txBox="1"/>
          <p:nvPr/>
        </p:nvSpPr>
        <p:spPr>
          <a:xfrm>
            <a:off x="1197868" y="5301208"/>
            <a:ext cx="10081120" cy="1754326"/>
          </a:xfrm>
          <a:prstGeom prst="rect">
            <a:avLst/>
          </a:prstGeom>
          <a:noFill/>
        </p:spPr>
        <p:txBody>
          <a:bodyPr wrap="square" rtlCol="0">
            <a:spAutoFit/>
          </a:bodyPr>
          <a:lstStyle/>
          <a:p>
            <a:r>
              <a:rPr lang="en-GB" dirty="0"/>
              <a:t>The case study indicates that TechInnovate's close-knit </a:t>
            </a:r>
            <a:r>
              <a:rPr lang="en-GB" dirty="0" smtClean="0"/>
              <a:t>start-up </a:t>
            </a:r>
            <a:r>
              <a:rPr lang="en-GB" dirty="0"/>
              <a:t>culture is </a:t>
            </a:r>
            <a:r>
              <a:rPr lang="en-GB" dirty="0" smtClean="0"/>
              <a:t>deteriorating as </a:t>
            </a:r>
            <a:r>
              <a:rPr lang="en-GB" dirty="0"/>
              <a:t>the company grows rapidly, leading to decreased employee satisfaction (TechInnovate Case Study). This suggests that the company's culture may not be aligned with its current business needs and growth </a:t>
            </a:r>
            <a:r>
              <a:rPr lang="en-GB" dirty="0" smtClean="0"/>
              <a:t>direction, </a:t>
            </a:r>
            <a:r>
              <a:rPr lang="en-GB" dirty="0"/>
              <a:t>which could have significant implications for its long-term performance.</a:t>
            </a:r>
          </a:p>
          <a:p>
            <a:r>
              <a:rPr lang="en-GB" dirty="0"/>
              <a:t> </a:t>
            </a:r>
          </a:p>
          <a:p>
            <a:endParaRPr lang="en-GB" dirty="0"/>
          </a:p>
        </p:txBody>
      </p:sp>
      <p:sp>
        <p:nvSpPr>
          <p:cNvPr id="12" name="Rectangle 1"/>
          <p:cNvSpPr>
            <a:spLocks noChangeArrowheads="1"/>
          </p:cNvSpPr>
          <p:nvPr/>
        </p:nvSpPr>
        <p:spPr bwMode="auto">
          <a:xfrm>
            <a:off x="0" y="0"/>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deteriorating</a:t>
            </a:r>
          </a:p>
        </p:txBody>
      </p:sp>
    </p:spTree>
    <p:extLst>
      <p:ext uri="{BB962C8B-B14F-4D97-AF65-F5344CB8AC3E}">
        <p14:creationId xmlns:p14="http://schemas.microsoft.com/office/powerpoint/2010/main" val="4206988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09836" y="5157192"/>
            <a:ext cx="10764687" cy="1371600"/>
          </a:xfrm>
        </p:spPr>
        <p:txBody>
          <a:bodyPr>
            <a:normAutofit fontScale="90000"/>
          </a:bodyPr>
          <a:lstStyle/>
          <a:p>
            <a:r>
              <a:rPr lang="en-GB" sz="2400" dirty="0"/>
              <a:t>Based on the information provided in the case study, it appears that TechInnovate has historically had a person culture, which is characterized by an informal, collaborative environment where the founders and early employees worked closely together. This is evidenced by the case study's description of the "informal, collaborative culture" in the company's early </a:t>
            </a:r>
            <a:r>
              <a:rPr lang="en-GB" sz="2400" dirty="0" smtClean="0"/>
              <a:t>days. </a:t>
            </a:r>
            <a:endParaRPr lang="en-US" sz="24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73932" y="188640"/>
            <a:ext cx="8676455" cy="4620344"/>
          </a:xfrm>
        </p:spPr>
      </p:pic>
    </p:spTree>
    <p:extLst>
      <p:ext uri="{BB962C8B-B14F-4D97-AF65-F5344CB8AC3E}">
        <p14:creationId xmlns:p14="http://schemas.microsoft.com/office/powerpoint/2010/main" val="462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53852" y="692696"/>
            <a:ext cx="8784976" cy="1200329"/>
          </a:xfrm>
          <a:prstGeom prst="rect">
            <a:avLst/>
          </a:prstGeom>
          <a:noFill/>
        </p:spPr>
        <p:txBody>
          <a:bodyPr wrap="square" rtlCol="0">
            <a:spAutoFit/>
          </a:bodyPr>
          <a:lstStyle/>
          <a:p>
            <a:r>
              <a:rPr lang="en-GB" dirty="0" smtClean="0"/>
              <a:t>Another </a:t>
            </a:r>
            <a:r>
              <a:rPr lang="en-GB" dirty="0"/>
              <a:t>most widely recognized models of organizational culture is the Competing Values Framework (CVF) developed by Quinn and Rohrbaugh (1983). The CVF identifies four primary culture types:</a:t>
            </a:r>
          </a:p>
          <a:p>
            <a:r>
              <a:rPr lang="en-GB" dirty="0"/>
              <a:t>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428" y="1628800"/>
            <a:ext cx="4752528" cy="4429357"/>
          </a:xfrm>
          <a:prstGeom prst="rect">
            <a:avLst/>
          </a:prstGeom>
        </p:spPr>
      </p:pic>
      <p:sp>
        <p:nvSpPr>
          <p:cNvPr id="9" name="TextBox 8"/>
          <p:cNvSpPr txBox="1"/>
          <p:nvPr/>
        </p:nvSpPr>
        <p:spPr>
          <a:xfrm>
            <a:off x="1017848" y="1662193"/>
            <a:ext cx="5112568" cy="2862322"/>
          </a:xfrm>
          <a:prstGeom prst="rect">
            <a:avLst/>
          </a:prstGeom>
          <a:noFill/>
        </p:spPr>
        <p:txBody>
          <a:bodyPr wrap="square" rtlCol="0">
            <a:spAutoFit/>
          </a:bodyPr>
          <a:lstStyle/>
          <a:p>
            <a:r>
              <a:rPr lang="en-GB" dirty="0"/>
              <a:t>1. Clan culture: Characterized by a focus on internal integration, flexibility, and a people-oriented environment.</a:t>
            </a:r>
          </a:p>
          <a:p>
            <a:r>
              <a:rPr lang="en-GB" dirty="0"/>
              <a:t>2. Adhocracy culture: Emphasizes external adaptation, flexibility, and innovation.</a:t>
            </a:r>
          </a:p>
          <a:p>
            <a:r>
              <a:rPr lang="en-GB" dirty="0"/>
              <a:t>3. Hierarchy culture: Characterized by a focus on internal control, stability, and efficiency.</a:t>
            </a:r>
          </a:p>
          <a:p>
            <a:r>
              <a:rPr lang="en-GB" dirty="0"/>
              <a:t>4. Market culture: Emphasizes external adaptation, control, and a results-oriented environment.</a:t>
            </a:r>
          </a:p>
          <a:p>
            <a:endParaRPr lang="en-GB" dirty="0"/>
          </a:p>
        </p:txBody>
      </p:sp>
      <p:sp>
        <p:nvSpPr>
          <p:cNvPr id="10" name="TextBox 9"/>
          <p:cNvSpPr txBox="1"/>
          <p:nvPr/>
        </p:nvSpPr>
        <p:spPr>
          <a:xfrm>
            <a:off x="970972" y="4365105"/>
            <a:ext cx="5159444" cy="2585323"/>
          </a:xfrm>
          <a:prstGeom prst="rect">
            <a:avLst/>
          </a:prstGeom>
          <a:noFill/>
        </p:spPr>
        <p:txBody>
          <a:bodyPr wrap="square" rtlCol="0">
            <a:spAutoFit/>
          </a:bodyPr>
          <a:lstStyle/>
          <a:p>
            <a:r>
              <a:rPr lang="en-GB" dirty="0"/>
              <a:t>The case study suggests that TechInnovate's culture </a:t>
            </a:r>
            <a:r>
              <a:rPr lang="en-GB" dirty="0" smtClean="0"/>
              <a:t>could also be </a:t>
            </a:r>
            <a:r>
              <a:rPr lang="en-GB" dirty="0"/>
              <a:t>a clan culture, with a strong emphasis on collaboration and internal </a:t>
            </a:r>
            <a:r>
              <a:rPr lang="en-GB" dirty="0" smtClean="0"/>
              <a:t>integration. </a:t>
            </a:r>
            <a:r>
              <a:rPr lang="en-GB" dirty="0"/>
              <a:t>However, as the company has grown rapidly, it appears to be shifting towards a more market-oriented culture, which may not be well-suited to maintaining employee engagement and a positive work environment.</a:t>
            </a:r>
          </a:p>
          <a:p>
            <a:endParaRPr lang="en-GB" dirty="0"/>
          </a:p>
        </p:txBody>
      </p:sp>
    </p:spTree>
    <p:extLst>
      <p:ext uri="{BB962C8B-B14F-4D97-AF65-F5344CB8AC3E}">
        <p14:creationId xmlns:p14="http://schemas.microsoft.com/office/powerpoint/2010/main" val="247816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876" y="332656"/>
            <a:ext cx="9505056" cy="1296144"/>
          </a:xfrm>
        </p:spPr>
        <p:txBody>
          <a:bodyPr>
            <a:normAutofit fontScale="90000"/>
          </a:bodyPr>
          <a:lstStyle/>
          <a:p>
            <a:pPr algn="ctr"/>
            <a:r>
              <a:rPr lang="en-GB" dirty="0"/>
              <a:t>Recommendations for Shaping TechInnovate's Culture</a:t>
            </a:r>
            <a:br>
              <a:rPr lang="en-GB" dirty="0"/>
            </a:br>
            <a:endParaRPr lang="en-GB" dirty="0"/>
          </a:p>
        </p:txBody>
      </p:sp>
      <p:sp>
        <p:nvSpPr>
          <p:cNvPr id="5" name="TextBox 4"/>
          <p:cNvSpPr txBox="1"/>
          <p:nvPr/>
        </p:nvSpPr>
        <p:spPr>
          <a:xfrm>
            <a:off x="441784" y="1340768"/>
            <a:ext cx="11161240" cy="2031325"/>
          </a:xfrm>
          <a:prstGeom prst="rect">
            <a:avLst/>
          </a:prstGeom>
          <a:noFill/>
        </p:spPr>
        <p:txBody>
          <a:bodyPr wrap="square" rtlCol="0">
            <a:spAutoFit/>
          </a:bodyPr>
          <a:lstStyle/>
          <a:p>
            <a:r>
              <a:rPr lang="en-GB" dirty="0"/>
              <a:t>To address the challenges posed by the erosion of TechInnovate's company culture, the following recommendations are proposed:</a:t>
            </a:r>
          </a:p>
          <a:p>
            <a:r>
              <a:rPr lang="en-GB" dirty="0"/>
              <a:t> </a:t>
            </a:r>
          </a:p>
          <a:p>
            <a:r>
              <a:rPr lang="en-GB" dirty="0"/>
              <a:t>1. Conduct a cultural assessment: Utilize a framework like the CVF to assess the company's current culture and identify any misalignment with its strategic objectives and growth plans (Quinn &amp; Rohrbaugh, 1983). This will provide a baseline for understanding the company's cultural strengths and weaknesses.</a:t>
            </a:r>
          </a:p>
          <a:p>
            <a:r>
              <a:rPr lang="en-GB" dirty="0"/>
              <a:t>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2084" y="3372093"/>
            <a:ext cx="4876800" cy="2571750"/>
          </a:xfrm>
          <a:prstGeom prst="rect">
            <a:avLst/>
          </a:prstGeom>
        </p:spPr>
      </p:pic>
    </p:spTree>
    <p:extLst>
      <p:ext uri="{BB962C8B-B14F-4D97-AF65-F5344CB8AC3E}">
        <p14:creationId xmlns:p14="http://schemas.microsoft.com/office/powerpoint/2010/main" val="236559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09836" y="476672"/>
            <a:ext cx="10729192" cy="2031325"/>
          </a:xfrm>
          <a:prstGeom prst="rect">
            <a:avLst/>
          </a:prstGeom>
          <a:noFill/>
        </p:spPr>
        <p:txBody>
          <a:bodyPr wrap="square" rtlCol="0">
            <a:spAutoFit/>
          </a:bodyPr>
          <a:lstStyle/>
          <a:p>
            <a:r>
              <a:rPr lang="en-GB" dirty="0"/>
              <a:t>2. Develop a clear cultural vision: Based on the cultural assessment, work with senior leadership to define a clear and compelling cultural vision for TechInnovate that aligns with the company's long-term goals (Schein, 2010). This vision should be communicated consistently to all employees</a:t>
            </a:r>
            <a:r>
              <a:rPr lang="en-GB" dirty="0" smtClean="0"/>
              <a:t>.</a:t>
            </a:r>
            <a:r>
              <a:rPr lang="en-GB" dirty="0"/>
              <a:t> Managers should work to articulate the cultural values, </a:t>
            </a:r>
            <a:r>
              <a:rPr lang="en-GB" dirty="0" smtClean="0"/>
              <a:t>behaviours, </a:t>
            </a:r>
            <a:r>
              <a:rPr lang="en-GB" dirty="0"/>
              <a:t>and norms that will best support the company's strategic objectives as it continues to grow (Schein, 2017).</a:t>
            </a:r>
          </a:p>
          <a:p>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98068" y="2276872"/>
            <a:ext cx="5881056" cy="3922618"/>
          </a:xfrm>
          <a:prstGeom prst="rect">
            <a:avLst/>
          </a:prstGeom>
        </p:spPr>
      </p:pic>
    </p:spTree>
    <p:extLst>
      <p:ext uri="{BB962C8B-B14F-4D97-AF65-F5344CB8AC3E}">
        <p14:creationId xmlns:p14="http://schemas.microsoft.com/office/powerpoint/2010/main" val="243245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97868" y="764704"/>
            <a:ext cx="10513168" cy="1200329"/>
          </a:xfrm>
          <a:prstGeom prst="rect">
            <a:avLst/>
          </a:prstGeom>
          <a:noFill/>
        </p:spPr>
        <p:txBody>
          <a:bodyPr wrap="square" rtlCol="0">
            <a:spAutoFit/>
          </a:bodyPr>
          <a:lstStyle/>
          <a:p>
            <a:r>
              <a:rPr lang="en-GB" dirty="0"/>
              <a:t>3. Implement cultural change initiatives: Design and execute a comprehensive change management plan to shape TechInnovate's culture in line with the desired vision. This may include initiatives such as leadership development, employee engagement programs, and the reinforcement of core values (Kotter, 1996).</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0036" y="2348880"/>
            <a:ext cx="6486525" cy="3638550"/>
          </a:xfrm>
          <a:prstGeom prst="rect">
            <a:avLst/>
          </a:prstGeom>
        </p:spPr>
      </p:pic>
    </p:spTree>
    <p:extLst>
      <p:ext uri="{BB962C8B-B14F-4D97-AF65-F5344CB8AC3E}">
        <p14:creationId xmlns:p14="http://schemas.microsoft.com/office/powerpoint/2010/main" val="1971806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1844" y="450538"/>
            <a:ext cx="10513168" cy="1754326"/>
          </a:xfrm>
          <a:prstGeom prst="rect">
            <a:avLst/>
          </a:prstGeom>
          <a:noFill/>
        </p:spPr>
        <p:txBody>
          <a:bodyPr wrap="square" rtlCol="0">
            <a:spAutoFit/>
          </a:bodyPr>
          <a:lstStyle/>
          <a:p>
            <a:r>
              <a:rPr lang="en-GB" dirty="0"/>
              <a:t>4. Empower managers as culture champions: Provide managers with the training and support they need to become effective culture champions within their teams (Schein, 2010). Managers play a critical role in shaping and reinforcing the company's culture through their daily interactions and decision-making</a:t>
            </a:r>
            <a:r>
              <a:rPr lang="en-GB" dirty="0" smtClean="0"/>
              <a:t>.</a:t>
            </a:r>
            <a:r>
              <a:rPr lang="en-GB" dirty="0"/>
              <a:t> Equipping managers with the skills to effectively lead and motivate their teams will be crucial in shaping the desired culture (Yukl, 2013).</a:t>
            </a:r>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2044" y="2204864"/>
            <a:ext cx="5832648" cy="3890376"/>
          </a:xfrm>
          <a:prstGeom prst="rect">
            <a:avLst/>
          </a:prstGeom>
        </p:spPr>
      </p:pic>
    </p:spTree>
    <p:extLst>
      <p:ext uri="{BB962C8B-B14F-4D97-AF65-F5344CB8AC3E}">
        <p14:creationId xmlns:p14="http://schemas.microsoft.com/office/powerpoint/2010/main" val="1705270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81844" y="476672"/>
            <a:ext cx="10513168" cy="981423"/>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5. Foster a collaborative work environment: Implement policies and practices that encourage cross-functional collaboration, knowledge-sharing, and team-based work (Barney, 1986). This will help to maintain the sense of community and camaraderie that was present in TechInnovate's early days.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7948" y="1988840"/>
            <a:ext cx="8352928" cy="3925876"/>
          </a:xfrm>
          <a:prstGeom prst="rect">
            <a:avLst/>
          </a:prstGeom>
        </p:spPr>
      </p:pic>
    </p:spTree>
    <p:extLst>
      <p:ext uri="{BB962C8B-B14F-4D97-AF65-F5344CB8AC3E}">
        <p14:creationId xmlns:p14="http://schemas.microsoft.com/office/powerpoint/2010/main" val="207638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1844" y="404664"/>
            <a:ext cx="10369152" cy="981423"/>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6. Celebrate and recognize cultural achievements: Regularly recognize and reward employees and teams that exemplify the desired cultural values and </a:t>
            </a:r>
            <a:r>
              <a:rPr lang="en-GB" dirty="0" smtClean="0">
                <a:latin typeface="Calibri" panose="020F0502020204030204" pitchFamily="34" charset="0"/>
                <a:ea typeface="Calibri" panose="020F0502020204030204" pitchFamily="34" charset="0"/>
                <a:cs typeface="Times New Roman" panose="02020603050405020304" pitchFamily="18" charset="0"/>
              </a:rPr>
              <a:t>behaviours </a:t>
            </a:r>
            <a:r>
              <a:rPr lang="en-GB" dirty="0">
                <a:latin typeface="Calibri" panose="020F0502020204030204" pitchFamily="34" charset="0"/>
                <a:ea typeface="Calibri" panose="020F0502020204030204" pitchFamily="34" charset="0"/>
                <a:cs typeface="Times New Roman" panose="02020603050405020304" pitchFamily="18" charset="0"/>
              </a:rPr>
              <a:t>(Kotter &amp; Heskett, 1992). This will help to reinforce the cultural norms and inspire others to follow suit.</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10036" y="1700808"/>
            <a:ext cx="6457913" cy="4581128"/>
          </a:xfrm>
          <a:prstGeom prst="rect">
            <a:avLst/>
          </a:prstGeom>
        </p:spPr>
      </p:pic>
    </p:spTree>
    <p:extLst>
      <p:ext uri="{BB962C8B-B14F-4D97-AF65-F5344CB8AC3E}">
        <p14:creationId xmlns:p14="http://schemas.microsoft.com/office/powerpoint/2010/main" val="661763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69876" y="548680"/>
            <a:ext cx="9937104" cy="981423"/>
          </a:xfrm>
          <a:prstGeom prst="rect">
            <a:avLst/>
          </a:prstGeom>
        </p:spPr>
        <p:txBody>
          <a:bodyPr wrap="square">
            <a:spAutoFit/>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7. </a:t>
            </a:r>
            <a:r>
              <a:rPr lang="en-GB" dirty="0">
                <a:latin typeface="Calibri" panose="020F0502020204030204" pitchFamily="34" charset="0"/>
                <a:ea typeface="Calibri" panose="020F0502020204030204" pitchFamily="34" charset="0"/>
                <a:cs typeface="Times New Roman" panose="02020603050405020304" pitchFamily="18" charset="0"/>
              </a:rPr>
              <a:t>Align HR practices with the desired culture: The company's HR policies and processes, such as recruitment, </a:t>
            </a:r>
            <a:r>
              <a:rPr lang="en-GB" dirty="0" err="1" smtClean="0">
                <a:latin typeface="Calibri" panose="020F0502020204030204" pitchFamily="34" charset="0"/>
                <a:ea typeface="Calibri" panose="020F0502020204030204" pitchFamily="34" charset="0"/>
                <a:cs typeface="Times New Roman" panose="02020603050405020304" pitchFamily="18" charset="0"/>
              </a:rPr>
              <a:t>onboarding</a:t>
            </a:r>
            <a:r>
              <a:rPr lang="en-GB" dirty="0" smtClean="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and performance management, should be designed to reinforce the target culture (Schneider et al., 2017).</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4012" y="1772816"/>
            <a:ext cx="6815898" cy="4437112"/>
          </a:xfrm>
          <a:prstGeom prst="rect">
            <a:avLst/>
          </a:prstGeom>
        </p:spPr>
      </p:pic>
    </p:spTree>
    <p:extLst>
      <p:ext uri="{BB962C8B-B14F-4D97-AF65-F5344CB8AC3E}">
        <p14:creationId xmlns:p14="http://schemas.microsoft.com/office/powerpoint/2010/main" val="3015751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3852" y="692696"/>
            <a:ext cx="9793088" cy="1277786"/>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By implementing these recommendations, TechInnovate can work to shape a strong, positive company culture that supports the organization's growth and performance objectives. A well-designed and effectively managed culture can be a powerful source of competitive advantage, helping to attract and retain top talent, foster innovation, and drive sustained business success.</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2084" y="2636912"/>
            <a:ext cx="4936076" cy="2780888"/>
          </a:xfrm>
          <a:prstGeom prst="rect">
            <a:avLst/>
          </a:prstGeom>
        </p:spPr>
      </p:pic>
    </p:spTree>
    <p:extLst>
      <p:ext uri="{BB962C8B-B14F-4D97-AF65-F5344CB8AC3E}">
        <p14:creationId xmlns:p14="http://schemas.microsoft.com/office/powerpoint/2010/main" val="1118297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01924" y="1412776"/>
            <a:ext cx="6092825" cy="5039328"/>
          </a:xfrm>
          <a:prstGeom prst="rect">
            <a:avLst/>
          </a:prstGeom>
        </p:spPr>
        <p:txBody>
          <a:bodyPr>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Company culture is a critical factor in determining an organization's long-term performance and success. As TechInnovate continues to grow rapidly, it is essential that the company proactively manages its culture to ensure alignment with its strategic goals and maintain a highly engaged and productive workforce.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recommendations outlined in this presentation, grounded in established organizational culture theories and models, provide a roadmap for TechInnovate to assess, shape, and reinforce a culture that will support the company's continued growth and success. By empowering managers as culture champions, fostering collaboration and recognition, and aligning the company's values and </a:t>
            </a:r>
            <a:r>
              <a:rPr lang="en-GB" dirty="0" smtClean="0">
                <a:latin typeface="Calibri" panose="020F0502020204030204" pitchFamily="34" charset="0"/>
                <a:ea typeface="Calibri" panose="020F0502020204030204" pitchFamily="34" charset="0"/>
                <a:cs typeface="Times New Roman" panose="02020603050405020304" pitchFamily="18" charset="0"/>
              </a:rPr>
              <a:t>behaviours </a:t>
            </a:r>
            <a:r>
              <a:rPr lang="en-GB" dirty="0">
                <a:latin typeface="Calibri" panose="020F0502020204030204" pitchFamily="34" charset="0"/>
                <a:ea typeface="Calibri" panose="020F0502020204030204" pitchFamily="34" charset="0"/>
                <a:cs typeface="Times New Roman" panose="02020603050405020304" pitchFamily="18" charset="0"/>
              </a:rPr>
              <a:t>with its strategic vision, TechInnovate can position itself for long-term, sustainable performance.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30516" y="332656"/>
            <a:ext cx="3024336" cy="1358760"/>
          </a:xfrm>
          <a:prstGeom prst="rect">
            <a:avLst/>
          </a:prstGeom>
        </p:spPr>
      </p:pic>
    </p:spTree>
    <p:extLst>
      <p:ext uri="{BB962C8B-B14F-4D97-AF65-F5344CB8AC3E}">
        <p14:creationId xmlns:p14="http://schemas.microsoft.com/office/powerpoint/2010/main" val="164096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97868" y="1772816"/>
            <a:ext cx="9527132" cy="4241418"/>
          </a:xfrm>
          <a:prstGeom prst="rect">
            <a:avLst/>
          </a:prstGeom>
        </p:spPr>
        <p:txBody>
          <a:bodyPr wrap="square">
            <a:spAutoFit/>
          </a:bodyPr>
          <a:lstStyle/>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Barney, J. B. (1986). Organizational culture: Can it be a source of sustained competitive advantage? Academy of Management Review, 11(3), 656-665.</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Case Study: TechInnovate.</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Denison, D. R. (1990). Corporate culture and organizational effectiveness. John Wiley &amp; Sons.</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Handy, C. (1993). Understanding Organizations. Penguin.</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Kotter, J. P. (1996). Leading change. Harvard Business School Press.</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Kotter, J. P., &amp; Heskett, J. L. (1992). Corporate culture and performance. Free Press.</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Quinn, R. E., &amp; Rohrbaugh, J. (1983). A spatial model of effectiveness criteria: Towards a competing values approach to organizational analysis. Management Science, 29(3), 363-377.</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Schein, E. H. (2010). Organizational culture and leadership (4th ed.). Jossey-Bass.</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Schein, E. H. (2017). Organizational Culture and Leadership (5th ed.). Wiley.</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Schneider, B., Ehrhart, M. G., &amp; Macey, W. H. (2017). Organizational Climate and Culture. Annual Review of Psychology, 69, 361-388.</a:t>
            </a:r>
          </a:p>
          <a:p>
            <a:pPr marL="342900" lvl="0" indent="-342900">
              <a:lnSpc>
                <a:spcPct val="107000"/>
              </a:lnSpc>
              <a:spcAft>
                <a:spcPts val="80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Yukl, G. (2013). Leadership in Organizations (8th ed.). Pearson.</a:t>
            </a:r>
          </a:p>
        </p:txBody>
      </p:sp>
      <p:sp>
        <p:nvSpPr>
          <p:cNvPr id="3" name="TextBox 2"/>
          <p:cNvSpPr txBox="1"/>
          <p:nvPr/>
        </p:nvSpPr>
        <p:spPr>
          <a:xfrm>
            <a:off x="1341884" y="548680"/>
            <a:ext cx="6624736" cy="646331"/>
          </a:xfrm>
          <a:prstGeom prst="rect">
            <a:avLst/>
          </a:prstGeom>
          <a:noFill/>
        </p:spPr>
        <p:txBody>
          <a:bodyPr wrap="square" rtlCol="0">
            <a:spAutoFit/>
          </a:bodyPr>
          <a:lstStyle/>
          <a:p>
            <a:r>
              <a:rPr lang="en-GB" sz="3600" dirty="0" smtClean="0"/>
              <a:t>References:</a:t>
            </a:r>
            <a:endParaRPr lang="en-GB" sz="3600" dirty="0"/>
          </a:p>
        </p:txBody>
      </p:sp>
    </p:spTree>
    <p:extLst>
      <p:ext uri="{BB962C8B-B14F-4D97-AF65-F5344CB8AC3E}">
        <p14:creationId xmlns:p14="http://schemas.microsoft.com/office/powerpoint/2010/main" val="190255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ADA483"/>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4CBF9558-C12D-4F51-9AA3-9D0796951DBC}" vid="{FFC159E6-A134-46E7-B1A0-C306E39FC295}"/>
    </a:ext>
  </a:extLst>
</a:theme>
</file>

<file path=ppt/theme/theme2.xml><?xml version="1.0" encoding="utf-8"?>
<a:theme xmlns:a="http://schemas.openxmlformats.org/drawingml/2006/main" name="Office Theme">
  <a:themeElements>
    <a:clrScheme name="Digital Blue Tunnel">
      <a:dk1>
        <a:srgbClr val="000000"/>
      </a:dk1>
      <a:lt1>
        <a:sysClr val="window" lastClr="ADA483"/>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ADA483"/>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7733</TotalTime>
  <Words>1211</Words>
  <Application>Microsoft Office PowerPoint</Application>
  <PresentationFormat>Custom</PresentationFormat>
  <Paragraphs>53</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Corbel</vt:lpstr>
      <vt:lpstr>Times New Roman</vt:lpstr>
      <vt:lpstr>Digital Blue Tunnel 16x9</vt:lpstr>
      <vt:lpstr>TechInnovate </vt:lpstr>
      <vt:lpstr>Introduction</vt:lpstr>
      <vt:lpstr>The Importance of Company Culture</vt:lpstr>
      <vt:lpstr>PowerPoint Presentation</vt:lpstr>
      <vt:lpstr>Based on the information provided in the case study, it appears that TechInnovate has historically had a person culture, which is characterized by an informal, collaborative environment where the founders and early employees worked closely together. This is evidenced by the case study's description of the "informal, collaborative culture" in the company's early days. </vt:lpstr>
      <vt:lpstr>PowerPoint Presentation</vt:lpstr>
      <vt:lpstr>Recommendations for Shaping TechInnovate's Culture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TechInnovate’s </dc:title>
  <dc:creator>Socrat Domenco (1817175)</dc:creator>
  <cp:lastModifiedBy>Socrat Domenco (1817175)</cp:lastModifiedBy>
  <cp:revision>18</cp:revision>
  <dcterms:created xsi:type="dcterms:W3CDTF">2024-12-07T14:48:06Z</dcterms:created>
  <dcterms:modified xsi:type="dcterms:W3CDTF">2024-12-13T01:06:22Z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