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FEDF27E-E5E0-4CEA-B844-9586DCAD70EB}" v="3032" dt="2024-01-02T16:32:53.9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02/01/2024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02/01/2024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02/01/2024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02/01/2024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02/01/2024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02/01/2024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02/01/2024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02/01/2024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02/01/2024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02/01/2024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cs typeface="Calibri Light"/>
              </a:rPr>
              <a:t>2108352</a:t>
            </a:r>
            <a:endParaRPr lang="en-GB" dirty="0"/>
          </a:p>
        </p:txBody>
      </p:sp>
      <p:sp>
        <p:nvSpPr>
          <p:cNvPr id="3" name="Subtitle 2"/>
          <p:cNvSpPr>
            <a:spLocks noGrp="1"/>
          </p:cNvSpPr>
          <p:nvPr>
            <p:ph type="subTitle" idx="1"/>
          </p:nvPr>
        </p:nvSpPr>
        <p:spPr/>
        <p:txBody>
          <a:bodyPr vert="horz" lIns="91440" tIns="45720" rIns="91440" bIns="45720" rtlCol="0" anchor="t">
            <a:normAutofit/>
          </a:bodyPr>
          <a:lstStyle/>
          <a:p>
            <a:r>
              <a:rPr lang="en-GB" dirty="0">
                <a:cs typeface="Calibri"/>
              </a:rPr>
              <a:t>Hayley </a:t>
            </a:r>
            <a:r>
              <a:rPr lang="en-GB" dirty="0" err="1">
                <a:cs typeface="Calibri"/>
              </a:rPr>
              <a:t>prosser</a:t>
            </a:r>
            <a:endParaRPr lang="en-GB" dirty="0" err="1"/>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Circuit board">
            <a:extLst>
              <a:ext uri="{FF2B5EF4-FFF2-40B4-BE49-F238E27FC236}">
                <a16:creationId xmlns:a16="http://schemas.microsoft.com/office/drawing/2014/main" id="{2EAA0045-CB3D-028D-9FEA-DBEDB59C65EE}"/>
              </a:ext>
            </a:extLst>
          </p:cNvPr>
          <p:cNvPicPr>
            <a:picLocks noChangeAspect="1"/>
          </p:cNvPicPr>
          <p:nvPr/>
        </p:nvPicPr>
        <p:blipFill rotWithShape="1">
          <a:blip r:embed="rId2">
            <a:alphaModFix amt="35000"/>
          </a:blip>
          <a:srcRect t="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7CB0624B-1917-089C-EF45-DDE91A6FE27B}"/>
              </a:ext>
            </a:extLst>
          </p:cNvPr>
          <p:cNvSpPr>
            <a:spLocks noGrp="1"/>
          </p:cNvSpPr>
          <p:nvPr>
            <p:ph type="title"/>
          </p:nvPr>
        </p:nvSpPr>
        <p:spPr>
          <a:xfrm>
            <a:off x="838200" y="365125"/>
            <a:ext cx="10515600" cy="1325563"/>
          </a:xfrm>
        </p:spPr>
        <p:txBody>
          <a:bodyPr>
            <a:normAutofit/>
          </a:bodyPr>
          <a:lstStyle/>
          <a:p>
            <a:r>
              <a:rPr lang="en-GB">
                <a:solidFill>
                  <a:srgbClr val="FFFFFF"/>
                </a:solidFill>
                <a:cs typeface="Calibri Light"/>
              </a:rPr>
              <a:t>In this module I learnt...</a:t>
            </a:r>
            <a:endParaRPr lang="en-GB">
              <a:solidFill>
                <a:srgbClr val="FFFFFF"/>
              </a:solidFill>
            </a:endParaRPr>
          </a:p>
        </p:txBody>
      </p:sp>
      <p:sp>
        <p:nvSpPr>
          <p:cNvPr id="3" name="Content Placeholder 2">
            <a:extLst>
              <a:ext uri="{FF2B5EF4-FFF2-40B4-BE49-F238E27FC236}">
                <a16:creationId xmlns:a16="http://schemas.microsoft.com/office/drawing/2014/main" id="{A33274BE-38D4-1E04-887C-0C685A987DB4}"/>
              </a:ext>
            </a:extLst>
          </p:cNvPr>
          <p:cNvSpPr>
            <a:spLocks noGrp="1"/>
          </p:cNvSpPr>
          <p:nvPr>
            <p:ph idx="1"/>
          </p:nvPr>
        </p:nvSpPr>
        <p:spPr>
          <a:xfrm>
            <a:off x="838200" y="1825625"/>
            <a:ext cx="10515600" cy="4351338"/>
          </a:xfrm>
        </p:spPr>
        <p:txBody>
          <a:bodyPr vert="horz" lIns="91440" tIns="45720" rIns="91440" bIns="45720" rtlCol="0">
            <a:normAutofit/>
          </a:bodyPr>
          <a:lstStyle/>
          <a:p>
            <a:r>
              <a:rPr lang="en-GB">
                <a:solidFill>
                  <a:srgbClr val="FFFFFF"/>
                </a:solidFill>
                <a:cs typeface="Calibri"/>
              </a:rPr>
              <a:t>Learning about computers.</a:t>
            </a:r>
          </a:p>
          <a:p>
            <a:pPr marL="457200" lvl="1" indent="0">
              <a:buNone/>
            </a:pPr>
            <a:endParaRPr lang="en-GB">
              <a:solidFill>
                <a:srgbClr val="FFFFFF"/>
              </a:solidFill>
              <a:cs typeface="Calibri"/>
            </a:endParaRPr>
          </a:p>
          <a:p>
            <a:pPr marL="800100" lvl="1" indent="-342900">
              <a:buFont typeface="Calibri" panose="020B0604020202020204" pitchFamily="34" charset="0"/>
              <a:buChar char="-"/>
            </a:pPr>
            <a:endParaRPr lang="en-GB">
              <a:solidFill>
                <a:srgbClr val="FFFFFF"/>
              </a:solidFill>
              <a:cs typeface="Calibri"/>
            </a:endParaRPr>
          </a:p>
          <a:p>
            <a:pPr lvl="1">
              <a:buFont typeface="Calibri" panose="020B0604020202020204" pitchFamily="34" charset="0"/>
              <a:buChar char="-"/>
            </a:pPr>
            <a:endParaRPr lang="en-GB">
              <a:solidFill>
                <a:srgbClr val="FFFFFF"/>
              </a:solidFill>
              <a:cs typeface="Calibri"/>
            </a:endParaRPr>
          </a:p>
        </p:txBody>
      </p:sp>
    </p:spTree>
    <p:extLst>
      <p:ext uri="{BB962C8B-B14F-4D97-AF65-F5344CB8AC3E}">
        <p14:creationId xmlns:p14="http://schemas.microsoft.com/office/powerpoint/2010/main" val="142502744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A3C210E6-A35A-4F68-8D60-801A019C75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mplete set of 21.5in Monitor and HP 8300 SFF Quad Core i5-3470 8GB 500GB WiFi Windows 10 64-Bit Desktop PC Computer (Renewed)">
            <a:extLst>
              <a:ext uri="{FF2B5EF4-FFF2-40B4-BE49-F238E27FC236}">
                <a16:creationId xmlns:a16="http://schemas.microsoft.com/office/drawing/2014/main" id="{A3A4ECE3-AA5F-EBF2-7EBF-2DAFC8673E79}"/>
              </a:ext>
            </a:extLst>
          </p:cNvPr>
          <p:cNvPicPr>
            <a:picLocks noChangeAspect="1"/>
          </p:cNvPicPr>
          <p:nvPr/>
        </p:nvPicPr>
        <p:blipFill rotWithShape="1">
          <a:blip r:embed="rId2"/>
          <a:srcRect t="1836" r="2" b="23369"/>
          <a:stretch/>
        </p:blipFill>
        <p:spPr>
          <a:xfrm>
            <a:off x="3136389" y="10"/>
            <a:ext cx="4979304" cy="3401558"/>
          </a:xfrm>
          <a:custGeom>
            <a:avLst/>
            <a:gdLst/>
            <a:ahLst/>
            <a:cxnLst/>
            <a:rect l="l" t="t" r="r" b="b"/>
            <a:pathLst>
              <a:path w="4979304" h="3364992">
                <a:moveTo>
                  <a:pt x="0" y="0"/>
                </a:moveTo>
                <a:lnTo>
                  <a:pt x="4211250" y="0"/>
                </a:lnTo>
                <a:lnTo>
                  <a:pt x="4309461" y="192282"/>
                </a:lnTo>
                <a:cubicBezTo>
                  <a:pt x="4697535" y="1033269"/>
                  <a:pt x="4937593" y="2032690"/>
                  <a:pt x="4974907" y="3110424"/>
                </a:cubicBezTo>
                <a:lnTo>
                  <a:pt x="4979304" y="3364992"/>
                </a:lnTo>
                <a:lnTo>
                  <a:pt x="800592" y="3364992"/>
                </a:lnTo>
                <a:lnTo>
                  <a:pt x="797493" y="3185579"/>
                </a:lnTo>
                <a:cubicBezTo>
                  <a:pt x="756786" y="2009870"/>
                  <a:pt x="474799" y="927359"/>
                  <a:pt x="22579" y="42066"/>
                </a:cubicBezTo>
                <a:close/>
              </a:path>
            </a:pathLst>
          </a:custGeom>
        </p:spPr>
      </p:pic>
      <p:pic>
        <p:nvPicPr>
          <p:cNvPr id="6" name="Picture 5" descr="Samsung Galaxy Tablet 16GB S Multi-Touch 10.5&quot; ; SM-T800NTSAXAR Wi-Fi ...">
            <a:extLst>
              <a:ext uri="{FF2B5EF4-FFF2-40B4-BE49-F238E27FC236}">
                <a16:creationId xmlns:a16="http://schemas.microsoft.com/office/drawing/2014/main" id="{32F0BE61-EBE7-E162-52D4-476EB4245007}"/>
              </a:ext>
            </a:extLst>
          </p:cNvPr>
          <p:cNvPicPr>
            <a:picLocks noChangeAspect="1"/>
          </p:cNvPicPr>
          <p:nvPr/>
        </p:nvPicPr>
        <p:blipFill rotWithShape="1">
          <a:blip r:embed="rId3"/>
          <a:srcRect t="14965" r="2" b="14322"/>
          <a:stretch/>
        </p:blipFill>
        <p:spPr>
          <a:xfrm>
            <a:off x="7381690" y="3456433"/>
            <a:ext cx="4810310" cy="3401568"/>
          </a:xfrm>
          <a:custGeom>
            <a:avLst/>
            <a:gdLst/>
            <a:ahLst/>
            <a:cxnLst/>
            <a:rect l="l" t="t" r="r" b="b"/>
            <a:pathLst>
              <a:path w="4810310" h="3401568">
                <a:moveTo>
                  <a:pt x="781270" y="0"/>
                </a:moveTo>
                <a:lnTo>
                  <a:pt x="4810310" y="0"/>
                </a:lnTo>
                <a:lnTo>
                  <a:pt x="4810310" y="3401568"/>
                </a:lnTo>
                <a:lnTo>
                  <a:pt x="0" y="3401568"/>
                </a:lnTo>
                <a:lnTo>
                  <a:pt x="1963" y="3397912"/>
                </a:lnTo>
                <a:cubicBezTo>
                  <a:pt x="454182" y="2512619"/>
                  <a:pt x="736170" y="1430108"/>
                  <a:pt x="776876" y="254399"/>
                </a:cubicBezTo>
                <a:close/>
              </a:path>
            </a:pathLst>
          </a:custGeom>
        </p:spPr>
      </p:pic>
      <p:pic>
        <p:nvPicPr>
          <p:cNvPr id="5" name="Picture 4" descr="ASUS Zenbook 14 OLED UX3402ZA 14.0&amp;#34; 2.8K Touchscreen 90Hz Laptop (Intel i5-1240P, 16GB RAM, 512GB SSD, Windows 11, 400nits 90Hz screen) Intel EVO Certified">
            <a:extLst>
              <a:ext uri="{FF2B5EF4-FFF2-40B4-BE49-F238E27FC236}">
                <a16:creationId xmlns:a16="http://schemas.microsoft.com/office/drawing/2014/main" id="{2186FCCD-B831-20C4-4F9B-0574CF6BDC64}"/>
              </a:ext>
            </a:extLst>
          </p:cNvPr>
          <p:cNvPicPr>
            <a:picLocks noChangeAspect="1"/>
          </p:cNvPicPr>
          <p:nvPr/>
        </p:nvPicPr>
        <p:blipFill rotWithShape="1">
          <a:blip r:embed="rId4"/>
          <a:srcRect r="5880"/>
          <a:stretch/>
        </p:blipFill>
        <p:spPr>
          <a:xfrm>
            <a:off x="3189428" y="3456432"/>
            <a:ext cx="4925479" cy="3401568"/>
          </a:xfrm>
          <a:custGeom>
            <a:avLst/>
            <a:gdLst/>
            <a:ahLst/>
            <a:cxnLst/>
            <a:rect l="l" t="t" r="r" b="b"/>
            <a:pathLst>
              <a:path w="4925479" h="3364992">
                <a:moveTo>
                  <a:pt x="749362" y="0"/>
                </a:moveTo>
                <a:lnTo>
                  <a:pt x="4925479" y="0"/>
                </a:lnTo>
                <a:lnTo>
                  <a:pt x="4921868" y="209033"/>
                </a:lnTo>
                <a:cubicBezTo>
                  <a:pt x="4884554" y="1286766"/>
                  <a:pt x="4644496" y="2286187"/>
                  <a:pt x="4256422" y="3127175"/>
                </a:cubicBezTo>
                <a:lnTo>
                  <a:pt x="4134952" y="3364992"/>
                </a:lnTo>
                <a:lnTo>
                  <a:pt x="0" y="3364992"/>
                </a:lnTo>
                <a:lnTo>
                  <a:pt x="79008" y="3202330"/>
                </a:lnTo>
                <a:cubicBezTo>
                  <a:pt x="467082" y="2361343"/>
                  <a:pt x="707140" y="1361922"/>
                  <a:pt x="744454" y="284189"/>
                </a:cubicBezTo>
                <a:close/>
              </a:path>
            </a:pathLst>
          </a:custGeom>
        </p:spPr>
      </p:pic>
      <p:sp useBgFill="1">
        <p:nvSpPr>
          <p:cNvPr id="23" name="Freeform: Shape 22">
            <a:extLst>
              <a:ext uri="{FF2B5EF4-FFF2-40B4-BE49-F238E27FC236}">
                <a16:creationId xmlns:a16="http://schemas.microsoft.com/office/drawing/2014/main" id="{AC0D06B0-F19C-459E-B221-A34B506FB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45815" cy="6858000"/>
          </a:xfrm>
          <a:custGeom>
            <a:avLst/>
            <a:gdLst>
              <a:gd name="connsiteX0" fmla="*/ 0 w 3945815"/>
              <a:gd name="connsiteY0" fmla="*/ 0 h 6858000"/>
              <a:gd name="connsiteX1" fmla="*/ 3138662 w 3945815"/>
              <a:gd name="connsiteY1" fmla="*/ 0 h 6858000"/>
              <a:gd name="connsiteX2" fmla="*/ 3275260 w 3945815"/>
              <a:gd name="connsiteY2" fmla="*/ 267438 h 6858000"/>
              <a:gd name="connsiteX3" fmla="*/ 3945815 w 3945815"/>
              <a:gd name="connsiteY3" fmla="*/ 3481388 h 6858000"/>
              <a:gd name="connsiteX4" fmla="*/ 3275260 w 3945815"/>
              <a:gd name="connsiteY4" fmla="*/ 6695338 h 6858000"/>
              <a:gd name="connsiteX5" fmla="*/ 3192177 w 3945815"/>
              <a:gd name="connsiteY5" fmla="*/ 6858000 h 6858000"/>
              <a:gd name="connsiteX6" fmla="*/ 0 w 394581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45815" h="6858000">
                <a:moveTo>
                  <a:pt x="0" y="0"/>
                </a:moveTo>
                <a:lnTo>
                  <a:pt x="3138662" y="0"/>
                </a:lnTo>
                <a:lnTo>
                  <a:pt x="3275260" y="267438"/>
                </a:lnTo>
                <a:cubicBezTo>
                  <a:pt x="3698614" y="1184879"/>
                  <a:pt x="3945815" y="2290869"/>
                  <a:pt x="3945815" y="3481388"/>
                </a:cubicBezTo>
                <a:cubicBezTo>
                  <a:pt x="3945815" y="4671908"/>
                  <a:pt x="3698614" y="5777898"/>
                  <a:pt x="3275260" y="6695338"/>
                </a:cubicBezTo>
                <a:lnTo>
                  <a:pt x="319217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5" name="Freeform: Shape 24">
            <a:extLst>
              <a:ext uri="{FF2B5EF4-FFF2-40B4-BE49-F238E27FC236}">
                <a16:creationId xmlns:a16="http://schemas.microsoft.com/office/drawing/2014/main" id="{345B26DA-1C6B-4C66-81C9-9C1877FC2D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36670" cy="6858000"/>
          </a:xfrm>
          <a:custGeom>
            <a:avLst/>
            <a:gdLst>
              <a:gd name="connsiteX0" fmla="*/ 0 w 3936670"/>
              <a:gd name="connsiteY0" fmla="*/ 0 h 6858000"/>
              <a:gd name="connsiteX1" fmla="*/ 3129517 w 3936670"/>
              <a:gd name="connsiteY1" fmla="*/ 0 h 6858000"/>
              <a:gd name="connsiteX2" fmla="*/ 3266115 w 3936670"/>
              <a:gd name="connsiteY2" fmla="*/ 267438 h 6858000"/>
              <a:gd name="connsiteX3" fmla="*/ 3936670 w 3936670"/>
              <a:gd name="connsiteY3" fmla="*/ 3481388 h 6858000"/>
              <a:gd name="connsiteX4" fmla="*/ 3266115 w 3936670"/>
              <a:gd name="connsiteY4" fmla="*/ 6695338 h 6858000"/>
              <a:gd name="connsiteX5" fmla="*/ 3183032 w 3936670"/>
              <a:gd name="connsiteY5" fmla="*/ 6858000 h 6858000"/>
              <a:gd name="connsiteX6" fmla="*/ 0 w 39366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6670" h="6858000">
                <a:moveTo>
                  <a:pt x="0" y="0"/>
                </a:moveTo>
                <a:lnTo>
                  <a:pt x="3129517" y="0"/>
                </a:lnTo>
                <a:lnTo>
                  <a:pt x="3266115" y="267438"/>
                </a:lnTo>
                <a:cubicBezTo>
                  <a:pt x="3689469" y="1184879"/>
                  <a:pt x="3936670" y="2290869"/>
                  <a:pt x="3936670" y="3481388"/>
                </a:cubicBezTo>
                <a:cubicBezTo>
                  <a:pt x="3936670" y="4671908"/>
                  <a:pt x="3689469" y="5777898"/>
                  <a:pt x="3266115" y="6695338"/>
                </a:cubicBezTo>
                <a:lnTo>
                  <a:pt x="3183032"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98DE6C44-43F8-4DE4-AB81-66853FFEA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05840"/>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Rectangle 28">
            <a:extLst>
              <a:ext uri="{FF2B5EF4-FFF2-40B4-BE49-F238E27FC236}">
                <a16:creationId xmlns:a16="http://schemas.microsoft.com/office/drawing/2014/main" id="{2409529B-9B56-4F10-BE4D-F934DB89E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089941"/>
            <a:ext cx="2834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F082ABC-45CE-F93B-B541-9CABB2920D75}"/>
              </a:ext>
            </a:extLst>
          </p:cNvPr>
          <p:cNvSpPr>
            <a:spLocks noGrp="1"/>
          </p:cNvSpPr>
          <p:nvPr>
            <p:ph idx="1"/>
          </p:nvPr>
        </p:nvSpPr>
        <p:spPr>
          <a:xfrm>
            <a:off x="448056" y="2258568"/>
            <a:ext cx="2807208" cy="3922776"/>
          </a:xfrm>
        </p:spPr>
        <p:txBody>
          <a:bodyPr vert="horz" lIns="91440" tIns="45720" rIns="91440" bIns="45720" rtlCol="0">
            <a:normAutofit/>
          </a:bodyPr>
          <a:lstStyle/>
          <a:p>
            <a:r>
              <a:rPr lang="en-GB" sz="1700">
                <a:cs typeface="Calibri"/>
              </a:rPr>
              <a:t>How there are 4 different types</a:t>
            </a:r>
            <a:endParaRPr lang="en-US" sz="1700">
              <a:cs typeface="Calibri"/>
            </a:endParaRPr>
          </a:p>
          <a:p>
            <a:pPr lvl="1">
              <a:buFont typeface="Calibri,Sans-Serif" panose="020B0604020202020204" pitchFamily="34" charset="0"/>
              <a:buChar char="-"/>
            </a:pPr>
            <a:r>
              <a:rPr lang="en-GB" sz="1700">
                <a:cs typeface="Calibri"/>
              </a:rPr>
              <a:t>Desktop computeer</a:t>
            </a:r>
            <a:endParaRPr lang="en-US" sz="1700">
              <a:cs typeface="Calibri"/>
            </a:endParaRPr>
          </a:p>
          <a:p>
            <a:pPr lvl="1">
              <a:buFont typeface="Calibri,Sans-Serif" panose="020B0604020202020204" pitchFamily="34" charset="0"/>
              <a:buChar char="-"/>
            </a:pPr>
            <a:r>
              <a:rPr lang="en-GB" sz="1700">
                <a:cs typeface="Calibri"/>
              </a:rPr>
              <a:t>Laptop</a:t>
            </a:r>
          </a:p>
          <a:p>
            <a:pPr lvl="1">
              <a:buFont typeface="Calibri,Sans-Serif" panose="020B0604020202020204" pitchFamily="34" charset="0"/>
              <a:buChar char="-"/>
            </a:pPr>
            <a:r>
              <a:rPr lang="en-GB" sz="1700">
                <a:cs typeface="Calibri"/>
              </a:rPr>
              <a:t>Tablet </a:t>
            </a:r>
            <a:endParaRPr lang="en-US" sz="1700">
              <a:cs typeface="Calibri"/>
            </a:endParaRPr>
          </a:p>
          <a:p>
            <a:pPr lvl="1">
              <a:buFont typeface="Calibri,Sans-Serif" panose="020B0604020202020204" pitchFamily="34" charset="0"/>
              <a:buChar char="-"/>
            </a:pPr>
            <a:r>
              <a:rPr lang="en-GB" sz="1700">
                <a:cs typeface="Calibri"/>
              </a:rPr>
              <a:t>Plamtop</a:t>
            </a:r>
          </a:p>
          <a:p>
            <a:pPr marL="0" indent="0">
              <a:buNone/>
            </a:pPr>
            <a:endParaRPr lang="en-GB" sz="1700">
              <a:cs typeface="Calibri"/>
            </a:endParaRPr>
          </a:p>
          <a:p>
            <a:endParaRPr lang="en-GB" sz="1700">
              <a:cs typeface="Calibri"/>
            </a:endParaRPr>
          </a:p>
        </p:txBody>
      </p:sp>
      <p:pic>
        <p:nvPicPr>
          <p:cNvPr id="7" name="Picture 6" descr="HP 620LX Palmtop PC - Computer - Computing History">
            <a:extLst>
              <a:ext uri="{FF2B5EF4-FFF2-40B4-BE49-F238E27FC236}">
                <a16:creationId xmlns:a16="http://schemas.microsoft.com/office/drawing/2014/main" id="{E14D0642-088E-3137-471D-15288A7BBD25}"/>
              </a:ext>
            </a:extLst>
          </p:cNvPr>
          <p:cNvPicPr>
            <a:picLocks noChangeAspect="1"/>
          </p:cNvPicPr>
          <p:nvPr/>
        </p:nvPicPr>
        <p:blipFill rotWithShape="1">
          <a:blip r:embed="rId5"/>
          <a:srcRect t="9242" r="-1" b="14769"/>
          <a:stretch/>
        </p:blipFill>
        <p:spPr>
          <a:xfrm>
            <a:off x="7404372" y="10"/>
            <a:ext cx="4787628" cy="3401558"/>
          </a:xfrm>
          <a:custGeom>
            <a:avLst/>
            <a:gdLst/>
            <a:ahLst/>
            <a:cxnLst/>
            <a:rect l="l" t="t" r="r" b="b"/>
            <a:pathLst>
              <a:path w="4787628" h="3401568">
                <a:moveTo>
                  <a:pt x="0" y="0"/>
                </a:moveTo>
                <a:lnTo>
                  <a:pt x="4787628" y="0"/>
                </a:lnTo>
                <a:lnTo>
                  <a:pt x="4787628" y="3401568"/>
                </a:lnTo>
                <a:lnTo>
                  <a:pt x="762748" y="3401568"/>
                </a:lnTo>
                <a:lnTo>
                  <a:pt x="751436" y="2963954"/>
                </a:lnTo>
                <a:cubicBezTo>
                  <a:pt x="698408" y="1942163"/>
                  <a:pt x="463174" y="995044"/>
                  <a:pt x="93264" y="192283"/>
                </a:cubicBezTo>
                <a:close/>
              </a:path>
            </a:pathLst>
          </a:custGeom>
        </p:spPr>
      </p:pic>
    </p:spTree>
    <p:extLst>
      <p:ext uri="{BB962C8B-B14F-4D97-AF65-F5344CB8AC3E}">
        <p14:creationId xmlns:p14="http://schemas.microsoft.com/office/powerpoint/2010/main" val="11257666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4279383"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9" y="2093976"/>
            <a:ext cx="3328416"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BD9797E2-D63D-B667-F36E-CA1890BC324F}"/>
              </a:ext>
            </a:extLst>
          </p:cNvPr>
          <p:cNvSpPr>
            <a:spLocks noGrp="1"/>
          </p:cNvSpPr>
          <p:nvPr>
            <p:ph idx="1"/>
          </p:nvPr>
        </p:nvSpPr>
        <p:spPr>
          <a:xfrm>
            <a:off x="841248" y="2252870"/>
            <a:ext cx="3412219" cy="3560251"/>
          </a:xfrm>
        </p:spPr>
        <p:txBody>
          <a:bodyPr vert="horz" lIns="91440" tIns="45720" rIns="91440" bIns="45720" rtlCol="0">
            <a:normAutofit/>
          </a:bodyPr>
          <a:lstStyle/>
          <a:p>
            <a:pPr marL="0" indent="0">
              <a:buNone/>
            </a:pPr>
            <a:r>
              <a:rPr lang="en-GB" sz="1700">
                <a:cs typeface="Calibri"/>
              </a:rPr>
              <a:t>I created a poster advertising my digital skills business at a job fair trying to encourage young people from 16+, to work for me. I enjoyed using my creative skills to create a poster to share my education on digital skills and learnt a lot. </a:t>
            </a:r>
          </a:p>
          <a:p>
            <a:endParaRPr lang="en-GB" sz="1700">
              <a:cs typeface="Calibri"/>
            </a:endParaRPr>
          </a:p>
        </p:txBody>
      </p:sp>
      <p:pic>
        <p:nvPicPr>
          <p:cNvPr id="4" name="Picture 3" descr="A group of people sitting on a couch&#10;&#10;Description automatically generated">
            <a:extLst>
              <a:ext uri="{FF2B5EF4-FFF2-40B4-BE49-F238E27FC236}">
                <a16:creationId xmlns:a16="http://schemas.microsoft.com/office/drawing/2014/main" id="{E75DDE41-5E9E-DDAF-3AC7-603221AA8012}"/>
              </a:ext>
            </a:extLst>
          </p:cNvPr>
          <p:cNvPicPr>
            <a:picLocks noChangeAspect="1"/>
          </p:cNvPicPr>
          <p:nvPr/>
        </p:nvPicPr>
        <p:blipFill>
          <a:blip r:embed="rId2"/>
          <a:stretch>
            <a:fillRect/>
          </a:stretch>
        </p:blipFill>
        <p:spPr>
          <a:xfrm>
            <a:off x="5120640" y="1057138"/>
            <a:ext cx="6656832" cy="4643139"/>
          </a:xfrm>
          <a:prstGeom prst="rect">
            <a:avLst/>
          </a:prstGeom>
        </p:spPr>
      </p:pic>
    </p:spTree>
    <p:extLst>
      <p:ext uri="{BB962C8B-B14F-4D97-AF65-F5344CB8AC3E}">
        <p14:creationId xmlns:p14="http://schemas.microsoft.com/office/powerpoint/2010/main" val="3115332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CPU with binary numbers and blueprint">
            <a:extLst>
              <a:ext uri="{FF2B5EF4-FFF2-40B4-BE49-F238E27FC236}">
                <a16:creationId xmlns:a16="http://schemas.microsoft.com/office/drawing/2014/main" id="{95B712FA-9EC6-E3C1-B9BD-1D1D1C3760E0}"/>
              </a:ext>
            </a:extLst>
          </p:cNvPr>
          <p:cNvPicPr>
            <a:picLocks noChangeAspect="1"/>
          </p:cNvPicPr>
          <p:nvPr/>
        </p:nvPicPr>
        <p:blipFill rotWithShape="1">
          <a:blip r:embed="rId2"/>
          <a:srcRect l="30775" r="24849" b="-2"/>
          <a:stretch/>
        </p:blipFill>
        <p:spPr>
          <a:xfrm>
            <a:off x="-1" y="-2"/>
            <a:ext cx="5410198" cy="6858002"/>
          </a:xfrm>
          <a:prstGeom prst="rect">
            <a:avLst/>
          </a:prstGeom>
        </p:spPr>
      </p:pic>
      <p:sp useBgFill="1">
        <p:nvSpPr>
          <p:cNvPr id="15" name="Rectangle 14">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BB2B0F-C48D-81F6-C2BF-B525EF979B75}"/>
              </a:ext>
            </a:extLst>
          </p:cNvPr>
          <p:cNvSpPr>
            <a:spLocks noGrp="1"/>
          </p:cNvSpPr>
          <p:nvPr>
            <p:ph type="title"/>
          </p:nvPr>
        </p:nvSpPr>
        <p:spPr>
          <a:xfrm>
            <a:off x="6115317" y="405685"/>
            <a:ext cx="5464968" cy="1559301"/>
          </a:xfrm>
        </p:spPr>
        <p:txBody>
          <a:bodyPr>
            <a:normAutofit/>
          </a:bodyPr>
          <a:lstStyle/>
          <a:p>
            <a:r>
              <a:rPr lang="en-GB" sz="4000">
                <a:cs typeface="Calibri Light"/>
              </a:rPr>
              <a:t>My experience on the selective 5 courses</a:t>
            </a:r>
            <a:endParaRPr lang="en-GB" sz="4000"/>
          </a:p>
        </p:txBody>
      </p:sp>
      <p:sp>
        <p:nvSpPr>
          <p:cNvPr id="3" name="Content Placeholder 2">
            <a:extLst>
              <a:ext uri="{FF2B5EF4-FFF2-40B4-BE49-F238E27FC236}">
                <a16:creationId xmlns:a16="http://schemas.microsoft.com/office/drawing/2014/main" id="{2310D924-AE10-B638-4337-5656ECC25429}"/>
              </a:ext>
            </a:extLst>
          </p:cNvPr>
          <p:cNvSpPr>
            <a:spLocks noGrp="1"/>
          </p:cNvSpPr>
          <p:nvPr>
            <p:ph idx="1"/>
          </p:nvPr>
        </p:nvSpPr>
        <p:spPr>
          <a:xfrm>
            <a:off x="6115317" y="2743200"/>
            <a:ext cx="5247340" cy="3496878"/>
          </a:xfrm>
        </p:spPr>
        <p:txBody>
          <a:bodyPr vert="horz" lIns="91440" tIns="45720" rIns="91440" bIns="45720" rtlCol="0" anchor="ctr">
            <a:normAutofit/>
          </a:bodyPr>
          <a:lstStyle/>
          <a:p>
            <a:r>
              <a:rPr lang="en-GB" sz="2000" dirty="0">
                <a:cs typeface="Calibri"/>
              </a:rPr>
              <a:t>Working with computers and devices</a:t>
            </a:r>
          </a:p>
          <a:p>
            <a:pPr lvl="1">
              <a:buFont typeface="Courier New" panose="020B0604020202020204" pitchFamily="34" charset="0"/>
              <a:buChar char="o"/>
            </a:pPr>
            <a:r>
              <a:rPr lang="en-GB" sz="2000">
                <a:cs typeface="Calibri"/>
              </a:rPr>
              <a:t>I now have an understanding of working with computers and devices and the basics of computer hardware, software, and how to troubleshoot common issues. This was a great course for learning how to set up and maintain computers and devices. I also gained skills in data management, security and using different software applications. </a:t>
            </a:r>
          </a:p>
        </p:txBody>
      </p:sp>
    </p:spTree>
    <p:extLst>
      <p:ext uri="{BB962C8B-B14F-4D97-AF65-F5344CB8AC3E}">
        <p14:creationId xmlns:p14="http://schemas.microsoft.com/office/powerpoint/2010/main" val="19357592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9696F-FE9D-073A-2438-3174C817D613}"/>
              </a:ext>
            </a:extLst>
          </p:cNvPr>
          <p:cNvSpPr>
            <a:spLocks noGrp="1"/>
          </p:cNvSpPr>
          <p:nvPr>
            <p:ph type="title"/>
          </p:nvPr>
        </p:nvSpPr>
        <p:spPr>
          <a:xfrm>
            <a:off x="876693" y="741391"/>
            <a:ext cx="4355265" cy="1616203"/>
          </a:xfrm>
        </p:spPr>
        <p:txBody>
          <a:bodyPr anchor="b">
            <a:normAutofit/>
          </a:bodyPr>
          <a:lstStyle/>
          <a:p>
            <a:r>
              <a:rPr lang="en-GB" sz="3200">
                <a:cs typeface="Calibri Light"/>
              </a:rPr>
              <a:t>Make a promotional flier</a:t>
            </a:r>
            <a:endParaRPr lang="en-GB" sz="3200"/>
          </a:p>
        </p:txBody>
      </p:sp>
      <p:sp>
        <p:nvSpPr>
          <p:cNvPr id="3" name="Content Placeholder 2">
            <a:extLst>
              <a:ext uri="{FF2B5EF4-FFF2-40B4-BE49-F238E27FC236}">
                <a16:creationId xmlns:a16="http://schemas.microsoft.com/office/drawing/2014/main" id="{EF9C545E-1A10-0483-2197-D4E4ABB9EE3F}"/>
              </a:ext>
            </a:extLst>
          </p:cNvPr>
          <p:cNvSpPr>
            <a:spLocks noGrp="1"/>
          </p:cNvSpPr>
          <p:nvPr>
            <p:ph idx="1"/>
          </p:nvPr>
        </p:nvSpPr>
        <p:spPr>
          <a:xfrm>
            <a:off x="876692" y="2533476"/>
            <a:ext cx="4355265" cy="3447832"/>
          </a:xfrm>
        </p:spPr>
        <p:txBody>
          <a:bodyPr vert="horz" lIns="91440" tIns="45720" rIns="91440" bIns="45720" rtlCol="0" anchor="t">
            <a:normAutofit/>
          </a:bodyPr>
          <a:lstStyle/>
          <a:p>
            <a:r>
              <a:rPr lang="en-GB" sz="2000">
                <a:cs typeface="Calibri"/>
              </a:rPr>
              <a:t>The make a promotional flier course was great and taught me how to create eye catching and effective fliers for promoting events, businesses and products. I learnt how to colour scheme, design principles and how to use graphic design software. </a:t>
            </a:r>
          </a:p>
        </p:txBody>
      </p:sp>
      <p:pic>
        <p:nvPicPr>
          <p:cNvPr id="5" name="Picture 4" descr="Angled photo of a man holding pencil over a colour catalogue">
            <a:extLst>
              <a:ext uri="{FF2B5EF4-FFF2-40B4-BE49-F238E27FC236}">
                <a16:creationId xmlns:a16="http://schemas.microsoft.com/office/drawing/2014/main" id="{4039B2A7-F19B-DB20-7599-944356A2B1DB}"/>
              </a:ext>
            </a:extLst>
          </p:cNvPr>
          <p:cNvPicPr>
            <a:picLocks noChangeAspect="1"/>
          </p:cNvPicPr>
          <p:nvPr/>
        </p:nvPicPr>
        <p:blipFill rotWithShape="1">
          <a:blip r:embed="rId2"/>
          <a:srcRect l="19292" r="21461" b="-3"/>
          <a:stretch/>
        </p:blipFill>
        <p:spPr>
          <a:xfrm>
            <a:off x="6096000" y="10"/>
            <a:ext cx="6095999" cy="6857990"/>
          </a:xfrm>
          <a:prstGeom prst="rect">
            <a:avLst/>
          </a:prstGeom>
        </p:spPr>
      </p:pic>
      <p:sp>
        <p:nvSpPr>
          <p:cNvPr id="9" name="Rectangle 8">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Tree>
    <p:extLst>
      <p:ext uri="{BB962C8B-B14F-4D97-AF65-F5344CB8AC3E}">
        <p14:creationId xmlns:p14="http://schemas.microsoft.com/office/powerpoint/2010/main" val="13273554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060E5-4E51-B8E7-2AC3-419BF81A23CB}"/>
              </a:ext>
            </a:extLst>
          </p:cNvPr>
          <p:cNvSpPr>
            <a:spLocks noGrp="1"/>
          </p:cNvSpPr>
          <p:nvPr>
            <p:ph type="title"/>
          </p:nvPr>
        </p:nvSpPr>
        <p:spPr>
          <a:xfrm>
            <a:off x="876692" y="741391"/>
            <a:ext cx="5479719" cy="1616203"/>
          </a:xfrm>
        </p:spPr>
        <p:txBody>
          <a:bodyPr anchor="b">
            <a:normAutofit/>
          </a:bodyPr>
          <a:lstStyle/>
          <a:p>
            <a:r>
              <a:rPr lang="en-GB" sz="3200">
                <a:cs typeface="Calibri Light"/>
              </a:rPr>
              <a:t>Avoid online scams</a:t>
            </a:r>
            <a:endParaRPr lang="en-GB" sz="3200"/>
          </a:p>
        </p:txBody>
      </p:sp>
      <p:sp>
        <p:nvSpPr>
          <p:cNvPr id="3" name="Content Placeholder 2">
            <a:extLst>
              <a:ext uri="{FF2B5EF4-FFF2-40B4-BE49-F238E27FC236}">
                <a16:creationId xmlns:a16="http://schemas.microsoft.com/office/drawing/2014/main" id="{0D5DC8D5-DEED-DEAA-3959-25D18E67D0F6}"/>
              </a:ext>
            </a:extLst>
          </p:cNvPr>
          <p:cNvSpPr>
            <a:spLocks noGrp="1"/>
          </p:cNvSpPr>
          <p:nvPr>
            <p:ph idx="1"/>
          </p:nvPr>
        </p:nvSpPr>
        <p:spPr>
          <a:xfrm>
            <a:off x="876692" y="2533476"/>
            <a:ext cx="5479719" cy="3447832"/>
          </a:xfrm>
        </p:spPr>
        <p:txBody>
          <a:bodyPr vert="horz" lIns="91440" tIns="45720" rIns="91440" bIns="45720" rtlCol="0" anchor="t">
            <a:normAutofit/>
          </a:bodyPr>
          <a:lstStyle/>
          <a:p>
            <a:pPr marL="0" indent="0">
              <a:buNone/>
            </a:pPr>
            <a:endParaRPr lang="en-GB" sz="2000" dirty="0">
              <a:cs typeface="Calibri"/>
            </a:endParaRPr>
          </a:p>
          <a:p>
            <a:pPr lvl="1">
              <a:buFont typeface="Courier New,monospace" panose="020B0604020202020204" pitchFamily="34" charset="0"/>
              <a:buChar char="o"/>
            </a:pPr>
            <a:r>
              <a:rPr lang="en-GB" sz="2000">
                <a:cs typeface="Calibri"/>
              </a:rPr>
              <a:t>In the avoid online scams course I learnt to stay one step ahead of those scammers. I gained valuable knowledge about common online scams such as: phishing, identity theft and fake websites. </a:t>
            </a:r>
            <a:endParaRPr lang="en-GB" sz="2000"/>
          </a:p>
        </p:txBody>
      </p:sp>
      <p:pic>
        <p:nvPicPr>
          <p:cNvPr id="5" name="Picture 4" descr="Padlock on computer motherboard">
            <a:extLst>
              <a:ext uri="{FF2B5EF4-FFF2-40B4-BE49-F238E27FC236}">
                <a16:creationId xmlns:a16="http://schemas.microsoft.com/office/drawing/2014/main" id="{C6DBFFF1-3107-7D4D-3EC6-9BCDF91F9E74}"/>
              </a:ext>
            </a:extLst>
          </p:cNvPr>
          <p:cNvPicPr>
            <a:picLocks noChangeAspect="1"/>
          </p:cNvPicPr>
          <p:nvPr/>
        </p:nvPicPr>
        <p:blipFill rotWithShape="1">
          <a:blip r:embed="rId2"/>
          <a:srcRect l="11997" r="40107" b="4"/>
          <a:stretch/>
        </p:blipFill>
        <p:spPr>
          <a:xfrm>
            <a:off x="7270812" y="10"/>
            <a:ext cx="4921187" cy="6857990"/>
          </a:xfrm>
          <a:prstGeom prst="rect">
            <a:avLst/>
          </a:prstGeom>
        </p:spPr>
      </p:pic>
      <p:grpSp>
        <p:nvGrpSpPr>
          <p:cNvPr id="9" name="Group 8">
            <a:extLst>
              <a:ext uri="{FF2B5EF4-FFF2-40B4-BE49-F238E27FC236}">
                <a16:creationId xmlns:a16="http://schemas.microsoft.com/office/drawing/2014/main" id="{8CE57D37-C2D0-066B-1AE3-6F4244344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10" name="Rectangle 9">
              <a:extLst>
                <a:ext uri="{FF2B5EF4-FFF2-40B4-BE49-F238E27FC236}">
                  <a16:creationId xmlns:a16="http://schemas.microsoft.com/office/drawing/2014/main" id="{A24DCA44-89CF-872A-903F-96C50780E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B0CC4F5-AC85-FFFA-7EB5-33C4FCE90A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350988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obile device with apps">
            <a:extLst>
              <a:ext uri="{FF2B5EF4-FFF2-40B4-BE49-F238E27FC236}">
                <a16:creationId xmlns:a16="http://schemas.microsoft.com/office/drawing/2014/main" id="{30EF8BF1-0774-8D10-9386-D57958494331}"/>
              </a:ext>
            </a:extLst>
          </p:cNvPr>
          <p:cNvPicPr>
            <a:picLocks noChangeAspect="1"/>
          </p:cNvPicPr>
          <p:nvPr/>
        </p:nvPicPr>
        <p:blipFill rotWithShape="1">
          <a:blip r:embed="rId2">
            <a:alphaModFix amt="35000"/>
          </a:blip>
          <a:srcRect r="-2" b="-2"/>
          <a:stretch/>
        </p:blipFill>
        <p:spPr>
          <a:xfrm>
            <a:off x="20" y="10"/>
            <a:ext cx="12191980" cy="6857990"/>
          </a:xfrm>
          <a:prstGeom prst="rect">
            <a:avLst/>
          </a:prstGeom>
        </p:spPr>
      </p:pic>
      <p:sp>
        <p:nvSpPr>
          <p:cNvPr id="2" name="Title 1">
            <a:extLst>
              <a:ext uri="{FF2B5EF4-FFF2-40B4-BE49-F238E27FC236}">
                <a16:creationId xmlns:a16="http://schemas.microsoft.com/office/drawing/2014/main" id="{21971A40-EF6C-ED2D-A6E4-AE83E125CD65}"/>
              </a:ext>
            </a:extLst>
          </p:cNvPr>
          <p:cNvSpPr>
            <a:spLocks noGrp="1"/>
          </p:cNvSpPr>
          <p:nvPr>
            <p:ph type="title"/>
          </p:nvPr>
        </p:nvSpPr>
        <p:spPr>
          <a:xfrm>
            <a:off x="838200" y="365125"/>
            <a:ext cx="10515600" cy="1325563"/>
          </a:xfrm>
        </p:spPr>
        <p:txBody>
          <a:bodyPr>
            <a:normAutofit/>
          </a:bodyPr>
          <a:lstStyle/>
          <a:p>
            <a:r>
              <a:rPr lang="en-GB">
                <a:solidFill>
                  <a:srgbClr val="FFFFFF"/>
                </a:solidFill>
                <a:cs typeface="Calibri Light"/>
              </a:rPr>
              <a:t>Connect and collaborate anywhere with digital tools.</a:t>
            </a:r>
            <a:endParaRPr lang="en-GB">
              <a:solidFill>
                <a:srgbClr val="FFFFFF"/>
              </a:solidFill>
            </a:endParaRPr>
          </a:p>
        </p:txBody>
      </p:sp>
      <p:sp>
        <p:nvSpPr>
          <p:cNvPr id="3" name="Content Placeholder 2">
            <a:extLst>
              <a:ext uri="{FF2B5EF4-FFF2-40B4-BE49-F238E27FC236}">
                <a16:creationId xmlns:a16="http://schemas.microsoft.com/office/drawing/2014/main" id="{AB08ED1D-0CAF-2CE9-37EF-A9383CBF15C5}"/>
              </a:ext>
            </a:extLst>
          </p:cNvPr>
          <p:cNvSpPr>
            <a:spLocks noGrp="1"/>
          </p:cNvSpPr>
          <p:nvPr>
            <p:ph idx="1"/>
          </p:nvPr>
        </p:nvSpPr>
        <p:spPr>
          <a:xfrm>
            <a:off x="838200" y="1825625"/>
            <a:ext cx="10515600" cy="4351338"/>
          </a:xfrm>
        </p:spPr>
        <p:txBody>
          <a:bodyPr vert="horz" lIns="91440" tIns="45720" rIns="91440" bIns="45720" rtlCol="0">
            <a:normAutofit/>
          </a:bodyPr>
          <a:lstStyle/>
          <a:p>
            <a:pPr marL="0" indent="0">
              <a:buNone/>
            </a:pPr>
            <a:endParaRPr lang="en-GB">
              <a:solidFill>
                <a:srgbClr val="FFFFFF"/>
              </a:solidFill>
              <a:cs typeface="Calibri"/>
            </a:endParaRPr>
          </a:p>
          <a:p>
            <a:pPr lvl="1">
              <a:buFont typeface="Courier New,monospace" panose="020B0604020202020204" pitchFamily="34" charset="0"/>
              <a:buChar char="o"/>
            </a:pPr>
            <a:r>
              <a:rPr lang="en-GB">
                <a:solidFill>
                  <a:srgbClr val="FFFFFF"/>
                </a:solidFill>
                <a:cs typeface="Calibri"/>
              </a:rPr>
              <a:t>The connect and collaborate anywhere with digital tools course was all about using technology to work together no matter where you are. Its perfect for anyone looking to stay connected and work efficiently in today's digital world.</a:t>
            </a:r>
            <a:endParaRPr lang="en-GB">
              <a:solidFill>
                <a:srgbClr val="FFFFFF"/>
              </a:solidFill>
            </a:endParaRPr>
          </a:p>
        </p:txBody>
      </p:sp>
    </p:spTree>
    <p:extLst>
      <p:ext uri="{BB962C8B-B14F-4D97-AF65-F5344CB8AC3E}">
        <p14:creationId xmlns:p14="http://schemas.microsoft.com/office/powerpoint/2010/main" val="693332628"/>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114F4-D6C3-2B7F-6601-020FC414E421}"/>
              </a:ext>
            </a:extLst>
          </p:cNvPr>
          <p:cNvSpPr>
            <a:spLocks noGrp="1"/>
          </p:cNvSpPr>
          <p:nvPr>
            <p:ph type="title"/>
          </p:nvPr>
        </p:nvSpPr>
        <p:spPr>
          <a:xfrm>
            <a:off x="876693" y="741391"/>
            <a:ext cx="4355265" cy="1616203"/>
          </a:xfrm>
        </p:spPr>
        <p:txBody>
          <a:bodyPr anchor="b">
            <a:normAutofit/>
          </a:bodyPr>
          <a:lstStyle/>
          <a:p>
            <a:r>
              <a:rPr lang="en-GB" sz="3200">
                <a:cs typeface="Calibri Light"/>
              </a:rPr>
              <a:t>Communicating using emails / send emails in a workplace.</a:t>
            </a:r>
            <a:endParaRPr lang="en-GB" sz="3200"/>
          </a:p>
        </p:txBody>
      </p:sp>
      <p:sp>
        <p:nvSpPr>
          <p:cNvPr id="3" name="Content Placeholder 2">
            <a:extLst>
              <a:ext uri="{FF2B5EF4-FFF2-40B4-BE49-F238E27FC236}">
                <a16:creationId xmlns:a16="http://schemas.microsoft.com/office/drawing/2014/main" id="{C3A27D61-506A-0517-9718-C119AF79ABFC}"/>
              </a:ext>
            </a:extLst>
          </p:cNvPr>
          <p:cNvSpPr>
            <a:spLocks noGrp="1"/>
          </p:cNvSpPr>
          <p:nvPr>
            <p:ph idx="1"/>
          </p:nvPr>
        </p:nvSpPr>
        <p:spPr>
          <a:xfrm>
            <a:off x="876692" y="2533476"/>
            <a:ext cx="4355265" cy="3447832"/>
          </a:xfrm>
        </p:spPr>
        <p:txBody>
          <a:bodyPr vert="horz" lIns="91440" tIns="45720" rIns="91440" bIns="45720" rtlCol="0" anchor="t">
            <a:normAutofit/>
          </a:bodyPr>
          <a:lstStyle/>
          <a:p>
            <a:pPr marL="0" indent="0">
              <a:buNone/>
            </a:pPr>
            <a:endParaRPr lang="en-GB" sz="2000" dirty="0">
              <a:cs typeface="Calibri"/>
            </a:endParaRPr>
          </a:p>
          <a:p>
            <a:pPr lvl="1">
              <a:buFont typeface="Courier New,monospace" panose="020B0604020202020204" pitchFamily="34" charset="0"/>
              <a:buChar char="o"/>
            </a:pPr>
            <a:r>
              <a:rPr lang="en-GB" sz="2000">
                <a:cs typeface="Calibri"/>
              </a:rPr>
              <a:t>The communicating emails / send emails in a workplace course was a great chance to enhance my email communication skills. I learnt how to compose clear and effective emails and how to structure my message to convey my thoughts professionally. </a:t>
            </a:r>
            <a:endParaRPr lang="en-GB" sz="2000"/>
          </a:p>
        </p:txBody>
      </p:sp>
      <p:pic>
        <p:nvPicPr>
          <p:cNvPr id="5" name="Picture 4" descr="Colourful envelopes">
            <a:extLst>
              <a:ext uri="{FF2B5EF4-FFF2-40B4-BE49-F238E27FC236}">
                <a16:creationId xmlns:a16="http://schemas.microsoft.com/office/drawing/2014/main" id="{4514FC24-E679-922C-20AD-424AB4A58D73}"/>
              </a:ext>
            </a:extLst>
          </p:cNvPr>
          <p:cNvPicPr>
            <a:picLocks noChangeAspect="1"/>
          </p:cNvPicPr>
          <p:nvPr/>
        </p:nvPicPr>
        <p:blipFill rotWithShape="1">
          <a:blip r:embed="rId2"/>
          <a:srcRect l="16657" r="24014" b="4"/>
          <a:stretch/>
        </p:blipFill>
        <p:spPr>
          <a:xfrm>
            <a:off x="6096000" y="10"/>
            <a:ext cx="6095999" cy="6857990"/>
          </a:xfrm>
          <a:prstGeom prst="rect">
            <a:avLst/>
          </a:prstGeom>
        </p:spPr>
      </p:pic>
      <p:sp>
        <p:nvSpPr>
          <p:cNvPr id="9" name="Rectangle 8">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Tree>
    <p:extLst>
      <p:ext uri="{BB962C8B-B14F-4D97-AF65-F5344CB8AC3E}">
        <p14:creationId xmlns:p14="http://schemas.microsoft.com/office/powerpoint/2010/main" val="256170340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2108352</vt:lpstr>
      <vt:lpstr>In this module I learnt...</vt:lpstr>
      <vt:lpstr>PowerPoint Presentation</vt:lpstr>
      <vt:lpstr>PowerPoint Presentation</vt:lpstr>
      <vt:lpstr>My experience on the selective 5 courses</vt:lpstr>
      <vt:lpstr>Make a promotional flier</vt:lpstr>
      <vt:lpstr>Avoid online scams</vt:lpstr>
      <vt:lpstr>Connect and collaborate anywhere with digital tools.</vt:lpstr>
      <vt:lpstr>Communicating using emails / send emails in a workplace.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209</cp:revision>
  <dcterms:created xsi:type="dcterms:W3CDTF">2024-01-02T15:50:35Z</dcterms:created>
  <dcterms:modified xsi:type="dcterms:W3CDTF">2024-01-02T16:35:20Z</dcterms:modified>
</cp:coreProperties>
</file>