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53"/>
  </p:notesMasterIdLst>
  <p:sldIdLst>
    <p:sldId id="256" r:id="rId2"/>
    <p:sldId id="392" r:id="rId3"/>
    <p:sldId id="383" r:id="rId4"/>
    <p:sldId id="384" r:id="rId5"/>
    <p:sldId id="385" r:id="rId6"/>
    <p:sldId id="386" r:id="rId7"/>
    <p:sldId id="387" r:id="rId8"/>
    <p:sldId id="388" r:id="rId9"/>
    <p:sldId id="389" r:id="rId10"/>
    <p:sldId id="390" r:id="rId11"/>
    <p:sldId id="391" r:id="rId12"/>
    <p:sldId id="261" r:id="rId13"/>
    <p:sldId id="348" r:id="rId14"/>
    <p:sldId id="346" r:id="rId15"/>
    <p:sldId id="349" r:id="rId16"/>
    <p:sldId id="347" r:id="rId17"/>
    <p:sldId id="265" r:id="rId18"/>
    <p:sldId id="266" r:id="rId19"/>
    <p:sldId id="267" r:id="rId20"/>
    <p:sldId id="271" r:id="rId21"/>
    <p:sldId id="351" r:id="rId22"/>
    <p:sldId id="352" r:id="rId23"/>
    <p:sldId id="353" r:id="rId24"/>
    <p:sldId id="273" r:id="rId25"/>
    <p:sldId id="355" r:id="rId26"/>
    <p:sldId id="356" r:id="rId27"/>
    <p:sldId id="357" r:id="rId28"/>
    <p:sldId id="358" r:id="rId29"/>
    <p:sldId id="262" r:id="rId30"/>
    <p:sldId id="275" r:id="rId31"/>
    <p:sldId id="359" r:id="rId32"/>
    <p:sldId id="360" r:id="rId33"/>
    <p:sldId id="276" r:id="rId34"/>
    <p:sldId id="361" r:id="rId35"/>
    <p:sldId id="362" r:id="rId36"/>
    <p:sldId id="365" r:id="rId37"/>
    <p:sldId id="310" r:id="rId38"/>
    <p:sldId id="264" r:id="rId39"/>
    <p:sldId id="373" r:id="rId40"/>
    <p:sldId id="374" r:id="rId41"/>
    <p:sldId id="372" r:id="rId42"/>
    <p:sldId id="277" r:id="rId43"/>
    <p:sldId id="278" r:id="rId44"/>
    <p:sldId id="375" r:id="rId45"/>
    <p:sldId id="279" r:id="rId46"/>
    <p:sldId id="376" r:id="rId47"/>
    <p:sldId id="302" r:id="rId48"/>
    <p:sldId id="381" r:id="rId49"/>
    <p:sldId id="382" r:id="rId50"/>
    <p:sldId id="301" r:id="rId51"/>
    <p:sldId id="320" r:id="rId5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2288" autoAdjust="0"/>
    <p:restoredTop sz="82438" autoAdjust="0"/>
  </p:normalViewPr>
  <p:slideViewPr>
    <p:cSldViewPr snapToGrid="0">
      <p:cViewPr varScale="1">
        <p:scale>
          <a:sx n="58" d="100"/>
          <a:sy n="58" d="100"/>
        </p:scale>
        <p:origin x="300" y="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heme" Target="theme/theme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32C0E3B-9061-4887-9BBD-D8EA9652971E}" type="doc">
      <dgm:prSet loTypeId="urn:microsoft.com/office/officeart/2008/layout/HorizontalMultiLevelHierarchy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zh-TW" altLang="en-US"/>
        </a:p>
      </dgm:t>
    </dgm:pt>
    <dgm:pt modelId="{AABC6DA9-6B70-4DA8-BA99-EF3015E4CAE1}">
      <dgm:prSet phldrT="[文字]" custT="1"/>
      <dgm:spPr/>
      <dgm:t>
        <a:bodyPr vert="vert"/>
        <a:lstStyle/>
        <a:p>
          <a:pPr>
            <a:lnSpc>
              <a:spcPts val="3840"/>
            </a:lnSpc>
            <a:spcAft>
              <a:spcPts val="0"/>
            </a:spcAft>
          </a:pPr>
          <a:r>
            <a:rPr lang="zh-TW" altLang="en-US" sz="3600" dirty="0"/>
            <a:t>君子有三畏</a:t>
          </a:r>
        </a:p>
      </dgm:t>
    </dgm:pt>
    <dgm:pt modelId="{455271D0-DA99-4FAB-A28D-771E466C3FE0}" type="parTrans" cxnId="{97BC0EC0-93C3-421E-9D49-E3260AE500A8}">
      <dgm:prSet/>
      <dgm:spPr/>
      <dgm:t>
        <a:bodyPr/>
        <a:lstStyle/>
        <a:p>
          <a:endParaRPr lang="zh-TW" altLang="en-US"/>
        </a:p>
      </dgm:t>
    </dgm:pt>
    <dgm:pt modelId="{56D1844A-2286-4237-8AC8-6CE84C437A47}" type="sibTrans" cxnId="{97BC0EC0-93C3-421E-9D49-E3260AE500A8}">
      <dgm:prSet/>
      <dgm:spPr/>
      <dgm:t>
        <a:bodyPr/>
        <a:lstStyle/>
        <a:p>
          <a:endParaRPr lang="zh-TW" altLang="en-US"/>
        </a:p>
      </dgm:t>
    </dgm:pt>
    <dgm:pt modelId="{B87E0D01-CC65-41B3-A8F0-8B94FFF8A618}">
      <dgm:prSet phldrT="[文字]" custT="1"/>
      <dgm:spPr/>
      <dgm:t>
        <a:bodyPr/>
        <a:lstStyle/>
        <a:p>
          <a:r>
            <a:rPr lang="zh-TW" altLang="en-US" sz="3200" dirty="0"/>
            <a:t>畏天命</a:t>
          </a:r>
        </a:p>
      </dgm:t>
    </dgm:pt>
    <dgm:pt modelId="{C4BEAB61-ADC9-40C0-8FD3-E152FAFC3DC6}" type="parTrans" cxnId="{7DD3E824-EF2B-4850-A8EF-373F42DE94BE}">
      <dgm:prSet/>
      <dgm:spPr/>
      <dgm:t>
        <a:bodyPr/>
        <a:lstStyle/>
        <a:p>
          <a:endParaRPr lang="zh-TW" altLang="en-US"/>
        </a:p>
      </dgm:t>
    </dgm:pt>
    <dgm:pt modelId="{7A2638BD-A7D0-4C2B-BC8A-F3ACAA9CD7CB}" type="sibTrans" cxnId="{7DD3E824-EF2B-4850-A8EF-373F42DE94BE}">
      <dgm:prSet/>
      <dgm:spPr/>
      <dgm:t>
        <a:bodyPr/>
        <a:lstStyle/>
        <a:p>
          <a:endParaRPr lang="zh-TW" altLang="en-US"/>
        </a:p>
      </dgm:t>
    </dgm:pt>
    <dgm:pt modelId="{895BD71E-1A48-478A-A1CF-CD46E5C29B9E}">
      <dgm:prSet phldrT="[文字]" custT="1"/>
      <dgm:spPr/>
      <dgm:t>
        <a:bodyPr/>
        <a:lstStyle/>
        <a:p>
          <a:r>
            <a:rPr lang="zh-TW" altLang="en-US" sz="3200" dirty="0"/>
            <a:t>畏大人</a:t>
          </a:r>
        </a:p>
      </dgm:t>
    </dgm:pt>
    <dgm:pt modelId="{3E8E46DF-2454-49DA-9B1A-D2B95DEAE851}" type="parTrans" cxnId="{36495F25-7081-482A-9A2E-2BC33529A947}">
      <dgm:prSet/>
      <dgm:spPr/>
      <dgm:t>
        <a:bodyPr/>
        <a:lstStyle/>
        <a:p>
          <a:endParaRPr lang="zh-TW" altLang="en-US"/>
        </a:p>
      </dgm:t>
    </dgm:pt>
    <dgm:pt modelId="{BAD4EAA5-4D30-4A4C-8958-03345F07EA6F}" type="sibTrans" cxnId="{36495F25-7081-482A-9A2E-2BC33529A947}">
      <dgm:prSet/>
      <dgm:spPr/>
      <dgm:t>
        <a:bodyPr/>
        <a:lstStyle/>
        <a:p>
          <a:endParaRPr lang="zh-TW" altLang="en-US"/>
        </a:p>
      </dgm:t>
    </dgm:pt>
    <dgm:pt modelId="{4B15547A-7925-4ED7-9226-FA3E86E1DB27}">
      <dgm:prSet phldrT="[文字]" custT="1"/>
      <dgm:spPr/>
      <dgm:t>
        <a:bodyPr/>
        <a:lstStyle/>
        <a:p>
          <a:r>
            <a:rPr lang="zh-TW" altLang="en-US" sz="3200" dirty="0"/>
            <a:t>畏聖人之言</a:t>
          </a:r>
        </a:p>
      </dgm:t>
    </dgm:pt>
    <dgm:pt modelId="{C4ED90A2-6CC5-46E1-B987-196D6FEB38F5}" type="parTrans" cxnId="{8583176E-347C-4CE5-B21A-A034462EABD9}">
      <dgm:prSet/>
      <dgm:spPr/>
      <dgm:t>
        <a:bodyPr/>
        <a:lstStyle/>
        <a:p>
          <a:endParaRPr lang="zh-TW" altLang="en-US"/>
        </a:p>
      </dgm:t>
    </dgm:pt>
    <dgm:pt modelId="{720331F4-BE15-4113-BD2F-C415E586A22B}" type="sibTrans" cxnId="{8583176E-347C-4CE5-B21A-A034462EABD9}">
      <dgm:prSet/>
      <dgm:spPr/>
      <dgm:t>
        <a:bodyPr/>
        <a:lstStyle/>
        <a:p>
          <a:endParaRPr lang="zh-TW" altLang="en-US"/>
        </a:p>
      </dgm:t>
    </dgm:pt>
    <dgm:pt modelId="{2445188A-0427-4579-9EDA-42C5994C1046}" type="pres">
      <dgm:prSet presAssocID="{B32C0E3B-9061-4887-9BBD-D8EA9652971E}" presName="Name0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  <dgm:t>
        <a:bodyPr/>
        <a:lstStyle/>
        <a:p>
          <a:endParaRPr lang="zh-TW" altLang="en-US"/>
        </a:p>
      </dgm:t>
    </dgm:pt>
    <dgm:pt modelId="{AE54B176-9C8A-4F19-869D-A59DF8E7B5AD}" type="pres">
      <dgm:prSet presAssocID="{AABC6DA9-6B70-4DA8-BA99-EF3015E4CAE1}" presName="root1" presStyleCnt="0"/>
      <dgm:spPr/>
    </dgm:pt>
    <dgm:pt modelId="{F737F514-2A0B-4FCA-B85D-931E25BB2152}" type="pres">
      <dgm:prSet presAssocID="{AABC6DA9-6B70-4DA8-BA99-EF3015E4CAE1}" presName="LevelOneTextNode" presStyleLbl="node0" presStyleIdx="0" presStyleCnt="1" custAng="0" custScaleX="146088" custScaleY="86050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4020AC7F-30E0-4D16-ABAF-70A86C85EEF3}" type="pres">
      <dgm:prSet presAssocID="{AABC6DA9-6B70-4DA8-BA99-EF3015E4CAE1}" presName="level2hierChild" presStyleCnt="0"/>
      <dgm:spPr/>
    </dgm:pt>
    <dgm:pt modelId="{BD7A00D4-1D66-42F7-A3B6-E3DEB2F0D4C5}" type="pres">
      <dgm:prSet presAssocID="{C4BEAB61-ADC9-40C0-8FD3-E152FAFC3DC6}" presName="conn2-1" presStyleLbl="parChTrans1D2" presStyleIdx="0" presStyleCnt="3"/>
      <dgm:spPr/>
      <dgm:t>
        <a:bodyPr/>
        <a:lstStyle/>
        <a:p>
          <a:endParaRPr lang="zh-TW" altLang="en-US"/>
        </a:p>
      </dgm:t>
    </dgm:pt>
    <dgm:pt modelId="{4E9ABA51-B68A-4CA5-9878-153E41713025}" type="pres">
      <dgm:prSet presAssocID="{C4BEAB61-ADC9-40C0-8FD3-E152FAFC3DC6}" presName="connTx" presStyleLbl="parChTrans1D2" presStyleIdx="0" presStyleCnt="3"/>
      <dgm:spPr/>
      <dgm:t>
        <a:bodyPr/>
        <a:lstStyle/>
        <a:p>
          <a:endParaRPr lang="zh-TW" altLang="en-US"/>
        </a:p>
      </dgm:t>
    </dgm:pt>
    <dgm:pt modelId="{238ECD84-3CFC-45AA-984F-A4469B8E6720}" type="pres">
      <dgm:prSet presAssocID="{B87E0D01-CC65-41B3-A8F0-8B94FFF8A618}" presName="root2" presStyleCnt="0"/>
      <dgm:spPr/>
    </dgm:pt>
    <dgm:pt modelId="{EAC004C1-DE46-4CE4-9450-99F33CFFFD09}" type="pres">
      <dgm:prSet presAssocID="{B87E0D01-CC65-41B3-A8F0-8B94FFF8A618}" presName="LevelTwoTextNode" presStyleLbl="node2" presStyleIdx="0" presStyleCnt="3" custScaleX="112992" custScaleY="14630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72C73F04-CA89-415D-9C31-C820FC96F92E}" type="pres">
      <dgm:prSet presAssocID="{B87E0D01-CC65-41B3-A8F0-8B94FFF8A618}" presName="level3hierChild" presStyleCnt="0"/>
      <dgm:spPr/>
    </dgm:pt>
    <dgm:pt modelId="{A161E6D4-3EDB-4C31-A519-17995C87BC47}" type="pres">
      <dgm:prSet presAssocID="{3E8E46DF-2454-49DA-9B1A-D2B95DEAE851}" presName="conn2-1" presStyleLbl="parChTrans1D2" presStyleIdx="1" presStyleCnt="3"/>
      <dgm:spPr/>
      <dgm:t>
        <a:bodyPr/>
        <a:lstStyle/>
        <a:p>
          <a:endParaRPr lang="zh-TW" altLang="en-US"/>
        </a:p>
      </dgm:t>
    </dgm:pt>
    <dgm:pt modelId="{D7637563-D1B0-45FB-A8F9-2454A6AC83E6}" type="pres">
      <dgm:prSet presAssocID="{3E8E46DF-2454-49DA-9B1A-D2B95DEAE851}" presName="connTx" presStyleLbl="parChTrans1D2" presStyleIdx="1" presStyleCnt="3"/>
      <dgm:spPr/>
      <dgm:t>
        <a:bodyPr/>
        <a:lstStyle/>
        <a:p>
          <a:endParaRPr lang="zh-TW" altLang="en-US"/>
        </a:p>
      </dgm:t>
    </dgm:pt>
    <dgm:pt modelId="{E7943DDF-29C4-4891-81AB-434613F621B6}" type="pres">
      <dgm:prSet presAssocID="{895BD71E-1A48-478A-A1CF-CD46E5C29B9E}" presName="root2" presStyleCnt="0"/>
      <dgm:spPr/>
    </dgm:pt>
    <dgm:pt modelId="{88C8E865-A34B-42B8-9F07-D16DEC85C4FE}" type="pres">
      <dgm:prSet presAssocID="{895BD71E-1A48-478A-A1CF-CD46E5C29B9E}" presName="LevelTwoTextNode" presStyleLbl="node2" presStyleIdx="1" presStyleCnt="3" custScaleX="112992" custScaleY="14630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5D5A93E7-94B8-468A-BE8D-069DEA5402B8}" type="pres">
      <dgm:prSet presAssocID="{895BD71E-1A48-478A-A1CF-CD46E5C29B9E}" presName="level3hierChild" presStyleCnt="0"/>
      <dgm:spPr/>
    </dgm:pt>
    <dgm:pt modelId="{2ECCD617-E938-449D-8CDF-DE007610B2EF}" type="pres">
      <dgm:prSet presAssocID="{C4ED90A2-6CC5-46E1-B987-196D6FEB38F5}" presName="conn2-1" presStyleLbl="parChTrans1D2" presStyleIdx="2" presStyleCnt="3"/>
      <dgm:spPr/>
      <dgm:t>
        <a:bodyPr/>
        <a:lstStyle/>
        <a:p>
          <a:endParaRPr lang="zh-TW" altLang="en-US"/>
        </a:p>
      </dgm:t>
    </dgm:pt>
    <dgm:pt modelId="{9A171C97-88C3-4209-AD16-F875D5564C3C}" type="pres">
      <dgm:prSet presAssocID="{C4ED90A2-6CC5-46E1-B987-196D6FEB38F5}" presName="connTx" presStyleLbl="parChTrans1D2" presStyleIdx="2" presStyleCnt="3"/>
      <dgm:spPr/>
      <dgm:t>
        <a:bodyPr/>
        <a:lstStyle/>
        <a:p>
          <a:endParaRPr lang="zh-TW" altLang="en-US"/>
        </a:p>
      </dgm:t>
    </dgm:pt>
    <dgm:pt modelId="{3ACE106D-9B0D-4D8D-B4F7-3D0CE5269B8E}" type="pres">
      <dgm:prSet presAssocID="{4B15547A-7925-4ED7-9226-FA3E86E1DB27}" presName="root2" presStyleCnt="0"/>
      <dgm:spPr/>
    </dgm:pt>
    <dgm:pt modelId="{EE9D4D52-64FE-487C-9997-224F1AEF56E8}" type="pres">
      <dgm:prSet presAssocID="{4B15547A-7925-4ED7-9226-FA3E86E1DB27}" presName="LevelTwoTextNode" presStyleLbl="node2" presStyleIdx="2" presStyleCnt="3" custScaleX="112992" custScaleY="146301">
        <dgm:presLayoutVars>
          <dgm:chPref val="3"/>
        </dgm:presLayoutVars>
      </dgm:prSet>
      <dgm:spPr/>
      <dgm:t>
        <a:bodyPr/>
        <a:lstStyle/>
        <a:p>
          <a:endParaRPr lang="zh-TW" altLang="en-US"/>
        </a:p>
      </dgm:t>
    </dgm:pt>
    <dgm:pt modelId="{B102A3BF-105C-4D00-BE77-9898B147B521}" type="pres">
      <dgm:prSet presAssocID="{4B15547A-7925-4ED7-9226-FA3E86E1DB27}" presName="level3hierChild" presStyleCnt="0"/>
      <dgm:spPr/>
    </dgm:pt>
  </dgm:ptLst>
  <dgm:cxnLst>
    <dgm:cxn modelId="{63F5A869-EE4E-4C17-9A7F-A677E065B494}" type="presOf" srcId="{C4BEAB61-ADC9-40C0-8FD3-E152FAFC3DC6}" destId="{BD7A00D4-1D66-42F7-A3B6-E3DEB2F0D4C5}" srcOrd="0" destOrd="0" presId="urn:microsoft.com/office/officeart/2008/layout/HorizontalMultiLevelHierarchy"/>
    <dgm:cxn modelId="{AC21671F-2D35-4D39-81F9-71123E6476BD}" type="presOf" srcId="{B87E0D01-CC65-41B3-A8F0-8B94FFF8A618}" destId="{EAC004C1-DE46-4CE4-9450-99F33CFFFD09}" srcOrd="0" destOrd="0" presId="urn:microsoft.com/office/officeart/2008/layout/HorizontalMultiLevelHierarchy"/>
    <dgm:cxn modelId="{72BC3ABE-D6B7-43C9-B15F-CFA98E862510}" type="presOf" srcId="{C4BEAB61-ADC9-40C0-8FD3-E152FAFC3DC6}" destId="{4E9ABA51-B68A-4CA5-9878-153E41713025}" srcOrd="1" destOrd="0" presId="urn:microsoft.com/office/officeart/2008/layout/HorizontalMultiLevelHierarchy"/>
    <dgm:cxn modelId="{AAFDDA61-5BFB-4D02-8134-A8E0CA4979D4}" type="presOf" srcId="{3E8E46DF-2454-49DA-9B1A-D2B95DEAE851}" destId="{A161E6D4-3EDB-4C31-A519-17995C87BC47}" srcOrd="0" destOrd="0" presId="urn:microsoft.com/office/officeart/2008/layout/HorizontalMultiLevelHierarchy"/>
    <dgm:cxn modelId="{A8B817B6-717D-4416-B947-DEA6CD973B7D}" type="presOf" srcId="{C4ED90A2-6CC5-46E1-B987-196D6FEB38F5}" destId="{2ECCD617-E938-449D-8CDF-DE007610B2EF}" srcOrd="0" destOrd="0" presId="urn:microsoft.com/office/officeart/2008/layout/HorizontalMultiLevelHierarchy"/>
    <dgm:cxn modelId="{36495F25-7081-482A-9A2E-2BC33529A947}" srcId="{AABC6DA9-6B70-4DA8-BA99-EF3015E4CAE1}" destId="{895BD71E-1A48-478A-A1CF-CD46E5C29B9E}" srcOrd="1" destOrd="0" parTransId="{3E8E46DF-2454-49DA-9B1A-D2B95DEAE851}" sibTransId="{BAD4EAA5-4D30-4A4C-8958-03345F07EA6F}"/>
    <dgm:cxn modelId="{97BC0EC0-93C3-421E-9D49-E3260AE500A8}" srcId="{B32C0E3B-9061-4887-9BBD-D8EA9652971E}" destId="{AABC6DA9-6B70-4DA8-BA99-EF3015E4CAE1}" srcOrd="0" destOrd="0" parTransId="{455271D0-DA99-4FAB-A28D-771E466C3FE0}" sibTransId="{56D1844A-2286-4237-8AC8-6CE84C437A47}"/>
    <dgm:cxn modelId="{7DD3E824-EF2B-4850-A8EF-373F42DE94BE}" srcId="{AABC6DA9-6B70-4DA8-BA99-EF3015E4CAE1}" destId="{B87E0D01-CC65-41B3-A8F0-8B94FFF8A618}" srcOrd="0" destOrd="0" parTransId="{C4BEAB61-ADC9-40C0-8FD3-E152FAFC3DC6}" sibTransId="{7A2638BD-A7D0-4C2B-BC8A-F3ACAA9CD7CB}"/>
    <dgm:cxn modelId="{3A302C7C-808D-4E9E-AB27-B3659CD2720F}" type="presOf" srcId="{B32C0E3B-9061-4887-9BBD-D8EA9652971E}" destId="{2445188A-0427-4579-9EDA-42C5994C1046}" srcOrd="0" destOrd="0" presId="urn:microsoft.com/office/officeart/2008/layout/HorizontalMultiLevelHierarchy"/>
    <dgm:cxn modelId="{1DEED678-710C-48ED-A5EC-BD5717C8C7FB}" type="presOf" srcId="{C4ED90A2-6CC5-46E1-B987-196D6FEB38F5}" destId="{9A171C97-88C3-4209-AD16-F875D5564C3C}" srcOrd="1" destOrd="0" presId="urn:microsoft.com/office/officeart/2008/layout/HorizontalMultiLevelHierarchy"/>
    <dgm:cxn modelId="{F03DE8EA-285D-42A1-B69F-EEDBDBC86903}" type="presOf" srcId="{AABC6DA9-6B70-4DA8-BA99-EF3015E4CAE1}" destId="{F737F514-2A0B-4FCA-B85D-931E25BB2152}" srcOrd="0" destOrd="0" presId="urn:microsoft.com/office/officeart/2008/layout/HorizontalMultiLevelHierarchy"/>
    <dgm:cxn modelId="{B9E3A850-77C5-4061-BF31-74A7E565639C}" type="presOf" srcId="{895BD71E-1A48-478A-A1CF-CD46E5C29B9E}" destId="{88C8E865-A34B-42B8-9F07-D16DEC85C4FE}" srcOrd="0" destOrd="0" presId="urn:microsoft.com/office/officeart/2008/layout/HorizontalMultiLevelHierarchy"/>
    <dgm:cxn modelId="{F4863FF8-B871-4BE9-AE5C-18A2FDD24D21}" type="presOf" srcId="{3E8E46DF-2454-49DA-9B1A-D2B95DEAE851}" destId="{D7637563-D1B0-45FB-A8F9-2454A6AC83E6}" srcOrd="1" destOrd="0" presId="urn:microsoft.com/office/officeart/2008/layout/HorizontalMultiLevelHierarchy"/>
    <dgm:cxn modelId="{5FC9D39F-C163-4693-BDA1-50683370A608}" type="presOf" srcId="{4B15547A-7925-4ED7-9226-FA3E86E1DB27}" destId="{EE9D4D52-64FE-487C-9997-224F1AEF56E8}" srcOrd="0" destOrd="0" presId="urn:microsoft.com/office/officeart/2008/layout/HorizontalMultiLevelHierarchy"/>
    <dgm:cxn modelId="{8583176E-347C-4CE5-B21A-A034462EABD9}" srcId="{AABC6DA9-6B70-4DA8-BA99-EF3015E4CAE1}" destId="{4B15547A-7925-4ED7-9226-FA3E86E1DB27}" srcOrd="2" destOrd="0" parTransId="{C4ED90A2-6CC5-46E1-B987-196D6FEB38F5}" sibTransId="{720331F4-BE15-4113-BD2F-C415E586A22B}"/>
    <dgm:cxn modelId="{92AC60E1-28BB-4CB6-9058-D5984C70061D}" type="presParOf" srcId="{2445188A-0427-4579-9EDA-42C5994C1046}" destId="{AE54B176-9C8A-4F19-869D-A59DF8E7B5AD}" srcOrd="0" destOrd="0" presId="urn:microsoft.com/office/officeart/2008/layout/HorizontalMultiLevelHierarchy"/>
    <dgm:cxn modelId="{0B24A12E-C3CA-49A9-B844-42266C2552D6}" type="presParOf" srcId="{AE54B176-9C8A-4F19-869D-A59DF8E7B5AD}" destId="{F737F514-2A0B-4FCA-B85D-931E25BB2152}" srcOrd="0" destOrd="0" presId="urn:microsoft.com/office/officeart/2008/layout/HorizontalMultiLevelHierarchy"/>
    <dgm:cxn modelId="{6E6C1083-7263-4B7F-BEB0-7D08AEEC489D}" type="presParOf" srcId="{AE54B176-9C8A-4F19-869D-A59DF8E7B5AD}" destId="{4020AC7F-30E0-4D16-ABAF-70A86C85EEF3}" srcOrd="1" destOrd="0" presId="urn:microsoft.com/office/officeart/2008/layout/HorizontalMultiLevelHierarchy"/>
    <dgm:cxn modelId="{F766849F-8C51-422B-80E7-16F88CF6376E}" type="presParOf" srcId="{4020AC7F-30E0-4D16-ABAF-70A86C85EEF3}" destId="{BD7A00D4-1D66-42F7-A3B6-E3DEB2F0D4C5}" srcOrd="0" destOrd="0" presId="urn:microsoft.com/office/officeart/2008/layout/HorizontalMultiLevelHierarchy"/>
    <dgm:cxn modelId="{805C668D-6175-4CC3-B8F5-F7399A5A239F}" type="presParOf" srcId="{BD7A00D4-1D66-42F7-A3B6-E3DEB2F0D4C5}" destId="{4E9ABA51-B68A-4CA5-9878-153E41713025}" srcOrd="0" destOrd="0" presId="urn:microsoft.com/office/officeart/2008/layout/HorizontalMultiLevelHierarchy"/>
    <dgm:cxn modelId="{D999BCEC-CB12-4A84-82E0-95B664A04951}" type="presParOf" srcId="{4020AC7F-30E0-4D16-ABAF-70A86C85EEF3}" destId="{238ECD84-3CFC-45AA-984F-A4469B8E6720}" srcOrd="1" destOrd="0" presId="urn:microsoft.com/office/officeart/2008/layout/HorizontalMultiLevelHierarchy"/>
    <dgm:cxn modelId="{D813F7F6-7100-48F7-8291-9CFEDC530506}" type="presParOf" srcId="{238ECD84-3CFC-45AA-984F-A4469B8E6720}" destId="{EAC004C1-DE46-4CE4-9450-99F33CFFFD09}" srcOrd="0" destOrd="0" presId="urn:microsoft.com/office/officeart/2008/layout/HorizontalMultiLevelHierarchy"/>
    <dgm:cxn modelId="{5B4FF669-43FE-4A53-8F62-C7B9D4FCDFC0}" type="presParOf" srcId="{238ECD84-3CFC-45AA-984F-A4469B8E6720}" destId="{72C73F04-CA89-415D-9C31-C820FC96F92E}" srcOrd="1" destOrd="0" presId="urn:microsoft.com/office/officeart/2008/layout/HorizontalMultiLevelHierarchy"/>
    <dgm:cxn modelId="{2A588016-58FE-4E14-A587-9C6169C0F1F9}" type="presParOf" srcId="{4020AC7F-30E0-4D16-ABAF-70A86C85EEF3}" destId="{A161E6D4-3EDB-4C31-A519-17995C87BC47}" srcOrd="2" destOrd="0" presId="urn:microsoft.com/office/officeart/2008/layout/HorizontalMultiLevelHierarchy"/>
    <dgm:cxn modelId="{587DF2E4-9935-409F-8EF8-A079E66401FD}" type="presParOf" srcId="{A161E6D4-3EDB-4C31-A519-17995C87BC47}" destId="{D7637563-D1B0-45FB-A8F9-2454A6AC83E6}" srcOrd="0" destOrd="0" presId="urn:microsoft.com/office/officeart/2008/layout/HorizontalMultiLevelHierarchy"/>
    <dgm:cxn modelId="{AA04982C-808B-48DA-AAA6-A29B08811823}" type="presParOf" srcId="{4020AC7F-30E0-4D16-ABAF-70A86C85EEF3}" destId="{E7943DDF-29C4-4891-81AB-434613F621B6}" srcOrd="3" destOrd="0" presId="urn:microsoft.com/office/officeart/2008/layout/HorizontalMultiLevelHierarchy"/>
    <dgm:cxn modelId="{FF0EA897-0115-495A-8C5B-1DC1729A6EE1}" type="presParOf" srcId="{E7943DDF-29C4-4891-81AB-434613F621B6}" destId="{88C8E865-A34B-42B8-9F07-D16DEC85C4FE}" srcOrd="0" destOrd="0" presId="urn:microsoft.com/office/officeart/2008/layout/HorizontalMultiLevelHierarchy"/>
    <dgm:cxn modelId="{4963B6D7-4440-4821-A6E5-9CBF0342DB55}" type="presParOf" srcId="{E7943DDF-29C4-4891-81AB-434613F621B6}" destId="{5D5A93E7-94B8-468A-BE8D-069DEA5402B8}" srcOrd="1" destOrd="0" presId="urn:microsoft.com/office/officeart/2008/layout/HorizontalMultiLevelHierarchy"/>
    <dgm:cxn modelId="{57F89740-E32D-4A66-BC61-FF5D333889D5}" type="presParOf" srcId="{4020AC7F-30E0-4D16-ABAF-70A86C85EEF3}" destId="{2ECCD617-E938-449D-8CDF-DE007610B2EF}" srcOrd="4" destOrd="0" presId="urn:microsoft.com/office/officeart/2008/layout/HorizontalMultiLevelHierarchy"/>
    <dgm:cxn modelId="{8DAE6957-1BE9-44DE-B613-5B024687ED62}" type="presParOf" srcId="{2ECCD617-E938-449D-8CDF-DE007610B2EF}" destId="{9A171C97-88C3-4209-AD16-F875D5564C3C}" srcOrd="0" destOrd="0" presId="urn:microsoft.com/office/officeart/2008/layout/HorizontalMultiLevelHierarchy"/>
    <dgm:cxn modelId="{D2283F10-A54A-40A2-87EB-0B164CF2C121}" type="presParOf" srcId="{4020AC7F-30E0-4D16-ABAF-70A86C85EEF3}" destId="{3ACE106D-9B0D-4D8D-B4F7-3D0CE5269B8E}" srcOrd="5" destOrd="0" presId="urn:microsoft.com/office/officeart/2008/layout/HorizontalMultiLevelHierarchy"/>
    <dgm:cxn modelId="{56B1F7A0-27A3-4B61-A4F2-274582D34494}" type="presParOf" srcId="{3ACE106D-9B0D-4D8D-B4F7-3D0CE5269B8E}" destId="{EE9D4D52-64FE-487C-9997-224F1AEF56E8}" srcOrd="0" destOrd="0" presId="urn:microsoft.com/office/officeart/2008/layout/HorizontalMultiLevelHierarchy"/>
    <dgm:cxn modelId="{A7623665-2BD9-46A5-A507-373E13CBCF54}" type="presParOf" srcId="{3ACE106D-9B0D-4D8D-B4F7-3D0CE5269B8E}" destId="{B102A3BF-105C-4D00-BE77-9898B147B521}" srcOrd="1" destOrd="0" presId="urn:microsoft.com/office/officeart/2008/layout/HorizontalMultiLevelHierarchy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3DFB6B1-D0FA-42F8-A0CA-3F25B384B35B}" type="doc">
      <dgm:prSet loTypeId="urn:microsoft.com/office/officeart/2005/8/layout/process1" loCatId="process" qsTypeId="urn:microsoft.com/office/officeart/2005/8/quickstyle/simple1" qsCatId="simple" csTypeId="urn:microsoft.com/office/officeart/2005/8/colors/colorful4" csCatId="colorful" phldr="1"/>
      <dgm:spPr/>
    </dgm:pt>
    <dgm:pt modelId="{DCDEDC4B-6506-4537-8526-C5614CFFBB13}">
      <dgm:prSet phldrT="[文字]" custT="1"/>
      <dgm:spPr/>
      <dgm:t>
        <a:bodyPr/>
        <a:lstStyle/>
        <a:p>
          <a:r>
            <a:rPr lang="zh-TW" altLang="en-US" sz="3200" dirty="0"/>
            <a:t>小人不知天命而不畏也</a:t>
          </a:r>
        </a:p>
      </dgm:t>
    </dgm:pt>
    <dgm:pt modelId="{3E0DE4F8-E47D-4BE0-A6AD-A966393238C3}" type="parTrans" cxnId="{BBC49ECD-C7EF-420B-AB61-0A4844DDB201}">
      <dgm:prSet/>
      <dgm:spPr/>
      <dgm:t>
        <a:bodyPr/>
        <a:lstStyle/>
        <a:p>
          <a:endParaRPr lang="zh-TW" altLang="en-US"/>
        </a:p>
      </dgm:t>
    </dgm:pt>
    <dgm:pt modelId="{C2D48A6F-5107-4AB3-B900-44B495463594}" type="sibTrans" cxnId="{BBC49ECD-C7EF-420B-AB61-0A4844DDB201}">
      <dgm:prSet/>
      <dgm:spPr/>
      <dgm:t>
        <a:bodyPr/>
        <a:lstStyle/>
        <a:p>
          <a:endParaRPr lang="zh-TW" altLang="en-US"/>
        </a:p>
      </dgm:t>
    </dgm:pt>
    <dgm:pt modelId="{F4A1B3E0-B63C-4CE5-9025-6C5690C098BF}">
      <dgm:prSet phldrT="[文字]" custT="1"/>
      <dgm:spPr/>
      <dgm:t>
        <a:bodyPr/>
        <a:lstStyle/>
        <a:p>
          <a:r>
            <a:rPr lang="zh-TW" altLang="en-US" sz="3200" dirty="0"/>
            <a:t>狎大人</a:t>
          </a:r>
        </a:p>
      </dgm:t>
    </dgm:pt>
    <dgm:pt modelId="{78C16E5D-2D62-4D72-B6EF-6BBC543B2BED}" type="parTrans" cxnId="{9CF967F2-E858-4EF0-99DF-BBF8E458E6E4}">
      <dgm:prSet/>
      <dgm:spPr/>
      <dgm:t>
        <a:bodyPr/>
        <a:lstStyle/>
        <a:p>
          <a:endParaRPr lang="zh-TW" altLang="en-US"/>
        </a:p>
      </dgm:t>
    </dgm:pt>
    <dgm:pt modelId="{B9DE6CC4-46DB-4564-BE45-E6DB4325C91A}" type="sibTrans" cxnId="{9CF967F2-E858-4EF0-99DF-BBF8E458E6E4}">
      <dgm:prSet/>
      <dgm:spPr/>
      <dgm:t>
        <a:bodyPr/>
        <a:lstStyle/>
        <a:p>
          <a:endParaRPr lang="zh-TW" altLang="en-US"/>
        </a:p>
      </dgm:t>
    </dgm:pt>
    <dgm:pt modelId="{E5BE7046-A5F5-4811-BB7E-2DA1F13E2B7D}">
      <dgm:prSet phldrT="[文字]" custT="1"/>
      <dgm:spPr/>
      <dgm:t>
        <a:bodyPr/>
        <a:lstStyle/>
        <a:p>
          <a:r>
            <a:rPr lang="zh-TW" altLang="en-US" sz="3200" dirty="0"/>
            <a:t>侮聖人之言</a:t>
          </a:r>
        </a:p>
      </dgm:t>
    </dgm:pt>
    <dgm:pt modelId="{3A7C1B38-88C2-4045-9C23-03C0676AB004}" type="parTrans" cxnId="{D60C188D-4702-43C7-8C4A-0E04B1A37EB9}">
      <dgm:prSet/>
      <dgm:spPr/>
      <dgm:t>
        <a:bodyPr/>
        <a:lstStyle/>
        <a:p>
          <a:endParaRPr lang="zh-TW" altLang="en-US"/>
        </a:p>
      </dgm:t>
    </dgm:pt>
    <dgm:pt modelId="{EE0FD797-F089-4C29-A198-3934302BC2F2}" type="sibTrans" cxnId="{D60C188D-4702-43C7-8C4A-0E04B1A37EB9}">
      <dgm:prSet/>
      <dgm:spPr/>
      <dgm:t>
        <a:bodyPr/>
        <a:lstStyle/>
        <a:p>
          <a:endParaRPr lang="zh-TW" altLang="en-US"/>
        </a:p>
      </dgm:t>
    </dgm:pt>
    <dgm:pt modelId="{A5DB175F-0FF2-4471-8826-A9F0411DBB42}" type="pres">
      <dgm:prSet presAssocID="{33DFB6B1-D0FA-42F8-A0CA-3F25B384B35B}" presName="Name0" presStyleCnt="0">
        <dgm:presLayoutVars>
          <dgm:dir/>
          <dgm:resizeHandles val="exact"/>
        </dgm:presLayoutVars>
      </dgm:prSet>
      <dgm:spPr/>
    </dgm:pt>
    <dgm:pt modelId="{5233C82E-E048-4CBC-822C-159FA8042495}" type="pres">
      <dgm:prSet presAssocID="{DCDEDC4B-6506-4537-8526-C5614CFFBB13}" presName="node" presStyleLbl="node1" presStyleIdx="0" presStyleCnt="3" custScaleX="128911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D02A7E1-E120-4A5A-BA0C-BEACED571B85}" type="pres">
      <dgm:prSet presAssocID="{C2D48A6F-5107-4AB3-B900-44B495463594}" presName="sibTrans" presStyleLbl="sibTrans2D1" presStyleIdx="0" presStyleCnt="2"/>
      <dgm:spPr/>
      <dgm:t>
        <a:bodyPr/>
        <a:lstStyle/>
        <a:p>
          <a:endParaRPr lang="zh-TW" altLang="en-US"/>
        </a:p>
      </dgm:t>
    </dgm:pt>
    <dgm:pt modelId="{F2F9AED1-BBE0-472C-BBD8-769BFEA5140E}" type="pres">
      <dgm:prSet presAssocID="{C2D48A6F-5107-4AB3-B900-44B495463594}" presName="connectorText" presStyleLbl="sibTrans2D1" presStyleIdx="0" presStyleCnt="2"/>
      <dgm:spPr/>
      <dgm:t>
        <a:bodyPr/>
        <a:lstStyle/>
        <a:p>
          <a:endParaRPr lang="zh-TW" altLang="en-US"/>
        </a:p>
      </dgm:t>
    </dgm:pt>
    <dgm:pt modelId="{62820395-077B-407A-85BA-704761FEB1B9}" type="pres">
      <dgm:prSet presAssocID="{F4A1B3E0-B63C-4CE5-9025-6C5690C098BF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  <dgm:pt modelId="{ACF7FC56-FC97-49D2-8B4B-16F1709B4C30}" type="pres">
      <dgm:prSet presAssocID="{B9DE6CC4-46DB-4564-BE45-E6DB4325C91A}" presName="sibTrans" presStyleLbl="sibTrans2D1" presStyleIdx="1" presStyleCnt="2"/>
      <dgm:spPr/>
      <dgm:t>
        <a:bodyPr/>
        <a:lstStyle/>
        <a:p>
          <a:endParaRPr lang="zh-TW" altLang="en-US"/>
        </a:p>
      </dgm:t>
    </dgm:pt>
    <dgm:pt modelId="{23ACF2CF-553B-461D-9C2A-161376B75EEB}" type="pres">
      <dgm:prSet presAssocID="{B9DE6CC4-46DB-4564-BE45-E6DB4325C91A}" presName="connectorText" presStyleLbl="sibTrans2D1" presStyleIdx="1" presStyleCnt="2"/>
      <dgm:spPr/>
      <dgm:t>
        <a:bodyPr/>
        <a:lstStyle/>
        <a:p>
          <a:endParaRPr lang="zh-TW" altLang="en-US"/>
        </a:p>
      </dgm:t>
    </dgm:pt>
    <dgm:pt modelId="{73147451-2D92-4016-84CD-2CA1852BF2F4}" type="pres">
      <dgm:prSet presAssocID="{E5BE7046-A5F5-4811-BB7E-2DA1F13E2B7D}" presName="node" presStyleLbl="node1" presStyleIdx="2" presStyleCnt="3" custScaleX="130587">
        <dgm:presLayoutVars>
          <dgm:bulletEnabled val="1"/>
        </dgm:presLayoutVars>
      </dgm:prSet>
      <dgm:spPr/>
      <dgm:t>
        <a:bodyPr/>
        <a:lstStyle/>
        <a:p>
          <a:endParaRPr lang="zh-TW" altLang="en-US"/>
        </a:p>
      </dgm:t>
    </dgm:pt>
  </dgm:ptLst>
  <dgm:cxnLst>
    <dgm:cxn modelId="{FCF06EF9-8DDB-4ED5-914F-F807D607063B}" type="presOf" srcId="{C2D48A6F-5107-4AB3-B900-44B495463594}" destId="{F2F9AED1-BBE0-472C-BBD8-769BFEA5140E}" srcOrd="1" destOrd="0" presId="urn:microsoft.com/office/officeart/2005/8/layout/process1"/>
    <dgm:cxn modelId="{8A0E179D-29C6-4D3F-901F-79A0FEC2EBAF}" type="presOf" srcId="{DCDEDC4B-6506-4537-8526-C5614CFFBB13}" destId="{5233C82E-E048-4CBC-822C-159FA8042495}" srcOrd="0" destOrd="0" presId="urn:microsoft.com/office/officeart/2005/8/layout/process1"/>
    <dgm:cxn modelId="{F16A6DB8-C953-4598-94F2-651AC3315724}" type="presOf" srcId="{B9DE6CC4-46DB-4564-BE45-E6DB4325C91A}" destId="{23ACF2CF-553B-461D-9C2A-161376B75EEB}" srcOrd="1" destOrd="0" presId="urn:microsoft.com/office/officeart/2005/8/layout/process1"/>
    <dgm:cxn modelId="{CF9E50FF-127C-4F4F-9858-54A3228AFAB5}" type="presOf" srcId="{E5BE7046-A5F5-4811-BB7E-2DA1F13E2B7D}" destId="{73147451-2D92-4016-84CD-2CA1852BF2F4}" srcOrd="0" destOrd="0" presId="urn:microsoft.com/office/officeart/2005/8/layout/process1"/>
    <dgm:cxn modelId="{976F45BE-FE43-4D65-B117-62FD0A0BDC0C}" type="presOf" srcId="{B9DE6CC4-46DB-4564-BE45-E6DB4325C91A}" destId="{ACF7FC56-FC97-49D2-8B4B-16F1709B4C30}" srcOrd="0" destOrd="0" presId="urn:microsoft.com/office/officeart/2005/8/layout/process1"/>
    <dgm:cxn modelId="{D60C188D-4702-43C7-8C4A-0E04B1A37EB9}" srcId="{33DFB6B1-D0FA-42F8-A0CA-3F25B384B35B}" destId="{E5BE7046-A5F5-4811-BB7E-2DA1F13E2B7D}" srcOrd="2" destOrd="0" parTransId="{3A7C1B38-88C2-4045-9C23-03C0676AB004}" sibTransId="{EE0FD797-F089-4C29-A198-3934302BC2F2}"/>
    <dgm:cxn modelId="{FA748EB0-D522-487A-B36D-A5F93AAB4742}" type="presOf" srcId="{33DFB6B1-D0FA-42F8-A0CA-3F25B384B35B}" destId="{A5DB175F-0FF2-4471-8826-A9F0411DBB42}" srcOrd="0" destOrd="0" presId="urn:microsoft.com/office/officeart/2005/8/layout/process1"/>
    <dgm:cxn modelId="{F7FCC264-C2EB-4E3E-8F91-E46B98FDF524}" type="presOf" srcId="{C2D48A6F-5107-4AB3-B900-44B495463594}" destId="{AD02A7E1-E120-4A5A-BA0C-BEACED571B85}" srcOrd="0" destOrd="0" presId="urn:microsoft.com/office/officeart/2005/8/layout/process1"/>
    <dgm:cxn modelId="{C8FB8320-7136-49DD-95FA-044CB661DA2F}" type="presOf" srcId="{F4A1B3E0-B63C-4CE5-9025-6C5690C098BF}" destId="{62820395-077B-407A-85BA-704761FEB1B9}" srcOrd="0" destOrd="0" presId="urn:microsoft.com/office/officeart/2005/8/layout/process1"/>
    <dgm:cxn modelId="{BBC49ECD-C7EF-420B-AB61-0A4844DDB201}" srcId="{33DFB6B1-D0FA-42F8-A0CA-3F25B384B35B}" destId="{DCDEDC4B-6506-4537-8526-C5614CFFBB13}" srcOrd="0" destOrd="0" parTransId="{3E0DE4F8-E47D-4BE0-A6AD-A966393238C3}" sibTransId="{C2D48A6F-5107-4AB3-B900-44B495463594}"/>
    <dgm:cxn modelId="{9CF967F2-E858-4EF0-99DF-BBF8E458E6E4}" srcId="{33DFB6B1-D0FA-42F8-A0CA-3F25B384B35B}" destId="{F4A1B3E0-B63C-4CE5-9025-6C5690C098BF}" srcOrd="1" destOrd="0" parTransId="{78C16E5D-2D62-4D72-B6EF-6BBC543B2BED}" sibTransId="{B9DE6CC4-46DB-4564-BE45-E6DB4325C91A}"/>
    <dgm:cxn modelId="{51997B71-3BDB-4AC9-A4EF-9F8269BC1C24}" type="presParOf" srcId="{A5DB175F-0FF2-4471-8826-A9F0411DBB42}" destId="{5233C82E-E048-4CBC-822C-159FA8042495}" srcOrd="0" destOrd="0" presId="urn:microsoft.com/office/officeart/2005/8/layout/process1"/>
    <dgm:cxn modelId="{B4B0823A-2C5C-4629-8F54-6CD01B0542A0}" type="presParOf" srcId="{A5DB175F-0FF2-4471-8826-A9F0411DBB42}" destId="{AD02A7E1-E120-4A5A-BA0C-BEACED571B85}" srcOrd="1" destOrd="0" presId="urn:microsoft.com/office/officeart/2005/8/layout/process1"/>
    <dgm:cxn modelId="{61DCF226-147D-4153-BE23-A8AF7599EAA0}" type="presParOf" srcId="{AD02A7E1-E120-4A5A-BA0C-BEACED571B85}" destId="{F2F9AED1-BBE0-472C-BBD8-769BFEA5140E}" srcOrd="0" destOrd="0" presId="urn:microsoft.com/office/officeart/2005/8/layout/process1"/>
    <dgm:cxn modelId="{8D0C5474-410D-42A9-A532-9C1DF215C00E}" type="presParOf" srcId="{A5DB175F-0FF2-4471-8826-A9F0411DBB42}" destId="{62820395-077B-407A-85BA-704761FEB1B9}" srcOrd="2" destOrd="0" presId="urn:microsoft.com/office/officeart/2005/8/layout/process1"/>
    <dgm:cxn modelId="{6BE01330-CE65-4656-BAFA-AAB40C23E962}" type="presParOf" srcId="{A5DB175F-0FF2-4471-8826-A9F0411DBB42}" destId="{ACF7FC56-FC97-49D2-8B4B-16F1709B4C30}" srcOrd="3" destOrd="0" presId="urn:microsoft.com/office/officeart/2005/8/layout/process1"/>
    <dgm:cxn modelId="{AC009B76-9514-4077-9EB7-F581A480E866}" type="presParOf" srcId="{ACF7FC56-FC97-49D2-8B4B-16F1709B4C30}" destId="{23ACF2CF-553B-461D-9C2A-161376B75EEB}" srcOrd="0" destOrd="0" presId="urn:microsoft.com/office/officeart/2005/8/layout/process1"/>
    <dgm:cxn modelId="{446D71F5-ACA0-43FD-950D-744EEB4AFD74}" type="presParOf" srcId="{A5DB175F-0FF2-4471-8826-A9F0411DBB42}" destId="{73147451-2D92-4016-84CD-2CA1852BF2F4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HorizontalMultiLevelHierarchy">
  <dgm:title val=""/>
  <dgm:desc val=""/>
  <dgm:catLst>
    <dgm:cat type="hierarchy" pri="46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 val="exact"/>
    </dgm:varLst>
    <dgm:choose name="Name1">
      <dgm:if name="Name2" func="var" arg="dir" op="equ" val="norm">
        <dgm:alg type="hierChild">
          <dgm:param type="linDir" val="fromT"/>
          <dgm:param type="chAlign" val="l"/>
        </dgm:alg>
      </dgm:if>
      <dgm:else name="Name3">
        <dgm:alg type="hierChild">
          <dgm:param type="linDir" val="fromT"/>
          <dgm:param type="ch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LevelOneTextNode" refType="h"/>
      <dgm:constr type="w" for="des" forName="LevelOneTextNode" refType="h" refFor="des" refForName="LevelOneTextNode" fact="0.19"/>
      <dgm:constr type="h" for="des" forName="LevelTwoTextNode" refType="w" refFor="des" refForName="LevelOneTextNode"/>
      <dgm:constr type="w" for="des" forName="LevelTwoTextNode" refType="h" refFor="des" refForName="LevelTwoTextNode" fact="3.28"/>
      <dgm:constr type="sibSp" refType="h" refFor="des" refForName="LevelTwoTextNode" op="equ" fact="0.25"/>
      <dgm:constr type="sibSp" for="des" forName="level2hierChild" refType="h" refFor="des" refForName="LevelTwoTextNode" op="equ" fact="0.25"/>
      <dgm:constr type="sibSp" for="des" forName="level3hierChild" refType="h" refFor="des" refForName="LevelTwoTextNode" op="equ" fact="0.25"/>
      <dgm:constr type="sp" for="des" forName="root1" refType="w" refFor="des" refForName="LevelTwoTextNode" fact="0.2"/>
      <dgm:constr type="sp" for="des" forName="root2" refType="sp" refFor="des" refForName="root1" op="equ"/>
      <dgm:constr type="primFontSz" for="des" forName="LevelOneTextNode" op="equ" val="65"/>
      <dgm:constr type="primFontSz" for="des" forName="LevelTwoTextNode" op="equ" val="65"/>
      <dgm:constr type="primFontSz" for="des" forName="LevelTwoTextNode" refType="primFontSz" refFor="des" refForName="LevelOneTextNode" op="lte"/>
      <dgm:constr type="primFontSz" for="des" forName="connTx" op="equ" val="50"/>
      <dgm:constr type="primFontSz" for="des" forName="connTx" refType="primFontSz" refFor="des" refForName="LevelOneTextNode" op="lte" fact="0.78"/>
    </dgm:constrLst>
    <dgm:forEach name="Name4" axis="ch">
      <dgm:forEach name="Name5" axis="self" ptType="node">
        <dgm:layoutNode name="root1">
          <dgm:choose name="Name6">
            <dgm:if name="Name7" func="var" arg="dir" op="equ" val="norm">
              <dgm:alg type="hierRoot">
                <dgm:param type="hierAlign" val="lCtrCh"/>
              </dgm:alg>
            </dgm:if>
            <dgm:else name="Name8">
              <dgm:alg type="hierRoot">
                <dgm:param type="hierAlign" val="rCtrCh"/>
              </dgm:alg>
            </dgm:else>
          </dgm:choose>
          <dgm:shape xmlns:r="http://schemas.openxmlformats.org/officeDocument/2006/relationships" r:blip="">
            <dgm:adjLst/>
          </dgm:shape>
          <dgm:presOf/>
          <dgm:layoutNode name="LevelOneTextNode" styleLbl="node0">
            <dgm:varLst>
              <dgm:chPref val="3"/>
            </dgm:varLst>
            <dgm:alg type="tx">
              <dgm:param type="autoTxRot" val="grav"/>
            </dgm:alg>
            <dgm:choose name="Name9">
              <dgm:if name="Name10" func="var" arg="dir" op="equ" val="norm">
                <dgm:shape xmlns:r="http://schemas.openxmlformats.org/officeDocument/2006/relationships" rot="270" type="rect" r:blip="">
                  <dgm:adjLst/>
                </dgm:shape>
              </dgm:if>
              <dgm:else name="Name11">
                <dgm:shape xmlns:r="http://schemas.openxmlformats.org/officeDocument/2006/relationships" rot="90" type="rect" r:blip="">
                  <dgm:adjLst/>
                </dgm:shape>
              </dgm:else>
            </dgm:choose>
            <dgm:presOf axis="self"/>
            <dgm:constrLst>
              <dgm:constr type="tMarg" refType="primFontSz" fact="0.05"/>
              <dgm:constr type="bMarg" refType="primFontSz" fact="0.05"/>
              <dgm:constr type="lMarg" refType="primFontSz" fact="0.05"/>
              <dgm:constr type="rMarg" refType="primFontSz" fact="0.05"/>
            </dgm:constrLst>
            <dgm:ruleLst>
              <dgm:rule type="primFontSz" val="2" fact="NaN" max="NaN"/>
            </dgm:ruleLst>
          </dgm:layoutNode>
          <dgm:layoutNode name="level2hierChild">
            <dgm:choose name="Name12">
              <dgm:if name="Name13" func="var" arg="dir" op="equ" val="norm">
                <dgm:alg type="hierChild">
                  <dgm:param type="linDir" val="fromT"/>
                  <dgm:param type="chAlign" val="l"/>
                </dgm:alg>
              </dgm:if>
              <dgm:else name="Name14">
                <dgm:alg type="hierChild">
                  <dgm:param type="linDir" val="fromT"/>
                  <dgm:param type="chAlign" val="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forEach name="repeat" axis="ch">
              <dgm:forEach name="Name15" axis="self" ptType="parTrans" cnt="1">
                <dgm:layoutNode name="conn2-1">
                  <dgm:choose name="Name16">
                    <dgm:if name="Name17" func="var" arg="dir" op="equ" val="norm">
                      <dgm:alg type="conn">
                        <dgm:param type="dim" val="1D"/>
                        <dgm:param type="begPts" val="midR"/>
                        <dgm:param type="endPts" val="midL"/>
                        <dgm:param type="endSty" val="noArr"/>
                        <dgm:param type="connRout" val="bend"/>
                      </dgm:alg>
                    </dgm:if>
                    <dgm:else name="Name18">
                      <dgm:alg type="conn">
                        <dgm:param type="dim" val="1D"/>
                        <dgm:param type="begPts" val="midL"/>
                        <dgm:param type="endPts" val="midR"/>
                        <dgm:param type="endSty" val="noArr"/>
                        <dgm:param type="connRout" val="bend"/>
                      </dgm:alg>
                    </dgm:else>
                  </dgm:choose>
                  <dgm:shape xmlns:r="http://schemas.openxmlformats.org/officeDocument/2006/relationships" type="conn" r:blip="" zOrderOff="-99999">
                    <dgm:adjLst/>
                  </dgm:shape>
                  <dgm:presOf axis="self"/>
                  <dgm:constrLst>
                    <dgm:constr type="w" val="1"/>
                    <dgm:constr type="h" val="5"/>
                    <dgm:constr type="connDist"/>
                    <dgm:constr type="begPad"/>
                    <dgm:constr type="endPad"/>
                    <dgm:constr type="userA" for="ch" refType="connDist"/>
                  </dgm:constrLst>
                  <dgm:layoutNode name="connTx">
                    <dgm:alg type="tx">
                      <dgm:param type="autoTxRot" val="grav"/>
                    </dgm:alg>
                    <dgm:shape xmlns:r="http://schemas.openxmlformats.org/officeDocument/2006/relationships" type="rect" r:blip="" hideGeom="1">
                      <dgm:adjLst/>
                    </dgm:shape>
                    <dgm:presOf axis="self"/>
                    <dgm:constrLst>
                      <dgm:constr type="userA"/>
                      <dgm:constr type="w" refType="userA" fact="0.05"/>
                      <dgm:constr type="h" refType="userA" fact="0.05"/>
                      <dgm:constr type="lMarg" val="1"/>
                      <dgm:constr type="rMarg" val="1"/>
                      <dgm:constr type="tMarg"/>
                      <dgm:constr type="bMarg"/>
                    </dgm:constrLst>
                    <dgm:ruleLst>
                      <dgm:rule type="h" val="NaN" fact="0.25" max="NaN"/>
                      <dgm:rule type="w" val="NaN" fact="0.8" max="NaN"/>
                      <dgm:rule type="primFontSz" val="5" fact="NaN" max="NaN"/>
                    </dgm:ruleLst>
                  </dgm:layoutNode>
                </dgm:layoutNode>
              </dgm:forEach>
              <dgm:forEach name="Name19" axis="self" ptType="node">
                <dgm:layoutNode name="root2">
                  <dgm:choose name="Name20">
                    <dgm:if name="Name21" func="var" arg="dir" op="equ" val="norm">
                      <dgm:alg type="hierRoot">
                        <dgm:param type="hierAlign" val="lCtrCh"/>
                      </dgm:alg>
                    </dgm:if>
                    <dgm:else name="Name22">
                      <dgm:alg type="hierRoot">
                        <dgm:param type="hierAlign" val="rCtrCh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layoutNode name="LevelTwoTextNode">
                    <dgm:varLst>
                      <dgm:chPref val="3"/>
                    </dgm:varLst>
                    <dgm:alg type="tx"/>
                    <dgm:shape xmlns:r="http://schemas.openxmlformats.org/officeDocument/2006/relationships" type="rect" r:blip="">
                      <dgm:adjLst/>
                    </dgm:shape>
                    <dgm:presOf axis="self"/>
                    <dgm:constrLst>
                      <dgm:constr type="tMarg" refType="primFontSz" fact="0.05"/>
                      <dgm:constr type="bMarg" refType="primFontSz" fact="0.05"/>
                      <dgm:constr type="lMarg" refType="primFontSz" fact="0.05"/>
                      <dgm:constr type="rMarg" refType="primFontSz" fact="0.05"/>
                    </dgm:constrLst>
                    <dgm:ruleLst>
                      <dgm:rule type="primFontSz" val="2" fact="NaN" max="NaN"/>
                    </dgm:ruleLst>
                  </dgm:layoutNode>
                  <dgm:layoutNode name="level3hierChild">
                    <dgm:choose name="Name23">
                      <dgm:if name="Name24" func="var" arg="dir" op="equ" val="norm">
                        <dgm:alg type="hierChild">
                          <dgm:param type="linDir" val="fromT"/>
                          <dgm:param type="chAlign" val="l"/>
                        </dgm:alg>
                      </dgm:if>
                      <dgm:else name="Name25">
                        <dgm:alg type="hierChild">
                          <dgm:param type="linDir" val="fromT"/>
                          <dgm:param type="chAlign" val="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forEach name="Name26" ref="repeat"/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E23D-B537-4267-A2EA-4C57C75FDC49}" type="datetimeFigureOut">
              <a:rPr lang="zh-TW" altLang="en-US" smtClean="0"/>
              <a:t>2019/12/15</a:t>
            </a:fld>
            <a:endParaRPr lang="zh-TW" altLang="en-US"/>
          </a:p>
        </p:txBody>
      </p:sp>
      <p:sp>
        <p:nvSpPr>
          <p:cNvPr id="4" name="投影片圖像版面配置區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TW" altLang="en-US"/>
          </a:p>
        </p:txBody>
      </p:sp>
      <p:sp>
        <p:nvSpPr>
          <p:cNvPr id="5" name="備忘稿版面配置區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C7CA719-DE23-4BAF-8F67-2345A6E02910}" type="slidenum">
              <a:rPr lang="zh-TW" altLang="en-US" smtClean="0"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21687597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7CA719-DE23-4BAF-8F67-2345A6E02910}" type="slidenum">
              <a:rPr lang="zh-TW" altLang="en-US" smtClean="0"/>
              <a:t>1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0276613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影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 dirty="0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C7CA719-DE23-4BAF-8F67-2345A6E02910}" type="slidenum">
              <a:rPr lang="zh-TW" altLang="en-US" smtClean="0"/>
              <a:t>2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13613762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/>
              <a:t>講記：君子有三畏，為什麼以下「畏天命」等，再用三個畏字？下文的句讀若再用此，雖然詳明但不簡要，文章必須通順暢達，而且簡要，不可囉唆。論語是子游、子夏的門徒所編的，經文的章法不可不知。最後二條「狎大人，侮聖人之言」更簡要，不說「不知」，也不說「不畏」，而且「小人不知」四字，在前文就沒有。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7CA719-DE23-4BAF-8F67-2345A6E02910}" type="slidenum">
              <a:rPr lang="zh-TW" altLang="en-US" smtClean="0"/>
              <a:t>10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7591552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zh-TW" altLang="en-US" dirty="0"/>
              <a:t>劉恭冕（</a:t>
            </a:r>
            <a:r>
              <a:rPr lang="en-US" altLang="zh-TW" dirty="0"/>
              <a:t>1824</a:t>
            </a:r>
            <a:r>
              <a:rPr lang="zh-TW" altLang="en-US" dirty="0"/>
              <a:t>年－</a:t>
            </a:r>
            <a:r>
              <a:rPr lang="en-US" altLang="zh-TW" dirty="0"/>
              <a:t>1883</a:t>
            </a:r>
            <a:r>
              <a:rPr lang="zh-TW" altLang="en-US" dirty="0"/>
              <a:t>年），字叔俛，號勉齋。寶應人。揚州學派代表人物之一。</a:t>
            </a:r>
          </a:p>
          <a:p>
            <a:r>
              <a:rPr lang="zh-TW" altLang="en-US" dirty="0"/>
              <a:t>道光四年（</a:t>
            </a:r>
            <a:r>
              <a:rPr lang="en-US" altLang="zh-TW" dirty="0"/>
              <a:t>1824</a:t>
            </a:r>
            <a:r>
              <a:rPr lang="zh-TW" altLang="en-US" dirty="0"/>
              <a:t>年）出生，是劉寶楠次子，由父親自教習，十七歲時隨父遊宦，有小學功底。著有</a:t>
            </a:r>
            <a:r>
              <a:rPr lang="en-US" altLang="zh-TW" dirty="0"/>
              <a:t>《</a:t>
            </a:r>
            <a:r>
              <a:rPr lang="zh-TW" altLang="en-US" dirty="0"/>
              <a:t>論語正義補</a:t>
            </a:r>
            <a:r>
              <a:rPr lang="en-US" altLang="zh-TW" dirty="0"/>
              <a:t>》</a:t>
            </a:r>
            <a:r>
              <a:rPr lang="zh-TW" altLang="en-US" dirty="0"/>
              <a:t>、</a:t>
            </a:r>
            <a:r>
              <a:rPr lang="en-US" altLang="zh-TW" dirty="0"/>
              <a:t>《</a:t>
            </a:r>
            <a:r>
              <a:rPr lang="zh-TW" altLang="en-US" dirty="0"/>
              <a:t>何休論語注訓述</a:t>
            </a:r>
            <a:r>
              <a:rPr lang="en-US" altLang="zh-TW" dirty="0"/>
              <a:t>》</a:t>
            </a:r>
            <a:r>
              <a:rPr lang="zh-TW" altLang="en-US" dirty="0"/>
              <a:t>。</a:t>
            </a:r>
            <a:endParaRPr lang="en-US" altLang="zh-TW" dirty="0"/>
          </a:p>
          <a:p>
            <a:r>
              <a:rPr lang="zh-TW" altLang="en-US" dirty="0"/>
              <a:t>劉台拱（</a:t>
            </a:r>
            <a:r>
              <a:rPr lang="en-US" altLang="zh-TW" dirty="0"/>
              <a:t>1751</a:t>
            </a:r>
            <a:r>
              <a:rPr lang="zh-TW" altLang="en-US" dirty="0"/>
              <a:t>年－</a:t>
            </a:r>
            <a:r>
              <a:rPr lang="en-US" altLang="zh-TW" dirty="0"/>
              <a:t>1805</a:t>
            </a:r>
            <a:r>
              <a:rPr lang="zh-TW" altLang="en-US" dirty="0"/>
              <a:t>年），字端臨、江嶺、子階，江蘇寶應人。是經學大師劉寶楠的族叔。</a:t>
            </a:r>
            <a:endParaRPr lang="en-US" altLang="zh-TW" dirty="0"/>
          </a:p>
          <a:p>
            <a:r>
              <a:rPr lang="zh-TW" altLang="en-US" dirty="0"/>
              <a:t>劉寶楠（</a:t>
            </a:r>
            <a:r>
              <a:rPr lang="en-US" altLang="zh-TW" dirty="0"/>
              <a:t>1791</a:t>
            </a:r>
            <a:r>
              <a:rPr lang="zh-TW" altLang="en-US" dirty="0"/>
              <a:t>年－</a:t>
            </a:r>
            <a:r>
              <a:rPr lang="en-US" altLang="zh-TW" dirty="0"/>
              <a:t>19</a:t>
            </a:r>
            <a:r>
              <a:rPr lang="zh-TW" altLang="en-US" dirty="0"/>
              <a:t>世紀</a:t>
            </a:r>
            <a:r>
              <a:rPr lang="en-US" altLang="zh-TW" dirty="0"/>
              <a:t>?</a:t>
            </a:r>
            <a:r>
              <a:rPr lang="zh-TW" altLang="en-US" dirty="0"/>
              <a:t>），字楚楨，號念樓，江蘇省寶應縣人。清朝官員、揚州學派人物。與劉文淇並稱「揚州二劉」，有子劉恭冕。與劉台拱、劉恭冕並稱「寶應劉氏三世」。</a:t>
            </a:r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C7CA719-DE23-4BAF-8F67-2345A6E02910}" type="slidenum">
              <a:rPr lang="zh-TW" altLang="en-US" smtClean="0"/>
              <a:t>27</a:t>
            </a:fld>
            <a:endParaRPr lang="zh-TW" altLang="en-US"/>
          </a:p>
        </p:txBody>
      </p:sp>
    </p:spTree>
    <p:extLst>
      <p:ext uri="{BB962C8B-B14F-4D97-AF65-F5344CB8AC3E}">
        <p14:creationId xmlns:p14="http://schemas.microsoft.com/office/powerpoint/2010/main" val="38071498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TW" altLang="en-US"/>
              <a:t>按一下以編輯母片副標題樣式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14D5E-151C-4C7B-BF26-54BC32832573}" type="datetime1">
              <a:rPr lang="en-US" altLang="zh-TW" smtClean="0"/>
              <a:t>12/15/2019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05353" y="6315635"/>
            <a:ext cx="779767" cy="365125"/>
          </a:xfrm>
        </p:spPr>
        <p:txBody>
          <a:bodyPr/>
          <a:lstStyle>
            <a:lvl1pPr>
              <a:defRPr sz="28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0137" y="624110"/>
            <a:ext cx="10694476" cy="1280890"/>
          </a:xfrm>
        </p:spPr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10136" y="2133600"/>
            <a:ext cx="10694476" cy="3777622"/>
          </a:xfrm>
        </p:spPr>
        <p:txBody>
          <a:bodyPr>
            <a:normAutofit/>
          </a:bodyPr>
          <a:lstStyle>
            <a:lvl1pPr>
              <a:defRPr sz="3600"/>
            </a:lvl1pPr>
            <a:lvl2pPr>
              <a:defRPr sz="3200"/>
            </a:lvl2pPr>
            <a:lvl3pPr>
              <a:defRPr sz="2800"/>
            </a:lvl3pPr>
            <a:lvl4pPr>
              <a:defRPr sz="2400"/>
            </a:lvl4pPr>
            <a:lvl5pPr>
              <a:defRPr sz="2400"/>
            </a:lvl5pPr>
          </a:lstStyle>
          <a:p>
            <a:pPr lvl="0"/>
            <a:r>
              <a:rPr lang="zh-TW" altLang="en-US" dirty="0"/>
              <a:t>編輯母片文字樣式</a:t>
            </a:r>
          </a:p>
          <a:p>
            <a:pPr lvl="1"/>
            <a:r>
              <a:rPr lang="zh-TW" altLang="en-US" dirty="0"/>
              <a:t>第二層</a:t>
            </a:r>
          </a:p>
          <a:p>
            <a:pPr lvl="2"/>
            <a:r>
              <a:rPr lang="zh-TW" altLang="en-US" dirty="0"/>
              <a:t>第三層</a:t>
            </a:r>
          </a:p>
          <a:p>
            <a:pPr lvl="3"/>
            <a:r>
              <a:rPr lang="zh-TW" altLang="en-US" dirty="0"/>
              <a:t>第四層</a:t>
            </a:r>
          </a:p>
          <a:p>
            <a:pPr lvl="4"/>
            <a:r>
              <a:rPr lang="zh-TW" altLang="en-US" dirty="0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696196-CB34-4D4C-BEC2-5DBE921AB021}" type="datetime1">
              <a:rPr lang="en-US" altLang="zh-TW" smtClean="0"/>
              <a:t>12/15/2019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0369" y="6456079"/>
            <a:ext cx="779767" cy="365125"/>
          </a:xfrm>
        </p:spPr>
        <p:txBody>
          <a:bodyPr/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9A9A41-20BE-4D93-AB1D-56234BF47B08}" type="datetime1">
              <a:rPr lang="en-US" altLang="zh-TW" smtClean="0"/>
              <a:t>12/15/2019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5842F8-137F-4419-8D25-F52943D6227D}" type="datetime1">
              <a:rPr lang="en-US" altLang="zh-TW" smtClean="0"/>
              <a:t>12/15/2019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編輯母片文字樣式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/>
              <a:t>編輯母片文字樣式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24B941-AACD-40B7-A2E4-6954E0FB46AF}" type="datetime1">
              <a:rPr lang="en-US" altLang="zh-TW" smtClean="0"/>
              <a:t>12/15/2019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75552C-A0DE-4143-AD25-A2E4B42C7732}" type="datetime1">
              <a:rPr lang="en-US" altLang="zh-TW" smtClean="0"/>
              <a:t>12/15/2019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EB35A6-DC14-4CEA-8A07-1371C7034F91}" type="datetime1">
              <a:rPr lang="en-US" altLang="zh-TW" smtClean="0"/>
              <a:t>12/15/2019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8ACB67-7894-4C09-8C93-A26DEB56EAE8}" type="datetime1">
              <a:rPr lang="en-US" altLang="zh-TW" smtClean="0"/>
              <a:t>12/15/2019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zh-TW" altLang="en-US"/>
              <a:t>按一下圖示以新增圖片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45AC26-7E1E-490B-9603-ED38451D2B77}" type="datetime1">
              <a:rPr lang="en-US" altLang="zh-TW" smtClean="0"/>
              <a:t>12/15/2019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標題與說明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876E29B-CA9D-4F0A-BA0C-F3EB285FF8EE}" type="datetime1">
              <a:rPr lang="en-US" altLang="zh-TW" smtClean="0"/>
              <a:t>12/15/2019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 (含標題)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/>
              <a:t>編輯母片文字樣式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/>
              <a:t>編輯母片文字樣式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39F2B-1915-4897-84AA-59A3898E5E12}" type="datetime1">
              <a:rPr lang="en-US" altLang="zh-TW" smtClean="0"/>
              <a:t>12/15/2019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288224-014D-4DAD-A1F0-8EF2328E3793}" type="datetime1">
              <a:rPr lang="en-US" altLang="zh-TW" smtClean="0"/>
              <a:t>12/15/2019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引述名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/>
              <a:t>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6AE00A-27B5-4318-887F-9EB872DB53C9}" type="datetime1">
              <a:rPr lang="en-US" altLang="zh-TW" smtClean="0"/>
              <a:t>12/15/2019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是非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zh-TW" altLang="en-US"/>
              <a:t>編輯母片文字樣式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zh-TW" altLang="en-US"/>
              <a:t>編輯母片文字樣式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34BE37-AF75-4513-BC86-80AFBDA39943}" type="datetime1">
              <a:rPr lang="en-US" altLang="zh-TW" smtClean="0"/>
              <a:t>12/15/2019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FDBC55-E74A-4C1E-B90C-78A6AD172E3E}" type="datetime1">
              <a:rPr lang="en-US" altLang="zh-TW" smtClean="0"/>
              <a:t>12/15/2019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B8E82-7319-4B94-BC3F-23C460018F60}" type="datetime1">
              <a:rPr lang="en-US" altLang="zh-TW" smtClean="0"/>
              <a:t>12/15/2019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zh-TW" altLang="en-US"/>
              <a:t>按一下以編輯母片標題樣式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/>
              <a:t>編輯母片文字樣式</a:t>
            </a:r>
          </a:p>
          <a:p>
            <a:pPr lvl="1"/>
            <a:r>
              <a:rPr lang="zh-TW" altLang="en-US"/>
              <a:t>第二層</a:t>
            </a:r>
          </a:p>
          <a:p>
            <a:pPr lvl="2"/>
            <a:r>
              <a:rPr lang="zh-TW" altLang="en-US"/>
              <a:t>第三層</a:t>
            </a:r>
          </a:p>
          <a:p>
            <a:pPr lvl="3"/>
            <a:r>
              <a:rPr lang="zh-TW" altLang="en-US"/>
              <a:t>第四層</a:t>
            </a:r>
          </a:p>
          <a:p>
            <a:pPr lvl="4"/>
            <a:r>
              <a:rPr lang="zh-TW" altLang="en-US"/>
              <a:t>第五層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291348-EDC4-475B-B3B8-B8D51FDCA71F}" type="datetime1">
              <a:rPr lang="en-US" altLang="zh-TW" smtClean="0"/>
              <a:t>12/15/2019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hf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3.pn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2.xm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12" Type="http://schemas.microsoft.com/office/2007/relationships/diagramDrawing" Target="../diagrams/drawing2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11" Type="http://schemas.openxmlformats.org/officeDocument/2006/relationships/diagramColors" Target="../diagrams/colors2.xml"/><Relationship Id="rId5" Type="http://schemas.openxmlformats.org/officeDocument/2006/relationships/diagramQuickStyle" Target="../diagrams/quickStyle1.xml"/><Relationship Id="rId10" Type="http://schemas.openxmlformats.org/officeDocument/2006/relationships/diagramQuickStyle" Target="../diagrams/quickStyle2.xml"/><Relationship Id="rId4" Type="http://schemas.openxmlformats.org/officeDocument/2006/relationships/diagramLayout" Target="../diagrams/layout1.xml"/><Relationship Id="rId9" Type="http://schemas.openxmlformats.org/officeDocument/2006/relationships/diagramLayout" Target="../diagrams/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2589213" y="916710"/>
            <a:ext cx="8915399" cy="995218"/>
          </a:xfrm>
        </p:spPr>
        <p:txBody>
          <a:bodyPr/>
          <a:lstStyle/>
          <a:p>
            <a:r>
              <a:rPr lang="zh-TW" altLang="en-US" dirty="0"/>
              <a:t>論語論士</a:t>
            </a:r>
            <a:r>
              <a:rPr lang="zh-TW" altLang="en-US" dirty="0" smtClean="0"/>
              <a:t>君子</a:t>
            </a:r>
            <a:r>
              <a:rPr lang="en-US" altLang="zh-TW" dirty="0" smtClean="0"/>
              <a:t>(</a:t>
            </a:r>
            <a:r>
              <a:rPr lang="zh-TW" altLang="en-US" dirty="0" smtClean="0"/>
              <a:t>二</a:t>
            </a:r>
            <a:r>
              <a:rPr lang="en-US" altLang="zh-TW" dirty="0" smtClean="0"/>
              <a:t>)</a:t>
            </a:r>
            <a:endParaRPr lang="zh-TW" altLang="en-US" dirty="0"/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6910" y="2696046"/>
            <a:ext cx="3057525" cy="3133725"/>
          </a:xfrm>
          <a:prstGeom prst="rect">
            <a:avLst/>
          </a:prstGeom>
        </p:spPr>
      </p:pic>
      <p:pic>
        <p:nvPicPr>
          <p:cNvPr id="5" name="圖片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57598" y="2890272"/>
            <a:ext cx="2918402" cy="2939499"/>
          </a:xfrm>
          <a:prstGeom prst="rect">
            <a:avLst/>
          </a:prstGeom>
        </p:spPr>
      </p:pic>
      <p:pic>
        <p:nvPicPr>
          <p:cNvPr id="6" name="圖片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15492" y="2890273"/>
            <a:ext cx="2697018" cy="2968146"/>
          </a:xfrm>
          <a:prstGeom prst="rect">
            <a:avLst/>
          </a:prstGeom>
        </p:spPr>
      </p:pic>
      <p:sp>
        <p:nvSpPr>
          <p:cNvPr id="7" name="矩形 6"/>
          <p:cNvSpPr/>
          <p:nvPr/>
        </p:nvSpPr>
        <p:spPr>
          <a:xfrm>
            <a:off x="6548582" y="5412509"/>
            <a:ext cx="858982" cy="2401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8" name="矩形 7"/>
          <p:cNvSpPr/>
          <p:nvPr/>
        </p:nvSpPr>
        <p:spPr>
          <a:xfrm>
            <a:off x="9393670" y="5500724"/>
            <a:ext cx="858982" cy="24014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zh-TW" altLang="en-US"/>
          </a:p>
        </p:txBody>
      </p:sp>
      <p:sp>
        <p:nvSpPr>
          <p:cNvPr id="3" name="投影片編號版面配置區 2">
            <a:extLst>
              <a:ext uri="{FF2B5EF4-FFF2-40B4-BE49-F238E27FC236}">
                <a16:creationId xmlns:a16="http://schemas.microsoft.com/office/drawing/2014/main" xmlns="" id="{0F783684-76D7-404C-B9CF-2B185BF79E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95260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大綱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393371" y="1810327"/>
            <a:ext cx="10111241" cy="4100895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>
                <a:solidFill>
                  <a:schemeClr val="bg1">
                    <a:lumMod val="65000"/>
                  </a:schemeClr>
                </a:solidFill>
              </a:rPr>
              <a:t>一</a:t>
            </a:r>
            <a:r>
              <a:rPr lang="en-US" altLang="zh-TW" sz="3200" dirty="0">
                <a:solidFill>
                  <a:schemeClr val="bg1">
                    <a:lumMod val="65000"/>
                  </a:schemeClr>
                </a:solidFill>
              </a:rPr>
              <a:t>.</a:t>
            </a:r>
            <a:r>
              <a:rPr lang="zh-TW" altLang="en-US" sz="3200" dirty="0">
                <a:solidFill>
                  <a:schemeClr val="bg1">
                    <a:lumMod val="65000"/>
                  </a:schemeClr>
                </a:solidFill>
              </a:rPr>
              <a:t>士的心志與行誼</a:t>
            </a:r>
            <a:endParaRPr lang="en-US" altLang="zh-TW" sz="3200" dirty="0">
              <a:solidFill>
                <a:schemeClr val="bg1">
                  <a:lumMod val="65000"/>
                </a:schemeClr>
              </a:solidFill>
            </a:endParaRPr>
          </a:p>
          <a:p>
            <a:pPr>
              <a:lnSpc>
                <a:spcPts val="5000"/>
              </a:lnSpc>
            </a:pPr>
            <a:r>
              <a:rPr lang="zh-TW" altLang="en-US" sz="3200" dirty="0">
                <a:solidFill>
                  <a:schemeClr val="bg1">
                    <a:lumMod val="65000"/>
                  </a:schemeClr>
                </a:solidFill>
              </a:rPr>
              <a:t>二</a:t>
            </a:r>
            <a:r>
              <a:rPr lang="en-US" altLang="zh-TW" sz="3200" dirty="0">
                <a:solidFill>
                  <a:schemeClr val="bg1">
                    <a:lumMod val="65000"/>
                  </a:schemeClr>
                </a:solidFill>
              </a:rPr>
              <a:t>.</a:t>
            </a:r>
            <a:r>
              <a:rPr lang="zh-TW" altLang="en-US" sz="3200" dirty="0">
                <a:solidFill>
                  <a:schemeClr val="bg1">
                    <a:lumMod val="65000"/>
                  </a:schemeClr>
                </a:solidFill>
              </a:rPr>
              <a:t>君子的言行與典範</a:t>
            </a:r>
            <a:endParaRPr lang="en-US" altLang="zh-TW" sz="3200" dirty="0">
              <a:solidFill>
                <a:schemeClr val="bg1">
                  <a:lumMod val="65000"/>
                </a:schemeClr>
              </a:solidFill>
            </a:endParaRPr>
          </a:p>
          <a:p>
            <a:pPr>
              <a:lnSpc>
                <a:spcPts val="5000"/>
              </a:lnSpc>
            </a:pPr>
            <a:r>
              <a:rPr lang="zh-TW" altLang="en-US" sz="3200" dirty="0"/>
              <a:t>三</a:t>
            </a:r>
            <a:r>
              <a:rPr lang="en-US" altLang="zh-TW" sz="3200" dirty="0"/>
              <a:t>.</a:t>
            </a:r>
            <a:r>
              <a:rPr lang="zh-TW" altLang="en-US" sz="3200" dirty="0"/>
              <a:t>君子的存心與修養</a:t>
            </a:r>
            <a:endParaRPr lang="en-US" altLang="zh-TW" sz="3200" dirty="0"/>
          </a:p>
          <a:p>
            <a:pPr>
              <a:lnSpc>
                <a:spcPts val="5000"/>
              </a:lnSpc>
            </a:pPr>
            <a:r>
              <a:rPr lang="zh-TW" altLang="en-US" sz="3200" dirty="0"/>
              <a:t>四</a:t>
            </a:r>
            <a:r>
              <a:rPr lang="en-US" altLang="zh-TW" sz="3200" dirty="0"/>
              <a:t>.</a:t>
            </a:r>
            <a:r>
              <a:rPr lang="zh-TW" altLang="en-US" sz="3200" dirty="0"/>
              <a:t>君子的出處與行藏</a:t>
            </a:r>
            <a:endParaRPr lang="en-US" altLang="zh-TW" sz="3200" dirty="0"/>
          </a:p>
          <a:p>
            <a:pPr>
              <a:lnSpc>
                <a:spcPts val="5000"/>
              </a:lnSpc>
            </a:pPr>
            <a:r>
              <a:rPr lang="zh-TW" altLang="en-US" sz="3200" dirty="0"/>
              <a:t>五</a:t>
            </a:r>
            <a:r>
              <a:rPr lang="en-US" altLang="zh-TW" sz="3200" dirty="0"/>
              <a:t>.</a:t>
            </a:r>
            <a:r>
              <a:rPr lang="zh-TW" altLang="en-US" sz="3200" dirty="0"/>
              <a:t>君子與小人的區別</a:t>
            </a:r>
          </a:p>
        </p:txBody>
      </p:sp>
      <p:pic>
        <p:nvPicPr>
          <p:cNvPr id="4" name="圖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1578" y="1644073"/>
            <a:ext cx="4606280" cy="396571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投影片編號版面配置區 4">
            <a:extLst>
              <a:ext uri="{FF2B5EF4-FFF2-40B4-BE49-F238E27FC236}">
                <a16:creationId xmlns="" xmlns:a16="http://schemas.microsoft.com/office/drawing/2014/main" id="{A9492013-F92F-483E-B791-70FB491C55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4919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10137" y="1493155"/>
            <a:ext cx="10690762" cy="1280890"/>
          </a:xfrm>
        </p:spPr>
        <p:txBody>
          <a:bodyPr>
            <a:normAutofit fontScale="90000"/>
          </a:bodyPr>
          <a:lstStyle/>
          <a:p>
            <a:r>
              <a:rPr lang="zh-TW" altLang="en-US" dirty="0"/>
              <a:t>子曰：「君子之於天下也，無適</a:t>
            </a:r>
            <a:r>
              <a:rPr lang="en-US" altLang="zh-TW" sz="3100" dirty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(</a:t>
            </a:r>
            <a:r>
              <a:rPr lang="en-US" altLang="zh-TW" sz="3100" dirty="0" err="1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dí</a:t>
            </a:r>
            <a:r>
              <a:rPr lang="en-US" altLang="zh-TW" sz="3100" dirty="0">
                <a:solidFill>
                  <a:schemeClr val="tx1">
                    <a:lumMod val="75000"/>
                    <a:lumOff val="25000"/>
                  </a:scheme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)</a:t>
            </a:r>
            <a:r>
              <a:rPr lang="zh-TW" altLang="en-US" dirty="0"/>
              <a:t>也，無莫也，義之與比。」（里仁）</a:t>
            </a:r>
            <a:r>
              <a:rPr lang="en-US" altLang="zh-TW" dirty="0"/>
              <a:t/>
            </a:r>
            <a:br>
              <a:rPr lang="en-US" altLang="zh-TW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0137" y="2774045"/>
            <a:ext cx="11106560" cy="3777622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適莫：親疏。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《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無量壽經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》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慧遠義疏：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無適適之親，無莫莫之疏。</a:t>
            </a:r>
            <a:endParaRPr lang="en-US" altLang="zh-TW" sz="32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君子對於天下人，無專主之親，無特定之疏，惟以道義是從。即不問親疏，但以道義為處世準繩。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比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從也。</a:t>
            </a:r>
          </a:p>
        </p:txBody>
      </p:sp>
      <p:sp>
        <p:nvSpPr>
          <p:cNvPr id="4" name="標題 1"/>
          <p:cNvSpPr txBox="1">
            <a:spLocks/>
          </p:cNvSpPr>
          <p:nvPr/>
        </p:nvSpPr>
        <p:spPr>
          <a:xfrm>
            <a:off x="1998073" y="511039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zh-TW" altLang="en-US" dirty="0">
                <a:solidFill>
                  <a:srgbClr val="FF0000"/>
                </a:solidFill>
              </a:rPr>
              <a:t>三</a:t>
            </a:r>
            <a:r>
              <a:rPr lang="en-US" altLang="zh-TW" dirty="0">
                <a:solidFill>
                  <a:srgbClr val="FF0000"/>
                </a:solidFill>
              </a:rPr>
              <a:t>.</a:t>
            </a:r>
            <a:r>
              <a:rPr lang="zh-TW" altLang="en-US" dirty="0">
                <a:solidFill>
                  <a:srgbClr val="FF0000"/>
                </a:solidFill>
              </a:rPr>
              <a:t>君子的</a:t>
            </a:r>
            <a:r>
              <a:rPr lang="zh-TW" altLang="en-US" u="sng" dirty="0">
                <a:solidFill>
                  <a:srgbClr val="FF0000"/>
                </a:solidFill>
              </a:rPr>
              <a:t>存心</a:t>
            </a:r>
            <a:r>
              <a:rPr lang="zh-TW" altLang="en-US" dirty="0">
                <a:solidFill>
                  <a:schemeClr val="tx1"/>
                </a:solidFill>
              </a:rPr>
              <a:t>與修養</a:t>
            </a:r>
            <a:br>
              <a:rPr lang="zh-TW" altLang="en-US" dirty="0">
                <a:solidFill>
                  <a:schemeClr val="tx1"/>
                </a:solidFill>
              </a:rPr>
            </a:br>
            <a:endParaRPr lang="zh-TW" altLang="en-US" dirty="0">
              <a:solidFill>
                <a:schemeClr val="tx1"/>
              </a:solidFill>
            </a:endParaRPr>
          </a:p>
        </p:txBody>
      </p:sp>
      <p:sp>
        <p:nvSpPr>
          <p:cNvPr id="5" name="投影片編號版面配置區 4">
            <a:extLst>
              <a:ext uri="{FF2B5EF4-FFF2-40B4-BE49-F238E27FC236}">
                <a16:creationId xmlns="" xmlns:a16="http://schemas.microsoft.com/office/drawing/2014/main" id="{C35D9263-11AA-42B6-A0AC-8F3B33BE74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96617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0136" y="655781"/>
            <a:ext cx="10883100" cy="5717309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/>
              <a:t>司馬牛問「君子」。子曰：「</a:t>
            </a:r>
            <a:r>
              <a:rPr lang="zh-TW" altLang="en-US" sz="3200" dirty="0">
                <a:solidFill>
                  <a:srgbClr val="FF0000"/>
                </a:solidFill>
              </a:rPr>
              <a:t>君子不憂不懼。</a:t>
            </a:r>
            <a:r>
              <a:rPr lang="zh-TW" altLang="en-US" sz="3200" dirty="0"/>
              <a:t>」曰：「不憂不懼，斯謂之君子矣乎？」子曰：「</a:t>
            </a:r>
            <a:r>
              <a:rPr lang="zh-TW" altLang="en-US" sz="3200" dirty="0">
                <a:solidFill>
                  <a:srgbClr val="FF0000"/>
                </a:solidFill>
              </a:rPr>
              <a:t>內省不疚，夫何憂何懼？</a:t>
            </a:r>
            <a:r>
              <a:rPr lang="zh-TW" altLang="en-US" sz="3200" dirty="0"/>
              <a:t>」（顏淵）</a:t>
            </a:r>
            <a:endParaRPr lang="en-US" altLang="zh-TW" sz="3200" dirty="0"/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桓魋謀反，司馬牛既不能阻止其兄弒君篡位，又不能大義滅親，陷於兩難，所以憂懼不釋。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不憂不懼來自內省不疚，只要司馬牛不參與桓魋弒君之謀，也不到宋君那裡告發，內省對於他的哥哥以及宋君，皆無愧疚，不失為兩全的辦法。</a:t>
            </a:r>
          </a:p>
        </p:txBody>
      </p:sp>
      <p:sp>
        <p:nvSpPr>
          <p:cNvPr id="2" name="投影片編號版面配置區 1">
            <a:extLst>
              <a:ext uri="{FF2B5EF4-FFF2-40B4-BE49-F238E27FC236}">
                <a16:creationId xmlns="" xmlns:a16="http://schemas.microsoft.com/office/drawing/2014/main" id="{60717C1B-3240-4E29-AC20-0CA69DF304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17914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10136" y="744183"/>
            <a:ext cx="10690763" cy="1280890"/>
          </a:xfrm>
        </p:spPr>
        <p:txBody>
          <a:bodyPr>
            <a:normAutofit fontScale="90000"/>
          </a:bodyPr>
          <a:lstStyle/>
          <a:p>
            <a:r>
              <a:rPr lang="zh-TW" altLang="en-US" dirty="0"/>
              <a:t>子曰：「君子矜而不爭，群而不黨。」（衛靈公）</a:t>
            </a:r>
            <a:br>
              <a:rPr lang="zh-TW" altLang="en-US" dirty="0"/>
            </a:b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0136" y="1782618"/>
            <a:ext cx="10694476" cy="4128604"/>
          </a:xfrm>
        </p:spPr>
        <p:txBody>
          <a:bodyPr>
            <a:normAutofit/>
          </a:bodyPr>
          <a:lstStyle/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包注：「矜，矜莊也。」</a:t>
            </a: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君子恭敬而又退讓，合群而不結黨。</a:t>
            </a: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尚書洪範：「無偏無黨」。有黨便有偏私，所以君子不黨。後世諸多黨禍，足資鑑戒。</a:t>
            </a:r>
          </a:p>
        </p:txBody>
      </p:sp>
      <p:sp>
        <p:nvSpPr>
          <p:cNvPr id="4" name="投影片編號版面配置區 3">
            <a:extLst>
              <a:ext uri="{FF2B5EF4-FFF2-40B4-BE49-F238E27FC236}">
                <a16:creationId xmlns="" xmlns:a16="http://schemas.microsoft.com/office/drawing/2014/main" id="{6F60C377-2D2D-43D1-9A15-D7E54F8DEB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90170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0137" y="831273"/>
            <a:ext cx="11200632" cy="5079949"/>
          </a:xfrm>
        </p:spPr>
        <p:txBody>
          <a:bodyPr>
            <a:noAutofit/>
          </a:bodyPr>
          <a:lstStyle/>
          <a:p>
            <a:pPr>
              <a:lnSpc>
                <a:spcPts val="5000"/>
              </a:lnSpc>
            </a:pPr>
            <a:r>
              <a:rPr lang="zh-TW" altLang="zh-TW" sz="3200" dirty="0"/>
              <a:t>孔子曰：「君子有三畏：</a:t>
            </a:r>
            <a:r>
              <a:rPr lang="zh-TW" altLang="zh-TW" sz="3200" dirty="0">
                <a:solidFill>
                  <a:srgbClr val="FF0000"/>
                </a:solidFill>
              </a:rPr>
              <a:t>畏天命，畏大人，畏聖人之言。</a:t>
            </a:r>
            <a:r>
              <a:rPr lang="zh-TW" altLang="zh-TW" sz="3200" dirty="0"/>
              <a:t>小人不知天命而不畏也，狎大人，侮聖人之言。」（</a:t>
            </a:r>
            <a:r>
              <a:rPr lang="zh-TW" altLang="en-US" sz="3200" dirty="0"/>
              <a:t>季氏</a:t>
            </a:r>
            <a:r>
              <a:rPr lang="zh-TW" altLang="zh-TW" sz="3200" dirty="0"/>
              <a:t>）</a:t>
            </a:r>
            <a:endParaRPr lang="en-US" altLang="zh-TW" sz="3200" dirty="0"/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畏：恐懼，不敢違背。中庸：「恐懼乎其所不聞」。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天命：善惡報應。何晏集解以為，天命順之則吉，逆之則凶，所以可畏。皇疏舉尚書伊訓解釋：「作善降之百祥，作不善降之百殃。」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2" name="投影片編號版面配置區 1">
            <a:extLst>
              <a:ext uri="{FF2B5EF4-FFF2-40B4-BE49-F238E27FC236}">
                <a16:creationId xmlns="" xmlns:a16="http://schemas.microsoft.com/office/drawing/2014/main" id="{385073D6-D2AF-4FA0-ACF6-11F0B389BD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2306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8099" name="Rectangle 3"/>
          <p:cNvSpPr>
            <a:spLocks noGrp="1" noChangeArrowheads="1"/>
          </p:cNvSpPr>
          <p:nvPr>
            <p:ph idx="1"/>
          </p:nvPr>
        </p:nvSpPr>
        <p:spPr>
          <a:xfrm>
            <a:off x="810136" y="692726"/>
            <a:ext cx="10790440" cy="6003041"/>
          </a:xfrm>
        </p:spPr>
        <p:txBody>
          <a:bodyPr>
            <a:normAutofit/>
          </a:bodyPr>
          <a:lstStyle/>
          <a:p>
            <a:pPr eaLnBrk="1" hangingPunct="1">
              <a:lnSpc>
                <a:spcPts val="4400"/>
              </a:lnSpc>
            </a:pPr>
            <a:r>
              <a:rPr lang="zh-TW" altLang="en-US" sz="36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天命</a:t>
            </a:r>
            <a:r>
              <a:rPr lang="en-US" altLang="zh-TW" sz="36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—</a:t>
            </a:r>
            <a:r>
              <a:rPr lang="zh-TW" altLang="en-US" sz="36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天命就是因果</a:t>
            </a:r>
            <a:r>
              <a:rPr lang="en-US" altLang="zh-TW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雪廬老人</a:t>
            </a:r>
            <a:r>
              <a:rPr lang="en-US" altLang="zh-TW" sz="28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</a:p>
          <a:p>
            <a:pPr lvl="1">
              <a:lnSpc>
                <a:spcPts val="4400"/>
              </a:lnSpc>
            </a:pPr>
            <a:r>
              <a:rPr lang="zh-TW" altLang="en-US" sz="34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天命</a:t>
            </a:r>
            <a:r>
              <a:rPr lang="en-US" altLang="zh-TW" sz="3400" dirty="0">
                <a:solidFill>
                  <a:schemeClr val="tx1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—</a:t>
            </a:r>
            <a:r>
              <a:rPr lang="zh-TW" altLang="en-US" sz="34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科學的因果律</a:t>
            </a:r>
            <a:endParaRPr lang="en-US" altLang="zh-TW" sz="3400" dirty="0">
              <a:solidFill>
                <a:srgbClr val="FF0000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lvl="2">
              <a:lnSpc>
                <a:spcPts val="4400"/>
              </a:lnSpc>
            </a:pPr>
            <a:r>
              <a:rPr lang="zh-TW" altLang="en-US" sz="3000" dirty="0">
                <a:solidFill>
                  <a:srgbClr val="FF0000"/>
                </a:solidFill>
                <a:ea typeface="標楷體" panose="03000509000000000000" pitchFamily="65" charset="-120"/>
              </a:rPr>
              <a:t>自然科學及社會科學的因果律</a:t>
            </a:r>
            <a:endParaRPr lang="en-US" altLang="zh-TW" sz="3000" dirty="0">
              <a:solidFill>
                <a:srgbClr val="FF0000"/>
              </a:solidFill>
              <a:ea typeface="標楷體" panose="03000509000000000000" pitchFamily="65" charset="-120"/>
            </a:endParaRPr>
          </a:p>
          <a:p>
            <a:pPr lvl="3">
              <a:lnSpc>
                <a:spcPts val="4400"/>
              </a:lnSpc>
            </a:pPr>
            <a:r>
              <a:rPr lang="zh-TW" altLang="en-US" sz="2800" dirty="0">
                <a:solidFill>
                  <a:schemeClr val="tx1"/>
                </a:solidFill>
                <a:ea typeface="標楷體" panose="03000509000000000000" pitchFamily="65" charset="-120"/>
              </a:rPr>
              <a:t>自然科學</a:t>
            </a:r>
            <a:r>
              <a:rPr lang="en-US" altLang="zh-TW" sz="2800" dirty="0">
                <a:solidFill>
                  <a:schemeClr val="tx1"/>
                </a:solidFill>
                <a:ea typeface="標楷體" panose="03000509000000000000" pitchFamily="65" charset="-120"/>
              </a:rPr>
              <a:t>—</a:t>
            </a:r>
            <a:r>
              <a:rPr lang="zh-TW" altLang="en-US" sz="2800" dirty="0">
                <a:solidFill>
                  <a:schemeClr val="tx1"/>
                </a:solidFill>
                <a:ea typeface="標楷體" panose="03000509000000000000" pitchFamily="65" charset="-120"/>
              </a:rPr>
              <a:t>宇宙萬物的運行規律（物理現象）</a:t>
            </a:r>
            <a:endParaRPr lang="en-US" altLang="zh-TW" sz="2800" dirty="0">
              <a:solidFill>
                <a:schemeClr val="tx1"/>
              </a:solidFill>
              <a:ea typeface="標楷體" panose="03000509000000000000" pitchFamily="65" charset="-120"/>
            </a:endParaRPr>
          </a:p>
          <a:p>
            <a:pPr lvl="4">
              <a:lnSpc>
                <a:spcPts val="4400"/>
              </a:lnSpc>
            </a:pPr>
            <a:r>
              <a:rPr lang="zh-TW" altLang="en-US" sz="2800" dirty="0">
                <a:solidFill>
                  <a:schemeClr val="tx1"/>
                </a:solidFill>
                <a:ea typeface="標楷體" panose="03000509000000000000" pitchFamily="65" charset="-120"/>
              </a:rPr>
              <a:t>木金火土水</a:t>
            </a:r>
          </a:p>
          <a:p>
            <a:pPr lvl="3">
              <a:lnSpc>
                <a:spcPts val="4400"/>
              </a:lnSpc>
            </a:pPr>
            <a:r>
              <a:rPr lang="zh-TW" altLang="en-US" sz="2800" dirty="0">
                <a:solidFill>
                  <a:srgbClr val="FF0000"/>
                </a:solidFill>
                <a:ea typeface="標楷體" panose="03000509000000000000" pitchFamily="65" charset="-120"/>
              </a:rPr>
              <a:t>社會科學</a:t>
            </a:r>
            <a:r>
              <a:rPr lang="en-US" altLang="zh-TW" sz="2800" dirty="0">
                <a:solidFill>
                  <a:srgbClr val="FF0000"/>
                </a:solidFill>
                <a:ea typeface="標楷體" panose="03000509000000000000" pitchFamily="65" charset="-120"/>
              </a:rPr>
              <a:t>—</a:t>
            </a:r>
            <a:r>
              <a:rPr lang="zh-TW" altLang="en-US" sz="2800" dirty="0">
                <a:solidFill>
                  <a:srgbClr val="FF0000"/>
                </a:solidFill>
                <a:ea typeface="標楷體" panose="03000509000000000000" pitchFamily="65" charset="-120"/>
              </a:rPr>
              <a:t>人類歷史的演變法則（心理現象）</a:t>
            </a:r>
            <a:endParaRPr lang="en-US" altLang="zh-TW" sz="2800" dirty="0">
              <a:solidFill>
                <a:srgbClr val="FF0000"/>
              </a:solidFill>
              <a:ea typeface="標楷體" panose="03000509000000000000" pitchFamily="65" charset="-120"/>
            </a:endParaRPr>
          </a:p>
          <a:p>
            <a:pPr lvl="4">
              <a:lnSpc>
                <a:spcPts val="4400"/>
              </a:lnSpc>
            </a:pPr>
            <a:r>
              <a:rPr lang="zh-TW" altLang="en-US" sz="2800" dirty="0">
                <a:solidFill>
                  <a:srgbClr val="FF0000"/>
                </a:solidFill>
                <a:ea typeface="標楷體" panose="03000509000000000000" pitchFamily="65" charset="-120"/>
              </a:rPr>
              <a:t>仁義禮智信</a:t>
            </a:r>
          </a:p>
          <a:p>
            <a:pPr>
              <a:lnSpc>
                <a:spcPts val="4400"/>
              </a:lnSpc>
            </a:pPr>
            <a:r>
              <a:rPr lang="zh-TW" altLang="en-US" sz="3600" dirty="0">
                <a:solidFill>
                  <a:schemeClr val="tx1"/>
                </a:solidFill>
                <a:ea typeface="標楷體" panose="03000509000000000000" pitchFamily="65" charset="-120"/>
              </a:rPr>
              <a:t>天命：善惡報應。</a:t>
            </a:r>
          </a:p>
        </p:txBody>
      </p:sp>
      <p:sp>
        <p:nvSpPr>
          <p:cNvPr id="39938" name="投影片編號版面配置區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1pPr>
            <a:lvl2pPr marL="742950" indent="-28575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2pPr>
            <a:lvl3pPr marL="11430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3pPr>
            <a:lvl4pPr marL="16002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4pPr>
            <a:lvl5pPr marL="2057400" indent="-228600" eaLnBrk="0" hangingPunct="0"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kumimoji="1">
                <a:solidFill>
                  <a:schemeClr val="tx1"/>
                </a:solidFill>
                <a:latin typeface="Arial" panose="020B0604020202020204" pitchFamily="34" charset="0"/>
                <a:ea typeface="新細明體" panose="02020500000000000000" pitchFamily="18" charset="-120"/>
              </a:defRPr>
            </a:lvl9pPr>
          </a:lstStyle>
          <a:p>
            <a:pPr eaLnBrk="1" hangingPunct="1"/>
            <a:fld id="{F2AC4A7B-E74B-4625-AE70-77DCC25C53C7}" type="slidenum">
              <a:rPr lang="en-US" altLang="zh-TW"/>
              <a:pPr eaLnBrk="1" hangingPunct="1"/>
              <a:t>7</a:t>
            </a:fld>
            <a:endParaRPr lang="en-US" altLang="zh-TW"/>
          </a:p>
        </p:txBody>
      </p:sp>
    </p:spTree>
    <p:extLst>
      <p:ext uri="{BB962C8B-B14F-4D97-AF65-F5344CB8AC3E}">
        <p14:creationId xmlns:p14="http://schemas.microsoft.com/office/powerpoint/2010/main" val="278976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88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88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8809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88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88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88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88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8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88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8099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0136" y="988291"/>
            <a:ext cx="10694476" cy="4922931"/>
          </a:xfrm>
        </p:spPr>
        <p:txBody>
          <a:bodyPr>
            <a:normAutofit/>
          </a:bodyPr>
          <a:lstStyle/>
          <a:p>
            <a:r>
              <a:rPr lang="zh-TW" altLang="en-US" sz="36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大人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：在位者。劉氏正義引鄭注：「大人，謂天子諸侯為政教者。」或謂大人是有德有位之人，故須畏之。</a:t>
            </a:r>
            <a:endParaRPr lang="en-US" altLang="zh-TW" sz="36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6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聖人之言</a:t>
            </a: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>：皇疏：「聖人之言，謂五經典籍聖人遺文也。其理深遠，故君子畏之也。」</a:t>
            </a:r>
          </a:p>
        </p:txBody>
      </p:sp>
      <p:sp>
        <p:nvSpPr>
          <p:cNvPr id="2" name="投影片編號版面配置區 1">
            <a:extLst>
              <a:ext uri="{FF2B5EF4-FFF2-40B4-BE49-F238E27FC236}">
                <a16:creationId xmlns="" xmlns:a16="http://schemas.microsoft.com/office/drawing/2014/main" id="{A76D3353-348D-42B1-BFAB-647F3587D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7521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10136" y="624110"/>
            <a:ext cx="11012409" cy="1280890"/>
          </a:xfrm>
        </p:spPr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小人不知天命而不畏也，狎大人，侮聖人之言。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0136" y="1579418"/>
            <a:ext cx="10694476" cy="4876800"/>
          </a:xfrm>
        </p:spPr>
        <p:txBody>
          <a:bodyPr>
            <a:normAutofit/>
          </a:bodyPr>
          <a:lstStyle/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何晏集解依老子道德經「天網恢恢，疏而不失」，解釋小人不知不畏之故。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狎大人：見大人有見大人之禮。君子博學於文，約之以禮。所以有德有學，能知天命，亦能禮敬大人。小人相反，不知天命，亦不知禮，所以輕視大人。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侮聖人之言：侮是侮慢，小人無德無學，不知聖人所說的話皆是真理，所以侮慢聖人之言。</a:t>
            </a:r>
          </a:p>
        </p:txBody>
      </p:sp>
      <p:sp>
        <p:nvSpPr>
          <p:cNvPr id="4" name="投影片編號版面配置區 3">
            <a:extLst>
              <a:ext uri="{FF2B5EF4-FFF2-40B4-BE49-F238E27FC236}">
                <a16:creationId xmlns="" xmlns:a16="http://schemas.microsoft.com/office/drawing/2014/main" id="{2644FC3D-FDAF-43E0-AA4B-F7D2392AC4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578153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789362" y="744182"/>
            <a:ext cx="8911687" cy="1280890"/>
          </a:xfrm>
        </p:spPr>
        <p:txBody>
          <a:bodyPr/>
          <a:lstStyle/>
          <a:p>
            <a:r>
              <a:rPr lang="zh-TW" altLang="en-US" dirty="0"/>
              <a:t>章法文理</a:t>
            </a:r>
          </a:p>
        </p:txBody>
      </p:sp>
      <p:graphicFrame>
        <p:nvGraphicFramePr>
          <p:cNvPr id="4" name="內容版面配置區 3"/>
          <p:cNvGraphicFramePr>
            <a:graphicFrameLocks noGrp="1"/>
          </p:cNvGraphicFramePr>
          <p:nvPr>
            <p:ph idx="1"/>
            <p:extLst/>
          </p:nvPr>
        </p:nvGraphicFramePr>
        <p:xfrm>
          <a:off x="4122284" y="531278"/>
          <a:ext cx="5553301" cy="32775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資料庫圖表 4"/>
          <p:cNvGraphicFramePr/>
          <p:nvPr>
            <p:extLst/>
          </p:nvPr>
        </p:nvGraphicFramePr>
        <p:xfrm>
          <a:off x="2644302" y="3837322"/>
          <a:ext cx="8786357" cy="23325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sp>
        <p:nvSpPr>
          <p:cNvPr id="3" name="投影片編號版面配置區 2">
            <a:extLst>
              <a:ext uri="{FF2B5EF4-FFF2-40B4-BE49-F238E27FC236}">
                <a16:creationId xmlns="" xmlns:a16="http://schemas.microsoft.com/office/drawing/2014/main" id="{9422672E-9CEC-44BE-A2B8-35918C6F79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4209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子曰：「君子貞而不諒。」（衛靈公）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0137" y="1754909"/>
            <a:ext cx="10892336" cy="4156313"/>
          </a:xfrm>
        </p:spPr>
        <p:txBody>
          <a:bodyPr>
            <a:normAutofit/>
          </a:bodyPr>
          <a:lstStyle/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孔安國注：「貞，正也。諒，信也。」君子守其正道，而不必諒。古註或把諒解釋為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小信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，如「匹夫匹婦之為諒。」或把諒解釋為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執一而不知變通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，如引孟子告子篇：「君子不亮</a:t>
            </a:r>
            <a:r>
              <a:rPr lang="zh-TW" altLang="en-US" sz="2400" dirty="0">
                <a:latin typeface="標楷體" panose="03000509000000000000" pitchFamily="65" charset="-120"/>
                <a:ea typeface="標楷體" panose="03000509000000000000" pitchFamily="65" charset="-120"/>
              </a:rPr>
              <a:t>（同諒）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，惡乎執。」君子應當守信，但像這樣的信，守之，則有害於君子之道，所以不必守。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可與立未可與權</a:t>
            </a:r>
          </a:p>
        </p:txBody>
      </p:sp>
      <p:sp>
        <p:nvSpPr>
          <p:cNvPr id="4" name="投影片編號版面配置區 3">
            <a:extLst>
              <a:ext uri="{FF2B5EF4-FFF2-40B4-BE49-F238E27FC236}">
                <a16:creationId xmlns="" xmlns:a16="http://schemas.microsoft.com/office/drawing/2014/main" id="{D56DFA60-544C-497D-AA4B-B3536D1750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0329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君子的修養（功夫）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0136" y="1357745"/>
            <a:ext cx="10694476" cy="4987637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zh-TW" sz="3200" dirty="0"/>
              <a:t>子曰：「君子博學於文，約之以禮，亦可以弗畔矣夫！」（</a:t>
            </a:r>
            <a:r>
              <a:rPr lang="zh-TW" altLang="en-US" sz="3200" dirty="0"/>
              <a:t>雍也</a:t>
            </a:r>
            <a:r>
              <a:rPr lang="zh-TW" altLang="zh-TW" sz="3200" dirty="0"/>
              <a:t>）</a:t>
            </a:r>
            <a:endParaRPr lang="en-US" altLang="zh-TW" sz="3200" dirty="0"/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釋文云：「一本無君子字，兩得。」有「君子」二字是對學生以外的人說，無「君子」二字是對學生說。兩本皆得。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畔，一訓「叛」，即不離經叛道之意。一訓「偏」，作合乎中道講，語氣和平。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xmlns="" id="{FCB3267D-4D98-4E0D-B3E2-389CC486AD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91371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博學於文，約之以禮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92629" y="1505527"/>
            <a:ext cx="10611983" cy="5352473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博學於文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：學問載於書籍，書皆是文。博學者須將一門學通，再學另一門，愈學愈博也。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約之以禮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：曲禮：「道德仁義，非禮不成。」孔子「志於道，據於德，依於仁，游於藝。」藝者禮樂射御書數，以禮為首。故雖博學，而首須學禮。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約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:?)</a:t>
            </a:r>
          </a:p>
          <a:p>
            <a:pPr>
              <a:lnSpc>
                <a:spcPts val="5000"/>
              </a:lnSpc>
            </a:pP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約：簡約。</a:t>
            </a:r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xmlns="" id="{A87B0257-CB01-4473-8CCB-360DC6E0A2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33498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>
              <a:lnSpc>
                <a:spcPts val="5000"/>
              </a:lnSpc>
            </a:pPr>
            <a:r>
              <a:rPr lang="zh-TW" altLang="en-US" dirty="0"/>
              <a:t>子曰：「君子不重則不威；學則不固。主忠信。無友不如己者。過，則勿憚改。」（學而）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0136" y="2152073"/>
            <a:ext cx="10698189" cy="4119367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君子不重則不威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重者，莊重。威，是威儀。君子不莊重，則無威儀。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學則不固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孔安國注：「固，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蔽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也。」焦循論語補疏引曲禮鄭康成注：「固，謂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不達於禮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也。」焦氏以為：「不達於禮，是為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蔽塞不通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。」蔽塞，不達於禮，所以不莊重。求學則不蔽塞，故云學則不固。</a:t>
            </a:r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xmlns="" id="{CACB3B61-01A0-47AF-BF5D-B3FEE36FB1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29725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en-US" dirty="0"/>
              <a:t>另一說：</a:t>
            </a:r>
            <a:br>
              <a:rPr lang="zh-TW" altLang="en-US" dirty="0"/>
            </a:br>
            <a:r>
              <a:rPr lang="zh-TW" altLang="en-US" dirty="0"/>
              <a:t>「君子不重則不威，學則不固。主忠信。」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固</a:t>
            </a:r>
            <a:r>
              <a:rPr lang="en-US" altLang="zh-TW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堅固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君子不莊重，則無威儀，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學則不堅固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。欲其堅固，須以忠信為主。皇疏：「忠信為心，百行之主也。」故以忠信為主，所學則堅固，其人則能莊重而有威儀。</a:t>
            </a:r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xmlns="" id="{16CB70B7-1E00-46C9-B315-15C17D4464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8461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主忠信。無友不如己者。過，則勿憚改。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0137" y="1579417"/>
            <a:ext cx="11114008" cy="5061527"/>
          </a:xfrm>
        </p:spPr>
        <p:txBody>
          <a:bodyPr>
            <a:noAutofit/>
          </a:bodyPr>
          <a:lstStyle/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此說學。鄭注：「主，親也。」親近忠信之人，以忠信之人為師。學須有師，又須交友。無友不如己者，如字古注有異解，一作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似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字講。茲從之。不如己，指在修養道德方面不似我，例如我講求忠信，彼則講求詐術，彼我志不同，道不合，不能結交為友。無友之無，舊文作毋，義為勿。無友不如己者，即是勿交與我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道不同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之人為友。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人有過，而不自知，師友知而告之，則勿憚改。憚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畏懼也。</a:t>
            </a:r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xmlns="" id="{074DC0C0-BE45-4AA7-9FE9-88370BBF44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25536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0136" y="831273"/>
            <a:ext cx="10694476" cy="5079949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/>
              <a:t>子曰：「君子食無求飽，居無求安，敏於事而慎於言，就有道而正焉，可謂好學也已。」（學而）</a:t>
            </a:r>
            <a:endParaRPr lang="en-US" altLang="zh-TW" sz="3200" dirty="0"/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鄭康成注：「學者之志，有所不暇也。」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孔安國作「疾速」，焦循論語補疏作「審慎」解，劉氏正義兼採兩說。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有道：有道德而學有專長之人。</a:t>
            </a:r>
          </a:p>
        </p:txBody>
      </p:sp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xmlns="" id="{22683006-23D9-44A5-8326-787E6C2AD7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25562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子曰：「君子不器。」（為政）</a:t>
            </a:r>
            <a:r>
              <a:rPr lang="en-US" altLang="zh-TW" dirty="0"/>
              <a:t/>
            </a:r>
            <a:br>
              <a:rPr lang="en-US" altLang="zh-TW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0137" y="1496291"/>
            <a:ext cx="10892336" cy="4950691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包咸注：「器者，各周於用。至於君子，無所不施。」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君子之學，不像器具那樣限於一種功用。而是有大事時，即作大事，有小事時，即作小事。凡有利於大眾之事，皆可為之。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易繫辭：「形而上者謂之道，形而下者謂之器。」君子不以器自許，而志於形器以上之道。有道便是君子儒。</a:t>
            </a:r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xmlns="" id="{2E1627D0-1E6A-4ABD-95B0-C91199B6DE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58174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TW" altLang="en-US" dirty="0"/>
              <a:t>子曰：「君子無所爭。必也射乎！揖讓而升，下而飲。其爭也君子。」（八佾）</a:t>
            </a:r>
            <a:r>
              <a:rPr lang="en-US" altLang="zh-TW" dirty="0"/>
              <a:t/>
            </a:r>
            <a:br>
              <a:rPr lang="en-US" altLang="zh-TW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王肅注：「射於堂，升及下，皆揖讓而相飲也。」射禮行於堂上，升堂與下，皆揖讓，勝負皆飲，負者先飲，勝者陪之。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「當仁不讓於師」，「見義不為無勇也」。</a:t>
            </a:r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xmlns="" id="{9D3EAE06-7532-46A8-9FDD-A3ED938933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19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4086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10137" y="624110"/>
            <a:ext cx="10818446" cy="1768108"/>
          </a:xfrm>
        </p:spPr>
        <p:txBody>
          <a:bodyPr>
            <a:normAutofit fontScale="90000"/>
          </a:bodyPr>
          <a:lstStyle/>
          <a:p>
            <a:r>
              <a:rPr lang="zh-TW" altLang="en-US" dirty="0"/>
              <a:t>棘子成曰：「君子質而已矣，何以文為？」子貢曰：「惜乎，夫子之說君子也，駟不及舌！文猶質也，質猶文也；虎豹之鞹，猶犬羊之鞹。」（顏淵）</a:t>
            </a:r>
            <a:r>
              <a:rPr lang="en-US" altLang="zh-TW" dirty="0"/>
              <a:t/>
            </a:r>
            <a:br>
              <a:rPr lang="en-US" altLang="zh-TW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0136" y="2392218"/>
            <a:ext cx="10694476" cy="4017818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棘子成：衛國大夫。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CN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駟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：</a:t>
            </a:r>
            <a:r>
              <a:rPr lang="zh-CN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四馬一乘也。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鞹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en-US" altLang="zh-TW" sz="3200" dirty="0" err="1">
                <a:latin typeface="標楷體" panose="03000509000000000000" pitchFamily="65" charset="-120"/>
                <a:ea typeface="標楷體" panose="03000509000000000000" pitchFamily="65" charset="-120"/>
              </a:rPr>
              <a:t>kuò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ㄎㄨㄛˋ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集解孔安國注：「皮去毛曰鞹，虎豹與犬羊別者，正以毛文異耳，今使文質同者，何以別虎豹與犬羊耶。」</a:t>
            </a:r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xmlns="" id="{55862906-3991-42A7-9F2A-18E5C98F8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00109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TW" altLang="en-US" dirty="0"/>
              <a:t>子曰：「質勝文則野，文勝質則史。文質彬彬，然後君子。」（雍也）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2105891"/>
            <a:ext cx="8915400" cy="3805331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質是本質，文是文彩。野，包注：「如野人。」說文：「野，郊外也。」野人，即是居在郊外之人。史，古注有二義，一是史書，一是史官。</a:t>
            </a:r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xmlns="" id="{30E4C7B3-DD6C-4AF2-9A70-DB997AD68C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19776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質勝文則野，文勝質則史。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0136" y="1754909"/>
            <a:ext cx="10694476" cy="4156313"/>
          </a:xfrm>
        </p:spPr>
        <p:txBody>
          <a:bodyPr>
            <a:normAutofit/>
          </a:bodyPr>
          <a:lstStyle/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勝，包注作多字講。質多於文，則如野人。也就是像鄉下人的意思。鄉下人習作農工，言行欠於禮文修飾，顯得樸素無華。故云，質多於文，則如郊野之人。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文多於質，則如史書。史書所載的史事，由於寫史的人，除了像左丘明那一類的史家之外，難免有所好惡，不得其正，是故所寫的歷史，不免文過其實。所以，文多於質，則如史書，有失其真。</a:t>
            </a:r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xmlns="" id="{17639358-9FE2-4E8D-86C4-6FEF33F92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15590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文質彬彬，然後君子。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0136" y="1801091"/>
            <a:ext cx="10694476" cy="4110131"/>
          </a:xfrm>
        </p:spPr>
        <p:txBody>
          <a:bodyPr>
            <a:normAutofit/>
          </a:bodyPr>
          <a:lstStyle/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包注：「彬彬，文質相半之貌。」彬彬，融和之相。文與質均衡交融。言行文雅而又真實，合乎中道，是為文質彬彬的君子。</a:t>
            </a:r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xmlns="" id="{6D17E355-71F8-4E77-8156-B584C0B13B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3669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10137" y="624110"/>
            <a:ext cx="10694476" cy="1758872"/>
          </a:xfrm>
        </p:spPr>
        <p:txBody>
          <a:bodyPr>
            <a:normAutofit/>
          </a:bodyPr>
          <a:lstStyle/>
          <a:p>
            <a:r>
              <a:rPr lang="zh-TW" altLang="en-US" dirty="0"/>
              <a:t>孔子曰：「君子有三戒；少之時，血氣未定，戒之在色；及其壯也，血氣方剛，戒之在鬥；及其老也，血氣既衰，戒之在得。」（季氏）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0136" y="2496065"/>
            <a:ext cx="11064707" cy="3913971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 曲禮上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人生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十年曰幼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，學。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二十曰弱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，冠。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三十曰壯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，有室。四十曰強，而仕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CN" altLang="en-US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為士以事人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。五十曰艾，服官政</a:t>
            </a:r>
            <a:r>
              <a:rPr lang="en-US" altLang="zh-TW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(</a:t>
            </a:r>
            <a:r>
              <a:rPr lang="zh-TW" altLang="en-US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為大夫以長人</a:t>
            </a:r>
            <a:r>
              <a:rPr lang="en-US" altLang="zh-TW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)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。六十曰耆，指使。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七十曰老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，而傳。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八十、九十曰耄</a:t>
            </a:r>
            <a:r>
              <a:rPr lang="en-US" altLang="zh-TW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(</a:t>
            </a:r>
            <a:r>
              <a:rPr lang="zh-TW" altLang="en-US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惛忘</a:t>
            </a:r>
            <a:r>
              <a:rPr lang="en-US" altLang="zh-TW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)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，七年曰悼</a:t>
            </a:r>
            <a:r>
              <a:rPr lang="en-US" altLang="zh-TW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(</a:t>
            </a:r>
            <a:r>
              <a:rPr lang="zh-TW" altLang="en-US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憐愛</a:t>
            </a:r>
            <a:r>
              <a:rPr lang="en-US" altLang="zh-TW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)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，悼與耄雖有罪，不加刑焉。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百年曰期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，頤</a:t>
            </a:r>
            <a:r>
              <a:rPr lang="en-US" altLang="zh-TW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(</a:t>
            </a:r>
            <a:r>
              <a:rPr lang="zh-TW" altLang="en-US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養</a:t>
            </a:r>
            <a:r>
              <a:rPr lang="en-US" altLang="zh-TW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)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xmlns="" id="{2AE3423C-EE69-4A27-9CA3-D7F4096230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7834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3"/>
          <p:cNvSpPr>
            <a:spLocks noGrp="1"/>
          </p:cNvSpPr>
          <p:nvPr>
            <p:ph type="title"/>
          </p:nvPr>
        </p:nvSpPr>
        <p:spPr>
          <a:xfrm>
            <a:off x="810136" y="574682"/>
            <a:ext cx="8871602" cy="1731163"/>
          </a:xfrm>
        </p:spPr>
        <p:txBody>
          <a:bodyPr>
            <a:normAutofit fontScale="90000"/>
          </a:bodyPr>
          <a:lstStyle/>
          <a:p>
            <a:r>
              <a:rPr lang="zh-TW" altLang="en-US" dirty="0" smtClean="0"/>
              <a:t>少</a:t>
            </a:r>
            <a:r>
              <a:rPr lang="zh-TW" altLang="en-US" dirty="0"/>
              <a:t>之時，血氣未定，戒之在色；及其壯也，血氣方剛，戒之在鬥；及其老也，血氣既衰，戒之在得。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0136" y="2632364"/>
            <a:ext cx="10768367" cy="3777622"/>
          </a:xfrm>
        </p:spPr>
        <p:txBody>
          <a:bodyPr>
            <a:normAutofit/>
          </a:bodyPr>
          <a:lstStyle/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血氣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血屬陰，氣屬陽。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方剛：正好剛強。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得：貪求。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翟灝四書考異：「淮南詮言訓，凡人之性少則猖狂，壯則強暴，老則好利，本於此章。」</a:t>
            </a: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戒色，戒鬥，戒得，雖言養身，實兼修德。</a:t>
            </a:r>
          </a:p>
        </p:txBody>
      </p:sp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xmlns="" id="{D79D59CB-BE91-4F21-A384-A854A8DAB8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338381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10137" y="624109"/>
            <a:ext cx="10694476" cy="1629563"/>
          </a:xfrm>
        </p:spPr>
        <p:txBody>
          <a:bodyPr>
            <a:normAutofit/>
          </a:bodyPr>
          <a:lstStyle/>
          <a:p>
            <a:r>
              <a:rPr lang="zh-TW" altLang="en-US" dirty="0"/>
              <a:t>子曰：「不知命，無以為君子也。不知禮，無以立也。不知言，無以知人也。」（堯曰）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0137" y="2133599"/>
            <a:ext cx="11150954" cy="4636655"/>
          </a:xfrm>
        </p:spPr>
        <p:txBody>
          <a:bodyPr>
            <a:normAutofit/>
          </a:bodyPr>
          <a:lstStyle/>
          <a:p>
            <a:pPr>
              <a:lnSpc>
                <a:spcPts val="4000"/>
              </a:lnSpc>
              <a:spcBef>
                <a:spcPts val="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孔安國注：「命，謂窮達之分也。」皇疏：「命，謂窮通夭壽也。人生而有命，受之由天，故不可不知也。若不知而強求，則不成為君子之德。」皇疏之意，命就是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天命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各人的命雖然同受於天，但有窮通夭壽之異。何為其然，必須了解前因。各人前因不同，所以受天之命不同。了解前因，便能知命。如此知命，始肯修德以立命。不但立一己之命，更為生民立命。這才能成君子之德。</a:t>
            </a:r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xmlns="" id="{44AE4B69-B25B-4D53-AA35-24B76325A4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3417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不知言，無以知人也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0136" y="1487055"/>
            <a:ext cx="10694476" cy="5024581"/>
          </a:xfrm>
        </p:spPr>
        <p:txBody>
          <a:bodyPr>
            <a:noAutofit/>
          </a:bodyPr>
          <a:lstStyle/>
          <a:p>
            <a:pPr>
              <a:lnSpc>
                <a:spcPts val="45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劉恭冕：「言者心聲，言有是非，故聽而別之，則人之是非亦知也。」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45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周易繫辭傳：「將叛者其辭慚，中心疑者其辭枝</a:t>
            </a:r>
            <a:r>
              <a:rPr lang="en-US" altLang="zh-TW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(</a:t>
            </a:r>
            <a:r>
              <a:rPr lang="zh-TW" altLang="en-US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分散若閑枝</a:t>
            </a:r>
            <a:r>
              <a:rPr lang="en-US" altLang="zh-TW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)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，吉人之辭寡，躁人之辭多，誣</a:t>
            </a:r>
            <a:r>
              <a:rPr lang="en-US" altLang="zh-TW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(</a:t>
            </a:r>
            <a:r>
              <a:rPr lang="zh-TW" altLang="en-US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罔</a:t>
            </a:r>
            <a:r>
              <a:rPr lang="en-US" altLang="zh-TW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/</a:t>
            </a:r>
            <a:r>
              <a:rPr lang="zh-TW" altLang="en-US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偽</a:t>
            </a:r>
            <a:r>
              <a:rPr lang="en-US" altLang="zh-TW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)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善之人其辭游</a:t>
            </a:r>
            <a:r>
              <a:rPr lang="en-US" altLang="zh-TW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(</a:t>
            </a:r>
            <a:r>
              <a:rPr lang="zh-TW" altLang="en-US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虛漫</a:t>
            </a:r>
            <a:r>
              <a:rPr lang="en-US" altLang="zh-TW" sz="2800" dirty="0">
                <a:latin typeface="新細明體" panose="02020500000000000000" pitchFamily="18" charset="-120"/>
                <a:ea typeface="新細明體" panose="02020500000000000000" pitchFamily="18" charset="-120"/>
              </a:rPr>
              <a:t>)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，失其守者其辭屈。」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xmlns="" id="{F577E89E-9825-4D5F-8BD0-E4EE1DAFBF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9489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10136" y="624109"/>
            <a:ext cx="10956991" cy="1897417"/>
          </a:xfrm>
        </p:spPr>
        <p:txBody>
          <a:bodyPr>
            <a:normAutofit/>
          </a:bodyPr>
          <a:lstStyle/>
          <a:p>
            <a:pPr>
              <a:lnSpc>
                <a:spcPts val="4500"/>
              </a:lnSpc>
              <a:spcBef>
                <a:spcPts val="0"/>
              </a:spcBef>
            </a:pPr>
            <a:r>
              <a:rPr lang="en-US" altLang="zh-TW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《</a:t>
            </a:r>
            <a:r>
              <a:rPr lang="zh-TW" altLang="en-US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孟子．公孫丑</a:t>
            </a:r>
            <a:r>
              <a:rPr lang="en-US" altLang="zh-TW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》</a:t>
            </a:r>
            <a:r>
              <a:rPr lang="zh-TW" altLang="en-US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>：</a:t>
            </a:r>
            <a:r>
              <a:rPr lang="zh-TW" altLang="en-US" dirty="0"/>
              <a:t/>
            </a:r>
            <a:br>
              <a:rPr lang="zh-TW" altLang="en-US" dirty="0"/>
            </a:br>
            <a:r>
              <a:rPr lang="zh-TW" altLang="en-US" dirty="0">
                <a:solidFill>
                  <a:prstClr val="black">
                    <a:lumMod val="75000"/>
                    <a:lumOff val="25000"/>
                  </a:prstClr>
                </a:solidFill>
                <a:latin typeface="+mn-ea"/>
                <a:ea typeface="+mn-ea"/>
                <a:cs typeface="+mn-cs"/>
              </a:rPr>
              <a:t>何謂知言，曰，</a:t>
            </a:r>
            <a:r>
              <a:rPr lang="zh-TW" altLang="en-US" dirty="0">
                <a:solidFill>
                  <a:srgbClr val="FF0000"/>
                </a:solidFill>
                <a:latin typeface="+mn-ea"/>
                <a:ea typeface="+mn-ea"/>
                <a:cs typeface="+mn-cs"/>
              </a:rPr>
              <a:t>詖辭</a:t>
            </a:r>
            <a:r>
              <a:rPr lang="zh-TW" altLang="en-US" dirty="0">
                <a:solidFill>
                  <a:prstClr val="black">
                    <a:lumMod val="75000"/>
                    <a:lumOff val="25000"/>
                  </a:prstClr>
                </a:solidFill>
                <a:latin typeface="+mn-ea"/>
                <a:ea typeface="+mn-ea"/>
                <a:cs typeface="+mn-cs"/>
              </a:rPr>
              <a:t>知其所蔽，</a:t>
            </a:r>
            <a:r>
              <a:rPr lang="zh-TW" altLang="en-US" dirty="0">
                <a:solidFill>
                  <a:srgbClr val="FF0000"/>
                </a:solidFill>
                <a:latin typeface="+mn-ea"/>
                <a:ea typeface="+mn-ea"/>
                <a:cs typeface="+mn-cs"/>
              </a:rPr>
              <a:t>淫辭</a:t>
            </a:r>
            <a:r>
              <a:rPr lang="zh-TW" altLang="en-US" dirty="0">
                <a:solidFill>
                  <a:prstClr val="black">
                    <a:lumMod val="75000"/>
                    <a:lumOff val="25000"/>
                  </a:prstClr>
                </a:solidFill>
                <a:latin typeface="+mn-ea"/>
                <a:ea typeface="+mn-ea"/>
                <a:cs typeface="+mn-cs"/>
              </a:rPr>
              <a:t>知其所陷，</a:t>
            </a:r>
            <a:r>
              <a:rPr lang="zh-TW" altLang="en-US" dirty="0">
                <a:solidFill>
                  <a:srgbClr val="FF0000"/>
                </a:solidFill>
                <a:latin typeface="+mn-ea"/>
                <a:ea typeface="+mn-ea"/>
                <a:cs typeface="+mn-cs"/>
              </a:rPr>
              <a:t>邪辭</a:t>
            </a:r>
            <a:r>
              <a:rPr lang="zh-TW" altLang="en-US" dirty="0">
                <a:solidFill>
                  <a:prstClr val="black">
                    <a:lumMod val="75000"/>
                    <a:lumOff val="25000"/>
                  </a:prstClr>
                </a:solidFill>
                <a:latin typeface="+mn-ea"/>
                <a:ea typeface="+mn-ea"/>
                <a:cs typeface="+mn-cs"/>
              </a:rPr>
              <a:t>知其所離，</a:t>
            </a:r>
            <a:r>
              <a:rPr lang="zh-TW" altLang="en-US" dirty="0">
                <a:solidFill>
                  <a:srgbClr val="FF0000"/>
                </a:solidFill>
                <a:latin typeface="+mn-ea"/>
                <a:ea typeface="+mn-ea"/>
                <a:cs typeface="+mn-cs"/>
              </a:rPr>
              <a:t>遁辭</a:t>
            </a:r>
            <a:r>
              <a:rPr lang="zh-TW" altLang="en-US" dirty="0">
                <a:solidFill>
                  <a:prstClr val="black">
                    <a:lumMod val="75000"/>
                    <a:lumOff val="25000"/>
                  </a:prstClr>
                </a:solidFill>
                <a:latin typeface="+mn-ea"/>
                <a:ea typeface="+mn-ea"/>
                <a:cs typeface="+mn-cs"/>
              </a:rPr>
              <a:t>知其所窮。</a:t>
            </a:r>
            <a:endParaRPr lang="zh-TW" altLang="en-US" sz="2800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0136" y="2521526"/>
            <a:ext cx="10694476" cy="3500531"/>
          </a:xfrm>
        </p:spPr>
        <p:txBody>
          <a:bodyPr>
            <a:normAutofit/>
          </a:bodyPr>
          <a:lstStyle/>
          <a:p>
            <a:r>
              <a:rPr lang="zh-CN" altLang="en-US" sz="32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詖辭：佞諂偏陂之言。</a:t>
            </a:r>
            <a:endParaRPr lang="en-US" altLang="zh-TW" sz="3200" dirty="0">
              <a:solidFill>
                <a:prstClr val="black">
                  <a:lumMod val="75000"/>
                  <a:lumOff val="25000"/>
                </a:prst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淫辭</a:t>
            </a:r>
            <a:r>
              <a:rPr lang="en-US" altLang="zh-TW" sz="32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CN" altLang="en-US" sz="32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邪僻荒誕的言論，放蕩猥褻的言詞。</a:t>
            </a:r>
            <a:endParaRPr lang="en-US" altLang="zh-TW" sz="3200" dirty="0">
              <a:solidFill>
                <a:prstClr val="black">
                  <a:lumMod val="75000"/>
                  <a:lumOff val="25000"/>
                </a:prst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邪辭</a:t>
            </a:r>
            <a:r>
              <a:rPr lang="en-US" altLang="zh-TW" sz="32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CN" altLang="en-US" sz="32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不合正道的言論。</a:t>
            </a:r>
            <a:endParaRPr lang="en-US" altLang="zh-TW" sz="3200" dirty="0">
              <a:solidFill>
                <a:prstClr val="black">
                  <a:lumMod val="75000"/>
                  <a:lumOff val="25000"/>
                </a:prst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遁辭</a:t>
            </a:r>
            <a:r>
              <a:rPr lang="en-US" altLang="zh-TW" sz="32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:</a:t>
            </a:r>
            <a:r>
              <a:rPr lang="zh-CN" altLang="en-US" sz="3200" dirty="0">
                <a:solidFill>
                  <a:prstClr val="black">
                    <a:lumMod val="75000"/>
                    <a:lumOff val="25000"/>
                  </a:prstClr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指理屈辭窮或不願吐露真意時，用來支吾搪塞的話。</a:t>
            </a:r>
            <a:endParaRPr lang="zh-TW" altLang="en-US" sz="3200" dirty="0">
              <a:solidFill>
                <a:prstClr val="black">
                  <a:lumMod val="75000"/>
                  <a:lumOff val="25000"/>
                </a:prstClr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xmlns="" id="{CAB3ECEC-D258-40E9-B302-883F0C8A0F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46138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四</a:t>
            </a:r>
            <a:r>
              <a:rPr lang="en-US" altLang="zh-TW" dirty="0">
                <a:solidFill>
                  <a:srgbClr val="FF0000"/>
                </a:solidFill>
              </a:rPr>
              <a:t>.</a:t>
            </a:r>
            <a:r>
              <a:rPr lang="zh-TW" altLang="en-US" dirty="0">
                <a:solidFill>
                  <a:srgbClr val="FF0000"/>
                </a:solidFill>
              </a:rPr>
              <a:t>君子的出處與行藏</a:t>
            </a:r>
            <a:r>
              <a:rPr lang="zh-TW" altLang="en-US" dirty="0"/>
              <a:t/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0136" y="1671782"/>
            <a:ext cx="10694476" cy="4239440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/>
              <a:t>子曰：「直哉史魚！邦有道，如矢；邦無道，如矢。君子哉蘧伯玉！邦有道，則仕；邦無道，則可卷而懷之。」（衛靈公）</a:t>
            </a:r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xmlns="" id="{6CA01498-6A28-4220-BAAB-25B2615701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53640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0136" y="868218"/>
            <a:ext cx="10694476" cy="5043004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/>
              <a:t>子謂顏淵曰：「用之則行，舍之則藏，惟我與爾有是夫。」子路曰：「子行三軍，則誰與？」子曰：「暴虎馮河，死而無悔者，吾不與也。必也臨事而懼，好謀而成者也。」（述而）</a:t>
            </a:r>
          </a:p>
        </p:txBody>
      </p:sp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xmlns="" id="{F588E942-D709-423D-8C48-043F018CDD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6317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/>
              <a:t>用之則行，舍之則藏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0136" y="1607127"/>
            <a:ext cx="10694476" cy="4304095"/>
          </a:xfrm>
        </p:spPr>
        <p:txBody>
          <a:bodyPr>
            <a:normAutofit/>
          </a:bodyPr>
          <a:lstStyle/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「用之」者，猶言如有用我也。「行」者，行其道也。「舍之」者，舍是捨棄，不為世用，道不行也。用之則行，道行得通則行。舍之則藏，道行不通則藏。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行藏無非為道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。此惟孔子與顏子能然。</a:t>
            </a:r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xmlns="" id="{EAD2B850-D008-460F-8C78-BFFA2CE691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2777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0136" y="960583"/>
            <a:ext cx="10694476" cy="4950640"/>
          </a:xfrm>
        </p:spPr>
        <p:txBody>
          <a:bodyPr>
            <a:normAutofit/>
          </a:bodyPr>
          <a:lstStyle/>
          <a:p>
            <a:r>
              <a:rPr lang="zh-TW" altLang="en-US" sz="3200" dirty="0"/>
              <a:t>暴虎馮河</a:t>
            </a: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詩小雅小旻：「不敢暴虎，不敢馮河」，暴虎是徒手搏虎，馮河是徒步渡河。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/>
              <a:t>必也臨事而懼，好謀而成者也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懼則不輕敵，謀則操勝算，是故能「我戰則克，祭則受福，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蓋得其道矣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。」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禮記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•</a:t>
            </a:r>
            <a:r>
              <a:rPr lang="zh-TW" altLang="en-US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祭器孔子語</a:t>
            </a:r>
            <a:r>
              <a:rPr lang="en-US" altLang="zh-TW" sz="28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xmlns="" id="{E49D6F46-D138-47B6-9281-F1E63CDD81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12759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zh-TW" altLang="en-US" dirty="0"/>
              <a:t>子夏曰：「仕而優則學；學而優則仕。」（子張）</a:t>
            </a:r>
            <a:r>
              <a:rPr lang="en-US" altLang="zh-TW" dirty="0"/>
              <a:t/>
            </a:r>
            <a:br>
              <a:rPr lang="en-US" altLang="zh-TW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0136" y="1904999"/>
            <a:ext cx="10694476" cy="4671291"/>
          </a:xfrm>
        </p:spPr>
        <p:txBody>
          <a:bodyPr>
            <a:normAutofit lnSpcReduction="10000"/>
          </a:bodyPr>
          <a:lstStyle/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馬融注：「仕優則學，行有餘力，則可以學文也。」首句優字依馬注是「行有餘力」之義，做官的人，辦完公事，尚有餘力，則須研究學問。後句優字，依皇疏，是充足之義，讀書的人，在學到豐足的學問以後，應該出來做官，也就是從事政治，替國民造福。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仕優則學，皇疏以為：「研學先王典訓。」仕人研學先王典訓，熟悉王道施政的理論與實務，溫故知新，是賢能政治的基礎。</a:t>
            </a:r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xmlns="" id="{866D44C2-4FD2-4A52-9776-9D5512DD58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137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TW" altLang="en-US" dirty="0"/>
              <a:t>子使漆彫</a:t>
            </a:r>
            <a:r>
              <a:rPr lang="en-US" altLang="zh-TW" dirty="0"/>
              <a:t>(</a:t>
            </a:r>
            <a:r>
              <a:rPr lang="zh-TW" altLang="en-US" dirty="0"/>
              <a:t>雕</a:t>
            </a:r>
            <a:r>
              <a:rPr lang="en-US" altLang="zh-TW" dirty="0"/>
              <a:t>)</a:t>
            </a:r>
            <a:r>
              <a:rPr lang="zh-TW" altLang="en-US" dirty="0"/>
              <a:t>開仕。對曰：「吾</a:t>
            </a:r>
            <a:r>
              <a:rPr lang="en-US" altLang="zh-TW" dirty="0"/>
              <a:t>(</a:t>
            </a:r>
            <a:r>
              <a:rPr lang="zh-TW" altLang="en-US" dirty="0"/>
              <a:t>启</a:t>
            </a:r>
            <a:r>
              <a:rPr lang="en-US" altLang="zh-TW" dirty="0"/>
              <a:t>)</a:t>
            </a:r>
            <a:r>
              <a:rPr lang="zh-TW" altLang="en-US" dirty="0"/>
              <a:t>斯之未能信。」子說。（公冶長）</a:t>
            </a:r>
            <a:r>
              <a:rPr lang="en-US" altLang="zh-TW" dirty="0"/>
              <a:t/>
            </a:r>
            <a:br>
              <a:rPr lang="en-US" altLang="zh-TW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589212" y="1819564"/>
            <a:ext cx="8915400" cy="4091658"/>
          </a:xfrm>
        </p:spPr>
        <p:txBody>
          <a:bodyPr>
            <a:normAutofit/>
          </a:bodyPr>
          <a:lstStyle/>
          <a:p>
            <a:pPr>
              <a:lnSpc>
                <a:spcPct val="130000"/>
              </a:lnSpc>
              <a:spcBef>
                <a:spcPts val="0"/>
              </a:spcBef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漆彫開，名啟，字子開。宋翔鳳過庭錄云：「啟，古字作</a:t>
            </a:r>
            <a:r>
              <a:rPr lang="zh-TW" altLang="en-US" sz="3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启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。吾斯之未能信，吾字疑為启字之訛。」宋說可從。對師長稱吾，禮所不許。斯，指為仕。未能信，為仕，未能自信。意恐不能勝任。劉氏正義：「夫子使開仕，當在為魯司寇時。古今人表作啟。啟者開也。故字子開。」</a:t>
            </a:r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xmlns="" id="{B0C0C4C3-CAC5-4F6D-AD90-283E81DF1D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34</a:t>
            </a:fld>
            <a:endParaRPr lang="en-US" dirty="0"/>
          </a:p>
        </p:txBody>
      </p:sp>
      <p:pic>
        <p:nvPicPr>
          <p:cNvPr id="5" name="圖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629" y="2130135"/>
            <a:ext cx="1978891" cy="1978891"/>
          </a:xfrm>
          <a:prstGeom prst="rect">
            <a:avLst/>
          </a:prstGeom>
        </p:spPr>
      </p:pic>
      <p:pic>
        <p:nvPicPr>
          <p:cNvPr id="6" name="圖片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30" y="4353791"/>
            <a:ext cx="1963880" cy="1963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5593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TW" altLang="en-US" dirty="0"/>
              <a:t>子使漆彫</a:t>
            </a:r>
            <a:r>
              <a:rPr lang="en-US" altLang="zh-TW" dirty="0"/>
              <a:t>(</a:t>
            </a:r>
            <a:r>
              <a:rPr lang="zh-TW" altLang="en-US" dirty="0"/>
              <a:t>雕</a:t>
            </a:r>
            <a:r>
              <a:rPr lang="en-US" altLang="zh-TW" dirty="0"/>
              <a:t>)</a:t>
            </a:r>
            <a:r>
              <a:rPr lang="zh-TW" altLang="en-US" dirty="0"/>
              <a:t>開仕。對曰：「吾</a:t>
            </a:r>
            <a:r>
              <a:rPr lang="en-US" altLang="zh-TW" dirty="0"/>
              <a:t>(</a:t>
            </a:r>
            <a:r>
              <a:rPr lang="zh-TW" altLang="en-US" dirty="0"/>
              <a:t>启</a:t>
            </a:r>
            <a:r>
              <a:rPr lang="en-US" altLang="zh-TW" dirty="0"/>
              <a:t>)</a:t>
            </a:r>
            <a:r>
              <a:rPr lang="zh-TW" altLang="en-US" dirty="0"/>
              <a:t>斯之未能信。」子說。（公冶長）</a:t>
            </a:r>
            <a:r>
              <a:rPr lang="en-US" altLang="zh-TW" dirty="0"/>
              <a:t/>
            </a:r>
            <a:br>
              <a:rPr lang="en-US" altLang="zh-TW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0136" y="1819564"/>
            <a:ext cx="10694476" cy="4091658"/>
          </a:xfrm>
        </p:spPr>
        <p:txBody>
          <a:bodyPr>
            <a:normAutofit/>
          </a:bodyPr>
          <a:lstStyle/>
          <a:p>
            <a:pPr>
              <a:lnSpc>
                <a:spcPct val="130000"/>
              </a:lnSpc>
              <a:spcBef>
                <a:spcPts val="0"/>
              </a:spcBef>
            </a:pP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孔子派漆彫開為仕。開對曰：啟，為仕，未能自信。孔子悅之。何以悅之。鄭注曰：「善其志道深。」皇疏引范甯曰：「孔子悅其</a:t>
            </a:r>
            <a:r>
              <a:rPr lang="zh-TW" altLang="en-US" sz="3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志道之深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，</a:t>
            </a:r>
            <a:r>
              <a:rPr lang="zh-TW" altLang="en-US" sz="3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不汲汲於榮祿也</a:t>
            </a:r>
            <a:r>
              <a:rPr lang="zh-TW" altLang="en-US" sz="3000" dirty="0">
                <a:latin typeface="標楷體" panose="03000509000000000000" pitchFamily="65" charset="-120"/>
                <a:ea typeface="標楷體" panose="03000509000000000000" pitchFamily="65" charset="-120"/>
              </a:rPr>
              <a:t>。」</a:t>
            </a:r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xmlns="" id="{1FF2D564-3B0B-40A2-9243-2642690AFE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0452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10137" y="624109"/>
            <a:ext cx="10694476" cy="1989781"/>
          </a:xfrm>
        </p:spPr>
        <p:txBody>
          <a:bodyPr>
            <a:normAutofit/>
          </a:bodyPr>
          <a:lstStyle/>
          <a:p>
            <a:r>
              <a:rPr lang="zh-TW" altLang="en-US" dirty="0"/>
              <a:t>柳下惠為士師，三黜。人曰：子未可以去乎。曰：直道而事人，焉往而不三黜。枉道而事人，何必去父母之邦。（微子）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0136" y="2706254"/>
            <a:ext cx="10694476" cy="3204967"/>
          </a:xfrm>
        </p:spPr>
        <p:txBody>
          <a:bodyPr>
            <a:normAutofit/>
          </a:bodyPr>
          <a:lstStyle/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說文：「黜，貶下也。」柳下惠即展禽，為魯國典獄之官，無罪而三度被黜退。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苟以直道事人，無論到那一國，都會再被三黜。若捨棄直道，而曲以事人，則在魯國亦不見黜，何必離開父母所居的魯國呢？</a:t>
            </a:r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xmlns="" id="{A6C85BC9-2DD1-4CF6-ADB5-0AD4B24998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6209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10137" y="624110"/>
            <a:ext cx="10694476" cy="1509490"/>
          </a:xfrm>
        </p:spPr>
        <p:txBody>
          <a:bodyPr>
            <a:normAutofit fontScale="90000"/>
          </a:bodyPr>
          <a:lstStyle/>
          <a:p>
            <a:r>
              <a:rPr lang="en-US" altLang="zh-TW" sz="4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4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總結</a:t>
            </a:r>
            <a:r>
              <a:rPr lang="en-US" altLang="zh-TW" sz="40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  <a:r>
              <a:rPr lang="zh-TW" altLang="en-US" sz="4000" dirty="0"/>
              <a:t>子曰：「不患無位，患所以立；不患莫己知，求為可知也。」（里仁）</a:t>
            </a:r>
            <a:r>
              <a:rPr lang="en-US" altLang="zh-TW" dirty="0"/>
              <a:t/>
            </a:r>
            <a:br>
              <a:rPr lang="en-US" altLang="zh-TW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0136" y="2133600"/>
            <a:ext cx="10694476" cy="3777622"/>
          </a:xfrm>
        </p:spPr>
        <p:txBody>
          <a:bodyPr>
            <a:no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位：官位。立：在官位而有建樹之意。勿愁無官位，但愁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如何建樹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。勿愁我不為人知，但可求其可以為人知之之道。建樹不必有位，立德立功皆是。求為可知，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學仁義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可耳。</a:t>
            </a:r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xmlns="" id="{C4067D05-45FD-4B88-8EE9-D8BDAB472A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0454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五</a:t>
            </a:r>
            <a:r>
              <a:rPr lang="en-US" altLang="zh-TW" dirty="0">
                <a:solidFill>
                  <a:srgbClr val="FF0000"/>
                </a:solidFill>
              </a:rPr>
              <a:t>.</a:t>
            </a:r>
            <a:r>
              <a:rPr lang="zh-TW" altLang="en-US" dirty="0">
                <a:solidFill>
                  <a:srgbClr val="FF0000"/>
                </a:solidFill>
              </a:rPr>
              <a:t>君子與小人之區別</a:t>
            </a:r>
            <a:br>
              <a:rPr lang="zh-TW" altLang="en-US" dirty="0">
                <a:solidFill>
                  <a:srgbClr val="FF0000"/>
                </a:solidFill>
              </a:rPr>
            </a:b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0136" y="1754909"/>
            <a:ext cx="10694476" cy="4156313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/>
              <a:t>子曰：「君子喻於義，小人喻於利。」（里仁）</a:t>
            </a:r>
            <a:endParaRPr lang="en-US" altLang="zh-TW" sz="3200" dirty="0"/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喻：曉，即是知的意思。</a:t>
            </a: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君子但知公義，小人但知私利。小人所知之利，不只在錢財，一切有利於己者，皆必為之。君子小人，一言難辨，此以公義私利說其總則而已。</a:t>
            </a:r>
          </a:p>
          <a:p>
            <a:pPr>
              <a:lnSpc>
                <a:spcPts val="5000"/>
              </a:lnSpc>
            </a:pPr>
            <a:endParaRPr lang="en-US" altLang="zh-TW" sz="3200" dirty="0"/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xmlns="" id="{67F100E8-367D-434B-8155-DBCA917657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16849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標題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en-US" dirty="0"/>
              <a:t>子曰：「君子周而不比，小人比而不周。」（為政）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5" name="內容版面配置區 4"/>
          <p:cNvSpPr>
            <a:spLocks noGrp="1"/>
          </p:cNvSpPr>
          <p:nvPr>
            <p:ph idx="1"/>
          </p:nvPr>
        </p:nvSpPr>
        <p:spPr>
          <a:xfrm>
            <a:off x="810136" y="2004291"/>
            <a:ext cx="10694476" cy="4636653"/>
          </a:xfrm>
        </p:spPr>
        <p:txBody>
          <a:bodyPr>
            <a:normAutofit/>
          </a:bodyPr>
          <a:lstStyle/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周比：公私／義利／普遍與偏黨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孔安國：「忠信為周，阿黨為比。」皇疏：「周是博遍之法，故謂為忠信。比是親狎之法，故謂為阿黨。」皇疏又引孫綽說：「理備故稱周，無私故不比。」邢疏說，孔注忠信為周，是國語魯語之文。劉氏正義引呂氏春秋達鬱篇注：「阿，曲媚也。」劉氏說：「阿黨與忠信相反，正君子小人性情之異。」</a:t>
            </a:r>
          </a:p>
        </p:txBody>
      </p:sp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xmlns="" id="{8263C9CD-7339-48E6-84A1-056772221A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39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4071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810137" y="624109"/>
            <a:ext cx="10694476" cy="1675745"/>
          </a:xfrm>
        </p:spPr>
        <p:txBody>
          <a:bodyPr>
            <a:normAutofit/>
          </a:bodyPr>
          <a:lstStyle/>
          <a:p>
            <a:r>
              <a:rPr lang="zh-TW" altLang="zh-TW" dirty="0"/>
              <a:t>子曰：「君子不可小知，而可大受也；小人不可大受，而可小知也。」（</a:t>
            </a:r>
            <a:r>
              <a:rPr lang="zh-TW" altLang="en-US" dirty="0"/>
              <a:t>衛靈公</a:t>
            </a:r>
            <a:r>
              <a:rPr lang="zh-TW" altLang="zh-TW" dirty="0"/>
              <a:t>）</a:t>
            </a:r>
            <a:endParaRPr lang="zh-TW" altLang="en-US" dirty="0">
              <a:solidFill>
                <a:srgbClr val="FF0000"/>
              </a:solidFill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0136" y="2133600"/>
            <a:ext cx="10698189" cy="4156313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君子之道深遠，不可以小事了知其能力，然而他可以接受重大任務。小人之道淺近，可以小事見知於人，然而不能擔當大任。</a:t>
            </a:r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淮南子主術訓：「譬猶狸之不可使搏牛，虎之不可使搏鼠也。」</a:t>
            </a:r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xmlns="" id="{2EEECF50-4DFA-4744-8FCF-B48A638BF2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456791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標題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dirty="0">
                <a:solidFill>
                  <a:srgbClr val="FF0000"/>
                </a:solidFill>
              </a:rPr>
              <a:t>大受</a:t>
            </a:r>
            <a:r>
              <a:rPr lang="en-US" altLang="zh-TW" dirty="0">
                <a:solidFill>
                  <a:srgbClr val="FF0000"/>
                </a:solidFill>
              </a:rPr>
              <a:t>vs.</a:t>
            </a:r>
            <a:r>
              <a:rPr lang="zh-TW" altLang="en-US" dirty="0">
                <a:solidFill>
                  <a:srgbClr val="FF0000"/>
                </a:solidFill>
              </a:rPr>
              <a:t>小知</a:t>
            </a: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0136" y="1579418"/>
            <a:ext cx="10694476" cy="4331804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子曰：管仲相桓公，霸諸侯，一匡天下，民到於今受其賜。微管仲，吾其被髮左衽矣！豈若匹夫匹婦之為諒也。自經於溝瀆而莫之知也。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(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憲問</a:t>
            </a:r>
            <a:r>
              <a:rPr lang="en-US" altLang="zh-TW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)</a:t>
            </a:r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存心。</a:t>
            </a:r>
          </a:p>
        </p:txBody>
      </p:sp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xmlns="" id="{4036E28D-C66A-4371-93FF-E3CA9FF302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32077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0136" y="665018"/>
            <a:ext cx="10648294" cy="4765913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buNone/>
            </a:pPr>
            <a:r>
              <a:rPr lang="zh-TW" altLang="en-US" sz="3200" dirty="0"/>
              <a:t>子路曰：「君子尚勇乎？」子曰：「君子義以為上。君子有勇而無義為亂，小人有勇而無義為盜。」（陽貨）</a:t>
            </a:r>
            <a:endParaRPr lang="en-US" altLang="zh-TW" sz="3200" dirty="0"/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邢昺疏：「君子指在位者。」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邢疏：「合宜為義。」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xmlns="" id="{694C3A9D-73C6-44A9-8451-A3A6DA2CE5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6259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en-US" dirty="0"/>
              <a:t>子曰：「君子坦蕩蕩，小人長戚戚。」（述而）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0136" y="1551709"/>
            <a:ext cx="10694476" cy="4359513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坦蕩蕩：心境平坦廣大，無事在心。長戚戚：多憂懼。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李二曲四書反身錄：「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君子不為名牽，不為利役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，便俯仰無愧，便坦蕩自得。</a:t>
            </a:r>
            <a:r>
              <a:rPr lang="zh-TW" altLang="en-US" sz="3200" dirty="0">
                <a:solidFill>
                  <a:srgbClr val="FF0000"/>
                </a:solidFill>
                <a:latin typeface="標楷體" panose="03000509000000000000" pitchFamily="65" charset="-120"/>
                <a:ea typeface="標楷體" panose="03000509000000000000" pitchFamily="65" charset="-120"/>
              </a:rPr>
              <a:t>小人不為名牽，便為利役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，未得患得，既得患失，便是長戚戚。」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xmlns="" id="{868E1803-59C3-4AD4-B440-32D2CF2868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37692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TW" altLang="en-US" dirty="0"/>
              <a:t>子曰：「君子坦蕩蕩，小人長戚戚。」（述而）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0136" y="1470704"/>
            <a:ext cx="10698189" cy="4719782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三代以上逃名，三代以下唯恐不好名。上焉者為名，下焉者為利。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聖人不但不好名，亦不怕惡名，四十二章經：「惡人害賢者，猶仰天而唾，唾不至天，還從己墮。」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若不貪名圖利，便可以坦蕩自得。小人患得患失，瞞心昧己，所以終日不安。</a:t>
            </a:r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xmlns="" id="{0B9F725B-F367-4443-A631-70F8397C05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063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0136" y="618837"/>
            <a:ext cx="10694476" cy="5292386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buNone/>
            </a:pPr>
            <a:r>
              <a:rPr lang="zh-TW" altLang="en-US" sz="3200" dirty="0"/>
              <a:t>子曰：「君子和而不同；小人同而不和。」（子路）</a:t>
            </a:r>
            <a:endParaRPr lang="en-US" altLang="zh-TW" sz="3200" dirty="0"/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君子與人相處，和平忍讓，而其見解卓越，與眾不同。小人所見平庸，與眾相同，而其爭利之心特別強，不能與人和諧辦事，但能擾亂他人而已。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endParaRPr lang="zh-TW" altLang="en-US" sz="3200" dirty="0"/>
          </a:p>
        </p:txBody>
      </p:sp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xmlns="" id="{34C68E6C-3A57-4002-AED5-C143D992D0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8031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TW" altLang="en-US" dirty="0"/>
              <a:t>子曰：「君子成人之美，不成人之惡；小人反是。」（顏淵）</a:t>
            </a:r>
            <a:br>
              <a:rPr lang="zh-TW" altLang="en-US" dirty="0"/>
            </a:br>
            <a:endParaRPr lang="zh-TW" altLang="en-US" dirty="0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0137" y="1905000"/>
            <a:ext cx="10975464" cy="4486564"/>
          </a:xfrm>
        </p:spPr>
        <p:txBody>
          <a:bodyPr>
            <a:noAutofit/>
          </a:bodyPr>
          <a:lstStyle/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春秋穀梁隱公元年傳：「春秋成人之美，不成人之惡。」</a:t>
            </a:r>
          </a:p>
          <a:p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君子助人成就善事，不助人成就惡事。小人與君子相反，見人作善事，便妒嫉，見人作惡事，便贊成。</a:t>
            </a:r>
          </a:p>
        </p:txBody>
      </p:sp>
      <p:sp>
        <p:nvSpPr>
          <p:cNvPr id="4" name="投影片編號版面配置區 3">
            <a:extLst>
              <a:ext uri="{FF2B5EF4-FFF2-40B4-BE49-F238E27FC236}">
                <a16:creationId xmlns:a16="http://schemas.microsoft.com/office/drawing/2014/main" xmlns="" id="{6EFEB459-987A-4960-8BD4-A83815ABF9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38008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0136" y="812800"/>
            <a:ext cx="10694476" cy="5098422"/>
          </a:xfrm>
        </p:spPr>
        <p:txBody>
          <a:bodyPr>
            <a:noAutofit/>
          </a:bodyPr>
          <a:lstStyle/>
          <a:p>
            <a:pPr marL="0" indent="0">
              <a:lnSpc>
                <a:spcPts val="5000"/>
              </a:lnSpc>
              <a:buNone/>
            </a:pPr>
            <a:r>
              <a:rPr lang="zh-TW" altLang="en-US" sz="3200" dirty="0"/>
              <a:t>子曰：「君子泰而不驕；小人驕而不泰。」（子路）</a:t>
            </a:r>
            <a:endParaRPr lang="en-US" altLang="zh-TW" sz="3200" dirty="0"/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泰：舒緩無拘束。驕：驕矜、傲慢。</a:t>
            </a:r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李塨論語傳注：「</a:t>
            </a:r>
            <a:r>
              <a:rPr lang="zh-TW" altLang="en-US" sz="3200" u="sng" dirty="0">
                <a:latin typeface="標楷體" panose="03000509000000000000" pitchFamily="65" charset="-120"/>
                <a:ea typeface="標楷體" panose="03000509000000000000" pitchFamily="65" charset="-120"/>
              </a:rPr>
              <a:t>君子無眾寡，無小大，無敢慢，</a:t>
            </a: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何其舒泰，而安得驕。小人矜己傲物，惟恐失尊，何其驕侈，而安得泰。」</a:t>
            </a:r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引堯曰篇孔子答子張語，以經注經。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xmlns="" id="{7A0E45B8-3E5A-4D8D-92C2-CCB417E62E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7677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0136" y="812800"/>
            <a:ext cx="10694476" cy="5098422"/>
          </a:xfrm>
        </p:spPr>
        <p:txBody>
          <a:bodyPr>
            <a:noAutofit/>
          </a:bodyPr>
          <a:lstStyle/>
          <a:p>
            <a:pPr marL="0" indent="0">
              <a:lnSpc>
                <a:spcPts val="5000"/>
              </a:lnSpc>
              <a:buNone/>
            </a:pPr>
            <a:r>
              <a:rPr lang="zh-TW" altLang="en-US" sz="3200" dirty="0"/>
              <a:t>子曰：「君子上達；小人下達。」（憲問）</a:t>
            </a:r>
            <a:endParaRPr lang="en-US" altLang="zh-TW" sz="3200" dirty="0"/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何晏注：「本為上，末為下也。」</a:t>
            </a:r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達：曉。曉，即是知的意思。君子知本，凡事皆從根本做起。小人相反，凡事皆是捨本逐末。</a:t>
            </a:r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學儒當知，希聖希賢是本，財利是末。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xmlns="" id="{5D85FCDB-93FA-49E5-A84F-28D481A709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956853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0136" y="812800"/>
            <a:ext cx="10694476" cy="5098422"/>
          </a:xfrm>
        </p:spPr>
        <p:txBody>
          <a:bodyPr>
            <a:noAutofit/>
          </a:bodyPr>
          <a:lstStyle/>
          <a:p>
            <a:pPr marL="0" indent="0">
              <a:lnSpc>
                <a:spcPts val="5000"/>
              </a:lnSpc>
              <a:buNone/>
            </a:pPr>
            <a:r>
              <a:rPr lang="zh-TW" altLang="en-US" sz="3200" dirty="0"/>
              <a:t>子曰：「君子求諸己；小人求諸人。」（衛靈公）</a:t>
            </a:r>
            <a:endParaRPr lang="en-US" altLang="zh-TW" sz="3200" dirty="0"/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求：責備。君子凡事責之於自己，小人凡事責之於他人。</a:t>
            </a:r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孟子離婁篇：「有人於此，其待我以橫逆，則君子必自反也。」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xmlns="" id="{7BD92251-EB65-4992-86AD-3BAD65224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49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53122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0136" y="914400"/>
            <a:ext cx="10694476" cy="4996822"/>
          </a:xfrm>
        </p:spPr>
        <p:txBody>
          <a:bodyPr>
            <a:normAutofit/>
          </a:bodyPr>
          <a:lstStyle/>
          <a:p>
            <a:pPr>
              <a:lnSpc>
                <a:spcPts val="5000"/>
              </a:lnSpc>
            </a:pPr>
            <a:r>
              <a:rPr lang="zh-TW" altLang="en-US" sz="3200" dirty="0"/>
              <a:t>子夏曰：「小人之過也必文。」（子張）</a:t>
            </a:r>
            <a:endParaRPr lang="en-US" altLang="zh-TW" sz="3200" dirty="0"/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文：飾也。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/>
              <a:t>子貢曰：「君子之過也，如日月之食焉。過也，人皆見之；更也，人皆仰之。」（子張）</a:t>
            </a:r>
            <a:endParaRPr lang="en-US" altLang="zh-TW" sz="3200" dirty="0"/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食：皇疏本作蝕。</a:t>
            </a:r>
          </a:p>
        </p:txBody>
      </p:sp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xmlns="" id="{13038B11-3D32-4F02-90AB-825A647B58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50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98354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810136" y="942109"/>
            <a:ext cx="10694476" cy="4969113"/>
          </a:xfrm>
        </p:spPr>
        <p:txBody>
          <a:bodyPr>
            <a:normAutofit/>
          </a:bodyPr>
          <a:lstStyle/>
          <a:p>
            <a:pPr marL="0" indent="0">
              <a:lnSpc>
                <a:spcPts val="5000"/>
              </a:lnSpc>
              <a:buNone/>
            </a:pPr>
            <a:r>
              <a:rPr lang="zh-TW" altLang="en-US" sz="3200" dirty="0"/>
              <a:t>在陳絕糧。從者病，莫能興。子路慍見曰：「君子亦有窮乎？」子曰：「君子固窮；小人斯濫矣。」（衛靈公）</a:t>
            </a:r>
            <a:endParaRPr lang="en-US" altLang="zh-TW" sz="3200" dirty="0"/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慍見：內心不悅，顯現於外。非為飢餓，為道不行。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固：堅定原則守住不變。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>
              <a:lnSpc>
                <a:spcPts val="5000"/>
              </a:lnSpc>
            </a:pPr>
            <a:r>
              <a:rPr lang="zh-TW" altLang="en-US" sz="3200" dirty="0">
                <a:latin typeface="標楷體" panose="03000509000000000000" pitchFamily="65" charset="-120"/>
                <a:ea typeface="標楷體" panose="03000509000000000000" pitchFamily="65" charset="-120"/>
              </a:rPr>
              <a:t>濫：任意。</a:t>
            </a:r>
            <a:endParaRPr lang="en-US" altLang="zh-TW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2" name="投影片編號版面配置區 1">
            <a:extLst>
              <a:ext uri="{FF2B5EF4-FFF2-40B4-BE49-F238E27FC236}">
                <a16:creationId xmlns:a16="http://schemas.microsoft.com/office/drawing/2014/main" xmlns="" id="{6A06700F-1148-433B-9B8B-1460696BC3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51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7197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theme1.xml><?xml version="1.0" encoding="utf-8"?>
<a:theme xmlns:a="http://schemas.openxmlformats.org/drawingml/2006/main" name="絲縷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2262</TotalTime>
  <Words>5086</Words>
  <Application>Microsoft Office PowerPoint</Application>
  <PresentationFormat>寬螢幕</PresentationFormat>
  <Paragraphs>232</Paragraphs>
  <Slides>51</Slides>
  <Notes>4</Notes>
  <HiddenSlides>0</HiddenSlides>
  <MMClips>0</MMClips>
  <ScaleCrop>false</ScaleCrop>
  <HeadingPairs>
    <vt:vector size="6" baseType="variant">
      <vt:variant>
        <vt:lpstr>使用字型</vt:lpstr>
      </vt:variant>
      <vt:variant>
        <vt:i4>7</vt:i4>
      </vt:variant>
      <vt:variant>
        <vt:lpstr>佈景主題</vt:lpstr>
      </vt:variant>
      <vt:variant>
        <vt:i4>1</vt:i4>
      </vt:variant>
      <vt:variant>
        <vt:lpstr>投影片標題</vt:lpstr>
      </vt:variant>
      <vt:variant>
        <vt:i4>51</vt:i4>
      </vt:variant>
    </vt:vector>
  </HeadingPairs>
  <TitlesOfParts>
    <vt:vector size="59" baseType="lpstr">
      <vt:lpstr>標楷體</vt:lpstr>
      <vt:lpstr>微軟正黑體</vt:lpstr>
      <vt:lpstr>新細明體</vt:lpstr>
      <vt:lpstr>Arial</vt:lpstr>
      <vt:lpstr>Calibri</vt:lpstr>
      <vt:lpstr>Century Gothic</vt:lpstr>
      <vt:lpstr>Wingdings 3</vt:lpstr>
      <vt:lpstr>絲縷</vt:lpstr>
      <vt:lpstr>論語論士君子(二)</vt:lpstr>
      <vt:lpstr>大綱</vt:lpstr>
      <vt:lpstr>子曰：「君子之於天下也，無適(dí)也，無莫也，義之與比。」（里仁） </vt:lpstr>
      <vt:lpstr>PowerPoint 簡報</vt:lpstr>
      <vt:lpstr>子曰：「君子矜而不爭，群而不黨。」（衛靈公）  </vt:lpstr>
      <vt:lpstr>PowerPoint 簡報</vt:lpstr>
      <vt:lpstr>PowerPoint 簡報</vt:lpstr>
      <vt:lpstr>PowerPoint 簡報</vt:lpstr>
      <vt:lpstr>小人不知天命而不畏也，狎大人，侮聖人之言。</vt:lpstr>
      <vt:lpstr>章法文理</vt:lpstr>
      <vt:lpstr>子曰：「君子貞而不諒。」（衛靈公） </vt:lpstr>
      <vt:lpstr>君子的修養（功夫）</vt:lpstr>
      <vt:lpstr>博學於文，約之以禮</vt:lpstr>
      <vt:lpstr>子曰：「君子不重則不威；學則不固。主忠信。無友不如己者。過，則勿憚改。」（學而）</vt:lpstr>
      <vt:lpstr>另一說： 「君子不重則不威，學則不固。主忠信。」</vt:lpstr>
      <vt:lpstr>主忠信。無友不如己者。過，則勿憚改。</vt:lpstr>
      <vt:lpstr>PowerPoint 簡報</vt:lpstr>
      <vt:lpstr>子曰：「君子不器。」（為政） </vt:lpstr>
      <vt:lpstr>子曰：「君子無所爭。必也射乎！揖讓而升，下而飲。其爭也君子。」（八佾） </vt:lpstr>
      <vt:lpstr>棘子成曰：「君子質而已矣，何以文為？」子貢曰：「惜乎，夫子之說君子也，駟不及舌！文猶質也，質猶文也；虎豹之鞹，猶犬羊之鞹。」（顏淵） </vt:lpstr>
      <vt:lpstr>子曰：「質勝文則野，文勝質則史。文質彬彬，然後君子。」（雍也） </vt:lpstr>
      <vt:lpstr>質勝文則野，文勝質則史。</vt:lpstr>
      <vt:lpstr>文質彬彬，然後君子。</vt:lpstr>
      <vt:lpstr>孔子曰：「君子有三戒；少之時，血氣未定，戒之在色；及其壯也，血氣方剛，戒之在鬥；及其老也，血氣既衰，戒之在得。」（季氏）</vt:lpstr>
      <vt:lpstr>少之時，血氣未定，戒之在色；及其壯也，血氣方剛，戒之在鬥；及其老也，血氣既衰，戒之在得。</vt:lpstr>
      <vt:lpstr>子曰：「不知命，無以為君子也。不知禮，無以立也。不知言，無以知人也。」（堯曰）</vt:lpstr>
      <vt:lpstr>不知言，無以知人也</vt:lpstr>
      <vt:lpstr>《孟子．公孫丑》： 何謂知言，曰，詖辭知其所蔽，淫辭知其所陷，邪辭知其所離，遁辭知其所窮。</vt:lpstr>
      <vt:lpstr>四.君子的出處與行藏 </vt:lpstr>
      <vt:lpstr>PowerPoint 簡報</vt:lpstr>
      <vt:lpstr>用之則行，舍之則藏</vt:lpstr>
      <vt:lpstr>PowerPoint 簡報</vt:lpstr>
      <vt:lpstr>子夏曰：「仕而優則學；學而優則仕。」（子張） </vt:lpstr>
      <vt:lpstr>子使漆彫(雕)開仕。對曰：「吾(启)斯之未能信。」子說。（公冶長） </vt:lpstr>
      <vt:lpstr>子使漆彫(雕)開仕。對曰：「吾(启)斯之未能信。」子說。（公冶長） </vt:lpstr>
      <vt:lpstr>柳下惠為士師，三黜。人曰：子未可以去乎。曰：直道而事人，焉往而不三黜。枉道而事人，何必去父母之邦。（微子）</vt:lpstr>
      <vt:lpstr>(總結)子曰：「不患無位，患所以立；不患莫己知，求為可知也。」（里仁） </vt:lpstr>
      <vt:lpstr>五.君子與小人之區別 </vt:lpstr>
      <vt:lpstr>子曰：「君子周而不比，小人比而不周。」（為政） </vt:lpstr>
      <vt:lpstr>子曰：「君子不可小知，而可大受也；小人不可大受，而可小知也。」（衛靈公）</vt:lpstr>
      <vt:lpstr>大受vs.小知</vt:lpstr>
      <vt:lpstr>PowerPoint 簡報</vt:lpstr>
      <vt:lpstr>子曰：「君子坦蕩蕩，小人長戚戚。」（述而） </vt:lpstr>
      <vt:lpstr>子曰：「君子坦蕩蕩，小人長戚戚。」（述而） </vt:lpstr>
      <vt:lpstr>PowerPoint 簡報</vt:lpstr>
      <vt:lpstr>子曰：「君子成人之美，不成人之惡；小人反是。」（顏淵） </vt:lpstr>
      <vt:lpstr>PowerPoint 簡報</vt:lpstr>
      <vt:lpstr>PowerPoint 簡報</vt:lpstr>
      <vt:lpstr>PowerPoint 簡報</vt:lpstr>
      <vt:lpstr>PowerPoint 簡報</vt:lpstr>
      <vt:lpstr>PowerPoint 簡報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論語論君子</dc:title>
  <dc:creator>Change</dc:creator>
  <cp:lastModifiedBy>清泉 張</cp:lastModifiedBy>
  <cp:revision>201</cp:revision>
  <dcterms:created xsi:type="dcterms:W3CDTF">2018-02-02T00:25:39Z</dcterms:created>
  <dcterms:modified xsi:type="dcterms:W3CDTF">2019-12-15T21:56:18Z</dcterms:modified>
</cp:coreProperties>
</file>