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8" r:id="rId1"/>
  </p:sldMasterIdLst>
  <p:notesMasterIdLst>
    <p:notesMasterId r:id="rId15"/>
  </p:notesMasterIdLst>
  <p:sldIdLst>
    <p:sldId id="284" r:id="rId2"/>
    <p:sldId id="258" r:id="rId3"/>
    <p:sldId id="259" r:id="rId4"/>
    <p:sldId id="261" r:id="rId5"/>
    <p:sldId id="263" r:id="rId6"/>
    <p:sldId id="278" r:id="rId7"/>
    <p:sldId id="279" r:id="rId8"/>
    <p:sldId id="280" r:id="rId9"/>
    <p:sldId id="281" r:id="rId10"/>
    <p:sldId id="266" r:id="rId11"/>
    <p:sldId id="272" r:id="rId12"/>
    <p:sldId id="282" r:id="rId13"/>
    <p:sldId id="283" r:id="rId14"/>
  </p:sldIdLst>
  <p:sldSz cx="9144000" cy="5143500" type="screen16x9"/>
  <p:notesSz cx="6858000" cy="9144000"/>
  <p:embeddedFontLst>
    <p:embeddedFont>
      <p:font typeface="DM Serif Display" pitchFamily="2" charset="0"/>
      <p:regular r:id="rId16"/>
      <p:italic r:id="rId17"/>
    </p:embeddedFont>
    <p:embeddedFont>
      <p:font typeface="Manrope" panose="020B0604020202020204" charset="0"/>
      <p:regular r:id="rId18"/>
      <p:bold r:id="rId19"/>
    </p:embeddedFont>
    <p:embeddedFont>
      <p:font typeface="Manrope ExtraBold" panose="020B0604020202020204" charset="0"/>
      <p:bold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32B5090-DBBF-4530-9289-B21AC715FB46}">
  <a:tblStyle styleId="{D32B5090-DBBF-4530-9289-B21AC715FB4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B037B4-8200-4E68-A369-9625B1BB1CEB}" type="doc">
      <dgm:prSet loTypeId="urn:microsoft.com/office/officeart/2005/8/layout/orgChart1" loCatId="hierarchy" qsTypeId="urn:microsoft.com/office/officeart/2005/8/quickstyle/simple1" qsCatId="simple" csTypeId="urn:microsoft.com/office/officeart/2005/8/colors/accent0_3" csCatId="mainScheme" phldr="1"/>
      <dgm:spPr/>
      <dgm:t>
        <a:bodyPr/>
        <a:lstStyle/>
        <a:p>
          <a:endParaRPr lang="en-GB"/>
        </a:p>
      </dgm:t>
    </dgm:pt>
    <dgm:pt modelId="{8FE919BA-44A8-48AB-8CE6-E9F69C150EBD}">
      <dgm:prSet phldrT="[Text]"/>
      <dgm:spPr/>
      <dgm:t>
        <a:bodyPr/>
        <a:lstStyle/>
        <a:p>
          <a:r>
            <a:rPr lang="en-GB" dirty="0"/>
            <a:t>Cause-and-effect</a:t>
          </a:r>
        </a:p>
      </dgm:t>
    </dgm:pt>
    <dgm:pt modelId="{D7231550-5C13-4DE4-8106-184C9613D65B}" type="parTrans" cxnId="{2F8BD080-1B78-44A3-A951-2F0D55491776}">
      <dgm:prSet/>
      <dgm:spPr/>
      <dgm:t>
        <a:bodyPr/>
        <a:lstStyle/>
        <a:p>
          <a:endParaRPr lang="en-GB"/>
        </a:p>
      </dgm:t>
    </dgm:pt>
    <dgm:pt modelId="{0ADCF60B-9D5D-4741-BEB9-0934A1F5C4E2}" type="sibTrans" cxnId="{2F8BD080-1B78-44A3-A951-2F0D55491776}">
      <dgm:prSet/>
      <dgm:spPr/>
      <dgm:t>
        <a:bodyPr/>
        <a:lstStyle/>
        <a:p>
          <a:endParaRPr lang="en-GB"/>
        </a:p>
      </dgm:t>
    </dgm:pt>
    <dgm:pt modelId="{FB1229F5-23B5-4FD4-86EC-F70954B893D9}">
      <dgm:prSet phldrT="[Text]"/>
      <dgm:spPr/>
      <dgm:t>
        <a:bodyPr/>
        <a:lstStyle/>
        <a:p>
          <a:r>
            <a:rPr lang="en-GB" dirty="0"/>
            <a:t>Inflation rate increases</a:t>
          </a:r>
        </a:p>
      </dgm:t>
    </dgm:pt>
    <dgm:pt modelId="{B798A4EC-A559-46CA-918E-F62406EA9E10}" type="parTrans" cxnId="{66B41DC0-F0A7-499D-9784-D918991D1FEF}">
      <dgm:prSet/>
      <dgm:spPr/>
      <dgm:t>
        <a:bodyPr/>
        <a:lstStyle/>
        <a:p>
          <a:endParaRPr lang="en-GB"/>
        </a:p>
      </dgm:t>
    </dgm:pt>
    <dgm:pt modelId="{01CABF82-79F6-4C56-B4FC-B9608A889F58}" type="sibTrans" cxnId="{66B41DC0-F0A7-499D-9784-D918991D1FEF}">
      <dgm:prSet/>
      <dgm:spPr/>
      <dgm:t>
        <a:bodyPr/>
        <a:lstStyle/>
        <a:p>
          <a:endParaRPr lang="en-GB"/>
        </a:p>
      </dgm:t>
    </dgm:pt>
    <dgm:pt modelId="{FF6ECC43-A407-4538-AD66-998B2F9A600F}">
      <dgm:prSet phldrT="[Text]"/>
      <dgm:spPr/>
      <dgm:t>
        <a:bodyPr/>
        <a:lstStyle/>
        <a:p>
          <a:r>
            <a:rPr lang="en-GB" dirty="0"/>
            <a:t>Real growth of the industry decreases</a:t>
          </a:r>
        </a:p>
      </dgm:t>
    </dgm:pt>
    <dgm:pt modelId="{0506E3B7-EE40-455B-9063-BD9F312B2BFE}" type="parTrans" cxnId="{46F337AA-1F0D-4379-82A5-F1AEAFC18F43}">
      <dgm:prSet/>
      <dgm:spPr/>
      <dgm:t>
        <a:bodyPr/>
        <a:lstStyle/>
        <a:p>
          <a:endParaRPr lang="en-GB"/>
        </a:p>
      </dgm:t>
    </dgm:pt>
    <dgm:pt modelId="{23E02358-42AF-4680-9F5D-5EDE818C4ECF}" type="sibTrans" cxnId="{46F337AA-1F0D-4379-82A5-F1AEAFC18F43}">
      <dgm:prSet/>
      <dgm:spPr/>
      <dgm:t>
        <a:bodyPr/>
        <a:lstStyle/>
        <a:p>
          <a:endParaRPr lang="en-GB"/>
        </a:p>
      </dgm:t>
    </dgm:pt>
    <dgm:pt modelId="{E9C1AB10-CE7A-471D-A726-61992201D495}">
      <dgm:prSet phldrT="[Text]"/>
      <dgm:spPr/>
      <dgm:t>
        <a:bodyPr/>
        <a:lstStyle/>
        <a:p>
          <a:r>
            <a:rPr lang="en-GB" dirty="0"/>
            <a:t>Costs of capital increases</a:t>
          </a:r>
        </a:p>
      </dgm:t>
    </dgm:pt>
    <dgm:pt modelId="{FDE7B2C6-A0E8-4768-8605-7F9CE922C39B}" type="parTrans" cxnId="{66F8CB04-B79B-4405-A341-0EB62494A6BB}">
      <dgm:prSet/>
      <dgm:spPr/>
      <dgm:t>
        <a:bodyPr/>
        <a:lstStyle/>
        <a:p>
          <a:endParaRPr lang="en-GB"/>
        </a:p>
      </dgm:t>
    </dgm:pt>
    <dgm:pt modelId="{B5E46692-6705-4A6B-B2B9-0659530879E2}" type="sibTrans" cxnId="{66F8CB04-B79B-4405-A341-0EB62494A6BB}">
      <dgm:prSet/>
      <dgm:spPr/>
      <dgm:t>
        <a:bodyPr/>
        <a:lstStyle/>
        <a:p>
          <a:endParaRPr lang="en-GB"/>
        </a:p>
      </dgm:t>
    </dgm:pt>
    <dgm:pt modelId="{E99EC683-24E4-4A08-8C88-055A130AC8CE}">
      <dgm:prSet/>
      <dgm:spPr/>
      <dgm:t>
        <a:bodyPr/>
        <a:lstStyle/>
        <a:p>
          <a:r>
            <a:rPr lang="en-GB" dirty="0"/>
            <a:t>Lack of combination between demand and supply of the product</a:t>
          </a:r>
        </a:p>
      </dgm:t>
    </dgm:pt>
    <dgm:pt modelId="{8241DE13-A43A-4433-95DA-6EA606C78715}" type="parTrans" cxnId="{7C3C167D-E2EB-4E9F-9DAC-02C91BAC01B3}">
      <dgm:prSet/>
      <dgm:spPr/>
      <dgm:t>
        <a:bodyPr/>
        <a:lstStyle/>
        <a:p>
          <a:endParaRPr lang="en-GB"/>
        </a:p>
      </dgm:t>
    </dgm:pt>
    <dgm:pt modelId="{E493C92C-31E3-4D5B-88DD-2E93B2D559C7}" type="sibTrans" cxnId="{7C3C167D-E2EB-4E9F-9DAC-02C91BAC01B3}">
      <dgm:prSet/>
      <dgm:spPr/>
      <dgm:t>
        <a:bodyPr/>
        <a:lstStyle/>
        <a:p>
          <a:endParaRPr lang="en-GB"/>
        </a:p>
      </dgm:t>
    </dgm:pt>
    <dgm:pt modelId="{39A32665-2E56-40D8-9408-3775C1311C6B}">
      <dgm:prSet/>
      <dgm:spPr/>
      <dgm:t>
        <a:bodyPr/>
        <a:lstStyle/>
        <a:p>
          <a:r>
            <a:rPr lang="en-GB" dirty="0"/>
            <a:t>Price of materials increases</a:t>
          </a:r>
        </a:p>
      </dgm:t>
    </dgm:pt>
    <dgm:pt modelId="{500CD6E2-6905-4DA9-8555-0ACEE04EAD18}" type="parTrans" cxnId="{EFD9E7D1-1505-4C87-8BFB-85051A3D90B6}">
      <dgm:prSet/>
      <dgm:spPr/>
      <dgm:t>
        <a:bodyPr/>
        <a:lstStyle/>
        <a:p>
          <a:endParaRPr lang="en-GB"/>
        </a:p>
      </dgm:t>
    </dgm:pt>
    <dgm:pt modelId="{CA1A927A-5E0E-4C12-80CD-0609AAE7F906}" type="sibTrans" cxnId="{EFD9E7D1-1505-4C87-8BFB-85051A3D90B6}">
      <dgm:prSet/>
      <dgm:spPr/>
      <dgm:t>
        <a:bodyPr/>
        <a:lstStyle/>
        <a:p>
          <a:endParaRPr lang="en-GB"/>
        </a:p>
      </dgm:t>
    </dgm:pt>
    <dgm:pt modelId="{3BA9E910-A55B-4923-A979-1EAABB104D69}">
      <dgm:prSet/>
      <dgm:spPr/>
      <dgm:t>
        <a:bodyPr/>
        <a:lstStyle/>
        <a:p>
          <a:r>
            <a:rPr lang="en-GB" dirty="0"/>
            <a:t>Profit decreases due to decreases in sales</a:t>
          </a:r>
        </a:p>
      </dgm:t>
    </dgm:pt>
    <dgm:pt modelId="{5EDEDAF6-EB1F-4389-92C2-C99D38EAF26B}" type="parTrans" cxnId="{84548CD5-F367-4C63-A5F6-5F8C22028718}">
      <dgm:prSet/>
      <dgm:spPr/>
      <dgm:t>
        <a:bodyPr/>
        <a:lstStyle/>
        <a:p>
          <a:endParaRPr lang="en-GB"/>
        </a:p>
      </dgm:t>
    </dgm:pt>
    <dgm:pt modelId="{1FAA6233-1059-4439-8BF8-F9E4E03322DC}" type="sibTrans" cxnId="{84548CD5-F367-4C63-A5F6-5F8C22028718}">
      <dgm:prSet/>
      <dgm:spPr/>
      <dgm:t>
        <a:bodyPr/>
        <a:lstStyle/>
        <a:p>
          <a:endParaRPr lang="en-GB"/>
        </a:p>
      </dgm:t>
    </dgm:pt>
    <dgm:pt modelId="{CA128239-D795-4725-8FBF-C598FA48EE39}" type="pres">
      <dgm:prSet presAssocID="{EDB037B4-8200-4E68-A369-9625B1BB1CEB}" presName="hierChild1" presStyleCnt="0">
        <dgm:presLayoutVars>
          <dgm:orgChart val="1"/>
          <dgm:chPref val="1"/>
          <dgm:dir/>
          <dgm:animOne val="branch"/>
          <dgm:animLvl val="lvl"/>
          <dgm:resizeHandles/>
        </dgm:presLayoutVars>
      </dgm:prSet>
      <dgm:spPr/>
    </dgm:pt>
    <dgm:pt modelId="{689C6E4A-4C62-498B-BD4E-34D1836A5242}" type="pres">
      <dgm:prSet presAssocID="{8FE919BA-44A8-48AB-8CE6-E9F69C150EBD}" presName="hierRoot1" presStyleCnt="0">
        <dgm:presLayoutVars>
          <dgm:hierBranch val="init"/>
        </dgm:presLayoutVars>
      </dgm:prSet>
      <dgm:spPr/>
    </dgm:pt>
    <dgm:pt modelId="{31703131-862D-4AA8-BB10-2E79B233DE7E}" type="pres">
      <dgm:prSet presAssocID="{8FE919BA-44A8-48AB-8CE6-E9F69C150EBD}" presName="rootComposite1" presStyleCnt="0"/>
      <dgm:spPr/>
    </dgm:pt>
    <dgm:pt modelId="{EC39F8A2-730C-4D82-8851-6D2617887BA8}" type="pres">
      <dgm:prSet presAssocID="{8FE919BA-44A8-48AB-8CE6-E9F69C150EBD}" presName="rootText1" presStyleLbl="node0" presStyleIdx="0" presStyleCnt="1">
        <dgm:presLayoutVars>
          <dgm:chPref val="3"/>
        </dgm:presLayoutVars>
      </dgm:prSet>
      <dgm:spPr/>
    </dgm:pt>
    <dgm:pt modelId="{2ED17347-FB95-4A76-9A21-FBE404A306F4}" type="pres">
      <dgm:prSet presAssocID="{8FE919BA-44A8-48AB-8CE6-E9F69C150EBD}" presName="rootConnector1" presStyleLbl="node1" presStyleIdx="0" presStyleCnt="0"/>
      <dgm:spPr/>
    </dgm:pt>
    <dgm:pt modelId="{879FAE40-B3DC-4D6E-8B6B-0019FD05C51E}" type="pres">
      <dgm:prSet presAssocID="{8FE919BA-44A8-48AB-8CE6-E9F69C150EBD}" presName="hierChild2" presStyleCnt="0"/>
      <dgm:spPr/>
    </dgm:pt>
    <dgm:pt modelId="{D4662DE3-20B1-4D37-B81C-7C3AFB394116}" type="pres">
      <dgm:prSet presAssocID="{B798A4EC-A559-46CA-918E-F62406EA9E10}" presName="Name37" presStyleLbl="parChTrans1D2" presStyleIdx="0" presStyleCnt="6"/>
      <dgm:spPr/>
    </dgm:pt>
    <dgm:pt modelId="{AA135219-5CA2-4671-A5EA-DCDE214E5ABF}" type="pres">
      <dgm:prSet presAssocID="{FB1229F5-23B5-4FD4-86EC-F70954B893D9}" presName="hierRoot2" presStyleCnt="0">
        <dgm:presLayoutVars>
          <dgm:hierBranch val="init"/>
        </dgm:presLayoutVars>
      </dgm:prSet>
      <dgm:spPr/>
    </dgm:pt>
    <dgm:pt modelId="{E2067370-5A92-42E0-8DB0-67081A7FBB83}" type="pres">
      <dgm:prSet presAssocID="{FB1229F5-23B5-4FD4-86EC-F70954B893D9}" presName="rootComposite" presStyleCnt="0"/>
      <dgm:spPr/>
    </dgm:pt>
    <dgm:pt modelId="{FA4CBBCE-D9BF-4F6F-AC69-612CF0D0EDB9}" type="pres">
      <dgm:prSet presAssocID="{FB1229F5-23B5-4FD4-86EC-F70954B893D9}" presName="rootText" presStyleLbl="node2" presStyleIdx="0" presStyleCnt="6">
        <dgm:presLayoutVars>
          <dgm:chPref val="3"/>
        </dgm:presLayoutVars>
      </dgm:prSet>
      <dgm:spPr/>
    </dgm:pt>
    <dgm:pt modelId="{F6290455-3144-4390-A4C0-94455E4EA35D}" type="pres">
      <dgm:prSet presAssocID="{FB1229F5-23B5-4FD4-86EC-F70954B893D9}" presName="rootConnector" presStyleLbl="node2" presStyleIdx="0" presStyleCnt="6"/>
      <dgm:spPr/>
    </dgm:pt>
    <dgm:pt modelId="{DBC41FEB-3520-4E64-A374-F3037499F5F7}" type="pres">
      <dgm:prSet presAssocID="{FB1229F5-23B5-4FD4-86EC-F70954B893D9}" presName="hierChild4" presStyleCnt="0"/>
      <dgm:spPr/>
    </dgm:pt>
    <dgm:pt modelId="{BC2543B3-5AF8-464D-9256-7314D159D7A1}" type="pres">
      <dgm:prSet presAssocID="{FB1229F5-23B5-4FD4-86EC-F70954B893D9}" presName="hierChild5" presStyleCnt="0"/>
      <dgm:spPr/>
    </dgm:pt>
    <dgm:pt modelId="{971D3370-5B73-43D0-B27E-27663B2FD7B5}" type="pres">
      <dgm:prSet presAssocID="{0506E3B7-EE40-455B-9063-BD9F312B2BFE}" presName="Name37" presStyleLbl="parChTrans1D2" presStyleIdx="1" presStyleCnt="6"/>
      <dgm:spPr/>
    </dgm:pt>
    <dgm:pt modelId="{6C73D16D-B41B-41FB-9A07-30A78A1E5DEE}" type="pres">
      <dgm:prSet presAssocID="{FF6ECC43-A407-4538-AD66-998B2F9A600F}" presName="hierRoot2" presStyleCnt="0">
        <dgm:presLayoutVars>
          <dgm:hierBranch val="init"/>
        </dgm:presLayoutVars>
      </dgm:prSet>
      <dgm:spPr/>
    </dgm:pt>
    <dgm:pt modelId="{B6597D0E-ACA7-4F2C-AAE4-841B14B52BAE}" type="pres">
      <dgm:prSet presAssocID="{FF6ECC43-A407-4538-AD66-998B2F9A600F}" presName="rootComposite" presStyleCnt="0"/>
      <dgm:spPr/>
    </dgm:pt>
    <dgm:pt modelId="{622B05E5-5F6B-44A5-9908-33569048A719}" type="pres">
      <dgm:prSet presAssocID="{FF6ECC43-A407-4538-AD66-998B2F9A600F}" presName="rootText" presStyleLbl="node2" presStyleIdx="1" presStyleCnt="6">
        <dgm:presLayoutVars>
          <dgm:chPref val="3"/>
        </dgm:presLayoutVars>
      </dgm:prSet>
      <dgm:spPr/>
    </dgm:pt>
    <dgm:pt modelId="{2A8D8053-BD28-4CBC-BFF7-36BC869EC0AF}" type="pres">
      <dgm:prSet presAssocID="{FF6ECC43-A407-4538-AD66-998B2F9A600F}" presName="rootConnector" presStyleLbl="node2" presStyleIdx="1" presStyleCnt="6"/>
      <dgm:spPr/>
    </dgm:pt>
    <dgm:pt modelId="{E5D0955E-8F34-4520-AF73-52C741D8EA06}" type="pres">
      <dgm:prSet presAssocID="{FF6ECC43-A407-4538-AD66-998B2F9A600F}" presName="hierChild4" presStyleCnt="0"/>
      <dgm:spPr/>
    </dgm:pt>
    <dgm:pt modelId="{DEF09CA7-E40E-4D9A-AD9D-13CD2B3F6310}" type="pres">
      <dgm:prSet presAssocID="{FF6ECC43-A407-4538-AD66-998B2F9A600F}" presName="hierChild5" presStyleCnt="0"/>
      <dgm:spPr/>
    </dgm:pt>
    <dgm:pt modelId="{21FF0CB8-838D-43B5-B122-26831C9F999F}" type="pres">
      <dgm:prSet presAssocID="{FDE7B2C6-A0E8-4768-8605-7F9CE922C39B}" presName="Name37" presStyleLbl="parChTrans1D2" presStyleIdx="2" presStyleCnt="6"/>
      <dgm:spPr/>
    </dgm:pt>
    <dgm:pt modelId="{AF05790C-E1AF-4323-9125-6F24C5D9B803}" type="pres">
      <dgm:prSet presAssocID="{E9C1AB10-CE7A-471D-A726-61992201D495}" presName="hierRoot2" presStyleCnt="0">
        <dgm:presLayoutVars>
          <dgm:hierBranch val="init"/>
        </dgm:presLayoutVars>
      </dgm:prSet>
      <dgm:spPr/>
    </dgm:pt>
    <dgm:pt modelId="{695838CD-7442-4F5A-96F6-6007C3D1D86D}" type="pres">
      <dgm:prSet presAssocID="{E9C1AB10-CE7A-471D-A726-61992201D495}" presName="rootComposite" presStyleCnt="0"/>
      <dgm:spPr/>
    </dgm:pt>
    <dgm:pt modelId="{BA55DB0D-BF81-48E7-B865-7CA07AB9FE77}" type="pres">
      <dgm:prSet presAssocID="{E9C1AB10-CE7A-471D-A726-61992201D495}" presName="rootText" presStyleLbl="node2" presStyleIdx="2" presStyleCnt="6">
        <dgm:presLayoutVars>
          <dgm:chPref val="3"/>
        </dgm:presLayoutVars>
      </dgm:prSet>
      <dgm:spPr/>
    </dgm:pt>
    <dgm:pt modelId="{D4F34725-A588-4291-8CD9-70849FB8654D}" type="pres">
      <dgm:prSet presAssocID="{E9C1AB10-CE7A-471D-A726-61992201D495}" presName="rootConnector" presStyleLbl="node2" presStyleIdx="2" presStyleCnt="6"/>
      <dgm:spPr/>
    </dgm:pt>
    <dgm:pt modelId="{EE6072F9-4532-45C4-A7B2-0530C0889D5F}" type="pres">
      <dgm:prSet presAssocID="{E9C1AB10-CE7A-471D-A726-61992201D495}" presName="hierChild4" presStyleCnt="0"/>
      <dgm:spPr/>
    </dgm:pt>
    <dgm:pt modelId="{2594FD1A-369C-49E5-86DB-1ECDC7EB0F25}" type="pres">
      <dgm:prSet presAssocID="{E9C1AB10-CE7A-471D-A726-61992201D495}" presName="hierChild5" presStyleCnt="0"/>
      <dgm:spPr/>
    </dgm:pt>
    <dgm:pt modelId="{6FA86511-6A98-48FF-A7C1-CDB5600C6848}" type="pres">
      <dgm:prSet presAssocID="{8241DE13-A43A-4433-95DA-6EA606C78715}" presName="Name37" presStyleLbl="parChTrans1D2" presStyleIdx="3" presStyleCnt="6"/>
      <dgm:spPr/>
    </dgm:pt>
    <dgm:pt modelId="{4D3A3583-F771-4156-A28B-C132BAF0CAD7}" type="pres">
      <dgm:prSet presAssocID="{E99EC683-24E4-4A08-8C88-055A130AC8CE}" presName="hierRoot2" presStyleCnt="0">
        <dgm:presLayoutVars>
          <dgm:hierBranch val="init"/>
        </dgm:presLayoutVars>
      </dgm:prSet>
      <dgm:spPr/>
    </dgm:pt>
    <dgm:pt modelId="{4244AAB8-77F3-47A2-A661-DCD0A5282211}" type="pres">
      <dgm:prSet presAssocID="{E99EC683-24E4-4A08-8C88-055A130AC8CE}" presName="rootComposite" presStyleCnt="0"/>
      <dgm:spPr/>
    </dgm:pt>
    <dgm:pt modelId="{42B83D32-A30F-45D2-99CC-350C180E97E2}" type="pres">
      <dgm:prSet presAssocID="{E99EC683-24E4-4A08-8C88-055A130AC8CE}" presName="rootText" presStyleLbl="node2" presStyleIdx="3" presStyleCnt="6">
        <dgm:presLayoutVars>
          <dgm:chPref val="3"/>
        </dgm:presLayoutVars>
      </dgm:prSet>
      <dgm:spPr/>
    </dgm:pt>
    <dgm:pt modelId="{57FFBE0B-FA9E-4050-B0F6-A3DDFFE4962A}" type="pres">
      <dgm:prSet presAssocID="{E99EC683-24E4-4A08-8C88-055A130AC8CE}" presName="rootConnector" presStyleLbl="node2" presStyleIdx="3" presStyleCnt="6"/>
      <dgm:spPr/>
    </dgm:pt>
    <dgm:pt modelId="{47EBC275-C31D-4231-AFA3-BB90878DFCF9}" type="pres">
      <dgm:prSet presAssocID="{E99EC683-24E4-4A08-8C88-055A130AC8CE}" presName="hierChild4" presStyleCnt="0"/>
      <dgm:spPr/>
    </dgm:pt>
    <dgm:pt modelId="{F0DA7E47-25D0-460C-8589-C4269A94DC59}" type="pres">
      <dgm:prSet presAssocID="{E99EC683-24E4-4A08-8C88-055A130AC8CE}" presName="hierChild5" presStyleCnt="0"/>
      <dgm:spPr/>
    </dgm:pt>
    <dgm:pt modelId="{599ECC14-1B68-4BDD-9C8D-4DDC849B07B5}" type="pres">
      <dgm:prSet presAssocID="{500CD6E2-6905-4DA9-8555-0ACEE04EAD18}" presName="Name37" presStyleLbl="parChTrans1D2" presStyleIdx="4" presStyleCnt="6"/>
      <dgm:spPr/>
    </dgm:pt>
    <dgm:pt modelId="{CE210C23-3AA9-4012-99A5-DB0E66F789F6}" type="pres">
      <dgm:prSet presAssocID="{39A32665-2E56-40D8-9408-3775C1311C6B}" presName="hierRoot2" presStyleCnt="0">
        <dgm:presLayoutVars>
          <dgm:hierBranch val="init"/>
        </dgm:presLayoutVars>
      </dgm:prSet>
      <dgm:spPr/>
    </dgm:pt>
    <dgm:pt modelId="{42864628-51D7-4CB4-BCCB-820A7C0724F6}" type="pres">
      <dgm:prSet presAssocID="{39A32665-2E56-40D8-9408-3775C1311C6B}" presName="rootComposite" presStyleCnt="0"/>
      <dgm:spPr/>
    </dgm:pt>
    <dgm:pt modelId="{2166CABD-43AE-4301-88B9-10DB1D77DBBA}" type="pres">
      <dgm:prSet presAssocID="{39A32665-2E56-40D8-9408-3775C1311C6B}" presName="rootText" presStyleLbl="node2" presStyleIdx="4" presStyleCnt="6">
        <dgm:presLayoutVars>
          <dgm:chPref val="3"/>
        </dgm:presLayoutVars>
      </dgm:prSet>
      <dgm:spPr/>
    </dgm:pt>
    <dgm:pt modelId="{B36A629E-DD09-4582-A1CB-1E9F09F710AF}" type="pres">
      <dgm:prSet presAssocID="{39A32665-2E56-40D8-9408-3775C1311C6B}" presName="rootConnector" presStyleLbl="node2" presStyleIdx="4" presStyleCnt="6"/>
      <dgm:spPr/>
    </dgm:pt>
    <dgm:pt modelId="{47E942CF-777C-461D-AA90-888F73E90AE0}" type="pres">
      <dgm:prSet presAssocID="{39A32665-2E56-40D8-9408-3775C1311C6B}" presName="hierChild4" presStyleCnt="0"/>
      <dgm:spPr/>
    </dgm:pt>
    <dgm:pt modelId="{07AE5E53-49EC-462B-B472-1ED3FAE98C18}" type="pres">
      <dgm:prSet presAssocID="{39A32665-2E56-40D8-9408-3775C1311C6B}" presName="hierChild5" presStyleCnt="0"/>
      <dgm:spPr/>
    </dgm:pt>
    <dgm:pt modelId="{C1087421-A598-4EDE-B427-F2CD8E0CDBCF}" type="pres">
      <dgm:prSet presAssocID="{5EDEDAF6-EB1F-4389-92C2-C99D38EAF26B}" presName="Name37" presStyleLbl="parChTrans1D2" presStyleIdx="5" presStyleCnt="6"/>
      <dgm:spPr/>
    </dgm:pt>
    <dgm:pt modelId="{C4F70855-A29E-4D06-8013-DC795F16C24F}" type="pres">
      <dgm:prSet presAssocID="{3BA9E910-A55B-4923-A979-1EAABB104D69}" presName="hierRoot2" presStyleCnt="0">
        <dgm:presLayoutVars>
          <dgm:hierBranch val="init"/>
        </dgm:presLayoutVars>
      </dgm:prSet>
      <dgm:spPr/>
    </dgm:pt>
    <dgm:pt modelId="{B0074A3F-DE96-4C01-AC9C-84AF5BADCE52}" type="pres">
      <dgm:prSet presAssocID="{3BA9E910-A55B-4923-A979-1EAABB104D69}" presName="rootComposite" presStyleCnt="0"/>
      <dgm:spPr/>
    </dgm:pt>
    <dgm:pt modelId="{B99C0A21-82AF-43DC-B06A-D3FF608B6C72}" type="pres">
      <dgm:prSet presAssocID="{3BA9E910-A55B-4923-A979-1EAABB104D69}" presName="rootText" presStyleLbl="node2" presStyleIdx="5" presStyleCnt="6">
        <dgm:presLayoutVars>
          <dgm:chPref val="3"/>
        </dgm:presLayoutVars>
      </dgm:prSet>
      <dgm:spPr/>
    </dgm:pt>
    <dgm:pt modelId="{C2E14DB3-3882-41CF-8013-F5F7D9AF4607}" type="pres">
      <dgm:prSet presAssocID="{3BA9E910-A55B-4923-A979-1EAABB104D69}" presName="rootConnector" presStyleLbl="node2" presStyleIdx="5" presStyleCnt="6"/>
      <dgm:spPr/>
    </dgm:pt>
    <dgm:pt modelId="{11F3B42A-EB89-4C1F-87C5-AF42C3EF27E2}" type="pres">
      <dgm:prSet presAssocID="{3BA9E910-A55B-4923-A979-1EAABB104D69}" presName="hierChild4" presStyleCnt="0"/>
      <dgm:spPr/>
    </dgm:pt>
    <dgm:pt modelId="{D1CCB9EA-807C-4962-A498-D332F85C5546}" type="pres">
      <dgm:prSet presAssocID="{3BA9E910-A55B-4923-A979-1EAABB104D69}" presName="hierChild5" presStyleCnt="0"/>
      <dgm:spPr/>
    </dgm:pt>
    <dgm:pt modelId="{F2A976CD-D4A6-409C-AD3F-F8C7E80F565C}" type="pres">
      <dgm:prSet presAssocID="{8FE919BA-44A8-48AB-8CE6-E9F69C150EBD}" presName="hierChild3" presStyleCnt="0"/>
      <dgm:spPr/>
    </dgm:pt>
  </dgm:ptLst>
  <dgm:cxnLst>
    <dgm:cxn modelId="{A26B8800-EE55-4850-A40C-74F377DA36FC}" type="presOf" srcId="{E9C1AB10-CE7A-471D-A726-61992201D495}" destId="{BA55DB0D-BF81-48E7-B865-7CA07AB9FE77}" srcOrd="0" destOrd="0" presId="urn:microsoft.com/office/officeart/2005/8/layout/orgChart1"/>
    <dgm:cxn modelId="{66F8CB04-B79B-4405-A341-0EB62494A6BB}" srcId="{8FE919BA-44A8-48AB-8CE6-E9F69C150EBD}" destId="{E9C1AB10-CE7A-471D-A726-61992201D495}" srcOrd="2" destOrd="0" parTransId="{FDE7B2C6-A0E8-4768-8605-7F9CE922C39B}" sibTransId="{B5E46692-6705-4A6B-B2B9-0659530879E2}"/>
    <dgm:cxn modelId="{68F8F612-EC6B-4086-B636-5CF2E9C1AD23}" type="presOf" srcId="{FB1229F5-23B5-4FD4-86EC-F70954B893D9}" destId="{F6290455-3144-4390-A4C0-94455E4EA35D}" srcOrd="1" destOrd="0" presId="urn:microsoft.com/office/officeart/2005/8/layout/orgChart1"/>
    <dgm:cxn modelId="{DD9B3A17-8300-4238-83A9-902A81329657}" type="presOf" srcId="{5EDEDAF6-EB1F-4389-92C2-C99D38EAF26B}" destId="{C1087421-A598-4EDE-B427-F2CD8E0CDBCF}" srcOrd="0" destOrd="0" presId="urn:microsoft.com/office/officeart/2005/8/layout/orgChart1"/>
    <dgm:cxn modelId="{3B4F8817-3965-44F7-BE20-1E11FB4B5551}" type="presOf" srcId="{E99EC683-24E4-4A08-8C88-055A130AC8CE}" destId="{57FFBE0B-FA9E-4050-B0F6-A3DDFFE4962A}" srcOrd="1" destOrd="0" presId="urn:microsoft.com/office/officeart/2005/8/layout/orgChart1"/>
    <dgm:cxn modelId="{839A3C18-BCE1-46C7-8566-E674491D87DA}" type="presOf" srcId="{8FE919BA-44A8-48AB-8CE6-E9F69C150EBD}" destId="{EC39F8A2-730C-4D82-8851-6D2617887BA8}" srcOrd="0" destOrd="0" presId="urn:microsoft.com/office/officeart/2005/8/layout/orgChart1"/>
    <dgm:cxn modelId="{092ECF33-D659-413F-93C9-E0C7442C02FF}" type="presOf" srcId="{3BA9E910-A55B-4923-A979-1EAABB104D69}" destId="{C2E14DB3-3882-41CF-8013-F5F7D9AF4607}" srcOrd="1" destOrd="0" presId="urn:microsoft.com/office/officeart/2005/8/layout/orgChart1"/>
    <dgm:cxn modelId="{08C23736-B5DB-462C-A8F4-A9188D412EBD}" type="presOf" srcId="{FF6ECC43-A407-4538-AD66-998B2F9A600F}" destId="{622B05E5-5F6B-44A5-9908-33569048A719}" srcOrd="0" destOrd="0" presId="urn:microsoft.com/office/officeart/2005/8/layout/orgChart1"/>
    <dgm:cxn modelId="{8FF40B3E-B68B-4DA9-AAA4-6DE96A187793}" type="presOf" srcId="{500CD6E2-6905-4DA9-8555-0ACEE04EAD18}" destId="{599ECC14-1B68-4BDD-9C8D-4DDC849B07B5}" srcOrd="0" destOrd="0" presId="urn:microsoft.com/office/officeart/2005/8/layout/orgChart1"/>
    <dgm:cxn modelId="{E0720D6F-C653-440F-840D-F27691E0C92F}" type="presOf" srcId="{FF6ECC43-A407-4538-AD66-998B2F9A600F}" destId="{2A8D8053-BD28-4CBC-BFF7-36BC869EC0AF}" srcOrd="1" destOrd="0" presId="urn:microsoft.com/office/officeart/2005/8/layout/orgChart1"/>
    <dgm:cxn modelId="{8F298B6F-8B15-49F9-B5B6-AA20DE865591}" type="presOf" srcId="{3BA9E910-A55B-4923-A979-1EAABB104D69}" destId="{B99C0A21-82AF-43DC-B06A-D3FF608B6C72}" srcOrd="0" destOrd="0" presId="urn:microsoft.com/office/officeart/2005/8/layout/orgChart1"/>
    <dgm:cxn modelId="{7C3C167D-E2EB-4E9F-9DAC-02C91BAC01B3}" srcId="{8FE919BA-44A8-48AB-8CE6-E9F69C150EBD}" destId="{E99EC683-24E4-4A08-8C88-055A130AC8CE}" srcOrd="3" destOrd="0" parTransId="{8241DE13-A43A-4433-95DA-6EA606C78715}" sibTransId="{E493C92C-31E3-4D5B-88DD-2E93B2D559C7}"/>
    <dgm:cxn modelId="{2F8BD080-1B78-44A3-A951-2F0D55491776}" srcId="{EDB037B4-8200-4E68-A369-9625B1BB1CEB}" destId="{8FE919BA-44A8-48AB-8CE6-E9F69C150EBD}" srcOrd="0" destOrd="0" parTransId="{D7231550-5C13-4DE4-8106-184C9613D65B}" sibTransId="{0ADCF60B-9D5D-4741-BEB9-0934A1F5C4E2}"/>
    <dgm:cxn modelId="{093D6E87-A9B9-425D-84BD-658D1A2A75FA}" type="presOf" srcId="{FB1229F5-23B5-4FD4-86EC-F70954B893D9}" destId="{FA4CBBCE-D9BF-4F6F-AC69-612CF0D0EDB9}" srcOrd="0" destOrd="0" presId="urn:microsoft.com/office/officeart/2005/8/layout/orgChart1"/>
    <dgm:cxn modelId="{F6EAD887-FE0D-4773-995C-CE602C2EA368}" type="presOf" srcId="{E99EC683-24E4-4A08-8C88-055A130AC8CE}" destId="{42B83D32-A30F-45D2-99CC-350C180E97E2}" srcOrd="0" destOrd="0" presId="urn:microsoft.com/office/officeart/2005/8/layout/orgChart1"/>
    <dgm:cxn modelId="{22918C96-1FC7-43FE-A9BA-76A8B63A6060}" type="presOf" srcId="{FDE7B2C6-A0E8-4768-8605-7F9CE922C39B}" destId="{21FF0CB8-838D-43B5-B122-26831C9F999F}" srcOrd="0" destOrd="0" presId="urn:microsoft.com/office/officeart/2005/8/layout/orgChart1"/>
    <dgm:cxn modelId="{DAE924A8-F379-42AC-AD01-D06D9958BA33}" type="presOf" srcId="{E9C1AB10-CE7A-471D-A726-61992201D495}" destId="{D4F34725-A588-4291-8CD9-70849FB8654D}" srcOrd="1" destOrd="0" presId="urn:microsoft.com/office/officeart/2005/8/layout/orgChart1"/>
    <dgm:cxn modelId="{46F337AA-1F0D-4379-82A5-F1AEAFC18F43}" srcId="{8FE919BA-44A8-48AB-8CE6-E9F69C150EBD}" destId="{FF6ECC43-A407-4538-AD66-998B2F9A600F}" srcOrd="1" destOrd="0" parTransId="{0506E3B7-EE40-455B-9063-BD9F312B2BFE}" sibTransId="{23E02358-42AF-4680-9F5D-5EDE818C4ECF}"/>
    <dgm:cxn modelId="{0AD99AB1-945A-4B33-B52D-54C2BBA02C0D}" type="presOf" srcId="{EDB037B4-8200-4E68-A369-9625B1BB1CEB}" destId="{CA128239-D795-4725-8FBF-C598FA48EE39}" srcOrd="0" destOrd="0" presId="urn:microsoft.com/office/officeart/2005/8/layout/orgChart1"/>
    <dgm:cxn modelId="{66B41DC0-F0A7-499D-9784-D918991D1FEF}" srcId="{8FE919BA-44A8-48AB-8CE6-E9F69C150EBD}" destId="{FB1229F5-23B5-4FD4-86EC-F70954B893D9}" srcOrd="0" destOrd="0" parTransId="{B798A4EC-A559-46CA-918E-F62406EA9E10}" sibTransId="{01CABF82-79F6-4C56-B4FC-B9608A889F58}"/>
    <dgm:cxn modelId="{3B83DCC4-5718-41F4-807A-9BA392AB0801}" type="presOf" srcId="{8FE919BA-44A8-48AB-8CE6-E9F69C150EBD}" destId="{2ED17347-FB95-4A76-9A21-FBE404A306F4}" srcOrd="1" destOrd="0" presId="urn:microsoft.com/office/officeart/2005/8/layout/orgChart1"/>
    <dgm:cxn modelId="{C9DA4ECB-F0F8-438C-B4D4-7AC4A489DDFA}" type="presOf" srcId="{39A32665-2E56-40D8-9408-3775C1311C6B}" destId="{B36A629E-DD09-4582-A1CB-1E9F09F710AF}" srcOrd="1" destOrd="0" presId="urn:microsoft.com/office/officeart/2005/8/layout/orgChart1"/>
    <dgm:cxn modelId="{C8D5DFD1-BEA5-43B6-8B13-97952508C0C3}" type="presOf" srcId="{0506E3B7-EE40-455B-9063-BD9F312B2BFE}" destId="{971D3370-5B73-43D0-B27E-27663B2FD7B5}" srcOrd="0" destOrd="0" presId="urn:microsoft.com/office/officeart/2005/8/layout/orgChart1"/>
    <dgm:cxn modelId="{EFD9E7D1-1505-4C87-8BFB-85051A3D90B6}" srcId="{8FE919BA-44A8-48AB-8CE6-E9F69C150EBD}" destId="{39A32665-2E56-40D8-9408-3775C1311C6B}" srcOrd="4" destOrd="0" parTransId="{500CD6E2-6905-4DA9-8555-0ACEE04EAD18}" sibTransId="{CA1A927A-5E0E-4C12-80CD-0609AAE7F906}"/>
    <dgm:cxn modelId="{84548CD5-F367-4C63-A5F6-5F8C22028718}" srcId="{8FE919BA-44A8-48AB-8CE6-E9F69C150EBD}" destId="{3BA9E910-A55B-4923-A979-1EAABB104D69}" srcOrd="5" destOrd="0" parTransId="{5EDEDAF6-EB1F-4389-92C2-C99D38EAF26B}" sibTransId="{1FAA6233-1059-4439-8BF8-F9E4E03322DC}"/>
    <dgm:cxn modelId="{A6F43AD6-60D1-4C28-A476-313A2A7D4072}" type="presOf" srcId="{8241DE13-A43A-4433-95DA-6EA606C78715}" destId="{6FA86511-6A98-48FF-A7C1-CDB5600C6848}" srcOrd="0" destOrd="0" presId="urn:microsoft.com/office/officeart/2005/8/layout/orgChart1"/>
    <dgm:cxn modelId="{7794BCF1-EDA3-46C7-8D7B-E3F5A94C5C2F}" type="presOf" srcId="{B798A4EC-A559-46CA-918E-F62406EA9E10}" destId="{D4662DE3-20B1-4D37-B81C-7C3AFB394116}" srcOrd="0" destOrd="0" presId="urn:microsoft.com/office/officeart/2005/8/layout/orgChart1"/>
    <dgm:cxn modelId="{E69A7DFA-C13B-4566-971C-226E50BD3317}" type="presOf" srcId="{39A32665-2E56-40D8-9408-3775C1311C6B}" destId="{2166CABD-43AE-4301-88B9-10DB1D77DBBA}" srcOrd="0" destOrd="0" presId="urn:microsoft.com/office/officeart/2005/8/layout/orgChart1"/>
    <dgm:cxn modelId="{6D3450DC-2442-4B19-9B69-C3FDED162811}" type="presParOf" srcId="{CA128239-D795-4725-8FBF-C598FA48EE39}" destId="{689C6E4A-4C62-498B-BD4E-34D1836A5242}" srcOrd="0" destOrd="0" presId="urn:microsoft.com/office/officeart/2005/8/layout/orgChart1"/>
    <dgm:cxn modelId="{5D6FE12D-F1A7-4192-9E05-7D237FEA3FC4}" type="presParOf" srcId="{689C6E4A-4C62-498B-BD4E-34D1836A5242}" destId="{31703131-862D-4AA8-BB10-2E79B233DE7E}" srcOrd="0" destOrd="0" presId="urn:microsoft.com/office/officeart/2005/8/layout/orgChart1"/>
    <dgm:cxn modelId="{75E74B77-3B98-4FA8-A3FE-223E6D68C972}" type="presParOf" srcId="{31703131-862D-4AA8-BB10-2E79B233DE7E}" destId="{EC39F8A2-730C-4D82-8851-6D2617887BA8}" srcOrd="0" destOrd="0" presId="urn:microsoft.com/office/officeart/2005/8/layout/orgChart1"/>
    <dgm:cxn modelId="{623C2AC8-A5D2-43E9-8923-C47AE5D9178F}" type="presParOf" srcId="{31703131-862D-4AA8-BB10-2E79B233DE7E}" destId="{2ED17347-FB95-4A76-9A21-FBE404A306F4}" srcOrd="1" destOrd="0" presId="urn:microsoft.com/office/officeart/2005/8/layout/orgChart1"/>
    <dgm:cxn modelId="{5CA1468C-852B-4AF6-8BDD-FB6CDE7175B7}" type="presParOf" srcId="{689C6E4A-4C62-498B-BD4E-34D1836A5242}" destId="{879FAE40-B3DC-4D6E-8B6B-0019FD05C51E}" srcOrd="1" destOrd="0" presId="urn:microsoft.com/office/officeart/2005/8/layout/orgChart1"/>
    <dgm:cxn modelId="{70C7924B-082F-4D3A-8CA1-80B5FF0DFC16}" type="presParOf" srcId="{879FAE40-B3DC-4D6E-8B6B-0019FD05C51E}" destId="{D4662DE3-20B1-4D37-B81C-7C3AFB394116}" srcOrd="0" destOrd="0" presId="urn:microsoft.com/office/officeart/2005/8/layout/orgChart1"/>
    <dgm:cxn modelId="{9E394792-B70F-4C18-A6F3-09067608B32F}" type="presParOf" srcId="{879FAE40-B3DC-4D6E-8B6B-0019FD05C51E}" destId="{AA135219-5CA2-4671-A5EA-DCDE214E5ABF}" srcOrd="1" destOrd="0" presId="urn:microsoft.com/office/officeart/2005/8/layout/orgChart1"/>
    <dgm:cxn modelId="{52A64010-A50C-477F-89AC-111B44F81D59}" type="presParOf" srcId="{AA135219-5CA2-4671-A5EA-DCDE214E5ABF}" destId="{E2067370-5A92-42E0-8DB0-67081A7FBB83}" srcOrd="0" destOrd="0" presId="urn:microsoft.com/office/officeart/2005/8/layout/orgChart1"/>
    <dgm:cxn modelId="{DD142937-CCF1-456F-9534-14AF210E29E2}" type="presParOf" srcId="{E2067370-5A92-42E0-8DB0-67081A7FBB83}" destId="{FA4CBBCE-D9BF-4F6F-AC69-612CF0D0EDB9}" srcOrd="0" destOrd="0" presId="urn:microsoft.com/office/officeart/2005/8/layout/orgChart1"/>
    <dgm:cxn modelId="{12A374AF-0EA2-4243-9B9E-398AA7D85DBF}" type="presParOf" srcId="{E2067370-5A92-42E0-8DB0-67081A7FBB83}" destId="{F6290455-3144-4390-A4C0-94455E4EA35D}" srcOrd="1" destOrd="0" presId="urn:microsoft.com/office/officeart/2005/8/layout/orgChart1"/>
    <dgm:cxn modelId="{EA4E5185-665A-452D-AB6A-B147EBA1CD14}" type="presParOf" srcId="{AA135219-5CA2-4671-A5EA-DCDE214E5ABF}" destId="{DBC41FEB-3520-4E64-A374-F3037499F5F7}" srcOrd="1" destOrd="0" presId="urn:microsoft.com/office/officeart/2005/8/layout/orgChart1"/>
    <dgm:cxn modelId="{968BF2D3-66EC-4904-AF78-2123EB0D6486}" type="presParOf" srcId="{AA135219-5CA2-4671-A5EA-DCDE214E5ABF}" destId="{BC2543B3-5AF8-464D-9256-7314D159D7A1}" srcOrd="2" destOrd="0" presId="urn:microsoft.com/office/officeart/2005/8/layout/orgChart1"/>
    <dgm:cxn modelId="{1A5E4897-0B3C-4474-8C43-504DEA5EB078}" type="presParOf" srcId="{879FAE40-B3DC-4D6E-8B6B-0019FD05C51E}" destId="{971D3370-5B73-43D0-B27E-27663B2FD7B5}" srcOrd="2" destOrd="0" presId="urn:microsoft.com/office/officeart/2005/8/layout/orgChart1"/>
    <dgm:cxn modelId="{F6BC1D72-C735-46D2-86A6-EEAA793D49BD}" type="presParOf" srcId="{879FAE40-B3DC-4D6E-8B6B-0019FD05C51E}" destId="{6C73D16D-B41B-41FB-9A07-30A78A1E5DEE}" srcOrd="3" destOrd="0" presId="urn:microsoft.com/office/officeart/2005/8/layout/orgChart1"/>
    <dgm:cxn modelId="{625E85E5-0292-4F35-8003-0FBD4839FBA5}" type="presParOf" srcId="{6C73D16D-B41B-41FB-9A07-30A78A1E5DEE}" destId="{B6597D0E-ACA7-4F2C-AAE4-841B14B52BAE}" srcOrd="0" destOrd="0" presId="urn:microsoft.com/office/officeart/2005/8/layout/orgChart1"/>
    <dgm:cxn modelId="{8E3070B8-E5E8-49A3-AF92-1C4058F91408}" type="presParOf" srcId="{B6597D0E-ACA7-4F2C-AAE4-841B14B52BAE}" destId="{622B05E5-5F6B-44A5-9908-33569048A719}" srcOrd="0" destOrd="0" presId="urn:microsoft.com/office/officeart/2005/8/layout/orgChart1"/>
    <dgm:cxn modelId="{BA085F5F-C762-4390-BDF9-465B755F6F2E}" type="presParOf" srcId="{B6597D0E-ACA7-4F2C-AAE4-841B14B52BAE}" destId="{2A8D8053-BD28-4CBC-BFF7-36BC869EC0AF}" srcOrd="1" destOrd="0" presId="urn:microsoft.com/office/officeart/2005/8/layout/orgChart1"/>
    <dgm:cxn modelId="{9A4F76B0-EEF5-4B25-9BE4-E49B332306C7}" type="presParOf" srcId="{6C73D16D-B41B-41FB-9A07-30A78A1E5DEE}" destId="{E5D0955E-8F34-4520-AF73-52C741D8EA06}" srcOrd="1" destOrd="0" presId="urn:microsoft.com/office/officeart/2005/8/layout/orgChart1"/>
    <dgm:cxn modelId="{4DDCB11B-566F-4848-A2B3-CAE01DD9DDF9}" type="presParOf" srcId="{6C73D16D-B41B-41FB-9A07-30A78A1E5DEE}" destId="{DEF09CA7-E40E-4D9A-AD9D-13CD2B3F6310}" srcOrd="2" destOrd="0" presId="urn:microsoft.com/office/officeart/2005/8/layout/orgChart1"/>
    <dgm:cxn modelId="{33BC83B8-BC1F-49B2-95F4-B65467B8BFD4}" type="presParOf" srcId="{879FAE40-B3DC-4D6E-8B6B-0019FD05C51E}" destId="{21FF0CB8-838D-43B5-B122-26831C9F999F}" srcOrd="4" destOrd="0" presId="urn:microsoft.com/office/officeart/2005/8/layout/orgChart1"/>
    <dgm:cxn modelId="{1D38A400-C853-4344-8109-8A1527277E46}" type="presParOf" srcId="{879FAE40-B3DC-4D6E-8B6B-0019FD05C51E}" destId="{AF05790C-E1AF-4323-9125-6F24C5D9B803}" srcOrd="5" destOrd="0" presId="urn:microsoft.com/office/officeart/2005/8/layout/orgChart1"/>
    <dgm:cxn modelId="{AAACC79A-4846-45BA-9157-16FC699E0B01}" type="presParOf" srcId="{AF05790C-E1AF-4323-9125-6F24C5D9B803}" destId="{695838CD-7442-4F5A-96F6-6007C3D1D86D}" srcOrd="0" destOrd="0" presId="urn:microsoft.com/office/officeart/2005/8/layout/orgChart1"/>
    <dgm:cxn modelId="{9869154A-DE87-401F-837B-FA6A5DC34F2B}" type="presParOf" srcId="{695838CD-7442-4F5A-96F6-6007C3D1D86D}" destId="{BA55DB0D-BF81-48E7-B865-7CA07AB9FE77}" srcOrd="0" destOrd="0" presId="urn:microsoft.com/office/officeart/2005/8/layout/orgChart1"/>
    <dgm:cxn modelId="{EB25B394-42F0-4EDD-B38D-1AEDFDB6E820}" type="presParOf" srcId="{695838CD-7442-4F5A-96F6-6007C3D1D86D}" destId="{D4F34725-A588-4291-8CD9-70849FB8654D}" srcOrd="1" destOrd="0" presId="urn:microsoft.com/office/officeart/2005/8/layout/orgChart1"/>
    <dgm:cxn modelId="{8DF5B63E-8885-4CE1-92F8-DDBF2EABC698}" type="presParOf" srcId="{AF05790C-E1AF-4323-9125-6F24C5D9B803}" destId="{EE6072F9-4532-45C4-A7B2-0530C0889D5F}" srcOrd="1" destOrd="0" presId="urn:microsoft.com/office/officeart/2005/8/layout/orgChart1"/>
    <dgm:cxn modelId="{0025B0FE-92B8-4B61-B293-681FFAA77073}" type="presParOf" srcId="{AF05790C-E1AF-4323-9125-6F24C5D9B803}" destId="{2594FD1A-369C-49E5-86DB-1ECDC7EB0F25}" srcOrd="2" destOrd="0" presId="urn:microsoft.com/office/officeart/2005/8/layout/orgChart1"/>
    <dgm:cxn modelId="{5E8CC662-EA09-4D66-BF83-7981E6528279}" type="presParOf" srcId="{879FAE40-B3DC-4D6E-8B6B-0019FD05C51E}" destId="{6FA86511-6A98-48FF-A7C1-CDB5600C6848}" srcOrd="6" destOrd="0" presId="urn:microsoft.com/office/officeart/2005/8/layout/orgChart1"/>
    <dgm:cxn modelId="{6B8DDF83-BD41-4CED-BE63-DF9CA133314D}" type="presParOf" srcId="{879FAE40-B3DC-4D6E-8B6B-0019FD05C51E}" destId="{4D3A3583-F771-4156-A28B-C132BAF0CAD7}" srcOrd="7" destOrd="0" presId="urn:microsoft.com/office/officeart/2005/8/layout/orgChart1"/>
    <dgm:cxn modelId="{99F37C88-E7B9-4896-99C3-9BF09DAC7C0D}" type="presParOf" srcId="{4D3A3583-F771-4156-A28B-C132BAF0CAD7}" destId="{4244AAB8-77F3-47A2-A661-DCD0A5282211}" srcOrd="0" destOrd="0" presId="urn:microsoft.com/office/officeart/2005/8/layout/orgChart1"/>
    <dgm:cxn modelId="{DF11794F-EF97-434D-A890-BA53B0129988}" type="presParOf" srcId="{4244AAB8-77F3-47A2-A661-DCD0A5282211}" destId="{42B83D32-A30F-45D2-99CC-350C180E97E2}" srcOrd="0" destOrd="0" presId="urn:microsoft.com/office/officeart/2005/8/layout/orgChart1"/>
    <dgm:cxn modelId="{C6A474AB-4351-4E8A-97EE-2A70E6889332}" type="presParOf" srcId="{4244AAB8-77F3-47A2-A661-DCD0A5282211}" destId="{57FFBE0B-FA9E-4050-B0F6-A3DDFFE4962A}" srcOrd="1" destOrd="0" presId="urn:microsoft.com/office/officeart/2005/8/layout/orgChart1"/>
    <dgm:cxn modelId="{18392693-65A9-4432-AB1A-886D7380B4C3}" type="presParOf" srcId="{4D3A3583-F771-4156-A28B-C132BAF0CAD7}" destId="{47EBC275-C31D-4231-AFA3-BB90878DFCF9}" srcOrd="1" destOrd="0" presId="urn:microsoft.com/office/officeart/2005/8/layout/orgChart1"/>
    <dgm:cxn modelId="{9A083C91-0EFB-4CF9-A550-0ECA7C1C4C51}" type="presParOf" srcId="{4D3A3583-F771-4156-A28B-C132BAF0CAD7}" destId="{F0DA7E47-25D0-460C-8589-C4269A94DC59}" srcOrd="2" destOrd="0" presId="urn:microsoft.com/office/officeart/2005/8/layout/orgChart1"/>
    <dgm:cxn modelId="{B04CE8DD-6836-4A2E-BFC1-C367C12BE3BF}" type="presParOf" srcId="{879FAE40-B3DC-4D6E-8B6B-0019FD05C51E}" destId="{599ECC14-1B68-4BDD-9C8D-4DDC849B07B5}" srcOrd="8" destOrd="0" presId="urn:microsoft.com/office/officeart/2005/8/layout/orgChart1"/>
    <dgm:cxn modelId="{5915ADD0-0941-4A11-954B-77709AA176D5}" type="presParOf" srcId="{879FAE40-B3DC-4D6E-8B6B-0019FD05C51E}" destId="{CE210C23-3AA9-4012-99A5-DB0E66F789F6}" srcOrd="9" destOrd="0" presId="urn:microsoft.com/office/officeart/2005/8/layout/orgChart1"/>
    <dgm:cxn modelId="{5832478A-7B73-44ED-8D25-CAFF3F53AC6E}" type="presParOf" srcId="{CE210C23-3AA9-4012-99A5-DB0E66F789F6}" destId="{42864628-51D7-4CB4-BCCB-820A7C0724F6}" srcOrd="0" destOrd="0" presId="urn:microsoft.com/office/officeart/2005/8/layout/orgChart1"/>
    <dgm:cxn modelId="{BEBB92CF-9E81-46BB-9C94-BF47F134A491}" type="presParOf" srcId="{42864628-51D7-4CB4-BCCB-820A7C0724F6}" destId="{2166CABD-43AE-4301-88B9-10DB1D77DBBA}" srcOrd="0" destOrd="0" presId="urn:microsoft.com/office/officeart/2005/8/layout/orgChart1"/>
    <dgm:cxn modelId="{7A34150A-EC13-4F5C-99CE-55F58CF9982A}" type="presParOf" srcId="{42864628-51D7-4CB4-BCCB-820A7C0724F6}" destId="{B36A629E-DD09-4582-A1CB-1E9F09F710AF}" srcOrd="1" destOrd="0" presId="urn:microsoft.com/office/officeart/2005/8/layout/orgChart1"/>
    <dgm:cxn modelId="{8A118999-E3A0-47FA-ADA9-8895ADB7530B}" type="presParOf" srcId="{CE210C23-3AA9-4012-99A5-DB0E66F789F6}" destId="{47E942CF-777C-461D-AA90-888F73E90AE0}" srcOrd="1" destOrd="0" presId="urn:microsoft.com/office/officeart/2005/8/layout/orgChart1"/>
    <dgm:cxn modelId="{6C8D55A3-86F7-49C1-A708-67C2884D9E0C}" type="presParOf" srcId="{CE210C23-3AA9-4012-99A5-DB0E66F789F6}" destId="{07AE5E53-49EC-462B-B472-1ED3FAE98C18}" srcOrd="2" destOrd="0" presId="urn:microsoft.com/office/officeart/2005/8/layout/orgChart1"/>
    <dgm:cxn modelId="{161CC201-F49D-414D-8408-4EDE108C9576}" type="presParOf" srcId="{879FAE40-B3DC-4D6E-8B6B-0019FD05C51E}" destId="{C1087421-A598-4EDE-B427-F2CD8E0CDBCF}" srcOrd="10" destOrd="0" presId="urn:microsoft.com/office/officeart/2005/8/layout/orgChart1"/>
    <dgm:cxn modelId="{B2310EBD-847B-42B9-9C12-EF46DE5965A6}" type="presParOf" srcId="{879FAE40-B3DC-4D6E-8B6B-0019FD05C51E}" destId="{C4F70855-A29E-4D06-8013-DC795F16C24F}" srcOrd="11" destOrd="0" presId="urn:microsoft.com/office/officeart/2005/8/layout/orgChart1"/>
    <dgm:cxn modelId="{08972C15-9824-47CC-A519-C92E9CB95585}" type="presParOf" srcId="{C4F70855-A29E-4D06-8013-DC795F16C24F}" destId="{B0074A3F-DE96-4C01-AC9C-84AF5BADCE52}" srcOrd="0" destOrd="0" presId="urn:microsoft.com/office/officeart/2005/8/layout/orgChart1"/>
    <dgm:cxn modelId="{9D9EACFD-6118-4433-9E50-4EE8FAFEEA3E}" type="presParOf" srcId="{B0074A3F-DE96-4C01-AC9C-84AF5BADCE52}" destId="{B99C0A21-82AF-43DC-B06A-D3FF608B6C72}" srcOrd="0" destOrd="0" presId="urn:microsoft.com/office/officeart/2005/8/layout/orgChart1"/>
    <dgm:cxn modelId="{860E126E-A924-4266-8D32-CFA359A9A2DA}" type="presParOf" srcId="{B0074A3F-DE96-4C01-AC9C-84AF5BADCE52}" destId="{C2E14DB3-3882-41CF-8013-F5F7D9AF4607}" srcOrd="1" destOrd="0" presId="urn:microsoft.com/office/officeart/2005/8/layout/orgChart1"/>
    <dgm:cxn modelId="{4241EC02-1441-415A-9B58-41FCD752C44D}" type="presParOf" srcId="{C4F70855-A29E-4D06-8013-DC795F16C24F}" destId="{11F3B42A-EB89-4C1F-87C5-AF42C3EF27E2}" srcOrd="1" destOrd="0" presId="urn:microsoft.com/office/officeart/2005/8/layout/orgChart1"/>
    <dgm:cxn modelId="{F0C1EAE5-2198-4CE3-83D3-53CE1B2B52F2}" type="presParOf" srcId="{C4F70855-A29E-4D06-8013-DC795F16C24F}" destId="{D1CCB9EA-807C-4962-A498-D332F85C5546}" srcOrd="2" destOrd="0" presId="urn:microsoft.com/office/officeart/2005/8/layout/orgChart1"/>
    <dgm:cxn modelId="{F0A6510C-FB35-474F-83F6-3C00EA89E84A}" type="presParOf" srcId="{689C6E4A-4C62-498B-BD4E-34D1836A5242}" destId="{F2A976CD-D4A6-409C-AD3F-F8C7E80F565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87421-A598-4EDE-B427-F2CD8E0CDBCF}">
      <dsp:nvSpPr>
        <dsp:cNvPr id="0" name=""/>
        <dsp:cNvSpPr/>
      </dsp:nvSpPr>
      <dsp:spPr>
        <a:xfrm>
          <a:off x="4100286" y="1113467"/>
          <a:ext cx="3516456" cy="244117"/>
        </a:xfrm>
        <a:custGeom>
          <a:avLst/>
          <a:gdLst/>
          <a:ahLst/>
          <a:cxnLst/>
          <a:rect l="0" t="0" r="0" b="0"/>
          <a:pathLst>
            <a:path>
              <a:moveTo>
                <a:pt x="0" y="0"/>
              </a:moveTo>
              <a:lnTo>
                <a:pt x="0" y="122058"/>
              </a:lnTo>
              <a:lnTo>
                <a:pt x="3516456" y="122058"/>
              </a:lnTo>
              <a:lnTo>
                <a:pt x="3516456"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9ECC14-1B68-4BDD-9C8D-4DDC849B07B5}">
      <dsp:nvSpPr>
        <dsp:cNvPr id="0" name=""/>
        <dsp:cNvSpPr/>
      </dsp:nvSpPr>
      <dsp:spPr>
        <a:xfrm>
          <a:off x="4100286" y="1113467"/>
          <a:ext cx="2109874" cy="244117"/>
        </a:xfrm>
        <a:custGeom>
          <a:avLst/>
          <a:gdLst/>
          <a:ahLst/>
          <a:cxnLst/>
          <a:rect l="0" t="0" r="0" b="0"/>
          <a:pathLst>
            <a:path>
              <a:moveTo>
                <a:pt x="0" y="0"/>
              </a:moveTo>
              <a:lnTo>
                <a:pt x="0" y="122058"/>
              </a:lnTo>
              <a:lnTo>
                <a:pt x="2109874" y="122058"/>
              </a:lnTo>
              <a:lnTo>
                <a:pt x="2109874"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A86511-6A98-48FF-A7C1-CDB5600C6848}">
      <dsp:nvSpPr>
        <dsp:cNvPr id="0" name=""/>
        <dsp:cNvSpPr/>
      </dsp:nvSpPr>
      <dsp:spPr>
        <a:xfrm>
          <a:off x="4100286" y="1113467"/>
          <a:ext cx="703291" cy="244117"/>
        </a:xfrm>
        <a:custGeom>
          <a:avLst/>
          <a:gdLst/>
          <a:ahLst/>
          <a:cxnLst/>
          <a:rect l="0" t="0" r="0" b="0"/>
          <a:pathLst>
            <a:path>
              <a:moveTo>
                <a:pt x="0" y="0"/>
              </a:moveTo>
              <a:lnTo>
                <a:pt x="0" y="122058"/>
              </a:lnTo>
              <a:lnTo>
                <a:pt x="703291" y="122058"/>
              </a:lnTo>
              <a:lnTo>
                <a:pt x="703291"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FF0CB8-838D-43B5-B122-26831C9F999F}">
      <dsp:nvSpPr>
        <dsp:cNvPr id="0" name=""/>
        <dsp:cNvSpPr/>
      </dsp:nvSpPr>
      <dsp:spPr>
        <a:xfrm>
          <a:off x="3396994" y="1113467"/>
          <a:ext cx="703291" cy="244117"/>
        </a:xfrm>
        <a:custGeom>
          <a:avLst/>
          <a:gdLst/>
          <a:ahLst/>
          <a:cxnLst/>
          <a:rect l="0" t="0" r="0" b="0"/>
          <a:pathLst>
            <a:path>
              <a:moveTo>
                <a:pt x="703291" y="0"/>
              </a:moveTo>
              <a:lnTo>
                <a:pt x="703291" y="122058"/>
              </a:lnTo>
              <a:lnTo>
                <a:pt x="0" y="122058"/>
              </a:lnTo>
              <a:lnTo>
                <a:pt x="0"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1D3370-5B73-43D0-B27E-27663B2FD7B5}">
      <dsp:nvSpPr>
        <dsp:cNvPr id="0" name=""/>
        <dsp:cNvSpPr/>
      </dsp:nvSpPr>
      <dsp:spPr>
        <a:xfrm>
          <a:off x="1990411" y="1113467"/>
          <a:ext cx="2109874" cy="244117"/>
        </a:xfrm>
        <a:custGeom>
          <a:avLst/>
          <a:gdLst/>
          <a:ahLst/>
          <a:cxnLst/>
          <a:rect l="0" t="0" r="0" b="0"/>
          <a:pathLst>
            <a:path>
              <a:moveTo>
                <a:pt x="2109874" y="0"/>
              </a:moveTo>
              <a:lnTo>
                <a:pt x="2109874" y="122058"/>
              </a:lnTo>
              <a:lnTo>
                <a:pt x="0" y="122058"/>
              </a:lnTo>
              <a:lnTo>
                <a:pt x="0"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662DE3-20B1-4D37-B81C-7C3AFB394116}">
      <dsp:nvSpPr>
        <dsp:cNvPr id="0" name=""/>
        <dsp:cNvSpPr/>
      </dsp:nvSpPr>
      <dsp:spPr>
        <a:xfrm>
          <a:off x="583829" y="1113467"/>
          <a:ext cx="3516456" cy="244117"/>
        </a:xfrm>
        <a:custGeom>
          <a:avLst/>
          <a:gdLst/>
          <a:ahLst/>
          <a:cxnLst/>
          <a:rect l="0" t="0" r="0" b="0"/>
          <a:pathLst>
            <a:path>
              <a:moveTo>
                <a:pt x="3516456" y="0"/>
              </a:moveTo>
              <a:lnTo>
                <a:pt x="3516456" y="122058"/>
              </a:lnTo>
              <a:lnTo>
                <a:pt x="0" y="122058"/>
              </a:lnTo>
              <a:lnTo>
                <a:pt x="0"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39F8A2-730C-4D82-8851-6D2617887BA8}">
      <dsp:nvSpPr>
        <dsp:cNvPr id="0" name=""/>
        <dsp:cNvSpPr/>
      </dsp:nvSpPr>
      <dsp:spPr>
        <a:xfrm>
          <a:off x="3519053" y="53223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Cause-and-effect</a:t>
          </a:r>
        </a:p>
      </dsp:txBody>
      <dsp:txXfrm>
        <a:off x="3519053" y="532235"/>
        <a:ext cx="1162465" cy="581232"/>
      </dsp:txXfrm>
    </dsp:sp>
    <dsp:sp modelId="{FA4CBBCE-D9BF-4F6F-AC69-612CF0D0EDB9}">
      <dsp:nvSpPr>
        <dsp:cNvPr id="0" name=""/>
        <dsp:cNvSpPr/>
      </dsp:nvSpPr>
      <dsp:spPr>
        <a:xfrm>
          <a:off x="2596"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Inflation rate increases</a:t>
          </a:r>
        </a:p>
      </dsp:txBody>
      <dsp:txXfrm>
        <a:off x="2596" y="1357585"/>
        <a:ext cx="1162465" cy="581232"/>
      </dsp:txXfrm>
    </dsp:sp>
    <dsp:sp modelId="{622B05E5-5F6B-44A5-9908-33569048A719}">
      <dsp:nvSpPr>
        <dsp:cNvPr id="0" name=""/>
        <dsp:cNvSpPr/>
      </dsp:nvSpPr>
      <dsp:spPr>
        <a:xfrm>
          <a:off x="1409179"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Real growth of the industry decreases</a:t>
          </a:r>
        </a:p>
      </dsp:txBody>
      <dsp:txXfrm>
        <a:off x="1409179" y="1357585"/>
        <a:ext cx="1162465" cy="581232"/>
      </dsp:txXfrm>
    </dsp:sp>
    <dsp:sp modelId="{BA55DB0D-BF81-48E7-B865-7CA07AB9FE77}">
      <dsp:nvSpPr>
        <dsp:cNvPr id="0" name=""/>
        <dsp:cNvSpPr/>
      </dsp:nvSpPr>
      <dsp:spPr>
        <a:xfrm>
          <a:off x="2815762"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Costs of capital increases</a:t>
          </a:r>
        </a:p>
      </dsp:txBody>
      <dsp:txXfrm>
        <a:off x="2815762" y="1357585"/>
        <a:ext cx="1162465" cy="581232"/>
      </dsp:txXfrm>
    </dsp:sp>
    <dsp:sp modelId="{42B83D32-A30F-45D2-99CC-350C180E97E2}">
      <dsp:nvSpPr>
        <dsp:cNvPr id="0" name=""/>
        <dsp:cNvSpPr/>
      </dsp:nvSpPr>
      <dsp:spPr>
        <a:xfrm>
          <a:off x="4222344"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Lack of combination between demand and supply of the product</a:t>
          </a:r>
        </a:p>
      </dsp:txBody>
      <dsp:txXfrm>
        <a:off x="4222344" y="1357585"/>
        <a:ext cx="1162465" cy="581232"/>
      </dsp:txXfrm>
    </dsp:sp>
    <dsp:sp modelId="{2166CABD-43AE-4301-88B9-10DB1D77DBBA}">
      <dsp:nvSpPr>
        <dsp:cNvPr id="0" name=""/>
        <dsp:cNvSpPr/>
      </dsp:nvSpPr>
      <dsp:spPr>
        <a:xfrm>
          <a:off x="5628927"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Price of materials increases</a:t>
          </a:r>
        </a:p>
      </dsp:txBody>
      <dsp:txXfrm>
        <a:off x="5628927" y="1357585"/>
        <a:ext cx="1162465" cy="581232"/>
      </dsp:txXfrm>
    </dsp:sp>
    <dsp:sp modelId="{B99C0A21-82AF-43DC-B06A-D3FF608B6C72}">
      <dsp:nvSpPr>
        <dsp:cNvPr id="0" name=""/>
        <dsp:cNvSpPr/>
      </dsp:nvSpPr>
      <dsp:spPr>
        <a:xfrm>
          <a:off x="7035510"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Profit decreases due to decreases in sales</a:t>
          </a:r>
        </a:p>
      </dsp:txBody>
      <dsp:txXfrm>
        <a:off x="7035510" y="1357585"/>
        <a:ext cx="1162465" cy="58123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13df98a9999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13df98a9999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Business sectors have faced many issues such as inflation rates rising dramatically, costs of raw materials increasing, interest rates increasing, costs of capital rising, real growth of the industry decreasing, supply chain issues, and so on due to the effects of the pandemic </a:t>
            </a:r>
            <a:r>
              <a:rPr lang="en-US" sz="1100" b="0" i="0" u="none" strike="noStrike" cap="none" dirty="0">
                <a:solidFill>
                  <a:srgbClr val="000000"/>
                </a:solidFill>
                <a:effectLst/>
                <a:latin typeface="Arial"/>
                <a:ea typeface="Arial"/>
                <a:cs typeface="Arial"/>
                <a:sym typeface="Arial"/>
              </a:rPr>
              <a:t>(Goyal, 2021)</a:t>
            </a:r>
            <a:r>
              <a:rPr lang="en-GB" sz="1100" b="0" i="0" u="none" strike="noStrike" cap="none" dirty="0">
                <a:solidFill>
                  <a:srgbClr val="000000"/>
                </a:solidFill>
                <a:effectLst/>
                <a:latin typeface="Arial"/>
                <a:ea typeface="Arial"/>
                <a:cs typeface="Arial"/>
                <a:sym typeface="Arial"/>
              </a:rPr>
              <a:t>. For this reason, the retail sectors also face these issues in broad categories which generate low growth for the retailers. However, </a:t>
            </a:r>
            <a:r>
              <a:rPr lang="en-US" sz="1100" b="0" i="0" u="none" strike="noStrike" cap="none" dirty="0">
                <a:solidFill>
                  <a:srgbClr val="000000"/>
                </a:solidFill>
                <a:effectLst/>
                <a:latin typeface="Arial"/>
                <a:ea typeface="Arial"/>
                <a:cs typeface="Arial"/>
                <a:sym typeface="Arial"/>
              </a:rPr>
              <a:t>T M Lewin is a company that has also faced this type of discrepancy due to the environmental nature and impacts for both long-term and short-term purposes. The company faces multi-problem along with contemporary problems such as managerial issues, production facilities issues, and worker behavioural problems (Urošević, 2020). This paper concentrated on the tools to show the contemporary issues related to the industry which is considered the main reason for the case of declining profitability of the company. It will also apply PESTEL and Fishbone Diagram to analyse the nature and impacts of the declining profitability problems. This paper will also show several alternative solutions which will assist the company to find out efficient and effective solutions to their organizational and environmental problem. It will help the company to cope with the contemporary problem which makes it difficult to carry on their business.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13ec0b37729_0_160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13ec0b37729_0_160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The nature of the complex problem on employee can be recognized as the increasing rate of inflation, lockdown restriction, increasing life-living costs, decreasing the sale of formal shirts, employee lay off, devaluation of corporate performance, transportation costs increases, and the financial incentives provided to the employees decreases (Gush, 2020). Most of the issues related to the employee of the industry initiated to the effects of the pandemic. Because the pandemic circulates several external environmental issues like govt. intervention in economic policy which may changes the corporate performance (Zheng, 2022)</a:t>
            </a:r>
            <a:r>
              <a:rPr lang="en-US" dirty="0">
                <a:effectLst/>
              </a:rPr>
              <a:t>. After changing the corporate performance as declining profitability, the employee faces most of the issues because if company perform worst, all of the parties related to the company namely the stakeholder also faces the worst condition.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complex problem of declining profitability of the company impacts corporate performance and individual performance in both the long term and the short term. As a result of the declining profitability problem, the wages of employees decrease in terms of cost-of-living standards, bargaining power of buying decreases, employees are obliged to work from home due to the pandemic, sales decrease, and employee turnover increases </a:t>
            </a:r>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Simangunsong</a:t>
            </a:r>
            <a:r>
              <a:rPr lang="en-US" sz="1100" b="0" i="0" u="none" strike="noStrike" cap="none" dirty="0">
                <a:solidFill>
                  <a:srgbClr val="000000"/>
                </a:solidFill>
                <a:effectLst/>
                <a:latin typeface="Arial"/>
                <a:ea typeface="Arial"/>
                <a:cs typeface="Arial"/>
                <a:sym typeface="Arial"/>
              </a:rPr>
              <a:t>, 2021)</a:t>
            </a:r>
            <a:r>
              <a:rPr lang="en-GB" sz="1100" b="0" i="0" u="none" strike="noStrike" cap="none" dirty="0">
                <a:solidFill>
                  <a:srgbClr val="000000"/>
                </a:solidFill>
                <a:effectLst/>
                <a:latin typeface="Arial"/>
                <a:ea typeface="Arial"/>
                <a:cs typeface="Arial"/>
                <a:sym typeface="Arial"/>
              </a:rPr>
              <a:t>. In addition, the rate of target fulfil decreases along with commission, employee absenteeism increases, and disposable income of the employees of the company decreases. These impacts of the complex problem make the aggregate economy in a short-term downturn position. If these discrepancies cannot be solved, the problem of an economic downturn will take place for a long-term period which is not good for both employee and organizational performance improvement.</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13de5e975a1_0_4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2" name="Google Shape;392;g13de5e975a1_0_4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Due to the declining profitability problem, the organization faces numerous issues such as supply chain management problems, cost increases in the case of inflation rises, temporary lockdown as a result of the pandemic, and so on </a:t>
            </a:r>
            <a:r>
              <a:rPr lang="en-US" sz="1100" b="0" i="0" u="none" strike="noStrike" cap="none" dirty="0">
                <a:solidFill>
                  <a:srgbClr val="000000"/>
                </a:solidFill>
                <a:effectLst/>
                <a:latin typeface="Arial"/>
                <a:ea typeface="Arial"/>
                <a:cs typeface="Arial"/>
                <a:sym typeface="Arial"/>
              </a:rPr>
              <a:t>(Machdar, 2017)</a:t>
            </a:r>
            <a:r>
              <a:rPr lang="en-GB" sz="1100" b="0" i="0" u="none" strike="noStrike" cap="none" dirty="0">
                <a:solidFill>
                  <a:srgbClr val="000000"/>
                </a:solidFill>
                <a:effectLst/>
                <a:latin typeface="Arial"/>
                <a:ea typeface="Arial"/>
                <a:cs typeface="Arial"/>
                <a:sym typeface="Arial"/>
              </a:rPr>
              <a:t>. The complex problem of the company was generated due to the major issues of the pandemic which causes temporary lockdown, legal restrictions on business operation, cost maximization, and also the collapse of the retail industry </a:t>
            </a:r>
            <a:r>
              <a:rPr lang="en-US" sz="1100" b="0" i="0" u="none" strike="noStrike" cap="none" dirty="0">
                <a:solidFill>
                  <a:srgbClr val="000000"/>
                </a:solidFill>
                <a:effectLst/>
                <a:latin typeface="Arial"/>
                <a:ea typeface="Arial"/>
                <a:cs typeface="Arial"/>
                <a:sym typeface="Arial"/>
              </a:rPr>
              <a:t>(Austin-Campbell, 2021)</a:t>
            </a:r>
            <a:r>
              <a:rPr lang="en-GB" sz="1100" b="0" i="0" u="none" strike="noStrike" cap="none" dirty="0">
                <a:solidFill>
                  <a:srgbClr val="000000"/>
                </a:solidFill>
                <a:effectLst/>
                <a:latin typeface="Arial"/>
                <a:ea typeface="Arial"/>
                <a:cs typeface="Arial"/>
                <a:sym typeface="Arial"/>
              </a:rPr>
              <a:t>. The nature of these challenges faced by the company forced it to decline in its profitability. However, the major issue of the complex problem is the increasing rate of inflation dramatically which take up the other issues. If the economy is not able to be stable, the real growth of the company along with the whole industry will go towards financial crisis.</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challenges related to the complex problems impacted by the company in dynamic nature. Due to the complex problem, the real growth decreases, the asset value decreases, the price of the produced products increases, the increased prices of the product are forced to decrease the regular sales, and the operating profitability also decreases </a:t>
            </a:r>
            <a:r>
              <a:rPr lang="en-US" sz="1100" b="0" i="0" u="none" strike="noStrike" cap="none" dirty="0">
                <a:solidFill>
                  <a:srgbClr val="000000"/>
                </a:solidFill>
                <a:effectLst/>
                <a:latin typeface="Arial"/>
                <a:ea typeface="Arial"/>
                <a:cs typeface="Arial"/>
                <a:sym typeface="Arial"/>
              </a:rPr>
              <a:t>(Chouhan, 2021)</a:t>
            </a:r>
            <a:r>
              <a:rPr lang="en-GB" sz="1100" b="0" i="0" u="none" strike="noStrike" cap="none" dirty="0">
                <a:solidFill>
                  <a:srgbClr val="000000"/>
                </a:solidFill>
                <a:effectLst/>
                <a:latin typeface="Arial"/>
                <a:ea typeface="Arial"/>
                <a:cs typeface="Arial"/>
                <a:sym typeface="Arial"/>
              </a:rPr>
              <a:t>. The declining profitability problem of the company is considered the main issue in internal and external environmental discrepancy creation such as agency problems. Because the declining rate of profitability induces the stakeholder of the company to intervene in its operation so that the profitability can shift in the previous position. But the real issue for these discrepancies is the impacts of the pandemic which forced all of the industry to face an economic downturn.</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3ec0b3772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3ec0b3772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PESTEL analysis in the case of organizational behaviour indicates the analysis of external environmental tools such as political, economic nature, social, technological, environmental, and legal position of a company </a:t>
            </a:r>
            <a:r>
              <a:rPr lang="en-US" sz="1100" b="0" i="0" u="none" strike="noStrike" cap="none" dirty="0">
                <a:solidFill>
                  <a:srgbClr val="000000"/>
                </a:solidFill>
                <a:effectLst/>
                <a:latin typeface="Arial"/>
                <a:ea typeface="Arial"/>
                <a:cs typeface="Arial"/>
                <a:sym typeface="Arial"/>
              </a:rPr>
              <a:t>(Strangmueller, 2007)</a:t>
            </a:r>
            <a:r>
              <a:rPr lang="en-GB" sz="1100" b="0" i="0" u="none" strike="noStrike" cap="none" dirty="0">
                <a:solidFill>
                  <a:srgbClr val="000000"/>
                </a:solidFill>
                <a:effectLst/>
                <a:latin typeface="Arial"/>
                <a:ea typeface="Arial"/>
                <a:cs typeface="Arial"/>
                <a:sym typeface="Arial"/>
              </a:rPr>
              <a:t>. To analyse the complex problem of the company, PESTEL analysis will be valuable because it </a:t>
            </a:r>
            <a:r>
              <a:rPr lang="en-GB" sz="1100" b="0" i="0" u="none" strike="noStrike" cap="none" dirty="0" err="1">
                <a:solidFill>
                  <a:srgbClr val="000000"/>
                </a:solidFill>
                <a:effectLst/>
                <a:latin typeface="Arial"/>
                <a:ea typeface="Arial"/>
                <a:cs typeface="Arial"/>
                <a:sym typeface="Arial"/>
              </a:rPr>
              <a:t>analyzes</a:t>
            </a:r>
            <a:r>
              <a:rPr lang="en-GB" sz="1100" b="0" i="0" u="none" strike="noStrike" cap="none" dirty="0">
                <a:solidFill>
                  <a:srgbClr val="000000"/>
                </a:solidFill>
                <a:effectLst/>
                <a:latin typeface="Arial"/>
                <a:ea typeface="Arial"/>
                <a:cs typeface="Arial"/>
                <a:sym typeface="Arial"/>
              </a:rPr>
              <a:t> the external indicator of the company which can shift the profitability condition for both long-term and short-term periods. Capturing the deficiency of the company in comparing its competitor, will assist in finding out the related facts which may create the discrepancy and help the competitor to gain competitive advantages. So, PESTEL analysis will enable the company to differentiate the macroeconomic variable and to take the right and accurate strategic solution.</a:t>
            </a:r>
          </a:p>
          <a:p>
            <a:pPr marL="158750" indent="0">
              <a:buNone/>
            </a:pPr>
            <a:r>
              <a:rPr lang="en-GB" sz="1100" b="0" i="0" u="none" strike="noStrike" cap="none" dirty="0">
                <a:solidFill>
                  <a:srgbClr val="000000"/>
                </a:solidFill>
                <a:effectLst/>
                <a:latin typeface="Arial"/>
                <a:ea typeface="Arial"/>
                <a:cs typeface="Arial"/>
                <a:sym typeface="Arial"/>
              </a:rPr>
              <a:t>The external impacts as the political tools impact the profitability of the company. Because it is related to numerous issues such as the changes in economic policy, the changes in taxation policy, temporary imposition of tariffs, and so on </a:t>
            </a:r>
            <a:r>
              <a:rPr lang="en-US" sz="1100" b="0" i="0" u="none" strike="noStrike" cap="none" dirty="0">
                <a:solidFill>
                  <a:srgbClr val="000000"/>
                </a:solidFill>
                <a:effectLst/>
                <a:latin typeface="Arial"/>
                <a:ea typeface="Arial"/>
                <a:cs typeface="Arial"/>
                <a:sym typeface="Arial"/>
              </a:rPr>
              <a:t>(Waterson, 2021)</a:t>
            </a:r>
            <a:r>
              <a:rPr lang="en-GB" sz="1100" b="0" i="0" u="none" strike="noStrike" cap="none" dirty="0">
                <a:solidFill>
                  <a:srgbClr val="000000"/>
                </a:solidFill>
                <a:effectLst/>
                <a:latin typeface="Arial"/>
                <a:ea typeface="Arial"/>
                <a:cs typeface="Arial"/>
                <a:sym typeface="Arial"/>
              </a:rPr>
              <a:t>. the political factors of the company cannot be controlled nor avoided because it is related to the consideration of the government of the country. To mitigate the impacts of political issues, the company can take flexible strategic decisions such as asset maximization instead profit maximization. Whereas, the economic variable of the country cannot also be controlled or avoided because it is also not possible to conduct business without reflecting government policies. The economic reasons for the complex problem of the company are as the changes of inflation rate dramatically, costs of capital increase, employment rates decrease, and the real interest rate growth decreases.</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3ec0b3772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3ec0b3772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social factors related to the declining profitability problem of the company include lifestyle trends changes negatively, a lack of combination in consumer’s disposable income and beliefs, moving to work from home instead of the workplace, consumer spending decreases, and changes in behavioural aspects of both the consumer and employees of the industry </a:t>
            </a:r>
            <a:r>
              <a:rPr lang="en-US" sz="1100" b="0" i="0" u="none" strike="noStrike" cap="none" dirty="0">
                <a:solidFill>
                  <a:srgbClr val="000000"/>
                </a:solidFill>
                <a:effectLst/>
                <a:latin typeface="Arial"/>
                <a:ea typeface="Arial"/>
                <a:cs typeface="Arial"/>
                <a:sym typeface="Arial"/>
              </a:rPr>
              <a:t>(Kampanje, 2021)</a:t>
            </a:r>
            <a:r>
              <a:rPr lang="en-GB" sz="1100" b="0" i="0" u="none" strike="noStrike" cap="none" dirty="0">
                <a:solidFill>
                  <a:srgbClr val="000000"/>
                </a:solidFill>
                <a:effectLst/>
                <a:latin typeface="Arial"/>
                <a:ea typeface="Arial"/>
                <a:cs typeface="Arial"/>
                <a:sym typeface="Arial"/>
              </a:rPr>
              <a:t>. Whereas, the technological factors related to the reason for declining profitability are the lack of utilization of automation in the supply chain issues and the lack of technological engagement in the workplace. Technological improvement of a company can change its position because it can reduce costs related to production, optimum use of resources, and value maximization of the products.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869719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3ec0b3772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3ec0b3772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environmental factors related to the complex problem of the company is as the limitation on being brick-and-motor, temporary shutdown of the business operation, and the decreases in employee engagement with the workplace </a:t>
            </a:r>
            <a:r>
              <a:rPr lang="en-US" sz="1100" b="0" i="0" u="none" strike="noStrike" cap="none" dirty="0">
                <a:solidFill>
                  <a:srgbClr val="000000"/>
                </a:solidFill>
                <a:effectLst/>
                <a:latin typeface="Arial"/>
                <a:ea typeface="Arial"/>
                <a:cs typeface="Arial"/>
                <a:sym typeface="Arial"/>
              </a:rPr>
              <a:t>(Hamer, 2021)</a:t>
            </a:r>
            <a:r>
              <a:rPr lang="en-GB" sz="1100" b="0" i="0" u="none" strike="noStrike" cap="none" dirty="0">
                <a:solidFill>
                  <a:srgbClr val="000000"/>
                </a:solidFill>
                <a:effectLst/>
                <a:latin typeface="Arial"/>
                <a:ea typeface="Arial"/>
                <a:cs typeface="Arial"/>
                <a:sym typeface="Arial"/>
              </a:rPr>
              <a:t>. Environmental issues can assist in mitigating dynamic risks such as supply chain management and product marketing. Whereas, the legal reasons in terms for the declining profitability problem can be considered the implementation of new rules to restrict business due to the pandemic, lack of coordination between employees and the administration, restriction on public assembly responsible to decrease sales, and the rising rate of fuel prices. If the company can control its internal issues such as the agency problem, employee relationship management, product line control, and so on, it can mitigate the influence of legal restrictions as well as the risk assessment.</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644100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major causes of the declining profitability situation are the increasing rate of inflation due to the pandemic, the increasing rate of the costs of capital, and the increasing rate of raw materials. Due to these causes, the profitability situation of the company is affected in multiple categories such as real growth decreases, a lack of combination between demand and supply of the products exist, and the rate of sales decreases.</a:t>
            </a:r>
            <a:endParaRPr lang="en-US"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616955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cause-and-effect analysis in the case of the declining profitability problem can be reflected by applying the analysis of the Fishbone Diagram which is formed to show the relevant reasons and impacts of specific problems </a:t>
            </a:r>
            <a:r>
              <a:rPr lang="en-US" sz="1100" b="0" i="0" u="none" strike="noStrike" cap="none" dirty="0">
                <a:solidFill>
                  <a:srgbClr val="000000"/>
                </a:solidFill>
                <a:effectLst/>
                <a:latin typeface="Arial"/>
                <a:ea typeface="Arial"/>
                <a:cs typeface="Arial"/>
                <a:sym typeface="Arial"/>
              </a:rPr>
              <a:t>(Герасименко, 2020)</a:t>
            </a:r>
            <a:r>
              <a:rPr lang="en-GB" sz="1100" b="0" i="0" u="none" strike="noStrike" cap="none" dirty="0">
                <a:solidFill>
                  <a:srgbClr val="000000"/>
                </a:solidFill>
                <a:effectLst/>
                <a:latin typeface="Arial"/>
                <a:ea typeface="Arial"/>
                <a:cs typeface="Arial"/>
                <a:sym typeface="Arial"/>
              </a:rPr>
              <a:t>. The Fishbone Diagram analysis, it is showing six different factors such as consumer, business environment, employees, trends, production, and management which are impacted by the declining profitability problem. The diagram shows that consumer effected by several issues like disposable income deficiency, dissatisfaction with the product values, and moving towards online shopping. The company should move its strategy in convenience to these factors. In the case of business environment, the organization effected by the inflation rate and real growth rate. Whereas, the effects of employee such as wages decreases, employee lay off, and employee turnover increases. The management also effects the organization in multiple ways such as administration costs increases, agency problem, and energy costs mismanagement. The production tools effects the company such as product price increases, sales decreases, and costs increase. Finally, trends such as supply chain issues, lockdown, and behavioural aspects has multiple impacts upon the complex problem.</a:t>
            </a:r>
            <a:endParaRPr lang="en-US"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797377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13ec0b37729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7" name="Google Shape;577;g13ec0b37729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To solve the problem of the company, declining profitability due to the effects of the pandemic, the management of the company should find out several strategies which are flexible and dynamic </a:t>
            </a:r>
            <a:r>
              <a:rPr lang="en-US" sz="1100" b="0" i="0" u="none" strike="noStrike" cap="none" dirty="0">
                <a:solidFill>
                  <a:srgbClr val="000000"/>
                </a:solidFill>
                <a:effectLst/>
                <a:latin typeface="Arial"/>
                <a:ea typeface="Arial"/>
                <a:cs typeface="Arial"/>
                <a:sym typeface="Arial"/>
              </a:rPr>
              <a:t>(Wagner, 2021)</a:t>
            </a:r>
            <a:r>
              <a:rPr lang="en-GB" sz="1100" b="0" i="0" u="none" strike="noStrike" cap="none" dirty="0">
                <a:solidFill>
                  <a:srgbClr val="000000"/>
                </a:solidFill>
                <a:effectLst/>
                <a:latin typeface="Arial"/>
                <a:ea typeface="Arial"/>
                <a:cs typeface="Arial"/>
                <a:sym typeface="Arial"/>
              </a:rPr>
              <a:t>. For this purpose, the possible alternative solutions to the strategy can be decreasing production wastes, applying appropriate and effective production methods, cost-cut approaches using, price increases along with value maximization, efficient marketing program circulating, expanding business area, different service program circulation, effective tools utilization, and decreasing the costs of goods sold to stable the price range. These types of corporate strategy as alternative solution are effective because all of the solutions is flexible, conservative, and minimum rate of failure.</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3"/>
        <p:cNvGrpSpPr/>
        <p:nvPr/>
      </p:nvGrpSpPr>
      <p:grpSpPr>
        <a:xfrm>
          <a:off x="0" y="0"/>
          <a:ext cx="0" cy="0"/>
          <a:chOff x="0" y="0"/>
          <a:chExt cx="0" cy="0"/>
        </a:xfrm>
      </p:grpSpPr>
      <p:sp>
        <p:nvSpPr>
          <p:cNvPr id="854" name="Google Shape;854;g13ec0b37729_0_155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5" name="Google Shape;855;g13ec0b37729_0_155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most appropriate solutions to cope with the profitability declining problem of the company can be selected as the three corporate strategies such as cost-cut approaches utilization, price increase along with value maximization, and different service program circulation (Online Shop). The selection of the cost-cut approaches will assist in decreasing the production costs of the company. Once the company can minimize the level of production costs, the profitability level will increase. If the second solution selects the management of the company, an abnormal situation like the pandemic is very effective because the price will increase along with the updated version of the product which may get a competitive advantage. In the case of the third solution, the company can increase its business area and capture a lot of customers. Because the online shop is very effective to cope with external environmental effects such as lockdown, work-from-home facilities, and so on. so, the appropriate solution is one of the three solutions discussed above.</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British famous brand “T M Lewin” faces a complex problem with is considered as the declining profitability problem. Declining profitability indicates the situation where the external and internal factors influence the production department to decrease production, the sales department to decrease sales, the cost control department to increase the rate of costs, and so on </a:t>
            </a:r>
            <a:r>
              <a:rPr lang="en-US" sz="1100" b="0" i="0" u="none" strike="noStrike" cap="none" dirty="0">
                <a:solidFill>
                  <a:srgbClr val="000000"/>
                </a:solidFill>
                <a:effectLst/>
                <a:latin typeface="Arial"/>
                <a:ea typeface="Arial"/>
                <a:cs typeface="Arial"/>
                <a:sym typeface="Arial"/>
              </a:rPr>
              <a:t>(White, 2020)</a:t>
            </a:r>
            <a:r>
              <a:rPr lang="en-GB" sz="1100" b="0" i="0" u="none" strike="noStrike" cap="none" dirty="0">
                <a:solidFill>
                  <a:srgbClr val="000000"/>
                </a:solidFill>
                <a:effectLst/>
                <a:latin typeface="Arial"/>
                <a:ea typeface="Arial"/>
                <a:cs typeface="Arial"/>
                <a:sym typeface="Arial"/>
              </a:rPr>
              <a:t>. The company faces this situation due to the major issues of the pandemic because it circulates all of the above-discussed problems along with the non-control able environmental challenges. The environmental challenges of the complex problem have been identified by the PESTEL analysis where six external environmental factors are discussed. The cause-and-effect of the declining profitability problem has also been utilized to identify the major reason and its impacts on the organization. Fishbone Diagram has been also used to systematically show the cause and effects of the declining profitability problem. However, to solve the complex problem, several alternative solutions have been shown by a consultant of the company such as cost-cut approaches, price increasing along with value maximization, using efficient production methods, decreasing production wastes, applying an efficient marketing program, expanding business area, engagement with portfolio investment, and decreasing costs of goods sold to stable the market price. But the most appropriate solutions to the problem is cost-cut approaches and different investment option (online shop).</a:t>
            </a:r>
            <a:endParaRPr lang="en-US"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42411217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pPr>
            <a:r>
              <a:rPr lang="en-US" sz="1100" dirty="0">
                <a:solidFill>
                  <a:schemeClr val="bg1"/>
                </a:solidFill>
              </a:rPr>
              <a:t>Austin-Campbell, S., 2021. Retail Industry Comeback Post Pandemic. </a:t>
            </a:r>
            <a:r>
              <a:rPr lang="en-US" sz="1100" i="1" dirty="0">
                <a:solidFill>
                  <a:schemeClr val="bg1"/>
                </a:solidFill>
              </a:rPr>
              <a:t>SSRN Electronic Journal</a:t>
            </a:r>
            <a:r>
              <a:rPr lang="en-US" sz="1100" dirty="0">
                <a:solidFill>
                  <a:schemeClr val="bg1"/>
                </a:solidFill>
              </a:rPr>
              <a:t>,.</a:t>
            </a:r>
          </a:p>
          <a:p>
            <a:pPr algn="just">
              <a:lnSpc>
                <a:spcPct val="150000"/>
              </a:lnSpc>
            </a:pPr>
            <a:r>
              <a:rPr lang="en-US" sz="1100" dirty="0">
                <a:solidFill>
                  <a:schemeClr val="bg1"/>
                </a:solidFill>
              </a:rPr>
              <a:t>Chouhan, V., 2021. Impact of change in organizational performance on retail industry in UK during COVID-19 pandemic. </a:t>
            </a:r>
            <a:r>
              <a:rPr lang="en-US" sz="1100" i="1" dirty="0">
                <a:solidFill>
                  <a:schemeClr val="bg1"/>
                </a:solidFill>
              </a:rPr>
              <a:t>Materials Today: Proceedings</a:t>
            </a:r>
            <a:r>
              <a:rPr lang="en-US" sz="1100" dirty="0">
                <a:solidFill>
                  <a:schemeClr val="bg1"/>
                </a:solidFill>
              </a:rPr>
              <a:t>, 46, pp.10262-10267.</a:t>
            </a:r>
          </a:p>
          <a:p>
            <a:pPr algn="just">
              <a:lnSpc>
                <a:spcPct val="150000"/>
              </a:lnSpc>
            </a:pPr>
            <a:r>
              <a:rPr lang="en-US" sz="1100" dirty="0">
                <a:solidFill>
                  <a:schemeClr val="bg1"/>
                </a:solidFill>
              </a:rPr>
              <a:t>Goyal, R., 2021. COVID-19 chaos and the business sectors. </a:t>
            </a:r>
            <a:r>
              <a:rPr lang="en-US" sz="1100" i="1" dirty="0">
                <a:solidFill>
                  <a:schemeClr val="bg1"/>
                </a:solidFill>
              </a:rPr>
              <a:t>Global Business Review</a:t>
            </a:r>
            <a:r>
              <a:rPr lang="en-US" sz="1100" dirty="0">
                <a:solidFill>
                  <a:schemeClr val="bg1"/>
                </a:solidFill>
              </a:rPr>
              <a:t>, p.097215092211231.</a:t>
            </a:r>
          </a:p>
          <a:p>
            <a:pPr algn="just">
              <a:lnSpc>
                <a:spcPct val="150000"/>
              </a:lnSpc>
            </a:pPr>
            <a:r>
              <a:rPr lang="en-US" sz="1100" dirty="0">
                <a:solidFill>
                  <a:schemeClr val="bg1"/>
                </a:solidFill>
              </a:rPr>
              <a:t>Gush, J., 2020. Graduates into the retail industry: an assessment of the nature and causes of mismatches between the needs and expectations of the retail industry and its graduate employees. </a:t>
            </a:r>
            <a:r>
              <a:rPr lang="en-US" sz="1100" i="1" dirty="0">
                <a:solidFill>
                  <a:schemeClr val="bg1"/>
                </a:solidFill>
              </a:rPr>
              <a:t>International Journal of Retail &amp;amp; Distribution Management</a:t>
            </a:r>
            <a:r>
              <a:rPr lang="en-US" sz="1100" dirty="0">
                <a:solidFill>
                  <a:schemeClr val="bg1"/>
                </a:solidFill>
              </a:rPr>
              <a:t>, 24(9), pp.5-12.</a:t>
            </a:r>
          </a:p>
          <a:p>
            <a:pPr algn="just">
              <a:lnSpc>
                <a:spcPct val="150000"/>
              </a:lnSpc>
            </a:pPr>
            <a:r>
              <a:rPr lang="en-US" sz="1100" dirty="0">
                <a:solidFill>
                  <a:schemeClr val="bg1"/>
                </a:solidFill>
              </a:rPr>
              <a:t>Hamer, K., 2021. Environmental factors in the retail industry. </a:t>
            </a:r>
            <a:r>
              <a:rPr lang="en-US" sz="1100" i="1" dirty="0">
                <a:solidFill>
                  <a:schemeClr val="bg1"/>
                </a:solidFill>
              </a:rPr>
              <a:t>International Journal of Retail &amp;amp; Distribution Management</a:t>
            </a:r>
            <a:r>
              <a:rPr lang="en-US" sz="1100" dirty="0">
                <a:solidFill>
                  <a:schemeClr val="bg1"/>
                </a:solidFill>
              </a:rPr>
              <a:t>, 35(4), pp.289-307.</a:t>
            </a:r>
          </a:p>
          <a:p>
            <a:pPr algn="just">
              <a:lnSpc>
                <a:spcPct val="150000"/>
              </a:lnSpc>
            </a:pPr>
            <a:r>
              <a:rPr lang="en-US" sz="1100" dirty="0">
                <a:solidFill>
                  <a:schemeClr val="bg1"/>
                </a:solidFill>
              </a:rPr>
              <a:t>Kampanje, B., 2021. PESTEL analysis of retail industry in UK. </a:t>
            </a:r>
            <a:r>
              <a:rPr lang="en-US" sz="1100" i="1" dirty="0">
                <a:solidFill>
                  <a:schemeClr val="bg1"/>
                </a:solidFill>
              </a:rPr>
              <a:t>Journal of Economic and Management Studies</a:t>
            </a:r>
            <a:r>
              <a:rPr lang="en-US" sz="1100" dirty="0">
                <a:solidFill>
                  <a:schemeClr val="bg1"/>
                </a:solidFill>
              </a:rPr>
              <a:t>, 5(1).</a:t>
            </a:r>
          </a:p>
          <a:p>
            <a:pPr algn="just">
              <a:lnSpc>
                <a:spcPct val="150000"/>
              </a:lnSpc>
            </a:pPr>
            <a:r>
              <a:rPr lang="en-US" sz="1100" dirty="0">
                <a:solidFill>
                  <a:schemeClr val="bg1"/>
                </a:solidFill>
              </a:rPr>
              <a:t>Machdar, N., 2017. CORPORATE FINANCIAL PERFORMANCE, CORPORATE ENVIRONMENTAL PERFORMANCE, CORPORATE SOCIAL PERFORMANCE, AND THE PANDEMIC. </a:t>
            </a:r>
            <a:r>
              <a:rPr lang="en-US" sz="1100" i="1" dirty="0">
                <a:solidFill>
                  <a:schemeClr val="bg1"/>
                </a:solidFill>
              </a:rPr>
              <a:t>Jurnal Manajemen dan Kewirausahaan</a:t>
            </a:r>
            <a:r>
              <a:rPr lang="en-US" sz="1100" dirty="0">
                <a:solidFill>
                  <a:schemeClr val="bg1"/>
                </a:solidFill>
              </a:rPr>
              <a:t>, 19(2).</a:t>
            </a:r>
          </a:p>
          <a:p>
            <a:pPr algn="just">
              <a:lnSpc>
                <a:spcPct val="150000"/>
              </a:lnSpc>
            </a:pPr>
            <a:r>
              <a:rPr lang="en-US" sz="1100" dirty="0">
                <a:solidFill>
                  <a:schemeClr val="bg1"/>
                </a:solidFill>
              </a:rPr>
              <a:t>Simangunsong, P., 2021. EFFECT OF ORGANIZATIONAL CULTURE AND MOTIVATION ON EMPLOYEE PERFORMANCE ALONG WITH COMPANY PERFORMANCE. </a:t>
            </a:r>
            <a:r>
              <a:rPr lang="en-US" sz="1100" i="1" dirty="0">
                <a:solidFill>
                  <a:schemeClr val="bg1"/>
                </a:solidFill>
              </a:rPr>
              <a:t>Jurnal Ilmu Manajemen Profitability</a:t>
            </a:r>
            <a:r>
              <a:rPr lang="en-US" sz="1100" dirty="0">
                <a:solidFill>
                  <a:schemeClr val="bg1"/>
                </a:solidFill>
              </a:rPr>
              <a:t>, 5(1), pp.222-233.</a:t>
            </a:r>
          </a:p>
          <a:p>
            <a:pPr algn="just">
              <a:lnSpc>
                <a:spcPct val="150000"/>
              </a:lnSpc>
            </a:pPr>
            <a:r>
              <a:rPr lang="en-US" sz="1100" dirty="0">
                <a:solidFill>
                  <a:schemeClr val="bg1"/>
                </a:solidFill>
              </a:rPr>
              <a:t>Strangmueller, M., 2007. </a:t>
            </a:r>
            <a:r>
              <a:rPr lang="en-US" sz="1100" i="1" dirty="0">
                <a:solidFill>
                  <a:schemeClr val="bg1"/>
                </a:solidFill>
              </a:rPr>
              <a:t>A PESTEL Analysis of the retail industry</a:t>
            </a:r>
            <a:r>
              <a:rPr lang="en-US" sz="1100" dirty="0">
                <a:solidFill>
                  <a:schemeClr val="bg1"/>
                </a:solidFill>
              </a:rPr>
              <a:t>.</a:t>
            </a:r>
          </a:p>
          <a:p>
            <a:pPr algn="just">
              <a:lnSpc>
                <a:spcPct val="150000"/>
              </a:lnSpc>
            </a:pPr>
            <a:r>
              <a:rPr lang="en-US" sz="1100" dirty="0">
                <a:solidFill>
                  <a:schemeClr val="bg1"/>
                </a:solidFill>
              </a:rPr>
              <a:t>Urošević, S., 2020. CONTEMPORARY MANAGEMENT OF BUSINESS PROCESSES WITHIN THE SUPPLY CHAIN OF RETAIL INDUSTRY. </a:t>
            </a:r>
            <a:r>
              <a:rPr lang="en-US" sz="1100" i="1" dirty="0">
                <a:solidFill>
                  <a:schemeClr val="bg1"/>
                </a:solidFill>
              </a:rPr>
              <a:t>Retail Industry</a:t>
            </a:r>
            <a:r>
              <a:rPr lang="en-US" sz="1100" dirty="0">
                <a:solidFill>
                  <a:schemeClr val="bg1"/>
                </a:solidFill>
              </a:rPr>
              <a:t>, (2), pp.36-39.</a:t>
            </a:r>
          </a:p>
          <a:p>
            <a:pPr algn="just">
              <a:lnSpc>
                <a:spcPct val="150000"/>
              </a:lnSpc>
            </a:pPr>
            <a:r>
              <a:rPr lang="en-US" sz="1100" dirty="0">
                <a:solidFill>
                  <a:schemeClr val="bg1"/>
                </a:solidFill>
              </a:rPr>
              <a:t>Wagner, M., 2021. How to reconcile environmental and economic performance to improve corporate sustainability: corporate environmental strategies in the European retail industry. </a:t>
            </a:r>
            <a:r>
              <a:rPr lang="en-US" sz="1100" i="1" dirty="0">
                <a:solidFill>
                  <a:schemeClr val="bg1"/>
                </a:solidFill>
              </a:rPr>
              <a:t>Journal of Environmental Management</a:t>
            </a:r>
            <a:r>
              <a:rPr lang="en-US" sz="1100" dirty="0">
                <a:solidFill>
                  <a:schemeClr val="bg1"/>
                </a:solidFill>
              </a:rPr>
              <a:t>, 76(2), pp.105-118.</a:t>
            </a:r>
          </a:p>
          <a:p>
            <a:pPr algn="just">
              <a:lnSpc>
                <a:spcPct val="150000"/>
              </a:lnSpc>
            </a:pPr>
            <a:r>
              <a:rPr lang="en-US" sz="1100" dirty="0">
                <a:solidFill>
                  <a:schemeClr val="bg1"/>
                </a:solidFill>
              </a:rPr>
              <a:t>Waterson, W., 2021. Analysis of Implementation of PESTEL in Retail Industry. </a:t>
            </a:r>
            <a:r>
              <a:rPr lang="en-US" sz="1100" i="1" dirty="0">
                <a:solidFill>
                  <a:schemeClr val="bg1"/>
                </a:solidFill>
              </a:rPr>
              <a:t>International Journal of Recent Trends in Management and Research</a:t>
            </a:r>
            <a:r>
              <a:rPr lang="en-US" sz="1100" dirty="0">
                <a:solidFill>
                  <a:schemeClr val="bg1"/>
                </a:solidFill>
              </a:rPr>
              <a:t>, 4(3), pp.407-418.</a:t>
            </a:r>
          </a:p>
          <a:p>
            <a:pPr algn="just">
              <a:lnSpc>
                <a:spcPct val="150000"/>
              </a:lnSpc>
            </a:pPr>
            <a:r>
              <a:rPr lang="en-US" sz="1100" dirty="0">
                <a:solidFill>
                  <a:schemeClr val="bg1"/>
                </a:solidFill>
              </a:rPr>
              <a:t>White, W., 2020. </a:t>
            </a:r>
            <a:r>
              <a:rPr lang="en-US" sz="1100" i="1" dirty="0">
                <a:solidFill>
                  <a:schemeClr val="bg1"/>
                </a:solidFill>
              </a:rPr>
              <a:t>Declining Profitability Case | PrepLounge.com</a:t>
            </a:r>
            <a:r>
              <a:rPr lang="en-US" sz="1100" dirty="0">
                <a:solidFill>
                  <a:schemeClr val="bg1"/>
                </a:solidFill>
              </a:rPr>
              <a:t>. [online] Preplounge.com. Available at: &lt;https://www.preplounge.com/en/consulting-forum/declining-profitability-case-893&gt; [Accessed 29 September 2022].</a:t>
            </a:r>
          </a:p>
          <a:p>
            <a:pPr algn="just">
              <a:lnSpc>
                <a:spcPct val="150000"/>
              </a:lnSpc>
            </a:pPr>
            <a:r>
              <a:rPr lang="en-US" sz="1100" dirty="0">
                <a:solidFill>
                  <a:schemeClr val="bg1"/>
                </a:solidFill>
              </a:rPr>
              <a:t>Zheng, M., 2022. Is the effects of the COVID-19 pandemic influence performance: Evidence from corporate performance. </a:t>
            </a:r>
            <a:r>
              <a:rPr lang="en-US" sz="1100" i="1" dirty="0">
                <a:solidFill>
                  <a:schemeClr val="bg1"/>
                </a:solidFill>
              </a:rPr>
              <a:t>Finance Research Letters</a:t>
            </a:r>
            <a:r>
              <a:rPr lang="en-US" sz="1100" dirty="0">
                <a:solidFill>
                  <a:schemeClr val="bg1"/>
                </a:solidFill>
              </a:rPr>
              <a:t>, 45, p.102151.</a:t>
            </a:r>
          </a:p>
          <a:p>
            <a:pPr algn="just">
              <a:lnSpc>
                <a:spcPct val="150000"/>
              </a:lnSpc>
            </a:pPr>
            <a:r>
              <a:rPr lang="en-US" sz="1100" dirty="0">
                <a:solidFill>
                  <a:schemeClr val="bg1"/>
                </a:solidFill>
              </a:rPr>
              <a:t>Герасименко, О., 2020. IDENTIFYING CORPORATE PERFORMANCE IN UK OF RETAIL INDUSTRY USING A FISHBONE DIAGRAM. </a:t>
            </a:r>
            <a:r>
              <a:rPr lang="en-US" sz="1100" i="1" dirty="0">
                <a:solidFill>
                  <a:schemeClr val="bg1"/>
                </a:solidFill>
              </a:rPr>
              <a:t>"Scientific notes of the University"KROK"</a:t>
            </a:r>
            <a:r>
              <a:rPr lang="en-US" sz="1100" dirty="0">
                <a:solidFill>
                  <a:schemeClr val="bg1"/>
                </a:solidFill>
              </a:rPr>
              <a:t>, pp.184-193.</a:t>
            </a:r>
          </a:p>
          <a:p>
            <a:pPr marL="158750" indent="0">
              <a:buNone/>
            </a:pPr>
            <a:endParaRPr lang="en-GB" dirty="0"/>
          </a:p>
        </p:txBody>
      </p:sp>
    </p:spTree>
    <p:extLst>
      <p:ext uri="{BB962C8B-B14F-4D97-AF65-F5344CB8AC3E}">
        <p14:creationId xmlns:p14="http://schemas.microsoft.com/office/powerpoint/2010/main" val="1391738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pic>
        <p:nvPicPr>
          <p:cNvPr id="14" name="Google Shape;14;p3"/>
          <p:cNvPicPr preferRelativeResize="0"/>
          <p:nvPr/>
        </p:nvPicPr>
        <p:blipFill rotWithShape="1">
          <a:blip r:embed="rId2">
            <a:alphaModFix/>
          </a:blip>
          <a:srcRect t="7819" b="7827"/>
          <a:stretch/>
        </p:blipFill>
        <p:spPr>
          <a:xfrm>
            <a:off x="23" y="2527"/>
            <a:ext cx="9144003" cy="5140993"/>
          </a:xfrm>
          <a:prstGeom prst="rect">
            <a:avLst/>
          </a:prstGeom>
          <a:noFill/>
          <a:ln>
            <a:noFill/>
          </a:ln>
        </p:spPr>
      </p:pic>
      <p:sp>
        <p:nvSpPr>
          <p:cNvPr id="15" name="Google Shape;15;p3"/>
          <p:cNvSpPr txBox="1">
            <a:spLocks noGrp="1"/>
          </p:cNvSpPr>
          <p:nvPr>
            <p:ph type="title"/>
          </p:nvPr>
        </p:nvSpPr>
        <p:spPr>
          <a:xfrm>
            <a:off x="1679292" y="1270663"/>
            <a:ext cx="4077900" cy="1978500"/>
          </a:xfrm>
          <a:prstGeom prst="rect">
            <a:avLst/>
          </a:prstGeom>
        </p:spPr>
        <p:txBody>
          <a:bodyPr spcFirstLastPara="1" wrap="square" lIns="91425" tIns="91425" rIns="91425" bIns="91425" anchor="ctr" anchorCtr="0">
            <a:noAutofit/>
          </a:bodyPr>
          <a:lstStyle>
            <a:lvl1pPr lvl="0" algn="r">
              <a:spcBef>
                <a:spcPts val="0"/>
              </a:spcBef>
              <a:spcAft>
                <a:spcPts val="0"/>
              </a:spcAft>
              <a:buSzPts val="3600"/>
              <a:buNone/>
              <a:defRPr sz="6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title" idx="2" hasCustomPrompt="1"/>
          </p:nvPr>
        </p:nvSpPr>
        <p:spPr>
          <a:xfrm>
            <a:off x="5992908" y="1695775"/>
            <a:ext cx="1471800" cy="11295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6000"/>
              <a:buNone/>
              <a:defRPr sz="9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7" name="Google Shape;17;p3"/>
          <p:cNvSpPr txBox="1">
            <a:spLocks noGrp="1"/>
          </p:cNvSpPr>
          <p:nvPr>
            <p:ph type="subTitle" idx="1"/>
          </p:nvPr>
        </p:nvSpPr>
        <p:spPr>
          <a:xfrm>
            <a:off x="1683967" y="3548238"/>
            <a:ext cx="4077900" cy="4353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pic>
        <p:nvPicPr>
          <p:cNvPr id="19" name="Google Shape;19;p4"/>
          <p:cNvPicPr preferRelativeResize="0"/>
          <p:nvPr/>
        </p:nvPicPr>
        <p:blipFill rotWithShape="1">
          <a:blip r:embed="rId2">
            <a:alphaModFix/>
          </a:blip>
          <a:srcRect t="7819" b="7827"/>
          <a:stretch/>
        </p:blipFill>
        <p:spPr>
          <a:xfrm>
            <a:off x="0" y="0"/>
            <a:ext cx="9144003" cy="5140989"/>
          </a:xfrm>
          <a:prstGeom prst="rect">
            <a:avLst/>
          </a:prstGeom>
          <a:noFill/>
          <a:ln>
            <a:noFill/>
          </a:ln>
        </p:spPr>
      </p:pic>
      <p:sp>
        <p:nvSpPr>
          <p:cNvPr id="20" name="Google Shape;20;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 name="Google Shape;21;p4"/>
          <p:cNvSpPr txBox="1">
            <a:spLocks noGrp="1"/>
          </p:cNvSpPr>
          <p:nvPr>
            <p:ph type="body" idx="1"/>
          </p:nvPr>
        </p:nvSpPr>
        <p:spPr>
          <a:xfrm>
            <a:off x="720000" y="1152475"/>
            <a:ext cx="7704000" cy="661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pic>
        <p:nvPicPr>
          <p:cNvPr id="23" name="Google Shape;23;p5"/>
          <p:cNvPicPr preferRelativeResize="0"/>
          <p:nvPr/>
        </p:nvPicPr>
        <p:blipFill rotWithShape="1">
          <a:blip r:embed="rId2">
            <a:alphaModFix amt="67000"/>
          </a:blip>
          <a:srcRect t="7834" b="7834"/>
          <a:stretch/>
        </p:blipFill>
        <p:spPr>
          <a:xfrm>
            <a:off x="-8" y="3786"/>
            <a:ext cx="9144003" cy="5139744"/>
          </a:xfrm>
          <a:prstGeom prst="rect">
            <a:avLst/>
          </a:prstGeom>
          <a:noFill/>
          <a:ln>
            <a:noFill/>
          </a:ln>
        </p:spPr>
      </p:pic>
      <p:sp>
        <p:nvSpPr>
          <p:cNvPr id="24" name="Google Shape;24;p5"/>
          <p:cNvSpPr txBox="1">
            <a:spLocks noGrp="1"/>
          </p:cNvSpPr>
          <p:nvPr>
            <p:ph type="subTitle" idx="1"/>
          </p:nvPr>
        </p:nvSpPr>
        <p:spPr>
          <a:xfrm>
            <a:off x="1321232" y="1672350"/>
            <a:ext cx="2907600" cy="4854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1pPr>
            <a:lvl2pPr lvl="1"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2pPr>
            <a:lvl3pPr lvl="2"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3pPr>
            <a:lvl4pPr lvl="3"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4pPr>
            <a:lvl5pPr lvl="4"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5pPr>
            <a:lvl6pPr lvl="5"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6pPr>
            <a:lvl7pPr lvl="6"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7pPr>
            <a:lvl8pPr lvl="7"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8pPr>
            <a:lvl9pPr lvl="8"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9pPr>
          </a:lstStyle>
          <a:p>
            <a:endParaRPr/>
          </a:p>
        </p:txBody>
      </p:sp>
      <p:sp>
        <p:nvSpPr>
          <p:cNvPr id="25" name="Google Shape;25;p5"/>
          <p:cNvSpPr txBox="1">
            <a:spLocks noGrp="1"/>
          </p:cNvSpPr>
          <p:nvPr>
            <p:ph type="subTitle" idx="2"/>
          </p:nvPr>
        </p:nvSpPr>
        <p:spPr>
          <a:xfrm>
            <a:off x="4935442" y="1672350"/>
            <a:ext cx="2907600" cy="485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1pPr>
            <a:lvl2pPr lvl="1"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2pPr>
            <a:lvl3pPr lvl="2"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3pPr>
            <a:lvl4pPr lvl="3"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4pPr>
            <a:lvl5pPr lvl="4"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5pPr>
            <a:lvl6pPr lvl="5"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6pPr>
            <a:lvl7pPr lvl="6"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7pPr>
            <a:lvl8pPr lvl="7"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8pPr>
            <a:lvl9pPr lvl="8"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9pPr>
          </a:lstStyle>
          <a:p>
            <a:endParaRPr/>
          </a:p>
        </p:txBody>
      </p:sp>
      <p:sp>
        <p:nvSpPr>
          <p:cNvPr id="26" name="Google Shape;26;p5"/>
          <p:cNvSpPr txBox="1">
            <a:spLocks noGrp="1"/>
          </p:cNvSpPr>
          <p:nvPr>
            <p:ph type="subTitle" idx="3"/>
          </p:nvPr>
        </p:nvSpPr>
        <p:spPr>
          <a:xfrm>
            <a:off x="1321082" y="2157750"/>
            <a:ext cx="2907900" cy="1955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 name="Google Shape;27;p5"/>
          <p:cNvSpPr txBox="1">
            <a:spLocks noGrp="1"/>
          </p:cNvSpPr>
          <p:nvPr>
            <p:ph type="subTitle" idx="4"/>
          </p:nvPr>
        </p:nvSpPr>
        <p:spPr>
          <a:xfrm>
            <a:off x="4935420" y="2157761"/>
            <a:ext cx="2907600" cy="1955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9"/>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50"/>
        <p:cNvGrpSpPr/>
        <p:nvPr/>
      </p:nvGrpSpPr>
      <p:grpSpPr>
        <a:xfrm>
          <a:off x="0" y="0"/>
          <a:ext cx="0" cy="0"/>
          <a:chOff x="0" y="0"/>
          <a:chExt cx="0" cy="0"/>
        </a:xfrm>
      </p:grpSpPr>
      <p:pic>
        <p:nvPicPr>
          <p:cNvPr id="51" name="Google Shape;51;p13"/>
          <p:cNvPicPr preferRelativeResize="0"/>
          <p:nvPr/>
        </p:nvPicPr>
        <p:blipFill>
          <a:blip r:embed="rId2">
            <a:alphaModFix/>
          </a:blip>
          <a:stretch>
            <a:fillRect/>
          </a:stretch>
        </p:blipFill>
        <p:spPr>
          <a:xfrm>
            <a:off x="31" y="-32"/>
            <a:ext cx="9144000" cy="5143568"/>
          </a:xfrm>
          <a:prstGeom prst="rect">
            <a:avLst/>
          </a:prstGeom>
          <a:noFill/>
          <a:ln>
            <a:noFill/>
          </a:ln>
        </p:spPr>
      </p:pic>
      <p:sp>
        <p:nvSpPr>
          <p:cNvPr id="52" name="Google Shape;52;p13"/>
          <p:cNvSpPr txBox="1">
            <a:spLocks noGrp="1"/>
          </p:cNvSpPr>
          <p:nvPr>
            <p:ph type="title" hasCustomPrompt="1"/>
          </p:nvPr>
        </p:nvSpPr>
        <p:spPr>
          <a:xfrm>
            <a:off x="816500" y="1206892"/>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3" name="Google Shape;53;p13"/>
          <p:cNvSpPr txBox="1">
            <a:spLocks noGrp="1"/>
          </p:cNvSpPr>
          <p:nvPr>
            <p:ph type="subTitle" idx="1"/>
          </p:nvPr>
        </p:nvSpPr>
        <p:spPr>
          <a:xfrm>
            <a:off x="720302" y="2316742"/>
            <a:ext cx="2487300" cy="511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4" name="Google Shape;54;p13"/>
          <p:cNvSpPr txBox="1">
            <a:spLocks noGrp="1"/>
          </p:cNvSpPr>
          <p:nvPr>
            <p:ph type="title" idx="2" hasCustomPrompt="1"/>
          </p:nvPr>
        </p:nvSpPr>
        <p:spPr>
          <a:xfrm>
            <a:off x="3430614" y="1206892"/>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 name="Google Shape;55;p13"/>
          <p:cNvSpPr txBox="1">
            <a:spLocks noGrp="1"/>
          </p:cNvSpPr>
          <p:nvPr>
            <p:ph type="subTitle" idx="3"/>
          </p:nvPr>
        </p:nvSpPr>
        <p:spPr>
          <a:xfrm>
            <a:off x="3335302" y="2316742"/>
            <a:ext cx="2485500" cy="512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6" name="Google Shape;56;p13"/>
          <p:cNvSpPr txBox="1">
            <a:spLocks noGrp="1"/>
          </p:cNvSpPr>
          <p:nvPr>
            <p:ph type="title" idx="4" hasCustomPrompt="1"/>
          </p:nvPr>
        </p:nvSpPr>
        <p:spPr>
          <a:xfrm>
            <a:off x="6044734" y="1206892"/>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7" name="Google Shape;57;p13"/>
          <p:cNvSpPr txBox="1">
            <a:spLocks noGrp="1"/>
          </p:cNvSpPr>
          <p:nvPr>
            <p:ph type="subTitle" idx="5"/>
          </p:nvPr>
        </p:nvSpPr>
        <p:spPr>
          <a:xfrm>
            <a:off x="5948502" y="2316742"/>
            <a:ext cx="2487300" cy="512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8" name="Google Shape;58;p13"/>
          <p:cNvSpPr txBox="1">
            <a:spLocks noGrp="1"/>
          </p:cNvSpPr>
          <p:nvPr>
            <p:ph type="title" idx="6" hasCustomPrompt="1"/>
          </p:nvPr>
        </p:nvSpPr>
        <p:spPr>
          <a:xfrm>
            <a:off x="816493" y="2991094"/>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9" name="Google Shape;59;p13"/>
          <p:cNvSpPr txBox="1">
            <a:spLocks noGrp="1"/>
          </p:cNvSpPr>
          <p:nvPr>
            <p:ph type="subTitle" idx="7"/>
          </p:nvPr>
        </p:nvSpPr>
        <p:spPr>
          <a:xfrm>
            <a:off x="720300" y="4096101"/>
            <a:ext cx="2487300" cy="512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0" name="Google Shape;60;p13"/>
          <p:cNvSpPr txBox="1">
            <a:spLocks noGrp="1"/>
          </p:cNvSpPr>
          <p:nvPr>
            <p:ph type="title" idx="8" hasCustomPrompt="1"/>
          </p:nvPr>
        </p:nvSpPr>
        <p:spPr>
          <a:xfrm>
            <a:off x="3430638" y="2991094"/>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1" name="Google Shape;61;p13"/>
          <p:cNvSpPr txBox="1">
            <a:spLocks noGrp="1"/>
          </p:cNvSpPr>
          <p:nvPr>
            <p:ph type="subTitle" idx="9"/>
          </p:nvPr>
        </p:nvSpPr>
        <p:spPr>
          <a:xfrm>
            <a:off x="3335300" y="4096100"/>
            <a:ext cx="2485500" cy="512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2" name="Google Shape;62;p13"/>
          <p:cNvSpPr txBox="1">
            <a:spLocks noGrp="1"/>
          </p:cNvSpPr>
          <p:nvPr>
            <p:ph type="title" idx="13" hasCustomPrompt="1"/>
          </p:nvPr>
        </p:nvSpPr>
        <p:spPr>
          <a:xfrm>
            <a:off x="6044783" y="2991135"/>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3" name="Google Shape;63;p13"/>
          <p:cNvSpPr txBox="1">
            <a:spLocks noGrp="1"/>
          </p:cNvSpPr>
          <p:nvPr>
            <p:ph type="subTitle" idx="14"/>
          </p:nvPr>
        </p:nvSpPr>
        <p:spPr>
          <a:xfrm>
            <a:off x="5948500" y="4096101"/>
            <a:ext cx="2487300" cy="512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4" name="Google Shape;64;p13"/>
          <p:cNvSpPr txBox="1">
            <a:spLocks noGrp="1"/>
          </p:cNvSpPr>
          <p:nvPr>
            <p:ph type="title" idx="15"/>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Font typeface="Manrope ExtraBold"/>
              <a:buNone/>
              <a:defRPr b="0">
                <a:latin typeface="Manrope ExtraBold"/>
                <a:ea typeface="Manrope ExtraBold"/>
                <a:cs typeface="Manrope ExtraBold"/>
                <a:sym typeface="Manrope ExtraBold"/>
              </a:defRPr>
            </a:lvl1pPr>
            <a:lvl2pPr lvl="1" rtl="0">
              <a:spcBef>
                <a:spcPts val="0"/>
              </a:spcBef>
              <a:spcAft>
                <a:spcPts val="0"/>
              </a:spcAft>
              <a:buSzPts val="3500"/>
              <a:buFont typeface="Manrope ExtraBold"/>
              <a:buNone/>
              <a:defRPr b="0">
                <a:latin typeface="Manrope ExtraBold"/>
                <a:ea typeface="Manrope ExtraBold"/>
                <a:cs typeface="Manrope ExtraBold"/>
                <a:sym typeface="Manrope ExtraBold"/>
              </a:defRPr>
            </a:lvl2pPr>
            <a:lvl3pPr lvl="2" rtl="0">
              <a:spcBef>
                <a:spcPts val="0"/>
              </a:spcBef>
              <a:spcAft>
                <a:spcPts val="0"/>
              </a:spcAft>
              <a:buSzPts val="3500"/>
              <a:buFont typeface="Manrope ExtraBold"/>
              <a:buNone/>
              <a:defRPr b="0">
                <a:latin typeface="Manrope ExtraBold"/>
                <a:ea typeface="Manrope ExtraBold"/>
                <a:cs typeface="Manrope ExtraBold"/>
                <a:sym typeface="Manrope ExtraBold"/>
              </a:defRPr>
            </a:lvl3pPr>
            <a:lvl4pPr lvl="3" rtl="0">
              <a:spcBef>
                <a:spcPts val="0"/>
              </a:spcBef>
              <a:spcAft>
                <a:spcPts val="0"/>
              </a:spcAft>
              <a:buSzPts val="3500"/>
              <a:buFont typeface="Manrope ExtraBold"/>
              <a:buNone/>
              <a:defRPr b="0">
                <a:latin typeface="Manrope ExtraBold"/>
                <a:ea typeface="Manrope ExtraBold"/>
                <a:cs typeface="Manrope ExtraBold"/>
                <a:sym typeface="Manrope ExtraBold"/>
              </a:defRPr>
            </a:lvl4pPr>
            <a:lvl5pPr lvl="4" rtl="0">
              <a:spcBef>
                <a:spcPts val="0"/>
              </a:spcBef>
              <a:spcAft>
                <a:spcPts val="0"/>
              </a:spcAft>
              <a:buSzPts val="3500"/>
              <a:buFont typeface="Manrope ExtraBold"/>
              <a:buNone/>
              <a:defRPr b="0">
                <a:latin typeface="Manrope ExtraBold"/>
                <a:ea typeface="Manrope ExtraBold"/>
                <a:cs typeface="Manrope ExtraBold"/>
                <a:sym typeface="Manrope ExtraBold"/>
              </a:defRPr>
            </a:lvl5pPr>
            <a:lvl6pPr lvl="5" rtl="0">
              <a:spcBef>
                <a:spcPts val="0"/>
              </a:spcBef>
              <a:spcAft>
                <a:spcPts val="0"/>
              </a:spcAft>
              <a:buSzPts val="3500"/>
              <a:buFont typeface="Manrope ExtraBold"/>
              <a:buNone/>
              <a:defRPr b="0">
                <a:latin typeface="Manrope ExtraBold"/>
                <a:ea typeface="Manrope ExtraBold"/>
                <a:cs typeface="Manrope ExtraBold"/>
                <a:sym typeface="Manrope ExtraBold"/>
              </a:defRPr>
            </a:lvl6pPr>
            <a:lvl7pPr lvl="6" rtl="0">
              <a:spcBef>
                <a:spcPts val="0"/>
              </a:spcBef>
              <a:spcAft>
                <a:spcPts val="0"/>
              </a:spcAft>
              <a:buSzPts val="3500"/>
              <a:buFont typeface="Manrope ExtraBold"/>
              <a:buNone/>
              <a:defRPr b="0">
                <a:latin typeface="Manrope ExtraBold"/>
                <a:ea typeface="Manrope ExtraBold"/>
                <a:cs typeface="Manrope ExtraBold"/>
                <a:sym typeface="Manrope ExtraBold"/>
              </a:defRPr>
            </a:lvl7pPr>
            <a:lvl8pPr lvl="7" rtl="0">
              <a:spcBef>
                <a:spcPts val="0"/>
              </a:spcBef>
              <a:spcAft>
                <a:spcPts val="0"/>
              </a:spcAft>
              <a:buSzPts val="3500"/>
              <a:buFont typeface="Manrope ExtraBold"/>
              <a:buNone/>
              <a:defRPr b="0">
                <a:latin typeface="Manrope ExtraBold"/>
                <a:ea typeface="Manrope ExtraBold"/>
                <a:cs typeface="Manrope ExtraBold"/>
                <a:sym typeface="Manrope ExtraBold"/>
              </a:defRPr>
            </a:lvl8pPr>
            <a:lvl9pPr lvl="8" rtl="0">
              <a:spcBef>
                <a:spcPts val="0"/>
              </a:spcBef>
              <a:spcAft>
                <a:spcPts val="0"/>
              </a:spcAft>
              <a:buSzPts val="3500"/>
              <a:buFont typeface="Manrope ExtraBold"/>
              <a:buNone/>
              <a:defRPr b="0">
                <a:latin typeface="Manrope ExtraBold"/>
                <a:ea typeface="Manrope ExtraBold"/>
                <a:cs typeface="Manrope ExtraBold"/>
                <a:sym typeface="Manrope ExtraBold"/>
              </a:defRPr>
            </a:lvl9pPr>
          </a:lstStyle>
          <a:p>
            <a:endParaRPr/>
          </a:p>
        </p:txBody>
      </p:sp>
      <p:sp>
        <p:nvSpPr>
          <p:cNvPr id="65" name="Google Shape;65;p13"/>
          <p:cNvSpPr txBox="1">
            <a:spLocks noGrp="1"/>
          </p:cNvSpPr>
          <p:nvPr>
            <p:ph type="subTitle" idx="16"/>
          </p:nvPr>
        </p:nvSpPr>
        <p:spPr>
          <a:xfrm>
            <a:off x="720302" y="1753392"/>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6" name="Google Shape;66;p13"/>
          <p:cNvSpPr txBox="1">
            <a:spLocks noGrp="1"/>
          </p:cNvSpPr>
          <p:nvPr>
            <p:ph type="subTitle" idx="17"/>
          </p:nvPr>
        </p:nvSpPr>
        <p:spPr>
          <a:xfrm>
            <a:off x="3335302" y="1753392"/>
            <a:ext cx="24855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7" name="Google Shape;67;p13"/>
          <p:cNvSpPr txBox="1">
            <a:spLocks noGrp="1"/>
          </p:cNvSpPr>
          <p:nvPr>
            <p:ph type="subTitle" idx="18"/>
          </p:nvPr>
        </p:nvSpPr>
        <p:spPr>
          <a:xfrm>
            <a:off x="5948502" y="1753392"/>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8" name="Google Shape;68;p13"/>
          <p:cNvSpPr txBox="1">
            <a:spLocks noGrp="1"/>
          </p:cNvSpPr>
          <p:nvPr>
            <p:ph type="subTitle" idx="19"/>
          </p:nvPr>
        </p:nvSpPr>
        <p:spPr>
          <a:xfrm>
            <a:off x="715100" y="3525764"/>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9" name="Google Shape;69;p13"/>
          <p:cNvSpPr txBox="1">
            <a:spLocks noGrp="1"/>
          </p:cNvSpPr>
          <p:nvPr>
            <p:ph type="subTitle" idx="20"/>
          </p:nvPr>
        </p:nvSpPr>
        <p:spPr>
          <a:xfrm>
            <a:off x="3332701" y="3525750"/>
            <a:ext cx="24855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70" name="Google Shape;70;p13"/>
          <p:cNvSpPr txBox="1">
            <a:spLocks noGrp="1"/>
          </p:cNvSpPr>
          <p:nvPr>
            <p:ph type="subTitle" idx="21"/>
          </p:nvPr>
        </p:nvSpPr>
        <p:spPr>
          <a:xfrm>
            <a:off x="5948502" y="3525764"/>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7">
  <p:cSld name="TITLE_ONLY_1_1_1_1_1_1_1">
    <p:spTree>
      <p:nvGrpSpPr>
        <p:cNvPr id="1" name="Shape 114"/>
        <p:cNvGrpSpPr/>
        <p:nvPr/>
      </p:nvGrpSpPr>
      <p:grpSpPr>
        <a:xfrm>
          <a:off x="0" y="0"/>
          <a:ext cx="0" cy="0"/>
          <a:chOff x="0" y="0"/>
          <a:chExt cx="0" cy="0"/>
        </a:xfrm>
      </p:grpSpPr>
      <p:pic>
        <p:nvPicPr>
          <p:cNvPr id="115" name="Google Shape;115;p25"/>
          <p:cNvPicPr preferRelativeResize="0"/>
          <p:nvPr/>
        </p:nvPicPr>
        <p:blipFill>
          <a:blip r:embed="rId2">
            <a:alphaModFix/>
          </a:blip>
          <a:stretch>
            <a:fillRect/>
          </a:stretch>
        </p:blipFill>
        <p:spPr>
          <a:xfrm>
            <a:off x="31" y="-32"/>
            <a:ext cx="9144000" cy="5143568"/>
          </a:xfrm>
          <a:prstGeom prst="rect">
            <a:avLst/>
          </a:prstGeom>
          <a:noFill/>
          <a:ln>
            <a:noFill/>
          </a:ln>
        </p:spPr>
      </p:pic>
      <p:sp>
        <p:nvSpPr>
          <p:cNvPr id="116" name="Google Shape;116;p2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1">
  <p:cSld name="SECTION_TITLE_AND_DESCRIPTION_1_1">
    <p:spTree>
      <p:nvGrpSpPr>
        <p:cNvPr id="1" name="Shape 125"/>
        <p:cNvGrpSpPr/>
        <p:nvPr/>
      </p:nvGrpSpPr>
      <p:grpSpPr>
        <a:xfrm>
          <a:off x="0" y="0"/>
          <a:ext cx="0" cy="0"/>
          <a:chOff x="0" y="0"/>
          <a:chExt cx="0" cy="0"/>
        </a:xfrm>
      </p:grpSpPr>
      <p:pic>
        <p:nvPicPr>
          <p:cNvPr id="126" name="Google Shape;126;p28"/>
          <p:cNvPicPr preferRelativeResize="0"/>
          <p:nvPr/>
        </p:nvPicPr>
        <p:blipFill rotWithShape="1">
          <a:blip r:embed="rId2">
            <a:alphaModFix amt="81000"/>
          </a:blip>
          <a:srcRect t="7813" b="7813"/>
          <a:stretch/>
        </p:blipFill>
        <p:spPr>
          <a:xfrm>
            <a:off x="-14" y="0"/>
            <a:ext cx="9144003" cy="5142173"/>
          </a:xfrm>
          <a:prstGeom prst="rect">
            <a:avLst/>
          </a:prstGeom>
          <a:noFill/>
          <a:ln>
            <a:noFill/>
          </a:ln>
        </p:spPr>
      </p:pic>
      <p:sp>
        <p:nvSpPr>
          <p:cNvPr id="127" name="Google Shape;127;p28"/>
          <p:cNvSpPr txBox="1">
            <a:spLocks noGrp="1"/>
          </p:cNvSpPr>
          <p:nvPr>
            <p:ph type="title"/>
          </p:nvPr>
        </p:nvSpPr>
        <p:spPr>
          <a:xfrm>
            <a:off x="4652603" y="1798050"/>
            <a:ext cx="3433800" cy="1547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28" name="Google Shape;128;p28"/>
          <p:cNvSpPr txBox="1">
            <a:spLocks noGrp="1"/>
          </p:cNvSpPr>
          <p:nvPr>
            <p:ph type="subTitle" idx="1"/>
          </p:nvPr>
        </p:nvSpPr>
        <p:spPr>
          <a:xfrm>
            <a:off x="1433703" y="1798050"/>
            <a:ext cx="3019800" cy="154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202"/>
        <p:cNvGrpSpPr/>
        <p:nvPr/>
      </p:nvGrpSpPr>
      <p:grpSpPr>
        <a:xfrm>
          <a:off x="0" y="0"/>
          <a:ext cx="0" cy="0"/>
          <a:chOff x="0" y="0"/>
          <a:chExt cx="0" cy="0"/>
        </a:xfrm>
      </p:grpSpPr>
      <p:pic>
        <p:nvPicPr>
          <p:cNvPr id="203" name="Google Shape;203;p36"/>
          <p:cNvPicPr preferRelativeResize="0"/>
          <p:nvPr/>
        </p:nvPicPr>
        <p:blipFill>
          <a:blip r:embed="rId2">
            <a:alphaModFix/>
          </a:blip>
          <a:stretch>
            <a:fillRect/>
          </a:stretch>
        </p:blipFill>
        <p:spPr>
          <a:xfrm>
            <a:off x="0" y="0"/>
            <a:ext cx="9144000" cy="5143500"/>
          </a:xfrm>
          <a:prstGeom prst="rect">
            <a:avLst/>
          </a:prstGeom>
          <a:noFill/>
          <a:ln>
            <a:noFill/>
          </a:ln>
        </p:spPr>
      </p:pic>
      <p:sp>
        <p:nvSpPr>
          <p:cNvPr id="204" name="Google Shape;204;p36"/>
          <p:cNvSpPr txBox="1">
            <a:spLocks noGrp="1"/>
          </p:cNvSpPr>
          <p:nvPr>
            <p:ph type="title" hasCustomPrompt="1"/>
          </p:nvPr>
        </p:nvSpPr>
        <p:spPr>
          <a:xfrm>
            <a:off x="2754097" y="540000"/>
            <a:ext cx="30228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48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05" name="Google Shape;205;p36"/>
          <p:cNvSpPr txBox="1">
            <a:spLocks noGrp="1"/>
          </p:cNvSpPr>
          <p:nvPr>
            <p:ph type="subTitle" idx="1"/>
          </p:nvPr>
        </p:nvSpPr>
        <p:spPr>
          <a:xfrm>
            <a:off x="2754097" y="1322226"/>
            <a:ext cx="30228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6" name="Google Shape;206;p36"/>
          <p:cNvSpPr txBox="1">
            <a:spLocks noGrp="1"/>
          </p:cNvSpPr>
          <p:nvPr>
            <p:ph type="title" idx="2" hasCustomPrompt="1"/>
          </p:nvPr>
        </p:nvSpPr>
        <p:spPr>
          <a:xfrm>
            <a:off x="4014747" y="1960538"/>
            <a:ext cx="30228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48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07" name="Google Shape;207;p36"/>
          <p:cNvSpPr txBox="1">
            <a:spLocks noGrp="1"/>
          </p:cNvSpPr>
          <p:nvPr>
            <p:ph type="subTitle" idx="3"/>
          </p:nvPr>
        </p:nvSpPr>
        <p:spPr>
          <a:xfrm>
            <a:off x="4014747" y="2742763"/>
            <a:ext cx="30228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8" name="Google Shape;208;p36"/>
          <p:cNvSpPr txBox="1">
            <a:spLocks noGrp="1"/>
          </p:cNvSpPr>
          <p:nvPr>
            <p:ph type="title" idx="4" hasCustomPrompt="1"/>
          </p:nvPr>
        </p:nvSpPr>
        <p:spPr>
          <a:xfrm>
            <a:off x="5275397" y="3381075"/>
            <a:ext cx="30228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48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09" name="Google Shape;209;p36"/>
          <p:cNvSpPr txBox="1">
            <a:spLocks noGrp="1"/>
          </p:cNvSpPr>
          <p:nvPr>
            <p:ph type="subTitle" idx="5"/>
          </p:nvPr>
        </p:nvSpPr>
        <p:spPr>
          <a:xfrm>
            <a:off x="5275397" y="4163301"/>
            <a:ext cx="30228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15"/>
        <p:cNvGrpSpPr/>
        <p:nvPr/>
      </p:nvGrpSpPr>
      <p:grpSpPr>
        <a:xfrm>
          <a:off x="0" y="0"/>
          <a:ext cx="0" cy="0"/>
          <a:chOff x="0" y="0"/>
          <a:chExt cx="0" cy="0"/>
        </a:xfrm>
      </p:grpSpPr>
      <p:pic>
        <p:nvPicPr>
          <p:cNvPr id="216" name="Google Shape;216;p38"/>
          <p:cNvPicPr preferRelativeResize="0"/>
          <p:nvPr/>
        </p:nvPicPr>
        <p:blipFill rotWithShape="1">
          <a:blip r:embed="rId2">
            <a:alphaModFix/>
          </a:blip>
          <a:srcRect t="7819" b="7827"/>
          <a:stretch/>
        </p:blipFill>
        <p:spPr>
          <a:xfrm flipH="1">
            <a:off x="-3" y="0"/>
            <a:ext cx="9144003" cy="5140959"/>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17"/>
        <p:cNvGrpSpPr/>
        <p:nvPr/>
      </p:nvGrpSpPr>
      <p:grpSpPr>
        <a:xfrm>
          <a:off x="0" y="0"/>
          <a:ext cx="0" cy="0"/>
          <a:chOff x="0" y="0"/>
          <a:chExt cx="0" cy="0"/>
        </a:xfrm>
      </p:grpSpPr>
      <p:pic>
        <p:nvPicPr>
          <p:cNvPr id="218" name="Google Shape;218;p39"/>
          <p:cNvPicPr preferRelativeResize="0"/>
          <p:nvPr/>
        </p:nvPicPr>
        <p:blipFill rotWithShape="1">
          <a:blip r:embed="rId2">
            <a:alphaModFix/>
          </a:blip>
          <a:srcRect t="9" b="9"/>
          <a:stretch/>
        </p:blipFill>
        <p:spPr>
          <a:xfrm>
            <a:off x="-1" y="1273"/>
            <a:ext cx="9144000" cy="514223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1pPr>
            <a:lvl2pPr lvl="1"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2pPr>
            <a:lvl3pPr lvl="2"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3pPr>
            <a:lvl4pPr lvl="3"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4pPr>
            <a:lvl5pPr lvl="4"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5pPr>
            <a:lvl6pPr lvl="5"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6pPr>
            <a:lvl7pPr lvl="6"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7pPr>
            <a:lvl8pPr lvl="7"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8pPr>
            <a:lvl9pPr lvl="8"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Manrope"/>
              <a:buChar char="●"/>
              <a:defRPr>
                <a:solidFill>
                  <a:schemeClr val="lt1"/>
                </a:solidFill>
                <a:latin typeface="Manrope"/>
                <a:ea typeface="Manrope"/>
                <a:cs typeface="Manrope"/>
                <a:sym typeface="Manrope"/>
              </a:defRPr>
            </a:lvl1pPr>
            <a:lvl2pPr marL="914400" lvl="1"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2pPr>
            <a:lvl3pPr marL="1371600" lvl="2"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3pPr>
            <a:lvl4pPr marL="1828800" lvl="3"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4pPr>
            <a:lvl5pPr marL="2286000" lvl="4"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5pPr>
            <a:lvl6pPr marL="2743200" lvl="5"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6pPr>
            <a:lvl7pPr marL="3200400" lvl="6"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7pPr>
            <a:lvl8pPr marL="3657600" lvl="7"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8pPr>
            <a:lvl9pPr marL="4114800" lvl="8" indent="-317500">
              <a:lnSpc>
                <a:spcPct val="100000"/>
              </a:lnSpc>
              <a:spcBef>
                <a:spcPts val="1600"/>
              </a:spcBef>
              <a:spcAft>
                <a:spcPts val="1600"/>
              </a:spcAft>
              <a:buClr>
                <a:schemeClr val="lt1"/>
              </a:buClr>
              <a:buSzPts val="1400"/>
              <a:buFont typeface="Manrope"/>
              <a:buChar char="■"/>
              <a:defRPr>
                <a:solidFill>
                  <a:schemeClr val="lt1"/>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8" r:id="rId4"/>
    <p:sldLayoutId id="2147483659" r:id="rId5"/>
    <p:sldLayoutId id="2147483671" r:id="rId6"/>
    <p:sldLayoutId id="2147483674" r:id="rId7"/>
    <p:sldLayoutId id="2147483682" r:id="rId8"/>
    <p:sldLayoutId id="2147483684" r:id="rId9"/>
    <p:sldLayoutId id="2147483685"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F960-C24F-45A1-9A08-F30BE9EE0355}"/>
              </a:ext>
            </a:extLst>
          </p:cNvPr>
          <p:cNvSpPr>
            <a:spLocks noGrp="1"/>
          </p:cNvSpPr>
          <p:nvPr>
            <p:ph type="title"/>
          </p:nvPr>
        </p:nvSpPr>
        <p:spPr>
          <a:xfrm>
            <a:off x="304800" y="728558"/>
            <a:ext cx="8201247" cy="3942677"/>
          </a:xfrm>
        </p:spPr>
        <p:txBody>
          <a:bodyPr/>
          <a:lstStyle/>
          <a:p>
            <a:pPr algn="ctr">
              <a:lnSpc>
                <a:spcPct val="150000"/>
              </a:lnSpc>
            </a:pPr>
            <a:r>
              <a:rPr lang="en-GB" sz="1800" b="1" dirty="0">
                <a:latin typeface="+mn-lt"/>
                <a:cs typeface="Arial" panose="020B0604020202020204" pitchFamily="34" charset="0"/>
              </a:rPr>
              <a:t>Student Name:</a:t>
            </a:r>
            <a:br>
              <a:rPr lang="en-GB" sz="1800" b="1" dirty="0">
                <a:latin typeface="+mn-lt"/>
                <a:cs typeface="Arial" panose="020B0604020202020204" pitchFamily="34" charset="0"/>
              </a:rPr>
            </a:br>
            <a:r>
              <a:rPr lang="en-GB" sz="1800" b="1" dirty="0">
                <a:latin typeface="+mn-lt"/>
                <a:cs typeface="Arial" panose="020B0604020202020204" pitchFamily="34" charset="0"/>
              </a:rPr>
              <a:t>Student Number:</a:t>
            </a:r>
            <a:br>
              <a:rPr lang="en-GB" sz="1800" b="1" dirty="0">
                <a:latin typeface="+mn-lt"/>
                <a:cs typeface="Arial" panose="020B0604020202020204" pitchFamily="34" charset="0"/>
              </a:rPr>
            </a:br>
            <a:r>
              <a:rPr lang="en-GB" sz="1800" b="1" dirty="0">
                <a:latin typeface="+mn-lt"/>
                <a:cs typeface="Arial" panose="020B0604020202020204" pitchFamily="34" charset="0"/>
              </a:rPr>
              <a:t>Module Code: </a:t>
            </a:r>
            <a:r>
              <a:rPr lang="en-US" sz="1800" dirty="0">
                <a:latin typeface="+mn-lt"/>
              </a:rPr>
              <a:t>BMSW 4004</a:t>
            </a:r>
            <a:br>
              <a:rPr lang="en-GB" sz="1800" b="1" dirty="0">
                <a:latin typeface="+mn-lt"/>
                <a:cs typeface="Arial" panose="020B0604020202020204" pitchFamily="34" charset="0"/>
              </a:rPr>
            </a:br>
            <a:r>
              <a:rPr lang="en-GB" sz="1800" b="1" dirty="0">
                <a:latin typeface="+mn-lt"/>
                <a:cs typeface="Arial" panose="020B0604020202020204" pitchFamily="34" charset="0"/>
              </a:rPr>
              <a:t>Module Title: </a:t>
            </a:r>
            <a:r>
              <a:rPr lang="en-US" sz="1800" dirty="0">
                <a:latin typeface="+mn-lt"/>
              </a:rPr>
              <a:t>Problem Solving and Decision Making </a:t>
            </a:r>
            <a:br>
              <a:rPr lang="en-GB" sz="1800" dirty="0">
                <a:latin typeface="+mn-lt"/>
                <a:cs typeface="Arial" panose="020B0604020202020204" pitchFamily="34" charset="0"/>
              </a:rPr>
            </a:br>
            <a:r>
              <a:rPr lang="en-GB" sz="1800" b="1" dirty="0">
                <a:latin typeface="+mn-lt"/>
                <a:cs typeface="Arial" panose="020B0604020202020204" pitchFamily="34" charset="0"/>
              </a:rPr>
              <a:t>Lecturer’s Name:</a:t>
            </a:r>
            <a:br>
              <a:rPr lang="en-GB" sz="1800" b="1" dirty="0">
                <a:latin typeface="+mn-lt"/>
                <a:cs typeface="Arial" panose="020B0604020202020204" pitchFamily="34" charset="0"/>
              </a:rPr>
            </a:br>
            <a:r>
              <a:rPr lang="en-GB" sz="1800" b="1" dirty="0">
                <a:latin typeface="+mn-lt"/>
                <a:cs typeface="Arial" panose="020B0604020202020204" pitchFamily="34" charset="0"/>
              </a:rPr>
              <a:t>Assignment Title: </a:t>
            </a:r>
            <a:r>
              <a:rPr lang="en-US" sz="1800" dirty="0">
                <a:latin typeface="+mn-lt"/>
              </a:rPr>
              <a:t>Problem Solving and Decision Making </a:t>
            </a:r>
            <a:br>
              <a:rPr lang="en-GB" sz="1800" b="1" dirty="0">
                <a:latin typeface="+mn-lt"/>
                <a:cs typeface="Arial" panose="020B0604020202020204" pitchFamily="34" charset="0"/>
              </a:rPr>
            </a:br>
            <a:r>
              <a:rPr lang="en-GB" sz="1800" b="1" dirty="0">
                <a:latin typeface="+mn-lt"/>
                <a:cs typeface="Arial" panose="020B0604020202020204" pitchFamily="34" charset="0"/>
              </a:rPr>
              <a:t>Word Count: 2030 (Approx.)</a:t>
            </a:r>
            <a:endParaRPr lang="en-GB" sz="1800" dirty="0">
              <a:latin typeface="+mn-lt"/>
            </a:endParaRPr>
          </a:p>
        </p:txBody>
      </p:sp>
    </p:spTree>
    <p:extLst>
      <p:ext uri="{BB962C8B-B14F-4D97-AF65-F5344CB8AC3E}">
        <p14:creationId xmlns:p14="http://schemas.microsoft.com/office/powerpoint/2010/main" val="2535184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15" name="Google Shape;315;p45"/>
          <p:cNvSpPr txBox="1">
            <a:spLocks noGrp="1"/>
          </p:cNvSpPr>
          <p:nvPr>
            <p:ph type="title" idx="15"/>
          </p:nvPr>
        </p:nvSpPr>
        <p:spPr>
          <a:xfrm>
            <a:off x="720000" y="28353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dirty="0">
                <a:solidFill>
                  <a:schemeClr val="lt1"/>
                </a:solidFill>
                <a:latin typeface="+mj-lt"/>
                <a:ea typeface="DM Serif Display"/>
                <a:cs typeface="DM Serif Display"/>
                <a:sym typeface="DM Serif Display"/>
              </a:rPr>
              <a:t>Introduction</a:t>
            </a:r>
            <a:endParaRPr sz="2800" dirty="0">
              <a:solidFill>
                <a:schemeClr val="lt1"/>
              </a:solidFill>
              <a:latin typeface="+mj-lt"/>
              <a:ea typeface="DM Serif Display"/>
              <a:cs typeface="DM Serif Display"/>
              <a:sym typeface="DM Serif Display"/>
            </a:endParaRPr>
          </a:p>
        </p:txBody>
      </p:sp>
      <p:sp>
        <p:nvSpPr>
          <p:cNvPr id="2" name="TextBox 1">
            <a:extLst>
              <a:ext uri="{FF2B5EF4-FFF2-40B4-BE49-F238E27FC236}">
                <a16:creationId xmlns:a16="http://schemas.microsoft.com/office/drawing/2014/main" id="{AB1E33E6-4119-4976-94D9-77C82254F591}"/>
              </a:ext>
            </a:extLst>
          </p:cNvPr>
          <p:cNvSpPr txBox="1"/>
          <p:nvPr/>
        </p:nvSpPr>
        <p:spPr>
          <a:xfrm>
            <a:off x="370367" y="1287085"/>
            <a:ext cx="8403266" cy="1584473"/>
          </a:xfrm>
          <a:prstGeom prst="rect">
            <a:avLst/>
          </a:prstGeom>
          <a:noFill/>
        </p:spPr>
        <p:txBody>
          <a:bodyPr wrap="square" rtlCol="0">
            <a:spAutoFit/>
          </a:bodyPr>
          <a:lstStyle/>
          <a:p>
            <a:pPr algn="just">
              <a:lnSpc>
                <a:spcPct val="150000"/>
              </a:lnSpc>
            </a:pPr>
            <a:r>
              <a:rPr lang="en-GB" sz="1100" dirty="0">
                <a:solidFill>
                  <a:schemeClr val="bg1"/>
                </a:solidFill>
              </a:rPr>
              <a:t>Business sectors have faced many issues such as inflation rates rising dramatically, costs of raw materials increasing, interest rates increasing, costs of capital rising, real growth of the industry decreasing, supply chain issues, and so on due to the effects of the pandemic </a:t>
            </a:r>
            <a:r>
              <a:rPr lang="en-US" sz="1100" dirty="0">
                <a:solidFill>
                  <a:schemeClr val="bg1"/>
                </a:solidFill>
              </a:rPr>
              <a:t>(Goyal, 2021)</a:t>
            </a:r>
            <a:r>
              <a:rPr lang="en-GB" sz="1100" dirty="0">
                <a:solidFill>
                  <a:schemeClr val="bg1"/>
                </a:solidFill>
              </a:rPr>
              <a:t>. For this reason, the retail sectors also face these issues in broad categories which generate low growth for the retailers. However, </a:t>
            </a:r>
            <a:r>
              <a:rPr lang="en-US" sz="1100" dirty="0">
                <a:solidFill>
                  <a:schemeClr val="bg1"/>
                </a:solidFill>
              </a:rPr>
              <a:t>T M Lewin is a company that has also faced this type of discrepancy due to the environmental nature and impacts for both long-term and short-term purposes. The company faces multi-problem along with contemporary problems such as managerial issues, production facilities issues, and worker behavioural problems (Urošević, 2020).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46"/>
          <p:cNvSpPr txBox="1">
            <a:spLocks noGrp="1"/>
          </p:cNvSpPr>
          <p:nvPr>
            <p:ph type="title"/>
          </p:nvPr>
        </p:nvSpPr>
        <p:spPr>
          <a:xfrm>
            <a:off x="56707" y="85061"/>
            <a:ext cx="8995144" cy="907312"/>
          </a:xfrm>
          <a:prstGeom prst="rect">
            <a:avLst/>
          </a:prstGeom>
        </p:spPr>
        <p:txBody>
          <a:bodyPr spcFirstLastPara="1" wrap="square" lIns="91425" tIns="91425" rIns="91425" bIns="91425" anchor="ctr" anchorCtr="0">
            <a:noAutofit/>
          </a:bodyPr>
          <a:lstStyle/>
          <a:p>
            <a:pPr lvl="0" algn="ctr"/>
            <a:r>
              <a:rPr lang="en-GB" sz="2400" dirty="0">
                <a:latin typeface="+mj-lt"/>
              </a:rPr>
              <a:t>Nature of the complex problem</a:t>
            </a:r>
            <a:endParaRPr sz="2400" dirty="0">
              <a:latin typeface="+mj-lt"/>
            </a:endParaRPr>
          </a:p>
        </p:txBody>
      </p:sp>
      <p:sp>
        <p:nvSpPr>
          <p:cNvPr id="16" name="TextBox 15">
            <a:extLst>
              <a:ext uri="{FF2B5EF4-FFF2-40B4-BE49-F238E27FC236}">
                <a16:creationId xmlns:a16="http://schemas.microsoft.com/office/drawing/2014/main" id="{EEA93015-A6C3-40E5-8895-23FCCC70F092}"/>
              </a:ext>
            </a:extLst>
          </p:cNvPr>
          <p:cNvSpPr txBox="1"/>
          <p:nvPr/>
        </p:nvSpPr>
        <p:spPr>
          <a:xfrm>
            <a:off x="1366198" y="1284371"/>
            <a:ext cx="3069937" cy="3308598"/>
          </a:xfrm>
          <a:prstGeom prst="rect">
            <a:avLst/>
          </a:prstGeom>
          <a:noFill/>
        </p:spPr>
        <p:txBody>
          <a:bodyPr wrap="square" rtlCol="0">
            <a:spAutoFit/>
          </a:bodyPr>
          <a:lstStyle/>
          <a:p>
            <a:pPr algn="just">
              <a:lnSpc>
                <a:spcPct val="150000"/>
              </a:lnSpc>
              <a:buClr>
                <a:schemeClr val="bg1"/>
              </a:buClr>
              <a:buFont typeface="Wingdings" panose="05000000000000000000" pitchFamily="2" charset="2"/>
              <a:buChar char="Ø"/>
            </a:pPr>
            <a:r>
              <a:rPr lang="en-GB" sz="1100" dirty="0">
                <a:solidFill>
                  <a:schemeClr val="bg1"/>
                </a:solidFill>
              </a:rPr>
              <a:t>Increasing rate of inflation</a:t>
            </a:r>
          </a:p>
          <a:p>
            <a:pPr algn="just">
              <a:lnSpc>
                <a:spcPct val="150000"/>
              </a:lnSpc>
              <a:buClr>
                <a:schemeClr val="bg1"/>
              </a:buClr>
              <a:buFont typeface="Wingdings" panose="05000000000000000000" pitchFamily="2" charset="2"/>
              <a:buChar char="Ø"/>
            </a:pPr>
            <a:r>
              <a:rPr lang="en-GB" sz="1100" dirty="0">
                <a:solidFill>
                  <a:schemeClr val="bg1"/>
                </a:solidFill>
              </a:rPr>
              <a:t>Lockdown restrictions</a:t>
            </a:r>
          </a:p>
          <a:p>
            <a:pPr algn="just">
              <a:lnSpc>
                <a:spcPct val="150000"/>
              </a:lnSpc>
              <a:buClr>
                <a:schemeClr val="bg1"/>
              </a:buClr>
              <a:buFont typeface="Wingdings" panose="05000000000000000000" pitchFamily="2" charset="2"/>
              <a:buChar char="Ø"/>
            </a:pPr>
            <a:r>
              <a:rPr lang="en-GB" sz="1100" dirty="0">
                <a:solidFill>
                  <a:schemeClr val="bg1"/>
                </a:solidFill>
              </a:rPr>
              <a:t>Increasing life-living costs</a:t>
            </a:r>
          </a:p>
          <a:p>
            <a:pPr algn="just">
              <a:lnSpc>
                <a:spcPct val="150000"/>
              </a:lnSpc>
              <a:buClr>
                <a:schemeClr val="bg1"/>
              </a:buClr>
              <a:buFont typeface="Wingdings" panose="05000000000000000000" pitchFamily="2" charset="2"/>
              <a:buChar char="Ø"/>
            </a:pPr>
            <a:r>
              <a:rPr lang="en-GB" sz="1100" dirty="0">
                <a:solidFill>
                  <a:schemeClr val="bg1"/>
                </a:solidFill>
              </a:rPr>
              <a:t>Decreasing the sale of formal shirts</a:t>
            </a:r>
          </a:p>
          <a:p>
            <a:pPr algn="just">
              <a:lnSpc>
                <a:spcPct val="150000"/>
              </a:lnSpc>
              <a:buClr>
                <a:schemeClr val="bg1"/>
              </a:buClr>
              <a:buFont typeface="Wingdings" panose="05000000000000000000" pitchFamily="2" charset="2"/>
              <a:buChar char="Ø"/>
            </a:pPr>
            <a:r>
              <a:rPr lang="en-GB" sz="1100" dirty="0">
                <a:solidFill>
                  <a:schemeClr val="bg1"/>
                </a:solidFill>
              </a:rPr>
              <a:t>Increases transportation costs</a:t>
            </a:r>
          </a:p>
          <a:p>
            <a:pPr algn="just">
              <a:lnSpc>
                <a:spcPct val="150000"/>
              </a:lnSpc>
              <a:buClr>
                <a:schemeClr val="bg1"/>
              </a:buClr>
              <a:buFont typeface="Wingdings" panose="05000000000000000000" pitchFamily="2" charset="2"/>
              <a:buChar char="Ø"/>
            </a:pPr>
            <a:r>
              <a:rPr lang="en-GB" sz="1100" dirty="0">
                <a:solidFill>
                  <a:schemeClr val="bg1"/>
                </a:solidFill>
              </a:rPr>
              <a:t>Financial incentives decreases</a:t>
            </a: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buClr>
                <a:schemeClr val="bg1"/>
              </a:buClr>
            </a:pPr>
            <a:endParaRPr lang="en-GB" sz="1100" dirty="0">
              <a:solidFill>
                <a:schemeClr val="bg1"/>
              </a:solidFill>
            </a:endParaRPr>
          </a:p>
        </p:txBody>
      </p:sp>
      <p:sp>
        <p:nvSpPr>
          <p:cNvPr id="5" name="Google Shape;343;p47">
            <a:extLst>
              <a:ext uri="{FF2B5EF4-FFF2-40B4-BE49-F238E27FC236}">
                <a16:creationId xmlns:a16="http://schemas.microsoft.com/office/drawing/2014/main" id="{1F6C0F27-BEE8-4861-81CD-98C87FC08C27}"/>
              </a:ext>
            </a:extLst>
          </p:cNvPr>
          <p:cNvSpPr txBox="1">
            <a:spLocks noGrp="1"/>
          </p:cNvSpPr>
          <p:nvPr>
            <p:ph type="subTitle" idx="1"/>
          </p:nvPr>
        </p:nvSpPr>
        <p:spPr>
          <a:xfrm>
            <a:off x="4436135" y="1284371"/>
            <a:ext cx="5124303" cy="2782780"/>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GB" sz="1100" dirty="0">
                <a:latin typeface="+mj-lt"/>
              </a:rPr>
              <a:t>Decreasing wages in terms of cost-of-living crisis</a:t>
            </a:r>
          </a:p>
          <a:p>
            <a:pPr algn="just">
              <a:lnSpc>
                <a:spcPct val="150000"/>
              </a:lnSpc>
              <a:buFont typeface="Wingdings" panose="05000000000000000000" pitchFamily="2" charset="2"/>
              <a:buChar char="Ø"/>
            </a:pPr>
            <a:r>
              <a:rPr lang="en-GB" sz="1100" dirty="0">
                <a:latin typeface="+mj-lt"/>
              </a:rPr>
              <a:t>Bargaining power of buying decreases</a:t>
            </a:r>
          </a:p>
          <a:p>
            <a:pPr algn="just">
              <a:lnSpc>
                <a:spcPct val="150000"/>
              </a:lnSpc>
              <a:buFont typeface="Wingdings" panose="05000000000000000000" pitchFamily="2" charset="2"/>
              <a:buChar char="Ø"/>
            </a:pPr>
            <a:r>
              <a:rPr lang="en-GB" sz="1100" dirty="0">
                <a:latin typeface="+mj-lt"/>
              </a:rPr>
              <a:t>Restriction on events and work from home</a:t>
            </a:r>
          </a:p>
          <a:p>
            <a:pPr algn="just">
              <a:lnSpc>
                <a:spcPct val="150000"/>
              </a:lnSpc>
              <a:buFont typeface="Wingdings" panose="05000000000000000000" pitchFamily="2" charset="2"/>
              <a:buChar char="Ø"/>
            </a:pPr>
            <a:r>
              <a:rPr lang="en-GB" sz="1100" dirty="0">
                <a:latin typeface="+mj-lt"/>
              </a:rPr>
              <a:t>Increases employee turnover</a:t>
            </a:r>
          </a:p>
          <a:p>
            <a:pPr algn="just">
              <a:lnSpc>
                <a:spcPct val="150000"/>
              </a:lnSpc>
              <a:buFont typeface="Wingdings" panose="05000000000000000000" pitchFamily="2" charset="2"/>
              <a:buChar char="Ø"/>
            </a:pPr>
            <a:r>
              <a:rPr lang="en-GB" sz="1100" dirty="0">
                <a:latin typeface="+mj-lt"/>
              </a:rPr>
              <a:t>Increases employee absenteeism</a:t>
            </a:r>
          </a:p>
          <a:p>
            <a:pPr algn="just">
              <a:lnSpc>
                <a:spcPct val="150000"/>
              </a:lnSpc>
              <a:buFont typeface="Wingdings" panose="05000000000000000000" pitchFamily="2" charset="2"/>
              <a:buChar char="Ø"/>
            </a:pPr>
            <a:r>
              <a:rPr lang="en-GB" sz="1100" dirty="0">
                <a:latin typeface="+mj-lt"/>
              </a:rPr>
              <a:t>Disposable income also decreases</a:t>
            </a:r>
          </a:p>
        </p:txBody>
      </p:sp>
      <p:sp>
        <p:nvSpPr>
          <p:cNvPr id="3" name="TextBox 2">
            <a:extLst>
              <a:ext uri="{FF2B5EF4-FFF2-40B4-BE49-F238E27FC236}">
                <a16:creationId xmlns:a16="http://schemas.microsoft.com/office/drawing/2014/main" id="{1EA5BCC4-3E0F-4356-AEAA-F3A1A5B05DE3}"/>
              </a:ext>
            </a:extLst>
          </p:cNvPr>
          <p:cNvSpPr txBox="1"/>
          <p:nvPr/>
        </p:nvSpPr>
        <p:spPr>
          <a:xfrm>
            <a:off x="1461011" y="3913262"/>
            <a:ext cx="1765004"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solidFill>
                  <a:schemeClr val="tx1"/>
                </a:solidFill>
              </a:rPr>
              <a:t>On Employee</a:t>
            </a:r>
          </a:p>
        </p:txBody>
      </p:sp>
      <p:sp>
        <p:nvSpPr>
          <p:cNvPr id="8" name="TextBox 7">
            <a:extLst>
              <a:ext uri="{FF2B5EF4-FFF2-40B4-BE49-F238E27FC236}">
                <a16:creationId xmlns:a16="http://schemas.microsoft.com/office/drawing/2014/main" id="{A4872471-F5AD-446B-83A3-2972B8D88EDB}"/>
              </a:ext>
            </a:extLst>
          </p:cNvPr>
          <p:cNvSpPr txBox="1"/>
          <p:nvPr/>
        </p:nvSpPr>
        <p:spPr>
          <a:xfrm>
            <a:off x="5049497" y="3913262"/>
            <a:ext cx="1741164"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solidFill>
                  <a:schemeClr val="tx1"/>
                </a:solidFill>
              </a:rPr>
              <a:t>On Organization</a:t>
            </a:r>
          </a:p>
        </p:txBody>
      </p:sp>
      <p:sp>
        <p:nvSpPr>
          <p:cNvPr id="4" name="Arrow: Up 3">
            <a:extLst>
              <a:ext uri="{FF2B5EF4-FFF2-40B4-BE49-F238E27FC236}">
                <a16:creationId xmlns:a16="http://schemas.microsoft.com/office/drawing/2014/main" id="{EB417FF2-C668-4904-9732-E23BCC1ED026}"/>
              </a:ext>
            </a:extLst>
          </p:cNvPr>
          <p:cNvSpPr/>
          <p:nvPr/>
        </p:nvSpPr>
        <p:spPr>
          <a:xfrm>
            <a:off x="2069805" y="3047202"/>
            <a:ext cx="701749" cy="680484"/>
          </a:xfrm>
          <a:prstGeom prst="up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0" name="Arrow: Up 9">
            <a:extLst>
              <a:ext uri="{FF2B5EF4-FFF2-40B4-BE49-F238E27FC236}">
                <a16:creationId xmlns:a16="http://schemas.microsoft.com/office/drawing/2014/main" id="{D3E71B70-8A32-4937-B6D7-5C99F73AFBD0}"/>
              </a:ext>
            </a:extLst>
          </p:cNvPr>
          <p:cNvSpPr/>
          <p:nvPr/>
        </p:nvSpPr>
        <p:spPr>
          <a:xfrm>
            <a:off x="5569088" y="3047202"/>
            <a:ext cx="701749" cy="680484"/>
          </a:xfrm>
          <a:prstGeom prst="up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48"/>
          <p:cNvSpPr txBox="1">
            <a:spLocks noGrp="1"/>
          </p:cNvSpPr>
          <p:nvPr>
            <p:ph type="title"/>
          </p:nvPr>
        </p:nvSpPr>
        <p:spPr>
          <a:xfrm>
            <a:off x="489098" y="58551"/>
            <a:ext cx="8428073" cy="990528"/>
          </a:xfrm>
          <a:prstGeom prst="rect">
            <a:avLst/>
          </a:prstGeom>
        </p:spPr>
        <p:txBody>
          <a:bodyPr spcFirstLastPara="1" wrap="square" lIns="91425" tIns="91425" rIns="91425" bIns="91425" anchor="ctr" anchorCtr="0">
            <a:noAutofit/>
          </a:bodyPr>
          <a:lstStyle/>
          <a:p>
            <a:pPr lvl="0" algn="ctr">
              <a:lnSpc>
                <a:spcPct val="150000"/>
              </a:lnSpc>
            </a:pPr>
            <a:r>
              <a:rPr lang="en-GB" sz="2800" dirty="0">
                <a:latin typeface="+mj-lt"/>
              </a:rPr>
              <a:t>Impacts of the complex problem</a:t>
            </a:r>
            <a:endParaRPr sz="2800" dirty="0">
              <a:latin typeface="+mj-lt"/>
            </a:endParaRPr>
          </a:p>
        </p:txBody>
      </p:sp>
      <p:sp>
        <p:nvSpPr>
          <p:cNvPr id="395" name="Google Shape;395;p48"/>
          <p:cNvSpPr txBox="1">
            <a:spLocks noGrp="1"/>
          </p:cNvSpPr>
          <p:nvPr>
            <p:ph type="subTitle" idx="1"/>
          </p:nvPr>
        </p:nvSpPr>
        <p:spPr>
          <a:xfrm>
            <a:off x="226829" y="1327422"/>
            <a:ext cx="4043438" cy="1649694"/>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GB" sz="1100" dirty="0">
                <a:latin typeface="+mj-lt"/>
              </a:rPr>
              <a:t>Supply chain issues</a:t>
            </a:r>
          </a:p>
          <a:p>
            <a:pPr algn="just">
              <a:lnSpc>
                <a:spcPct val="150000"/>
              </a:lnSpc>
              <a:buFont typeface="Wingdings" panose="05000000000000000000" pitchFamily="2" charset="2"/>
              <a:buChar char="Ø"/>
            </a:pPr>
            <a:r>
              <a:rPr lang="en-GB" sz="1100" dirty="0">
                <a:latin typeface="+mj-lt"/>
              </a:rPr>
              <a:t>Increasing rate of inflation</a:t>
            </a:r>
          </a:p>
          <a:p>
            <a:pPr algn="just">
              <a:lnSpc>
                <a:spcPct val="150000"/>
              </a:lnSpc>
              <a:buFont typeface="Wingdings" panose="05000000000000000000" pitchFamily="2" charset="2"/>
              <a:buChar char="Ø"/>
            </a:pPr>
            <a:r>
              <a:rPr lang="en-GB" sz="1100" dirty="0">
                <a:latin typeface="+mj-lt"/>
              </a:rPr>
              <a:t>Temporary lockdown</a:t>
            </a:r>
          </a:p>
          <a:p>
            <a:pPr algn="just">
              <a:lnSpc>
                <a:spcPct val="150000"/>
              </a:lnSpc>
              <a:buFont typeface="Wingdings" panose="05000000000000000000" pitchFamily="2" charset="2"/>
              <a:buChar char="Ø"/>
            </a:pPr>
            <a:r>
              <a:rPr lang="en-GB" sz="1100" dirty="0">
                <a:latin typeface="+mj-lt"/>
              </a:rPr>
              <a:t>Legal restrictions on business operation</a:t>
            </a:r>
          </a:p>
          <a:p>
            <a:pPr algn="just">
              <a:lnSpc>
                <a:spcPct val="150000"/>
              </a:lnSpc>
              <a:buFont typeface="Wingdings" panose="05000000000000000000" pitchFamily="2" charset="2"/>
              <a:buChar char="Ø"/>
            </a:pPr>
            <a:r>
              <a:rPr lang="en-GB" sz="1100" dirty="0">
                <a:latin typeface="+mj-lt"/>
              </a:rPr>
              <a:t>Increases several costs like energy, transport, and material</a:t>
            </a:r>
          </a:p>
        </p:txBody>
      </p:sp>
      <p:sp>
        <p:nvSpPr>
          <p:cNvPr id="4" name="Google Shape;412;p49">
            <a:extLst>
              <a:ext uri="{FF2B5EF4-FFF2-40B4-BE49-F238E27FC236}">
                <a16:creationId xmlns:a16="http://schemas.microsoft.com/office/drawing/2014/main" id="{6FCE00F5-F449-4615-9078-FDB27AFE6DD4}"/>
              </a:ext>
            </a:extLst>
          </p:cNvPr>
          <p:cNvSpPr txBox="1"/>
          <p:nvPr/>
        </p:nvSpPr>
        <p:spPr>
          <a:xfrm>
            <a:off x="4457709" y="1327422"/>
            <a:ext cx="4289342" cy="1804120"/>
          </a:xfrm>
          <a:prstGeom prst="rect">
            <a:avLst/>
          </a:prstGeom>
          <a:noFill/>
          <a:ln>
            <a:noFill/>
          </a:ln>
        </p:spPr>
        <p:txBody>
          <a:bodyPr spcFirstLastPara="1" wrap="square" lIns="91425" tIns="91425" rIns="91425" bIns="91425" anchor="t" anchorCtr="0">
            <a:noAutofit/>
          </a:bodyPr>
          <a:lstStyle/>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The real growth of the company decreases as inflation increases</a:t>
            </a:r>
            <a:endParaRPr lang="en-US" sz="1100" dirty="0">
              <a:solidFill>
                <a:schemeClr val="bg1"/>
              </a:solidFill>
            </a:endParaRPr>
          </a:p>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Decreasing the rate of growth also decreases the asset value of the company</a:t>
            </a:r>
            <a:endParaRPr lang="en-US" sz="1100" dirty="0">
              <a:solidFill>
                <a:schemeClr val="bg1"/>
              </a:solidFill>
            </a:endParaRPr>
          </a:p>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Due to the increases in the price of materials, the price of products increases</a:t>
            </a:r>
            <a:endParaRPr lang="en-US" sz="1100" dirty="0">
              <a:solidFill>
                <a:schemeClr val="bg1"/>
              </a:solidFill>
            </a:endParaRPr>
          </a:p>
          <a:p>
            <a:pPr marL="171450" lvl="0" indent="-171450" algn="just" rtl="0">
              <a:lnSpc>
                <a:spcPct val="150000"/>
              </a:lnSpc>
              <a:spcBef>
                <a:spcPts val="0"/>
              </a:spcBef>
              <a:spcAft>
                <a:spcPts val="0"/>
              </a:spcAft>
              <a:buClr>
                <a:schemeClr val="bg1"/>
              </a:buClr>
              <a:buFont typeface="Wingdings" panose="05000000000000000000" pitchFamily="2" charset="2"/>
              <a:buChar char="Ø"/>
            </a:pPr>
            <a:endParaRPr sz="1100" u="sng" dirty="0">
              <a:solidFill>
                <a:schemeClr val="bg1"/>
              </a:solidFill>
              <a:latin typeface="Manrope"/>
              <a:ea typeface="Manrope"/>
              <a:cs typeface="Manrope"/>
              <a:sym typeface="Manrope"/>
            </a:endParaRPr>
          </a:p>
        </p:txBody>
      </p:sp>
      <p:sp>
        <p:nvSpPr>
          <p:cNvPr id="2" name="TextBox 1">
            <a:extLst>
              <a:ext uri="{FF2B5EF4-FFF2-40B4-BE49-F238E27FC236}">
                <a16:creationId xmlns:a16="http://schemas.microsoft.com/office/drawing/2014/main" id="{BA4E2E80-78A5-4C20-80FE-B9E604128893}"/>
              </a:ext>
            </a:extLst>
          </p:cNvPr>
          <p:cNvSpPr txBox="1"/>
          <p:nvPr/>
        </p:nvSpPr>
        <p:spPr>
          <a:xfrm>
            <a:off x="1479459" y="3906637"/>
            <a:ext cx="1538176"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solidFill>
                  <a:schemeClr val="tx1"/>
                </a:solidFill>
              </a:rPr>
              <a:t>On Employee</a:t>
            </a:r>
          </a:p>
        </p:txBody>
      </p:sp>
      <p:sp>
        <p:nvSpPr>
          <p:cNvPr id="6" name="TextBox 5">
            <a:extLst>
              <a:ext uri="{FF2B5EF4-FFF2-40B4-BE49-F238E27FC236}">
                <a16:creationId xmlns:a16="http://schemas.microsoft.com/office/drawing/2014/main" id="{E3CF70A2-A1F0-4FB3-A883-8E7F8F287AD1}"/>
              </a:ext>
            </a:extLst>
          </p:cNvPr>
          <p:cNvSpPr txBox="1"/>
          <p:nvPr/>
        </p:nvSpPr>
        <p:spPr>
          <a:xfrm>
            <a:off x="5785444" y="3906637"/>
            <a:ext cx="1633869"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solidFill>
                  <a:schemeClr val="tx1"/>
                </a:solidFill>
              </a:rPr>
              <a:t>On Organization</a:t>
            </a:r>
          </a:p>
        </p:txBody>
      </p:sp>
      <p:sp>
        <p:nvSpPr>
          <p:cNvPr id="3" name="Arrow: Up 2">
            <a:extLst>
              <a:ext uri="{FF2B5EF4-FFF2-40B4-BE49-F238E27FC236}">
                <a16:creationId xmlns:a16="http://schemas.microsoft.com/office/drawing/2014/main" id="{84948213-047B-424A-B9FF-EDA40E4FF1DB}"/>
              </a:ext>
            </a:extLst>
          </p:cNvPr>
          <p:cNvSpPr/>
          <p:nvPr/>
        </p:nvSpPr>
        <p:spPr>
          <a:xfrm>
            <a:off x="1993366" y="3081283"/>
            <a:ext cx="510363" cy="552893"/>
          </a:xfrm>
          <a:prstGeom prst="up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8" name="Arrow: Up 7">
            <a:extLst>
              <a:ext uri="{FF2B5EF4-FFF2-40B4-BE49-F238E27FC236}">
                <a16:creationId xmlns:a16="http://schemas.microsoft.com/office/drawing/2014/main" id="{FC8D290C-3739-427D-B6B1-BD1B2EF2F5E6}"/>
              </a:ext>
            </a:extLst>
          </p:cNvPr>
          <p:cNvSpPr/>
          <p:nvPr/>
        </p:nvSpPr>
        <p:spPr>
          <a:xfrm>
            <a:off x="6347198" y="3092995"/>
            <a:ext cx="510363" cy="552893"/>
          </a:xfrm>
          <a:prstGeom prst="up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50"/>
          <p:cNvSpPr txBox="1">
            <a:spLocks noGrp="1"/>
          </p:cNvSpPr>
          <p:nvPr>
            <p:ph type="subTitle" idx="2"/>
          </p:nvPr>
        </p:nvSpPr>
        <p:spPr>
          <a:xfrm>
            <a:off x="5036592"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Economic reasons</a:t>
            </a:r>
            <a:endParaRPr sz="1600" dirty="0">
              <a:latin typeface="+mj-lt"/>
            </a:endParaRPr>
          </a:p>
        </p:txBody>
      </p:sp>
      <p:grpSp>
        <p:nvGrpSpPr>
          <p:cNvPr id="427" name="Google Shape;427;p50"/>
          <p:cNvGrpSpPr/>
          <p:nvPr/>
        </p:nvGrpSpPr>
        <p:grpSpPr>
          <a:xfrm>
            <a:off x="4772205" y="1672350"/>
            <a:ext cx="3460050" cy="3012951"/>
            <a:chOff x="4726462" y="1910720"/>
            <a:chExt cx="3285013" cy="2331169"/>
          </a:xfrm>
        </p:grpSpPr>
        <p:grpSp>
          <p:nvGrpSpPr>
            <p:cNvPr id="428" name="Google Shape;428;p50"/>
            <p:cNvGrpSpPr/>
            <p:nvPr/>
          </p:nvGrpSpPr>
          <p:grpSpPr>
            <a:xfrm rot="10800000">
              <a:off x="4726462" y="1910720"/>
              <a:ext cx="3280151" cy="2331169"/>
              <a:chOff x="846757" y="539670"/>
              <a:chExt cx="3521743" cy="2589900"/>
            </a:xfrm>
          </p:grpSpPr>
          <p:cxnSp>
            <p:nvCxnSpPr>
              <p:cNvPr id="429" name="Google Shape;429;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30" name="Google Shape;430;p50"/>
              <p:cNvGrpSpPr/>
              <p:nvPr/>
            </p:nvGrpSpPr>
            <p:grpSpPr>
              <a:xfrm>
                <a:off x="846757" y="539670"/>
                <a:ext cx="3519189" cy="2589900"/>
                <a:chOff x="844345" y="539670"/>
                <a:chExt cx="3519189" cy="2589900"/>
              </a:xfrm>
            </p:grpSpPr>
            <p:cxnSp>
              <p:nvCxnSpPr>
                <p:cNvPr id="431" name="Google Shape;431;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32" name="Google Shape;432;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33" name="Google Shape;433;p50"/>
            <p:cNvCxnSpPr/>
            <p:nvPr/>
          </p:nvCxnSpPr>
          <p:spPr>
            <a:xfrm rot="10800000">
              <a:off x="7205075" y="1915050"/>
              <a:ext cx="806400" cy="0"/>
            </a:xfrm>
            <a:prstGeom prst="straightConnector1">
              <a:avLst/>
            </a:prstGeom>
            <a:noFill/>
            <a:ln w="9525" cap="flat" cmpd="sng">
              <a:solidFill>
                <a:schemeClr val="lt1"/>
              </a:solidFill>
              <a:prstDash val="solid"/>
              <a:round/>
              <a:headEnd type="none" w="med" len="med"/>
              <a:tailEnd type="none" w="med" len="med"/>
            </a:ln>
          </p:spPr>
        </p:cxnSp>
        <p:cxnSp>
          <p:nvCxnSpPr>
            <p:cNvPr id="434" name="Google Shape;434;p50"/>
            <p:cNvCxnSpPr/>
            <p:nvPr/>
          </p:nvCxnSpPr>
          <p:spPr>
            <a:xfrm rot="10800000">
              <a:off x="4726475" y="1915050"/>
              <a:ext cx="806400" cy="0"/>
            </a:xfrm>
            <a:prstGeom prst="straightConnector1">
              <a:avLst/>
            </a:prstGeom>
            <a:noFill/>
            <a:ln w="9525" cap="flat" cmpd="sng">
              <a:solidFill>
                <a:schemeClr val="lt1"/>
              </a:solidFill>
              <a:prstDash val="solid"/>
              <a:round/>
              <a:headEnd type="none" w="med" len="med"/>
              <a:tailEnd type="none" w="med" len="med"/>
            </a:ln>
          </p:spPr>
        </p:cxnSp>
      </p:grpSp>
      <p:sp>
        <p:nvSpPr>
          <p:cNvPr id="435" name="Google Shape;435;p50"/>
          <p:cNvSpPr txBox="1">
            <a:spLocks noGrp="1"/>
          </p:cNvSpPr>
          <p:nvPr>
            <p:ph type="subTitle" idx="1"/>
          </p:nvPr>
        </p:nvSpPr>
        <p:spPr>
          <a:xfrm>
            <a:off x="1347946"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Political reasons</a:t>
            </a:r>
            <a:endParaRPr sz="1600" dirty="0">
              <a:latin typeface="+mj-lt"/>
            </a:endParaRPr>
          </a:p>
        </p:txBody>
      </p:sp>
      <p:sp>
        <p:nvSpPr>
          <p:cNvPr id="436" name="Google Shape;436;p50"/>
          <p:cNvSpPr txBox="1">
            <a:spLocks noGrp="1"/>
          </p:cNvSpPr>
          <p:nvPr>
            <p:ph type="subTitle" idx="3"/>
          </p:nvPr>
        </p:nvSpPr>
        <p:spPr>
          <a:xfrm>
            <a:off x="1211175" y="1871672"/>
            <a:ext cx="2907900" cy="238826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solidFill>
                  <a:schemeClr val="bg1"/>
                </a:solidFill>
                <a:latin typeface="+mj-lt"/>
              </a:rPr>
              <a:t>Economical policy changes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The tax rate is not decreased, whereas the sales and costs decreases</a:t>
            </a:r>
            <a:endParaRPr lang="en-US" sz="1100" dirty="0">
              <a:solidFill>
                <a:schemeClr val="bg1"/>
              </a:solidFill>
              <a:latin typeface="+mj-lt"/>
            </a:endParaRPr>
          </a:p>
        </p:txBody>
      </p:sp>
      <p:sp>
        <p:nvSpPr>
          <p:cNvPr id="437" name="Google Shape;437;p50"/>
          <p:cNvSpPr txBox="1">
            <a:spLocks noGrp="1"/>
          </p:cNvSpPr>
          <p:nvPr>
            <p:ph type="subTitle" idx="4"/>
          </p:nvPr>
        </p:nvSpPr>
        <p:spPr>
          <a:xfrm>
            <a:off x="4772205" y="1898466"/>
            <a:ext cx="2907600" cy="275808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solidFill>
                  <a:schemeClr val="bg1"/>
                </a:solidFill>
                <a:latin typeface="+mj-lt"/>
              </a:rPr>
              <a:t>The inflation rate changed dramatically</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Employment rates decreases which lead to decreases</a:t>
            </a:r>
          </a:p>
          <a:p>
            <a:pPr marL="0" lvl="0" indent="0" algn="just" rtl="0">
              <a:lnSpc>
                <a:spcPct val="150000"/>
              </a:lnSpc>
              <a:spcBef>
                <a:spcPts val="0"/>
              </a:spcBef>
              <a:spcAft>
                <a:spcPts val="0"/>
              </a:spcAft>
            </a:pPr>
            <a:endParaRPr lang="en-US" sz="1100" dirty="0">
              <a:solidFill>
                <a:schemeClr val="bg1"/>
              </a:solidFill>
              <a:latin typeface="+mj-lt"/>
            </a:endParaRPr>
          </a:p>
        </p:txBody>
      </p:sp>
      <p:grpSp>
        <p:nvGrpSpPr>
          <p:cNvPr id="438" name="Google Shape;438;p50"/>
          <p:cNvGrpSpPr/>
          <p:nvPr/>
        </p:nvGrpSpPr>
        <p:grpSpPr>
          <a:xfrm>
            <a:off x="1143785" y="1672350"/>
            <a:ext cx="3284301" cy="3016871"/>
            <a:chOff x="1132612" y="1910720"/>
            <a:chExt cx="3284301" cy="2331169"/>
          </a:xfrm>
        </p:grpSpPr>
        <p:grpSp>
          <p:nvGrpSpPr>
            <p:cNvPr id="439" name="Google Shape;439;p50"/>
            <p:cNvGrpSpPr/>
            <p:nvPr/>
          </p:nvGrpSpPr>
          <p:grpSpPr>
            <a:xfrm rot="10800000">
              <a:off x="1132612" y="1910720"/>
              <a:ext cx="3280151" cy="2331169"/>
              <a:chOff x="846757" y="539670"/>
              <a:chExt cx="3521743" cy="2589900"/>
            </a:xfrm>
          </p:grpSpPr>
          <p:cxnSp>
            <p:nvCxnSpPr>
              <p:cNvPr id="440" name="Google Shape;440;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41" name="Google Shape;441;p50"/>
              <p:cNvGrpSpPr/>
              <p:nvPr/>
            </p:nvGrpSpPr>
            <p:grpSpPr>
              <a:xfrm>
                <a:off x="846757" y="539670"/>
                <a:ext cx="3519189" cy="2589900"/>
                <a:chOff x="844345" y="539670"/>
                <a:chExt cx="3519189" cy="2589900"/>
              </a:xfrm>
            </p:grpSpPr>
            <p:cxnSp>
              <p:nvCxnSpPr>
                <p:cNvPr id="442" name="Google Shape;442;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43" name="Google Shape;443;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44" name="Google Shape;444;p50"/>
            <p:cNvCxnSpPr/>
            <p:nvPr/>
          </p:nvCxnSpPr>
          <p:spPr>
            <a:xfrm rot="10800000">
              <a:off x="3610813" y="1915050"/>
              <a:ext cx="806100" cy="0"/>
            </a:xfrm>
            <a:prstGeom prst="straightConnector1">
              <a:avLst/>
            </a:prstGeom>
            <a:noFill/>
            <a:ln w="9525" cap="flat" cmpd="sng">
              <a:solidFill>
                <a:schemeClr val="lt1"/>
              </a:solidFill>
              <a:prstDash val="solid"/>
              <a:round/>
              <a:headEnd type="none" w="med" len="med"/>
              <a:tailEnd type="none" w="med" len="med"/>
            </a:ln>
          </p:spPr>
        </p:cxnSp>
        <p:cxnSp>
          <p:nvCxnSpPr>
            <p:cNvPr id="445" name="Google Shape;445;p50"/>
            <p:cNvCxnSpPr/>
            <p:nvPr/>
          </p:nvCxnSpPr>
          <p:spPr>
            <a:xfrm rot="10800000">
              <a:off x="1132813" y="1915050"/>
              <a:ext cx="805800" cy="0"/>
            </a:xfrm>
            <a:prstGeom prst="straightConnector1">
              <a:avLst/>
            </a:prstGeom>
            <a:noFill/>
            <a:ln w="9525" cap="flat" cmpd="sng">
              <a:solidFill>
                <a:schemeClr val="lt1"/>
              </a:solidFill>
              <a:prstDash val="solid"/>
              <a:round/>
              <a:headEnd type="none" w="med" len="med"/>
              <a:tailEnd type="none" w="med" len="med"/>
            </a:ln>
          </p:spPr>
        </p:cxnSp>
      </p:grpSp>
      <p:sp>
        <p:nvSpPr>
          <p:cNvPr id="2" name="Rectangle 1">
            <a:extLst>
              <a:ext uri="{FF2B5EF4-FFF2-40B4-BE49-F238E27FC236}">
                <a16:creationId xmlns:a16="http://schemas.microsoft.com/office/drawing/2014/main" id="{2B376A7F-F46E-4E5E-83D9-3E5EB041A0F4}"/>
              </a:ext>
            </a:extLst>
          </p:cNvPr>
          <p:cNvSpPr/>
          <p:nvPr/>
        </p:nvSpPr>
        <p:spPr>
          <a:xfrm>
            <a:off x="3593116" y="576975"/>
            <a:ext cx="2517036" cy="523220"/>
          </a:xfrm>
          <a:prstGeom prst="rect">
            <a:avLst/>
          </a:prstGeom>
        </p:spPr>
        <p:txBody>
          <a:bodyPr wrap="none">
            <a:spAutoFit/>
          </a:bodyPr>
          <a:lstStyle/>
          <a:p>
            <a:pPr algn="ctr"/>
            <a:r>
              <a:rPr lang="en-GB" sz="2800" dirty="0">
                <a:solidFill>
                  <a:schemeClr val="bg1"/>
                </a:solidFill>
              </a:rPr>
              <a:t>PESTEL Part I</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50"/>
          <p:cNvSpPr txBox="1">
            <a:spLocks noGrp="1"/>
          </p:cNvSpPr>
          <p:nvPr>
            <p:ph type="subTitle" idx="2"/>
          </p:nvPr>
        </p:nvSpPr>
        <p:spPr>
          <a:xfrm>
            <a:off x="4900287"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Technological </a:t>
            </a:r>
            <a:endParaRPr sz="1600" dirty="0">
              <a:latin typeface="+mj-lt"/>
            </a:endParaRPr>
          </a:p>
        </p:txBody>
      </p:sp>
      <p:grpSp>
        <p:nvGrpSpPr>
          <p:cNvPr id="427" name="Google Shape;427;p50"/>
          <p:cNvGrpSpPr/>
          <p:nvPr/>
        </p:nvGrpSpPr>
        <p:grpSpPr>
          <a:xfrm>
            <a:off x="4712823" y="1674309"/>
            <a:ext cx="3285013" cy="3408507"/>
            <a:chOff x="4726462" y="1910720"/>
            <a:chExt cx="3285013" cy="2331169"/>
          </a:xfrm>
        </p:grpSpPr>
        <p:grpSp>
          <p:nvGrpSpPr>
            <p:cNvPr id="428" name="Google Shape;428;p50"/>
            <p:cNvGrpSpPr/>
            <p:nvPr/>
          </p:nvGrpSpPr>
          <p:grpSpPr>
            <a:xfrm rot="10800000">
              <a:off x="4726462" y="1910720"/>
              <a:ext cx="3280151" cy="2331169"/>
              <a:chOff x="846757" y="539670"/>
              <a:chExt cx="3521743" cy="2589900"/>
            </a:xfrm>
          </p:grpSpPr>
          <p:cxnSp>
            <p:nvCxnSpPr>
              <p:cNvPr id="429" name="Google Shape;429;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30" name="Google Shape;430;p50"/>
              <p:cNvGrpSpPr/>
              <p:nvPr/>
            </p:nvGrpSpPr>
            <p:grpSpPr>
              <a:xfrm>
                <a:off x="846757" y="539670"/>
                <a:ext cx="3519189" cy="2589900"/>
                <a:chOff x="844345" y="539670"/>
                <a:chExt cx="3519189" cy="2589900"/>
              </a:xfrm>
            </p:grpSpPr>
            <p:cxnSp>
              <p:nvCxnSpPr>
                <p:cNvPr id="431" name="Google Shape;431;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32" name="Google Shape;432;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33" name="Google Shape;433;p50"/>
            <p:cNvCxnSpPr/>
            <p:nvPr/>
          </p:nvCxnSpPr>
          <p:spPr>
            <a:xfrm rot="10800000">
              <a:off x="7205075" y="1915050"/>
              <a:ext cx="806400" cy="0"/>
            </a:xfrm>
            <a:prstGeom prst="straightConnector1">
              <a:avLst/>
            </a:prstGeom>
            <a:noFill/>
            <a:ln w="9525" cap="flat" cmpd="sng">
              <a:solidFill>
                <a:schemeClr val="lt1"/>
              </a:solidFill>
              <a:prstDash val="solid"/>
              <a:round/>
              <a:headEnd type="none" w="med" len="med"/>
              <a:tailEnd type="none" w="med" len="med"/>
            </a:ln>
          </p:spPr>
        </p:cxnSp>
        <p:cxnSp>
          <p:nvCxnSpPr>
            <p:cNvPr id="434" name="Google Shape;434;p50"/>
            <p:cNvCxnSpPr/>
            <p:nvPr/>
          </p:nvCxnSpPr>
          <p:spPr>
            <a:xfrm rot="10800000">
              <a:off x="4726475" y="1915050"/>
              <a:ext cx="806400" cy="0"/>
            </a:xfrm>
            <a:prstGeom prst="straightConnector1">
              <a:avLst/>
            </a:prstGeom>
            <a:noFill/>
            <a:ln w="9525" cap="flat" cmpd="sng">
              <a:solidFill>
                <a:schemeClr val="lt1"/>
              </a:solidFill>
              <a:prstDash val="solid"/>
              <a:round/>
              <a:headEnd type="none" w="med" len="med"/>
              <a:tailEnd type="none" w="med" len="med"/>
            </a:ln>
          </p:spPr>
        </p:cxnSp>
      </p:grpSp>
      <p:sp>
        <p:nvSpPr>
          <p:cNvPr id="435" name="Google Shape;435;p50"/>
          <p:cNvSpPr txBox="1">
            <a:spLocks noGrp="1"/>
          </p:cNvSpPr>
          <p:nvPr>
            <p:ph type="subTitle" idx="1"/>
          </p:nvPr>
        </p:nvSpPr>
        <p:spPr>
          <a:xfrm>
            <a:off x="1347946"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Social reasons</a:t>
            </a:r>
            <a:endParaRPr sz="1600" dirty="0">
              <a:latin typeface="+mj-lt"/>
            </a:endParaRPr>
          </a:p>
        </p:txBody>
      </p:sp>
      <p:sp>
        <p:nvSpPr>
          <p:cNvPr id="436" name="Google Shape;436;p50"/>
          <p:cNvSpPr txBox="1">
            <a:spLocks noGrp="1"/>
          </p:cNvSpPr>
          <p:nvPr>
            <p:ph type="subTitle" idx="3"/>
          </p:nvPr>
        </p:nvSpPr>
        <p:spPr>
          <a:xfrm>
            <a:off x="1211175" y="1871672"/>
            <a:ext cx="2907900" cy="307043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latin typeface="+mj-lt"/>
              </a:rPr>
              <a:t>Lifestyle trends changes</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Lack of combination in consumer's disposable income and beliefs</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Consumer spending decreases</a:t>
            </a:r>
            <a:endParaRPr lang="en-US" sz="1100" dirty="0">
              <a:latin typeface="+mj-lt"/>
            </a:endParaRPr>
          </a:p>
        </p:txBody>
      </p:sp>
      <p:sp>
        <p:nvSpPr>
          <p:cNvPr id="437" name="Google Shape;437;p50"/>
          <p:cNvSpPr txBox="1">
            <a:spLocks noGrp="1"/>
          </p:cNvSpPr>
          <p:nvPr>
            <p:ph type="subTitle" idx="4"/>
          </p:nvPr>
        </p:nvSpPr>
        <p:spPr>
          <a:xfrm>
            <a:off x="4772205" y="1898466"/>
            <a:ext cx="2907600" cy="2758089"/>
          </a:xfrm>
          <a:prstGeom prst="rect">
            <a:avLst/>
          </a:prstGeom>
        </p:spPr>
        <p:txBody>
          <a:bodyPr spcFirstLastPara="1" wrap="square" lIns="91425" tIns="91425" rIns="91425" bIns="91425" anchor="t" anchorCtr="0">
            <a:noAutofit/>
          </a:bodyPr>
          <a:lstStyle/>
          <a:p>
            <a:pPr marL="285750" indent="-285750" algn="just">
              <a:lnSpc>
                <a:spcPct val="150000"/>
              </a:lnSpc>
              <a:buFont typeface="Wingdings" panose="05000000000000000000" pitchFamily="2" charset="2"/>
              <a:buChar char="Ø"/>
            </a:pPr>
            <a:r>
              <a:rPr lang="en-GB" sz="1100" dirty="0">
                <a:latin typeface="+mj-lt"/>
              </a:rPr>
              <a:t>Apply automation to solve supply chain issues</a:t>
            </a:r>
          </a:p>
          <a:p>
            <a:pPr marL="285750" indent="-285750" algn="just">
              <a:lnSpc>
                <a:spcPct val="150000"/>
              </a:lnSpc>
              <a:buFont typeface="Wingdings" panose="05000000000000000000" pitchFamily="2" charset="2"/>
              <a:buChar char="Ø"/>
            </a:pPr>
            <a:r>
              <a:rPr lang="en-GB" sz="1100" dirty="0">
                <a:latin typeface="+mj-lt"/>
              </a:rPr>
              <a:t>Lack of technological engagement in the workplace</a:t>
            </a:r>
          </a:p>
        </p:txBody>
      </p:sp>
      <p:grpSp>
        <p:nvGrpSpPr>
          <p:cNvPr id="438" name="Google Shape;438;p50"/>
          <p:cNvGrpSpPr/>
          <p:nvPr/>
        </p:nvGrpSpPr>
        <p:grpSpPr>
          <a:xfrm>
            <a:off x="1143785" y="1672350"/>
            <a:ext cx="3284301" cy="3414901"/>
            <a:chOff x="1132612" y="1910720"/>
            <a:chExt cx="3284301" cy="2331169"/>
          </a:xfrm>
        </p:grpSpPr>
        <p:grpSp>
          <p:nvGrpSpPr>
            <p:cNvPr id="439" name="Google Shape;439;p50"/>
            <p:cNvGrpSpPr/>
            <p:nvPr/>
          </p:nvGrpSpPr>
          <p:grpSpPr>
            <a:xfrm rot="10800000">
              <a:off x="1132612" y="1910720"/>
              <a:ext cx="3280151" cy="2331169"/>
              <a:chOff x="846757" y="539670"/>
              <a:chExt cx="3521743" cy="2589900"/>
            </a:xfrm>
          </p:grpSpPr>
          <p:cxnSp>
            <p:nvCxnSpPr>
              <p:cNvPr id="440" name="Google Shape;440;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41" name="Google Shape;441;p50"/>
              <p:cNvGrpSpPr/>
              <p:nvPr/>
            </p:nvGrpSpPr>
            <p:grpSpPr>
              <a:xfrm>
                <a:off x="846757" y="539670"/>
                <a:ext cx="3519189" cy="2589900"/>
                <a:chOff x="844345" y="539670"/>
                <a:chExt cx="3519189" cy="2589900"/>
              </a:xfrm>
            </p:grpSpPr>
            <p:cxnSp>
              <p:nvCxnSpPr>
                <p:cNvPr id="442" name="Google Shape;442;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43" name="Google Shape;443;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44" name="Google Shape;444;p50"/>
            <p:cNvCxnSpPr/>
            <p:nvPr/>
          </p:nvCxnSpPr>
          <p:spPr>
            <a:xfrm rot="10800000">
              <a:off x="3610813" y="1915050"/>
              <a:ext cx="806100" cy="0"/>
            </a:xfrm>
            <a:prstGeom prst="straightConnector1">
              <a:avLst/>
            </a:prstGeom>
            <a:noFill/>
            <a:ln w="9525" cap="flat" cmpd="sng">
              <a:solidFill>
                <a:schemeClr val="lt1"/>
              </a:solidFill>
              <a:prstDash val="solid"/>
              <a:round/>
              <a:headEnd type="none" w="med" len="med"/>
              <a:tailEnd type="none" w="med" len="med"/>
            </a:ln>
          </p:spPr>
        </p:cxnSp>
        <p:cxnSp>
          <p:nvCxnSpPr>
            <p:cNvPr id="445" name="Google Shape;445;p50"/>
            <p:cNvCxnSpPr/>
            <p:nvPr/>
          </p:nvCxnSpPr>
          <p:spPr>
            <a:xfrm rot="10800000">
              <a:off x="1132813" y="1915050"/>
              <a:ext cx="805800" cy="0"/>
            </a:xfrm>
            <a:prstGeom prst="straightConnector1">
              <a:avLst/>
            </a:prstGeom>
            <a:noFill/>
            <a:ln w="9525" cap="flat" cmpd="sng">
              <a:solidFill>
                <a:schemeClr val="lt1"/>
              </a:solidFill>
              <a:prstDash val="solid"/>
              <a:round/>
              <a:headEnd type="none" w="med" len="med"/>
              <a:tailEnd type="none" w="med" len="med"/>
            </a:ln>
          </p:spPr>
        </p:cxnSp>
      </p:grpSp>
      <p:sp>
        <p:nvSpPr>
          <p:cNvPr id="2" name="Rectangle 1">
            <a:extLst>
              <a:ext uri="{FF2B5EF4-FFF2-40B4-BE49-F238E27FC236}">
                <a16:creationId xmlns:a16="http://schemas.microsoft.com/office/drawing/2014/main" id="{2B376A7F-F46E-4E5E-83D9-3E5EB041A0F4}"/>
              </a:ext>
            </a:extLst>
          </p:cNvPr>
          <p:cNvSpPr/>
          <p:nvPr/>
        </p:nvSpPr>
        <p:spPr>
          <a:xfrm>
            <a:off x="3543423" y="576975"/>
            <a:ext cx="2616422" cy="523220"/>
          </a:xfrm>
          <a:prstGeom prst="rect">
            <a:avLst/>
          </a:prstGeom>
        </p:spPr>
        <p:txBody>
          <a:bodyPr wrap="none">
            <a:spAutoFit/>
          </a:bodyPr>
          <a:lstStyle/>
          <a:p>
            <a:pPr algn="ctr"/>
            <a:r>
              <a:rPr lang="en-GB" sz="2800" dirty="0">
                <a:solidFill>
                  <a:schemeClr val="bg1"/>
                </a:solidFill>
              </a:rPr>
              <a:t>PESTEL Part II</a:t>
            </a:r>
          </a:p>
        </p:txBody>
      </p:sp>
    </p:spTree>
    <p:extLst>
      <p:ext uri="{BB962C8B-B14F-4D97-AF65-F5344CB8AC3E}">
        <p14:creationId xmlns:p14="http://schemas.microsoft.com/office/powerpoint/2010/main" val="923961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50"/>
          <p:cNvSpPr txBox="1">
            <a:spLocks noGrp="1"/>
          </p:cNvSpPr>
          <p:nvPr>
            <p:ph type="subTitle" idx="2"/>
          </p:nvPr>
        </p:nvSpPr>
        <p:spPr>
          <a:xfrm>
            <a:off x="4900287"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Legal reasons </a:t>
            </a:r>
            <a:endParaRPr sz="1600" dirty="0">
              <a:latin typeface="+mj-lt"/>
            </a:endParaRPr>
          </a:p>
        </p:txBody>
      </p:sp>
      <p:grpSp>
        <p:nvGrpSpPr>
          <p:cNvPr id="427" name="Google Shape;427;p50"/>
          <p:cNvGrpSpPr/>
          <p:nvPr/>
        </p:nvGrpSpPr>
        <p:grpSpPr>
          <a:xfrm>
            <a:off x="4712823" y="1674309"/>
            <a:ext cx="3285013" cy="3408507"/>
            <a:chOff x="4726462" y="1910720"/>
            <a:chExt cx="3285013" cy="2331169"/>
          </a:xfrm>
        </p:grpSpPr>
        <p:grpSp>
          <p:nvGrpSpPr>
            <p:cNvPr id="428" name="Google Shape;428;p50"/>
            <p:cNvGrpSpPr/>
            <p:nvPr/>
          </p:nvGrpSpPr>
          <p:grpSpPr>
            <a:xfrm rot="10800000">
              <a:off x="4726462" y="1910720"/>
              <a:ext cx="3280151" cy="2331169"/>
              <a:chOff x="846757" y="539670"/>
              <a:chExt cx="3521743" cy="2589900"/>
            </a:xfrm>
          </p:grpSpPr>
          <p:cxnSp>
            <p:nvCxnSpPr>
              <p:cNvPr id="429" name="Google Shape;429;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30" name="Google Shape;430;p50"/>
              <p:cNvGrpSpPr/>
              <p:nvPr/>
            </p:nvGrpSpPr>
            <p:grpSpPr>
              <a:xfrm>
                <a:off x="846757" y="539670"/>
                <a:ext cx="3519189" cy="2589900"/>
                <a:chOff x="844345" y="539670"/>
                <a:chExt cx="3519189" cy="2589900"/>
              </a:xfrm>
            </p:grpSpPr>
            <p:cxnSp>
              <p:nvCxnSpPr>
                <p:cNvPr id="431" name="Google Shape;431;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32" name="Google Shape;432;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33" name="Google Shape;433;p50"/>
            <p:cNvCxnSpPr/>
            <p:nvPr/>
          </p:nvCxnSpPr>
          <p:spPr>
            <a:xfrm rot="10800000">
              <a:off x="7205075" y="1915050"/>
              <a:ext cx="806400" cy="0"/>
            </a:xfrm>
            <a:prstGeom prst="straightConnector1">
              <a:avLst/>
            </a:prstGeom>
            <a:noFill/>
            <a:ln w="9525" cap="flat" cmpd="sng">
              <a:solidFill>
                <a:schemeClr val="lt1"/>
              </a:solidFill>
              <a:prstDash val="solid"/>
              <a:round/>
              <a:headEnd type="none" w="med" len="med"/>
              <a:tailEnd type="none" w="med" len="med"/>
            </a:ln>
          </p:spPr>
        </p:cxnSp>
        <p:cxnSp>
          <p:nvCxnSpPr>
            <p:cNvPr id="434" name="Google Shape;434;p50"/>
            <p:cNvCxnSpPr/>
            <p:nvPr/>
          </p:nvCxnSpPr>
          <p:spPr>
            <a:xfrm rot="10800000">
              <a:off x="4726475" y="1915050"/>
              <a:ext cx="806400" cy="0"/>
            </a:xfrm>
            <a:prstGeom prst="straightConnector1">
              <a:avLst/>
            </a:prstGeom>
            <a:noFill/>
            <a:ln w="9525" cap="flat" cmpd="sng">
              <a:solidFill>
                <a:schemeClr val="lt1"/>
              </a:solidFill>
              <a:prstDash val="solid"/>
              <a:round/>
              <a:headEnd type="none" w="med" len="med"/>
              <a:tailEnd type="none" w="med" len="med"/>
            </a:ln>
          </p:spPr>
        </p:cxnSp>
      </p:grpSp>
      <p:sp>
        <p:nvSpPr>
          <p:cNvPr id="435" name="Google Shape;435;p50"/>
          <p:cNvSpPr txBox="1">
            <a:spLocks noGrp="1"/>
          </p:cNvSpPr>
          <p:nvPr>
            <p:ph type="subTitle" idx="1"/>
          </p:nvPr>
        </p:nvSpPr>
        <p:spPr>
          <a:xfrm>
            <a:off x="1347946"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Environment</a:t>
            </a:r>
            <a:endParaRPr sz="1600" dirty="0">
              <a:latin typeface="+mj-lt"/>
            </a:endParaRPr>
          </a:p>
        </p:txBody>
      </p:sp>
      <p:sp>
        <p:nvSpPr>
          <p:cNvPr id="436" name="Google Shape;436;p50"/>
          <p:cNvSpPr txBox="1">
            <a:spLocks noGrp="1"/>
          </p:cNvSpPr>
          <p:nvPr>
            <p:ph type="subTitle" idx="3"/>
          </p:nvPr>
        </p:nvSpPr>
        <p:spPr>
          <a:xfrm>
            <a:off x="1211175" y="1871672"/>
            <a:ext cx="2907900" cy="3070439"/>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GB" sz="1100" dirty="0">
                <a:latin typeface="+mj-lt"/>
              </a:rPr>
              <a:t>Limitation on </a:t>
            </a:r>
            <a:r>
              <a:rPr lang="en-US" sz="1100" dirty="0">
                <a:latin typeface="+mj-lt"/>
              </a:rPr>
              <a:t>being brick-and-mortar</a:t>
            </a:r>
          </a:p>
          <a:p>
            <a:pPr algn="just">
              <a:lnSpc>
                <a:spcPct val="150000"/>
              </a:lnSpc>
              <a:buFont typeface="Wingdings" panose="05000000000000000000" pitchFamily="2" charset="2"/>
              <a:buChar char="Ø"/>
            </a:pPr>
            <a:r>
              <a:rPr lang="en-US" sz="1100" dirty="0">
                <a:latin typeface="+mj-lt"/>
              </a:rPr>
              <a:t>Temporary shutdown of the business operation</a:t>
            </a:r>
          </a:p>
          <a:p>
            <a:pPr algn="just">
              <a:lnSpc>
                <a:spcPct val="150000"/>
              </a:lnSpc>
              <a:buFont typeface="Wingdings" panose="05000000000000000000" pitchFamily="2" charset="2"/>
              <a:buChar char="Ø"/>
            </a:pPr>
            <a:r>
              <a:rPr lang="en-US" sz="1100" dirty="0">
                <a:latin typeface="+mj-lt"/>
              </a:rPr>
              <a:t>Decreases employee engagement with the workplace</a:t>
            </a:r>
          </a:p>
        </p:txBody>
      </p:sp>
      <p:sp>
        <p:nvSpPr>
          <p:cNvPr id="437" name="Google Shape;437;p50"/>
          <p:cNvSpPr txBox="1">
            <a:spLocks noGrp="1"/>
          </p:cNvSpPr>
          <p:nvPr>
            <p:ph type="subTitle" idx="4"/>
          </p:nvPr>
        </p:nvSpPr>
        <p:spPr>
          <a:xfrm>
            <a:off x="4772205" y="1898466"/>
            <a:ext cx="2907600" cy="275808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latin typeface="+mj-lt"/>
              </a:rPr>
              <a:t>Implementation of new rules to restrict business</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Lack of coordination between employees and the administration</a:t>
            </a:r>
            <a:endParaRPr lang="en-US" sz="1100" dirty="0">
              <a:latin typeface="+mj-lt"/>
            </a:endParaRPr>
          </a:p>
        </p:txBody>
      </p:sp>
      <p:grpSp>
        <p:nvGrpSpPr>
          <p:cNvPr id="438" name="Google Shape;438;p50"/>
          <p:cNvGrpSpPr/>
          <p:nvPr/>
        </p:nvGrpSpPr>
        <p:grpSpPr>
          <a:xfrm>
            <a:off x="1143785" y="1672350"/>
            <a:ext cx="3284301" cy="3414901"/>
            <a:chOff x="1132612" y="1910720"/>
            <a:chExt cx="3284301" cy="2331169"/>
          </a:xfrm>
        </p:grpSpPr>
        <p:grpSp>
          <p:nvGrpSpPr>
            <p:cNvPr id="439" name="Google Shape;439;p50"/>
            <p:cNvGrpSpPr/>
            <p:nvPr/>
          </p:nvGrpSpPr>
          <p:grpSpPr>
            <a:xfrm rot="10800000">
              <a:off x="1132612" y="1910720"/>
              <a:ext cx="3280151" cy="2331169"/>
              <a:chOff x="846757" y="539670"/>
              <a:chExt cx="3521743" cy="2589900"/>
            </a:xfrm>
          </p:grpSpPr>
          <p:cxnSp>
            <p:nvCxnSpPr>
              <p:cNvPr id="440" name="Google Shape;440;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41" name="Google Shape;441;p50"/>
              <p:cNvGrpSpPr/>
              <p:nvPr/>
            </p:nvGrpSpPr>
            <p:grpSpPr>
              <a:xfrm>
                <a:off x="846757" y="539670"/>
                <a:ext cx="3519189" cy="2589900"/>
                <a:chOff x="844345" y="539670"/>
                <a:chExt cx="3519189" cy="2589900"/>
              </a:xfrm>
            </p:grpSpPr>
            <p:cxnSp>
              <p:nvCxnSpPr>
                <p:cNvPr id="442" name="Google Shape;442;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43" name="Google Shape;443;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44" name="Google Shape;444;p50"/>
            <p:cNvCxnSpPr/>
            <p:nvPr/>
          </p:nvCxnSpPr>
          <p:spPr>
            <a:xfrm rot="10800000">
              <a:off x="3610813" y="1915050"/>
              <a:ext cx="806100" cy="0"/>
            </a:xfrm>
            <a:prstGeom prst="straightConnector1">
              <a:avLst/>
            </a:prstGeom>
            <a:noFill/>
            <a:ln w="9525" cap="flat" cmpd="sng">
              <a:solidFill>
                <a:schemeClr val="lt1"/>
              </a:solidFill>
              <a:prstDash val="solid"/>
              <a:round/>
              <a:headEnd type="none" w="med" len="med"/>
              <a:tailEnd type="none" w="med" len="med"/>
            </a:ln>
          </p:spPr>
        </p:cxnSp>
        <p:cxnSp>
          <p:nvCxnSpPr>
            <p:cNvPr id="445" name="Google Shape;445;p50"/>
            <p:cNvCxnSpPr/>
            <p:nvPr/>
          </p:nvCxnSpPr>
          <p:spPr>
            <a:xfrm rot="10800000">
              <a:off x="1132813" y="1915050"/>
              <a:ext cx="805800" cy="0"/>
            </a:xfrm>
            <a:prstGeom prst="straightConnector1">
              <a:avLst/>
            </a:prstGeom>
            <a:noFill/>
            <a:ln w="9525" cap="flat" cmpd="sng">
              <a:solidFill>
                <a:schemeClr val="lt1"/>
              </a:solidFill>
              <a:prstDash val="solid"/>
              <a:round/>
              <a:headEnd type="none" w="med" len="med"/>
              <a:tailEnd type="none" w="med" len="med"/>
            </a:ln>
          </p:spPr>
        </p:cxnSp>
      </p:grpSp>
      <p:sp>
        <p:nvSpPr>
          <p:cNvPr id="2" name="Rectangle 1">
            <a:extLst>
              <a:ext uri="{FF2B5EF4-FFF2-40B4-BE49-F238E27FC236}">
                <a16:creationId xmlns:a16="http://schemas.microsoft.com/office/drawing/2014/main" id="{2B376A7F-F46E-4E5E-83D9-3E5EB041A0F4}"/>
              </a:ext>
            </a:extLst>
          </p:cNvPr>
          <p:cNvSpPr/>
          <p:nvPr/>
        </p:nvSpPr>
        <p:spPr>
          <a:xfrm>
            <a:off x="3493730" y="576975"/>
            <a:ext cx="2715808" cy="523220"/>
          </a:xfrm>
          <a:prstGeom prst="rect">
            <a:avLst/>
          </a:prstGeom>
        </p:spPr>
        <p:txBody>
          <a:bodyPr wrap="none">
            <a:spAutoFit/>
          </a:bodyPr>
          <a:lstStyle/>
          <a:p>
            <a:pPr algn="ctr"/>
            <a:r>
              <a:rPr lang="en-GB" sz="2800" dirty="0">
                <a:solidFill>
                  <a:schemeClr val="bg1"/>
                </a:solidFill>
              </a:rPr>
              <a:t>PESTEL Part III</a:t>
            </a:r>
          </a:p>
        </p:txBody>
      </p:sp>
    </p:spTree>
    <p:extLst>
      <p:ext uri="{BB962C8B-B14F-4D97-AF65-F5344CB8AC3E}">
        <p14:creationId xmlns:p14="http://schemas.microsoft.com/office/powerpoint/2010/main" val="4025629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6A1FBD3-08BF-4A48-88CA-4583B7692438}"/>
              </a:ext>
            </a:extLst>
          </p:cNvPr>
          <p:cNvSpPr txBox="1"/>
          <p:nvPr/>
        </p:nvSpPr>
        <p:spPr>
          <a:xfrm>
            <a:off x="0" y="624326"/>
            <a:ext cx="9144000" cy="954107"/>
          </a:xfrm>
          <a:prstGeom prst="rect">
            <a:avLst/>
          </a:prstGeom>
          <a:noFill/>
        </p:spPr>
        <p:txBody>
          <a:bodyPr wrap="square" rtlCol="0">
            <a:spAutoFit/>
          </a:bodyPr>
          <a:lstStyle/>
          <a:p>
            <a:pPr algn="ctr"/>
            <a:r>
              <a:rPr lang="en-GB" sz="2800" dirty="0">
                <a:solidFill>
                  <a:schemeClr val="bg1"/>
                </a:solidFill>
              </a:rPr>
              <a:t>Cause and effect analysis of declining profitability</a:t>
            </a:r>
            <a:endParaRPr lang="en-US" sz="2800" dirty="0">
              <a:solidFill>
                <a:schemeClr val="bg1"/>
              </a:solidFill>
            </a:endParaRPr>
          </a:p>
          <a:p>
            <a:pPr algn="ctr"/>
            <a:endParaRPr lang="en-GB" sz="2800" dirty="0">
              <a:solidFill>
                <a:schemeClr val="bg1"/>
              </a:solidFill>
            </a:endParaRPr>
          </a:p>
        </p:txBody>
      </p:sp>
      <p:graphicFrame>
        <p:nvGraphicFramePr>
          <p:cNvPr id="9" name="Content Placeholder 3">
            <a:extLst>
              <a:ext uri="{FF2B5EF4-FFF2-40B4-BE49-F238E27FC236}">
                <a16:creationId xmlns:a16="http://schemas.microsoft.com/office/drawing/2014/main" id="{3CD09A82-ACBB-4187-96D8-92F2E4FC2953}"/>
              </a:ext>
            </a:extLst>
          </p:cNvPr>
          <p:cNvGraphicFramePr>
            <a:graphicFrameLocks/>
          </p:cNvGraphicFramePr>
          <p:nvPr>
            <p:extLst>
              <p:ext uri="{D42A27DB-BD31-4B8C-83A1-F6EECF244321}">
                <p14:modId xmlns:p14="http://schemas.microsoft.com/office/powerpoint/2010/main" val="2132691672"/>
              </p:ext>
            </p:extLst>
          </p:nvPr>
        </p:nvGraphicFramePr>
        <p:xfrm>
          <a:off x="406401" y="1578433"/>
          <a:ext cx="8200572" cy="2471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3143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E64E9-6F79-466C-8F8C-097E41B8E05B}"/>
              </a:ext>
            </a:extLst>
          </p:cNvPr>
          <p:cNvSpPr/>
          <p:nvPr/>
        </p:nvSpPr>
        <p:spPr>
          <a:xfrm>
            <a:off x="517451" y="270086"/>
            <a:ext cx="8257953" cy="523220"/>
          </a:xfrm>
          <a:prstGeom prst="rect">
            <a:avLst/>
          </a:prstGeom>
        </p:spPr>
        <p:txBody>
          <a:bodyPr wrap="square">
            <a:spAutoFit/>
          </a:bodyPr>
          <a:lstStyle/>
          <a:p>
            <a:pPr algn="ctr"/>
            <a:r>
              <a:rPr lang="en-GB" sz="2800" dirty="0">
                <a:solidFill>
                  <a:schemeClr val="bg1"/>
                </a:solidFill>
              </a:rPr>
              <a:t>Cause and effect analysis: </a:t>
            </a:r>
            <a:r>
              <a:rPr lang="en-US" sz="2800" dirty="0">
                <a:solidFill>
                  <a:schemeClr val="bg1"/>
                </a:solidFill>
              </a:rPr>
              <a:t>Fishbone Diagram</a:t>
            </a:r>
            <a:endParaRPr lang="en-GB" sz="2800" dirty="0">
              <a:solidFill>
                <a:schemeClr val="bg1"/>
              </a:solidFill>
            </a:endParaRPr>
          </a:p>
        </p:txBody>
      </p:sp>
      <p:pic>
        <p:nvPicPr>
          <p:cNvPr id="26" name="Picture 25">
            <a:extLst>
              <a:ext uri="{FF2B5EF4-FFF2-40B4-BE49-F238E27FC236}">
                <a16:creationId xmlns:a16="http://schemas.microsoft.com/office/drawing/2014/main" id="{6C49EC2C-B4D5-4338-9ADA-FDB4852948FA}"/>
              </a:ext>
            </a:extLst>
          </p:cNvPr>
          <p:cNvPicPr>
            <a:picLocks noChangeAspect="1"/>
          </p:cNvPicPr>
          <p:nvPr/>
        </p:nvPicPr>
        <p:blipFill>
          <a:blip r:embed="rId3"/>
          <a:stretch>
            <a:fillRect/>
          </a:stretch>
        </p:blipFill>
        <p:spPr>
          <a:xfrm>
            <a:off x="1084521" y="1098496"/>
            <a:ext cx="7400260" cy="3279532"/>
          </a:xfrm>
          <a:prstGeom prst="rect">
            <a:avLst/>
          </a:prstGeom>
        </p:spPr>
      </p:pic>
    </p:spTree>
    <p:extLst>
      <p:ext uri="{BB962C8B-B14F-4D97-AF65-F5344CB8AC3E}">
        <p14:creationId xmlns:p14="http://schemas.microsoft.com/office/powerpoint/2010/main" val="1466778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grpSp>
        <p:nvGrpSpPr>
          <p:cNvPr id="579" name="Google Shape;579;p53"/>
          <p:cNvGrpSpPr/>
          <p:nvPr/>
        </p:nvGrpSpPr>
        <p:grpSpPr>
          <a:xfrm>
            <a:off x="-979715" y="-1273998"/>
            <a:ext cx="2961081" cy="5881440"/>
            <a:chOff x="-839662" y="-1288175"/>
            <a:chExt cx="4629286" cy="5862521"/>
          </a:xfrm>
        </p:grpSpPr>
        <p:sp>
          <p:nvSpPr>
            <p:cNvPr id="580" name="Google Shape;580;p53"/>
            <p:cNvSpPr/>
            <p:nvPr/>
          </p:nvSpPr>
          <p:spPr>
            <a:xfrm rot="-3747113" flipH="1">
              <a:off x="-271746" y="-653000"/>
              <a:ext cx="3493455" cy="3398892"/>
            </a:xfrm>
            <a:custGeom>
              <a:avLst/>
              <a:gdLst/>
              <a:ahLst/>
              <a:cxnLst/>
              <a:rect l="l" t="t" r="r" b="b"/>
              <a:pathLst>
                <a:path w="52048" h="50640" extrusionOk="0">
                  <a:moveTo>
                    <a:pt x="31622" y="1"/>
                  </a:moveTo>
                  <a:lnTo>
                    <a:pt x="0" y="19659"/>
                  </a:lnTo>
                  <a:cubicBezTo>
                    <a:pt x="0" y="19659"/>
                    <a:pt x="9862" y="20634"/>
                    <a:pt x="12031" y="30298"/>
                  </a:cubicBezTo>
                  <a:cubicBezTo>
                    <a:pt x="14201" y="39962"/>
                    <a:pt x="14753" y="45617"/>
                    <a:pt x="25521" y="45748"/>
                  </a:cubicBezTo>
                  <a:cubicBezTo>
                    <a:pt x="36290" y="45879"/>
                    <a:pt x="40552" y="47613"/>
                    <a:pt x="44791" y="48182"/>
                  </a:cubicBezTo>
                  <a:cubicBezTo>
                    <a:pt x="49031" y="48751"/>
                    <a:pt x="52048" y="50639"/>
                    <a:pt x="52048" y="50639"/>
                  </a:cubicBezTo>
                  <a:cubicBezTo>
                    <a:pt x="52048" y="50639"/>
                    <a:pt x="41854" y="38385"/>
                    <a:pt x="44791" y="30692"/>
                  </a:cubicBezTo>
                  <a:cubicBezTo>
                    <a:pt x="47729" y="23001"/>
                    <a:pt x="43816" y="16896"/>
                    <a:pt x="37287" y="14070"/>
                  </a:cubicBezTo>
                  <a:cubicBezTo>
                    <a:pt x="34296" y="12776"/>
                    <a:pt x="31622" y="1"/>
                    <a:pt x="31622" y="1"/>
                  </a:cubicBezTo>
                  <a:close/>
                </a:path>
              </a:pathLst>
            </a:custGeom>
            <a:gradFill>
              <a:gsLst>
                <a:gs pos="0">
                  <a:srgbClr val="FFFFFF">
                    <a:alpha val="50588"/>
                  </a:srgbClr>
                </a:gs>
                <a:gs pos="73000">
                  <a:srgbClr val="002538">
                    <a:alpha val="0"/>
                  </a:srgbClr>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1" name="Google Shape;581;p53"/>
            <p:cNvGrpSpPr/>
            <p:nvPr/>
          </p:nvGrpSpPr>
          <p:grpSpPr>
            <a:xfrm rot="-203659" flipH="1">
              <a:off x="1100396" y="2524893"/>
              <a:ext cx="2203232" cy="1985971"/>
              <a:chOff x="5252275" y="3691575"/>
              <a:chExt cx="852600" cy="768525"/>
            </a:xfrm>
          </p:grpSpPr>
          <p:sp>
            <p:nvSpPr>
              <p:cNvPr id="582" name="Google Shape;582;p53"/>
              <p:cNvSpPr/>
              <p:nvPr/>
            </p:nvSpPr>
            <p:spPr>
              <a:xfrm>
                <a:off x="5431675" y="4258525"/>
                <a:ext cx="458175" cy="201575"/>
              </a:xfrm>
              <a:custGeom>
                <a:avLst/>
                <a:gdLst/>
                <a:ahLst/>
                <a:cxnLst/>
                <a:rect l="l" t="t" r="r" b="b"/>
                <a:pathLst>
                  <a:path w="18327" h="8063" extrusionOk="0">
                    <a:moveTo>
                      <a:pt x="3190" y="494"/>
                    </a:moveTo>
                    <a:cubicBezTo>
                      <a:pt x="2285" y="747"/>
                      <a:pt x="1563" y="1087"/>
                      <a:pt x="1046" y="1494"/>
                    </a:cubicBezTo>
                    <a:lnTo>
                      <a:pt x="1046" y="1494"/>
                    </a:lnTo>
                    <a:lnTo>
                      <a:pt x="288" y="1413"/>
                    </a:lnTo>
                    <a:lnTo>
                      <a:pt x="118" y="2995"/>
                    </a:lnTo>
                    <a:cubicBezTo>
                      <a:pt x="0" y="4085"/>
                      <a:pt x="876" y="5186"/>
                      <a:pt x="2585" y="6094"/>
                    </a:cubicBezTo>
                    <a:lnTo>
                      <a:pt x="2585" y="6094"/>
                    </a:lnTo>
                    <a:cubicBezTo>
                      <a:pt x="4188" y="6945"/>
                      <a:pt x="6367" y="7554"/>
                      <a:pt x="8722" y="7808"/>
                    </a:cubicBezTo>
                    <a:lnTo>
                      <a:pt x="8722" y="7808"/>
                    </a:lnTo>
                    <a:cubicBezTo>
                      <a:pt x="11077" y="8063"/>
                      <a:pt x="13336" y="7932"/>
                      <a:pt x="15084" y="7443"/>
                    </a:cubicBezTo>
                    <a:lnTo>
                      <a:pt x="15084" y="7443"/>
                    </a:lnTo>
                    <a:cubicBezTo>
                      <a:pt x="16947" y="6921"/>
                      <a:pt x="18037" y="6033"/>
                      <a:pt x="18155" y="4942"/>
                    </a:cubicBezTo>
                    <a:lnTo>
                      <a:pt x="18155" y="4942"/>
                    </a:lnTo>
                    <a:lnTo>
                      <a:pt x="18326" y="3360"/>
                    </a:lnTo>
                    <a:lnTo>
                      <a:pt x="17568" y="3278"/>
                    </a:lnTo>
                    <a:cubicBezTo>
                      <a:pt x="17149" y="2770"/>
                      <a:pt x="16517" y="2283"/>
                      <a:pt x="15688" y="1843"/>
                    </a:cubicBezTo>
                    <a:lnTo>
                      <a:pt x="15688" y="1843"/>
                    </a:lnTo>
                    <a:cubicBezTo>
                      <a:pt x="14085" y="991"/>
                      <a:pt x="11905" y="382"/>
                      <a:pt x="9550" y="128"/>
                    </a:cubicBezTo>
                    <a:lnTo>
                      <a:pt x="9550" y="128"/>
                    </a:lnTo>
                    <a:cubicBezTo>
                      <a:pt x="8764" y="43"/>
                      <a:pt x="7987" y="1"/>
                      <a:pt x="7237" y="1"/>
                    </a:cubicBezTo>
                    <a:lnTo>
                      <a:pt x="7237" y="1"/>
                    </a:lnTo>
                    <a:cubicBezTo>
                      <a:pt x="5743" y="1"/>
                      <a:pt x="4353" y="168"/>
                      <a:pt x="3190" y="494"/>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3"/>
              <p:cNvSpPr/>
              <p:nvPr/>
            </p:nvSpPr>
            <p:spPr>
              <a:xfrm>
                <a:off x="5435925" y="4218975"/>
                <a:ext cx="456850" cy="201575"/>
              </a:xfrm>
              <a:custGeom>
                <a:avLst/>
                <a:gdLst/>
                <a:ahLst/>
                <a:cxnLst/>
                <a:rect l="l" t="t" r="r" b="b"/>
                <a:pathLst>
                  <a:path w="18274" h="8063" extrusionOk="0">
                    <a:moveTo>
                      <a:pt x="3190" y="494"/>
                    </a:moveTo>
                    <a:cubicBezTo>
                      <a:pt x="1327" y="1016"/>
                      <a:pt x="236" y="1904"/>
                      <a:pt x="118" y="2995"/>
                    </a:cubicBezTo>
                    <a:lnTo>
                      <a:pt x="118" y="2995"/>
                    </a:lnTo>
                    <a:cubicBezTo>
                      <a:pt x="0" y="4085"/>
                      <a:pt x="877" y="5185"/>
                      <a:pt x="2586" y="6094"/>
                    </a:cubicBezTo>
                    <a:lnTo>
                      <a:pt x="2586" y="6094"/>
                    </a:lnTo>
                    <a:cubicBezTo>
                      <a:pt x="4189" y="6945"/>
                      <a:pt x="6368" y="7554"/>
                      <a:pt x="8723" y="7808"/>
                    </a:cubicBezTo>
                    <a:lnTo>
                      <a:pt x="8723" y="7808"/>
                    </a:lnTo>
                    <a:cubicBezTo>
                      <a:pt x="11077" y="8062"/>
                      <a:pt x="13337" y="7932"/>
                      <a:pt x="15084" y="7443"/>
                    </a:cubicBezTo>
                    <a:lnTo>
                      <a:pt x="15084" y="7443"/>
                    </a:lnTo>
                    <a:cubicBezTo>
                      <a:pt x="16947" y="6920"/>
                      <a:pt x="18038" y="6032"/>
                      <a:pt x="18156" y="4942"/>
                    </a:cubicBezTo>
                    <a:lnTo>
                      <a:pt x="18156" y="4942"/>
                    </a:lnTo>
                    <a:cubicBezTo>
                      <a:pt x="18273" y="3851"/>
                      <a:pt x="17398" y="2751"/>
                      <a:pt x="15689" y="1843"/>
                    </a:cubicBezTo>
                    <a:lnTo>
                      <a:pt x="15689" y="1843"/>
                    </a:lnTo>
                    <a:cubicBezTo>
                      <a:pt x="14086" y="991"/>
                      <a:pt x="11906" y="382"/>
                      <a:pt x="9552" y="128"/>
                    </a:cubicBezTo>
                    <a:lnTo>
                      <a:pt x="9552" y="128"/>
                    </a:lnTo>
                    <a:cubicBezTo>
                      <a:pt x="8764" y="43"/>
                      <a:pt x="7988" y="1"/>
                      <a:pt x="7237" y="1"/>
                    </a:cubicBezTo>
                    <a:lnTo>
                      <a:pt x="7237" y="1"/>
                    </a:lnTo>
                    <a:cubicBezTo>
                      <a:pt x="5744" y="1"/>
                      <a:pt x="4353" y="168"/>
                      <a:pt x="3190" y="494"/>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3"/>
              <p:cNvSpPr/>
              <p:nvPr/>
            </p:nvSpPr>
            <p:spPr>
              <a:xfrm>
                <a:off x="5448450" y="4231425"/>
                <a:ext cx="431825" cy="183000"/>
              </a:xfrm>
              <a:custGeom>
                <a:avLst/>
                <a:gdLst/>
                <a:ahLst/>
                <a:cxnLst/>
                <a:rect l="l" t="t" r="r" b="b"/>
                <a:pathLst>
                  <a:path w="17273" h="7320" extrusionOk="0">
                    <a:moveTo>
                      <a:pt x="200" y="2560"/>
                    </a:moveTo>
                    <a:cubicBezTo>
                      <a:pt x="1" y="4408"/>
                      <a:pt x="3615" y="6314"/>
                      <a:pt x="8275" y="6817"/>
                    </a:cubicBezTo>
                    <a:lnTo>
                      <a:pt x="8275" y="6817"/>
                    </a:lnTo>
                    <a:cubicBezTo>
                      <a:pt x="12934" y="7320"/>
                      <a:pt x="16873" y="6229"/>
                      <a:pt x="17072" y="4381"/>
                    </a:cubicBezTo>
                    <a:lnTo>
                      <a:pt x="17072" y="4381"/>
                    </a:lnTo>
                    <a:cubicBezTo>
                      <a:pt x="17272" y="2533"/>
                      <a:pt x="13656" y="627"/>
                      <a:pt x="8997" y="124"/>
                    </a:cubicBezTo>
                    <a:lnTo>
                      <a:pt x="8997" y="124"/>
                    </a:lnTo>
                    <a:cubicBezTo>
                      <a:pt x="8229" y="41"/>
                      <a:pt x="7481" y="0"/>
                      <a:pt x="6765" y="0"/>
                    </a:cubicBezTo>
                    <a:lnTo>
                      <a:pt x="6765" y="0"/>
                    </a:lnTo>
                    <a:cubicBezTo>
                      <a:pt x="3141" y="1"/>
                      <a:pt x="366" y="1016"/>
                      <a:pt x="200" y="2560"/>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3"/>
              <p:cNvSpPr/>
              <p:nvPr/>
            </p:nvSpPr>
            <p:spPr>
              <a:xfrm>
                <a:off x="5471400" y="3961450"/>
                <a:ext cx="457575" cy="439125"/>
              </a:xfrm>
              <a:custGeom>
                <a:avLst/>
                <a:gdLst/>
                <a:ahLst/>
                <a:cxnLst/>
                <a:rect l="l" t="t" r="r" b="b"/>
                <a:pathLst>
                  <a:path w="18303" h="17565" extrusionOk="0">
                    <a:moveTo>
                      <a:pt x="139" y="13864"/>
                    </a:moveTo>
                    <a:cubicBezTo>
                      <a:pt x="139" y="13864"/>
                      <a:pt x="993" y="16173"/>
                      <a:pt x="7438" y="16869"/>
                    </a:cubicBezTo>
                    <a:lnTo>
                      <a:pt x="7438" y="16869"/>
                    </a:lnTo>
                    <a:cubicBezTo>
                      <a:pt x="13882" y="17565"/>
                      <a:pt x="15209" y="15491"/>
                      <a:pt x="15209" y="15491"/>
                    </a:cubicBezTo>
                    <a:lnTo>
                      <a:pt x="15209" y="15491"/>
                    </a:lnTo>
                    <a:lnTo>
                      <a:pt x="18303" y="1976"/>
                    </a:lnTo>
                    <a:lnTo>
                      <a:pt x="9195" y="582"/>
                    </a:lnTo>
                    <a:lnTo>
                      <a:pt x="0" y="1"/>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3"/>
              <p:cNvSpPr/>
              <p:nvPr/>
            </p:nvSpPr>
            <p:spPr>
              <a:xfrm>
                <a:off x="5648625" y="4060000"/>
                <a:ext cx="49850" cy="336200"/>
              </a:xfrm>
              <a:custGeom>
                <a:avLst/>
                <a:gdLst/>
                <a:ahLst/>
                <a:cxnLst/>
                <a:rect l="l" t="t" r="r" b="b"/>
                <a:pathLst>
                  <a:path w="1994" h="13448" extrusionOk="0">
                    <a:moveTo>
                      <a:pt x="1428" y="112"/>
                    </a:moveTo>
                    <a:lnTo>
                      <a:pt x="7" y="13269"/>
                    </a:lnTo>
                    <a:cubicBezTo>
                      <a:pt x="0" y="13337"/>
                      <a:pt x="50" y="13399"/>
                      <a:pt x="118" y="13406"/>
                    </a:cubicBezTo>
                    <a:lnTo>
                      <a:pt x="118" y="13406"/>
                    </a:lnTo>
                    <a:lnTo>
                      <a:pt x="428" y="13440"/>
                    </a:lnTo>
                    <a:cubicBezTo>
                      <a:pt x="497" y="13447"/>
                      <a:pt x="558" y="13397"/>
                      <a:pt x="566" y="13329"/>
                    </a:cubicBezTo>
                    <a:lnTo>
                      <a:pt x="566" y="13329"/>
                    </a:lnTo>
                    <a:lnTo>
                      <a:pt x="1986" y="172"/>
                    </a:lnTo>
                    <a:cubicBezTo>
                      <a:pt x="1994" y="104"/>
                      <a:pt x="1944" y="42"/>
                      <a:pt x="1876" y="35"/>
                    </a:cubicBezTo>
                    <a:lnTo>
                      <a:pt x="1876" y="35"/>
                    </a:lnTo>
                    <a:lnTo>
                      <a:pt x="1565" y="1"/>
                    </a:lnTo>
                    <a:cubicBezTo>
                      <a:pt x="1561" y="1"/>
                      <a:pt x="1556" y="1"/>
                      <a:pt x="1552" y="1"/>
                    </a:cubicBezTo>
                    <a:lnTo>
                      <a:pt x="1552" y="1"/>
                    </a:lnTo>
                    <a:cubicBezTo>
                      <a:pt x="1489" y="1"/>
                      <a:pt x="1435" y="48"/>
                      <a:pt x="1428" y="112"/>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3"/>
              <p:cNvSpPr/>
              <p:nvPr/>
            </p:nvSpPr>
            <p:spPr>
              <a:xfrm>
                <a:off x="5768225" y="4062100"/>
                <a:ext cx="68475" cy="334175"/>
              </a:xfrm>
              <a:custGeom>
                <a:avLst/>
                <a:gdLst/>
                <a:ahLst/>
                <a:cxnLst/>
                <a:rect l="l" t="t" r="r" b="b"/>
                <a:pathLst>
                  <a:path w="2739" h="13367" extrusionOk="0">
                    <a:moveTo>
                      <a:pt x="2172" y="105"/>
                    </a:moveTo>
                    <a:lnTo>
                      <a:pt x="11" y="13161"/>
                    </a:lnTo>
                    <a:cubicBezTo>
                      <a:pt x="0" y="13229"/>
                      <a:pt x="46" y="13293"/>
                      <a:pt x="114" y="13305"/>
                    </a:cubicBezTo>
                    <a:lnTo>
                      <a:pt x="114" y="13305"/>
                    </a:lnTo>
                    <a:lnTo>
                      <a:pt x="422" y="13355"/>
                    </a:lnTo>
                    <a:cubicBezTo>
                      <a:pt x="490" y="13367"/>
                      <a:pt x="554" y="13320"/>
                      <a:pt x="565" y="13253"/>
                    </a:cubicBezTo>
                    <a:lnTo>
                      <a:pt x="565" y="13253"/>
                    </a:lnTo>
                    <a:lnTo>
                      <a:pt x="2727" y="197"/>
                    </a:lnTo>
                    <a:cubicBezTo>
                      <a:pt x="2738" y="130"/>
                      <a:pt x="2692" y="65"/>
                      <a:pt x="2625" y="54"/>
                    </a:cubicBezTo>
                    <a:lnTo>
                      <a:pt x="2625" y="54"/>
                    </a:lnTo>
                    <a:lnTo>
                      <a:pt x="2317" y="2"/>
                    </a:lnTo>
                    <a:cubicBezTo>
                      <a:pt x="2310" y="1"/>
                      <a:pt x="2303" y="1"/>
                      <a:pt x="2296" y="1"/>
                    </a:cubicBezTo>
                    <a:lnTo>
                      <a:pt x="2296" y="1"/>
                    </a:lnTo>
                    <a:cubicBezTo>
                      <a:pt x="2236" y="1"/>
                      <a:pt x="2183" y="44"/>
                      <a:pt x="2172" y="105"/>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3"/>
              <p:cNvSpPr/>
              <p:nvPr/>
            </p:nvSpPr>
            <p:spPr>
              <a:xfrm>
                <a:off x="5860675" y="4015550"/>
                <a:ext cx="86375" cy="331175"/>
              </a:xfrm>
              <a:custGeom>
                <a:avLst/>
                <a:gdLst/>
                <a:ahLst/>
                <a:cxnLst/>
                <a:rect l="l" t="t" r="r" b="b"/>
                <a:pathLst>
                  <a:path w="3455" h="13247" extrusionOk="0">
                    <a:moveTo>
                      <a:pt x="2892" y="98"/>
                    </a:moveTo>
                    <a:lnTo>
                      <a:pt x="16" y="13015"/>
                    </a:lnTo>
                    <a:cubicBezTo>
                      <a:pt x="1" y="13082"/>
                      <a:pt x="43" y="13150"/>
                      <a:pt x="110" y="13164"/>
                    </a:cubicBezTo>
                    <a:lnTo>
                      <a:pt x="110" y="13164"/>
                    </a:lnTo>
                    <a:lnTo>
                      <a:pt x="415" y="13232"/>
                    </a:lnTo>
                    <a:cubicBezTo>
                      <a:pt x="482" y="13247"/>
                      <a:pt x="549" y="13205"/>
                      <a:pt x="564" y="13137"/>
                    </a:cubicBezTo>
                    <a:lnTo>
                      <a:pt x="564" y="13137"/>
                    </a:lnTo>
                    <a:lnTo>
                      <a:pt x="3440" y="220"/>
                    </a:lnTo>
                    <a:cubicBezTo>
                      <a:pt x="3455" y="153"/>
                      <a:pt x="3412" y="87"/>
                      <a:pt x="3345" y="71"/>
                    </a:cubicBezTo>
                    <a:lnTo>
                      <a:pt x="3345" y="71"/>
                    </a:lnTo>
                    <a:lnTo>
                      <a:pt x="3040" y="4"/>
                    </a:lnTo>
                    <a:cubicBezTo>
                      <a:pt x="3031" y="1"/>
                      <a:pt x="3023" y="0"/>
                      <a:pt x="3013" y="0"/>
                    </a:cubicBezTo>
                    <a:lnTo>
                      <a:pt x="3013" y="0"/>
                    </a:lnTo>
                    <a:cubicBezTo>
                      <a:pt x="2956" y="0"/>
                      <a:pt x="2905" y="40"/>
                      <a:pt x="2892" y="98"/>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3"/>
              <p:cNvSpPr/>
              <p:nvPr/>
            </p:nvSpPr>
            <p:spPr>
              <a:xfrm>
                <a:off x="5533200" y="4033150"/>
                <a:ext cx="31050" cy="337150"/>
              </a:xfrm>
              <a:custGeom>
                <a:avLst/>
                <a:gdLst/>
                <a:ahLst/>
                <a:cxnLst/>
                <a:rect l="l" t="t" r="r" b="b"/>
                <a:pathLst>
                  <a:path w="1242" h="13486" extrusionOk="0">
                    <a:moveTo>
                      <a:pt x="678" y="119"/>
                    </a:moveTo>
                    <a:lnTo>
                      <a:pt x="4" y="13335"/>
                    </a:lnTo>
                    <a:cubicBezTo>
                      <a:pt x="0" y="13404"/>
                      <a:pt x="53" y="13463"/>
                      <a:pt x="121" y="13466"/>
                    </a:cubicBezTo>
                    <a:lnTo>
                      <a:pt x="121" y="13466"/>
                    </a:lnTo>
                    <a:lnTo>
                      <a:pt x="433" y="13482"/>
                    </a:lnTo>
                    <a:cubicBezTo>
                      <a:pt x="502" y="13485"/>
                      <a:pt x="561" y="13432"/>
                      <a:pt x="564" y="13364"/>
                    </a:cubicBezTo>
                    <a:lnTo>
                      <a:pt x="564" y="13364"/>
                    </a:lnTo>
                    <a:lnTo>
                      <a:pt x="1238" y="147"/>
                    </a:lnTo>
                    <a:cubicBezTo>
                      <a:pt x="1242" y="79"/>
                      <a:pt x="1188" y="20"/>
                      <a:pt x="1120" y="16"/>
                    </a:cubicBezTo>
                    <a:lnTo>
                      <a:pt x="1120" y="16"/>
                    </a:lnTo>
                    <a:lnTo>
                      <a:pt x="809" y="1"/>
                    </a:lnTo>
                    <a:cubicBezTo>
                      <a:pt x="806" y="1"/>
                      <a:pt x="804" y="1"/>
                      <a:pt x="802" y="1"/>
                    </a:cubicBezTo>
                    <a:lnTo>
                      <a:pt x="802" y="1"/>
                    </a:lnTo>
                    <a:cubicBezTo>
                      <a:pt x="736" y="1"/>
                      <a:pt x="680" y="52"/>
                      <a:pt x="678" y="119"/>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3"/>
              <p:cNvSpPr/>
              <p:nvPr/>
            </p:nvSpPr>
            <p:spPr>
              <a:xfrm>
                <a:off x="5452175" y="3964500"/>
                <a:ext cx="15450" cy="337150"/>
              </a:xfrm>
              <a:custGeom>
                <a:avLst/>
                <a:gdLst/>
                <a:ahLst/>
                <a:cxnLst/>
                <a:rect l="l" t="t" r="r" b="b"/>
                <a:pathLst>
                  <a:path w="618" h="13486" extrusionOk="0">
                    <a:moveTo>
                      <a:pt x="438" y="1"/>
                    </a:moveTo>
                    <a:lnTo>
                      <a:pt x="126" y="2"/>
                    </a:lnTo>
                    <a:cubicBezTo>
                      <a:pt x="58" y="3"/>
                      <a:pt x="1" y="58"/>
                      <a:pt x="2" y="127"/>
                    </a:cubicBezTo>
                    <a:lnTo>
                      <a:pt x="2" y="127"/>
                    </a:lnTo>
                    <a:lnTo>
                      <a:pt x="55" y="13361"/>
                    </a:lnTo>
                    <a:cubicBezTo>
                      <a:pt x="55" y="13430"/>
                      <a:pt x="112" y="13485"/>
                      <a:pt x="181" y="13485"/>
                    </a:cubicBezTo>
                    <a:lnTo>
                      <a:pt x="181" y="13485"/>
                    </a:lnTo>
                    <a:lnTo>
                      <a:pt x="492" y="13484"/>
                    </a:lnTo>
                    <a:cubicBezTo>
                      <a:pt x="561" y="13484"/>
                      <a:pt x="617" y="13427"/>
                      <a:pt x="616" y="13358"/>
                    </a:cubicBezTo>
                    <a:lnTo>
                      <a:pt x="616" y="13358"/>
                    </a:lnTo>
                    <a:lnTo>
                      <a:pt x="563" y="125"/>
                    </a:lnTo>
                    <a:cubicBezTo>
                      <a:pt x="563" y="57"/>
                      <a:pt x="507" y="1"/>
                      <a:pt x="438" y="1"/>
                    </a:cubicBezTo>
                    <a:lnTo>
                      <a:pt x="438" y="1"/>
                    </a:lnTo>
                    <a:lnTo>
                      <a:pt x="438" y="1"/>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3"/>
              <p:cNvSpPr/>
              <p:nvPr/>
            </p:nvSpPr>
            <p:spPr>
              <a:xfrm>
                <a:off x="5435800" y="3851300"/>
                <a:ext cx="527700" cy="250025"/>
              </a:xfrm>
              <a:custGeom>
                <a:avLst/>
                <a:gdLst/>
                <a:ahLst/>
                <a:cxnLst/>
                <a:rect l="l" t="t" r="r" b="b"/>
                <a:pathLst>
                  <a:path w="21108" h="10001" extrusionOk="0">
                    <a:moveTo>
                      <a:pt x="544" y="2653"/>
                    </a:moveTo>
                    <a:lnTo>
                      <a:pt x="398" y="2638"/>
                    </a:lnTo>
                    <a:lnTo>
                      <a:pt x="259" y="3925"/>
                    </a:lnTo>
                    <a:cubicBezTo>
                      <a:pt x="0" y="6322"/>
                      <a:pt x="4426" y="8766"/>
                      <a:pt x="10145" y="9383"/>
                    </a:cubicBezTo>
                    <a:lnTo>
                      <a:pt x="10145" y="9383"/>
                    </a:lnTo>
                    <a:cubicBezTo>
                      <a:pt x="15864" y="10001"/>
                      <a:pt x="20709" y="8557"/>
                      <a:pt x="20968" y="6160"/>
                    </a:cubicBezTo>
                    <a:lnTo>
                      <a:pt x="20968" y="6160"/>
                    </a:lnTo>
                    <a:lnTo>
                      <a:pt x="21029" y="5603"/>
                    </a:lnTo>
                    <a:lnTo>
                      <a:pt x="21107" y="4873"/>
                    </a:lnTo>
                    <a:lnTo>
                      <a:pt x="20961" y="4857"/>
                    </a:lnTo>
                    <a:cubicBezTo>
                      <a:pt x="20355" y="2717"/>
                      <a:pt x="16268" y="697"/>
                      <a:pt x="11142" y="143"/>
                    </a:cubicBezTo>
                    <a:lnTo>
                      <a:pt x="11142" y="143"/>
                    </a:lnTo>
                    <a:cubicBezTo>
                      <a:pt x="10249" y="47"/>
                      <a:pt x="9376" y="1"/>
                      <a:pt x="8539" y="1"/>
                    </a:cubicBezTo>
                    <a:lnTo>
                      <a:pt x="8539" y="1"/>
                    </a:lnTo>
                    <a:cubicBezTo>
                      <a:pt x="4576" y="1"/>
                      <a:pt x="1411" y="1034"/>
                      <a:pt x="544" y="2653"/>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3"/>
              <p:cNvSpPr/>
              <p:nvPr/>
            </p:nvSpPr>
            <p:spPr>
              <a:xfrm>
                <a:off x="5439275" y="3833050"/>
                <a:ext cx="530675" cy="236100"/>
              </a:xfrm>
              <a:custGeom>
                <a:avLst/>
                <a:gdLst/>
                <a:ahLst/>
                <a:cxnLst/>
                <a:rect l="l" t="t" r="r" b="b"/>
                <a:pathLst>
                  <a:path w="21227" h="9444" extrusionOk="0">
                    <a:moveTo>
                      <a:pt x="259" y="3368"/>
                    </a:moveTo>
                    <a:cubicBezTo>
                      <a:pt x="0" y="5765"/>
                      <a:pt x="4426" y="8209"/>
                      <a:pt x="10145" y="8826"/>
                    </a:cubicBezTo>
                    <a:lnTo>
                      <a:pt x="10145" y="8826"/>
                    </a:lnTo>
                    <a:cubicBezTo>
                      <a:pt x="15864" y="9444"/>
                      <a:pt x="20710" y="8000"/>
                      <a:pt x="20968" y="5603"/>
                    </a:cubicBezTo>
                    <a:lnTo>
                      <a:pt x="20968" y="5603"/>
                    </a:lnTo>
                    <a:cubicBezTo>
                      <a:pt x="21227" y="3204"/>
                      <a:pt x="16801" y="760"/>
                      <a:pt x="11083" y="143"/>
                    </a:cubicBezTo>
                    <a:lnTo>
                      <a:pt x="11083" y="143"/>
                    </a:lnTo>
                    <a:cubicBezTo>
                      <a:pt x="10188" y="47"/>
                      <a:pt x="9315" y="1"/>
                      <a:pt x="8478" y="1"/>
                    </a:cubicBezTo>
                    <a:lnTo>
                      <a:pt x="8478" y="1"/>
                    </a:lnTo>
                    <a:cubicBezTo>
                      <a:pt x="3961" y="1"/>
                      <a:pt x="478" y="1344"/>
                      <a:pt x="259" y="3368"/>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3"/>
              <p:cNvSpPr/>
              <p:nvPr/>
            </p:nvSpPr>
            <p:spPr>
              <a:xfrm>
                <a:off x="5460775" y="3848275"/>
                <a:ext cx="484475" cy="199400"/>
              </a:xfrm>
              <a:custGeom>
                <a:avLst/>
                <a:gdLst/>
                <a:ahLst/>
                <a:cxnLst/>
                <a:rect l="l" t="t" r="r" b="b"/>
                <a:pathLst>
                  <a:path w="19379" h="7976" extrusionOk="0">
                    <a:moveTo>
                      <a:pt x="417" y="2149"/>
                    </a:moveTo>
                    <a:lnTo>
                      <a:pt x="283" y="2134"/>
                    </a:lnTo>
                    <a:lnTo>
                      <a:pt x="217" y="2745"/>
                    </a:lnTo>
                    <a:cubicBezTo>
                      <a:pt x="0" y="4750"/>
                      <a:pt x="4099" y="6837"/>
                      <a:pt x="9372" y="7406"/>
                    </a:cubicBezTo>
                    <a:lnTo>
                      <a:pt x="9372" y="7406"/>
                    </a:lnTo>
                    <a:cubicBezTo>
                      <a:pt x="14646" y="7976"/>
                      <a:pt x="19095" y="6812"/>
                      <a:pt x="19312" y="4806"/>
                    </a:cubicBezTo>
                    <a:lnTo>
                      <a:pt x="19312" y="4806"/>
                    </a:lnTo>
                    <a:lnTo>
                      <a:pt x="19378" y="4196"/>
                    </a:lnTo>
                    <a:lnTo>
                      <a:pt x="19243" y="4181"/>
                    </a:lnTo>
                    <a:cubicBezTo>
                      <a:pt x="18665" y="2384"/>
                      <a:pt x="14883" y="654"/>
                      <a:pt x="10156" y="144"/>
                    </a:cubicBezTo>
                    <a:lnTo>
                      <a:pt x="10156" y="144"/>
                    </a:lnTo>
                    <a:cubicBezTo>
                      <a:pt x="9251" y="47"/>
                      <a:pt x="8369" y="0"/>
                      <a:pt x="7529" y="0"/>
                    </a:cubicBezTo>
                    <a:lnTo>
                      <a:pt x="7529" y="0"/>
                    </a:lnTo>
                    <a:cubicBezTo>
                      <a:pt x="3987" y="0"/>
                      <a:pt x="1184" y="830"/>
                      <a:pt x="417" y="2149"/>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3"/>
              <p:cNvSpPr/>
              <p:nvPr/>
            </p:nvSpPr>
            <p:spPr>
              <a:xfrm>
                <a:off x="5462425" y="3833000"/>
                <a:ext cx="488225" cy="199425"/>
              </a:xfrm>
              <a:custGeom>
                <a:avLst/>
                <a:gdLst/>
                <a:ahLst/>
                <a:cxnLst/>
                <a:rect l="l" t="t" r="r" b="b"/>
                <a:pathLst>
                  <a:path w="19529" h="7977" extrusionOk="0">
                    <a:moveTo>
                      <a:pt x="217" y="2745"/>
                    </a:moveTo>
                    <a:cubicBezTo>
                      <a:pt x="0" y="4751"/>
                      <a:pt x="4100" y="6838"/>
                      <a:pt x="9373" y="7407"/>
                    </a:cubicBezTo>
                    <a:lnTo>
                      <a:pt x="9373" y="7407"/>
                    </a:lnTo>
                    <a:cubicBezTo>
                      <a:pt x="14645" y="7976"/>
                      <a:pt x="19096" y="6811"/>
                      <a:pt x="19312" y="4807"/>
                    </a:cubicBezTo>
                    <a:lnTo>
                      <a:pt x="19312" y="4807"/>
                    </a:lnTo>
                    <a:cubicBezTo>
                      <a:pt x="19529" y="2801"/>
                      <a:pt x="15430" y="714"/>
                      <a:pt x="10157" y="145"/>
                    </a:cubicBezTo>
                    <a:lnTo>
                      <a:pt x="10157" y="145"/>
                    </a:lnTo>
                    <a:cubicBezTo>
                      <a:pt x="9250" y="47"/>
                      <a:pt x="8369" y="1"/>
                      <a:pt x="7529" y="1"/>
                    </a:cubicBezTo>
                    <a:lnTo>
                      <a:pt x="7529" y="1"/>
                    </a:lnTo>
                    <a:cubicBezTo>
                      <a:pt x="3480" y="1"/>
                      <a:pt x="396" y="1085"/>
                      <a:pt x="217" y="2745"/>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3"/>
              <p:cNvSpPr/>
              <p:nvPr/>
            </p:nvSpPr>
            <p:spPr>
              <a:xfrm>
                <a:off x="5492706" y="3837853"/>
                <a:ext cx="459625" cy="169975"/>
              </a:xfrm>
              <a:custGeom>
                <a:avLst/>
                <a:gdLst/>
                <a:ahLst/>
                <a:cxnLst/>
                <a:rect l="l" t="t" r="r" b="b"/>
                <a:pathLst>
                  <a:path w="18385" h="6799" extrusionOk="0">
                    <a:moveTo>
                      <a:pt x="2829" y="466"/>
                    </a:moveTo>
                    <a:cubicBezTo>
                      <a:pt x="1166" y="901"/>
                      <a:pt x="164" y="1588"/>
                      <a:pt x="82" y="2352"/>
                    </a:cubicBezTo>
                    <a:lnTo>
                      <a:pt x="82" y="2352"/>
                    </a:lnTo>
                    <a:cubicBezTo>
                      <a:pt x="0" y="3116"/>
                      <a:pt x="832" y="4002"/>
                      <a:pt x="2364" y="4782"/>
                    </a:cubicBezTo>
                    <a:lnTo>
                      <a:pt x="2364" y="4782"/>
                    </a:lnTo>
                    <a:cubicBezTo>
                      <a:pt x="4046" y="5639"/>
                      <a:pt x="6350" y="6260"/>
                      <a:pt x="8848" y="6529"/>
                    </a:cubicBezTo>
                    <a:lnTo>
                      <a:pt x="8848" y="6529"/>
                    </a:lnTo>
                    <a:cubicBezTo>
                      <a:pt x="11346" y="6798"/>
                      <a:pt x="13729" y="6684"/>
                      <a:pt x="15555" y="6206"/>
                    </a:cubicBezTo>
                    <a:lnTo>
                      <a:pt x="15555" y="6206"/>
                    </a:lnTo>
                    <a:cubicBezTo>
                      <a:pt x="17218" y="5771"/>
                      <a:pt x="18220" y="5084"/>
                      <a:pt x="18302" y="4320"/>
                    </a:cubicBezTo>
                    <a:lnTo>
                      <a:pt x="18302" y="4320"/>
                    </a:lnTo>
                    <a:cubicBezTo>
                      <a:pt x="18385" y="3556"/>
                      <a:pt x="17553" y="2670"/>
                      <a:pt x="16021" y="1890"/>
                    </a:cubicBezTo>
                    <a:lnTo>
                      <a:pt x="16021" y="1890"/>
                    </a:lnTo>
                    <a:cubicBezTo>
                      <a:pt x="14338" y="1033"/>
                      <a:pt x="12036" y="412"/>
                      <a:pt x="9537" y="143"/>
                    </a:cubicBezTo>
                    <a:lnTo>
                      <a:pt x="9537" y="143"/>
                    </a:lnTo>
                    <a:cubicBezTo>
                      <a:pt x="8652" y="47"/>
                      <a:pt x="7782" y="0"/>
                      <a:pt x="6945" y="0"/>
                    </a:cubicBezTo>
                    <a:lnTo>
                      <a:pt x="6945" y="0"/>
                    </a:lnTo>
                    <a:cubicBezTo>
                      <a:pt x="5421" y="0"/>
                      <a:pt x="4009" y="157"/>
                      <a:pt x="2829" y="466"/>
                    </a:cubicBezTo>
                  </a:path>
                </a:pathLst>
              </a:custGeom>
              <a:gradFill>
                <a:gsLst>
                  <a:gs pos="0">
                    <a:schemeClr val="lt1"/>
                  </a:gs>
                  <a:gs pos="100000">
                    <a:srgbClr val="002538">
                      <a:alpha val="0"/>
                    </a:srgbClr>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6" name="Google Shape;596;p53"/>
              <p:cNvSpPr/>
              <p:nvPr/>
            </p:nvSpPr>
            <p:spPr>
              <a:xfrm>
                <a:off x="5481075" y="3842500"/>
                <a:ext cx="215925" cy="117750"/>
              </a:xfrm>
              <a:custGeom>
                <a:avLst/>
                <a:gdLst/>
                <a:ahLst/>
                <a:cxnLst/>
                <a:rect l="l" t="t" r="r" b="b"/>
                <a:pathLst>
                  <a:path w="8637" h="4710" extrusionOk="0">
                    <a:moveTo>
                      <a:pt x="2968" y="4710"/>
                    </a:moveTo>
                    <a:cubicBezTo>
                      <a:pt x="2968" y="4710"/>
                      <a:pt x="0" y="3781"/>
                      <a:pt x="611" y="2214"/>
                    </a:cubicBezTo>
                    <a:cubicBezTo>
                      <a:pt x="1105" y="953"/>
                      <a:pt x="4749" y="1"/>
                      <a:pt x="8636" y="513"/>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3"/>
              <p:cNvSpPr/>
              <p:nvPr/>
            </p:nvSpPr>
            <p:spPr>
              <a:xfrm>
                <a:off x="5480900" y="4030825"/>
                <a:ext cx="53800" cy="305600"/>
              </a:xfrm>
              <a:custGeom>
                <a:avLst/>
                <a:gdLst/>
                <a:ahLst/>
                <a:cxnLst/>
                <a:rect l="l" t="t" r="r" b="b"/>
                <a:pathLst>
                  <a:path w="2152" h="12224" extrusionOk="0">
                    <a:moveTo>
                      <a:pt x="1" y="0"/>
                    </a:moveTo>
                    <a:lnTo>
                      <a:pt x="80" y="10710"/>
                    </a:lnTo>
                    <a:cubicBezTo>
                      <a:pt x="80" y="10710"/>
                      <a:pt x="428" y="11512"/>
                      <a:pt x="1785" y="12223"/>
                    </a:cubicBezTo>
                    <a:lnTo>
                      <a:pt x="2151" y="1179"/>
                    </a:lnTo>
                    <a:cubicBezTo>
                      <a:pt x="2151" y="1179"/>
                      <a:pt x="838" y="535"/>
                      <a:pt x="1" y="0"/>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3"/>
              <p:cNvSpPr/>
              <p:nvPr/>
            </p:nvSpPr>
            <p:spPr>
              <a:xfrm>
                <a:off x="5824375" y="3741025"/>
                <a:ext cx="280500" cy="332300"/>
              </a:xfrm>
              <a:custGeom>
                <a:avLst/>
                <a:gdLst/>
                <a:ahLst/>
                <a:cxnLst/>
                <a:rect l="l" t="t" r="r" b="b"/>
                <a:pathLst>
                  <a:path w="11220" h="13292" extrusionOk="0">
                    <a:moveTo>
                      <a:pt x="205" y="171"/>
                    </a:moveTo>
                    <a:lnTo>
                      <a:pt x="1" y="341"/>
                    </a:lnTo>
                    <a:lnTo>
                      <a:pt x="10223" y="13030"/>
                    </a:lnTo>
                    <a:cubicBezTo>
                      <a:pt x="10407" y="13258"/>
                      <a:pt x="10742" y="13291"/>
                      <a:pt x="10966" y="13104"/>
                    </a:cubicBezTo>
                    <a:lnTo>
                      <a:pt x="10966" y="13104"/>
                    </a:lnTo>
                    <a:cubicBezTo>
                      <a:pt x="11192" y="12917"/>
                      <a:pt x="11220" y="12582"/>
                      <a:pt x="11029" y="12360"/>
                    </a:cubicBezTo>
                    <a:lnTo>
                      <a:pt x="11029" y="12360"/>
                    </a:lnTo>
                    <a:lnTo>
                      <a:pt x="410" y="1"/>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3"/>
              <p:cNvSpPr/>
              <p:nvPr/>
            </p:nvSpPr>
            <p:spPr>
              <a:xfrm>
                <a:off x="5778650" y="3691575"/>
                <a:ext cx="70350" cy="74250"/>
              </a:xfrm>
              <a:custGeom>
                <a:avLst/>
                <a:gdLst/>
                <a:ahLst/>
                <a:cxnLst/>
                <a:rect l="l" t="t" r="r" b="b"/>
                <a:pathLst>
                  <a:path w="2814" h="2970" extrusionOk="0">
                    <a:moveTo>
                      <a:pt x="317" y="86"/>
                    </a:moveTo>
                    <a:cubicBezTo>
                      <a:pt x="0" y="349"/>
                      <a:pt x="232" y="1149"/>
                      <a:pt x="834" y="1873"/>
                    </a:cubicBezTo>
                    <a:lnTo>
                      <a:pt x="834" y="1873"/>
                    </a:lnTo>
                    <a:cubicBezTo>
                      <a:pt x="1436" y="2596"/>
                      <a:pt x="2181" y="2970"/>
                      <a:pt x="2498" y="2706"/>
                    </a:cubicBezTo>
                    <a:lnTo>
                      <a:pt x="2498" y="2706"/>
                    </a:lnTo>
                    <a:cubicBezTo>
                      <a:pt x="2814" y="2442"/>
                      <a:pt x="2582" y="1642"/>
                      <a:pt x="1981" y="919"/>
                    </a:cubicBezTo>
                    <a:lnTo>
                      <a:pt x="1981" y="919"/>
                    </a:lnTo>
                    <a:cubicBezTo>
                      <a:pt x="1509" y="353"/>
                      <a:pt x="951" y="1"/>
                      <a:pt x="578" y="1"/>
                    </a:cubicBezTo>
                    <a:lnTo>
                      <a:pt x="578" y="1"/>
                    </a:lnTo>
                    <a:cubicBezTo>
                      <a:pt x="475" y="1"/>
                      <a:pt x="386" y="28"/>
                      <a:pt x="317" y="86"/>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3"/>
              <p:cNvSpPr/>
              <p:nvPr/>
            </p:nvSpPr>
            <p:spPr>
              <a:xfrm>
                <a:off x="5252275" y="3734700"/>
                <a:ext cx="370125" cy="226575"/>
              </a:xfrm>
              <a:custGeom>
                <a:avLst/>
                <a:gdLst/>
                <a:ahLst/>
                <a:cxnLst/>
                <a:rect l="l" t="t" r="r" b="b"/>
                <a:pathLst>
                  <a:path w="14805" h="9063" extrusionOk="0">
                    <a:moveTo>
                      <a:pt x="344" y="8005"/>
                    </a:moveTo>
                    <a:cubicBezTo>
                      <a:pt x="89" y="8149"/>
                      <a:pt x="1" y="8474"/>
                      <a:pt x="148" y="8727"/>
                    </a:cubicBezTo>
                    <a:lnTo>
                      <a:pt x="148" y="8727"/>
                    </a:lnTo>
                    <a:cubicBezTo>
                      <a:pt x="297" y="8980"/>
                      <a:pt x="622" y="9063"/>
                      <a:pt x="873" y="8911"/>
                    </a:cubicBezTo>
                    <a:lnTo>
                      <a:pt x="873" y="8911"/>
                    </a:lnTo>
                    <a:lnTo>
                      <a:pt x="14805" y="461"/>
                    </a:lnTo>
                    <a:lnTo>
                      <a:pt x="14670" y="231"/>
                    </a:lnTo>
                    <a:lnTo>
                      <a:pt x="14536" y="0"/>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3"/>
              <p:cNvSpPr/>
              <p:nvPr/>
            </p:nvSpPr>
            <p:spPr>
              <a:xfrm>
                <a:off x="5598200" y="3701225"/>
                <a:ext cx="83975" cy="57300"/>
              </a:xfrm>
              <a:custGeom>
                <a:avLst/>
                <a:gdLst/>
                <a:ahLst/>
                <a:cxnLst/>
                <a:rect l="l" t="t" r="r" b="b"/>
                <a:pathLst>
                  <a:path w="3359" h="2292" extrusionOk="0">
                    <a:moveTo>
                      <a:pt x="1303" y="431"/>
                    </a:moveTo>
                    <a:cubicBezTo>
                      <a:pt x="490" y="906"/>
                      <a:pt x="0" y="1580"/>
                      <a:pt x="208" y="1936"/>
                    </a:cubicBezTo>
                    <a:lnTo>
                      <a:pt x="208" y="1936"/>
                    </a:lnTo>
                    <a:cubicBezTo>
                      <a:pt x="416" y="2291"/>
                      <a:pt x="1244" y="2193"/>
                      <a:pt x="2056" y="1718"/>
                    </a:cubicBezTo>
                    <a:lnTo>
                      <a:pt x="2056" y="1718"/>
                    </a:lnTo>
                    <a:cubicBezTo>
                      <a:pt x="2869" y="1243"/>
                      <a:pt x="3358" y="569"/>
                      <a:pt x="3151" y="214"/>
                    </a:cubicBezTo>
                    <a:lnTo>
                      <a:pt x="3151" y="214"/>
                    </a:lnTo>
                    <a:cubicBezTo>
                      <a:pt x="3066" y="70"/>
                      <a:pt x="2879" y="0"/>
                      <a:pt x="2633" y="0"/>
                    </a:cubicBezTo>
                    <a:lnTo>
                      <a:pt x="2633" y="0"/>
                    </a:lnTo>
                    <a:cubicBezTo>
                      <a:pt x="2273" y="0"/>
                      <a:pt x="1785" y="148"/>
                      <a:pt x="1303" y="431"/>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03" name="Google Shape;603;p53"/>
          <p:cNvSpPr txBox="1">
            <a:spLocks noGrp="1"/>
          </p:cNvSpPr>
          <p:nvPr>
            <p:ph type="subTitle" idx="1"/>
          </p:nvPr>
        </p:nvSpPr>
        <p:spPr>
          <a:xfrm>
            <a:off x="1147950" y="341588"/>
            <a:ext cx="7236305" cy="716736"/>
          </a:xfrm>
          <a:prstGeom prst="rect">
            <a:avLst/>
          </a:prstGeom>
        </p:spPr>
        <p:txBody>
          <a:bodyPr spcFirstLastPara="1" wrap="square" lIns="91425" tIns="91425" rIns="91425" bIns="91425" anchor="t" anchorCtr="0">
            <a:noAutofit/>
          </a:bodyPr>
          <a:lstStyle/>
          <a:p>
            <a:pPr marL="0" lvl="0" indent="0"/>
            <a:r>
              <a:rPr lang="en-GB" sz="2800" dirty="0">
                <a:solidFill>
                  <a:schemeClr val="bg1"/>
                </a:solidFill>
                <a:latin typeface="+mj-lt"/>
              </a:rPr>
              <a:t>Possible alternative solutions to the problem</a:t>
            </a:r>
            <a:endParaRPr sz="2800" dirty="0">
              <a:solidFill>
                <a:schemeClr val="bg1"/>
              </a:solidFill>
              <a:latin typeface="+mj-lt"/>
            </a:endParaRPr>
          </a:p>
        </p:txBody>
      </p:sp>
      <p:sp>
        <p:nvSpPr>
          <p:cNvPr id="605" name="Google Shape;605;p53"/>
          <p:cNvSpPr txBox="1">
            <a:spLocks noGrp="1"/>
          </p:cNvSpPr>
          <p:nvPr>
            <p:ph type="subTitle" idx="3"/>
          </p:nvPr>
        </p:nvSpPr>
        <p:spPr>
          <a:xfrm>
            <a:off x="2847012" y="1657115"/>
            <a:ext cx="6053726" cy="3378838"/>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solidFill>
                  <a:schemeClr val="bg1"/>
                </a:solidFill>
                <a:latin typeface="+mj-lt"/>
              </a:rPr>
              <a:t>Decreasing production wastes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Applying appropriate and effective production methods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Cost-cut approaches apply</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Price increase along with value maximization</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Efficient marketing program</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Expanding business area (Portfolio)</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Decreasing costs of goods sold to stable the products price</a:t>
            </a:r>
            <a:endParaRPr lang="en-US" sz="1100" dirty="0">
              <a:solidFill>
                <a:schemeClr val="bg1"/>
              </a:solidFill>
              <a:latin typeface="+mj-l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56"/>
        <p:cNvGrpSpPr/>
        <p:nvPr/>
      </p:nvGrpSpPr>
      <p:grpSpPr>
        <a:xfrm>
          <a:off x="0" y="0"/>
          <a:ext cx="0" cy="0"/>
          <a:chOff x="0" y="0"/>
          <a:chExt cx="0" cy="0"/>
        </a:xfrm>
      </p:grpSpPr>
      <p:sp>
        <p:nvSpPr>
          <p:cNvPr id="4" name="Rectangle 3">
            <a:extLst>
              <a:ext uri="{FF2B5EF4-FFF2-40B4-BE49-F238E27FC236}">
                <a16:creationId xmlns:a16="http://schemas.microsoft.com/office/drawing/2014/main" id="{414E9592-9572-4CC4-A60D-2F44C25F0FFA}"/>
              </a:ext>
            </a:extLst>
          </p:cNvPr>
          <p:cNvSpPr/>
          <p:nvPr/>
        </p:nvSpPr>
        <p:spPr>
          <a:xfrm>
            <a:off x="870705" y="1309232"/>
            <a:ext cx="2007173" cy="2246769"/>
          </a:xfrm>
          <a:prstGeom prst="rect">
            <a:avLst/>
          </a:prstGeom>
        </p:spPr>
        <p:txBody>
          <a:bodyPr wrap="square">
            <a:spAutoFit/>
          </a:bodyPr>
          <a:lstStyle/>
          <a:p>
            <a:pPr algn="just"/>
            <a:r>
              <a:rPr lang="en-GB" sz="2800" dirty="0">
                <a:solidFill>
                  <a:schemeClr val="bg1"/>
                </a:solidFill>
              </a:rPr>
              <a:t>Most appropriate solutions to the problem</a:t>
            </a:r>
          </a:p>
        </p:txBody>
      </p:sp>
      <p:sp>
        <p:nvSpPr>
          <p:cNvPr id="5" name="Rectangle 4">
            <a:extLst>
              <a:ext uri="{FF2B5EF4-FFF2-40B4-BE49-F238E27FC236}">
                <a16:creationId xmlns:a16="http://schemas.microsoft.com/office/drawing/2014/main" id="{4FDBD556-20DB-44C3-AD21-351FC3A2A578}"/>
              </a:ext>
            </a:extLst>
          </p:cNvPr>
          <p:cNvSpPr/>
          <p:nvPr/>
        </p:nvSpPr>
        <p:spPr>
          <a:xfrm>
            <a:off x="4713908" y="2088315"/>
            <a:ext cx="5779634" cy="822726"/>
          </a:xfrm>
          <a:prstGeom prst="rect">
            <a:avLst/>
          </a:prstGeom>
        </p:spPr>
        <p:txBody>
          <a:bodyPr wrap="square">
            <a:spAutoFit/>
          </a:bodyPr>
          <a:lstStyle/>
          <a:p>
            <a:pPr marL="285750" indent="-285750" algn="just">
              <a:lnSpc>
                <a:spcPct val="150000"/>
              </a:lnSpc>
              <a:buClr>
                <a:schemeClr val="bg1"/>
              </a:buClr>
              <a:buFont typeface="Wingdings" panose="05000000000000000000" pitchFamily="2" charset="2"/>
              <a:buChar char="Ø"/>
            </a:pPr>
            <a:r>
              <a:rPr lang="en-GB" sz="1100" dirty="0">
                <a:solidFill>
                  <a:schemeClr val="bg1"/>
                </a:solidFill>
              </a:rPr>
              <a:t>Cost-cut approaches apply</a:t>
            </a:r>
          </a:p>
          <a:p>
            <a:pPr marL="285750" indent="-285750" algn="just">
              <a:lnSpc>
                <a:spcPct val="150000"/>
              </a:lnSpc>
              <a:buClr>
                <a:schemeClr val="bg1"/>
              </a:buClr>
              <a:buFont typeface="Wingdings" panose="05000000000000000000" pitchFamily="2" charset="2"/>
              <a:buChar char="Ø"/>
            </a:pPr>
            <a:r>
              <a:rPr lang="en-GB" sz="1100" dirty="0">
                <a:solidFill>
                  <a:schemeClr val="bg1"/>
                </a:solidFill>
              </a:rPr>
              <a:t>Price increase along with value maximization</a:t>
            </a:r>
          </a:p>
          <a:p>
            <a:pPr marL="285750" indent="-285750" algn="just">
              <a:lnSpc>
                <a:spcPct val="150000"/>
              </a:lnSpc>
              <a:buClr>
                <a:schemeClr val="bg1"/>
              </a:buClr>
              <a:buFont typeface="Wingdings" panose="05000000000000000000" pitchFamily="2" charset="2"/>
              <a:buChar char="Ø"/>
            </a:pPr>
            <a:r>
              <a:rPr lang="en-GB" sz="1100" dirty="0">
                <a:solidFill>
                  <a:schemeClr val="bg1"/>
                </a:solidFill>
              </a:rPr>
              <a:t>Different service program starting (Online shop)</a:t>
            </a:r>
          </a:p>
        </p:txBody>
      </p:sp>
      <p:sp>
        <p:nvSpPr>
          <p:cNvPr id="6" name="Arrow: Right 5">
            <a:extLst>
              <a:ext uri="{FF2B5EF4-FFF2-40B4-BE49-F238E27FC236}">
                <a16:creationId xmlns:a16="http://schemas.microsoft.com/office/drawing/2014/main" id="{C23DE73C-0F4F-45E7-92BD-2F664E277976}"/>
              </a:ext>
            </a:extLst>
          </p:cNvPr>
          <p:cNvSpPr/>
          <p:nvPr/>
        </p:nvSpPr>
        <p:spPr>
          <a:xfrm>
            <a:off x="3352940" y="2213628"/>
            <a:ext cx="1219060" cy="572101"/>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5BCB6-CE40-443D-905D-753469376F2D}"/>
              </a:ext>
            </a:extLst>
          </p:cNvPr>
          <p:cNvSpPr>
            <a:spLocks noGrp="1"/>
          </p:cNvSpPr>
          <p:nvPr>
            <p:ph type="title"/>
          </p:nvPr>
        </p:nvSpPr>
        <p:spPr>
          <a:xfrm>
            <a:off x="720000" y="213018"/>
            <a:ext cx="7704000" cy="572700"/>
          </a:xfrm>
        </p:spPr>
        <p:txBody>
          <a:bodyPr/>
          <a:lstStyle/>
          <a:p>
            <a:pPr algn="ctr"/>
            <a:r>
              <a:rPr lang="en-GB" sz="2800" dirty="0">
                <a:latin typeface="+mj-lt"/>
              </a:rPr>
              <a:t>Conclusion</a:t>
            </a:r>
          </a:p>
        </p:txBody>
      </p:sp>
      <p:sp>
        <p:nvSpPr>
          <p:cNvPr id="3" name="Rectangle 2">
            <a:extLst>
              <a:ext uri="{FF2B5EF4-FFF2-40B4-BE49-F238E27FC236}">
                <a16:creationId xmlns:a16="http://schemas.microsoft.com/office/drawing/2014/main" id="{2075F562-CE6D-4AFE-BE67-CF35A9B2EA47}"/>
              </a:ext>
            </a:extLst>
          </p:cNvPr>
          <p:cNvSpPr/>
          <p:nvPr/>
        </p:nvSpPr>
        <p:spPr>
          <a:xfrm>
            <a:off x="440829" y="995900"/>
            <a:ext cx="8365943" cy="1584473"/>
          </a:xfrm>
          <a:prstGeom prst="rect">
            <a:avLst/>
          </a:prstGeom>
        </p:spPr>
        <p:txBody>
          <a:bodyPr wrap="square">
            <a:spAutoFit/>
          </a:bodyPr>
          <a:lstStyle/>
          <a:p>
            <a:pPr algn="just">
              <a:lnSpc>
                <a:spcPct val="150000"/>
              </a:lnSpc>
            </a:pPr>
            <a:r>
              <a:rPr lang="en-GB" sz="1100" dirty="0">
                <a:solidFill>
                  <a:schemeClr val="bg1"/>
                </a:solidFill>
              </a:rPr>
              <a:t>The British famous brand “T M Lewin” faces a complex problem with is considered as the declining profitability problem. Declining profitability indicates the situation where the external and internal factors influence the production department to decrease production, the sales department to decrease sales, the cost control department to increase the rate of costs, and so on </a:t>
            </a:r>
            <a:r>
              <a:rPr lang="en-US" sz="1100" dirty="0">
                <a:solidFill>
                  <a:schemeClr val="bg1"/>
                </a:solidFill>
              </a:rPr>
              <a:t>(White, 2020)</a:t>
            </a:r>
            <a:r>
              <a:rPr lang="en-GB" sz="1100" dirty="0">
                <a:solidFill>
                  <a:schemeClr val="bg1"/>
                </a:solidFill>
              </a:rPr>
              <a:t>. The company faces this situation due to the major issues of the pandemic because it circulates all of the above-discussed problems along with the non-control able environmental challenges. The environmental challenges of the complex problem have been identified by the PESTEL analysis where six external environmental factors are discussed. </a:t>
            </a:r>
            <a:endParaRPr lang="en-US" sz="1100" dirty="0">
              <a:solidFill>
                <a:schemeClr val="bg1"/>
              </a:solidFill>
            </a:endParaRPr>
          </a:p>
        </p:txBody>
      </p:sp>
    </p:spTree>
    <p:extLst>
      <p:ext uri="{BB962C8B-B14F-4D97-AF65-F5344CB8AC3E}">
        <p14:creationId xmlns:p14="http://schemas.microsoft.com/office/powerpoint/2010/main" val="2030196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854-141A-44E7-9EF2-611FD8A6C2A6}"/>
              </a:ext>
            </a:extLst>
          </p:cNvPr>
          <p:cNvSpPr>
            <a:spLocks noGrp="1"/>
          </p:cNvSpPr>
          <p:nvPr>
            <p:ph type="title"/>
          </p:nvPr>
        </p:nvSpPr>
        <p:spPr>
          <a:xfrm>
            <a:off x="670380" y="0"/>
            <a:ext cx="7704000" cy="572700"/>
          </a:xfrm>
        </p:spPr>
        <p:txBody>
          <a:bodyPr/>
          <a:lstStyle/>
          <a:p>
            <a:pPr algn="ctr"/>
            <a:r>
              <a:rPr lang="en-GB" sz="2800" b="1" dirty="0">
                <a:latin typeface="+mj-lt"/>
              </a:rPr>
              <a:t>References</a:t>
            </a:r>
          </a:p>
        </p:txBody>
      </p:sp>
      <p:sp>
        <p:nvSpPr>
          <p:cNvPr id="3" name="Rectangle 2">
            <a:extLst>
              <a:ext uri="{FF2B5EF4-FFF2-40B4-BE49-F238E27FC236}">
                <a16:creationId xmlns:a16="http://schemas.microsoft.com/office/drawing/2014/main" id="{058D6F2F-DFC2-4D24-ADE7-CF04113176BC}"/>
              </a:ext>
            </a:extLst>
          </p:cNvPr>
          <p:cNvSpPr/>
          <p:nvPr/>
        </p:nvSpPr>
        <p:spPr>
          <a:xfrm>
            <a:off x="62023" y="642042"/>
            <a:ext cx="9019953" cy="4429354"/>
          </a:xfrm>
          <a:prstGeom prst="rect">
            <a:avLst/>
          </a:prstGeom>
        </p:spPr>
        <p:txBody>
          <a:bodyPr wrap="square">
            <a:spAutoFit/>
          </a:bodyPr>
          <a:lstStyle/>
          <a:p>
            <a:pPr algn="just">
              <a:lnSpc>
                <a:spcPct val="150000"/>
              </a:lnSpc>
            </a:pPr>
            <a:r>
              <a:rPr lang="en-US" sz="900" dirty="0">
                <a:solidFill>
                  <a:schemeClr val="bg1"/>
                </a:solidFill>
              </a:rPr>
              <a:t>Austin-Campbell, S., 2021. Retail Industry Comeback Post Pandemic. </a:t>
            </a:r>
            <a:r>
              <a:rPr lang="en-US" sz="900" i="1" dirty="0">
                <a:solidFill>
                  <a:schemeClr val="bg1"/>
                </a:solidFill>
              </a:rPr>
              <a:t>SSRN Electronic Journal</a:t>
            </a:r>
            <a:r>
              <a:rPr lang="en-US" sz="900" dirty="0">
                <a:solidFill>
                  <a:schemeClr val="bg1"/>
                </a:solidFill>
              </a:rPr>
              <a:t>,.</a:t>
            </a:r>
          </a:p>
          <a:p>
            <a:pPr algn="just">
              <a:lnSpc>
                <a:spcPct val="150000"/>
              </a:lnSpc>
            </a:pPr>
            <a:r>
              <a:rPr lang="en-US" sz="900" dirty="0">
                <a:solidFill>
                  <a:schemeClr val="bg1"/>
                </a:solidFill>
              </a:rPr>
              <a:t>Chouhan, V., 2021. Impact of change in organizational performance on retail industry in UK during COVID-19 pandemic. </a:t>
            </a:r>
            <a:r>
              <a:rPr lang="en-US" sz="900" i="1" dirty="0">
                <a:solidFill>
                  <a:schemeClr val="bg1"/>
                </a:solidFill>
              </a:rPr>
              <a:t>Materials Today: Proceedings</a:t>
            </a:r>
            <a:r>
              <a:rPr lang="en-US" sz="900" dirty="0">
                <a:solidFill>
                  <a:schemeClr val="bg1"/>
                </a:solidFill>
              </a:rPr>
              <a:t>, 46, pp.10262-10267.</a:t>
            </a:r>
          </a:p>
          <a:p>
            <a:pPr algn="just">
              <a:lnSpc>
                <a:spcPct val="150000"/>
              </a:lnSpc>
            </a:pPr>
            <a:r>
              <a:rPr lang="en-US" sz="900" dirty="0">
                <a:solidFill>
                  <a:schemeClr val="bg1"/>
                </a:solidFill>
              </a:rPr>
              <a:t>Goyal, R., 2021. COVID-19 chaos and the business sectors. </a:t>
            </a:r>
            <a:r>
              <a:rPr lang="en-US" sz="900" i="1" dirty="0">
                <a:solidFill>
                  <a:schemeClr val="bg1"/>
                </a:solidFill>
              </a:rPr>
              <a:t>Global Business Review</a:t>
            </a:r>
            <a:r>
              <a:rPr lang="en-US" sz="900" dirty="0">
                <a:solidFill>
                  <a:schemeClr val="bg1"/>
                </a:solidFill>
              </a:rPr>
              <a:t>, p.097215092211231.</a:t>
            </a:r>
          </a:p>
          <a:p>
            <a:pPr algn="just">
              <a:lnSpc>
                <a:spcPct val="150000"/>
              </a:lnSpc>
            </a:pPr>
            <a:r>
              <a:rPr lang="en-US" sz="900" dirty="0">
                <a:solidFill>
                  <a:schemeClr val="bg1"/>
                </a:solidFill>
              </a:rPr>
              <a:t>Gush, J., 2020. Graduates into the retail industry: an assessment of the nature and causes of mismatches between the needs and expectations of the retail industry and its graduate employees. </a:t>
            </a:r>
            <a:r>
              <a:rPr lang="en-US" sz="900" i="1" dirty="0">
                <a:solidFill>
                  <a:schemeClr val="bg1"/>
                </a:solidFill>
              </a:rPr>
              <a:t>International Journal of Retail &amp;amp; Distribution Management</a:t>
            </a:r>
            <a:r>
              <a:rPr lang="en-US" sz="900" dirty="0">
                <a:solidFill>
                  <a:schemeClr val="bg1"/>
                </a:solidFill>
              </a:rPr>
              <a:t>, 24(9), pp.5-12.</a:t>
            </a:r>
          </a:p>
          <a:p>
            <a:pPr algn="just">
              <a:lnSpc>
                <a:spcPct val="150000"/>
              </a:lnSpc>
            </a:pPr>
            <a:r>
              <a:rPr lang="en-US" sz="900" dirty="0">
                <a:solidFill>
                  <a:schemeClr val="bg1"/>
                </a:solidFill>
              </a:rPr>
              <a:t>Hamer, K., 2021. Environmental factors in the retail industry. </a:t>
            </a:r>
            <a:r>
              <a:rPr lang="en-US" sz="900" i="1" dirty="0">
                <a:solidFill>
                  <a:schemeClr val="bg1"/>
                </a:solidFill>
              </a:rPr>
              <a:t>International Journal of Retail &amp;amp; Distribution Management</a:t>
            </a:r>
            <a:r>
              <a:rPr lang="en-US" sz="900" dirty="0">
                <a:solidFill>
                  <a:schemeClr val="bg1"/>
                </a:solidFill>
              </a:rPr>
              <a:t>, 35(4), pp.289-307.</a:t>
            </a:r>
          </a:p>
          <a:p>
            <a:pPr algn="just">
              <a:lnSpc>
                <a:spcPct val="150000"/>
              </a:lnSpc>
            </a:pPr>
            <a:r>
              <a:rPr lang="en-US" sz="900" dirty="0">
                <a:solidFill>
                  <a:schemeClr val="bg1"/>
                </a:solidFill>
              </a:rPr>
              <a:t>Kampanje, B., 2021. PESTEL analysis of retail industry in UK. </a:t>
            </a:r>
            <a:r>
              <a:rPr lang="en-US" sz="900" i="1" dirty="0">
                <a:solidFill>
                  <a:schemeClr val="bg1"/>
                </a:solidFill>
              </a:rPr>
              <a:t>Journal of Economic and Management Studies</a:t>
            </a:r>
            <a:r>
              <a:rPr lang="en-US" sz="900" dirty="0">
                <a:solidFill>
                  <a:schemeClr val="bg1"/>
                </a:solidFill>
              </a:rPr>
              <a:t>, 5(1).</a:t>
            </a:r>
          </a:p>
          <a:p>
            <a:pPr algn="just">
              <a:lnSpc>
                <a:spcPct val="150000"/>
              </a:lnSpc>
            </a:pPr>
            <a:r>
              <a:rPr lang="en-US" sz="900" dirty="0">
                <a:solidFill>
                  <a:schemeClr val="bg1"/>
                </a:solidFill>
              </a:rPr>
              <a:t>Machdar, N., 2017. CORPORATE FINANCIAL PERFORMANCE, CORPORATE ENVIRONMENTAL PERFORMANCE, CORPORATE SOCIAL PERFORMANCE, AND THE PANDEMIC. </a:t>
            </a:r>
            <a:r>
              <a:rPr lang="en-US" sz="900" i="1" dirty="0">
                <a:solidFill>
                  <a:schemeClr val="bg1"/>
                </a:solidFill>
              </a:rPr>
              <a:t>Jurnal Manajemen dan Kewirausahaan</a:t>
            </a:r>
            <a:r>
              <a:rPr lang="en-US" sz="900" dirty="0">
                <a:solidFill>
                  <a:schemeClr val="bg1"/>
                </a:solidFill>
              </a:rPr>
              <a:t>, 19(2).</a:t>
            </a:r>
          </a:p>
          <a:p>
            <a:pPr algn="just">
              <a:lnSpc>
                <a:spcPct val="150000"/>
              </a:lnSpc>
            </a:pPr>
            <a:r>
              <a:rPr lang="en-US" sz="900" dirty="0">
                <a:solidFill>
                  <a:schemeClr val="bg1"/>
                </a:solidFill>
              </a:rPr>
              <a:t>Simangunsong, P., 2021. EFFECT OF ORGANIZATIONAL CULTURE AND MOTIVATION ON EMPLOYEE PERFORMANCE ALONG WITH COMPANY PERFORMANCE. </a:t>
            </a:r>
            <a:r>
              <a:rPr lang="en-US" sz="900" i="1" dirty="0">
                <a:solidFill>
                  <a:schemeClr val="bg1"/>
                </a:solidFill>
              </a:rPr>
              <a:t>Jurnal Ilmu Manajemen Profitability</a:t>
            </a:r>
            <a:r>
              <a:rPr lang="en-US" sz="900" dirty="0">
                <a:solidFill>
                  <a:schemeClr val="bg1"/>
                </a:solidFill>
              </a:rPr>
              <a:t>, 5(1), pp.222-233.</a:t>
            </a:r>
          </a:p>
          <a:p>
            <a:pPr algn="just">
              <a:lnSpc>
                <a:spcPct val="150000"/>
              </a:lnSpc>
            </a:pPr>
            <a:r>
              <a:rPr lang="en-US" sz="900" dirty="0">
                <a:solidFill>
                  <a:schemeClr val="bg1"/>
                </a:solidFill>
              </a:rPr>
              <a:t>Strangmueller, M., 2007. </a:t>
            </a:r>
            <a:r>
              <a:rPr lang="en-US" sz="900" i="1" dirty="0">
                <a:solidFill>
                  <a:schemeClr val="bg1"/>
                </a:solidFill>
              </a:rPr>
              <a:t>A PESTEL Analysis of the retail industry</a:t>
            </a:r>
            <a:r>
              <a:rPr lang="en-US" sz="900" dirty="0">
                <a:solidFill>
                  <a:schemeClr val="bg1"/>
                </a:solidFill>
              </a:rPr>
              <a:t>.</a:t>
            </a:r>
          </a:p>
          <a:p>
            <a:pPr algn="just">
              <a:lnSpc>
                <a:spcPct val="150000"/>
              </a:lnSpc>
            </a:pPr>
            <a:r>
              <a:rPr lang="en-US" sz="900" dirty="0">
                <a:solidFill>
                  <a:schemeClr val="bg1"/>
                </a:solidFill>
              </a:rPr>
              <a:t>Urošević, S., 2020. CONTEMPORARY MANAGEMENT OF BUSINESS PROCESSES WITHIN THE SUPPLY CHAIN OF RETAIL INDUSTRY. </a:t>
            </a:r>
            <a:r>
              <a:rPr lang="en-US" sz="900" i="1" dirty="0">
                <a:solidFill>
                  <a:schemeClr val="bg1"/>
                </a:solidFill>
              </a:rPr>
              <a:t>Retail Industry</a:t>
            </a:r>
            <a:r>
              <a:rPr lang="en-US" sz="900" dirty="0">
                <a:solidFill>
                  <a:schemeClr val="bg1"/>
                </a:solidFill>
              </a:rPr>
              <a:t>, (2), pp.36-39.</a:t>
            </a:r>
          </a:p>
          <a:p>
            <a:pPr algn="just">
              <a:lnSpc>
                <a:spcPct val="150000"/>
              </a:lnSpc>
            </a:pPr>
            <a:r>
              <a:rPr lang="en-US" sz="900" dirty="0">
                <a:solidFill>
                  <a:schemeClr val="bg1"/>
                </a:solidFill>
              </a:rPr>
              <a:t>Wagner, M., 2021. How to reconcile environmental and economic performance to improve corporate sustainability: corporate environmental strategies in the European retail industry. </a:t>
            </a:r>
            <a:r>
              <a:rPr lang="en-US" sz="900" i="1" dirty="0">
                <a:solidFill>
                  <a:schemeClr val="bg1"/>
                </a:solidFill>
              </a:rPr>
              <a:t>Journal of Environmental Management</a:t>
            </a:r>
            <a:r>
              <a:rPr lang="en-US" sz="900" dirty="0">
                <a:solidFill>
                  <a:schemeClr val="bg1"/>
                </a:solidFill>
              </a:rPr>
              <a:t>, 76(2), pp.105-118.</a:t>
            </a:r>
          </a:p>
          <a:p>
            <a:pPr algn="just">
              <a:lnSpc>
                <a:spcPct val="150000"/>
              </a:lnSpc>
            </a:pPr>
            <a:r>
              <a:rPr lang="en-US" sz="900" dirty="0">
                <a:solidFill>
                  <a:schemeClr val="bg1"/>
                </a:solidFill>
              </a:rPr>
              <a:t>Waterson, W., 2021. Analysis of Implementation of PESTEL in Retail Industry. </a:t>
            </a:r>
            <a:r>
              <a:rPr lang="en-US" sz="900" i="1" dirty="0">
                <a:solidFill>
                  <a:schemeClr val="bg1"/>
                </a:solidFill>
              </a:rPr>
              <a:t>International Journal of Recent Trends in Management and Research</a:t>
            </a:r>
            <a:r>
              <a:rPr lang="en-US" sz="900" dirty="0">
                <a:solidFill>
                  <a:schemeClr val="bg1"/>
                </a:solidFill>
              </a:rPr>
              <a:t>, 4(3), pp.407-418.</a:t>
            </a:r>
          </a:p>
          <a:p>
            <a:pPr algn="just">
              <a:lnSpc>
                <a:spcPct val="150000"/>
              </a:lnSpc>
            </a:pPr>
            <a:r>
              <a:rPr lang="en-US" sz="900" dirty="0">
                <a:solidFill>
                  <a:schemeClr val="bg1"/>
                </a:solidFill>
              </a:rPr>
              <a:t>White, W., 2020. </a:t>
            </a:r>
            <a:r>
              <a:rPr lang="en-US" sz="900" i="1" dirty="0">
                <a:solidFill>
                  <a:schemeClr val="bg1"/>
                </a:solidFill>
              </a:rPr>
              <a:t>Declining Profitability Case | PrepLounge.com</a:t>
            </a:r>
            <a:r>
              <a:rPr lang="en-US" sz="900" dirty="0">
                <a:solidFill>
                  <a:schemeClr val="bg1"/>
                </a:solidFill>
              </a:rPr>
              <a:t>. [online] Preplounge.com. Available at: &lt;https://www.preplounge.com/en/consulting-forum/declining-profitability-case-893&gt; [Accessed 29 September 2022].</a:t>
            </a:r>
          </a:p>
          <a:p>
            <a:pPr algn="just">
              <a:lnSpc>
                <a:spcPct val="150000"/>
              </a:lnSpc>
            </a:pPr>
            <a:r>
              <a:rPr lang="en-US" sz="900" dirty="0">
                <a:solidFill>
                  <a:schemeClr val="bg1"/>
                </a:solidFill>
              </a:rPr>
              <a:t>Zheng, M., 2022. Is the effects of the COVID-19 pandemic influence performance: Evidence from corporate performance. </a:t>
            </a:r>
            <a:r>
              <a:rPr lang="en-US" sz="900" i="1" dirty="0">
                <a:solidFill>
                  <a:schemeClr val="bg1"/>
                </a:solidFill>
              </a:rPr>
              <a:t>Finance Research Letters</a:t>
            </a:r>
            <a:r>
              <a:rPr lang="en-US" sz="900" dirty="0">
                <a:solidFill>
                  <a:schemeClr val="bg1"/>
                </a:solidFill>
              </a:rPr>
              <a:t>, 45, p.102151.</a:t>
            </a:r>
          </a:p>
          <a:p>
            <a:pPr algn="just">
              <a:lnSpc>
                <a:spcPct val="150000"/>
              </a:lnSpc>
            </a:pPr>
            <a:r>
              <a:rPr lang="en-US" sz="900" dirty="0">
                <a:solidFill>
                  <a:schemeClr val="bg1"/>
                </a:solidFill>
              </a:rPr>
              <a:t>Герасименко, О., 2020. IDENTIFYING CORPORATE PERFORMANCE IN UK OF RETAIL INDUSTRY USING A FISHBONE DIAGRAM. </a:t>
            </a:r>
            <a:r>
              <a:rPr lang="en-US" sz="900" i="1" dirty="0">
                <a:solidFill>
                  <a:schemeClr val="bg1"/>
                </a:solidFill>
              </a:rPr>
              <a:t>"Scientific notes of the </a:t>
            </a:r>
            <a:r>
              <a:rPr lang="en-US" sz="900" i="1" dirty="0" err="1">
                <a:solidFill>
                  <a:schemeClr val="bg1"/>
                </a:solidFill>
              </a:rPr>
              <a:t>University"KROK</a:t>
            </a:r>
            <a:r>
              <a:rPr lang="en-US" sz="900" i="1" dirty="0">
                <a:solidFill>
                  <a:schemeClr val="bg1"/>
                </a:solidFill>
              </a:rPr>
              <a:t>"</a:t>
            </a:r>
            <a:r>
              <a:rPr lang="en-US" sz="900" dirty="0">
                <a:solidFill>
                  <a:schemeClr val="bg1"/>
                </a:solidFill>
              </a:rPr>
              <a:t>, pp.184-193.</a:t>
            </a:r>
          </a:p>
        </p:txBody>
      </p:sp>
    </p:spTree>
    <p:extLst>
      <p:ext uri="{BB962C8B-B14F-4D97-AF65-F5344CB8AC3E}">
        <p14:creationId xmlns:p14="http://schemas.microsoft.com/office/powerpoint/2010/main" val="2312046935"/>
      </p:ext>
    </p:extLst>
  </p:cSld>
  <p:clrMapOvr>
    <a:masterClrMapping/>
  </p:clrMapOvr>
</p:sld>
</file>

<file path=ppt/theme/theme1.xml><?xml version="1.0" encoding="utf-8"?>
<a:theme xmlns:a="http://schemas.openxmlformats.org/drawingml/2006/main" name="Jazz Club Business Plan by Slidesgo">
  <a:themeElements>
    <a:clrScheme name="Simple Light">
      <a:dk1>
        <a:srgbClr val="002538"/>
      </a:dk1>
      <a:lt1>
        <a:srgbClr val="FFFFFF"/>
      </a:lt1>
      <a:dk2>
        <a:srgbClr val="0D3E57"/>
      </a:dk2>
      <a:lt2>
        <a:srgbClr val="426272"/>
      </a:lt2>
      <a:accent1>
        <a:srgbClr val="6F818A"/>
      </a:accent1>
      <a:accent2>
        <a:srgbClr val="ABB8BE"/>
      </a:accent2>
      <a:accent3>
        <a:srgbClr val="D2DBDF"/>
      </a:accent3>
      <a:accent4>
        <a:srgbClr val="0AB9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414</TotalTime>
  <Words>3805</Words>
  <Application>Microsoft Office PowerPoint</Application>
  <PresentationFormat>On-screen Show (16:9)</PresentationFormat>
  <Paragraphs>125</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Manrope ExtraBold</vt:lpstr>
      <vt:lpstr>Wingdings</vt:lpstr>
      <vt:lpstr>Arial</vt:lpstr>
      <vt:lpstr>Manrope</vt:lpstr>
      <vt:lpstr>DM Serif Display</vt:lpstr>
      <vt:lpstr>Jazz Club Business Plan by Slidesgo</vt:lpstr>
      <vt:lpstr>Student Name: Student Number: Module Code: BMSW 4004 Module Title: Problem Solving and Decision Making  Lecturer’s Name: Assignment Title: Problem Solving and Decision Making  Word Count: 2030 (Approx.)</vt:lpstr>
      <vt:lpstr>Introduction</vt:lpstr>
      <vt:lpstr>Nature of the complex problem</vt:lpstr>
      <vt:lpstr>Impacts of the complex problem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 Module Code: BMSW 4004 Module Title: Problem Solving and Decision Making  Lecturer’s Name: Assignment Title: Problem Solving and Decision Making  Word Count: 2030 (Approx.)</dc:title>
  <cp:lastModifiedBy>Hp</cp:lastModifiedBy>
  <cp:revision>2</cp:revision>
  <dcterms:modified xsi:type="dcterms:W3CDTF">2022-10-25T17:05:42Z</dcterms:modified>
</cp:coreProperties>
</file>