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6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2/17/2016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2/17/2016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2/17/2016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2/17/2016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2/17/2016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2/17/2016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2/17/2016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2/17/2016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2/17/2016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2/17/2016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763C6-500D-4BD8-8CC1-722A425B9984}" type="datetimeFigureOut">
              <a:rPr lang="en-US" smtClean="0"/>
              <a:pPr/>
              <a:t>2/17/2016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EA763C6-500D-4BD8-8CC1-722A425B9984}" type="datetimeFigureOut">
              <a:rPr lang="en-US" smtClean="0"/>
              <a:pPr/>
              <a:t>2/17/2016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9712D24-0879-4441-9521-17B30EB3FF8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VALUE ADDED TAX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VALUE ADDED TAX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 smtClean="0"/>
              <a:t>There are essentially 2 rates of VAT:</a:t>
            </a:r>
          </a:p>
          <a:p>
            <a:endParaRPr lang="en-GB" sz="3600" dirty="0" smtClean="0"/>
          </a:p>
          <a:p>
            <a:r>
              <a:rPr lang="en-GB" sz="3600" dirty="0" smtClean="0"/>
              <a:t>Standard rated	:	20%</a:t>
            </a:r>
          </a:p>
          <a:p>
            <a:pPr>
              <a:buNone/>
            </a:pPr>
            <a:endParaRPr lang="en-GB" sz="3600" dirty="0" smtClean="0"/>
          </a:p>
          <a:p>
            <a:r>
              <a:rPr lang="en-GB" sz="3600" dirty="0" smtClean="0"/>
              <a:t>Zero rated		:	0% </a:t>
            </a:r>
          </a:p>
          <a:p>
            <a:pPr>
              <a:buNone/>
            </a:pPr>
            <a:r>
              <a:rPr lang="en-GB" sz="3600" dirty="0" smtClean="0"/>
              <a:t>	e.g. food, </a:t>
            </a:r>
            <a:r>
              <a:rPr lang="en-GB" sz="3600" dirty="0" err="1" smtClean="0"/>
              <a:t>childrens</a:t>
            </a:r>
            <a:r>
              <a:rPr lang="en-GB" sz="3600" dirty="0" smtClean="0"/>
              <a:t>’ clothing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Also, certain supplies of goods and services are exempt from VAT  </a:t>
            </a:r>
          </a:p>
          <a:p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	e.g.  betting and lotteries, postal services, health services, insurance</a:t>
            </a:r>
            <a:endParaRPr lang="en-GB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4000" dirty="0" smtClean="0"/>
              <a:t>Taxable persons or businesses must register for VAT and must charge VAT on their sales (output VAT)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Conversely, they may reclaim VAT incurred on their purchases (input VAT)</a:t>
            </a: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/>
              <a:t>Each quarter, they will pay or reclaim the difference between their output and input VAT from HM Customs and Excise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PRICE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	</a:t>
            </a:r>
            <a:r>
              <a:rPr lang="en-GB" sz="4000" dirty="0" smtClean="0"/>
              <a:t>					£</a:t>
            </a:r>
          </a:p>
          <a:p>
            <a:pPr>
              <a:buNone/>
            </a:pPr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Gross				120</a:t>
            </a:r>
          </a:p>
          <a:p>
            <a:pPr>
              <a:buNone/>
            </a:pPr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VAT				20					</a:t>
            </a:r>
          </a:p>
          <a:p>
            <a:pPr>
              <a:buNone/>
            </a:pPr>
            <a:r>
              <a:rPr lang="en-GB" sz="4000" dirty="0" smtClean="0"/>
              <a:t>Net				100</a:t>
            </a:r>
            <a:endParaRPr lang="en-GB" sz="4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000" dirty="0" smtClean="0"/>
              <a:t>If a net figure is quoted in a transaction, the VAT is calculated at 20% of that figure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If a gross figure is quoted in a transaction, the VAT is calculated as 20/120 of that figure</a:t>
            </a:r>
            <a:endParaRPr lang="en-GB" sz="4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ACCOUNTING FOR VAT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4000" dirty="0" smtClean="0"/>
              <a:t>The VAT element of transactions is recorded by a business in a VAT control account</a:t>
            </a:r>
          </a:p>
          <a:p>
            <a:endParaRPr lang="en-GB" sz="4000" dirty="0" smtClean="0"/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The VAT is recorded in the books of prime entry on the date of the sale or purchases of the goods or services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we have a </a:t>
            </a:r>
            <a:r>
              <a:rPr lang="en-GB" sz="3600" b="1" dirty="0" smtClean="0"/>
              <a:t>credit</a:t>
            </a:r>
            <a:r>
              <a:rPr lang="en-GB" dirty="0" smtClean="0"/>
              <a:t> sale or purchase, the VAT is recorded in the sales day book or purchase day book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When the creditor is paid (or the money received from the debtor), no further VAT is recorded as a further purchase or sale has not taken place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If we have a </a:t>
            </a:r>
            <a:r>
              <a:rPr lang="en-GB" sz="3600" b="1" dirty="0" smtClean="0"/>
              <a:t>cash</a:t>
            </a:r>
            <a:r>
              <a:rPr lang="en-GB" sz="3600" dirty="0" smtClean="0"/>
              <a:t> sale or purchases, the VAT is recorded in the cash book</a:t>
            </a:r>
          </a:p>
          <a:p>
            <a:pPr>
              <a:buNone/>
            </a:pPr>
            <a:endParaRPr lang="en-GB" sz="3600" dirty="0" smtClean="0"/>
          </a:p>
          <a:p>
            <a:r>
              <a:rPr lang="en-GB" sz="3600" b="1" dirty="0" smtClean="0"/>
              <a:t>Sales day Book:</a:t>
            </a:r>
          </a:p>
          <a:p>
            <a:pPr>
              <a:buNone/>
            </a:pPr>
            <a:r>
              <a:rPr lang="en-GB" sz="3600" dirty="0" smtClean="0"/>
              <a:t>	Dr Debtors (gross)	X</a:t>
            </a:r>
          </a:p>
          <a:p>
            <a:pPr>
              <a:buNone/>
            </a:pPr>
            <a:r>
              <a:rPr lang="en-GB" sz="3600" dirty="0" smtClean="0"/>
              <a:t>	Cr  Sales (net)			X</a:t>
            </a:r>
          </a:p>
          <a:p>
            <a:pPr>
              <a:buNone/>
            </a:pPr>
            <a:r>
              <a:rPr lang="en-GB" sz="3600" dirty="0" smtClean="0"/>
              <a:t>		  VAT control account	X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b="1" dirty="0" smtClean="0"/>
              <a:t>Purchase day Book</a:t>
            </a:r>
          </a:p>
          <a:p>
            <a:endParaRPr lang="en-GB" sz="3600" dirty="0" smtClean="0"/>
          </a:p>
          <a:p>
            <a:pPr>
              <a:buNone/>
            </a:pPr>
            <a:r>
              <a:rPr lang="en-GB" sz="3600" dirty="0" smtClean="0"/>
              <a:t>	Dr	Purchases (net)		X</a:t>
            </a:r>
          </a:p>
          <a:p>
            <a:pPr>
              <a:buNone/>
            </a:pPr>
            <a:r>
              <a:rPr lang="en-GB" sz="3600" dirty="0" smtClean="0"/>
              <a:t>			VAT control account	X</a:t>
            </a:r>
          </a:p>
          <a:p>
            <a:pPr>
              <a:buNone/>
            </a:pPr>
            <a:r>
              <a:rPr lang="en-GB" sz="3600" dirty="0" smtClean="0"/>
              <a:t>			</a:t>
            </a:r>
          </a:p>
          <a:p>
            <a:pPr>
              <a:buNone/>
            </a:pPr>
            <a:r>
              <a:rPr lang="en-GB" sz="3600" dirty="0" smtClean="0"/>
              <a:t>	CR	Creditors (gross)			X</a:t>
            </a:r>
            <a:endParaRPr lang="en-GB" sz="3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75</TotalTime>
  <Words>210</Words>
  <Application>Microsoft Office PowerPoint</Application>
  <PresentationFormat>On-screen Show (4:3)</PresentationFormat>
  <Paragraphs>47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Book Antiqua</vt:lpstr>
      <vt:lpstr>Lucida Sans</vt:lpstr>
      <vt:lpstr>Wingdings</vt:lpstr>
      <vt:lpstr>Wingdings 2</vt:lpstr>
      <vt:lpstr>Wingdings 3</vt:lpstr>
      <vt:lpstr>Apex</vt:lpstr>
      <vt:lpstr>VALUE ADDED TAX</vt:lpstr>
      <vt:lpstr>VALUE ADDED TAX</vt:lpstr>
      <vt:lpstr>PowerPoint Presentation</vt:lpstr>
      <vt:lpstr>PowerPoint Presentation</vt:lpstr>
      <vt:lpstr>PowerPoint Presentation</vt:lpstr>
      <vt:lpstr>PRICE STRUCTURE</vt:lpstr>
      <vt:lpstr>PowerPoint Presentation</vt:lpstr>
      <vt:lpstr>ACCOUNTING FOR VAT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VALUE ADDED TAX</dc:title>
  <dc:creator>Richard Dunstan</dc:creator>
  <cp:lastModifiedBy>Marie Pitson</cp:lastModifiedBy>
  <cp:revision>5</cp:revision>
  <dcterms:created xsi:type="dcterms:W3CDTF">2012-06-13T09:28:55Z</dcterms:created>
  <dcterms:modified xsi:type="dcterms:W3CDTF">2016-02-17T14:50:09Z</dcterms:modified>
</cp:coreProperties>
</file>