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7" r:id="rId2"/>
    <p:sldId id="263" r:id="rId3"/>
    <p:sldId id="264" r:id="rId4"/>
    <p:sldId id="265" r:id="rId5"/>
    <p:sldId id="296" r:id="rId6"/>
    <p:sldId id="297" r:id="rId7"/>
    <p:sldId id="298" r:id="rId8"/>
    <p:sldId id="266" r:id="rId9"/>
    <p:sldId id="267" r:id="rId10"/>
    <p:sldId id="273" r:id="rId11"/>
    <p:sldId id="274" r:id="rId12"/>
    <p:sldId id="275" r:id="rId13"/>
    <p:sldId id="276" r:id="rId14"/>
    <p:sldId id="277" r:id="rId15"/>
    <p:sldId id="278" r:id="rId16"/>
    <p:sldId id="268" r:id="rId17"/>
    <p:sldId id="279" r:id="rId18"/>
    <p:sldId id="282" r:id="rId19"/>
    <p:sldId id="285" r:id="rId20"/>
    <p:sldId id="283" r:id="rId21"/>
    <p:sldId id="280" r:id="rId22"/>
    <p:sldId id="286" r:id="rId23"/>
    <p:sldId id="287" r:id="rId24"/>
    <p:sldId id="288" r:id="rId25"/>
    <p:sldId id="300" r:id="rId26"/>
    <p:sldId id="289" r:id="rId27"/>
    <p:sldId id="299" r:id="rId28"/>
    <p:sldId id="290" r:id="rId29"/>
    <p:sldId id="281" r:id="rId30"/>
    <p:sldId id="293" r:id="rId31"/>
    <p:sldId id="294" r:id="rId32"/>
    <p:sldId id="295" r:id="rId33"/>
    <p:sldId id="291"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6D84D0-D9EB-46E8-9B81-80DBB7EA4878}" v="3" dt="2025-11-28T15:08:12.9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893" autoAdjust="0"/>
  </p:normalViewPr>
  <p:slideViewPr>
    <p:cSldViewPr>
      <p:cViewPr varScale="1">
        <p:scale>
          <a:sx n="82" d="100"/>
          <a:sy n="82" d="100"/>
        </p:scale>
        <p:origin x="512" y="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62DC515-8AA0-4AA0-AEB6-258DED17F7C7}" type="datetimeFigureOut">
              <a:rPr lang="en-GB" smtClean="0"/>
              <a:t>28/11/2025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E83456-8638-41F3-9F5C-A7C022CE0E92}" type="slidenum">
              <a:rPr lang="en-GB" smtClean="0"/>
              <a:t>‹#›</a:t>
            </a:fld>
            <a:endParaRPr lang="en-GB"/>
          </a:p>
        </p:txBody>
      </p:sp>
    </p:spTree>
    <p:extLst>
      <p:ext uri="{BB962C8B-B14F-4D97-AF65-F5344CB8AC3E}">
        <p14:creationId xmlns:p14="http://schemas.microsoft.com/office/powerpoint/2010/main" val="238611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2</a:t>
            </a:fld>
            <a:endParaRPr lang="en-GB"/>
          </a:p>
        </p:txBody>
      </p:sp>
    </p:spTree>
    <p:extLst>
      <p:ext uri="{BB962C8B-B14F-4D97-AF65-F5344CB8AC3E}">
        <p14:creationId xmlns:p14="http://schemas.microsoft.com/office/powerpoint/2010/main" val="640866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3</a:t>
            </a:fld>
            <a:endParaRPr lang="en-GB"/>
          </a:p>
        </p:txBody>
      </p:sp>
    </p:spTree>
    <p:extLst>
      <p:ext uri="{BB962C8B-B14F-4D97-AF65-F5344CB8AC3E}">
        <p14:creationId xmlns:p14="http://schemas.microsoft.com/office/powerpoint/2010/main" val="1348910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4</a:t>
            </a:fld>
            <a:endParaRPr lang="en-GB"/>
          </a:p>
        </p:txBody>
      </p:sp>
    </p:spTree>
    <p:extLst>
      <p:ext uri="{BB962C8B-B14F-4D97-AF65-F5344CB8AC3E}">
        <p14:creationId xmlns:p14="http://schemas.microsoft.com/office/powerpoint/2010/main" val="1451604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A3634E-93B8-4238-932A-F417B8A2BCA6}" type="slidenum">
              <a:rPr lang="en-US" smtClean="0"/>
              <a:t>5</a:t>
            </a:fld>
            <a:endParaRPr lang="en-US"/>
          </a:p>
        </p:txBody>
      </p:sp>
    </p:spTree>
    <p:extLst>
      <p:ext uri="{BB962C8B-B14F-4D97-AF65-F5344CB8AC3E}">
        <p14:creationId xmlns:p14="http://schemas.microsoft.com/office/powerpoint/2010/main" val="2948276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A3634E-93B8-4238-932A-F417B8A2BCA6}" type="slidenum">
              <a:rPr lang="en-US" smtClean="0"/>
              <a:t>6</a:t>
            </a:fld>
            <a:endParaRPr lang="en-US"/>
          </a:p>
        </p:txBody>
      </p:sp>
    </p:spTree>
    <p:extLst>
      <p:ext uri="{BB962C8B-B14F-4D97-AF65-F5344CB8AC3E}">
        <p14:creationId xmlns:p14="http://schemas.microsoft.com/office/powerpoint/2010/main" val="3219380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A3634E-93B8-4238-932A-F417B8A2BCA6}" type="slidenum">
              <a:rPr lang="en-US" smtClean="0"/>
              <a:t>7</a:t>
            </a:fld>
            <a:endParaRPr lang="en-US"/>
          </a:p>
        </p:txBody>
      </p:sp>
    </p:spTree>
    <p:extLst>
      <p:ext uri="{BB962C8B-B14F-4D97-AF65-F5344CB8AC3E}">
        <p14:creationId xmlns:p14="http://schemas.microsoft.com/office/powerpoint/2010/main" val="1799389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8</a:t>
            </a:fld>
            <a:endParaRPr lang="en-GB"/>
          </a:p>
        </p:txBody>
      </p:sp>
    </p:spTree>
    <p:extLst>
      <p:ext uri="{BB962C8B-B14F-4D97-AF65-F5344CB8AC3E}">
        <p14:creationId xmlns:p14="http://schemas.microsoft.com/office/powerpoint/2010/main" val="25468888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9</a:t>
            </a:fld>
            <a:endParaRPr lang="en-GB"/>
          </a:p>
        </p:txBody>
      </p:sp>
    </p:spTree>
    <p:extLst>
      <p:ext uri="{BB962C8B-B14F-4D97-AF65-F5344CB8AC3E}">
        <p14:creationId xmlns:p14="http://schemas.microsoft.com/office/powerpoint/2010/main" val="37455209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10</a:t>
            </a:fld>
            <a:endParaRPr lang="en-GB"/>
          </a:p>
        </p:txBody>
      </p:sp>
    </p:spTree>
    <p:extLst>
      <p:ext uri="{BB962C8B-B14F-4D97-AF65-F5344CB8AC3E}">
        <p14:creationId xmlns:p14="http://schemas.microsoft.com/office/powerpoint/2010/main" val="32249002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11</a:t>
            </a:fld>
            <a:endParaRPr lang="en-GB"/>
          </a:p>
        </p:txBody>
      </p:sp>
    </p:spTree>
    <p:extLst>
      <p:ext uri="{BB962C8B-B14F-4D97-AF65-F5344CB8AC3E}">
        <p14:creationId xmlns:p14="http://schemas.microsoft.com/office/powerpoint/2010/main" val="16830097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14</a:t>
            </a:fld>
            <a:endParaRPr lang="en-GB"/>
          </a:p>
        </p:txBody>
      </p:sp>
    </p:spTree>
    <p:extLst>
      <p:ext uri="{BB962C8B-B14F-4D97-AF65-F5344CB8AC3E}">
        <p14:creationId xmlns:p14="http://schemas.microsoft.com/office/powerpoint/2010/main" val="7256095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15</a:t>
            </a:fld>
            <a:endParaRPr lang="en-GB"/>
          </a:p>
        </p:txBody>
      </p:sp>
    </p:spTree>
    <p:extLst>
      <p:ext uri="{BB962C8B-B14F-4D97-AF65-F5344CB8AC3E}">
        <p14:creationId xmlns:p14="http://schemas.microsoft.com/office/powerpoint/2010/main" val="34239247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16</a:t>
            </a:fld>
            <a:endParaRPr lang="en-GB"/>
          </a:p>
        </p:txBody>
      </p:sp>
    </p:spTree>
    <p:extLst>
      <p:ext uri="{BB962C8B-B14F-4D97-AF65-F5344CB8AC3E}">
        <p14:creationId xmlns:p14="http://schemas.microsoft.com/office/powerpoint/2010/main" val="2567931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17</a:t>
            </a:fld>
            <a:endParaRPr lang="en-GB"/>
          </a:p>
        </p:txBody>
      </p:sp>
    </p:spTree>
    <p:extLst>
      <p:ext uri="{BB962C8B-B14F-4D97-AF65-F5344CB8AC3E}">
        <p14:creationId xmlns:p14="http://schemas.microsoft.com/office/powerpoint/2010/main" val="38572124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18</a:t>
            </a:fld>
            <a:endParaRPr lang="en-GB"/>
          </a:p>
        </p:txBody>
      </p:sp>
    </p:spTree>
    <p:extLst>
      <p:ext uri="{BB962C8B-B14F-4D97-AF65-F5344CB8AC3E}">
        <p14:creationId xmlns:p14="http://schemas.microsoft.com/office/powerpoint/2010/main" val="10156739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E83456-8638-41F3-9F5C-A7C022CE0E92}" type="slidenum">
              <a:rPr lang="en-GB" smtClean="0"/>
              <a:t>19</a:t>
            </a:fld>
            <a:endParaRPr lang="en-GB"/>
          </a:p>
        </p:txBody>
      </p:sp>
    </p:spTree>
    <p:extLst>
      <p:ext uri="{BB962C8B-B14F-4D97-AF65-F5344CB8AC3E}">
        <p14:creationId xmlns:p14="http://schemas.microsoft.com/office/powerpoint/2010/main" val="39007402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20</a:t>
            </a:fld>
            <a:endParaRPr lang="en-GB"/>
          </a:p>
        </p:txBody>
      </p:sp>
    </p:spTree>
    <p:extLst>
      <p:ext uri="{BB962C8B-B14F-4D97-AF65-F5344CB8AC3E}">
        <p14:creationId xmlns:p14="http://schemas.microsoft.com/office/powerpoint/2010/main" val="26193896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21</a:t>
            </a:fld>
            <a:endParaRPr lang="en-GB"/>
          </a:p>
        </p:txBody>
      </p:sp>
    </p:spTree>
    <p:extLst>
      <p:ext uri="{BB962C8B-B14F-4D97-AF65-F5344CB8AC3E}">
        <p14:creationId xmlns:p14="http://schemas.microsoft.com/office/powerpoint/2010/main" val="9904132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22</a:t>
            </a:fld>
            <a:endParaRPr lang="en-GB"/>
          </a:p>
        </p:txBody>
      </p:sp>
    </p:spTree>
    <p:extLst>
      <p:ext uri="{BB962C8B-B14F-4D97-AF65-F5344CB8AC3E}">
        <p14:creationId xmlns:p14="http://schemas.microsoft.com/office/powerpoint/2010/main" val="23418952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26</a:t>
            </a:fld>
            <a:endParaRPr lang="en-GB"/>
          </a:p>
        </p:txBody>
      </p:sp>
    </p:spTree>
    <p:extLst>
      <p:ext uri="{BB962C8B-B14F-4D97-AF65-F5344CB8AC3E}">
        <p14:creationId xmlns:p14="http://schemas.microsoft.com/office/powerpoint/2010/main" val="40401573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29</a:t>
            </a:fld>
            <a:endParaRPr lang="en-GB"/>
          </a:p>
        </p:txBody>
      </p:sp>
    </p:spTree>
    <p:extLst>
      <p:ext uri="{BB962C8B-B14F-4D97-AF65-F5344CB8AC3E}">
        <p14:creationId xmlns:p14="http://schemas.microsoft.com/office/powerpoint/2010/main" val="16643880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EE83456-8638-41F3-9F5C-A7C022CE0E92}" type="slidenum">
              <a:rPr lang="en-GB" smtClean="0"/>
              <a:t>30</a:t>
            </a:fld>
            <a:endParaRPr lang="en-GB"/>
          </a:p>
        </p:txBody>
      </p:sp>
    </p:spTree>
    <p:extLst>
      <p:ext uri="{BB962C8B-B14F-4D97-AF65-F5344CB8AC3E}">
        <p14:creationId xmlns:p14="http://schemas.microsoft.com/office/powerpoint/2010/main" val="2207554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9637138-D57B-4D47-B057-F3DFA8023F3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1912890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637138-D57B-4D47-B057-F3DFA8023F3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3872044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637138-D57B-4D47-B057-F3DFA8023F3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3653478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9637138-D57B-4D47-B057-F3DFA8023F32}"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4011822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9637138-D57B-4D47-B057-F3DFA8023F32}" type="datetimeFigureOut">
              <a:rPr lang="en-GB" smtClean="0"/>
              <a:t>28/11/2025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1037141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9637138-D57B-4D47-B057-F3DFA8023F32}" type="datetimeFigureOut">
              <a:rPr lang="en-GB" smtClean="0"/>
              <a:t>28/11/2025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3378595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637138-D57B-4D47-B057-F3DFA8023F32}" type="datetimeFigureOut">
              <a:rPr lang="en-GB" smtClean="0"/>
              <a:t>28/11/2025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766113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637138-D57B-4D47-B057-F3DFA8023F32}"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3871674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637138-D57B-4D47-B057-F3DFA8023F32}"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1354533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637138-D57B-4D47-B057-F3DFA8023F3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2801811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9637138-D57B-4D47-B057-F3DFA8023F32}"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6FF016-ACA1-4CB4-9FE0-374A61A694D5}" type="slidenum">
              <a:rPr lang="en-GB" smtClean="0"/>
              <a:t>‹#›</a:t>
            </a:fld>
            <a:endParaRPr lang="en-GB"/>
          </a:p>
        </p:txBody>
      </p:sp>
    </p:spTree>
    <p:extLst>
      <p:ext uri="{BB962C8B-B14F-4D97-AF65-F5344CB8AC3E}">
        <p14:creationId xmlns:p14="http://schemas.microsoft.com/office/powerpoint/2010/main" val="1684028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637138-D57B-4D47-B057-F3DFA8023F32}" type="datetimeFigureOut">
              <a:rPr lang="en-GB" smtClean="0"/>
              <a:t>28/11/2025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6FF016-ACA1-4CB4-9FE0-374A61A694D5}" type="slidenum">
              <a:rPr lang="en-GB" smtClean="0"/>
              <a:t>‹#›</a:t>
            </a:fld>
            <a:endParaRPr lang="en-GB"/>
          </a:p>
        </p:txBody>
      </p:sp>
    </p:spTree>
    <p:extLst>
      <p:ext uri="{BB962C8B-B14F-4D97-AF65-F5344CB8AC3E}">
        <p14:creationId xmlns:p14="http://schemas.microsoft.com/office/powerpoint/2010/main" val="3101101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cgLYkV689s4"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hyperlink" Target="http://learningandtheadolescentmind.org/resources_02_learning.html"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www.youtube.com/watch?v=VvZ-9ofM7Go"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TUoJc0NPajQ"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ocw.tudelft.nl/courses/empirical-research-methods/"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ocw.tudelft.nl/courses/empirical-research-methods/"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sIv9rz2NTUk"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hyperlink" Target="https://d2tic4wvo1iusb.cloudfront.net/documents/guidance/EEF_Lit_Review_NeuroscienceAndEducation.pdf?v=1629122602"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d2tic4wvo1iusb.cloudfront.net/documents/guidance/EEF_Lit_Review_NeuroscienceAndEducation.pdf?v=1629122602" TargetMode="External"/><Relationship Id="rId2" Type="http://schemas.openxmlformats.org/officeDocument/2006/relationships/hyperlink" Target="https://people.bath.ac.uk/edspd/Weblinks/MA_ULL/Resources/Brain-based%20Learning/Howard-Jones%202007%20TLRP.pdf" TargetMode="External"/><Relationship Id="rId1" Type="http://schemas.openxmlformats.org/officeDocument/2006/relationships/slideLayout" Target="../slideLayouts/slideLayout2.xml"/><Relationship Id="rId4" Type="http://schemas.openxmlformats.org/officeDocument/2006/relationships/hyperlink" Target="http://www.danielwillingham.com/1/post/2014/01/when-educational-neuroscience-works-the-case-of-reading-disability.html"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www.itslifejimbutnotasweknowit.org.uk/files/LSRC_LearningStyles.pdf" TargetMode="External"/><Relationship Id="rId2" Type="http://schemas.openxmlformats.org/officeDocument/2006/relationships/hyperlink" Target="http://www.ascd.org/publications/books/114005/chapters/Five-Core-Memory-and-Learning-Concepts.aspx" TargetMode="External"/><Relationship Id="rId1" Type="http://schemas.openxmlformats.org/officeDocument/2006/relationships/slideLayout" Target="../slideLayouts/slideLayout2.xml"/><Relationship Id="rId6" Type="http://schemas.openxmlformats.org/officeDocument/2006/relationships/hyperlink" Target="https://royalsociety.org/~/media/Royal_Society_Content/policy/publications/2011/4294975733-Printer-Friendly.pdf" TargetMode="External"/><Relationship Id="rId5" Type="http://schemas.openxmlformats.org/officeDocument/2006/relationships/hyperlink" Target="http://www.ncl.ac.uk/press/news/legacy/2013/12/brainconnectionsmayexplainwhygirlsmaturefaster.html" TargetMode="External"/><Relationship Id="rId4" Type="http://schemas.openxmlformats.org/officeDocument/2006/relationships/hyperlink" Target="https://www.demos.co.uk/files/About_learn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501008"/>
            <a:ext cx="7772400" cy="1470025"/>
          </a:xfrm>
        </p:spPr>
        <p:txBody>
          <a:bodyPr/>
          <a:lstStyle/>
          <a:p>
            <a:r>
              <a:rPr lang="en-GB" dirty="0"/>
              <a:t>ECES5015/C</a:t>
            </a:r>
          </a:p>
        </p:txBody>
      </p:sp>
      <p:sp>
        <p:nvSpPr>
          <p:cNvPr id="3" name="Subtitle 2"/>
          <p:cNvSpPr>
            <a:spLocks noGrp="1"/>
          </p:cNvSpPr>
          <p:nvPr>
            <p:ph type="subTitle" idx="1"/>
          </p:nvPr>
        </p:nvSpPr>
        <p:spPr>
          <a:xfrm>
            <a:off x="1403648" y="4941168"/>
            <a:ext cx="6400800" cy="1752600"/>
          </a:xfrm>
        </p:spPr>
        <p:txBody>
          <a:bodyPr/>
          <a:lstStyle/>
          <a:p>
            <a:r>
              <a:rPr lang="en-GB" dirty="0" err="1"/>
              <a:t>Dod</a:t>
            </a:r>
            <a:r>
              <a:rPr lang="en-GB" dirty="0"/>
              <a:t> </a:t>
            </a:r>
            <a:r>
              <a:rPr lang="en-GB" dirty="0" err="1"/>
              <a:t>yn</a:t>
            </a:r>
            <a:r>
              <a:rPr lang="en-GB" dirty="0"/>
              <a:t> </a:t>
            </a:r>
            <a:r>
              <a:rPr lang="en-GB" dirty="0" err="1"/>
              <a:t>Addysgwr</a:t>
            </a:r>
            <a:r>
              <a:rPr lang="en-GB" dirty="0"/>
              <a:t> </a:t>
            </a:r>
            <a:r>
              <a:rPr lang="en-GB" dirty="0" err="1"/>
              <a:t>Cynradd</a:t>
            </a:r>
            <a:endParaRPr lang="en-GB" dirty="0"/>
          </a:p>
          <a:p>
            <a:r>
              <a:rPr lang="en-GB" dirty="0"/>
              <a:t>Becoming a Primary Educator</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83768" y="548680"/>
            <a:ext cx="3936438"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649906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629816"/>
            <a:ext cx="8229600" cy="1143000"/>
          </a:xfrm>
        </p:spPr>
        <p:txBody>
          <a:bodyPr>
            <a:normAutofit fontScale="90000"/>
          </a:bodyPr>
          <a:lstStyle/>
          <a:p>
            <a:r>
              <a:rPr lang="en-GB" i="1" dirty="0" err="1"/>
              <a:t>Gorwel</a:t>
            </a:r>
            <a:r>
              <a:rPr lang="en-GB" i="1" dirty="0"/>
              <a:t> Newydd </a:t>
            </a:r>
            <a:r>
              <a:rPr lang="en-GB" i="1" dirty="0" err="1"/>
              <a:t>Addysg</a:t>
            </a:r>
            <a:br>
              <a:rPr lang="en-GB" i="1" dirty="0"/>
            </a:br>
            <a:r>
              <a:rPr lang="en-GB" dirty="0"/>
              <a:t>Education’s New Frontier </a:t>
            </a:r>
            <a:br>
              <a:rPr lang="en-GB" dirty="0"/>
            </a:br>
            <a:endParaRPr lang="en-GB" i="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1772816"/>
            <a:ext cx="6732240" cy="4074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54220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437" y="467477"/>
            <a:ext cx="8229600" cy="1143000"/>
          </a:xfrm>
        </p:spPr>
        <p:txBody>
          <a:bodyPr>
            <a:normAutofit fontScale="90000"/>
          </a:bodyPr>
          <a:lstStyle/>
          <a:p>
            <a:r>
              <a:rPr lang="en-GB" i="1" dirty="0" err="1"/>
              <a:t>Natur</a:t>
            </a:r>
            <a:r>
              <a:rPr lang="en-GB" i="1" dirty="0"/>
              <a:t> </a:t>
            </a:r>
            <a:r>
              <a:rPr lang="en-GB" dirty="0"/>
              <a:t>v </a:t>
            </a:r>
            <a:r>
              <a:rPr lang="en-GB" dirty="0" err="1"/>
              <a:t>Magwraeth</a:t>
            </a:r>
            <a:br>
              <a:rPr lang="en-GB" dirty="0"/>
            </a:br>
            <a:r>
              <a:rPr lang="en-GB" dirty="0"/>
              <a:t>Nurture v Nature</a:t>
            </a:r>
            <a:br>
              <a:rPr lang="en-GB" dirty="0"/>
            </a:br>
            <a:endParaRPr lang="en-GB" i="1"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Mae </a:t>
            </a:r>
            <a:r>
              <a:rPr lang="en-GB" dirty="0" err="1"/>
              <a:t>seicoleg</a:t>
            </a:r>
            <a:r>
              <a:rPr lang="en-GB" dirty="0"/>
              <a:t> </a:t>
            </a:r>
            <a:r>
              <a:rPr lang="en-GB" dirty="0" err="1"/>
              <a:t>wedi</a:t>
            </a:r>
            <a:r>
              <a:rPr lang="en-GB" dirty="0"/>
              <a:t> </a:t>
            </a:r>
            <a:r>
              <a:rPr lang="en-GB" dirty="0" err="1"/>
              <a:t>dadlau</a:t>
            </a:r>
            <a:r>
              <a:rPr lang="en-GB" dirty="0"/>
              <a:t> </a:t>
            </a:r>
            <a:r>
              <a:rPr lang="en-GB" dirty="0" err="1"/>
              <a:t>yn</a:t>
            </a:r>
            <a:r>
              <a:rPr lang="en-GB" dirty="0"/>
              <a:t> </a:t>
            </a:r>
            <a:r>
              <a:rPr lang="en-GB" dirty="0" err="1"/>
              <a:t>hir</a:t>
            </a:r>
            <a:r>
              <a:rPr lang="en-GB" dirty="0"/>
              <a:t> </a:t>
            </a:r>
            <a:r>
              <a:rPr lang="en-GB" dirty="0" err="1"/>
              <a:t>os</a:t>
            </a:r>
            <a:r>
              <a:rPr lang="en-GB" dirty="0"/>
              <a:t> </a:t>
            </a:r>
            <a:r>
              <a:rPr lang="en-GB" dirty="0" err="1"/>
              <a:t>ydym</a:t>
            </a:r>
            <a:r>
              <a:rPr lang="en-GB" dirty="0"/>
              <a:t> </a:t>
            </a:r>
            <a:r>
              <a:rPr lang="en-GB" dirty="0" err="1"/>
              <a:t>yn</a:t>
            </a:r>
            <a:r>
              <a:rPr lang="en-GB" dirty="0"/>
              <a:t> </a:t>
            </a:r>
            <a:r>
              <a:rPr lang="en-GB" dirty="0" err="1"/>
              <a:t>ganlyniad</a:t>
            </a:r>
            <a:r>
              <a:rPr lang="en-GB" dirty="0"/>
              <a:t> o:</a:t>
            </a:r>
          </a:p>
          <a:p>
            <a:pPr lvl="1"/>
            <a:r>
              <a:rPr lang="en-GB" dirty="0" err="1"/>
              <a:t>Ein</a:t>
            </a:r>
            <a:r>
              <a:rPr lang="en-GB" dirty="0"/>
              <a:t> </a:t>
            </a:r>
            <a:r>
              <a:rPr lang="en-GB" dirty="0" err="1"/>
              <a:t>genynnau</a:t>
            </a:r>
            <a:r>
              <a:rPr lang="en-GB" dirty="0"/>
              <a:t> </a:t>
            </a:r>
            <a:r>
              <a:rPr lang="en-GB" dirty="0" err="1"/>
              <a:t>etifeddol</a:t>
            </a:r>
            <a:endParaRPr lang="en-GB" dirty="0"/>
          </a:p>
          <a:p>
            <a:pPr lvl="1"/>
            <a:r>
              <a:rPr lang="en-GB" dirty="0" err="1"/>
              <a:t>Ein</a:t>
            </a:r>
            <a:r>
              <a:rPr lang="en-GB" dirty="0"/>
              <a:t> </a:t>
            </a:r>
            <a:r>
              <a:rPr lang="en-GB" dirty="0" err="1"/>
              <a:t>hamgylchedd</a:t>
            </a:r>
            <a:r>
              <a:rPr lang="en-GB" dirty="0"/>
              <a:t> </a:t>
            </a:r>
          </a:p>
          <a:p>
            <a:pPr lvl="1"/>
            <a:endParaRPr lang="en-GB" dirty="0"/>
          </a:p>
          <a:p>
            <a:r>
              <a:rPr lang="en-GB" dirty="0"/>
              <a:t>Felly, </a:t>
            </a:r>
            <a:r>
              <a:rPr lang="en-GB" dirty="0" err="1"/>
              <a:t>os</a:t>
            </a:r>
            <a:r>
              <a:rPr lang="en-GB" dirty="0"/>
              <a:t> </a:t>
            </a:r>
            <a:r>
              <a:rPr lang="en-GB" dirty="0" err="1"/>
              <a:t>rydym</a:t>
            </a:r>
            <a:r>
              <a:rPr lang="en-GB" dirty="0"/>
              <a:t> </a:t>
            </a:r>
            <a:r>
              <a:rPr lang="en-GB" dirty="0" err="1"/>
              <a:t>yn</a:t>
            </a:r>
            <a:r>
              <a:rPr lang="en-GB" dirty="0"/>
              <a:t> </a:t>
            </a:r>
            <a:r>
              <a:rPr lang="en-GB" dirty="0" err="1"/>
              <a:t>etifeddu</a:t>
            </a:r>
            <a:r>
              <a:rPr lang="en-GB" dirty="0"/>
              <a:t> </a:t>
            </a:r>
            <a:r>
              <a:rPr lang="en-GB" dirty="0" err="1"/>
              <a:t>llygaid</a:t>
            </a:r>
            <a:r>
              <a:rPr lang="en-GB" dirty="0"/>
              <a:t> </a:t>
            </a:r>
            <a:r>
              <a:rPr lang="en-GB" dirty="0" err="1"/>
              <a:t>glas</a:t>
            </a:r>
            <a:r>
              <a:rPr lang="en-GB" dirty="0"/>
              <a:t> </a:t>
            </a:r>
            <a:r>
              <a:rPr lang="en-GB" dirty="0" err="1"/>
              <a:t>ein</a:t>
            </a:r>
            <a:r>
              <a:rPr lang="en-GB" dirty="0"/>
              <a:t> mam, </a:t>
            </a:r>
            <a:r>
              <a:rPr lang="en-GB" dirty="0" err="1"/>
              <a:t>ydyn</a:t>
            </a:r>
            <a:r>
              <a:rPr lang="en-GB" dirty="0"/>
              <a:t> </a:t>
            </a:r>
            <a:r>
              <a:rPr lang="en-GB" dirty="0" err="1"/>
              <a:t>ni</a:t>
            </a:r>
            <a:r>
              <a:rPr lang="en-GB" dirty="0"/>
              <a:t> </a:t>
            </a:r>
            <a:r>
              <a:rPr lang="en-GB" dirty="0" err="1"/>
              <a:t>hefyd</a:t>
            </a:r>
            <a:r>
              <a:rPr lang="en-GB" dirty="0"/>
              <a:t> </a:t>
            </a:r>
            <a:r>
              <a:rPr lang="en-GB" dirty="0" err="1"/>
              <a:t>yn</a:t>
            </a:r>
            <a:r>
              <a:rPr lang="en-GB" dirty="0"/>
              <a:t> </a:t>
            </a:r>
            <a:r>
              <a:rPr lang="en-GB" dirty="0" err="1"/>
              <a:t>etifeddu</a:t>
            </a:r>
            <a:r>
              <a:rPr lang="en-GB" dirty="0"/>
              <a:t> </a:t>
            </a:r>
            <a:r>
              <a:rPr lang="en-GB" dirty="0" err="1"/>
              <a:t>ei</a:t>
            </a:r>
            <a:r>
              <a:rPr lang="en-GB" dirty="0"/>
              <a:t> </a:t>
            </a:r>
            <a:r>
              <a:rPr lang="en-GB" dirty="0" err="1"/>
              <a:t>gallu</a:t>
            </a:r>
            <a:r>
              <a:rPr lang="en-GB" dirty="0"/>
              <a:t> </a:t>
            </a:r>
            <a:r>
              <a:rPr lang="en-GB" dirty="0" err="1"/>
              <a:t>a’i</a:t>
            </a:r>
            <a:r>
              <a:rPr lang="en-GB" dirty="0"/>
              <a:t> </a:t>
            </a:r>
            <a:r>
              <a:rPr lang="en-GB" dirty="0" err="1"/>
              <a:t>doniau</a:t>
            </a:r>
            <a:r>
              <a:rPr lang="en-GB" dirty="0"/>
              <a:t> hi? </a:t>
            </a:r>
          </a:p>
          <a:p>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a:t>Psychology has long debated the question of whether we are:</a:t>
            </a:r>
          </a:p>
          <a:p>
            <a:pPr lvl="1"/>
            <a:r>
              <a:rPr lang="en-GB" dirty="0"/>
              <a:t>A product of our inherited genes</a:t>
            </a:r>
          </a:p>
          <a:p>
            <a:pPr lvl="1"/>
            <a:r>
              <a:rPr lang="en-GB" dirty="0"/>
              <a:t>A product of acquired, learnt social influences</a:t>
            </a:r>
          </a:p>
          <a:p>
            <a:r>
              <a:rPr lang="en-GB" dirty="0"/>
              <a:t>So if we inherit our mother’s blue eyes… do we also inherit her talents and intelligence, too? </a:t>
            </a:r>
          </a:p>
        </p:txBody>
      </p:sp>
    </p:spTree>
    <p:extLst>
      <p:ext uri="{BB962C8B-B14F-4D97-AF65-F5344CB8AC3E}">
        <p14:creationId xmlns:p14="http://schemas.microsoft.com/office/powerpoint/2010/main" val="213346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143000"/>
          </a:xfrm>
        </p:spPr>
        <p:txBody>
          <a:bodyPr>
            <a:normAutofit fontScale="90000"/>
          </a:bodyPr>
          <a:lstStyle/>
          <a:p>
            <a:r>
              <a:rPr lang="en-GB" sz="3600" dirty="0" err="1"/>
              <a:t>Ydy</a:t>
            </a:r>
            <a:r>
              <a:rPr lang="en-GB" sz="3600" dirty="0"/>
              <a:t> </a:t>
            </a:r>
            <a:r>
              <a:rPr lang="en-GB" sz="3600" dirty="0" err="1"/>
              <a:t>gwyddoniaeth</a:t>
            </a:r>
            <a:r>
              <a:rPr lang="en-GB" sz="3600" dirty="0"/>
              <a:t> </a:t>
            </a:r>
            <a:r>
              <a:rPr lang="en-GB" sz="3600" dirty="0" err="1"/>
              <a:t>niwro</a:t>
            </a:r>
            <a:r>
              <a:rPr lang="en-GB" sz="3600" dirty="0"/>
              <a:t> </a:t>
            </a:r>
            <a:r>
              <a:rPr lang="en-GB" sz="3600" dirty="0" err="1"/>
              <a:t>yn</a:t>
            </a:r>
            <a:r>
              <a:rPr lang="en-GB" sz="3600" dirty="0"/>
              <a:t> </a:t>
            </a:r>
            <a:r>
              <a:rPr lang="en-GB" sz="3600" dirty="0" err="1"/>
              <a:t>ateb</a:t>
            </a:r>
            <a:r>
              <a:rPr lang="en-GB" sz="3600" dirty="0"/>
              <a:t> y </a:t>
            </a:r>
            <a:r>
              <a:rPr lang="en-GB" sz="3600" dirty="0" err="1"/>
              <a:t>cwestiwn</a:t>
            </a:r>
            <a:r>
              <a:rPr lang="en-GB" sz="3600" dirty="0"/>
              <a:t>? Does neuroscience answer this question?</a:t>
            </a:r>
            <a:br>
              <a:rPr lang="en-GB" sz="3600" dirty="0"/>
            </a:br>
            <a:endParaRPr lang="en-GB" sz="3600" dirty="0"/>
          </a:p>
        </p:txBody>
      </p:sp>
      <p:sp>
        <p:nvSpPr>
          <p:cNvPr id="4" name="Content Placeholder 3"/>
          <p:cNvSpPr>
            <a:spLocks noGrp="1"/>
          </p:cNvSpPr>
          <p:nvPr>
            <p:ph idx="1"/>
          </p:nvPr>
        </p:nvSpPr>
        <p:spPr>
          <a:xfrm>
            <a:off x="467544" y="1916832"/>
            <a:ext cx="8229600" cy="4525963"/>
          </a:xfrm>
        </p:spPr>
        <p:txBody>
          <a:bodyPr>
            <a:normAutofit fontScale="70000" lnSpcReduction="20000"/>
          </a:bodyPr>
          <a:lstStyle/>
          <a:p>
            <a:r>
              <a:rPr lang="en-GB" sz="3200" dirty="0"/>
              <a:t>“Neuroscience research suggests that learning outcomes are not solely determined by the environment. </a:t>
            </a:r>
          </a:p>
          <a:p>
            <a:endParaRPr lang="en-GB" sz="3200" dirty="0"/>
          </a:p>
          <a:p>
            <a:r>
              <a:rPr lang="en-GB" sz="3200" dirty="0"/>
              <a:t>Biological factors play an important role in accounting for differences in learning ability between individuals.</a:t>
            </a:r>
          </a:p>
          <a:p>
            <a:endParaRPr lang="en-GB" sz="3200" dirty="0"/>
          </a:p>
          <a:p>
            <a:r>
              <a:rPr lang="en-GB" sz="3200" dirty="0"/>
              <a:t>By considering biological factors, research has advanced the understanding of speciﬁc learning difﬁculties, such as dyslexia and dyscalculia. </a:t>
            </a:r>
          </a:p>
          <a:p>
            <a:endParaRPr lang="en-GB" sz="3200" dirty="0"/>
          </a:p>
          <a:p>
            <a:r>
              <a:rPr lang="en-GB" sz="3200" dirty="0"/>
              <a:t>Likewise, neuroscience is uncovering why certain types of learning are more rewarding than others</a:t>
            </a:r>
            <a:r>
              <a:rPr lang="en-GB" dirty="0"/>
              <a:t>.”</a:t>
            </a:r>
          </a:p>
          <a:p>
            <a:pPr marL="0" indent="0" algn="r">
              <a:buNone/>
            </a:pPr>
            <a:r>
              <a:rPr lang="en-GB" dirty="0"/>
              <a:t>(The Royal Society, 2011)</a:t>
            </a:r>
          </a:p>
          <a:p>
            <a:endParaRPr lang="en-GB" dirty="0"/>
          </a:p>
        </p:txBody>
      </p:sp>
    </p:spTree>
    <p:extLst>
      <p:ext uri="{BB962C8B-B14F-4D97-AF65-F5344CB8AC3E}">
        <p14:creationId xmlns:p14="http://schemas.microsoft.com/office/powerpoint/2010/main" val="2830022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0" y="304800"/>
            <a:ext cx="3096344" cy="1143000"/>
          </a:xfrm>
        </p:spPr>
        <p:txBody>
          <a:bodyPr>
            <a:normAutofit fontScale="90000"/>
          </a:bodyPr>
          <a:lstStyle/>
          <a:p>
            <a:r>
              <a:rPr lang="en-GB" dirty="0" err="1">
                <a:solidFill>
                  <a:schemeClr val="tx2"/>
                </a:solidFill>
              </a:rPr>
              <a:t>Dyslecsia</a:t>
            </a:r>
            <a:br>
              <a:rPr lang="en-GB" dirty="0">
                <a:solidFill>
                  <a:schemeClr val="tx2"/>
                </a:solidFill>
              </a:rPr>
            </a:br>
            <a:r>
              <a:rPr lang="en-GB" dirty="0">
                <a:solidFill>
                  <a:schemeClr val="tx2"/>
                </a:solidFill>
              </a:rPr>
              <a:t>Dyslexia</a:t>
            </a:r>
            <a:endParaRPr lang="en-US" dirty="0">
              <a:solidFill>
                <a:schemeClr val="tx2"/>
              </a:solidFill>
            </a:endParaRP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15616" y="1556792"/>
            <a:ext cx="7384849" cy="3816424"/>
          </a:xfrm>
        </p:spPr>
      </p:pic>
    </p:spTree>
    <p:extLst>
      <p:ext uri="{BB962C8B-B14F-4D97-AF65-F5344CB8AC3E}">
        <p14:creationId xmlns:p14="http://schemas.microsoft.com/office/powerpoint/2010/main" val="406634404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6372" y="152400"/>
            <a:ext cx="3754760" cy="922114"/>
          </a:xfrm>
        </p:spPr>
        <p:txBody>
          <a:bodyPr/>
          <a:lstStyle/>
          <a:p>
            <a:r>
              <a:rPr lang="en-US" dirty="0">
                <a:solidFill>
                  <a:schemeClr val="tx2"/>
                </a:solidFill>
              </a:rPr>
              <a:t>Dyscalculia</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55576" y="1231258"/>
            <a:ext cx="5098280" cy="3619061"/>
          </a:xfrm>
        </p:spPr>
      </p:pic>
      <p:sp>
        <p:nvSpPr>
          <p:cNvPr id="5" name="TextBox 4"/>
          <p:cNvSpPr txBox="1"/>
          <p:nvPr/>
        </p:nvSpPr>
        <p:spPr>
          <a:xfrm>
            <a:off x="5796136" y="1412776"/>
            <a:ext cx="3240360" cy="3046988"/>
          </a:xfrm>
          <a:prstGeom prst="rect">
            <a:avLst/>
          </a:prstGeom>
          <a:noFill/>
        </p:spPr>
        <p:txBody>
          <a:bodyPr wrap="square" rtlCol="0">
            <a:spAutoFit/>
          </a:bodyPr>
          <a:lstStyle/>
          <a:p>
            <a:r>
              <a:rPr lang="en-GB" sz="2400" dirty="0"/>
              <a:t>Side view of left hemisphere :</a:t>
            </a:r>
          </a:p>
          <a:p>
            <a:r>
              <a:rPr lang="en-GB" sz="2400" dirty="0"/>
              <a:t>Blue: brain regions believed to be involved in precise calculations</a:t>
            </a:r>
          </a:p>
          <a:p>
            <a:r>
              <a:rPr lang="en-GB" sz="2400" dirty="0"/>
              <a:t>Yellow: brain regions believed to be involved in ‘estimation’ activity</a:t>
            </a:r>
          </a:p>
        </p:txBody>
      </p:sp>
    </p:spTree>
    <p:extLst>
      <p:ext uri="{BB962C8B-B14F-4D97-AF65-F5344CB8AC3E}">
        <p14:creationId xmlns:p14="http://schemas.microsoft.com/office/powerpoint/2010/main" val="676382247"/>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728" y="260648"/>
            <a:ext cx="4464496" cy="1143000"/>
          </a:xfrm>
        </p:spPr>
        <p:txBody>
          <a:bodyPr>
            <a:normAutofit fontScale="90000"/>
          </a:bodyPr>
          <a:lstStyle/>
          <a:p>
            <a:r>
              <a:rPr lang="en-GB" dirty="0" err="1">
                <a:solidFill>
                  <a:schemeClr val="tx2"/>
                </a:solidFill>
              </a:rPr>
              <a:t>Awtistiaeth</a:t>
            </a:r>
            <a:r>
              <a:rPr lang="en-GB" dirty="0">
                <a:solidFill>
                  <a:schemeClr val="tx2"/>
                </a:solidFill>
              </a:rPr>
              <a:t> / Autism</a:t>
            </a:r>
            <a:endParaRPr lang="en-US" dirty="0">
              <a:solidFill>
                <a:schemeClr val="tx2"/>
              </a:solidFill>
            </a:endParaRP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95736" y="1772816"/>
            <a:ext cx="4464496" cy="3529196"/>
          </a:xfrm>
        </p:spPr>
      </p:pic>
    </p:spTree>
    <p:extLst>
      <p:ext uri="{BB962C8B-B14F-4D97-AF65-F5344CB8AC3E}">
        <p14:creationId xmlns:p14="http://schemas.microsoft.com/office/powerpoint/2010/main" val="256959925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29600" cy="1143000"/>
          </a:xfrm>
        </p:spPr>
        <p:txBody>
          <a:bodyPr>
            <a:normAutofit fontScale="90000"/>
          </a:bodyPr>
          <a:lstStyle/>
          <a:p>
            <a:r>
              <a:rPr lang="en-GB" i="1" dirty="0"/>
              <a:t>Model </a:t>
            </a:r>
            <a:r>
              <a:rPr lang="en-GB" i="1" dirty="0" err="1"/>
              <a:t>Beiolegol</a:t>
            </a:r>
            <a:r>
              <a:rPr lang="en-GB" i="1" dirty="0"/>
              <a:t> o </a:t>
            </a:r>
            <a:r>
              <a:rPr lang="en-GB" i="1" dirty="0" err="1"/>
              <a:t>Ddysgu</a:t>
            </a:r>
            <a:r>
              <a:rPr lang="en-GB" i="1" dirty="0"/>
              <a:t> </a:t>
            </a:r>
            <a:br>
              <a:rPr lang="en-GB" i="1" dirty="0"/>
            </a:br>
            <a:r>
              <a:rPr lang="en-GB" dirty="0"/>
              <a:t>Biological Model of Learning </a:t>
            </a:r>
            <a:br>
              <a:rPr lang="en-GB" dirty="0"/>
            </a:br>
            <a:endParaRPr lang="en-GB" i="1" dirty="0"/>
          </a:p>
        </p:txBody>
      </p:sp>
      <p:sp>
        <p:nvSpPr>
          <p:cNvPr id="3" name="Content Placeholder 2"/>
          <p:cNvSpPr>
            <a:spLocks noGrp="1"/>
          </p:cNvSpPr>
          <p:nvPr>
            <p:ph sz="half" idx="1"/>
          </p:nvPr>
        </p:nvSpPr>
        <p:spPr>
          <a:xfrm>
            <a:off x="427220" y="5013176"/>
            <a:ext cx="4038600" cy="1682614"/>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err="1"/>
              <a:t>Dysgu</a:t>
            </a:r>
            <a:r>
              <a:rPr lang="en-GB" dirty="0"/>
              <a:t> </a:t>
            </a:r>
            <a:r>
              <a:rPr lang="en-GB" dirty="0" err="1"/>
              <a:t>a’r</a:t>
            </a:r>
            <a:r>
              <a:rPr lang="en-GB" dirty="0"/>
              <a:t> </a:t>
            </a:r>
            <a:r>
              <a:rPr lang="en-GB" dirty="0" err="1"/>
              <a:t>ymennydd</a:t>
            </a:r>
            <a:r>
              <a:rPr lang="en-GB" dirty="0"/>
              <a:t> </a:t>
            </a:r>
          </a:p>
          <a:p>
            <a:r>
              <a:rPr lang="en-GB" dirty="0"/>
              <a:t>Beth </a:t>
            </a:r>
            <a:r>
              <a:rPr lang="en-GB" dirty="0" err="1"/>
              <a:t>yw</a:t>
            </a:r>
            <a:r>
              <a:rPr lang="en-GB" dirty="0"/>
              <a:t> </a:t>
            </a:r>
            <a:r>
              <a:rPr lang="en-GB" dirty="0" err="1"/>
              <a:t>oblygiadau</a:t>
            </a:r>
            <a:r>
              <a:rPr lang="en-GB" dirty="0"/>
              <a:t> </a:t>
            </a:r>
            <a:r>
              <a:rPr lang="en-GB" dirty="0" err="1"/>
              <a:t>hyn</a:t>
            </a:r>
            <a:r>
              <a:rPr lang="en-GB" dirty="0"/>
              <a:t> </a:t>
            </a:r>
            <a:r>
              <a:rPr lang="en-GB" dirty="0" err="1"/>
              <a:t>wrth</a:t>
            </a:r>
            <a:r>
              <a:rPr lang="en-GB" dirty="0"/>
              <a:t> </a:t>
            </a:r>
            <a:r>
              <a:rPr lang="en-GB" dirty="0" err="1"/>
              <a:t>ystyried</a:t>
            </a:r>
            <a:r>
              <a:rPr lang="en-GB" dirty="0"/>
              <a:t> </a:t>
            </a:r>
            <a:r>
              <a:rPr lang="en-GB" dirty="0" err="1"/>
              <a:t>gwybodaeth</a:t>
            </a:r>
            <a:r>
              <a:rPr lang="en-GB" dirty="0"/>
              <a:t> </a:t>
            </a:r>
            <a:r>
              <a:rPr lang="en-GB" dirty="0" err="1"/>
              <a:t>newydd</a:t>
            </a:r>
            <a:r>
              <a:rPr lang="en-GB" dirty="0"/>
              <a:t>? </a:t>
            </a:r>
          </a:p>
        </p:txBody>
      </p:sp>
      <p:sp>
        <p:nvSpPr>
          <p:cNvPr id="4" name="Content Placeholder 3"/>
          <p:cNvSpPr>
            <a:spLocks noGrp="1"/>
          </p:cNvSpPr>
          <p:nvPr>
            <p:ph sz="half" idx="2"/>
          </p:nvPr>
        </p:nvSpPr>
        <p:spPr>
          <a:xfrm>
            <a:off x="4860032" y="5013176"/>
            <a:ext cx="4038600" cy="1689051"/>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a:hlinkClick r:id="rId3"/>
              </a:rPr>
              <a:t>Learning and the Brain </a:t>
            </a:r>
            <a:endParaRPr lang="en-GB" dirty="0"/>
          </a:p>
          <a:p>
            <a:r>
              <a:rPr lang="en-GB" dirty="0"/>
              <a:t>Consider the implications of this for acquiring new knowledge. </a:t>
            </a:r>
          </a:p>
          <a:p>
            <a:endParaRPr lang="en-GB" dirty="0"/>
          </a:p>
          <a:p>
            <a:endParaRPr lang="en-GB" dirty="0"/>
          </a:p>
          <a:p>
            <a:endParaRPr lang="en-GB"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1680" y="1700808"/>
            <a:ext cx="5472608"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93421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457200"/>
            <a:ext cx="8229600" cy="1143000"/>
          </a:xfrm>
        </p:spPr>
        <p:txBody>
          <a:bodyPr>
            <a:normAutofit fontScale="90000"/>
          </a:bodyPr>
          <a:lstStyle/>
          <a:p>
            <a:r>
              <a:rPr lang="en-GB" dirty="0" err="1"/>
              <a:t>Plastigrwydd</a:t>
            </a:r>
            <a:r>
              <a:rPr lang="en-GB" dirty="0"/>
              <a:t> </a:t>
            </a:r>
            <a:r>
              <a:rPr lang="en-GB" dirty="0" err="1"/>
              <a:t>yr</a:t>
            </a:r>
            <a:r>
              <a:rPr lang="en-GB" dirty="0"/>
              <a:t> </a:t>
            </a:r>
            <a:r>
              <a:rPr lang="en-GB" dirty="0" err="1"/>
              <a:t>Ymennydd</a:t>
            </a:r>
            <a:br>
              <a:rPr lang="en-GB" dirty="0"/>
            </a:br>
            <a:r>
              <a:rPr lang="en-GB" dirty="0"/>
              <a:t>Plasticity of the Brain </a:t>
            </a:r>
            <a:br>
              <a:rPr lang="en-GB" dirty="0"/>
            </a:br>
            <a:endParaRPr lang="en-GB" dirty="0"/>
          </a:p>
        </p:txBody>
      </p:sp>
      <p:sp>
        <p:nvSpPr>
          <p:cNvPr id="3" name="Content Placeholder 2"/>
          <p:cNvSpPr>
            <a:spLocks noGrp="1"/>
          </p:cNvSpPr>
          <p:nvPr>
            <p:ph sz="half" idx="1"/>
          </p:nvPr>
        </p:nvSpPr>
        <p:spPr>
          <a:xfrm>
            <a:off x="457200" y="1600200"/>
            <a:ext cx="4038600" cy="4997152"/>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a:t>Mae </a:t>
            </a:r>
            <a:r>
              <a:rPr lang="en-GB" dirty="0" err="1"/>
              <a:t>niwrons</a:t>
            </a:r>
            <a:r>
              <a:rPr lang="en-GB" dirty="0"/>
              <a:t> </a:t>
            </a:r>
            <a:r>
              <a:rPr lang="en-GB" dirty="0" err="1"/>
              <a:t>yn</a:t>
            </a:r>
            <a:r>
              <a:rPr lang="en-GB" dirty="0"/>
              <a:t> </a:t>
            </a:r>
            <a:r>
              <a:rPr lang="en-GB" dirty="0" err="1"/>
              <a:t>effeithio</a:t>
            </a:r>
            <a:r>
              <a:rPr lang="en-GB" dirty="0"/>
              <a:t> </a:t>
            </a:r>
            <a:r>
              <a:rPr lang="en-GB" dirty="0" err="1"/>
              <a:t>ar</a:t>
            </a:r>
            <a:r>
              <a:rPr lang="en-GB" dirty="0"/>
              <a:t> </a:t>
            </a:r>
            <a:r>
              <a:rPr lang="en-GB" dirty="0" err="1"/>
              <a:t>allu’r</a:t>
            </a:r>
            <a:r>
              <a:rPr lang="en-GB" dirty="0"/>
              <a:t> </a:t>
            </a:r>
            <a:r>
              <a:rPr lang="en-GB" dirty="0" err="1"/>
              <a:t>ymennydd</a:t>
            </a:r>
            <a:r>
              <a:rPr lang="en-GB" dirty="0"/>
              <a:t> </a:t>
            </a:r>
            <a:r>
              <a:rPr lang="en-GB" dirty="0" err="1"/>
              <a:t>i</a:t>
            </a:r>
            <a:r>
              <a:rPr lang="en-GB" dirty="0"/>
              <a:t> </a:t>
            </a:r>
            <a:r>
              <a:rPr lang="en-GB" dirty="0" err="1"/>
              <a:t>ddysgu</a:t>
            </a:r>
            <a:r>
              <a:rPr lang="en-GB" dirty="0"/>
              <a:t> (Bailey a Prensky, 2004). </a:t>
            </a:r>
          </a:p>
          <a:p>
            <a:r>
              <a:rPr lang="en-GB" dirty="0" err="1"/>
              <a:t>Gwyliwch</a:t>
            </a:r>
            <a:r>
              <a:rPr lang="en-GB" dirty="0"/>
              <a:t> y 2 </a:t>
            </a:r>
            <a:r>
              <a:rPr lang="en-GB" dirty="0" err="1"/>
              <a:t>fideo</a:t>
            </a:r>
            <a:r>
              <a:rPr lang="en-GB" dirty="0"/>
              <a:t>. </a:t>
            </a:r>
          </a:p>
          <a:p>
            <a:endParaRPr lang="en-GB" dirty="0"/>
          </a:p>
          <a:p>
            <a:r>
              <a:rPr lang="en-GB" dirty="0"/>
              <a:t>Beth </a:t>
            </a:r>
            <a:r>
              <a:rPr lang="en-GB" dirty="0" err="1"/>
              <a:t>yw</a:t>
            </a:r>
            <a:r>
              <a:rPr lang="en-GB" dirty="0"/>
              <a:t> </a:t>
            </a:r>
            <a:r>
              <a:rPr lang="en-GB" dirty="0" err="1"/>
              <a:t>oblygiadau</a:t>
            </a:r>
            <a:r>
              <a:rPr lang="en-GB" dirty="0"/>
              <a:t> </a:t>
            </a:r>
            <a:r>
              <a:rPr lang="en-GB" dirty="0" err="1"/>
              <a:t>hyn</a:t>
            </a:r>
            <a:r>
              <a:rPr lang="en-GB" dirty="0"/>
              <a:t> </a:t>
            </a:r>
            <a:r>
              <a:rPr lang="en-GB" dirty="0" err="1"/>
              <a:t>ar</a:t>
            </a:r>
            <a:r>
              <a:rPr lang="en-GB" dirty="0"/>
              <a:t> </a:t>
            </a:r>
            <a:r>
              <a:rPr lang="en-GB" dirty="0" err="1"/>
              <a:t>gyfer</a:t>
            </a:r>
            <a:r>
              <a:rPr lang="en-GB" dirty="0"/>
              <a:t> </a:t>
            </a:r>
            <a:r>
              <a:rPr lang="en-GB" dirty="0" err="1"/>
              <a:t>dysgu</a:t>
            </a:r>
            <a:r>
              <a:rPr lang="en-GB" dirty="0"/>
              <a:t> ac </a:t>
            </a:r>
            <a:r>
              <a:rPr lang="en-GB" dirty="0" err="1"/>
              <a:t>addysgu</a:t>
            </a:r>
            <a:r>
              <a:rPr lang="en-GB" dirty="0"/>
              <a:t> </a:t>
            </a:r>
            <a:r>
              <a:rPr lang="en-GB" dirty="0" err="1"/>
              <a:t>efffeithiol</a:t>
            </a:r>
            <a:r>
              <a:rPr lang="en-GB" dirty="0"/>
              <a:t>?</a:t>
            </a:r>
          </a:p>
        </p:txBody>
      </p:sp>
      <p:sp>
        <p:nvSpPr>
          <p:cNvPr id="4" name="Content Placeholder 3"/>
          <p:cNvSpPr>
            <a:spLocks noGrp="1"/>
          </p:cNvSpPr>
          <p:nvPr>
            <p:ph sz="half" idx="2"/>
          </p:nvPr>
        </p:nvSpPr>
        <p:spPr>
          <a:xfrm>
            <a:off x="4648200" y="1600200"/>
            <a:ext cx="4038600" cy="4997152"/>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t>Neurons have a significant part to play in the brain’s ability to learn </a:t>
            </a:r>
            <a:r>
              <a:rPr lang="en-GB" sz="1900" dirty="0"/>
              <a:t>(Bailey and </a:t>
            </a:r>
            <a:r>
              <a:rPr lang="en-GB" sz="1900" dirty="0" err="1"/>
              <a:t>Prensky</a:t>
            </a:r>
            <a:r>
              <a:rPr lang="en-GB" sz="1900" dirty="0"/>
              <a:t>, 2014).  </a:t>
            </a:r>
            <a:endParaRPr lang="en-GB" dirty="0"/>
          </a:p>
          <a:p>
            <a:r>
              <a:rPr lang="en-GB" dirty="0"/>
              <a:t>Watch the following clips. </a:t>
            </a:r>
          </a:p>
          <a:p>
            <a:pPr lvl="1"/>
            <a:r>
              <a:rPr lang="en-GB" dirty="0">
                <a:hlinkClick r:id="rId3"/>
              </a:rPr>
              <a:t>Clip 1</a:t>
            </a:r>
            <a:endParaRPr lang="en-GB" dirty="0"/>
          </a:p>
          <a:p>
            <a:pPr lvl="1"/>
            <a:r>
              <a:rPr lang="en-GB" dirty="0">
                <a:hlinkClick r:id="rId4"/>
              </a:rPr>
              <a:t>Clip 2 </a:t>
            </a:r>
            <a:endParaRPr lang="en-GB" dirty="0"/>
          </a:p>
          <a:p>
            <a:r>
              <a:rPr lang="en-GB" dirty="0"/>
              <a:t>What are the implications of this for effective teaching and learning? </a:t>
            </a:r>
          </a:p>
        </p:txBody>
      </p:sp>
    </p:spTree>
    <p:extLst>
      <p:ext uri="{BB962C8B-B14F-4D97-AF65-F5344CB8AC3E}">
        <p14:creationId xmlns:p14="http://schemas.microsoft.com/office/powerpoint/2010/main" val="944918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33" y="548680"/>
            <a:ext cx="8229600" cy="1143000"/>
          </a:xfrm>
        </p:spPr>
        <p:txBody>
          <a:bodyPr>
            <a:normAutofit fontScale="90000"/>
          </a:bodyPr>
          <a:lstStyle/>
          <a:p>
            <a:r>
              <a:rPr lang="en-GB" dirty="0"/>
              <a:t>Ail-</a:t>
            </a:r>
            <a:r>
              <a:rPr lang="en-GB" dirty="0" err="1"/>
              <a:t>wifrio’r</a:t>
            </a:r>
            <a:r>
              <a:rPr lang="en-GB" dirty="0"/>
              <a:t> </a:t>
            </a:r>
            <a:r>
              <a:rPr lang="en-GB" dirty="0" err="1"/>
              <a:t>Ymennydd</a:t>
            </a:r>
            <a:br>
              <a:rPr lang="en-GB" dirty="0"/>
            </a:br>
            <a:r>
              <a:rPr lang="en-GB" dirty="0" err="1"/>
              <a:t>‘Re</a:t>
            </a:r>
            <a:r>
              <a:rPr lang="en-GB" dirty="0"/>
              <a:t>-wiring’ the Brain </a:t>
            </a:r>
            <a:br>
              <a:rPr lang="en-GB" dirty="0"/>
            </a:br>
            <a:endParaRPr lang="en-GB"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t>Rhwng</a:t>
            </a:r>
            <a:r>
              <a:rPr lang="en-GB" dirty="0"/>
              <a:t> </a:t>
            </a:r>
            <a:r>
              <a:rPr lang="en-GB" dirty="0" err="1"/>
              <a:t>plentyndod</a:t>
            </a:r>
            <a:r>
              <a:rPr lang="en-GB" dirty="0"/>
              <a:t> a </a:t>
            </a:r>
            <a:r>
              <a:rPr lang="en-GB" dirty="0" err="1"/>
              <a:t>thyfu’n</a:t>
            </a:r>
            <a:r>
              <a:rPr lang="en-GB" dirty="0"/>
              <a:t> </a:t>
            </a:r>
            <a:r>
              <a:rPr lang="en-GB" dirty="0" err="1"/>
              <a:t>oedolyn</a:t>
            </a:r>
            <a:r>
              <a:rPr lang="en-GB" dirty="0"/>
              <a:t>, </a:t>
            </a:r>
            <a:r>
              <a:rPr lang="en-GB" dirty="0" err="1"/>
              <a:t>mae’r</a:t>
            </a:r>
            <a:r>
              <a:rPr lang="en-GB" dirty="0"/>
              <a:t> </a:t>
            </a:r>
            <a:r>
              <a:rPr lang="en-GB" dirty="0" err="1"/>
              <a:t>ymennydd</a:t>
            </a:r>
            <a:r>
              <a:rPr lang="en-GB" dirty="0"/>
              <a:t> </a:t>
            </a:r>
            <a:r>
              <a:rPr lang="en-GB" dirty="0" err="1"/>
              <a:t>yn</a:t>
            </a:r>
            <a:r>
              <a:rPr lang="en-GB" dirty="0"/>
              <a:t> </a:t>
            </a:r>
            <a:r>
              <a:rPr lang="en-GB" dirty="0" err="1"/>
              <a:t>tyfu’n</a:t>
            </a:r>
            <a:r>
              <a:rPr lang="en-GB" dirty="0"/>
              <a:t>:</a:t>
            </a:r>
          </a:p>
          <a:p>
            <a:r>
              <a:rPr lang="en-GB" dirty="0" err="1"/>
              <a:t>fwy</a:t>
            </a:r>
            <a:r>
              <a:rPr lang="en-GB" dirty="0"/>
              <a:t> </a:t>
            </a:r>
            <a:r>
              <a:rPr lang="en-GB" dirty="0" err="1"/>
              <a:t>cymhleth</a:t>
            </a:r>
            <a:r>
              <a:rPr lang="en-GB" dirty="0"/>
              <a:t> </a:t>
            </a:r>
          </a:p>
          <a:p>
            <a:r>
              <a:rPr lang="en-GB" dirty="0" err="1"/>
              <a:t>fwy</a:t>
            </a:r>
            <a:r>
              <a:rPr lang="en-GB" dirty="0"/>
              <a:t> </a:t>
            </a:r>
            <a:r>
              <a:rPr lang="en-GB" dirty="0" err="1"/>
              <a:t>effeithiol</a:t>
            </a:r>
            <a:r>
              <a:rPr lang="en-GB" dirty="0"/>
              <a:t> </a:t>
            </a:r>
          </a:p>
          <a:p>
            <a:pPr marL="0" indent="0">
              <a:buNone/>
            </a:pPr>
            <a:endParaRPr lang="en-GB" dirty="0"/>
          </a:p>
          <a:p>
            <a:r>
              <a:rPr lang="en-GB" dirty="0"/>
              <a:t>Y </a:t>
            </a:r>
            <a:r>
              <a:rPr lang="en-GB" dirty="0" err="1"/>
              <a:t>cortecs</a:t>
            </a:r>
            <a:r>
              <a:rPr lang="en-GB" dirty="0"/>
              <a:t> </a:t>
            </a:r>
            <a:r>
              <a:rPr lang="en-GB" dirty="0" err="1"/>
              <a:t>blaen</a:t>
            </a:r>
            <a:r>
              <a:rPr lang="en-GB" dirty="0"/>
              <a:t> </a:t>
            </a:r>
            <a:r>
              <a:rPr lang="en-GB" dirty="0" err="1"/>
              <a:t>yw’r</a:t>
            </a:r>
            <a:r>
              <a:rPr lang="en-GB" dirty="0"/>
              <a:t> </a:t>
            </a:r>
            <a:r>
              <a:rPr lang="en-GB" dirty="0" err="1"/>
              <a:t>rhan</a:t>
            </a:r>
            <a:r>
              <a:rPr lang="en-GB" dirty="0"/>
              <a:t> </a:t>
            </a:r>
            <a:r>
              <a:rPr lang="en-GB" dirty="0" err="1"/>
              <a:t>olaf</a:t>
            </a:r>
            <a:r>
              <a:rPr lang="en-GB" dirty="0"/>
              <a:t> </a:t>
            </a:r>
            <a:r>
              <a:rPr lang="en-GB" dirty="0" err="1"/>
              <a:t>o’r</a:t>
            </a:r>
            <a:r>
              <a:rPr lang="en-GB" dirty="0"/>
              <a:t> </a:t>
            </a:r>
            <a:r>
              <a:rPr lang="en-GB" dirty="0" err="1"/>
              <a:t>ymenydd</a:t>
            </a:r>
            <a:r>
              <a:rPr lang="en-GB" dirty="0"/>
              <a:t> </a:t>
            </a:r>
            <a:r>
              <a:rPr lang="en-GB" dirty="0" err="1"/>
              <a:t>i</a:t>
            </a:r>
            <a:r>
              <a:rPr lang="en-GB" dirty="0"/>
              <a:t> </a:t>
            </a:r>
            <a:r>
              <a:rPr lang="en-GB" dirty="0" err="1"/>
              <a:t>ddatblygu</a:t>
            </a:r>
            <a:r>
              <a:rPr lang="en-GB" dirty="0"/>
              <a:t> </a:t>
            </a:r>
            <a:r>
              <a:rPr lang="en-GB" dirty="0" err="1"/>
              <a:t>yn</a:t>
            </a:r>
            <a:r>
              <a:rPr lang="en-GB" dirty="0"/>
              <a:t> </a:t>
            </a:r>
            <a:r>
              <a:rPr lang="en-GB" dirty="0" err="1"/>
              <a:t>ystod</a:t>
            </a:r>
            <a:r>
              <a:rPr lang="en-GB" dirty="0"/>
              <a:t> </a:t>
            </a:r>
            <a:r>
              <a:rPr lang="en-GB" dirty="0" err="1"/>
              <a:t>plentyndod</a:t>
            </a:r>
            <a:r>
              <a:rPr lang="en-GB" dirty="0"/>
              <a:t> </a:t>
            </a:r>
            <a:r>
              <a:rPr lang="en-GB" dirty="0" err="1"/>
              <a:t>cynnar</a:t>
            </a:r>
            <a:endParaRPr lang="en-GB" dirty="0"/>
          </a:p>
          <a:p>
            <a:endParaRPr lang="en-GB" dirty="0"/>
          </a:p>
          <a:p>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pPr>
              <a:lnSpc>
                <a:spcPct val="80000"/>
              </a:lnSpc>
            </a:pPr>
            <a:r>
              <a:rPr lang="en-GB" altLang="en-US" dirty="0">
                <a:cs typeface="Arial" pitchFamily="34" charset="0"/>
              </a:rPr>
              <a:t>Between childhood and adulthood the brain is periodically re-wired and becomes:</a:t>
            </a:r>
          </a:p>
          <a:p>
            <a:pPr lvl="1">
              <a:lnSpc>
                <a:spcPct val="80000"/>
              </a:lnSpc>
            </a:pPr>
            <a:r>
              <a:rPr lang="en-GB" altLang="en-US" dirty="0">
                <a:cs typeface="Arial" pitchFamily="34" charset="0"/>
              </a:rPr>
              <a:t>more complex</a:t>
            </a:r>
          </a:p>
          <a:p>
            <a:pPr lvl="1">
              <a:lnSpc>
                <a:spcPct val="80000"/>
              </a:lnSpc>
            </a:pPr>
            <a:r>
              <a:rPr lang="en-GB" altLang="en-US" dirty="0">
                <a:cs typeface="Arial" pitchFamily="34" charset="0"/>
              </a:rPr>
              <a:t>more efficient (brain’s prefrontal cortex)</a:t>
            </a:r>
          </a:p>
          <a:p>
            <a:pPr marL="0" indent="0">
              <a:lnSpc>
                <a:spcPct val="80000"/>
              </a:lnSpc>
              <a:buNone/>
            </a:pPr>
            <a:endParaRPr lang="en-GB" altLang="en-US" dirty="0">
              <a:cs typeface="Arial" pitchFamily="34" charset="0"/>
            </a:endParaRPr>
          </a:p>
          <a:p>
            <a:pPr>
              <a:lnSpc>
                <a:spcPct val="90000"/>
              </a:lnSpc>
            </a:pPr>
            <a:r>
              <a:rPr lang="en-GB" altLang="en-US" dirty="0">
                <a:cs typeface="Arial" pitchFamily="34" charset="0"/>
              </a:rPr>
              <a:t>Frontal cortex is the last area of the brain to develop in early childhood </a:t>
            </a:r>
          </a:p>
          <a:p>
            <a:pPr marL="0" indent="0" algn="r">
              <a:lnSpc>
                <a:spcPct val="90000"/>
              </a:lnSpc>
              <a:buNone/>
            </a:pPr>
            <a:endParaRPr lang="en-GB" altLang="en-US" sz="2000" dirty="0">
              <a:cs typeface="Arial" pitchFamily="34" charset="0"/>
            </a:endParaRPr>
          </a:p>
          <a:p>
            <a:pPr>
              <a:lnSpc>
                <a:spcPct val="90000"/>
              </a:lnSpc>
            </a:pPr>
            <a:endParaRPr lang="en-GB" altLang="en-US" sz="1600" dirty="0">
              <a:solidFill>
                <a:srgbClr val="000099"/>
              </a:solidFill>
              <a:cs typeface="Arial" pitchFamily="34" charset="0"/>
            </a:endParaRPr>
          </a:p>
          <a:p>
            <a:pPr marL="0" indent="0">
              <a:buNone/>
            </a:pPr>
            <a:endParaRPr lang="en-GB" dirty="0"/>
          </a:p>
        </p:txBody>
      </p:sp>
      <p:sp>
        <p:nvSpPr>
          <p:cNvPr id="5" name="Footer Placeholder 4"/>
          <p:cNvSpPr>
            <a:spLocks noGrp="1"/>
          </p:cNvSpPr>
          <p:nvPr>
            <p:ph type="ftr" sz="quarter" idx="11"/>
          </p:nvPr>
        </p:nvSpPr>
        <p:spPr>
          <a:xfrm>
            <a:off x="3131840" y="6309320"/>
            <a:ext cx="2895600" cy="365125"/>
          </a:xfrm>
        </p:spPr>
        <p:txBody>
          <a:bodyPr/>
          <a:lstStyle/>
          <a:p>
            <a:r>
              <a:rPr lang="en-GB" dirty="0"/>
              <a:t>Based on research brought together by Dr Karl Wall, Institute of Education from </a:t>
            </a:r>
            <a:r>
              <a:rPr lang="en-GB" dirty="0" err="1"/>
              <a:t>Misbah</a:t>
            </a:r>
            <a:r>
              <a:rPr lang="en-GB" dirty="0"/>
              <a:t>, A. (N.D)</a:t>
            </a:r>
          </a:p>
        </p:txBody>
      </p:sp>
    </p:spTree>
    <p:extLst>
      <p:ext uri="{BB962C8B-B14F-4D97-AF65-F5344CB8AC3E}">
        <p14:creationId xmlns:p14="http://schemas.microsoft.com/office/powerpoint/2010/main" val="12522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570653"/>
            <a:ext cx="8229600" cy="1143000"/>
          </a:xfrm>
        </p:spPr>
        <p:txBody>
          <a:bodyPr>
            <a:normAutofit fontScale="90000"/>
          </a:bodyPr>
          <a:lstStyle/>
          <a:p>
            <a:r>
              <a:rPr lang="en-GB" i="1" dirty="0" err="1"/>
              <a:t>Cortecs</a:t>
            </a:r>
            <a:r>
              <a:rPr lang="en-GB" i="1" dirty="0"/>
              <a:t> </a:t>
            </a:r>
            <a:r>
              <a:rPr lang="en-GB" i="1" dirty="0" err="1"/>
              <a:t>blaen</a:t>
            </a:r>
            <a:r>
              <a:rPr lang="en-GB" i="1" dirty="0"/>
              <a:t> </a:t>
            </a:r>
            <a:br>
              <a:rPr lang="en-GB" i="1" dirty="0"/>
            </a:br>
            <a:r>
              <a:rPr lang="en-GB" dirty="0"/>
              <a:t>Frontal Cortex</a:t>
            </a:r>
            <a:br>
              <a:rPr lang="en-GB" dirty="0"/>
            </a:br>
            <a:endParaRPr lang="en-GB" i="1"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GB" dirty="0" err="1"/>
              <a:t>Mae’r</a:t>
            </a:r>
            <a:r>
              <a:rPr lang="en-GB" dirty="0"/>
              <a:t> </a:t>
            </a:r>
            <a:r>
              <a:rPr lang="en-GB" dirty="0" err="1"/>
              <a:t>ardal</a:t>
            </a:r>
            <a:r>
              <a:rPr lang="en-GB" dirty="0"/>
              <a:t> </a:t>
            </a:r>
            <a:r>
              <a:rPr lang="en-GB" dirty="0" err="1"/>
              <a:t>yma</a:t>
            </a:r>
            <a:r>
              <a:rPr lang="en-GB" dirty="0"/>
              <a:t> </a:t>
            </a:r>
            <a:r>
              <a:rPr lang="en-GB" dirty="0" err="1"/>
              <a:t>yn</a:t>
            </a:r>
            <a:r>
              <a:rPr lang="en-GB" dirty="0"/>
              <a:t> </a:t>
            </a:r>
            <a:r>
              <a:rPr lang="en-GB" dirty="0" err="1"/>
              <a:t>gyfrifol</a:t>
            </a:r>
            <a:r>
              <a:rPr lang="en-GB" dirty="0"/>
              <a:t> am </a:t>
            </a:r>
            <a:r>
              <a:rPr lang="en-GB" dirty="0" err="1"/>
              <a:t>elfennau</a:t>
            </a:r>
            <a:r>
              <a:rPr lang="en-GB" dirty="0"/>
              <a:t> </a:t>
            </a:r>
            <a:r>
              <a:rPr lang="en-GB" dirty="0" err="1"/>
              <a:t>gweithredol</a:t>
            </a:r>
            <a:r>
              <a:rPr lang="en-GB" dirty="0"/>
              <a:t> </a:t>
            </a:r>
            <a:r>
              <a:rPr lang="en-GB" dirty="0" err="1"/>
              <a:t>fel</a:t>
            </a:r>
            <a:r>
              <a:rPr lang="en-GB" dirty="0"/>
              <a:t>:</a:t>
            </a:r>
          </a:p>
          <a:p>
            <a:pPr lvl="1"/>
            <a:r>
              <a:rPr lang="en-GB" dirty="0" err="1"/>
              <a:t>Gwneud</a:t>
            </a:r>
            <a:r>
              <a:rPr lang="en-GB" dirty="0"/>
              <a:t> </a:t>
            </a:r>
            <a:r>
              <a:rPr lang="en-GB" dirty="0" err="1"/>
              <a:t>penderfyniadau</a:t>
            </a:r>
            <a:endParaRPr lang="en-GB" dirty="0"/>
          </a:p>
          <a:p>
            <a:pPr lvl="1"/>
            <a:r>
              <a:rPr lang="en-GB" dirty="0" err="1"/>
              <a:t>Deall</a:t>
            </a:r>
            <a:r>
              <a:rPr lang="en-GB" dirty="0"/>
              <a:t> </a:t>
            </a:r>
            <a:r>
              <a:rPr lang="en-GB" dirty="0" err="1"/>
              <a:t>ymddygiad</a:t>
            </a:r>
            <a:r>
              <a:rPr lang="en-GB" dirty="0"/>
              <a:t> </a:t>
            </a:r>
            <a:r>
              <a:rPr lang="en-GB" dirty="0" err="1"/>
              <a:t>anaddas</a:t>
            </a:r>
            <a:r>
              <a:rPr lang="en-GB" dirty="0"/>
              <a:t> a </a:t>
            </a:r>
            <a:r>
              <a:rPr lang="en-GB" dirty="0" err="1"/>
              <a:t>rheoli</a:t>
            </a:r>
            <a:r>
              <a:rPr lang="en-GB" dirty="0"/>
              <a:t> </a:t>
            </a:r>
            <a:r>
              <a:rPr lang="en-GB" dirty="0" err="1"/>
              <a:t>risg</a:t>
            </a:r>
            <a:endParaRPr lang="en-GB" dirty="0"/>
          </a:p>
          <a:p>
            <a:pPr lvl="1"/>
            <a:r>
              <a:rPr lang="en-GB" dirty="0" err="1"/>
              <a:t>Dewis</a:t>
            </a:r>
            <a:r>
              <a:rPr lang="en-GB" dirty="0"/>
              <a:t> </a:t>
            </a:r>
            <a:r>
              <a:rPr lang="en-GB" dirty="0" err="1"/>
              <a:t>gweithgareddau</a:t>
            </a:r>
            <a:r>
              <a:rPr lang="en-GB" dirty="0"/>
              <a:t> a </a:t>
            </a:r>
            <a:r>
              <a:rPr lang="en-GB" dirty="0" err="1"/>
              <a:t>chofio</a:t>
            </a:r>
            <a:r>
              <a:rPr lang="en-GB" dirty="0"/>
              <a:t> </a:t>
            </a:r>
            <a:r>
              <a:rPr lang="en-GB" dirty="0" err="1"/>
              <a:t>gwybodaeth</a:t>
            </a:r>
            <a:r>
              <a:rPr lang="en-GB" dirty="0"/>
              <a:t> </a:t>
            </a:r>
            <a:r>
              <a:rPr lang="en-GB" dirty="0" err="1"/>
              <a:t>tymor</a:t>
            </a:r>
            <a:r>
              <a:rPr lang="en-GB" dirty="0"/>
              <a:t> </a:t>
            </a:r>
            <a:r>
              <a:rPr lang="en-GB" dirty="0" err="1"/>
              <a:t>byr</a:t>
            </a:r>
            <a:endParaRPr lang="en-GB" dirty="0"/>
          </a:p>
          <a:p>
            <a:pPr lvl="1"/>
            <a:r>
              <a:rPr lang="en-GB" dirty="0" err="1"/>
              <a:t>Cyflawni</a:t>
            </a:r>
            <a:r>
              <a:rPr lang="en-GB" dirty="0"/>
              <a:t> </a:t>
            </a:r>
            <a:r>
              <a:rPr lang="en-GB" dirty="0" err="1"/>
              <a:t>amryw</a:t>
            </a:r>
            <a:r>
              <a:rPr lang="en-GB" dirty="0"/>
              <a:t> o </a:t>
            </a:r>
            <a:r>
              <a:rPr lang="en-GB" dirty="0" err="1"/>
              <a:t>dasgiau</a:t>
            </a:r>
            <a:endParaRPr lang="en-GB" dirty="0"/>
          </a:p>
          <a:p>
            <a:r>
              <a:rPr lang="en-GB" dirty="0"/>
              <a:t>Beth </a:t>
            </a:r>
            <a:r>
              <a:rPr lang="en-GB" dirty="0" err="1"/>
              <a:t>yw</a:t>
            </a:r>
            <a:r>
              <a:rPr lang="en-GB" dirty="0"/>
              <a:t> </a:t>
            </a:r>
            <a:r>
              <a:rPr lang="en-GB" dirty="0" err="1"/>
              <a:t>goblygiadau</a:t>
            </a:r>
            <a:r>
              <a:rPr lang="en-GB" dirty="0"/>
              <a:t> </a:t>
            </a:r>
            <a:r>
              <a:rPr lang="en-GB" dirty="0" err="1"/>
              <a:t>hyn</a:t>
            </a:r>
            <a:r>
              <a:rPr lang="en-GB" dirty="0"/>
              <a:t>  </a:t>
            </a:r>
            <a:r>
              <a:rPr lang="en-GB" dirty="0" err="1"/>
              <a:t>wrth</a:t>
            </a:r>
            <a:r>
              <a:rPr lang="en-GB" dirty="0"/>
              <a:t> </a:t>
            </a:r>
            <a:r>
              <a:rPr lang="en-GB" dirty="0" err="1"/>
              <a:t>gynllunio</a:t>
            </a:r>
            <a:r>
              <a:rPr lang="en-GB" dirty="0"/>
              <a:t> </a:t>
            </a:r>
            <a:r>
              <a:rPr lang="en-GB" dirty="0" err="1"/>
              <a:t>dysgu</a:t>
            </a:r>
            <a:r>
              <a:rPr lang="en-GB" dirty="0"/>
              <a:t> </a:t>
            </a:r>
            <a:r>
              <a:rPr lang="en-GB" dirty="0" err="1"/>
              <a:t>ar</a:t>
            </a:r>
            <a:r>
              <a:rPr lang="en-GB" dirty="0"/>
              <a:t> </a:t>
            </a:r>
            <a:r>
              <a:rPr lang="en-GB" dirty="0" err="1"/>
              <a:t>gyfer</a:t>
            </a:r>
            <a:r>
              <a:rPr lang="en-GB" dirty="0"/>
              <a:t> plant </a:t>
            </a:r>
            <a:r>
              <a:rPr lang="en-GB" dirty="0" err="1"/>
              <a:t>ifanc</a:t>
            </a:r>
            <a:r>
              <a:rPr lang="en-GB" dirty="0"/>
              <a:t>?</a:t>
            </a:r>
          </a:p>
        </p:txBody>
      </p:sp>
      <p:sp>
        <p:nvSpPr>
          <p:cNvPr id="4" name="Content Placeholder 3"/>
          <p:cNvSpPr>
            <a:spLocks noGrp="1"/>
          </p:cNvSpPr>
          <p:nvPr>
            <p:ph sz="half" idx="2"/>
          </p:nvPr>
        </p:nvSpPr>
        <p:spPr>
          <a:xfrm>
            <a:off x="4644008" y="1556792"/>
            <a:ext cx="4038600" cy="4608512"/>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marL="0" indent="0">
              <a:lnSpc>
                <a:spcPct val="90000"/>
              </a:lnSpc>
              <a:buNone/>
            </a:pPr>
            <a:r>
              <a:rPr lang="en-GB" altLang="en-US" dirty="0">
                <a:cs typeface="Arial" pitchFamily="34" charset="0"/>
              </a:rPr>
              <a:t>This area is responsible for ’executive functions’:</a:t>
            </a:r>
            <a:endParaRPr lang="en-GB" altLang="en-US" sz="1600" dirty="0">
              <a:cs typeface="Arial" pitchFamily="34" charset="0"/>
            </a:endParaRPr>
          </a:p>
          <a:p>
            <a:pPr lvl="1">
              <a:lnSpc>
                <a:spcPct val="90000"/>
              </a:lnSpc>
            </a:pPr>
            <a:r>
              <a:rPr lang="en-GB" altLang="en-US" sz="2600" dirty="0">
                <a:cs typeface="Arial" pitchFamily="34" charset="0"/>
              </a:rPr>
              <a:t>Making decisions </a:t>
            </a:r>
          </a:p>
          <a:p>
            <a:pPr lvl="1">
              <a:lnSpc>
                <a:spcPct val="90000"/>
              </a:lnSpc>
            </a:pPr>
            <a:r>
              <a:rPr lang="en-GB" altLang="en-US" sz="2600" dirty="0">
                <a:cs typeface="Arial" pitchFamily="34" charset="0"/>
              </a:rPr>
              <a:t>Understanding inappropriate behaviour and managing risk</a:t>
            </a:r>
          </a:p>
          <a:p>
            <a:pPr lvl="1">
              <a:lnSpc>
                <a:spcPct val="90000"/>
              </a:lnSpc>
            </a:pPr>
            <a:r>
              <a:rPr lang="en-GB" altLang="en-US" sz="2600" dirty="0">
                <a:cs typeface="Arial" pitchFamily="34" charset="0"/>
              </a:rPr>
              <a:t>Choosing actions – hold information in your mind whilst it’s being worked on</a:t>
            </a:r>
          </a:p>
          <a:p>
            <a:pPr lvl="1">
              <a:lnSpc>
                <a:spcPct val="90000"/>
              </a:lnSpc>
            </a:pPr>
            <a:r>
              <a:rPr lang="en-GB" altLang="en-US" sz="2600" dirty="0">
                <a:cs typeface="Arial" pitchFamily="34" charset="0"/>
              </a:rPr>
              <a:t>Multitasking </a:t>
            </a:r>
          </a:p>
          <a:p>
            <a:r>
              <a:rPr lang="en-GB" dirty="0"/>
              <a:t>What are the implications of this when planning learning for young children?</a:t>
            </a:r>
          </a:p>
        </p:txBody>
      </p:sp>
      <p:sp>
        <p:nvSpPr>
          <p:cNvPr id="5" name="Footer Placeholder 4"/>
          <p:cNvSpPr>
            <a:spLocks noGrp="1"/>
          </p:cNvSpPr>
          <p:nvPr>
            <p:ph type="ftr" sz="quarter" idx="11"/>
          </p:nvPr>
        </p:nvSpPr>
        <p:spPr>
          <a:xfrm>
            <a:off x="991377" y="5805264"/>
            <a:ext cx="7128792" cy="1346179"/>
          </a:xfrm>
        </p:spPr>
        <p:txBody>
          <a:bodyPr/>
          <a:lstStyle/>
          <a:p>
            <a:pPr algn="l"/>
            <a:r>
              <a:rPr lang="en-GB" dirty="0"/>
              <a:t>Based on research brought together by Dr Karl Wall, Institute of Education from </a:t>
            </a:r>
            <a:r>
              <a:rPr lang="en-GB" dirty="0" err="1"/>
              <a:t>Misbah</a:t>
            </a:r>
            <a:r>
              <a:rPr lang="en-GB" dirty="0"/>
              <a:t>, A. (N.D)</a:t>
            </a:r>
          </a:p>
        </p:txBody>
      </p:sp>
    </p:spTree>
    <p:extLst>
      <p:ext uri="{BB962C8B-B14F-4D97-AF65-F5344CB8AC3E}">
        <p14:creationId xmlns:p14="http://schemas.microsoft.com/office/powerpoint/2010/main" val="3399722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rmAutofit fontScale="90000"/>
          </a:bodyPr>
          <a:lstStyle/>
          <a:p>
            <a:r>
              <a:rPr lang="en-GB" i="1" dirty="0" err="1"/>
              <a:t>Synapsau</a:t>
            </a:r>
            <a:r>
              <a:rPr lang="en-GB" i="1" dirty="0"/>
              <a:t> </a:t>
            </a:r>
            <a:br>
              <a:rPr lang="en-GB" i="1" dirty="0"/>
            </a:br>
            <a:r>
              <a:rPr lang="en-GB" dirty="0"/>
              <a:t>Synapses</a:t>
            </a:r>
            <a:br>
              <a:rPr lang="en-GB" dirty="0"/>
            </a:br>
            <a:r>
              <a:rPr lang="en-GB" i="1" dirty="0"/>
              <a:t> </a:t>
            </a:r>
          </a:p>
        </p:txBody>
      </p:sp>
      <p:sp>
        <p:nvSpPr>
          <p:cNvPr id="35842" name="Content Placeholder 2"/>
          <p:cNvSpPr>
            <a:spLocks noGrp="1"/>
          </p:cNvSpPr>
          <p:nvPr>
            <p:ph sz="half" idx="1"/>
          </p:nvPr>
        </p:nvSpPr>
        <p:spPr>
          <a:xfrm>
            <a:off x="457200" y="1600200"/>
            <a:ext cx="4038600" cy="4604414"/>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a:lnSpc>
                <a:spcPct val="80000"/>
              </a:lnSpc>
            </a:pPr>
            <a:r>
              <a:rPr lang="en-GB" altLang="en-US" sz="2600" dirty="0" err="1"/>
              <a:t>Synapsau</a:t>
            </a:r>
            <a:r>
              <a:rPr lang="en-GB" altLang="en-US" sz="2600" dirty="0"/>
              <a:t> </a:t>
            </a:r>
            <a:r>
              <a:rPr lang="en-GB" altLang="en-US" sz="2600" dirty="0" err="1"/>
              <a:t>yw’r</a:t>
            </a:r>
            <a:r>
              <a:rPr lang="en-GB" altLang="en-US" sz="2600" dirty="0"/>
              <a:t> </a:t>
            </a:r>
            <a:r>
              <a:rPr lang="en-GB" altLang="en-US" sz="2600" dirty="0" err="1"/>
              <a:t>cysylltiadau</a:t>
            </a:r>
            <a:r>
              <a:rPr lang="en-GB" altLang="en-US" sz="2600" dirty="0"/>
              <a:t> </a:t>
            </a:r>
            <a:r>
              <a:rPr lang="en-GB" altLang="en-US" sz="2600" dirty="0" err="1"/>
              <a:t>rhwng</a:t>
            </a:r>
            <a:r>
              <a:rPr lang="en-GB" altLang="en-US" sz="2600" dirty="0"/>
              <a:t>  </a:t>
            </a:r>
            <a:r>
              <a:rPr lang="en-GB" altLang="en-US" sz="2600" dirty="0" err="1"/>
              <a:t>celloedd</a:t>
            </a:r>
            <a:r>
              <a:rPr lang="en-GB" altLang="en-US" sz="2600" dirty="0"/>
              <a:t> </a:t>
            </a:r>
            <a:r>
              <a:rPr lang="en-GB" altLang="en-US" sz="2600" dirty="0" err="1"/>
              <a:t>yr</a:t>
            </a:r>
            <a:r>
              <a:rPr lang="en-GB" altLang="en-US" sz="2600" dirty="0"/>
              <a:t> </a:t>
            </a:r>
            <a:r>
              <a:rPr lang="en-GB" altLang="en-US" sz="2600" dirty="0" err="1"/>
              <a:t>ymennydd</a:t>
            </a:r>
            <a:r>
              <a:rPr lang="en-GB" altLang="en-US" sz="2600" dirty="0"/>
              <a:t> ac </a:t>
            </a:r>
            <a:r>
              <a:rPr lang="en-GB" altLang="en-US" sz="2600" dirty="0" err="1"/>
              <a:t>maent</a:t>
            </a:r>
            <a:r>
              <a:rPr lang="en-GB" altLang="en-US" sz="2600" dirty="0"/>
              <a:t> </a:t>
            </a:r>
            <a:r>
              <a:rPr lang="en-GB" altLang="en-US" sz="2600" dirty="0" err="1"/>
              <a:t>yn</a:t>
            </a:r>
            <a:r>
              <a:rPr lang="en-GB" altLang="en-US" sz="2600" dirty="0"/>
              <a:t> </a:t>
            </a:r>
            <a:r>
              <a:rPr lang="en-GB" altLang="en-US" sz="2600" dirty="0" err="1"/>
              <a:t>ffurfio</a:t>
            </a:r>
            <a:r>
              <a:rPr lang="en-GB" altLang="en-US" sz="2600" dirty="0"/>
              <a:t> </a:t>
            </a:r>
            <a:r>
              <a:rPr lang="en-GB" altLang="en-US" sz="2600" dirty="0" err="1"/>
              <a:t>rhwydwaith</a:t>
            </a:r>
            <a:r>
              <a:rPr lang="en-GB" altLang="en-US" sz="2600" dirty="0"/>
              <a:t>. Mae </a:t>
            </a:r>
            <a:r>
              <a:rPr lang="en-GB" altLang="en-US" sz="2600" dirty="0" err="1"/>
              <a:t>nhw</a:t>
            </a:r>
            <a:r>
              <a:rPr lang="en-GB" altLang="en-US" sz="2600" dirty="0"/>
              <a:t>:</a:t>
            </a:r>
          </a:p>
          <a:p>
            <a:pPr lvl="1">
              <a:lnSpc>
                <a:spcPct val="80000"/>
              </a:lnSpc>
            </a:pPr>
            <a:r>
              <a:rPr lang="en-GB" altLang="en-US" sz="2600" dirty="0" err="1"/>
              <a:t>Yn</a:t>
            </a:r>
            <a:r>
              <a:rPr lang="en-GB" altLang="en-US" sz="2600" dirty="0"/>
              <a:t> </a:t>
            </a:r>
            <a:r>
              <a:rPr lang="en-GB" altLang="en-US" sz="2600" dirty="0" err="1"/>
              <a:t>angenrheidiol</a:t>
            </a:r>
            <a:r>
              <a:rPr lang="en-GB" altLang="en-US" sz="2600" dirty="0"/>
              <a:t> </a:t>
            </a:r>
            <a:r>
              <a:rPr lang="en-GB" altLang="en-US" sz="2600" dirty="0" err="1"/>
              <a:t>ar</a:t>
            </a:r>
            <a:r>
              <a:rPr lang="en-GB" altLang="en-US" sz="2600" dirty="0"/>
              <a:t> </a:t>
            </a:r>
            <a:r>
              <a:rPr lang="en-GB" altLang="en-US" sz="2600" dirty="0" err="1"/>
              <a:t>gyfer</a:t>
            </a:r>
            <a:r>
              <a:rPr lang="en-GB" altLang="en-US" sz="2600" dirty="0"/>
              <a:t> </a:t>
            </a:r>
            <a:r>
              <a:rPr lang="en-GB" altLang="en-US" sz="2600" dirty="0" err="1"/>
              <a:t>cysylltu</a:t>
            </a:r>
            <a:r>
              <a:rPr lang="en-GB" altLang="en-US" sz="2600" dirty="0"/>
              <a:t> </a:t>
            </a:r>
            <a:r>
              <a:rPr lang="en-GB" altLang="en-US" sz="2600" dirty="0" err="1"/>
              <a:t>gwahanol</a:t>
            </a:r>
            <a:r>
              <a:rPr lang="en-GB" altLang="en-US" sz="2600" dirty="0"/>
              <a:t> </a:t>
            </a:r>
            <a:r>
              <a:rPr lang="en-GB" altLang="en-US" sz="2600" dirty="0" err="1"/>
              <a:t>ddarnau</a:t>
            </a:r>
            <a:r>
              <a:rPr lang="en-GB" altLang="en-US" sz="2600" dirty="0"/>
              <a:t> </a:t>
            </a:r>
            <a:r>
              <a:rPr lang="en-GB" altLang="en-US" sz="2600" dirty="0" err="1"/>
              <a:t>o’r</a:t>
            </a:r>
            <a:r>
              <a:rPr lang="en-GB" altLang="en-US" sz="2600" dirty="0"/>
              <a:t> </a:t>
            </a:r>
            <a:r>
              <a:rPr lang="en-GB" altLang="en-US" sz="2600" dirty="0" err="1"/>
              <a:t>ymennydd</a:t>
            </a:r>
            <a:endParaRPr lang="en-GB" altLang="en-US" sz="2600" dirty="0"/>
          </a:p>
          <a:p>
            <a:pPr lvl="1">
              <a:lnSpc>
                <a:spcPct val="80000"/>
              </a:lnSpc>
            </a:pPr>
            <a:r>
              <a:rPr lang="en-GB" altLang="en-US" sz="2600" dirty="0" err="1"/>
              <a:t>Yn</a:t>
            </a:r>
            <a:r>
              <a:rPr lang="en-GB" altLang="en-US" sz="2600" dirty="0"/>
              <a:t> </a:t>
            </a:r>
            <a:r>
              <a:rPr lang="en-GB" altLang="en-US" sz="2600" dirty="0" err="1"/>
              <a:t>gyfrifol</a:t>
            </a:r>
            <a:r>
              <a:rPr lang="en-GB" altLang="en-US" sz="2600" dirty="0"/>
              <a:t> am </a:t>
            </a:r>
            <a:r>
              <a:rPr lang="en-GB" altLang="en-US" sz="2600" dirty="0" err="1"/>
              <a:t>sut</a:t>
            </a:r>
            <a:r>
              <a:rPr lang="en-GB" altLang="en-US" sz="2600" dirty="0"/>
              <a:t> </a:t>
            </a:r>
            <a:r>
              <a:rPr lang="en-GB" altLang="en-US" sz="2600" dirty="0" err="1"/>
              <a:t>rydym</a:t>
            </a:r>
            <a:r>
              <a:rPr lang="en-GB" altLang="en-US" sz="2600" dirty="0"/>
              <a:t> </a:t>
            </a:r>
            <a:r>
              <a:rPr lang="en-GB" altLang="en-US" sz="2600" dirty="0" err="1"/>
              <a:t>yn</a:t>
            </a:r>
            <a:r>
              <a:rPr lang="en-GB" altLang="en-US" sz="2600" dirty="0"/>
              <a:t> </a:t>
            </a:r>
            <a:r>
              <a:rPr lang="en-GB" altLang="en-US" sz="2600" dirty="0" err="1"/>
              <a:t>deall</a:t>
            </a:r>
            <a:r>
              <a:rPr lang="en-GB" altLang="en-US" sz="2600" dirty="0"/>
              <a:t> y </a:t>
            </a:r>
            <a:r>
              <a:rPr lang="en-GB" altLang="en-US" sz="2600" dirty="0" err="1"/>
              <a:t>byd</a:t>
            </a:r>
            <a:endParaRPr lang="en-GB" altLang="en-US" sz="2600" dirty="0"/>
          </a:p>
          <a:p>
            <a:pPr lvl="1">
              <a:lnSpc>
                <a:spcPct val="80000"/>
              </a:lnSpc>
            </a:pPr>
            <a:r>
              <a:rPr lang="en-GB" altLang="en-US" sz="2600" dirty="0" err="1"/>
              <a:t>Yn</a:t>
            </a:r>
            <a:r>
              <a:rPr lang="en-GB" altLang="en-US" sz="2600" dirty="0"/>
              <a:t> </a:t>
            </a:r>
            <a:r>
              <a:rPr lang="en-GB" altLang="en-US" sz="2600" dirty="0" err="1"/>
              <a:t>fwyaf</a:t>
            </a:r>
            <a:r>
              <a:rPr lang="en-GB" altLang="en-US" sz="2600" dirty="0"/>
              <a:t> </a:t>
            </a:r>
            <a:r>
              <a:rPr lang="en-GB" altLang="en-US" sz="2600" dirty="0" err="1"/>
              <a:t>dwys</a:t>
            </a:r>
            <a:r>
              <a:rPr lang="en-GB" altLang="en-US" sz="2600" dirty="0"/>
              <a:t> </a:t>
            </a:r>
            <a:r>
              <a:rPr lang="en-GB" altLang="en-US" sz="2600" dirty="0" err="1"/>
              <a:t>tuag</a:t>
            </a:r>
            <a:r>
              <a:rPr lang="en-GB" altLang="en-US" sz="2600" dirty="0"/>
              <a:t> 1 </a:t>
            </a:r>
            <a:r>
              <a:rPr lang="en-GB" altLang="en-US" sz="2600" dirty="0" err="1"/>
              <a:t>mlwydd</a:t>
            </a:r>
            <a:r>
              <a:rPr lang="en-GB" altLang="en-US" sz="2600" dirty="0"/>
              <a:t> </a:t>
            </a:r>
            <a:r>
              <a:rPr lang="en-GB" altLang="en-US" sz="2600" dirty="0" err="1"/>
              <a:t>oed</a:t>
            </a:r>
            <a:endParaRPr lang="en-GB" altLang="en-US" sz="2600" dirty="0"/>
          </a:p>
          <a:p>
            <a:pPr lvl="1">
              <a:lnSpc>
                <a:spcPct val="80000"/>
              </a:lnSpc>
            </a:pPr>
            <a:r>
              <a:rPr lang="en-GB" altLang="en-US" sz="2600" dirty="0" err="1"/>
              <a:t>Yn</a:t>
            </a:r>
            <a:r>
              <a:rPr lang="en-GB" altLang="en-US" sz="2600" dirty="0"/>
              <a:t> </a:t>
            </a:r>
            <a:r>
              <a:rPr lang="en-GB" altLang="en-US" sz="2600" dirty="0" err="1"/>
              <a:t>cael</a:t>
            </a:r>
            <a:r>
              <a:rPr lang="en-GB" altLang="en-US" sz="2600" dirty="0"/>
              <a:t> </a:t>
            </a:r>
            <a:r>
              <a:rPr lang="en-GB" altLang="en-US" sz="2600" dirty="0" err="1"/>
              <a:t>eu</a:t>
            </a:r>
            <a:r>
              <a:rPr lang="en-GB" altLang="en-US" sz="2600" dirty="0"/>
              <a:t> </a:t>
            </a:r>
            <a:r>
              <a:rPr lang="en-GB" altLang="en-US" sz="2600" dirty="0" err="1"/>
              <a:t>torri</a:t>
            </a:r>
            <a:r>
              <a:rPr lang="en-GB" altLang="en-US" sz="2600" dirty="0"/>
              <a:t> </a:t>
            </a:r>
            <a:r>
              <a:rPr lang="en-GB" altLang="en-US" sz="2600" dirty="0" err="1"/>
              <a:t>nol</a:t>
            </a:r>
            <a:r>
              <a:rPr lang="en-GB" altLang="en-US" sz="2600" dirty="0"/>
              <a:t> </a:t>
            </a:r>
            <a:r>
              <a:rPr lang="en-GB" altLang="en-US" sz="2600" dirty="0" err="1"/>
              <a:t>tua</a:t>
            </a:r>
            <a:r>
              <a:rPr lang="en-GB" altLang="en-US" sz="2600" dirty="0"/>
              <a:t> 3 </a:t>
            </a:r>
            <a:r>
              <a:rPr lang="en-GB" altLang="en-US" sz="2600" dirty="0" err="1"/>
              <a:t>mwlydd</a:t>
            </a:r>
            <a:r>
              <a:rPr lang="en-GB" altLang="en-US" sz="2600" dirty="0"/>
              <a:t> </a:t>
            </a:r>
            <a:r>
              <a:rPr lang="en-GB" altLang="en-US" sz="2600" dirty="0" err="1"/>
              <a:t>oed</a:t>
            </a:r>
            <a:r>
              <a:rPr lang="en-GB" altLang="en-US" sz="2600" dirty="0"/>
              <a:t> (</a:t>
            </a:r>
            <a:r>
              <a:rPr lang="en-GB" altLang="en-US" sz="2600" dirty="0" err="1"/>
              <a:t>mwy</a:t>
            </a:r>
            <a:r>
              <a:rPr lang="en-GB" altLang="en-US" sz="2600" dirty="0"/>
              <a:t> </a:t>
            </a:r>
            <a:r>
              <a:rPr lang="en-GB" altLang="en-US" sz="2600" dirty="0" err="1"/>
              <a:t>effeithlon</a:t>
            </a:r>
            <a:r>
              <a:rPr lang="en-GB" altLang="en-US" sz="2600" dirty="0"/>
              <a:t>)</a:t>
            </a:r>
          </a:p>
          <a:p>
            <a:pPr lvl="1">
              <a:lnSpc>
                <a:spcPct val="80000"/>
              </a:lnSpc>
            </a:pPr>
            <a:r>
              <a:rPr lang="en-GB" altLang="en-US" sz="2600" dirty="0" err="1"/>
              <a:t>Yn</a:t>
            </a:r>
            <a:r>
              <a:rPr lang="en-GB" altLang="en-US" sz="2600" dirty="0"/>
              <a:t> </a:t>
            </a:r>
            <a:r>
              <a:rPr lang="en-GB" altLang="en-US" sz="2600" dirty="0" err="1"/>
              <a:t>tyfu</a:t>
            </a:r>
            <a:r>
              <a:rPr lang="en-GB" altLang="en-US" sz="2600" dirty="0"/>
              <a:t> </a:t>
            </a:r>
            <a:r>
              <a:rPr lang="en-GB" altLang="en-US" sz="2600" dirty="0" err="1"/>
              <a:t>trwy</a:t>
            </a:r>
            <a:r>
              <a:rPr lang="en-GB" altLang="en-US" sz="2600" dirty="0"/>
              <a:t> </a:t>
            </a:r>
            <a:r>
              <a:rPr lang="en-GB" altLang="en-US" sz="2600" dirty="0" err="1"/>
              <a:t>gydol</a:t>
            </a:r>
            <a:r>
              <a:rPr lang="en-GB" altLang="en-US" sz="2600" dirty="0"/>
              <a:t> </a:t>
            </a:r>
            <a:r>
              <a:rPr lang="en-GB" altLang="en-US" sz="2600" dirty="0" err="1"/>
              <a:t>plentyndod</a:t>
            </a:r>
            <a:endParaRPr lang="en-GB" altLang="en-US" sz="2600" dirty="0"/>
          </a:p>
          <a:p>
            <a:pPr>
              <a:lnSpc>
                <a:spcPct val="80000"/>
              </a:lnSpc>
            </a:pPr>
            <a:endParaRPr lang="en-GB" altLang="en-US" sz="2200"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a:lnSpc>
                <a:spcPct val="80000"/>
              </a:lnSpc>
            </a:pPr>
            <a:r>
              <a:rPr lang="en-GB" altLang="en-US" dirty="0"/>
              <a:t>Synapses are the connections between the brain cells and form a network. They are : </a:t>
            </a:r>
          </a:p>
          <a:p>
            <a:pPr lvl="1">
              <a:lnSpc>
                <a:spcPct val="80000"/>
              </a:lnSpc>
            </a:pPr>
            <a:r>
              <a:rPr lang="en-GB" altLang="en-US" dirty="0"/>
              <a:t>Required for connecting different parts of the brain </a:t>
            </a:r>
          </a:p>
          <a:p>
            <a:pPr lvl="1">
              <a:lnSpc>
                <a:spcPct val="80000"/>
              </a:lnSpc>
            </a:pPr>
            <a:r>
              <a:rPr lang="en-GB" altLang="en-US" dirty="0"/>
              <a:t>Responsible for processing how we perceive the world</a:t>
            </a:r>
          </a:p>
          <a:p>
            <a:pPr lvl="1">
              <a:lnSpc>
                <a:spcPct val="80000"/>
              </a:lnSpc>
            </a:pPr>
            <a:r>
              <a:rPr lang="en-GB" altLang="en-US" dirty="0"/>
              <a:t>At their most dense around 1 years of age</a:t>
            </a:r>
          </a:p>
          <a:p>
            <a:pPr lvl="1">
              <a:lnSpc>
                <a:spcPct val="80000"/>
              </a:lnSpc>
            </a:pPr>
            <a:r>
              <a:rPr lang="en-GB" altLang="en-US" dirty="0"/>
              <a:t>‘Pruned’ around the age of 3 (more efficient) </a:t>
            </a:r>
          </a:p>
          <a:p>
            <a:pPr lvl="1">
              <a:lnSpc>
                <a:spcPct val="80000"/>
              </a:lnSpc>
            </a:pPr>
            <a:r>
              <a:rPr lang="en-GB" altLang="en-US" dirty="0"/>
              <a:t>Growing throughout childhood. </a:t>
            </a:r>
          </a:p>
          <a:p>
            <a:endParaRPr lang="en-GB" dirty="0"/>
          </a:p>
        </p:txBody>
      </p:sp>
      <p:sp>
        <p:nvSpPr>
          <p:cNvPr id="3" name="Rectangle 3"/>
          <p:cNvSpPr txBox="1">
            <a:spLocks noChangeArrowheads="1"/>
          </p:cNvSpPr>
          <p:nvPr/>
        </p:nvSpPr>
        <p:spPr bwMode="auto">
          <a:xfrm>
            <a:off x="3246438" y="6204614"/>
            <a:ext cx="5897562" cy="1472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altLang="en-US" sz="1400" dirty="0"/>
              <a:t>Based on research brought together by Dr Karl Wall, Institute of Education</a:t>
            </a:r>
          </a:p>
        </p:txBody>
      </p:sp>
    </p:spTree>
    <p:extLst>
      <p:ext uri="{BB962C8B-B14F-4D97-AF65-F5344CB8AC3E}">
        <p14:creationId xmlns:p14="http://schemas.microsoft.com/office/powerpoint/2010/main" val="4018196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517"/>
            <a:ext cx="8229600" cy="1143000"/>
          </a:xfrm>
        </p:spPr>
        <p:txBody>
          <a:bodyPr>
            <a:normAutofit fontScale="90000"/>
          </a:bodyPr>
          <a:lstStyle/>
          <a:p>
            <a:r>
              <a:rPr lang="en-GB" sz="4000" b="1" dirty="0" err="1"/>
              <a:t>Mae’r</a:t>
            </a:r>
            <a:r>
              <a:rPr lang="en-GB" sz="4000" b="1" dirty="0"/>
              <a:t> </a:t>
            </a:r>
            <a:r>
              <a:rPr lang="en-GB" sz="4000" b="1" dirty="0" err="1"/>
              <a:t>ymennydd</a:t>
            </a:r>
            <a:r>
              <a:rPr lang="en-GB" sz="4000" b="1" dirty="0"/>
              <a:t> </a:t>
            </a:r>
            <a:r>
              <a:rPr lang="en-GB" sz="4000" b="1" dirty="0" err="1"/>
              <a:t>yn</a:t>
            </a:r>
            <a:r>
              <a:rPr lang="en-GB" sz="4000" b="1" dirty="0"/>
              <a:t> </a:t>
            </a:r>
            <a:r>
              <a:rPr lang="en-GB" sz="4000" b="1" dirty="0" err="1"/>
              <a:t>datblygu</a:t>
            </a:r>
            <a:r>
              <a:rPr lang="en-GB" sz="4000" b="1" dirty="0"/>
              <a:t> </a:t>
            </a:r>
            <a:r>
              <a:rPr lang="en-GB" sz="4000" b="1" dirty="0" err="1"/>
              <a:t>yn</a:t>
            </a:r>
            <a:r>
              <a:rPr lang="en-GB" sz="4000" b="1" dirty="0"/>
              <a:t> </a:t>
            </a:r>
            <a:r>
              <a:rPr lang="en-GB" sz="4000" b="1" dirty="0" err="1"/>
              <a:t>barhaol</a:t>
            </a:r>
            <a:br>
              <a:rPr lang="en-GB" sz="4000" b="1" dirty="0"/>
            </a:br>
            <a:r>
              <a:rPr lang="en-GB" sz="4000" b="1" dirty="0"/>
              <a:t> The brain is constantly developing</a:t>
            </a:r>
            <a:br>
              <a:rPr lang="en-GB" dirty="0"/>
            </a:br>
            <a:endParaRPr lang="en-GB" dirty="0"/>
          </a:p>
        </p:txBody>
      </p:sp>
      <p:sp>
        <p:nvSpPr>
          <p:cNvPr id="4" name="Content Placeholder 3"/>
          <p:cNvSpPr>
            <a:spLocks noGrp="1"/>
          </p:cNvSpPr>
          <p:nvPr>
            <p:ph idx="1"/>
          </p:nvPr>
        </p:nvSpPr>
        <p:spPr/>
        <p:txBody>
          <a:bodyPr>
            <a:normAutofit fontScale="85000" lnSpcReduction="10000"/>
          </a:bodyPr>
          <a:lstStyle/>
          <a:p>
            <a:pPr marL="457200" indent="-457200">
              <a:defRPr/>
            </a:pPr>
            <a:r>
              <a:rPr lang="en-GB" dirty="0">
                <a:cs typeface="Arial" pitchFamily="34" charset="0"/>
              </a:rPr>
              <a:t>“After puberty: density of synapses in the frontal lobe </a:t>
            </a:r>
            <a:r>
              <a:rPr lang="en-GB" i="1" dirty="0">
                <a:cs typeface="Arial" pitchFamily="34" charset="0"/>
              </a:rPr>
              <a:t>goes down</a:t>
            </a:r>
          </a:p>
          <a:p>
            <a:pPr marL="457200" indent="-457200">
              <a:defRPr/>
            </a:pPr>
            <a:endParaRPr lang="en-GB" dirty="0">
              <a:cs typeface="Arial" pitchFamily="34" charset="0"/>
            </a:endParaRPr>
          </a:p>
          <a:p>
            <a:pPr marL="457200" indent="-457200">
              <a:defRPr/>
            </a:pPr>
            <a:r>
              <a:rPr lang="en-GB" dirty="0">
                <a:cs typeface="Arial" pitchFamily="34" charset="0"/>
              </a:rPr>
              <a:t>But ...current view: </a:t>
            </a:r>
            <a:r>
              <a:rPr lang="en-GB" i="1" dirty="0">
                <a:cs typeface="Arial" pitchFamily="34" charset="0"/>
              </a:rPr>
              <a:t>just before</a:t>
            </a:r>
            <a:r>
              <a:rPr lang="en-GB" dirty="0">
                <a:cs typeface="Arial" pitchFamily="34" charset="0"/>
              </a:rPr>
              <a:t> puberty (~12 years) there is </a:t>
            </a:r>
            <a:r>
              <a:rPr lang="en-GB" dirty="0">
                <a:solidFill>
                  <a:srgbClr val="000099"/>
                </a:solidFill>
                <a:cs typeface="Arial" pitchFamily="34" charset="0"/>
              </a:rPr>
              <a:t>an increase in synaptic formation </a:t>
            </a:r>
            <a:r>
              <a:rPr lang="en-GB" dirty="0">
                <a:cs typeface="Arial" pitchFamily="34" charset="0"/>
              </a:rPr>
              <a:t>(grey matter increases briefly) </a:t>
            </a:r>
          </a:p>
          <a:p>
            <a:pPr>
              <a:defRPr/>
            </a:pPr>
            <a:endParaRPr lang="en-GB" sz="1600" dirty="0">
              <a:cs typeface="Arial" pitchFamily="34" charset="0"/>
            </a:endParaRPr>
          </a:p>
          <a:p>
            <a:pPr marL="457200" indent="-457200">
              <a:defRPr/>
            </a:pPr>
            <a:r>
              <a:rPr lang="en-GB" b="1" dirty="0">
                <a:cs typeface="Arial" pitchFamily="34" charset="0"/>
              </a:rPr>
              <a:t>But now known that </a:t>
            </a:r>
            <a:r>
              <a:rPr lang="en-GB" i="1" dirty="0">
                <a:solidFill>
                  <a:srgbClr val="000099"/>
                </a:solidFill>
                <a:cs typeface="Arial" pitchFamily="34" charset="0"/>
              </a:rPr>
              <a:t>during puberty </a:t>
            </a:r>
            <a:r>
              <a:rPr lang="en-GB" dirty="0">
                <a:cs typeface="Arial" pitchFamily="34" charset="0"/>
              </a:rPr>
              <a:t>a second round of pruning reduces the density of synapses in the frontal lobe &gt; gradual decrease in synaptic density: this continues through adolescence.” (</a:t>
            </a:r>
            <a:r>
              <a:rPr lang="en-GB" dirty="0" err="1">
                <a:cs typeface="Arial" pitchFamily="34" charset="0"/>
              </a:rPr>
              <a:t>Misbah</a:t>
            </a:r>
            <a:r>
              <a:rPr lang="en-GB" dirty="0">
                <a:cs typeface="Arial" pitchFamily="34" charset="0"/>
              </a:rPr>
              <a:t>, N.D). </a:t>
            </a:r>
          </a:p>
          <a:p>
            <a:endParaRPr lang="en-GB" dirty="0"/>
          </a:p>
        </p:txBody>
      </p:sp>
      <p:sp>
        <p:nvSpPr>
          <p:cNvPr id="5" name="Footer Placeholder 4"/>
          <p:cNvSpPr>
            <a:spLocks noGrp="1"/>
          </p:cNvSpPr>
          <p:nvPr>
            <p:ph type="ftr" sz="quarter" idx="11"/>
          </p:nvPr>
        </p:nvSpPr>
        <p:spPr>
          <a:xfrm>
            <a:off x="1151112" y="5750922"/>
            <a:ext cx="7992888" cy="1321122"/>
          </a:xfrm>
        </p:spPr>
        <p:txBody>
          <a:bodyPr/>
          <a:lstStyle/>
          <a:p>
            <a:r>
              <a:rPr lang="en-GB" dirty="0"/>
              <a:t>Based on research brought together by Dr Karl Wall, Institute of Education from Misbah, A. (N.D)</a:t>
            </a:r>
          </a:p>
        </p:txBody>
      </p:sp>
    </p:spTree>
    <p:extLst>
      <p:ext uri="{BB962C8B-B14F-4D97-AF65-F5344CB8AC3E}">
        <p14:creationId xmlns:p14="http://schemas.microsoft.com/office/powerpoint/2010/main" val="15165464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620688"/>
            <a:ext cx="8229600" cy="1143000"/>
          </a:xfrm>
        </p:spPr>
        <p:txBody>
          <a:bodyPr>
            <a:normAutofit fontScale="90000"/>
          </a:bodyPr>
          <a:lstStyle/>
          <a:p>
            <a:r>
              <a:rPr lang="en-GB" b="1" dirty="0" err="1"/>
              <a:t>Ydy</a:t>
            </a:r>
            <a:r>
              <a:rPr lang="en-GB" b="1" dirty="0"/>
              <a:t> </a:t>
            </a:r>
            <a:r>
              <a:rPr lang="en-GB" b="1" dirty="0" err="1"/>
              <a:t>hyn</a:t>
            </a:r>
            <a:r>
              <a:rPr lang="en-GB" b="1" dirty="0"/>
              <a:t> </a:t>
            </a:r>
            <a:r>
              <a:rPr lang="en-GB" b="1" dirty="0" err="1"/>
              <a:t>yr</a:t>
            </a:r>
            <a:r>
              <a:rPr lang="en-GB" b="1" dirty="0"/>
              <a:t> un </a:t>
            </a:r>
            <a:r>
              <a:rPr lang="en-GB" b="1" dirty="0" err="1"/>
              <a:t>peth</a:t>
            </a:r>
            <a:r>
              <a:rPr lang="en-GB" b="1" dirty="0"/>
              <a:t> </a:t>
            </a:r>
            <a:r>
              <a:rPr lang="en-GB" b="1" dirty="0" err="1"/>
              <a:t>i</a:t>
            </a:r>
            <a:r>
              <a:rPr lang="en-GB" b="1" dirty="0"/>
              <a:t> </a:t>
            </a:r>
            <a:r>
              <a:rPr lang="en-GB" b="1" dirty="0" err="1"/>
              <a:t>bawb</a:t>
            </a:r>
            <a:r>
              <a:rPr lang="en-GB" b="1" dirty="0"/>
              <a:t>?</a:t>
            </a:r>
            <a:br>
              <a:rPr lang="en-GB" b="1" dirty="0"/>
            </a:br>
            <a:r>
              <a:rPr lang="en-GB" b="1" dirty="0"/>
              <a:t>Is this the same for all?</a:t>
            </a:r>
            <a:br>
              <a:rPr lang="en-GB" dirty="0"/>
            </a:br>
            <a:endParaRPr lang="en-GB" dirty="0"/>
          </a:p>
        </p:txBody>
      </p:sp>
      <p:sp>
        <p:nvSpPr>
          <p:cNvPr id="3" name="Content Placeholder 2"/>
          <p:cNvSpPr>
            <a:spLocks noGrp="1"/>
          </p:cNvSpPr>
          <p:nvPr>
            <p:ph sz="half" idx="1"/>
          </p:nvPr>
        </p:nvSpPr>
        <p:spPr/>
        <p:txBody>
          <a:bodyPr>
            <a:normAutofit fontScale="55000" lnSpcReduction="20000"/>
          </a:bodyPr>
          <a:lstStyle/>
          <a:p>
            <a:pPr>
              <a:defRPr/>
            </a:pPr>
            <a:r>
              <a:rPr lang="en-GB" sz="3800" dirty="0">
                <a:ea typeface="ＭＳ Ｐゴシック" charset="0"/>
                <a:cs typeface="Arial" pitchFamily="34" charset="0"/>
              </a:rPr>
              <a:t>Na - </a:t>
            </a:r>
            <a:r>
              <a:rPr lang="en-GB" sz="3800" dirty="0" err="1">
                <a:ea typeface="ＭＳ Ｐゴシック" charset="0"/>
                <a:cs typeface="Arial" pitchFamily="34" charset="0"/>
              </a:rPr>
              <a:t>mae</a:t>
            </a:r>
            <a:r>
              <a:rPr lang="en-GB" sz="3800" dirty="0">
                <a:ea typeface="ＭＳ Ｐゴシック" charset="0"/>
                <a:cs typeface="Arial" pitchFamily="34" charset="0"/>
              </a:rPr>
              <a:t> </a:t>
            </a:r>
            <a:r>
              <a:rPr lang="en-GB" sz="3800" dirty="0" err="1">
                <a:ea typeface="ＭＳ Ｐゴシック" charset="0"/>
                <a:cs typeface="Arial" pitchFamily="34" charset="0"/>
              </a:rPr>
              <a:t>gwahaniaethau</a:t>
            </a:r>
            <a:r>
              <a:rPr lang="en-GB" sz="3800" dirty="0">
                <a:ea typeface="ＭＳ Ｐゴシック" charset="0"/>
                <a:cs typeface="Arial" pitchFamily="34" charset="0"/>
              </a:rPr>
              <a:t> </a:t>
            </a:r>
            <a:r>
              <a:rPr lang="en-GB" sz="3800" dirty="0" err="1">
                <a:ea typeface="ＭＳ Ｐゴシック" charset="0"/>
                <a:cs typeface="Arial" pitchFamily="34" charset="0"/>
              </a:rPr>
              <a:t>rhwng</a:t>
            </a:r>
            <a:r>
              <a:rPr lang="en-GB" sz="3800" dirty="0">
                <a:ea typeface="ＭＳ Ｐゴシック" charset="0"/>
                <a:cs typeface="Arial" pitchFamily="34" charset="0"/>
              </a:rPr>
              <a:t> </a:t>
            </a:r>
            <a:r>
              <a:rPr lang="en-GB" sz="3800" dirty="0" err="1">
                <a:ea typeface="ＭＳ Ｐゴシック" charset="0"/>
                <a:cs typeface="Arial" pitchFamily="34" charset="0"/>
              </a:rPr>
              <a:t>bechgyn</a:t>
            </a:r>
            <a:r>
              <a:rPr lang="en-GB" sz="3800" dirty="0">
                <a:ea typeface="ＭＳ Ｐゴシック" charset="0"/>
                <a:cs typeface="Arial" pitchFamily="34" charset="0"/>
              </a:rPr>
              <a:t> a </a:t>
            </a:r>
            <a:r>
              <a:rPr lang="en-GB" sz="3800" dirty="0" err="1">
                <a:ea typeface="ＭＳ Ｐゴシック" charset="0"/>
                <a:cs typeface="Arial" pitchFamily="34" charset="0"/>
              </a:rPr>
              <a:t>merched</a:t>
            </a:r>
            <a:r>
              <a:rPr lang="en-GB" sz="3800" dirty="0">
                <a:ea typeface="ＭＳ Ｐゴシック" charset="0"/>
                <a:cs typeface="Arial" pitchFamily="34" charset="0"/>
              </a:rPr>
              <a:t>!</a:t>
            </a:r>
          </a:p>
          <a:p>
            <a:pPr>
              <a:defRPr/>
            </a:pPr>
            <a:endParaRPr lang="en-GB" sz="3800" dirty="0">
              <a:ea typeface="ＭＳ Ｐゴシック" charset="0"/>
              <a:cs typeface="Arial" pitchFamily="34" charset="0"/>
            </a:endParaRPr>
          </a:p>
          <a:p>
            <a:pPr>
              <a:defRPr/>
            </a:pPr>
            <a:r>
              <a:rPr lang="en-GB" sz="3800" dirty="0">
                <a:ea typeface="ＭＳ Ｐゴシック" charset="0"/>
                <a:cs typeface="Arial" pitchFamily="34" charset="0"/>
              </a:rPr>
              <a:t>Mae mater </a:t>
            </a:r>
            <a:r>
              <a:rPr lang="en-GB" sz="3800" dirty="0" err="1">
                <a:ea typeface="ＭＳ Ｐゴシック" charset="0"/>
                <a:cs typeface="Arial" pitchFamily="34" charset="0"/>
              </a:rPr>
              <a:t>gwyn</a:t>
            </a:r>
            <a:r>
              <a:rPr lang="en-GB" sz="3800" dirty="0">
                <a:ea typeface="ＭＳ Ｐゴシック" charset="0"/>
                <a:cs typeface="Arial" pitchFamily="34" charset="0"/>
              </a:rPr>
              <a:t> </a:t>
            </a:r>
            <a:r>
              <a:rPr lang="en-GB" sz="3800" dirty="0" err="1">
                <a:ea typeface="ＭＳ Ｐゴシック" charset="0"/>
                <a:cs typeface="Arial" pitchFamily="34" charset="0"/>
              </a:rPr>
              <a:t>bechgyn</a:t>
            </a:r>
            <a:r>
              <a:rPr lang="en-GB" sz="3800" dirty="0">
                <a:ea typeface="ＭＳ Ｐゴシック" charset="0"/>
                <a:cs typeface="Arial" pitchFamily="34" charset="0"/>
              </a:rPr>
              <a:t>  </a:t>
            </a:r>
            <a:r>
              <a:rPr lang="en-GB" sz="3800" dirty="0" err="1">
                <a:ea typeface="ＭＳ Ｐゴシック" charset="0"/>
                <a:cs typeface="Arial" pitchFamily="34" charset="0"/>
              </a:rPr>
              <a:t>yn</a:t>
            </a:r>
            <a:r>
              <a:rPr lang="en-GB" sz="3800" dirty="0">
                <a:ea typeface="ＭＳ Ｐゴシック" charset="0"/>
                <a:cs typeface="Arial" pitchFamily="34" charset="0"/>
              </a:rPr>
              <a:t> </a:t>
            </a:r>
            <a:r>
              <a:rPr lang="en-GB" sz="3800" dirty="0" err="1">
                <a:ea typeface="ＭＳ Ｐゴシック" charset="0"/>
                <a:cs typeface="Arial" pitchFamily="34" charset="0"/>
              </a:rPr>
              <a:t>aeddfedu</a:t>
            </a:r>
            <a:r>
              <a:rPr lang="en-GB" sz="3800" dirty="0">
                <a:ea typeface="ＭＳ Ｐゴシック" charset="0"/>
                <a:cs typeface="Arial" pitchFamily="34" charset="0"/>
              </a:rPr>
              <a:t> </a:t>
            </a:r>
            <a:r>
              <a:rPr lang="en-GB" sz="3800" dirty="0" err="1">
                <a:ea typeface="ＭＳ Ｐゴシック" charset="0"/>
                <a:cs typeface="Arial" pitchFamily="34" charset="0"/>
              </a:rPr>
              <a:t>yn</a:t>
            </a:r>
            <a:r>
              <a:rPr lang="en-GB" sz="3800" dirty="0">
                <a:ea typeface="ＭＳ Ｐゴシック" charset="0"/>
                <a:cs typeface="Arial" pitchFamily="34" charset="0"/>
              </a:rPr>
              <a:t> </a:t>
            </a:r>
            <a:r>
              <a:rPr lang="en-GB" sz="3800" dirty="0" err="1">
                <a:ea typeface="ＭＳ Ｐゴシック" charset="0"/>
                <a:cs typeface="Arial" pitchFamily="34" charset="0"/>
              </a:rPr>
              <a:t>hwyrach</a:t>
            </a:r>
            <a:r>
              <a:rPr lang="en-GB" sz="3800" dirty="0">
                <a:ea typeface="ＭＳ Ｐゴシック" charset="0"/>
                <a:cs typeface="Arial" pitchFamily="34" charset="0"/>
              </a:rPr>
              <a:t> </a:t>
            </a:r>
            <a:r>
              <a:rPr lang="en-GB" sz="3800" dirty="0" err="1">
                <a:ea typeface="ＭＳ Ｐゴシック" charset="0"/>
                <a:cs typeface="Arial" pitchFamily="34" charset="0"/>
              </a:rPr>
              <a:t>na</a:t>
            </a:r>
            <a:r>
              <a:rPr lang="en-GB" sz="3800" dirty="0">
                <a:ea typeface="ＭＳ Ｐゴシック" charset="0"/>
                <a:cs typeface="Arial" pitchFamily="34" charset="0"/>
              </a:rPr>
              <a:t> mater </a:t>
            </a:r>
            <a:r>
              <a:rPr lang="en-GB" sz="3800" dirty="0" err="1">
                <a:ea typeface="ＭＳ Ｐゴシック" charset="0"/>
                <a:cs typeface="Arial" pitchFamily="34" charset="0"/>
              </a:rPr>
              <a:t>gwyn</a:t>
            </a:r>
            <a:r>
              <a:rPr lang="en-GB" sz="3800" dirty="0">
                <a:ea typeface="ＭＳ Ｐゴシック" charset="0"/>
                <a:cs typeface="Arial" pitchFamily="34" charset="0"/>
              </a:rPr>
              <a:t> </a:t>
            </a:r>
            <a:r>
              <a:rPr lang="en-GB" sz="3800" dirty="0" err="1">
                <a:ea typeface="ＭＳ Ｐゴシック" charset="0"/>
                <a:cs typeface="Arial" pitchFamily="34" charset="0"/>
              </a:rPr>
              <a:t>merched</a:t>
            </a:r>
            <a:r>
              <a:rPr lang="en-GB" sz="3800" dirty="0">
                <a:ea typeface="ＭＳ Ｐゴシック" charset="0"/>
                <a:cs typeface="Arial" pitchFamily="34" charset="0"/>
              </a:rPr>
              <a:t> </a:t>
            </a:r>
            <a:r>
              <a:rPr lang="en-GB" sz="3800" dirty="0" err="1">
                <a:ea typeface="ＭＳ Ｐゴシック" charset="0"/>
                <a:cs typeface="Arial" pitchFamily="34" charset="0"/>
              </a:rPr>
              <a:t>h.y</a:t>
            </a:r>
            <a:r>
              <a:rPr lang="en-GB" sz="3800" dirty="0">
                <a:ea typeface="ＭＳ Ｐゴシック" charset="0"/>
                <a:cs typeface="Arial" pitchFamily="34" charset="0"/>
              </a:rPr>
              <a:t>. </a:t>
            </a:r>
            <a:r>
              <a:rPr lang="en-GB" sz="3800" dirty="0" err="1">
                <a:ea typeface="ＭＳ Ｐゴシック" charset="0"/>
                <a:cs typeface="Arial" pitchFamily="34" charset="0"/>
              </a:rPr>
              <a:t>mae</a:t>
            </a:r>
            <a:r>
              <a:rPr lang="en-GB" sz="3800" dirty="0">
                <a:ea typeface="ＭＳ Ｐゴシック" charset="0"/>
                <a:cs typeface="Arial" pitchFamily="34" charset="0"/>
              </a:rPr>
              <a:t> </a:t>
            </a:r>
            <a:r>
              <a:rPr lang="en-GB" sz="3800" dirty="0" err="1">
                <a:ea typeface="ＭＳ Ｐゴシック" charset="0"/>
                <a:cs typeface="Arial" pitchFamily="34" charset="0"/>
              </a:rPr>
              <a:t>ymenydd</a:t>
            </a:r>
            <a:r>
              <a:rPr lang="en-GB" sz="3800" dirty="0">
                <a:ea typeface="ＭＳ Ｐゴシック" charset="0"/>
                <a:cs typeface="Arial" pitchFamily="34" charset="0"/>
              </a:rPr>
              <a:t> </a:t>
            </a:r>
            <a:r>
              <a:rPr lang="en-GB" sz="3800" dirty="0" err="1">
                <a:ea typeface="ＭＳ Ｐゴシック" charset="0"/>
                <a:cs typeface="Arial" pitchFamily="34" charset="0"/>
              </a:rPr>
              <a:t>merched</a:t>
            </a:r>
            <a:r>
              <a:rPr lang="en-GB" sz="3800" dirty="0">
                <a:ea typeface="ＭＳ Ｐゴシック" charset="0"/>
                <a:cs typeface="Arial" pitchFamily="34" charset="0"/>
              </a:rPr>
              <a:t> </a:t>
            </a:r>
            <a:r>
              <a:rPr lang="en-GB" sz="3800" dirty="0" err="1">
                <a:ea typeface="ＭＳ Ｐゴシック" charset="0"/>
                <a:cs typeface="Arial" pitchFamily="34" charset="0"/>
              </a:rPr>
              <a:t>yn</a:t>
            </a:r>
            <a:r>
              <a:rPr lang="en-GB" sz="3800" dirty="0">
                <a:ea typeface="ＭＳ Ｐゴシック" charset="0"/>
                <a:cs typeface="Arial" pitchFamily="34" charset="0"/>
              </a:rPr>
              <a:t> </a:t>
            </a:r>
            <a:r>
              <a:rPr lang="en-GB" sz="3800" dirty="0" err="1">
                <a:ea typeface="ＭＳ Ｐゴシック" charset="0"/>
                <a:cs typeface="Arial" pitchFamily="34" charset="0"/>
              </a:rPr>
              <a:t>aeddfedu</a:t>
            </a:r>
            <a:r>
              <a:rPr lang="en-GB" sz="3800" dirty="0">
                <a:ea typeface="ＭＳ Ｐゴシック" charset="0"/>
                <a:cs typeface="Arial" pitchFamily="34" charset="0"/>
              </a:rPr>
              <a:t> </a:t>
            </a:r>
            <a:r>
              <a:rPr lang="en-GB" sz="3800" dirty="0" err="1">
                <a:ea typeface="ＭＳ Ｐゴシック" charset="0"/>
                <a:cs typeface="Arial" pitchFamily="34" charset="0"/>
              </a:rPr>
              <a:t>cyn</a:t>
            </a:r>
            <a:r>
              <a:rPr lang="en-GB" sz="3800" dirty="0">
                <a:ea typeface="ＭＳ Ｐゴシック" charset="0"/>
                <a:cs typeface="Arial" pitchFamily="34" charset="0"/>
              </a:rPr>
              <a:t> </a:t>
            </a:r>
            <a:r>
              <a:rPr lang="en-GB" sz="3800" dirty="0" err="1">
                <a:ea typeface="ＭＳ Ｐゴシック" charset="0"/>
                <a:cs typeface="Arial" pitchFamily="34" charset="0"/>
              </a:rPr>
              <a:t>ymenydd</a:t>
            </a:r>
            <a:r>
              <a:rPr lang="en-GB" sz="3800" dirty="0">
                <a:ea typeface="ＭＳ Ｐゴシック" charset="0"/>
                <a:cs typeface="Arial" pitchFamily="34" charset="0"/>
              </a:rPr>
              <a:t> </a:t>
            </a:r>
            <a:r>
              <a:rPr lang="en-GB" sz="3800" dirty="0" err="1">
                <a:ea typeface="ＭＳ Ｐゴシック" charset="0"/>
                <a:cs typeface="Arial" pitchFamily="34" charset="0"/>
              </a:rPr>
              <a:t>bechgyn</a:t>
            </a:r>
            <a:r>
              <a:rPr lang="en-GB" sz="3800" dirty="0">
                <a:ea typeface="ＭＳ Ｐゴシック" charset="0"/>
                <a:cs typeface="Arial" pitchFamily="34" charset="0"/>
              </a:rPr>
              <a:t>. </a:t>
            </a:r>
          </a:p>
          <a:p>
            <a:pPr>
              <a:defRPr/>
            </a:pPr>
            <a:endParaRPr lang="en-GB" sz="3800" dirty="0">
              <a:ea typeface="ＭＳ Ｐゴシック" charset="0"/>
              <a:cs typeface="Arial" pitchFamily="34" charset="0"/>
            </a:endParaRPr>
          </a:p>
          <a:p>
            <a:pPr>
              <a:defRPr/>
            </a:pPr>
            <a:r>
              <a:rPr lang="en-GB" sz="3800" dirty="0">
                <a:ea typeface="ＭＳ Ｐゴシック" charset="0"/>
                <a:cs typeface="Arial" pitchFamily="34" charset="0"/>
              </a:rPr>
              <a:t>Mae </a:t>
            </a:r>
            <a:r>
              <a:rPr lang="en-GB" sz="3800" dirty="0" err="1">
                <a:ea typeface="ＭＳ Ｐゴシック" charset="0"/>
                <a:cs typeface="Arial" pitchFamily="34" charset="0"/>
              </a:rPr>
              <a:t>maint</a:t>
            </a:r>
            <a:r>
              <a:rPr lang="en-GB" sz="3800" dirty="0">
                <a:ea typeface="ＭＳ Ｐゴシック" charset="0"/>
                <a:cs typeface="Arial" pitchFamily="34" charset="0"/>
              </a:rPr>
              <a:t> mater </a:t>
            </a:r>
            <a:r>
              <a:rPr lang="en-GB" sz="3800" dirty="0" err="1">
                <a:ea typeface="ＭＳ Ｐゴシック" charset="0"/>
                <a:cs typeface="Arial" pitchFamily="34" charset="0"/>
              </a:rPr>
              <a:t>gwyn</a:t>
            </a:r>
            <a:r>
              <a:rPr lang="en-GB" sz="3800" dirty="0">
                <a:ea typeface="ＭＳ Ｐゴシック" charset="0"/>
                <a:cs typeface="Arial" pitchFamily="34" charset="0"/>
              </a:rPr>
              <a:t> </a:t>
            </a:r>
            <a:r>
              <a:rPr lang="en-GB" sz="3800" dirty="0" err="1">
                <a:ea typeface="ＭＳ Ｐゴシック" charset="0"/>
                <a:cs typeface="Arial" pitchFamily="34" charset="0"/>
              </a:rPr>
              <a:t>yn</a:t>
            </a:r>
            <a:r>
              <a:rPr lang="en-GB" sz="3800" dirty="0">
                <a:ea typeface="ＭＳ Ｐゴシック" charset="0"/>
                <a:cs typeface="Arial" pitchFamily="34" charset="0"/>
              </a:rPr>
              <a:t> </a:t>
            </a:r>
            <a:r>
              <a:rPr lang="en-GB" sz="3800" dirty="0" err="1">
                <a:ea typeface="ＭＳ Ｐゴシック" charset="0"/>
                <a:cs typeface="Arial" pitchFamily="34" charset="0"/>
              </a:rPr>
              <a:t>parhau</a:t>
            </a:r>
            <a:r>
              <a:rPr lang="en-GB" sz="3800" dirty="0">
                <a:ea typeface="ＭＳ Ｐゴシック" charset="0"/>
                <a:cs typeface="Arial" pitchFamily="34" charset="0"/>
              </a:rPr>
              <a:t> </a:t>
            </a:r>
            <a:r>
              <a:rPr lang="en-GB" sz="3800" dirty="0" err="1">
                <a:ea typeface="ＭＳ Ｐゴシック" charset="0"/>
                <a:cs typeface="Arial" pitchFamily="34" charset="0"/>
              </a:rPr>
              <a:t>i</a:t>
            </a:r>
            <a:r>
              <a:rPr lang="en-GB" sz="3800" dirty="0">
                <a:ea typeface="ＭＳ Ｐゴシック" charset="0"/>
                <a:cs typeface="Arial" pitchFamily="34" charset="0"/>
              </a:rPr>
              <a:t> </a:t>
            </a:r>
            <a:r>
              <a:rPr lang="en-GB" sz="3800" dirty="0" err="1">
                <a:ea typeface="ＭＳ Ｐゴシック" charset="0"/>
                <a:cs typeface="Arial" pitchFamily="34" charset="0"/>
              </a:rPr>
              <a:t>dyfu</a:t>
            </a:r>
            <a:r>
              <a:rPr lang="en-GB" sz="3800" dirty="0">
                <a:ea typeface="ＭＳ Ｐゴシック" charset="0"/>
                <a:cs typeface="Arial" pitchFamily="34" charset="0"/>
              </a:rPr>
              <a:t> </a:t>
            </a:r>
            <a:r>
              <a:rPr lang="en-GB" sz="3800" dirty="0" err="1">
                <a:ea typeface="ＭＳ Ｐゴシック" charset="0"/>
                <a:cs typeface="Arial" pitchFamily="34" charset="0"/>
              </a:rPr>
              <a:t>i</a:t>
            </a:r>
            <a:r>
              <a:rPr lang="en-GB" sz="3800" dirty="0">
                <a:ea typeface="ＭＳ Ｐゴシック" charset="0"/>
                <a:cs typeface="Arial" pitchFamily="34" charset="0"/>
              </a:rPr>
              <a:t> </a:t>
            </a:r>
            <a:r>
              <a:rPr lang="en-GB" sz="3800" dirty="0" err="1">
                <a:ea typeface="ＭＳ Ｐゴシック" charset="0"/>
                <a:cs typeface="Arial" pitchFamily="34" charset="0"/>
              </a:rPr>
              <a:t>fewn</a:t>
            </a:r>
            <a:r>
              <a:rPr lang="en-GB" sz="3800" dirty="0">
                <a:ea typeface="ＭＳ Ｐゴシック" charset="0"/>
                <a:cs typeface="Arial" pitchFamily="34" charset="0"/>
              </a:rPr>
              <a:t> </a:t>
            </a:r>
            <a:r>
              <a:rPr lang="en-GB" sz="3800" dirty="0" err="1">
                <a:ea typeface="ＭＳ Ｐゴシック" charset="0"/>
                <a:cs typeface="Arial" pitchFamily="34" charset="0"/>
              </a:rPr>
              <a:t>i’n</a:t>
            </a:r>
            <a:r>
              <a:rPr lang="en-GB" sz="3800" dirty="0">
                <a:ea typeface="ＭＳ Ｐゴシック" charset="0"/>
                <a:cs typeface="Arial" pitchFamily="34" charset="0"/>
              </a:rPr>
              <a:t> 20au ac </a:t>
            </a:r>
            <a:r>
              <a:rPr lang="en-GB" sz="3800" dirty="0" err="1">
                <a:ea typeface="ＭＳ Ｐゴシック" charset="0"/>
                <a:cs typeface="Arial" pitchFamily="34" charset="0"/>
              </a:rPr>
              <a:t>i’n</a:t>
            </a:r>
            <a:r>
              <a:rPr lang="en-GB" sz="3800" dirty="0">
                <a:ea typeface="ＭＳ Ｐゴシック" charset="0"/>
                <a:cs typeface="Arial" pitchFamily="34" charset="0"/>
              </a:rPr>
              <a:t> 30au </a:t>
            </a:r>
            <a:r>
              <a:rPr lang="en-GB" sz="3800" dirty="0" err="1">
                <a:ea typeface="ＭＳ Ｐゴシック" charset="0"/>
                <a:cs typeface="Arial" pitchFamily="34" charset="0"/>
              </a:rPr>
              <a:t>cynnar</a:t>
            </a:r>
            <a:r>
              <a:rPr lang="en-GB" sz="3800" dirty="0">
                <a:ea typeface="ＭＳ Ｐゴシック" charset="0"/>
                <a:cs typeface="Arial" pitchFamily="34" charset="0"/>
              </a:rPr>
              <a:t> ac </a:t>
            </a:r>
            <a:r>
              <a:rPr lang="en-GB" sz="3800" dirty="0" err="1">
                <a:ea typeface="ＭＳ Ｐゴシック" charset="0"/>
                <a:cs typeface="Arial" pitchFamily="34" charset="0"/>
              </a:rPr>
              <a:t>effallai</a:t>
            </a:r>
            <a:r>
              <a:rPr lang="en-GB" sz="3800" dirty="0">
                <a:ea typeface="ＭＳ Ｐゴシック" charset="0"/>
                <a:cs typeface="Arial" pitchFamily="34" charset="0"/>
              </a:rPr>
              <a:t> </a:t>
            </a:r>
            <a:r>
              <a:rPr lang="en-GB" sz="3800" dirty="0" err="1">
                <a:ea typeface="ＭＳ Ｐゴシック" charset="0"/>
                <a:cs typeface="Arial" pitchFamily="34" charset="0"/>
              </a:rPr>
              <a:t>i’n</a:t>
            </a:r>
            <a:r>
              <a:rPr lang="en-GB" sz="3800" dirty="0">
                <a:ea typeface="ＭＳ Ｐゴシック" charset="0"/>
                <a:cs typeface="Arial" pitchFamily="34" charset="0"/>
              </a:rPr>
              <a:t> 60au. </a:t>
            </a:r>
          </a:p>
          <a:p>
            <a:pPr marL="0" indent="0" algn="r">
              <a:buNone/>
              <a:defRPr/>
            </a:pPr>
            <a:r>
              <a:rPr lang="en-GB" sz="3800" dirty="0">
                <a:ea typeface="ＭＳ Ｐゴシック" charset="0"/>
                <a:cs typeface="Arial" pitchFamily="34" charset="0"/>
              </a:rPr>
              <a:t>(Kaiser et al, 2013)</a:t>
            </a:r>
          </a:p>
          <a:p>
            <a:pPr>
              <a:buFont typeface="Arial" charset="0"/>
              <a:buNone/>
              <a:defRPr/>
            </a:pPr>
            <a:endParaRPr lang="en-GB" sz="3800" dirty="0">
              <a:ea typeface="ＭＳ Ｐゴシック" charset="0"/>
              <a:cs typeface="Arial" pitchFamily="34" charset="0"/>
            </a:endParaRPr>
          </a:p>
        </p:txBody>
      </p:sp>
      <p:sp>
        <p:nvSpPr>
          <p:cNvPr id="5" name="Content Placeholder 4"/>
          <p:cNvSpPr>
            <a:spLocks noGrp="1"/>
          </p:cNvSpPr>
          <p:nvPr>
            <p:ph sz="half" idx="2"/>
          </p:nvPr>
        </p:nvSpPr>
        <p:spPr>
          <a:xfrm>
            <a:off x="4648200" y="1600200"/>
            <a:ext cx="4038600" cy="4781128"/>
          </a:xfrm>
        </p:spPr>
        <p:txBody>
          <a:bodyPr>
            <a:normAutofit fontScale="55000" lnSpcReduction="20000"/>
          </a:bodyPr>
          <a:lstStyle/>
          <a:p>
            <a:pPr>
              <a:buFont typeface="Arial" charset="0"/>
              <a:buChar char="•"/>
              <a:defRPr/>
            </a:pPr>
            <a:r>
              <a:rPr lang="en-GB" sz="3800" dirty="0">
                <a:ea typeface="ＭＳ Ｐゴシック" charset="0"/>
                <a:cs typeface="Arial" pitchFamily="34" charset="0"/>
              </a:rPr>
              <a:t>No – there are differences between the sexes! </a:t>
            </a:r>
          </a:p>
          <a:p>
            <a:pPr marL="0" indent="0">
              <a:buNone/>
              <a:defRPr/>
            </a:pPr>
            <a:endParaRPr lang="en-GB" sz="3800" dirty="0">
              <a:ea typeface="ＭＳ Ｐゴシック" charset="0"/>
              <a:cs typeface="Arial" pitchFamily="34" charset="0"/>
            </a:endParaRPr>
          </a:p>
          <a:p>
            <a:pPr>
              <a:buFont typeface="Arial" charset="0"/>
              <a:buChar char="•"/>
              <a:defRPr/>
            </a:pPr>
            <a:r>
              <a:rPr lang="en-GB" sz="3800" dirty="0">
                <a:ea typeface="ＭＳ Ｐゴシック" charset="0"/>
                <a:cs typeface="Arial" pitchFamily="34" charset="0"/>
              </a:rPr>
              <a:t>Boys white matter formation peaks later than in girls i.e. girls’ brains mature more quickly than boys’ brains. </a:t>
            </a:r>
          </a:p>
          <a:p>
            <a:pPr marL="0" indent="0">
              <a:buNone/>
              <a:defRPr/>
            </a:pPr>
            <a:endParaRPr lang="en-GB" sz="3800" dirty="0">
              <a:ea typeface="ＭＳ Ｐゴシック" charset="0"/>
              <a:cs typeface="Arial" pitchFamily="34" charset="0"/>
            </a:endParaRPr>
          </a:p>
          <a:p>
            <a:pPr>
              <a:buFont typeface="Arial" charset="0"/>
              <a:buChar char="•"/>
              <a:defRPr/>
            </a:pPr>
            <a:r>
              <a:rPr lang="en-GB" sz="3800" dirty="0">
                <a:ea typeface="ＭＳ Ｐゴシック" charset="0"/>
                <a:cs typeface="Arial" pitchFamily="34" charset="0"/>
              </a:rPr>
              <a:t>Amount of white matter continues to grow into the 20s and into the early 30s and possibly into the 60s.</a:t>
            </a:r>
          </a:p>
          <a:p>
            <a:pPr algn="r">
              <a:buFont typeface="Arial" charset="0"/>
              <a:buNone/>
              <a:defRPr/>
            </a:pPr>
            <a:r>
              <a:rPr lang="en-GB" sz="3800" dirty="0">
                <a:ea typeface="ＭＳ Ｐゴシック" charset="0"/>
                <a:cs typeface="Arial" pitchFamily="34" charset="0"/>
              </a:rPr>
              <a:t>(Kaiser et al, 2013) </a:t>
            </a:r>
          </a:p>
          <a:p>
            <a:pPr>
              <a:buFont typeface="Arial" charset="0"/>
              <a:buChar char="•"/>
              <a:defRPr/>
            </a:pPr>
            <a:endParaRPr lang="en-GB" sz="3800" b="1" dirty="0">
              <a:ea typeface="ＭＳ Ｐゴシック" charset="0"/>
              <a:cs typeface="Arial" pitchFamily="34" charset="0"/>
            </a:endParaRPr>
          </a:p>
          <a:p>
            <a:endParaRPr lang="en-GB" dirty="0"/>
          </a:p>
        </p:txBody>
      </p:sp>
      <p:sp>
        <p:nvSpPr>
          <p:cNvPr id="6" name="Footer Placeholder 5"/>
          <p:cNvSpPr>
            <a:spLocks noGrp="1"/>
          </p:cNvSpPr>
          <p:nvPr>
            <p:ph type="ftr" sz="quarter" idx="11"/>
          </p:nvPr>
        </p:nvSpPr>
        <p:spPr/>
        <p:txBody>
          <a:bodyPr/>
          <a:lstStyle/>
          <a:p>
            <a:r>
              <a:rPr lang="en-GB"/>
              <a:t>Based on research brought together by Dr Karl Wall, Institute of Education from Misbah, A. (N.D)</a:t>
            </a:r>
          </a:p>
        </p:txBody>
      </p:sp>
    </p:spTree>
    <p:extLst>
      <p:ext uri="{BB962C8B-B14F-4D97-AF65-F5344CB8AC3E}">
        <p14:creationId xmlns:p14="http://schemas.microsoft.com/office/powerpoint/2010/main" val="3400454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35280" cy="1143000"/>
          </a:xfrm>
        </p:spPr>
        <p:txBody>
          <a:bodyPr>
            <a:normAutofit fontScale="90000"/>
          </a:bodyPr>
          <a:lstStyle/>
          <a:p>
            <a:r>
              <a:rPr lang="en-GB" sz="4000" b="1" dirty="0"/>
              <a:t>Beth </a:t>
            </a:r>
            <a:r>
              <a:rPr lang="en-GB" sz="4000" b="1" dirty="0" err="1"/>
              <a:t>mae</a:t>
            </a:r>
            <a:r>
              <a:rPr lang="en-GB" sz="4000" b="1" dirty="0"/>
              <a:t> </a:t>
            </a:r>
            <a:r>
              <a:rPr lang="en-GB" sz="4000" b="1" dirty="0" err="1"/>
              <a:t>hyn</a:t>
            </a:r>
            <a:r>
              <a:rPr lang="en-GB" sz="4000" b="1" dirty="0"/>
              <a:t> </a:t>
            </a:r>
            <a:r>
              <a:rPr lang="en-GB" sz="4000" b="1" dirty="0" err="1"/>
              <a:t>yn</a:t>
            </a:r>
            <a:r>
              <a:rPr lang="en-GB" sz="4000" b="1" dirty="0"/>
              <a:t> </a:t>
            </a:r>
            <a:r>
              <a:rPr lang="en-GB" sz="4000" b="1" dirty="0" err="1"/>
              <a:t>golygu</a:t>
            </a:r>
            <a:r>
              <a:rPr lang="en-GB" sz="4000" b="1" dirty="0"/>
              <a:t> </a:t>
            </a:r>
            <a:r>
              <a:rPr lang="en-GB" sz="4000" b="1" dirty="0" err="1"/>
              <a:t>ar</a:t>
            </a:r>
            <a:r>
              <a:rPr lang="en-GB" sz="4000" b="1" dirty="0"/>
              <a:t> </a:t>
            </a:r>
            <a:r>
              <a:rPr lang="en-GB" sz="4000" b="1" dirty="0" err="1"/>
              <a:t>gyfer</a:t>
            </a:r>
            <a:r>
              <a:rPr lang="en-GB" sz="4000" b="1" dirty="0"/>
              <a:t> </a:t>
            </a:r>
            <a:r>
              <a:rPr lang="en-GB" sz="4000" b="1" dirty="0" err="1"/>
              <a:t>dysgu</a:t>
            </a:r>
            <a:r>
              <a:rPr lang="en-GB" sz="4000" b="1" dirty="0"/>
              <a:t>?</a:t>
            </a:r>
            <a:br>
              <a:rPr lang="en-GB" b="1" dirty="0"/>
            </a:br>
            <a:r>
              <a:rPr lang="en-GB" b="1" dirty="0"/>
              <a:t>What does this mean for learning?</a:t>
            </a:r>
          </a:p>
        </p:txBody>
      </p:sp>
      <p:sp>
        <p:nvSpPr>
          <p:cNvPr id="3" name="Content Placeholder 2"/>
          <p:cNvSpPr>
            <a:spLocks noGrp="1"/>
          </p:cNvSpPr>
          <p:nvPr>
            <p:ph sz="half" idx="1"/>
          </p:nvPr>
        </p:nvSpPr>
        <p:spPr>
          <a:xfrm>
            <a:off x="457200" y="1600200"/>
            <a:ext cx="4038600" cy="4626571"/>
          </a:xfrm>
        </p:spPr>
        <p:style>
          <a:lnRef idx="2">
            <a:schemeClr val="accent4"/>
          </a:lnRef>
          <a:fillRef idx="1">
            <a:schemeClr val="lt1"/>
          </a:fillRef>
          <a:effectRef idx="0">
            <a:schemeClr val="accent4"/>
          </a:effectRef>
          <a:fontRef idx="minor">
            <a:schemeClr val="dk1"/>
          </a:fontRef>
        </p:style>
        <p:txBody>
          <a:bodyPr>
            <a:normAutofit fontScale="85000" lnSpcReduction="20000"/>
          </a:bodyPr>
          <a:lstStyle/>
          <a:p>
            <a:r>
              <a:rPr lang="en-GB" dirty="0"/>
              <a:t>Mae </a:t>
            </a:r>
            <a:r>
              <a:rPr lang="en-GB" dirty="0" err="1"/>
              <a:t>cyflymder</a:t>
            </a:r>
            <a:r>
              <a:rPr lang="en-GB" dirty="0"/>
              <a:t> </a:t>
            </a:r>
            <a:r>
              <a:rPr lang="en-GB" dirty="0" err="1"/>
              <a:t>prosesu</a:t>
            </a:r>
            <a:r>
              <a:rPr lang="en-GB" dirty="0"/>
              <a:t> a </a:t>
            </a:r>
            <a:r>
              <a:rPr lang="en-GB" dirty="0" err="1"/>
              <a:t>pherfformiad</a:t>
            </a:r>
            <a:r>
              <a:rPr lang="en-GB" dirty="0"/>
              <a:t> </a:t>
            </a:r>
            <a:r>
              <a:rPr lang="en-GB" dirty="0" err="1"/>
              <a:t>gwneud</a:t>
            </a:r>
            <a:r>
              <a:rPr lang="en-GB" dirty="0"/>
              <a:t> </a:t>
            </a:r>
            <a:r>
              <a:rPr lang="en-GB" dirty="0" err="1"/>
              <a:t>penderfyniadau</a:t>
            </a:r>
            <a:r>
              <a:rPr lang="en-GB" dirty="0"/>
              <a:t> </a:t>
            </a:r>
            <a:r>
              <a:rPr lang="en-GB" i="1" dirty="0" err="1"/>
              <a:t>yn</a:t>
            </a:r>
            <a:r>
              <a:rPr lang="en-GB" i="1" dirty="0"/>
              <a:t> </a:t>
            </a:r>
            <a:r>
              <a:rPr lang="en-GB" i="1" dirty="0" err="1"/>
              <a:t>gostwng</a:t>
            </a:r>
            <a:r>
              <a:rPr lang="en-GB" dirty="0"/>
              <a:t> </a:t>
            </a:r>
            <a:r>
              <a:rPr lang="en-GB" dirty="0" err="1"/>
              <a:t>rhwng</a:t>
            </a:r>
            <a:r>
              <a:rPr lang="en-GB" dirty="0"/>
              <a:t> 10-12 </a:t>
            </a:r>
            <a:r>
              <a:rPr lang="en-GB" dirty="0" err="1"/>
              <a:t>mlwydd</a:t>
            </a:r>
            <a:r>
              <a:rPr lang="en-GB" dirty="0"/>
              <a:t> </a:t>
            </a:r>
            <a:r>
              <a:rPr lang="en-GB" dirty="0" err="1"/>
              <a:t>oed</a:t>
            </a:r>
            <a:r>
              <a:rPr lang="en-GB" dirty="0"/>
              <a:t> </a:t>
            </a:r>
          </a:p>
          <a:p>
            <a:pPr marL="0" indent="0">
              <a:buNone/>
            </a:pPr>
            <a:r>
              <a:rPr lang="en-GB" dirty="0"/>
              <a:t>-  </a:t>
            </a:r>
            <a:r>
              <a:rPr lang="en-GB" dirty="0" err="1"/>
              <a:t>efallai</a:t>
            </a:r>
            <a:r>
              <a:rPr lang="en-GB" dirty="0"/>
              <a:t> </a:t>
            </a:r>
            <a:r>
              <a:rPr lang="en-GB" dirty="0" err="1"/>
              <a:t>oherwydd</a:t>
            </a:r>
            <a:r>
              <a:rPr lang="en-GB" dirty="0"/>
              <a:t> bod </a:t>
            </a:r>
            <a:r>
              <a:rPr lang="en-GB" dirty="0" err="1"/>
              <a:t>yr</a:t>
            </a:r>
            <a:r>
              <a:rPr lang="en-GB" dirty="0"/>
              <a:t> </a:t>
            </a:r>
            <a:r>
              <a:rPr lang="en-GB" dirty="0" err="1"/>
              <a:t>ymenydd</a:t>
            </a:r>
            <a:r>
              <a:rPr lang="en-GB" dirty="0"/>
              <a:t> </a:t>
            </a:r>
            <a:r>
              <a:rPr lang="en-GB" dirty="0" err="1"/>
              <a:t>yn</a:t>
            </a:r>
            <a:r>
              <a:rPr lang="en-GB" dirty="0"/>
              <a:t> </a:t>
            </a:r>
            <a:r>
              <a:rPr lang="en-GB" dirty="0" err="1"/>
              <a:t>defnyddio</a:t>
            </a:r>
            <a:r>
              <a:rPr lang="en-GB" dirty="0"/>
              <a:t> </a:t>
            </a:r>
            <a:r>
              <a:rPr lang="en-GB" dirty="0" err="1"/>
              <a:t>rhwydweithiau</a:t>
            </a:r>
            <a:r>
              <a:rPr lang="en-GB" dirty="0"/>
              <a:t> </a:t>
            </a:r>
            <a:r>
              <a:rPr lang="en-GB" dirty="0" err="1"/>
              <a:t>mwy</a:t>
            </a:r>
            <a:r>
              <a:rPr lang="en-GB" dirty="0"/>
              <a:t> </a:t>
            </a:r>
            <a:r>
              <a:rPr lang="en-GB" dirty="0" err="1"/>
              <a:t>cymhleth</a:t>
            </a:r>
            <a:r>
              <a:rPr lang="en-GB" dirty="0"/>
              <a:t> </a:t>
            </a:r>
            <a:r>
              <a:rPr lang="en-GB" dirty="0" err="1"/>
              <a:t>i</a:t>
            </a:r>
            <a:r>
              <a:rPr lang="en-GB" dirty="0"/>
              <a:t> </a:t>
            </a:r>
            <a:r>
              <a:rPr lang="en-GB" dirty="0" err="1"/>
              <a:t>wneud</a:t>
            </a:r>
            <a:r>
              <a:rPr lang="en-GB" dirty="0"/>
              <a:t> </a:t>
            </a:r>
            <a:r>
              <a:rPr lang="en-GB" dirty="0" err="1"/>
              <a:t>penderfyniadau</a:t>
            </a:r>
            <a:endParaRPr lang="en-GB" dirty="0"/>
          </a:p>
          <a:p>
            <a:pPr marL="0" indent="0">
              <a:buNone/>
            </a:pPr>
            <a:r>
              <a:rPr lang="en-GB" dirty="0"/>
              <a:t>-  </a:t>
            </a:r>
            <a:r>
              <a:rPr lang="en-GB" dirty="0" err="1"/>
              <a:t>prosesu</a:t>
            </a:r>
            <a:r>
              <a:rPr lang="en-GB" dirty="0"/>
              <a:t> </a:t>
            </a:r>
            <a:r>
              <a:rPr lang="en-GB" dirty="0" err="1"/>
              <a:t>yn</a:t>
            </a:r>
            <a:r>
              <a:rPr lang="en-GB" dirty="0"/>
              <a:t> </a:t>
            </a:r>
            <a:r>
              <a:rPr lang="en-GB" dirty="0" err="1"/>
              <a:t>cymryd</a:t>
            </a:r>
            <a:r>
              <a:rPr lang="en-GB" dirty="0"/>
              <a:t> </a:t>
            </a:r>
            <a:r>
              <a:rPr lang="en-GB" dirty="0" err="1"/>
              <a:t>hirach</a:t>
            </a:r>
            <a:r>
              <a:rPr lang="en-GB" dirty="0"/>
              <a:t> ac </a:t>
            </a:r>
            <a:r>
              <a:rPr lang="en-GB" dirty="0" err="1"/>
              <a:t>efallai</a:t>
            </a:r>
            <a:r>
              <a:rPr lang="en-GB" dirty="0"/>
              <a:t> </a:t>
            </a:r>
            <a:r>
              <a:rPr lang="en-GB" dirty="0" err="1"/>
              <a:t>yn</a:t>
            </a:r>
            <a:r>
              <a:rPr lang="en-GB" dirty="0"/>
              <a:t> </a:t>
            </a:r>
            <a:r>
              <a:rPr lang="en-GB" dirty="0" err="1"/>
              <a:t>fwy</a:t>
            </a:r>
            <a:r>
              <a:rPr lang="en-GB" dirty="0"/>
              <a:t> </a:t>
            </a:r>
            <a:r>
              <a:rPr lang="en-GB" dirty="0" err="1"/>
              <a:t>tebygol</a:t>
            </a:r>
            <a:r>
              <a:rPr lang="en-GB" dirty="0"/>
              <a:t> o </a:t>
            </a:r>
            <a:r>
              <a:rPr lang="en-GB" dirty="0" err="1"/>
              <a:t>wneud</a:t>
            </a:r>
            <a:r>
              <a:rPr lang="en-GB" dirty="0"/>
              <a:t> </a:t>
            </a:r>
            <a:r>
              <a:rPr lang="en-GB" dirty="0" err="1"/>
              <a:t>camgymeriadau</a:t>
            </a:r>
            <a:endParaRPr lang="en-GB" dirty="0"/>
          </a:p>
          <a:p>
            <a:pPr marL="0" indent="0">
              <a:buNone/>
            </a:pPr>
            <a:r>
              <a:rPr lang="en-GB" dirty="0"/>
              <a:t>-  </a:t>
            </a:r>
            <a:r>
              <a:rPr lang="en-GB" dirty="0" err="1"/>
              <a:t>effaith</a:t>
            </a:r>
            <a:r>
              <a:rPr lang="en-GB" dirty="0"/>
              <a:t> </a:t>
            </a:r>
            <a:r>
              <a:rPr lang="en-GB" dirty="0" err="1"/>
              <a:t>cynyddol</a:t>
            </a:r>
            <a:r>
              <a:rPr lang="en-GB" dirty="0"/>
              <a:t> </a:t>
            </a:r>
            <a:r>
              <a:rPr lang="en-GB" dirty="0" err="1"/>
              <a:t>o‘r</a:t>
            </a:r>
            <a:r>
              <a:rPr lang="en-GB" dirty="0"/>
              <a:t> </a:t>
            </a:r>
            <a:r>
              <a:rPr lang="en-GB" dirty="0" err="1"/>
              <a:t>cysylltiadau</a:t>
            </a:r>
            <a:r>
              <a:rPr lang="en-GB" dirty="0"/>
              <a:t> </a:t>
            </a:r>
            <a:r>
              <a:rPr lang="en-GB" dirty="0" err="1"/>
              <a:t>gyda’r</a:t>
            </a:r>
            <a:r>
              <a:rPr lang="en-GB" dirty="0"/>
              <a:t> amygdala  (</a:t>
            </a:r>
            <a:r>
              <a:rPr lang="en-GB" dirty="0" err="1"/>
              <a:t>emosiynau</a:t>
            </a:r>
            <a:r>
              <a:rPr lang="en-GB" dirty="0"/>
              <a:t>!)</a:t>
            </a:r>
          </a:p>
          <a:p>
            <a:endParaRPr lang="en-GB" dirty="0"/>
          </a:p>
        </p:txBody>
      </p:sp>
      <p:sp>
        <p:nvSpPr>
          <p:cNvPr id="4" name="Content Placeholder 3"/>
          <p:cNvSpPr>
            <a:spLocks noGrp="1"/>
          </p:cNvSpPr>
          <p:nvPr>
            <p:ph sz="half" idx="2"/>
          </p:nvPr>
        </p:nvSpPr>
        <p:spPr>
          <a:xfrm>
            <a:off x="4648200" y="1600200"/>
            <a:ext cx="4038600" cy="4626571"/>
          </a:xfrm>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pPr>
              <a:defRPr/>
            </a:pPr>
            <a:r>
              <a:rPr lang="en-GB" dirty="0">
                <a:ea typeface="ＭＳ Ｐゴシック" charset="0"/>
                <a:cs typeface="Arial" pitchFamily="34" charset="0"/>
              </a:rPr>
              <a:t>Processing speed and decision making performance </a:t>
            </a:r>
            <a:r>
              <a:rPr lang="en-GB" i="1" dirty="0">
                <a:ea typeface="ＭＳ Ｐゴシック" charset="0"/>
                <a:cs typeface="Arial" pitchFamily="34" charset="0"/>
              </a:rPr>
              <a:t>dips</a:t>
            </a:r>
            <a:r>
              <a:rPr lang="en-GB" dirty="0">
                <a:ea typeface="ＭＳ Ｐゴシック" charset="0"/>
                <a:cs typeface="Arial" pitchFamily="34" charset="0"/>
              </a:rPr>
              <a:t> between 10 and 12 years: </a:t>
            </a:r>
          </a:p>
          <a:p>
            <a:pPr lvl="1">
              <a:defRPr/>
            </a:pPr>
            <a:r>
              <a:rPr lang="en-GB" sz="2800" dirty="0">
                <a:ea typeface="ＭＳ Ｐゴシック" charset="0"/>
                <a:cs typeface="Arial" pitchFamily="34" charset="0"/>
              </a:rPr>
              <a:t>possibly because the frontal lobes are using more complex networks to make decisions:  </a:t>
            </a:r>
          </a:p>
          <a:p>
            <a:pPr lvl="1">
              <a:defRPr/>
            </a:pPr>
            <a:r>
              <a:rPr lang="en-GB" sz="2800" dirty="0">
                <a:ea typeface="ＭＳ Ｐゴシック" charset="0"/>
                <a:cs typeface="Arial" pitchFamily="34" charset="0"/>
              </a:rPr>
              <a:t>processing takes longer and may be more prone to errors</a:t>
            </a:r>
          </a:p>
          <a:p>
            <a:pPr lvl="1">
              <a:defRPr/>
            </a:pPr>
            <a:r>
              <a:rPr lang="en-GB" sz="2800" dirty="0">
                <a:ea typeface="ＭＳ Ｐゴシック" charset="0"/>
                <a:cs typeface="Arial" pitchFamily="34" charset="0"/>
              </a:rPr>
              <a:t>increasing impact of connections with amygdala (emotions!)</a:t>
            </a:r>
          </a:p>
          <a:p>
            <a:endParaRPr lang="en-GB" dirty="0"/>
          </a:p>
        </p:txBody>
      </p:sp>
      <p:sp>
        <p:nvSpPr>
          <p:cNvPr id="6" name="Footer Placeholder 5"/>
          <p:cNvSpPr>
            <a:spLocks noGrp="1"/>
          </p:cNvSpPr>
          <p:nvPr>
            <p:ph type="ftr" sz="quarter" idx="11"/>
          </p:nvPr>
        </p:nvSpPr>
        <p:spPr>
          <a:xfrm>
            <a:off x="738943" y="5949280"/>
            <a:ext cx="7956376" cy="1033090"/>
          </a:xfrm>
        </p:spPr>
        <p:txBody>
          <a:bodyPr/>
          <a:lstStyle/>
          <a:p>
            <a:r>
              <a:rPr lang="en-GB" dirty="0"/>
              <a:t>Based on research brought together by Dr Karl Wall, Institute of Education from </a:t>
            </a:r>
            <a:r>
              <a:rPr lang="en-GB" dirty="0" err="1"/>
              <a:t>Misbah</a:t>
            </a:r>
            <a:r>
              <a:rPr lang="en-GB" dirty="0"/>
              <a:t>, A. (N.D)</a:t>
            </a:r>
          </a:p>
        </p:txBody>
      </p:sp>
    </p:spTree>
    <p:extLst>
      <p:ext uri="{BB962C8B-B14F-4D97-AF65-F5344CB8AC3E}">
        <p14:creationId xmlns:p14="http://schemas.microsoft.com/office/powerpoint/2010/main" val="350101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Felly… / So…</a:t>
            </a:r>
            <a:br>
              <a:rPr lang="en-GB" dirty="0"/>
            </a:br>
            <a:endParaRPr lang="en-GB"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r>
              <a:rPr lang="en-GB" dirty="0" err="1"/>
              <a:t>Mae’r</a:t>
            </a:r>
            <a:r>
              <a:rPr lang="en-GB" dirty="0"/>
              <a:t> </a:t>
            </a:r>
            <a:r>
              <a:rPr lang="en-GB" dirty="0" err="1"/>
              <a:t>ymennydd</a:t>
            </a:r>
            <a:r>
              <a:rPr lang="en-GB" dirty="0"/>
              <a:t> </a:t>
            </a:r>
            <a:r>
              <a:rPr lang="en-GB" dirty="0" err="1"/>
              <a:t>yn</a:t>
            </a:r>
            <a:r>
              <a:rPr lang="en-GB" dirty="0"/>
              <a:t> </a:t>
            </a:r>
            <a:r>
              <a:rPr lang="en-GB" dirty="0" err="1"/>
              <a:t>newid</a:t>
            </a:r>
            <a:r>
              <a:rPr lang="en-GB" dirty="0"/>
              <a:t> </a:t>
            </a:r>
            <a:r>
              <a:rPr lang="en-GB" dirty="0" err="1"/>
              <a:t>yn</a:t>
            </a:r>
            <a:r>
              <a:rPr lang="en-GB" dirty="0"/>
              <a:t> </a:t>
            </a:r>
            <a:r>
              <a:rPr lang="en-GB" dirty="0" err="1"/>
              <a:t>barhaol</a:t>
            </a:r>
            <a:r>
              <a:rPr lang="en-GB" dirty="0"/>
              <a:t> o </a:t>
            </a:r>
            <a:r>
              <a:rPr lang="en-GB" dirty="0" err="1"/>
              <a:t>ganlyniad</a:t>
            </a:r>
            <a:r>
              <a:rPr lang="en-GB" dirty="0"/>
              <a:t> I </a:t>
            </a:r>
            <a:r>
              <a:rPr lang="en-GB" dirty="0" err="1"/>
              <a:t>ddysgu</a:t>
            </a:r>
            <a:r>
              <a:rPr lang="en-GB" dirty="0"/>
              <a:t>, ac </a:t>
            </a:r>
            <a:r>
              <a:rPr lang="en-GB" dirty="0" err="1"/>
              <a:t>yn</a:t>
            </a:r>
            <a:r>
              <a:rPr lang="en-GB" dirty="0"/>
              <a:t> </a:t>
            </a:r>
            <a:r>
              <a:rPr lang="en-GB" dirty="0" err="1"/>
              <a:t>parhau</a:t>
            </a:r>
            <a:r>
              <a:rPr lang="en-GB" dirty="0"/>
              <a:t> </a:t>
            </a:r>
            <a:r>
              <a:rPr lang="en-GB" dirty="0" err="1"/>
              <a:t>yn</a:t>
            </a:r>
            <a:r>
              <a:rPr lang="en-GB" dirty="0"/>
              <a:t> </a:t>
            </a:r>
            <a:r>
              <a:rPr lang="en-GB" dirty="0" err="1"/>
              <a:t>hyblyg</a:t>
            </a:r>
            <a:r>
              <a:rPr lang="en-GB" dirty="0"/>
              <a:t> </a:t>
            </a:r>
            <a:r>
              <a:rPr lang="en-GB" dirty="0" err="1"/>
              <a:t>trwy</a:t>
            </a:r>
            <a:r>
              <a:rPr lang="en-GB" dirty="0"/>
              <a:t> </a:t>
            </a:r>
            <a:r>
              <a:rPr lang="en-GB" dirty="0" err="1"/>
              <a:t>bywyd</a:t>
            </a:r>
            <a:r>
              <a:rPr lang="en-GB" dirty="0"/>
              <a:t>.</a:t>
            </a:r>
          </a:p>
          <a:p>
            <a:endParaRPr lang="en-GB" dirty="0"/>
          </a:p>
          <a:p>
            <a:r>
              <a:rPr lang="en-GB" dirty="0"/>
              <a:t>Mae </a:t>
            </a:r>
            <a:r>
              <a:rPr lang="en-GB" dirty="0" err="1"/>
              <a:t>niwrowyddoniaeth</a:t>
            </a:r>
            <a:r>
              <a:rPr lang="en-GB" dirty="0"/>
              <a:t> </a:t>
            </a:r>
            <a:r>
              <a:rPr lang="en-GB" dirty="0" err="1"/>
              <a:t>wedi</a:t>
            </a:r>
            <a:r>
              <a:rPr lang="en-GB" dirty="0"/>
              <a:t> </a:t>
            </a:r>
            <a:r>
              <a:rPr lang="en-GB" dirty="0" err="1"/>
              <a:t>dangos</a:t>
            </a:r>
            <a:r>
              <a:rPr lang="en-GB" dirty="0"/>
              <a:t> bod </a:t>
            </a:r>
            <a:r>
              <a:rPr lang="en-GB" dirty="0" err="1"/>
              <a:t>dysgu</a:t>
            </a:r>
            <a:r>
              <a:rPr lang="en-GB" dirty="0"/>
              <a:t> </a:t>
            </a:r>
            <a:r>
              <a:rPr lang="en-GB" dirty="0" err="1"/>
              <a:t>sgil</a:t>
            </a:r>
            <a:r>
              <a:rPr lang="en-GB" dirty="0"/>
              <a:t> </a:t>
            </a:r>
            <a:r>
              <a:rPr lang="en-GB" dirty="0" err="1"/>
              <a:t>yn</a:t>
            </a:r>
            <a:r>
              <a:rPr lang="en-GB" dirty="0"/>
              <a:t> </a:t>
            </a:r>
            <a:r>
              <a:rPr lang="en-GB" dirty="0" err="1"/>
              <a:t>newid</a:t>
            </a:r>
            <a:r>
              <a:rPr lang="en-GB" dirty="0"/>
              <a:t> </a:t>
            </a:r>
            <a:r>
              <a:rPr lang="en-GB" dirty="0" err="1"/>
              <a:t>yr</a:t>
            </a:r>
            <a:r>
              <a:rPr lang="en-GB" dirty="0"/>
              <a:t> </a:t>
            </a:r>
            <a:r>
              <a:rPr lang="en-GB" dirty="0" err="1"/>
              <a:t>ymennydd</a:t>
            </a:r>
            <a:r>
              <a:rPr lang="en-GB" dirty="0"/>
              <a:t> a bod y </a:t>
            </a:r>
            <a:r>
              <a:rPr lang="en-GB" dirty="0" err="1"/>
              <a:t>newidiadau</a:t>
            </a:r>
            <a:r>
              <a:rPr lang="en-GB" dirty="0"/>
              <a:t> </a:t>
            </a:r>
            <a:r>
              <a:rPr lang="en-GB" dirty="0" err="1"/>
              <a:t>hyn</a:t>
            </a:r>
            <a:r>
              <a:rPr lang="en-GB" dirty="0"/>
              <a:t> </a:t>
            </a:r>
            <a:r>
              <a:rPr lang="en-GB" dirty="0" err="1"/>
              <a:t>yn</a:t>
            </a:r>
            <a:r>
              <a:rPr lang="en-GB" dirty="0"/>
              <a:t> </a:t>
            </a:r>
            <a:r>
              <a:rPr lang="en-GB" dirty="0" err="1"/>
              <a:t>newid</a:t>
            </a:r>
            <a:r>
              <a:rPr lang="en-GB" dirty="0"/>
              <a:t> </a:t>
            </a:r>
            <a:r>
              <a:rPr lang="en-GB" dirty="0" err="1"/>
              <a:t>nôl</a:t>
            </a:r>
            <a:r>
              <a:rPr lang="en-GB" dirty="0"/>
              <a:t> pan </a:t>
            </a:r>
            <a:r>
              <a:rPr lang="en-GB" dirty="0" err="1"/>
              <a:t>mae</a:t>
            </a:r>
            <a:r>
              <a:rPr lang="en-GB" dirty="0"/>
              <a:t> </a:t>
            </a:r>
            <a:r>
              <a:rPr lang="en-GB" dirty="0" err="1"/>
              <a:t>ymarfer</a:t>
            </a:r>
            <a:r>
              <a:rPr lang="en-GB" dirty="0"/>
              <a:t> </a:t>
            </a:r>
            <a:r>
              <a:rPr lang="en-GB" dirty="0" err="1"/>
              <a:t>o’r</a:t>
            </a:r>
            <a:r>
              <a:rPr lang="en-GB" dirty="0"/>
              <a:t> </a:t>
            </a:r>
            <a:r>
              <a:rPr lang="en-GB" dirty="0" err="1"/>
              <a:t>sgil</a:t>
            </a:r>
            <a:r>
              <a:rPr lang="en-GB" dirty="0"/>
              <a:t> </a:t>
            </a:r>
            <a:r>
              <a:rPr lang="en-GB" dirty="0" err="1"/>
              <a:t>yn</a:t>
            </a:r>
            <a:r>
              <a:rPr lang="en-GB" dirty="0"/>
              <a:t> </a:t>
            </a:r>
            <a:r>
              <a:rPr lang="en-GB" dirty="0" err="1"/>
              <a:t>gorffen</a:t>
            </a:r>
            <a:r>
              <a:rPr lang="en-GB" dirty="0"/>
              <a:t> – ‘use it or lose it’. </a:t>
            </a:r>
          </a:p>
          <a:p>
            <a:pPr marL="0" indent="0" algn="r">
              <a:buNone/>
            </a:pPr>
            <a:r>
              <a:rPr lang="en-GB" dirty="0"/>
              <a:t>(Bailey a </a:t>
            </a:r>
            <a:r>
              <a:rPr lang="en-GB" dirty="0" err="1"/>
              <a:t>Pransky</a:t>
            </a:r>
            <a:r>
              <a:rPr lang="en-GB" dirty="0"/>
              <a:t>, 2014)</a:t>
            </a:r>
          </a:p>
          <a:p>
            <a:endParaRPr lang="en-GB" dirty="0"/>
          </a:p>
          <a:p>
            <a:r>
              <a:rPr lang="en-GB" b="1" dirty="0" err="1"/>
              <a:t>Ydy</a:t>
            </a:r>
            <a:r>
              <a:rPr lang="en-GB" b="1" dirty="0"/>
              <a:t> </a:t>
            </a:r>
            <a:r>
              <a:rPr lang="en-GB" b="1" dirty="0" err="1"/>
              <a:t>hyn</a:t>
            </a:r>
            <a:r>
              <a:rPr lang="en-GB" b="1" dirty="0"/>
              <a:t> </a:t>
            </a:r>
            <a:r>
              <a:rPr lang="en-GB" b="1" dirty="0" err="1"/>
              <a:t>yn</a:t>
            </a:r>
            <a:r>
              <a:rPr lang="en-GB" b="1" dirty="0"/>
              <a:t> </a:t>
            </a:r>
            <a:r>
              <a:rPr lang="en-GB" b="1" dirty="0" err="1"/>
              <a:t>cefnogi</a:t>
            </a:r>
            <a:r>
              <a:rPr lang="en-GB" b="1" dirty="0"/>
              <a:t>/</a:t>
            </a:r>
            <a:r>
              <a:rPr lang="en-GB" b="1" dirty="0" err="1"/>
              <a:t>herio</a:t>
            </a:r>
            <a:r>
              <a:rPr lang="en-GB" b="1" dirty="0"/>
              <a:t> </a:t>
            </a:r>
            <a:r>
              <a:rPr lang="en-GB" b="1" dirty="0" err="1"/>
              <a:t>unrhyw</a:t>
            </a:r>
            <a:r>
              <a:rPr lang="en-GB" b="1" dirty="0"/>
              <a:t> </a:t>
            </a:r>
            <a:r>
              <a:rPr lang="en-GB" b="1" dirty="0" err="1"/>
              <a:t>ddamcaniaethau</a:t>
            </a:r>
            <a:r>
              <a:rPr lang="en-GB" b="1" dirty="0"/>
              <a:t> </a:t>
            </a:r>
            <a:r>
              <a:rPr lang="en-GB" b="1" dirty="0" err="1"/>
              <a:t>dysgu</a:t>
            </a:r>
            <a:r>
              <a:rPr lang="en-GB" b="1" dirty="0"/>
              <a:t> </a:t>
            </a:r>
            <a:r>
              <a:rPr lang="en-GB" b="1" dirty="0" err="1"/>
              <a:t>i</a:t>
            </a:r>
            <a:r>
              <a:rPr lang="en-GB" b="1" dirty="0"/>
              <a:t> chi </a:t>
            </a:r>
            <a:r>
              <a:rPr lang="en-GB" b="1" dirty="0" err="1"/>
              <a:t>wedi</a:t>
            </a:r>
            <a:r>
              <a:rPr lang="en-GB" b="1" dirty="0"/>
              <a:t> </a:t>
            </a:r>
            <a:r>
              <a:rPr lang="en-GB" b="1" dirty="0" err="1"/>
              <a:t>dod</a:t>
            </a:r>
            <a:r>
              <a:rPr lang="en-GB" b="1" dirty="0"/>
              <a:t> </a:t>
            </a:r>
            <a:r>
              <a:rPr lang="en-GB" b="1" dirty="0" err="1"/>
              <a:t>ar</a:t>
            </a:r>
            <a:r>
              <a:rPr lang="en-GB" b="1" dirty="0"/>
              <a:t> </a:t>
            </a:r>
            <a:r>
              <a:rPr lang="en-GB" b="1" dirty="0" err="1"/>
              <a:t>eu</a:t>
            </a:r>
            <a:r>
              <a:rPr lang="en-GB" b="1" dirty="0"/>
              <a:t> </a:t>
            </a:r>
            <a:r>
              <a:rPr lang="en-GB" b="1" dirty="0" err="1"/>
              <a:t>traws</a:t>
            </a:r>
            <a:r>
              <a:rPr lang="en-GB" b="1" dirty="0"/>
              <a:t>?</a:t>
            </a:r>
          </a:p>
          <a:p>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r>
              <a:rPr lang="en-GB" dirty="0"/>
              <a:t>The brain changes constantly as a result of learning, and remains elastic throughout life. </a:t>
            </a:r>
          </a:p>
          <a:p>
            <a:endParaRPr lang="en-GB" dirty="0"/>
          </a:p>
          <a:p>
            <a:r>
              <a:rPr lang="en-GB" dirty="0"/>
              <a:t>Neuroscience has shown that learning a skill changes the brain and that these changes revert when practice of the skill ceases – use it or lose it? </a:t>
            </a:r>
          </a:p>
          <a:p>
            <a:pPr marL="0" indent="0" algn="r">
              <a:buNone/>
            </a:pPr>
            <a:r>
              <a:rPr lang="en-GB" dirty="0"/>
              <a:t>(Bailey and </a:t>
            </a:r>
            <a:r>
              <a:rPr lang="en-GB" dirty="0" err="1"/>
              <a:t>Pransky</a:t>
            </a:r>
            <a:r>
              <a:rPr lang="en-GB" dirty="0"/>
              <a:t>, 2014)</a:t>
            </a:r>
          </a:p>
          <a:p>
            <a:endParaRPr lang="en-GB" dirty="0"/>
          </a:p>
          <a:p>
            <a:r>
              <a:rPr lang="en-GB" b="1" dirty="0"/>
              <a:t>Does this support/challenge any previous learning theories you have encountered? </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20872812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hlinkClick r:id="rId3"/>
              </a:rPr>
              <a:t>Cof</a:t>
            </a:r>
            <a:r>
              <a:rPr lang="en-GB" i="1" dirty="0">
                <a:hlinkClick r:id="rId3"/>
              </a:rPr>
              <a:t> </a:t>
            </a:r>
            <a:r>
              <a:rPr lang="en-GB" i="1" dirty="0"/>
              <a:t>/</a:t>
            </a:r>
            <a:r>
              <a:rPr lang="en-GB" dirty="0">
                <a:hlinkClick r:id="rId3"/>
              </a:rPr>
              <a:t>Memory</a:t>
            </a:r>
            <a:br>
              <a:rPr lang="en-GB" dirty="0">
                <a:hlinkClick r:id="rId3"/>
              </a:rPr>
            </a:br>
            <a:endParaRPr lang="en-GB" dirty="0"/>
          </a:p>
        </p:txBody>
      </p:sp>
      <p:sp>
        <p:nvSpPr>
          <p:cNvPr id="3" name="Content Placeholder 2"/>
          <p:cNvSpPr>
            <a:spLocks noGrp="1"/>
          </p:cNvSpPr>
          <p:nvPr>
            <p:ph sz="half" idx="1"/>
          </p:nvPr>
        </p:nvSpPr>
        <p:spPr>
          <a:xfrm>
            <a:off x="457200" y="1124744"/>
            <a:ext cx="4038600" cy="4997152"/>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dirty="0"/>
              <a:t>Mae </a:t>
            </a:r>
            <a:r>
              <a:rPr lang="en-GB" dirty="0" err="1"/>
              <a:t>cofio</a:t>
            </a:r>
            <a:r>
              <a:rPr lang="en-GB" dirty="0"/>
              <a:t> </a:t>
            </a:r>
            <a:r>
              <a:rPr lang="en-GB" dirty="0" err="1"/>
              <a:t>yn</a:t>
            </a:r>
            <a:r>
              <a:rPr lang="en-GB" dirty="0"/>
              <a:t> </a:t>
            </a:r>
            <a:r>
              <a:rPr lang="en-GB" dirty="0" err="1"/>
              <a:t>rhan</a:t>
            </a:r>
            <a:r>
              <a:rPr lang="en-GB" dirty="0"/>
              <a:t> </a:t>
            </a:r>
            <a:r>
              <a:rPr lang="en-GB" dirty="0" err="1"/>
              <a:t>ganolog</a:t>
            </a:r>
            <a:r>
              <a:rPr lang="en-GB" dirty="0"/>
              <a:t> o </a:t>
            </a:r>
            <a:r>
              <a:rPr lang="en-GB" dirty="0" err="1"/>
              <a:t>ddysgu</a:t>
            </a:r>
            <a:r>
              <a:rPr lang="en-GB" dirty="0"/>
              <a:t>. </a:t>
            </a:r>
          </a:p>
          <a:p>
            <a:r>
              <a:rPr lang="en-GB" dirty="0" err="1"/>
              <a:t>Mae’n</a:t>
            </a:r>
            <a:r>
              <a:rPr lang="en-GB" dirty="0"/>
              <a:t> broses </a:t>
            </a:r>
            <a:r>
              <a:rPr lang="en-GB" dirty="0" err="1"/>
              <a:t>corfforol</a:t>
            </a:r>
            <a:r>
              <a:rPr lang="en-GB" dirty="0"/>
              <a:t> </a:t>
            </a:r>
            <a:r>
              <a:rPr lang="en-GB" dirty="0" err="1"/>
              <a:t>sydd</a:t>
            </a:r>
            <a:r>
              <a:rPr lang="en-GB" dirty="0"/>
              <a:t> </a:t>
            </a:r>
            <a:r>
              <a:rPr lang="en-GB" dirty="0" err="1"/>
              <a:t>yn</a:t>
            </a:r>
            <a:r>
              <a:rPr lang="en-GB" dirty="0"/>
              <a:t> </a:t>
            </a:r>
            <a:r>
              <a:rPr lang="en-GB" dirty="0" err="1"/>
              <a:t>llythrennol</a:t>
            </a:r>
            <a:r>
              <a:rPr lang="en-GB" dirty="0"/>
              <a:t> </a:t>
            </a:r>
            <a:r>
              <a:rPr lang="en-GB" dirty="0" err="1"/>
              <a:t>yn</a:t>
            </a:r>
            <a:r>
              <a:rPr lang="en-GB" dirty="0"/>
              <a:t> </a:t>
            </a:r>
            <a:r>
              <a:rPr lang="en-GB" dirty="0" err="1"/>
              <a:t>newid</a:t>
            </a:r>
            <a:r>
              <a:rPr lang="en-GB" dirty="0"/>
              <a:t> </a:t>
            </a:r>
            <a:r>
              <a:rPr lang="en-GB" dirty="0" err="1"/>
              <a:t>ein</a:t>
            </a:r>
            <a:r>
              <a:rPr lang="en-GB" dirty="0"/>
              <a:t> </a:t>
            </a:r>
            <a:r>
              <a:rPr lang="en-GB" dirty="0" err="1"/>
              <a:t>ymenydd</a:t>
            </a:r>
            <a:r>
              <a:rPr lang="en-GB" dirty="0"/>
              <a:t>.</a:t>
            </a:r>
          </a:p>
          <a:p>
            <a:r>
              <a:rPr lang="en-GB" dirty="0"/>
              <a:t>Mae </a:t>
            </a:r>
            <a:r>
              <a:rPr lang="en-GB" dirty="0" err="1"/>
              <a:t>angen</a:t>
            </a:r>
            <a:r>
              <a:rPr lang="en-GB" dirty="0"/>
              <a:t> </a:t>
            </a:r>
            <a:r>
              <a:rPr lang="en-GB" dirty="0" err="1"/>
              <a:t>digon</a:t>
            </a:r>
            <a:r>
              <a:rPr lang="en-GB" dirty="0"/>
              <a:t> o </a:t>
            </a:r>
            <a:r>
              <a:rPr lang="en-GB" dirty="0" err="1"/>
              <a:t>ddwr</a:t>
            </a:r>
            <a:r>
              <a:rPr lang="en-GB" dirty="0"/>
              <a:t>, </a:t>
            </a:r>
            <a:r>
              <a:rPr lang="en-GB" dirty="0" err="1"/>
              <a:t>glwcos</a:t>
            </a:r>
            <a:r>
              <a:rPr lang="en-GB" dirty="0"/>
              <a:t> a </a:t>
            </a:r>
            <a:r>
              <a:rPr lang="en-GB" dirty="0" err="1"/>
              <a:t>chwsg</a:t>
            </a:r>
            <a:r>
              <a:rPr lang="en-GB" dirty="0"/>
              <a:t> </a:t>
            </a:r>
            <a:r>
              <a:rPr lang="en-GB" dirty="0" err="1"/>
              <a:t>ar</a:t>
            </a:r>
            <a:r>
              <a:rPr lang="en-GB" dirty="0"/>
              <a:t> </a:t>
            </a:r>
            <a:r>
              <a:rPr lang="en-GB" dirty="0" err="1"/>
              <a:t>yr</a:t>
            </a:r>
            <a:r>
              <a:rPr lang="en-GB" dirty="0"/>
              <a:t> </a:t>
            </a:r>
            <a:r>
              <a:rPr lang="en-GB" dirty="0" err="1"/>
              <a:t>ymennydd</a:t>
            </a:r>
            <a:r>
              <a:rPr lang="en-GB" dirty="0"/>
              <a:t> </a:t>
            </a:r>
            <a:r>
              <a:rPr lang="en-GB" dirty="0" err="1"/>
              <a:t>i</a:t>
            </a:r>
            <a:r>
              <a:rPr lang="en-GB" dirty="0"/>
              <a:t> </a:t>
            </a:r>
            <a:r>
              <a:rPr lang="en-GB" dirty="0" err="1"/>
              <a:t>weithio’n</a:t>
            </a:r>
            <a:r>
              <a:rPr lang="en-GB" dirty="0"/>
              <a:t> </a:t>
            </a:r>
            <a:r>
              <a:rPr lang="en-GB" dirty="0" err="1"/>
              <a:t>effeithiol</a:t>
            </a:r>
            <a:r>
              <a:rPr lang="en-GB" dirty="0"/>
              <a:t>. </a:t>
            </a:r>
          </a:p>
          <a:p>
            <a:r>
              <a:rPr lang="en-GB" dirty="0" err="1"/>
              <a:t>Rydym</a:t>
            </a:r>
            <a:r>
              <a:rPr lang="en-GB" dirty="0"/>
              <a:t> </a:t>
            </a:r>
            <a:r>
              <a:rPr lang="en-GB" dirty="0" err="1"/>
              <a:t>wedi</a:t>
            </a:r>
            <a:r>
              <a:rPr lang="en-GB" dirty="0"/>
              <a:t> ‘</a:t>
            </a:r>
            <a:r>
              <a:rPr lang="en-GB" dirty="0" err="1"/>
              <a:t>dysgu</a:t>
            </a:r>
            <a:r>
              <a:rPr lang="en-GB" dirty="0"/>
              <a:t>’ </a:t>
            </a:r>
            <a:r>
              <a:rPr lang="en-GB" dirty="0" err="1"/>
              <a:t>rhywbeth</a:t>
            </a:r>
            <a:r>
              <a:rPr lang="en-GB" dirty="0"/>
              <a:t> pan </a:t>
            </a:r>
            <a:r>
              <a:rPr lang="en-GB" dirty="0" err="1"/>
              <a:t>mae</a:t>
            </a:r>
            <a:r>
              <a:rPr lang="en-GB" dirty="0"/>
              <a:t> </a:t>
            </a:r>
            <a:r>
              <a:rPr lang="en-GB" dirty="0" err="1"/>
              <a:t>gennym</a:t>
            </a:r>
            <a:r>
              <a:rPr lang="en-GB" dirty="0"/>
              <a:t> </a:t>
            </a:r>
            <a:r>
              <a:rPr lang="en-GB" dirty="0" err="1"/>
              <a:t>rhwydwaith</a:t>
            </a:r>
            <a:r>
              <a:rPr lang="en-GB" dirty="0"/>
              <a:t> o </a:t>
            </a:r>
            <a:r>
              <a:rPr lang="en-GB" dirty="0" err="1"/>
              <a:t>niwrons</a:t>
            </a:r>
            <a:r>
              <a:rPr lang="en-GB" dirty="0"/>
              <a:t> </a:t>
            </a:r>
            <a:r>
              <a:rPr lang="en-GB" dirty="0" err="1"/>
              <a:t>amdano</a:t>
            </a:r>
            <a:r>
              <a:rPr lang="en-GB" dirty="0"/>
              <a:t> – </a:t>
            </a:r>
            <a:r>
              <a:rPr lang="en-GB" dirty="0" err="1"/>
              <a:t>gellir</a:t>
            </a:r>
            <a:r>
              <a:rPr lang="en-GB" dirty="0"/>
              <a:t> </a:t>
            </a:r>
            <a:r>
              <a:rPr lang="en-GB" dirty="0" err="1"/>
              <a:t>ystyried</a:t>
            </a:r>
            <a:r>
              <a:rPr lang="en-GB" dirty="0"/>
              <a:t> y </a:t>
            </a:r>
            <a:r>
              <a:rPr lang="en-GB" dirty="0" err="1"/>
              <a:t>cynrychiolaeth</a:t>
            </a:r>
            <a:r>
              <a:rPr lang="en-GB" dirty="0"/>
              <a:t> </a:t>
            </a:r>
            <a:r>
              <a:rPr lang="en-GB" dirty="0" err="1"/>
              <a:t>hwn</a:t>
            </a:r>
            <a:r>
              <a:rPr lang="en-GB" dirty="0"/>
              <a:t> o </a:t>
            </a:r>
            <a:r>
              <a:rPr lang="en-GB" dirty="0" err="1"/>
              <a:t>wybodaeth</a:t>
            </a:r>
            <a:r>
              <a:rPr lang="en-GB" dirty="0"/>
              <a:t> </a:t>
            </a:r>
            <a:r>
              <a:rPr lang="en-GB" dirty="0" err="1"/>
              <a:t>yn</a:t>
            </a:r>
            <a:r>
              <a:rPr lang="en-GB" dirty="0"/>
              <a:t> </a:t>
            </a:r>
            <a:r>
              <a:rPr lang="en-GB" dirty="0" err="1"/>
              <a:t>debyg</a:t>
            </a:r>
            <a:r>
              <a:rPr lang="en-GB" dirty="0"/>
              <a:t> i ‘</a:t>
            </a:r>
            <a:r>
              <a:rPr lang="en-GB" dirty="0" err="1"/>
              <a:t>sgema</a:t>
            </a:r>
            <a:r>
              <a:rPr lang="en-GB" dirty="0"/>
              <a:t>’ (pa </a:t>
            </a:r>
            <a:r>
              <a:rPr lang="en-GB" dirty="0" err="1"/>
              <a:t>ddamcaniaethydd</a:t>
            </a:r>
            <a:r>
              <a:rPr lang="en-GB" dirty="0"/>
              <a:t>?)</a:t>
            </a:r>
          </a:p>
          <a:p>
            <a:pPr marL="0" indent="0" algn="r">
              <a:buNone/>
            </a:pPr>
            <a:r>
              <a:rPr lang="en-GB" dirty="0"/>
              <a:t>(Bailey a </a:t>
            </a:r>
            <a:r>
              <a:rPr lang="en-GB" dirty="0" err="1"/>
              <a:t>Pransky</a:t>
            </a:r>
            <a:r>
              <a:rPr lang="en-GB" dirty="0"/>
              <a:t>, 2014)</a:t>
            </a:r>
          </a:p>
          <a:p>
            <a:pPr marL="0" indent="0">
              <a:buNone/>
            </a:pPr>
            <a:endParaRPr lang="en-GB" dirty="0"/>
          </a:p>
          <a:p>
            <a:pPr marL="0" indent="0">
              <a:buNone/>
            </a:pPr>
            <a:endParaRPr lang="en-GB" dirty="0"/>
          </a:p>
        </p:txBody>
      </p:sp>
      <p:sp>
        <p:nvSpPr>
          <p:cNvPr id="4" name="Content Placeholder 3"/>
          <p:cNvSpPr>
            <a:spLocks noGrp="1"/>
          </p:cNvSpPr>
          <p:nvPr>
            <p:ph sz="half" idx="2"/>
          </p:nvPr>
        </p:nvSpPr>
        <p:spPr>
          <a:xfrm>
            <a:off x="4648202" y="1153344"/>
            <a:ext cx="4038600" cy="4997152"/>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dirty="0"/>
              <a:t>Memory is a central part of learning. </a:t>
            </a:r>
          </a:p>
          <a:p>
            <a:r>
              <a:rPr lang="en-GB" dirty="0"/>
              <a:t>It is a physical process which literally changes our brains.  </a:t>
            </a:r>
          </a:p>
          <a:p>
            <a:r>
              <a:rPr lang="en-GB" dirty="0"/>
              <a:t>Brains need sufficient water, glucose and sleep to function effectively.</a:t>
            </a:r>
          </a:p>
          <a:p>
            <a:r>
              <a:rPr lang="en-GB" dirty="0"/>
              <a:t>We have ‘learnt’ something when we have a network of neurons about it – this representation of knowledge could be thought of as ‘schema’ (which theorist?)</a:t>
            </a:r>
          </a:p>
          <a:p>
            <a:pPr marL="0" indent="0">
              <a:buNone/>
            </a:pPr>
            <a:endParaRPr lang="en-GB" dirty="0"/>
          </a:p>
          <a:p>
            <a:pPr marL="0" indent="0" algn="r">
              <a:buNone/>
            </a:pPr>
            <a:r>
              <a:rPr lang="en-GB" dirty="0"/>
              <a:t>(Bailey and </a:t>
            </a:r>
            <a:r>
              <a:rPr lang="en-GB" dirty="0" err="1"/>
              <a:t>Pransky</a:t>
            </a:r>
            <a:r>
              <a:rPr lang="en-GB" dirty="0"/>
              <a:t>, 2014)</a:t>
            </a:r>
          </a:p>
        </p:txBody>
      </p:sp>
    </p:spTree>
    <p:extLst>
      <p:ext uri="{BB962C8B-B14F-4D97-AF65-F5344CB8AC3E}">
        <p14:creationId xmlns:p14="http://schemas.microsoft.com/office/powerpoint/2010/main" val="20427674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390" y="548680"/>
            <a:ext cx="8229600" cy="1143000"/>
          </a:xfrm>
        </p:spPr>
        <p:txBody>
          <a:bodyPr>
            <a:normAutofit fontScale="90000"/>
          </a:bodyPr>
          <a:lstStyle/>
          <a:p>
            <a:r>
              <a:rPr lang="en-GB" i="1" dirty="0" err="1"/>
              <a:t>Goblygiadau</a:t>
            </a:r>
            <a:r>
              <a:rPr lang="en-GB" i="1" dirty="0"/>
              <a:t> </a:t>
            </a:r>
            <a:r>
              <a:rPr lang="en-GB" i="1" dirty="0" err="1"/>
              <a:t>ar</a:t>
            </a:r>
            <a:r>
              <a:rPr lang="en-GB" i="1" dirty="0"/>
              <a:t> </a:t>
            </a:r>
            <a:r>
              <a:rPr lang="en-GB" i="1" dirty="0" err="1"/>
              <a:t>gyfer</a:t>
            </a:r>
            <a:r>
              <a:rPr lang="en-GB" i="1" dirty="0"/>
              <a:t> </a:t>
            </a:r>
            <a:r>
              <a:rPr lang="en-GB" i="1" dirty="0" err="1"/>
              <a:t>Dysgu</a:t>
            </a:r>
            <a:r>
              <a:rPr lang="en-GB" i="1" dirty="0"/>
              <a:t> </a:t>
            </a:r>
            <a:r>
              <a:rPr lang="en-GB" dirty="0"/>
              <a:t>Implications for Learning</a:t>
            </a:r>
            <a:br>
              <a:rPr lang="en-GB" dirty="0"/>
            </a:br>
            <a:endParaRPr lang="en-GB" i="1"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r>
              <a:rPr lang="en-GB" sz="4300" b="1" dirty="0" err="1"/>
              <a:t>Mewn</a:t>
            </a:r>
            <a:r>
              <a:rPr lang="en-GB" sz="4300" b="1" dirty="0"/>
              <a:t> </a:t>
            </a:r>
            <a:r>
              <a:rPr lang="en-GB" sz="4300" b="1" dirty="0" err="1"/>
              <a:t>cyfnod</a:t>
            </a:r>
            <a:r>
              <a:rPr lang="en-GB" sz="4300" b="1" dirty="0"/>
              <a:t> o </a:t>
            </a:r>
            <a:r>
              <a:rPr lang="en-GB" sz="4300" b="1" dirty="0" err="1"/>
              <a:t>ddysgu</a:t>
            </a:r>
            <a:r>
              <a:rPr lang="en-GB" sz="4300" b="1" dirty="0"/>
              <a:t>, </a:t>
            </a:r>
            <a:r>
              <a:rPr lang="en-GB" sz="4300" b="1" dirty="0" err="1"/>
              <a:t>mae</a:t>
            </a:r>
            <a:r>
              <a:rPr lang="en-GB" sz="4300" b="1" dirty="0"/>
              <a:t> </a:t>
            </a:r>
            <a:r>
              <a:rPr lang="en-GB" sz="4300" b="1" dirty="0" err="1"/>
              <a:t>dysgwyr</a:t>
            </a:r>
            <a:r>
              <a:rPr lang="en-GB" sz="4300" b="1" dirty="0"/>
              <a:t> </a:t>
            </a:r>
            <a:r>
              <a:rPr lang="en-GB" sz="4300" b="1" dirty="0" err="1"/>
              <a:t>yn</a:t>
            </a:r>
            <a:r>
              <a:rPr lang="en-GB" sz="4300" b="1" dirty="0"/>
              <a:t> </a:t>
            </a:r>
            <a:r>
              <a:rPr lang="en-GB" sz="4300" b="1" dirty="0" err="1"/>
              <a:t>fwyaf</a:t>
            </a:r>
            <a:r>
              <a:rPr lang="en-GB" sz="4300" b="1" dirty="0"/>
              <a:t> </a:t>
            </a:r>
            <a:r>
              <a:rPr lang="en-GB" sz="4300" b="1" dirty="0" err="1"/>
              <a:t>tebygol</a:t>
            </a:r>
            <a:r>
              <a:rPr lang="en-GB" sz="4300" b="1" dirty="0"/>
              <a:t> o gofio </a:t>
            </a:r>
            <a:r>
              <a:rPr lang="en-GB" sz="4300" b="1" dirty="0" err="1"/>
              <a:t>orau</a:t>
            </a:r>
            <a:r>
              <a:rPr lang="en-GB" sz="4300" b="1" dirty="0"/>
              <a:t>:</a:t>
            </a:r>
          </a:p>
          <a:p>
            <a:pPr lvl="1"/>
            <a:r>
              <a:rPr lang="en-GB" sz="3900" dirty="0"/>
              <a:t>Beth </a:t>
            </a:r>
            <a:r>
              <a:rPr lang="en-GB" sz="3900" dirty="0" err="1"/>
              <a:t>ddaeth</a:t>
            </a:r>
            <a:r>
              <a:rPr lang="en-GB" sz="3900" dirty="0"/>
              <a:t> </a:t>
            </a:r>
            <a:r>
              <a:rPr lang="en-GB" sz="3900" dirty="0" err="1"/>
              <a:t>yn</a:t>
            </a:r>
            <a:r>
              <a:rPr lang="en-GB" sz="3900" dirty="0"/>
              <a:t> </a:t>
            </a:r>
            <a:r>
              <a:rPr lang="en-GB" sz="3900" dirty="0" err="1"/>
              <a:t>gyntaf</a:t>
            </a:r>
            <a:r>
              <a:rPr lang="en-GB" sz="3900" dirty="0"/>
              <a:t> </a:t>
            </a:r>
            <a:r>
              <a:rPr lang="en-GB" sz="3900" dirty="0" err="1"/>
              <a:t>mewn</a:t>
            </a:r>
            <a:r>
              <a:rPr lang="en-GB" sz="3900" dirty="0"/>
              <a:t> </a:t>
            </a:r>
            <a:r>
              <a:rPr lang="en-GB" sz="3900" dirty="0" err="1"/>
              <a:t>dilyniant</a:t>
            </a:r>
            <a:endParaRPr lang="en-GB" sz="3900" dirty="0"/>
          </a:p>
          <a:p>
            <a:pPr lvl="1"/>
            <a:r>
              <a:rPr lang="en-GB" sz="3900" dirty="0" err="1"/>
              <a:t>Bydd</a:t>
            </a:r>
            <a:r>
              <a:rPr lang="en-GB" sz="3900" dirty="0"/>
              <a:t> </a:t>
            </a:r>
            <a:r>
              <a:rPr lang="en-GB" sz="3900" dirty="0" err="1"/>
              <a:t>beth</a:t>
            </a:r>
            <a:r>
              <a:rPr lang="en-GB" sz="3900" dirty="0"/>
              <a:t> </a:t>
            </a:r>
            <a:r>
              <a:rPr lang="en-GB" sz="3900" dirty="0" err="1"/>
              <a:t>ddaeth</a:t>
            </a:r>
            <a:r>
              <a:rPr lang="en-GB" sz="3900" dirty="0"/>
              <a:t> </a:t>
            </a:r>
            <a:r>
              <a:rPr lang="en-GB" sz="3900" dirty="0" err="1"/>
              <a:t>yn</a:t>
            </a:r>
            <a:r>
              <a:rPr lang="en-GB" sz="3900" dirty="0"/>
              <a:t> </a:t>
            </a:r>
            <a:r>
              <a:rPr lang="en-GB" sz="3900" dirty="0" err="1"/>
              <a:t>olaf</a:t>
            </a:r>
            <a:r>
              <a:rPr lang="en-GB" sz="3900" dirty="0"/>
              <a:t> </a:t>
            </a:r>
            <a:r>
              <a:rPr lang="en-GB" sz="3900" dirty="0" err="1"/>
              <a:t>yn</a:t>
            </a:r>
            <a:r>
              <a:rPr lang="en-GB" sz="3900" dirty="0"/>
              <a:t> </a:t>
            </a:r>
            <a:r>
              <a:rPr lang="en-GB" sz="3900" dirty="0" err="1"/>
              <a:t>dod</a:t>
            </a:r>
            <a:r>
              <a:rPr lang="en-GB" sz="3900" dirty="0"/>
              <a:t> </a:t>
            </a:r>
            <a:r>
              <a:rPr lang="en-GB" sz="3900" dirty="0" err="1"/>
              <a:t>yn</a:t>
            </a:r>
            <a:r>
              <a:rPr lang="en-GB" sz="3900" dirty="0"/>
              <a:t> ail</a:t>
            </a:r>
          </a:p>
          <a:p>
            <a:pPr lvl="1"/>
            <a:r>
              <a:rPr lang="en-GB" sz="3900" dirty="0" err="1"/>
              <a:t>Bydd</a:t>
            </a:r>
            <a:r>
              <a:rPr lang="en-GB" sz="3900" dirty="0"/>
              <a:t> </a:t>
            </a:r>
            <a:r>
              <a:rPr lang="en-GB" sz="3900" dirty="0" err="1"/>
              <a:t>yr</a:t>
            </a:r>
            <a:r>
              <a:rPr lang="en-GB" sz="3900" dirty="0"/>
              <a:t> </a:t>
            </a:r>
            <a:r>
              <a:rPr lang="en-GB" sz="3900" dirty="0" err="1"/>
              <a:t>hyn</a:t>
            </a:r>
            <a:r>
              <a:rPr lang="en-GB" sz="3900" dirty="0"/>
              <a:t> </a:t>
            </a:r>
            <a:r>
              <a:rPr lang="en-GB" sz="3900" dirty="0" err="1"/>
              <a:t>ddaeth</a:t>
            </a:r>
            <a:r>
              <a:rPr lang="en-GB" sz="3900" dirty="0"/>
              <a:t> </a:t>
            </a:r>
            <a:r>
              <a:rPr lang="en-GB" sz="3900" dirty="0" err="1"/>
              <a:t>yn</a:t>
            </a:r>
            <a:r>
              <a:rPr lang="en-GB" sz="3900" dirty="0"/>
              <a:t> y </a:t>
            </a:r>
            <a:r>
              <a:rPr lang="en-GB" sz="3900" dirty="0" err="1"/>
              <a:t>canol</a:t>
            </a:r>
            <a:r>
              <a:rPr lang="en-GB" sz="3900" dirty="0"/>
              <a:t> </a:t>
            </a:r>
            <a:r>
              <a:rPr lang="en-GB" sz="3900" dirty="0" err="1"/>
              <a:t>yn</a:t>
            </a:r>
            <a:r>
              <a:rPr lang="en-GB" sz="3900" dirty="0"/>
              <a:t> </a:t>
            </a:r>
            <a:r>
              <a:rPr lang="en-GB" sz="3900" dirty="0" err="1"/>
              <a:t>cael</a:t>
            </a:r>
            <a:r>
              <a:rPr lang="en-GB" sz="3900" dirty="0"/>
              <a:t> </a:t>
            </a:r>
            <a:r>
              <a:rPr lang="en-GB" sz="3900" dirty="0" err="1"/>
              <a:t>ei</a:t>
            </a:r>
            <a:r>
              <a:rPr lang="en-GB" sz="3900" dirty="0"/>
              <a:t> </a:t>
            </a:r>
            <a:r>
              <a:rPr lang="en-GB" sz="3900" dirty="0" err="1"/>
              <a:t>ddysgu</a:t>
            </a:r>
            <a:r>
              <a:rPr lang="en-GB" sz="3900" dirty="0"/>
              <a:t> </a:t>
            </a:r>
            <a:r>
              <a:rPr lang="en-GB" sz="3900" b="1" dirty="0" err="1"/>
              <a:t>waethaf</a:t>
            </a:r>
            <a:r>
              <a:rPr lang="en-GB" sz="3900" b="1" dirty="0"/>
              <a:t> </a:t>
            </a:r>
          </a:p>
          <a:p>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r>
              <a:rPr lang="en-GB" altLang="en-US" sz="4000" b="1" dirty="0">
                <a:cs typeface="Arial" pitchFamily="34" charset="0"/>
              </a:rPr>
              <a:t>In a sequence of learning, learners are most likely to remember best:</a:t>
            </a:r>
            <a:endParaRPr lang="en-GB" altLang="en-US" sz="2900" dirty="0">
              <a:cs typeface="Arial" pitchFamily="34" charset="0"/>
            </a:endParaRPr>
          </a:p>
          <a:p>
            <a:pPr lvl="1">
              <a:lnSpc>
                <a:spcPct val="150000"/>
              </a:lnSpc>
            </a:pPr>
            <a:r>
              <a:rPr lang="en-GB" altLang="en-US" sz="2900" dirty="0">
                <a:cs typeface="Arial" pitchFamily="34" charset="0"/>
              </a:rPr>
              <a:t>What came first in the sequence</a:t>
            </a:r>
          </a:p>
          <a:p>
            <a:pPr lvl="1">
              <a:lnSpc>
                <a:spcPct val="150000"/>
              </a:lnSpc>
            </a:pPr>
            <a:r>
              <a:rPr lang="en-GB" altLang="en-US" sz="2900" dirty="0">
                <a:cs typeface="Arial" pitchFamily="34" charset="0"/>
              </a:rPr>
              <a:t>What came last will be learnt second best</a:t>
            </a:r>
          </a:p>
          <a:p>
            <a:pPr lvl="1">
              <a:lnSpc>
                <a:spcPct val="150000"/>
              </a:lnSpc>
            </a:pPr>
            <a:r>
              <a:rPr lang="en-GB" altLang="en-US" sz="2900" dirty="0">
                <a:cs typeface="Arial" pitchFamily="34" charset="0"/>
              </a:rPr>
              <a:t>What came in the middle will be learnt </a:t>
            </a:r>
            <a:r>
              <a:rPr lang="en-GB" altLang="en-US" sz="2900" b="1" dirty="0">
                <a:cs typeface="Arial" pitchFamily="34" charset="0"/>
              </a:rPr>
              <a:t>worst</a:t>
            </a:r>
          </a:p>
          <a:p>
            <a:endParaRPr lang="en-GB" dirty="0"/>
          </a:p>
        </p:txBody>
      </p:sp>
      <p:sp>
        <p:nvSpPr>
          <p:cNvPr id="6" name="Footer Placeholder 5"/>
          <p:cNvSpPr>
            <a:spLocks noGrp="1"/>
          </p:cNvSpPr>
          <p:nvPr>
            <p:ph type="ftr" sz="quarter" idx="11"/>
          </p:nvPr>
        </p:nvSpPr>
        <p:spPr>
          <a:xfrm>
            <a:off x="515566" y="5877272"/>
            <a:ext cx="8147248" cy="1143000"/>
          </a:xfrm>
        </p:spPr>
        <p:txBody>
          <a:bodyPr/>
          <a:lstStyle/>
          <a:p>
            <a:r>
              <a:rPr lang="en-GB" dirty="0"/>
              <a:t>Based on research brought together by Dr Karl Wall, Institute of Education from </a:t>
            </a:r>
            <a:r>
              <a:rPr lang="en-GB" dirty="0" err="1"/>
              <a:t>Misbah</a:t>
            </a:r>
            <a:r>
              <a:rPr lang="en-GB" dirty="0"/>
              <a:t>, A. (N.D)</a:t>
            </a:r>
          </a:p>
        </p:txBody>
      </p:sp>
    </p:spTree>
    <p:extLst>
      <p:ext uri="{BB962C8B-B14F-4D97-AF65-F5344CB8AC3E}">
        <p14:creationId xmlns:p14="http://schemas.microsoft.com/office/powerpoint/2010/main" val="1552601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31640" y="1263650"/>
            <a:ext cx="7740228" cy="4829646"/>
          </a:xfrm>
        </p:spPr>
        <p:txBody>
          <a:bodyPr>
            <a:normAutofit lnSpcReduction="10000"/>
          </a:bodyPr>
          <a:lstStyle/>
          <a:p>
            <a:r>
              <a:rPr lang="en-GB" altLang="en-US" sz="2400" b="1" dirty="0" err="1">
                <a:cs typeface="Arial" pitchFamily="34" charset="0"/>
              </a:rPr>
              <a:t>Dysgu</a:t>
            </a:r>
            <a:r>
              <a:rPr lang="en-GB" altLang="en-US" sz="2400" b="1" dirty="0">
                <a:cs typeface="Arial" pitchFamily="34" charset="0"/>
              </a:rPr>
              <a:t> </a:t>
            </a:r>
            <a:r>
              <a:rPr lang="en-GB" altLang="en-US" sz="2400" b="1" dirty="0" err="1">
                <a:cs typeface="Arial" pitchFamily="34" charset="0"/>
              </a:rPr>
              <a:t>blaenorol</a:t>
            </a:r>
            <a:r>
              <a:rPr lang="en-GB" altLang="en-US" sz="2400" dirty="0">
                <a:cs typeface="Arial" pitchFamily="34" charset="0"/>
              </a:rPr>
              <a:t>/Past learning</a:t>
            </a:r>
          </a:p>
          <a:p>
            <a:r>
              <a:rPr lang="en-GB" altLang="en-US" sz="2400" b="1" dirty="0">
                <a:cs typeface="Arial" pitchFamily="34" charset="0"/>
              </a:rPr>
              <a:t>Ail-</a:t>
            </a:r>
            <a:r>
              <a:rPr lang="en-GB" altLang="en-US" sz="2400" b="1" dirty="0" err="1">
                <a:cs typeface="Arial" pitchFamily="34" charset="0"/>
              </a:rPr>
              <a:t>gyrchu’r</a:t>
            </a:r>
            <a:r>
              <a:rPr lang="en-GB" altLang="en-US" sz="2400" b="1" dirty="0">
                <a:cs typeface="Arial" pitchFamily="34" charset="0"/>
              </a:rPr>
              <a:t> </a:t>
            </a:r>
            <a:r>
              <a:rPr lang="en-GB" altLang="en-US" sz="2400" b="1" dirty="0" err="1">
                <a:cs typeface="Arial" pitchFamily="34" charset="0"/>
              </a:rPr>
              <a:t>dysgu</a:t>
            </a:r>
            <a:r>
              <a:rPr lang="en-GB" altLang="en-US" sz="2400" dirty="0">
                <a:cs typeface="Arial" pitchFamily="34" charset="0"/>
              </a:rPr>
              <a:t>/Re-accessed learning</a:t>
            </a:r>
          </a:p>
          <a:p>
            <a:r>
              <a:rPr lang="en-GB" altLang="en-US" sz="2400" b="1" dirty="0" err="1">
                <a:cs typeface="Arial" pitchFamily="34" charset="0"/>
              </a:rPr>
              <a:t>Dysgu</a:t>
            </a:r>
            <a:r>
              <a:rPr lang="en-GB" altLang="en-US" sz="2400" b="1" dirty="0">
                <a:cs typeface="Arial" pitchFamily="34" charset="0"/>
              </a:rPr>
              <a:t> </a:t>
            </a:r>
            <a:r>
              <a:rPr lang="en-GB" altLang="en-US" sz="2400" b="1" dirty="0" err="1">
                <a:cs typeface="Arial" pitchFamily="34" charset="0"/>
              </a:rPr>
              <a:t>presennol</a:t>
            </a:r>
            <a:r>
              <a:rPr lang="en-GB" altLang="en-US" sz="2400" dirty="0">
                <a:cs typeface="Arial" pitchFamily="34" charset="0"/>
              </a:rPr>
              <a:t>/Present learning </a:t>
            </a:r>
          </a:p>
          <a:p>
            <a:r>
              <a:rPr lang="en-GB" altLang="en-US" sz="2400" dirty="0" err="1">
                <a:cs typeface="Arial" pitchFamily="34" charset="0"/>
              </a:rPr>
              <a:t>A</a:t>
            </a:r>
            <a:r>
              <a:rPr lang="en-GB" altLang="en-US" sz="2400" b="1" dirty="0" err="1">
                <a:cs typeface="Arial" pitchFamily="34" charset="0"/>
              </a:rPr>
              <a:t>tgynhyrchu’r</a:t>
            </a:r>
            <a:r>
              <a:rPr lang="en-GB" altLang="en-US" sz="2400" b="1" dirty="0">
                <a:cs typeface="Arial" pitchFamily="34" charset="0"/>
              </a:rPr>
              <a:t> ‘</a:t>
            </a:r>
            <a:r>
              <a:rPr lang="en-GB" altLang="en-US" sz="2400" b="1" dirty="0" err="1">
                <a:cs typeface="Arial" pitchFamily="34" charset="0"/>
              </a:rPr>
              <a:t>dysgu</a:t>
            </a:r>
            <a:r>
              <a:rPr lang="en-GB" altLang="en-US" sz="2400" dirty="0">
                <a:cs typeface="Arial" pitchFamily="34" charset="0"/>
              </a:rPr>
              <a:t>’/Reproduction of the ‘learnt’</a:t>
            </a:r>
          </a:p>
          <a:p>
            <a:r>
              <a:rPr lang="en-GB" altLang="en-US" sz="2400" b="1" dirty="0" err="1">
                <a:cs typeface="Arial" pitchFamily="34" charset="0"/>
              </a:rPr>
              <a:t>Adrodd</a:t>
            </a:r>
            <a:r>
              <a:rPr lang="en-GB" altLang="en-US" sz="2400" b="1" dirty="0">
                <a:cs typeface="Arial" pitchFamily="34" charset="0"/>
              </a:rPr>
              <a:t> </a:t>
            </a:r>
            <a:r>
              <a:rPr lang="en-GB" altLang="en-US" sz="2400" b="1" dirty="0" err="1">
                <a:cs typeface="Arial" pitchFamily="34" charset="0"/>
              </a:rPr>
              <a:t>ar</a:t>
            </a:r>
            <a:r>
              <a:rPr lang="en-GB" altLang="en-US" sz="2400" b="1" dirty="0">
                <a:cs typeface="Arial" pitchFamily="34" charset="0"/>
              </a:rPr>
              <a:t> </a:t>
            </a:r>
            <a:r>
              <a:rPr lang="en-GB" altLang="en-US" sz="2400" b="1" dirty="0" err="1">
                <a:cs typeface="Arial" pitchFamily="34" charset="0"/>
              </a:rPr>
              <a:t>ddysgu</a:t>
            </a:r>
            <a:r>
              <a:rPr lang="en-GB" altLang="en-US" sz="2400" dirty="0">
                <a:cs typeface="Arial" pitchFamily="34" charset="0"/>
              </a:rPr>
              <a:t>/Reporting learning</a:t>
            </a:r>
          </a:p>
          <a:p>
            <a:r>
              <a:rPr lang="en-GB" altLang="en-US" sz="2400" b="1" dirty="0" err="1">
                <a:cs typeface="Arial" pitchFamily="34" charset="0"/>
              </a:rPr>
              <a:t>Cyfnewid</a:t>
            </a:r>
            <a:r>
              <a:rPr lang="en-GB" altLang="en-US" sz="2400" b="1" dirty="0">
                <a:cs typeface="Arial" pitchFamily="34" charset="0"/>
              </a:rPr>
              <a:t> </a:t>
            </a:r>
            <a:r>
              <a:rPr lang="en-GB" altLang="en-US" sz="2400" b="1" dirty="0" err="1">
                <a:cs typeface="Arial" pitchFamily="34" charset="0"/>
              </a:rPr>
              <a:t>dysgu</a:t>
            </a:r>
            <a:r>
              <a:rPr lang="en-GB" altLang="en-US" sz="2400" b="1" dirty="0">
                <a:cs typeface="Arial" pitchFamily="34" charset="0"/>
              </a:rPr>
              <a:t> ag </a:t>
            </a:r>
            <a:r>
              <a:rPr lang="en-GB" altLang="en-US" sz="2400" b="1" dirty="0" err="1">
                <a:cs typeface="Arial" pitchFamily="34" charset="0"/>
              </a:rPr>
              <a:t>eraill</a:t>
            </a:r>
            <a:r>
              <a:rPr lang="en-GB" altLang="en-US" sz="2400" dirty="0">
                <a:cs typeface="Arial" pitchFamily="34" charset="0"/>
              </a:rPr>
              <a:t>/Exchanging learning with others</a:t>
            </a:r>
          </a:p>
          <a:p>
            <a:r>
              <a:rPr lang="en-GB" altLang="en-US" sz="2400" b="1" dirty="0" err="1">
                <a:cs typeface="Arial" pitchFamily="34" charset="0"/>
              </a:rPr>
              <a:t>Rhannu</a:t>
            </a:r>
            <a:r>
              <a:rPr lang="en-GB" altLang="en-US" sz="2400" b="1" dirty="0">
                <a:cs typeface="Arial" pitchFamily="34" charset="0"/>
              </a:rPr>
              <a:t> </a:t>
            </a:r>
            <a:r>
              <a:rPr lang="en-GB" altLang="en-US" sz="2400" b="1" dirty="0" err="1">
                <a:cs typeface="Arial" pitchFamily="34" charset="0"/>
              </a:rPr>
              <a:t>dysgu</a:t>
            </a:r>
            <a:r>
              <a:rPr lang="en-GB" altLang="en-US" sz="2400" dirty="0">
                <a:cs typeface="Arial" pitchFamily="34" charset="0"/>
              </a:rPr>
              <a:t>/Sharing learning</a:t>
            </a:r>
          </a:p>
          <a:p>
            <a:r>
              <a:rPr lang="en-GB" altLang="en-US" sz="2400" b="1" dirty="0">
                <a:cs typeface="Arial" pitchFamily="34" charset="0"/>
              </a:rPr>
              <a:t>Ail-weld </a:t>
            </a:r>
            <a:r>
              <a:rPr lang="en-GB" altLang="en-US" sz="2400" b="1" dirty="0" err="1">
                <a:cs typeface="Arial" pitchFamily="34" charset="0"/>
              </a:rPr>
              <a:t>dysgu</a:t>
            </a:r>
            <a:r>
              <a:rPr lang="en-GB" altLang="en-US" sz="2400" dirty="0">
                <a:cs typeface="Arial" pitchFamily="34" charset="0"/>
              </a:rPr>
              <a:t>/Re-viewing learning</a:t>
            </a:r>
          </a:p>
          <a:p>
            <a:r>
              <a:rPr lang="en-GB" altLang="en-US" sz="2400" b="1" dirty="0">
                <a:cs typeface="Arial" pitchFamily="34" charset="0"/>
              </a:rPr>
              <a:t>Ail-</a:t>
            </a:r>
            <a:r>
              <a:rPr lang="en-GB" altLang="en-US" sz="2400" b="1" dirty="0" err="1">
                <a:cs typeface="Arial" pitchFamily="34" charset="0"/>
              </a:rPr>
              <a:t>ddehongli</a:t>
            </a:r>
            <a:r>
              <a:rPr lang="en-GB" altLang="en-US" sz="2400" b="1" dirty="0">
                <a:cs typeface="Arial" pitchFamily="34" charset="0"/>
              </a:rPr>
              <a:t> </a:t>
            </a:r>
            <a:r>
              <a:rPr lang="en-GB" altLang="en-US" sz="2400" b="1" dirty="0" err="1">
                <a:cs typeface="Arial" pitchFamily="34" charset="0"/>
              </a:rPr>
              <a:t>dysgu</a:t>
            </a:r>
            <a:r>
              <a:rPr lang="en-GB" altLang="en-US" sz="2400" dirty="0">
                <a:cs typeface="Arial" pitchFamily="34" charset="0"/>
              </a:rPr>
              <a:t>/Re-interpreting learning</a:t>
            </a:r>
          </a:p>
          <a:p>
            <a:r>
              <a:rPr lang="en-GB" altLang="en-US" sz="2400" b="1" dirty="0">
                <a:cs typeface="Arial" pitchFamily="34" charset="0"/>
              </a:rPr>
              <a:t>Ail-</a:t>
            </a:r>
            <a:r>
              <a:rPr lang="en-GB" altLang="en-US" sz="2400" b="1" dirty="0" err="1">
                <a:cs typeface="Arial" pitchFamily="34" charset="0"/>
              </a:rPr>
              <a:t>asesu’r</a:t>
            </a:r>
            <a:r>
              <a:rPr lang="en-GB" altLang="en-US" sz="2400" b="1" dirty="0">
                <a:cs typeface="Arial" pitchFamily="34" charset="0"/>
              </a:rPr>
              <a:t> ‘</a:t>
            </a:r>
            <a:r>
              <a:rPr lang="en-GB" altLang="en-US" sz="2400" b="1" dirty="0" err="1">
                <a:cs typeface="Arial" pitchFamily="34" charset="0"/>
              </a:rPr>
              <a:t>dysgu</a:t>
            </a:r>
            <a:r>
              <a:rPr lang="en-GB" altLang="en-US" sz="2400" b="1" dirty="0">
                <a:cs typeface="Arial" pitchFamily="34" charset="0"/>
              </a:rPr>
              <a:t>’/</a:t>
            </a:r>
            <a:r>
              <a:rPr lang="en-GB" altLang="en-US" sz="2400" dirty="0">
                <a:cs typeface="Arial" pitchFamily="34" charset="0"/>
              </a:rPr>
              <a:t>Re-assessing the ‘learnt’</a:t>
            </a:r>
          </a:p>
          <a:p>
            <a:r>
              <a:rPr lang="en-GB" altLang="en-US" sz="2400" b="1" dirty="0" err="1">
                <a:cs typeface="Arial" pitchFamily="34" charset="0"/>
              </a:rPr>
              <a:t>Dysgu</a:t>
            </a:r>
            <a:r>
              <a:rPr lang="en-GB" altLang="en-US" sz="2400" b="1" dirty="0">
                <a:cs typeface="Arial" pitchFamily="34" charset="0"/>
              </a:rPr>
              <a:t> </a:t>
            </a:r>
            <a:r>
              <a:rPr lang="en-GB" altLang="en-US" sz="2400" b="1" dirty="0" err="1">
                <a:cs typeface="Arial" pitchFamily="34" charset="0"/>
              </a:rPr>
              <a:t>nesaf</a:t>
            </a:r>
            <a:r>
              <a:rPr lang="en-GB" altLang="en-US" sz="2400" dirty="0">
                <a:cs typeface="Arial" pitchFamily="34" charset="0"/>
              </a:rPr>
              <a:t>/Next learning</a:t>
            </a:r>
          </a:p>
        </p:txBody>
      </p:sp>
      <p:sp>
        <p:nvSpPr>
          <p:cNvPr id="4" name="Curved Right Arrow 3"/>
          <p:cNvSpPr>
            <a:spLocks noChangeArrowheads="1"/>
          </p:cNvSpPr>
          <p:nvPr/>
        </p:nvSpPr>
        <p:spPr bwMode="auto">
          <a:xfrm>
            <a:off x="271624" y="1203671"/>
            <a:ext cx="696913" cy="646113"/>
          </a:xfrm>
          <a:prstGeom prst="curvedRightArrow">
            <a:avLst>
              <a:gd name="adj1" fmla="val 25000"/>
              <a:gd name="adj2" fmla="val 50000"/>
              <a:gd name="adj3" fmla="val 24998"/>
            </a:avLst>
          </a:prstGeom>
          <a:gradFill rotWithShape="1">
            <a:gsLst>
              <a:gs pos="0">
                <a:srgbClr val="9BC1FF"/>
              </a:gs>
              <a:gs pos="100000">
                <a:srgbClr val="3F80CD"/>
              </a:gs>
            </a:gsLst>
            <a:lin ang="5400000"/>
          </a:gradFill>
          <a:ln w="9525">
            <a:solidFill>
              <a:srgbClr val="4A7EBB"/>
            </a:solidFill>
            <a:miter lim="800000"/>
            <a:headEnd/>
            <a:tailEnd/>
          </a:ln>
          <a:effectLst>
            <a:outerShdw dist="23000" dir="5400000" rotWithShape="0">
              <a:srgbClr val="808080">
                <a:alpha val="34998"/>
              </a:srgbClr>
            </a:outerShdw>
          </a:effectLst>
        </p:spPr>
        <p:txBody>
          <a:bodyPr anchor="ctr"/>
          <a:lstStyle/>
          <a:p>
            <a:pPr algn="ctr">
              <a:defRPr/>
            </a:pPr>
            <a:endParaRPr lang="en-US">
              <a:latin typeface="+mn-lt"/>
            </a:endParaRPr>
          </a:p>
        </p:txBody>
      </p:sp>
      <p:sp>
        <p:nvSpPr>
          <p:cNvPr id="5" name="Curved Right Arrow 4"/>
          <p:cNvSpPr>
            <a:spLocks noChangeArrowheads="1"/>
          </p:cNvSpPr>
          <p:nvPr/>
        </p:nvSpPr>
        <p:spPr bwMode="auto">
          <a:xfrm>
            <a:off x="415826" y="1872356"/>
            <a:ext cx="677863" cy="720725"/>
          </a:xfrm>
          <a:prstGeom prst="curvedRightArrow">
            <a:avLst>
              <a:gd name="adj1" fmla="val 24996"/>
              <a:gd name="adj2" fmla="val 50001"/>
              <a:gd name="adj3" fmla="val 25000"/>
            </a:avLst>
          </a:prstGeom>
          <a:gradFill rotWithShape="1">
            <a:gsLst>
              <a:gs pos="0">
                <a:srgbClr val="9BC1FF"/>
              </a:gs>
              <a:gs pos="100000">
                <a:srgbClr val="3F80CD"/>
              </a:gs>
            </a:gsLst>
            <a:lin ang="5400000"/>
          </a:gradFill>
          <a:ln w="9525">
            <a:solidFill>
              <a:srgbClr val="4A7EBB"/>
            </a:solidFill>
            <a:miter lim="800000"/>
            <a:headEnd/>
            <a:tailEnd/>
          </a:ln>
          <a:effectLst>
            <a:outerShdw dist="23000" dir="5400000" rotWithShape="0">
              <a:srgbClr val="808080">
                <a:alpha val="34998"/>
              </a:srgbClr>
            </a:outerShdw>
          </a:effectLst>
        </p:spPr>
        <p:txBody>
          <a:bodyPr anchor="ctr"/>
          <a:lstStyle/>
          <a:p>
            <a:pPr algn="ctr">
              <a:defRPr/>
            </a:pPr>
            <a:endParaRPr lang="en-US">
              <a:latin typeface="+mn-lt"/>
            </a:endParaRPr>
          </a:p>
        </p:txBody>
      </p:sp>
      <p:sp>
        <p:nvSpPr>
          <p:cNvPr id="6" name="Curved Right Arrow 5"/>
          <p:cNvSpPr>
            <a:spLocks noChangeArrowheads="1"/>
          </p:cNvSpPr>
          <p:nvPr/>
        </p:nvSpPr>
        <p:spPr bwMode="auto">
          <a:xfrm>
            <a:off x="72132" y="2708920"/>
            <a:ext cx="1365250" cy="3624262"/>
          </a:xfrm>
          <a:prstGeom prst="curvedRightArrow">
            <a:avLst>
              <a:gd name="adj1" fmla="val 24998"/>
              <a:gd name="adj2" fmla="val 49996"/>
              <a:gd name="adj3" fmla="val 25000"/>
            </a:avLst>
          </a:prstGeom>
          <a:gradFill rotWithShape="1">
            <a:gsLst>
              <a:gs pos="0">
                <a:srgbClr val="9BC1FF"/>
              </a:gs>
              <a:gs pos="100000">
                <a:srgbClr val="3F80CD"/>
              </a:gs>
            </a:gsLst>
            <a:lin ang="5400000"/>
          </a:gradFill>
          <a:ln w="9525">
            <a:solidFill>
              <a:srgbClr val="4A7EBB"/>
            </a:solidFill>
            <a:miter lim="800000"/>
            <a:headEnd/>
            <a:tailEnd/>
          </a:ln>
          <a:effectLst>
            <a:outerShdw dist="23000" dir="5400000" rotWithShape="0">
              <a:srgbClr val="808080">
                <a:alpha val="34998"/>
              </a:srgbClr>
            </a:outerShdw>
          </a:effectLst>
        </p:spPr>
        <p:txBody>
          <a:bodyPr anchor="ctr"/>
          <a:lstStyle/>
          <a:p>
            <a:pPr algn="ctr">
              <a:defRPr/>
            </a:pPr>
            <a:endParaRPr lang="en-US">
              <a:latin typeface="+mn-lt"/>
            </a:endParaRPr>
          </a:p>
        </p:txBody>
      </p:sp>
      <p:sp>
        <p:nvSpPr>
          <p:cNvPr id="7" name="Curved Right Arrow 6"/>
          <p:cNvSpPr>
            <a:spLocks noChangeArrowheads="1"/>
          </p:cNvSpPr>
          <p:nvPr/>
        </p:nvSpPr>
        <p:spPr bwMode="auto">
          <a:xfrm flipH="1" flipV="1">
            <a:off x="8007189" y="1326530"/>
            <a:ext cx="865187" cy="4403725"/>
          </a:xfrm>
          <a:prstGeom prst="curvedRightArrow">
            <a:avLst>
              <a:gd name="adj1" fmla="val 24978"/>
              <a:gd name="adj2" fmla="val 50004"/>
              <a:gd name="adj3" fmla="val 25000"/>
            </a:avLst>
          </a:prstGeom>
          <a:gradFill rotWithShape="1">
            <a:gsLst>
              <a:gs pos="0">
                <a:srgbClr val="9BC1FF"/>
              </a:gs>
              <a:gs pos="100000">
                <a:srgbClr val="3F80CD"/>
              </a:gs>
            </a:gsLst>
            <a:lin ang="5400000"/>
          </a:gradFill>
          <a:ln w="9525">
            <a:solidFill>
              <a:srgbClr val="4A7EBB"/>
            </a:solidFill>
            <a:miter lim="800000"/>
            <a:headEnd/>
            <a:tailEnd/>
          </a:ln>
          <a:effectLst>
            <a:outerShdw dist="23000" dir="5400000" rotWithShape="0">
              <a:srgbClr val="808080">
                <a:alpha val="34998"/>
              </a:srgbClr>
            </a:outerShdw>
          </a:effectLst>
        </p:spPr>
        <p:txBody>
          <a:bodyPr anchor="ctr"/>
          <a:lstStyle/>
          <a:p>
            <a:pPr algn="ctr">
              <a:defRPr/>
            </a:pPr>
            <a:endParaRPr lang="en-US">
              <a:latin typeface="+mn-lt"/>
            </a:endParaRPr>
          </a:p>
        </p:txBody>
      </p:sp>
      <p:sp>
        <p:nvSpPr>
          <p:cNvPr id="52231" name="Title 7"/>
          <p:cNvSpPr>
            <a:spLocks noGrp="1"/>
          </p:cNvSpPr>
          <p:nvPr>
            <p:ph type="title"/>
          </p:nvPr>
        </p:nvSpPr>
        <p:spPr>
          <a:xfrm>
            <a:off x="755650" y="260350"/>
            <a:ext cx="8116726" cy="920750"/>
          </a:xfrm>
        </p:spPr>
        <p:txBody>
          <a:bodyPr>
            <a:normAutofit/>
          </a:bodyPr>
          <a:lstStyle/>
          <a:p>
            <a:r>
              <a:rPr lang="en-GB" altLang="en-US" dirty="0"/>
              <a:t>Model </a:t>
            </a:r>
            <a:r>
              <a:rPr lang="en-GB" altLang="en-US" dirty="0" err="1"/>
              <a:t>Dysgu</a:t>
            </a:r>
            <a:r>
              <a:rPr lang="en-GB" altLang="en-US" dirty="0"/>
              <a:t>/A Model of Learning</a:t>
            </a:r>
          </a:p>
        </p:txBody>
      </p:sp>
      <p:sp>
        <p:nvSpPr>
          <p:cNvPr id="8" name="Rectangle 3"/>
          <p:cNvSpPr txBox="1">
            <a:spLocks noChangeArrowheads="1"/>
          </p:cNvSpPr>
          <p:nvPr/>
        </p:nvSpPr>
        <p:spPr bwMode="auto">
          <a:xfrm>
            <a:off x="3246438" y="6204614"/>
            <a:ext cx="3024336" cy="649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altLang="en-US" sz="1400" dirty="0"/>
              <a:t>Based on research brought together by Dr Karl Wall, Institute of Education</a:t>
            </a:r>
          </a:p>
        </p:txBody>
      </p:sp>
      <p:sp>
        <p:nvSpPr>
          <p:cNvPr id="2" name="Cloud 1"/>
          <p:cNvSpPr/>
          <p:nvPr/>
        </p:nvSpPr>
        <p:spPr>
          <a:xfrm>
            <a:off x="5615484" y="4333762"/>
            <a:ext cx="3456384" cy="252423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Consider: Is it possible to link aspects of this model to the principles of </a:t>
            </a:r>
            <a:r>
              <a:rPr lang="en-GB" dirty="0" err="1"/>
              <a:t>AfL</a:t>
            </a:r>
            <a:r>
              <a:rPr lang="en-GB" dirty="0"/>
              <a:t>? </a:t>
            </a:r>
          </a:p>
        </p:txBody>
      </p:sp>
      <p:sp>
        <p:nvSpPr>
          <p:cNvPr id="10" name="Cloud 9">
            <a:extLst>
              <a:ext uri="{FF2B5EF4-FFF2-40B4-BE49-F238E27FC236}">
                <a16:creationId xmlns:a16="http://schemas.microsoft.com/office/drawing/2014/main" id="{F4501BEF-874D-41AF-B3E9-52D6C954185B}"/>
              </a:ext>
            </a:extLst>
          </p:cNvPr>
          <p:cNvSpPr/>
          <p:nvPr/>
        </p:nvSpPr>
        <p:spPr>
          <a:xfrm>
            <a:off x="0" y="4260314"/>
            <a:ext cx="3456384" cy="252423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Ystyriwch</a:t>
            </a:r>
            <a:r>
              <a:rPr lang="en-GB" dirty="0"/>
              <a:t>: A </a:t>
            </a:r>
            <a:r>
              <a:rPr lang="en-GB" dirty="0" err="1"/>
              <a:t>yw’n</a:t>
            </a:r>
            <a:r>
              <a:rPr lang="en-GB" dirty="0"/>
              <a:t> </a:t>
            </a:r>
            <a:r>
              <a:rPr lang="en-GB" dirty="0" err="1"/>
              <a:t>bosibl</a:t>
            </a:r>
            <a:r>
              <a:rPr lang="en-GB" dirty="0"/>
              <a:t> </a:t>
            </a:r>
            <a:r>
              <a:rPr lang="en-GB" dirty="0" err="1"/>
              <a:t>cysylltu</a:t>
            </a:r>
            <a:r>
              <a:rPr lang="en-GB" dirty="0"/>
              <a:t> </a:t>
            </a:r>
            <a:r>
              <a:rPr lang="en-GB" dirty="0" err="1"/>
              <a:t>agweddau</a:t>
            </a:r>
            <a:r>
              <a:rPr lang="en-GB" dirty="0"/>
              <a:t> </a:t>
            </a:r>
            <a:r>
              <a:rPr lang="en-GB" dirty="0" err="1"/>
              <a:t>o’r</a:t>
            </a:r>
            <a:r>
              <a:rPr lang="en-GB" dirty="0"/>
              <a:t> </a:t>
            </a:r>
            <a:r>
              <a:rPr lang="en-GB" dirty="0" err="1"/>
              <a:t>modiwl</a:t>
            </a:r>
            <a:r>
              <a:rPr lang="en-GB" dirty="0"/>
              <a:t> </a:t>
            </a:r>
            <a:r>
              <a:rPr lang="en-GB" dirty="0" err="1"/>
              <a:t>yma</a:t>
            </a:r>
            <a:r>
              <a:rPr lang="en-GB" dirty="0"/>
              <a:t> </a:t>
            </a:r>
            <a:r>
              <a:rPr lang="en-GB" dirty="0" err="1"/>
              <a:t>i</a:t>
            </a:r>
            <a:r>
              <a:rPr lang="en-GB" dirty="0"/>
              <a:t> </a:t>
            </a:r>
            <a:r>
              <a:rPr lang="en-GB" dirty="0" err="1"/>
              <a:t>egwyddorion</a:t>
            </a:r>
            <a:r>
              <a:rPr lang="en-GB" dirty="0"/>
              <a:t> </a:t>
            </a:r>
            <a:r>
              <a:rPr lang="en-GB" dirty="0" err="1"/>
              <a:t>AaGD</a:t>
            </a:r>
            <a:r>
              <a:rPr lang="en-GB" dirty="0"/>
              <a:t>? </a:t>
            </a:r>
          </a:p>
        </p:txBody>
      </p:sp>
    </p:spTree>
    <p:extLst>
      <p:ext uri="{BB962C8B-B14F-4D97-AF65-F5344CB8AC3E}">
        <p14:creationId xmlns:p14="http://schemas.microsoft.com/office/powerpoint/2010/main" val="31202645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t>Tasg</a:t>
            </a:r>
            <a:r>
              <a:rPr lang="en-GB" i="1" dirty="0"/>
              <a:t>/</a:t>
            </a:r>
            <a:r>
              <a:rPr lang="en-GB" dirty="0"/>
              <a:t>Task</a:t>
            </a:r>
            <a:br>
              <a:rPr lang="en-GB" dirty="0"/>
            </a:br>
            <a:r>
              <a:rPr lang="en-GB" i="1" dirty="0"/>
              <a:t> </a:t>
            </a:r>
          </a:p>
        </p:txBody>
      </p:sp>
      <p:sp>
        <p:nvSpPr>
          <p:cNvPr id="3" name="Content Placeholder 2"/>
          <p:cNvSpPr>
            <a:spLocks noGrp="1"/>
          </p:cNvSpPr>
          <p:nvPr>
            <p:ph sz="half" idx="1"/>
          </p:nvPr>
        </p:nvSpPr>
        <p:spPr>
          <a:xfrm>
            <a:off x="457200" y="1600201"/>
            <a:ext cx="4038600" cy="2620888"/>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cy-GB" dirty="0"/>
              <a:t>Mewn parau, ystyriwch sut all ymarferydd ddefnyddio gwybodaeth ynglŷn â chof i gynllunio dysgu ac addysgu effeithiol. </a:t>
            </a:r>
            <a:endParaRPr lang="en-GB" dirty="0"/>
          </a:p>
        </p:txBody>
      </p:sp>
      <p:sp>
        <p:nvSpPr>
          <p:cNvPr id="4" name="Content Placeholder 3"/>
          <p:cNvSpPr>
            <a:spLocks noGrp="1"/>
          </p:cNvSpPr>
          <p:nvPr>
            <p:ph sz="half" idx="2"/>
          </p:nvPr>
        </p:nvSpPr>
        <p:spPr>
          <a:xfrm>
            <a:off x="4648200" y="1600200"/>
            <a:ext cx="4038600" cy="2620887"/>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t>In pairs, consider how a practitioner could apply understanding about the memory to plan for effective teaching and learning. </a:t>
            </a:r>
          </a:p>
          <a:p>
            <a:pPr marL="0" indent="0">
              <a:buNone/>
            </a:pP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824" y="4514881"/>
            <a:ext cx="2957314" cy="20937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861003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476672"/>
            <a:ext cx="8229600" cy="1143000"/>
          </a:xfrm>
        </p:spPr>
        <p:txBody>
          <a:bodyPr>
            <a:normAutofit fontScale="90000"/>
          </a:bodyPr>
          <a:lstStyle/>
          <a:p>
            <a:r>
              <a:rPr lang="en-GB" i="1" dirty="0" err="1"/>
              <a:t>Dysgu’n</a:t>
            </a:r>
            <a:r>
              <a:rPr lang="en-GB" i="1" dirty="0"/>
              <a:t> </a:t>
            </a:r>
            <a:r>
              <a:rPr lang="en-GB" i="1" dirty="0" err="1"/>
              <a:t>seiliedig</a:t>
            </a:r>
            <a:r>
              <a:rPr lang="en-GB" i="1" dirty="0"/>
              <a:t> </a:t>
            </a:r>
            <a:r>
              <a:rPr lang="en-GB" i="1" dirty="0" err="1"/>
              <a:t>ar</a:t>
            </a:r>
            <a:r>
              <a:rPr lang="en-GB" i="1" dirty="0"/>
              <a:t> </a:t>
            </a:r>
            <a:r>
              <a:rPr lang="en-GB" i="1" dirty="0" err="1"/>
              <a:t>yr</a:t>
            </a:r>
            <a:r>
              <a:rPr lang="en-GB" i="1" dirty="0"/>
              <a:t> </a:t>
            </a:r>
            <a:r>
              <a:rPr lang="en-GB" i="1" dirty="0" err="1"/>
              <a:t>Ymennydd</a:t>
            </a:r>
            <a:br>
              <a:rPr lang="en-GB" i="1" dirty="0"/>
            </a:br>
            <a:r>
              <a:rPr lang="en-GB" dirty="0"/>
              <a:t>Brain Based Learning </a:t>
            </a:r>
            <a:br>
              <a:rPr lang="en-GB" dirty="0"/>
            </a:br>
            <a:endParaRPr lang="en-GB" i="1" dirty="0"/>
          </a:p>
        </p:txBody>
      </p:sp>
      <p:pic>
        <p:nvPicPr>
          <p:cNvPr id="6" name="Picture 2" descr="colour grid"/>
          <p:cNvPicPr>
            <a:picLocks noChangeAspect="1" noChangeArrowheads="1"/>
          </p:cNvPicPr>
          <p:nvPr/>
        </p:nvPicPr>
        <p:blipFill>
          <a:blip r:embed="rId3"/>
          <a:srcRect l="-10139" r="-10139"/>
          <a:stretch>
            <a:fillRect/>
          </a:stretch>
        </p:blipFill>
        <p:spPr>
          <a:xfrm>
            <a:off x="1907704" y="1844823"/>
            <a:ext cx="5543847" cy="4824413"/>
          </a:xfrm>
          <a:prstGeom prst="rect">
            <a:avLst/>
          </a:prstGeom>
        </p:spPr>
      </p:pic>
    </p:spTree>
    <p:extLst>
      <p:ext uri="{BB962C8B-B14F-4D97-AF65-F5344CB8AC3E}">
        <p14:creationId xmlns:p14="http://schemas.microsoft.com/office/powerpoint/2010/main" val="33370392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US" sz="4800" dirty="0" err="1"/>
              <a:t>Deallusrwydd</a:t>
            </a:r>
            <a:r>
              <a:rPr lang="en-US" sz="4800" dirty="0"/>
              <a:t> </a:t>
            </a:r>
            <a:r>
              <a:rPr lang="en-US" sz="4800" dirty="0" err="1"/>
              <a:t>Lluosog</a:t>
            </a:r>
            <a:br>
              <a:rPr lang="en-US" sz="4800" dirty="0"/>
            </a:br>
            <a:r>
              <a:rPr lang="en-US" sz="4800" dirty="0"/>
              <a:t>Multiple Intelligences</a:t>
            </a:r>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pPr>
              <a:defRPr/>
            </a:pPr>
            <a:r>
              <a:rPr lang="en-US" dirty="0" err="1"/>
              <a:t>Datblygodd</a:t>
            </a:r>
            <a:r>
              <a:rPr lang="en-US" dirty="0"/>
              <a:t> Howard Gardner </a:t>
            </a:r>
            <a:r>
              <a:rPr lang="en-US" dirty="0" err="1"/>
              <a:t>ddamcaniaeth</a:t>
            </a:r>
            <a:r>
              <a:rPr lang="en-US" dirty="0"/>
              <a:t> o 7 </a:t>
            </a:r>
            <a:r>
              <a:rPr lang="en-US" dirty="0" err="1"/>
              <a:t>deallusrwydd</a:t>
            </a:r>
            <a:r>
              <a:rPr lang="en-US" dirty="0"/>
              <a:t>. </a:t>
            </a:r>
          </a:p>
          <a:p>
            <a:pPr>
              <a:defRPr/>
            </a:pPr>
            <a:endParaRPr lang="en-US" dirty="0"/>
          </a:p>
          <a:p>
            <a:pPr>
              <a:defRPr/>
            </a:pPr>
            <a:r>
              <a:rPr lang="en-US" dirty="0"/>
              <a:t>Tip top! -</a:t>
            </a:r>
            <a:r>
              <a:rPr lang="en-US" dirty="0" err="1"/>
              <a:t>rhesymegol</a:t>
            </a:r>
            <a:r>
              <a:rPr lang="en-US" dirty="0"/>
              <a:t>/ </a:t>
            </a:r>
            <a:r>
              <a:rPr lang="en-US" dirty="0" err="1"/>
              <a:t>mathamategol</a:t>
            </a:r>
            <a:r>
              <a:rPr lang="en-US" dirty="0"/>
              <a:t> </a:t>
            </a:r>
            <a:r>
              <a:rPr lang="en-US" dirty="0" err="1"/>
              <a:t>yw</a:t>
            </a:r>
            <a:r>
              <a:rPr lang="en-US" dirty="0"/>
              <a:t> un.</a:t>
            </a:r>
          </a:p>
          <a:p>
            <a:pPr>
              <a:defRPr/>
            </a:pPr>
            <a:endParaRPr lang="en-US" dirty="0"/>
          </a:p>
          <a:p>
            <a:pPr>
              <a:defRPr/>
            </a:pPr>
            <a:r>
              <a:rPr lang="en-US" dirty="0"/>
              <a:t>Beth i </a:t>
            </a:r>
            <a:r>
              <a:rPr lang="en-US" dirty="0" err="1"/>
              <a:t>chi’n</a:t>
            </a:r>
            <a:r>
              <a:rPr lang="en-US" dirty="0"/>
              <a:t> </a:t>
            </a:r>
            <a:r>
              <a:rPr lang="en-US" dirty="0" err="1"/>
              <a:t>tybio</a:t>
            </a:r>
            <a:r>
              <a:rPr lang="en-US" dirty="0"/>
              <a:t> </a:t>
            </a:r>
            <a:r>
              <a:rPr lang="en-US" dirty="0" err="1"/>
              <a:t>yw’r</a:t>
            </a:r>
            <a:r>
              <a:rPr lang="en-US" dirty="0"/>
              <a:t> 6 </a:t>
            </a:r>
            <a:r>
              <a:rPr lang="en-US" dirty="0" err="1"/>
              <a:t>deallusrwydd</a:t>
            </a:r>
            <a:r>
              <a:rPr lang="en-US" dirty="0"/>
              <a:t> </a:t>
            </a:r>
            <a:r>
              <a:rPr lang="en-US" dirty="0" err="1"/>
              <a:t>arall</a:t>
            </a:r>
            <a:r>
              <a:rPr lang="en-US" dirty="0"/>
              <a:t> </a:t>
            </a:r>
            <a:r>
              <a:rPr lang="en-US" dirty="0" err="1"/>
              <a:t>nododd</a:t>
            </a:r>
            <a:r>
              <a:rPr lang="en-US" dirty="0"/>
              <a:t> </a:t>
            </a:r>
            <a:r>
              <a:rPr lang="en-US" dirty="0" err="1"/>
              <a:t>Garder</a:t>
            </a:r>
            <a:r>
              <a:rPr lang="en-US" dirty="0"/>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pPr>
              <a:defRPr/>
            </a:pPr>
            <a:r>
              <a:rPr lang="en-GB" dirty="0"/>
              <a:t>Howard Gardner developed the theory of 7 intelligences.</a:t>
            </a:r>
          </a:p>
          <a:p>
            <a:pPr>
              <a:defRPr/>
            </a:pPr>
            <a:endParaRPr lang="en-GB" dirty="0"/>
          </a:p>
          <a:p>
            <a:pPr>
              <a:defRPr/>
            </a:pPr>
            <a:r>
              <a:rPr lang="en-GB" dirty="0"/>
              <a:t>Top tip! – One is logical/mathematical </a:t>
            </a:r>
          </a:p>
          <a:p>
            <a:pPr>
              <a:defRPr/>
            </a:pPr>
            <a:endParaRPr lang="en-GB" dirty="0"/>
          </a:p>
          <a:p>
            <a:pPr>
              <a:defRPr/>
            </a:pPr>
            <a:r>
              <a:rPr lang="en-GB" dirty="0"/>
              <a:t>What do you think are the other 6 intelligences  that Gardner identified?</a:t>
            </a:r>
          </a:p>
          <a:p>
            <a:endParaRPr lang="en-GB" dirty="0"/>
          </a:p>
        </p:txBody>
      </p:sp>
    </p:spTree>
    <p:extLst>
      <p:ext uri="{BB962C8B-B14F-4D97-AF65-F5344CB8AC3E}">
        <p14:creationId xmlns:p14="http://schemas.microsoft.com/office/powerpoint/2010/main" val="486996929"/>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US" sz="6600" dirty="0" err="1"/>
              <a:t>Deallusrwydd</a:t>
            </a:r>
            <a:r>
              <a:rPr lang="en-US" sz="6600" dirty="0"/>
              <a:t> </a:t>
            </a:r>
            <a:r>
              <a:rPr lang="en-US" sz="6600" dirty="0" err="1"/>
              <a:t>Lluosog</a:t>
            </a:r>
            <a:br>
              <a:rPr lang="en-US" sz="6600" dirty="0"/>
            </a:br>
            <a:r>
              <a:rPr lang="en-US" sz="6600" dirty="0"/>
              <a:t>Multiple Intelligences</a:t>
            </a:r>
          </a:p>
        </p:txBody>
      </p:sp>
      <p:pic>
        <p:nvPicPr>
          <p:cNvPr id="36866" name="Picture 4" descr="7Int-Pie"/>
          <p:cNvPicPr>
            <a:picLocks noGrp="1" noChangeAspect="1" noChangeArrowheads="1"/>
          </p:cNvPicPr>
          <p:nvPr>
            <p:ph idx="1"/>
          </p:nvPr>
        </p:nvPicPr>
        <p:blipFill>
          <a:blip r:embed="rId2"/>
          <a:srcRect l="-35176" r="-35176"/>
          <a:stretch>
            <a:fillRect/>
          </a:stretch>
        </p:blipFill>
        <p:spPr>
          <a:xfrm>
            <a:off x="539750" y="1772939"/>
            <a:ext cx="8218488" cy="4824413"/>
          </a:xfrm>
        </p:spPr>
      </p:pic>
      <p:sp>
        <p:nvSpPr>
          <p:cNvPr id="5" name="Text Box 5"/>
          <p:cNvSpPr txBox="1">
            <a:spLocks noChangeArrowheads="1"/>
          </p:cNvSpPr>
          <p:nvPr/>
        </p:nvSpPr>
        <p:spPr bwMode="auto">
          <a:xfrm>
            <a:off x="3851275" y="1982167"/>
            <a:ext cx="1441450" cy="366713"/>
          </a:xfrm>
          <a:prstGeom prst="rect">
            <a:avLst/>
          </a:prstGeom>
          <a:solidFill>
            <a:schemeClr val="accent1"/>
          </a:solidFill>
          <a:ln w="9525">
            <a:noFill/>
            <a:miter lim="800000"/>
            <a:headEnd/>
            <a:tailEnd/>
          </a:ln>
        </p:spPr>
        <p:txBody>
          <a:bodyPr>
            <a:spAutoFit/>
          </a:bodyPr>
          <a:lstStyle/>
          <a:p>
            <a:pPr>
              <a:spcBef>
                <a:spcPct val="50000"/>
              </a:spcBef>
            </a:pPr>
            <a:endParaRPr lang="en-US"/>
          </a:p>
        </p:txBody>
      </p:sp>
      <p:sp>
        <p:nvSpPr>
          <p:cNvPr id="6" name="Text Box 5"/>
          <p:cNvSpPr txBox="1">
            <a:spLocks noChangeArrowheads="1"/>
          </p:cNvSpPr>
          <p:nvPr/>
        </p:nvSpPr>
        <p:spPr bwMode="auto">
          <a:xfrm>
            <a:off x="2555875" y="2702247"/>
            <a:ext cx="1441450" cy="366713"/>
          </a:xfrm>
          <a:prstGeom prst="rect">
            <a:avLst/>
          </a:prstGeom>
          <a:solidFill>
            <a:schemeClr val="accent1"/>
          </a:solidFill>
          <a:ln w="9525">
            <a:noFill/>
            <a:miter lim="800000"/>
            <a:headEnd/>
            <a:tailEnd/>
          </a:ln>
        </p:spPr>
        <p:txBody>
          <a:bodyPr>
            <a:spAutoFit/>
          </a:bodyPr>
          <a:lstStyle/>
          <a:p>
            <a:pPr>
              <a:spcBef>
                <a:spcPct val="50000"/>
              </a:spcBef>
            </a:pPr>
            <a:endParaRPr lang="en-US"/>
          </a:p>
        </p:txBody>
      </p:sp>
      <p:sp>
        <p:nvSpPr>
          <p:cNvPr id="7" name="Text Box 5"/>
          <p:cNvSpPr txBox="1">
            <a:spLocks noChangeArrowheads="1"/>
          </p:cNvSpPr>
          <p:nvPr/>
        </p:nvSpPr>
        <p:spPr bwMode="auto">
          <a:xfrm>
            <a:off x="2339975" y="4142408"/>
            <a:ext cx="1441450" cy="366712"/>
          </a:xfrm>
          <a:prstGeom prst="rect">
            <a:avLst/>
          </a:prstGeom>
          <a:solidFill>
            <a:schemeClr val="accent1"/>
          </a:solidFill>
          <a:ln w="9525">
            <a:noFill/>
            <a:miter lim="800000"/>
            <a:headEnd/>
            <a:tailEnd/>
          </a:ln>
        </p:spPr>
        <p:txBody>
          <a:bodyPr>
            <a:spAutoFit/>
          </a:bodyPr>
          <a:lstStyle/>
          <a:p>
            <a:pPr>
              <a:spcBef>
                <a:spcPct val="50000"/>
              </a:spcBef>
            </a:pPr>
            <a:endParaRPr lang="en-US"/>
          </a:p>
        </p:txBody>
      </p:sp>
      <p:sp>
        <p:nvSpPr>
          <p:cNvPr id="8" name="Text Box 5"/>
          <p:cNvSpPr txBox="1">
            <a:spLocks noChangeArrowheads="1"/>
          </p:cNvSpPr>
          <p:nvPr/>
        </p:nvSpPr>
        <p:spPr bwMode="auto">
          <a:xfrm>
            <a:off x="5003800" y="3205287"/>
            <a:ext cx="1584325" cy="439737"/>
          </a:xfrm>
          <a:prstGeom prst="rect">
            <a:avLst/>
          </a:prstGeom>
          <a:solidFill>
            <a:schemeClr val="accent1"/>
          </a:solidFill>
          <a:ln w="9525">
            <a:noFill/>
            <a:miter lim="800000"/>
            <a:headEnd/>
            <a:tailEnd/>
          </a:ln>
        </p:spPr>
        <p:txBody>
          <a:bodyPr>
            <a:spAutoFit/>
          </a:bodyPr>
          <a:lstStyle/>
          <a:p>
            <a:pPr>
              <a:spcBef>
                <a:spcPct val="50000"/>
              </a:spcBef>
            </a:pPr>
            <a:endParaRPr lang="en-US"/>
          </a:p>
        </p:txBody>
      </p:sp>
      <p:sp>
        <p:nvSpPr>
          <p:cNvPr id="9" name="Text Box 5"/>
          <p:cNvSpPr txBox="1">
            <a:spLocks noChangeArrowheads="1"/>
          </p:cNvSpPr>
          <p:nvPr/>
        </p:nvSpPr>
        <p:spPr bwMode="auto">
          <a:xfrm>
            <a:off x="3132138" y="5733256"/>
            <a:ext cx="1441450" cy="366712"/>
          </a:xfrm>
          <a:prstGeom prst="rect">
            <a:avLst/>
          </a:prstGeom>
          <a:solidFill>
            <a:schemeClr val="accent1"/>
          </a:solidFill>
          <a:ln w="9525">
            <a:noFill/>
            <a:miter lim="800000"/>
            <a:headEnd/>
            <a:tailEnd/>
          </a:ln>
        </p:spPr>
        <p:txBody>
          <a:bodyPr>
            <a:spAutoFit/>
          </a:bodyPr>
          <a:lstStyle/>
          <a:p>
            <a:pPr>
              <a:spcBef>
                <a:spcPct val="50000"/>
              </a:spcBef>
            </a:pPr>
            <a:endParaRPr lang="en-US"/>
          </a:p>
        </p:txBody>
      </p:sp>
      <p:sp>
        <p:nvSpPr>
          <p:cNvPr id="10" name="Text Box 5"/>
          <p:cNvSpPr txBox="1">
            <a:spLocks noChangeArrowheads="1"/>
          </p:cNvSpPr>
          <p:nvPr/>
        </p:nvSpPr>
        <p:spPr bwMode="auto">
          <a:xfrm>
            <a:off x="4572000" y="5726584"/>
            <a:ext cx="1441450" cy="366712"/>
          </a:xfrm>
          <a:prstGeom prst="rect">
            <a:avLst/>
          </a:prstGeom>
          <a:solidFill>
            <a:schemeClr val="accent1"/>
          </a:solidFill>
          <a:ln w="9525">
            <a:noFill/>
            <a:miter lim="800000"/>
            <a:headEnd/>
            <a:tailEnd/>
          </a:ln>
        </p:spPr>
        <p:txBody>
          <a:bodyPr>
            <a:spAutoFit/>
          </a:bodyPr>
          <a:lstStyle/>
          <a:p>
            <a:pPr>
              <a:spcBef>
                <a:spcPct val="50000"/>
              </a:spcBef>
            </a:pPr>
            <a:endParaRPr lang="en-US"/>
          </a:p>
        </p:txBody>
      </p:sp>
      <p:sp>
        <p:nvSpPr>
          <p:cNvPr id="11" name="Text Box 5"/>
          <p:cNvSpPr txBox="1">
            <a:spLocks noChangeArrowheads="1"/>
          </p:cNvSpPr>
          <p:nvPr/>
        </p:nvSpPr>
        <p:spPr bwMode="auto">
          <a:xfrm>
            <a:off x="5724525" y="4718472"/>
            <a:ext cx="1441450" cy="366712"/>
          </a:xfrm>
          <a:prstGeom prst="rect">
            <a:avLst/>
          </a:prstGeom>
          <a:solidFill>
            <a:schemeClr val="accent1"/>
          </a:solidFill>
          <a:ln w="9525">
            <a:noFill/>
            <a:miter lim="800000"/>
            <a:headEnd/>
            <a:tailEnd/>
          </a:ln>
        </p:spPr>
        <p:txBody>
          <a:bodyPr>
            <a:spAutoFit/>
          </a:bodyPr>
          <a:lstStyle/>
          <a:p>
            <a:pPr>
              <a:spcBef>
                <a:spcPct val="50000"/>
              </a:spcBef>
            </a:pPr>
            <a:endParaRPr lang="en-US"/>
          </a:p>
        </p:txBody>
      </p:sp>
    </p:spTree>
    <p:extLst>
      <p:ext uri="{BB962C8B-B14F-4D97-AF65-F5344CB8AC3E}">
        <p14:creationId xmlns:p14="http://schemas.microsoft.com/office/powerpoint/2010/main" val="375529757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2000"/>
                                        <p:tgtEl>
                                          <p:spTgt spid="7"/>
                                        </p:tgtEl>
                                      </p:cBhvr>
                                    </p:animEffect>
                                    <p:set>
                                      <p:cBhvr>
                                        <p:cTn id="17" dur="1" fill="hold">
                                          <p:stCondLst>
                                            <p:cond delay="1999"/>
                                          </p:stCondLst>
                                        </p:cTn>
                                        <p:tgtEl>
                                          <p:spTgt spid="7"/>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2000"/>
                                        <p:tgtEl>
                                          <p:spTgt spid="8"/>
                                        </p:tgtEl>
                                      </p:cBhvr>
                                    </p:animEffect>
                                    <p:set>
                                      <p:cBhvr>
                                        <p:cTn id="22" dur="1" fill="hold">
                                          <p:stCondLst>
                                            <p:cond delay="1999"/>
                                          </p:stCondLst>
                                        </p:cTn>
                                        <p:tgtEl>
                                          <p:spTgt spid="8"/>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2000"/>
                                        <p:tgtEl>
                                          <p:spTgt spid="9"/>
                                        </p:tgtEl>
                                      </p:cBhvr>
                                    </p:animEffect>
                                    <p:set>
                                      <p:cBhvr>
                                        <p:cTn id="27" dur="1" fill="hold">
                                          <p:stCondLst>
                                            <p:cond delay="1999"/>
                                          </p:stCondLst>
                                        </p:cTn>
                                        <p:tgtEl>
                                          <p:spTgt spid="9"/>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2000"/>
                                        <p:tgtEl>
                                          <p:spTgt spid="10"/>
                                        </p:tgtEl>
                                      </p:cBhvr>
                                    </p:animEffect>
                                    <p:set>
                                      <p:cBhvr>
                                        <p:cTn id="32" dur="1" fill="hold">
                                          <p:stCondLst>
                                            <p:cond delay="1999"/>
                                          </p:stCondLst>
                                        </p:cTn>
                                        <p:tgtEl>
                                          <p:spTgt spid="10"/>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2000"/>
                                        <p:tgtEl>
                                          <p:spTgt spid="11"/>
                                        </p:tgtEl>
                                      </p:cBhvr>
                                    </p:animEffect>
                                    <p:set>
                                      <p:cBhvr>
                                        <p:cTn id="37" dur="1" fill="hold">
                                          <p:stCondLst>
                                            <p:cond delay="19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US" sz="6600" dirty="0" err="1"/>
              <a:t>Deallusrwydd</a:t>
            </a:r>
            <a:r>
              <a:rPr lang="en-US" sz="6600" dirty="0"/>
              <a:t> </a:t>
            </a:r>
            <a:r>
              <a:rPr lang="en-US" sz="6600" dirty="0" err="1"/>
              <a:t>Lluosog</a:t>
            </a:r>
            <a:br>
              <a:rPr lang="en-US" sz="6600" dirty="0"/>
            </a:br>
            <a:r>
              <a:rPr lang="en-US" sz="6600" dirty="0"/>
              <a:t>Multiple Intelligences</a:t>
            </a:r>
          </a:p>
        </p:txBody>
      </p:sp>
      <p:pic>
        <p:nvPicPr>
          <p:cNvPr id="37890" name="Content Placeholder 3" descr="7Int-Pie"/>
          <p:cNvPicPr>
            <a:picLocks noGrp="1" noChangeAspect="1" noChangeArrowheads="1"/>
          </p:cNvPicPr>
          <p:nvPr>
            <p:ph idx="1"/>
          </p:nvPr>
        </p:nvPicPr>
        <p:blipFill>
          <a:blip r:embed="rId2"/>
          <a:srcRect l="-35182" r="-35182"/>
          <a:stretch>
            <a:fillRect/>
          </a:stretch>
        </p:blipFill>
        <p:spPr>
          <a:xfrm>
            <a:off x="468313" y="1844947"/>
            <a:ext cx="8218487" cy="4824413"/>
          </a:xfrm>
        </p:spPr>
      </p:pic>
      <p:sp>
        <p:nvSpPr>
          <p:cNvPr id="3" name="TextBox 2">
            <a:extLst>
              <a:ext uri="{FF2B5EF4-FFF2-40B4-BE49-F238E27FC236}">
                <a16:creationId xmlns:a16="http://schemas.microsoft.com/office/drawing/2014/main" id="{F2C2264C-796E-43A6-972B-4404F737AB86}"/>
              </a:ext>
            </a:extLst>
          </p:cNvPr>
          <p:cNvSpPr txBox="1"/>
          <p:nvPr/>
        </p:nvSpPr>
        <p:spPr>
          <a:xfrm>
            <a:off x="2051720" y="1809526"/>
            <a:ext cx="1296144" cy="923330"/>
          </a:xfrm>
          <a:prstGeom prst="rect">
            <a:avLst/>
          </a:prstGeom>
          <a:noFill/>
        </p:spPr>
        <p:txBody>
          <a:bodyPr wrap="square" rtlCol="0">
            <a:spAutoFit/>
          </a:bodyPr>
          <a:lstStyle/>
          <a:p>
            <a:r>
              <a:rPr lang="en-GB" b="1" dirty="0" err="1">
                <a:solidFill>
                  <a:srgbClr val="00B050"/>
                </a:solidFill>
              </a:rPr>
              <a:t>Ieithyddol</a:t>
            </a:r>
            <a:endParaRPr lang="en-GB" b="1" dirty="0">
              <a:solidFill>
                <a:srgbClr val="00B050"/>
              </a:solidFill>
            </a:endParaRPr>
          </a:p>
          <a:p>
            <a:endParaRPr lang="en-GB" dirty="0"/>
          </a:p>
          <a:p>
            <a:endParaRPr lang="en-GB" dirty="0"/>
          </a:p>
        </p:txBody>
      </p:sp>
      <p:sp>
        <p:nvSpPr>
          <p:cNvPr id="4" name="TextBox 3">
            <a:extLst>
              <a:ext uri="{FF2B5EF4-FFF2-40B4-BE49-F238E27FC236}">
                <a16:creationId xmlns:a16="http://schemas.microsoft.com/office/drawing/2014/main" id="{BFD25014-2C8D-48EB-8740-847632F59E24}"/>
              </a:ext>
            </a:extLst>
          </p:cNvPr>
          <p:cNvSpPr txBox="1"/>
          <p:nvPr/>
        </p:nvSpPr>
        <p:spPr>
          <a:xfrm>
            <a:off x="827584" y="2492896"/>
            <a:ext cx="1152128" cy="369332"/>
          </a:xfrm>
          <a:prstGeom prst="rect">
            <a:avLst/>
          </a:prstGeom>
          <a:noFill/>
        </p:spPr>
        <p:txBody>
          <a:bodyPr wrap="square" rtlCol="0">
            <a:spAutoFit/>
          </a:bodyPr>
          <a:lstStyle/>
          <a:p>
            <a:r>
              <a:rPr lang="en-GB" b="1" dirty="0" err="1">
                <a:solidFill>
                  <a:srgbClr val="00B050"/>
                </a:solidFill>
              </a:rPr>
              <a:t>Gofodol</a:t>
            </a:r>
            <a:endParaRPr lang="en-GB" b="1" dirty="0">
              <a:solidFill>
                <a:srgbClr val="00B050"/>
              </a:solidFill>
            </a:endParaRPr>
          </a:p>
        </p:txBody>
      </p:sp>
      <p:sp>
        <p:nvSpPr>
          <p:cNvPr id="5" name="TextBox 4">
            <a:extLst>
              <a:ext uri="{FF2B5EF4-FFF2-40B4-BE49-F238E27FC236}">
                <a16:creationId xmlns:a16="http://schemas.microsoft.com/office/drawing/2014/main" id="{B91F080F-9B02-43D2-995A-7E174EFC7CEB}"/>
              </a:ext>
            </a:extLst>
          </p:cNvPr>
          <p:cNvSpPr txBox="1"/>
          <p:nvPr/>
        </p:nvSpPr>
        <p:spPr>
          <a:xfrm>
            <a:off x="468312" y="3958493"/>
            <a:ext cx="1511399" cy="646331"/>
          </a:xfrm>
          <a:prstGeom prst="rect">
            <a:avLst/>
          </a:prstGeom>
          <a:noFill/>
        </p:spPr>
        <p:txBody>
          <a:bodyPr wrap="square" rtlCol="0">
            <a:spAutoFit/>
          </a:bodyPr>
          <a:lstStyle/>
          <a:p>
            <a:r>
              <a:rPr lang="en-GB" b="1" dirty="0" err="1">
                <a:solidFill>
                  <a:srgbClr val="00B050"/>
                </a:solidFill>
              </a:rPr>
              <a:t>Cinesthetig</a:t>
            </a:r>
            <a:r>
              <a:rPr lang="en-GB" b="1" dirty="0">
                <a:solidFill>
                  <a:srgbClr val="00B050"/>
                </a:solidFill>
              </a:rPr>
              <a:t> </a:t>
            </a:r>
            <a:r>
              <a:rPr lang="en-GB" b="1" dirty="0" err="1">
                <a:solidFill>
                  <a:srgbClr val="00B050"/>
                </a:solidFill>
              </a:rPr>
              <a:t>Corfforol</a:t>
            </a:r>
            <a:endParaRPr lang="en-GB" b="1" dirty="0">
              <a:solidFill>
                <a:srgbClr val="00B050"/>
              </a:solidFill>
            </a:endParaRPr>
          </a:p>
        </p:txBody>
      </p:sp>
      <p:sp>
        <p:nvSpPr>
          <p:cNvPr id="6" name="TextBox 5">
            <a:extLst>
              <a:ext uri="{FF2B5EF4-FFF2-40B4-BE49-F238E27FC236}">
                <a16:creationId xmlns:a16="http://schemas.microsoft.com/office/drawing/2014/main" id="{95781487-3EBA-4B4D-A85A-2F3BE7F95020}"/>
              </a:ext>
            </a:extLst>
          </p:cNvPr>
          <p:cNvSpPr txBox="1"/>
          <p:nvPr/>
        </p:nvSpPr>
        <p:spPr>
          <a:xfrm>
            <a:off x="1043608" y="6093296"/>
            <a:ext cx="1872208" cy="369332"/>
          </a:xfrm>
          <a:prstGeom prst="rect">
            <a:avLst/>
          </a:prstGeom>
          <a:noFill/>
        </p:spPr>
        <p:txBody>
          <a:bodyPr wrap="square" rtlCol="0">
            <a:spAutoFit/>
          </a:bodyPr>
          <a:lstStyle/>
          <a:p>
            <a:r>
              <a:rPr lang="en-GB" b="1" dirty="0" err="1">
                <a:solidFill>
                  <a:srgbClr val="00B050"/>
                </a:solidFill>
              </a:rPr>
              <a:t>Rhyngbersonol</a:t>
            </a:r>
            <a:endParaRPr lang="en-GB" b="1" dirty="0">
              <a:solidFill>
                <a:srgbClr val="00B050"/>
              </a:solidFill>
            </a:endParaRPr>
          </a:p>
        </p:txBody>
      </p:sp>
      <p:sp>
        <p:nvSpPr>
          <p:cNvPr id="7" name="TextBox 6">
            <a:extLst>
              <a:ext uri="{FF2B5EF4-FFF2-40B4-BE49-F238E27FC236}">
                <a16:creationId xmlns:a16="http://schemas.microsoft.com/office/drawing/2014/main" id="{AD9997A4-CAAE-4964-9143-A47E2B8BA6DD}"/>
              </a:ext>
            </a:extLst>
          </p:cNvPr>
          <p:cNvSpPr txBox="1"/>
          <p:nvPr/>
        </p:nvSpPr>
        <p:spPr>
          <a:xfrm>
            <a:off x="6300192" y="6237312"/>
            <a:ext cx="2375495" cy="400110"/>
          </a:xfrm>
          <a:prstGeom prst="rect">
            <a:avLst/>
          </a:prstGeom>
          <a:noFill/>
        </p:spPr>
        <p:txBody>
          <a:bodyPr wrap="square" rtlCol="0">
            <a:spAutoFit/>
          </a:bodyPr>
          <a:lstStyle/>
          <a:p>
            <a:r>
              <a:rPr lang="en-GB" sz="2000" b="1" dirty="0" err="1">
                <a:solidFill>
                  <a:srgbClr val="00B050"/>
                </a:solidFill>
              </a:rPr>
              <a:t>Mewnbersonol</a:t>
            </a:r>
            <a:endParaRPr lang="en-GB" b="1" dirty="0">
              <a:solidFill>
                <a:srgbClr val="00B050"/>
              </a:solidFill>
            </a:endParaRPr>
          </a:p>
        </p:txBody>
      </p:sp>
      <p:sp>
        <p:nvSpPr>
          <p:cNvPr id="8" name="TextBox 7">
            <a:extLst>
              <a:ext uri="{FF2B5EF4-FFF2-40B4-BE49-F238E27FC236}">
                <a16:creationId xmlns:a16="http://schemas.microsoft.com/office/drawing/2014/main" id="{BD84DF27-E064-4229-A65D-6B853B067A62}"/>
              </a:ext>
            </a:extLst>
          </p:cNvPr>
          <p:cNvSpPr txBox="1"/>
          <p:nvPr/>
        </p:nvSpPr>
        <p:spPr>
          <a:xfrm>
            <a:off x="7092280" y="4509120"/>
            <a:ext cx="1224136" cy="369332"/>
          </a:xfrm>
          <a:prstGeom prst="rect">
            <a:avLst/>
          </a:prstGeom>
          <a:noFill/>
        </p:spPr>
        <p:txBody>
          <a:bodyPr wrap="square" rtlCol="0">
            <a:spAutoFit/>
          </a:bodyPr>
          <a:lstStyle/>
          <a:p>
            <a:r>
              <a:rPr lang="en-GB" b="1" dirty="0" err="1">
                <a:solidFill>
                  <a:srgbClr val="00B050"/>
                </a:solidFill>
              </a:rPr>
              <a:t>Cerddorol</a:t>
            </a:r>
            <a:endParaRPr lang="en-GB" b="1" dirty="0">
              <a:solidFill>
                <a:srgbClr val="00B050"/>
              </a:solidFill>
            </a:endParaRPr>
          </a:p>
        </p:txBody>
      </p:sp>
      <p:sp>
        <p:nvSpPr>
          <p:cNvPr id="9" name="TextBox 8">
            <a:extLst>
              <a:ext uri="{FF2B5EF4-FFF2-40B4-BE49-F238E27FC236}">
                <a16:creationId xmlns:a16="http://schemas.microsoft.com/office/drawing/2014/main" id="{54ECB6ED-F228-4400-A04C-E343D48EFBD8}"/>
              </a:ext>
            </a:extLst>
          </p:cNvPr>
          <p:cNvSpPr txBox="1"/>
          <p:nvPr/>
        </p:nvSpPr>
        <p:spPr>
          <a:xfrm>
            <a:off x="6876256" y="2491278"/>
            <a:ext cx="1810544" cy="646331"/>
          </a:xfrm>
          <a:prstGeom prst="rect">
            <a:avLst/>
          </a:prstGeom>
          <a:noFill/>
        </p:spPr>
        <p:txBody>
          <a:bodyPr wrap="square" rtlCol="0">
            <a:spAutoFit/>
          </a:bodyPr>
          <a:lstStyle/>
          <a:p>
            <a:r>
              <a:rPr lang="en-GB" b="1" dirty="0" err="1">
                <a:solidFill>
                  <a:srgbClr val="00B050"/>
                </a:solidFill>
              </a:rPr>
              <a:t>Rhesymegol</a:t>
            </a:r>
            <a:r>
              <a:rPr lang="en-GB" b="1" dirty="0">
                <a:solidFill>
                  <a:srgbClr val="00B050"/>
                </a:solidFill>
              </a:rPr>
              <a:t>- </a:t>
            </a:r>
            <a:r>
              <a:rPr lang="en-GB" b="1" dirty="0" err="1">
                <a:solidFill>
                  <a:srgbClr val="00B050"/>
                </a:solidFill>
              </a:rPr>
              <a:t>fathemategol</a:t>
            </a:r>
            <a:endParaRPr lang="en-GB" b="1" dirty="0">
              <a:solidFill>
                <a:srgbClr val="00B050"/>
              </a:solidFill>
            </a:endParaRPr>
          </a:p>
        </p:txBody>
      </p:sp>
    </p:spTree>
    <p:extLst>
      <p:ext uri="{BB962C8B-B14F-4D97-AF65-F5344CB8AC3E}">
        <p14:creationId xmlns:p14="http://schemas.microsoft.com/office/powerpoint/2010/main" val="2645013955"/>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E9D4E-AA54-416A-BF18-BCEA2F6CC5D8}"/>
              </a:ext>
            </a:extLst>
          </p:cNvPr>
          <p:cNvSpPr>
            <a:spLocks noGrp="1"/>
          </p:cNvSpPr>
          <p:nvPr>
            <p:ph type="title"/>
          </p:nvPr>
        </p:nvSpPr>
        <p:spPr/>
        <p:txBody>
          <a:bodyPr/>
          <a:lstStyle/>
          <a:p>
            <a:r>
              <a:rPr lang="en-GB" dirty="0" err="1"/>
              <a:t>Tasg</a:t>
            </a:r>
            <a:r>
              <a:rPr lang="en-GB" dirty="0"/>
              <a:t> </a:t>
            </a:r>
            <a:r>
              <a:rPr lang="en-GB" dirty="0" err="1"/>
              <a:t>Ymchwil</a:t>
            </a:r>
            <a:r>
              <a:rPr lang="en-GB" dirty="0"/>
              <a:t> / Research Task</a:t>
            </a:r>
          </a:p>
        </p:txBody>
      </p:sp>
      <p:sp>
        <p:nvSpPr>
          <p:cNvPr id="3" name="Content Placeholder 2">
            <a:extLst>
              <a:ext uri="{FF2B5EF4-FFF2-40B4-BE49-F238E27FC236}">
                <a16:creationId xmlns:a16="http://schemas.microsoft.com/office/drawing/2014/main" id="{D0724789-9495-4865-8AE2-CA878AB55973}"/>
              </a:ext>
            </a:extLst>
          </p:cNvPr>
          <p:cNvSpPr>
            <a:spLocks noGrp="1"/>
          </p:cNvSpPr>
          <p:nvPr>
            <p:ph idx="1"/>
          </p:nvPr>
        </p:nvSpPr>
        <p:spPr/>
        <p:txBody>
          <a:bodyPr/>
          <a:lstStyle/>
          <a:p>
            <a:r>
              <a:rPr lang="en-GB" dirty="0"/>
              <a:t>Howard Garnder Multiple Intelligences</a:t>
            </a:r>
          </a:p>
          <a:p>
            <a:endParaRPr lang="en-GB" dirty="0"/>
          </a:p>
          <a:p>
            <a:endParaRPr lang="en-GB" dirty="0"/>
          </a:p>
        </p:txBody>
      </p:sp>
      <p:pic>
        <p:nvPicPr>
          <p:cNvPr id="5" name="Picture 4" descr="A magnifying glass and question mark&#10;&#10;AI-generated content may be incorrect.">
            <a:extLst>
              <a:ext uri="{FF2B5EF4-FFF2-40B4-BE49-F238E27FC236}">
                <a16:creationId xmlns:a16="http://schemas.microsoft.com/office/drawing/2014/main" id="{6CDE446A-67F7-0C1A-5537-506DE0EE5CC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55776" y="2838079"/>
            <a:ext cx="3480048" cy="2419721"/>
          </a:xfrm>
          <a:prstGeom prst="rect">
            <a:avLst/>
          </a:prstGeom>
        </p:spPr>
      </p:pic>
      <p:sp>
        <p:nvSpPr>
          <p:cNvPr id="6" name="TextBox 5">
            <a:extLst>
              <a:ext uri="{FF2B5EF4-FFF2-40B4-BE49-F238E27FC236}">
                <a16:creationId xmlns:a16="http://schemas.microsoft.com/office/drawing/2014/main" id="{A23A7AFD-7581-2AE6-D890-2E99A5506DB5}"/>
              </a:ext>
            </a:extLst>
          </p:cNvPr>
          <p:cNvSpPr txBox="1"/>
          <p:nvPr/>
        </p:nvSpPr>
        <p:spPr>
          <a:xfrm>
            <a:off x="2555776" y="5373216"/>
            <a:ext cx="3480048" cy="230832"/>
          </a:xfrm>
          <a:prstGeom prst="rect">
            <a:avLst/>
          </a:prstGeom>
          <a:noFill/>
        </p:spPr>
        <p:txBody>
          <a:bodyPr wrap="square" rtlCol="0">
            <a:spAutoFit/>
          </a:bodyPr>
          <a:lstStyle/>
          <a:p>
            <a:r>
              <a:rPr lang="en-GB" sz="900">
                <a:hlinkClick r:id="rId3" tooltip="https://ocw.tudelft.nl/courses/empirical-research-method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10201096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Damcaniaeth</a:t>
            </a:r>
            <a:r>
              <a:rPr lang="en-GB" dirty="0"/>
              <a:t> ‘VAK’ Fleming </a:t>
            </a:r>
            <a:br>
              <a:rPr lang="en-GB" dirty="0"/>
            </a:br>
            <a:r>
              <a:rPr lang="en-GB" dirty="0"/>
              <a:t>Fleming’s VAK Theory</a:t>
            </a:r>
            <a:br>
              <a:rPr lang="en-GB" dirty="0"/>
            </a:b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712" y="1968759"/>
            <a:ext cx="4824536" cy="409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a:extLst>
              <a:ext uri="{FF2B5EF4-FFF2-40B4-BE49-F238E27FC236}">
                <a16:creationId xmlns:a16="http://schemas.microsoft.com/office/drawing/2014/main" id="{D85629DB-FAFF-452F-8F46-3BD244DF6A84}"/>
              </a:ext>
            </a:extLst>
          </p:cNvPr>
          <p:cNvSpPr txBox="1"/>
          <p:nvPr/>
        </p:nvSpPr>
        <p:spPr>
          <a:xfrm>
            <a:off x="3491880" y="1556792"/>
            <a:ext cx="2232248" cy="369332"/>
          </a:xfrm>
          <a:prstGeom prst="rect">
            <a:avLst/>
          </a:prstGeom>
          <a:noFill/>
        </p:spPr>
        <p:txBody>
          <a:bodyPr wrap="square" rtlCol="0">
            <a:spAutoFit/>
          </a:bodyPr>
          <a:lstStyle/>
          <a:p>
            <a:r>
              <a:rPr lang="en-GB" b="1" dirty="0" err="1"/>
              <a:t>Arddulliau</a:t>
            </a:r>
            <a:r>
              <a:rPr lang="en-GB" b="1" dirty="0"/>
              <a:t> </a:t>
            </a:r>
            <a:r>
              <a:rPr lang="en-GB" b="1" dirty="0" err="1"/>
              <a:t>Dysgu</a:t>
            </a:r>
            <a:endParaRPr lang="en-GB" b="1" dirty="0"/>
          </a:p>
        </p:txBody>
      </p:sp>
      <p:sp>
        <p:nvSpPr>
          <p:cNvPr id="4" name="TextBox 3">
            <a:extLst>
              <a:ext uri="{FF2B5EF4-FFF2-40B4-BE49-F238E27FC236}">
                <a16:creationId xmlns:a16="http://schemas.microsoft.com/office/drawing/2014/main" id="{365F15AA-CA21-45C7-8520-225D5C8CCE39}"/>
              </a:ext>
            </a:extLst>
          </p:cNvPr>
          <p:cNvSpPr txBox="1"/>
          <p:nvPr/>
        </p:nvSpPr>
        <p:spPr>
          <a:xfrm>
            <a:off x="395536" y="4077072"/>
            <a:ext cx="1296144" cy="369332"/>
          </a:xfrm>
          <a:prstGeom prst="rect">
            <a:avLst/>
          </a:prstGeom>
          <a:noFill/>
        </p:spPr>
        <p:txBody>
          <a:bodyPr wrap="square" rtlCol="0">
            <a:spAutoFit/>
          </a:bodyPr>
          <a:lstStyle/>
          <a:p>
            <a:r>
              <a:rPr lang="en-GB" b="1" dirty="0" err="1"/>
              <a:t>Gweledol</a:t>
            </a:r>
            <a:endParaRPr lang="en-GB" b="1" dirty="0"/>
          </a:p>
        </p:txBody>
      </p:sp>
      <p:sp>
        <p:nvSpPr>
          <p:cNvPr id="5" name="TextBox 4">
            <a:extLst>
              <a:ext uri="{FF2B5EF4-FFF2-40B4-BE49-F238E27FC236}">
                <a16:creationId xmlns:a16="http://schemas.microsoft.com/office/drawing/2014/main" id="{D79AF5DB-C5B5-4F1E-8EB1-A75DA9B7904F}"/>
              </a:ext>
            </a:extLst>
          </p:cNvPr>
          <p:cNvSpPr txBox="1"/>
          <p:nvPr/>
        </p:nvSpPr>
        <p:spPr>
          <a:xfrm>
            <a:off x="4067944" y="6065063"/>
            <a:ext cx="1512168" cy="369332"/>
          </a:xfrm>
          <a:prstGeom prst="rect">
            <a:avLst/>
          </a:prstGeom>
          <a:noFill/>
        </p:spPr>
        <p:txBody>
          <a:bodyPr wrap="square" rtlCol="0">
            <a:spAutoFit/>
          </a:bodyPr>
          <a:lstStyle/>
          <a:p>
            <a:r>
              <a:rPr lang="en-GB" b="1" dirty="0" err="1"/>
              <a:t>Clywedol</a:t>
            </a:r>
            <a:endParaRPr lang="en-GB" b="1" dirty="0"/>
          </a:p>
        </p:txBody>
      </p:sp>
      <p:sp>
        <p:nvSpPr>
          <p:cNvPr id="6" name="TextBox 5">
            <a:extLst>
              <a:ext uri="{FF2B5EF4-FFF2-40B4-BE49-F238E27FC236}">
                <a16:creationId xmlns:a16="http://schemas.microsoft.com/office/drawing/2014/main" id="{79B9255D-19DC-44C1-BB89-2CFF2CE4DA8A}"/>
              </a:ext>
            </a:extLst>
          </p:cNvPr>
          <p:cNvSpPr txBox="1"/>
          <p:nvPr/>
        </p:nvSpPr>
        <p:spPr>
          <a:xfrm>
            <a:off x="6876256" y="3991387"/>
            <a:ext cx="1465312" cy="369332"/>
          </a:xfrm>
          <a:prstGeom prst="rect">
            <a:avLst/>
          </a:prstGeom>
          <a:noFill/>
        </p:spPr>
        <p:txBody>
          <a:bodyPr wrap="square" rtlCol="0">
            <a:spAutoFit/>
          </a:bodyPr>
          <a:lstStyle/>
          <a:p>
            <a:r>
              <a:rPr lang="en-GB" b="1" dirty="0" err="1"/>
              <a:t>Cinesthetig</a:t>
            </a:r>
            <a:endParaRPr lang="en-GB" b="1" dirty="0"/>
          </a:p>
        </p:txBody>
      </p:sp>
    </p:spTree>
    <p:extLst>
      <p:ext uri="{BB962C8B-B14F-4D97-AF65-F5344CB8AC3E}">
        <p14:creationId xmlns:p14="http://schemas.microsoft.com/office/powerpoint/2010/main" val="908218746"/>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0690-321C-433A-894E-33CA200C475E}"/>
              </a:ext>
            </a:extLst>
          </p:cNvPr>
          <p:cNvSpPr>
            <a:spLocks noGrp="1"/>
          </p:cNvSpPr>
          <p:nvPr>
            <p:ph type="title"/>
          </p:nvPr>
        </p:nvSpPr>
        <p:spPr/>
        <p:txBody>
          <a:bodyPr/>
          <a:lstStyle/>
          <a:p>
            <a:r>
              <a:rPr lang="en-GB" dirty="0" err="1"/>
              <a:t>Tasg</a:t>
            </a:r>
            <a:r>
              <a:rPr lang="en-GB" dirty="0"/>
              <a:t> </a:t>
            </a:r>
            <a:r>
              <a:rPr lang="en-GB" dirty="0" err="1"/>
              <a:t>Ymchwil</a:t>
            </a:r>
            <a:r>
              <a:rPr lang="en-GB" dirty="0"/>
              <a:t>/Research Task</a:t>
            </a:r>
          </a:p>
        </p:txBody>
      </p:sp>
      <p:sp>
        <p:nvSpPr>
          <p:cNvPr id="3" name="Content Placeholder 2">
            <a:extLst>
              <a:ext uri="{FF2B5EF4-FFF2-40B4-BE49-F238E27FC236}">
                <a16:creationId xmlns:a16="http://schemas.microsoft.com/office/drawing/2014/main" id="{3E182DDC-AB09-4657-BD0C-8A456936CE4B}"/>
              </a:ext>
            </a:extLst>
          </p:cNvPr>
          <p:cNvSpPr>
            <a:spLocks noGrp="1"/>
          </p:cNvSpPr>
          <p:nvPr>
            <p:ph idx="1"/>
          </p:nvPr>
        </p:nvSpPr>
        <p:spPr/>
        <p:txBody>
          <a:bodyPr/>
          <a:lstStyle/>
          <a:p>
            <a:r>
              <a:rPr lang="en-GB" dirty="0"/>
              <a:t>Fleming’s VAK theory</a:t>
            </a:r>
          </a:p>
        </p:txBody>
      </p:sp>
      <p:pic>
        <p:nvPicPr>
          <p:cNvPr id="4" name="Picture 3" descr="A magnifying glass and question mark&#10;&#10;AI-generated content may be incorrect.">
            <a:extLst>
              <a:ext uri="{FF2B5EF4-FFF2-40B4-BE49-F238E27FC236}">
                <a16:creationId xmlns:a16="http://schemas.microsoft.com/office/drawing/2014/main" id="{7FE2E505-091D-0054-14E6-C8AFA2160C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55776" y="2838079"/>
            <a:ext cx="3480048" cy="2419721"/>
          </a:xfrm>
          <a:prstGeom prst="rect">
            <a:avLst/>
          </a:prstGeom>
        </p:spPr>
      </p:pic>
      <p:sp>
        <p:nvSpPr>
          <p:cNvPr id="5" name="TextBox 4">
            <a:extLst>
              <a:ext uri="{FF2B5EF4-FFF2-40B4-BE49-F238E27FC236}">
                <a16:creationId xmlns:a16="http://schemas.microsoft.com/office/drawing/2014/main" id="{DF8026B5-1F35-6096-2B95-074416993324}"/>
              </a:ext>
            </a:extLst>
          </p:cNvPr>
          <p:cNvSpPr txBox="1"/>
          <p:nvPr/>
        </p:nvSpPr>
        <p:spPr>
          <a:xfrm>
            <a:off x="2555776" y="5373216"/>
            <a:ext cx="3480048" cy="230832"/>
          </a:xfrm>
          <a:prstGeom prst="rect">
            <a:avLst/>
          </a:prstGeom>
          <a:noFill/>
        </p:spPr>
        <p:txBody>
          <a:bodyPr wrap="square" rtlCol="0">
            <a:spAutoFit/>
          </a:bodyPr>
          <a:lstStyle/>
          <a:p>
            <a:r>
              <a:rPr lang="en-GB" sz="900">
                <a:hlinkClick r:id="rId3" tooltip="https://ocw.tudelft.nl/courses/empirical-research-method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41559053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US" dirty="0"/>
              <a:t>Claimed Benefits of MI and VAK </a:t>
            </a:r>
            <a:br>
              <a:rPr lang="en-US" dirty="0"/>
            </a:br>
            <a:r>
              <a:rPr lang="en-US" i="1" dirty="0" err="1"/>
              <a:t>Manteision</a:t>
            </a:r>
            <a:r>
              <a:rPr lang="en-US" i="1" dirty="0"/>
              <a:t> MI a VAK</a:t>
            </a:r>
            <a:endParaRPr lang="en-US" dirty="0"/>
          </a:p>
        </p:txBody>
      </p:sp>
      <p:sp>
        <p:nvSpPr>
          <p:cNvPr id="3" name="Content Placeholder 2"/>
          <p:cNvSpPr>
            <a:spLocks noGrp="1"/>
          </p:cNvSpPr>
          <p:nvPr>
            <p:ph sz="half" idx="1"/>
          </p:nvPr>
        </p:nvSpPr>
        <p:spPr>
          <a:xfrm>
            <a:off x="179512" y="1484784"/>
            <a:ext cx="4464496" cy="5328592"/>
          </a:xfrm>
        </p:spPr>
        <p:style>
          <a:lnRef idx="2">
            <a:schemeClr val="accent4"/>
          </a:lnRef>
          <a:fillRef idx="1">
            <a:schemeClr val="lt1"/>
          </a:fillRef>
          <a:effectRef idx="0">
            <a:schemeClr val="accent4"/>
          </a:effectRef>
          <a:fontRef idx="minor">
            <a:schemeClr val="dk1"/>
          </a:fontRef>
        </p:style>
        <p:txBody>
          <a:bodyPr>
            <a:noAutofit/>
          </a:bodyPr>
          <a:lstStyle/>
          <a:p>
            <a:pPr>
              <a:defRPr/>
            </a:pPr>
            <a:r>
              <a:rPr lang="en-US" sz="1800" dirty="0"/>
              <a:t>Mae </a:t>
            </a:r>
            <a:r>
              <a:rPr lang="en-US" sz="1800" dirty="0" err="1"/>
              <a:t>lle</a:t>
            </a:r>
            <a:r>
              <a:rPr lang="en-US" sz="1800" dirty="0"/>
              <a:t> </a:t>
            </a:r>
            <a:r>
              <a:rPr lang="en-US" sz="1800" dirty="0" err="1"/>
              <a:t>ar</a:t>
            </a:r>
            <a:r>
              <a:rPr lang="en-US" sz="1800" dirty="0"/>
              <a:t> </a:t>
            </a:r>
            <a:r>
              <a:rPr lang="en-US" sz="1800" dirty="0" err="1"/>
              <a:t>gyfer</a:t>
            </a:r>
            <a:r>
              <a:rPr lang="en-US" sz="1800" dirty="0"/>
              <a:t> </a:t>
            </a:r>
            <a:r>
              <a:rPr lang="en-US" sz="1800" dirty="0" err="1"/>
              <a:t>dysgu</a:t>
            </a:r>
            <a:r>
              <a:rPr lang="en-US" sz="1800" dirty="0"/>
              <a:t> </a:t>
            </a:r>
            <a:r>
              <a:rPr lang="en-US" sz="1800" dirty="0" err="1"/>
              <a:t>mwy</a:t>
            </a:r>
            <a:r>
              <a:rPr lang="en-US" sz="1800" dirty="0"/>
              <a:t> </a:t>
            </a:r>
            <a:r>
              <a:rPr lang="en-US" sz="1800" dirty="0" err="1"/>
              <a:t>difyr</a:t>
            </a:r>
            <a:r>
              <a:rPr lang="en-US" sz="1800" dirty="0"/>
              <a:t> ac </a:t>
            </a:r>
            <a:r>
              <a:rPr lang="en-US" sz="1800" dirty="0" err="1"/>
              <a:t>amrywiol</a:t>
            </a:r>
            <a:endParaRPr lang="en-US" sz="1800" dirty="0"/>
          </a:p>
          <a:p>
            <a:pPr>
              <a:defRPr/>
            </a:pPr>
            <a:r>
              <a:rPr lang="en-US" sz="1800" dirty="0" err="1"/>
              <a:t>Gellir</a:t>
            </a:r>
            <a:r>
              <a:rPr lang="en-US" sz="1800" dirty="0"/>
              <a:t> </a:t>
            </a:r>
            <a:r>
              <a:rPr lang="en-US" sz="1800" dirty="0" err="1"/>
              <a:t>datblyg</a:t>
            </a:r>
            <a:r>
              <a:rPr lang="en-US" sz="1800" dirty="0"/>
              <a:t> </a:t>
            </a:r>
            <a:r>
              <a:rPr lang="en-US" sz="1800" dirty="0" err="1"/>
              <a:t>sgiliau</a:t>
            </a:r>
            <a:r>
              <a:rPr lang="en-US" sz="1800" dirty="0"/>
              <a:t> </a:t>
            </a:r>
            <a:r>
              <a:rPr lang="en-US" sz="1800" dirty="0" err="1"/>
              <a:t>fydd</a:t>
            </a:r>
            <a:r>
              <a:rPr lang="en-US" sz="1800" dirty="0"/>
              <a:t> </a:t>
            </a:r>
            <a:r>
              <a:rPr lang="en-US" sz="1800" dirty="0" err="1"/>
              <a:t>yn</a:t>
            </a:r>
            <a:r>
              <a:rPr lang="en-US" sz="1800" dirty="0"/>
              <a:t> </a:t>
            </a:r>
            <a:r>
              <a:rPr lang="en-US" sz="1800" dirty="0" err="1"/>
              <a:t>ddefnyddiol</a:t>
            </a:r>
            <a:r>
              <a:rPr lang="en-US" sz="1800" dirty="0"/>
              <a:t> </a:t>
            </a:r>
            <a:r>
              <a:rPr lang="en-US" sz="1800" dirty="0" err="1"/>
              <a:t>yn</a:t>
            </a:r>
            <a:r>
              <a:rPr lang="en-US" sz="1800" dirty="0"/>
              <a:t> </a:t>
            </a:r>
            <a:r>
              <a:rPr lang="en-US" sz="1800" dirty="0" err="1"/>
              <a:t>ddiweddarach</a:t>
            </a:r>
            <a:r>
              <a:rPr lang="en-US" sz="1800" dirty="0"/>
              <a:t> </a:t>
            </a:r>
            <a:r>
              <a:rPr lang="en-US" sz="1800" dirty="0" err="1"/>
              <a:t>mewn</a:t>
            </a:r>
            <a:r>
              <a:rPr lang="en-US" sz="1800" dirty="0"/>
              <a:t> </a:t>
            </a:r>
            <a:r>
              <a:rPr lang="en-US" sz="1800" dirty="0" err="1"/>
              <a:t>bywyd</a:t>
            </a:r>
            <a:endParaRPr lang="en-US" sz="1800" dirty="0"/>
          </a:p>
          <a:p>
            <a:pPr>
              <a:defRPr/>
            </a:pPr>
            <a:r>
              <a:rPr lang="en-US" sz="1800" dirty="0" err="1"/>
              <a:t>Strategaethau</a:t>
            </a:r>
            <a:r>
              <a:rPr lang="en-US" sz="1800" dirty="0"/>
              <a:t> </a:t>
            </a:r>
            <a:r>
              <a:rPr lang="en-US" sz="1800" dirty="0" err="1"/>
              <a:t>cydweithredol</a:t>
            </a:r>
            <a:r>
              <a:rPr lang="en-US" sz="1800" dirty="0"/>
              <a:t> </a:t>
            </a:r>
            <a:r>
              <a:rPr lang="en-US" sz="1800" dirty="0" err="1"/>
              <a:t>yn</a:t>
            </a:r>
            <a:r>
              <a:rPr lang="en-US" sz="1800" dirty="0"/>
              <a:t> </a:t>
            </a:r>
            <a:r>
              <a:rPr lang="en-US" sz="1800" dirty="0" err="1"/>
              <a:t>helpu</a:t>
            </a:r>
            <a:r>
              <a:rPr lang="en-US" sz="1800" dirty="0"/>
              <a:t> </a:t>
            </a:r>
            <a:r>
              <a:rPr lang="en-US" sz="1800" dirty="0" err="1"/>
              <a:t>ungiolion</a:t>
            </a:r>
            <a:r>
              <a:rPr lang="en-US" sz="1800" dirty="0"/>
              <a:t> I </a:t>
            </a:r>
            <a:r>
              <a:rPr lang="en-US" sz="1800" dirty="0" err="1"/>
              <a:t>adanbod</a:t>
            </a:r>
            <a:r>
              <a:rPr lang="en-US" sz="1800" dirty="0"/>
              <a:t> a </a:t>
            </a:r>
            <a:r>
              <a:rPr lang="en-US" sz="1800" dirty="0" err="1"/>
              <a:t>dablgydau</a:t>
            </a:r>
            <a:r>
              <a:rPr lang="en-US" sz="1800" dirty="0"/>
              <a:t> </a:t>
            </a:r>
            <a:r>
              <a:rPr lang="en-US" sz="1800" dirty="0" err="1"/>
              <a:t>talentau</a:t>
            </a:r>
            <a:r>
              <a:rPr lang="en-US" sz="1800" dirty="0"/>
              <a:t> </a:t>
            </a:r>
            <a:r>
              <a:rPr lang="en-US" sz="1800" dirty="0" err="1"/>
              <a:t>arbennig</a:t>
            </a:r>
            <a:endParaRPr lang="en-US" sz="1800" dirty="0"/>
          </a:p>
          <a:p>
            <a:pPr>
              <a:defRPr/>
            </a:pPr>
            <a:r>
              <a:rPr lang="en-US" sz="1800" dirty="0" err="1"/>
              <a:t>Unigolion</a:t>
            </a:r>
            <a:r>
              <a:rPr lang="en-US" sz="1800" dirty="0"/>
              <a:t> </a:t>
            </a:r>
            <a:r>
              <a:rPr lang="en-US" sz="1800" dirty="0" err="1"/>
              <a:t>yn</a:t>
            </a:r>
            <a:r>
              <a:rPr lang="en-US" sz="1800" dirty="0"/>
              <a:t> </a:t>
            </a:r>
            <a:r>
              <a:rPr lang="en-US" sz="1800" dirty="0" err="1"/>
              <a:t>adnabod</a:t>
            </a:r>
            <a:r>
              <a:rPr lang="en-US" sz="1800" dirty="0"/>
              <a:t> bod </a:t>
            </a:r>
            <a:r>
              <a:rPr lang="en-US" sz="1800" dirty="0" err="1"/>
              <a:t>yr</a:t>
            </a:r>
            <a:r>
              <a:rPr lang="en-US" sz="1800" dirty="0"/>
              <a:t> </a:t>
            </a:r>
            <a:r>
              <a:rPr lang="en-US" sz="1800" dirty="0" err="1"/>
              <a:t>ysgol</a:t>
            </a:r>
            <a:r>
              <a:rPr lang="en-US" sz="1800" dirty="0"/>
              <a:t> </a:t>
            </a:r>
            <a:r>
              <a:rPr lang="en-US" sz="1800" dirty="0" err="1"/>
              <a:t>yn</a:t>
            </a:r>
            <a:r>
              <a:rPr lang="en-US" sz="1800" dirty="0"/>
              <a:t> </a:t>
            </a:r>
            <a:r>
              <a:rPr lang="en-US" sz="1800" dirty="0" err="1"/>
              <a:t>gwethfawrogi’r</a:t>
            </a:r>
            <a:r>
              <a:rPr lang="en-US" sz="1800" dirty="0"/>
              <a:t> </a:t>
            </a:r>
            <a:r>
              <a:rPr lang="en-US" sz="1800" dirty="0" err="1"/>
              <a:t>hyn</a:t>
            </a:r>
            <a:r>
              <a:rPr lang="en-US" sz="1800" dirty="0"/>
              <a:t> y gallant </a:t>
            </a:r>
            <a:r>
              <a:rPr lang="en-US" sz="1800" dirty="0" err="1"/>
              <a:t>wneud</a:t>
            </a:r>
            <a:r>
              <a:rPr lang="en-US" sz="1800" dirty="0"/>
              <a:t>, </a:t>
            </a:r>
            <a:r>
              <a:rPr lang="en-US" sz="1800" dirty="0" err="1"/>
              <a:t>hyd</a:t>
            </a:r>
            <a:r>
              <a:rPr lang="en-US" sz="1800" dirty="0"/>
              <a:t> </a:t>
            </a:r>
            <a:r>
              <a:rPr lang="en-US" sz="1800" dirty="0" err="1"/>
              <a:t>yn</a:t>
            </a:r>
            <a:r>
              <a:rPr lang="en-US" sz="1800" dirty="0"/>
              <a:t> </a:t>
            </a:r>
            <a:r>
              <a:rPr lang="en-US" sz="1800" dirty="0" err="1"/>
              <a:t>oed</a:t>
            </a:r>
            <a:r>
              <a:rPr lang="en-US" sz="1800" dirty="0"/>
              <a:t> </a:t>
            </a:r>
            <a:r>
              <a:rPr lang="en-US" sz="1800" dirty="0" err="1"/>
              <a:t>os</a:t>
            </a:r>
            <a:r>
              <a:rPr lang="en-US" sz="1800" dirty="0"/>
              <a:t> </a:t>
            </a:r>
            <a:r>
              <a:rPr lang="en-US" sz="1800" dirty="0" err="1"/>
              <a:t>nad</a:t>
            </a:r>
            <a:r>
              <a:rPr lang="en-US" sz="1800" dirty="0"/>
              <a:t> </a:t>
            </a:r>
            <a:r>
              <a:rPr lang="en-US" sz="1800" dirty="0" err="1"/>
              <a:t>oes</a:t>
            </a:r>
            <a:r>
              <a:rPr lang="en-US" sz="1800" dirty="0"/>
              <a:t> </a:t>
            </a:r>
            <a:r>
              <a:rPr lang="en-US" sz="1800" dirty="0" err="1"/>
              <a:t>ganddynt</a:t>
            </a:r>
            <a:r>
              <a:rPr lang="en-US" sz="1800" dirty="0"/>
              <a:t> </a:t>
            </a:r>
            <a:r>
              <a:rPr lang="en-US" sz="1800" dirty="0" err="1"/>
              <a:t>fathau</a:t>
            </a:r>
            <a:r>
              <a:rPr lang="en-US" sz="1800" dirty="0"/>
              <a:t> </a:t>
            </a:r>
            <a:r>
              <a:rPr lang="en-US" sz="1800" dirty="0" err="1"/>
              <a:t>penodol</a:t>
            </a:r>
            <a:r>
              <a:rPr lang="en-US" sz="1800" dirty="0"/>
              <a:t> o </a:t>
            </a:r>
            <a:r>
              <a:rPr lang="en-US" sz="1800" dirty="0" err="1"/>
              <a:t>ddeallusrwydd</a:t>
            </a:r>
            <a:endParaRPr lang="en-US" sz="1800" dirty="0"/>
          </a:p>
          <a:p>
            <a:pPr>
              <a:defRPr/>
            </a:pPr>
            <a:r>
              <a:rPr lang="en-US" sz="1800" dirty="0" err="1"/>
              <a:t>Disgyblaeth</a:t>
            </a:r>
            <a:r>
              <a:rPr lang="en-US" sz="1800" dirty="0"/>
              <a:t> </a:t>
            </a:r>
            <a:r>
              <a:rPr lang="en-US" sz="1800" dirty="0" err="1"/>
              <a:t>yn</a:t>
            </a:r>
            <a:r>
              <a:rPr lang="en-US" sz="1800" dirty="0"/>
              <a:t> </a:t>
            </a:r>
            <a:r>
              <a:rPr lang="en-US" sz="1800" dirty="0" err="1"/>
              <a:t>gallu</a:t>
            </a:r>
            <a:r>
              <a:rPr lang="en-US" sz="1800" dirty="0"/>
              <a:t> </a:t>
            </a:r>
            <a:r>
              <a:rPr lang="en-US" sz="1800" dirty="0" err="1"/>
              <a:t>gwella</a:t>
            </a:r>
            <a:r>
              <a:rPr lang="en-US" sz="1800" dirty="0"/>
              <a:t> </a:t>
            </a:r>
            <a:r>
              <a:rPr lang="en-US" sz="1800" dirty="0" err="1"/>
              <a:t>wrth</a:t>
            </a:r>
            <a:r>
              <a:rPr lang="en-US" sz="1800" dirty="0"/>
              <a:t> </a:t>
            </a:r>
            <a:r>
              <a:rPr lang="en-US" sz="1800" dirty="0" err="1"/>
              <a:t>i</a:t>
            </a:r>
            <a:r>
              <a:rPr lang="en-US" sz="1800" dirty="0"/>
              <a:t> </a:t>
            </a:r>
            <a:r>
              <a:rPr lang="en-US" sz="1800" dirty="0" err="1"/>
              <a:t>ddisgyblion</a:t>
            </a:r>
            <a:r>
              <a:rPr lang="en-US" sz="1800" dirty="0"/>
              <a:t> </a:t>
            </a:r>
            <a:r>
              <a:rPr lang="en-US" sz="1800" dirty="0" err="1"/>
              <a:t>ymgysylltu</a:t>
            </a:r>
            <a:r>
              <a:rPr lang="en-US" sz="1800" dirty="0"/>
              <a:t> </a:t>
            </a:r>
            <a:r>
              <a:rPr lang="en-US" sz="1800" dirty="0" err="1"/>
              <a:t>mwy</a:t>
            </a:r>
            <a:r>
              <a:rPr lang="en-US" sz="1800" dirty="0"/>
              <a:t> gyda </a:t>
            </a:r>
            <a:r>
              <a:rPr lang="en-US" sz="1800" dirty="0" err="1"/>
              <a:t>waith</a:t>
            </a:r>
            <a:r>
              <a:rPr lang="en-US" sz="1800" dirty="0"/>
              <a:t> </a:t>
            </a:r>
            <a:r>
              <a:rPr lang="en-US" sz="1800" dirty="0" err="1"/>
              <a:t>dosbarth</a:t>
            </a:r>
            <a:endParaRPr lang="en-US" sz="1800" dirty="0"/>
          </a:p>
          <a:p>
            <a:pPr>
              <a:defRPr/>
            </a:pPr>
            <a:r>
              <a:rPr lang="en-US" sz="1800" dirty="0" err="1"/>
              <a:t>Mae’r</a:t>
            </a:r>
            <a:r>
              <a:rPr lang="en-US" sz="1800" dirty="0"/>
              <a:t> </a:t>
            </a:r>
            <a:r>
              <a:rPr lang="en-US" sz="1800" dirty="0" err="1"/>
              <a:t>dosbarth</a:t>
            </a:r>
            <a:r>
              <a:rPr lang="en-US" sz="1800" dirty="0"/>
              <a:t> </a:t>
            </a:r>
            <a:r>
              <a:rPr lang="en-US" sz="1800" dirty="0" err="1"/>
              <a:t>yn</a:t>
            </a:r>
            <a:r>
              <a:rPr lang="en-US" sz="1800" dirty="0"/>
              <a:t> </a:t>
            </a:r>
            <a:r>
              <a:rPr lang="en-US" sz="1800" dirty="0" err="1"/>
              <a:t>dod</a:t>
            </a:r>
            <a:r>
              <a:rPr lang="en-US" sz="1800" dirty="0"/>
              <a:t> </a:t>
            </a:r>
            <a:r>
              <a:rPr lang="en-US" sz="1800" dirty="0" err="1"/>
              <a:t>fwy</a:t>
            </a:r>
            <a:r>
              <a:rPr lang="en-US" sz="1800" dirty="0"/>
              <a:t> </a:t>
            </a:r>
            <a:r>
              <a:rPr lang="en-US" sz="1800" dirty="0" err="1"/>
              <a:t>fel</a:t>
            </a:r>
            <a:r>
              <a:rPr lang="en-US" sz="1800" dirty="0"/>
              <a:t> y </a:t>
            </a:r>
            <a:r>
              <a:rPr lang="en-US" sz="1800" dirty="0" err="1"/>
              <a:t>byd</a:t>
            </a:r>
            <a:r>
              <a:rPr lang="en-US" sz="1800" dirty="0"/>
              <a:t> go </a:t>
            </a:r>
            <a:r>
              <a:rPr lang="en-US" sz="1800" dirty="0" err="1"/>
              <a:t>iawn</a:t>
            </a:r>
            <a:r>
              <a:rPr lang="en-US" sz="1800" dirty="0"/>
              <a:t> </a:t>
            </a:r>
          </a:p>
          <a:p>
            <a:pPr>
              <a:defRPr/>
            </a:pPr>
            <a:r>
              <a:rPr lang="en-US" sz="1800" dirty="0"/>
              <a:t>I </a:t>
            </a:r>
            <a:r>
              <a:rPr lang="en-US" sz="1800" dirty="0" err="1"/>
              <a:t>ddisgyblion</a:t>
            </a:r>
            <a:r>
              <a:rPr lang="en-US" sz="1800" dirty="0"/>
              <a:t>: "</a:t>
            </a:r>
            <a:r>
              <a:rPr lang="en-US" sz="1800" dirty="0" err="1"/>
              <a:t>Nid</a:t>
            </a:r>
            <a:r>
              <a:rPr lang="en-US" sz="1800" dirty="0"/>
              <a:t> </a:t>
            </a:r>
            <a:r>
              <a:rPr lang="en-US" sz="1800" dirty="0" err="1"/>
              <a:t>yw</a:t>
            </a:r>
            <a:r>
              <a:rPr lang="en-US" sz="1800" dirty="0"/>
              <a:t> am mor </a:t>
            </a:r>
            <a:r>
              <a:rPr lang="en-US" sz="1800" dirty="0" err="1"/>
              <a:t>glyfar</a:t>
            </a:r>
            <a:r>
              <a:rPr lang="en-US" sz="1800" dirty="0"/>
              <a:t> </a:t>
            </a:r>
            <a:r>
              <a:rPr lang="en-US" sz="1800" dirty="0" err="1"/>
              <a:t>ydych</a:t>
            </a:r>
            <a:r>
              <a:rPr lang="en-US" sz="1800" dirty="0"/>
              <a:t> chi - </a:t>
            </a:r>
            <a:r>
              <a:rPr lang="en-US" sz="1800" dirty="0" err="1"/>
              <a:t>ond</a:t>
            </a:r>
            <a:r>
              <a:rPr lang="en-US" sz="1800" dirty="0"/>
              <a:t> </a:t>
            </a:r>
            <a:r>
              <a:rPr lang="en-US" sz="1800" dirty="0" err="1"/>
              <a:t>sut</a:t>
            </a:r>
            <a:r>
              <a:rPr lang="en-US" sz="1800" dirty="0"/>
              <a:t> </a:t>
            </a:r>
            <a:r>
              <a:rPr lang="en-US" sz="1800" dirty="0" err="1"/>
              <a:t>rydych</a:t>
            </a:r>
            <a:r>
              <a:rPr lang="en-US" sz="1800" dirty="0"/>
              <a:t> </a:t>
            </a:r>
            <a:r>
              <a:rPr lang="en-US" sz="1800" dirty="0" err="1"/>
              <a:t>chi’n</a:t>
            </a:r>
            <a:r>
              <a:rPr lang="en-US" sz="1800" dirty="0"/>
              <a:t> </a:t>
            </a:r>
            <a:r>
              <a:rPr lang="en-US" sz="1800" dirty="0" err="1"/>
              <a:t>glyfar</a:t>
            </a:r>
            <a:r>
              <a:rPr lang="en-US" sz="1800" dirty="0"/>
              <a:t>"</a:t>
            </a:r>
          </a:p>
          <a:p>
            <a:pPr>
              <a:defRPr/>
            </a:pPr>
            <a:endParaRPr lang="en-US" sz="1800" dirty="0"/>
          </a:p>
          <a:p>
            <a:pPr>
              <a:defRPr/>
            </a:pPr>
            <a:endParaRPr lang="en-US" sz="1800" dirty="0"/>
          </a:p>
          <a:p>
            <a:pPr>
              <a:defRPr/>
            </a:pPr>
            <a:endParaRPr lang="en-US" sz="2100" dirty="0"/>
          </a:p>
        </p:txBody>
      </p:sp>
      <p:sp>
        <p:nvSpPr>
          <p:cNvPr id="4" name="Content Placeholder 3"/>
          <p:cNvSpPr>
            <a:spLocks noGrp="1"/>
          </p:cNvSpPr>
          <p:nvPr>
            <p:ph sz="half" idx="2"/>
          </p:nvPr>
        </p:nvSpPr>
        <p:spPr>
          <a:xfrm>
            <a:off x="4865340" y="1513384"/>
            <a:ext cx="4104456" cy="5141168"/>
          </a:xfrm>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pPr>
              <a:lnSpc>
                <a:spcPct val="90000"/>
              </a:lnSpc>
              <a:defRPr/>
            </a:pPr>
            <a:r>
              <a:rPr lang="en-GB" dirty="0"/>
              <a:t>There is scope for more entertaining and varied teaching </a:t>
            </a:r>
          </a:p>
          <a:p>
            <a:pPr>
              <a:lnSpc>
                <a:spcPct val="90000"/>
              </a:lnSpc>
              <a:defRPr/>
            </a:pPr>
            <a:r>
              <a:rPr lang="en-GB" dirty="0"/>
              <a:t>Skills can be developed which will be useful in later life</a:t>
            </a:r>
          </a:p>
          <a:p>
            <a:pPr>
              <a:lnSpc>
                <a:spcPct val="90000"/>
              </a:lnSpc>
              <a:defRPr/>
            </a:pPr>
            <a:r>
              <a:rPr lang="en-GB" dirty="0"/>
              <a:t>Cooperative strategies help individuals identify and develop special aptitudes</a:t>
            </a:r>
          </a:p>
          <a:p>
            <a:pPr>
              <a:lnSpc>
                <a:spcPct val="90000"/>
              </a:lnSpc>
              <a:defRPr/>
            </a:pPr>
            <a:r>
              <a:rPr lang="en-GB" dirty="0"/>
              <a:t>Individuals can recognise that the school values what they </a:t>
            </a:r>
            <a:r>
              <a:rPr lang="en-GB" u="sng" dirty="0"/>
              <a:t>can</a:t>
            </a:r>
            <a:r>
              <a:rPr lang="en-GB" dirty="0"/>
              <a:t> do, even if they lack certain types of intelligence</a:t>
            </a:r>
          </a:p>
          <a:p>
            <a:pPr>
              <a:lnSpc>
                <a:spcPct val="90000"/>
              </a:lnSpc>
              <a:defRPr/>
            </a:pPr>
            <a:r>
              <a:rPr lang="en-GB" dirty="0"/>
              <a:t>Discipline can improve as pupils engage more with classroom work</a:t>
            </a:r>
          </a:p>
          <a:p>
            <a:pPr>
              <a:lnSpc>
                <a:spcPct val="90000"/>
              </a:lnSpc>
              <a:defRPr/>
            </a:pPr>
            <a:r>
              <a:rPr lang="en-GB" dirty="0"/>
              <a:t>The classroom becomes more like the real world</a:t>
            </a:r>
          </a:p>
          <a:p>
            <a:pPr>
              <a:lnSpc>
                <a:spcPct val="90000"/>
              </a:lnSpc>
              <a:defRPr/>
            </a:pPr>
            <a:r>
              <a:rPr lang="en-GB" dirty="0"/>
              <a:t>For pupils: </a:t>
            </a:r>
            <a:r>
              <a:rPr lang="ja-JP" altLang="en-GB" dirty="0">
                <a:latin typeface="Arial"/>
              </a:rPr>
              <a:t>“</a:t>
            </a:r>
            <a:r>
              <a:rPr lang="en-GB" dirty="0"/>
              <a:t>It</a:t>
            </a:r>
            <a:r>
              <a:rPr lang="ja-JP" altLang="en-GB" dirty="0">
                <a:latin typeface="Arial"/>
              </a:rPr>
              <a:t>’</a:t>
            </a:r>
            <a:r>
              <a:rPr lang="en-GB" dirty="0"/>
              <a:t>s not how smart you are - but how you are smart</a:t>
            </a:r>
            <a:r>
              <a:rPr lang="ja-JP" altLang="en-GB" dirty="0">
                <a:latin typeface="Arial"/>
              </a:rPr>
              <a:t>”</a:t>
            </a:r>
            <a:endParaRPr lang="en-GB" dirty="0"/>
          </a:p>
          <a:p>
            <a:endParaRPr lang="en-GB" dirty="0"/>
          </a:p>
        </p:txBody>
      </p:sp>
    </p:spTree>
    <p:extLst>
      <p:ext uri="{BB962C8B-B14F-4D97-AF65-F5344CB8AC3E}">
        <p14:creationId xmlns:p14="http://schemas.microsoft.com/office/powerpoint/2010/main" val="78135873"/>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fontScale="90000"/>
          </a:bodyPr>
          <a:lstStyle/>
          <a:p>
            <a:br>
              <a:rPr lang="en-GB" dirty="0"/>
            </a:br>
            <a:r>
              <a:rPr lang="en-GB" dirty="0" err="1"/>
              <a:t>Ond</a:t>
            </a:r>
            <a:r>
              <a:rPr lang="en-GB" dirty="0"/>
              <a:t>… / But…</a:t>
            </a:r>
            <a:br>
              <a:rPr lang="en-GB" dirty="0"/>
            </a:br>
            <a:br>
              <a:rPr lang="en-GB" dirty="0"/>
            </a:br>
            <a:endParaRPr lang="en-GB" dirty="0"/>
          </a:p>
        </p:txBody>
      </p:sp>
      <p:sp>
        <p:nvSpPr>
          <p:cNvPr id="3" name="Content Placeholder 2"/>
          <p:cNvSpPr>
            <a:spLocks noGrp="1"/>
          </p:cNvSpPr>
          <p:nvPr>
            <p:ph sz="half" idx="1"/>
          </p:nvPr>
        </p:nvSpPr>
        <p:spPr>
          <a:xfrm>
            <a:off x="457200" y="1600201"/>
            <a:ext cx="4038600" cy="1396752"/>
          </a:xfrm>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r>
              <a:rPr lang="en-GB" dirty="0"/>
              <a:t>Mae </a:t>
            </a:r>
            <a:r>
              <a:rPr lang="en-GB" dirty="0" err="1"/>
              <a:t>ymchwil</a:t>
            </a:r>
            <a:r>
              <a:rPr lang="en-GB" dirty="0"/>
              <a:t> </a:t>
            </a:r>
            <a:r>
              <a:rPr lang="en-GB" dirty="0" err="1"/>
              <a:t>niwrowyddoniaeth</a:t>
            </a:r>
            <a:r>
              <a:rPr lang="en-GB" dirty="0"/>
              <a:t>  </a:t>
            </a:r>
            <a:r>
              <a:rPr lang="en-GB" dirty="0" err="1"/>
              <a:t>yn</a:t>
            </a:r>
            <a:r>
              <a:rPr lang="en-GB" dirty="0"/>
              <a:t> </a:t>
            </a:r>
            <a:r>
              <a:rPr lang="en-GB" dirty="0" err="1"/>
              <a:t>awgrymu</a:t>
            </a:r>
            <a:r>
              <a:rPr lang="en-GB" dirty="0"/>
              <a:t> </a:t>
            </a:r>
            <a:r>
              <a:rPr lang="en-GB" dirty="0" err="1"/>
              <a:t>nad</a:t>
            </a:r>
            <a:r>
              <a:rPr lang="en-GB" dirty="0"/>
              <a:t> </a:t>
            </a:r>
            <a:r>
              <a:rPr lang="en-GB" dirty="0" err="1"/>
              <a:t>oes</a:t>
            </a:r>
            <a:r>
              <a:rPr lang="en-GB" dirty="0"/>
              <a:t> </a:t>
            </a:r>
            <a:r>
              <a:rPr lang="en-GB" dirty="0" err="1"/>
              <a:t>tystiolaeth</a:t>
            </a:r>
            <a:r>
              <a:rPr lang="en-GB" dirty="0"/>
              <a:t> </a:t>
            </a:r>
            <a:r>
              <a:rPr lang="en-GB" dirty="0" err="1"/>
              <a:t>ddigonol</a:t>
            </a:r>
            <a:r>
              <a:rPr lang="en-GB" dirty="0"/>
              <a:t> </a:t>
            </a:r>
            <a:r>
              <a:rPr lang="en-GB" dirty="0" err="1"/>
              <a:t>i</a:t>
            </a:r>
            <a:r>
              <a:rPr lang="en-GB" dirty="0"/>
              <a:t> </a:t>
            </a:r>
            <a:r>
              <a:rPr lang="en-GB" dirty="0" err="1"/>
              <a:t>gefnogi’r</a:t>
            </a:r>
            <a:r>
              <a:rPr lang="en-GB" dirty="0"/>
              <a:t> </a:t>
            </a:r>
            <a:r>
              <a:rPr lang="en-GB" dirty="0" err="1"/>
              <a:t>damcaniawethau</a:t>
            </a:r>
            <a:r>
              <a:rPr lang="en-GB" dirty="0"/>
              <a:t> </a:t>
            </a:r>
            <a:r>
              <a:rPr lang="en-GB" dirty="0" err="1"/>
              <a:t>yma</a:t>
            </a:r>
            <a:r>
              <a:rPr lang="en-GB" dirty="0"/>
              <a:t>. </a:t>
            </a:r>
          </a:p>
          <a:p>
            <a:endParaRPr lang="en-GB" dirty="0"/>
          </a:p>
        </p:txBody>
      </p:sp>
      <p:sp>
        <p:nvSpPr>
          <p:cNvPr id="4" name="Content Placeholder 3"/>
          <p:cNvSpPr>
            <a:spLocks noGrp="1"/>
          </p:cNvSpPr>
          <p:nvPr>
            <p:ph sz="half" idx="2"/>
          </p:nvPr>
        </p:nvSpPr>
        <p:spPr>
          <a:xfrm>
            <a:off x="4648200" y="1556792"/>
            <a:ext cx="4316288" cy="1440160"/>
          </a:xfrm>
        </p:spPr>
        <p:style>
          <a:lnRef idx="2">
            <a:schemeClr val="accent5"/>
          </a:lnRef>
          <a:fillRef idx="1">
            <a:schemeClr val="lt1"/>
          </a:fillRef>
          <a:effectRef idx="0">
            <a:schemeClr val="accent5"/>
          </a:effectRef>
          <a:fontRef idx="minor">
            <a:schemeClr val="dk1"/>
          </a:fontRef>
        </p:style>
        <p:txBody>
          <a:bodyPr>
            <a:noAutofit/>
          </a:bodyPr>
          <a:lstStyle/>
          <a:p>
            <a:r>
              <a:rPr lang="en-GB" sz="2200" dirty="0"/>
              <a:t>Neuroscience research suggests that there is little evidence to support these theories. </a:t>
            </a:r>
          </a:p>
          <a:p>
            <a:pPr marL="0" indent="0">
              <a:buNone/>
            </a:pPr>
            <a:endParaRPr lang="en-GB" sz="1800" dirty="0"/>
          </a:p>
        </p:txBody>
      </p:sp>
      <p:sp>
        <p:nvSpPr>
          <p:cNvPr id="5" name="TextBox 4"/>
          <p:cNvSpPr txBox="1"/>
          <p:nvPr/>
        </p:nvSpPr>
        <p:spPr>
          <a:xfrm>
            <a:off x="827584" y="3212976"/>
            <a:ext cx="7632848" cy="3447098"/>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000" dirty="0"/>
              <a:t>“Our detailed and systematic review found that ‘... there is no evidence that the model is either a desirable basis for learning or the best use of investment, teacher time, initial teacher education and professional development” </a:t>
            </a:r>
          </a:p>
          <a:p>
            <a:pPr algn="r"/>
            <a:r>
              <a:rPr lang="en-GB" sz="2000" dirty="0"/>
              <a:t>(</a:t>
            </a:r>
            <a:r>
              <a:rPr lang="en-GB" sz="2000" dirty="0" err="1"/>
              <a:t>Coffield</a:t>
            </a:r>
            <a:r>
              <a:rPr lang="en-GB" sz="2000" dirty="0"/>
              <a:t> et al. 2004a: 35).</a:t>
            </a:r>
          </a:p>
          <a:p>
            <a:pPr algn="r"/>
            <a:endParaRPr lang="en-GB" sz="2000" dirty="0"/>
          </a:p>
          <a:p>
            <a:r>
              <a:rPr lang="en-GB" sz="2000" dirty="0"/>
              <a:t>“The popular notions of ‘right brain’ and ‘left brain’ learning have no basis in neuroscience. Both hemispheres of the brain are involved in every cognitive task studied so far, including language and spatial analysis.”                 (Demos, 2004) </a:t>
            </a:r>
            <a:br>
              <a:rPr lang="en-GB" sz="2000" dirty="0"/>
            </a:br>
            <a:endParaRPr lang="en-GB" dirty="0"/>
          </a:p>
        </p:txBody>
      </p:sp>
    </p:spTree>
    <p:extLst>
      <p:ext uri="{BB962C8B-B14F-4D97-AF65-F5344CB8AC3E}">
        <p14:creationId xmlns:p14="http://schemas.microsoft.com/office/powerpoint/2010/main" val="9864716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Ffaith</a:t>
            </a:r>
            <a:r>
              <a:rPr lang="en-GB" dirty="0"/>
              <a:t> neu </a:t>
            </a:r>
            <a:r>
              <a:rPr lang="en-GB" dirty="0" err="1"/>
              <a:t>Chwedl</a:t>
            </a:r>
            <a:r>
              <a:rPr lang="en-GB" dirty="0"/>
              <a:t>?</a:t>
            </a:r>
            <a:br>
              <a:rPr lang="en-GB" dirty="0"/>
            </a:br>
            <a:r>
              <a:rPr lang="en-GB" dirty="0"/>
              <a:t>Fact or Myth?</a:t>
            </a:r>
            <a:br>
              <a:rPr lang="en-GB" dirty="0"/>
            </a:br>
            <a:endParaRPr lang="en-GB" dirty="0"/>
          </a:p>
        </p:txBody>
      </p:sp>
      <p:sp>
        <p:nvSpPr>
          <p:cNvPr id="3" name="Content Placeholder 2"/>
          <p:cNvSpPr>
            <a:spLocks noGrp="1"/>
          </p:cNvSpPr>
          <p:nvPr>
            <p:ph sz="half" idx="1"/>
          </p:nvPr>
        </p:nvSpPr>
        <p:spPr>
          <a:xfrm>
            <a:off x="179512" y="1600200"/>
            <a:ext cx="4316288" cy="4525963"/>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GB" dirty="0"/>
              <a:t>Dan Willingham</a:t>
            </a:r>
          </a:p>
          <a:p>
            <a:endParaRPr lang="en-GB" dirty="0"/>
          </a:p>
          <a:p>
            <a:r>
              <a:rPr lang="en-GB" dirty="0" err="1"/>
              <a:t>Adlewyrchwch</a:t>
            </a:r>
            <a:r>
              <a:rPr lang="en-GB" dirty="0"/>
              <a:t>:</a:t>
            </a:r>
          </a:p>
          <a:p>
            <a:pPr lvl="1"/>
            <a:r>
              <a:rPr lang="en-GB" dirty="0"/>
              <a:t>Pa </a:t>
            </a:r>
            <a:r>
              <a:rPr lang="en-GB" dirty="0" err="1"/>
              <a:t>gyngor</a:t>
            </a:r>
            <a:r>
              <a:rPr lang="en-GB" dirty="0"/>
              <a:t> </a:t>
            </a:r>
            <a:r>
              <a:rPr lang="en-GB" dirty="0" err="1"/>
              <a:t>fyddech</a:t>
            </a:r>
            <a:r>
              <a:rPr lang="en-GB" dirty="0"/>
              <a:t> </a:t>
            </a:r>
            <a:r>
              <a:rPr lang="en-GB" dirty="0" err="1"/>
              <a:t>chi'n</a:t>
            </a:r>
            <a:r>
              <a:rPr lang="en-GB" dirty="0"/>
              <a:t> </a:t>
            </a:r>
            <a:r>
              <a:rPr lang="en-GB" dirty="0" err="1"/>
              <a:t>ei</a:t>
            </a:r>
            <a:r>
              <a:rPr lang="en-GB" dirty="0"/>
              <a:t> </a:t>
            </a:r>
            <a:r>
              <a:rPr lang="en-GB" dirty="0" err="1"/>
              <a:t>roi</a:t>
            </a:r>
            <a:r>
              <a:rPr lang="en-GB" dirty="0"/>
              <a:t> </a:t>
            </a:r>
            <a:r>
              <a:rPr lang="en-GB" dirty="0" err="1"/>
              <a:t>i</a:t>
            </a:r>
            <a:r>
              <a:rPr lang="en-GB" dirty="0"/>
              <a:t> </a:t>
            </a:r>
            <a:r>
              <a:rPr lang="en-GB" dirty="0" err="1"/>
              <a:t>ymarferydd</a:t>
            </a:r>
            <a:r>
              <a:rPr lang="en-GB" dirty="0"/>
              <a:t> </a:t>
            </a:r>
            <a:r>
              <a:rPr lang="en-GB" dirty="0" err="1"/>
              <a:t>sydd</a:t>
            </a:r>
            <a:r>
              <a:rPr lang="en-GB" dirty="0"/>
              <a:t> â </a:t>
            </a:r>
            <a:r>
              <a:rPr lang="en-GB" dirty="0" err="1"/>
              <a:t>diddordeb</a:t>
            </a:r>
            <a:r>
              <a:rPr lang="en-GB" dirty="0"/>
              <a:t> </a:t>
            </a:r>
            <a:r>
              <a:rPr lang="en-GB" dirty="0" err="1"/>
              <a:t>mewn</a:t>
            </a:r>
            <a:r>
              <a:rPr lang="en-GB" dirty="0"/>
              <a:t> </a:t>
            </a:r>
            <a:r>
              <a:rPr lang="en-GB" dirty="0" err="1"/>
              <a:t>defnyddio</a:t>
            </a:r>
            <a:r>
              <a:rPr lang="en-GB" dirty="0"/>
              <a:t> </a:t>
            </a:r>
            <a:r>
              <a:rPr lang="en-GB" dirty="0" err="1"/>
              <a:t>dulliau</a:t>
            </a:r>
            <a:r>
              <a:rPr lang="en-GB" dirty="0"/>
              <a:t> </a:t>
            </a:r>
            <a:r>
              <a:rPr lang="en-GB" dirty="0" err="1"/>
              <a:t>dysgu</a:t>
            </a:r>
            <a:r>
              <a:rPr lang="en-GB" dirty="0"/>
              <a:t> </a:t>
            </a:r>
            <a:r>
              <a:rPr lang="en-GB" dirty="0" err="1"/>
              <a:t>seiliedig</a:t>
            </a:r>
            <a:r>
              <a:rPr lang="en-GB" dirty="0"/>
              <a:t> </a:t>
            </a:r>
            <a:r>
              <a:rPr lang="en-GB" dirty="0" err="1"/>
              <a:t>ar</a:t>
            </a:r>
            <a:r>
              <a:rPr lang="en-GB" dirty="0"/>
              <a:t> </a:t>
            </a:r>
            <a:r>
              <a:rPr lang="en-GB" dirty="0" err="1"/>
              <a:t>yr</a:t>
            </a:r>
            <a:r>
              <a:rPr lang="en-GB" dirty="0"/>
              <a:t> </a:t>
            </a:r>
            <a:r>
              <a:rPr lang="en-GB" dirty="0" err="1"/>
              <a:t>ymennydd</a:t>
            </a:r>
            <a:r>
              <a:rPr lang="en-GB" dirty="0"/>
              <a:t> </a:t>
            </a:r>
            <a:r>
              <a:rPr lang="en-GB" dirty="0" err="1"/>
              <a:t>yn</a:t>
            </a:r>
            <a:r>
              <a:rPr lang="en-GB" dirty="0"/>
              <a:t> </a:t>
            </a:r>
            <a:r>
              <a:rPr lang="en-GB" dirty="0" err="1"/>
              <a:t>eu</a:t>
            </a:r>
            <a:r>
              <a:rPr lang="en-GB" dirty="0"/>
              <a:t> </a:t>
            </a:r>
            <a:r>
              <a:rPr lang="en-GB" dirty="0" err="1"/>
              <a:t>hymarfer</a:t>
            </a:r>
            <a:r>
              <a:rPr lang="en-GB" dirty="0"/>
              <a:t>?</a:t>
            </a:r>
          </a:p>
          <a:p>
            <a:pPr lvl="1"/>
            <a:r>
              <a:rPr lang="en-GB" dirty="0"/>
              <a:t>Beth </a:t>
            </a:r>
            <a:r>
              <a:rPr lang="en-GB" dirty="0" err="1"/>
              <a:t>yw'r</a:t>
            </a:r>
            <a:r>
              <a:rPr lang="en-GB" dirty="0"/>
              <a:t> </a:t>
            </a:r>
            <a:r>
              <a:rPr lang="en-GB" dirty="0" err="1"/>
              <a:t>manteision</a:t>
            </a:r>
            <a:r>
              <a:rPr lang="en-GB" dirty="0"/>
              <a:t> a </a:t>
            </a:r>
            <a:r>
              <a:rPr lang="en-GB" dirty="0" err="1"/>
              <a:t>gynigir</a:t>
            </a:r>
            <a:r>
              <a:rPr lang="en-GB" dirty="0"/>
              <a:t> </a:t>
            </a:r>
            <a:r>
              <a:rPr lang="en-GB" dirty="0" err="1"/>
              <a:t>gan</a:t>
            </a:r>
            <a:r>
              <a:rPr lang="en-GB" dirty="0"/>
              <a:t> </a:t>
            </a:r>
            <a:r>
              <a:rPr lang="en-GB" dirty="0" err="1"/>
              <a:t>niwrowyddoniaeth</a:t>
            </a:r>
            <a:r>
              <a:rPr lang="en-GB" dirty="0"/>
              <a:t> </a:t>
            </a:r>
            <a:r>
              <a:rPr lang="en-GB" dirty="0" err="1"/>
              <a:t>i</a:t>
            </a:r>
            <a:r>
              <a:rPr lang="en-GB" dirty="0"/>
              <a:t> </a:t>
            </a:r>
            <a:r>
              <a:rPr lang="en-GB" dirty="0" err="1"/>
              <a:t>addysg</a:t>
            </a:r>
            <a:r>
              <a:rPr lang="en-GB" dirty="0"/>
              <a:t>?</a:t>
            </a:r>
          </a:p>
          <a:p>
            <a:pPr lvl="1"/>
            <a:r>
              <a:rPr lang="en-GB" dirty="0"/>
              <a:t>Beth </a:t>
            </a:r>
            <a:r>
              <a:rPr lang="en-GB" dirty="0" err="1"/>
              <a:t>yw'r</a:t>
            </a:r>
            <a:r>
              <a:rPr lang="en-GB" dirty="0"/>
              <a:t> </a:t>
            </a:r>
            <a:r>
              <a:rPr lang="en-GB" dirty="0" err="1"/>
              <a:t>anfanteision</a:t>
            </a:r>
            <a:r>
              <a:rPr lang="en-GB" dirty="0"/>
              <a:t> a </a:t>
            </a:r>
            <a:r>
              <a:rPr lang="en-GB" dirty="0" err="1"/>
              <a:t>gynigir</a:t>
            </a:r>
            <a:r>
              <a:rPr lang="en-GB" dirty="0"/>
              <a:t> </a:t>
            </a:r>
            <a:r>
              <a:rPr lang="en-GB" dirty="0" err="1"/>
              <a:t>gan</a:t>
            </a:r>
            <a:r>
              <a:rPr lang="en-GB" dirty="0"/>
              <a:t> </a:t>
            </a:r>
            <a:r>
              <a:rPr lang="en-GB" dirty="0" err="1"/>
              <a:t>niwrowyddoniaeth</a:t>
            </a:r>
            <a:r>
              <a:rPr lang="en-GB" dirty="0"/>
              <a:t> </a:t>
            </a:r>
            <a:r>
              <a:rPr lang="en-GB" dirty="0" err="1"/>
              <a:t>i</a:t>
            </a:r>
            <a:r>
              <a:rPr lang="en-GB" dirty="0"/>
              <a:t> </a:t>
            </a:r>
            <a:r>
              <a:rPr lang="en-GB" dirty="0" err="1"/>
              <a:t>addysg</a:t>
            </a:r>
            <a:r>
              <a:rPr lang="en-GB" dirty="0"/>
              <a:t>?</a:t>
            </a:r>
          </a:p>
          <a:p>
            <a:pPr lvl="1"/>
            <a:endParaRPr lang="en-GB" dirty="0"/>
          </a:p>
          <a:p>
            <a:endParaRPr lang="en-GB" dirty="0"/>
          </a:p>
        </p:txBody>
      </p:sp>
      <p:sp>
        <p:nvSpPr>
          <p:cNvPr id="4" name="Content Placeholder 3"/>
          <p:cNvSpPr>
            <a:spLocks noGrp="1"/>
          </p:cNvSpPr>
          <p:nvPr>
            <p:ph sz="half" idx="2"/>
          </p:nvPr>
        </p:nvSpPr>
        <p:spPr>
          <a:xfrm>
            <a:off x="4648200" y="1600200"/>
            <a:ext cx="4244280" cy="4525963"/>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a:hlinkClick r:id="rId3"/>
              </a:rPr>
              <a:t>Dan Willingham </a:t>
            </a:r>
            <a:endParaRPr lang="en-GB" dirty="0"/>
          </a:p>
          <a:p>
            <a:endParaRPr lang="en-GB" dirty="0"/>
          </a:p>
          <a:p>
            <a:r>
              <a:rPr lang="en-GB" dirty="0"/>
              <a:t>Reflect:</a:t>
            </a:r>
          </a:p>
          <a:p>
            <a:pPr lvl="1"/>
            <a:r>
              <a:rPr lang="en-GB" dirty="0"/>
              <a:t>What advice would you give to a practitioner who is interested in using brain based learning approaches in their practice?</a:t>
            </a:r>
          </a:p>
          <a:p>
            <a:pPr lvl="1"/>
            <a:r>
              <a:rPr lang="en-GB" dirty="0"/>
              <a:t>What are the benefits offered by neuroscience to education?</a:t>
            </a:r>
          </a:p>
          <a:p>
            <a:pPr lvl="1"/>
            <a:r>
              <a:rPr lang="en-GB" dirty="0"/>
              <a:t>What are the drawbacks offered by neuroscience to education?</a:t>
            </a:r>
          </a:p>
        </p:txBody>
      </p:sp>
    </p:spTree>
    <p:extLst>
      <p:ext uri="{BB962C8B-B14F-4D97-AF65-F5344CB8AC3E}">
        <p14:creationId xmlns:p14="http://schemas.microsoft.com/office/powerpoint/2010/main" val="24974727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Tasg</a:t>
            </a:r>
            <a:r>
              <a:rPr lang="en-GB" dirty="0"/>
              <a:t>/Task </a:t>
            </a:r>
            <a:br>
              <a:rPr lang="en-GB" dirty="0"/>
            </a:br>
            <a:endParaRPr lang="en-GB" dirty="0"/>
          </a:p>
        </p:txBody>
      </p:sp>
      <p:sp>
        <p:nvSpPr>
          <p:cNvPr id="3" name="Content Placeholder 2"/>
          <p:cNvSpPr>
            <a:spLocks noGrp="1"/>
          </p:cNvSpPr>
          <p:nvPr>
            <p:ph sz="half" idx="1"/>
          </p:nvPr>
        </p:nvSpPr>
        <p:spPr>
          <a:xfrm>
            <a:off x="457200" y="1600200"/>
            <a:ext cx="4038600" cy="4997152"/>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dirty="0" err="1"/>
              <a:t>Mewn</a:t>
            </a:r>
            <a:r>
              <a:rPr lang="en-GB" dirty="0"/>
              <a:t> </a:t>
            </a:r>
            <a:r>
              <a:rPr lang="en-GB" dirty="0" err="1"/>
              <a:t>pâr</a:t>
            </a:r>
            <a:r>
              <a:rPr lang="en-GB" dirty="0"/>
              <a:t> neu </a:t>
            </a:r>
            <a:r>
              <a:rPr lang="en-GB" dirty="0" err="1"/>
              <a:t>grŵp</a:t>
            </a:r>
            <a:r>
              <a:rPr lang="en-GB" dirty="0"/>
              <a:t> </a:t>
            </a:r>
            <a:r>
              <a:rPr lang="en-GB" dirty="0" err="1"/>
              <a:t>bach</a:t>
            </a:r>
            <a:r>
              <a:rPr lang="en-GB" dirty="0"/>
              <a:t>, </a:t>
            </a:r>
            <a:r>
              <a:rPr lang="en-GB" dirty="0" err="1"/>
              <a:t>dewiswch</a:t>
            </a:r>
            <a:r>
              <a:rPr lang="en-GB" dirty="0"/>
              <a:t> un </a:t>
            </a:r>
            <a:r>
              <a:rPr lang="en-GB" dirty="0" err="1"/>
              <a:t>elfen</a:t>
            </a:r>
            <a:r>
              <a:rPr lang="en-GB" dirty="0"/>
              <a:t> â </a:t>
            </a:r>
            <a:r>
              <a:rPr lang="en-GB" dirty="0" err="1"/>
              <a:t>ystyriwyd</a:t>
            </a:r>
            <a:r>
              <a:rPr lang="en-GB" dirty="0"/>
              <a:t> </a:t>
            </a:r>
            <a:r>
              <a:rPr lang="en-GB" dirty="0" err="1"/>
              <a:t>gan</a:t>
            </a:r>
            <a:r>
              <a:rPr lang="en-GB" dirty="0"/>
              <a:t> Howard-Jones. </a:t>
            </a:r>
          </a:p>
          <a:p>
            <a:endParaRPr lang="en-GB" dirty="0"/>
          </a:p>
          <a:p>
            <a:r>
              <a:rPr lang="en-GB" dirty="0"/>
              <a:t>Gan </a:t>
            </a:r>
            <a:r>
              <a:rPr lang="en-GB" dirty="0" err="1"/>
              <a:t>ddefnyddio’r</a:t>
            </a:r>
            <a:r>
              <a:rPr lang="en-GB" dirty="0"/>
              <a:t> ‘chat’, </a:t>
            </a:r>
            <a:r>
              <a:rPr lang="en-GB" dirty="0" err="1"/>
              <a:t>crynhowch</a:t>
            </a:r>
            <a:r>
              <a:rPr lang="en-GB" dirty="0"/>
              <a:t> </a:t>
            </a:r>
            <a:r>
              <a:rPr lang="en-GB" dirty="0" err="1"/>
              <a:t>eich</a:t>
            </a:r>
            <a:r>
              <a:rPr lang="en-GB" dirty="0"/>
              <a:t> </a:t>
            </a:r>
            <a:r>
              <a:rPr lang="en-GB" dirty="0" err="1"/>
              <a:t>syniadau</a:t>
            </a:r>
            <a:r>
              <a:rPr lang="en-GB" dirty="0"/>
              <a:t> a </a:t>
            </a:r>
            <a:r>
              <a:rPr lang="en-GB" dirty="0" err="1"/>
              <a:t>rhannu</a:t>
            </a:r>
            <a:r>
              <a:rPr lang="en-GB" dirty="0"/>
              <a:t> gyda </a:t>
            </a:r>
            <a:r>
              <a:rPr lang="en-GB" dirty="0" err="1"/>
              <a:t>gweddill</a:t>
            </a:r>
            <a:r>
              <a:rPr lang="en-GB" dirty="0"/>
              <a:t> y </a:t>
            </a:r>
            <a:r>
              <a:rPr lang="en-GB" dirty="0" err="1"/>
              <a:t>grŵp</a:t>
            </a:r>
            <a:r>
              <a:rPr lang="en-GB" dirty="0"/>
              <a:t>. </a:t>
            </a:r>
          </a:p>
          <a:p>
            <a:pPr lvl="1"/>
            <a:r>
              <a:rPr lang="en-GB" dirty="0"/>
              <a:t>Sut all </a:t>
            </a:r>
            <a:r>
              <a:rPr lang="en-GB" dirty="0" err="1"/>
              <a:t>niwrowyddoniaeth</a:t>
            </a:r>
            <a:r>
              <a:rPr lang="en-GB" dirty="0"/>
              <a:t> </a:t>
            </a:r>
            <a:r>
              <a:rPr lang="en-GB" dirty="0" err="1"/>
              <a:t>gyfrannu</a:t>
            </a:r>
            <a:r>
              <a:rPr lang="en-GB" dirty="0"/>
              <a:t> at </a:t>
            </a:r>
            <a:r>
              <a:rPr lang="en-GB" dirty="0" err="1"/>
              <a:t>eich</a:t>
            </a:r>
            <a:r>
              <a:rPr lang="en-GB" dirty="0"/>
              <a:t> </a:t>
            </a:r>
            <a:r>
              <a:rPr lang="en-GB" dirty="0" err="1"/>
              <a:t>ffocws</a:t>
            </a:r>
            <a:r>
              <a:rPr lang="en-GB" dirty="0"/>
              <a:t>?</a:t>
            </a:r>
          </a:p>
          <a:p>
            <a:pPr lvl="1"/>
            <a:r>
              <a:rPr lang="en-GB" dirty="0"/>
              <a:t>Sut all </a:t>
            </a:r>
            <a:r>
              <a:rPr lang="en-GB" dirty="0" err="1"/>
              <a:t>hyn</a:t>
            </a:r>
            <a:r>
              <a:rPr lang="en-GB" dirty="0"/>
              <a:t> </a:t>
            </a:r>
            <a:r>
              <a:rPr lang="en-GB" dirty="0" err="1"/>
              <a:t>gael</a:t>
            </a:r>
            <a:r>
              <a:rPr lang="en-GB" dirty="0"/>
              <a:t> </a:t>
            </a:r>
            <a:r>
              <a:rPr lang="en-GB" dirty="0" err="1"/>
              <a:t>ei</a:t>
            </a:r>
            <a:r>
              <a:rPr lang="en-GB" dirty="0"/>
              <a:t> </a:t>
            </a:r>
            <a:r>
              <a:rPr lang="en-GB" dirty="0" err="1"/>
              <a:t>gymhwyso’n</a:t>
            </a:r>
            <a:r>
              <a:rPr lang="en-GB" dirty="0"/>
              <a:t> </a:t>
            </a:r>
            <a:r>
              <a:rPr lang="en-GB" dirty="0" err="1"/>
              <a:t>ymarferol</a:t>
            </a:r>
            <a:r>
              <a:rPr lang="en-GB" dirty="0"/>
              <a:t> </a:t>
            </a:r>
            <a:r>
              <a:rPr lang="en-GB" dirty="0" err="1"/>
              <a:t>yn</a:t>
            </a:r>
            <a:r>
              <a:rPr lang="en-GB" dirty="0"/>
              <a:t> y </a:t>
            </a:r>
            <a:r>
              <a:rPr lang="en-GB" dirty="0" err="1"/>
              <a:t>dosbarth</a:t>
            </a:r>
            <a:r>
              <a:rPr lang="en-GB" dirty="0"/>
              <a:t>?</a:t>
            </a:r>
          </a:p>
          <a:p>
            <a:pPr lvl="1"/>
            <a:r>
              <a:rPr lang="en-GB" dirty="0"/>
              <a:t>Pa </a:t>
            </a:r>
            <a:r>
              <a:rPr lang="en-GB" dirty="0" err="1"/>
              <a:t>mor</a:t>
            </a:r>
            <a:r>
              <a:rPr lang="en-GB" dirty="0"/>
              <a:t> </a:t>
            </a:r>
            <a:r>
              <a:rPr lang="en-GB" dirty="0" err="1"/>
              <a:t>ddefnyddiol</a:t>
            </a:r>
            <a:r>
              <a:rPr lang="en-GB" dirty="0"/>
              <a:t> </a:t>
            </a:r>
            <a:r>
              <a:rPr lang="en-GB" dirty="0" err="1"/>
              <a:t>yw</a:t>
            </a:r>
            <a:r>
              <a:rPr lang="en-GB" dirty="0"/>
              <a:t> </a:t>
            </a:r>
            <a:r>
              <a:rPr lang="en-GB" dirty="0" err="1"/>
              <a:t>hyn</a:t>
            </a:r>
            <a:r>
              <a:rPr lang="en-GB" dirty="0"/>
              <a:t>? </a:t>
            </a:r>
            <a:r>
              <a:rPr lang="en-GB" dirty="0" err="1"/>
              <a:t>Oes</a:t>
            </a:r>
            <a:r>
              <a:rPr lang="en-GB" dirty="0"/>
              <a:t> </a:t>
            </a:r>
            <a:r>
              <a:rPr lang="en-GB" dirty="0" err="1"/>
              <a:t>unrhyw</a:t>
            </a:r>
            <a:r>
              <a:rPr lang="en-GB" dirty="0"/>
              <a:t> </a:t>
            </a:r>
            <a:r>
              <a:rPr lang="en-GB" dirty="0" err="1"/>
              <a:t>feirniadaeth</a:t>
            </a:r>
            <a:r>
              <a:rPr lang="en-GB" dirty="0"/>
              <a:t> </a:t>
            </a:r>
            <a:r>
              <a:rPr lang="en-GB" dirty="0" err="1"/>
              <a:t>o’r</a:t>
            </a:r>
            <a:r>
              <a:rPr lang="en-GB" dirty="0"/>
              <a:t> </a:t>
            </a:r>
            <a:r>
              <a:rPr lang="en-GB" dirty="0" err="1"/>
              <a:t>syniadau</a:t>
            </a:r>
            <a:r>
              <a:rPr lang="en-GB" dirty="0"/>
              <a:t> </a:t>
            </a:r>
            <a:r>
              <a:rPr lang="en-GB" dirty="0" err="1"/>
              <a:t>yma</a:t>
            </a:r>
            <a:r>
              <a:rPr lang="en-GB" dirty="0"/>
              <a:t>?</a:t>
            </a:r>
          </a:p>
          <a:p>
            <a:endParaRPr lang="en-GB" dirty="0"/>
          </a:p>
        </p:txBody>
      </p:sp>
      <p:sp>
        <p:nvSpPr>
          <p:cNvPr id="4" name="Content Placeholder 3"/>
          <p:cNvSpPr>
            <a:spLocks noGrp="1"/>
          </p:cNvSpPr>
          <p:nvPr>
            <p:ph sz="half" idx="2"/>
          </p:nvPr>
        </p:nvSpPr>
        <p:spPr>
          <a:xfrm>
            <a:off x="4648200" y="1600200"/>
            <a:ext cx="4038600" cy="4997152"/>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dirty="0"/>
              <a:t>In pairs or small groups, choose one educational aspect considered by </a:t>
            </a:r>
            <a:r>
              <a:rPr lang="en-GB" dirty="0">
                <a:hlinkClick r:id="rId2"/>
              </a:rPr>
              <a:t>Howard-Jones. </a:t>
            </a:r>
            <a:endParaRPr lang="en-GB" dirty="0"/>
          </a:p>
          <a:p>
            <a:endParaRPr lang="en-GB" dirty="0"/>
          </a:p>
          <a:p>
            <a:r>
              <a:rPr lang="en-GB" dirty="0"/>
              <a:t>Using word wall, summarise your ideas and feedback to the group. </a:t>
            </a:r>
          </a:p>
          <a:p>
            <a:pPr lvl="1"/>
            <a:r>
              <a:rPr lang="en-GB" dirty="0"/>
              <a:t>How can neuroscience contribute to your aspect of focus?</a:t>
            </a:r>
          </a:p>
          <a:p>
            <a:pPr lvl="1"/>
            <a:r>
              <a:rPr lang="en-GB" dirty="0"/>
              <a:t>How can this idea be applied in the classroom?</a:t>
            </a:r>
          </a:p>
          <a:p>
            <a:pPr lvl="1"/>
            <a:r>
              <a:rPr lang="en-GB" dirty="0"/>
              <a:t>How useful is this application? Is there any criticism of this aspect?</a:t>
            </a:r>
          </a:p>
        </p:txBody>
      </p:sp>
    </p:spTree>
    <p:extLst>
      <p:ext uri="{BB962C8B-B14F-4D97-AF65-F5344CB8AC3E}">
        <p14:creationId xmlns:p14="http://schemas.microsoft.com/office/powerpoint/2010/main" val="13861301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Darllen</a:t>
            </a:r>
            <a:r>
              <a:rPr lang="en-GB" dirty="0"/>
              <a:t> </a:t>
            </a:r>
            <a:r>
              <a:rPr lang="en-GB" dirty="0" err="1"/>
              <a:t>Pellach</a:t>
            </a:r>
            <a:r>
              <a:rPr lang="en-GB" dirty="0"/>
              <a:t> Further Reading </a:t>
            </a:r>
          </a:p>
        </p:txBody>
      </p:sp>
      <p:sp>
        <p:nvSpPr>
          <p:cNvPr id="3" name="Content Placeholder 2"/>
          <p:cNvSpPr>
            <a:spLocks noGrp="1"/>
          </p:cNvSpPr>
          <p:nvPr>
            <p:ph idx="1"/>
          </p:nvPr>
        </p:nvSpPr>
        <p:spPr/>
        <p:txBody>
          <a:bodyPr>
            <a:normAutofit fontScale="70000" lnSpcReduction="20000"/>
          </a:bodyPr>
          <a:lstStyle/>
          <a:p>
            <a:r>
              <a:rPr lang="en-US" dirty="0"/>
              <a:t>Teaching and Learning Research </a:t>
            </a:r>
            <a:r>
              <a:rPr lang="en-US" dirty="0" err="1"/>
              <a:t>Programme</a:t>
            </a:r>
            <a:r>
              <a:rPr lang="en-US" dirty="0"/>
              <a:t> (2007). </a:t>
            </a:r>
            <a:r>
              <a:rPr lang="en-US" i="1" dirty="0"/>
              <a:t>Neuroscience and Education: Issues and Opportunities</a:t>
            </a:r>
            <a:r>
              <a:rPr lang="en-US" dirty="0"/>
              <a:t>.  Available at: </a:t>
            </a:r>
            <a:r>
              <a:rPr lang="en-US" dirty="0">
                <a:hlinkClick r:id="rId2"/>
              </a:rPr>
              <a:t>https://people.bath.ac.uk/edspd/Weblinks/MA_ULL/Resources/Brain-based%20Learning/Howard-Jones%202007%20TLRP.pdf</a:t>
            </a:r>
            <a:r>
              <a:rPr lang="en-US" dirty="0"/>
              <a:t>  (Accessed: 23 February 2022)</a:t>
            </a:r>
          </a:p>
          <a:p>
            <a:r>
              <a:rPr lang="en-US" dirty="0"/>
              <a:t>Paul Howard-Jones (2014). </a:t>
            </a:r>
            <a:r>
              <a:rPr lang="en-US" i="1" dirty="0"/>
              <a:t>A Review of Educational Interventions and Approaches Informed by Neuroscience</a:t>
            </a:r>
            <a:r>
              <a:rPr lang="en-US" dirty="0"/>
              <a:t>. Available at:  </a:t>
            </a:r>
            <a:r>
              <a:rPr lang="en-US" dirty="0">
                <a:hlinkClick r:id="rId3"/>
              </a:rPr>
              <a:t>https://d2tic4wvo1iusb.cloudfront.net/documents/guidance/EEF_Lit_Review_NeuroscienceAndEducation.pdf?v=1629122602</a:t>
            </a:r>
            <a:r>
              <a:rPr lang="en-US" dirty="0"/>
              <a:t>  (Accessed: 23 February 2022)</a:t>
            </a:r>
          </a:p>
          <a:p>
            <a:r>
              <a:rPr lang="en-US" dirty="0"/>
              <a:t>Dan Willingham (2014) ‘When educational neuroscience works! The case of reading disability’, </a:t>
            </a:r>
            <a:r>
              <a:rPr lang="en-US" i="1" dirty="0"/>
              <a:t>Science and Education blog, </a:t>
            </a:r>
            <a:r>
              <a:rPr lang="en-US" dirty="0"/>
              <a:t>01/27/2014. Available at:  </a:t>
            </a:r>
            <a:r>
              <a:rPr lang="en-US" dirty="0">
                <a:hlinkClick r:id="rId4"/>
              </a:rPr>
              <a:t>http://www.danielwillingham.com/1/post/2014/01/when-educational-neuroscience-works-the-case-of-reading-disability.html</a:t>
            </a:r>
            <a:r>
              <a:rPr lang="en-US" dirty="0"/>
              <a:t> (Accessed: 23 February 2022)</a:t>
            </a:r>
          </a:p>
        </p:txBody>
      </p:sp>
    </p:spTree>
    <p:extLst>
      <p:ext uri="{BB962C8B-B14F-4D97-AF65-F5344CB8AC3E}">
        <p14:creationId xmlns:p14="http://schemas.microsoft.com/office/powerpoint/2010/main" val="5022294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Rhestr</a:t>
            </a:r>
            <a:r>
              <a:rPr lang="en-GB" dirty="0"/>
              <a:t> </a:t>
            </a:r>
            <a:r>
              <a:rPr lang="en-GB" dirty="0" err="1"/>
              <a:t>Cyfeirnodi</a:t>
            </a:r>
            <a:r>
              <a:rPr lang="en-GB" dirty="0"/>
              <a:t> / Reference List </a:t>
            </a:r>
            <a:br>
              <a:rPr lang="en-GB" dirty="0"/>
            </a:br>
            <a:endParaRPr lang="en-GB" dirty="0"/>
          </a:p>
        </p:txBody>
      </p:sp>
      <p:sp>
        <p:nvSpPr>
          <p:cNvPr id="6" name="Content Placeholder 5"/>
          <p:cNvSpPr>
            <a:spLocks noGrp="1"/>
          </p:cNvSpPr>
          <p:nvPr>
            <p:ph idx="1"/>
          </p:nvPr>
        </p:nvSpPr>
        <p:spPr>
          <a:xfrm>
            <a:off x="457200" y="1600200"/>
            <a:ext cx="8229600" cy="4853136"/>
          </a:xfrm>
        </p:spPr>
        <p:txBody>
          <a:bodyPr>
            <a:normAutofit fontScale="55000" lnSpcReduction="20000"/>
          </a:bodyPr>
          <a:lstStyle/>
          <a:p>
            <a:r>
              <a:rPr lang="en-GB" dirty="0"/>
              <a:t>Bailey, F. &amp; </a:t>
            </a:r>
            <a:r>
              <a:rPr lang="en-GB" dirty="0" err="1"/>
              <a:t>Pransky</a:t>
            </a:r>
            <a:r>
              <a:rPr lang="en-GB" dirty="0"/>
              <a:t>, K. (2014) </a:t>
            </a:r>
            <a:r>
              <a:rPr lang="en-GB" i="1" dirty="0"/>
              <a:t>Memory at Work in the Classroom, </a:t>
            </a:r>
            <a:r>
              <a:rPr lang="en-GB" dirty="0"/>
              <a:t>[Online] Available at: </a:t>
            </a:r>
            <a:r>
              <a:rPr lang="en-GB" dirty="0">
                <a:hlinkClick r:id="rId2"/>
              </a:rPr>
              <a:t>http://www.ascd.org/publications/books/114005/chapters/Five-Core-Memory-and-Learning-Concepts.aspx</a:t>
            </a:r>
            <a:r>
              <a:rPr lang="en-GB" dirty="0"/>
              <a:t>  (Accessed 4/7/17).</a:t>
            </a:r>
          </a:p>
          <a:p>
            <a:r>
              <a:rPr lang="en-GB" dirty="0" err="1"/>
              <a:t>Coffield</a:t>
            </a:r>
            <a:r>
              <a:rPr lang="en-GB" dirty="0"/>
              <a:t> F, (2004), Should we be using learning styles?  What research has to say to practice.  (London: Learning and Skills Research Centre, Learning and Skills Development Agency). Available at: </a:t>
            </a:r>
            <a:r>
              <a:rPr lang="en-GB" dirty="0">
                <a:hlinkClick r:id="rId3"/>
              </a:rPr>
              <a:t>http://www.itslifejimbutnotasweknowit.org.uk/files/LSRC_LearningStyles.pdf</a:t>
            </a:r>
            <a:r>
              <a:rPr lang="en-GB" dirty="0"/>
              <a:t> (Accessed 4/7/17).</a:t>
            </a:r>
          </a:p>
          <a:p>
            <a:r>
              <a:rPr lang="en-GB" dirty="0"/>
              <a:t>Demos (2005) </a:t>
            </a:r>
            <a:r>
              <a:rPr lang="en-GB" i="1" dirty="0"/>
              <a:t>About Learning. </a:t>
            </a:r>
            <a:r>
              <a:rPr lang="en-GB" dirty="0"/>
              <a:t>[Online] Available at: </a:t>
            </a:r>
            <a:r>
              <a:rPr lang="en-GB" dirty="0">
                <a:hlinkClick r:id="rId4"/>
              </a:rPr>
              <a:t>https://www.demos.co.uk/files/About_learning.pdf</a:t>
            </a:r>
            <a:r>
              <a:rPr lang="en-GB" dirty="0"/>
              <a:t> (Accessed 4/7/17). </a:t>
            </a:r>
          </a:p>
          <a:p>
            <a:r>
              <a:rPr lang="en-GB" dirty="0" err="1"/>
              <a:t>Arif</a:t>
            </a:r>
            <a:r>
              <a:rPr lang="en-GB" dirty="0"/>
              <a:t>, M. (N.D) </a:t>
            </a:r>
            <a:r>
              <a:rPr lang="en-GB" i="1" dirty="0"/>
              <a:t>Neuroscience of Learning [</a:t>
            </a:r>
            <a:r>
              <a:rPr lang="en-GB" i="1" dirty="0" err="1"/>
              <a:t>Powerpoint</a:t>
            </a:r>
            <a:r>
              <a:rPr lang="en-GB" i="1" dirty="0"/>
              <a:t>] </a:t>
            </a:r>
            <a:r>
              <a:rPr lang="en-GB" dirty="0"/>
              <a:t>STEM Education Centre: Institute of Education University of London. </a:t>
            </a:r>
          </a:p>
          <a:p>
            <a:r>
              <a:rPr lang="en-GB" dirty="0"/>
              <a:t>Kaiser et al (2013) </a:t>
            </a:r>
            <a:r>
              <a:rPr lang="en-GB" i="1" dirty="0"/>
              <a:t>Brain connections explain why girls may mature faster, </a:t>
            </a:r>
            <a:r>
              <a:rPr lang="en-GB" dirty="0"/>
              <a:t>Available at: </a:t>
            </a:r>
            <a:r>
              <a:rPr lang="en-GB" dirty="0">
                <a:hlinkClick r:id="rId5"/>
              </a:rPr>
              <a:t>http://www.ncl.ac.uk/press/news/legacy/2013/12/brainconnectionsmayexplainwhygirlsmaturefaster.html</a:t>
            </a:r>
            <a:r>
              <a:rPr lang="en-GB" dirty="0"/>
              <a:t> </a:t>
            </a:r>
          </a:p>
          <a:p>
            <a:r>
              <a:rPr lang="en-GB" dirty="0"/>
              <a:t>The Royal Society (2011) </a:t>
            </a:r>
            <a:r>
              <a:rPr lang="en-GB" i="1" dirty="0"/>
              <a:t>Brain Waves Module 2: Neuroscience: Implications for Education and Lifelong Learning</a:t>
            </a:r>
            <a:r>
              <a:rPr lang="en-GB" dirty="0"/>
              <a:t>, London: The Royal Society. Available at: </a:t>
            </a:r>
            <a:r>
              <a:rPr lang="en-GB" dirty="0">
                <a:hlinkClick r:id="rId6"/>
              </a:rPr>
              <a:t>https://royalsociety.org/~/media/Royal_Society_Content/policy/publications/2011/4294975733-Printer-Friendly.pdf</a:t>
            </a:r>
            <a:r>
              <a:rPr lang="en-GB" dirty="0"/>
              <a:t> (Accessed 4/7/2017). </a:t>
            </a:r>
          </a:p>
        </p:txBody>
      </p:sp>
    </p:spTree>
    <p:extLst>
      <p:ext uri="{BB962C8B-B14F-4D97-AF65-F5344CB8AC3E}">
        <p14:creationId xmlns:p14="http://schemas.microsoft.com/office/powerpoint/2010/main" val="39007818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1753</TotalTime>
  <Words>2829</Words>
  <Application>Microsoft Office PowerPoint</Application>
  <PresentationFormat>On-screen Show (4:3)</PresentationFormat>
  <Paragraphs>284</Paragraphs>
  <Slides>33</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ＭＳ Ｐゴシック</vt:lpstr>
      <vt:lpstr>Arial</vt:lpstr>
      <vt:lpstr>Calibri</vt:lpstr>
      <vt:lpstr>Office Theme</vt:lpstr>
      <vt:lpstr>ECES5015/C</vt:lpstr>
      <vt:lpstr>Gorwel Newydd Addysg Education’s New Frontier  </vt:lpstr>
      <vt:lpstr>Natur v Magwraeth Nurture v Nature </vt:lpstr>
      <vt:lpstr>Ydy gwyddoniaeth niwro yn ateb y cwestiwn? Does neuroscience answer this question? </vt:lpstr>
      <vt:lpstr>Dyslecsia Dyslexia</vt:lpstr>
      <vt:lpstr>Dyscalculia</vt:lpstr>
      <vt:lpstr>Awtistiaeth / Autism</vt:lpstr>
      <vt:lpstr>Model Beiolegol o Ddysgu  Biological Model of Learning  </vt:lpstr>
      <vt:lpstr>Plastigrwydd yr Ymennydd Plasticity of the Brain  </vt:lpstr>
      <vt:lpstr>Ail-wifrio’r Ymennydd ‘Re-wiring’ the Brain  </vt:lpstr>
      <vt:lpstr>Cortecs blaen  Frontal Cortex </vt:lpstr>
      <vt:lpstr>Synapsau  Synapses  </vt:lpstr>
      <vt:lpstr>Mae’r ymennydd yn datblygu yn barhaol  The brain is constantly developing </vt:lpstr>
      <vt:lpstr>Ydy hyn yr un peth i bawb? Is this the same for all? </vt:lpstr>
      <vt:lpstr>Beth mae hyn yn golygu ar gyfer dysgu? What does this mean for learning?</vt:lpstr>
      <vt:lpstr>Felly… / So… </vt:lpstr>
      <vt:lpstr>Cof /Memory </vt:lpstr>
      <vt:lpstr>Goblygiadau ar gyfer Dysgu Implications for Learning </vt:lpstr>
      <vt:lpstr>Model Dysgu/A Model of Learning</vt:lpstr>
      <vt:lpstr>Tasg/Task  </vt:lpstr>
      <vt:lpstr>Dysgu’n seiliedig ar yr Ymennydd Brain Based Learning  </vt:lpstr>
      <vt:lpstr>Deallusrwydd Lluosog Multiple Intelligences</vt:lpstr>
      <vt:lpstr>Deallusrwydd Lluosog Multiple Intelligences</vt:lpstr>
      <vt:lpstr>Deallusrwydd Lluosog Multiple Intelligences</vt:lpstr>
      <vt:lpstr>Tasg Ymchwil / Research Task</vt:lpstr>
      <vt:lpstr>Damcaniaeth ‘VAK’ Fleming  Fleming’s VAK Theory </vt:lpstr>
      <vt:lpstr>Tasg Ymchwil/Research Task</vt:lpstr>
      <vt:lpstr>Claimed Benefits of MI and VAK  Manteision MI a VAK</vt:lpstr>
      <vt:lpstr> Ond… / But…  </vt:lpstr>
      <vt:lpstr>Ffaith neu Chwedl? Fact or Myth? </vt:lpstr>
      <vt:lpstr>Tasg/Task  </vt:lpstr>
      <vt:lpstr>Darllen Pellach Further Reading </vt:lpstr>
      <vt:lpstr>Rhestr Cyfeirnodi /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Helen A Griffiths</cp:lastModifiedBy>
  <cp:revision>61</cp:revision>
  <dcterms:created xsi:type="dcterms:W3CDTF">2017-07-04T12:40:02Z</dcterms:created>
  <dcterms:modified xsi:type="dcterms:W3CDTF">2025-11-28T15:10:25Z</dcterms:modified>
</cp:coreProperties>
</file>