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embeddedFontLst>
    <p:embeddedFont>
      <p:font typeface="Open Sans" panose="020B0606030504020204" pitchFamily="34" charset="0"/>
      <p:regular r:id="rId17"/>
    </p:embeddedFont>
    <p:embeddedFont>
      <p:font typeface="Radley" panose="020B0604020202020204" charset="0"/>
      <p:regular r:id="rId18"/>
    </p:embeddedFont>
    <p:embeddedFont>
      <p:font typeface="Radley Italics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27" d="100"/>
          <a:sy n="27" d="100"/>
        </p:scale>
        <p:origin x="81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theorgchart.com/resources/employee-life-cycle/#htoc-the-7-stages-of-the-employee-life-cycle" TargetMode="External"/><Relationship Id="rId2" Type="http://schemas.openxmlformats.org/officeDocument/2006/relationships/hyperlink" Target="https://www.lano.io/blog/what-is-the-employee-lifecycle-and-why-is-it-important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linkedin.com/pulse/how-hilton-keeps-its-employees-happy-five-employee-tips-bybee-cpa/" TargetMode="External"/><Relationship Id="rId5" Type="http://schemas.openxmlformats.org/officeDocument/2006/relationships/hyperlink" Target="https://aithor.com/essay-examples/training-and-development-program-hilton-hotels-essay#21-orientation-and-onboarding" TargetMode="External"/><Relationship Id="rId4" Type="http://schemas.openxmlformats.org/officeDocument/2006/relationships/hyperlink" Target="https://www.cipd.org/en/views-and-insights/thought-leadership/insight/using-technology-to-improve-hiring-and-onboarding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rbes.com/sites/heidilynnekurter/2019/09/19/how-hilton-reduced-their-time-to-hire-from-43-days-down-to-5/" TargetMode="External"/><Relationship Id="rId2" Type="http://schemas.openxmlformats.org/officeDocument/2006/relationships/hyperlink" Target="https://uk.indeed.com/hire/c/info/employee-life-cycl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reatplacetowork.com/resources/blog/hilton-no-1-worlds-best-2025" TargetMode="External"/><Relationship Id="rId5" Type="http://schemas.openxmlformats.org/officeDocument/2006/relationships/hyperlink" Target="https://hiltonglobalfoundation.hilton.com/career-development/international-youth-foundation" TargetMode="External"/><Relationship Id="rId4" Type="http://schemas.openxmlformats.org/officeDocument/2006/relationships/hyperlink" Target="https://jobs.hilton.com/us/en/MDP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hievers.com/gb/blog/employee-engagement-models/" TargetMode="External"/><Relationship Id="rId2" Type="http://schemas.openxmlformats.org/officeDocument/2006/relationships/hyperlink" Target="https://www.peoplehr.com/en-gb/resources/blog/exit-interviews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6KuL3QMgM84" TargetMode="External"/><Relationship Id="rId4" Type="http://schemas.openxmlformats.org/officeDocument/2006/relationships/hyperlink" Target="https://prezi.com/p5cvmtps2rhs/hilton-performance-review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1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492504" y="-2406016"/>
            <a:ext cx="16040420" cy="1604042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559239" y="3293159"/>
            <a:ext cx="12667382" cy="15264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481"/>
              </a:lnSpc>
            </a:pPr>
            <a:r>
              <a:rPr lang="en-US" sz="8915">
                <a:solidFill>
                  <a:srgbClr val="627484"/>
                </a:solidFill>
                <a:latin typeface="Radley"/>
                <a:ea typeface="Radley"/>
                <a:cs typeface="Radley"/>
                <a:sym typeface="Radley"/>
              </a:rPr>
              <a:t>The Employee Lifecycle 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14359304" y="488689"/>
            <a:ext cx="2513081" cy="2513081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AutoShape 9"/>
          <p:cNvSpPr/>
          <p:nvPr/>
        </p:nvSpPr>
        <p:spPr>
          <a:xfrm>
            <a:off x="-1700579" y="1028700"/>
            <a:ext cx="7733905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none" w="sm" len="sm"/>
            <a:tailEnd type="oval" w="lg" len="lg"/>
          </a:ln>
        </p:spPr>
        <p:txBody>
          <a:bodyPr/>
          <a:lstStyle/>
          <a:p>
            <a:endParaRPr lang="en-GB"/>
          </a:p>
        </p:txBody>
      </p:sp>
      <p:sp>
        <p:nvSpPr>
          <p:cNvPr id="10" name="AutoShape 10"/>
          <p:cNvSpPr/>
          <p:nvPr/>
        </p:nvSpPr>
        <p:spPr>
          <a:xfrm>
            <a:off x="11230885" y="9258300"/>
            <a:ext cx="7770392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oval" w="lg" len="lg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11" name="Group 11"/>
          <p:cNvGrpSpPr/>
          <p:nvPr/>
        </p:nvGrpSpPr>
        <p:grpSpPr>
          <a:xfrm>
            <a:off x="1629410" y="7236435"/>
            <a:ext cx="1586288" cy="1586288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559239" y="4768374"/>
            <a:ext cx="7147421" cy="1653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627484"/>
                </a:solidFill>
                <a:latin typeface="Radley"/>
                <a:ea typeface="Radley"/>
                <a:cs typeface="Radley"/>
                <a:sym typeface="Radley"/>
              </a:rPr>
              <a:t>Personnel Resourcing and Development (BMIH4010) </a:t>
            </a:r>
          </a:p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627484"/>
                </a:solidFill>
                <a:latin typeface="Radley"/>
                <a:ea typeface="Radley"/>
                <a:cs typeface="Radley"/>
                <a:sym typeface="Radley"/>
              </a:rPr>
              <a:t>Natalie Brailsford </a:t>
            </a:r>
          </a:p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627484"/>
                </a:solidFill>
                <a:latin typeface="Radley"/>
                <a:ea typeface="Radley"/>
                <a:cs typeface="Radley"/>
                <a:sym typeface="Radley"/>
              </a:rPr>
              <a:t>Lucy Davies </a:t>
            </a:r>
          </a:p>
          <a:p>
            <a:pPr algn="l">
              <a:lnSpc>
                <a:spcPts val="3359"/>
              </a:lnSpc>
              <a:spcBef>
                <a:spcPct val="0"/>
              </a:spcBef>
            </a:pPr>
            <a:r>
              <a:rPr lang="en-US" sz="2399">
                <a:solidFill>
                  <a:srgbClr val="627484"/>
                </a:solidFill>
                <a:latin typeface="Radley"/>
                <a:ea typeface="Radley"/>
                <a:cs typeface="Radley"/>
                <a:sym typeface="Radley"/>
              </a:rPr>
              <a:t>2518236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1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51015" y="-2876710"/>
            <a:ext cx="16040420" cy="1604042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5211909" y="1733052"/>
            <a:ext cx="7864182" cy="9559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67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AI Declaration 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13076091" y="710993"/>
            <a:ext cx="2513081" cy="2513081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AutoShape 9"/>
          <p:cNvSpPr/>
          <p:nvPr/>
        </p:nvSpPr>
        <p:spPr>
          <a:xfrm>
            <a:off x="-1700579" y="1028700"/>
            <a:ext cx="7733905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none" w="sm" len="sm"/>
            <a:tailEnd type="oval" w="lg" len="lg"/>
          </a:ln>
        </p:spPr>
        <p:txBody>
          <a:bodyPr/>
          <a:lstStyle/>
          <a:p>
            <a:endParaRPr lang="en-GB"/>
          </a:p>
        </p:txBody>
      </p:sp>
      <p:sp>
        <p:nvSpPr>
          <p:cNvPr id="10" name="AutoShape 10"/>
          <p:cNvSpPr/>
          <p:nvPr/>
        </p:nvSpPr>
        <p:spPr>
          <a:xfrm>
            <a:off x="11230885" y="9258300"/>
            <a:ext cx="7770392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oval" w="lg" len="lg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11" name="Group 11"/>
          <p:cNvGrpSpPr/>
          <p:nvPr/>
        </p:nvGrpSpPr>
        <p:grpSpPr>
          <a:xfrm>
            <a:off x="2740932" y="6266276"/>
            <a:ext cx="1586288" cy="1586288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920084" y="3147874"/>
            <a:ext cx="7864182" cy="46405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19"/>
              </a:lnSpc>
              <a:spcBef>
                <a:spcPct val="0"/>
              </a:spcBef>
            </a:pPr>
            <a:r>
              <a:rPr lang="en-US" sz="32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I confirm that I have not used any AI tools in the research and creation of this assignment. I confirm that I have not presented any AI generated materials as my own work. I confirm I have copies of my drafts, notes and other resources I used, which I may be asked to provide in evidence.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740084" y="-5661115"/>
            <a:ext cx="14522629" cy="1452262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3384836"/>
            <a:ext cx="3517329" cy="3517329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AutoShape 8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oval" w="lg" len="lg"/>
            <a:tailEnd type="oval" w="lg" len="lg"/>
          </a:ln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3153796" y="6668639"/>
            <a:ext cx="1586288" cy="1586288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5907445" y="257300"/>
            <a:ext cx="12187909" cy="960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38"/>
              </a:lnSpc>
            </a:pPr>
            <a:r>
              <a:rPr lang="en-US" sz="567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The Employee Lifecycle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283024" y="1837622"/>
            <a:ext cx="9436749" cy="4044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26109" lvl="1" indent="-313054" algn="l">
              <a:lnSpc>
                <a:spcPts val="4059"/>
              </a:lnSpc>
              <a:buFont typeface="Arial"/>
              <a:buChar char="•"/>
            </a:pPr>
            <a:r>
              <a:rPr lang="en-US" sz="28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HR model that identifies the different stages of an employees career within an organisation (Indeed, 2026) </a:t>
            </a:r>
          </a:p>
          <a:p>
            <a:pPr algn="l">
              <a:lnSpc>
                <a:spcPts val="4059"/>
              </a:lnSpc>
            </a:pPr>
            <a:endParaRPr lang="en-US" sz="2899">
              <a:solidFill>
                <a:srgbClr val="2E3A44"/>
              </a:solidFill>
              <a:latin typeface="Radley"/>
              <a:ea typeface="Radley"/>
              <a:cs typeface="Radley"/>
              <a:sym typeface="Radley"/>
            </a:endParaRPr>
          </a:p>
          <a:p>
            <a:pPr marL="626109" lvl="1" indent="-313054" algn="l">
              <a:lnSpc>
                <a:spcPts val="4059"/>
              </a:lnSpc>
              <a:buFont typeface="Arial"/>
              <a:buChar char="•"/>
            </a:pPr>
            <a:r>
              <a:rPr lang="en-US" sz="28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 Beneficial to organisations as it can enhance wellbeing, increase productivity and allow a company to develop and grow (Bohrer, 2023) </a:t>
            </a:r>
          </a:p>
          <a:p>
            <a:pPr algn="ctr">
              <a:lnSpc>
                <a:spcPts val="3640"/>
              </a:lnSpc>
            </a:pPr>
            <a:endParaRPr lang="en-US" sz="2899">
              <a:solidFill>
                <a:srgbClr val="2E3A44"/>
              </a:solidFill>
              <a:latin typeface="Radley"/>
              <a:ea typeface="Radley"/>
              <a:cs typeface="Radley"/>
              <a:sym typeface="Radley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245194" y="-1345629"/>
            <a:ext cx="3517329" cy="351732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4882213" y="-1345629"/>
            <a:ext cx="13341342" cy="13341342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AutoShape 8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oval" w="lg" len="lg"/>
            <a:tailEnd type="oval" w="lg" len="lg"/>
          </a:ln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17259300" y="3262130"/>
            <a:ext cx="1586288" cy="1586288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-695307" y="2699670"/>
            <a:ext cx="8824641" cy="4963861"/>
          </a:xfrm>
          <a:custGeom>
            <a:avLst/>
            <a:gdLst/>
            <a:ahLst/>
            <a:cxnLst/>
            <a:rect l="l" t="t" r="r" b="b"/>
            <a:pathLst>
              <a:path w="8824641" h="4963861">
                <a:moveTo>
                  <a:pt x="0" y="0"/>
                </a:moveTo>
                <a:lnTo>
                  <a:pt x="8824641" y="0"/>
                </a:lnTo>
                <a:lnTo>
                  <a:pt x="8824641" y="4963860"/>
                </a:lnTo>
                <a:lnTo>
                  <a:pt x="0" y="49638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883821" y="1040765"/>
            <a:ext cx="5687857" cy="10521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80"/>
              </a:lnSpc>
            </a:pPr>
            <a:r>
              <a:rPr lang="en-US" sz="62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 Hilton Hotels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393042" y="2613945"/>
            <a:ext cx="6145622" cy="37666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58579" lvl="1" indent="-329290" algn="l">
              <a:lnSpc>
                <a:spcPts val="4270"/>
              </a:lnSpc>
              <a:buFont typeface="Arial"/>
              <a:buChar char="•"/>
            </a:pPr>
            <a:r>
              <a:rPr lang="en-US" sz="305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9000 worldwide hotels</a:t>
            </a:r>
          </a:p>
          <a:p>
            <a:pPr algn="l">
              <a:lnSpc>
                <a:spcPts val="4270"/>
              </a:lnSpc>
            </a:pPr>
            <a:endParaRPr lang="en-US" sz="3050">
              <a:solidFill>
                <a:srgbClr val="2E3A44"/>
              </a:solidFill>
              <a:latin typeface="Radley"/>
              <a:ea typeface="Radley"/>
              <a:cs typeface="Radley"/>
              <a:sym typeface="Radley"/>
            </a:endParaRPr>
          </a:p>
          <a:p>
            <a:pPr marL="658579" lvl="1" indent="-329290" algn="l">
              <a:lnSpc>
                <a:spcPts val="4270"/>
              </a:lnSpc>
              <a:buFont typeface="Arial"/>
              <a:buChar char="•"/>
            </a:pPr>
            <a:r>
              <a:rPr lang="en-US" sz="305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Cater to the different wants and needs of the customer </a:t>
            </a:r>
          </a:p>
          <a:p>
            <a:pPr algn="l">
              <a:lnSpc>
                <a:spcPts val="4270"/>
              </a:lnSpc>
            </a:pPr>
            <a:endParaRPr lang="en-US" sz="3050">
              <a:solidFill>
                <a:srgbClr val="2E3A44"/>
              </a:solidFill>
              <a:latin typeface="Radley"/>
              <a:ea typeface="Radley"/>
              <a:cs typeface="Radley"/>
              <a:sym typeface="Radley"/>
            </a:endParaRPr>
          </a:p>
          <a:p>
            <a:pPr marL="658579" lvl="1" indent="-329290" algn="l">
              <a:lnSpc>
                <a:spcPts val="4270"/>
              </a:lnSpc>
              <a:spcBef>
                <a:spcPct val="0"/>
              </a:spcBef>
              <a:buFont typeface="Arial"/>
              <a:buChar char="•"/>
            </a:pPr>
            <a:r>
              <a:rPr lang="en-US" sz="305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Priorities both staff and guest happiness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245194" y="-1345629"/>
            <a:ext cx="3517329" cy="351732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129662" y="7824967"/>
            <a:ext cx="8028675" cy="8028675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AutoShape 8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oval" w="lg" len="lg"/>
            <a:tailEnd type="oval" w="lg" len="lg"/>
          </a:ln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13276242" y="-767852"/>
            <a:ext cx="1586288" cy="1586288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2723284" y="738262"/>
            <a:ext cx="580876" cy="580876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319138" y="-516499"/>
            <a:ext cx="1083582" cy="1083582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4468411" y="443258"/>
            <a:ext cx="8807832" cy="1292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39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Attraction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532521" y="2989948"/>
            <a:ext cx="5611479" cy="424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700" lvl="1" indent="-323850" algn="l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Capturing the interest of potential employees through brand reputation and job advertisements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2E3A44"/>
              </a:solidFill>
              <a:latin typeface="Radley"/>
              <a:ea typeface="Radley"/>
              <a:cs typeface="Radley"/>
              <a:sym typeface="Radley"/>
            </a:endParaRPr>
          </a:p>
          <a:p>
            <a:pPr marL="647700" lvl="1" indent="-323850" algn="l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No direct engagement between employee and organisation  (Henry, 2024)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9835856" y="3002489"/>
            <a:ext cx="4745449" cy="41624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4" lvl="1" indent="-323847" algn="l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Hiltons generous employee benefits and dedication to developing every individuals career makes them desirable employers (Kitterman, 2025)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245194" y="-1345629"/>
            <a:ext cx="3517329" cy="351732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4437604" y="3967038"/>
            <a:ext cx="8028675" cy="8028675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AutoShape 8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oval" w="lg" len="lg"/>
            <a:tailEnd type="oval" w="lg" len="lg"/>
          </a:ln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17259300" y="3262130"/>
            <a:ext cx="1586288" cy="1586288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6444417" y="270161"/>
            <a:ext cx="5399166" cy="1292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39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Recruitment  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357247" y="2799271"/>
            <a:ext cx="1167768" cy="1167768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4252105" y="2359486"/>
            <a:ext cx="10723941" cy="7567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 algn="l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Advertise on a range of social media platforms to increase visibility </a:t>
            </a:r>
          </a:p>
          <a:p>
            <a:pPr marL="647698" lvl="1" indent="-323849" algn="l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Utilise AI tools such as Hirevue </a:t>
            </a:r>
          </a:p>
          <a:p>
            <a:pPr marL="647698" lvl="1" indent="-323849" algn="l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Use of AI programme ‘Unilever’ that combines video footage and gaming </a:t>
            </a:r>
          </a:p>
          <a:p>
            <a:pPr marL="647698" lvl="1" indent="-323849" algn="l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If successful, are invited to an On site interview (Kurter, 2019)</a:t>
            </a:r>
          </a:p>
          <a:p>
            <a:pPr algn="l">
              <a:lnSpc>
                <a:spcPts val="4199"/>
              </a:lnSpc>
            </a:pPr>
            <a:endParaRPr lang="en-US" sz="2999">
              <a:solidFill>
                <a:srgbClr val="2E3A44"/>
              </a:solidFill>
              <a:latin typeface="Radley"/>
              <a:ea typeface="Radley"/>
              <a:cs typeface="Radley"/>
              <a:sym typeface="Radley"/>
            </a:endParaRPr>
          </a:p>
          <a:p>
            <a:pPr algn="l">
              <a:lnSpc>
                <a:spcPts val="4199"/>
              </a:lnSpc>
            </a:pPr>
            <a:endParaRPr lang="en-US" sz="2999">
              <a:solidFill>
                <a:srgbClr val="2E3A44"/>
              </a:solidFill>
              <a:latin typeface="Radley"/>
              <a:ea typeface="Radley"/>
              <a:cs typeface="Radley"/>
              <a:sym typeface="Radley"/>
            </a:endParaRPr>
          </a:p>
          <a:p>
            <a:pPr marL="647698" lvl="1" indent="-323849" algn="l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Technology and AI streamlines the recruitment process, allowing organisations to save time and money (CIPD, 2021)</a:t>
            </a:r>
          </a:p>
          <a:p>
            <a:pPr algn="l">
              <a:lnSpc>
                <a:spcPts val="3640"/>
              </a:lnSpc>
            </a:pPr>
            <a:endParaRPr lang="en-US" sz="2999">
              <a:solidFill>
                <a:srgbClr val="2E3A44"/>
              </a:solidFill>
              <a:latin typeface="Radley"/>
              <a:ea typeface="Radley"/>
              <a:cs typeface="Radley"/>
              <a:sym typeface="Radley"/>
            </a:endParaRPr>
          </a:p>
          <a:p>
            <a:pPr algn="l">
              <a:lnSpc>
                <a:spcPts val="3640"/>
              </a:lnSpc>
            </a:pPr>
            <a:endParaRPr lang="en-US" sz="2999">
              <a:solidFill>
                <a:srgbClr val="2E3A44"/>
              </a:solidFill>
              <a:latin typeface="Radley"/>
              <a:ea typeface="Radley"/>
              <a:cs typeface="Radley"/>
              <a:sym typeface="Radley"/>
            </a:endParaRPr>
          </a:p>
          <a:p>
            <a:pPr algn="l">
              <a:lnSpc>
                <a:spcPts val="3640"/>
              </a:lnSpc>
            </a:pPr>
            <a:endParaRPr lang="en-US" sz="2999">
              <a:solidFill>
                <a:srgbClr val="2E3A44"/>
              </a:solidFill>
              <a:latin typeface="Radley"/>
              <a:ea typeface="Radley"/>
              <a:cs typeface="Radley"/>
              <a:sym typeface="Radley"/>
            </a:endParaRPr>
          </a:p>
          <a:p>
            <a:pPr algn="l">
              <a:lnSpc>
                <a:spcPts val="3640"/>
              </a:lnSpc>
            </a:pPr>
            <a:endParaRPr lang="en-US" sz="2999">
              <a:solidFill>
                <a:srgbClr val="2E3A44"/>
              </a:solidFill>
              <a:latin typeface="Radley"/>
              <a:ea typeface="Radley"/>
              <a:cs typeface="Radley"/>
              <a:sym typeface="Radley"/>
            </a:endParaRPr>
          </a:p>
        </p:txBody>
      </p:sp>
      <p:grpSp>
        <p:nvGrpSpPr>
          <p:cNvPr id="17" name="Group 17"/>
          <p:cNvGrpSpPr/>
          <p:nvPr/>
        </p:nvGrpSpPr>
        <p:grpSpPr>
          <a:xfrm>
            <a:off x="16703137" y="4848418"/>
            <a:ext cx="884551" cy="884551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442612" y="394769"/>
            <a:ext cx="6880458" cy="688045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523108" y="2540483"/>
            <a:ext cx="3517329" cy="3517329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AutoShape 8"/>
          <p:cNvSpPr/>
          <p:nvPr/>
        </p:nvSpPr>
        <p:spPr>
          <a:xfrm>
            <a:off x="1028700" y="9225341"/>
            <a:ext cx="16185445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oval" w="lg" len="lg"/>
            <a:tailEnd type="oval" w="lg" len="lg"/>
          </a:ln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-557588" y="7275227"/>
            <a:ext cx="1586288" cy="1586288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3608568" y="2907982"/>
            <a:ext cx="5155022" cy="1471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4519" lvl="1" indent="-302260" algn="l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Orientation where staff members learn crucial background information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608568" y="5086350"/>
            <a:ext cx="5155022" cy="2462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4519" lvl="1" indent="-302260" algn="l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Range of learning strategies that provide knowledge about company policies, procedures and expectations (Aithor, 2024)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525590" y="2907982"/>
            <a:ext cx="5155022" cy="1471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4519" lvl="1" indent="-302260" algn="l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VR to create an immersive training experiences (Meta Quest, 2021)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525590" y="5086350"/>
            <a:ext cx="5917022" cy="2462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4519" lvl="1" indent="-302260" algn="l">
              <a:lnSpc>
                <a:spcPts val="3919"/>
              </a:lnSpc>
              <a:buFont typeface="Arial"/>
              <a:buChar char="•"/>
            </a:pPr>
            <a:r>
              <a:rPr lang="en-US" sz="27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Hayes and Ninemeier (2009, p. 139) highlight how a successful orientation is crucial as it can determine the relationship between staff and organisation 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758503" y="51372"/>
            <a:ext cx="5917022" cy="12928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639"/>
              </a:lnSpc>
              <a:spcBef>
                <a:spcPct val="0"/>
              </a:spcBef>
            </a:pPr>
            <a:r>
              <a:rPr lang="en-US" sz="7599" dirty="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Onboarding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417447" y="7372841"/>
            <a:ext cx="8028675" cy="8028675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oval" w="lg" len="lg"/>
            <a:tailEnd type="oval" w="lg" len="lg"/>
          </a:ln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322038" y="-1115182"/>
            <a:ext cx="2230365" cy="2230365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222732" y="102602"/>
            <a:ext cx="11253392" cy="1292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39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Development 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570311" y="2977014"/>
            <a:ext cx="3086100" cy="1034820"/>
            <a:chOff x="0" y="0"/>
            <a:chExt cx="812800" cy="27254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272545"/>
            </a:xfrm>
            <a:custGeom>
              <a:avLst/>
              <a:gdLst/>
              <a:ahLst/>
              <a:cxnLst/>
              <a:rect l="l" t="t" r="r" b="b"/>
              <a:pathLst>
                <a:path w="812800" h="272545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44604"/>
                  </a:lnTo>
                  <a:cubicBezTo>
                    <a:pt x="812800" y="178536"/>
                    <a:pt x="799321" y="211079"/>
                    <a:pt x="775327" y="235072"/>
                  </a:cubicBezTo>
                  <a:cubicBezTo>
                    <a:pt x="751333" y="259066"/>
                    <a:pt x="718791" y="272545"/>
                    <a:pt x="684859" y="272545"/>
                  </a:cubicBezTo>
                  <a:lnTo>
                    <a:pt x="127941" y="272545"/>
                  </a:lnTo>
                  <a:cubicBezTo>
                    <a:pt x="94009" y="272545"/>
                    <a:pt x="61467" y="259066"/>
                    <a:pt x="37473" y="235072"/>
                  </a:cubicBezTo>
                  <a:cubicBezTo>
                    <a:pt x="13479" y="211079"/>
                    <a:pt x="0" y="178536"/>
                    <a:pt x="0" y="144604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812800" cy="3106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2552403" y="4190856"/>
            <a:ext cx="3486328" cy="40963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6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Mentoring schemes where new hires are paired with experienced workers</a:t>
            </a:r>
          </a:p>
          <a:p>
            <a:pPr algn="ctr">
              <a:lnSpc>
                <a:spcPts val="3640"/>
              </a:lnSpc>
            </a:pPr>
            <a:endParaRPr lang="en-US" sz="2600">
              <a:solidFill>
                <a:srgbClr val="2E3A44"/>
              </a:solidFill>
              <a:latin typeface="Radley"/>
              <a:ea typeface="Radley"/>
              <a:cs typeface="Radley"/>
              <a:sym typeface="Radley"/>
            </a:endParaRPr>
          </a:p>
          <a:p>
            <a:pPr algn="ctr">
              <a:lnSpc>
                <a:spcPts val="3640"/>
              </a:lnSpc>
            </a:pPr>
            <a:r>
              <a:rPr lang="en-US" sz="26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Beneficial as can increase job satisfaction and comfort (Hayes and Ninemeier, 2009)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862982" y="3126123"/>
            <a:ext cx="2470340" cy="669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Mentoring 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12407751" y="3032851"/>
            <a:ext cx="3086100" cy="1034820"/>
            <a:chOff x="0" y="0"/>
            <a:chExt cx="812800" cy="27254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272545"/>
            </a:xfrm>
            <a:custGeom>
              <a:avLst/>
              <a:gdLst/>
              <a:ahLst/>
              <a:cxnLst/>
              <a:rect l="l" t="t" r="r" b="b"/>
              <a:pathLst>
                <a:path w="812800" h="272545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144604"/>
                  </a:lnTo>
                  <a:cubicBezTo>
                    <a:pt x="812800" y="178536"/>
                    <a:pt x="799321" y="211079"/>
                    <a:pt x="775327" y="235072"/>
                  </a:cubicBezTo>
                  <a:cubicBezTo>
                    <a:pt x="751333" y="259066"/>
                    <a:pt x="718791" y="272545"/>
                    <a:pt x="684859" y="272545"/>
                  </a:cubicBezTo>
                  <a:lnTo>
                    <a:pt x="127941" y="272545"/>
                  </a:lnTo>
                  <a:cubicBezTo>
                    <a:pt x="94009" y="272545"/>
                    <a:pt x="61467" y="259066"/>
                    <a:pt x="37473" y="235072"/>
                  </a:cubicBezTo>
                  <a:cubicBezTo>
                    <a:pt x="13479" y="211079"/>
                    <a:pt x="0" y="178536"/>
                    <a:pt x="0" y="144604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812800" cy="3106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12207637" y="4239121"/>
            <a:ext cx="3731805" cy="3181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6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Passport to success scheme that has eight modules centered around hospitality. Teaches key skills for the hospitality sector and life (Hilton Global Foundation, 2023)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716667" y="2966176"/>
            <a:ext cx="2563909" cy="11123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6"/>
              </a:lnSpc>
            </a:pPr>
            <a:r>
              <a:rPr lang="en-US" sz="3197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Passport to success 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7457397" y="2977014"/>
            <a:ext cx="3135195" cy="1090657"/>
            <a:chOff x="0" y="0"/>
            <a:chExt cx="825730" cy="287251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25730" cy="287251"/>
            </a:xfrm>
            <a:custGeom>
              <a:avLst/>
              <a:gdLst/>
              <a:ahLst/>
              <a:cxnLst/>
              <a:rect l="l" t="t" r="r" b="b"/>
              <a:pathLst>
                <a:path w="825730" h="287251">
                  <a:moveTo>
                    <a:pt x="125937" y="0"/>
                  </a:moveTo>
                  <a:lnTo>
                    <a:pt x="699793" y="0"/>
                  </a:lnTo>
                  <a:cubicBezTo>
                    <a:pt x="769346" y="0"/>
                    <a:pt x="825730" y="56384"/>
                    <a:pt x="825730" y="125937"/>
                  </a:cubicBezTo>
                  <a:lnTo>
                    <a:pt x="825730" y="161314"/>
                  </a:lnTo>
                  <a:cubicBezTo>
                    <a:pt x="825730" y="230867"/>
                    <a:pt x="769346" y="287251"/>
                    <a:pt x="699793" y="287251"/>
                  </a:cubicBezTo>
                  <a:lnTo>
                    <a:pt x="125937" y="287251"/>
                  </a:lnTo>
                  <a:cubicBezTo>
                    <a:pt x="92537" y="287251"/>
                    <a:pt x="60504" y="273983"/>
                    <a:pt x="36886" y="250365"/>
                  </a:cubicBezTo>
                  <a:cubicBezTo>
                    <a:pt x="13268" y="226747"/>
                    <a:pt x="0" y="194715"/>
                    <a:pt x="0" y="161314"/>
                  </a:cubicBezTo>
                  <a:lnTo>
                    <a:pt x="0" y="125937"/>
                  </a:lnTo>
                  <a:cubicBezTo>
                    <a:pt x="0" y="56384"/>
                    <a:pt x="56384" y="0"/>
                    <a:pt x="125937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57150"/>
              <a:ext cx="825730" cy="3444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920"/>
                </a:lnSpc>
              </a:pPr>
              <a:r>
                <a:rPr lang="en-US" sz="2800">
                  <a:solidFill>
                    <a:srgbClr val="000000"/>
                  </a:solidFill>
                  <a:latin typeface="Radley"/>
                  <a:ea typeface="Radley"/>
                  <a:cs typeface="Radley"/>
                  <a:sym typeface="Radley"/>
                </a:rPr>
                <a:t>Performance reviews 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7281831" y="4239121"/>
            <a:ext cx="3486328" cy="2267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6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Bi annual performance reviews that indicate areas of excellence and improvement (Mayer, 2014)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245194" y="-1345629"/>
            <a:ext cx="3517329" cy="351732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129662" y="7824967"/>
            <a:ext cx="8028675" cy="8028675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AutoShape 8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oval" w="lg" len="lg"/>
            <a:tailEnd type="oval" w="lg" len="lg"/>
          </a:ln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13276242" y="-767852"/>
            <a:ext cx="1586288" cy="1586288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-424821" y="-148634"/>
            <a:ext cx="1934140" cy="1934140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738262" y="2171700"/>
            <a:ext cx="580876" cy="580876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4350506" y="100568"/>
            <a:ext cx="8807832" cy="1292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39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Retention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5221037" y="2323782"/>
            <a:ext cx="7937301" cy="2066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 algn="l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Mattina (2026) highlights the importance of Zingers employee engagement module in the modern day workplace. Hilton utilise this framework  (Bybee, 2022)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221037" y="5312500"/>
            <a:ext cx="7707962" cy="15430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4" lvl="1" indent="-323847" algn="l">
              <a:lnSpc>
                <a:spcPts val="4199"/>
              </a:lnSpc>
              <a:spcBef>
                <a:spcPct val="0"/>
              </a:spcBef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Management development programme that aims to prepare first time supervisors and managers in hospitality (Hilton, 2022)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442612" y="394769"/>
            <a:ext cx="6880458" cy="688045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523108" y="2540483"/>
            <a:ext cx="3517329" cy="3517329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AutoShape 8"/>
          <p:cNvSpPr/>
          <p:nvPr/>
        </p:nvSpPr>
        <p:spPr>
          <a:xfrm>
            <a:off x="1028700" y="9258300"/>
            <a:ext cx="16185445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oval" w="lg" len="lg"/>
            <a:tailEnd type="oval" w="lg" len="lg"/>
          </a:ln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-557588" y="7275227"/>
            <a:ext cx="1586288" cy="1586288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3976712" y="2756098"/>
            <a:ext cx="10334577" cy="1543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 algn="l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Often use exit interviews. Allows HR to gather valuable insight. Helps to create a more productive and satisfied workplace (Newsome, 2024)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700232" y="251894"/>
            <a:ext cx="6476512" cy="1292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39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Separation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866247" y="5095875"/>
            <a:ext cx="10555505" cy="1019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698" lvl="1" indent="-323849" algn="l">
              <a:lnSpc>
                <a:spcPts val="4199"/>
              </a:lnSpc>
              <a:buFont typeface="Arial"/>
              <a:buChar char="•"/>
            </a:pPr>
            <a:r>
              <a:rPr lang="en-US" sz="29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Employees within the separation process must return any Hilton property and their team member account is deleted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1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34499" y="-3416758"/>
            <a:ext cx="16040420" cy="1604042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5988599" y="650748"/>
            <a:ext cx="6310801" cy="9559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67"/>
              </a:lnSpc>
            </a:pPr>
            <a:r>
              <a:rPr lang="en-US" sz="7599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Conclusion 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13076091" y="710993"/>
            <a:ext cx="2513081" cy="2513081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AutoShape 9"/>
          <p:cNvSpPr/>
          <p:nvPr/>
        </p:nvSpPr>
        <p:spPr>
          <a:xfrm>
            <a:off x="-1700579" y="1028700"/>
            <a:ext cx="7733905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none" w="sm" len="sm"/>
            <a:tailEnd type="oval" w="lg" len="lg"/>
          </a:ln>
        </p:spPr>
        <p:txBody>
          <a:bodyPr/>
          <a:lstStyle/>
          <a:p>
            <a:endParaRPr lang="en-GB"/>
          </a:p>
        </p:txBody>
      </p:sp>
      <p:sp>
        <p:nvSpPr>
          <p:cNvPr id="10" name="AutoShape 10"/>
          <p:cNvSpPr/>
          <p:nvPr/>
        </p:nvSpPr>
        <p:spPr>
          <a:xfrm>
            <a:off x="11230885" y="9258300"/>
            <a:ext cx="7770392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oval" w="lg" len="lg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11" name="Group 11"/>
          <p:cNvGrpSpPr/>
          <p:nvPr/>
        </p:nvGrpSpPr>
        <p:grpSpPr>
          <a:xfrm>
            <a:off x="2740932" y="6266276"/>
            <a:ext cx="1586288" cy="1586288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5117545" y="2640514"/>
            <a:ext cx="7958546" cy="4248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700" lvl="1" indent="-323850" algn="l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Hilton recognises and understand the importance of honouring every stage of the employee cycle to ensure their employees are engaged, satisfied and developing their careers forward. 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2E3A44"/>
              </a:solidFill>
              <a:latin typeface="Radley"/>
              <a:ea typeface="Radley"/>
              <a:cs typeface="Radley"/>
              <a:sym typeface="Radley"/>
            </a:endParaRPr>
          </a:p>
          <a:p>
            <a:pPr marL="647700" lvl="1" indent="-323850" algn="l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000">
                <a:solidFill>
                  <a:srgbClr val="2E3A44"/>
                </a:solidFill>
                <a:latin typeface="Radley"/>
                <a:ea typeface="Radley"/>
                <a:cs typeface="Radley"/>
                <a:sym typeface="Radley"/>
              </a:rPr>
              <a:t>Lowers turnover and creates valuable employees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417447" y="7372841"/>
            <a:ext cx="8028675" cy="8028675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888072" y="646670"/>
            <a:ext cx="764060" cy="764060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59883" y="-1115182"/>
            <a:ext cx="2230365" cy="2230365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117899" y="3067771"/>
            <a:ext cx="9525" cy="22477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385"/>
              </a:lnSpc>
              <a:spcBef>
                <a:spcPct val="0"/>
              </a:spcBef>
            </a:pPr>
            <a:endParaRPr/>
          </a:p>
        </p:txBody>
      </p:sp>
      <p:sp>
        <p:nvSpPr>
          <p:cNvPr id="12" name="TextBox 12"/>
          <p:cNvSpPr txBox="1"/>
          <p:nvPr/>
        </p:nvSpPr>
        <p:spPr>
          <a:xfrm>
            <a:off x="3270102" y="253160"/>
            <a:ext cx="8086031" cy="10050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26"/>
              </a:lnSpc>
              <a:spcBef>
                <a:spcPct val="0"/>
              </a:spcBef>
            </a:pPr>
            <a:r>
              <a:rPr lang="en-US" sz="5875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Reference List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79427" y="3405905"/>
            <a:ext cx="18288000" cy="10191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2" tooltip="https://www.lano.io/blog/what-is-the-employee-lifecycle-and-why-is-it-important"/>
              </a:rPr>
              <a:t>Bohrer, L. (2023) ‘What is the employee lifecycle and why is it important?’ </a:t>
            </a:r>
            <a:r>
              <a:rPr lang="en-US" sz="2999" i="1">
                <a:solidFill>
                  <a:srgbClr val="000000"/>
                </a:solidFill>
                <a:latin typeface="Radley Italics"/>
                <a:ea typeface="Radley Italics"/>
                <a:cs typeface="Radley Italics"/>
                <a:sym typeface="Radley Italics"/>
                <a:hlinkClick r:id="rId2" tooltip="https://www.lano.io/blog/what-is-the-employee-lifecycle-and-why-is-it-important"/>
              </a:rPr>
              <a:t>Lano Blog, </a:t>
            </a:r>
            <a:r>
              <a:rPr lang="en-US" sz="2999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2" tooltip="https://www.lano.io/blog/what-is-the-employee-lifecycle-and-why-is-it-important"/>
              </a:rPr>
              <a:t>20 October. Available at: https://www.lano.io/blog/what-is-the-employee-lifecycle-and-why-is-it-important (Accessed: 11 April 2026)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00471" y="8448943"/>
            <a:ext cx="18127623" cy="2066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Henry, K. (2024) Employee Life Cycle: What it is, Stages and Management. Available at: </a:t>
            </a:r>
            <a:r>
              <a:rPr lang="en-US" sz="2999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3" tooltip="https://theorgchart.com/resources/employee-life-cycle/#htoc-the-7-stages-of-the-employee-life-cycle"/>
              </a:rPr>
              <a:t>https://theorgchart.com/resources/employee-life-cycle/#htoc-the-7-stages-of-the-employee-life-cycle</a:t>
            </a:r>
            <a:r>
              <a:rPr lang="en-US" sz="2999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 (Accessed: 12 April 2026) </a:t>
            </a:r>
          </a:p>
          <a:p>
            <a:pPr algn="ctr">
              <a:lnSpc>
                <a:spcPts val="4199"/>
              </a:lnSpc>
              <a:spcBef>
                <a:spcPct val="0"/>
              </a:spcBef>
            </a:pPr>
            <a:endParaRPr lang="en-US" sz="2999">
              <a:solidFill>
                <a:srgbClr val="000000"/>
              </a:solidFill>
              <a:latin typeface="Radley"/>
              <a:ea typeface="Radley"/>
              <a:cs typeface="Radley"/>
              <a:sym typeface="Radley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79427" y="6582266"/>
            <a:ext cx="18207811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4" tooltip="https://www.cipd.org/en/views-and-insights/thought-leadership/insight/using-technology-to-improve-hiring-and-onboarding/"/>
              </a:rPr>
              <a:t>CIPD (2021) </a:t>
            </a:r>
            <a:r>
              <a:rPr lang="en-US" sz="3000" i="1">
                <a:solidFill>
                  <a:srgbClr val="000000"/>
                </a:solidFill>
                <a:latin typeface="Radley Italics"/>
                <a:ea typeface="Radley Italics"/>
                <a:cs typeface="Radley Italics"/>
                <a:sym typeface="Radley Italics"/>
                <a:hlinkClick r:id="rId4" tooltip="https://www.cipd.org/en/views-and-insights/thought-leadership/insight/using-technology-to-improve-hiring-and-onboarding/"/>
              </a:rPr>
              <a:t>Using technology to improve hiring and onboarding. </a:t>
            </a: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4" tooltip="https://www.cipd.org/en/views-and-insights/thought-leadership/insight/using-technology-to-improve-hiring-and-onboarding/"/>
              </a:rPr>
              <a:t>Available at:  https://www.cipd.org/en/views-and-insights/thought-leadership/insight/using-technology-to-improve-hiring-and-onboarding/ (Accessed: 15 April 2026) 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00471" y="1572501"/>
            <a:ext cx="18087529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5" tooltip="https://aithor.com/essay-examples/training-and-development-program-hilton-hotels-essay#21-orientation-and-onboarding"/>
              </a:rPr>
              <a:t>Aithor (2024)Training and Development Program: Hilton Hotels Essay. Available at: https://aithor.com/essay-examples/training-and-development-program-hilton-hotels-essay#21-orientation-and-onboarding (Accessed: 15 April 2026)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00471" y="4658285"/>
            <a:ext cx="17259300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6" tooltip="https://www.linkedin.com/pulse/how-hilton-keeps-its-employees-happy-five-employee-tips-bybee-cpa/"/>
              </a:rPr>
              <a:t>Bybee, N. (2022) How Hilton Keeps its Employees Happy (And Five Employee Retention Tips for the Hospitality Industry). Available at: https://www.linkedin.com/pulse/how-hilton-keeps-its-employees-happy-five-employee-tips-bybee-cpa/ (Accessed: 16 April 2026)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59883" y="-1115182"/>
            <a:ext cx="2230365" cy="2230365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888072" y="646670"/>
            <a:ext cx="764060" cy="764060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2417447" y="7372841"/>
            <a:ext cx="8028675" cy="8028675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3270102" y="396189"/>
            <a:ext cx="8086031" cy="10050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26"/>
              </a:lnSpc>
              <a:spcBef>
                <a:spcPct val="0"/>
              </a:spcBef>
            </a:pPr>
            <a:r>
              <a:rPr lang="en-US" sz="5875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Reference List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65063" y="5846810"/>
            <a:ext cx="17587268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2" tooltip="https://uk.indeed.com/hire/c/info/employee-life-cycle"/>
              </a:rPr>
              <a:t>Indeed (2026) A complete guide to the employee life cycle. Available at: https://uk.indeed.com/hire/c/info/employee-life-cycle (Accessed: 11 April 2026)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79942" y="7008860"/>
            <a:ext cx="18288000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3" tooltip="https://www.forbes.com/sites/heidilynnekurter/2019/09/19/how-hilton-reduced-their-time-to-hire-from-43-days-down-to-5/"/>
              </a:rPr>
              <a:t>Kurter, H.L. (2019) How Hilton Reduced Their Time To Hire From 43 Days Down To 5. Available at: https://www.forbes.com/sites/heidilynnekurter/2019/09/19/how-hilton-reduced-their-time-to-hire-from-43-days-down-to-5/ (Accessed: April 15 2026)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89467" y="2780993"/>
            <a:ext cx="17572389" cy="1695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4" tooltip="https://jobs.hilton.com/us/en/MDP"/>
              </a:rPr>
              <a:t>Hilton. (2022) </a:t>
            </a:r>
            <a:r>
              <a:rPr lang="en-US" sz="3000" i="1">
                <a:solidFill>
                  <a:srgbClr val="000000"/>
                </a:solidFill>
                <a:latin typeface="Radley Italics"/>
                <a:ea typeface="Radley Italics"/>
                <a:cs typeface="Radley Italics"/>
                <a:sym typeface="Radley Italics"/>
                <a:hlinkClick r:id="rId4" tooltip="https://jobs.hilton.com/us/en/MDP"/>
              </a:rPr>
              <a:t>HILTON MANAGEMENT</a:t>
            </a: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 </a:t>
            </a:r>
            <a:r>
              <a:rPr lang="en-US" sz="3000" i="1">
                <a:solidFill>
                  <a:srgbClr val="000000"/>
                </a:solidFill>
                <a:latin typeface="Radley Italics"/>
                <a:ea typeface="Radley Italics"/>
                <a:cs typeface="Radley Italics"/>
                <a:sym typeface="Radley Italics"/>
                <a:hlinkClick r:id="rId4" tooltip="https://jobs.hilton.com/us/en/MDP"/>
              </a:rPr>
              <a:t>DEVELOPMENT PROGRAM (MDP). </a:t>
            </a: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4" tooltip="https://jobs.hilton.com/us/en/MDP"/>
              </a:rPr>
              <a:t>Available at: https://jobs.hilton.com/us/en/MDP (Accessed: 15 April 2026)</a:t>
            </a:r>
          </a:p>
          <a:p>
            <a:pPr algn="ctr">
              <a:lnSpc>
                <a:spcPts val="5238"/>
              </a:lnSpc>
              <a:spcBef>
                <a:spcPct val="0"/>
              </a:spcBef>
            </a:pPr>
            <a:endParaRPr lang="en-US" sz="3000">
              <a:solidFill>
                <a:srgbClr val="000000"/>
              </a:solidFill>
              <a:latin typeface="Radley"/>
              <a:ea typeface="Radley"/>
              <a:cs typeface="Radley"/>
              <a:sym typeface="Radley"/>
              <a:hlinkClick r:id="rId4" tooltip="https://jobs.hilton.com/us/en/MDP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79942" y="4119941"/>
            <a:ext cx="18288000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5" tooltip="https://hiltonglobalfoundation.hilton.com/career-development/international-youth-foundation"/>
              </a:rPr>
              <a:t>Hilton Global Foundation. (2023) International Youth Foundation. Available at: https://hiltonglobalfoundation.hilton.com/career-development/international-youth-foundation (Accessed: 16 April 2026)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79942" y="8705850"/>
            <a:ext cx="18288000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6" tooltip="https://www.greatplacetowork.com/resources/blog/hilton-no-1-worlds-best-2025"/>
              </a:rPr>
              <a:t>Kitterman, T. (2025) What Makes Hilton the No. 1 Workplace in the World. Available at: https://www.greatplacetowork.com/resources/blog/hilton-no-1-worlds-best-2025 (Accessed: 12 April 2026)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89467" y="1515421"/>
            <a:ext cx="15360253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Hayes</a:t>
            </a:r>
            <a:r>
              <a:rPr lang="en-US" sz="3000" dirty="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, D.K. and Neiemeier J.D. (2009) Human resources management in the hospitality industry. Hoboken, N.J.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59883" y="-1115182"/>
            <a:ext cx="2230365" cy="2230365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888072" y="646670"/>
            <a:ext cx="764060" cy="764060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2417447" y="7372841"/>
            <a:ext cx="8028675" cy="8028675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C0D1D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3270102" y="440467"/>
            <a:ext cx="8086031" cy="10050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26"/>
              </a:lnSpc>
              <a:spcBef>
                <a:spcPct val="0"/>
              </a:spcBef>
            </a:pPr>
            <a:r>
              <a:rPr lang="en-US" sz="5875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Reference List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79942" y="6461081"/>
            <a:ext cx="18108058" cy="1766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2" tooltip="https://www.peoplehr.com/en-gb/resources/blog/exit-interviews/"/>
              </a:rPr>
              <a:t>Newsome, R. (2024) </a:t>
            </a:r>
            <a:r>
              <a:rPr lang="en-US" sz="3000" i="1">
                <a:solidFill>
                  <a:srgbClr val="000000"/>
                </a:solidFill>
                <a:latin typeface="Radley Italics"/>
                <a:ea typeface="Radley Italics"/>
                <a:cs typeface="Radley Italics"/>
                <a:sym typeface="Radley Italics"/>
                <a:hlinkClick r:id="rId2" tooltip="https://www.peoplehr.com/en-gb/resources/blog/exit-interviews/"/>
              </a:rPr>
              <a:t>Exit Interviews: Their Purpose &amp; Best Practices. </a:t>
            </a: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2" tooltip="https://www.peoplehr.com/en-gb/resources/blog/exit-interviews/"/>
              </a:rPr>
              <a:t>Available at: https://www.peoplehr.com/en-gb/resources/blog/exit-interviews/ (Accessed: 16 April 2026) </a:t>
            </a:r>
          </a:p>
          <a:p>
            <a:pPr algn="ctr">
              <a:lnSpc>
                <a:spcPts val="5832"/>
              </a:lnSpc>
              <a:spcBef>
                <a:spcPct val="0"/>
              </a:spcBef>
            </a:pPr>
            <a:r>
              <a:rPr lang="en-US" sz="416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79942" y="1934021"/>
            <a:ext cx="18108058" cy="16593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5"/>
              </a:lnSpc>
            </a:pPr>
            <a:r>
              <a:rPr lang="en-US" sz="2996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3" tooltip="https://www.achievers.com/gb/blog/employee-engagement-models/"/>
              </a:rPr>
              <a:t>Mattina, R. (2026) </a:t>
            </a:r>
            <a:r>
              <a:rPr lang="en-US" sz="2996" i="1">
                <a:solidFill>
                  <a:srgbClr val="000000"/>
                </a:solidFill>
                <a:latin typeface="Radley Italics"/>
                <a:ea typeface="Radley Italics"/>
                <a:cs typeface="Radley Italics"/>
                <a:sym typeface="Radley Italics"/>
                <a:hlinkClick r:id="rId3" tooltip="https://www.achievers.com/gb/blog/employee-engagement-models/"/>
              </a:rPr>
              <a:t>5 employee engagement models for today’s global workforce. </a:t>
            </a:r>
            <a:r>
              <a:rPr lang="en-US" sz="2996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3" tooltip="https://www.achievers.com/gb/blog/employee-engagement-models/"/>
              </a:rPr>
              <a:t>Available at: https://www.achievers.com/gb/blog/employee-engagement-models/ (Accessed: 15 April 2026</a:t>
            </a:r>
            <a:r>
              <a:rPr lang="en-US" sz="2996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</a:rPr>
              <a:t>)</a:t>
            </a:r>
          </a:p>
          <a:p>
            <a:pPr algn="ctr">
              <a:lnSpc>
                <a:spcPts val="5035"/>
              </a:lnSpc>
              <a:spcBef>
                <a:spcPct val="0"/>
              </a:spcBef>
            </a:pPr>
            <a:r>
              <a:rPr lang="en-US" sz="3596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79942" y="3424862"/>
            <a:ext cx="18288000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4" tooltip="https://prezi.com/p5cvmtps2rhs/hilton-performance-review/"/>
              </a:rPr>
              <a:t>Mayer, H. (2014) Hilton - Performance Review. Available at: https://prezi.com/p5cvmtps2rhs/hilton-performance-review/ (Accessed: 15 April 2026) </a:t>
            </a: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4" tooltip="https://prezi.com/p5cvmtps2rhs/hilton-performance-review/"/>
              </a:rPr>
              <a:t>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79942" y="4897311"/>
            <a:ext cx="18108058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Radley"/>
                <a:ea typeface="Radley"/>
                <a:cs typeface="Radley"/>
                <a:sym typeface="Radley"/>
                <a:hlinkClick r:id="rId5" tooltip="https://www.youtube.com/watch?v=6KuL3QMgM84"/>
              </a:rPr>
              <a:t>Meta Quest (2021) How Hilton Uses Virtual Reality for Training|Oculus for Business. Available at: https://www.youtube.com/watch?v=6KuL3QMgM84 (Accessed: 15 April 2026)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1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31965" y="-2876710"/>
            <a:ext cx="16040420" cy="1604042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4920084" y="2914139"/>
            <a:ext cx="7864182" cy="4145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810"/>
              </a:lnSpc>
            </a:pPr>
            <a:r>
              <a:rPr lang="en-US" sz="17000">
                <a:solidFill>
                  <a:srgbClr val="627484"/>
                </a:solidFill>
                <a:latin typeface="Radley"/>
                <a:ea typeface="Radley"/>
                <a:cs typeface="Radley"/>
                <a:sym typeface="Radley"/>
              </a:rPr>
              <a:t>Thank You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13076091" y="710993"/>
            <a:ext cx="2513081" cy="2513081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AutoShape 9"/>
          <p:cNvSpPr/>
          <p:nvPr/>
        </p:nvSpPr>
        <p:spPr>
          <a:xfrm>
            <a:off x="-1700579" y="1028700"/>
            <a:ext cx="7733905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none" w="sm" len="sm"/>
            <a:tailEnd type="oval" w="lg" len="lg"/>
          </a:ln>
        </p:spPr>
        <p:txBody>
          <a:bodyPr/>
          <a:lstStyle/>
          <a:p>
            <a:endParaRPr lang="en-GB"/>
          </a:p>
        </p:txBody>
      </p:sp>
      <p:sp>
        <p:nvSpPr>
          <p:cNvPr id="10" name="AutoShape 10"/>
          <p:cNvSpPr/>
          <p:nvPr/>
        </p:nvSpPr>
        <p:spPr>
          <a:xfrm>
            <a:off x="11230885" y="9258300"/>
            <a:ext cx="7770392" cy="0"/>
          </a:xfrm>
          <a:prstGeom prst="line">
            <a:avLst/>
          </a:prstGeom>
          <a:ln w="38100" cap="flat">
            <a:solidFill>
              <a:srgbClr val="2E3A44"/>
            </a:solidFill>
            <a:prstDash val="solid"/>
            <a:headEnd type="oval" w="lg" len="lg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11" name="Group 11"/>
          <p:cNvGrpSpPr/>
          <p:nvPr/>
        </p:nvGrpSpPr>
        <p:grpSpPr>
          <a:xfrm>
            <a:off x="2740932" y="6266276"/>
            <a:ext cx="1586288" cy="1586288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2748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1124</Words>
  <Application>Microsoft Office PowerPoint</Application>
  <PresentationFormat>Custom</PresentationFormat>
  <Paragraphs>78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Calibri</vt:lpstr>
      <vt:lpstr>Radley</vt:lpstr>
      <vt:lpstr>Arial</vt:lpstr>
      <vt:lpstr>Radley Italics</vt:lpstr>
      <vt:lpstr>Open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Employee lifecycle </dc:title>
  <cp:lastModifiedBy>Lucy Davies</cp:lastModifiedBy>
  <cp:revision>2</cp:revision>
  <dcterms:created xsi:type="dcterms:W3CDTF">2006-08-16T00:00:00Z</dcterms:created>
  <dcterms:modified xsi:type="dcterms:W3CDTF">2026-05-01T15:49:21Z</dcterms:modified>
  <dc:identifier>DAHHCXH1o2Y</dc:identifier>
</cp:coreProperties>
</file>