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61" r:id="rId3"/>
    <p:sldId id="277" r:id="rId4"/>
    <p:sldId id="278" r:id="rId5"/>
    <p:sldId id="264" r:id="rId6"/>
    <p:sldId id="257" r:id="rId7"/>
    <p:sldId id="263" r:id="rId8"/>
    <p:sldId id="266" r:id="rId9"/>
    <p:sldId id="267" r:id="rId10"/>
    <p:sldId id="268" r:id="rId11"/>
    <p:sldId id="269" r:id="rId12"/>
    <p:sldId id="271" r:id="rId13"/>
    <p:sldId id="272" r:id="rId14"/>
    <p:sldId id="275" r:id="rId15"/>
    <p:sldId id="273" r:id="rId16"/>
    <p:sldId id="262"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680926-87B4-406E-B4C8-D474D5C1551C}" v="191" dt="2022-06-07T10:35:55.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7" autoAdjust="0"/>
    <p:restoredTop sz="94660"/>
  </p:normalViewPr>
  <p:slideViewPr>
    <p:cSldViewPr snapToGrid="0">
      <p:cViewPr varScale="1">
        <p:scale>
          <a:sx n="109" d="100"/>
          <a:sy n="109" d="100"/>
        </p:scale>
        <p:origin x="54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dirty="0"/>
              <a:t>Electricity</a:t>
            </a:r>
            <a:r>
              <a:rPr lang="en-GB" dirty="0"/>
              <a:t> Carbon</a:t>
            </a:r>
            <a:r>
              <a:rPr lang="en-GB" baseline="0" dirty="0"/>
              <a:t> Consumption</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cat>
            <c:strRef>
              <c:f>Sheet14!$J$7:$J$18</c:f>
              <c:strCache>
                <c:ptCount val="12"/>
                <c:pt idx="0">
                  <c:v>April</c:v>
                </c:pt>
                <c:pt idx="1">
                  <c:v>May</c:v>
                </c:pt>
                <c:pt idx="2">
                  <c:v>June</c:v>
                </c:pt>
                <c:pt idx="3">
                  <c:v>July</c:v>
                </c:pt>
                <c:pt idx="4">
                  <c:v>Aug</c:v>
                </c:pt>
                <c:pt idx="5">
                  <c:v>Sep</c:v>
                </c:pt>
                <c:pt idx="6">
                  <c:v>Oct </c:v>
                </c:pt>
                <c:pt idx="7">
                  <c:v>Nov</c:v>
                </c:pt>
                <c:pt idx="8">
                  <c:v>Dec</c:v>
                </c:pt>
                <c:pt idx="9">
                  <c:v>Jan </c:v>
                </c:pt>
                <c:pt idx="10">
                  <c:v>Feb</c:v>
                </c:pt>
                <c:pt idx="11">
                  <c:v>Mar</c:v>
                </c:pt>
              </c:strCache>
            </c:strRef>
          </c:cat>
          <c:val>
            <c:numRef>
              <c:f>Sheet14!$K$7:$K$18</c:f>
              <c:numCache>
                <c:formatCode>General</c:formatCode>
                <c:ptCount val="12"/>
                <c:pt idx="0">
                  <c:v>63.054759311999995</c:v>
                </c:pt>
                <c:pt idx="1">
                  <c:v>64.267422839999995</c:v>
                </c:pt>
                <c:pt idx="2">
                  <c:v>61.84505412</c:v>
                </c:pt>
                <c:pt idx="3">
                  <c:v>63.487577735999992</c:v>
                </c:pt>
                <c:pt idx="4">
                  <c:v>63.236072951999986</c:v>
                </c:pt>
                <c:pt idx="5">
                  <c:v>61.745441399999997</c:v>
                </c:pt>
                <c:pt idx="6">
                  <c:v>64.716835679999988</c:v>
                </c:pt>
                <c:pt idx="7">
                  <c:v>62.306115408000004</c:v>
                </c:pt>
                <c:pt idx="8">
                  <c:v>63.540897119999997</c:v>
                </c:pt>
                <c:pt idx="9">
                  <c:v>64.011781008</c:v>
                </c:pt>
                <c:pt idx="10">
                  <c:v>59.030312975999998</c:v>
                </c:pt>
                <c:pt idx="11">
                  <c:v>64.368838295999993</c:v>
                </c:pt>
              </c:numCache>
            </c:numRef>
          </c:val>
          <c:smooth val="0"/>
          <c:extLst>
            <c:ext xmlns:c16="http://schemas.microsoft.com/office/drawing/2014/chart" uri="{C3380CC4-5D6E-409C-BE32-E72D297353CC}">
              <c16:uniqueId val="{00000000-AE24-411A-8B12-4CE03D4E8B40}"/>
            </c:ext>
          </c:extLst>
        </c:ser>
        <c:ser>
          <c:idx val="1"/>
          <c:order val="1"/>
          <c:spPr>
            <a:ln w="28575" cap="rnd">
              <a:solidFill>
                <a:schemeClr val="accent2"/>
              </a:solidFill>
              <a:round/>
            </a:ln>
            <a:effectLst/>
          </c:spPr>
          <c:marker>
            <c:symbol val="none"/>
          </c:marker>
          <c:cat>
            <c:strRef>
              <c:f>Sheet14!$J$7:$J$18</c:f>
              <c:strCache>
                <c:ptCount val="12"/>
                <c:pt idx="0">
                  <c:v>April</c:v>
                </c:pt>
                <c:pt idx="1">
                  <c:v>May</c:v>
                </c:pt>
                <c:pt idx="2">
                  <c:v>June</c:v>
                </c:pt>
                <c:pt idx="3">
                  <c:v>July</c:v>
                </c:pt>
                <c:pt idx="4">
                  <c:v>Aug</c:v>
                </c:pt>
                <c:pt idx="5">
                  <c:v>Sep</c:v>
                </c:pt>
                <c:pt idx="6">
                  <c:v>Oct </c:v>
                </c:pt>
                <c:pt idx="7">
                  <c:v>Nov</c:v>
                </c:pt>
                <c:pt idx="8">
                  <c:v>Dec</c:v>
                </c:pt>
                <c:pt idx="9">
                  <c:v>Jan </c:v>
                </c:pt>
                <c:pt idx="10">
                  <c:v>Feb</c:v>
                </c:pt>
                <c:pt idx="11">
                  <c:v>Mar</c:v>
                </c:pt>
              </c:strCache>
            </c:strRef>
          </c:cat>
          <c:val>
            <c:numRef>
              <c:f>Sheet14!$L$7:$L$18</c:f>
              <c:numCache>
                <c:formatCode>General</c:formatCode>
                <c:ptCount val="12"/>
                <c:pt idx="0">
                  <c:v>70.123502399999992</c:v>
                </c:pt>
                <c:pt idx="1">
                  <c:v>71.279314749999998</c:v>
                </c:pt>
                <c:pt idx="2">
                  <c:v>70.846866229999989</c:v>
                </c:pt>
                <c:pt idx="3">
                  <c:v>71.63555307999998</c:v>
                </c:pt>
                <c:pt idx="4">
                  <c:v>70.977765459999986</c:v>
                </c:pt>
                <c:pt idx="5">
                  <c:v>69.803166411999996</c:v>
                </c:pt>
                <c:pt idx="6">
                  <c:v>73.010146908999985</c:v>
                </c:pt>
                <c:pt idx="7">
                  <c:v>70.845144538</c:v>
                </c:pt>
                <c:pt idx="8">
                  <c:v>72.922872315999996</c:v>
                </c:pt>
                <c:pt idx="9">
                  <c:v>74.826228141000001</c:v>
                </c:pt>
                <c:pt idx="10">
                  <c:v>67.853350221999989</c:v>
                </c:pt>
                <c:pt idx="11">
                  <c:v>72.440975788999992</c:v>
                </c:pt>
              </c:numCache>
            </c:numRef>
          </c:val>
          <c:smooth val="0"/>
          <c:extLst>
            <c:ext xmlns:c16="http://schemas.microsoft.com/office/drawing/2014/chart" uri="{C3380CC4-5D6E-409C-BE32-E72D297353CC}">
              <c16:uniqueId val="{00000001-AE24-411A-8B12-4CE03D4E8B40}"/>
            </c:ext>
          </c:extLst>
        </c:ser>
        <c:dLbls>
          <c:showLegendKey val="0"/>
          <c:showVal val="0"/>
          <c:showCatName val="0"/>
          <c:showSerName val="0"/>
          <c:showPercent val="0"/>
          <c:showBubbleSize val="0"/>
        </c:dLbls>
        <c:smooth val="0"/>
        <c:axId val="566210816"/>
        <c:axId val="566211472"/>
      </c:lineChart>
      <c:catAx>
        <c:axId val="5662108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6211472"/>
        <c:crosses val="autoZero"/>
        <c:auto val="1"/>
        <c:lblAlgn val="ctr"/>
        <c:lblOffset val="100"/>
        <c:noMultiLvlLbl val="0"/>
      </c:catAx>
      <c:valAx>
        <c:axId val="5662114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621081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dirty="0"/>
              <a:t>Gas</a:t>
            </a:r>
            <a:r>
              <a:rPr lang="en-US" dirty="0"/>
              <a:t> Carbon Consumption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cat>
            <c:strRef>
              <c:f>Sheet14!$P$7:$P$18</c:f>
              <c:strCache>
                <c:ptCount val="12"/>
                <c:pt idx="0">
                  <c:v>April</c:v>
                </c:pt>
                <c:pt idx="1">
                  <c:v>May</c:v>
                </c:pt>
                <c:pt idx="2">
                  <c:v>June</c:v>
                </c:pt>
                <c:pt idx="3">
                  <c:v>July</c:v>
                </c:pt>
                <c:pt idx="4">
                  <c:v>Aug</c:v>
                </c:pt>
                <c:pt idx="5">
                  <c:v>Sep</c:v>
                </c:pt>
                <c:pt idx="6">
                  <c:v>Oct </c:v>
                </c:pt>
                <c:pt idx="7">
                  <c:v>Nov</c:v>
                </c:pt>
                <c:pt idx="8">
                  <c:v>Dec</c:v>
                </c:pt>
                <c:pt idx="9">
                  <c:v>Jan </c:v>
                </c:pt>
                <c:pt idx="10">
                  <c:v>Feb</c:v>
                </c:pt>
                <c:pt idx="11">
                  <c:v>Mar</c:v>
                </c:pt>
              </c:strCache>
            </c:strRef>
          </c:cat>
          <c:val>
            <c:numRef>
              <c:f>Sheet14!$Q$7:$Q$18</c:f>
              <c:numCache>
                <c:formatCode>General</c:formatCode>
                <c:ptCount val="12"/>
                <c:pt idx="0">
                  <c:v>28.69036556</c:v>
                </c:pt>
                <c:pt idx="1">
                  <c:v>2.6479441199999996</c:v>
                </c:pt>
                <c:pt idx="2">
                  <c:v>1.2482354</c:v>
                </c:pt>
                <c:pt idx="3">
                  <c:v>1.2062917599999998</c:v>
                </c:pt>
                <c:pt idx="4">
                  <c:v>1.19621796</c:v>
                </c:pt>
                <c:pt idx="5">
                  <c:v>1.25043332</c:v>
                </c:pt>
                <c:pt idx="6">
                  <c:v>11.297675119999999</c:v>
                </c:pt>
                <c:pt idx="7">
                  <c:v>10.039732239999999</c:v>
                </c:pt>
                <c:pt idx="8">
                  <c:v>14.399306559999999</c:v>
                </c:pt>
                <c:pt idx="9">
                  <c:v>17.923304959999999</c:v>
                </c:pt>
                <c:pt idx="10">
                  <c:v>7.8597619199999995</c:v>
                </c:pt>
                <c:pt idx="11">
                  <c:v>8.7548648399999998</c:v>
                </c:pt>
              </c:numCache>
            </c:numRef>
          </c:val>
          <c:smooth val="0"/>
          <c:extLst>
            <c:ext xmlns:c16="http://schemas.microsoft.com/office/drawing/2014/chart" uri="{C3380CC4-5D6E-409C-BE32-E72D297353CC}">
              <c16:uniqueId val="{00000000-D4DF-4CA5-BAA2-5F62CE1950B5}"/>
            </c:ext>
          </c:extLst>
        </c:ser>
        <c:ser>
          <c:idx val="1"/>
          <c:order val="1"/>
          <c:spPr>
            <a:ln w="28575" cap="rnd">
              <a:solidFill>
                <a:schemeClr val="accent2"/>
              </a:solidFill>
              <a:round/>
            </a:ln>
            <a:effectLst/>
          </c:spPr>
          <c:marker>
            <c:symbol val="none"/>
          </c:marker>
          <c:cat>
            <c:strRef>
              <c:f>Sheet14!$P$7:$P$18</c:f>
              <c:strCache>
                <c:ptCount val="12"/>
                <c:pt idx="0">
                  <c:v>April</c:v>
                </c:pt>
                <c:pt idx="1">
                  <c:v>May</c:v>
                </c:pt>
                <c:pt idx="2">
                  <c:v>June</c:v>
                </c:pt>
                <c:pt idx="3">
                  <c:v>July</c:v>
                </c:pt>
                <c:pt idx="4">
                  <c:v>Aug</c:v>
                </c:pt>
                <c:pt idx="5">
                  <c:v>Sep</c:v>
                </c:pt>
                <c:pt idx="6">
                  <c:v>Oct </c:v>
                </c:pt>
                <c:pt idx="7">
                  <c:v>Nov</c:v>
                </c:pt>
                <c:pt idx="8">
                  <c:v>Dec</c:v>
                </c:pt>
                <c:pt idx="9">
                  <c:v>Jan </c:v>
                </c:pt>
                <c:pt idx="10">
                  <c:v>Feb</c:v>
                </c:pt>
                <c:pt idx="11">
                  <c:v>Mar</c:v>
                </c:pt>
              </c:strCache>
            </c:strRef>
          </c:cat>
          <c:val>
            <c:numRef>
              <c:f>Sheet14!$R$7:$R$18</c:f>
              <c:numCache>
                <c:formatCode>General</c:formatCode>
                <c:ptCount val="12"/>
                <c:pt idx="0">
                  <c:v>3.6812612699999998</c:v>
                </c:pt>
                <c:pt idx="1">
                  <c:v>10.093175909999999</c:v>
                </c:pt>
                <c:pt idx="2">
                  <c:v>3.2682892500000005</c:v>
                </c:pt>
                <c:pt idx="3">
                  <c:v>0.29272104000000004</c:v>
                </c:pt>
                <c:pt idx="4">
                  <c:v>0.20942793000000001</c:v>
                </c:pt>
                <c:pt idx="5">
                  <c:v>0.62662896000000001</c:v>
                </c:pt>
                <c:pt idx="6">
                  <c:v>2.6604150300000002</c:v>
                </c:pt>
                <c:pt idx="7">
                  <c:v>4.9575029400000004</c:v>
                </c:pt>
                <c:pt idx="8">
                  <c:v>17.969615099999999</c:v>
                </c:pt>
                <c:pt idx="9">
                  <c:v>39.30313185</c:v>
                </c:pt>
                <c:pt idx="10">
                  <c:v>27.146566800000002</c:v>
                </c:pt>
                <c:pt idx="11">
                  <c:v>47.33438958</c:v>
                </c:pt>
              </c:numCache>
            </c:numRef>
          </c:val>
          <c:smooth val="0"/>
          <c:extLst>
            <c:ext xmlns:c16="http://schemas.microsoft.com/office/drawing/2014/chart" uri="{C3380CC4-5D6E-409C-BE32-E72D297353CC}">
              <c16:uniqueId val="{00000001-D4DF-4CA5-BAA2-5F62CE1950B5}"/>
            </c:ext>
          </c:extLst>
        </c:ser>
        <c:dLbls>
          <c:showLegendKey val="0"/>
          <c:showVal val="0"/>
          <c:showCatName val="0"/>
          <c:showSerName val="0"/>
          <c:showPercent val="0"/>
          <c:showBubbleSize val="0"/>
        </c:dLbls>
        <c:smooth val="0"/>
        <c:axId val="564877800"/>
        <c:axId val="564881080"/>
      </c:lineChart>
      <c:catAx>
        <c:axId val="5648778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4881080"/>
        <c:crosses val="autoZero"/>
        <c:auto val="1"/>
        <c:lblAlgn val="ctr"/>
        <c:lblOffset val="100"/>
        <c:noMultiLvlLbl val="0"/>
      </c:catAx>
      <c:valAx>
        <c:axId val="56488108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48778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C1854C-EB1E-42A2-B0F7-F7C630C6C954}"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5095A22B-3C53-4540-AA9A-8B6AD0DCA023}">
      <dgm:prSet phldrT="[Text]" custT="1"/>
      <dgm:spPr>
        <a:solidFill>
          <a:schemeClr val="accent6">
            <a:lumMod val="60000"/>
            <a:lumOff val="40000"/>
          </a:schemeClr>
        </a:solidFill>
      </dgm:spPr>
      <dgm:t>
        <a:bodyPr/>
        <a:lstStyle/>
        <a:p>
          <a:pPr algn="l"/>
          <a:r>
            <a:rPr lang="en-GB" sz="1800" b="1" dirty="0"/>
            <a:t>Strategic</a:t>
          </a:r>
        </a:p>
      </dgm:t>
    </dgm:pt>
    <dgm:pt modelId="{3C80F948-E140-42C7-88AD-85F6544C7269}" type="parTrans" cxnId="{84ACAA9E-9FD7-4BCE-BD59-65F4E4921AE5}">
      <dgm:prSet/>
      <dgm:spPr/>
      <dgm:t>
        <a:bodyPr/>
        <a:lstStyle/>
        <a:p>
          <a:pPr algn="l"/>
          <a:endParaRPr lang="en-GB" b="1"/>
        </a:p>
      </dgm:t>
    </dgm:pt>
    <dgm:pt modelId="{295C170A-B010-4D4D-8324-2908BC9CA5E8}" type="sibTrans" cxnId="{84ACAA9E-9FD7-4BCE-BD59-65F4E4921AE5}">
      <dgm:prSet/>
      <dgm:spPr/>
      <dgm:t>
        <a:bodyPr/>
        <a:lstStyle/>
        <a:p>
          <a:pPr algn="l"/>
          <a:endParaRPr lang="en-GB" b="1"/>
        </a:p>
      </dgm:t>
    </dgm:pt>
    <dgm:pt modelId="{E04F9353-8604-48E4-888D-1A4B26DE01AB}">
      <dgm:prSet phldrT="[Text]" custT="1"/>
      <dgm:spPr>
        <a:solidFill>
          <a:schemeClr val="accent6"/>
        </a:solidFill>
      </dgm:spPr>
      <dgm:t>
        <a:bodyPr/>
        <a:lstStyle/>
        <a:p>
          <a:pPr algn="l"/>
          <a:r>
            <a:rPr lang="en-GB" sz="1800" b="1" dirty="0"/>
            <a:t>Economic</a:t>
          </a:r>
        </a:p>
      </dgm:t>
    </dgm:pt>
    <dgm:pt modelId="{61EEB3B0-E6E4-46B2-9712-A010C48ACB2B}" type="parTrans" cxnId="{8077D542-C488-482C-8F56-99728D7CCC7A}">
      <dgm:prSet/>
      <dgm:spPr/>
      <dgm:t>
        <a:bodyPr/>
        <a:lstStyle/>
        <a:p>
          <a:pPr algn="l"/>
          <a:endParaRPr lang="en-GB" b="1"/>
        </a:p>
      </dgm:t>
    </dgm:pt>
    <dgm:pt modelId="{35D1B052-25A9-477E-AEE6-C6C0A29D1E16}" type="sibTrans" cxnId="{8077D542-C488-482C-8F56-99728D7CCC7A}">
      <dgm:prSet/>
      <dgm:spPr/>
      <dgm:t>
        <a:bodyPr/>
        <a:lstStyle/>
        <a:p>
          <a:pPr algn="l"/>
          <a:endParaRPr lang="en-GB" b="1"/>
        </a:p>
      </dgm:t>
    </dgm:pt>
    <dgm:pt modelId="{3CA3178B-1441-4015-883F-5CE2207B947C}">
      <dgm:prSet phldrT="[Text]" custT="1"/>
      <dgm:spPr>
        <a:solidFill>
          <a:schemeClr val="accent6">
            <a:lumMod val="60000"/>
            <a:lumOff val="40000"/>
          </a:schemeClr>
        </a:solidFill>
      </dgm:spPr>
      <dgm:t>
        <a:bodyPr/>
        <a:lstStyle/>
        <a:p>
          <a:pPr algn="l"/>
          <a:r>
            <a:rPr lang="en-GB" sz="1600" b="1" dirty="0"/>
            <a:t>Commercial</a:t>
          </a:r>
        </a:p>
      </dgm:t>
    </dgm:pt>
    <dgm:pt modelId="{5DF85EEC-517F-4965-889C-5AC2AA37DBA9}" type="parTrans" cxnId="{20E11A07-10D8-4ED7-8C09-AAFAFE492948}">
      <dgm:prSet/>
      <dgm:spPr/>
      <dgm:t>
        <a:bodyPr/>
        <a:lstStyle/>
        <a:p>
          <a:pPr algn="l"/>
          <a:endParaRPr lang="en-GB" b="1"/>
        </a:p>
      </dgm:t>
    </dgm:pt>
    <dgm:pt modelId="{C71558F9-4518-414B-ADF0-DEE88C24F5E5}" type="sibTrans" cxnId="{20E11A07-10D8-4ED7-8C09-AAFAFE492948}">
      <dgm:prSet/>
      <dgm:spPr/>
      <dgm:t>
        <a:bodyPr/>
        <a:lstStyle/>
        <a:p>
          <a:pPr algn="l"/>
          <a:endParaRPr lang="en-GB" b="1"/>
        </a:p>
      </dgm:t>
    </dgm:pt>
    <dgm:pt modelId="{3B4643FD-F87B-4D69-9621-998645915F6F}">
      <dgm:prSet custT="1"/>
      <dgm:spPr>
        <a:solidFill>
          <a:schemeClr val="accent6"/>
        </a:solidFill>
      </dgm:spPr>
      <dgm:t>
        <a:bodyPr/>
        <a:lstStyle/>
        <a:p>
          <a:pPr algn="l"/>
          <a:r>
            <a:rPr lang="en-GB" sz="1800" b="1" dirty="0"/>
            <a:t>Financial</a:t>
          </a:r>
        </a:p>
      </dgm:t>
    </dgm:pt>
    <dgm:pt modelId="{67634A6A-C5E0-48E3-A3F0-95F11D594F90}" type="parTrans" cxnId="{CB98F25D-9976-47DE-9996-0CEEF55F8422}">
      <dgm:prSet/>
      <dgm:spPr/>
      <dgm:t>
        <a:bodyPr/>
        <a:lstStyle/>
        <a:p>
          <a:pPr algn="l"/>
          <a:endParaRPr lang="en-GB" b="1"/>
        </a:p>
      </dgm:t>
    </dgm:pt>
    <dgm:pt modelId="{4F4B040F-D83B-4982-989E-4645B66AF246}" type="sibTrans" cxnId="{CB98F25D-9976-47DE-9996-0CEEF55F8422}">
      <dgm:prSet/>
      <dgm:spPr/>
      <dgm:t>
        <a:bodyPr/>
        <a:lstStyle/>
        <a:p>
          <a:pPr algn="l"/>
          <a:endParaRPr lang="en-GB" b="1"/>
        </a:p>
      </dgm:t>
    </dgm:pt>
    <dgm:pt modelId="{3137B3D7-7544-45D6-86E9-B20C96E8ADEC}">
      <dgm:prSet custT="1"/>
      <dgm:spPr>
        <a:solidFill>
          <a:schemeClr val="accent6">
            <a:lumMod val="60000"/>
            <a:lumOff val="40000"/>
          </a:schemeClr>
        </a:solidFill>
      </dgm:spPr>
      <dgm:t>
        <a:bodyPr/>
        <a:lstStyle/>
        <a:p>
          <a:pPr algn="l"/>
          <a:r>
            <a:rPr lang="en-GB" sz="1400" b="1" dirty="0"/>
            <a:t>Management</a:t>
          </a:r>
        </a:p>
      </dgm:t>
    </dgm:pt>
    <dgm:pt modelId="{941F4DF9-A372-4215-941C-599FEED45FCB}" type="parTrans" cxnId="{B2E4DD1C-B42A-4C98-992D-B3BE371A47BF}">
      <dgm:prSet/>
      <dgm:spPr/>
      <dgm:t>
        <a:bodyPr/>
        <a:lstStyle/>
        <a:p>
          <a:pPr algn="l"/>
          <a:endParaRPr lang="en-GB" b="1"/>
        </a:p>
      </dgm:t>
    </dgm:pt>
    <dgm:pt modelId="{98DB8280-F50F-44F3-8FF3-6382D39D6BFA}" type="sibTrans" cxnId="{B2E4DD1C-B42A-4C98-992D-B3BE371A47BF}">
      <dgm:prSet/>
      <dgm:spPr/>
      <dgm:t>
        <a:bodyPr/>
        <a:lstStyle/>
        <a:p>
          <a:pPr algn="l"/>
          <a:endParaRPr lang="en-GB" b="1"/>
        </a:p>
      </dgm:t>
    </dgm:pt>
    <dgm:pt modelId="{6A15C8B0-24B2-4367-A9D0-EDD350D69EA1}" type="pres">
      <dgm:prSet presAssocID="{60C1854C-EB1E-42A2-B0F7-F7C630C6C954}" presName="Name0" presStyleCnt="0">
        <dgm:presLayoutVars>
          <dgm:chPref val="3"/>
          <dgm:dir/>
          <dgm:animLvl val="lvl"/>
          <dgm:resizeHandles/>
        </dgm:presLayoutVars>
      </dgm:prSet>
      <dgm:spPr/>
    </dgm:pt>
    <dgm:pt modelId="{2756A0E9-8645-40CB-8EF2-316CE58C02F5}" type="pres">
      <dgm:prSet presAssocID="{5095A22B-3C53-4540-AA9A-8B6AD0DCA023}" presName="horFlow" presStyleCnt="0"/>
      <dgm:spPr/>
    </dgm:pt>
    <dgm:pt modelId="{35AC62ED-61CF-4235-98B9-F61132F2C79C}" type="pres">
      <dgm:prSet presAssocID="{5095A22B-3C53-4540-AA9A-8B6AD0DCA023}" presName="bigChev" presStyleLbl="node1" presStyleIdx="0" presStyleCnt="5"/>
      <dgm:spPr/>
    </dgm:pt>
    <dgm:pt modelId="{E1F0A6BB-BC9A-4790-AD40-ABDFD587CBA7}" type="pres">
      <dgm:prSet presAssocID="{5095A22B-3C53-4540-AA9A-8B6AD0DCA023}" presName="vSp" presStyleCnt="0"/>
      <dgm:spPr/>
    </dgm:pt>
    <dgm:pt modelId="{AEA76495-547F-4B4D-BB76-4F11094F5EED}" type="pres">
      <dgm:prSet presAssocID="{E04F9353-8604-48E4-888D-1A4B26DE01AB}" presName="horFlow" presStyleCnt="0"/>
      <dgm:spPr/>
    </dgm:pt>
    <dgm:pt modelId="{0232EAD1-E86F-4203-8552-1445588650CA}" type="pres">
      <dgm:prSet presAssocID="{E04F9353-8604-48E4-888D-1A4B26DE01AB}" presName="bigChev" presStyleLbl="node1" presStyleIdx="1" presStyleCnt="5"/>
      <dgm:spPr/>
    </dgm:pt>
    <dgm:pt modelId="{DB37F8B8-BD35-48CA-92B6-291F2D627A4E}" type="pres">
      <dgm:prSet presAssocID="{E04F9353-8604-48E4-888D-1A4B26DE01AB}" presName="vSp" presStyleCnt="0"/>
      <dgm:spPr/>
    </dgm:pt>
    <dgm:pt modelId="{9F921418-4C0F-4670-AFEF-21F9AB968F4B}" type="pres">
      <dgm:prSet presAssocID="{3CA3178B-1441-4015-883F-5CE2207B947C}" presName="horFlow" presStyleCnt="0"/>
      <dgm:spPr/>
    </dgm:pt>
    <dgm:pt modelId="{B7417EE4-64E4-4676-B66F-44DCEE3C42BE}" type="pres">
      <dgm:prSet presAssocID="{3CA3178B-1441-4015-883F-5CE2207B947C}" presName="bigChev" presStyleLbl="node1" presStyleIdx="2" presStyleCnt="5"/>
      <dgm:spPr/>
    </dgm:pt>
    <dgm:pt modelId="{5D380CFF-93EE-4457-A317-4AC1E2F9ECF4}" type="pres">
      <dgm:prSet presAssocID="{3CA3178B-1441-4015-883F-5CE2207B947C}" presName="vSp" presStyleCnt="0"/>
      <dgm:spPr/>
    </dgm:pt>
    <dgm:pt modelId="{38DFB532-4DE7-4FB7-8141-E6667F0D7A82}" type="pres">
      <dgm:prSet presAssocID="{3B4643FD-F87B-4D69-9621-998645915F6F}" presName="horFlow" presStyleCnt="0"/>
      <dgm:spPr/>
    </dgm:pt>
    <dgm:pt modelId="{5A0FC84C-1180-4FAC-A330-1E8EF0B71492}" type="pres">
      <dgm:prSet presAssocID="{3B4643FD-F87B-4D69-9621-998645915F6F}" presName="bigChev" presStyleLbl="node1" presStyleIdx="3" presStyleCnt="5"/>
      <dgm:spPr/>
    </dgm:pt>
    <dgm:pt modelId="{740DF701-817A-4D57-A96A-5760291F4A87}" type="pres">
      <dgm:prSet presAssocID="{3B4643FD-F87B-4D69-9621-998645915F6F}" presName="vSp" presStyleCnt="0"/>
      <dgm:spPr/>
    </dgm:pt>
    <dgm:pt modelId="{614024F5-0AA9-4BF9-B0A3-CBB6FAF7F0DD}" type="pres">
      <dgm:prSet presAssocID="{3137B3D7-7544-45D6-86E9-B20C96E8ADEC}" presName="horFlow" presStyleCnt="0"/>
      <dgm:spPr/>
    </dgm:pt>
    <dgm:pt modelId="{C2728644-488D-4DD5-8262-9BC9B42EDC61}" type="pres">
      <dgm:prSet presAssocID="{3137B3D7-7544-45D6-86E9-B20C96E8ADEC}" presName="bigChev" presStyleLbl="node1" presStyleIdx="4" presStyleCnt="5"/>
      <dgm:spPr/>
    </dgm:pt>
  </dgm:ptLst>
  <dgm:cxnLst>
    <dgm:cxn modelId="{20E11A07-10D8-4ED7-8C09-AAFAFE492948}" srcId="{60C1854C-EB1E-42A2-B0F7-F7C630C6C954}" destId="{3CA3178B-1441-4015-883F-5CE2207B947C}" srcOrd="2" destOrd="0" parTransId="{5DF85EEC-517F-4965-889C-5AC2AA37DBA9}" sibTransId="{C71558F9-4518-414B-ADF0-DEE88C24F5E5}"/>
    <dgm:cxn modelId="{B2E4DD1C-B42A-4C98-992D-B3BE371A47BF}" srcId="{60C1854C-EB1E-42A2-B0F7-F7C630C6C954}" destId="{3137B3D7-7544-45D6-86E9-B20C96E8ADEC}" srcOrd="4" destOrd="0" parTransId="{941F4DF9-A372-4215-941C-599FEED45FCB}" sibTransId="{98DB8280-F50F-44F3-8FF3-6382D39D6BFA}"/>
    <dgm:cxn modelId="{AABAF65B-FF60-46A3-A001-58404ED37DC5}" type="presOf" srcId="{3B4643FD-F87B-4D69-9621-998645915F6F}" destId="{5A0FC84C-1180-4FAC-A330-1E8EF0B71492}" srcOrd="0" destOrd="0" presId="urn:microsoft.com/office/officeart/2005/8/layout/lProcess3"/>
    <dgm:cxn modelId="{CB98F25D-9976-47DE-9996-0CEEF55F8422}" srcId="{60C1854C-EB1E-42A2-B0F7-F7C630C6C954}" destId="{3B4643FD-F87B-4D69-9621-998645915F6F}" srcOrd="3" destOrd="0" parTransId="{67634A6A-C5E0-48E3-A3F0-95F11D594F90}" sibTransId="{4F4B040F-D83B-4982-989E-4645B66AF246}"/>
    <dgm:cxn modelId="{8077D542-C488-482C-8F56-99728D7CCC7A}" srcId="{60C1854C-EB1E-42A2-B0F7-F7C630C6C954}" destId="{E04F9353-8604-48E4-888D-1A4B26DE01AB}" srcOrd="1" destOrd="0" parTransId="{61EEB3B0-E6E4-46B2-9712-A010C48ACB2B}" sibTransId="{35D1B052-25A9-477E-AEE6-C6C0A29D1E16}"/>
    <dgm:cxn modelId="{AEB61B51-17EE-40E5-8497-FE1801863641}" type="presOf" srcId="{5095A22B-3C53-4540-AA9A-8B6AD0DCA023}" destId="{35AC62ED-61CF-4235-98B9-F61132F2C79C}" srcOrd="0" destOrd="0" presId="urn:microsoft.com/office/officeart/2005/8/layout/lProcess3"/>
    <dgm:cxn modelId="{84ACAA9E-9FD7-4BCE-BD59-65F4E4921AE5}" srcId="{60C1854C-EB1E-42A2-B0F7-F7C630C6C954}" destId="{5095A22B-3C53-4540-AA9A-8B6AD0DCA023}" srcOrd="0" destOrd="0" parTransId="{3C80F948-E140-42C7-88AD-85F6544C7269}" sibTransId="{295C170A-B010-4D4D-8324-2908BC9CA5E8}"/>
    <dgm:cxn modelId="{9F68D1AC-E35D-4BA9-8DF7-854168B8E44C}" type="presOf" srcId="{3137B3D7-7544-45D6-86E9-B20C96E8ADEC}" destId="{C2728644-488D-4DD5-8262-9BC9B42EDC61}" srcOrd="0" destOrd="0" presId="urn:microsoft.com/office/officeart/2005/8/layout/lProcess3"/>
    <dgm:cxn modelId="{BADA89BD-0CDD-453F-9789-EE7F5AD14C9D}" type="presOf" srcId="{3CA3178B-1441-4015-883F-5CE2207B947C}" destId="{B7417EE4-64E4-4676-B66F-44DCEE3C42BE}" srcOrd="0" destOrd="0" presId="urn:microsoft.com/office/officeart/2005/8/layout/lProcess3"/>
    <dgm:cxn modelId="{6E8311DB-9A5C-452E-8024-E0191000CE3D}" type="presOf" srcId="{E04F9353-8604-48E4-888D-1A4B26DE01AB}" destId="{0232EAD1-E86F-4203-8552-1445588650CA}" srcOrd="0" destOrd="0" presId="urn:microsoft.com/office/officeart/2005/8/layout/lProcess3"/>
    <dgm:cxn modelId="{57DAB9E4-FA9D-4E65-90C6-66BE891184C5}" type="presOf" srcId="{60C1854C-EB1E-42A2-B0F7-F7C630C6C954}" destId="{6A15C8B0-24B2-4367-A9D0-EDD350D69EA1}" srcOrd="0" destOrd="0" presId="urn:microsoft.com/office/officeart/2005/8/layout/lProcess3"/>
    <dgm:cxn modelId="{E02C46A8-C17A-4652-912A-9DC9AD006FF6}" type="presParOf" srcId="{6A15C8B0-24B2-4367-A9D0-EDD350D69EA1}" destId="{2756A0E9-8645-40CB-8EF2-316CE58C02F5}" srcOrd="0" destOrd="0" presId="urn:microsoft.com/office/officeart/2005/8/layout/lProcess3"/>
    <dgm:cxn modelId="{DB0E1078-1332-4740-A9A5-3217527D202D}" type="presParOf" srcId="{2756A0E9-8645-40CB-8EF2-316CE58C02F5}" destId="{35AC62ED-61CF-4235-98B9-F61132F2C79C}" srcOrd="0" destOrd="0" presId="urn:microsoft.com/office/officeart/2005/8/layout/lProcess3"/>
    <dgm:cxn modelId="{08306918-1AB9-4BD7-96CC-23C701E1EBA5}" type="presParOf" srcId="{6A15C8B0-24B2-4367-A9D0-EDD350D69EA1}" destId="{E1F0A6BB-BC9A-4790-AD40-ABDFD587CBA7}" srcOrd="1" destOrd="0" presId="urn:microsoft.com/office/officeart/2005/8/layout/lProcess3"/>
    <dgm:cxn modelId="{B88D8A68-7F5C-4C32-A222-135218EBF45F}" type="presParOf" srcId="{6A15C8B0-24B2-4367-A9D0-EDD350D69EA1}" destId="{AEA76495-547F-4B4D-BB76-4F11094F5EED}" srcOrd="2" destOrd="0" presId="urn:microsoft.com/office/officeart/2005/8/layout/lProcess3"/>
    <dgm:cxn modelId="{4E29B2CD-98DB-4382-B39A-94A75B0528B9}" type="presParOf" srcId="{AEA76495-547F-4B4D-BB76-4F11094F5EED}" destId="{0232EAD1-E86F-4203-8552-1445588650CA}" srcOrd="0" destOrd="0" presId="urn:microsoft.com/office/officeart/2005/8/layout/lProcess3"/>
    <dgm:cxn modelId="{6CDC95BA-174F-4E5E-B6DF-AFD5092711B0}" type="presParOf" srcId="{6A15C8B0-24B2-4367-A9D0-EDD350D69EA1}" destId="{DB37F8B8-BD35-48CA-92B6-291F2D627A4E}" srcOrd="3" destOrd="0" presId="urn:microsoft.com/office/officeart/2005/8/layout/lProcess3"/>
    <dgm:cxn modelId="{1E1D12A2-78A8-4706-8879-003E03605663}" type="presParOf" srcId="{6A15C8B0-24B2-4367-A9D0-EDD350D69EA1}" destId="{9F921418-4C0F-4670-AFEF-21F9AB968F4B}" srcOrd="4" destOrd="0" presId="urn:microsoft.com/office/officeart/2005/8/layout/lProcess3"/>
    <dgm:cxn modelId="{1968A620-706E-4CF5-BE30-E8728842764B}" type="presParOf" srcId="{9F921418-4C0F-4670-AFEF-21F9AB968F4B}" destId="{B7417EE4-64E4-4676-B66F-44DCEE3C42BE}" srcOrd="0" destOrd="0" presId="urn:microsoft.com/office/officeart/2005/8/layout/lProcess3"/>
    <dgm:cxn modelId="{8D933D23-2195-4CC6-9E00-5740F7CBAB87}" type="presParOf" srcId="{6A15C8B0-24B2-4367-A9D0-EDD350D69EA1}" destId="{5D380CFF-93EE-4457-A317-4AC1E2F9ECF4}" srcOrd="5" destOrd="0" presId="urn:microsoft.com/office/officeart/2005/8/layout/lProcess3"/>
    <dgm:cxn modelId="{42DD2FEB-37D2-4A5F-B2DA-10182140E275}" type="presParOf" srcId="{6A15C8B0-24B2-4367-A9D0-EDD350D69EA1}" destId="{38DFB532-4DE7-4FB7-8141-E6667F0D7A82}" srcOrd="6" destOrd="0" presId="urn:microsoft.com/office/officeart/2005/8/layout/lProcess3"/>
    <dgm:cxn modelId="{98550CE0-5C59-48D0-AB1F-307E91DF9878}" type="presParOf" srcId="{38DFB532-4DE7-4FB7-8141-E6667F0D7A82}" destId="{5A0FC84C-1180-4FAC-A330-1E8EF0B71492}" srcOrd="0" destOrd="0" presId="urn:microsoft.com/office/officeart/2005/8/layout/lProcess3"/>
    <dgm:cxn modelId="{695C0871-2D28-4337-BEF6-7918D67F068A}" type="presParOf" srcId="{6A15C8B0-24B2-4367-A9D0-EDD350D69EA1}" destId="{740DF701-817A-4D57-A96A-5760291F4A87}" srcOrd="7" destOrd="0" presId="urn:microsoft.com/office/officeart/2005/8/layout/lProcess3"/>
    <dgm:cxn modelId="{6C9CBA60-EA5C-4D76-8DE9-FE2369EE59C7}" type="presParOf" srcId="{6A15C8B0-24B2-4367-A9D0-EDD350D69EA1}" destId="{614024F5-0AA9-4BF9-B0A3-CBB6FAF7F0DD}" srcOrd="8" destOrd="0" presId="urn:microsoft.com/office/officeart/2005/8/layout/lProcess3"/>
    <dgm:cxn modelId="{F68D4644-4338-49E2-9D26-64F224B63393}" type="presParOf" srcId="{614024F5-0AA9-4BF9-B0A3-CBB6FAF7F0DD}" destId="{C2728644-488D-4DD5-8262-9BC9B42EDC61}"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C62ED-61CF-4235-98B9-F61132F2C79C}">
      <dsp:nvSpPr>
        <dsp:cNvPr id="0" name=""/>
        <dsp:cNvSpPr/>
      </dsp:nvSpPr>
      <dsp:spPr>
        <a:xfrm>
          <a:off x="1282920" y="1030"/>
          <a:ext cx="1755575" cy="702230"/>
        </a:xfrm>
        <a:prstGeom prst="chevron">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l" defTabSz="800100">
            <a:lnSpc>
              <a:spcPct val="90000"/>
            </a:lnSpc>
            <a:spcBef>
              <a:spcPct val="0"/>
            </a:spcBef>
            <a:spcAft>
              <a:spcPct val="35000"/>
            </a:spcAft>
            <a:buNone/>
          </a:pPr>
          <a:r>
            <a:rPr lang="en-GB" sz="1800" b="1" kern="1200" dirty="0"/>
            <a:t>Strategic</a:t>
          </a:r>
        </a:p>
      </dsp:txBody>
      <dsp:txXfrm>
        <a:off x="1634035" y="1030"/>
        <a:ext cx="1053345" cy="702230"/>
      </dsp:txXfrm>
    </dsp:sp>
    <dsp:sp modelId="{0232EAD1-E86F-4203-8552-1445588650CA}">
      <dsp:nvSpPr>
        <dsp:cNvPr id="0" name=""/>
        <dsp:cNvSpPr/>
      </dsp:nvSpPr>
      <dsp:spPr>
        <a:xfrm>
          <a:off x="1282920" y="801572"/>
          <a:ext cx="1755575" cy="702230"/>
        </a:xfrm>
        <a:prstGeom prst="chevron">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l" defTabSz="800100">
            <a:lnSpc>
              <a:spcPct val="90000"/>
            </a:lnSpc>
            <a:spcBef>
              <a:spcPct val="0"/>
            </a:spcBef>
            <a:spcAft>
              <a:spcPct val="35000"/>
            </a:spcAft>
            <a:buNone/>
          </a:pPr>
          <a:r>
            <a:rPr lang="en-GB" sz="1800" b="1" kern="1200" dirty="0"/>
            <a:t>Economic</a:t>
          </a:r>
        </a:p>
      </dsp:txBody>
      <dsp:txXfrm>
        <a:off x="1634035" y="801572"/>
        <a:ext cx="1053345" cy="702230"/>
      </dsp:txXfrm>
    </dsp:sp>
    <dsp:sp modelId="{B7417EE4-64E4-4676-B66F-44DCEE3C42BE}">
      <dsp:nvSpPr>
        <dsp:cNvPr id="0" name=""/>
        <dsp:cNvSpPr/>
      </dsp:nvSpPr>
      <dsp:spPr>
        <a:xfrm>
          <a:off x="1282920" y="1602114"/>
          <a:ext cx="1755575" cy="702230"/>
        </a:xfrm>
        <a:prstGeom prst="chevron">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l" defTabSz="711200">
            <a:lnSpc>
              <a:spcPct val="90000"/>
            </a:lnSpc>
            <a:spcBef>
              <a:spcPct val="0"/>
            </a:spcBef>
            <a:spcAft>
              <a:spcPct val="35000"/>
            </a:spcAft>
            <a:buNone/>
          </a:pPr>
          <a:r>
            <a:rPr lang="en-GB" sz="1600" b="1" kern="1200" dirty="0"/>
            <a:t>Commercial</a:t>
          </a:r>
        </a:p>
      </dsp:txBody>
      <dsp:txXfrm>
        <a:off x="1634035" y="1602114"/>
        <a:ext cx="1053345" cy="702230"/>
      </dsp:txXfrm>
    </dsp:sp>
    <dsp:sp modelId="{5A0FC84C-1180-4FAC-A330-1E8EF0B71492}">
      <dsp:nvSpPr>
        <dsp:cNvPr id="0" name=""/>
        <dsp:cNvSpPr/>
      </dsp:nvSpPr>
      <dsp:spPr>
        <a:xfrm>
          <a:off x="1282920" y="2402657"/>
          <a:ext cx="1755575" cy="702230"/>
        </a:xfrm>
        <a:prstGeom prst="chevron">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l" defTabSz="800100">
            <a:lnSpc>
              <a:spcPct val="90000"/>
            </a:lnSpc>
            <a:spcBef>
              <a:spcPct val="0"/>
            </a:spcBef>
            <a:spcAft>
              <a:spcPct val="35000"/>
            </a:spcAft>
            <a:buNone/>
          </a:pPr>
          <a:r>
            <a:rPr lang="en-GB" sz="1800" b="1" kern="1200" dirty="0"/>
            <a:t>Financial</a:t>
          </a:r>
        </a:p>
      </dsp:txBody>
      <dsp:txXfrm>
        <a:off x="1634035" y="2402657"/>
        <a:ext cx="1053345" cy="702230"/>
      </dsp:txXfrm>
    </dsp:sp>
    <dsp:sp modelId="{C2728644-488D-4DD5-8262-9BC9B42EDC61}">
      <dsp:nvSpPr>
        <dsp:cNvPr id="0" name=""/>
        <dsp:cNvSpPr/>
      </dsp:nvSpPr>
      <dsp:spPr>
        <a:xfrm>
          <a:off x="1282920" y="3203199"/>
          <a:ext cx="1755575" cy="702230"/>
        </a:xfrm>
        <a:prstGeom prst="chevron">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8890" rIns="0" bIns="8890" numCol="1" spcCol="1270" anchor="ctr" anchorCtr="0">
          <a:noAutofit/>
        </a:bodyPr>
        <a:lstStyle/>
        <a:p>
          <a:pPr marL="0" lvl="0" indent="0" algn="l" defTabSz="622300">
            <a:lnSpc>
              <a:spcPct val="90000"/>
            </a:lnSpc>
            <a:spcBef>
              <a:spcPct val="0"/>
            </a:spcBef>
            <a:spcAft>
              <a:spcPct val="35000"/>
            </a:spcAft>
            <a:buNone/>
          </a:pPr>
          <a:r>
            <a:rPr lang="en-GB" sz="1400" b="1" kern="1200" dirty="0"/>
            <a:t>Management</a:t>
          </a:r>
        </a:p>
      </dsp:txBody>
      <dsp:txXfrm>
        <a:off x="1634035" y="3203199"/>
        <a:ext cx="1053345" cy="702230"/>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image" Target="../media/image12.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3F7FC-9AFB-4BE2-8C6A-B03D14C47D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89E12C-F78C-4995-A24F-65C7D26658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DD9208-1F9C-4158-8397-BD8A2CD8190E}"/>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5" name="Footer Placeholder 4">
            <a:extLst>
              <a:ext uri="{FF2B5EF4-FFF2-40B4-BE49-F238E27FC236}">
                <a16:creationId xmlns:a16="http://schemas.microsoft.com/office/drawing/2014/main" id="{32F2CA3D-7FEA-4048-884A-BBD90D59A0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BA1957-9FC3-47ED-89EC-C25A1C4EDAAC}"/>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80972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E434C-3E9B-4BFC-BAE9-1E71B0F09C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BEF0C-D82D-46A4-AA7D-407FBDA08E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522241-3429-4C8B-855B-BC6625A230F9}"/>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5" name="Footer Placeholder 4">
            <a:extLst>
              <a:ext uri="{FF2B5EF4-FFF2-40B4-BE49-F238E27FC236}">
                <a16:creationId xmlns:a16="http://schemas.microsoft.com/office/drawing/2014/main" id="{B1726309-B371-4BED-985D-7E4C698313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246616-4299-4604-90CC-393140C12973}"/>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1517083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53E1-9901-4F9B-99A3-87E5ECD618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7824EB-4602-4EB4-89AA-645964C5FA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613877-8658-4F8A-8B23-30727543980E}"/>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5" name="Footer Placeholder 4">
            <a:extLst>
              <a:ext uri="{FF2B5EF4-FFF2-40B4-BE49-F238E27FC236}">
                <a16:creationId xmlns:a16="http://schemas.microsoft.com/office/drawing/2014/main" id="{924EE4CE-F353-4C31-944D-5EDE86ACAE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30978E-E032-4B9C-95D2-C932E337EE40}"/>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3719363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FEA8-8B7A-4A5B-9688-4548D65751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606923-18C4-45F8-9F0A-415A2A7608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C83E16-A09A-4056-A1E0-7FBC53413C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81988D-F129-4F9C-9E6C-39C187CBD14D}"/>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6" name="Footer Placeholder 5">
            <a:extLst>
              <a:ext uri="{FF2B5EF4-FFF2-40B4-BE49-F238E27FC236}">
                <a16:creationId xmlns:a16="http://schemas.microsoft.com/office/drawing/2014/main" id="{79390440-C12C-47EA-898B-E0966E1285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2862E3-D048-4D34-8904-E26D001BADAF}"/>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3767962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064F8-D5C4-4C6B-9BC5-0DB3C8A8C7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D81599-EA50-4CE9-BCD4-7118E29A92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1561F0-A5DC-4EC2-889B-1104FEC03A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772ACF-858C-43AD-9240-8F95FCB1ED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6F8547-43B7-4239-B035-D62EAC566E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92E049-76DD-4FCF-8DAB-0F6EDEDB7C55}"/>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8" name="Footer Placeholder 7">
            <a:extLst>
              <a:ext uri="{FF2B5EF4-FFF2-40B4-BE49-F238E27FC236}">
                <a16:creationId xmlns:a16="http://schemas.microsoft.com/office/drawing/2014/main" id="{5C242E16-343E-4888-AD50-2D7AE4177C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053C06-2137-48A4-A545-B68398E1A67D}"/>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3654054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6A07A-19A4-4A87-BB4F-A76EE65174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CCADBD-744B-4C04-A7EA-743EE7D90D2E}"/>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4" name="Footer Placeholder 3">
            <a:extLst>
              <a:ext uri="{FF2B5EF4-FFF2-40B4-BE49-F238E27FC236}">
                <a16:creationId xmlns:a16="http://schemas.microsoft.com/office/drawing/2014/main" id="{385E8EEE-2A3D-4E49-B586-EDE81C2DA7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31B442-ABF0-4075-A21B-D5FA2B6DA583}"/>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2203670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2CCBB9-7075-425B-81AA-7DE9F112104C}"/>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3" name="Footer Placeholder 2">
            <a:extLst>
              <a:ext uri="{FF2B5EF4-FFF2-40B4-BE49-F238E27FC236}">
                <a16:creationId xmlns:a16="http://schemas.microsoft.com/office/drawing/2014/main" id="{6FA48759-9639-4786-B5D0-73AE9EEB83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7A345A-5CE5-489F-A046-8CB045F98909}"/>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1061645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3BD40-6C6E-4C2A-88DF-606840C46B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D37BC3-38CA-4A21-A358-3BB7DEF1DF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990B9D-6040-4255-80D9-538556DB4B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40D163-0424-4BBE-9031-0BE6AB1C89B0}"/>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6" name="Footer Placeholder 5">
            <a:extLst>
              <a:ext uri="{FF2B5EF4-FFF2-40B4-BE49-F238E27FC236}">
                <a16:creationId xmlns:a16="http://schemas.microsoft.com/office/drawing/2014/main" id="{00EDEE69-3AA2-492A-B4C6-B3F8C34D14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893E5A-31AF-4B54-8E4E-59AC627D3726}"/>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1648129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7E52D-6314-4BB0-91E5-D558A0AC89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C705E8-C0A3-4CAB-B29F-3E141F682B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9802A6-9114-428D-819C-ED46BE96C3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694F8B-2B10-4770-B851-C5CD544BD27C}"/>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6" name="Footer Placeholder 5">
            <a:extLst>
              <a:ext uri="{FF2B5EF4-FFF2-40B4-BE49-F238E27FC236}">
                <a16:creationId xmlns:a16="http://schemas.microsoft.com/office/drawing/2014/main" id="{C5BC4F4A-10B5-4206-94C5-DF3BD843E0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B99AEE-12AA-4D32-8926-D3172A5F9A9F}"/>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2908884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438DA-17C4-4F6C-94B6-0570B9D2B1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0AC366-736C-4009-BBD8-61D892297F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CD6C30-F67B-4BEC-9418-1429FD4CE441}"/>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5" name="Footer Placeholder 4">
            <a:extLst>
              <a:ext uri="{FF2B5EF4-FFF2-40B4-BE49-F238E27FC236}">
                <a16:creationId xmlns:a16="http://schemas.microsoft.com/office/drawing/2014/main" id="{6A9F8A4F-2EFD-4325-9C39-D872FC01E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3FD5B-E3A9-44A4-9AD7-111169E81E5E}"/>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3378697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A85B0A-10F7-49E6-8AA8-39C65A81B0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30CA83-3EF2-495C-B981-B7DA68CD0F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97ECAC-4E89-4827-8B29-F5044B773063}"/>
              </a:ext>
            </a:extLst>
          </p:cNvPr>
          <p:cNvSpPr>
            <a:spLocks noGrp="1"/>
          </p:cNvSpPr>
          <p:nvPr>
            <p:ph type="dt" sz="half" idx="10"/>
          </p:nvPr>
        </p:nvSpPr>
        <p:spPr/>
        <p:txBody>
          <a:bodyPr/>
          <a:lstStyle/>
          <a:p>
            <a:fld id="{52EE55F6-BD9F-4616-A709-A8F83335C89C}" type="datetimeFigureOut">
              <a:rPr lang="en-GB" smtClean="0"/>
              <a:t>23/06/2022</a:t>
            </a:fld>
            <a:endParaRPr lang="en-GB"/>
          </a:p>
        </p:txBody>
      </p:sp>
      <p:sp>
        <p:nvSpPr>
          <p:cNvPr id="5" name="Footer Placeholder 4">
            <a:extLst>
              <a:ext uri="{FF2B5EF4-FFF2-40B4-BE49-F238E27FC236}">
                <a16:creationId xmlns:a16="http://schemas.microsoft.com/office/drawing/2014/main" id="{9C218093-E0BA-4B16-834B-5AAD063C5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E309B8-CFD9-4341-A2C9-061C497EDCB9}"/>
              </a:ext>
            </a:extLst>
          </p:cNvPr>
          <p:cNvSpPr>
            <a:spLocks noGrp="1"/>
          </p:cNvSpPr>
          <p:nvPr>
            <p:ph type="sldNum" sz="quarter" idx="12"/>
          </p:nvPr>
        </p:nvSpPr>
        <p:spPr/>
        <p:txBody>
          <a:bodyPr/>
          <a:lstStyle/>
          <a:p>
            <a:fld id="{A8772E66-01E0-4BB3-A0AE-3EE1C4B0B56C}" type="slidenum">
              <a:rPr lang="en-GB" smtClean="0"/>
              <a:t>‹#›</a:t>
            </a:fld>
            <a:endParaRPr lang="en-GB"/>
          </a:p>
        </p:txBody>
      </p:sp>
    </p:spTree>
    <p:extLst>
      <p:ext uri="{BB962C8B-B14F-4D97-AF65-F5344CB8AC3E}">
        <p14:creationId xmlns:p14="http://schemas.microsoft.com/office/powerpoint/2010/main" val="239443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E617F6-E59D-4FC7-AF36-C6CD606999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518140-8246-420E-B360-319FB8EFB4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0D4FE3-2EDC-4B2A-B6D3-AA22A4511D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EE55F6-BD9F-4616-A709-A8F83335C89C}" type="datetimeFigureOut">
              <a:rPr lang="en-GB" smtClean="0"/>
              <a:t>23/06/2022</a:t>
            </a:fld>
            <a:endParaRPr lang="en-GB"/>
          </a:p>
        </p:txBody>
      </p:sp>
      <p:sp>
        <p:nvSpPr>
          <p:cNvPr id="5" name="Footer Placeholder 4">
            <a:extLst>
              <a:ext uri="{FF2B5EF4-FFF2-40B4-BE49-F238E27FC236}">
                <a16:creationId xmlns:a16="http://schemas.microsoft.com/office/drawing/2014/main" id="{060B44DC-61D0-490A-A4DC-C2A46A1138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6F79EA-6FD7-481A-A20F-C82EA7483C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772E66-01E0-4BB3-A0AE-3EE1C4B0B56C}" type="slidenum">
              <a:rPr lang="en-GB" smtClean="0"/>
              <a:t>‹#›</a:t>
            </a:fld>
            <a:endParaRPr lang="en-GB"/>
          </a:p>
        </p:txBody>
      </p:sp>
    </p:spTree>
    <p:extLst>
      <p:ext uri="{BB962C8B-B14F-4D97-AF65-F5344CB8AC3E}">
        <p14:creationId xmlns:p14="http://schemas.microsoft.com/office/powerpoint/2010/main" val="2154020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11.sv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chart" Target="../charts/chart2.xml"/></Relationships>
</file>

<file path=ppt/slides/_rels/slide11.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image" Target="../media/image1.jpg"/><Relationship Id="rId7" Type="http://schemas.openxmlformats.org/officeDocument/2006/relationships/image" Target="../media/image13.emf"/><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12.emf"/><Relationship Id="rId4" Type="http://schemas.openxmlformats.org/officeDocument/2006/relationships/oleObject" Target="../embeddings/oleObject1.bin"/><Relationship Id="rId9" Type="http://schemas.openxmlformats.org/officeDocument/2006/relationships/image" Target="../media/image14.emf"/></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49085/Programme_Business_Case_2018.pdf" TargetMode="External"/><Relationship Id="rId7" Type="http://schemas.openxmlformats.org/officeDocument/2006/relationships/image" Target="../media/image1.jpg"/><Relationship Id="rId2" Type="http://schemas.openxmlformats.org/officeDocument/2006/relationships/hyperlink" Target="https://commonslibrary.parliament.uk/global-net-zero-commitments/#:~:text=In%20simple%20terms%2C%20%27net%20zero,seen%20as%20a%20realistic%20option" TargetMode="External"/><Relationship Id="rId1" Type="http://schemas.openxmlformats.org/officeDocument/2006/relationships/slideLayout" Target="../slideLayouts/slideLayout1.xml"/><Relationship Id="rId6" Type="http://schemas.openxmlformats.org/officeDocument/2006/relationships/hyperlink" Target="https://woodknowledge.wales/wp-content/uploads/2021/03/BPE_guidance_final.pdf" TargetMode="External"/><Relationship Id="rId5" Type="http://schemas.openxmlformats.org/officeDocument/2006/relationships/hyperlink" Target="https://assets.publishing.service.gov.uk/government/uploads/system/uploads/attachment_data/file/1059067/annex-o-net_zero-and-the-power-sector-scenarios.pdf" TargetMode="External"/><Relationship Id="rId4" Type="http://schemas.openxmlformats.org/officeDocument/2006/relationships/hyperlink" Target="https://assets.publishing.service.gov.uk/government/uploads/system/uploads/attachment_data/file/1035417/Net_Zero_Estate_Playbook__1_.pdf"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3188669-AEAD-4277-BF3B-6C689F6C0DD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B346CA08-F2B1-4D9C-B653-97AC504B024F}"/>
              </a:ext>
            </a:extLst>
          </p:cNvPr>
          <p:cNvSpPr txBox="1"/>
          <p:nvPr/>
        </p:nvSpPr>
        <p:spPr>
          <a:xfrm>
            <a:off x="1026490" y="2377572"/>
            <a:ext cx="4267201" cy="3139321"/>
          </a:xfrm>
          <a:prstGeom prst="rect">
            <a:avLst/>
          </a:prstGeom>
          <a:noFill/>
        </p:spPr>
        <p:txBody>
          <a:bodyPr wrap="square">
            <a:spAutoFit/>
          </a:bodyPr>
          <a:lstStyle/>
          <a:p>
            <a:pPr algn="ctr"/>
            <a:r>
              <a:rPr lang="en-GB" sz="6600" b="1" dirty="0">
                <a:solidFill>
                  <a:schemeClr val="bg2">
                    <a:lumMod val="50000"/>
                  </a:schemeClr>
                </a:solidFill>
              </a:rPr>
              <a:t>Retrofit -  </a:t>
            </a:r>
          </a:p>
          <a:p>
            <a:pPr algn="ctr"/>
            <a:r>
              <a:rPr lang="en-GB" sz="6600" b="1" dirty="0">
                <a:solidFill>
                  <a:schemeClr val="bg2">
                    <a:lumMod val="50000"/>
                  </a:schemeClr>
                </a:solidFill>
              </a:rPr>
              <a:t>Net Zero Readiness</a:t>
            </a:r>
            <a:endParaRPr lang="en-GB" sz="6600" dirty="0">
              <a:solidFill>
                <a:schemeClr val="bg2">
                  <a:lumMod val="50000"/>
                </a:schemeClr>
              </a:solidFill>
            </a:endParaRPr>
          </a:p>
        </p:txBody>
      </p:sp>
      <p:pic>
        <p:nvPicPr>
          <p:cNvPr id="12" name="Picture 11" descr="A close-up of a building&#10;&#10;Description automatically generated with low confidence">
            <a:extLst>
              <a:ext uri="{FF2B5EF4-FFF2-40B4-BE49-F238E27FC236}">
                <a16:creationId xmlns:a16="http://schemas.microsoft.com/office/drawing/2014/main" id="{399AEA26-DFD7-4535-A3F6-EA2710A8B8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sp>
        <p:nvSpPr>
          <p:cNvPr id="7" name="Arrow: Pentagon 6">
            <a:extLst>
              <a:ext uri="{FF2B5EF4-FFF2-40B4-BE49-F238E27FC236}">
                <a16:creationId xmlns:a16="http://schemas.microsoft.com/office/drawing/2014/main" id="{E6FF1811-9C82-4381-B588-F40432665594}"/>
              </a:ext>
            </a:extLst>
          </p:cNvPr>
          <p:cNvSpPr/>
          <p:nvPr/>
        </p:nvSpPr>
        <p:spPr>
          <a:xfrm rot="10800000">
            <a:off x="6435968" y="4933781"/>
            <a:ext cx="5241681" cy="939479"/>
          </a:xfrm>
          <a:prstGeom prst="homePlat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Pentagon 12">
            <a:extLst>
              <a:ext uri="{FF2B5EF4-FFF2-40B4-BE49-F238E27FC236}">
                <a16:creationId xmlns:a16="http://schemas.microsoft.com/office/drawing/2014/main" id="{B28D034C-E98F-4442-969E-32CFAC47D14F}"/>
              </a:ext>
            </a:extLst>
          </p:cNvPr>
          <p:cNvSpPr/>
          <p:nvPr/>
        </p:nvSpPr>
        <p:spPr>
          <a:xfrm rot="10800000">
            <a:off x="6965488" y="4275093"/>
            <a:ext cx="4701473" cy="951952"/>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Pentagon 13">
            <a:extLst>
              <a:ext uri="{FF2B5EF4-FFF2-40B4-BE49-F238E27FC236}">
                <a16:creationId xmlns:a16="http://schemas.microsoft.com/office/drawing/2014/main" id="{85A88C9C-CCC1-400C-8801-B59488270A8F}"/>
              </a:ext>
            </a:extLst>
          </p:cNvPr>
          <p:cNvSpPr/>
          <p:nvPr/>
        </p:nvSpPr>
        <p:spPr>
          <a:xfrm rot="10800000">
            <a:off x="7583118" y="3608771"/>
            <a:ext cx="4071377" cy="980539"/>
          </a:xfrm>
          <a:prstGeom prst="homePlat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Pentagon 14">
            <a:extLst>
              <a:ext uri="{FF2B5EF4-FFF2-40B4-BE49-F238E27FC236}">
                <a16:creationId xmlns:a16="http://schemas.microsoft.com/office/drawing/2014/main" id="{2037A591-A609-4CED-B77B-6E6E43305F51}"/>
              </a:ext>
            </a:extLst>
          </p:cNvPr>
          <p:cNvSpPr/>
          <p:nvPr/>
        </p:nvSpPr>
        <p:spPr>
          <a:xfrm rot="10800000">
            <a:off x="8224504" y="2900721"/>
            <a:ext cx="3417047" cy="1046512"/>
          </a:xfrm>
          <a:prstGeom prst="homePlat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Pentagon 15">
            <a:extLst>
              <a:ext uri="{FF2B5EF4-FFF2-40B4-BE49-F238E27FC236}">
                <a16:creationId xmlns:a16="http://schemas.microsoft.com/office/drawing/2014/main" id="{083EDDCE-474D-47E1-A7BC-7B760AEEBCEB}"/>
              </a:ext>
            </a:extLst>
          </p:cNvPr>
          <p:cNvSpPr/>
          <p:nvPr/>
        </p:nvSpPr>
        <p:spPr>
          <a:xfrm rot="10800000">
            <a:off x="8876068" y="2168136"/>
            <a:ext cx="2752333" cy="1046515"/>
          </a:xfrm>
          <a:prstGeom prst="homePlate">
            <a:avLst/>
          </a:prstGeom>
          <a:solidFill>
            <a:schemeClr val="accent6">
              <a:lumMod val="75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Graphic 2" descr="Target outline">
            <a:extLst>
              <a:ext uri="{FF2B5EF4-FFF2-40B4-BE49-F238E27FC236}">
                <a16:creationId xmlns:a16="http://schemas.microsoft.com/office/drawing/2014/main" id="{B0442C1C-BCB3-4BB6-9994-9A86C0D9EB8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15117" y="2016553"/>
            <a:ext cx="1412447" cy="1412447"/>
          </a:xfrm>
          <a:prstGeom prst="rect">
            <a:avLst/>
          </a:prstGeom>
        </p:spPr>
      </p:pic>
      <p:sp>
        <p:nvSpPr>
          <p:cNvPr id="17" name="TextBox 16">
            <a:extLst>
              <a:ext uri="{FF2B5EF4-FFF2-40B4-BE49-F238E27FC236}">
                <a16:creationId xmlns:a16="http://schemas.microsoft.com/office/drawing/2014/main" id="{7DD4E23E-30AB-4D2A-9178-08C07B51C907}"/>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512824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3188669-AEAD-4277-BF3B-6C689F6C0DD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B346CA08-F2B1-4D9C-B653-97AC504B024F}"/>
              </a:ext>
            </a:extLst>
          </p:cNvPr>
          <p:cNvSpPr txBox="1"/>
          <p:nvPr/>
        </p:nvSpPr>
        <p:spPr>
          <a:xfrm>
            <a:off x="514350" y="2398260"/>
            <a:ext cx="4267201" cy="1754326"/>
          </a:xfrm>
          <a:prstGeom prst="rect">
            <a:avLst/>
          </a:prstGeom>
          <a:noFill/>
        </p:spPr>
        <p:txBody>
          <a:bodyPr wrap="square">
            <a:spAutoFit/>
          </a:bodyPr>
          <a:lstStyle/>
          <a:p>
            <a:pPr algn="ctr"/>
            <a:r>
              <a:rPr lang="en-GB" sz="5400" b="1" dirty="0">
                <a:solidFill>
                  <a:schemeClr val="bg2">
                    <a:lumMod val="50000"/>
                  </a:schemeClr>
                </a:solidFill>
              </a:rPr>
              <a:t>What is Net Zero?</a:t>
            </a:r>
            <a:endParaRPr lang="en-GB" sz="5400" dirty="0">
              <a:solidFill>
                <a:schemeClr val="bg2">
                  <a:lumMod val="50000"/>
                </a:schemeClr>
              </a:solidFill>
            </a:endParaRPr>
          </a:p>
        </p:txBody>
      </p:sp>
      <p:pic>
        <p:nvPicPr>
          <p:cNvPr id="12" name="Picture 11" descr="A close-up of a building&#10;&#10;Description automatically generated with low confidence">
            <a:extLst>
              <a:ext uri="{FF2B5EF4-FFF2-40B4-BE49-F238E27FC236}">
                <a16:creationId xmlns:a16="http://schemas.microsoft.com/office/drawing/2014/main" id="{399AEA26-DFD7-4535-A3F6-EA2710A8B8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sp>
        <p:nvSpPr>
          <p:cNvPr id="8" name="TextBox 7">
            <a:extLst>
              <a:ext uri="{FF2B5EF4-FFF2-40B4-BE49-F238E27FC236}">
                <a16:creationId xmlns:a16="http://schemas.microsoft.com/office/drawing/2014/main" id="{6E76F0E7-5881-4231-ADAF-B58168436F88}"/>
              </a:ext>
            </a:extLst>
          </p:cNvPr>
          <p:cNvSpPr txBox="1"/>
          <p:nvPr/>
        </p:nvSpPr>
        <p:spPr>
          <a:xfrm>
            <a:off x="5843456" y="2703509"/>
            <a:ext cx="5934172" cy="1661993"/>
          </a:xfrm>
          <a:prstGeom prst="rect">
            <a:avLst/>
          </a:prstGeom>
          <a:noFill/>
        </p:spPr>
        <p:txBody>
          <a:bodyPr wrap="square">
            <a:spAutoFit/>
          </a:bodyPr>
          <a:lstStyle>
            <a:defPPr>
              <a:defRPr lang="en-US"/>
            </a:defPPr>
            <a:lvl1pPr>
              <a:defRPr sz="2400" i="1">
                <a:solidFill>
                  <a:srgbClr val="393939"/>
                </a:solidFill>
                <a:latin typeface="national"/>
              </a:defRPr>
            </a:lvl1pPr>
          </a:lstStyle>
          <a:p>
            <a:r>
              <a:rPr lang="en-US" sz="2200" dirty="0"/>
              <a:t>“a net zero site energy building is a building that “produces as much energy as it uses, when accounted for at the site.”</a:t>
            </a:r>
          </a:p>
          <a:p>
            <a:endParaRPr lang="en-US" dirty="0"/>
          </a:p>
          <a:p>
            <a:r>
              <a:rPr lang="en-US" sz="1200" dirty="0"/>
              <a:t>(Hu, 2019)</a:t>
            </a:r>
            <a:endParaRPr lang="en-GB" sz="1200" dirty="0"/>
          </a:p>
        </p:txBody>
      </p:sp>
      <p:sp>
        <p:nvSpPr>
          <p:cNvPr id="9" name="TextBox 8">
            <a:extLst>
              <a:ext uri="{FF2B5EF4-FFF2-40B4-BE49-F238E27FC236}">
                <a16:creationId xmlns:a16="http://schemas.microsoft.com/office/drawing/2014/main" id="{66CA3165-D104-41D7-820A-3CE04B4E0C0B}"/>
              </a:ext>
            </a:extLst>
          </p:cNvPr>
          <p:cNvSpPr txBox="1"/>
          <p:nvPr/>
        </p:nvSpPr>
        <p:spPr>
          <a:xfrm>
            <a:off x="5843456" y="4632554"/>
            <a:ext cx="6094428" cy="1631216"/>
          </a:xfrm>
          <a:prstGeom prst="rect">
            <a:avLst/>
          </a:prstGeom>
          <a:noFill/>
        </p:spPr>
        <p:txBody>
          <a:bodyPr wrap="square">
            <a:spAutoFit/>
          </a:bodyPr>
          <a:lstStyle/>
          <a:p>
            <a:r>
              <a:rPr lang="en-US" sz="2200" b="1" i="1" dirty="0">
                <a:solidFill>
                  <a:srgbClr val="FF0000"/>
                </a:solidFill>
                <a:latin typeface="national"/>
              </a:rPr>
              <a:t>“</a:t>
            </a:r>
            <a:r>
              <a:rPr lang="en-US" sz="2200" b="1" i="1" dirty="0">
                <a:solidFill>
                  <a:srgbClr val="FF0000"/>
                </a:solidFill>
                <a:effectLst/>
                <a:latin typeface="national"/>
              </a:rPr>
              <a:t>net zero means our total emissions are equal to or less than the emissions we remove from the environment</a:t>
            </a:r>
            <a:r>
              <a:rPr lang="en-US" sz="2200" b="1" i="1" dirty="0">
                <a:solidFill>
                  <a:srgbClr val="FF0000"/>
                </a:solidFill>
                <a:latin typeface="national"/>
              </a:rPr>
              <a:t>” </a:t>
            </a:r>
          </a:p>
          <a:p>
            <a:endParaRPr lang="en-US" sz="2200" b="1" i="1" dirty="0">
              <a:solidFill>
                <a:srgbClr val="FF0000"/>
              </a:solidFill>
              <a:latin typeface="national"/>
            </a:endParaRPr>
          </a:p>
          <a:p>
            <a:r>
              <a:rPr lang="en-US" sz="1200" i="1" dirty="0">
                <a:solidFill>
                  <a:srgbClr val="393939"/>
                </a:solidFill>
                <a:latin typeface="national"/>
              </a:rPr>
              <a:t>(UK Parliament, 2018)</a:t>
            </a:r>
            <a:endParaRPr lang="en-GB" sz="1200" i="1" dirty="0">
              <a:solidFill>
                <a:srgbClr val="393939"/>
              </a:solidFill>
              <a:latin typeface="national"/>
            </a:endParaRPr>
          </a:p>
        </p:txBody>
      </p:sp>
      <p:sp>
        <p:nvSpPr>
          <p:cNvPr id="13" name="TextBox 12">
            <a:extLst>
              <a:ext uri="{FF2B5EF4-FFF2-40B4-BE49-F238E27FC236}">
                <a16:creationId xmlns:a16="http://schemas.microsoft.com/office/drawing/2014/main" id="{177A5B5F-FE2B-4B00-ABBA-8AFA945A2FD1}"/>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591003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3188669-AEAD-4277-BF3B-6C689F6C0DD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B346CA08-F2B1-4D9C-B653-97AC504B024F}"/>
              </a:ext>
            </a:extLst>
          </p:cNvPr>
          <p:cNvSpPr txBox="1"/>
          <p:nvPr/>
        </p:nvSpPr>
        <p:spPr>
          <a:xfrm>
            <a:off x="-550348" y="2024589"/>
            <a:ext cx="4936881" cy="1754326"/>
          </a:xfrm>
          <a:prstGeom prst="rect">
            <a:avLst/>
          </a:prstGeom>
          <a:noFill/>
        </p:spPr>
        <p:txBody>
          <a:bodyPr wrap="square">
            <a:spAutoFit/>
          </a:bodyPr>
          <a:lstStyle/>
          <a:p>
            <a:pPr algn="ctr"/>
            <a:r>
              <a:rPr lang="en-GB" sz="5400" b="1" dirty="0">
                <a:solidFill>
                  <a:schemeClr val="bg2">
                    <a:lumMod val="50000"/>
                  </a:schemeClr>
                </a:solidFill>
              </a:rPr>
              <a:t> Case Study</a:t>
            </a:r>
          </a:p>
          <a:p>
            <a:pPr algn="ctr"/>
            <a:r>
              <a:rPr lang="en-GB" sz="5400" b="1" dirty="0">
                <a:solidFill>
                  <a:schemeClr val="bg2">
                    <a:lumMod val="50000"/>
                  </a:schemeClr>
                </a:solidFill>
              </a:rPr>
              <a:t>Roadmap</a:t>
            </a:r>
          </a:p>
        </p:txBody>
      </p:sp>
      <p:pic>
        <p:nvPicPr>
          <p:cNvPr id="12" name="Picture 11" descr="A close-up of a building&#10;&#10;Description automatically generated with low confidence">
            <a:extLst>
              <a:ext uri="{FF2B5EF4-FFF2-40B4-BE49-F238E27FC236}">
                <a16:creationId xmlns:a16="http://schemas.microsoft.com/office/drawing/2014/main" id="{399AEA26-DFD7-4535-A3F6-EA2710A8B8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cxnSp>
        <p:nvCxnSpPr>
          <p:cNvPr id="13" name="Straight Connector 12">
            <a:extLst>
              <a:ext uri="{FF2B5EF4-FFF2-40B4-BE49-F238E27FC236}">
                <a16:creationId xmlns:a16="http://schemas.microsoft.com/office/drawing/2014/main" id="{8745E0CC-7A60-4A81-9A15-B3A34C1F0BEE}"/>
              </a:ext>
            </a:extLst>
          </p:cNvPr>
          <p:cNvCxnSpPr>
            <a:cxnSpLocks/>
          </p:cNvCxnSpPr>
          <p:nvPr/>
        </p:nvCxnSpPr>
        <p:spPr>
          <a:xfrm flipH="1">
            <a:off x="4970586" y="6102387"/>
            <a:ext cx="4498730"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9179262-3633-487D-9BF0-0DD3595A68A9}"/>
              </a:ext>
            </a:extLst>
          </p:cNvPr>
          <p:cNvCxnSpPr>
            <a:cxnSpLocks/>
          </p:cNvCxnSpPr>
          <p:nvPr/>
        </p:nvCxnSpPr>
        <p:spPr>
          <a:xfrm>
            <a:off x="4970586" y="2216187"/>
            <a:ext cx="0" cy="388620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FD244F6-B6E2-476E-BF12-7B70295633A2}"/>
              </a:ext>
            </a:extLst>
          </p:cNvPr>
          <p:cNvCxnSpPr>
            <a:cxnSpLocks/>
          </p:cNvCxnSpPr>
          <p:nvPr/>
        </p:nvCxnSpPr>
        <p:spPr>
          <a:xfrm>
            <a:off x="4970586" y="2761310"/>
            <a:ext cx="4498718" cy="456023"/>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7F52D5-03A9-488E-858B-B1F59317F37B}"/>
              </a:ext>
            </a:extLst>
          </p:cNvPr>
          <p:cNvCxnSpPr>
            <a:cxnSpLocks/>
          </p:cNvCxnSpPr>
          <p:nvPr/>
        </p:nvCxnSpPr>
        <p:spPr>
          <a:xfrm>
            <a:off x="4970585" y="2761310"/>
            <a:ext cx="4498730" cy="2831123"/>
          </a:xfrm>
          <a:prstGeom prst="line">
            <a:avLst/>
          </a:prstGeom>
          <a:ln w="28575">
            <a:solidFill>
              <a:schemeClr val="accent5"/>
            </a:solidFill>
          </a:ln>
        </p:spPr>
        <p:style>
          <a:lnRef idx="1">
            <a:schemeClr val="accent1"/>
          </a:lnRef>
          <a:fillRef idx="0">
            <a:schemeClr val="accent1"/>
          </a:fillRef>
          <a:effectRef idx="0">
            <a:schemeClr val="accent1"/>
          </a:effectRef>
          <a:fontRef idx="minor">
            <a:schemeClr val="tx1"/>
          </a:fontRef>
        </p:style>
      </p:cxnSp>
      <p:sp>
        <p:nvSpPr>
          <p:cNvPr id="20" name="Arrow: Up-Down 19">
            <a:extLst>
              <a:ext uri="{FF2B5EF4-FFF2-40B4-BE49-F238E27FC236}">
                <a16:creationId xmlns:a16="http://schemas.microsoft.com/office/drawing/2014/main" id="{2E931AF5-5C85-45E8-879D-4F8D70BF14C1}"/>
              </a:ext>
            </a:extLst>
          </p:cNvPr>
          <p:cNvSpPr/>
          <p:nvPr/>
        </p:nvSpPr>
        <p:spPr>
          <a:xfrm>
            <a:off x="9328639" y="3343571"/>
            <a:ext cx="140664" cy="1985094"/>
          </a:xfrm>
          <a:prstGeom prst="upDownArrow">
            <a:avLst/>
          </a:pr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Up-Down 21">
            <a:extLst>
              <a:ext uri="{FF2B5EF4-FFF2-40B4-BE49-F238E27FC236}">
                <a16:creationId xmlns:a16="http://schemas.microsoft.com/office/drawing/2014/main" id="{967277B9-6227-4F81-AF92-C7EE006CFF11}"/>
              </a:ext>
            </a:extLst>
          </p:cNvPr>
          <p:cNvSpPr/>
          <p:nvPr/>
        </p:nvSpPr>
        <p:spPr>
          <a:xfrm>
            <a:off x="9328639" y="5655550"/>
            <a:ext cx="140665" cy="383719"/>
          </a:xfrm>
          <a:prstGeom prst="upDownArrow">
            <a:avLst/>
          </a:pr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BC0750B7-9B68-4B75-BB98-4BEF5B0C9E18}"/>
              </a:ext>
            </a:extLst>
          </p:cNvPr>
          <p:cNvSpPr txBox="1"/>
          <p:nvPr/>
        </p:nvSpPr>
        <p:spPr>
          <a:xfrm rot="16200000">
            <a:off x="4145417" y="4245865"/>
            <a:ext cx="1245854" cy="246221"/>
          </a:xfrm>
          <a:prstGeom prst="rect">
            <a:avLst/>
          </a:prstGeom>
          <a:noFill/>
          <a:ln>
            <a:noFill/>
          </a:ln>
        </p:spPr>
        <p:txBody>
          <a:bodyPr wrap="square" rtlCol="0">
            <a:spAutoFit/>
          </a:bodyPr>
          <a:lstStyle/>
          <a:p>
            <a:r>
              <a:rPr lang="en-GB" sz="1000" dirty="0"/>
              <a:t>Carbon Emissions (t)</a:t>
            </a:r>
          </a:p>
        </p:txBody>
      </p:sp>
      <p:sp>
        <p:nvSpPr>
          <p:cNvPr id="24" name="TextBox 23">
            <a:extLst>
              <a:ext uri="{FF2B5EF4-FFF2-40B4-BE49-F238E27FC236}">
                <a16:creationId xmlns:a16="http://schemas.microsoft.com/office/drawing/2014/main" id="{2EF6E348-768D-43C2-B253-9A1B30267722}"/>
              </a:ext>
            </a:extLst>
          </p:cNvPr>
          <p:cNvSpPr txBox="1"/>
          <p:nvPr/>
        </p:nvSpPr>
        <p:spPr>
          <a:xfrm>
            <a:off x="4565502" y="6169774"/>
            <a:ext cx="751881" cy="246221"/>
          </a:xfrm>
          <a:prstGeom prst="rect">
            <a:avLst/>
          </a:prstGeom>
          <a:noFill/>
          <a:ln>
            <a:noFill/>
          </a:ln>
        </p:spPr>
        <p:txBody>
          <a:bodyPr wrap="square" rtlCol="0">
            <a:spAutoFit/>
          </a:bodyPr>
          <a:lstStyle/>
          <a:p>
            <a:r>
              <a:rPr lang="en-GB" sz="1000" dirty="0"/>
              <a:t>Baseline</a:t>
            </a:r>
          </a:p>
        </p:txBody>
      </p:sp>
      <p:sp>
        <p:nvSpPr>
          <p:cNvPr id="25" name="TextBox 24">
            <a:extLst>
              <a:ext uri="{FF2B5EF4-FFF2-40B4-BE49-F238E27FC236}">
                <a16:creationId xmlns:a16="http://schemas.microsoft.com/office/drawing/2014/main" id="{E0BC814B-DD94-4785-8DD7-D0944834E325}"/>
              </a:ext>
            </a:extLst>
          </p:cNvPr>
          <p:cNvSpPr txBox="1"/>
          <p:nvPr/>
        </p:nvSpPr>
        <p:spPr>
          <a:xfrm>
            <a:off x="8947223" y="6165506"/>
            <a:ext cx="1044162" cy="246221"/>
          </a:xfrm>
          <a:prstGeom prst="rect">
            <a:avLst/>
          </a:prstGeom>
          <a:noFill/>
          <a:ln>
            <a:noFill/>
          </a:ln>
        </p:spPr>
        <p:txBody>
          <a:bodyPr wrap="square" rtlCol="0">
            <a:spAutoFit/>
          </a:bodyPr>
          <a:lstStyle/>
          <a:p>
            <a:r>
              <a:rPr lang="en-GB" sz="1000" dirty="0"/>
              <a:t>Net Zero Target</a:t>
            </a:r>
          </a:p>
        </p:txBody>
      </p:sp>
      <p:sp>
        <p:nvSpPr>
          <p:cNvPr id="27" name="TextBox 26">
            <a:extLst>
              <a:ext uri="{FF2B5EF4-FFF2-40B4-BE49-F238E27FC236}">
                <a16:creationId xmlns:a16="http://schemas.microsoft.com/office/drawing/2014/main" id="{30051036-DD8A-42F2-BC92-A9A0E281E10C}"/>
              </a:ext>
            </a:extLst>
          </p:cNvPr>
          <p:cNvSpPr txBox="1"/>
          <p:nvPr/>
        </p:nvSpPr>
        <p:spPr>
          <a:xfrm>
            <a:off x="8284477" y="5538026"/>
            <a:ext cx="1044161" cy="553998"/>
          </a:xfrm>
          <a:prstGeom prst="rect">
            <a:avLst/>
          </a:prstGeom>
          <a:noFill/>
          <a:ln>
            <a:noFill/>
          </a:ln>
        </p:spPr>
        <p:txBody>
          <a:bodyPr wrap="square" rtlCol="0">
            <a:spAutoFit/>
          </a:bodyPr>
          <a:lstStyle/>
          <a:p>
            <a:pPr algn="ctr"/>
            <a:r>
              <a:rPr lang="en-GB" sz="1000" dirty="0">
                <a:solidFill>
                  <a:schemeClr val="bg1">
                    <a:lumMod val="50000"/>
                  </a:schemeClr>
                </a:solidFill>
              </a:rPr>
              <a:t>Residual</a:t>
            </a:r>
          </a:p>
          <a:p>
            <a:pPr algn="ctr"/>
            <a:r>
              <a:rPr lang="en-GB" sz="1000" dirty="0">
                <a:solidFill>
                  <a:schemeClr val="bg1">
                    <a:lumMod val="50000"/>
                  </a:schemeClr>
                </a:solidFill>
              </a:rPr>
              <a:t>Carbon</a:t>
            </a:r>
          </a:p>
          <a:p>
            <a:pPr algn="ctr"/>
            <a:r>
              <a:rPr lang="en-GB" sz="1000" dirty="0">
                <a:solidFill>
                  <a:schemeClr val="bg1">
                    <a:lumMod val="50000"/>
                  </a:schemeClr>
                </a:solidFill>
              </a:rPr>
              <a:t>Sequestration</a:t>
            </a:r>
          </a:p>
        </p:txBody>
      </p:sp>
      <p:sp>
        <p:nvSpPr>
          <p:cNvPr id="28" name="TextBox 27">
            <a:extLst>
              <a:ext uri="{FF2B5EF4-FFF2-40B4-BE49-F238E27FC236}">
                <a16:creationId xmlns:a16="http://schemas.microsoft.com/office/drawing/2014/main" id="{FBC8E92A-A99E-4252-B870-27715DD80734}"/>
              </a:ext>
            </a:extLst>
          </p:cNvPr>
          <p:cNvSpPr txBox="1"/>
          <p:nvPr/>
        </p:nvSpPr>
        <p:spPr>
          <a:xfrm>
            <a:off x="8354810" y="4286022"/>
            <a:ext cx="1044161" cy="400110"/>
          </a:xfrm>
          <a:prstGeom prst="rect">
            <a:avLst/>
          </a:prstGeom>
          <a:noFill/>
          <a:ln>
            <a:noFill/>
          </a:ln>
        </p:spPr>
        <p:txBody>
          <a:bodyPr wrap="square" rtlCol="0">
            <a:spAutoFit/>
          </a:bodyPr>
          <a:lstStyle/>
          <a:p>
            <a:pPr algn="ctr"/>
            <a:r>
              <a:rPr lang="en-GB" sz="1000" dirty="0">
                <a:solidFill>
                  <a:schemeClr val="bg1">
                    <a:lumMod val="50000"/>
                  </a:schemeClr>
                </a:solidFill>
              </a:rPr>
              <a:t>Decarbonisation</a:t>
            </a:r>
          </a:p>
          <a:p>
            <a:pPr algn="ctr"/>
            <a:r>
              <a:rPr lang="en-GB" sz="1000" dirty="0">
                <a:solidFill>
                  <a:schemeClr val="bg1">
                    <a:lumMod val="50000"/>
                  </a:schemeClr>
                </a:solidFill>
              </a:rPr>
              <a:t>Required</a:t>
            </a:r>
          </a:p>
        </p:txBody>
      </p:sp>
      <p:sp>
        <p:nvSpPr>
          <p:cNvPr id="29" name="TextBox 28">
            <a:extLst>
              <a:ext uri="{FF2B5EF4-FFF2-40B4-BE49-F238E27FC236}">
                <a16:creationId xmlns:a16="http://schemas.microsoft.com/office/drawing/2014/main" id="{76FBC208-0FA0-4574-9FCF-F797FC0E2AE5}"/>
              </a:ext>
            </a:extLst>
          </p:cNvPr>
          <p:cNvSpPr txBox="1"/>
          <p:nvPr/>
        </p:nvSpPr>
        <p:spPr>
          <a:xfrm>
            <a:off x="5339469" y="4473482"/>
            <a:ext cx="1148126" cy="861774"/>
          </a:xfrm>
          <a:prstGeom prst="rect">
            <a:avLst/>
          </a:prstGeom>
          <a:noFill/>
          <a:ln>
            <a:noFill/>
          </a:ln>
        </p:spPr>
        <p:txBody>
          <a:bodyPr wrap="square" rtlCol="0">
            <a:spAutoFit/>
          </a:bodyPr>
          <a:lstStyle/>
          <a:p>
            <a:pPr algn="ctr"/>
            <a:r>
              <a:rPr lang="en-GB" sz="1000" b="1" dirty="0">
                <a:solidFill>
                  <a:schemeClr val="bg1">
                    <a:lumMod val="50000"/>
                  </a:schemeClr>
                </a:solidFill>
              </a:rPr>
              <a:t>Business as Usual Trajectory</a:t>
            </a:r>
          </a:p>
          <a:p>
            <a:pPr algn="ctr"/>
            <a:endParaRPr lang="en-GB" sz="1000" b="1" dirty="0">
              <a:solidFill>
                <a:schemeClr val="bg1">
                  <a:lumMod val="50000"/>
                </a:schemeClr>
              </a:solidFill>
            </a:endParaRPr>
          </a:p>
          <a:p>
            <a:pPr algn="ctr"/>
            <a:r>
              <a:rPr lang="en-GB" sz="1000" b="1" dirty="0">
                <a:solidFill>
                  <a:schemeClr val="bg1">
                    <a:lumMod val="50000"/>
                  </a:schemeClr>
                </a:solidFill>
              </a:rPr>
              <a:t>Decarbonisation Pathway</a:t>
            </a:r>
          </a:p>
        </p:txBody>
      </p:sp>
      <p:cxnSp>
        <p:nvCxnSpPr>
          <p:cNvPr id="30" name="Straight Connector 29">
            <a:extLst>
              <a:ext uri="{FF2B5EF4-FFF2-40B4-BE49-F238E27FC236}">
                <a16:creationId xmlns:a16="http://schemas.microsoft.com/office/drawing/2014/main" id="{7C8F975F-2E6D-44BC-94B4-CD2775CC73D5}"/>
              </a:ext>
            </a:extLst>
          </p:cNvPr>
          <p:cNvCxnSpPr>
            <a:cxnSpLocks/>
          </p:cNvCxnSpPr>
          <p:nvPr/>
        </p:nvCxnSpPr>
        <p:spPr>
          <a:xfrm>
            <a:off x="6552448" y="4639117"/>
            <a:ext cx="372565" cy="97538"/>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DFA7DA5-D48C-471A-BE6F-E2AE3BB8E279}"/>
              </a:ext>
            </a:extLst>
          </p:cNvPr>
          <p:cNvCxnSpPr>
            <a:cxnSpLocks/>
          </p:cNvCxnSpPr>
          <p:nvPr/>
        </p:nvCxnSpPr>
        <p:spPr>
          <a:xfrm>
            <a:off x="6566726" y="5107013"/>
            <a:ext cx="358287" cy="96716"/>
          </a:xfrm>
          <a:prstGeom prst="line">
            <a:avLst/>
          </a:prstGeom>
          <a:ln w="28575">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1DD35866-9A19-45E6-A633-999AAF70DDD2}"/>
              </a:ext>
            </a:extLst>
          </p:cNvPr>
          <p:cNvSpPr txBox="1"/>
          <p:nvPr/>
        </p:nvSpPr>
        <p:spPr>
          <a:xfrm>
            <a:off x="7042981" y="6328351"/>
            <a:ext cx="601444" cy="246221"/>
          </a:xfrm>
          <a:prstGeom prst="rect">
            <a:avLst/>
          </a:prstGeom>
          <a:noFill/>
          <a:ln>
            <a:noFill/>
          </a:ln>
        </p:spPr>
        <p:txBody>
          <a:bodyPr wrap="square" rtlCol="0">
            <a:spAutoFit/>
          </a:bodyPr>
          <a:lstStyle/>
          <a:p>
            <a:r>
              <a:rPr lang="en-GB" sz="1000" dirty="0"/>
              <a:t>Time</a:t>
            </a:r>
          </a:p>
        </p:txBody>
      </p:sp>
      <p:sp>
        <p:nvSpPr>
          <p:cNvPr id="23" name="TextBox 22">
            <a:extLst>
              <a:ext uri="{FF2B5EF4-FFF2-40B4-BE49-F238E27FC236}">
                <a16:creationId xmlns:a16="http://schemas.microsoft.com/office/drawing/2014/main" id="{ADB0630D-C018-4174-BA11-7EA7A06A1E11}"/>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
        <p:nvSpPr>
          <p:cNvPr id="35" name="TextBox 34">
            <a:extLst>
              <a:ext uri="{FF2B5EF4-FFF2-40B4-BE49-F238E27FC236}">
                <a16:creationId xmlns:a16="http://schemas.microsoft.com/office/drawing/2014/main" id="{0CB522D2-CB1B-4351-B1B8-B7EEF65494BA}"/>
              </a:ext>
            </a:extLst>
          </p:cNvPr>
          <p:cNvSpPr txBox="1"/>
          <p:nvPr/>
        </p:nvSpPr>
        <p:spPr>
          <a:xfrm>
            <a:off x="5913532" y="6619963"/>
            <a:ext cx="6451600" cy="276999"/>
          </a:xfrm>
          <a:prstGeom prst="rect">
            <a:avLst/>
          </a:prstGeom>
          <a:noFill/>
        </p:spPr>
        <p:txBody>
          <a:bodyPr wrap="square">
            <a:spAutoFit/>
          </a:bodyPr>
          <a:lstStyle/>
          <a:p>
            <a:r>
              <a:rPr lang="en-US" sz="1200" dirty="0">
                <a:solidFill>
                  <a:schemeClr val="bg1">
                    <a:lumMod val="50000"/>
                  </a:schemeClr>
                </a:solidFill>
              </a:rPr>
              <a:t>Figure 1: Arcadis Net Zero Approach 2021</a:t>
            </a:r>
            <a:endParaRPr lang="en-GB" sz="1200" dirty="0">
              <a:solidFill>
                <a:schemeClr val="bg1">
                  <a:lumMod val="50000"/>
                </a:schemeClr>
              </a:solidFill>
            </a:endParaRPr>
          </a:p>
        </p:txBody>
      </p:sp>
    </p:spTree>
    <p:extLst>
      <p:ext uri="{BB962C8B-B14F-4D97-AF65-F5344CB8AC3E}">
        <p14:creationId xmlns:p14="http://schemas.microsoft.com/office/powerpoint/2010/main" val="1832934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3188669-AEAD-4277-BF3B-6C689F6C0DD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B346CA08-F2B1-4D9C-B653-97AC504B024F}"/>
              </a:ext>
            </a:extLst>
          </p:cNvPr>
          <p:cNvSpPr txBox="1"/>
          <p:nvPr/>
        </p:nvSpPr>
        <p:spPr>
          <a:xfrm>
            <a:off x="414372" y="1974635"/>
            <a:ext cx="9044108" cy="2123658"/>
          </a:xfrm>
          <a:prstGeom prst="rect">
            <a:avLst/>
          </a:prstGeom>
          <a:noFill/>
        </p:spPr>
        <p:txBody>
          <a:bodyPr wrap="square">
            <a:spAutoFit/>
          </a:bodyPr>
          <a:lstStyle/>
          <a:p>
            <a:r>
              <a:rPr lang="en-GB" sz="4400" b="1" dirty="0">
                <a:solidFill>
                  <a:schemeClr val="bg2">
                    <a:lumMod val="50000"/>
                  </a:schemeClr>
                </a:solidFill>
              </a:rPr>
              <a:t>UK Grid </a:t>
            </a:r>
          </a:p>
          <a:p>
            <a:r>
              <a:rPr lang="en-GB" sz="4400" b="1" dirty="0">
                <a:solidFill>
                  <a:schemeClr val="bg2">
                    <a:lumMod val="50000"/>
                  </a:schemeClr>
                </a:solidFill>
              </a:rPr>
              <a:t>Decarbonisation</a:t>
            </a:r>
          </a:p>
          <a:p>
            <a:r>
              <a:rPr lang="en-GB" sz="4400" b="1" dirty="0">
                <a:solidFill>
                  <a:schemeClr val="bg2">
                    <a:lumMod val="50000"/>
                  </a:schemeClr>
                </a:solidFill>
              </a:rPr>
              <a:t>Roadmap</a:t>
            </a:r>
          </a:p>
        </p:txBody>
      </p:sp>
      <p:pic>
        <p:nvPicPr>
          <p:cNvPr id="12" name="Picture 11" descr="A close-up of a building&#10;&#10;Description automatically generated with low confidence">
            <a:extLst>
              <a:ext uri="{FF2B5EF4-FFF2-40B4-BE49-F238E27FC236}">
                <a16:creationId xmlns:a16="http://schemas.microsoft.com/office/drawing/2014/main" id="{399AEA26-DFD7-4535-A3F6-EA2710A8B8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sp>
        <p:nvSpPr>
          <p:cNvPr id="23" name="TextBox 22">
            <a:extLst>
              <a:ext uri="{FF2B5EF4-FFF2-40B4-BE49-F238E27FC236}">
                <a16:creationId xmlns:a16="http://schemas.microsoft.com/office/drawing/2014/main" id="{ADB0630D-C018-4174-BA11-7EA7A06A1E11}"/>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
        <p:nvSpPr>
          <p:cNvPr id="35" name="TextBox 34">
            <a:extLst>
              <a:ext uri="{FF2B5EF4-FFF2-40B4-BE49-F238E27FC236}">
                <a16:creationId xmlns:a16="http://schemas.microsoft.com/office/drawing/2014/main" id="{0CB522D2-CB1B-4351-B1B8-B7EEF65494BA}"/>
              </a:ext>
            </a:extLst>
          </p:cNvPr>
          <p:cNvSpPr txBox="1"/>
          <p:nvPr/>
        </p:nvSpPr>
        <p:spPr>
          <a:xfrm>
            <a:off x="6096000" y="6334827"/>
            <a:ext cx="5833174" cy="276999"/>
          </a:xfrm>
          <a:prstGeom prst="rect">
            <a:avLst/>
          </a:prstGeom>
          <a:noFill/>
        </p:spPr>
        <p:txBody>
          <a:bodyPr wrap="square">
            <a:spAutoFit/>
          </a:bodyPr>
          <a:lstStyle/>
          <a:p>
            <a:r>
              <a:rPr lang="en-US" sz="1200" dirty="0">
                <a:solidFill>
                  <a:schemeClr val="bg1">
                    <a:lumMod val="50000"/>
                  </a:schemeClr>
                </a:solidFill>
              </a:rPr>
              <a:t>Figure 2: BEIS  Net Zero and the Power Sector Scenarios</a:t>
            </a:r>
            <a:endParaRPr lang="en-GB" sz="1200" dirty="0">
              <a:solidFill>
                <a:schemeClr val="bg1">
                  <a:lumMod val="50000"/>
                </a:schemeClr>
              </a:solidFill>
            </a:endParaRPr>
          </a:p>
        </p:txBody>
      </p:sp>
      <p:pic>
        <p:nvPicPr>
          <p:cNvPr id="7" name="Picture 6" descr="Chart, line chart&#10;&#10;Description automatically generated">
            <a:extLst>
              <a:ext uri="{FF2B5EF4-FFF2-40B4-BE49-F238E27FC236}">
                <a16:creationId xmlns:a16="http://schemas.microsoft.com/office/drawing/2014/main" id="{6E64092D-D0B9-4060-9087-97ECE0F674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9068" y="2090047"/>
            <a:ext cx="6930828" cy="4267868"/>
          </a:xfrm>
          <a:prstGeom prst="rect">
            <a:avLst/>
          </a:prstGeom>
        </p:spPr>
      </p:pic>
      <p:sp>
        <p:nvSpPr>
          <p:cNvPr id="8" name="TextBox 7">
            <a:extLst>
              <a:ext uri="{FF2B5EF4-FFF2-40B4-BE49-F238E27FC236}">
                <a16:creationId xmlns:a16="http://schemas.microsoft.com/office/drawing/2014/main" id="{BFD6C58C-D3D0-4A12-87D6-1702D0E7FF63}"/>
              </a:ext>
            </a:extLst>
          </p:cNvPr>
          <p:cNvSpPr txBox="1"/>
          <p:nvPr/>
        </p:nvSpPr>
        <p:spPr>
          <a:xfrm>
            <a:off x="6959600" y="2090047"/>
            <a:ext cx="4780296" cy="276999"/>
          </a:xfrm>
          <a:prstGeom prst="rect">
            <a:avLst/>
          </a:prstGeom>
          <a:noFill/>
        </p:spPr>
        <p:txBody>
          <a:bodyPr wrap="square">
            <a:spAutoFit/>
          </a:bodyPr>
          <a:lstStyle/>
          <a:p>
            <a:r>
              <a:rPr lang="en-US" sz="1200" dirty="0">
                <a:solidFill>
                  <a:schemeClr val="bg1">
                    <a:lumMod val="50000"/>
                  </a:schemeClr>
                </a:solidFill>
              </a:rPr>
              <a:t>Maximum demand, without Hydrogen</a:t>
            </a:r>
            <a:endParaRPr lang="en-GB" sz="1200" dirty="0">
              <a:solidFill>
                <a:schemeClr val="bg1">
                  <a:lumMod val="50000"/>
                </a:schemeClr>
              </a:solidFill>
            </a:endParaRPr>
          </a:p>
        </p:txBody>
      </p:sp>
    </p:spTree>
    <p:extLst>
      <p:ext uri="{BB962C8B-B14F-4D97-AF65-F5344CB8AC3E}">
        <p14:creationId xmlns:p14="http://schemas.microsoft.com/office/powerpoint/2010/main" val="249204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536729" y="1800735"/>
            <a:ext cx="8003971" cy="1015663"/>
          </a:xfrm>
          <a:prstGeom prst="rect">
            <a:avLst/>
          </a:prstGeom>
          <a:noFill/>
        </p:spPr>
        <p:txBody>
          <a:bodyPr wrap="square">
            <a:spAutoFit/>
          </a:bodyPr>
          <a:lstStyle/>
          <a:p>
            <a:pPr algn="ctr"/>
            <a:r>
              <a:rPr lang="en-GB" sz="6000" b="1" dirty="0">
                <a:solidFill>
                  <a:schemeClr val="bg2">
                    <a:lumMod val="50000"/>
                  </a:schemeClr>
                </a:solidFill>
              </a:rPr>
              <a:t>Plant &amp; Equipment</a:t>
            </a:r>
            <a:endParaRPr lang="en-GB" sz="6000" dirty="0">
              <a:solidFill>
                <a:schemeClr val="bg2">
                  <a:lumMod val="50000"/>
                </a:schemeClr>
              </a:solidFill>
            </a:endParaRPr>
          </a:p>
        </p:txBody>
      </p:sp>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graphicFrame>
        <p:nvGraphicFramePr>
          <p:cNvPr id="2" name="Table 1">
            <a:extLst>
              <a:ext uri="{FF2B5EF4-FFF2-40B4-BE49-F238E27FC236}">
                <a16:creationId xmlns:a16="http://schemas.microsoft.com/office/drawing/2014/main" id="{F02A1A44-2CE9-4AFF-8035-BD3118FC1316}"/>
              </a:ext>
            </a:extLst>
          </p:cNvPr>
          <p:cNvGraphicFramePr>
            <a:graphicFrameLocks noGrp="1"/>
          </p:cNvGraphicFramePr>
          <p:nvPr>
            <p:extLst>
              <p:ext uri="{D42A27DB-BD31-4B8C-83A1-F6EECF244321}">
                <p14:modId xmlns:p14="http://schemas.microsoft.com/office/powerpoint/2010/main" val="3524935607"/>
              </p:ext>
            </p:extLst>
          </p:nvPr>
        </p:nvGraphicFramePr>
        <p:xfrm>
          <a:off x="514350" y="2654867"/>
          <a:ext cx="6299688" cy="4025439"/>
        </p:xfrm>
        <a:graphic>
          <a:graphicData uri="http://schemas.openxmlformats.org/drawingml/2006/table">
            <a:tbl>
              <a:tblPr firstRow="1" firstCol="1" bandRow="1">
                <a:tableStyleId>{5C22544A-7EE6-4342-B048-85BDC9FD1C3A}</a:tableStyleId>
              </a:tblPr>
              <a:tblGrid>
                <a:gridCol w="910004">
                  <a:extLst>
                    <a:ext uri="{9D8B030D-6E8A-4147-A177-3AD203B41FA5}">
                      <a16:colId xmlns:a16="http://schemas.microsoft.com/office/drawing/2014/main" val="3801905073"/>
                    </a:ext>
                  </a:extLst>
                </a:gridCol>
                <a:gridCol w="1008547">
                  <a:extLst>
                    <a:ext uri="{9D8B030D-6E8A-4147-A177-3AD203B41FA5}">
                      <a16:colId xmlns:a16="http://schemas.microsoft.com/office/drawing/2014/main" val="3800816499"/>
                    </a:ext>
                  </a:extLst>
                </a:gridCol>
                <a:gridCol w="1889999">
                  <a:extLst>
                    <a:ext uri="{9D8B030D-6E8A-4147-A177-3AD203B41FA5}">
                      <a16:colId xmlns:a16="http://schemas.microsoft.com/office/drawing/2014/main" val="3109812694"/>
                    </a:ext>
                  </a:extLst>
                </a:gridCol>
                <a:gridCol w="2491138">
                  <a:extLst>
                    <a:ext uri="{9D8B030D-6E8A-4147-A177-3AD203B41FA5}">
                      <a16:colId xmlns:a16="http://schemas.microsoft.com/office/drawing/2014/main" val="2549042495"/>
                    </a:ext>
                  </a:extLst>
                </a:gridCol>
              </a:tblGrid>
              <a:tr h="359651">
                <a:tc>
                  <a:txBody>
                    <a:bodyPr/>
                    <a:lstStyle/>
                    <a:p>
                      <a:pPr algn="ctr">
                        <a:lnSpc>
                          <a:spcPct val="107000"/>
                        </a:lnSpc>
                        <a:spcAft>
                          <a:spcPts val="800"/>
                        </a:spcAft>
                      </a:pPr>
                      <a:r>
                        <a:rPr lang="en-GB" sz="1400" dirty="0">
                          <a:solidFill>
                            <a:schemeClr val="tx1">
                              <a:lumMod val="75000"/>
                              <a:lumOff val="25000"/>
                            </a:schemeClr>
                          </a:solidFill>
                          <a:effectLst/>
                        </a:rPr>
                        <a:t>Purpose</a:t>
                      </a:r>
                      <a:endPar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nSpc>
                          <a:spcPct val="107000"/>
                        </a:lnSpc>
                        <a:spcAft>
                          <a:spcPts val="800"/>
                        </a:spcAft>
                      </a:pPr>
                      <a:r>
                        <a:rPr lang="en-GB" sz="1400" dirty="0">
                          <a:solidFill>
                            <a:schemeClr val="tx1">
                              <a:lumMod val="75000"/>
                              <a:lumOff val="25000"/>
                            </a:schemeClr>
                          </a:solidFill>
                          <a:effectLst/>
                        </a:rPr>
                        <a:t>Building</a:t>
                      </a:r>
                      <a:endPar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gn="ctr">
                        <a:lnSpc>
                          <a:spcPct val="107000"/>
                        </a:lnSpc>
                        <a:spcAft>
                          <a:spcPts val="800"/>
                        </a:spcAft>
                      </a:pPr>
                      <a:r>
                        <a:rPr lang="en-GB" sz="1400" dirty="0">
                          <a:solidFill>
                            <a:schemeClr val="tx1">
                              <a:lumMod val="75000"/>
                              <a:lumOff val="25000"/>
                            </a:schemeClr>
                          </a:solidFill>
                          <a:effectLst/>
                        </a:rPr>
                        <a:t>Plant</a:t>
                      </a:r>
                      <a:endPar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gn="ctr">
                        <a:lnSpc>
                          <a:spcPct val="107000"/>
                        </a:lnSpc>
                        <a:spcAft>
                          <a:spcPts val="800"/>
                        </a:spcAft>
                      </a:pPr>
                      <a:r>
                        <a:rPr lang="en-GB" sz="1400" dirty="0">
                          <a:solidFill>
                            <a:schemeClr val="tx1">
                              <a:lumMod val="75000"/>
                              <a:lumOff val="25000"/>
                            </a:schemeClr>
                          </a:solidFill>
                          <a:effectLst/>
                        </a:rPr>
                        <a:t>Detail</a:t>
                      </a:r>
                      <a:endPar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extLst>
                  <a:ext uri="{0D108BD9-81ED-4DB2-BD59-A6C34878D82A}">
                    <a16:rowId xmlns:a16="http://schemas.microsoft.com/office/drawing/2014/main" val="3789110631"/>
                  </a:ext>
                </a:extLst>
              </a:tr>
              <a:tr h="998338">
                <a:tc>
                  <a:txBody>
                    <a:bodyPr/>
                    <a:lstStyle/>
                    <a:p>
                      <a:pPr>
                        <a:lnSpc>
                          <a:spcPct val="107000"/>
                        </a:lnSpc>
                        <a:spcAft>
                          <a:spcPts val="800"/>
                        </a:spcAft>
                      </a:pPr>
                      <a:r>
                        <a:rPr lang="en-GB" sz="1100" dirty="0">
                          <a:solidFill>
                            <a:schemeClr val="tx1">
                              <a:lumMod val="75000"/>
                              <a:lumOff val="25000"/>
                            </a:schemeClr>
                          </a:solidFill>
                          <a:effectLst/>
                        </a:rPr>
                        <a:t>Space Heating </a:t>
                      </a:r>
                      <a:endPar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nSpc>
                          <a:spcPct val="107000"/>
                        </a:lnSpc>
                        <a:spcAft>
                          <a:spcPts val="800"/>
                        </a:spcAft>
                      </a:pPr>
                      <a:r>
                        <a:rPr lang="en-GB" sz="1100" dirty="0">
                          <a:effectLst/>
                        </a:rPr>
                        <a:t>Office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marL="342900" lvl="0" indent="-342900">
                        <a:lnSpc>
                          <a:spcPct val="107000"/>
                        </a:lnSpc>
                        <a:buFont typeface="Wingdings" panose="05000000000000000000" pitchFamily="2" charset="2"/>
                        <a:buChar char=""/>
                      </a:pPr>
                      <a:r>
                        <a:rPr lang="en-GB" sz="1100" dirty="0">
                          <a:effectLst/>
                        </a:rPr>
                        <a:t>1 x Biomass Boiler</a:t>
                      </a:r>
                    </a:p>
                    <a:p>
                      <a:pPr marL="342900" lvl="0" indent="-342900">
                        <a:lnSpc>
                          <a:spcPct val="107000"/>
                        </a:lnSpc>
                        <a:buFont typeface="Wingdings" panose="05000000000000000000" pitchFamily="2" charset="2"/>
                        <a:buChar char=""/>
                      </a:pPr>
                      <a:r>
                        <a:rPr lang="en-GB" sz="1100" dirty="0">
                          <a:effectLst/>
                        </a:rPr>
                        <a:t>2 x Gas Condensing  Boilers</a:t>
                      </a:r>
                    </a:p>
                    <a:p>
                      <a:pPr marL="342900" lvl="0" indent="-342900">
                        <a:lnSpc>
                          <a:spcPct val="107000"/>
                        </a:lnSpc>
                        <a:buFont typeface="Wingdings" panose="05000000000000000000" pitchFamily="2" charset="2"/>
                        <a:buChar char=""/>
                      </a:pPr>
                      <a:r>
                        <a:rPr lang="en-GB" sz="1100" dirty="0">
                          <a:effectLst/>
                        </a:rPr>
                        <a:t>5 x VSD Duty Pumps</a:t>
                      </a:r>
                    </a:p>
                    <a:p>
                      <a:pPr marL="342900" lvl="0" indent="-342900">
                        <a:lnSpc>
                          <a:spcPct val="107000"/>
                        </a:lnSpc>
                        <a:spcAft>
                          <a:spcPts val="800"/>
                        </a:spcAft>
                        <a:buFont typeface="Wingdings" panose="05000000000000000000" pitchFamily="2" charset="2"/>
                        <a:buChar char=""/>
                      </a:pPr>
                      <a:r>
                        <a:rPr lang="en-GB" sz="1100" dirty="0">
                          <a:effectLst/>
                        </a:rPr>
                        <a:t>2 x 11,000 litre buffer vessels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nSpc>
                          <a:spcPct val="107000"/>
                        </a:lnSpc>
                        <a:spcAft>
                          <a:spcPts val="800"/>
                        </a:spcAft>
                      </a:pPr>
                      <a:r>
                        <a:rPr lang="en-GB" sz="1100" dirty="0">
                          <a:effectLst/>
                        </a:rPr>
                        <a:t>Gas provides high and low peaks as well used for resilience for biomass failure</a:t>
                      </a:r>
                    </a:p>
                    <a:p>
                      <a:pPr>
                        <a:lnSpc>
                          <a:spcPct val="107000"/>
                        </a:lnSpc>
                        <a:spcAft>
                          <a:spcPts val="800"/>
                        </a:spcAft>
                      </a:pPr>
                      <a:r>
                        <a:rPr lang="en-GB" sz="1100" dirty="0">
                          <a:effectLst/>
                        </a:rPr>
                        <a:t>Gas serves x 4 Zones</a:t>
                      </a:r>
                    </a:p>
                    <a:p>
                      <a:pPr>
                        <a:lnSpc>
                          <a:spcPct val="107000"/>
                        </a:lnSpc>
                        <a:spcAft>
                          <a:spcPts val="800"/>
                        </a:spcAft>
                      </a:pPr>
                      <a:r>
                        <a:rPr lang="en-GB" sz="1100" dirty="0">
                          <a:effectLst/>
                        </a:rPr>
                        <a:t>BMS Controlled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extLst>
                  <a:ext uri="{0D108BD9-81ED-4DB2-BD59-A6C34878D82A}">
                    <a16:rowId xmlns:a16="http://schemas.microsoft.com/office/drawing/2014/main" val="571110341"/>
                  </a:ext>
                </a:extLst>
              </a:tr>
              <a:tr h="327835">
                <a:tc>
                  <a:txBody>
                    <a:bodyPr/>
                    <a:lstStyle/>
                    <a:p>
                      <a:pPr>
                        <a:lnSpc>
                          <a:spcPct val="107000"/>
                        </a:lnSpc>
                        <a:spcAft>
                          <a:spcPts val="800"/>
                        </a:spcAft>
                      </a:pPr>
                      <a:r>
                        <a:rPr lang="en-GB" sz="1100">
                          <a:solidFill>
                            <a:schemeClr val="tx1">
                              <a:lumMod val="75000"/>
                              <a:lumOff val="25000"/>
                            </a:schemeClr>
                          </a:solidFill>
                          <a:effectLst/>
                        </a:rPr>
                        <a:t>Hot Water</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nSpc>
                          <a:spcPct val="107000"/>
                        </a:lnSpc>
                        <a:spcAft>
                          <a:spcPts val="800"/>
                        </a:spcAft>
                      </a:pPr>
                      <a:r>
                        <a:rPr lang="en-GB" sz="1100" dirty="0">
                          <a:effectLst/>
                        </a:rPr>
                        <a:t>Office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tc>
                  <a:txBody>
                    <a:bodyPr/>
                    <a:lstStyle/>
                    <a:p>
                      <a:pPr marL="342900" lvl="0" indent="-342900">
                        <a:lnSpc>
                          <a:spcPct val="107000"/>
                        </a:lnSpc>
                        <a:spcAft>
                          <a:spcPts val="800"/>
                        </a:spcAft>
                        <a:buFont typeface="Wingdings" panose="05000000000000000000" pitchFamily="2" charset="2"/>
                        <a:buChar char=""/>
                      </a:pPr>
                      <a:r>
                        <a:rPr lang="en-GB" sz="1100">
                          <a:effectLst/>
                        </a:rPr>
                        <a:t>45 x Point of use Electric heaters (Est)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tc>
                  <a:txBody>
                    <a:bodyPr/>
                    <a:lstStyle/>
                    <a:p>
                      <a:pPr>
                        <a:lnSpc>
                          <a:spcPct val="107000"/>
                        </a:lnSpc>
                        <a:spcAft>
                          <a:spcPts val="800"/>
                        </a:spcAft>
                      </a:pPr>
                      <a:r>
                        <a:rPr lang="en-GB" sz="1100" dirty="0">
                          <a:effectLst/>
                        </a:rPr>
                        <a:t>Serving toilets and kitchenette taps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extLst>
                  <a:ext uri="{0D108BD9-81ED-4DB2-BD59-A6C34878D82A}">
                    <a16:rowId xmlns:a16="http://schemas.microsoft.com/office/drawing/2014/main" val="4272081027"/>
                  </a:ext>
                </a:extLst>
              </a:tr>
              <a:tr h="160209">
                <a:tc>
                  <a:txBody>
                    <a:bodyPr/>
                    <a:lstStyle/>
                    <a:p>
                      <a:pPr>
                        <a:lnSpc>
                          <a:spcPct val="107000"/>
                        </a:lnSpc>
                        <a:spcAft>
                          <a:spcPts val="800"/>
                        </a:spcAft>
                      </a:pPr>
                      <a:r>
                        <a:rPr lang="en-GB" sz="1100">
                          <a:solidFill>
                            <a:schemeClr val="tx1">
                              <a:lumMod val="75000"/>
                              <a:lumOff val="25000"/>
                            </a:schemeClr>
                          </a:solidFill>
                          <a:effectLst/>
                        </a:rPr>
                        <a:t>Ventilation</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nSpc>
                          <a:spcPct val="107000"/>
                        </a:lnSpc>
                        <a:spcAft>
                          <a:spcPts val="800"/>
                        </a:spcAft>
                      </a:pPr>
                      <a:r>
                        <a:rPr lang="en-GB" sz="1100" dirty="0">
                          <a:effectLst/>
                        </a:rPr>
                        <a:t>Office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marL="342900" lvl="0" indent="-342900">
                        <a:lnSpc>
                          <a:spcPct val="107000"/>
                        </a:lnSpc>
                        <a:spcAft>
                          <a:spcPts val="800"/>
                        </a:spcAft>
                        <a:buFont typeface="Wingdings" panose="05000000000000000000" pitchFamily="2" charset="2"/>
                        <a:buChar char=""/>
                      </a:pPr>
                      <a:r>
                        <a:rPr lang="en-GB" sz="1100" dirty="0">
                          <a:effectLst/>
                        </a:rPr>
                        <a:t>Natural Ventilation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nSpc>
                          <a:spcPct val="107000"/>
                        </a:lnSpc>
                        <a:spcAft>
                          <a:spcPts val="800"/>
                        </a:spcAft>
                      </a:pPr>
                      <a:r>
                        <a:rPr lang="en-GB" sz="1100" dirty="0">
                          <a:effectLst/>
                        </a:rPr>
                        <a:t>NA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extLst>
                  <a:ext uri="{0D108BD9-81ED-4DB2-BD59-A6C34878D82A}">
                    <a16:rowId xmlns:a16="http://schemas.microsoft.com/office/drawing/2014/main" val="298347375"/>
                  </a:ext>
                </a:extLst>
              </a:tr>
              <a:tr h="327835">
                <a:tc>
                  <a:txBody>
                    <a:bodyPr/>
                    <a:lstStyle/>
                    <a:p>
                      <a:pPr>
                        <a:lnSpc>
                          <a:spcPct val="107000"/>
                        </a:lnSpc>
                        <a:spcAft>
                          <a:spcPts val="800"/>
                        </a:spcAft>
                      </a:pPr>
                      <a:r>
                        <a:rPr lang="en-GB" sz="1100">
                          <a:solidFill>
                            <a:schemeClr val="tx1">
                              <a:lumMod val="75000"/>
                              <a:lumOff val="25000"/>
                            </a:schemeClr>
                          </a:solidFill>
                          <a:effectLst/>
                        </a:rPr>
                        <a:t>Lighting</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nSpc>
                          <a:spcPct val="107000"/>
                        </a:lnSpc>
                        <a:spcAft>
                          <a:spcPts val="800"/>
                        </a:spcAft>
                      </a:pPr>
                      <a:r>
                        <a:rPr lang="en-GB" sz="1100" dirty="0">
                          <a:effectLst/>
                        </a:rPr>
                        <a:t>Office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tc>
                  <a:txBody>
                    <a:bodyPr/>
                    <a:lstStyle/>
                    <a:p>
                      <a:pPr marL="342900" lvl="0" indent="-342900">
                        <a:lnSpc>
                          <a:spcPct val="107000"/>
                        </a:lnSpc>
                        <a:spcAft>
                          <a:spcPts val="800"/>
                        </a:spcAft>
                        <a:buFont typeface="Wingdings" panose="05000000000000000000" pitchFamily="2" charset="2"/>
                        <a:buChar char=""/>
                      </a:pPr>
                      <a:r>
                        <a:rPr lang="en-GB" sz="1100">
                          <a:effectLst/>
                        </a:rPr>
                        <a:t>60% LED lighting fittings installed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tc>
                  <a:txBody>
                    <a:bodyPr/>
                    <a:lstStyle/>
                    <a:p>
                      <a:pPr>
                        <a:lnSpc>
                          <a:spcPct val="107000"/>
                        </a:lnSpc>
                        <a:spcAft>
                          <a:spcPts val="800"/>
                        </a:spcAft>
                      </a:pPr>
                      <a:r>
                        <a:rPr lang="en-GB" sz="1100" dirty="0">
                          <a:effectLst/>
                        </a:rPr>
                        <a:t>LED rollout commenced in 2016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extLst>
                  <a:ext uri="{0D108BD9-81ED-4DB2-BD59-A6C34878D82A}">
                    <a16:rowId xmlns:a16="http://schemas.microsoft.com/office/drawing/2014/main" val="680387229"/>
                  </a:ext>
                </a:extLst>
              </a:tr>
              <a:tr h="495460">
                <a:tc>
                  <a:txBody>
                    <a:bodyPr/>
                    <a:lstStyle/>
                    <a:p>
                      <a:pPr>
                        <a:lnSpc>
                          <a:spcPct val="107000"/>
                        </a:lnSpc>
                        <a:spcAft>
                          <a:spcPts val="800"/>
                        </a:spcAft>
                      </a:pPr>
                      <a:r>
                        <a:rPr lang="en-GB" sz="1100" dirty="0">
                          <a:solidFill>
                            <a:schemeClr val="tx1">
                              <a:lumMod val="75000"/>
                              <a:lumOff val="25000"/>
                            </a:schemeClr>
                          </a:solidFill>
                          <a:effectLst/>
                        </a:rPr>
                        <a:t>Space Heating and Hot Water </a:t>
                      </a:r>
                      <a:endPar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nSpc>
                          <a:spcPct val="107000"/>
                        </a:lnSpc>
                        <a:spcAft>
                          <a:spcPts val="800"/>
                        </a:spcAft>
                      </a:pPr>
                      <a:r>
                        <a:rPr lang="en-GB" sz="1100" dirty="0">
                          <a:effectLst/>
                        </a:rPr>
                        <a:t>Amenity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marL="342900" lvl="0" indent="-342900">
                        <a:lnSpc>
                          <a:spcPct val="107000"/>
                        </a:lnSpc>
                        <a:spcAft>
                          <a:spcPts val="800"/>
                        </a:spcAft>
                        <a:buFont typeface="Wingdings" panose="05000000000000000000" pitchFamily="2" charset="2"/>
                        <a:buChar char=""/>
                      </a:pPr>
                      <a:r>
                        <a:rPr lang="en-GB" sz="1100" dirty="0">
                          <a:effectLst/>
                        </a:rPr>
                        <a:t>2 x Combination Atmospheric Gas Boilers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nSpc>
                          <a:spcPct val="107000"/>
                        </a:lnSpc>
                        <a:spcAft>
                          <a:spcPts val="800"/>
                        </a:spcAft>
                      </a:pPr>
                      <a:r>
                        <a:rPr lang="en-GB" sz="1100" dirty="0">
                          <a:effectLst/>
                        </a:rPr>
                        <a:t> LTHW for space heating  and  provide HWS to commercial kitchen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extLst>
                  <a:ext uri="{0D108BD9-81ED-4DB2-BD59-A6C34878D82A}">
                    <a16:rowId xmlns:a16="http://schemas.microsoft.com/office/drawing/2014/main" val="1122679196"/>
                  </a:ext>
                </a:extLst>
              </a:tr>
              <a:tr h="196682">
                <a:tc>
                  <a:txBody>
                    <a:bodyPr/>
                    <a:lstStyle/>
                    <a:p>
                      <a:pPr>
                        <a:lnSpc>
                          <a:spcPct val="107000"/>
                        </a:lnSpc>
                        <a:spcAft>
                          <a:spcPts val="800"/>
                        </a:spcAft>
                      </a:pPr>
                      <a:r>
                        <a:rPr lang="en-GB" sz="1100">
                          <a:solidFill>
                            <a:schemeClr val="tx1">
                              <a:lumMod val="75000"/>
                              <a:lumOff val="25000"/>
                            </a:schemeClr>
                          </a:solidFill>
                          <a:effectLst/>
                        </a:rPr>
                        <a:t>Ventilation</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nSpc>
                          <a:spcPct val="107000"/>
                        </a:lnSpc>
                        <a:spcAft>
                          <a:spcPts val="800"/>
                        </a:spcAft>
                      </a:pPr>
                      <a:r>
                        <a:rPr lang="en-GB" sz="1100" dirty="0">
                          <a:effectLst/>
                        </a:rPr>
                        <a:t>Amenity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tc>
                  <a:txBody>
                    <a:bodyPr/>
                    <a:lstStyle/>
                    <a:p>
                      <a:pPr marL="342900" lvl="0" indent="-342900">
                        <a:lnSpc>
                          <a:spcPct val="107000"/>
                        </a:lnSpc>
                        <a:spcAft>
                          <a:spcPts val="800"/>
                        </a:spcAft>
                        <a:buFont typeface="Wingdings" panose="05000000000000000000" pitchFamily="2" charset="2"/>
                        <a:buChar char=""/>
                      </a:pPr>
                      <a:r>
                        <a:rPr lang="en-GB" sz="1100">
                          <a:effectLst/>
                        </a:rPr>
                        <a:t>Natural Ventilation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extLst>
                  <a:ext uri="{0D108BD9-81ED-4DB2-BD59-A6C34878D82A}">
                    <a16:rowId xmlns:a16="http://schemas.microsoft.com/office/drawing/2014/main" val="1892967740"/>
                  </a:ext>
                </a:extLst>
              </a:tr>
              <a:tr h="327835">
                <a:tc>
                  <a:txBody>
                    <a:bodyPr/>
                    <a:lstStyle/>
                    <a:p>
                      <a:pPr>
                        <a:lnSpc>
                          <a:spcPct val="107000"/>
                        </a:lnSpc>
                        <a:spcAft>
                          <a:spcPts val="800"/>
                        </a:spcAft>
                      </a:pPr>
                      <a:r>
                        <a:rPr lang="en-GB" sz="1100" dirty="0">
                          <a:solidFill>
                            <a:schemeClr val="tx1">
                              <a:lumMod val="75000"/>
                              <a:lumOff val="25000"/>
                            </a:schemeClr>
                          </a:solidFill>
                          <a:effectLst/>
                        </a:rPr>
                        <a:t>Gas (Cooking)</a:t>
                      </a:r>
                      <a:endPar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nSpc>
                          <a:spcPct val="107000"/>
                        </a:lnSpc>
                        <a:spcAft>
                          <a:spcPts val="800"/>
                        </a:spcAft>
                      </a:pPr>
                      <a:r>
                        <a:rPr lang="en-GB" sz="1100" dirty="0">
                          <a:effectLst/>
                        </a:rPr>
                        <a:t>Amenity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marL="342900" lvl="0" indent="-342900">
                        <a:lnSpc>
                          <a:spcPct val="107000"/>
                        </a:lnSpc>
                        <a:spcAft>
                          <a:spcPts val="800"/>
                        </a:spcAft>
                        <a:buFont typeface="Wingdings" panose="05000000000000000000" pitchFamily="2" charset="2"/>
                        <a:buChar char=""/>
                      </a:pPr>
                      <a:r>
                        <a:rPr lang="en-GB" sz="1100" dirty="0">
                          <a:effectLst/>
                        </a:rPr>
                        <a:t>Mix of gas and electrical appliances.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nSpc>
                          <a:spcPct val="107000"/>
                        </a:lnSpc>
                        <a:spcAft>
                          <a:spcPts val="800"/>
                        </a:spcAft>
                      </a:pPr>
                      <a:r>
                        <a:rPr lang="en-GB" sz="1100" dirty="0">
                          <a:effectLst/>
                        </a:rPr>
                        <a:t>Commercial kitchen serving restaurant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extLst>
                  <a:ext uri="{0D108BD9-81ED-4DB2-BD59-A6C34878D82A}">
                    <a16:rowId xmlns:a16="http://schemas.microsoft.com/office/drawing/2014/main" val="3689446484"/>
                  </a:ext>
                </a:extLst>
              </a:tr>
              <a:tr h="160209">
                <a:tc>
                  <a:txBody>
                    <a:bodyPr/>
                    <a:lstStyle/>
                    <a:p>
                      <a:pPr>
                        <a:lnSpc>
                          <a:spcPct val="107000"/>
                        </a:lnSpc>
                        <a:spcAft>
                          <a:spcPts val="800"/>
                        </a:spcAft>
                      </a:pPr>
                      <a:r>
                        <a:rPr lang="en-GB" sz="1100" dirty="0">
                          <a:solidFill>
                            <a:schemeClr val="tx1">
                              <a:lumMod val="75000"/>
                              <a:lumOff val="25000"/>
                            </a:schemeClr>
                          </a:solidFill>
                          <a:effectLst/>
                        </a:rPr>
                        <a:t>Lighting</a:t>
                      </a:r>
                      <a:endPar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solidFill>
                  </a:tcPr>
                </a:tc>
                <a:tc>
                  <a:txBody>
                    <a:bodyPr/>
                    <a:lstStyle/>
                    <a:p>
                      <a:pPr>
                        <a:lnSpc>
                          <a:spcPct val="107000"/>
                        </a:lnSpc>
                        <a:spcAft>
                          <a:spcPts val="800"/>
                        </a:spcAft>
                      </a:pPr>
                      <a:r>
                        <a:rPr lang="en-GB" sz="1100" dirty="0">
                          <a:effectLst/>
                        </a:rPr>
                        <a:t>Amenity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tc>
                  <a:txBody>
                    <a:bodyPr/>
                    <a:lstStyle/>
                    <a:p>
                      <a:pPr marL="342900" lvl="0" indent="-342900">
                        <a:lnSpc>
                          <a:spcPct val="107000"/>
                        </a:lnSpc>
                        <a:spcAft>
                          <a:spcPts val="800"/>
                        </a:spcAft>
                        <a:buFont typeface="Wingdings" panose="05000000000000000000" pitchFamily="2" charset="2"/>
                        <a:buChar char=""/>
                      </a:pPr>
                      <a:r>
                        <a:rPr lang="en-GB" sz="1100">
                          <a:effectLst/>
                        </a:rPr>
                        <a:t>100% LED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tc>
                  <a:txBody>
                    <a:bodyPr/>
                    <a:lstStyle/>
                    <a:p>
                      <a:pPr>
                        <a:lnSpc>
                          <a:spcPct val="107000"/>
                        </a:lnSpc>
                        <a:spcAft>
                          <a:spcPts val="800"/>
                        </a:spcAft>
                      </a:pPr>
                      <a:r>
                        <a:rPr lang="en-GB" sz="1100" dirty="0">
                          <a:effectLst/>
                        </a:rPr>
                        <a:t>NA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extLst>
                  <a:ext uri="{0D108BD9-81ED-4DB2-BD59-A6C34878D82A}">
                    <a16:rowId xmlns:a16="http://schemas.microsoft.com/office/drawing/2014/main" val="3640441182"/>
                  </a:ext>
                </a:extLst>
              </a:tr>
              <a:tr h="475079">
                <a:tc>
                  <a:txBody>
                    <a:bodyPr/>
                    <a:lstStyle/>
                    <a:p>
                      <a:pPr>
                        <a:lnSpc>
                          <a:spcPct val="107000"/>
                        </a:lnSpc>
                        <a:spcAft>
                          <a:spcPts val="800"/>
                        </a:spcAft>
                      </a:pPr>
                      <a:r>
                        <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Air Conditioning</a:t>
                      </a:r>
                    </a:p>
                  </a:txBody>
                  <a:tcPr marL="68580" marR="68580" marT="0" marB="0">
                    <a:solidFill>
                      <a:schemeClr val="accent6"/>
                    </a:solidFill>
                  </a:tcPr>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Server Farm Building</a:t>
                      </a:r>
                    </a:p>
                  </a:txBody>
                  <a:tcPr marL="68580" marR="68580" marT="0" marB="0">
                    <a:solidFill>
                      <a:schemeClr val="accent6">
                        <a:lumMod val="40000"/>
                        <a:lumOff val="60000"/>
                      </a:schemeClr>
                    </a:solidFill>
                  </a:tcPr>
                </a:tc>
                <a:tc>
                  <a:txBody>
                    <a:bodyPr/>
                    <a:lstStyle/>
                    <a:p>
                      <a:pPr marL="342900" lvl="0" indent="-342900">
                        <a:lnSpc>
                          <a:spcPct val="107000"/>
                        </a:lnSpc>
                        <a:spcAft>
                          <a:spcPts val="800"/>
                        </a:spcAft>
                        <a:buFont typeface="Wingdings" panose="05000000000000000000" pitchFamily="2"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X 8 air handlers</a:t>
                      </a:r>
                    </a:p>
                    <a:p>
                      <a:pPr marL="342900" lvl="0" indent="-342900">
                        <a:lnSpc>
                          <a:spcPct val="107000"/>
                        </a:lnSpc>
                        <a:spcAft>
                          <a:spcPts val="800"/>
                        </a:spcAft>
                        <a:buFont typeface="Wingdings" panose="05000000000000000000" pitchFamily="2"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X </a:t>
                      </a:r>
                      <a:r>
                        <a:rPr lang="en-GB" sz="1100">
                          <a:effectLst/>
                          <a:latin typeface="Calibri" panose="020F0502020204030204" pitchFamily="34" charset="0"/>
                          <a:ea typeface="Calibri" panose="020F0502020204030204" pitchFamily="34" charset="0"/>
                          <a:cs typeface="Times New Roman" panose="02020603050405020304" pitchFamily="18" charset="0"/>
                        </a:rPr>
                        <a:t>12 condensers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40000"/>
                        <a:lumOff val="60000"/>
                      </a:schemeClr>
                    </a:solidFill>
                  </a:tcPr>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Services moving to Cloud in 2022. Equipment to be decommissioned</a:t>
                      </a:r>
                    </a:p>
                  </a:txBody>
                  <a:tcPr marL="68580" marR="68580" marT="0" marB="0">
                    <a:solidFill>
                      <a:schemeClr val="accent6">
                        <a:lumMod val="40000"/>
                        <a:lumOff val="60000"/>
                      </a:schemeClr>
                    </a:solidFill>
                  </a:tcPr>
                </a:tc>
                <a:extLst>
                  <a:ext uri="{0D108BD9-81ED-4DB2-BD59-A6C34878D82A}">
                    <a16:rowId xmlns:a16="http://schemas.microsoft.com/office/drawing/2014/main" val="2171492971"/>
                  </a:ext>
                </a:extLst>
              </a:tr>
            </a:tbl>
          </a:graphicData>
        </a:graphic>
      </p:graphicFrame>
      <p:pic>
        <p:nvPicPr>
          <p:cNvPr id="5" name="Picture 4">
            <a:extLst>
              <a:ext uri="{FF2B5EF4-FFF2-40B4-BE49-F238E27FC236}">
                <a16:creationId xmlns:a16="http://schemas.microsoft.com/office/drawing/2014/main" id="{CDE6C62A-C2F7-4D10-BFE5-43C40F1464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64746" y="2760798"/>
            <a:ext cx="4197334" cy="2861070"/>
          </a:xfrm>
          <a:prstGeom prst="rect">
            <a:avLst/>
          </a:prstGeom>
        </p:spPr>
      </p:pic>
      <p:sp>
        <p:nvSpPr>
          <p:cNvPr id="8" name="TextBox 7">
            <a:extLst>
              <a:ext uri="{FF2B5EF4-FFF2-40B4-BE49-F238E27FC236}">
                <a16:creationId xmlns:a16="http://schemas.microsoft.com/office/drawing/2014/main" id="{7ECFD7D3-E036-420C-A936-FC305FF9694D}"/>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3954618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erial view of a large building&#10;&#10;Description automatically generated with low confidence">
            <a:extLst>
              <a:ext uri="{FF2B5EF4-FFF2-40B4-BE49-F238E27FC236}">
                <a16:creationId xmlns:a16="http://schemas.microsoft.com/office/drawing/2014/main" id="{65D307E2-8FB8-4287-AD14-0AE147FCAC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2369" y="2189382"/>
            <a:ext cx="6748179" cy="3557076"/>
          </a:xfrm>
          <a:prstGeom prst="rect">
            <a:avLst/>
          </a:prstGeom>
        </p:spPr>
      </p:pic>
      <p:sp>
        <p:nvSpPr>
          <p:cNvPr id="26" name="TextBox 25">
            <a:extLst>
              <a:ext uri="{FF2B5EF4-FFF2-40B4-BE49-F238E27FC236}">
                <a16:creationId xmlns:a16="http://schemas.microsoft.com/office/drawing/2014/main" id="{B346CA08-F2B1-4D9C-B653-97AC504B024F}"/>
              </a:ext>
            </a:extLst>
          </p:cNvPr>
          <p:cNvSpPr txBox="1"/>
          <p:nvPr/>
        </p:nvSpPr>
        <p:spPr>
          <a:xfrm>
            <a:off x="-103488" y="1869023"/>
            <a:ext cx="4267201" cy="923330"/>
          </a:xfrm>
          <a:prstGeom prst="rect">
            <a:avLst/>
          </a:prstGeom>
          <a:noFill/>
        </p:spPr>
        <p:txBody>
          <a:bodyPr wrap="square">
            <a:spAutoFit/>
          </a:bodyPr>
          <a:lstStyle/>
          <a:p>
            <a:pPr algn="ctr"/>
            <a:r>
              <a:rPr lang="en-GB" sz="5400" b="1" dirty="0">
                <a:solidFill>
                  <a:schemeClr val="bg2">
                    <a:lumMod val="50000"/>
                  </a:schemeClr>
                </a:solidFill>
              </a:rPr>
              <a:t>Case Study</a:t>
            </a:r>
            <a:endParaRPr lang="en-GB" sz="5400" dirty="0">
              <a:solidFill>
                <a:schemeClr val="bg2">
                  <a:lumMod val="50000"/>
                </a:schemeClr>
              </a:solidFill>
            </a:endParaRPr>
          </a:p>
        </p:txBody>
      </p:sp>
      <p:sp>
        <p:nvSpPr>
          <p:cNvPr id="3" name="Oval 2">
            <a:extLst>
              <a:ext uri="{FF2B5EF4-FFF2-40B4-BE49-F238E27FC236}">
                <a16:creationId xmlns:a16="http://schemas.microsoft.com/office/drawing/2014/main" id="{B32142F9-6AA1-4C46-9AA3-F57373908950}"/>
              </a:ext>
            </a:extLst>
          </p:cNvPr>
          <p:cNvSpPr/>
          <p:nvPr/>
        </p:nvSpPr>
        <p:spPr>
          <a:xfrm>
            <a:off x="6749592" y="2554664"/>
            <a:ext cx="3817855" cy="1589982"/>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38100">
                <a:solidFill>
                  <a:schemeClr val="accent6">
                    <a:lumMod val="75000"/>
                  </a:schemeClr>
                </a:solidFill>
              </a:ln>
            </a:endParaRPr>
          </a:p>
        </p:txBody>
      </p:sp>
      <p:sp>
        <p:nvSpPr>
          <p:cNvPr id="9" name="TextBox 8">
            <a:extLst>
              <a:ext uri="{FF2B5EF4-FFF2-40B4-BE49-F238E27FC236}">
                <a16:creationId xmlns:a16="http://schemas.microsoft.com/office/drawing/2014/main" id="{4F58BB5C-ECE7-4E67-BA19-05D0FCC2633E}"/>
              </a:ext>
            </a:extLst>
          </p:cNvPr>
          <p:cNvSpPr txBox="1"/>
          <p:nvPr/>
        </p:nvSpPr>
        <p:spPr>
          <a:xfrm>
            <a:off x="455168" y="2865835"/>
            <a:ext cx="4267201" cy="3703578"/>
          </a:xfrm>
          <a:prstGeom prst="rect">
            <a:avLst/>
          </a:prstGeom>
          <a:noFill/>
        </p:spPr>
        <p:txBody>
          <a:bodyPr wrap="square">
            <a:spAutoFit/>
          </a:bodyPr>
          <a:lstStyle/>
          <a:p>
            <a:r>
              <a:rPr lang="en-GB" sz="1600" b="1" dirty="0">
                <a:solidFill>
                  <a:schemeClr val="bg2">
                    <a:lumMod val="50000"/>
                  </a:schemeClr>
                </a:solidFill>
              </a:rPr>
              <a:t>Built: </a:t>
            </a:r>
            <a:r>
              <a:rPr lang="en-GB" sz="1600" dirty="0">
                <a:solidFill>
                  <a:schemeClr val="bg2">
                    <a:lumMod val="50000"/>
                  </a:schemeClr>
                </a:solidFill>
              </a:rPr>
              <a:t>		1976</a:t>
            </a:r>
          </a:p>
          <a:p>
            <a:endParaRPr lang="en-GB" sz="1600" dirty="0">
              <a:solidFill>
                <a:schemeClr val="bg2">
                  <a:lumMod val="50000"/>
                </a:schemeClr>
              </a:solidFill>
            </a:endParaRPr>
          </a:p>
          <a:p>
            <a:r>
              <a:rPr lang="en-GB" sz="1600" b="1" dirty="0">
                <a:solidFill>
                  <a:schemeClr val="bg2">
                    <a:lumMod val="50000"/>
                  </a:schemeClr>
                </a:solidFill>
              </a:rPr>
              <a:t>Purpose: </a:t>
            </a:r>
            <a:r>
              <a:rPr lang="en-GB" sz="1600" dirty="0">
                <a:solidFill>
                  <a:schemeClr val="bg2">
                    <a:lumMod val="50000"/>
                  </a:schemeClr>
                </a:solidFill>
              </a:rPr>
              <a:t>		Non Residential Office</a:t>
            </a:r>
          </a:p>
          <a:p>
            <a:endParaRPr lang="en-GB" sz="1600" dirty="0">
              <a:solidFill>
                <a:schemeClr val="bg2">
                  <a:lumMod val="50000"/>
                </a:schemeClr>
              </a:solidFill>
            </a:endParaRPr>
          </a:p>
          <a:p>
            <a:r>
              <a:rPr lang="en-GB" sz="1600" b="1" dirty="0">
                <a:solidFill>
                  <a:schemeClr val="bg2">
                    <a:lumMod val="50000"/>
                  </a:schemeClr>
                </a:solidFill>
              </a:rPr>
              <a:t>Storeys:</a:t>
            </a:r>
            <a:r>
              <a:rPr lang="en-GB" sz="1600" dirty="0">
                <a:solidFill>
                  <a:schemeClr val="bg2">
                    <a:lumMod val="50000"/>
                  </a:schemeClr>
                </a:solidFill>
              </a:rPr>
              <a:t>		5</a:t>
            </a:r>
          </a:p>
          <a:p>
            <a:endParaRPr lang="en-GB" sz="1600" dirty="0">
              <a:solidFill>
                <a:schemeClr val="bg2">
                  <a:lumMod val="50000"/>
                </a:schemeClr>
              </a:solidFill>
            </a:endParaRPr>
          </a:p>
          <a:p>
            <a:r>
              <a:rPr lang="en-GB" sz="1600" b="1" dirty="0">
                <a:solidFill>
                  <a:schemeClr val="bg2">
                    <a:lumMod val="50000"/>
                  </a:schemeClr>
                </a:solidFill>
              </a:rPr>
              <a:t>Structure:		</a:t>
            </a:r>
            <a:r>
              <a:rPr lang="en-GB" sz="1600" dirty="0">
                <a:solidFill>
                  <a:schemeClr val="bg2">
                    <a:lumMod val="50000"/>
                  </a:schemeClr>
                </a:solidFill>
              </a:rPr>
              <a:t>Reinforced Concrete Slab, 		Flat Roof, Red  Brick 			External Walls</a:t>
            </a:r>
          </a:p>
          <a:p>
            <a:endParaRPr lang="en-GB" sz="1600" dirty="0">
              <a:solidFill>
                <a:schemeClr val="bg2">
                  <a:lumMod val="50000"/>
                </a:schemeClr>
              </a:solidFill>
            </a:endParaRPr>
          </a:p>
          <a:p>
            <a:r>
              <a:rPr lang="en-GB" sz="1600" b="1" dirty="0">
                <a:solidFill>
                  <a:schemeClr val="bg2">
                    <a:lumMod val="50000"/>
                  </a:schemeClr>
                </a:solidFill>
              </a:rPr>
              <a:t>Size </a:t>
            </a:r>
            <a:r>
              <a:rPr lang="en-GB" sz="1600" dirty="0">
                <a:solidFill>
                  <a:schemeClr val="bg2">
                    <a:lumMod val="50000"/>
                  </a:schemeClr>
                </a:solidFill>
              </a:rPr>
              <a:t>(in Scope)</a:t>
            </a:r>
            <a:r>
              <a:rPr lang="en-GB" sz="1600" b="1" dirty="0">
                <a:solidFill>
                  <a:schemeClr val="bg2">
                    <a:lumMod val="50000"/>
                  </a:schemeClr>
                </a:solidFill>
              </a:rPr>
              <a:t>:</a:t>
            </a:r>
            <a:r>
              <a:rPr lang="en-GB" sz="1600" dirty="0">
                <a:solidFill>
                  <a:schemeClr val="bg2">
                    <a:lumMod val="50000"/>
                  </a:schemeClr>
                </a:solidFill>
              </a:rPr>
              <a:t>	18,500m</a:t>
            </a:r>
            <a:r>
              <a:rPr lang="en-GB" sz="1600" baseline="30000" dirty="0">
                <a:solidFill>
                  <a:schemeClr val="bg2">
                    <a:lumMod val="50000"/>
                  </a:schemeClr>
                </a:solidFill>
              </a:rPr>
              <a:t>2</a:t>
            </a:r>
          </a:p>
          <a:p>
            <a:endParaRPr lang="en-GB" sz="1600" b="1" baseline="30000" dirty="0">
              <a:solidFill>
                <a:schemeClr val="bg2">
                  <a:lumMod val="50000"/>
                </a:schemeClr>
              </a:solidFill>
            </a:endParaRPr>
          </a:p>
          <a:p>
            <a:r>
              <a:rPr lang="en-GB" sz="1600" b="1" dirty="0">
                <a:solidFill>
                  <a:schemeClr val="bg2">
                    <a:lumMod val="50000"/>
                  </a:schemeClr>
                </a:solidFill>
              </a:rPr>
              <a:t>Location:</a:t>
            </a:r>
            <a:r>
              <a:rPr lang="en-GB" sz="1600" baseline="30000" dirty="0">
                <a:solidFill>
                  <a:schemeClr val="bg2">
                    <a:lumMod val="50000"/>
                  </a:schemeClr>
                </a:solidFill>
              </a:rPr>
              <a:t>		</a:t>
            </a:r>
            <a:r>
              <a:rPr lang="en-GB" sz="1600" dirty="0">
                <a:solidFill>
                  <a:schemeClr val="bg2">
                    <a:lumMod val="50000"/>
                  </a:schemeClr>
                </a:solidFill>
              </a:rPr>
              <a:t>Cardiff</a:t>
            </a:r>
          </a:p>
          <a:p>
            <a:endParaRPr lang="en-GB" sz="1600" dirty="0">
              <a:solidFill>
                <a:schemeClr val="bg2">
                  <a:lumMod val="50000"/>
                </a:schemeClr>
              </a:solidFill>
            </a:endParaRPr>
          </a:p>
          <a:p>
            <a:r>
              <a:rPr lang="en-GB" sz="1600" b="1" dirty="0">
                <a:solidFill>
                  <a:schemeClr val="bg2">
                    <a:lumMod val="50000"/>
                  </a:schemeClr>
                </a:solidFill>
              </a:rPr>
              <a:t>			              </a:t>
            </a:r>
          </a:p>
        </p:txBody>
      </p:sp>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sp>
        <p:nvSpPr>
          <p:cNvPr id="10" name="TextBox 9">
            <a:extLst>
              <a:ext uri="{FF2B5EF4-FFF2-40B4-BE49-F238E27FC236}">
                <a16:creationId xmlns:a16="http://schemas.microsoft.com/office/drawing/2014/main" id="{E600F6A4-164B-4F8D-A078-3C1A985FADAC}"/>
              </a:ext>
            </a:extLst>
          </p:cNvPr>
          <p:cNvSpPr txBox="1"/>
          <p:nvPr/>
        </p:nvSpPr>
        <p:spPr>
          <a:xfrm>
            <a:off x="4722369" y="5993366"/>
            <a:ext cx="6150218" cy="276999"/>
          </a:xfrm>
          <a:prstGeom prst="rect">
            <a:avLst/>
          </a:prstGeom>
          <a:noFill/>
        </p:spPr>
        <p:txBody>
          <a:bodyPr wrap="square">
            <a:spAutoFit/>
          </a:bodyPr>
          <a:lstStyle/>
          <a:p>
            <a:pPr algn="ctr"/>
            <a:r>
              <a:rPr lang="en-US" sz="1200" i="1" dirty="0">
                <a:solidFill>
                  <a:srgbClr val="393939"/>
                </a:solidFill>
              </a:rPr>
              <a:t>Companies House, Crown Way, Cardiff</a:t>
            </a:r>
            <a:endParaRPr lang="en-GB" sz="1200" i="1" dirty="0">
              <a:solidFill>
                <a:srgbClr val="393939"/>
              </a:solidFill>
            </a:endParaRPr>
          </a:p>
        </p:txBody>
      </p:sp>
      <p:sp>
        <p:nvSpPr>
          <p:cNvPr id="14" name="TextBox 13">
            <a:extLst>
              <a:ext uri="{FF2B5EF4-FFF2-40B4-BE49-F238E27FC236}">
                <a16:creationId xmlns:a16="http://schemas.microsoft.com/office/drawing/2014/main" id="{17695D1B-241F-4626-8A57-39D86B517C6A}"/>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845570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sp>
        <p:nvSpPr>
          <p:cNvPr id="8" name="TextBox 7">
            <a:extLst>
              <a:ext uri="{FF2B5EF4-FFF2-40B4-BE49-F238E27FC236}">
                <a16:creationId xmlns:a16="http://schemas.microsoft.com/office/drawing/2014/main" id="{CBBCA6E5-EBED-42F6-9172-EF3DE368F5C9}"/>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
        <p:nvSpPr>
          <p:cNvPr id="7" name="TextBox 6">
            <a:extLst>
              <a:ext uri="{FF2B5EF4-FFF2-40B4-BE49-F238E27FC236}">
                <a16:creationId xmlns:a16="http://schemas.microsoft.com/office/drawing/2014/main" id="{3DB8F612-E89D-4BEA-9FFD-77675186F9B3}"/>
              </a:ext>
            </a:extLst>
          </p:cNvPr>
          <p:cNvSpPr txBox="1"/>
          <p:nvPr/>
        </p:nvSpPr>
        <p:spPr>
          <a:xfrm>
            <a:off x="-1017888" y="1902280"/>
            <a:ext cx="4267201" cy="923330"/>
          </a:xfrm>
          <a:prstGeom prst="rect">
            <a:avLst/>
          </a:prstGeom>
          <a:noFill/>
        </p:spPr>
        <p:txBody>
          <a:bodyPr wrap="square">
            <a:spAutoFit/>
          </a:bodyPr>
          <a:lstStyle/>
          <a:p>
            <a:pPr algn="ctr"/>
            <a:r>
              <a:rPr lang="en-GB" sz="5400" b="1" dirty="0">
                <a:solidFill>
                  <a:schemeClr val="bg2">
                    <a:lumMod val="50000"/>
                  </a:schemeClr>
                </a:solidFill>
              </a:rPr>
              <a:t>Plan</a:t>
            </a:r>
            <a:endParaRPr lang="en-GB" sz="5400" dirty="0">
              <a:solidFill>
                <a:schemeClr val="bg2">
                  <a:lumMod val="50000"/>
                </a:schemeClr>
              </a:solidFill>
            </a:endParaRPr>
          </a:p>
        </p:txBody>
      </p:sp>
      <p:pic>
        <p:nvPicPr>
          <p:cNvPr id="3" name="Picture 2" descr="Graphical user interface&#10;&#10;Description automatically generated">
            <a:extLst>
              <a:ext uri="{FF2B5EF4-FFF2-40B4-BE49-F238E27FC236}">
                <a16:creationId xmlns:a16="http://schemas.microsoft.com/office/drawing/2014/main" id="{C84CE936-E422-4C68-B8FD-4EFD1CE54F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350" y="3202752"/>
            <a:ext cx="8980616" cy="2866154"/>
          </a:xfrm>
          <a:prstGeom prst="rect">
            <a:avLst/>
          </a:prstGeom>
        </p:spPr>
      </p:pic>
      <p:sp>
        <p:nvSpPr>
          <p:cNvPr id="11" name="TextBox 10">
            <a:extLst>
              <a:ext uri="{FF2B5EF4-FFF2-40B4-BE49-F238E27FC236}">
                <a16:creationId xmlns:a16="http://schemas.microsoft.com/office/drawing/2014/main" id="{0EA4763D-F43B-4E10-9A5E-E5524DF1D07E}"/>
              </a:ext>
            </a:extLst>
          </p:cNvPr>
          <p:cNvSpPr txBox="1"/>
          <p:nvPr/>
        </p:nvSpPr>
        <p:spPr>
          <a:xfrm>
            <a:off x="1931258" y="5966486"/>
            <a:ext cx="6146800" cy="461665"/>
          </a:xfrm>
          <a:prstGeom prst="rect">
            <a:avLst/>
          </a:prstGeom>
          <a:noFill/>
        </p:spPr>
        <p:txBody>
          <a:bodyPr wrap="square">
            <a:spAutoFit/>
          </a:bodyPr>
          <a:lstStyle>
            <a:defPPr>
              <a:defRPr lang="en-US"/>
            </a:defPPr>
            <a:lvl1pPr algn="ctr">
              <a:defRPr sz="1200" i="1">
                <a:solidFill>
                  <a:srgbClr val="393939"/>
                </a:solidFill>
              </a:defRPr>
            </a:lvl1pPr>
          </a:lstStyle>
          <a:p>
            <a:endParaRPr lang="en-US" dirty="0"/>
          </a:p>
          <a:p>
            <a:r>
              <a:rPr lang="en-US" dirty="0"/>
              <a:t>  Figure 3 Ma, Cooper, P., Daly, D., &amp; Ledo, L. (2012)</a:t>
            </a:r>
          </a:p>
        </p:txBody>
      </p:sp>
      <p:sp>
        <p:nvSpPr>
          <p:cNvPr id="6" name="Arrow: Left-Right 5">
            <a:extLst>
              <a:ext uri="{FF2B5EF4-FFF2-40B4-BE49-F238E27FC236}">
                <a16:creationId xmlns:a16="http://schemas.microsoft.com/office/drawing/2014/main" id="{FEB08432-482C-4BD3-922C-32B49E74C668}"/>
              </a:ext>
            </a:extLst>
          </p:cNvPr>
          <p:cNvSpPr/>
          <p:nvPr/>
        </p:nvSpPr>
        <p:spPr>
          <a:xfrm>
            <a:off x="640056" y="2914274"/>
            <a:ext cx="4599093" cy="141210"/>
          </a:xfrm>
          <a:prstGeom prst="leftRightArrow">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chemeClr val="accent6"/>
                </a:solidFill>
              </a:ln>
              <a:solidFill>
                <a:schemeClr val="accent6"/>
              </a:solidFill>
            </a:endParaRPr>
          </a:p>
        </p:txBody>
      </p:sp>
    </p:spTree>
    <p:extLst>
      <p:ext uri="{BB962C8B-B14F-4D97-AF65-F5344CB8AC3E}">
        <p14:creationId xmlns:p14="http://schemas.microsoft.com/office/powerpoint/2010/main" val="2289073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72358" y="1863112"/>
            <a:ext cx="5651434" cy="1015663"/>
          </a:xfrm>
          <a:prstGeom prst="rect">
            <a:avLst/>
          </a:prstGeom>
          <a:noFill/>
        </p:spPr>
        <p:txBody>
          <a:bodyPr wrap="square">
            <a:spAutoFit/>
          </a:bodyPr>
          <a:lstStyle/>
          <a:p>
            <a:pPr algn="ctr"/>
            <a:r>
              <a:rPr lang="en-GB" sz="6000" b="1" dirty="0">
                <a:solidFill>
                  <a:schemeClr val="bg2">
                    <a:lumMod val="50000"/>
                  </a:schemeClr>
                </a:solidFill>
              </a:rPr>
              <a:t>Data Gathering</a:t>
            </a:r>
            <a:endParaRPr lang="en-GB" sz="6000" dirty="0">
              <a:solidFill>
                <a:schemeClr val="bg2">
                  <a:lumMod val="50000"/>
                </a:schemeClr>
              </a:solidFill>
            </a:endParaRPr>
          </a:p>
        </p:txBody>
      </p:sp>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sp>
        <p:nvSpPr>
          <p:cNvPr id="15" name="TextBox 14">
            <a:extLst>
              <a:ext uri="{FF2B5EF4-FFF2-40B4-BE49-F238E27FC236}">
                <a16:creationId xmlns:a16="http://schemas.microsoft.com/office/drawing/2014/main" id="{D1E087F8-7644-45C2-8F94-7B7057C89632}"/>
              </a:ext>
            </a:extLst>
          </p:cNvPr>
          <p:cNvSpPr txBox="1"/>
          <p:nvPr/>
        </p:nvSpPr>
        <p:spPr>
          <a:xfrm>
            <a:off x="514350" y="2952256"/>
            <a:ext cx="3345805" cy="3323987"/>
          </a:xfrm>
          <a:prstGeom prst="rect">
            <a:avLst/>
          </a:prstGeom>
          <a:noFill/>
        </p:spPr>
        <p:txBody>
          <a:bodyPr wrap="square">
            <a:spAutoFit/>
          </a:bodyPr>
          <a:lstStyle/>
          <a:p>
            <a:pPr algn="just"/>
            <a:r>
              <a:rPr lang="en-US" i="1" dirty="0"/>
              <a:t>“The full extent of the organisation’s building asset and property must be understood before the full energy consumption is gathered and associated emissions determined. Capturing this information also helps get clarity on targeted interventions.”</a:t>
            </a:r>
          </a:p>
          <a:p>
            <a:pPr algn="just"/>
            <a:endParaRPr lang="en-US" i="1" dirty="0"/>
          </a:p>
          <a:p>
            <a:pPr algn="just"/>
            <a:r>
              <a:rPr lang="en-US" sz="1200" i="1" dirty="0">
                <a:solidFill>
                  <a:schemeClr val="tx1">
                    <a:lumMod val="65000"/>
                    <a:lumOff val="35000"/>
                  </a:schemeClr>
                </a:solidFill>
                <a:latin typeface="national"/>
              </a:rPr>
              <a:t>Net Zero Estate Playbook (2021)</a:t>
            </a:r>
            <a:endParaRPr lang="en-US" sz="1200" i="1" dirty="0"/>
          </a:p>
          <a:p>
            <a:pPr algn="just"/>
            <a:endParaRPr lang="en-GB" i="1" dirty="0"/>
          </a:p>
        </p:txBody>
      </p:sp>
      <p:pic>
        <p:nvPicPr>
          <p:cNvPr id="30" name="Picture 29" descr="Diagram, schematic&#10;&#10;Description automatically generated">
            <a:extLst>
              <a:ext uri="{FF2B5EF4-FFF2-40B4-BE49-F238E27FC236}">
                <a16:creationId xmlns:a16="http://schemas.microsoft.com/office/drawing/2014/main" id="{BF4294CA-05D1-46B1-9B73-89628ADE4B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7197" y="2636116"/>
            <a:ext cx="6029299" cy="3856339"/>
          </a:xfrm>
          <a:prstGeom prst="rect">
            <a:avLst/>
          </a:prstGeom>
        </p:spPr>
      </p:pic>
      <p:sp>
        <p:nvSpPr>
          <p:cNvPr id="14" name="TextBox 13">
            <a:extLst>
              <a:ext uri="{FF2B5EF4-FFF2-40B4-BE49-F238E27FC236}">
                <a16:creationId xmlns:a16="http://schemas.microsoft.com/office/drawing/2014/main" id="{7A227054-A4EC-498F-A594-9C928DD81B5C}"/>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4045727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72358" y="1863112"/>
            <a:ext cx="5651434" cy="1015663"/>
          </a:xfrm>
          <a:prstGeom prst="rect">
            <a:avLst/>
          </a:prstGeom>
          <a:noFill/>
        </p:spPr>
        <p:txBody>
          <a:bodyPr wrap="square">
            <a:spAutoFit/>
          </a:bodyPr>
          <a:lstStyle/>
          <a:p>
            <a:pPr algn="ctr"/>
            <a:r>
              <a:rPr lang="en-GB" sz="6000" b="1" dirty="0">
                <a:solidFill>
                  <a:schemeClr val="bg2">
                    <a:lumMod val="50000"/>
                  </a:schemeClr>
                </a:solidFill>
              </a:rPr>
              <a:t>Data Gathering</a:t>
            </a:r>
          </a:p>
        </p:txBody>
      </p:sp>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pic>
        <p:nvPicPr>
          <p:cNvPr id="3" name="Picture 2" descr="Table&#10;&#10;Description automatically generated">
            <a:extLst>
              <a:ext uri="{FF2B5EF4-FFF2-40B4-BE49-F238E27FC236}">
                <a16:creationId xmlns:a16="http://schemas.microsoft.com/office/drawing/2014/main" id="{04D641C8-4BDE-4EC5-B1A7-7BC1689AA3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895" y="3352803"/>
            <a:ext cx="7748531" cy="3070173"/>
          </a:xfrm>
          <a:prstGeom prst="rect">
            <a:avLst/>
          </a:prstGeom>
        </p:spPr>
      </p:pic>
      <p:sp>
        <p:nvSpPr>
          <p:cNvPr id="16" name="TextBox 15">
            <a:extLst>
              <a:ext uri="{FF2B5EF4-FFF2-40B4-BE49-F238E27FC236}">
                <a16:creationId xmlns:a16="http://schemas.microsoft.com/office/drawing/2014/main" id="{DCF55C22-D43C-4D75-AF8D-ECE81A321923}"/>
              </a:ext>
            </a:extLst>
          </p:cNvPr>
          <p:cNvSpPr txBox="1"/>
          <p:nvPr/>
        </p:nvSpPr>
        <p:spPr>
          <a:xfrm>
            <a:off x="444566" y="2873673"/>
            <a:ext cx="5651434" cy="369332"/>
          </a:xfrm>
          <a:prstGeom prst="rect">
            <a:avLst/>
          </a:prstGeom>
          <a:noFill/>
        </p:spPr>
        <p:txBody>
          <a:bodyPr wrap="square">
            <a:spAutoFit/>
          </a:bodyPr>
          <a:lstStyle/>
          <a:p>
            <a:r>
              <a:rPr lang="en-GB" b="1" dirty="0">
                <a:solidFill>
                  <a:schemeClr val="bg2">
                    <a:lumMod val="50000"/>
                  </a:schemeClr>
                </a:solidFill>
              </a:rPr>
              <a:t>Energy Bills -Carbon Use</a:t>
            </a:r>
          </a:p>
        </p:txBody>
      </p:sp>
      <p:pic>
        <p:nvPicPr>
          <p:cNvPr id="9" name="Graphic 8" descr="Downward trend graph with solid fill">
            <a:extLst>
              <a:ext uri="{FF2B5EF4-FFF2-40B4-BE49-F238E27FC236}">
                <a16:creationId xmlns:a16="http://schemas.microsoft.com/office/drawing/2014/main" id="{474E5436-A0DA-43B0-922F-099E84F0FF4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674947" y="3598002"/>
            <a:ext cx="2824974" cy="2824974"/>
          </a:xfrm>
          <a:prstGeom prst="rect">
            <a:avLst/>
          </a:prstGeom>
        </p:spPr>
      </p:pic>
      <p:sp>
        <p:nvSpPr>
          <p:cNvPr id="10" name="TextBox 9">
            <a:extLst>
              <a:ext uri="{FF2B5EF4-FFF2-40B4-BE49-F238E27FC236}">
                <a16:creationId xmlns:a16="http://schemas.microsoft.com/office/drawing/2014/main" id="{CE6AD712-4B30-4F2C-B056-B8E6E3D40B43}"/>
              </a:ext>
            </a:extLst>
          </p:cNvPr>
          <p:cNvSpPr txBox="1"/>
          <p:nvPr/>
        </p:nvSpPr>
        <p:spPr>
          <a:xfrm>
            <a:off x="378069" y="6532774"/>
            <a:ext cx="7596553" cy="276999"/>
          </a:xfrm>
          <a:prstGeom prst="rect">
            <a:avLst/>
          </a:prstGeom>
          <a:noFill/>
        </p:spPr>
        <p:txBody>
          <a:bodyPr wrap="square">
            <a:spAutoFit/>
          </a:bodyPr>
          <a:lstStyle/>
          <a:p>
            <a:pPr algn="ctr"/>
            <a:r>
              <a:rPr lang="en-US" sz="1200" i="1" dirty="0">
                <a:solidFill>
                  <a:schemeClr val="tx1">
                    <a:lumMod val="65000"/>
                    <a:lumOff val="35000"/>
                  </a:schemeClr>
                </a:solidFill>
              </a:rPr>
              <a:t>Figure 4 Monthly Gas and Electricity Consumption, Companies House 2022</a:t>
            </a:r>
            <a:endParaRPr lang="en-GB" sz="1200" i="1" dirty="0"/>
          </a:p>
        </p:txBody>
      </p:sp>
      <p:sp>
        <p:nvSpPr>
          <p:cNvPr id="14" name="TextBox 13">
            <a:extLst>
              <a:ext uri="{FF2B5EF4-FFF2-40B4-BE49-F238E27FC236}">
                <a16:creationId xmlns:a16="http://schemas.microsoft.com/office/drawing/2014/main" id="{1C208F9D-3B31-499F-AE5C-FD9D88F19777}"/>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1028364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72358" y="1863112"/>
            <a:ext cx="5651434" cy="1015663"/>
          </a:xfrm>
          <a:prstGeom prst="rect">
            <a:avLst/>
          </a:prstGeom>
          <a:noFill/>
        </p:spPr>
        <p:txBody>
          <a:bodyPr wrap="square">
            <a:spAutoFit/>
          </a:bodyPr>
          <a:lstStyle/>
          <a:p>
            <a:pPr algn="ctr"/>
            <a:r>
              <a:rPr lang="en-GB" sz="6000" b="1" dirty="0">
                <a:solidFill>
                  <a:schemeClr val="bg2">
                    <a:lumMod val="50000"/>
                  </a:schemeClr>
                </a:solidFill>
              </a:rPr>
              <a:t>Data Gathering</a:t>
            </a:r>
          </a:p>
        </p:txBody>
      </p:sp>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graphicFrame>
        <p:nvGraphicFramePr>
          <p:cNvPr id="10" name="Chart 9">
            <a:extLst>
              <a:ext uri="{FF2B5EF4-FFF2-40B4-BE49-F238E27FC236}">
                <a16:creationId xmlns:a16="http://schemas.microsoft.com/office/drawing/2014/main" id="{5ED1BC63-7A5B-4AEE-A31C-AD58E58BD29F}"/>
              </a:ext>
            </a:extLst>
          </p:cNvPr>
          <p:cNvGraphicFramePr>
            <a:graphicFrameLocks/>
          </p:cNvGraphicFramePr>
          <p:nvPr>
            <p:extLst>
              <p:ext uri="{D42A27DB-BD31-4B8C-83A1-F6EECF244321}">
                <p14:modId xmlns:p14="http://schemas.microsoft.com/office/powerpoint/2010/main" val="686286679"/>
              </p:ext>
            </p:extLst>
          </p:nvPr>
        </p:nvGraphicFramePr>
        <p:xfrm>
          <a:off x="514350" y="3156438"/>
          <a:ext cx="4572000" cy="27432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Chart 10">
            <a:extLst>
              <a:ext uri="{FF2B5EF4-FFF2-40B4-BE49-F238E27FC236}">
                <a16:creationId xmlns:a16="http://schemas.microsoft.com/office/drawing/2014/main" id="{D9A0FA99-C29D-4ACA-BF3F-CEB6F6EC4CCA}"/>
              </a:ext>
            </a:extLst>
          </p:cNvPr>
          <p:cNvGraphicFramePr>
            <a:graphicFrameLocks/>
          </p:cNvGraphicFramePr>
          <p:nvPr>
            <p:extLst>
              <p:ext uri="{D42A27DB-BD31-4B8C-83A1-F6EECF244321}">
                <p14:modId xmlns:p14="http://schemas.microsoft.com/office/powerpoint/2010/main" val="3819910298"/>
              </p:ext>
            </p:extLst>
          </p:nvPr>
        </p:nvGraphicFramePr>
        <p:xfrm>
          <a:off x="6403731" y="3156439"/>
          <a:ext cx="4419600" cy="2743200"/>
        </p:xfrm>
        <a:graphic>
          <a:graphicData uri="http://schemas.openxmlformats.org/drawingml/2006/chart">
            <c:chart xmlns:c="http://schemas.openxmlformats.org/drawingml/2006/chart" xmlns:r="http://schemas.openxmlformats.org/officeDocument/2006/relationships" r:id="rId4"/>
          </a:graphicData>
        </a:graphic>
      </p:graphicFrame>
      <p:sp>
        <p:nvSpPr>
          <p:cNvPr id="5" name="Rectangle 4">
            <a:extLst>
              <a:ext uri="{FF2B5EF4-FFF2-40B4-BE49-F238E27FC236}">
                <a16:creationId xmlns:a16="http://schemas.microsoft.com/office/drawing/2014/main" id="{A714055A-2D7F-4E4A-BD3C-155CA0262779}"/>
              </a:ext>
            </a:extLst>
          </p:cNvPr>
          <p:cNvSpPr/>
          <p:nvPr/>
        </p:nvSpPr>
        <p:spPr>
          <a:xfrm>
            <a:off x="5669678" y="6078930"/>
            <a:ext cx="248904" cy="2330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chemeClr val="accent1"/>
                </a:solidFill>
              </a:ln>
              <a:solidFill>
                <a:schemeClr val="accent1"/>
              </a:solidFill>
            </a:endParaRPr>
          </a:p>
        </p:txBody>
      </p:sp>
      <p:sp>
        <p:nvSpPr>
          <p:cNvPr id="15" name="TextBox 14">
            <a:extLst>
              <a:ext uri="{FF2B5EF4-FFF2-40B4-BE49-F238E27FC236}">
                <a16:creationId xmlns:a16="http://schemas.microsoft.com/office/drawing/2014/main" id="{E221C00F-60B8-4674-97F0-BBA0ADA8DF41}"/>
              </a:ext>
            </a:extLst>
          </p:cNvPr>
          <p:cNvSpPr txBox="1"/>
          <p:nvPr/>
        </p:nvSpPr>
        <p:spPr>
          <a:xfrm>
            <a:off x="5918582" y="6010810"/>
            <a:ext cx="5651434" cy="369332"/>
          </a:xfrm>
          <a:prstGeom prst="rect">
            <a:avLst/>
          </a:prstGeom>
          <a:noFill/>
        </p:spPr>
        <p:txBody>
          <a:bodyPr wrap="square">
            <a:spAutoFit/>
          </a:bodyPr>
          <a:lstStyle/>
          <a:p>
            <a:r>
              <a:rPr lang="en-GB" b="1" dirty="0">
                <a:solidFill>
                  <a:schemeClr val="bg2">
                    <a:lumMod val="50000"/>
                  </a:schemeClr>
                </a:solidFill>
              </a:rPr>
              <a:t>2021-2022</a:t>
            </a:r>
          </a:p>
        </p:txBody>
      </p:sp>
      <p:sp>
        <p:nvSpPr>
          <p:cNvPr id="17" name="Rectangle 16">
            <a:extLst>
              <a:ext uri="{FF2B5EF4-FFF2-40B4-BE49-F238E27FC236}">
                <a16:creationId xmlns:a16="http://schemas.microsoft.com/office/drawing/2014/main" id="{8C15AB05-7D82-473F-846D-2DF0E1B9CACD}"/>
              </a:ext>
            </a:extLst>
          </p:cNvPr>
          <p:cNvSpPr/>
          <p:nvPr/>
        </p:nvSpPr>
        <p:spPr>
          <a:xfrm>
            <a:off x="3826224" y="6078930"/>
            <a:ext cx="248904" cy="233093"/>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chemeClr val="accent2"/>
                </a:solidFill>
              </a:ln>
              <a:solidFill>
                <a:schemeClr val="accent2"/>
              </a:solidFill>
            </a:endParaRPr>
          </a:p>
        </p:txBody>
      </p:sp>
      <p:sp>
        <p:nvSpPr>
          <p:cNvPr id="18" name="TextBox 17">
            <a:extLst>
              <a:ext uri="{FF2B5EF4-FFF2-40B4-BE49-F238E27FC236}">
                <a16:creationId xmlns:a16="http://schemas.microsoft.com/office/drawing/2014/main" id="{BA719095-CCD8-4913-B1E7-55E876E7921A}"/>
              </a:ext>
            </a:extLst>
          </p:cNvPr>
          <p:cNvSpPr txBox="1"/>
          <p:nvPr/>
        </p:nvSpPr>
        <p:spPr>
          <a:xfrm>
            <a:off x="4324032" y="6010810"/>
            <a:ext cx="5651434" cy="369332"/>
          </a:xfrm>
          <a:prstGeom prst="rect">
            <a:avLst/>
          </a:prstGeom>
          <a:noFill/>
        </p:spPr>
        <p:txBody>
          <a:bodyPr wrap="square">
            <a:spAutoFit/>
          </a:bodyPr>
          <a:lstStyle/>
          <a:p>
            <a:r>
              <a:rPr lang="en-GB" b="1" dirty="0">
                <a:solidFill>
                  <a:schemeClr val="bg2">
                    <a:lumMod val="50000"/>
                  </a:schemeClr>
                </a:solidFill>
              </a:rPr>
              <a:t>2020-2021</a:t>
            </a:r>
          </a:p>
        </p:txBody>
      </p:sp>
      <p:sp>
        <p:nvSpPr>
          <p:cNvPr id="19" name="TextBox 18">
            <a:extLst>
              <a:ext uri="{FF2B5EF4-FFF2-40B4-BE49-F238E27FC236}">
                <a16:creationId xmlns:a16="http://schemas.microsoft.com/office/drawing/2014/main" id="{EB7F244A-8B19-4E08-AADA-8D04EADAC97D}"/>
              </a:ext>
            </a:extLst>
          </p:cNvPr>
          <p:cNvSpPr txBox="1"/>
          <p:nvPr/>
        </p:nvSpPr>
        <p:spPr>
          <a:xfrm>
            <a:off x="444566" y="2873673"/>
            <a:ext cx="5651434" cy="369332"/>
          </a:xfrm>
          <a:prstGeom prst="rect">
            <a:avLst/>
          </a:prstGeom>
          <a:noFill/>
        </p:spPr>
        <p:txBody>
          <a:bodyPr wrap="square">
            <a:spAutoFit/>
          </a:bodyPr>
          <a:lstStyle/>
          <a:p>
            <a:r>
              <a:rPr lang="en-GB" b="1" dirty="0">
                <a:solidFill>
                  <a:schemeClr val="bg2">
                    <a:lumMod val="50000"/>
                  </a:schemeClr>
                </a:solidFill>
              </a:rPr>
              <a:t>Energy Bills -Carbon Use</a:t>
            </a:r>
          </a:p>
        </p:txBody>
      </p:sp>
      <p:sp>
        <p:nvSpPr>
          <p:cNvPr id="16" name="TextBox 15">
            <a:extLst>
              <a:ext uri="{FF2B5EF4-FFF2-40B4-BE49-F238E27FC236}">
                <a16:creationId xmlns:a16="http://schemas.microsoft.com/office/drawing/2014/main" id="{18A0B3D7-664C-4EAF-ADA2-8670017518AD}"/>
              </a:ext>
            </a:extLst>
          </p:cNvPr>
          <p:cNvSpPr txBox="1"/>
          <p:nvPr/>
        </p:nvSpPr>
        <p:spPr>
          <a:xfrm>
            <a:off x="1925515" y="6491313"/>
            <a:ext cx="7596553" cy="276999"/>
          </a:xfrm>
          <a:prstGeom prst="rect">
            <a:avLst/>
          </a:prstGeom>
          <a:noFill/>
        </p:spPr>
        <p:txBody>
          <a:bodyPr wrap="square">
            <a:spAutoFit/>
          </a:bodyPr>
          <a:lstStyle/>
          <a:p>
            <a:pPr algn="ctr"/>
            <a:r>
              <a:rPr lang="en-US" sz="1200" i="1" dirty="0">
                <a:solidFill>
                  <a:schemeClr val="tx1">
                    <a:lumMod val="65000"/>
                    <a:lumOff val="35000"/>
                  </a:schemeClr>
                </a:solidFill>
              </a:rPr>
              <a:t>Figure 5 Monthly Gas and Electricity Consumption, Companies House 2022</a:t>
            </a:r>
            <a:endParaRPr lang="en-GB" sz="1200" i="1" dirty="0"/>
          </a:p>
        </p:txBody>
      </p:sp>
      <p:sp>
        <p:nvSpPr>
          <p:cNvPr id="14" name="TextBox 13">
            <a:extLst>
              <a:ext uri="{FF2B5EF4-FFF2-40B4-BE49-F238E27FC236}">
                <a16:creationId xmlns:a16="http://schemas.microsoft.com/office/drawing/2014/main" id="{4BA3730A-317D-48AB-BA56-D2BA55E83677}"/>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725407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72358" y="1863112"/>
            <a:ext cx="5651434" cy="1015663"/>
          </a:xfrm>
          <a:prstGeom prst="rect">
            <a:avLst/>
          </a:prstGeom>
          <a:noFill/>
        </p:spPr>
        <p:txBody>
          <a:bodyPr wrap="square">
            <a:spAutoFit/>
          </a:bodyPr>
          <a:lstStyle/>
          <a:p>
            <a:pPr algn="ctr"/>
            <a:r>
              <a:rPr lang="en-GB" sz="6000" b="1" dirty="0">
                <a:solidFill>
                  <a:schemeClr val="bg2">
                    <a:lumMod val="50000"/>
                  </a:schemeClr>
                </a:solidFill>
              </a:rPr>
              <a:t>Data Gathering</a:t>
            </a:r>
          </a:p>
        </p:txBody>
      </p:sp>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sp>
        <p:nvSpPr>
          <p:cNvPr id="16" name="TextBox 15">
            <a:extLst>
              <a:ext uri="{FF2B5EF4-FFF2-40B4-BE49-F238E27FC236}">
                <a16:creationId xmlns:a16="http://schemas.microsoft.com/office/drawing/2014/main" id="{DCF55C22-D43C-4D75-AF8D-ECE81A321923}"/>
              </a:ext>
            </a:extLst>
          </p:cNvPr>
          <p:cNvSpPr txBox="1"/>
          <p:nvPr/>
        </p:nvSpPr>
        <p:spPr>
          <a:xfrm>
            <a:off x="444565" y="2868779"/>
            <a:ext cx="7020103" cy="369332"/>
          </a:xfrm>
          <a:prstGeom prst="rect">
            <a:avLst/>
          </a:prstGeom>
          <a:noFill/>
        </p:spPr>
        <p:txBody>
          <a:bodyPr wrap="square">
            <a:spAutoFit/>
          </a:bodyPr>
          <a:lstStyle>
            <a:defPPr>
              <a:defRPr lang="en-US"/>
            </a:defPPr>
            <a:lvl1pPr>
              <a:defRPr b="1">
                <a:solidFill>
                  <a:schemeClr val="bg2">
                    <a:lumMod val="50000"/>
                  </a:schemeClr>
                </a:solidFill>
              </a:defRPr>
            </a:lvl1pPr>
          </a:lstStyle>
          <a:p>
            <a:r>
              <a:rPr lang="en-US" dirty="0"/>
              <a:t>Energy Certification - Performance of Buildings Directive Certification </a:t>
            </a:r>
            <a:endParaRPr lang="en-GB" dirty="0"/>
          </a:p>
        </p:txBody>
      </p:sp>
      <p:graphicFrame>
        <p:nvGraphicFramePr>
          <p:cNvPr id="2" name="Object 1">
            <a:extLst>
              <a:ext uri="{FF2B5EF4-FFF2-40B4-BE49-F238E27FC236}">
                <a16:creationId xmlns:a16="http://schemas.microsoft.com/office/drawing/2014/main" id="{3429D5FA-4DF7-443D-ABB0-2A875C629ADB}"/>
              </a:ext>
            </a:extLst>
          </p:cNvPr>
          <p:cNvGraphicFramePr>
            <a:graphicFrameLocks noChangeAspect="1"/>
          </p:cNvGraphicFramePr>
          <p:nvPr>
            <p:extLst>
              <p:ext uri="{D42A27DB-BD31-4B8C-83A1-F6EECF244321}">
                <p14:modId xmlns:p14="http://schemas.microsoft.com/office/powerpoint/2010/main" val="1107854346"/>
              </p:ext>
            </p:extLst>
          </p:nvPr>
        </p:nvGraphicFramePr>
        <p:xfrm>
          <a:off x="1383112" y="3710254"/>
          <a:ext cx="2208232" cy="2856653"/>
        </p:xfrm>
        <a:graphic>
          <a:graphicData uri="http://schemas.openxmlformats.org/presentationml/2006/ole">
            <mc:AlternateContent xmlns:mc="http://schemas.openxmlformats.org/markup-compatibility/2006">
              <mc:Choice xmlns:v="urn:schemas-microsoft-com:vml" Requires="v">
                <p:oleObj spid="_x0000_s1032" name="Acrobat Document" r:id="rId4" imgW="3892542" imgH="5035071" progId="Acrobat.Document.DC">
                  <p:embed/>
                </p:oleObj>
              </mc:Choice>
              <mc:Fallback>
                <p:oleObj name="Acrobat Document" r:id="rId4" imgW="3892542" imgH="5035071" progId="Acrobat.Document.DC">
                  <p:embed/>
                  <p:pic>
                    <p:nvPicPr>
                      <p:cNvPr id="2" name="Object 1">
                        <a:extLst>
                          <a:ext uri="{FF2B5EF4-FFF2-40B4-BE49-F238E27FC236}">
                            <a16:creationId xmlns:a16="http://schemas.microsoft.com/office/drawing/2014/main" id="{3429D5FA-4DF7-443D-ABB0-2A875C629ADB}"/>
                          </a:ext>
                        </a:extLst>
                      </p:cNvPr>
                      <p:cNvPicPr/>
                      <p:nvPr/>
                    </p:nvPicPr>
                    <p:blipFill>
                      <a:blip r:embed="rId5"/>
                      <a:stretch>
                        <a:fillRect/>
                      </a:stretch>
                    </p:blipFill>
                    <p:spPr>
                      <a:xfrm>
                        <a:off x="1383112" y="3710254"/>
                        <a:ext cx="2208232" cy="2856653"/>
                      </a:xfrm>
                      <a:prstGeom prst="rect">
                        <a:avLst/>
                      </a:prstGeom>
                    </p:spPr>
                  </p:pic>
                </p:oleObj>
              </mc:Fallback>
            </mc:AlternateContent>
          </a:graphicData>
        </a:graphic>
      </p:graphicFrame>
      <p:graphicFrame>
        <p:nvGraphicFramePr>
          <p:cNvPr id="3" name="Object 2">
            <a:extLst>
              <a:ext uri="{FF2B5EF4-FFF2-40B4-BE49-F238E27FC236}">
                <a16:creationId xmlns:a16="http://schemas.microsoft.com/office/drawing/2014/main" id="{94A1F369-4F65-4024-8C9E-1B29779D9AC6}"/>
              </a:ext>
            </a:extLst>
          </p:cNvPr>
          <p:cNvGraphicFramePr>
            <a:graphicFrameLocks noChangeAspect="1"/>
          </p:cNvGraphicFramePr>
          <p:nvPr>
            <p:extLst>
              <p:ext uri="{D42A27DB-BD31-4B8C-83A1-F6EECF244321}">
                <p14:modId xmlns:p14="http://schemas.microsoft.com/office/powerpoint/2010/main" val="1607403522"/>
              </p:ext>
            </p:extLst>
          </p:nvPr>
        </p:nvGraphicFramePr>
        <p:xfrm>
          <a:off x="4951069" y="3719277"/>
          <a:ext cx="1801424" cy="2549241"/>
        </p:xfrm>
        <a:graphic>
          <a:graphicData uri="http://schemas.openxmlformats.org/presentationml/2006/ole">
            <mc:AlternateContent xmlns:mc="http://schemas.openxmlformats.org/markup-compatibility/2006">
              <mc:Choice xmlns:v="urn:schemas-microsoft-com:vml" Requires="v">
                <p:oleObj spid="_x0000_s1033" name="Acrobat Document" r:id="rId6" imgW="3777937" imgH="5346213" progId="Acrobat.Document.DC">
                  <p:embed/>
                </p:oleObj>
              </mc:Choice>
              <mc:Fallback>
                <p:oleObj name="Acrobat Document" r:id="rId6" imgW="3777937" imgH="5346213" progId="Acrobat.Document.DC">
                  <p:embed/>
                  <p:pic>
                    <p:nvPicPr>
                      <p:cNvPr id="3" name="Object 2">
                        <a:extLst>
                          <a:ext uri="{FF2B5EF4-FFF2-40B4-BE49-F238E27FC236}">
                            <a16:creationId xmlns:a16="http://schemas.microsoft.com/office/drawing/2014/main" id="{94A1F369-4F65-4024-8C9E-1B29779D9AC6}"/>
                          </a:ext>
                        </a:extLst>
                      </p:cNvPr>
                      <p:cNvPicPr/>
                      <p:nvPr/>
                    </p:nvPicPr>
                    <p:blipFill>
                      <a:blip r:embed="rId7"/>
                      <a:stretch>
                        <a:fillRect/>
                      </a:stretch>
                    </p:blipFill>
                    <p:spPr>
                      <a:xfrm>
                        <a:off x="4951069" y="3719277"/>
                        <a:ext cx="1801424" cy="2549241"/>
                      </a:xfrm>
                      <a:prstGeom prst="rect">
                        <a:avLst/>
                      </a:prstGeom>
                    </p:spPr>
                  </p:pic>
                </p:oleObj>
              </mc:Fallback>
            </mc:AlternateContent>
          </a:graphicData>
        </a:graphic>
      </p:graphicFrame>
      <p:sp>
        <p:nvSpPr>
          <p:cNvPr id="20" name="TextBox 19">
            <a:extLst>
              <a:ext uri="{FF2B5EF4-FFF2-40B4-BE49-F238E27FC236}">
                <a16:creationId xmlns:a16="http://schemas.microsoft.com/office/drawing/2014/main" id="{F370785D-B6D8-4E1E-989E-9388A9D2763D}"/>
              </a:ext>
            </a:extLst>
          </p:cNvPr>
          <p:cNvSpPr txBox="1"/>
          <p:nvPr/>
        </p:nvSpPr>
        <p:spPr>
          <a:xfrm>
            <a:off x="1495111" y="3311767"/>
            <a:ext cx="1917633" cy="369332"/>
          </a:xfrm>
          <a:prstGeom prst="rect">
            <a:avLst/>
          </a:prstGeom>
          <a:noFill/>
        </p:spPr>
        <p:txBody>
          <a:bodyPr wrap="square">
            <a:spAutoFit/>
          </a:bodyPr>
          <a:lstStyle>
            <a:defPPr>
              <a:defRPr lang="en-US"/>
            </a:defPPr>
            <a:lvl1pPr>
              <a:defRPr b="1">
                <a:solidFill>
                  <a:schemeClr val="bg2">
                    <a:lumMod val="50000"/>
                  </a:schemeClr>
                </a:solidFill>
              </a:defRPr>
            </a:lvl1pPr>
          </a:lstStyle>
          <a:p>
            <a:pPr algn="ctr"/>
            <a:r>
              <a:rPr lang="en-US" dirty="0"/>
              <a:t>DEC</a:t>
            </a:r>
            <a:endParaRPr lang="en-GB" dirty="0"/>
          </a:p>
        </p:txBody>
      </p:sp>
      <p:sp>
        <p:nvSpPr>
          <p:cNvPr id="21" name="TextBox 20">
            <a:extLst>
              <a:ext uri="{FF2B5EF4-FFF2-40B4-BE49-F238E27FC236}">
                <a16:creationId xmlns:a16="http://schemas.microsoft.com/office/drawing/2014/main" id="{C93B6D3F-0546-4ADF-A914-4D8416E866AF}"/>
              </a:ext>
            </a:extLst>
          </p:cNvPr>
          <p:cNvSpPr txBox="1"/>
          <p:nvPr/>
        </p:nvSpPr>
        <p:spPr>
          <a:xfrm>
            <a:off x="4834860" y="3311667"/>
            <a:ext cx="1917633" cy="369332"/>
          </a:xfrm>
          <a:prstGeom prst="rect">
            <a:avLst/>
          </a:prstGeom>
          <a:noFill/>
        </p:spPr>
        <p:txBody>
          <a:bodyPr wrap="square">
            <a:spAutoFit/>
          </a:bodyPr>
          <a:lstStyle>
            <a:defPPr>
              <a:defRPr lang="en-US"/>
            </a:defPPr>
            <a:lvl1pPr>
              <a:defRPr b="1">
                <a:solidFill>
                  <a:schemeClr val="bg2">
                    <a:lumMod val="50000"/>
                  </a:schemeClr>
                </a:solidFill>
              </a:defRPr>
            </a:lvl1pPr>
          </a:lstStyle>
          <a:p>
            <a:pPr algn="ctr"/>
            <a:r>
              <a:rPr lang="en-US" dirty="0"/>
              <a:t>EPC</a:t>
            </a:r>
            <a:endParaRPr lang="en-GB" dirty="0"/>
          </a:p>
        </p:txBody>
      </p:sp>
      <p:sp>
        <p:nvSpPr>
          <p:cNvPr id="22" name="TextBox 21">
            <a:extLst>
              <a:ext uri="{FF2B5EF4-FFF2-40B4-BE49-F238E27FC236}">
                <a16:creationId xmlns:a16="http://schemas.microsoft.com/office/drawing/2014/main" id="{9066B5F5-B98B-42CE-8B20-CF835C4D18FF}"/>
              </a:ext>
            </a:extLst>
          </p:cNvPr>
          <p:cNvSpPr txBox="1"/>
          <p:nvPr/>
        </p:nvSpPr>
        <p:spPr>
          <a:xfrm>
            <a:off x="8600658" y="3349945"/>
            <a:ext cx="1917633" cy="369332"/>
          </a:xfrm>
          <a:prstGeom prst="rect">
            <a:avLst/>
          </a:prstGeom>
          <a:noFill/>
        </p:spPr>
        <p:txBody>
          <a:bodyPr wrap="square">
            <a:spAutoFit/>
          </a:bodyPr>
          <a:lstStyle>
            <a:defPPr>
              <a:defRPr lang="en-US"/>
            </a:defPPr>
            <a:lvl1pPr>
              <a:defRPr b="1">
                <a:solidFill>
                  <a:schemeClr val="bg2">
                    <a:lumMod val="50000"/>
                  </a:schemeClr>
                </a:solidFill>
              </a:defRPr>
            </a:lvl1pPr>
          </a:lstStyle>
          <a:p>
            <a:pPr algn="ctr"/>
            <a:r>
              <a:rPr lang="en-US" dirty="0"/>
              <a:t>TM44 Inspections</a:t>
            </a:r>
            <a:endParaRPr lang="en-GB" dirty="0"/>
          </a:p>
        </p:txBody>
      </p:sp>
      <p:graphicFrame>
        <p:nvGraphicFramePr>
          <p:cNvPr id="4" name="Object 3">
            <a:extLst>
              <a:ext uri="{FF2B5EF4-FFF2-40B4-BE49-F238E27FC236}">
                <a16:creationId xmlns:a16="http://schemas.microsoft.com/office/drawing/2014/main" id="{A224038B-4E95-4892-AFD3-55014E336A18}"/>
              </a:ext>
            </a:extLst>
          </p:cNvPr>
          <p:cNvGraphicFramePr>
            <a:graphicFrameLocks noChangeAspect="1"/>
          </p:cNvGraphicFramePr>
          <p:nvPr>
            <p:extLst>
              <p:ext uri="{D42A27DB-BD31-4B8C-83A1-F6EECF244321}">
                <p14:modId xmlns:p14="http://schemas.microsoft.com/office/powerpoint/2010/main" val="1466435439"/>
              </p:ext>
            </p:extLst>
          </p:nvPr>
        </p:nvGraphicFramePr>
        <p:xfrm>
          <a:off x="8600659" y="3738615"/>
          <a:ext cx="1920510" cy="2529903"/>
        </p:xfrm>
        <a:graphic>
          <a:graphicData uri="http://schemas.openxmlformats.org/presentationml/2006/ole">
            <mc:AlternateContent xmlns:mc="http://schemas.openxmlformats.org/markup-compatibility/2006">
              <mc:Choice xmlns:v="urn:schemas-microsoft-com:vml" Requires="v">
                <p:oleObj spid="_x0000_s1034" name="Acrobat Document" r:id="rId8" imgW="3961908" imgH="5219545" progId="Acrobat.Document.DC">
                  <p:embed/>
                </p:oleObj>
              </mc:Choice>
              <mc:Fallback>
                <p:oleObj name="Acrobat Document" r:id="rId8" imgW="3961908" imgH="5219545" progId="Acrobat.Document.DC">
                  <p:embed/>
                  <p:pic>
                    <p:nvPicPr>
                      <p:cNvPr id="4" name="Object 3">
                        <a:extLst>
                          <a:ext uri="{FF2B5EF4-FFF2-40B4-BE49-F238E27FC236}">
                            <a16:creationId xmlns:a16="http://schemas.microsoft.com/office/drawing/2014/main" id="{A224038B-4E95-4892-AFD3-55014E336A18}"/>
                          </a:ext>
                        </a:extLst>
                      </p:cNvPr>
                      <p:cNvPicPr/>
                      <p:nvPr/>
                    </p:nvPicPr>
                    <p:blipFill>
                      <a:blip r:embed="rId9"/>
                      <a:stretch>
                        <a:fillRect/>
                      </a:stretch>
                    </p:blipFill>
                    <p:spPr>
                      <a:xfrm>
                        <a:off x="8600659" y="3738615"/>
                        <a:ext cx="1920510" cy="2529903"/>
                      </a:xfrm>
                      <a:prstGeom prst="rect">
                        <a:avLst/>
                      </a:prstGeom>
                    </p:spPr>
                  </p:pic>
                </p:oleObj>
              </mc:Fallback>
            </mc:AlternateContent>
          </a:graphicData>
        </a:graphic>
      </p:graphicFrame>
      <p:sp>
        <p:nvSpPr>
          <p:cNvPr id="14" name="TextBox 13">
            <a:extLst>
              <a:ext uri="{FF2B5EF4-FFF2-40B4-BE49-F238E27FC236}">
                <a16:creationId xmlns:a16="http://schemas.microsoft.com/office/drawing/2014/main" id="{1FB81DD8-FEB0-4B93-BB96-397CF0F0D506}"/>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652323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444564" y="1950688"/>
            <a:ext cx="11747436" cy="907941"/>
          </a:xfrm>
          <a:prstGeom prst="rect">
            <a:avLst/>
          </a:prstGeom>
          <a:noFill/>
        </p:spPr>
        <p:txBody>
          <a:bodyPr wrap="square">
            <a:spAutoFit/>
          </a:bodyPr>
          <a:lstStyle/>
          <a:p>
            <a:r>
              <a:rPr lang="en-GB" sz="5300" b="1" dirty="0">
                <a:solidFill>
                  <a:schemeClr val="bg2">
                    <a:lumMod val="50000"/>
                  </a:schemeClr>
                </a:solidFill>
              </a:rPr>
              <a:t>Building Performance Evaluation (BPE)</a:t>
            </a:r>
          </a:p>
        </p:txBody>
      </p:sp>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sp>
        <p:nvSpPr>
          <p:cNvPr id="16" name="TextBox 15">
            <a:extLst>
              <a:ext uri="{FF2B5EF4-FFF2-40B4-BE49-F238E27FC236}">
                <a16:creationId xmlns:a16="http://schemas.microsoft.com/office/drawing/2014/main" id="{DCF55C22-D43C-4D75-AF8D-ECE81A321923}"/>
              </a:ext>
            </a:extLst>
          </p:cNvPr>
          <p:cNvSpPr txBox="1"/>
          <p:nvPr/>
        </p:nvSpPr>
        <p:spPr>
          <a:xfrm>
            <a:off x="514350" y="3444388"/>
            <a:ext cx="11263278" cy="923330"/>
          </a:xfrm>
          <a:prstGeom prst="rect">
            <a:avLst/>
          </a:prstGeom>
          <a:noFill/>
        </p:spPr>
        <p:txBody>
          <a:bodyPr wrap="square">
            <a:spAutoFit/>
          </a:bodyPr>
          <a:lstStyle>
            <a:defPPr>
              <a:defRPr lang="en-US"/>
            </a:defPPr>
            <a:lvl1pPr algn="just">
              <a:defRPr i="1">
                <a:solidFill>
                  <a:srgbClr val="393939"/>
                </a:solidFill>
                <a:latin typeface="national"/>
              </a:defRPr>
            </a:lvl1pPr>
          </a:lstStyle>
          <a:p>
            <a:pPr algn="ctr"/>
            <a:r>
              <a:rPr lang="en-US" dirty="0"/>
              <a:t>“BPE covers a range of tools and techniques that can help </a:t>
            </a:r>
          </a:p>
          <a:p>
            <a:pPr algn="ctr"/>
            <a:r>
              <a:rPr lang="en-US" dirty="0"/>
              <a:t>determine how well a building and its elements are performing, </a:t>
            </a:r>
          </a:p>
          <a:p>
            <a:pPr algn="ctr"/>
            <a:r>
              <a:rPr lang="en-US" dirty="0"/>
              <a:t>and helps diagnose the problem when performance falls short of expectations”</a:t>
            </a:r>
            <a:endParaRPr lang="en-GB" dirty="0"/>
          </a:p>
        </p:txBody>
      </p:sp>
      <p:sp>
        <p:nvSpPr>
          <p:cNvPr id="8" name="TextBox 7">
            <a:extLst>
              <a:ext uri="{FF2B5EF4-FFF2-40B4-BE49-F238E27FC236}">
                <a16:creationId xmlns:a16="http://schemas.microsoft.com/office/drawing/2014/main" id="{CABAD677-02C1-4C23-AAE1-0C0B9781E436}"/>
              </a:ext>
            </a:extLst>
          </p:cNvPr>
          <p:cNvSpPr txBox="1"/>
          <p:nvPr/>
        </p:nvSpPr>
        <p:spPr>
          <a:xfrm>
            <a:off x="4330341" y="5108997"/>
            <a:ext cx="3975882" cy="276999"/>
          </a:xfrm>
          <a:prstGeom prst="rect">
            <a:avLst/>
          </a:prstGeom>
          <a:noFill/>
        </p:spPr>
        <p:txBody>
          <a:bodyPr wrap="square">
            <a:spAutoFit/>
          </a:bodyPr>
          <a:lstStyle/>
          <a:p>
            <a:pPr algn="ctr"/>
            <a:r>
              <a:rPr lang="en-US" sz="1200" i="1" dirty="0">
                <a:solidFill>
                  <a:schemeClr val="tx1">
                    <a:lumMod val="65000"/>
                    <a:lumOff val="35000"/>
                  </a:schemeClr>
                </a:solidFill>
              </a:rPr>
              <a:t>The Home-Grown Homes Project (2021) </a:t>
            </a:r>
            <a:endParaRPr lang="en-GB" sz="1200" i="1" dirty="0"/>
          </a:p>
        </p:txBody>
      </p:sp>
      <p:sp>
        <p:nvSpPr>
          <p:cNvPr id="10" name="TextBox 9">
            <a:extLst>
              <a:ext uri="{FF2B5EF4-FFF2-40B4-BE49-F238E27FC236}">
                <a16:creationId xmlns:a16="http://schemas.microsoft.com/office/drawing/2014/main" id="{E3060AD9-CDF6-4BA9-B98A-7C052884D781}"/>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1107465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444564" y="1950688"/>
            <a:ext cx="11747436" cy="907941"/>
          </a:xfrm>
          <a:prstGeom prst="rect">
            <a:avLst/>
          </a:prstGeom>
          <a:noFill/>
        </p:spPr>
        <p:txBody>
          <a:bodyPr wrap="square">
            <a:spAutoFit/>
          </a:bodyPr>
          <a:lstStyle/>
          <a:p>
            <a:r>
              <a:rPr lang="en-GB" sz="5300" b="1" dirty="0">
                <a:solidFill>
                  <a:schemeClr val="bg2">
                    <a:lumMod val="50000"/>
                  </a:schemeClr>
                </a:solidFill>
              </a:rPr>
              <a:t>BPE - Options</a:t>
            </a:r>
          </a:p>
        </p:txBody>
      </p:sp>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pic>
        <p:nvPicPr>
          <p:cNvPr id="3" name="Graphic 2" descr="Signpost outline">
            <a:extLst>
              <a:ext uri="{FF2B5EF4-FFF2-40B4-BE49-F238E27FC236}">
                <a16:creationId xmlns:a16="http://schemas.microsoft.com/office/drawing/2014/main" id="{36BC94F6-E312-4DDC-B9BE-F1AC89F415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81448" y="2907036"/>
            <a:ext cx="3068516" cy="3731156"/>
          </a:xfrm>
          <a:prstGeom prst="rect">
            <a:avLst/>
          </a:prstGeom>
        </p:spPr>
      </p:pic>
      <p:sp>
        <p:nvSpPr>
          <p:cNvPr id="8" name="TextBox 7">
            <a:extLst>
              <a:ext uri="{FF2B5EF4-FFF2-40B4-BE49-F238E27FC236}">
                <a16:creationId xmlns:a16="http://schemas.microsoft.com/office/drawing/2014/main" id="{23ADDC30-564E-4119-80D5-DEA740470C09}"/>
              </a:ext>
            </a:extLst>
          </p:cNvPr>
          <p:cNvSpPr txBox="1"/>
          <p:nvPr/>
        </p:nvSpPr>
        <p:spPr>
          <a:xfrm>
            <a:off x="444565" y="2868779"/>
            <a:ext cx="4426373" cy="369332"/>
          </a:xfrm>
          <a:prstGeom prst="rect">
            <a:avLst/>
          </a:prstGeom>
          <a:noFill/>
        </p:spPr>
        <p:txBody>
          <a:bodyPr wrap="square">
            <a:spAutoFit/>
          </a:bodyPr>
          <a:lstStyle>
            <a:defPPr>
              <a:defRPr lang="en-US"/>
            </a:defPPr>
            <a:lvl1pPr>
              <a:defRPr b="1">
                <a:solidFill>
                  <a:schemeClr val="bg2">
                    <a:lumMod val="50000"/>
                  </a:schemeClr>
                </a:solidFill>
              </a:defRPr>
            </a:lvl1pPr>
          </a:lstStyle>
          <a:p>
            <a:pPr algn="ctr"/>
            <a:r>
              <a:rPr lang="en-US" dirty="0"/>
              <a:t>Energy Use Audit</a:t>
            </a:r>
            <a:endParaRPr lang="en-GB" dirty="0"/>
          </a:p>
        </p:txBody>
      </p:sp>
      <p:sp>
        <p:nvSpPr>
          <p:cNvPr id="9" name="TextBox 8">
            <a:extLst>
              <a:ext uri="{FF2B5EF4-FFF2-40B4-BE49-F238E27FC236}">
                <a16:creationId xmlns:a16="http://schemas.microsoft.com/office/drawing/2014/main" id="{F0CA5F65-69F6-45D5-884F-83A80911A6D8}"/>
              </a:ext>
            </a:extLst>
          </p:cNvPr>
          <p:cNvSpPr txBox="1"/>
          <p:nvPr/>
        </p:nvSpPr>
        <p:spPr>
          <a:xfrm>
            <a:off x="7227277" y="2868779"/>
            <a:ext cx="4520158" cy="369332"/>
          </a:xfrm>
          <a:prstGeom prst="rect">
            <a:avLst/>
          </a:prstGeom>
          <a:noFill/>
        </p:spPr>
        <p:txBody>
          <a:bodyPr wrap="square">
            <a:spAutoFit/>
          </a:bodyPr>
          <a:lstStyle>
            <a:defPPr>
              <a:defRPr lang="en-US"/>
            </a:defPPr>
            <a:lvl1pPr>
              <a:defRPr b="1">
                <a:solidFill>
                  <a:schemeClr val="bg2">
                    <a:lumMod val="50000"/>
                  </a:schemeClr>
                </a:solidFill>
              </a:defRPr>
            </a:lvl1pPr>
          </a:lstStyle>
          <a:p>
            <a:pPr algn="ctr"/>
            <a:r>
              <a:rPr lang="en-US" dirty="0"/>
              <a:t>Thermography</a:t>
            </a:r>
            <a:endParaRPr lang="en-GB" dirty="0"/>
          </a:p>
        </p:txBody>
      </p:sp>
      <p:graphicFrame>
        <p:nvGraphicFramePr>
          <p:cNvPr id="4" name="Table 4">
            <a:extLst>
              <a:ext uri="{FF2B5EF4-FFF2-40B4-BE49-F238E27FC236}">
                <a16:creationId xmlns:a16="http://schemas.microsoft.com/office/drawing/2014/main" id="{696DCFC4-7305-41CB-BAA5-B098B6DF1FC6}"/>
              </a:ext>
            </a:extLst>
          </p:cNvPr>
          <p:cNvGraphicFramePr>
            <a:graphicFrameLocks noGrp="1"/>
          </p:cNvGraphicFramePr>
          <p:nvPr>
            <p:extLst>
              <p:ext uri="{D42A27DB-BD31-4B8C-83A1-F6EECF244321}">
                <p14:modId xmlns:p14="http://schemas.microsoft.com/office/powerpoint/2010/main" val="4183888365"/>
              </p:ext>
            </p:extLst>
          </p:nvPr>
        </p:nvGraphicFramePr>
        <p:xfrm>
          <a:off x="638176" y="3348111"/>
          <a:ext cx="4356588" cy="3180080"/>
        </p:xfrm>
        <a:graphic>
          <a:graphicData uri="http://schemas.openxmlformats.org/drawingml/2006/table">
            <a:tbl>
              <a:tblPr firstRow="1" bandRow="1">
                <a:tableStyleId>{5C22544A-7EE6-4342-B048-85BDC9FD1C3A}</a:tableStyleId>
              </a:tblPr>
              <a:tblGrid>
                <a:gridCol w="2178294">
                  <a:extLst>
                    <a:ext uri="{9D8B030D-6E8A-4147-A177-3AD203B41FA5}">
                      <a16:colId xmlns:a16="http://schemas.microsoft.com/office/drawing/2014/main" val="2876157661"/>
                    </a:ext>
                  </a:extLst>
                </a:gridCol>
                <a:gridCol w="2178294">
                  <a:extLst>
                    <a:ext uri="{9D8B030D-6E8A-4147-A177-3AD203B41FA5}">
                      <a16:colId xmlns:a16="http://schemas.microsoft.com/office/drawing/2014/main" val="924502645"/>
                    </a:ext>
                  </a:extLst>
                </a:gridCol>
              </a:tblGrid>
              <a:tr h="0">
                <a:tc>
                  <a:txBody>
                    <a:bodyPr/>
                    <a:lstStyle/>
                    <a:p>
                      <a:r>
                        <a:rPr lang="en-GB" dirty="0"/>
                        <a:t>Advantages</a:t>
                      </a:r>
                    </a:p>
                  </a:txBody>
                  <a:tcPr>
                    <a:solidFill>
                      <a:schemeClr val="accent6"/>
                    </a:solidFill>
                  </a:tcPr>
                </a:tc>
                <a:tc>
                  <a:txBody>
                    <a:bodyPr/>
                    <a:lstStyle/>
                    <a:p>
                      <a:r>
                        <a:rPr lang="en-GB" dirty="0"/>
                        <a:t>Disadvantages</a:t>
                      </a:r>
                    </a:p>
                  </a:txBody>
                  <a:tcPr>
                    <a:solidFill>
                      <a:schemeClr val="accent6"/>
                    </a:solidFill>
                  </a:tcPr>
                </a:tc>
                <a:extLst>
                  <a:ext uri="{0D108BD9-81ED-4DB2-BD59-A6C34878D82A}">
                    <a16:rowId xmlns:a16="http://schemas.microsoft.com/office/drawing/2014/main" val="2721015154"/>
                  </a:ext>
                </a:extLst>
              </a:tr>
              <a:tr h="370840">
                <a:tc>
                  <a:txBody>
                    <a:bodyPr/>
                    <a:lstStyle/>
                    <a:p>
                      <a:r>
                        <a:rPr lang="en-GB" sz="1400" dirty="0"/>
                        <a:t>Data availability</a:t>
                      </a:r>
                    </a:p>
                  </a:txBody>
                  <a:tcPr>
                    <a:solidFill>
                      <a:schemeClr val="accent6">
                        <a:lumMod val="20000"/>
                        <a:lumOff val="80000"/>
                      </a:schemeClr>
                    </a:solidFill>
                  </a:tcPr>
                </a:tc>
                <a:tc>
                  <a:txBody>
                    <a:bodyPr/>
                    <a:lstStyle/>
                    <a:p>
                      <a:r>
                        <a:rPr lang="en-GB" sz="1400" dirty="0">
                          <a:solidFill>
                            <a:schemeClr val="tx1">
                              <a:lumMod val="50000"/>
                              <a:lumOff val="50000"/>
                            </a:schemeClr>
                          </a:solidFill>
                        </a:rPr>
                        <a:t>Incorrect conclusions if limited to desktop study</a:t>
                      </a:r>
                    </a:p>
                  </a:txBody>
                  <a:tcPr>
                    <a:solidFill>
                      <a:schemeClr val="accent6">
                        <a:lumMod val="20000"/>
                        <a:lumOff val="80000"/>
                      </a:schemeClr>
                    </a:solidFill>
                  </a:tcPr>
                </a:tc>
                <a:extLst>
                  <a:ext uri="{0D108BD9-81ED-4DB2-BD59-A6C34878D82A}">
                    <a16:rowId xmlns:a16="http://schemas.microsoft.com/office/drawing/2014/main" val="777204649"/>
                  </a:ext>
                </a:extLst>
              </a:tr>
              <a:tr h="370840">
                <a:tc>
                  <a:txBody>
                    <a:bodyPr/>
                    <a:lstStyle/>
                    <a:p>
                      <a:r>
                        <a:rPr lang="en-GB" sz="1400" b="0" dirty="0"/>
                        <a:t>Low c</a:t>
                      </a:r>
                      <a:r>
                        <a:rPr lang="en-GB" sz="1400" dirty="0"/>
                        <a:t>ost</a:t>
                      </a:r>
                    </a:p>
                  </a:txBody>
                  <a:tcPr>
                    <a:solidFill>
                      <a:schemeClr val="accent6">
                        <a:lumMod val="40000"/>
                        <a:lumOff val="60000"/>
                      </a:schemeClr>
                    </a:solidFill>
                  </a:tcPr>
                </a:tc>
                <a:tc>
                  <a:txBody>
                    <a:bodyPr/>
                    <a:lstStyle/>
                    <a:p>
                      <a:r>
                        <a:rPr lang="en-GB" sz="1400" dirty="0">
                          <a:solidFill>
                            <a:schemeClr val="tx1">
                              <a:lumMod val="50000"/>
                              <a:lumOff val="50000"/>
                            </a:schemeClr>
                          </a:solidFill>
                        </a:rPr>
                        <a:t>Point in time</a:t>
                      </a:r>
                    </a:p>
                  </a:txBody>
                  <a:tcPr>
                    <a:solidFill>
                      <a:schemeClr val="accent6">
                        <a:lumMod val="40000"/>
                        <a:lumOff val="60000"/>
                      </a:schemeClr>
                    </a:solidFill>
                  </a:tcPr>
                </a:tc>
                <a:extLst>
                  <a:ext uri="{0D108BD9-81ED-4DB2-BD59-A6C34878D82A}">
                    <a16:rowId xmlns:a16="http://schemas.microsoft.com/office/drawing/2014/main" val="3066205410"/>
                  </a:ext>
                </a:extLst>
              </a:tr>
              <a:tr h="370840">
                <a:tc>
                  <a:txBody>
                    <a:bodyPr/>
                    <a:lstStyle/>
                    <a:p>
                      <a:r>
                        <a:rPr lang="en-GB" sz="1400" dirty="0"/>
                        <a:t>Wider opportunities </a:t>
                      </a:r>
                      <a:r>
                        <a:rPr lang="en-GB" sz="1400" i="1" dirty="0"/>
                        <a:t>(carbon and £)</a:t>
                      </a:r>
                    </a:p>
                  </a:txBody>
                  <a:tcPr>
                    <a:solidFill>
                      <a:schemeClr val="accent6">
                        <a:lumMod val="20000"/>
                        <a:lumOff val="80000"/>
                      </a:schemeClr>
                    </a:solidFill>
                  </a:tcPr>
                </a:tc>
                <a:tc>
                  <a:txBody>
                    <a:bodyPr/>
                    <a:lstStyle/>
                    <a:p>
                      <a:endParaRPr lang="en-GB" sz="1400" dirty="0">
                        <a:solidFill>
                          <a:schemeClr val="tx1">
                            <a:lumMod val="50000"/>
                            <a:lumOff val="50000"/>
                          </a:schemeClr>
                        </a:solidFill>
                      </a:endParaRPr>
                    </a:p>
                  </a:txBody>
                  <a:tcPr>
                    <a:solidFill>
                      <a:schemeClr val="accent6">
                        <a:lumMod val="20000"/>
                        <a:lumOff val="80000"/>
                      </a:schemeClr>
                    </a:solidFill>
                  </a:tcPr>
                </a:tc>
                <a:extLst>
                  <a:ext uri="{0D108BD9-81ED-4DB2-BD59-A6C34878D82A}">
                    <a16:rowId xmlns:a16="http://schemas.microsoft.com/office/drawing/2014/main" val="2782913807"/>
                  </a:ext>
                </a:extLst>
              </a:tr>
              <a:tr h="370840">
                <a:tc>
                  <a:txBody>
                    <a:bodyPr/>
                    <a:lstStyle/>
                    <a:p>
                      <a:r>
                        <a:rPr lang="en-GB" sz="1400" dirty="0"/>
                        <a:t>Benchmark – Industry norms</a:t>
                      </a:r>
                    </a:p>
                  </a:txBody>
                  <a:tcPr>
                    <a:solidFill>
                      <a:schemeClr val="accent6">
                        <a:lumMod val="40000"/>
                        <a:lumOff val="60000"/>
                      </a:schemeClr>
                    </a:solidFill>
                  </a:tcPr>
                </a:tc>
                <a:tc>
                  <a:txBody>
                    <a:bodyPr/>
                    <a:lstStyle/>
                    <a:p>
                      <a:endParaRPr lang="en-GB" sz="1400" dirty="0">
                        <a:solidFill>
                          <a:schemeClr val="tx1">
                            <a:lumMod val="50000"/>
                            <a:lumOff val="50000"/>
                          </a:schemeClr>
                        </a:solidFill>
                      </a:endParaRPr>
                    </a:p>
                  </a:txBody>
                  <a:tcPr>
                    <a:solidFill>
                      <a:schemeClr val="accent6">
                        <a:lumMod val="40000"/>
                        <a:lumOff val="60000"/>
                      </a:schemeClr>
                    </a:solidFill>
                  </a:tcPr>
                </a:tc>
                <a:extLst>
                  <a:ext uri="{0D108BD9-81ED-4DB2-BD59-A6C34878D82A}">
                    <a16:rowId xmlns:a16="http://schemas.microsoft.com/office/drawing/2014/main" val="3288073276"/>
                  </a:ext>
                </a:extLst>
              </a:tr>
              <a:tr h="370840">
                <a:tc>
                  <a:txBody>
                    <a:bodyPr/>
                    <a:lstStyle/>
                    <a:p>
                      <a:r>
                        <a:rPr lang="en-GB" sz="1400" dirty="0"/>
                        <a:t>Operational requirements and user feedback input</a:t>
                      </a:r>
                    </a:p>
                  </a:txBody>
                  <a:tcPr>
                    <a:solidFill>
                      <a:schemeClr val="accent6">
                        <a:lumMod val="20000"/>
                        <a:lumOff val="80000"/>
                      </a:schemeClr>
                    </a:solidFill>
                  </a:tcPr>
                </a:tc>
                <a:tc>
                  <a:txBody>
                    <a:bodyPr/>
                    <a:lstStyle/>
                    <a:p>
                      <a:endParaRPr lang="en-GB" sz="1400" dirty="0">
                        <a:solidFill>
                          <a:schemeClr val="tx1">
                            <a:lumMod val="50000"/>
                            <a:lumOff val="50000"/>
                          </a:schemeClr>
                        </a:solidFill>
                      </a:endParaRPr>
                    </a:p>
                  </a:txBody>
                  <a:tcPr>
                    <a:solidFill>
                      <a:schemeClr val="accent6">
                        <a:lumMod val="20000"/>
                        <a:lumOff val="80000"/>
                      </a:schemeClr>
                    </a:solidFill>
                  </a:tcPr>
                </a:tc>
                <a:extLst>
                  <a:ext uri="{0D108BD9-81ED-4DB2-BD59-A6C34878D82A}">
                    <a16:rowId xmlns:a16="http://schemas.microsoft.com/office/drawing/2014/main" val="259040789"/>
                  </a:ext>
                </a:extLst>
              </a:tr>
              <a:tr h="370840">
                <a:tc>
                  <a:txBody>
                    <a:bodyPr/>
                    <a:lstStyle/>
                    <a:p>
                      <a:r>
                        <a:rPr lang="en-GB" sz="1400" dirty="0"/>
                        <a:t>Quick wins</a:t>
                      </a:r>
                    </a:p>
                  </a:txBody>
                  <a:tcPr>
                    <a:solidFill>
                      <a:schemeClr val="accent6">
                        <a:lumMod val="20000"/>
                        <a:lumOff val="80000"/>
                      </a:schemeClr>
                    </a:solidFill>
                  </a:tcPr>
                </a:tc>
                <a:tc>
                  <a:txBody>
                    <a:bodyPr/>
                    <a:lstStyle/>
                    <a:p>
                      <a:endParaRPr lang="en-GB" sz="1400" dirty="0">
                        <a:solidFill>
                          <a:schemeClr val="tx1">
                            <a:lumMod val="50000"/>
                            <a:lumOff val="50000"/>
                          </a:schemeClr>
                        </a:solidFill>
                      </a:endParaRPr>
                    </a:p>
                  </a:txBody>
                  <a:tcPr>
                    <a:solidFill>
                      <a:schemeClr val="accent6">
                        <a:lumMod val="20000"/>
                        <a:lumOff val="80000"/>
                      </a:schemeClr>
                    </a:solidFill>
                  </a:tcPr>
                </a:tc>
                <a:extLst>
                  <a:ext uri="{0D108BD9-81ED-4DB2-BD59-A6C34878D82A}">
                    <a16:rowId xmlns:a16="http://schemas.microsoft.com/office/drawing/2014/main" val="4272254058"/>
                  </a:ext>
                </a:extLst>
              </a:tr>
            </a:tbl>
          </a:graphicData>
        </a:graphic>
      </p:graphicFrame>
      <p:pic>
        <p:nvPicPr>
          <p:cNvPr id="6" name="Graphic 5" descr="Checklist outline">
            <a:extLst>
              <a:ext uri="{FF2B5EF4-FFF2-40B4-BE49-F238E27FC236}">
                <a16:creationId xmlns:a16="http://schemas.microsoft.com/office/drawing/2014/main" id="{48E49BA2-6D05-4A55-9502-D9D93D381C8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547491" y="3833446"/>
            <a:ext cx="457200" cy="457200"/>
          </a:xfrm>
          <a:prstGeom prst="rect">
            <a:avLst/>
          </a:prstGeom>
        </p:spPr>
      </p:pic>
      <p:pic>
        <p:nvPicPr>
          <p:cNvPr id="18" name="Graphic 17" descr="Camera with solid fill">
            <a:extLst>
              <a:ext uri="{FF2B5EF4-FFF2-40B4-BE49-F238E27FC236}">
                <a16:creationId xmlns:a16="http://schemas.microsoft.com/office/drawing/2014/main" id="{4508F938-45BD-4D90-A468-864150B5E3A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80838" y="4716914"/>
            <a:ext cx="545281" cy="545281"/>
          </a:xfrm>
          <a:prstGeom prst="rect">
            <a:avLst/>
          </a:prstGeom>
        </p:spPr>
      </p:pic>
      <p:graphicFrame>
        <p:nvGraphicFramePr>
          <p:cNvPr id="20" name="Table 4">
            <a:extLst>
              <a:ext uri="{FF2B5EF4-FFF2-40B4-BE49-F238E27FC236}">
                <a16:creationId xmlns:a16="http://schemas.microsoft.com/office/drawing/2014/main" id="{50670BD1-0C72-4020-B55E-EF3F973A85AF}"/>
              </a:ext>
            </a:extLst>
          </p:cNvPr>
          <p:cNvGraphicFramePr>
            <a:graphicFrameLocks noGrp="1"/>
          </p:cNvGraphicFramePr>
          <p:nvPr>
            <p:extLst>
              <p:ext uri="{D42A27DB-BD31-4B8C-83A1-F6EECF244321}">
                <p14:modId xmlns:p14="http://schemas.microsoft.com/office/powerpoint/2010/main" val="1395075789"/>
              </p:ext>
            </p:extLst>
          </p:nvPr>
        </p:nvGraphicFramePr>
        <p:xfrm>
          <a:off x="7510553" y="3348111"/>
          <a:ext cx="4267076" cy="2865120"/>
        </p:xfrm>
        <a:graphic>
          <a:graphicData uri="http://schemas.openxmlformats.org/drawingml/2006/table">
            <a:tbl>
              <a:tblPr firstRow="1" bandRow="1">
                <a:tableStyleId>{5C22544A-7EE6-4342-B048-85BDC9FD1C3A}</a:tableStyleId>
              </a:tblPr>
              <a:tblGrid>
                <a:gridCol w="2133538">
                  <a:extLst>
                    <a:ext uri="{9D8B030D-6E8A-4147-A177-3AD203B41FA5}">
                      <a16:colId xmlns:a16="http://schemas.microsoft.com/office/drawing/2014/main" val="2876157661"/>
                    </a:ext>
                  </a:extLst>
                </a:gridCol>
                <a:gridCol w="2133538">
                  <a:extLst>
                    <a:ext uri="{9D8B030D-6E8A-4147-A177-3AD203B41FA5}">
                      <a16:colId xmlns:a16="http://schemas.microsoft.com/office/drawing/2014/main" val="924502645"/>
                    </a:ext>
                  </a:extLst>
                </a:gridCol>
              </a:tblGrid>
              <a:tr h="0">
                <a:tc>
                  <a:txBody>
                    <a:bodyPr/>
                    <a:lstStyle/>
                    <a:p>
                      <a:r>
                        <a:rPr lang="en-GB" dirty="0"/>
                        <a:t>Advantages</a:t>
                      </a:r>
                    </a:p>
                  </a:txBody>
                  <a:tcPr>
                    <a:solidFill>
                      <a:schemeClr val="accent6"/>
                    </a:solidFill>
                  </a:tcPr>
                </a:tc>
                <a:tc>
                  <a:txBody>
                    <a:bodyPr/>
                    <a:lstStyle/>
                    <a:p>
                      <a:r>
                        <a:rPr lang="en-GB" dirty="0"/>
                        <a:t>Disadvantages</a:t>
                      </a:r>
                    </a:p>
                  </a:txBody>
                  <a:tcPr>
                    <a:solidFill>
                      <a:schemeClr val="accent6"/>
                    </a:solidFill>
                  </a:tcPr>
                </a:tc>
                <a:extLst>
                  <a:ext uri="{0D108BD9-81ED-4DB2-BD59-A6C34878D82A}">
                    <a16:rowId xmlns:a16="http://schemas.microsoft.com/office/drawing/2014/main" val="2721015154"/>
                  </a:ext>
                </a:extLst>
              </a:tr>
              <a:tr h="370840">
                <a:tc>
                  <a:txBody>
                    <a:bodyPr/>
                    <a:lstStyle/>
                    <a:p>
                      <a:r>
                        <a:rPr lang="en-GB" sz="1400" dirty="0"/>
                        <a:t>Non destructive findings.</a:t>
                      </a:r>
                    </a:p>
                  </a:txBody>
                  <a:tcPr>
                    <a:solidFill>
                      <a:schemeClr val="accent6">
                        <a:lumMod val="20000"/>
                        <a:lumOff val="80000"/>
                      </a:schemeClr>
                    </a:solidFill>
                  </a:tcPr>
                </a:tc>
                <a:tc>
                  <a:txBody>
                    <a:bodyPr/>
                    <a:lstStyle/>
                    <a:p>
                      <a:r>
                        <a:rPr lang="en-GB" sz="1400" i="0" dirty="0">
                          <a:solidFill>
                            <a:schemeClr val="tx1">
                              <a:lumMod val="50000"/>
                              <a:lumOff val="50000"/>
                            </a:schemeClr>
                          </a:solidFill>
                        </a:rPr>
                        <a:t>Seasonal optimum performance</a:t>
                      </a:r>
                    </a:p>
                  </a:txBody>
                  <a:tcPr>
                    <a:solidFill>
                      <a:schemeClr val="accent6">
                        <a:lumMod val="20000"/>
                        <a:lumOff val="80000"/>
                      </a:schemeClr>
                    </a:solidFill>
                  </a:tcPr>
                </a:tc>
                <a:extLst>
                  <a:ext uri="{0D108BD9-81ED-4DB2-BD59-A6C34878D82A}">
                    <a16:rowId xmlns:a16="http://schemas.microsoft.com/office/drawing/2014/main" val="77720464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Ensure holistic approach </a:t>
                      </a:r>
                      <a:r>
                        <a:rPr lang="en-GB" sz="1400" i="1" dirty="0"/>
                        <a:t>(fabric &amp; tech)</a:t>
                      </a:r>
                    </a:p>
                    <a:p>
                      <a:endParaRPr lang="en-GB" sz="1400" dirty="0"/>
                    </a:p>
                  </a:txBody>
                  <a:tcPr>
                    <a:solidFill>
                      <a:schemeClr val="accent6">
                        <a:lumMod val="40000"/>
                        <a:lumOff val="60000"/>
                      </a:schemeClr>
                    </a:solidFill>
                  </a:tcPr>
                </a:tc>
                <a:tc>
                  <a:txBody>
                    <a:bodyPr/>
                    <a:lstStyle/>
                    <a:p>
                      <a:r>
                        <a:rPr lang="en-GB" sz="1400" dirty="0">
                          <a:solidFill>
                            <a:schemeClr val="tx1">
                              <a:lumMod val="50000"/>
                              <a:lumOff val="50000"/>
                            </a:schemeClr>
                          </a:solidFill>
                        </a:rPr>
                        <a:t>Housekeeping required</a:t>
                      </a:r>
                    </a:p>
                  </a:txBody>
                  <a:tcPr>
                    <a:solidFill>
                      <a:schemeClr val="accent6">
                        <a:lumMod val="40000"/>
                        <a:lumOff val="60000"/>
                      </a:schemeClr>
                    </a:solidFill>
                  </a:tcPr>
                </a:tc>
                <a:extLst>
                  <a:ext uri="{0D108BD9-81ED-4DB2-BD59-A6C34878D82A}">
                    <a16:rowId xmlns:a16="http://schemas.microsoft.com/office/drawing/2014/main" val="3066205410"/>
                  </a:ext>
                </a:extLst>
              </a:tr>
              <a:tr h="370840">
                <a:tc>
                  <a:txBody>
                    <a:bodyPr/>
                    <a:lstStyle/>
                    <a:p>
                      <a:r>
                        <a:rPr lang="en-GB" sz="1400" dirty="0"/>
                        <a:t>Low cost</a:t>
                      </a:r>
                    </a:p>
                  </a:txBody>
                  <a:tcPr>
                    <a:solidFill>
                      <a:schemeClr val="accent6">
                        <a:lumMod val="20000"/>
                        <a:lumOff val="80000"/>
                      </a:schemeClr>
                    </a:solidFill>
                  </a:tcPr>
                </a:tc>
                <a:tc>
                  <a:txBody>
                    <a:bodyPr/>
                    <a:lstStyle/>
                    <a:p>
                      <a:r>
                        <a:rPr lang="en-GB" sz="1400" dirty="0">
                          <a:solidFill>
                            <a:schemeClr val="tx1">
                              <a:lumMod val="50000"/>
                              <a:lumOff val="50000"/>
                            </a:schemeClr>
                          </a:solidFill>
                        </a:rPr>
                        <a:t>Findings impacted by weather conditions</a:t>
                      </a:r>
                    </a:p>
                  </a:txBody>
                  <a:tcPr>
                    <a:solidFill>
                      <a:schemeClr val="accent6">
                        <a:lumMod val="20000"/>
                        <a:lumOff val="80000"/>
                      </a:schemeClr>
                    </a:solidFill>
                  </a:tcPr>
                </a:tc>
                <a:extLst>
                  <a:ext uri="{0D108BD9-81ED-4DB2-BD59-A6C34878D82A}">
                    <a16:rowId xmlns:a16="http://schemas.microsoft.com/office/drawing/2014/main" val="2782913807"/>
                  </a:ext>
                </a:extLst>
              </a:tr>
              <a:tr h="370840">
                <a:tc>
                  <a:txBody>
                    <a:bodyPr/>
                    <a:lstStyle/>
                    <a:p>
                      <a:r>
                        <a:rPr lang="en-GB" sz="1400" dirty="0"/>
                        <a:t>Can support demand requirements</a:t>
                      </a:r>
                    </a:p>
                  </a:txBody>
                  <a:tcPr>
                    <a:solidFill>
                      <a:schemeClr val="accent6">
                        <a:lumMod val="40000"/>
                        <a:lumOff val="60000"/>
                      </a:schemeClr>
                    </a:solidFill>
                  </a:tcPr>
                </a:tc>
                <a:tc>
                  <a:txBody>
                    <a:bodyPr/>
                    <a:lstStyle/>
                    <a:p>
                      <a:r>
                        <a:rPr lang="en-GB" sz="1400" dirty="0">
                          <a:solidFill>
                            <a:schemeClr val="tx1">
                              <a:lumMod val="50000"/>
                              <a:lumOff val="50000"/>
                            </a:schemeClr>
                          </a:solidFill>
                        </a:rPr>
                        <a:t>Energy </a:t>
                      </a:r>
                      <a:r>
                        <a:rPr lang="en-GB" sz="1400" i="1" dirty="0">
                          <a:solidFill>
                            <a:schemeClr val="tx1">
                              <a:lumMod val="50000"/>
                              <a:lumOff val="50000"/>
                            </a:schemeClr>
                          </a:solidFill>
                        </a:rPr>
                        <a:t>(£) </a:t>
                      </a:r>
                      <a:r>
                        <a:rPr lang="en-GB" sz="1400" dirty="0">
                          <a:solidFill>
                            <a:schemeClr val="tx1">
                              <a:lumMod val="50000"/>
                              <a:lumOff val="50000"/>
                            </a:schemeClr>
                          </a:solidFill>
                        </a:rPr>
                        <a:t>required to heat building prior to survey</a:t>
                      </a:r>
                    </a:p>
                  </a:txBody>
                  <a:tcPr>
                    <a:solidFill>
                      <a:schemeClr val="accent6">
                        <a:lumMod val="40000"/>
                        <a:lumOff val="60000"/>
                      </a:schemeClr>
                    </a:solidFill>
                  </a:tcPr>
                </a:tc>
                <a:extLst>
                  <a:ext uri="{0D108BD9-81ED-4DB2-BD59-A6C34878D82A}">
                    <a16:rowId xmlns:a16="http://schemas.microsoft.com/office/drawing/2014/main" val="3288073276"/>
                  </a:ext>
                </a:extLst>
              </a:tr>
            </a:tbl>
          </a:graphicData>
        </a:graphic>
      </p:graphicFrame>
      <p:sp>
        <p:nvSpPr>
          <p:cNvPr id="14" name="TextBox 13">
            <a:extLst>
              <a:ext uri="{FF2B5EF4-FFF2-40B4-BE49-F238E27FC236}">
                <a16:creationId xmlns:a16="http://schemas.microsoft.com/office/drawing/2014/main" id="{9EF8668A-3567-4502-9A78-96C60F6D557C}"/>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1752057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293593" y="1950687"/>
            <a:ext cx="11747436" cy="907941"/>
          </a:xfrm>
          <a:prstGeom prst="rect">
            <a:avLst/>
          </a:prstGeom>
          <a:noFill/>
        </p:spPr>
        <p:txBody>
          <a:bodyPr wrap="square">
            <a:spAutoFit/>
          </a:bodyPr>
          <a:lstStyle/>
          <a:p>
            <a:r>
              <a:rPr lang="en-GB" sz="5300" b="1" dirty="0">
                <a:solidFill>
                  <a:schemeClr val="bg2">
                    <a:lumMod val="50000"/>
                  </a:schemeClr>
                </a:solidFill>
              </a:rPr>
              <a:t>Energy Use- Analysis &amp; Recommendation</a:t>
            </a:r>
          </a:p>
        </p:txBody>
      </p:sp>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graphicFrame>
        <p:nvGraphicFramePr>
          <p:cNvPr id="4" name="Table 4">
            <a:extLst>
              <a:ext uri="{FF2B5EF4-FFF2-40B4-BE49-F238E27FC236}">
                <a16:creationId xmlns:a16="http://schemas.microsoft.com/office/drawing/2014/main" id="{696DCFC4-7305-41CB-BAA5-B098B6DF1FC6}"/>
              </a:ext>
            </a:extLst>
          </p:cNvPr>
          <p:cNvGraphicFramePr>
            <a:graphicFrameLocks noGrp="1"/>
          </p:cNvGraphicFramePr>
          <p:nvPr>
            <p:extLst>
              <p:ext uri="{D42A27DB-BD31-4B8C-83A1-F6EECF244321}">
                <p14:modId xmlns:p14="http://schemas.microsoft.com/office/powerpoint/2010/main" val="1616738232"/>
              </p:ext>
            </p:extLst>
          </p:nvPr>
        </p:nvGraphicFramePr>
        <p:xfrm>
          <a:off x="6295292" y="2907035"/>
          <a:ext cx="5482336" cy="3551008"/>
        </p:xfrm>
        <a:graphic>
          <a:graphicData uri="http://schemas.openxmlformats.org/drawingml/2006/table">
            <a:tbl>
              <a:tblPr firstRow="1" bandRow="1">
                <a:tableStyleId>{5C22544A-7EE6-4342-B048-85BDC9FD1C3A}</a:tableStyleId>
              </a:tblPr>
              <a:tblGrid>
                <a:gridCol w="5482336">
                  <a:extLst>
                    <a:ext uri="{9D8B030D-6E8A-4147-A177-3AD203B41FA5}">
                      <a16:colId xmlns:a16="http://schemas.microsoft.com/office/drawing/2014/main" val="2876157661"/>
                    </a:ext>
                  </a:extLst>
                </a:gridCol>
              </a:tblGrid>
              <a:tr h="408112">
                <a:tc>
                  <a:txBody>
                    <a:bodyPr/>
                    <a:lstStyle/>
                    <a:p>
                      <a:r>
                        <a:rPr lang="en-GB" dirty="0"/>
                        <a:t>Rationale</a:t>
                      </a:r>
                    </a:p>
                  </a:txBody>
                  <a:tcPr>
                    <a:solidFill>
                      <a:schemeClr val="accent6"/>
                    </a:solidFill>
                  </a:tcPr>
                </a:tc>
                <a:extLst>
                  <a:ext uri="{0D108BD9-81ED-4DB2-BD59-A6C34878D82A}">
                    <a16:rowId xmlns:a16="http://schemas.microsoft.com/office/drawing/2014/main" val="2721015154"/>
                  </a:ext>
                </a:extLst>
              </a:tr>
              <a:tr h="451456">
                <a:tc>
                  <a:txBody>
                    <a:bodyPr/>
                    <a:lstStyle/>
                    <a:p>
                      <a:r>
                        <a:rPr lang="en-GB" sz="1400" dirty="0"/>
                        <a:t>Comprehensive data available covering all utilities, easily accessible. That can support operational performance</a:t>
                      </a:r>
                    </a:p>
                  </a:txBody>
                  <a:tcPr>
                    <a:solidFill>
                      <a:schemeClr val="accent6">
                        <a:lumMod val="20000"/>
                        <a:lumOff val="80000"/>
                      </a:schemeClr>
                    </a:solidFill>
                  </a:tcPr>
                </a:tc>
                <a:extLst>
                  <a:ext uri="{0D108BD9-81ED-4DB2-BD59-A6C34878D82A}">
                    <a16:rowId xmlns:a16="http://schemas.microsoft.com/office/drawing/2014/main" val="777204649"/>
                  </a:ext>
                </a:extLst>
              </a:tr>
              <a:tr h="451456">
                <a:tc>
                  <a:txBody>
                    <a:bodyPr/>
                    <a:lstStyle/>
                    <a:p>
                      <a:r>
                        <a:rPr lang="en-GB" sz="1400" b="0" dirty="0"/>
                        <a:t>Ensures seasonal energy use trends are considered and acted upon.</a:t>
                      </a:r>
                      <a:endParaRPr lang="en-GB" sz="1400" dirty="0"/>
                    </a:p>
                  </a:txBody>
                  <a:tcPr>
                    <a:solidFill>
                      <a:schemeClr val="accent6">
                        <a:lumMod val="40000"/>
                        <a:lumOff val="60000"/>
                      </a:schemeClr>
                    </a:solidFill>
                  </a:tcPr>
                </a:tc>
                <a:extLst>
                  <a:ext uri="{0D108BD9-81ED-4DB2-BD59-A6C34878D82A}">
                    <a16:rowId xmlns:a16="http://schemas.microsoft.com/office/drawing/2014/main" val="3066205410"/>
                  </a:ext>
                </a:extLst>
              </a:tr>
              <a:tr h="413780">
                <a:tc>
                  <a:txBody>
                    <a:bodyPr/>
                    <a:lstStyle/>
                    <a:p>
                      <a:r>
                        <a:rPr lang="en-GB" sz="1400" dirty="0"/>
                        <a:t>Does not require external resource</a:t>
                      </a:r>
                    </a:p>
                  </a:txBody>
                  <a:tcPr>
                    <a:solidFill>
                      <a:schemeClr val="accent6">
                        <a:lumMod val="20000"/>
                        <a:lumOff val="80000"/>
                      </a:schemeClr>
                    </a:solidFill>
                  </a:tcPr>
                </a:tc>
                <a:extLst>
                  <a:ext uri="{0D108BD9-81ED-4DB2-BD59-A6C34878D82A}">
                    <a16:rowId xmlns:a16="http://schemas.microsoft.com/office/drawing/2014/main" val="2782913807"/>
                  </a:ext>
                </a:extLst>
              </a:tr>
              <a:tr h="451456">
                <a:tc>
                  <a:txBody>
                    <a:bodyPr/>
                    <a:lstStyle/>
                    <a:p>
                      <a:r>
                        <a:rPr lang="en-GB" sz="1400" dirty="0"/>
                        <a:t>Will provide operational demand data required for heating, cooling and hot water technological solutions</a:t>
                      </a:r>
                    </a:p>
                  </a:txBody>
                  <a:tcPr>
                    <a:solidFill>
                      <a:schemeClr val="accent6">
                        <a:lumMod val="40000"/>
                        <a:lumOff val="60000"/>
                      </a:schemeClr>
                    </a:solidFill>
                  </a:tcPr>
                </a:tc>
                <a:extLst>
                  <a:ext uri="{0D108BD9-81ED-4DB2-BD59-A6C34878D82A}">
                    <a16:rowId xmlns:a16="http://schemas.microsoft.com/office/drawing/2014/main" val="3288073276"/>
                  </a:ext>
                </a:extLst>
              </a:tr>
              <a:tr h="413780">
                <a:tc>
                  <a:txBody>
                    <a:bodyPr/>
                    <a:lstStyle/>
                    <a:p>
                      <a:r>
                        <a:rPr lang="en-GB" sz="1400" dirty="0"/>
                        <a:t>Cost savings identified and measured</a:t>
                      </a:r>
                    </a:p>
                  </a:txBody>
                  <a:tcPr>
                    <a:solidFill>
                      <a:schemeClr val="accent6">
                        <a:lumMod val="20000"/>
                        <a:lumOff val="80000"/>
                      </a:schemeClr>
                    </a:solidFill>
                  </a:tcPr>
                </a:tc>
                <a:extLst>
                  <a:ext uri="{0D108BD9-81ED-4DB2-BD59-A6C34878D82A}">
                    <a16:rowId xmlns:a16="http://schemas.microsoft.com/office/drawing/2014/main" val="259040789"/>
                  </a:ext>
                </a:extLst>
              </a:tr>
              <a:tr h="413780">
                <a:tc>
                  <a:txBody>
                    <a:bodyPr/>
                    <a:lstStyle/>
                    <a:p>
                      <a:r>
                        <a:rPr lang="en-GB" sz="1400" kern="1200" dirty="0">
                          <a:solidFill>
                            <a:schemeClr val="dk1"/>
                          </a:solidFill>
                          <a:latin typeface="+mn-lt"/>
                          <a:ea typeface="+mn-ea"/>
                          <a:cs typeface="+mn-cs"/>
                        </a:rPr>
                        <a:t>Quick ROI </a:t>
                      </a:r>
                      <a:r>
                        <a:rPr lang="en-GB" sz="1400" i="1" kern="1200" dirty="0">
                          <a:solidFill>
                            <a:schemeClr val="dk1"/>
                          </a:solidFill>
                          <a:latin typeface="+mn-lt"/>
                          <a:ea typeface="+mn-ea"/>
                          <a:cs typeface="+mn-cs"/>
                        </a:rPr>
                        <a:t>(&lt;6 months) </a:t>
                      </a:r>
                      <a:r>
                        <a:rPr lang="en-GB" sz="1400" kern="1200" dirty="0">
                          <a:solidFill>
                            <a:schemeClr val="dk1"/>
                          </a:solidFill>
                          <a:latin typeface="+mn-lt"/>
                          <a:ea typeface="+mn-ea"/>
                          <a:cs typeface="+mn-cs"/>
                        </a:rPr>
                        <a:t>via identification of quick wins</a:t>
                      </a:r>
                    </a:p>
                  </a:txBody>
                  <a:tcPr>
                    <a:solidFill>
                      <a:schemeClr val="accent6">
                        <a:lumMod val="40000"/>
                        <a:lumOff val="60000"/>
                      </a:schemeClr>
                    </a:solidFill>
                  </a:tcPr>
                </a:tc>
                <a:extLst>
                  <a:ext uri="{0D108BD9-81ED-4DB2-BD59-A6C34878D82A}">
                    <a16:rowId xmlns:a16="http://schemas.microsoft.com/office/drawing/2014/main" val="4272254058"/>
                  </a:ext>
                </a:extLst>
              </a:tr>
              <a:tr h="413780">
                <a:tc>
                  <a:txBody>
                    <a:bodyPr/>
                    <a:lstStyle/>
                    <a:p>
                      <a:r>
                        <a:rPr lang="en-GB" sz="1400" dirty="0"/>
                        <a:t>Foundation for all improvements</a:t>
                      </a:r>
                    </a:p>
                  </a:txBody>
                  <a:tcPr>
                    <a:solidFill>
                      <a:schemeClr val="accent6">
                        <a:lumMod val="20000"/>
                        <a:lumOff val="80000"/>
                      </a:schemeClr>
                    </a:solidFill>
                  </a:tcPr>
                </a:tc>
                <a:extLst>
                  <a:ext uri="{0D108BD9-81ED-4DB2-BD59-A6C34878D82A}">
                    <a16:rowId xmlns:a16="http://schemas.microsoft.com/office/drawing/2014/main" val="3463369810"/>
                  </a:ext>
                </a:extLst>
              </a:tr>
            </a:tbl>
          </a:graphicData>
        </a:graphic>
      </p:graphicFrame>
      <p:sp>
        <p:nvSpPr>
          <p:cNvPr id="15" name="TextBox 14">
            <a:extLst>
              <a:ext uri="{FF2B5EF4-FFF2-40B4-BE49-F238E27FC236}">
                <a16:creationId xmlns:a16="http://schemas.microsoft.com/office/drawing/2014/main" id="{CA7436DB-B26E-4F69-BAA2-F2DE9CB286F1}"/>
              </a:ext>
            </a:extLst>
          </p:cNvPr>
          <p:cNvSpPr txBox="1"/>
          <p:nvPr/>
        </p:nvSpPr>
        <p:spPr>
          <a:xfrm>
            <a:off x="220818" y="3359633"/>
            <a:ext cx="6097464" cy="1661993"/>
          </a:xfrm>
          <a:prstGeom prst="rect">
            <a:avLst/>
          </a:prstGeom>
          <a:noFill/>
        </p:spPr>
        <p:txBody>
          <a:bodyPr wrap="square">
            <a:spAutoFit/>
          </a:bodyPr>
          <a:lstStyle/>
          <a:p>
            <a:pPr algn="ctr"/>
            <a:r>
              <a:rPr lang="en-US" sz="1800" i="1" dirty="0"/>
              <a:t>“energy audits and surveys of site energy are aimed at identifying  measures for cost savings, energy savings and reductions in environmental emissions, They provide the information needed to make decisions” </a:t>
            </a:r>
          </a:p>
          <a:p>
            <a:pPr algn="ctr"/>
            <a:endParaRPr lang="en-US" sz="1800" dirty="0"/>
          </a:p>
          <a:p>
            <a:pPr algn="ctr"/>
            <a:r>
              <a:rPr lang="en-US" sz="1200" b="0" dirty="0">
                <a:solidFill>
                  <a:srgbClr val="3A3A3A"/>
                </a:solidFill>
                <a:effectLst/>
                <a:latin typeface="Source Sans Pro" panose="020B0503030403020204" pitchFamily="34" charset="0"/>
              </a:rPr>
              <a:t>Chartered Institution of Building Services Engineers (2012)</a:t>
            </a:r>
            <a:endParaRPr lang="en-GB" sz="1200" dirty="0"/>
          </a:p>
        </p:txBody>
      </p:sp>
      <p:sp>
        <p:nvSpPr>
          <p:cNvPr id="17" name="TextBox 16">
            <a:extLst>
              <a:ext uri="{FF2B5EF4-FFF2-40B4-BE49-F238E27FC236}">
                <a16:creationId xmlns:a16="http://schemas.microsoft.com/office/drawing/2014/main" id="{A7056A29-12C8-405F-82D7-02A3AA0E2AF6}"/>
              </a:ext>
            </a:extLst>
          </p:cNvPr>
          <p:cNvSpPr txBox="1"/>
          <p:nvPr/>
        </p:nvSpPr>
        <p:spPr>
          <a:xfrm>
            <a:off x="514350" y="5541522"/>
            <a:ext cx="5780942" cy="369332"/>
          </a:xfrm>
          <a:prstGeom prst="rect">
            <a:avLst/>
          </a:prstGeom>
          <a:noFill/>
        </p:spPr>
        <p:txBody>
          <a:bodyPr wrap="square">
            <a:spAutoFit/>
          </a:bodyPr>
          <a:lstStyle>
            <a:defPPr>
              <a:defRPr lang="en-US"/>
            </a:defPPr>
            <a:lvl1pPr>
              <a:defRPr b="1">
                <a:solidFill>
                  <a:schemeClr val="bg2">
                    <a:lumMod val="50000"/>
                  </a:schemeClr>
                </a:solidFill>
              </a:defRPr>
            </a:lvl1pPr>
          </a:lstStyle>
          <a:p>
            <a:pPr algn="ctr"/>
            <a:r>
              <a:rPr lang="en-US" dirty="0"/>
              <a:t>Estimated Cost:    (3 days internal resource)</a:t>
            </a:r>
            <a:endParaRPr lang="en-GB" dirty="0"/>
          </a:p>
        </p:txBody>
      </p:sp>
      <p:sp>
        <p:nvSpPr>
          <p:cNvPr id="10" name="TextBox 9">
            <a:extLst>
              <a:ext uri="{FF2B5EF4-FFF2-40B4-BE49-F238E27FC236}">
                <a16:creationId xmlns:a16="http://schemas.microsoft.com/office/drawing/2014/main" id="{8E32CB7D-7531-4CC3-86C1-6799E913BAAD}"/>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2737390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514349" y="1833558"/>
            <a:ext cx="11747436" cy="907941"/>
          </a:xfrm>
          <a:prstGeom prst="rect">
            <a:avLst/>
          </a:prstGeom>
          <a:noFill/>
        </p:spPr>
        <p:txBody>
          <a:bodyPr wrap="square">
            <a:spAutoFit/>
          </a:bodyPr>
          <a:lstStyle/>
          <a:p>
            <a:r>
              <a:rPr lang="en-GB" sz="5300" b="1" dirty="0">
                <a:solidFill>
                  <a:schemeClr val="bg2">
                    <a:lumMod val="50000"/>
                  </a:schemeClr>
                </a:solidFill>
              </a:rPr>
              <a:t>Energy Use – Business Case</a:t>
            </a:r>
          </a:p>
        </p:txBody>
      </p:sp>
      <p:cxnSp>
        <p:nvCxnSpPr>
          <p:cNvPr id="12" name="Straight Connector 11">
            <a:extLst>
              <a:ext uri="{FF2B5EF4-FFF2-40B4-BE49-F238E27FC236}">
                <a16:creationId xmlns:a16="http://schemas.microsoft.com/office/drawing/2014/main" id="{4E833465-AA1F-4807-80B4-089A73F36B49}"/>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3" name="Picture 12" descr="A close-up of a building&#10;&#10;Description automatically generated with low confidence">
            <a:extLst>
              <a:ext uri="{FF2B5EF4-FFF2-40B4-BE49-F238E27FC236}">
                <a16:creationId xmlns:a16="http://schemas.microsoft.com/office/drawing/2014/main" id="{EF58AAD5-081D-4ABC-846D-A89500F40F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graphicFrame>
        <p:nvGraphicFramePr>
          <p:cNvPr id="9" name="Diagram 8">
            <a:extLst>
              <a:ext uri="{FF2B5EF4-FFF2-40B4-BE49-F238E27FC236}">
                <a16:creationId xmlns:a16="http://schemas.microsoft.com/office/drawing/2014/main" id="{A6B850FC-DD60-4767-B541-AF0ADB2BF047}"/>
              </a:ext>
            </a:extLst>
          </p:cNvPr>
          <p:cNvGraphicFramePr/>
          <p:nvPr>
            <p:extLst>
              <p:ext uri="{D42A27DB-BD31-4B8C-83A1-F6EECF244321}">
                <p14:modId xmlns:p14="http://schemas.microsoft.com/office/powerpoint/2010/main" val="1535707679"/>
              </p:ext>
            </p:extLst>
          </p:nvPr>
        </p:nvGraphicFramePr>
        <p:xfrm>
          <a:off x="-681401" y="2635322"/>
          <a:ext cx="4321416" cy="3906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 name="Arrow: Chevron 26">
            <a:extLst>
              <a:ext uri="{FF2B5EF4-FFF2-40B4-BE49-F238E27FC236}">
                <a16:creationId xmlns:a16="http://schemas.microsoft.com/office/drawing/2014/main" id="{E1C4F27F-49A5-4626-B56D-8A40B3F22C47}"/>
              </a:ext>
            </a:extLst>
          </p:cNvPr>
          <p:cNvSpPr/>
          <p:nvPr/>
        </p:nvSpPr>
        <p:spPr>
          <a:xfrm>
            <a:off x="2118945" y="2635322"/>
            <a:ext cx="7649307" cy="683983"/>
          </a:xfrm>
          <a:prstGeom prst="chevron">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9" name="TextBox 28">
            <a:extLst>
              <a:ext uri="{FF2B5EF4-FFF2-40B4-BE49-F238E27FC236}">
                <a16:creationId xmlns:a16="http://schemas.microsoft.com/office/drawing/2014/main" id="{F5138B7E-BF8B-4DF9-8BD5-1D1DB6BF87D6}"/>
              </a:ext>
            </a:extLst>
          </p:cNvPr>
          <p:cNvSpPr txBox="1"/>
          <p:nvPr/>
        </p:nvSpPr>
        <p:spPr>
          <a:xfrm>
            <a:off x="2536581" y="2689817"/>
            <a:ext cx="6427176" cy="646331"/>
          </a:xfrm>
          <a:prstGeom prst="rect">
            <a:avLst/>
          </a:prstGeom>
          <a:noFill/>
        </p:spPr>
        <p:txBody>
          <a:bodyPr wrap="square">
            <a:spAutoFit/>
          </a:bodyPr>
          <a:lstStyle/>
          <a:p>
            <a:pPr lvl="0" algn="l"/>
            <a:r>
              <a:rPr lang="en-GB" sz="1800" b="1" dirty="0">
                <a:solidFill>
                  <a:schemeClr val="bg1"/>
                </a:solidFill>
              </a:rPr>
              <a:t>Climate Change Adaption, Competitiveness, Resilience, Realise Objectives </a:t>
            </a:r>
          </a:p>
        </p:txBody>
      </p:sp>
      <p:sp>
        <p:nvSpPr>
          <p:cNvPr id="30" name="Arrow: Chevron 29">
            <a:extLst>
              <a:ext uri="{FF2B5EF4-FFF2-40B4-BE49-F238E27FC236}">
                <a16:creationId xmlns:a16="http://schemas.microsoft.com/office/drawing/2014/main" id="{3A306619-CCC9-42C2-A26E-52BD0427BBB4}"/>
              </a:ext>
            </a:extLst>
          </p:cNvPr>
          <p:cNvSpPr/>
          <p:nvPr/>
        </p:nvSpPr>
        <p:spPr>
          <a:xfrm>
            <a:off x="2118945" y="4246560"/>
            <a:ext cx="7649307" cy="683983"/>
          </a:xfrm>
          <a:prstGeom prst="chevron">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1" name="Arrow: Chevron 30">
            <a:extLst>
              <a:ext uri="{FF2B5EF4-FFF2-40B4-BE49-F238E27FC236}">
                <a16:creationId xmlns:a16="http://schemas.microsoft.com/office/drawing/2014/main" id="{9A376DFD-AA46-49B5-982F-384BCD622D85}"/>
              </a:ext>
            </a:extLst>
          </p:cNvPr>
          <p:cNvSpPr/>
          <p:nvPr/>
        </p:nvSpPr>
        <p:spPr>
          <a:xfrm>
            <a:off x="2118944" y="5857799"/>
            <a:ext cx="7649307" cy="683983"/>
          </a:xfrm>
          <a:prstGeom prst="chevron">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2" name="Arrow: Chevron 31">
            <a:extLst>
              <a:ext uri="{FF2B5EF4-FFF2-40B4-BE49-F238E27FC236}">
                <a16:creationId xmlns:a16="http://schemas.microsoft.com/office/drawing/2014/main" id="{EF329E6C-E211-4979-B00C-6C7C65FEE774}"/>
              </a:ext>
            </a:extLst>
          </p:cNvPr>
          <p:cNvSpPr/>
          <p:nvPr/>
        </p:nvSpPr>
        <p:spPr>
          <a:xfrm>
            <a:off x="2118944" y="3440941"/>
            <a:ext cx="7649307" cy="683983"/>
          </a:xfrm>
          <a:prstGeom prst="chevron">
            <a:avLst/>
          </a:prstGeom>
          <a:solidFill>
            <a:schemeClr val="accent6">
              <a:lumMod val="20000"/>
              <a:lumOff val="80000"/>
            </a:schemeClr>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3" name="Arrow: Chevron 32">
            <a:extLst>
              <a:ext uri="{FF2B5EF4-FFF2-40B4-BE49-F238E27FC236}">
                <a16:creationId xmlns:a16="http://schemas.microsoft.com/office/drawing/2014/main" id="{136338C3-213F-4458-BE83-138A86FBE9E5}"/>
              </a:ext>
            </a:extLst>
          </p:cNvPr>
          <p:cNvSpPr/>
          <p:nvPr/>
        </p:nvSpPr>
        <p:spPr>
          <a:xfrm>
            <a:off x="2118944" y="5023536"/>
            <a:ext cx="7649307" cy="683983"/>
          </a:xfrm>
          <a:prstGeom prst="chevron">
            <a:avLst/>
          </a:prstGeom>
          <a:solidFill>
            <a:schemeClr val="accent6">
              <a:lumMod val="20000"/>
              <a:lumOff val="80000"/>
            </a:schemeClr>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4" name="TextBox 33">
            <a:extLst>
              <a:ext uri="{FF2B5EF4-FFF2-40B4-BE49-F238E27FC236}">
                <a16:creationId xmlns:a16="http://schemas.microsoft.com/office/drawing/2014/main" id="{4EE14500-6204-48C4-9D3A-CE51752FBFFF}"/>
              </a:ext>
            </a:extLst>
          </p:cNvPr>
          <p:cNvSpPr txBox="1"/>
          <p:nvPr/>
        </p:nvSpPr>
        <p:spPr>
          <a:xfrm>
            <a:off x="2470283" y="3503558"/>
            <a:ext cx="6427176" cy="646331"/>
          </a:xfrm>
          <a:prstGeom prst="rect">
            <a:avLst/>
          </a:prstGeom>
          <a:noFill/>
        </p:spPr>
        <p:txBody>
          <a:bodyPr wrap="square">
            <a:spAutoFit/>
          </a:bodyPr>
          <a:lstStyle/>
          <a:p>
            <a:pPr lvl="0" algn="l"/>
            <a:r>
              <a:rPr lang="en-GB" sz="1800" b="1" dirty="0">
                <a:solidFill>
                  <a:schemeClr val="bg1">
                    <a:lumMod val="65000"/>
                  </a:schemeClr>
                </a:solidFill>
              </a:rPr>
              <a:t>Significant carbon reduction identification. Stakeholder analysis &amp; input. Readiness with energy market trends.</a:t>
            </a:r>
          </a:p>
        </p:txBody>
      </p:sp>
      <p:sp>
        <p:nvSpPr>
          <p:cNvPr id="35" name="TextBox 34">
            <a:extLst>
              <a:ext uri="{FF2B5EF4-FFF2-40B4-BE49-F238E27FC236}">
                <a16:creationId xmlns:a16="http://schemas.microsoft.com/office/drawing/2014/main" id="{17959879-C4EB-46B0-A42B-25FDD48D4FC0}"/>
              </a:ext>
            </a:extLst>
          </p:cNvPr>
          <p:cNvSpPr txBox="1"/>
          <p:nvPr/>
        </p:nvSpPr>
        <p:spPr>
          <a:xfrm>
            <a:off x="2536581" y="4403885"/>
            <a:ext cx="6427176" cy="369332"/>
          </a:xfrm>
          <a:prstGeom prst="rect">
            <a:avLst/>
          </a:prstGeom>
          <a:noFill/>
        </p:spPr>
        <p:txBody>
          <a:bodyPr wrap="square">
            <a:spAutoFit/>
          </a:bodyPr>
          <a:lstStyle/>
          <a:p>
            <a:pPr lvl="0" algn="l"/>
            <a:r>
              <a:rPr lang="en-GB" sz="1800" b="1" dirty="0">
                <a:solidFill>
                  <a:schemeClr val="bg1"/>
                </a:solidFill>
              </a:rPr>
              <a:t>No external route to market. Delivered in house</a:t>
            </a:r>
          </a:p>
        </p:txBody>
      </p:sp>
      <p:sp>
        <p:nvSpPr>
          <p:cNvPr id="36" name="TextBox 35">
            <a:extLst>
              <a:ext uri="{FF2B5EF4-FFF2-40B4-BE49-F238E27FC236}">
                <a16:creationId xmlns:a16="http://schemas.microsoft.com/office/drawing/2014/main" id="{4616007F-5922-4AA4-AE49-46E7C0DE09AB}"/>
              </a:ext>
            </a:extLst>
          </p:cNvPr>
          <p:cNvSpPr txBox="1"/>
          <p:nvPr/>
        </p:nvSpPr>
        <p:spPr>
          <a:xfrm>
            <a:off x="2470283" y="5078377"/>
            <a:ext cx="6994280" cy="646331"/>
          </a:xfrm>
          <a:prstGeom prst="rect">
            <a:avLst/>
          </a:prstGeom>
          <a:noFill/>
        </p:spPr>
        <p:txBody>
          <a:bodyPr wrap="square">
            <a:spAutoFit/>
          </a:bodyPr>
          <a:lstStyle/>
          <a:p>
            <a:pPr lvl="0" algn="l"/>
            <a:r>
              <a:rPr lang="en-GB" sz="1800" b="1" dirty="0">
                <a:solidFill>
                  <a:schemeClr val="bg1">
                    <a:lumMod val="65000"/>
                  </a:schemeClr>
                </a:solidFill>
              </a:rPr>
              <a:t>Lowest </a:t>
            </a:r>
            <a:r>
              <a:rPr lang="en-GB" b="1" dirty="0">
                <a:solidFill>
                  <a:schemeClr val="bg1">
                    <a:lumMod val="65000"/>
                  </a:schemeClr>
                </a:solidFill>
              </a:rPr>
              <a:t>c</a:t>
            </a:r>
            <a:r>
              <a:rPr lang="en-GB" sz="1800" b="1" dirty="0">
                <a:solidFill>
                  <a:schemeClr val="bg1">
                    <a:lumMod val="65000"/>
                  </a:schemeClr>
                </a:solidFill>
              </a:rPr>
              <a:t>ost and greatest yield option. Quick ROI, Opportunity to identify significant further costs savings.</a:t>
            </a:r>
          </a:p>
        </p:txBody>
      </p:sp>
      <p:sp>
        <p:nvSpPr>
          <p:cNvPr id="37" name="TextBox 36">
            <a:extLst>
              <a:ext uri="{FF2B5EF4-FFF2-40B4-BE49-F238E27FC236}">
                <a16:creationId xmlns:a16="http://schemas.microsoft.com/office/drawing/2014/main" id="{D00C4543-85E3-4562-AE4C-CB95F594BC37}"/>
              </a:ext>
            </a:extLst>
          </p:cNvPr>
          <p:cNvSpPr txBox="1"/>
          <p:nvPr/>
        </p:nvSpPr>
        <p:spPr>
          <a:xfrm>
            <a:off x="2536581" y="5874988"/>
            <a:ext cx="6927982" cy="615553"/>
          </a:xfrm>
          <a:prstGeom prst="rect">
            <a:avLst/>
          </a:prstGeom>
          <a:noFill/>
        </p:spPr>
        <p:txBody>
          <a:bodyPr wrap="square">
            <a:spAutoFit/>
          </a:bodyPr>
          <a:lstStyle/>
          <a:p>
            <a:pPr lvl="0" algn="l"/>
            <a:r>
              <a:rPr lang="en-GB" sz="1700" b="1" dirty="0">
                <a:solidFill>
                  <a:schemeClr val="bg1"/>
                </a:solidFill>
              </a:rPr>
              <a:t>Risk - Do nothing is not an option. Resource time to be measured. Exception report to endorse any further resource above 15% tolerance.  </a:t>
            </a:r>
          </a:p>
        </p:txBody>
      </p:sp>
      <p:sp>
        <p:nvSpPr>
          <p:cNvPr id="38" name="TextBox 37">
            <a:extLst>
              <a:ext uri="{FF2B5EF4-FFF2-40B4-BE49-F238E27FC236}">
                <a16:creationId xmlns:a16="http://schemas.microsoft.com/office/drawing/2014/main" id="{51EB7358-64C9-4357-9463-11372A636BE3}"/>
              </a:ext>
            </a:extLst>
          </p:cNvPr>
          <p:cNvSpPr txBox="1"/>
          <p:nvPr/>
        </p:nvSpPr>
        <p:spPr>
          <a:xfrm>
            <a:off x="-1055077" y="6631014"/>
            <a:ext cx="12192000" cy="276999"/>
          </a:xfrm>
          <a:prstGeom prst="rect">
            <a:avLst/>
          </a:prstGeom>
          <a:noFill/>
        </p:spPr>
        <p:txBody>
          <a:bodyPr wrap="square">
            <a:spAutoFit/>
          </a:bodyPr>
          <a:lstStyle>
            <a:defPPr>
              <a:defRPr lang="en-US"/>
            </a:defPPr>
            <a:lvl1pPr algn="just">
              <a:defRPr i="1">
                <a:solidFill>
                  <a:srgbClr val="393939"/>
                </a:solidFill>
                <a:latin typeface="national"/>
              </a:defRPr>
            </a:lvl1pPr>
          </a:lstStyle>
          <a:p>
            <a:pPr algn="ctr"/>
            <a:r>
              <a:rPr lang="en-GB" sz="1200" dirty="0">
                <a:solidFill>
                  <a:schemeClr val="tx1">
                    <a:lumMod val="65000"/>
                    <a:lumOff val="35000"/>
                  </a:schemeClr>
                </a:solidFill>
              </a:rPr>
              <a:t>Figure 6 Guide to Developing the Project Business Case (2018)</a:t>
            </a:r>
            <a:endParaRPr lang="en-GB" sz="1200" dirty="0"/>
          </a:p>
        </p:txBody>
      </p:sp>
      <p:sp>
        <p:nvSpPr>
          <p:cNvPr id="19" name="TextBox 18">
            <a:extLst>
              <a:ext uri="{FF2B5EF4-FFF2-40B4-BE49-F238E27FC236}">
                <a16:creationId xmlns:a16="http://schemas.microsoft.com/office/drawing/2014/main" id="{692B6B9F-379F-4D82-9D51-4149DED6B611}"/>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2419495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181708" y="1828799"/>
            <a:ext cx="4267201" cy="2862322"/>
          </a:xfrm>
          <a:prstGeom prst="rect">
            <a:avLst/>
          </a:prstGeom>
          <a:noFill/>
        </p:spPr>
        <p:txBody>
          <a:bodyPr wrap="square">
            <a:spAutoFit/>
          </a:bodyPr>
          <a:lstStyle/>
          <a:p>
            <a:pPr algn="ctr"/>
            <a:r>
              <a:rPr lang="en-GB" sz="6000" dirty="0">
                <a:solidFill>
                  <a:schemeClr val="bg2">
                    <a:lumMod val="50000"/>
                  </a:schemeClr>
                </a:solidFill>
              </a:rPr>
              <a:t>References</a:t>
            </a:r>
          </a:p>
          <a:p>
            <a:pPr algn="ctr"/>
            <a:endParaRPr lang="en-GB" sz="6000" dirty="0">
              <a:solidFill>
                <a:schemeClr val="bg2">
                  <a:lumMod val="50000"/>
                </a:schemeClr>
              </a:solidFill>
            </a:endParaRPr>
          </a:p>
          <a:p>
            <a:pPr algn="ctr"/>
            <a:endParaRPr lang="en-GB" sz="6000" dirty="0">
              <a:solidFill>
                <a:schemeClr val="bg2">
                  <a:lumMod val="50000"/>
                </a:schemeClr>
              </a:solidFill>
            </a:endParaRPr>
          </a:p>
        </p:txBody>
      </p:sp>
      <p:sp>
        <p:nvSpPr>
          <p:cNvPr id="7" name="TextBox 6">
            <a:extLst>
              <a:ext uri="{FF2B5EF4-FFF2-40B4-BE49-F238E27FC236}">
                <a16:creationId xmlns:a16="http://schemas.microsoft.com/office/drawing/2014/main" id="{878BF5F4-C322-48E7-BE53-36DA4DA3EC03}"/>
              </a:ext>
            </a:extLst>
          </p:cNvPr>
          <p:cNvSpPr txBox="1"/>
          <p:nvPr/>
        </p:nvSpPr>
        <p:spPr>
          <a:xfrm>
            <a:off x="597110" y="2681393"/>
            <a:ext cx="11413182" cy="5447645"/>
          </a:xfrm>
          <a:prstGeom prst="rect">
            <a:avLst/>
          </a:prstGeom>
          <a:noFill/>
        </p:spPr>
        <p:txBody>
          <a:bodyPr wrap="square">
            <a:spAutoFit/>
          </a:bodyPr>
          <a:lstStyle/>
          <a:p>
            <a:r>
              <a:rPr lang="en-US" sz="1200" dirty="0">
                <a:solidFill>
                  <a:srgbClr val="3A3A3A"/>
                </a:solidFill>
                <a:latin typeface="Source Sans Pro" panose="020B0503030403020204" pitchFamily="34" charset="0"/>
              </a:rPr>
              <a:t>Energy efficiency in buildings, Guide F (2012) Chartered Institution of Building Services Engineers.</a:t>
            </a:r>
          </a:p>
          <a:p>
            <a:endParaRPr lang="en-US" sz="1200" dirty="0">
              <a:solidFill>
                <a:srgbClr val="3A3A3A"/>
              </a:solidFill>
              <a:latin typeface="Source Sans Pro" panose="020B0503030403020204" pitchFamily="34" charset="0"/>
            </a:endParaRPr>
          </a:p>
          <a:p>
            <a:r>
              <a:rPr lang="en-US" sz="1200" i="1" dirty="0">
                <a:solidFill>
                  <a:schemeClr val="tx1">
                    <a:lumMod val="65000"/>
                    <a:lumOff val="35000"/>
                  </a:schemeClr>
                </a:solidFill>
                <a:latin typeface="national"/>
              </a:rPr>
              <a:t>Global Net Zero Commitments (2021). Available at: </a:t>
            </a:r>
            <a:r>
              <a:rPr lang="en-US" sz="1200" i="1" dirty="0">
                <a:solidFill>
                  <a:schemeClr val="accent1"/>
                </a:solidFill>
                <a:latin typeface="national"/>
                <a:hlinkClick r:id="rId2">
                  <a:extLst>
                    <a:ext uri="{A12FA001-AC4F-418D-AE19-62706E023703}">
                      <ahyp:hlinkClr xmlns:ahyp="http://schemas.microsoft.com/office/drawing/2018/hyperlinkcolor" val="tx"/>
                    </a:ext>
                  </a:extLst>
                </a:hlinkClick>
              </a:rPr>
              <a:t>https://commonslibrary.parliament.uk/global-net-zero-commitments/#:~:text=In%20simple%20terms%2C%20%27net%20zero,seen%20as%20a%20realistic%20option</a:t>
            </a:r>
            <a:r>
              <a:rPr lang="en-US" sz="1200" i="1" dirty="0">
                <a:solidFill>
                  <a:schemeClr val="accent1"/>
                </a:solidFill>
                <a:latin typeface="national"/>
              </a:rPr>
              <a:t>.  </a:t>
            </a:r>
            <a:r>
              <a:rPr lang="en-US" sz="1200" i="1" dirty="0">
                <a:solidFill>
                  <a:schemeClr val="tx1">
                    <a:lumMod val="65000"/>
                    <a:lumOff val="35000"/>
                  </a:schemeClr>
                </a:solidFill>
                <a:latin typeface="national"/>
              </a:rPr>
              <a:t>(Accessed 21 May 2022)</a:t>
            </a:r>
          </a:p>
          <a:p>
            <a:endParaRPr lang="en-US" sz="1200" dirty="0">
              <a:solidFill>
                <a:schemeClr val="tx1">
                  <a:lumMod val="65000"/>
                  <a:lumOff val="35000"/>
                </a:schemeClr>
              </a:solidFill>
            </a:endParaRPr>
          </a:p>
          <a:p>
            <a:r>
              <a:rPr lang="en-GB" sz="1200" dirty="0">
                <a:solidFill>
                  <a:schemeClr val="tx1">
                    <a:lumMod val="65000"/>
                    <a:lumOff val="35000"/>
                  </a:schemeClr>
                </a:solidFill>
              </a:rPr>
              <a:t>Guide to Developing the Project Business Case (2018). Available at: </a:t>
            </a:r>
            <a:r>
              <a:rPr lang="en-GB" sz="1200" dirty="0">
                <a:solidFill>
                  <a:schemeClr val="tx1">
                    <a:lumMod val="65000"/>
                    <a:lumOff val="35000"/>
                  </a:schemeClr>
                </a:solidFill>
                <a:hlinkClick r:id="rId3"/>
              </a:rPr>
              <a:t>https://assets.publishing.service.gov.uk/government/uploads/system/uploads/attachment_data/file/749085/Programme_Business_Case_2018.pdf</a:t>
            </a:r>
            <a:endParaRPr lang="en-GB" sz="1200" dirty="0">
              <a:solidFill>
                <a:schemeClr val="tx1">
                  <a:lumMod val="65000"/>
                  <a:lumOff val="35000"/>
                </a:schemeClr>
              </a:solidFill>
            </a:endParaRPr>
          </a:p>
          <a:p>
            <a:r>
              <a:rPr lang="en-US" sz="1200" i="1" dirty="0">
                <a:solidFill>
                  <a:schemeClr val="tx1">
                    <a:lumMod val="65000"/>
                    <a:lumOff val="35000"/>
                  </a:schemeClr>
                </a:solidFill>
                <a:latin typeface="national"/>
              </a:rPr>
              <a:t>(Accessed 21 May 2022)</a:t>
            </a:r>
          </a:p>
          <a:p>
            <a:endParaRPr lang="en-US" sz="1200" dirty="0">
              <a:solidFill>
                <a:schemeClr val="tx1">
                  <a:lumMod val="65000"/>
                  <a:lumOff val="35000"/>
                </a:schemeClr>
              </a:solidFill>
            </a:endParaRPr>
          </a:p>
          <a:p>
            <a:r>
              <a:rPr lang="en-US" sz="1200" i="1" dirty="0">
                <a:solidFill>
                  <a:schemeClr val="tx1">
                    <a:lumMod val="65000"/>
                    <a:lumOff val="35000"/>
                  </a:schemeClr>
                </a:solidFill>
                <a:latin typeface="national"/>
              </a:rPr>
              <a:t>Hu. (2019). Net zero energy building : predicted and unintended consequences. Routledge.</a:t>
            </a:r>
          </a:p>
          <a:p>
            <a:endParaRPr lang="en-US" sz="1200" i="1" dirty="0">
              <a:solidFill>
                <a:schemeClr val="tx1">
                  <a:lumMod val="65000"/>
                  <a:lumOff val="35000"/>
                </a:schemeClr>
              </a:solidFill>
              <a:latin typeface="national"/>
            </a:endParaRPr>
          </a:p>
          <a:p>
            <a:r>
              <a:rPr lang="en-US" sz="1200" dirty="0"/>
              <a:t>Ma, Cooper, P., Daly, D., &amp; Ledo, L. (2012). Existing building retrofits: Methodology and state-of-the-art. Energy and Buildings, 55, 889–902. </a:t>
            </a:r>
          </a:p>
          <a:p>
            <a:endParaRPr lang="en-US" sz="1200" b="1" dirty="0">
              <a:solidFill>
                <a:schemeClr val="tx1">
                  <a:lumMod val="65000"/>
                  <a:lumOff val="35000"/>
                </a:schemeClr>
              </a:solidFill>
            </a:endParaRPr>
          </a:p>
          <a:p>
            <a:r>
              <a:rPr lang="en-US" sz="1200" i="1" dirty="0">
                <a:solidFill>
                  <a:schemeClr val="tx1">
                    <a:lumMod val="65000"/>
                    <a:lumOff val="35000"/>
                  </a:schemeClr>
                </a:solidFill>
                <a:latin typeface="national"/>
              </a:rPr>
              <a:t>Net Zero Estate Playbook (2021).  Available at: </a:t>
            </a:r>
            <a:r>
              <a:rPr lang="en-US" sz="1200" i="1" dirty="0">
                <a:solidFill>
                  <a:schemeClr val="accent1"/>
                </a:solidFill>
                <a:latin typeface="national"/>
                <a:hlinkClick r:id="rId4">
                  <a:extLst>
                    <a:ext uri="{A12FA001-AC4F-418D-AE19-62706E023703}">
                      <ahyp:hlinkClr xmlns:ahyp="http://schemas.microsoft.com/office/drawing/2018/hyperlinkcolor" val="tx"/>
                    </a:ext>
                  </a:extLst>
                </a:hlinkClick>
              </a:rPr>
              <a:t>https://assets.publishing.service.gov.uk/government/uploads/system/uploads/attachment_data/file/1035417/Net_Zero_Estate_Playbook__1_.pdf</a:t>
            </a:r>
            <a:endParaRPr lang="en-US" sz="1200" i="1" dirty="0">
              <a:solidFill>
                <a:schemeClr val="accent1"/>
              </a:solidFill>
              <a:latin typeface="national"/>
            </a:endParaRPr>
          </a:p>
          <a:p>
            <a:r>
              <a:rPr lang="en-US" sz="1200" i="1" dirty="0">
                <a:solidFill>
                  <a:schemeClr val="tx1">
                    <a:lumMod val="65000"/>
                    <a:lumOff val="35000"/>
                  </a:schemeClr>
                </a:solidFill>
                <a:latin typeface="national"/>
              </a:rPr>
              <a:t>(Accessed 21 May 2022)</a:t>
            </a:r>
          </a:p>
          <a:p>
            <a:endParaRPr lang="en-US" sz="1200" b="1" dirty="0">
              <a:solidFill>
                <a:schemeClr val="tx1">
                  <a:lumMod val="65000"/>
                  <a:lumOff val="35000"/>
                </a:schemeClr>
              </a:solidFill>
            </a:endParaRPr>
          </a:p>
          <a:p>
            <a:r>
              <a:rPr lang="en-US" sz="1200" dirty="0">
                <a:solidFill>
                  <a:schemeClr val="tx1">
                    <a:lumMod val="65000"/>
                    <a:lumOff val="35000"/>
                  </a:schemeClr>
                </a:solidFill>
              </a:rPr>
              <a:t>Net Zero and the Power Scenario (2022) Available at:</a:t>
            </a:r>
          </a:p>
          <a:p>
            <a:r>
              <a:rPr lang="en-US" sz="1200" dirty="0">
                <a:solidFill>
                  <a:schemeClr val="tx1">
                    <a:lumMod val="65000"/>
                    <a:lumOff val="35000"/>
                  </a:schemeClr>
                </a:solidFill>
                <a:hlinkClick r:id="rId5"/>
              </a:rPr>
              <a:t>https://assets.publishing.service.gov.uk/government/uploads/system/uploads/attachment_data/file/1059067/annex-o-net_zero-and-the-power-sector-scenarios.pdf</a:t>
            </a:r>
            <a:endParaRPr lang="en-US" sz="1200" dirty="0">
              <a:solidFill>
                <a:schemeClr val="tx1">
                  <a:lumMod val="65000"/>
                  <a:lumOff val="35000"/>
                </a:schemeClr>
              </a:solidFill>
            </a:endParaRPr>
          </a:p>
          <a:p>
            <a:r>
              <a:rPr lang="en-US" sz="1200" dirty="0">
                <a:solidFill>
                  <a:schemeClr val="tx1">
                    <a:lumMod val="65000"/>
                    <a:lumOff val="35000"/>
                  </a:schemeClr>
                </a:solidFill>
              </a:rPr>
              <a:t>Accessed 6 June 2022</a:t>
            </a:r>
          </a:p>
          <a:p>
            <a:endParaRPr lang="en-US" sz="1200" b="1" dirty="0">
              <a:solidFill>
                <a:schemeClr val="tx1">
                  <a:lumMod val="65000"/>
                  <a:lumOff val="35000"/>
                </a:schemeClr>
              </a:solidFill>
            </a:endParaRPr>
          </a:p>
          <a:p>
            <a:r>
              <a:rPr lang="en-US" sz="1200" dirty="0">
                <a:solidFill>
                  <a:schemeClr val="tx1">
                    <a:lumMod val="65000"/>
                    <a:lumOff val="35000"/>
                  </a:schemeClr>
                </a:solidFill>
              </a:rPr>
              <a:t>The Home-Grown Homes Project (2021) Available at: </a:t>
            </a:r>
            <a:r>
              <a:rPr lang="en-US" sz="1200" dirty="0">
                <a:solidFill>
                  <a:schemeClr val="tx1">
                    <a:lumMod val="65000"/>
                    <a:lumOff val="35000"/>
                  </a:schemeClr>
                </a:solidFill>
                <a:hlinkClick r:id="rId6"/>
              </a:rPr>
              <a:t>https://woodknowledge.wales/wp-content/uploads/2021/03/BPE_guidance_final.pdf</a:t>
            </a:r>
            <a:r>
              <a:rPr lang="en-US" sz="1200" dirty="0">
                <a:solidFill>
                  <a:schemeClr val="tx1">
                    <a:lumMod val="65000"/>
                    <a:lumOff val="35000"/>
                  </a:schemeClr>
                </a:solidFill>
              </a:rPr>
              <a:t> . (Accessed 21 May 2022)</a:t>
            </a:r>
          </a:p>
          <a:p>
            <a:endParaRPr lang="en-US" sz="1200" b="1" dirty="0">
              <a:solidFill>
                <a:schemeClr val="tx1">
                  <a:lumMod val="65000"/>
                  <a:lumOff val="35000"/>
                </a:schemeClr>
              </a:solidFill>
            </a:endParaRPr>
          </a:p>
          <a:p>
            <a:endParaRPr lang="en-US" sz="1200" b="1" dirty="0">
              <a:solidFill>
                <a:schemeClr val="tx1">
                  <a:lumMod val="65000"/>
                  <a:lumOff val="35000"/>
                </a:schemeClr>
              </a:solidFill>
            </a:endParaRPr>
          </a:p>
          <a:p>
            <a:endParaRPr lang="en-US" sz="1200" dirty="0">
              <a:solidFill>
                <a:srgbClr val="FF0000"/>
              </a:solidFill>
            </a:endParaRPr>
          </a:p>
          <a:p>
            <a:endParaRPr lang="en-GB" sz="1200" dirty="0"/>
          </a:p>
          <a:p>
            <a:endParaRPr lang="en-GB" sz="1200" i="1" dirty="0"/>
          </a:p>
          <a:p>
            <a:endParaRPr lang="en-US" sz="1200" dirty="0">
              <a:solidFill>
                <a:srgbClr val="FF0000"/>
              </a:solidFill>
            </a:endParaRPr>
          </a:p>
          <a:p>
            <a:endParaRPr lang="en-US" sz="1200" dirty="0">
              <a:solidFill>
                <a:srgbClr val="FF0000"/>
              </a:solidFill>
            </a:endParaRPr>
          </a:p>
        </p:txBody>
      </p:sp>
      <p:cxnSp>
        <p:nvCxnSpPr>
          <p:cNvPr id="8" name="Straight Connector 7">
            <a:extLst>
              <a:ext uri="{FF2B5EF4-FFF2-40B4-BE49-F238E27FC236}">
                <a16:creationId xmlns:a16="http://schemas.microsoft.com/office/drawing/2014/main" id="{9AE922F2-1C09-4454-AC90-E7FB92F3CB7C}"/>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A close-up of a building&#10;&#10;Description automatically generated with low confidence">
            <a:extLst>
              <a:ext uri="{FF2B5EF4-FFF2-40B4-BE49-F238E27FC236}">
                <a16:creationId xmlns:a16="http://schemas.microsoft.com/office/drawing/2014/main" id="{E78B706C-D1A9-48D8-82AD-BE197AE888B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sp>
        <p:nvSpPr>
          <p:cNvPr id="10" name="TextBox 9">
            <a:extLst>
              <a:ext uri="{FF2B5EF4-FFF2-40B4-BE49-F238E27FC236}">
                <a16:creationId xmlns:a16="http://schemas.microsoft.com/office/drawing/2014/main" id="{CE328F43-3F78-46FB-86E4-C1995AF9C01F}"/>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1615652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346CA08-F2B1-4D9C-B653-97AC504B024F}"/>
              </a:ext>
            </a:extLst>
          </p:cNvPr>
          <p:cNvSpPr txBox="1"/>
          <p:nvPr/>
        </p:nvSpPr>
        <p:spPr>
          <a:xfrm>
            <a:off x="514349" y="3598041"/>
            <a:ext cx="11263278" cy="2862322"/>
          </a:xfrm>
          <a:prstGeom prst="rect">
            <a:avLst/>
          </a:prstGeom>
          <a:noFill/>
        </p:spPr>
        <p:txBody>
          <a:bodyPr wrap="square">
            <a:spAutoFit/>
          </a:bodyPr>
          <a:lstStyle/>
          <a:p>
            <a:pPr algn="ctr"/>
            <a:r>
              <a:rPr lang="en-GB" sz="6000" dirty="0">
                <a:solidFill>
                  <a:schemeClr val="bg2">
                    <a:lumMod val="50000"/>
                  </a:schemeClr>
                </a:solidFill>
              </a:rPr>
              <a:t>Thank you</a:t>
            </a:r>
          </a:p>
          <a:p>
            <a:pPr algn="ctr"/>
            <a:endParaRPr lang="en-GB" sz="6000" dirty="0">
              <a:solidFill>
                <a:schemeClr val="bg2">
                  <a:lumMod val="50000"/>
                </a:schemeClr>
              </a:solidFill>
            </a:endParaRPr>
          </a:p>
          <a:p>
            <a:pPr algn="ctr"/>
            <a:endParaRPr lang="en-GB" sz="6000" dirty="0">
              <a:solidFill>
                <a:schemeClr val="bg2">
                  <a:lumMod val="50000"/>
                </a:schemeClr>
              </a:solidFill>
            </a:endParaRPr>
          </a:p>
        </p:txBody>
      </p:sp>
      <p:cxnSp>
        <p:nvCxnSpPr>
          <p:cNvPr id="8" name="Straight Connector 7">
            <a:extLst>
              <a:ext uri="{FF2B5EF4-FFF2-40B4-BE49-F238E27FC236}">
                <a16:creationId xmlns:a16="http://schemas.microsoft.com/office/drawing/2014/main" id="{9AE922F2-1C09-4454-AC90-E7FB92F3CB7C}"/>
              </a:ext>
            </a:extLst>
          </p:cNvPr>
          <p:cNvCxnSpPr>
            <a:cxnSpLocks/>
          </p:cNvCxnSpPr>
          <p:nvPr/>
        </p:nvCxnSpPr>
        <p:spPr>
          <a:xfrm flipH="1">
            <a:off x="514350" y="1902280"/>
            <a:ext cx="11263278" cy="0"/>
          </a:xfrm>
          <a:prstGeom prst="line">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A close-up of a building&#10;&#10;Description automatically generated with low confidence">
            <a:extLst>
              <a:ext uri="{FF2B5EF4-FFF2-40B4-BE49-F238E27FC236}">
                <a16:creationId xmlns:a16="http://schemas.microsoft.com/office/drawing/2014/main" id="{E78B706C-D1A9-48D8-82AD-BE197AE888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857" y="122548"/>
            <a:ext cx="8620771" cy="1706251"/>
          </a:xfrm>
          <a:prstGeom prst="rect">
            <a:avLst/>
          </a:prstGeom>
        </p:spPr>
      </p:pic>
      <p:sp>
        <p:nvSpPr>
          <p:cNvPr id="7" name="TextBox 6">
            <a:extLst>
              <a:ext uri="{FF2B5EF4-FFF2-40B4-BE49-F238E27FC236}">
                <a16:creationId xmlns:a16="http://schemas.microsoft.com/office/drawing/2014/main" id="{3D93A79F-9555-4DEC-9F9A-01BAC0D42D5F}"/>
              </a:ext>
            </a:extLst>
          </p:cNvPr>
          <p:cNvSpPr txBox="1"/>
          <p:nvPr/>
        </p:nvSpPr>
        <p:spPr>
          <a:xfrm>
            <a:off x="414372" y="111214"/>
            <a:ext cx="3468565" cy="1754326"/>
          </a:xfrm>
          <a:prstGeom prst="rect">
            <a:avLst/>
          </a:prstGeom>
          <a:noFill/>
        </p:spPr>
        <p:txBody>
          <a:bodyPr wrap="square" rtlCol="0">
            <a:spAutoFit/>
          </a:bodyPr>
          <a:lstStyle/>
          <a:p>
            <a:r>
              <a:rPr lang="en-GB" b="1" dirty="0"/>
              <a:t>Student: </a:t>
            </a:r>
            <a:r>
              <a:rPr lang="en-GB" dirty="0">
                <a:solidFill>
                  <a:schemeClr val="bg1">
                    <a:lumMod val="50000"/>
                  </a:schemeClr>
                </a:solidFill>
              </a:rPr>
              <a:t>Gareth Leek </a:t>
            </a:r>
            <a:r>
              <a:rPr lang="en-GB" sz="1100" dirty="0">
                <a:solidFill>
                  <a:schemeClr val="bg1">
                    <a:lumMod val="50000"/>
                  </a:schemeClr>
                </a:solidFill>
              </a:rPr>
              <a:t>(2126325)</a:t>
            </a:r>
          </a:p>
          <a:p>
            <a:r>
              <a:rPr lang="en-GB" b="1" dirty="0"/>
              <a:t>Module: </a:t>
            </a:r>
            <a:r>
              <a:rPr lang="en-GB" dirty="0">
                <a:solidFill>
                  <a:schemeClr val="bg1">
                    <a:lumMod val="50000"/>
                  </a:schemeClr>
                </a:solidFill>
              </a:rPr>
              <a:t>Services &amp; Energy </a:t>
            </a:r>
          </a:p>
          <a:p>
            <a:r>
              <a:rPr lang="en-GB" dirty="0">
                <a:solidFill>
                  <a:schemeClr val="bg1">
                    <a:lumMod val="50000"/>
                  </a:schemeClr>
                </a:solidFill>
              </a:rPr>
              <a:t>Performance of Buildings </a:t>
            </a:r>
          </a:p>
          <a:p>
            <a:r>
              <a:rPr lang="en-GB" b="1" dirty="0">
                <a:solidFill>
                  <a:schemeClr val="bg1">
                    <a:lumMod val="50000"/>
                  </a:schemeClr>
                </a:solidFill>
              </a:rPr>
              <a:t>(</a:t>
            </a:r>
            <a:r>
              <a:rPr lang="en-GB" b="1" dirty="0">
                <a:solidFill>
                  <a:schemeClr val="bg1">
                    <a:lumMod val="50000"/>
                  </a:schemeClr>
                </a:solidFill>
                <a:effectLst/>
                <a:latin typeface="Calibri" panose="020F0502020204030204" pitchFamily="34" charset="0"/>
                <a:ea typeface="Times New Roman" panose="02020603050405020304" pitchFamily="18" charset="0"/>
                <a:cs typeface="Arial" panose="020B0604020202020204" pitchFamily="34" charset="0"/>
              </a:rPr>
              <a:t>M7X01813)</a:t>
            </a:r>
            <a:r>
              <a:rPr lang="en-GB" b="1" dirty="0">
                <a:solidFill>
                  <a:schemeClr val="bg1">
                    <a:lumMod val="50000"/>
                  </a:schemeClr>
                </a:solidFill>
              </a:rPr>
              <a:t> </a:t>
            </a:r>
          </a:p>
          <a:p>
            <a:r>
              <a:rPr lang="en-GB" b="1" dirty="0"/>
              <a:t>Presented to: </a:t>
            </a:r>
            <a:r>
              <a:rPr lang="en-GB" dirty="0">
                <a:solidFill>
                  <a:schemeClr val="bg1">
                    <a:lumMod val="50000"/>
                  </a:schemeClr>
                </a:solidFill>
              </a:rPr>
              <a:t>Alun Watkins</a:t>
            </a:r>
          </a:p>
          <a:p>
            <a:r>
              <a:rPr lang="en-GB" b="1" dirty="0"/>
              <a:t>External Verification: </a:t>
            </a:r>
            <a:r>
              <a:rPr lang="en-GB" dirty="0">
                <a:solidFill>
                  <a:schemeClr val="bg1">
                    <a:lumMod val="50000"/>
                  </a:schemeClr>
                </a:solidFill>
              </a:rPr>
              <a:t>Chris House</a:t>
            </a:r>
          </a:p>
        </p:txBody>
      </p:sp>
    </p:spTree>
    <p:extLst>
      <p:ext uri="{BB962C8B-B14F-4D97-AF65-F5344CB8AC3E}">
        <p14:creationId xmlns:p14="http://schemas.microsoft.com/office/powerpoint/2010/main" val="37221004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1602</TotalTime>
  <Words>1617</Words>
  <Application>Microsoft Office PowerPoint</Application>
  <PresentationFormat>Widescreen</PresentationFormat>
  <Paragraphs>294</Paragraphs>
  <Slides>17</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5" baseType="lpstr">
      <vt:lpstr>Arial</vt:lpstr>
      <vt:lpstr>Calibri</vt:lpstr>
      <vt:lpstr>Calibri Light</vt:lpstr>
      <vt:lpstr>national</vt:lpstr>
      <vt:lpstr>Source Sans Pro</vt:lpstr>
      <vt:lpstr>Wingdings</vt:lpstr>
      <vt:lpstr>Office Theme</vt:lpstr>
      <vt:lpstr>Acrobat 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Gareth Leek</dc:creator>
  <cp:lastModifiedBy>Gareth Leek</cp:lastModifiedBy>
  <cp:revision>3</cp:revision>
  <dcterms:created xsi:type="dcterms:W3CDTF">2022-05-18T09:50:22Z</dcterms:created>
  <dcterms:modified xsi:type="dcterms:W3CDTF">2022-06-23T10:53:55Z</dcterms:modified>
</cp:coreProperties>
</file>