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6858000" cx="12192000"/>
  <p:notesSz cx="6858000" cy="12192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CC692C46-82CC-4B89-B743-D98D0779CFB7}">
  <a:tblStyle styleId="{CC692C46-82CC-4B89-B743-D98D0779CFB7}" styleName="Table_0">
    <a:wholeTbl>
      <a:tcTxStyle b="off" i="off">
        <a:font>
          <a:latin typeface="Arial"/>
          <a:ea typeface="Arial"/>
          <a:cs typeface="Arial"/>
        </a:font>
        <a:srgbClr val="000000"/>
      </a:tcTx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Good morning. My project looks at how network attacks can be investigated in a structured way using two open-source tools, Kali Linux and Wireshark. I proposed a nine-phase framework and tested it on an isolated virtual lab.</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 name="Shape 33"/>
        <p:cNvGrpSpPr/>
        <p:nvPr/>
      </p:nvGrpSpPr>
      <p:grpSpPr>
        <a:xfrm>
          <a:off x="0" y="0"/>
          <a:ext cx="0" cy="0"/>
          <a:chOff x="0" y="0"/>
          <a:chExt cx="0" cy="0"/>
        </a:xfrm>
      </p:grpSpPr>
      <p:sp>
        <p:nvSpPr>
          <p:cNvPr id="34" name="Google Shape;3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 name="Google Shape;3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This is the outline. I will start with why I chose this topic, then the research questions and design, and spend most of the time on what the test-bed actually produced and how that answers the research questions.</a:t>
            </a:r>
            <a:endParaRPr/>
          </a:p>
        </p:txBody>
      </p:sp>
      <p:sp>
        <p:nvSpPr>
          <p:cNvPr id="36" name="Google Shape;3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5" name="Google Shape;75;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Tip: say this part in your own words, with one real example from your own experience if you have one. The key message: alerts tell us something happened, forensics tells us how, and I wanted a repeatable way to get there with free tools.</a:t>
            </a:r>
            <a:endParaRPr/>
          </a:p>
        </p:txBody>
      </p:sp>
      <p:sp>
        <p:nvSpPr>
          <p:cNvPr id="76" name="Google Shape;76;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6" name="Google Shape;106;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Three problems: analysis is manual, tools are used without a common workflow, and the existing process models stay at a high level. So what is missing is one practical workflow tied to real tools.</a:t>
            </a:r>
            <a:endParaRPr/>
          </a:p>
        </p:txBody>
      </p:sp>
      <p:sp>
        <p:nvSpPr>
          <p:cNvPr id="107" name="Google Shape;107;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5" name="Google Shape;135;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RQ1 is about the tool combination, RQ2 about packet-level detection, RQ3 about evidence integrity, and RQ4 about whether a structured framework actually helps. I come back to each one on the evaluation slide.</a:t>
            </a:r>
            <a:endParaRPr/>
          </a:p>
        </p:txBody>
      </p:sp>
      <p:sp>
        <p:nvSpPr>
          <p:cNvPr id="136" name="Google Shape;136;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 name="Google Shape;16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aim in one sentence. The numbers: nine phases in the framework, four research questions, and five separate pieces of evidence that came out of a single capture file in the demonstration.</a:t>
            </a:r>
            <a:endParaRPr/>
          </a:p>
        </p:txBody>
      </p:sp>
      <p:sp>
        <p:nvSpPr>
          <p:cNvPr id="162" name="Google Shape;16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7" name="Google Shape;177;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objectives follow a design, build, demonstrate, evaluate cycle. Each one maps to research questions and to the chapter where it is answered, so nothing in the aim is left untested.</a:t>
            </a:r>
            <a:endParaRPr/>
          </a:p>
        </p:txBody>
      </p:sp>
      <p:sp>
        <p:nvSpPr>
          <p:cNvPr id="178" name="Google Shape;178;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4" name="Google Shape;204;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Four themes. Process guidance from NIST and Khan. Packet analysis, where the key idea I used is corroboration: two independent signals. Earlier Kali and Wireshark studies, which mostly look at one attack or one tool. And evidence handling, plus the point from Albin and Rowe that IDS engines disagree, which is why my detection phase relies on packet evidence instead of an IDS alert.</a:t>
            </a:r>
            <a:endParaRPr/>
          </a:p>
        </p:txBody>
      </p:sp>
      <p:sp>
        <p:nvSpPr>
          <p:cNvPr id="205" name="Google Shape;205;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4" name="Google Shape;234;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Here I compare how many phases different models use. NGDFIM has three, DFRWS has seven. None of them is written around the actual tools. My framework splits the network investigation into nine phases so each can be done, documented and measured separately.</a:t>
            </a:r>
            <a:endParaRPr/>
          </a:p>
        </p:txBody>
      </p:sp>
      <p:sp>
        <p:nvSpPr>
          <p:cNvPr id="235" name="Google Shape;235;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7" name="Google Shape;297;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This is the core of the project. Phases 1 to 4 build the lab and the analysis procedure, 5 to 7 are where the framework is applied to an attack, 8 is reporting and 9 is evaluation. The colours show how the phases map to the Design Science Research activities. Each phase names the tool or output that goes with it, which is what makes it different from generic models.</a:t>
            </a:r>
            <a:endParaRPr/>
          </a:p>
        </p:txBody>
      </p:sp>
      <p:sp>
        <p:nvSpPr>
          <p:cNvPr id="298" name="Google Shape;298;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9" name="Google Shape;369;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This is the lab that was actually used: Kali and Metasploitable2 on a host-only network, so nothing leaves the virtual switch. The Windows victim and a separate monitoring host are designed but belong to the next stage. I am open about the promiscuous-mode setting because it limits what a capture can see between two other hosts, but it did not affect this scan since Kali was one end of every connection.</a:t>
            </a:r>
            <a:endParaRPr/>
          </a:p>
        </p:txBody>
      </p:sp>
      <p:sp>
        <p:nvSpPr>
          <p:cNvPr id="370" name="Google Shape;370;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0" name="Shape 400"/>
        <p:cNvGrpSpPr/>
        <p:nvPr/>
      </p:nvGrpSpPr>
      <p:grpSpPr>
        <a:xfrm>
          <a:off x="0" y="0"/>
          <a:ext cx="0" cy="0"/>
          <a:chOff x="0" y="0"/>
          <a:chExt cx="0" cy="0"/>
        </a:xfrm>
      </p:grpSpPr>
      <p:sp>
        <p:nvSpPr>
          <p:cNvPr id="401" name="Google Shape;40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2" name="Google Shape;402;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Four scenarios cover reconnaissance, credential attacks and availability attacks. The port scan has been carried out end to end. The other three are fully specified and are the next step. Time-to-evidence is T1 minus T0, and completeness is a five-item checklist, so the framework can be compared against a manual baseline.</a:t>
            </a:r>
            <a:endParaRPr/>
          </a:p>
        </p:txBody>
      </p:sp>
      <p:sp>
        <p:nvSpPr>
          <p:cNvPr id="403" name="Google Shape;403;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7" name="Shape 417"/>
        <p:cNvGrpSpPr/>
        <p:nvPr/>
      </p:nvGrpSpPr>
      <p:grpSpPr>
        <a:xfrm>
          <a:off x="0" y="0"/>
          <a:ext cx="0" cy="0"/>
          <a:chOff x="0" y="0"/>
          <a:chExt cx="0" cy="0"/>
        </a:xfrm>
      </p:grpSpPr>
      <p:sp>
        <p:nvSpPr>
          <p:cNvPr id="418" name="Google Shape;418;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9" name="Google Shape;419;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If doing a live demo, follow these five steps in this order. If the demo fails, use the screenshots on the next slides as backup. One practical lesson: I had to start Wireshark before running the scan, otherwise the first SYN packets are lost.</a:t>
            </a:r>
            <a:endParaRPr/>
          </a:p>
        </p:txBody>
      </p:sp>
      <p:sp>
        <p:nvSpPr>
          <p:cNvPr id="420" name="Google Shape;420;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1" name="Shape 451"/>
        <p:cNvGrpSpPr/>
        <p:nvPr/>
      </p:nvGrpSpPr>
      <p:grpSpPr>
        <a:xfrm>
          <a:off x="0" y="0"/>
          <a:ext cx="0" cy="0"/>
          <a:chOff x="0" y="0"/>
          <a:chExt cx="0" cy="0"/>
        </a:xfrm>
      </p:grpSpPr>
      <p:sp>
        <p:nvSpPr>
          <p:cNvPr id="452" name="Google Shape;452;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3" name="Google Shape;453;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This is the main detection result. One filter isolates the scan. The first signal is the pattern: one source, many ports, in about two milliseconds, identical SYNs. The second signal is the replies: five ports answered, which matches Metasploitable2's known services. Two independent signals, and no IDS was needed. A second analyst can open the same file and reach the same conclusion.</a:t>
            </a:r>
            <a:endParaRPr/>
          </a:p>
        </p:txBody>
      </p:sp>
      <p:sp>
        <p:nvSpPr>
          <p:cNvPr id="454" name="Google Shape;454;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9" name="Shape 489"/>
        <p:cNvGrpSpPr/>
        <p:nvPr/>
      </p:nvGrpSpPr>
      <p:grpSpPr>
        <a:xfrm>
          <a:off x="0" y="0"/>
          <a:ext cx="0" cy="0"/>
          <a:chOff x="0" y="0"/>
          <a:chExt cx="0" cy="0"/>
        </a:xfrm>
      </p:grpSpPr>
      <p:sp>
        <p:nvSpPr>
          <p:cNvPr id="490" name="Google Shape;490;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1" name="Google Shape;491;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An open port only shows that something is listening. By following the HTTP stream I reconstructed the actual response: Apache 2.2.8, PHP 5.2.4, and the Metasploitable2 landing page with its default credentials. This is the reconstruction phase in practice, and it corroborates the scan finding.</a:t>
            </a:r>
            <a:endParaRPr/>
          </a:p>
        </p:txBody>
      </p:sp>
      <p:sp>
        <p:nvSpPr>
          <p:cNvPr id="492" name="Google Shape;492;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9" name="Shape 519"/>
        <p:cNvGrpSpPr/>
        <p:nvPr/>
      </p:nvGrpSpPr>
      <p:grpSpPr>
        <a:xfrm>
          <a:off x="0" y="0"/>
          <a:ext cx="0" cy="0"/>
          <a:chOff x="0" y="0"/>
          <a:chExt cx="0" cy="0"/>
        </a:xfrm>
      </p:grpSpPr>
      <p:sp>
        <p:nvSpPr>
          <p:cNvPr id="520" name="Google Shape;520;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1" name="Google Shape;521;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Some evidence came from the network itself, not from my scan. I treated it as evidence instead of filtering it out as noise. In total the one capture produced five reportable artefacts, and two of them were not anticipated, which is a small methodological finding in itself.</a:t>
            </a:r>
            <a:endParaRPr/>
          </a:p>
        </p:txBody>
      </p:sp>
      <p:sp>
        <p:nvSpPr>
          <p:cNvPr id="522" name="Google Shape;522;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7" name="Shape 547"/>
        <p:cNvGrpSpPr/>
        <p:nvPr/>
      </p:nvGrpSpPr>
      <p:grpSpPr>
        <a:xfrm>
          <a:off x="0" y="0"/>
          <a:ext cx="0" cy="0"/>
          <a:chOff x="0" y="0"/>
          <a:chExt cx="0" cy="0"/>
        </a:xfrm>
      </p:grpSpPr>
      <p:sp>
        <p:nvSpPr>
          <p:cNvPr id="548" name="Google Shape;548;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49" name="Google Shape;549;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This answers RQ3. The capture is moved to a case folder, ownership is locked to the investigator, and a SHA-256 hash is recorded. Before any later analysis the hash is recomputed; if it does not match, that is a break in the chain of custody.</a:t>
            </a:r>
            <a:endParaRPr/>
          </a:p>
        </p:txBody>
      </p:sp>
      <p:sp>
        <p:nvSpPr>
          <p:cNvPr id="550" name="Google Shape;550;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6" name="Shape 586"/>
        <p:cNvGrpSpPr/>
        <p:nvPr/>
      </p:nvGrpSpPr>
      <p:grpSpPr>
        <a:xfrm>
          <a:off x="0" y="0"/>
          <a:ext cx="0" cy="0"/>
          <a:chOff x="0" y="0"/>
          <a:chExt cx="0" cy="0"/>
        </a:xfrm>
      </p:grpSpPr>
      <p:sp>
        <p:nvSpPr>
          <p:cNvPr id="587" name="Google Shape;587;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88" name="Google Shape;588;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Left: what each phase has actually shown. Six phases are fully demonstrated, the rest partly. Right: the three criteria. Detection worked without an IDS, five artefacts were recovered, and analysis was fast; the scan itself was the slow part. I am careful to call this indicative because it is one run of one scenario.</a:t>
            </a:r>
            <a:endParaRPr/>
          </a:p>
        </p:txBody>
      </p:sp>
      <p:sp>
        <p:nvSpPr>
          <p:cNvPr id="589" name="Google Shape;589;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9" name="Shape 649"/>
        <p:cNvGrpSpPr/>
        <p:nvPr/>
      </p:nvGrpSpPr>
      <p:grpSpPr>
        <a:xfrm>
          <a:off x="0" y="0"/>
          <a:ext cx="0" cy="0"/>
          <a:chOff x="0" y="0"/>
          <a:chExt cx="0" cy="0"/>
        </a:xfrm>
      </p:grpSpPr>
      <p:sp>
        <p:nvSpPr>
          <p:cNvPr id="650" name="Google Shape;650;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51" name="Google Shape;651;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A direct answer to each question. RQ1 and RQ3 are answered for the scenario tested. RQ2 is partly answered because only reconnaissance was run. RQ4 needs the manual baseline comparison, which is the next piece of work, so I mark it as pending rather than overclaiming.</a:t>
            </a:r>
            <a:endParaRPr/>
          </a:p>
        </p:txBody>
      </p:sp>
      <p:sp>
        <p:nvSpPr>
          <p:cNvPr id="652" name="Google Shape;652;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9" name="Shape 679"/>
        <p:cNvGrpSpPr/>
        <p:nvPr/>
      </p:nvGrpSpPr>
      <p:grpSpPr>
        <a:xfrm>
          <a:off x="0" y="0"/>
          <a:ext cx="0" cy="0"/>
          <a:chOff x="0" y="0"/>
          <a:chExt cx="0" cy="0"/>
        </a:xfrm>
      </p:grpSpPr>
      <p:sp>
        <p:nvSpPr>
          <p:cNvPr id="680" name="Google Shape;680;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81" name="Google Shape;681;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To conclude: the framework fills a real gap, the demonstration shows it works for reconnaissance using only open-source tools, and the corroboration and hashing make results reproducible. The three contributions are the framework, the evidenced demonstration, and the practical lessons that improved the design.</a:t>
            </a:r>
            <a:endParaRPr/>
          </a:p>
        </p:txBody>
      </p:sp>
      <p:sp>
        <p:nvSpPr>
          <p:cNvPr id="682" name="Google Shape;682;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9" name="Shape 709"/>
        <p:cNvGrpSpPr/>
        <p:nvPr/>
      </p:nvGrpSpPr>
      <p:grpSpPr>
        <a:xfrm>
          <a:off x="0" y="0"/>
          <a:ext cx="0" cy="0"/>
          <a:chOff x="0" y="0"/>
          <a:chExt cx="0" cy="0"/>
        </a:xfrm>
      </p:grpSpPr>
      <p:sp>
        <p:nvSpPr>
          <p:cNvPr id="710" name="Google Shape;710;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11" name="Google Shape;711;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I want to be clear about the limits: one scenario, one run, a known target, and a capture that could only see traffic to and from Kali. Each limitation has a matching next step, so the path to a full evaluation is already defined.</a:t>
            </a:r>
            <a:endParaRPr/>
          </a:p>
        </p:txBody>
      </p:sp>
      <p:sp>
        <p:nvSpPr>
          <p:cNvPr id="712" name="Google Shape;712;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5" name="Shape 725"/>
        <p:cNvGrpSpPr/>
        <p:nvPr/>
      </p:nvGrpSpPr>
      <p:grpSpPr>
        <a:xfrm>
          <a:off x="0" y="0"/>
          <a:ext cx="0" cy="0"/>
          <a:chOff x="0" y="0"/>
          <a:chExt cx="0" cy="0"/>
        </a:xfrm>
      </p:grpSpPr>
      <p:sp>
        <p:nvSpPr>
          <p:cNvPr id="726" name="Google Shape;726;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27" name="Google Shape;727;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28" name="Google Shape;728;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5" name="Shape 755"/>
        <p:cNvGrpSpPr/>
        <p:nvPr/>
      </p:nvGrpSpPr>
      <p:grpSpPr>
        <a:xfrm>
          <a:off x="0" y="0"/>
          <a:ext cx="0" cy="0"/>
          <a:chOff x="0" y="0"/>
          <a:chExt cx="0" cy="0"/>
        </a:xfrm>
      </p:grpSpPr>
      <p:sp>
        <p:nvSpPr>
          <p:cNvPr id="756" name="Google Shape;756;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57" name="Google Shape;757;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58" name="Google Shape;758;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5" name="Shape 785"/>
        <p:cNvGrpSpPr/>
        <p:nvPr/>
      </p:nvGrpSpPr>
      <p:grpSpPr>
        <a:xfrm>
          <a:off x="0" y="0"/>
          <a:ext cx="0" cy="0"/>
          <a:chOff x="0" y="0"/>
          <a:chExt cx="0" cy="0"/>
        </a:xfrm>
      </p:grpSpPr>
      <p:sp>
        <p:nvSpPr>
          <p:cNvPr id="786" name="Google Shape;786;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87" name="Google Shape;787;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88" name="Google Shape;788;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8.png"/><Relationship Id="rId4" Type="http://schemas.openxmlformats.org/officeDocument/2006/relationships/image" Target="../media/image8.png"/><Relationship Id="rId5" Type="http://schemas.openxmlformats.org/officeDocument/2006/relationships/image" Target="../media/image1.png"/><Relationship Id="rId6" Type="http://schemas.openxmlformats.org/officeDocument/2006/relationships/image" Target="../media/image2.png"/><Relationship Id="rId7"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3.png"/><Relationship Id="rId4" Type="http://schemas.openxmlformats.org/officeDocument/2006/relationships/image" Target="../media/image11.png"/><Relationship Id="rId5" Type="http://schemas.openxmlformats.org/officeDocument/2006/relationships/image" Target="../media/image6.png"/><Relationship Id="rId6" Type="http://schemas.openxmlformats.org/officeDocument/2006/relationships/image" Target="../media/image15.png"/><Relationship Id="rId7"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1.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7.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4.png"/><Relationship Id="rId4" Type="http://schemas.openxmlformats.org/officeDocument/2006/relationships/image" Target="../media/image2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6.png"/><Relationship Id="rId4" Type="http://schemas.openxmlformats.org/officeDocument/2006/relationships/image" Target="../media/image30.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19.png"/><Relationship Id="rId4" Type="http://schemas.openxmlformats.org/officeDocument/2006/relationships/image" Target="../media/image3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16.png"/><Relationship Id="rId4" Type="http://schemas.openxmlformats.org/officeDocument/2006/relationships/image" Target="../media/image20.png"/><Relationship Id="rId5"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2.png"/><Relationship Id="rId4" Type="http://schemas.openxmlformats.org/officeDocument/2006/relationships/image" Target="../media/image29.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23.png"/><Relationship Id="rId4" Type="http://schemas.openxmlformats.org/officeDocument/2006/relationships/image" Target="../media/image6.png"/><Relationship Id="rId5" Type="http://schemas.openxmlformats.org/officeDocument/2006/relationships/image" Target="../media/image25.png"/><Relationship Id="rId6" Type="http://schemas.openxmlformats.org/officeDocument/2006/relationships/image" Target="../media/image2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2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2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3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1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F2440"/>
        </a:solidFill>
      </p:bgPr>
    </p:bg>
    <p:spTree>
      <p:nvGrpSpPr>
        <p:cNvPr id="15" name="Shape 15"/>
        <p:cNvGrpSpPr/>
        <p:nvPr/>
      </p:nvGrpSpPr>
      <p:grpSpPr>
        <a:xfrm>
          <a:off x="0" y="0"/>
          <a:ext cx="0" cy="0"/>
          <a:chOff x="0" y="0"/>
          <a:chExt cx="0" cy="0"/>
        </a:xfrm>
      </p:grpSpPr>
      <p:sp>
        <p:nvSpPr>
          <p:cNvPr id="16" name="Google Shape;16;p3"/>
          <p:cNvSpPr/>
          <p:nvPr/>
        </p:nvSpPr>
        <p:spPr>
          <a:xfrm flipH="1">
            <a:off x="8138160" y="0"/>
            <a:ext cx="4053535" cy="6858000"/>
          </a:xfrm>
          <a:prstGeom prst="rtTriangle">
            <a:avLst/>
          </a:prstGeom>
          <a:solidFill>
            <a:srgbClr val="132D5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7" name="Google Shape;17;p3"/>
          <p:cNvPicPr preferRelativeResize="0"/>
          <p:nvPr/>
        </p:nvPicPr>
        <p:blipFill rotWithShape="1">
          <a:blip r:embed="rId3">
            <a:alphaModFix amt="18000"/>
          </a:blip>
          <a:srcRect b="0" l="0" r="0" t="0"/>
          <a:stretch/>
        </p:blipFill>
        <p:spPr>
          <a:xfrm>
            <a:off x="9464040" y="2011680"/>
            <a:ext cx="1920240" cy="2194560"/>
          </a:xfrm>
          <a:prstGeom prst="rect">
            <a:avLst/>
          </a:prstGeom>
          <a:noFill/>
          <a:ln>
            <a:noFill/>
          </a:ln>
        </p:spPr>
      </p:pic>
      <p:sp>
        <p:nvSpPr>
          <p:cNvPr id="18" name="Google Shape;18;p3"/>
          <p:cNvSpPr/>
          <p:nvPr/>
        </p:nvSpPr>
        <p:spPr>
          <a:xfrm>
            <a:off x="731520" y="685800"/>
            <a:ext cx="731520" cy="73152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9" name="Google Shape;19;p3"/>
          <p:cNvPicPr preferRelativeResize="0"/>
          <p:nvPr/>
        </p:nvPicPr>
        <p:blipFill rotWithShape="1">
          <a:blip r:embed="rId3">
            <a:alphaModFix/>
          </a:blip>
          <a:srcRect b="0" l="0" r="0" t="0"/>
          <a:stretch/>
        </p:blipFill>
        <p:spPr>
          <a:xfrm>
            <a:off x="921715" y="875995"/>
            <a:ext cx="351130" cy="351130"/>
          </a:xfrm>
          <a:prstGeom prst="rect">
            <a:avLst/>
          </a:prstGeom>
          <a:noFill/>
          <a:ln>
            <a:noFill/>
          </a:ln>
        </p:spPr>
      </p:pic>
      <p:sp>
        <p:nvSpPr>
          <p:cNvPr id="20" name="Google Shape;20;p3"/>
          <p:cNvSpPr txBox="1"/>
          <p:nvPr/>
        </p:nvSpPr>
        <p:spPr>
          <a:xfrm>
            <a:off x="731520" y="173736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1200"/>
              <a:buFont typeface="Calibri"/>
              <a:buNone/>
            </a:pPr>
            <a:r>
              <a:rPr b="1" i="0" lang="en-US" sz="1200" u="none" cap="none" strike="noStrike">
                <a:solidFill>
                  <a:srgbClr val="5CC6D6"/>
                </a:solidFill>
                <a:latin typeface="Calibri"/>
                <a:ea typeface="Calibri"/>
                <a:cs typeface="Calibri"/>
                <a:sym typeface="Calibri"/>
              </a:rPr>
              <a:t>MSc CYBERSECURITY AND DIGITAL FORENSICS  |  MASTER'S PROJECT</a:t>
            </a:r>
            <a:endParaRPr b="0" i="0" sz="1200" u="none" cap="none" strike="noStrike">
              <a:solidFill>
                <a:schemeClr val="dk1"/>
              </a:solidFill>
              <a:latin typeface="Calibri"/>
              <a:ea typeface="Calibri"/>
              <a:cs typeface="Calibri"/>
              <a:sym typeface="Calibri"/>
            </a:endParaRPr>
          </a:p>
        </p:txBody>
      </p:sp>
      <p:sp>
        <p:nvSpPr>
          <p:cNvPr id="21" name="Google Shape;21;p3"/>
          <p:cNvSpPr txBox="1"/>
          <p:nvPr/>
        </p:nvSpPr>
        <p:spPr>
          <a:xfrm>
            <a:off x="731520" y="2103120"/>
            <a:ext cx="8412480" cy="146304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FFFFFF"/>
              </a:buClr>
              <a:buSzPts val="3600"/>
              <a:buFont typeface="Cambria"/>
              <a:buNone/>
            </a:pPr>
            <a:r>
              <a:rPr b="1" i="0" lang="en-US" sz="3600" u="none" cap="none" strike="noStrike">
                <a:solidFill>
                  <a:srgbClr val="FFFFFF"/>
                </a:solidFill>
                <a:latin typeface="Cambria"/>
                <a:ea typeface="Cambria"/>
                <a:cs typeface="Cambria"/>
                <a:sym typeface="Cambria"/>
              </a:rPr>
              <a:t>Network Forensic Investigation of Cyber Attacks Using Kali Linux and Wireshark</a:t>
            </a:r>
            <a:endParaRPr b="0" i="0" sz="3600" u="none" cap="none" strike="noStrike">
              <a:solidFill>
                <a:schemeClr val="dk1"/>
              </a:solidFill>
              <a:latin typeface="Calibri"/>
              <a:ea typeface="Calibri"/>
              <a:cs typeface="Calibri"/>
              <a:sym typeface="Calibri"/>
            </a:endParaRPr>
          </a:p>
        </p:txBody>
      </p:sp>
      <p:sp>
        <p:nvSpPr>
          <p:cNvPr id="22" name="Google Shape;22;p3"/>
          <p:cNvSpPr txBox="1"/>
          <p:nvPr/>
        </p:nvSpPr>
        <p:spPr>
          <a:xfrm>
            <a:off x="731520" y="3611880"/>
            <a:ext cx="8229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9D6E3"/>
              </a:buClr>
              <a:buSzPts val="1600"/>
              <a:buFont typeface="Calibri"/>
              <a:buNone/>
            </a:pPr>
            <a:r>
              <a:rPr b="0" i="1" lang="en-US" sz="1600" u="none" cap="none" strike="noStrike">
                <a:solidFill>
                  <a:srgbClr val="C9D6E3"/>
                </a:solidFill>
                <a:latin typeface="Calibri"/>
                <a:ea typeface="Calibri"/>
                <a:cs typeface="Calibri"/>
                <a:sym typeface="Calibri"/>
              </a:rPr>
              <a:t>A nine-phase, tool-specific investigation framework demonstrated on an isolated virtual test-bed</a:t>
            </a:r>
            <a:endParaRPr b="0" i="0" sz="1600" u="none" cap="none" strike="noStrike">
              <a:solidFill>
                <a:schemeClr val="dk1"/>
              </a:solidFill>
              <a:latin typeface="Calibri"/>
              <a:ea typeface="Calibri"/>
              <a:cs typeface="Calibri"/>
              <a:sym typeface="Calibri"/>
            </a:endParaRPr>
          </a:p>
        </p:txBody>
      </p:sp>
      <p:cxnSp>
        <p:nvCxnSpPr>
          <p:cNvPr id="23" name="Google Shape;23;p3"/>
          <p:cNvCxnSpPr/>
          <p:nvPr/>
        </p:nvCxnSpPr>
        <p:spPr>
          <a:xfrm>
            <a:off x="731520" y="4343400"/>
            <a:ext cx="8229600" cy="0"/>
          </a:xfrm>
          <a:prstGeom prst="straightConnector1">
            <a:avLst/>
          </a:prstGeom>
          <a:noFill/>
          <a:ln cap="flat" cmpd="sng" w="9525">
            <a:solidFill>
              <a:srgbClr val="3A5578"/>
            </a:solidFill>
            <a:prstDash val="solid"/>
            <a:round/>
            <a:headEnd len="sm" w="sm" type="none"/>
            <a:tailEnd len="sm" w="sm" type="none"/>
          </a:ln>
        </p:spPr>
      </p:cxnSp>
      <p:sp>
        <p:nvSpPr>
          <p:cNvPr id="24" name="Google Shape;24;p3"/>
          <p:cNvSpPr txBox="1"/>
          <p:nvPr/>
        </p:nvSpPr>
        <p:spPr>
          <a:xfrm>
            <a:off x="731520" y="4572000"/>
            <a:ext cx="393192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8FA5BD"/>
              </a:buClr>
              <a:buSzPts val="950"/>
              <a:buFont typeface="Calibri"/>
              <a:buNone/>
            </a:pPr>
            <a:r>
              <a:rPr b="0" i="0" lang="en-US" sz="950" u="none" cap="none" strike="noStrike">
                <a:solidFill>
                  <a:srgbClr val="8FA5BD"/>
                </a:solidFill>
                <a:latin typeface="Calibri"/>
                <a:ea typeface="Calibri"/>
                <a:cs typeface="Calibri"/>
                <a:sym typeface="Calibri"/>
              </a:rPr>
              <a:t>STUDENT</a:t>
            </a:r>
            <a:endParaRPr b="0" i="0" sz="950" u="none" cap="none" strike="noStrike">
              <a:solidFill>
                <a:schemeClr val="dk1"/>
              </a:solidFill>
              <a:latin typeface="Calibri"/>
              <a:ea typeface="Calibri"/>
              <a:cs typeface="Calibri"/>
              <a:sym typeface="Calibri"/>
            </a:endParaRPr>
          </a:p>
        </p:txBody>
      </p:sp>
      <p:sp>
        <p:nvSpPr>
          <p:cNvPr id="25" name="Google Shape;25;p3"/>
          <p:cNvSpPr txBox="1"/>
          <p:nvPr/>
        </p:nvSpPr>
        <p:spPr>
          <a:xfrm>
            <a:off x="731520" y="4809744"/>
            <a:ext cx="393192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Vinay </a:t>
            </a:r>
            <a:r>
              <a:rPr b="1" lang="en-US">
                <a:solidFill>
                  <a:srgbClr val="FFFFFF"/>
                </a:solidFill>
                <a:latin typeface="Calibri"/>
                <a:ea typeface="Calibri"/>
                <a:cs typeface="Calibri"/>
                <a:sym typeface="Calibri"/>
              </a:rPr>
              <a:t>Kiritbhai</a:t>
            </a:r>
            <a:r>
              <a:rPr b="1" i="0" lang="en-US" sz="1400" u="none" cap="none" strike="noStrike">
                <a:solidFill>
                  <a:srgbClr val="FFFFFF"/>
                </a:solidFill>
                <a:latin typeface="Calibri"/>
                <a:ea typeface="Calibri"/>
                <a:cs typeface="Calibri"/>
                <a:sym typeface="Calibri"/>
              </a:rPr>
              <a:t> Donda</a:t>
            </a:r>
            <a:endParaRPr b="0" i="0" sz="1400" u="none" cap="none" strike="noStrike">
              <a:solidFill>
                <a:schemeClr val="dk1"/>
              </a:solidFill>
              <a:latin typeface="Calibri"/>
              <a:ea typeface="Calibri"/>
              <a:cs typeface="Calibri"/>
              <a:sym typeface="Calibri"/>
            </a:endParaRPr>
          </a:p>
        </p:txBody>
      </p:sp>
      <p:sp>
        <p:nvSpPr>
          <p:cNvPr id="26" name="Google Shape;26;p3"/>
          <p:cNvSpPr txBox="1"/>
          <p:nvPr/>
        </p:nvSpPr>
        <p:spPr>
          <a:xfrm>
            <a:off x="4937760" y="4572000"/>
            <a:ext cx="393192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8FA5BD"/>
              </a:buClr>
              <a:buSzPts val="950"/>
              <a:buFont typeface="Calibri"/>
              <a:buNone/>
            </a:pPr>
            <a:r>
              <a:rPr b="0" i="0" lang="en-US" sz="950" u="none" cap="none" strike="noStrike">
                <a:solidFill>
                  <a:srgbClr val="8FA5BD"/>
                </a:solidFill>
                <a:latin typeface="Calibri"/>
                <a:ea typeface="Calibri"/>
                <a:cs typeface="Calibri"/>
                <a:sym typeface="Calibri"/>
              </a:rPr>
              <a:t>STUDENT ID</a:t>
            </a:r>
            <a:endParaRPr b="0" i="0" sz="950" u="none" cap="none" strike="noStrike">
              <a:solidFill>
                <a:schemeClr val="dk1"/>
              </a:solidFill>
              <a:latin typeface="Calibri"/>
              <a:ea typeface="Calibri"/>
              <a:cs typeface="Calibri"/>
              <a:sym typeface="Calibri"/>
            </a:endParaRPr>
          </a:p>
        </p:txBody>
      </p:sp>
      <p:sp>
        <p:nvSpPr>
          <p:cNvPr id="27" name="Google Shape;27;p3"/>
          <p:cNvSpPr txBox="1"/>
          <p:nvPr/>
        </p:nvSpPr>
        <p:spPr>
          <a:xfrm>
            <a:off x="4937760" y="4809744"/>
            <a:ext cx="393192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2509592</a:t>
            </a:r>
            <a:endParaRPr b="0" i="0" sz="1400" u="none" cap="none" strike="noStrike">
              <a:solidFill>
                <a:schemeClr val="dk1"/>
              </a:solidFill>
              <a:latin typeface="Calibri"/>
              <a:ea typeface="Calibri"/>
              <a:cs typeface="Calibri"/>
              <a:sym typeface="Calibri"/>
            </a:endParaRPr>
          </a:p>
        </p:txBody>
      </p:sp>
      <p:sp>
        <p:nvSpPr>
          <p:cNvPr id="28" name="Google Shape;28;p3"/>
          <p:cNvSpPr txBox="1"/>
          <p:nvPr/>
        </p:nvSpPr>
        <p:spPr>
          <a:xfrm>
            <a:off x="731520" y="5303520"/>
            <a:ext cx="393192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8FA5BD"/>
              </a:buClr>
              <a:buSzPts val="950"/>
              <a:buFont typeface="Calibri"/>
              <a:buNone/>
            </a:pPr>
            <a:r>
              <a:rPr b="0" i="0" lang="en-US" sz="950" u="none" cap="none" strike="noStrike">
                <a:solidFill>
                  <a:srgbClr val="8FA5BD"/>
                </a:solidFill>
                <a:latin typeface="Calibri"/>
                <a:ea typeface="Calibri"/>
                <a:cs typeface="Calibri"/>
                <a:sym typeface="Calibri"/>
              </a:rPr>
              <a:t>MODULE</a:t>
            </a:r>
            <a:endParaRPr b="0" i="0" sz="950" u="none" cap="none" strike="noStrike">
              <a:solidFill>
                <a:schemeClr val="dk1"/>
              </a:solidFill>
              <a:latin typeface="Calibri"/>
              <a:ea typeface="Calibri"/>
              <a:cs typeface="Calibri"/>
              <a:sym typeface="Calibri"/>
            </a:endParaRPr>
          </a:p>
        </p:txBody>
      </p:sp>
      <p:sp>
        <p:nvSpPr>
          <p:cNvPr id="29" name="Google Shape;29;p3"/>
          <p:cNvSpPr txBox="1"/>
          <p:nvPr/>
        </p:nvSpPr>
        <p:spPr>
          <a:xfrm>
            <a:off x="731520" y="5541264"/>
            <a:ext cx="393192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Master's Project (ACFA7003)</a:t>
            </a:r>
            <a:endParaRPr b="0" i="0" sz="1400" u="none" cap="none" strike="noStrike">
              <a:solidFill>
                <a:schemeClr val="dk1"/>
              </a:solidFill>
              <a:latin typeface="Calibri"/>
              <a:ea typeface="Calibri"/>
              <a:cs typeface="Calibri"/>
              <a:sym typeface="Calibri"/>
            </a:endParaRPr>
          </a:p>
        </p:txBody>
      </p:sp>
      <p:sp>
        <p:nvSpPr>
          <p:cNvPr id="30" name="Google Shape;30;p3"/>
          <p:cNvSpPr txBox="1"/>
          <p:nvPr/>
        </p:nvSpPr>
        <p:spPr>
          <a:xfrm>
            <a:off x="4937760" y="5303520"/>
            <a:ext cx="393192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8FA5BD"/>
              </a:buClr>
              <a:buSzPts val="950"/>
              <a:buFont typeface="Calibri"/>
              <a:buNone/>
            </a:pPr>
            <a:r>
              <a:rPr b="0" i="0" lang="en-US" sz="950" u="none" cap="none" strike="noStrike">
                <a:solidFill>
                  <a:srgbClr val="8FA5BD"/>
                </a:solidFill>
                <a:latin typeface="Calibri"/>
                <a:ea typeface="Calibri"/>
                <a:cs typeface="Calibri"/>
                <a:sym typeface="Calibri"/>
              </a:rPr>
              <a:t>SUPERVISOR</a:t>
            </a:r>
            <a:endParaRPr b="0" i="0" sz="950" u="none" cap="none" strike="noStrike">
              <a:solidFill>
                <a:schemeClr val="dk1"/>
              </a:solidFill>
              <a:latin typeface="Calibri"/>
              <a:ea typeface="Calibri"/>
              <a:cs typeface="Calibri"/>
              <a:sym typeface="Calibri"/>
            </a:endParaRPr>
          </a:p>
        </p:txBody>
      </p:sp>
      <p:sp>
        <p:nvSpPr>
          <p:cNvPr id="31" name="Google Shape;31;p3"/>
          <p:cNvSpPr txBox="1"/>
          <p:nvPr/>
        </p:nvSpPr>
        <p:spPr>
          <a:xfrm>
            <a:off x="4937760" y="5541264"/>
            <a:ext cx="393192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400"/>
              <a:buFont typeface="Calibri"/>
              <a:buNone/>
            </a:pPr>
            <a:r>
              <a:rPr b="1" lang="en-US">
                <a:solidFill>
                  <a:srgbClr val="FFFFFF"/>
                </a:solidFill>
                <a:latin typeface="Calibri"/>
                <a:ea typeface="Calibri"/>
                <a:cs typeface="Calibri"/>
                <a:sym typeface="Calibri"/>
              </a:rPr>
              <a:t>Ramzi Djemai</a:t>
            </a:r>
            <a:endParaRPr b="0" i="0" sz="1400" u="none" cap="none" strike="noStrike">
              <a:solidFill>
                <a:schemeClr val="dk1"/>
              </a:solidFill>
              <a:latin typeface="Calibri"/>
              <a:ea typeface="Calibri"/>
              <a:cs typeface="Calibri"/>
              <a:sym typeface="Calibri"/>
            </a:endParaRPr>
          </a:p>
        </p:txBody>
      </p:sp>
      <p:sp>
        <p:nvSpPr>
          <p:cNvPr id="32" name="Google Shape;32;p3"/>
          <p:cNvSpPr txBox="1"/>
          <p:nvPr/>
        </p:nvSpPr>
        <p:spPr>
          <a:xfrm>
            <a:off x="731520" y="6172200"/>
            <a:ext cx="73152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8FA5BD"/>
              </a:buClr>
              <a:buSzPts val="1100"/>
              <a:buFont typeface="Calibri"/>
              <a:buNone/>
            </a:pPr>
            <a:r>
              <a:rPr b="0" i="0" lang="en-US" sz="1100" u="none" cap="none" strike="noStrike">
                <a:solidFill>
                  <a:srgbClr val="8FA5BD"/>
                </a:solidFill>
                <a:latin typeface="Calibri"/>
                <a:ea typeface="Calibri"/>
                <a:cs typeface="Calibri"/>
                <a:sym typeface="Calibri"/>
              </a:rPr>
              <a:t>University of Wales Trinity Saint David, London</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7" name="Shape 37"/>
        <p:cNvGrpSpPr/>
        <p:nvPr/>
      </p:nvGrpSpPr>
      <p:grpSpPr>
        <a:xfrm>
          <a:off x="0" y="0"/>
          <a:ext cx="0" cy="0"/>
          <a:chOff x="0" y="0"/>
          <a:chExt cx="0" cy="0"/>
        </a:xfrm>
      </p:grpSpPr>
      <p:sp>
        <p:nvSpPr>
          <p:cNvPr id="38" name="Google Shape;38;p4"/>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39" name="Google Shape;39;p4"/>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40" name="Google Shape;40;p4"/>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ROADMAP</a:t>
            </a:r>
            <a:endParaRPr b="0" i="0" sz="1050" u="none" cap="none" strike="noStrike">
              <a:solidFill>
                <a:schemeClr val="dk1"/>
              </a:solidFill>
              <a:latin typeface="Calibri"/>
              <a:ea typeface="Calibri"/>
              <a:cs typeface="Calibri"/>
              <a:sym typeface="Calibri"/>
            </a:endParaRPr>
          </a:p>
        </p:txBody>
      </p:sp>
      <p:sp>
        <p:nvSpPr>
          <p:cNvPr id="41" name="Google Shape;41;p4"/>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Presentation Outline</a:t>
            </a:r>
            <a:endParaRPr b="0" i="0" sz="2800" u="none" cap="none" strike="noStrike">
              <a:solidFill>
                <a:schemeClr val="dk1"/>
              </a:solidFill>
              <a:latin typeface="Calibri"/>
              <a:ea typeface="Calibri"/>
              <a:cs typeface="Calibri"/>
              <a:sym typeface="Calibri"/>
            </a:endParaRPr>
          </a:p>
        </p:txBody>
      </p:sp>
      <p:sp>
        <p:nvSpPr>
          <p:cNvPr id="42" name="Google Shape;42;p4"/>
          <p:cNvSpPr/>
          <p:nvPr/>
        </p:nvSpPr>
        <p:spPr>
          <a:xfrm>
            <a:off x="548640" y="1508760"/>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 name="Google Shape;43;p4"/>
          <p:cNvSpPr txBox="1"/>
          <p:nvPr/>
        </p:nvSpPr>
        <p:spPr>
          <a:xfrm>
            <a:off x="822960" y="1508760"/>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01</a:t>
            </a:r>
            <a:endParaRPr b="0" i="0" sz="2200" u="none" cap="none" strike="noStrike">
              <a:solidFill>
                <a:schemeClr val="dk1"/>
              </a:solidFill>
              <a:latin typeface="Calibri"/>
              <a:ea typeface="Calibri"/>
              <a:cs typeface="Calibri"/>
              <a:sym typeface="Calibri"/>
            </a:endParaRPr>
          </a:p>
        </p:txBody>
      </p:sp>
      <p:sp>
        <p:nvSpPr>
          <p:cNvPr id="44" name="Google Shape;44;p4"/>
          <p:cNvSpPr txBox="1"/>
          <p:nvPr/>
        </p:nvSpPr>
        <p:spPr>
          <a:xfrm>
            <a:off x="1600200" y="1508760"/>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Motivation &amp; Problem Statement</a:t>
            </a:r>
            <a:endParaRPr b="0" i="0" sz="1500" u="none" cap="none" strike="noStrike">
              <a:solidFill>
                <a:schemeClr val="dk1"/>
              </a:solidFill>
              <a:latin typeface="Calibri"/>
              <a:ea typeface="Calibri"/>
              <a:cs typeface="Calibri"/>
              <a:sym typeface="Calibri"/>
            </a:endParaRPr>
          </a:p>
        </p:txBody>
      </p:sp>
      <p:sp>
        <p:nvSpPr>
          <p:cNvPr id="45" name="Google Shape;45;p4"/>
          <p:cNvSpPr/>
          <p:nvPr/>
        </p:nvSpPr>
        <p:spPr>
          <a:xfrm>
            <a:off x="548640" y="2441448"/>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 name="Google Shape;46;p4"/>
          <p:cNvSpPr txBox="1"/>
          <p:nvPr/>
        </p:nvSpPr>
        <p:spPr>
          <a:xfrm>
            <a:off x="822960" y="2441448"/>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02</a:t>
            </a:r>
            <a:endParaRPr b="0" i="0" sz="2200" u="none" cap="none" strike="noStrike">
              <a:solidFill>
                <a:schemeClr val="dk1"/>
              </a:solidFill>
              <a:latin typeface="Calibri"/>
              <a:ea typeface="Calibri"/>
              <a:cs typeface="Calibri"/>
              <a:sym typeface="Calibri"/>
            </a:endParaRPr>
          </a:p>
        </p:txBody>
      </p:sp>
      <p:sp>
        <p:nvSpPr>
          <p:cNvPr id="47" name="Google Shape;47;p4"/>
          <p:cNvSpPr txBox="1"/>
          <p:nvPr/>
        </p:nvSpPr>
        <p:spPr>
          <a:xfrm>
            <a:off x="1600200" y="2441448"/>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Research Questions, Aim &amp; Objectives</a:t>
            </a:r>
            <a:endParaRPr b="0" i="0" sz="1500" u="none" cap="none" strike="noStrike">
              <a:solidFill>
                <a:schemeClr val="dk1"/>
              </a:solidFill>
              <a:latin typeface="Calibri"/>
              <a:ea typeface="Calibri"/>
              <a:cs typeface="Calibri"/>
              <a:sym typeface="Calibri"/>
            </a:endParaRPr>
          </a:p>
        </p:txBody>
      </p:sp>
      <p:sp>
        <p:nvSpPr>
          <p:cNvPr id="48" name="Google Shape;48;p4"/>
          <p:cNvSpPr/>
          <p:nvPr/>
        </p:nvSpPr>
        <p:spPr>
          <a:xfrm>
            <a:off x="548640" y="3374136"/>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 name="Google Shape;49;p4"/>
          <p:cNvSpPr txBox="1"/>
          <p:nvPr/>
        </p:nvSpPr>
        <p:spPr>
          <a:xfrm>
            <a:off x="822960" y="3374136"/>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03</a:t>
            </a:r>
            <a:endParaRPr b="0" i="0" sz="2200" u="none" cap="none" strike="noStrike">
              <a:solidFill>
                <a:schemeClr val="dk1"/>
              </a:solidFill>
              <a:latin typeface="Calibri"/>
              <a:ea typeface="Calibri"/>
              <a:cs typeface="Calibri"/>
              <a:sym typeface="Calibri"/>
            </a:endParaRPr>
          </a:p>
        </p:txBody>
      </p:sp>
      <p:sp>
        <p:nvSpPr>
          <p:cNvPr id="50" name="Google Shape;50;p4"/>
          <p:cNvSpPr txBox="1"/>
          <p:nvPr/>
        </p:nvSpPr>
        <p:spPr>
          <a:xfrm>
            <a:off x="1600200" y="3374136"/>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Literature Review &amp; Research Gap</a:t>
            </a:r>
            <a:endParaRPr b="0" i="0" sz="1500" u="none" cap="none" strike="noStrike">
              <a:solidFill>
                <a:schemeClr val="dk1"/>
              </a:solidFill>
              <a:latin typeface="Calibri"/>
              <a:ea typeface="Calibri"/>
              <a:cs typeface="Calibri"/>
              <a:sym typeface="Calibri"/>
            </a:endParaRPr>
          </a:p>
        </p:txBody>
      </p:sp>
      <p:sp>
        <p:nvSpPr>
          <p:cNvPr id="51" name="Google Shape;51;p4"/>
          <p:cNvSpPr/>
          <p:nvPr/>
        </p:nvSpPr>
        <p:spPr>
          <a:xfrm>
            <a:off x="548640" y="4306824"/>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 name="Google Shape;52;p4"/>
          <p:cNvSpPr txBox="1"/>
          <p:nvPr/>
        </p:nvSpPr>
        <p:spPr>
          <a:xfrm>
            <a:off x="822960" y="4306824"/>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04</a:t>
            </a:r>
            <a:endParaRPr b="0" i="0" sz="2200" u="none" cap="none" strike="noStrike">
              <a:solidFill>
                <a:schemeClr val="dk1"/>
              </a:solidFill>
              <a:latin typeface="Calibri"/>
              <a:ea typeface="Calibri"/>
              <a:cs typeface="Calibri"/>
              <a:sym typeface="Calibri"/>
            </a:endParaRPr>
          </a:p>
        </p:txBody>
      </p:sp>
      <p:sp>
        <p:nvSpPr>
          <p:cNvPr id="53" name="Google Shape;53;p4"/>
          <p:cNvSpPr txBox="1"/>
          <p:nvPr/>
        </p:nvSpPr>
        <p:spPr>
          <a:xfrm>
            <a:off x="1600200" y="4306824"/>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Methodology: the Nine-Phase Framework</a:t>
            </a:r>
            <a:endParaRPr b="0" i="0" sz="1500" u="none" cap="none" strike="noStrike">
              <a:solidFill>
                <a:schemeClr val="dk1"/>
              </a:solidFill>
              <a:latin typeface="Calibri"/>
              <a:ea typeface="Calibri"/>
              <a:cs typeface="Calibri"/>
              <a:sym typeface="Calibri"/>
            </a:endParaRPr>
          </a:p>
        </p:txBody>
      </p:sp>
      <p:sp>
        <p:nvSpPr>
          <p:cNvPr id="54" name="Google Shape;54;p4"/>
          <p:cNvSpPr/>
          <p:nvPr/>
        </p:nvSpPr>
        <p:spPr>
          <a:xfrm>
            <a:off x="548640" y="5239512"/>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4"/>
          <p:cNvSpPr txBox="1"/>
          <p:nvPr/>
        </p:nvSpPr>
        <p:spPr>
          <a:xfrm>
            <a:off x="822960" y="5239512"/>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05</a:t>
            </a:r>
            <a:endParaRPr b="0" i="0" sz="2200" u="none" cap="none" strike="noStrike">
              <a:solidFill>
                <a:schemeClr val="dk1"/>
              </a:solidFill>
              <a:latin typeface="Calibri"/>
              <a:ea typeface="Calibri"/>
              <a:cs typeface="Calibri"/>
              <a:sym typeface="Calibri"/>
            </a:endParaRPr>
          </a:p>
        </p:txBody>
      </p:sp>
      <p:sp>
        <p:nvSpPr>
          <p:cNvPr id="56" name="Google Shape;56;p4"/>
          <p:cNvSpPr txBox="1"/>
          <p:nvPr/>
        </p:nvSpPr>
        <p:spPr>
          <a:xfrm>
            <a:off x="1600200" y="5239512"/>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Test-Bed &amp; Experimental Design</a:t>
            </a:r>
            <a:endParaRPr b="0" i="0" sz="1500" u="none" cap="none" strike="noStrike">
              <a:solidFill>
                <a:schemeClr val="dk1"/>
              </a:solidFill>
              <a:latin typeface="Calibri"/>
              <a:ea typeface="Calibri"/>
              <a:cs typeface="Calibri"/>
              <a:sym typeface="Calibri"/>
            </a:endParaRPr>
          </a:p>
        </p:txBody>
      </p:sp>
      <p:sp>
        <p:nvSpPr>
          <p:cNvPr id="57" name="Google Shape;57;p4"/>
          <p:cNvSpPr/>
          <p:nvPr/>
        </p:nvSpPr>
        <p:spPr>
          <a:xfrm>
            <a:off x="6172200" y="1508760"/>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 name="Google Shape;58;p4"/>
          <p:cNvSpPr txBox="1"/>
          <p:nvPr/>
        </p:nvSpPr>
        <p:spPr>
          <a:xfrm>
            <a:off x="6446520" y="1508760"/>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06</a:t>
            </a:r>
            <a:endParaRPr b="0" i="0" sz="2200" u="none" cap="none" strike="noStrike">
              <a:solidFill>
                <a:schemeClr val="dk1"/>
              </a:solidFill>
              <a:latin typeface="Calibri"/>
              <a:ea typeface="Calibri"/>
              <a:cs typeface="Calibri"/>
              <a:sym typeface="Calibri"/>
            </a:endParaRPr>
          </a:p>
        </p:txBody>
      </p:sp>
      <p:sp>
        <p:nvSpPr>
          <p:cNvPr id="59" name="Google Shape;59;p4"/>
          <p:cNvSpPr txBox="1"/>
          <p:nvPr/>
        </p:nvSpPr>
        <p:spPr>
          <a:xfrm>
            <a:off x="7223760" y="1508760"/>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Implementation &amp; Live Demonstration</a:t>
            </a:r>
            <a:endParaRPr b="0" i="0" sz="1500" u="none" cap="none" strike="noStrike">
              <a:solidFill>
                <a:schemeClr val="dk1"/>
              </a:solidFill>
              <a:latin typeface="Calibri"/>
              <a:ea typeface="Calibri"/>
              <a:cs typeface="Calibri"/>
              <a:sym typeface="Calibri"/>
            </a:endParaRPr>
          </a:p>
        </p:txBody>
      </p:sp>
      <p:sp>
        <p:nvSpPr>
          <p:cNvPr id="60" name="Google Shape;60;p4"/>
          <p:cNvSpPr/>
          <p:nvPr/>
        </p:nvSpPr>
        <p:spPr>
          <a:xfrm>
            <a:off x="6172200" y="2441448"/>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4"/>
          <p:cNvSpPr txBox="1"/>
          <p:nvPr/>
        </p:nvSpPr>
        <p:spPr>
          <a:xfrm>
            <a:off x="6446520" y="2441448"/>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07</a:t>
            </a:r>
            <a:endParaRPr b="0" i="0" sz="2200" u="none" cap="none" strike="noStrike">
              <a:solidFill>
                <a:schemeClr val="dk1"/>
              </a:solidFill>
              <a:latin typeface="Calibri"/>
              <a:ea typeface="Calibri"/>
              <a:cs typeface="Calibri"/>
              <a:sym typeface="Calibri"/>
            </a:endParaRPr>
          </a:p>
        </p:txBody>
      </p:sp>
      <p:sp>
        <p:nvSpPr>
          <p:cNvPr id="62" name="Google Shape;62;p4"/>
          <p:cNvSpPr txBox="1"/>
          <p:nvPr/>
        </p:nvSpPr>
        <p:spPr>
          <a:xfrm>
            <a:off x="7223760" y="2441448"/>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Results &amp; Evidence</a:t>
            </a:r>
            <a:endParaRPr b="0" i="0" sz="1500" u="none" cap="none" strike="noStrike">
              <a:solidFill>
                <a:schemeClr val="dk1"/>
              </a:solidFill>
              <a:latin typeface="Calibri"/>
              <a:ea typeface="Calibri"/>
              <a:cs typeface="Calibri"/>
              <a:sym typeface="Calibri"/>
            </a:endParaRPr>
          </a:p>
        </p:txBody>
      </p:sp>
      <p:sp>
        <p:nvSpPr>
          <p:cNvPr id="63" name="Google Shape;63;p4"/>
          <p:cNvSpPr/>
          <p:nvPr/>
        </p:nvSpPr>
        <p:spPr>
          <a:xfrm>
            <a:off x="6172200" y="3374136"/>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 name="Google Shape;64;p4"/>
          <p:cNvSpPr txBox="1"/>
          <p:nvPr/>
        </p:nvSpPr>
        <p:spPr>
          <a:xfrm>
            <a:off x="6446520" y="3374136"/>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08</a:t>
            </a:r>
            <a:endParaRPr b="0" i="0" sz="2200" u="none" cap="none" strike="noStrike">
              <a:solidFill>
                <a:schemeClr val="dk1"/>
              </a:solidFill>
              <a:latin typeface="Calibri"/>
              <a:ea typeface="Calibri"/>
              <a:cs typeface="Calibri"/>
              <a:sym typeface="Calibri"/>
            </a:endParaRPr>
          </a:p>
        </p:txBody>
      </p:sp>
      <p:sp>
        <p:nvSpPr>
          <p:cNvPr id="65" name="Google Shape;65;p4"/>
          <p:cNvSpPr txBox="1"/>
          <p:nvPr/>
        </p:nvSpPr>
        <p:spPr>
          <a:xfrm>
            <a:off x="7223760" y="3374136"/>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Evaluation: Answering the Research Questions</a:t>
            </a:r>
            <a:endParaRPr b="0" i="0" sz="1500" u="none" cap="none" strike="noStrike">
              <a:solidFill>
                <a:schemeClr val="dk1"/>
              </a:solidFill>
              <a:latin typeface="Calibri"/>
              <a:ea typeface="Calibri"/>
              <a:cs typeface="Calibri"/>
              <a:sym typeface="Calibri"/>
            </a:endParaRPr>
          </a:p>
        </p:txBody>
      </p:sp>
      <p:sp>
        <p:nvSpPr>
          <p:cNvPr id="66" name="Google Shape;66;p4"/>
          <p:cNvSpPr/>
          <p:nvPr/>
        </p:nvSpPr>
        <p:spPr>
          <a:xfrm>
            <a:off x="6172200" y="4306824"/>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 name="Google Shape;67;p4"/>
          <p:cNvSpPr txBox="1"/>
          <p:nvPr/>
        </p:nvSpPr>
        <p:spPr>
          <a:xfrm>
            <a:off x="6446520" y="4306824"/>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09</a:t>
            </a:r>
            <a:endParaRPr b="0" i="0" sz="2200" u="none" cap="none" strike="noStrike">
              <a:solidFill>
                <a:schemeClr val="dk1"/>
              </a:solidFill>
              <a:latin typeface="Calibri"/>
              <a:ea typeface="Calibri"/>
              <a:cs typeface="Calibri"/>
              <a:sym typeface="Calibri"/>
            </a:endParaRPr>
          </a:p>
        </p:txBody>
      </p:sp>
      <p:sp>
        <p:nvSpPr>
          <p:cNvPr id="68" name="Google Shape;68;p4"/>
          <p:cNvSpPr txBox="1"/>
          <p:nvPr/>
        </p:nvSpPr>
        <p:spPr>
          <a:xfrm>
            <a:off x="7223760" y="4306824"/>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Conclusion, Limitations &amp; Future Work</a:t>
            </a:r>
            <a:endParaRPr b="0" i="0" sz="1500" u="none" cap="none" strike="noStrike">
              <a:solidFill>
                <a:schemeClr val="dk1"/>
              </a:solidFill>
              <a:latin typeface="Calibri"/>
              <a:ea typeface="Calibri"/>
              <a:cs typeface="Calibri"/>
              <a:sym typeface="Calibri"/>
            </a:endParaRPr>
          </a:p>
        </p:txBody>
      </p:sp>
      <p:sp>
        <p:nvSpPr>
          <p:cNvPr id="69" name="Google Shape;69;p4"/>
          <p:cNvSpPr/>
          <p:nvPr/>
        </p:nvSpPr>
        <p:spPr>
          <a:xfrm>
            <a:off x="6172200" y="5239512"/>
            <a:ext cx="5440680" cy="749808"/>
          </a:xfrm>
          <a:prstGeom prst="roundRect">
            <a:avLst>
              <a:gd fmla="val 975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 name="Google Shape;70;p4"/>
          <p:cNvSpPr txBox="1"/>
          <p:nvPr/>
        </p:nvSpPr>
        <p:spPr>
          <a:xfrm>
            <a:off x="6446520" y="5239512"/>
            <a:ext cx="73152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2200"/>
              <a:buFont typeface="Cambria"/>
              <a:buNone/>
            </a:pPr>
            <a:r>
              <a:rPr b="1" i="0" lang="en-US" sz="2200" u="none" cap="none" strike="noStrike">
                <a:solidFill>
                  <a:srgbClr val="1497AB"/>
                </a:solidFill>
                <a:latin typeface="Cambria"/>
                <a:ea typeface="Cambria"/>
                <a:cs typeface="Cambria"/>
                <a:sym typeface="Cambria"/>
              </a:rPr>
              <a:t>10</a:t>
            </a:r>
            <a:endParaRPr b="0" i="0" sz="2200" u="none" cap="none" strike="noStrike">
              <a:solidFill>
                <a:schemeClr val="dk1"/>
              </a:solidFill>
              <a:latin typeface="Calibri"/>
              <a:ea typeface="Calibri"/>
              <a:cs typeface="Calibri"/>
              <a:sym typeface="Calibri"/>
            </a:endParaRPr>
          </a:p>
        </p:txBody>
      </p:sp>
      <p:sp>
        <p:nvSpPr>
          <p:cNvPr id="71" name="Google Shape;71;p4"/>
          <p:cNvSpPr txBox="1"/>
          <p:nvPr/>
        </p:nvSpPr>
        <p:spPr>
          <a:xfrm>
            <a:off x="7223760" y="5239512"/>
            <a:ext cx="4206240" cy="7498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500"/>
              <a:buFont typeface="Calibri"/>
              <a:buNone/>
            </a:pPr>
            <a:r>
              <a:rPr b="0" i="0" lang="en-US" sz="1500" u="none" cap="none" strike="noStrike">
                <a:solidFill>
                  <a:srgbClr val="1F2A37"/>
                </a:solidFill>
                <a:latin typeface="Calibri"/>
                <a:ea typeface="Calibri"/>
                <a:cs typeface="Calibri"/>
                <a:sym typeface="Calibri"/>
              </a:rPr>
              <a:t>References and Questions</a:t>
            </a:r>
            <a:endParaRPr b="0" i="0" sz="1500" u="none" cap="none" strike="noStrike">
              <a:solidFill>
                <a:schemeClr val="dk1"/>
              </a:solidFill>
              <a:latin typeface="Calibri"/>
              <a:ea typeface="Calibri"/>
              <a:cs typeface="Calibri"/>
              <a:sym typeface="Calibri"/>
            </a:endParaRPr>
          </a:p>
        </p:txBody>
      </p:sp>
      <p:sp>
        <p:nvSpPr>
          <p:cNvPr id="72" name="Google Shape;72;p4"/>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2</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7" name="Shape 77"/>
        <p:cNvGrpSpPr/>
        <p:nvPr/>
      </p:nvGrpSpPr>
      <p:grpSpPr>
        <a:xfrm>
          <a:off x="0" y="0"/>
          <a:ext cx="0" cy="0"/>
          <a:chOff x="0" y="0"/>
          <a:chExt cx="0" cy="0"/>
        </a:xfrm>
      </p:grpSpPr>
      <p:sp>
        <p:nvSpPr>
          <p:cNvPr id="78" name="Google Shape;78;p5"/>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79" name="Google Shape;79;p5"/>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80" name="Google Shape;80;p5"/>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01  MOTIVATION</a:t>
            </a:r>
            <a:endParaRPr b="0" i="0" sz="1050" u="none" cap="none" strike="noStrike">
              <a:solidFill>
                <a:schemeClr val="dk1"/>
              </a:solidFill>
              <a:latin typeface="Calibri"/>
              <a:ea typeface="Calibri"/>
              <a:cs typeface="Calibri"/>
              <a:sym typeface="Calibri"/>
            </a:endParaRPr>
          </a:p>
        </p:txBody>
      </p:sp>
      <p:sp>
        <p:nvSpPr>
          <p:cNvPr id="81" name="Google Shape;81;p5"/>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Why I Chose This Project</a:t>
            </a:r>
            <a:endParaRPr b="0" i="0" sz="2800" u="none" cap="none" strike="noStrike">
              <a:solidFill>
                <a:schemeClr val="dk1"/>
              </a:solidFill>
              <a:latin typeface="Calibri"/>
              <a:ea typeface="Calibri"/>
              <a:cs typeface="Calibri"/>
              <a:sym typeface="Calibri"/>
            </a:endParaRPr>
          </a:p>
        </p:txBody>
      </p:sp>
      <p:sp>
        <p:nvSpPr>
          <p:cNvPr id="82" name="Google Shape;82;p5"/>
          <p:cNvSpPr txBox="1"/>
          <p:nvPr/>
        </p:nvSpPr>
        <p:spPr>
          <a:xfrm>
            <a:off x="548640" y="1371600"/>
            <a:ext cx="11064240" cy="640080"/>
          </a:xfrm>
          <a:prstGeom prst="rect">
            <a:avLst/>
          </a:prstGeom>
          <a:noFill/>
          <a:ln>
            <a:noFill/>
          </a:ln>
        </p:spPr>
        <p:txBody>
          <a:bodyPr anchorCtr="0" anchor="ctr" bIns="0" lIns="0" spcFirstLastPara="1" rIns="0" wrap="square" tIns="0">
            <a:noAutofit/>
          </a:bodyPr>
          <a:lstStyle/>
          <a:p>
            <a:pPr indent="0" lvl="0" marL="0" rtl="0" algn="l">
              <a:lnSpc>
                <a:spcPct val="115000"/>
              </a:lnSpc>
              <a:spcBef>
                <a:spcPts val="1200"/>
              </a:spcBef>
              <a:spcAft>
                <a:spcPts val="0"/>
              </a:spcAft>
              <a:buClr>
                <a:schemeClr val="dk1"/>
              </a:buClr>
              <a:buSzPts val="1100"/>
              <a:buFont typeface="Arial"/>
              <a:buNone/>
            </a:pPr>
            <a:r>
              <a:rPr b="1" lang="en-US" sz="1600">
                <a:solidFill>
                  <a:srgbClr val="5B6B7C"/>
                </a:solidFill>
              </a:rPr>
              <a:t>“I chose this Project because I am interested in cybersecurity and wanted to understand how cyber attacks can be detected and investigated through network traffic. This project allows me to gain practical experience with Kali Linux and Wireshark.”</a:t>
            </a:r>
            <a:r>
              <a:rPr lang="en-US" sz="1600">
                <a:solidFill>
                  <a:schemeClr val="dk1"/>
                </a:solidFill>
              </a:rPr>
              <a:t>​</a:t>
            </a:r>
            <a:endParaRPr sz="1600">
              <a:solidFill>
                <a:schemeClr val="dk1"/>
              </a:solidFill>
            </a:endParaRPr>
          </a:p>
          <a:p>
            <a:pPr indent="0" lvl="0" marL="0" marR="0" rtl="0" algn="l">
              <a:lnSpc>
                <a:spcPct val="100000"/>
              </a:lnSpc>
              <a:spcBef>
                <a:spcPts val="1200"/>
              </a:spcBef>
              <a:spcAft>
                <a:spcPts val="0"/>
              </a:spcAft>
              <a:buClr>
                <a:srgbClr val="5B6B7C"/>
              </a:buClr>
              <a:buSzPts val="1600"/>
              <a:buFont typeface="Calibri"/>
              <a:buNone/>
            </a:pPr>
            <a:r>
              <a:t/>
            </a:r>
            <a:endParaRPr i="1" sz="1600">
              <a:solidFill>
                <a:srgbClr val="5B6B7C"/>
              </a:solidFill>
              <a:latin typeface="Calibri"/>
              <a:ea typeface="Calibri"/>
              <a:cs typeface="Calibri"/>
              <a:sym typeface="Calibri"/>
            </a:endParaRPr>
          </a:p>
        </p:txBody>
      </p:sp>
      <p:sp>
        <p:nvSpPr>
          <p:cNvPr id="83" name="Google Shape;83;p5"/>
          <p:cNvSpPr/>
          <p:nvPr/>
        </p:nvSpPr>
        <p:spPr>
          <a:xfrm>
            <a:off x="548640" y="2240280"/>
            <a:ext cx="5440680" cy="1783080"/>
          </a:xfrm>
          <a:prstGeom prst="roundRect">
            <a:avLst>
              <a:gd fmla="val 4103"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 name="Google Shape;84;p5"/>
          <p:cNvSpPr/>
          <p:nvPr/>
        </p:nvSpPr>
        <p:spPr>
          <a:xfrm>
            <a:off x="822960" y="2560320"/>
            <a:ext cx="640080" cy="64008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85" name="Google Shape;85;p5"/>
          <p:cNvPicPr preferRelativeResize="0"/>
          <p:nvPr/>
        </p:nvPicPr>
        <p:blipFill rotWithShape="1">
          <a:blip r:embed="rId4">
            <a:alphaModFix/>
          </a:blip>
          <a:srcRect b="0" l="0" r="0" t="0"/>
          <a:stretch/>
        </p:blipFill>
        <p:spPr>
          <a:xfrm>
            <a:off x="989381" y="2726741"/>
            <a:ext cx="307238" cy="307238"/>
          </a:xfrm>
          <a:prstGeom prst="rect">
            <a:avLst/>
          </a:prstGeom>
          <a:noFill/>
          <a:ln>
            <a:noFill/>
          </a:ln>
        </p:spPr>
      </p:pic>
      <p:sp>
        <p:nvSpPr>
          <p:cNvPr id="86" name="Google Shape;86;p5"/>
          <p:cNvSpPr txBox="1"/>
          <p:nvPr/>
        </p:nvSpPr>
        <p:spPr>
          <a:xfrm>
            <a:off x="1691640" y="2514600"/>
            <a:ext cx="402336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Alerts are not explanations</a:t>
            </a:r>
            <a:endParaRPr b="0" i="0" sz="1700" u="none" cap="none" strike="noStrike">
              <a:solidFill>
                <a:schemeClr val="dk1"/>
              </a:solidFill>
              <a:latin typeface="Calibri"/>
              <a:ea typeface="Calibri"/>
              <a:cs typeface="Calibri"/>
              <a:sym typeface="Calibri"/>
            </a:endParaRPr>
          </a:p>
        </p:txBody>
      </p:sp>
      <p:sp>
        <p:nvSpPr>
          <p:cNvPr id="87" name="Google Shape;87;p5"/>
          <p:cNvSpPr txBox="1"/>
          <p:nvPr/>
        </p:nvSpPr>
        <p:spPr>
          <a:xfrm>
            <a:off x="1691640" y="2926080"/>
            <a:ext cx="4069080" cy="9601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A firewall or IDS can flag suspicious traffic, but the analyst still has to open the PCAP and rebuild the story by hand.</a:t>
            </a:r>
            <a:endParaRPr b="0" i="0" sz="1350" u="none" cap="none" strike="noStrike">
              <a:solidFill>
                <a:schemeClr val="dk1"/>
              </a:solidFill>
              <a:latin typeface="Calibri"/>
              <a:ea typeface="Calibri"/>
              <a:cs typeface="Calibri"/>
              <a:sym typeface="Calibri"/>
            </a:endParaRPr>
          </a:p>
        </p:txBody>
      </p:sp>
      <p:sp>
        <p:nvSpPr>
          <p:cNvPr id="88" name="Google Shape;88;p5"/>
          <p:cNvSpPr/>
          <p:nvPr/>
        </p:nvSpPr>
        <p:spPr>
          <a:xfrm>
            <a:off x="6172200" y="2240280"/>
            <a:ext cx="5440680" cy="1783080"/>
          </a:xfrm>
          <a:prstGeom prst="roundRect">
            <a:avLst>
              <a:gd fmla="val 4103"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 name="Google Shape;89;p5"/>
          <p:cNvSpPr/>
          <p:nvPr/>
        </p:nvSpPr>
        <p:spPr>
          <a:xfrm>
            <a:off x="6446520" y="2560320"/>
            <a:ext cx="640080" cy="64008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90" name="Google Shape;90;p5"/>
          <p:cNvPicPr preferRelativeResize="0"/>
          <p:nvPr/>
        </p:nvPicPr>
        <p:blipFill rotWithShape="1">
          <a:blip r:embed="rId5">
            <a:alphaModFix/>
          </a:blip>
          <a:srcRect b="0" l="0" r="0" t="0"/>
          <a:stretch/>
        </p:blipFill>
        <p:spPr>
          <a:xfrm>
            <a:off x="6612941" y="2726741"/>
            <a:ext cx="307238" cy="307238"/>
          </a:xfrm>
          <a:prstGeom prst="rect">
            <a:avLst/>
          </a:prstGeom>
          <a:noFill/>
          <a:ln>
            <a:noFill/>
          </a:ln>
        </p:spPr>
      </p:pic>
      <p:sp>
        <p:nvSpPr>
          <p:cNvPr id="91" name="Google Shape;91;p5"/>
          <p:cNvSpPr txBox="1"/>
          <p:nvPr/>
        </p:nvSpPr>
        <p:spPr>
          <a:xfrm>
            <a:off x="7315200" y="2514600"/>
            <a:ext cx="402336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Free, repeatable tooling</a:t>
            </a:r>
            <a:endParaRPr b="0" i="0" sz="1700" u="none" cap="none" strike="noStrike">
              <a:solidFill>
                <a:schemeClr val="dk1"/>
              </a:solidFill>
              <a:latin typeface="Calibri"/>
              <a:ea typeface="Calibri"/>
              <a:cs typeface="Calibri"/>
              <a:sym typeface="Calibri"/>
            </a:endParaRPr>
          </a:p>
        </p:txBody>
      </p:sp>
      <p:sp>
        <p:nvSpPr>
          <p:cNvPr id="92" name="Google Shape;92;p5"/>
          <p:cNvSpPr txBox="1"/>
          <p:nvPr/>
        </p:nvSpPr>
        <p:spPr>
          <a:xfrm>
            <a:off x="7315200" y="2926080"/>
            <a:ext cx="4069080" cy="9601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Kali Linux and Wireshark are open-source and widely used in industry and teaching, so a method built on them can be reused by any student or small SOC team.</a:t>
            </a:r>
            <a:endParaRPr b="0" i="0" sz="1350" u="none" cap="none" strike="noStrike">
              <a:solidFill>
                <a:schemeClr val="dk1"/>
              </a:solidFill>
              <a:latin typeface="Calibri"/>
              <a:ea typeface="Calibri"/>
              <a:cs typeface="Calibri"/>
              <a:sym typeface="Calibri"/>
            </a:endParaRPr>
          </a:p>
        </p:txBody>
      </p:sp>
      <p:sp>
        <p:nvSpPr>
          <p:cNvPr id="93" name="Google Shape;93;p5"/>
          <p:cNvSpPr/>
          <p:nvPr/>
        </p:nvSpPr>
        <p:spPr>
          <a:xfrm>
            <a:off x="548640" y="4251960"/>
            <a:ext cx="5440680" cy="1783080"/>
          </a:xfrm>
          <a:prstGeom prst="roundRect">
            <a:avLst>
              <a:gd fmla="val 4103"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 name="Google Shape;94;p5"/>
          <p:cNvSpPr/>
          <p:nvPr/>
        </p:nvSpPr>
        <p:spPr>
          <a:xfrm>
            <a:off x="822960" y="4572000"/>
            <a:ext cx="640080" cy="64008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95" name="Google Shape;95;p5"/>
          <p:cNvPicPr preferRelativeResize="0"/>
          <p:nvPr/>
        </p:nvPicPr>
        <p:blipFill rotWithShape="1">
          <a:blip r:embed="rId6">
            <a:alphaModFix/>
          </a:blip>
          <a:srcRect b="0" l="0" r="0" t="0"/>
          <a:stretch/>
        </p:blipFill>
        <p:spPr>
          <a:xfrm>
            <a:off x="989381" y="4738421"/>
            <a:ext cx="307238" cy="307238"/>
          </a:xfrm>
          <a:prstGeom prst="rect">
            <a:avLst/>
          </a:prstGeom>
          <a:noFill/>
          <a:ln>
            <a:noFill/>
          </a:ln>
        </p:spPr>
      </p:pic>
      <p:sp>
        <p:nvSpPr>
          <p:cNvPr id="96" name="Google Shape;96;p5"/>
          <p:cNvSpPr txBox="1"/>
          <p:nvPr/>
        </p:nvSpPr>
        <p:spPr>
          <a:xfrm>
            <a:off x="1691640" y="4526280"/>
            <a:ext cx="402336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Evidence that holds up</a:t>
            </a:r>
            <a:endParaRPr b="0" i="0" sz="1700" u="none" cap="none" strike="noStrike">
              <a:solidFill>
                <a:schemeClr val="dk1"/>
              </a:solidFill>
              <a:latin typeface="Calibri"/>
              <a:ea typeface="Calibri"/>
              <a:cs typeface="Calibri"/>
              <a:sym typeface="Calibri"/>
            </a:endParaRPr>
          </a:p>
        </p:txBody>
      </p:sp>
      <p:sp>
        <p:nvSpPr>
          <p:cNvPr id="97" name="Google Shape;97;p5"/>
          <p:cNvSpPr txBox="1"/>
          <p:nvPr/>
        </p:nvSpPr>
        <p:spPr>
          <a:xfrm>
            <a:off x="1691640" y="4937760"/>
            <a:ext cx="4069080" cy="9601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A discovery is only meaningful if integrity can be demonstrated. I wanted to be able to trace all results back to a time-stamped packet as well as a hashed capture file .</a:t>
            </a:r>
            <a:endParaRPr b="0" i="0" sz="1350" u="none" cap="none" strike="noStrike">
              <a:solidFill>
                <a:schemeClr val="dk1"/>
              </a:solidFill>
              <a:latin typeface="Calibri"/>
              <a:ea typeface="Calibri"/>
              <a:cs typeface="Calibri"/>
              <a:sym typeface="Calibri"/>
            </a:endParaRPr>
          </a:p>
        </p:txBody>
      </p:sp>
      <p:sp>
        <p:nvSpPr>
          <p:cNvPr id="98" name="Google Shape;98;p5"/>
          <p:cNvSpPr/>
          <p:nvPr/>
        </p:nvSpPr>
        <p:spPr>
          <a:xfrm>
            <a:off x="6172200" y="4251960"/>
            <a:ext cx="5440680" cy="1783080"/>
          </a:xfrm>
          <a:prstGeom prst="roundRect">
            <a:avLst>
              <a:gd fmla="val 4103"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 name="Google Shape;99;p5"/>
          <p:cNvSpPr/>
          <p:nvPr/>
        </p:nvSpPr>
        <p:spPr>
          <a:xfrm>
            <a:off x="6446520" y="4572000"/>
            <a:ext cx="640080" cy="64008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00" name="Google Shape;100;p5"/>
          <p:cNvPicPr preferRelativeResize="0"/>
          <p:nvPr/>
        </p:nvPicPr>
        <p:blipFill rotWithShape="1">
          <a:blip r:embed="rId7">
            <a:alphaModFix/>
          </a:blip>
          <a:srcRect b="0" l="0" r="0" t="0"/>
          <a:stretch/>
        </p:blipFill>
        <p:spPr>
          <a:xfrm>
            <a:off x="6612941" y="4738421"/>
            <a:ext cx="307238" cy="307238"/>
          </a:xfrm>
          <a:prstGeom prst="rect">
            <a:avLst/>
          </a:prstGeom>
          <a:noFill/>
          <a:ln>
            <a:noFill/>
          </a:ln>
        </p:spPr>
      </p:pic>
      <p:sp>
        <p:nvSpPr>
          <p:cNvPr id="101" name="Google Shape;101;p5"/>
          <p:cNvSpPr txBox="1"/>
          <p:nvPr/>
        </p:nvSpPr>
        <p:spPr>
          <a:xfrm>
            <a:off x="7315200" y="4526280"/>
            <a:ext cx="402336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Career direction</a:t>
            </a:r>
            <a:endParaRPr b="0" i="0" sz="1700" u="none" cap="none" strike="noStrike">
              <a:solidFill>
                <a:schemeClr val="dk1"/>
              </a:solidFill>
              <a:latin typeface="Calibri"/>
              <a:ea typeface="Calibri"/>
              <a:cs typeface="Calibri"/>
              <a:sym typeface="Calibri"/>
            </a:endParaRPr>
          </a:p>
        </p:txBody>
      </p:sp>
      <p:sp>
        <p:nvSpPr>
          <p:cNvPr id="102" name="Google Shape;102;p5"/>
          <p:cNvSpPr txBox="1"/>
          <p:nvPr/>
        </p:nvSpPr>
        <p:spPr>
          <a:xfrm>
            <a:off x="7315200" y="4937760"/>
            <a:ext cx="4069080" cy="9601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Incident response and SOC functions require individuals who can interpret packets, not just dashboards. That's the very competence this project builds.</a:t>
            </a:r>
            <a:endParaRPr b="0" i="0" sz="1350" u="none" cap="none" strike="noStrike">
              <a:solidFill>
                <a:schemeClr val="dk1"/>
              </a:solidFill>
              <a:latin typeface="Calibri"/>
              <a:ea typeface="Calibri"/>
              <a:cs typeface="Calibri"/>
              <a:sym typeface="Calibri"/>
            </a:endParaRPr>
          </a:p>
        </p:txBody>
      </p:sp>
      <p:sp>
        <p:nvSpPr>
          <p:cNvPr id="103" name="Google Shape;103;p5"/>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3</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08" name="Shape 108"/>
        <p:cNvGrpSpPr/>
        <p:nvPr/>
      </p:nvGrpSpPr>
      <p:grpSpPr>
        <a:xfrm>
          <a:off x="0" y="0"/>
          <a:ext cx="0" cy="0"/>
          <a:chOff x="0" y="0"/>
          <a:chExt cx="0" cy="0"/>
        </a:xfrm>
      </p:grpSpPr>
      <p:sp>
        <p:nvSpPr>
          <p:cNvPr id="109" name="Google Shape;109;p6"/>
          <p:cNvSpPr/>
          <p:nvPr/>
        </p:nvSpPr>
        <p:spPr>
          <a:xfrm>
            <a:off x="548640" y="457200"/>
            <a:ext cx="566928" cy="566928"/>
          </a:xfrm>
          <a:prstGeom prst="ellipse">
            <a:avLst/>
          </a:prstGeom>
          <a:solidFill>
            <a:srgbClr val="B83B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10" name="Google Shape;110;p6"/>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111" name="Google Shape;111;p6"/>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B83B32"/>
              </a:buClr>
              <a:buSzPts val="1050"/>
              <a:buFont typeface="Calibri"/>
              <a:buNone/>
            </a:pPr>
            <a:r>
              <a:rPr b="1" i="0" lang="en-US" sz="1050" u="none" cap="none" strike="noStrike">
                <a:solidFill>
                  <a:srgbClr val="B83B32"/>
                </a:solidFill>
                <a:latin typeface="Calibri"/>
                <a:ea typeface="Calibri"/>
                <a:cs typeface="Calibri"/>
                <a:sym typeface="Calibri"/>
              </a:rPr>
              <a:t>01  INTRODUCTION</a:t>
            </a:r>
            <a:endParaRPr b="0" i="0" sz="1050" u="none" cap="none" strike="noStrike">
              <a:solidFill>
                <a:schemeClr val="dk1"/>
              </a:solidFill>
              <a:latin typeface="Calibri"/>
              <a:ea typeface="Calibri"/>
              <a:cs typeface="Calibri"/>
              <a:sym typeface="Calibri"/>
            </a:endParaRPr>
          </a:p>
        </p:txBody>
      </p:sp>
      <p:sp>
        <p:nvSpPr>
          <p:cNvPr id="112" name="Google Shape;112;p6"/>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Problem Statement</a:t>
            </a:r>
            <a:endParaRPr b="0" i="0" sz="2800" u="none" cap="none" strike="noStrike">
              <a:solidFill>
                <a:schemeClr val="dk1"/>
              </a:solidFill>
              <a:latin typeface="Calibri"/>
              <a:ea typeface="Calibri"/>
              <a:cs typeface="Calibri"/>
              <a:sym typeface="Calibri"/>
            </a:endParaRPr>
          </a:p>
        </p:txBody>
      </p:sp>
      <p:sp>
        <p:nvSpPr>
          <p:cNvPr id="113" name="Google Shape;113;p6"/>
          <p:cNvSpPr txBox="1"/>
          <p:nvPr/>
        </p:nvSpPr>
        <p:spPr>
          <a:xfrm>
            <a:off x="548640" y="1371600"/>
            <a:ext cx="11064240" cy="7772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450"/>
              <a:buFont typeface="Calibri"/>
              <a:buNone/>
            </a:pPr>
            <a:r>
              <a:rPr b="0" i="0" lang="en-US" sz="1450" u="none" cap="none" strike="noStrike">
                <a:solidFill>
                  <a:srgbClr val="1F2A37"/>
                </a:solidFill>
                <a:latin typeface="Calibri"/>
                <a:ea typeface="Calibri"/>
                <a:cs typeface="Calibri"/>
                <a:sym typeface="Calibri"/>
              </a:rPr>
              <a:t>Malware, brute-force, denial-of-service, phishing and unauthorized access interrupt systems and cause financial and reputational damage. In network forensics, the aim is to collect and save traffic as evidence, so that an investigator can explain how an attack transpired, and not only stop it .</a:t>
            </a:r>
            <a:endParaRPr b="0" i="0" sz="1450" u="none" cap="none" strike="noStrike">
              <a:solidFill>
                <a:schemeClr val="dk1"/>
              </a:solidFill>
              <a:latin typeface="Calibri"/>
              <a:ea typeface="Calibri"/>
              <a:cs typeface="Calibri"/>
              <a:sym typeface="Calibri"/>
            </a:endParaRPr>
          </a:p>
        </p:txBody>
      </p:sp>
      <p:sp>
        <p:nvSpPr>
          <p:cNvPr id="114" name="Google Shape;114;p6"/>
          <p:cNvSpPr/>
          <p:nvPr/>
        </p:nvSpPr>
        <p:spPr>
          <a:xfrm>
            <a:off x="548640" y="2377440"/>
            <a:ext cx="3566160" cy="2331720"/>
          </a:xfrm>
          <a:prstGeom prst="roundRect">
            <a:avLst>
              <a:gd fmla="val 313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5" name="Google Shape;115;p6"/>
          <p:cNvSpPr/>
          <p:nvPr/>
        </p:nvSpPr>
        <p:spPr>
          <a:xfrm>
            <a:off x="822960" y="2651760"/>
            <a:ext cx="502920" cy="502920"/>
          </a:xfrm>
          <a:prstGeom prst="ellipse">
            <a:avLst/>
          </a:prstGeom>
          <a:solidFill>
            <a:srgbClr val="B83B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6" name="Google Shape;116;p6"/>
          <p:cNvSpPr txBox="1"/>
          <p:nvPr/>
        </p:nvSpPr>
        <p:spPr>
          <a:xfrm>
            <a:off x="822960" y="2651760"/>
            <a:ext cx="502920" cy="5029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1</a:t>
            </a:r>
            <a:endParaRPr b="0" i="0" sz="1600" u="none" cap="none" strike="noStrike">
              <a:solidFill>
                <a:schemeClr val="dk1"/>
              </a:solidFill>
              <a:latin typeface="Calibri"/>
              <a:ea typeface="Calibri"/>
              <a:cs typeface="Calibri"/>
              <a:sym typeface="Calibri"/>
            </a:endParaRPr>
          </a:p>
        </p:txBody>
      </p:sp>
      <p:sp>
        <p:nvSpPr>
          <p:cNvPr id="117" name="Google Shape;117;p6"/>
          <p:cNvSpPr txBox="1"/>
          <p:nvPr/>
        </p:nvSpPr>
        <p:spPr>
          <a:xfrm>
            <a:off x="822960" y="3291840"/>
            <a:ext cx="30175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Manual and slow</a:t>
            </a:r>
            <a:endParaRPr b="0" i="0" sz="1700" u="none" cap="none" strike="noStrike">
              <a:solidFill>
                <a:schemeClr val="dk1"/>
              </a:solidFill>
              <a:latin typeface="Calibri"/>
              <a:ea typeface="Calibri"/>
              <a:cs typeface="Calibri"/>
              <a:sym typeface="Calibri"/>
            </a:endParaRPr>
          </a:p>
        </p:txBody>
      </p:sp>
      <p:sp>
        <p:nvSpPr>
          <p:cNvPr id="118" name="Google Shape;118;p6"/>
          <p:cNvSpPr txBox="1"/>
          <p:nvPr/>
        </p:nvSpPr>
        <p:spPr>
          <a:xfrm>
            <a:off x="822960" y="3703320"/>
            <a:ext cx="3063240" cy="9144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Analysts manually review PCAP data, correlate events and find patterns themselves. This is a slow and painful procedure.</a:t>
            </a:r>
            <a:endParaRPr b="0" i="0" sz="1350" u="none" cap="none" strike="noStrike">
              <a:solidFill>
                <a:srgbClr val="1F2A37"/>
              </a:solidFill>
              <a:latin typeface="Calibri"/>
              <a:ea typeface="Calibri"/>
              <a:cs typeface="Calibri"/>
              <a:sym typeface="Calibri"/>
            </a:endParaRPr>
          </a:p>
        </p:txBody>
      </p:sp>
      <p:sp>
        <p:nvSpPr>
          <p:cNvPr id="119" name="Google Shape;119;p6"/>
          <p:cNvSpPr/>
          <p:nvPr/>
        </p:nvSpPr>
        <p:spPr>
          <a:xfrm>
            <a:off x="4297680" y="2377440"/>
            <a:ext cx="3566160" cy="2331720"/>
          </a:xfrm>
          <a:prstGeom prst="roundRect">
            <a:avLst>
              <a:gd fmla="val 313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 name="Google Shape;120;p6"/>
          <p:cNvSpPr/>
          <p:nvPr/>
        </p:nvSpPr>
        <p:spPr>
          <a:xfrm>
            <a:off x="4572000" y="2651760"/>
            <a:ext cx="502920" cy="502920"/>
          </a:xfrm>
          <a:prstGeom prst="ellipse">
            <a:avLst/>
          </a:prstGeom>
          <a:solidFill>
            <a:srgbClr val="B83B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1" name="Google Shape;121;p6"/>
          <p:cNvSpPr txBox="1"/>
          <p:nvPr/>
        </p:nvSpPr>
        <p:spPr>
          <a:xfrm>
            <a:off x="4572000" y="2651760"/>
            <a:ext cx="502920" cy="5029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2</a:t>
            </a:r>
            <a:endParaRPr b="0" i="0" sz="1600" u="none" cap="none" strike="noStrike">
              <a:solidFill>
                <a:schemeClr val="dk1"/>
              </a:solidFill>
              <a:latin typeface="Calibri"/>
              <a:ea typeface="Calibri"/>
              <a:cs typeface="Calibri"/>
              <a:sym typeface="Calibri"/>
            </a:endParaRPr>
          </a:p>
        </p:txBody>
      </p:sp>
      <p:sp>
        <p:nvSpPr>
          <p:cNvPr id="122" name="Google Shape;122;p6"/>
          <p:cNvSpPr txBox="1"/>
          <p:nvPr/>
        </p:nvSpPr>
        <p:spPr>
          <a:xfrm>
            <a:off x="4572000" y="3291840"/>
            <a:ext cx="30175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No standard workflow</a:t>
            </a:r>
            <a:endParaRPr b="0" i="0" sz="1700" u="none" cap="none" strike="noStrike">
              <a:solidFill>
                <a:schemeClr val="dk1"/>
              </a:solidFill>
              <a:latin typeface="Calibri"/>
              <a:ea typeface="Calibri"/>
              <a:cs typeface="Calibri"/>
              <a:sym typeface="Calibri"/>
            </a:endParaRPr>
          </a:p>
        </p:txBody>
      </p:sp>
      <p:sp>
        <p:nvSpPr>
          <p:cNvPr id="123" name="Google Shape;123;p6"/>
          <p:cNvSpPr txBox="1"/>
          <p:nvPr/>
        </p:nvSpPr>
        <p:spPr>
          <a:xfrm>
            <a:off x="4572000" y="3703320"/>
            <a:ext cx="3063240" cy="9144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Investigations often jump between several independent tools, which makes evidence gathering and reconstruction harder to repeat.</a:t>
            </a:r>
            <a:endParaRPr b="0" i="0" sz="1350" u="none" cap="none" strike="noStrike">
              <a:solidFill>
                <a:schemeClr val="dk1"/>
              </a:solidFill>
              <a:latin typeface="Calibri"/>
              <a:ea typeface="Calibri"/>
              <a:cs typeface="Calibri"/>
              <a:sym typeface="Calibri"/>
            </a:endParaRPr>
          </a:p>
        </p:txBody>
      </p:sp>
      <p:sp>
        <p:nvSpPr>
          <p:cNvPr id="124" name="Google Shape;124;p6"/>
          <p:cNvSpPr/>
          <p:nvPr/>
        </p:nvSpPr>
        <p:spPr>
          <a:xfrm>
            <a:off x="8046720" y="2377440"/>
            <a:ext cx="3566160" cy="2331720"/>
          </a:xfrm>
          <a:prstGeom prst="roundRect">
            <a:avLst>
              <a:gd fmla="val 313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5" name="Google Shape;125;p6"/>
          <p:cNvSpPr/>
          <p:nvPr/>
        </p:nvSpPr>
        <p:spPr>
          <a:xfrm>
            <a:off x="8321040" y="2651760"/>
            <a:ext cx="502920" cy="502920"/>
          </a:xfrm>
          <a:prstGeom prst="ellipse">
            <a:avLst/>
          </a:prstGeom>
          <a:solidFill>
            <a:srgbClr val="B83B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6"/>
          <p:cNvSpPr txBox="1"/>
          <p:nvPr/>
        </p:nvSpPr>
        <p:spPr>
          <a:xfrm>
            <a:off x="8321040" y="2651760"/>
            <a:ext cx="502920" cy="5029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600"/>
              <a:buFont typeface="Calibri"/>
              <a:buNone/>
            </a:pPr>
            <a:r>
              <a:rPr b="1" i="0" lang="en-US" sz="1600" u="none" cap="none" strike="noStrike">
                <a:solidFill>
                  <a:srgbClr val="FFFFFF"/>
                </a:solidFill>
                <a:latin typeface="Calibri"/>
                <a:ea typeface="Calibri"/>
                <a:cs typeface="Calibri"/>
                <a:sym typeface="Calibri"/>
              </a:rPr>
              <a:t>3</a:t>
            </a:r>
            <a:endParaRPr b="0" i="0" sz="1600" u="none" cap="none" strike="noStrike">
              <a:solidFill>
                <a:schemeClr val="dk1"/>
              </a:solidFill>
              <a:latin typeface="Calibri"/>
              <a:ea typeface="Calibri"/>
              <a:cs typeface="Calibri"/>
              <a:sym typeface="Calibri"/>
            </a:endParaRPr>
          </a:p>
        </p:txBody>
      </p:sp>
      <p:sp>
        <p:nvSpPr>
          <p:cNvPr id="127" name="Google Shape;127;p6"/>
          <p:cNvSpPr txBox="1"/>
          <p:nvPr/>
        </p:nvSpPr>
        <p:spPr>
          <a:xfrm>
            <a:off x="8321040" y="3291840"/>
            <a:ext cx="30175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Models are too generic</a:t>
            </a:r>
            <a:endParaRPr b="0" i="0" sz="1700" u="none" cap="none" strike="noStrike">
              <a:solidFill>
                <a:schemeClr val="dk1"/>
              </a:solidFill>
              <a:latin typeface="Calibri"/>
              <a:ea typeface="Calibri"/>
              <a:cs typeface="Calibri"/>
              <a:sym typeface="Calibri"/>
            </a:endParaRPr>
          </a:p>
        </p:txBody>
      </p:sp>
      <p:sp>
        <p:nvSpPr>
          <p:cNvPr id="128" name="Google Shape;128;p6"/>
          <p:cNvSpPr txBox="1"/>
          <p:nvPr/>
        </p:nvSpPr>
        <p:spPr>
          <a:xfrm>
            <a:off x="8321040" y="3703320"/>
            <a:ext cx="3063240" cy="9144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Existing forensic process models are technology-independent, so the tool-specific steps are left for the investigator to work out.</a:t>
            </a:r>
            <a:endParaRPr b="0" i="0" sz="1350" u="none" cap="none" strike="noStrike">
              <a:solidFill>
                <a:schemeClr val="dk1"/>
              </a:solidFill>
              <a:latin typeface="Calibri"/>
              <a:ea typeface="Calibri"/>
              <a:cs typeface="Calibri"/>
              <a:sym typeface="Calibri"/>
            </a:endParaRPr>
          </a:p>
        </p:txBody>
      </p:sp>
      <p:sp>
        <p:nvSpPr>
          <p:cNvPr id="129" name="Google Shape;129;p6"/>
          <p:cNvSpPr/>
          <p:nvPr/>
        </p:nvSpPr>
        <p:spPr>
          <a:xfrm>
            <a:off x="548640" y="4983480"/>
            <a:ext cx="11064240" cy="1143000"/>
          </a:xfrm>
          <a:prstGeom prst="roundRect">
            <a:avLst>
              <a:gd fmla="val 6400"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0" name="Google Shape;130;p6"/>
          <p:cNvSpPr txBox="1"/>
          <p:nvPr/>
        </p:nvSpPr>
        <p:spPr>
          <a:xfrm>
            <a:off x="868680" y="5138928"/>
            <a:ext cx="3657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1050"/>
              <a:buFont typeface="Calibri"/>
              <a:buNone/>
            </a:pPr>
            <a:r>
              <a:rPr b="1" i="0" lang="en-US" sz="1050" u="none" cap="none" strike="noStrike">
                <a:solidFill>
                  <a:srgbClr val="5CC6D6"/>
                </a:solidFill>
                <a:latin typeface="Calibri"/>
                <a:ea typeface="Calibri"/>
                <a:cs typeface="Calibri"/>
                <a:sym typeface="Calibri"/>
              </a:rPr>
              <a:t>WHAT IS NEEDED</a:t>
            </a:r>
            <a:endParaRPr b="0" i="0" sz="1050" u="none" cap="none" strike="noStrike">
              <a:solidFill>
                <a:schemeClr val="dk1"/>
              </a:solidFill>
              <a:latin typeface="Calibri"/>
              <a:ea typeface="Calibri"/>
              <a:cs typeface="Calibri"/>
              <a:sym typeface="Calibri"/>
            </a:endParaRPr>
          </a:p>
        </p:txBody>
      </p:sp>
      <p:sp>
        <p:nvSpPr>
          <p:cNvPr id="131" name="Google Shape;131;p6"/>
          <p:cNvSpPr txBox="1"/>
          <p:nvPr/>
        </p:nvSpPr>
        <p:spPr>
          <a:xfrm>
            <a:off x="868680" y="5413248"/>
            <a:ext cx="1042416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500"/>
              <a:buFont typeface="Calibri"/>
              <a:buNone/>
            </a:pPr>
            <a:r>
              <a:rPr b="0" i="0" lang="en-US" sz="1500" u="none" cap="none" strike="noStrike">
                <a:solidFill>
                  <a:srgbClr val="FFFFFF"/>
                </a:solidFill>
                <a:latin typeface="Calibri"/>
                <a:ea typeface="Calibri"/>
                <a:cs typeface="Calibri"/>
                <a:sym typeface="Calibri"/>
              </a:rPr>
              <a:t>One structured workflow that links traffic capture, packet analysis, evidence collection, attack reconstruction and reporting into a single, repeatable investigation.</a:t>
            </a:r>
            <a:endParaRPr b="0" i="0" sz="1500" u="none" cap="none" strike="noStrike">
              <a:solidFill>
                <a:schemeClr val="dk1"/>
              </a:solidFill>
              <a:latin typeface="Calibri"/>
              <a:ea typeface="Calibri"/>
              <a:cs typeface="Calibri"/>
              <a:sym typeface="Calibri"/>
            </a:endParaRPr>
          </a:p>
        </p:txBody>
      </p:sp>
      <p:sp>
        <p:nvSpPr>
          <p:cNvPr id="132" name="Google Shape;132;p6"/>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4</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37" name="Shape 137"/>
        <p:cNvGrpSpPr/>
        <p:nvPr/>
      </p:nvGrpSpPr>
      <p:grpSpPr>
        <a:xfrm>
          <a:off x="0" y="0"/>
          <a:ext cx="0" cy="0"/>
          <a:chOff x="0" y="0"/>
          <a:chExt cx="0" cy="0"/>
        </a:xfrm>
      </p:grpSpPr>
      <p:sp>
        <p:nvSpPr>
          <p:cNvPr id="138" name="Google Shape;138;p7"/>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39" name="Google Shape;139;p7"/>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140" name="Google Shape;140;p7"/>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02  RESEARCH DESIGN</a:t>
            </a:r>
            <a:endParaRPr b="0" i="0" sz="1050" u="none" cap="none" strike="noStrike">
              <a:solidFill>
                <a:schemeClr val="dk1"/>
              </a:solidFill>
              <a:latin typeface="Calibri"/>
              <a:ea typeface="Calibri"/>
              <a:cs typeface="Calibri"/>
              <a:sym typeface="Calibri"/>
            </a:endParaRPr>
          </a:p>
        </p:txBody>
      </p:sp>
      <p:sp>
        <p:nvSpPr>
          <p:cNvPr id="141" name="Google Shape;141;p7"/>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Research Questions</a:t>
            </a:r>
            <a:endParaRPr b="0" i="0" sz="2800" u="none" cap="none" strike="noStrike">
              <a:solidFill>
                <a:schemeClr val="dk1"/>
              </a:solidFill>
              <a:latin typeface="Calibri"/>
              <a:ea typeface="Calibri"/>
              <a:cs typeface="Calibri"/>
              <a:sym typeface="Calibri"/>
            </a:endParaRPr>
          </a:p>
        </p:txBody>
      </p:sp>
      <p:sp>
        <p:nvSpPr>
          <p:cNvPr id="142" name="Google Shape;142;p7"/>
          <p:cNvSpPr/>
          <p:nvPr/>
        </p:nvSpPr>
        <p:spPr>
          <a:xfrm>
            <a:off x="548640" y="1463040"/>
            <a:ext cx="5440680" cy="2148840"/>
          </a:xfrm>
          <a:prstGeom prst="roundRect">
            <a:avLst>
              <a:gd fmla="val 3404"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3" name="Google Shape;143;p7"/>
          <p:cNvSpPr/>
          <p:nvPr/>
        </p:nvSpPr>
        <p:spPr>
          <a:xfrm>
            <a:off x="822960" y="1737360"/>
            <a:ext cx="868680" cy="457200"/>
          </a:xfrm>
          <a:prstGeom prst="roundRect">
            <a:avLst>
              <a:gd fmla="val 12000"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4" name="Google Shape;144;p7"/>
          <p:cNvSpPr txBox="1"/>
          <p:nvPr/>
        </p:nvSpPr>
        <p:spPr>
          <a:xfrm>
            <a:off x="822960" y="1737360"/>
            <a:ext cx="86868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RQ1</a:t>
            </a:r>
            <a:endParaRPr b="0" i="0" sz="1600" u="none" cap="none" strike="noStrike">
              <a:solidFill>
                <a:schemeClr val="dk1"/>
              </a:solidFill>
              <a:latin typeface="Calibri"/>
              <a:ea typeface="Calibri"/>
              <a:cs typeface="Calibri"/>
              <a:sym typeface="Calibri"/>
            </a:endParaRPr>
          </a:p>
        </p:txBody>
      </p:sp>
      <p:sp>
        <p:nvSpPr>
          <p:cNvPr id="145" name="Google Shape;145;p7"/>
          <p:cNvSpPr txBox="1"/>
          <p:nvPr/>
        </p:nvSpPr>
        <p:spPr>
          <a:xfrm>
            <a:off x="822960" y="2331720"/>
            <a:ext cx="4892040" cy="11887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To what extent can the integration of Kali Linux and Wireshark enhance the effectiveness, accuracy and efficiency of network forensic investigations in a controlled cyber attack environment?</a:t>
            </a:r>
            <a:endParaRPr b="0" i="0" sz="1400" u="none" cap="none" strike="noStrike">
              <a:solidFill>
                <a:schemeClr val="dk1"/>
              </a:solidFill>
              <a:latin typeface="Calibri"/>
              <a:ea typeface="Calibri"/>
              <a:cs typeface="Calibri"/>
              <a:sym typeface="Calibri"/>
            </a:endParaRPr>
          </a:p>
        </p:txBody>
      </p:sp>
      <p:sp>
        <p:nvSpPr>
          <p:cNvPr id="146" name="Google Shape;146;p7"/>
          <p:cNvSpPr/>
          <p:nvPr/>
        </p:nvSpPr>
        <p:spPr>
          <a:xfrm>
            <a:off x="6172200" y="1463040"/>
            <a:ext cx="5440680" cy="2148840"/>
          </a:xfrm>
          <a:prstGeom prst="roundRect">
            <a:avLst>
              <a:gd fmla="val 3404"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7" name="Google Shape;147;p7"/>
          <p:cNvSpPr/>
          <p:nvPr/>
        </p:nvSpPr>
        <p:spPr>
          <a:xfrm>
            <a:off x="6446520" y="1737360"/>
            <a:ext cx="868680" cy="457200"/>
          </a:xfrm>
          <a:prstGeom prst="roundRect">
            <a:avLst>
              <a:gd fmla="val 12000"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7"/>
          <p:cNvSpPr txBox="1"/>
          <p:nvPr/>
        </p:nvSpPr>
        <p:spPr>
          <a:xfrm>
            <a:off x="6446520" y="1737360"/>
            <a:ext cx="86868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RQ2</a:t>
            </a:r>
            <a:endParaRPr b="0" i="0" sz="1600" u="none" cap="none" strike="noStrike">
              <a:solidFill>
                <a:schemeClr val="dk1"/>
              </a:solidFill>
              <a:latin typeface="Calibri"/>
              <a:ea typeface="Calibri"/>
              <a:cs typeface="Calibri"/>
              <a:sym typeface="Calibri"/>
            </a:endParaRPr>
          </a:p>
        </p:txBody>
      </p:sp>
      <p:sp>
        <p:nvSpPr>
          <p:cNvPr id="149" name="Google Shape;149;p7"/>
          <p:cNvSpPr txBox="1"/>
          <p:nvPr/>
        </p:nvSpPr>
        <p:spPr>
          <a:xfrm>
            <a:off x="6446520" y="2331720"/>
            <a:ext cx="4892040" cy="11887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How effectively can packet-level analysis techniques identify, classify and support the reconstruction of different cyber attack behaviours from a captured network traffic?</a:t>
            </a:r>
            <a:endParaRPr b="0" i="0" sz="14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1F2A37"/>
              </a:buClr>
              <a:buSzPts val="1400"/>
              <a:buFont typeface="Calibri"/>
              <a:buNone/>
            </a:pPr>
            <a:r>
              <a:t/>
            </a:r>
            <a:endParaRPr b="0" i="0" sz="1400" u="none" cap="none" strike="noStrike">
              <a:solidFill>
                <a:srgbClr val="1F2A37"/>
              </a:solidFill>
              <a:latin typeface="Calibri"/>
              <a:ea typeface="Calibri"/>
              <a:cs typeface="Calibri"/>
              <a:sym typeface="Calibri"/>
            </a:endParaRPr>
          </a:p>
        </p:txBody>
      </p:sp>
      <p:sp>
        <p:nvSpPr>
          <p:cNvPr id="150" name="Google Shape;150;p7"/>
          <p:cNvSpPr/>
          <p:nvPr/>
        </p:nvSpPr>
        <p:spPr>
          <a:xfrm>
            <a:off x="548640" y="3840480"/>
            <a:ext cx="5440680" cy="2148840"/>
          </a:xfrm>
          <a:prstGeom prst="roundRect">
            <a:avLst>
              <a:gd fmla="val 3404"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1" name="Google Shape;151;p7"/>
          <p:cNvSpPr/>
          <p:nvPr/>
        </p:nvSpPr>
        <p:spPr>
          <a:xfrm>
            <a:off x="822960" y="4114800"/>
            <a:ext cx="868680" cy="457200"/>
          </a:xfrm>
          <a:prstGeom prst="roundRect">
            <a:avLst>
              <a:gd fmla="val 12000"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2" name="Google Shape;152;p7"/>
          <p:cNvSpPr txBox="1"/>
          <p:nvPr/>
        </p:nvSpPr>
        <p:spPr>
          <a:xfrm>
            <a:off x="822960" y="4114800"/>
            <a:ext cx="86868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RQ3</a:t>
            </a:r>
            <a:endParaRPr b="0" i="0" sz="1600" u="none" cap="none" strike="noStrike">
              <a:solidFill>
                <a:schemeClr val="dk1"/>
              </a:solidFill>
              <a:latin typeface="Calibri"/>
              <a:ea typeface="Calibri"/>
              <a:cs typeface="Calibri"/>
              <a:sym typeface="Calibri"/>
            </a:endParaRPr>
          </a:p>
        </p:txBody>
      </p:sp>
      <p:sp>
        <p:nvSpPr>
          <p:cNvPr id="153" name="Google Shape;153;p7"/>
          <p:cNvSpPr txBox="1"/>
          <p:nvPr/>
        </p:nvSpPr>
        <p:spPr>
          <a:xfrm>
            <a:off x="822960" y="4709160"/>
            <a:ext cx="4892040" cy="11887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What forensic approaches are required to ensure the reliability, integrity and evidential value of network-based digital evidence throughout collection, preservation, analysis and reporting?</a:t>
            </a:r>
            <a:endParaRPr b="0" i="0" sz="1400" u="none" cap="none" strike="noStrike">
              <a:solidFill>
                <a:schemeClr val="dk1"/>
              </a:solidFill>
              <a:latin typeface="Calibri"/>
              <a:ea typeface="Calibri"/>
              <a:cs typeface="Calibri"/>
              <a:sym typeface="Calibri"/>
            </a:endParaRPr>
          </a:p>
        </p:txBody>
      </p:sp>
      <p:sp>
        <p:nvSpPr>
          <p:cNvPr id="154" name="Google Shape;154;p7"/>
          <p:cNvSpPr/>
          <p:nvPr/>
        </p:nvSpPr>
        <p:spPr>
          <a:xfrm>
            <a:off x="6172200" y="3840480"/>
            <a:ext cx="5440680" cy="2148840"/>
          </a:xfrm>
          <a:prstGeom prst="roundRect">
            <a:avLst>
              <a:gd fmla="val 3404"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5" name="Google Shape;155;p7"/>
          <p:cNvSpPr/>
          <p:nvPr/>
        </p:nvSpPr>
        <p:spPr>
          <a:xfrm>
            <a:off x="6446520" y="4114800"/>
            <a:ext cx="868680" cy="457200"/>
          </a:xfrm>
          <a:prstGeom prst="roundRect">
            <a:avLst>
              <a:gd fmla="val 12000"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6" name="Google Shape;156;p7"/>
          <p:cNvSpPr txBox="1"/>
          <p:nvPr/>
        </p:nvSpPr>
        <p:spPr>
          <a:xfrm>
            <a:off x="6446520" y="4114800"/>
            <a:ext cx="86868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RQ4</a:t>
            </a:r>
            <a:endParaRPr b="0" i="0" sz="1600" u="none" cap="none" strike="noStrike">
              <a:solidFill>
                <a:schemeClr val="dk1"/>
              </a:solidFill>
              <a:latin typeface="Calibri"/>
              <a:ea typeface="Calibri"/>
              <a:cs typeface="Calibri"/>
              <a:sym typeface="Calibri"/>
            </a:endParaRPr>
          </a:p>
        </p:txBody>
      </p:sp>
      <p:sp>
        <p:nvSpPr>
          <p:cNvPr id="157" name="Google Shape;157;p7"/>
          <p:cNvSpPr txBox="1"/>
          <p:nvPr/>
        </p:nvSpPr>
        <p:spPr>
          <a:xfrm>
            <a:off x="6446520" y="4709160"/>
            <a:ext cx="4892040" cy="11887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Can a structured network forensic investigation framework improve incident response efficiency and forensic analysis?</a:t>
            </a:r>
            <a:endParaRPr b="0" i="0" sz="1400" u="none" cap="none" strike="noStrike">
              <a:solidFill>
                <a:schemeClr val="dk1"/>
              </a:solidFill>
              <a:latin typeface="Calibri"/>
              <a:ea typeface="Calibri"/>
              <a:cs typeface="Calibri"/>
              <a:sym typeface="Calibri"/>
            </a:endParaRPr>
          </a:p>
        </p:txBody>
      </p:sp>
      <p:sp>
        <p:nvSpPr>
          <p:cNvPr id="158" name="Google Shape;158;p7"/>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5</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F2440"/>
        </a:solidFill>
      </p:bgPr>
    </p:bg>
    <p:spTree>
      <p:nvGrpSpPr>
        <p:cNvPr id="163" name="Shape 163"/>
        <p:cNvGrpSpPr/>
        <p:nvPr/>
      </p:nvGrpSpPr>
      <p:grpSpPr>
        <a:xfrm>
          <a:off x="0" y="0"/>
          <a:ext cx="0" cy="0"/>
          <a:chOff x="0" y="0"/>
          <a:chExt cx="0" cy="0"/>
        </a:xfrm>
      </p:grpSpPr>
      <p:sp>
        <p:nvSpPr>
          <p:cNvPr id="164" name="Google Shape;164;p8"/>
          <p:cNvSpPr/>
          <p:nvPr/>
        </p:nvSpPr>
        <p:spPr>
          <a:xfrm>
            <a:off x="731520" y="685800"/>
            <a:ext cx="731520" cy="73152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65" name="Google Shape;165;p8"/>
          <p:cNvPicPr preferRelativeResize="0"/>
          <p:nvPr/>
        </p:nvPicPr>
        <p:blipFill rotWithShape="1">
          <a:blip r:embed="rId3">
            <a:alphaModFix/>
          </a:blip>
          <a:srcRect b="0" l="0" r="0" t="0"/>
          <a:stretch/>
        </p:blipFill>
        <p:spPr>
          <a:xfrm>
            <a:off x="921715" y="875995"/>
            <a:ext cx="351130" cy="351130"/>
          </a:xfrm>
          <a:prstGeom prst="rect">
            <a:avLst/>
          </a:prstGeom>
          <a:noFill/>
          <a:ln>
            <a:noFill/>
          </a:ln>
        </p:spPr>
      </p:pic>
      <p:sp>
        <p:nvSpPr>
          <p:cNvPr id="166" name="Google Shape;166;p8"/>
          <p:cNvSpPr txBox="1"/>
          <p:nvPr/>
        </p:nvSpPr>
        <p:spPr>
          <a:xfrm>
            <a:off x="1691640" y="868680"/>
            <a:ext cx="457200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1200"/>
              <a:buFont typeface="Calibri"/>
              <a:buNone/>
            </a:pPr>
            <a:r>
              <a:rPr b="1" i="0" lang="en-US" sz="1200" u="none" cap="none" strike="noStrike">
                <a:solidFill>
                  <a:srgbClr val="5CC6D6"/>
                </a:solidFill>
                <a:latin typeface="Calibri"/>
                <a:ea typeface="Calibri"/>
                <a:cs typeface="Calibri"/>
                <a:sym typeface="Calibri"/>
              </a:rPr>
              <a:t>RESEARCH AIM</a:t>
            </a:r>
            <a:endParaRPr b="0" i="0" sz="1200" u="none" cap="none" strike="noStrike">
              <a:solidFill>
                <a:schemeClr val="dk1"/>
              </a:solidFill>
              <a:latin typeface="Calibri"/>
              <a:ea typeface="Calibri"/>
              <a:cs typeface="Calibri"/>
              <a:sym typeface="Calibri"/>
            </a:endParaRPr>
          </a:p>
        </p:txBody>
      </p:sp>
      <p:sp>
        <p:nvSpPr>
          <p:cNvPr id="167" name="Google Shape;167;p8"/>
          <p:cNvSpPr txBox="1"/>
          <p:nvPr/>
        </p:nvSpPr>
        <p:spPr>
          <a:xfrm>
            <a:off x="731520" y="1737360"/>
            <a:ext cx="10607040" cy="17373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FFFFFF"/>
              </a:buClr>
              <a:buSzPts val="2600"/>
              <a:buFont typeface="Cambria"/>
              <a:buNone/>
            </a:pPr>
            <a:r>
              <a:rPr b="0" i="0" lang="en-US" sz="2600" u="none" cap="none" strike="noStrike">
                <a:solidFill>
                  <a:srgbClr val="FFFFFF"/>
                </a:solidFill>
                <a:latin typeface="Cambria"/>
                <a:ea typeface="Cambria"/>
                <a:cs typeface="Cambria"/>
                <a:sym typeface="Cambria"/>
              </a:rPr>
              <a:t>To design, implement, demonstrate and evaluate a structured nine-phase network forensic investigation framework using Kali Linux and Wireshark to analyse cyber attacks within a controlled virtual environment.</a:t>
            </a:r>
            <a:endParaRPr b="0" i="0" sz="2600" u="none" cap="none" strike="noStrike">
              <a:solidFill>
                <a:schemeClr val="dk1"/>
              </a:solidFill>
              <a:latin typeface="Calibri"/>
              <a:ea typeface="Calibri"/>
              <a:cs typeface="Calibri"/>
              <a:sym typeface="Calibri"/>
            </a:endParaRPr>
          </a:p>
        </p:txBody>
      </p:sp>
      <p:sp>
        <p:nvSpPr>
          <p:cNvPr id="168" name="Google Shape;168;p8"/>
          <p:cNvSpPr txBox="1"/>
          <p:nvPr/>
        </p:nvSpPr>
        <p:spPr>
          <a:xfrm>
            <a:off x="731520" y="4069080"/>
            <a:ext cx="3200400" cy="100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6000"/>
              <a:buFont typeface="Cambria"/>
              <a:buNone/>
            </a:pPr>
            <a:r>
              <a:rPr b="1" i="0" lang="en-US" sz="6000" u="none" cap="none" strike="noStrike">
                <a:solidFill>
                  <a:srgbClr val="5CC6D6"/>
                </a:solidFill>
                <a:latin typeface="Cambria"/>
                <a:ea typeface="Cambria"/>
                <a:cs typeface="Cambria"/>
                <a:sym typeface="Cambria"/>
              </a:rPr>
              <a:t>9</a:t>
            </a:r>
            <a:endParaRPr b="0" i="0" sz="6000" u="none" cap="none" strike="noStrike">
              <a:solidFill>
                <a:schemeClr val="dk1"/>
              </a:solidFill>
              <a:latin typeface="Calibri"/>
              <a:ea typeface="Calibri"/>
              <a:cs typeface="Calibri"/>
              <a:sym typeface="Calibri"/>
            </a:endParaRPr>
          </a:p>
        </p:txBody>
      </p:sp>
      <p:sp>
        <p:nvSpPr>
          <p:cNvPr id="169" name="Google Shape;169;p8"/>
          <p:cNvSpPr txBox="1"/>
          <p:nvPr/>
        </p:nvSpPr>
        <p:spPr>
          <a:xfrm>
            <a:off x="731520" y="5120640"/>
            <a:ext cx="310896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C9D6E3"/>
              </a:buClr>
              <a:buSzPts val="1400"/>
              <a:buFont typeface="Calibri"/>
              <a:buNone/>
            </a:pPr>
            <a:r>
              <a:rPr b="0" i="0" lang="en-US" sz="1400" u="none" cap="none" strike="noStrike">
                <a:solidFill>
                  <a:srgbClr val="C9D6E3"/>
                </a:solidFill>
                <a:latin typeface="Calibri"/>
                <a:ea typeface="Calibri"/>
                <a:cs typeface="Calibri"/>
                <a:sym typeface="Calibri"/>
              </a:rPr>
              <a:t>investigation phases, each with its own tool-specific output</a:t>
            </a:r>
            <a:endParaRPr b="0" i="0" sz="1400" u="none" cap="none" strike="noStrike">
              <a:solidFill>
                <a:schemeClr val="dk1"/>
              </a:solidFill>
              <a:latin typeface="Calibri"/>
              <a:ea typeface="Calibri"/>
              <a:cs typeface="Calibri"/>
              <a:sym typeface="Calibri"/>
            </a:endParaRPr>
          </a:p>
        </p:txBody>
      </p:sp>
      <p:sp>
        <p:nvSpPr>
          <p:cNvPr id="170" name="Google Shape;170;p8"/>
          <p:cNvSpPr txBox="1"/>
          <p:nvPr/>
        </p:nvSpPr>
        <p:spPr>
          <a:xfrm>
            <a:off x="4389120" y="4069080"/>
            <a:ext cx="3200400" cy="100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6000"/>
              <a:buFont typeface="Cambria"/>
              <a:buNone/>
            </a:pPr>
            <a:r>
              <a:rPr b="1" i="0" lang="en-US" sz="6000" u="none" cap="none" strike="noStrike">
                <a:solidFill>
                  <a:srgbClr val="5CC6D6"/>
                </a:solidFill>
                <a:latin typeface="Cambria"/>
                <a:ea typeface="Cambria"/>
                <a:cs typeface="Cambria"/>
                <a:sym typeface="Cambria"/>
              </a:rPr>
              <a:t>4</a:t>
            </a:r>
            <a:endParaRPr b="0" i="0" sz="6000" u="none" cap="none" strike="noStrike">
              <a:solidFill>
                <a:schemeClr val="dk1"/>
              </a:solidFill>
              <a:latin typeface="Calibri"/>
              <a:ea typeface="Calibri"/>
              <a:cs typeface="Calibri"/>
              <a:sym typeface="Calibri"/>
            </a:endParaRPr>
          </a:p>
        </p:txBody>
      </p:sp>
      <p:sp>
        <p:nvSpPr>
          <p:cNvPr id="171" name="Google Shape;171;p8"/>
          <p:cNvSpPr txBox="1"/>
          <p:nvPr/>
        </p:nvSpPr>
        <p:spPr>
          <a:xfrm>
            <a:off x="4389120" y="5120640"/>
            <a:ext cx="310896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C9D6E3"/>
              </a:buClr>
              <a:buSzPts val="1400"/>
              <a:buFont typeface="Calibri"/>
              <a:buNone/>
            </a:pPr>
            <a:r>
              <a:rPr b="0" i="0" lang="en-US" sz="1400" u="none" cap="none" strike="noStrike">
                <a:solidFill>
                  <a:srgbClr val="C9D6E3"/>
                </a:solidFill>
                <a:latin typeface="Calibri"/>
                <a:ea typeface="Calibri"/>
                <a:cs typeface="Calibri"/>
                <a:sym typeface="Calibri"/>
              </a:rPr>
              <a:t>research questions, each traced to an objective and a chapter</a:t>
            </a:r>
            <a:endParaRPr b="0" i="0" sz="1400" u="none" cap="none" strike="noStrike">
              <a:solidFill>
                <a:schemeClr val="dk1"/>
              </a:solidFill>
              <a:latin typeface="Calibri"/>
              <a:ea typeface="Calibri"/>
              <a:cs typeface="Calibri"/>
              <a:sym typeface="Calibri"/>
            </a:endParaRPr>
          </a:p>
        </p:txBody>
      </p:sp>
      <p:sp>
        <p:nvSpPr>
          <p:cNvPr id="172" name="Google Shape;172;p8"/>
          <p:cNvSpPr txBox="1"/>
          <p:nvPr/>
        </p:nvSpPr>
        <p:spPr>
          <a:xfrm>
            <a:off x="8046720" y="4069080"/>
            <a:ext cx="3200400" cy="10058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6000"/>
              <a:buFont typeface="Cambria"/>
              <a:buNone/>
            </a:pPr>
            <a:r>
              <a:rPr b="1" i="0" lang="en-US" sz="6000" u="none" cap="none" strike="noStrike">
                <a:solidFill>
                  <a:srgbClr val="5CC6D6"/>
                </a:solidFill>
                <a:latin typeface="Cambria"/>
                <a:ea typeface="Cambria"/>
                <a:cs typeface="Cambria"/>
                <a:sym typeface="Cambria"/>
              </a:rPr>
              <a:t>5</a:t>
            </a:r>
            <a:endParaRPr b="0" i="0" sz="6000" u="none" cap="none" strike="noStrike">
              <a:solidFill>
                <a:schemeClr val="dk1"/>
              </a:solidFill>
              <a:latin typeface="Calibri"/>
              <a:ea typeface="Calibri"/>
              <a:cs typeface="Calibri"/>
              <a:sym typeface="Calibri"/>
            </a:endParaRPr>
          </a:p>
        </p:txBody>
      </p:sp>
      <p:sp>
        <p:nvSpPr>
          <p:cNvPr id="173" name="Google Shape;173;p8"/>
          <p:cNvSpPr txBox="1"/>
          <p:nvPr/>
        </p:nvSpPr>
        <p:spPr>
          <a:xfrm>
            <a:off x="8046720" y="5120640"/>
            <a:ext cx="310896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C9D6E3"/>
              </a:buClr>
              <a:buSzPts val="1400"/>
              <a:buFont typeface="Calibri"/>
              <a:buNone/>
            </a:pPr>
            <a:r>
              <a:rPr b="0" i="0" lang="en-US" sz="1400" u="none" cap="none" strike="noStrike">
                <a:solidFill>
                  <a:srgbClr val="C9D6E3"/>
                </a:solidFill>
                <a:latin typeface="Calibri"/>
                <a:ea typeface="Calibri"/>
                <a:cs typeface="Calibri"/>
                <a:sym typeface="Calibri"/>
              </a:rPr>
              <a:t>independent evidence artefacts recovered from one capture</a:t>
            </a:r>
            <a:endParaRPr b="0" i="0" sz="1400" u="none" cap="none" strike="noStrike">
              <a:solidFill>
                <a:schemeClr val="dk1"/>
              </a:solidFill>
              <a:latin typeface="Calibri"/>
              <a:ea typeface="Calibri"/>
              <a:cs typeface="Calibri"/>
              <a:sym typeface="Calibri"/>
            </a:endParaRPr>
          </a:p>
        </p:txBody>
      </p:sp>
      <p:sp>
        <p:nvSpPr>
          <p:cNvPr id="174" name="Google Shape;174;p8"/>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8FA5BD"/>
              </a:buClr>
              <a:buSzPts val="900"/>
              <a:buFont typeface="Calibri"/>
              <a:buNone/>
            </a:pPr>
            <a:r>
              <a:rPr b="0" i="0" lang="en-US" sz="900" u="none" cap="none" strike="noStrike">
                <a:solidFill>
                  <a:srgbClr val="8FA5BD"/>
                </a:solidFill>
                <a:latin typeface="Calibri"/>
                <a:ea typeface="Calibri"/>
                <a:cs typeface="Calibri"/>
                <a:sym typeface="Calibri"/>
              </a:rPr>
              <a:t>6</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79" name="Shape 179"/>
        <p:cNvGrpSpPr/>
        <p:nvPr/>
      </p:nvGrpSpPr>
      <p:grpSpPr>
        <a:xfrm>
          <a:off x="0" y="0"/>
          <a:ext cx="0" cy="0"/>
          <a:chOff x="0" y="0"/>
          <a:chExt cx="0" cy="0"/>
        </a:xfrm>
      </p:grpSpPr>
      <p:sp>
        <p:nvSpPr>
          <p:cNvPr id="180" name="Google Shape;180;p9"/>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81" name="Google Shape;181;p9"/>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182" name="Google Shape;182;p9"/>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02  RESEARCH DESIGN</a:t>
            </a:r>
            <a:endParaRPr b="0" i="0" sz="1050" u="none" cap="none" strike="noStrike">
              <a:solidFill>
                <a:schemeClr val="dk1"/>
              </a:solidFill>
              <a:latin typeface="Calibri"/>
              <a:ea typeface="Calibri"/>
              <a:cs typeface="Calibri"/>
              <a:sym typeface="Calibri"/>
            </a:endParaRPr>
          </a:p>
        </p:txBody>
      </p:sp>
      <p:sp>
        <p:nvSpPr>
          <p:cNvPr id="183" name="Google Shape;183;p9"/>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Objectives and How They Are Traced</a:t>
            </a:r>
            <a:endParaRPr b="0" i="0" sz="2800" u="none" cap="none" strike="noStrike">
              <a:solidFill>
                <a:schemeClr val="dk1"/>
              </a:solidFill>
              <a:latin typeface="Calibri"/>
              <a:ea typeface="Calibri"/>
              <a:cs typeface="Calibri"/>
              <a:sym typeface="Calibri"/>
            </a:endParaRPr>
          </a:p>
        </p:txBody>
      </p:sp>
      <p:sp>
        <p:nvSpPr>
          <p:cNvPr id="184" name="Google Shape;184;p9"/>
          <p:cNvSpPr txBox="1"/>
          <p:nvPr/>
        </p:nvSpPr>
        <p:spPr>
          <a:xfrm>
            <a:off x="548640" y="1417320"/>
            <a:ext cx="64008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chemeClr val="dk1"/>
              </a:buClr>
              <a:buSzPts val="1050"/>
              <a:buFont typeface="Calibri"/>
              <a:buNone/>
            </a:pPr>
            <a:r>
              <a:t/>
            </a:r>
            <a:endParaRPr b="0" i="0" sz="1050" u="none" cap="none" strike="noStrike">
              <a:solidFill>
                <a:schemeClr val="dk1"/>
              </a:solidFill>
              <a:latin typeface="Calibri"/>
              <a:ea typeface="Calibri"/>
              <a:cs typeface="Calibri"/>
              <a:sym typeface="Calibri"/>
            </a:endParaRPr>
          </a:p>
        </p:txBody>
      </p:sp>
      <p:sp>
        <p:nvSpPr>
          <p:cNvPr id="185" name="Google Shape;185;p9"/>
          <p:cNvSpPr/>
          <p:nvPr/>
        </p:nvSpPr>
        <p:spPr>
          <a:xfrm>
            <a:off x="548640" y="1783080"/>
            <a:ext cx="11064240" cy="987552"/>
          </a:xfrm>
          <a:prstGeom prst="roundRect">
            <a:avLst>
              <a:gd fmla="val 740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6" name="Google Shape;186;p9"/>
          <p:cNvSpPr/>
          <p:nvPr/>
        </p:nvSpPr>
        <p:spPr>
          <a:xfrm>
            <a:off x="685800" y="2020824"/>
            <a:ext cx="512064" cy="512064"/>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7" name="Google Shape;187;p9"/>
          <p:cNvSpPr txBox="1"/>
          <p:nvPr/>
        </p:nvSpPr>
        <p:spPr>
          <a:xfrm>
            <a:off x="685800" y="2020824"/>
            <a:ext cx="512064" cy="512064"/>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O1</a:t>
            </a:r>
            <a:endParaRPr b="0" i="0" sz="1300" u="none" cap="none" strike="noStrike">
              <a:solidFill>
                <a:schemeClr val="dk1"/>
              </a:solidFill>
              <a:latin typeface="Calibri"/>
              <a:ea typeface="Calibri"/>
              <a:cs typeface="Calibri"/>
              <a:sym typeface="Calibri"/>
            </a:endParaRPr>
          </a:p>
        </p:txBody>
      </p:sp>
      <p:sp>
        <p:nvSpPr>
          <p:cNvPr id="188" name="Google Shape;188;p9"/>
          <p:cNvSpPr txBox="1"/>
          <p:nvPr/>
        </p:nvSpPr>
        <p:spPr>
          <a:xfrm>
            <a:off x="1325880" y="1783080"/>
            <a:ext cx="6858000" cy="987552"/>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Review the concepts, principles and existing models of network forensics and attack investigation, and identify the limits of current tool-based and process-model approaches.</a:t>
            </a:r>
            <a:endParaRPr b="0" i="0" sz="1350" u="none" cap="none" strike="noStrike">
              <a:solidFill>
                <a:schemeClr val="dk1"/>
              </a:solidFill>
              <a:latin typeface="Calibri"/>
              <a:ea typeface="Calibri"/>
              <a:cs typeface="Calibri"/>
              <a:sym typeface="Calibri"/>
            </a:endParaRPr>
          </a:p>
        </p:txBody>
      </p:sp>
      <p:sp>
        <p:nvSpPr>
          <p:cNvPr id="189" name="Google Shape;189;p9"/>
          <p:cNvSpPr/>
          <p:nvPr/>
        </p:nvSpPr>
        <p:spPr>
          <a:xfrm>
            <a:off x="548640" y="2898648"/>
            <a:ext cx="11064240" cy="987552"/>
          </a:xfrm>
          <a:prstGeom prst="roundRect">
            <a:avLst>
              <a:gd fmla="val 740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0" name="Google Shape;190;p9"/>
          <p:cNvSpPr/>
          <p:nvPr/>
        </p:nvSpPr>
        <p:spPr>
          <a:xfrm>
            <a:off x="685800" y="3136392"/>
            <a:ext cx="512064" cy="512064"/>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1" name="Google Shape;191;p9"/>
          <p:cNvSpPr txBox="1"/>
          <p:nvPr/>
        </p:nvSpPr>
        <p:spPr>
          <a:xfrm>
            <a:off x="685800" y="3136392"/>
            <a:ext cx="512064" cy="512064"/>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O2</a:t>
            </a:r>
            <a:endParaRPr b="0" i="0" sz="1300" u="none" cap="none" strike="noStrike">
              <a:solidFill>
                <a:schemeClr val="dk1"/>
              </a:solidFill>
              <a:latin typeface="Calibri"/>
              <a:ea typeface="Calibri"/>
              <a:cs typeface="Calibri"/>
              <a:sym typeface="Calibri"/>
            </a:endParaRPr>
          </a:p>
        </p:txBody>
      </p:sp>
      <p:sp>
        <p:nvSpPr>
          <p:cNvPr id="192" name="Google Shape;192;p9"/>
          <p:cNvSpPr txBox="1"/>
          <p:nvPr/>
        </p:nvSpPr>
        <p:spPr>
          <a:xfrm>
            <a:off x="1325880" y="2898648"/>
            <a:ext cx="6858000" cy="987552"/>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Design the nine-phase framework and configure a controlled virtual lab able to generate, capture and analyse normal and malicious traffic.</a:t>
            </a:r>
            <a:endParaRPr b="0" i="0" sz="1350" u="none" cap="none" strike="noStrike">
              <a:solidFill>
                <a:schemeClr val="dk1"/>
              </a:solidFill>
              <a:latin typeface="Calibri"/>
              <a:ea typeface="Calibri"/>
              <a:cs typeface="Calibri"/>
              <a:sym typeface="Calibri"/>
            </a:endParaRPr>
          </a:p>
        </p:txBody>
      </p:sp>
      <p:sp>
        <p:nvSpPr>
          <p:cNvPr id="193" name="Google Shape;193;p9"/>
          <p:cNvSpPr/>
          <p:nvPr/>
        </p:nvSpPr>
        <p:spPr>
          <a:xfrm>
            <a:off x="548640" y="4014216"/>
            <a:ext cx="11064240" cy="987552"/>
          </a:xfrm>
          <a:prstGeom prst="roundRect">
            <a:avLst>
              <a:gd fmla="val 740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4" name="Google Shape;194;p9"/>
          <p:cNvSpPr/>
          <p:nvPr/>
        </p:nvSpPr>
        <p:spPr>
          <a:xfrm>
            <a:off x="685800" y="4251960"/>
            <a:ext cx="512064" cy="512064"/>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5" name="Google Shape;195;p9"/>
          <p:cNvSpPr txBox="1"/>
          <p:nvPr/>
        </p:nvSpPr>
        <p:spPr>
          <a:xfrm>
            <a:off x="685800" y="4251960"/>
            <a:ext cx="512064" cy="512064"/>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O3</a:t>
            </a:r>
            <a:endParaRPr b="0" i="0" sz="1300" u="none" cap="none" strike="noStrike">
              <a:solidFill>
                <a:schemeClr val="dk1"/>
              </a:solidFill>
              <a:latin typeface="Calibri"/>
              <a:ea typeface="Calibri"/>
              <a:cs typeface="Calibri"/>
              <a:sym typeface="Calibri"/>
            </a:endParaRPr>
          </a:p>
        </p:txBody>
      </p:sp>
      <p:sp>
        <p:nvSpPr>
          <p:cNvPr id="196" name="Google Shape;196;p9"/>
          <p:cNvSpPr txBox="1"/>
          <p:nvPr/>
        </p:nvSpPr>
        <p:spPr>
          <a:xfrm>
            <a:off x="1325880" y="4014216"/>
            <a:ext cx="6858000" cy="987552"/>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Implement and demonstrate the framework: simulate attacks, capture and analyse traffic, detect malicious activity, preserve evidence and reconstruct the attack.</a:t>
            </a:r>
            <a:endParaRPr b="0" i="0" sz="1350" u="none" cap="none" strike="noStrike">
              <a:solidFill>
                <a:schemeClr val="dk1"/>
              </a:solidFill>
              <a:latin typeface="Calibri"/>
              <a:ea typeface="Calibri"/>
              <a:cs typeface="Calibri"/>
              <a:sym typeface="Calibri"/>
            </a:endParaRPr>
          </a:p>
        </p:txBody>
      </p:sp>
      <p:sp>
        <p:nvSpPr>
          <p:cNvPr id="197" name="Google Shape;197;p9"/>
          <p:cNvSpPr/>
          <p:nvPr/>
        </p:nvSpPr>
        <p:spPr>
          <a:xfrm>
            <a:off x="548640" y="5129784"/>
            <a:ext cx="11064240" cy="987552"/>
          </a:xfrm>
          <a:prstGeom prst="roundRect">
            <a:avLst>
              <a:gd fmla="val 740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8" name="Google Shape;198;p9"/>
          <p:cNvSpPr/>
          <p:nvPr/>
        </p:nvSpPr>
        <p:spPr>
          <a:xfrm>
            <a:off x="685800" y="5367528"/>
            <a:ext cx="512064" cy="512064"/>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9" name="Google Shape;199;p9"/>
          <p:cNvSpPr txBox="1"/>
          <p:nvPr/>
        </p:nvSpPr>
        <p:spPr>
          <a:xfrm>
            <a:off x="685800" y="5367528"/>
            <a:ext cx="512064" cy="512064"/>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O4</a:t>
            </a:r>
            <a:endParaRPr b="0" i="0" sz="1300" u="none" cap="none" strike="noStrike">
              <a:solidFill>
                <a:schemeClr val="dk1"/>
              </a:solidFill>
              <a:latin typeface="Calibri"/>
              <a:ea typeface="Calibri"/>
              <a:cs typeface="Calibri"/>
              <a:sym typeface="Calibri"/>
            </a:endParaRPr>
          </a:p>
        </p:txBody>
      </p:sp>
      <p:sp>
        <p:nvSpPr>
          <p:cNvPr id="200" name="Google Shape;200;p9"/>
          <p:cNvSpPr txBox="1"/>
          <p:nvPr/>
        </p:nvSpPr>
        <p:spPr>
          <a:xfrm>
            <a:off x="1325880" y="5129784"/>
            <a:ext cx="6858000" cy="987552"/>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Evaluate the framework on detection capability, completeness of evidence, reconstruction accuracy and time-to-evidence, and produce structured reports.</a:t>
            </a:r>
            <a:endParaRPr b="0" i="0" sz="1350" u="none" cap="none" strike="noStrike">
              <a:solidFill>
                <a:schemeClr val="dk1"/>
              </a:solidFill>
              <a:latin typeface="Calibri"/>
              <a:ea typeface="Calibri"/>
              <a:cs typeface="Calibri"/>
              <a:sym typeface="Calibri"/>
            </a:endParaRPr>
          </a:p>
        </p:txBody>
      </p:sp>
      <p:sp>
        <p:nvSpPr>
          <p:cNvPr id="201" name="Google Shape;201;p9"/>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7</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06" name="Shape 206"/>
        <p:cNvGrpSpPr/>
        <p:nvPr/>
      </p:nvGrpSpPr>
      <p:grpSpPr>
        <a:xfrm>
          <a:off x="0" y="0"/>
          <a:ext cx="0" cy="0"/>
          <a:chOff x="0" y="0"/>
          <a:chExt cx="0" cy="0"/>
        </a:xfrm>
      </p:grpSpPr>
      <p:sp>
        <p:nvSpPr>
          <p:cNvPr id="207" name="Google Shape;207;p10"/>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208" name="Google Shape;208;p10"/>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209" name="Google Shape;209;p10"/>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03  LITERATURE REVIEW</a:t>
            </a:r>
            <a:endParaRPr b="0" i="0" sz="1050" u="none" cap="none" strike="noStrike">
              <a:solidFill>
                <a:schemeClr val="dk1"/>
              </a:solidFill>
              <a:latin typeface="Calibri"/>
              <a:ea typeface="Calibri"/>
              <a:cs typeface="Calibri"/>
              <a:sym typeface="Calibri"/>
            </a:endParaRPr>
          </a:p>
        </p:txBody>
      </p:sp>
      <p:sp>
        <p:nvSpPr>
          <p:cNvPr id="210" name="Google Shape;210;p10"/>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What the Literature Already Shows</a:t>
            </a:r>
            <a:endParaRPr b="0" i="0" sz="2800" u="none" cap="none" strike="noStrike">
              <a:solidFill>
                <a:schemeClr val="dk1"/>
              </a:solidFill>
              <a:latin typeface="Calibri"/>
              <a:ea typeface="Calibri"/>
              <a:cs typeface="Calibri"/>
              <a:sym typeface="Calibri"/>
            </a:endParaRPr>
          </a:p>
        </p:txBody>
      </p:sp>
      <p:sp>
        <p:nvSpPr>
          <p:cNvPr id="211" name="Google Shape;211;p10"/>
          <p:cNvSpPr/>
          <p:nvPr/>
        </p:nvSpPr>
        <p:spPr>
          <a:xfrm>
            <a:off x="548640" y="1463040"/>
            <a:ext cx="5440680" cy="2240280"/>
          </a:xfrm>
          <a:prstGeom prst="roundRect">
            <a:avLst>
              <a:gd fmla="val 3265"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10"/>
          <p:cNvSpPr/>
          <p:nvPr/>
        </p:nvSpPr>
        <p:spPr>
          <a:xfrm>
            <a:off x="822960" y="1737360"/>
            <a:ext cx="566928" cy="56692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213" name="Google Shape;213;p10"/>
          <p:cNvPicPr preferRelativeResize="0"/>
          <p:nvPr/>
        </p:nvPicPr>
        <p:blipFill rotWithShape="1">
          <a:blip r:embed="rId4">
            <a:alphaModFix/>
          </a:blip>
          <a:srcRect b="0" l="0" r="0" t="0"/>
          <a:stretch/>
        </p:blipFill>
        <p:spPr>
          <a:xfrm>
            <a:off x="970361" y="1884761"/>
            <a:ext cx="272125" cy="272125"/>
          </a:xfrm>
          <a:prstGeom prst="rect">
            <a:avLst/>
          </a:prstGeom>
          <a:noFill/>
          <a:ln>
            <a:noFill/>
          </a:ln>
        </p:spPr>
      </p:pic>
      <p:sp>
        <p:nvSpPr>
          <p:cNvPr id="214" name="Google Shape;214;p10"/>
          <p:cNvSpPr txBox="1"/>
          <p:nvPr/>
        </p:nvSpPr>
        <p:spPr>
          <a:xfrm>
            <a:off x="1554480" y="1737360"/>
            <a:ext cx="420624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Forensic process</a:t>
            </a:r>
            <a:endParaRPr b="0" i="0" sz="1700" u="none" cap="none" strike="noStrike">
              <a:solidFill>
                <a:schemeClr val="dk1"/>
              </a:solidFill>
              <a:latin typeface="Calibri"/>
              <a:ea typeface="Calibri"/>
              <a:cs typeface="Calibri"/>
              <a:sym typeface="Calibri"/>
            </a:endParaRPr>
          </a:p>
        </p:txBody>
      </p:sp>
      <p:sp>
        <p:nvSpPr>
          <p:cNvPr id="215" name="Google Shape;215;p10"/>
          <p:cNvSpPr txBox="1"/>
          <p:nvPr/>
        </p:nvSpPr>
        <p:spPr>
          <a:xfrm>
            <a:off x="822960" y="2468880"/>
            <a:ext cx="4937760" cy="11430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50"/>
              <a:buFont typeface="Calibri"/>
              <a:buNone/>
            </a:pPr>
            <a:r>
              <a:rPr b="0" i="0" lang="en-US" sz="1450" u="none" cap="none" strike="noStrike">
                <a:solidFill>
                  <a:srgbClr val="1F2A37"/>
                </a:solidFill>
                <a:latin typeface="Calibri"/>
                <a:ea typeface="Calibri"/>
                <a:cs typeface="Calibri"/>
                <a:sym typeface="Calibri"/>
              </a:rPr>
              <a:t>NIST advice suggests a common approach of gather, preserve, analyze and report. The systematic procedure can make cybercrime investigation more efficient, as shown by Khan et al.</a:t>
            </a:r>
            <a:endParaRPr b="0" i="0" sz="1450" u="none" cap="none" strike="noStrike">
              <a:solidFill>
                <a:schemeClr val="dk1"/>
              </a:solidFill>
              <a:latin typeface="Calibri"/>
              <a:ea typeface="Calibri"/>
              <a:cs typeface="Calibri"/>
              <a:sym typeface="Calibri"/>
            </a:endParaRPr>
          </a:p>
        </p:txBody>
      </p:sp>
      <p:sp>
        <p:nvSpPr>
          <p:cNvPr id="216" name="Google Shape;216;p10"/>
          <p:cNvSpPr/>
          <p:nvPr/>
        </p:nvSpPr>
        <p:spPr>
          <a:xfrm>
            <a:off x="6172200" y="1463040"/>
            <a:ext cx="5440680" cy="2240280"/>
          </a:xfrm>
          <a:prstGeom prst="roundRect">
            <a:avLst>
              <a:gd fmla="val 3265"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7" name="Google Shape;217;p10"/>
          <p:cNvSpPr/>
          <p:nvPr/>
        </p:nvSpPr>
        <p:spPr>
          <a:xfrm>
            <a:off x="6446520" y="1737360"/>
            <a:ext cx="566928" cy="56692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218" name="Google Shape;218;p10"/>
          <p:cNvPicPr preferRelativeResize="0"/>
          <p:nvPr/>
        </p:nvPicPr>
        <p:blipFill rotWithShape="1">
          <a:blip r:embed="rId5">
            <a:alphaModFix/>
          </a:blip>
          <a:srcRect b="0" l="0" r="0" t="0"/>
          <a:stretch/>
        </p:blipFill>
        <p:spPr>
          <a:xfrm>
            <a:off x="6593921" y="1884761"/>
            <a:ext cx="272125" cy="272125"/>
          </a:xfrm>
          <a:prstGeom prst="rect">
            <a:avLst/>
          </a:prstGeom>
          <a:noFill/>
          <a:ln>
            <a:noFill/>
          </a:ln>
        </p:spPr>
      </p:pic>
      <p:sp>
        <p:nvSpPr>
          <p:cNvPr id="219" name="Google Shape;219;p10"/>
          <p:cNvSpPr txBox="1"/>
          <p:nvPr/>
        </p:nvSpPr>
        <p:spPr>
          <a:xfrm>
            <a:off x="7178040" y="1737360"/>
            <a:ext cx="420624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Packet analysis</a:t>
            </a:r>
            <a:endParaRPr b="0" i="0" sz="1700" u="none" cap="none" strike="noStrike">
              <a:solidFill>
                <a:schemeClr val="dk1"/>
              </a:solidFill>
              <a:latin typeface="Calibri"/>
              <a:ea typeface="Calibri"/>
              <a:cs typeface="Calibri"/>
              <a:sym typeface="Calibri"/>
            </a:endParaRPr>
          </a:p>
        </p:txBody>
      </p:sp>
      <p:sp>
        <p:nvSpPr>
          <p:cNvPr id="220" name="Google Shape;220;p10"/>
          <p:cNvSpPr txBox="1"/>
          <p:nvPr/>
        </p:nvSpPr>
        <p:spPr>
          <a:xfrm>
            <a:off x="6446520" y="2468880"/>
            <a:ext cx="4937760" cy="11430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50"/>
              <a:buFont typeface="Calibri"/>
              <a:buNone/>
            </a:pPr>
            <a:r>
              <a:rPr b="0" i="0" lang="en-US" sz="1450" u="none" cap="none" strike="noStrike">
                <a:solidFill>
                  <a:srgbClr val="1F2A37"/>
                </a:solidFill>
                <a:latin typeface="Calibri"/>
                <a:ea typeface="Calibri"/>
                <a:cs typeface="Calibri"/>
                <a:sym typeface="Calibri"/>
              </a:rPr>
              <a:t>Wireshark is the most widely used open-source protocol analyser. A finding is convincing when two independent packet-level observations agree.</a:t>
            </a:r>
            <a:endParaRPr b="0" i="0" sz="1450" u="none" cap="none" strike="noStrike">
              <a:solidFill>
                <a:schemeClr val="dk1"/>
              </a:solidFill>
              <a:latin typeface="Calibri"/>
              <a:ea typeface="Calibri"/>
              <a:cs typeface="Calibri"/>
              <a:sym typeface="Calibri"/>
            </a:endParaRPr>
          </a:p>
        </p:txBody>
      </p:sp>
      <p:sp>
        <p:nvSpPr>
          <p:cNvPr id="221" name="Google Shape;221;p10"/>
          <p:cNvSpPr/>
          <p:nvPr/>
        </p:nvSpPr>
        <p:spPr>
          <a:xfrm>
            <a:off x="548640" y="3931920"/>
            <a:ext cx="5440680" cy="2240280"/>
          </a:xfrm>
          <a:prstGeom prst="roundRect">
            <a:avLst>
              <a:gd fmla="val 3265"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10"/>
          <p:cNvSpPr/>
          <p:nvPr/>
        </p:nvSpPr>
        <p:spPr>
          <a:xfrm>
            <a:off x="822960" y="4206240"/>
            <a:ext cx="566928" cy="56692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223" name="Google Shape;223;p10"/>
          <p:cNvPicPr preferRelativeResize="0"/>
          <p:nvPr/>
        </p:nvPicPr>
        <p:blipFill rotWithShape="1">
          <a:blip r:embed="rId6">
            <a:alphaModFix/>
          </a:blip>
          <a:srcRect b="0" l="0" r="0" t="0"/>
          <a:stretch/>
        </p:blipFill>
        <p:spPr>
          <a:xfrm>
            <a:off x="970361" y="4353641"/>
            <a:ext cx="272125" cy="272125"/>
          </a:xfrm>
          <a:prstGeom prst="rect">
            <a:avLst/>
          </a:prstGeom>
          <a:noFill/>
          <a:ln>
            <a:noFill/>
          </a:ln>
        </p:spPr>
      </p:pic>
      <p:sp>
        <p:nvSpPr>
          <p:cNvPr id="224" name="Google Shape;224;p10"/>
          <p:cNvSpPr txBox="1"/>
          <p:nvPr/>
        </p:nvSpPr>
        <p:spPr>
          <a:xfrm>
            <a:off x="1554480" y="4206240"/>
            <a:ext cx="420624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Kali-based simulation</a:t>
            </a:r>
            <a:endParaRPr b="0" i="0" sz="1700" u="none" cap="none" strike="noStrike">
              <a:solidFill>
                <a:schemeClr val="dk1"/>
              </a:solidFill>
              <a:latin typeface="Calibri"/>
              <a:ea typeface="Calibri"/>
              <a:cs typeface="Calibri"/>
              <a:sym typeface="Calibri"/>
            </a:endParaRPr>
          </a:p>
        </p:txBody>
      </p:sp>
      <p:sp>
        <p:nvSpPr>
          <p:cNvPr id="225" name="Google Shape;225;p10"/>
          <p:cNvSpPr txBox="1"/>
          <p:nvPr/>
        </p:nvSpPr>
        <p:spPr>
          <a:xfrm>
            <a:off x="822960" y="4937760"/>
            <a:ext cx="4937760" cy="11430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50"/>
              <a:buFont typeface="Calibri"/>
              <a:buNone/>
            </a:pPr>
            <a:r>
              <a:rPr b="0" i="0" lang="en-US" sz="1450" u="none" cap="none" strike="noStrike">
                <a:solidFill>
                  <a:srgbClr val="1F2A37"/>
                </a:solidFill>
                <a:latin typeface="Calibri"/>
                <a:ea typeface="Calibri"/>
                <a:cs typeface="Calibri"/>
                <a:sym typeface="Calibri"/>
              </a:rPr>
              <a:t>Kali + Wireshark has been used to study SYN floods compare Kali tools per attack type and build labelled attack datasets.</a:t>
            </a:r>
            <a:endParaRPr b="0" i="0" sz="1450" u="none" cap="none" strike="noStrike">
              <a:solidFill>
                <a:schemeClr val="dk1"/>
              </a:solidFill>
              <a:latin typeface="Calibri"/>
              <a:ea typeface="Calibri"/>
              <a:cs typeface="Calibri"/>
              <a:sym typeface="Calibri"/>
            </a:endParaRPr>
          </a:p>
        </p:txBody>
      </p:sp>
      <p:sp>
        <p:nvSpPr>
          <p:cNvPr id="226" name="Google Shape;226;p10"/>
          <p:cNvSpPr/>
          <p:nvPr/>
        </p:nvSpPr>
        <p:spPr>
          <a:xfrm>
            <a:off x="6172200" y="3931920"/>
            <a:ext cx="5440680" cy="2240280"/>
          </a:xfrm>
          <a:prstGeom prst="roundRect">
            <a:avLst>
              <a:gd fmla="val 3265"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7" name="Google Shape;227;p10"/>
          <p:cNvSpPr/>
          <p:nvPr/>
        </p:nvSpPr>
        <p:spPr>
          <a:xfrm>
            <a:off x="6446520" y="4206240"/>
            <a:ext cx="566928" cy="56692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228" name="Google Shape;228;p10"/>
          <p:cNvPicPr preferRelativeResize="0"/>
          <p:nvPr/>
        </p:nvPicPr>
        <p:blipFill rotWithShape="1">
          <a:blip r:embed="rId7">
            <a:alphaModFix/>
          </a:blip>
          <a:srcRect b="0" l="0" r="0" t="0"/>
          <a:stretch/>
        </p:blipFill>
        <p:spPr>
          <a:xfrm>
            <a:off x="6593921" y="4353641"/>
            <a:ext cx="272125" cy="272125"/>
          </a:xfrm>
          <a:prstGeom prst="rect">
            <a:avLst/>
          </a:prstGeom>
          <a:noFill/>
          <a:ln>
            <a:noFill/>
          </a:ln>
        </p:spPr>
      </p:pic>
      <p:sp>
        <p:nvSpPr>
          <p:cNvPr id="229" name="Google Shape;229;p10"/>
          <p:cNvSpPr txBox="1"/>
          <p:nvPr/>
        </p:nvSpPr>
        <p:spPr>
          <a:xfrm>
            <a:off x="7178040" y="4206240"/>
            <a:ext cx="420624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700"/>
              <a:buFont typeface="Cambria"/>
              <a:buNone/>
            </a:pPr>
            <a:r>
              <a:rPr b="1" i="0" lang="en-US" sz="1700" u="none" cap="none" strike="noStrike">
                <a:solidFill>
                  <a:srgbClr val="0F2440"/>
                </a:solidFill>
                <a:latin typeface="Cambria"/>
                <a:ea typeface="Cambria"/>
                <a:cs typeface="Cambria"/>
                <a:sym typeface="Cambria"/>
              </a:rPr>
              <a:t>Evidence and detection</a:t>
            </a:r>
            <a:endParaRPr b="0" i="0" sz="1700" u="none" cap="none" strike="noStrike">
              <a:solidFill>
                <a:schemeClr val="dk1"/>
              </a:solidFill>
              <a:latin typeface="Calibri"/>
              <a:ea typeface="Calibri"/>
              <a:cs typeface="Calibri"/>
              <a:sym typeface="Calibri"/>
            </a:endParaRPr>
          </a:p>
        </p:txBody>
      </p:sp>
      <p:sp>
        <p:nvSpPr>
          <p:cNvPr id="230" name="Google Shape;230;p10"/>
          <p:cNvSpPr txBox="1"/>
          <p:nvPr/>
        </p:nvSpPr>
        <p:spPr>
          <a:xfrm>
            <a:off x="6446520" y="4937760"/>
            <a:ext cx="4937760" cy="11430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50"/>
              <a:buFont typeface="Calibri"/>
              <a:buNone/>
            </a:pPr>
            <a:r>
              <a:rPr b="0" i="0" lang="en-US" sz="1450" u="none" cap="none" strike="noStrike">
                <a:solidFill>
                  <a:srgbClr val="1F2A37"/>
                </a:solidFill>
                <a:latin typeface="Calibri"/>
                <a:ea typeface="Calibri"/>
                <a:cs typeface="Calibri"/>
                <a:sym typeface="Calibri"/>
              </a:rPr>
              <a:t>Evidence must be collected without alteration and kept under chain of custody. Snort and Suricata disagree and miss slow scans, so an IDS is not a ground truth.</a:t>
            </a:r>
            <a:endParaRPr b="0" i="0" sz="145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1F2A37"/>
              </a:buClr>
              <a:buSzPts val="1450"/>
              <a:buFont typeface="Calibri"/>
              <a:buNone/>
            </a:pPr>
            <a:r>
              <a:t/>
            </a:r>
            <a:endParaRPr b="0" i="0" sz="1450" u="none" cap="none" strike="noStrike">
              <a:solidFill>
                <a:srgbClr val="1F2A37"/>
              </a:solidFill>
              <a:latin typeface="Calibri"/>
              <a:ea typeface="Calibri"/>
              <a:cs typeface="Calibri"/>
              <a:sym typeface="Calibri"/>
            </a:endParaRPr>
          </a:p>
        </p:txBody>
      </p:sp>
      <p:sp>
        <p:nvSpPr>
          <p:cNvPr id="231" name="Google Shape;231;p10"/>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8</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36" name="Shape 236"/>
        <p:cNvGrpSpPr/>
        <p:nvPr/>
      </p:nvGrpSpPr>
      <p:grpSpPr>
        <a:xfrm>
          <a:off x="0" y="0"/>
          <a:ext cx="0" cy="0"/>
          <a:chOff x="0" y="0"/>
          <a:chExt cx="0" cy="0"/>
        </a:xfrm>
      </p:grpSpPr>
      <p:sp>
        <p:nvSpPr>
          <p:cNvPr id="237" name="Google Shape;237;p11"/>
          <p:cNvSpPr/>
          <p:nvPr/>
        </p:nvSpPr>
        <p:spPr>
          <a:xfrm>
            <a:off x="548640" y="457200"/>
            <a:ext cx="566928" cy="566928"/>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238" name="Google Shape;238;p11"/>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239" name="Google Shape;239;p11"/>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27A12"/>
              </a:buClr>
              <a:buSzPts val="1050"/>
              <a:buFont typeface="Calibri"/>
              <a:buNone/>
            </a:pPr>
            <a:r>
              <a:rPr b="1" i="0" lang="en-US" sz="1050" u="none" cap="none" strike="noStrike">
                <a:solidFill>
                  <a:srgbClr val="C27A12"/>
                </a:solidFill>
                <a:latin typeface="Calibri"/>
                <a:ea typeface="Calibri"/>
                <a:cs typeface="Calibri"/>
                <a:sym typeface="Calibri"/>
              </a:rPr>
              <a:t>03  LITERATURE REVIEW</a:t>
            </a:r>
            <a:endParaRPr b="0" i="0" sz="1050" u="none" cap="none" strike="noStrike">
              <a:solidFill>
                <a:schemeClr val="dk1"/>
              </a:solidFill>
              <a:latin typeface="Calibri"/>
              <a:ea typeface="Calibri"/>
              <a:cs typeface="Calibri"/>
              <a:sym typeface="Calibri"/>
            </a:endParaRPr>
          </a:p>
        </p:txBody>
      </p:sp>
      <p:sp>
        <p:nvSpPr>
          <p:cNvPr id="240" name="Google Shape;240;p11"/>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Research Gap: Phase Granularity</a:t>
            </a:r>
            <a:endParaRPr b="0" i="0" sz="2800" u="none" cap="none" strike="noStrike">
              <a:solidFill>
                <a:schemeClr val="dk1"/>
              </a:solidFill>
              <a:latin typeface="Calibri"/>
              <a:ea typeface="Calibri"/>
              <a:cs typeface="Calibri"/>
              <a:sym typeface="Calibri"/>
            </a:endParaRPr>
          </a:p>
        </p:txBody>
      </p:sp>
      <p:sp>
        <p:nvSpPr>
          <p:cNvPr id="241" name="Google Shape;241;p11"/>
          <p:cNvSpPr txBox="1"/>
          <p:nvPr/>
        </p:nvSpPr>
        <p:spPr>
          <a:xfrm>
            <a:off x="548640" y="1600200"/>
            <a:ext cx="169164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250"/>
              <a:buFont typeface="Calibri"/>
              <a:buNone/>
            </a:pPr>
            <a:r>
              <a:rPr b="1" i="0" lang="en-US" sz="1250" u="none" cap="none" strike="noStrike">
                <a:solidFill>
                  <a:srgbClr val="0F2440"/>
                </a:solidFill>
                <a:latin typeface="Calibri"/>
                <a:ea typeface="Calibri"/>
                <a:cs typeface="Calibri"/>
                <a:sym typeface="Calibri"/>
              </a:rPr>
              <a:t>NGDFIM </a:t>
            </a:r>
            <a:endParaRPr b="0" i="0" sz="1250" u="none" cap="none" strike="noStrike">
              <a:solidFill>
                <a:schemeClr val="dk1"/>
              </a:solidFill>
              <a:latin typeface="Calibri"/>
              <a:ea typeface="Calibri"/>
              <a:cs typeface="Calibri"/>
              <a:sym typeface="Calibri"/>
            </a:endParaRPr>
          </a:p>
        </p:txBody>
      </p:sp>
      <p:sp>
        <p:nvSpPr>
          <p:cNvPr id="242" name="Google Shape;242;p11"/>
          <p:cNvSpPr/>
          <p:nvPr/>
        </p:nvSpPr>
        <p:spPr>
          <a:xfrm>
            <a:off x="2240280" y="1600200"/>
            <a:ext cx="1844040"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3" name="Google Shape;243;p11"/>
          <p:cNvSpPr txBox="1"/>
          <p:nvPr/>
        </p:nvSpPr>
        <p:spPr>
          <a:xfrm>
            <a:off x="2240280" y="1600200"/>
            <a:ext cx="184404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Triage</a:t>
            </a:r>
            <a:endParaRPr b="0" i="0" sz="950" u="none" cap="none" strike="noStrike">
              <a:solidFill>
                <a:schemeClr val="dk1"/>
              </a:solidFill>
              <a:latin typeface="Calibri"/>
              <a:ea typeface="Calibri"/>
              <a:cs typeface="Calibri"/>
              <a:sym typeface="Calibri"/>
            </a:endParaRPr>
          </a:p>
        </p:txBody>
      </p:sp>
      <p:sp>
        <p:nvSpPr>
          <p:cNvPr id="244" name="Google Shape;244;p11"/>
          <p:cNvSpPr/>
          <p:nvPr/>
        </p:nvSpPr>
        <p:spPr>
          <a:xfrm>
            <a:off x="4130040" y="1600200"/>
            <a:ext cx="1844040"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5" name="Google Shape;245;p11"/>
          <p:cNvSpPr txBox="1"/>
          <p:nvPr/>
        </p:nvSpPr>
        <p:spPr>
          <a:xfrm>
            <a:off x="4130040" y="1600200"/>
            <a:ext cx="184404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Analysis</a:t>
            </a:r>
            <a:endParaRPr b="0" i="0" sz="950" u="none" cap="none" strike="noStrike">
              <a:solidFill>
                <a:schemeClr val="dk1"/>
              </a:solidFill>
              <a:latin typeface="Calibri"/>
              <a:ea typeface="Calibri"/>
              <a:cs typeface="Calibri"/>
              <a:sym typeface="Calibri"/>
            </a:endParaRPr>
          </a:p>
        </p:txBody>
      </p:sp>
      <p:sp>
        <p:nvSpPr>
          <p:cNvPr id="246" name="Google Shape;246;p11"/>
          <p:cNvSpPr/>
          <p:nvPr/>
        </p:nvSpPr>
        <p:spPr>
          <a:xfrm>
            <a:off x="6019800" y="1600200"/>
            <a:ext cx="1844040"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7" name="Google Shape;247;p11"/>
          <p:cNvSpPr txBox="1"/>
          <p:nvPr/>
        </p:nvSpPr>
        <p:spPr>
          <a:xfrm>
            <a:off x="6019800" y="1600200"/>
            <a:ext cx="184404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Presentation</a:t>
            </a:r>
            <a:endParaRPr b="0" i="0" sz="950" u="none" cap="none" strike="noStrike">
              <a:solidFill>
                <a:schemeClr val="dk1"/>
              </a:solidFill>
              <a:latin typeface="Calibri"/>
              <a:ea typeface="Calibri"/>
              <a:cs typeface="Calibri"/>
              <a:sym typeface="Calibri"/>
            </a:endParaRPr>
          </a:p>
        </p:txBody>
      </p:sp>
      <p:sp>
        <p:nvSpPr>
          <p:cNvPr id="248" name="Google Shape;248;p11"/>
          <p:cNvSpPr txBox="1"/>
          <p:nvPr/>
        </p:nvSpPr>
        <p:spPr>
          <a:xfrm>
            <a:off x="548640" y="2697480"/>
            <a:ext cx="169164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250"/>
              <a:buFont typeface="Calibri"/>
              <a:buNone/>
            </a:pPr>
            <a:r>
              <a:rPr b="1" i="0" lang="en-US" sz="1250" u="none" cap="none" strike="noStrike">
                <a:solidFill>
                  <a:srgbClr val="0F2440"/>
                </a:solidFill>
                <a:latin typeface="Calibri"/>
                <a:ea typeface="Calibri"/>
                <a:cs typeface="Calibri"/>
                <a:sym typeface="Calibri"/>
              </a:rPr>
              <a:t>Generic 4-phase</a:t>
            </a:r>
            <a:endParaRPr b="0" i="0" sz="1250" u="none" cap="none" strike="noStrike">
              <a:solidFill>
                <a:schemeClr val="dk1"/>
              </a:solidFill>
              <a:latin typeface="Calibri"/>
              <a:ea typeface="Calibri"/>
              <a:cs typeface="Calibri"/>
              <a:sym typeface="Calibri"/>
            </a:endParaRPr>
          </a:p>
        </p:txBody>
      </p:sp>
      <p:sp>
        <p:nvSpPr>
          <p:cNvPr id="249" name="Google Shape;249;p11"/>
          <p:cNvSpPr/>
          <p:nvPr/>
        </p:nvSpPr>
        <p:spPr>
          <a:xfrm>
            <a:off x="2240280" y="2697480"/>
            <a:ext cx="1371600"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0" name="Google Shape;250;p11"/>
          <p:cNvSpPr txBox="1"/>
          <p:nvPr/>
        </p:nvSpPr>
        <p:spPr>
          <a:xfrm>
            <a:off x="2240280" y="2697480"/>
            <a:ext cx="13716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Preparation</a:t>
            </a:r>
            <a:endParaRPr b="0" i="0" sz="950" u="none" cap="none" strike="noStrike">
              <a:solidFill>
                <a:schemeClr val="dk1"/>
              </a:solidFill>
              <a:latin typeface="Calibri"/>
              <a:ea typeface="Calibri"/>
              <a:cs typeface="Calibri"/>
              <a:sym typeface="Calibri"/>
            </a:endParaRPr>
          </a:p>
        </p:txBody>
      </p:sp>
      <p:sp>
        <p:nvSpPr>
          <p:cNvPr id="251" name="Google Shape;251;p11"/>
          <p:cNvSpPr/>
          <p:nvPr/>
        </p:nvSpPr>
        <p:spPr>
          <a:xfrm>
            <a:off x="3657600" y="2697480"/>
            <a:ext cx="1371600"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2" name="Google Shape;252;p11"/>
          <p:cNvSpPr txBox="1"/>
          <p:nvPr/>
        </p:nvSpPr>
        <p:spPr>
          <a:xfrm>
            <a:off x="3657600" y="2697480"/>
            <a:ext cx="13716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Collection</a:t>
            </a:r>
            <a:endParaRPr b="0" i="0" sz="950" u="none" cap="none" strike="noStrike">
              <a:solidFill>
                <a:schemeClr val="dk1"/>
              </a:solidFill>
              <a:latin typeface="Calibri"/>
              <a:ea typeface="Calibri"/>
              <a:cs typeface="Calibri"/>
              <a:sym typeface="Calibri"/>
            </a:endParaRPr>
          </a:p>
        </p:txBody>
      </p:sp>
      <p:sp>
        <p:nvSpPr>
          <p:cNvPr id="253" name="Google Shape;253;p11"/>
          <p:cNvSpPr/>
          <p:nvPr/>
        </p:nvSpPr>
        <p:spPr>
          <a:xfrm>
            <a:off x="5074920" y="2697480"/>
            <a:ext cx="1371600"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4" name="Google Shape;254;p11"/>
          <p:cNvSpPr txBox="1"/>
          <p:nvPr/>
        </p:nvSpPr>
        <p:spPr>
          <a:xfrm>
            <a:off x="5074920" y="2697480"/>
            <a:ext cx="13716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Analysis</a:t>
            </a:r>
            <a:endParaRPr b="0" i="0" sz="950" u="none" cap="none" strike="noStrike">
              <a:solidFill>
                <a:schemeClr val="dk1"/>
              </a:solidFill>
              <a:latin typeface="Calibri"/>
              <a:ea typeface="Calibri"/>
              <a:cs typeface="Calibri"/>
              <a:sym typeface="Calibri"/>
            </a:endParaRPr>
          </a:p>
        </p:txBody>
      </p:sp>
      <p:sp>
        <p:nvSpPr>
          <p:cNvPr id="255" name="Google Shape;255;p11"/>
          <p:cNvSpPr/>
          <p:nvPr/>
        </p:nvSpPr>
        <p:spPr>
          <a:xfrm>
            <a:off x="6492240" y="2697480"/>
            <a:ext cx="1371600"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6" name="Google Shape;256;p11"/>
          <p:cNvSpPr txBox="1"/>
          <p:nvPr/>
        </p:nvSpPr>
        <p:spPr>
          <a:xfrm>
            <a:off x="6492240" y="2697480"/>
            <a:ext cx="13716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Reporting</a:t>
            </a:r>
            <a:endParaRPr b="0" i="0" sz="950" u="none" cap="none" strike="noStrike">
              <a:solidFill>
                <a:schemeClr val="dk1"/>
              </a:solidFill>
              <a:latin typeface="Calibri"/>
              <a:ea typeface="Calibri"/>
              <a:cs typeface="Calibri"/>
              <a:sym typeface="Calibri"/>
            </a:endParaRPr>
          </a:p>
        </p:txBody>
      </p:sp>
      <p:sp>
        <p:nvSpPr>
          <p:cNvPr id="257" name="Google Shape;257;p11"/>
          <p:cNvSpPr txBox="1"/>
          <p:nvPr/>
        </p:nvSpPr>
        <p:spPr>
          <a:xfrm>
            <a:off x="548640" y="3794760"/>
            <a:ext cx="169164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250"/>
              <a:buFont typeface="Calibri"/>
              <a:buNone/>
            </a:pPr>
            <a:r>
              <a:rPr b="1" i="0" lang="en-US" sz="1250" u="none" cap="none" strike="noStrike">
                <a:solidFill>
                  <a:srgbClr val="0F2440"/>
                </a:solidFill>
                <a:latin typeface="Calibri"/>
                <a:ea typeface="Calibri"/>
                <a:cs typeface="Calibri"/>
                <a:sym typeface="Calibri"/>
              </a:rPr>
              <a:t>DFRWS 7-phase</a:t>
            </a:r>
            <a:endParaRPr b="0" i="0" sz="1250" u="none" cap="none" strike="noStrike">
              <a:solidFill>
                <a:schemeClr val="dk1"/>
              </a:solidFill>
              <a:latin typeface="Calibri"/>
              <a:ea typeface="Calibri"/>
              <a:cs typeface="Calibri"/>
              <a:sym typeface="Calibri"/>
            </a:endParaRPr>
          </a:p>
        </p:txBody>
      </p:sp>
      <p:sp>
        <p:nvSpPr>
          <p:cNvPr id="258" name="Google Shape;258;p11"/>
          <p:cNvSpPr/>
          <p:nvPr/>
        </p:nvSpPr>
        <p:spPr>
          <a:xfrm>
            <a:off x="2240280" y="3794760"/>
            <a:ext cx="764177"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9" name="Google Shape;259;p11"/>
          <p:cNvSpPr txBox="1"/>
          <p:nvPr/>
        </p:nvSpPr>
        <p:spPr>
          <a:xfrm>
            <a:off x="2240280" y="3794760"/>
            <a:ext cx="764177"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Identify</a:t>
            </a:r>
            <a:endParaRPr b="0" i="0" sz="950" u="none" cap="none" strike="noStrike">
              <a:solidFill>
                <a:schemeClr val="dk1"/>
              </a:solidFill>
              <a:latin typeface="Calibri"/>
              <a:ea typeface="Calibri"/>
              <a:cs typeface="Calibri"/>
              <a:sym typeface="Calibri"/>
            </a:endParaRPr>
          </a:p>
        </p:txBody>
      </p:sp>
      <p:sp>
        <p:nvSpPr>
          <p:cNvPr id="260" name="Google Shape;260;p11"/>
          <p:cNvSpPr/>
          <p:nvPr/>
        </p:nvSpPr>
        <p:spPr>
          <a:xfrm>
            <a:off x="3050177" y="3794760"/>
            <a:ext cx="764177"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1" name="Google Shape;261;p11"/>
          <p:cNvSpPr txBox="1"/>
          <p:nvPr/>
        </p:nvSpPr>
        <p:spPr>
          <a:xfrm>
            <a:off x="3050177" y="3794760"/>
            <a:ext cx="764177"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Preserve</a:t>
            </a:r>
            <a:endParaRPr b="0" i="0" sz="950" u="none" cap="none" strike="noStrike">
              <a:solidFill>
                <a:schemeClr val="dk1"/>
              </a:solidFill>
              <a:latin typeface="Calibri"/>
              <a:ea typeface="Calibri"/>
              <a:cs typeface="Calibri"/>
              <a:sym typeface="Calibri"/>
            </a:endParaRPr>
          </a:p>
        </p:txBody>
      </p:sp>
      <p:sp>
        <p:nvSpPr>
          <p:cNvPr id="262" name="Google Shape;262;p11"/>
          <p:cNvSpPr/>
          <p:nvPr/>
        </p:nvSpPr>
        <p:spPr>
          <a:xfrm>
            <a:off x="3860074" y="3794760"/>
            <a:ext cx="764177"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3" name="Google Shape;263;p11"/>
          <p:cNvSpPr txBox="1"/>
          <p:nvPr/>
        </p:nvSpPr>
        <p:spPr>
          <a:xfrm>
            <a:off x="3860074" y="3794760"/>
            <a:ext cx="764177"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Collect</a:t>
            </a:r>
            <a:endParaRPr b="0" i="0" sz="950" u="none" cap="none" strike="noStrike">
              <a:solidFill>
                <a:schemeClr val="dk1"/>
              </a:solidFill>
              <a:latin typeface="Calibri"/>
              <a:ea typeface="Calibri"/>
              <a:cs typeface="Calibri"/>
              <a:sym typeface="Calibri"/>
            </a:endParaRPr>
          </a:p>
        </p:txBody>
      </p:sp>
      <p:sp>
        <p:nvSpPr>
          <p:cNvPr id="264" name="Google Shape;264;p11"/>
          <p:cNvSpPr/>
          <p:nvPr/>
        </p:nvSpPr>
        <p:spPr>
          <a:xfrm>
            <a:off x="4669971" y="3794760"/>
            <a:ext cx="764177"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5" name="Google Shape;265;p11"/>
          <p:cNvSpPr txBox="1"/>
          <p:nvPr/>
        </p:nvSpPr>
        <p:spPr>
          <a:xfrm>
            <a:off x="4669971" y="3794760"/>
            <a:ext cx="764177"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Examine</a:t>
            </a:r>
            <a:endParaRPr b="0" i="0" sz="950" u="none" cap="none" strike="noStrike">
              <a:solidFill>
                <a:schemeClr val="dk1"/>
              </a:solidFill>
              <a:latin typeface="Calibri"/>
              <a:ea typeface="Calibri"/>
              <a:cs typeface="Calibri"/>
              <a:sym typeface="Calibri"/>
            </a:endParaRPr>
          </a:p>
        </p:txBody>
      </p:sp>
      <p:sp>
        <p:nvSpPr>
          <p:cNvPr id="266" name="Google Shape;266;p11"/>
          <p:cNvSpPr/>
          <p:nvPr/>
        </p:nvSpPr>
        <p:spPr>
          <a:xfrm>
            <a:off x="5479869" y="3794760"/>
            <a:ext cx="764177"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7" name="Google Shape;267;p11"/>
          <p:cNvSpPr txBox="1"/>
          <p:nvPr/>
        </p:nvSpPr>
        <p:spPr>
          <a:xfrm>
            <a:off x="5479869" y="3794760"/>
            <a:ext cx="764177"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Analyse</a:t>
            </a:r>
            <a:endParaRPr b="0" i="0" sz="950" u="none" cap="none" strike="noStrike">
              <a:solidFill>
                <a:schemeClr val="dk1"/>
              </a:solidFill>
              <a:latin typeface="Calibri"/>
              <a:ea typeface="Calibri"/>
              <a:cs typeface="Calibri"/>
              <a:sym typeface="Calibri"/>
            </a:endParaRPr>
          </a:p>
        </p:txBody>
      </p:sp>
      <p:sp>
        <p:nvSpPr>
          <p:cNvPr id="268" name="Google Shape;268;p11"/>
          <p:cNvSpPr/>
          <p:nvPr/>
        </p:nvSpPr>
        <p:spPr>
          <a:xfrm>
            <a:off x="6289766" y="3794760"/>
            <a:ext cx="764177"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69" name="Google Shape;269;p11"/>
          <p:cNvSpPr txBox="1"/>
          <p:nvPr/>
        </p:nvSpPr>
        <p:spPr>
          <a:xfrm>
            <a:off x="6289766" y="3794760"/>
            <a:ext cx="764177"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Present</a:t>
            </a:r>
            <a:endParaRPr b="0" i="0" sz="950" u="none" cap="none" strike="noStrike">
              <a:solidFill>
                <a:schemeClr val="dk1"/>
              </a:solidFill>
              <a:latin typeface="Calibri"/>
              <a:ea typeface="Calibri"/>
              <a:cs typeface="Calibri"/>
              <a:sym typeface="Calibri"/>
            </a:endParaRPr>
          </a:p>
        </p:txBody>
      </p:sp>
      <p:sp>
        <p:nvSpPr>
          <p:cNvPr id="270" name="Google Shape;270;p11"/>
          <p:cNvSpPr/>
          <p:nvPr/>
        </p:nvSpPr>
        <p:spPr>
          <a:xfrm>
            <a:off x="7099663" y="3794760"/>
            <a:ext cx="764177" cy="731520"/>
          </a:xfrm>
          <a:prstGeom prst="rect">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1" name="Google Shape;271;p11"/>
          <p:cNvSpPr txBox="1"/>
          <p:nvPr/>
        </p:nvSpPr>
        <p:spPr>
          <a:xfrm>
            <a:off x="7099663" y="3794760"/>
            <a:ext cx="764177"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1F2A37"/>
              </a:buClr>
              <a:buSzPts val="950"/>
              <a:buFont typeface="Calibri"/>
              <a:buNone/>
            </a:pPr>
            <a:r>
              <a:rPr b="0" i="0" lang="en-US" sz="950" u="none" cap="none" strike="noStrike">
                <a:solidFill>
                  <a:srgbClr val="1F2A37"/>
                </a:solidFill>
                <a:latin typeface="Calibri"/>
                <a:ea typeface="Calibri"/>
                <a:cs typeface="Calibri"/>
                <a:sym typeface="Calibri"/>
              </a:rPr>
              <a:t>Decide</a:t>
            </a:r>
            <a:endParaRPr b="0" i="0" sz="950" u="none" cap="none" strike="noStrike">
              <a:solidFill>
                <a:schemeClr val="dk1"/>
              </a:solidFill>
              <a:latin typeface="Calibri"/>
              <a:ea typeface="Calibri"/>
              <a:cs typeface="Calibri"/>
              <a:sym typeface="Calibri"/>
            </a:endParaRPr>
          </a:p>
        </p:txBody>
      </p:sp>
      <p:sp>
        <p:nvSpPr>
          <p:cNvPr id="272" name="Google Shape;272;p11"/>
          <p:cNvSpPr txBox="1"/>
          <p:nvPr/>
        </p:nvSpPr>
        <p:spPr>
          <a:xfrm>
            <a:off x="548640" y="4892040"/>
            <a:ext cx="169164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250"/>
              <a:buFont typeface="Calibri"/>
              <a:buNone/>
            </a:pPr>
            <a:r>
              <a:rPr b="1" i="0" lang="en-US" sz="1250" u="none" cap="none" strike="noStrike">
                <a:solidFill>
                  <a:srgbClr val="1497AB"/>
                </a:solidFill>
                <a:latin typeface="Calibri"/>
                <a:ea typeface="Calibri"/>
                <a:cs typeface="Calibri"/>
                <a:sym typeface="Calibri"/>
              </a:rPr>
              <a:t>Proposed 9-phase</a:t>
            </a:r>
            <a:endParaRPr b="0" i="0" sz="1250" u="none" cap="none" strike="noStrike">
              <a:solidFill>
                <a:schemeClr val="dk1"/>
              </a:solidFill>
              <a:latin typeface="Calibri"/>
              <a:ea typeface="Calibri"/>
              <a:cs typeface="Calibri"/>
              <a:sym typeface="Calibri"/>
            </a:endParaRPr>
          </a:p>
        </p:txBody>
      </p:sp>
      <p:sp>
        <p:nvSpPr>
          <p:cNvPr id="273" name="Google Shape;273;p11"/>
          <p:cNvSpPr/>
          <p:nvPr/>
        </p:nvSpPr>
        <p:spPr>
          <a:xfrm>
            <a:off x="224028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4" name="Google Shape;274;p11"/>
          <p:cNvSpPr txBox="1"/>
          <p:nvPr/>
        </p:nvSpPr>
        <p:spPr>
          <a:xfrm>
            <a:off x="224028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Setup</a:t>
            </a:r>
            <a:endParaRPr b="0" i="0" sz="850" u="none" cap="none" strike="noStrike">
              <a:solidFill>
                <a:schemeClr val="dk1"/>
              </a:solidFill>
              <a:latin typeface="Calibri"/>
              <a:ea typeface="Calibri"/>
              <a:cs typeface="Calibri"/>
              <a:sym typeface="Calibri"/>
            </a:endParaRPr>
          </a:p>
        </p:txBody>
      </p:sp>
      <p:sp>
        <p:nvSpPr>
          <p:cNvPr id="275" name="Google Shape;275;p11"/>
          <p:cNvSpPr/>
          <p:nvPr/>
        </p:nvSpPr>
        <p:spPr>
          <a:xfrm>
            <a:off x="287020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6" name="Google Shape;276;p11"/>
          <p:cNvSpPr txBox="1"/>
          <p:nvPr/>
        </p:nvSpPr>
        <p:spPr>
          <a:xfrm>
            <a:off x="287020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Traffic Gen.</a:t>
            </a:r>
            <a:endParaRPr b="0" i="0" sz="850" u="none" cap="none" strike="noStrike">
              <a:solidFill>
                <a:schemeClr val="dk1"/>
              </a:solidFill>
              <a:latin typeface="Calibri"/>
              <a:ea typeface="Calibri"/>
              <a:cs typeface="Calibri"/>
              <a:sym typeface="Calibri"/>
            </a:endParaRPr>
          </a:p>
        </p:txBody>
      </p:sp>
      <p:sp>
        <p:nvSpPr>
          <p:cNvPr id="277" name="Google Shape;277;p11"/>
          <p:cNvSpPr/>
          <p:nvPr/>
        </p:nvSpPr>
        <p:spPr>
          <a:xfrm>
            <a:off x="350012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78" name="Google Shape;278;p11"/>
          <p:cNvSpPr txBox="1"/>
          <p:nvPr/>
        </p:nvSpPr>
        <p:spPr>
          <a:xfrm>
            <a:off x="350012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Capture</a:t>
            </a:r>
            <a:endParaRPr b="0" i="0" sz="850" u="none" cap="none" strike="noStrike">
              <a:solidFill>
                <a:schemeClr val="dk1"/>
              </a:solidFill>
              <a:latin typeface="Calibri"/>
              <a:ea typeface="Calibri"/>
              <a:cs typeface="Calibri"/>
              <a:sym typeface="Calibri"/>
            </a:endParaRPr>
          </a:p>
        </p:txBody>
      </p:sp>
      <p:sp>
        <p:nvSpPr>
          <p:cNvPr id="279" name="Google Shape;279;p11"/>
          <p:cNvSpPr/>
          <p:nvPr/>
        </p:nvSpPr>
        <p:spPr>
          <a:xfrm>
            <a:off x="413004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0" name="Google Shape;280;p11"/>
          <p:cNvSpPr txBox="1"/>
          <p:nvPr/>
        </p:nvSpPr>
        <p:spPr>
          <a:xfrm>
            <a:off x="413004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Analysis</a:t>
            </a:r>
            <a:endParaRPr b="0" i="0" sz="850" u="none" cap="none" strike="noStrike">
              <a:solidFill>
                <a:schemeClr val="dk1"/>
              </a:solidFill>
              <a:latin typeface="Calibri"/>
              <a:ea typeface="Calibri"/>
              <a:cs typeface="Calibri"/>
              <a:sym typeface="Calibri"/>
            </a:endParaRPr>
          </a:p>
        </p:txBody>
      </p:sp>
      <p:sp>
        <p:nvSpPr>
          <p:cNvPr id="281" name="Google Shape;281;p11"/>
          <p:cNvSpPr/>
          <p:nvPr/>
        </p:nvSpPr>
        <p:spPr>
          <a:xfrm>
            <a:off x="475996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2" name="Google Shape;282;p11"/>
          <p:cNvSpPr txBox="1"/>
          <p:nvPr/>
        </p:nvSpPr>
        <p:spPr>
          <a:xfrm>
            <a:off x="475996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Detection</a:t>
            </a:r>
            <a:endParaRPr b="0" i="0" sz="850" u="none" cap="none" strike="noStrike">
              <a:solidFill>
                <a:schemeClr val="dk1"/>
              </a:solidFill>
              <a:latin typeface="Calibri"/>
              <a:ea typeface="Calibri"/>
              <a:cs typeface="Calibri"/>
              <a:sym typeface="Calibri"/>
            </a:endParaRPr>
          </a:p>
        </p:txBody>
      </p:sp>
      <p:sp>
        <p:nvSpPr>
          <p:cNvPr id="283" name="Google Shape;283;p11"/>
          <p:cNvSpPr/>
          <p:nvPr/>
        </p:nvSpPr>
        <p:spPr>
          <a:xfrm>
            <a:off x="538988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4" name="Google Shape;284;p11"/>
          <p:cNvSpPr txBox="1"/>
          <p:nvPr/>
        </p:nvSpPr>
        <p:spPr>
          <a:xfrm>
            <a:off x="538988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Evidence</a:t>
            </a:r>
            <a:endParaRPr b="0" i="0" sz="850" u="none" cap="none" strike="noStrike">
              <a:solidFill>
                <a:schemeClr val="dk1"/>
              </a:solidFill>
              <a:latin typeface="Calibri"/>
              <a:ea typeface="Calibri"/>
              <a:cs typeface="Calibri"/>
              <a:sym typeface="Calibri"/>
            </a:endParaRPr>
          </a:p>
        </p:txBody>
      </p:sp>
      <p:sp>
        <p:nvSpPr>
          <p:cNvPr id="285" name="Google Shape;285;p11"/>
          <p:cNvSpPr/>
          <p:nvPr/>
        </p:nvSpPr>
        <p:spPr>
          <a:xfrm>
            <a:off x="601980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6" name="Google Shape;286;p11"/>
          <p:cNvSpPr txBox="1"/>
          <p:nvPr/>
        </p:nvSpPr>
        <p:spPr>
          <a:xfrm>
            <a:off x="601980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Reconstruct</a:t>
            </a:r>
            <a:endParaRPr b="0" i="0" sz="850" u="none" cap="none" strike="noStrike">
              <a:solidFill>
                <a:schemeClr val="dk1"/>
              </a:solidFill>
              <a:latin typeface="Calibri"/>
              <a:ea typeface="Calibri"/>
              <a:cs typeface="Calibri"/>
              <a:sym typeface="Calibri"/>
            </a:endParaRPr>
          </a:p>
        </p:txBody>
      </p:sp>
      <p:sp>
        <p:nvSpPr>
          <p:cNvPr id="287" name="Google Shape;287;p11"/>
          <p:cNvSpPr/>
          <p:nvPr/>
        </p:nvSpPr>
        <p:spPr>
          <a:xfrm>
            <a:off x="664972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8" name="Google Shape;288;p11"/>
          <p:cNvSpPr txBox="1"/>
          <p:nvPr/>
        </p:nvSpPr>
        <p:spPr>
          <a:xfrm>
            <a:off x="664972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Report</a:t>
            </a:r>
            <a:endParaRPr b="0" i="0" sz="850" u="none" cap="none" strike="noStrike">
              <a:solidFill>
                <a:schemeClr val="dk1"/>
              </a:solidFill>
              <a:latin typeface="Calibri"/>
              <a:ea typeface="Calibri"/>
              <a:cs typeface="Calibri"/>
              <a:sym typeface="Calibri"/>
            </a:endParaRPr>
          </a:p>
        </p:txBody>
      </p:sp>
      <p:sp>
        <p:nvSpPr>
          <p:cNvPr id="289" name="Google Shape;289;p11"/>
          <p:cNvSpPr/>
          <p:nvPr/>
        </p:nvSpPr>
        <p:spPr>
          <a:xfrm>
            <a:off x="7279640" y="4892040"/>
            <a:ext cx="584200" cy="731520"/>
          </a:xfrm>
          <a:prstGeom prst="rect">
            <a:avLst/>
          </a:prstGeom>
          <a:solidFill>
            <a:srgbClr val="1497AB"/>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0" name="Google Shape;290;p11"/>
          <p:cNvSpPr txBox="1"/>
          <p:nvPr/>
        </p:nvSpPr>
        <p:spPr>
          <a:xfrm>
            <a:off x="7279640" y="4892040"/>
            <a:ext cx="584200" cy="73152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850"/>
              <a:buFont typeface="Calibri"/>
              <a:buNone/>
            </a:pPr>
            <a:r>
              <a:rPr b="1" i="0" lang="en-US" sz="850" u="none" cap="none" strike="noStrike">
                <a:solidFill>
                  <a:srgbClr val="FFFFFF"/>
                </a:solidFill>
                <a:latin typeface="Calibri"/>
                <a:ea typeface="Calibri"/>
                <a:cs typeface="Calibri"/>
                <a:sym typeface="Calibri"/>
              </a:rPr>
              <a:t>Evaluate</a:t>
            </a:r>
            <a:endParaRPr b="0" i="0" sz="850" u="none" cap="none" strike="noStrike">
              <a:solidFill>
                <a:schemeClr val="dk1"/>
              </a:solidFill>
              <a:latin typeface="Calibri"/>
              <a:ea typeface="Calibri"/>
              <a:cs typeface="Calibri"/>
              <a:sym typeface="Calibri"/>
            </a:endParaRPr>
          </a:p>
        </p:txBody>
      </p:sp>
      <p:sp>
        <p:nvSpPr>
          <p:cNvPr id="291" name="Google Shape;291;p11"/>
          <p:cNvSpPr/>
          <p:nvPr/>
        </p:nvSpPr>
        <p:spPr>
          <a:xfrm>
            <a:off x="8092440" y="1600200"/>
            <a:ext cx="3520440" cy="4023360"/>
          </a:xfrm>
          <a:prstGeom prst="roundRect">
            <a:avLst>
              <a:gd fmla="val 2078"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92" name="Google Shape;292;p11"/>
          <p:cNvSpPr txBox="1"/>
          <p:nvPr/>
        </p:nvSpPr>
        <p:spPr>
          <a:xfrm>
            <a:off x="8366760" y="1828800"/>
            <a:ext cx="301752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2B34C"/>
              </a:buClr>
              <a:buSzPts val="1050"/>
              <a:buFont typeface="Calibri"/>
              <a:buNone/>
            </a:pPr>
            <a:r>
              <a:rPr b="1" i="0" lang="en-US" sz="1050" u="none" cap="none" strike="noStrike">
                <a:solidFill>
                  <a:srgbClr val="F2B34C"/>
                </a:solidFill>
                <a:latin typeface="Calibri"/>
                <a:ea typeface="Calibri"/>
                <a:cs typeface="Calibri"/>
                <a:sym typeface="Calibri"/>
              </a:rPr>
              <a:t>THE GAP</a:t>
            </a:r>
            <a:endParaRPr b="0" i="0" sz="1050" u="none" cap="none" strike="noStrike">
              <a:solidFill>
                <a:schemeClr val="dk1"/>
              </a:solidFill>
              <a:latin typeface="Calibri"/>
              <a:ea typeface="Calibri"/>
              <a:cs typeface="Calibri"/>
              <a:sym typeface="Calibri"/>
            </a:endParaRPr>
          </a:p>
        </p:txBody>
      </p:sp>
      <p:sp>
        <p:nvSpPr>
          <p:cNvPr id="293" name="Google Shape;293;p11"/>
          <p:cNvSpPr txBox="1"/>
          <p:nvPr/>
        </p:nvSpPr>
        <p:spPr>
          <a:xfrm>
            <a:off x="8366760" y="2194560"/>
            <a:ext cx="3017520" cy="329184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chemeClr val="dk1"/>
              </a:buClr>
              <a:buSzPts val="1100"/>
              <a:buFont typeface="Arial"/>
              <a:buNone/>
            </a:pPr>
            <a:r>
              <a:rPr b="1" i="0" lang="en-US" sz="1500" u="none" cap="none" strike="noStrike">
                <a:solidFill>
                  <a:srgbClr val="FFFFFF"/>
                </a:solidFill>
                <a:latin typeface="Calibri"/>
                <a:ea typeface="Calibri"/>
                <a:cs typeface="Calibri"/>
                <a:sym typeface="Calibri"/>
              </a:rPr>
              <a:t>Current models are technology agnostic and general.</a:t>
            </a:r>
            <a:endParaRPr b="1" i="0" sz="1500" u="none" cap="none" strike="noStrike">
              <a:solidFill>
                <a:srgbClr val="FFFFFF"/>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t/>
            </a:r>
            <a:endParaRPr b="1" i="0" sz="1500" u="none" cap="none" strike="noStrike">
              <a:solidFill>
                <a:srgbClr val="FFFFFF"/>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1" i="0" lang="en-US" sz="1500" u="none" cap="none" strike="noStrike">
                <a:solidFill>
                  <a:srgbClr val="FFFFFF"/>
                </a:solidFill>
                <a:latin typeface="Calibri"/>
                <a:ea typeface="Calibri"/>
                <a:cs typeface="Calibri"/>
                <a:sym typeface="Calibri"/>
              </a:rPr>
              <a:t>They lump traffic creation, capture, detection, reconstruction and evaluation into general phases, leaving the Kali/Wireshark processes to the investigator.</a:t>
            </a:r>
            <a:endParaRPr b="1" i="0" sz="1500" u="none" cap="none" strike="noStrike">
              <a:solidFill>
                <a:srgbClr val="FFFFFF"/>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t/>
            </a:r>
            <a:endParaRPr b="1" i="0" sz="1500" u="none" cap="none" strike="noStrike">
              <a:solidFill>
                <a:srgbClr val="FFFFFF"/>
              </a:solidFill>
              <a:latin typeface="Calibri"/>
              <a:ea typeface="Calibri"/>
              <a:cs typeface="Calibri"/>
              <a:sym typeface="Calibri"/>
            </a:endParaRPr>
          </a:p>
          <a:p>
            <a:pPr indent="0" lvl="0" marL="0" marR="0" rtl="0" algn="l">
              <a:lnSpc>
                <a:spcPct val="100000"/>
              </a:lnSpc>
              <a:spcBef>
                <a:spcPts val="0"/>
              </a:spcBef>
              <a:spcAft>
                <a:spcPts val="0"/>
              </a:spcAft>
              <a:buClr>
                <a:srgbClr val="5CC6D6"/>
              </a:buClr>
              <a:buSzPts val="1500"/>
              <a:buFont typeface="Calibri"/>
              <a:buNone/>
            </a:pPr>
            <a:r>
              <a:rPr b="1" i="0" lang="en-US" sz="1500" u="none" cap="none" strike="noStrike">
                <a:solidFill>
                  <a:srgbClr val="FFFFFF"/>
                </a:solidFill>
                <a:latin typeface="Calibri"/>
                <a:ea typeface="Calibri"/>
                <a:cs typeface="Calibri"/>
                <a:sym typeface="Calibri"/>
              </a:rPr>
              <a:t>This project deconstructs each task to a measurable phase.</a:t>
            </a:r>
            <a:endParaRPr b="1" i="0" sz="1500" u="none" cap="none" strike="noStrike">
              <a:solidFill>
                <a:srgbClr val="FFFFFF"/>
              </a:solidFill>
              <a:latin typeface="Calibri"/>
              <a:ea typeface="Calibri"/>
              <a:cs typeface="Calibri"/>
              <a:sym typeface="Calibri"/>
            </a:endParaRPr>
          </a:p>
        </p:txBody>
      </p:sp>
      <p:sp>
        <p:nvSpPr>
          <p:cNvPr id="294" name="Google Shape;294;p11"/>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9</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99" name="Shape 299"/>
        <p:cNvGrpSpPr/>
        <p:nvPr/>
      </p:nvGrpSpPr>
      <p:grpSpPr>
        <a:xfrm>
          <a:off x="0" y="0"/>
          <a:ext cx="0" cy="0"/>
          <a:chOff x="0" y="0"/>
          <a:chExt cx="0" cy="0"/>
        </a:xfrm>
      </p:grpSpPr>
      <p:sp>
        <p:nvSpPr>
          <p:cNvPr id="300" name="Google Shape;300;p12"/>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301" name="Google Shape;301;p12"/>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302" name="Google Shape;302;p12"/>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04  METHODOLOGY</a:t>
            </a:r>
            <a:endParaRPr b="0" i="0" sz="1050" u="none" cap="none" strike="noStrike">
              <a:solidFill>
                <a:schemeClr val="dk1"/>
              </a:solidFill>
              <a:latin typeface="Calibri"/>
              <a:ea typeface="Calibri"/>
              <a:cs typeface="Calibri"/>
              <a:sym typeface="Calibri"/>
            </a:endParaRPr>
          </a:p>
        </p:txBody>
      </p:sp>
      <p:sp>
        <p:nvSpPr>
          <p:cNvPr id="303" name="Google Shape;303;p12"/>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The Nine-Phase Investigation Framework</a:t>
            </a:r>
            <a:endParaRPr b="0" i="0" sz="2800" u="none" cap="none" strike="noStrike">
              <a:solidFill>
                <a:schemeClr val="dk1"/>
              </a:solidFill>
              <a:latin typeface="Calibri"/>
              <a:ea typeface="Calibri"/>
              <a:cs typeface="Calibri"/>
              <a:sym typeface="Calibri"/>
            </a:endParaRPr>
          </a:p>
        </p:txBody>
      </p:sp>
      <p:sp>
        <p:nvSpPr>
          <p:cNvPr id="304" name="Google Shape;304;p12"/>
          <p:cNvSpPr/>
          <p:nvPr/>
        </p:nvSpPr>
        <p:spPr>
          <a:xfrm>
            <a:off x="548640" y="1554480"/>
            <a:ext cx="2011680" cy="1325880"/>
          </a:xfrm>
          <a:prstGeom prst="roundRect">
            <a:avLst>
              <a:gd fmla="val 5517" name="adj"/>
            </a:avLst>
          </a:prstGeom>
          <a:solidFill>
            <a:srgbClr val="E3F3F6"/>
          </a:solidFill>
          <a:ln cap="flat" cmpd="sng" w="12700">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5" name="Google Shape;305;p12"/>
          <p:cNvSpPr/>
          <p:nvPr/>
        </p:nvSpPr>
        <p:spPr>
          <a:xfrm>
            <a:off x="685800" y="1691640"/>
            <a:ext cx="384048" cy="38404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6" name="Google Shape;306;p12"/>
          <p:cNvSpPr txBox="1"/>
          <p:nvPr/>
        </p:nvSpPr>
        <p:spPr>
          <a:xfrm>
            <a:off x="685800" y="169164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1</a:t>
            </a:r>
            <a:endParaRPr b="0" i="0" sz="1200" u="none" cap="none" strike="noStrike">
              <a:solidFill>
                <a:schemeClr val="dk1"/>
              </a:solidFill>
              <a:latin typeface="Calibri"/>
              <a:ea typeface="Calibri"/>
              <a:cs typeface="Calibri"/>
              <a:sym typeface="Calibri"/>
            </a:endParaRPr>
          </a:p>
        </p:txBody>
      </p:sp>
      <p:sp>
        <p:nvSpPr>
          <p:cNvPr id="307" name="Google Shape;307;p12"/>
          <p:cNvSpPr txBox="1"/>
          <p:nvPr/>
        </p:nvSpPr>
        <p:spPr>
          <a:xfrm>
            <a:off x="685800" y="212140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Environment Setup</a:t>
            </a:r>
            <a:endParaRPr b="0" i="0" sz="1300" u="none" cap="none" strike="noStrike">
              <a:solidFill>
                <a:schemeClr val="dk1"/>
              </a:solidFill>
              <a:latin typeface="Calibri"/>
              <a:ea typeface="Calibri"/>
              <a:cs typeface="Calibri"/>
              <a:sym typeface="Calibri"/>
            </a:endParaRPr>
          </a:p>
        </p:txBody>
      </p:sp>
      <p:sp>
        <p:nvSpPr>
          <p:cNvPr id="308" name="Google Shape;308;p12"/>
          <p:cNvSpPr txBox="1"/>
          <p:nvPr/>
        </p:nvSpPr>
        <p:spPr>
          <a:xfrm>
            <a:off x="685800" y="242316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VirtualBox, host-only vboxnet0</a:t>
            </a:r>
            <a:endParaRPr b="0" i="0" sz="1050" u="none" cap="none" strike="noStrike">
              <a:solidFill>
                <a:schemeClr val="dk1"/>
              </a:solidFill>
              <a:latin typeface="Calibri"/>
              <a:ea typeface="Calibri"/>
              <a:cs typeface="Calibri"/>
              <a:sym typeface="Calibri"/>
            </a:endParaRPr>
          </a:p>
        </p:txBody>
      </p:sp>
      <p:pic>
        <p:nvPicPr>
          <p:cNvPr descr="preencoded.png" id="309" name="Google Shape;309;p12"/>
          <p:cNvPicPr preferRelativeResize="0"/>
          <p:nvPr/>
        </p:nvPicPr>
        <p:blipFill rotWithShape="1">
          <a:blip r:embed="rId4">
            <a:alphaModFix/>
          </a:blip>
          <a:srcRect b="0" l="0" r="0" t="0"/>
          <a:stretch/>
        </p:blipFill>
        <p:spPr>
          <a:xfrm>
            <a:off x="2606040" y="2103120"/>
            <a:ext cx="164592" cy="182880"/>
          </a:xfrm>
          <a:prstGeom prst="rect">
            <a:avLst/>
          </a:prstGeom>
          <a:noFill/>
          <a:ln>
            <a:noFill/>
          </a:ln>
        </p:spPr>
      </p:pic>
      <p:sp>
        <p:nvSpPr>
          <p:cNvPr id="310" name="Google Shape;310;p12"/>
          <p:cNvSpPr/>
          <p:nvPr/>
        </p:nvSpPr>
        <p:spPr>
          <a:xfrm>
            <a:off x="2811780" y="1554480"/>
            <a:ext cx="2011680" cy="1325880"/>
          </a:xfrm>
          <a:prstGeom prst="roundRect">
            <a:avLst>
              <a:gd fmla="val 5517" name="adj"/>
            </a:avLst>
          </a:prstGeom>
          <a:solidFill>
            <a:srgbClr val="E3F3F6"/>
          </a:solidFill>
          <a:ln cap="flat" cmpd="sng" w="12700">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 name="Google Shape;311;p12"/>
          <p:cNvSpPr/>
          <p:nvPr/>
        </p:nvSpPr>
        <p:spPr>
          <a:xfrm>
            <a:off x="2948940" y="1691640"/>
            <a:ext cx="384048" cy="38404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2" name="Google Shape;312;p12"/>
          <p:cNvSpPr txBox="1"/>
          <p:nvPr/>
        </p:nvSpPr>
        <p:spPr>
          <a:xfrm>
            <a:off x="2948940" y="169164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2</a:t>
            </a:r>
            <a:endParaRPr b="0" i="0" sz="1200" u="none" cap="none" strike="noStrike">
              <a:solidFill>
                <a:schemeClr val="dk1"/>
              </a:solidFill>
              <a:latin typeface="Calibri"/>
              <a:ea typeface="Calibri"/>
              <a:cs typeface="Calibri"/>
              <a:sym typeface="Calibri"/>
            </a:endParaRPr>
          </a:p>
        </p:txBody>
      </p:sp>
      <p:sp>
        <p:nvSpPr>
          <p:cNvPr id="313" name="Google Shape;313;p12"/>
          <p:cNvSpPr txBox="1"/>
          <p:nvPr/>
        </p:nvSpPr>
        <p:spPr>
          <a:xfrm>
            <a:off x="2948940" y="212140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Traffic Generation</a:t>
            </a:r>
            <a:endParaRPr b="0" i="0" sz="1300" u="none" cap="none" strike="noStrike">
              <a:solidFill>
                <a:schemeClr val="dk1"/>
              </a:solidFill>
              <a:latin typeface="Calibri"/>
              <a:ea typeface="Calibri"/>
              <a:cs typeface="Calibri"/>
              <a:sym typeface="Calibri"/>
            </a:endParaRPr>
          </a:p>
        </p:txBody>
      </p:sp>
      <p:sp>
        <p:nvSpPr>
          <p:cNvPr id="314" name="Google Shape;314;p12"/>
          <p:cNvSpPr txBox="1"/>
          <p:nvPr/>
        </p:nvSpPr>
        <p:spPr>
          <a:xfrm>
            <a:off x="2948940" y="242316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ping, Nmap -sS / -sV</a:t>
            </a:r>
            <a:endParaRPr b="0" i="0" sz="1050" u="none" cap="none" strike="noStrike">
              <a:solidFill>
                <a:schemeClr val="dk1"/>
              </a:solidFill>
              <a:latin typeface="Calibri"/>
              <a:ea typeface="Calibri"/>
              <a:cs typeface="Calibri"/>
              <a:sym typeface="Calibri"/>
            </a:endParaRPr>
          </a:p>
        </p:txBody>
      </p:sp>
      <p:pic>
        <p:nvPicPr>
          <p:cNvPr descr="preencoded.png" id="315" name="Google Shape;315;p12"/>
          <p:cNvPicPr preferRelativeResize="0"/>
          <p:nvPr/>
        </p:nvPicPr>
        <p:blipFill rotWithShape="1">
          <a:blip r:embed="rId4">
            <a:alphaModFix/>
          </a:blip>
          <a:srcRect b="0" l="0" r="0" t="0"/>
          <a:stretch/>
        </p:blipFill>
        <p:spPr>
          <a:xfrm>
            <a:off x="4869180" y="2103120"/>
            <a:ext cx="164592" cy="182880"/>
          </a:xfrm>
          <a:prstGeom prst="rect">
            <a:avLst/>
          </a:prstGeom>
          <a:noFill/>
          <a:ln>
            <a:noFill/>
          </a:ln>
        </p:spPr>
      </p:pic>
      <p:sp>
        <p:nvSpPr>
          <p:cNvPr id="316" name="Google Shape;316;p12"/>
          <p:cNvSpPr/>
          <p:nvPr/>
        </p:nvSpPr>
        <p:spPr>
          <a:xfrm>
            <a:off x="5074920" y="1554480"/>
            <a:ext cx="2011680" cy="1325880"/>
          </a:xfrm>
          <a:prstGeom prst="roundRect">
            <a:avLst>
              <a:gd fmla="val 5517" name="adj"/>
            </a:avLst>
          </a:prstGeom>
          <a:solidFill>
            <a:srgbClr val="E3F3F6"/>
          </a:solidFill>
          <a:ln cap="flat" cmpd="sng" w="12700">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7" name="Google Shape;317;p12"/>
          <p:cNvSpPr/>
          <p:nvPr/>
        </p:nvSpPr>
        <p:spPr>
          <a:xfrm>
            <a:off x="5212080" y="1691640"/>
            <a:ext cx="384048" cy="38404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8" name="Google Shape;318;p12"/>
          <p:cNvSpPr txBox="1"/>
          <p:nvPr/>
        </p:nvSpPr>
        <p:spPr>
          <a:xfrm>
            <a:off x="5212080" y="169164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3</a:t>
            </a:r>
            <a:endParaRPr b="0" i="0" sz="1200" u="none" cap="none" strike="noStrike">
              <a:solidFill>
                <a:schemeClr val="dk1"/>
              </a:solidFill>
              <a:latin typeface="Calibri"/>
              <a:ea typeface="Calibri"/>
              <a:cs typeface="Calibri"/>
              <a:sym typeface="Calibri"/>
            </a:endParaRPr>
          </a:p>
        </p:txBody>
      </p:sp>
      <p:sp>
        <p:nvSpPr>
          <p:cNvPr id="319" name="Google Shape;319;p12"/>
          <p:cNvSpPr txBox="1"/>
          <p:nvPr/>
        </p:nvSpPr>
        <p:spPr>
          <a:xfrm>
            <a:off x="5212080" y="212140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Packet Capture</a:t>
            </a:r>
            <a:endParaRPr b="0" i="0" sz="1300" u="none" cap="none" strike="noStrike">
              <a:solidFill>
                <a:schemeClr val="dk1"/>
              </a:solidFill>
              <a:latin typeface="Calibri"/>
              <a:ea typeface="Calibri"/>
              <a:cs typeface="Calibri"/>
              <a:sym typeface="Calibri"/>
            </a:endParaRPr>
          </a:p>
        </p:txBody>
      </p:sp>
      <p:sp>
        <p:nvSpPr>
          <p:cNvPr id="320" name="Google Shape;320;p12"/>
          <p:cNvSpPr txBox="1"/>
          <p:nvPr/>
        </p:nvSpPr>
        <p:spPr>
          <a:xfrm>
            <a:off x="5212080" y="242316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Wireshark on eth0 to .pcapng</a:t>
            </a:r>
            <a:endParaRPr b="0" i="0" sz="1050" u="none" cap="none" strike="noStrike">
              <a:solidFill>
                <a:schemeClr val="dk1"/>
              </a:solidFill>
              <a:latin typeface="Calibri"/>
              <a:ea typeface="Calibri"/>
              <a:cs typeface="Calibri"/>
              <a:sym typeface="Calibri"/>
            </a:endParaRPr>
          </a:p>
        </p:txBody>
      </p:sp>
      <p:pic>
        <p:nvPicPr>
          <p:cNvPr descr="preencoded.png" id="321" name="Google Shape;321;p12"/>
          <p:cNvPicPr preferRelativeResize="0"/>
          <p:nvPr/>
        </p:nvPicPr>
        <p:blipFill rotWithShape="1">
          <a:blip r:embed="rId4">
            <a:alphaModFix/>
          </a:blip>
          <a:srcRect b="0" l="0" r="0" t="0"/>
          <a:stretch/>
        </p:blipFill>
        <p:spPr>
          <a:xfrm>
            <a:off x="7132320" y="2103120"/>
            <a:ext cx="164592" cy="182880"/>
          </a:xfrm>
          <a:prstGeom prst="rect">
            <a:avLst/>
          </a:prstGeom>
          <a:noFill/>
          <a:ln>
            <a:noFill/>
          </a:ln>
        </p:spPr>
      </p:pic>
      <p:sp>
        <p:nvSpPr>
          <p:cNvPr id="322" name="Google Shape;322;p12"/>
          <p:cNvSpPr/>
          <p:nvPr/>
        </p:nvSpPr>
        <p:spPr>
          <a:xfrm>
            <a:off x="7338060" y="1554480"/>
            <a:ext cx="2011680" cy="1325880"/>
          </a:xfrm>
          <a:prstGeom prst="roundRect">
            <a:avLst>
              <a:gd fmla="val 5517" name="adj"/>
            </a:avLst>
          </a:prstGeom>
          <a:solidFill>
            <a:srgbClr val="E3F3F6"/>
          </a:solidFill>
          <a:ln cap="flat" cmpd="sng" w="12700">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3" name="Google Shape;323;p12"/>
          <p:cNvSpPr/>
          <p:nvPr/>
        </p:nvSpPr>
        <p:spPr>
          <a:xfrm>
            <a:off x="7475220" y="1691640"/>
            <a:ext cx="384048" cy="38404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4" name="Google Shape;324;p12"/>
          <p:cNvSpPr txBox="1"/>
          <p:nvPr/>
        </p:nvSpPr>
        <p:spPr>
          <a:xfrm>
            <a:off x="7475220" y="169164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4</a:t>
            </a:r>
            <a:endParaRPr b="0" i="0" sz="1200" u="none" cap="none" strike="noStrike">
              <a:solidFill>
                <a:schemeClr val="dk1"/>
              </a:solidFill>
              <a:latin typeface="Calibri"/>
              <a:ea typeface="Calibri"/>
              <a:cs typeface="Calibri"/>
              <a:sym typeface="Calibri"/>
            </a:endParaRPr>
          </a:p>
        </p:txBody>
      </p:sp>
      <p:sp>
        <p:nvSpPr>
          <p:cNvPr id="325" name="Google Shape;325;p12"/>
          <p:cNvSpPr txBox="1"/>
          <p:nvPr/>
        </p:nvSpPr>
        <p:spPr>
          <a:xfrm>
            <a:off x="7475220" y="212140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Packet Analysis</a:t>
            </a:r>
            <a:endParaRPr b="0" i="0" sz="1300" u="none" cap="none" strike="noStrike">
              <a:solidFill>
                <a:schemeClr val="dk1"/>
              </a:solidFill>
              <a:latin typeface="Calibri"/>
              <a:ea typeface="Calibri"/>
              <a:cs typeface="Calibri"/>
              <a:sym typeface="Calibri"/>
            </a:endParaRPr>
          </a:p>
        </p:txBody>
      </p:sp>
      <p:sp>
        <p:nvSpPr>
          <p:cNvPr id="326" name="Google Shape;326;p12"/>
          <p:cNvSpPr txBox="1"/>
          <p:nvPr/>
        </p:nvSpPr>
        <p:spPr>
          <a:xfrm>
            <a:off x="7475220" y="242316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display filters, Follow Stream</a:t>
            </a:r>
            <a:endParaRPr b="0" i="0" sz="1050" u="none" cap="none" strike="noStrike">
              <a:solidFill>
                <a:schemeClr val="dk1"/>
              </a:solidFill>
              <a:latin typeface="Calibri"/>
              <a:ea typeface="Calibri"/>
              <a:cs typeface="Calibri"/>
              <a:sym typeface="Calibri"/>
            </a:endParaRPr>
          </a:p>
        </p:txBody>
      </p:sp>
      <p:pic>
        <p:nvPicPr>
          <p:cNvPr descr="preencoded.png" id="327" name="Google Shape;327;p12"/>
          <p:cNvPicPr preferRelativeResize="0"/>
          <p:nvPr/>
        </p:nvPicPr>
        <p:blipFill rotWithShape="1">
          <a:blip r:embed="rId4">
            <a:alphaModFix/>
          </a:blip>
          <a:srcRect b="0" l="0" r="0" t="0"/>
          <a:stretch/>
        </p:blipFill>
        <p:spPr>
          <a:xfrm>
            <a:off x="9395460" y="2103120"/>
            <a:ext cx="164592" cy="182880"/>
          </a:xfrm>
          <a:prstGeom prst="rect">
            <a:avLst/>
          </a:prstGeom>
          <a:noFill/>
          <a:ln>
            <a:noFill/>
          </a:ln>
        </p:spPr>
      </p:pic>
      <p:sp>
        <p:nvSpPr>
          <p:cNvPr id="328" name="Google Shape;328;p12"/>
          <p:cNvSpPr/>
          <p:nvPr/>
        </p:nvSpPr>
        <p:spPr>
          <a:xfrm>
            <a:off x="9601200" y="1554480"/>
            <a:ext cx="2011680" cy="1325880"/>
          </a:xfrm>
          <a:prstGeom prst="roundRect">
            <a:avLst>
              <a:gd fmla="val 5517" name="adj"/>
            </a:avLst>
          </a:prstGeom>
          <a:solidFill>
            <a:srgbClr val="FBF1DF"/>
          </a:solidFill>
          <a:ln cap="flat" cmpd="sng" w="12700">
            <a:solidFill>
              <a:srgbClr val="C27A1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9" name="Google Shape;329;p12"/>
          <p:cNvSpPr/>
          <p:nvPr/>
        </p:nvSpPr>
        <p:spPr>
          <a:xfrm>
            <a:off x="9738360" y="1691640"/>
            <a:ext cx="384048" cy="384048"/>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0" name="Google Shape;330;p12"/>
          <p:cNvSpPr txBox="1"/>
          <p:nvPr/>
        </p:nvSpPr>
        <p:spPr>
          <a:xfrm>
            <a:off x="9738360" y="169164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5</a:t>
            </a:r>
            <a:endParaRPr b="0" i="0" sz="1200" u="none" cap="none" strike="noStrike">
              <a:solidFill>
                <a:schemeClr val="dk1"/>
              </a:solidFill>
              <a:latin typeface="Calibri"/>
              <a:ea typeface="Calibri"/>
              <a:cs typeface="Calibri"/>
              <a:sym typeface="Calibri"/>
            </a:endParaRPr>
          </a:p>
        </p:txBody>
      </p:sp>
      <p:sp>
        <p:nvSpPr>
          <p:cNvPr id="331" name="Google Shape;331;p12"/>
          <p:cNvSpPr txBox="1"/>
          <p:nvPr/>
        </p:nvSpPr>
        <p:spPr>
          <a:xfrm>
            <a:off x="9738360" y="212140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Attack Detection</a:t>
            </a:r>
            <a:endParaRPr b="0" i="0" sz="1300" u="none" cap="none" strike="noStrike">
              <a:solidFill>
                <a:schemeClr val="dk1"/>
              </a:solidFill>
              <a:latin typeface="Calibri"/>
              <a:ea typeface="Calibri"/>
              <a:cs typeface="Calibri"/>
              <a:sym typeface="Calibri"/>
            </a:endParaRPr>
          </a:p>
        </p:txBody>
      </p:sp>
      <p:sp>
        <p:nvSpPr>
          <p:cNvPr id="332" name="Google Shape;332;p12"/>
          <p:cNvSpPr txBox="1"/>
          <p:nvPr/>
        </p:nvSpPr>
        <p:spPr>
          <a:xfrm>
            <a:off x="9738360" y="242316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two independent signals</a:t>
            </a:r>
            <a:endParaRPr b="0" i="0" sz="1050" u="none" cap="none" strike="noStrike">
              <a:solidFill>
                <a:schemeClr val="dk1"/>
              </a:solidFill>
              <a:latin typeface="Calibri"/>
              <a:ea typeface="Calibri"/>
              <a:cs typeface="Calibri"/>
              <a:sym typeface="Calibri"/>
            </a:endParaRPr>
          </a:p>
        </p:txBody>
      </p:sp>
      <p:sp>
        <p:nvSpPr>
          <p:cNvPr id="333" name="Google Shape;333;p12"/>
          <p:cNvSpPr/>
          <p:nvPr/>
        </p:nvSpPr>
        <p:spPr>
          <a:xfrm>
            <a:off x="8469630" y="3429000"/>
            <a:ext cx="2011680" cy="1325880"/>
          </a:xfrm>
          <a:prstGeom prst="roundRect">
            <a:avLst>
              <a:gd fmla="val 5517" name="adj"/>
            </a:avLst>
          </a:prstGeom>
          <a:solidFill>
            <a:srgbClr val="FBF1DF"/>
          </a:solidFill>
          <a:ln cap="flat" cmpd="sng" w="12700">
            <a:solidFill>
              <a:srgbClr val="C27A1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4" name="Google Shape;334;p12"/>
          <p:cNvSpPr/>
          <p:nvPr/>
        </p:nvSpPr>
        <p:spPr>
          <a:xfrm>
            <a:off x="8606790" y="3566160"/>
            <a:ext cx="384048" cy="384048"/>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5" name="Google Shape;335;p12"/>
          <p:cNvSpPr txBox="1"/>
          <p:nvPr/>
        </p:nvSpPr>
        <p:spPr>
          <a:xfrm>
            <a:off x="8606790" y="356616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6</a:t>
            </a:r>
            <a:endParaRPr b="0" i="0" sz="1200" u="none" cap="none" strike="noStrike">
              <a:solidFill>
                <a:schemeClr val="dk1"/>
              </a:solidFill>
              <a:latin typeface="Calibri"/>
              <a:ea typeface="Calibri"/>
              <a:cs typeface="Calibri"/>
              <a:sym typeface="Calibri"/>
            </a:endParaRPr>
          </a:p>
        </p:txBody>
      </p:sp>
      <p:sp>
        <p:nvSpPr>
          <p:cNvPr id="336" name="Google Shape;336;p12"/>
          <p:cNvSpPr txBox="1"/>
          <p:nvPr/>
        </p:nvSpPr>
        <p:spPr>
          <a:xfrm>
            <a:off x="8606790" y="399592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Evidence Collection</a:t>
            </a:r>
            <a:endParaRPr b="0" i="0" sz="1300" u="none" cap="none" strike="noStrike">
              <a:solidFill>
                <a:schemeClr val="dk1"/>
              </a:solidFill>
              <a:latin typeface="Calibri"/>
              <a:ea typeface="Calibri"/>
              <a:cs typeface="Calibri"/>
              <a:sym typeface="Calibri"/>
            </a:endParaRPr>
          </a:p>
        </p:txBody>
      </p:sp>
      <p:sp>
        <p:nvSpPr>
          <p:cNvPr id="337" name="Google Shape;337;p12"/>
          <p:cNvSpPr txBox="1"/>
          <p:nvPr/>
        </p:nvSpPr>
        <p:spPr>
          <a:xfrm>
            <a:off x="8606790" y="429768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case folder + SHA-256</a:t>
            </a:r>
            <a:endParaRPr b="0" i="0" sz="1050" u="none" cap="none" strike="noStrike">
              <a:solidFill>
                <a:schemeClr val="dk1"/>
              </a:solidFill>
              <a:latin typeface="Calibri"/>
              <a:ea typeface="Calibri"/>
              <a:cs typeface="Calibri"/>
              <a:sym typeface="Calibri"/>
            </a:endParaRPr>
          </a:p>
        </p:txBody>
      </p:sp>
      <p:sp>
        <p:nvSpPr>
          <p:cNvPr id="338" name="Google Shape;338;p12"/>
          <p:cNvSpPr/>
          <p:nvPr/>
        </p:nvSpPr>
        <p:spPr>
          <a:xfrm>
            <a:off x="6206490" y="3429000"/>
            <a:ext cx="2011680" cy="1325880"/>
          </a:xfrm>
          <a:prstGeom prst="roundRect">
            <a:avLst>
              <a:gd fmla="val 5517" name="adj"/>
            </a:avLst>
          </a:prstGeom>
          <a:solidFill>
            <a:srgbClr val="FBF1DF"/>
          </a:solidFill>
          <a:ln cap="flat" cmpd="sng" w="12700">
            <a:solidFill>
              <a:srgbClr val="C27A1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9" name="Google Shape;339;p12"/>
          <p:cNvSpPr/>
          <p:nvPr/>
        </p:nvSpPr>
        <p:spPr>
          <a:xfrm>
            <a:off x="6343650" y="3566160"/>
            <a:ext cx="384048" cy="384048"/>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0" name="Google Shape;340;p12"/>
          <p:cNvSpPr txBox="1"/>
          <p:nvPr/>
        </p:nvSpPr>
        <p:spPr>
          <a:xfrm>
            <a:off x="6343650" y="356616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7</a:t>
            </a:r>
            <a:endParaRPr b="0" i="0" sz="1200" u="none" cap="none" strike="noStrike">
              <a:solidFill>
                <a:schemeClr val="dk1"/>
              </a:solidFill>
              <a:latin typeface="Calibri"/>
              <a:ea typeface="Calibri"/>
              <a:cs typeface="Calibri"/>
              <a:sym typeface="Calibri"/>
            </a:endParaRPr>
          </a:p>
        </p:txBody>
      </p:sp>
      <p:sp>
        <p:nvSpPr>
          <p:cNvPr id="341" name="Google Shape;341;p12"/>
          <p:cNvSpPr txBox="1"/>
          <p:nvPr/>
        </p:nvSpPr>
        <p:spPr>
          <a:xfrm>
            <a:off x="6343650" y="399592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Attack Reconstruction</a:t>
            </a:r>
            <a:endParaRPr b="0" i="0" sz="1300" u="none" cap="none" strike="noStrike">
              <a:solidFill>
                <a:schemeClr val="dk1"/>
              </a:solidFill>
              <a:latin typeface="Calibri"/>
              <a:ea typeface="Calibri"/>
              <a:cs typeface="Calibri"/>
              <a:sym typeface="Calibri"/>
            </a:endParaRPr>
          </a:p>
        </p:txBody>
      </p:sp>
      <p:sp>
        <p:nvSpPr>
          <p:cNvPr id="342" name="Google Shape;342;p12"/>
          <p:cNvSpPr txBox="1"/>
          <p:nvPr/>
        </p:nvSpPr>
        <p:spPr>
          <a:xfrm>
            <a:off x="6343650" y="429768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timeline from pcapng timestamps</a:t>
            </a:r>
            <a:endParaRPr b="0" i="0" sz="1050" u="none" cap="none" strike="noStrike">
              <a:solidFill>
                <a:schemeClr val="dk1"/>
              </a:solidFill>
              <a:latin typeface="Calibri"/>
              <a:ea typeface="Calibri"/>
              <a:cs typeface="Calibri"/>
              <a:sym typeface="Calibri"/>
            </a:endParaRPr>
          </a:p>
        </p:txBody>
      </p:sp>
      <p:sp>
        <p:nvSpPr>
          <p:cNvPr id="343" name="Google Shape;343;p12"/>
          <p:cNvSpPr/>
          <p:nvPr/>
        </p:nvSpPr>
        <p:spPr>
          <a:xfrm>
            <a:off x="3943350" y="3429000"/>
            <a:ext cx="2011680" cy="1325880"/>
          </a:xfrm>
          <a:prstGeom prst="roundRect">
            <a:avLst>
              <a:gd fmla="val 5517" name="adj"/>
            </a:avLst>
          </a:prstGeom>
          <a:solidFill>
            <a:srgbClr val="E4F2E9"/>
          </a:solidFill>
          <a:ln cap="flat" cmpd="sng" w="12700">
            <a:solidFill>
              <a:srgbClr val="2E7D4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4" name="Google Shape;344;p12"/>
          <p:cNvSpPr/>
          <p:nvPr/>
        </p:nvSpPr>
        <p:spPr>
          <a:xfrm>
            <a:off x="4080510" y="3566160"/>
            <a:ext cx="384048" cy="384048"/>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5" name="Google Shape;345;p12"/>
          <p:cNvSpPr txBox="1"/>
          <p:nvPr/>
        </p:nvSpPr>
        <p:spPr>
          <a:xfrm>
            <a:off x="4080510" y="356616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8</a:t>
            </a:r>
            <a:endParaRPr b="0" i="0" sz="1200" u="none" cap="none" strike="noStrike">
              <a:solidFill>
                <a:schemeClr val="dk1"/>
              </a:solidFill>
              <a:latin typeface="Calibri"/>
              <a:ea typeface="Calibri"/>
              <a:cs typeface="Calibri"/>
              <a:sym typeface="Calibri"/>
            </a:endParaRPr>
          </a:p>
        </p:txBody>
      </p:sp>
      <p:sp>
        <p:nvSpPr>
          <p:cNvPr id="346" name="Google Shape;346;p12"/>
          <p:cNvSpPr txBox="1"/>
          <p:nvPr/>
        </p:nvSpPr>
        <p:spPr>
          <a:xfrm>
            <a:off x="4080510" y="399592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Report Generation</a:t>
            </a:r>
            <a:endParaRPr b="0" i="0" sz="1300" u="none" cap="none" strike="noStrike">
              <a:solidFill>
                <a:schemeClr val="dk1"/>
              </a:solidFill>
              <a:latin typeface="Calibri"/>
              <a:ea typeface="Calibri"/>
              <a:cs typeface="Calibri"/>
              <a:sym typeface="Calibri"/>
            </a:endParaRPr>
          </a:p>
        </p:txBody>
      </p:sp>
      <p:sp>
        <p:nvSpPr>
          <p:cNvPr id="347" name="Google Shape;347;p12"/>
          <p:cNvSpPr txBox="1"/>
          <p:nvPr/>
        </p:nvSpPr>
        <p:spPr>
          <a:xfrm>
            <a:off x="4080510" y="429768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scenario, method, evidence, meaning</a:t>
            </a:r>
            <a:endParaRPr b="0" i="0" sz="1050" u="none" cap="none" strike="noStrike">
              <a:solidFill>
                <a:schemeClr val="dk1"/>
              </a:solidFill>
              <a:latin typeface="Calibri"/>
              <a:ea typeface="Calibri"/>
              <a:cs typeface="Calibri"/>
              <a:sym typeface="Calibri"/>
            </a:endParaRPr>
          </a:p>
        </p:txBody>
      </p:sp>
      <p:sp>
        <p:nvSpPr>
          <p:cNvPr id="348" name="Google Shape;348;p12"/>
          <p:cNvSpPr/>
          <p:nvPr/>
        </p:nvSpPr>
        <p:spPr>
          <a:xfrm>
            <a:off x="1680210" y="3429000"/>
            <a:ext cx="2011680" cy="1325880"/>
          </a:xfrm>
          <a:prstGeom prst="roundRect">
            <a:avLst>
              <a:gd fmla="val 5517" name="adj"/>
            </a:avLst>
          </a:prstGeom>
          <a:solidFill>
            <a:srgbClr val="F8E6E4"/>
          </a:solidFill>
          <a:ln cap="flat" cmpd="sng" w="12700">
            <a:solidFill>
              <a:srgbClr val="B83B3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9" name="Google Shape;349;p12"/>
          <p:cNvSpPr/>
          <p:nvPr/>
        </p:nvSpPr>
        <p:spPr>
          <a:xfrm>
            <a:off x="1817370" y="3566160"/>
            <a:ext cx="384048" cy="384048"/>
          </a:xfrm>
          <a:prstGeom prst="ellipse">
            <a:avLst/>
          </a:prstGeom>
          <a:solidFill>
            <a:srgbClr val="B83B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0" name="Google Shape;350;p12"/>
          <p:cNvSpPr txBox="1"/>
          <p:nvPr/>
        </p:nvSpPr>
        <p:spPr>
          <a:xfrm>
            <a:off x="1817370" y="356616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9</a:t>
            </a:r>
            <a:endParaRPr b="0" i="0" sz="1200" u="none" cap="none" strike="noStrike">
              <a:solidFill>
                <a:schemeClr val="dk1"/>
              </a:solidFill>
              <a:latin typeface="Calibri"/>
              <a:ea typeface="Calibri"/>
              <a:cs typeface="Calibri"/>
              <a:sym typeface="Calibri"/>
            </a:endParaRPr>
          </a:p>
        </p:txBody>
      </p:sp>
      <p:sp>
        <p:nvSpPr>
          <p:cNvPr id="351" name="Google Shape;351;p12"/>
          <p:cNvSpPr txBox="1"/>
          <p:nvPr/>
        </p:nvSpPr>
        <p:spPr>
          <a:xfrm>
            <a:off x="1817370" y="3995928"/>
            <a:ext cx="1737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00"/>
              <a:buFont typeface="Calibri"/>
              <a:buNone/>
            </a:pPr>
            <a:r>
              <a:rPr b="1" i="0" lang="en-US" sz="1300" u="none" cap="none" strike="noStrike">
                <a:solidFill>
                  <a:srgbClr val="0F2440"/>
                </a:solidFill>
                <a:latin typeface="Calibri"/>
                <a:ea typeface="Calibri"/>
                <a:cs typeface="Calibri"/>
                <a:sym typeface="Calibri"/>
              </a:rPr>
              <a:t>Evaluation</a:t>
            </a:r>
            <a:endParaRPr b="0" i="0" sz="1300" u="none" cap="none" strike="noStrike">
              <a:solidFill>
                <a:schemeClr val="dk1"/>
              </a:solidFill>
              <a:latin typeface="Calibri"/>
              <a:ea typeface="Calibri"/>
              <a:cs typeface="Calibri"/>
              <a:sym typeface="Calibri"/>
            </a:endParaRPr>
          </a:p>
        </p:txBody>
      </p:sp>
      <p:sp>
        <p:nvSpPr>
          <p:cNvPr id="352" name="Google Shape;352;p12"/>
          <p:cNvSpPr txBox="1"/>
          <p:nvPr/>
        </p:nvSpPr>
        <p:spPr>
          <a:xfrm>
            <a:off x="1817370" y="4297680"/>
            <a:ext cx="1737360" cy="384048"/>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0" i="0" lang="en-US" sz="1050" u="none" cap="none" strike="noStrike">
                <a:solidFill>
                  <a:srgbClr val="5B6B7C"/>
                </a:solidFill>
                <a:latin typeface="Calibri"/>
                <a:ea typeface="Calibri"/>
                <a:cs typeface="Calibri"/>
                <a:sym typeface="Calibri"/>
              </a:rPr>
              <a:t>detection, completeness, TTE</a:t>
            </a:r>
            <a:endParaRPr b="0" i="0" sz="1050" u="none" cap="none" strike="noStrike">
              <a:solidFill>
                <a:schemeClr val="dk1"/>
              </a:solidFill>
              <a:latin typeface="Calibri"/>
              <a:ea typeface="Calibri"/>
              <a:cs typeface="Calibri"/>
              <a:sym typeface="Calibri"/>
            </a:endParaRPr>
          </a:p>
        </p:txBody>
      </p:sp>
      <p:cxnSp>
        <p:nvCxnSpPr>
          <p:cNvPr id="353" name="Google Shape;353;p12"/>
          <p:cNvCxnSpPr/>
          <p:nvPr/>
        </p:nvCxnSpPr>
        <p:spPr>
          <a:xfrm>
            <a:off x="10607040" y="2880360"/>
            <a:ext cx="0" cy="548640"/>
          </a:xfrm>
          <a:prstGeom prst="straightConnector1">
            <a:avLst/>
          </a:prstGeom>
          <a:noFill/>
          <a:ln cap="flat" cmpd="sng" w="15875">
            <a:solidFill>
              <a:srgbClr val="0F2440"/>
            </a:solidFill>
            <a:prstDash val="solid"/>
            <a:round/>
            <a:headEnd len="sm" w="sm" type="none"/>
            <a:tailEnd len="med" w="med" type="triangle"/>
          </a:ln>
        </p:spPr>
      </p:cxnSp>
      <p:cxnSp>
        <p:nvCxnSpPr>
          <p:cNvPr id="354" name="Google Shape;354;p12"/>
          <p:cNvCxnSpPr/>
          <p:nvPr/>
        </p:nvCxnSpPr>
        <p:spPr>
          <a:xfrm rot="10800000">
            <a:off x="8245602" y="4091940"/>
            <a:ext cx="196596" cy="0"/>
          </a:xfrm>
          <a:prstGeom prst="straightConnector1">
            <a:avLst/>
          </a:prstGeom>
          <a:noFill/>
          <a:ln cap="flat" cmpd="sng" w="15875">
            <a:solidFill>
              <a:srgbClr val="0F2440"/>
            </a:solidFill>
            <a:prstDash val="solid"/>
            <a:round/>
            <a:headEnd len="sm" w="sm" type="none"/>
            <a:tailEnd len="med" w="med" type="triangle"/>
          </a:ln>
        </p:spPr>
      </p:cxnSp>
      <p:cxnSp>
        <p:nvCxnSpPr>
          <p:cNvPr id="355" name="Google Shape;355;p12"/>
          <p:cNvCxnSpPr/>
          <p:nvPr/>
        </p:nvCxnSpPr>
        <p:spPr>
          <a:xfrm rot="10800000">
            <a:off x="5982462" y="4091940"/>
            <a:ext cx="196596" cy="0"/>
          </a:xfrm>
          <a:prstGeom prst="straightConnector1">
            <a:avLst/>
          </a:prstGeom>
          <a:noFill/>
          <a:ln cap="flat" cmpd="sng" w="15875">
            <a:solidFill>
              <a:srgbClr val="0F2440"/>
            </a:solidFill>
            <a:prstDash val="solid"/>
            <a:round/>
            <a:headEnd len="sm" w="sm" type="none"/>
            <a:tailEnd len="med" w="med" type="triangle"/>
          </a:ln>
        </p:spPr>
      </p:cxnSp>
      <p:cxnSp>
        <p:nvCxnSpPr>
          <p:cNvPr id="356" name="Google Shape;356;p12"/>
          <p:cNvCxnSpPr/>
          <p:nvPr/>
        </p:nvCxnSpPr>
        <p:spPr>
          <a:xfrm rot="10800000">
            <a:off x="3719322" y="4091940"/>
            <a:ext cx="196596" cy="0"/>
          </a:xfrm>
          <a:prstGeom prst="straightConnector1">
            <a:avLst/>
          </a:prstGeom>
          <a:noFill/>
          <a:ln cap="flat" cmpd="sng" w="15875">
            <a:solidFill>
              <a:srgbClr val="0F2440"/>
            </a:solidFill>
            <a:prstDash val="solid"/>
            <a:round/>
            <a:headEnd len="sm" w="sm" type="none"/>
            <a:tailEnd len="med" w="med" type="triangle"/>
          </a:ln>
        </p:spPr>
      </p:cxnSp>
      <p:sp>
        <p:nvSpPr>
          <p:cNvPr id="357" name="Google Shape;357;p12"/>
          <p:cNvSpPr txBox="1"/>
          <p:nvPr/>
        </p:nvSpPr>
        <p:spPr>
          <a:xfrm>
            <a:off x="548640" y="5120640"/>
            <a:ext cx="18288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B6B7C"/>
              </a:buClr>
              <a:buSzPts val="1000"/>
              <a:buFont typeface="Calibri"/>
              <a:buNone/>
            </a:pPr>
            <a:r>
              <a:rPr b="1" i="0" lang="en-US" sz="1000" u="none" cap="none" strike="noStrike">
                <a:solidFill>
                  <a:srgbClr val="5B6B7C"/>
                </a:solidFill>
                <a:latin typeface="Calibri"/>
                <a:ea typeface="Calibri"/>
                <a:cs typeface="Calibri"/>
                <a:sym typeface="Calibri"/>
              </a:rPr>
              <a:t>DSR ACTIVITY</a:t>
            </a:r>
            <a:endParaRPr b="0" i="0" sz="1000" u="none" cap="none" strike="noStrike">
              <a:solidFill>
                <a:schemeClr val="dk1"/>
              </a:solidFill>
              <a:latin typeface="Calibri"/>
              <a:ea typeface="Calibri"/>
              <a:cs typeface="Calibri"/>
              <a:sym typeface="Calibri"/>
            </a:endParaRPr>
          </a:p>
        </p:txBody>
      </p:sp>
      <p:sp>
        <p:nvSpPr>
          <p:cNvPr id="358" name="Google Shape;358;p12"/>
          <p:cNvSpPr/>
          <p:nvPr/>
        </p:nvSpPr>
        <p:spPr>
          <a:xfrm>
            <a:off x="548640" y="5468112"/>
            <a:ext cx="292608" cy="292608"/>
          </a:xfrm>
          <a:prstGeom prst="roundRect">
            <a:avLst>
              <a:gd fmla="val 15625" name="adj"/>
            </a:avLst>
          </a:prstGeom>
          <a:solidFill>
            <a:srgbClr val="E3F3F6"/>
          </a:solidFill>
          <a:ln cap="flat" cmpd="sng" w="12700">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59" name="Google Shape;359;p12"/>
          <p:cNvSpPr txBox="1"/>
          <p:nvPr/>
        </p:nvSpPr>
        <p:spPr>
          <a:xfrm>
            <a:off x="960120" y="5468112"/>
            <a:ext cx="2286000" cy="2926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Design &amp; development (1-4)</a:t>
            </a:r>
            <a:endParaRPr b="0" i="0" sz="1200" u="none" cap="none" strike="noStrike">
              <a:solidFill>
                <a:schemeClr val="dk1"/>
              </a:solidFill>
              <a:latin typeface="Calibri"/>
              <a:ea typeface="Calibri"/>
              <a:cs typeface="Calibri"/>
              <a:sym typeface="Calibri"/>
            </a:endParaRPr>
          </a:p>
        </p:txBody>
      </p:sp>
      <p:sp>
        <p:nvSpPr>
          <p:cNvPr id="360" name="Google Shape;360;p12"/>
          <p:cNvSpPr/>
          <p:nvPr/>
        </p:nvSpPr>
        <p:spPr>
          <a:xfrm>
            <a:off x="3337560" y="5468112"/>
            <a:ext cx="292608" cy="292608"/>
          </a:xfrm>
          <a:prstGeom prst="roundRect">
            <a:avLst>
              <a:gd fmla="val 15625" name="adj"/>
            </a:avLst>
          </a:prstGeom>
          <a:solidFill>
            <a:srgbClr val="FBF1DF"/>
          </a:solidFill>
          <a:ln cap="flat" cmpd="sng" w="12700">
            <a:solidFill>
              <a:srgbClr val="C27A1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1" name="Google Shape;361;p12"/>
          <p:cNvSpPr txBox="1"/>
          <p:nvPr/>
        </p:nvSpPr>
        <p:spPr>
          <a:xfrm>
            <a:off x="3749040" y="5468112"/>
            <a:ext cx="2286000" cy="2926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Demonstration (5-7)</a:t>
            </a:r>
            <a:endParaRPr b="0" i="0" sz="1200" u="none" cap="none" strike="noStrike">
              <a:solidFill>
                <a:schemeClr val="dk1"/>
              </a:solidFill>
              <a:latin typeface="Calibri"/>
              <a:ea typeface="Calibri"/>
              <a:cs typeface="Calibri"/>
              <a:sym typeface="Calibri"/>
            </a:endParaRPr>
          </a:p>
        </p:txBody>
      </p:sp>
      <p:sp>
        <p:nvSpPr>
          <p:cNvPr id="362" name="Google Shape;362;p12"/>
          <p:cNvSpPr/>
          <p:nvPr/>
        </p:nvSpPr>
        <p:spPr>
          <a:xfrm>
            <a:off x="6126480" y="5468112"/>
            <a:ext cx="292608" cy="292608"/>
          </a:xfrm>
          <a:prstGeom prst="roundRect">
            <a:avLst>
              <a:gd fmla="val 15625" name="adj"/>
            </a:avLst>
          </a:prstGeom>
          <a:solidFill>
            <a:srgbClr val="E4F2E9"/>
          </a:solidFill>
          <a:ln cap="flat" cmpd="sng" w="12700">
            <a:solidFill>
              <a:srgbClr val="2E7D4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3" name="Google Shape;363;p12"/>
          <p:cNvSpPr txBox="1"/>
          <p:nvPr/>
        </p:nvSpPr>
        <p:spPr>
          <a:xfrm>
            <a:off x="6537960" y="5468112"/>
            <a:ext cx="2286000" cy="2926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Communication (8)</a:t>
            </a:r>
            <a:endParaRPr b="0" i="0" sz="1200" u="none" cap="none" strike="noStrike">
              <a:solidFill>
                <a:schemeClr val="dk1"/>
              </a:solidFill>
              <a:latin typeface="Calibri"/>
              <a:ea typeface="Calibri"/>
              <a:cs typeface="Calibri"/>
              <a:sym typeface="Calibri"/>
            </a:endParaRPr>
          </a:p>
        </p:txBody>
      </p:sp>
      <p:sp>
        <p:nvSpPr>
          <p:cNvPr id="364" name="Google Shape;364;p12"/>
          <p:cNvSpPr/>
          <p:nvPr/>
        </p:nvSpPr>
        <p:spPr>
          <a:xfrm>
            <a:off x="8915400" y="5468112"/>
            <a:ext cx="292608" cy="292608"/>
          </a:xfrm>
          <a:prstGeom prst="roundRect">
            <a:avLst>
              <a:gd fmla="val 15625" name="adj"/>
            </a:avLst>
          </a:prstGeom>
          <a:solidFill>
            <a:srgbClr val="F8E6E4"/>
          </a:solidFill>
          <a:ln cap="flat" cmpd="sng" w="12700">
            <a:solidFill>
              <a:srgbClr val="B83B3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65" name="Google Shape;365;p12"/>
          <p:cNvSpPr txBox="1"/>
          <p:nvPr/>
        </p:nvSpPr>
        <p:spPr>
          <a:xfrm>
            <a:off x="9326880" y="5468112"/>
            <a:ext cx="2286000" cy="29260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Evaluation (9)</a:t>
            </a:r>
            <a:endParaRPr b="0" i="0" sz="1200" u="none" cap="none" strike="noStrike">
              <a:solidFill>
                <a:schemeClr val="dk1"/>
              </a:solidFill>
              <a:latin typeface="Calibri"/>
              <a:ea typeface="Calibri"/>
              <a:cs typeface="Calibri"/>
              <a:sym typeface="Calibri"/>
            </a:endParaRPr>
          </a:p>
        </p:txBody>
      </p:sp>
      <p:sp>
        <p:nvSpPr>
          <p:cNvPr id="366" name="Google Shape;366;p12"/>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10</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71" name="Shape 371"/>
        <p:cNvGrpSpPr/>
        <p:nvPr/>
      </p:nvGrpSpPr>
      <p:grpSpPr>
        <a:xfrm>
          <a:off x="0" y="0"/>
          <a:ext cx="0" cy="0"/>
          <a:chOff x="0" y="0"/>
          <a:chExt cx="0" cy="0"/>
        </a:xfrm>
      </p:grpSpPr>
      <p:sp>
        <p:nvSpPr>
          <p:cNvPr id="372" name="Google Shape;372;p13"/>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373" name="Google Shape;373;p13"/>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374" name="Google Shape;374;p13"/>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05  EXPERIMENTAL DESIGN</a:t>
            </a:r>
            <a:endParaRPr b="0" i="0" sz="1050" u="none" cap="none" strike="noStrike">
              <a:solidFill>
                <a:schemeClr val="dk1"/>
              </a:solidFill>
              <a:latin typeface="Calibri"/>
              <a:ea typeface="Calibri"/>
              <a:cs typeface="Calibri"/>
              <a:sym typeface="Calibri"/>
            </a:endParaRPr>
          </a:p>
        </p:txBody>
      </p:sp>
      <p:sp>
        <p:nvSpPr>
          <p:cNvPr id="375" name="Google Shape;375;p13"/>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Test-Bed as Actually Built</a:t>
            </a:r>
            <a:endParaRPr b="0" i="0" sz="2800" u="none" cap="none" strike="noStrike">
              <a:solidFill>
                <a:schemeClr val="dk1"/>
              </a:solidFill>
              <a:latin typeface="Calibri"/>
              <a:ea typeface="Calibri"/>
              <a:cs typeface="Calibri"/>
              <a:sym typeface="Calibri"/>
            </a:endParaRPr>
          </a:p>
        </p:txBody>
      </p:sp>
      <p:sp>
        <p:nvSpPr>
          <p:cNvPr id="376" name="Google Shape;376;p13"/>
          <p:cNvSpPr/>
          <p:nvPr/>
        </p:nvSpPr>
        <p:spPr>
          <a:xfrm>
            <a:off x="548640" y="1463040"/>
            <a:ext cx="7498080" cy="4206240"/>
          </a:xfrm>
          <a:prstGeom prst="roundRect">
            <a:avLst>
              <a:gd fmla="val 1304" name="adj"/>
            </a:avLst>
          </a:prstGeom>
          <a:solidFill>
            <a:srgbClr val="F7F9FB"/>
          </a:solidFill>
          <a:ln cap="flat" cmpd="sng" w="12700">
            <a:solidFill>
              <a:srgbClr val="0F2440"/>
            </a:solidFill>
            <a:prstDash val="dash"/>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7" name="Google Shape;377;p13"/>
          <p:cNvSpPr txBox="1"/>
          <p:nvPr/>
        </p:nvSpPr>
        <p:spPr>
          <a:xfrm>
            <a:off x="777240" y="1600200"/>
            <a:ext cx="713232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B6B7C"/>
              </a:buClr>
              <a:buSzPts val="1200"/>
              <a:buFont typeface="Calibri"/>
              <a:buNone/>
            </a:pPr>
            <a:r>
              <a:rPr b="1" i="0" lang="en-US" sz="1200" u="none" cap="none" strike="noStrike">
                <a:solidFill>
                  <a:srgbClr val="5B6B7C"/>
                </a:solidFill>
                <a:latin typeface="Calibri"/>
                <a:ea typeface="Calibri"/>
                <a:cs typeface="Calibri"/>
                <a:sym typeface="Calibri"/>
              </a:rPr>
              <a:t>Physical host: Oracle VirtualBox hypervisor (no bridged adapter, no internet route)</a:t>
            </a:r>
            <a:endParaRPr b="0" i="0" sz="1200" u="none" cap="none" strike="noStrike">
              <a:solidFill>
                <a:schemeClr val="dk1"/>
              </a:solidFill>
              <a:latin typeface="Calibri"/>
              <a:ea typeface="Calibri"/>
              <a:cs typeface="Calibri"/>
              <a:sym typeface="Calibri"/>
            </a:endParaRPr>
          </a:p>
        </p:txBody>
      </p:sp>
      <p:sp>
        <p:nvSpPr>
          <p:cNvPr id="378" name="Google Shape;378;p13"/>
          <p:cNvSpPr/>
          <p:nvPr/>
        </p:nvSpPr>
        <p:spPr>
          <a:xfrm>
            <a:off x="822960" y="2148840"/>
            <a:ext cx="2651760" cy="2514600"/>
          </a:xfrm>
          <a:prstGeom prst="roundRect">
            <a:avLst>
              <a:gd fmla="val 2909" name="adj"/>
            </a:avLst>
          </a:prstGeom>
          <a:solidFill>
            <a:srgbClr val="FFFFFF"/>
          </a:solidFill>
          <a:ln cap="flat" cmpd="sng" w="19050">
            <a:solidFill>
              <a:srgbClr val="B83B3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9" name="Google Shape;379;p13"/>
          <p:cNvSpPr/>
          <p:nvPr/>
        </p:nvSpPr>
        <p:spPr>
          <a:xfrm>
            <a:off x="1005840" y="2331720"/>
            <a:ext cx="502920" cy="502920"/>
          </a:xfrm>
          <a:prstGeom prst="ellipse">
            <a:avLst/>
          </a:prstGeom>
          <a:solidFill>
            <a:srgbClr val="B83B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380" name="Google Shape;380;p13"/>
          <p:cNvPicPr preferRelativeResize="0"/>
          <p:nvPr/>
        </p:nvPicPr>
        <p:blipFill rotWithShape="1">
          <a:blip r:embed="rId4">
            <a:alphaModFix/>
          </a:blip>
          <a:srcRect b="0" l="0" r="0" t="0"/>
          <a:stretch/>
        </p:blipFill>
        <p:spPr>
          <a:xfrm>
            <a:off x="1136599" y="2462479"/>
            <a:ext cx="241402" cy="241402"/>
          </a:xfrm>
          <a:prstGeom prst="rect">
            <a:avLst/>
          </a:prstGeom>
          <a:noFill/>
          <a:ln>
            <a:noFill/>
          </a:ln>
        </p:spPr>
      </p:pic>
      <p:sp>
        <p:nvSpPr>
          <p:cNvPr id="381" name="Google Shape;381;p13"/>
          <p:cNvSpPr txBox="1"/>
          <p:nvPr/>
        </p:nvSpPr>
        <p:spPr>
          <a:xfrm>
            <a:off x="1600200" y="2331720"/>
            <a:ext cx="1783080" cy="5029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Kali Linux VM</a:t>
            </a:r>
            <a:endParaRPr b="0" i="0" sz="135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(attacker + capture)</a:t>
            </a:r>
            <a:endParaRPr b="0" i="0" sz="1350" u="none" cap="none" strike="noStrike">
              <a:solidFill>
                <a:schemeClr val="dk1"/>
              </a:solidFill>
              <a:latin typeface="Calibri"/>
              <a:ea typeface="Calibri"/>
              <a:cs typeface="Calibri"/>
              <a:sym typeface="Calibri"/>
            </a:endParaRPr>
          </a:p>
        </p:txBody>
      </p:sp>
      <p:sp>
        <p:nvSpPr>
          <p:cNvPr id="382" name="Google Shape;382;p13"/>
          <p:cNvSpPr txBox="1"/>
          <p:nvPr/>
        </p:nvSpPr>
        <p:spPr>
          <a:xfrm>
            <a:off x="1005840" y="2971800"/>
            <a:ext cx="2331720" cy="16002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192.168.56.102</a:t>
            </a:r>
            <a:endParaRPr b="0" i="0" sz="1150" u="none" cap="none" strike="noStrike">
              <a:solidFill>
                <a:schemeClr val="dk1"/>
              </a:solidFill>
              <a:latin typeface="Calibri"/>
              <a:ea typeface="Calibri"/>
              <a:cs typeface="Calibri"/>
              <a:sym typeface="Calibri"/>
            </a:endParaRPr>
          </a:p>
          <a:p>
            <a:pPr indent="0" lvl="0" marL="0" marR="0" rtl="0" algn="l">
              <a:lnSpc>
                <a:spcPct val="100000"/>
              </a:lnSpc>
              <a:spcBef>
                <a:spcPts val="30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Kali 2026.2, 2 vCPU, 4 GB</a:t>
            </a:r>
            <a:endParaRPr b="0" i="0" sz="1150" u="none" cap="none" strike="noStrike">
              <a:solidFill>
                <a:schemeClr val="dk1"/>
              </a:solidFill>
              <a:latin typeface="Calibri"/>
              <a:ea typeface="Calibri"/>
              <a:cs typeface="Calibri"/>
              <a:sym typeface="Calibri"/>
            </a:endParaRPr>
          </a:p>
          <a:p>
            <a:pPr indent="0" lvl="0" marL="0" marR="0" rtl="0" algn="l">
              <a:lnSpc>
                <a:spcPct val="100000"/>
              </a:lnSpc>
              <a:spcBef>
                <a:spcPts val="30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Nmap 7.99</a:t>
            </a:r>
            <a:endParaRPr b="0" i="0" sz="1150" u="none" cap="none" strike="noStrike">
              <a:solidFill>
                <a:schemeClr val="dk1"/>
              </a:solidFill>
              <a:latin typeface="Calibri"/>
              <a:ea typeface="Calibri"/>
              <a:cs typeface="Calibri"/>
              <a:sym typeface="Calibri"/>
            </a:endParaRPr>
          </a:p>
          <a:p>
            <a:pPr indent="0" lvl="0" marL="0" marR="0" rtl="0" algn="l">
              <a:lnSpc>
                <a:spcPct val="100000"/>
              </a:lnSpc>
              <a:spcBef>
                <a:spcPts val="30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Wireshark 4.6.6</a:t>
            </a:r>
            <a:endParaRPr b="0" i="0" sz="1150" u="none" cap="none" strike="noStrike">
              <a:solidFill>
                <a:schemeClr val="dk1"/>
              </a:solidFill>
              <a:latin typeface="Calibri"/>
              <a:ea typeface="Calibri"/>
              <a:cs typeface="Calibri"/>
              <a:sym typeface="Calibri"/>
            </a:endParaRPr>
          </a:p>
        </p:txBody>
      </p:sp>
      <p:sp>
        <p:nvSpPr>
          <p:cNvPr id="383" name="Google Shape;383;p13"/>
          <p:cNvSpPr/>
          <p:nvPr/>
        </p:nvSpPr>
        <p:spPr>
          <a:xfrm>
            <a:off x="5120640" y="2148840"/>
            <a:ext cx="2651760" cy="2514600"/>
          </a:xfrm>
          <a:prstGeom prst="roundRect">
            <a:avLst>
              <a:gd fmla="val 2909" name="adj"/>
            </a:avLst>
          </a:prstGeom>
          <a:solidFill>
            <a:srgbClr val="FFFFFF"/>
          </a:solidFill>
          <a:ln cap="flat" cmpd="sng" w="19050">
            <a:solidFill>
              <a:srgbClr val="2E7D4F"/>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4" name="Google Shape;384;p13"/>
          <p:cNvSpPr/>
          <p:nvPr/>
        </p:nvSpPr>
        <p:spPr>
          <a:xfrm>
            <a:off x="5303520" y="2331720"/>
            <a:ext cx="502920" cy="502920"/>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385" name="Google Shape;385;p13"/>
          <p:cNvPicPr preferRelativeResize="0"/>
          <p:nvPr/>
        </p:nvPicPr>
        <p:blipFill rotWithShape="1">
          <a:blip r:embed="rId3">
            <a:alphaModFix/>
          </a:blip>
          <a:srcRect b="0" l="0" r="0" t="0"/>
          <a:stretch/>
        </p:blipFill>
        <p:spPr>
          <a:xfrm>
            <a:off x="5434279" y="2462479"/>
            <a:ext cx="241402" cy="241402"/>
          </a:xfrm>
          <a:prstGeom prst="rect">
            <a:avLst/>
          </a:prstGeom>
          <a:noFill/>
          <a:ln>
            <a:noFill/>
          </a:ln>
        </p:spPr>
      </p:pic>
      <p:sp>
        <p:nvSpPr>
          <p:cNvPr id="386" name="Google Shape;386;p13"/>
          <p:cNvSpPr txBox="1"/>
          <p:nvPr/>
        </p:nvSpPr>
        <p:spPr>
          <a:xfrm>
            <a:off x="5897880" y="2331720"/>
            <a:ext cx="1783080" cy="5029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Metasploitable2 VM</a:t>
            </a:r>
            <a:endParaRPr b="0" i="0" sz="135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(target)</a:t>
            </a:r>
            <a:endParaRPr b="0" i="0" sz="1350" u="none" cap="none" strike="noStrike">
              <a:solidFill>
                <a:schemeClr val="dk1"/>
              </a:solidFill>
              <a:latin typeface="Calibri"/>
              <a:ea typeface="Calibri"/>
              <a:cs typeface="Calibri"/>
              <a:sym typeface="Calibri"/>
            </a:endParaRPr>
          </a:p>
        </p:txBody>
      </p:sp>
      <p:sp>
        <p:nvSpPr>
          <p:cNvPr id="387" name="Google Shape;387;p13"/>
          <p:cNvSpPr txBox="1"/>
          <p:nvPr/>
        </p:nvSpPr>
        <p:spPr>
          <a:xfrm>
            <a:off x="5303520" y="2971800"/>
            <a:ext cx="2331720" cy="16002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192.168.56.101</a:t>
            </a:r>
            <a:endParaRPr b="0" i="0" sz="1150" u="none" cap="none" strike="noStrike">
              <a:solidFill>
                <a:schemeClr val="dk1"/>
              </a:solidFill>
              <a:latin typeface="Calibri"/>
              <a:ea typeface="Calibri"/>
              <a:cs typeface="Calibri"/>
              <a:sym typeface="Calibri"/>
            </a:endParaRPr>
          </a:p>
          <a:p>
            <a:pPr indent="0" lvl="0" marL="0" marR="0" rtl="0" algn="l">
              <a:lnSpc>
                <a:spcPct val="100000"/>
              </a:lnSpc>
              <a:spcBef>
                <a:spcPts val="30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Apache 2.2.8, PHP 5.2.4</a:t>
            </a:r>
            <a:endParaRPr b="0" i="0" sz="1150" u="none" cap="none" strike="noStrike">
              <a:solidFill>
                <a:schemeClr val="dk1"/>
              </a:solidFill>
              <a:latin typeface="Calibri"/>
              <a:ea typeface="Calibri"/>
              <a:cs typeface="Calibri"/>
              <a:sym typeface="Calibri"/>
            </a:endParaRPr>
          </a:p>
          <a:p>
            <a:pPr indent="0" lvl="0" marL="0" marR="0" rtl="0" algn="l">
              <a:lnSpc>
                <a:spcPct val="100000"/>
              </a:lnSpc>
              <a:spcBef>
                <a:spcPts val="30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Samba 3.0.20</a:t>
            </a:r>
            <a:endParaRPr b="0" i="0" sz="1150" u="none" cap="none" strike="noStrike">
              <a:solidFill>
                <a:schemeClr val="dk1"/>
              </a:solidFill>
              <a:latin typeface="Calibri"/>
              <a:ea typeface="Calibri"/>
              <a:cs typeface="Calibri"/>
              <a:sym typeface="Calibri"/>
            </a:endParaRPr>
          </a:p>
          <a:p>
            <a:pPr indent="0" lvl="0" marL="0" marR="0" rtl="0" algn="l">
              <a:lnSpc>
                <a:spcPct val="100000"/>
              </a:lnSpc>
              <a:spcBef>
                <a:spcPts val="300"/>
              </a:spcBef>
              <a:spcAft>
                <a:spcPts val="0"/>
              </a:spcAft>
              <a:buClr>
                <a:srgbClr val="1F2A37"/>
              </a:buClr>
              <a:buSzPts val="1150"/>
              <a:buFont typeface="Calibri"/>
              <a:buNone/>
            </a:pPr>
            <a:r>
              <a:rPr b="0" i="0" lang="en-US" sz="1150" u="none" cap="none" strike="noStrike">
                <a:solidFill>
                  <a:srgbClr val="1F2A37"/>
                </a:solidFill>
                <a:latin typeface="Calibri"/>
                <a:ea typeface="Calibri"/>
                <a:cs typeface="Calibri"/>
                <a:sym typeface="Calibri"/>
              </a:rPr>
              <a:t>Intentionally vulnerable</a:t>
            </a:r>
            <a:endParaRPr b="0" i="0" sz="1150" u="none" cap="none" strike="noStrike">
              <a:solidFill>
                <a:schemeClr val="dk1"/>
              </a:solidFill>
              <a:latin typeface="Calibri"/>
              <a:ea typeface="Calibri"/>
              <a:cs typeface="Calibri"/>
              <a:sym typeface="Calibri"/>
            </a:endParaRPr>
          </a:p>
        </p:txBody>
      </p:sp>
      <p:sp>
        <p:nvSpPr>
          <p:cNvPr id="388" name="Google Shape;388;p13"/>
          <p:cNvSpPr/>
          <p:nvPr/>
        </p:nvSpPr>
        <p:spPr>
          <a:xfrm>
            <a:off x="3657600" y="2971800"/>
            <a:ext cx="1280160" cy="868680"/>
          </a:xfrm>
          <a:prstGeom prst="roundRect">
            <a:avLst>
              <a:gd fmla="val 6316"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9" name="Google Shape;389;p13"/>
          <p:cNvSpPr txBox="1"/>
          <p:nvPr/>
        </p:nvSpPr>
        <p:spPr>
          <a:xfrm>
            <a:off x="3657600" y="2971800"/>
            <a:ext cx="1280160" cy="8686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150"/>
              <a:buFont typeface="Calibri"/>
              <a:buNone/>
            </a:pPr>
            <a:r>
              <a:rPr b="1" i="0" lang="en-US" sz="1150" u="none" cap="none" strike="noStrike">
                <a:solidFill>
                  <a:srgbClr val="FFFFFF"/>
                </a:solidFill>
                <a:latin typeface="Calibri"/>
                <a:ea typeface="Calibri"/>
                <a:cs typeface="Calibri"/>
                <a:sym typeface="Calibri"/>
              </a:rPr>
              <a:t>vboxnet0</a:t>
            </a:r>
            <a:endParaRPr b="0" i="0" sz="1150" u="none" cap="none" strike="noStrike">
              <a:solidFill>
                <a:schemeClr val="dk1"/>
              </a:solidFill>
              <a:latin typeface="Calibri"/>
              <a:ea typeface="Calibri"/>
              <a:cs typeface="Calibri"/>
              <a:sym typeface="Calibri"/>
            </a:endParaRPr>
          </a:p>
          <a:p>
            <a:pPr indent="0" lvl="0" marL="0" marR="0" rtl="0" algn="ctr">
              <a:lnSpc>
                <a:spcPct val="100000"/>
              </a:lnSpc>
              <a:spcBef>
                <a:spcPts val="0"/>
              </a:spcBef>
              <a:spcAft>
                <a:spcPts val="0"/>
              </a:spcAft>
              <a:buClr>
                <a:srgbClr val="FFFFFF"/>
              </a:buClr>
              <a:buSzPts val="1150"/>
              <a:buFont typeface="Calibri"/>
              <a:buNone/>
            </a:pPr>
            <a:r>
              <a:rPr b="1" i="0" lang="en-US" sz="1150" u="none" cap="none" strike="noStrike">
                <a:solidFill>
                  <a:srgbClr val="FFFFFF"/>
                </a:solidFill>
                <a:latin typeface="Calibri"/>
                <a:ea typeface="Calibri"/>
                <a:cs typeface="Calibri"/>
                <a:sym typeface="Calibri"/>
              </a:rPr>
              <a:t>host-only</a:t>
            </a:r>
            <a:endParaRPr b="0" i="0" sz="1150" u="none" cap="none" strike="noStrike">
              <a:solidFill>
                <a:schemeClr val="dk1"/>
              </a:solidFill>
              <a:latin typeface="Calibri"/>
              <a:ea typeface="Calibri"/>
              <a:cs typeface="Calibri"/>
              <a:sym typeface="Calibri"/>
            </a:endParaRPr>
          </a:p>
        </p:txBody>
      </p:sp>
      <p:cxnSp>
        <p:nvCxnSpPr>
          <p:cNvPr id="390" name="Google Shape;390;p13"/>
          <p:cNvCxnSpPr/>
          <p:nvPr/>
        </p:nvCxnSpPr>
        <p:spPr>
          <a:xfrm>
            <a:off x="3474720" y="3401568"/>
            <a:ext cx="182880" cy="0"/>
          </a:xfrm>
          <a:prstGeom prst="straightConnector1">
            <a:avLst/>
          </a:prstGeom>
          <a:noFill/>
          <a:ln cap="flat" cmpd="sng" w="25400">
            <a:solidFill>
              <a:srgbClr val="0F2440"/>
            </a:solidFill>
            <a:prstDash val="solid"/>
            <a:round/>
            <a:headEnd len="sm" w="sm" type="none"/>
            <a:tailEnd len="sm" w="sm" type="none"/>
          </a:ln>
        </p:spPr>
      </p:cxnSp>
      <p:cxnSp>
        <p:nvCxnSpPr>
          <p:cNvPr id="391" name="Google Shape;391;p13"/>
          <p:cNvCxnSpPr/>
          <p:nvPr/>
        </p:nvCxnSpPr>
        <p:spPr>
          <a:xfrm>
            <a:off x="4937760" y="3401568"/>
            <a:ext cx="182880" cy="0"/>
          </a:xfrm>
          <a:prstGeom prst="straightConnector1">
            <a:avLst/>
          </a:prstGeom>
          <a:noFill/>
          <a:ln cap="flat" cmpd="sng" w="25400">
            <a:solidFill>
              <a:srgbClr val="0F2440"/>
            </a:solidFill>
            <a:prstDash val="solid"/>
            <a:round/>
            <a:headEnd len="sm" w="sm" type="none"/>
            <a:tailEnd len="sm" w="sm" type="none"/>
          </a:ln>
        </p:spPr>
      </p:cxnSp>
      <p:sp>
        <p:nvSpPr>
          <p:cNvPr id="392" name="Google Shape;392;p13"/>
          <p:cNvSpPr txBox="1"/>
          <p:nvPr/>
        </p:nvSpPr>
        <p:spPr>
          <a:xfrm>
            <a:off x="822960" y="4937760"/>
            <a:ext cx="694944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B6B7C"/>
              </a:buClr>
              <a:buSzPts val="1200"/>
              <a:buFont typeface="Calibri"/>
              <a:buNone/>
            </a:pPr>
            <a:r>
              <a:rPr b="0" i="1" lang="en-US" sz="1200" u="none" cap="none" strike="noStrike">
                <a:solidFill>
                  <a:srgbClr val="5B6B7C"/>
                </a:solidFill>
                <a:latin typeface="Calibri"/>
                <a:ea typeface="Calibri"/>
                <a:cs typeface="Calibri"/>
                <a:sym typeface="Calibri"/>
              </a:rPr>
              <a:t>Every packet stays inside the two guests and the virtual switch.</a:t>
            </a:r>
            <a:endParaRPr b="0" i="0" sz="1200" u="none" cap="none" strike="noStrike">
              <a:solidFill>
                <a:schemeClr val="dk1"/>
              </a:solidFill>
              <a:latin typeface="Calibri"/>
              <a:ea typeface="Calibri"/>
              <a:cs typeface="Calibri"/>
              <a:sym typeface="Calibri"/>
            </a:endParaRPr>
          </a:p>
        </p:txBody>
      </p:sp>
      <p:sp>
        <p:nvSpPr>
          <p:cNvPr id="393" name="Google Shape;393;p13"/>
          <p:cNvSpPr/>
          <p:nvPr/>
        </p:nvSpPr>
        <p:spPr>
          <a:xfrm>
            <a:off x="8321040" y="1463040"/>
            <a:ext cx="3291840" cy="2011680"/>
          </a:xfrm>
          <a:prstGeom prst="roundRect">
            <a:avLst>
              <a:gd fmla="val 3636" name="adj"/>
            </a:avLst>
          </a:prstGeom>
          <a:solidFill>
            <a:srgbClr val="FBF1D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4" name="Google Shape;394;p13"/>
          <p:cNvSpPr txBox="1"/>
          <p:nvPr/>
        </p:nvSpPr>
        <p:spPr>
          <a:xfrm>
            <a:off x="8549640" y="1645920"/>
            <a:ext cx="292608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27A12"/>
              </a:buClr>
              <a:buSzPts val="1000"/>
              <a:buFont typeface="Calibri"/>
              <a:buNone/>
            </a:pPr>
            <a:r>
              <a:rPr b="1" i="0" lang="en-US" sz="1000" u="none" cap="none" strike="noStrike">
                <a:solidFill>
                  <a:srgbClr val="C27A12"/>
                </a:solidFill>
                <a:latin typeface="Calibri"/>
                <a:ea typeface="Calibri"/>
                <a:cs typeface="Calibri"/>
                <a:sym typeface="Calibri"/>
              </a:rPr>
              <a:t>PLANNED FOR FULL CAMPAIGN</a:t>
            </a:r>
            <a:endParaRPr b="0" i="0" sz="1000" u="none" cap="none" strike="noStrike">
              <a:solidFill>
                <a:schemeClr val="dk1"/>
              </a:solidFill>
              <a:latin typeface="Calibri"/>
              <a:ea typeface="Calibri"/>
              <a:cs typeface="Calibri"/>
              <a:sym typeface="Calibri"/>
            </a:endParaRPr>
          </a:p>
        </p:txBody>
      </p:sp>
      <p:sp>
        <p:nvSpPr>
          <p:cNvPr id="395" name="Google Shape;395;p13"/>
          <p:cNvSpPr txBox="1"/>
          <p:nvPr/>
        </p:nvSpPr>
        <p:spPr>
          <a:xfrm>
            <a:off x="8549640" y="1965960"/>
            <a:ext cx="2926080" cy="1417320"/>
          </a:xfrm>
          <a:prstGeom prst="rect">
            <a:avLst/>
          </a:prstGeom>
          <a:noFill/>
          <a:ln>
            <a:noFill/>
          </a:ln>
        </p:spPr>
        <p:txBody>
          <a:bodyPr anchorCtr="0" anchor="t" bIns="0" lIns="0" spcFirstLastPara="1" rIns="0" wrap="square" tIns="0">
            <a:noAutofit/>
          </a:bodyPr>
          <a:lstStyle/>
          <a:p>
            <a:pPr indent="-342900" lvl="0" marL="342900" marR="0" rtl="0" algn="l">
              <a:lnSpc>
                <a:spcPct val="100000"/>
              </a:lnSpc>
              <a:spcBef>
                <a:spcPts val="0"/>
              </a:spcBef>
              <a:spcAft>
                <a:spcPts val="0"/>
              </a:spcAft>
              <a:buClr>
                <a:srgbClr val="1F2A37"/>
              </a:buClr>
              <a:buSzPts val="1250"/>
              <a:buFont typeface="Calibri"/>
              <a:buChar char="•"/>
            </a:pPr>
            <a:r>
              <a:rPr b="0" i="0" lang="en-US" sz="1250" u="none" cap="none" strike="noStrike">
                <a:solidFill>
                  <a:srgbClr val="1F2A37"/>
                </a:solidFill>
                <a:latin typeface="Calibri"/>
                <a:ea typeface="Calibri"/>
                <a:cs typeface="Calibri"/>
                <a:sym typeface="Calibri"/>
              </a:rPr>
              <a:t>Windows victim VM for SYN flood and DoS runs</a:t>
            </a:r>
            <a:endParaRPr b="0" i="0" sz="1250" u="none" cap="none" strike="noStrike">
              <a:solidFill>
                <a:schemeClr val="dk1"/>
              </a:solidFill>
              <a:latin typeface="Calibri"/>
              <a:ea typeface="Calibri"/>
              <a:cs typeface="Calibri"/>
              <a:sym typeface="Calibri"/>
            </a:endParaRPr>
          </a:p>
          <a:p>
            <a:pPr indent="-342900" lvl="0" marL="342900" marR="0" rtl="0" algn="l">
              <a:lnSpc>
                <a:spcPct val="100000"/>
              </a:lnSpc>
              <a:spcBef>
                <a:spcPts val="400"/>
              </a:spcBef>
              <a:spcAft>
                <a:spcPts val="0"/>
              </a:spcAft>
              <a:buClr>
                <a:srgbClr val="1F2A37"/>
              </a:buClr>
              <a:buSzPts val="1250"/>
              <a:buFont typeface="Calibri"/>
              <a:buChar char="•"/>
            </a:pPr>
            <a:r>
              <a:rPr b="0" i="0" lang="en-US" sz="1250" u="none" cap="none" strike="noStrike">
                <a:solidFill>
                  <a:srgbClr val="1F2A37"/>
                </a:solidFill>
                <a:latin typeface="Calibri"/>
                <a:ea typeface="Calibri"/>
                <a:cs typeface="Calibri"/>
                <a:sym typeface="Calibri"/>
              </a:rPr>
              <a:t>Dedicated monitoring host with promiscuous capture</a:t>
            </a:r>
            <a:endParaRPr b="0" i="0" sz="1250" u="none" cap="none" strike="noStrike">
              <a:solidFill>
                <a:schemeClr val="dk1"/>
              </a:solidFill>
              <a:latin typeface="Calibri"/>
              <a:ea typeface="Calibri"/>
              <a:cs typeface="Calibri"/>
              <a:sym typeface="Calibri"/>
            </a:endParaRPr>
          </a:p>
          <a:p>
            <a:pPr indent="-342900" lvl="0" marL="342900" marR="0" rtl="0" algn="l">
              <a:lnSpc>
                <a:spcPct val="100000"/>
              </a:lnSpc>
              <a:spcBef>
                <a:spcPts val="400"/>
              </a:spcBef>
              <a:spcAft>
                <a:spcPts val="0"/>
              </a:spcAft>
              <a:buClr>
                <a:srgbClr val="1F2A37"/>
              </a:buClr>
              <a:buSzPts val="1250"/>
              <a:buFont typeface="Calibri"/>
              <a:buChar char="•"/>
            </a:pPr>
            <a:r>
              <a:rPr b="0" i="0" lang="en-US" sz="1250" u="none" cap="none" strike="noStrike">
                <a:solidFill>
                  <a:srgbClr val="1F2A37"/>
                </a:solidFill>
                <a:latin typeface="Calibri"/>
                <a:ea typeface="Calibri"/>
                <a:cs typeface="Calibri"/>
                <a:sym typeface="Calibri"/>
              </a:rPr>
              <a:t>NTP-synchronised clocks on all VMs</a:t>
            </a:r>
            <a:endParaRPr b="0" i="0" sz="1250" u="none" cap="none" strike="noStrike">
              <a:solidFill>
                <a:schemeClr val="dk1"/>
              </a:solidFill>
              <a:latin typeface="Calibri"/>
              <a:ea typeface="Calibri"/>
              <a:cs typeface="Calibri"/>
              <a:sym typeface="Calibri"/>
            </a:endParaRPr>
          </a:p>
        </p:txBody>
      </p:sp>
      <p:sp>
        <p:nvSpPr>
          <p:cNvPr id="396" name="Google Shape;396;p13"/>
          <p:cNvSpPr/>
          <p:nvPr/>
        </p:nvSpPr>
        <p:spPr>
          <a:xfrm>
            <a:off x="8321040" y="3657600"/>
            <a:ext cx="3291840" cy="2011680"/>
          </a:xfrm>
          <a:prstGeom prst="roundRect">
            <a:avLst>
              <a:gd fmla="val 363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7" name="Google Shape;397;p13"/>
          <p:cNvSpPr txBox="1"/>
          <p:nvPr/>
        </p:nvSpPr>
        <p:spPr>
          <a:xfrm>
            <a:off x="8549640" y="3840480"/>
            <a:ext cx="292608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00"/>
              <a:buFont typeface="Calibri"/>
              <a:buNone/>
            </a:pPr>
            <a:r>
              <a:rPr b="1" i="0" lang="en-US" sz="1000" u="none" cap="none" strike="noStrike">
                <a:solidFill>
                  <a:srgbClr val="1497AB"/>
                </a:solidFill>
                <a:latin typeface="Calibri"/>
                <a:ea typeface="Calibri"/>
                <a:cs typeface="Calibri"/>
                <a:sym typeface="Calibri"/>
              </a:rPr>
              <a:t>DESIGN NOTE</a:t>
            </a:r>
            <a:endParaRPr b="0" i="0" sz="1000" u="none" cap="none" strike="noStrike">
              <a:solidFill>
                <a:schemeClr val="dk1"/>
              </a:solidFill>
              <a:latin typeface="Calibri"/>
              <a:ea typeface="Calibri"/>
              <a:cs typeface="Calibri"/>
              <a:sym typeface="Calibri"/>
            </a:endParaRPr>
          </a:p>
        </p:txBody>
      </p:sp>
      <p:sp>
        <p:nvSpPr>
          <p:cNvPr id="398" name="Google Shape;398;p13"/>
          <p:cNvSpPr txBox="1"/>
          <p:nvPr/>
        </p:nvSpPr>
        <p:spPr>
          <a:xfrm>
            <a:off x="8549640" y="4160520"/>
            <a:ext cx="2926080" cy="14173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Promiscuous mode was left at the VirtualBox default (Deny). The capture therefore shows broadcast traffic and traffic to or from Kali, which is every packet in the scan.</a:t>
            </a:r>
            <a:endParaRPr b="0" i="0" sz="1250" u="none" cap="none" strike="noStrike">
              <a:solidFill>
                <a:schemeClr val="dk1"/>
              </a:solidFill>
              <a:latin typeface="Calibri"/>
              <a:ea typeface="Calibri"/>
              <a:cs typeface="Calibri"/>
              <a:sym typeface="Calibri"/>
            </a:endParaRPr>
          </a:p>
        </p:txBody>
      </p:sp>
      <p:sp>
        <p:nvSpPr>
          <p:cNvPr id="399" name="Google Shape;399;p13"/>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11</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04" name="Shape 404"/>
        <p:cNvGrpSpPr/>
        <p:nvPr/>
      </p:nvGrpSpPr>
      <p:grpSpPr>
        <a:xfrm>
          <a:off x="0" y="0"/>
          <a:ext cx="0" cy="0"/>
          <a:chOff x="0" y="0"/>
          <a:chExt cx="0" cy="0"/>
        </a:xfrm>
      </p:grpSpPr>
      <p:sp>
        <p:nvSpPr>
          <p:cNvPr id="405" name="Google Shape;405;p14"/>
          <p:cNvSpPr/>
          <p:nvPr/>
        </p:nvSpPr>
        <p:spPr>
          <a:xfrm>
            <a:off x="548640" y="457200"/>
            <a:ext cx="566928" cy="566928"/>
          </a:xfrm>
          <a:prstGeom prst="ellipse">
            <a:avLst/>
          </a:prstGeom>
          <a:solidFill>
            <a:srgbClr val="B83B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406" name="Google Shape;406;p14"/>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407" name="Google Shape;407;p14"/>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B83B32"/>
              </a:buClr>
              <a:buSzPts val="1050"/>
              <a:buFont typeface="Calibri"/>
              <a:buNone/>
            </a:pPr>
            <a:r>
              <a:rPr b="1" i="0" lang="en-US" sz="1050" u="none" cap="none" strike="noStrike">
                <a:solidFill>
                  <a:srgbClr val="B83B32"/>
                </a:solidFill>
                <a:latin typeface="Calibri"/>
                <a:ea typeface="Calibri"/>
                <a:cs typeface="Calibri"/>
                <a:sym typeface="Calibri"/>
              </a:rPr>
              <a:t>05  EXPERIMENTAL DESIGN</a:t>
            </a:r>
            <a:endParaRPr b="0" i="0" sz="1050" u="none" cap="none" strike="noStrike">
              <a:solidFill>
                <a:schemeClr val="dk1"/>
              </a:solidFill>
              <a:latin typeface="Calibri"/>
              <a:ea typeface="Calibri"/>
              <a:cs typeface="Calibri"/>
              <a:sym typeface="Calibri"/>
            </a:endParaRPr>
          </a:p>
        </p:txBody>
      </p:sp>
      <p:sp>
        <p:nvSpPr>
          <p:cNvPr id="408" name="Google Shape;408;p14"/>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Attack Scenarios and How They Are Measured</a:t>
            </a:r>
            <a:endParaRPr b="0" i="0" sz="2800" u="none" cap="none" strike="noStrike">
              <a:solidFill>
                <a:schemeClr val="dk1"/>
              </a:solidFill>
              <a:latin typeface="Calibri"/>
              <a:ea typeface="Calibri"/>
              <a:cs typeface="Calibri"/>
              <a:sym typeface="Calibri"/>
            </a:endParaRPr>
          </a:p>
        </p:txBody>
      </p:sp>
      <p:graphicFrame>
        <p:nvGraphicFramePr>
          <p:cNvPr id="409" name="Google Shape;409;p14"/>
          <p:cNvGraphicFramePr/>
          <p:nvPr/>
        </p:nvGraphicFramePr>
        <p:xfrm>
          <a:off x="548640" y="1463040"/>
          <a:ext cx="3000000" cy="3000000"/>
        </p:xfrm>
        <a:graphic>
          <a:graphicData uri="http://schemas.openxmlformats.org/drawingml/2006/table">
            <a:tbl>
              <a:tblPr>
                <a:noFill/>
                <a:tableStyleId>{CC692C46-82CC-4B89-B743-D98D0779CFB7}</a:tableStyleId>
              </a:tblPr>
              <a:tblGrid>
                <a:gridCol w="1737350"/>
                <a:gridCol w="2148850"/>
                <a:gridCol w="2788925"/>
                <a:gridCol w="1234450"/>
              </a:tblGrid>
              <a:tr h="566925">
                <a:tc>
                  <a:txBody>
                    <a:bodyPr/>
                    <a:lstStyle/>
                    <a:p>
                      <a:pPr indent="0" lvl="0" marL="0" marR="0" rtl="0" algn="l">
                        <a:lnSpc>
                          <a:spcPct val="100000"/>
                        </a:lnSpc>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Scenario</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0F2440"/>
                    </a:solidFill>
                  </a:tcPr>
                </a:tc>
                <a:tc>
                  <a:txBody>
                    <a:bodyPr/>
                    <a:lstStyle/>
                    <a:p>
                      <a:pPr indent="0" lvl="0" marL="0" marR="0" rtl="0" algn="l">
                        <a:lnSpc>
                          <a:spcPct val="100000"/>
                        </a:lnSpc>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Tool / technique</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0F2440"/>
                    </a:solidFill>
                  </a:tcPr>
                </a:tc>
                <a:tc>
                  <a:txBody>
                    <a:bodyPr/>
                    <a:lstStyle/>
                    <a:p>
                      <a:pPr indent="0" lvl="0" marL="0" marR="0" rtl="0" algn="l">
                        <a:lnSpc>
                          <a:spcPct val="100000"/>
                        </a:lnSpc>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Expected signature</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0F2440"/>
                    </a:solidFill>
                  </a:tcPr>
                </a:tc>
                <a:tc>
                  <a:txBody>
                    <a:bodyPr/>
                    <a:lstStyle/>
                    <a:p>
                      <a:pPr indent="0" lvl="0" marL="0" marR="0" rtl="0" algn="l">
                        <a:lnSpc>
                          <a:spcPct val="100000"/>
                        </a:lnSpc>
                        <a:spcBef>
                          <a:spcPts val="0"/>
                        </a:spcBef>
                        <a:spcAft>
                          <a:spcPts val="0"/>
                        </a:spcAft>
                        <a:buClr>
                          <a:srgbClr val="FFFFFF"/>
                        </a:buClr>
                        <a:buSzPts val="1200"/>
                        <a:buFont typeface="Calibri"/>
                        <a:buNone/>
                      </a:pPr>
                      <a:r>
                        <a:rPr b="1" lang="en-US" sz="1200" u="none" cap="none" strike="noStrike">
                          <a:solidFill>
                            <a:srgbClr val="FFFFFF"/>
                          </a:solidFill>
                          <a:latin typeface="Calibri"/>
                          <a:ea typeface="Calibri"/>
                          <a:cs typeface="Calibri"/>
                          <a:sym typeface="Calibri"/>
                        </a:rPr>
                        <a:t>Status</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0F2440"/>
                    </a:solidFill>
                  </a:tcPr>
                </a:tc>
              </a:tr>
              <a:tr h="566925">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Port scan</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Nmap -sS, -sV</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Many ports from one source in a short window</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2E7D4F"/>
                        </a:buClr>
                        <a:buSzPts val="1200"/>
                        <a:buFont typeface="Calibri"/>
                        <a:buNone/>
                      </a:pPr>
                      <a:r>
                        <a:rPr b="1" lang="en-US" sz="1200" u="none" cap="none" strike="noStrike">
                          <a:solidFill>
                            <a:srgbClr val="2E7D4F"/>
                          </a:solidFill>
                          <a:latin typeface="Calibri"/>
                          <a:ea typeface="Calibri"/>
                          <a:cs typeface="Calibri"/>
                          <a:sym typeface="Calibri"/>
                        </a:rPr>
                        <a:t>Demonstrated</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E4F2E9"/>
                    </a:solidFill>
                  </a:tcPr>
                </a:tc>
              </a:tr>
              <a:tr h="566925">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SYN flood</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hping3 / Metasploit SYN module</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High SYN volume, few completed handshakes</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C27A12"/>
                        </a:buClr>
                        <a:buSzPts val="1200"/>
                        <a:buFont typeface="Calibri"/>
                        <a:buNone/>
                      </a:pPr>
                      <a:r>
                        <a:rPr b="1" lang="en-US" sz="1200" u="none" cap="none" strike="noStrike">
                          <a:solidFill>
                            <a:srgbClr val="C27A12"/>
                          </a:solidFill>
                          <a:latin typeface="Calibri"/>
                          <a:ea typeface="Calibri"/>
                          <a:cs typeface="Calibri"/>
                          <a:sym typeface="Calibri"/>
                        </a:rPr>
                        <a:t>Planned</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FBF1DF"/>
                    </a:solidFill>
                  </a:tcPr>
                </a:tc>
              </a:tr>
              <a:tr h="566925">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Brute-force login</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Hydra on SSH / FTP</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Repeated failed logins to one service</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C27A12"/>
                        </a:buClr>
                        <a:buSzPts val="1200"/>
                        <a:buFont typeface="Calibri"/>
                        <a:buNone/>
                      </a:pPr>
                      <a:r>
                        <a:rPr b="1" lang="en-US" sz="1200" u="none" cap="none" strike="noStrike">
                          <a:solidFill>
                            <a:srgbClr val="C27A12"/>
                          </a:solidFill>
                          <a:latin typeface="Calibri"/>
                          <a:ea typeface="Calibri"/>
                          <a:cs typeface="Calibri"/>
                          <a:sym typeface="Calibri"/>
                        </a:rPr>
                        <a:t>Planned</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FBF1DF"/>
                    </a:solidFill>
                  </a:tcPr>
                </a:tc>
              </a:tr>
              <a:tr h="566925">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Denial-of-service</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hping3 flood / Slowloris</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1F2A37"/>
                        </a:buClr>
                        <a:buSzPts val="1200"/>
                        <a:buFont typeface="Calibri"/>
                        <a:buNone/>
                      </a:pPr>
                      <a:r>
                        <a:rPr lang="en-US" sz="1200" u="none" cap="none" strike="noStrike">
                          <a:solidFill>
                            <a:srgbClr val="1F2A37"/>
                          </a:solidFill>
                          <a:latin typeface="Calibri"/>
                          <a:ea typeface="Calibri"/>
                          <a:cs typeface="Calibri"/>
                          <a:sym typeface="Calibri"/>
                        </a:rPr>
                        <a:t>Sustained high rate, rising latency</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tcPr>
                </a:tc>
                <a:tc>
                  <a:txBody>
                    <a:bodyPr/>
                    <a:lstStyle/>
                    <a:p>
                      <a:pPr indent="0" lvl="0" marL="0" marR="0" rtl="0" algn="l">
                        <a:lnSpc>
                          <a:spcPct val="100000"/>
                        </a:lnSpc>
                        <a:spcBef>
                          <a:spcPts val="0"/>
                        </a:spcBef>
                        <a:spcAft>
                          <a:spcPts val="0"/>
                        </a:spcAft>
                        <a:buClr>
                          <a:srgbClr val="C27A12"/>
                        </a:buClr>
                        <a:buSzPts val="1200"/>
                        <a:buFont typeface="Calibri"/>
                        <a:buNone/>
                      </a:pPr>
                      <a:r>
                        <a:rPr b="1" lang="en-US" sz="1200" u="none" cap="none" strike="noStrike">
                          <a:solidFill>
                            <a:srgbClr val="C27A12"/>
                          </a:solidFill>
                          <a:latin typeface="Calibri"/>
                          <a:ea typeface="Calibri"/>
                          <a:cs typeface="Calibri"/>
                          <a:sym typeface="Calibri"/>
                        </a:rPr>
                        <a:t>Planned</a:t>
                      </a:r>
                      <a:endParaRPr sz="1200" u="none" cap="none" strike="noStrike">
                        <a:latin typeface="Calibri"/>
                        <a:ea typeface="Calibri"/>
                        <a:cs typeface="Calibri"/>
                        <a:sym typeface="Calibri"/>
                      </a:endParaRPr>
                    </a:p>
                  </a:txBody>
                  <a:tcPr marT="73150" marB="73150" marR="73150" marL="73150" anchor="ctr">
                    <a:lnL cap="flat" cmpd="sng" w="9525">
                      <a:solidFill>
                        <a:srgbClr val="D5DDE5"/>
                      </a:solidFill>
                      <a:prstDash val="solid"/>
                      <a:round/>
                      <a:headEnd len="sm" w="sm" type="none"/>
                      <a:tailEnd len="sm" w="sm" type="none"/>
                    </a:lnL>
                    <a:lnR cap="flat" cmpd="sng" w="9525">
                      <a:solidFill>
                        <a:srgbClr val="D5DDE5"/>
                      </a:solidFill>
                      <a:prstDash val="solid"/>
                      <a:round/>
                      <a:headEnd len="sm" w="sm" type="none"/>
                      <a:tailEnd len="sm" w="sm" type="none"/>
                    </a:lnR>
                    <a:lnT cap="flat" cmpd="sng" w="9525">
                      <a:solidFill>
                        <a:srgbClr val="D5DDE5"/>
                      </a:solidFill>
                      <a:prstDash val="solid"/>
                      <a:round/>
                      <a:headEnd len="sm" w="sm" type="none"/>
                      <a:tailEnd len="sm" w="sm" type="none"/>
                    </a:lnT>
                    <a:lnB cap="flat" cmpd="sng" w="9525">
                      <a:solidFill>
                        <a:srgbClr val="D5DDE5"/>
                      </a:solidFill>
                      <a:prstDash val="solid"/>
                      <a:round/>
                      <a:headEnd len="sm" w="sm" type="none"/>
                      <a:tailEnd len="sm" w="sm" type="none"/>
                    </a:lnB>
                    <a:solidFill>
                      <a:srgbClr val="FBF1DF"/>
                    </a:solidFill>
                  </a:tcPr>
                </a:tc>
              </a:tr>
            </a:tbl>
          </a:graphicData>
        </a:graphic>
      </p:graphicFrame>
      <p:sp>
        <p:nvSpPr>
          <p:cNvPr id="410" name="Google Shape;410;p14"/>
          <p:cNvSpPr/>
          <p:nvPr/>
        </p:nvSpPr>
        <p:spPr>
          <a:xfrm>
            <a:off x="8732520" y="1463040"/>
            <a:ext cx="2880360" cy="4663440"/>
          </a:xfrm>
          <a:prstGeom prst="roundRect">
            <a:avLst>
              <a:gd fmla="val 2540"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11" name="Google Shape;411;p14"/>
          <p:cNvSpPr txBox="1"/>
          <p:nvPr/>
        </p:nvSpPr>
        <p:spPr>
          <a:xfrm>
            <a:off x="8961120" y="1645920"/>
            <a:ext cx="246888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1050"/>
              <a:buFont typeface="Calibri"/>
              <a:buNone/>
            </a:pPr>
            <a:r>
              <a:rPr b="1" i="0" lang="en-US" sz="1050" u="none" cap="none" strike="noStrike">
                <a:solidFill>
                  <a:srgbClr val="5CC6D6"/>
                </a:solidFill>
                <a:latin typeface="Calibri"/>
                <a:ea typeface="Calibri"/>
                <a:cs typeface="Calibri"/>
                <a:sym typeface="Calibri"/>
              </a:rPr>
              <a:t>MEASURES</a:t>
            </a:r>
            <a:endParaRPr b="0" i="0" sz="1050" u="none" cap="none" strike="noStrike">
              <a:solidFill>
                <a:schemeClr val="dk1"/>
              </a:solidFill>
              <a:latin typeface="Calibri"/>
              <a:ea typeface="Calibri"/>
              <a:cs typeface="Calibri"/>
              <a:sym typeface="Calibri"/>
            </a:endParaRPr>
          </a:p>
        </p:txBody>
      </p:sp>
      <p:sp>
        <p:nvSpPr>
          <p:cNvPr id="412" name="Google Shape;412;p14"/>
          <p:cNvSpPr txBox="1"/>
          <p:nvPr/>
        </p:nvSpPr>
        <p:spPr>
          <a:xfrm>
            <a:off x="8961120" y="2011680"/>
            <a:ext cx="246888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2200"/>
              <a:buFont typeface="Cambria"/>
              <a:buNone/>
            </a:pPr>
            <a:r>
              <a:rPr b="1" i="0" lang="en-US" sz="2200" u="none" cap="none" strike="noStrike">
                <a:solidFill>
                  <a:srgbClr val="FFFFFF"/>
                </a:solidFill>
                <a:latin typeface="Cambria"/>
                <a:ea typeface="Cambria"/>
                <a:cs typeface="Cambria"/>
                <a:sym typeface="Cambria"/>
              </a:rPr>
              <a:t>TTE = T1 - T0</a:t>
            </a:r>
            <a:endParaRPr b="0" i="0" sz="2200" u="none" cap="none" strike="noStrike">
              <a:solidFill>
                <a:schemeClr val="dk1"/>
              </a:solidFill>
              <a:latin typeface="Calibri"/>
              <a:ea typeface="Calibri"/>
              <a:cs typeface="Calibri"/>
              <a:sym typeface="Calibri"/>
            </a:endParaRPr>
          </a:p>
        </p:txBody>
      </p:sp>
      <p:sp>
        <p:nvSpPr>
          <p:cNvPr id="413" name="Google Shape;413;p14"/>
          <p:cNvSpPr txBox="1"/>
          <p:nvPr/>
        </p:nvSpPr>
        <p:spPr>
          <a:xfrm>
            <a:off x="8961120" y="2514600"/>
            <a:ext cx="246888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9D6E3"/>
              </a:buClr>
              <a:buSzPts val="1200"/>
              <a:buFont typeface="Calibri"/>
              <a:buNone/>
            </a:pPr>
            <a:r>
              <a:rPr b="0" i="0" lang="en-US" sz="1200" u="none" cap="none" strike="noStrike">
                <a:solidFill>
                  <a:srgbClr val="C9D6E3"/>
                </a:solidFill>
                <a:latin typeface="Calibri"/>
                <a:ea typeface="Calibri"/>
                <a:cs typeface="Calibri"/>
                <a:sym typeface="Calibri"/>
              </a:rPr>
              <a:t>T0: script logs the attack command.</a:t>
            </a:r>
            <a:endParaRPr b="0" i="0" sz="12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C9D6E3"/>
              </a:buClr>
              <a:buSzPts val="1200"/>
              <a:buFont typeface="Calibri"/>
              <a:buNone/>
            </a:pPr>
            <a:r>
              <a:rPr b="0" i="0" lang="en-US" sz="1200" u="none" cap="none" strike="noStrike">
                <a:solidFill>
                  <a:srgbClr val="C9D6E3"/>
                </a:solidFill>
                <a:latin typeface="Calibri"/>
                <a:ea typeface="Calibri"/>
                <a:cs typeface="Calibri"/>
                <a:sym typeface="Calibri"/>
              </a:rPr>
              <a:t>T1: first reportable evidence logged.</a:t>
            </a:r>
            <a:endParaRPr b="0" i="0" sz="1200" u="none" cap="none" strike="noStrike">
              <a:solidFill>
                <a:schemeClr val="dk1"/>
              </a:solidFill>
              <a:latin typeface="Calibri"/>
              <a:ea typeface="Calibri"/>
              <a:cs typeface="Calibri"/>
              <a:sym typeface="Calibri"/>
            </a:endParaRPr>
          </a:p>
        </p:txBody>
      </p:sp>
      <p:sp>
        <p:nvSpPr>
          <p:cNvPr id="414" name="Google Shape;414;p14"/>
          <p:cNvSpPr txBox="1"/>
          <p:nvPr/>
        </p:nvSpPr>
        <p:spPr>
          <a:xfrm>
            <a:off x="8961120" y="3429000"/>
            <a:ext cx="24688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800"/>
              <a:buFont typeface="Cambria"/>
              <a:buNone/>
            </a:pPr>
            <a:r>
              <a:rPr b="1" i="0" lang="en-US" sz="1800" u="none" cap="none" strike="noStrike">
                <a:solidFill>
                  <a:srgbClr val="FFFFFF"/>
                </a:solidFill>
                <a:latin typeface="Cambria"/>
                <a:ea typeface="Cambria"/>
                <a:cs typeface="Cambria"/>
                <a:sym typeface="Cambria"/>
              </a:rPr>
              <a:t>Completeness</a:t>
            </a:r>
            <a:endParaRPr b="0" i="0" sz="1800" u="none" cap="none" strike="noStrike">
              <a:solidFill>
                <a:schemeClr val="dk1"/>
              </a:solidFill>
              <a:latin typeface="Calibri"/>
              <a:ea typeface="Calibri"/>
              <a:cs typeface="Calibri"/>
              <a:sym typeface="Calibri"/>
            </a:endParaRPr>
          </a:p>
        </p:txBody>
      </p:sp>
      <p:sp>
        <p:nvSpPr>
          <p:cNvPr id="415" name="Google Shape;415;p14"/>
          <p:cNvSpPr txBox="1"/>
          <p:nvPr/>
        </p:nvSpPr>
        <p:spPr>
          <a:xfrm>
            <a:off x="8961120" y="3840480"/>
            <a:ext cx="2468880" cy="1737360"/>
          </a:xfrm>
          <a:prstGeom prst="rect">
            <a:avLst/>
          </a:prstGeom>
          <a:noFill/>
          <a:ln>
            <a:noFill/>
          </a:ln>
        </p:spPr>
        <p:txBody>
          <a:bodyPr anchorCtr="0" anchor="t" bIns="0" lIns="0" spcFirstLastPara="1" rIns="0" wrap="square" tIns="0">
            <a:noAutofit/>
          </a:bodyPr>
          <a:lstStyle/>
          <a:p>
            <a:pPr indent="-342900" lvl="0" marL="342900" marR="0" rtl="0" algn="l">
              <a:lnSpc>
                <a:spcPct val="100000"/>
              </a:lnSpc>
              <a:spcBef>
                <a:spcPts val="0"/>
              </a:spcBef>
              <a:spcAft>
                <a:spcPts val="0"/>
              </a:spcAft>
              <a:buClr>
                <a:srgbClr val="C9D6E3"/>
              </a:buClr>
              <a:buSzPts val="1200"/>
              <a:buFont typeface="Calibri"/>
              <a:buChar char="•"/>
            </a:pPr>
            <a:r>
              <a:rPr b="0" i="0" lang="en-US" sz="1200" u="none" cap="none" strike="noStrike">
                <a:solidFill>
                  <a:srgbClr val="C9D6E3"/>
                </a:solidFill>
                <a:latin typeface="Calibri"/>
                <a:ea typeface="Calibri"/>
                <a:cs typeface="Calibri"/>
                <a:sym typeface="Calibri"/>
              </a:rPr>
              <a:t>Source / destination IP</a:t>
            </a:r>
            <a:endParaRPr b="0" i="0" sz="1200" u="none" cap="none" strike="noStrike">
              <a:solidFill>
                <a:schemeClr val="dk1"/>
              </a:solidFill>
              <a:latin typeface="Calibri"/>
              <a:ea typeface="Calibri"/>
              <a:cs typeface="Calibri"/>
              <a:sym typeface="Calibri"/>
            </a:endParaRPr>
          </a:p>
          <a:p>
            <a:pPr indent="-342900" lvl="0" marL="342900" marR="0" rtl="0" algn="l">
              <a:lnSpc>
                <a:spcPct val="100000"/>
              </a:lnSpc>
              <a:spcBef>
                <a:spcPts val="300"/>
              </a:spcBef>
              <a:spcAft>
                <a:spcPts val="0"/>
              </a:spcAft>
              <a:buClr>
                <a:srgbClr val="C9D6E3"/>
              </a:buClr>
              <a:buSzPts val="1200"/>
              <a:buFont typeface="Calibri"/>
              <a:buChar char="•"/>
            </a:pPr>
            <a:r>
              <a:rPr b="0" i="0" lang="en-US" sz="1200" u="none" cap="none" strike="noStrike">
                <a:solidFill>
                  <a:srgbClr val="C9D6E3"/>
                </a:solidFill>
                <a:latin typeface="Calibri"/>
                <a:ea typeface="Calibri"/>
                <a:cs typeface="Calibri"/>
                <a:sym typeface="Calibri"/>
              </a:rPr>
              <a:t>Attack signature</a:t>
            </a:r>
            <a:endParaRPr b="0" i="0" sz="1200" u="none" cap="none" strike="noStrike">
              <a:solidFill>
                <a:schemeClr val="dk1"/>
              </a:solidFill>
              <a:latin typeface="Calibri"/>
              <a:ea typeface="Calibri"/>
              <a:cs typeface="Calibri"/>
              <a:sym typeface="Calibri"/>
            </a:endParaRPr>
          </a:p>
          <a:p>
            <a:pPr indent="-342900" lvl="0" marL="342900" marR="0" rtl="0" algn="l">
              <a:lnSpc>
                <a:spcPct val="100000"/>
              </a:lnSpc>
              <a:spcBef>
                <a:spcPts val="300"/>
              </a:spcBef>
              <a:spcAft>
                <a:spcPts val="0"/>
              </a:spcAft>
              <a:buClr>
                <a:srgbClr val="C9D6E3"/>
              </a:buClr>
              <a:buSzPts val="1200"/>
              <a:buFont typeface="Calibri"/>
              <a:buChar char="•"/>
            </a:pPr>
            <a:r>
              <a:rPr b="0" i="0" lang="en-US" sz="1200" u="none" cap="none" strike="noStrike">
                <a:solidFill>
                  <a:srgbClr val="C9D6E3"/>
                </a:solidFill>
                <a:latin typeface="Calibri"/>
                <a:ea typeface="Calibri"/>
                <a:cs typeface="Calibri"/>
                <a:sym typeface="Calibri"/>
              </a:rPr>
              <a:t>Timestamp range</a:t>
            </a:r>
            <a:endParaRPr b="0" i="0" sz="1200" u="none" cap="none" strike="noStrike">
              <a:solidFill>
                <a:schemeClr val="dk1"/>
              </a:solidFill>
              <a:latin typeface="Calibri"/>
              <a:ea typeface="Calibri"/>
              <a:cs typeface="Calibri"/>
              <a:sym typeface="Calibri"/>
            </a:endParaRPr>
          </a:p>
          <a:p>
            <a:pPr indent="-342900" lvl="0" marL="342900" marR="0" rtl="0" algn="l">
              <a:lnSpc>
                <a:spcPct val="100000"/>
              </a:lnSpc>
              <a:spcBef>
                <a:spcPts val="300"/>
              </a:spcBef>
              <a:spcAft>
                <a:spcPts val="0"/>
              </a:spcAft>
              <a:buClr>
                <a:srgbClr val="C9D6E3"/>
              </a:buClr>
              <a:buSzPts val="1200"/>
              <a:buFont typeface="Calibri"/>
              <a:buChar char="•"/>
            </a:pPr>
            <a:r>
              <a:rPr b="0" i="0" lang="en-US" sz="1200" u="none" cap="none" strike="noStrike">
                <a:solidFill>
                  <a:srgbClr val="C9D6E3"/>
                </a:solidFill>
                <a:latin typeface="Calibri"/>
                <a:ea typeface="Calibri"/>
                <a:cs typeface="Calibri"/>
                <a:sym typeface="Calibri"/>
              </a:rPr>
              <a:t>Ports or services hit</a:t>
            </a:r>
            <a:endParaRPr b="0" i="0" sz="1200" u="none" cap="none" strike="noStrike">
              <a:solidFill>
                <a:schemeClr val="dk1"/>
              </a:solidFill>
              <a:latin typeface="Calibri"/>
              <a:ea typeface="Calibri"/>
              <a:cs typeface="Calibri"/>
              <a:sym typeface="Calibri"/>
            </a:endParaRPr>
          </a:p>
          <a:p>
            <a:pPr indent="-342900" lvl="0" marL="342900" marR="0" rtl="0" algn="l">
              <a:lnSpc>
                <a:spcPct val="100000"/>
              </a:lnSpc>
              <a:spcBef>
                <a:spcPts val="300"/>
              </a:spcBef>
              <a:spcAft>
                <a:spcPts val="0"/>
              </a:spcAft>
              <a:buClr>
                <a:srgbClr val="C9D6E3"/>
              </a:buClr>
              <a:buSzPts val="1200"/>
              <a:buFont typeface="Calibri"/>
              <a:buChar char="•"/>
            </a:pPr>
            <a:r>
              <a:rPr b="0" i="0" lang="en-US" sz="1200" u="none" cap="none" strike="noStrike">
                <a:solidFill>
                  <a:srgbClr val="C9D6E3"/>
                </a:solidFill>
                <a:latin typeface="Calibri"/>
                <a:ea typeface="Calibri"/>
                <a:cs typeface="Calibri"/>
                <a:sym typeface="Calibri"/>
              </a:rPr>
              <a:t>Packet / flow count</a:t>
            </a:r>
            <a:endParaRPr b="0" i="0" sz="1200" u="none" cap="none" strike="noStrike">
              <a:solidFill>
                <a:schemeClr val="dk1"/>
              </a:solidFill>
              <a:latin typeface="Calibri"/>
              <a:ea typeface="Calibri"/>
              <a:cs typeface="Calibri"/>
              <a:sym typeface="Calibri"/>
            </a:endParaRPr>
          </a:p>
        </p:txBody>
      </p:sp>
      <p:sp>
        <p:nvSpPr>
          <p:cNvPr id="416" name="Google Shape;416;p14"/>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12</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21" name="Shape 421"/>
        <p:cNvGrpSpPr/>
        <p:nvPr/>
      </p:nvGrpSpPr>
      <p:grpSpPr>
        <a:xfrm>
          <a:off x="0" y="0"/>
          <a:ext cx="0" cy="0"/>
          <a:chOff x="0" y="0"/>
          <a:chExt cx="0" cy="0"/>
        </a:xfrm>
      </p:grpSpPr>
      <p:sp>
        <p:nvSpPr>
          <p:cNvPr id="422" name="Google Shape;422;p15"/>
          <p:cNvSpPr/>
          <p:nvPr/>
        </p:nvSpPr>
        <p:spPr>
          <a:xfrm>
            <a:off x="548640" y="457200"/>
            <a:ext cx="566928" cy="566928"/>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423" name="Google Shape;423;p15"/>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424" name="Google Shape;424;p15"/>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050"/>
              <a:buFont typeface="Calibri"/>
              <a:buNone/>
            </a:pPr>
            <a:r>
              <a:rPr b="1" i="0" lang="en-US" sz="1050" u="none" cap="none" strike="noStrike">
                <a:solidFill>
                  <a:srgbClr val="2E7D4F"/>
                </a:solidFill>
                <a:latin typeface="Calibri"/>
                <a:ea typeface="Calibri"/>
                <a:cs typeface="Calibri"/>
                <a:sym typeface="Calibri"/>
              </a:rPr>
              <a:t>06  IMPLEMENTATION</a:t>
            </a:r>
            <a:endParaRPr b="0" i="0" sz="1050" u="none" cap="none" strike="noStrike">
              <a:solidFill>
                <a:schemeClr val="dk1"/>
              </a:solidFill>
              <a:latin typeface="Calibri"/>
              <a:ea typeface="Calibri"/>
              <a:cs typeface="Calibri"/>
              <a:sym typeface="Calibri"/>
            </a:endParaRPr>
          </a:p>
        </p:txBody>
      </p:sp>
      <p:sp>
        <p:nvSpPr>
          <p:cNvPr id="425" name="Google Shape;425;p15"/>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Implementation and Live Demonstration</a:t>
            </a:r>
            <a:endParaRPr b="0" i="0" sz="2800" u="none" cap="none" strike="noStrike">
              <a:solidFill>
                <a:schemeClr val="dk1"/>
              </a:solidFill>
              <a:latin typeface="Calibri"/>
              <a:ea typeface="Calibri"/>
              <a:cs typeface="Calibri"/>
              <a:sym typeface="Calibri"/>
            </a:endParaRPr>
          </a:p>
        </p:txBody>
      </p:sp>
      <p:sp>
        <p:nvSpPr>
          <p:cNvPr id="426" name="Google Shape;426;p15"/>
          <p:cNvSpPr/>
          <p:nvPr/>
        </p:nvSpPr>
        <p:spPr>
          <a:xfrm>
            <a:off x="548640" y="1508760"/>
            <a:ext cx="457200" cy="457200"/>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27" name="Google Shape;427;p15"/>
          <p:cNvSpPr txBox="1"/>
          <p:nvPr/>
        </p:nvSpPr>
        <p:spPr>
          <a:xfrm>
            <a:off x="548640" y="1508760"/>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1</a:t>
            </a:r>
            <a:endParaRPr b="0" i="0" sz="1300" u="none" cap="none" strike="noStrike">
              <a:solidFill>
                <a:schemeClr val="dk1"/>
              </a:solidFill>
              <a:latin typeface="Calibri"/>
              <a:ea typeface="Calibri"/>
              <a:cs typeface="Calibri"/>
              <a:sym typeface="Calibri"/>
            </a:endParaRPr>
          </a:p>
        </p:txBody>
      </p:sp>
      <p:sp>
        <p:nvSpPr>
          <p:cNvPr id="428" name="Google Shape;428;p15"/>
          <p:cNvSpPr txBox="1"/>
          <p:nvPr/>
        </p:nvSpPr>
        <p:spPr>
          <a:xfrm>
            <a:off x="1188720" y="1463040"/>
            <a:ext cx="4023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450"/>
              <a:buFont typeface="Calibri"/>
              <a:buNone/>
            </a:pPr>
            <a:r>
              <a:rPr b="1" i="0" lang="en-US" sz="1450" u="none" cap="none" strike="noStrike">
                <a:solidFill>
                  <a:srgbClr val="0F2440"/>
                </a:solidFill>
                <a:latin typeface="Calibri"/>
                <a:ea typeface="Calibri"/>
                <a:cs typeface="Calibri"/>
                <a:sym typeface="Calibri"/>
              </a:rPr>
              <a:t>Verify the lab</a:t>
            </a:r>
            <a:endParaRPr b="0" i="0" sz="1450" u="none" cap="none" strike="noStrike">
              <a:solidFill>
                <a:schemeClr val="dk1"/>
              </a:solidFill>
              <a:latin typeface="Calibri"/>
              <a:ea typeface="Calibri"/>
              <a:cs typeface="Calibri"/>
              <a:sym typeface="Calibri"/>
            </a:endParaRPr>
          </a:p>
        </p:txBody>
      </p:sp>
      <p:sp>
        <p:nvSpPr>
          <p:cNvPr id="429" name="Google Shape;429;p15"/>
          <p:cNvSpPr txBox="1"/>
          <p:nvPr/>
        </p:nvSpPr>
        <p:spPr>
          <a:xfrm>
            <a:off x="1188720" y="1792224"/>
            <a:ext cx="4023360" cy="5029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hostname -I gives 192.168.56.102; ping 4/4 replies, 0% loss.</a:t>
            </a:r>
            <a:endParaRPr b="0" i="0" sz="1200" u="none" cap="none" strike="noStrike">
              <a:solidFill>
                <a:schemeClr val="dk1"/>
              </a:solidFill>
              <a:latin typeface="Calibri"/>
              <a:ea typeface="Calibri"/>
              <a:cs typeface="Calibri"/>
              <a:sym typeface="Calibri"/>
            </a:endParaRPr>
          </a:p>
        </p:txBody>
      </p:sp>
      <p:sp>
        <p:nvSpPr>
          <p:cNvPr id="430" name="Google Shape;430;p15"/>
          <p:cNvSpPr/>
          <p:nvPr/>
        </p:nvSpPr>
        <p:spPr>
          <a:xfrm>
            <a:off x="548640" y="2441448"/>
            <a:ext cx="457200" cy="457200"/>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1" name="Google Shape;431;p15"/>
          <p:cNvSpPr txBox="1"/>
          <p:nvPr/>
        </p:nvSpPr>
        <p:spPr>
          <a:xfrm>
            <a:off x="548640" y="2441448"/>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2</a:t>
            </a:r>
            <a:endParaRPr b="0" i="0" sz="1300" u="none" cap="none" strike="noStrike">
              <a:solidFill>
                <a:schemeClr val="dk1"/>
              </a:solidFill>
              <a:latin typeface="Calibri"/>
              <a:ea typeface="Calibri"/>
              <a:cs typeface="Calibri"/>
              <a:sym typeface="Calibri"/>
            </a:endParaRPr>
          </a:p>
        </p:txBody>
      </p:sp>
      <p:sp>
        <p:nvSpPr>
          <p:cNvPr id="432" name="Google Shape;432;p15"/>
          <p:cNvSpPr txBox="1"/>
          <p:nvPr/>
        </p:nvSpPr>
        <p:spPr>
          <a:xfrm>
            <a:off x="1188720" y="2395728"/>
            <a:ext cx="4023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450"/>
              <a:buFont typeface="Calibri"/>
              <a:buNone/>
            </a:pPr>
            <a:r>
              <a:rPr b="1" i="0" lang="en-US" sz="1450" u="none" cap="none" strike="noStrike">
                <a:solidFill>
                  <a:srgbClr val="0F2440"/>
                </a:solidFill>
                <a:latin typeface="Calibri"/>
                <a:ea typeface="Calibri"/>
                <a:cs typeface="Calibri"/>
                <a:sym typeface="Calibri"/>
              </a:rPr>
              <a:t>Smoke-test Nmap on Kali itself</a:t>
            </a:r>
            <a:endParaRPr b="0" i="0" sz="1450" u="none" cap="none" strike="noStrike">
              <a:solidFill>
                <a:schemeClr val="dk1"/>
              </a:solidFill>
              <a:latin typeface="Calibri"/>
              <a:ea typeface="Calibri"/>
              <a:cs typeface="Calibri"/>
              <a:sym typeface="Calibri"/>
            </a:endParaRPr>
          </a:p>
        </p:txBody>
      </p:sp>
      <p:sp>
        <p:nvSpPr>
          <p:cNvPr id="433" name="Google Shape;433;p15"/>
          <p:cNvSpPr txBox="1"/>
          <p:nvPr/>
        </p:nvSpPr>
        <p:spPr>
          <a:xfrm>
            <a:off x="1188720" y="2724912"/>
            <a:ext cx="4023360" cy="5029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1000/1000 ports filtered in 202.65 s: a known negative control.</a:t>
            </a:r>
            <a:endParaRPr b="0" i="0" sz="1200" u="none" cap="none" strike="noStrike">
              <a:solidFill>
                <a:schemeClr val="dk1"/>
              </a:solidFill>
              <a:latin typeface="Calibri"/>
              <a:ea typeface="Calibri"/>
              <a:cs typeface="Calibri"/>
              <a:sym typeface="Calibri"/>
            </a:endParaRPr>
          </a:p>
        </p:txBody>
      </p:sp>
      <p:sp>
        <p:nvSpPr>
          <p:cNvPr id="434" name="Google Shape;434;p15"/>
          <p:cNvSpPr/>
          <p:nvPr/>
        </p:nvSpPr>
        <p:spPr>
          <a:xfrm>
            <a:off x="548640" y="3374136"/>
            <a:ext cx="457200" cy="457200"/>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5" name="Google Shape;435;p15"/>
          <p:cNvSpPr txBox="1"/>
          <p:nvPr/>
        </p:nvSpPr>
        <p:spPr>
          <a:xfrm>
            <a:off x="548640" y="3374136"/>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3</a:t>
            </a:r>
            <a:endParaRPr b="0" i="0" sz="1300" u="none" cap="none" strike="noStrike">
              <a:solidFill>
                <a:schemeClr val="dk1"/>
              </a:solidFill>
              <a:latin typeface="Calibri"/>
              <a:ea typeface="Calibri"/>
              <a:cs typeface="Calibri"/>
              <a:sym typeface="Calibri"/>
            </a:endParaRPr>
          </a:p>
        </p:txBody>
      </p:sp>
      <p:sp>
        <p:nvSpPr>
          <p:cNvPr id="436" name="Google Shape;436;p15"/>
          <p:cNvSpPr txBox="1"/>
          <p:nvPr/>
        </p:nvSpPr>
        <p:spPr>
          <a:xfrm>
            <a:off x="1188720" y="3328416"/>
            <a:ext cx="4023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450"/>
              <a:buFont typeface="Calibri"/>
              <a:buNone/>
            </a:pPr>
            <a:r>
              <a:rPr b="1" i="0" lang="en-US" sz="1450" u="none" cap="none" strike="noStrike">
                <a:solidFill>
                  <a:srgbClr val="0F2440"/>
                </a:solidFill>
                <a:latin typeface="Calibri"/>
                <a:ea typeface="Calibri"/>
                <a:cs typeface="Calibri"/>
                <a:sym typeface="Calibri"/>
              </a:rPr>
              <a:t>Start Wireshark on eth0</a:t>
            </a:r>
            <a:endParaRPr b="0" i="0" sz="1450" u="none" cap="none" strike="noStrike">
              <a:solidFill>
                <a:schemeClr val="dk1"/>
              </a:solidFill>
              <a:latin typeface="Calibri"/>
              <a:ea typeface="Calibri"/>
              <a:cs typeface="Calibri"/>
              <a:sym typeface="Calibri"/>
            </a:endParaRPr>
          </a:p>
        </p:txBody>
      </p:sp>
      <p:sp>
        <p:nvSpPr>
          <p:cNvPr id="437" name="Google Shape;437;p15"/>
          <p:cNvSpPr txBox="1"/>
          <p:nvPr/>
        </p:nvSpPr>
        <p:spPr>
          <a:xfrm>
            <a:off x="1188720" y="3657600"/>
            <a:ext cx="4023360" cy="5029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NBNS broadcast already shows "METASPLOITABLE" before any scan.</a:t>
            </a:r>
            <a:endParaRPr b="0" i="0" sz="1200" u="none" cap="none" strike="noStrike">
              <a:solidFill>
                <a:schemeClr val="dk1"/>
              </a:solidFill>
              <a:latin typeface="Calibri"/>
              <a:ea typeface="Calibri"/>
              <a:cs typeface="Calibri"/>
              <a:sym typeface="Calibri"/>
            </a:endParaRPr>
          </a:p>
        </p:txBody>
      </p:sp>
      <p:sp>
        <p:nvSpPr>
          <p:cNvPr id="438" name="Google Shape;438;p15"/>
          <p:cNvSpPr/>
          <p:nvPr/>
        </p:nvSpPr>
        <p:spPr>
          <a:xfrm>
            <a:off x="548640" y="4306824"/>
            <a:ext cx="457200" cy="457200"/>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39" name="Google Shape;439;p15"/>
          <p:cNvSpPr txBox="1"/>
          <p:nvPr/>
        </p:nvSpPr>
        <p:spPr>
          <a:xfrm>
            <a:off x="548640" y="4306824"/>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4</a:t>
            </a:r>
            <a:endParaRPr b="0" i="0" sz="1300" u="none" cap="none" strike="noStrike">
              <a:solidFill>
                <a:schemeClr val="dk1"/>
              </a:solidFill>
              <a:latin typeface="Calibri"/>
              <a:ea typeface="Calibri"/>
              <a:cs typeface="Calibri"/>
              <a:sym typeface="Calibri"/>
            </a:endParaRPr>
          </a:p>
        </p:txBody>
      </p:sp>
      <p:sp>
        <p:nvSpPr>
          <p:cNvPr id="440" name="Google Shape;440;p15"/>
          <p:cNvSpPr txBox="1"/>
          <p:nvPr/>
        </p:nvSpPr>
        <p:spPr>
          <a:xfrm>
            <a:off x="1188720" y="4261104"/>
            <a:ext cx="4023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450"/>
              <a:buFont typeface="Calibri"/>
              <a:buNone/>
            </a:pPr>
            <a:r>
              <a:rPr b="1" i="0" lang="en-US" sz="1450" u="none" cap="none" strike="noStrike">
                <a:solidFill>
                  <a:srgbClr val="0F2440"/>
                </a:solidFill>
                <a:latin typeface="Calibri"/>
                <a:ea typeface="Calibri"/>
                <a:cs typeface="Calibri"/>
                <a:sym typeface="Calibri"/>
              </a:rPr>
              <a:t>SYN scan Metasploitable2</a:t>
            </a:r>
            <a:endParaRPr b="0" i="0" sz="1450" u="none" cap="none" strike="noStrike">
              <a:solidFill>
                <a:schemeClr val="dk1"/>
              </a:solidFill>
              <a:latin typeface="Calibri"/>
              <a:ea typeface="Calibri"/>
              <a:cs typeface="Calibri"/>
              <a:sym typeface="Calibri"/>
            </a:endParaRPr>
          </a:p>
        </p:txBody>
      </p:sp>
      <p:sp>
        <p:nvSpPr>
          <p:cNvPr id="441" name="Google Shape;441;p15"/>
          <p:cNvSpPr txBox="1"/>
          <p:nvPr/>
        </p:nvSpPr>
        <p:spPr>
          <a:xfrm>
            <a:off x="1188720" y="4590288"/>
            <a:ext cx="4023360" cy="5029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Scan runs while the capture is live, so the first packets are kept.</a:t>
            </a:r>
            <a:endParaRPr b="0" i="0" sz="1200" u="none" cap="none" strike="noStrike">
              <a:solidFill>
                <a:schemeClr val="dk1"/>
              </a:solidFill>
              <a:latin typeface="Calibri"/>
              <a:ea typeface="Calibri"/>
              <a:cs typeface="Calibri"/>
              <a:sym typeface="Calibri"/>
            </a:endParaRPr>
          </a:p>
        </p:txBody>
      </p:sp>
      <p:sp>
        <p:nvSpPr>
          <p:cNvPr id="442" name="Google Shape;442;p15"/>
          <p:cNvSpPr/>
          <p:nvPr/>
        </p:nvSpPr>
        <p:spPr>
          <a:xfrm>
            <a:off x="548640" y="5239512"/>
            <a:ext cx="457200" cy="457200"/>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3" name="Google Shape;443;p15"/>
          <p:cNvSpPr txBox="1"/>
          <p:nvPr/>
        </p:nvSpPr>
        <p:spPr>
          <a:xfrm>
            <a:off x="548640" y="5239512"/>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5</a:t>
            </a:r>
            <a:endParaRPr b="0" i="0" sz="1300" u="none" cap="none" strike="noStrike">
              <a:solidFill>
                <a:schemeClr val="dk1"/>
              </a:solidFill>
              <a:latin typeface="Calibri"/>
              <a:ea typeface="Calibri"/>
              <a:cs typeface="Calibri"/>
              <a:sym typeface="Calibri"/>
            </a:endParaRPr>
          </a:p>
        </p:txBody>
      </p:sp>
      <p:sp>
        <p:nvSpPr>
          <p:cNvPr id="444" name="Google Shape;444;p15"/>
          <p:cNvSpPr txBox="1"/>
          <p:nvPr/>
        </p:nvSpPr>
        <p:spPr>
          <a:xfrm>
            <a:off x="1188720" y="5193792"/>
            <a:ext cx="40233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450"/>
              <a:buFont typeface="Calibri"/>
              <a:buNone/>
            </a:pPr>
            <a:r>
              <a:rPr b="1" i="0" lang="en-US" sz="1450" u="none" cap="none" strike="noStrike">
                <a:solidFill>
                  <a:srgbClr val="0F2440"/>
                </a:solidFill>
                <a:latin typeface="Calibri"/>
                <a:ea typeface="Calibri"/>
                <a:cs typeface="Calibri"/>
                <a:sym typeface="Calibri"/>
              </a:rPr>
              <a:t>Filter, follow, hash</a:t>
            </a:r>
            <a:endParaRPr b="0" i="0" sz="1450" u="none" cap="none" strike="noStrike">
              <a:solidFill>
                <a:schemeClr val="dk1"/>
              </a:solidFill>
              <a:latin typeface="Calibri"/>
              <a:ea typeface="Calibri"/>
              <a:cs typeface="Calibri"/>
              <a:sym typeface="Calibri"/>
            </a:endParaRPr>
          </a:p>
        </p:txBody>
      </p:sp>
      <p:sp>
        <p:nvSpPr>
          <p:cNvPr id="445" name="Google Shape;445;p15"/>
          <p:cNvSpPr txBox="1"/>
          <p:nvPr/>
        </p:nvSpPr>
        <p:spPr>
          <a:xfrm>
            <a:off x="1188720" y="5522976"/>
            <a:ext cx="4023360" cy="5029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tcp.flags.syn==1, Follow HTTP Stream, then SHA-256 the pcapng.</a:t>
            </a:r>
            <a:endParaRPr b="0" i="0" sz="1200" u="none" cap="none" strike="noStrike">
              <a:solidFill>
                <a:schemeClr val="dk1"/>
              </a:solidFill>
              <a:latin typeface="Calibri"/>
              <a:ea typeface="Calibri"/>
              <a:cs typeface="Calibri"/>
              <a:sym typeface="Calibri"/>
            </a:endParaRPr>
          </a:p>
        </p:txBody>
      </p:sp>
      <p:pic>
        <p:nvPicPr>
          <p:cNvPr descr="crops/capture.jpg" id="446" name="Google Shape;446;p15"/>
          <p:cNvPicPr preferRelativeResize="0"/>
          <p:nvPr/>
        </p:nvPicPr>
        <p:blipFill rotWithShape="1">
          <a:blip r:embed="rId4">
            <a:alphaModFix/>
          </a:blip>
          <a:srcRect b="0" l="0" r="0" t="0"/>
          <a:stretch/>
        </p:blipFill>
        <p:spPr>
          <a:xfrm>
            <a:off x="5486400" y="1463040"/>
            <a:ext cx="6126480" cy="3090672"/>
          </a:xfrm>
          <a:prstGeom prst="rect">
            <a:avLst/>
          </a:prstGeom>
          <a:noFill/>
          <a:ln>
            <a:noFill/>
          </a:ln>
        </p:spPr>
      </p:pic>
      <p:sp>
        <p:nvSpPr>
          <p:cNvPr id="447" name="Google Shape;447;p15"/>
          <p:cNvSpPr/>
          <p:nvPr/>
        </p:nvSpPr>
        <p:spPr>
          <a:xfrm>
            <a:off x="5486400" y="1463040"/>
            <a:ext cx="6126480" cy="3090672"/>
          </a:xfrm>
          <a:prstGeom prst="rect">
            <a:avLst/>
          </a:prstGeom>
          <a:no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8" name="Google Shape;448;p15"/>
          <p:cNvSpPr/>
          <p:nvPr/>
        </p:nvSpPr>
        <p:spPr>
          <a:xfrm>
            <a:off x="5486400" y="4999180"/>
            <a:ext cx="6126600" cy="822900"/>
          </a:xfrm>
          <a:prstGeom prst="roundRect">
            <a:avLst>
              <a:gd fmla="val 8889" name="adj"/>
            </a:avLst>
          </a:prstGeom>
          <a:solidFill>
            <a:srgbClr val="E4F2E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49" name="Google Shape;449;p15"/>
          <p:cNvSpPr txBox="1"/>
          <p:nvPr/>
        </p:nvSpPr>
        <p:spPr>
          <a:xfrm>
            <a:off x="5715000" y="4999180"/>
            <a:ext cx="5760600" cy="8229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250"/>
              <a:buFont typeface="Calibri"/>
              <a:buNone/>
            </a:pPr>
            <a:r>
              <a:rPr b="1" i="0" lang="en-US" sz="1250" u="none" cap="none" strike="noStrike">
                <a:solidFill>
                  <a:srgbClr val="2E7D4F"/>
                </a:solidFill>
                <a:latin typeface="Calibri"/>
                <a:ea typeface="Calibri"/>
                <a:cs typeface="Calibri"/>
                <a:sym typeface="Calibri"/>
              </a:rPr>
              <a:t>Lesson learned: capture must start before traffic generation, so Phases 2 and 3 run in parallel in practice.</a:t>
            </a:r>
            <a:endParaRPr b="0" i="0" sz="1250" u="none" cap="none" strike="noStrike">
              <a:solidFill>
                <a:schemeClr val="dk1"/>
              </a:solidFill>
              <a:latin typeface="Calibri"/>
              <a:ea typeface="Calibri"/>
              <a:cs typeface="Calibri"/>
              <a:sym typeface="Calibri"/>
            </a:endParaRPr>
          </a:p>
        </p:txBody>
      </p:sp>
      <p:sp>
        <p:nvSpPr>
          <p:cNvPr id="450" name="Google Shape;450;p15"/>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13</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55" name="Shape 455"/>
        <p:cNvGrpSpPr/>
        <p:nvPr/>
      </p:nvGrpSpPr>
      <p:grpSpPr>
        <a:xfrm>
          <a:off x="0" y="0"/>
          <a:ext cx="0" cy="0"/>
          <a:chOff x="0" y="0"/>
          <a:chExt cx="0" cy="0"/>
        </a:xfrm>
      </p:grpSpPr>
      <p:sp>
        <p:nvSpPr>
          <p:cNvPr id="456" name="Google Shape;456;p16"/>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457" name="Google Shape;457;p16"/>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458" name="Google Shape;458;p16"/>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07  RESULTS</a:t>
            </a:r>
            <a:endParaRPr b="0" i="0" sz="1050" u="none" cap="none" strike="noStrike">
              <a:solidFill>
                <a:schemeClr val="dk1"/>
              </a:solidFill>
              <a:latin typeface="Calibri"/>
              <a:ea typeface="Calibri"/>
              <a:cs typeface="Calibri"/>
              <a:sym typeface="Calibri"/>
            </a:endParaRPr>
          </a:p>
        </p:txBody>
      </p:sp>
      <p:sp>
        <p:nvSpPr>
          <p:cNvPr id="459" name="Google Shape;459;p16"/>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Finding 1: Port Scan Detected from Packets Alone</a:t>
            </a:r>
            <a:endParaRPr b="0" i="0" sz="2800" u="none" cap="none" strike="noStrike">
              <a:solidFill>
                <a:schemeClr val="dk1"/>
              </a:solidFill>
              <a:latin typeface="Calibri"/>
              <a:ea typeface="Calibri"/>
              <a:cs typeface="Calibri"/>
              <a:sym typeface="Calibri"/>
            </a:endParaRPr>
          </a:p>
        </p:txBody>
      </p:sp>
      <p:pic>
        <p:nvPicPr>
          <p:cNvPr descr="crops/synscan.jpg" id="460" name="Google Shape;460;p16"/>
          <p:cNvPicPr preferRelativeResize="0"/>
          <p:nvPr/>
        </p:nvPicPr>
        <p:blipFill rotWithShape="1">
          <a:blip r:embed="rId4">
            <a:alphaModFix/>
          </a:blip>
          <a:srcRect b="0" l="0" r="0" t="0"/>
          <a:stretch/>
        </p:blipFill>
        <p:spPr>
          <a:xfrm>
            <a:off x="548640" y="1463040"/>
            <a:ext cx="7315200" cy="2340864"/>
          </a:xfrm>
          <a:prstGeom prst="rect">
            <a:avLst/>
          </a:prstGeom>
          <a:noFill/>
          <a:ln>
            <a:noFill/>
          </a:ln>
        </p:spPr>
      </p:pic>
      <p:sp>
        <p:nvSpPr>
          <p:cNvPr id="461" name="Google Shape;461;p16"/>
          <p:cNvSpPr/>
          <p:nvPr/>
        </p:nvSpPr>
        <p:spPr>
          <a:xfrm>
            <a:off x="548640" y="1463040"/>
            <a:ext cx="7315200" cy="2340864"/>
          </a:xfrm>
          <a:prstGeom prst="rect">
            <a:avLst/>
          </a:prstGeom>
          <a:no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2" name="Google Shape;462;p16"/>
          <p:cNvSpPr/>
          <p:nvPr/>
        </p:nvSpPr>
        <p:spPr>
          <a:xfrm>
            <a:off x="548640" y="4297680"/>
            <a:ext cx="3566160" cy="1783080"/>
          </a:xfrm>
          <a:prstGeom prst="roundRect">
            <a:avLst>
              <a:gd fmla="val 4103"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3" name="Google Shape;463;p16"/>
          <p:cNvSpPr txBox="1"/>
          <p:nvPr/>
        </p:nvSpPr>
        <p:spPr>
          <a:xfrm>
            <a:off x="777240" y="4434840"/>
            <a:ext cx="31089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400"/>
              <a:buFont typeface="Calibri"/>
              <a:buNone/>
            </a:pPr>
            <a:r>
              <a:rPr b="1" i="0" lang="en-US" sz="1400" u="none" cap="none" strike="noStrike">
                <a:solidFill>
                  <a:srgbClr val="1497AB"/>
                </a:solidFill>
                <a:latin typeface="Calibri"/>
                <a:ea typeface="Calibri"/>
                <a:cs typeface="Calibri"/>
                <a:sym typeface="Calibri"/>
              </a:rPr>
              <a:t>Signal 1: pattern</a:t>
            </a:r>
            <a:endParaRPr b="0" i="0" sz="1400" u="none" cap="none" strike="noStrike">
              <a:solidFill>
                <a:schemeClr val="dk1"/>
              </a:solidFill>
              <a:latin typeface="Calibri"/>
              <a:ea typeface="Calibri"/>
              <a:cs typeface="Calibri"/>
              <a:sym typeface="Calibri"/>
            </a:endParaRPr>
          </a:p>
        </p:txBody>
      </p:sp>
      <p:sp>
        <p:nvSpPr>
          <p:cNvPr id="464" name="Google Shape;464;p16"/>
          <p:cNvSpPr txBox="1"/>
          <p:nvPr/>
        </p:nvSpPr>
        <p:spPr>
          <a:xfrm>
            <a:off x="777240" y="4800600"/>
            <a:ext cx="3154680" cy="11887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One source (.102) sends SYNs to 20+ ports on .101 in about 2 ms, all with Win=1024 and the same source port 36264.</a:t>
            </a:r>
            <a:endParaRPr b="0" i="0" sz="1400" u="none" cap="none" strike="noStrike">
              <a:solidFill>
                <a:schemeClr val="dk1"/>
              </a:solidFill>
              <a:latin typeface="Calibri"/>
              <a:ea typeface="Calibri"/>
              <a:cs typeface="Calibri"/>
              <a:sym typeface="Calibri"/>
            </a:endParaRPr>
          </a:p>
        </p:txBody>
      </p:sp>
      <p:sp>
        <p:nvSpPr>
          <p:cNvPr id="465" name="Google Shape;465;p16"/>
          <p:cNvSpPr/>
          <p:nvPr/>
        </p:nvSpPr>
        <p:spPr>
          <a:xfrm>
            <a:off x="4297680" y="4297680"/>
            <a:ext cx="3566160" cy="1783080"/>
          </a:xfrm>
          <a:prstGeom prst="roundRect">
            <a:avLst>
              <a:gd fmla="val 4103"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6" name="Google Shape;466;p16"/>
          <p:cNvSpPr txBox="1"/>
          <p:nvPr/>
        </p:nvSpPr>
        <p:spPr>
          <a:xfrm>
            <a:off x="4526280" y="4434840"/>
            <a:ext cx="310896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400"/>
              <a:buFont typeface="Calibri"/>
              <a:buNone/>
            </a:pPr>
            <a:r>
              <a:rPr b="1" i="0" lang="en-US" sz="1400" u="none" cap="none" strike="noStrike">
                <a:solidFill>
                  <a:srgbClr val="1497AB"/>
                </a:solidFill>
                <a:latin typeface="Calibri"/>
                <a:ea typeface="Calibri"/>
                <a:cs typeface="Calibri"/>
                <a:sym typeface="Calibri"/>
              </a:rPr>
              <a:t>Signal 2: replies</a:t>
            </a:r>
            <a:endParaRPr b="0" i="0" sz="1400" u="none" cap="none" strike="noStrike">
              <a:solidFill>
                <a:schemeClr val="dk1"/>
              </a:solidFill>
              <a:latin typeface="Calibri"/>
              <a:ea typeface="Calibri"/>
              <a:cs typeface="Calibri"/>
              <a:sym typeface="Calibri"/>
            </a:endParaRPr>
          </a:p>
        </p:txBody>
      </p:sp>
      <p:sp>
        <p:nvSpPr>
          <p:cNvPr id="467" name="Google Shape;467;p16"/>
          <p:cNvSpPr txBox="1"/>
          <p:nvPr/>
        </p:nvSpPr>
        <p:spPr>
          <a:xfrm>
            <a:off x="4526280" y="4800600"/>
            <a:ext cx="3154680" cy="11887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Only some ports answer with SYN/ACK, which shows the scan reached real, live services.</a:t>
            </a:r>
            <a:endParaRPr b="0" i="0" sz="1400" u="none" cap="none" strike="noStrike">
              <a:solidFill>
                <a:schemeClr val="dk1"/>
              </a:solidFill>
              <a:latin typeface="Calibri"/>
              <a:ea typeface="Calibri"/>
              <a:cs typeface="Calibri"/>
              <a:sym typeface="Calibri"/>
            </a:endParaRPr>
          </a:p>
        </p:txBody>
      </p:sp>
      <p:sp>
        <p:nvSpPr>
          <p:cNvPr id="468" name="Google Shape;468;p16"/>
          <p:cNvSpPr/>
          <p:nvPr/>
        </p:nvSpPr>
        <p:spPr>
          <a:xfrm>
            <a:off x="8183880" y="1463040"/>
            <a:ext cx="3429000" cy="4617720"/>
          </a:xfrm>
          <a:prstGeom prst="roundRect">
            <a:avLst>
              <a:gd fmla="val 2133"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69" name="Google Shape;469;p16"/>
          <p:cNvSpPr txBox="1"/>
          <p:nvPr/>
        </p:nvSpPr>
        <p:spPr>
          <a:xfrm>
            <a:off x="8412480" y="1645920"/>
            <a:ext cx="301752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7FD19B"/>
              </a:buClr>
              <a:buSzPts val="1050"/>
              <a:buFont typeface="Calibri"/>
              <a:buNone/>
            </a:pPr>
            <a:r>
              <a:rPr b="1" i="0" lang="en-US" sz="1050" u="none" cap="none" strike="noStrike">
                <a:solidFill>
                  <a:srgbClr val="7FD19B"/>
                </a:solidFill>
                <a:latin typeface="Calibri"/>
                <a:ea typeface="Calibri"/>
                <a:cs typeface="Calibri"/>
                <a:sym typeface="Calibri"/>
              </a:rPr>
              <a:t>OPEN (SYN/ACK SEEN)</a:t>
            </a:r>
            <a:endParaRPr b="0" i="0" sz="1050" u="none" cap="none" strike="noStrike">
              <a:solidFill>
                <a:schemeClr val="dk1"/>
              </a:solidFill>
              <a:latin typeface="Calibri"/>
              <a:ea typeface="Calibri"/>
              <a:cs typeface="Calibri"/>
              <a:sym typeface="Calibri"/>
            </a:endParaRPr>
          </a:p>
        </p:txBody>
      </p:sp>
      <p:sp>
        <p:nvSpPr>
          <p:cNvPr id="470" name="Google Shape;470;p16"/>
          <p:cNvSpPr/>
          <p:nvPr/>
        </p:nvSpPr>
        <p:spPr>
          <a:xfrm>
            <a:off x="8412480" y="2011680"/>
            <a:ext cx="822960" cy="365760"/>
          </a:xfrm>
          <a:prstGeom prst="roundRect">
            <a:avLst>
              <a:gd fmla="val 12500" name="adj"/>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1" name="Google Shape;471;p16"/>
          <p:cNvSpPr txBox="1"/>
          <p:nvPr/>
        </p:nvSpPr>
        <p:spPr>
          <a:xfrm>
            <a:off x="8412480" y="2011680"/>
            <a:ext cx="822960" cy="365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22</a:t>
            </a:r>
            <a:endParaRPr b="0" i="0" sz="1300" u="none" cap="none" strike="noStrike">
              <a:solidFill>
                <a:schemeClr val="dk1"/>
              </a:solidFill>
              <a:latin typeface="Calibri"/>
              <a:ea typeface="Calibri"/>
              <a:cs typeface="Calibri"/>
              <a:sym typeface="Calibri"/>
            </a:endParaRPr>
          </a:p>
        </p:txBody>
      </p:sp>
      <p:sp>
        <p:nvSpPr>
          <p:cNvPr id="472" name="Google Shape;472;p16"/>
          <p:cNvSpPr txBox="1"/>
          <p:nvPr/>
        </p:nvSpPr>
        <p:spPr>
          <a:xfrm>
            <a:off x="9372600" y="2011680"/>
            <a:ext cx="21031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300"/>
              <a:buFont typeface="Calibri"/>
              <a:buNone/>
            </a:pPr>
            <a:r>
              <a:rPr b="0" i="0" lang="en-US" sz="1300" u="none" cap="none" strike="noStrike">
                <a:solidFill>
                  <a:srgbClr val="FFFFFF"/>
                </a:solidFill>
                <a:latin typeface="Calibri"/>
                <a:ea typeface="Calibri"/>
                <a:cs typeface="Calibri"/>
                <a:sym typeface="Calibri"/>
              </a:rPr>
              <a:t>SSH</a:t>
            </a:r>
            <a:endParaRPr b="0" i="0" sz="1300" u="none" cap="none" strike="noStrike">
              <a:solidFill>
                <a:schemeClr val="dk1"/>
              </a:solidFill>
              <a:latin typeface="Calibri"/>
              <a:ea typeface="Calibri"/>
              <a:cs typeface="Calibri"/>
              <a:sym typeface="Calibri"/>
            </a:endParaRPr>
          </a:p>
        </p:txBody>
      </p:sp>
      <p:sp>
        <p:nvSpPr>
          <p:cNvPr id="473" name="Google Shape;473;p16"/>
          <p:cNvSpPr/>
          <p:nvPr/>
        </p:nvSpPr>
        <p:spPr>
          <a:xfrm>
            <a:off x="8412480" y="2487168"/>
            <a:ext cx="822960" cy="365760"/>
          </a:xfrm>
          <a:prstGeom prst="roundRect">
            <a:avLst>
              <a:gd fmla="val 12500" name="adj"/>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4" name="Google Shape;474;p16"/>
          <p:cNvSpPr txBox="1"/>
          <p:nvPr/>
        </p:nvSpPr>
        <p:spPr>
          <a:xfrm>
            <a:off x="8412480" y="2487168"/>
            <a:ext cx="822960" cy="365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80</a:t>
            </a:r>
            <a:endParaRPr b="0" i="0" sz="1300" u="none" cap="none" strike="noStrike">
              <a:solidFill>
                <a:schemeClr val="dk1"/>
              </a:solidFill>
              <a:latin typeface="Calibri"/>
              <a:ea typeface="Calibri"/>
              <a:cs typeface="Calibri"/>
              <a:sym typeface="Calibri"/>
            </a:endParaRPr>
          </a:p>
        </p:txBody>
      </p:sp>
      <p:sp>
        <p:nvSpPr>
          <p:cNvPr id="475" name="Google Shape;475;p16"/>
          <p:cNvSpPr txBox="1"/>
          <p:nvPr/>
        </p:nvSpPr>
        <p:spPr>
          <a:xfrm>
            <a:off x="9372600" y="2487168"/>
            <a:ext cx="21031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300"/>
              <a:buFont typeface="Calibri"/>
              <a:buNone/>
            </a:pPr>
            <a:r>
              <a:rPr b="0" i="0" lang="en-US" sz="1300" u="none" cap="none" strike="noStrike">
                <a:solidFill>
                  <a:srgbClr val="FFFFFF"/>
                </a:solidFill>
                <a:latin typeface="Calibri"/>
                <a:ea typeface="Calibri"/>
                <a:cs typeface="Calibri"/>
                <a:sym typeface="Calibri"/>
              </a:rPr>
              <a:t>HTTP</a:t>
            </a:r>
            <a:endParaRPr b="0" i="0" sz="1300" u="none" cap="none" strike="noStrike">
              <a:solidFill>
                <a:schemeClr val="dk1"/>
              </a:solidFill>
              <a:latin typeface="Calibri"/>
              <a:ea typeface="Calibri"/>
              <a:cs typeface="Calibri"/>
              <a:sym typeface="Calibri"/>
            </a:endParaRPr>
          </a:p>
        </p:txBody>
      </p:sp>
      <p:sp>
        <p:nvSpPr>
          <p:cNvPr id="476" name="Google Shape;476;p16"/>
          <p:cNvSpPr/>
          <p:nvPr/>
        </p:nvSpPr>
        <p:spPr>
          <a:xfrm>
            <a:off x="8412480" y="2962656"/>
            <a:ext cx="822960" cy="365760"/>
          </a:xfrm>
          <a:prstGeom prst="roundRect">
            <a:avLst>
              <a:gd fmla="val 12500" name="adj"/>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7" name="Google Shape;477;p16"/>
          <p:cNvSpPr txBox="1"/>
          <p:nvPr/>
        </p:nvSpPr>
        <p:spPr>
          <a:xfrm>
            <a:off x="8412480" y="2962656"/>
            <a:ext cx="822960" cy="365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111</a:t>
            </a:r>
            <a:endParaRPr b="0" i="0" sz="1300" u="none" cap="none" strike="noStrike">
              <a:solidFill>
                <a:schemeClr val="dk1"/>
              </a:solidFill>
              <a:latin typeface="Calibri"/>
              <a:ea typeface="Calibri"/>
              <a:cs typeface="Calibri"/>
              <a:sym typeface="Calibri"/>
            </a:endParaRPr>
          </a:p>
        </p:txBody>
      </p:sp>
      <p:sp>
        <p:nvSpPr>
          <p:cNvPr id="478" name="Google Shape;478;p16"/>
          <p:cNvSpPr txBox="1"/>
          <p:nvPr/>
        </p:nvSpPr>
        <p:spPr>
          <a:xfrm>
            <a:off x="9372600" y="2962656"/>
            <a:ext cx="21031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300"/>
              <a:buFont typeface="Calibri"/>
              <a:buNone/>
            </a:pPr>
            <a:r>
              <a:rPr b="0" i="0" lang="en-US" sz="1300" u="none" cap="none" strike="noStrike">
                <a:solidFill>
                  <a:srgbClr val="FFFFFF"/>
                </a:solidFill>
                <a:latin typeface="Calibri"/>
                <a:ea typeface="Calibri"/>
                <a:cs typeface="Calibri"/>
                <a:sym typeface="Calibri"/>
              </a:rPr>
              <a:t>rpcbind</a:t>
            </a:r>
            <a:endParaRPr b="0" i="0" sz="1300" u="none" cap="none" strike="noStrike">
              <a:solidFill>
                <a:schemeClr val="dk1"/>
              </a:solidFill>
              <a:latin typeface="Calibri"/>
              <a:ea typeface="Calibri"/>
              <a:cs typeface="Calibri"/>
              <a:sym typeface="Calibri"/>
            </a:endParaRPr>
          </a:p>
        </p:txBody>
      </p:sp>
      <p:sp>
        <p:nvSpPr>
          <p:cNvPr id="479" name="Google Shape;479;p16"/>
          <p:cNvSpPr/>
          <p:nvPr/>
        </p:nvSpPr>
        <p:spPr>
          <a:xfrm>
            <a:off x="8412480" y="3438144"/>
            <a:ext cx="822960" cy="365760"/>
          </a:xfrm>
          <a:prstGeom prst="roundRect">
            <a:avLst>
              <a:gd fmla="val 12500" name="adj"/>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0" name="Google Shape;480;p16"/>
          <p:cNvSpPr txBox="1"/>
          <p:nvPr/>
        </p:nvSpPr>
        <p:spPr>
          <a:xfrm>
            <a:off x="8412480" y="3438144"/>
            <a:ext cx="822960" cy="365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139</a:t>
            </a:r>
            <a:endParaRPr b="0" i="0" sz="1300" u="none" cap="none" strike="noStrike">
              <a:solidFill>
                <a:schemeClr val="dk1"/>
              </a:solidFill>
              <a:latin typeface="Calibri"/>
              <a:ea typeface="Calibri"/>
              <a:cs typeface="Calibri"/>
              <a:sym typeface="Calibri"/>
            </a:endParaRPr>
          </a:p>
        </p:txBody>
      </p:sp>
      <p:sp>
        <p:nvSpPr>
          <p:cNvPr id="481" name="Google Shape;481;p16"/>
          <p:cNvSpPr txBox="1"/>
          <p:nvPr/>
        </p:nvSpPr>
        <p:spPr>
          <a:xfrm>
            <a:off x="9372600" y="3438144"/>
            <a:ext cx="21031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300"/>
              <a:buFont typeface="Calibri"/>
              <a:buNone/>
            </a:pPr>
            <a:r>
              <a:rPr b="0" i="0" lang="en-US" sz="1300" u="none" cap="none" strike="noStrike">
                <a:solidFill>
                  <a:srgbClr val="FFFFFF"/>
                </a:solidFill>
                <a:latin typeface="Calibri"/>
                <a:ea typeface="Calibri"/>
                <a:cs typeface="Calibri"/>
                <a:sym typeface="Calibri"/>
              </a:rPr>
              <a:t>NetBIOS-SSN</a:t>
            </a:r>
            <a:endParaRPr b="0" i="0" sz="1300" u="none" cap="none" strike="noStrike">
              <a:solidFill>
                <a:schemeClr val="dk1"/>
              </a:solidFill>
              <a:latin typeface="Calibri"/>
              <a:ea typeface="Calibri"/>
              <a:cs typeface="Calibri"/>
              <a:sym typeface="Calibri"/>
            </a:endParaRPr>
          </a:p>
        </p:txBody>
      </p:sp>
      <p:sp>
        <p:nvSpPr>
          <p:cNvPr id="482" name="Google Shape;482;p16"/>
          <p:cNvSpPr/>
          <p:nvPr/>
        </p:nvSpPr>
        <p:spPr>
          <a:xfrm>
            <a:off x="8412480" y="3913632"/>
            <a:ext cx="822960" cy="365760"/>
          </a:xfrm>
          <a:prstGeom prst="roundRect">
            <a:avLst>
              <a:gd fmla="val 12500" name="adj"/>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3" name="Google Shape;483;p16"/>
          <p:cNvSpPr txBox="1"/>
          <p:nvPr/>
        </p:nvSpPr>
        <p:spPr>
          <a:xfrm>
            <a:off x="8412480" y="3913632"/>
            <a:ext cx="822960" cy="3657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3306</a:t>
            </a:r>
            <a:endParaRPr b="0" i="0" sz="1300" u="none" cap="none" strike="noStrike">
              <a:solidFill>
                <a:schemeClr val="dk1"/>
              </a:solidFill>
              <a:latin typeface="Calibri"/>
              <a:ea typeface="Calibri"/>
              <a:cs typeface="Calibri"/>
              <a:sym typeface="Calibri"/>
            </a:endParaRPr>
          </a:p>
        </p:txBody>
      </p:sp>
      <p:sp>
        <p:nvSpPr>
          <p:cNvPr id="484" name="Google Shape;484;p16"/>
          <p:cNvSpPr txBox="1"/>
          <p:nvPr/>
        </p:nvSpPr>
        <p:spPr>
          <a:xfrm>
            <a:off x="9372600" y="3913632"/>
            <a:ext cx="21031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300"/>
              <a:buFont typeface="Calibri"/>
              <a:buNone/>
            </a:pPr>
            <a:r>
              <a:rPr b="0" i="0" lang="en-US" sz="1300" u="none" cap="none" strike="noStrike">
                <a:solidFill>
                  <a:srgbClr val="FFFFFF"/>
                </a:solidFill>
                <a:latin typeface="Calibri"/>
                <a:ea typeface="Calibri"/>
                <a:cs typeface="Calibri"/>
                <a:sym typeface="Calibri"/>
              </a:rPr>
              <a:t>MySQL</a:t>
            </a:r>
            <a:endParaRPr b="0" i="0" sz="1300" u="none" cap="none" strike="noStrike">
              <a:solidFill>
                <a:schemeClr val="dk1"/>
              </a:solidFill>
              <a:latin typeface="Calibri"/>
              <a:ea typeface="Calibri"/>
              <a:cs typeface="Calibri"/>
              <a:sym typeface="Calibri"/>
            </a:endParaRPr>
          </a:p>
        </p:txBody>
      </p:sp>
      <p:sp>
        <p:nvSpPr>
          <p:cNvPr id="485" name="Google Shape;485;p16"/>
          <p:cNvSpPr txBox="1"/>
          <p:nvPr/>
        </p:nvSpPr>
        <p:spPr>
          <a:xfrm>
            <a:off x="8412480" y="4526280"/>
            <a:ext cx="301752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2B34C"/>
              </a:buClr>
              <a:buSzPts val="1050"/>
              <a:buFont typeface="Calibri"/>
              <a:buNone/>
            </a:pPr>
            <a:r>
              <a:rPr b="1" i="0" lang="en-US" sz="1050" u="none" cap="none" strike="noStrike">
                <a:solidFill>
                  <a:srgbClr val="F2B34C"/>
                </a:solidFill>
                <a:latin typeface="Calibri"/>
                <a:ea typeface="Calibri"/>
                <a:cs typeface="Calibri"/>
                <a:sym typeface="Calibri"/>
              </a:rPr>
              <a:t>NO REPLY IN WINDOW</a:t>
            </a:r>
            <a:endParaRPr b="0" i="0" sz="1050" u="none" cap="none" strike="noStrike">
              <a:solidFill>
                <a:schemeClr val="dk1"/>
              </a:solidFill>
              <a:latin typeface="Calibri"/>
              <a:ea typeface="Calibri"/>
              <a:cs typeface="Calibri"/>
              <a:sym typeface="Calibri"/>
            </a:endParaRPr>
          </a:p>
        </p:txBody>
      </p:sp>
      <p:sp>
        <p:nvSpPr>
          <p:cNvPr id="486" name="Google Shape;486;p16"/>
          <p:cNvSpPr txBox="1"/>
          <p:nvPr/>
        </p:nvSpPr>
        <p:spPr>
          <a:xfrm>
            <a:off x="8412480" y="4846320"/>
            <a:ext cx="3017520" cy="5486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9D6E3"/>
              </a:buClr>
              <a:buSzPts val="1250"/>
              <a:buFont typeface="Calibri"/>
              <a:buNone/>
            </a:pPr>
            <a:r>
              <a:rPr b="0" i="0" lang="en-US" sz="1250" u="none" cap="none" strike="noStrike">
                <a:solidFill>
                  <a:srgbClr val="C9D6E3"/>
                </a:solidFill>
                <a:latin typeface="Calibri"/>
                <a:ea typeface="Calibri"/>
                <a:cs typeface="Calibri"/>
                <a:sym typeface="Calibri"/>
              </a:rPr>
              <a:t>110, 135, 143, 554, 8080 and others: filtered or closed</a:t>
            </a:r>
            <a:endParaRPr b="0" i="0" sz="1250" u="none" cap="none" strike="noStrike">
              <a:solidFill>
                <a:schemeClr val="dk1"/>
              </a:solidFill>
              <a:latin typeface="Calibri"/>
              <a:ea typeface="Calibri"/>
              <a:cs typeface="Calibri"/>
              <a:sym typeface="Calibri"/>
            </a:endParaRPr>
          </a:p>
        </p:txBody>
      </p:sp>
      <p:sp>
        <p:nvSpPr>
          <p:cNvPr id="487" name="Google Shape;487;p16"/>
          <p:cNvSpPr txBox="1"/>
          <p:nvPr/>
        </p:nvSpPr>
        <p:spPr>
          <a:xfrm>
            <a:off x="8412480" y="5486400"/>
            <a:ext cx="301752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250"/>
              <a:buFont typeface="Calibri"/>
              <a:buNone/>
            </a:pPr>
            <a:r>
              <a:rPr b="1" i="0" lang="en-US" sz="1250" u="none" cap="none" strike="noStrike">
                <a:solidFill>
                  <a:srgbClr val="FFFFFF"/>
                </a:solidFill>
                <a:latin typeface="Calibri"/>
                <a:ea typeface="Calibri"/>
                <a:cs typeface="Calibri"/>
                <a:sym typeface="Calibri"/>
              </a:rPr>
              <a:t>No IDS alert was used.</a:t>
            </a:r>
            <a:endParaRPr b="0" i="0" sz="1250" u="none" cap="none" strike="noStrike">
              <a:solidFill>
                <a:schemeClr val="dk1"/>
              </a:solidFill>
              <a:latin typeface="Calibri"/>
              <a:ea typeface="Calibri"/>
              <a:cs typeface="Calibri"/>
              <a:sym typeface="Calibri"/>
            </a:endParaRPr>
          </a:p>
        </p:txBody>
      </p:sp>
      <p:sp>
        <p:nvSpPr>
          <p:cNvPr id="488" name="Google Shape;488;p16"/>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14</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93" name="Shape 493"/>
        <p:cNvGrpSpPr/>
        <p:nvPr/>
      </p:nvGrpSpPr>
      <p:grpSpPr>
        <a:xfrm>
          <a:off x="0" y="0"/>
          <a:ext cx="0" cy="0"/>
          <a:chOff x="0" y="0"/>
          <a:chExt cx="0" cy="0"/>
        </a:xfrm>
      </p:grpSpPr>
      <p:sp>
        <p:nvSpPr>
          <p:cNvPr id="494" name="Google Shape;494;p17"/>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495" name="Google Shape;495;p17"/>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496" name="Google Shape;496;p17"/>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07  RESULTS</a:t>
            </a:r>
            <a:endParaRPr b="0" i="0" sz="1050" u="none" cap="none" strike="noStrike">
              <a:solidFill>
                <a:schemeClr val="dk1"/>
              </a:solidFill>
              <a:latin typeface="Calibri"/>
              <a:ea typeface="Calibri"/>
              <a:cs typeface="Calibri"/>
              <a:sym typeface="Calibri"/>
            </a:endParaRPr>
          </a:p>
        </p:txBody>
      </p:sp>
      <p:sp>
        <p:nvSpPr>
          <p:cNvPr id="497" name="Google Shape;497;p17"/>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Finding 2: Reconstructing the Service on Port 80</a:t>
            </a:r>
            <a:endParaRPr b="0" i="0" sz="2800" u="none" cap="none" strike="noStrike">
              <a:solidFill>
                <a:schemeClr val="dk1"/>
              </a:solidFill>
              <a:latin typeface="Calibri"/>
              <a:ea typeface="Calibri"/>
              <a:cs typeface="Calibri"/>
              <a:sym typeface="Calibri"/>
            </a:endParaRPr>
          </a:p>
        </p:txBody>
      </p:sp>
      <p:pic>
        <p:nvPicPr>
          <p:cNvPr descr="crops/http.jpg" id="498" name="Google Shape;498;p17"/>
          <p:cNvPicPr preferRelativeResize="0"/>
          <p:nvPr/>
        </p:nvPicPr>
        <p:blipFill rotWithShape="1">
          <a:blip r:embed="rId4">
            <a:alphaModFix/>
          </a:blip>
          <a:srcRect b="0" l="0" r="0" t="0"/>
          <a:stretch/>
        </p:blipFill>
        <p:spPr>
          <a:xfrm>
            <a:off x="548640" y="1463040"/>
            <a:ext cx="5486400" cy="3346704"/>
          </a:xfrm>
          <a:prstGeom prst="rect">
            <a:avLst/>
          </a:prstGeom>
          <a:noFill/>
          <a:ln>
            <a:noFill/>
          </a:ln>
        </p:spPr>
      </p:pic>
      <p:sp>
        <p:nvSpPr>
          <p:cNvPr id="499" name="Google Shape;499;p17"/>
          <p:cNvSpPr/>
          <p:nvPr/>
        </p:nvSpPr>
        <p:spPr>
          <a:xfrm>
            <a:off x="548640" y="1463040"/>
            <a:ext cx="5486400" cy="3346704"/>
          </a:xfrm>
          <a:prstGeom prst="rect">
            <a:avLst/>
          </a:prstGeom>
          <a:no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0" name="Google Shape;500;p17"/>
          <p:cNvSpPr/>
          <p:nvPr/>
        </p:nvSpPr>
        <p:spPr>
          <a:xfrm>
            <a:off x="6355080" y="1463040"/>
            <a:ext cx="5257800" cy="512064"/>
          </a:xfrm>
          <a:prstGeom prst="roundRect">
            <a:avLst>
              <a:gd fmla="val 1428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1" name="Google Shape;501;p17"/>
          <p:cNvSpPr txBox="1"/>
          <p:nvPr/>
        </p:nvSpPr>
        <p:spPr>
          <a:xfrm>
            <a:off x="6537960" y="1463040"/>
            <a:ext cx="118872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00"/>
              <a:buFont typeface="Calibri"/>
              <a:buNone/>
            </a:pPr>
            <a:r>
              <a:rPr b="1" i="0" lang="en-US" sz="1000" u="none" cap="none" strike="noStrike">
                <a:solidFill>
                  <a:srgbClr val="1497AB"/>
                </a:solidFill>
                <a:latin typeface="Calibri"/>
                <a:ea typeface="Calibri"/>
                <a:cs typeface="Calibri"/>
                <a:sym typeface="Calibri"/>
              </a:rPr>
              <a:t>REQUEST</a:t>
            </a:r>
            <a:endParaRPr b="0" i="0" sz="1000" u="none" cap="none" strike="noStrike">
              <a:solidFill>
                <a:schemeClr val="dk1"/>
              </a:solidFill>
              <a:latin typeface="Calibri"/>
              <a:ea typeface="Calibri"/>
              <a:cs typeface="Calibri"/>
              <a:sym typeface="Calibri"/>
            </a:endParaRPr>
          </a:p>
        </p:txBody>
      </p:sp>
      <p:sp>
        <p:nvSpPr>
          <p:cNvPr id="502" name="Google Shape;502;p17"/>
          <p:cNvSpPr txBox="1"/>
          <p:nvPr/>
        </p:nvSpPr>
        <p:spPr>
          <a:xfrm>
            <a:off x="7726680" y="1463040"/>
            <a:ext cx="379476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ourier New"/>
              <a:buNone/>
            </a:pPr>
            <a:r>
              <a:rPr b="0" i="0" lang="en-US" sz="1300" u="none" cap="none" strike="noStrike">
                <a:solidFill>
                  <a:srgbClr val="1F2A37"/>
                </a:solidFill>
                <a:latin typeface="Courier New"/>
                <a:ea typeface="Courier New"/>
                <a:cs typeface="Courier New"/>
                <a:sym typeface="Courier New"/>
              </a:rPr>
              <a:t>GET / HTTP/1.0  -&gt;  HTTP/1.1 200 OK</a:t>
            </a:r>
            <a:endParaRPr b="0" i="0" sz="1300" u="none" cap="none" strike="noStrike">
              <a:solidFill>
                <a:schemeClr val="dk1"/>
              </a:solidFill>
              <a:latin typeface="Calibri"/>
              <a:ea typeface="Calibri"/>
              <a:cs typeface="Calibri"/>
              <a:sym typeface="Calibri"/>
            </a:endParaRPr>
          </a:p>
        </p:txBody>
      </p:sp>
      <p:sp>
        <p:nvSpPr>
          <p:cNvPr id="503" name="Google Shape;503;p17"/>
          <p:cNvSpPr/>
          <p:nvPr/>
        </p:nvSpPr>
        <p:spPr>
          <a:xfrm>
            <a:off x="6355080" y="2066544"/>
            <a:ext cx="5257800" cy="512064"/>
          </a:xfrm>
          <a:prstGeom prst="roundRect">
            <a:avLst>
              <a:gd fmla="val 1428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4" name="Google Shape;504;p17"/>
          <p:cNvSpPr txBox="1"/>
          <p:nvPr/>
        </p:nvSpPr>
        <p:spPr>
          <a:xfrm>
            <a:off x="6537960" y="2066544"/>
            <a:ext cx="118872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00"/>
              <a:buFont typeface="Calibri"/>
              <a:buNone/>
            </a:pPr>
            <a:r>
              <a:rPr b="1" i="0" lang="en-US" sz="1000" u="none" cap="none" strike="noStrike">
                <a:solidFill>
                  <a:srgbClr val="1497AB"/>
                </a:solidFill>
                <a:latin typeface="Calibri"/>
                <a:ea typeface="Calibri"/>
                <a:cs typeface="Calibri"/>
                <a:sym typeface="Calibri"/>
              </a:rPr>
              <a:t>SERVER</a:t>
            </a:r>
            <a:endParaRPr b="0" i="0" sz="1000" u="none" cap="none" strike="noStrike">
              <a:solidFill>
                <a:schemeClr val="dk1"/>
              </a:solidFill>
              <a:latin typeface="Calibri"/>
              <a:ea typeface="Calibri"/>
              <a:cs typeface="Calibri"/>
              <a:sym typeface="Calibri"/>
            </a:endParaRPr>
          </a:p>
        </p:txBody>
      </p:sp>
      <p:sp>
        <p:nvSpPr>
          <p:cNvPr id="505" name="Google Shape;505;p17"/>
          <p:cNvSpPr txBox="1"/>
          <p:nvPr/>
        </p:nvSpPr>
        <p:spPr>
          <a:xfrm>
            <a:off x="7726680" y="2066544"/>
            <a:ext cx="379476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ourier New"/>
              <a:buNone/>
            </a:pPr>
            <a:r>
              <a:rPr b="0" i="0" lang="en-US" sz="1300" u="none" cap="none" strike="noStrike">
                <a:solidFill>
                  <a:srgbClr val="1F2A37"/>
                </a:solidFill>
                <a:latin typeface="Courier New"/>
                <a:ea typeface="Courier New"/>
                <a:cs typeface="Courier New"/>
                <a:sym typeface="Courier New"/>
              </a:rPr>
              <a:t>Apache/2.2.8 (Ubuntu) DAV/2</a:t>
            </a:r>
            <a:endParaRPr b="0" i="0" sz="1300" u="none" cap="none" strike="noStrike">
              <a:solidFill>
                <a:schemeClr val="dk1"/>
              </a:solidFill>
              <a:latin typeface="Calibri"/>
              <a:ea typeface="Calibri"/>
              <a:cs typeface="Calibri"/>
              <a:sym typeface="Calibri"/>
            </a:endParaRPr>
          </a:p>
        </p:txBody>
      </p:sp>
      <p:sp>
        <p:nvSpPr>
          <p:cNvPr id="506" name="Google Shape;506;p17"/>
          <p:cNvSpPr/>
          <p:nvPr/>
        </p:nvSpPr>
        <p:spPr>
          <a:xfrm>
            <a:off x="6355080" y="2670048"/>
            <a:ext cx="5257800" cy="512064"/>
          </a:xfrm>
          <a:prstGeom prst="roundRect">
            <a:avLst>
              <a:gd fmla="val 1428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07" name="Google Shape;507;p17"/>
          <p:cNvSpPr txBox="1"/>
          <p:nvPr/>
        </p:nvSpPr>
        <p:spPr>
          <a:xfrm>
            <a:off x="6537960" y="2670048"/>
            <a:ext cx="118872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00"/>
              <a:buFont typeface="Calibri"/>
              <a:buNone/>
            </a:pPr>
            <a:r>
              <a:rPr b="1" i="0" lang="en-US" sz="1000" u="none" cap="none" strike="noStrike">
                <a:solidFill>
                  <a:srgbClr val="1497AB"/>
                </a:solidFill>
                <a:latin typeface="Calibri"/>
                <a:ea typeface="Calibri"/>
                <a:cs typeface="Calibri"/>
                <a:sym typeface="Calibri"/>
              </a:rPr>
              <a:t>RUNTIME</a:t>
            </a:r>
            <a:endParaRPr b="0" i="0" sz="1000" u="none" cap="none" strike="noStrike">
              <a:solidFill>
                <a:schemeClr val="dk1"/>
              </a:solidFill>
              <a:latin typeface="Calibri"/>
              <a:ea typeface="Calibri"/>
              <a:cs typeface="Calibri"/>
              <a:sym typeface="Calibri"/>
            </a:endParaRPr>
          </a:p>
        </p:txBody>
      </p:sp>
      <p:sp>
        <p:nvSpPr>
          <p:cNvPr id="508" name="Google Shape;508;p17"/>
          <p:cNvSpPr txBox="1"/>
          <p:nvPr/>
        </p:nvSpPr>
        <p:spPr>
          <a:xfrm>
            <a:off x="7726680" y="2670048"/>
            <a:ext cx="379476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ourier New"/>
              <a:buNone/>
            </a:pPr>
            <a:r>
              <a:rPr b="0" i="0" lang="en-US" sz="1300" u="none" cap="none" strike="noStrike">
                <a:solidFill>
                  <a:srgbClr val="1F2A37"/>
                </a:solidFill>
                <a:latin typeface="Courier New"/>
                <a:ea typeface="Courier New"/>
                <a:cs typeface="Courier New"/>
                <a:sym typeface="Courier New"/>
              </a:rPr>
              <a:t>PHP/5.2.4-2ubuntu5.10</a:t>
            </a:r>
            <a:endParaRPr b="0" i="0" sz="1300" u="none" cap="none" strike="noStrike">
              <a:solidFill>
                <a:schemeClr val="dk1"/>
              </a:solidFill>
              <a:latin typeface="Calibri"/>
              <a:ea typeface="Calibri"/>
              <a:cs typeface="Calibri"/>
              <a:sym typeface="Calibri"/>
            </a:endParaRPr>
          </a:p>
        </p:txBody>
      </p:sp>
      <p:sp>
        <p:nvSpPr>
          <p:cNvPr id="509" name="Google Shape;509;p17"/>
          <p:cNvSpPr/>
          <p:nvPr/>
        </p:nvSpPr>
        <p:spPr>
          <a:xfrm>
            <a:off x="6355080" y="3273552"/>
            <a:ext cx="5257800" cy="512064"/>
          </a:xfrm>
          <a:prstGeom prst="roundRect">
            <a:avLst>
              <a:gd fmla="val 1428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0" name="Google Shape;510;p17"/>
          <p:cNvSpPr txBox="1"/>
          <p:nvPr/>
        </p:nvSpPr>
        <p:spPr>
          <a:xfrm>
            <a:off x="6537960" y="3273552"/>
            <a:ext cx="118872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00"/>
              <a:buFont typeface="Calibri"/>
              <a:buNone/>
            </a:pPr>
            <a:r>
              <a:rPr b="1" i="0" lang="en-US" sz="1000" u="none" cap="none" strike="noStrike">
                <a:solidFill>
                  <a:srgbClr val="1497AB"/>
                </a:solidFill>
                <a:latin typeface="Calibri"/>
                <a:ea typeface="Calibri"/>
                <a:cs typeface="Calibri"/>
                <a:sym typeface="Calibri"/>
              </a:rPr>
              <a:t>PAGE</a:t>
            </a:r>
            <a:endParaRPr b="0" i="0" sz="1000" u="none" cap="none" strike="noStrike">
              <a:solidFill>
                <a:schemeClr val="dk1"/>
              </a:solidFill>
              <a:latin typeface="Calibri"/>
              <a:ea typeface="Calibri"/>
              <a:cs typeface="Calibri"/>
              <a:sym typeface="Calibri"/>
            </a:endParaRPr>
          </a:p>
        </p:txBody>
      </p:sp>
      <p:sp>
        <p:nvSpPr>
          <p:cNvPr id="511" name="Google Shape;511;p17"/>
          <p:cNvSpPr txBox="1"/>
          <p:nvPr/>
        </p:nvSpPr>
        <p:spPr>
          <a:xfrm>
            <a:off x="7726680" y="3273552"/>
            <a:ext cx="379476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ourier New"/>
              <a:buNone/>
            </a:pPr>
            <a:r>
              <a:rPr b="0" i="0" lang="en-US" sz="1300" u="none" cap="none" strike="noStrike">
                <a:solidFill>
                  <a:srgbClr val="1F2A37"/>
                </a:solidFill>
                <a:latin typeface="Courier New"/>
                <a:ea typeface="Courier New"/>
                <a:cs typeface="Courier New"/>
                <a:sym typeface="Courier New"/>
              </a:rPr>
              <a:t>"Metasploitable2 - Linux" banner</a:t>
            </a:r>
            <a:endParaRPr b="0" i="0" sz="1300" u="none" cap="none" strike="noStrike">
              <a:solidFill>
                <a:schemeClr val="dk1"/>
              </a:solidFill>
              <a:latin typeface="Calibri"/>
              <a:ea typeface="Calibri"/>
              <a:cs typeface="Calibri"/>
              <a:sym typeface="Calibri"/>
            </a:endParaRPr>
          </a:p>
        </p:txBody>
      </p:sp>
      <p:sp>
        <p:nvSpPr>
          <p:cNvPr id="512" name="Google Shape;512;p17"/>
          <p:cNvSpPr/>
          <p:nvPr/>
        </p:nvSpPr>
        <p:spPr>
          <a:xfrm>
            <a:off x="6355080" y="3877056"/>
            <a:ext cx="5257800" cy="512064"/>
          </a:xfrm>
          <a:prstGeom prst="roundRect">
            <a:avLst>
              <a:gd fmla="val 14286"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3" name="Google Shape;513;p17"/>
          <p:cNvSpPr txBox="1"/>
          <p:nvPr/>
        </p:nvSpPr>
        <p:spPr>
          <a:xfrm>
            <a:off x="6537960" y="3877056"/>
            <a:ext cx="118872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00"/>
              <a:buFont typeface="Calibri"/>
              <a:buNone/>
            </a:pPr>
            <a:r>
              <a:rPr b="1" i="0" lang="en-US" sz="1000" u="none" cap="none" strike="noStrike">
                <a:solidFill>
                  <a:srgbClr val="1497AB"/>
                </a:solidFill>
                <a:latin typeface="Calibri"/>
                <a:ea typeface="Calibri"/>
                <a:cs typeface="Calibri"/>
                <a:sym typeface="Calibri"/>
              </a:rPr>
              <a:t>EXPOSED</a:t>
            </a:r>
            <a:endParaRPr b="0" i="0" sz="1000" u="none" cap="none" strike="noStrike">
              <a:solidFill>
                <a:schemeClr val="dk1"/>
              </a:solidFill>
              <a:latin typeface="Calibri"/>
              <a:ea typeface="Calibri"/>
              <a:cs typeface="Calibri"/>
              <a:sym typeface="Calibri"/>
            </a:endParaRPr>
          </a:p>
        </p:txBody>
      </p:sp>
      <p:sp>
        <p:nvSpPr>
          <p:cNvPr id="514" name="Google Shape;514;p17"/>
          <p:cNvSpPr txBox="1"/>
          <p:nvPr/>
        </p:nvSpPr>
        <p:spPr>
          <a:xfrm>
            <a:off x="7726680" y="3877056"/>
            <a:ext cx="3794760" cy="512064"/>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ourier New"/>
              <a:buNone/>
            </a:pPr>
            <a:r>
              <a:rPr b="0" i="0" lang="en-US" sz="1300" u="none" cap="none" strike="noStrike">
                <a:solidFill>
                  <a:srgbClr val="1F2A37"/>
                </a:solidFill>
                <a:latin typeface="Courier New"/>
                <a:ea typeface="Courier New"/>
                <a:cs typeface="Courier New"/>
                <a:sym typeface="Courier New"/>
              </a:rPr>
              <a:t>Default login msfadmin / msfadmin</a:t>
            </a:r>
            <a:endParaRPr b="0" i="0" sz="1300" u="none" cap="none" strike="noStrike">
              <a:solidFill>
                <a:schemeClr val="dk1"/>
              </a:solidFill>
              <a:latin typeface="Calibri"/>
              <a:ea typeface="Calibri"/>
              <a:cs typeface="Calibri"/>
              <a:sym typeface="Calibri"/>
            </a:endParaRPr>
          </a:p>
        </p:txBody>
      </p:sp>
      <p:sp>
        <p:nvSpPr>
          <p:cNvPr id="515" name="Google Shape;515;p17"/>
          <p:cNvSpPr/>
          <p:nvPr/>
        </p:nvSpPr>
        <p:spPr>
          <a:xfrm>
            <a:off x="6355080" y="4572000"/>
            <a:ext cx="5257800" cy="1554480"/>
          </a:xfrm>
          <a:prstGeom prst="roundRect">
            <a:avLst>
              <a:gd fmla="val 4706"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6" name="Google Shape;516;p17"/>
          <p:cNvSpPr txBox="1"/>
          <p:nvPr/>
        </p:nvSpPr>
        <p:spPr>
          <a:xfrm>
            <a:off x="6583680" y="4709160"/>
            <a:ext cx="45720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1050"/>
              <a:buFont typeface="Calibri"/>
              <a:buNone/>
            </a:pPr>
            <a:r>
              <a:rPr b="1" i="0" lang="en-US" sz="1050" u="none" cap="none" strike="noStrike">
                <a:solidFill>
                  <a:srgbClr val="5CC6D6"/>
                </a:solidFill>
                <a:latin typeface="Calibri"/>
                <a:ea typeface="Calibri"/>
                <a:cs typeface="Calibri"/>
                <a:sym typeface="Calibri"/>
              </a:rPr>
              <a:t>WHY IT MATTERS</a:t>
            </a:r>
            <a:endParaRPr b="0" i="0" sz="1050" u="none" cap="none" strike="noStrike">
              <a:solidFill>
                <a:schemeClr val="dk1"/>
              </a:solidFill>
              <a:latin typeface="Calibri"/>
              <a:ea typeface="Calibri"/>
              <a:cs typeface="Calibri"/>
              <a:sym typeface="Calibri"/>
            </a:endParaRPr>
          </a:p>
        </p:txBody>
      </p:sp>
      <p:sp>
        <p:nvSpPr>
          <p:cNvPr id="517" name="Google Shape;517;p17"/>
          <p:cNvSpPr txBox="1"/>
          <p:nvPr/>
        </p:nvSpPr>
        <p:spPr>
          <a:xfrm>
            <a:off x="6583680" y="5010912"/>
            <a:ext cx="4846320" cy="100584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FFFFFF"/>
              </a:buClr>
              <a:buSzPts val="1300"/>
              <a:buFont typeface="Calibri"/>
              <a:buNone/>
            </a:pPr>
            <a:r>
              <a:rPr b="0" i="0" lang="en-US" sz="1300" u="none" cap="none" strike="noStrike">
                <a:solidFill>
                  <a:srgbClr val="FFFFFF"/>
                </a:solidFill>
                <a:latin typeface="Calibri"/>
                <a:ea typeface="Calibri"/>
                <a:cs typeface="Calibri"/>
                <a:sym typeface="Calibri"/>
              </a:rPr>
              <a:t>The scan said port 80 was open. The reassembled stream proves which software and version were listening. Two separate artefacts now support one claim.</a:t>
            </a:r>
            <a:endParaRPr b="0" i="0" sz="1300" u="none" cap="none" strike="noStrike">
              <a:solidFill>
                <a:schemeClr val="dk1"/>
              </a:solidFill>
              <a:latin typeface="Calibri"/>
              <a:ea typeface="Calibri"/>
              <a:cs typeface="Calibri"/>
              <a:sym typeface="Calibri"/>
            </a:endParaRPr>
          </a:p>
        </p:txBody>
      </p:sp>
      <p:sp>
        <p:nvSpPr>
          <p:cNvPr id="518" name="Google Shape;518;p17"/>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15</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23" name="Shape 523"/>
        <p:cNvGrpSpPr/>
        <p:nvPr/>
      </p:nvGrpSpPr>
      <p:grpSpPr>
        <a:xfrm>
          <a:off x="0" y="0"/>
          <a:ext cx="0" cy="0"/>
          <a:chOff x="0" y="0"/>
          <a:chExt cx="0" cy="0"/>
        </a:xfrm>
      </p:grpSpPr>
      <p:sp>
        <p:nvSpPr>
          <p:cNvPr id="524" name="Google Shape;524;p18"/>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525" name="Google Shape;525;p18"/>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526" name="Google Shape;526;p18"/>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07  RESULTS</a:t>
            </a:r>
            <a:endParaRPr b="0" i="0" sz="1050" u="none" cap="none" strike="noStrike">
              <a:solidFill>
                <a:schemeClr val="dk1"/>
              </a:solidFill>
              <a:latin typeface="Calibri"/>
              <a:ea typeface="Calibri"/>
              <a:cs typeface="Calibri"/>
              <a:sym typeface="Calibri"/>
            </a:endParaRPr>
          </a:p>
        </p:txBody>
      </p:sp>
      <p:sp>
        <p:nvSpPr>
          <p:cNvPr id="527" name="Google Shape;527;p18"/>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Finding 3: Evidence the Plan Did Not Expect</a:t>
            </a:r>
            <a:endParaRPr b="0" i="0" sz="2800" u="none" cap="none" strike="noStrike">
              <a:solidFill>
                <a:schemeClr val="dk1"/>
              </a:solidFill>
              <a:latin typeface="Calibri"/>
              <a:ea typeface="Calibri"/>
              <a:cs typeface="Calibri"/>
              <a:sym typeface="Calibri"/>
            </a:endParaRPr>
          </a:p>
        </p:txBody>
      </p:sp>
      <p:sp>
        <p:nvSpPr>
          <p:cNvPr id="528" name="Google Shape;528;p18"/>
          <p:cNvSpPr/>
          <p:nvPr/>
        </p:nvSpPr>
        <p:spPr>
          <a:xfrm>
            <a:off x="548640" y="1463040"/>
            <a:ext cx="3566160" cy="2834640"/>
          </a:xfrm>
          <a:prstGeom prst="roundRect">
            <a:avLst>
              <a:gd fmla="val 2581"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9" name="Google Shape;529;p18"/>
          <p:cNvSpPr/>
          <p:nvPr/>
        </p:nvSpPr>
        <p:spPr>
          <a:xfrm>
            <a:off x="822960" y="1737360"/>
            <a:ext cx="594360" cy="59436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530" name="Google Shape;530;p18"/>
          <p:cNvPicPr preferRelativeResize="0"/>
          <p:nvPr/>
        </p:nvPicPr>
        <p:blipFill rotWithShape="1">
          <a:blip r:embed="rId4">
            <a:alphaModFix/>
          </a:blip>
          <a:srcRect b="0" l="0" r="0" t="0"/>
          <a:stretch/>
        </p:blipFill>
        <p:spPr>
          <a:xfrm>
            <a:off x="977494" y="1891894"/>
            <a:ext cx="285293" cy="285293"/>
          </a:xfrm>
          <a:prstGeom prst="rect">
            <a:avLst/>
          </a:prstGeom>
          <a:noFill/>
          <a:ln>
            <a:noFill/>
          </a:ln>
        </p:spPr>
      </p:pic>
      <p:sp>
        <p:nvSpPr>
          <p:cNvPr id="531" name="Google Shape;531;p18"/>
          <p:cNvSpPr txBox="1"/>
          <p:nvPr/>
        </p:nvSpPr>
        <p:spPr>
          <a:xfrm>
            <a:off x="822960" y="2468880"/>
            <a:ext cx="306324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600"/>
              <a:buFont typeface="Cambria"/>
              <a:buNone/>
            </a:pPr>
            <a:r>
              <a:rPr b="1" i="0" lang="en-US" sz="1600" u="none" cap="none" strike="noStrike">
                <a:solidFill>
                  <a:srgbClr val="0F2440"/>
                </a:solidFill>
                <a:latin typeface="Cambria"/>
                <a:ea typeface="Cambria"/>
                <a:cs typeface="Cambria"/>
                <a:sym typeface="Cambria"/>
              </a:rPr>
              <a:t>WS-Discovery probe</a:t>
            </a:r>
            <a:endParaRPr b="0" i="0" sz="1600" u="none" cap="none" strike="noStrike">
              <a:solidFill>
                <a:schemeClr val="dk1"/>
              </a:solidFill>
              <a:latin typeface="Calibri"/>
              <a:ea typeface="Calibri"/>
              <a:cs typeface="Calibri"/>
              <a:sym typeface="Calibri"/>
            </a:endParaRPr>
          </a:p>
        </p:txBody>
      </p:sp>
      <p:sp>
        <p:nvSpPr>
          <p:cNvPr id="532" name="Google Shape;532;p18"/>
          <p:cNvSpPr txBox="1"/>
          <p:nvPr/>
        </p:nvSpPr>
        <p:spPr>
          <a:xfrm>
            <a:off x="822960" y="2880360"/>
            <a:ext cx="3063240" cy="132588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alibri"/>
              <a:buNone/>
            </a:pPr>
            <a:r>
              <a:rPr b="0" i="0" lang="en-US" sz="1300" u="none" cap="none" strike="noStrike">
                <a:solidFill>
                  <a:srgbClr val="1F2A37"/>
                </a:solidFill>
                <a:latin typeface="Calibri"/>
                <a:ea typeface="Calibri"/>
                <a:cs typeface="Calibri"/>
                <a:sym typeface="Calibri"/>
              </a:rPr>
              <a:t>UDP 3702 to 239.255.255.250 (multicast) Not an attack because it independently confirms the host was live on the segment</a:t>
            </a:r>
            <a:r>
              <a:rPr lang="en-US" sz="1300">
                <a:solidFill>
                  <a:srgbClr val="1F2A37"/>
                </a:solidFill>
                <a:latin typeface="Calibri"/>
                <a:ea typeface="Calibri"/>
                <a:cs typeface="Calibri"/>
                <a:sym typeface="Calibri"/>
              </a:rPr>
              <a:t>.</a:t>
            </a:r>
            <a:endParaRPr b="0" i="0" sz="1300" u="none" cap="none" strike="noStrike">
              <a:solidFill>
                <a:schemeClr val="dk1"/>
              </a:solidFill>
              <a:latin typeface="Calibri"/>
              <a:ea typeface="Calibri"/>
              <a:cs typeface="Calibri"/>
              <a:sym typeface="Calibri"/>
            </a:endParaRPr>
          </a:p>
        </p:txBody>
      </p:sp>
      <p:sp>
        <p:nvSpPr>
          <p:cNvPr id="533" name="Google Shape;533;p18"/>
          <p:cNvSpPr/>
          <p:nvPr/>
        </p:nvSpPr>
        <p:spPr>
          <a:xfrm>
            <a:off x="4297680" y="1463040"/>
            <a:ext cx="3566160" cy="2834640"/>
          </a:xfrm>
          <a:prstGeom prst="roundRect">
            <a:avLst>
              <a:gd fmla="val 2581"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4" name="Google Shape;534;p18"/>
          <p:cNvSpPr/>
          <p:nvPr/>
        </p:nvSpPr>
        <p:spPr>
          <a:xfrm>
            <a:off x="4572000" y="1737360"/>
            <a:ext cx="594360" cy="59436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535" name="Google Shape;535;p18"/>
          <p:cNvPicPr preferRelativeResize="0"/>
          <p:nvPr/>
        </p:nvPicPr>
        <p:blipFill rotWithShape="1">
          <a:blip r:embed="rId3">
            <a:alphaModFix/>
          </a:blip>
          <a:srcRect b="0" l="0" r="0" t="0"/>
          <a:stretch/>
        </p:blipFill>
        <p:spPr>
          <a:xfrm>
            <a:off x="4726534" y="1891894"/>
            <a:ext cx="285293" cy="285293"/>
          </a:xfrm>
          <a:prstGeom prst="rect">
            <a:avLst/>
          </a:prstGeom>
          <a:noFill/>
          <a:ln>
            <a:noFill/>
          </a:ln>
        </p:spPr>
      </p:pic>
      <p:sp>
        <p:nvSpPr>
          <p:cNvPr id="536" name="Google Shape;536;p18"/>
          <p:cNvSpPr txBox="1"/>
          <p:nvPr/>
        </p:nvSpPr>
        <p:spPr>
          <a:xfrm>
            <a:off x="4572000" y="2468880"/>
            <a:ext cx="306324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600"/>
              <a:buFont typeface="Cambria"/>
              <a:buNone/>
            </a:pPr>
            <a:r>
              <a:rPr b="1" i="0" lang="en-US" sz="1600" u="none" cap="none" strike="noStrike">
                <a:solidFill>
                  <a:srgbClr val="0F2440"/>
                </a:solidFill>
                <a:latin typeface="Cambria"/>
                <a:ea typeface="Cambria"/>
                <a:cs typeface="Cambria"/>
                <a:sym typeface="Cambria"/>
              </a:rPr>
              <a:t>TCP options fingerprint</a:t>
            </a:r>
            <a:endParaRPr b="0" i="0" sz="1600" u="none" cap="none" strike="noStrike">
              <a:solidFill>
                <a:schemeClr val="dk1"/>
              </a:solidFill>
              <a:latin typeface="Calibri"/>
              <a:ea typeface="Calibri"/>
              <a:cs typeface="Calibri"/>
              <a:sym typeface="Calibri"/>
            </a:endParaRPr>
          </a:p>
        </p:txBody>
      </p:sp>
      <p:sp>
        <p:nvSpPr>
          <p:cNvPr id="537" name="Google Shape;537;p18"/>
          <p:cNvSpPr txBox="1"/>
          <p:nvPr/>
        </p:nvSpPr>
        <p:spPr>
          <a:xfrm>
            <a:off x="4572000" y="2880360"/>
            <a:ext cx="3063240" cy="132588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alibri"/>
              <a:buNone/>
            </a:pPr>
            <a:r>
              <a:rPr b="0" i="0" lang="en-US" sz="1300" u="none" cap="none" strike="noStrike">
                <a:solidFill>
                  <a:srgbClr val="1F2A37"/>
                </a:solidFill>
                <a:latin typeface="Calibri"/>
                <a:ea typeface="Calibri"/>
                <a:cs typeface="Calibri"/>
                <a:sym typeface="Calibri"/>
              </a:rPr>
              <a:t>SYN packet 18: MSS 1460, window 1024, no SACK-Permitted. Passive fingerprint data of value worth to be recorded.</a:t>
            </a:r>
            <a:endParaRPr b="0" i="0" sz="1300" u="none" cap="none" strike="noStrike">
              <a:solidFill>
                <a:schemeClr val="dk1"/>
              </a:solidFill>
              <a:latin typeface="Calibri"/>
              <a:ea typeface="Calibri"/>
              <a:cs typeface="Calibri"/>
              <a:sym typeface="Calibri"/>
            </a:endParaRPr>
          </a:p>
        </p:txBody>
      </p:sp>
      <p:sp>
        <p:nvSpPr>
          <p:cNvPr id="538" name="Google Shape;538;p18"/>
          <p:cNvSpPr/>
          <p:nvPr/>
        </p:nvSpPr>
        <p:spPr>
          <a:xfrm>
            <a:off x="8046720" y="1463040"/>
            <a:ext cx="3566160" cy="2834640"/>
          </a:xfrm>
          <a:prstGeom prst="roundRect">
            <a:avLst>
              <a:gd fmla="val 2581"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9" name="Google Shape;539;p18"/>
          <p:cNvSpPr/>
          <p:nvPr/>
        </p:nvSpPr>
        <p:spPr>
          <a:xfrm>
            <a:off x="8321040" y="1737360"/>
            <a:ext cx="594360" cy="59436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540" name="Google Shape;540;p18"/>
          <p:cNvPicPr preferRelativeResize="0"/>
          <p:nvPr/>
        </p:nvPicPr>
        <p:blipFill rotWithShape="1">
          <a:blip r:embed="rId5">
            <a:alphaModFix/>
          </a:blip>
          <a:srcRect b="0" l="0" r="0" t="0"/>
          <a:stretch/>
        </p:blipFill>
        <p:spPr>
          <a:xfrm>
            <a:off x="8475574" y="1891894"/>
            <a:ext cx="285293" cy="285293"/>
          </a:xfrm>
          <a:prstGeom prst="rect">
            <a:avLst/>
          </a:prstGeom>
          <a:noFill/>
          <a:ln>
            <a:noFill/>
          </a:ln>
        </p:spPr>
      </p:pic>
      <p:sp>
        <p:nvSpPr>
          <p:cNvPr id="541" name="Google Shape;541;p18"/>
          <p:cNvSpPr txBox="1"/>
          <p:nvPr/>
        </p:nvSpPr>
        <p:spPr>
          <a:xfrm>
            <a:off x="8321040" y="2468880"/>
            <a:ext cx="306324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600"/>
              <a:buFont typeface="Cambria"/>
              <a:buNone/>
            </a:pPr>
            <a:r>
              <a:rPr b="1" i="0" lang="en-US" sz="1600" u="none" cap="none" strike="noStrike">
                <a:solidFill>
                  <a:srgbClr val="0F2440"/>
                </a:solidFill>
                <a:latin typeface="Cambria"/>
                <a:ea typeface="Cambria"/>
                <a:cs typeface="Cambria"/>
                <a:sym typeface="Cambria"/>
              </a:rPr>
              <a:t>DNS TXT version.bind</a:t>
            </a:r>
            <a:endParaRPr b="0" i="0" sz="1600" u="none" cap="none" strike="noStrike">
              <a:solidFill>
                <a:schemeClr val="dk1"/>
              </a:solidFill>
              <a:latin typeface="Calibri"/>
              <a:ea typeface="Calibri"/>
              <a:cs typeface="Calibri"/>
              <a:sym typeface="Calibri"/>
            </a:endParaRPr>
          </a:p>
        </p:txBody>
      </p:sp>
      <p:sp>
        <p:nvSpPr>
          <p:cNvPr id="542" name="Google Shape;542;p18"/>
          <p:cNvSpPr txBox="1"/>
          <p:nvPr/>
        </p:nvSpPr>
        <p:spPr>
          <a:xfrm>
            <a:off x="8321040" y="2880360"/>
            <a:ext cx="3063240" cy="132588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alibri"/>
              <a:buNone/>
            </a:pPr>
            <a:r>
              <a:rPr b="0" i="0" lang="en-US" sz="1300" u="none" cap="none" strike="noStrike">
                <a:solidFill>
                  <a:srgbClr val="1F2A37"/>
                </a:solidFill>
                <a:latin typeface="Calibri"/>
                <a:ea typeface="Calibri"/>
                <a:cs typeface="Calibri"/>
                <a:sym typeface="Calibri"/>
              </a:rPr>
              <a:t>Classic BIND version probing to .101, no response. No answer is still evidence, no DNS service there.</a:t>
            </a:r>
            <a:endParaRPr b="0" i="0" sz="1300" u="none" cap="none" strike="noStrike">
              <a:solidFill>
                <a:schemeClr val="dk1"/>
              </a:solidFill>
              <a:latin typeface="Calibri"/>
              <a:ea typeface="Calibri"/>
              <a:cs typeface="Calibri"/>
              <a:sym typeface="Calibri"/>
            </a:endParaRPr>
          </a:p>
        </p:txBody>
      </p:sp>
      <p:sp>
        <p:nvSpPr>
          <p:cNvPr id="543" name="Google Shape;543;p18"/>
          <p:cNvSpPr/>
          <p:nvPr/>
        </p:nvSpPr>
        <p:spPr>
          <a:xfrm>
            <a:off x="548640" y="4572000"/>
            <a:ext cx="11064240" cy="1554480"/>
          </a:xfrm>
          <a:prstGeom prst="roundRect">
            <a:avLst>
              <a:gd fmla="val 4706"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4" name="Google Shape;544;p18"/>
          <p:cNvSpPr txBox="1"/>
          <p:nvPr/>
        </p:nvSpPr>
        <p:spPr>
          <a:xfrm>
            <a:off x="822960" y="4617720"/>
            <a:ext cx="1097280" cy="1463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6600"/>
              <a:buFont typeface="Cambria"/>
              <a:buNone/>
            </a:pPr>
            <a:r>
              <a:rPr b="1" i="0" lang="en-US" sz="6600" u="none" cap="none" strike="noStrike">
                <a:solidFill>
                  <a:srgbClr val="5CC6D6"/>
                </a:solidFill>
                <a:latin typeface="Cambria"/>
                <a:ea typeface="Cambria"/>
                <a:cs typeface="Cambria"/>
                <a:sym typeface="Cambria"/>
              </a:rPr>
              <a:t>5</a:t>
            </a:r>
            <a:endParaRPr b="0" i="0" sz="6600" u="none" cap="none" strike="noStrike">
              <a:solidFill>
                <a:schemeClr val="dk1"/>
              </a:solidFill>
              <a:latin typeface="Calibri"/>
              <a:ea typeface="Calibri"/>
              <a:cs typeface="Calibri"/>
              <a:sym typeface="Calibri"/>
            </a:endParaRPr>
          </a:p>
        </p:txBody>
      </p:sp>
      <p:sp>
        <p:nvSpPr>
          <p:cNvPr id="545" name="Google Shape;545;p18"/>
          <p:cNvSpPr txBox="1"/>
          <p:nvPr/>
        </p:nvSpPr>
        <p:spPr>
          <a:xfrm>
            <a:off x="1965960" y="4663440"/>
            <a:ext cx="9418320" cy="1371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500"/>
              <a:buFont typeface="Calibri"/>
              <a:buNone/>
            </a:pPr>
            <a:r>
              <a:rPr b="1" i="0" lang="en-US" sz="1500" u="none" cap="none" strike="noStrike">
                <a:solidFill>
                  <a:srgbClr val="FFFFFF"/>
                </a:solidFill>
                <a:latin typeface="Calibri"/>
                <a:ea typeface="Calibri"/>
                <a:cs typeface="Calibri"/>
                <a:sym typeface="Calibri"/>
              </a:rPr>
              <a:t>reportable evidence artefacts from one continuous capture file</a:t>
            </a:r>
            <a:endParaRPr b="0" i="0" sz="15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C9D6E3"/>
              </a:buClr>
              <a:buSzPts val="1500"/>
              <a:buFont typeface="Calibri"/>
              <a:buNone/>
            </a:pPr>
            <a:r>
              <a:rPr b="0" i="0" lang="en-US" sz="1500" u="none" cap="none" strike="noStrike">
                <a:solidFill>
                  <a:srgbClr val="C9D6E3"/>
                </a:solidFill>
                <a:latin typeface="Calibri"/>
                <a:ea typeface="Calibri"/>
                <a:cs typeface="Calibri"/>
                <a:sym typeface="Calibri"/>
              </a:rPr>
              <a:t>Two of the five were not in the original checklist. A checklist written before capture tends to under-count what a real network produces.</a:t>
            </a:r>
            <a:endParaRPr b="0" i="0" sz="1500" u="none" cap="none" strike="noStrike">
              <a:solidFill>
                <a:schemeClr val="dk1"/>
              </a:solidFill>
              <a:latin typeface="Calibri"/>
              <a:ea typeface="Calibri"/>
              <a:cs typeface="Calibri"/>
              <a:sym typeface="Calibri"/>
            </a:endParaRPr>
          </a:p>
        </p:txBody>
      </p:sp>
      <p:sp>
        <p:nvSpPr>
          <p:cNvPr id="546" name="Google Shape;546;p18"/>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16</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51" name="Shape 551"/>
        <p:cNvGrpSpPr/>
        <p:nvPr/>
      </p:nvGrpSpPr>
      <p:grpSpPr>
        <a:xfrm>
          <a:off x="0" y="0"/>
          <a:ext cx="0" cy="0"/>
          <a:chOff x="0" y="0"/>
          <a:chExt cx="0" cy="0"/>
        </a:xfrm>
      </p:grpSpPr>
      <p:sp>
        <p:nvSpPr>
          <p:cNvPr id="552" name="Google Shape;552;p19"/>
          <p:cNvSpPr/>
          <p:nvPr/>
        </p:nvSpPr>
        <p:spPr>
          <a:xfrm>
            <a:off x="548640" y="457200"/>
            <a:ext cx="566928" cy="56692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553" name="Google Shape;553;p19"/>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554" name="Google Shape;554;p19"/>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050"/>
              <a:buFont typeface="Calibri"/>
              <a:buNone/>
            </a:pPr>
            <a:r>
              <a:rPr b="1" i="0" lang="en-US" sz="1050" u="none" cap="none" strike="noStrike">
                <a:solidFill>
                  <a:srgbClr val="0F2440"/>
                </a:solidFill>
                <a:latin typeface="Calibri"/>
                <a:ea typeface="Calibri"/>
                <a:cs typeface="Calibri"/>
                <a:sym typeface="Calibri"/>
              </a:rPr>
              <a:t>07  RESULTS</a:t>
            </a:r>
            <a:endParaRPr b="0" i="0" sz="1050" u="none" cap="none" strike="noStrike">
              <a:solidFill>
                <a:schemeClr val="dk1"/>
              </a:solidFill>
              <a:latin typeface="Calibri"/>
              <a:ea typeface="Calibri"/>
              <a:cs typeface="Calibri"/>
              <a:sym typeface="Calibri"/>
            </a:endParaRPr>
          </a:p>
        </p:txBody>
      </p:sp>
      <p:sp>
        <p:nvSpPr>
          <p:cNvPr id="555" name="Google Shape;555;p19"/>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Evidence Integrity and Chain of Custody</a:t>
            </a:r>
            <a:endParaRPr b="0" i="0" sz="2800" u="none" cap="none" strike="noStrike">
              <a:solidFill>
                <a:schemeClr val="dk1"/>
              </a:solidFill>
              <a:latin typeface="Calibri"/>
              <a:ea typeface="Calibri"/>
              <a:cs typeface="Calibri"/>
              <a:sym typeface="Calibri"/>
            </a:endParaRPr>
          </a:p>
        </p:txBody>
      </p:sp>
      <p:sp>
        <p:nvSpPr>
          <p:cNvPr id="556" name="Google Shape;556;p19"/>
          <p:cNvSpPr/>
          <p:nvPr/>
        </p:nvSpPr>
        <p:spPr>
          <a:xfrm>
            <a:off x="548640" y="1463040"/>
            <a:ext cx="5120640" cy="566928"/>
          </a:xfrm>
          <a:prstGeom prst="roundRect">
            <a:avLst>
              <a:gd fmla="val 967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7" name="Google Shape;557;p19"/>
          <p:cNvSpPr/>
          <p:nvPr/>
        </p:nvSpPr>
        <p:spPr>
          <a:xfrm>
            <a:off x="658368" y="1554480"/>
            <a:ext cx="384048" cy="38404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8" name="Google Shape;558;p19"/>
          <p:cNvSpPr txBox="1"/>
          <p:nvPr/>
        </p:nvSpPr>
        <p:spPr>
          <a:xfrm>
            <a:off x="658368" y="155448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1</a:t>
            </a:r>
            <a:endParaRPr b="0" i="0" sz="1200" u="none" cap="none" strike="noStrike">
              <a:solidFill>
                <a:schemeClr val="dk1"/>
              </a:solidFill>
              <a:latin typeface="Calibri"/>
              <a:ea typeface="Calibri"/>
              <a:cs typeface="Calibri"/>
              <a:sym typeface="Calibri"/>
            </a:endParaRPr>
          </a:p>
        </p:txBody>
      </p:sp>
      <p:sp>
        <p:nvSpPr>
          <p:cNvPr id="559" name="Google Shape;559;p19"/>
          <p:cNvSpPr txBox="1"/>
          <p:nvPr/>
        </p:nvSpPr>
        <p:spPr>
          <a:xfrm>
            <a:off x="1234440" y="1463040"/>
            <a:ext cx="429768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Capture to .pcapng</a:t>
            </a:r>
            <a:endParaRPr b="0" i="0" sz="1350" u="none" cap="none" strike="noStrike">
              <a:solidFill>
                <a:schemeClr val="dk1"/>
              </a:solidFill>
              <a:latin typeface="Calibri"/>
              <a:ea typeface="Calibri"/>
              <a:cs typeface="Calibri"/>
              <a:sym typeface="Calibri"/>
            </a:endParaRPr>
          </a:p>
        </p:txBody>
      </p:sp>
      <p:sp>
        <p:nvSpPr>
          <p:cNvPr id="560" name="Google Shape;560;p19"/>
          <p:cNvSpPr/>
          <p:nvPr/>
        </p:nvSpPr>
        <p:spPr>
          <a:xfrm>
            <a:off x="548640" y="2176272"/>
            <a:ext cx="5120640" cy="566928"/>
          </a:xfrm>
          <a:prstGeom prst="roundRect">
            <a:avLst>
              <a:gd fmla="val 967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1" name="Google Shape;561;p19"/>
          <p:cNvSpPr/>
          <p:nvPr/>
        </p:nvSpPr>
        <p:spPr>
          <a:xfrm>
            <a:off x="658368" y="2267712"/>
            <a:ext cx="384048" cy="38404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2" name="Google Shape;562;p19"/>
          <p:cNvSpPr txBox="1"/>
          <p:nvPr/>
        </p:nvSpPr>
        <p:spPr>
          <a:xfrm>
            <a:off x="658368" y="2267712"/>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2</a:t>
            </a:r>
            <a:endParaRPr b="0" i="0" sz="1200" u="none" cap="none" strike="noStrike">
              <a:solidFill>
                <a:schemeClr val="dk1"/>
              </a:solidFill>
              <a:latin typeface="Calibri"/>
              <a:ea typeface="Calibri"/>
              <a:cs typeface="Calibri"/>
              <a:sym typeface="Calibri"/>
            </a:endParaRPr>
          </a:p>
        </p:txBody>
      </p:sp>
      <p:sp>
        <p:nvSpPr>
          <p:cNvPr id="563" name="Google Shape;563;p19"/>
          <p:cNvSpPr txBox="1"/>
          <p:nvPr/>
        </p:nvSpPr>
        <p:spPr>
          <a:xfrm>
            <a:off x="1234440" y="2176272"/>
            <a:ext cx="429768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Move to case folder</a:t>
            </a:r>
            <a:endParaRPr b="0" i="0" sz="1350" u="none" cap="none" strike="noStrike">
              <a:solidFill>
                <a:schemeClr val="dk1"/>
              </a:solidFill>
              <a:latin typeface="Calibri"/>
              <a:ea typeface="Calibri"/>
              <a:cs typeface="Calibri"/>
              <a:sym typeface="Calibri"/>
            </a:endParaRPr>
          </a:p>
        </p:txBody>
      </p:sp>
      <p:sp>
        <p:nvSpPr>
          <p:cNvPr id="564" name="Google Shape;564;p19"/>
          <p:cNvSpPr/>
          <p:nvPr/>
        </p:nvSpPr>
        <p:spPr>
          <a:xfrm>
            <a:off x="548640" y="2889504"/>
            <a:ext cx="5120640" cy="566928"/>
          </a:xfrm>
          <a:prstGeom prst="roundRect">
            <a:avLst>
              <a:gd fmla="val 9677"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5" name="Google Shape;565;p19"/>
          <p:cNvSpPr/>
          <p:nvPr/>
        </p:nvSpPr>
        <p:spPr>
          <a:xfrm>
            <a:off x="658368" y="2980944"/>
            <a:ext cx="384048" cy="384048"/>
          </a:xfrm>
          <a:prstGeom prst="ellipse">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6" name="Google Shape;566;p19"/>
          <p:cNvSpPr txBox="1"/>
          <p:nvPr/>
        </p:nvSpPr>
        <p:spPr>
          <a:xfrm>
            <a:off x="658368" y="2980944"/>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3</a:t>
            </a:r>
            <a:endParaRPr b="0" i="0" sz="1200" u="none" cap="none" strike="noStrike">
              <a:solidFill>
                <a:schemeClr val="dk1"/>
              </a:solidFill>
              <a:latin typeface="Calibri"/>
              <a:ea typeface="Calibri"/>
              <a:cs typeface="Calibri"/>
              <a:sym typeface="Calibri"/>
            </a:endParaRPr>
          </a:p>
        </p:txBody>
      </p:sp>
      <p:sp>
        <p:nvSpPr>
          <p:cNvPr id="567" name="Google Shape;567;p19"/>
          <p:cNvSpPr txBox="1"/>
          <p:nvPr/>
        </p:nvSpPr>
        <p:spPr>
          <a:xfrm>
            <a:off x="1234440" y="2889504"/>
            <a:ext cx="429768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Restrict ownership (chown kali:kali)</a:t>
            </a:r>
            <a:endParaRPr b="0" i="0" sz="1350" u="none" cap="none" strike="noStrike">
              <a:solidFill>
                <a:schemeClr val="dk1"/>
              </a:solidFill>
              <a:latin typeface="Calibri"/>
              <a:ea typeface="Calibri"/>
              <a:cs typeface="Calibri"/>
              <a:sym typeface="Calibri"/>
            </a:endParaRPr>
          </a:p>
        </p:txBody>
      </p:sp>
      <p:sp>
        <p:nvSpPr>
          <p:cNvPr id="568" name="Google Shape;568;p19"/>
          <p:cNvSpPr/>
          <p:nvPr/>
        </p:nvSpPr>
        <p:spPr>
          <a:xfrm>
            <a:off x="548640" y="3602736"/>
            <a:ext cx="5120640" cy="566928"/>
          </a:xfrm>
          <a:prstGeom prst="roundRect">
            <a:avLst>
              <a:gd fmla="val 9677" name="adj"/>
            </a:avLst>
          </a:prstGeom>
          <a:solidFill>
            <a:srgbClr val="E3F3F6"/>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9" name="Google Shape;569;p19"/>
          <p:cNvSpPr/>
          <p:nvPr/>
        </p:nvSpPr>
        <p:spPr>
          <a:xfrm>
            <a:off x="658368" y="3694176"/>
            <a:ext cx="384048" cy="38404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0" name="Google Shape;570;p19"/>
          <p:cNvSpPr txBox="1"/>
          <p:nvPr/>
        </p:nvSpPr>
        <p:spPr>
          <a:xfrm>
            <a:off x="658368" y="3694176"/>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4</a:t>
            </a:r>
            <a:endParaRPr b="0" i="0" sz="1200" u="none" cap="none" strike="noStrike">
              <a:solidFill>
                <a:schemeClr val="dk1"/>
              </a:solidFill>
              <a:latin typeface="Calibri"/>
              <a:ea typeface="Calibri"/>
              <a:cs typeface="Calibri"/>
              <a:sym typeface="Calibri"/>
            </a:endParaRPr>
          </a:p>
        </p:txBody>
      </p:sp>
      <p:sp>
        <p:nvSpPr>
          <p:cNvPr id="571" name="Google Shape;571;p19"/>
          <p:cNvSpPr txBox="1"/>
          <p:nvPr/>
        </p:nvSpPr>
        <p:spPr>
          <a:xfrm>
            <a:off x="1234440" y="3602736"/>
            <a:ext cx="429768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Compute SHA-256 digest</a:t>
            </a:r>
            <a:endParaRPr b="0" i="0" sz="1350" u="none" cap="none" strike="noStrike">
              <a:solidFill>
                <a:schemeClr val="dk1"/>
              </a:solidFill>
              <a:latin typeface="Calibri"/>
              <a:ea typeface="Calibri"/>
              <a:cs typeface="Calibri"/>
              <a:sym typeface="Calibri"/>
            </a:endParaRPr>
          </a:p>
        </p:txBody>
      </p:sp>
      <p:sp>
        <p:nvSpPr>
          <p:cNvPr id="572" name="Google Shape;572;p19"/>
          <p:cNvSpPr/>
          <p:nvPr/>
        </p:nvSpPr>
        <p:spPr>
          <a:xfrm>
            <a:off x="548640" y="4315968"/>
            <a:ext cx="5120640" cy="566928"/>
          </a:xfrm>
          <a:prstGeom prst="roundRect">
            <a:avLst>
              <a:gd fmla="val 9677" name="adj"/>
            </a:avLst>
          </a:prstGeom>
          <a:solidFill>
            <a:srgbClr val="E3F3F6"/>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3" name="Google Shape;573;p19"/>
          <p:cNvSpPr/>
          <p:nvPr/>
        </p:nvSpPr>
        <p:spPr>
          <a:xfrm>
            <a:off x="658368" y="4407408"/>
            <a:ext cx="384048" cy="38404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4" name="Google Shape;574;p19"/>
          <p:cNvSpPr txBox="1"/>
          <p:nvPr/>
        </p:nvSpPr>
        <p:spPr>
          <a:xfrm>
            <a:off x="658368" y="4407408"/>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5</a:t>
            </a:r>
            <a:endParaRPr b="0" i="0" sz="1200" u="none" cap="none" strike="noStrike">
              <a:solidFill>
                <a:schemeClr val="dk1"/>
              </a:solidFill>
              <a:latin typeface="Calibri"/>
              <a:ea typeface="Calibri"/>
              <a:cs typeface="Calibri"/>
              <a:sym typeface="Calibri"/>
            </a:endParaRPr>
          </a:p>
        </p:txBody>
      </p:sp>
      <p:sp>
        <p:nvSpPr>
          <p:cNvPr id="575" name="Google Shape;575;p19"/>
          <p:cNvSpPr txBox="1"/>
          <p:nvPr/>
        </p:nvSpPr>
        <p:spPr>
          <a:xfrm>
            <a:off x="1234440" y="4315968"/>
            <a:ext cx="429768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Log in evidence-hash.txt</a:t>
            </a:r>
            <a:endParaRPr b="0" i="0" sz="1350" u="none" cap="none" strike="noStrike">
              <a:solidFill>
                <a:schemeClr val="dk1"/>
              </a:solidFill>
              <a:latin typeface="Calibri"/>
              <a:ea typeface="Calibri"/>
              <a:cs typeface="Calibri"/>
              <a:sym typeface="Calibri"/>
            </a:endParaRPr>
          </a:p>
        </p:txBody>
      </p:sp>
      <p:sp>
        <p:nvSpPr>
          <p:cNvPr id="576" name="Google Shape;576;p19"/>
          <p:cNvSpPr/>
          <p:nvPr/>
        </p:nvSpPr>
        <p:spPr>
          <a:xfrm>
            <a:off x="548640" y="5029200"/>
            <a:ext cx="5120640" cy="566928"/>
          </a:xfrm>
          <a:prstGeom prst="roundRect">
            <a:avLst>
              <a:gd fmla="val 9677" name="adj"/>
            </a:avLst>
          </a:prstGeom>
          <a:solidFill>
            <a:srgbClr val="E3F3F6"/>
          </a:solidFill>
          <a:ln cap="flat" cmpd="sng" w="9525">
            <a:solidFill>
              <a:srgbClr val="1497AB"/>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7" name="Google Shape;577;p19"/>
          <p:cNvSpPr/>
          <p:nvPr/>
        </p:nvSpPr>
        <p:spPr>
          <a:xfrm>
            <a:off x="658368" y="5120640"/>
            <a:ext cx="384048" cy="38404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78" name="Google Shape;578;p19"/>
          <p:cNvSpPr txBox="1"/>
          <p:nvPr/>
        </p:nvSpPr>
        <p:spPr>
          <a:xfrm>
            <a:off x="658368" y="5120640"/>
            <a:ext cx="384048" cy="38404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200"/>
              <a:buFont typeface="Calibri"/>
              <a:buNone/>
            </a:pPr>
            <a:r>
              <a:rPr b="1" i="0" lang="en-US" sz="1200" u="none" cap="none" strike="noStrike">
                <a:solidFill>
                  <a:srgbClr val="FFFFFF"/>
                </a:solidFill>
                <a:latin typeface="Calibri"/>
                <a:ea typeface="Calibri"/>
                <a:cs typeface="Calibri"/>
                <a:sym typeface="Calibri"/>
              </a:rPr>
              <a:t>6</a:t>
            </a:r>
            <a:endParaRPr b="0" i="0" sz="1200" u="none" cap="none" strike="noStrike">
              <a:solidFill>
                <a:schemeClr val="dk1"/>
              </a:solidFill>
              <a:latin typeface="Calibri"/>
              <a:ea typeface="Calibri"/>
              <a:cs typeface="Calibri"/>
              <a:sym typeface="Calibri"/>
            </a:endParaRPr>
          </a:p>
        </p:txBody>
      </p:sp>
      <p:sp>
        <p:nvSpPr>
          <p:cNvPr id="579" name="Google Shape;579;p19"/>
          <p:cNvSpPr txBox="1"/>
          <p:nvPr/>
        </p:nvSpPr>
        <p:spPr>
          <a:xfrm>
            <a:off x="1234440" y="5029200"/>
            <a:ext cx="4297680" cy="5669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50"/>
              <a:buFont typeface="Calibri"/>
              <a:buNone/>
            </a:pPr>
            <a:r>
              <a:rPr b="0" i="0" lang="en-US" sz="1350" u="none" cap="none" strike="noStrike">
                <a:solidFill>
                  <a:srgbClr val="1F2A37"/>
                </a:solidFill>
                <a:latin typeface="Calibri"/>
                <a:ea typeface="Calibri"/>
                <a:cs typeface="Calibri"/>
                <a:sym typeface="Calibri"/>
              </a:rPr>
              <a:t>Re-hash and compare before every session</a:t>
            </a:r>
            <a:endParaRPr b="0" i="0" sz="1350" u="none" cap="none" strike="noStrike">
              <a:solidFill>
                <a:schemeClr val="dk1"/>
              </a:solidFill>
              <a:latin typeface="Calibri"/>
              <a:ea typeface="Calibri"/>
              <a:cs typeface="Calibri"/>
              <a:sym typeface="Calibri"/>
            </a:endParaRPr>
          </a:p>
        </p:txBody>
      </p:sp>
      <p:sp>
        <p:nvSpPr>
          <p:cNvPr id="580" name="Google Shape;580;p19"/>
          <p:cNvSpPr/>
          <p:nvPr/>
        </p:nvSpPr>
        <p:spPr>
          <a:xfrm>
            <a:off x="548640" y="5806440"/>
            <a:ext cx="5120640" cy="411480"/>
          </a:xfrm>
          <a:prstGeom prst="roundRect">
            <a:avLst>
              <a:gd fmla="val 11111" name="adj"/>
            </a:avLst>
          </a:prstGeom>
          <a:solidFill>
            <a:srgbClr val="0A1A3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1" name="Google Shape;581;p19"/>
          <p:cNvSpPr txBox="1"/>
          <p:nvPr/>
        </p:nvSpPr>
        <p:spPr>
          <a:xfrm>
            <a:off x="685800" y="5806440"/>
            <a:ext cx="4937760" cy="41148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7FD19B"/>
              </a:buClr>
              <a:buSzPts val="900"/>
              <a:buFont typeface="Courier New"/>
              <a:buNone/>
            </a:pPr>
            <a:r>
              <a:rPr b="0" i="0" lang="en-US" sz="900" u="none" cap="none" strike="noStrike">
                <a:solidFill>
                  <a:srgbClr val="7FD19B"/>
                </a:solidFill>
                <a:latin typeface="Courier New"/>
                <a:ea typeface="Courier New"/>
                <a:cs typeface="Courier New"/>
                <a:sym typeface="Courier New"/>
              </a:rPr>
              <a:t>$ sha256sum network_forensic_capture.pcapng | tee evidence-hash.txt</a:t>
            </a:r>
            <a:endParaRPr b="0" i="0" sz="900" u="none" cap="none" strike="noStrike">
              <a:solidFill>
                <a:schemeClr val="dk1"/>
              </a:solidFill>
              <a:latin typeface="Calibri"/>
              <a:ea typeface="Calibri"/>
              <a:cs typeface="Calibri"/>
              <a:sym typeface="Calibri"/>
            </a:endParaRPr>
          </a:p>
        </p:txBody>
      </p:sp>
      <p:pic>
        <p:nvPicPr>
          <p:cNvPr descr="crops/evidence.jpg" id="582" name="Google Shape;582;p19"/>
          <p:cNvPicPr preferRelativeResize="0"/>
          <p:nvPr/>
        </p:nvPicPr>
        <p:blipFill rotWithShape="1">
          <a:blip r:embed="rId4">
            <a:alphaModFix/>
          </a:blip>
          <a:srcRect b="0" l="0" r="0" t="0"/>
          <a:stretch/>
        </p:blipFill>
        <p:spPr>
          <a:xfrm>
            <a:off x="6035040" y="1463040"/>
            <a:ext cx="4425696" cy="3520440"/>
          </a:xfrm>
          <a:prstGeom prst="rect">
            <a:avLst/>
          </a:prstGeom>
          <a:noFill/>
          <a:ln>
            <a:noFill/>
          </a:ln>
        </p:spPr>
      </p:pic>
      <p:sp>
        <p:nvSpPr>
          <p:cNvPr id="583" name="Google Shape;583;p19"/>
          <p:cNvSpPr/>
          <p:nvPr/>
        </p:nvSpPr>
        <p:spPr>
          <a:xfrm>
            <a:off x="6035040" y="1463040"/>
            <a:ext cx="4425696" cy="3520440"/>
          </a:xfrm>
          <a:prstGeom prst="rect">
            <a:avLst/>
          </a:prstGeom>
          <a:no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4" name="Google Shape;584;p19"/>
          <p:cNvSpPr txBox="1"/>
          <p:nvPr/>
        </p:nvSpPr>
        <p:spPr>
          <a:xfrm>
            <a:off x="6035040" y="5532120"/>
            <a:ext cx="5577840" cy="6858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SHA-256 replaces MD5 and SHA-1, which have known collision weaknesses. Any mismatch is treated as a break in custody.</a:t>
            </a:r>
            <a:endParaRPr b="0" i="0" sz="1250" u="none" cap="none" strike="noStrike">
              <a:solidFill>
                <a:schemeClr val="dk1"/>
              </a:solidFill>
              <a:latin typeface="Calibri"/>
              <a:ea typeface="Calibri"/>
              <a:cs typeface="Calibri"/>
              <a:sym typeface="Calibri"/>
            </a:endParaRPr>
          </a:p>
        </p:txBody>
      </p:sp>
      <p:sp>
        <p:nvSpPr>
          <p:cNvPr id="585" name="Google Shape;585;p19"/>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17</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90" name="Shape 590"/>
        <p:cNvGrpSpPr/>
        <p:nvPr/>
      </p:nvGrpSpPr>
      <p:grpSpPr>
        <a:xfrm>
          <a:off x="0" y="0"/>
          <a:ext cx="0" cy="0"/>
          <a:chOff x="0" y="0"/>
          <a:chExt cx="0" cy="0"/>
        </a:xfrm>
      </p:grpSpPr>
      <p:sp>
        <p:nvSpPr>
          <p:cNvPr id="591" name="Google Shape;591;p20"/>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592" name="Google Shape;592;p20"/>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593" name="Google Shape;593;p20"/>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08  EVALUATION</a:t>
            </a:r>
            <a:endParaRPr b="0" i="0" sz="1050" u="none" cap="none" strike="noStrike">
              <a:solidFill>
                <a:schemeClr val="dk1"/>
              </a:solidFill>
              <a:latin typeface="Calibri"/>
              <a:ea typeface="Calibri"/>
              <a:cs typeface="Calibri"/>
              <a:sym typeface="Calibri"/>
            </a:endParaRPr>
          </a:p>
        </p:txBody>
      </p:sp>
      <p:sp>
        <p:nvSpPr>
          <p:cNvPr id="594" name="Google Shape;594;p20"/>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Evaluation Against the Success Criteria</a:t>
            </a:r>
            <a:endParaRPr b="0" i="0" sz="2800" u="none" cap="none" strike="noStrike">
              <a:solidFill>
                <a:schemeClr val="dk1"/>
              </a:solidFill>
              <a:latin typeface="Calibri"/>
              <a:ea typeface="Calibri"/>
              <a:cs typeface="Calibri"/>
              <a:sym typeface="Calibri"/>
            </a:endParaRPr>
          </a:p>
        </p:txBody>
      </p:sp>
      <p:sp>
        <p:nvSpPr>
          <p:cNvPr id="595" name="Google Shape;595;p20"/>
          <p:cNvSpPr txBox="1"/>
          <p:nvPr/>
        </p:nvSpPr>
        <p:spPr>
          <a:xfrm>
            <a:off x="548640" y="1417320"/>
            <a:ext cx="3657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B6B7C"/>
              </a:buClr>
              <a:buSzPts val="1050"/>
              <a:buFont typeface="Calibri"/>
              <a:buNone/>
            </a:pPr>
            <a:r>
              <a:rPr b="1" i="0" lang="en-US" sz="1050" u="none" cap="none" strike="noStrike">
                <a:solidFill>
                  <a:srgbClr val="5B6B7C"/>
                </a:solidFill>
                <a:latin typeface="Calibri"/>
                <a:ea typeface="Calibri"/>
                <a:cs typeface="Calibri"/>
                <a:sym typeface="Calibri"/>
              </a:rPr>
              <a:t>PHASE STATUS</a:t>
            </a:r>
            <a:endParaRPr b="0" i="0" sz="1050" u="none" cap="none" strike="noStrike">
              <a:solidFill>
                <a:schemeClr val="dk1"/>
              </a:solidFill>
              <a:latin typeface="Calibri"/>
              <a:ea typeface="Calibri"/>
              <a:cs typeface="Calibri"/>
              <a:sym typeface="Calibri"/>
            </a:endParaRPr>
          </a:p>
        </p:txBody>
      </p:sp>
      <p:sp>
        <p:nvSpPr>
          <p:cNvPr id="596" name="Google Shape;596;p20"/>
          <p:cNvSpPr/>
          <p:nvPr/>
        </p:nvSpPr>
        <p:spPr>
          <a:xfrm>
            <a:off x="548640" y="1783080"/>
            <a:ext cx="5120640" cy="402336"/>
          </a:xfrm>
          <a:prstGeom prst="rect">
            <a:avLst/>
          </a:prstGeom>
          <a:solidFill>
            <a:srgbClr val="F3F6F9"/>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7" name="Google Shape;597;p20"/>
          <p:cNvSpPr txBox="1"/>
          <p:nvPr/>
        </p:nvSpPr>
        <p:spPr>
          <a:xfrm>
            <a:off x="685800" y="1783080"/>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1.  Environment Setup</a:t>
            </a:r>
            <a:endParaRPr b="0" i="0" sz="1250" u="none" cap="none" strike="noStrike">
              <a:solidFill>
                <a:schemeClr val="dk1"/>
              </a:solidFill>
              <a:latin typeface="Calibri"/>
              <a:ea typeface="Calibri"/>
              <a:cs typeface="Calibri"/>
              <a:sym typeface="Calibri"/>
            </a:endParaRPr>
          </a:p>
        </p:txBody>
      </p:sp>
      <p:sp>
        <p:nvSpPr>
          <p:cNvPr id="598" name="Google Shape;598;p20"/>
          <p:cNvSpPr/>
          <p:nvPr/>
        </p:nvSpPr>
        <p:spPr>
          <a:xfrm>
            <a:off x="3520440" y="1911096"/>
            <a:ext cx="146304" cy="146304"/>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9" name="Google Shape;599;p20"/>
          <p:cNvSpPr txBox="1"/>
          <p:nvPr/>
        </p:nvSpPr>
        <p:spPr>
          <a:xfrm>
            <a:off x="3749040" y="1783080"/>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200"/>
              <a:buFont typeface="Calibri"/>
              <a:buNone/>
            </a:pPr>
            <a:r>
              <a:rPr b="1" i="0" lang="en-US" sz="1200" u="none" cap="none" strike="noStrike">
                <a:solidFill>
                  <a:srgbClr val="2E7D4F"/>
                </a:solidFill>
                <a:latin typeface="Calibri"/>
                <a:ea typeface="Calibri"/>
                <a:cs typeface="Calibri"/>
                <a:sym typeface="Calibri"/>
              </a:rPr>
              <a:t>Complete</a:t>
            </a:r>
            <a:endParaRPr b="0" i="0" sz="1200" u="none" cap="none" strike="noStrike">
              <a:solidFill>
                <a:schemeClr val="dk1"/>
              </a:solidFill>
              <a:latin typeface="Calibri"/>
              <a:ea typeface="Calibri"/>
              <a:cs typeface="Calibri"/>
              <a:sym typeface="Calibri"/>
            </a:endParaRPr>
          </a:p>
        </p:txBody>
      </p:sp>
      <p:sp>
        <p:nvSpPr>
          <p:cNvPr id="600" name="Google Shape;600;p20"/>
          <p:cNvSpPr/>
          <p:nvPr/>
        </p:nvSpPr>
        <p:spPr>
          <a:xfrm>
            <a:off x="548640" y="2258568"/>
            <a:ext cx="5120640" cy="402336"/>
          </a:xfrm>
          <a:prstGeom prst="rect">
            <a:avLst/>
          </a:prstGeom>
          <a:solidFill>
            <a:srgbClr val="FFFFFF"/>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1" name="Google Shape;601;p20"/>
          <p:cNvSpPr txBox="1"/>
          <p:nvPr/>
        </p:nvSpPr>
        <p:spPr>
          <a:xfrm>
            <a:off x="685800" y="2258568"/>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2.  Traffic Generation</a:t>
            </a:r>
            <a:endParaRPr b="0" i="0" sz="1250" u="none" cap="none" strike="noStrike">
              <a:solidFill>
                <a:schemeClr val="dk1"/>
              </a:solidFill>
              <a:latin typeface="Calibri"/>
              <a:ea typeface="Calibri"/>
              <a:cs typeface="Calibri"/>
              <a:sym typeface="Calibri"/>
            </a:endParaRPr>
          </a:p>
        </p:txBody>
      </p:sp>
      <p:sp>
        <p:nvSpPr>
          <p:cNvPr id="602" name="Google Shape;602;p20"/>
          <p:cNvSpPr/>
          <p:nvPr/>
        </p:nvSpPr>
        <p:spPr>
          <a:xfrm>
            <a:off x="3520440" y="2386584"/>
            <a:ext cx="146304" cy="146304"/>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3" name="Google Shape;603;p20"/>
          <p:cNvSpPr txBox="1"/>
          <p:nvPr/>
        </p:nvSpPr>
        <p:spPr>
          <a:xfrm>
            <a:off x="3749040" y="2258568"/>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200"/>
              <a:buFont typeface="Calibri"/>
              <a:buNone/>
            </a:pPr>
            <a:r>
              <a:rPr b="1" i="0" lang="en-US" sz="1200" u="none" cap="none" strike="noStrike">
                <a:solidFill>
                  <a:srgbClr val="2E7D4F"/>
                </a:solidFill>
                <a:latin typeface="Calibri"/>
                <a:ea typeface="Calibri"/>
                <a:cs typeface="Calibri"/>
                <a:sym typeface="Calibri"/>
              </a:rPr>
              <a:t>Complete (recon)</a:t>
            </a:r>
            <a:endParaRPr b="0" i="0" sz="1200" u="none" cap="none" strike="noStrike">
              <a:solidFill>
                <a:schemeClr val="dk1"/>
              </a:solidFill>
              <a:latin typeface="Calibri"/>
              <a:ea typeface="Calibri"/>
              <a:cs typeface="Calibri"/>
              <a:sym typeface="Calibri"/>
            </a:endParaRPr>
          </a:p>
        </p:txBody>
      </p:sp>
      <p:sp>
        <p:nvSpPr>
          <p:cNvPr id="604" name="Google Shape;604;p20"/>
          <p:cNvSpPr/>
          <p:nvPr/>
        </p:nvSpPr>
        <p:spPr>
          <a:xfrm>
            <a:off x="548640" y="2734056"/>
            <a:ext cx="5120640" cy="402336"/>
          </a:xfrm>
          <a:prstGeom prst="rect">
            <a:avLst/>
          </a:prstGeom>
          <a:solidFill>
            <a:srgbClr val="F3F6F9"/>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5" name="Google Shape;605;p20"/>
          <p:cNvSpPr txBox="1"/>
          <p:nvPr/>
        </p:nvSpPr>
        <p:spPr>
          <a:xfrm>
            <a:off x="685800" y="2734056"/>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3.  Packet Capture</a:t>
            </a:r>
            <a:endParaRPr b="0" i="0" sz="1250" u="none" cap="none" strike="noStrike">
              <a:solidFill>
                <a:schemeClr val="dk1"/>
              </a:solidFill>
              <a:latin typeface="Calibri"/>
              <a:ea typeface="Calibri"/>
              <a:cs typeface="Calibri"/>
              <a:sym typeface="Calibri"/>
            </a:endParaRPr>
          </a:p>
        </p:txBody>
      </p:sp>
      <p:sp>
        <p:nvSpPr>
          <p:cNvPr id="606" name="Google Shape;606;p20"/>
          <p:cNvSpPr/>
          <p:nvPr/>
        </p:nvSpPr>
        <p:spPr>
          <a:xfrm>
            <a:off x="3520440" y="2862072"/>
            <a:ext cx="146304" cy="146304"/>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7" name="Google Shape;607;p20"/>
          <p:cNvSpPr txBox="1"/>
          <p:nvPr/>
        </p:nvSpPr>
        <p:spPr>
          <a:xfrm>
            <a:off x="3749040" y="2734056"/>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200"/>
              <a:buFont typeface="Calibri"/>
              <a:buNone/>
            </a:pPr>
            <a:r>
              <a:rPr b="1" i="0" lang="en-US" sz="1200" u="none" cap="none" strike="noStrike">
                <a:solidFill>
                  <a:srgbClr val="2E7D4F"/>
                </a:solidFill>
                <a:latin typeface="Calibri"/>
                <a:ea typeface="Calibri"/>
                <a:cs typeface="Calibri"/>
                <a:sym typeface="Calibri"/>
              </a:rPr>
              <a:t>Complete</a:t>
            </a:r>
            <a:endParaRPr b="0" i="0" sz="1200" u="none" cap="none" strike="noStrike">
              <a:solidFill>
                <a:schemeClr val="dk1"/>
              </a:solidFill>
              <a:latin typeface="Calibri"/>
              <a:ea typeface="Calibri"/>
              <a:cs typeface="Calibri"/>
              <a:sym typeface="Calibri"/>
            </a:endParaRPr>
          </a:p>
        </p:txBody>
      </p:sp>
      <p:sp>
        <p:nvSpPr>
          <p:cNvPr id="608" name="Google Shape;608;p20"/>
          <p:cNvSpPr/>
          <p:nvPr/>
        </p:nvSpPr>
        <p:spPr>
          <a:xfrm>
            <a:off x="548640" y="3209544"/>
            <a:ext cx="5120640" cy="402336"/>
          </a:xfrm>
          <a:prstGeom prst="rect">
            <a:avLst/>
          </a:prstGeom>
          <a:solidFill>
            <a:srgbClr val="FFFFFF"/>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9" name="Google Shape;609;p20"/>
          <p:cNvSpPr txBox="1"/>
          <p:nvPr/>
        </p:nvSpPr>
        <p:spPr>
          <a:xfrm>
            <a:off x="685800" y="3209544"/>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4.  Packet Analysis</a:t>
            </a:r>
            <a:endParaRPr b="0" i="0" sz="1250" u="none" cap="none" strike="noStrike">
              <a:solidFill>
                <a:schemeClr val="dk1"/>
              </a:solidFill>
              <a:latin typeface="Calibri"/>
              <a:ea typeface="Calibri"/>
              <a:cs typeface="Calibri"/>
              <a:sym typeface="Calibri"/>
            </a:endParaRPr>
          </a:p>
        </p:txBody>
      </p:sp>
      <p:sp>
        <p:nvSpPr>
          <p:cNvPr id="610" name="Google Shape;610;p20"/>
          <p:cNvSpPr/>
          <p:nvPr/>
        </p:nvSpPr>
        <p:spPr>
          <a:xfrm>
            <a:off x="3520440" y="3337560"/>
            <a:ext cx="146304" cy="146304"/>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1" name="Google Shape;611;p20"/>
          <p:cNvSpPr txBox="1"/>
          <p:nvPr/>
        </p:nvSpPr>
        <p:spPr>
          <a:xfrm>
            <a:off x="3749040" y="3209544"/>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200"/>
              <a:buFont typeface="Calibri"/>
              <a:buNone/>
            </a:pPr>
            <a:r>
              <a:rPr b="1" i="0" lang="en-US" sz="1200" u="none" cap="none" strike="noStrike">
                <a:solidFill>
                  <a:srgbClr val="2E7D4F"/>
                </a:solidFill>
                <a:latin typeface="Calibri"/>
                <a:ea typeface="Calibri"/>
                <a:cs typeface="Calibri"/>
                <a:sym typeface="Calibri"/>
              </a:rPr>
              <a:t>Complete</a:t>
            </a:r>
            <a:endParaRPr b="0" i="0" sz="1200" u="none" cap="none" strike="noStrike">
              <a:solidFill>
                <a:schemeClr val="dk1"/>
              </a:solidFill>
              <a:latin typeface="Calibri"/>
              <a:ea typeface="Calibri"/>
              <a:cs typeface="Calibri"/>
              <a:sym typeface="Calibri"/>
            </a:endParaRPr>
          </a:p>
        </p:txBody>
      </p:sp>
      <p:sp>
        <p:nvSpPr>
          <p:cNvPr id="612" name="Google Shape;612;p20"/>
          <p:cNvSpPr/>
          <p:nvPr/>
        </p:nvSpPr>
        <p:spPr>
          <a:xfrm>
            <a:off x="548640" y="3685032"/>
            <a:ext cx="5120640" cy="402336"/>
          </a:xfrm>
          <a:prstGeom prst="rect">
            <a:avLst/>
          </a:prstGeom>
          <a:solidFill>
            <a:srgbClr val="F3F6F9"/>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3" name="Google Shape;613;p20"/>
          <p:cNvSpPr txBox="1"/>
          <p:nvPr/>
        </p:nvSpPr>
        <p:spPr>
          <a:xfrm>
            <a:off x="685800" y="3685032"/>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5.  Attack Detection</a:t>
            </a:r>
            <a:endParaRPr b="0" i="0" sz="1250" u="none" cap="none" strike="noStrike">
              <a:solidFill>
                <a:schemeClr val="dk1"/>
              </a:solidFill>
              <a:latin typeface="Calibri"/>
              <a:ea typeface="Calibri"/>
              <a:cs typeface="Calibri"/>
              <a:sym typeface="Calibri"/>
            </a:endParaRPr>
          </a:p>
        </p:txBody>
      </p:sp>
      <p:sp>
        <p:nvSpPr>
          <p:cNvPr id="614" name="Google Shape;614;p20"/>
          <p:cNvSpPr/>
          <p:nvPr/>
        </p:nvSpPr>
        <p:spPr>
          <a:xfrm>
            <a:off x="3520440" y="3813048"/>
            <a:ext cx="146304" cy="146304"/>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5" name="Google Shape;615;p20"/>
          <p:cNvSpPr txBox="1"/>
          <p:nvPr/>
        </p:nvSpPr>
        <p:spPr>
          <a:xfrm>
            <a:off x="3749040" y="3685032"/>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27A12"/>
              </a:buClr>
              <a:buSzPts val="1200"/>
              <a:buFont typeface="Calibri"/>
              <a:buNone/>
            </a:pPr>
            <a:r>
              <a:rPr b="1" i="0" lang="en-US" sz="1200" u="none" cap="none" strike="noStrike">
                <a:solidFill>
                  <a:srgbClr val="C27A12"/>
                </a:solidFill>
                <a:latin typeface="Calibri"/>
                <a:ea typeface="Calibri"/>
                <a:cs typeface="Calibri"/>
                <a:sym typeface="Calibri"/>
              </a:rPr>
              <a:t>Port scan only</a:t>
            </a:r>
            <a:endParaRPr b="0" i="0" sz="1200" u="none" cap="none" strike="noStrike">
              <a:solidFill>
                <a:schemeClr val="dk1"/>
              </a:solidFill>
              <a:latin typeface="Calibri"/>
              <a:ea typeface="Calibri"/>
              <a:cs typeface="Calibri"/>
              <a:sym typeface="Calibri"/>
            </a:endParaRPr>
          </a:p>
        </p:txBody>
      </p:sp>
      <p:sp>
        <p:nvSpPr>
          <p:cNvPr id="616" name="Google Shape;616;p20"/>
          <p:cNvSpPr/>
          <p:nvPr/>
        </p:nvSpPr>
        <p:spPr>
          <a:xfrm>
            <a:off x="548640" y="4160520"/>
            <a:ext cx="5120640" cy="402336"/>
          </a:xfrm>
          <a:prstGeom prst="rect">
            <a:avLst/>
          </a:prstGeom>
          <a:solidFill>
            <a:srgbClr val="FFFFFF"/>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7" name="Google Shape;617;p20"/>
          <p:cNvSpPr txBox="1"/>
          <p:nvPr/>
        </p:nvSpPr>
        <p:spPr>
          <a:xfrm>
            <a:off x="685800" y="4160520"/>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6.  Evidence Collection</a:t>
            </a:r>
            <a:endParaRPr b="0" i="0" sz="1250" u="none" cap="none" strike="noStrike">
              <a:solidFill>
                <a:schemeClr val="dk1"/>
              </a:solidFill>
              <a:latin typeface="Calibri"/>
              <a:ea typeface="Calibri"/>
              <a:cs typeface="Calibri"/>
              <a:sym typeface="Calibri"/>
            </a:endParaRPr>
          </a:p>
        </p:txBody>
      </p:sp>
      <p:sp>
        <p:nvSpPr>
          <p:cNvPr id="618" name="Google Shape;618;p20"/>
          <p:cNvSpPr/>
          <p:nvPr/>
        </p:nvSpPr>
        <p:spPr>
          <a:xfrm>
            <a:off x="3520440" y="4288536"/>
            <a:ext cx="146304" cy="146304"/>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9" name="Google Shape;619;p20"/>
          <p:cNvSpPr txBox="1"/>
          <p:nvPr/>
        </p:nvSpPr>
        <p:spPr>
          <a:xfrm>
            <a:off x="3749040" y="4160520"/>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200"/>
              <a:buFont typeface="Calibri"/>
              <a:buNone/>
            </a:pPr>
            <a:r>
              <a:rPr b="1" i="0" lang="en-US" sz="1200" u="none" cap="none" strike="noStrike">
                <a:solidFill>
                  <a:srgbClr val="2E7D4F"/>
                </a:solidFill>
                <a:latin typeface="Calibri"/>
                <a:ea typeface="Calibri"/>
                <a:cs typeface="Calibri"/>
                <a:sym typeface="Calibri"/>
              </a:rPr>
              <a:t>Complete</a:t>
            </a:r>
            <a:endParaRPr b="0" i="0" sz="1200" u="none" cap="none" strike="noStrike">
              <a:solidFill>
                <a:schemeClr val="dk1"/>
              </a:solidFill>
              <a:latin typeface="Calibri"/>
              <a:ea typeface="Calibri"/>
              <a:cs typeface="Calibri"/>
              <a:sym typeface="Calibri"/>
            </a:endParaRPr>
          </a:p>
        </p:txBody>
      </p:sp>
      <p:sp>
        <p:nvSpPr>
          <p:cNvPr id="620" name="Google Shape;620;p20"/>
          <p:cNvSpPr/>
          <p:nvPr/>
        </p:nvSpPr>
        <p:spPr>
          <a:xfrm>
            <a:off x="548640" y="4636008"/>
            <a:ext cx="5120640" cy="402336"/>
          </a:xfrm>
          <a:prstGeom prst="rect">
            <a:avLst/>
          </a:prstGeom>
          <a:solidFill>
            <a:srgbClr val="F3F6F9"/>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1" name="Google Shape;621;p20"/>
          <p:cNvSpPr txBox="1"/>
          <p:nvPr/>
        </p:nvSpPr>
        <p:spPr>
          <a:xfrm>
            <a:off x="685800" y="4636008"/>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7.  Attack Reconstruction</a:t>
            </a:r>
            <a:endParaRPr b="0" i="0" sz="1250" u="none" cap="none" strike="noStrike">
              <a:solidFill>
                <a:schemeClr val="dk1"/>
              </a:solidFill>
              <a:latin typeface="Calibri"/>
              <a:ea typeface="Calibri"/>
              <a:cs typeface="Calibri"/>
              <a:sym typeface="Calibri"/>
            </a:endParaRPr>
          </a:p>
        </p:txBody>
      </p:sp>
      <p:sp>
        <p:nvSpPr>
          <p:cNvPr id="622" name="Google Shape;622;p20"/>
          <p:cNvSpPr/>
          <p:nvPr/>
        </p:nvSpPr>
        <p:spPr>
          <a:xfrm>
            <a:off x="3520440" y="4764024"/>
            <a:ext cx="146304" cy="146304"/>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3" name="Google Shape;623;p20"/>
          <p:cNvSpPr txBox="1"/>
          <p:nvPr/>
        </p:nvSpPr>
        <p:spPr>
          <a:xfrm>
            <a:off x="3749040" y="4636008"/>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27A12"/>
              </a:buClr>
              <a:buSzPts val="1200"/>
              <a:buFont typeface="Calibri"/>
              <a:buNone/>
            </a:pPr>
            <a:r>
              <a:rPr b="1" i="0" lang="en-US" sz="1200" u="none" cap="none" strike="noStrike">
                <a:solidFill>
                  <a:srgbClr val="C27A12"/>
                </a:solidFill>
                <a:latin typeface="Calibri"/>
                <a:ea typeface="Calibri"/>
                <a:cs typeface="Calibri"/>
                <a:sym typeface="Calibri"/>
              </a:rPr>
              <a:t>One HTTP stream</a:t>
            </a:r>
            <a:endParaRPr b="0" i="0" sz="1200" u="none" cap="none" strike="noStrike">
              <a:solidFill>
                <a:schemeClr val="dk1"/>
              </a:solidFill>
              <a:latin typeface="Calibri"/>
              <a:ea typeface="Calibri"/>
              <a:cs typeface="Calibri"/>
              <a:sym typeface="Calibri"/>
            </a:endParaRPr>
          </a:p>
        </p:txBody>
      </p:sp>
      <p:sp>
        <p:nvSpPr>
          <p:cNvPr id="624" name="Google Shape;624;p20"/>
          <p:cNvSpPr/>
          <p:nvPr/>
        </p:nvSpPr>
        <p:spPr>
          <a:xfrm>
            <a:off x="548640" y="5111496"/>
            <a:ext cx="5120640" cy="402336"/>
          </a:xfrm>
          <a:prstGeom prst="rect">
            <a:avLst/>
          </a:prstGeom>
          <a:solidFill>
            <a:srgbClr val="FFFFFF"/>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5" name="Google Shape;625;p20"/>
          <p:cNvSpPr txBox="1"/>
          <p:nvPr/>
        </p:nvSpPr>
        <p:spPr>
          <a:xfrm>
            <a:off x="685800" y="5111496"/>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8.  Report Generation</a:t>
            </a:r>
            <a:endParaRPr b="0" i="0" sz="1250" u="none" cap="none" strike="noStrike">
              <a:solidFill>
                <a:schemeClr val="dk1"/>
              </a:solidFill>
              <a:latin typeface="Calibri"/>
              <a:ea typeface="Calibri"/>
              <a:cs typeface="Calibri"/>
              <a:sym typeface="Calibri"/>
            </a:endParaRPr>
          </a:p>
        </p:txBody>
      </p:sp>
      <p:sp>
        <p:nvSpPr>
          <p:cNvPr id="626" name="Google Shape;626;p20"/>
          <p:cNvSpPr/>
          <p:nvPr/>
        </p:nvSpPr>
        <p:spPr>
          <a:xfrm>
            <a:off x="3520440" y="5239512"/>
            <a:ext cx="146304" cy="146304"/>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7" name="Google Shape;627;p20"/>
          <p:cNvSpPr txBox="1"/>
          <p:nvPr/>
        </p:nvSpPr>
        <p:spPr>
          <a:xfrm>
            <a:off x="3749040" y="5111496"/>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27A12"/>
              </a:buClr>
              <a:buSzPts val="1200"/>
              <a:buFont typeface="Calibri"/>
              <a:buNone/>
            </a:pPr>
            <a:r>
              <a:rPr b="1" i="0" lang="en-US" sz="1200" u="none" cap="none" strike="noStrike">
                <a:solidFill>
                  <a:srgbClr val="C27A12"/>
                </a:solidFill>
                <a:latin typeface="Calibri"/>
                <a:ea typeface="Calibri"/>
                <a:cs typeface="Calibri"/>
                <a:sym typeface="Calibri"/>
              </a:rPr>
              <a:t>Template only</a:t>
            </a:r>
            <a:endParaRPr b="0" i="0" sz="1200" u="none" cap="none" strike="noStrike">
              <a:solidFill>
                <a:schemeClr val="dk1"/>
              </a:solidFill>
              <a:latin typeface="Calibri"/>
              <a:ea typeface="Calibri"/>
              <a:cs typeface="Calibri"/>
              <a:sym typeface="Calibri"/>
            </a:endParaRPr>
          </a:p>
        </p:txBody>
      </p:sp>
      <p:sp>
        <p:nvSpPr>
          <p:cNvPr id="628" name="Google Shape;628;p20"/>
          <p:cNvSpPr/>
          <p:nvPr/>
        </p:nvSpPr>
        <p:spPr>
          <a:xfrm>
            <a:off x="548640" y="5586984"/>
            <a:ext cx="5120640" cy="402336"/>
          </a:xfrm>
          <a:prstGeom prst="rect">
            <a:avLst/>
          </a:prstGeom>
          <a:solidFill>
            <a:srgbClr val="F3F6F9"/>
          </a:solidFill>
          <a:ln cap="flat" cmpd="sng" w="12700">
            <a:solidFill>
              <a:srgbClr val="F3F6F9"/>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29" name="Google Shape;629;p20"/>
          <p:cNvSpPr txBox="1"/>
          <p:nvPr/>
        </p:nvSpPr>
        <p:spPr>
          <a:xfrm>
            <a:off x="685800" y="5586984"/>
            <a:ext cx="283464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9.  Evaluation</a:t>
            </a:r>
            <a:endParaRPr b="0" i="0" sz="1250" u="none" cap="none" strike="noStrike">
              <a:solidFill>
                <a:schemeClr val="dk1"/>
              </a:solidFill>
              <a:latin typeface="Calibri"/>
              <a:ea typeface="Calibri"/>
              <a:cs typeface="Calibri"/>
              <a:sym typeface="Calibri"/>
            </a:endParaRPr>
          </a:p>
        </p:txBody>
      </p:sp>
      <p:sp>
        <p:nvSpPr>
          <p:cNvPr id="630" name="Google Shape;630;p20"/>
          <p:cNvSpPr/>
          <p:nvPr/>
        </p:nvSpPr>
        <p:spPr>
          <a:xfrm>
            <a:off x="3520440" y="5715000"/>
            <a:ext cx="146304" cy="146304"/>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1" name="Google Shape;631;p20"/>
          <p:cNvSpPr txBox="1"/>
          <p:nvPr/>
        </p:nvSpPr>
        <p:spPr>
          <a:xfrm>
            <a:off x="3749040" y="5586984"/>
            <a:ext cx="1874520" cy="402336"/>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27A12"/>
              </a:buClr>
              <a:buSzPts val="1200"/>
              <a:buFont typeface="Calibri"/>
              <a:buNone/>
            </a:pPr>
            <a:r>
              <a:rPr b="1" i="0" lang="en-US" sz="1200" u="none" cap="none" strike="noStrike">
                <a:solidFill>
                  <a:srgbClr val="C27A12"/>
                </a:solidFill>
                <a:latin typeface="Calibri"/>
                <a:ea typeface="Calibri"/>
                <a:cs typeface="Calibri"/>
                <a:sym typeface="Calibri"/>
              </a:rPr>
              <a:t>Interim, single run</a:t>
            </a:r>
            <a:endParaRPr b="0" i="0" sz="1200" u="none" cap="none" strike="noStrike">
              <a:solidFill>
                <a:schemeClr val="dk1"/>
              </a:solidFill>
              <a:latin typeface="Calibri"/>
              <a:ea typeface="Calibri"/>
              <a:cs typeface="Calibri"/>
              <a:sym typeface="Calibri"/>
            </a:endParaRPr>
          </a:p>
        </p:txBody>
      </p:sp>
      <p:sp>
        <p:nvSpPr>
          <p:cNvPr id="632" name="Google Shape;632;p20"/>
          <p:cNvSpPr/>
          <p:nvPr/>
        </p:nvSpPr>
        <p:spPr>
          <a:xfrm>
            <a:off x="6035040" y="1463040"/>
            <a:ext cx="5577840" cy="1417320"/>
          </a:xfrm>
          <a:prstGeom prst="roundRect">
            <a:avLst>
              <a:gd fmla="val 5161"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3" name="Google Shape;633;p20"/>
          <p:cNvSpPr/>
          <p:nvPr/>
        </p:nvSpPr>
        <p:spPr>
          <a:xfrm>
            <a:off x="6263640" y="1691640"/>
            <a:ext cx="548640" cy="54864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634" name="Google Shape;634;p20"/>
          <p:cNvPicPr preferRelativeResize="0"/>
          <p:nvPr/>
        </p:nvPicPr>
        <p:blipFill rotWithShape="1">
          <a:blip r:embed="rId4">
            <a:alphaModFix/>
          </a:blip>
          <a:srcRect b="0" l="0" r="0" t="0"/>
          <a:stretch/>
        </p:blipFill>
        <p:spPr>
          <a:xfrm>
            <a:off x="6406286" y="1834286"/>
            <a:ext cx="263347" cy="263347"/>
          </a:xfrm>
          <a:prstGeom prst="rect">
            <a:avLst/>
          </a:prstGeom>
          <a:noFill/>
          <a:ln>
            <a:noFill/>
          </a:ln>
        </p:spPr>
      </p:pic>
      <p:sp>
        <p:nvSpPr>
          <p:cNvPr id="635" name="Google Shape;635;p20"/>
          <p:cNvSpPr txBox="1"/>
          <p:nvPr/>
        </p:nvSpPr>
        <p:spPr>
          <a:xfrm>
            <a:off x="6995160" y="1645920"/>
            <a:ext cx="4480560" cy="347472"/>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550"/>
              <a:buFont typeface="Cambria"/>
              <a:buNone/>
            </a:pPr>
            <a:r>
              <a:rPr b="1" i="0" lang="en-US" sz="1550" u="none" cap="none" strike="noStrike">
                <a:solidFill>
                  <a:srgbClr val="0F2440"/>
                </a:solidFill>
                <a:latin typeface="Cambria"/>
                <a:ea typeface="Cambria"/>
                <a:cs typeface="Cambria"/>
                <a:sym typeface="Cambria"/>
              </a:rPr>
              <a:t>Detection capability</a:t>
            </a:r>
            <a:endParaRPr b="0" i="0" sz="1550" u="none" cap="none" strike="noStrike">
              <a:solidFill>
                <a:schemeClr val="dk1"/>
              </a:solidFill>
              <a:latin typeface="Calibri"/>
              <a:ea typeface="Calibri"/>
              <a:cs typeface="Calibri"/>
              <a:sym typeface="Calibri"/>
            </a:endParaRPr>
          </a:p>
        </p:txBody>
      </p:sp>
      <p:sp>
        <p:nvSpPr>
          <p:cNvPr id="636" name="Google Shape;636;p20"/>
          <p:cNvSpPr txBox="1"/>
          <p:nvPr/>
        </p:nvSpPr>
        <p:spPr>
          <a:xfrm>
            <a:off x="6995160" y="2011680"/>
            <a:ext cx="4480560" cy="8229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Port scan detected and classified from protocol evidence alone, with two independent signals and no IDS.</a:t>
            </a:r>
            <a:endParaRPr b="0" i="0" sz="1250" u="none" cap="none" strike="noStrike">
              <a:solidFill>
                <a:schemeClr val="dk1"/>
              </a:solidFill>
              <a:latin typeface="Calibri"/>
              <a:ea typeface="Calibri"/>
              <a:cs typeface="Calibri"/>
              <a:sym typeface="Calibri"/>
            </a:endParaRPr>
          </a:p>
        </p:txBody>
      </p:sp>
      <p:sp>
        <p:nvSpPr>
          <p:cNvPr id="637" name="Google Shape;637;p20"/>
          <p:cNvSpPr/>
          <p:nvPr/>
        </p:nvSpPr>
        <p:spPr>
          <a:xfrm>
            <a:off x="6035040" y="3044952"/>
            <a:ext cx="5577840" cy="1417320"/>
          </a:xfrm>
          <a:prstGeom prst="roundRect">
            <a:avLst>
              <a:gd fmla="val 5161"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38" name="Google Shape;638;p20"/>
          <p:cNvSpPr/>
          <p:nvPr/>
        </p:nvSpPr>
        <p:spPr>
          <a:xfrm>
            <a:off x="6263640" y="3273552"/>
            <a:ext cx="548640" cy="54864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639" name="Google Shape;639;p20"/>
          <p:cNvPicPr preferRelativeResize="0"/>
          <p:nvPr/>
        </p:nvPicPr>
        <p:blipFill rotWithShape="1">
          <a:blip r:embed="rId5">
            <a:alphaModFix/>
          </a:blip>
          <a:srcRect b="0" l="0" r="0" t="0"/>
          <a:stretch/>
        </p:blipFill>
        <p:spPr>
          <a:xfrm>
            <a:off x="6406286" y="3416198"/>
            <a:ext cx="263347" cy="263347"/>
          </a:xfrm>
          <a:prstGeom prst="rect">
            <a:avLst/>
          </a:prstGeom>
          <a:noFill/>
          <a:ln>
            <a:noFill/>
          </a:ln>
        </p:spPr>
      </p:pic>
      <p:sp>
        <p:nvSpPr>
          <p:cNvPr id="640" name="Google Shape;640;p20"/>
          <p:cNvSpPr txBox="1"/>
          <p:nvPr/>
        </p:nvSpPr>
        <p:spPr>
          <a:xfrm>
            <a:off x="6995160" y="3227832"/>
            <a:ext cx="4480560" cy="347472"/>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550"/>
              <a:buFont typeface="Cambria"/>
              <a:buNone/>
            </a:pPr>
            <a:r>
              <a:rPr b="1" i="0" lang="en-US" sz="1550" u="none" cap="none" strike="noStrike">
                <a:solidFill>
                  <a:srgbClr val="0F2440"/>
                </a:solidFill>
                <a:latin typeface="Cambria"/>
                <a:ea typeface="Cambria"/>
                <a:cs typeface="Cambria"/>
                <a:sym typeface="Cambria"/>
              </a:rPr>
              <a:t>Completeness of evidence</a:t>
            </a:r>
            <a:endParaRPr b="0" i="0" sz="1550" u="none" cap="none" strike="noStrike">
              <a:solidFill>
                <a:schemeClr val="dk1"/>
              </a:solidFill>
              <a:latin typeface="Calibri"/>
              <a:ea typeface="Calibri"/>
              <a:cs typeface="Calibri"/>
              <a:sym typeface="Calibri"/>
            </a:endParaRPr>
          </a:p>
        </p:txBody>
      </p:sp>
      <p:sp>
        <p:nvSpPr>
          <p:cNvPr id="641" name="Google Shape;641;p20"/>
          <p:cNvSpPr txBox="1"/>
          <p:nvPr/>
        </p:nvSpPr>
        <p:spPr>
          <a:xfrm>
            <a:off x="6995160" y="3593592"/>
            <a:ext cx="4480560" cy="8229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5 reportable artefacts, each tied to a timestamp and a source/destination pair.</a:t>
            </a:r>
            <a:endParaRPr b="0" i="0" sz="1250" u="none" cap="none" strike="noStrike">
              <a:solidFill>
                <a:schemeClr val="dk1"/>
              </a:solidFill>
              <a:latin typeface="Calibri"/>
              <a:ea typeface="Calibri"/>
              <a:cs typeface="Calibri"/>
              <a:sym typeface="Calibri"/>
            </a:endParaRPr>
          </a:p>
        </p:txBody>
      </p:sp>
      <p:sp>
        <p:nvSpPr>
          <p:cNvPr id="642" name="Google Shape;642;p20"/>
          <p:cNvSpPr/>
          <p:nvPr/>
        </p:nvSpPr>
        <p:spPr>
          <a:xfrm>
            <a:off x="6035040" y="4626864"/>
            <a:ext cx="5577840" cy="1417320"/>
          </a:xfrm>
          <a:prstGeom prst="roundRect">
            <a:avLst>
              <a:gd fmla="val 5161" name="adj"/>
            </a:avLst>
          </a:prstGeom>
          <a:solidFill>
            <a:srgbClr val="F3F6F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43" name="Google Shape;643;p20"/>
          <p:cNvSpPr/>
          <p:nvPr/>
        </p:nvSpPr>
        <p:spPr>
          <a:xfrm>
            <a:off x="6263640" y="4855464"/>
            <a:ext cx="548640" cy="54864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644" name="Google Shape;644;p20"/>
          <p:cNvPicPr preferRelativeResize="0"/>
          <p:nvPr/>
        </p:nvPicPr>
        <p:blipFill rotWithShape="1">
          <a:blip r:embed="rId6">
            <a:alphaModFix/>
          </a:blip>
          <a:srcRect b="0" l="0" r="0" t="0"/>
          <a:stretch/>
        </p:blipFill>
        <p:spPr>
          <a:xfrm>
            <a:off x="6406286" y="4998110"/>
            <a:ext cx="263347" cy="263347"/>
          </a:xfrm>
          <a:prstGeom prst="rect">
            <a:avLst/>
          </a:prstGeom>
          <a:noFill/>
          <a:ln>
            <a:noFill/>
          </a:ln>
        </p:spPr>
      </p:pic>
      <p:sp>
        <p:nvSpPr>
          <p:cNvPr id="645" name="Google Shape;645;p20"/>
          <p:cNvSpPr txBox="1"/>
          <p:nvPr/>
        </p:nvSpPr>
        <p:spPr>
          <a:xfrm>
            <a:off x="6995160" y="4809744"/>
            <a:ext cx="4480560" cy="347472"/>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550"/>
              <a:buFont typeface="Cambria"/>
              <a:buNone/>
            </a:pPr>
            <a:r>
              <a:rPr b="1" i="0" lang="en-US" sz="1550" u="none" cap="none" strike="noStrike">
                <a:solidFill>
                  <a:srgbClr val="0F2440"/>
                </a:solidFill>
                <a:latin typeface="Cambria"/>
                <a:ea typeface="Cambria"/>
                <a:cs typeface="Cambria"/>
                <a:sym typeface="Cambria"/>
              </a:rPr>
              <a:t>Time-to-evidence</a:t>
            </a:r>
            <a:endParaRPr b="0" i="0" sz="1550" u="none" cap="none" strike="noStrike">
              <a:solidFill>
                <a:schemeClr val="dk1"/>
              </a:solidFill>
              <a:latin typeface="Calibri"/>
              <a:ea typeface="Calibri"/>
              <a:cs typeface="Calibri"/>
              <a:sym typeface="Calibri"/>
            </a:endParaRPr>
          </a:p>
        </p:txBody>
      </p:sp>
      <p:sp>
        <p:nvSpPr>
          <p:cNvPr id="646" name="Google Shape;646;p20"/>
          <p:cNvSpPr txBox="1"/>
          <p:nvPr/>
        </p:nvSpPr>
        <p:spPr>
          <a:xfrm>
            <a:off x="6995160" y="5175504"/>
            <a:ext cx="4480560" cy="8229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50"/>
              <a:buFont typeface="Calibri"/>
              <a:buNone/>
            </a:pPr>
            <a:r>
              <a:rPr b="0" i="0" lang="en-US" sz="1250" u="none" cap="none" strike="noStrike">
                <a:solidFill>
                  <a:srgbClr val="1F2A37"/>
                </a:solidFill>
                <a:latin typeface="Calibri"/>
                <a:ea typeface="Calibri"/>
                <a:cs typeface="Calibri"/>
                <a:sym typeface="Calibri"/>
              </a:rPr>
              <a:t>Each finding took under a minute once the filter was applied. The 202.65 s scan runtime dominated, so TTE looks scan-bound, not analysis-bound.</a:t>
            </a:r>
            <a:endParaRPr b="0" i="0" sz="1250" u="none" cap="none" strike="noStrike">
              <a:solidFill>
                <a:schemeClr val="dk1"/>
              </a:solidFill>
              <a:latin typeface="Calibri"/>
              <a:ea typeface="Calibri"/>
              <a:cs typeface="Calibri"/>
              <a:sym typeface="Calibri"/>
            </a:endParaRPr>
          </a:p>
        </p:txBody>
      </p:sp>
      <p:sp>
        <p:nvSpPr>
          <p:cNvPr id="647" name="Google Shape;647;p20"/>
          <p:cNvSpPr txBox="1"/>
          <p:nvPr/>
        </p:nvSpPr>
        <p:spPr>
          <a:xfrm>
            <a:off x="548640" y="6126480"/>
            <a:ext cx="1106424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B6B7C"/>
              </a:buClr>
              <a:buSzPts val="1150"/>
              <a:buFont typeface="Calibri"/>
              <a:buNone/>
            </a:pPr>
            <a:r>
              <a:rPr b="0" i="1" lang="en-US" sz="1150" u="none" cap="none" strike="noStrike">
                <a:solidFill>
                  <a:srgbClr val="5B6B7C"/>
                </a:solidFill>
                <a:latin typeface="Calibri"/>
                <a:ea typeface="Calibri"/>
                <a:cs typeface="Calibri"/>
                <a:sym typeface="Calibri"/>
              </a:rPr>
              <a:t>One scenario, one run: results are indicative until the repeat-measures campaign is complete.</a:t>
            </a:r>
            <a:endParaRPr b="0" i="0" sz="1150" u="none" cap="none" strike="noStrike">
              <a:solidFill>
                <a:schemeClr val="dk1"/>
              </a:solidFill>
              <a:latin typeface="Calibri"/>
              <a:ea typeface="Calibri"/>
              <a:cs typeface="Calibri"/>
              <a:sym typeface="Calibri"/>
            </a:endParaRPr>
          </a:p>
        </p:txBody>
      </p:sp>
      <p:sp>
        <p:nvSpPr>
          <p:cNvPr id="648" name="Google Shape;648;p20"/>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18</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53" name="Shape 653"/>
        <p:cNvGrpSpPr/>
        <p:nvPr/>
      </p:nvGrpSpPr>
      <p:grpSpPr>
        <a:xfrm>
          <a:off x="0" y="0"/>
          <a:ext cx="0" cy="0"/>
          <a:chOff x="0" y="0"/>
          <a:chExt cx="0" cy="0"/>
        </a:xfrm>
      </p:grpSpPr>
      <p:sp>
        <p:nvSpPr>
          <p:cNvPr id="654" name="Google Shape;654;p21"/>
          <p:cNvSpPr/>
          <p:nvPr/>
        </p:nvSpPr>
        <p:spPr>
          <a:xfrm>
            <a:off x="548640" y="457200"/>
            <a:ext cx="566928" cy="566928"/>
          </a:xfrm>
          <a:prstGeom prst="ellipse">
            <a:avLst/>
          </a:prstGeom>
          <a:solidFill>
            <a:srgbClr val="2E7D4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655" name="Google Shape;655;p21"/>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656" name="Google Shape;656;p21"/>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050"/>
              <a:buFont typeface="Calibri"/>
              <a:buNone/>
            </a:pPr>
            <a:r>
              <a:rPr b="1" i="0" lang="en-US" sz="1050" u="none" cap="none" strike="noStrike">
                <a:solidFill>
                  <a:srgbClr val="2E7D4F"/>
                </a:solidFill>
                <a:latin typeface="Calibri"/>
                <a:ea typeface="Calibri"/>
                <a:cs typeface="Calibri"/>
                <a:sym typeface="Calibri"/>
              </a:rPr>
              <a:t>08  EVALUATION</a:t>
            </a:r>
            <a:endParaRPr b="0" i="0" sz="1050" u="none" cap="none" strike="noStrike">
              <a:solidFill>
                <a:schemeClr val="dk1"/>
              </a:solidFill>
              <a:latin typeface="Calibri"/>
              <a:ea typeface="Calibri"/>
              <a:cs typeface="Calibri"/>
              <a:sym typeface="Calibri"/>
            </a:endParaRPr>
          </a:p>
        </p:txBody>
      </p:sp>
      <p:sp>
        <p:nvSpPr>
          <p:cNvPr id="657" name="Google Shape;657;p21"/>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Answering the Research Questions</a:t>
            </a:r>
            <a:endParaRPr b="0" i="0" sz="2800" u="none" cap="none" strike="noStrike">
              <a:solidFill>
                <a:schemeClr val="dk1"/>
              </a:solidFill>
              <a:latin typeface="Calibri"/>
              <a:ea typeface="Calibri"/>
              <a:cs typeface="Calibri"/>
              <a:sym typeface="Calibri"/>
            </a:endParaRPr>
          </a:p>
        </p:txBody>
      </p:sp>
      <p:sp>
        <p:nvSpPr>
          <p:cNvPr id="658" name="Google Shape;658;p21"/>
          <p:cNvSpPr/>
          <p:nvPr/>
        </p:nvSpPr>
        <p:spPr>
          <a:xfrm>
            <a:off x="548640" y="1463040"/>
            <a:ext cx="11064240" cy="1024128"/>
          </a:xfrm>
          <a:prstGeom prst="roundRect">
            <a:avLst>
              <a:gd fmla="val 7143"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9" name="Google Shape;659;p21"/>
          <p:cNvSpPr/>
          <p:nvPr/>
        </p:nvSpPr>
        <p:spPr>
          <a:xfrm>
            <a:off x="731520" y="1737360"/>
            <a:ext cx="868680" cy="475488"/>
          </a:xfrm>
          <a:prstGeom prst="roundRect">
            <a:avLst>
              <a:gd fmla="val 11538"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0" name="Google Shape;660;p21"/>
          <p:cNvSpPr txBox="1"/>
          <p:nvPr/>
        </p:nvSpPr>
        <p:spPr>
          <a:xfrm>
            <a:off x="731520" y="1737360"/>
            <a:ext cx="868680" cy="47548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500"/>
              <a:buFont typeface="Cambria"/>
              <a:buNone/>
            </a:pPr>
            <a:r>
              <a:rPr b="1" i="0" lang="en-US" sz="1500" u="none" cap="none" strike="noStrike">
                <a:solidFill>
                  <a:srgbClr val="FFFFFF"/>
                </a:solidFill>
                <a:latin typeface="Cambria"/>
                <a:ea typeface="Cambria"/>
                <a:cs typeface="Cambria"/>
                <a:sym typeface="Cambria"/>
              </a:rPr>
              <a:t>RQ1</a:t>
            </a:r>
            <a:endParaRPr b="0" i="0" sz="1500" u="none" cap="none" strike="noStrike">
              <a:solidFill>
                <a:schemeClr val="dk1"/>
              </a:solidFill>
              <a:latin typeface="Calibri"/>
              <a:ea typeface="Calibri"/>
              <a:cs typeface="Calibri"/>
              <a:sym typeface="Calibri"/>
            </a:endParaRPr>
          </a:p>
        </p:txBody>
      </p:sp>
      <p:sp>
        <p:nvSpPr>
          <p:cNvPr id="661" name="Google Shape;661;p21"/>
          <p:cNvSpPr txBox="1"/>
          <p:nvPr/>
        </p:nvSpPr>
        <p:spPr>
          <a:xfrm>
            <a:off x="1828800" y="1463040"/>
            <a:ext cx="265176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Kali + Wireshark effectiveness</a:t>
            </a:r>
            <a:endParaRPr b="0" i="0" sz="1350" u="none" cap="none" strike="noStrike">
              <a:solidFill>
                <a:schemeClr val="dk1"/>
              </a:solidFill>
              <a:latin typeface="Calibri"/>
              <a:ea typeface="Calibri"/>
              <a:cs typeface="Calibri"/>
              <a:sym typeface="Calibri"/>
            </a:endParaRPr>
          </a:p>
        </p:txBody>
      </p:sp>
      <p:sp>
        <p:nvSpPr>
          <p:cNvPr id="662" name="Google Shape;662;p21"/>
          <p:cNvSpPr txBox="1"/>
          <p:nvPr/>
        </p:nvSpPr>
        <p:spPr>
          <a:xfrm>
            <a:off x="4572000" y="1463040"/>
            <a:ext cx="525780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alibri"/>
              <a:buNone/>
            </a:pPr>
            <a:r>
              <a:rPr b="0" i="0" lang="en-US" sz="1300" u="none" cap="none" strike="noStrike">
                <a:solidFill>
                  <a:srgbClr val="1F2A37"/>
                </a:solidFill>
                <a:latin typeface="Calibri"/>
                <a:ea typeface="Calibri"/>
                <a:cs typeface="Calibri"/>
                <a:sym typeface="Calibri"/>
              </a:rPr>
              <a:t>Substantially, for reconnaissance: five independent artefacts from the two tools alone, with no IDS or commercial suite.</a:t>
            </a:r>
            <a:endParaRPr b="0" i="0" sz="1300" u="none" cap="none" strike="noStrike">
              <a:solidFill>
                <a:schemeClr val="dk1"/>
              </a:solidFill>
              <a:latin typeface="Calibri"/>
              <a:ea typeface="Calibri"/>
              <a:cs typeface="Calibri"/>
              <a:sym typeface="Calibri"/>
            </a:endParaRPr>
          </a:p>
        </p:txBody>
      </p:sp>
      <p:sp>
        <p:nvSpPr>
          <p:cNvPr id="663" name="Google Shape;663;p21"/>
          <p:cNvSpPr/>
          <p:nvPr/>
        </p:nvSpPr>
        <p:spPr>
          <a:xfrm>
            <a:off x="548640" y="2651760"/>
            <a:ext cx="11064240" cy="1024128"/>
          </a:xfrm>
          <a:prstGeom prst="roundRect">
            <a:avLst>
              <a:gd fmla="val 7143"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4" name="Google Shape;664;p21"/>
          <p:cNvSpPr/>
          <p:nvPr/>
        </p:nvSpPr>
        <p:spPr>
          <a:xfrm>
            <a:off x="731520" y="2926080"/>
            <a:ext cx="868680" cy="475488"/>
          </a:xfrm>
          <a:prstGeom prst="roundRect">
            <a:avLst>
              <a:gd fmla="val 11538"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5" name="Google Shape;665;p21"/>
          <p:cNvSpPr txBox="1"/>
          <p:nvPr/>
        </p:nvSpPr>
        <p:spPr>
          <a:xfrm>
            <a:off x="731520" y="2926080"/>
            <a:ext cx="868680" cy="47548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500"/>
              <a:buFont typeface="Cambria"/>
              <a:buNone/>
            </a:pPr>
            <a:r>
              <a:rPr b="1" i="0" lang="en-US" sz="1500" u="none" cap="none" strike="noStrike">
                <a:solidFill>
                  <a:srgbClr val="FFFFFF"/>
                </a:solidFill>
                <a:latin typeface="Cambria"/>
                <a:ea typeface="Cambria"/>
                <a:cs typeface="Cambria"/>
                <a:sym typeface="Cambria"/>
              </a:rPr>
              <a:t>RQ2</a:t>
            </a:r>
            <a:endParaRPr b="0" i="0" sz="1500" u="none" cap="none" strike="noStrike">
              <a:solidFill>
                <a:schemeClr val="dk1"/>
              </a:solidFill>
              <a:latin typeface="Calibri"/>
              <a:ea typeface="Calibri"/>
              <a:cs typeface="Calibri"/>
              <a:sym typeface="Calibri"/>
            </a:endParaRPr>
          </a:p>
        </p:txBody>
      </p:sp>
      <p:sp>
        <p:nvSpPr>
          <p:cNvPr id="666" name="Google Shape;666;p21"/>
          <p:cNvSpPr txBox="1"/>
          <p:nvPr/>
        </p:nvSpPr>
        <p:spPr>
          <a:xfrm>
            <a:off x="1828800" y="2651760"/>
            <a:ext cx="265176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Packet-level detection and reconstruction</a:t>
            </a:r>
            <a:endParaRPr b="0" i="0" sz="1350" u="none" cap="none" strike="noStrike">
              <a:solidFill>
                <a:schemeClr val="dk1"/>
              </a:solidFill>
              <a:latin typeface="Calibri"/>
              <a:ea typeface="Calibri"/>
              <a:cs typeface="Calibri"/>
              <a:sym typeface="Calibri"/>
            </a:endParaRPr>
          </a:p>
        </p:txBody>
      </p:sp>
      <p:sp>
        <p:nvSpPr>
          <p:cNvPr id="667" name="Google Shape;667;p21"/>
          <p:cNvSpPr txBox="1"/>
          <p:nvPr/>
        </p:nvSpPr>
        <p:spPr>
          <a:xfrm>
            <a:off x="4572000" y="2651760"/>
            <a:ext cx="525780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alibri"/>
              <a:buNone/>
            </a:pPr>
            <a:r>
              <a:rPr b="0" i="0" lang="en-US" sz="1300" u="none" cap="none" strike="noStrike">
                <a:solidFill>
                  <a:srgbClr val="1F2A37"/>
                </a:solidFill>
                <a:latin typeface="Calibri"/>
                <a:ea typeface="Calibri"/>
                <a:cs typeface="Calibri"/>
                <a:sym typeface="Calibri"/>
              </a:rPr>
              <a:t>Effective for the SYN scan and the HTTP service fingerprint. Flood, brute-force and DoS still to be tested.</a:t>
            </a:r>
            <a:endParaRPr b="0" i="0" sz="1300" u="none" cap="none" strike="noStrike">
              <a:solidFill>
                <a:schemeClr val="dk1"/>
              </a:solidFill>
              <a:latin typeface="Calibri"/>
              <a:ea typeface="Calibri"/>
              <a:cs typeface="Calibri"/>
              <a:sym typeface="Calibri"/>
            </a:endParaRPr>
          </a:p>
        </p:txBody>
      </p:sp>
      <p:sp>
        <p:nvSpPr>
          <p:cNvPr id="668" name="Google Shape;668;p21"/>
          <p:cNvSpPr/>
          <p:nvPr/>
        </p:nvSpPr>
        <p:spPr>
          <a:xfrm>
            <a:off x="548640" y="3840480"/>
            <a:ext cx="11064240" cy="1024128"/>
          </a:xfrm>
          <a:prstGeom prst="roundRect">
            <a:avLst>
              <a:gd fmla="val 7143"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9" name="Google Shape;669;p21"/>
          <p:cNvSpPr/>
          <p:nvPr/>
        </p:nvSpPr>
        <p:spPr>
          <a:xfrm>
            <a:off x="731520" y="4114800"/>
            <a:ext cx="868680" cy="475488"/>
          </a:xfrm>
          <a:prstGeom prst="roundRect">
            <a:avLst>
              <a:gd fmla="val 11538"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0" name="Google Shape;670;p21"/>
          <p:cNvSpPr txBox="1"/>
          <p:nvPr/>
        </p:nvSpPr>
        <p:spPr>
          <a:xfrm>
            <a:off x="731520" y="4114800"/>
            <a:ext cx="868680" cy="47548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500"/>
              <a:buFont typeface="Cambria"/>
              <a:buNone/>
            </a:pPr>
            <a:r>
              <a:rPr b="1" i="0" lang="en-US" sz="1500" u="none" cap="none" strike="noStrike">
                <a:solidFill>
                  <a:srgbClr val="FFFFFF"/>
                </a:solidFill>
                <a:latin typeface="Cambria"/>
                <a:ea typeface="Cambria"/>
                <a:cs typeface="Cambria"/>
                <a:sym typeface="Cambria"/>
              </a:rPr>
              <a:t>RQ3</a:t>
            </a:r>
            <a:endParaRPr b="0" i="0" sz="1500" u="none" cap="none" strike="noStrike">
              <a:solidFill>
                <a:schemeClr val="dk1"/>
              </a:solidFill>
              <a:latin typeface="Calibri"/>
              <a:ea typeface="Calibri"/>
              <a:cs typeface="Calibri"/>
              <a:sym typeface="Calibri"/>
            </a:endParaRPr>
          </a:p>
        </p:txBody>
      </p:sp>
      <p:sp>
        <p:nvSpPr>
          <p:cNvPr id="671" name="Google Shape;671;p21"/>
          <p:cNvSpPr txBox="1"/>
          <p:nvPr/>
        </p:nvSpPr>
        <p:spPr>
          <a:xfrm>
            <a:off x="1828800" y="3840480"/>
            <a:ext cx="265176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Evidence integrity</a:t>
            </a:r>
            <a:endParaRPr b="0" i="0" sz="1350" u="none" cap="none" strike="noStrike">
              <a:solidFill>
                <a:schemeClr val="dk1"/>
              </a:solidFill>
              <a:latin typeface="Calibri"/>
              <a:ea typeface="Calibri"/>
              <a:cs typeface="Calibri"/>
              <a:sym typeface="Calibri"/>
            </a:endParaRPr>
          </a:p>
        </p:txBody>
      </p:sp>
      <p:sp>
        <p:nvSpPr>
          <p:cNvPr id="672" name="Google Shape;672;p21"/>
          <p:cNvSpPr txBox="1"/>
          <p:nvPr/>
        </p:nvSpPr>
        <p:spPr>
          <a:xfrm>
            <a:off x="4572000" y="3840480"/>
            <a:ext cx="525780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alibri"/>
              <a:buNone/>
            </a:pPr>
            <a:r>
              <a:rPr b="0" i="0" lang="en-US" sz="1300" u="none" cap="none" strike="noStrike">
                <a:solidFill>
                  <a:srgbClr val="1F2A37"/>
                </a:solidFill>
                <a:latin typeface="Calibri"/>
                <a:ea typeface="Calibri"/>
                <a:cs typeface="Calibri"/>
                <a:sym typeface="Calibri"/>
              </a:rPr>
              <a:t>SHA-256 chain-of-custody workflow demonstrated end to end on the capture file.</a:t>
            </a:r>
            <a:endParaRPr b="0" i="0" sz="1300" u="none" cap="none" strike="noStrike">
              <a:solidFill>
                <a:schemeClr val="dk1"/>
              </a:solidFill>
              <a:latin typeface="Calibri"/>
              <a:ea typeface="Calibri"/>
              <a:cs typeface="Calibri"/>
              <a:sym typeface="Calibri"/>
            </a:endParaRPr>
          </a:p>
        </p:txBody>
      </p:sp>
      <p:sp>
        <p:nvSpPr>
          <p:cNvPr id="673" name="Google Shape;673;p21"/>
          <p:cNvSpPr/>
          <p:nvPr/>
        </p:nvSpPr>
        <p:spPr>
          <a:xfrm>
            <a:off x="548640" y="5029200"/>
            <a:ext cx="11064240" cy="1024128"/>
          </a:xfrm>
          <a:prstGeom prst="roundRect">
            <a:avLst>
              <a:gd fmla="val 7143" name="adj"/>
            </a:avLst>
          </a:prstGeom>
          <a:solidFill>
            <a:srgbClr val="FFFFFF"/>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4" name="Google Shape;674;p21"/>
          <p:cNvSpPr/>
          <p:nvPr/>
        </p:nvSpPr>
        <p:spPr>
          <a:xfrm>
            <a:off x="731520" y="5303520"/>
            <a:ext cx="868680" cy="475488"/>
          </a:xfrm>
          <a:prstGeom prst="roundRect">
            <a:avLst>
              <a:gd fmla="val 11538"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75" name="Google Shape;675;p21"/>
          <p:cNvSpPr txBox="1"/>
          <p:nvPr/>
        </p:nvSpPr>
        <p:spPr>
          <a:xfrm>
            <a:off x="731520" y="5303520"/>
            <a:ext cx="868680" cy="475488"/>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500"/>
              <a:buFont typeface="Cambria"/>
              <a:buNone/>
            </a:pPr>
            <a:r>
              <a:rPr b="1" i="0" lang="en-US" sz="1500" u="none" cap="none" strike="noStrike">
                <a:solidFill>
                  <a:srgbClr val="FFFFFF"/>
                </a:solidFill>
                <a:latin typeface="Cambria"/>
                <a:ea typeface="Cambria"/>
                <a:cs typeface="Cambria"/>
                <a:sym typeface="Cambria"/>
              </a:rPr>
              <a:t>RQ4</a:t>
            </a:r>
            <a:endParaRPr b="0" i="0" sz="1500" u="none" cap="none" strike="noStrike">
              <a:solidFill>
                <a:schemeClr val="dk1"/>
              </a:solidFill>
              <a:latin typeface="Calibri"/>
              <a:ea typeface="Calibri"/>
              <a:cs typeface="Calibri"/>
              <a:sym typeface="Calibri"/>
            </a:endParaRPr>
          </a:p>
        </p:txBody>
      </p:sp>
      <p:sp>
        <p:nvSpPr>
          <p:cNvPr id="676" name="Google Shape;676;p21"/>
          <p:cNvSpPr txBox="1"/>
          <p:nvPr/>
        </p:nvSpPr>
        <p:spPr>
          <a:xfrm>
            <a:off x="1828800" y="5029200"/>
            <a:ext cx="265176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1350"/>
              <a:buFont typeface="Calibri"/>
              <a:buNone/>
            </a:pPr>
            <a:r>
              <a:rPr b="1" i="0" lang="en-US" sz="1350" u="none" cap="none" strike="noStrike">
                <a:solidFill>
                  <a:srgbClr val="0F2440"/>
                </a:solidFill>
                <a:latin typeface="Calibri"/>
                <a:ea typeface="Calibri"/>
                <a:cs typeface="Calibri"/>
                <a:sym typeface="Calibri"/>
              </a:rPr>
              <a:t>Does the framework improve efficiency?</a:t>
            </a:r>
            <a:endParaRPr b="0" i="0" sz="1350" u="none" cap="none" strike="noStrike">
              <a:solidFill>
                <a:schemeClr val="dk1"/>
              </a:solidFill>
              <a:latin typeface="Calibri"/>
              <a:ea typeface="Calibri"/>
              <a:cs typeface="Calibri"/>
              <a:sym typeface="Calibri"/>
            </a:endParaRPr>
          </a:p>
        </p:txBody>
      </p:sp>
      <p:sp>
        <p:nvSpPr>
          <p:cNvPr id="677" name="Google Shape;677;p21"/>
          <p:cNvSpPr txBox="1"/>
          <p:nvPr/>
        </p:nvSpPr>
        <p:spPr>
          <a:xfrm>
            <a:off x="4572000" y="5029200"/>
            <a:ext cx="5257800" cy="1024128"/>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F2A37"/>
              </a:buClr>
              <a:buSzPts val="1300"/>
              <a:buFont typeface="Calibri"/>
              <a:buNone/>
            </a:pPr>
            <a:r>
              <a:rPr b="0" i="0" lang="en-US" sz="1300" u="none" cap="none" strike="noStrike">
                <a:solidFill>
                  <a:srgbClr val="1F2A37"/>
                </a:solidFill>
                <a:latin typeface="Calibri"/>
                <a:ea typeface="Calibri"/>
                <a:cs typeface="Calibri"/>
                <a:sym typeface="Calibri"/>
              </a:rPr>
              <a:t>Indicatively yes, but the timed comparison with the manual baseline has not been run yet.</a:t>
            </a:r>
            <a:endParaRPr b="0" i="0" sz="1300" u="none" cap="none" strike="noStrike">
              <a:solidFill>
                <a:schemeClr val="dk1"/>
              </a:solidFill>
              <a:latin typeface="Calibri"/>
              <a:ea typeface="Calibri"/>
              <a:cs typeface="Calibri"/>
              <a:sym typeface="Calibri"/>
            </a:endParaRPr>
          </a:p>
        </p:txBody>
      </p:sp>
      <p:sp>
        <p:nvSpPr>
          <p:cNvPr id="678" name="Google Shape;678;p21"/>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19</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83" name="Shape 683"/>
        <p:cNvGrpSpPr/>
        <p:nvPr/>
      </p:nvGrpSpPr>
      <p:grpSpPr>
        <a:xfrm>
          <a:off x="0" y="0"/>
          <a:ext cx="0" cy="0"/>
          <a:chOff x="0" y="0"/>
          <a:chExt cx="0" cy="0"/>
        </a:xfrm>
      </p:grpSpPr>
      <p:sp>
        <p:nvSpPr>
          <p:cNvPr id="684" name="Google Shape;684;p22"/>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685" name="Google Shape;685;p22"/>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686" name="Google Shape;686;p22"/>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09  CONCLUSION</a:t>
            </a:r>
            <a:endParaRPr b="0" i="0" sz="1050" u="none" cap="none" strike="noStrike">
              <a:solidFill>
                <a:schemeClr val="dk1"/>
              </a:solidFill>
              <a:latin typeface="Calibri"/>
              <a:ea typeface="Calibri"/>
              <a:cs typeface="Calibri"/>
              <a:sym typeface="Calibri"/>
            </a:endParaRPr>
          </a:p>
        </p:txBody>
      </p:sp>
      <p:sp>
        <p:nvSpPr>
          <p:cNvPr id="687" name="Google Shape;687;p22"/>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Conclusion</a:t>
            </a:r>
            <a:endParaRPr b="0" i="0" sz="2800" u="none" cap="none" strike="noStrike">
              <a:solidFill>
                <a:schemeClr val="dk1"/>
              </a:solidFill>
              <a:latin typeface="Calibri"/>
              <a:ea typeface="Calibri"/>
              <a:cs typeface="Calibri"/>
              <a:sym typeface="Calibri"/>
            </a:endParaRPr>
          </a:p>
        </p:txBody>
      </p:sp>
      <p:sp>
        <p:nvSpPr>
          <p:cNvPr id="688" name="Google Shape;688;p22"/>
          <p:cNvSpPr/>
          <p:nvPr/>
        </p:nvSpPr>
        <p:spPr>
          <a:xfrm>
            <a:off x="548640" y="1536192"/>
            <a:ext cx="457200" cy="45720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89" name="Google Shape;689;p22"/>
          <p:cNvSpPr txBox="1"/>
          <p:nvPr/>
        </p:nvSpPr>
        <p:spPr>
          <a:xfrm>
            <a:off x="548640" y="1536192"/>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1</a:t>
            </a:r>
            <a:endParaRPr b="0" i="0" sz="1300" u="none" cap="none" strike="noStrike">
              <a:solidFill>
                <a:schemeClr val="dk1"/>
              </a:solidFill>
              <a:latin typeface="Calibri"/>
              <a:ea typeface="Calibri"/>
              <a:cs typeface="Calibri"/>
              <a:sym typeface="Calibri"/>
            </a:endParaRPr>
          </a:p>
        </p:txBody>
      </p:sp>
      <p:sp>
        <p:nvSpPr>
          <p:cNvPr id="690" name="Google Shape;690;p22"/>
          <p:cNvSpPr txBox="1"/>
          <p:nvPr/>
        </p:nvSpPr>
        <p:spPr>
          <a:xfrm>
            <a:off x="1234440" y="1463040"/>
            <a:ext cx="5760720" cy="8229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A nine-phase, tool-specific framework was designed to fill the gap left by generic, technology-independent forensic process models.</a:t>
            </a:r>
            <a:endParaRPr b="0" i="0" sz="1400" u="none" cap="none" strike="noStrike">
              <a:solidFill>
                <a:schemeClr val="dk1"/>
              </a:solidFill>
              <a:latin typeface="Calibri"/>
              <a:ea typeface="Calibri"/>
              <a:cs typeface="Calibri"/>
              <a:sym typeface="Calibri"/>
            </a:endParaRPr>
          </a:p>
        </p:txBody>
      </p:sp>
      <p:sp>
        <p:nvSpPr>
          <p:cNvPr id="691" name="Google Shape;691;p22"/>
          <p:cNvSpPr/>
          <p:nvPr/>
        </p:nvSpPr>
        <p:spPr>
          <a:xfrm>
            <a:off x="548640" y="2468880"/>
            <a:ext cx="457200" cy="45720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2" name="Google Shape;692;p22"/>
          <p:cNvSpPr txBox="1"/>
          <p:nvPr/>
        </p:nvSpPr>
        <p:spPr>
          <a:xfrm>
            <a:off x="548640" y="2468880"/>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2</a:t>
            </a:r>
            <a:endParaRPr b="0" i="0" sz="1300" u="none" cap="none" strike="noStrike">
              <a:solidFill>
                <a:schemeClr val="dk1"/>
              </a:solidFill>
              <a:latin typeface="Calibri"/>
              <a:ea typeface="Calibri"/>
              <a:cs typeface="Calibri"/>
              <a:sym typeface="Calibri"/>
            </a:endParaRPr>
          </a:p>
        </p:txBody>
      </p:sp>
      <p:sp>
        <p:nvSpPr>
          <p:cNvPr id="693" name="Google Shape;693;p22"/>
          <p:cNvSpPr txBox="1"/>
          <p:nvPr/>
        </p:nvSpPr>
        <p:spPr>
          <a:xfrm>
            <a:off x="1234440" y="2395728"/>
            <a:ext cx="5760720" cy="8229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Run end to end on a port-scan scenario, Kali Linux and Wireshark alone were enough to detect the scan, corroborate it, reconstruct the target service and preserve the capture with SHA-256.</a:t>
            </a:r>
            <a:endParaRPr b="0" i="0" sz="1400" u="none" cap="none" strike="noStrike">
              <a:solidFill>
                <a:schemeClr val="dk1"/>
              </a:solidFill>
              <a:latin typeface="Calibri"/>
              <a:ea typeface="Calibri"/>
              <a:cs typeface="Calibri"/>
              <a:sym typeface="Calibri"/>
            </a:endParaRPr>
          </a:p>
        </p:txBody>
      </p:sp>
      <p:sp>
        <p:nvSpPr>
          <p:cNvPr id="694" name="Google Shape;694;p22"/>
          <p:cNvSpPr/>
          <p:nvPr/>
        </p:nvSpPr>
        <p:spPr>
          <a:xfrm>
            <a:off x="548640" y="3401568"/>
            <a:ext cx="457200" cy="45720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5" name="Google Shape;695;p22"/>
          <p:cNvSpPr txBox="1"/>
          <p:nvPr/>
        </p:nvSpPr>
        <p:spPr>
          <a:xfrm>
            <a:off x="548640" y="3401568"/>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3</a:t>
            </a:r>
            <a:endParaRPr b="0" i="0" sz="1300" u="none" cap="none" strike="noStrike">
              <a:solidFill>
                <a:schemeClr val="dk1"/>
              </a:solidFill>
              <a:latin typeface="Calibri"/>
              <a:ea typeface="Calibri"/>
              <a:cs typeface="Calibri"/>
              <a:sym typeface="Calibri"/>
            </a:endParaRPr>
          </a:p>
        </p:txBody>
      </p:sp>
      <p:sp>
        <p:nvSpPr>
          <p:cNvPr id="696" name="Google Shape;696;p22"/>
          <p:cNvSpPr txBox="1"/>
          <p:nvPr/>
        </p:nvSpPr>
        <p:spPr>
          <a:xfrm>
            <a:off x="1234440" y="3328416"/>
            <a:ext cx="5760720" cy="8229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Requiring two independent signals and hashing every capture made the findings reproducible by a second analyst.</a:t>
            </a:r>
            <a:endParaRPr b="0" i="0" sz="1400" u="none" cap="none" strike="noStrike">
              <a:solidFill>
                <a:schemeClr val="dk1"/>
              </a:solidFill>
              <a:latin typeface="Calibri"/>
              <a:ea typeface="Calibri"/>
              <a:cs typeface="Calibri"/>
              <a:sym typeface="Calibri"/>
            </a:endParaRPr>
          </a:p>
        </p:txBody>
      </p:sp>
      <p:sp>
        <p:nvSpPr>
          <p:cNvPr id="697" name="Google Shape;697;p22"/>
          <p:cNvSpPr/>
          <p:nvPr/>
        </p:nvSpPr>
        <p:spPr>
          <a:xfrm>
            <a:off x="548640" y="4334256"/>
            <a:ext cx="457200" cy="45720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98" name="Google Shape;698;p22"/>
          <p:cNvSpPr txBox="1"/>
          <p:nvPr/>
        </p:nvSpPr>
        <p:spPr>
          <a:xfrm>
            <a:off x="548640" y="4334256"/>
            <a:ext cx="457200"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300"/>
              <a:buFont typeface="Calibri"/>
              <a:buNone/>
            </a:pPr>
            <a:r>
              <a:rPr b="1" i="0" lang="en-US" sz="1300" u="none" cap="none" strike="noStrike">
                <a:solidFill>
                  <a:srgbClr val="FFFFFF"/>
                </a:solidFill>
                <a:latin typeface="Calibri"/>
                <a:ea typeface="Calibri"/>
                <a:cs typeface="Calibri"/>
                <a:sym typeface="Calibri"/>
              </a:rPr>
              <a:t>4</a:t>
            </a:r>
            <a:endParaRPr b="0" i="0" sz="1300" u="none" cap="none" strike="noStrike">
              <a:solidFill>
                <a:schemeClr val="dk1"/>
              </a:solidFill>
              <a:latin typeface="Calibri"/>
              <a:ea typeface="Calibri"/>
              <a:cs typeface="Calibri"/>
              <a:sym typeface="Calibri"/>
            </a:endParaRPr>
          </a:p>
        </p:txBody>
      </p:sp>
      <p:sp>
        <p:nvSpPr>
          <p:cNvPr id="699" name="Google Shape;699;p22"/>
          <p:cNvSpPr txBox="1"/>
          <p:nvPr/>
        </p:nvSpPr>
        <p:spPr>
          <a:xfrm>
            <a:off x="1234440" y="4261104"/>
            <a:ext cx="5760720" cy="82296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400"/>
              <a:buFont typeface="Calibri"/>
              <a:buNone/>
            </a:pPr>
            <a:r>
              <a:rPr b="0" i="0" lang="en-US" sz="1400" u="none" cap="none" strike="noStrike">
                <a:solidFill>
                  <a:srgbClr val="1F2A37"/>
                </a:solidFill>
                <a:latin typeface="Calibri"/>
                <a:ea typeface="Calibri"/>
                <a:cs typeface="Calibri"/>
                <a:sym typeface="Calibri"/>
              </a:rPr>
              <a:t>The remaining scenarios are now specified precisely enough to move straight to execution, not further design.</a:t>
            </a:r>
            <a:endParaRPr b="0" i="0" sz="1400" u="none" cap="none" strike="noStrike">
              <a:solidFill>
                <a:schemeClr val="dk1"/>
              </a:solidFill>
              <a:latin typeface="Calibri"/>
              <a:ea typeface="Calibri"/>
              <a:cs typeface="Calibri"/>
              <a:sym typeface="Calibri"/>
            </a:endParaRPr>
          </a:p>
        </p:txBody>
      </p:sp>
      <p:sp>
        <p:nvSpPr>
          <p:cNvPr id="700" name="Google Shape;700;p22"/>
          <p:cNvSpPr/>
          <p:nvPr/>
        </p:nvSpPr>
        <p:spPr>
          <a:xfrm>
            <a:off x="7406640" y="1463040"/>
            <a:ext cx="4206240" cy="4663440"/>
          </a:xfrm>
          <a:prstGeom prst="roundRect">
            <a:avLst>
              <a:gd fmla="val 1739" name="adj"/>
            </a:avLst>
          </a:prstGeom>
          <a:solidFill>
            <a:srgbClr val="0F244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1" name="Google Shape;701;p22"/>
          <p:cNvSpPr txBox="1"/>
          <p:nvPr/>
        </p:nvSpPr>
        <p:spPr>
          <a:xfrm>
            <a:off x="7680960" y="1691640"/>
            <a:ext cx="3657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5CC6D6"/>
              </a:buClr>
              <a:buSzPts val="1050"/>
              <a:buFont typeface="Calibri"/>
              <a:buNone/>
            </a:pPr>
            <a:r>
              <a:rPr b="1" i="0" lang="en-US" sz="1050" u="none" cap="none" strike="noStrike">
                <a:solidFill>
                  <a:srgbClr val="5CC6D6"/>
                </a:solidFill>
                <a:latin typeface="Calibri"/>
                <a:ea typeface="Calibri"/>
                <a:cs typeface="Calibri"/>
                <a:sym typeface="Calibri"/>
              </a:rPr>
              <a:t>CONTRIBUTIONS</a:t>
            </a:r>
            <a:endParaRPr b="0" i="0" sz="1050" u="none" cap="none" strike="noStrike">
              <a:solidFill>
                <a:schemeClr val="dk1"/>
              </a:solidFill>
              <a:latin typeface="Calibri"/>
              <a:ea typeface="Calibri"/>
              <a:cs typeface="Calibri"/>
              <a:sym typeface="Calibri"/>
            </a:endParaRPr>
          </a:p>
        </p:txBody>
      </p:sp>
      <p:sp>
        <p:nvSpPr>
          <p:cNvPr id="702" name="Google Shape;702;p22"/>
          <p:cNvSpPr txBox="1"/>
          <p:nvPr/>
        </p:nvSpPr>
        <p:spPr>
          <a:xfrm>
            <a:off x="7680960" y="2103120"/>
            <a:ext cx="3657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Framework</a:t>
            </a:r>
            <a:endParaRPr b="0" i="0" sz="1600" u="none" cap="none" strike="noStrike">
              <a:solidFill>
                <a:schemeClr val="dk1"/>
              </a:solidFill>
              <a:latin typeface="Calibri"/>
              <a:ea typeface="Calibri"/>
              <a:cs typeface="Calibri"/>
              <a:sym typeface="Calibri"/>
            </a:endParaRPr>
          </a:p>
        </p:txBody>
      </p:sp>
      <p:sp>
        <p:nvSpPr>
          <p:cNvPr id="703" name="Google Shape;703;p22"/>
          <p:cNvSpPr txBox="1"/>
          <p:nvPr/>
        </p:nvSpPr>
        <p:spPr>
          <a:xfrm>
            <a:off x="7680960" y="2487168"/>
            <a:ext cx="365760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C9D6E3"/>
              </a:buClr>
              <a:buSzPts val="1300"/>
              <a:buFont typeface="Calibri"/>
              <a:buNone/>
            </a:pPr>
            <a:r>
              <a:rPr b="0" i="0" lang="en-US" sz="1300" u="none" cap="none" strike="noStrike">
                <a:solidFill>
                  <a:srgbClr val="C9D6E3"/>
                </a:solidFill>
                <a:latin typeface="Calibri"/>
                <a:ea typeface="Calibri"/>
                <a:cs typeface="Calibri"/>
                <a:sym typeface="Calibri"/>
              </a:rPr>
              <a:t>Nine separate, measurable phases tied to real tools.</a:t>
            </a:r>
            <a:endParaRPr b="0" i="0" sz="1300" u="none" cap="none" strike="noStrike">
              <a:solidFill>
                <a:schemeClr val="dk1"/>
              </a:solidFill>
              <a:latin typeface="Calibri"/>
              <a:ea typeface="Calibri"/>
              <a:cs typeface="Calibri"/>
              <a:sym typeface="Calibri"/>
            </a:endParaRPr>
          </a:p>
        </p:txBody>
      </p:sp>
      <p:sp>
        <p:nvSpPr>
          <p:cNvPr id="704" name="Google Shape;704;p22"/>
          <p:cNvSpPr txBox="1"/>
          <p:nvPr/>
        </p:nvSpPr>
        <p:spPr>
          <a:xfrm>
            <a:off x="7680960" y="3383280"/>
            <a:ext cx="3657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Evidenced demonstration</a:t>
            </a:r>
            <a:endParaRPr b="0" i="0" sz="1600" u="none" cap="none" strike="noStrike">
              <a:solidFill>
                <a:schemeClr val="dk1"/>
              </a:solidFill>
              <a:latin typeface="Calibri"/>
              <a:ea typeface="Calibri"/>
              <a:cs typeface="Calibri"/>
              <a:sym typeface="Calibri"/>
            </a:endParaRPr>
          </a:p>
        </p:txBody>
      </p:sp>
      <p:sp>
        <p:nvSpPr>
          <p:cNvPr id="705" name="Google Shape;705;p22"/>
          <p:cNvSpPr txBox="1"/>
          <p:nvPr/>
        </p:nvSpPr>
        <p:spPr>
          <a:xfrm>
            <a:off x="7680960" y="3767328"/>
            <a:ext cx="365760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C9D6E3"/>
              </a:buClr>
              <a:buSzPts val="1300"/>
              <a:buFont typeface="Calibri"/>
              <a:buNone/>
            </a:pPr>
            <a:r>
              <a:rPr b="0" i="0" lang="en-US" sz="1300" u="none" cap="none" strike="noStrike">
                <a:solidFill>
                  <a:srgbClr val="C9D6E3"/>
                </a:solidFill>
                <a:latin typeface="Calibri"/>
                <a:ea typeface="Calibri"/>
                <a:cs typeface="Calibri"/>
                <a:sym typeface="Calibri"/>
              </a:rPr>
              <a:t>Real, unedited screenshots from a working test-bed.</a:t>
            </a:r>
            <a:endParaRPr b="0" i="0" sz="1300" u="none" cap="none" strike="noStrike">
              <a:solidFill>
                <a:schemeClr val="dk1"/>
              </a:solidFill>
              <a:latin typeface="Calibri"/>
              <a:ea typeface="Calibri"/>
              <a:cs typeface="Calibri"/>
              <a:sym typeface="Calibri"/>
            </a:endParaRPr>
          </a:p>
        </p:txBody>
      </p:sp>
      <p:sp>
        <p:nvSpPr>
          <p:cNvPr id="706" name="Google Shape;706;p22"/>
          <p:cNvSpPr txBox="1"/>
          <p:nvPr/>
        </p:nvSpPr>
        <p:spPr>
          <a:xfrm>
            <a:off x="7680960" y="4663440"/>
            <a:ext cx="3657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FFFFFF"/>
              </a:buClr>
              <a:buSzPts val="1600"/>
              <a:buFont typeface="Cambria"/>
              <a:buNone/>
            </a:pPr>
            <a:r>
              <a:rPr b="1" i="0" lang="en-US" sz="1600" u="none" cap="none" strike="noStrike">
                <a:solidFill>
                  <a:srgbClr val="FFFFFF"/>
                </a:solidFill>
                <a:latin typeface="Cambria"/>
                <a:ea typeface="Cambria"/>
                <a:cs typeface="Cambria"/>
                <a:sym typeface="Cambria"/>
              </a:rPr>
              <a:t>Practical lessons</a:t>
            </a:r>
            <a:endParaRPr b="0" i="0" sz="1600" u="none" cap="none" strike="noStrike">
              <a:solidFill>
                <a:schemeClr val="dk1"/>
              </a:solidFill>
              <a:latin typeface="Calibri"/>
              <a:ea typeface="Calibri"/>
              <a:cs typeface="Calibri"/>
              <a:sym typeface="Calibri"/>
            </a:endParaRPr>
          </a:p>
        </p:txBody>
      </p:sp>
      <p:sp>
        <p:nvSpPr>
          <p:cNvPr id="707" name="Google Shape;707;p22"/>
          <p:cNvSpPr txBox="1"/>
          <p:nvPr/>
        </p:nvSpPr>
        <p:spPr>
          <a:xfrm>
            <a:off x="7680960" y="5047488"/>
            <a:ext cx="365760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C9D6E3"/>
              </a:buClr>
              <a:buSzPts val="1300"/>
              <a:buFont typeface="Calibri"/>
              <a:buNone/>
            </a:pPr>
            <a:r>
              <a:rPr b="0" i="0" lang="en-US" sz="1300" u="none" cap="none" strike="noStrike">
                <a:solidFill>
                  <a:srgbClr val="C9D6E3"/>
                </a:solidFill>
                <a:latin typeface="Calibri"/>
                <a:ea typeface="Calibri"/>
                <a:cs typeface="Calibri"/>
                <a:sym typeface="Calibri"/>
              </a:rPr>
              <a:t>Promiscuous-mode limits and capture-before-traffic, fed back into the design.</a:t>
            </a:r>
            <a:endParaRPr b="0" i="0" sz="1300" u="none" cap="none" strike="noStrike">
              <a:solidFill>
                <a:schemeClr val="dk1"/>
              </a:solidFill>
              <a:latin typeface="Calibri"/>
              <a:ea typeface="Calibri"/>
              <a:cs typeface="Calibri"/>
              <a:sym typeface="Calibri"/>
            </a:endParaRPr>
          </a:p>
        </p:txBody>
      </p:sp>
      <p:sp>
        <p:nvSpPr>
          <p:cNvPr id="708" name="Google Shape;708;p22"/>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20</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13" name="Shape 713"/>
        <p:cNvGrpSpPr/>
        <p:nvPr/>
      </p:nvGrpSpPr>
      <p:grpSpPr>
        <a:xfrm>
          <a:off x="0" y="0"/>
          <a:ext cx="0" cy="0"/>
          <a:chOff x="0" y="0"/>
          <a:chExt cx="0" cy="0"/>
        </a:xfrm>
      </p:grpSpPr>
      <p:sp>
        <p:nvSpPr>
          <p:cNvPr id="714" name="Google Shape;714;p23"/>
          <p:cNvSpPr/>
          <p:nvPr/>
        </p:nvSpPr>
        <p:spPr>
          <a:xfrm>
            <a:off x="548640" y="457200"/>
            <a:ext cx="566928" cy="566928"/>
          </a:xfrm>
          <a:prstGeom prst="ellipse">
            <a:avLst/>
          </a:prstGeom>
          <a:solidFill>
            <a:srgbClr val="C27A1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715" name="Google Shape;715;p23"/>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716" name="Google Shape;716;p23"/>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C27A12"/>
              </a:buClr>
              <a:buSzPts val="1050"/>
              <a:buFont typeface="Calibri"/>
              <a:buNone/>
            </a:pPr>
            <a:r>
              <a:rPr b="1" i="0" lang="en-US" sz="1050" u="none" cap="none" strike="noStrike">
                <a:solidFill>
                  <a:srgbClr val="C27A12"/>
                </a:solidFill>
                <a:latin typeface="Calibri"/>
                <a:ea typeface="Calibri"/>
                <a:cs typeface="Calibri"/>
                <a:sym typeface="Calibri"/>
              </a:rPr>
              <a:t>09  CONCLUSION</a:t>
            </a:r>
            <a:endParaRPr b="0" i="0" sz="1050" u="none" cap="none" strike="noStrike">
              <a:solidFill>
                <a:schemeClr val="dk1"/>
              </a:solidFill>
              <a:latin typeface="Calibri"/>
              <a:ea typeface="Calibri"/>
              <a:cs typeface="Calibri"/>
              <a:sym typeface="Calibri"/>
            </a:endParaRPr>
          </a:p>
        </p:txBody>
      </p:sp>
      <p:sp>
        <p:nvSpPr>
          <p:cNvPr id="717" name="Google Shape;717;p23"/>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Limitations and Future Work</a:t>
            </a:r>
            <a:endParaRPr b="0" i="0" sz="2800" u="none" cap="none" strike="noStrike">
              <a:solidFill>
                <a:schemeClr val="dk1"/>
              </a:solidFill>
              <a:latin typeface="Calibri"/>
              <a:ea typeface="Calibri"/>
              <a:cs typeface="Calibri"/>
              <a:sym typeface="Calibri"/>
            </a:endParaRPr>
          </a:p>
        </p:txBody>
      </p:sp>
      <p:sp>
        <p:nvSpPr>
          <p:cNvPr id="718" name="Google Shape;718;p23"/>
          <p:cNvSpPr/>
          <p:nvPr/>
        </p:nvSpPr>
        <p:spPr>
          <a:xfrm>
            <a:off x="548640" y="1463040"/>
            <a:ext cx="5440680" cy="4663440"/>
          </a:xfrm>
          <a:prstGeom prst="roundRect">
            <a:avLst>
              <a:gd fmla="val 1569" name="adj"/>
            </a:avLst>
          </a:prstGeom>
          <a:solidFill>
            <a:srgbClr val="F8E6E4"/>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19" name="Google Shape;719;p23"/>
          <p:cNvSpPr txBox="1"/>
          <p:nvPr/>
        </p:nvSpPr>
        <p:spPr>
          <a:xfrm>
            <a:off x="822960" y="1645920"/>
            <a:ext cx="45720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B83B32"/>
              </a:buClr>
              <a:buSzPts val="1100"/>
              <a:buFont typeface="Calibri"/>
              <a:buNone/>
            </a:pPr>
            <a:r>
              <a:rPr b="1" i="0" lang="en-US" sz="1100" u="none" cap="none" strike="noStrike">
                <a:solidFill>
                  <a:srgbClr val="B83B32"/>
                </a:solidFill>
                <a:latin typeface="Calibri"/>
                <a:ea typeface="Calibri"/>
                <a:cs typeface="Calibri"/>
                <a:sym typeface="Calibri"/>
              </a:rPr>
              <a:t>LIMITATIONS</a:t>
            </a:r>
            <a:endParaRPr b="0" i="0" sz="1100" u="none" cap="none" strike="noStrike">
              <a:solidFill>
                <a:schemeClr val="dk1"/>
              </a:solidFill>
              <a:latin typeface="Calibri"/>
              <a:ea typeface="Calibri"/>
              <a:cs typeface="Calibri"/>
              <a:sym typeface="Calibri"/>
            </a:endParaRPr>
          </a:p>
        </p:txBody>
      </p:sp>
      <p:sp>
        <p:nvSpPr>
          <p:cNvPr id="720" name="Google Shape;720;p23"/>
          <p:cNvSpPr txBox="1"/>
          <p:nvPr/>
        </p:nvSpPr>
        <p:spPr>
          <a:xfrm>
            <a:off x="822960" y="2011680"/>
            <a:ext cx="4937760" cy="3931920"/>
          </a:xfrm>
          <a:prstGeom prst="rect">
            <a:avLst/>
          </a:prstGeom>
          <a:noFill/>
          <a:ln>
            <a:noFill/>
          </a:ln>
        </p:spPr>
        <p:txBody>
          <a:bodyPr anchorCtr="0" anchor="t" bIns="0" lIns="0" spcFirstLastPara="1" rIns="0" wrap="square" tIns="0">
            <a:noAutofit/>
          </a:bodyPr>
          <a:lstStyle/>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One case, one run Time to evidence is indicative only</a:t>
            </a:r>
            <a:endParaRPr b="0" i="0" sz="1550" u="none" cap="none" strike="noStrike">
              <a:solidFill>
                <a:srgbClr val="1F2A37"/>
              </a:solidFill>
              <a:latin typeface="Calibri"/>
              <a:ea typeface="Calibri"/>
              <a:cs typeface="Calibri"/>
              <a:sym typeface="Calibri"/>
            </a:endParaRPr>
          </a:p>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Promiscuous mode Deny: traffic between two other hosts is not seen</a:t>
            </a:r>
            <a:endParaRPr b="0" i="0" sz="1550" u="none" cap="none" strike="noStrike">
              <a:solidFill>
                <a:srgbClr val="1F2A37"/>
              </a:solidFill>
              <a:latin typeface="Calibri"/>
              <a:ea typeface="Calibri"/>
              <a:cs typeface="Calibri"/>
              <a:sym typeface="Calibri"/>
            </a:endParaRPr>
          </a:p>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Known, deliberately vulnerable target, not avoiding attacker</a:t>
            </a:r>
            <a:endParaRPr b="0" i="0" sz="1550" u="none" cap="none" strike="noStrike">
              <a:solidFill>
                <a:srgbClr val="1F2A37"/>
              </a:solidFill>
              <a:latin typeface="Calibri"/>
              <a:ea typeface="Calibri"/>
              <a:cs typeface="Calibri"/>
              <a:sym typeface="Calibri"/>
            </a:endParaRPr>
          </a:p>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VM clocks not NTP-synced, no cross-host timeline yet</a:t>
            </a:r>
            <a:endParaRPr b="0" i="0" sz="1550" u="none" cap="none" strike="noStrike">
              <a:solidFill>
                <a:srgbClr val="1F2A37"/>
              </a:solidFill>
              <a:latin typeface="Calibri"/>
              <a:ea typeface="Calibri"/>
              <a:cs typeface="Calibri"/>
              <a:sym typeface="Calibri"/>
            </a:endParaRPr>
          </a:p>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Encrypted traffic would decrease visibility</a:t>
            </a:r>
            <a:endParaRPr b="0" i="0" sz="1550" u="none" cap="none" strike="noStrike">
              <a:solidFill>
                <a:srgbClr val="1F2A37"/>
              </a:solidFill>
              <a:latin typeface="Calibri"/>
              <a:ea typeface="Calibri"/>
              <a:cs typeface="Calibri"/>
              <a:sym typeface="Calibri"/>
            </a:endParaRPr>
          </a:p>
          <a:p>
            <a:pPr indent="-342900" lvl="0" marL="3429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No host-based or mobile forensics – network evidence only</a:t>
            </a:r>
            <a:endParaRPr b="0" i="0" sz="1550" u="none" cap="none" strike="noStrike">
              <a:solidFill>
                <a:srgbClr val="1F2A37"/>
              </a:solidFill>
              <a:latin typeface="Calibri"/>
              <a:ea typeface="Calibri"/>
              <a:cs typeface="Calibri"/>
              <a:sym typeface="Calibri"/>
            </a:endParaRPr>
          </a:p>
        </p:txBody>
      </p:sp>
      <p:sp>
        <p:nvSpPr>
          <p:cNvPr id="721" name="Google Shape;721;p23"/>
          <p:cNvSpPr/>
          <p:nvPr/>
        </p:nvSpPr>
        <p:spPr>
          <a:xfrm>
            <a:off x="6172200" y="1463040"/>
            <a:ext cx="5440680" cy="4663440"/>
          </a:xfrm>
          <a:prstGeom prst="roundRect">
            <a:avLst>
              <a:gd fmla="val 1569" name="adj"/>
            </a:avLst>
          </a:prstGeom>
          <a:solidFill>
            <a:srgbClr val="E4F2E9"/>
          </a:solidFill>
          <a:ln cap="flat" cmpd="sng" w="9525">
            <a:solidFill>
              <a:srgbClr val="D5DDE5"/>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2" name="Google Shape;722;p23"/>
          <p:cNvSpPr txBox="1"/>
          <p:nvPr/>
        </p:nvSpPr>
        <p:spPr>
          <a:xfrm>
            <a:off x="6446520" y="1645920"/>
            <a:ext cx="45720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2E7D4F"/>
              </a:buClr>
              <a:buSzPts val="1100"/>
              <a:buFont typeface="Calibri"/>
              <a:buNone/>
            </a:pPr>
            <a:r>
              <a:rPr b="1" i="0" lang="en-US" sz="1100" u="none" cap="none" strike="noStrike">
                <a:solidFill>
                  <a:srgbClr val="2E7D4F"/>
                </a:solidFill>
                <a:latin typeface="Calibri"/>
                <a:ea typeface="Calibri"/>
                <a:cs typeface="Calibri"/>
                <a:sym typeface="Calibri"/>
              </a:rPr>
              <a:t>NEXT STEPS</a:t>
            </a:r>
            <a:endParaRPr b="0" i="0" sz="1100" u="none" cap="none" strike="noStrike">
              <a:solidFill>
                <a:schemeClr val="dk1"/>
              </a:solidFill>
              <a:latin typeface="Calibri"/>
              <a:ea typeface="Calibri"/>
              <a:cs typeface="Calibri"/>
              <a:sym typeface="Calibri"/>
            </a:endParaRPr>
          </a:p>
        </p:txBody>
      </p:sp>
      <p:sp>
        <p:nvSpPr>
          <p:cNvPr id="723" name="Google Shape;723;p23"/>
          <p:cNvSpPr txBox="1"/>
          <p:nvPr/>
        </p:nvSpPr>
        <p:spPr>
          <a:xfrm>
            <a:off x="6446520" y="2011680"/>
            <a:ext cx="4937760" cy="3931920"/>
          </a:xfrm>
          <a:prstGeom prst="rect">
            <a:avLst/>
          </a:prstGeom>
          <a:noFill/>
          <a:ln>
            <a:noFill/>
          </a:ln>
        </p:spPr>
        <p:txBody>
          <a:bodyPr anchorCtr="0" anchor="t" bIns="0" lIns="0" spcFirstLastPara="1" rIns="0" wrap="square" tIns="0">
            <a:noAutofit/>
          </a:bodyPr>
          <a:lstStyle/>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SYN flood , Hydra brute-force and DoS (hping3 , Slowloris)</a:t>
            </a:r>
            <a:endParaRPr b="0" i="0" sz="1550" u="none" cap="none" strike="noStrike">
              <a:solidFill>
                <a:srgbClr val="1F2A37"/>
              </a:solidFill>
              <a:latin typeface="Calibri"/>
              <a:ea typeface="Calibri"/>
              <a:cs typeface="Calibri"/>
              <a:sym typeface="Calibri"/>
            </a:endParaRPr>
          </a:p>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3+ runs per scenario vs. manual baseline; report mean and SD</a:t>
            </a:r>
            <a:endParaRPr b="0" i="0" sz="1550" u="none" cap="none" strike="noStrike">
              <a:solidFill>
                <a:srgbClr val="1F2A37"/>
              </a:solidFill>
              <a:latin typeface="Calibri"/>
              <a:ea typeface="Calibri"/>
              <a:cs typeface="Calibri"/>
              <a:sym typeface="Calibri"/>
            </a:endParaRPr>
          </a:p>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Add monitoring host using promiscuous capture and ntp</a:t>
            </a:r>
            <a:endParaRPr b="0" i="0" sz="1550" u="none" cap="none" strike="noStrike">
              <a:solidFill>
                <a:srgbClr val="1F2A37"/>
              </a:solidFill>
              <a:latin typeface="Calibri"/>
              <a:ea typeface="Calibri"/>
              <a:cs typeface="Calibri"/>
              <a:sym typeface="Calibri"/>
            </a:endParaRPr>
          </a:p>
          <a:p>
            <a:pPr indent="-327025" lvl="0" marL="4572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Label Reconstructed Steps using MITER ATT&amp;CK Tactics</a:t>
            </a:r>
            <a:endParaRPr b="0" i="0" sz="1550" u="none" cap="none" strike="noStrike">
              <a:solidFill>
                <a:srgbClr val="1F2A37"/>
              </a:solidFill>
              <a:latin typeface="Calibri"/>
              <a:ea typeface="Calibri"/>
              <a:cs typeface="Calibri"/>
              <a:sym typeface="Calibri"/>
            </a:endParaRPr>
          </a:p>
          <a:p>
            <a:pPr indent="-342900" lvl="0" marL="342900" marR="0" rtl="0" algn="l">
              <a:lnSpc>
                <a:spcPct val="100000"/>
              </a:lnSpc>
              <a:spcBef>
                <a:spcPts val="1600"/>
              </a:spcBef>
              <a:spcAft>
                <a:spcPts val="0"/>
              </a:spcAft>
              <a:buClr>
                <a:srgbClr val="1F2A37"/>
              </a:buClr>
              <a:buSzPts val="1550"/>
              <a:buFont typeface="Calibri"/>
              <a:buChar char="•"/>
            </a:pPr>
            <a:r>
              <a:rPr b="0" i="0" lang="en-US" sz="1550" u="none" cap="none" strike="noStrike">
                <a:solidFill>
                  <a:srgbClr val="1F2A37"/>
                </a:solidFill>
                <a:latin typeface="Calibri"/>
                <a:ea typeface="Calibri"/>
                <a:cs typeface="Calibri"/>
                <a:sym typeface="Calibri"/>
              </a:rPr>
              <a:t>Create S</a:t>
            </a:r>
            <a:r>
              <a:rPr b="0" i="0" lang="en-US" sz="1550" u="none" cap="none" strike="noStrike">
                <a:solidFill>
                  <a:srgbClr val="1F2A37"/>
                </a:solidFill>
                <a:latin typeface="Calibri"/>
                <a:ea typeface="Calibri"/>
                <a:cs typeface="Calibri"/>
                <a:sym typeface="Calibri"/>
              </a:rPr>
              <a:t>c</a:t>
            </a:r>
            <a:r>
              <a:rPr b="0" i="0" lang="en-US" sz="1550" u="none" cap="none" strike="noStrike">
                <a:solidFill>
                  <a:srgbClr val="1F2A37"/>
                </a:solidFill>
                <a:latin typeface="Calibri"/>
                <a:ea typeface="Calibri"/>
                <a:cs typeface="Calibri"/>
                <a:sym typeface="Calibri"/>
              </a:rPr>
              <a:t>ript Report from TShark Output</a:t>
            </a:r>
            <a:endParaRPr b="0" i="0" sz="1550" u="none" cap="none" strike="noStrike">
              <a:solidFill>
                <a:srgbClr val="1F2A37"/>
              </a:solidFill>
              <a:latin typeface="Calibri"/>
              <a:ea typeface="Calibri"/>
              <a:cs typeface="Calibri"/>
              <a:sym typeface="Calibri"/>
            </a:endParaRPr>
          </a:p>
        </p:txBody>
      </p:sp>
      <p:sp>
        <p:nvSpPr>
          <p:cNvPr id="724" name="Google Shape;724;p23"/>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21</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29" name="Shape 729"/>
        <p:cNvGrpSpPr/>
        <p:nvPr/>
      </p:nvGrpSpPr>
      <p:grpSpPr>
        <a:xfrm>
          <a:off x="0" y="0"/>
          <a:ext cx="0" cy="0"/>
          <a:chOff x="0" y="0"/>
          <a:chExt cx="0" cy="0"/>
        </a:xfrm>
      </p:grpSpPr>
      <p:sp>
        <p:nvSpPr>
          <p:cNvPr id="730" name="Google Shape;730;p24"/>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731" name="Google Shape;731;p24"/>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732" name="Google Shape;732;p24"/>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REFERENCES (IEEE)</a:t>
            </a:r>
            <a:endParaRPr b="0" i="0" sz="1050" u="none" cap="none" strike="noStrike">
              <a:solidFill>
                <a:schemeClr val="dk1"/>
              </a:solidFill>
              <a:latin typeface="Calibri"/>
              <a:ea typeface="Calibri"/>
              <a:cs typeface="Calibri"/>
              <a:sym typeface="Calibri"/>
            </a:endParaRPr>
          </a:p>
        </p:txBody>
      </p:sp>
      <p:sp>
        <p:nvSpPr>
          <p:cNvPr id="733" name="Google Shape;733;p24"/>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References</a:t>
            </a:r>
            <a:endParaRPr b="0" i="0" sz="2800" u="none" cap="none" strike="noStrike">
              <a:solidFill>
                <a:schemeClr val="dk1"/>
              </a:solidFill>
              <a:latin typeface="Calibri"/>
              <a:ea typeface="Calibri"/>
              <a:cs typeface="Calibri"/>
              <a:sym typeface="Calibri"/>
            </a:endParaRPr>
          </a:p>
        </p:txBody>
      </p:sp>
      <p:sp>
        <p:nvSpPr>
          <p:cNvPr id="734" name="Google Shape;734;p24"/>
          <p:cNvSpPr txBox="1"/>
          <p:nvPr/>
        </p:nvSpPr>
        <p:spPr>
          <a:xfrm>
            <a:off x="548640" y="1417320"/>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a:t>
            </a:r>
            <a:endParaRPr b="0" i="0" sz="1200" u="none" cap="none" strike="noStrike">
              <a:solidFill>
                <a:schemeClr val="dk1"/>
              </a:solidFill>
              <a:latin typeface="Calibri"/>
              <a:ea typeface="Calibri"/>
              <a:cs typeface="Calibri"/>
              <a:sym typeface="Calibri"/>
            </a:endParaRPr>
          </a:p>
        </p:txBody>
      </p:sp>
      <p:sp>
        <p:nvSpPr>
          <p:cNvPr id="735" name="Google Shape;735;p24"/>
          <p:cNvSpPr txBox="1"/>
          <p:nvPr/>
        </p:nvSpPr>
        <p:spPr>
          <a:xfrm>
            <a:off x="1051560" y="1417320"/>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K. Kent, S. Chevalier, T. Grance, and H. Dang, "Guide to integrating forensic techniques into incident response," NIST, Gaithersburg, MD, USA, Special Publication 800-86, 2006.</a:t>
            </a:r>
            <a:endParaRPr b="0" i="0" sz="1200" u="none" cap="none" strike="noStrike">
              <a:solidFill>
                <a:schemeClr val="dk1"/>
              </a:solidFill>
              <a:latin typeface="Calibri"/>
              <a:ea typeface="Calibri"/>
              <a:cs typeface="Calibri"/>
              <a:sym typeface="Calibri"/>
            </a:endParaRPr>
          </a:p>
        </p:txBody>
      </p:sp>
      <p:sp>
        <p:nvSpPr>
          <p:cNvPr id="736" name="Google Shape;736;p24"/>
          <p:cNvSpPr txBox="1"/>
          <p:nvPr/>
        </p:nvSpPr>
        <p:spPr>
          <a:xfrm>
            <a:off x="548640" y="1901952"/>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[2]</a:t>
            </a:r>
            <a:endParaRPr b="0" i="0" sz="1200" u="none" cap="none" strike="noStrike">
              <a:solidFill>
                <a:schemeClr val="dk1"/>
              </a:solidFill>
              <a:latin typeface="Calibri"/>
              <a:ea typeface="Calibri"/>
              <a:cs typeface="Calibri"/>
              <a:sym typeface="Calibri"/>
            </a:endParaRPr>
          </a:p>
        </p:txBody>
      </p:sp>
      <p:sp>
        <p:nvSpPr>
          <p:cNvPr id="737" name="Google Shape;737;p24"/>
          <p:cNvSpPr txBox="1"/>
          <p:nvPr/>
        </p:nvSpPr>
        <p:spPr>
          <a:xfrm>
            <a:off x="1051560" y="1901952"/>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P. Cichonski, T. Millar, T. Grance, and K. Scarfone, "Computer security incident handling guide," NIST, Gaithersburg, MD, USA, Special Publication 800-61 Rev. 2, 2012.</a:t>
            </a:r>
            <a:endParaRPr b="0" i="0" sz="1200" u="none" cap="none" strike="noStrike">
              <a:solidFill>
                <a:schemeClr val="dk1"/>
              </a:solidFill>
              <a:latin typeface="Calibri"/>
              <a:ea typeface="Calibri"/>
              <a:cs typeface="Calibri"/>
              <a:sym typeface="Calibri"/>
            </a:endParaRPr>
          </a:p>
        </p:txBody>
      </p:sp>
      <p:sp>
        <p:nvSpPr>
          <p:cNvPr id="738" name="Google Shape;738;p24"/>
          <p:cNvSpPr txBox="1"/>
          <p:nvPr/>
        </p:nvSpPr>
        <p:spPr>
          <a:xfrm>
            <a:off x="548640" y="2386584"/>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[3]</a:t>
            </a:r>
            <a:endParaRPr b="0" i="0" sz="1200" u="none" cap="none" strike="noStrike">
              <a:solidFill>
                <a:schemeClr val="dk1"/>
              </a:solidFill>
              <a:latin typeface="Calibri"/>
              <a:ea typeface="Calibri"/>
              <a:cs typeface="Calibri"/>
              <a:sym typeface="Calibri"/>
            </a:endParaRPr>
          </a:p>
        </p:txBody>
      </p:sp>
      <p:sp>
        <p:nvSpPr>
          <p:cNvPr id="739" name="Google Shape;739;p24"/>
          <p:cNvSpPr txBox="1"/>
          <p:nvPr/>
        </p:nvSpPr>
        <p:spPr>
          <a:xfrm>
            <a:off x="1051560" y="2386584"/>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S. Khan, A. Gani, A. W. A. Wahab, M. Shiraz, and I. Ahmad, "Network forensics: Review, taxonomy, and open challenges," J. Netw. Comput. Appl., vol. 66, pp. 214-235, 2016.</a:t>
            </a:r>
            <a:endParaRPr b="0" i="0" sz="1200" u="none" cap="none" strike="noStrike">
              <a:solidFill>
                <a:schemeClr val="dk1"/>
              </a:solidFill>
              <a:latin typeface="Calibri"/>
              <a:ea typeface="Calibri"/>
              <a:cs typeface="Calibri"/>
              <a:sym typeface="Calibri"/>
            </a:endParaRPr>
          </a:p>
        </p:txBody>
      </p:sp>
      <p:sp>
        <p:nvSpPr>
          <p:cNvPr id="740" name="Google Shape;740;p24"/>
          <p:cNvSpPr txBox="1"/>
          <p:nvPr/>
        </p:nvSpPr>
        <p:spPr>
          <a:xfrm>
            <a:off x="548640" y="2871216"/>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[4]</a:t>
            </a:r>
            <a:endParaRPr b="0" i="0" sz="1200" u="none" cap="none" strike="noStrike">
              <a:solidFill>
                <a:schemeClr val="dk1"/>
              </a:solidFill>
              <a:latin typeface="Calibri"/>
              <a:ea typeface="Calibri"/>
              <a:cs typeface="Calibri"/>
              <a:sym typeface="Calibri"/>
            </a:endParaRPr>
          </a:p>
        </p:txBody>
      </p:sp>
      <p:sp>
        <p:nvSpPr>
          <p:cNvPr id="741" name="Google Shape;741;p24"/>
          <p:cNvSpPr txBox="1"/>
          <p:nvPr/>
        </p:nvSpPr>
        <p:spPr>
          <a:xfrm>
            <a:off x="1051560" y="2871216"/>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E. Casey, Digital Evidence and Computer Crime: Forensic Science, Computers, and the Internet, 3rd ed. Waltham, MA, USA: Academic Press, 2011.</a:t>
            </a:r>
            <a:endParaRPr b="0" i="0" sz="1200" u="none" cap="none" strike="noStrike">
              <a:solidFill>
                <a:schemeClr val="dk1"/>
              </a:solidFill>
              <a:latin typeface="Calibri"/>
              <a:ea typeface="Calibri"/>
              <a:cs typeface="Calibri"/>
              <a:sym typeface="Calibri"/>
            </a:endParaRPr>
          </a:p>
        </p:txBody>
      </p:sp>
      <p:sp>
        <p:nvSpPr>
          <p:cNvPr id="742" name="Google Shape;742;p24"/>
          <p:cNvSpPr txBox="1"/>
          <p:nvPr/>
        </p:nvSpPr>
        <p:spPr>
          <a:xfrm>
            <a:off x="548640" y="3355848"/>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[5]</a:t>
            </a:r>
            <a:endParaRPr b="0" i="0" sz="1200" u="none" cap="none" strike="noStrike">
              <a:solidFill>
                <a:schemeClr val="dk1"/>
              </a:solidFill>
              <a:latin typeface="Calibri"/>
              <a:ea typeface="Calibri"/>
              <a:cs typeface="Calibri"/>
              <a:sym typeface="Calibri"/>
            </a:endParaRPr>
          </a:p>
        </p:txBody>
      </p:sp>
      <p:sp>
        <p:nvSpPr>
          <p:cNvPr id="743" name="Google Shape;743;p24"/>
          <p:cNvSpPr txBox="1"/>
          <p:nvPr/>
        </p:nvSpPr>
        <p:spPr>
          <a:xfrm>
            <a:off x="1051560" y="3355848"/>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L. F. Sikos, "Packet analysis for network forensics: A comprehensive survey," Forensic Sci. Int.: Digit. Investig., vol. 32, Art. no. 200892, 2020.</a:t>
            </a:r>
            <a:endParaRPr b="0" i="0" sz="1200" u="none" cap="none" strike="noStrike">
              <a:solidFill>
                <a:schemeClr val="dk1"/>
              </a:solidFill>
              <a:latin typeface="Calibri"/>
              <a:ea typeface="Calibri"/>
              <a:cs typeface="Calibri"/>
              <a:sym typeface="Calibri"/>
            </a:endParaRPr>
          </a:p>
        </p:txBody>
      </p:sp>
      <p:sp>
        <p:nvSpPr>
          <p:cNvPr id="744" name="Google Shape;744;p24"/>
          <p:cNvSpPr txBox="1"/>
          <p:nvPr/>
        </p:nvSpPr>
        <p:spPr>
          <a:xfrm>
            <a:off x="548640" y="3840480"/>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[6]</a:t>
            </a:r>
            <a:endParaRPr b="0" i="0" sz="1200" u="none" cap="none" strike="noStrike">
              <a:solidFill>
                <a:schemeClr val="dk1"/>
              </a:solidFill>
              <a:latin typeface="Calibri"/>
              <a:ea typeface="Calibri"/>
              <a:cs typeface="Calibri"/>
              <a:sym typeface="Calibri"/>
            </a:endParaRPr>
          </a:p>
        </p:txBody>
      </p:sp>
      <p:sp>
        <p:nvSpPr>
          <p:cNvPr id="745" name="Google Shape;745;p24"/>
          <p:cNvSpPr txBox="1"/>
          <p:nvPr/>
        </p:nvSpPr>
        <p:spPr>
          <a:xfrm>
            <a:off x="1051560" y="3840480"/>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J. Bullock and J. T. Parker, Wireshark for Security Professionals: Using Wireshark and the Metasploit Framework. Indianapolis, IN, USA: Wiley, 2017.</a:t>
            </a:r>
            <a:endParaRPr b="0" i="0" sz="1200" u="none" cap="none" strike="noStrike">
              <a:solidFill>
                <a:schemeClr val="dk1"/>
              </a:solidFill>
              <a:latin typeface="Calibri"/>
              <a:ea typeface="Calibri"/>
              <a:cs typeface="Calibri"/>
              <a:sym typeface="Calibri"/>
            </a:endParaRPr>
          </a:p>
        </p:txBody>
      </p:sp>
      <p:sp>
        <p:nvSpPr>
          <p:cNvPr id="746" name="Google Shape;746;p24"/>
          <p:cNvSpPr txBox="1"/>
          <p:nvPr/>
        </p:nvSpPr>
        <p:spPr>
          <a:xfrm>
            <a:off x="548640" y="4325112"/>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[7]</a:t>
            </a:r>
            <a:endParaRPr b="0" i="0" sz="1200" u="none" cap="none" strike="noStrike">
              <a:solidFill>
                <a:schemeClr val="dk1"/>
              </a:solidFill>
              <a:latin typeface="Calibri"/>
              <a:ea typeface="Calibri"/>
              <a:cs typeface="Calibri"/>
              <a:sym typeface="Calibri"/>
            </a:endParaRPr>
          </a:p>
        </p:txBody>
      </p:sp>
      <p:sp>
        <p:nvSpPr>
          <p:cNvPr id="747" name="Google Shape;747;p24"/>
          <p:cNvSpPr txBox="1"/>
          <p:nvPr/>
        </p:nvSpPr>
        <p:spPr>
          <a:xfrm>
            <a:off x="1051560" y="4325112"/>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G. F. Lyon, Nmap Network Scanning: The Official Nmap Project Guide to Network Discovery and Security Scanning. Sunnyvale, CA, USA: Insecure.Com LLC, 2009.</a:t>
            </a:r>
            <a:endParaRPr b="0" i="0" sz="1200" u="none" cap="none" strike="noStrike">
              <a:solidFill>
                <a:schemeClr val="dk1"/>
              </a:solidFill>
              <a:latin typeface="Calibri"/>
              <a:ea typeface="Calibri"/>
              <a:cs typeface="Calibri"/>
              <a:sym typeface="Calibri"/>
            </a:endParaRPr>
          </a:p>
        </p:txBody>
      </p:sp>
      <p:sp>
        <p:nvSpPr>
          <p:cNvPr id="748" name="Google Shape;748;p24"/>
          <p:cNvSpPr txBox="1"/>
          <p:nvPr/>
        </p:nvSpPr>
        <p:spPr>
          <a:xfrm>
            <a:off x="548640" y="4809744"/>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[8]</a:t>
            </a:r>
            <a:endParaRPr b="0" i="0" sz="1200" u="none" cap="none" strike="noStrike">
              <a:solidFill>
                <a:schemeClr val="dk1"/>
              </a:solidFill>
              <a:latin typeface="Calibri"/>
              <a:ea typeface="Calibri"/>
              <a:cs typeface="Calibri"/>
              <a:sym typeface="Calibri"/>
            </a:endParaRPr>
          </a:p>
        </p:txBody>
      </p:sp>
      <p:sp>
        <p:nvSpPr>
          <p:cNvPr id="749" name="Google Shape;749;p24"/>
          <p:cNvSpPr txBox="1"/>
          <p:nvPr/>
        </p:nvSpPr>
        <p:spPr>
          <a:xfrm>
            <a:off x="1051560" y="4809744"/>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N. A. L. Al Mabsali et al., "Effectiveness of Wireshark tool for detecting attacks and vulnerabilities in network," in Proc. 1st Int. Conf. Innov. Inf. Technol. Bus. (ICIITB 2022), Adv. Comput. Sci. Res., vol. 104, 2023, pp. 114-135.</a:t>
            </a:r>
            <a:endParaRPr b="0" i="0" sz="1200" u="none" cap="none" strike="noStrike">
              <a:solidFill>
                <a:schemeClr val="dk1"/>
              </a:solidFill>
              <a:latin typeface="Calibri"/>
              <a:ea typeface="Calibri"/>
              <a:cs typeface="Calibri"/>
              <a:sym typeface="Calibri"/>
            </a:endParaRPr>
          </a:p>
        </p:txBody>
      </p:sp>
      <p:sp>
        <p:nvSpPr>
          <p:cNvPr id="750" name="Google Shape;750;p24"/>
          <p:cNvSpPr txBox="1"/>
          <p:nvPr/>
        </p:nvSpPr>
        <p:spPr>
          <a:xfrm>
            <a:off x="548640" y="5294376"/>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[9]</a:t>
            </a:r>
            <a:endParaRPr b="0" i="0" sz="1200" u="none" cap="none" strike="noStrike">
              <a:solidFill>
                <a:schemeClr val="dk1"/>
              </a:solidFill>
              <a:latin typeface="Calibri"/>
              <a:ea typeface="Calibri"/>
              <a:cs typeface="Calibri"/>
              <a:sym typeface="Calibri"/>
            </a:endParaRPr>
          </a:p>
        </p:txBody>
      </p:sp>
      <p:sp>
        <p:nvSpPr>
          <p:cNvPr id="751" name="Google Shape;751;p24"/>
          <p:cNvSpPr txBox="1"/>
          <p:nvPr/>
        </p:nvSpPr>
        <p:spPr>
          <a:xfrm>
            <a:off x="1051560" y="5294376"/>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H. L. Gururaj et al., "Analysis of cyber security attacks using Kali Linux," in Proc. IEEE Int. Conf. Distrib. Comput. Elect. Circuits Electron. (ICDCECE), 2022.</a:t>
            </a:r>
            <a:endParaRPr b="0" i="0" sz="1200" u="none" cap="none" strike="noStrike">
              <a:solidFill>
                <a:schemeClr val="dk1"/>
              </a:solidFill>
              <a:latin typeface="Calibri"/>
              <a:ea typeface="Calibri"/>
              <a:cs typeface="Calibri"/>
              <a:sym typeface="Calibri"/>
            </a:endParaRPr>
          </a:p>
        </p:txBody>
      </p:sp>
      <p:sp>
        <p:nvSpPr>
          <p:cNvPr id="752" name="Google Shape;752;p24"/>
          <p:cNvSpPr txBox="1"/>
          <p:nvPr/>
        </p:nvSpPr>
        <p:spPr>
          <a:xfrm>
            <a:off x="548640" y="5779008"/>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[10]</a:t>
            </a:r>
            <a:endParaRPr b="0" i="0" sz="1200" u="none" cap="none" strike="noStrike">
              <a:solidFill>
                <a:schemeClr val="dk1"/>
              </a:solidFill>
              <a:latin typeface="Calibri"/>
              <a:ea typeface="Calibri"/>
              <a:cs typeface="Calibri"/>
              <a:sym typeface="Calibri"/>
            </a:endParaRPr>
          </a:p>
        </p:txBody>
      </p:sp>
      <p:sp>
        <p:nvSpPr>
          <p:cNvPr id="753" name="Google Shape;753;p24"/>
          <p:cNvSpPr txBox="1"/>
          <p:nvPr/>
        </p:nvSpPr>
        <p:spPr>
          <a:xfrm>
            <a:off x="1051560" y="5779008"/>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F. Rustam, A. Raza, M. Qasim, S. K. Posa, and A. D. Jurcut, "A novel approach for real-time server-based attack detection using meta-learning," IEEE Access, vol. 12, pp. 39614-39627, 2024.</a:t>
            </a:r>
            <a:endParaRPr b="0" i="0" sz="1200" u="none" cap="none" strike="noStrike">
              <a:solidFill>
                <a:schemeClr val="dk1"/>
              </a:solidFill>
              <a:latin typeface="Calibri"/>
              <a:ea typeface="Calibri"/>
              <a:cs typeface="Calibri"/>
              <a:sym typeface="Calibri"/>
            </a:endParaRPr>
          </a:p>
        </p:txBody>
      </p:sp>
      <p:sp>
        <p:nvSpPr>
          <p:cNvPr id="754" name="Google Shape;754;p24"/>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22</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59" name="Shape 759"/>
        <p:cNvGrpSpPr/>
        <p:nvPr/>
      </p:nvGrpSpPr>
      <p:grpSpPr>
        <a:xfrm>
          <a:off x="0" y="0"/>
          <a:ext cx="0" cy="0"/>
          <a:chOff x="0" y="0"/>
          <a:chExt cx="0" cy="0"/>
        </a:xfrm>
      </p:grpSpPr>
      <p:sp>
        <p:nvSpPr>
          <p:cNvPr id="760" name="Google Shape;760;p25"/>
          <p:cNvSpPr/>
          <p:nvPr/>
        </p:nvSpPr>
        <p:spPr>
          <a:xfrm>
            <a:off x="548640" y="457200"/>
            <a:ext cx="566928" cy="566928"/>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761" name="Google Shape;761;p25"/>
          <p:cNvPicPr preferRelativeResize="0"/>
          <p:nvPr/>
        </p:nvPicPr>
        <p:blipFill rotWithShape="1">
          <a:blip r:embed="rId3">
            <a:alphaModFix/>
          </a:blip>
          <a:srcRect b="0" l="0" r="0" t="0"/>
          <a:stretch/>
        </p:blipFill>
        <p:spPr>
          <a:xfrm>
            <a:off x="694944" y="603504"/>
            <a:ext cx="274320" cy="274320"/>
          </a:xfrm>
          <a:prstGeom prst="rect">
            <a:avLst/>
          </a:prstGeom>
          <a:noFill/>
          <a:ln>
            <a:noFill/>
          </a:ln>
        </p:spPr>
      </p:pic>
      <p:sp>
        <p:nvSpPr>
          <p:cNvPr id="762" name="Google Shape;762;p25"/>
          <p:cNvSpPr txBox="1"/>
          <p:nvPr/>
        </p:nvSpPr>
        <p:spPr>
          <a:xfrm>
            <a:off x="1280160" y="438912"/>
            <a:ext cx="8229600" cy="228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1497AB"/>
              </a:buClr>
              <a:buSzPts val="1050"/>
              <a:buFont typeface="Calibri"/>
              <a:buNone/>
            </a:pPr>
            <a:r>
              <a:rPr b="1" i="0" lang="en-US" sz="1050" u="none" cap="none" strike="noStrike">
                <a:solidFill>
                  <a:srgbClr val="1497AB"/>
                </a:solidFill>
                <a:latin typeface="Calibri"/>
                <a:ea typeface="Calibri"/>
                <a:cs typeface="Calibri"/>
                <a:sym typeface="Calibri"/>
              </a:rPr>
              <a:t>REFERENCES (IEEE)</a:t>
            </a:r>
            <a:endParaRPr b="0" i="0" sz="1050" u="none" cap="none" strike="noStrike">
              <a:solidFill>
                <a:schemeClr val="dk1"/>
              </a:solidFill>
              <a:latin typeface="Calibri"/>
              <a:ea typeface="Calibri"/>
              <a:cs typeface="Calibri"/>
              <a:sym typeface="Calibri"/>
            </a:endParaRPr>
          </a:p>
        </p:txBody>
      </p:sp>
      <p:sp>
        <p:nvSpPr>
          <p:cNvPr id="763" name="Google Shape;763;p25"/>
          <p:cNvSpPr txBox="1"/>
          <p:nvPr/>
        </p:nvSpPr>
        <p:spPr>
          <a:xfrm>
            <a:off x="1280160" y="658368"/>
            <a:ext cx="10332720" cy="457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2440"/>
              </a:buClr>
              <a:buSzPts val="2800"/>
              <a:buFont typeface="Cambria"/>
              <a:buNone/>
            </a:pPr>
            <a:r>
              <a:rPr b="1" i="0" lang="en-US" sz="2800" u="none" cap="none" strike="noStrike">
                <a:solidFill>
                  <a:srgbClr val="0F2440"/>
                </a:solidFill>
                <a:latin typeface="Cambria"/>
                <a:ea typeface="Cambria"/>
                <a:cs typeface="Cambria"/>
                <a:sym typeface="Cambria"/>
              </a:rPr>
              <a:t>References (continued)</a:t>
            </a:r>
            <a:endParaRPr b="0" i="0" sz="2800" u="none" cap="none" strike="noStrike">
              <a:solidFill>
                <a:schemeClr val="dk1"/>
              </a:solidFill>
              <a:latin typeface="Calibri"/>
              <a:ea typeface="Calibri"/>
              <a:cs typeface="Calibri"/>
              <a:sym typeface="Calibri"/>
            </a:endParaRPr>
          </a:p>
        </p:txBody>
      </p:sp>
      <p:sp>
        <p:nvSpPr>
          <p:cNvPr id="764" name="Google Shape;764;p25"/>
          <p:cNvSpPr txBox="1"/>
          <p:nvPr/>
        </p:nvSpPr>
        <p:spPr>
          <a:xfrm>
            <a:off x="548640" y="1417320"/>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[11]</a:t>
            </a:r>
            <a:endParaRPr b="0" i="0" sz="1200" u="none" cap="none" strike="noStrike">
              <a:solidFill>
                <a:schemeClr val="dk1"/>
              </a:solidFill>
              <a:latin typeface="Calibri"/>
              <a:ea typeface="Calibri"/>
              <a:cs typeface="Calibri"/>
              <a:sym typeface="Calibri"/>
            </a:endParaRPr>
          </a:p>
        </p:txBody>
      </p:sp>
      <p:sp>
        <p:nvSpPr>
          <p:cNvPr id="765" name="Google Shape;765;p25"/>
          <p:cNvSpPr txBox="1"/>
          <p:nvPr/>
        </p:nvSpPr>
        <p:spPr>
          <a:xfrm>
            <a:off x="1051560" y="1417320"/>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R. F. Abbas and A. J. Abdulmajeed, "Identifying digital forensic frameworks based on processes models," Iraqi J. Sci., Special Issue, pp. 249-258, 2021.</a:t>
            </a:r>
            <a:endParaRPr b="0" i="0" sz="1200" u="none" cap="none" strike="noStrike">
              <a:solidFill>
                <a:schemeClr val="dk1"/>
              </a:solidFill>
              <a:latin typeface="Calibri"/>
              <a:ea typeface="Calibri"/>
              <a:cs typeface="Calibri"/>
              <a:sym typeface="Calibri"/>
            </a:endParaRPr>
          </a:p>
        </p:txBody>
      </p:sp>
      <p:sp>
        <p:nvSpPr>
          <p:cNvPr id="766" name="Google Shape;766;p25"/>
          <p:cNvSpPr txBox="1"/>
          <p:nvPr/>
        </p:nvSpPr>
        <p:spPr>
          <a:xfrm>
            <a:off x="548640" y="1901952"/>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[12]</a:t>
            </a:r>
            <a:endParaRPr b="0" i="0" sz="1200" u="none" cap="none" strike="noStrike">
              <a:solidFill>
                <a:schemeClr val="dk1"/>
              </a:solidFill>
              <a:latin typeface="Calibri"/>
              <a:ea typeface="Calibri"/>
              <a:cs typeface="Calibri"/>
              <a:sym typeface="Calibri"/>
            </a:endParaRPr>
          </a:p>
        </p:txBody>
      </p:sp>
      <p:sp>
        <p:nvSpPr>
          <p:cNvPr id="767" name="Google Shape;767;p25"/>
          <p:cNvSpPr txBox="1"/>
          <p:nvPr/>
        </p:nvSpPr>
        <p:spPr>
          <a:xfrm>
            <a:off x="1051560" y="1901952"/>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A. Thakar, K. Kumar, and B. Patel, "Next Generation Digital Forensic Investigation Model (NGDFIM): Enhanced, time reducing and comprehensive framework," J. Phys.: Conf. Ser., vol. 1767, no. 1, Art. no. 012054, 2021.</a:t>
            </a:r>
            <a:endParaRPr b="0" i="0" sz="1200" u="none" cap="none" strike="noStrike">
              <a:solidFill>
                <a:schemeClr val="dk1"/>
              </a:solidFill>
              <a:latin typeface="Calibri"/>
              <a:ea typeface="Calibri"/>
              <a:cs typeface="Calibri"/>
              <a:sym typeface="Calibri"/>
            </a:endParaRPr>
          </a:p>
        </p:txBody>
      </p:sp>
      <p:sp>
        <p:nvSpPr>
          <p:cNvPr id="768" name="Google Shape;768;p25"/>
          <p:cNvSpPr txBox="1"/>
          <p:nvPr/>
        </p:nvSpPr>
        <p:spPr>
          <a:xfrm>
            <a:off x="548640" y="2386584"/>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[13]</a:t>
            </a:r>
            <a:endParaRPr b="0" i="0" sz="1200" u="none" cap="none" strike="noStrike">
              <a:solidFill>
                <a:schemeClr val="dk1"/>
              </a:solidFill>
              <a:latin typeface="Calibri"/>
              <a:ea typeface="Calibri"/>
              <a:cs typeface="Calibri"/>
              <a:sym typeface="Calibri"/>
            </a:endParaRPr>
          </a:p>
        </p:txBody>
      </p:sp>
      <p:sp>
        <p:nvSpPr>
          <p:cNvPr id="769" name="Google Shape;769;p25"/>
          <p:cNvSpPr txBox="1"/>
          <p:nvPr/>
        </p:nvSpPr>
        <p:spPr>
          <a:xfrm>
            <a:off x="1051560" y="2386584"/>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E. Albin and N. C. Rowe, "A realistic experimental comparison of the Suricata and Snort intrusion-detection systems," in Proc. 26th Int. Conf. Adv. Inf. Netw. Appl. Workshops (WAINA), 2012, pp. 122-127.</a:t>
            </a:r>
            <a:endParaRPr b="0" i="0" sz="1200" u="none" cap="none" strike="noStrike">
              <a:solidFill>
                <a:schemeClr val="dk1"/>
              </a:solidFill>
              <a:latin typeface="Calibri"/>
              <a:ea typeface="Calibri"/>
              <a:cs typeface="Calibri"/>
              <a:sym typeface="Calibri"/>
            </a:endParaRPr>
          </a:p>
        </p:txBody>
      </p:sp>
      <p:sp>
        <p:nvSpPr>
          <p:cNvPr id="770" name="Google Shape;770;p25"/>
          <p:cNvSpPr txBox="1"/>
          <p:nvPr/>
        </p:nvSpPr>
        <p:spPr>
          <a:xfrm>
            <a:off x="548640" y="2871216"/>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[14]</a:t>
            </a:r>
            <a:endParaRPr b="0" i="0" sz="1200" u="none" cap="none" strike="noStrike">
              <a:solidFill>
                <a:schemeClr val="dk1"/>
              </a:solidFill>
              <a:latin typeface="Calibri"/>
              <a:ea typeface="Calibri"/>
              <a:cs typeface="Calibri"/>
              <a:sym typeface="Calibri"/>
            </a:endParaRPr>
          </a:p>
        </p:txBody>
      </p:sp>
      <p:sp>
        <p:nvSpPr>
          <p:cNvPr id="771" name="Google Shape;771;p25"/>
          <p:cNvSpPr txBox="1"/>
          <p:nvPr/>
        </p:nvSpPr>
        <p:spPr>
          <a:xfrm>
            <a:off x="1051560" y="2871216"/>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M. Al-Sada, A. Sadighian, and G. Oligeri, "MITRE ATT&amp;CK: State of the art and way forward," ACM Comput. Surv., vol. 57, no. 1, 2024.</a:t>
            </a:r>
            <a:endParaRPr b="0" i="0" sz="1200" u="none" cap="none" strike="noStrike">
              <a:solidFill>
                <a:schemeClr val="dk1"/>
              </a:solidFill>
              <a:latin typeface="Calibri"/>
              <a:ea typeface="Calibri"/>
              <a:cs typeface="Calibri"/>
              <a:sym typeface="Calibri"/>
            </a:endParaRPr>
          </a:p>
        </p:txBody>
      </p:sp>
      <p:sp>
        <p:nvSpPr>
          <p:cNvPr id="772" name="Google Shape;772;p25"/>
          <p:cNvSpPr txBox="1"/>
          <p:nvPr/>
        </p:nvSpPr>
        <p:spPr>
          <a:xfrm>
            <a:off x="548640" y="3355848"/>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[15]</a:t>
            </a:r>
            <a:endParaRPr b="0" i="0" sz="1200" u="none" cap="none" strike="noStrike">
              <a:solidFill>
                <a:schemeClr val="dk1"/>
              </a:solidFill>
              <a:latin typeface="Calibri"/>
              <a:ea typeface="Calibri"/>
              <a:cs typeface="Calibri"/>
              <a:sym typeface="Calibri"/>
            </a:endParaRPr>
          </a:p>
        </p:txBody>
      </p:sp>
      <p:sp>
        <p:nvSpPr>
          <p:cNvPr id="773" name="Google Shape;773;p25"/>
          <p:cNvSpPr txBox="1"/>
          <p:nvPr/>
        </p:nvSpPr>
        <p:spPr>
          <a:xfrm>
            <a:off x="1051560" y="3355848"/>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K. Peffers, T. Tuunanen, M. A. Rothenberger, and S. Chatterjee, "A design science research methodology for information systems research," J. Manage. Inf. Syst., vol. 24, no. 3, pp. 45-77, 2007.</a:t>
            </a:r>
            <a:endParaRPr b="0" i="0" sz="1200" u="none" cap="none" strike="noStrike">
              <a:solidFill>
                <a:schemeClr val="dk1"/>
              </a:solidFill>
              <a:latin typeface="Calibri"/>
              <a:ea typeface="Calibri"/>
              <a:cs typeface="Calibri"/>
              <a:sym typeface="Calibri"/>
            </a:endParaRPr>
          </a:p>
        </p:txBody>
      </p:sp>
      <p:sp>
        <p:nvSpPr>
          <p:cNvPr id="774" name="Google Shape;774;p25"/>
          <p:cNvSpPr txBox="1"/>
          <p:nvPr/>
        </p:nvSpPr>
        <p:spPr>
          <a:xfrm>
            <a:off x="548640" y="3840480"/>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[16]</a:t>
            </a:r>
            <a:endParaRPr b="0" i="0" sz="1200" u="none" cap="none" strike="noStrike">
              <a:solidFill>
                <a:schemeClr val="dk1"/>
              </a:solidFill>
              <a:latin typeface="Calibri"/>
              <a:ea typeface="Calibri"/>
              <a:cs typeface="Calibri"/>
              <a:sym typeface="Calibri"/>
            </a:endParaRPr>
          </a:p>
        </p:txBody>
      </p:sp>
      <p:sp>
        <p:nvSpPr>
          <p:cNvPr id="775" name="Google Shape;775;p25"/>
          <p:cNvSpPr txBox="1"/>
          <p:nvPr/>
        </p:nvSpPr>
        <p:spPr>
          <a:xfrm>
            <a:off x="1051560" y="3840480"/>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Rapid7, "Metasploitable 2," Metasploit Documentation. [Online]. Available: https://docs.rapid7.com/metasploit/metasploitable-2/</a:t>
            </a:r>
            <a:endParaRPr b="0" i="0" sz="1200" u="none" cap="none" strike="noStrike">
              <a:solidFill>
                <a:schemeClr val="dk1"/>
              </a:solidFill>
              <a:latin typeface="Calibri"/>
              <a:ea typeface="Calibri"/>
              <a:cs typeface="Calibri"/>
              <a:sym typeface="Calibri"/>
            </a:endParaRPr>
          </a:p>
        </p:txBody>
      </p:sp>
      <p:sp>
        <p:nvSpPr>
          <p:cNvPr id="776" name="Google Shape;776;p25"/>
          <p:cNvSpPr txBox="1"/>
          <p:nvPr/>
        </p:nvSpPr>
        <p:spPr>
          <a:xfrm>
            <a:off x="548640" y="4325112"/>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[17]</a:t>
            </a:r>
            <a:endParaRPr b="0" i="0" sz="1200" u="none" cap="none" strike="noStrike">
              <a:solidFill>
                <a:schemeClr val="dk1"/>
              </a:solidFill>
              <a:latin typeface="Calibri"/>
              <a:ea typeface="Calibri"/>
              <a:cs typeface="Calibri"/>
              <a:sym typeface="Calibri"/>
            </a:endParaRPr>
          </a:p>
        </p:txBody>
      </p:sp>
      <p:sp>
        <p:nvSpPr>
          <p:cNvPr id="777" name="Google Shape;777;p25"/>
          <p:cNvSpPr txBox="1"/>
          <p:nvPr/>
        </p:nvSpPr>
        <p:spPr>
          <a:xfrm>
            <a:off x="1051560" y="4325112"/>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Wireshark Foundation, "Wireshark user's guide." [Online]. Available: https://www.wireshark.org/docs/wsug_html_chunked/</a:t>
            </a:r>
            <a:endParaRPr b="0" i="0" sz="1200" u="none" cap="none" strike="noStrike">
              <a:solidFill>
                <a:schemeClr val="dk1"/>
              </a:solidFill>
              <a:latin typeface="Calibri"/>
              <a:ea typeface="Calibri"/>
              <a:cs typeface="Calibri"/>
              <a:sym typeface="Calibri"/>
            </a:endParaRPr>
          </a:p>
        </p:txBody>
      </p:sp>
      <p:sp>
        <p:nvSpPr>
          <p:cNvPr id="778" name="Google Shape;778;p25"/>
          <p:cNvSpPr txBox="1"/>
          <p:nvPr/>
        </p:nvSpPr>
        <p:spPr>
          <a:xfrm>
            <a:off x="548640" y="4809744"/>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[18]</a:t>
            </a:r>
            <a:endParaRPr b="0" i="0" sz="1200" u="none" cap="none" strike="noStrike">
              <a:solidFill>
                <a:schemeClr val="dk1"/>
              </a:solidFill>
              <a:latin typeface="Calibri"/>
              <a:ea typeface="Calibri"/>
              <a:cs typeface="Calibri"/>
              <a:sym typeface="Calibri"/>
            </a:endParaRPr>
          </a:p>
        </p:txBody>
      </p:sp>
      <p:sp>
        <p:nvSpPr>
          <p:cNvPr id="779" name="Google Shape;779;p25"/>
          <p:cNvSpPr txBox="1"/>
          <p:nvPr/>
        </p:nvSpPr>
        <p:spPr>
          <a:xfrm>
            <a:off x="1051560" y="4809744"/>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V. Modi and D. Kemp, Eds., "Web Services Dynamic Discovery (WS-Discovery) version 1.1," OASIS Standard, Jul. 2009.</a:t>
            </a:r>
            <a:endParaRPr b="0" i="0" sz="1200" u="none" cap="none" strike="noStrike">
              <a:solidFill>
                <a:schemeClr val="dk1"/>
              </a:solidFill>
              <a:latin typeface="Calibri"/>
              <a:ea typeface="Calibri"/>
              <a:cs typeface="Calibri"/>
              <a:sym typeface="Calibri"/>
            </a:endParaRPr>
          </a:p>
        </p:txBody>
      </p:sp>
      <p:sp>
        <p:nvSpPr>
          <p:cNvPr id="780" name="Google Shape;780;p25"/>
          <p:cNvSpPr txBox="1"/>
          <p:nvPr/>
        </p:nvSpPr>
        <p:spPr>
          <a:xfrm>
            <a:off x="548640" y="5294376"/>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[19]</a:t>
            </a:r>
            <a:endParaRPr b="0" i="0" sz="1200" u="none" cap="none" strike="noStrike">
              <a:solidFill>
                <a:schemeClr val="dk1"/>
              </a:solidFill>
              <a:latin typeface="Calibri"/>
              <a:ea typeface="Calibri"/>
              <a:cs typeface="Calibri"/>
              <a:sym typeface="Calibri"/>
            </a:endParaRPr>
          </a:p>
        </p:txBody>
      </p:sp>
      <p:sp>
        <p:nvSpPr>
          <p:cNvPr id="781" name="Google Shape;781;p25"/>
          <p:cNvSpPr txBox="1"/>
          <p:nvPr/>
        </p:nvSpPr>
        <p:spPr>
          <a:xfrm>
            <a:off x="1051560" y="5294376"/>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Offensive Security, "Kali Linux documentation." [Online]. Available: https://www.kali.org/docs/</a:t>
            </a:r>
            <a:endParaRPr b="0" i="0" sz="1200" u="none" cap="none" strike="noStrike">
              <a:solidFill>
                <a:schemeClr val="dk1"/>
              </a:solidFill>
              <a:latin typeface="Calibri"/>
              <a:ea typeface="Calibri"/>
              <a:cs typeface="Calibri"/>
              <a:sym typeface="Calibri"/>
            </a:endParaRPr>
          </a:p>
        </p:txBody>
      </p:sp>
      <p:sp>
        <p:nvSpPr>
          <p:cNvPr id="782" name="Google Shape;782;p25"/>
          <p:cNvSpPr txBox="1"/>
          <p:nvPr/>
        </p:nvSpPr>
        <p:spPr>
          <a:xfrm>
            <a:off x="548640" y="5779008"/>
            <a:ext cx="5029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497AB"/>
              </a:buClr>
              <a:buSzPts val="1200"/>
              <a:buFont typeface="Calibri"/>
              <a:buNone/>
            </a:pPr>
            <a:r>
              <a:rPr b="1" i="0" lang="en-US" sz="1200" u="none" cap="none" strike="noStrike">
                <a:solidFill>
                  <a:srgbClr val="1497AB"/>
                </a:solidFill>
                <a:latin typeface="Calibri"/>
                <a:ea typeface="Calibri"/>
                <a:cs typeface="Calibri"/>
                <a:sym typeface="Calibri"/>
              </a:rPr>
              <a:t>[20]</a:t>
            </a:r>
            <a:endParaRPr b="0" i="0" sz="1200" u="none" cap="none" strike="noStrike">
              <a:solidFill>
                <a:schemeClr val="dk1"/>
              </a:solidFill>
              <a:latin typeface="Calibri"/>
              <a:ea typeface="Calibri"/>
              <a:cs typeface="Calibri"/>
              <a:sym typeface="Calibri"/>
            </a:endParaRPr>
          </a:p>
        </p:txBody>
      </p:sp>
      <p:sp>
        <p:nvSpPr>
          <p:cNvPr id="783" name="Google Shape;783;p25"/>
          <p:cNvSpPr txBox="1"/>
          <p:nvPr/>
        </p:nvSpPr>
        <p:spPr>
          <a:xfrm>
            <a:off x="1051560" y="5779008"/>
            <a:ext cx="10561320" cy="438912"/>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1F2A37"/>
              </a:buClr>
              <a:buSzPts val="1200"/>
              <a:buFont typeface="Calibri"/>
              <a:buNone/>
            </a:pPr>
            <a:r>
              <a:rPr b="0" i="0" lang="en-US" sz="1200" u="none" cap="none" strike="noStrike">
                <a:solidFill>
                  <a:srgbClr val="1F2A37"/>
                </a:solidFill>
                <a:latin typeface="Calibri"/>
                <a:ea typeface="Calibri"/>
                <a:cs typeface="Calibri"/>
                <a:sym typeface="Calibri"/>
              </a:rPr>
              <a:t>M. Tuexen, F. Risso, J. Bongertz, G. Combs, G. Harris, E. Chaudron, and M. Richardson, "PCAP Next Generation (pcapng) capture file format," IETF Internet-Draft draft-ietf-opsawg-pcapng. [Online]. Available: https://datatracker.ietf.org/doc/draft-ietf-opsawg-pcapng/</a:t>
            </a:r>
            <a:endParaRPr b="0" i="0" sz="1200" u="none" cap="none" strike="noStrike">
              <a:solidFill>
                <a:schemeClr val="dk1"/>
              </a:solidFill>
              <a:latin typeface="Calibri"/>
              <a:ea typeface="Calibri"/>
              <a:cs typeface="Calibri"/>
              <a:sym typeface="Calibri"/>
            </a:endParaRPr>
          </a:p>
        </p:txBody>
      </p:sp>
      <p:sp>
        <p:nvSpPr>
          <p:cNvPr id="784" name="Google Shape;784;p25"/>
          <p:cNvSpPr txBox="1"/>
          <p:nvPr/>
        </p:nvSpPr>
        <p:spPr>
          <a:xfrm>
            <a:off x="11183112" y="6446520"/>
            <a:ext cx="457200" cy="228600"/>
          </a:xfrm>
          <a:prstGeom prst="rect">
            <a:avLst/>
          </a:prstGeom>
          <a:noFill/>
          <a:ln>
            <a:noFill/>
          </a:ln>
        </p:spPr>
        <p:txBody>
          <a:bodyPr anchorCtr="0" anchor="ctr" bIns="0" lIns="0" spcFirstLastPara="1" rIns="0" wrap="square" tIns="0">
            <a:noAutofit/>
          </a:bodyPr>
          <a:lstStyle/>
          <a:p>
            <a:pPr indent="0" lvl="0" marL="0" marR="0" rtl="0" algn="r">
              <a:lnSpc>
                <a:spcPct val="100000"/>
              </a:lnSpc>
              <a:spcBef>
                <a:spcPts val="0"/>
              </a:spcBef>
              <a:spcAft>
                <a:spcPts val="0"/>
              </a:spcAft>
              <a:buClr>
                <a:srgbClr val="9AA6B2"/>
              </a:buClr>
              <a:buSzPts val="900"/>
              <a:buFont typeface="Calibri"/>
              <a:buNone/>
            </a:pPr>
            <a:r>
              <a:rPr b="0" i="0" lang="en-US" sz="900" u="none" cap="none" strike="noStrike">
                <a:solidFill>
                  <a:srgbClr val="9AA6B2"/>
                </a:solidFill>
                <a:latin typeface="Calibri"/>
                <a:ea typeface="Calibri"/>
                <a:cs typeface="Calibri"/>
                <a:sym typeface="Calibri"/>
              </a:rPr>
              <a:t>23</a:t>
            </a:r>
            <a:endParaRPr b="0" i="0" sz="900" u="none" cap="none" strike="noStrik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F2440"/>
        </a:solidFill>
      </p:bgPr>
    </p:bg>
    <p:spTree>
      <p:nvGrpSpPr>
        <p:cNvPr id="789" name="Shape 789"/>
        <p:cNvGrpSpPr/>
        <p:nvPr/>
      </p:nvGrpSpPr>
      <p:grpSpPr>
        <a:xfrm>
          <a:off x="0" y="0"/>
          <a:ext cx="0" cy="0"/>
          <a:chOff x="0" y="0"/>
          <a:chExt cx="0" cy="0"/>
        </a:xfrm>
      </p:grpSpPr>
      <p:sp>
        <p:nvSpPr>
          <p:cNvPr id="790" name="Google Shape;790;p26"/>
          <p:cNvSpPr/>
          <p:nvPr/>
        </p:nvSpPr>
        <p:spPr>
          <a:xfrm flipH="1">
            <a:off x="8138160" y="0"/>
            <a:ext cx="4053535" cy="6858000"/>
          </a:xfrm>
          <a:prstGeom prst="rtTriangle">
            <a:avLst/>
          </a:prstGeom>
          <a:solidFill>
            <a:srgbClr val="132D5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1" name="Google Shape;791;p26"/>
          <p:cNvSpPr/>
          <p:nvPr/>
        </p:nvSpPr>
        <p:spPr>
          <a:xfrm>
            <a:off x="5641848" y="1737360"/>
            <a:ext cx="914400" cy="914400"/>
          </a:xfrm>
          <a:prstGeom prst="ellipse">
            <a:avLst/>
          </a:prstGeom>
          <a:solidFill>
            <a:srgbClr val="1497AB"/>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792" name="Google Shape;792;p26"/>
          <p:cNvPicPr preferRelativeResize="0"/>
          <p:nvPr/>
        </p:nvPicPr>
        <p:blipFill rotWithShape="1">
          <a:blip r:embed="rId3">
            <a:alphaModFix/>
          </a:blip>
          <a:srcRect b="0" l="0" r="0" t="0"/>
          <a:stretch/>
        </p:blipFill>
        <p:spPr>
          <a:xfrm>
            <a:off x="5879592" y="1975104"/>
            <a:ext cx="438912" cy="438912"/>
          </a:xfrm>
          <a:prstGeom prst="rect">
            <a:avLst/>
          </a:prstGeom>
          <a:noFill/>
          <a:ln>
            <a:noFill/>
          </a:ln>
        </p:spPr>
      </p:pic>
      <p:sp>
        <p:nvSpPr>
          <p:cNvPr id="793" name="Google Shape;793;p26"/>
          <p:cNvSpPr txBox="1"/>
          <p:nvPr/>
        </p:nvSpPr>
        <p:spPr>
          <a:xfrm>
            <a:off x="1371600" y="2834640"/>
            <a:ext cx="9445752" cy="82296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4400"/>
              <a:buFont typeface="Cambria"/>
              <a:buNone/>
            </a:pPr>
            <a:r>
              <a:rPr b="1" i="0" lang="en-US" sz="4400" u="none" cap="none" strike="noStrike">
                <a:solidFill>
                  <a:srgbClr val="FFFFFF"/>
                </a:solidFill>
                <a:latin typeface="Cambria"/>
                <a:ea typeface="Cambria"/>
                <a:cs typeface="Cambria"/>
                <a:sym typeface="Cambria"/>
              </a:rPr>
              <a:t>Thank You</a:t>
            </a:r>
            <a:endParaRPr b="0" i="0" sz="4400" u="none" cap="none" strike="noStrike">
              <a:solidFill>
                <a:schemeClr val="dk1"/>
              </a:solidFill>
              <a:latin typeface="Calibri"/>
              <a:ea typeface="Calibri"/>
              <a:cs typeface="Calibri"/>
              <a:sym typeface="Calibri"/>
            </a:endParaRPr>
          </a:p>
        </p:txBody>
      </p:sp>
      <p:sp>
        <p:nvSpPr>
          <p:cNvPr id="794" name="Google Shape;794;p26"/>
          <p:cNvSpPr txBox="1"/>
          <p:nvPr/>
        </p:nvSpPr>
        <p:spPr>
          <a:xfrm>
            <a:off x="1371600" y="3657600"/>
            <a:ext cx="9445752" cy="4572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5CC6D6"/>
              </a:buClr>
              <a:buSzPts val="1800"/>
              <a:buFont typeface="Calibri"/>
              <a:buNone/>
            </a:pPr>
            <a:r>
              <a:rPr b="0" i="1" lang="en-US" sz="1800" u="none" cap="none" strike="noStrike">
                <a:solidFill>
                  <a:srgbClr val="5CC6D6"/>
                </a:solidFill>
                <a:latin typeface="Calibri"/>
                <a:ea typeface="Calibri"/>
                <a:cs typeface="Calibri"/>
                <a:sym typeface="Calibri"/>
              </a:rPr>
              <a:t>Questions and discussion</a:t>
            </a:r>
            <a:endParaRPr b="0" i="0" sz="1800" u="none" cap="none" strike="noStrike">
              <a:solidFill>
                <a:schemeClr val="dk1"/>
              </a:solidFill>
              <a:latin typeface="Calibri"/>
              <a:ea typeface="Calibri"/>
              <a:cs typeface="Calibri"/>
              <a:sym typeface="Calibri"/>
            </a:endParaRPr>
          </a:p>
        </p:txBody>
      </p:sp>
      <p:sp>
        <p:nvSpPr>
          <p:cNvPr id="795" name="Google Shape;795;p26"/>
          <p:cNvSpPr txBox="1"/>
          <p:nvPr/>
        </p:nvSpPr>
        <p:spPr>
          <a:xfrm>
            <a:off x="1371600" y="5760720"/>
            <a:ext cx="9445752" cy="320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8FA5BD"/>
              </a:buClr>
              <a:buSzPts val="1200"/>
              <a:buFont typeface="Calibri"/>
              <a:buNone/>
            </a:pPr>
            <a:r>
              <a:rPr b="0" i="0" lang="en-US" sz="1200" u="none" cap="none" strike="noStrike">
                <a:solidFill>
                  <a:srgbClr val="8FA5BD"/>
                </a:solidFill>
                <a:latin typeface="Calibri"/>
                <a:ea typeface="Calibri"/>
                <a:cs typeface="Calibri"/>
                <a:sym typeface="Calibri"/>
              </a:rPr>
              <a:t>Vinay Kirtibhai Donda  |  2509592  |  MSc Cybersecurity and Digital Forensics</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