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9" r:id="rId6"/>
    <p:sldId id="260" r:id="rId7"/>
    <p:sldId id="270" r:id="rId8"/>
    <p:sldId id="262" r:id="rId9"/>
    <p:sldId id="263" r:id="rId10"/>
    <p:sldId id="264" r:id="rId11"/>
    <p:sldId id="265" r:id="rId12"/>
    <p:sldId id="274" r:id="rId13"/>
    <p:sldId id="266" r:id="rId14"/>
    <p:sldId id="267" r:id="rId15"/>
    <p:sldId id="268" r:id="rId16"/>
    <p:sldId id="271" r:id="rId17"/>
    <p:sldId id="273" r:id="rId18"/>
    <p:sldId id="272" r:id="rId19"/>
    <p:sldId id="275" r:id="rId20"/>
    <p:sldId id="276"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9822" autoAdjust="0"/>
  </p:normalViewPr>
  <p:slideViewPr>
    <p:cSldViewPr>
      <p:cViewPr>
        <p:scale>
          <a:sx n="80" d="100"/>
          <a:sy n="80" d="100"/>
        </p:scale>
        <p:origin x="-1086" y="17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4/30/2018</a:t>
            </a:fld>
            <a:endParaRPr lang="en-US"/>
          </a:p>
        </p:txBody>
      </p:sp>
      <p:sp>
        <p:nvSpPr>
          <p:cNvPr id="8" name="Slide Number Placeholder 7"/>
          <p:cNvSpPr>
            <a:spLocks noGrp="1"/>
          </p:cNvSpPr>
          <p:nvPr>
            <p:ph type="sldNum" sz="quarter" idx="11"/>
          </p:nvPr>
        </p:nvSpPr>
        <p:spPr/>
        <p:txBody>
          <a:bodyPr/>
          <a:lstStyle/>
          <a:p>
            <a:fld id="{B6F15528-21DE-4FAA-801E-634DDDAF4B2B}" type="slidenum">
              <a:rPr lang="en-US" smtClean="0"/>
              <a:pPr/>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1D8BD707-D9CF-40AE-B4C6-C98DA3205C09}" type="datetimeFigureOut">
              <a:rPr lang="en-US" smtClean="0"/>
              <a:pPr/>
              <a:t>4/30/2018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5" name="Date Placeholder 4"/>
          <p:cNvSpPr>
            <a:spLocks noGrp="1"/>
          </p:cNvSpPr>
          <p:nvPr>
            <p:ph type="dt" sz="half" idx="10"/>
          </p:nvPr>
        </p:nvSpPr>
        <p:spPr/>
        <p:txBody>
          <a:bodyPr/>
          <a:lstStyle/>
          <a:p>
            <a:fld id="{1D8BD707-D9CF-40AE-B4C6-C98DA3205C09}" type="datetimeFigureOut">
              <a:rPr lang="en-US" smtClean="0"/>
              <a:pPr/>
              <a:t>4/30/2018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3"/>
          </p:nvPr>
        </p:nvSpPr>
        <p:spPr>
          <a:xfrm>
            <a:off x="365760" y="1600200"/>
            <a:ext cx="4041648" cy="45262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4/30/2018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quarter" idx="13"/>
          </p:nvPr>
        </p:nvSpPr>
        <p:spPr>
          <a:xfrm>
            <a:off x="457200" y="2212848"/>
            <a:ext cx="4041648" cy="39136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4/30/2018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4/30/2018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smtClean="0"/>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1D8BD707-D9CF-40AE-B4C6-C98DA3205C09}" type="datetimeFigureOut">
              <a:rPr lang="en-US" smtClean="0"/>
              <a:pPr/>
              <a:t>4/30/2018</a:t>
            </a:fld>
            <a:endParaRPr lang="en-US"/>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US"/>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B6F15528-21DE-4FAA-801E-634DDDAF4B2B}" type="slidenum">
              <a:rPr lang="en-US" smtClean="0"/>
              <a:pPr/>
              <a:t>‹#›</a:t>
            </a:fld>
            <a:endParaRPr lang="en-US"/>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shopify.co.uk/encyclopedia/entrepreneurship" TargetMode="External"/><Relationship Id="rId3" Type="http://schemas.openxmlformats.org/officeDocument/2006/relationships/hyperlink" Target="https://www.sustainabilitydegrees.com/what-is-sustainability/" TargetMode="External"/><Relationship Id="rId7" Type="http://schemas.openxmlformats.org/officeDocument/2006/relationships/hyperlink" Target="https://www.oxfam.org.uk/education/who-we-are/what-is-global-citizenship" TargetMode="External"/><Relationship Id="rId2" Type="http://schemas.openxmlformats.org/officeDocument/2006/relationships/hyperlink" Target="https://wirexapp.com/banks-exist-still-need/" TargetMode="External"/><Relationship Id="rId1" Type="http://schemas.openxmlformats.org/officeDocument/2006/relationships/slideLayout" Target="../slideLayouts/slideLayout2.xml"/><Relationship Id="rId6" Type="http://schemas.openxmlformats.org/officeDocument/2006/relationships/hyperlink" Target="https://www.globalcitizen.org/en/content/what-it-means/" TargetMode="External"/><Relationship Id="rId5" Type="http://schemas.openxmlformats.org/officeDocument/2006/relationships/hyperlink" Target="http://www.businessdictionary.com/definition/bank.html" TargetMode="External"/><Relationship Id="rId4" Type="http://schemas.openxmlformats.org/officeDocument/2006/relationships/hyperlink" Target="http://www.bbc.co.uk/schools/gcsebitesize/geography/globalisation/globalisation_rev1.shtm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ifc.org/wps/wcm/connect/da980744-987e-496d-82e8-e5f146895165/SBN_PAPER_G20_updated+08312016.pdf?MOD=AJPERES" TargetMode="External"/><Relationship Id="rId7" Type="http://schemas.openxmlformats.org/officeDocument/2006/relationships/hyperlink" Target="https://www.forbes.com/sites/martinzwilling/2016/04/03/8-leadership-practices-that-will-make-you-memorable/#16304e476c01" TargetMode="External"/><Relationship Id="rId2" Type="http://schemas.openxmlformats.org/officeDocument/2006/relationships/hyperlink" Target="https://www.iisd.org/business/banking/sus_banking.aspx" TargetMode="External"/><Relationship Id="rId1" Type="http://schemas.openxmlformats.org/officeDocument/2006/relationships/slideLayout" Target="../slideLayouts/slideLayout2.xml"/><Relationship Id="rId6" Type="http://schemas.openxmlformats.org/officeDocument/2006/relationships/hyperlink" Target="http://www.worldbank.org/en/news/speech/2007/10/10/an-inclusive-sustainable-globalization" TargetMode="External"/><Relationship Id="rId5" Type="http://schemas.openxmlformats.org/officeDocument/2006/relationships/hyperlink" Target="http://www.thwink.org/sustain/glossary/EnvironmentalSustainability.htm" TargetMode="External"/><Relationship Id="rId4" Type="http://schemas.openxmlformats.org/officeDocument/2006/relationships/hyperlink" Target="http://www.worldbank.org/en/topic/sustainabledevelopment/project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socialpinpoint.com/blog/6-reasons-to-participate-community-engagement/" TargetMode="External"/><Relationship Id="rId2" Type="http://schemas.openxmlformats.org/officeDocument/2006/relationships/hyperlink" Target="http://blogs.worldbank.org/category/tags/community-participation" TargetMode="External"/><Relationship Id="rId1" Type="http://schemas.openxmlformats.org/officeDocument/2006/relationships/slideLayout" Target="../slideLayouts/slideLayout2.xml"/><Relationship Id="rId6" Type="http://schemas.openxmlformats.org/officeDocument/2006/relationships/hyperlink" Target="https://www.investopedia.com/terms/e/environmental-social-and-governance-esg-criteria.asp" TargetMode="External"/><Relationship Id="rId5" Type="http://schemas.openxmlformats.org/officeDocument/2006/relationships/hyperlink" Target="https://www.greenbiz.com/article/4-sustainability-opportunities-banking-sector" TargetMode="External"/><Relationship Id="rId4" Type="http://schemas.openxmlformats.org/officeDocument/2006/relationships/hyperlink" Target="https://www.greenbiz.com/blog/2013/09/10/materiality-assessments-missing-link-sustainability-strategy"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057400"/>
            <a:ext cx="7772400" cy="1470025"/>
          </a:xfrm>
        </p:spPr>
        <p:txBody>
          <a:bodyPr/>
          <a:lstStyle/>
          <a:p>
            <a:r>
              <a:rPr lang="en-GB" sz="5400" dirty="0"/>
              <a:t>Sustainability and </a:t>
            </a:r>
            <a:r>
              <a:rPr lang="en-GB" sz="5400" dirty="0" smtClean="0"/>
              <a:t>Globalisation:</a:t>
            </a:r>
            <a:r>
              <a:rPr lang="en-GB" dirty="0" smtClean="0"/>
              <a:t/>
            </a:r>
            <a:br>
              <a:rPr lang="en-GB" dirty="0" smtClean="0"/>
            </a:br>
            <a:r>
              <a:rPr lang="en-GB" sz="4400" dirty="0" smtClean="0"/>
              <a:t>Sustainability in the banking industry</a:t>
            </a:r>
            <a:endParaRPr lang="en-GB" sz="4400" dirty="0"/>
          </a:p>
        </p:txBody>
      </p:sp>
      <p:sp>
        <p:nvSpPr>
          <p:cNvPr id="3" name="Subtitle 2"/>
          <p:cNvSpPr>
            <a:spLocks noGrp="1"/>
          </p:cNvSpPr>
          <p:nvPr>
            <p:ph type="subTitle" idx="1"/>
          </p:nvPr>
        </p:nvSpPr>
        <p:spPr>
          <a:xfrm>
            <a:off x="152400" y="3581400"/>
            <a:ext cx="6400800" cy="2743200"/>
          </a:xfrm>
        </p:spPr>
        <p:txBody>
          <a:bodyPr>
            <a:normAutofit/>
          </a:bodyPr>
          <a:lstStyle/>
          <a:p>
            <a:pPr algn="l"/>
            <a:r>
              <a:rPr lang="en-GB" dirty="0"/>
              <a:t>Zarrar Zafar 1605825</a:t>
            </a:r>
          </a:p>
          <a:p>
            <a:pPr algn="l"/>
            <a:r>
              <a:rPr lang="en-GB" dirty="0"/>
              <a:t>Pandu Gabriel 1605715</a:t>
            </a:r>
          </a:p>
          <a:p>
            <a:pPr algn="l"/>
            <a:r>
              <a:rPr lang="en-GB" dirty="0"/>
              <a:t>Silviya Yankova 1605795</a:t>
            </a:r>
          </a:p>
          <a:p>
            <a:pPr algn="l"/>
            <a:r>
              <a:rPr lang="en-GB" dirty="0"/>
              <a:t>Yvonne </a:t>
            </a:r>
            <a:r>
              <a:rPr lang="en-GB" dirty="0" smtClean="0"/>
              <a:t>Frazel 1605792</a:t>
            </a:r>
            <a:endParaRPr lang="en-GB" dirty="0"/>
          </a:p>
          <a:p>
            <a:pPr algn="l"/>
            <a:r>
              <a:rPr lang="en-GB" dirty="0"/>
              <a:t>Mohon Ullah </a:t>
            </a:r>
            <a:r>
              <a:rPr lang="en-GB" dirty="0" smtClean="0"/>
              <a:t>1605762</a:t>
            </a:r>
          </a:p>
          <a:p>
            <a:pPr algn="l"/>
            <a:r>
              <a:rPr lang="en-GB" dirty="0" smtClean="0"/>
              <a:t>Sadak </a:t>
            </a:r>
            <a:r>
              <a:rPr lang="en-GB" dirty="0" err="1" smtClean="0"/>
              <a:t>Sadak</a:t>
            </a:r>
            <a:r>
              <a:rPr lang="en-GB" dirty="0" smtClean="0"/>
              <a:t> 1605759</a:t>
            </a:r>
            <a:endParaRPr lang="en-GB" dirty="0"/>
          </a:p>
          <a:p>
            <a:endParaRPr lang="en-GB" dirty="0"/>
          </a:p>
        </p:txBody>
      </p:sp>
      <p:sp>
        <p:nvSpPr>
          <p:cNvPr id="4" name="Rectangle 3"/>
          <p:cNvSpPr/>
          <p:nvPr/>
        </p:nvSpPr>
        <p:spPr>
          <a:xfrm>
            <a:off x="5965371" y="5371605"/>
            <a:ext cx="4572000" cy="830997"/>
          </a:xfrm>
          <a:prstGeom prst="rect">
            <a:avLst/>
          </a:prstGeom>
        </p:spPr>
        <p:txBody>
          <a:bodyPr>
            <a:spAutoFit/>
          </a:bodyPr>
          <a:lstStyle/>
          <a:p>
            <a:r>
              <a:rPr lang="en-GB" sz="2400" dirty="0">
                <a:solidFill>
                  <a:schemeClr val="bg1">
                    <a:lumMod val="50000"/>
                  </a:schemeClr>
                </a:solidFill>
              </a:rPr>
              <a:t>Tutor name:</a:t>
            </a:r>
          </a:p>
          <a:p>
            <a:r>
              <a:rPr lang="en-GB" sz="2400" dirty="0">
                <a:solidFill>
                  <a:schemeClr val="bg1">
                    <a:lumMod val="50000"/>
                  </a:schemeClr>
                </a:solidFill>
              </a:rPr>
              <a:t>Rexon </a:t>
            </a:r>
            <a:r>
              <a:rPr lang="en-GB" sz="2400" dirty="0" err="1" smtClean="0">
                <a:solidFill>
                  <a:schemeClr val="bg1">
                    <a:lumMod val="50000"/>
                  </a:schemeClr>
                </a:solidFill>
              </a:rPr>
              <a:t>Nting</a:t>
            </a:r>
            <a:endParaRPr lang="en-GB" sz="2400" dirty="0">
              <a:solidFill>
                <a:schemeClr val="bg1">
                  <a:lumMod val="50000"/>
                </a:schemeClr>
              </a:solidFill>
            </a:endParaRPr>
          </a:p>
        </p:txBody>
      </p:sp>
    </p:spTree>
    <p:extLst>
      <p:ext uri="{BB962C8B-B14F-4D97-AF65-F5344CB8AC3E}">
        <p14:creationId xmlns:p14="http://schemas.microsoft.com/office/powerpoint/2010/main" val="4088446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p:txBody>
          <a:bodyPr>
            <a:normAutofit fontScale="85000" lnSpcReduction="20000"/>
          </a:bodyPr>
          <a:lstStyle/>
          <a:p>
            <a:pPr marL="457200" indent="-457200">
              <a:buFont typeface="+mj-lt"/>
              <a:buAutoNum type="arabicPeriod"/>
            </a:pPr>
            <a:r>
              <a:rPr lang="en-GB" dirty="0" smtClean="0"/>
              <a:t>Introduction </a:t>
            </a:r>
          </a:p>
          <a:p>
            <a:pPr marL="457200" indent="-457200">
              <a:buFont typeface="+mj-lt"/>
              <a:buAutoNum type="arabicPeriod"/>
            </a:pPr>
            <a:r>
              <a:rPr lang="en-GB" dirty="0" smtClean="0"/>
              <a:t>Sustainability and globalisation </a:t>
            </a:r>
          </a:p>
          <a:p>
            <a:pPr marL="457200" indent="-457200">
              <a:buFont typeface="+mj-lt"/>
              <a:buAutoNum type="arabicPeriod"/>
            </a:pPr>
            <a:r>
              <a:rPr lang="en-GB" dirty="0" smtClean="0"/>
              <a:t>Finance – Banks</a:t>
            </a:r>
          </a:p>
          <a:p>
            <a:pPr marL="457200" indent="-457200">
              <a:buFont typeface="+mj-lt"/>
              <a:buAutoNum type="arabicPeriod"/>
            </a:pPr>
            <a:r>
              <a:rPr lang="en-GB" dirty="0" smtClean="0"/>
              <a:t>Global citizenship </a:t>
            </a:r>
          </a:p>
          <a:p>
            <a:pPr marL="457200" indent="-457200">
              <a:buFont typeface="+mj-lt"/>
              <a:buAutoNum type="arabicPeriod"/>
            </a:pPr>
            <a:r>
              <a:rPr lang="en-GB" dirty="0" smtClean="0"/>
              <a:t>Sustainable projects</a:t>
            </a:r>
          </a:p>
          <a:p>
            <a:pPr marL="457200" indent="-457200">
              <a:buFont typeface="+mj-lt"/>
              <a:buAutoNum type="arabicPeriod"/>
            </a:pPr>
            <a:r>
              <a:rPr lang="en-GB" dirty="0" smtClean="0"/>
              <a:t>Examples of Sustainable projects</a:t>
            </a:r>
          </a:p>
          <a:p>
            <a:pPr marL="457200" indent="-457200">
              <a:buFont typeface="+mj-lt"/>
              <a:buAutoNum type="arabicPeriod"/>
            </a:pPr>
            <a:r>
              <a:rPr lang="en-GB" dirty="0" smtClean="0"/>
              <a:t>Environmental sustainability </a:t>
            </a:r>
          </a:p>
          <a:p>
            <a:pPr marL="457200" indent="-457200">
              <a:buFont typeface="+mj-lt"/>
              <a:buAutoNum type="arabicPeriod"/>
            </a:pPr>
            <a:r>
              <a:rPr lang="en-GB" dirty="0" smtClean="0"/>
              <a:t>Leadership and entrepreneurship</a:t>
            </a:r>
          </a:p>
          <a:p>
            <a:pPr marL="457200" indent="-457200">
              <a:buFont typeface="+mj-lt"/>
              <a:buAutoNum type="arabicPeriod"/>
            </a:pPr>
            <a:r>
              <a:rPr lang="en-GB" dirty="0" smtClean="0"/>
              <a:t>Community participation </a:t>
            </a:r>
          </a:p>
          <a:p>
            <a:pPr marL="457200" indent="-457200">
              <a:buFont typeface="+mj-lt"/>
              <a:buAutoNum type="arabicPeriod"/>
            </a:pPr>
            <a:r>
              <a:rPr lang="en-GB" dirty="0" smtClean="0"/>
              <a:t>Sustainability opportunities in the banking sector</a:t>
            </a:r>
          </a:p>
          <a:p>
            <a:pPr marL="457200" indent="-457200">
              <a:buFont typeface="+mj-lt"/>
              <a:buAutoNum type="arabicPeriod"/>
            </a:pPr>
            <a:r>
              <a:rPr lang="en-GB" dirty="0" smtClean="0"/>
              <a:t>General </a:t>
            </a:r>
          </a:p>
          <a:p>
            <a:pPr marL="457200" indent="-457200">
              <a:buFont typeface="+mj-lt"/>
              <a:buAutoNum type="arabicPeriod"/>
            </a:pPr>
            <a:r>
              <a:rPr lang="en-GB" dirty="0" smtClean="0"/>
              <a:t>Conclusion </a:t>
            </a:r>
          </a:p>
          <a:p>
            <a:pPr marL="457200" indent="-457200">
              <a:buFont typeface="+mj-lt"/>
              <a:buAutoNum type="arabicPeriod"/>
            </a:pPr>
            <a:r>
              <a:rPr lang="en-GB" dirty="0" smtClean="0"/>
              <a:t>References </a:t>
            </a:r>
          </a:p>
          <a:p>
            <a:pPr marL="457200" indent="-457200">
              <a:buFont typeface="+mj-lt"/>
              <a:buAutoNum type="arabicPeriod"/>
            </a:pPr>
            <a:r>
              <a:rPr lang="en-GB" dirty="0" smtClean="0"/>
              <a:t>Learning logs </a:t>
            </a:r>
          </a:p>
          <a:p>
            <a:pPr marL="457200" indent="-457200">
              <a:buFont typeface="+mj-lt"/>
              <a:buAutoNum type="arabicPeriod"/>
            </a:pPr>
            <a:endParaRPr lang="en-GB" dirty="0"/>
          </a:p>
        </p:txBody>
      </p:sp>
    </p:spTree>
    <p:extLst>
      <p:ext uri="{BB962C8B-B14F-4D97-AF65-F5344CB8AC3E}">
        <p14:creationId xmlns:p14="http://schemas.microsoft.com/office/powerpoint/2010/main" val="3345569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a:t>
            </a:r>
            <a:endParaRPr lang="en-GB" dirty="0"/>
          </a:p>
        </p:txBody>
      </p:sp>
      <p:sp>
        <p:nvSpPr>
          <p:cNvPr id="3" name="Content Placeholder 2"/>
          <p:cNvSpPr>
            <a:spLocks noGrp="1"/>
          </p:cNvSpPr>
          <p:nvPr>
            <p:ph idx="1"/>
          </p:nvPr>
        </p:nvSpPr>
        <p:spPr/>
        <p:txBody>
          <a:bodyPr>
            <a:normAutofit lnSpcReduction="10000"/>
          </a:bodyPr>
          <a:lstStyle/>
          <a:p>
            <a:r>
              <a:rPr lang="en-GB" dirty="0">
                <a:solidFill>
                  <a:schemeClr val="tx1"/>
                </a:solidFill>
              </a:rPr>
              <a:t>N</a:t>
            </a:r>
            <a:r>
              <a:rPr lang="en-GB" dirty="0" smtClean="0">
                <a:solidFill>
                  <a:schemeClr val="tx1"/>
                </a:solidFill>
              </a:rPr>
              <a:t>owadays everyone has a bank account the reason we apply for bank accounts is so that we can manage our money and banks make this a lot easier for us. </a:t>
            </a:r>
          </a:p>
          <a:p>
            <a:endParaRPr lang="en-GB" dirty="0" smtClean="0">
              <a:solidFill>
                <a:schemeClr val="tx1"/>
              </a:solidFill>
            </a:endParaRPr>
          </a:p>
          <a:p>
            <a:r>
              <a:rPr lang="en-GB" dirty="0" smtClean="0">
                <a:solidFill>
                  <a:schemeClr val="tx1"/>
                </a:solidFill>
              </a:rPr>
              <a:t>Living without a bank account is limiting and can make things a lot difficult. Bank accounts make it so that our money is safe. </a:t>
            </a:r>
          </a:p>
          <a:p>
            <a:endParaRPr lang="en-GB" dirty="0" smtClean="0">
              <a:solidFill>
                <a:schemeClr val="tx1"/>
              </a:solidFill>
            </a:endParaRPr>
          </a:p>
          <a:p>
            <a:r>
              <a:rPr lang="en-GB" dirty="0" smtClean="0">
                <a:solidFill>
                  <a:schemeClr val="tx1"/>
                </a:solidFill>
              </a:rPr>
              <a:t>Paying for goods has gotten much easier as society has evolved – at the tap of a card instead of using all that change stored in your wallet. </a:t>
            </a:r>
            <a:endParaRPr lang="en-GB" dirty="0">
              <a:solidFill>
                <a:schemeClr val="tx1"/>
              </a:solidFill>
            </a:endParaRPr>
          </a:p>
        </p:txBody>
      </p:sp>
    </p:spTree>
    <p:extLst>
      <p:ext uri="{BB962C8B-B14F-4D97-AF65-F5344CB8AC3E}">
        <p14:creationId xmlns:p14="http://schemas.microsoft.com/office/powerpoint/2010/main" val="4294387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Sustainability and Globalisation</a:t>
            </a:r>
          </a:p>
        </p:txBody>
      </p:sp>
      <p:sp>
        <p:nvSpPr>
          <p:cNvPr id="3" name="Content Placeholder 2"/>
          <p:cNvSpPr>
            <a:spLocks noGrp="1"/>
          </p:cNvSpPr>
          <p:nvPr>
            <p:ph idx="1"/>
          </p:nvPr>
        </p:nvSpPr>
        <p:spPr>
          <a:xfrm>
            <a:off x="457200" y="1600200"/>
            <a:ext cx="8229600" cy="5105400"/>
          </a:xfrm>
        </p:spPr>
        <p:txBody>
          <a:bodyPr>
            <a:normAutofit fontScale="92500" lnSpcReduction="20000"/>
          </a:bodyPr>
          <a:lstStyle/>
          <a:p>
            <a:r>
              <a:rPr lang="en-GB" b="1" dirty="0" smtClean="0">
                <a:solidFill>
                  <a:schemeClr val="tx1"/>
                </a:solidFill>
              </a:rPr>
              <a:t>Sustainability</a:t>
            </a:r>
            <a:r>
              <a:rPr lang="en-GB" dirty="0" smtClean="0">
                <a:solidFill>
                  <a:schemeClr val="tx1"/>
                </a:solidFill>
              </a:rPr>
              <a:t> used to be defined as how the many different biological systems endure and remain diverse and productive. </a:t>
            </a:r>
          </a:p>
          <a:p>
            <a:endParaRPr lang="en-GB" dirty="0" smtClean="0">
              <a:solidFill>
                <a:schemeClr val="tx1"/>
              </a:solidFill>
            </a:endParaRPr>
          </a:p>
          <a:p>
            <a:r>
              <a:rPr lang="en-GB" dirty="0" smtClean="0">
                <a:solidFill>
                  <a:schemeClr val="tx1"/>
                </a:solidFill>
              </a:rPr>
              <a:t>That meaning has changed in the 21</a:t>
            </a:r>
            <a:r>
              <a:rPr lang="en-GB" baseline="30000" dirty="0" smtClean="0">
                <a:solidFill>
                  <a:schemeClr val="tx1"/>
                </a:solidFill>
              </a:rPr>
              <a:t>st</a:t>
            </a:r>
            <a:r>
              <a:rPr lang="en-GB" dirty="0" smtClean="0">
                <a:solidFill>
                  <a:schemeClr val="tx1"/>
                </a:solidFill>
              </a:rPr>
              <a:t> century. </a:t>
            </a:r>
          </a:p>
          <a:p>
            <a:endParaRPr lang="en-GB" dirty="0" smtClean="0">
              <a:solidFill>
                <a:schemeClr val="tx1"/>
              </a:solidFill>
            </a:endParaRPr>
          </a:p>
          <a:p>
            <a:r>
              <a:rPr lang="en-GB" dirty="0" smtClean="0">
                <a:solidFill>
                  <a:schemeClr val="tx1"/>
                </a:solidFill>
              </a:rPr>
              <a:t>Today it means to develop a sustainable model which is necessary for both the planet and its inhabitants to survive. </a:t>
            </a:r>
          </a:p>
          <a:p>
            <a:endParaRPr lang="en-GB" dirty="0" smtClean="0">
              <a:solidFill>
                <a:schemeClr val="tx1"/>
              </a:solidFill>
            </a:endParaRPr>
          </a:p>
          <a:p>
            <a:r>
              <a:rPr lang="en-GB" dirty="0" smtClean="0">
                <a:solidFill>
                  <a:schemeClr val="tx1"/>
                </a:solidFill>
              </a:rPr>
              <a:t>In this day and age we are able to share each others culture and experience it through trade and transport and this happens from hours to days. We are in a huge global economy where something that happens in one area could potentially  have a knock on effects worldwide. This process is called </a:t>
            </a:r>
            <a:r>
              <a:rPr lang="en-GB" b="1" dirty="0" smtClean="0">
                <a:solidFill>
                  <a:schemeClr val="tx1"/>
                </a:solidFill>
              </a:rPr>
              <a:t>Globalisation</a:t>
            </a:r>
            <a:r>
              <a:rPr lang="en-GB" dirty="0" smtClean="0">
                <a:solidFill>
                  <a:schemeClr val="tx1"/>
                </a:solidFill>
              </a:rPr>
              <a:t>.  </a:t>
            </a:r>
          </a:p>
          <a:p>
            <a:endParaRPr lang="en-GB" dirty="0">
              <a:solidFill>
                <a:schemeClr val="tx1"/>
              </a:solidFill>
            </a:endParaRPr>
          </a:p>
        </p:txBody>
      </p:sp>
    </p:spTree>
    <p:extLst>
      <p:ext uri="{BB962C8B-B14F-4D97-AF65-F5344CB8AC3E}">
        <p14:creationId xmlns:p14="http://schemas.microsoft.com/office/powerpoint/2010/main" val="2383987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Finance - Banks</a:t>
            </a:r>
            <a:endParaRPr lang="en-GB" dirty="0"/>
          </a:p>
        </p:txBody>
      </p:sp>
      <p:sp>
        <p:nvSpPr>
          <p:cNvPr id="3" name="Content Placeholder 2"/>
          <p:cNvSpPr>
            <a:spLocks noGrp="1"/>
          </p:cNvSpPr>
          <p:nvPr>
            <p:ph idx="1"/>
          </p:nvPr>
        </p:nvSpPr>
        <p:spPr/>
        <p:txBody>
          <a:bodyPr/>
          <a:lstStyle/>
          <a:p>
            <a:r>
              <a:rPr lang="en-GB" dirty="0" smtClean="0">
                <a:solidFill>
                  <a:schemeClr val="tx1"/>
                </a:solidFill>
              </a:rPr>
              <a:t>A bank </a:t>
            </a:r>
            <a:r>
              <a:rPr lang="en-GB" dirty="0">
                <a:solidFill>
                  <a:schemeClr val="tx1"/>
                </a:solidFill>
              </a:rPr>
              <a:t>is </a:t>
            </a:r>
            <a:r>
              <a:rPr lang="en-GB" dirty="0" smtClean="0">
                <a:solidFill>
                  <a:schemeClr val="tx1"/>
                </a:solidFill>
              </a:rPr>
              <a:t>a place which is authorized </a:t>
            </a:r>
            <a:r>
              <a:rPr lang="en-GB" dirty="0">
                <a:solidFill>
                  <a:schemeClr val="tx1"/>
                </a:solidFill>
              </a:rPr>
              <a:t>by </a:t>
            </a:r>
            <a:r>
              <a:rPr lang="en-GB" dirty="0" smtClean="0">
                <a:solidFill>
                  <a:schemeClr val="tx1"/>
                </a:solidFill>
              </a:rPr>
              <a:t>the government to:</a:t>
            </a:r>
          </a:p>
          <a:p>
            <a:r>
              <a:rPr lang="en-GB" dirty="0">
                <a:solidFill>
                  <a:schemeClr val="tx1"/>
                </a:solidFill>
              </a:rPr>
              <a:t>A</a:t>
            </a:r>
            <a:r>
              <a:rPr lang="en-GB" dirty="0" smtClean="0">
                <a:solidFill>
                  <a:schemeClr val="tx1"/>
                </a:solidFill>
              </a:rPr>
              <a:t>ccept deposits</a:t>
            </a:r>
          </a:p>
          <a:p>
            <a:r>
              <a:rPr lang="en-GB" dirty="0">
                <a:solidFill>
                  <a:schemeClr val="tx1"/>
                </a:solidFill>
              </a:rPr>
              <a:t>P</a:t>
            </a:r>
            <a:r>
              <a:rPr lang="en-GB" dirty="0" smtClean="0">
                <a:solidFill>
                  <a:schemeClr val="tx1"/>
                </a:solidFill>
              </a:rPr>
              <a:t>ay interest</a:t>
            </a:r>
          </a:p>
          <a:p>
            <a:r>
              <a:rPr lang="en-GB" dirty="0">
                <a:solidFill>
                  <a:schemeClr val="tx1"/>
                </a:solidFill>
              </a:rPr>
              <a:t>C</a:t>
            </a:r>
            <a:r>
              <a:rPr lang="en-GB" dirty="0" smtClean="0">
                <a:solidFill>
                  <a:schemeClr val="tx1"/>
                </a:solidFill>
              </a:rPr>
              <a:t>lear checks</a:t>
            </a:r>
          </a:p>
          <a:p>
            <a:r>
              <a:rPr lang="en-GB" dirty="0">
                <a:solidFill>
                  <a:schemeClr val="tx1"/>
                </a:solidFill>
              </a:rPr>
              <a:t>M</a:t>
            </a:r>
            <a:r>
              <a:rPr lang="en-GB" dirty="0" smtClean="0">
                <a:solidFill>
                  <a:schemeClr val="tx1"/>
                </a:solidFill>
              </a:rPr>
              <a:t>ake loans</a:t>
            </a:r>
          </a:p>
          <a:p>
            <a:r>
              <a:rPr lang="en-GB" dirty="0" smtClean="0">
                <a:solidFill>
                  <a:schemeClr val="tx1"/>
                </a:solidFill>
              </a:rPr>
              <a:t>Act </a:t>
            </a:r>
            <a:r>
              <a:rPr lang="en-GB" dirty="0">
                <a:solidFill>
                  <a:schemeClr val="tx1"/>
                </a:solidFill>
              </a:rPr>
              <a:t>as an intermediary in financial </a:t>
            </a:r>
            <a:r>
              <a:rPr lang="en-GB" dirty="0" smtClean="0">
                <a:solidFill>
                  <a:schemeClr val="tx1"/>
                </a:solidFill>
              </a:rPr>
              <a:t>transactions</a:t>
            </a:r>
          </a:p>
          <a:p>
            <a:r>
              <a:rPr lang="en-GB" dirty="0">
                <a:solidFill>
                  <a:schemeClr val="tx1"/>
                </a:solidFill>
              </a:rPr>
              <a:t>P</a:t>
            </a:r>
            <a:r>
              <a:rPr lang="en-GB" dirty="0" smtClean="0">
                <a:solidFill>
                  <a:schemeClr val="tx1"/>
                </a:solidFill>
              </a:rPr>
              <a:t>rovide </a:t>
            </a:r>
            <a:r>
              <a:rPr lang="en-GB" dirty="0">
                <a:solidFill>
                  <a:schemeClr val="tx1"/>
                </a:solidFill>
              </a:rPr>
              <a:t>other financial services to its customers</a:t>
            </a:r>
            <a:r>
              <a:rPr lang="en-GB" dirty="0" smtClean="0">
                <a:solidFill>
                  <a:schemeClr val="tx1"/>
                </a:solidFill>
              </a:rPr>
              <a:t>.</a:t>
            </a:r>
            <a:endParaRPr lang="en-GB" dirty="0">
              <a:solidFill>
                <a:schemeClr val="tx1"/>
              </a:solidFill>
            </a:endParaRPr>
          </a:p>
        </p:txBody>
      </p:sp>
    </p:spTree>
    <p:extLst>
      <p:ext uri="{BB962C8B-B14F-4D97-AF65-F5344CB8AC3E}">
        <p14:creationId xmlns:p14="http://schemas.microsoft.com/office/powerpoint/2010/main" val="2094012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00100"/>
            <a:ext cx="8229600" cy="1600200"/>
          </a:xfrm>
        </p:spPr>
        <p:txBody>
          <a:bodyPr/>
          <a:lstStyle/>
          <a:p>
            <a:r>
              <a:rPr lang="en-GB" dirty="0" smtClean="0"/>
              <a:t>Global citizenship</a:t>
            </a:r>
            <a:endParaRPr lang="en-GB" dirty="0"/>
          </a:p>
        </p:txBody>
      </p:sp>
      <p:sp>
        <p:nvSpPr>
          <p:cNvPr id="3" name="Content Placeholder 2"/>
          <p:cNvSpPr>
            <a:spLocks noGrp="1"/>
          </p:cNvSpPr>
          <p:nvPr>
            <p:ph idx="1"/>
          </p:nvPr>
        </p:nvSpPr>
        <p:spPr>
          <a:xfrm>
            <a:off x="457200" y="990600"/>
            <a:ext cx="8229600" cy="5562600"/>
          </a:xfrm>
        </p:spPr>
        <p:txBody>
          <a:bodyPr>
            <a:normAutofit lnSpcReduction="10000"/>
          </a:bodyPr>
          <a:lstStyle/>
          <a:p>
            <a:r>
              <a:rPr lang="en-GB" dirty="0">
                <a:solidFill>
                  <a:schemeClr val="tx1"/>
                </a:solidFill>
              </a:rPr>
              <a:t>A </a:t>
            </a:r>
            <a:r>
              <a:rPr lang="en-GB" b="1" dirty="0" smtClean="0">
                <a:solidFill>
                  <a:schemeClr val="tx1"/>
                </a:solidFill>
              </a:rPr>
              <a:t>Global citizen</a:t>
            </a:r>
            <a:r>
              <a:rPr lang="en-GB" dirty="0" smtClean="0">
                <a:solidFill>
                  <a:schemeClr val="tx1"/>
                </a:solidFill>
              </a:rPr>
              <a:t> is someone who thinks for more then just their self, understanding that we are all connected in this global community. Protecting the environment, helping the vulnerable and fighting for equality. </a:t>
            </a:r>
          </a:p>
          <a:p>
            <a:endParaRPr lang="en-GB" dirty="0" smtClean="0">
              <a:solidFill>
                <a:schemeClr val="tx1"/>
              </a:solidFill>
            </a:endParaRPr>
          </a:p>
          <a:p>
            <a:r>
              <a:rPr lang="en-GB" dirty="0" smtClean="0">
                <a:solidFill>
                  <a:schemeClr val="tx1"/>
                </a:solidFill>
              </a:rPr>
              <a:t>Global citizens take actively participate and work in making this planet a better place by:</a:t>
            </a:r>
            <a:endParaRPr lang="en-GB" dirty="0">
              <a:solidFill>
                <a:schemeClr val="tx1"/>
              </a:solidFill>
            </a:endParaRPr>
          </a:p>
          <a:p>
            <a:pPr lvl="1"/>
            <a:r>
              <a:rPr lang="en-GB" sz="2400" dirty="0" smtClean="0">
                <a:solidFill>
                  <a:schemeClr val="tx1"/>
                </a:solidFill>
              </a:rPr>
              <a:t>Promoting and striving for equality </a:t>
            </a:r>
            <a:endParaRPr lang="en-GB" sz="2400" dirty="0">
              <a:solidFill>
                <a:schemeClr val="tx1"/>
              </a:solidFill>
            </a:endParaRPr>
          </a:p>
          <a:p>
            <a:pPr lvl="1"/>
            <a:r>
              <a:rPr lang="en-GB" sz="2400" dirty="0" smtClean="0">
                <a:solidFill>
                  <a:schemeClr val="tx1"/>
                </a:solidFill>
              </a:rPr>
              <a:t>Always being fair in their life whether it’s business or normal</a:t>
            </a:r>
            <a:endParaRPr lang="en-GB" sz="2400" dirty="0">
              <a:solidFill>
                <a:schemeClr val="tx1"/>
              </a:solidFill>
            </a:endParaRPr>
          </a:p>
          <a:p>
            <a:pPr lvl="1"/>
            <a:r>
              <a:rPr lang="en-GB" sz="2400" dirty="0" smtClean="0">
                <a:solidFill>
                  <a:schemeClr val="tx1"/>
                </a:solidFill>
              </a:rPr>
              <a:t>Sustainable in work and other projects </a:t>
            </a:r>
            <a:endParaRPr lang="en-GB" sz="2400" dirty="0">
              <a:solidFill>
                <a:schemeClr val="tx1"/>
              </a:solidFill>
            </a:endParaRPr>
          </a:p>
          <a:p>
            <a:pPr lvl="1"/>
            <a:r>
              <a:rPr lang="en-GB" sz="2400" dirty="0" smtClean="0">
                <a:solidFill>
                  <a:schemeClr val="tx1"/>
                </a:solidFill>
              </a:rPr>
              <a:t>A global citizen is aware that their actions can have an affect nationally, internationally and even globally. </a:t>
            </a:r>
            <a:endParaRPr lang="en-GB" sz="2400" dirty="0">
              <a:solidFill>
                <a:schemeClr val="tx1"/>
              </a:solidFill>
            </a:endParaRPr>
          </a:p>
          <a:p>
            <a:endParaRPr lang="en-GB" dirty="0"/>
          </a:p>
        </p:txBody>
      </p:sp>
    </p:spTree>
    <p:extLst>
      <p:ext uri="{BB962C8B-B14F-4D97-AF65-F5344CB8AC3E}">
        <p14:creationId xmlns:p14="http://schemas.microsoft.com/office/powerpoint/2010/main" val="2799249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1600200"/>
          </a:xfrm>
        </p:spPr>
        <p:txBody>
          <a:bodyPr/>
          <a:lstStyle/>
          <a:p>
            <a:r>
              <a:rPr lang="en-GB" dirty="0" smtClean="0"/>
              <a:t>Sustainable projects</a:t>
            </a:r>
            <a:endParaRPr lang="en-GB" dirty="0"/>
          </a:p>
        </p:txBody>
      </p:sp>
      <p:sp>
        <p:nvSpPr>
          <p:cNvPr id="3" name="Content Placeholder 2"/>
          <p:cNvSpPr>
            <a:spLocks noGrp="1"/>
          </p:cNvSpPr>
          <p:nvPr>
            <p:ph idx="1"/>
          </p:nvPr>
        </p:nvSpPr>
        <p:spPr>
          <a:xfrm>
            <a:off x="457200" y="990600"/>
            <a:ext cx="8229600" cy="5638800"/>
          </a:xfrm>
        </p:spPr>
        <p:txBody>
          <a:bodyPr>
            <a:normAutofit lnSpcReduction="10000"/>
          </a:bodyPr>
          <a:lstStyle/>
          <a:p>
            <a:r>
              <a:rPr lang="en-GB" b="1" dirty="0">
                <a:solidFill>
                  <a:schemeClr val="tx1"/>
                </a:solidFill>
              </a:rPr>
              <a:t>Sustainable</a:t>
            </a:r>
            <a:r>
              <a:rPr lang="en-GB" dirty="0">
                <a:solidFill>
                  <a:schemeClr val="tx1"/>
                </a:solidFill>
              </a:rPr>
              <a:t>: meeting the needs of the present without compromising the ability of future generations to meet their own needs. </a:t>
            </a:r>
            <a:endParaRPr lang="en-GB" dirty="0" smtClean="0">
              <a:solidFill>
                <a:schemeClr val="tx1"/>
              </a:solidFill>
            </a:endParaRPr>
          </a:p>
          <a:p>
            <a:r>
              <a:rPr lang="en-GB" dirty="0" smtClean="0">
                <a:solidFill>
                  <a:schemeClr val="tx1"/>
                </a:solidFill>
              </a:rPr>
              <a:t>Sustainability in banking have taken two key directions:</a:t>
            </a:r>
            <a:endParaRPr lang="en-GB" dirty="0">
              <a:solidFill>
                <a:schemeClr val="tx1"/>
              </a:solidFill>
            </a:endParaRPr>
          </a:p>
          <a:p>
            <a:pPr marL="457200" indent="-457200">
              <a:buFont typeface="+mj-lt"/>
              <a:buAutoNum type="arabicPeriod"/>
            </a:pPr>
            <a:r>
              <a:rPr lang="en-GB" b="1" dirty="0" smtClean="0">
                <a:solidFill>
                  <a:schemeClr val="tx1"/>
                </a:solidFill>
              </a:rPr>
              <a:t>Environmental</a:t>
            </a:r>
            <a:r>
              <a:rPr lang="en-GB" dirty="0" smtClean="0">
                <a:solidFill>
                  <a:schemeClr val="tx1"/>
                </a:solidFill>
              </a:rPr>
              <a:t> initiatives and </a:t>
            </a:r>
            <a:r>
              <a:rPr lang="en-GB" b="1" dirty="0" smtClean="0">
                <a:solidFill>
                  <a:schemeClr val="tx1"/>
                </a:solidFill>
              </a:rPr>
              <a:t>social</a:t>
            </a:r>
            <a:r>
              <a:rPr lang="en-GB" dirty="0" smtClean="0">
                <a:solidFill>
                  <a:schemeClr val="tx1"/>
                </a:solidFill>
              </a:rPr>
              <a:t> responsible initiatives:</a:t>
            </a:r>
          </a:p>
          <a:p>
            <a:pPr marL="857250" lvl="1" indent="-457200"/>
            <a:r>
              <a:rPr lang="en-GB" sz="2000" dirty="0" smtClean="0">
                <a:solidFill>
                  <a:schemeClr val="tx1"/>
                </a:solidFill>
              </a:rPr>
              <a:t>Recycling programs </a:t>
            </a:r>
          </a:p>
          <a:p>
            <a:pPr marL="857250" lvl="1" indent="-457200"/>
            <a:r>
              <a:rPr lang="en-GB" sz="2000" dirty="0" smtClean="0">
                <a:solidFill>
                  <a:schemeClr val="tx1"/>
                </a:solidFill>
              </a:rPr>
              <a:t>Improvements in energy efficiency </a:t>
            </a:r>
          </a:p>
          <a:p>
            <a:pPr marL="857250" lvl="1" indent="-457200"/>
            <a:r>
              <a:rPr lang="en-GB" sz="2000" dirty="0" smtClean="0">
                <a:solidFill>
                  <a:schemeClr val="tx1"/>
                </a:solidFill>
              </a:rPr>
              <a:t>Support for cultural events </a:t>
            </a:r>
          </a:p>
          <a:p>
            <a:pPr marL="857250" lvl="1" indent="-457200"/>
            <a:r>
              <a:rPr lang="en-GB" sz="2000" dirty="0" smtClean="0">
                <a:solidFill>
                  <a:schemeClr val="tx1"/>
                </a:solidFill>
              </a:rPr>
              <a:t>Improved human recourse practices </a:t>
            </a:r>
          </a:p>
          <a:p>
            <a:pPr marL="857250" lvl="1" indent="-457200"/>
            <a:r>
              <a:rPr lang="en-GB" sz="2000" dirty="0" smtClean="0">
                <a:solidFill>
                  <a:schemeClr val="tx1"/>
                </a:solidFill>
              </a:rPr>
              <a:t>Charitable donations </a:t>
            </a:r>
            <a:endParaRPr lang="en-GB" sz="2000" dirty="0">
              <a:solidFill>
                <a:schemeClr val="tx1"/>
              </a:solidFill>
            </a:endParaRPr>
          </a:p>
          <a:p>
            <a:pPr marL="457200" indent="-457200">
              <a:buFont typeface="+mj-lt"/>
              <a:buAutoNum type="arabicPeriod"/>
            </a:pPr>
            <a:r>
              <a:rPr lang="en-GB" b="1" dirty="0">
                <a:solidFill>
                  <a:schemeClr val="tx1"/>
                </a:solidFill>
              </a:rPr>
              <a:t>E</a:t>
            </a:r>
            <a:r>
              <a:rPr lang="en-GB" b="1" dirty="0" smtClean="0">
                <a:solidFill>
                  <a:schemeClr val="tx1"/>
                </a:solidFill>
              </a:rPr>
              <a:t>nvironmental</a:t>
            </a:r>
            <a:r>
              <a:rPr lang="en-GB" dirty="0" smtClean="0">
                <a:solidFill>
                  <a:schemeClr val="tx1"/>
                </a:solidFill>
              </a:rPr>
              <a:t> </a:t>
            </a:r>
            <a:r>
              <a:rPr lang="en-GB" dirty="0">
                <a:solidFill>
                  <a:schemeClr val="tx1"/>
                </a:solidFill>
              </a:rPr>
              <a:t>and </a:t>
            </a:r>
            <a:r>
              <a:rPr lang="en-GB" b="1" dirty="0">
                <a:solidFill>
                  <a:schemeClr val="tx1"/>
                </a:solidFill>
              </a:rPr>
              <a:t>social</a:t>
            </a:r>
            <a:r>
              <a:rPr lang="en-GB" dirty="0">
                <a:solidFill>
                  <a:schemeClr val="tx1"/>
                </a:solidFill>
              </a:rPr>
              <a:t> considerations into </a:t>
            </a:r>
            <a:endParaRPr lang="en-GB" dirty="0" smtClean="0">
              <a:solidFill>
                <a:schemeClr val="tx1"/>
              </a:solidFill>
            </a:endParaRPr>
          </a:p>
          <a:p>
            <a:pPr marL="857250" lvl="1" indent="-457200">
              <a:buFont typeface="+mj-lt"/>
              <a:buAutoNum type="arabicPeriod"/>
            </a:pPr>
            <a:r>
              <a:rPr lang="en-GB" sz="2000" dirty="0">
                <a:solidFill>
                  <a:schemeClr val="tx1"/>
                </a:solidFill>
              </a:rPr>
              <a:t>P</a:t>
            </a:r>
            <a:r>
              <a:rPr lang="en-GB" sz="2000" dirty="0" smtClean="0">
                <a:solidFill>
                  <a:schemeClr val="tx1"/>
                </a:solidFill>
              </a:rPr>
              <a:t>roduct design </a:t>
            </a:r>
          </a:p>
          <a:p>
            <a:pPr marL="857250" lvl="1" indent="-457200">
              <a:buFont typeface="+mj-lt"/>
              <a:buAutoNum type="arabicPeriod"/>
            </a:pPr>
            <a:r>
              <a:rPr lang="en-GB" sz="2000" dirty="0">
                <a:solidFill>
                  <a:schemeClr val="tx1"/>
                </a:solidFill>
              </a:rPr>
              <a:t>M</a:t>
            </a:r>
            <a:r>
              <a:rPr lang="en-GB" sz="2000" dirty="0" smtClean="0">
                <a:solidFill>
                  <a:schemeClr val="tx1"/>
                </a:solidFill>
              </a:rPr>
              <a:t>ission policy</a:t>
            </a:r>
          </a:p>
          <a:p>
            <a:pPr marL="857250" lvl="1" indent="-457200">
              <a:buFont typeface="+mj-lt"/>
              <a:buAutoNum type="arabicPeriod"/>
            </a:pPr>
            <a:r>
              <a:rPr lang="en-GB" sz="2000" dirty="0" smtClean="0">
                <a:solidFill>
                  <a:schemeClr val="tx1"/>
                </a:solidFill>
              </a:rPr>
              <a:t>Strategies</a:t>
            </a:r>
            <a:endParaRPr lang="en-GB" sz="2000" dirty="0">
              <a:solidFill>
                <a:schemeClr val="tx1"/>
              </a:solidFill>
            </a:endParaRPr>
          </a:p>
        </p:txBody>
      </p:sp>
    </p:spTree>
    <p:extLst>
      <p:ext uri="{BB962C8B-B14F-4D97-AF65-F5344CB8AC3E}">
        <p14:creationId xmlns:p14="http://schemas.microsoft.com/office/powerpoint/2010/main" val="3543637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844"/>
            <a:ext cx="8229600" cy="1600200"/>
          </a:xfrm>
        </p:spPr>
        <p:txBody>
          <a:bodyPr/>
          <a:lstStyle/>
          <a:p>
            <a:r>
              <a:rPr lang="en-GB" dirty="0" smtClean="0"/>
              <a:t>Examples of sustainable projects</a:t>
            </a:r>
            <a:endParaRPr lang="en-GB" dirty="0"/>
          </a:p>
        </p:txBody>
      </p:sp>
      <p:sp>
        <p:nvSpPr>
          <p:cNvPr id="3" name="Content Placeholder 2"/>
          <p:cNvSpPr>
            <a:spLocks noGrp="1"/>
          </p:cNvSpPr>
          <p:nvPr>
            <p:ph idx="1"/>
          </p:nvPr>
        </p:nvSpPr>
        <p:spPr>
          <a:xfrm>
            <a:off x="457200" y="1600200"/>
            <a:ext cx="8229600" cy="5105400"/>
          </a:xfrm>
        </p:spPr>
        <p:txBody>
          <a:bodyPr>
            <a:normAutofit/>
          </a:bodyPr>
          <a:lstStyle/>
          <a:p>
            <a:r>
              <a:rPr lang="en-GB" dirty="0" smtClean="0">
                <a:solidFill>
                  <a:schemeClr val="tx1"/>
                </a:solidFill>
              </a:rPr>
              <a:t>Banks are known to help in projects that help in sustainability and globalisation by funding them so that they may achieve their goals. </a:t>
            </a:r>
          </a:p>
          <a:p>
            <a:endParaRPr lang="en-GB" dirty="0" smtClean="0">
              <a:solidFill>
                <a:schemeClr val="tx1"/>
              </a:solidFill>
            </a:endParaRPr>
          </a:p>
          <a:p>
            <a:r>
              <a:rPr lang="en-GB" dirty="0" smtClean="0">
                <a:solidFill>
                  <a:schemeClr val="tx1"/>
                </a:solidFill>
              </a:rPr>
              <a:t>The world bank integrates sustainability through managing:</a:t>
            </a:r>
          </a:p>
          <a:p>
            <a:pPr lvl="1"/>
            <a:r>
              <a:rPr lang="en-GB" sz="1800" dirty="0">
                <a:solidFill>
                  <a:schemeClr val="tx1"/>
                </a:solidFill>
              </a:rPr>
              <a:t>A</a:t>
            </a:r>
            <a:r>
              <a:rPr lang="en-GB" sz="1800" dirty="0" smtClean="0">
                <a:solidFill>
                  <a:schemeClr val="tx1"/>
                </a:solidFill>
              </a:rPr>
              <a:t>griculture</a:t>
            </a:r>
            <a:r>
              <a:rPr lang="en-GB" sz="1800" dirty="0">
                <a:solidFill>
                  <a:schemeClr val="tx1"/>
                </a:solidFill>
              </a:rPr>
              <a:t>, forests, food security, and water use in a holistic way to a growing emphasis on renewable energy, efficient energy, and low-carbon development in cities and transportation</a:t>
            </a:r>
            <a:r>
              <a:rPr lang="en-GB" sz="1800" dirty="0" smtClean="0">
                <a:solidFill>
                  <a:schemeClr val="tx1"/>
                </a:solidFill>
              </a:rPr>
              <a:t>.</a:t>
            </a:r>
          </a:p>
          <a:p>
            <a:r>
              <a:rPr lang="en-GB" dirty="0" smtClean="0">
                <a:solidFill>
                  <a:schemeClr val="tx1"/>
                </a:solidFill>
              </a:rPr>
              <a:t>Some of the projects are:</a:t>
            </a:r>
          </a:p>
          <a:p>
            <a:pPr lvl="1"/>
            <a:r>
              <a:rPr lang="en-GB" sz="1800" dirty="0">
                <a:solidFill>
                  <a:schemeClr val="tx1"/>
                </a:solidFill>
              </a:rPr>
              <a:t>Urban Networking to Complement and Extend the Reach of the Sustainable Cities </a:t>
            </a:r>
            <a:endParaRPr lang="en-GB" sz="1800" dirty="0" smtClean="0">
              <a:solidFill>
                <a:schemeClr val="tx1"/>
              </a:solidFill>
            </a:endParaRPr>
          </a:p>
          <a:p>
            <a:pPr lvl="1"/>
            <a:r>
              <a:rPr lang="en-GB" sz="1800" dirty="0">
                <a:solidFill>
                  <a:schemeClr val="tx1"/>
                </a:solidFill>
              </a:rPr>
              <a:t>Emergency Agricultural Livelihoods and Climate Resilience Project</a:t>
            </a:r>
            <a:endParaRPr lang="en-GB" sz="1800" dirty="0" smtClean="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3245720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sustainability </a:t>
            </a:r>
            <a:endParaRPr lang="en-GB" dirty="0"/>
          </a:p>
        </p:txBody>
      </p:sp>
      <p:sp>
        <p:nvSpPr>
          <p:cNvPr id="3" name="Content Placeholder 2"/>
          <p:cNvSpPr>
            <a:spLocks noGrp="1"/>
          </p:cNvSpPr>
          <p:nvPr>
            <p:ph idx="1"/>
          </p:nvPr>
        </p:nvSpPr>
        <p:spPr>
          <a:xfrm>
            <a:off x="457200" y="1600200"/>
            <a:ext cx="8229600" cy="5029200"/>
          </a:xfrm>
        </p:spPr>
        <p:txBody>
          <a:bodyPr>
            <a:normAutofit fontScale="92500"/>
          </a:bodyPr>
          <a:lstStyle/>
          <a:p>
            <a:r>
              <a:rPr lang="en-GB" dirty="0">
                <a:solidFill>
                  <a:schemeClr val="tx1"/>
                </a:solidFill>
              </a:rPr>
              <a:t>O</a:t>
            </a:r>
            <a:r>
              <a:rPr lang="en-GB" dirty="0" smtClean="0">
                <a:solidFill>
                  <a:schemeClr val="tx1"/>
                </a:solidFill>
              </a:rPr>
              <a:t>ne </a:t>
            </a:r>
            <a:r>
              <a:rPr lang="en-GB" dirty="0">
                <a:solidFill>
                  <a:schemeClr val="tx1"/>
                </a:solidFill>
              </a:rPr>
              <a:t>of the early pioneers of ecological </a:t>
            </a:r>
            <a:r>
              <a:rPr lang="en-GB" dirty="0" smtClean="0">
                <a:solidFill>
                  <a:schemeClr val="tx1"/>
                </a:solidFill>
              </a:rPr>
              <a:t>sustainability was Herman Daly.</a:t>
            </a:r>
          </a:p>
          <a:p>
            <a:r>
              <a:rPr lang="en-GB" dirty="0" smtClean="0">
                <a:solidFill>
                  <a:schemeClr val="tx1"/>
                </a:solidFill>
              </a:rPr>
              <a:t>In 1990 he proposed that: </a:t>
            </a:r>
          </a:p>
          <a:p>
            <a:pPr marL="457200" indent="-457200">
              <a:buFont typeface="+mj-lt"/>
              <a:buAutoNum type="arabicPeriod"/>
            </a:pPr>
            <a:r>
              <a:rPr lang="en-GB" dirty="0" smtClean="0">
                <a:solidFill>
                  <a:schemeClr val="tx1"/>
                </a:solidFill>
              </a:rPr>
              <a:t>For </a:t>
            </a:r>
            <a:r>
              <a:rPr lang="en-GB" dirty="0">
                <a:solidFill>
                  <a:schemeClr val="tx1"/>
                </a:solidFill>
              </a:rPr>
              <a:t>renewable resources, the rate of harvest should not exceed the rate of regeneration (sustainable yield)</a:t>
            </a:r>
          </a:p>
          <a:p>
            <a:pPr marL="457200" indent="-457200">
              <a:buFont typeface="+mj-lt"/>
              <a:buAutoNum type="arabicPeriod"/>
            </a:pPr>
            <a:r>
              <a:rPr lang="en-GB" dirty="0">
                <a:solidFill>
                  <a:schemeClr val="tx1"/>
                </a:solidFill>
              </a:rPr>
              <a:t>[For pollution] The rates of waste generation from projects should not exceed the assimilative capacity of the environment.</a:t>
            </a:r>
          </a:p>
          <a:p>
            <a:pPr marL="457200" indent="-457200">
              <a:buFont typeface="+mj-lt"/>
              <a:buAutoNum type="arabicPeriod"/>
            </a:pPr>
            <a:r>
              <a:rPr lang="en-GB" dirty="0">
                <a:solidFill>
                  <a:schemeClr val="tx1"/>
                </a:solidFill>
              </a:rPr>
              <a:t>For non-renewable resources the depletion of the non renewable resources should require comparable development of renewable substitutes for that resource</a:t>
            </a:r>
            <a:r>
              <a:rPr lang="en-GB" dirty="0" smtClean="0">
                <a:solidFill>
                  <a:schemeClr val="tx1"/>
                </a:solidFill>
              </a:rPr>
              <a:t>.</a:t>
            </a:r>
            <a:r>
              <a:rPr lang="en-GB" dirty="0">
                <a:solidFill>
                  <a:schemeClr val="tx1"/>
                </a:solidFill>
              </a:rPr>
              <a:t> </a:t>
            </a:r>
            <a:endParaRPr lang="en-GB" dirty="0" smtClean="0">
              <a:solidFill>
                <a:schemeClr val="tx1"/>
              </a:solidFill>
            </a:endParaRPr>
          </a:p>
          <a:p>
            <a:pPr marL="457200" indent="-457200">
              <a:buFont typeface="+mj-lt"/>
              <a:buAutoNum type="arabicPeriod"/>
            </a:pPr>
            <a:r>
              <a:rPr lang="en-GB" dirty="0" smtClean="0">
                <a:solidFill>
                  <a:schemeClr val="tx1"/>
                </a:solidFill>
              </a:rPr>
              <a:t>He looked </a:t>
            </a:r>
            <a:r>
              <a:rPr lang="en-GB" dirty="0">
                <a:solidFill>
                  <a:schemeClr val="tx1"/>
                </a:solidFill>
              </a:rPr>
              <a:t>at the problem from a maintenance of world's stock of natural </a:t>
            </a:r>
            <a:r>
              <a:rPr lang="en-GB" dirty="0" smtClean="0">
                <a:solidFill>
                  <a:schemeClr val="tx1"/>
                </a:solidFill>
              </a:rPr>
              <a:t>resources viewpoint</a:t>
            </a:r>
            <a:r>
              <a:rPr lang="en-GB" dirty="0">
                <a:solidFill>
                  <a:schemeClr val="tx1"/>
                </a:solidFill>
              </a:rPr>
              <a:t>. </a:t>
            </a:r>
          </a:p>
          <a:p>
            <a:endParaRPr lang="en-GB" dirty="0"/>
          </a:p>
        </p:txBody>
      </p:sp>
    </p:spTree>
    <p:extLst>
      <p:ext uri="{BB962C8B-B14F-4D97-AF65-F5344CB8AC3E}">
        <p14:creationId xmlns:p14="http://schemas.microsoft.com/office/powerpoint/2010/main" val="34685416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Leadership and Entrepreneurship</a:t>
            </a:r>
          </a:p>
        </p:txBody>
      </p:sp>
      <p:sp>
        <p:nvSpPr>
          <p:cNvPr id="3" name="Content Placeholder 2"/>
          <p:cNvSpPr>
            <a:spLocks noGrp="1"/>
          </p:cNvSpPr>
          <p:nvPr>
            <p:ph idx="1"/>
          </p:nvPr>
        </p:nvSpPr>
        <p:spPr>
          <a:xfrm>
            <a:off x="457200" y="1600200"/>
            <a:ext cx="8229600" cy="5029200"/>
          </a:xfrm>
        </p:spPr>
        <p:txBody>
          <a:bodyPr>
            <a:normAutofit lnSpcReduction="10000"/>
          </a:bodyPr>
          <a:lstStyle/>
          <a:p>
            <a:r>
              <a:rPr lang="en-GB" dirty="0" smtClean="0">
                <a:solidFill>
                  <a:schemeClr val="tx1"/>
                </a:solidFill>
              </a:rPr>
              <a:t>According to an article by Martin Willing there are Eight ways to become a great leader:</a:t>
            </a:r>
          </a:p>
          <a:p>
            <a:pPr marL="857250" lvl="1" indent="-457200">
              <a:buFont typeface="+mj-lt"/>
              <a:buAutoNum type="arabicPeriod"/>
            </a:pPr>
            <a:r>
              <a:rPr lang="en-GB" sz="2000" dirty="0" smtClean="0">
                <a:solidFill>
                  <a:schemeClr val="tx1"/>
                </a:solidFill>
              </a:rPr>
              <a:t>Creating </a:t>
            </a:r>
            <a:r>
              <a:rPr lang="en-GB" sz="2000" dirty="0">
                <a:solidFill>
                  <a:schemeClr val="tx1"/>
                </a:solidFill>
              </a:rPr>
              <a:t>master-apprentice </a:t>
            </a:r>
            <a:r>
              <a:rPr lang="en-GB" sz="2000" dirty="0" smtClean="0">
                <a:solidFill>
                  <a:schemeClr val="tx1"/>
                </a:solidFill>
              </a:rPr>
              <a:t>relationships</a:t>
            </a:r>
          </a:p>
          <a:p>
            <a:pPr marL="857250" lvl="1" indent="-457200">
              <a:buFont typeface="+mj-lt"/>
              <a:buAutoNum type="arabicPeriod"/>
            </a:pPr>
            <a:r>
              <a:rPr lang="en-GB" sz="2000" dirty="0" smtClean="0">
                <a:solidFill>
                  <a:schemeClr val="tx1"/>
                </a:solidFill>
              </a:rPr>
              <a:t>Measuring people </a:t>
            </a:r>
            <a:r>
              <a:rPr lang="en-GB" sz="2000" dirty="0">
                <a:solidFill>
                  <a:schemeClr val="tx1"/>
                </a:solidFill>
              </a:rPr>
              <a:t>by relationships as well as </a:t>
            </a:r>
            <a:r>
              <a:rPr lang="en-GB" sz="2000" dirty="0" smtClean="0">
                <a:solidFill>
                  <a:schemeClr val="tx1"/>
                </a:solidFill>
              </a:rPr>
              <a:t>competitiveness</a:t>
            </a:r>
          </a:p>
          <a:p>
            <a:pPr marL="857250" lvl="1" indent="-457200">
              <a:buFont typeface="+mj-lt"/>
              <a:buAutoNum type="arabicPeriod"/>
            </a:pPr>
            <a:r>
              <a:rPr lang="en-GB" sz="2000" dirty="0" smtClean="0">
                <a:solidFill>
                  <a:schemeClr val="tx1"/>
                </a:solidFill>
              </a:rPr>
              <a:t>Encouraging </a:t>
            </a:r>
            <a:r>
              <a:rPr lang="en-GB" sz="2000" dirty="0">
                <a:solidFill>
                  <a:schemeClr val="tx1"/>
                </a:solidFill>
              </a:rPr>
              <a:t>employees to move on to new </a:t>
            </a:r>
            <a:r>
              <a:rPr lang="en-GB" sz="2000" dirty="0" smtClean="0">
                <a:solidFill>
                  <a:schemeClr val="tx1"/>
                </a:solidFill>
              </a:rPr>
              <a:t>opportunities</a:t>
            </a:r>
          </a:p>
          <a:p>
            <a:pPr marL="857250" lvl="1" indent="-457200">
              <a:buFont typeface="+mj-lt"/>
              <a:buAutoNum type="arabicPeriod"/>
            </a:pPr>
            <a:r>
              <a:rPr lang="en-GB" sz="2000" dirty="0" smtClean="0">
                <a:solidFill>
                  <a:schemeClr val="tx1"/>
                </a:solidFill>
              </a:rPr>
              <a:t>Adapting </a:t>
            </a:r>
            <a:r>
              <a:rPr lang="en-GB" sz="2000" dirty="0">
                <a:solidFill>
                  <a:schemeClr val="tx1"/>
                </a:solidFill>
              </a:rPr>
              <a:t>the job or organization to fit the </a:t>
            </a:r>
            <a:r>
              <a:rPr lang="en-GB" sz="2000" dirty="0" smtClean="0">
                <a:solidFill>
                  <a:schemeClr val="tx1"/>
                </a:solidFill>
              </a:rPr>
              <a:t>talent</a:t>
            </a:r>
          </a:p>
          <a:p>
            <a:pPr marL="857250" lvl="1" indent="-457200">
              <a:buFont typeface="+mj-lt"/>
              <a:buAutoNum type="arabicPeriod"/>
            </a:pPr>
            <a:r>
              <a:rPr lang="en-GB" sz="2000" dirty="0" smtClean="0">
                <a:solidFill>
                  <a:schemeClr val="tx1"/>
                </a:solidFill>
              </a:rPr>
              <a:t>Taking </a:t>
            </a:r>
            <a:r>
              <a:rPr lang="en-GB" sz="2000" dirty="0">
                <a:solidFill>
                  <a:schemeClr val="tx1"/>
                </a:solidFill>
              </a:rPr>
              <a:t>chances on unconventional </a:t>
            </a:r>
            <a:r>
              <a:rPr lang="en-GB" sz="2000" dirty="0" smtClean="0">
                <a:solidFill>
                  <a:schemeClr val="tx1"/>
                </a:solidFill>
              </a:rPr>
              <a:t>talent</a:t>
            </a:r>
          </a:p>
          <a:p>
            <a:pPr marL="857250" lvl="1" indent="-457200">
              <a:buFont typeface="+mj-lt"/>
              <a:buAutoNum type="arabicPeriod"/>
            </a:pPr>
            <a:r>
              <a:rPr lang="en-GB" sz="2000" dirty="0">
                <a:solidFill>
                  <a:schemeClr val="tx1"/>
                </a:solidFill>
              </a:rPr>
              <a:t>Always searching for new talent </a:t>
            </a:r>
            <a:r>
              <a:rPr lang="en-GB" sz="2000" dirty="0" smtClean="0">
                <a:solidFill>
                  <a:schemeClr val="tx1"/>
                </a:solidFill>
              </a:rPr>
              <a:t>sources</a:t>
            </a:r>
          </a:p>
          <a:p>
            <a:pPr marL="857250" lvl="1" indent="-457200">
              <a:buFont typeface="+mj-lt"/>
              <a:buAutoNum type="arabicPeriod"/>
            </a:pPr>
            <a:r>
              <a:rPr lang="en-GB" sz="2000" dirty="0">
                <a:solidFill>
                  <a:schemeClr val="tx1"/>
                </a:solidFill>
              </a:rPr>
              <a:t>Willing and able to hire on the </a:t>
            </a:r>
            <a:r>
              <a:rPr lang="en-GB" sz="2000" dirty="0" smtClean="0">
                <a:solidFill>
                  <a:schemeClr val="tx1"/>
                </a:solidFill>
              </a:rPr>
              <a:t>spot</a:t>
            </a:r>
          </a:p>
          <a:p>
            <a:pPr marL="857250" lvl="1" indent="-457200">
              <a:buFont typeface="+mj-lt"/>
              <a:buAutoNum type="arabicPeriod"/>
            </a:pPr>
            <a:r>
              <a:rPr lang="en-GB" sz="2000" dirty="0">
                <a:solidFill>
                  <a:schemeClr val="tx1"/>
                </a:solidFill>
              </a:rPr>
              <a:t>Accept high talent turnover as a sign of </a:t>
            </a:r>
            <a:r>
              <a:rPr lang="en-GB" sz="2000" dirty="0" smtClean="0">
                <a:solidFill>
                  <a:schemeClr val="tx1"/>
                </a:solidFill>
              </a:rPr>
              <a:t>success</a:t>
            </a:r>
          </a:p>
          <a:p>
            <a:r>
              <a:rPr lang="en-GB" dirty="0">
                <a:solidFill>
                  <a:schemeClr val="tx1"/>
                </a:solidFill>
              </a:rPr>
              <a:t>Entrepreneurship </a:t>
            </a:r>
            <a:r>
              <a:rPr lang="en-GB" dirty="0" smtClean="0">
                <a:solidFill>
                  <a:schemeClr val="tx1"/>
                </a:solidFill>
              </a:rPr>
              <a:t>is </a:t>
            </a:r>
            <a:r>
              <a:rPr lang="en-GB" dirty="0">
                <a:solidFill>
                  <a:schemeClr val="tx1"/>
                </a:solidFill>
              </a:rPr>
              <a:t>both the study of </a:t>
            </a:r>
            <a:endParaRPr lang="en-GB" dirty="0" smtClean="0">
              <a:solidFill>
                <a:schemeClr val="tx1"/>
              </a:solidFill>
            </a:endParaRPr>
          </a:p>
          <a:p>
            <a:pPr lvl="1"/>
            <a:r>
              <a:rPr lang="en-GB" sz="2000" dirty="0" smtClean="0">
                <a:solidFill>
                  <a:schemeClr val="tx1"/>
                </a:solidFill>
              </a:rPr>
              <a:t>How </a:t>
            </a:r>
            <a:r>
              <a:rPr lang="en-GB" sz="2000" dirty="0">
                <a:solidFill>
                  <a:schemeClr val="tx1"/>
                </a:solidFill>
              </a:rPr>
              <a:t>new businesses are created </a:t>
            </a:r>
            <a:endParaRPr lang="en-GB" sz="2000" dirty="0" smtClean="0">
              <a:solidFill>
                <a:schemeClr val="tx1"/>
              </a:solidFill>
            </a:endParaRPr>
          </a:p>
          <a:p>
            <a:pPr lvl="1"/>
            <a:r>
              <a:rPr lang="en-GB" sz="2000" dirty="0" smtClean="0">
                <a:solidFill>
                  <a:schemeClr val="tx1"/>
                </a:solidFill>
              </a:rPr>
              <a:t>And the </a:t>
            </a:r>
            <a:r>
              <a:rPr lang="en-GB" sz="2000" dirty="0">
                <a:solidFill>
                  <a:schemeClr val="tx1"/>
                </a:solidFill>
              </a:rPr>
              <a:t>actual process of starting a new business</a:t>
            </a:r>
            <a:endParaRPr lang="en-GB" sz="2000" dirty="0" smtClean="0">
              <a:solidFill>
                <a:schemeClr val="tx1"/>
              </a:solidFill>
            </a:endParaRPr>
          </a:p>
          <a:p>
            <a:pPr marL="457200" indent="-457200">
              <a:buFont typeface="+mj-lt"/>
              <a:buAutoNum type="arabicPeriod"/>
            </a:pPr>
            <a:endParaRPr lang="en-GB" dirty="0"/>
          </a:p>
        </p:txBody>
      </p:sp>
    </p:spTree>
    <p:extLst>
      <p:ext uri="{BB962C8B-B14F-4D97-AF65-F5344CB8AC3E}">
        <p14:creationId xmlns:p14="http://schemas.microsoft.com/office/powerpoint/2010/main" val="85974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600200"/>
          </a:xfrm>
        </p:spPr>
        <p:txBody>
          <a:bodyPr/>
          <a:lstStyle/>
          <a:p>
            <a:r>
              <a:rPr lang="en-GB" dirty="0"/>
              <a:t>Community </a:t>
            </a:r>
            <a:r>
              <a:rPr lang="en-GB" dirty="0" smtClean="0"/>
              <a:t>participation</a:t>
            </a:r>
            <a:endParaRPr lang="en-GB" dirty="0"/>
          </a:p>
        </p:txBody>
      </p:sp>
      <p:sp>
        <p:nvSpPr>
          <p:cNvPr id="3" name="Content Placeholder 2"/>
          <p:cNvSpPr>
            <a:spLocks noGrp="1"/>
          </p:cNvSpPr>
          <p:nvPr>
            <p:ph idx="1"/>
          </p:nvPr>
        </p:nvSpPr>
        <p:spPr>
          <a:xfrm>
            <a:off x="457200" y="1143000"/>
            <a:ext cx="8229600" cy="5562600"/>
          </a:xfrm>
        </p:spPr>
        <p:txBody>
          <a:bodyPr>
            <a:normAutofit lnSpcReduction="10000"/>
          </a:bodyPr>
          <a:lstStyle/>
          <a:p>
            <a:r>
              <a:rPr lang="en-GB" dirty="0" smtClean="0">
                <a:solidFill>
                  <a:schemeClr val="tx1"/>
                </a:solidFill>
              </a:rPr>
              <a:t>The world bank funded in </a:t>
            </a:r>
            <a:r>
              <a:rPr lang="en-GB" dirty="0">
                <a:solidFill>
                  <a:schemeClr val="tx1"/>
                </a:solidFill>
              </a:rPr>
              <a:t>the project called </a:t>
            </a:r>
            <a:r>
              <a:rPr lang="en-GB" dirty="0" smtClean="0">
                <a:solidFill>
                  <a:schemeClr val="tx1"/>
                </a:solidFill>
              </a:rPr>
              <a:t>“Staying </a:t>
            </a:r>
            <a:r>
              <a:rPr lang="en-GB" dirty="0">
                <a:solidFill>
                  <a:schemeClr val="tx1"/>
                </a:solidFill>
              </a:rPr>
              <a:t>the Course in Mongolia: 14 years institutionalizing community </a:t>
            </a:r>
            <a:r>
              <a:rPr lang="en-GB" dirty="0" smtClean="0">
                <a:solidFill>
                  <a:schemeClr val="tx1"/>
                </a:solidFill>
              </a:rPr>
              <a:t>participation”</a:t>
            </a:r>
          </a:p>
          <a:p>
            <a:r>
              <a:rPr lang="en-GB" dirty="0" smtClean="0">
                <a:solidFill>
                  <a:schemeClr val="tx1"/>
                </a:solidFill>
              </a:rPr>
              <a:t>In Mongolia harsh winters killed one-third of the live stock and made it difficult for people to survive, The World Bank then took a different approach </a:t>
            </a:r>
          </a:p>
          <a:p>
            <a:r>
              <a:rPr lang="en-GB" dirty="0" smtClean="0">
                <a:solidFill>
                  <a:schemeClr val="tx1"/>
                </a:solidFill>
              </a:rPr>
              <a:t>Their </a:t>
            </a:r>
            <a:r>
              <a:rPr lang="en-GB" dirty="0">
                <a:solidFill>
                  <a:schemeClr val="tx1"/>
                </a:solidFill>
              </a:rPr>
              <a:t>vision was to </a:t>
            </a:r>
            <a:r>
              <a:rPr lang="en-GB" dirty="0" smtClean="0">
                <a:solidFill>
                  <a:schemeClr val="tx1"/>
                </a:solidFill>
              </a:rPr>
              <a:t>allocate the funds at the local level which gave communities a strong voice in where those investment funds should be placed.</a:t>
            </a:r>
          </a:p>
          <a:p>
            <a:r>
              <a:rPr lang="en-GB" dirty="0" smtClean="0">
                <a:solidFill>
                  <a:schemeClr val="tx1"/>
                </a:solidFill>
              </a:rPr>
              <a:t>Benefits of community participation: </a:t>
            </a:r>
          </a:p>
          <a:p>
            <a:pPr lvl="1"/>
            <a:r>
              <a:rPr lang="en-GB" sz="1800" dirty="0" smtClean="0">
                <a:solidFill>
                  <a:schemeClr val="tx1"/>
                </a:solidFill>
              </a:rPr>
              <a:t>Opinions are important – without knowing what the majority want there would be no improvement</a:t>
            </a:r>
          </a:p>
          <a:p>
            <a:pPr lvl="1"/>
            <a:r>
              <a:rPr lang="en-GB" sz="1800" dirty="0" smtClean="0">
                <a:solidFill>
                  <a:schemeClr val="tx1"/>
                </a:solidFill>
              </a:rPr>
              <a:t>Different Perspective – You see a different way to your thinking and not only the opinions of few main people but everyone for a balanced outcome</a:t>
            </a:r>
          </a:p>
          <a:p>
            <a:pPr lvl="1"/>
            <a:r>
              <a:rPr lang="en-GB" sz="1800" dirty="0" smtClean="0">
                <a:solidFill>
                  <a:schemeClr val="tx1"/>
                </a:solidFill>
              </a:rPr>
              <a:t>New information – sometimes you might gain information that is beneficial and helpful to the cause</a:t>
            </a:r>
            <a:endParaRPr lang="en-GB" sz="1800" dirty="0">
              <a:solidFill>
                <a:schemeClr val="tx1"/>
              </a:solidFill>
            </a:endParaRPr>
          </a:p>
        </p:txBody>
      </p:sp>
    </p:spTree>
    <p:extLst>
      <p:ext uri="{BB962C8B-B14F-4D97-AF65-F5344CB8AC3E}">
        <p14:creationId xmlns:p14="http://schemas.microsoft.com/office/powerpoint/2010/main" val="2649580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600200"/>
          </a:xfrm>
        </p:spPr>
        <p:txBody>
          <a:bodyPr/>
          <a:lstStyle/>
          <a:p>
            <a:r>
              <a:rPr lang="en-GB" sz="4800" dirty="0" smtClean="0"/>
              <a:t>4 Sustainability </a:t>
            </a:r>
            <a:r>
              <a:rPr lang="en-GB" sz="4800" dirty="0"/>
              <a:t>opportunities in the banking sector</a:t>
            </a:r>
          </a:p>
        </p:txBody>
      </p:sp>
      <p:sp>
        <p:nvSpPr>
          <p:cNvPr id="3" name="Content Placeholder 2"/>
          <p:cNvSpPr>
            <a:spLocks noGrp="1"/>
          </p:cNvSpPr>
          <p:nvPr>
            <p:ph idx="1"/>
          </p:nvPr>
        </p:nvSpPr>
        <p:spPr>
          <a:xfrm>
            <a:off x="457200" y="1600200"/>
            <a:ext cx="8229600" cy="5105400"/>
          </a:xfrm>
        </p:spPr>
        <p:txBody>
          <a:bodyPr>
            <a:normAutofit fontScale="92500"/>
          </a:bodyPr>
          <a:lstStyle/>
          <a:p>
            <a:pPr marL="457200" indent="-457200">
              <a:buFont typeface="+mj-lt"/>
              <a:buAutoNum type="arabicPeriod"/>
            </a:pPr>
            <a:r>
              <a:rPr lang="en-GB" dirty="0">
                <a:solidFill>
                  <a:schemeClr val="tx1"/>
                </a:solidFill>
              </a:rPr>
              <a:t>Materiality </a:t>
            </a:r>
            <a:r>
              <a:rPr lang="en-GB" dirty="0" smtClean="0">
                <a:solidFill>
                  <a:schemeClr val="tx1"/>
                </a:solidFill>
              </a:rPr>
              <a:t>assessment</a:t>
            </a:r>
          </a:p>
          <a:p>
            <a:pPr marL="857250" lvl="1" indent="-457200"/>
            <a:r>
              <a:rPr lang="en-GB" sz="1800" dirty="0" smtClean="0">
                <a:solidFill>
                  <a:schemeClr val="tx1"/>
                </a:solidFill>
              </a:rPr>
              <a:t>Assessment to gather insight </a:t>
            </a:r>
            <a:r>
              <a:rPr lang="en-GB" sz="1800" dirty="0">
                <a:solidFill>
                  <a:schemeClr val="tx1"/>
                </a:solidFill>
              </a:rPr>
              <a:t>on the relative importance of specific environmental, social and governance (ESG) issues. </a:t>
            </a:r>
            <a:endParaRPr lang="en-GB" sz="1800" dirty="0" smtClean="0">
              <a:solidFill>
                <a:schemeClr val="tx1"/>
              </a:solidFill>
            </a:endParaRPr>
          </a:p>
          <a:p>
            <a:pPr marL="857250" lvl="1" indent="-457200"/>
            <a:r>
              <a:rPr lang="en-GB" sz="1800" dirty="0" smtClean="0">
                <a:solidFill>
                  <a:schemeClr val="tx1"/>
                </a:solidFill>
              </a:rPr>
              <a:t>Mainly used for sustainability reporting </a:t>
            </a:r>
          </a:p>
          <a:p>
            <a:pPr marL="457200" indent="-457200">
              <a:buFont typeface="+mj-lt"/>
              <a:buAutoNum type="arabicPeriod"/>
            </a:pPr>
            <a:r>
              <a:rPr lang="en-GB" dirty="0">
                <a:solidFill>
                  <a:schemeClr val="tx1"/>
                </a:solidFill>
              </a:rPr>
              <a:t>Communicating </a:t>
            </a:r>
            <a:r>
              <a:rPr lang="en-GB" dirty="0" smtClean="0">
                <a:solidFill>
                  <a:schemeClr val="tx1"/>
                </a:solidFill>
              </a:rPr>
              <a:t>commitments</a:t>
            </a:r>
          </a:p>
          <a:p>
            <a:pPr marL="857250" lvl="1" indent="-457200"/>
            <a:r>
              <a:rPr lang="en-GB" sz="1800" dirty="0">
                <a:solidFill>
                  <a:schemeClr val="tx1"/>
                </a:solidFill>
              </a:rPr>
              <a:t>Increasingly, banks are communicating major long-term sustainable financing commitments, which provide an opportunity to link products and services to corporate responsibility</a:t>
            </a:r>
            <a:endParaRPr lang="en-GB" sz="1800" dirty="0" smtClean="0">
              <a:solidFill>
                <a:schemeClr val="tx1"/>
              </a:solidFill>
            </a:endParaRPr>
          </a:p>
          <a:p>
            <a:pPr marL="457200" indent="-457200">
              <a:buFont typeface="+mj-lt"/>
              <a:buAutoNum type="arabicPeriod"/>
            </a:pPr>
            <a:r>
              <a:rPr lang="en-GB" dirty="0">
                <a:solidFill>
                  <a:schemeClr val="tx1"/>
                </a:solidFill>
              </a:rPr>
              <a:t>ESG </a:t>
            </a:r>
            <a:r>
              <a:rPr lang="en-GB" dirty="0" smtClean="0">
                <a:solidFill>
                  <a:schemeClr val="tx1"/>
                </a:solidFill>
              </a:rPr>
              <a:t>metrics</a:t>
            </a:r>
          </a:p>
          <a:p>
            <a:pPr marL="857250" lvl="1" indent="-457200"/>
            <a:r>
              <a:rPr lang="en-GB" sz="1800" dirty="0" smtClean="0">
                <a:solidFill>
                  <a:schemeClr val="tx1"/>
                </a:solidFill>
              </a:rPr>
              <a:t>ESG stands for environmental, social and governance</a:t>
            </a:r>
          </a:p>
          <a:p>
            <a:pPr marL="857250" lvl="1" indent="-457200"/>
            <a:r>
              <a:rPr lang="en-GB" sz="1800" dirty="0" smtClean="0">
                <a:solidFill>
                  <a:schemeClr val="tx1"/>
                </a:solidFill>
              </a:rPr>
              <a:t>The </a:t>
            </a:r>
            <a:r>
              <a:rPr lang="en-GB" sz="1800" dirty="0">
                <a:solidFill>
                  <a:schemeClr val="tx1"/>
                </a:solidFill>
              </a:rPr>
              <a:t>three main factors investors consider with regards to a firm's ethical impact and sustainable practices.</a:t>
            </a:r>
          </a:p>
          <a:p>
            <a:pPr marL="457200" indent="-457200">
              <a:buFont typeface="+mj-lt"/>
              <a:buAutoNum type="arabicPeriod"/>
            </a:pPr>
            <a:r>
              <a:rPr lang="en-GB" dirty="0" smtClean="0">
                <a:solidFill>
                  <a:schemeClr val="tx1"/>
                </a:solidFill>
              </a:rPr>
              <a:t>Governance </a:t>
            </a:r>
          </a:p>
          <a:p>
            <a:pPr marL="857250" lvl="1" indent="-457200"/>
            <a:r>
              <a:rPr lang="en-GB" sz="1800" dirty="0">
                <a:solidFill>
                  <a:schemeClr val="tx1"/>
                </a:solidFill>
              </a:rPr>
              <a:t>Governance structures continue to play a key role in engaging employees and driving corporate responsibility and business integration</a:t>
            </a:r>
          </a:p>
        </p:txBody>
      </p:sp>
    </p:spTree>
    <p:extLst>
      <p:ext uri="{BB962C8B-B14F-4D97-AF65-F5344CB8AC3E}">
        <p14:creationId xmlns:p14="http://schemas.microsoft.com/office/powerpoint/2010/main" val="2118849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600200"/>
          </a:xfrm>
        </p:spPr>
        <p:txBody>
          <a:bodyPr/>
          <a:lstStyle/>
          <a:p>
            <a:r>
              <a:rPr lang="en-GB" dirty="0" smtClean="0"/>
              <a:t>General </a:t>
            </a:r>
            <a:endParaRPr lang="en-GB" dirty="0"/>
          </a:p>
        </p:txBody>
      </p:sp>
      <p:sp>
        <p:nvSpPr>
          <p:cNvPr id="3" name="Content Placeholder 2"/>
          <p:cNvSpPr>
            <a:spLocks noGrp="1"/>
          </p:cNvSpPr>
          <p:nvPr>
            <p:ph idx="1"/>
          </p:nvPr>
        </p:nvSpPr>
        <p:spPr>
          <a:xfrm>
            <a:off x="457200" y="1219200"/>
            <a:ext cx="8229600" cy="5562600"/>
          </a:xfrm>
        </p:spPr>
        <p:txBody>
          <a:bodyPr>
            <a:normAutofit fontScale="85000" lnSpcReduction="20000"/>
          </a:bodyPr>
          <a:lstStyle/>
          <a:p>
            <a:r>
              <a:rPr lang="en-GB" dirty="0" smtClean="0">
                <a:solidFill>
                  <a:schemeClr val="tx1"/>
                </a:solidFill>
              </a:rPr>
              <a:t>My main impression is that a lot of worlds funds are used toward progress in the technological and well fair of human beings when the planet itself is suffering through various different problems, one of them being the slow and steady decline in green.</a:t>
            </a:r>
          </a:p>
          <a:p>
            <a:endParaRPr lang="en-GB" dirty="0">
              <a:solidFill>
                <a:schemeClr val="tx1"/>
              </a:solidFill>
            </a:endParaRPr>
          </a:p>
          <a:p>
            <a:r>
              <a:rPr lang="en-GB" dirty="0" smtClean="0">
                <a:solidFill>
                  <a:schemeClr val="tx1"/>
                </a:solidFill>
              </a:rPr>
              <a:t>One of the studies that I found surprising was the fact that banks were funding projects for sustainability and how much sustainability and globalisation have become more important over the years. I thought sustainability and globalisation was founded recently along with the fact that humans are reducing green in the world.</a:t>
            </a:r>
          </a:p>
          <a:p>
            <a:endParaRPr lang="en-GB" dirty="0" smtClean="0">
              <a:solidFill>
                <a:schemeClr val="tx1"/>
              </a:solidFill>
            </a:endParaRPr>
          </a:p>
          <a:p>
            <a:r>
              <a:rPr lang="en-GB" dirty="0" smtClean="0">
                <a:solidFill>
                  <a:schemeClr val="tx1"/>
                </a:solidFill>
              </a:rPr>
              <a:t>Working together with my colleagues has been fun we learnt something new nearly every time we sat together to discuss this topic, one of the challenges we faced was the fact that we could not meet up apart from on Wednesdays when we go to university. I have learnt the importance and the much need of integration of sustainability and globalisation in all sorts of businesses </a:t>
            </a:r>
            <a:endParaRPr lang="en-GB" dirty="0">
              <a:solidFill>
                <a:schemeClr val="tx1"/>
              </a:solidFill>
            </a:endParaRPr>
          </a:p>
        </p:txBody>
      </p:sp>
    </p:spTree>
    <p:extLst>
      <p:ext uri="{BB962C8B-B14F-4D97-AF65-F5344CB8AC3E}">
        <p14:creationId xmlns:p14="http://schemas.microsoft.com/office/powerpoint/2010/main" val="13772875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600200"/>
          </a:xfrm>
        </p:spPr>
        <p:txBody>
          <a:bodyPr/>
          <a:lstStyle/>
          <a:p>
            <a:r>
              <a:rPr lang="en-GB" dirty="0" smtClean="0"/>
              <a:t>Conclusion </a:t>
            </a:r>
            <a:endParaRPr lang="en-GB" dirty="0"/>
          </a:p>
        </p:txBody>
      </p:sp>
      <p:sp>
        <p:nvSpPr>
          <p:cNvPr id="3" name="Content Placeholder 2"/>
          <p:cNvSpPr>
            <a:spLocks noGrp="1"/>
          </p:cNvSpPr>
          <p:nvPr>
            <p:ph idx="1"/>
          </p:nvPr>
        </p:nvSpPr>
        <p:spPr>
          <a:xfrm>
            <a:off x="457200" y="1600200"/>
            <a:ext cx="8229600" cy="4800600"/>
          </a:xfrm>
        </p:spPr>
        <p:txBody>
          <a:bodyPr>
            <a:normAutofit fontScale="92500"/>
          </a:bodyPr>
          <a:lstStyle/>
          <a:p>
            <a:r>
              <a:rPr lang="en-GB" dirty="0">
                <a:solidFill>
                  <a:schemeClr val="tx1"/>
                </a:solidFill>
              </a:rPr>
              <a:t>It is estimated that out of the US$50 trillion in banking assets in emerging markets </a:t>
            </a:r>
          </a:p>
          <a:p>
            <a:r>
              <a:rPr lang="en-GB" dirty="0" smtClean="0">
                <a:solidFill>
                  <a:schemeClr val="tx1"/>
                </a:solidFill>
              </a:rPr>
              <a:t>This is a bout </a:t>
            </a:r>
            <a:r>
              <a:rPr lang="en-GB" dirty="0">
                <a:solidFill>
                  <a:schemeClr val="tx1"/>
                </a:solidFill>
              </a:rPr>
              <a:t>a third of the </a:t>
            </a:r>
            <a:r>
              <a:rPr lang="en-GB" dirty="0" smtClean="0">
                <a:solidFill>
                  <a:schemeClr val="tx1"/>
                </a:solidFill>
              </a:rPr>
              <a:t>global banking assets, </a:t>
            </a:r>
          </a:p>
          <a:p>
            <a:r>
              <a:rPr lang="en-GB" dirty="0">
                <a:solidFill>
                  <a:schemeClr val="tx1"/>
                </a:solidFill>
              </a:rPr>
              <a:t>O</a:t>
            </a:r>
            <a:r>
              <a:rPr lang="en-GB" dirty="0" smtClean="0">
                <a:solidFill>
                  <a:schemeClr val="tx1"/>
                </a:solidFill>
              </a:rPr>
              <a:t>nly less </a:t>
            </a:r>
            <a:r>
              <a:rPr lang="en-GB" dirty="0">
                <a:solidFill>
                  <a:schemeClr val="tx1"/>
                </a:solidFill>
              </a:rPr>
              <a:t>than 10% </a:t>
            </a:r>
            <a:r>
              <a:rPr lang="en-GB" dirty="0" smtClean="0">
                <a:solidFill>
                  <a:schemeClr val="tx1"/>
                </a:solidFill>
              </a:rPr>
              <a:t>of that $50 trillion is </a:t>
            </a:r>
            <a:r>
              <a:rPr lang="en-GB" dirty="0">
                <a:solidFill>
                  <a:schemeClr val="tx1"/>
                </a:solidFill>
              </a:rPr>
              <a:t>currently directed to “green” </a:t>
            </a:r>
            <a:r>
              <a:rPr lang="en-GB" dirty="0" smtClean="0">
                <a:solidFill>
                  <a:schemeClr val="tx1"/>
                </a:solidFill>
              </a:rPr>
              <a:t>loans </a:t>
            </a:r>
            <a:r>
              <a:rPr lang="en-GB" dirty="0">
                <a:solidFill>
                  <a:schemeClr val="tx1"/>
                </a:solidFill>
              </a:rPr>
              <a:t>or </a:t>
            </a:r>
            <a:r>
              <a:rPr lang="en-GB" dirty="0" smtClean="0">
                <a:solidFill>
                  <a:schemeClr val="tx1"/>
                </a:solidFill>
              </a:rPr>
              <a:t>credits and this is only in the U.S.</a:t>
            </a:r>
          </a:p>
          <a:p>
            <a:r>
              <a:rPr lang="en-GB" dirty="0" smtClean="0">
                <a:solidFill>
                  <a:schemeClr val="tx1"/>
                </a:solidFill>
              </a:rPr>
              <a:t>Not that much of our global wealth is going into keeping our world green, yes there are projects worldwide that are contributing but it is not enough.</a:t>
            </a:r>
          </a:p>
          <a:p>
            <a:r>
              <a:rPr lang="en-GB" dirty="0" smtClean="0">
                <a:solidFill>
                  <a:schemeClr val="tx1"/>
                </a:solidFill>
              </a:rPr>
              <a:t>There is more money used in cleaning out green to build new structures then there is to rebuilding our planet. </a:t>
            </a:r>
          </a:p>
          <a:p>
            <a:r>
              <a:rPr lang="en-GB" dirty="0" smtClean="0">
                <a:solidFill>
                  <a:schemeClr val="tx1"/>
                </a:solidFill>
              </a:rPr>
              <a:t>Sustainability is crucial to the survival of the human race.</a:t>
            </a:r>
            <a:endParaRPr lang="en-GB" dirty="0">
              <a:solidFill>
                <a:schemeClr val="tx1"/>
              </a:solidFill>
            </a:endParaRPr>
          </a:p>
        </p:txBody>
      </p:sp>
    </p:spTree>
    <p:extLst>
      <p:ext uri="{BB962C8B-B14F-4D97-AF65-F5344CB8AC3E}">
        <p14:creationId xmlns:p14="http://schemas.microsoft.com/office/powerpoint/2010/main" val="17204717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a:xfrm>
            <a:off x="457200" y="1600200"/>
            <a:ext cx="8229600" cy="5105400"/>
          </a:xfrm>
        </p:spPr>
        <p:txBody>
          <a:bodyPr>
            <a:normAutofit fontScale="77500" lnSpcReduction="20000"/>
          </a:bodyPr>
          <a:lstStyle/>
          <a:p>
            <a:r>
              <a:rPr lang="en-GB" dirty="0" smtClean="0">
                <a:solidFill>
                  <a:schemeClr val="tx1"/>
                </a:solidFill>
                <a:latin typeface="Branding-Medium"/>
              </a:rPr>
              <a:t>Rosie Leizrowice</a:t>
            </a:r>
            <a:r>
              <a:rPr lang="en-GB" dirty="0">
                <a:solidFill>
                  <a:schemeClr val="tx1"/>
                </a:solidFill>
                <a:latin typeface="Branding-Medium"/>
              </a:rPr>
              <a:t> </a:t>
            </a:r>
            <a:r>
              <a:rPr lang="en-GB" dirty="0" smtClean="0">
                <a:solidFill>
                  <a:schemeClr val="tx1"/>
                </a:solidFill>
                <a:latin typeface="Branding-Medium"/>
              </a:rPr>
              <a:t>2018, Why </a:t>
            </a:r>
            <a:r>
              <a:rPr lang="en-GB" dirty="0">
                <a:solidFill>
                  <a:schemeClr val="tx1"/>
                </a:solidFill>
                <a:latin typeface="Branding-Medium"/>
              </a:rPr>
              <a:t>Do Banks Exist? Do We Still Need Them</a:t>
            </a:r>
            <a:r>
              <a:rPr lang="en-GB" dirty="0" smtClean="0">
                <a:solidFill>
                  <a:schemeClr val="tx1"/>
                </a:solidFill>
                <a:latin typeface="Branding-Medium"/>
              </a:rPr>
              <a:t>? [Online] Available at:</a:t>
            </a:r>
            <a:endParaRPr lang="en-GB" dirty="0" smtClean="0">
              <a:solidFill>
                <a:schemeClr val="tx1"/>
              </a:solidFill>
              <a:hlinkClick r:id="rId2"/>
            </a:endParaRPr>
          </a:p>
          <a:p>
            <a:r>
              <a:rPr lang="en-GB" dirty="0" smtClean="0">
                <a:hlinkClick r:id="rId2"/>
              </a:rPr>
              <a:t>https</a:t>
            </a:r>
            <a:r>
              <a:rPr lang="en-GB" dirty="0">
                <a:hlinkClick r:id="rId2"/>
              </a:rPr>
              <a:t>://wirexapp.com/banks-exist-still-need</a:t>
            </a:r>
            <a:r>
              <a:rPr lang="en-GB" dirty="0" smtClean="0">
                <a:hlinkClick r:id="rId2"/>
              </a:rPr>
              <a:t>/</a:t>
            </a:r>
            <a:r>
              <a:rPr lang="en-GB" dirty="0" smtClean="0"/>
              <a:t> </a:t>
            </a:r>
          </a:p>
          <a:p>
            <a:r>
              <a:rPr lang="en-GB" dirty="0" smtClean="0">
                <a:solidFill>
                  <a:schemeClr val="tx1"/>
                </a:solidFill>
                <a:latin typeface="Branding-Medium"/>
              </a:rPr>
              <a:t>2013-2018, What </a:t>
            </a:r>
            <a:r>
              <a:rPr lang="en-GB" dirty="0">
                <a:solidFill>
                  <a:schemeClr val="tx1"/>
                </a:solidFill>
                <a:latin typeface="Branding-Medium"/>
              </a:rPr>
              <a:t>is Sustainability</a:t>
            </a:r>
            <a:r>
              <a:rPr lang="en-GB" dirty="0" smtClean="0">
                <a:solidFill>
                  <a:schemeClr val="tx1"/>
                </a:solidFill>
                <a:latin typeface="Branding-Medium"/>
              </a:rPr>
              <a:t>? [Online] Available at:</a:t>
            </a:r>
            <a:endParaRPr lang="en-GB" dirty="0">
              <a:solidFill>
                <a:schemeClr val="tx1"/>
              </a:solidFill>
              <a:latin typeface="Branding-Medium"/>
            </a:endParaRPr>
          </a:p>
          <a:p>
            <a:r>
              <a:rPr lang="en-GB" dirty="0">
                <a:hlinkClick r:id="rId3"/>
              </a:rPr>
              <a:t>https://www.sustainabilitydegrees.com/what-is-sustainability</a:t>
            </a:r>
            <a:r>
              <a:rPr lang="en-GB" dirty="0" smtClean="0">
                <a:hlinkClick r:id="rId3"/>
              </a:rPr>
              <a:t>/</a:t>
            </a:r>
            <a:r>
              <a:rPr lang="en-GB" dirty="0" smtClean="0"/>
              <a:t> </a:t>
            </a:r>
          </a:p>
          <a:p>
            <a:r>
              <a:rPr lang="en-GB" dirty="0" smtClean="0">
                <a:solidFill>
                  <a:schemeClr val="tx1"/>
                </a:solidFill>
                <a:latin typeface="Branding-Medium"/>
              </a:rPr>
              <a:t>Globalisation [Online] Available at:</a:t>
            </a:r>
          </a:p>
          <a:p>
            <a:r>
              <a:rPr lang="en-GB" dirty="0">
                <a:hlinkClick r:id="rId4"/>
              </a:rPr>
              <a:t>http://</a:t>
            </a:r>
            <a:r>
              <a:rPr lang="en-GB" dirty="0" smtClean="0">
                <a:hlinkClick r:id="rId4"/>
              </a:rPr>
              <a:t>www.bbc.co.uk/schools/gcsebitesize/geography/globalisation/globalisation_rev1.shtml</a:t>
            </a:r>
            <a:r>
              <a:rPr lang="en-GB" dirty="0" smtClean="0"/>
              <a:t> </a:t>
            </a:r>
          </a:p>
          <a:p>
            <a:r>
              <a:rPr lang="en-GB" dirty="0" smtClean="0">
                <a:solidFill>
                  <a:schemeClr val="tx1"/>
                </a:solidFill>
                <a:latin typeface="Branding-Medium"/>
              </a:rPr>
              <a:t>Business dictionary [Online] Available at:</a:t>
            </a:r>
            <a:endParaRPr lang="en-GB" dirty="0">
              <a:solidFill>
                <a:schemeClr val="tx1"/>
              </a:solidFill>
              <a:latin typeface="Branding-Medium"/>
            </a:endParaRPr>
          </a:p>
          <a:p>
            <a:r>
              <a:rPr lang="en-GB" dirty="0">
                <a:hlinkClick r:id="rId5"/>
              </a:rPr>
              <a:t>http://</a:t>
            </a:r>
            <a:r>
              <a:rPr lang="en-GB" dirty="0" smtClean="0">
                <a:hlinkClick r:id="rId5"/>
              </a:rPr>
              <a:t>www.businessdictionary.com/definition/bank.html</a:t>
            </a:r>
            <a:endParaRPr lang="en-GB" dirty="0">
              <a:ln>
                <a:solidFill>
                  <a:schemeClr val="bg1"/>
                </a:solidFill>
              </a:ln>
              <a:solidFill>
                <a:schemeClr val="tx1"/>
              </a:solidFill>
              <a:latin typeface="Branding-Medium"/>
              <a:hlinkClick r:id="rId6"/>
            </a:endParaRPr>
          </a:p>
          <a:p>
            <a:r>
              <a:rPr lang="en-GB" dirty="0">
                <a:solidFill>
                  <a:schemeClr val="tx1"/>
                </a:solidFill>
                <a:latin typeface="Branding-Medium"/>
              </a:rPr>
              <a:t>Joe McCarthy 2015, What does it mean to be a global citizen? You helped us find </a:t>
            </a:r>
            <a:r>
              <a:rPr lang="en-GB" dirty="0" smtClean="0">
                <a:solidFill>
                  <a:schemeClr val="tx1"/>
                </a:solidFill>
                <a:latin typeface="Branding-Medium"/>
              </a:rPr>
              <a:t>out? [Online] Available at:</a:t>
            </a:r>
            <a:endParaRPr lang="en-GB" dirty="0">
              <a:solidFill>
                <a:schemeClr val="tx1"/>
              </a:solidFill>
              <a:latin typeface="Branding-Medium"/>
              <a:hlinkClick r:id="rId6"/>
            </a:endParaRPr>
          </a:p>
          <a:p>
            <a:r>
              <a:rPr lang="en-GB" dirty="0" smtClean="0">
                <a:hlinkClick r:id="rId6"/>
              </a:rPr>
              <a:t>https</a:t>
            </a:r>
            <a:r>
              <a:rPr lang="en-GB" dirty="0">
                <a:hlinkClick r:id="rId6"/>
              </a:rPr>
              <a:t>://www.globalcitizen.org/en/content/what-it-means</a:t>
            </a:r>
            <a:r>
              <a:rPr lang="en-GB" dirty="0" smtClean="0">
                <a:hlinkClick r:id="rId6"/>
              </a:rPr>
              <a:t>/</a:t>
            </a:r>
            <a:r>
              <a:rPr lang="en-GB" dirty="0" smtClean="0"/>
              <a:t> </a:t>
            </a:r>
          </a:p>
          <a:p>
            <a:r>
              <a:rPr lang="en-GB" dirty="0">
                <a:solidFill>
                  <a:schemeClr val="tx1"/>
                </a:solidFill>
                <a:latin typeface="Branding-Medium"/>
              </a:rPr>
              <a:t>Oxfam, What is Global Citizenship</a:t>
            </a:r>
            <a:r>
              <a:rPr lang="en-GB" dirty="0" smtClean="0">
                <a:solidFill>
                  <a:schemeClr val="tx1"/>
                </a:solidFill>
                <a:latin typeface="Branding-Medium"/>
              </a:rPr>
              <a:t>? [Online] Available at: </a:t>
            </a:r>
          </a:p>
          <a:p>
            <a:r>
              <a:rPr lang="en-GB" dirty="0" smtClean="0">
                <a:hlinkClick r:id="rId7"/>
              </a:rPr>
              <a:t>https</a:t>
            </a:r>
            <a:r>
              <a:rPr lang="en-GB" dirty="0">
                <a:hlinkClick r:id="rId7"/>
              </a:rPr>
              <a:t>://</a:t>
            </a:r>
            <a:r>
              <a:rPr lang="en-GB" dirty="0" smtClean="0">
                <a:hlinkClick r:id="rId7"/>
              </a:rPr>
              <a:t>www.oxfam.org.uk/education/who-we-are/what-is-global-citizenship</a:t>
            </a:r>
            <a:r>
              <a:rPr lang="en-GB" dirty="0" smtClean="0"/>
              <a:t> </a:t>
            </a:r>
          </a:p>
          <a:p>
            <a:r>
              <a:rPr lang="en-GB" dirty="0" smtClean="0">
                <a:solidFill>
                  <a:schemeClr val="tx1"/>
                </a:solidFill>
                <a:latin typeface="Branding-Medium"/>
              </a:rPr>
              <a:t>Entrepreneurship [Online] Available at:</a:t>
            </a:r>
          </a:p>
          <a:p>
            <a:r>
              <a:rPr lang="en-GB" dirty="0">
                <a:hlinkClick r:id="rId8"/>
              </a:rPr>
              <a:t>https://</a:t>
            </a:r>
            <a:r>
              <a:rPr lang="en-GB" dirty="0" smtClean="0">
                <a:hlinkClick r:id="rId8"/>
              </a:rPr>
              <a:t>www.shopify.co.uk/encyclopedia/entrepreneurship</a:t>
            </a:r>
            <a:r>
              <a:rPr lang="en-GB" dirty="0" smtClean="0"/>
              <a:t> </a:t>
            </a:r>
            <a:endParaRPr lang="en-GB" dirty="0"/>
          </a:p>
        </p:txBody>
      </p:sp>
    </p:spTree>
    <p:extLst>
      <p:ext uri="{BB962C8B-B14F-4D97-AF65-F5344CB8AC3E}">
        <p14:creationId xmlns:p14="http://schemas.microsoft.com/office/powerpoint/2010/main" val="9855720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600200"/>
          </a:xfrm>
        </p:spPr>
        <p:txBody>
          <a:bodyPr/>
          <a:lstStyle/>
          <a:p>
            <a:r>
              <a:rPr lang="en-GB" dirty="0" smtClean="0"/>
              <a:t>References</a:t>
            </a:r>
            <a:endParaRPr lang="en-GB" dirty="0"/>
          </a:p>
        </p:txBody>
      </p:sp>
      <p:sp>
        <p:nvSpPr>
          <p:cNvPr id="3" name="Content Placeholder 2"/>
          <p:cNvSpPr>
            <a:spLocks noGrp="1"/>
          </p:cNvSpPr>
          <p:nvPr>
            <p:ph idx="1"/>
          </p:nvPr>
        </p:nvSpPr>
        <p:spPr>
          <a:xfrm>
            <a:off x="457200" y="1219200"/>
            <a:ext cx="8229600" cy="5410200"/>
          </a:xfrm>
        </p:spPr>
        <p:txBody>
          <a:bodyPr>
            <a:noAutofit/>
          </a:bodyPr>
          <a:lstStyle/>
          <a:p>
            <a:r>
              <a:rPr lang="en-GB" sz="1600" dirty="0">
                <a:solidFill>
                  <a:schemeClr val="tx1"/>
                </a:solidFill>
                <a:latin typeface="Branding-Medium"/>
              </a:rPr>
              <a:t>BSD Global, Sustainable </a:t>
            </a:r>
            <a:r>
              <a:rPr lang="en-GB" sz="1600" dirty="0" smtClean="0">
                <a:solidFill>
                  <a:schemeClr val="tx1"/>
                </a:solidFill>
                <a:latin typeface="Branding-Medium"/>
              </a:rPr>
              <a:t>banking [Online] Available at: </a:t>
            </a:r>
            <a:endParaRPr lang="en-GB" sz="1600" dirty="0" smtClean="0">
              <a:solidFill>
                <a:schemeClr val="tx1"/>
              </a:solidFill>
              <a:latin typeface="Branding-Medium"/>
              <a:hlinkClick r:id="rId2"/>
            </a:endParaRPr>
          </a:p>
          <a:p>
            <a:r>
              <a:rPr lang="en-GB" sz="1600" dirty="0" smtClean="0">
                <a:hlinkClick r:id="rId2"/>
              </a:rPr>
              <a:t>https</a:t>
            </a:r>
            <a:r>
              <a:rPr lang="en-GB" sz="1600" dirty="0">
                <a:hlinkClick r:id="rId2"/>
              </a:rPr>
              <a:t>://</a:t>
            </a:r>
            <a:r>
              <a:rPr lang="en-GB" sz="1600" dirty="0" smtClean="0">
                <a:hlinkClick r:id="rId2"/>
              </a:rPr>
              <a:t>www.iisd.org/business/banking/sus_banking.aspx</a:t>
            </a:r>
            <a:r>
              <a:rPr lang="en-GB" sz="1600" dirty="0" smtClean="0"/>
              <a:t> </a:t>
            </a:r>
          </a:p>
          <a:p>
            <a:r>
              <a:rPr lang="en-GB" sz="1600" dirty="0" smtClean="0">
                <a:solidFill>
                  <a:schemeClr val="tx1"/>
                </a:solidFill>
                <a:latin typeface="Branding-Medium"/>
              </a:rPr>
              <a:t>SBN, Greening </a:t>
            </a:r>
            <a:r>
              <a:rPr lang="en-GB" sz="1600" dirty="0">
                <a:solidFill>
                  <a:schemeClr val="tx1"/>
                </a:solidFill>
                <a:latin typeface="Branding-Medium"/>
              </a:rPr>
              <a:t>the Banking System </a:t>
            </a:r>
            <a:r>
              <a:rPr lang="en-GB" sz="1600" dirty="0" smtClean="0">
                <a:solidFill>
                  <a:schemeClr val="tx1"/>
                </a:solidFill>
                <a:latin typeface="Branding-Medium"/>
              </a:rPr>
              <a:t>- Experiences </a:t>
            </a:r>
            <a:r>
              <a:rPr lang="en-GB" sz="1600" dirty="0">
                <a:solidFill>
                  <a:schemeClr val="tx1"/>
                </a:solidFill>
                <a:latin typeface="Branding-Medium"/>
              </a:rPr>
              <a:t>from the Sustainable Banking </a:t>
            </a:r>
            <a:r>
              <a:rPr lang="en-GB" sz="1600" dirty="0" smtClean="0">
                <a:solidFill>
                  <a:schemeClr val="tx1"/>
                </a:solidFill>
                <a:latin typeface="Branding-Medium"/>
              </a:rPr>
              <a:t>Network (SBN) (</a:t>
            </a:r>
            <a:r>
              <a:rPr lang="en-GB" sz="1600" dirty="0">
                <a:solidFill>
                  <a:schemeClr val="tx1"/>
                </a:solidFill>
                <a:latin typeface="Branding-Medium"/>
              </a:rPr>
              <a:t>Input Paper for the G20 Green Finance Study Group</a:t>
            </a:r>
            <a:r>
              <a:rPr lang="en-GB" sz="1600" dirty="0" smtClean="0">
                <a:solidFill>
                  <a:schemeClr val="tx1"/>
                </a:solidFill>
                <a:latin typeface="Branding-Medium"/>
              </a:rPr>
              <a:t>) [Online] Available at:</a:t>
            </a:r>
          </a:p>
          <a:p>
            <a:r>
              <a:rPr lang="en-GB" sz="1600" dirty="0" smtClean="0">
                <a:hlinkClick r:id="rId3"/>
              </a:rPr>
              <a:t>https</a:t>
            </a:r>
            <a:r>
              <a:rPr lang="en-GB" sz="1600" dirty="0">
                <a:hlinkClick r:id="rId3"/>
              </a:rPr>
              <a:t>://</a:t>
            </a:r>
            <a:r>
              <a:rPr lang="en-GB" sz="1600" dirty="0" smtClean="0">
                <a:hlinkClick r:id="rId3"/>
              </a:rPr>
              <a:t>www.ifc.org/wps/wcm/connect/da980744-987e-496d-82e8-e5f146895165/SBN_PAPER_G20_updated+08312016.pdf?MOD=AJPERES</a:t>
            </a:r>
            <a:r>
              <a:rPr lang="en-GB" sz="1600" dirty="0" smtClean="0"/>
              <a:t> </a:t>
            </a:r>
          </a:p>
          <a:p>
            <a:r>
              <a:rPr lang="en-GB" sz="1600" dirty="0" smtClean="0">
                <a:solidFill>
                  <a:schemeClr val="tx1"/>
                </a:solidFill>
                <a:latin typeface="Branding-Medium"/>
              </a:rPr>
              <a:t>World </a:t>
            </a:r>
            <a:r>
              <a:rPr lang="en-GB" sz="1600" dirty="0">
                <a:solidFill>
                  <a:schemeClr val="tx1"/>
                </a:solidFill>
                <a:latin typeface="Branding-Medium"/>
              </a:rPr>
              <a:t>bank, Projects &amp; Programs </a:t>
            </a:r>
            <a:r>
              <a:rPr lang="en-GB" sz="1600" dirty="0" smtClean="0">
                <a:solidFill>
                  <a:schemeClr val="tx1"/>
                </a:solidFill>
                <a:latin typeface="Branding-Medium"/>
              </a:rPr>
              <a:t>[Online] Available at:</a:t>
            </a:r>
          </a:p>
          <a:p>
            <a:r>
              <a:rPr lang="en-GB" sz="1600" dirty="0">
                <a:hlinkClick r:id="rId4"/>
              </a:rPr>
              <a:t>http://</a:t>
            </a:r>
            <a:r>
              <a:rPr lang="en-GB" sz="1600" dirty="0" smtClean="0">
                <a:hlinkClick r:id="rId4"/>
              </a:rPr>
              <a:t>www.worldbank.org/en/topic/sustainabledevelopment/projects</a:t>
            </a:r>
            <a:r>
              <a:rPr lang="en-GB" sz="1600" dirty="0" smtClean="0"/>
              <a:t> </a:t>
            </a:r>
          </a:p>
          <a:p>
            <a:r>
              <a:rPr lang="en-GB" sz="1600" dirty="0" smtClean="0">
                <a:solidFill>
                  <a:schemeClr val="tx1"/>
                </a:solidFill>
                <a:latin typeface="Branding-Medium"/>
              </a:rPr>
              <a:t>Environmental sustainability, [Online] Available at:</a:t>
            </a:r>
          </a:p>
          <a:p>
            <a:r>
              <a:rPr lang="en-GB" sz="1600" dirty="0">
                <a:hlinkClick r:id="rId5"/>
              </a:rPr>
              <a:t>http://</a:t>
            </a:r>
            <a:r>
              <a:rPr lang="en-GB" sz="1600" dirty="0" smtClean="0">
                <a:hlinkClick r:id="rId5"/>
              </a:rPr>
              <a:t>www.thwink.org/sustain/glossary/EnvironmentalSustainability.htm</a:t>
            </a:r>
            <a:r>
              <a:rPr lang="en-GB" sz="1600" dirty="0" smtClean="0"/>
              <a:t> </a:t>
            </a:r>
          </a:p>
          <a:p>
            <a:r>
              <a:rPr lang="en-GB" sz="1600" dirty="0">
                <a:solidFill>
                  <a:schemeClr val="tx1"/>
                </a:solidFill>
                <a:latin typeface="Branding-Medium"/>
              </a:rPr>
              <a:t>Robert B. </a:t>
            </a:r>
            <a:r>
              <a:rPr lang="en-GB" sz="1600" dirty="0" err="1" smtClean="0">
                <a:solidFill>
                  <a:schemeClr val="tx1"/>
                </a:solidFill>
                <a:latin typeface="Branding-Medium"/>
              </a:rPr>
              <a:t>Zoellick</a:t>
            </a:r>
            <a:r>
              <a:rPr lang="en-GB" sz="1600" dirty="0">
                <a:solidFill>
                  <a:schemeClr val="tx1"/>
                </a:solidFill>
                <a:latin typeface="Branding-Medium"/>
              </a:rPr>
              <a:t> </a:t>
            </a:r>
            <a:r>
              <a:rPr lang="en-GB" sz="1600" dirty="0" smtClean="0">
                <a:solidFill>
                  <a:schemeClr val="tx1"/>
                </a:solidFill>
                <a:latin typeface="Branding-Medium"/>
              </a:rPr>
              <a:t>2007</a:t>
            </a:r>
            <a:r>
              <a:rPr lang="en-GB" sz="1600" dirty="0">
                <a:solidFill>
                  <a:schemeClr val="tx1"/>
                </a:solidFill>
                <a:latin typeface="Branding-Medium"/>
              </a:rPr>
              <a:t>, An Inclusive &amp; Sustainable Globalization</a:t>
            </a:r>
          </a:p>
          <a:p>
            <a:r>
              <a:rPr lang="en-GB" sz="1600" dirty="0">
                <a:solidFill>
                  <a:schemeClr val="tx1"/>
                </a:solidFill>
                <a:latin typeface="Branding-Medium"/>
              </a:rPr>
              <a:t>October 10, </a:t>
            </a:r>
            <a:r>
              <a:rPr lang="en-GB" sz="1600" dirty="0" smtClean="0">
                <a:solidFill>
                  <a:schemeClr val="tx1"/>
                </a:solidFill>
                <a:latin typeface="Branding-Medium"/>
              </a:rPr>
              <a:t>2007 [</a:t>
            </a:r>
            <a:r>
              <a:rPr lang="en-GB" sz="1600" dirty="0">
                <a:solidFill>
                  <a:schemeClr val="tx1"/>
                </a:solidFill>
                <a:latin typeface="Branding-Medium"/>
              </a:rPr>
              <a:t>Online</a:t>
            </a:r>
            <a:r>
              <a:rPr lang="en-GB" sz="1600" dirty="0" smtClean="0">
                <a:solidFill>
                  <a:schemeClr val="tx1"/>
                </a:solidFill>
                <a:latin typeface="Branding-Medium"/>
              </a:rPr>
              <a:t>] Available at:</a:t>
            </a:r>
          </a:p>
          <a:p>
            <a:r>
              <a:rPr lang="en-GB" sz="1600" dirty="0">
                <a:hlinkClick r:id="rId6"/>
              </a:rPr>
              <a:t>http://</a:t>
            </a:r>
            <a:r>
              <a:rPr lang="en-GB" sz="1600" dirty="0" smtClean="0">
                <a:hlinkClick r:id="rId6"/>
              </a:rPr>
              <a:t>www.worldbank.org/en/news/speech/2007/10/10/an-inclusive-sustainable-globalization</a:t>
            </a:r>
            <a:endParaRPr lang="en-GB" sz="1600" dirty="0" smtClean="0"/>
          </a:p>
          <a:p>
            <a:r>
              <a:rPr lang="en-GB" sz="1600" dirty="0" smtClean="0">
                <a:solidFill>
                  <a:schemeClr val="tx1"/>
                </a:solidFill>
                <a:latin typeface="Branding-Medium"/>
              </a:rPr>
              <a:t>Martin </a:t>
            </a:r>
            <a:r>
              <a:rPr lang="en-GB" sz="1600" dirty="0" err="1" smtClean="0">
                <a:solidFill>
                  <a:schemeClr val="tx1"/>
                </a:solidFill>
                <a:latin typeface="Branding-Medium"/>
              </a:rPr>
              <a:t>Zwilling</a:t>
            </a:r>
            <a:r>
              <a:rPr lang="en-GB" sz="1600" dirty="0">
                <a:solidFill>
                  <a:schemeClr val="tx1"/>
                </a:solidFill>
                <a:latin typeface="Branding-Medium"/>
              </a:rPr>
              <a:t> 2016, 8 Leadership Practices That Will Make You </a:t>
            </a:r>
            <a:r>
              <a:rPr lang="en-GB" sz="1600" dirty="0" smtClean="0">
                <a:solidFill>
                  <a:schemeClr val="tx1"/>
                </a:solidFill>
                <a:latin typeface="Branding-Medium"/>
              </a:rPr>
              <a:t>Memorable [Online] Available at:</a:t>
            </a:r>
          </a:p>
          <a:p>
            <a:r>
              <a:rPr lang="en-GB" sz="1600" dirty="0">
                <a:hlinkClick r:id="rId7"/>
              </a:rPr>
              <a:t>https://www.forbes.com/sites/martinzwilling/2016/04/03/8-leadership-practices-that-will-make-you-memorable/#</a:t>
            </a:r>
            <a:r>
              <a:rPr lang="en-GB" sz="1600" dirty="0" smtClean="0">
                <a:hlinkClick r:id="rId7"/>
              </a:rPr>
              <a:t>16304e476c01</a:t>
            </a:r>
            <a:r>
              <a:rPr lang="en-GB" sz="1600" dirty="0" smtClean="0"/>
              <a:t> </a:t>
            </a:r>
            <a:endParaRPr lang="en-GB" sz="1600" dirty="0"/>
          </a:p>
        </p:txBody>
      </p:sp>
    </p:spTree>
    <p:extLst>
      <p:ext uri="{BB962C8B-B14F-4D97-AF65-F5344CB8AC3E}">
        <p14:creationId xmlns:p14="http://schemas.microsoft.com/office/powerpoint/2010/main" val="2724474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solidFill>
                  <a:schemeClr val="tx1"/>
                </a:solidFill>
                <a:latin typeface="Branding-Medium"/>
              </a:rPr>
              <a:t>Helene </a:t>
            </a:r>
            <a:r>
              <a:rPr lang="en-GB" dirty="0">
                <a:solidFill>
                  <a:schemeClr val="tx1"/>
                </a:solidFill>
                <a:latin typeface="Branding-Medium"/>
              </a:rPr>
              <a:t>Carlsson Rex 2015, community </a:t>
            </a:r>
            <a:r>
              <a:rPr lang="en-GB" dirty="0" smtClean="0">
                <a:solidFill>
                  <a:schemeClr val="tx1"/>
                </a:solidFill>
                <a:latin typeface="Branding-Medium"/>
              </a:rPr>
              <a:t>participation [Online] Available at:</a:t>
            </a:r>
          </a:p>
          <a:p>
            <a:r>
              <a:rPr lang="en-GB" dirty="0">
                <a:hlinkClick r:id="rId2"/>
              </a:rPr>
              <a:t>http://</a:t>
            </a:r>
            <a:r>
              <a:rPr lang="en-GB" dirty="0" smtClean="0">
                <a:hlinkClick r:id="rId2"/>
              </a:rPr>
              <a:t>blogs.worldbank.org/category/tags/community-participation</a:t>
            </a:r>
            <a:r>
              <a:rPr lang="en-GB" dirty="0" smtClean="0"/>
              <a:t> </a:t>
            </a:r>
          </a:p>
          <a:p>
            <a:r>
              <a:rPr lang="en-GB" dirty="0" smtClean="0">
                <a:solidFill>
                  <a:schemeClr val="tx1"/>
                </a:solidFill>
                <a:latin typeface="Branding-Medium"/>
              </a:rPr>
              <a:t>Social pinpoint [Online] Available at:</a:t>
            </a:r>
          </a:p>
          <a:p>
            <a:r>
              <a:rPr lang="en-GB" dirty="0">
                <a:hlinkClick r:id="rId3"/>
              </a:rPr>
              <a:t>https://www.socialpinpoint.com/blog/6-reasons-to-participate-community-engagement</a:t>
            </a:r>
            <a:r>
              <a:rPr lang="en-GB" dirty="0" smtClean="0">
                <a:hlinkClick r:id="rId3"/>
              </a:rPr>
              <a:t>/</a:t>
            </a:r>
            <a:r>
              <a:rPr lang="en-GB" dirty="0" smtClean="0"/>
              <a:t> </a:t>
            </a:r>
          </a:p>
          <a:p>
            <a:r>
              <a:rPr lang="en-GB" dirty="0" smtClean="0">
                <a:solidFill>
                  <a:schemeClr val="tx1"/>
                </a:solidFill>
                <a:latin typeface="Branding-Medium"/>
              </a:rPr>
              <a:t>Bart King </a:t>
            </a:r>
            <a:r>
              <a:rPr lang="en-GB" dirty="0">
                <a:solidFill>
                  <a:schemeClr val="tx1"/>
                </a:solidFill>
                <a:latin typeface="Branding-Medium"/>
              </a:rPr>
              <a:t>2013, Materiality assessments: The missing link for sustainability </a:t>
            </a:r>
            <a:r>
              <a:rPr lang="en-GB" dirty="0" smtClean="0">
                <a:solidFill>
                  <a:schemeClr val="tx1"/>
                </a:solidFill>
                <a:latin typeface="Branding-Medium"/>
              </a:rPr>
              <a:t>strategy [Online] Available at:</a:t>
            </a:r>
          </a:p>
          <a:p>
            <a:r>
              <a:rPr lang="en-GB" dirty="0">
                <a:hlinkClick r:id="rId4"/>
              </a:rPr>
              <a:t>https://</a:t>
            </a:r>
            <a:r>
              <a:rPr lang="en-GB" dirty="0" smtClean="0">
                <a:hlinkClick r:id="rId4"/>
              </a:rPr>
              <a:t>www.greenbiz.com/blog/2013/09/10/materiality-assessments-missing-link-sustainability-strategy</a:t>
            </a:r>
            <a:r>
              <a:rPr lang="en-GB" dirty="0" smtClean="0"/>
              <a:t> </a:t>
            </a:r>
          </a:p>
          <a:p>
            <a:r>
              <a:rPr lang="en-GB" dirty="0" smtClean="0">
                <a:solidFill>
                  <a:schemeClr val="tx1"/>
                </a:solidFill>
                <a:latin typeface="Branding-Medium"/>
              </a:rPr>
              <a:t>Sandy Eapen </a:t>
            </a:r>
            <a:r>
              <a:rPr lang="en-GB" dirty="0">
                <a:solidFill>
                  <a:schemeClr val="tx1"/>
                </a:solidFill>
                <a:latin typeface="Branding-Medium"/>
              </a:rPr>
              <a:t>2018, 4 sustainability opportunities in the banking </a:t>
            </a:r>
            <a:r>
              <a:rPr lang="en-GB" dirty="0" smtClean="0">
                <a:solidFill>
                  <a:schemeClr val="tx1"/>
                </a:solidFill>
                <a:latin typeface="Branding-Medium"/>
              </a:rPr>
              <a:t>sector [Online] Available at:</a:t>
            </a:r>
          </a:p>
          <a:p>
            <a:r>
              <a:rPr lang="en-GB" dirty="0">
                <a:hlinkClick r:id="rId5"/>
              </a:rPr>
              <a:t>https://</a:t>
            </a:r>
            <a:r>
              <a:rPr lang="en-GB" dirty="0" smtClean="0">
                <a:hlinkClick r:id="rId5"/>
              </a:rPr>
              <a:t>www.greenbiz.com/article/4-sustainability-opportunities-banking-sector</a:t>
            </a:r>
            <a:r>
              <a:rPr lang="en-GB" dirty="0" smtClean="0"/>
              <a:t> </a:t>
            </a:r>
          </a:p>
          <a:p>
            <a:r>
              <a:rPr lang="en-GB" dirty="0" smtClean="0">
                <a:solidFill>
                  <a:schemeClr val="tx1"/>
                </a:solidFill>
                <a:latin typeface="Branding-Medium"/>
              </a:rPr>
              <a:t>Investopedia [Online] Available at:</a:t>
            </a:r>
          </a:p>
          <a:p>
            <a:r>
              <a:rPr lang="en-GB" dirty="0" smtClean="0">
                <a:hlinkClick r:id="rId6"/>
              </a:rPr>
              <a:t>https</a:t>
            </a:r>
            <a:r>
              <a:rPr lang="en-GB" dirty="0">
                <a:hlinkClick r:id="rId6"/>
              </a:rPr>
              <a:t>://</a:t>
            </a:r>
            <a:r>
              <a:rPr lang="en-GB" dirty="0" smtClean="0">
                <a:hlinkClick r:id="rId6"/>
              </a:rPr>
              <a:t>www.investopedia.com/terms/e/environmental-social-and-governance-esg-criteria.asp</a:t>
            </a:r>
            <a:r>
              <a:rPr lang="en-GB" dirty="0" smtClean="0"/>
              <a:t> </a:t>
            </a:r>
            <a:endParaRPr lang="en-GB" dirty="0"/>
          </a:p>
        </p:txBody>
      </p:sp>
    </p:spTree>
    <p:extLst>
      <p:ext uri="{BB962C8B-B14F-4D97-AF65-F5344CB8AC3E}">
        <p14:creationId xmlns:p14="http://schemas.microsoft.com/office/powerpoint/2010/main" val="29300324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log</a:t>
            </a:r>
            <a:endParaRPr lang="en-GB" dirty="0"/>
          </a:p>
        </p:txBody>
      </p:sp>
      <p:sp>
        <p:nvSpPr>
          <p:cNvPr id="3" name="Content Placeholder 2"/>
          <p:cNvSpPr>
            <a:spLocks noGrp="1"/>
          </p:cNvSpPr>
          <p:nvPr>
            <p:ph idx="1"/>
          </p:nvPr>
        </p:nvSpPr>
        <p:spPr>
          <a:xfrm>
            <a:off x="457200" y="1600200"/>
            <a:ext cx="8229600" cy="5029200"/>
          </a:xfrm>
        </p:spPr>
        <p:txBody>
          <a:bodyPr>
            <a:normAutofit fontScale="70000" lnSpcReduction="20000"/>
          </a:bodyPr>
          <a:lstStyle/>
          <a:p>
            <a:r>
              <a:rPr lang="en-GB" dirty="0">
                <a:solidFill>
                  <a:schemeClr val="tx1"/>
                </a:solidFill>
              </a:rPr>
              <a:t>How did you work together</a:t>
            </a:r>
            <a:r>
              <a:rPr lang="en-GB" dirty="0" smtClean="0">
                <a:solidFill>
                  <a:schemeClr val="tx1"/>
                </a:solidFill>
              </a:rPr>
              <a:t>?</a:t>
            </a:r>
          </a:p>
          <a:p>
            <a:r>
              <a:rPr lang="en-GB" dirty="0" smtClean="0"/>
              <a:t>We worked by having one centre figure guiding us as the leader. While everyone was assigned a role to do.  </a:t>
            </a:r>
            <a:endParaRPr lang="en-GB" dirty="0"/>
          </a:p>
          <a:p>
            <a:r>
              <a:rPr lang="en-GB" dirty="0" smtClean="0">
                <a:solidFill>
                  <a:schemeClr val="tx1"/>
                </a:solidFill>
              </a:rPr>
              <a:t>Who </a:t>
            </a:r>
            <a:r>
              <a:rPr lang="en-GB" dirty="0">
                <a:solidFill>
                  <a:schemeClr val="tx1"/>
                </a:solidFill>
              </a:rPr>
              <a:t>did what</a:t>
            </a:r>
            <a:r>
              <a:rPr lang="en-GB" dirty="0" smtClean="0">
                <a:solidFill>
                  <a:schemeClr val="tx1"/>
                </a:solidFill>
              </a:rPr>
              <a:t>?</a:t>
            </a:r>
          </a:p>
          <a:p>
            <a:r>
              <a:rPr lang="en-GB" dirty="0" smtClean="0"/>
              <a:t>Everyone had different parts to do, one had to divide the role, the other in charge of communication, one in charge in of directions (How to present etc.) and lastly one in charge of morale.</a:t>
            </a:r>
            <a:endParaRPr lang="en-GB" dirty="0"/>
          </a:p>
          <a:p>
            <a:r>
              <a:rPr lang="en-GB" dirty="0" smtClean="0">
                <a:solidFill>
                  <a:schemeClr val="tx1"/>
                </a:solidFill>
              </a:rPr>
              <a:t>What </a:t>
            </a:r>
            <a:r>
              <a:rPr lang="en-GB" dirty="0">
                <a:solidFill>
                  <a:schemeClr val="tx1"/>
                </a:solidFill>
              </a:rPr>
              <a:t>went wrong</a:t>
            </a:r>
            <a:r>
              <a:rPr lang="en-GB" dirty="0" smtClean="0">
                <a:solidFill>
                  <a:schemeClr val="tx1"/>
                </a:solidFill>
              </a:rPr>
              <a:t>?</a:t>
            </a:r>
          </a:p>
          <a:p>
            <a:r>
              <a:rPr lang="en-GB" dirty="0" smtClean="0"/>
              <a:t>We had created a good presentation but it seemed to have  different to what was asked so we had to restart.</a:t>
            </a:r>
            <a:endParaRPr lang="en-GB" dirty="0"/>
          </a:p>
          <a:p>
            <a:r>
              <a:rPr lang="en-GB" dirty="0" smtClean="0">
                <a:solidFill>
                  <a:schemeClr val="tx1"/>
                </a:solidFill>
              </a:rPr>
              <a:t>What </a:t>
            </a:r>
            <a:r>
              <a:rPr lang="en-GB" dirty="0">
                <a:solidFill>
                  <a:schemeClr val="tx1"/>
                </a:solidFill>
              </a:rPr>
              <a:t>went well</a:t>
            </a:r>
            <a:r>
              <a:rPr lang="en-GB" dirty="0" smtClean="0">
                <a:solidFill>
                  <a:schemeClr val="tx1"/>
                </a:solidFill>
              </a:rPr>
              <a:t>?</a:t>
            </a:r>
          </a:p>
          <a:p>
            <a:r>
              <a:rPr lang="en-GB" dirty="0" smtClean="0"/>
              <a:t>We had a good team which listened to each other and worked together.</a:t>
            </a:r>
            <a:endParaRPr lang="en-GB" dirty="0"/>
          </a:p>
          <a:p>
            <a:r>
              <a:rPr lang="en-GB" dirty="0" smtClean="0">
                <a:solidFill>
                  <a:schemeClr val="tx1"/>
                </a:solidFill>
              </a:rPr>
              <a:t>Did </a:t>
            </a:r>
            <a:r>
              <a:rPr lang="en-GB" dirty="0">
                <a:solidFill>
                  <a:schemeClr val="tx1"/>
                </a:solidFill>
              </a:rPr>
              <a:t>you meet often </a:t>
            </a:r>
            <a:r>
              <a:rPr lang="en-GB" dirty="0" smtClean="0">
                <a:solidFill>
                  <a:schemeClr val="tx1"/>
                </a:solidFill>
              </a:rPr>
              <a:t>enough?</a:t>
            </a:r>
          </a:p>
          <a:p>
            <a:r>
              <a:rPr lang="en-GB" dirty="0" smtClean="0"/>
              <a:t>No, it was difficult to meet outside of the usual time of Wednesdays.</a:t>
            </a:r>
            <a:endParaRPr lang="en-GB" dirty="0"/>
          </a:p>
          <a:p>
            <a:r>
              <a:rPr lang="en-GB" dirty="0" smtClean="0">
                <a:solidFill>
                  <a:schemeClr val="tx1"/>
                </a:solidFill>
              </a:rPr>
              <a:t>Did </a:t>
            </a:r>
            <a:r>
              <a:rPr lang="en-GB" dirty="0">
                <a:solidFill>
                  <a:schemeClr val="tx1"/>
                </a:solidFill>
              </a:rPr>
              <a:t>you use Skype (or other online meeting platform</a:t>
            </a:r>
            <a:r>
              <a:rPr lang="en-GB" dirty="0" smtClean="0">
                <a:solidFill>
                  <a:schemeClr val="tx1"/>
                </a:solidFill>
              </a:rPr>
              <a:t>?</a:t>
            </a:r>
          </a:p>
          <a:p>
            <a:r>
              <a:rPr lang="en-GB" dirty="0" smtClean="0"/>
              <a:t>We use WhatsApp very often.</a:t>
            </a:r>
            <a:endParaRPr lang="en-GB" dirty="0"/>
          </a:p>
          <a:p>
            <a:r>
              <a:rPr lang="en-GB" dirty="0" smtClean="0">
                <a:solidFill>
                  <a:schemeClr val="tx1"/>
                </a:solidFill>
              </a:rPr>
              <a:t>Did </a:t>
            </a:r>
            <a:r>
              <a:rPr lang="en-GB" dirty="0">
                <a:solidFill>
                  <a:schemeClr val="tx1"/>
                </a:solidFill>
              </a:rPr>
              <a:t>that work well</a:t>
            </a:r>
            <a:r>
              <a:rPr lang="en-GB" dirty="0" smtClean="0">
                <a:solidFill>
                  <a:schemeClr val="tx1"/>
                </a:solidFill>
              </a:rPr>
              <a:t>?</a:t>
            </a:r>
          </a:p>
          <a:p>
            <a:r>
              <a:rPr lang="en-GB" dirty="0" smtClean="0"/>
              <a:t>Yes, we were able to transfer documents and pile up everyone's research together through this app.</a:t>
            </a:r>
            <a:endParaRPr lang="en-GB" dirty="0"/>
          </a:p>
        </p:txBody>
      </p:sp>
    </p:spTree>
    <p:extLst>
      <p:ext uri="{BB962C8B-B14F-4D97-AF65-F5344CB8AC3E}">
        <p14:creationId xmlns:p14="http://schemas.microsoft.com/office/powerpoint/2010/main" val="32001498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logs</a:t>
            </a:r>
            <a:endParaRPr lang="en-GB" dirty="0"/>
          </a:p>
        </p:txBody>
      </p:sp>
      <p:sp>
        <p:nvSpPr>
          <p:cNvPr id="3" name="Content Placeholder 2"/>
          <p:cNvSpPr>
            <a:spLocks noGrp="1"/>
          </p:cNvSpPr>
          <p:nvPr>
            <p:ph idx="1"/>
          </p:nvPr>
        </p:nvSpPr>
        <p:spPr/>
        <p:txBody>
          <a:bodyPr>
            <a:normAutofit fontScale="92500"/>
          </a:bodyPr>
          <a:lstStyle/>
          <a:p>
            <a:r>
              <a:rPr lang="en-GB" dirty="0">
                <a:solidFill>
                  <a:schemeClr val="tx1"/>
                </a:solidFill>
              </a:rPr>
              <a:t>Did you have technical problems in meeting online</a:t>
            </a:r>
            <a:r>
              <a:rPr lang="en-GB" dirty="0" smtClean="0">
                <a:solidFill>
                  <a:schemeClr val="tx1"/>
                </a:solidFill>
              </a:rPr>
              <a:t>?</a:t>
            </a:r>
          </a:p>
          <a:p>
            <a:r>
              <a:rPr lang="en-GB" dirty="0" smtClean="0"/>
              <a:t>Yes, there were times when we were having connections problems or had people working at different times so getting together often was very difficult.</a:t>
            </a:r>
            <a:endParaRPr lang="en-GB" dirty="0"/>
          </a:p>
          <a:p>
            <a:r>
              <a:rPr lang="en-GB" dirty="0">
                <a:solidFill>
                  <a:schemeClr val="tx1"/>
                </a:solidFill>
              </a:rPr>
              <a:t>Did some group members refuse to meet online</a:t>
            </a:r>
            <a:r>
              <a:rPr lang="en-GB" dirty="0" smtClean="0">
                <a:solidFill>
                  <a:schemeClr val="tx1"/>
                </a:solidFill>
              </a:rPr>
              <a:t>?</a:t>
            </a:r>
          </a:p>
          <a:p>
            <a:r>
              <a:rPr lang="en-GB" dirty="0" smtClean="0">
                <a:solidFill>
                  <a:schemeClr val="bg1">
                    <a:lumMod val="50000"/>
                  </a:schemeClr>
                </a:solidFill>
              </a:rPr>
              <a:t>No, everyone was willing to work </a:t>
            </a:r>
            <a:endParaRPr lang="en-GB" dirty="0">
              <a:solidFill>
                <a:schemeClr val="bg1">
                  <a:lumMod val="50000"/>
                </a:schemeClr>
              </a:solidFill>
            </a:endParaRPr>
          </a:p>
          <a:p>
            <a:r>
              <a:rPr lang="en-GB" dirty="0">
                <a:solidFill>
                  <a:schemeClr val="tx1"/>
                </a:solidFill>
              </a:rPr>
              <a:t>How did you overcome this</a:t>
            </a:r>
            <a:r>
              <a:rPr lang="en-GB" dirty="0" smtClean="0">
                <a:solidFill>
                  <a:schemeClr val="tx1"/>
                </a:solidFill>
              </a:rPr>
              <a:t>?</a:t>
            </a:r>
          </a:p>
          <a:p>
            <a:r>
              <a:rPr lang="en-GB" dirty="0" smtClean="0"/>
              <a:t>Yes, by doing extra work when we were free/</a:t>
            </a:r>
            <a:endParaRPr lang="en-GB" dirty="0"/>
          </a:p>
          <a:p>
            <a:r>
              <a:rPr lang="en-GB" dirty="0">
                <a:solidFill>
                  <a:schemeClr val="tx1"/>
                </a:solidFill>
              </a:rPr>
              <a:t>Did someone not pull their weight</a:t>
            </a:r>
            <a:r>
              <a:rPr lang="en-GB" dirty="0" smtClean="0">
                <a:solidFill>
                  <a:schemeClr val="tx1"/>
                </a:solidFill>
              </a:rPr>
              <a:t>?</a:t>
            </a:r>
          </a:p>
          <a:p>
            <a:r>
              <a:rPr lang="en-GB" dirty="0" smtClean="0"/>
              <a:t>Everyone worked hard </a:t>
            </a:r>
            <a:endParaRPr lang="en-GB" dirty="0"/>
          </a:p>
          <a:p>
            <a:endParaRPr lang="en-GB" dirty="0"/>
          </a:p>
        </p:txBody>
      </p:sp>
    </p:spTree>
    <p:extLst>
      <p:ext uri="{BB962C8B-B14F-4D97-AF65-F5344CB8AC3E}">
        <p14:creationId xmlns:p14="http://schemas.microsoft.com/office/powerpoint/2010/main" val="33719148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logs </a:t>
            </a:r>
            <a:endParaRPr lang="en-GB" dirty="0"/>
          </a:p>
        </p:txBody>
      </p:sp>
      <p:sp>
        <p:nvSpPr>
          <p:cNvPr id="3" name="Content Placeholder 2"/>
          <p:cNvSpPr>
            <a:spLocks noGrp="1"/>
          </p:cNvSpPr>
          <p:nvPr>
            <p:ph idx="1"/>
          </p:nvPr>
        </p:nvSpPr>
        <p:spPr>
          <a:xfrm>
            <a:off x="457200" y="1600200"/>
            <a:ext cx="8229600" cy="5029200"/>
          </a:xfrm>
        </p:spPr>
        <p:txBody>
          <a:bodyPr>
            <a:normAutofit fontScale="85000" lnSpcReduction="20000"/>
          </a:bodyPr>
          <a:lstStyle/>
          <a:p>
            <a:r>
              <a:rPr lang="en-GB" dirty="0">
                <a:solidFill>
                  <a:schemeClr val="tx1"/>
                </a:solidFill>
              </a:rPr>
              <a:t>How did you divide the work between you</a:t>
            </a:r>
            <a:r>
              <a:rPr lang="en-GB" dirty="0" smtClean="0">
                <a:solidFill>
                  <a:schemeClr val="tx1"/>
                </a:solidFill>
              </a:rPr>
              <a:t>?</a:t>
            </a:r>
          </a:p>
          <a:p>
            <a:r>
              <a:rPr lang="en-GB" dirty="0" smtClean="0"/>
              <a:t>Everyone was allocated work by the leader </a:t>
            </a:r>
            <a:endParaRPr lang="en-GB" dirty="0"/>
          </a:p>
          <a:p>
            <a:r>
              <a:rPr lang="en-GB" dirty="0">
                <a:solidFill>
                  <a:schemeClr val="tx1"/>
                </a:solidFill>
              </a:rPr>
              <a:t>Was it fairly shared out</a:t>
            </a:r>
            <a:r>
              <a:rPr lang="en-GB" dirty="0" smtClean="0">
                <a:solidFill>
                  <a:schemeClr val="tx1"/>
                </a:solidFill>
              </a:rPr>
              <a:t>?</a:t>
            </a:r>
          </a:p>
          <a:p>
            <a:r>
              <a:rPr lang="en-GB" dirty="0" smtClean="0"/>
              <a:t>Yes it was</a:t>
            </a:r>
            <a:endParaRPr lang="en-GB" dirty="0"/>
          </a:p>
          <a:p>
            <a:r>
              <a:rPr lang="en-GB" dirty="0">
                <a:solidFill>
                  <a:schemeClr val="tx1"/>
                </a:solidFill>
              </a:rPr>
              <a:t>What have you learned by doing this</a:t>
            </a:r>
            <a:r>
              <a:rPr lang="en-GB" dirty="0" smtClean="0">
                <a:solidFill>
                  <a:schemeClr val="tx1"/>
                </a:solidFill>
              </a:rPr>
              <a:t>?</a:t>
            </a:r>
          </a:p>
          <a:p>
            <a:r>
              <a:rPr lang="en-GB" dirty="0" smtClean="0"/>
              <a:t>Communication is necessary to make a successful project </a:t>
            </a:r>
            <a:endParaRPr lang="en-GB" dirty="0"/>
          </a:p>
          <a:p>
            <a:r>
              <a:rPr lang="en-GB" dirty="0">
                <a:solidFill>
                  <a:schemeClr val="tx1"/>
                </a:solidFill>
              </a:rPr>
              <a:t>Did you enjoy the process</a:t>
            </a:r>
            <a:r>
              <a:rPr lang="en-GB" dirty="0" smtClean="0">
                <a:solidFill>
                  <a:schemeClr val="tx1"/>
                </a:solidFill>
              </a:rPr>
              <a:t>?</a:t>
            </a:r>
          </a:p>
          <a:p>
            <a:r>
              <a:rPr lang="en-GB" dirty="0" smtClean="0"/>
              <a:t>Yes </a:t>
            </a:r>
          </a:p>
          <a:p>
            <a:r>
              <a:rPr lang="en-GB" dirty="0" smtClean="0">
                <a:solidFill>
                  <a:schemeClr val="tx1"/>
                </a:solidFill>
              </a:rPr>
              <a:t>Why </a:t>
            </a:r>
            <a:r>
              <a:rPr lang="en-GB" dirty="0">
                <a:solidFill>
                  <a:schemeClr val="tx1"/>
                </a:solidFill>
              </a:rPr>
              <a:t>did you enjoy it</a:t>
            </a:r>
            <a:r>
              <a:rPr lang="en-GB" dirty="0" smtClean="0">
                <a:solidFill>
                  <a:schemeClr val="tx1"/>
                </a:solidFill>
              </a:rPr>
              <a:t>?</a:t>
            </a:r>
          </a:p>
          <a:p>
            <a:r>
              <a:rPr lang="en-GB" dirty="0" smtClean="0"/>
              <a:t>Because we learnt new things </a:t>
            </a:r>
            <a:endParaRPr lang="en-GB" dirty="0"/>
          </a:p>
          <a:p>
            <a:r>
              <a:rPr lang="en-GB" dirty="0">
                <a:solidFill>
                  <a:schemeClr val="tx1"/>
                </a:solidFill>
              </a:rPr>
              <a:t>Did you dislike the process</a:t>
            </a:r>
            <a:r>
              <a:rPr lang="en-GB" dirty="0" smtClean="0">
                <a:solidFill>
                  <a:schemeClr val="tx1"/>
                </a:solidFill>
              </a:rPr>
              <a:t>?</a:t>
            </a:r>
          </a:p>
          <a:p>
            <a:r>
              <a:rPr lang="en-GB" dirty="0" smtClean="0"/>
              <a:t>Sometimes </a:t>
            </a:r>
            <a:endParaRPr lang="en-GB" dirty="0"/>
          </a:p>
          <a:p>
            <a:r>
              <a:rPr lang="en-GB" dirty="0">
                <a:solidFill>
                  <a:schemeClr val="tx1"/>
                </a:solidFill>
              </a:rPr>
              <a:t>Why did you dislike it</a:t>
            </a:r>
            <a:r>
              <a:rPr lang="en-GB" dirty="0" smtClean="0">
                <a:solidFill>
                  <a:schemeClr val="tx1"/>
                </a:solidFill>
              </a:rPr>
              <a:t>?</a:t>
            </a:r>
          </a:p>
          <a:p>
            <a:r>
              <a:rPr lang="en-GB" dirty="0" smtClean="0"/>
              <a:t>We had to balance it with our work </a:t>
            </a:r>
            <a:endParaRPr lang="en-GB" dirty="0"/>
          </a:p>
          <a:p>
            <a:r>
              <a:rPr lang="en-GB" dirty="0">
                <a:solidFill>
                  <a:schemeClr val="tx1"/>
                </a:solidFill>
              </a:rPr>
              <a:t>How could it have been improved</a:t>
            </a:r>
            <a:r>
              <a:rPr lang="en-GB" dirty="0" smtClean="0">
                <a:solidFill>
                  <a:schemeClr val="tx1"/>
                </a:solidFill>
              </a:rPr>
              <a:t>?</a:t>
            </a:r>
          </a:p>
          <a:p>
            <a:r>
              <a:rPr lang="en-GB" dirty="0" smtClean="0"/>
              <a:t>Giving us more time during class to work.</a:t>
            </a:r>
            <a:endParaRPr lang="en-GB" dirty="0"/>
          </a:p>
          <a:p>
            <a:endParaRPr lang="en-GB" dirty="0"/>
          </a:p>
        </p:txBody>
      </p:sp>
    </p:spTree>
    <p:extLst>
      <p:ext uri="{BB962C8B-B14F-4D97-AF65-F5344CB8AC3E}">
        <p14:creationId xmlns:p14="http://schemas.microsoft.com/office/powerpoint/2010/main" val="29504967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621</TotalTime>
  <Words>1955</Words>
  <Application>Microsoft Office PowerPoint</Application>
  <PresentationFormat>On-screen Show (4:3)</PresentationFormat>
  <Paragraphs>208</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Executive</vt:lpstr>
      <vt:lpstr>Sustainability and Globalisation: Sustainability in the banking industry</vt:lpstr>
      <vt:lpstr>Contents</vt:lpstr>
      <vt:lpstr>Introduction </vt:lpstr>
      <vt:lpstr>Sustainability and Globalisation</vt:lpstr>
      <vt:lpstr>Finance - Banks</vt:lpstr>
      <vt:lpstr>Global citizenship</vt:lpstr>
      <vt:lpstr>Sustainable projects</vt:lpstr>
      <vt:lpstr>Examples of sustainable projects</vt:lpstr>
      <vt:lpstr>Environmental sustainability </vt:lpstr>
      <vt:lpstr>Leadership and Entrepreneurship</vt:lpstr>
      <vt:lpstr>Community participation</vt:lpstr>
      <vt:lpstr>4 Sustainability opportunities in the banking sector</vt:lpstr>
      <vt:lpstr>General </vt:lpstr>
      <vt:lpstr>Conclusion </vt:lpstr>
      <vt:lpstr>References </vt:lpstr>
      <vt:lpstr>References</vt:lpstr>
      <vt:lpstr>References</vt:lpstr>
      <vt:lpstr>Learning log</vt:lpstr>
      <vt:lpstr>Learning logs</vt:lpstr>
      <vt:lpstr>Learning logs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FBA</dc:creator>
  <cp:lastModifiedBy>FBA</cp:lastModifiedBy>
  <cp:revision>73</cp:revision>
  <dcterms:created xsi:type="dcterms:W3CDTF">2006-08-16T00:00:00Z</dcterms:created>
  <dcterms:modified xsi:type="dcterms:W3CDTF">2018-04-30T09:15:42Z</dcterms:modified>
</cp:coreProperties>
</file>