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45"/>
    <p:restoredTop sz="94689"/>
  </p:normalViewPr>
  <p:slideViewPr>
    <p:cSldViewPr snapToGrid="0">
      <p:cViewPr>
        <p:scale>
          <a:sx n="20" d="100"/>
          <a:sy n="20" d="100"/>
        </p:scale>
        <p:origin x="2760"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4/25/26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4/25/26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4/25/26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hyperlink" Target="https://bimmerfix.com/blogs/news/bmw-cooling-system-complete-guide?srsltid=AfmBOorVzlim91iGRWUlAnvJWb8je-WMNLWqJOrp6iD0YGUpZmmEo6b5" TargetMode="External"/><Relationship Id="rId3" Type="http://schemas.openxmlformats.org/officeDocument/2006/relationships/image" Target="../media/image2.png"/><Relationship Id="rId7" Type="http://schemas.openxmlformats.org/officeDocument/2006/relationships/hyperlink" Target="https://www.carbonbrief.org/rise-uk-electric-vehicles-national-grid-doubles-2040-forecast/" TargetMode="External"/><Relationship Id="rId12" Type="http://schemas.openxmlformats.org/officeDocument/2006/relationships/image" Target="file:////Users/alexread/Library/Group%20Containers/UBF8T346G9.ms/WebArchiveCopyPasteTempFiles/com.microsoft.Word/the-ultimate-guide-to-the-bmw-cooling-system-parts-common-failures-preventive-maintenance.png%3fv=1767389487"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file:////Users/alexread/Library/Group%20Containers/UBF8T346G9.ms/WebArchiveCopyPasteTempFiles/com.microsoft.Word/Screen-Shot-2018-07-11-at-12.22.45.png" TargetMode="External"/><Relationship Id="rId11" Type="http://schemas.openxmlformats.org/officeDocument/2006/relationships/image" Target="../media/image6.png"/><Relationship Id="rId5" Type="http://schemas.openxmlformats.org/officeDocument/2006/relationships/image" Target="../media/image4.png"/><Relationship Id="rId15" Type="http://schemas.openxmlformats.org/officeDocument/2006/relationships/hyperlink" Target="https://www.gov.uk/government/statistics/vehicle-licensing-statistics-january-to-march-2022/vehicle-licensing-statistics-january-to-march-2022" TargetMode="External"/><Relationship Id="rId10" Type="http://schemas.openxmlformats.org/officeDocument/2006/relationships/hyperlink" Target="https://afdc.energy.gov/vehicles/how-do-hybrid-electric-cars-work" TargetMode="External"/><Relationship Id="rId4" Type="http://schemas.openxmlformats.org/officeDocument/2006/relationships/image" Target="../media/image3.jpeg"/><Relationship Id="rId9" Type="http://schemas.openxmlformats.org/officeDocument/2006/relationships/image" Target="file:////Users/alexread/Library/Group%20Containers/UBF8T346G9.ms/WebArchiveCopyPasteTempFiles/com.microsoft.Word/hybrid-high-res.jpg" TargetMode="External"/><Relationship Id="rId1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91348"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buNone/>
            </a:pPr>
            <a:r>
              <a:rPr lang="en-GB" sz="4800" dirty="0">
                <a:solidFill>
                  <a:srgbClr val="002060"/>
                </a:solidFill>
                <a:latin typeface="Calibri"/>
                <a:ea typeface="Calibri"/>
                <a:cs typeface="Calibri"/>
              </a:rPr>
              <a:t>The Future Of The Internal Combustion Engine</a:t>
            </a:r>
            <a:endParaRPr lang="en-US" dirty="0"/>
          </a:p>
          <a:p>
            <a:pPr>
              <a:buNone/>
            </a:pPr>
            <a:r>
              <a:rPr lang="en-GB" sz="4000" b="1" dirty="0">
                <a:solidFill>
                  <a:srgbClr val="002060"/>
                </a:solidFill>
                <a:latin typeface="Calibri"/>
                <a:ea typeface="Calibri"/>
                <a:cs typeface="Calibri"/>
              </a:rPr>
              <a:t>Alex Read</a:t>
            </a:r>
          </a:p>
          <a:p>
            <a:pPr>
              <a:buNone/>
            </a:pPr>
            <a:r>
              <a:rPr lang="en-GB" sz="3600" dirty="0">
                <a:solidFill>
                  <a:srgbClr val="002060"/>
                </a:solidFill>
                <a:latin typeface="Calibri" charset="0"/>
                <a:ea typeface="Calibri" charset="0"/>
                <a:cs typeface="Calibri" charset="0"/>
              </a:rPr>
              <a:t>Andrew Harrison</a:t>
            </a:r>
            <a:endParaRPr lang="en-GB" dirty="0"/>
          </a:p>
          <a:p>
            <a:pPr>
              <a:buNone/>
            </a:pPr>
            <a:r>
              <a:rPr lang="en-GB" sz="3600" dirty="0">
                <a:solidFill>
                  <a:srgbClr val="002060"/>
                </a:solidFill>
                <a:latin typeface="Calibri"/>
                <a:ea typeface="Calibri"/>
                <a:cs typeface="Calibri"/>
              </a:rPr>
              <a:t>Wales Institute for Science &amp; Art</a:t>
            </a:r>
            <a:endParaRPr lang="en-GB" dirty="0">
              <a:latin typeface="Calibri"/>
              <a:ea typeface="Calibri"/>
              <a:cs typeface="Calibri"/>
            </a:endParaRPr>
          </a:p>
          <a:p>
            <a:pPr>
              <a:lnSpc>
                <a:spcPct val="110000"/>
              </a:lnSpc>
              <a:spcBef>
                <a:spcPct val="0"/>
              </a:spcBef>
              <a:buNone/>
            </a:pPr>
            <a:r>
              <a:rPr lang="en-GB" sz="3600" dirty="0">
                <a:solidFill>
                  <a:srgbClr val="002060"/>
                </a:solidFill>
                <a:latin typeface="Calibri"/>
                <a:ea typeface="Calibri"/>
                <a:cs typeface="Calibri"/>
              </a:rPr>
              <a:t>BEng Motorsport Engineering Foundation</a:t>
            </a:r>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0813" y="5855946"/>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endParaRPr lang="en-GB" sz="2800" dirty="0">
              <a:latin typeface="Arial" panose="020B0604020202020204" pitchFamily="34" charset="0"/>
              <a:ea typeface="Calibri"/>
              <a:cs typeface="Arial" panose="020B0604020202020204" pitchFamily="34" charset="0"/>
            </a:endParaRPr>
          </a:p>
          <a:p>
            <a:r>
              <a:rPr lang="en-GB" sz="2800" dirty="0">
                <a:latin typeface="Arial" panose="020B0604020202020204" pitchFamily="34" charset="0"/>
                <a:ea typeface="Calibri"/>
                <a:cs typeface="Arial" panose="020B0604020202020204" pitchFamily="34" charset="0"/>
              </a:rPr>
              <a:t>This document presents a review of the lecture 'Future of the Engine 2026', focusing on how the internal combustion engine (ICE) is evolving under environmental regulations and technological change. With proposed bans on petrol and diesel vehicles by 2035, the automotive sector is shifting towards low- and zero-emission solutions. However, uncertainty around infrastructure, energy supply, and alternative technologies means the future is not purely electric.</a:t>
            </a:r>
            <a:endParaRPr lang="en-US" altLang="en-US" sz="2800" dirty="0">
              <a:latin typeface="Arial" panose="020B0604020202020204" pitchFamily="34" charset="0"/>
              <a:cs typeface="Arial" panose="020B0604020202020204" pitchFamily="34" charset="0"/>
            </a:endParaRPr>
          </a:p>
        </p:txBody>
      </p:sp>
      <p:sp>
        <p:nvSpPr>
          <p:cNvPr id="12" name="Text Box 8"/>
          <p:cNvSpPr txBox="1">
            <a:spLocks noChangeArrowheads="1"/>
          </p:cNvSpPr>
          <p:nvPr/>
        </p:nvSpPr>
        <p:spPr bwMode="auto">
          <a:xfrm>
            <a:off x="198534" y="13741126"/>
            <a:ext cx="6415087" cy="12180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ea typeface="ＭＳ Ｐゴシック"/>
                <a:cs typeface="Arial" panose="020B0604020202020204" pitchFamily="34" charset="0"/>
              </a:rPr>
              <a:t>Key Concepts</a:t>
            </a:r>
          </a:p>
          <a:p>
            <a:endParaRPr lang="en-GB" sz="2800" b="1" dirty="0"/>
          </a:p>
          <a:p>
            <a:r>
              <a:rPr lang="en-GB" sz="2800" b="1" dirty="0"/>
              <a:t>Government Regulations</a:t>
            </a:r>
          </a:p>
          <a:p>
            <a:r>
              <a:rPr lang="en-GB" sz="2800" dirty="0"/>
              <a:t>- Proposed UK ban on new petrol and diesel cars by 2035</a:t>
            </a:r>
            <a:br>
              <a:rPr lang="en-GB" sz="2800" dirty="0"/>
            </a:br>
            <a:r>
              <a:rPr lang="en-GB" sz="2800" dirty="0"/>
              <a:t>- Some hybrids permitted if they demonstrate significant zero-emission capability</a:t>
            </a:r>
            <a:br>
              <a:rPr lang="en-GB" sz="2800" dirty="0"/>
            </a:br>
            <a:r>
              <a:rPr lang="en-GB" sz="2800" dirty="0"/>
              <a:t>- Policy still developing, creating uncertainty</a:t>
            </a:r>
          </a:p>
          <a:p>
            <a:endParaRPr lang="en-GB" sz="2800" b="1" dirty="0"/>
          </a:p>
          <a:p>
            <a:r>
              <a:rPr lang="en-GB" sz="2800" b="1" dirty="0"/>
              <a:t>Energy and Infrastructure</a:t>
            </a:r>
          </a:p>
          <a:p>
            <a:r>
              <a:rPr lang="en-GB" sz="2800" dirty="0"/>
              <a:t>- Requires expanded charging networks</a:t>
            </a:r>
            <a:br>
              <a:rPr lang="en-GB" sz="2800" dirty="0"/>
            </a:br>
            <a:r>
              <a:rPr lang="en-GB" sz="2800" dirty="0"/>
              <a:t>- Increased National Grid capacity</a:t>
            </a:r>
            <a:br>
              <a:rPr lang="en-GB" sz="2800" dirty="0"/>
            </a:br>
            <a:r>
              <a:rPr lang="en-GB" sz="2800" dirty="0"/>
              <a:t>- Improved energy storage systems</a:t>
            </a:r>
            <a:br>
              <a:rPr lang="en-GB" sz="2800" dirty="0"/>
            </a:br>
            <a:r>
              <a:rPr lang="en-GB" sz="2800" dirty="0"/>
              <a:t>- Risks include electricity shortages</a:t>
            </a:r>
          </a:p>
          <a:p>
            <a:endParaRPr lang="en-GB" sz="2800" b="1" dirty="0"/>
          </a:p>
          <a:p>
            <a:r>
              <a:rPr lang="en-GB" sz="2800" b="1" dirty="0"/>
              <a:t>Technology Race</a:t>
            </a:r>
          </a:p>
          <a:p>
            <a:r>
              <a:rPr lang="en-GB" sz="2800" dirty="0"/>
              <a:t>- Battery Electric Vehicles (BEVs)</a:t>
            </a:r>
            <a:br>
              <a:rPr lang="en-GB" sz="2800" dirty="0"/>
            </a:br>
            <a:r>
              <a:rPr lang="en-GB" sz="2800" dirty="0"/>
              <a:t>- Hydrogen fuel cells</a:t>
            </a:r>
            <a:br>
              <a:rPr lang="en-GB" sz="2800" dirty="0"/>
            </a:br>
            <a:r>
              <a:rPr lang="en-GB" sz="2800" dirty="0"/>
              <a:t>- Advanced combustion engines</a:t>
            </a:r>
          </a:p>
          <a:p>
            <a:pPr>
              <a:spcBef>
                <a:spcPct val="20000"/>
              </a:spcBef>
            </a:pPr>
            <a:endParaRPr lang="en-AU" altLang="en-US" sz="3600" b="1" dirty="0">
              <a:latin typeface="Arial" panose="020B0604020202020204" pitchFamily="34" charset="0"/>
              <a:cs typeface="Arial" panose="020B0604020202020204" pitchFamily="34" charset="0"/>
            </a:endParaRPr>
          </a:p>
          <a:p>
            <a:pPr>
              <a:spcBef>
                <a:spcPct val="40000"/>
              </a:spcBef>
            </a:pPr>
            <a:endParaRPr lang="en-AU" altLang="en-US" sz="3600" b="1" dirty="0">
              <a:latin typeface="Arial" panose="020B0604020202020204" pitchFamily="34" charset="0"/>
              <a:cs typeface="Arial" panose="020B0604020202020204" pitchFamily="34" charset="0"/>
            </a:endParaRPr>
          </a:p>
          <a:p>
            <a:pPr>
              <a:spcBef>
                <a:spcPct val="40000"/>
              </a:spcBef>
            </a:pPr>
            <a:endParaRPr lang="en-AU" altLang="en-US" sz="2800" dirty="0">
              <a:latin typeface="Arial" panose="020B0604020202020204" pitchFamily="34" charset="0"/>
              <a:cs typeface="Arial" panose="020B0604020202020204" pitchFamily="34" charset="0"/>
            </a:endParaRPr>
          </a:p>
        </p:txBody>
      </p:sp>
      <p:sp>
        <p:nvSpPr>
          <p:cNvPr id="23" name="Text Box 11"/>
          <p:cNvSpPr txBox="1">
            <a:spLocks noChangeArrowheads="1"/>
          </p:cNvSpPr>
          <p:nvPr/>
        </p:nvSpPr>
        <p:spPr bwMode="auto">
          <a:xfrm>
            <a:off x="14159603" y="23182848"/>
            <a:ext cx="6415087" cy="367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altLang="en-US" dirty="0">
                <a:ea typeface="Arial" charset="0"/>
                <a:cs typeface="Arial" charset="0"/>
              </a:rPr>
              <a:t>Government (2024) Future of Transport Policy</a:t>
            </a:r>
          </a:p>
          <a:p>
            <a:pPr marL="0" indent="0">
              <a:spcBef>
                <a:spcPct val="50000"/>
              </a:spcBef>
            </a:pPr>
            <a:r>
              <a:rPr lang="en-GB" altLang="en-US" dirty="0">
                <a:ea typeface="Arial" charset="0"/>
                <a:cs typeface="Arial" charset="0"/>
              </a:rPr>
              <a:t>Physics World (2022) Biomass Energy</a:t>
            </a:r>
          </a:p>
          <a:p>
            <a:pPr marL="0" indent="0">
              <a:spcBef>
                <a:spcPct val="50000"/>
              </a:spcBef>
            </a:pPr>
            <a:r>
              <a:rPr lang="en-GB" altLang="en-US" dirty="0">
                <a:ea typeface="Arial" charset="0"/>
                <a:cs typeface="Arial" charset="0"/>
              </a:rPr>
              <a:t>Cornwall Insight (2023) Energy Reports</a:t>
            </a:r>
          </a:p>
          <a:p>
            <a:pPr marL="0" indent="0">
              <a:spcBef>
                <a:spcPct val="50000"/>
              </a:spcBef>
            </a:pPr>
            <a:r>
              <a:rPr lang="en-GB" altLang="en-US" dirty="0">
                <a:ea typeface="Arial" charset="0"/>
                <a:cs typeface="Arial" charset="0"/>
              </a:rPr>
              <a:t>Lecture Slides (2026) Future of the Engine</a:t>
            </a:r>
            <a:endParaRPr lang="en-US" altLang="en-US"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11" name="Picture 10">
            <a:extLst>
              <a:ext uri="{FF2B5EF4-FFF2-40B4-BE49-F238E27FC236}">
                <a16:creationId xmlns:a16="http://schemas.microsoft.com/office/drawing/2014/main" id="{D4FC668D-6229-C767-F553-2215D162FA44}"/>
              </a:ext>
            </a:extLst>
          </p:cNvPr>
          <p:cNvPicPr>
            <a:picLocks noChangeAspect="1"/>
          </p:cNvPicPr>
          <p:nvPr/>
        </p:nvPicPr>
        <p:blipFill>
          <a:blip r:embed="rId4"/>
          <a:stretch>
            <a:fillRect/>
          </a:stretch>
        </p:blipFill>
        <p:spPr>
          <a:xfrm>
            <a:off x="478863" y="2104467"/>
            <a:ext cx="2332080" cy="3459094"/>
          </a:xfrm>
          <a:prstGeom prst="rect">
            <a:avLst/>
          </a:prstGeom>
        </p:spPr>
      </p:pic>
      <p:sp>
        <p:nvSpPr>
          <p:cNvPr id="33" name="Text Box 8">
            <a:extLst>
              <a:ext uri="{FF2B5EF4-FFF2-40B4-BE49-F238E27FC236}">
                <a16:creationId xmlns:a16="http://schemas.microsoft.com/office/drawing/2014/main" id="{5998295D-2D0E-A9CF-7624-4CBF3746129D}"/>
              </a:ext>
            </a:extLst>
          </p:cNvPr>
          <p:cNvSpPr txBox="1">
            <a:spLocks noChangeArrowheads="1"/>
          </p:cNvSpPr>
          <p:nvPr/>
        </p:nvSpPr>
        <p:spPr bwMode="auto">
          <a:xfrm>
            <a:off x="7462205" y="5804920"/>
            <a:ext cx="6415087" cy="90539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ea typeface="ＭＳ Ｐゴシック"/>
                <a:cs typeface="Arial" panose="020B0604020202020204" pitchFamily="34" charset="0"/>
              </a:rPr>
              <a:t>Innovation and Applications</a:t>
            </a:r>
            <a:endParaRPr lang="en-US" dirty="0">
              <a:latin typeface="Arial" panose="020B0604020202020204" pitchFamily="34" charset="0"/>
              <a:cs typeface="Arial" panose="020B0604020202020204" pitchFamily="34" charset="0"/>
            </a:endParaRPr>
          </a:p>
          <a:p>
            <a:endParaRPr lang="en-AU" sz="2800" dirty="0">
              <a:latin typeface="Arial" panose="020B0604020202020204" pitchFamily="34" charset="0"/>
              <a:ea typeface="Calibri"/>
              <a:cs typeface="Arial" panose="020B0604020202020204" pitchFamily="34" charset="0"/>
            </a:endParaRPr>
          </a:p>
          <a:p>
            <a:r>
              <a:rPr lang="en-AU" sz="2800" dirty="0">
                <a:latin typeface="Arial" panose="020B0604020202020204" pitchFamily="34" charset="0"/>
                <a:ea typeface="Calibri"/>
                <a:cs typeface="Arial" panose="020B0604020202020204" pitchFamily="34" charset="0"/>
              </a:rPr>
              <a:t>Electric Vehicles (EVs): Zero emissions but limited by charging and infrastructure.</a:t>
            </a:r>
          </a:p>
          <a:p>
            <a:endParaRPr lang="en-AU" sz="2800" dirty="0">
              <a:latin typeface="Arial" panose="020B0604020202020204" pitchFamily="34" charset="0"/>
              <a:ea typeface="Calibri"/>
              <a:cs typeface="Arial" panose="020B0604020202020204" pitchFamily="34" charset="0"/>
            </a:endParaRPr>
          </a:p>
          <a:p>
            <a:r>
              <a:rPr lang="en-AU" sz="2800" dirty="0">
                <a:latin typeface="Arial" panose="020B0604020202020204" pitchFamily="34" charset="0"/>
                <a:ea typeface="Calibri"/>
                <a:cs typeface="Arial" panose="020B0604020202020204" pitchFamily="34" charset="0"/>
              </a:rPr>
              <a:t>Hydrogen Systems: Clean output but difficult storage and distribution.</a:t>
            </a:r>
          </a:p>
          <a:p>
            <a:endParaRPr lang="en-AU" sz="2800" dirty="0">
              <a:latin typeface="Arial" panose="020B0604020202020204" pitchFamily="34" charset="0"/>
              <a:ea typeface="Calibri"/>
              <a:cs typeface="Arial" panose="020B0604020202020204" pitchFamily="34" charset="0"/>
            </a:endParaRPr>
          </a:p>
          <a:p>
            <a:r>
              <a:rPr lang="en-AU" sz="2800" dirty="0">
                <a:latin typeface="Arial" panose="020B0604020202020204" pitchFamily="34" charset="0"/>
                <a:ea typeface="Calibri"/>
                <a:cs typeface="Arial" panose="020B0604020202020204" pitchFamily="34" charset="0"/>
              </a:rPr>
              <a:t>E-Fuels/Biofuels: Compatible with existing engines and lower emissions. Can be cost prohibitive.</a:t>
            </a:r>
          </a:p>
          <a:p>
            <a:endParaRPr lang="en-AU" sz="2800" dirty="0">
              <a:latin typeface="Arial" panose="020B0604020202020204" pitchFamily="34" charset="0"/>
              <a:ea typeface="Calibri"/>
              <a:cs typeface="Arial" panose="020B0604020202020204" pitchFamily="34" charset="0"/>
            </a:endParaRPr>
          </a:p>
          <a:p>
            <a:r>
              <a:rPr lang="en-AU" sz="2800" dirty="0">
                <a:latin typeface="Arial" panose="020B0604020202020204" pitchFamily="34" charset="0"/>
                <a:ea typeface="Calibri"/>
                <a:cs typeface="Arial" panose="020B0604020202020204" pitchFamily="34" charset="0"/>
              </a:rPr>
              <a:t>Alternative Fuels: LPG, CNG, biomethane with uncertain future.</a:t>
            </a:r>
            <a:endParaRPr lang="en-AU" altLang="en-US" sz="3600" b="1" dirty="0">
              <a:latin typeface="Arial" panose="020B0604020202020204" pitchFamily="34" charset="0"/>
              <a:cs typeface="Arial" panose="020B0604020202020204" pitchFamily="34" charset="0"/>
            </a:endParaRPr>
          </a:p>
          <a:p>
            <a:pPr>
              <a:spcBef>
                <a:spcPct val="40000"/>
              </a:spcBef>
            </a:pPr>
            <a:endParaRPr lang="en-AU" altLang="en-US" sz="3600" b="1" dirty="0">
              <a:latin typeface="Arial" panose="020B0604020202020204" pitchFamily="34" charset="0"/>
              <a:cs typeface="Arial" panose="020B0604020202020204" pitchFamily="34" charset="0"/>
            </a:endParaRPr>
          </a:p>
          <a:p>
            <a:pPr>
              <a:spcBef>
                <a:spcPct val="40000"/>
              </a:spcBef>
            </a:pPr>
            <a:endParaRPr lang="en-AU" altLang="en-US" sz="2800" dirty="0">
              <a:latin typeface="Arial" panose="020B0604020202020204" pitchFamily="34" charset="0"/>
              <a:cs typeface="Arial" panose="020B0604020202020204" pitchFamily="34" charset="0"/>
            </a:endParaRPr>
          </a:p>
        </p:txBody>
      </p:sp>
      <p:sp>
        <p:nvSpPr>
          <p:cNvPr id="34" name="Text Box 8">
            <a:extLst>
              <a:ext uri="{FF2B5EF4-FFF2-40B4-BE49-F238E27FC236}">
                <a16:creationId xmlns:a16="http://schemas.microsoft.com/office/drawing/2014/main" id="{3DB60FC7-0523-9EAF-1B33-35FAB1F5322F}"/>
              </a:ext>
            </a:extLst>
          </p:cNvPr>
          <p:cNvSpPr txBox="1">
            <a:spLocks noChangeArrowheads="1"/>
          </p:cNvSpPr>
          <p:nvPr/>
        </p:nvSpPr>
        <p:spPr bwMode="auto">
          <a:xfrm>
            <a:off x="13984532" y="11745541"/>
            <a:ext cx="6415087" cy="4104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ea typeface="ＭＳ Ｐゴシック"/>
                <a:cs typeface="Arial" panose="020B0604020202020204" pitchFamily="34" charset="0"/>
              </a:rPr>
              <a:t>Discussion</a:t>
            </a:r>
            <a:endParaRPr lang="en-US"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Although EVs are widely promoted, limitations remain in infrastructure and energy supply. Different countries and manufacturers support different solutions, meaning multiple technologies are likely to coexist.</a:t>
            </a:r>
            <a:endParaRPr lang="en-AU" altLang="en-US" sz="3600" b="1" dirty="0">
              <a:latin typeface="Arial" panose="020B0604020202020204" pitchFamily="34" charset="0"/>
              <a:cs typeface="Arial" panose="020B0604020202020204" pitchFamily="34" charset="0"/>
            </a:endParaRPr>
          </a:p>
        </p:txBody>
      </p:sp>
      <p:sp>
        <p:nvSpPr>
          <p:cNvPr id="35" name="Text Box 8">
            <a:extLst>
              <a:ext uri="{FF2B5EF4-FFF2-40B4-BE49-F238E27FC236}">
                <a16:creationId xmlns:a16="http://schemas.microsoft.com/office/drawing/2014/main" id="{61195E08-FC0C-26F6-475A-B422DC171141}"/>
              </a:ext>
            </a:extLst>
          </p:cNvPr>
          <p:cNvSpPr txBox="1">
            <a:spLocks noChangeArrowheads="1"/>
          </p:cNvSpPr>
          <p:nvPr/>
        </p:nvSpPr>
        <p:spPr bwMode="auto">
          <a:xfrm>
            <a:off x="14013293" y="17759624"/>
            <a:ext cx="6415087" cy="367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ea typeface="ＭＳ Ｐゴシック"/>
                <a:cs typeface="Arial" panose="020B0604020202020204" pitchFamily="34" charset="0"/>
              </a:rPr>
              <a:t>Conclusion</a:t>
            </a:r>
            <a:endParaRPr lang="en-US"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The internal combustion engine is not yet obsolete. It is likely to evolve alongside electric and hydrogen technologies, forming a mixed approach to future transport.</a:t>
            </a:r>
            <a:endParaRPr lang="en-AU" altLang="en-US" sz="28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4D411235-EEF0-2A85-5EE2-CC75591C0BD4}"/>
              </a:ext>
            </a:extLst>
          </p:cNvPr>
          <p:cNvSpPr>
            <a:spLocks noChangeArrowheads="1"/>
          </p:cNvSpPr>
          <p:nvPr/>
        </p:nvSpPr>
        <p:spPr bwMode="auto">
          <a:xfrm>
            <a:off x="4191549" y="14103941"/>
            <a:ext cx="26112955" cy="48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JE"/>
          </a:p>
        </p:txBody>
      </p:sp>
      <p:pic>
        <p:nvPicPr>
          <p:cNvPr id="1025" name="Picture 1" descr="Rise of UK electric vehicles sees National Grid double its 2040 forecast">
            <a:extLst>
              <a:ext uri="{FF2B5EF4-FFF2-40B4-BE49-F238E27FC236}">
                <a16:creationId xmlns:a16="http://schemas.microsoft.com/office/drawing/2014/main" id="{9FEFD929-5060-C111-3785-603A8E42372F}"/>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5943600" y="13652791"/>
            <a:ext cx="8069693" cy="46699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42FF4A-8350-C5DD-81E5-4781919D0DDE}"/>
              </a:ext>
            </a:extLst>
          </p:cNvPr>
          <p:cNvSpPr txBox="1"/>
          <p:nvPr/>
        </p:nvSpPr>
        <p:spPr>
          <a:xfrm flipH="1">
            <a:off x="7565245" y="18132152"/>
            <a:ext cx="5264042" cy="707886"/>
          </a:xfrm>
          <a:prstGeom prst="rect">
            <a:avLst/>
          </a:prstGeom>
          <a:noFill/>
        </p:spPr>
        <p:txBody>
          <a:bodyPr wrap="square" rtlCol="0">
            <a:spAutoFit/>
          </a:bodyPr>
          <a:lstStyle/>
          <a:p>
            <a:r>
              <a:rPr lang="en-US" sz="2000" u="sng" dirty="0">
                <a:hlinkClick r:id="rId7"/>
              </a:rPr>
              <a:t>https://www.carbonbrief.org/rise-uk-electric-vehicles-national-grid-doubles-2040-forecast/</a:t>
            </a:r>
            <a:endParaRPr lang="en-JE" sz="2000" dirty="0"/>
          </a:p>
        </p:txBody>
      </p:sp>
      <p:sp>
        <p:nvSpPr>
          <p:cNvPr id="28" name="Rectangle 4">
            <a:extLst>
              <a:ext uri="{FF2B5EF4-FFF2-40B4-BE49-F238E27FC236}">
                <a16:creationId xmlns:a16="http://schemas.microsoft.com/office/drawing/2014/main" id="{2BBDDA91-A68F-230A-4102-51F2BD5202A8}"/>
              </a:ext>
            </a:extLst>
          </p:cNvPr>
          <p:cNvSpPr>
            <a:spLocks noChangeArrowheads="1"/>
          </p:cNvSpPr>
          <p:nvPr/>
        </p:nvSpPr>
        <p:spPr bwMode="auto">
          <a:xfrm>
            <a:off x="6127583" y="19288715"/>
            <a:ext cx="30275110"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JE"/>
          </a:p>
        </p:txBody>
      </p:sp>
      <p:pic>
        <p:nvPicPr>
          <p:cNvPr id="1027" name="Picture 2" descr="Alternative Fuels Data Center: How Do Hybrid Electric Cars Work?">
            <a:extLst>
              <a:ext uri="{FF2B5EF4-FFF2-40B4-BE49-F238E27FC236}">
                <a16:creationId xmlns:a16="http://schemas.microsoft.com/office/drawing/2014/main" id="{DB1D64CB-ED67-B03A-5283-37D58A491767}"/>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6127582" y="19288715"/>
            <a:ext cx="7749709" cy="4441249"/>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768F44BB-89D9-E630-1AB9-408D741C77B4}"/>
              </a:ext>
            </a:extLst>
          </p:cNvPr>
          <p:cNvSpPr txBox="1"/>
          <p:nvPr/>
        </p:nvSpPr>
        <p:spPr>
          <a:xfrm flipH="1">
            <a:off x="7200347" y="23777290"/>
            <a:ext cx="5628940" cy="830997"/>
          </a:xfrm>
          <a:prstGeom prst="rect">
            <a:avLst/>
          </a:prstGeom>
          <a:noFill/>
        </p:spPr>
        <p:txBody>
          <a:bodyPr wrap="square" rtlCol="0">
            <a:spAutoFit/>
          </a:bodyPr>
          <a:lstStyle/>
          <a:p>
            <a:r>
              <a:rPr lang="en-US" sz="2400" u="sng" dirty="0">
                <a:hlinkClick r:id="rId10"/>
              </a:rPr>
              <a:t>https://afdc.energy.gov/vehicles/how-do-hybrid-electric-cars-work</a:t>
            </a:r>
            <a:endParaRPr lang="en-JE" sz="2400" dirty="0"/>
          </a:p>
        </p:txBody>
      </p:sp>
      <p:sp>
        <p:nvSpPr>
          <p:cNvPr id="38" name="Rectangle 6">
            <a:extLst>
              <a:ext uri="{FF2B5EF4-FFF2-40B4-BE49-F238E27FC236}">
                <a16:creationId xmlns:a16="http://schemas.microsoft.com/office/drawing/2014/main" id="{5E585B9A-83E8-5B16-74C2-705C81C56763}"/>
              </a:ext>
            </a:extLst>
          </p:cNvPr>
          <p:cNvSpPr>
            <a:spLocks noChangeArrowheads="1"/>
          </p:cNvSpPr>
          <p:nvPr/>
        </p:nvSpPr>
        <p:spPr bwMode="auto">
          <a:xfrm>
            <a:off x="15636430" y="4242455"/>
            <a:ext cx="28300988"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JE"/>
          </a:p>
        </p:txBody>
      </p:sp>
      <p:pic>
        <p:nvPicPr>
          <p:cNvPr id="1029" name="Picture 3" descr="BMW Cooling System Guide: Parts, Failures &amp; Maintenance Tips – BimmerFix">
            <a:extLst>
              <a:ext uri="{FF2B5EF4-FFF2-40B4-BE49-F238E27FC236}">
                <a16:creationId xmlns:a16="http://schemas.microsoft.com/office/drawing/2014/main" id="{ECC50F29-D998-0918-D164-604035F0DA57}"/>
              </a:ext>
            </a:extLst>
          </p:cNvPr>
          <p:cNvPicPr>
            <a:picLocks noChangeAspect="1" noChangeArrowheads="1"/>
          </p:cNvPicPr>
          <p:nvPr/>
        </p:nvPicPr>
        <p:blipFill>
          <a:blip r:embed="rId11" r:link="rId12">
            <a:extLst>
              <a:ext uri="{28A0092B-C50C-407E-A947-70E740481C1C}">
                <a14:useLocalDpi xmlns:a14="http://schemas.microsoft.com/office/drawing/2010/main" val="0"/>
              </a:ext>
            </a:extLst>
          </a:blip>
          <a:srcRect/>
          <a:stretch>
            <a:fillRect/>
          </a:stretch>
        </p:blipFill>
        <p:spPr bwMode="auto">
          <a:xfrm>
            <a:off x="13877291" y="4242456"/>
            <a:ext cx="7261189" cy="4840792"/>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E09C9BA6-E680-370C-3C81-C2B812DCC157}"/>
              </a:ext>
            </a:extLst>
          </p:cNvPr>
          <p:cNvSpPr txBox="1"/>
          <p:nvPr/>
        </p:nvSpPr>
        <p:spPr>
          <a:xfrm>
            <a:off x="14809736" y="9223646"/>
            <a:ext cx="5954137" cy="738664"/>
          </a:xfrm>
          <a:prstGeom prst="rect">
            <a:avLst/>
          </a:prstGeom>
          <a:noFill/>
        </p:spPr>
        <p:txBody>
          <a:bodyPr wrap="square" rtlCol="0">
            <a:spAutoFit/>
          </a:bodyPr>
          <a:lstStyle/>
          <a:p>
            <a:r>
              <a:rPr lang="en-US" sz="1400" u="sng" dirty="0">
                <a:hlinkClick r:id="rId13"/>
              </a:rPr>
              <a:t>https://bimmerfix.com/blogs/news/bmw-cooling-system-complete-guide?srsltid=AfmBOorVzlim91iGRWUlAnvJWb8je-WMNLWqJOrp6iD0YGUpZmmEo6b5</a:t>
            </a:r>
            <a:endParaRPr lang="en-JE" sz="1400" dirty="0"/>
          </a:p>
        </p:txBody>
      </p:sp>
      <p:pic>
        <p:nvPicPr>
          <p:cNvPr id="41" name="Picture 40" descr="Vehicle licensing statistics: January ...">
            <a:extLst>
              <a:ext uri="{FF2B5EF4-FFF2-40B4-BE49-F238E27FC236}">
                <a16:creationId xmlns:a16="http://schemas.microsoft.com/office/drawing/2014/main" id="{3D94DF6D-B7FA-C906-B16A-C958D46F63D1}"/>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392326" y="24191289"/>
            <a:ext cx="6378914" cy="4253268"/>
          </a:xfrm>
          <a:prstGeom prst="rect">
            <a:avLst/>
          </a:prstGeom>
          <a:noFill/>
          <a:ln>
            <a:noFill/>
          </a:ln>
        </p:spPr>
      </p:pic>
      <p:sp>
        <p:nvSpPr>
          <p:cNvPr id="44" name="TextBox 43">
            <a:extLst>
              <a:ext uri="{FF2B5EF4-FFF2-40B4-BE49-F238E27FC236}">
                <a16:creationId xmlns:a16="http://schemas.microsoft.com/office/drawing/2014/main" id="{C2758594-D2B3-2150-5678-F2EE5ABD0F83}"/>
              </a:ext>
            </a:extLst>
          </p:cNvPr>
          <p:cNvSpPr txBox="1"/>
          <p:nvPr/>
        </p:nvSpPr>
        <p:spPr>
          <a:xfrm>
            <a:off x="7064242" y="27170264"/>
            <a:ext cx="4836636" cy="1477328"/>
          </a:xfrm>
          <a:prstGeom prst="rect">
            <a:avLst/>
          </a:prstGeom>
          <a:noFill/>
        </p:spPr>
        <p:txBody>
          <a:bodyPr wrap="square" rtlCol="0">
            <a:spAutoFit/>
          </a:bodyPr>
          <a:lstStyle/>
          <a:p>
            <a:r>
              <a:rPr lang="en-US" sz="1800" dirty="0">
                <a:hlinkClick r:id="rId15"/>
              </a:rPr>
              <a:t>https://www.gov.uk/government/statistics/vehicle-licensing-statistics-january-to-march-2022/vehicle-licensing-statistics-january-to-march-2022</a:t>
            </a:r>
            <a:endParaRPr lang="en-US" sz="1800" dirty="0"/>
          </a:p>
          <a:p>
            <a:endParaRPr lang="en-JE" sz="1800"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7A4C137-277C-4B9B-BB3D-D5F11ADE05E1}">
  <ds:schemaRefs>
    <ds:schemaRef ds:uri="7da2dc2f-10e7-442f-ad91-645aa4b47b8a"/>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AB687D36-0FC2-4295-A780-590997288791}">
  <ds:schemaRefs>
    <ds:schemaRef ds:uri="c9412f1f-c5de-433b-90f0-e30b35783b17"/>
    <ds:schemaRef ds:uri="http://schemas.microsoft.com/office/infopath/2007/PartnerControls"/>
    <ds:schemaRef ds:uri="http://schemas.microsoft.com/office/2006/metadata/properties"/>
    <ds:schemaRef ds:uri="http://schemas.microsoft.com/office/2006/documentManagement/types"/>
    <ds:schemaRef ds:uri="http://purl.org/dc/dcmitype/"/>
    <ds:schemaRef ds:uri="7da2dc2f-10e7-442f-ad91-645aa4b47b8a"/>
    <ds:schemaRef ds:uri="http://schemas.openxmlformats.org/package/2006/metadata/core-properties"/>
    <ds:schemaRef ds:uri="http://purl.org/dc/term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58</TotalTime>
  <Words>383</Words>
  <Application>Microsoft Macintosh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Eras Bold ITC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Alex Read (2500963)</cp:lastModifiedBy>
  <cp:revision>5</cp:revision>
  <dcterms:created xsi:type="dcterms:W3CDTF">2016-02-25T08:27:32Z</dcterms:created>
  <dcterms:modified xsi:type="dcterms:W3CDTF">2026-04-25T11:36:42Z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