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26" r:id="rId4"/>
    <p:sldMasterId id="2147484869" r:id="rId5"/>
  </p:sldMasterIdLst>
  <p:notesMasterIdLst>
    <p:notesMasterId r:id="rId36"/>
  </p:notesMasterIdLst>
  <p:handoutMasterIdLst>
    <p:handoutMasterId r:id="rId37"/>
  </p:handoutMasterIdLst>
  <p:sldIdLst>
    <p:sldId id="331" r:id="rId6"/>
    <p:sldId id="447" r:id="rId7"/>
    <p:sldId id="382" r:id="rId8"/>
    <p:sldId id="403" r:id="rId9"/>
    <p:sldId id="448" r:id="rId10"/>
    <p:sldId id="432" r:id="rId11"/>
    <p:sldId id="1300" r:id="rId12"/>
    <p:sldId id="433" r:id="rId13"/>
    <p:sldId id="439" r:id="rId14"/>
    <p:sldId id="1297" r:id="rId15"/>
    <p:sldId id="1301" r:id="rId16"/>
    <p:sldId id="390" r:id="rId17"/>
    <p:sldId id="440" r:id="rId18"/>
    <p:sldId id="391" r:id="rId19"/>
    <p:sldId id="441" r:id="rId20"/>
    <p:sldId id="1299" r:id="rId21"/>
    <p:sldId id="434" r:id="rId22"/>
    <p:sldId id="1298" r:id="rId23"/>
    <p:sldId id="435" r:id="rId24"/>
    <p:sldId id="443" r:id="rId25"/>
    <p:sldId id="1291" r:id="rId26"/>
    <p:sldId id="1209" r:id="rId27"/>
    <p:sldId id="742" r:id="rId28"/>
    <p:sldId id="1210" r:id="rId29"/>
    <p:sldId id="1292" r:id="rId30"/>
    <p:sldId id="405" r:id="rId31"/>
    <p:sldId id="1293" r:id="rId32"/>
    <p:sldId id="1295" r:id="rId33"/>
    <p:sldId id="1296" r:id="rId34"/>
    <p:sldId id="436" r:id="rId35"/>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1F8AE1-08F3-4538-BAAA-F604CBAB6C92}" v="174" dt="2023-10-11T09:25:18.7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98" autoAdjust="0"/>
    <p:restoredTop sz="86266" autoAdjust="0"/>
  </p:normalViewPr>
  <p:slideViewPr>
    <p:cSldViewPr showGuides="1">
      <p:cViewPr>
        <p:scale>
          <a:sx n="75" d="100"/>
          <a:sy n="75" d="100"/>
        </p:scale>
        <p:origin x="968" y="392"/>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333333"/>
                </a:solidFill>
                <a:effectLst/>
                <a:latin typeface="PT Serif" panose="020F0502020204030204" pitchFamily="18" charset="0"/>
              </a:rPr>
              <a:t>The impacts of human and natural disturbances on coral reefs are typically quantified through visible damage (e.g., reduced coral coverage as a result of bleaching events), but changes in environmental conditions may also cause damage in less visible ways. Despite the current paradigm, which suggests consistent, highly synchronized spawning events, corals that reproduce by broadcast spawning are particularly vulnerable because their reproductive phenology is governed by environmental cues. Here, we quantify coral spawning intensity during four annual reproductive seasons, alongside laboratory analyses at the polyp, colony, and population levels, and we demonstrate that, compared with historical data, several species from the Red Sea have lost their reproductive synchrony. Ultimately, such a synchrony breakdown reduces the probability of successful fertilization, leading to a dearth of new recruits, which may drive aging populations to extinction.</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23</a:t>
            </a:fld>
            <a:endParaRPr lang="en-US"/>
          </a:p>
        </p:txBody>
      </p:sp>
    </p:spTree>
    <p:extLst>
      <p:ext uri="{BB962C8B-B14F-4D97-AF65-F5344CB8AC3E}">
        <p14:creationId xmlns:p14="http://schemas.microsoft.com/office/powerpoint/2010/main" val="4144996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10/8/2024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95459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10/8/2024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0034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10/8/2024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28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10/8/2024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76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10/8/2024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9706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10/8/2024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6940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10/8/2024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0802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10/8/2024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5991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10/8/2024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8761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10/8/2024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5201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10/8/2024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6364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3288501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1698665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BBF10501-945D-43AF-BF6F-0FE526563D3A}" type="slidenum">
              <a:rPr lang="en-GB" altLang="en-US" smtClean="0"/>
              <a:pPr>
                <a:defRPr/>
              </a:pPr>
              <a:t>‹#›</a:t>
            </a:fld>
            <a:endParaRPr lang="en-GB" altLang="en-US"/>
          </a:p>
        </p:txBody>
      </p:sp>
    </p:spTree>
    <p:extLst>
      <p:ext uri="{BB962C8B-B14F-4D97-AF65-F5344CB8AC3E}">
        <p14:creationId xmlns:p14="http://schemas.microsoft.com/office/powerpoint/2010/main" val="1024081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2A2D1FC4-343E-40E0-885C-2B093CC69763}" type="slidenum">
              <a:rPr lang="en-GB" altLang="en-US" smtClean="0"/>
              <a:pPr>
                <a:defRPr/>
              </a:pPr>
              <a:t>‹#›</a:t>
            </a:fld>
            <a:endParaRPr lang="en-GB" altLang="en-US"/>
          </a:p>
        </p:txBody>
      </p:sp>
    </p:spTree>
    <p:extLst>
      <p:ext uri="{BB962C8B-B14F-4D97-AF65-F5344CB8AC3E}">
        <p14:creationId xmlns:p14="http://schemas.microsoft.com/office/powerpoint/2010/main" val="1301898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17A7E45C-71B8-4C4A-B131-0C67A51C03AA}" type="slidenum">
              <a:rPr lang="en-GB" altLang="en-US" smtClean="0"/>
              <a:pPr>
                <a:defRPr/>
              </a:pPr>
              <a:t>‹#›</a:t>
            </a:fld>
            <a:endParaRPr lang="en-GB" altLang="en-US"/>
          </a:p>
        </p:txBody>
      </p:sp>
    </p:spTree>
    <p:extLst>
      <p:ext uri="{BB962C8B-B14F-4D97-AF65-F5344CB8AC3E}">
        <p14:creationId xmlns:p14="http://schemas.microsoft.com/office/powerpoint/2010/main" val="923089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1FDC438-E651-4A6B-8C50-15A8467CF880}" type="slidenum">
              <a:rPr lang="en-GB" altLang="en-US" smtClean="0"/>
              <a:pPr>
                <a:defRPr/>
              </a:pPr>
              <a:t>‹#›</a:t>
            </a:fld>
            <a:endParaRPr lang="en-GB" altLang="en-US"/>
          </a:p>
        </p:txBody>
      </p:sp>
    </p:spTree>
    <p:extLst>
      <p:ext uri="{BB962C8B-B14F-4D97-AF65-F5344CB8AC3E}">
        <p14:creationId xmlns:p14="http://schemas.microsoft.com/office/powerpoint/2010/main" val="32579970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a:t>CH2009</a:t>
            </a:r>
          </a:p>
        </p:txBody>
      </p:sp>
      <p:sp>
        <p:nvSpPr>
          <p:cNvPr id="9" name="Slide Number Placeholder 8"/>
          <p:cNvSpPr>
            <a:spLocks noGrp="1"/>
          </p:cNvSpPr>
          <p:nvPr>
            <p:ph type="sldNum" sz="quarter" idx="12"/>
          </p:nvPr>
        </p:nvSpPr>
        <p:spPr/>
        <p:txBody>
          <a:bodyPr/>
          <a:lstStyle/>
          <a:p>
            <a:pPr>
              <a:defRPr/>
            </a:pPr>
            <a:fld id="{6F7AF0B1-73C7-41D4-895C-053E83B76939}" type="slidenum">
              <a:rPr lang="en-GB" altLang="en-US" smtClean="0"/>
              <a:pPr>
                <a:defRPr/>
              </a:pPr>
              <a:t>‹#›</a:t>
            </a:fld>
            <a:endParaRPr lang="en-GB" altLang="en-US"/>
          </a:p>
        </p:txBody>
      </p:sp>
    </p:spTree>
    <p:extLst>
      <p:ext uri="{BB962C8B-B14F-4D97-AF65-F5344CB8AC3E}">
        <p14:creationId xmlns:p14="http://schemas.microsoft.com/office/powerpoint/2010/main" val="1357891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a:t>CH2009</a:t>
            </a:r>
          </a:p>
        </p:txBody>
      </p:sp>
      <p:sp>
        <p:nvSpPr>
          <p:cNvPr id="5" name="Slide Number Placeholder 4"/>
          <p:cNvSpPr>
            <a:spLocks noGrp="1"/>
          </p:cNvSpPr>
          <p:nvPr>
            <p:ph type="sldNum" sz="quarter" idx="12"/>
          </p:nvPr>
        </p:nvSpPr>
        <p:spPr/>
        <p:txBody>
          <a:bodyPr/>
          <a:lstStyle/>
          <a:p>
            <a:pPr>
              <a:defRPr/>
            </a:pPr>
            <a:fld id="{1D677BDB-2D3D-4A89-86AB-36809887CB54}" type="slidenum">
              <a:rPr lang="en-GB" altLang="en-US" smtClean="0"/>
              <a:pPr>
                <a:defRPr/>
              </a:pPr>
              <a:t>‹#›</a:t>
            </a:fld>
            <a:endParaRPr lang="en-GB" altLang="en-US"/>
          </a:p>
        </p:txBody>
      </p:sp>
    </p:spTree>
    <p:extLst>
      <p:ext uri="{BB962C8B-B14F-4D97-AF65-F5344CB8AC3E}">
        <p14:creationId xmlns:p14="http://schemas.microsoft.com/office/powerpoint/2010/main" val="31986439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a:t>CH2009</a:t>
            </a:r>
          </a:p>
        </p:txBody>
      </p:sp>
      <p:sp>
        <p:nvSpPr>
          <p:cNvPr id="4" name="Slide Number Placeholder 3"/>
          <p:cNvSpPr>
            <a:spLocks noGrp="1"/>
          </p:cNvSpPr>
          <p:nvPr>
            <p:ph type="sldNum" sz="quarter" idx="12"/>
          </p:nvPr>
        </p:nvSpPr>
        <p:spPr/>
        <p:txBody>
          <a:bodyPr/>
          <a:lstStyle/>
          <a:p>
            <a:pPr>
              <a:defRPr/>
            </a:pPr>
            <a:fld id="{BDCFD96D-E5EF-491A-AD5D-CE2EC92F372F}" type="slidenum">
              <a:rPr lang="en-GB" altLang="en-US" smtClean="0"/>
              <a:pPr>
                <a:defRPr/>
              </a:pPr>
              <a:t>‹#›</a:t>
            </a:fld>
            <a:endParaRPr lang="en-GB" altLang="en-US"/>
          </a:p>
        </p:txBody>
      </p:sp>
    </p:spTree>
    <p:extLst>
      <p:ext uri="{BB962C8B-B14F-4D97-AF65-F5344CB8AC3E}">
        <p14:creationId xmlns:p14="http://schemas.microsoft.com/office/powerpoint/2010/main" val="51827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782F6C2-7DDE-4621-98B7-51A446788DFE}" type="slidenum">
              <a:rPr lang="en-GB" altLang="en-US" smtClean="0"/>
              <a:pPr>
                <a:defRPr/>
              </a:pPr>
              <a:t>‹#›</a:t>
            </a:fld>
            <a:endParaRPr lang="en-GB" altLang="en-US"/>
          </a:p>
        </p:txBody>
      </p:sp>
    </p:spTree>
    <p:extLst>
      <p:ext uri="{BB962C8B-B14F-4D97-AF65-F5344CB8AC3E}">
        <p14:creationId xmlns:p14="http://schemas.microsoft.com/office/powerpoint/2010/main" val="190073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436AA968-6ABE-4FDA-BC86-0DA0E6820E29}" type="slidenum">
              <a:rPr lang="en-GB" altLang="en-US" smtClean="0"/>
              <a:pPr>
                <a:defRPr/>
              </a:pPr>
              <a:t>‹#›</a:t>
            </a:fld>
            <a:endParaRPr lang="en-GB" altLang="en-US"/>
          </a:p>
        </p:txBody>
      </p:sp>
    </p:spTree>
    <p:extLst>
      <p:ext uri="{BB962C8B-B14F-4D97-AF65-F5344CB8AC3E}">
        <p14:creationId xmlns:p14="http://schemas.microsoft.com/office/powerpoint/2010/main" val="12250151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E20F3765-C88C-4452-9317-D4315E16939C}" type="slidenum">
              <a:rPr lang="en-GB" altLang="en-US" smtClean="0"/>
              <a:pPr>
                <a:defRPr/>
              </a:pPr>
              <a:t>‹#›</a:t>
            </a:fld>
            <a:endParaRPr lang="en-GB" altLang="en-US"/>
          </a:p>
        </p:txBody>
      </p:sp>
    </p:spTree>
    <p:extLst>
      <p:ext uri="{BB962C8B-B14F-4D97-AF65-F5344CB8AC3E}">
        <p14:creationId xmlns:p14="http://schemas.microsoft.com/office/powerpoint/2010/main" val="1559349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86CE340F-A42E-4253-8F90-F6843914E5ED}" type="slidenum">
              <a:rPr lang="en-GB" altLang="en-US" smtClean="0"/>
              <a:pPr>
                <a:defRPr/>
              </a:pPr>
              <a:t>‹#›</a:t>
            </a:fld>
            <a:endParaRPr lang="en-GB" altLang="en-US"/>
          </a:p>
        </p:txBody>
      </p:sp>
    </p:spTree>
    <p:extLst>
      <p:ext uri="{BB962C8B-B14F-4D97-AF65-F5344CB8AC3E}">
        <p14:creationId xmlns:p14="http://schemas.microsoft.com/office/powerpoint/2010/main" val="27633427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cstate="print">
              <a:extLst>
                <a:ext uri="{28A0092B-C50C-407E-A947-70E740481C1C}">
                  <a14:useLocalDpi xmlns:a14="http://schemas.microsoft.com/office/drawing/2010/main"/>
                </a:ext>
              </a:extLst>
            </a:blip>
            <a:srcRect/>
            <a:stretch>
              <a:fillRect/>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19502467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3333" y="722313"/>
            <a:ext cx="11516784"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38151" y="1941513"/>
            <a:ext cx="53699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11334" y="1941513"/>
            <a:ext cx="53721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37036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10/8/2024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90975757"/>
      </p:ext>
    </p:extLst>
  </p:cSld>
  <p:clrMap bg1="lt1" tx1="dk1" bg2="lt2" tx2="dk2" accent1="accent1" accent2="accent2" accent3="accent3" accent4="accent4" accent5="accent5" accent6="accent6" hlink="hlink" folHlink="folHlink"/>
  <p:sldLayoutIdLst>
    <p:sldLayoutId id="2147484827" r:id="rId1"/>
    <p:sldLayoutId id="2147484828" r:id="rId2"/>
    <p:sldLayoutId id="2147484829" r:id="rId3"/>
    <p:sldLayoutId id="2147484830" r:id="rId4"/>
    <p:sldLayoutId id="2147484831" r:id="rId5"/>
    <p:sldLayoutId id="2147484832" r:id="rId6"/>
    <p:sldLayoutId id="2147484833" r:id="rId7"/>
    <p:sldLayoutId id="2147484834" r:id="rId8"/>
    <p:sldLayoutId id="2147484835" r:id="rId9"/>
    <p:sldLayoutId id="2147484836" r:id="rId10"/>
    <p:sldLayoutId id="2147484837" r:id="rId11"/>
    <p:sldLayoutId id="2147484838" r:id="rId12"/>
    <p:sldLayoutId id="2147484839"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21632483"/>
      </p:ext>
    </p:extLst>
  </p:cSld>
  <p:clrMap bg1="lt1" tx1="dk1" bg2="lt2" tx2="dk2" accent1="accent1" accent2="accent2" accent3="accent3" accent4="accent4" accent5="accent5" accent6="accent6" hlink="hlink" folHlink="folHlink"/>
  <p:sldLayoutIdLst>
    <p:sldLayoutId id="2147484870" r:id="rId1"/>
    <p:sldLayoutId id="2147484871" r:id="rId2"/>
    <p:sldLayoutId id="2147484872" r:id="rId3"/>
    <p:sldLayoutId id="2147484873" r:id="rId4"/>
    <p:sldLayoutId id="2147484874" r:id="rId5"/>
    <p:sldLayoutId id="2147484875" r:id="rId6"/>
    <p:sldLayoutId id="2147484876" r:id="rId7"/>
    <p:sldLayoutId id="2147484877" r:id="rId8"/>
    <p:sldLayoutId id="2147484878" r:id="rId9"/>
    <p:sldLayoutId id="2147484879" r:id="rId10"/>
    <p:sldLayoutId id="2147484880" r:id="rId11"/>
    <p:sldLayoutId id="2147484881" r:id="rId12"/>
    <p:sldLayoutId id="2147484882"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0drvdLYGNuc" TargetMode="Externa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wales/environment-climate-change" TargetMode="External"/><Relationship Id="rId2" Type="http://schemas.openxmlformats.org/officeDocument/2006/relationships/image" Target="../media/image7.jpeg"/><Relationship Id="rId1" Type="http://schemas.openxmlformats.org/officeDocument/2006/relationships/slideLayout" Target="../slideLayouts/slideLayout15.xml"/><Relationship Id="rId6" Type="http://schemas.openxmlformats.org/officeDocument/2006/relationships/hyperlink" Target="https://naturalresources.wales/about-us/what-we-do/strategies-and-plans/our-corporate-plan-to-2030-nature-and-people-thriving-together/?lang=en" TargetMode="External"/><Relationship Id="rId5" Type="http://schemas.openxmlformats.org/officeDocument/2006/relationships/hyperlink" Target="https://www.gov.wales/sites/default/files/publications/2021-02/future-wales-the-national-plan-2040.pdf" TargetMode="External"/><Relationship Id="rId4" Type="http://schemas.openxmlformats.org/officeDocument/2006/relationships/hyperlink" Target="https://www.swansea.gov.uk/article/9914/Swansea-Local-Development-Plan-2010-2025-LDP"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anaw/2016/3/contents/enacted" TargetMode="External"/><Relationship Id="rId2" Type="http://schemas.openxmlformats.org/officeDocument/2006/relationships/hyperlink" Target="https://www.youtube.com/watch?v=YYKcswL_u7c" TargetMode="Externa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odiversitywales.org.uk/environment-wales-act" TargetMode="External"/><Relationship Id="rId2" Type="http://schemas.openxmlformats.org/officeDocument/2006/relationships/hyperlink" Target="https://www.legislation.gov.uk/anaw/2016/3/contents/enacted" TargetMode="External"/><Relationship Id="rId1" Type="http://schemas.openxmlformats.org/officeDocument/2006/relationships/slideLayout" Target="../slideLayouts/slideLayout26.xml"/><Relationship Id="rId5" Type="http://schemas.openxmlformats.org/officeDocument/2006/relationships/image" Target="../media/image10.png"/><Relationship Id="rId4" Type="http://schemas.openxmlformats.org/officeDocument/2006/relationships/hyperlink" Target="https://www.gov.wales/sites/default/files/publications/2019-05/environment-wales-act-2016-overview.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l59xNwzSBKw?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naturalresources.wales/media/695923/sonarr2020-executive-summary.pdf" TargetMode="Externa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hyperlink" Target="https://naturalresources.wales/media/695923/sonarr2020-executive-summary.pdf" TargetMode="External"/><Relationship Id="rId2" Type="http://schemas.openxmlformats.org/officeDocument/2006/relationships/image" Target="../media/image14.png"/><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hyperlink" Target="https://www.planning.vic.gov.au/guides-and-resources/strategies-and-initiatives/20-minute-neighbourhoods#:~:text=The%2020%2Dminute%20neighbourhood%20is,minute%20return%20walk%20from%20home." TargetMode="External"/><Relationship Id="rId2" Type="http://schemas.openxmlformats.org/officeDocument/2006/relationships/image" Target="../media/image19.jpeg"/><Relationship Id="rId1" Type="http://schemas.openxmlformats.org/officeDocument/2006/relationships/slideLayout" Target="../slideLayouts/slideLayout26.xml"/><Relationship Id="rId5" Type="http://schemas.openxmlformats.org/officeDocument/2006/relationships/hyperlink" Target="https://naturalresources.wales/evidence-and-data/research-and-reports/state-of-natural-resources-report-sonarr-for-wales-2020/sonarr2020-downloads/?lang=en" TargetMode="External"/><Relationship Id="rId4" Type="http://schemas.openxmlformats.org/officeDocument/2006/relationships/hyperlink" Target="https://naturalresources.wales/media/695923/sonarr2020-executive-summary.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21.jpeg"/><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74209/futures-toolkit-edition-1.pdf" TargetMode="External"/><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3.png"/><Relationship Id="rId1" Type="http://schemas.openxmlformats.org/officeDocument/2006/relationships/slideLayout" Target="../slideLayouts/slideLayout25.xml"/><Relationship Id="rId5" Type="http://schemas.openxmlformats.org/officeDocument/2006/relationships/hyperlink" Target="https://www.nature.com/articles/s41559-022-01812-0" TargetMode="External"/><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5.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5.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21.jpeg"/><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21.jpe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21.jpe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wales/sites/default/files/publications/2021-02/future-wales-the-national-plan-2040.pdf" TargetMode="External"/><Relationship Id="rId2" Type="http://schemas.openxmlformats.org/officeDocument/2006/relationships/audio" Target="../media/audio1.wav"/><Relationship Id="rId1" Type="http://schemas.openxmlformats.org/officeDocument/2006/relationships/slideLayout" Target="../slideLayouts/slideLayout15.xml"/><Relationship Id="rId4" Type="http://schemas.openxmlformats.org/officeDocument/2006/relationships/hyperlink" Target="https://www.swansea.gov.uk/article/9914/Swansea-Local-Development-Plan-2010-2025-LD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9" name="Picture 78" descr="Wind turbines on top of a hill">
            <a:extLst>
              <a:ext uri="{FF2B5EF4-FFF2-40B4-BE49-F238E27FC236}">
                <a16:creationId xmlns:a16="http://schemas.microsoft.com/office/drawing/2014/main" id="{77F9199F-E581-F0D6-03F6-14AD9C299FF1}"/>
              </a:ext>
            </a:extLst>
          </p:cNvPr>
          <p:cNvPicPr>
            <a:picLocks noChangeAspect="1"/>
          </p:cNvPicPr>
          <p:nvPr/>
        </p:nvPicPr>
        <p:blipFill rotWithShape="1">
          <a:blip r:embed="rId2">
            <a:alphaModFix/>
          </a:blip>
          <a:srcRect t="10827" b="4903"/>
          <a:stretch/>
        </p:blipFill>
        <p:spPr>
          <a:xfrm>
            <a:off x="20" y="10"/>
            <a:ext cx="12191979" cy="6857990"/>
          </a:xfrm>
          <a:prstGeom prst="rect">
            <a:avLst/>
          </a:prstGeom>
        </p:spPr>
      </p:pic>
      <p:sp>
        <p:nvSpPr>
          <p:cNvPr id="98" name="Rectangle 89">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4283" y="5373216"/>
            <a:ext cx="10773020" cy="1826024"/>
          </a:xfrm>
        </p:spPr>
        <p:txBody>
          <a:bodyPr vert="horz" lIns="91440" tIns="45720" rIns="91440" bIns="45720" rtlCol="0" anchor="t">
            <a:noAutofit/>
          </a:bodyPr>
          <a:lstStyle/>
          <a:p>
            <a:pPr algn="l"/>
            <a:r>
              <a:rPr lang="en-US" sz="4400" b="1" dirty="0">
                <a:solidFill>
                  <a:srgbClr val="FFFFFF"/>
                </a:solidFill>
              </a:rPr>
              <a:t>Strategic Environmental Management in Wales</a:t>
            </a:r>
            <a:br>
              <a:rPr lang="en-US" sz="4400" dirty="0">
                <a:solidFill>
                  <a:srgbClr val="FFFFFF"/>
                </a:solidFill>
              </a:rPr>
            </a:br>
            <a:br>
              <a:rPr lang="en-US" sz="4400" dirty="0">
                <a:solidFill>
                  <a:srgbClr val="FFFFFF"/>
                </a:solidFill>
              </a:rPr>
            </a:br>
            <a:endParaRPr lang="en-US" sz="4400" kern="1200" dirty="0">
              <a:solidFill>
                <a:srgbClr val="FFFFFF"/>
              </a:solidFill>
            </a:endParaRPr>
          </a:p>
        </p:txBody>
      </p:sp>
      <p:sp>
        <p:nvSpPr>
          <p:cNvPr id="99" name="Rectangle 91">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0" name="Straight Connector 93">
            <a:extLst>
              <a:ext uri="{FF2B5EF4-FFF2-40B4-BE49-F238E27FC236}">
                <a16:creationId xmlns:a16="http://schemas.microsoft.com/office/drawing/2014/main" id="{AAD8FE22-3C2B-14C8-0911-42395B05E0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7596" y="5188810"/>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 name="Picture 2" descr="A black background with white text&#10;&#10;Description automatically generated">
            <a:extLst>
              <a:ext uri="{FF2B5EF4-FFF2-40B4-BE49-F238E27FC236}">
                <a16:creationId xmlns:a16="http://schemas.microsoft.com/office/drawing/2014/main" id="{C75F4DC1-F83A-F315-39FC-1C13A33A6445}"/>
              </a:ext>
            </a:extLst>
          </p:cNvPr>
          <p:cNvPicPr>
            <a:picLocks noChangeAspect="1"/>
          </p:cNvPicPr>
          <p:nvPr/>
        </p:nvPicPr>
        <p:blipFill>
          <a:blip r:embed="rId3"/>
          <a:stretch>
            <a:fillRect/>
          </a:stretch>
        </p:blipFill>
        <p:spPr>
          <a:xfrm>
            <a:off x="335360" y="188640"/>
            <a:ext cx="2376013" cy="1098906"/>
          </a:xfrm>
          <a:prstGeom prst="rect">
            <a:avLst/>
          </a:prstGeom>
        </p:spPr>
      </p:pic>
      <p:sp>
        <p:nvSpPr>
          <p:cNvPr id="5" name="TextBox 4">
            <a:extLst>
              <a:ext uri="{FF2B5EF4-FFF2-40B4-BE49-F238E27FC236}">
                <a16:creationId xmlns:a16="http://schemas.microsoft.com/office/drawing/2014/main" id="{725414CB-F069-F136-2F32-200E0E04FEDD}"/>
              </a:ext>
            </a:extLst>
          </p:cNvPr>
          <p:cNvSpPr txBox="1"/>
          <p:nvPr/>
        </p:nvSpPr>
        <p:spPr>
          <a:xfrm>
            <a:off x="9336360" y="376455"/>
            <a:ext cx="3797541" cy="723275"/>
          </a:xfrm>
          <a:prstGeom prst="rect">
            <a:avLst/>
          </a:prstGeom>
          <a:noFill/>
        </p:spPr>
        <p:txBody>
          <a:bodyPr wrap="square">
            <a:spAutoFit/>
          </a:bodyPr>
          <a:lstStyle/>
          <a:p>
            <a:pPr marL="0" indent="0">
              <a:spcAft>
                <a:spcPts val="600"/>
              </a:spcAft>
              <a:buNone/>
            </a:pPr>
            <a:r>
              <a:rPr lang="en-GB" sz="1800" b="1" dirty="0">
                <a:solidFill>
                  <a:schemeClr val="bg1"/>
                </a:solidFill>
                <a:effectLst/>
                <a:latin typeface="Neue Haas Grotesk Text Pro" panose="020B0504020202020204" pitchFamily="34" charset="0"/>
                <a:ea typeface="Times New Roman" panose="02020603050405020304" pitchFamily="18" charset="0"/>
                <a:cs typeface="Arial" panose="020B0604020202020204" pitchFamily="34" charset="0"/>
              </a:rPr>
              <a:t>Alissa Flatley </a:t>
            </a:r>
          </a:p>
          <a:p>
            <a:pPr marL="0" indent="0">
              <a:spcAft>
                <a:spcPts val="600"/>
              </a:spcAft>
              <a:buNone/>
            </a:pPr>
            <a:r>
              <a:rPr lang="en-GB" b="1" dirty="0">
                <a:solidFill>
                  <a:schemeClr val="bg1"/>
                </a:solidFill>
                <a:latin typeface="Neue Haas Grotesk Text Pro" panose="020B0504020202020204" pitchFamily="34" charset="0"/>
                <a:ea typeface="Times New Roman" panose="02020603050405020304" pitchFamily="18" charset="0"/>
                <a:cs typeface="Arial" panose="020B0604020202020204" pitchFamily="34" charset="0"/>
              </a:rPr>
              <a:t>a.flatley@uwtsd.ac.uk</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2FB256E-0E17-D9A4-6612-0C946002ACEB}"/>
              </a:ext>
            </a:extLst>
          </p:cNvPr>
          <p:cNvSpPr txBox="1"/>
          <p:nvPr/>
        </p:nvSpPr>
        <p:spPr>
          <a:xfrm>
            <a:off x="734512" y="6021288"/>
            <a:ext cx="6570482" cy="584775"/>
          </a:xfrm>
          <a:prstGeom prst="rect">
            <a:avLst/>
          </a:prstGeom>
          <a:noFill/>
        </p:spPr>
        <p:txBody>
          <a:bodyPr wrap="square">
            <a:spAutoFit/>
          </a:bodyPr>
          <a:lstStyle/>
          <a:p>
            <a:r>
              <a:rPr lang="en-US" sz="3200" dirty="0">
                <a:solidFill>
                  <a:schemeClr val="bg2">
                    <a:lumMod val="75000"/>
                  </a:schemeClr>
                </a:solidFill>
              </a:rPr>
              <a:t>(ACBA7007)</a:t>
            </a:r>
            <a:endParaRPr lang="en-GB" sz="3200" dirty="0">
              <a:solidFill>
                <a:schemeClr val="bg2">
                  <a:lumMod val="75000"/>
                </a:schemeClr>
              </a:solidFill>
            </a:endParaRPr>
          </a:p>
        </p:txBody>
      </p:sp>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5021782" cy="1509931"/>
          </a:xfrm>
        </p:spPr>
        <p:txBody>
          <a:bodyPr>
            <a:normAutofit/>
          </a:bodyPr>
          <a:lstStyle/>
          <a:p>
            <a:r>
              <a:rPr lang="en-GB" sz="4000" b="1" dirty="0"/>
              <a:t>Lecture Outline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2</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634086" y="2492896"/>
            <a:ext cx="11402610" cy="288032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GB" sz="3300" dirty="0"/>
              <a:t>Icebreaker: Have I got news for you?</a:t>
            </a:r>
          </a:p>
          <a:p>
            <a:pPr marL="457200" indent="-457200">
              <a:buFont typeface="Arial" panose="020B0604020202020204" pitchFamily="34" charset="0"/>
              <a:buChar char="•"/>
            </a:pPr>
            <a:r>
              <a:rPr lang="en-GB" sz="3300" dirty="0"/>
              <a:t>Wales in Context</a:t>
            </a:r>
          </a:p>
          <a:p>
            <a:pPr marL="457200" indent="-457200">
              <a:buFont typeface="Arial" panose="020B0604020202020204" pitchFamily="34" charset="0"/>
              <a:buChar char="•"/>
            </a:pPr>
            <a:r>
              <a:rPr lang="en-GB" sz="3300" dirty="0"/>
              <a:t>What are the environmental problems in Wales (Top 5 Individual)</a:t>
            </a:r>
          </a:p>
          <a:p>
            <a:pPr marL="457200" indent="-457200">
              <a:buFont typeface="Arial" panose="020B0604020202020204" pitchFamily="34" charset="0"/>
              <a:buChar char="•"/>
            </a:pPr>
            <a:r>
              <a:rPr lang="en-GB" sz="3300" dirty="0"/>
              <a:t>The National Plan</a:t>
            </a:r>
          </a:p>
          <a:p>
            <a:pPr marL="457200" indent="-457200">
              <a:buFont typeface="Arial" panose="020B0604020202020204" pitchFamily="34" charset="0"/>
              <a:buChar char="•"/>
            </a:pPr>
            <a:r>
              <a:rPr lang="en-GB" sz="3300" dirty="0"/>
              <a:t>Swansea Local Development Plan (LDP)</a:t>
            </a:r>
          </a:p>
          <a:p>
            <a:pPr marL="457200" indent="-457200">
              <a:buFont typeface="Arial" panose="020B0604020202020204" pitchFamily="34" charset="0"/>
              <a:buChar char="•"/>
            </a:pPr>
            <a:r>
              <a:rPr lang="en-GB" sz="3300" dirty="0"/>
              <a:t>Horizon Scanning Activity (Together)</a:t>
            </a:r>
          </a:p>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a:p>
            <a:endParaRPr lang="en-GB" sz="3300" b="1" dirty="0"/>
          </a:p>
        </p:txBody>
      </p:sp>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4060" y="5576888"/>
            <a:ext cx="8183880" cy="640081"/>
          </a:xfrm>
        </p:spPr>
        <p:txBody>
          <a:bodyPr vert="horz" lIns="91440" tIns="45720" rIns="91440" bIns="45720" rtlCol="0" anchor="ctr">
            <a:normAutofit/>
          </a:bodyPr>
          <a:lstStyle/>
          <a:p>
            <a:pPr algn="ctr" defTabSz="914400"/>
            <a:r>
              <a:rPr lang="en-US" sz="2800" spc="-300">
                <a:effectLst>
                  <a:outerShdw blurRad="469900" dist="342900" dir="5400000" sy="-20000" rotWithShape="0">
                    <a:prstClr val="black">
                      <a:alpha val="66000"/>
                    </a:prstClr>
                  </a:outerShdw>
                </a:effectLst>
              </a:rPr>
              <a:t>Have I got news for you?</a:t>
            </a:r>
          </a:p>
        </p:txBody>
      </p:sp>
      <p:sp>
        <p:nvSpPr>
          <p:cNvPr id="4" name="Slide Number Placeholder 3"/>
          <p:cNvSpPr>
            <a:spLocks noGrp="1"/>
          </p:cNvSpPr>
          <p:nvPr>
            <p:ph type="sldNum" sz="quarter" idx="12"/>
          </p:nvPr>
        </p:nvSpPr>
        <p:spPr>
          <a:xfrm>
            <a:off x="7981950" y="6356351"/>
            <a:ext cx="2057400" cy="365125"/>
          </a:xfrm>
        </p:spPr>
        <p:txBody>
          <a:bodyPr vert="horz" lIns="91440" tIns="45720" rIns="91440" bIns="45720" rtlCol="0" anchor="ctr">
            <a:normAutofit/>
          </a:bodyPr>
          <a:lstStyle/>
          <a:p>
            <a:pPr defTabSz="457200">
              <a:spcAft>
                <a:spcPts val="600"/>
              </a:spcAft>
              <a:defRPr/>
            </a:pPr>
            <a:fld id="{2A2D1FC4-343E-40E0-885C-2B093CC69763}" type="slidenum">
              <a:rPr lang="en-US" altLang="en-US" sz="1200">
                <a:solidFill>
                  <a:schemeClr val="tx1">
                    <a:alpha val="80000"/>
                  </a:schemeClr>
                </a:solidFill>
              </a:rPr>
              <a:pPr defTabSz="457200">
                <a:spcAft>
                  <a:spcPts val="600"/>
                </a:spcAft>
                <a:defRPr/>
              </a:pPr>
              <a:t>3</a:t>
            </a:fld>
            <a:endParaRPr lang="en-US" altLang="en-US" sz="1200">
              <a:solidFill>
                <a:schemeClr val="tx1">
                  <a:alpha val="80000"/>
                </a:schemeClr>
              </a:solidFill>
            </a:endParaRPr>
          </a:p>
        </p:txBody>
      </p:sp>
      <p:pic>
        <p:nvPicPr>
          <p:cNvPr id="5" name="Content Placeholder 4"/>
          <p:cNvPicPr>
            <a:picLocks noChangeAspect="1"/>
          </p:cNvPicPr>
          <p:nvPr/>
        </p:nvPicPr>
        <p:blipFill rotWithShape="1">
          <a:blip r:embed="rId2"/>
          <a:srcRect l="1255" r="3148" b="1"/>
          <a:stretch/>
        </p:blipFill>
        <p:spPr>
          <a:xfrm>
            <a:off x="2004060" y="640081"/>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22318515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9376" y="260648"/>
            <a:ext cx="4646904" cy="1624520"/>
          </a:xfrm>
        </p:spPr>
        <p:txBody>
          <a:bodyPr vert="horz" lIns="91440" tIns="45720" rIns="91440" bIns="45720" rtlCol="0" anchor="ctr">
            <a:normAutofit/>
          </a:bodyPr>
          <a:lstStyle/>
          <a:p>
            <a:r>
              <a:rPr lang="en-US" sz="4000" b="1" dirty="0"/>
              <a:t>Wales in Context</a:t>
            </a:r>
          </a:p>
        </p:txBody>
      </p:sp>
      <p:sp>
        <p:nvSpPr>
          <p:cNvPr id="4" name="Slide Number Placeholder 3"/>
          <p:cNvSpPr>
            <a:spLocks noGrp="1"/>
          </p:cNvSpPr>
          <p:nvPr>
            <p:ph type="sldNum" sz="quarter" idx="12"/>
          </p:nvPr>
        </p:nvSpPr>
        <p:spPr>
          <a:xfrm>
            <a:off x="8732520" y="6356350"/>
            <a:ext cx="32004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4</a:t>
            </a:fld>
            <a:endParaRPr lang="en-US" altLang="en-US">
              <a:solidFill>
                <a:srgbClr val="FFFFFF"/>
              </a:solidFill>
              <a:latin typeface="Calibri" panose="020F0502020204030204"/>
            </a:endParaRPr>
          </a:p>
        </p:txBody>
      </p:sp>
      <p:sp>
        <p:nvSpPr>
          <p:cNvPr id="9" name="TextBox 8">
            <a:extLst>
              <a:ext uri="{FF2B5EF4-FFF2-40B4-BE49-F238E27FC236}">
                <a16:creationId xmlns:a16="http://schemas.microsoft.com/office/drawing/2014/main" id="{1FA5A0B6-CC9A-8D15-53FE-93F1397A09F5}"/>
              </a:ext>
            </a:extLst>
          </p:cNvPr>
          <p:cNvSpPr txBox="1"/>
          <p:nvPr/>
        </p:nvSpPr>
        <p:spPr>
          <a:xfrm>
            <a:off x="761803" y="6165304"/>
            <a:ext cx="3829682" cy="556171"/>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dirty="0">
                <a:hlinkClick r:id="rId2"/>
              </a:rPr>
              <a:t>(2) The UK in 100 Seconds - YouTube</a:t>
            </a:r>
            <a:endParaRPr lang="en-US" dirty="0"/>
          </a:p>
        </p:txBody>
      </p:sp>
      <p:pic>
        <p:nvPicPr>
          <p:cNvPr id="12" name="Picture 11">
            <a:extLst>
              <a:ext uri="{FF2B5EF4-FFF2-40B4-BE49-F238E27FC236}">
                <a16:creationId xmlns:a16="http://schemas.microsoft.com/office/drawing/2014/main" id="{165A6CF5-E856-C2EC-E425-72B678EC2C10}"/>
              </a:ext>
            </a:extLst>
          </p:cNvPr>
          <p:cNvPicPr>
            <a:picLocks noChangeAspect="1"/>
          </p:cNvPicPr>
          <p:nvPr/>
        </p:nvPicPr>
        <p:blipFill rotWithShape="1">
          <a:blip r:embed="rId3"/>
          <a:srcRect l="1001" t="10335" r="33900" b="26901"/>
          <a:stretch/>
        </p:blipFill>
        <p:spPr>
          <a:xfrm>
            <a:off x="4591485" y="367591"/>
            <a:ext cx="7384905" cy="4746760"/>
          </a:xfrm>
          <a:prstGeom prst="rect">
            <a:avLst/>
          </a:prstGeom>
        </p:spPr>
      </p:pic>
    </p:spTree>
    <p:extLst>
      <p:ext uri="{BB962C8B-B14F-4D97-AF65-F5344CB8AC3E}">
        <p14:creationId xmlns:p14="http://schemas.microsoft.com/office/powerpoint/2010/main" val="265771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mountain with a blue sky&#10;&#10;Description automatically generated"/>
          <p:cNvPicPr>
            <a:picLocks noChangeAspect="1"/>
          </p:cNvPicPr>
          <p:nvPr/>
        </p:nvPicPr>
        <p:blipFill rotWithShape="1">
          <a:blip r:embed="rId2"/>
          <a:srcRect t="32151" r="-1" b="-1"/>
          <a:stretch/>
        </p:blipFill>
        <p:spPr>
          <a:xfrm>
            <a:off x="-1" y="10"/>
            <a:ext cx="12228129" cy="4149070"/>
          </a:xfrm>
          <a:prstGeom prst="rect">
            <a:avLst/>
          </a:prstGeom>
        </p:spPr>
      </p:pic>
      <p:sp>
        <p:nvSpPr>
          <p:cNvPr id="2" name="Title 1"/>
          <p:cNvSpPr>
            <a:spLocks noGrp="1"/>
          </p:cNvSpPr>
          <p:nvPr>
            <p:ph type="title"/>
          </p:nvPr>
        </p:nvSpPr>
        <p:spPr>
          <a:xfrm>
            <a:off x="804672" y="4551037"/>
            <a:ext cx="5021782" cy="1509931"/>
          </a:xfrm>
        </p:spPr>
        <p:txBody>
          <a:bodyPr>
            <a:normAutofit/>
          </a:bodyPr>
          <a:lstStyle/>
          <a:p>
            <a:r>
              <a:rPr lang="en-GB" sz="3300" b="1" dirty="0"/>
              <a:t>Activity: </a:t>
            </a:r>
            <a:br>
              <a:rPr lang="en-GB" sz="3300" b="1" dirty="0"/>
            </a:br>
            <a:r>
              <a:rPr lang="en-GB" sz="3300" b="1" dirty="0"/>
              <a:t>What are the environmental problems in Wales?</a:t>
            </a:r>
          </a:p>
        </p:txBody>
      </p:sp>
      <p:sp>
        <p:nvSpPr>
          <p:cNvPr id="3" name="Content Placeholder 2"/>
          <p:cNvSpPr>
            <a:spLocks noGrp="1"/>
          </p:cNvSpPr>
          <p:nvPr>
            <p:ph idx="1"/>
          </p:nvPr>
        </p:nvSpPr>
        <p:spPr>
          <a:xfrm>
            <a:off x="6470247" y="4256419"/>
            <a:ext cx="4926411" cy="2099931"/>
          </a:xfrm>
        </p:spPr>
        <p:txBody>
          <a:bodyPr anchor="ctr">
            <a:normAutofit/>
          </a:bodyPr>
          <a:lstStyle/>
          <a:p>
            <a:r>
              <a:rPr lang="en-GB" sz="2000" dirty="0"/>
              <a:t>Can you think of 5 key environmental problems in Wales? Discuss</a:t>
            </a:r>
          </a:p>
          <a:p>
            <a:r>
              <a:rPr lang="en-GB" sz="2000" dirty="0"/>
              <a:t>Put them into a hierarchy (Top 5).</a:t>
            </a:r>
          </a:p>
        </p:txBody>
      </p:sp>
      <p:sp>
        <p:nvSpPr>
          <p:cNvPr id="4" name="Slide Number Placeholder 3"/>
          <p:cNvSpPr>
            <a:spLocks noGrp="1"/>
          </p:cNvSpPr>
          <p:nvPr>
            <p:ph type="sldNum" sz="quarter" idx="12"/>
          </p:nvPr>
        </p:nvSpPr>
        <p:spPr/>
        <p:txBody>
          <a:bodyPr>
            <a:normAutofit/>
          </a:bodyPr>
          <a:lstStyle/>
          <a:p>
            <a:pPr>
              <a:spcAft>
                <a:spcPts val="600"/>
              </a:spcAft>
              <a:defRPr/>
            </a:pPr>
            <a:fld id="{2A2D1FC4-343E-40E0-885C-2B093CC69763}" type="slidenum">
              <a:rPr lang="en-GB" altLang="en-US">
                <a:solidFill>
                  <a:prstClr val="black">
                    <a:tint val="75000"/>
                  </a:prstClr>
                </a:solidFill>
              </a:rPr>
              <a:pPr>
                <a:spcAft>
                  <a:spcPts val="600"/>
                </a:spcAft>
                <a:defRPr/>
              </a:pPr>
              <a:t>5</a:t>
            </a:fld>
            <a:endParaRPr lang="en-GB" altLang="en-US">
              <a:solidFill>
                <a:prstClr val="black">
                  <a:tint val="75000"/>
                </a:prstClr>
              </a:solidFill>
            </a:endParaRPr>
          </a:p>
        </p:txBody>
      </p:sp>
    </p:spTree>
    <p:extLst>
      <p:ext uri="{BB962C8B-B14F-4D97-AF65-F5344CB8AC3E}">
        <p14:creationId xmlns:p14="http://schemas.microsoft.com/office/powerpoint/2010/main" val="1698664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914493" y="476672"/>
            <a:ext cx="4491821" cy="1616203"/>
          </a:xfrm>
        </p:spPr>
        <p:txBody>
          <a:bodyPr vert="horz" lIns="91440" tIns="45720" rIns="91440" bIns="45720" rtlCol="0" anchor="b">
            <a:normAutofit/>
          </a:bodyPr>
          <a:lstStyle/>
          <a:p>
            <a:r>
              <a:rPr lang="en-US" sz="3600" b="1" dirty="0"/>
              <a:t>What are the environmental problems in Wales?</a:t>
            </a:r>
          </a:p>
        </p:txBody>
      </p:sp>
      <p:sp>
        <p:nvSpPr>
          <p:cNvPr id="4" name="Slide Number Placeholder 3"/>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1">
                    <a:lumMod val="50000"/>
                    <a:lumOff val="50000"/>
                  </a:schemeClr>
                </a:solidFill>
                <a:latin typeface="Calibri" panose="020F0502020204030204"/>
              </a:rPr>
              <a:pPr defTabSz="914400">
                <a:spcAft>
                  <a:spcPts val="600"/>
                </a:spcAft>
                <a:defRPr/>
              </a:pPr>
              <a:t>6</a:t>
            </a:fld>
            <a:endParaRPr lang="en-US" altLang="en-US">
              <a:solidFill>
                <a:schemeClr val="tx1">
                  <a:lumMod val="50000"/>
                  <a:lumOff val="50000"/>
                </a:schemeClr>
              </a:solidFill>
              <a:latin typeface="Calibri" panose="020F0502020204030204"/>
            </a:endParaRPr>
          </a:p>
        </p:txBody>
      </p:sp>
      <p:pic>
        <p:nvPicPr>
          <p:cNvPr id="15" name="Picture 14" descr="Colourful straw art">
            <a:extLst>
              <a:ext uri="{FF2B5EF4-FFF2-40B4-BE49-F238E27FC236}">
                <a16:creationId xmlns:a16="http://schemas.microsoft.com/office/drawing/2014/main" id="{6E5C475B-B3B2-387F-7815-CEDAAE8AA639}"/>
              </a:ext>
            </a:extLst>
          </p:cNvPr>
          <p:cNvPicPr>
            <a:picLocks noChangeAspect="1"/>
          </p:cNvPicPr>
          <p:nvPr/>
        </p:nvPicPr>
        <p:blipFill rotWithShape="1">
          <a:blip r:embed="rId2"/>
          <a:srcRect l="8288" r="32378" b="-1"/>
          <a:stretch/>
        </p:blipFill>
        <p:spPr>
          <a:xfrm>
            <a:off x="20" y="10"/>
            <a:ext cx="6095980" cy="6857990"/>
          </a:xfrm>
          <a:prstGeom prst="rect">
            <a:avLst/>
          </a:prstGeom>
        </p:spPr>
      </p:pic>
      <p:sp>
        <p:nvSpPr>
          <p:cNvPr id="7" name="TextBox 6">
            <a:extLst>
              <a:ext uri="{FF2B5EF4-FFF2-40B4-BE49-F238E27FC236}">
                <a16:creationId xmlns:a16="http://schemas.microsoft.com/office/drawing/2014/main" id="{9145899F-9AA7-AC2E-660F-9A1C499C8A9F}"/>
              </a:ext>
            </a:extLst>
          </p:cNvPr>
          <p:cNvSpPr txBox="1"/>
          <p:nvPr/>
        </p:nvSpPr>
        <p:spPr>
          <a:xfrm>
            <a:off x="6823878" y="2533476"/>
            <a:ext cx="4491820" cy="344783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dirty="0">
                <a:hlinkClick r:id="rId3">
                  <a:extLst>
                    <a:ext uri="{A12FA001-AC4F-418D-AE19-62706E023703}">
                      <ahyp:hlinkClr xmlns:ahyp="http://schemas.microsoft.com/office/drawing/2018/hyperlinkcolor" val="tx"/>
                    </a:ext>
                  </a:extLst>
                </a:hlinkClick>
              </a:rPr>
              <a:t>Environment and climate change | Topic | GOV.WALES</a:t>
            </a:r>
            <a:endParaRPr lang="en-US" sz="2000" dirty="0"/>
          </a:p>
          <a:p>
            <a:pPr indent="-228600" defTabSz="914400">
              <a:lnSpc>
                <a:spcPct val="90000"/>
              </a:lnSpc>
              <a:spcAft>
                <a:spcPts val="600"/>
              </a:spcAft>
              <a:buFont typeface="Arial" panose="020B0604020202020204" pitchFamily="34" charset="0"/>
              <a:buChar char="•"/>
            </a:pPr>
            <a:r>
              <a:rPr lang="en-GB" sz="2000" dirty="0">
                <a:hlinkClick r:id="rId4">
                  <a:extLst>
                    <a:ext uri="{A12FA001-AC4F-418D-AE19-62706E023703}">
                      <ahyp:hlinkClr xmlns:ahyp="http://schemas.microsoft.com/office/drawing/2018/hyperlinkcolor" val="tx"/>
                    </a:ext>
                  </a:extLst>
                </a:hlinkClick>
              </a:rPr>
              <a:t>Swansea Local Development Plan 2010-2025 (LDP) – Swansea</a:t>
            </a:r>
            <a:endParaRPr lang="en-GB" sz="2000" dirty="0"/>
          </a:p>
          <a:p>
            <a:pPr indent="-228600" defTabSz="914400">
              <a:lnSpc>
                <a:spcPct val="90000"/>
              </a:lnSpc>
              <a:spcAft>
                <a:spcPts val="600"/>
              </a:spcAft>
              <a:buFont typeface="Arial" panose="020B0604020202020204" pitchFamily="34" charset="0"/>
              <a:buChar char="•"/>
            </a:pPr>
            <a:r>
              <a:rPr lang="en-GB" sz="2000" dirty="0">
                <a:hlinkClick r:id="rId5">
                  <a:extLst>
                    <a:ext uri="{A12FA001-AC4F-418D-AE19-62706E023703}">
                      <ahyp:hlinkClr xmlns:ahyp="http://schemas.microsoft.com/office/drawing/2018/hyperlinkcolor" val="tx"/>
                    </a:ext>
                  </a:extLst>
                </a:hlinkClick>
              </a:rPr>
              <a:t>Update to Future Wales - The National Plan 2040 (</a:t>
            </a:r>
            <a:r>
              <a:rPr lang="en-GB" sz="2000" dirty="0" err="1">
                <a:hlinkClick r:id="rId5">
                  <a:extLst>
                    <a:ext uri="{A12FA001-AC4F-418D-AE19-62706E023703}">
                      <ahyp:hlinkClr xmlns:ahyp="http://schemas.microsoft.com/office/drawing/2018/hyperlinkcolor" val="tx"/>
                    </a:ext>
                  </a:extLst>
                </a:hlinkClick>
              </a:rPr>
              <a:t>gov.wales</a:t>
            </a:r>
            <a:r>
              <a:rPr lang="en-GB" sz="2000" dirty="0">
                <a:hlinkClick r:id="rId5">
                  <a:extLst>
                    <a:ext uri="{A12FA001-AC4F-418D-AE19-62706E023703}">
                      <ahyp:hlinkClr xmlns:ahyp="http://schemas.microsoft.com/office/drawing/2018/hyperlinkcolor" val="tx"/>
                    </a:ext>
                  </a:extLst>
                </a:hlinkClick>
              </a:rPr>
              <a:t>)</a:t>
            </a:r>
            <a:endParaRPr lang="en-GB" sz="2000" dirty="0"/>
          </a:p>
          <a:p>
            <a:pPr indent="-228600" defTabSz="914400">
              <a:lnSpc>
                <a:spcPct val="90000"/>
              </a:lnSpc>
              <a:spcAft>
                <a:spcPts val="600"/>
              </a:spcAft>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C1AFBFDA-95EB-086E-6532-6CA7CD7D8957}"/>
              </a:ext>
            </a:extLst>
          </p:cNvPr>
          <p:cNvSpPr txBox="1"/>
          <p:nvPr/>
        </p:nvSpPr>
        <p:spPr>
          <a:xfrm>
            <a:off x="6824209" y="5448905"/>
            <a:ext cx="4672391" cy="646331"/>
          </a:xfrm>
          <a:prstGeom prst="rect">
            <a:avLst/>
          </a:prstGeom>
          <a:noFill/>
        </p:spPr>
        <p:txBody>
          <a:bodyPr wrap="square">
            <a:spAutoFit/>
          </a:bodyPr>
          <a:lstStyle/>
          <a:p>
            <a:r>
              <a:rPr lang="en-GB" dirty="0">
                <a:hlinkClick r:id="rId6"/>
              </a:rPr>
              <a:t>Natural Resources Wales / Our corporate plan to 2030: nature and people thriving together</a:t>
            </a:r>
            <a:endParaRPr lang="en-GB" dirty="0"/>
          </a:p>
        </p:txBody>
      </p:sp>
    </p:spTree>
    <p:extLst>
      <p:ext uri="{BB962C8B-B14F-4D97-AF65-F5344CB8AC3E}">
        <p14:creationId xmlns:p14="http://schemas.microsoft.com/office/powerpoint/2010/main" val="2187136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028" y="5348069"/>
            <a:ext cx="10835944" cy="1509931"/>
          </a:xfrm>
        </p:spPr>
        <p:txBody>
          <a:bodyPr>
            <a:normAutofit/>
          </a:bodyPr>
          <a:lstStyle/>
          <a:p>
            <a:r>
              <a:rPr lang="en-GB" sz="4000" b="1" dirty="0"/>
              <a:t>Well-being of Future Generations (Wales) Act 2015</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a:solidFill>
                  <a:prstClr val="black">
                    <a:tint val="75000"/>
                  </a:prstClr>
                </a:solidFill>
              </a:rPr>
              <a:pPr>
                <a:spcAft>
                  <a:spcPts val="600"/>
                </a:spcAft>
                <a:defRPr/>
              </a:pPr>
              <a:t>7</a:t>
            </a:fld>
            <a:endParaRPr lang="en-GB" altLang="en-US">
              <a:solidFill>
                <a:prstClr val="black">
                  <a:tint val="75000"/>
                </a:prstClr>
              </a:solidFill>
            </a:endParaRPr>
          </a:p>
        </p:txBody>
      </p:sp>
      <p:pic>
        <p:nvPicPr>
          <p:cNvPr id="5" name="Picture 4">
            <a:extLst>
              <a:ext uri="{FF2B5EF4-FFF2-40B4-BE49-F238E27FC236}">
                <a16:creationId xmlns:a16="http://schemas.microsoft.com/office/drawing/2014/main" id="{800CB5C1-8B2E-B7C2-259D-A8A8CFCE23AD}"/>
              </a:ext>
            </a:extLst>
          </p:cNvPr>
          <p:cNvPicPr>
            <a:picLocks noChangeAspect="1"/>
          </p:cNvPicPr>
          <p:nvPr/>
        </p:nvPicPr>
        <p:blipFill rotWithShape="1">
          <a:blip r:embed="rId2"/>
          <a:srcRect l="8000" t="25850" r="11501" b="21650"/>
          <a:stretch/>
        </p:blipFill>
        <p:spPr>
          <a:xfrm>
            <a:off x="276177" y="620688"/>
            <a:ext cx="11262051" cy="4896544"/>
          </a:xfrm>
          <a:prstGeom prst="rect">
            <a:avLst/>
          </a:prstGeom>
        </p:spPr>
      </p:pic>
    </p:spTree>
    <p:extLst>
      <p:ext uri="{BB962C8B-B14F-4D97-AF65-F5344CB8AC3E}">
        <p14:creationId xmlns:p14="http://schemas.microsoft.com/office/powerpoint/2010/main" val="1345403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a:xfrm>
            <a:off x="560538" y="370245"/>
            <a:ext cx="10515600" cy="1325563"/>
          </a:xfrm>
        </p:spPr>
        <p:txBody>
          <a:bodyPr/>
          <a:lstStyle/>
          <a:p>
            <a:r>
              <a:rPr lang="en-GB" b="1" dirty="0"/>
              <a:t>Wales</a:t>
            </a:r>
          </a:p>
        </p:txBody>
      </p:sp>
      <p:sp>
        <p:nvSpPr>
          <p:cNvPr id="4" name="Slide Number Placeholder 3"/>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1">
                    <a:lumMod val="50000"/>
                    <a:lumOff val="50000"/>
                  </a:schemeClr>
                </a:solidFill>
                <a:latin typeface="Calibri" panose="020F0502020204030204"/>
              </a:rPr>
              <a:pPr defTabSz="914400">
                <a:spcAft>
                  <a:spcPts val="600"/>
                </a:spcAft>
                <a:defRPr/>
              </a:pPr>
              <a:t>8</a:t>
            </a:fld>
            <a:endParaRPr lang="en-US" altLang="en-US">
              <a:solidFill>
                <a:schemeClr val="tx1">
                  <a:lumMod val="50000"/>
                  <a:lumOff val="50000"/>
                </a:schemeClr>
              </a:solidFill>
              <a:latin typeface="Calibri" panose="020F0502020204030204"/>
            </a:endParaRPr>
          </a:p>
        </p:txBody>
      </p:sp>
      <p:pic>
        <p:nvPicPr>
          <p:cNvPr id="5" name="Picture 4">
            <a:extLst>
              <a:ext uri="{FF2B5EF4-FFF2-40B4-BE49-F238E27FC236}">
                <a16:creationId xmlns:a16="http://schemas.microsoft.com/office/drawing/2014/main" id="{7CCBB9D1-8DD3-D36A-E3AB-CC3B01FD1661}"/>
              </a:ext>
            </a:extLst>
          </p:cNvPr>
          <p:cNvPicPr>
            <a:picLocks noChangeAspect="1"/>
          </p:cNvPicPr>
          <p:nvPr/>
        </p:nvPicPr>
        <p:blipFill rotWithShape="1">
          <a:blip r:embed="rId2"/>
          <a:srcRect l="17100" t="24801" r="31801" b="5900"/>
          <a:stretch/>
        </p:blipFill>
        <p:spPr>
          <a:xfrm>
            <a:off x="4727848" y="76189"/>
            <a:ext cx="7416824" cy="6705622"/>
          </a:xfrm>
          <a:prstGeom prst="rect">
            <a:avLst/>
          </a:prstGeom>
        </p:spPr>
      </p:pic>
      <p:sp>
        <p:nvSpPr>
          <p:cNvPr id="9" name="Content Placeholder 3">
            <a:extLst>
              <a:ext uri="{FF2B5EF4-FFF2-40B4-BE49-F238E27FC236}">
                <a16:creationId xmlns:a16="http://schemas.microsoft.com/office/drawing/2014/main" id="{A4098BB2-1501-4839-4E53-80AD54AD423B}"/>
              </a:ext>
            </a:extLst>
          </p:cNvPr>
          <p:cNvSpPr txBox="1">
            <a:spLocks/>
          </p:cNvSpPr>
          <p:nvPr/>
        </p:nvSpPr>
        <p:spPr>
          <a:xfrm>
            <a:off x="549698" y="2025713"/>
            <a:ext cx="11233248" cy="411480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Planning </a:t>
            </a:r>
          </a:p>
          <a:p>
            <a:r>
              <a:rPr lang="en-GB" dirty="0"/>
              <a:t>Legislation</a:t>
            </a:r>
          </a:p>
          <a:p>
            <a:r>
              <a:rPr lang="en-GB" dirty="0"/>
              <a:t>Identifying key issues</a:t>
            </a:r>
          </a:p>
          <a:p>
            <a:r>
              <a:rPr lang="en-GB" dirty="0"/>
              <a:t>Reporting</a:t>
            </a:r>
          </a:p>
          <a:p>
            <a:r>
              <a:rPr lang="en-GB" dirty="0"/>
              <a:t>Management </a:t>
            </a:r>
          </a:p>
          <a:p>
            <a:endParaRPr lang="en-GB" dirty="0"/>
          </a:p>
          <a:p>
            <a:pPr>
              <a:spcBef>
                <a:spcPts val="0"/>
              </a:spcBef>
            </a:pPr>
            <a:endParaRPr lang="en-GB" sz="2400" i="1" dirty="0"/>
          </a:p>
        </p:txBody>
      </p:sp>
    </p:spTree>
    <p:extLst>
      <p:ext uri="{BB962C8B-B14F-4D97-AF65-F5344CB8AC3E}">
        <p14:creationId xmlns:p14="http://schemas.microsoft.com/office/powerpoint/2010/main" val="299039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circle(in)">
                                      <p:cBhvr>
                                        <p:cTn id="12" dur="20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circle(in)">
                                      <p:cBhvr>
                                        <p:cTn id="17" dur="20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circle(in)">
                                      <p:cBhvr>
                                        <p:cTn id="22" dur="20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circle(in)">
                                      <p:cBhvr>
                                        <p:cTn id="27" dur="20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476672"/>
            <a:ext cx="8637588" cy="762000"/>
          </a:xfrm>
        </p:spPr>
        <p:txBody>
          <a:bodyPr/>
          <a:lstStyle/>
          <a:p>
            <a:r>
              <a:rPr lang="en-GB" b="1" dirty="0"/>
              <a:t>Environment Act (Wales) 2016</a:t>
            </a:r>
          </a:p>
        </p:txBody>
      </p:sp>
      <p:sp>
        <p:nvSpPr>
          <p:cNvPr id="3" name="Text Placeholder 2"/>
          <p:cNvSpPr>
            <a:spLocks noGrp="1"/>
          </p:cNvSpPr>
          <p:nvPr>
            <p:ph type="body" sz="half" idx="1"/>
          </p:nvPr>
        </p:nvSpPr>
        <p:spPr>
          <a:xfrm>
            <a:off x="623392" y="1484784"/>
            <a:ext cx="9577064" cy="4114800"/>
          </a:xfrm>
        </p:spPr>
        <p:txBody>
          <a:bodyPr>
            <a:normAutofit/>
          </a:bodyPr>
          <a:lstStyle/>
          <a:p>
            <a:r>
              <a:rPr lang="en-GB" dirty="0">
                <a:hlinkClick r:id="rId2"/>
              </a:rPr>
              <a:t>The Act 3min overview</a:t>
            </a:r>
            <a:endParaRPr lang="en-GB" dirty="0"/>
          </a:p>
          <a:p>
            <a:pPr marL="0" indent="0">
              <a:buNone/>
            </a:pPr>
            <a:endParaRPr lang="en-GB" sz="1600" dirty="0"/>
          </a:p>
        </p:txBody>
      </p:sp>
      <p:sp>
        <p:nvSpPr>
          <p:cNvPr id="4" name="Content Placeholder 3"/>
          <p:cNvSpPr>
            <a:spLocks noGrp="1"/>
          </p:cNvSpPr>
          <p:nvPr>
            <p:ph sz="half" idx="2"/>
          </p:nvPr>
        </p:nvSpPr>
        <p:spPr>
          <a:xfrm>
            <a:off x="551384" y="2348880"/>
            <a:ext cx="11521280" cy="4114800"/>
          </a:xfrm>
        </p:spPr>
        <p:txBody>
          <a:bodyPr>
            <a:normAutofit fontScale="92500" lnSpcReduction="20000"/>
          </a:bodyPr>
          <a:lstStyle/>
          <a:p>
            <a:pPr marL="0" indent="0">
              <a:spcBef>
                <a:spcPts val="0"/>
              </a:spcBef>
              <a:buNone/>
            </a:pPr>
            <a:r>
              <a:rPr lang="en-GB" sz="2400" b="1" dirty="0"/>
              <a:t>Sections</a:t>
            </a:r>
          </a:p>
          <a:p>
            <a:pPr marL="0" indent="0">
              <a:spcBef>
                <a:spcPts val="0"/>
              </a:spcBef>
              <a:buNone/>
            </a:pPr>
            <a:endParaRPr lang="en-GB" sz="2400" b="1" dirty="0"/>
          </a:p>
          <a:p>
            <a:pPr>
              <a:spcBef>
                <a:spcPts val="0"/>
              </a:spcBef>
            </a:pPr>
            <a:r>
              <a:rPr lang="en-GB" sz="2400" dirty="0"/>
              <a:t>Part 1 </a:t>
            </a:r>
            <a:r>
              <a:rPr lang="en-GB" sz="2400" i="1" dirty="0"/>
              <a:t>sustainable management of natural resources</a:t>
            </a:r>
          </a:p>
          <a:p>
            <a:pPr marL="0" indent="0">
              <a:spcBef>
                <a:spcPts val="0"/>
              </a:spcBef>
              <a:buNone/>
            </a:pPr>
            <a:endParaRPr lang="en-GB" sz="2400" dirty="0"/>
          </a:p>
          <a:p>
            <a:pPr>
              <a:spcBef>
                <a:spcPts val="0"/>
              </a:spcBef>
            </a:pPr>
            <a:r>
              <a:rPr lang="en-GB" sz="2400" dirty="0"/>
              <a:t>Part 2 </a:t>
            </a:r>
            <a:r>
              <a:rPr lang="en-GB" sz="2400" i="1" dirty="0"/>
              <a:t>climate change</a:t>
            </a:r>
          </a:p>
          <a:p>
            <a:pPr marL="0" indent="0">
              <a:spcBef>
                <a:spcPts val="0"/>
              </a:spcBef>
              <a:buNone/>
            </a:pPr>
            <a:endParaRPr lang="en-GB" sz="2400" dirty="0"/>
          </a:p>
          <a:p>
            <a:pPr>
              <a:spcBef>
                <a:spcPts val="0"/>
              </a:spcBef>
            </a:pPr>
            <a:r>
              <a:rPr lang="en-GB" sz="2400" dirty="0"/>
              <a:t>Part 3 </a:t>
            </a:r>
            <a:r>
              <a:rPr lang="en-GB" sz="2400" i="1" dirty="0"/>
              <a:t>charges for carrier bags</a:t>
            </a:r>
          </a:p>
          <a:p>
            <a:pPr marL="0" indent="0">
              <a:spcBef>
                <a:spcPts val="0"/>
              </a:spcBef>
              <a:buNone/>
            </a:pPr>
            <a:endParaRPr lang="en-GB" sz="2400" dirty="0"/>
          </a:p>
          <a:p>
            <a:pPr>
              <a:spcBef>
                <a:spcPts val="0"/>
              </a:spcBef>
            </a:pPr>
            <a:r>
              <a:rPr lang="en-GB" sz="2400" dirty="0"/>
              <a:t>Part 4 </a:t>
            </a:r>
            <a:r>
              <a:rPr lang="en-GB" sz="2400" i="1" dirty="0"/>
              <a:t>collection and disposal of waste</a:t>
            </a:r>
          </a:p>
          <a:p>
            <a:pPr marL="0" indent="0">
              <a:spcBef>
                <a:spcPts val="0"/>
              </a:spcBef>
              <a:buNone/>
            </a:pPr>
            <a:endParaRPr lang="en-GB" sz="2400" dirty="0"/>
          </a:p>
          <a:p>
            <a:pPr>
              <a:spcBef>
                <a:spcPts val="0"/>
              </a:spcBef>
            </a:pPr>
            <a:r>
              <a:rPr lang="en-GB" sz="2400" dirty="0"/>
              <a:t>Part 5 </a:t>
            </a:r>
            <a:r>
              <a:rPr lang="en-GB" sz="2400" i="1" dirty="0"/>
              <a:t>fisheries for shellfish</a:t>
            </a:r>
          </a:p>
          <a:p>
            <a:pPr marL="0" indent="0">
              <a:spcBef>
                <a:spcPts val="0"/>
              </a:spcBef>
              <a:buNone/>
            </a:pPr>
            <a:endParaRPr lang="en-GB" sz="2400" dirty="0"/>
          </a:p>
          <a:p>
            <a:pPr>
              <a:spcBef>
                <a:spcPts val="0"/>
              </a:spcBef>
            </a:pPr>
            <a:r>
              <a:rPr lang="en-GB" sz="2400" dirty="0"/>
              <a:t>Part 6 </a:t>
            </a:r>
            <a:r>
              <a:rPr lang="en-GB" sz="2400" i="1" dirty="0"/>
              <a:t>marine licensing</a:t>
            </a:r>
          </a:p>
          <a:p>
            <a:pPr>
              <a:spcBef>
                <a:spcPts val="0"/>
              </a:spcBef>
            </a:pPr>
            <a:endParaRPr lang="en-GB" sz="2400" i="1" dirty="0">
              <a:solidFill>
                <a:srgbClr val="00B050"/>
              </a:solidFill>
            </a:endParaRPr>
          </a:p>
          <a:p>
            <a:pPr marL="0" indent="0">
              <a:spcBef>
                <a:spcPts val="0"/>
              </a:spcBef>
              <a:buNone/>
            </a:pPr>
            <a:endParaRPr lang="en-GB" sz="2400" i="1" dirty="0">
              <a:solidFill>
                <a:srgbClr val="00B050"/>
              </a:solidFill>
            </a:endParaRPr>
          </a:p>
          <a:p>
            <a:pPr>
              <a:spcBef>
                <a:spcPts val="0"/>
              </a:spcBef>
            </a:pPr>
            <a:r>
              <a:rPr lang="en-GB" sz="2400" dirty="0">
                <a:hlinkClick r:id="rId3"/>
              </a:rPr>
              <a:t>https://www.legislation.gov.uk/anaw/2016/3/contents/enacted</a:t>
            </a:r>
            <a:r>
              <a:rPr lang="en-GB" sz="2400" dirty="0"/>
              <a:t> (Document) Overview</a:t>
            </a:r>
          </a:p>
          <a:p>
            <a:pPr>
              <a:spcBef>
                <a:spcPts val="0"/>
              </a:spcBef>
            </a:pPr>
            <a:endParaRPr lang="en-GB" sz="2400" i="1"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9</a:t>
            </a:fld>
            <a:endParaRPr lang="en-GB" altLang="en-US"/>
          </a:p>
        </p:txBody>
      </p:sp>
    </p:spTree>
    <p:extLst>
      <p:ext uri="{BB962C8B-B14F-4D97-AF65-F5344CB8AC3E}">
        <p14:creationId xmlns:p14="http://schemas.microsoft.com/office/powerpoint/2010/main" val="259200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circle(in)">
                                      <p:cBhvr>
                                        <p:cTn id="12" dur="20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circle(in)">
                                      <p:cBhvr>
                                        <p:cTn id="17" dur="20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circle(in)">
                                      <p:cBhvr>
                                        <p:cTn id="22" dur="20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circle(in)">
                                      <p:cBhvr>
                                        <p:cTn id="27" dur="20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10" end="10"/>
                                            </p:txEl>
                                          </p:spTgt>
                                        </p:tgtEl>
                                        <p:attrNameLst>
                                          <p:attrName>style.visibility</p:attrName>
                                        </p:attrNameLst>
                                      </p:cBhvr>
                                      <p:to>
                                        <p:strVal val="visible"/>
                                      </p:to>
                                    </p:set>
                                    <p:animEffect transition="in" filter="circle(in)">
                                      <p:cBhvr>
                                        <p:cTn id="32" dur="2000"/>
                                        <p:tgtEl>
                                          <p:spTgt spid="4">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12" end="12"/>
                                            </p:txEl>
                                          </p:spTgt>
                                        </p:tgtEl>
                                        <p:attrNameLst>
                                          <p:attrName>style.visibility</p:attrName>
                                        </p:attrNameLst>
                                      </p:cBhvr>
                                      <p:to>
                                        <p:strVal val="visible"/>
                                      </p:to>
                                    </p:set>
                                    <p:animEffect transition="in" filter="circle(in)">
                                      <p:cBhvr>
                                        <p:cTn id="37" dur="2000"/>
                                        <p:tgtEl>
                                          <p:spTgt spid="4">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15" end="15"/>
                                            </p:txEl>
                                          </p:spTgt>
                                        </p:tgtEl>
                                        <p:attrNameLst>
                                          <p:attrName>style.visibility</p:attrName>
                                        </p:attrNameLst>
                                      </p:cBhvr>
                                      <p:to>
                                        <p:strVal val="visible"/>
                                      </p:to>
                                    </p:set>
                                    <p:animEffect transition="in" filter="circle(in)">
                                      <p:cBhvr>
                                        <p:cTn id="42" dur="2000"/>
                                        <p:tgtEl>
                                          <p:spTgt spid="4">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07368" y="404664"/>
            <a:ext cx="6094878" cy="3863642"/>
          </a:xfrm>
        </p:spPr>
        <p:txBody>
          <a:bodyPr>
            <a:noAutofit/>
          </a:bodyPr>
          <a:lstStyle/>
          <a:p>
            <a:r>
              <a:rPr lang="en-GB" dirty="0"/>
              <a:t>The </a:t>
            </a:r>
            <a:r>
              <a:rPr lang="en-GB" u="sng" dirty="0">
                <a:hlinkClick r:id="rId2"/>
              </a:rPr>
              <a:t>Environment (Wales) Act 2016</a:t>
            </a:r>
            <a:r>
              <a:rPr lang="en-GB" dirty="0"/>
              <a:t> sets out the requirement for the ‘sustainable management of natural resources’ together with new ways of working to achieve this. Part 1 of the Environment Act sets out </a:t>
            </a:r>
            <a:r>
              <a:rPr lang="en-GB" dirty="0" err="1"/>
              <a:t>Wales'</a:t>
            </a:r>
            <a:r>
              <a:rPr lang="en-GB" dirty="0"/>
              <a:t> approach to planning and managing natural resources at a national and local level with a general purpose linked to statutory 'principles of sustainable management of natural resources' defined within the Act. </a:t>
            </a:r>
            <a:endParaRPr lang="en-GB" sz="1200" i="1"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10</a:t>
            </a:fld>
            <a:endParaRPr lang="en-GB" altLang="en-US"/>
          </a:p>
        </p:txBody>
      </p:sp>
      <p:sp>
        <p:nvSpPr>
          <p:cNvPr id="8" name="TextBox 7">
            <a:extLst>
              <a:ext uri="{FF2B5EF4-FFF2-40B4-BE49-F238E27FC236}">
                <a16:creationId xmlns:a16="http://schemas.microsoft.com/office/drawing/2014/main" id="{3811BADE-C691-A039-7CB5-AB16FC0AB920}"/>
              </a:ext>
            </a:extLst>
          </p:cNvPr>
          <p:cNvSpPr txBox="1"/>
          <p:nvPr/>
        </p:nvSpPr>
        <p:spPr>
          <a:xfrm>
            <a:off x="767408" y="5373216"/>
            <a:ext cx="6094878" cy="646331"/>
          </a:xfrm>
          <a:prstGeom prst="rect">
            <a:avLst/>
          </a:prstGeom>
          <a:noFill/>
        </p:spPr>
        <p:txBody>
          <a:bodyPr wrap="square">
            <a:spAutoFit/>
          </a:bodyPr>
          <a:lstStyle/>
          <a:p>
            <a:r>
              <a:rPr lang="en-GB" dirty="0">
                <a:hlinkClick r:id="rId3"/>
              </a:rPr>
              <a:t>Wales Biodiversity Partnership - Environment (Wales) Act (biodiversitywales.org.uk)</a:t>
            </a:r>
            <a:endParaRPr lang="en-GB" dirty="0"/>
          </a:p>
        </p:txBody>
      </p:sp>
      <p:sp>
        <p:nvSpPr>
          <p:cNvPr id="7" name="TextBox 6">
            <a:extLst>
              <a:ext uri="{FF2B5EF4-FFF2-40B4-BE49-F238E27FC236}">
                <a16:creationId xmlns:a16="http://schemas.microsoft.com/office/drawing/2014/main" id="{6FAC3921-8768-D6D6-3C1A-6B786B2BE2F6}"/>
              </a:ext>
            </a:extLst>
          </p:cNvPr>
          <p:cNvSpPr txBox="1"/>
          <p:nvPr/>
        </p:nvSpPr>
        <p:spPr>
          <a:xfrm>
            <a:off x="750510" y="6019547"/>
            <a:ext cx="6096000" cy="646331"/>
          </a:xfrm>
          <a:prstGeom prst="rect">
            <a:avLst/>
          </a:prstGeom>
          <a:noFill/>
        </p:spPr>
        <p:txBody>
          <a:bodyPr wrap="square">
            <a:spAutoFit/>
          </a:bodyPr>
          <a:lstStyle/>
          <a:p>
            <a:r>
              <a:rPr lang="en-GB" dirty="0">
                <a:hlinkClick r:id="rId4"/>
              </a:rPr>
              <a:t>Factsheet 1 overview of the Environment (</a:t>
            </a:r>
            <a:r>
              <a:rPr lang="en-GB" dirty="0" err="1">
                <a:hlinkClick r:id="rId4"/>
              </a:rPr>
              <a:t>wales</a:t>
            </a:r>
            <a:r>
              <a:rPr lang="en-GB" dirty="0">
                <a:hlinkClick r:id="rId4"/>
              </a:rPr>
              <a:t>) bill </a:t>
            </a:r>
            <a:r>
              <a:rPr lang="en-GB" dirty="0" err="1">
                <a:hlinkClick r:id="rId4"/>
              </a:rPr>
              <a:t>english</a:t>
            </a:r>
            <a:r>
              <a:rPr lang="en-GB" dirty="0">
                <a:hlinkClick r:id="rId4"/>
              </a:rPr>
              <a:t> (</a:t>
            </a:r>
            <a:r>
              <a:rPr lang="en-GB" dirty="0" err="1">
                <a:hlinkClick r:id="rId4"/>
              </a:rPr>
              <a:t>gov.wales</a:t>
            </a:r>
            <a:r>
              <a:rPr lang="en-GB" dirty="0">
                <a:hlinkClick r:id="rId4"/>
              </a:rPr>
              <a:t>)</a:t>
            </a:r>
            <a:endParaRPr lang="en-GB" dirty="0"/>
          </a:p>
        </p:txBody>
      </p:sp>
      <p:pic>
        <p:nvPicPr>
          <p:cNvPr id="10" name="Picture 9">
            <a:extLst>
              <a:ext uri="{FF2B5EF4-FFF2-40B4-BE49-F238E27FC236}">
                <a16:creationId xmlns:a16="http://schemas.microsoft.com/office/drawing/2014/main" id="{3E714565-224E-1528-0B22-6234C960050B}"/>
              </a:ext>
            </a:extLst>
          </p:cNvPr>
          <p:cNvPicPr>
            <a:picLocks noChangeAspect="1"/>
          </p:cNvPicPr>
          <p:nvPr/>
        </p:nvPicPr>
        <p:blipFill rotWithShape="1">
          <a:blip r:embed="rId5"/>
          <a:srcRect l="29700" t="16134" r="31800" b="30049"/>
          <a:stretch/>
        </p:blipFill>
        <p:spPr>
          <a:xfrm>
            <a:off x="6600056" y="252649"/>
            <a:ext cx="5450117" cy="5078987"/>
          </a:xfrm>
          <a:prstGeom prst="rect">
            <a:avLst/>
          </a:prstGeom>
        </p:spPr>
      </p:pic>
    </p:spTree>
    <p:extLst>
      <p:ext uri="{BB962C8B-B14F-4D97-AF65-F5344CB8AC3E}">
        <p14:creationId xmlns:p14="http://schemas.microsoft.com/office/powerpoint/2010/main" val="186072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832050" y="908720"/>
            <a:ext cx="10232502" cy="3863642"/>
          </a:xfrm>
        </p:spPr>
        <p:txBody>
          <a:bodyPr>
            <a:noAutofit/>
          </a:bodyPr>
          <a:lstStyle/>
          <a:p>
            <a:r>
              <a:rPr lang="en-GB" dirty="0"/>
              <a:t>There are 3 main constituents to Part 1 of the Environment Act:</a:t>
            </a:r>
            <a:br>
              <a:rPr lang="en-GB" sz="2000" dirty="0"/>
            </a:br>
            <a:endParaRPr lang="en-GB" sz="2000" dirty="0"/>
          </a:p>
          <a:p>
            <a:r>
              <a:rPr lang="en-GB" sz="2000" b="1" dirty="0"/>
              <a:t>1. The State of Natural Resources Report (</a:t>
            </a:r>
            <a:r>
              <a:rPr lang="en-GB" sz="2000" b="1" dirty="0" err="1"/>
              <a:t>SoNaRR</a:t>
            </a:r>
            <a:r>
              <a:rPr lang="en-GB" sz="2000" b="1" dirty="0"/>
              <a:t>)- </a:t>
            </a:r>
            <a:r>
              <a:rPr lang="en-GB" sz="2000" dirty="0"/>
              <a:t>A report produced by Natural Resources Wales that gives an assessment of natural resources and how well Wales is doing to manage them in a sustainable way</a:t>
            </a:r>
            <a:br>
              <a:rPr lang="en-GB" sz="2000" dirty="0"/>
            </a:br>
            <a:endParaRPr lang="en-GB" sz="2000" dirty="0"/>
          </a:p>
          <a:p>
            <a:r>
              <a:rPr lang="en-GB" sz="2000" b="1" dirty="0"/>
              <a:t>2. Natural Resources Policy </a:t>
            </a:r>
            <a:r>
              <a:rPr lang="en-GB" sz="2000" dirty="0"/>
              <a:t>- A policy produced by Welsh Government that sets out the priorities, risks and opportunities for managing natural resources sustainably. The policy takes into account the findings of the State of Natural Resources report</a:t>
            </a:r>
            <a:br>
              <a:rPr lang="en-GB" sz="2000" dirty="0"/>
            </a:br>
            <a:endParaRPr lang="en-GB" sz="2000" dirty="0"/>
          </a:p>
          <a:p>
            <a:r>
              <a:rPr lang="en-GB" sz="2000" dirty="0"/>
              <a:t>3. </a:t>
            </a:r>
            <a:r>
              <a:rPr lang="en-GB" sz="2000" b="1" dirty="0"/>
              <a:t>Area Statements </a:t>
            </a:r>
            <a:r>
              <a:rPr lang="en-GB" sz="2000" dirty="0"/>
              <a:t>–A local evidence base produced by Natural Resources Wales which helps to implement the priorities, risks and opportunities identified in the National Policy and how NRW intends to address these</a:t>
            </a:r>
          </a:p>
          <a:p>
            <a:endParaRPr lang="en-GB" sz="1400" i="1"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11</a:t>
            </a:fld>
            <a:endParaRPr lang="en-GB" altLang="en-US"/>
          </a:p>
        </p:txBody>
      </p:sp>
    </p:spTree>
    <p:extLst>
      <p:ext uri="{BB962C8B-B14F-4D97-AF65-F5344CB8AC3E}">
        <p14:creationId xmlns:p14="http://schemas.microsoft.com/office/powerpoint/2010/main" val="2511658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ircle(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ircle(in)">
                                      <p:cBhvr>
                                        <p:cTn id="22"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026" y="332656"/>
            <a:ext cx="8637588" cy="762000"/>
          </a:xfrm>
        </p:spPr>
        <p:txBody>
          <a:bodyPr>
            <a:normAutofit fontScale="90000"/>
          </a:bodyPr>
          <a:lstStyle/>
          <a:p>
            <a:r>
              <a:rPr lang="en-GB" sz="3200" b="1" dirty="0"/>
              <a:t>How does the Act help to plan and manage Wales’ natural resources better?</a:t>
            </a:r>
          </a:p>
        </p:txBody>
      </p:sp>
      <p:sp>
        <p:nvSpPr>
          <p:cNvPr id="3" name="Text Placeholder 2"/>
          <p:cNvSpPr>
            <a:spLocks noGrp="1"/>
          </p:cNvSpPr>
          <p:nvPr>
            <p:ph type="body" sz="half" idx="1"/>
          </p:nvPr>
        </p:nvSpPr>
        <p:spPr>
          <a:xfrm>
            <a:off x="1710077" y="2686258"/>
            <a:ext cx="8761485" cy="1487487"/>
          </a:xfrm>
        </p:spPr>
        <p:txBody>
          <a:bodyPr>
            <a:normAutofit/>
          </a:bodyPr>
          <a:lstStyle/>
          <a:p>
            <a:pPr marL="0" indent="0">
              <a:buNone/>
            </a:pPr>
            <a:r>
              <a:rPr lang="en-GB" dirty="0">
                <a:solidFill>
                  <a:srgbClr val="002060"/>
                </a:solidFill>
              </a:rPr>
              <a:t>Helps Wales’ resources to be managed in a more proactive, sustainable and joined-up way and to establish the legislative framework necessary to tackle climate change</a:t>
            </a:r>
          </a:p>
        </p:txBody>
      </p:sp>
      <p:sp>
        <p:nvSpPr>
          <p:cNvPr id="4" name="Content Placeholder 3"/>
          <p:cNvSpPr>
            <a:spLocks noGrp="1"/>
          </p:cNvSpPr>
          <p:nvPr>
            <p:ph sz="half" idx="2"/>
          </p:nvPr>
        </p:nvSpPr>
        <p:spPr>
          <a:xfrm>
            <a:off x="1631505" y="4298950"/>
            <a:ext cx="9217023" cy="4114800"/>
          </a:xfrm>
        </p:spPr>
        <p:txBody>
          <a:bodyPr/>
          <a:lstStyle/>
          <a:p>
            <a:pPr marL="0" indent="0">
              <a:buNone/>
            </a:pPr>
            <a:r>
              <a:rPr lang="en-GB" sz="2000" dirty="0">
                <a:solidFill>
                  <a:schemeClr val="tx2">
                    <a:lumMod val="60000"/>
                    <a:lumOff val="40000"/>
                  </a:schemeClr>
                </a:solidFill>
              </a:rPr>
              <a:t>1. The State of Natural Resources Report </a:t>
            </a:r>
            <a:r>
              <a:rPr lang="en-GB" sz="2000" dirty="0"/>
              <a:t>NRW leads on this report, which provides an assessment of the state of natural resources in Wales. It tracks the progress being made towards achieving the sustainable management of natural resources and also serves as essential evidence base to underpin the National Natural Resources Policy. 2016 and 2020.</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12</a:t>
            </a:fld>
            <a:endParaRPr lang="en-GB" altLang="en-US"/>
          </a:p>
        </p:txBody>
      </p:sp>
      <p:sp>
        <p:nvSpPr>
          <p:cNvPr id="6" name="Rectangle 5"/>
          <p:cNvSpPr/>
          <p:nvPr/>
        </p:nvSpPr>
        <p:spPr>
          <a:xfrm>
            <a:off x="1559496" y="723242"/>
            <a:ext cx="9883282" cy="1754326"/>
          </a:xfrm>
          <a:prstGeom prst="rect">
            <a:avLst/>
          </a:prstGeom>
          <a:noFill/>
        </p:spPr>
        <p:txBody>
          <a:bodyPr wrap="none" lIns="91440" tIns="45720" rIns="91440" bIns="45720">
            <a:spAutoFit/>
          </a:bodyPr>
          <a:lstStyle/>
          <a:p>
            <a:pPr algn="ctr"/>
            <a:r>
              <a:rPr lang="en-US" sz="5400" b="1" dirty="0" err="1">
                <a:ln w="9525">
                  <a:solidFill>
                    <a:schemeClr val="bg1"/>
                  </a:solidFill>
                  <a:prstDash val="solid"/>
                </a:ln>
                <a:effectLst>
                  <a:outerShdw blurRad="12700" dist="38100" dir="2700000" algn="tl" rotWithShape="0">
                    <a:schemeClr val="accent5">
                      <a:lumMod val="60000"/>
                      <a:lumOff val="40000"/>
                    </a:schemeClr>
                  </a:outerShdw>
                </a:effectLst>
              </a:rPr>
              <a:t>SoNaRR</a:t>
            </a:r>
            <a:r>
              <a:rPr lang="en-US" sz="5400" b="1" dirty="0">
                <a:ln w="9525">
                  <a:solidFill>
                    <a:schemeClr val="bg1"/>
                  </a:solidFill>
                  <a:prstDash val="solid"/>
                </a:ln>
                <a:effectLst>
                  <a:outerShdw blurRad="12700" dist="38100" dir="2700000" algn="tl" rotWithShape="0">
                    <a:schemeClr val="accent5">
                      <a:lumMod val="60000"/>
                      <a:lumOff val="40000"/>
                    </a:schemeClr>
                  </a:outerShdw>
                </a:effectLst>
              </a:rPr>
              <a:t> – </a:t>
            </a:r>
          </a:p>
          <a:p>
            <a:pPr algn="ctr"/>
            <a:r>
              <a:rPr lang="en-US" sz="5400" b="1" dirty="0">
                <a:ln w="9525">
                  <a:solidFill>
                    <a:schemeClr val="bg1"/>
                  </a:solidFill>
                  <a:prstDash val="solid"/>
                </a:ln>
                <a:effectLst>
                  <a:outerShdw blurRad="12700" dist="38100" dir="2700000" algn="tl" rotWithShape="0">
                    <a:schemeClr val="accent5">
                      <a:lumMod val="60000"/>
                      <a:lumOff val="40000"/>
                    </a:schemeClr>
                  </a:outerShdw>
                </a:effectLst>
              </a:rPr>
              <a:t>State of Natural Resources Report</a:t>
            </a:r>
          </a:p>
        </p:txBody>
      </p:sp>
    </p:spTree>
    <p:extLst>
      <p:ext uri="{BB962C8B-B14F-4D97-AF65-F5344CB8AC3E}">
        <p14:creationId xmlns:p14="http://schemas.microsoft.com/office/powerpoint/2010/main" val="329575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nline Media 10" title="38167 NRW NaturalResourcesWales SONARR Animation">
            <a:hlinkClick r:id="" action="ppaction://media"/>
            <a:extLst>
              <a:ext uri="{FF2B5EF4-FFF2-40B4-BE49-F238E27FC236}">
                <a16:creationId xmlns:a16="http://schemas.microsoft.com/office/drawing/2014/main" id="{A64D9EBF-D3C4-3AA2-712C-912FA7739799}"/>
              </a:ext>
            </a:extLst>
          </p:cNvPr>
          <p:cNvPicPr>
            <a:picLocks noRot="1" noChangeAspect="1"/>
          </p:cNvPicPr>
          <p:nvPr>
            <a:videoFile r:link="rId1"/>
          </p:nvPr>
        </p:nvPicPr>
        <p:blipFill>
          <a:blip r:embed="rId3"/>
          <a:stretch>
            <a:fillRect/>
          </a:stretch>
        </p:blipFill>
        <p:spPr>
          <a:xfrm>
            <a:off x="433512" y="112423"/>
            <a:ext cx="11758488" cy="6643546"/>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13</a:t>
            </a:fld>
            <a:endParaRPr lang="en-GB" altLang="en-US"/>
          </a:p>
        </p:txBody>
      </p:sp>
    </p:spTree>
    <p:extLst>
      <p:ext uri="{BB962C8B-B14F-4D97-AF65-F5344CB8AC3E}">
        <p14:creationId xmlns:p14="http://schemas.microsoft.com/office/powerpoint/2010/main" val="376883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Light bulb on green grass">
            <a:extLst>
              <a:ext uri="{FF2B5EF4-FFF2-40B4-BE49-F238E27FC236}">
                <a16:creationId xmlns:a16="http://schemas.microsoft.com/office/drawing/2014/main" id="{4FB4503B-38CE-1045-0B99-30356AF111FB}"/>
              </a:ext>
            </a:extLst>
          </p:cNvPr>
          <p:cNvPicPr>
            <a:picLocks noChangeAspect="1"/>
          </p:cNvPicPr>
          <p:nvPr/>
        </p:nvPicPr>
        <p:blipFill rotWithShape="1">
          <a:blip r:embed="rId2"/>
          <a:srcRect t="16818" r="-1" b="26004"/>
          <a:stretch/>
        </p:blipFill>
        <p:spPr>
          <a:xfrm>
            <a:off x="-1" y="10"/>
            <a:ext cx="12228129" cy="4666928"/>
          </a:xfrm>
          <a:prstGeom prst="rect">
            <a:avLst/>
          </a:prstGeom>
        </p:spPr>
      </p:pic>
      <p:sp>
        <p:nvSpPr>
          <p:cNvPr id="2" name="Title 1"/>
          <p:cNvSpPr>
            <a:spLocks noGrp="1"/>
          </p:cNvSpPr>
          <p:nvPr>
            <p:ph type="title"/>
          </p:nvPr>
        </p:nvSpPr>
        <p:spPr>
          <a:xfrm>
            <a:off x="795342" y="4846419"/>
            <a:ext cx="5021782" cy="1509931"/>
          </a:xfrm>
        </p:spPr>
        <p:txBody>
          <a:bodyPr vert="horz" lIns="91440" tIns="45720" rIns="91440" bIns="45720" rtlCol="0" anchor="ctr">
            <a:normAutofit/>
          </a:bodyPr>
          <a:lstStyle/>
          <a:p>
            <a:r>
              <a:rPr lang="en-US" sz="3100" dirty="0">
                <a:solidFill>
                  <a:schemeClr val="tx2"/>
                </a:solidFill>
              </a:rPr>
              <a:t>How does the Act help to plan and manage </a:t>
            </a:r>
            <a:r>
              <a:rPr lang="en-US" sz="3100" dirty="0" err="1">
                <a:solidFill>
                  <a:schemeClr val="tx2"/>
                </a:solidFill>
              </a:rPr>
              <a:t>Wales’</a:t>
            </a:r>
            <a:r>
              <a:rPr lang="en-US" sz="3100" dirty="0">
                <a:solidFill>
                  <a:schemeClr val="tx2"/>
                </a:solidFill>
              </a:rPr>
              <a:t> natural</a:t>
            </a:r>
            <a:br>
              <a:rPr lang="en-US" sz="3100" dirty="0">
                <a:solidFill>
                  <a:schemeClr val="tx2"/>
                </a:solidFill>
              </a:rPr>
            </a:br>
            <a:r>
              <a:rPr lang="en-US" sz="3100" dirty="0">
                <a:solidFill>
                  <a:schemeClr val="tx2"/>
                </a:solidFill>
              </a:rPr>
              <a:t>resources better?</a:t>
            </a:r>
          </a:p>
        </p:txBody>
      </p:sp>
      <p:sp>
        <p:nvSpPr>
          <p:cNvPr id="4" name="Content Placeholder 3"/>
          <p:cNvSpPr>
            <a:spLocks noGrp="1"/>
          </p:cNvSpPr>
          <p:nvPr>
            <p:ph sz="half" idx="2"/>
          </p:nvPr>
        </p:nvSpPr>
        <p:spPr>
          <a:xfrm>
            <a:off x="5951984" y="5025896"/>
            <a:ext cx="6127729" cy="1509935"/>
          </a:xfrm>
        </p:spPr>
        <p:txBody>
          <a:bodyPr vert="horz" lIns="91440" tIns="45720" rIns="91440" bIns="45720" rtlCol="0" anchor="ctr">
            <a:noAutofit/>
          </a:bodyPr>
          <a:lstStyle/>
          <a:p>
            <a:pPr marL="0" indent="0">
              <a:buNone/>
            </a:pPr>
            <a:r>
              <a:rPr lang="en-US" sz="1800" dirty="0"/>
              <a:t>2. The National Natural Resources Policy </a:t>
            </a:r>
          </a:p>
          <a:p>
            <a:pPr marL="0"/>
            <a:r>
              <a:rPr lang="en-US" sz="1800" dirty="0"/>
              <a:t>The Welsh Ministers sets out key priorities, risks and opportunities for the joined-up management of our natural resources, to </a:t>
            </a:r>
            <a:r>
              <a:rPr lang="en-US" sz="1800" dirty="0" err="1"/>
              <a:t>optimise</a:t>
            </a:r>
            <a:r>
              <a:rPr lang="en-US" sz="1800" dirty="0"/>
              <a:t> social, economic and environmental benefits at the national level. The Welsh Ministers is </a:t>
            </a:r>
            <a:r>
              <a:rPr lang="en-US" sz="1800" b="1" dirty="0"/>
              <a:t>required</a:t>
            </a:r>
            <a:r>
              <a:rPr lang="en-US" sz="1800" dirty="0"/>
              <a:t> to have regard to the State of Natural Resources Report in the preparation and review of the National Policy</a:t>
            </a:r>
          </a:p>
        </p:txBody>
      </p:sp>
      <p:sp>
        <p:nvSpPr>
          <p:cNvPr id="5" name="Slide Number Placeholder 4"/>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6910A440-5FEF-4F8B-BAD5-0D171E2F5333}" type="slidenum">
              <a:rPr lang="en-US" altLang="en-US">
                <a:solidFill>
                  <a:prstClr val="black">
                    <a:tint val="75000"/>
                  </a:prstClr>
                </a:solidFill>
                <a:latin typeface="Calibri" panose="020F0502020204030204"/>
              </a:rPr>
              <a:pPr defTabSz="914400">
                <a:spcAft>
                  <a:spcPts val="600"/>
                </a:spcAft>
                <a:defRPr/>
              </a:pPr>
              <a:t>14</a:t>
            </a:fld>
            <a:endParaRPr lang="en-US" alt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4286624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15</a:t>
            </a:fld>
            <a:endParaRPr lang="en-GB" altLang="en-US"/>
          </a:p>
        </p:txBody>
      </p:sp>
      <p:sp>
        <p:nvSpPr>
          <p:cNvPr id="3" name="TextBox 2">
            <a:extLst>
              <a:ext uri="{FF2B5EF4-FFF2-40B4-BE49-F238E27FC236}">
                <a16:creationId xmlns:a16="http://schemas.microsoft.com/office/drawing/2014/main" id="{3BD6BBCA-EDFD-99D5-E1C8-AD39BC4F64EA}"/>
              </a:ext>
            </a:extLst>
          </p:cNvPr>
          <p:cNvSpPr txBox="1"/>
          <p:nvPr/>
        </p:nvSpPr>
        <p:spPr>
          <a:xfrm>
            <a:off x="335360" y="260648"/>
            <a:ext cx="6097384" cy="369332"/>
          </a:xfrm>
          <a:prstGeom prst="rect">
            <a:avLst/>
          </a:prstGeom>
          <a:noFill/>
        </p:spPr>
        <p:txBody>
          <a:bodyPr wrap="square">
            <a:spAutoFit/>
          </a:bodyPr>
          <a:lstStyle/>
          <a:p>
            <a:r>
              <a:rPr lang="en-GB" dirty="0">
                <a:hlinkClick r:id="rId2"/>
              </a:rPr>
              <a:t>SoNaRR2020 Executive Summary (</a:t>
            </a:r>
            <a:r>
              <a:rPr lang="en-GB" dirty="0" err="1">
                <a:hlinkClick r:id="rId2"/>
              </a:rPr>
              <a:t>naturalresources.wales</a:t>
            </a:r>
            <a:r>
              <a:rPr lang="en-GB" dirty="0">
                <a:hlinkClick r:id="rId2"/>
              </a:rPr>
              <a:t>)</a:t>
            </a:r>
            <a:endParaRPr lang="en-GB" dirty="0"/>
          </a:p>
        </p:txBody>
      </p:sp>
      <p:pic>
        <p:nvPicPr>
          <p:cNvPr id="6" name="Picture 5">
            <a:extLst>
              <a:ext uri="{FF2B5EF4-FFF2-40B4-BE49-F238E27FC236}">
                <a16:creationId xmlns:a16="http://schemas.microsoft.com/office/drawing/2014/main" id="{DA9EFB09-F1A5-43EF-AEBC-924DDBB59316}"/>
              </a:ext>
            </a:extLst>
          </p:cNvPr>
          <p:cNvPicPr>
            <a:picLocks noChangeAspect="1"/>
          </p:cNvPicPr>
          <p:nvPr/>
        </p:nvPicPr>
        <p:blipFill rotWithShape="1">
          <a:blip r:embed="rId3"/>
          <a:srcRect l="8657" t="18879" r="77759" b="30849"/>
          <a:stretch/>
        </p:blipFill>
        <p:spPr>
          <a:xfrm>
            <a:off x="168048" y="1001535"/>
            <a:ext cx="6264696" cy="5719940"/>
          </a:xfrm>
          <a:prstGeom prst="rect">
            <a:avLst/>
          </a:prstGeom>
        </p:spPr>
      </p:pic>
    </p:spTree>
    <p:extLst>
      <p:ext uri="{BB962C8B-B14F-4D97-AF65-F5344CB8AC3E}">
        <p14:creationId xmlns:p14="http://schemas.microsoft.com/office/powerpoint/2010/main" val="2467405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CC1A47E-8AE9-BAE5-B2FF-B7670F20A8F8}"/>
              </a:ext>
            </a:extLst>
          </p:cNvPr>
          <p:cNvPicPr>
            <a:picLocks noChangeAspect="1"/>
          </p:cNvPicPr>
          <p:nvPr/>
        </p:nvPicPr>
        <p:blipFill rotWithShape="1">
          <a:blip r:embed="rId2"/>
          <a:srcRect l="6294" t="11523" r="76923" b="32468"/>
          <a:stretch/>
        </p:blipFill>
        <p:spPr>
          <a:xfrm>
            <a:off x="4196271" y="140632"/>
            <a:ext cx="7992860" cy="6580843"/>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16</a:t>
            </a:fld>
            <a:endParaRPr lang="en-GB" altLang="en-US"/>
          </a:p>
        </p:txBody>
      </p:sp>
      <p:sp>
        <p:nvSpPr>
          <p:cNvPr id="3" name="TextBox 2">
            <a:extLst>
              <a:ext uri="{FF2B5EF4-FFF2-40B4-BE49-F238E27FC236}">
                <a16:creationId xmlns:a16="http://schemas.microsoft.com/office/drawing/2014/main" id="{3BD6BBCA-EDFD-99D5-E1C8-AD39BC4F64EA}"/>
              </a:ext>
            </a:extLst>
          </p:cNvPr>
          <p:cNvSpPr txBox="1"/>
          <p:nvPr/>
        </p:nvSpPr>
        <p:spPr>
          <a:xfrm>
            <a:off x="335360" y="260648"/>
            <a:ext cx="6097384" cy="369332"/>
          </a:xfrm>
          <a:prstGeom prst="rect">
            <a:avLst/>
          </a:prstGeom>
          <a:noFill/>
        </p:spPr>
        <p:txBody>
          <a:bodyPr wrap="square">
            <a:spAutoFit/>
          </a:bodyPr>
          <a:lstStyle/>
          <a:p>
            <a:r>
              <a:rPr lang="en-GB" dirty="0">
                <a:hlinkClick r:id="rId3"/>
              </a:rPr>
              <a:t>SoNaRR2020 Executive Summary (</a:t>
            </a:r>
            <a:r>
              <a:rPr lang="en-GB" dirty="0" err="1">
                <a:hlinkClick r:id="rId3"/>
              </a:rPr>
              <a:t>naturalresources.wales</a:t>
            </a:r>
            <a:r>
              <a:rPr lang="en-GB" dirty="0">
                <a:hlinkClick r:id="rId3"/>
              </a:rPr>
              <a:t>)</a:t>
            </a:r>
            <a:endParaRPr lang="en-GB" dirty="0"/>
          </a:p>
        </p:txBody>
      </p:sp>
      <p:sp>
        <p:nvSpPr>
          <p:cNvPr id="4" name="TextBox 3">
            <a:extLst>
              <a:ext uri="{FF2B5EF4-FFF2-40B4-BE49-F238E27FC236}">
                <a16:creationId xmlns:a16="http://schemas.microsoft.com/office/drawing/2014/main" id="{3E762271-BB44-F3F9-2647-93BA48258E95}"/>
              </a:ext>
            </a:extLst>
          </p:cNvPr>
          <p:cNvSpPr txBox="1"/>
          <p:nvPr/>
        </p:nvSpPr>
        <p:spPr>
          <a:xfrm>
            <a:off x="479376" y="749996"/>
            <a:ext cx="4214346" cy="6001643"/>
          </a:xfrm>
          <a:prstGeom prst="rect">
            <a:avLst/>
          </a:prstGeom>
          <a:noFill/>
        </p:spPr>
        <p:txBody>
          <a:bodyPr wrap="square">
            <a:spAutoFit/>
          </a:bodyPr>
          <a:lstStyle/>
          <a:p>
            <a:r>
              <a:rPr lang="en-GB" sz="2400" b="1" dirty="0"/>
              <a:t>Oxfam have added data from the Welsh Government Well-being of Wales reports </a:t>
            </a:r>
            <a:r>
              <a:rPr lang="en-GB" sz="2400" dirty="0"/>
              <a:t>to update their Welsh Doughnut report (Oxfam, 2020). The Doughnut shows a failure to stay within the limits of what is sustainable, shown by the green doughnut </a:t>
            </a:r>
          </a:p>
          <a:p>
            <a:endParaRPr lang="en-GB" sz="2400" dirty="0"/>
          </a:p>
          <a:p>
            <a:r>
              <a:rPr lang="en-GB" sz="2400" dirty="0"/>
              <a:t>Wales is not keeping within our global share of the environment, on the outside of the doughnut, nor meeting its socio-economic goals, on the inside edge.</a:t>
            </a:r>
          </a:p>
        </p:txBody>
      </p:sp>
    </p:spTree>
    <p:extLst>
      <p:ext uri="{BB962C8B-B14F-4D97-AF65-F5344CB8AC3E}">
        <p14:creationId xmlns:p14="http://schemas.microsoft.com/office/powerpoint/2010/main" val="3544352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a:xfrm>
            <a:off x="7133928" y="4951284"/>
            <a:ext cx="4805996" cy="1297115"/>
          </a:xfrm>
        </p:spPr>
        <p:txBody>
          <a:bodyPr vert="horz" lIns="91440" tIns="45720" rIns="91440" bIns="45720" rtlCol="0" anchor="t">
            <a:normAutofit/>
          </a:bodyPr>
          <a:lstStyle/>
          <a:p>
            <a:r>
              <a:rPr lang="en-US" sz="4000" kern="1200" dirty="0">
                <a:latin typeface="+mj-lt"/>
                <a:ea typeface="+mj-ea"/>
                <a:cs typeface="+mj-cs"/>
              </a:rPr>
              <a:t>Role of Planning</a:t>
            </a:r>
          </a:p>
        </p:txBody>
      </p:sp>
      <p:pic>
        <p:nvPicPr>
          <p:cNvPr id="12" name="Graphic 11" descr="Head with Gears">
            <a:extLst>
              <a:ext uri="{FF2B5EF4-FFF2-40B4-BE49-F238E27FC236}">
                <a16:creationId xmlns:a16="http://schemas.microsoft.com/office/drawing/2014/main" id="{E7FA871D-163B-52BE-1879-1975C9F996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0" name="Group 18">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0" name="Freeform: Shape 19">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pPr defTabSz="914400">
                <a:spcAft>
                  <a:spcPts val="600"/>
                </a:spcAft>
                <a:defRPr/>
              </a:pPr>
              <a:t>17</a:t>
            </a:fld>
            <a:endParaRPr lang="en-US" altLang="en-US"/>
          </a:p>
        </p:txBody>
      </p:sp>
      <p:sp>
        <p:nvSpPr>
          <p:cNvPr id="3" name="TextBox 2">
            <a:extLst>
              <a:ext uri="{FF2B5EF4-FFF2-40B4-BE49-F238E27FC236}">
                <a16:creationId xmlns:a16="http://schemas.microsoft.com/office/drawing/2014/main" id="{255A0BB2-9668-2145-C734-48143428BD81}"/>
              </a:ext>
            </a:extLst>
          </p:cNvPr>
          <p:cNvSpPr txBox="1"/>
          <p:nvPr/>
        </p:nvSpPr>
        <p:spPr>
          <a:xfrm>
            <a:off x="899811" y="2596242"/>
            <a:ext cx="3900045" cy="365215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23552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a:xfrm>
            <a:off x="910119" y="572569"/>
            <a:ext cx="3673713" cy="1200247"/>
          </a:xfrm>
        </p:spPr>
        <p:txBody>
          <a:bodyPr vert="horz" lIns="91440" tIns="45720" rIns="91440" bIns="45720" rtlCol="0" anchor="b">
            <a:normAutofit fontScale="90000"/>
          </a:bodyPr>
          <a:lstStyle/>
          <a:p>
            <a:r>
              <a:rPr lang="en-US" sz="4000" b="1" kern="1200" dirty="0">
                <a:latin typeface="+mj-lt"/>
                <a:ea typeface="+mj-ea"/>
                <a:cs typeface="+mj-cs"/>
              </a:rPr>
              <a:t>Future Wales – The National Plan</a:t>
            </a:r>
          </a:p>
        </p:txBody>
      </p:sp>
      <p:sp>
        <p:nvSpPr>
          <p:cNvPr id="4" name="Slide Number Placeholder 3"/>
          <p:cNvSpPr>
            <a:spLocks noGrp="1"/>
          </p:cNvSpPr>
          <p:nvPr>
            <p:ph type="sldNum" sz="quarter" idx="12"/>
          </p:nvPr>
        </p:nvSpPr>
        <p:spPr>
          <a:xfrm>
            <a:off x="11445238" y="6356350"/>
            <a:ext cx="54864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2"/>
                </a:solidFill>
              </a:rPr>
              <a:pPr defTabSz="914400">
                <a:spcAft>
                  <a:spcPts val="600"/>
                </a:spcAft>
                <a:defRPr/>
              </a:pPr>
              <a:t>18</a:t>
            </a:fld>
            <a:endParaRPr lang="en-US" altLang="en-US">
              <a:solidFill>
                <a:schemeClr val="tx2"/>
              </a:solidFill>
            </a:endParaRPr>
          </a:p>
        </p:txBody>
      </p:sp>
      <p:sp>
        <p:nvSpPr>
          <p:cNvPr id="3" name="TextBox 2">
            <a:extLst>
              <a:ext uri="{FF2B5EF4-FFF2-40B4-BE49-F238E27FC236}">
                <a16:creationId xmlns:a16="http://schemas.microsoft.com/office/drawing/2014/main" id="{255A0BB2-9668-2145-C734-48143428BD81}"/>
              </a:ext>
            </a:extLst>
          </p:cNvPr>
          <p:cNvSpPr txBox="1"/>
          <p:nvPr/>
        </p:nvSpPr>
        <p:spPr>
          <a:xfrm>
            <a:off x="899811" y="2596242"/>
            <a:ext cx="3900045" cy="3652157"/>
          </a:xfrm>
          <a:prstGeom prst="rect">
            <a:avLst/>
          </a:prstGeom>
        </p:spPr>
        <p:txBody>
          <a:bodyPr vert="horz" lIns="91440" tIns="45720" rIns="91440" bIns="45720" rtlCol="0">
            <a:normAutofit lnSpcReduction="10000"/>
          </a:bodyPr>
          <a:lstStyle/>
          <a:p>
            <a:pPr indent="-228600" defTabSz="914400">
              <a:lnSpc>
                <a:spcPct val="90000"/>
              </a:lnSpc>
              <a:spcAft>
                <a:spcPts val="600"/>
              </a:spcAft>
              <a:buFont typeface="Arial" panose="020B0604020202020204" pitchFamily="34" charset="0"/>
              <a:buChar char="•"/>
            </a:pPr>
            <a:r>
              <a:rPr lang="en-US" sz="2000" dirty="0"/>
              <a:t>Future Wales – the National Plan 2040 is our national development framework, setting the direction for development in Wales to 2040. </a:t>
            </a:r>
          </a:p>
          <a:p>
            <a:pPr indent="-228600" defTabSz="914400">
              <a:lnSpc>
                <a:spcPct val="90000"/>
              </a:lnSpc>
              <a:spcAft>
                <a:spcPts val="600"/>
              </a:spcAft>
              <a:buFont typeface="Arial" panose="020B0604020202020204" pitchFamily="34" charset="0"/>
              <a:buChar char="•"/>
            </a:pPr>
            <a:r>
              <a:rPr lang="en-US" sz="2000" dirty="0"/>
              <a:t>It is a development plan with a strategy for addressing key national priorities through the planning system, including sustaining and developing a vibrant economy, achieving </a:t>
            </a:r>
            <a:r>
              <a:rPr lang="en-US" sz="2000" dirty="0" err="1"/>
              <a:t>decarbonisation</a:t>
            </a:r>
            <a:r>
              <a:rPr lang="en-US" sz="2000" dirty="0"/>
              <a:t> and climate-resilience, developing strong ecosystems and improving the health and well-being of our communities. </a:t>
            </a:r>
          </a:p>
        </p:txBody>
      </p:sp>
      <p:pic>
        <p:nvPicPr>
          <p:cNvPr id="7" name="Picture 6">
            <a:extLst>
              <a:ext uri="{FF2B5EF4-FFF2-40B4-BE49-F238E27FC236}">
                <a16:creationId xmlns:a16="http://schemas.microsoft.com/office/drawing/2014/main" id="{EFD822AA-10F6-89BB-425E-FAE20882AF70}"/>
              </a:ext>
            </a:extLst>
          </p:cNvPr>
          <p:cNvPicPr>
            <a:picLocks noChangeAspect="1"/>
          </p:cNvPicPr>
          <p:nvPr/>
        </p:nvPicPr>
        <p:blipFill rotWithShape="1">
          <a:blip r:embed="rId2"/>
          <a:srcRect l="15700" t="15350" r="18500" b="15350"/>
          <a:stretch/>
        </p:blipFill>
        <p:spPr>
          <a:xfrm>
            <a:off x="5231904" y="476672"/>
            <a:ext cx="6588369" cy="4631660"/>
          </a:xfrm>
          <a:prstGeom prst="rect">
            <a:avLst/>
          </a:prstGeom>
        </p:spPr>
      </p:pic>
    </p:spTree>
    <p:extLst>
      <p:ext uri="{BB962C8B-B14F-4D97-AF65-F5344CB8AC3E}">
        <p14:creationId xmlns:p14="http://schemas.microsoft.com/office/powerpoint/2010/main" val="2246835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EE6AAF-69A7-2D6C-10BF-BD751643E852}"/>
              </a:ext>
            </a:extLst>
          </p:cNvPr>
          <p:cNvPicPr>
            <a:picLocks noChangeAspect="1"/>
          </p:cNvPicPr>
          <p:nvPr/>
        </p:nvPicPr>
        <p:blipFill rotWithShape="1">
          <a:blip r:embed="rId2"/>
          <a:srcRect l="12201" t="29703" r="15701" b="11150"/>
          <a:stretch/>
        </p:blipFill>
        <p:spPr>
          <a:xfrm>
            <a:off x="166488" y="116632"/>
            <a:ext cx="11849718" cy="6480720"/>
          </a:xfrm>
          <a:prstGeom prst="rect">
            <a:avLst/>
          </a:prstGeom>
        </p:spPr>
      </p:pic>
      <p:sp>
        <p:nvSpPr>
          <p:cNvPr id="8" name="Title 7">
            <a:extLst>
              <a:ext uri="{FF2B5EF4-FFF2-40B4-BE49-F238E27FC236}">
                <a16:creationId xmlns:a16="http://schemas.microsoft.com/office/drawing/2014/main" id="{37D9E3D7-8C4E-2605-F62C-A6F2DB4C78A0}"/>
              </a:ext>
            </a:extLst>
          </p:cNvPr>
          <p:cNvSpPr>
            <a:spLocks noGrp="1"/>
          </p:cNvSpPr>
          <p:nvPr>
            <p:ph type="title"/>
          </p:nvPr>
        </p:nvSpPr>
        <p:spPr>
          <a:xfrm>
            <a:off x="839416" y="4862941"/>
            <a:ext cx="4867858" cy="1642956"/>
          </a:xfrm>
        </p:spPr>
        <p:txBody>
          <a:bodyPr vert="horz" lIns="91440" tIns="45720" rIns="91440" bIns="45720" rtlCol="0" anchor="b">
            <a:normAutofit/>
          </a:bodyPr>
          <a:lstStyle/>
          <a:p>
            <a:r>
              <a:rPr lang="en-US" sz="2800" b="1" kern="1200" dirty="0">
                <a:solidFill>
                  <a:schemeClr val="bg1"/>
                </a:solidFill>
                <a:latin typeface="+mj-lt"/>
                <a:ea typeface="+mj-ea"/>
                <a:cs typeface="+mj-cs"/>
              </a:rPr>
              <a:t>Future Wales – The National Plan</a:t>
            </a:r>
          </a:p>
        </p:txBody>
      </p:sp>
      <p:sp>
        <p:nvSpPr>
          <p:cNvPr id="4" name="Slide Number Placeholder 3"/>
          <p:cNvSpPr>
            <a:spLocks noGrp="1"/>
          </p:cNvSpPr>
          <p:nvPr>
            <p:ph type="sldNum" sz="quarter" idx="12"/>
          </p:nvPr>
        </p:nvSpPr>
        <p:spPr>
          <a:xfrm>
            <a:off x="11445238" y="6356350"/>
            <a:ext cx="54864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2"/>
                </a:solidFill>
              </a:rPr>
              <a:pPr defTabSz="914400">
                <a:spcAft>
                  <a:spcPts val="600"/>
                </a:spcAft>
                <a:defRPr/>
              </a:pPr>
              <a:t>19</a:t>
            </a:fld>
            <a:endParaRPr lang="en-US" altLang="en-US">
              <a:solidFill>
                <a:schemeClr val="tx2"/>
              </a:solidFill>
            </a:endParaRPr>
          </a:p>
        </p:txBody>
      </p:sp>
    </p:spTree>
    <p:extLst>
      <p:ext uri="{BB962C8B-B14F-4D97-AF65-F5344CB8AC3E}">
        <p14:creationId xmlns:p14="http://schemas.microsoft.com/office/powerpoint/2010/main" val="1455484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4EB6DDE-A5CE-FBB1-177B-8E45F96129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9856" y="870471"/>
            <a:ext cx="7322269" cy="59414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C285FBD-10D3-8525-8F1F-6F745A1E16AF}"/>
              </a:ext>
            </a:extLst>
          </p:cNvPr>
          <p:cNvSpPr>
            <a:spLocks noGrp="1"/>
          </p:cNvSpPr>
          <p:nvPr>
            <p:ph type="title"/>
          </p:nvPr>
        </p:nvSpPr>
        <p:spPr>
          <a:xfrm>
            <a:off x="414032" y="260648"/>
            <a:ext cx="11516784" cy="762000"/>
          </a:xfrm>
        </p:spPr>
        <p:txBody>
          <a:bodyPr/>
          <a:lstStyle/>
          <a:p>
            <a:r>
              <a:rPr lang="en-GB" b="1" dirty="0"/>
              <a:t>20- minute neighbourhoods</a:t>
            </a:r>
          </a:p>
        </p:txBody>
      </p:sp>
      <p:sp>
        <p:nvSpPr>
          <p:cNvPr id="3" name="Text Placeholder 2">
            <a:extLst>
              <a:ext uri="{FF2B5EF4-FFF2-40B4-BE49-F238E27FC236}">
                <a16:creationId xmlns:a16="http://schemas.microsoft.com/office/drawing/2014/main" id="{FF482409-952A-4108-A85B-6EDB8C04D3D0}"/>
              </a:ext>
            </a:extLst>
          </p:cNvPr>
          <p:cNvSpPr>
            <a:spLocks noGrp="1"/>
          </p:cNvSpPr>
          <p:nvPr>
            <p:ph type="body" sz="half" idx="1"/>
          </p:nvPr>
        </p:nvSpPr>
        <p:spPr/>
        <p:txBody>
          <a:bodyPr/>
          <a:lstStyle/>
          <a:p>
            <a:r>
              <a:rPr lang="en-GB" b="1" i="0" dirty="0">
                <a:solidFill>
                  <a:srgbClr val="1F1F1F"/>
                </a:solidFill>
                <a:effectLst/>
                <a:latin typeface="VIC"/>
              </a:rPr>
              <a:t>Liveability, health and 20-minute neighbourhoods</a:t>
            </a:r>
          </a:p>
          <a:p>
            <a:r>
              <a:rPr lang="en-GB" dirty="0">
                <a:hlinkClick r:id="rId3"/>
              </a:rPr>
              <a:t>20-minute neighbourhoods (planning.vic.gov.au)</a:t>
            </a:r>
            <a:endParaRPr lang="en-GB" dirty="0"/>
          </a:p>
          <a:p>
            <a:endParaRPr lang="en-GB" b="1" i="0" dirty="0">
              <a:solidFill>
                <a:srgbClr val="1F1F1F"/>
              </a:solidFill>
              <a:effectLst/>
              <a:latin typeface="VIC"/>
            </a:endParaRPr>
          </a:p>
          <a:p>
            <a:endParaRPr lang="en-GB" dirty="0"/>
          </a:p>
        </p:txBody>
      </p:sp>
      <p:sp>
        <p:nvSpPr>
          <p:cNvPr id="8" name="TextBox 7">
            <a:extLst>
              <a:ext uri="{FF2B5EF4-FFF2-40B4-BE49-F238E27FC236}">
                <a16:creationId xmlns:a16="http://schemas.microsoft.com/office/drawing/2014/main" id="{98BEAB85-D335-FD52-5BD1-6858981729D8}"/>
              </a:ext>
            </a:extLst>
          </p:cNvPr>
          <p:cNvSpPr txBox="1"/>
          <p:nvPr/>
        </p:nvSpPr>
        <p:spPr>
          <a:xfrm>
            <a:off x="263352" y="6412686"/>
            <a:ext cx="6097384" cy="369332"/>
          </a:xfrm>
          <a:prstGeom prst="rect">
            <a:avLst/>
          </a:prstGeom>
          <a:noFill/>
        </p:spPr>
        <p:txBody>
          <a:bodyPr wrap="square">
            <a:spAutoFit/>
          </a:bodyPr>
          <a:lstStyle/>
          <a:p>
            <a:r>
              <a:rPr lang="en-GB" dirty="0">
                <a:hlinkClick r:id="rId4"/>
              </a:rPr>
              <a:t>SoNaRR2020 Executive Summary (</a:t>
            </a:r>
            <a:r>
              <a:rPr lang="en-GB" dirty="0" err="1">
                <a:hlinkClick r:id="rId4"/>
              </a:rPr>
              <a:t>naturalresources.wales</a:t>
            </a:r>
            <a:r>
              <a:rPr lang="en-GB" dirty="0">
                <a:hlinkClick r:id="rId4"/>
              </a:rPr>
              <a:t>)</a:t>
            </a:r>
            <a:endParaRPr lang="en-GB" dirty="0"/>
          </a:p>
        </p:txBody>
      </p:sp>
      <p:sp>
        <p:nvSpPr>
          <p:cNvPr id="10" name="TextBox 9">
            <a:extLst>
              <a:ext uri="{FF2B5EF4-FFF2-40B4-BE49-F238E27FC236}">
                <a16:creationId xmlns:a16="http://schemas.microsoft.com/office/drawing/2014/main" id="{01B4D981-704D-8D64-2D96-0ED68A94A346}"/>
              </a:ext>
            </a:extLst>
          </p:cNvPr>
          <p:cNvSpPr txBox="1"/>
          <p:nvPr/>
        </p:nvSpPr>
        <p:spPr>
          <a:xfrm>
            <a:off x="274688" y="6043354"/>
            <a:ext cx="6097384" cy="369332"/>
          </a:xfrm>
          <a:prstGeom prst="rect">
            <a:avLst/>
          </a:prstGeom>
          <a:noFill/>
        </p:spPr>
        <p:txBody>
          <a:bodyPr wrap="square">
            <a:spAutoFit/>
          </a:bodyPr>
          <a:lstStyle/>
          <a:p>
            <a:r>
              <a:rPr lang="en-GB" dirty="0">
                <a:hlinkClick r:id="rId5"/>
              </a:rPr>
              <a:t>Natural Resources Wales / SoNaRR2020: Downloads</a:t>
            </a:r>
            <a:endParaRPr lang="en-GB" dirty="0"/>
          </a:p>
        </p:txBody>
      </p:sp>
    </p:spTree>
    <p:extLst>
      <p:ext uri="{BB962C8B-B14F-4D97-AF65-F5344CB8AC3E}">
        <p14:creationId xmlns:p14="http://schemas.microsoft.com/office/powerpoint/2010/main" val="3286274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The Energys Summer Horizon scan: selecting the top efficiency stories as  the longest day nears – Energys Group">
            <a:extLst>
              <a:ext uri="{FF2B5EF4-FFF2-40B4-BE49-F238E27FC236}">
                <a16:creationId xmlns:a16="http://schemas.microsoft.com/office/drawing/2014/main" id="{CE92B266-E3FD-01AC-E033-975EDD7FFA31}"/>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925146" y="488444"/>
            <a:ext cx="380270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Scanning the horizon</a:t>
            </a:r>
          </a:p>
        </p:txBody>
      </p:sp>
      <p:sp>
        <p:nvSpPr>
          <p:cNvPr id="3" name="TextBox 2">
            <a:extLst>
              <a:ext uri="{FF2B5EF4-FFF2-40B4-BE49-F238E27FC236}">
                <a16:creationId xmlns:a16="http://schemas.microsoft.com/office/drawing/2014/main" id="{DE604D8C-3CF7-392B-91EA-2F282EFDE4FD}"/>
              </a:ext>
            </a:extLst>
          </p:cNvPr>
          <p:cNvSpPr txBox="1"/>
          <p:nvPr/>
        </p:nvSpPr>
        <p:spPr>
          <a:xfrm>
            <a:off x="479376" y="5661670"/>
            <a:ext cx="6094520" cy="707886"/>
          </a:xfrm>
          <a:prstGeom prst="rect">
            <a:avLst/>
          </a:prstGeom>
          <a:noFill/>
        </p:spPr>
        <p:txBody>
          <a:bodyPr wrap="square">
            <a:spAutoFit/>
          </a:bodyPr>
          <a:lstStyle/>
          <a:p>
            <a:r>
              <a:rPr lang="en-GB" sz="2000" b="1" i="0" dirty="0">
                <a:solidFill>
                  <a:schemeClr val="bg1"/>
                </a:solidFill>
                <a:effectLst/>
              </a:rPr>
              <a:t>Horizon scanning</a:t>
            </a:r>
            <a:r>
              <a:rPr lang="en-GB" sz="2000" b="0" i="0" dirty="0">
                <a:solidFill>
                  <a:schemeClr val="bg1"/>
                </a:solidFill>
                <a:effectLst/>
              </a:rPr>
              <a:t> is about exploring what the future might look like to understand uncertainties better (UK Gov)</a:t>
            </a:r>
            <a:endParaRPr lang="en-GB" sz="2000" dirty="0">
              <a:solidFill>
                <a:schemeClr val="bg1"/>
              </a:solidFill>
            </a:endParaRPr>
          </a:p>
        </p:txBody>
      </p:sp>
    </p:spTree>
    <p:extLst>
      <p:ext uri="{BB962C8B-B14F-4D97-AF65-F5344CB8AC3E}">
        <p14:creationId xmlns:p14="http://schemas.microsoft.com/office/powerpoint/2010/main" val="3254369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Horizon Scanning Process</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577702" y="1115724"/>
            <a:ext cx="8305434" cy="49410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3162120"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895627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 </a:t>
            </a:r>
          </a:p>
        </p:txBody>
      </p:sp>
      <p:sp>
        <p:nvSpPr>
          <p:cNvPr id="2" name="TextBox 1">
            <a:extLst>
              <a:ext uri="{FF2B5EF4-FFF2-40B4-BE49-F238E27FC236}">
                <a16:creationId xmlns:a16="http://schemas.microsoft.com/office/drawing/2014/main" id="{EFA63758-D7F4-ECB2-3E86-95705820AD33}"/>
              </a:ext>
            </a:extLst>
          </p:cNvPr>
          <p:cNvSpPr txBox="1"/>
          <p:nvPr/>
        </p:nvSpPr>
        <p:spPr>
          <a:xfrm>
            <a:off x="8933016" y="737297"/>
            <a:ext cx="4359966" cy="830997"/>
          </a:xfrm>
          <a:prstGeom prst="rect">
            <a:avLst/>
          </a:prstGeom>
          <a:noFill/>
        </p:spPr>
        <p:txBody>
          <a:bodyPr wrap="square">
            <a:spAutoFit/>
          </a:bodyPr>
          <a:lstStyle/>
          <a:p>
            <a:pPr marL="457200" indent="-457200">
              <a:buFont typeface="Arial" panose="020B0604020202020204" pitchFamily="34" charset="0"/>
              <a:buChar char="•"/>
            </a:pPr>
            <a:r>
              <a:rPr lang="en-GB" sz="2400" dirty="0" err="1"/>
              <a:t>Fobert</a:t>
            </a:r>
            <a:r>
              <a:rPr lang="en-GB" sz="2400" dirty="0"/>
              <a:t> et al (2021)</a:t>
            </a:r>
          </a:p>
          <a:p>
            <a:pPr marL="457200" indent="-457200">
              <a:buFont typeface="Arial" panose="020B0604020202020204" pitchFamily="34" charset="0"/>
              <a:buChar char="•"/>
            </a:pPr>
            <a:endParaRPr lang="en-GB" sz="2400" dirty="0"/>
          </a:p>
        </p:txBody>
      </p:sp>
      <p:sp>
        <p:nvSpPr>
          <p:cNvPr id="14" name="Rectangle 13">
            <a:extLst>
              <a:ext uri="{FF2B5EF4-FFF2-40B4-BE49-F238E27FC236}">
                <a16:creationId xmlns:a16="http://schemas.microsoft.com/office/drawing/2014/main" id="{D414BD3B-E33C-1380-42ED-81A449C7FC8A}"/>
              </a:ext>
            </a:extLst>
          </p:cNvPr>
          <p:cNvSpPr/>
          <p:nvPr/>
        </p:nvSpPr>
        <p:spPr>
          <a:xfrm>
            <a:off x="417214" y="5344933"/>
            <a:ext cx="3696911" cy="1323439"/>
          </a:xfrm>
          <a:prstGeom prst="rect">
            <a:avLst/>
          </a:prstGeom>
          <a:solidFill>
            <a:srgbClr val="FFFFCC"/>
          </a:solidFill>
        </p:spPr>
        <p:txBody>
          <a:bodyPr wrap="square">
            <a:spAutoFit/>
          </a:bodyPr>
          <a:lstStyle/>
          <a:p>
            <a:pPr>
              <a:spcAft>
                <a:spcPts val="600"/>
              </a:spcAft>
            </a:pPr>
            <a:r>
              <a:rPr lang="en-GB" sz="2000" dirty="0">
                <a:hlinkClick r:id="rId3"/>
              </a:rPr>
              <a:t>The Futures Toolkit: Tools for Futures Thinking and Foresight across UK Government (publishing.service.gov.uk)</a:t>
            </a:r>
            <a:endParaRPr lang="en-GB" sz="2000" dirty="0"/>
          </a:p>
        </p:txBody>
      </p:sp>
      <p:sp>
        <p:nvSpPr>
          <p:cNvPr id="4" name="Rectangle 3">
            <a:extLst>
              <a:ext uri="{FF2B5EF4-FFF2-40B4-BE49-F238E27FC236}">
                <a16:creationId xmlns:a16="http://schemas.microsoft.com/office/drawing/2014/main" id="{47104B6C-B37C-F61B-B8D1-CF734B2382F6}"/>
              </a:ext>
            </a:extLst>
          </p:cNvPr>
          <p:cNvSpPr/>
          <p:nvPr/>
        </p:nvSpPr>
        <p:spPr>
          <a:xfrm>
            <a:off x="1759670" y="189628"/>
            <a:ext cx="682711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HORIZON SCANNING</a:t>
            </a:r>
          </a:p>
        </p:txBody>
      </p:sp>
      <p:pic>
        <p:nvPicPr>
          <p:cNvPr id="6" name="Picture 5">
            <a:extLst>
              <a:ext uri="{FF2B5EF4-FFF2-40B4-BE49-F238E27FC236}">
                <a16:creationId xmlns:a16="http://schemas.microsoft.com/office/drawing/2014/main" id="{74A8E870-F275-DFFA-1D41-66E235C0E64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447928" y="1185381"/>
            <a:ext cx="6681126" cy="5482991"/>
          </a:xfrm>
          <a:prstGeom prst="rect">
            <a:avLst/>
          </a:prstGeom>
        </p:spPr>
      </p:pic>
    </p:spTree>
    <p:extLst>
      <p:ext uri="{BB962C8B-B14F-4D97-AF65-F5344CB8AC3E}">
        <p14:creationId xmlns:p14="http://schemas.microsoft.com/office/powerpoint/2010/main" val="32781152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31C163-DC17-B742-F547-10EC3354FAA7}"/>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1777381" y="643467"/>
            <a:ext cx="6297980" cy="5571065"/>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777381" y="643467"/>
            <a:ext cx="2125813" cy="5571065"/>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8075361" y="700160"/>
            <a:ext cx="2597559" cy="150436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defTabSz="370332">
              <a:spcAft>
                <a:spcPts val="600"/>
              </a:spcAft>
            </a:pPr>
            <a:r>
              <a:rPr lang="en-US" sz="2430" b="1" kern="1200" dirty="0">
                <a:solidFill>
                  <a:schemeClr val="lt1"/>
                </a:solidFill>
                <a:latin typeface="+mn-lt"/>
                <a:ea typeface="+mn-ea"/>
                <a:cs typeface="+mn-cs"/>
              </a:rPr>
              <a:t>Horizon Scanning</a:t>
            </a:r>
            <a:endParaRPr lang="en-US" sz="3000" b="1" dirty="0"/>
          </a:p>
        </p:txBody>
      </p:sp>
      <p:sp>
        <p:nvSpPr>
          <p:cNvPr id="10" name="Rectangle 9">
            <a:extLst>
              <a:ext uri="{FF2B5EF4-FFF2-40B4-BE49-F238E27FC236}">
                <a16:creationId xmlns:a16="http://schemas.microsoft.com/office/drawing/2014/main" id="{F7E2EAE3-92CE-BDF1-CCC9-20DA0BFA372B}"/>
              </a:ext>
            </a:extLst>
          </p:cNvPr>
          <p:cNvSpPr/>
          <p:nvPr/>
        </p:nvSpPr>
        <p:spPr>
          <a:xfrm>
            <a:off x="8140338" y="4626431"/>
            <a:ext cx="2259601" cy="1338828"/>
          </a:xfrm>
          <a:prstGeom prst="rect">
            <a:avLst/>
          </a:prstGeom>
          <a:solidFill>
            <a:srgbClr val="FFFFCC"/>
          </a:solidFill>
        </p:spPr>
        <p:txBody>
          <a:bodyPr wrap="square">
            <a:spAutoFit/>
          </a:bodyPr>
          <a:lstStyle/>
          <a:p>
            <a:pPr defTabSz="370332">
              <a:spcAft>
                <a:spcPts val="486"/>
              </a:spcAft>
            </a:pPr>
            <a:r>
              <a:rPr lang="en-GB" sz="1620" kern="1200">
                <a:solidFill>
                  <a:schemeClr val="tx1"/>
                </a:solidFill>
                <a:latin typeface="+mn-lt"/>
                <a:ea typeface="+mn-ea"/>
                <a:cs typeface="+mn-cs"/>
                <a:hlinkClick r:id="rId5"/>
              </a:rPr>
              <a:t>A global horizon scan of issues impacting marine and coastal biodiversity conservation | Nature Ecology &amp; Evolution</a:t>
            </a:r>
            <a:endParaRPr lang="en-GB" sz="2000"/>
          </a:p>
        </p:txBody>
      </p:sp>
    </p:spTree>
    <p:extLst>
      <p:ext uri="{BB962C8B-B14F-4D97-AF65-F5344CB8AC3E}">
        <p14:creationId xmlns:p14="http://schemas.microsoft.com/office/powerpoint/2010/main" val="3293038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BD2F80-E1DC-E311-E49F-645348D0B1E4}"/>
              </a:ext>
            </a:extLst>
          </p:cNvPr>
          <p:cNvSpPr/>
          <p:nvPr/>
        </p:nvSpPr>
        <p:spPr>
          <a:xfrm>
            <a:off x="925146" y="488444"/>
            <a:ext cx="1714470"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3" name="TextBox 2">
            <a:extLst>
              <a:ext uri="{FF2B5EF4-FFF2-40B4-BE49-F238E27FC236}">
                <a16:creationId xmlns:a16="http://schemas.microsoft.com/office/drawing/2014/main" id="{DE604D8C-3CF7-392B-91EA-2F282EFDE4FD}"/>
              </a:ext>
            </a:extLst>
          </p:cNvPr>
          <p:cNvSpPr txBox="1"/>
          <p:nvPr/>
        </p:nvSpPr>
        <p:spPr>
          <a:xfrm>
            <a:off x="490491" y="5815743"/>
            <a:ext cx="11520996" cy="830997"/>
          </a:xfrm>
          <a:prstGeom prst="rect">
            <a:avLst/>
          </a:prstGeom>
          <a:noFill/>
        </p:spPr>
        <p:txBody>
          <a:bodyPr wrap="square">
            <a:spAutoFit/>
          </a:bodyPr>
          <a:lstStyle/>
          <a:p>
            <a:r>
              <a:rPr lang="en-GB" sz="2400" b="1" i="0" dirty="0">
                <a:effectLst/>
              </a:rPr>
              <a:t>As a class we will be conducting a (quick) horizon scanning activity to discuss key issues impacting Wales.</a:t>
            </a:r>
            <a:endParaRPr lang="en-GB" sz="2400" b="1" dirty="0"/>
          </a:p>
        </p:txBody>
      </p:sp>
      <p:pic>
        <p:nvPicPr>
          <p:cNvPr id="41986" name="Picture 2" descr="South Wales - Wikipedia">
            <a:extLst>
              <a:ext uri="{FF2B5EF4-FFF2-40B4-BE49-F238E27FC236}">
                <a16:creationId xmlns:a16="http://schemas.microsoft.com/office/drawing/2014/main" id="{0111D893-F07D-65CD-DE71-C946F205A8F3}"/>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056206" y="1408645"/>
            <a:ext cx="3367834" cy="402686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E997F90-F603-C917-BEF7-73379EEA320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542697" y="488444"/>
            <a:ext cx="3203524" cy="2629032"/>
          </a:xfrm>
          <a:prstGeom prst="rect">
            <a:avLst/>
          </a:prstGeom>
        </p:spPr>
      </p:pic>
      <p:pic>
        <p:nvPicPr>
          <p:cNvPr id="41988" name="Picture 4" descr="Tidal Lagoon Power’s visualisation of a six-mile sea wall with turbines to generate low-carbon electricity at Swansea Bay">
            <a:extLst>
              <a:ext uri="{FF2B5EF4-FFF2-40B4-BE49-F238E27FC236}">
                <a16:creationId xmlns:a16="http://schemas.microsoft.com/office/drawing/2014/main" id="{3FF8CB97-95CA-AA87-A06F-B706A29F200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767961" y="3184618"/>
            <a:ext cx="3978260" cy="23869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853CC1D-6548-EBB3-AADB-D85B8F782E6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790139" y="558766"/>
            <a:ext cx="3670280" cy="2558710"/>
          </a:xfrm>
          <a:prstGeom prst="rect">
            <a:avLst/>
          </a:prstGeom>
        </p:spPr>
      </p:pic>
      <p:pic>
        <p:nvPicPr>
          <p:cNvPr id="41996" name="Picture 12" descr="No photo description available.">
            <a:extLst>
              <a:ext uri="{FF2B5EF4-FFF2-40B4-BE49-F238E27FC236}">
                <a16:creationId xmlns:a16="http://schemas.microsoft.com/office/drawing/2014/main" id="{7851FC7A-1781-98E7-C60C-C474874D7796}"/>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5189759" y="3191246"/>
            <a:ext cx="2498303" cy="2393584"/>
          </a:xfrm>
          <a:prstGeom prst="rect">
            <a:avLst/>
          </a:prstGeom>
          <a:no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49BE8870-C50B-ACD7-6DC0-339F195835A9}"/>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Tree>
    <p:extLst>
      <p:ext uri="{BB962C8B-B14F-4D97-AF65-F5344CB8AC3E}">
        <p14:creationId xmlns:p14="http://schemas.microsoft.com/office/powerpoint/2010/main" val="1376714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2" y="4551037"/>
            <a:ext cx="5021782" cy="1509931"/>
          </a:xfrm>
        </p:spPr>
        <p:txBody>
          <a:bodyPr>
            <a:normAutofit/>
          </a:bodyPr>
          <a:lstStyle/>
          <a:p>
            <a:r>
              <a:rPr lang="en-GB" sz="3600" b="1" dirty="0"/>
              <a:t>Instructions</a:t>
            </a:r>
          </a:p>
        </p:txBody>
      </p:sp>
      <p:sp>
        <p:nvSpPr>
          <p:cNvPr id="3" name="Content Placeholder 2"/>
          <p:cNvSpPr>
            <a:spLocks noGrp="1"/>
          </p:cNvSpPr>
          <p:nvPr>
            <p:ph idx="1"/>
          </p:nvPr>
        </p:nvSpPr>
        <p:spPr>
          <a:xfrm>
            <a:off x="6470247" y="4551037"/>
            <a:ext cx="4926411" cy="1509935"/>
          </a:xfrm>
        </p:spPr>
        <p:txBody>
          <a:bodyPr anchor="ctr">
            <a:normAutofit/>
          </a:bodyPr>
          <a:lstStyle/>
          <a:p>
            <a:r>
              <a:rPr lang="en-GB" sz="1800" dirty="0"/>
              <a:t>Using the process of Horizon scanning, can you create a Horizon Scan for 10 key environmental problems in Wales? </a:t>
            </a:r>
          </a:p>
          <a:p>
            <a:r>
              <a:rPr lang="en-GB" sz="1800" dirty="0"/>
              <a:t>Plot these into a chart as shown:</a:t>
            </a:r>
          </a:p>
        </p:txBody>
      </p:sp>
      <p:sp>
        <p:nvSpPr>
          <p:cNvPr id="4" name="Slide Number Placeholder 3"/>
          <p:cNvSpPr>
            <a:spLocks noGrp="1"/>
          </p:cNvSpPr>
          <p:nvPr>
            <p:ph type="sldNum" sz="quarter" idx="12"/>
          </p:nvPr>
        </p:nvSpPr>
        <p:spPr/>
        <p:txBody>
          <a:bodyPr>
            <a:normAutofit/>
          </a:bodyPr>
          <a:lstStyle/>
          <a:p>
            <a:pPr>
              <a:spcAft>
                <a:spcPts val="600"/>
              </a:spcAft>
              <a:defRPr/>
            </a:pPr>
            <a:fld id="{2A2D1FC4-343E-40E0-885C-2B093CC69763}" type="slidenum">
              <a:rPr lang="en-GB" altLang="en-US">
                <a:solidFill>
                  <a:prstClr val="black">
                    <a:tint val="75000"/>
                  </a:prstClr>
                </a:solidFill>
              </a:rPr>
              <a:pPr>
                <a:spcAft>
                  <a:spcPts val="600"/>
                </a:spcAft>
                <a:defRPr/>
              </a:pPr>
              <a:t>26</a:t>
            </a:fld>
            <a:endParaRPr lang="en-GB" altLang="en-US">
              <a:solidFill>
                <a:prstClr val="black">
                  <a:tint val="75000"/>
                </a:prstClr>
              </a:solidFill>
            </a:endParaRPr>
          </a:p>
        </p:txBody>
      </p:sp>
      <p:pic>
        <p:nvPicPr>
          <p:cNvPr id="7" name="Picture 6">
            <a:extLst>
              <a:ext uri="{FF2B5EF4-FFF2-40B4-BE49-F238E27FC236}">
                <a16:creationId xmlns:a16="http://schemas.microsoft.com/office/drawing/2014/main" id="{1F9E8A38-6E35-B8FC-D711-F28B14EE43D8}"/>
              </a:ext>
            </a:extLst>
          </p:cNvPr>
          <p:cNvPicPr>
            <a:picLocks noChangeAspect="1"/>
          </p:cNvPicPr>
          <p:nvPr/>
        </p:nvPicPr>
        <p:blipFill rotWithShape="1">
          <a:blip r:embed="rId2"/>
          <a:srcRect l="9247" t="11352" r="79531" b="32953"/>
          <a:stretch/>
        </p:blipFill>
        <p:spPr>
          <a:xfrm>
            <a:off x="4832317" y="404664"/>
            <a:ext cx="1823003" cy="2232248"/>
          </a:xfrm>
          <a:prstGeom prst="rect">
            <a:avLst/>
          </a:prstGeom>
        </p:spPr>
      </p:pic>
      <p:pic>
        <p:nvPicPr>
          <p:cNvPr id="14" name="Picture 13">
            <a:extLst>
              <a:ext uri="{FF2B5EF4-FFF2-40B4-BE49-F238E27FC236}">
                <a16:creationId xmlns:a16="http://schemas.microsoft.com/office/drawing/2014/main" id="{5AC76650-444E-F76D-B7C9-9AEAA5CF3F49}"/>
              </a:ext>
            </a:extLst>
          </p:cNvPr>
          <p:cNvPicPr>
            <a:picLocks noChangeAspect="1"/>
          </p:cNvPicPr>
          <p:nvPr/>
        </p:nvPicPr>
        <p:blipFill rotWithShape="1">
          <a:blip r:embed="rId3"/>
          <a:srcRect l="9811" t="16187" r="78408" b="43977"/>
          <a:stretch/>
        </p:blipFill>
        <p:spPr>
          <a:xfrm>
            <a:off x="6448182" y="231675"/>
            <a:ext cx="4997272" cy="4169236"/>
          </a:xfrm>
          <a:prstGeom prst="rect">
            <a:avLst/>
          </a:prstGeom>
        </p:spPr>
      </p:pic>
      <p:pic>
        <p:nvPicPr>
          <p:cNvPr id="15" name="Picture 14">
            <a:extLst>
              <a:ext uri="{FF2B5EF4-FFF2-40B4-BE49-F238E27FC236}">
                <a16:creationId xmlns:a16="http://schemas.microsoft.com/office/drawing/2014/main" id="{755B4EAA-BC67-DBF1-FB56-BD7B4C820FB9}"/>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51383" y="436296"/>
            <a:ext cx="4260867" cy="3496760"/>
          </a:xfrm>
          <a:prstGeom prst="rect">
            <a:avLst/>
          </a:prstGeom>
        </p:spPr>
      </p:pic>
    </p:spTree>
    <p:extLst>
      <p:ext uri="{BB962C8B-B14F-4D97-AF65-F5344CB8AC3E}">
        <p14:creationId xmlns:p14="http://schemas.microsoft.com/office/powerpoint/2010/main" val="42642038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337814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6449382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1983252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08CB3939-C466-E9FB-CB0F-DE58E4CD7C78}"/>
              </a:ext>
            </a:extLst>
          </p:cNvPr>
          <p:cNvSpPr/>
          <p:nvPr/>
        </p:nvSpPr>
        <p:spPr>
          <a:xfrm>
            <a:off x="1664526" y="4462338"/>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4" name="Left Brace 3">
            <a:extLst>
              <a:ext uri="{FF2B5EF4-FFF2-40B4-BE49-F238E27FC236}">
                <a16:creationId xmlns:a16="http://schemas.microsoft.com/office/drawing/2014/main" id="{0554B107-CA2E-D618-433B-EBC79CA053BB}"/>
              </a:ext>
            </a:extLst>
          </p:cNvPr>
          <p:cNvSpPr/>
          <p:nvPr/>
        </p:nvSpPr>
        <p:spPr>
          <a:xfrm>
            <a:off x="3036163" y="3757169"/>
            <a:ext cx="932155" cy="1684843"/>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334396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0E7C1-C574-EEBB-0091-B40AF3F9A2B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98604ED-EE72-0BE4-226B-575D783F6DE4}"/>
              </a:ext>
            </a:extLst>
          </p:cNvPr>
          <p:cNvSpPr>
            <a:spLocks noGrp="1"/>
          </p:cNvSpPr>
          <p:nvPr>
            <p:ph idx="1"/>
          </p:nvPr>
        </p:nvSpPr>
        <p:spPr>
          <a:xfrm>
            <a:off x="911424" y="1774885"/>
            <a:ext cx="10515600" cy="4351338"/>
          </a:xfrm>
        </p:spPr>
        <p:txBody>
          <a:bodyPr/>
          <a:lstStyle/>
          <a:p>
            <a:pPr marL="0" indent="0">
              <a:buNone/>
            </a:pPr>
            <a:endParaRPr lang="en-GB" dirty="0">
              <a:hlinkClick r:id="rId3"/>
            </a:endParaRPr>
          </a:p>
          <a:p>
            <a:r>
              <a:rPr lang="en-GB" dirty="0">
                <a:hlinkClick r:id="rId3"/>
              </a:rPr>
              <a:t>Update to Future Wales - The National Plan 2040 (</a:t>
            </a:r>
            <a:r>
              <a:rPr lang="en-GB" dirty="0" err="1">
                <a:hlinkClick r:id="rId3"/>
              </a:rPr>
              <a:t>gov.wales</a:t>
            </a:r>
            <a:r>
              <a:rPr lang="en-GB" dirty="0">
                <a:hlinkClick r:id="rId3"/>
              </a:rPr>
              <a:t>)</a:t>
            </a:r>
            <a:endParaRPr lang="en-GB" dirty="0"/>
          </a:p>
          <a:p>
            <a:endParaRPr lang="en-GB" dirty="0"/>
          </a:p>
          <a:p>
            <a:r>
              <a:rPr lang="en-GB" dirty="0"/>
              <a:t>Next, read the Swansea Local Development Plan:</a:t>
            </a:r>
          </a:p>
          <a:p>
            <a:r>
              <a:rPr lang="en-GB" dirty="0">
                <a:hlinkClick r:id="rId4"/>
              </a:rPr>
              <a:t>Swansea Local Development Plan 2010-2025 (LDP) - Swansea</a:t>
            </a:r>
            <a:endParaRPr lang="en-GB" dirty="0"/>
          </a:p>
        </p:txBody>
      </p:sp>
      <p:sp>
        <p:nvSpPr>
          <p:cNvPr id="4" name="Slide Number Placeholder 3">
            <a:extLst>
              <a:ext uri="{FF2B5EF4-FFF2-40B4-BE49-F238E27FC236}">
                <a16:creationId xmlns:a16="http://schemas.microsoft.com/office/drawing/2014/main" id="{D15EDC9A-6F5D-6F16-D67E-5349308B8152}"/>
              </a:ext>
            </a:extLst>
          </p:cNvPr>
          <p:cNvSpPr>
            <a:spLocks noGrp="1"/>
          </p:cNvSpPr>
          <p:nvPr>
            <p:ph type="sldNum" sz="quarter" idx="12"/>
          </p:nvPr>
        </p:nvSpPr>
        <p:spPr/>
        <p:txBody>
          <a:bodyPr/>
          <a:lstStyle/>
          <a:p>
            <a:pPr>
              <a:defRPr/>
            </a:pPr>
            <a:fld id="{2A2D1FC4-343E-40E0-885C-2B093CC69763}" type="slidenum">
              <a:rPr lang="en-GB" altLang="en-US" smtClean="0"/>
              <a:pPr>
                <a:defRPr/>
              </a:pPr>
              <a:t>30</a:t>
            </a:fld>
            <a:endParaRPr lang="en-GB" altLang="en-US"/>
          </a:p>
        </p:txBody>
      </p:sp>
      <p:sp>
        <p:nvSpPr>
          <p:cNvPr id="7" name="Rectangle 3">
            <a:extLst>
              <a:ext uri="{FF2B5EF4-FFF2-40B4-BE49-F238E27FC236}">
                <a16:creationId xmlns:a16="http://schemas.microsoft.com/office/drawing/2014/main" id="{A285E845-8C1A-4AC7-949F-7BF36ED7B576}"/>
              </a:ext>
            </a:extLst>
          </p:cNvPr>
          <p:cNvSpPr txBox="1">
            <a:spLocks noChangeArrowheads="1"/>
          </p:cNvSpPr>
          <p:nvPr/>
        </p:nvSpPr>
        <p:spPr>
          <a:xfrm>
            <a:off x="1055440" y="1797129"/>
            <a:ext cx="10515600" cy="36169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3000" dirty="0">
                <a:latin typeface="Calibri" panose="020F0502020204030204" pitchFamily="34" charset="0"/>
                <a:cs typeface="Calibri" panose="020F0502020204030204" pitchFamily="34" charset="0"/>
              </a:rPr>
              <a:t>Read the following:</a:t>
            </a:r>
            <a:endParaRPr lang="en-GB" altLang="en-US" sz="1900" dirty="0">
              <a:latin typeface="Calibri" panose="020F0502020204030204" pitchFamily="34" charset="0"/>
              <a:cs typeface="Calibri" panose="020F0502020204030204" pitchFamily="34" charset="0"/>
            </a:endParaRPr>
          </a:p>
          <a:p>
            <a:pPr marL="342900" indent="-342900">
              <a:buFont typeface="Arial" panose="020B0604020202020204" pitchFamily="34" charset="0"/>
              <a:buNone/>
            </a:pPr>
            <a:endParaRPr lang="en-GB" altLang="en-US" sz="1350" dirty="0"/>
          </a:p>
        </p:txBody>
      </p:sp>
    </p:spTree>
    <p:extLst>
      <p:ext uri="{BB962C8B-B14F-4D97-AF65-F5344CB8AC3E}">
        <p14:creationId xmlns:p14="http://schemas.microsoft.com/office/powerpoint/2010/main" val="3865936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2.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BF5694-052B-456A-BDB4-2B08114922D7}">
  <ds:schemaRefs>
    <ds:schemaRef ds:uri="http://schemas.microsoft.com/office/2006/documentManagement/types"/>
    <ds:schemaRef ds:uri="http://purl.org/dc/terms/"/>
    <ds:schemaRef ds:uri="http://schemas.openxmlformats.org/package/2006/metadata/core-properties"/>
    <ds:schemaRef ds:uri="http://purl.org/dc/dcmitype/"/>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6684</TotalTime>
  <Words>1315</Words>
  <Application>Microsoft Office PowerPoint</Application>
  <PresentationFormat>Widescreen</PresentationFormat>
  <Paragraphs>136</Paragraphs>
  <Slides>30</Slides>
  <Notes>1</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30</vt:i4>
      </vt:variant>
    </vt:vector>
  </HeadingPairs>
  <TitlesOfParts>
    <vt:vector size="40" baseType="lpstr">
      <vt:lpstr>VIC</vt:lpstr>
      <vt:lpstr>Arial</vt:lpstr>
      <vt:lpstr>Calibri</vt:lpstr>
      <vt:lpstr>Calibri Light</vt:lpstr>
      <vt:lpstr>Neue Haas Grotesk Text Pro</vt:lpstr>
      <vt:lpstr>Posterama</vt:lpstr>
      <vt:lpstr>PT Serif</vt:lpstr>
      <vt:lpstr>Times New Roman</vt:lpstr>
      <vt:lpstr>1_Office Theme</vt:lpstr>
      <vt:lpstr>Office Theme</vt:lpstr>
      <vt:lpstr>Strategic Environmental Management in Wales  </vt:lpstr>
      <vt:lpstr>Lecture Outline</vt:lpstr>
      <vt:lpstr>Have I got news for you?</vt:lpstr>
      <vt:lpstr>Wales in Context</vt:lpstr>
      <vt:lpstr>Activity:  What are the environmental problems in Wales?</vt:lpstr>
      <vt:lpstr>What are the environmental problems in Wales?</vt:lpstr>
      <vt:lpstr>Well-being of Future Generations (Wales) Act 2015</vt:lpstr>
      <vt:lpstr>Wales</vt:lpstr>
      <vt:lpstr>Environment Act (Wales) 2016</vt:lpstr>
      <vt:lpstr>PowerPoint Presentation</vt:lpstr>
      <vt:lpstr>PowerPoint Presentation</vt:lpstr>
      <vt:lpstr>How does the Act help to plan and manage Wales’ natural resources better?</vt:lpstr>
      <vt:lpstr>PowerPoint Presentation</vt:lpstr>
      <vt:lpstr>How does the Act help to plan and manage Wales’ natural resources better?</vt:lpstr>
      <vt:lpstr>PowerPoint Presentation</vt:lpstr>
      <vt:lpstr>PowerPoint Presentation</vt:lpstr>
      <vt:lpstr>Role of Planning</vt:lpstr>
      <vt:lpstr>Future Wales – The National Plan</vt:lpstr>
      <vt:lpstr>Future Wales – The National Plan</vt:lpstr>
      <vt:lpstr>20- minute neighbourhoods</vt:lpstr>
      <vt:lpstr>PowerPoint Presentation</vt:lpstr>
      <vt:lpstr>PowerPoint Presentation</vt:lpstr>
      <vt:lpstr>PowerPoint Presentation</vt:lpstr>
      <vt:lpstr>PowerPoint Presentation</vt:lpstr>
      <vt:lpstr>PowerPoint Presentation</vt:lpstr>
      <vt:lpstr>Instructions</vt:lpstr>
      <vt:lpstr>PowerPoint Presentation</vt:lpstr>
      <vt:lpstr>PowerPoint Presentation</vt:lpstr>
      <vt:lpstr>PowerPoint Presentation</vt:lpstr>
      <vt:lpstr>Activity</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 Flatley</dc:creator>
  <cp:lastModifiedBy>Alissa Flatley</cp:lastModifiedBy>
  <cp:revision>301</cp:revision>
  <cp:lastPrinted>2002-03-04T13:59:26Z</cp:lastPrinted>
  <dcterms:created xsi:type="dcterms:W3CDTF">2001-11-15T19:13:35Z</dcterms:created>
  <dcterms:modified xsi:type="dcterms:W3CDTF">2024-10-08T20:32:50Z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