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392" r:id="rId4"/>
    <p:sldId id="391" r:id="rId5"/>
    <p:sldId id="399" r:id="rId6"/>
    <p:sldId id="398" r:id="rId7"/>
    <p:sldId id="411" r:id="rId8"/>
    <p:sldId id="401" r:id="rId9"/>
    <p:sldId id="397" r:id="rId10"/>
    <p:sldId id="396" r:id="rId11"/>
    <p:sldId id="395" r:id="rId12"/>
    <p:sldId id="400" r:id="rId13"/>
    <p:sldId id="416" r:id="rId14"/>
    <p:sldId id="394" r:id="rId15"/>
    <p:sldId id="272" r:id="rId16"/>
    <p:sldId id="393" r:id="rId17"/>
    <p:sldId id="402" r:id="rId18"/>
    <p:sldId id="415" r:id="rId19"/>
    <p:sldId id="265" r:id="rId20"/>
    <p:sldId id="410" r:id="rId21"/>
    <p:sldId id="26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i Koutsogeorgou" userId="86d9f3f5-3762-4174-84ee-39565c36ee82" providerId="ADAL" clId="{7DE5140A-7DA2-4005-A246-9C22D502A859}"/>
    <pc:docChg chg="custSel addSld delSld modSld sldOrd">
      <pc:chgData name="Eleni Koutsogeorgou" userId="86d9f3f5-3762-4174-84ee-39565c36ee82" providerId="ADAL" clId="{7DE5140A-7DA2-4005-A246-9C22D502A859}" dt="2023-02-12T17:34:22.521" v="1191" actId="27636"/>
      <pc:docMkLst>
        <pc:docMk/>
      </pc:docMkLst>
      <pc:sldChg chg="modSp mod">
        <pc:chgData name="Eleni Koutsogeorgou" userId="86d9f3f5-3762-4174-84ee-39565c36ee82" providerId="ADAL" clId="{7DE5140A-7DA2-4005-A246-9C22D502A859}" dt="2023-02-12T16:59:27.058" v="55" actId="20577"/>
        <pc:sldMkLst>
          <pc:docMk/>
          <pc:sldMk cId="3408955283" sldId="257"/>
        </pc:sldMkLst>
        <pc:spChg chg="mod">
          <ac:chgData name="Eleni Koutsogeorgou" userId="86d9f3f5-3762-4174-84ee-39565c36ee82" providerId="ADAL" clId="{7DE5140A-7DA2-4005-A246-9C22D502A859}" dt="2023-02-12T16:59:27.058" v="55" actId="20577"/>
          <ac:spMkLst>
            <pc:docMk/>
            <pc:sldMk cId="3408955283" sldId="257"/>
            <ac:spMk id="3" creationId="{9D1C96DE-C090-4E6B-AC0B-470FD4653840}"/>
          </ac:spMkLst>
        </pc:spChg>
      </pc:sldChg>
      <pc:sldChg chg="modSp mod">
        <pc:chgData name="Eleni Koutsogeorgou" userId="86d9f3f5-3762-4174-84ee-39565c36ee82" providerId="ADAL" clId="{7DE5140A-7DA2-4005-A246-9C22D502A859}" dt="2023-02-12T17:33:54.685" v="1188" actId="20578"/>
        <pc:sldMkLst>
          <pc:docMk/>
          <pc:sldMk cId="3747094560" sldId="259"/>
        </pc:sldMkLst>
        <pc:spChg chg="mod">
          <ac:chgData name="Eleni Koutsogeorgou" userId="86d9f3f5-3762-4174-84ee-39565c36ee82" providerId="ADAL" clId="{7DE5140A-7DA2-4005-A246-9C22D502A859}" dt="2023-02-12T17:33:54.685" v="1188" actId="20578"/>
          <ac:spMkLst>
            <pc:docMk/>
            <pc:sldMk cId="3747094560" sldId="259"/>
            <ac:spMk id="3" creationId="{07F4F647-AB8B-4144-A285-10B8EA391D25}"/>
          </ac:spMkLst>
        </pc:spChg>
      </pc:sldChg>
      <pc:sldChg chg="modSp mod">
        <pc:chgData name="Eleni Koutsogeorgou" userId="86d9f3f5-3762-4174-84ee-39565c36ee82" providerId="ADAL" clId="{7DE5140A-7DA2-4005-A246-9C22D502A859}" dt="2023-02-12T17:30:10.906" v="1161" actId="20577"/>
        <pc:sldMkLst>
          <pc:docMk/>
          <pc:sldMk cId="2853183014" sldId="393"/>
        </pc:sldMkLst>
        <pc:spChg chg="mod">
          <ac:chgData name="Eleni Koutsogeorgou" userId="86d9f3f5-3762-4174-84ee-39565c36ee82" providerId="ADAL" clId="{7DE5140A-7DA2-4005-A246-9C22D502A859}" dt="2023-02-12T17:30:10.906" v="1161" actId="20577"/>
          <ac:spMkLst>
            <pc:docMk/>
            <pc:sldMk cId="2853183014" sldId="393"/>
            <ac:spMk id="2" creationId="{23E130F9-718C-4338-9AB3-891C6CE3811F}"/>
          </ac:spMkLst>
        </pc:spChg>
      </pc:sldChg>
      <pc:sldChg chg="modSp mod">
        <pc:chgData name="Eleni Koutsogeorgou" userId="86d9f3f5-3762-4174-84ee-39565c36ee82" providerId="ADAL" clId="{7DE5140A-7DA2-4005-A246-9C22D502A859}" dt="2023-02-12T17:27:32.549" v="1122" actId="14100"/>
        <pc:sldMkLst>
          <pc:docMk/>
          <pc:sldMk cId="2094382991" sldId="394"/>
        </pc:sldMkLst>
        <pc:spChg chg="mod">
          <ac:chgData name="Eleni Koutsogeorgou" userId="86d9f3f5-3762-4174-84ee-39565c36ee82" providerId="ADAL" clId="{7DE5140A-7DA2-4005-A246-9C22D502A859}" dt="2023-02-12T17:27:32.549" v="1122" actId="14100"/>
          <ac:spMkLst>
            <pc:docMk/>
            <pc:sldMk cId="2094382991" sldId="394"/>
            <ac:spMk id="3" creationId="{898D3B4E-E961-42B8-B647-4BCF4A253863}"/>
          </ac:spMkLst>
        </pc:spChg>
      </pc:sldChg>
      <pc:sldChg chg="modSp mod">
        <pc:chgData name="Eleni Koutsogeorgou" userId="86d9f3f5-3762-4174-84ee-39565c36ee82" providerId="ADAL" clId="{7DE5140A-7DA2-4005-A246-9C22D502A859}" dt="2023-02-12T17:15:33.716" v="129" actId="6549"/>
        <pc:sldMkLst>
          <pc:docMk/>
          <pc:sldMk cId="714525658" sldId="395"/>
        </pc:sldMkLst>
        <pc:spChg chg="mod">
          <ac:chgData name="Eleni Koutsogeorgou" userId="86d9f3f5-3762-4174-84ee-39565c36ee82" providerId="ADAL" clId="{7DE5140A-7DA2-4005-A246-9C22D502A859}" dt="2023-02-12T17:15:15.496" v="92" actId="20577"/>
          <ac:spMkLst>
            <pc:docMk/>
            <pc:sldMk cId="714525658" sldId="395"/>
            <ac:spMk id="2" creationId="{C6C41D61-3603-496F-AD3C-7A69B9E3CD1A}"/>
          </ac:spMkLst>
        </pc:spChg>
        <pc:spChg chg="mod">
          <ac:chgData name="Eleni Koutsogeorgou" userId="86d9f3f5-3762-4174-84ee-39565c36ee82" providerId="ADAL" clId="{7DE5140A-7DA2-4005-A246-9C22D502A859}" dt="2023-02-12T17:15:33.716" v="129" actId="6549"/>
          <ac:spMkLst>
            <pc:docMk/>
            <pc:sldMk cId="714525658" sldId="395"/>
            <ac:spMk id="3" creationId="{8229F3A5-8456-4254-BD24-A59B82AF6EAA}"/>
          </ac:spMkLst>
        </pc:spChg>
      </pc:sldChg>
      <pc:sldChg chg="ord">
        <pc:chgData name="Eleni Koutsogeorgou" userId="86d9f3f5-3762-4174-84ee-39565c36ee82" providerId="ADAL" clId="{7DE5140A-7DA2-4005-A246-9C22D502A859}" dt="2023-02-12T17:32:09.519" v="1165"/>
        <pc:sldMkLst>
          <pc:docMk/>
          <pc:sldMk cId="1659307257" sldId="397"/>
        </pc:sldMkLst>
      </pc:sldChg>
      <pc:sldChg chg="modSp mod">
        <pc:chgData name="Eleni Koutsogeorgou" userId="86d9f3f5-3762-4174-84ee-39565c36ee82" providerId="ADAL" clId="{7DE5140A-7DA2-4005-A246-9C22D502A859}" dt="2023-02-12T17:16:00.394" v="159" actId="20577"/>
        <pc:sldMkLst>
          <pc:docMk/>
          <pc:sldMk cId="355454509" sldId="400"/>
        </pc:sldMkLst>
        <pc:spChg chg="mod">
          <ac:chgData name="Eleni Koutsogeorgou" userId="86d9f3f5-3762-4174-84ee-39565c36ee82" providerId="ADAL" clId="{7DE5140A-7DA2-4005-A246-9C22D502A859}" dt="2023-02-12T17:16:00.394" v="159" actId="20577"/>
          <ac:spMkLst>
            <pc:docMk/>
            <pc:sldMk cId="355454509" sldId="400"/>
            <ac:spMk id="3" creationId="{A1730F59-ACE5-4349-AFC3-DC41439DF618}"/>
          </ac:spMkLst>
        </pc:spChg>
      </pc:sldChg>
      <pc:sldChg chg="ord">
        <pc:chgData name="Eleni Koutsogeorgou" userId="86d9f3f5-3762-4174-84ee-39565c36ee82" providerId="ADAL" clId="{7DE5140A-7DA2-4005-A246-9C22D502A859}" dt="2023-02-12T17:31:16.991" v="1163"/>
        <pc:sldMkLst>
          <pc:docMk/>
          <pc:sldMk cId="285640366" sldId="401"/>
        </pc:sldMkLst>
      </pc:sldChg>
      <pc:sldChg chg="del">
        <pc:chgData name="Eleni Koutsogeorgou" userId="86d9f3f5-3762-4174-84ee-39565c36ee82" providerId="ADAL" clId="{7DE5140A-7DA2-4005-A246-9C22D502A859}" dt="2023-02-12T17:13:54.458" v="56" actId="2696"/>
        <pc:sldMkLst>
          <pc:docMk/>
          <pc:sldMk cId="816467859" sldId="403"/>
        </pc:sldMkLst>
      </pc:sldChg>
      <pc:sldChg chg="del">
        <pc:chgData name="Eleni Koutsogeorgou" userId="86d9f3f5-3762-4174-84ee-39565c36ee82" providerId="ADAL" clId="{7DE5140A-7DA2-4005-A246-9C22D502A859}" dt="2023-02-12T17:13:54.458" v="56" actId="2696"/>
        <pc:sldMkLst>
          <pc:docMk/>
          <pc:sldMk cId="1303223018" sldId="404"/>
        </pc:sldMkLst>
      </pc:sldChg>
      <pc:sldChg chg="del">
        <pc:chgData name="Eleni Koutsogeorgou" userId="86d9f3f5-3762-4174-84ee-39565c36ee82" providerId="ADAL" clId="{7DE5140A-7DA2-4005-A246-9C22D502A859}" dt="2023-02-12T17:13:54.458" v="56" actId="2696"/>
        <pc:sldMkLst>
          <pc:docMk/>
          <pc:sldMk cId="3454411007" sldId="405"/>
        </pc:sldMkLst>
      </pc:sldChg>
      <pc:sldChg chg="modSp mod">
        <pc:chgData name="Eleni Koutsogeorgou" userId="86d9f3f5-3762-4174-84ee-39565c36ee82" providerId="ADAL" clId="{7DE5140A-7DA2-4005-A246-9C22D502A859}" dt="2023-02-12T17:34:22.521" v="1191" actId="27636"/>
        <pc:sldMkLst>
          <pc:docMk/>
          <pc:sldMk cId="1381223004" sldId="410"/>
        </pc:sldMkLst>
        <pc:spChg chg="mod">
          <ac:chgData name="Eleni Koutsogeorgou" userId="86d9f3f5-3762-4174-84ee-39565c36ee82" providerId="ADAL" clId="{7DE5140A-7DA2-4005-A246-9C22D502A859}" dt="2023-02-12T17:34:22.521" v="1191" actId="27636"/>
          <ac:spMkLst>
            <pc:docMk/>
            <pc:sldMk cId="1381223004" sldId="410"/>
            <ac:spMk id="3" creationId="{03B4840B-5726-4C58-980F-05531F20FD81}"/>
          </ac:spMkLst>
        </pc:spChg>
      </pc:sldChg>
      <pc:sldChg chg="ord">
        <pc:chgData name="Eleni Koutsogeorgou" userId="86d9f3f5-3762-4174-84ee-39565c36ee82" providerId="ADAL" clId="{7DE5140A-7DA2-4005-A246-9C22D502A859}" dt="2023-02-12T17:31:16.991" v="1163"/>
        <pc:sldMkLst>
          <pc:docMk/>
          <pc:sldMk cId="2514295478" sldId="411"/>
        </pc:sldMkLst>
      </pc:sldChg>
      <pc:sldChg chg="del">
        <pc:chgData name="Eleni Koutsogeorgou" userId="86d9f3f5-3762-4174-84ee-39565c36ee82" providerId="ADAL" clId="{7DE5140A-7DA2-4005-A246-9C22D502A859}" dt="2023-02-12T17:13:54.458" v="56" actId="2696"/>
        <pc:sldMkLst>
          <pc:docMk/>
          <pc:sldMk cId="2752827740" sldId="412"/>
        </pc:sldMkLst>
      </pc:sldChg>
      <pc:sldChg chg="del">
        <pc:chgData name="Eleni Koutsogeorgou" userId="86d9f3f5-3762-4174-84ee-39565c36ee82" providerId="ADAL" clId="{7DE5140A-7DA2-4005-A246-9C22D502A859}" dt="2023-02-12T17:13:54.458" v="56" actId="2696"/>
        <pc:sldMkLst>
          <pc:docMk/>
          <pc:sldMk cId="1258685994" sldId="413"/>
        </pc:sldMkLst>
      </pc:sldChg>
      <pc:sldChg chg="del">
        <pc:chgData name="Eleni Koutsogeorgou" userId="86d9f3f5-3762-4174-84ee-39565c36ee82" providerId="ADAL" clId="{7DE5140A-7DA2-4005-A246-9C22D502A859}" dt="2023-02-12T17:13:54.458" v="56" actId="2696"/>
        <pc:sldMkLst>
          <pc:docMk/>
          <pc:sldMk cId="1508062648" sldId="414"/>
        </pc:sldMkLst>
      </pc:sldChg>
      <pc:sldChg chg="modSp new mod">
        <pc:chgData name="Eleni Koutsogeorgou" userId="86d9f3f5-3762-4174-84ee-39565c36ee82" providerId="ADAL" clId="{7DE5140A-7DA2-4005-A246-9C22D502A859}" dt="2023-02-12T17:24:34.041" v="1086" actId="20577"/>
        <pc:sldMkLst>
          <pc:docMk/>
          <pc:sldMk cId="1855181656" sldId="416"/>
        </pc:sldMkLst>
        <pc:spChg chg="mod">
          <ac:chgData name="Eleni Koutsogeorgou" userId="86d9f3f5-3762-4174-84ee-39565c36ee82" providerId="ADAL" clId="{7DE5140A-7DA2-4005-A246-9C22D502A859}" dt="2023-02-12T17:23:33.242" v="1019" actId="20577"/>
          <ac:spMkLst>
            <pc:docMk/>
            <pc:sldMk cId="1855181656" sldId="416"/>
            <ac:spMk id="2" creationId="{7E55AA5A-8723-B1DC-37B2-4AD067250F32}"/>
          </ac:spMkLst>
        </pc:spChg>
        <pc:spChg chg="mod">
          <ac:chgData name="Eleni Koutsogeorgou" userId="86d9f3f5-3762-4174-84ee-39565c36ee82" providerId="ADAL" clId="{7DE5140A-7DA2-4005-A246-9C22D502A859}" dt="2023-02-12T17:24:34.041" v="1086" actId="20577"/>
          <ac:spMkLst>
            <pc:docMk/>
            <pc:sldMk cId="1855181656" sldId="416"/>
            <ac:spMk id="3" creationId="{E55088A1-BB38-9C5F-DF0E-F1772345B95E}"/>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SJC83Vfy7U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Independent Project (BMHP6020)</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9040344" cy="1200329"/>
          </a:xfrm>
          <a:prstGeom prst="rect">
            <a:avLst/>
          </a:prstGeom>
          <a:noFill/>
        </p:spPr>
        <p:txBody>
          <a:bodyPr wrap="square" rtlCol="0">
            <a:spAutoFit/>
          </a:bodyPr>
          <a:lstStyle/>
          <a:p>
            <a:pPr algn="ctr"/>
            <a:r>
              <a:rPr lang="en-GB" sz="3600" b="1" i="1" dirty="0">
                <a:solidFill>
                  <a:prstClr val="white"/>
                </a:solidFill>
                <a:latin typeface="Myriad Pro"/>
              </a:rPr>
              <a:t>Presenting the Analysis &amp; Findings of Your Research</a:t>
            </a:r>
            <a:endParaRPr lang="en-US" sz="3600" b="1" i="1" dirty="0">
              <a:solidFill>
                <a:prstClr val="white"/>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sz="2400" dirty="0"/>
              <a:t>Starting the literature review</a:t>
            </a:r>
          </a:p>
          <a:p>
            <a:r>
              <a:rPr lang="en-US" sz="2400" dirty="0"/>
              <a:t>The Search</a:t>
            </a:r>
          </a:p>
          <a:p>
            <a:r>
              <a:rPr lang="en-US" sz="2400" dirty="0"/>
              <a:t>Critical thinking </a:t>
            </a:r>
          </a:p>
          <a:p>
            <a:r>
              <a:rPr lang="en-US" sz="2400" dirty="0"/>
              <a:t>Screen the data collected</a:t>
            </a:r>
          </a:p>
          <a:p>
            <a:r>
              <a:rPr lang="en-US" sz="2400" dirty="0" err="1"/>
              <a:t>Analysing</a:t>
            </a:r>
            <a:r>
              <a:rPr lang="en-US" sz="2400" dirty="0"/>
              <a:t> and Planning</a:t>
            </a:r>
          </a:p>
          <a:p>
            <a:r>
              <a:rPr lang="en-US" sz="2400" dirty="0"/>
              <a:t>Writing Your Findings/Results</a:t>
            </a:r>
          </a:p>
          <a:p>
            <a:r>
              <a:rPr lang="en-US" sz="2400" dirty="0"/>
              <a:t>Outline and First Draft</a:t>
            </a:r>
          </a:p>
          <a:p>
            <a:pPr marL="0" indent="0">
              <a:buNone/>
            </a:pPr>
            <a:endParaRPr lang="en-US" sz="2400" dirty="0"/>
          </a:p>
          <a:p>
            <a:endParaRPr lang="en-GB" sz="2400"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D18E4-0091-4A61-8AF6-C5C24CAB2BE4}"/>
              </a:ext>
            </a:extLst>
          </p:cNvPr>
          <p:cNvSpPr>
            <a:spLocks noGrp="1"/>
          </p:cNvSpPr>
          <p:nvPr>
            <p:ph type="title"/>
          </p:nvPr>
        </p:nvSpPr>
        <p:spPr/>
        <p:txBody>
          <a:bodyPr/>
          <a:lstStyle/>
          <a:p>
            <a:r>
              <a:rPr lang="en-GB" dirty="0"/>
              <a:t>Starting Your Literature Review</a:t>
            </a:r>
          </a:p>
        </p:txBody>
      </p:sp>
      <p:sp>
        <p:nvSpPr>
          <p:cNvPr id="3" name="Content Placeholder 2">
            <a:extLst>
              <a:ext uri="{FF2B5EF4-FFF2-40B4-BE49-F238E27FC236}">
                <a16:creationId xmlns:a16="http://schemas.microsoft.com/office/drawing/2014/main" id="{BD7BEAB7-00C7-4611-8FED-C6C3EF83C328}"/>
              </a:ext>
            </a:extLst>
          </p:cNvPr>
          <p:cNvSpPr>
            <a:spLocks noGrp="1"/>
          </p:cNvSpPr>
          <p:nvPr>
            <p:ph idx="1"/>
          </p:nvPr>
        </p:nvSpPr>
        <p:spPr>
          <a:xfrm>
            <a:off x="609600" y="1819275"/>
            <a:ext cx="10972800" cy="3790950"/>
          </a:xfrm>
        </p:spPr>
        <p:txBody>
          <a:bodyPr>
            <a:noAutofit/>
          </a:bodyPr>
          <a:lstStyle/>
          <a:p>
            <a:r>
              <a:rPr lang="en-US" sz="2600" dirty="0"/>
              <a:t>A literature review is a key piece of your research and underpins your direction, approach and analysis of your findings. The key to a good literature review is depth, consistency and of course lots of reading!</a:t>
            </a:r>
          </a:p>
          <a:p>
            <a:endParaRPr lang="en-US" sz="2600" dirty="0"/>
          </a:p>
          <a:p>
            <a:r>
              <a:rPr lang="en-US" sz="2600" dirty="0"/>
              <a:t>To get started you need a clear focus for your topic or research question. This does not mean that you cannot develop or adjust your focus as you move through the literature review, however, a focus is essential to prevent becoming overwhelmed with information.</a:t>
            </a:r>
          </a:p>
        </p:txBody>
      </p:sp>
    </p:spTree>
    <p:extLst>
      <p:ext uri="{BB962C8B-B14F-4D97-AF65-F5344CB8AC3E}">
        <p14:creationId xmlns:p14="http://schemas.microsoft.com/office/powerpoint/2010/main" val="3332401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F7E0B-02C0-4DF1-8F1E-922DBFD222A1}"/>
              </a:ext>
            </a:extLst>
          </p:cNvPr>
          <p:cNvSpPr>
            <a:spLocks noGrp="1"/>
          </p:cNvSpPr>
          <p:nvPr>
            <p:ph type="title"/>
          </p:nvPr>
        </p:nvSpPr>
        <p:spPr/>
        <p:txBody>
          <a:bodyPr/>
          <a:lstStyle/>
          <a:p>
            <a:r>
              <a:rPr lang="en-GB" dirty="0"/>
              <a:t>The Search</a:t>
            </a:r>
          </a:p>
        </p:txBody>
      </p:sp>
      <p:sp>
        <p:nvSpPr>
          <p:cNvPr id="3" name="Content Placeholder 2">
            <a:extLst>
              <a:ext uri="{FF2B5EF4-FFF2-40B4-BE49-F238E27FC236}">
                <a16:creationId xmlns:a16="http://schemas.microsoft.com/office/drawing/2014/main" id="{F1B07FBE-BC43-429E-85C0-C4F18E5DE3FB}"/>
              </a:ext>
            </a:extLst>
          </p:cNvPr>
          <p:cNvSpPr>
            <a:spLocks noGrp="1"/>
          </p:cNvSpPr>
          <p:nvPr>
            <p:ph idx="1"/>
          </p:nvPr>
        </p:nvSpPr>
        <p:spPr>
          <a:xfrm>
            <a:off x="533400" y="1323976"/>
            <a:ext cx="10972800" cy="3917032"/>
          </a:xfrm>
        </p:spPr>
        <p:txBody>
          <a:bodyPr>
            <a:noAutofit/>
          </a:bodyPr>
          <a:lstStyle/>
          <a:p>
            <a:r>
              <a:rPr lang="en-US" sz="2000" dirty="0"/>
              <a:t>Decide on some key words for your search. Key words will ensure you encompass a wide range of literature on your topics. Often the terminology we use may not be the terms used more widely -being aware of these variations can ensure your search is thorough. </a:t>
            </a:r>
          </a:p>
          <a:p>
            <a:pPr marL="0" indent="0">
              <a:buNone/>
            </a:pPr>
            <a:r>
              <a:rPr lang="en-US" sz="2000" dirty="0"/>
              <a:t>For example, if we look at 'early years’ there are some variations to consider:</a:t>
            </a:r>
          </a:p>
          <a:p>
            <a:pPr>
              <a:buFont typeface="Wingdings" panose="05000000000000000000" pitchFamily="2" charset="2"/>
              <a:buChar char="Ø"/>
            </a:pPr>
            <a:r>
              <a:rPr lang="en-US" sz="2000" dirty="0"/>
              <a:t>preschool</a:t>
            </a:r>
          </a:p>
          <a:p>
            <a:pPr>
              <a:buFont typeface="Wingdings" panose="05000000000000000000" pitchFamily="2" charset="2"/>
              <a:buChar char="Ø"/>
            </a:pPr>
            <a:r>
              <a:rPr lang="en-US" sz="2000" dirty="0"/>
              <a:t>early education</a:t>
            </a:r>
          </a:p>
          <a:p>
            <a:pPr>
              <a:buFont typeface="Wingdings" panose="05000000000000000000" pitchFamily="2" charset="2"/>
              <a:buChar char="Ø"/>
            </a:pPr>
            <a:r>
              <a:rPr lang="en-US" sz="2000" dirty="0"/>
              <a:t>childcare, etc.</a:t>
            </a:r>
          </a:p>
          <a:p>
            <a:endParaRPr lang="en-US" sz="2000" dirty="0"/>
          </a:p>
          <a:p>
            <a:r>
              <a:rPr lang="en-US" sz="2000" dirty="0"/>
              <a:t>Consider your own subject area and the variations that may exist for the key topics there. </a:t>
            </a:r>
          </a:p>
          <a:p>
            <a:endParaRPr lang="en-US" sz="2000" dirty="0"/>
          </a:p>
          <a:p>
            <a:r>
              <a:rPr lang="en-US" sz="2000" dirty="0"/>
              <a:t>If we only searched for 'early years' we would be missing out on potential key pieces of research.</a:t>
            </a:r>
          </a:p>
          <a:p>
            <a:endParaRPr lang="en-US" sz="2000" dirty="0"/>
          </a:p>
          <a:p>
            <a:endParaRPr lang="en-US" sz="2000" dirty="0"/>
          </a:p>
          <a:p>
            <a:endParaRPr lang="en-GB" sz="2000" dirty="0"/>
          </a:p>
        </p:txBody>
      </p:sp>
    </p:spTree>
    <p:extLst>
      <p:ext uri="{BB962C8B-B14F-4D97-AF65-F5344CB8AC3E}">
        <p14:creationId xmlns:p14="http://schemas.microsoft.com/office/powerpoint/2010/main" val="1001621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F7E0B-02C0-4DF1-8F1E-922DBFD222A1}"/>
              </a:ext>
            </a:extLst>
          </p:cNvPr>
          <p:cNvSpPr>
            <a:spLocks noGrp="1"/>
          </p:cNvSpPr>
          <p:nvPr>
            <p:ph type="title"/>
          </p:nvPr>
        </p:nvSpPr>
        <p:spPr/>
        <p:txBody>
          <a:bodyPr/>
          <a:lstStyle/>
          <a:p>
            <a:r>
              <a:rPr lang="en-GB" dirty="0"/>
              <a:t>The Search</a:t>
            </a:r>
          </a:p>
        </p:txBody>
      </p:sp>
      <p:sp>
        <p:nvSpPr>
          <p:cNvPr id="3" name="Content Placeholder 2">
            <a:extLst>
              <a:ext uri="{FF2B5EF4-FFF2-40B4-BE49-F238E27FC236}">
                <a16:creationId xmlns:a16="http://schemas.microsoft.com/office/drawing/2014/main" id="{F1B07FBE-BC43-429E-85C0-C4F18E5DE3FB}"/>
              </a:ext>
            </a:extLst>
          </p:cNvPr>
          <p:cNvSpPr>
            <a:spLocks noGrp="1"/>
          </p:cNvSpPr>
          <p:nvPr>
            <p:ph idx="1"/>
          </p:nvPr>
        </p:nvSpPr>
        <p:spPr>
          <a:xfrm>
            <a:off x="609600" y="1323976"/>
            <a:ext cx="10972800" cy="4257674"/>
          </a:xfrm>
        </p:spPr>
        <p:txBody>
          <a:bodyPr>
            <a:normAutofit fontScale="70000" lnSpcReduction="20000"/>
          </a:bodyPr>
          <a:lstStyle/>
          <a:p>
            <a:pPr marL="0" indent="0">
              <a:buNone/>
            </a:pPr>
            <a:r>
              <a:rPr lang="en-US" b="1" dirty="0"/>
              <a:t>Use the search tools</a:t>
            </a:r>
          </a:p>
          <a:p>
            <a:endParaRPr lang="en-US" dirty="0"/>
          </a:p>
          <a:p>
            <a:r>
              <a:rPr lang="en-US" dirty="0"/>
              <a:t>The best place to search for your literature review is the University Library. Using the university library means that not only will your sources be academic, but you will have all of the advantages the UWTSD library offers such as:</a:t>
            </a:r>
          </a:p>
          <a:p>
            <a:pPr marL="0" indent="0">
              <a:buNone/>
            </a:pPr>
            <a:endParaRPr lang="en-US" dirty="0"/>
          </a:p>
          <a:p>
            <a:r>
              <a:rPr lang="en-US" dirty="0"/>
              <a:t>Paid access to journals</a:t>
            </a:r>
          </a:p>
          <a:p>
            <a:r>
              <a:rPr lang="en-US" dirty="0"/>
              <a:t>Ability to save and </a:t>
            </a:r>
            <a:r>
              <a:rPr lang="en-US" dirty="0" err="1"/>
              <a:t>categorise</a:t>
            </a:r>
            <a:r>
              <a:rPr lang="en-US" dirty="0"/>
              <a:t> your searches</a:t>
            </a:r>
          </a:p>
          <a:p>
            <a:r>
              <a:rPr lang="en-US" dirty="0"/>
              <a:t>Enhanced search options</a:t>
            </a:r>
          </a:p>
          <a:p>
            <a:r>
              <a:rPr lang="en-US" dirty="0"/>
              <a:t>Support from the UWTSD library online and in-house support</a:t>
            </a:r>
          </a:p>
          <a:p>
            <a:r>
              <a:rPr lang="en-US" dirty="0"/>
              <a:t>Other options include Google Scholar for searching for a wider array of information, there may also be subject-specific databases your tutors can direct you to (e.g. PubMed, ProQuest, etc.)</a:t>
            </a:r>
          </a:p>
          <a:p>
            <a:endParaRPr lang="en-GB" dirty="0"/>
          </a:p>
        </p:txBody>
      </p:sp>
    </p:spTree>
    <p:extLst>
      <p:ext uri="{BB962C8B-B14F-4D97-AF65-F5344CB8AC3E}">
        <p14:creationId xmlns:p14="http://schemas.microsoft.com/office/powerpoint/2010/main" val="3064850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F7E0B-02C0-4DF1-8F1E-922DBFD222A1}"/>
              </a:ext>
            </a:extLst>
          </p:cNvPr>
          <p:cNvSpPr>
            <a:spLocks noGrp="1"/>
          </p:cNvSpPr>
          <p:nvPr>
            <p:ph type="title"/>
          </p:nvPr>
        </p:nvSpPr>
        <p:spPr/>
        <p:txBody>
          <a:bodyPr/>
          <a:lstStyle/>
          <a:p>
            <a:r>
              <a:rPr lang="en-GB" dirty="0"/>
              <a:t>The Search</a:t>
            </a:r>
          </a:p>
        </p:txBody>
      </p:sp>
      <p:sp>
        <p:nvSpPr>
          <p:cNvPr id="3" name="Content Placeholder 2">
            <a:extLst>
              <a:ext uri="{FF2B5EF4-FFF2-40B4-BE49-F238E27FC236}">
                <a16:creationId xmlns:a16="http://schemas.microsoft.com/office/drawing/2014/main" id="{F1B07FBE-BC43-429E-85C0-C4F18E5DE3FB}"/>
              </a:ext>
            </a:extLst>
          </p:cNvPr>
          <p:cNvSpPr>
            <a:spLocks noGrp="1"/>
          </p:cNvSpPr>
          <p:nvPr>
            <p:ph idx="1"/>
          </p:nvPr>
        </p:nvSpPr>
        <p:spPr>
          <a:xfrm>
            <a:off x="609600" y="1485900"/>
            <a:ext cx="10972800" cy="4031333"/>
          </a:xfrm>
        </p:spPr>
        <p:txBody>
          <a:bodyPr>
            <a:normAutofit fontScale="62500" lnSpcReduction="20000"/>
          </a:bodyPr>
          <a:lstStyle/>
          <a:p>
            <a:pPr marL="0" indent="0">
              <a:buNone/>
            </a:pPr>
            <a:r>
              <a:rPr lang="en-US" b="1" dirty="0"/>
              <a:t>Tips and Tricks</a:t>
            </a:r>
          </a:p>
          <a:p>
            <a:endParaRPr lang="en-US" dirty="0"/>
          </a:p>
          <a:p>
            <a:r>
              <a:rPr lang="en-US" dirty="0"/>
              <a:t>How do you know if what you find is useful?</a:t>
            </a:r>
          </a:p>
          <a:p>
            <a:endParaRPr lang="en-US" dirty="0"/>
          </a:p>
          <a:p>
            <a:r>
              <a:rPr lang="en-US" dirty="0"/>
              <a:t>Scan the sources you find to see if they align to your topic - for journal articles, for example, the abstract is a good place to start.</a:t>
            </a:r>
          </a:p>
          <a:p>
            <a:r>
              <a:rPr lang="en-US" dirty="0"/>
              <a:t>If it may be of interest, flag it - if not, either remove it from your list or place it in a discard folder (just in case)</a:t>
            </a:r>
          </a:p>
          <a:p>
            <a:r>
              <a:rPr lang="en-US" dirty="0"/>
              <a:t>Keep a note of the reference of the ones you keep (you can use the UWTSD library referencing tools or RefWorks for this). This will save you time later on when compiling your reference list for your submission.</a:t>
            </a:r>
          </a:p>
          <a:p>
            <a:r>
              <a:rPr lang="en-US" dirty="0"/>
              <a:t>At this point, you may be able to sub-</a:t>
            </a:r>
            <a:r>
              <a:rPr lang="en-US" dirty="0" err="1"/>
              <a:t>categorise</a:t>
            </a:r>
            <a:r>
              <a:rPr lang="en-US" dirty="0"/>
              <a:t> your sources and begin to group the information together</a:t>
            </a:r>
            <a:r>
              <a:rPr lang="en-GB" dirty="0"/>
              <a:t>.</a:t>
            </a:r>
            <a:endParaRPr lang="en-US" dirty="0"/>
          </a:p>
        </p:txBody>
      </p:sp>
    </p:spTree>
    <p:extLst>
      <p:ext uri="{BB962C8B-B14F-4D97-AF65-F5344CB8AC3E}">
        <p14:creationId xmlns:p14="http://schemas.microsoft.com/office/powerpoint/2010/main" val="1381756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04CE1-6A87-4020-8099-BA8A24A3FDD7}"/>
              </a:ext>
            </a:extLst>
          </p:cNvPr>
          <p:cNvSpPr>
            <a:spLocks noGrp="1"/>
          </p:cNvSpPr>
          <p:nvPr>
            <p:ph type="title"/>
          </p:nvPr>
        </p:nvSpPr>
        <p:spPr>
          <a:xfrm>
            <a:off x="609600" y="274638"/>
            <a:ext cx="10972800" cy="744537"/>
          </a:xfrm>
        </p:spPr>
        <p:txBody>
          <a:bodyPr>
            <a:normAutofit fontScale="90000"/>
          </a:bodyPr>
          <a:lstStyle/>
          <a:p>
            <a:r>
              <a:rPr lang="en-GB" dirty="0"/>
              <a:t>Critical thinking</a:t>
            </a:r>
          </a:p>
        </p:txBody>
      </p:sp>
      <p:sp>
        <p:nvSpPr>
          <p:cNvPr id="3" name="Content Placeholder 2">
            <a:extLst>
              <a:ext uri="{FF2B5EF4-FFF2-40B4-BE49-F238E27FC236}">
                <a16:creationId xmlns:a16="http://schemas.microsoft.com/office/drawing/2014/main" id="{71EF855F-9C64-4660-A07D-2312DAF9ED60}"/>
              </a:ext>
            </a:extLst>
          </p:cNvPr>
          <p:cNvSpPr>
            <a:spLocks noGrp="1"/>
          </p:cNvSpPr>
          <p:nvPr>
            <p:ph idx="1"/>
          </p:nvPr>
        </p:nvSpPr>
        <p:spPr>
          <a:xfrm>
            <a:off x="609600" y="1276350"/>
            <a:ext cx="10972800" cy="4381500"/>
          </a:xfrm>
        </p:spPr>
        <p:txBody>
          <a:bodyPr>
            <a:normAutofit lnSpcReduction="10000"/>
          </a:bodyPr>
          <a:lstStyle/>
          <a:p>
            <a:r>
              <a:rPr lang="en-US" sz="2400" dirty="0"/>
              <a:t>Critical thinking is the analysis of facts to form a judgement. It involves the analysis and evaluation of the information in front of you and making a judgement of the strength, reliability and validity of it. </a:t>
            </a:r>
          </a:p>
          <a:p>
            <a:endParaRPr lang="en-US" sz="2400" dirty="0"/>
          </a:p>
          <a:p>
            <a:r>
              <a:rPr lang="en-US" sz="2400" dirty="0"/>
              <a:t>In academia, this is an important skill to develop, and an essential skill at level 6 and beyond. Spending time on critically </a:t>
            </a:r>
            <a:r>
              <a:rPr lang="en-US" sz="2400" dirty="0" err="1"/>
              <a:t>analysing</a:t>
            </a:r>
            <a:r>
              <a:rPr lang="en-US" sz="2400" dirty="0"/>
              <a:t> and evaluating the sources you find can support the development of the level of critical writing within your work. </a:t>
            </a:r>
          </a:p>
          <a:p>
            <a:endParaRPr lang="en-US" sz="2400" dirty="0"/>
          </a:p>
          <a:p>
            <a:r>
              <a:rPr lang="en-US" sz="2400" dirty="0"/>
              <a:t>Check out your marking criteria matrix -you will see that all of the higher ends of the scale include detailed and high level of critical evaluation and analysis.</a:t>
            </a:r>
          </a:p>
        </p:txBody>
      </p:sp>
    </p:spTree>
    <p:extLst>
      <p:ext uri="{BB962C8B-B14F-4D97-AF65-F5344CB8AC3E}">
        <p14:creationId xmlns:p14="http://schemas.microsoft.com/office/powerpoint/2010/main" val="2514295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04CE1-6A87-4020-8099-BA8A24A3FDD7}"/>
              </a:ext>
            </a:extLst>
          </p:cNvPr>
          <p:cNvSpPr>
            <a:spLocks noGrp="1"/>
          </p:cNvSpPr>
          <p:nvPr>
            <p:ph type="title"/>
          </p:nvPr>
        </p:nvSpPr>
        <p:spPr/>
        <p:txBody>
          <a:bodyPr/>
          <a:lstStyle/>
          <a:p>
            <a:r>
              <a:rPr lang="en-GB" dirty="0"/>
              <a:t>Critical thinking</a:t>
            </a:r>
          </a:p>
        </p:txBody>
      </p:sp>
      <p:sp>
        <p:nvSpPr>
          <p:cNvPr id="3" name="Content Placeholder 2">
            <a:extLst>
              <a:ext uri="{FF2B5EF4-FFF2-40B4-BE49-F238E27FC236}">
                <a16:creationId xmlns:a16="http://schemas.microsoft.com/office/drawing/2014/main" id="{71EF855F-9C64-4660-A07D-2312DAF9ED60}"/>
              </a:ext>
            </a:extLst>
          </p:cNvPr>
          <p:cNvSpPr>
            <a:spLocks noGrp="1"/>
          </p:cNvSpPr>
          <p:nvPr>
            <p:ph idx="1"/>
          </p:nvPr>
        </p:nvSpPr>
        <p:spPr>
          <a:xfrm>
            <a:off x="609600" y="1619250"/>
            <a:ext cx="10972800" cy="3897983"/>
          </a:xfrm>
        </p:spPr>
        <p:txBody>
          <a:bodyPr>
            <a:normAutofit/>
          </a:bodyPr>
          <a:lstStyle/>
          <a:p>
            <a:r>
              <a:rPr lang="en-US" sz="2400" dirty="0"/>
              <a:t>Critical thinking is essential within your own research project, particularly within your planning stage. You will need to critically </a:t>
            </a:r>
            <a:r>
              <a:rPr lang="en-US" sz="2400" dirty="0" err="1"/>
              <a:t>analyse</a:t>
            </a:r>
            <a:r>
              <a:rPr lang="en-US" sz="2400" dirty="0"/>
              <a:t> and evaluate your approach to your research your methodology and your data collection tools.</a:t>
            </a:r>
          </a:p>
          <a:p>
            <a:endParaRPr lang="en-US" sz="2400" dirty="0"/>
          </a:p>
          <a:p>
            <a:pPr marL="0" indent="0">
              <a:buNone/>
            </a:pPr>
            <a:r>
              <a:rPr lang="en-US" sz="2400" b="1" dirty="0"/>
              <a:t>Reviewing Sources</a:t>
            </a:r>
          </a:p>
          <a:p>
            <a:r>
              <a:rPr lang="en-US" sz="2400" dirty="0"/>
              <a:t>The first step is to review the sources you have found to check how valid and reliable they are for your topic/research. </a:t>
            </a:r>
            <a:endParaRPr lang="en-GB" sz="2400" dirty="0"/>
          </a:p>
        </p:txBody>
      </p:sp>
    </p:spTree>
    <p:extLst>
      <p:ext uri="{BB962C8B-B14F-4D97-AF65-F5344CB8AC3E}">
        <p14:creationId xmlns:p14="http://schemas.microsoft.com/office/powerpoint/2010/main" val="285640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2A42E-62B7-4786-AABE-009CCA5D9475}"/>
              </a:ext>
            </a:extLst>
          </p:cNvPr>
          <p:cNvSpPr>
            <a:spLocks noGrp="1"/>
          </p:cNvSpPr>
          <p:nvPr>
            <p:ph type="title"/>
          </p:nvPr>
        </p:nvSpPr>
        <p:spPr>
          <a:xfrm>
            <a:off x="609600" y="274638"/>
            <a:ext cx="10972800" cy="811212"/>
          </a:xfrm>
        </p:spPr>
        <p:txBody>
          <a:bodyPr/>
          <a:lstStyle/>
          <a:p>
            <a:r>
              <a:rPr lang="en-GB" dirty="0"/>
              <a:t>Screen the data collected</a:t>
            </a:r>
          </a:p>
        </p:txBody>
      </p:sp>
      <p:sp>
        <p:nvSpPr>
          <p:cNvPr id="3" name="Content Placeholder 2">
            <a:extLst>
              <a:ext uri="{FF2B5EF4-FFF2-40B4-BE49-F238E27FC236}">
                <a16:creationId xmlns:a16="http://schemas.microsoft.com/office/drawing/2014/main" id="{059449A6-C62A-42E1-8A57-99265C0BC4FF}"/>
              </a:ext>
            </a:extLst>
          </p:cNvPr>
          <p:cNvSpPr>
            <a:spLocks noGrp="1"/>
          </p:cNvSpPr>
          <p:nvPr>
            <p:ph idx="1"/>
          </p:nvPr>
        </p:nvSpPr>
        <p:spPr>
          <a:xfrm>
            <a:off x="609600" y="1085850"/>
            <a:ext cx="10972800" cy="4543425"/>
          </a:xfrm>
        </p:spPr>
        <p:txBody>
          <a:bodyPr>
            <a:normAutofit fontScale="62500" lnSpcReduction="20000"/>
          </a:bodyPr>
          <a:lstStyle/>
          <a:p>
            <a:r>
              <a:rPr lang="en-US" dirty="0"/>
              <a:t>Once you have completed your initial search, your next step is to look more closely at the information you have found and begin your analysis. Consider the range of information you have and the relevance of it to your topic, have you included key theorists, philosophy and policy perspectives? (if relevant)</a:t>
            </a:r>
          </a:p>
          <a:p>
            <a:endParaRPr lang="en-US" dirty="0"/>
          </a:p>
          <a:p>
            <a:pPr marL="0" indent="0">
              <a:buNone/>
            </a:pPr>
            <a:r>
              <a:rPr lang="en-US" b="1" dirty="0"/>
              <a:t>First analysis</a:t>
            </a:r>
          </a:p>
          <a:p>
            <a:endParaRPr lang="en-US" dirty="0"/>
          </a:p>
          <a:p>
            <a:pPr marL="0" indent="0">
              <a:buNone/>
            </a:pPr>
            <a:r>
              <a:rPr lang="en-US" dirty="0"/>
              <a:t>When reading the information you have identified it can be useful to ask yourself some key questions as you explore the detail:</a:t>
            </a:r>
          </a:p>
          <a:p>
            <a:endParaRPr lang="en-US" dirty="0"/>
          </a:p>
          <a:p>
            <a:pPr>
              <a:buFont typeface="Wingdings" panose="05000000000000000000" pitchFamily="2" charset="2"/>
              <a:buChar char="q"/>
            </a:pPr>
            <a:r>
              <a:rPr lang="en-US" b="1" i="1" dirty="0"/>
              <a:t> What is the source discussing?</a:t>
            </a:r>
          </a:p>
          <a:p>
            <a:pPr>
              <a:buFont typeface="Wingdings" panose="05000000000000000000" pitchFamily="2" charset="2"/>
              <a:buChar char="q"/>
            </a:pPr>
            <a:r>
              <a:rPr lang="en-US" b="1" i="1" dirty="0"/>
              <a:t> How relevant is it to my topic?</a:t>
            </a:r>
          </a:p>
          <a:p>
            <a:pPr>
              <a:buFont typeface="Wingdings" panose="05000000000000000000" pitchFamily="2" charset="2"/>
              <a:buChar char="q"/>
            </a:pPr>
            <a:r>
              <a:rPr lang="en-US" b="1" i="1" dirty="0"/>
              <a:t> What does it contribute to my area of focus?</a:t>
            </a:r>
          </a:p>
          <a:p>
            <a:pPr>
              <a:buFont typeface="Wingdings" panose="05000000000000000000" pitchFamily="2" charset="2"/>
              <a:buChar char="q"/>
            </a:pPr>
            <a:r>
              <a:rPr lang="en-US" b="1" i="1" dirty="0"/>
              <a:t> What is interesting about it?</a:t>
            </a:r>
          </a:p>
          <a:p>
            <a:pPr>
              <a:buFont typeface="Wingdings" panose="05000000000000000000" pitchFamily="2" charset="2"/>
              <a:buChar char="q"/>
            </a:pPr>
            <a:r>
              <a:rPr lang="en-US" b="1" i="1" dirty="0"/>
              <a:t> Does it align with any other sources I have found?</a:t>
            </a:r>
          </a:p>
          <a:p>
            <a:endParaRPr lang="en-GB" dirty="0"/>
          </a:p>
        </p:txBody>
      </p:sp>
    </p:spTree>
    <p:extLst>
      <p:ext uri="{BB962C8B-B14F-4D97-AF65-F5344CB8AC3E}">
        <p14:creationId xmlns:p14="http://schemas.microsoft.com/office/powerpoint/2010/main" val="1659307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77085-786B-468B-BD93-7D74824BD70F}"/>
              </a:ext>
            </a:extLst>
          </p:cNvPr>
          <p:cNvSpPr>
            <a:spLocks noGrp="1"/>
          </p:cNvSpPr>
          <p:nvPr>
            <p:ph type="title"/>
          </p:nvPr>
        </p:nvSpPr>
        <p:spPr/>
        <p:txBody>
          <a:bodyPr/>
          <a:lstStyle/>
          <a:p>
            <a:r>
              <a:rPr lang="en-GB" dirty="0"/>
              <a:t>Planning</a:t>
            </a:r>
          </a:p>
        </p:txBody>
      </p:sp>
      <p:sp>
        <p:nvSpPr>
          <p:cNvPr id="3" name="Content Placeholder 2">
            <a:extLst>
              <a:ext uri="{FF2B5EF4-FFF2-40B4-BE49-F238E27FC236}">
                <a16:creationId xmlns:a16="http://schemas.microsoft.com/office/drawing/2014/main" id="{4279B654-CAAC-4A61-B78E-42436A872D4C}"/>
              </a:ext>
            </a:extLst>
          </p:cNvPr>
          <p:cNvSpPr>
            <a:spLocks noGrp="1"/>
          </p:cNvSpPr>
          <p:nvPr>
            <p:ph idx="1"/>
          </p:nvPr>
        </p:nvSpPr>
        <p:spPr/>
        <p:txBody>
          <a:bodyPr>
            <a:normAutofit fontScale="85000" lnSpcReduction="20000"/>
          </a:bodyPr>
          <a:lstStyle/>
          <a:p>
            <a:r>
              <a:rPr lang="en-US" dirty="0"/>
              <a:t>As you work through your analysis you can begin to group your information into subtopics linked to your focus or research question. You can begin this by drafting an outline of your topic and the main ideas you wish to focus on. </a:t>
            </a:r>
          </a:p>
          <a:p>
            <a:endParaRPr lang="en-US" dirty="0"/>
          </a:p>
          <a:p>
            <a:r>
              <a:rPr lang="en-US" dirty="0"/>
              <a:t>As you work through your information, you can allocate the sources to a topic. This will help you to identify the areas that need further research and the areas where there is a current gap in literature.</a:t>
            </a:r>
          </a:p>
          <a:p>
            <a:endParaRPr lang="en-US" dirty="0"/>
          </a:p>
          <a:p>
            <a:r>
              <a:rPr lang="en-US" dirty="0"/>
              <a:t>Mind maps are a great resource to support this.</a:t>
            </a:r>
            <a:endParaRPr lang="en-GB" dirty="0"/>
          </a:p>
        </p:txBody>
      </p:sp>
    </p:spTree>
    <p:extLst>
      <p:ext uri="{BB962C8B-B14F-4D97-AF65-F5344CB8AC3E}">
        <p14:creationId xmlns:p14="http://schemas.microsoft.com/office/powerpoint/2010/main" val="1805849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41D61-3603-496F-AD3C-7A69B9E3CD1A}"/>
              </a:ext>
            </a:extLst>
          </p:cNvPr>
          <p:cNvSpPr>
            <a:spLocks noGrp="1"/>
          </p:cNvSpPr>
          <p:nvPr>
            <p:ph type="title"/>
          </p:nvPr>
        </p:nvSpPr>
        <p:spPr>
          <a:xfrm>
            <a:off x="609600" y="493713"/>
            <a:ext cx="10972800" cy="735012"/>
          </a:xfrm>
        </p:spPr>
        <p:txBody>
          <a:bodyPr>
            <a:noAutofit/>
          </a:bodyPr>
          <a:lstStyle/>
          <a:p>
            <a:r>
              <a:rPr lang="en-US" dirty="0"/>
              <a:t>Analysis and Presenting Your Results</a:t>
            </a:r>
            <a:endParaRPr lang="en-GB" dirty="0"/>
          </a:p>
        </p:txBody>
      </p:sp>
      <p:sp>
        <p:nvSpPr>
          <p:cNvPr id="3" name="Content Placeholder 2">
            <a:extLst>
              <a:ext uri="{FF2B5EF4-FFF2-40B4-BE49-F238E27FC236}">
                <a16:creationId xmlns:a16="http://schemas.microsoft.com/office/drawing/2014/main" id="{8229F3A5-8456-4254-BD24-A59B82AF6EAA}"/>
              </a:ext>
            </a:extLst>
          </p:cNvPr>
          <p:cNvSpPr>
            <a:spLocks noGrp="1"/>
          </p:cNvSpPr>
          <p:nvPr>
            <p:ph idx="1"/>
          </p:nvPr>
        </p:nvSpPr>
        <p:spPr>
          <a:xfrm>
            <a:off x="609600" y="1457325"/>
            <a:ext cx="10972800" cy="4171950"/>
          </a:xfrm>
        </p:spPr>
        <p:txBody>
          <a:bodyPr>
            <a:normAutofit fontScale="70000" lnSpcReduction="20000"/>
          </a:bodyPr>
          <a:lstStyle/>
          <a:p>
            <a:r>
              <a:rPr lang="en-US" dirty="0"/>
              <a:t>Next steps for your literature review search is to begin to critically </a:t>
            </a:r>
            <a:r>
              <a:rPr lang="en-US" dirty="0" err="1"/>
              <a:t>analyse</a:t>
            </a:r>
            <a:r>
              <a:rPr lang="en-US" dirty="0"/>
              <a:t> your data collected.</a:t>
            </a:r>
          </a:p>
          <a:p>
            <a:r>
              <a:rPr lang="en-US" dirty="0"/>
              <a:t>Some points to consider are:</a:t>
            </a:r>
          </a:p>
          <a:p>
            <a:endParaRPr lang="en-US" dirty="0"/>
          </a:p>
          <a:p>
            <a:pPr>
              <a:buFont typeface="Wingdings" panose="05000000000000000000" pitchFamily="2" charset="2"/>
              <a:buChar char="q"/>
            </a:pPr>
            <a:r>
              <a:rPr lang="en-US" b="1" i="1" dirty="0"/>
              <a:t> What are the strengths of the research and evidence base of the information?</a:t>
            </a:r>
          </a:p>
          <a:p>
            <a:pPr>
              <a:buFont typeface="Wingdings" panose="05000000000000000000" pitchFamily="2" charset="2"/>
              <a:buChar char="q"/>
            </a:pPr>
            <a:r>
              <a:rPr lang="en-US" b="1" i="1" dirty="0"/>
              <a:t> What are the limitations?</a:t>
            </a:r>
          </a:p>
          <a:p>
            <a:pPr>
              <a:buFont typeface="Wingdings" panose="05000000000000000000" pitchFamily="2" charset="2"/>
              <a:buChar char="q"/>
            </a:pPr>
            <a:r>
              <a:rPr lang="en-US" b="1" i="1" dirty="0"/>
              <a:t> How has the study been carried out and with how many people?</a:t>
            </a:r>
          </a:p>
          <a:p>
            <a:pPr>
              <a:buFont typeface="Wingdings" panose="05000000000000000000" pitchFamily="2" charset="2"/>
              <a:buChar char="q"/>
            </a:pPr>
            <a:r>
              <a:rPr lang="en-US" b="1" i="1" dirty="0"/>
              <a:t> What is the contribution to my area of focus? Is it a key text?</a:t>
            </a:r>
          </a:p>
          <a:p>
            <a:pPr>
              <a:buFont typeface="Wingdings" panose="05000000000000000000" pitchFamily="2" charset="2"/>
              <a:buChar char="q"/>
            </a:pPr>
            <a:r>
              <a:rPr lang="en-US" b="1" i="1" dirty="0"/>
              <a:t> What interesting aspects are there?</a:t>
            </a:r>
          </a:p>
          <a:p>
            <a:pPr>
              <a:buFont typeface="Wingdings" panose="05000000000000000000" pitchFamily="2" charset="2"/>
              <a:buChar char="q"/>
            </a:pPr>
            <a:r>
              <a:rPr lang="en-US" b="1" i="1" dirty="0"/>
              <a:t> Is there an opposing view?</a:t>
            </a:r>
          </a:p>
          <a:p>
            <a:pPr>
              <a:buFont typeface="Wingdings" panose="05000000000000000000" pitchFamily="2" charset="2"/>
              <a:buChar char="q"/>
            </a:pPr>
            <a:r>
              <a:rPr lang="en-US" b="1" i="1" dirty="0"/>
              <a:t> Does it align with any other texts I have read?</a:t>
            </a:r>
          </a:p>
          <a:p>
            <a:pPr>
              <a:buFont typeface="Wingdings" panose="05000000000000000000" pitchFamily="2" charset="2"/>
              <a:buChar char="q"/>
            </a:pPr>
            <a:r>
              <a:rPr lang="en-US" b="1" i="1" dirty="0"/>
              <a:t> How does it help me to answer my question?</a:t>
            </a:r>
          </a:p>
          <a:p>
            <a:endParaRPr lang="en-GB" dirty="0"/>
          </a:p>
        </p:txBody>
      </p:sp>
    </p:spTree>
    <p:extLst>
      <p:ext uri="{BB962C8B-B14F-4D97-AF65-F5344CB8AC3E}">
        <p14:creationId xmlns:p14="http://schemas.microsoft.com/office/powerpoint/2010/main" val="714525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F31EB-298A-470E-823E-0F0E50FE006A}"/>
              </a:ext>
            </a:extLst>
          </p:cNvPr>
          <p:cNvSpPr>
            <a:spLocks noGrp="1"/>
          </p:cNvSpPr>
          <p:nvPr>
            <p:ph type="title"/>
          </p:nvPr>
        </p:nvSpPr>
        <p:spPr/>
        <p:txBody>
          <a:bodyPr/>
          <a:lstStyle/>
          <a:p>
            <a:r>
              <a:rPr lang="en-GB" dirty="0"/>
              <a:t>Outline – Preparing a first draft</a:t>
            </a:r>
          </a:p>
        </p:txBody>
      </p:sp>
      <p:sp>
        <p:nvSpPr>
          <p:cNvPr id="3" name="Content Placeholder 2">
            <a:extLst>
              <a:ext uri="{FF2B5EF4-FFF2-40B4-BE49-F238E27FC236}">
                <a16:creationId xmlns:a16="http://schemas.microsoft.com/office/drawing/2014/main" id="{A1730F59-ACE5-4349-AFC3-DC41439DF618}"/>
              </a:ext>
            </a:extLst>
          </p:cNvPr>
          <p:cNvSpPr>
            <a:spLocks noGrp="1"/>
          </p:cNvSpPr>
          <p:nvPr>
            <p:ph idx="1"/>
          </p:nvPr>
        </p:nvSpPr>
        <p:spPr>
          <a:xfrm>
            <a:off x="609600" y="1417638"/>
            <a:ext cx="10972800" cy="4192587"/>
          </a:xfrm>
        </p:spPr>
        <p:txBody>
          <a:bodyPr>
            <a:noAutofit/>
          </a:bodyPr>
          <a:lstStyle/>
          <a:p>
            <a:pPr marL="0" indent="0">
              <a:buNone/>
            </a:pPr>
            <a:r>
              <a:rPr lang="en-US" sz="2000" b="1" dirty="0"/>
              <a:t>Before you start writing</a:t>
            </a:r>
          </a:p>
          <a:p>
            <a:r>
              <a:rPr lang="en-US" sz="2000" dirty="0"/>
              <a:t>Revisit your plan and decide whether you need to conduct a further search to fill any gaps in your topic areas.</a:t>
            </a:r>
          </a:p>
          <a:p>
            <a:r>
              <a:rPr lang="en-US" sz="2000" dirty="0"/>
              <a:t>Check that you have kept focused on your topic/research question - do you need to revise your question?</a:t>
            </a:r>
          </a:p>
          <a:p>
            <a:r>
              <a:rPr lang="en-US" sz="2000" dirty="0"/>
              <a:t>Ensure you have kept a record of all of your sources. </a:t>
            </a:r>
            <a:r>
              <a:rPr lang="en-US" sz="2000" dirty="0" err="1"/>
              <a:t>Organise</a:t>
            </a:r>
            <a:r>
              <a:rPr lang="en-US" sz="2000" dirty="0"/>
              <a:t> your thoughts. You may want to meet with your supervisor at this point before you start writing.</a:t>
            </a:r>
          </a:p>
          <a:p>
            <a:endParaRPr lang="en-US" sz="2000" dirty="0"/>
          </a:p>
          <a:p>
            <a:r>
              <a:rPr lang="en-US" sz="2000" dirty="0"/>
              <a:t>Now that you have your plan and initial analysis you can begin to pull your first draft together. Drafting an outline of your findings of your systematic literature review is a useful process and can help to keep you on track when writing. </a:t>
            </a:r>
            <a:endParaRPr lang="en-GB" sz="2000" dirty="0"/>
          </a:p>
        </p:txBody>
      </p:sp>
    </p:spTree>
    <p:extLst>
      <p:ext uri="{BB962C8B-B14F-4D97-AF65-F5344CB8AC3E}">
        <p14:creationId xmlns:p14="http://schemas.microsoft.com/office/powerpoint/2010/main" val="3554545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5AA5A-8723-B1DC-37B2-4AD067250F32}"/>
              </a:ext>
            </a:extLst>
          </p:cNvPr>
          <p:cNvSpPr>
            <a:spLocks noGrp="1"/>
          </p:cNvSpPr>
          <p:nvPr>
            <p:ph type="title"/>
          </p:nvPr>
        </p:nvSpPr>
        <p:spPr/>
        <p:txBody>
          <a:bodyPr/>
          <a:lstStyle/>
          <a:p>
            <a:r>
              <a:rPr lang="en-GB" dirty="0"/>
              <a:t>Start Writing Your Findings/Results</a:t>
            </a:r>
          </a:p>
        </p:txBody>
      </p:sp>
      <p:sp>
        <p:nvSpPr>
          <p:cNvPr id="3" name="Content Placeholder 2">
            <a:extLst>
              <a:ext uri="{FF2B5EF4-FFF2-40B4-BE49-F238E27FC236}">
                <a16:creationId xmlns:a16="http://schemas.microsoft.com/office/drawing/2014/main" id="{E55088A1-BB38-9C5F-DF0E-F1772345B95E}"/>
              </a:ext>
            </a:extLst>
          </p:cNvPr>
          <p:cNvSpPr>
            <a:spLocks noGrp="1"/>
          </p:cNvSpPr>
          <p:nvPr>
            <p:ph idx="1"/>
          </p:nvPr>
        </p:nvSpPr>
        <p:spPr>
          <a:xfrm>
            <a:off x="609600" y="1533089"/>
            <a:ext cx="10972800" cy="3917032"/>
          </a:xfrm>
        </p:spPr>
        <p:txBody>
          <a:bodyPr>
            <a:normAutofit lnSpcReduction="10000"/>
          </a:bodyPr>
          <a:lstStyle/>
          <a:p>
            <a:r>
              <a:rPr lang="en-GB" sz="2400" dirty="0"/>
              <a:t>First, you should </a:t>
            </a:r>
            <a:r>
              <a:rPr lang="en-GB" sz="2400" b="1" dirty="0"/>
              <a:t>describe your sample’s size</a:t>
            </a:r>
            <a:r>
              <a:rPr lang="en-GB" sz="2400" dirty="0"/>
              <a:t>. For example, that you selected 15 primary research articles for your analysis. How did you arrive at this number of articles? How many did you find through your first database search? How many did you exclude? It is advisable for systematic literature reviews to use the PRISMA Flow Diagram to present this process (see material on Moodle) (Moher, et al., 2009).</a:t>
            </a:r>
          </a:p>
          <a:p>
            <a:pPr marL="0" indent="0">
              <a:buNone/>
            </a:pPr>
            <a:endParaRPr lang="en-GB" sz="2400" dirty="0"/>
          </a:p>
          <a:p>
            <a:r>
              <a:rPr lang="en-GB" sz="2400" dirty="0"/>
              <a:t>Secondly, describe your </a:t>
            </a:r>
            <a:r>
              <a:rPr lang="en-GB" sz="2400" b="1" dirty="0"/>
              <a:t>sample’s main characteristics</a:t>
            </a:r>
            <a:r>
              <a:rPr lang="en-GB" sz="2400" dirty="0"/>
              <a:t>. For example, if your sample was based on primary research academic articles, then describe main characteristics of these selected articles, e.g. location of studies, year of publication, aim of studies, methods they used, etc.</a:t>
            </a:r>
          </a:p>
          <a:p>
            <a:endParaRPr lang="en-GB" sz="2400" dirty="0"/>
          </a:p>
        </p:txBody>
      </p:sp>
    </p:spTree>
    <p:extLst>
      <p:ext uri="{BB962C8B-B14F-4D97-AF65-F5344CB8AC3E}">
        <p14:creationId xmlns:p14="http://schemas.microsoft.com/office/powerpoint/2010/main" val="1855181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2C4B2-A84C-4A6B-A206-1D677C386167}"/>
              </a:ext>
            </a:extLst>
          </p:cNvPr>
          <p:cNvSpPr>
            <a:spLocks noGrp="1"/>
          </p:cNvSpPr>
          <p:nvPr>
            <p:ph type="title"/>
          </p:nvPr>
        </p:nvSpPr>
        <p:spPr>
          <a:xfrm>
            <a:off x="609600" y="274638"/>
            <a:ext cx="10972800" cy="668337"/>
          </a:xfrm>
        </p:spPr>
        <p:txBody>
          <a:bodyPr>
            <a:normAutofit fontScale="90000"/>
          </a:bodyPr>
          <a:lstStyle/>
          <a:p>
            <a:r>
              <a:rPr lang="en-GB" dirty="0"/>
              <a:t>Outline – Main body of text</a:t>
            </a:r>
          </a:p>
        </p:txBody>
      </p:sp>
      <p:sp>
        <p:nvSpPr>
          <p:cNvPr id="3" name="Content Placeholder 2">
            <a:extLst>
              <a:ext uri="{FF2B5EF4-FFF2-40B4-BE49-F238E27FC236}">
                <a16:creationId xmlns:a16="http://schemas.microsoft.com/office/drawing/2014/main" id="{898D3B4E-E961-42B8-B647-4BCF4A253863}"/>
              </a:ext>
            </a:extLst>
          </p:cNvPr>
          <p:cNvSpPr>
            <a:spLocks noGrp="1"/>
          </p:cNvSpPr>
          <p:nvPr>
            <p:ph idx="1"/>
          </p:nvPr>
        </p:nvSpPr>
        <p:spPr>
          <a:xfrm>
            <a:off x="609599" y="1291905"/>
            <a:ext cx="11051097" cy="4272530"/>
          </a:xfrm>
        </p:spPr>
        <p:txBody>
          <a:bodyPr>
            <a:noAutofit/>
          </a:bodyPr>
          <a:lstStyle/>
          <a:p>
            <a:pPr marL="0" indent="0">
              <a:buNone/>
            </a:pPr>
            <a:r>
              <a:rPr lang="en-US" sz="2000" dirty="0"/>
              <a:t>Within your literature review you should be </a:t>
            </a:r>
            <a:r>
              <a:rPr lang="en-US" sz="2000" dirty="0" err="1"/>
              <a:t>analysing</a:t>
            </a:r>
            <a:r>
              <a:rPr lang="en-US" sz="2000" dirty="0"/>
              <a:t> similarities, differences and controversies within the body of literature you have found. What do they tell you about your topic?</a:t>
            </a:r>
          </a:p>
          <a:p>
            <a:endParaRPr lang="en-US" sz="2000" dirty="0"/>
          </a:p>
          <a:p>
            <a:pPr marL="0" indent="0">
              <a:buNone/>
            </a:pPr>
            <a:r>
              <a:rPr lang="en-US" sz="2000" b="1" dirty="0">
                <a:solidFill>
                  <a:schemeClr val="accent6">
                    <a:lumMod val="75000"/>
                  </a:schemeClr>
                </a:solidFill>
              </a:rPr>
              <a:t>First point / topic area / theme</a:t>
            </a:r>
          </a:p>
          <a:p>
            <a:r>
              <a:rPr lang="en-US" sz="2000" b="1" dirty="0">
                <a:solidFill>
                  <a:schemeClr val="accent6">
                    <a:lumMod val="75000"/>
                  </a:schemeClr>
                </a:solidFill>
              </a:rPr>
              <a:t>Discuss your argument or idea and the relevance to your topic</a:t>
            </a:r>
          </a:p>
          <a:p>
            <a:r>
              <a:rPr lang="en-US" sz="2000" b="1" dirty="0">
                <a:solidFill>
                  <a:schemeClr val="accent6">
                    <a:lumMod val="75000"/>
                  </a:schemeClr>
                </a:solidFill>
              </a:rPr>
              <a:t>Include first supporting point with evidence –what does this tell you, how does it support your argument, what does it contribute –what points do you wish to raise here</a:t>
            </a:r>
          </a:p>
          <a:p>
            <a:r>
              <a:rPr lang="en-US" sz="2000" b="1" dirty="0">
                <a:solidFill>
                  <a:schemeClr val="accent6">
                    <a:lumMod val="75000"/>
                  </a:schemeClr>
                </a:solidFill>
              </a:rPr>
              <a:t>Include second supporting point with evidence -what does this tell you, how does it support your argument, what does it contribute –what points do you wish to raise here</a:t>
            </a:r>
          </a:p>
          <a:p>
            <a:pPr marL="0" indent="0">
              <a:buNone/>
            </a:pPr>
            <a:endParaRPr lang="en-US" sz="2000" dirty="0"/>
          </a:p>
          <a:p>
            <a:pPr marL="0" indent="0">
              <a:buNone/>
            </a:pPr>
            <a:r>
              <a:rPr lang="en-US" sz="2000" dirty="0"/>
              <a:t>Second point / topic area / theme, third, a</a:t>
            </a:r>
            <a:r>
              <a:rPr lang="en-GB" sz="2000" dirty="0" err="1"/>
              <a:t>nd</a:t>
            </a:r>
            <a:r>
              <a:rPr lang="en-GB" sz="2000" dirty="0"/>
              <a:t> so on…</a:t>
            </a:r>
            <a:endParaRPr lang="en-US" sz="2000" dirty="0"/>
          </a:p>
        </p:txBody>
      </p:sp>
    </p:spTree>
    <p:extLst>
      <p:ext uri="{BB962C8B-B14F-4D97-AF65-F5344CB8AC3E}">
        <p14:creationId xmlns:p14="http://schemas.microsoft.com/office/powerpoint/2010/main" val="2094382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AC3438F-C68D-4B1D-887A-FAC5866A5DAC}"/>
              </a:ext>
            </a:extLst>
          </p:cNvPr>
          <p:cNvSpPr>
            <a:spLocks noGrp="1"/>
          </p:cNvSpPr>
          <p:nvPr>
            <p:ph type="title"/>
          </p:nvPr>
        </p:nvSpPr>
        <p:spPr/>
        <p:txBody>
          <a:bodyPr/>
          <a:lstStyle/>
          <a:p>
            <a:r>
              <a:rPr lang="en-GB" altLang="en-US" sz="3600" dirty="0"/>
              <a:t>Reminder about Thematic Analysis</a:t>
            </a:r>
          </a:p>
        </p:txBody>
      </p:sp>
      <p:sp>
        <p:nvSpPr>
          <p:cNvPr id="3" name="Content Placeholder 2">
            <a:extLst>
              <a:ext uri="{FF2B5EF4-FFF2-40B4-BE49-F238E27FC236}">
                <a16:creationId xmlns:a16="http://schemas.microsoft.com/office/drawing/2014/main" id="{0C2BDD74-687F-4A67-B75B-D07CBAFBC9D7}"/>
              </a:ext>
            </a:extLst>
          </p:cNvPr>
          <p:cNvSpPr>
            <a:spLocks noGrp="1"/>
          </p:cNvSpPr>
          <p:nvPr>
            <p:ph idx="1"/>
          </p:nvPr>
        </p:nvSpPr>
        <p:spPr>
          <a:xfrm>
            <a:off x="1123950" y="1562101"/>
            <a:ext cx="10115550" cy="3916363"/>
          </a:xfrm>
        </p:spPr>
        <p:txBody>
          <a:bodyPr/>
          <a:lstStyle/>
          <a:p>
            <a:pPr marL="385763" indent="-385763" algn="ctr">
              <a:buFont typeface="Arial" panose="020B0604020202020204" pitchFamily="34" charset="0"/>
              <a:buAutoNum type="arabicPeriod"/>
              <a:defRPr/>
            </a:pPr>
            <a:endParaRPr lang="en-GB" dirty="0"/>
          </a:p>
          <a:p>
            <a:pPr marL="0" indent="0" algn="ctr">
              <a:buNone/>
              <a:defRPr/>
            </a:pPr>
            <a:r>
              <a:rPr lang="en-GB" dirty="0"/>
              <a:t>Let’s watch this video about identifying themes/answer of your research question</a:t>
            </a:r>
          </a:p>
          <a:p>
            <a:pPr marL="0" indent="0" algn="ctr">
              <a:buNone/>
              <a:defRPr/>
            </a:pPr>
            <a:r>
              <a:rPr lang="en-GB" dirty="0">
                <a:hlinkClick r:id="rId2"/>
              </a:rPr>
              <a:t>https://www.youtube.com/watch?v=SJC83Vfy7Uo</a:t>
            </a:r>
            <a:endParaRPr lang="en-GB" dirty="0"/>
          </a:p>
          <a:p>
            <a:pPr marL="0" indent="0" algn="ctr">
              <a:buNone/>
              <a:defRPr/>
            </a:pPr>
            <a:endParaRPr lang="en-GB" dirty="0"/>
          </a:p>
          <a:p>
            <a:pPr marL="0" indent="0" algn="ctr">
              <a:buNone/>
              <a:defRPr/>
            </a:pPr>
            <a:endParaRPr lang="en-GB" dirty="0"/>
          </a:p>
          <a:p>
            <a:pPr marL="0" indent="0" algn="ctr">
              <a:buNone/>
              <a:defRPr/>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30F9-718C-4338-9AB3-891C6CE3811F}"/>
              </a:ext>
            </a:extLst>
          </p:cNvPr>
          <p:cNvSpPr>
            <a:spLocks noGrp="1"/>
          </p:cNvSpPr>
          <p:nvPr>
            <p:ph type="title"/>
          </p:nvPr>
        </p:nvSpPr>
        <p:spPr/>
        <p:txBody>
          <a:bodyPr>
            <a:normAutofit/>
          </a:bodyPr>
          <a:lstStyle/>
          <a:p>
            <a:r>
              <a:rPr lang="en-US" dirty="0"/>
              <a:t>Outline - </a:t>
            </a:r>
            <a:r>
              <a:rPr lang="en-US" dirty="0" err="1"/>
              <a:t>Finalising</a:t>
            </a:r>
            <a:r>
              <a:rPr lang="en-US" dirty="0"/>
              <a:t> your findings</a:t>
            </a:r>
            <a:endParaRPr lang="en-GB" dirty="0"/>
          </a:p>
        </p:txBody>
      </p:sp>
      <p:sp>
        <p:nvSpPr>
          <p:cNvPr id="3" name="Content Placeholder 2">
            <a:extLst>
              <a:ext uri="{FF2B5EF4-FFF2-40B4-BE49-F238E27FC236}">
                <a16:creationId xmlns:a16="http://schemas.microsoft.com/office/drawing/2014/main" id="{7AF1B349-695E-41E7-ABBE-A50B8A8F39E2}"/>
              </a:ext>
            </a:extLst>
          </p:cNvPr>
          <p:cNvSpPr>
            <a:spLocks noGrp="1"/>
          </p:cNvSpPr>
          <p:nvPr>
            <p:ph idx="1"/>
          </p:nvPr>
        </p:nvSpPr>
        <p:spPr/>
        <p:txBody>
          <a:bodyPr>
            <a:normAutofit fontScale="62500" lnSpcReduction="20000"/>
          </a:bodyPr>
          <a:lstStyle/>
          <a:p>
            <a:endParaRPr lang="en-US" dirty="0"/>
          </a:p>
          <a:p>
            <a:pPr marL="0" indent="0">
              <a:buNone/>
            </a:pPr>
            <a:r>
              <a:rPr lang="en-US" b="1" dirty="0" err="1"/>
              <a:t>Summarise</a:t>
            </a:r>
            <a:r>
              <a:rPr lang="en-US" b="1" dirty="0"/>
              <a:t> your evidence </a:t>
            </a:r>
            <a:r>
              <a:rPr lang="en-US" dirty="0"/>
              <a:t>discussed within your literature review, what are the main points and findings? Explain the significance of these points to your topic. Reaffirm your research question/focus and next steps.</a:t>
            </a:r>
          </a:p>
          <a:p>
            <a:endParaRPr lang="en-US" dirty="0"/>
          </a:p>
          <a:p>
            <a:pPr marL="0" indent="0">
              <a:buNone/>
            </a:pPr>
            <a:r>
              <a:rPr lang="en-US" b="1" dirty="0"/>
              <a:t>Review your outline</a:t>
            </a:r>
          </a:p>
          <a:p>
            <a:r>
              <a:rPr lang="en-US" dirty="0"/>
              <a:t>When you have completed your outline this is a good point to stop and review your structure and topic sections. You should consider the following aspects:</a:t>
            </a:r>
          </a:p>
          <a:p>
            <a:endParaRPr lang="en-US" dirty="0"/>
          </a:p>
          <a:p>
            <a:r>
              <a:rPr lang="en-US" b="1" i="1" dirty="0"/>
              <a:t>Are all of the topics related to my overarching topic/question?</a:t>
            </a:r>
          </a:p>
          <a:p>
            <a:r>
              <a:rPr lang="en-US" b="1" i="1" dirty="0"/>
              <a:t>Does the order make sense or does it need to be changed?</a:t>
            </a:r>
          </a:p>
          <a:p>
            <a:r>
              <a:rPr lang="en-US" b="1" i="1" dirty="0"/>
              <a:t>Do the sections create a coherent story? Does it flow from one sub-topic to the next?</a:t>
            </a:r>
          </a:p>
          <a:p>
            <a:endParaRPr lang="en-US" dirty="0"/>
          </a:p>
          <a:p>
            <a:endParaRPr lang="en-GB" dirty="0"/>
          </a:p>
        </p:txBody>
      </p:sp>
    </p:spTree>
    <p:extLst>
      <p:ext uri="{BB962C8B-B14F-4D97-AF65-F5344CB8AC3E}">
        <p14:creationId xmlns:p14="http://schemas.microsoft.com/office/powerpoint/2010/main" val="2853183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66C56-8CDC-4F80-A566-50C658814127}"/>
              </a:ext>
            </a:extLst>
          </p:cNvPr>
          <p:cNvSpPr>
            <a:spLocks noGrp="1"/>
          </p:cNvSpPr>
          <p:nvPr>
            <p:ph type="title"/>
          </p:nvPr>
        </p:nvSpPr>
        <p:spPr>
          <a:xfrm>
            <a:off x="609600" y="93663"/>
            <a:ext cx="10972800" cy="782637"/>
          </a:xfrm>
        </p:spPr>
        <p:txBody>
          <a:bodyPr/>
          <a:lstStyle/>
          <a:p>
            <a:r>
              <a:rPr lang="en-GB" dirty="0"/>
              <a:t>First Draft</a:t>
            </a:r>
          </a:p>
        </p:txBody>
      </p:sp>
      <p:sp>
        <p:nvSpPr>
          <p:cNvPr id="3" name="Content Placeholder 2">
            <a:extLst>
              <a:ext uri="{FF2B5EF4-FFF2-40B4-BE49-F238E27FC236}">
                <a16:creationId xmlns:a16="http://schemas.microsoft.com/office/drawing/2014/main" id="{E44F1979-1C24-4B2C-8FB4-FA36EFC7FAB7}"/>
              </a:ext>
            </a:extLst>
          </p:cNvPr>
          <p:cNvSpPr>
            <a:spLocks noGrp="1"/>
          </p:cNvSpPr>
          <p:nvPr>
            <p:ph idx="1"/>
          </p:nvPr>
        </p:nvSpPr>
        <p:spPr>
          <a:xfrm>
            <a:off x="609600" y="1123951"/>
            <a:ext cx="10972800" cy="4495800"/>
          </a:xfrm>
        </p:spPr>
        <p:txBody>
          <a:bodyPr>
            <a:normAutofit fontScale="62500" lnSpcReduction="20000"/>
          </a:bodyPr>
          <a:lstStyle/>
          <a:p>
            <a:pPr marL="0" indent="0">
              <a:buNone/>
            </a:pPr>
            <a:r>
              <a:rPr lang="en-US" dirty="0"/>
              <a:t>Now you are ready for your first draft.</a:t>
            </a:r>
          </a:p>
          <a:p>
            <a:pPr marL="0" indent="0">
              <a:buNone/>
            </a:pPr>
            <a:endParaRPr lang="en-US" dirty="0"/>
          </a:p>
          <a:p>
            <a:r>
              <a:rPr lang="en-US" dirty="0"/>
              <a:t>Start by transforming each of your outline points into paragraphs. Ensure you link all of the information together to form a cohesive point or argument. You may need to break down more complex points or ideas into smaller paragraphs.</a:t>
            </a:r>
          </a:p>
          <a:p>
            <a:endParaRPr lang="en-US" dirty="0"/>
          </a:p>
          <a:p>
            <a:r>
              <a:rPr lang="en-US" dirty="0"/>
              <a:t>As you write each paragraph check they connect and flow with the adjoining ones, do they link and follow on from each other? Will the reader be able to follow the logic of your argument?</a:t>
            </a:r>
          </a:p>
          <a:p>
            <a:endParaRPr lang="en-US" dirty="0"/>
          </a:p>
          <a:p>
            <a:r>
              <a:rPr lang="en-US" dirty="0"/>
              <a:t>When you are ready, proofread your draft and read through as one piece. Does it make the statement you want it to?</a:t>
            </a:r>
          </a:p>
          <a:p>
            <a:endParaRPr lang="en-US" dirty="0"/>
          </a:p>
          <a:p>
            <a:r>
              <a:rPr lang="en-US" dirty="0"/>
              <a:t>When you have completed your first draft, this is a good point to check in with your supervisor/tutor. You can now identify any further points of development before </a:t>
            </a:r>
            <a:r>
              <a:rPr lang="en-US" dirty="0" err="1"/>
              <a:t>finalising</a:t>
            </a:r>
            <a:r>
              <a:rPr lang="en-US" dirty="0"/>
              <a:t> your draft and moving on to the next stage!</a:t>
            </a:r>
            <a:endParaRPr lang="en-GB" dirty="0"/>
          </a:p>
        </p:txBody>
      </p:sp>
    </p:spTree>
    <p:extLst>
      <p:ext uri="{BB962C8B-B14F-4D97-AF65-F5344CB8AC3E}">
        <p14:creationId xmlns:p14="http://schemas.microsoft.com/office/powerpoint/2010/main" val="1724226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0A21E-F1DA-4A82-9AD7-B0DFEBAFA088}"/>
              </a:ext>
            </a:extLst>
          </p:cNvPr>
          <p:cNvSpPr>
            <a:spLocks noGrp="1"/>
          </p:cNvSpPr>
          <p:nvPr>
            <p:ph type="title"/>
          </p:nvPr>
        </p:nvSpPr>
        <p:spPr/>
        <p:txBody>
          <a:bodyPr/>
          <a:lstStyle/>
          <a:p>
            <a:r>
              <a:rPr lang="en-GB" dirty="0"/>
              <a:t>Finally…</a:t>
            </a:r>
          </a:p>
        </p:txBody>
      </p:sp>
      <p:sp>
        <p:nvSpPr>
          <p:cNvPr id="3" name="Content Placeholder 2">
            <a:extLst>
              <a:ext uri="{FF2B5EF4-FFF2-40B4-BE49-F238E27FC236}">
                <a16:creationId xmlns:a16="http://schemas.microsoft.com/office/drawing/2014/main" id="{216FA943-D533-4AB4-9ECC-B3404FDE24BE}"/>
              </a:ext>
            </a:extLst>
          </p:cNvPr>
          <p:cNvSpPr>
            <a:spLocks noGrp="1"/>
          </p:cNvSpPr>
          <p:nvPr>
            <p:ph idx="1"/>
          </p:nvPr>
        </p:nvSpPr>
        <p:spPr/>
        <p:txBody>
          <a:bodyPr/>
          <a:lstStyle/>
          <a:p>
            <a:r>
              <a:rPr lang="en-GB" dirty="0"/>
              <a:t>The ultimate question that you should be asking yourself throughout your project is:</a:t>
            </a:r>
          </a:p>
          <a:p>
            <a:endParaRPr lang="en-GB" dirty="0"/>
          </a:p>
          <a:p>
            <a:r>
              <a:rPr lang="en-GB" b="1" i="1" dirty="0"/>
              <a:t>Do these findings help me answer my research question? </a:t>
            </a:r>
          </a:p>
        </p:txBody>
      </p:sp>
    </p:spTree>
    <p:extLst>
      <p:ext uri="{BB962C8B-B14F-4D97-AF65-F5344CB8AC3E}">
        <p14:creationId xmlns:p14="http://schemas.microsoft.com/office/powerpoint/2010/main" val="3887196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203E-7FEF-4C1D-A800-5F05B6B2DA6A}"/>
              </a:ext>
            </a:extLst>
          </p:cNvPr>
          <p:cNvSpPr>
            <a:spLocks noGrp="1"/>
          </p:cNvSpPr>
          <p:nvPr>
            <p:ph type="title"/>
          </p:nvPr>
        </p:nvSpPr>
        <p:spPr/>
        <p:txBody>
          <a:bodyPr/>
          <a:lstStyle/>
          <a:p>
            <a:r>
              <a:rPr lang="en-GB" dirty="0"/>
              <a:t>Reflection/Recap</a:t>
            </a:r>
          </a:p>
        </p:txBody>
      </p:sp>
      <p:sp>
        <p:nvSpPr>
          <p:cNvPr id="3" name="Content Placeholder 2">
            <a:extLst>
              <a:ext uri="{FF2B5EF4-FFF2-40B4-BE49-F238E27FC236}">
                <a16:creationId xmlns:a16="http://schemas.microsoft.com/office/drawing/2014/main" id="{BD8B3AE4-C6D4-432F-A54B-85193C0DE129}"/>
              </a:ext>
            </a:extLst>
          </p:cNvPr>
          <p:cNvSpPr>
            <a:spLocks noGrp="1"/>
          </p:cNvSpPr>
          <p:nvPr>
            <p:ph idx="1"/>
          </p:nvPr>
        </p:nvSpPr>
        <p:spPr/>
        <p:txBody>
          <a:bodyPr/>
          <a:lstStyle/>
          <a:p>
            <a:r>
              <a:rPr lang="en-GB" dirty="0"/>
              <a:t>Student-led discussion:</a:t>
            </a:r>
          </a:p>
          <a:p>
            <a:r>
              <a:rPr lang="en-GB" dirty="0"/>
              <a:t>What are the main points you have found useful from today’s lesson for your practice?</a:t>
            </a:r>
          </a:p>
          <a:p>
            <a:pPr marL="0" indent="0">
              <a:buNone/>
            </a:pPr>
            <a:endParaRPr lang="en-GB" dirty="0"/>
          </a:p>
        </p:txBody>
      </p:sp>
    </p:spTree>
    <p:extLst>
      <p:ext uri="{BB962C8B-B14F-4D97-AF65-F5344CB8AC3E}">
        <p14:creationId xmlns:p14="http://schemas.microsoft.com/office/powerpoint/2010/main" val="2851287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04D3-D94C-48F3-91BD-2DA49BC10BE2}"/>
              </a:ext>
            </a:extLst>
          </p:cNvPr>
          <p:cNvSpPr>
            <a:spLocks noGrp="1"/>
          </p:cNvSpPr>
          <p:nvPr>
            <p:ph type="title"/>
          </p:nvPr>
        </p:nvSpPr>
        <p:spPr/>
        <p:txBody>
          <a:bodyPr>
            <a:normAutofit/>
          </a:bodyPr>
          <a:lstStyle/>
          <a:p>
            <a:r>
              <a:rPr lang="en-GB" dirty="0"/>
              <a:t>References/further reading</a:t>
            </a:r>
          </a:p>
        </p:txBody>
      </p:sp>
      <p:sp>
        <p:nvSpPr>
          <p:cNvPr id="3" name="Content Placeholder 2">
            <a:extLst>
              <a:ext uri="{FF2B5EF4-FFF2-40B4-BE49-F238E27FC236}">
                <a16:creationId xmlns:a16="http://schemas.microsoft.com/office/drawing/2014/main" id="{03B4840B-5726-4C58-980F-05531F20FD81}"/>
              </a:ext>
            </a:extLst>
          </p:cNvPr>
          <p:cNvSpPr>
            <a:spLocks noGrp="1"/>
          </p:cNvSpPr>
          <p:nvPr>
            <p:ph idx="1"/>
          </p:nvPr>
        </p:nvSpPr>
        <p:spPr/>
        <p:txBody>
          <a:bodyPr>
            <a:normAutofit fontScale="92500" lnSpcReduction="20000"/>
          </a:bodyPr>
          <a:lstStyle/>
          <a:p>
            <a:r>
              <a:rPr lang="en-GB" sz="2800" dirty="0"/>
              <a:t>Cottrell, S. (2005). Critical thinking skills : Developing effective analysis and argument (Palgrave study guides). Basingstoke: Palgrave Macmillan.</a:t>
            </a:r>
          </a:p>
          <a:p>
            <a:r>
              <a:rPr lang="en-GB" sz="2800" dirty="0"/>
              <a:t>Gray, C., &amp; </a:t>
            </a:r>
            <a:r>
              <a:rPr lang="en-GB" sz="2800" dirty="0" err="1"/>
              <a:t>MacBlain</a:t>
            </a:r>
            <a:r>
              <a:rPr lang="en-GB" sz="2800" dirty="0"/>
              <a:t>, S. (2015). Learning theories in childhood (Second ed.) London: Sage.</a:t>
            </a:r>
          </a:p>
          <a:p>
            <a:r>
              <a:rPr lang="en-GB" sz="2800" dirty="0" err="1"/>
              <a:t>Vygotskii</a:t>
            </a:r>
            <a:r>
              <a:rPr lang="en-GB" sz="2800" dirty="0"/>
              <a:t>̆,L. &amp; Cole, M. (1978). Mind in society : The development of higher psychological processes. Cambridge, Mass: Harvard University Press.</a:t>
            </a:r>
          </a:p>
          <a:p>
            <a:r>
              <a:rPr lang="en-GB" sz="2800" dirty="0"/>
              <a:t>Moher D, </a:t>
            </a:r>
            <a:r>
              <a:rPr lang="en-GB" sz="2800" dirty="0" err="1"/>
              <a:t>Liberati</a:t>
            </a:r>
            <a:r>
              <a:rPr lang="en-GB" sz="2800" dirty="0"/>
              <a:t> A, </a:t>
            </a:r>
            <a:r>
              <a:rPr lang="en-GB" sz="2800" dirty="0" err="1"/>
              <a:t>Tetzlaff</a:t>
            </a:r>
            <a:r>
              <a:rPr lang="en-GB" sz="2800" dirty="0"/>
              <a:t> J, Altman D G. Preferred reporting items for systematic reviews and meta-analyses: the PRISMA statement BMJ 2009; 339 :b2535 doi:10.1136/bmj.b2535</a:t>
            </a:r>
          </a:p>
          <a:p>
            <a:endParaRPr lang="en-GB" sz="2800" dirty="0"/>
          </a:p>
        </p:txBody>
      </p:sp>
    </p:spTree>
    <p:extLst>
      <p:ext uri="{BB962C8B-B14F-4D97-AF65-F5344CB8AC3E}">
        <p14:creationId xmlns:p14="http://schemas.microsoft.com/office/powerpoint/2010/main" val="13812230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FEC936-B8A9-4261-ABB3-719D31D76D0F}"/>
              </a:ext>
            </a:extLst>
          </p:cNvPr>
          <p:cNvSpPr>
            <a:spLocks noGrp="1"/>
          </p:cNvSpPr>
          <p:nvPr>
            <p:ph idx="1"/>
          </p:nvPr>
        </p:nvSpPr>
        <p:spPr>
          <a:xfrm>
            <a:off x="609600" y="733425"/>
            <a:ext cx="10972800" cy="4783808"/>
          </a:xfrm>
        </p:spPr>
        <p:txBody>
          <a:bodyPr>
            <a:normAutofit/>
          </a:bodyPr>
          <a:lstStyle/>
          <a:p>
            <a:pPr marL="0" indent="0" algn="ctr">
              <a:buNone/>
            </a:pPr>
            <a:r>
              <a:rPr lang="en-GB" sz="6600" dirty="0"/>
              <a:t>Thank you</a:t>
            </a:r>
          </a:p>
          <a:p>
            <a:pPr marL="0" indent="0" algn="ctr">
              <a:buNone/>
            </a:pPr>
            <a:endParaRPr lang="en-GB" sz="6600" dirty="0"/>
          </a:p>
          <a:p>
            <a:pPr marL="0" indent="0" algn="ctr">
              <a:buNone/>
            </a:pPr>
            <a:r>
              <a:rPr lang="en-GB" sz="6600" dirty="0"/>
              <a:t>Any questions?</a:t>
            </a:r>
          </a:p>
        </p:txBody>
      </p:sp>
    </p:spTree>
    <p:extLst>
      <p:ext uri="{BB962C8B-B14F-4D97-AF65-F5344CB8AC3E}">
        <p14:creationId xmlns:p14="http://schemas.microsoft.com/office/powerpoint/2010/main" val="37732243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1908</Words>
  <Application>Microsoft Office PowerPoint</Application>
  <PresentationFormat>Widescreen</PresentationFormat>
  <Paragraphs>145</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Myriad Pro</vt:lpstr>
      <vt:lpstr>Arial</vt:lpstr>
      <vt:lpstr>Wingdings</vt:lpstr>
      <vt:lpstr>20140311PresentationUWTSDTemplate</vt:lpstr>
      <vt:lpstr>Independent Project (BMHP6020)</vt:lpstr>
      <vt:lpstr>Lesson Objectives</vt:lpstr>
      <vt:lpstr>Starting Your Literature Review</vt:lpstr>
      <vt:lpstr>The Search</vt:lpstr>
      <vt:lpstr>The Search</vt:lpstr>
      <vt:lpstr>The Search</vt:lpstr>
      <vt:lpstr>Critical thinking</vt:lpstr>
      <vt:lpstr>Critical thinking</vt:lpstr>
      <vt:lpstr>Screen the data collected</vt:lpstr>
      <vt:lpstr>Planning</vt:lpstr>
      <vt:lpstr>Analysis and Presenting Your Results</vt:lpstr>
      <vt:lpstr>Outline – Preparing a first draft</vt:lpstr>
      <vt:lpstr>Start Writing Your Findings/Results</vt:lpstr>
      <vt:lpstr>Outline – Main body of text</vt:lpstr>
      <vt:lpstr>Reminder about Thematic Analysis</vt:lpstr>
      <vt:lpstr>Outline - Finalising your findings</vt:lpstr>
      <vt:lpstr>First Draft</vt:lpstr>
      <vt:lpstr>Finally…</vt:lpstr>
      <vt:lpstr>Reflection/Recap</vt:lpstr>
      <vt:lpstr>References/further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cp:lastModifiedBy>
  <cp:revision>41</cp:revision>
  <dcterms:created xsi:type="dcterms:W3CDTF">2021-06-30T17:36:36Z</dcterms:created>
  <dcterms:modified xsi:type="dcterms:W3CDTF">2023-02-12T17:34:30Z</dcterms:modified>
</cp:coreProperties>
</file>