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sldIdLst>
    <p:sldId id="278" r:id="rId2"/>
    <p:sldId id="306" r:id="rId3"/>
    <p:sldId id="307" r:id="rId4"/>
    <p:sldId id="264" r:id="rId5"/>
    <p:sldId id="265" r:id="rId6"/>
    <p:sldId id="943" r:id="rId7"/>
    <p:sldId id="266" r:id="rId8"/>
    <p:sldId id="333" r:id="rId9"/>
    <p:sldId id="334" r:id="rId10"/>
    <p:sldId id="332" r:id="rId11"/>
    <p:sldId id="331" r:id="rId12"/>
    <p:sldId id="291" r:id="rId13"/>
    <p:sldId id="327" r:id="rId14"/>
    <p:sldId id="949" r:id="rId15"/>
    <p:sldId id="951" r:id="rId16"/>
    <p:sldId id="965" r:id="rId17"/>
    <p:sldId id="986" r:id="rId18"/>
    <p:sldId id="987" r:id="rId19"/>
    <p:sldId id="990" r:id="rId20"/>
    <p:sldId id="989" r:id="rId21"/>
    <p:sldId id="259" r:id="rId22"/>
    <p:sldId id="260" r:id="rId23"/>
    <p:sldId id="262" r:id="rId24"/>
    <p:sldId id="263" r:id="rId25"/>
    <p:sldId id="368" r:id="rId26"/>
    <p:sldId id="372" r:id="rId27"/>
    <p:sldId id="383" r:id="rId28"/>
    <p:sldId id="403" r:id="rId29"/>
    <p:sldId id="401" r:id="rId30"/>
    <p:sldId id="992" r:id="rId31"/>
    <p:sldId id="352" r:id="rId32"/>
    <p:sldId id="406" r:id="rId33"/>
    <p:sldId id="991" r:id="rId34"/>
    <p:sldId id="305"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03"/>
    <p:restoredTop sz="94662"/>
  </p:normalViewPr>
  <p:slideViewPr>
    <p:cSldViewPr snapToGrid="0" snapToObjects="1">
      <p:cViewPr varScale="1">
        <p:scale>
          <a:sx n="108" d="100"/>
          <a:sy n="108" d="100"/>
        </p:scale>
        <p:origin x="9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FB0A35-1097-4A90-8001-912BB0058F8C}" type="doc">
      <dgm:prSet loTypeId="urn:microsoft.com/office/officeart/2005/8/layout/vList5" loCatId="list" qsTypeId="urn:microsoft.com/office/officeart/2005/8/quickstyle/simple2" qsCatId="simple" csTypeId="urn:microsoft.com/office/officeart/2005/8/colors/accent2_2" csCatId="accent2" phldr="1"/>
      <dgm:spPr/>
      <dgm:t>
        <a:bodyPr/>
        <a:lstStyle/>
        <a:p>
          <a:endParaRPr lang="en-US"/>
        </a:p>
      </dgm:t>
    </dgm:pt>
    <dgm:pt modelId="{98E5495D-8698-4D2A-83A4-05A4AD73CB07}">
      <dgm:prSet/>
      <dgm:spPr/>
      <dgm:t>
        <a:bodyPr/>
        <a:lstStyle/>
        <a:p>
          <a:r>
            <a:rPr lang="en-US"/>
            <a:t>How much Power is needed?  </a:t>
          </a:r>
        </a:p>
      </dgm:t>
    </dgm:pt>
    <dgm:pt modelId="{1179909B-6450-42C1-A811-DA7224697729}" type="parTrans" cxnId="{44D82562-E438-461B-A98D-1BE63001590D}">
      <dgm:prSet/>
      <dgm:spPr/>
      <dgm:t>
        <a:bodyPr/>
        <a:lstStyle/>
        <a:p>
          <a:endParaRPr lang="en-US"/>
        </a:p>
      </dgm:t>
    </dgm:pt>
    <dgm:pt modelId="{8B21206C-FADF-488D-8598-20C481730AE3}" type="sibTrans" cxnId="{44D82562-E438-461B-A98D-1BE63001590D}">
      <dgm:prSet/>
      <dgm:spPr/>
      <dgm:t>
        <a:bodyPr/>
        <a:lstStyle/>
        <a:p>
          <a:endParaRPr lang="en-US"/>
        </a:p>
      </dgm:t>
    </dgm:pt>
    <dgm:pt modelId="{C0D2D634-762E-495E-BB6F-82EB35442FC8}">
      <dgm:prSet custT="1"/>
      <dgm:spPr/>
      <dgm:t>
        <a:bodyPr/>
        <a:lstStyle/>
        <a:p>
          <a:r>
            <a:rPr lang="en-US" sz="1600" dirty="0"/>
            <a:t>Is power an issue? </a:t>
          </a:r>
        </a:p>
      </dgm:t>
    </dgm:pt>
    <dgm:pt modelId="{268F9CB4-61A0-42E7-A3B0-226EA1DF6E1E}" type="parTrans" cxnId="{F461832B-C4D9-4DB0-B230-1E105C35915F}">
      <dgm:prSet/>
      <dgm:spPr/>
      <dgm:t>
        <a:bodyPr/>
        <a:lstStyle/>
        <a:p>
          <a:endParaRPr lang="en-US"/>
        </a:p>
      </dgm:t>
    </dgm:pt>
    <dgm:pt modelId="{A566256F-6925-45FA-83D4-11D1A6A8AE1F}" type="sibTrans" cxnId="{F461832B-C4D9-4DB0-B230-1E105C35915F}">
      <dgm:prSet/>
      <dgm:spPr/>
      <dgm:t>
        <a:bodyPr/>
        <a:lstStyle/>
        <a:p>
          <a:endParaRPr lang="en-US"/>
        </a:p>
      </dgm:t>
    </dgm:pt>
    <dgm:pt modelId="{69BFA147-8768-4A78-9249-8BBF617DEB58}">
      <dgm:prSet custT="1"/>
      <dgm:spPr/>
      <dgm:t>
        <a:bodyPr/>
        <a:lstStyle/>
        <a:p>
          <a:r>
            <a:rPr lang="en-US" sz="1600" dirty="0"/>
            <a:t>Average Current needed?</a:t>
          </a:r>
        </a:p>
      </dgm:t>
    </dgm:pt>
    <dgm:pt modelId="{B2862039-8116-4ABE-A245-D889DCF0FB14}" type="parTrans" cxnId="{95CB3850-EC55-4258-993C-DB1D0C4DE604}">
      <dgm:prSet/>
      <dgm:spPr/>
      <dgm:t>
        <a:bodyPr/>
        <a:lstStyle/>
        <a:p>
          <a:endParaRPr lang="en-US"/>
        </a:p>
      </dgm:t>
    </dgm:pt>
    <dgm:pt modelId="{D872BFBE-CFEF-4253-A6E0-A51E23790D9D}" type="sibTrans" cxnId="{95CB3850-EC55-4258-993C-DB1D0C4DE604}">
      <dgm:prSet/>
      <dgm:spPr/>
      <dgm:t>
        <a:bodyPr/>
        <a:lstStyle/>
        <a:p>
          <a:endParaRPr lang="en-US"/>
        </a:p>
      </dgm:t>
    </dgm:pt>
    <dgm:pt modelId="{E2E8952C-7BD1-44D0-91B4-4E99E12FE1FE}">
      <dgm:prSet custT="1"/>
      <dgm:spPr/>
      <dgm:t>
        <a:bodyPr/>
        <a:lstStyle/>
        <a:p>
          <a:r>
            <a:rPr lang="en-US" sz="1600" dirty="0"/>
            <a:t>Max. Transient Current  </a:t>
          </a:r>
        </a:p>
      </dgm:t>
    </dgm:pt>
    <dgm:pt modelId="{C47A9037-C9BC-4D58-A67D-60D5ABD7B094}" type="parTrans" cxnId="{635EEC47-8B26-4F77-BC26-5649AEB60989}">
      <dgm:prSet/>
      <dgm:spPr/>
      <dgm:t>
        <a:bodyPr/>
        <a:lstStyle/>
        <a:p>
          <a:endParaRPr lang="en-US"/>
        </a:p>
      </dgm:t>
    </dgm:pt>
    <dgm:pt modelId="{31648396-AD31-42CD-BAA2-E2B750ED5117}" type="sibTrans" cxnId="{635EEC47-8B26-4F77-BC26-5649AEB60989}">
      <dgm:prSet/>
      <dgm:spPr/>
      <dgm:t>
        <a:bodyPr/>
        <a:lstStyle/>
        <a:p>
          <a:endParaRPr lang="en-US"/>
        </a:p>
      </dgm:t>
    </dgm:pt>
    <dgm:pt modelId="{3F8FFC1D-3A11-4F2B-8D85-DE8116853325}">
      <dgm:prSet/>
      <dgm:spPr/>
      <dgm:t>
        <a:bodyPr/>
        <a:lstStyle/>
        <a:p>
          <a:r>
            <a:rPr lang="en-US"/>
            <a:t>Do I need communications/Networking module?</a:t>
          </a:r>
        </a:p>
      </dgm:t>
    </dgm:pt>
    <dgm:pt modelId="{31BC633E-ED9D-42D6-BB6E-7EF46B6B2092}" type="parTrans" cxnId="{1C0342B7-BC16-4008-BDB3-5377A693C4E9}">
      <dgm:prSet/>
      <dgm:spPr/>
      <dgm:t>
        <a:bodyPr/>
        <a:lstStyle/>
        <a:p>
          <a:endParaRPr lang="en-US"/>
        </a:p>
      </dgm:t>
    </dgm:pt>
    <dgm:pt modelId="{135B7CA5-1D56-4CD1-8C3C-83ED913CF6EF}" type="sibTrans" cxnId="{1C0342B7-BC16-4008-BDB3-5377A693C4E9}">
      <dgm:prSet/>
      <dgm:spPr/>
      <dgm:t>
        <a:bodyPr/>
        <a:lstStyle/>
        <a:p>
          <a:endParaRPr lang="en-US"/>
        </a:p>
      </dgm:t>
    </dgm:pt>
    <dgm:pt modelId="{D3D2B5C3-AE88-46A8-B236-CFEAD8BAB1C4}">
      <dgm:prSet custT="1"/>
      <dgm:spPr/>
      <dgm:t>
        <a:bodyPr/>
        <a:lstStyle/>
        <a:p>
          <a:r>
            <a:rPr lang="en-US" sz="1600" dirty="0"/>
            <a:t>How far? (Distance Travelled)</a:t>
          </a:r>
        </a:p>
      </dgm:t>
    </dgm:pt>
    <dgm:pt modelId="{A6336C39-E176-4348-BB35-CCA80EDF58C1}" type="parTrans" cxnId="{7939D0BB-EB20-4BA0-B4D5-13BACED84816}">
      <dgm:prSet/>
      <dgm:spPr/>
      <dgm:t>
        <a:bodyPr/>
        <a:lstStyle/>
        <a:p>
          <a:endParaRPr lang="en-US"/>
        </a:p>
      </dgm:t>
    </dgm:pt>
    <dgm:pt modelId="{1592D97B-221C-4541-AFB5-E3FB0DA55317}" type="sibTrans" cxnId="{7939D0BB-EB20-4BA0-B4D5-13BACED84816}">
      <dgm:prSet/>
      <dgm:spPr/>
      <dgm:t>
        <a:bodyPr/>
        <a:lstStyle/>
        <a:p>
          <a:endParaRPr lang="en-US"/>
        </a:p>
      </dgm:t>
    </dgm:pt>
    <dgm:pt modelId="{1FAEF704-CADA-4049-9C9F-730D2E90A5EA}">
      <dgm:prSet custT="1"/>
      <dgm:spPr/>
      <dgm:t>
        <a:bodyPr/>
        <a:lstStyle/>
        <a:p>
          <a:r>
            <a:rPr lang="en-US" sz="1600" dirty="0"/>
            <a:t>Authorized Frequencies </a:t>
          </a:r>
        </a:p>
      </dgm:t>
    </dgm:pt>
    <dgm:pt modelId="{4B9E9629-4CE2-4A6F-BCA9-FD46969F0C24}" type="parTrans" cxnId="{2F0EA764-6129-4BE6-9AA3-1B9187EBC5E1}">
      <dgm:prSet/>
      <dgm:spPr/>
      <dgm:t>
        <a:bodyPr/>
        <a:lstStyle/>
        <a:p>
          <a:endParaRPr lang="en-US"/>
        </a:p>
      </dgm:t>
    </dgm:pt>
    <dgm:pt modelId="{E25BAE86-949E-454D-9C29-3E58E869E0A7}" type="sibTrans" cxnId="{2F0EA764-6129-4BE6-9AA3-1B9187EBC5E1}">
      <dgm:prSet/>
      <dgm:spPr/>
      <dgm:t>
        <a:bodyPr/>
        <a:lstStyle/>
        <a:p>
          <a:endParaRPr lang="en-US"/>
        </a:p>
      </dgm:t>
    </dgm:pt>
    <dgm:pt modelId="{B7D6AFA4-0D49-4130-A5F6-6D784945175A}">
      <dgm:prSet custT="1"/>
      <dgm:spPr/>
      <dgm:t>
        <a:bodyPr/>
        <a:lstStyle/>
        <a:p>
          <a:r>
            <a:rPr lang="en-US" sz="1600" dirty="0"/>
            <a:t>Antenna Size</a:t>
          </a:r>
        </a:p>
      </dgm:t>
    </dgm:pt>
    <dgm:pt modelId="{532DE4B8-528C-43C0-A16F-8B3963793078}" type="parTrans" cxnId="{3067F510-8C47-4695-A89E-641FFC9E174E}">
      <dgm:prSet/>
      <dgm:spPr/>
      <dgm:t>
        <a:bodyPr/>
        <a:lstStyle/>
        <a:p>
          <a:endParaRPr lang="en-US"/>
        </a:p>
      </dgm:t>
    </dgm:pt>
    <dgm:pt modelId="{9E235F98-38C6-4512-9C61-7182FF4E826B}" type="sibTrans" cxnId="{3067F510-8C47-4695-A89E-641FFC9E174E}">
      <dgm:prSet/>
      <dgm:spPr/>
      <dgm:t>
        <a:bodyPr/>
        <a:lstStyle/>
        <a:p>
          <a:endParaRPr lang="en-US"/>
        </a:p>
      </dgm:t>
    </dgm:pt>
    <dgm:pt modelId="{74DC1EBD-8351-41DD-82AB-3066E8574651}">
      <dgm:prSet custT="1"/>
      <dgm:spPr/>
      <dgm:t>
        <a:bodyPr/>
        <a:lstStyle/>
        <a:p>
          <a:r>
            <a:rPr lang="en-US" sz="1600" dirty="0"/>
            <a:t>Required Power</a:t>
          </a:r>
        </a:p>
      </dgm:t>
    </dgm:pt>
    <dgm:pt modelId="{2CD401C4-1CE5-4E62-90D6-A90AEE1A056A}" type="parTrans" cxnId="{2587968C-137C-4836-A7FD-CA7E791A1686}">
      <dgm:prSet/>
      <dgm:spPr/>
      <dgm:t>
        <a:bodyPr/>
        <a:lstStyle/>
        <a:p>
          <a:endParaRPr lang="en-US"/>
        </a:p>
      </dgm:t>
    </dgm:pt>
    <dgm:pt modelId="{D8E9FAA7-6AD2-44E3-B86E-5F04DB3850CE}" type="sibTrans" cxnId="{2587968C-137C-4836-A7FD-CA7E791A1686}">
      <dgm:prSet/>
      <dgm:spPr/>
      <dgm:t>
        <a:bodyPr/>
        <a:lstStyle/>
        <a:p>
          <a:endParaRPr lang="en-US"/>
        </a:p>
      </dgm:t>
    </dgm:pt>
    <dgm:pt modelId="{D7AA0604-CAC8-4C14-BD75-5B8E0175D21C}">
      <dgm:prSet custT="1"/>
      <dgm:spPr/>
      <dgm:t>
        <a:bodyPr/>
        <a:lstStyle/>
        <a:p>
          <a:r>
            <a:rPr lang="en-US" sz="1600" dirty="0"/>
            <a:t>It is 1 device or in a network?</a:t>
          </a:r>
        </a:p>
      </dgm:t>
    </dgm:pt>
    <dgm:pt modelId="{791C1397-3218-46C0-A5F8-6C525F6B2C9E}" type="parTrans" cxnId="{E146A04E-7B15-46C0-AFED-6C79F53D29EA}">
      <dgm:prSet/>
      <dgm:spPr/>
      <dgm:t>
        <a:bodyPr/>
        <a:lstStyle/>
        <a:p>
          <a:endParaRPr lang="en-US"/>
        </a:p>
      </dgm:t>
    </dgm:pt>
    <dgm:pt modelId="{8FA8370A-20E9-4525-89BE-7C1E505A707B}" type="sibTrans" cxnId="{E146A04E-7B15-46C0-AFED-6C79F53D29EA}">
      <dgm:prSet/>
      <dgm:spPr/>
      <dgm:t>
        <a:bodyPr/>
        <a:lstStyle/>
        <a:p>
          <a:endParaRPr lang="en-US"/>
        </a:p>
      </dgm:t>
    </dgm:pt>
    <dgm:pt modelId="{5EB69CA6-D523-47FB-ABDF-93FDDCC4F258}">
      <dgm:prSet custT="1"/>
      <dgm:spPr/>
      <dgm:t>
        <a:bodyPr/>
        <a:lstStyle/>
        <a:p>
          <a:r>
            <a:rPr lang="en-US" sz="1600" dirty="0"/>
            <a:t>Do I need routing?</a:t>
          </a:r>
        </a:p>
      </dgm:t>
    </dgm:pt>
    <dgm:pt modelId="{A1B6D248-6656-4AF3-81CF-06346EEA4B50}" type="parTrans" cxnId="{B4ED0974-12A3-41CA-90AE-A0CA1CADCFEA}">
      <dgm:prSet/>
      <dgm:spPr/>
      <dgm:t>
        <a:bodyPr/>
        <a:lstStyle/>
        <a:p>
          <a:endParaRPr lang="en-US"/>
        </a:p>
      </dgm:t>
    </dgm:pt>
    <dgm:pt modelId="{511A640C-2F18-4338-AA2C-DEC6B038ED48}" type="sibTrans" cxnId="{B4ED0974-12A3-41CA-90AE-A0CA1CADCFEA}">
      <dgm:prSet/>
      <dgm:spPr/>
      <dgm:t>
        <a:bodyPr/>
        <a:lstStyle/>
        <a:p>
          <a:endParaRPr lang="en-US"/>
        </a:p>
      </dgm:t>
    </dgm:pt>
    <dgm:pt modelId="{747DB897-B0D6-43FD-B96A-E29A0594CFF0}">
      <dgm:prSet/>
      <dgm:spPr/>
      <dgm:t>
        <a:bodyPr/>
        <a:lstStyle/>
        <a:p>
          <a:r>
            <a:rPr lang="en-US" sz="1100" dirty="0"/>
            <a:t>…………</a:t>
          </a:r>
        </a:p>
      </dgm:t>
    </dgm:pt>
    <dgm:pt modelId="{26E9016C-D8B6-4EEA-92EA-7B493FF0D11F}" type="parTrans" cxnId="{2CEF6175-DE6D-4AD1-931C-64D6C57333CE}">
      <dgm:prSet/>
      <dgm:spPr/>
      <dgm:t>
        <a:bodyPr/>
        <a:lstStyle/>
        <a:p>
          <a:endParaRPr lang="en-US"/>
        </a:p>
      </dgm:t>
    </dgm:pt>
    <dgm:pt modelId="{376AC5CA-E91B-4B06-A82E-F60539569725}" type="sibTrans" cxnId="{2CEF6175-DE6D-4AD1-931C-64D6C57333CE}">
      <dgm:prSet/>
      <dgm:spPr/>
      <dgm:t>
        <a:bodyPr/>
        <a:lstStyle/>
        <a:p>
          <a:endParaRPr lang="en-US"/>
        </a:p>
      </dgm:t>
    </dgm:pt>
    <dgm:pt modelId="{5BDC61C9-2688-D341-83A3-DB2CCB69D9E6}" type="pres">
      <dgm:prSet presAssocID="{84FB0A35-1097-4A90-8001-912BB0058F8C}" presName="Name0" presStyleCnt="0">
        <dgm:presLayoutVars>
          <dgm:dir/>
          <dgm:animLvl val="lvl"/>
          <dgm:resizeHandles val="exact"/>
        </dgm:presLayoutVars>
      </dgm:prSet>
      <dgm:spPr/>
    </dgm:pt>
    <dgm:pt modelId="{B0D5805B-A003-294D-AFAA-ABDAFF8BF3F7}" type="pres">
      <dgm:prSet presAssocID="{98E5495D-8698-4D2A-83A4-05A4AD73CB07}" presName="linNode" presStyleCnt="0"/>
      <dgm:spPr/>
    </dgm:pt>
    <dgm:pt modelId="{0275697B-EA71-7540-8B49-B903C3C0D5E8}" type="pres">
      <dgm:prSet presAssocID="{98E5495D-8698-4D2A-83A4-05A4AD73CB07}" presName="parentText" presStyleLbl="node1" presStyleIdx="0" presStyleCnt="2">
        <dgm:presLayoutVars>
          <dgm:chMax val="1"/>
          <dgm:bulletEnabled val="1"/>
        </dgm:presLayoutVars>
      </dgm:prSet>
      <dgm:spPr/>
    </dgm:pt>
    <dgm:pt modelId="{2264299F-E861-C04E-8C13-A93222C79C34}" type="pres">
      <dgm:prSet presAssocID="{98E5495D-8698-4D2A-83A4-05A4AD73CB07}" presName="descendantText" presStyleLbl="alignAccFollowNode1" presStyleIdx="0" presStyleCnt="2">
        <dgm:presLayoutVars>
          <dgm:bulletEnabled val="1"/>
        </dgm:presLayoutVars>
      </dgm:prSet>
      <dgm:spPr/>
    </dgm:pt>
    <dgm:pt modelId="{A689896F-0DEC-5749-A089-7F7667E6E682}" type="pres">
      <dgm:prSet presAssocID="{8B21206C-FADF-488D-8598-20C481730AE3}" presName="sp" presStyleCnt="0"/>
      <dgm:spPr/>
    </dgm:pt>
    <dgm:pt modelId="{372078FB-8747-4547-967B-0B2EB54F5036}" type="pres">
      <dgm:prSet presAssocID="{3F8FFC1D-3A11-4F2B-8D85-DE8116853325}" presName="linNode" presStyleCnt="0"/>
      <dgm:spPr/>
    </dgm:pt>
    <dgm:pt modelId="{9BEE5BA5-DCCA-944F-AB6B-7EE3A903F0A3}" type="pres">
      <dgm:prSet presAssocID="{3F8FFC1D-3A11-4F2B-8D85-DE8116853325}" presName="parentText" presStyleLbl="node1" presStyleIdx="1" presStyleCnt="2">
        <dgm:presLayoutVars>
          <dgm:chMax val="1"/>
          <dgm:bulletEnabled val="1"/>
        </dgm:presLayoutVars>
      </dgm:prSet>
      <dgm:spPr/>
    </dgm:pt>
    <dgm:pt modelId="{5C43ACB8-45FC-2F49-B4DB-0B7F5E30B53F}" type="pres">
      <dgm:prSet presAssocID="{3F8FFC1D-3A11-4F2B-8D85-DE8116853325}" presName="descendantText" presStyleLbl="alignAccFollowNode1" presStyleIdx="1" presStyleCnt="2" custScaleY="131522">
        <dgm:presLayoutVars>
          <dgm:bulletEnabled val="1"/>
        </dgm:presLayoutVars>
      </dgm:prSet>
      <dgm:spPr/>
    </dgm:pt>
  </dgm:ptLst>
  <dgm:cxnLst>
    <dgm:cxn modelId="{3067F510-8C47-4695-A89E-641FFC9E174E}" srcId="{3F8FFC1D-3A11-4F2B-8D85-DE8116853325}" destId="{B7D6AFA4-0D49-4130-A5F6-6D784945175A}" srcOrd="2" destOrd="0" parTransId="{532DE4B8-528C-43C0-A16F-8B3963793078}" sibTransId="{9E235F98-38C6-4512-9C61-7182FF4E826B}"/>
    <dgm:cxn modelId="{D4168A1B-B63F-B348-80C4-D7200AE5C3A4}" type="presOf" srcId="{1FAEF704-CADA-4049-9C9F-730D2E90A5EA}" destId="{5C43ACB8-45FC-2F49-B4DB-0B7F5E30B53F}" srcOrd="0" destOrd="1" presId="urn:microsoft.com/office/officeart/2005/8/layout/vList5"/>
    <dgm:cxn modelId="{F461832B-C4D9-4DB0-B230-1E105C35915F}" srcId="{98E5495D-8698-4D2A-83A4-05A4AD73CB07}" destId="{C0D2D634-762E-495E-BB6F-82EB35442FC8}" srcOrd="0" destOrd="0" parTransId="{268F9CB4-61A0-42E7-A3B0-226EA1DF6E1E}" sibTransId="{A566256F-6925-45FA-83D4-11D1A6A8AE1F}"/>
    <dgm:cxn modelId="{F6E13841-88E4-274E-B7DF-8816A25238BA}" type="presOf" srcId="{5EB69CA6-D523-47FB-ABDF-93FDDCC4F258}" destId="{5C43ACB8-45FC-2F49-B4DB-0B7F5E30B53F}" srcOrd="0" destOrd="5" presId="urn:microsoft.com/office/officeart/2005/8/layout/vList5"/>
    <dgm:cxn modelId="{44D82562-E438-461B-A98D-1BE63001590D}" srcId="{84FB0A35-1097-4A90-8001-912BB0058F8C}" destId="{98E5495D-8698-4D2A-83A4-05A4AD73CB07}" srcOrd="0" destOrd="0" parTransId="{1179909B-6450-42C1-A811-DA7224697729}" sibTransId="{8B21206C-FADF-488D-8598-20C481730AE3}"/>
    <dgm:cxn modelId="{2F0EA764-6129-4BE6-9AA3-1B9187EBC5E1}" srcId="{3F8FFC1D-3A11-4F2B-8D85-DE8116853325}" destId="{1FAEF704-CADA-4049-9C9F-730D2E90A5EA}" srcOrd="1" destOrd="0" parTransId="{4B9E9629-4CE2-4A6F-BCA9-FD46969F0C24}" sibTransId="{E25BAE86-949E-454D-9C29-3E58E869E0A7}"/>
    <dgm:cxn modelId="{635EEC47-8B26-4F77-BC26-5649AEB60989}" srcId="{98E5495D-8698-4D2A-83A4-05A4AD73CB07}" destId="{E2E8952C-7BD1-44D0-91B4-4E99E12FE1FE}" srcOrd="2" destOrd="0" parTransId="{C47A9037-C9BC-4D58-A67D-60D5ABD7B094}" sibTransId="{31648396-AD31-42CD-BAA2-E2B750ED5117}"/>
    <dgm:cxn modelId="{E146A04E-7B15-46C0-AFED-6C79F53D29EA}" srcId="{3F8FFC1D-3A11-4F2B-8D85-DE8116853325}" destId="{D7AA0604-CAC8-4C14-BD75-5B8E0175D21C}" srcOrd="4" destOrd="0" parTransId="{791C1397-3218-46C0-A5F8-6C525F6B2C9E}" sibTransId="{8FA8370A-20E9-4525-89BE-7C1E505A707B}"/>
    <dgm:cxn modelId="{90F5CC6E-D61A-2D46-95FB-14D5D61BB203}" type="presOf" srcId="{B7D6AFA4-0D49-4130-A5F6-6D784945175A}" destId="{5C43ACB8-45FC-2F49-B4DB-0B7F5E30B53F}" srcOrd="0" destOrd="2" presId="urn:microsoft.com/office/officeart/2005/8/layout/vList5"/>
    <dgm:cxn modelId="{95CB3850-EC55-4258-993C-DB1D0C4DE604}" srcId="{98E5495D-8698-4D2A-83A4-05A4AD73CB07}" destId="{69BFA147-8768-4A78-9249-8BBF617DEB58}" srcOrd="1" destOrd="0" parTransId="{B2862039-8116-4ABE-A245-D889DCF0FB14}" sibTransId="{D872BFBE-CFEF-4253-A6E0-A51E23790D9D}"/>
    <dgm:cxn modelId="{B4ED0974-12A3-41CA-90AE-A0CA1CADCFEA}" srcId="{3F8FFC1D-3A11-4F2B-8D85-DE8116853325}" destId="{5EB69CA6-D523-47FB-ABDF-93FDDCC4F258}" srcOrd="5" destOrd="0" parTransId="{A1B6D248-6656-4AF3-81CF-06346EEA4B50}" sibTransId="{511A640C-2F18-4338-AA2C-DEC6B038ED48}"/>
    <dgm:cxn modelId="{2CEF6175-DE6D-4AD1-931C-64D6C57333CE}" srcId="{3F8FFC1D-3A11-4F2B-8D85-DE8116853325}" destId="{747DB897-B0D6-43FD-B96A-E29A0594CFF0}" srcOrd="6" destOrd="0" parTransId="{26E9016C-D8B6-4EEA-92EA-7B493FF0D11F}" sibTransId="{376AC5CA-E91B-4B06-A82E-F60539569725}"/>
    <dgm:cxn modelId="{C4FE7155-CCA1-B748-8893-E747DD51C8AB}" type="presOf" srcId="{747DB897-B0D6-43FD-B96A-E29A0594CFF0}" destId="{5C43ACB8-45FC-2F49-B4DB-0B7F5E30B53F}" srcOrd="0" destOrd="6" presId="urn:microsoft.com/office/officeart/2005/8/layout/vList5"/>
    <dgm:cxn modelId="{4A8CCC86-582C-8A44-8B28-7DA31C96BA2C}" type="presOf" srcId="{D7AA0604-CAC8-4C14-BD75-5B8E0175D21C}" destId="{5C43ACB8-45FC-2F49-B4DB-0B7F5E30B53F}" srcOrd="0" destOrd="4" presId="urn:microsoft.com/office/officeart/2005/8/layout/vList5"/>
    <dgm:cxn modelId="{C9A4988B-7E8B-FA4D-8F0F-16436820CA8B}" type="presOf" srcId="{3F8FFC1D-3A11-4F2B-8D85-DE8116853325}" destId="{9BEE5BA5-DCCA-944F-AB6B-7EE3A903F0A3}" srcOrd="0" destOrd="0" presId="urn:microsoft.com/office/officeart/2005/8/layout/vList5"/>
    <dgm:cxn modelId="{2587968C-137C-4836-A7FD-CA7E791A1686}" srcId="{3F8FFC1D-3A11-4F2B-8D85-DE8116853325}" destId="{74DC1EBD-8351-41DD-82AB-3066E8574651}" srcOrd="3" destOrd="0" parTransId="{2CD401C4-1CE5-4E62-90D6-A90AEE1A056A}" sibTransId="{D8E9FAA7-6AD2-44E3-B86E-5F04DB3850CE}"/>
    <dgm:cxn modelId="{FBED5A99-7D6A-C24A-B1A1-DB83B01659A1}" type="presOf" srcId="{84FB0A35-1097-4A90-8001-912BB0058F8C}" destId="{5BDC61C9-2688-D341-83A3-DB2CCB69D9E6}" srcOrd="0" destOrd="0" presId="urn:microsoft.com/office/officeart/2005/8/layout/vList5"/>
    <dgm:cxn modelId="{B1B9CBA0-1220-7F4C-A68A-F03E488F1414}" type="presOf" srcId="{D3D2B5C3-AE88-46A8-B236-CFEAD8BAB1C4}" destId="{5C43ACB8-45FC-2F49-B4DB-0B7F5E30B53F}" srcOrd="0" destOrd="0" presId="urn:microsoft.com/office/officeart/2005/8/layout/vList5"/>
    <dgm:cxn modelId="{42A9D0B3-7A3F-C940-8D42-BC74BABE8B27}" type="presOf" srcId="{E2E8952C-7BD1-44D0-91B4-4E99E12FE1FE}" destId="{2264299F-E861-C04E-8C13-A93222C79C34}" srcOrd="0" destOrd="2" presId="urn:microsoft.com/office/officeart/2005/8/layout/vList5"/>
    <dgm:cxn modelId="{1C0342B7-BC16-4008-BDB3-5377A693C4E9}" srcId="{84FB0A35-1097-4A90-8001-912BB0058F8C}" destId="{3F8FFC1D-3A11-4F2B-8D85-DE8116853325}" srcOrd="1" destOrd="0" parTransId="{31BC633E-ED9D-42D6-BB6E-7EF46B6B2092}" sibTransId="{135B7CA5-1D56-4CD1-8C3C-83ED913CF6EF}"/>
    <dgm:cxn modelId="{7939D0BB-EB20-4BA0-B4D5-13BACED84816}" srcId="{3F8FFC1D-3A11-4F2B-8D85-DE8116853325}" destId="{D3D2B5C3-AE88-46A8-B236-CFEAD8BAB1C4}" srcOrd="0" destOrd="0" parTransId="{A6336C39-E176-4348-BB35-CCA80EDF58C1}" sibTransId="{1592D97B-221C-4541-AFB5-E3FB0DA55317}"/>
    <dgm:cxn modelId="{6EB41ABE-8C8E-3C4C-8788-E58C75CBB061}" type="presOf" srcId="{69BFA147-8768-4A78-9249-8BBF617DEB58}" destId="{2264299F-E861-C04E-8C13-A93222C79C34}" srcOrd="0" destOrd="1" presId="urn:microsoft.com/office/officeart/2005/8/layout/vList5"/>
    <dgm:cxn modelId="{46624AC0-B51D-7947-92B5-C2CF3BF27C9D}" type="presOf" srcId="{74DC1EBD-8351-41DD-82AB-3066E8574651}" destId="{5C43ACB8-45FC-2F49-B4DB-0B7F5E30B53F}" srcOrd="0" destOrd="3" presId="urn:microsoft.com/office/officeart/2005/8/layout/vList5"/>
    <dgm:cxn modelId="{5F45DFC5-8323-9345-8E7E-1182185A7CE1}" type="presOf" srcId="{98E5495D-8698-4D2A-83A4-05A4AD73CB07}" destId="{0275697B-EA71-7540-8B49-B903C3C0D5E8}" srcOrd="0" destOrd="0" presId="urn:microsoft.com/office/officeart/2005/8/layout/vList5"/>
    <dgm:cxn modelId="{6CAD50F5-34FC-3D41-B32A-0E79EBD99C5E}" type="presOf" srcId="{C0D2D634-762E-495E-BB6F-82EB35442FC8}" destId="{2264299F-E861-C04E-8C13-A93222C79C34}" srcOrd="0" destOrd="0" presId="urn:microsoft.com/office/officeart/2005/8/layout/vList5"/>
    <dgm:cxn modelId="{E7C251E8-419F-9C48-AD1B-3146D954740C}" type="presParOf" srcId="{5BDC61C9-2688-D341-83A3-DB2CCB69D9E6}" destId="{B0D5805B-A003-294D-AFAA-ABDAFF8BF3F7}" srcOrd="0" destOrd="0" presId="urn:microsoft.com/office/officeart/2005/8/layout/vList5"/>
    <dgm:cxn modelId="{1B622CE4-25AD-8E47-BB96-4AF8EA998A49}" type="presParOf" srcId="{B0D5805B-A003-294D-AFAA-ABDAFF8BF3F7}" destId="{0275697B-EA71-7540-8B49-B903C3C0D5E8}" srcOrd="0" destOrd="0" presId="urn:microsoft.com/office/officeart/2005/8/layout/vList5"/>
    <dgm:cxn modelId="{25312A2D-52E7-1249-A2A5-3575CB0002EB}" type="presParOf" srcId="{B0D5805B-A003-294D-AFAA-ABDAFF8BF3F7}" destId="{2264299F-E861-C04E-8C13-A93222C79C34}" srcOrd="1" destOrd="0" presId="urn:microsoft.com/office/officeart/2005/8/layout/vList5"/>
    <dgm:cxn modelId="{C7725F64-72CB-694A-891B-7E26A4BEBFA3}" type="presParOf" srcId="{5BDC61C9-2688-D341-83A3-DB2CCB69D9E6}" destId="{A689896F-0DEC-5749-A089-7F7667E6E682}" srcOrd="1" destOrd="0" presId="urn:microsoft.com/office/officeart/2005/8/layout/vList5"/>
    <dgm:cxn modelId="{DB5221B0-CFC6-0E41-BE3D-9DBEC10CDED3}" type="presParOf" srcId="{5BDC61C9-2688-D341-83A3-DB2CCB69D9E6}" destId="{372078FB-8747-4547-967B-0B2EB54F5036}" srcOrd="2" destOrd="0" presId="urn:microsoft.com/office/officeart/2005/8/layout/vList5"/>
    <dgm:cxn modelId="{3D4BB9BF-6B24-5748-8BF4-F18ABABD819B}" type="presParOf" srcId="{372078FB-8747-4547-967B-0B2EB54F5036}" destId="{9BEE5BA5-DCCA-944F-AB6B-7EE3A903F0A3}" srcOrd="0" destOrd="0" presId="urn:microsoft.com/office/officeart/2005/8/layout/vList5"/>
    <dgm:cxn modelId="{046060E9-21AE-B94F-BF16-7284C4C33B91}" type="presParOf" srcId="{372078FB-8747-4547-967B-0B2EB54F5036}" destId="{5C43ACB8-45FC-2F49-B4DB-0B7F5E30B53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4299F-E861-C04E-8C13-A93222C79C34}">
      <dsp:nvSpPr>
        <dsp:cNvPr id="0" name=""/>
        <dsp:cNvSpPr/>
      </dsp:nvSpPr>
      <dsp:spPr>
        <a:xfrm rot="5400000">
          <a:off x="6119469" y="-2317940"/>
          <a:ext cx="1440485" cy="6437376"/>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Is power an issue? </a:t>
          </a:r>
        </a:p>
        <a:p>
          <a:pPr marL="171450" lvl="1" indent="-171450" algn="l" defTabSz="711200">
            <a:lnSpc>
              <a:spcPct val="90000"/>
            </a:lnSpc>
            <a:spcBef>
              <a:spcPct val="0"/>
            </a:spcBef>
            <a:spcAft>
              <a:spcPct val="15000"/>
            </a:spcAft>
            <a:buChar char="•"/>
          </a:pPr>
          <a:r>
            <a:rPr lang="en-US" sz="1600" kern="1200" dirty="0"/>
            <a:t>Average Current needed?</a:t>
          </a:r>
        </a:p>
        <a:p>
          <a:pPr marL="171450" lvl="1" indent="-171450" algn="l" defTabSz="711200">
            <a:lnSpc>
              <a:spcPct val="90000"/>
            </a:lnSpc>
            <a:spcBef>
              <a:spcPct val="0"/>
            </a:spcBef>
            <a:spcAft>
              <a:spcPct val="15000"/>
            </a:spcAft>
            <a:buChar char="•"/>
          </a:pPr>
          <a:r>
            <a:rPr lang="en-US" sz="1600" kern="1200" dirty="0"/>
            <a:t>Max. Transient Current  </a:t>
          </a:r>
        </a:p>
      </dsp:txBody>
      <dsp:txXfrm rot="-5400000">
        <a:off x="3621024" y="250824"/>
        <a:ext cx="6367057" cy="1299847"/>
      </dsp:txXfrm>
    </dsp:sp>
    <dsp:sp modelId="{0275697B-EA71-7540-8B49-B903C3C0D5E8}">
      <dsp:nvSpPr>
        <dsp:cNvPr id="0" name=""/>
        <dsp:cNvSpPr/>
      </dsp:nvSpPr>
      <dsp:spPr>
        <a:xfrm>
          <a:off x="0" y="444"/>
          <a:ext cx="3621024" cy="180060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How much Power is needed?  </a:t>
          </a:r>
        </a:p>
      </dsp:txBody>
      <dsp:txXfrm>
        <a:off x="87898" y="88342"/>
        <a:ext cx="3445228" cy="1624810"/>
      </dsp:txXfrm>
    </dsp:sp>
    <dsp:sp modelId="{5C43ACB8-45FC-2F49-B4DB-0B7F5E30B53F}">
      <dsp:nvSpPr>
        <dsp:cNvPr id="0" name=""/>
        <dsp:cNvSpPr/>
      </dsp:nvSpPr>
      <dsp:spPr>
        <a:xfrm rot="5400000">
          <a:off x="5885755" y="-377186"/>
          <a:ext cx="1894554" cy="6431089"/>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How far? (Distance Travelled)</a:t>
          </a:r>
        </a:p>
        <a:p>
          <a:pPr marL="171450" lvl="1" indent="-171450" algn="l" defTabSz="711200">
            <a:lnSpc>
              <a:spcPct val="90000"/>
            </a:lnSpc>
            <a:spcBef>
              <a:spcPct val="0"/>
            </a:spcBef>
            <a:spcAft>
              <a:spcPct val="15000"/>
            </a:spcAft>
            <a:buChar char="•"/>
          </a:pPr>
          <a:r>
            <a:rPr lang="en-US" sz="1600" kern="1200" dirty="0"/>
            <a:t>Authorized Frequencies </a:t>
          </a:r>
        </a:p>
        <a:p>
          <a:pPr marL="171450" lvl="1" indent="-171450" algn="l" defTabSz="711200">
            <a:lnSpc>
              <a:spcPct val="90000"/>
            </a:lnSpc>
            <a:spcBef>
              <a:spcPct val="0"/>
            </a:spcBef>
            <a:spcAft>
              <a:spcPct val="15000"/>
            </a:spcAft>
            <a:buChar char="•"/>
          </a:pPr>
          <a:r>
            <a:rPr lang="en-US" sz="1600" kern="1200" dirty="0"/>
            <a:t>Antenna Size</a:t>
          </a:r>
        </a:p>
        <a:p>
          <a:pPr marL="171450" lvl="1" indent="-171450" algn="l" defTabSz="711200">
            <a:lnSpc>
              <a:spcPct val="90000"/>
            </a:lnSpc>
            <a:spcBef>
              <a:spcPct val="0"/>
            </a:spcBef>
            <a:spcAft>
              <a:spcPct val="15000"/>
            </a:spcAft>
            <a:buChar char="•"/>
          </a:pPr>
          <a:r>
            <a:rPr lang="en-US" sz="1600" kern="1200" dirty="0"/>
            <a:t>Required Power</a:t>
          </a:r>
        </a:p>
        <a:p>
          <a:pPr marL="171450" lvl="1" indent="-171450" algn="l" defTabSz="711200">
            <a:lnSpc>
              <a:spcPct val="90000"/>
            </a:lnSpc>
            <a:spcBef>
              <a:spcPct val="0"/>
            </a:spcBef>
            <a:spcAft>
              <a:spcPct val="15000"/>
            </a:spcAft>
            <a:buChar char="•"/>
          </a:pPr>
          <a:r>
            <a:rPr lang="en-US" sz="1600" kern="1200" dirty="0"/>
            <a:t>It is 1 device or in a network?</a:t>
          </a:r>
        </a:p>
        <a:p>
          <a:pPr marL="171450" lvl="1" indent="-171450" algn="l" defTabSz="711200">
            <a:lnSpc>
              <a:spcPct val="90000"/>
            </a:lnSpc>
            <a:spcBef>
              <a:spcPct val="0"/>
            </a:spcBef>
            <a:spcAft>
              <a:spcPct val="15000"/>
            </a:spcAft>
            <a:buChar char="•"/>
          </a:pPr>
          <a:r>
            <a:rPr lang="en-US" sz="1600" kern="1200" dirty="0"/>
            <a:t>Do I need routing?</a:t>
          </a:r>
        </a:p>
        <a:p>
          <a:pPr marL="57150" lvl="1" indent="-57150" algn="l" defTabSz="488950">
            <a:lnSpc>
              <a:spcPct val="90000"/>
            </a:lnSpc>
            <a:spcBef>
              <a:spcPct val="0"/>
            </a:spcBef>
            <a:spcAft>
              <a:spcPct val="15000"/>
            </a:spcAft>
            <a:buChar char="•"/>
          </a:pPr>
          <a:r>
            <a:rPr lang="en-US" sz="1100" kern="1200" dirty="0"/>
            <a:t>…………</a:t>
          </a:r>
        </a:p>
      </dsp:txBody>
      <dsp:txXfrm rot="-5400000">
        <a:off x="3617488" y="1983566"/>
        <a:ext cx="6338604" cy="1709584"/>
      </dsp:txXfrm>
    </dsp:sp>
    <dsp:sp modelId="{9BEE5BA5-DCCA-944F-AB6B-7EE3A903F0A3}">
      <dsp:nvSpPr>
        <dsp:cNvPr id="0" name=""/>
        <dsp:cNvSpPr/>
      </dsp:nvSpPr>
      <dsp:spPr>
        <a:xfrm>
          <a:off x="0" y="1938055"/>
          <a:ext cx="3617487" cy="180060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Do I need communications/Networking module?</a:t>
          </a:r>
        </a:p>
      </dsp:txBody>
      <dsp:txXfrm>
        <a:off x="87898" y="2025953"/>
        <a:ext cx="3441691" cy="162481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image" Target="../media/image9.wmf"/><Relationship Id="rId7" Type="http://schemas.openxmlformats.org/officeDocument/2006/relationships/image" Target="../media/image13.wmf"/><Relationship Id="rId12" Type="http://schemas.openxmlformats.org/officeDocument/2006/relationships/image" Target="../media/image16.wmf"/><Relationship Id="rId2" Type="http://schemas.openxmlformats.org/officeDocument/2006/relationships/image" Target="../media/image8.wmf"/><Relationship Id="rId1" Type="http://schemas.openxmlformats.org/officeDocument/2006/relationships/image" Target="../media/image4.wmf"/><Relationship Id="rId6" Type="http://schemas.openxmlformats.org/officeDocument/2006/relationships/image" Target="../media/image12.wmf"/><Relationship Id="rId11" Type="http://schemas.openxmlformats.org/officeDocument/2006/relationships/image" Target="../media/image15.wmf"/><Relationship Id="rId5" Type="http://schemas.openxmlformats.org/officeDocument/2006/relationships/image" Target="../media/image11.wmf"/><Relationship Id="rId10" Type="http://schemas.openxmlformats.org/officeDocument/2006/relationships/image" Target="../media/image14.wmf"/><Relationship Id="rId4" Type="http://schemas.openxmlformats.org/officeDocument/2006/relationships/image" Target="../media/image10.wmf"/><Relationship Id="rId9" Type="http://schemas.openxmlformats.org/officeDocument/2006/relationships/image" Target="../media/image3.wmf"/></Relationships>
</file>

<file path=ppt/ink/ink1.xml><?xml version="1.0" encoding="utf-8"?>
<inkml:ink xmlns:inkml="http://www.w3.org/2003/InkML">
  <inkml:definitions>
    <inkml:context xml:id="ctx0">
      <inkml:inkSource xml:id="inkSrc0">
        <inkml:traceFormat>
          <inkml:channel name="X" type="integer" max="1280" units="cm"/>
          <inkml:channel name="Y" type="integer" max="1024" units="cm"/>
        </inkml:traceFormat>
        <inkml:channelProperties>
          <inkml:channelProperty channel="X" name="resolution" value="38" units="1/cm"/>
          <inkml:channelProperty channel="Y" name="resolution" value="37" units="1/cm"/>
        </inkml:channelProperties>
      </inkml:inkSource>
      <inkml:timestamp xml:id="ts0" timeString="2005-11-03T17:30:53.031"/>
    </inkml:context>
    <inkml:brush xml:id="br0">
      <inkml:brushProperty name="width" value="0.09701" units="cm"/>
      <inkml:brushProperty name="height" value="0.09701" units="cm"/>
      <inkml:brushProperty name="color" value="#FF0000"/>
      <inkml:brushProperty name="fitToCurve" value="1"/>
    </inkml:brush>
  </inkml:definitions>
  <inkml:trace contextRef="#ctx0" brushRef="#br0">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12B322-F99E-49A8-91EB-EFC61E6AEF3D}" type="datetimeFigureOut">
              <a:rPr lang="en-GB" smtClean="0"/>
              <a:t>08/10/2019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8A1A32-2F82-4547-BC96-FA4866447228}" type="slidenum">
              <a:rPr lang="en-GB" smtClean="0"/>
              <a:t>‹#›</a:t>
            </a:fld>
            <a:endParaRPr lang="en-GB"/>
          </a:p>
        </p:txBody>
      </p:sp>
    </p:spTree>
    <p:extLst>
      <p:ext uri="{BB962C8B-B14F-4D97-AF65-F5344CB8AC3E}">
        <p14:creationId xmlns:p14="http://schemas.microsoft.com/office/powerpoint/2010/main" val="596043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Executable"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en.wikipedia.org/wiki/Register_(computing)" TargetMode="External"/><Relationship Id="rId4" Type="http://schemas.openxmlformats.org/officeDocument/2006/relationships/hyperlink" Target="https://en.wikipedia.org/wiki/Computer_fil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Dedicated towards a certain application</a:t>
            </a:r>
            <a:br>
              <a:rPr lang="en-US" altLang="en-US" dirty="0"/>
            </a:br>
            <a:r>
              <a:rPr lang="en-US" altLang="en-US" dirty="0"/>
              <a:t>Knowledge about behavior at design time can  be used to minimize resources and to maximize robustness</a:t>
            </a:r>
          </a:p>
          <a:p>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2</a:t>
            </a:fld>
            <a:endParaRPr lang="en-GB"/>
          </a:p>
        </p:txBody>
      </p:sp>
    </p:spTree>
    <p:extLst>
      <p:ext uri="{BB962C8B-B14F-4D97-AF65-F5344CB8AC3E}">
        <p14:creationId xmlns:p14="http://schemas.microsoft.com/office/powerpoint/2010/main" val="1353813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80516B34-A3BA-4553-A64E-8D017526F5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44B3C75-E7D6-4D1C-98B5-93BEB45C305F}" type="slidenum">
              <a:rPr lang="el-GR" altLang="en-US"/>
              <a:pPr eaLnBrk="1" hangingPunct="1"/>
              <a:t>4</a:t>
            </a:fld>
            <a:endParaRPr lang="el-GR" altLang="en-US"/>
          </a:p>
        </p:txBody>
      </p:sp>
      <p:sp>
        <p:nvSpPr>
          <p:cNvPr id="84995" name="Rectangle 2">
            <a:extLst>
              <a:ext uri="{FF2B5EF4-FFF2-40B4-BE49-F238E27FC236}">
                <a16:creationId xmlns:a16="http://schemas.microsoft.com/office/drawing/2014/main" id="{123A8DB7-D3E0-4423-810D-360E0D5ED2CD}"/>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id="{231B0C4B-9234-4054-8302-423571385AE9}"/>
              </a:ext>
            </a:extLst>
          </p:cNvPr>
          <p:cNvSpPr>
            <a:spLocks noGrp="1" noChangeArrowheads="1"/>
          </p:cNvSpPr>
          <p:nvPr>
            <p:ph type="body" idx="1"/>
          </p:nvPr>
        </p:nvSpPr>
        <p:spPr>
          <a:xfrm>
            <a:off x="914400" y="4341813"/>
            <a:ext cx="5029200" cy="41163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4121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0E08BF1-18E0-4ECF-9DA9-D981367D9F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B1C9E07-FCA3-4E08-A043-E54BA3A4AD32}" type="slidenum">
              <a:rPr lang="el-GR" altLang="en-US"/>
              <a:pPr eaLnBrk="1" hangingPunct="1"/>
              <a:t>5</a:t>
            </a:fld>
            <a:endParaRPr lang="el-GR" altLang="en-US"/>
          </a:p>
        </p:txBody>
      </p:sp>
      <p:sp>
        <p:nvSpPr>
          <p:cNvPr id="86019" name="Rectangle 2">
            <a:extLst>
              <a:ext uri="{FF2B5EF4-FFF2-40B4-BE49-F238E27FC236}">
                <a16:creationId xmlns:a16="http://schemas.microsoft.com/office/drawing/2014/main" id="{247EDBB8-4D1F-43CF-A50D-6771FFCB88A7}"/>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CB72D487-3595-4A22-9578-6076179A3192}"/>
              </a:ext>
            </a:extLst>
          </p:cNvPr>
          <p:cNvSpPr>
            <a:spLocks noGrp="1" noChangeArrowheads="1"/>
          </p:cNvSpPr>
          <p:nvPr>
            <p:ph type="body" idx="1"/>
          </p:nvPr>
        </p:nvSpPr>
        <p:spPr>
          <a:xfrm>
            <a:off x="914400" y="4341813"/>
            <a:ext cx="5029200" cy="41163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47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DD9E5372-E297-4974-B68F-3BB80ADC3C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B28925A-D1B8-4A57-9F14-D6D456F2D478}" type="slidenum">
              <a:rPr lang="el-GR" altLang="en-US"/>
              <a:pPr eaLnBrk="1" hangingPunct="1"/>
              <a:t>7</a:t>
            </a:fld>
            <a:endParaRPr lang="el-GR" altLang="en-US"/>
          </a:p>
        </p:txBody>
      </p:sp>
      <p:sp>
        <p:nvSpPr>
          <p:cNvPr id="87043" name="Rectangle 2">
            <a:extLst>
              <a:ext uri="{FF2B5EF4-FFF2-40B4-BE49-F238E27FC236}">
                <a16:creationId xmlns:a16="http://schemas.microsoft.com/office/drawing/2014/main" id="{97CC821D-8444-40AD-A152-448864296143}"/>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EDF19027-2959-4E20-8B72-B26FD2E3691D}"/>
              </a:ext>
            </a:extLst>
          </p:cNvPr>
          <p:cNvSpPr>
            <a:spLocks noGrp="1" noChangeArrowheads="1"/>
          </p:cNvSpPr>
          <p:nvPr>
            <p:ph type="body" idx="1"/>
          </p:nvPr>
        </p:nvSpPr>
        <p:spPr>
          <a:xfrm>
            <a:off x="914400" y="4341813"/>
            <a:ext cx="5029200" cy="41163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5208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 </a:t>
            </a:r>
            <a:r>
              <a:rPr lang="en-GB" sz="1200" b="1" i="0" kern="1200">
                <a:solidFill>
                  <a:schemeClr val="tx1"/>
                </a:solidFill>
                <a:effectLst/>
                <a:latin typeface="+mn-lt"/>
                <a:ea typeface="+mn-ea"/>
                <a:cs typeface="+mn-cs"/>
              </a:rPr>
              <a:t>watchdog</a:t>
            </a:r>
            <a:r>
              <a:rPr lang="en-GB" sz="1200" b="0" i="0" kern="1200">
                <a:solidFill>
                  <a:schemeClr val="tx1"/>
                </a:solidFill>
                <a:effectLst/>
                <a:latin typeface="+mn-lt"/>
                <a:ea typeface="+mn-ea"/>
                <a:cs typeface="+mn-cs"/>
              </a:rPr>
              <a:t> timer (WDT) is a device or </a:t>
            </a:r>
            <a:r>
              <a:rPr lang="en-GB" sz="1200" b="1" i="0" kern="1200">
                <a:solidFill>
                  <a:schemeClr val="tx1"/>
                </a:solidFill>
                <a:effectLst/>
                <a:latin typeface="+mn-lt"/>
                <a:ea typeface="+mn-ea"/>
                <a:cs typeface="+mn-cs"/>
              </a:rPr>
              <a:t>electronic</a:t>
            </a:r>
            <a:r>
              <a:rPr lang="en-GB" sz="1200" b="0" i="0" kern="1200">
                <a:solidFill>
                  <a:schemeClr val="tx1"/>
                </a:solidFill>
                <a:effectLst/>
                <a:latin typeface="+mn-lt"/>
                <a:ea typeface="+mn-ea"/>
                <a:cs typeface="+mn-cs"/>
              </a:rPr>
              <a:t> card that performs a specific operation after a certain period of time if something goes wrong with an </a:t>
            </a:r>
            <a:r>
              <a:rPr lang="en-GB" sz="1200" b="1" i="0" kern="1200">
                <a:solidFill>
                  <a:schemeClr val="tx1"/>
                </a:solidFill>
                <a:effectLst/>
                <a:latin typeface="+mn-lt"/>
                <a:ea typeface="+mn-ea"/>
                <a:cs typeface="+mn-cs"/>
              </a:rPr>
              <a:t>electronic</a:t>
            </a:r>
            <a:r>
              <a:rPr lang="en-GB" sz="1200" b="0" i="0" kern="1200">
                <a:solidFill>
                  <a:schemeClr val="tx1"/>
                </a:solidFill>
                <a:effectLst/>
                <a:latin typeface="+mn-lt"/>
                <a:ea typeface="+mn-ea"/>
                <a:cs typeface="+mn-cs"/>
              </a:rPr>
              <a:t>system and the system does not recover on its own.</a:t>
            </a:r>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10</a:t>
            </a:fld>
            <a:endParaRPr lang="en-GB"/>
          </a:p>
        </p:txBody>
      </p:sp>
    </p:spTree>
    <p:extLst>
      <p:ext uri="{BB962C8B-B14F-4D97-AF65-F5344CB8AC3E}">
        <p14:creationId xmlns:p14="http://schemas.microsoft.com/office/powerpoint/2010/main" val="740500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11</a:t>
            </a:fld>
            <a:endParaRPr lang="en-GB"/>
          </a:p>
        </p:txBody>
      </p:sp>
    </p:spTree>
    <p:extLst>
      <p:ext uri="{BB962C8B-B14F-4D97-AF65-F5344CB8AC3E}">
        <p14:creationId xmlns:p14="http://schemas.microsoft.com/office/powerpoint/2010/main" val="1969588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12</a:t>
            </a:fld>
            <a:endParaRPr lang="en-GB"/>
          </a:p>
        </p:txBody>
      </p:sp>
    </p:spTree>
    <p:extLst>
      <p:ext uri="{BB962C8B-B14F-4D97-AF65-F5344CB8AC3E}">
        <p14:creationId xmlns:p14="http://schemas.microsoft.com/office/powerpoint/2010/main" val="2989404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14</a:t>
            </a:fld>
            <a:endParaRPr lang="en-GB"/>
          </a:p>
        </p:txBody>
      </p:sp>
    </p:spTree>
    <p:extLst>
      <p:ext uri="{BB962C8B-B14F-4D97-AF65-F5344CB8AC3E}">
        <p14:creationId xmlns:p14="http://schemas.microsoft.com/office/powerpoint/2010/main" val="123023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 System-on-a-Chip: Example</a:t>
            </a:r>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15</a:t>
            </a:fld>
            <a:endParaRPr lang="en-GB"/>
          </a:p>
        </p:txBody>
      </p:sp>
    </p:spTree>
    <p:extLst>
      <p:ext uri="{BB962C8B-B14F-4D97-AF65-F5344CB8AC3E}">
        <p14:creationId xmlns:p14="http://schemas.microsoft.com/office/powerpoint/2010/main" val="2274705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instructions are usually part of an </a:t>
            </a:r>
            <a:r>
              <a:rPr lang="en-GB" sz="1200" b="0" i="0" u="none" strike="noStrike" kern="1200" dirty="0">
                <a:solidFill>
                  <a:schemeClr val="tx1"/>
                </a:solidFill>
                <a:effectLst/>
                <a:latin typeface="+mn-lt"/>
                <a:ea typeface="+mn-ea"/>
                <a:cs typeface="+mn-cs"/>
                <a:hlinkClick r:id="rId3" tooltip="Executable"/>
              </a:rPr>
              <a:t>executable</a:t>
            </a:r>
            <a:r>
              <a:rPr lang="en-GB" sz="1200" b="0" i="0" kern="1200" dirty="0">
                <a:solidFill>
                  <a:schemeClr val="tx1"/>
                </a:solidFill>
                <a:effectLst/>
                <a:latin typeface="+mn-lt"/>
                <a:ea typeface="+mn-ea"/>
                <a:cs typeface="+mn-cs"/>
              </a:rPr>
              <a:t> program, often stored as a </a:t>
            </a:r>
            <a:r>
              <a:rPr lang="en-GB" sz="1200" b="0" i="0" u="none" strike="noStrike" kern="1200" dirty="0">
                <a:solidFill>
                  <a:schemeClr val="tx1"/>
                </a:solidFill>
                <a:effectLst/>
                <a:latin typeface="+mn-lt"/>
                <a:ea typeface="+mn-ea"/>
                <a:cs typeface="+mn-cs"/>
                <a:hlinkClick r:id="rId4" tooltip="Computer file"/>
              </a:rPr>
              <a:t>computer file</a:t>
            </a:r>
            <a:r>
              <a:rPr lang="en-GB" sz="1200" b="0" i="0" kern="1200" dirty="0">
                <a:solidFill>
                  <a:schemeClr val="tx1"/>
                </a:solidFill>
                <a:effectLst/>
                <a:latin typeface="+mn-lt"/>
                <a:ea typeface="+mn-ea"/>
                <a:cs typeface="+mn-cs"/>
              </a:rPr>
              <a:t> and executed on the processor.</a:t>
            </a:r>
          </a:p>
          <a:p>
            <a:r>
              <a:rPr lang="en-GB" sz="1200" b="0" i="0" kern="1200" dirty="0">
                <a:solidFill>
                  <a:schemeClr val="tx1"/>
                </a:solidFill>
                <a:effectLst/>
                <a:latin typeface="+mn-lt"/>
                <a:ea typeface="+mn-ea"/>
                <a:cs typeface="+mn-cs"/>
              </a:rPr>
              <a:t>The x86 instruction set has been extended several times, introducing wider </a:t>
            </a:r>
            <a:r>
              <a:rPr lang="en-GB" sz="1200" b="0" i="0" u="none" strike="noStrike" kern="1200" dirty="0">
                <a:solidFill>
                  <a:schemeClr val="tx1"/>
                </a:solidFill>
                <a:effectLst/>
                <a:latin typeface="+mn-lt"/>
                <a:ea typeface="+mn-ea"/>
                <a:cs typeface="+mn-cs"/>
                <a:hlinkClick r:id="rId5" tooltip="Register (computing)"/>
              </a:rPr>
              <a:t>registers</a:t>
            </a:r>
            <a:r>
              <a:rPr lang="en-GB" sz="1200" b="0" i="0" kern="1200" dirty="0">
                <a:solidFill>
                  <a:schemeClr val="tx1"/>
                </a:solidFill>
                <a:effectLst/>
                <a:latin typeface="+mn-lt"/>
                <a:ea typeface="+mn-ea"/>
                <a:cs typeface="+mn-cs"/>
              </a:rPr>
              <a:t> and datatypes as well as new functionality.</a:t>
            </a:r>
          </a:p>
          <a:p>
            <a:endParaRPr lang="en-GB" dirty="0"/>
          </a:p>
        </p:txBody>
      </p:sp>
      <p:sp>
        <p:nvSpPr>
          <p:cNvPr id="4" name="Slide Number Placeholder 3"/>
          <p:cNvSpPr>
            <a:spLocks noGrp="1"/>
          </p:cNvSpPr>
          <p:nvPr>
            <p:ph type="sldNum" sz="quarter" idx="5"/>
          </p:nvPr>
        </p:nvSpPr>
        <p:spPr/>
        <p:txBody>
          <a:bodyPr/>
          <a:lstStyle/>
          <a:p>
            <a:fld id="{578A1A32-2F82-4547-BC96-FA4866447228}" type="slidenum">
              <a:rPr lang="en-GB" smtClean="0"/>
              <a:t>16</a:t>
            </a:fld>
            <a:endParaRPr lang="en-GB"/>
          </a:p>
        </p:txBody>
      </p:sp>
    </p:spTree>
    <p:extLst>
      <p:ext uri="{BB962C8B-B14F-4D97-AF65-F5344CB8AC3E}">
        <p14:creationId xmlns:p14="http://schemas.microsoft.com/office/powerpoint/2010/main" val="39103580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Inter-integrated Circuit (I</a:t>
            </a:r>
            <a:r>
              <a:rPr lang="en-GB" sz="1200" b="0" i="0" kern="1200" baseline="30000" dirty="0">
                <a:solidFill>
                  <a:schemeClr val="tx1"/>
                </a:solidFill>
                <a:effectLst/>
                <a:latin typeface="+mn-lt"/>
                <a:ea typeface="+mn-ea"/>
                <a:cs typeface="+mn-cs"/>
              </a:rPr>
              <a:t>2</a:t>
            </a:r>
            <a:r>
              <a:rPr lang="en-GB" sz="1200" b="0" i="0" kern="1200" dirty="0">
                <a:solidFill>
                  <a:schemeClr val="tx1"/>
                </a:solidFill>
                <a:effectLst/>
                <a:latin typeface="+mn-lt"/>
                <a:ea typeface="+mn-ea"/>
                <a:cs typeface="+mn-cs"/>
              </a:rPr>
              <a:t>C) Protocol is a protocol intended to allow multiple “slave” digital integrated circuits (“chips”) to communicate with one or more “master” chips. </a:t>
            </a:r>
          </a:p>
          <a:p>
            <a:r>
              <a:rPr lang="en-GB" sz="1200" b="0" i="0" kern="1200" dirty="0">
                <a:solidFill>
                  <a:schemeClr val="tx1"/>
                </a:solidFill>
                <a:effectLst/>
                <a:latin typeface="+mn-lt"/>
                <a:ea typeface="+mn-ea"/>
                <a:cs typeface="+mn-cs"/>
              </a:rPr>
              <a:t>he DHT11 is chosen because it is lab calibrated, accurate and stable and its signal output is digital. Most important of all, it is relatively inexpensive for the given performance. Below is the pinout of the sensor. </a:t>
            </a:r>
            <a:endParaRPr lang="en-US" dirty="0"/>
          </a:p>
        </p:txBody>
      </p:sp>
      <p:sp>
        <p:nvSpPr>
          <p:cNvPr id="4" name="Slide Number Placeholder 3"/>
          <p:cNvSpPr>
            <a:spLocks noGrp="1"/>
          </p:cNvSpPr>
          <p:nvPr>
            <p:ph type="sldNum" sz="quarter" idx="5"/>
          </p:nvPr>
        </p:nvSpPr>
        <p:spPr/>
        <p:txBody>
          <a:bodyPr/>
          <a:lstStyle/>
          <a:p>
            <a:fld id="{578A1A32-2F82-4547-BC96-FA4866447228}" type="slidenum">
              <a:rPr lang="en-GB" smtClean="0"/>
              <a:t>18</a:t>
            </a:fld>
            <a:endParaRPr lang="en-GB"/>
          </a:p>
        </p:txBody>
      </p:sp>
    </p:spTree>
    <p:extLst>
      <p:ext uri="{BB962C8B-B14F-4D97-AF65-F5344CB8AC3E}">
        <p14:creationId xmlns:p14="http://schemas.microsoft.com/office/powerpoint/2010/main" val="1885719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D7198302-8203-4006-86E6-527A997305F3}"/>
              </a:ext>
            </a:extLst>
          </p:cNvPr>
          <p:cNvSpPr>
            <a:spLocks noGrp="1" noChangeArrowheads="1"/>
          </p:cNvSpPr>
          <p:nvPr>
            <p:ph type="dt" sz="quarter"/>
          </p:nvPr>
        </p:nvSpPr>
        <p:spPr/>
        <p:txBody>
          <a:bodyPr/>
          <a:lstStyle>
            <a:lvl1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1pPr>
            <a:lvl2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2pPr>
            <a:lvl3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3pPr>
            <a:lvl4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4pPr>
            <a:lvl5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9pPr>
          </a:lstStyle>
          <a:p>
            <a:pPr eaLnBrk="1"/>
            <a:endParaRPr lang="en-US" altLang="en-US" sz="1000">
              <a:solidFill>
                <a:srgbClr val="000000"/>
              </a:solidFill>
              <a:latin typeface="HelveticaNeueLT Pro 77 BdCn"/>
            </a:endParaRPr>
          </a:p>
          <a:p>
            <a:pPr eaLnBrk="1"/>
            <a:fld id="{113ED43D-65DC-46AE-A2B9-01BE99E14ED4}" type="slidenum">
              <a:rPr lang="en-US" altLang="en-US" sz="1000">
                <a:solidFill>
                  <a:srgbClr val="000000"/>
                </a:solidFill>
                <a:latin typeface="HelveticaNeueLT Pro 77 BdCn"/>
              </a:rPr>
              <a:pPr eaLnBrk="1"/>
              <a:t>31</a:t>
            </a:fld>
            <a:endParaRPr lang="en-US" altLang="en-US" sz="1000">
              <a:solidFill>
                <a:srgbClr val="000000"/>
              </a:solidFill>
              <a:latin typeface="HelveticaNeueLT Pro 77 BdCn"/>
            </a:endParaRPr>
          </a:p>
        </p:txBody>
      </p:sp>
      <p:sp>
        <p:nvSpPr>
          <p:cNvPr id="14337" name="Text Box 1">
            <a:extLst>
              <a:ext uri="{FF2B5EF4-FFF2-40B4-BE49-F238E27FC236}">
                <a16:creationId xmlns:a16="http://schemas.microsoft.com/office/drawing/2014/main" id="{EA91F7E8-80F7-4C89-BDE6-E1DDF6ED6F04}"/>
              </a:ext>
            </a:extLst>
          </p:cNvPr>
          <p:cNvSpPr txBox="1">
            <a:spLocks noGrp="1" noRot="1" noChangeAspect="1" noChangeArrowheads="1"/>
          </p:cNvSpPr>
          <p:nvPr>
            <p:ph type="sldImg"/>
          </p:nvPr>
        </p:nvSpPr>
        <p:spPr>
          <a:xfrm>
            <a:off x="381000" y="685800"/>
            <a:ext cx="6096000" cy="3429000"/>
          </a:xfrm>
          <a:ln/>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p>
      <p:sp>
        <p:nvSpPr>
          <p:cNvPr id="14338" name="Text Box 2">
            <a:extLst>
              <a:ext uri="{FF2B5EF4-FFF2-40B4-BE49-F238E27FC236}">
                <a16:creationId xmlns:a16="http://schemas.microsoft.com/office/drawing/2014/main" id="{9EC3FAF4-C3A6-4B00-B9C0-E730E7868666}"/>
              </a:ext>
            </a:extLst>
          </p:cNvPr>
          <p:cNvSpPr txBox="1">
            <a:spLocks noGrp="1" noChangeArrowheads="1"/>
          </p:cNvSpPr>
          <p:nvPr>
            <p:ph type="body" idx="1"/>
          </p:nvPr>
        </p:nvSpPr>
        <p:spPr>
          <a:xfrm>
            <a:off x="914400" y="4343400"/>
            <a:ext cx="5029200" cy="4114800"/>
          </a:xfrm>
          <a:ln/>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r>
              <a:rPr lang="en-US" dirty="0">
                <a:cs typeface="+mn-cs"/>
              </a:rPr>
              <a:t>All connections to computers- mice, printers </a:t>
            </a:r>
            <a:r>
              <a:rPr lang="en-US" dirty="0" err="1">
                <a:cs typeface="+mn-cs"/>
              </a:rPr>
              <a:t>etc</a:t>
            </a:r>
            <a:r>
              <a:rPr lang="en-US" dirty="0">
                <a:cs typeface="+mn-cs"/>
              </a:rPr>
              <a:t> use a serial port. </a:t>
            </a:r>
            <a:r>
              <a:rPr lang="en-US" dirty="0" err="1">
                <a:cs typeface="+mn-cs"/>
              </a:rPr>
              <a:t>Gotta</a:t>
            </a:r>
            <a:r>
              <a:rPr lang="en-US" dirty="0">
                <a:cs typeface="+mn-cs"/>
              </a:rPr>
              <a:t> pick the right one.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780BEA7D-C9BF-45BD-BF4B-5566BC2F16B9}"/>
              </a:ext>
            </a:extLst>
          </p:cNvPr>
          <p:cNvSpPr>
            <a:spLocks noGrp="1" noChangeArrowheads="1"/>
          </p:cNvSpPr>
          <p:nvPr>
            <p:ph type="dt" sz="quarter"/>
          </p:nvPr>
        </p:nvSpPr>
        <p:spPr/>
        <p:txBody>
          <a:bodyPr/>
          <a:lstStyle>
            <a:lvl1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1pPr>
            <a:lvl2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2pPr>
            <a:lvl3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3pPr>
            <a:lvl4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4pPr>
            <a:lvl5pPr eaLnBrk="0" hangingPunct="0">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tabLst>
                <a:tab pos="723900" algn="l"/>
                <a:tab pos="1447800" algn="l"/>
                <a:tab pos="2171700" algn="l"/>
              </a:tabLst>
              <a:defRPr sz="2400">
                <a:solidFill>
                  <a:schemeClr val="bg1"/>
                </a:solidFill>
                <a:latin typeface="Arial" panose="020B0604020202020204" pitchFamily="34" charset="0"/>
                <a:ea typeface="MS PGothic" panose="020B0600070205080204" pitchFamily="34" charset="-128"/>
              </a:defRPr>
            </a:lvl9pPr>
          </a:lstStyle>
          <a:p>
            <a:pPr eaLnBrk="1"/>
            <a:endParaRPr lang="en-US" altLang="en-US" sz="1000">
              <a:solidFill>
                <a:srgbClr val="000000"/>
              </a:solidFill>
              <a:latin typeface="HelveticaNeueLT Pro 77 BdCn"/>
            </a:endParaRPr>
          </a:p>
          <a:p>
            <a:pPr eaLnBrk="1"/>
            <a:fld id="{3DB34065-1B20-42C3-B45C-629736B1295B}" type="slidenum">
              <a:rPr lang="en-US" altLang="en-US" sz="1000">
                <a:solidFill>
                  <a:srgbClr val="000000"/>
                </a:solidFill>
                <a:latin typeface="HelveticaNeueLT Pro 77 BdCn"/>
              </a:rPr>
              <a:pPr eaLnBrk="1"/>
              <a:t>33</a:t>
            </a:fld>
            <a:endParaRPr lang="en-US" altLang="en-US" sz="1000">
              <a:solidFill>
                <a:srgbClr val="000000"/>
              </a:solidFill>
              <a:latin typeface="HelveticaNeueLT Pro 77 BdCn"/>
            </a:endParaRPr>
          </a:p>
        </p:txBody>
      </p:sp>
      <p:sp>
        <p:nvSpPr>
          <p:cNvPr id="14337" name="Text Box 1">
            <a:extLst>
              <a:ext uri="{FF2B5EF4-FFF2-40B4-BE49-F238E27FC236}">
                <a16:creationId xmlns:a16="http://schemas.microsoft.com/office/drawing/2014/main" id="{4B852D9B-C896-48CF-9E99-39415AC8877C}"/>
              </a:ext>
            </a:extLst>
          </p:cNvPr>
          <p:cNvSpPr txBox="1">
            <a:spLocks noGrp="1" noRot="1" noChangeAspect="1" noChangeArrowheads="1"/>
          </p:cNvSpPr>
          <p:nvPr>
            <p:ph type="sldImg"/>
          </p:nvPr>
        </p:nvSpPr>
        <p:spPr>
          <a:xfrm>
            <a:off x="381000" y="685800"/>
            <a:ext cx="6096000" cy="3429000"/>
          </a:xfrm>
          <a:ln/>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p>
      <p:sp>
        <p:nvSpPr>
          <p:cNvPr id="14338" name="Text Box 2">
            <a:extLst>
              <a:ext uri="{FF2B5EF4-FFF2-40B4-BE49-F238E27FC236}">
                <a16:creationId xmlns:a16="http://schemas.microsoft.com/office/drawing/2014/main" id="{280F1F01-2D12-428B-A599-6603F6ECA859}"/>
              </a:ext>
            </a:extLst>
          </p:cNvPr>
          <p:cNvSpPr txBox="1">
            <a:spLocks noGrp="1" noChangeArrowheads="1"/>
          </p:cNvSpPr>
          <p:nvPr>
            <p:ph type="body" idx="1"/>
          </p:nvPr>
        </p:nvSpPr>
        <p:spPr>
          <a:xfrm>
            <a:off x="914400" y="4343400"/>
            <a:ext cx="5029200" cy="4114800"/>
          </a:xfrm>
          <a:ln/>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r>
              <a:rPr lang="en-US" dirty="0">
                <a:cs typeface="+mn-cs"/>
              </a:rPr>
              <a:t>All connections to computers- mice, printers </a:t>
            </a:r>
            <a:r>
              <a:rPr lang="en-US" dirty="0" err="1">
                <a:cs typeface="+mn-cs"/>
              </a:rPr>
              <a:t>etc</a:t>
            </a:r>
            <a:r>
              <a:rPr lang="en-US" dirty="0">
                <a:cs typeface="+mn-cs"/>
              </a:rPr>
              <a:t> use a serial port. </a:t>
            </a:r>
            <a:r>
              <a:rPr lang="en-US" dirty="0" err="1">
                <a:cs typeface="+mn-cs"/>
              </a:rPr>
              <a:t>Gotta</a:t>
            </a:r>
            <a:r>
              <a:rPr lang="en-US" dirty="0">
                <a:cs typeface="+mn-cs"/>
              </a:rPr>
              <a:t> pick the right one.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Questions</a:t>
            </a:r>
            <a:r>
              <a:rPr lang="en-US" baseline="0" dirty="0"/>
              <a:t> and Answers section </a:t>
            </a:r>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34</a:t>
            </a:fld>
            <a:endParaRPr lang="en-US"/>
          </a:p>
        </p:txBody>
      </p:sp>
    </p:spTree>
    <p:extLst>
      <p:ext uri="{BB962C8B-B14F-4D97-AF65-F5344CB8AC3E}">
        <p14:creationId xmlns:p14="http://schemas.microsoft.com/office/powerpoint/2010/main" val="1788501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276BEA-918C-AB47-851C-911911B42B53}" type="datetimeFigureOut">
              <a:rPr lang="en-US" smtClean="0"/>
              <a:t>10/8/2019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8F09E1-9614-A74C-9B2F-3B9A66833C6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906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76BEA-918C-AB47-851C-911911B42B53}" type="datetimeFigureOut">
              <a:rPr lang="en-US" smtClean="0"/>
              <a:t>10/8/2019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109081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276BEA-918C-AB47-851C-911911B42B53}" type="datetimeFigureOut">
              <a:rPr lang="en-US" smtClean="0"/>
              <a:t>10/8/2019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8F09E1-9614-A74C-9B2F-3B9A66833C6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322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276BEA-918C-AB47-851C-911911B42B53}" type="datetimeFigureOut">
              <a:rPr lang="en-US" smtClean="0"/>
              <a:t>10/8/2019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1591587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276BEA-918C-AB47-851C-911911B42B53}" type="datetimeFigureOut">
              <a:rPr lang="en-US" smtClean="0"/>
              <a:t>10/8/2019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2642580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276BEA-918C-AB47-851C-911911B42B53}" type="datetimeFigureOut">
              <a:rPr lang="en-US" smtClean="0"/>
              <a:t>10/8/2019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3542634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6276BEA-918C-AB47-851C-911911B42B53}" type="datetimeFigureOut">
              <a:rPr lang="en-US" smtClean="0"/>
              <a:t>10/8/2019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3984765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6276BEA-918C-AB47-851C-911911B42B53}" type="datetimeFigureOut">
              <a:rPr lang="en-US" smtClean="0"/>
              <a:t>10/8/2019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38F09E1-9614-A74C-9B2F-3B9A66833C69}" type="slidenum">
              <a:rPr lang="en-US" smtClean="0"/>
              <a:t>‹#›</a:t>
            </a:fld>
            <a:endParaRPr lang="en-US"/>
          </a:p>
        </p:txBody>
      </p:sp>
    </p:spTree>
    <p:extLst>
      <p:ext uri="{BB962C8B-B14F-4D97-AF65-F5344CB8AC3E}">
        <p14:creationId xmlns:p14="http://schemas.microsoft.com/office/powerpoint/2010/main" val="291297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276BEA-918C-AB47-851C-911911B42B53}" type="datetimeFigureOut">
              <a:rPr lang="en-US" smtClean="0"/>
              <a:t>10/8/2019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30604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76BEA-918C-AB47-851C-911911B42B53}" type="datetimeFigureOut">
              <a:rPr lang="en-US" smtClean="0"/>
              <a:t>10/8/2019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551539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76BEA-918C-AB47-851C-911911B42B53}" type="datetimeFigureOut">
              <a:rPr lang="en-US" smtClean="0"/>
              <a:t>10/8/2019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8F09E1-9614-A74C-9B2F-3B9A66833C69}" type="slidenum">
              <a:rPr lang="en-US" smtClean="0"/>
              <a:t>‹#›</a:t>
            </a:fld>
            <a:endParaRPr lang="en-US"/>
          </a:p>
        </p:txBody>
      </p:sp>
    </p:spTree>
    <p:extLst>
      <p:ext uri="{BB962C8B-B14F-4D97-AF65-F5344CB8AC3E}">
        <p14:creationId xmlns:p14="http://schemas.microsoft.com/office/powerpoint/2010/main" val="414000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6276BEA-918C-AB47-851C-911911B42B53}" type="datetimeFigureOut">
              <a:rPr lang="en-US" smtClean="0"/>
              <a:t>10/8/2019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38F09E1-9614-A74C-9B2F-3B9A66833C69}"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926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2.xml"/><Relationship Id="rId7" Type="http://schemas.openxmlformats.org/officeDocument/2006/relationships/image" Target="../media/image4.w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image" Target="../media/image7.png"/><Relationship Id="rId5" Type="http://schemas.openxmlformats.org/officeDocument/2006/relationships/image" Target="../media/image3.wmf"/><Relationship Id="rId10" Type="http://schemas.openxmlformats.org/officeDocument/2006/relationships/image" Target="../media/image6.png"/><Relationship Id="rId4" Type="http://schemas.openxmlformats.org/officeDocument/2006/relationships/oleObject" Target="../embeddings/oleObject1.bin"/><Relationship Id="rId9" Type="http://schemas.openxmlformats.org/officeDocument/2006/relationships/image" Target="../media/image5.wmf"/></Relationships>
</file>

<file path=ppt/slides/_rels/slide5.xml.rels><?xml version="1.0" encoding="UTF-8" standalone="yes"?>
<Relationships xmlns="http://schemas.openxmlformats.org/package/2006/relationships"><Relationship Id="rId8" Type="http://schemas.openxmlformats.org/officeDocument/2006/relationships/oleObject" Target="../embeddings/oleObject6.bin"/><Relationship Id="rId13" Type="http://schemas.openxmlformats.org/officeDocument/2006/relationships/image" Target="../media/image11.wmf"/><Relationship Id="rId18" Type="http://schemas.openxmlformats.org/officeDocument/2006/relationships/oleObject" Target="../embeddings/oleObject11.bin"/><Relationship Id="rId26" Type="http://schemas.openxmlformats.org/officeDocument/2006/relationships/oleObject" Target="../embeddings/oleObject15.bin"/><Relationship Id="rId3" Type="http://schemas.openxmlformats.org/officeDocument/2006/relationships/notesSlide" Target="../notesSlides/notesSlide3.xml"/><Relationship Id="rId21" Type="http://schemas.openxmlformats.org/officeDocument/2006/relationships/image" Target="../media/image3.wmf"/><Relationship Id="rId7" Type="http://schemas.openxmlformats.org/officeDocument/2006/relationships/image" Target="../media/image8.wmf"/><Relationship Id="rId12" Type="http://schemas.openxmlformats.org/officeDocument/2006/relationships/oleObject" Target="../embeddings/oleObject8.bin"/><Relationship Id="rId17" Type="http://schemas.openxmlformats.org/officeDocument/2006/relationships/image" Target="../media/image13.wmf"/><Relationship Id="rId25" Type="http://schemas.openxmlformats.org/officeDocument/2006/relationships/image" Target="../media/image15.wmf"/><Relationship Id="rId2" Type="http://schemas.openxmlformats.org/officeDocument/2006/relationships/slideLayout" Target="../slideLayouts/slideLayout2.xml"/><Relationship Id="rId16" Type="http://schemas.openxmlformats.org/officeDocument/2006/relationships/oleObject" Target="../embeddings/oleObject10.bin"/><Relationship Id="rId20" Type="http://schemas.openxmlformats.org/officeDocument/2006/relationships/oleObject" Target="../embeddings/oleObject12.bin"/><Relationship Id="rId29" Type="http://schemas.openxmlformats.org/officeDocument/2006/relationships/image" Target="../media/image18.emf"/><Relationship Id="rId1" Type="http://schemas.openxmlformats.org/officeDocument/2006/relationships/vmlDrawing" Target="../drawings/vmlDrawing2.vml"/><Relationship Id="rId6" Type="http://schemas.openxmlformats.org/officeDocument/2006/relationships/oleObject" Target="../embeddings/oleObject5.bin"/><Relationship Id="rId11" Type="http://schemas.openxmlformats.org/officeDocument/2006/relationships/image" Target="../media/image10.wmf"/><Relationship Id="rId24" Type="http://schemas.openxmlformats.org/officeDocument/2006/relationships/oleObject" Target="../embeddings/oleObject14.bin"/><Relationship Id="rId5" Type="http://schemas.openxmlformats.org/officeDocument/2006/relationships/image" Target="../media/image4.wmf"/><Relationship Id="rId15" Type="http://schemas.openxmlformats.org/officeDocument/2006/relationships/image" Target="../media/image12.wmf"/><Relationship Id="rId23" Type="http://schemas.openxmlformats.org/officeDocument/2006/relationships/image" Target="../media/image14.wmf"/><Relationship Id="rId28" Type="http://schemas.openxmlformats.org/officeDocument/2006/relationships/customXml" Target="../ink/ink1.xml"/><Relationship Id="rId10" Type="http://schemas.openxmlformats.org/officeDocument/2006/relationships/oleObject" Target="../embeddings/oleObject7.bin"/><Relationship Id="rId19" Type="http://schemas.openxmlformats.org/officeDocument/2006/relationships/image" Target="../media/image5.wmf"/><Relationship Id="rId4" Type="http://schemas.openxmlformats.org/officeDocument/2006/relationships/oleObject" Target="../embeddings/oleObject4.bin"/><Relationship Id="rId9" Type="http://schemas.openxmlformats.org/officeDocument/2006/relationships/image" Target="../media/image9.wmf"/><Relationship Id="rId14" Type="http://schemas.openxmlformats.org/officeDocument/2006/relationships/oleObject" Target="../embeddings/oleObject9.bin"/><Relationship Id="rId22" Type="http://schemas.openxmlformats.org/officeDocument/2006/relationships/oleObject" Target="../embeddings/oleObject13.bin"/><Relationship Id="rId27" Type="http://schemas.openxmlformats.org/officeDocument/2006/relationships/image" Target="../media/image16.wmf"/></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5.xml"/><Relationship Id="rId4" Type="http://schemas.openxmlformats.org/officeDocument/2006/relationships/image" Target="../media/image23.tiff"/></Relationships>
</file>

<file path=ppt/slides/_rels/slide18.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25.tiff"/></Relationships>
</file>

<file path=ppt/slides/_rels/slide1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C647-35D2-BA42-8C9C-809B12A7054D}"/>
              </a:ext>
            </a:extLst>
          </p:cNvPr>
          <p:cNvSpPr>
            <a:spLocks noGrp="1"/>
          </p:cNvSpPr>
          <p:nvPr>
            <p:ph type="ctrTitle"/>
          </p:nvPr>
        </p:nvSpPr>
        <p:spPr/>
        <p:txBody>
          <a:bodyPr/>
          <a:lstStyle/>
          <a:p>
            <a:r>
              <a:rPr lang="en-GB" sz="7200" dirty="0"/>
              <a:t>Smart Embedded systems</a:t>
            </a:r>
            <a:br>
              <a:rPr lang="en-GB" dirty="0"/>
            </a:br>
            <a:endParaRPr lang="en-US" dirty="0"/>
          </a:p>
        </p:txBody>
      </p:sp>
      <p:sp>
        <p:nvSpPr>
          <p:cNvPr id="5" name="Subtitle 4">
            <a:extLst>
              <a:ext uri="{FF2B5EF4-FFF2-40B4-BE49-F238E27FC236}">
                <a16:creationId xmlns:a16="http://schemas.microsoft.com/office/drawing/2014/main" id="{59565DBA-8FBA-4E67-BDE2-81BA3B4F052A}"/>
              </a:ext>
            </a:extLst>
          </p:cNvPr>
          <p:cNvSpPr>
            <a:spLocks noGrp="1"/>
          </p:cNvSpPr>
          <p:nvPr>
            <p:ph type="subTitle" idx="1"/>
          </p:nvPr>
        </p:nvSpPr>
        <p:spPr/>
        <p:txBody>
          <a:bodyPr/>
          <a:lstStyle/>
          <a:p>
            <a:r>
              <a:rPr lang="en-GB" dirty="0"/>
              <a:t>Lecture 2</a:t>
            </a:r>
          </a:p>
        </p:txBody>
      </p:sp>
    </p:spTree>
    <p:extLst>
      <p:ext uri="{BB962C8B-B14F-4D97-AF65-F5344CB8AC3E}">
        <p14:creationId xmlns:p14="http://schemas.microsoft.com/office/powerpoint/2010/main" val="176287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F42F-EB9E-4296-842E-739F0FD7E8FD}"/>
              </a:ext>
            </a:extLst>
          </p:cNvPr>
          <p:cNvSpPr>
            <a:spLocks noGrp="1"/>
          </p:cNvSpPr>
          <p:nvPr>
            <p:ph type="title"/>
          </p:nvPr>
        </p:nvSpPr>
        <p:spPr/>
        <p:txBody>
          <a:bodyPr/>
          <a:lstStyle/>
          <a:p>
            <a:r>
              <a:rPr lang="en-GB" dirty="0"/>
              <a:t>Smart Embedded Systems </a:t>
            </a:r>
          </a:p>
        </p:txBody>
      </p:sp>
      <p:sp>
        <p:nvSpPr>
          <p:cNvPr id="3" name="Content Placeholder 2">
            <a:extLst>
              <a:ext uri="{FF2B5EF4-FFF2-40B4-BE49-F238E27FC236}">
                <a16:creationId xmlns:a16="http://schemas.microsoft.com/office/drawing/2014/main" id="{6A4D66C0-9805-4701-89E4-49B1DAC085FE}"/>
              </a:ext>
            </a:extLst>
          </p:cNvPr>
          <p:cNvSpPr>
            <a:spLocks noGrp="1"/>
          </p:cNvSpPr>
          <p:nvPr>
            <p:ph idx="1"/>
          </p:nvPr>
        </p:nvSpPr>
        <p:spPr>
          <a:xfrm>
            <a:off x="1097280" y="1845734"/>
            <a:ext cx="10058400" cy="4281934"/>
          </a:xfrm>
        </p:spPr>
        <p:txBody>
          <a:bodyPr>
            <a:normAutofit/>
          </a:bodyPr>
          <a:lstStyle/>
          <a:p>
            <a:r>
              <a:rPr lang="en-US" altLang="en-US" dirty="0"/>
              <a:t>Embedded software is software integrated with physical processes. </a:t>
            </a:r>
          </a:p>
          <a:p>
            <a:pPr lvl="1"/>
            <a:r>
              <a:rPr lang="en-US" altLang="en-US" dirty="0"/>
              <a:t>The technical problem is managing time and concurrency in computational systems.</a:t>
            </a:r>
          </a:p>
          <a:p>
            <a:r>
              <a:rPr lang="en-GB" altLang="en-US" dirty="0"/>
              <a:t>Embedded system hardware is frequently used in a loop (“hardware in a loop“):</a:t>
            </a:r>
            <a:endParaRPr lang="en-GB" dirty="0"/>
          </a:p>
          <a:p>
            <a:r>
              <a:rPr lang="en-US" altLang="en-US" sz="2400" dirty="0"/>
              <a:t>Broad definition:</a:t>
            </a:r>
          </a:p>
          <a:p>
            <a:pPr lvl="1"/>
            <a:r>
              <a:rPr lang="en-US" altLang="en-US" sz="2000" dirty="0"/>
              <a:t>Any computer system that is not a general-purpose computer</a:t>
            </a:r>
          </a:p>
          <a:p>
            <a:pPr lvl="2"/>
            <a:r>
              <a:rPr lang="en-US" altLang="en-US" sz="1600" dirty="0"/>
              <a:t>That would include robots, and all portable devices</a:t>
            </a:r>
          </a:p>
          <a:p>
            <a:r>
              <a:rPr lang="en-US" altLang="en-US" sz="2400" dirty="0"/>
              <a:t>Narrow definition:</a:t>
            </a:r>
          </a:p>
          <a:p>
            <a:pPr lvl="1"/>
            <a:r>
              <a:rPr lang="en-US" altLang="en-US" sz="2000" dirty="0"/>
              <a:t>A computer system (software and hardware) that interacts with its physical environment, mainly without human intervention</a:t>
            </a:r>
          </a:p>
          <a:p>
            <a:endParaRPr lang="en-GB" dirty="0"/>
          </a:p>
        </p:txBody>
      </p:sp>
    </p:spTree>
    <p:extLst>
      <p:ext uri="{BB962C8B-B14F-4D97-AF65-F5344CB8AC3E}">
        <p14:creationId xmlns:p14="http://schemas.microsoft.com/office/powerpoint/2010/main" val="3892739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91F-83EB-475B-9CC5-B5AFB9C67D0A}"/>
              </a:ext>
            </a:extLst>
          </p:cNvPr>
          <p:cNvSpPr>
            <a:spLocks noGrp="1"/>
          </p:cNvSpPr>
          <p:nvPr>
            <p:ph type="title"/>
          </p:nvPr>
        </p:nvSpPr>
        <p:spPr/>
        <p:txBody>
          <a:bodyPr/>
          <a:lstStyle/>
          <a:p>
            <a:r>
              <a:rPr lang="en-GB"/>
              <a:t>Embedded System Hardware</a:t>
            </a:r>
            <a:endParaRPr lang="en-GB" dirty="0"/>
          </a:p>
        </p:txBody>
      </p:sp>
      <p:pic>
        <p:nvPicPr>
          <p:cNvPr id="4" name="Picture 4" descr="es-hardware_1">
            <a:extLst>
              <a:ext uri="{FF2B5EF4-FFF2-40B4-BE49-F238E27FC236}">
                <a16:creationId xmlns:a16="http://schemas.microsoft.com/office/drawing/2014/main" id="{D1087CAF-4335-4AAE-8197-CB59E8CDE9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21352" y="2237930"/>
            <a:ext cx="9358890" cy="3333530"/>
          </a:xfrm>
        </p:spPr>
      </p:pic>
    </p:spTree>
    <p:extLst>
      <p:ext uri="{BB962C8B-B14F-4D97-AF65-F5344CB8AC3E}">
        <p14:creationId xmlns:p14="http://schemas.microsoft.com/office/powerpoint/2010/main" val="3466908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9" name="Rectangle 2">
            <a:extLst>
              <a:ext uri="{FF2B5EF4-FFF2-40B4-BE49-F238E27FC236}">
                <a16:creationId xmlns:a16="http://schemas.microsoft.com/office/drawing/2014/main" id="{53EE9BCB-A1BA-46AA-8C39-CD12DBB0E00E}"/>
              </a:ext>
            </a:extLst>
          </p:cNvPr>
          <p:cNvSpPr>
            <a:spLocks noGrp="1" noChangeArrowheads="1"/>
          </p:cNvSpPr>
          <p:nvPr>
            <p:ph type="title"/>
          </p:nvPr>
        </p:nvSpPr>
        <p:spPr/>
        <p:txBody>
          <a:bodyPr/>
          <a:lstStyle/>
          <a:p>
            <a:r>
              <a:rPr lang="en-US" altLang="en-US" dirty="0"/>
              <a:t>Embedded systems overview</a:t>
            </a:r>
          </a:p>
        </p:txBody>
      </p:sp>
      <p:sp>
        <p:nvSpPr>
          <p:cNvPr id="1030" name="Rectangle 3">
            <a:extLst>
              <a:ext uri="{FF2B5EF4-FFF2-40B4-BE49-F238E27FC236}">
                <a16:creationId xmlns:a16="http://schemas.microsoft.com/office/drawing/2014/main" id="{6E6DC044-925D-44CF-95F2-EF417ABA0588}"/>
              </a:ext>
            </a:extLst>
          </p:cNvPr>
          <p:cNvSpPr>
            <a:spLocks noGrp="1" noChangeArrowheads="1"/>
          </p:cNvSpPr>
          <p:nvPr>
            <p:ph type="body" idx="1"/>
          </p:nvPr>
        </p:nvSpPr>
        <p:spPr>
          <a:xfrm>
            <a:off x="634143" y="1950720"/>
            <a:ext cx="10058400" cy="4023360"/>
          </a:xfrm>
        </p:spPr>
        <p:txBody>
          <a:bodyPr/>
          <a:lstStyle/>
          <a:p>
            <a:r>
              <a:rPr lang="en-US" altLang="en-US" dirty="0"/>
              <a:t>Embedded computing systems</a:t>
            </a:r>
          </a:p>
          <a:p>
            <a:endParaRPr lang="en-US" altLang="en-US" dirty="0"/>
          </a:p>
          <a:p>
            <a:pPr lvl="1"/>
            <a:r>
              <a:rPr lang="en-US" altLang="en-US" sz="2000" dirty="0"/>
              <a:t>Computing systems embedded within electronic devices</a:t>
            </a:r>
          </a:p>
          <a:p>
            <a:pPr lvl="1"/>
            <a:r>
              <a:rPr lang="en-US" altLang="en-US" sz="2000" dirty="0"/>
              <a:t>Billions of units produced yearly, versus millions of desktop units</a:t>
            </a:r>
          </a:p>
          <a:p>
            <a:pPr lvl="1"/>
            <a:r>
              <a:rPr lang="en-US" altLang="en-US" sz="2000" dirty="0"/>
              <a:t>A lot more programming is done for embedded systems than desktop computers or servers </a:t>
            </a:r>
          </a:p>
        </p:txBody>
      </p:sp>
      <p:sp>
        <p:nvSpPr>
          <p:cNvPr id="1057" name="Slide Number Placeholder 32">
            <a:extLst>
              <a:ext uri="{FF2B5EF4-FFF2-40B4-BE49-F238E27FC236}">
                <a16:creationId xmlns:a16="http://schemas.microsoft.com/office/drawing/2014/main" id="{83B49D65-8BAE-4BA8-BC5B-CC48BAC4EEA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919501-7026-40B5-9355-1A7256B817D7}" type="slidenum">
              <a:rPr lang="el-GR" altLang="en-US" smtClean="0"/>
              <a:pPr/>
              <a:t>4</a:t>
            </a:fld>
            <a:endParaRPr lang="el-GR" altLang="en-US"/>
          </a:p>
        </p:txBody>
      </p:sp>
      <p:graphicFrame>
        <p:nvGraphicFramePr>
          <p:cNvPr id="1026" name="Object 4">
            <a:extLst>
              <a:ext uri="{FF2B5EF4-FFF2-40B4-BE49-F238E27FC236}">
                <a16:creationId xmlns:a16="http://schemas.microsoft.com/office/drawing/2014/main" id="{1F1252E0-DF9F-438E-A059-F6DFA23D7296}"/>
              </a:ext>
            </a:extLst>
          </p:cNvPr>
          <p:cNvGraphicFramePr>
            <a:graphicFrameLocks noChangeAspect="1"/>
          </p:cNvGraphicFramePr>
          <p:nvPr>
            <p:extLst>
              <p:ext uri="{D42A27DB-BD31-4B8C-83A1-F6EECF244321}">
                <p14:modId xmlns:p14="http://schemas.microsoft.com/office/powerpoint/2010/main" val="171785530"/>
              </p:ext>
            </p:extLst>
          </p:nvPr>
        </p:nvGraphicFramePr>
        <p:xfrm>
          <a:off x="8930962" y="2008361"/>
          <a:ext cx="876300" cy="377825"/>
        </p:xfrm>
        <a:graphic>
          <a:graphicData uri="http://schemas.openxmlformats.org/presentationml/2006/ole">
            <mc:AlternateContent xmlns:mc="http://schemas.openxmlformats.org/markup-compatibility/2006">
              <mc:Choice xmlns:v="urn:schemas-microsoft-com:vml" Requires="v">
                <p:oleObj spid="_x0000_s1107" name="Document" r:id="rId4" imgW="876960" imgH="378360" progId="Word.Document.8">
                  <p:embed/>
                </p:oleObj>
              </mc:Choice>
              <mc:Fallback>
                <p:oleObj name="Document" r:id="rId4" imgW="876960" imgH="378360" progId="Word.Document.8">
                  <p:embed/>
                  <p:pic>
                    <p:nvPicPr>
                      <p:cNvPr id="1026" name="Object 4">
                        <a:extLst>
                          <a:ext uri="{FF2B5EF4-FFF2-40B4-BE49-F238E27FC236}">
                            <a16:creationId xmlns:a16="http://schemas.microsoft.com/office/drawing/2014/main" id="{1F1252E0-DF9F-438E-A059-F6DFA23D72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30962" y="2008361"/>
                        <a:ext cx="8763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27" name="Object 5">
            <a:extLst>
              <a:ext uri="{FF2B5EF4-FFF2-40B4-BE49-F238E27FC236}">
                <a16:creationId xmlns:a16="http://schemas.microsoft.com/office/drawing/2014/main" id="{685A2F50-8547-4A4A-BCBF-BE5F2AF5FA41}"/>
              </a:ext>
            </a:extLst>
          </p:cNvPr>
          <p:cNvGraphicFramePr>
            <a:graphicFrameLocks noChangeAspect="1"/>
          </p:cNvGraphicFramePr>
          <p:nvPr>
            <p:extLst>
              <p:ext uri="{D42A27DB-BD31-4B8C-83A1-F6EECF244321}">
                <p14:modId xmlns:p14="http://schemas.microsoft.com/office/powerpoint/2010/main" val="2862987178"/>
              </p:ext>
            </p:extLst>
          </p:nvPr>
        </p:nvGraphicFramePr>
        <p:xfrm>
          <a:off x="10890089" y="4102213"/>
          <a:ext cx="746125" cy="417513"/>
        </p:xfrm>
        <a:graphic>
          <a:graphicData uri="http://schemas.openxmlformats.org/presentationml/2006/ole">
            <mc:AlternateContent xmlns:mc="http://schemas.openxmlformats.org/markup-compatibility/2006">
              <mc:Choice xmlns:v="urn:schemas-microsoft-com:vml" Requires="v">
                <p:oleObj spid="_x0000_s1108" name="Clip" r:id="rId6" imgW="2130120" imgH="1361520" progId="">
                  <p:embed/>
                </p:oleObj>
              </mc:Choice>
              <mc:Fallback>
                <p:oleObj name="Clip" r:id="rId6" imgW="2130120" imgH="1361520" progId="">
                  <p:embed/>
                  <p:pic>
                    <p:nvPicPr>
                      <p:cNvPr id="1027" name="Object 5">
                        <a:extLst>
                          <a:ext uri="{FF2B5EF4-FFF2-40B4-BE49-F238E27FC236}">
                            <a16:creationId xmlns:a16="http://schemas.microsoft.com/office/drawing/2014/main" id="{685A2F50-8547-4A4A-BCBF-BE5F2AF5FA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90089" y="4102213"/>
                        <a:ext cx="746125" cy="4175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028" name="Object 6">
            <a:extLst>
              <a:ext uri="{FF2B5EF4-FFF2-40B4-BE49-F238E27FC236}">
                <a16:creationId xmlns:a16="http://schemas.microsoft.com/office/drawing/2014/main" id="{151B4967-6505-43B2-B5D9-A3116EF8CEBB}"/>
              </a:ext>
            </a:extLst>
          </p:cNvPr>
          <p:cNvGraphicFramePr>
            <a:graphicFrameLocks noChangeAspect="1"/>
          </p:cNvGraphicFramePr>
          <p:nvPr>
            <p:extLst>
              <p:ext uri="{D42A27DB-BD31-4B8C-83A1-F6EECF244321}">
                <p14:modId xmlns:p14="http://schemas.microsoft.com/office/powerpoint/2010/main" val="3043398977"/>
              </p:ext>
            </p:extLst>
          </p:nvPr>
        </p:nvGraphicFramePr>
        <p:xfrm>
          <a:off x="10853577" y="5065564"/>
          <a:ext cx="552450" cy="685800"/>
        </p:xfrm>
        <a:graphic>
          <a:graphicData uri="http://schemas.openxmlformats.org/presentationml/2006/ole">
            <mc:AlternateContent xmlns:mc="http://schemas.openxmlformats.org/markup-compatibility/2006">
              <mc:Choice xmlns:v="urn:schemas-microsoft-com:vml" Requires="v">
                <p:oleObj spid="_x0000_s1109" name="Clip" r:id="rId8" imgW="1350000" imgH="1914120" progId="">
                  <p:embed/>
                </p:oleObj>
              </mc:Choice>
              <mc:Fallback>
                <p:oleObj name="Clip" r:id="rId8" imgW="1350000" imgH="1914120" progId="">
                  <p:embed/>
                  <p:pic>
                    <p:nvPicPr>
                      <p:cNvPr id="1028" name="Object 6">
                        <a:extLst>
                          <a:ext uri="{FF2B5EF4-FFF2-40B4-BE49-F238E27FC236}">
                            <a16:creationId xmlns:a16="http://schemas.microsoft.com/office/drawing/2014/main" id="{151B4967-6505-43B2-B5D9-A3116EF8CEB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853577" y="5065564"/>
                        <a:ext cx="552450" cy="685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31" name="Text Box 7">
            <a:extLst>
              <a:ext uri="{FF2B5EF4-FFF2-40B4-BE49-F238E27FC236}">
                <a16:creationId xmlns:a16="http://schemas.microsoft.com/office/drawing/2014/main" id="{EDD3356C-444B-46FA-AA63-617EFA6CFADA}"/>
              </a:ext>
            </a:extLst>
          </p:cNvPr>
          <p:cNvSpPr txBox="1">
            <a:spLocks noChangeArrowheads="1"/>
          </p:cNvSpPr>
          <p:nvPr/>
        </p:nvSpPr>
        <p:spPr bwMode="auto">
          <a:xfrm>
            <a:off x="6968569" y="2059955"/>
            <a:ext cx="19764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spcBef>
                <a:spcPct val="50000"/>
              </a:spcBef>
            </a:pPr>
            <a:r>
              <a:rPr lang="en-US" altLang="en-US" sz="1200" b="1" dirty="0">
                <a:latin typeface="Times New Roman" panose="02020603050405020304" pitchFamily="18" charset="0"/>
              </a:rPr>
              <a:t>Computers are in here...</a:t>
            </a:r>
          </a:p>
        </p:txBody>
      </p:sp>
      <p:sp>
        <p:nvSpPr>
          <p:cNvPr id="1032" name="Text Box 8">
            <a:extLst>
              <a:ext uri="{FF2B5EF4-FFF2-40B4-BE49-F238E27FC236}">
                <a16:creationId xmlns:a16="http://schemas.microsoft.com/office/drawing/2014/main" id="{7F5A9267-ACEA-433C-AAEA-539C53AC2ACA}"/>
              </a:ext>
            </a:extLst>
          </p:cNvPr>
          <p:cNvSpPr txBox="1">
            <a:spLocks noChangeArrowheads="1"/>
          </p:cNvSpPr>
          <p:nvPr/>
        </p:nvSpPr>
        <p:spPr bwMode="auto">
          <a:xfrm>
            <a:off x="7616512" y="2558421"/>
            <a:ext cx="1752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spcBef>
                <a:spcPct val="50000"/>
              </a:spcBef>
            </a:pPr>
            <a:r>
              <a:rPr lang="en-US" altLang="en-US" sz="1200" b="1" dirty="0">
                <a:latin typeface="Times New Roman" panose="02020603050405020304" pitchFamily="18" charset="0"/>
              </a:rPr>
              <a:t>and here...</a:t>
            </a:r>
          </a:p>
        </p:txBody>
      </p:sp>
      <p:pic>
        <p:nvPicPr>
          <p:cNvPr id="1034" name="Picture 10" descr="ib_chip02">
            <a:extLst>
              <a:ext uri="{FF2B5EF4-FFF2-40B4-BE49-F238E27FC236}">
                <a16:creationId xmlns:a16="http://schemas.microsoft.com/office/drawing/2014/main" id="{832E4035-FBFA-44A7-BE4E-04BF24A349E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48146" y="2443827"/>
            <a:ext cx="701791" cy="584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5" name="Picture 11" descr="pc">
            <a:extLst>
              <a:ext uri="{FF2B5EF4-FFF2-40B4-BE49-F238E27FC236}">
                <a16:creationId xmlns:a16="http://schemas.microsoft.com/office/drawing/2014/main" id="{4384E5E0-E350-48F8-94DA-1BEC19C9C51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616512" y="4692185"/>
            <a:ext cx="649287"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C4F27F7-2BF3-FB4B-9512-B1888946BFBD}"/>
              </a:ext>
            </a:extLst>
          </p:cNvPr>
          <p:cNvGrpSpPr/>
          <p:nvPr/>
        </p:nvGrpSpPr>
        <p:grpSpPr>
          <a:xfrm>
            <a:off x="7793100" y="5303689"/>
            <a:ext cx="1828800" cy="895350"/>
            <a:chOff x="9700161" y="3928442"/>
            <a:chExt cx="1828800" cy="895350"/>
          </a:xfrm>
        </p:grpSpPr>
        <p:pic>
          <p:nvPicPr>
            <p:cNvPr id="1036" name="Picture 12" descr="ib_chip02">
              <a:extLst>
                <a:ext uri="{FF2B5EF4-FFF2-40B4-BE49-F238E27FC236}">
                  <a16:creationId xmlns:a16="http://schemas.microsoft.com/office/drawing/2014/main" id="{B1CA2964-346B-49B6-900D-A0D14A2C311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00161" y="463329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13" descr="ib_chip02">
              <a:extLst>
                <a:ext uri="{FF2B5EF4-FFF2-40B4-BE49-F238E27FC236}">
                  <a16:creationId xmlns:a16="http://schemas.microsoft.com/office/drawing/2014/main" id="{2B02C61F-B0C1-4E99-A533-B227696F57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9287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8" name="Picture 14" descr="ib_chip02">
              <a:extLst>
                <a:ext uri="{FF2B5EF4-FFF2-40B4-BE49-F238E27FC236}">
                  <a16:creationId xmlns:a16="http://schemas.microsoft.com/office/drawing/2014/main" id="{D1E73F0D-0EE7-4C07-A401-920BEF35439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1573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9" name="Picture 15" descr="ib_chip02">
              <a:extLst>
                <a:ext uri="{FF2B5EF4-FFF2-40B4-BE49-F238E27FC236}">
                  <a16:creationId xmlns:a16="http://schemas.microsoft.com/office/drawing/2014/main" id="{4FE92053-053E-439D-B828-7AE6595C1FE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859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0" name="Picture 16" descr="ib_chip02">
              <a:extLst>
                <a:ext uri="{FF2B5EF4-FFF2-40B4-BE49-F238E27FC236}">
                  <a16:creationId xmlns:a16="http://schemas.microsoft.com/office/drawing/2014/main" id="{E84C2AB8-91EA-4799-BFB7-8FE6B01D3DD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145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1" name="Picture 17" descr="ib_chip02">
              <a:extLst>
                <a:ext uri="{FF2B5EF4-FFF2-40B4-BE49-F238E27FC236}">
                  <a16:creationId xmlns:a16="http://schemas.microsoft.com/office/drawing/2014/main" id="{2818AF9D-1FFC-4B7A-82C2-1E5F6DBD7D4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431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2" name="Picture 18" descr="ib_chip02">
              <a:extLst>
                <a:ext uri="{FF2B5EF4-FFF2-40B4-BE49-F238E27FC236}">
                  <a16:creationId xmlns:a16="http://schemas.microsoft.com/office/drawing/2014/main" id="{FD0AAD8D-056E-4894-B2A1-E402300C612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0717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3" name="Picture 19" descr="ib_chip02">
              <a:extLst>
                <a:ext uri="{FF2B5EF4-FFF2-40B4-BE49-F238E27FC236}">
                  <a16:creationId xmlns:a16="http://schemas.microsoft.com/office/drawing/2014/main" id="{4626E8E1-CF07-46FC-A356-2590EFCD6F6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300361" y="46142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 name="Picture 20" descr="ib_chip02">
              <a:extLst>
                <a:ext uri="{FF2B5EF4-FFF2-40B4-BE49-F238E27FC236}">
                  <a16:creationId xmlns:a16="http://schemas.microsoft.com/office/drawing/2014/main" id="{388E7DEC-EE2C-46D3-8EC6-9E81D5975A2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9287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5" name="Picture 21" descr="ib_chip02">
              <a:extLst>
                <a:ext uri="{FF2B5EF4-FFF2-40B4-BE49-F238E27FC236}">
                  <a16:creationId xmlns:a16="http://schemas.microsoft.com/office/drawing/2014/main" id="{A19F14C1-2EC0-4366-8DBA-CBA172A8DAF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1573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6" name="Picture 22" descr="ib_chip02">
              <a:extLst>
                <a:ext uri="{FF2B5EF4-FFF2-40B4-BE49-F238E27FC236}">
                  <a16:creationId xmlns:a16="http://schemas.microsoft.com/office/drawing/2014/main" id="{2C85337D-662B-41B4-81E3-E32ECB6D2B8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859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7" name="Picture 23" descr="ib_chip02">
              <a:extLst>
                <a:ext uri="{FF2B5EF4-FFF2-40B4-BE49-F238E27FC236}">
                  <a16:creationId xmlns:a16="http://schemas.microsoft.com/office/drawing/2014/main" id="{83D703C6-7653-4436-9F7D-57ED00ADCFD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145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8" name="Picture 24" descr="ib_chip02">
              <a:extLst>
                <a:ext uri="{FF2B5EF4-FFF2-40B4-BE49-F238E27FC236}">
                  <a16:creationId xmlns:a16="http://schemas.microsoft.com/office/drawing/2014/main" id="{BC1879D4-DC97-4866-9AC8-DDAFB98C718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431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9" name="Picture 25" descr="ib_chip02">
              <a:extLst>
                <a:ext uri="{FF2B5EF4-FFF2-40B4-BE49-F238E27FC236}">
                  <a16:creationId xmlns:a16="http://schemas.microsoft.com/office/drawing/2014/main" id="{C60E49FD-69EF-4B3F-B28A-4370950B7C2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071761" y="43856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0" name="Picture 26" descr="ib_chip02">
              <a:extLst>
                <a:ext uri="{FF2B5EF4-FFF2-40B4-BE49-F238E27FC236}">
                  <a16:creationId xmlns:a16="http://schemas.microsoft.com/office/drawing/2014/main" id="{180D75B8-0283-46AE-BBE5-0E9CF8AA946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157361" y="41570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1" name="Picture 27" descr="ib_chip02">
              <a:extLst>
                <a:ext uri="{FF2B5EF4-FFF2-40B4-BE49-F238E27FC236}">
                  <a16:creationId xmlns:a16="http://schemas.microsoft.com/office/drawing/2014/main" id="{0A5E21CC-F270-4B35-A05F-BA0E8F79F71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85961" y="41570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2" name="Picture 28" descr="ib_chip02">
              <a:extLst>
                <a:ext uri="{FF2B5EF4-FFF2-40B4-BE49-F238E27FC236}">
                  <a16:creationId xmlns:a16="http://schemas.microsoft.com/office/drawing/2014/main" id="{EE881DDB-C925-40CF-BF05-E3BFEDF53F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14561" y="41570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3" name="Picture 29" descr="ib_chip02">
              <a:extLst>
                <a:ext uri="{FF2B5EF4-FFF2-40B4-BE49-F238E27FC236}">
                  <a16:creationId xmlns:a16="http://schemas.microsoft.com/office/drawing/2014/main" id="{0E2118C5-BA9D-4702-9EF5-AB2F418F158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43161" y="41570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 name="Picture 30" descr="ib_chip02">
              <a:extLst>
                <a:ext uri="{FF2B5EF4-FFF2-40B4-BE49-F238E27FC236}">
                  <a16:creationId xmlns:a16="http://schemas.microsoft.com/office/drawing/2014/main" id="{DC998C0F-1F33-49ED-9286-BFBE6BE5B7E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85961" y="39284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5" name="Picture 31" descr="ib_chip02">
              <a:extLst>
                <a:ext uri="{FF2B5EF4-FFF2-40B4-BE49-F238E27FC236}">
                  <a16:creationId xmlns:a16="http://schemas.microsoft.com/office/drawing/2014/main" id="{7227177B-C93A-4F0D-A015-1903C10CC07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614561" y="3928442"/>
              <a:ext cx="22860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56" name="Text Box 32">
            <a:extLst>
              <a:ext uri="{FF2B5EF4-FFF2-40B4-BE49-F238E27FC236}">
                <a16:creationId xmlns:a16="http://schemas.microsoft.com/office/drawing/2014/main" id="{2252D4B6-22A8-4355-A977-5DC44E053A37}"/>
              </a:ext>
            </a:extLst>
          </p:cNvPr>
          <p:cNvSpPr txBox="1">
            <a:spLocks noChangeArrowheads="1"/>
          </p:cNvSpPr>
          <p:nvPr/>
        </p:nvSpPr>
        <p:spPr bwMode="auto">
          <a:xfrm>
            <a:off x="8346441" y="4695142"/>
            <a:ext cx="1752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US" altLang="en-US" sz="1200" b="1" dirty="0">
                <a:latin typeface="Times New Roman" panose="02020603050405020304" pitchFamily="18" charset="0"/>
              </a:rPr>
              <a:t>Lots more of these, though they cost a lot less each.</a:t>
            </a:r>
          </a:p>
        </p:txBody>
      </p:sp>
      <p:sp>
        <p:nvSpPr>
          <p:cNvPr id="35" name="Text Box 8">
            <a:extLst>
              <a:ext uri="{FF2B5EF4-FFF2-40B4-BE49-F238E27FC236}">
                <a16:creationId xmlns:a16="http://schemas.microsoft.com/office/drawing/2014/main" id="{CBD248DE-B17E-6241-8106-32CC2DB81E71}"/>
              </a:ext>
            </a:extLst>
          </p:cNvPr>
          <p:cNvSpPr txBox="1">
            <a:spLocks noChangeArrowheads="1"/>
          </p:cNvSpPr>
          <p:nvPr/>
        </p:nvSpPr>
        <p:spPr bwMode="auto">
          <a:xfrm>
            <a:off x="10081161" y="3558723"/>
            <a:ext cx="1752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spcBef>
                <a:spcPct val="50000"/>
              </a:spcBef>
            </a:pPr>
            <a:r>
              <a:rPr lang="en-US" altLang="en-US" sz="1200" b="1" dirty="0">
                <a:latin typeface="Times New Roman" panose="02020603050405020304" pitchFamily="18" charset="0"/>
              </a:rPr>
              <a:t>and here...</a:t>
            </a:r>
          </a:p>
        </p:txBody>
      </p:sp>
      <p:sp>
        <p:nvSpPr>
          <p:cNvPr id="36" name="Text Box 8">
            <a:extLst>
              <a:ext uri="{FF2B5EF4-FFF2-40B4-BE49-F238E27FC236}">
                <a16:creationId xmlns:a16="http://schemas.microsoft.com/office/drawing/2014/main" id="{9D0452C4-CBE9-D54C-BCCB-5A279BC04035}"/>
              </a:ext>
            </a:extLst>
          </p:cNvPr>
          <p:cNvSpPr txBox="1">
            <a:spLocks noChangeArrowheads="1"/>
          </p:cNvSpPr>
          <p:nvPr/>
        </p:nvSpPr>
        <p:spPr bwMode="auto">
          <a:xfrm>
            <a:off x="9814461" y="4768305"/>
            <a:ext cx="1752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spcBef>
                <a:spcPct val="50000"/>
              </a:spcBef>
            </a:pPr>
            <a:r>
              <a:rPr lang="en-US" altLang="en-US" sz="1200" b="1" dirty="0">
                <a:latin typeface="Times New Roman" panose="02020603050405020304" pitchFamily="18" charset="0"/>
              </a:rPr>
              <a:t>and here...</a:t>
            </a:r>
          </a:p>
        </p:txBody>
      </p:sp>
    </p:spTree>
    <p:extLst>
      <p:ext uri="{BB962C8B-B14F-4D97-AF65-F5344CB8AC3E}">
        <p14:creationId xmlns:p14="http://schemas.microsoft.com/office/powerpoint/2010/main" val="3088381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3" name="Rectangle 2">
            <a:extLst>
              <a:ext uri="{FF2B5EF4-FFF2-40B4-BE49-F238E27FC236}">
                <a16:creationId xmlns:a16="http://schemas.microsoft.com/office/drawing/2014/main" id="{82D71A63-881C-40AD-A125-25295F1834D1}"/>
              </a:ext>
            </a:extLst>
          </p:cNvPr>
          <p:cNvSpPr>
            <a:spLocks noGrp="1" noChangeArrowheads="1"/>
          </p:cNvSpPr>
          <p:nvPr>
            <p:ph type="title"/>
          </p:nvPr>
        </p:nvSpPr>
        <p:spPr>
          <a:xfrm>
            <a:off x="727076" y="310911"/>
            <a:ext cx="10058400" cy="1450757"/>
          </a:xfrm>
        </p:spPr>
        <p:txBody>
          <a:bodyPr/>
          <a:lstStyle/>
          <a:p>
            <a:r>
              <a:rPr lang="en-US" altLang="en-US" dirty="0"/>
              <a:t>A “short list” of embedded systems</a:t>
            </a:r>
          </a:p>
        </p:txBody>
      </p:sp>
      <p:sp>
        <p:nvSpPr>
          <p:cNvPr id="2070" name="Slide Number Placeholder 22">
            <a:extLst>
              <a:ext uri="{FF2B5EF4-FFF2-40B4-BE49-F238E27FC236}">
                <a16:creationId xmlns:a16="http://schemas.microsoft.com/office/drawing/2014/main" id="{8DCE1CB9-4BA0-4471-8AA9-AEE090560B1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AA1C5A-F5B1-4965-9589-131131DC3A3A}" type="slidenum">
              <a:rPr lang="el-GR" altLang="en-US" smtClean="0"/>
              <a:pPr/>
              <a:t>5</a:t>
            </a:fld>
            <a:endParaRPr lang="el-GR" altLang="en-US"/>
          </a:p>
        </p:txBody>
      </p:sp>
      <p:sp>
        <p:nvSpPr>
          <p:cNvPr id="2065" name="Text Box 4">
            <a:extLst>
              <a:ext uri="{FF2B5EF4-FFF2-40B4-BE49-F238E27FC236}">
                <a16:creationId xmlns:a16="http://schemas.microsoft.com/office/drawing/2014/main" id="{A517FCC9-CC7B-4C87-8F85-B4C98C1BB329}"/>
              </a:ext>
            </a:extLst>
          </p:cNvPr>
          <p:cNvSpPr txBox="1">
            <a:spLocks noChangeArrowheads="1"/>
          </p:cNvSpPr>
          <p:nvPr/>
        </p:nvSpPr>
        <p:spPr bwMode="auto">
          <a:xfrm>
            <a:off x="5756276" y="2333625"/>
            <a:ext cx="1584325"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sz="1000">
              <a:latin typeface="Times New Roman" panose="02020603050405020304" pitchFamily="18" charset="0"/>
            </a:endParaRPr>
          </a:p>
        </p:txBody>
      </p:sp>
      <p:sp>
        <p:nvSpPr>
          <p:cNvPr id="2066" name="Text Box 5">
            <a:extLst>
              <a:ext uri="{FF2B5EF4-FFF2-40B4-BE49-F238E27FC236}">
                <a16:creationId xmlns:a16="http://schemas.microsoft.com/office/drawing/2014/main" id="{87A41953-12C8-4D54-8122-EDAB465BBBCE}"/>
              </a:ext>
            </a:extLst>
          </p:cNvPr>
          <p:cNvSpPr txBox="1">
            <a:spLocks noChangeArrowheads="1"/>
          </p:cNvSpPr>
          <p:nvPr/>
        </p:nvSpPr>
        <p:spPr bwMode="auto">
          <a:xfrm>
            <a:off x="1726646" y="1819192"/>
            <a:ext cx="1632630" cy="2971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50" b="1" dirty="0">
                <a:latin typeface="Tahoma" panose="020B0604030504040204" pitchFamily="34" charset="0"/>
              </a:rPr>
              <a:t>Anti-lock brakes</a:t>
            </a:r>
          </a:p>
          <a:p>
            <a:r>
              <a:rPr lang="en-US" altLang="en-US" sz="1050" b="1" dirty="0">
                <a:latin typeface="Tahoma" panose="020B0604030504040204" pitchFamily="34" charset="0"/>
              </a:rPr>
              <a:t>Auto-focus cameras</a:t>
            </a:r>
          </a:p>
          <a:p>
            <a:r>
              <a:rPr lang="en-US" altLang="en-US" sz="1050" b="1" dirty="0">
                <a:latin typeface="Tahoma" panose="020B0604030504040204" pitchFamily="34" charset="0"/>
              </a:rPr>
              <a:t>Automatic teller machines</a:t>
            </a:r>
          </a:p>
          <a:p>
            <a:r>
              <a:rPr lang="en-US" altLang="en-US" sz="1050" b="1" dirty="0">
                <a:latin typeface="Tahoma" panose="020B0604030504040204" pitchFamily="34" charset="0"/>
              </a:rPr>
              <a:t>Automatic toll systems</a:t>
            </a:r>
          </a:p>
          <a:p>
            <a:r>
              <a:rPr lang="en-US" altLang="en-US" sz="1050" b="1" dirty="0">
                <a:latin typeface="Tahoma" panose="020B0604030504040204" pitchFamily="34" charset="0"/>
              </a:rPr>
              <a:t>Automatic </a:t>
            </a:r>
            <a:r>
              <a:rPr lang="en-US" altLang="en-US" sz="900" b="1" dirty="0">
                <a:latin typeface="Tahoma" panose="020B0604030504040204" pitchFamily="34" charset="0"/>
              </a:rPr>
              <a:t>transmission</a:t>
            </a:r>
            <a:endParaRPr lang="en-US" altLang="en-US" sz="1050" b="1" dirty="0">
              <a:latin typeface="Tahoma" panose="020B0604030504040204" pitchFamily="34" charset="0"/>
            </a:endParaRPr>
          </a:p>
          <a:p>
            <a:r>
              <a:rPr lang="en-US" altLang="en-US" sz="1050" b="1" dirty="0">
                <a:latin typeface="Tahoma" panose="020B0604030504040204" pitchFamily="34" charset="0"/>
              </a:rPr>
              <a:t>Avionic systems</a:t>
            </a:r>
          </a:p>
          <a:p>
            <a:r>
              <a:rPr lang="en-US" altLang="en-US" sz="1050" b="1" dirty="0">
                <a:latin typeface="Tahoma" panose="020B0604030504040204" pitchFamily="34" charset="0"/>
              </a:rPr>
              <a:t>Battery chargers</a:t>
            </a:r>
          </a:p>
          <a:p>
            <a:r>
              <a:rPr lang="en-US" altLang="en-US" sz="1050" b="1" dirty="0">
                <a:latin typeface="Tahoma" panose="020B0604030504040204" pitchFamily="34" charset="0"/>
              </a:rPr>
              <a:t>Camcorders</a:t>
            </a:r>
          </a:p>
          <a:p>
            <a:r>
              <a:rPr lang="en-US" altLang="en-US" sz="1050" b="1" dirty="0">
                <a:latin typeface="Tahoma" panose="020B0604030504040204" pitchFamily="34" charset="0"/>
              </a:rPr>
              <a:t>Cell phones</a:t>
            </a:r>
          </a:p>
          <a:p>
            <a:r>
              <a:rPr lang="en-US" altLang="en-US" sz="1050" b="1" dirty="0">
                <a:latin typeface="Tahoma" panose="020B0604030504040204" pitchFamily="34" charset="0"/>
              </a:rPr>
              <a:t>Cell-phone base stations</a:t>
            </a:r>
          </a:p>
          <a:p>
            <a:r>
              <a:rPr lang="en-US" altLang="en-US" sz="1050" b="1" dirty="0">
                <a:latin typeface="Tahoma" panose="020B0604030504040204" pitchFamily="34" charset="0"/>
              </a:rPr>
              <a:t>Cordless phones</a:t>
            </a:r>
          </a:p>
          <a:p>
            <a:r>
              <a:rPr lang="en-US" altLang="en-US" sz="1050" b="1" dirty="0">
                <a:latin typeface="Tahoma" panose="020B0604030504040204" pitchFamily="34" charset="0"/>
              </a:rPr>
              <a:t>Cruise control</a:t>
            </a:r>
          </a:p>
          <a:p>
            <a:r>
              <a:rPr lang="en-US" altLang="en-US" sz="1050" b="1" dirty="0">
                <a:latin typeface="Tahoma" panose="020B0604030504040204" pitchFamily="34" charset="0"/>
              </a:rPr>
              <a:t>Curbside check-in systems</a:t>
            </a:r>
          </a:p>
          <a:p>
            <a:r>
              <a:rPr lang="en-US" altLang="en-US" sz="1050" b="1" dirty="0">
                <a:latin typeface="Tahoma" panose="020B0604030504040204" pitchFamily="34" charset="0"/>
              </a:rPr>
              <a:t>Digital cameras</a:t>
            </a:r>
          </a:p>
          <a:p>
            <a:r>
              <a:rPr lang="en-US" altLang="en-US" sz="1050" b="1" dirty="0">
                <a:latin typeface="Tahoma" panose="020B0604030504040204" pitchFamily="34" charset="0"/>
              </a:rPr>
              <a:t>Disk drives</a:t>
            </a:r>
          </a:p>
          <a:p>
            <a:r>
              <a:rPr lang="en-US" altLang="en-US" sz="1050" b="1" dirty="0">
                <a:latin typeface="Tahoma" panose="020B0604030504040204" pitchFamily="34" charset="0"/>
              </a:rPr>
              <a:t>Electronic card readers</a:t>
            </a:r>
          </a:p>
          <a:p>
            <a:r>
              <a:rPr lang="en-US" altLang="en-US" sz="1050" b="1" dirty="0">
                <a:latin typeface="Tahoma" panose="020B0604030504040204" pitchFamily="34" charset="0"/>
              </a:rPr>
              <a:t>Electronic instruments</a:t>
            </a:r>
          </a:p>
          <a:p>
            <a:r>
              <a:rPr lang="en-US" altLang="en-US" sz="1050" b="1" dirty="0">
                <a:latin typeface="Tahoma" panose="020B0604030504040204" pitchFamily="34" charset="0"/>
              </a:rPr>
              <a:t>Electronic toys/games</a:t>
            </a:r>
          </a:p>
          <a:p>
            <a:r>
              <a:rPr lang="en-US" altLang="en-US" sz="1050" b="1" dirty="0">
                <a:latin typeface="Tahoma" panose="020B0604030504040204" pitchFamily="34" charset="0"/>
              </a:rPr>
              <a:t>Factory control</a:t>
            </a:r>
          </a:p>
          <a:p>
            <a:r>
              <a:rPr lang="en-US" altLang="en-US" sz="1050" b="1" dirty="0">
                <a:latin typeface="Tahoma" panose="020B0604030504040204" pitchFamily="34" charset="0"/>
              </a:rPr>
              <a:t>Fax machines</a:t>
            </a:r>
          </a:p>
          <a:p>
            <a:r>
              <a:rPr lang="en-US" altLang="en-US" sz="1050" b="1" dirty="0">
                <a:latin typeface="Tahoma" panose="020B0604030504040204" pitchFamily="34" charset="0"/>
              </a:rPr>
              <a:t>Fingerprint identifiers</a:t>
            </a:r>
          </a:p>
          <a:p>
            <a:r>
              <a:rPr lang="en-US" altLang="en-US" sz="1050" b="1" dirty="0">
                <a:latin typeface="Tahoma" panose="020B0604030504040204" pitchFamily="34" charset="0"/>
              </a:rPr>
              <a:t>Home security systems</a:t>
            </a:r>
          </a:p>
          <a:p>
            <a:r>
              <a:rPr lang="en-US" altLang="en-US" sz="1050" b="1" dirty="0">
                <a:latin typeface="Tahoma" panose="020B0604030504040204" pitchFamily="34" charset="0"/>
              </a:rPr>
              <a:t>Life-support systems</a:t>
            </a:r>
          </a:p>
          <a:p>
            <a:r>
              <a:rPr lang="en-US" altLang="en-US" sz="1050" b="1" dirty="0">
                <a:latin typeface="Tahoma" panose="020B0604030504040204" pitchFamily="34" charset="0"/>
              </a:rPr>
              <a:t>Medical testing systems</a:t>
            </a:r>
          </a:p>
        </p:txBody>
      </p:sp>
      <p:sp>
        <p:nvSpPr>
          <p:cNvPr id="2067" name="Text Box 6">
            <a:extLst>
              <a:ext uri="{FF2B5EF4-FFF2-40B4-BE49-F238E27FC236}">
                <a16:creationId xmlns:a16="http://schemas.microsoft.com/office/drawing/2014/main" id="{8EE64AE5-EA42-42FC-BED1-3EEB4B859A9E}"/>
              </a:ext>
            </a:extLst>
          </p:cNvPr>
          <p:cNvSpPr txBox="1">
            <a:spLocks noChangeArrowheads="1"/>
          </p:cNvSpPr>
          <p:nvPr/>
        </p:nvSpPr>
        <p:spPr bwMode="auto">
          <a:xfrm>
            <a:off x="4593949" y="1819192"/>
            <a:ext cx="1466850" cy="2129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000" b="1" dirty="0">
                <a:latin typeface="Tahoma" panose="020B0604030504040204" pitchFamily="34" charset="0"/>
              </a:rPr>
              <a:t>Modems</a:t>
            </a:r>
          </a:p>
          <a:p>
            <a:r>
              <a:rPr lang="en-US" altLang="en-US" sz="1000" b="1" dirty="0">
                <a:latin typeface="Tahoma" panose="020B0604030504040204" pitchFamily="34" charset="0"/>
              </a:rPr>
              <a:t>MPEG decoders</a:t>
            </a:r>
          </a:p>
          <a:p>
            <a:r>
              <a:rPr lang="en-US" altLang="en-US" sz="1000" b="1" dirty="0">
                <a:latin typeface="Tahoma" panose="020B0604030504040204" pitchFamily="34" charset="0"/>
              </a:rPr>
              <a:t>Network cards</a:t>
            </a:r>
          </a:p>
          <a:p>
            <a:r>
              <a:rPr lang="en-US" altLang="en-US" sz="1000" b="1" dirty="0">
                <a:latin typeface="Tahoma" panose="020B0604030504040204" pitchFamily="34" charset="0"/>
              </a:rPr>
              <a:t>Network switches/routers</a:t>
            </a:r>
          </a:p>
          <a:p>
            <a:r>
              <a:rPr lang="en-US" altLang="en-US" sz="1000" b="1" dirty="0">
                <a:latin typeface="Tahoma" panose="020B0604030504040204" pitchFamily="34" charset="0"/>
              </a:rPr>
              <a:t>On-board navigation</a:t>
            </a:r>
          </a:p>
          <a:p>
            <a:r>
              <a:rPr lang="en-US" altLang="en-US" sz="1000" b="1" dirty="0">
                <a:latin typeface="Tahoma" panose="020B0604030504040204" pitchFamily="34" charset="0"/>
              </a:rPr>
              <a:t>Pagers</a:t>
            </a:r>
          </a:p>
          <a:p>
            <a:r>
              <a:rPr lang="en-US" altLang="en-US" sz="1000" b="1" dirty="0">
                <a:latin typeface="Tahoma" panose="020B0604030504040204" pitchFamily="34" charset="0"/>
              </a:rPr>
              <a:t>Photocopiers</a:t>
            </a:r>
          </a:p>
          <a:p>
            <a:r>
              <a:rPr lang="en-US" altLang="en-US" sz="1000" b="1" dirty="0">
                <a:latin typeface="Tahoma" panose="020B0604030504040204" pitchFamily="34" charset="0"/>
              </a:rPr>
              <a:t>Point-of-sale systems</a:t>
            </a:r>
          </a:p>
          <a:p>
            <a:r>
              <a:rPr lang="en-US" altLang="en-US" sz="1000" b="1" dirty="0">
                <a:latin typeface="Tahoma" panose="020B0604030504040204" pitchFamily="34" charset="0"/>
              </a:rPr>
              <a:t>Portable video games</a:t>
            </a:r>
          </a:p>
          <a:p>
            <a:r>
              <a:rPr lang="en-US" altLang="en-US" sz="1000" b="1" dirty="0">
                <a:latin typeface="Tahoma" panose="020B0604030504040204" pitchFamily="34" charset="0"/>
              </a:rPr>
              <a:t>Printers</a:t>
            </a:r>
          </a:p>
          <a:p>
            <a:r>
              <a:rPr lang="en-US" altLang="en-US" sz="1000" b="1" dirty="0">
                <a:latin typeface="Tahoma" panose="020B0604030504040204" pitchFamily="34" charset="0"/>
              </a:rPr>
              <a:t>Satellite phones</a:t>
            </a:r>
          </a:p>
          <a:p>
            <a:r>
              <a:rPr lang="en-US" altLang="en-US" sz="1000" b="1" dirty="0">
                <a:latin typeface="Tahoma" panose="020B0604030504040204" pitchFamily="34" charset="0"/>
              </a:rPr>
              <a:t>Scanners</a:t>
            </a:r>
          </a:p>
          <a:p>
            <a:r>
              <a:rPr lang="en-US" altLang="en-US" sz="1000" b="1" dirty="0">
                <a:latin typeface="Tahoma" panose="020B0604030504040204" pitchFamily="34" charset="0"/>
              </a:rPr>
              <a:t>Smart ovens/dishwashers</a:t>
            </a:r>
          </a:p>
          <a:p>
            <a:r>
              <a:rPr lang="en-US" altLang="en-US" sz="1000" b="1" dirty="0">
                <a:latin typeface="Tahoma" panose="020B0604030504040204" pitchFamily="34" charset="0"/>
              </a:rPr>
              <a:t>Speech recognizers</a:t>
            </a:r>
          </a:p>
          <a:p>
            <a:r>
              <a:rPr lang="en-US" altLang="en-US" sz="1000" b="1" dirty="0">
                <a:latin typeface="Tahoma" panose="020B0604030504040204" pitchFamily="34" charset="0"/>
              </a:rPr>
              <a:t>Stereo systems</a:t>
            </a:r>
          </a:p>
          <a:p>
            <a:r>
              <a:rPr lang="en-US" altLang="en-US" sz="1000" b="1" dirty="0">
                <a:latin typeface="Tahoma" panose="020B0604030504040204" pitchFamily="34" charset="0"/>
              </a:rPr>
              <a:t>Teleconferencing systems</a:t>
            </a:r>
          </a:p>
          <a:p>
            <a:r>
              <a:rPr lang="en-US" altLang="en-US" sz="1000" b="1" dirty="0">
                <a:latin typeface="Tahoma" panose="020B0604030504040204" pitchFamily="34" charset="0"/>
              </a:rPr>
              <a:t>Televisions</a:t>
            </a:r>
          </a:p>
          <a:p>
            <a:r>
              <a:rPr lang="en-US" altLang="en-US" sz="1000" b="1" dirty="0">
                <a:latin typeface="Tahoma" panose="020B0604030504040204" pitchFamily="34" charset="0"/>
              </a:rPr>
              <a:t>Temperature controllers</a:t>
            </a:r>
          </a:p>
          <a:p>
            <a:r>
              <a:rPr lang="en-US" altLang="en-US" sz="1000" b="1" dirty="0">
                <a:latin typeface="Tahoma" panose="020B0604030504040204" pitchFamily="34" charset="0"/>
              </a:rPr>
              <a:t>Theft tracking systems</a:t>
            </a:r>
          </a:p>
          <a:p>
            <a:r>
              <a:rPr lang="en-US" altLang="en-US" sz="1000" b="1" dirty="0">
                <a:latin typeface="Tahoma" panose="020B0604030504040204" pitchFamily="34" charset="0"/>
              </a:rPr>
              <a:t>TV set-top boxes</a:t>
            </a:r>
          </a:p>
          <a:p>
            <a:r>
              <a:rPr lang="en-US" altLang="en-US" sz="1000" b="1" dirty="0">
                <a:latin typeface="Tahoma" panose="020B0604030504040204" pitchFamily="34" charset="0"/>
              </a:rPr>
              <a:t>VCR’s, DVD players</a:t>
            </a:r>
          </a:p>
          <a:p>
            <a:r>
              <a:rPr lang="en-US" altLang="en-US" sz="1000" b="1" dirty="0">
                <a:latin typeface="Tahoma" panose="020B0604030504040204" pitchFamily="34" charset="0"/>
              </a:rPr>
              <a:t>Video game consoles</a:t>
            </a:r>
          </a:p>
          <a:p>
            <a:r>
              <a:rPr lang="en-US" altLang="en-US" sz="1000" b="1" dirty="0">
                <a:latin typeface="Tahoma" panose="020B0604030504040204" pitchFamily="34" charset="0"/>
              </a:rPr>
              <a:t>Video phones</a:t>
            </a:r>
          </a:p>
          <a:p>
            <a:r>
              <a:rPr lang="en-US" altLang="en-US" sz="1000" b="1" dirty="0">
                <a:latin typeface="Tahoma" panose="020B0604030504040204" pitchFamily="34" charset="0"/>
              </a:rPr>
              <a:t>Washers and dryers</a:t>
            </a:r>
          </a:p>
          <a:p>
            <a:endParaRPr lang="en-US" altLang="en-US" sz="1050" b="1" dirty="0">
              <a:latin typeface="Tahoma" panose="020B0604030504040204" pitchFamily="34" charset="0"/>
            </a:endParaRPr>
          </a:p>
        </p:txBody>
      </p:sp>
      <p:sp>
        <p:nvSpPr>
          <p:cNvPr id="2068" name="Text Box 7">
            <a:extLst>
              <a:ext uri="{FF2B5EF4-FFF2-40B4-BE49-F238E27FC236}">
                <a16:creationId xmlns:a16="http://schemas.microsoft.com/office/drawing/2014/main" id="{3471F5E2-8FDD-4EBA-BCCB-1CDB3775830D}"/>
              </a:ext>
            </a:extLst>
          </p:cNvPr>
          <p:cNvSpPr txBox="1">
            <a:spLocks noChangeArrowheads="1"/>
          </p:cNvSpPr>
          <p:nvPr/>
        </p:nvSpPr>
        <p:spPr bwMode="auto">
          <a:xfrm>
            <a:off x="8704264" y="1738313"/>
            <a:ext cx="10636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sz="1000" u="sng">
              <a:latin typeface="Times New Roman" panose="02020603050405020304" pitchFamily="18" charset="0"/>
            </a:endParaRPr>
          </a:p>
        </p:txBody>
      </p:sp>
      <p:grpSp>
        <p:nvGrpSpPr>
          <p:cNvPr id="2069" name="Group 8">
            <a:extLst>
              <a:ext uri="{FF2B5EF4-FFF2-40B4-BE49-F238E27FC236}">
                <a16:creationId xmlns:a16="http://schemas.microsoft.com/office/drawing/2014/main" id="{594B9BBD-D453-45F1-8762-EBE802FEA974}"/>
              </a:ext>
            </a:extLst>
          </p:cNvPr>
          <p:cNvGrpSpPr>
            <a:grpSpLocks/>
          </p:cNvGrpSpPr>
          <p:nvPr/>
        </p:nvGrpSpPr>
        <p:grpSpPr bwMode="auto">
          <a:xfrm>
            <a:off x="6959071" y="2076690"/>
            <a:ext cx="3598863" cy="3587750"/>
            <a:chOff x="3108" y="1125"/>
            <a:chExt cx="1985" cy="1942"/>
          </a:xfrm>
        </p:grpSpPr>
        <p:sp>
          <p:nvSpPr>
            <p:cNvPr id="2071" name="Text Box 9">
              <a:extLst>
                <a:ext uri="{FF2B5EF4-FFF2-40B4-BE49-F238E27FC236}">
                  <a16:creationId xmlns:a16="http://schemas.microsoft.com/office/drawing/2014/main" id="{C0825B85-C712-4A4D-9D9E-5FD3EB182A1C}"/>
                </a:ext>
              </a:extLst>
            </p:cNvPr>
            <p:cNvSpPr txBox="1">
              <a:spLocks noChangeArrowheads="1"/>
            </p:cNvSpPr>
            <p:nvPr/>
          </p:nvSpPr>
          <p:spPr bwMode="auto">
            <a:xfrm>
              <a:off x="3789" y="1136"/>
              <a:ext cx="870" cy="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sz="1000" u="sng">
                <a:latin typeface="Times New Roman" panose="02020603050405020304" pitchFamily="18" charset="0"/>
              </a:endParaRPr>
            </a:p>
          </p:txBody>
        </p:sp>
        <p:sp>
          <p:nvSpPr>
            <p:cNvPr id="2072" name="Text Box 10">
              <a:extLst>
                <a:ext uri="{FF2B5EF4-FFF2-40B4-BE49-F238E27FC236}">
                  <a16:creationId xmlns:a16="http://schemas.microsoft.com/office/drawing/2014/main" id="{A9CEDCBF-8DD2-4268-82D5-9CC9E2B26B68}"/>
                </a:ext>
              </a:extLst>
            </p:cNvPr>
            <p:cNvSpPr txBox="1">
              <a:spLocks noChangeArrowheads="1"/>
            </p:cNvSpPr>
            <p:nvPr/>
          </p:nvSpPr>
          <p:spPr bwMode="auto">
            <a:xfrm>
              <a:off x="3108" y="1125"/>
              <a:ext cx="721"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sz="1000" u="sng">
                <a:latin typeface="Times New Roman" panose="02020603050405020304" pitchFamily="18" charset="0"/>
              </a:endParaRPr>
            </a:p>
          </p:txBody>
        </p:sp>
        <p:graphicFrame>
          <p:nvGraphicFramePr>
            <p:cNvPr id="2051" name="Object 11">
              <a:extLst>
                <a:ext uri="{FF2B5EF4-FFF2-40B4-BE49-F238E27FC236}">
                  <a16:creationId xmlns:a16="http://schemas.microsoft.com/office/drawing/2014/main" id="{6B61DCD0-EFE1-4FFF-821C-34E232F251FA}"/>
                </a:ext>
              </a:extLst>
            </p:cNvPr>
            <p:cNvGraphicFramePr>
              <a:graphicFrameLocks noChangeAspect="1"/>
            </p:cNvGraphicFramePr>
            <p:nvPr/>
          </p:nvGraphicFramePr>
          <p:xfrm>
            <a:off x="4623" y="1666"/>
            <a:ext cx="470" cy="263"/>
          </p:xfrm>
          <a:graphic>
            <a:graphicData uri="http://schemas.openxmlformats.org/presentationml/2006/ole">
              <mc:AlternateContent xmlns:mc="http://schemas.openxmlformats.org/markup-compatibility/2006">
                <mc:Choice xmlns:v="urn:schemas-microsoft-com:vml" Requires="v">
                  <p:oleObj spid="_x0000_s2374" name="Clip" r:id="rId4" imgW="2130120" imgH="1361520" progId="">
                    <p:embed/>
                  </p:oleObj>
                </mc:Choice>
                <mc:Fallback>
                  <p:oleObj name="Clip" r:id="rId4" imgW="2130120" imgH="1361520" progId="">
                    <p:embed/>
                    <p:pic>
                      <p:nvPicPr>
                        <p:cNvPr id="2051" name="Object 11">
                          <a:extLst>
                            <a:ext uri="{FF2B5EF4-FFF2-40B4-BE49-F238E27FC236}">
                              <a16:creationId xmlns:a16="http://schemas.microsoft.com/office/drawing/2014/main" id="{6B61DCD0-EFE1-4FFF-821C-34E232F251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23" y="1666"/>
                          <a:ext cx="470" cy="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2" name="Object 12">
              <a:extLst>
                <a:ext uri="{FF2B5EF4-FFF2-40B4-BE49-F238E27FC236}">
                  <a16:creationId xmlns:a16="http://schemas.microsoft.com/office/drawing/2014/main" id="{E849568B-D944-4FB6-BDA3-9EDF4BE0495D}"/>
                </a:ext>
              </a:extLst>
            </p:cNvPr>
            <p:cNvGraphicFramePr>
              <a:graphicFrameLocks noChangeAspect="1"/>
            </p:cNvGraphicFramePr>
            <p:nvPr>
              <p:extLst>
                <p:ext uri="{D42A27DB-BD31-4B8C-83A1-F6EECF244321}">
                  <p14:modId xmlns:p14="http://schemas.microsoft.com/office/powerpoint/2010/main" val="793783391"/>
                </p:ext>
              </p:extLst>
            </p:nvPr>
          </p:nvGraphicFramePr>
          <p:xfrm>
            <a:off x="4039" y="2581"/>
            <a:ext cx="507" cy="450"/>
          </p:xfrm>
          <a:graphic>
            <a:graphicData uri="http://schemas.openxmlformats.org/presentationml/2006/ole">
              <mc:AlternateContent xmlns:mc="http://schemas.openxmlformats.org/markup-compatibility/2006">
                <mc:Choice xmlns:v="urn:schemas-microsoft-com:vml" Requires="v">
                  <p:oleObj spid="_x0000_s2375" name="Clip" r:id="rId6" imgW="1763640" imgH="1785240" progId="">
                    <p:embed/>
                  </p:oleObj>
                </mc:Choice>
                <mc:Fallback>
                  <p:oleObj name="Clip" r:id="rId6" imgW="1763640" imgH="1785240" progId="">
                    <p:embed/>
                    <p:pic>
                      <p:nvPicPr>
                        <p:cNvPr id="2052" name="Object 12">
                          <a:extLst>
                            <a:ext uri="{FF2B5EF4-FFF2-40B4-BE49-F238E27FC236}">
                              <a16:creationId xmlns:a16="http://schemas.microsoft.com/office/drawing/2014/main" id="{E849568B-D944-4FB6-BDA3-9EDF4BE0495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39" y="2581"/>
                          <a:ext cx="507" cy="450"/>
                        </a:xfrm>
                        <a:prstGeom prst="rect">
                          <a:avLst/>
                        </a:prstGeom>
                        <a:solidFill>
                          <a:schemeClr val="accent1"/>
                        </a:solidFill>
                      </p:spPr>
                    </p:pic>
                  </p:oleObj>
                </mc:Fallback>
              </mc:AlternateContent>
            </a:graphicData>
          </a:graphic>
        </p:graphicFrame>
        <p:graphicFrame>
          <p:nvGraphicFramePr>
            <p:cNvPr id="2053" name="Object 13">
              <a:extLst>
                <a:ext uri="{FF2B5EF4-FFF2-40B4-BE49-F238E27FC236}">
                  <a16:creationId xmlns:a16="http://schemas.microsoft.com/office/drawing/2014/main" id="{432A6140-A20E-474D-A37E-693401890A92}"/>
                </a:ext>
              </a:extLst>
            </p:cNvPr>
            <p:cNvGraphicFramePr>
              <a:graphicFrameLocks noChangeAspect="1"/>
            </p:cNvGraphicFramePr>
            <p:nvPr/>
          </p:nvGraphicFramePr>
          <p:xfrm>
            <a:off x="4658" y="2030"/>
            <a:ext cx="400" cy="375"/>
          </p:xfrm>
          <a:graphic>
            <a:graphicData uri="http://schemas.openxmlformats.org/presentationml/2006/ole">
              <mc:AlternateContent xmlns:mc="http://schemas.openxmlformats.org/markup-compatibility/2006">
                <mc:Choice xmlns:v="urn:schemas-microsoft-com:vml" Requires="v">
                  <p:oleObj spid="_x0000_s2376" name="Clip" r:id="rId8" imgW="842040" imgH="902880" progId="">
                    <p:embed/>
                  </p:oleObj>
                </mc:Choice>
                <mc:Fallback>
                  <p:oleObj name="Clip" r:id="rId8" imgW="842040" imgH="902880" progId="">
                    <p:embed/>
                    <p:pic>
                      <p:nvPicPr>
                        <p:cNvPr id="2053" name="Object 13">
                          <a:extLst>
                            <a:ext uri="{FF2B5EF4-FFF2-40B4-BE49-F238E27FC236}">
                              <a16:creationId xmlns:a16="http://schemas.microsoft.com/office/drawing/2014/main" id="{432A6140-A20E-474D-A37E-693401890A9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58" y="2030"/>
                          <a:ext cx="400" cy="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4" name="Object 14">
              <a:extLst>
                <a:ext uri="{FF2B5EF4-FFF2-40B4-BE49-F238E27FC236}">
                  <a16:creationId xmlns:a16="http://schemas.microsoft.com/office/drawing/2014/main" id="{074D857C-01A0-4414-838A-0E167969E308}"/>
                </a:ext>
              </a:extLst>
            </p:cNvPr>
            <p:cNvGraphicFramePr>
              <a:graphicFrameLocks noChangeAspect="1"/>
            </p:cNvGraphicFramePr>
            <p:nvPr/>
          </p:nvGraphicFramePr>
          <p:xfrm>
            <a:off x="4039" y="2030"/>
            <a:ext cx="372" cy="375"/>
          </p:xfrm>
          <a:graphic>
            <a:graphicData uri="http://schemas.openxmlformats.org/presentationml/2006/ole">
              <mc:AlternateContent xmlns:mc="http://schemas.openxmlformats.org/markup-compatibility/2006">
                <mc:Choice xmlns:v="urn:schemas-microsoft-com:vml" Requires="v">
                  <p:oleObj spid="_x0000_s2377" name="Clip" r:id="rId10" imgW="734040" imgH="844560" progId="">
                    <p:embed/>
                  </p:oleObj>
                </mc:Choice>
                <mc:Fallback>
                  <p:oleObj name="Clip" r:id="rId10" imgW="734040" imgH="844560" progId="">
                    <p:embed/>
                    <p:pic>
                      <p:nvPicPr>
                        <p:cNvPr id="2054" name="Object 14">
                          <a:extLst>
                            <a:ext uri="{FF2B5EF4-FFF2-40B4-BE49-F238E27FC236}">
                              <a16:creationId xmlns:a16="http://schemas.microsoft.com/office/drawing/2014/main" id="{074D857C-01A0-4414-838A-0E167969E30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39" y="2030"/>
                          <a:ext cx="372" cy="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5" name="Object 15">
              <a:extLst>
                <a:ext uri="{FF2B5EF4-FFF2-40B4-BE49-F238E27FC236}">
                  <a16:creationId xmlns:a16="http://schemas.microsoft.com/office/drawing/2014/main" id="{710B6297-8305-4ADF-A8D8-D1A59718BAE9}"/>
                </a:ext>
              </a:extLst>
            </p:cNvPr>
            <p:cNvGraphicFramePr>
              <a:graphicFrameLocks noChangeAspect="1"/>
            </p:cNvGraphicFramePr>
            <p:nvPr/>
          </p:nvGraphicFramePr>
          <p:xfrm>
            <a:off x="3126" y="2581"/>
            <a:ext cx="685" cy="410"/>
          </p:xfrm>
          <a:graphic>
            <a:graphicData uri="http://schemas.openxmlformats.org/presentationml/2006/ole">
              <mc:AlternateContent xmlns:mc="http://schemas.openxmlformats.org/markup-compatibility/2006">
                <mc:Choice xmlns:v="urn:schemas-microsoft-com:vml" Requires="v">
                  <p:oleObj spid="_x0000_s2378" name="Clip" r:id="rId12" imgW="931320" imgH="636840" progId="">
                    <p:embed/>
                  </p:oleObj>
                </mc:Choice>
                <mc:Fallback>
                  <p:oleObj name="Clip" r:id="rId12" imgW="931320" imgH="636840" progId="">
                    <p:embed/>
                    <p:pic>
                      <p:nvPicPr>
                        <p:cNvPr id="2055" name="Object 15">
                          <a:extLst>
                            <a:ext uri="{FF2B5EF4-FFF2-40B4-BE49-F238E27FC236}">
                              <a16:creationId xmlns:a16="http://schemas.microsoft.com/office/drawing/2014/main" id="{710B6297-8305-4ADF-A8D8-D1A59718BAE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126" y="2581"/>
                          <a:ext cx="685" cy="41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6" name="Object 16">
              <a:extLst>
                <a:ext uri="{FF2B5EF4-FFF2-40B4-BE49-F238E27FC236}">
                  <a16:creationId xmlns:a16="http://schemas.microsoft.com/office/drawing/2014/main" id="{42A2A45C-6432-4678-B5BC-4C2C37071A47}"/>
                </a:ext>
              </a:extLst>
            </p:cNvPr>
            <p:cNvGraphicFramePr>
              <a:graphicFrameLocks noChangeAspect="1"/>
            </p:cNvGraphicFramePr>
            <p:nvPr/>
          </p:nvGraphicFramePr>
          <p:xfrm>
            <a:off x="3947" y="1685"/>
            <a:ext cx="556" cy="225"/>
          </p:xfrm>
          <a:graphic>
            <a:graphicData uri="http://schemas.openxmlformats.org/presentationml/2006/ole">
              <mc:AlternateContent xmlns:mc="http://schemas.openxmlformats.org/markup-compatibility/2006">
                <mc:Choice xmlns:v="urn:schemas-microsoft-com:vml" Requires="v">
                  <p:oleObj spid="_x0000_s2379" name="Clip" r:id="rId14" imgW="1791000" imgH="828000" progId="">
                    <p:embed/>
                  </p:oleObj>
                </mc:Choice>
                <mc:Fallback>
                  <p:oleObj name="Clip" r:id="rId14" imgW="1791000" imgH="828000" progId="">
                    <p:embed/>
                    <p:pic>
                      <p:nvPicPr>
                        <p:cNvPr id="2056" name="Object 16">
                          <a:extLst>
                            <a:ext uri="{FF2B5EF4-FFF2-40B4-BE49-F238E27FC236}">
                              <a16:creationId xmlns:a16="http://schemas.microsoft.com/office/drawing/2014/main" id="{42A2A45C-6432-4678-B5BC-4C2C37071A47}"/>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947" y="1685"/>
                          <a:ext cx="556" cy="2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7" name="Object 17">
              <a:extLst>
                <a:ext uri="{FF2B5EF4-FFF2-40B4-BE49-F238E27FC236}">
                  <a16:creationId xmlns:a16="http://schemas.microsoft.com/office/drawing/2014/main" id="{AFA39CA3-2D5A-446C-98C4-1C2D3A872975}"/>
                </a:ext>
              </a:extLst>
            </p:cNvPr>
            <p:cNvGraphicFramePr>
              <a:graphicFrameLocks noChangeAspect="1"/>
            </p:cNvGraphicFramePr>
            <p:nvPr/>
          </p:nvGraphicFramePr>
          <p:xfrm>
            <a:off x="3190" y="2036"/>
            <a:ext cx="557" cy="363"/>
          </p:xfrm>
          <a:graphic>
            <a:graphicData uri="http://schemas.openxmlformats.org/presentationml/2006/ole">
              <mc:AlternateContent xmlns:mc="http://schemas.openxmlformats.org/markup-compatibility/2006">
                <mc:Choice xmlns:v="urn:schemas-microsoft-com:vml" Requires="v">
                  <p:oleObj spid="_x0000_s2380" name="Clip" r:id="rId16" imgW="1795680" imgH="1336320" progId="">
                    <p:embed/>
                  </p:oleObj>
                </mc:Choice>
                <mc:Fallback>
                  <p:oleObj name="Clip" r:id="rId16" imgW="1795680" imgH="1336320" progId="">
                    <p:embed/>
                    <p:pic>
                      <p:nvPicPr>
                        <p:cNvPr id="2057" name="Object 17">
                          <a:extLst>
                            <a:ext uri="{FF2B5EF4-FFF2-40B4-BE49-F238E27FC236}">
                              <a16:creationId xmlns:a16="http://schemas.microsoft.com/office/drawing/2014/main" id="{AFA39CA3-2D5A-446C-98C4-1C2D3A872975}"/>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190" y="2036"/>
                          <a:ext cx="557" cy="3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8" name="Object 18">
              <a:extLst>
                <a:ext uri="{FF2B5EF4-FFF2-40B4-BE49-F238E27FC236}">
                  <a16:creationId xmlns:a16="http://schemas.microsoft.com/office/drawing/2014/main" id="{FCA0F421-04E2-4884-A2E2-FDB28E3FE6DA}"/>
                </a:ext>
              </a:extLst>
            </p:cNvPr>
            <p:cNvGraphicFramePr>
              <a:graphicFrameLocks noChangeAspect="1"/>
            </p:cNvGraphicFramePr>
            <p:nvPr/>
          </p:nvGraphicFramePr>
          <p:xfrm>
            <a:off x="4631" y="2505"/>
            <a:ext cx="453" cy="562"/>
          </p:xfrm>
          <a:graphic>
            <a:graphicData uri="http://schemas.openxmlformats.org/presentationml/2006/ole">
              <mc:AlternateContent xmlns:mc="http://schemas.openxmlformats.org/markup-compatibility/2006">
                <mc:Choice xmlns:v="urn:schemas-microsoft-com:vml" Requires="v">
                  <p:oleObj spid="_x0000_s2381" name="Clip" r:id="rId18" imgW="1350000" imgH="1914120" progId="">
                    <p:embed/>
                  </p:oleObj>
                </mc:Choice>
                <mc:Fallback>
                  <p:oleObj name="Clip" r:id="rId18" imgW="1350000" imgH="1914120" progId="">
                    <p:embed/>
                    <p:pic>
                      <p:nvPicPr>
                        <p:cNvPr id="2058" name="Object 18">
                          <a:extLst>
                            <a:ext uri="{FF2B5EF4-FFF2-40B4-BE49-F238E27FC236}">
                              <a16:creationId xmlns:a16="http://schemas.microsoft.com/office/drawing/2014/main" id="{FCA0F421-04E2-4884-A2E2-FDB28E3FE6DA}"/>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631" y="2505"/>
                          <a:ext cx="453" cy="562"/>
                        </a:xfrm>
                        <a:prstGeom prst="rect">
                          <a:avLst/>
                        </a:prstGeom>
                        <a:solidFill>
                          <a:schemeClr val="tx1"/>
                        </a:solidFill>
                      </p:spPr>
                    </p:pic>
                  </p:oleObj>
                </mc:Fallback>
              </mc:AlternateContent>
            </a:graphicData>
          </a:graphic>
        </p:graphicFrame>
        <p:graphicFrame>
          <p:nvGraphicFramePr>
            <p:cNvPr id="2059" name="Object 19">
              <a:extLst>
                <a:ext uri="{FF2B5EF4-FFF2-40B4-BE49-F238E27FC236}">
                  <a16:creationId xmlns:a16="http://schemas.microsoft.com/office/drawing/2014/main" id="{75224726-1B72-4BD1-B9E8-283B3DA39884}"/>
                </a:ext>
              </a:extLst>
            </p:cNvPr>
            <p:cNvGraphicFramePr>
              <a:graphicFrameLocks noChangeAspect="1"/>
            </p:cNvGraphicFramePr>
            <p:nvPr/>
          </p:nvGraphicFramePr>
          <p:xfrm>
            <a:off x="3177" y="1623"/>
            <a:ext cx="552" cy="238"/>
          </p:xfrm>
          <a:graphic>
            <a:graphicData uri="http://schemas.openxmlformats.org/presentationml/2006/ole">
              <mc:AlternateContent xmlns:mc="http://schemas.openxmlformats.org/markup-compatibility/2006">
                <mc:Choice xmlns:v="urn:schemas-microsoft-com:vml" Requires="v">
                  <p:oleObj spid="_x0000_s2382" name="Document" r:id="rId20" imgW="876960" imgH="378360" progId="Word.Document.8">
                    <p:embed/>
                  </p:oleObj>
                </mc:Choice>
                <mc:Fallback>
                  <p:oleObj name="Document" r:id="rId20" imgW="876960" imgH="378360" progId="Word.Document.8">
                    <p:embed/>
                    <p:pic>
                      <p:nvPicPr>
                        <p:cNvPr id="2059" name="Object 19">
                          <a:extLst>
                            <a:ext uri="{FF2B5EF4-FFF2-40B4-BE49-F238E27FC236}">
                              <a16:creationId xmlns:a16="http://schemas.microsoft.com/office/drawing/2014/main" id="{75224726-1B72-4BD1-B9E8-283B3DA39884}"/>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3177" y="1623"/>
                          <a:ext cx="552" cy="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060" name="Object 20">
              <a:extLst>
                <a:ext uri="{FF2B5EF4-FFF2-40B4-BE49-F238E27FC236}">
                  <a16:creationId xmlns:a16="http://schemas.microsoft.com/office/drawing/2014/main" id="{902A0FE6-07C6-448E-897E-634FA58914EB}"/>
                </a:ext>
              </a:extLst>
            </p:cNvPr>
            <p:cNvGraphicFramePr>
              <a:graphicFrameLocks noChangeAspect="1"/>
            </p:cNvGraphicFramePr>
            <p:nvPr/>
          </p:nvGraphicFramePr>
          <p:xfrm>
            <a:off x="3273" y="1143"/>
            <a:ext cx="365" cy="239"/>
          </p:xfrm>
          <a:graphic>
            <a:graphicData uri="http://schemas.openxmlformats.org/presentationml/2006/ole">
              <mc:AlternateContent xmlns:mc="http://schemas.openxmlformats.org/markup-compatibility/2006">
                <mc:Choice xmlns:v="urn:schemas-microsoft-com:vml" Requires="v">
                  <p:oleObj spid="_x0000_s2383" name="Document" r:id="rId22" imgW="579600" imgH="379440" progId="Word.Document.8">
                    <p:embed/>
                  </p:oleObj>
                </mc:Choice>
                <mc:Fallback>
                  <p:oleObj name="Document" r:id="rId22" imgW="579600" imgH="379440" progId="Word.Document.8">
                    <p:embed/>
                    <p:pic>
                      <p:nvPicPr>
                        <p:cNvPr id="2060" name="Object 20">
                          <a:extLst>
                            <a:ext uri="{FF2B5EF4-FFF2-40B4-BE49-F238E27FC236}">
                              <a16:creationId xmlns:a16="http://schemas.microsoft.com/office/drawing/2014/main" id="{902A0FE6-07C6-448E-897E-634FA58914EB}"/>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273" y="1143"/>
                          <a:ext cx="365" cy="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061" name="Object 21">
              <a:extLst>
                <a:ext uri="{FF2B5EF4-FFF2-40B4-BE49-F238E27FC236}">
                  <a16:creationId xmlns:a16="http://schemas.microsoft.com/office/drawing/2014/main" id="{EE8F0923-2195-4858-BE87-37DE11DD459A}"/>
                </a:ext>
              </a:extLst>
            </p:cNvPr>
            <p:cNvGraphicFramePr>
              <a:graphicFrameLocks noChangeAspect="1"/>
            </p:cNvGraphicFramePr>
            <p:nvPr/>
          </p:nvGraphicFramePr>
          <p:xfrm>
            <a:off x="3993" y="1143"/>
            <a:ext cx="466" cy="220"/>
          </p:xfrm>
          <a:graphic>
            <a:graphicData uri="http://schemas.openxmlformats.org/presentationml/2006/ole">
              <mc:AlternateContent xmlns:mc="http://schemas.openxmlformats.org/markup-compatibility/2006">
                <mc:Choice xmlns:v="urn:schemas-microsoft-com:vml" Requires="v">
                  <p:oleObj spid="_x0000_s2384" name="Document" r:id="rId24" imgW="739800" imgH="350280" progId="Word.Document.8">
                    <p:embed/>
                  </p:oleObj>
                </mc:Choice>
                <mc:Fallback>
                  <p:oleObj name="Document" r:id="rId24" imgW="739800" imgH="350280" progId="Word.Document.8">
                    <p:embed/>
                    <p:pic>
                      <p:nvPicPr>
                        <p:cNvPr id="2061" name="Object 21">
                          <a:extLst>
                            <a:ext uri="{FF2B5EF4-FFF2-40B4-BE49-F238E27FC236}">
                              <a16:creationId xmlns:a16="http://schemas.microsoft.com/office/drawing/2014/main" id="{EE8F0923-2195-4858-BE87-37DE11DD459A}"/>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3993" y="1143"/>
                          <a:ext cx="466" cy="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062" name="Object 22">
              <a:extLst>
                <a:ext uri="{FF2B5EF4-FFF2-40B4-BE49-F238E27FC236}">
                  <a16:creationId xmlns:a16="http://schemas.microsoft.com/office/drawing/2014/main" id="{36DD095A-5D87-4B7E-8758-56B24567DF67}"/>
                </a:ext>
              </a:extLst>
            </p:cNvPr>
            <p:cNvGraphicFramePr>
              <a:graphicFrameLocks noChangeAspect="1"/>
            </p:cNvGraphicFramePr>
            <p:nvPr/>
          </p:nvGraphicFramePr>
          <p:xfrm>
            <a:off x="4665" y="1143"/>
            <a:ext cx="331" cy="284"/>
          </p:xfrm>
          <a:graphic>
            <a:graphicData uri="http://schemas.openxmlformats.org/presentationml/2006/ole">
              <mc:AlternateContent xmlns:mc="http://schemas.openxmlformats.org/markup-compatibility/2006">
                <mc:Choice xmlns:v="urn:schemas-microsoft-com:vml" Requires="v">
                  <p:oleObj spid="_x0000_s2385" name="Document" r:id="rId26" imgW="526320" imgH="451080" progId="Word.Document.8">
                    <p:embed/>
                  </p:oleObj>
                </mc:Choice>
                <mc:Fallback>
                  <p:oleObj name="Document" r:id="rId26" imgW="526320" imgH="451080" progId="Word.Document.8">
                    <p:embed/>
                    <p:pic>
                      <p:nvPicPr>
                        <p:cNvPr id="2062" name="Object 22">
                          <a:extLst>
                            <a:ext uri="{FF2B5EF4-FFF2-40B4-BE49-F238E27FC236}">
                              <a16:creationId xmlns:a16="http://schemas.microsoft.com/office/drawing/2014/main" id="{36DD095A-5D87-4B7E-8758-56B24567DF67}"/>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4665" y="1143"/>
                          <a:ext cx="331" cy="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mc:AlternateContent xmlns:mc="http://schemas.openxmlformats.org/markup-compatibility/2006" xmlns:p14="http://schemas.microsoft.com/office/powerpoint/2010/main">
        <mc:Choice Requires="p14">
          <p:contentPart p14:bwMode="auto" r:id="rId28">
            <p14:nvContentPartPr>
              <p14:cNvPr id="2050" name="Ink 23">
                <a:extLst>
                  <a:ext uri="{FF2B5EF4-FFF2-40B4-BE49-F238E27FC236}">
                    <a16:creationId xmlns:a16="http://schemas.microsoft.com/office/drawing/2014/main" id="{17B4B5E5-E5F1-4E98-866E-F4A91FA9FADB}"/>
                  </a:ext>
                </a:extLst>
              </p14:cNvPr>
              <p14:cNvContentPartPr>
                <a14:cpLocks xmlns:a14="http://schemas.microsoft.com/office/drawing/2010/main" noRot="1" noChangeAspect="1" noEditPoints="1" noChangeArrowheads="1" noChangeShapeType="1"/>
              </p14:cNvContentPartPr>
              <p14:nvPr/>
            </p14:nvContentPartPr>
            <p14:xfrm>
              <a:off x="46213713" y="20135850"/>
              <a:ext cx="0" cy="0"/>
            </p14:xfrm>
          </p:contentPart>
        </mc:Choice>
        <mc:Fallback xmlns="">
          <p:pic>
            <p:nvPicPr>
              <p:cNvPr id="2050" name="Ink 23">
                <a:extLst>
                  <a:ext uri="{FF2B5EF4-FFF2-40B4-BE49-F238E27FC236}">
                    <a16:creationId xmlns:a16="http://schemas.microsoft.com/office/drawing/2014/main" id="{17B4B5E5-E5F1-4E98-866E-F4A91FA9FADB}"/>
                  </a:ext>
                </a:extLst>
              </p:cNvPr>
              <p:cNvPicPr>
                <a:picLocks noRot="1" noChangeAspect="1" noEditPoints="1" noChangeArrowheads="1" noChangeShapeType="1"/>
              </p:cNvPicPr>
              <p:nvPr/>
            </p:nvPicPr>
            <p:blipFill>
              <a:blip r:embed="rId29"/>
              <a:stretch>
                <a:fillRect/>
              </a:stretch>
            </p:blipFill>
            <p:spPr>
              <a:xfrm>
                <a:off x="46213713" y="20135850"/>
                <a:ext cx="0" cy="0"/>
              </a:xfrm>
              <a:prstGeom prst="rect">
                <a:avLst/>
              </a:prstGeom>
            </p:spPr>
          </p:pic>
        </mc:Fallback>
      </mc:AlternateContent>
    </p:spTree>
    <p:extLst>
      <p:ext uri="{BB962C8B-B14F-4D97-AF65-F5344CB8AC3E}">
        <p14:creationId xmlns:p14="http://schemas.microsoft.com/office/powerpoint/2010/main" val="132942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6C15167E-42F5-4FBE-B6B7-603E27C3F4A7}"/>
              </a:ext>
            </a:extLst>
          </p:cNvPr>
          <p:cNvSpPr>
            <a:spLocks noGrp="1"/>
          </p:cNvSpPr>
          <p:nvPr>
            <p:ph type="title"/>
          </p:nvPr>
        </p:nvSpPr>
        <p:spPr>
          <a:xfrm>
            <a:off x="1097280" y="286603"/>
            <a:ext cx="10058400" cy="1450757"/>
          </a:xfrm>
        </p:spPr>
        <p:txBody>
          <a:bodyPr>
            <a:normAutofit/>
          </a:bodyPr>
          <a:lstStyle/>
          <a:p>
            <a:r>
              <a:rPr lang="en-US" altLang="en-US"/>
              <a:t>Design Questions</a:t>
            </a:r>
            <a:endParaRPr lang="ar-SA" altLang="en-US" dirty="0"/>
          </a:p>
        </p:txBody>
      </p:sp>
      <p:graphicFrame>
        <p:nvGraphicFramePr>
          <p:cNvPr id="44037" name="Content Placeholder 2">
            <a:extLst>
              <a:ext uri="{FF2B5EF4-FFF2-40B4-BE49-F238E27FC236}">
                <a16:creationId xmlns:a16="http://schemas.microsoft.com/office/drawing/2014/main" id="{F2E6BAD0-EB80-4733-B77F-AEC82B661F3D}"/>
              </a:ext>
            </a:extLst>
          </p:cNvPr>
          <p:cNvGraphicFramePr>
            <a:graphicFrameLocks noGrp="1"/>
          </p:cNvGraphicFramePr>
          <p:nvPr>
            <p:ph idx="1"/>
            <p:extLst>
              <p:ext uri="{D42A27DB-BD31-4B8C-83A1-F6EECF244321}">
                <p14:modId xmlns:p14="http://schemas.microsoft.com/office/powerpoint/2010/main" val="11020989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450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7AD76DD-C403-4C73-825F-EC35C06EF894}"/>
              </a:ext>
            </a:extLst>
          </p:cNvPr>
          <p:cNvSpPr>
            <a:spLocks noGrp="1" noChangeArrowheads="1"/>
          </p:cNvSpPr>
          <p:nvPr>
            <p:ph type="title"/>
          </p:nvPr>
        </p:nvSpPr>
        <p:spPr/>
        <p:txBody>
          <a:bodyPr/>
          <a:lstStyle/>
          <a:p>
            <a:r>
              <a:rPr lang="en-US" altLang="en-US"/>
              <a:t>Some common characteristics of embedded systems</a:t>
            </a:r>
          </a:p>
        </p:txBody>
      </p:sp>
      <p:sp>
        <p:nvSpPr>
          <p:cNvPr id="23555" name="Rectangle 3">
            <a:extLst>
              <a:ext uri="{FF2B5EF4-FFF2-40B4-BE49-F238E27FC236}">
                <a16:creationId xmlns:a16="http://schemas.microsoft.com/office/drawing/2014/main" id="{F8312241-3A73-4EA5-8176-081BEAC410CD}"/>
              </a:ext>
            </a:extLst>
          </p:cNvPr>
          <p:cNvSpPr>
            <a:spLocks noGrp="1" noChangeArrowheads="1"/>
          </p:cNvSpPr>
          <p:nvPr>
            <p:ph type="body" idx="1"/>
          </p:nvPr>
        </p:nvSpPr>
        <p:spPr/>
        <p:txBody>
          <a:bodyPr/>
          <a:lstStyle/>
          <a:p>
            <a:r>
              <a:rPr lang="en-US" altLang="en-US" dirty="0"/>
              <a:t>Single-functioned and self contained </a:t>
            </a:r>
          </a:p>
          <a:p>
            <a:pPr lvl="1"/>
            <a:r>
              <a:rPr lang="en-US" altLang="en-US" dirty="0"/>
              <a:t>Executes a single program, repeatedly</a:t>
            </a:r>
          </a:p>
          <a:p>
            <a:pPr lvl="1"/>
            <a:r>
              <a:rPr lang="en-US" altLang="en-US" dirty="0"/>
              <a:t>Doesn’t need connectivity to work </a:t>
            </a:r>
          </a:p>
          <a:p>
            <a:pPr lvl="1"/>
            <a:r>
              <a:rPr lang="en-US" altLang="en-US" dirty="0"/>
              <a:t>Doesn't need other devices to perform its function</a:t>
            </a:r>
          </a:p>
          <a:p>
            <a:r>
              <a:rPr lang="en-US" altLang="en-US" dirty="0"/>
              <a:t>Tightly-constrained</a:t>
            </a:r>
          </a:p>
          <a:p>
            <a:pPr lvl="1"/>
            <a:r>
              <a:rPr lang="en-US" altLang="en-US" dirty="0"/>
              <a:t>Low cost, low power, small, fast, etc.</a:t>
            </a:r>
          </a:p>
          <a:p>
            <a:r>
              <a:rPr lang="en-US" altLang="en-US" dirty="0"/>
              <a:t>Reactive and real-time</a:t>
            </a:r>
          </a:p>
          <a:p>
            <a:pPr lvl="1"/>
            <a:r>
              <a:rPr lang="en-US" altLang="en-US" dirty="0"/>
              <a:t>Continually reacts to changes in the system’s environment</a:t>
            </a:r>
          </a:p>
          <a:p>
            <a:pPr lvl="1"/>
            <a:r>
              <a:rPr lang="en-US" altLang="en-US" dirty="0"/>
              <a:t>Must compute certain results in real-time without delay</a:t>
            </a:r>
          </a:p>
          <a:p>
            <a:endParaRPr lang="en-US" altLang="en-US" dirty="0"/>
          </a:p>
        </p:txBody>
      </p:sp>
      <p:sp>
        <p:nvSpPr>
          <p:cNvPr id="23556" name="Slide Number Placeholder 3">
            <a:extLst>
              <a:ext uri="{FF2B5EF4-FFF2-40B4-BE49-F238E27FC236}">
                <a16:creationId xmlns:a16="http://schemas.microsoft.com/office/drawing/2014/main" id="{6A6B86EB-97CA-4E71-A716-DA8461566873}"/>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0C4413-A250-4032-A2D1-749191D036D7}" type="slidenum">
              <a:rPr lang="el-GR" altLang="en-US" smtClean="0"/>
              <a:pPr/>
              <a:t>7</a:t>
            </a:fld>
            <a:endParaRPr lang="el-GR" altLang="en-US"/>
          </a:p>
        </p:txBody>
      </p:sp>
    </p:spTree>
    <p:extLst>
      <p:ext uri="{BB962C8B-B14F-4D97-AF65-F5344CB8AC3E}">
        <p14:creationId xmlns:p14="http://schemas.microsoft.com/office/powerpoint/2010/main" val="202057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2418" name="Rectangle 2">
            <a:extLst>
              <a:ext uri="{FF2B5EF4-FFF2-40B4-BE49-F238E27FC236}">
                <a16:creationId xmlns:a16="http://schemas.microsoft.com/office/drawing/2014/main" id="{97E03FFD-DB08-42E7-A7E3-F0A44A5EAA8B}"/>
              </a:ext>
            </a:extLst>
          </p:cNvPr>
          <p:cNvSpPr>
            <a:spLocks noGrp="1" noChangeArrowheads="1"/>
          </p:cNvSpPr>
          <p:nvPr>
            <p:ph type="title"/>
          </p:nvPr>
        </p:nvSpPr>
        <p:spPr/>
        <p:txBody>
          <a:bodyPr/>
          <a:lstStyle/>
          <a:p>
            <a:r>
              <a:rPr lang="en-US" dirty="0"/>
              <a:t>What is real-time? </a:t>
            </a:r>
          </a:p>
        </p:txBody>
      </p:sp>
      <p:sp>
        <p:nvSpPr>
          <p:cNvPr id="26626" name="Rectangle 3">
            <a:extLst>
              <a:ext uri="{FF2B5EF4-FFF2-40B4-BE49-F238E27FC236}">
                <a16:creationId xmlns:a16="http://schemas.microsoft.com/office/drawing/2014/main" id="{35F0F8B8-1591-4CC5-BB0D-823FAA6F7238}"/>
              </a:ext>
            </a:extLst>
          </p:cNvPr>
          <p:cNvSpPr>
            <a:spLocks noGrp="1" noChangeArrowheads="1"/>
          </p:cNvSpPr>
          <p:nvPr>
            <p:ph idx="1"/>
          </p:nvPr>
        </p:nvSpPr>
        <p:spPr/>
        <p:txBody>
          <a:bodyPr/>
          <a:lstStyle/>
          <a:p>
            <a:endParaRPr lang="en-US" altLang="en-US" dirty="0"/>
          </a:p>
          <a:p>
            <a:endParaRPr lang="en-US" altLang="en-US" dirty="0"/>
          </a:p>
          <a:p>
            <a:r>
              <a:rPr lang="en-US" altLang="en-US" dirty="0"/>
              <a:t>A real-time computer system is a computer system where the correctness of the system behavior depends not only on the logical results of the computations, but also on the physical time when these results are produced. </a:t>
            </a:r>
          </a:p>
          <a:p>
            <a:r>
              <a:rPr lang="en-US" altLang="en-US" dirty="0"/>
              <a:t>By system behavior we mean the sequence of outputs in time of a system.</a:t>
            </a:r>
          </a:p>
        </p:txBody>
      </p:sp>
      <p:sp>
        <p:nvSpPr>
          <p:cNvPr id="26627" name="Slide Number Placeholder 5">
            <a:extLst>
              <a:ext uri="{FF2B5EF4-FFF2-40B4-BE49-F238E27FC236}">
                <a16:creationId xmlns:a16="http://schemas.microsoft.com/office/drawing/2014/main" id="{E4C31621-9F36-4008-8FE1-D18C4D63E7F3}"/>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95A0A6-B889-48F5-8364-087C4CB350B2}" type="slidenum">
              <a:rPr lang="el-GR" altLang="en-US" smtClean="0"/>
              <a:pPr/>
              <a:t>8</a:t>
            </a:fld>
            <a:endParaRPr lang="el-GR" altLang="en-US"/>
          </a:p>
        </p:txBody>
      </p:sp>
    </p:spTree>
    <p:extLst>
      <p:ext uri="{BB962C8B-B14F-4D97-AF65-F5344CB8AC3E}">
        <p14:creationId xmlns:p14="http://schemas.microsoft.com/office/powerpoint/2010/main" val="305544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2">
            <a:extLst>
              <a:ext uri="{FF2B5EF4-FFF2-40B4-BE49-F238E27FC236}">
                <a16:creationId xmlns:a16="http://schemas.microsoft.com/office/drawing/2014/main" id="{B8AC1360-F730-4B2A-96E8-B6E554CB834C}"/>
              </a:ext>
            </a:extLst>
          </p:cNvPr>
          <p:cNvSpPr>
            <a:spLocks noGrp="1" noChangeArrowheads="1"/>
          </p:cNvSpPr>
          <p:nvPr>
            <p:ph type="title"/>
          </p:nvPr>
        </p:nvSpPr>
        <p:spPr/>
        <p:txBody>
          <a:bodyPr/>
          <a:lstStyle/>
          <a:p>
            <a:r>
              <a:rPr lang="en-US" altLang="en-US"/>
              <a:t>Real-time means reactive</a:t>
            </a:r>
          </a:p>
        </p:txBody>
      </p:sp>
      <p:sp>
        <p:nvSpPr>
          <p:cNvPr id="27650" name="Rectangle 3">
            <a:extLst>
              <a:ext uri="{FF2B5EF4-FFF2-40B4-BE49-F238E27FC236}">
                <a16:creationId xmlns:a16="http://schemas.microsoft.com/office/drawing/2014/main" id="{6AE16F78-46ED-488C-A2F0-AEA22624EFE3}"/>
              </a:ext>
            </a:extLst>
          </p:cNvPr>
          <p:cNvSpPr>
            <a:spLocks noGrp="1" noChangeArrowheads="1"/>
          </p:cNvSpPr>
          <p:nvPr>
            <p:ph idx="1"/>
          </p:nvPr>
        </p:nvSpPr>
        <p:spPr/>
        <p:txBody>
          <a:bodyPr/>
          <a:lstStyle/>
          <a:p>
            <a:r>
              <a:rPr lang="en-US" altLang="en-US" dirty="0"/>
              <a:t>A real-time computer system must react to stimuli from its environment </a:t>
            </a:r>
          </a:p>
          <a:p>
            <a:r>
              <a:rPr lang="en-US" altLang="en-US" dirty="0"/>
              <a:t>The instant when a result must be produced is called a </a:t>
            </a:r>
            <a:r>
              <a:rPr lang="en-US" altLang="en-US" u="sng" dirty="0"/>
              <a:t>deadline</a:t>
            </a:r>
            <a:r>
              <a:rPr lang="en-US" altLang="en-US" dirty="0"/>
              <a:t>.</a:t>
            </a:r>
          </a:p>
          <a:p>
            <a:r>
              <a:rPr lang="en-US" altLang="en-US" dirty="0"/>
              <a:t>If a result has utility even after the deadline has passed, the deadline is classified as </a:t>
            </a:r>
            <a:r>
              <a:rPr lang="en-US" altLang="en-US" u="sng" dirty="0"/>
              <a:t>soft </a:t>
            </a:r>
            <a:r>
              <a:rPr lang="en-US" altLang="en-US" u="sng" dirty="0" err="1"/>
              <a:t>eadline</a:t>
            </a:r>
            <a:r>
              <a:rPr lang="en-US" altLang="en-US" dirty="0"/>
              <a:t>, otherwise it is </a:t>
            </a:r>
            <a:r>
              <a:rPr lang="en-US" altLang="en-US" u="sng" dirty="0"/>
              <a:t>firm</a:t>
            </a:r>
            <a:r>
              <a:rPr lang="en-US" altLang="en-US" dirty="0"/>
              <a:t>. </a:t>
            </a:r>
          </a:p>
          <a:p>
            <a:r>
              <a:rPr lang="en-US" altLang="en-US" dirty="0"/>
              <a:t>If severe consequences could result if a firm deadline is missed, the deadline is called </a:t>
            </a:r>
            <a:r>
              <a:rPr lang="en-US" altLang="en-US" u="sng" dirty="0"/>
              <a:t>hard deadline</a:t>
            </a:r>
            <a:r>
              <a:rPr lang="en-US" altLang="en-US" dirty="0"/>
              <a:t>.</a:t>
            </a:r>
          </a:p>
          <a:p>
            <a:r>
              <a:rPr lang="en-US" altLang="en-US" dirty="0"/>
              <a:t>Example: Consider a traffic signal at a road before a railway crossing. If the traffic signal does not change to red before the train arrives, an accident could result.</a:t>
            </a:r>
          </a:p>
        </p:txBody>
      </p:sp>
      <p:sp>
        <p:nvSpPr>
          <p:cNvPr id="27651" name="Slide Number Placeholder 5">
            <a:extLst>
              <a:ext uri="{FF2B5EF4-FFF2-40B4-BE49-F238E27FC236}">
                <a16:creationId xmlns:a16="http://schemas.microsoft.com/office/drawing/2014/main" id="{B937E9A9-3E0A-4DB7-AEB3-1C5DC0701E1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5C8760-62F3-4A7F-9921-BB693964399D}" type="slidenum">
              <a:rPr lang="el-GR" altLang="en-US" smtClean="0"/>
              <a:pPr/>
              <a:t>9</a:t>
            </a:fld>
            <a:endParaRPr lang="el-GR" altLang="en-US"/>
          </a:p>
        </p:txBody>
      </p:sp>
    </p:spTree>
    <p:extLst>
      <p:ext uri="{BB962C8B-B14F-4D97-AF65-F5344CB8AC3E}">
        <p14:creationId xmlns:p14="http://schemas.microsoft.com/office/powerpoint/2010/main" val="1625778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2">
            <a:extLst>
              <a:ext uri="{FF2B5EF4-FFF2-40B4-BE49-F238E27FC236}">
                <a16:creationId xmlns:a16="http://schemas.microsoft.com/office/drawing/2014/main" id="{E3D7E5A3-CA09-497F-A9A0-FE3CAE3EEDA2}"/>
              </a:ext>
            </a:extLst>
          </p:cNvPr>
          <p:cNvSpPr>
            <a:spLocks noGrp="1" noChangeArrowheads="1"/>
          </p:cNvSpPr>
          <p:nvPr>
            <p:ph type="title"/>
          </p:nvPr>
        </p:nvSpPr>
        <p:spPr/>
        <p:txBody>
          <a:bodyPr/>
          <a:lstStyle/>
          <a:p>
            <a:r>
              <a:rPr lang="en-US"/>
              <a:t>Fail-Safe hard-deadline RT systems</a:t>
            </a:r>
          </a:p>
        </p:txBody>
      </p:sp>
      <p:sp>
        <p:nvSpPr>
          <p:cNvPr id="28674" name="Rectangle 3">
            <a:extLst>
              <a:ext uri="{FF2B5EF4-FFF2-40B4-BE49-F238E27FC236}">
                <a16:creationId xmlns:a16="http://schemas.microsoft.com/office/drawing/2014/main" id="{0F8327E4-379F-42E4-9088-A5FF532F387A}"/>
              </a:ext>
            </a:extLst>
          </p:cNvPr>
          <p:cNvSpPr>
            <a:spLocks noGrp="1" noChangeArrowheads="1"/>
          </p:cNvSpPr>
          <p:nvPr>
            <p:ph idx="1"/>
          </p:nvPr>
        </p:nvSpPr>
        <p:spPr/>
        <p:txBody>
          <a:bodyPr/>
          <a:lstStyle/>
          <a:p>
            <a:r>
              <a:rPr lang="en-US" altLang="en-US" dirty="0"/>
              <a:t>If a safe state can be identified and quickly reached upon the occurrence of a failure, then we call the system fail-safe. </a:t>
            </a:r>
          </a:p>
          <a:p>
            <a:r>
              <a:rPr lang="en-US" altLang="en-US" dirty="0" err="1"/>
              <a:t>Failsafeness</a:t>
            </a:r>
            <a:r>
              <a:rPr lang="en-US" altLang="en-US" dirty="0"/>
              <a:t> is a characteristic of the controlled object, not the computer system. </a:t>
            </a:r>
          </a:p>
          <a:p>
            <a:pPr lvl="1"/>
            <a:r>
              <a:rPr lang="en-US" altLang="en-US" dirty="0"/>
              <a:t>In case a failure is detected in a railway signaling system, it is possible to set all signals to red and thus stop all the trains in order to bring the system to a safe state.</a:t>
            </a:r>
          </a:p>
          <a:p>
            <a:r>
              <a:rPr lang="en-US" altLang="en-US" dirty="0"/>
              <a:t>In failsafe applications the computer system must have a high error-detection coverage.</a:t>
            </a:r>
          </a:p>
          <a:p>
            <a:r>
              <a:rPr lang="en-US" altLang="en-US" dirty="0"/>
              <a:t>Often a watchdog, is required to monitor the operation of the computer system and put it in safe state.</a:t>
            </a:r>
          </a:p>
        </p:txBody>
      </p:sp>
      <p:sp>
        <p:nvSpPr>
          <p:cNvPr id="28675" name="Slide Number Placeholder 5">
            <a:extLst>
              <a:ext uri="{FF2B5EF4-FFF2-40B4-BE49-F238E27FC236}">
                <a16:creationId xmlns:a16="http://schemas.microsoft.com/office/drawing/2014/main" id="{80E2F1EA-9EE5-46D2-93F7-B9BFC22F093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30689B-CD76-4A7F-A86D-FA2820465FE7}" type="slidenum">
              <a:rPr lang="el-GR" altLang="en-US" smtClean="0"/>
              <a:pPr/>
              <a:t>10</a:t>
            </a:fld>
            <a:endParaRPr lang="el-GR" altLang="en-US"/>
          </a:p>
        </p:txBody>
      </p:sp>
    </p:spTree>
    <p:extLst>
      <p:ext uri="{BB962C8B-B14F-4D97-AF65-F5344CB8AC3E}">
        <p14:creationId xmlns:p14="http://schemas.microsoft.com/office/powerpoint/2010/main" val="1630784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5730" name="Rectangle 2">
            <a:extLst>
              <a:ext uri="{FF2B5EF4-FFF2-40B4-BE49-F238E27FC236}">
                <a16:creationId xmlns:a16="http://schemas.microsoft.com/office/drawing/2014/main" id="{0D934C4E-5F14-4E04-8EB7-09F97C2DF2AD}"/>
              </a:ext>
            </a:extLst>
          </p:cNvPr>
          <p:cNvSpPr>
            <a:spLocks noGrp="1" noChangeArrowheads="1"/>
          </p:cNvSpPr>
          <p:nvPr>
            <p:ph type="title"/>
          </p:nvPr>
        </p:nvSpPr>
        <p:spPr/>
        <p:txBody>
          <a:bodyPr/>
          <a:lstStyle/>
          <a:p>
            <a:r>
              <a:rPr lang="en-US"/>
              <a:t>Fail-Operational hard-deadline RT systems</a:t>
            </a:r>
          </a:p>
        </p:txBody>
      </p:sp>
      <p:sp>
        <p:nvSpPr>
          <p:cNvPr id="29698" name="Rectangle 3">
            <a:extLst>
              <a:ext uri="{FF2B5EF4-FFF2-40B4-BE49-F238E27FC236}">
                <a16:creationId xmlns:a16="http://schemas.microsoft.com/office/drawing/2014/main" id="{52FD79D8-7068-4110-9833-878A418A7505}"/>
              </a:ext>
            </a:extLst>
          </p:cNvPr>
          <p:cNvSpPr>
            <a:spLocks noGrp="1" noChangeArrowheads="1"/>
          </p:cNvSpPr>
          <p:nvPr>
            <p:ph idx="1"/>
          </p:nvPr>
        </p:nvSpPr>
        <p:spPr/>
        <p:txBody>
          <a:bodyPr/>
          <a:lstStyle/>
          <a:p>
            <a:r>
              <a:rPr lang="en-US" altLang="en-US" dirty="0"/>
              <a:t>In fail-operational applications, there is no safe state</a:t>
            </a:r>
          </a:p>
          <a:p>
            <a:pPr lvl="1"/>
            <a:r>
              <a:rPr lang="en-US" altLang="en-US" dirty="0"/>
              <a:t>a flight control system aboard an airplane. </a:t>
            </a:r>
          </a:p>
          <a:p>
            <a:r>
              <a:rPr lang="en-US" altLang="en-US" dirty="0"/>
              <a:t>The computer system must remain operational and provide a minimal level of service even in the case of a failure to avoid a catastrophe</a:t>
            </a:r>
          </a:p>
          <a:p>
            <a:endParaRPr lang="en-US" altLang="en-US" dirty="0"/>
          </a:p>
        </p:txBody>
      </p:sp>
      <p:sp>
        <p:nvSpPr>
          <p:cNvPr id="29699" name="Slide Number Placeholder 5">
            <a:extLst>
              <a:ext uri="{FF2B5EF4-FFF2-40B4-BE49-F238E27FC236}">
                <a16:creationId xmlns:a16="http://schemas.microsoft.com/office/drawing/2014/main" id="{5909FA7F-44C9-43DC-BC6C-8B41C69E8A3C}"/>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7D0E20-4C51-4DFA-9BAB-0E8982C3BEFA}" type="slidenum">
              <a:rPr lang="el-GR" altLang="en-US" smtClean="0"/>
              <a:pPr/>
              <a:t>11</a:t>
            </a:fld>
            <a:endParaRPr lang="el-GR" altLang="en-US"/>
          </a:p>
        </p:txBody>
      </p:sp>
    </p:spTree>
    <p:extLst>
      <p:ext uri="{BB962C8B-B14F-4D97-AF65-F5344CB8AC3E}">
        <p14:creationId xmlns:p14="http://schemas.microsoft.com/office/powerpoint/2010/main" val="4159525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AB1F36-D2D2-487C-9D84-BEEE8E892907}"/>
              </a:ext>
            </a:extLst>
          </p:cNvPr>
          <p:cNvSpPr>
            <a:spLocks noGrp="1"/>
          </p:cNvSpPr>
          <p:nvPr>
            <p:ph type="title"/>
          </p:nvPr>
        </p:nvSpPr>
        <p:spPr/>
        <p:txBody>
          <a:bodyPr/>
          <a:lstStyle/>
          <a:p>
            <a:r>
              <a:rPr lang="en-GB" dirty="0"/>
              <a:t>Quiz </a:t>
            </a:r>
            <a:r>
              <a:rPr lang="en-GB" dirty="0">
                <a:sym typeface="Wingdings" panose="05000000000000000000" pitchFamily="2" charset="2"/>
              </a:rPr>
              <a:t></a:t>
            </a:r>
            <a:endParaRPr lang="en-GB" dirty="0"/>
          </a:p>
        </p:txBody>
      </p:sp>
      <p:sp>
        <p:nvSpPr>
          <p:cNvPr id="30723" name="Content Placeholder 2">
            <a:extLst>
              <a:ext uri="{FF2B5EF4-FFF2-40B4-BE49-F238E27FC236}">
                <a16:creationId xmlns:a16="http://schemas.microsoft.com/office/drawing/2014/main" id="{6D1EEFFC-1FE4-4DF6-9D11-35485CFEEA9D}"/>
              </a:ext>
            </a:extLst>
          </p:cNvPr>
          <p:cNvSpPr>
            <a:spLocks noGrp="1"/>
          </p:cNvSpPr>
          <p:nvPr>
            <p:ph idx="1"/>
          </p:nvPr>
        </p:nvSpPr>
        <p:spPr/>
        <p:txBody>
          <a:bodyPr/>
          <a:lstStyle/>
          <a:p>
            <a:endParaRPr lang="en-US" altLang="en-US" dirty="0"/>
          </a:p>
          <a:p>
            <a:endParaRPr lang="en-US" altLang="en-US" dirty="0"/>
          </a:p>
          <a:p>
            <a:r>
              <a:rPr lang="en-US" altLang="en-US" dirty="0"/>
              <a:t>Think of Realtime embedded systems you know and try to classify</a:t>
            </a:r>
            <a:endParaRPr lang="el-GR" altLang="en-US" dirty="0"/>
          </a:p>
        </p:txBody>
      </p:sp>
      <p:sp>
        <p:nvSpPr>
          <p:cNvPr id="30724" name="Slide Number Placeholder 3">
            <a:extLst>
              <a:ext uri="{FF2B5EF4-FFF2-40B4-BE49-F238E27FC236}">
                <a16:creationId xmlns:a16="http://schemas.microsoft.com/office/drawing/2014/main" id="{02C443EA-24EC-4F49-8C12-D6B0843DA4A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9FE757-F1CD-4D33-A5FF-56E588D0885E}" type="slidenum">
              <a:rPr lang="el-GR" altLang="en-US" smtClean="0"/>
              <a:pPr/>
              <a:t>12</a:t>
            </a:fld>
            <a:endParaRPr lang="el-GR" altLang="en-US"/>
          </a:p>
        </p:txBody>
      </p:sp>
    </p:spTree>
    <p:extLst>
      <p:ext uri="{BB962C8B-B14F-4D97-AF65-F5344CB8AC3E}">
        <p14:creationId xmlns:p14="http://schemas.microsoft.com/office/powerpoint/2010/main" val="3434178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746" name="Title 1">
            <a:extLst>
              <a:ext uri="{FF2B5EF4-FFF2-40B4-BE49-F238E27FC236}">
                <a16:creationId xmlns:a16="http://schemas.microsoft.com/office/drawing/2014/main" id="{161F2586-97AB-4617-8FA5-0454848D5734}"/>
              </a:ext>
            </a:extLst>
          </p:cNvPr>
          <p:cNvSpPr>
            <a:spLocks noGrp="1"/>
          </p:cNvSpPr>
          <p:nvPr>
            <p:ph type="title"/>
          </p:nvPr>
        </p:nvSpPr>
        <p:spPr>
          <a:xfrm>
            <a:off x="492370" y="516835"/>
            <a:ext cx="3084844" cy="2103875"/>
          </a:xfrm>
        </p:spPr>
        <p:txBody>
          <a:bodyPr>
            <a:normAutofit/>
          </a:bodyPr>
          <a:lstStyle/>
          <a:p>
            <a:r>
              <a:rPr lang="en-US" altLang="en-US" sz="3600" dirty="0">
                <a:solidFill>
                  <a:srgbClr val="FFFFFF"/>
                </a:solidFill>
              </a:rPr>
              <a:t>Typical smart IOT Components</a:t>
            </a:r>
          </a:p>
        </p:txBody>
      </p:sp>
      <p:sp>
        <p:nvSpPr>
          <p:cNvPr id="31747" name="Content Placeholder 2">
            <a:extLst>
              <a:ext uri="{FF2B5EF4-FFF2-40B4-BE49-F238E27FC236}">
                <a16:creationId xmlns:a16="http://schemas.microsoft.com/office/drawing/2014/main" id="{1850EE32-BB2F-4230-9C71-438EE7F50EBB}"/>
              </a:ext>
            </a:extLst>
          </p:cNvPr>
          <p:cNvSpPr>
            <a:spLocks noGrp="1"/>
          </p:cNvSpPr>
          <p:nvPr>
            <p:ph idx="1"/>
          </p:nvPr>
        </p:nvSpPr>
        <p:spPr>
          <a:xfrm>
            <a:off x="492371" y="2653800"/>
            <a:ext cx="3084844" cy="3335519"/>
          </a:xfrm>
        </p:spPr>
        <p:txBody>
          <a:bodyPr>
            <a:normAutofit/>
          </a:bodyPr>
          <a:lstStyle/>
          <a:p>
            <a:r>
              <a:rPr lang="en-US" altLang="en-US" sz="1800" dirty="0">
                <a:solidFill>
                  <a:srgbClr val="FFFFFF"/>
                </a:solidFill>
              </a:rPr>
              <a:t>Sensors: Allow the system to “read” the environment</a:t>
            </a:r>
          </a:p>
          <a:p>
            <a:r>
              <a:rPr lang="en-US" altLang="en-US" sz="1800" dirty="0">
                <a:solidFill>
                  <a:srgbClr val="FFFFFF"/>
                </a:solidFill>
              </a:rPr>
              <a:t>Processing Elements: Control of the embedded system</a:t>
            </a:r>
          </a:p>
          <a:p>
            <a:r>
              <a:rPr lang="en-US" altLang="en-US" sz="1800" dirty="0">
                <a:solidFill>
                  <a:srgbClr val="FFFFFF"/>
                </a:solidFill>
              </a:rPr>
              <a:t>Actuators: Allow the system to act on its environment</a:t>
            </a:r>
          </a:p>
          <a:p>
            <a:r>
              <a:rPr lang="en-US" altLang="en-US" sz="1800" dirty="0">
                <a:solidFill>
                  <a:srgbClr val="FFFFFF"/>
                </a:solidFill>
              </a:rPr>
              <a:t>Network Connection: Local or internet, allowing exchange of information</a:t>
            </a:r>
          </a:p>
        </p:txBody>
      </p:sp>
      <p:pic>
        <p:nvPicPr>
          <p:cNvPr id="2" name="Picture 1">
            <a:extLst>
              <a:ext uri="{FF2B5EF4-FFF2-40B4-BE49-F238E27FC236}">
                <a16:creationId xmlns:a16="http://schemas.microsoft.com/office/drawing/2014/main" id="{5317717C-0CE9-3641-8C72-DFA995B0064B}"/>
              </a:ext>
            </a:extLst>
          </p:cNvPr>
          <p:cNvPicPr>
            <a:picLocks noChangeAspect="1"/>
          </p:cNvPicPr>
          <p:nvPr/>
        </p:nvPicPr>
        <p:blipFill rotWithShape="1">
          <a:blip r:embed="rId2"/>
          <a:srcRect l="3351" r="17700" b="-1"/>
          <a:stretch/>
        </p:blipFill>
        <p:spPr>
          <a:xfrm>
            <a:off x="4075043" y="10"/>
            <a:ext cx="8111272" cy="6857990"/>
          </a:xfrm>
          <a:prstGeom prst="rect">
            <a:avLst/>
          </a:prstGeom>
        </p:spPr>
      </p:pic>
      <p:sp>
        <p:nvSpPr>
          <p:cNvPr id="77" name="Rectangle 76">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748" name="Slide Number Placeholder 3">
            <a:extLst>
              <a:ext uri="{FF2B5EF4-FFF2-40B4-BE49-F238E27FC236}">
                <a16:creationId xmlns:a16="http://schemas.microsoft.com/office/drawing/2014/main" id="{ADB2B0A4-AD0B-4EE2-B808-27F164B63AF7}"/>
              </a:ext>
            </a:extLst>
          </p:cNvPr>
          <p:cNvSpPr>
            <a:spLocks noGrp="1"/>
          </p:cNvSpPr>
          <p:nvPr>
            <p:ph type="sldNum" sz="quarter" idx="12"/>
          </p:nvPr>
        </p:nvSpPr>
        <p:spPr>
          <a:xfrm>
            <a:off x="10609742" y="6459785"/>
            <a:ext cx="602741" cy="365125"/>
          </a:xfrm>
        </p:spPr>
        <p:txBody>
          <a:bodyP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683688A-4D49-4BC3-9E9E-9A70E143C5CF}" type="slidenum">
              <a:rPr lang="el-GR" altLang="en-US" smtClean="0"/>
              <a:pPr>
                <a:spcAft>
                  <a:spcPts val="600"/>
                </a:spcAft>
              </a:pPr>
              <a:t>13</a:t>
            </a:fld>
            <a:endParaRPr lang="el-GR" altLang="en-US"/>
          </a:p>
        </p:txBody>
      </p:sp>
    </p:spTree>
    <p:extLst>
      <p:ext uri="{BB962C8B-B14F-4D97-AF65-F5344CB8AC3E}">
        <p14:creationId xmlns:p14="http://schemas.microsoft.com/office/powerpoint/2010/main" val="36818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5594B34C-9311-46BE-B6F5-7FE293A58243}"/>
              </a:ext>
            </a:extLst>
          </p:cNvPr>
          <p:cNvSpPr>
            <a:spLocks noGrp="1"/>
          </p:cNvSpPr>
          <p:nvPr>
            <p:ph type="title"/>
          </p:nvPr>
        </p:nvSpPr>
        <p:spPr/>
        <p:txBody>
          <a:bodyPr/>
          <a:lstStyle/>
          <a:p>
            <a:r>
              <a:rPr lang="en-US" altLang="en-US" dirty="0"/>
              <a:t>IOT GENERIC Architecture </a:t>
            </a:r>
            <a:endParaRPr lang="ar-SA" altLang="en-US" dirty="0"/>
          </a:p>
        </p:txBody>
      </p:sp>
      <p:grpSp>
        <p:nvGrpSpPr>
          <p:cNvPr id="10" name="Group 9">
            <a:extLst>
              <a:ext uri="{FF2B5EF4-FFF2-40B4-BE49-F238E27FC236}">
                <a16:creationId xmlns:a16="http://schemas.microsoft.com/office/drawing/2014/main" id="{F2767614-E8AD-4DDF-BA40-67992F3A2F82}"/>
              </a:ext>
            </a:extLst>
          </p:cNvPr>
          <p:cNvGrpSpPr/>
          <p:nvPr/>
        </p:nvGrpSpPr>
        <p:grpSpPr>
          <a:xfrm>
            <a:off x="2217739" y="1947864"/>
            <a:ext cx="6321424" cy="3454400"/>
            <a:chOff x="2217739" y="908050"/>
            <a:chExt cx="8150224" cy="4494214"/>
          </a:xfrm>
        </p:grpSpPr>
        <p:sp>
          <p:nvSpPr>
            <p:cNvPr id="4" name="Rectangle 3">
              <a:extLst>
                <a:ext uri="{FF2B5EF4-FFF2-40B4-BE49-F238E27FC236}">
                  <a16:creationId xmlns:a16="http://schemas.microsoft.com/office/drawing/2014/main" id="{F72A1E01-F49C-49A6-BA04-B2F908EF6EAB}"/>
                </a:ext>
              </a:extLst>
            </p:cNvPr>
            <p:cNvSpPr/>
            <p:nvPr/>
          </p:nvSpPr>
          <p:spPr>
            <a:xfrm>
              <a:off x="2217739" y="1947864"/>
              <a:ext cx="4287837" cy="3443287"/>
            </a:xfrm>
            <a:prstGeom prst="rect">
              <a:avLst/>
            </a:prstGeom>
            <a:solidFill>
              <a:schemeClr val="accent1">
                <a:alpha val="41000"/>
              </a:schemeClr>
            </a:solidFill>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endParaRPr lang="ar-EG"/>
            </a:p>
          </p:txBody>
        </p:sp>
        <p:sp>
          <p:nvSpPr>
            <p:cNvPr id="5" name="Rounded Rectangle 4">
              <a:extLst>
                <a:ext uri="{FF2B5EF4-FFF2-40B4-BE49-F238E27FC236}">
                  <a16:creationId xmlns:a16="http://schemas.microsoft.com/office/drawing/2014/main" id="{902F60E6-6242-4ECF-ACD0-1143C1187D4A}"/>
                </a:ext>
              </a:extLst>
            </p:cNvPr>
            <p:cNvSpPr/>
            <p:nvPr/>
          </p:nvSpPr>
          <p:spPr>
            <a:xfrm>
              <a:off x="5048251" y="3862389"/>
              <a:ext cx="1160463" cy="1208087"/>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Processor</a:t>
              </a:r>
              <a:endParaRPr lang="ar-EG" sz="1400" dirty="0"/>
            </a:p>
          </p:txBody>
        </p:sp>
        <p:sp>
          <p:nvSpPr>
            <p:cNvPr id="6" name="Rounded Rectangle 5">
              <a:extLst>
                <a:ext uri="{FF2B5EF4-FFF2-40B4-BE49-F238E27FC236}">
                  <a16:creationId xmlns:a16="http://schemas.microsoft.com/office/drawing/2014/main" id="{175D1330-8B3F-48F5-8A66-1C1571DB1D71}"/>
                </a:ext>
              </a:extLst>
            </p:cNvPr>
            <p:cNvSpPr/>
            <p:nvPr/>
          </p:nvSpPr>
          <p:spPr>
            <a:xfrm>
              <a:off x="2562225" y="2219326"/>
              <a:ext cx="2413000" cy="887413"/>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600" dirty="0"/>
                <a:t>Communication Module </a:t>
              </a:r>
            </a:p>
            <a:p>
              <a:pPr algn="ctr" eaLnBrk="1" latinLnBrk="1" hangingPunct="1">
                <a:defRPr/>
              </a:pPr>
              <a:endParaRPr lang="ar-EG" sz="1600" dirty="0"/>
            </a:p>
          </p:txBody>
        </p:sp>
        <p:cxnSp>
          <p:nvCxnSpPr>
            <p:cNvPr id="7" name="Elbow Connector 6">
              <a:extLst>
                <a:ext uri="{FF2B5EF4-FFF2-40B4-BE49-F238E27FC236}">
                  <a16:creationId xmlns:a16="http://schemas.microsoft.com/office/drawing/2014/main" id="{A49654FE-D4F6-4476-9D37-E6F459DF48DF}"/>
                </a:ext>
              </a:extLst>
            </p:cNvPr>
            <p:cNvCxnSpPr>
              <a:stCxn id="5" idx="0"/>
              <a:endCxn id="6" idx="2"/>
            </p:cNvCxnSpPr>
            <p:nvPr/>
          </p:nvCxnSpPr>
          <p:spPr>
            <a:xfrm rot="16200000" flipV="1">
              <a:off x="4321175" y="2554288"/>
              <a:ext cx="755650" cy="1860550"/>
            </a:xfrm>
            <a:prstGeom prst="bentConnector3">
              <a:avLst>
                <a:gd name="adj1" fmla="val 72944"/>
              </a:avLst>
            </a:prstGeom>
            <a:ln>
              <a:headEnd type="stealth"/>
              <a:tailEnd type="stealth"/>
            </a:ln>
          </p:spPr>
          <p:style>
            <a:lnRef idx="2">
              <a:schemeClr val="accent1"/>
            </a:lnRef>
            <a:fillRef idx="0">
              <a:schemeClr val="accent1"/>
            </a:fillRef>
            <a:effectRef idx="1">
              <a:schemeClr val="accent1"/>
            </a:effectRef>
            <a:fontRef idx="minor">
              <a:schemeClr val="tx1"/>
            </a:fontRef>
          </p:style>
        </p:cxnSp>
        <p:sp>
          <p:nvSpPr>
            <p:cNvPr id="8" name="Rounded Rectangle 7">
              <a:extLst>
                <a:ext uri="{FF2B5EF4-FFF2-40B4-BE49-F238E27FC236}">
                  <a16:creationId xmlns:a16="http://schemas.microsoft.com/office/drawing/2014/main" id="{B9720C6C-A415-4A18-8C11-39B9E57A906B}"/>
                </a:ext>
              </a:extLst>
            </p:cNvPr>
            <p:cNvSpPr/>
            <p:nvPr/>
          </p:nvSpPr>
          <p:spPr>
            <a:xfrm>
              <a:off x="3657600" y="3959226"/>
              <a:ext cx="1003300" cy="1008063"/>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200" dirty="0"/>
                <a:t>Power</a:t>
              </a:r>
            </a:p>
            <a:p>
              <a:pPr algn="ctr" eaLnBrk="1" latinLnBrk="1" hangingPunct="1">
                <a:defRPr/>
              </a:pPr>
              <a:r>
                <a:rPr lang="en-US" sz="1200" dirty="0"/>
                <a:t> Supply</a:t>
              </a:r>
            </a:p>
            <a:p>
              <a:pPr algn="ctr" eaLnBrk="1" latinLnBrk="1" hangingPunct="1">
                <a:defRPr/>
              </a:pPr>
              <a:r>
                <a:rPr lang="en-US" sz="1200" dirty="0"/>
                <a:t>(Battery)</a:t>
              </a:r>
              <a:endParaRPr lang="ar-EG" sz="1200" dirty="0"/>
            </a:p>
          </p:txBody>
        </p:sp>
        <p:cxnSp>
          <p:nvCxnSpPr>
            <p:cNvPr id="9" name="Elbow Connector 8">
              <a:extLst>
                <a:ext uri="{FF2B5EF4-FFF2-40B4-BE49-F238E27FC236}">
                  <a16:creationId xmlns:a16="http://schemas.microsoft.com/office/drawing/2014/main" id="{67DBC595-ABCA-4367-AEBE-FA43F0FDF891}"/>
                </a:ext>
              </a:extLst>
            </p:cNvPr>
            <p:cNvCxnSpPr>
              <a:stCxn id="8" idx="3"/>
              <a:endCxn id="5" idx="1"/>
            </p:cNvCxnSpPr>
            <p:nvPr/>
          </p:nvCxnSpPr>
          <p:spPr>
            <a:xfrm>
              <a:off x="4660900" y="4462463"/>
              <a:ext cx="387350" cy="4762"/>
            </a:xfrm>
            <a:prstGeom prst="bentConnector3">
              <a:avLst>
                <a:gd name="adj1" fmla="val 50000"/>
              </a:avLst>
            </a:prstGeom>
            <a:ln w="22225">
              <a:tailEnd type="stealth"/>
            </a:ln>
          </p:spPr>
          <p:style>
            <a:lnRef idx="2">
              <a:schemeClr val="accent1"/>
            </a:lnRef>
            <a:fillRef idx="0">
              <a:schemeClr val="accent1"/>
            </a:fillRef>
            <a:effectRef idx="1">
              <a:schemeClr val="accent1"/>
            </a:effectRef>
            <a:fontRef idx="minor">
              <a:schemeClr val="tx1"/>
            </a:fontRef>
          </p:style>
        </p:cxnSp>
        <p:pic>
          <p:nvPicPr>
            <p:cNvPr id="49161" name="Picture 2" descr="C:\Users\student1\Desktop\12178632251467184782johnpwarren_Antenna_and_radio_waves.svg_.hi1_.png">
              <a:extLst>
                <a:ext uri="{FF2B5EF4-FFF2-40B4-BE49-F238E27FC236}">
                  <a16:creationId xmlns:a16="http://schemas.microsoft.com/office/drawing/2014/main" id="{88C0A4C2-452F-4FB3-B06C-3237A19B4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3600" y="908050"/>
              <a:ext cx="738188" cy="77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a:extLst>
                <a:ext uri="{FF2B5EF4-FFF2-40B4-BE49-F238E27FC236}">
                  <a16:creationId xmlns:a16="http://schemas.microsoft.com/office/drawing/2014/main" id="{0CFA49C0-A5C5-4FC6-A795-F1208EF76763}"/>
                </a:ext>
              </a:extLst>
            </p:cNvPr>
            <p:cNvCxnSpPr>
              <a:stCxn id="6" idx="0"/>
            </p:cNvCxnSpPr>
            <p:nvPr/>
          </p:nvCxnSpPr>
          <p:spPr>
            <a:xfrm rot="5400000" flipH="1" flipV="1">
              <a:off x="3503614" y="1949451"/>
              <a:ext cx="534987" cy="4763"/>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cxnSp>
          <p:nvCxnSpPr>
            <p:cNvPr id="12" name="Elbow Connector 65">
              <a:extLst>
                <a:ext uri="{FF2B5EF4-FFF2-40B4-BE49-F238E27FC236}">
                  <a16:creationId xmlns:a16="http://schemas.microsoft.com/office/drawing/2014/main" id="{C1316223-4072-419E-86FD-F797CE50227B}"/>
                </a:ext>
              </a:extLst>
            </p:cNvPr>
            <p:cNvCxnSpPr>
              <a:stCxn id="8" idx="0"/>
              <a:endCxn id="6" idx="1"/>
            </p:cNvCxnSpPr>
            <p:nvPr/>
          </p:nvCxnSpPr>
          <p:spPr>
            <a:xfrm rot="16200000" flipV="1">
              <a:off x="2713038" y="2513013"/>
              <a:ext cx="1295400" cy="1597025"/>
            </a:xfrm>
            <a:prstGeom prst="bentConnector4">
              <a:avLst>
                <a:gd name="adj1" fmla="val 32862"/>
                <a:gd name="adj2" fmla="val 114317"/>
              </a:avLst>
            </a:prstGeom>
            <a:ln w="22225">
              <a:tailEnd type="stealth"/>
            </a:ln>
          </p:spPr>
          <p:style>
            <a:lnRef idx="2">
              <a:schemeClr val="accent1"/>
            </a:lnRef>
            <a:fillRef idx="0">
              <a:schemeClr val="accent1"/>
            </a:fillRef>
            <a:effectRef idx="1">
              <a:schemeClr val="accent1"/>
            </a:effectRef>
            <a:fontRef idx="minor">
              <a:schemeClr val="tx1"/>
            </a:fontRef>
          </p:style>
        </p:cxnSp>
        <p:sp>
          <p:nvSpPr>
            <p:cNvPr id="13" name="Rounded Rectangle 12">
              <a:extLst>
                <a:ext uri="{FF2B5EF4-FFF2-40B4-BE49-F238E27FC236}">
                  <a16:creationId xmlns:a16="http://schemas.microsoft.com/office/drawing/2014/main" id="{7C237701-C5D4-4D89-B631-14C0567081DE}"/>
                </a:ext>
              </a:extLst>
            </p:cNvPr>
            <p:cNvSpPr/>
            <p:nvPr/>
          </p:nvSpPr>
          <p:spPr>
            <a:xfrm>
              <a:off x="2349500" y="4179889"/>
              <a:ext cx="1003300" cy="561975"/>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200" dirty="0"/>
                <a:t>Power</a:t>
              </a:r>
            </a:p>
            <a:p>
              <a:pPr algn="ctr" eaLnBrk="1" latinLnBrk="1" hangingPunct="1">
                <a:defRPr/>
              </a:pPr>
              <a:r>
                <a:rPr lang="en-US" sz="1200" dirty="0"/>
                <a:t> Manger</a:t>
              </a:r>
              <a:endParaRPr lang="ar-EG" sz="1200" dirty="0"/>
            </a:p>
          </p:txBody>
        </p:sp>
        <p:cxnSp>
          <p:nvCxnSpPr>
            <p:cNvPr id="16" name="Elbow Connector 15">
              <a:extLst>
                <a:ext uri="{FF2B5EF4-FFF2-40B4-BE49-F238E27FC236}">
                  <a16:creationId xmlns:a16="http://schemas.microsoft.com/office/drawing/2014/main" id="{C9424272-4B15-4E77-BBAE-191A68375B90}"/>
                </a:ext>
              </a:extLst>
            </p:cNvPr>
            <p:cNvCxnSpPr>
              <a:stCxn id="13" idx="3"/>
              <a:endCxn id="8" idx="1"/>
            </p:cNvCxnSpPr>
            <p:nvPr/>
          </p:nvCxnSpPr>
          <p:spPr>
            <a:xfrm>
              <a:off x="3352800" y="4460875"/>
              <a:ext cx="304800" cy="1588"/>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B6D892F3-FC7C-4E81-9910-8A41EF804117}"/>
                </a:ext>
              </a:extLst>
            </p:cNvPr>
            <p:cNvSpPr/>
            <p:nvPr/>
          </p:nvSpPr>
          <p:spPr>
            <a:xfrm>
              <a:off x="6600825" y="1957389"/>
              <a:ext cx="3767138" cy="3444875"/>
            </a:xfrm>
            <a:prstGeom prst="rect">
              <a:avLst/>
            </a:prstGeom>
            <a:solidFill>
              <a:schemeClr val="accent5">
                <a:lumMod val="75000"/>
                <a:alpha val="41000"/>
              </a:schemeClr>
            </a:solidFill>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endParaRPr lang="ar-EG"/>
            </a:p>
          </p:txBody>
        </p:sp>
        <p:sp>
          <p:nvSpPr>
            <p:cNvPr id="24" name="Rounded Rectangle 23">
              <a:extLst>
                <a:ext uri="{FF2B5EF4-FFF2-40B4-BE49-F238E27FC236}">
                  <a16:creationId xmlns:a16="http://schemas.microsoft.com/office/drawing/2014/main" id="{A57B6777-0657-474A-A0E5-68746F18F6C2}"/>
                </a:ext>
              </a:extLst>
            </p:cNvPr>
            <p:cNvSpPr/>
            <p:nvPr/>
          </p:nvSpPr>
          <p:spPr>
            <a:xfrm>
              <a:off x="8918575" y="2076450"/>
              <a:ext cx="1308100" cy="1206500"/>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Processing </a:t>
              </a:r>
            </a:p>
            <a:p>
              <a:pPr algn="ctr" eaLnBrk="1" latinLnBrk="1" hangingPunct="1">
                <a:defRPr/>
              </a:pPr>
              <a:r>
                <a:rPr lang="en-US" sz="1600" dirty="0"/>
                <a:t>API</a:t>
              </a:r>
              <a:endParaRPr lang="ar-EG" sz="1600" dirty="0"/>
            </a:p>
          </p:txBody>
        </p:sp>
        <p:sp>
          <p:nvSpPr>
            <p:cNvPr id="25" name="Rounded Rectangle 24">
              <a:extLst>
                <a:ext uri="{FF2B5EF4-FFF2-40B4-BE49-F238E27FC236}">
                  <a16:creationId xmlns:a16="http://schemas.microsoft.com/office/drawing/2014/main" id="{6C005149-625A-468C-97C0-02C778A4C491}"/>
                </a:ext>
              </a:extLst>
            </p:cNvPr>
            <p:cNvSpPr/>
            <p:nvPr/>
          </p:nvSpPr>
          <p:spPr>
            <a:xfrm>
              <a:off x="6664325" y="2230438"/>
              <a:ext cx="1874838" cy="887412"/>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Communication </a:t>
              </a:r>
            </a:p>
            <a:p>
              <a:pPr algn="ctr" eaLnBrk="1" latinLnBrk="1" hangingPunct="1">
                <a:defRPr/>
              </a:pPr>
              <a:r>
                <a:rPr lang="en-US" sz="1600" dirty="0"/>
                <a:t>API</a:t>
              </a:r>
            </a:p>
          </p:txBody>
        </p:sp>
        <p:cxnSp>
          <p:nvCxnSpPr>
            <p:cNvPr id="26" name="Elbow Connector 25">
              <a:extLst>
                <a:ext uri="{FF2B5EF4-FFF2-40B4-BE49-F238E27FC236}">
                  <a16:creationId xmlns:a16="http://schemas.microsoft.com/office/drawing/2014/main" id="{51A849F3-6920-400D-A3C5-1EB67F53F796}"/>
                </a:ext>
              </a:extLst>
            </p:cNvPr>
            <p:cNvCxnSpPr>
              <a:stCxn id="24" idx="1"/>
              <a:endCxn id="25" idx="3"/>
            </p:cNvCxnSpPr>
            <p:nvPr/>
          </p:nvCxnSpPr>
          <p:spPr>
            <a:xfrm rot="10800000">
              <a:off x="8539163" y="2673350"/>
              <a:ext cx="379412" cy="6350"/>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pic>
          <p:nvPicPr>
            <p:cNvPr id="49170" name="Picture 2" descr="C:\Users\student1\Desktop\12178632251467184782johnpwarren_Antenna_and_radio_waves.svg_.hi1_.png">
              <a:extLst>
                <a:ext uri="{FF2B5EF4-FFF2-40B4-BE49-F238E27FC236}">
                  <a16:creationId xmlns:a16="http://schemas.microsoft.com/office/drawing/2014/main" id="{8D668B57-3E93-4BB1-A5DF-4A6CDADCFD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239" y="917575"/>
              <a:ext cx="739775" cy="77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Elbow Connector 29">
              <a:extLst>
                <a:ext uri="{FF2B5EF4-FFF2-40B4-BE49-F238E27FC236}">
                  <a16:creationId xmlns:a16="http://schemas.microsoft.com/office/drawing/2014/main" id="{6C04A762-9541-40DD-9504-446696BB66C4}"/>
                </a:ext>
              </a:extLst>
            </p:cNvPr>
            <p:cNvCxnSpPr>
              <a:stCxn id="25" idx="0"/>
            </p:cNvCxnSpPr>
            <p:nvPr/>
          </p:nvCxnSpPr>
          <p:spPr>
            <a:xfrm rot="5400000" flipH="1" flipV="1">
              <a:off x="7334251" y="1960564"/>
              <a:ext cx="536575" cy="3175"/>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sp>
          <p:nvSpPr>
            <p:cNvPr id="41" name="Rounded Rectangle 40">
              <a:extLst>
                <a:ext uri="{FF2B5EF4-FFF2-40B4-BE49-F238E27FC236}">
                  <a16:creationId xmlns:a16="http://schemas.microsoft.com/office/drawing/2014/main" id="{EB44A038-2D05-4F2D-8183-D516B91D51A7}"/>
                </a:ext>
              </a:extLst>
            </p:cNvPr>
            <p:cNvSpPr/>
            <p:nvPr/>
          </p:nvSpPr>
          <p:spPr>
            <a:xfrm>
              <a:off x="8934451" y="3725864"/>
              <a:ext cx="1287463" cy="1208087"/>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Database API</a:t>
              </a:r>
              <a:endParaRPr lang="ar-EG" sz="1400" dirty="0"/>
            </a:p>
          </p:txBody>
        </p:sp>
        <p:sp>
          <p:nvSpPr>
            <p:cNvPr id="42" name="Rounded Rectangle 41">
              <a:extLst>
                <a:ext uri="{FF2B5EF4-FFF2-40B4-BE49-F238E27FC236}">
                  <a16:creationId xmlns:a16="http://schemas.microsoft.com/office/drawing/2014/main" id="{87BD9DB8-7B3D-4BBA-9557-6E624A9052E2}"/>
                </a:ext>
              </a:extLst>
            </p:cNvPr>
            <p:cNvSpPr/>
            <p:nvPr/>
          </p:nvSpPr>
          <p:spPr>
            <a:xfrm>
              <a:off x="7083426" y="3721100"/>
              <a:ext cx="1287463" cy="1206500"/>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Database </a:t>
              </a:r>
              <a:endParaRPr lang="ar-EG" sz="1400" dirty="0"/>
            </a:p>
          </p:txBody>
        </p:sp>
        <p:cxnSp>
          <p:nvCxnSpPr>
            <p:cNvPr id="46" name="Elbow Connector 45">
              <a:extLst>
                <a:ext uri="{FF2B5EF4-FFF2-40B4-BE49-F238E27FC236}">
                  <a16:creationId xmlns:a16="http://schemas.microsoft.com/office/drawing/2014/main" id="{521E35EE-9290-45E6-B3B2-343552F843B7}"/>
                </a:ext>
              </a:extLst>
            </p:cNvPr>
            <p:cNvCxnSpPr>
              <a:stCxn id="24" idx="2"/>
              <a:endCxn id="41" idx="0"/>
            </p:cNvCxnSpPr>
            <p:nvPr/>
          </p:nvCxnSpPr>
          <p:spPr>
            <a:xfrm rot="16200000" flipH="1">
              <a:off x="9353551" y="3502026"/>
              <a:ext cx="442913" cy="4763"/>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127CA5DA-C39B-4926-A131-6B1A9F70EE20}"/>
                </a:ext>
              </a:extLst>
            </p:cNvPr>
            <p:cNvCxnSpPr>
              <a:stCxn id="41" idx="1"/>
              <a:endCxn id="42" idx="3"/>
            </p:cNvCxnSpPr>
            <p:nvPr/>
          </p:nvCxnSpPr>
          <p:spPr>
            <a:xfrm rot="10800000">
              <a:off x="8370888" y="4324350"/>
              <a:ext cx="563562" cy="6350"/>
            </a:xfrm>
            <a:prstGeom prst="bentConnector3">
              <a:avLst>
                <a:gd name="adj1" fmla="val 50000"/>
              </a:avLst>
            </a:prstGeom>
            <a:ln>
              <a:headEnd type="stealth"/>
              <a:tailEnd type="stealth"/>
            </a:ln>
          </p:spPr>
          <p:style>
            <a:lnRef idx="2">
              <a:schemeClr val="accent1"/>
            </a:lnRef>
            <a:fillRef idx="0">
              <a:schemeClr val="accent1"/>
            </a:fillRef>
            <a:effectRef idx="1">
              <a:schemeClr val="accent1"/>
            </a:effectRef>
            <a:fontRef idx="minor">
              <a:schemeClr val="tx1"/>
            </a:fontRef>
          </p:style>
        </p:cxnSp>
        <p:sp>
          <p:nvSpPr>
            <p:cNvPr id="56" name="Rounded Rectangle 55">
              <a:extLst>
                <a:ext uri="{FF2B5EF4-FFF2-40B4-BE49-F238E27FC236}">
                  <a16:creationId xmlns:a16="http://schemas.microsoft.com/office/drawing/2014/main" id="{43C48FB8-CF1A-45CE-A95C-CA98350BF427}"/>
                </a:ext>
              </a:extLst>
            </p:cNvPr>
            <p:cNvSpPr/>
            <p:nvPr/>
          </p:nvSpPr>
          <p:spPr>
            <a:xfrm>
              <a:off x="5186364" y="2265363"/>
              <a:ext cx="1082675" cy="793750"/>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eaLnBrk="1" latinLnBrk="1" hangingPunct="1">
                <a:defRPr/>
              </a:pPr>
              <a:r>
                <a:rPr lang="en-US" sz="1400" dirty="0"/>
                <a:t>Sensor/</a:t>
              </a:r>
            </a:p>
            <a:p>
              <a:pPr algn="ctr" eaLnBrk="1" latinLnBrk="1" hangingPunct="1">
                <a:defRPr/>
              </a:pPr>
              <a:r>
                <a:rPr lang="en-US" sz="1400" dirty="0"/>
                <a:t>Actuator</a:t>
              </a:r>
            </a:p>
          </p:txBody>
        </p:sp>
        <p:cxnSp>
          <p:nvCxnSpPr>
            <p:cNvPr id="57" name="Elbow Connector 56">
              <a:extLst>
                <a:ext uri="{FF2B5EF4-FFF2-40B4-BE49-F238E27FC236}">
                  <a16:creationId xmlns:a16="http://schemas.microsoft.com/office/drawing/2014/main" id="{D5E69422-C64A-4E46-85CB-40009EA074E7}"/>
                </a:ext>
              </a:extLst>
            </p:cNvPr>
            <p:cNvCxnSpPr>
              <a:stCxn id="5" idx="3"/>
              <a:endCxn id="56" idx="2"/>
            </p:cNvCxnSpPr>
            <p:nvPr/>
          </p:nvCxnSpPr>
          <p:spPr>
            <a:xfrm flipH="1" flipV="1">
              <a:off x="5727701" y="3059113"/>
              <a:ext cx="481013" cy="1408112"/>
            </a:xfrm>
            <a:prstGeom prst="bentConnector4">
              <a:avLst>
                <a:gd name="adj1" fmla="val -47513"/>
                <a:gd name="adj2" fmla="val 71433"/>
              </a:avLst>
            </a:prstGeom>
            <a:ln>
              <a:headEnd type="stealth"/>
              <a:tailEnd type="stealth"/>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7057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5A7C46D0-0303-4653-92D9-C672BA5BA4E2}"/>
              </a:ext>
            </a:extLst>
          </p:cNvPr>
          <p:cNvSpPr>
            <a:spLocks noGrp="1"/>
          </p:cNvSpPr>
          <p:nvPr>
            <p:ph type="title"/>
          </p:nvPr>
        </p:nvSpPr>
        <p:spPr/>
        <p:txBody>
          <a:bodyPr/>
          <a:lstStyle/>
          <a:p>
            <a:r>
              <a:rPr lang="en-US" altLang="en-US" dirty="0"/>
              <a:t>A System-on-a-Chip or the controller </a:t>
            </a:r>
            <a:endParaRPr lang="ar-SA" altLang="en-US" dirty="0"/>
          </a:p>
        </p:txBody>
      </p:sp>
      <p:sp>
        <p:nvSpPr>
          <p:cNvPr id="3" name="Content Placeholder 2">
            <a:extLst>
              <a:ext uri="{FF2B5EF4-FFF2-40B4-BE49-F238E27FC236}">
                <a16:creationId xmlns:a16="http://schemas.microsoft.com/office/drawing/2014/main" id="{5B1AEF1E-D0A7-4A80-B540-4AEFCEB281A3}"/>
              </a:ext>
            </a:extLst>
          </p:cNvPr>
          <p:cNvSpPr>
            <a:spLocks noGrp="1"/>
          </p:cNvSpPr>
          <p:nvPr>
            <p:ph idx="1"/>
          </p:nvPr>
        </p:nvSpPr>
        <p:spPr/>
        <p:txBody>
          <a:bodyPr/>
          <a:lstStyle/>
          <a:p>
            <a:r>
              <a:rPr lang="en-US" altLang="en-US" b="1" u="sng" dirty="0"/>
              <a:t>Controller</a:t>
            </a:r>
          </a:p>
          <a:p>
            <a:pPr lvl="1"/>
            <a:r>
              <a:rPr lang="en-US" altLang="en-US" dirty="0"/>
              <a:t>Four important factors for the controller </a:t>
            </a:r>
          </a:p>
          <a:p>
            <a:pPr lvl="1"/>
            <a:r>
              <a:rPr lang="en-US" altLang="en-US" dirty="0"/>
              <a:t> Number of transistors -&gt; size, cost, power </a:t>
            </a:r>
          </a:p>
          <a:p>
            <a:pPr lvl="1"/>
            <a:r>
              <a:rPr lang="en-US" altLang="en-US" dirty="0"/>
              <a:t>Number of clock cycles -&gt; power </a:t>
            </a:r>
          </a:p>
          <a:p>
            <a:pPr lvl="1"/>
            <a:r>
              <a:rPr lang="en-US" altLang="en-US" dirty="0"/>
              <a:t> Time to MARKET-&gt; cost, acceptance </a:t>
            </a:r>
          </a:p>
          <a:p>
            <a:pPr lvl="1"/>
            <a:r>
              <a:rPr lang="en-US" altLang="en-US" dirty="0"/>
              <a:t> Nonrecurring engineering cost (NRE) -&gt; cost, acceptance </a:t>
            </a:r>
          </a:p>
          <a:p>
            <a:pPr lvl="1"/>
            <a:r>
              <a:rPr lang="en-US" altLang="en-US" dirty="0"/>
              <a:t> Ideal: Minimize all factors at the same time</a:t>
            </a:r>
          </a:p>
          <a:p>
            <a:r>
              <a:rPr lang="en-US" b="1" u="sng" dirty="0"/>
              <a:t>Tasks of the controller </a:t>
            </a:r>
          </a:p>
          <a:p>
            <a:pPr lvl="1"/>
            <a:r>
              <a:rPr lang="en-US" altLang="en-US" dirty="0"/>
              <a:t>Running of (real time) data processing and communication protocols </a:t>
            </a:r>
          </a:p>
          <a:p>
            <a:pPr lvl="1"/>
            <a:r>
              <a:rPr lang="en-US" altLang="en-US" dirty="0"/>
              <a:t>Perform and control the application program </a:t>
            </a:r>
          </a:p>
          <a:p>
            <a:pPr lvl="1"/>
            <a:r>
              <a:rPr lang="en-US" altLang="en-US" dirty="0"/>
              <a:t>Energy management of the node </a:t>
            </a:r>
          </a:p>
          <a:p>
            <a:pPr lvl="2"/>
            <a:r>
              <a:rPr lang="en-US" altLang="en-US" dirty="0"/>
              <a:t>Different operation modes available (active, idle, listen, sleep, etc.) </a:t>
            </a:r>
            <a:endParaRPr lang="ar-SA" altLang="en-US" dirty="0"/>
          </a:p>
          <a:p>
            <a:endParaRPr lang="en-GB" dirty="0"/>
          </a:p>
        </p:txBody>
      </p:sp>
      <p:pic>
        <p:nvPicPr>
          <p:cNvPr id="50179" name="Picture 2">
            <a:extLst>
              <a:ext uri="{FF2B5EF4-FFF2-40B4-BE49-F238E27FC236}">
                <a16:creationId xmlns:a16="http://schemas.microsoft.com/office/drawing/2014/main" id="{0BA6A98C-5C63-4E75-B215-FC0BE2B759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548" r="7849"/>
          <a:stretch>
            <a:fillRect/>
          </a:stretch>
        </p:blipFill>
        <p:spPr bwMode="auto">
          <a:xfrm>
            <a:off x="7303114" y="1845735"/>
            <a:ext cx="4126888" cy="272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7635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a:extLst>
              <a:ext uri="{FF2B5EF4-FFF2-40B4-BE49-F238E27FC236}">
                <a16:creationId xmlns:a16="http://schemas.microsoft.com/office/drawing/2014/main" id="{880F074D-5D56-44E1-8FE2-C08888286D46}"/>
              </a:ext>
            </a:extLst>
          </p:cNvPr>
          <p:cNvSpPr txBox="1">
            <a:spLocks noGrp="1"/>
          </p:cNvSpPr>
          <p:nvPr>
            <p:ph type="title"/>
          </p:nvPr>
        </p:nvSpPr>
        <p:spPr/>
        <p:txBody>
          <a:bodyPr/>
          <a:lstStyle/>
          <a:p>
            <a:r>
              <a:rPr lang="en-GB" dirty="0"/>
              <a:t>Microprocessors and Microcontrollers</a:t>
            </a:r>
          </a:p>
        </p:txBody>
      </p:sp>
      <p:sp>
        <p:nvSpPr>
          <p:cNvPr id="3" name="Content Placeholder 2">
            <a:extLst>
              <a:ext uri="{FF2B5EF4-FFF2-40B4-BE49-F238E27FC236}">
                <a16:creationId xmlns:a16="http://schemas.microsoft.com/office/drawing/2014/main" id="{973D5237-5697-4FEA-80BF-0CF2C7C35B37}"/>
              </a:ext>
            </a:extLst>
          </p:cNvPr>
          <p:cNvSpPr>
            <a:spLocks noGrp="1"/>
          </p:cNvSpPr>
          <p:nvPr>
            <p:ph idx="1"/>
          </p:nvPr>
        </p:nvSpPr>
        <p:spPr/>
        <p:txBody>
          <a:bodyPr/>
          <a:lstStyle/>
          <a:p>
            <a:endParaRPr lang="en-US" altLang="en-US" dirty="0"/>
          </a:p>
          <a:p>
            <a:r>
              <a:rPr lang="en-US" altLang="en-US" dirty="0"/>
              <a:t>A microprocessor unit (MPU) is a processor on</a:t>
            </a:r>
            <a:r>
              <a:rPr lang="en-CA" altLang="en-US" dirty="0"/>
              <a:t> </a:t>
            </a:r>
            <a:r>
              <a:rPr lang="en-US" altLang="en-US" dirty="0"/>
              <a:t>one silicon chip.</a:t>
            </a:r>
          </a:p>
          <a:p>
            <a:pPr marL="201168" lvl="1" indent="0">
              <a:buNone/>
            </a:pPr>
            <a:endParaRPr lang="en-GB" dirty="0"/>
          </a:p>
          <a:p>
            <a:pPr marL="201168" lvl="1" indent="0">
              <a:buNone/>
            </a:pPr>
            <a:r>
              <a:rPr lang="en-GB" dirty="0"/>
              <a:t>MCUs can be classified according:</a:t>
            </a:r>
          </a:p>
          <a:p>
            <a:pPr lvl="1"/>
            <a:r>
              <a:rPr lang="en-GB" dirty="0"/>
              <a:t>MCU bits (e.g. 8-bit, 16-bit, 32-bit)</a:t>
            </a:r>
          </a:p>
          <a:p>
            <a:pPr lvl="1"/>
            <a:r>
              <a:rPr lang="en-GB" dirty="0"/>
              <a:t>Instruction Set Architecture (ISA)-  x86 instruction set</a:t>
            </a:r>
          </a:p>
          <a:p>
            <a:endParaRPr lang="en-US" altLang="en-US" dirty="0"/>
          </a:p>
          <a:p>
            <a:endParaRPr lang="en-GB" dirty="0"/>
          </a:p>
        </p:txBody>
      </p:sp>
      <p:pic>
        <p:nvPicPr>
          <p:cNvPr id="2" name="Picture 1">
            <a:extLst>
              <a:ext uri="{FF2B5EF4-FFF2-40B4-BE49-F238E27FC236}">
                <a16:creationId xmlns:a16="http://schemas.microsoft.com/office/drawing/2014/main" id="{350B8901-24C0-9C43-B257-51551237775C}"/>
              </a:ext>
            </a:extLst>
          </p:cNvPr>
          <p:cNvPicPr>
            <a:picLocks noChangeAspect="1"/>
          </p:cNvPicPr>
          <p:nvPr/>
        </p:nvPicPr>
        <p:blipFill>
          <a:blip r:embed="rId3"/>
          <a:stretch>
            <a:fillRect/>
          </a:stretch>
        </p:blipFill>
        <p:spPr>
          <a:xfrm>
            <a:off x="8443856" y="1659303"/>
            <a:ext cx="2022533" cy="1516900"/>
          </a:xfrm>
          <a:prstGeom prst="rect">
            <a:avLst/>
          </a:prstGeom>
        </p:spPr>
      </p:pic>
    </p:spTree>
    <p:extLst>
      <p:ext uri="{BB962C8B-B14F-4D97-AF65-F5344CB8AC3E}">
        <p14:creationId xmlns:p14="http://schemas.microsoft.com/office/powerpoint/2010/main" val="1852999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FFF608-B71E-3D4A-A01C-4B94777D2FEF}"/>
              </a:ext>
            </a:extLst>
          </p:cNvPr>
          <p:cNvSpPr>
            <a:spLocks noGrp="1"/>
          </p:cNvSpPr>
          <p:nvPr>
            <p:ph type="title"/>
          </p:nvPr>
        </p:nvSpPr>
        <p:spPr/>
        <p:txBody>
          <a:bodyPr/>
          <a:lstStyle/>
          <a:p>
            <a:r>
              <a:rPr lang="en-US" dirty="0"/>
              <a:t>Integrated </a:t>
            </a:r>
            <a:r>
              <a:rPr lang="en-US" altLang="en-US" dirty="0"/>
              <a:t> System-on-a-Chip </a:t>
            </a:r>
            <a:endParaRPr lang="en-US" dirty="0"/>
          </a:p>
        </p:txBody>
      </p:sp>
      <p:sp>
        <p:nvSpPr>
          <p:cNvPr id="6" name="Text Placeholder 5">
            <a:extLst>
              <a:ext uri="{FF2B5EF4-FFF2-40B4-BE49-F238E27FC236}">
                <a16:creationId xmlns:a16="http://schemas.microsoft.com/office/drawing/2014/main" id="{7153D8AE-2C96-0449-87DB-8D69DE0B95BB}"/>
              </a:ext>
            </a:extLst>
          </p:cNvPr>
          <p:cNvSpPr>
            <a:spLocks noGrp="1"/>
          </p:cNvSpPr>
          <p:nvPr>
            <p:ph type="body" idx="1"/>
          </p:nvPr>
        </p:nvSpPr>
        <p:spPr/>
        <p:txBody>
          <a:bodyPr/>
          <a:lstStyle/>
          <a:p>
            <a:r>
              <a:rPr lang="en-US" dirty="0"/>
              <a:t>NodeMCU</a:t>
            </a:r>
          </a:p>
        </p:txBody>
      </p:sp>
      <p:sp>
        <p:nvSpPr>
          <p:cNvPr id="7" name="Content Placeholder 6">
            <a:extLst>
              <a:ext uri="{FF2B5EF4-FFF2-40B4-BE49-F238E27FC236}">
                <a16:creationId xmlns:a16="http://schemas.microsoft.com/office/drawing/2014/main" id="{A654157F-8C60-6041-AAC5-11FF07D13E9E}"/>
              </a:ext>
            </a:extLst>
          </p:cNvPr>
          <p:cNvSpPr>
            <a:spLocks noGrp="1"/>
          </p:cNvSpPr>
          <p:nvPr>
            <p:ph sz="half" idx="2"/>
          </p:nvPr>
        </p:nvSpPr>
        <p:spPr/>
        <p:txBody>
          <a:bodyPr/>
          <a:lstStyle/>
          <a:p>
            <a:r>
              <a:rPr lang="en-GB" b="1" dirty="0"/>
              <a:t>NodeMCU</a:t>
            </a:r>
            <a:r>
              <a:rPr lang="en-GB" dirty="0"/>
              <a:t> is an open source IoT platform. It includes firmware which runs on the ESP8266 Wi-Fi SoC from Espressif Systems, and hardware which is based on the ESP-12 module. The term "NodeMCU" by default refers to the firmware rather than the development kits. </a:t>
            </a:r>
            <a:endParaRPr lang="en-US" dirty="0"/>
          </a:p>
        </p:txBody>
      </p:sp>
      <p:sp>
        <p:nvSpPr>
          <p:cNvPr id="8" name="Text Placeholder 7">
            <a:extLst>
              <a:ext uri="{FF2B5EF4-FFF2-40B4-BE49-F238E27FC236}">
                <a16:creationId xmlns:a16="http://schemas.microsoft.com/office/drawing/2014/main" id="{E770F308-865B-3E4A-B276-18F558248EAE}"/>
              </a:ext>
            </a:extLst>
          </p:cNvPr>
          <p:cNvSpPr>
            <a:spLocks noGrp="1"/>
          </p:cNvSpPr>
          <p:nvPr>
            <p:ph type="body" sz="quarter" idx="3"/>
          </p:nvPr>
        </p:nvSpPr>
        <p:spPr/>
        <p:txBody>
          <a:bodyPr/>
          <a:lstStyle/>
          <a:p>
            <a:r>
              <a:rPr lang="en-US" dirty="0"/>
              <a:t>Arduino and raspberry PI</a:t>
            </a:r>
          </a:p>
        </p:txBody>
      </p:sp>
      <p:sp>
        <p:nvSpPr>
          <p:cNvPr id="9" name="Content Placeholder 8">
            <a:extLst>
              <a:ext uri="{FF2B5EF4-FFF2-40B4-BE49-F238E27FC236}">
                <a16:creationId xmlns:a16="http://schemas.microsoft.com/office/drawing/2014/main" id="{F404686C-9153-5843-A5CE-CBF833A5493F}"/>
              </a:ext>
            </a:extLst>
          </p:cNvPr>
          <p:cNvSpPr>
            <a:spLocks noGrp="1"/>
          </p:cNvSpPr>
          <p:nvPr>
            <p:ph sz="quarter" idx="4"/>
          </p:nvPr>
        </p:nvSpPr>
        <p:spPr/>
        <p:txBody>
          <a:bodyPr/>
          <a:lstStyle/>
          <a:p>
            <a:r>
              <a:rPr lang="en-GB" b="1" dirty="0"/>
              <a:t>Arduino</a:t>
            </a:r>
            <a:r>
              <a:rPr lang="en-GB" dirty="0"/>
              <a:t> is an open-source electronics platform based on easy-to-use hardware and software. </a:t>
            </a:r>
          </a:p>
          <a:p>
            <a:endParaRPr lang="en-GB" dirty="0"/>
          </a:p>
          <a:p>
            <a:endParaRPr lang="en-GB" dirty="0"/>
          </a:p>
          <a:p>
            <a:r>
              <a:rPr lang="en-GB" dirty="0"/>
              <a:t>The </a:t>
            </a:r>
            <a:r>
              <a:rPr lang="en-GB" b="1" dirty="0"/>
              <a:t>Raspberry Pi</a:t>
            </a:r>
            <a:r>
              <a:rPr lang="en-GB" dirty="0"/>
              <a:t> is a series of small single-</a:t>
            </a:r>
            <a:r>
              <a:rPr lang="en-GB" b="1" dirty="0"/>
              <a:t>board</a:t>
            </a:r>
            <a:r>
              <a:rPr lang="en-GB" dirty="0"/>
              <a:t> computers developed in the United Kingdom by the </a:t>
            </a:r>
            <a:r>
              <a:rPr lang="en-GB" b="1" dirty="0"/>
              <a:t>Raspberry Pi</a:t>
            </a:r>
            <a:r>
              <a:rPr lang="en-GB" dirty="0"/>
              <a:t> Foundation to promote the teaching of basic computer science in schools and in developing countries.</a:t>
            </a:r>
            <a:endParaRPr lang="en-US" dirty="0"/>
          </a:p>
        </p:txBody>
      </p:sp>
      <p:pic>
        <p:nvPicPr>
          <p:cNvPr id="2" name="Picture 1">
            <a:extLst>
              <a:ext uri="{FF2B5EF4-FFF2-40B4-BE49-F238E27FC236}">
                <a16:creationId xmlns:a16="http://schemas.microsoft.com/office/drawing/2014/main" id="{35EB66A6-C548-D74A-98D8-4970FB129D9E}"/>
              </a:ext>
            </a:extLst>
          </p:cNvPr>
          <p:cNvPicPr>
            <a:picLocks noChangeAspect="1"/>
          </p:cNvPicPr>
          <p:nvPr/>
        </p:nvPicPr>
        <p:blipFill>
          <a:blip r:embed="rId2"/>
          <a:stretch>
            <a:fillRect/>
          </a:stretch>
        </p:blipFill>
        <p:spPr>
          <a:xfrm>
            <a:off x="3291840" y="4512166"/>
            <a:ext cx="2159492" cy="1440364"/>
          </a:xfrm>
          <a:prstGeom prst="rect">
            <a:avLst/>
          </a:prstGeom>
        </p:spPr>
      </p:pic>
      <p:pic>
        <p:nvPicPr>
          <p:cNvPr id="3" name="Picture 2">
            <a:extLst>
              <a:ext uri="{FF2B5EF4-FFF2-40B4-BE49-F238E27FC236}">
                <a16:creationId xmlns:a16="http://schemas.microsoft.com/office/drawing/2014/main" id="{D53D66AF-5A3A-E64B-BC32-BC92EB13B969}"/>
              </a:ext>
            </a:extLst>
          </p:cNvPr>
          <p:cNvPicPr>
            <a:picLocks noChangeAspect="1"/>
          </p:cNvPicPr>
          <p:nvPr/>
        </p:nvPicPr>
        <p:blipFill>
          <a:blip r:embed="rId3"/>
          <a:stretch>
            <a:fillRect/>
          </a:stretch>
        </p:blipFill>
        <p:spPr>
          <a:xfrm>
            <a:off x="9817330" y="3241141"/>
            <a:ext cx="1909732" cy="1271025"/>
          </a:xfrm>
          <a:prstGeom prst="rect">
            <a:avLst/>
          </a:prstGeom>
        </p:spPr>
      </p:pic>
      <p:pic>
        <p:nvPicPr>
          <p:cNvPr id="4" name="Picture 3">
            <a:extLst>
              <a:ext uri="{FF2B5EF4-FFF2-40B4-BE49-F238E27FC236}">
                <a16:creationId xmlns:a16="http://schemas.microsoft.com/office/drawing/2014/main" id="{5BD9CA37-C99C-1841-A0F1-0407EDAB4C03}"/>
              </a:ext>
            </a:extLst>
          </p:cNvPr>
          <p:cNvPicPr>
            <a:picLocks noChangeAspect="1"/>
          </p:cNvPicPr>
          <p:nvPr/>
        </p:nvPicPr>
        <p:blipFill>
          <a:blip r:embed="rId4"/>
          <a:stretch>
            <a:fillRect/>
          </a:stretch>
        </p:blipFill>
        <p:spPr>
          <a:xfrm>
            <a:off x="7414953" y="3385673"/>
            <a:ext cx="1419860" cy="981959"/>
          </a:xfrm>
          <a:prstGeom prst="rect">
            <a:avLst/>
          </a:prstGeom>
        </p:spPr>
      </p:pic>
    </p:spTree>
    <p:extLst>
      <p:ext uri="{BB962C8B-B14F-4D97-AF65-F5344CB8AC3E}">
        <p14:creationId xmlns:p14="http://schemas.microsoft.com/office/powerpoint/2010/main" val="3150056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C0E16-0950-2247-9AEF-AE6AC7EE5000}"/>
              </a:ext>
            </a:extLst>
          </p:cNvPr>
          <p:cNvSpPr>
            <a:spLocks noGrp="1"/>
          </p:cNvSpPr>
          <p:nvPr>
            <p:ph type="title"/>
          </p:nvPr>
        </p:nvSpPr>
        <p:spPr/>
        <p:txBody>
          <a:bodyPr/>
          <a:lstStyle/>
          <a:p>
            <a:r>
              <a:rPr lang="en-US" dirty="0"/>
              <a:t>SENSORS AND DISPLAYS </a:t>
            </a:r>
          </a:p>
        </p:txBody>
      </p:sp>
      <p:sp>
        <p:nvSpPr>
          <p:cNvPr id="6" name="Text Placeholder 5">
            <a:extLst>
              <a:ext uri="{FF2B5EF4-FFF2-40B4-BE49-F238E27FC236}">
                <a16:creationId xmlns:a16="http://schemas.microsoft.com/office/drawing/2014/main" id="{5272A57F-317B-B843-AA59-76AD376A3483}"/>
              </a:ext>
            </a:extLst>
          </p:cNvPr>
          <p:cNvSpPr>
            <a:spLocks noGrp="1"/>
          </p:cNvSpPr>
          <p:nvPr>
            <p:ph type="body" idx="1"/>
          </p:nvPr>
        </p:nvSpPr>
        <p:spPr/>
        <p:txBody>
          <a:bodyPr/>
          <a:lstStyle/>
          <a:p>
            <a:r>
              <a:rPr lang="en-US" dirty="0"/>
              <a:t>OLDE display</a:t>
            </a:r>
          </a:p>
        </p:txBody>
      </p:sp>
      <p:sp>
        <p:nvSpPr>
          <p:cNvPr id="7" name="Content Placeholder 6">
            <a:extLst>
              <a:ext uri="{FF2B5EF4-FFF2-40B4-BE49-F238E27FC236}">
                <a16:creationId xmlns:a16="http://schemas.microsoft.com/office/drawing/2014/main" id="{0FB1E8F7-0C71-0D4A-8804-FC4EDF85AC94}"/>
              </a:ext>
            </a:extLst>
          </p:cNvPr>
          <p:cNvSpPr>
            <a:spLocks noGrp="1"/>
          </p:cNvSpPr>
          <p:nvPr>
            <p:ph sz="half" idx="2"/>
          </p:nvPr>
        </p:nvSpPr>
        <p:spPr/>
        <p:txBody>
          <a:bodyPr/>
          <a:lstStyle/>
          <a:p>
            <a:r>
              <a:rPr lang="en-GB" dirty="0"/>
              <a:t>It is a very small display made of 128 by 64 individual OLED pixels and no backlight is required. That OLED display is monochrome (white colour), but there are other models with several colours.</a:t>
            </a:r>
            <a:endParaRPr lang="en-US" dirty="0"/>
          </a:p>
        </p:txBody>
      </p:sp>
      <p:sp>
        <p:nvSpPr>
          <p:cNvPr id="8" name="Text Placeholder 7">
            <a:extLst>
              <a:ext uri="{FF2B5EF4-FFF2-40B4-BE49-F238E27FC236}">
                <a16:creationId xmlns:a16="http://schemas.microsoft.com/office/drawing/2014/main" id="{90507086-2DB0-BB46-8914-E450D1A4D34E}"/>
              </a:ext>
            </a:extLst>
          </p:cNvPr>
          <p:cNvSpPr>
            <a:spLocks noGrp="1"/>
          </p:cNvSpPr>
          <p:nvPr>
            <p:ph type="body" sz="quarter" idx="3"/>
          </p:nvPr>
        </p:nvSpPr>
        <p:spPr/>
        <p:txBody>
          <a:bodyPr/>
          <a:lstStyle/>
          <a:p>
            <a:r>
              <a:rPr lang="en-US" dirty="0"/>
              <a:t>HTD sensor</a:t>
            </a:r>
          </a:p>
        </p:txBody>
      </p:sp>
      <p:sp>
        <p:nvSpPr>
          <p:cNvPr id="9" name="Content Placeholder 8">
            <a:extLst>
              <a:ext uri="{FF2B5EF4-FFF2-40B4-BE49-F238E27FC236}">
                <a16:creationId xmlns:a16="http://schemas.microsoft.com/office/drawing/2014/main" id="{33964256-9F1E-844A-9D4F-2A44F870112D}"/>
              </a:ext>
            </a:extLst>
          </p:cNvPr>
          <p:cNvSpPr>
            <a:spLocks noGrp="1"/>
          </p:cNvSpPr>
          <p:nvPr>
            <p:ph sz="quarter" idx="4"/>
          </p:nvPr>
        </p:nvSpPr>
        <p:spPr/>
        <p:txBody>
          <a:bodyPr/>
          <a:lstStyle/>
          <a:p>
            <a:r>
              <a:rPr lang="en-US" dirty="0"/>
              <a:t>This </a:t>
            </a:r>
            <a:r>
              <a:rPr lang="en-GB" dirty="0"/>
              <a:t>sensor uses a Thermistor to detect the ambient temperature. The resistance of a thermistor will increase when the ambient temperature decreases. It's this characteristic that we use to calculate the ambient temperature.</a:t>
            </a:r>
            <a:endParaRPr lang="en-US" dirty="0"/>
          </a:p>
        </p:txBody>
      </p:sp>
      <p:pic>
        <p:nvPicPr>
          <p:cNvPr id="2" name="Picture 1">
            <a:extLst>
              <a:ext uri="{FF2B5EF4-FFF2-40B4-BE49-F238E27FC236}">
                <a16:creationId xmlns:a16="http://schemas.microsoft.com/office/drawing/2014/main" id="{B8ADBC89-11BA-E844-AC1C-0FF000156130}"/>
              </a:ext>
            </a:extLst>
          </p:cNvPr>
          <p:cNvPicPr>
            <a:picLocks noChangeAspect="1"/>
          </p:cNvPicPr>
          <p:nvPr/>
        </p:nvPicPr>
        <p:blipFill>
          <a:blip r:embed="rId3"/>
          <a:stretch>
            <a:fillRect/>
          </a:stretch>
        </p:blipFill>
        <p:spPr>
          <a:xfrm>
            <a:off x="3403646" y="4083936"/>
            <a:ext cx="1876598" cy="1876598"/>
          </a:xfrm>
          <a:prstGeom prst="rect">
            <a:avLst/>
          </a:prstGeom>
        </p:spPr>
      </p:pic>
      <p:pic>
        <p:nvPicPr>
          <p:cNvPr id="3" name="Picture 2">
            <a:extLst>
              <a:ext uri="{FF2B5EF4-FFF2-40B4-BE49-F238E27FC236}">
                <a16:creationId xmlns:a16="http://schemas.microsoft.com/office/drawing/2014/main" id="{454A8ED9-4082-E448-B59A-5AA3FEADD22B}"/>
              </a:ext>
            </a:extLst>
          </p:cNvPr>
          <p:cNvPicPr>
            <a:picLocks noChangeAspect="1"/>
          </p:cNvPicPr>
          <p:nvPr/>
        </p:nvPicPr>
        <p:blipFill>
          <a:blip r:embed="rId4"/>
          <a:stretch>
            <a:fillRect/>
          </a:stretch>
        </p:blipFill>
        <p:spPr>
          <a:xfrm>
            <a:off x="8270887" y="4271434"/>
            <a:ext cx="1677785" cy="1677785"/>
          </a:xfrm>
          <a:prstGeom prst="rect">
            <a:avLst/>
          </a:prstGeom>
        </p:spPr>
      </p:pic>
    </p:spTree>
    <p:extLst>
      <p:ext uri="{BB962C8B-B14F-4D97-AF65-F5344CB8AC3E}">
        <p14:creationId xmlns:p14="http://schemas.microsoft.com/office/powerpoint/2010/main" val="1056612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F0348F1-FABF-3B4E-96B3-F35C5DF884EC}"/>
              </a:ext>
            </a:extLst>
          </p:cNvPr>
          <p:cNvSpPr>
            <a:spLocks noGrp="1"/>
          </p:cNvSpPr>
          <p:nvPr>
            <p:ph type="title"/>
          </p:nvPr>
        </p:nvSpPr>
        <p:spPr/>
        <p:txBody>
          <a:bodyPr/>
          <a:lstStyle/>
          <a:p>
            <a:r>
              <a:rPr lang="en-US" dirty="0"/>
              <a:t>What is IDE Sketch</a:t>
            </a:r>
          </a:p>
        </p:txBody>
      </p:sp>
      <p:sp>
        <p:nvSpPr>
          <p:cNvPr id="6" name="Content Placeholder 5">
            <a:extLst>
              <a:ext uri="{FF2B5EF4-FFF2-40B4-BE49-F238E27FC236}">
                <a16:creationId xmlns:a16="http://schemas.microsoft.com/office/drawing/2014/main" id="{9EDA800A-A11B-8845-BF1B-395D35624204}"/>
              </a:ext>
            </a:extLst>
          </p:cNvPr>
          <p:cNvSpPr>
            <a:spLocks noGrp="1"/>
          </p:cNvSpPr>
          <p:nvPr>
            <p:ph idx="1"/>
          </p:nvPr>
        </p:nvSpPr>
        <p:spPr>
          <a:xfrm>
            <a:off x="1097280" y="1845734"/>
            <a:ext cx="10058400" cy="4023360"/>
          </a:xfrm>
        </p:spPr>
        <p:txBody>
          <a:bodyPr>
            <a:normAutofit/>
          </a:bodyPr>
          <a:lstStyle/>
          <a:p>
            <a:pPr fontAlgn="base"/>
            <a:r>
              <a:rPr lang="en-GB" b="1" dirty="0"/>
              <a:t>The Initial Setup</a:t>
            </a:r>
          </a:p>
          <a:p>
            <a:pPr fontAlgn="base"/>
            <a:r>
              <a:rPr lang="en-GB" sz="1800" dirty="0"/>
              <a:t>We need to setup the environment to </a:t>
            </a:r>
            <a:r>
              <a:rPr lang="en-GB" sz="1800" b="1" dirty="0"/>
              <a:t>Tools</a:t>
            </a:r>
            <a:r>
              <a:rPr lang="en-GB" sz="1800" dirty="0"/>
              <a:t> menu and select </a:t>
            </a:r>
            <a:r>
              <a:rPr lang="en-GB" sz="1800" b="1" dirty="0"/>
              <a:t>Board</a:t>
            </a:r>
            <a:r>
              <a:rPr lang="en-GB" sz="1800" dirty="0"/>
              <a:t>.</a:t>
            </a:r>
          </a:p>
          <a:p>
            <a:pPr fontAlgn="base"/>
            <a:r>
              <a:rPr lang="en-GB" sz="1800" dirty="0"/>
              <a:t>Then select the type of Arduino you want to program, in our case it’s the </a:t>
            </a:r>
            <a:r>
              <a:rPr lang="en-GB" sz="1800" b="1" dirty="0"/>
              <a:t>NODEMCU1.0</a:t>
            </a:r>
            <a:r>
              <a:rPr lang="en-GB" sz="1800" dirty="0"/>
              <a:t>.</a:t>
            </a:r>
          </a:p>
          <a:p>
            <a:pPr fontAlgn="base"/>
            <a:r>
              <a:rPr lang="en-GB" sz="1800" b="1" dirty="0"/>
              <a:t>THE CODE </a:t>
            </a:r>
            <a:br>
              <a:rPr lang="en-GB" sz="1800" dirty="0"/>
            </a:br>
            <a:r>
              <a:rPr lang="en-GB" sz="1800" dirty="0"/>
              <a:t>The code you write for your Arduino are known as </a:t>
            </a:r>
            <a:r>
              <a:rPr lang="en-GB" sz="1800" b="1" dirty="0"/>
              <a:t>sketches</a:t>
            </a:r>
            <a:r>
              <a:rPr lang="en-GB" sz="1800" dirty="0"/>
              <a:t>. They are written in </a:t>
            </a:r>
            <a:r>
              <a:rPr lang="en-GB" sz="1800" b="1" dirty="0"/>
              <a:t>C++</a:t>
            </a:r>
            <a:r>
              <a:rPr lang="en-GB" sz="1800" dirty="0"/>
              <a:t>.</a:t>
            </a:r>
          </a:p>
          <a:p>
            <a:pPr fontAlgn="base"/>
            <a:r>
              <a:rPr lang="en-GB" sz="1800" dirty="0"/>
              <a:t>Every sketch needs two </a:t>
            </a:r>
            <a:r>
              <a:rPr lang="en-GB" sz="1800" i="1" dirty="0"/>
              <a:t>void type functions</a:t>
            </a:r>
            <a:r>
              <a:rPr lang="en-GB" sz="1800" dirty="0"/>
              <a:t>, setup() and loop(). A void type function doesn’t return any value.</a:t>
            </a:r>
          </a:p>
          <a:p>
            <a:pPr fontAlgn="base"/>
            <a:r>
              <a:rPr lang="en-GB" sz="1800" b="1" dirty="0"/>
              <a:t>The setup() method </a:t>
            </a:r>
            <a:r>
              <a:rPr lang="en-GB" sz="1800" dirty="0"/>
              <a:t>is ran once at the just after the Arduino is powered up and the </a:t>
            </a:r>
            <a:r>
              <a:rPr lang="en-GB" sz="1800" b="1" dirty="0"/>
              <a:t>loop() method </a:t>
            </a:r>
            <a:r>
              <a:rPr lang="en-GB" sz="1800" dirty="0"/>
              <a:t>is ran continuously afterwards. </a:t>
            </a:r>
          </a:p>
          <a:p>
            <a:pPr fontAlgn="base"/>
            <a:r>
              <a:rPr lang="en-GB" sz="1800" dirty="0"/>
              <a:t>The setup() is where you want to do any initialisation steps, and in loop() you want to run the code you want to run over and over again.</a:t>
            </a:r>
          </a:p>
          <a:p>
            <a:pPr fontAlgn="base"/>
            <a:endParaRPr lang="en-GB" dirty="0"/>
          </a:p>
          <a:p>
            <a:endParaRPr lang="en-US" dirty="0"/>
          </a:p>
        </p:txBody>
      </p:sp>
      <p:pic>
        <p:nvPicPr>
          <p:cNvPr id="8" name="Picture 7">
            <a:extLst>
              <a:ext uri="{FF2B5EF4-FFF2-40B4-BE49-F238E27FC236}">
                <a16:creationId xmlns:a16="http://schemas.microsoft.com/office/drawing/2014/main" id="{D8AA54D6-4E8D-E44F-B591-4D1B33645510}"/>
              </a:ext>
            </a:extLst>
          </p:cNvPr>
          <p:cNvPicPr>
            <a:picLocks noChangeAspect="1"/>
          </p:cNvPicPr>
          <p:nvPr/>
        </p:nvPicPr>
        <p:blipFill>
          <a:blip r:embed="rId2"/>
          <a:stretch>
            <a:fillRect/>
          </a:stretch>
        </p:blipFill>
        <p:spPr>
          <a:xfrm>
            <a:off x="9884664" y="506506"/>
            <a:ext cx="1131823" cy="1010949"/>
          </a:xfrm>
          <a:prstGeom prst="rect">
            <a:avLst/>
          </a:prstGeom>
        </p:spPr>
      </p:pic>
    </p:spTree>
    <p:extLst>
      <p:ext uri="{BB962C8B-B14F-4D97-AF65-F5344CB8AC3E}">
        <p14:creationId xmlns:p14="http://schemas.microsoft.com/office/powerpoint/2010/main" val="600864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8E3AD61-0287-5342-97D9-2EA60753E18D}"/>
              </a:ext>
            </a:extLst>
          </p:cNvPr>
          <p:cNvPicPr>
            <a:picLocks noChangeAspect="1"/>
          </p:cNvPicPr>
          <p:nvPr/>
        </p:nvPicPr>
        <p:blipFill>
          <a:blip r:embed="rId2"/>
          <a:stretch>
            <a:fillRect/>
          </a:stretch>
        </p:blipFill>
        <p:spPr>
          <a:xfrm>
            <a:off x="1204498" y="133720"/>
            <a:ext cx="9724478" cy="6232600"/>
          </a:xfrm>
          <a:prstGeom prst="rect">
            <a:avLst/>
          </a:prstGeom>
        </p:spPr>
      </p:pic>
      <p:cxnSp>
        <p:nvCxnSpPr>
          <p:cNvPr id="19" name="Straight Connector 1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3580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76400" y="2667000"/>
            <a:ext cx="9144000" cy="1371600"/>
          </a:xfrm>
        </p:spPr>
        <p:txBody>
          <a:bodyPr>
            <a:normAutofit/>
          </a:bodyPr>
          <a:lstStyle/>
          <a:p>
            <a:r>
              <a:rPr lang="en-US" dirty="0"/>
              <a:t>Getting started with Programming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0" y="1845734"/>
            <a:ext cx="10058400" cy="4191082"/>
          </a:xfrm>
        </p:spPr>
        <p:txBody>
          <a:bodyPr>
            <a:normAutofit fontScale="92500" lnSpcReduction="10000"/>
          </a:bodyPr>
          <a:lstStyle/>
          <a:p>
            <a:pPr>
              <a:buNone/>
            </a:pPr>
            <a:r>
              <a:rPr lang="en-US" dirty="0"/>
              <a:t>void </a:t>
            </a:r>
            <a:r>
              <a:rPr lang="en-US" b="1" dirty="0"/>
              <a:t>setup</a:t>
            </a:r>
            <a:r>
              <a:rPr lang="en-US" dirty="0"/>
              <a:t>() {</a:t>
            </a:r>
            <a:br>
              <a:rPr lang="en-US" dirty="0"/>
            </a:br>
            <a:r>
              <a:rPr lang="en-US" dirty="0"/>
              <a:t>  </a:t>
            </a:r>
            <a:r>
              <a:rPr lang="en-US" i="1" dirty="0"/>
              <a:t>// put your setup code here, to run once:</a:t>
            </a:r>
            <a:endParaRPr lang="en-US" dirty="0"/>
          </a:p>
          <a:p>
            <a:pPr>
              <a:buNone/>
            </a:pPr>
            <a:r>
              <a:rPr lang="en-US" dirty="0"/>
              <a:t>}</a:t>
            </a:r>
          </a:p>
          <a:p>
            <a:r>
              <a:rPr lang="en-US" b="1" u="sng" dirty="0"/>
              <a:t>setup</a:t>
            </a:r>
            <a:r>
              <a:rPr lang="en-US" dirty="0"/>
              <a:t> : It is called only when the Arduino is powered on or reset. </a:t>
            </a:r>
          </a:p>
          <a:p>
            <a:r>
              <a:rPr lang="en-US" dirty="0"/>
              <a:t>It is used to initialize variables and pin modes </a:t>
            </a:r>
          </a:p>
          <a:p>
            <a:pPr>
              <a:buNone/>
            </a:pPr>
            <a:endParaRPr lang="en-US" dirty="0"/>
          </a:p>
          <a:p>
            <a:pPr>
              <a:buNone/>
            </a:pPr>
            <a:r>
              <a:rPr lang="en-US" dirty="0"/>
              <a:t>void </a:t>
            </a:r>
            <a:r>
              <a:rPr lang="en-US" b="1" dirty="0"/>
              <a:t>loop</a:t>
            </a:r>
            <a:r>
              <a:rPr lang="en-US" dirty="0"/>
              <a:t>() {</a:t>
            </a:r>
            <a:br>
              <a:rPr lang="en-US" dirty="0"/>
            </a:br>
            <a:r>
              <a:rPr lang="en-US" dirty="0"/>
              <a:t>  </a:t>
            </a:r>
            <a:r>
              <a:rPr lang="en-US" i="1" dirty="0"/>
              <a:t>// put your main code here, to run repeatedly:</a:t>
            </a:r>
          </a:p>
          <a:p>
            <a:pPr>
              <a:buNone/>
            </a:pPr>
            <a:r>
              <a:rPr lang="en-US" dirty="0"/>
              <a:t>}</a:t>
            </a:r>
          </a:p>
          <a:p>
            <a:pPr>
              <a:buNone/>
            </a:pPr>
            <a:r>
              <a:rPr lang="en-US" b="1" u="sng" dirty="0"/>
              <a:t>loop</a:t>
            </a:r>
            <a:r>
              <a:rPr lang="en-US" dirty="0"/>
              <a:t> : The loop functions runs continuously till the device is powered off. The main logic of the code goes here. Similar to while (1) for micro-controller programming. </a:t>
            </a:r>
          </a:p>
          <a:p>
            <a:pPr>
              <a:buNone/>
            </a:pPr>
            <a:endParaRPr lang="en-US" dirty="0"/>
          </a:p>
        </p:txBody>
      </p:sp>
      <p:sp>
        <p:nvSpPr>
          <p:cNvPr id="3" name="Title 2"/>
          <p:cNvSpPr>
            <a:spLocks noGrp="1"/>
          </p:cNvSpPr>
          <p:nvPr>
            <p:ph type="title"/>
          </p:nvPr>
        </p:nvSpPr>
        <p:spPr/>
        <p:txBody>
          <a:bodyPr/>
          <a:lstStyle/>
          <a:p>
            <a:r>
              <a:rPr lang="en-US" dirty="0"/>
              <a:t>Bare minimum code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A pin on </a:t>
            </a:r>
            <a:r>
              <a:rPr lang="en-US" dirty="0" err="1"/>
              <a:t>arduino</a:t>
            </a:r>
            <a:r>
              <a:rPr lang="en-US" dirty="0"/>
              <a:t> can be set as input or output by using </a:t>
            </a:r>
            <a:r>
              <a:rPr lang="en-US" dirty="0" err="1"/>
              <a:t>pinMode</a:t>
            </a:r>
            <a:r>
              <a:rPr lang="en-US" dirty="0"/>
              <a:t> function. </a:t>
            </a:r>
          </a:p>
          <a:p>
            <a:endParaRPr lang="en-US" dirty="0"/>
          </a:p>
          <a:p>
            <a:r>
              <a:rPr lang="en-US" dirty="0" err="1"/>
              <a:t>pinMode</a:t>
            </a:r>
            <a:r>
              <a:rPr lang="en-US" dirty="0"/>
              <a:t>(13, OUTPUT); // sets pin 13 as output pin</a:t>
            </a:r>
          </a:p>
          <a:p>
            <a:endParaRPr lang="en-US" dirty="0"/>
          </a:p>
          <a:p>
            <a:r>
              <a:rPr lang="en-US" dirty="0" err="1"/>
              <a:t>pinMode</a:t>
            </a:r>
            <a:r>
              <a:rPr lang="en-US" dirty="0"/>
              <a:t>(13, INPUT); // sets pin 13 as input pin</a:t>
            </a:r>
          </a:p>
        </p:txBody>
      </p:sp>
      <p:sp>
        <p:nvSpPr>
          <p:cNvPr id="3" name="Title 2"/>
          <p:cNvSpPr>
            <a:spLocks noGrp="1"/>
          </p:cNvSpPr>
          <p:nvPr>
            <p:ph type="title"/>
          </p:nvPr>
        </p:nvSpPr>
        <p:spPr/>
        <p:txBody>
          <a:bodyPr>
            <a:normAutofit/>
          </a:bodyPr>
          <a:lstStyle/>
          <a:p>
            <a:r>
              <a:rPr lang="en-US" dirty="0" err="1"/>
              <a:t>PinMode</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err="1"/>
              <a:t>digitalWrite</a:t>
            </a:r>
            <a:r>
              <a:rPr lang="en-US" dirty="0"/>
              <a:t>(13, LOW); // Makes the output voltage on pin 13 , 0V</a:t>
            </a:r>
          </a:p>
          <a:p>
            <a:endParaRPr lang="en-US" dirty="0"/>
          </a:p>
          <a:p>
            <a:r>
              <a:rPr lang="en-US" dirty="0" err="1"/>
              <a:t>digitalWrite</a:t>
            </a:r>
            <a:r>
              <a:rPr lang="en-US" dirty="0"/>
              <a:t>(13, HIGH); // Makes the output voltage on pin 13 , 5V</a:t>
            </a:r>
          </a:p>
          <a:p>
            <a:endParaRPr lang="en-US" dirty="0"/>
          </a:p>
          <a:p>
            <a:r>
              <a:rPr lang="en-US" dirty="0" err="1"/>
              <a:t>int</a:t>
            </a:r>
            <a:r>
              <a:rPr lang="en-US" dirty="0"/>
              <a:t> </a:t>
            </a:r>
            <a:r>
              <a:rPr lang="en-US" dirty="0" err="1"/>
              <a:t>buttonState</a:t>
            </a:r>
            <a:r>
              <a:rPr lang="en-US" dirty="0"/>
              <a:t> = </a:t>
            </a:r>
            <a:r>
              <a:rPr lang="en-US" dirty="0" err="1"/>
              <a:t>digitalRead</a:t>
            </a:r>
            <a:r>
              <a:rPr lang="en-US" dirty="0"/>
              <a:t>(2); // reads the value of pin 2 in </a:t>
            </a:r>
            <a:r>
              <a:rPr lang="en-US" dirty="0" err="1"/>
              <a:t>buttonState</a:t>
            </a:r>
            <a:endParaRPr lang="en-US" dirty="0"/>
          </a:p>
        </p:txBody>
      </p:sp>
      <p:sp>
        <p:nvSpPr>
          <p:cNvPr id="3" name="Title 2"/>
          <p:cNvSpPr>
            <a:spLocks noGrp="1"/>
          </p:cNvSpPr>
          <p:nvPr>
            <p:ph type="title"/>
          </p:nvPr>
        </p:nvSpPr>
        <p:spPr/>
        <p:txBody>
          <a:bodyPr>
            <a:normAutofit/>
          </a:bodyPr>
          <a:lstStyle/>
          <a:p>
            <a:r>
              <a:rPr lang="en-US" dirty="0"/>
              <a:t>Reading/writing digital values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5D53-BAE9-4A8B-9D0D-3A46923C78A1}"/>
              </a:ext>
            </a:extLst>
          </p:cNvPr>
          <p:cNvSpPr>
            <a:spLocks noGrp="1"/>
          </p:cNvSpPr>
          <p:nvPr>
            <p:ph type="title"/>
          </p:nvPr>
        </p:nvSpPr>
        <p:spPr>
          <a:xfrm>
            <a:off x="2209801" y="1"/>
            <a:ext cx="7770813" cy="1141413"/>
          </a:xfrm>
        </p:spPr>
        <p:txBody>
          <a:bodyPr>
            <a:normAutofit fontScale="90000"/>
          </a:bodyPr>
          <a:lstStyle/>
          <a:p>
            <a:pPr eaLnBrk="1" hangingPunct="1">
              <a:defRPr/>
            </a:pPr>
            <a:r>
              <a:rPr lang="en-US" dirty="0"/>
              <a:t>Programming Concepts:  Variables</a:t>
            </a:r>
          </a:p>
        </p:txBody>
      </p:sp>
      <p:pic>
        <p:nvPicPr>
          <p:cNvPr id="53252" name="Picture 3">
            <a:extLst>
              <a:ext uri="{FF2B5EF4-FFF2-40B4-BE49-F238E27FC236}">
                <a16:creationId xmlns:a16="http://schemas.microsoft.com/office/drawing/2014/main" id="{9CADA4DF-B0AE-47B2-B852-EEC9A60485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143000"/>
            <a:ext cx="5562600" cy="56515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253" name="Rectangle 2">
            <a:extLst>
              <a:ext uri="{FF2B5EF4-FFF2-40B4-BE49-F238E27FC236}">
                <a16:creationId xmlns:a16="http://schemas.microsoft.com/office/drawing/2014/main" id="{63553FDB-7452-4A49-9836-B59BC9AC07D5}"/>
              </a:ext>
            </a:extLst>
          </p:cNvPr>
          <p:cNvSpPr>
            <a:spLocks noChangeArrowheads="1"/>
          </p:cNvSpPr>
          <p:nvPr/>
        </p:nvSpPr>
        <p:spPr bwMode="auto">
          <a:xfrm>
            <a:off x="7496175" y="1311276"/>
            <a:ext cx="2852738" cy="523875"/>
          </a:xfrm>
          <a:prstGeom prst="rect">
            <a:avLst/>
          </a:prstGeom>
          <a:noFill/>
          <a:ln w="317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0" hangingPunct="0">
              <a:buClr>
                <a:srgbClr val="000000"/>
              </a:buClr>
              <a:buSzPct val="100000"/>
              <a:buFont typeface="Times New Roman" panose="02020603050405020304" pitchFamily="18" charset="0"/>
              <a:buNone/>
            </a:pPr>
            <a:r>
              <a:rPr lang="en-US" altLang="en-US" sz="2800"/>
              <a:t>Variable Scope</a:t>
            </a:r>
          </a:p>
        </p:txBody>
      </p:sp>
      <p:cxnSp>
        <p:nvCxnSpPr>
          <p:cNvPr id="9" name="Straight Arrow Connector 8">
            <a:extLst>
              <a:ext uri="{FF2B5EF4-FFF2-40B4-BE49-F238E27FC236}">
                <a16:creationId xmlns:a16="http://schemas.microsoft.com/office/drawing/2014/main" id="{DA9CCDEC-1354-424E-9010-F2CE6F1E9FAF}"/>
              </a:ext>
            </a:extLst>
          </p:cNvPr>
          <p:cNvCxnSpPr>
            <a:stCxn id="53253" idx="1"/>
          </p:cNvCxnSpPr>
          <p:nvPr/>
        </p:nvCxnSpPr>
        <p:spPr bwMode="auto">
          <a:xfrm flipH="1">
            <a:off x="3759201" y="1573213"/>
            <a:ext cx="3736975" cy="1300162"/>
          </a:xfrm>
          <a:prstGeom prst="straightConnector1">
            <a:avLst/>
          </a:prstGeom>
          <a:solidFill>
            <a:srgbClr val="00B8FF"/>
          </a:solidFill>
          <a:ln w="3175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1" name="Straight Arrow Connector 10">
            <a:extLst>
              <a:ext uri="{FF2B5EF4-FFF2-40B4-BE49-F238E27FC236}">
                <a16:creationId xmlns:a16="http://schemas.microsoft.com/office/drawing/2014/main" id="{91998CF4-7A41-4395-ADCC-A3FFE4B96DAE}"/>
              </a:ext>
            </a:extLst>
          </p:cNvPr>
          <p:cNvCxnSpPr>
            <a:stCxn id="53253" idx="1"/>
          </p:cNvCxnSpPr>
          <p:nvPr/>
        </p:nvCxnSpPr>
        <p:spPr bwMode="auto">
          <a:xfrm flipH="1">
            <a:off x="4005263" y="1573214"/>
            <a:ext cx="3490912" cy="2708275"/>
          </a:xfrm>
          <a:prstGeom prst="straightConnector1">
            <a:avLst/>
          </a:prstGeom>
          <a:solidFill>
            <a:srgbClr val="00B8FF"/>
          </a:solidFill>
          <a:ln w="3175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5" name="Straight Arrow Connector 14">
            <a:extLst>
              <a:ext uri="{FF2B5EF4-FFF2-40B4-BE49-F238E27FC236}">
                <a16:creationId xmlns:a16="http://schemas.microsoft.com/office/drawing/2014/main" id="{D86810DB-01E6-4650-8C26-90A919F1D763}"/>
              </a:ext>
            </a:extLst>
          </p:cNvPr>
          <p:cNvCxnSpPr>
            <a:stCxn id="53253" idx="1"/>
          </p:cNvCxnSpPr>
          <p:nvPr/>
        </p:nvCxnSpPr>
        <p:spPr bwMode="auto">
          <a:xfrm flipH="1">
            <a:off x="4457701" y="1573214"/>
            <a:ext cx="3038475" cy="4421187"/>
          </a:xfrm>
          <a:prstGeom prst="straightConnector1">
            <a:avLst/>
          </a:prstGeom>
          <a:solidFill>
            <a:srgbClr val="00B8FF"/>
          </a:solidFill>
          <a:ln w="3175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17" name="Content Placeholder 16">
            <a:extLst>
              <a:ext uri="{FF2B5EF4-FFF2-40B4-BE49-F238E27FC236}">
                <a16:creationId xmlns:a16="http://schemas.microsoft.com/office/drawing/2014/main" id="{88BC8FD5-505E-4FBD-B223-1A148F6A72F6}"/>
              </a:ext>
            </a:extLst>
          </p:cNvPr>
          <p:cNvSpPr>
            <a:spLocks noGrp="1"/>
          </p:cNvSpPr>
          <p:nvPr>
            <p:ph sz="half" idx="2"/>
          </p:nvPr>
        </p:nvSpPr>
        <p:spPr>
          <a:xfrm>
            <a:off x="7496175" y="2554289"/>
            <a:ext cx="2852738" cy="3540125"/>
          </a:xfrm>
        </p:spPr>
        <p:txBody>
          <a:bodyPr/>
          <a:lstStyle/>
          <a:p>
            <a:pPr marL="0" indent="0" algn="ctr">
              <a:defRPr/>
            </a:pPr>
            <a:r>
              <a:rPr lang="en-US" sz="3200" i="1">
                <a:solidFill>
                  <a:srgbClr val="E72D2F"/>
                </a:solidFill>
              </a:rPr>
              <a:t>Global </a:t>
            </a:r>
            <a:endParaRPr lang="en-US" i="1">
              <a:solidFill>
                <a:srgbClr val="E72D2F"/>
              </a:solidFill>
            </a:endParaRPr>
          </a:p>
          <a:p>
            <a:pPr marL="0" indent="0" algn="ctr">
              <a:defRPr/>
            </a:pPr>
            <a:r>
              <a:rPr lang="en-US">
                <a:solidFill>
                  <a:srgbClr val="E72D2F"/>
                </a:solidFill>
              </a:rPr>
              <a:t>---</a:t>
            </a:r>
          </a:p>
          <a:p>
            <a:pPr marL="0" indent="0" algn="ctr">
              <a:defRPr/>
            </a:pPr>
            <a:r>
              <a:rPr lang="en-US" sz="3200" i="1">
                <a:solidFill>
                  <a:srgbClr val="E72D2F"/>
                </a:solidFill>
              </a:rPr>
              <a:t>Function-level</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323E4-AC4E-415C-AB22-BEA821AA612A}"/>
              </a:ext>
            </a:extLst>
          </p:cNvPr>
          <p:cNvSpPr>
            <a:spLocks noGrp="1"/>
          </p:cNvSpPr>
          <p:nvPr>
            <p:ph type="title"/>
          </p:nvPr>
        </p:nvSpPr>
        <p:spPr/>
        <p:txBody>
          <a:bodyPr/>
          <a:lstStyle/>
          <a:p>
            <a:pPr eaLnBrk="1" hangingPunct="1">
              <a:defRPr/>
            </a:pPr>
            <a:r>
              <a:rPr lang="en-US" dirty="0"/>
              <a:t>Programming Concepts:  Variable Types</a:t>
            </a:r>
          </a:p>
        </p:txBody>
      </p:sp>
      <p:sp>
        <p:nvSpPr>
          <p:cNvPr id="5" name="Content Placeholder 4">
            <a:extLst>
              <a:ext uri="{FF2B5EF4-FFF2-40B4-BE49-F238E27FC236}">
                <a16:creationId xmlns:a16="http://schemas.microsoft.com/office/drawing/2014/main" id="{FDF125B8-CADB-4D80-9DBA-E69E702E3AA9}"/>
              </a:ext>
            </a:extLst>
          </p:cNvPr>
          <p:cNvSpPr>
            <a:spLocks noGrp="1"/>
          </p:cNvSpPr>
          <p:nvPr>
            <p:ph idx="1"/>
          </p:nvPr>
        </p:nvSpPr>
        <p:spPr/>
        <p:txBody>
          <a:bodyPr/>
          <a:lstStyle/>
          <a:p>
            <a:pPr eaLnBrk="1" hangingPunct="1">
              <a:defRPr/>
            </a:pPr>
            <a:r>
              <a:rPr lang="en-US" b="1" dirty="0"/>
              <a:t>Variable Types:</a:t>
            </a:r>
            <a:r>
              <a:rPr lang="en-US" dirty="0"/>
              <a:t> </a:t>
            </a:r>
          </a:p>
        </p:txBody>
      </p:sp>
      <p:grpSp>
        <p:nvGrpSpPr>
          <p:cNvPr id="54276" name="Group 3">
            <a:extLst>
              <a:ext uri="{FF2B5EF4-FFF2-40B4-BE49-F238E27FC236}">
                <a16:creationId xmlns:a16="http://schemas.microsoft.com/office/drawing/2014/main" id="{16334DB0-3C61-40E8-B7E1-DA6775D1B671}"/>
              </a:ext>
            </a:extLst>
          </p:cNvPr>
          <p:cNvGrpSpPr>
            <a:grpSpLocks/>
          </p:cNvGrpSpPr>
          <p:nvPr/>
        </p:nvGrpSpPr>
        <p:grpSpPr bwMode="auto">
          <a:xfrm>
            <a:off x="2805114" y="1697039"/>
            <a:ext cx="7532687" cy="4562475"/>
            <a:chOff x="1687530" y="1697053"/>
            <a:chExt cx="7532670" cy="4562564"/>
          </a:xfrm>
        </p:grpSpPr>
        <p:pic>
          <p:nvPicPr>
            <p:cNvPr id="54277" name="Picture 2">
              <a:extLst>
                <a:ext uri="{FF2B5EF4-FFF2-40B4-BE49-F238E27FC236}">
                  <a16:creationId xmlns:a16="http://schemas.microsoft.com/office/drawing/2014/main" id="{8210A8D6-3E7C-4BB0-A725-356C99E5DAE7}"/>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82999" y="2530173"/>
              <a:ext cx="25400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6A011832-6701-4BA3-8425-95E3881F56E1}"/>
                </a:ext>
              </a:extLst>
            </p:cNvPr>
            <p:cNvSpPr/>
            <p:nvPr/>
          </p:nvSpPr>
          <p:spPr bwMode="auto">
            <a:xfrm>
              <a:off x="2060591" y="4562546"/>
              <a:ext cx="1371597" cy="365132"/>
            </a:xfrm>
            <a:prstGeom prst="rect">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eaLnBrk="0" hangingPunct="0">
                <a:buClr>
                  <a:srgbClr val="000000"/>
                </a:buClr>
                <a:buSzPct val="100000"/>
                <a:buFont typeface="Times New Roman" charset="0"/>
                <a:buNone/>
                <a:defRPr/>
              </a:pPr>
              <a:r>
                <a:rPr lang="en-US" sz="2000" dirty="0">
                  <a:latin typeface="Arial" charset="0"/>
                  <a:ea typeface="ＭＳ Ｐゴシック" charset="0"/>
                  <a:cs typeface="ＭＳ Ｐゴシック" charset="0"/>
                </a:rPr>
                <a:t>8 bits</a:t>
              </a:r>
            </a:p>
          </p:txBody>
        </p:sp>
        <p:sp>
          <p:nvSpPr>
            <p:cNvPr id="13" name="Rectangle 12">
              <a:extLst>
                <a:ext uri="{FF2B5EF4-FFF2-40B4-BE49-F238E27FC236}">
                  <a16:creationId xmlns:a16="http://schemas.microsoft.com/office/drawing/2014/main" id="{713F436D-8A96-4155-BFED-9908C374DE68}"/>
                </a:ext>
              </a:extLst>
            </p:cNvPr>
            <p:cNvSpPr/>
            <p:nvPr/>
          </p:nvSpPr>
          <p:spPr bwMode="auto">
            <a:xfrm>
              <a:off x="4267211" y="4562546"/>
              <a:ext cx="1371597" cy="365132"/>
            </a:xfrm>
            <a:prstGeom prst="rect">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eaLnBrk="0" hangingPunct="0">
                <a:buClr>
                  <a:srgbClr val="000000"/>
                </a:buClr>
                <a:buSzPct val="100000"/>
                <a:buFont typeface="Times New Roman" charset="0"/>
                <a:buNone/>
                <a:defRPr/>
              </a:pPr>
              <a:r>
                <a:rPr lang="en-US" sz="2000" dirty="0">
                  <a:latin typeface="Arial" charset="0"/>
                  <a:ea typeface="ＭＳ Ｐゴシック" charset="0"/>
                  <a:cs typeface="ＭＳ Ｐゴシック" charset="0"/>
                </a:rPr>
                <a:t>16 bits</a:t>
              </a:r>
            </a:p>
          </p:txBody>
        </p:sp>
        <p:sp>
          <p:nvSpPr>
            <p:cNvPr id="14" name="Rectangle 13">
              <a:extLst>
                <a:ext uri="{FF2B5EF4-FFF2-40B4-BE49-F238E27FC236}">
                  <a16:creationId xmlns:a16="http://schemas.microsoft.com/office/drawing/2014/main" id="{431A0067-CE66-42B8-A5CC-938D2AFBE807}"/>
                </a:ext>
              </a:extLst>
            </p:cNvPr>
            <p:cNvSpPr/>
            <p:nvPr/>
          </p:nvSpPr>
          <p:spPr bwMode="auto">
            <a:xfrm>
              <a:off x="6629406" y="4562546"/>
              <a:ext cx="1371597" cy="365132"/>
            </a:xfrm>
            <a:prstGeom prst="rect">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eaLnBrk="0" hangingPunct="0">
                <a:buClr>
                  <a:srgbClr val="000000"/>
                </a:buClr>
                <a:buSzPct val="100000"/>
                <a:buFont typeface="Times New Roman" charset="0"/>
                <a:buNone/>
                <a:defRPr/>
              </a:pPr>
              <a:r>
                <a:rPr lang="en-US" sz="2000" dirty="0">
                  <a:latin typeface="Arial" charset="0"/>
                  <a:ea typeface="ＭＳ Ｐゴシック" charset="0"/>
                  <a:cs typeface="ＭＳ Ｐゴシック" charset="0"/>
                </a:rPr>
                <a:t>32 bits</a:t>
              </a:r>
            </a:p>
          </p:txBody>
        </p:sp>
        <p:sp>
          <p:nvSpPr>
            <p:cNvPr id="54281" name="Rectangle 6">
              <a:extLst>
                <a:ext uri="{FF2B5EF4-FFF2-40B4-BE49-F238E27FC236}">
                  <a16:creationId xmlns:a16="http://schemas.microsoft.com/office/drawing/2014/main" id="{E1EEE54B-62D1-4D20-8613-93A6A0563E48}"/>
                </a:ext>
              </a:extLst>
            </p:cNvPr>
            <p:cNvSpPr>
              <a:spLocks noChangeArrowheads="1"/>
            </p:cNvSpPr>
            <p:nvPr/>
          </p:nvSpPr>
          <p:spPr bwMode="auto">
            <a:xfrm>
              <a:off x="1832427" y="5243954"/>
              <a:ext cx="18288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buClr>
                  <a:srgbClr val="000000"/>
                </a:buClr>
                <a:buSzPct val="100000"/>
                <a:buFont typeface="Times New Roman" panose="02020603050405020304" pitchFamily="18" charset="0"/>
                <a:buNone/>
              </a:pPr>
              <a:r>
                <a:rPr lang="en-US" altLang="en-US" sz="2000"/>
                <a:t>byte </a:t>
              </a:r>
            </a:p>
            <a:p>
              <a:pPr eaLnBrk="0" hangingPunct="0">
                <a:buClr>
                  <a:srgbClr val="000000"/>
                </a:buClr>
                <a:buSzPct val="100000"/>
                <a:buFont typeface="Times New Roman" panose="02020603050405020304" pitchFamily="18" charset="0"/>
                <a:buNone/>
              </a:pPr>
              <a:r>
                <a:rPr lang="en-US" altLang="en-US" sz="2000"/>
                <a:t>char</a:t>
              </a:r>
            </a:p>
          </p:txBody>
        </p:sp>
        <p:sp>
          <p:nvSpPr>
            <p:cNvPr id="54282" name="Rectangle 15">
              <a:extLst>
                <a:ext uri="{FF2B5EF4-FFF2-40B4-BE49-F238E27FC236}">
                  <a16:creationId xmlns:a16="http://schemas.microsoft.com/office/drawing/2014/main" id="{38060284-C9D7-4B42-8B89-1B402C232923}"/>
                </a:ext>
              </a:extLst>
            </p:cNvPr>
            <p:cNvSpPr>
              <a:spLocks noChangeArrowheads="1"/>
            </p:cNvSpPr>
            <p:nvPr/>
          </p:nvSpPr>
          <p:spPr bwMode="auto">
            <a:xfrm>
              <a:off x="4038599" y="5243954"/>
              <a:ext cx="18288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buClr>
                  <a:srgbClr val="000000"/>
                </a:buClr>
                <a:buSzPct val="100000"/>
                <a:buFont typeface="Times New Roman" panose="02020603050405020304" pitchFamily="18" charset="0"/>
                <a:buNone/>
              </a:pPr>
              <a:r>
                <a:rPr lang="en-US" altLang="en-US" sz="2000"/>
                <a:t>int</a:t>
              </a:r>
            </a:p>
            <a:p>
              <a:pPr eaLnBrk="0" hangingPunct="0">
                <a:buClr>
                  <a:srgbClr val="000000"/>
                </a:buClr>
                <a:buSzPct val="100000"/>
                <a:buFont typeface="Times New Roman" panose="02020603050405020304" pitchFamily="18" charset="0"/>
                <a:buNone/>
              </a:pPr>
              <a:r>
                <a:rPr lang="en-US" altLang="en-US" sz="2000"/>
                <a:t>unsigned int</a:t>
              </a:r>
            </a:p>
            <a:p>
              <a:pPr eaLnBrk="0" hangingPunct="0">
                <a:buClr>
                  <a:srgbClr val="000000"/>
                </a:buClr>
                <a:buSzPct val="100000"/>
                <a:buFont typeface="Times New Roman" panose="02020603050405020304" pitchFamily="18" charset="0"/>
                <a:buNone/>
              </a:pPr>
              <a:endParaRPr lang="en-US" altLang="en-US" sz="2000"/>
            </a:p>
          </p:txBody>
        </p:sp>
        <p:sp>
          <p:nvSpPr>
            <p:cNvPr id="54283" name="Rectangle 17">
              <a:extLst>
                <a:ext uri="{FF2B5EF4-FFF2-40B4-BE49-F238E27FC236}">
                  <a16:creationId xmlns:a16="http://schemas.microsoft.com/office/drawing/2014/main" id="{E8439D52-3827-477A-B8F1-D2FDF4FD30A4}"/>
                </a:ext>
              </a:extLst>
            </p:cNvPr>
            <p:cNvSpPr>
              <a:spLocks noChangeArrowheads="1"/>
            </p:cNvSpPr>
            <p:nvPr/>
          </p:nvSpPr>
          <p:spPr bwMode="auto">
            <a:xfrm>
              <a:off x="6400800" y="5243953"/>
              <a:ext cx="18288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buClr>
                  <a:srgbClr val="000000"/>
                </a:buClr>
                <a:buSzPct val="100000"/>
                <a:buFont typeface="Times New Roman" panose="02020603050405020304" pitchFamily="18" charset="0"/>
                <a:buNone/>
              </a:pPr>
              <a:r>
                <a:rPr lang="en-US" altLang="en-US" sz="2000"/>
                <a:t>long</a:t>
              </a:r>
            </a:p>
            <a:p>
              <a:pPr eaLnBrk="0" hangingPunct="0">
                <a:buClr>
                  <a:srgbClr val="000000"/>
                </a:buClr>
                <a:buSzPct val="100000"/>
                <a:buFont typeface="Times New Roman" panose="02020603050405020304" pitchFamily="18" charset="0"/>
                <a:buNone/>
              </a:pPr>
              <a:r>
                <a:rPr lang="en-US" altLang="en-US" sz="2000"/>
                <a:t>unsigned long</a:t>
              </a:r>
            </a:p>
            <a:p>
              <a:pPr eaLnBrk="0" hangingPunct="0">
                <a:buClr>
                  <a:srgbClr val="000000"/>
                </a:buClr>
                <a:buSzPct val="100000"/>
                <a:buFont typeface="Times New Roman" panose="02020603050405020304" pitchFamily="18" charset="0"/>
                <a:buNone/>
              </a:pPr>
              <a:r>
                <a:rPr lang="en-US" altLang="en-US" sz="2000"/>
                <a:t>float</a:t>
              </a:r>
            </a:p>
          </p:txBody>
        </p:sp>
        <p:pic>
          <p:nvPicPr>
            <p:cNvPr id="54284" name="Picture 2">
              <a:extLst>
                <a:ext uri="{FF2B5EF4-FFF2-40B4-BE49-F238E27FC236}">
                  <a16:creationId xmlns:a16="http://schemas.microsoft.com/office/drawing/2014/main" id="{DBE9F8BD-35A0-4B59-BB6A-3D5065B979CD}"/>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87530" y="2904838"/>
              <a:ext cx="2071669" cy="165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85" name="Picture 2">
              <a:extLst>
                <a:ext uri="{FF2B5EF4-FFF2-40B4-BE49-F238E27FC236}">
                  <a16:creationId xmlns:a16="http://schemas.microsoft.com/office/drawing/2014/main" id="{2DDB625F-5F6A-4975-B115-1E70AA509177}"/>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10200" y="1697053"/>
              <a:ext cx="3810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86" name="Picture 2">
              <a:extLst>
                <a:ext uri="{FF2B5EF4-FFF2-40B4-BE49-F238E27FC236}">
                  <a16:creationId xmlns:a16="http://schemas.microsoft.com/office/drawing/2014/main" id="{A32AC8B4-C440-4809-A5D6-8AF113303978}"/>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10993" y="2904838"/>
              <a:ext cx="2071669" cy="165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a:extLst>
              <a:ext uri="{FF2B5EF4-FFF2-40B4-BE49-F238E27FC236}">
                <a16:creationId xmlns:a16="http://schemas.microsoft.com/office/drawing/2014/main" id="{AC207539-490F-4112-BDDB-5363C765C829}"/>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930400" y="1"/>
            <a:ext cx="8337550" cy="625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B4C1-CB27-433A-A458-7DF6F1E93E98}"/>
              </a:ext>
            </a:extLst>
          </p:cNvPr>
          <p:cNvSpPr>
            <a:spLocks noGrp="1"/>
          </p:cNvSpPr>
          <p:nvPr>
            <p:ph type="title"/>
          </p:nvPr>
        </p:nvSpPr>
        <p:spPr>
          <a:xfrm>
            <a:off x="2209801" y="228601"/>
            <a:ext cx="7770813" cy="1141413"/>
          </a:xfrm>
        </p:spPr>
        <p:txBody>
          <a:bodyPr/>
          <a:lstStyle/>
          <a:p>
            <a:pPr eaLnBrk="1" hangingPunct="1">
              <a:defRPr/>
            </a:pPr>
            <a:r>
              <a:rPr lang="en-US"/>
              <a:t>Boolean Operators</a:t>
            </a:r>
            <a:endParaRPr lang="en-US" dirty="0"/>
          </a:p>
        </p:txBody>
      </p:sp>
      <p:graphicFrame>
        <p:nvGraphicFramePr>
          <p:cNvPr id="6" name="Content Placeholder 5">
            <a:extLst>
              <a:ext uri="{FF2B5EF4-FFF2-40B4-BE49-F238E27FC236}">
                <a16:creationId xmlns:a16="http://schemas.microsoft.com/office/drawing/2014/main" id="{66AC3C90-7A6C-4220-B425-27D248EC6B16}"/>
              </a:ext>
            </a:extLst>
          </p:cNvPr>
          <p:cNvGraphicFramePr>
            <a:graphicFrameLocks noGrp="1"/>
          </p:cNvGraphicFramePr>
          <p:nvPr>
            <p:ph idx="1"/>
          </p:nvPr>
        </p:nvGraphicFramePr>
        <p:xfrm>
          <a:off x="2476500" y="2006600"/>
          <a:ext cx="7378700" cy="3565950"/>
        </p:xfrm>
        <a:graphic>
          <a:graphicData uri="http://schemas.openxmlformats.org/drawingml/2006/table">
            <a:tbl>
              <a:tblPr firstRow="1" bandRow="1">
                <a:tableStyleId>{5C22544A-7EE6-4342-B048-85BDC9FD1C3A}</a:tableStyleId>
              </a:tblPr>
              <a:tblGrid>
                <a:gridCol w="2755900">
                  <a:extLst>
                    <a:ext uri="{9D8B030D-6E8A-4147-A177-3AD203B41FA5}">
                      <a16:colId xmlns:a16="http://schemas.microsoft.com/office/drawing/2014/main" val="20000"/>
                    </a:ext>
                  </a:extLst>
                </a:gridCol>
                <a:gridCol w="4622800">
                  <a:extLst>
                    <a:ext uri="{9D8B030D-6E8A-4147-A177-3AD203B41FA5}">
                      <a16:colId xmlns:a16="http://schemas.microsoft.com/office/drawing/2014/main" val="20001"/>
                    </a:ext>
                  </a:extLst>
                </a:gridCol>
              </a:tblGrid>
              <a:tr h="457117">
                <a:tc>
                  <a:txBody>
                    <a:bodyPr/>
                    <a:lstStyle/>
                    <a:p>
                      <a:pPr algn="ctr"/>
                      <a:r>
                        <a:rPr lang="en-US" sz="2400" dirty="0"/>
                        <a:t>&lt;Boolean&gt;</a:t>
                      </a:r>
                    </a:p>
                  </a:txBody>
                  <a:tcPr marT="45705" marB="45705"/>
                </a:tc>
                <a:tc>
                  <a:txBody>
                    <a:bodyPr/>
                    <a:lstStyle/>
                    <a:p>
                      <a:r>
                        <a:rPr lang="en-US" sz="2400" dirty="0"/>
                        <a:t>Description</a:t>
                      </a:r>
                    </a:p>
                  </a:txBody>
                  <a:tcPr marT="45705" marB="45705"/>
                </a:tc>
                <a:extLst>
                  <a:ext uri="{0D108BD9-81ED-4DB2-BD59-A6C34878D82A}">
                    <a16:rowId xmlns:a16="http://schemas.microsoft.com/office/drawing/2014/main" val="10000"/>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a:t>
                      </a:r>
                      <a:r>
                        <a:rPr lang="en-US" sz="2800" dirty="0">
                          <a:latin typeface="Courier New" pitchFamily="49" charset="0"/>
                          <a:cs typeface="Courier New" pitchFamily="49" charset="0"/>
                        </a:rPr>
                        <a:t> ( )</a:t>
                      </a:r>
                      <a:endParaRPr lang="en-US" sz="2800" i="1" dirty="0">
                        <a:latin typeface="Courier New" pitchFamily="49" charset="0"/>
                        <a:cs typeface="Courier New" pitchFamily="49" charset="0"/>
                      </a:endParaRPr>
                    </a:p>
                  </a:txBody>
                  <a:tcPr marT="45705" marB="45705"/>
                </a:tc>
                <a:tc>
                  <a:txBody>
                    <a:bodyPr/>
                    <a:lstStyle/>
                    <a:p>
                      <a:r>
                        <a:rPr lang="en-US" sz="2800" dirty="0"/>
                        <a:t>is equal?</a:t>
                      </a:r>
                    </a:p>
                  </a:txBody>
                  <a:tcPr marT="45705" marB="45705"/>
                </a:tc>
                <a:extLst>
                  <a:ext uri="{0D108BD9-81ED-4DB2-BD59-A6C34878D82A}">
                    <a16:rowId xmlns:a16="http://schemas.microsoft.com/office/drawing/2014/main" val="10001"/>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a:t>
                      </a:r>
                      <a:r>
                        <a:rPr lang="en-US" sz="2800" dirty="0">
                          <a:latin typeface="Courier New" pitchFamily="49" charset="0"/>
                          <a:cs typeface="Courier New" pitchFamily="49" charset="0"/>
                        </a:rPr>
                        <a:t> ( )</a:t>
                      </a:r>
                    </a:p>
                  </a:txBody>
                  <a:tcPr marT="45705" marB="45705"/>
                </a:tc>
                <a:tc>
                  <a:txBody>
                    <a:bodyPr/>
                    <a:lstStyle/>
                    <a:p>
                      <a:r>
                        <a:rPr lang="en-US" sz="2800" dirty="0"/>
                        <a:t>is not equal</a:t>
                      </a:r>
                      <a:r>
                        <a:rPr lang="en-US" sz="2800" baseline="0" dirty="0"/>
                        <a:t>?</a:t>
                      </a:r>
                      <a:endParaRPr lang="en-US" sz="2800" dirty="0"/>
                    </a:p>
                  </a:txBody>
                  <a:tcPr marT="45705" marB="45705"/>
                </a:tc>
                <a:extLst>
                  <a:ext uri="{0D108BD9-81ED-4DB2-BD59-A6C34878D82A}">
                    <a16:rowId xmlns:a16="http://schemas.microsoft.com/office/drawing/2014/main" val="10002"/>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&gt;</a:t>
                      </a:r>
                      <a:r>
                        <a:rPr lang="en-US" sz="2800" dirty="0">
                          <a:latin typeface="Courier New" pitchFamily="49" charset="0"/>
                          <a:cs typeface="Courier New" pitchFamily="49" charset="0"/>
                        </a:rPr>
                        <a:t>  ( )</a:t>
                      </a:r>
                    </a:p>
                  </a:txBody>
                  <a:tcPr marT="45705" marB="45705"/>
                </a:tc>
                <a:tc>
                  <a:txBody>
                    <a:bodyPr/>
                    <a:lstStyle/>
                    <a:p>
                      <a:r>
                        <a:rPr lang="en-US" sz="2800" dirty="0"/>
                        <a:t>greater than</a:t>
                      </a:r>
                    </a:p>
                  </a:txBody>
                  <a:tcPr marT="45705" marB="45705"/>
                </a:tc>
                <a:extLst>
                  <a:ext uri="{0D108BD9-81ED-4DB2-BD59-A6C34878D82A}">
                    <a16:rowId xmlns:a16="http://schemas.microsoft.com/office/drawing/2014/main" val="10003"/>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&gt;=</a:t>
                      </a:r>
                      <a:r>
                        <a:rPr lang="en-US" sz="2800" dirty="0">
                          <a:latin typeface="Courier New" pitchFamily="49" charset="0"/>
                          <a:cs typeface="Courier New" pitchFamily="49" charset="0"/>
                        </a:rPr>
                        <a:t> ( )</a:t>
                      </a:r>
                    </a:p>
                  </a:txBody>
                  <a:tcPr marT="45705" marB="45705"/>
                </a:tc>
                <a:tc>
                  <a:txBody>
                    <a:bodyPr/>
                    <a:lstStyle/>
                    <a:p>
                      <a:r>
                        <a:rPr lang="en-US" sz="2800" dirty="0"/>
                        <a:t>greater than or equal</a:t>
                      </a:r>
                    </a:p>
                  </a:txBody>
                  <a:tcPr marT="45705" marB="45705"/>
                </a:tc>
                <a:extLst>
                  <a:ext uri="{0D108BD9-81ED-4DB2-BD59-A6C34878D82A}">
                    <a16:rowId xmlns:a16="http://schemas.microsoft.com/office/drawing/2014/main" val="10004"/>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&lt; </a:t>
                      </a:r>
                      <a:r>
                        <a:rPr lang="en-US" sz="2800" dirty="0">
                          <a:latin typeface="Courier New" pitchFamily="49" charset="0"/>
                          <a:cs typeface="Courier New" pitchFamily="49" charset="0"/>
                        </a:rPr>
                        <a:t> ( )</a:t>
                      </a:r>
                    </a:p>
                  </a:txBody>
                  <a:tcPr marT="45705" marB="45705"/>
                </a:tc>
                <a:tc>
                  <a:txBody>
                    <a:bodyPr/>
                    <a:lstStyle/>
                    <a:p>
                      <a:r>
                        <a:rPr lang="en-US" sz="2800" dirty="0"/>
                        <a:t>less than</a:t>
                      </a:r>
                    </a:p>
                  </a:txBody>
                  <a:tcPr marT="45705" marB="45705"/>
                </a:tc>
                <a:extLst>
                  <a:ext uri="{0D108BD9-81ED-4DB2-BD59-A6C34878D82A}">
                    <a16:rowId xmlns:a16="http://schemas.microsoft.com/office/drawing/2014/main" val="10005"/>
                  </a:ext>
                </a:extLst>
              </a:tr>
              <a:tr h="518068">
                <a:tc>
                  <a:txBody>
                    <a:bodyPr/>
                    <a:lstStyle/>
                    <a:p>
                      <a:r>
                        <a:rPr lang="en-US" sz="2800" dirty="0">
                          <a:latin typeface="Courier New" pitchFamily="49" charset="0"/>
                          <a:cs typeface="Courier New" pitchFamily="49" charset="0"/>
                        </a:rPr>
                        <a:t>( ) </a:t>
                      </a:r>
                      <a:r>
                        <a:rPr lang="en-US" sz="2800" b="1" dirty="0">
                          <a:latin typeface="Courier New" pitchFamily="49" charset="0"/>
                          <a:cs typeface="Courier New" pitchFamily="49" charset="0"/>
                        </a:rPr>
                        <a:t>&lt;=</a:t>
                      </a:r>
                      <a:r>
                        <a:rPr lang="en-US" sz="2800" dirty="0">
                          <a:latin typeface="Courier New" pitchFamily="49" charset="0"/>
                          <a:cs typeface="Courier New" pitchFamily="49" charset="0"/>
                        </a:rPr>
                        <a:t> ( )</a:t>
                      </a:r>
                    </a:p>
                  </a:txBody>
                  <a:tcPr marT="45705" marB="45705"/>
                </a:tc>
                <a:tc>
                  <a:txBody>
                    <a:bodyPr/>
                    <a:lstStyle/>
                    <a:p>
                      <a:r>
                        <a:rPr lang="en-US" sz="2800" dirty="0"/>
                        <a:t>less than or equal</a:t>
                      </a:r>
                    </a:p>
                  </a:txBody>
                  <a:tcPr marT="45705" marB="45705"/>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F577BA70-E2CA-4A1C-9414-7776E221C3FC}"/>
              </a:ext>
            </a:extLst>
          </p:cNvPr>
          <p:cNvSpPr txBox="1"/>
          <p:nvPr/>
        </p:nvSpPr>
        <p:spPr>
          <a:xfrm>
            <a:off x="754602" y="5791885"/>
            <a:ext cx="2583464" cy="369332"/>
          </a:xfrm>
          <a:prstGeom prst="rect">
            <a:avLst/>
          </a:prstGeom>
          <a:noFill/>
        </p:spPr>
        <p:txBody>
          <a:bodyPr wrap="none" rtlCol="0">
            <a:spAutoFit/>
          </a:bodyPr>
          <a:lstStyle/>
          <a:p>
            <a:r>
              <a:rPr lang="en-GB" dirty="0"/>
              <a:t>You can do maths as well.</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03E377-057D-4EDA-86EE-A809B451C1AB}"/>
              </a:ext>
            </a:extLst>
          </p:cNvPr>
          <p:cNvSpPr>
            <a:spLocks noGrp="1"/>
          </p:cNvSpPr>
          <p:nvPr>
            <p:ph idx="1"/>
          </p:nvPr>
        </p:nvSpPr>
        <p:spPr>
          <a:xfrm>
            <a:off x="2235200" y="1828800"/>
            <a:ext cx="7010400" cy="4775200"/>
          </a:xfrm>
        </p:spPr>
        <p:txBody>
          <a:bodyPr>
            <a:normAutofit/>
          </a:bodyPr>
          <a:lstStyle/>
          <a:p>
            <a:pPr eaLnBrk="1" hangingPunct="1">
              <a:defRPr/>
            </a:pPr>
            <a:r>
              <a:rPr lang="en-US" dirty="0">
                <a:latin typeface="Courier New" pitchFamily="49" charset="0"/>
                <a:cs typeface="Courier New" pitchFamily="49" charset="0"/>
              </a:rPr>
              <a:t>void loop()</a:t>
            </a:r>
          </a:p>
          <a:p>
            <a:pPr eaLnBrk="1" hangingPunct="1">
              <a:defRPr/>
            </a:pPr>
            <a:r>
              <a:rPr lang="en-US" dirty="0">
                <a:latin typeface="Courier New" pitchFamily="49" charset="0"/>
                <a:cs typeface="Courier New" pitchFamily="49" charset="0"/>
              </a:rPr>
              <a:t>{</a:t>
            </a:r>
          </a:p>
          <a:p>
            <a:pPr eaLnBrk="1" hangingPunct="1">
              <a:defRPr/>
            </a:pPr>
            <a:r>
              <a:rPr lang="en-US" dirty="0">
                <a:latin typeface="Courier New" pitchFamily="49" charset="0"/>
                <a:cs typeface="Courier New" pitchFamily="49" charset="0"/>
              </a:rPr>
              <a:t>	</a:t>
            </a:r>
            <a:r>
              <a:rPr lang="en-US" dirty="0" err="1">
                <a:latin typeface="Courier New" pitchFamily="49" charset="0"/>
                <a:cs typeface="Courier New" pitchFamily="49" charset="0"/>
              </a:rPr>
              <a:t>int</a:t>
            </a:r>
            <a:r>
              <a:rPr lang="en-US" dirty="0">
                <a:latin typeface="Courier New" pitchFamily="49" charset="0"/>
                <a:cs typeface="Courier New" pitchFamily="49" charset="0"/>
              </a:rPr>
              <a:t> </a:t>
            </a:r>
            <a:r>
              <a:rPr lang="en-US" dirty="0" err="1">
                <a:latin typeface="Courier New" pitchFamily="49" charset="0"/>
                <a:cs typeface="Courier New" pitchFamily="49" charset="0"/>
              </a:rPr>
              <a:t>buttonState</a:t>
            </a:r>
            <a:r>
              <a:rPr lang="en-US" dirty="0">
                <a:latin typeface="Courier New" pitchFamily="49" charset="0"/>
                <a:cs typeface="Courier New" pitchFamily="49" charset="0"/>
              </a:rPr>
              <a:t> = </a:t>
            </a:r>
            <a:r>
              <a:rPr lang="en-US" dirty="0" err="1">
                <a:latin typeface="Courier New" pitchFamily="49" charset="0"/>
                <a:cs typeface="Courier New" pitchFamily="49" charset="0"/>
              </a:rPr>
              <a:t>digitalRead</a:t>
            </a:r>
            <a:r>
              <a:rPr lang="en-US" dirty="0">
                <a:latin typeface="Courier New" pitchFamily="49" charset="0"/>
                <a:cs typeface="Courier New" pitchFamily="49" charset="0"/>
              </a:rPr>
              <a:t>(5);</a:t>
            </a:r>
          </a:p>
          <a:p>
            <a:pPr eaLnBrk="1" hangingPunct="1">
              <a:defRPr/>
            </a:pPr>
            <a:r>
              <a:rPr lang="en-US" dirty="0">
                <a:latin typeface="Courier New" pitchFamily="49" charset="0"/>
                <a:cs typeface="Courier New" pitchFamily="49" charset="0"/>
              </a:rPr>
              <a:t>	if(</a:t>
            </a:r>
            <a:r>
              <a:rPr lang="en-US" i="1" dirty="0" err="1">
                <a:latin typeface="Courier New" pitchFamily="49" charset="0"/>
                <a:cs typeface="Courier New" pitchFamily="49" charset="0"/>
              </a:rPr>
              <a:t>buttonState</a:t>
            </a:r>
            <a:r>
              <a:rPr lang="en-US" i="1" dirty="0">
                <a:latin typeface="Courier New" pitchFamily="49" charset="0"/>
                <a:cs typeface="Courier New" pitchFamily="49" charset="0"/>
              </a:rPr>
              <a:t> == LOW</a:t>
            </a:r>
            <a:r>
              <a:rPr lang="en-US" dirty="0">
                <a:latin typeface="Courier New" pitchFamily="49" charset="0"/>
                <a:cs typeface="Courier New" pitchFamily="49" charset="0"/>
              </a:rPr>
              <a:t>)</a:t>
            </a:r>
          </a:p>
          <a:p>
            <a:pPr eaLnBrk="1" hangingPunct="1">
              <a:defRPr/>
            </a:pPr>
            <a:r>
              <a:rPr lang="en-US" dirty="0">
                <a:latin typeface="Courier New" pitchFamily="49" charset="0"/>
                <a:cs typeface="Courier New" pitchFamily="49" charset="0"/>
              </a:rPr>
              <a:t>	{	// do something</a:t>
            </a:r>
          </a:p>
          <a:p>
            <a:pPr eaLnBrk="1" hangingPunct="1">
              <a:defRPr/>
            </a:pPr>
            <a:r>
              <a:rPr lang="en-US" dirty="0">
                <a:latin typeface="Courier New" pitchFamily="49" charset="0"/>
                <a:cs typeface="Courier New" pitchFamily="49" charset="0"/>
              </a:rPr>
              <a:t>	}</a:t>
            </a:r>
          </a:p>
          <a:p>
            <a:pPr eaLnBrk="1" hangingPunct="1">
              <a:defRPr/>
            </a:pPr>
            <a:r>
              <a:rPr lang="en-US" dirty="0">
                <a:latin typeface="Courier New" pitchFamily="49" charset="0"/>
                <a:cs typeface="Courier New" pitchFamily="49" charset="0"/>
              </a:rPr>
              <a:t>	else</a:t>
            </a:r>
          </a:p>
          <a:p>
            <a:pPr eaLnBrk="1" hangingPunct="1">
              <a:defRPr/>
            </a:pPr>
            <a:r>
              <a:rPr lang="en-US" dirty="0">
                <a:latin typeface="Courier New" pitchFamily="49" charset="0"/>
                <a:cs typeface="Courier New" pitchFamily="49" charset="0"/>
              </a:rPr>
              <a:t>	{  // do something </a:t>
            </a:r>
            <a:r>
              <a:rPr lang="en-US" b="1" i="1" dirty="0">
                <a:latin typeface="Courier New" pitchFamily="49" charset="0"/>
                <a:cs typeface="Courier New" pitchFamily="49" charset="0"/>
              </a:rPr>
              <a:t>else</a:t>
            </a:r>
          </a:p>
          <a:p>
            <a:pPr eaLnBrk="1" hangingPunct="1">
              <a:defRPr/>
            </a:pPr>
            <a:r>
              <a:rPr lang="en-US" dirty="0">
                <a:latin typeface="Courier New" pitchFamily="49" charset="0"/>
                <a:cs typeface="Courier New" pitchFamily="49" charset="0"/>
              </a:rPr>
              <a:t>	</a:t>
            </a:r>
            <a:r>
              <a:rPr lang="en-US" sz="2400" dirty="0">
                <a:latin typeface="Courier New" pitchFamily="49" charset="0"/>
                <a:cs typeface="Courier New" pitchFamily="49" charset="0"/>
              </a:rPr>
              <a:t>}</a:t>
            </a:r>
            <a:endParaRPr lang="en-US" dirty="0">
              <a:latin typeface="Courier New" pitchFamily="49" charset="0"/>
              <a:cs typeface="Courier New" pitchFamily="49" charset="0"/>
            </a:endParaRPr>
          </a:p>
          <a:p>
            <a:pPr eaLnBrk="1" hangingPunct="1">
              <a:defRPr/>
            </a:pPr>
            <a:r>
              <a:rPr lang="en-US" dirty="0">
                <a:latin typeface="Courier New" pitchFamily="49" charset="0"/>
                <a:cs typeface="Courier New" pitchFamily="49" charset="0"/>
              </a:rPr>
              <a:t>}</a:t>
            </a:r>
          </a:p>
        </p:txBody>
      </p:sp>
      <p:sp>
        <p:nvSpPr>
          <p:cNvPr id="2" name="Title 1">
            <a:extLst>
              <a:ext uri="{FF2B5EF4-FFF2-40B4-BE49-F238E27FC236}">
                <a16:creationId xmlns:a16="http://schemas.microsoft.com/office/drawing/2014/main" id="{133A81C3-63F6-4842-A748-06D234F0B352}"/>
              </a:ext>
            </a:extLst>
          </p:cNvPr>
          <p:cNvSpPr>
            <a:spLocks noGrp="1"/>
          </p:cNvSpPr>
          <p:nvPr>
            <p:ph type="title"/>
          </p:nvPr>
        </p:nvSpPr>
        <p:spPr>
          <a:xfrm>
            <a:off x="523783" y="228601"/>
            <a:ext cx="9456831" cy="1141413"/>
          </a:xfrm>
        </p:spPr>
        <p:txBody>
          <a:bodyPr>
            <a:normAutofit fontScale="90000"/>
          </a:bodyPr>
          <a:lstStyle/>
          <a:p>
            <a:pPr eaLnBrk="1" hangingPunct="1">
              <a:defRPr/>
            </a:pPr>
            <a:r>
              <a:rPr lang="en-US" dirty="0"/>
              <a:t>Programming:  Conditional Statements</a:t>
            </a:r>
            <a:br>
              <a:rPr lang="en-US" dirty="0"/>
            </a:br>
            <a:r>
              <a:rPr lang="en-US" dirty="0">
                <a:latin typeface="Courier New" pitchFamily="49" charset="0"/>
                <a:cs typeface="Courier New" pitchFamily="49" charset="0"/>
              </a:rPr>
              <a:t>if()</a:t>
            </a:r>
          </a:p>
        </p:txBody>
      </p:sp>
      <p:sp>
        <p:nvSpPr>
          <p:cNvPr id="79876" name="Rectangle 3">
            <a:extLst>
              <a:ext uri="{FF2B5EF4-FFF2-40B4-BE49-F238E27FC236}">
                <a16:creationId xmlns:a16="http://schemas.microsoft.com/office/drawing/2014/main" id="{660479BA-3F4B-421A-BA16-E126325DB38E}"/>
              </a:ext>
            </a:extLst>
          </p:cNvPr>
          <p:cNvSpPr>
            <a:spLocks noChangeArrowheads="1"/>
          </p:cNvSpPr>
          <p:nvPr/>
        </p:nvSpPr>
        <p:spPr bwMode="auto">
          <a:xfrm>
            <a:off x="2133600" y="1714500"/>
            <a:ext cx="6553200" cy="4940300"/>
          </a:xfrm>
          <a:prstGeom prst="rect">
            <a:avLst/>
          </a:prstGeom>
          <a:noFill/>
          <a:ln w="9525" algn="ctr">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pPr eaLnBrk="0" hangingPunct="0">
              <a:buClr>
                <a:srgbClr val="000000"/>
              </a:buClr>
              <a:buSzPct val="100000"/>
              <a:buFont typeface="Times New Roman" panose="02020603050405020304" pitchFamily="18" charset="0"/>
              <a:buNone/>
            </a:pPr>
            <a:endParaRPr lang="en-US" altLang="en-US"/>
          </a:p>
        </p:txBody>
      </p:sp>
      <p:pic>
        <p:nvPicPr>
          <p:cNvPr id="79877" name="Picture 4">
            <a:extLst>
              <a:ext uri="{FF2B5EF4-FFF2-40B4-BE49-F238E27FC236}">
                <a16:creationId xmlns:a16="http://schemas.microsoft.com/office/drawing/2014/main" id="{CB9A0F6B-DC1F-4963-A29C-120885CD1E38}"/>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610600" y="2068513"/>
            <a:ext cx="1600200" cy="387350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9878" name="TextBox 4">
            <a:extLst>
              <a:ext uri="{FF2B5EF4-FFF2-40B4-BE49-F238E27FC236}">
                <a16:creationId xmlns:a16="http://schemas.microsoft.com/office/drawing/2014/main" id="{8BEED1F6-B9EF-4408-B315-0AB086C8B02F}"/>
              </a:ext>
            </a:extLst>
          </p:cNvPr>
          <p:cNvSpPr txBox="1">
            <a:spLocks noChangeArrowheads="1"/>
          </p:cNvSpPr>
          <p:nvPr/>
        </p:nvSpPr>
        <p:spPr bwMode="auto">
          <a:xfrm>
            <a:off x="9677400" y="3657601"/>
            <a:ext cx="990600" cy="708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buClr>
                <a:srgbClr val="000000"/>
              </a:buClr>
              <a:buSzPct val="100000"/>
              <a:buFont typeface="Times New Roman" panose="02020603050405020304" pitchFamily="18" charset="0"/>
              <a:buNone/>
            </a:pPr>
            <a:r>
              <a:rPr lang="en-US" altLang="en-US" sz="2000"/>
              <a:t>DIG INPUT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E369-963F-44AC-9E9A-475D50B7F249}"/>
              </a:ext>
            </a:extLst>
          </p:cNvPr>
          <p:cNvSpPr>
            <a:spLocks noGrp="1"/>
          </p:cNvSpPr>
          <p:nvPr>
            <p:ph type="ctrTitle"/>
          </p:nvPr>
        </p:nvSpPr>
        <p:spPr/>
        <p:txBody>
          <a:bodyPr/>
          <a:lstStyle/>
          <a:p>
            <a:r>
              <a:rPr lang="en-GB" dirty="0"/>
              <a:t>Things you need to check every time</a:t>
            </a:r>
          </a:p>
        </p:txBody>
      </p:sp>
      <p:sp>
        <p:nvSpPr>
          <p:cNvPr id="3" name="Subtitle 2">
            <a:extLst>
              <a:ext uri="{FF2B5EF4-FFF2-40B4-BE49-F238E27FC236}">
                <a16:creationId xmlns:a16="http://schemas.microsoft.com/office/drawing/2014/main" id="{28B6A36B-38B2-411E-B00E-04EC8DEEB50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20259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79398A0E-DD20-4811-894A-3209F498F7CA}"/>
              </a:ext>
            </a:extLst>
          </p:cNvPr>
          <p:cNvSpPr>
            <a:spLocks noGrp="1" noChangeArrowheads="1"/>
          </p:cNvSpPr>
          <p:nvPr>
            <p:ph type="title" idx="4294967295"/>
          </p:nvPr>
        </p:nvSpPr>
        <p:spPr>
          <a:xfrm>
            <a:off x="2209800" y="12700"/>
            <a:ext cx="7772400" cy="1143000"/>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US" dirty="0"/>
              <a:t>Settings:  Tools </a:t>
            </a:r>
            <a:r>
              <a:rPr lang="en-US" dirty="0">
                <a:sym typeface="Wingdings" pitchFamily="2" charset="2"/>
              </a:rPr>
              <a:t> </a:t>
            </a:r>
            <a:r>
              <a:rPr lang="en-US" dirty="0"/>
              <a:t>Serial Port</a:t>
            </a:r>
          </a:p>
        </p:txBody>
      </p:sp>
      <p:pic>
        <p:nvPicPr>
          <p:cNvPr id="41987" name="Picture 5">
            <a:extLst>
              <a:ext uri="{FF2B5EF4-FFF2-40B4-BE49-F238E27FC236}">
                <a16:creationId xmlns:a16="http://schemas.microsoft.com/office/drawing/2014/main" id="{F30D2FCF-5A65-4C6F-A058-67EA58636544}"/>
              </a:ext>
            </a:extLst>
          </p:cNvPr>
          <p:cNvPicPr>
            <a:picLocks noChangeAspect="1" noChangeArrowheads="1"/>
          </p:cNvPicPr>
          <p:nvPr/>
        </p:nvPicPr>
        <p:blipFill>
          <a:blip r:embed="rId3">
            <a:clrChange>
              <a:clrFrom>
                <a:srgbClr val="FFAEC9"/>
              </a:clrFrom>
              <a:clrTo>
                <a:srgbClr val="FFAEC9">
                  <a:alpha val="0"/>
                </a:srgbClr>
              </a:clrTo>
            </a:clrChange>
            <a:extLst>
              <a:ext uri="{28A0092B-C50C-407E-A947-70E740481C1C}">
                <a14:useLocalDpi xmlns:a14="http://schemas.microsoft.com/office/drawing/2010/main" val="0"/>
              </a:ext>
            </a:extLst>
          </a:blip>
          <a:srcRect/>
          <a:stretch>
            <a:fillRect/>
          </a:stretch>
        </p:blipFill>
        <p:spPr bwMode="auto">
          <a:xfrm>
            <a:off x="1271142" y="1664779"/>
            <a:ext cx="4689475" cy="4667250"/>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6">
            <a:extLst>
              <a:ext uri="{FF2B5EF4-FFF2-40B4-BE49-F238E27FC236}">
                <a16:creationId xmlns:a16="http://schemas.microsoft.com/office/drawing/2014/main" id="{A22AC915-3A3D-43D5-8D43-ACA740A6ABD2}"/>
              </a:ext>
            </a:extLst>
          </p:cNvPr>
          <p:cNvSpPr>
            <a:spLocks noGrp="1"/>
          </p:cNvSpPr>
          <p:nvPr>
            <p:ph sz="half" idx="4294967295"/>
          </p:nvPr>
        </p:nvSpPr>
        <p:spPr>
          <a:xfrm>
            <a:off x="6477000" y="1500188"/>
            <a:ext cx="4191000" cy="4456729"/>
          </a:xfrm>
        </p:spPr>
        <p:txBody>
          <a:bodyPr/>
          <a:lstStyle/>
          <a:p>
            <a:pPr marL="0" indent="0">
              <a:defRPr/>
            </a:pPr>
            <a:endParaRPr lang="en-US" sz="2400" dirty="0"/>
          </a:p>
          <a:p>
            <a:pPr marL="0" indent="0">
              <a:defRPr/>
            </a:pPr>
            <a:endParaRPr lang="en-US" sz="2400" dirty="0"/>
          </a:p>
          <a:p>
            <a:pPr marL="0" indent="0">
              <a:defRPr/>
            </a:pPr>
            <a:r>
              <a:rPr lang="en-US" sz="2400" dirty="0"/>
              <a:t>Your computer communicates to the Arduino microcontroller via a serial port </a:t>
            </a:r>
            <a:r>
              <a:rPr lang="en-US" sz="2400" dirty="0">
                <a:sym typeface="Wingdings" pitchFamily="2" charset="2"/>
              </a:rPr>
              <a:t> through a USB-Serial adapter.</a:t>
            </a:r>
          </a:p>
          <a:p>
            <a:pPr marL="0" indent="0">
              <a:defRPr/>
            </a:pPr>
            <a:endParaRPr lang="en-US" sz="2400" dirty="0">
              <a:cs typeface="Courier New" pitchFamily="49" charset="0"/>
              <a:sym typeface="Wingdings" pitchFamily="2" charset="2"/>
            </a:endParaRPr>
          </a:p>
          <a:p>
            <a:pPr marL="0" indent="0">
              <a:defRPr/>
            </a:pPr>
            <a:r>
              <a:rPr lang="en-US" sz="2400" dirty="0">
                <a:cs typeface="Courier New" pitchFamily="49" charset="0"/>
                <a:sym typeface="Wingdings" pitchFamily="2" charset="2"/>
              </a:rPr>
              <a:t>Check to make sure that the drivers are properly installed.</a:t>
            </a:r>
            <a:endParaRPr lang="en-US" sz="2200" dirty="0">
              <a:cs typeface="Courier New" pitchFamily="49"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4CA9-597F-442D-9276-5B1D12D852D6}"/>
              </a:ext>
            </a:extLst>
          </p:cNvPr>
          <p:cNvSpPr>
            <a:spLocks noGrp="1"/>
          </p:cNvSpPr>
          <p:nvPr>
            <p:ph type="title"/>
          </p:nvPr>
        </p:nvSpPr>
        <p:spPr/>
        <p:txBody>
          <a:bodyPr/>
          <a:lstStyle/>
          <a:p>
            <a:pPr eaLnBrk="1" hangingPunct="1">
              <a:defRPr/>
            </a:pPr>
            <a:r>
              <a:rPr lang="en-US" dirty="0"/>
              <a:t>Serial Monitor </a:t>
            </a:r>
          </a:p>
        </p:txBody>
      </p:sp>
      <p:pic>
        <p:nvPicPr>
          <p:cNvPr id="87043" name="Picture 2">
            <a:extLst>
              <a:ext uri="{FF2B5EF4-FFF2-40B4-BE49-F238E27FC236}">
                <a16:creationId xmlns:a16="http://schemas.microsoft.com/office/drawing/2014/main" id="{9771819C-DD57-47A6-BEF1-D4C65781F6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9742" y="1900411"/>
            <a:ext cx="4911663" cy="441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 name="Group 13">
            <a:extLst>
              <a:ext uri="{FF2B5EF4-FFF2-40B4-BE49-F238E27FC236}">
                <a16:creationId xmlns:a16="http://schemas.microsoft.com/office/drawing/2014/main" id="{05C9A993-6D51-4068-B6EA-4CCEBE061F1D}"/>
              </a:ext>
            </a:extLst>
          </p:cNvPr>
          <p:cNvGrpSpPr>
            <a:grpSpLocks/>
          </p:cNvGrpSpPr>
          <p:nvPr/>
        </p:nvGrpSpPr>
        <p:grpSpPr bwMode="auto">
          <a:xfrm>
            <a:off x="2112963" y="4211640"/>
            <a:ext cx="5867400" cy="646331"/>
            <a:chOff x="1925864" y="4211109"/>
            <a:chExt cx="5868306" cy="646903"/>
          </a:xfrm>
        </p:grpSpPr>
        <p:sp>
          <p:nvSpPr>
            <p:cNvPr id="87051" name="Rectangle 2">
              <a:extLst>
                <a:ext uri="{FF2B5EF4-FFF2-40B4-BE49-F238E27FC236}">
                  <a16:creationId xmlns:a16="http://schemas.microsoft.com/office/drawing/2014/main" id="{1B9F37B7-63B0-4B3B-9705-0F2C4F6F6BEC}"/>
                </a:ext>
              </a:extLst>
            </p:cNvPr>
            <p:cNvSpPr>
              <a:spLocks noChangeArrowheads="1"/>
            </p:cNvSpPr>
            <p:nvPr/>
          </p:nvSpPr>
          <p:spPr bwMode="auto">
            <a:xfrm>
              <a:off x="1925864" y="4441779"/>
              <a:ext cx="1683657" cy="369659"/>
            </a:xfrm>
            <a:prstGeom prst="rect">
              <a:avLst/>
            </a:prstGeom>
            <a:noFill/>
            <a:ln w="38100">
              <a:solidFill>
                <a:srgbClr val="E72D2F"/>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pPr algn="ctr" eaLnBrk="0" hangingPunct="0">
                <a:buClr>
                  <a:srgbClr val="000000"/>
                </a:buClr>
                <a:buSzPct val="100000"/>
                <a:buFont typeface="Times New Roman" panose="02020603050405020304" pitchFamily="18" charset="0"/>
                <a:buNone/>
              </a:pPr>
              <a:endParaRPr lang="en-US" altLang="en-US"/>
            </a:p>
          </p:txBody>
        </p:sp>
        <p:cxnSp>
          <p:nvCxnSpPr>
            <p:cNvPr id="5" name="Straight Arrow Connector 4">
              <a:extLst>
                <a:ext uri="{FF2B5EF4-FFF2-40B4-BE49-F238E27FC236}">
                  <a16:creationId xmlns:a16="http://schemas.microsoft.com/office/drawing/2014/main" id="{068F257B-2727-416A-8310-C49E31A4BE54}"/>
                </a:ext>
              </a:extLst>
            </p:cNvPr>
            <p:cNvCxnSpPr/>
            <p:nvPr/>
          </p:nvCxnSpPr>
          <p:spPr bwMode="auto">
            <a:xfrm flipH="1">
              <a:off x="3608874" y="4627402"/>
              <a:ext cx="943121" cy="0"/>
            </a:xfrm>
            <a:prstGeom prst="straightConnector1">
              <a:avLst/>
            </a:prstGeom>
            <a:solidFill>
              <a:srgbClr val="00B8FF"/>
            </a:solidFill>
            <a:ln w="3810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87053" name="TextBox 6">
              <a:extLst>
                <a:ext uri="{FF2B5EF4-FFF2-40B4-BE49-F238E27FC236}">
                  <a16:creationId xmlns:a16="http://schemas.microsoft.com/office/drawing/2014/main" id="{CBD44AC6-88DA-4167-B52B-8314BEAA64DA}"/>
                </a:ext>
              </a:extLst>
            </p:cNvPr>
            <p:cNvSpPr txBox="1">
              <a:spLocks noChangeArrowheads="1"/>
            </p:cNvSpPr>
            <p:nvPr/>
          </p:nvSpPr>
          <p:spPr bwMode="auto">
            <a:xfrm>
              <a:off x="4688113" y="4211109"/>
              <a:ext cx="3106057" cy="646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buClr>
                  <a:srgbClr val="000000"/>
                </a:buClr>
                <a:buSzPct val="100000"/>
                <a:buFont typeface="Times New Roman" panose="02020603050405020304" pitchFamily="18" charset="0"/>
                <a:buNone/>
              </a:pPr>
              <a:r>
                <a:rPr lang="en-US" altLang="en-US"/>
                <a:t>Initializes the Serial Communication</a:t>
              </a:r>
            </a:p>
          </p:txBody>
        </p:sp>
      </p:grpSp>
      <p:grpSp>
        <p:nvGrpSpPr>
          <p:cNvPr id="15" name="Group 14">
            <a:extLst>
              <a:ext uri="{FF2B5EF4-FFF2-40B4-BE49-F238E27FC236}">
                <a16:creationId xmlns:a16="http://schemas.microsoft.com/office/drawing/2014/main" id="{623957B9-402D-4ABF-AAA0-C6FB8CE0F361}"/>
              </a:ext>
            </a:extLst>
          </p:cNvPr>
          <p:cNvGrpSpPr>
            <a:grpSpLocks/>
          </p:cNvGrpSpPr>
          <p:nvPr/>
        </p:nvGrpSpPr>
        <p:grpSpPr bwMode="auto">
          <a:xfrm>
            <a:off x="3449639" y="4764090"/>
            <a:ext cx="5868987" cy="1136691"/>
            <a:chOff x="1925864" y="4763769"/>
            <a:chExt cx="5868307" cy="1137431"/>
          </a:xfrm>
        </p:grpSpPr>
        <p:cxnSp>
          <p:nvCxnSpPr>
            <p:cNvPr id="9" name="Straight Arrow Connector 8">
              <a:extLst>
                <a:ext uri="{FF2B5EF4-FFF2-40B4-BE49-F238E27FC236}">
                  <a16:creationId xmlns:a16="http://schemas.microsoft.com/office/drawing/2014/main" id="{31B91147-3B88-4A2E-B390-696ACF9C125D}"/>
                </a:ext>
              </a:extLst>
            </p:cNvPr>
            <p:cNvCxnSpPr>
              <a:stCxn id="87050" idx="1"/>
            </p:cNvCxnSpPr>
            <p:nvPr/>
          </p:nvCxnSpPr>
          <p:spPr bwMode="auto">
            <a:xfrm flipH="1" flipV="1">
              <a:off x="1925864" y="4763769"/>
              <a:ext cx="2762250" cy="952645"/>
            </a:xfrm>
            <a:prstGeom prst="straightConnector1">
              <a:avLst/>
            </a:prstGeom>
            <a:solidFill>
              <a:srgbClr val="00B8FF"/>
            </a:solidFill>
            <a:ln w="3810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87050" name="TextBox 11">
              <a:extLst>
                <a:ext uri="{FF2B5EF4-FFF2-40B4-BE49-F238E27FC236}">
                  <a16:creationId xmlns:a16="http://schemas.microsoft.com/office/drawing/2014/main" id="{F721EE4D-37AD-4BB2-92D3-C01BA6AD3840}"/>
                </a:ext>
              </a:extLst>
            </p:cNvPr>
            <p:cNvSpPr txBox="1">
              <a:spLocks noChangeArrowheads="1"/>
            </p:cNvSpPr>
            <p:nvPr/>
          </p:nvSpPr>
          <p:spPr bwMode="auto">
            <a:xfrm>
              <a:off x="4688114" y="5531628"/>
              <a:ext cx="3106057" cy="369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buClr>
                  <a:srgbClr val="000000"/>
                </a:buClr>
                <a:buSzPct val="100000"/>
                <a:buFont typeface="Times New Roman" panose="02020603050405020304" pitchFamily="18" charset="0"/>
                <a:buNone/>
              </a:pPr>
              <a:r>
                <a:rPr lang="en-US" altLang="en-US"/>
                <a:t>9600 baud data rate</a:t>
              </a:r>
            </a:p>
          </p:txBody>
        </p:sp>
      </p:grpSp>
      <p:pic>
        <p:nvPicPr>
          <p:cNvPr id="16" name="Picture 2">
            <a:extLst>
              <a:ext uri="{FF2B5EF4-FFF2-40B4-BE49-F238E27FC236}">
                <a16:creationId xmlns:a16="http://schemas.microsoft.com/office/drawing/2014/main" id="{D4B5C0A9-92DB-4E73-A7F5-8FDFC60597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9353" y="1819767"/>
            <a:ext cx="3023679" cy="2715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8" name="Group 17">
            <a:extLst>
              <a:ext uri="{FF2B5EF4-FFF2-40B4-BE49-F238E27FC236}">
                <a16:creationId xmlns:a16="http://schemas.microsoft.com/office/drawing/2014/main" id="{A30A99DB-9F5C-4D0C-AA1D-7B59AD74BE60}"/>
              </a:ext>
            </a:extLst>
          </p:cNvPr>
          <p:cNvGrpSpPr>
            <a:grpSpLocks/>
          </p:cNvGrpSpPr>
          <p:nvPr/>
        </p:nvGrpSpPr>
        <p:grpSpPr bwMode="auto">
          <a:xfrm>
            <a:off x="10038909" y="1989373"/>
            <a:ext cx="2008089" cy="523220"/>
            <a:chOff x="5403469" y="1662641"/>
            <a:chExt cx="3740531" cy="971694"/>
          </a:xfrm>
        </p:grpSpPr>
        <p:sp>
          <p:nvSpPr>
            <p:cNvPr id="19" name="Rectangle 3">
              <a:extLst>
                <a:ext uri="{FF2B5EF4-FFF2-40B4-BE49-F238E27FC236}">
                  <a16:creationId xmlns:a16="http://schemas.microsoft.com/office/drawing/2014/main" id="{0EC6F0E5-19CC-4A93-AAE6-4EE52B9D1F05}"/>
                </a:ext>
              </a:extLst>
            </p:cNvPr>
            <p:cNvSpPr>
              <a:spLocks noChangeArrowheads="1"/>
            </p:cNvSpPr>
            <p:nvPr/>
          </p:nvSpPr>
          <p:spPr bwMode="auto">
            <a:xfrm>
              <a:off x="5403469" y="1933121"/>
              <a:ext cx="677490" cy="51435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pPr algn="ctr" eaLnBrk="0" hangingPunct="0">
                <a:buClr>
                  <a:srgbClr val="000000"/>
                </a:buClr>
                <a:buSzPct val="100000"/>
                <a:buFont typeface="Times New Roman" panose="02020603050405020304" pitchFamily="18" charset="0"/>
                <a:buNone/>
              </a:pPr>
              <a:endParaRPr lang="en-US" altLang="en-US">
                <a:solidFill>
                  <a:schemeClr val="tx1"/>
                </a:solidFill>
              </a:endParaRPr>
            </a:p>
          </p:txBody>
        </p:sp>
        <p:cxnSp>
          <p:nvCxnSpPr>
            <p:cNvPr id="20" name="Straight Arrow Connector 19">
              <a:extLst>
                <a:ext uri="{FF2B5EF4-FFF2-40B4-BE49-F238E27FC236}">
                  <a16:creationId xmlns:a16="http://schemas.microsoft.com/office/drawing/2014/main" id="{2377B650-0F32-441D-AC30-6744447999C9}"/>
                </a:ext>
              </a:extLst>
            </p:cNvPr>
            <p:cNvCxnSpPr/>
            <p:nvPr/>
          </p:nvCxnSpPr>
          <p:spPr bwMode="auto">
            <a:xfrm flipH="1">
              <a:off x="6119505" y="2213585"/>
              <a:ext cx="765253" cy="0"/>
            </a:xfrm>
            <a:prstGeom prst="straightConnector1">
              <a:avLst/>
            </a:prstGeom>
            <a:solidFill>
              <a:srgbClr val="00B8FF"/>
            </a:solidFill>
            <a:ln w="38100"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21" name="TextBox 9">
              <a:extLst>
                <a:ext uri="{FF2B5EF4-FFF2-40B4-BE49-F238E27FC236}">
                  <a16:creationId xmlns:a16="http://schemas.microsoft.com/office/drawing/2014/main" id="{EB0F171E-AA6E-42F0-B35F-2A99BB9C3BB4}"/>
                </a:ext>
              </a:extLst>
            </p:cNvPr>
            <p:cNvSpPr txBox="1">
              <a:spLocks noChangeArrowheads="1"/>
            </p:cNvSpPr>
            <p:nvPr/>
          </p:nvSpPr>
          <p:spPr bwMode="auto">
            <a:xfrm>
              <a:off x="6884161" y="1662641"/>
              <a:ext cx="2259839" cy="97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eaLnBrk="0" hangingPunct="0">
                <a:buClr>
                  <a:srgbClr val="000000"/>
                </a:buClr>
                <a:buSzPct val="100000"/>
                <a:buFont typeface="Times New Roman" panose="02020603050405020304" pitchFamily="18" charset="0"/>
                <a:buNone/>
              </a:pPr>
              <a:r>
                <a:rPr lang="en-US" altLang="en-US" sz="1400" dirty="0">
                  <a:solidFill>
                    <a:schemeClr val="tx1"/>
                  </a:solidFill>
                </a:rPr>
                <a:t>Opens up a Serial Terminal Window</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5BE28034-5C7B-4468-B717-C866B872262E}"/>
              </a:ext>
            </a:extLst>
          </p:cNvPr>
          <p:cNvSpPr>
            <a:spLocks noGrp="1" noChangeArrowheads="1"/>
          </p:cNvSpPr>
          <p:nvPr>
            <p:ph type="title" idx="4294967295"/>
          </p:nvPr>
        </p:nvSpPr>
        <p:spPr>
          <a:xfrm>
            <a:off x="2209800" y="12700"/>
            <a:ext cx="7772400" cy="1143000"/>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US" dirty="0"/>
              <a:t>Settings:  Tools </a:t>
            </a:r>
            <a:r>
              <a:rPr lang="en-US" dirty="0">
                <a:sym typeface="Wingdings" pitchFamily="2" charset="2"/>
              </a:rPr>
              <a:t> </a:t>
            </a:r>
            <a:r>
              <a:rPr lang="en-US" dirty="0"/>
              <a:t>Board</a:t>
            </a:r>
          </a:p>
        </p:txBody>
      </p:sp>
      <p:pic>
        <p:nvPicPr>
          <p:cNvPr id="43011" name="Picture 2">
            <a:extLst>
              <a:ext uri="{FF2B5EF4-FFF2-40B4-BE49-F238E27FC236}">
                <a16:creationId xmlns:a16="http://schemas.microsoft.com/office/drawing/2014/main" id="{E88BA163-B829-4847-82CE-E63F7DCCE25F}"/>
              </a:ext>
            </a:extLst>
          </p:cNvPr>
          <p:cNvPicPr>
            <a:picLocks noChangeAspect="1" noChangeArrowheads="1"/>
          </p:cNvPicPr>
          <p:nvPr/>
        </p:nvPicPr>
        <p:blipFill>
          <a:blip r:embed="rId3">
            <a:clrChange>
              <a:clrFrom>
                <a:srgbClr val="9900FF"/>
              </a:clrFrom>
              <a:clrTo>
                <a:srgbClr val="9900FF">
                  <a:alpha val="0"/>
                </a:srgbClr>
              </a:clrTo>
            </a:clrChange>
            <a:extLst>
              <a:ext uri="{28A0092B-C50C-407E-A947-70E740481C1C}">
                <a14:useLocalDpi xmlns:a14="http://schemas.microsoft.com/office/drawing/2010/main" val="0"/>
              </a:ext>
            </a:extLst>
          </a:blip>
          <a:srcRect/>
          <a:stretch>
            <a:fillRect/>
          </a:stretch>
        </p:blipFill>
        <p:spPr bwMode="auto">
          <a:xfrm>
            <a:off x="1524001" y="1108075"/>
            <a:ext cx="6608763" cy="3405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6">
            <a:extLst>
              <a:ext uri="{FF2B5EF4-FFF2-40B4-BE49-F238E27FC236}">
                <a16:creationId xmlns:a16="http://schemas.microsoft.com/office/drawing/2014/main" id="{D6115D8C-85A2-478D-A818-AADA9F9E434A}"/>
              </a:ext>
            </a:extLst>
          </p:cNvPr>
          <p:cNvSpPr>
            <a:spLocks noGrp="1"/>
          </p:cNvSpPr>
          <p:nvPr>
            <p:ph sz="half" idx="4294967295"/>
          </p:nvPr>
        </p:nvSpPr>
        <p:spPr>
          <a:xfrm>
            <a:off x="1676400" y="5018089"/>
            <a:ext cx="8866188" cy="1004887"/>
          </a:xfrm>
        </p:spPr>
        <p:txBody>
          <a:bodyPr/>
          <a:lstStyle/>
          <a:p>
            <a:pPr marL="0" indent="0">
              <a:defRPr/>
            </a:pPr>
            <a:r>
              <a:rPr lang="en-US" sz="2400" dirty="0"/>
              <a:t>Next, double-check that the proper board is selected under the </a:t>
            </a:r>
            <a:r>
              <a:rPr lang="en-US" sz="2400" dirty="0" err="1"/>
              <a:t>Tools</a:t>
            </a:r>
            <a:r>
              <a:rPr lang="en-US" sz="2400" dirty="0" err="1">
                <a:sym typeface="Wingdings" pitchFamily="2" charset="2"/>
              </a:rPr>
              <a:t>Board</a:t>
            </a:r>
            <a:r>
              <a:rPr lang="en-US" sz="2400" dirty="0">
                <a:sym typeface="Wingdings" pitchFamily="2" charset="2"/>
              </a:rPr>
              <a:t> menu.</a:t>
            </a:r>
          </a:p>
        </p:txBody>
      </p:sp>
      <p:cxnSp>
        <p:nvCxnSpPr>
          <p:cNvPr id="3" name="Straight Arrow Connector 2">
            <a:extLst>
              <a:ext uri="{FF2B5EF4-FFF2-40B4-BE49-F238E27FC236}">
                <a16:creationId xmlns:a16="http://schemas.microsoft.com/office/drawing/2014/main" id="{368142C5-4A4D-4369-9A59-0082458AE2A0}"/>
              </a:ext>
            </a:extLst>
          </p:cNvPr>
          <p:cNvCxnSpPr/>
          <p:nvPr/>
        </p:nvCxnSpPr>
        <p:spPr>
          <a:xfrm flipH="1" flipV="1">
            <a:off x="7519386" y="2752078"/>
            <a:ext cx="3497802" cy="1761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B868A61-3A16-4DCD-948D-332E7BEB18D6}"/>
              </a:ext>
            </a:extLst>
          </p:cNvPr>
          <p:cNvSpPr txBox="1"/>
          <p:nvPr/>
        </p:nvSpPr>
        <p:spPr>
          <a:xfrm>
            <a:off x="9564949" y="4513263"/>
            <a:ext cx="2456763" cy="369332"/>
          </a:xfrm>
          <a:prstGeom prst="rect">
            <a:avLst/>
          </a:prstGeom>
          <a:noFill/>
        </p:spPr>
        <p:txBody>
          <a:bodyPr wrap="none" rtlCol="0">
            <a:spAutoFit/>
          </a:bodyPr>
          <a:lstStyle/>
          <a:p>
            <a:r>
              <a:rPr lang="en-GB" dirty="0"/>
              <a:t>Change to </a:t>
            </a:r>
            <a:r>
              <a:rPr lang="en-GB" dirty="0" err="1"/>
              <a:t>NodeMcu</a:t>
            </a:r>
            <a:r>
              <a:rPr lang="en-GB" dirty="0"/>
              <a:t> 1.0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 and Discussion</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235" y="2072032"/>
            <a:ext cx="5270269" cy="3952702"/>
          </a:xfrm>
          <a:prstGeom prst="rect">
            <a:avLst/>
          </a:prstGeom>
        </p:spPr>
      </p:pic>
    </p:spTree>
    <p:extLst>
      <p:ext uri="{BB962C8B-B14F-4D97-AF65-F5344CB8AC3E}">
        <p14:creationId xmlns:p14="http://schemas.microsoft.com/office/powerpoint/2010/main" val="312803152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164</TotalTime>
  <Words>1415</Words>
  <Application>Microsoft Office PowerPoint</Application>
  <PresentationFormat>Widescreen</PresentationFormat>
  <Paragraphs>299</Paragraphs>
  <Slides>34</Slides>
  <Notes>14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34</vt:i4>
      </vt:variant>
    </vt:vector>
  </HeadingPairs>
  <TitlesOfParts>
    <vt:vector size="44" baseType="lpstr">
      <vt:lpstr>Arial</vt:lpstr>
      <vt:lpstr>Calibri</vt:lpstr>
      <vt:lpstr>Calibri Light</vt:lpstr>
      <vt:lpstr>Courier New</vt:lpstr>
      <vt:lpstr>HelveticaNeueLT Pro 77 BdCn</vt:lpstr>
      <vt:lpstr>Tahoma</vt:lpstr>
      <vt:lpstr>Times New Roman</vt:lpstr>
      <vt:lpstr>Retrospect</vt:lpstr>
      <vt:lpstr>Document</vt:lpstr>
      <vt:lpstr>Clip</vt:lpstr>
      <vt:lpstr>Smart Embedded systems </vt:lpstr>
      <vt:lpstr>Smart Embedded Systems </vt:lpstr>
      <vt:lpstr>Embedded System Hardware</vt:lpstr>
      <vt:lpstr>Embedded systems overview</vt:lpstr>
      <vt:lpstr>A “short list” of embedded systems</vt:lpstr>
      <vt:lpstr>Design Questions</vt:lpstr>
      <vt:lpstr>Some common characteristics of embedded systems</vt:lpstr>
      <vt:lpstr>What is real-time? </vt:lpstr>
      <vt:lpstr>Real-time means reactive</vt:lpstr>
      <vt:lpstr>Fail-Safe hard-deadline RT systems</vt:lpstr>
      <vt:lpstr>Fail-Operational hard-deadline RT systems</vt:lpstr>
      <vt:lpstr>Quiz </vt:lpstr>
      <vt:lpstr>Typical smart IOT Components</vt:lpstr>
      <vt:lpstr>IOT GENERIC Architecture </vt:lpstr>
      <vt:lpstr>A System-on-a-Chip or the controller </vt:lpstr>
      <vt:lpstr>Microprocessors and Microcontrollers</vt:lpstr>
      <vt:lpstr>Integrated  System-on-a-Chip </vt:lpstr>
      <vt:lpstr>SENSORS AND DISPLAYS </vt:lpstr>
      <vt:lpstr>What is IDE Sketch</vt:lpstr>
      <vt:lpstr>PowerPoint Presentation</vt:lpstr>
      <vt:lpstr>Getting started with Programming</vt:lpstr>
      <vt:lpstr>Bare minimum code</vt:lpstr>
      <vt:lpstr>PinMode</vt:lpstr>
      <vt:lpstr>Reading/writing digital values</vt:lpstr>
      <vt:lpstr>Programming Concepts:  Variables</vt:lpstr>
      <vt:lpstr>Programming Concepts:  Variable Types</vt:lpstr>
      <vt:lpstr>PowerPoint Presentation</vt:lpstr>
      <vt:lpstr>Boolean Operators</vt:lpstr>
      <vt:lpstr>Programming:  Conditional Statements if()</vt:lpstr>
      <vt:lpstr>Things you need to check every time</vt:lpstr>
      <vt:lpstr>Settings:  Tools  Serial Port</vt:lpstr>
      <vt:lpstr>Serial Monitor </vt:lpstr>
      <vt:lpstr>Settings:  Tools  Board</vt:lpstr>
      <vt:lpstr>Questions and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Internet of Things: An Overview</dc:title>
  <dc:creator>Abuhmida M.S.</dc:creator>
  <cp:lastModifiedBy>Mabrouka Abuhmida</cp:lastModifiedBy>
  <cp:revision>34</cp:revision>
  <dcterms:created xsi:type="dcterms:W3CDTF">2018-08-26T14:08:03Z</dcterms:created>
  <dcterms:modified xsi:type="dcterms:W3CDTF">2019-10-08T09:03:22Z</dcterms:modified>
</cp:coreProperties>
</file>