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handoutMasterIdLst>
    <p:handoutMasterId r:id="rId11"/>
  </p:handoutMasterIdLst>
  <p:sldIdLst>
    <p:sldId id="351" r:id="rId2"/>
    <p:sldId id="412" r:id="rId3"/>
    <p:sldId id="353" r:id="rId4"/>
    <p:sldId id="354" r:id="rId5"/>
    <p:sldId id="322" r:id="rId6"/>
    <p:sldId id="323" r:id="rId7"/>
    <p:sldId id="329" r:id="rId8"/>
    <p:sldId id="42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FA3"/>
    <a:srgbClr val="D4EAE4"/>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p:restoredLeft sz="34544" autoAdjust="0"/>
    <p:restoredTop sz="93250" autoAdjust="0"/>
  </p:normalViewPr>
  <p:slideViewPr>
    <p:cSldViewPr>
      <p:cViewPr>
        <p:scale>
          <a:sx n="62" d="100"/>
          <a:sy n="62" d="100"/>
        </p:scale>
        <p:origin x="-1092" y="-942"/>
      </p:cViewPr>
      <p:guideLst>
        <p:guide orient="horz" pos="2160"/>
        <p:guide pos="2880"/>
      </p:guideLst>
    </p:cSldViewPr>
  </p:slideViewPr>
  <p:outlineViewPr>
    <p:cViewPr>
      <p:scale>
        <a:sx n="33" d="100"/>
        <a:sy n="33" d="100"/>
      </p:scale>
      <p:origin x="0" y="996"/>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1992" y="-7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t>2/23/2018</a:t>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t>‹#›</a:t>
            </a:fld>
            <a:endParaRPr lang="en-US" dirty="0"/>
          </a:p>
        </p:txBody>
      </p:sp>
    </p:spTree>
    <p:extLst>
      <p:ext uri="{BB962C8B-B14F-4D97-AF65-F5344CB8AC3E}">
        <p14:creationId xmlns:p14="http://schemas.microsoft.com/office/powerpoint/2010/main" val="49019226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t>2/23/2018</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t>‹#›</a:t>
            </a:fld>
            <a:endParaRPr lang="en-US" dirty="0"/>
          </a:p>
        </p:txBody>
      </p:sp>
    </p:spTree>
    <p:extLst>
      <p:ext uri="{BB962C8B-B14F-4D97-AF65-F5344CB8AC3E}">
        <p14:creationId xmlns:p14="http://schemas.microsoft.com/office/powerpoint/2010/main" val="35295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If this PowerPoint presentation contains mathematical equations, you may need to check</a:t>
            </a:r>
            <a:r>
              <a:rPr lang="en-US" baseline="0" dirty="0" smtClean="0"/>
              <a:t> that your computer has the following installed:</a:t>
            </a:r>
          </a:p>
          <a:p>
            <a:pPr marL="0" indent="0">
              <a:buNone/>
            </a:pPr>
            <a:r>
              <a:rPr lang="en-US" baseline="0" dirty="0" smtClean="0"/>
              <a:t>1) </a:t>
            </a:r>
            <a:r>
              <a:rPr lang="en-US" baseline="0" dirty="0" err="1" smtClean="0"/>
              <a:t>MathType</a:t>
            </a:r>
            <a:r>
              <a:rPr lang="en-US" baseline="0" dirty="0" smtClean="0"/>
              <a:t> Plugin</a:t>
            </a:r>
          </a:p>
          <a:p>
            <a:pPr marL="0" indent="0">
              <a:buNone/>
            </a:pPr>
            <a:r>
              <a:rPr lang="en-US" baseline="0" dirty="0" smtClean="0"/>
              <a:t>2) Math Player (free versions available)</a:t>
            </a:r>
          </a:p>
          <a:p>
            <a:pPr marL="0" indent="0">
              <a:buNone/>
            </a:pPr>
            <a:r>
              <a:rPr lang="en-US" baseline="0" dirty="0" smtClean="0"/>
              <a:t>3) NVDA Reader (free versions available)</a:t>
            </a:r>
          </a:p>
        </p:txBody>
      </p:sp>
    </p:spTree>
    <p:extLst>
      <p:ext uri="{BB962C8B-B14F-4D97-AF65-F5344CB8AC3E}">
        <p14:creationId xmlns:p14="http://schemas.microsoft.com/office/powerpoint/2010/main" val="3132365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21865172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3491278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Tree>
    <p:extLst>
      <p:ext uri="{BB962C8B-B14F-4D97-AF65-F5344CB8AC3E}">
        <p14:creationId xmlns:p14="http://schemas.microsoft.com/office/powerpoint/2010/main" val="1488804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499288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3088404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Tree>
    <p:extLst>
      <p:ext uri="{BB962C8B-B14F-4D97-AF65-F5344CB8AC3E}">
        <p14:creationId xmlns:p14="http://schemas.microsoft.com/office/powerpoint/2010/main" val="11756188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01121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Tree>
    <p:extLst>
      <p:ext uri="{BB962C8B-B14F-4D97-AF65-F5344CB8AC3E}">
        <p14:creationId xmlns:p14="http://schemas.microsoft.com/office/powerpoint/2010/main" val="1210909346"/>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smtClean="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smtClean="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smtClean="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smtClean="0"/>
              <a:t>Chapter title</a:t>
            </a:r>
            <a:endParaRPr lang="en-US" dirty="0"/>
          </a:p>
        </p:txBody>
      </p:sp>
      <p:pic>
        <p:nvPicPr>
          <p:cNvPr id="15" name="Picture 14"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Tree>
    <p:extLst>
      <p:ext uri="{BB962C8B-B14F-4D97-AF65-F5344CB8AC3E}">
        <p14:creationId xmlns:p14="http://schemas.microsoft.com/office/powerpoint/2010/main" val="298106283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em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15372"/>
            <a:ext cx="8229600" cy="1097280"/>
          </a:xfrm>
          <a:prstGeom prst="rect">
            <a:avLst/>
          </a:prstGeom>
        </p:spPr>
        <p:txBody>
          <a:bodyPr vert="horz" lIns="0" tIns="0" rIns="0" bIns="0" rtlCol="0" anchor="b">
            <a:noAutofit/>
          </a:bodyPr>
          <a:lstStyle/>
          <a:p>
            <a:r>
              <a:rPr lang="en-US" dirty="0"/>
              <a:t>Click to edit </a:t>
            </a:r>
            <a:br>
              <a:rPr lang="en-US" dirty="0"/>
            </a:br>
            <a:r>
              <a:rPr lang="en-US" dirty="0"/>
              <a:t>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0" tIns="0" rIns="0" bIns="0" rtlCol="0">
            <a:no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pic>
        <p:nvPicPr>
          <p:cNvPr id="7" name="Picture 6" descr="Pearson Logo"/>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457200" y="6425685"/>
            <a:ext cx="918000" cy="279915"/>
          </a:xfrm>
          <a:prstGeom prst="rect">
            <a:avLst/>
          </a:prstGeom>
        </p:spPr>
      </p:pic>
      <p:sp>
        <p:nvSpPr>
          <p:cNvPr id="8" name="TextBox 7"/>
          <p:cNvSpPr txBox="1"/>
          <p:nvPr userDrawn="1"/>
        </p:nvSpPr>
        <p:spPr>
          <a:xfrm>
            <a:off x="2667000" y="6425685"/>
            <a:ext cx="61722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691570016"/>
      </p:ext>
    </p:extLst>
  </p:cSld>
  <p:clrMap bg1="lt1" tx1="dk1" bg2="lt2" tx2="dk2" accent1="accent1" accent2="accent2" accent3="accent3" accent4="accent4" accent5="accent5" accent6="accent6" hlink="hlink" folHlink="folHlink"/>
  <p:sldLayoutIdLst>
    <p:sldLayoutId id="2147483650" r:id="rId1"/>
    <p:sldLayoutId id="2147483661" r:id="rId2"/>
  </p:sldLayoutIdLst>
  <p:timing>
    <p:tnLst>
      <p:par>
        <p:cTn id="1" dur="indefinite" restart="never" nodeType="tmRoot"/>
      </p:par>
    </p:tnLst>
  </p:timing>
  <p:txStyles>
    <p:titleStyle>
      <a:lvl1pPr algn="l" defTabSz="914400" rtl="0" eaLnBrk="1" latinLnBrk="0" hangingPunct="1">
        <a:lnSpc>
          <a:spcPct val="100000"/>
        </a:lnSpc>
        <a:spcBef>
          <a:spcPct val="0"/>
        </a:spcBef>
        <a:buNone/>
        <a:defRPr sz="3400" b="1" kern="1200">
          <a:solidFill>
            <a:srgbClr val="007FA3"/>
          </a:solidFill>
          <a:latin typeface="Times New Roman" panose="02020603050405020304" pitchFamily="18" charset="0"/>
          <a:ea typeface="+mj-ea"/>
          <a:cs typeface="Times New Roman" panose="02020603050405020304" pitchFamily="18" charset="0"/>
        </a:defRPr>
      </a:lvl1pPr>
    </p:titleStyle>
    <p:bodyStyle>
      <a:lvl1pPr marL="256032" indent="-256032" algn="l" defTabSz="914400" rtl="0" eaLnBrk="1" latinLnBrk="0" hangingPunct="1">
        <a:spcBef>
          <a:spcPts val="1500"/>
        </a:spcBef>
        <a:buClr>
          <a:srgbClr val="007FA3"/>
        </a:buClr>
        <a:buFont typeface="Arial" panose="020B0604020202020204" pitchFamily="34" charset="0"/>
        <a:buChar char="•"/>
        <a:defRPr sz="1600" kern="1200">
          <a:solidFill>
            <a:schemeClr val="tx1"/>
          </a:solidFill>
          <a:latin typeface="+mn-lt"/>
          <a:ea typeface="+mn-ea"/>
          <a:cs typeface="+mn-cs"/>
        </a:defRPr>
      </a:lvl1pPr>
      <a:lvl2pPr marL="742950" indent="-28575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spcBef>
          <a:spcPts val="600"/>
        </a:spcBef>
        <a:buClr>
          <a:srgbClr val="007FA3"/>
        </a:buClr>
        <a:buFont typeface="Wingdings" panose="05000000000000000000" pitchFamily="2" charset="2"/>
        <a:buChar char="§"/>
        <a:defRPr sz="1600" kern="1200">
          <a:solidFill>
            <a:schemeClr val="tx1"/>
          </a:solidFill>
          <a:latin typeface="+mn-lt"/>
          <a:ea typeface="+mn-ea"/>
          <a:cs typeface="+mn-cs"/>
        </a:defRPr>
      </a:lvl3pPr>
      <a:lvl4pPr marL="16002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spcBef>
          <a:spcPts val="600"/>
        </a:spcBef>
        <a:buClr>
          <a:srgbClr val="007FA3"/>
        </a:buClr>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ts val="300"/>
        </a:spcBef>
        <a:buClr>
          <a:srgbClr val="007FA3"/>
        </a:buClr>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599"/>
            <a:ext cx="8382000" cy="806267"/>
          </a:xfrm>
        </p:spPr>
        <p:txBody>
          <a:bodyPr anchor="b"/>
          <a:lstStyle/>
          <a:p>
            <a:r>
              <a:rPr lang="en-US" sz="3600" dirty="0"/>
              <a:t>Financial Markets and Institutions</a:t>
            </a:r>
            <a:endParaRPr lang="en-IN" sz="3600" dirty="0">
              <a:latin typeface="+mj-lt"/>
            </a:endParaRPr>
          </a:p>
        </p:txBody>
      </p:sp>
      <p:sp>
        <p:nvSpPr>
          <p:cNvPr id="3" name="Text Placeholder 2"/>
          <p:cNvSpPr>
            <a:spLocks noGrp="1"/>
          </p:cNvSpPr>
          <p:nvPr>
            <p:ph type="body" sz="quarter" idx="13"/>
          </p:nvPr>
        </p:nvSpPr>
        <p:spPr>
          <a:xfrm>
            <a:off x="457200" y="1174932"/>
            <a:ext cx="8229600" cy="349068"/>
          </a:xfrm>
        </p:spPr>
        <p:txBody>
          <a:bodyPr/>
          <a:lstStyle/>
          <a:p>
            <a:r>
              <a:rPr lang="en-US" sz="2400" dirty="0">
                <a:latin typeface="Times New Roman" panose="02020603050405020304" pitchFamily="18" charset="0"/>
                <a:cs typeface="Times New Roman" panose="02020603050405020304" pitchFamily="18" charset="0"/>
              </a:rPr>
              <a:t>Ninth Edition</a:t>
            </a:r>
          </a:p>
        </p:txBody>
      </p:sp>
      <p:sp>
        <p:nvSpPr>
          <p:cNvPr id="4" name="Text Placeholder 3"/>
          <p:cNvSpPr>
            <a:spLocks noGrp="1"/>
          </p:cNvSpPr>
          <p:nvPr>
            <p:ph type="body" sz="quarter" idx="14"/>
          </p:nvPr>
        </p:nvSpPr>
        <p:spPr/>
        <p:txBody>
          <a:bodyPr/>
          <a:lstStyle/>
          <a:p>
            <a:r>
              <a:rPr lang="en-US" sz="3600" b="1" dirty="0">
                <a:latin typeface="+mj-lt"/>
              </a:rPr>
              <a:t>Chapter </a:t>
            </a:r>
            <a:r>
              <a:rPr lang="en-US" sz="3600" b="1" dirty="0" smtClean="0">
                <a:latin typeface="+mj-lt"/>
              </a:rPr>
              <a:t>4</a:t>
            </a:r>
            <a:endParaRPr lang="en-US" sz="3600" b="1" dirty="0">
              <a:latin typeface="+mj-lt"/>
            </a:endParaRPr>
          </a:p>
        </p:txBody>
      </p:sp>
      <p:sp>
        <p:nvSpPr>
          <p:cNvPr id="5" name="Text Placeholder 4"/>
          <p:cNvSpPr>
            <a:spLocks noGrp="1"/>
          </p:cNvSpPr>
          <p:nvPr>
            <p:ph type="body" sz="quarter" idx="15"/>
          </p:nvPr>
        </p:nvSpPr>
        <p:spPr>
          <a:xfrm>
            <a:off x="5029200" y="3322637"/>
            <a:ext cx="3657600" cy="2925763"/>
          </a:xfrm>
        </p:spPr>
        <p:txBody>
          <a:bodyPr/>
          <a:lstStyle/>
          <a:p>
            <a:r>
              <a:rPr lang="en-US" altLang="en-US" sz="3200" dirty="0"/>
              <a:t>Appendix 2 Applying the Asset Market Approach to a Commodity Market: The Case of Gold</a:t>
            </a:r>
          </a:p>
        </p:txBody>
      </p:sp>
      <p:pic>
        <p:nvPicPr>
          <p:cNvPr id="7" name="Picture 6" descr="Front cover: Financial Markets and Institutions, Ninth Edition by Frederic S. Mishkin and Stanley G. Eakins"/>
          <p:cNvPicPr>
            <a:picLocks noChangeAspect="1"/>
          </p:cNvPicPr>
          <p:nvPr/>
        </p:nvPicPr>
        <p:blipFill>
          <a:blip r:embed="rId3" cstate="print"/>
          <a:stretch>
            <a:fillRect/>
          </a:stretch>
        </p:blipFill>
        <p:spPr>
          <a:xfrm>
            <a:off x="457200" y="1676400"/>
            <a:ext cx="3548762" cy="4437802"/>
          </a:xfrm>
          <a:prstGeom prst="rect">
            <a:avLst/>
          </a:prstGeom>
        </p:spPr>
      </p:pic>
      <p:sp>
        <p:nvSpPr>
          <p:cNvPr id="9" name="Text Placeholder"/>
          <p:cNvSpPr txBox="1"/>
          <p:nvPr/>
        </p:nvSpPr>
        <p:spPr>
          <a:xfrm>
            <a:off x="2743200" y="6425682"/>
            <a:ext cx="6172200" cy="276999"/>
          </a:xfrm>
          <a:prstGeom prst="rect">
            <a:avLst/>
          </a:prstGeom>
          <a:noFill/>
        </p:spPr>
        <p:txBody>
          <a:bodyPr wrap="square" rtlCol="0">
            <a:spAutoFit/>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en-US" sz="1200" b="0" dirty="0" smtClean="0">
                <a:latin typeface="Verdana" pitchFamily="34" charset="0"/>
                <a:ea typeface="Verdana" pitchFamily="34" charset="0"/>
                <a:cs typeface="Verdana" pitchFamily="34" charset="0"/>
              </a:rPr>
              <a:t>Copyright © 2018, 2015, 2012 Pearson Education, Inc. All Rights Reserved</a:t>
            </a:r>
            <a:endParaRPr lang="en-US" altLang="en-US" sz="1200" b="0" dirty="0">
              <a:latin typeface="Verdana"/>
              <a:ea typeface="Verdana" panose="020B0604030504040204" pitchFamily="34" charset="0"/>
              <a:cs typeface="Verdana" panose="020B0604030504040204" pitchFamily="34" charset="0"/>
            </a:endParaRPr>
          </a:p>
        </p:txBody>
      </p:sp>
    </p:spTree>
    <p:extLst>
      <p:ext uri="{BB962C8B-B14F-4D97-AF65-F5344CB8AC3E}">
        <p14:creationId xmlns:p14="http://schemas.microsoft.com/office/powerpoint/2010/main" val="33721704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1" charset="-128"/>
              </a:rPr>
              <a:t>Supply and Demand in Gold Market </a:t>
            </a:r>
            <a:r>
              <a:rPr lang="en-US" altLang="en-US" sz="2000" b="0" dirty="0">
                <a:ea typeface="ヒラギノ角ゴ Pro W3" pitchFamily="1" charset="-128"/>
              </a:rPr>
              <a:t>(1 of 2)</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1" charset="-128"/>
              </a:rPr>
              <a:t>Deriving Demand Curve</a:t>
            </a:r>
          </a:p>
          <a:p>
            <a:pPr lvl="1"/>
            <a:r>
              <a:rPr lang="en-US" altLang="en-US" sz="2200" i="1" dirty="0">
                <a:ea typeface="ヒラギノ角ゴ Pro W3" pitchFamily="1" charset="-128"/>
              </a:rPr>
              <a:t>P</a:t>
            </a:r>
            <a:r>
              <a:rPr lang="en-US" altLang="en-US" sz="2200" i="1" baseline="30000" dirty="0">
                <a:ea typeface="ヒラギノ角ゴ Pro W3" pitchFamily="1" charset="-128"/>
              </a:rPr>
              <a:t>e</a:t>
            </a:r>
            <a:r>
              <a:rPr lang="en-US" altLang="en-US" sz="2200" i="1" baseline="-25000" dirty="0">
                <a:ea typeface="ヒラギノ角ゴ Pro W3" pitchFamily="1" charset="-128"/>
              </a:rPr>
              <a:t>t</a:t>
            </a:r>
            <a:r>
              <a:rPr lang="en-US" altLang="en-US" sz="2200" baseline="-25000" dirty="0">
                <a:ea typeface="ヒラギノ角ゴ Pro W3" pitchFamily="1" charset="-128"/>
              </a:rPr>
              <a:t>+1</a:t>
            </a:r>
            <a:r>
              <a:rPr lang="en-US" altLang="en-US" sz="2200" dirty="0">
                <a:ea typeface="ヒラギノ角ゴ Pro W3" pitchFamily="1" charset="-128"/>
              </a:rPr>
              <a:t> is held constant</a:t>
            </a:r>
            <a:endParaRPr lang="en-US" sz="2200" dirty="0"/>
          </a:p>
          <a:p>
            <a:pPr lvl="1"/>
            <a:r>
              <a:rPr lang="en-US" altLang="en-US" sz="2200" i="1" dirty="0">
                <a:ea typeface="ヒラギノ角ゴ Pro W3" pitchFamily="1" charset="-128"/>
              </a:rPr>
              <a:t>P</a:t>
            </a:r>
            <a:r>
              <a:rPr lang="en-US" altLang="en-US" sz="2200" i="1" baseline="30000" dirty="0">
                <a:ea typeface="ヒラギノ角ゴ Pro W3" pitchFamily="1" charset="-128"/>
              </a:rPr>
              <a:t>t</a:t>
            </a:r>
            <a:r>
              <a:rPr lang="en-US" altLang="en-US" sz="2200" dirty="0">
                <a:ea typeface="ヒラギノ角ゴ Pro W3" pitchFamily="1" charset="-128"/>
              </a:rPr>
              <a:t> </a:t>
            </a:r>
            <a:r>
              <a:rPr lang="en-US" altLang="en-US" sz="2200" dirty="0">
                <a:ea typeface="ヒラギノ角ゴ Pro W3" pitchFamily="1" charset="-128"/>
                <a:cs typeface="Times New Roman"/>
                <a:sym typeface="Symbol" panose="05050102010706020507" pitchFamily="18" charset="2"/>
              </a:rPr>
              <a:t>↓</a:t>
            </a: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e</a:t>
            </a:r>
            <a:r>
              <a:rPr lang="en-US" altLang="en-US" sz="2200" i="1"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t>
            </a:r>
            <a:r>
              <a:rPr lang="en-US" altLang="en-US" sz="2200" i="1" dirty="0">
                <a:ea typeface="ヒラギノ角ゴ Pro W3" pitchFamily="1" charset="-128"/>
              </a:rPr>
              <a:t>R</a:t>
            </a:r>
            <a:r>
              <a:rPr lang="en-US" altLang="en-US" sz="2200" i="1" baseline="30000" dirty="0">
                <a:ea typeface="ヒラギノ角ゴ Pro W3" pitchFamily="1" charset="-128"/>
              </a:rPr>
              <a:t>e</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d</a:t>
            </a:r>
            <a:r>
              <a:rPr lang="en-US" altLang="en-US" sz="2200" dirty="0">
                <a:ea typeface="ヒラギノ角ゴ Pro W3" pitchFamily="1" charset="-128"/>
              </a:rPr>
              <a:t> </a:t>
            </a:r>
            <a:r>
              <a:rPr lang="en-US" altLang="en-US" sz="2200" dirty="0">
                <a:ea typeface="ヒラギノ角ゴ Pro W3" pitchFamily="1" charset="-128"/>
                <a:cs typeface="Times New Roman"/>
                <a:sym typeface="Symbol" panose="05050102010706020507" pitchFamily="18" charset="2"/>
              </a:rPr>
              <a:t>↑</a:t>
            </a:r>
            <a:endParaRPr lang="en-US" sz="2200" dirty="0"/>
          </a:p>
          <a:p>
            <a:pPr lvl="1"/>
            <a:r>
              <a:rPr lang="en-US" altLang="en-US" sz="2200" dirty="0">
                <a:ea typeface="ヒラギノ角ゴ Pro W3" pitchFamily="1" charset="-128"/>
              </a:rPr>
              <a:t>Demand curve is downward sloping</a:t>
            </a:r>
            <a:endParaRPr lang="en-US" sz="2200" dirty="0"/>
          </a:p>
          <a:p>
            <a:r>
              <a:rPr lang="en-US" altLang="en-US" sz="2200" dirty="0">
                <a:ea typeface="ヒラギノ角ゴ Pro W3" pitchFamily="1" charset="-128"/>
              </a:rPr>
              <a:t>Deriving Supply Curve</a:t>
            </a:r>
          </a:p>
          <a:p>
            <a:pPr lvl="1"/>
            <a:r>
              <a:rPr lang="en-US" altLang="en-US" sz="2200" i="1" dirty="0">
                <a:ea typeface="ヒラギノ角ゴ Pro W3" pitchFamily="1" charset="-128"/>
              </a:rPr>
              <a:t>P</a:t>
            </a:r>
            <a:r>
              <a:rPr lang="en-US" altLang="en-US" sz="2200" i="1" baseline="-25000" dirty="0">
                <a:ea typeface="ヒラギノ角ゴ Pro W3" pitchFamily="1" charset="-128"/>
              </a:rPr>
              <a:t>t</a:t>
            </a:r>
            <a:r>
              <a:rPr lang="en-US" altLang="en-US" sz="2200" i="1"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more production, </a:t>
            </a:r>
            <a:r>
              <a:rPr lang="en-US" altLang="en-US" sz="2200" i="1" dirty="0" err="1">
                <a:ea typeface="ヒラギノ角ゴ Pro W3" pitchFamily="1" charset="-128"/>
              </a:rPr>
              <a:t>G</a:t>
            </a:r>
            <a:r>
              <a:rPr lang="en-US" altLang="en-US" sz="2200" i="1" baseline="30000" dirty="0" err="1">
                <a:ea typeface="ヒラギノ角ゴ Pro W3" pitchFamily="1" charset="-128"/>
              </a:rPr>
              <a:t>s</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endParaRPr lang="en-US" sz="2200" dirty="0"/>
          </a:p>
          <a:p>
            <a:pPr lvl="1"/>
            <a:r>
              <a:rPr lang="en-US" altLang="en-US" sz="2200" dirty="0">
                <a:ea typeface="ヒラギノ角ゴ Pro W3" pitchFamily="1" charset="-128"/>
              </a:rPr>
              <a:t>Supply curve is upward sloping</a:t>
            </a:r>
            <a:endParaRPr lang="en-US" sz="2200" dirty="0"/>
          </a:p>
        </p:txBody>
      </p:sp>
    </p:spTree>
    <p:extLst>
      <p:ext uri="{BB962C8B-B14F-4D97-AF65-F5344CB8AC3E}">
        <p14:creationId xmlns:p14="http://schemas.microsoft.com/office/powerpoint/2010/main" val="27008572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1" charset="-128"/>
              </a:rPr>
              <a:t>Supply and Demand in Gold Market </a:t>
            </a:r>
            <a:r>
              <a:rPr lang="en-US" altLang="en-US" sz="2000" b="0" dirty="0">
                <a:ea typeface="ヒラギノ角ゴ Pro W3" pitchFamily="1" charset="-128"/>
              </a:rPr>
              <a:t>(2 of 2)</a:t>
            </a:r>
            <a:endParaRPr lang="en-IN" dirty="0">
              <a:latin typeface="+mj-lt"/>
            </a:endParaRPr>
          </a:p>
        </p:txBody>
      </p:sp>
      <p:sp>
        <p:nvSpPr>
          <p:cNvPr id="3" name="Content Placeholder 2"/>
          <p:cNvSpPr>
            <a:spLocks noGrp="1"/>
          </p:cNvSpPr>
          <p:nvPr>
            <p:ph idx="1"/>
          </p:nvPr>
        </p:nvSpPr>
        <p:spPr/>
        <p:txBody>
          <a:bodyPr anchor="t"/>
          <a:lstStyle/>
          <a:p>
            <a:r>
              <a:rPr lang="en-US" altLang="en-US" sz="2200" dirty="0">
                <a:ea typeface="ヒラギノ角ゴ Pro W3" pitchFamily="1" charset="-128"/>
              </a:rPr>
              <a:t>Market Equilibrium</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d</a:t>
            </a:r>
            <a:r>
              <a:rPr lang="en-US" altLang="en-US" sz="2200" dirty="0">
                <a:ea typeface="ヒラギノ角ゴ Pro W3" pitchFamily="1" charset="-128"/>
              </a:rPr>
              <a:t> = </a:t>
            </a:r>
            <a:r>
              <a:rPr lang="en-US" altLang="en-US" sz="2200" i="1" dirty="0" err="1">
                <a:ea typeface="ヒラギノ角ゴ Pro W3" pitchFamily="1" charset="-128"/>
              </a:rPr>
              <a:t>G</a:t>
            </a:r>
            <a:r>
              <a:rPr lang="en-US" altLang="en-US" sz="2200" i="1" baseline="30000" dirty="0" err="1">
                <a:ea typeface="ヒラギノ角ゴ Pro W3" pitchFamily="1" charset="-128"/>
              </a:rPr>
              <a:t>s</a:t>
            </a:r>
            <a:endParaRPr lang="en-US" altLang="en-US" sz="2200" dirty="0">
              <a:ea typeface="ヒラギノ角ゴ Pro W3" pitchFamily="1" charset="-128"/>
            </a:endParaRP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 If </a:t>
            </a:r>
            <a:r>
              <a:rPr lang="en-US" altLang="en-US" sz="2200" i="1" dirty="0">
                <a:ea typeface="ヒラギノ角ゴ Pro W3" pitchFamily="1" charset="-128"/>
              </a:rPr>
              <a:t>P</a:t>
            </a:r>
            <a:r>
              <a:rPr lang="en-US" altLang="en-US" sz="2200" baseline="-25000" dirty="0">
                <a:ea typeface="ヒラギノ角ゴ Pro W3" pitchFamily="1" charset="-128"/>
              </a:rPr>
              <a:t>t</a:t>
            </a:r>
            <a:r>
              <a:rPr lang="en-US" altLang="en-US" sz="2200" dirty="0">
                <a:ea typeface="ヒラギノ角ゴ Pro W3" pitchFamily="1" charset="-128"/>
              </a:rPr>
              <a:t> &gt; </a:t>
            </a:r>
            <a:r>
              <a:rPr lang="en-US" altLang="en-US" sz="2200" i="1" dirty="0">
                <a:ea typeface="ヒラギノ角ゴ Pro W3" pitchFamily="1" charset="-128"/>
              </a:rPr>
              <a:t>P</a:t>
            </a:r>
            <a:r>
              <a:rPr lang="en-US" altLang="en-US" sz="2200" dirty="0">
                <a:ea typeface="ヒラギノ角ゴ Pro W3" pitchFamily="1" charset="-128"/>
              </a:rPr>
              <a:t>* = </a:t>
            </a:r>
            <a:r>
              <a:rPr lang="en-US" altLang="en-US" sz="2200" i="1" dirty="0">
                <a:ea typeface="ヒラギノ角ゴ Pro W3" pitchFamily="1" charset="-128"/>
              </a:rPr>
              <a:t>P</a:t>
            </a:r>
            <a:r>
              <a:rPr lang="en-US" altLang="en-US" sz="2200" baseline="-25000" dirty="0">
                <a:ea typeface="ヒラギノ角ゴ Pro W3" pitchFamily="1" charset="-128"/>
              </a:rPr>
              <a:t>1</a:t>
            </a: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s</a:t>
            </a:r>
            <a:r>
              <a:rPr lang="en-US" altLang="en-US" sz="2200" dirty="0">
                <a:ea typeface="ヒラギノ角ゴ Pro W3" pitchFamily="1" charset="-128"/>
              </a:rPr>
              <a:t> &gt; </a:t>
            </a:r>
            <a:r>
              <a:rPr lang="en-US" altLang="en-US" sz="2200" i="1" dirty="0" err="1">
                <a:ea typeface="ヒラギノ角ゴ Pro W3" pitchFamily="1" charset="-128"/>
              </a:rPr>
              <a:t>G</a:t>
            </a:r>
            <a:r>
              <a:rPr lang="en-US" altLang="en-US" sz="2200" i="1" baseline="30000" dirty="0" err="1">
                <a:ea typeface="ヒラギノ角ゴ Pro W3" pitchFamily="1" charset="-128"/>
              </a:rPr>
              <a:t>d</a:t>
            </a:r>
            <a:r>
              <a:rPr lang="en-US" altLang="en-US" sz="2200" dirty="0">
                <a:ea typeface="ヒラギノ角ゴ Pro W3" pitchFamily="1" charset="-128"/>
              </a:rPr>
              <a:t>, </a:t>
            </a:r>
            <a:r>
              <a:rPr lang="en-US" altLang="en-US" sz="2200" i="1" dirty="0">
                <a:ea typeface="ヒラギノ角ゴ Pro W3" pitchFamily="1" charset="-128"/>
              </a:rPr>
              <a:t>P</a:t>
            </a:r>
            <a:r>
              <a:rPr lang="en-US" altLang="en-US" sz="2200" baseline="-25000" dirty="0">
                <a:ea typeface="ヒラギノ角ゴ Pro W3" pitchFamily="1" charset="-128"/>
              </a:rPr>
              <a:t>t</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 </a:t>
            </a:r>
            <a:r>
              <a:rPr lang="en-US" altLang="en-US" sz="2200" dirty="0">
                <a:ea typeface="ヒラギノ角ゴ Pro W3" pitchFamily="1" charset="-128"/>
              </a:rPr>
              <a:t>to </a:t>
            </a:r>
            <a:r>
              <a:rPr lang="en-US" altLang="en-US" sz="2200" i="1" dirty="0">
                <a:ea typeface="ヒラギノ角ゴ Pro W3" pitchFamily="1" charset="-128"/>
              </a:rPr>
              <a:t>P</a:t>
            </a:r>
            <a:r>
              <a:rPr lang="en-US" altLang="en-US" sz="2200" dirty="0">
                <a:ea typeface="ヒラギノ角ゴ Pro W3" pitchFamily="1" charset="-128"/>
              </a:rPr>
              <a:t>*</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 If </a:t>
            </a:r>
            <a:r>
              <a:rPr lang="en-US" altLang="en-US" sz="2200" i="1" dirty="0">
                <a:ea typeface="ヒラギノ角ゴ Pro W3" pitchFamily="1" charset="-128"/>
              </a:rPr>
              <a:t>P</a:t>
            </a:r>
            <a:r>
              <a:rPr lang="en-US" altLang="en-US" sz="2200" baseline="-25000" dirty="0">
                <a:ea typeface="ヒラギノ角ゴ Pro W3" pitchFamily="1" charset="-128"/>
              </a:rPr>
              <a:t>t</a:t>
            </a:r>
            <a:r>
              <a:rPr lang="en-US" altLang="en-US" sz="2200" dirty="0">
                <a:ea typeface="ヒラギノ角ゴ Pro W3" pitchFamily="1" charset="-128"/>
              </a:rPr>
              <a:t> &lt; </a:t>
            </a:r>
            <a:r>
              <a:rPr lang="en-US" altLang="en-US" sz="2200" i="1" dirty="0">
                <a:ea typeface="ヒラギノ角ゴ Pro W3" pitchFamily="1" charset="-128"/>
              </a:rPr>
              <a:t>P</a:t>
            </a:r>
            <a:r>
              <a:rPr lang="en-US" altLang="en-US" sz="2200" dirty="0">
                <a:ea typeface="ヒラギノ角ゴ Pro W3" pitchFamily="1" charset="-128"/>
              </a:rPr>
              <a:t>* = </a:t>
            </a:r>
            <a:r>
              <a:rPr lang="en-US" altLang="en-US" sz="2200" i="1" dirty="0">
                <a:ea typeface="ヒラギノ角ゴ Pro W3" pitchFamily="1" charset="-128"/>
              </a:rPr>
              <a:t>P</a:t>
            </a:r>
            <a:r>
              <a:rPr lang="en-US" altLang="en-US" sz="2200" baseline="-25000" dirty="0">
                <a:ea typeface="ヒラギノ角ゴ Pro W3" pitchFamily="1" charset="-128"/>
              </a:rPr>
              <a:t>1</a:t>
            </a: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s</a:t>
            </a:r>
            <a:r>
              <a:rPr lang="en-US" altLang="en-US" sz="2200" dirty="0">
                <a:ea typeface="ヒラギノ角ゴ Pro W3" pitchFamily="1" charset="-128"/>
              </a:rPr>
              <a:t> &lt; </a:t>
            </a:r>
            <a:r>
              <a:rPr lang="en-US" altLang="en-US" sz="2200" i="1" dirty="0" err="1">
                <a:ea typeface="ヒラギノ角ゴ Pro W3" pitchFamily="1" charset="-128"/>
              </a:rPr>
              <a:t>G</a:t>
            </a:r>
            <a:r>
              <a:rPr lang="en-US" altLang="en-US" sz="2200" i="1" baseline="30000" dirty="0" err="1">
                <a:ea typeface="ヒラギノ角ゴ Pro W3" pitchFamily="1" charset="-128"/>
              </a:rPr>
              <a:t>d</a:t>
            </a:r>
            <a:r>
              <a:rPr lang="en-US" altLang="en-US" sz="2200" dirty="0">
                <a:ea typeface="ヒラギノ角ゴ Pro W3" pitchFamily="1" charset="-128"/>
              </a:rPr>
              <a:t>, </a:t>
            </a:r>
            <a:r>
              <a:rPr lang="en-US" altLang="en-US" sz="2200" i="1" dirty="0">
                <a:ea typeface="ヒラギノ角ゴ Pro W3" pitchFamily="1" charset="-128"/>
              </a:rPr>
              <a:t>P</a:t>
            </a:r>
            <a:r>
              <a:rPr lang="en-US" altLang="en-US" sz="2200" baseline="-25000" dirty="0">
                <a:ea typeface="ヒラギノ角ゴ Pro W3" pitchFamily="1" charset="-128"/>
              </a:rPr>
              <a:t>t</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to </a:t>
            </a:r>
            <a:r>
              <a:rPr lang="en-US" altLang="en-US" sz="2200" i="1" dirty="0">
                <a:ea typeface="ヒラギノ角ゴ Pro W3" pitchFamily="1" charset="-128"/>
              </a:rPr>
              <a:t>P</a:t>
            </a:r>
            <a:r>
              <a:rPr lang="en-US" altLang="en-US" sz="2200" dirty="0">
                <a:ea typeface="ヒラギノ角ゴ Pro W3" pitchFamily="1" charset="-128"/>
              </a:rPr>
              <a:t>*</a:t>
            </a:r>
            <a:endParaRPr lang="en-US" sz="2200" dirty="0"/>
          </a:p>
        </p:txBody>
      </p:sp>
    </p:spTree>
    <p:extLst>
      <p:ext uri="{BB962C8B-B14F-4D97-AF65-F5344CB8AC3E}">
        <p14:creationId xmlns:p14="http://schemas.microsoft.com/office/powerpoint/2010/main" val="78003384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sz="3600" dirty="0">
                <a:ea typeface="ヒラギノ角ゴ Pro W3" pitchFamily="1" charset="-128"/>
              </a:rPr>
              <a:t>Changes in Equilibrium</a:t>
            </a:r>
            <a:endParaRPr lang="en-IN" dirty="0">
              <a:latin typeface="+mj-lt"/>
            </a:endParaRPr>
          </a:p>
        </p:txBody>
      </p:sp>
      <p:sp>
        <p:nvSpPr>
          <p:cNvPr id="3" name="Content Placeholder 2"/>
          <p:cNvSpPr>
            <a:spLocks noGrp="1"/>
          </p:cNvSpPr>
          <p:nvPr>
            <p:ph idx="1"/>
          </p:nvPr>
        </p:nvSpPr>
        <p:spPr/>
        <p:txBody>
          <a:bodyPr/>
          <a:lstStyle/>
          <a:p>
            <a:r>
              <a:rPr lang="en-US" altLang="en-US" sz="2200" dirty="0">
                <a:ea typeface="ヒラギノ角ゴ Pro W3" pitchFamily="1" charset="-128"/>
              </a:rPr>
              <a:t>Factors That Shift Demand Curve for Gold</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Wealth</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Expected return on gold relative to alternative assets</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Riskiness of gold relative to alternative assets</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Liquidity of gold relative to alternative assets</a:t>
            </a:r>
          </a:p>
          <a:p>
            <a:r>
              <a:rPr lang="en-US" altLang="en-US" sz="2200" dirty="0">
                <a:ea typeface="ヒラギノ角ゴ Pro W3" pitchFamily="1" charset="-128"/>
              </a:rPr>
              <a:t>Factors That Shift Supply Curve for Gold</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Technology of mining</a:t>
            </a:r>
          </a:p>
          <a:p>
            <a:pPr marL="740664" lvl="1" indent="-402336">
              <a:spcBef>
                <a:spcPts val="900"/>
              </a:spcBef>
              <a:buFont typeface="Times" panose="02020603050405020304" pitchFamily="18" charset="0"/>
              <a:buAutoNum type="arabicPeriod"/>
            </a:pPr>
            <a:r>
              <a:rPr lang="en-US" altLang="en-US" sz="2200" dirty="0">
                <a:ea typeface="ヒラギノ角ゴ Pro W3" pitchFamily="1" charset="-128"/>
              </a:rPr>
              <a:t>Government sales of gold</a:t>
            </a:r>
            <a:endParaRPr lang="en-US" sz="2200" dirty="0"/>
          </a:p>
        </p:txBody>
      </p:sp>
    </p:spTree>
    <p:extLst>
      <p:ext uri="{BB962C8B-B14F-4D97-AF65-F5344CB8AC3E}">
        <p14:creationId xmlns:p14="http://schemas.microsoft.com/office/powerpoint/2010/main" val="2347301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altLang="en-US" sz="3600" dirty="0">
                <a:ea typeface="ヒラギノ角ゴ Pro W3" pitchFamily="1" charset="-128"/>
              </a:rPr>
              <a:t>Case: Change in Price of Gold From a Rise in Expected Inflation</a:t>
            </a:r>
            <a:endParaRPr lang="en-US" dirty="0">
              <a:solidFill>
                <a:srgbClr val="FFFFFF"/>
              </a:solidFill>
              <a:latin typeface="+mj-lt"/>
            </a:endParaRPr>
          </a:p>
        </p:txBody>
      </p:sp>
      <p:sp>
        <p:nvSpPr>
          <p:cNvPr id="2" name="Content Placeholder 1"/>
          <p:cNvSpPr>
            <a:spLocks noGrp="1"/>
          </p:cNvSpPr>
          <p:nvPr>
            <p:ph idx="1"/>
          </p:nvPr>
        </p:nvSpPr>
        <p:spPr/>
        <p:txBody>
          <a:bodyPr/>
          <a:lstStyle/>
          <a:p>
            <a:pPr marL="0" indent="0">
              <a:buNone/>
            </a:pPr>
            <a:r>
              <a:rPr lang="en-US" altLang="en-US" sz="2200" dirty="0">
                <a:ea typeface="ヒラギノ角ゴ Pro W3" pitchFamily="1" charset="-128"/>
              </a:rPr>
              <a:t>As seen on the next figure, if expected inflation increases, </a:t>
            </a:r>
            <a:endParaRPr lang="en-US" altLang="en-US" sz="2200" dirty="0">
              <a:ea typeface="ヒラギノ角ゴ Pro W3" pitchFamily="1" charset="-128"/>
              <a:sym typeface="Symbol" panose="05050102010706020507" pitchFamily="18" charset="2"/>
            </a:endParaRPr>
          </a:p>
          <a:p>
            <a:pPr marL="402336" lvl="1" indent="-402336">
              <a:spcBef>
                <a:spcPts val="900"/>
              </a:spcBef>
              <a:buFont typeface="+mj-lt"/>
              <a:buAutoNum type="arabicPeriod"/>
            </a:pPr>
            <a:r>
              <a:rPr lang="en-US" altLang="en-US" sz="2200" dirty="0">
                <a:sym typeface="Symbol"/>
              </a:rPr>
              <a:t></a:t>
            </a:r>
            <a:r>
              <a:rPr lang="en-US" altLang="en-US" sz="2200" i="1" baseline="30000" dirty="0">
                <a:ea typeface="ヒラギノ角ゴ Pro W3" pitchFamily="1" charset="-128"/>
              </a:rPr>
              <a:t>e</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t>,</a:t>
            </a:r>
            <a:r>
              <a:rPr lang="en-US" altLang="en-US" sz="2200" dirty="0">
                <a:ea typeface="ヒラギノ角ゴ Pro W3" pitchFamily="1" charset="-128"/>
              </a:rPr>
              <a:t> </a:t>
            </a:r>
            <a:r>
              <a:rPr lang="en-US" altLang="en-US" sz="2200" i="1" dirty="0">
                <a:ea typeface="ヒラギノ角ゴ Pro W3" pitchFamily="1" charset="-128"/>
              </a:rPr>
              <a:t>P</a:t>
            </a:r>
            <a:r>
              <a:rPr lang="en-US" altLang="en-US" sz="2200" i="1" baseline="30000" dirty="0">
                <a:ea typeface="ヒラギノ角ゴ Pro W3" pitchFamily="1" charset="-128"/>
              </a:rPr>
              <a:t>e</a:t>
            </a:r>
            <a:r>
              <a:rPr lang="en-US" altLang="en-US" sz="2200" i="1" baseline="-25000" dirty="0">
                <a:ea typeface="ヒラギノ角ゴ Pro W3" pitchFamily="1" charset="-128"/>
              </a:rPr>
              <a:t>t</a:t>
            </a:r>
            <a:r>
              <a:rPr lang="en-US" altLang="en-US" sz="2200" baseline="-25000" dirty="0">
                <a:ea typeface="ヒラギノ角ゴ Pro W3" pitchFamily="1" charset="-128"/>
              </a:rPr>
              <a:t>+1</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t>;</a:t>
            </a:r>
            <a:r>
              <a:rPr lang="en-US" altLang="en-US" sz="2200" dirty="0">
                <a:ea typeface="ヒラギノ角ゴ Pro W3" pitchFamily="1" charset="-128"/>
              </a:rPr>
              <a:t> at given  </a:t>
            </a:r>
            <a:r>
              <a:rPr lang="en-US" altLang="en-US" sz="2200" i="1" dirty="0">
                <a:ea typeface="ヒラギノ角ゴ Pro W3" pitchFamily="1" charset="-128"/>
              </a:rPr>
              <a:t>P</a:t>
            </a:r>
            <a:r>
              <a:rPr lang="en-US" altLang="en-US" sz="2200" baseline="-25000" dirty="0">
                <a:ea typeface="ヒラギノ角ゴ Pro W3" pitchFamily="1" charset="-128"/>
              </a:rPr>
              <a:t>t</a:t>
            </a:r>
            <a:r>
              <a:rPr lang="en-US" altLang="en-US" sz="2200" dirty="0"/>
              <a:t>,</a:t>
            </a: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e</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r>
            <a:br>
              <a:rPr lang="en-US" altLang="en-US" sz="2200" dirty="0">
                <a:ea typeface="ヒラギノ角ゴ Pro W3" pitchFamily="1" charset="-128"/>
              </a:rPr>
            </a:br>
            <a:r>
              <a:rPr lang="en-US" altLang="en-US" sz="2200" i="1" dirty="0" err="1">
                <a:ea typeface="ヒラギノ角ゴ Pro W3" pitchFamily="1" charset="-128"/>
              </a:rPr>
              <a:t>G</a:t>
            </a:r>
            <a:r>
              <a:rPr lang="en-US" altLang="en-US" sz="2200" i="1" baseline="30000" dirty="0" err="1">
                <a:ea typeface="ヒラギノ角ゴ Pro W3" pitchFamily="1" charset="-128"/>
              </a:rPr>
              <a:t>d</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r>
              <a:rPr lang="en-US" altLang="en-US" sz="2200" dirty="0">
                <a:ea typeface="ヒラギノ角ゴ Pro W3" pitchFamily="1" charset="-128"/>
              </a:rPr>
              <a:t> </a:t>
            </a:r>
            <a:r>
              <a:rPr lang="en-US" altLang="en-US" sz="2200" i="1" dirty="0" err="1">
                <a:ea typeface="ヒラギノ角ゴ Pro W3" pitchFamily="1" charset="-128"/>
              </a:rPr>
              <a:t>G</a:t>
            </a:r>
            <a:r>
              <a:rPr lang="en-US" altLang="en-US" sz="2200" i="1" baseline="30000" dirty="0" err="1">
                <a:ea typeface="ヒラギノ角ゴ Pro W3" pitchFamily="1" charset="-128"/>
              </a:rPr>
              <a:t>d</a:t>
            </a:r>
            <a:r>
              <a:rPr lang="en-US" altLang="en-US" sz="2200" dirty="0">
                <a:ea typeface="ヒラギノ角ゴ Pro W3" pitchFamily="1" charset="-128"/>
              </a:rPr>
              <a:t> shifts right</a:t>
            </a:r>
          </a:p>
          <a:p>
            <a:pPr marL="402336" lvl="1" indent="-402336">
              <a:spcBef>
                <a:spcPts val="900"/>
              </a:spcBef>
              <a:buFont typeface="+mj-lt"/>
              <a:buAutoNum type="arabicPeriod"/>
            </a:pPr>
            <a:r>
              <a:rPr lang="en-US" altLang="en-US" sz="2200" dirty="0">
                <a:ea typeface="ヒラギノ角ゴ Pro W3" pitchFamily="1" charset="-128"/>
              </a:rPr>
              <a:t>Go to point 2; </a:t>
            </a:r>
            <a:r>
              <a:rPr lang="en-US" altLang="en-US" sz="2200" i="1" dirty="0">
                <a:ea typeface="ヒラギノ角ゴ Pro W3" pitchFamily="1" charset="-128"/>
              </a:rPr>
              <a:t>P</a:t>
            </a:r>
            <a:r>
              <a:rPr lang="en-US" altLang="en-US" sz="2200" baseline="-25000" dirty="0">
                <a:ea typeface="ヒラギノ角ゴ Pro W3" pitchFamily="1" charset="-128"/>
              </a:rPr>
              <a:t>t</a:t>
            </a:r>
            <a:r>
              <a:rPr lang="en-US" altLang="en-US" sz="2200" dirty="0">
                <a:ea typeface="ヒラギノ角ゴ Pro W3" pitchFamily="1" charset="-128"/>
              </a:rPr>
              <a:t> </a:t>
            </a:r>
            <a:r>
              <a:rPr lang="en-US" altLang="en-US" sz="2200" dirty="0">
                <a:ea typeface="ヒラギノ角ゴ Pro W3" pitchFamily="1" charset="-128"/>
                <a:sym typeface="Symbol" panose="05050102010706020507" pitchFamily="18" charset="2"/>
              </a:rPr>
              <a:t>↑</a:t>
            </a:r>
            <a:endParaRPr lang="en-US" altLang="en-US" sz="2200" dirty="0">
              <a:ea typeface="ヒラギノ角ゴ Pro W3" pitchFamily="1" charset="-128"/>
            </a:endParaRPr>
          </a:p>
          <a:p>
            <a:pPr marL="402336" lvl="1" indent="-402336">
              <a:spcBef>
                <a:spcPts val="900"/>
              </a:spcBef>
              <a:buFont typeface="+mj-lt"/>
              <a:buAutoNum type="arabicPeriod"/>
            </a:pPr>
            <a:r>
              <a:rPr lang="en-US" altLang="en-US" sz="2200" dirty="0">
                <a:ea typeface="ヒラギノ角ゴ Pro W3" pitchFamily="1" charset="-128"/>
              </a:rPr>
              <a:t>Price of gold positively related to </a:t>
            </a:r>
            <a:r>
              <a:rPr lang="en-US" altLang="en-US" sz="2200" dirty="0">
                <a:sym typeface="Symbol"/>
              </a:rPr>
              <a:t></a:t>
            </a:r>
            <a:r>
              <a:rPr lang="en-US" altLang="en-US" sz="2200" i="1" baseline="30000" dirty="0">
                <a:ea typeface="ヒラギノ角ゴ Pro W3" pitchFamily="1" charset="-128"/>
              </a:rPr>
              <a:t>e</a:t>
            </a:r>
            <a:endParaRPr lang="en-US" altLang="en-US" sz="2200" dirty="0">
              <a:ea typeface="ヒラギノ角ゴ Pro W3" pitchFamily="1" charset="-128"/>
            </a:endParaRPr>
          </a:p>
          <a:p>
            <a:pPr marL="402336" lvl="1" indent="-402336">
              <a:spcBef>
                <a:spcPts val="900"/>
              </a:spcBef>
              <a:buFont typeface="+mj-lt"/>
              <a:buAutoNum type="arabicPeriod"/>
            </a:pPr>
            <a:r>
              <a:rPr lang="en-US" altLang="en-US" sz="2200" dirty="0">
                <a:ea typeface="ヒラギノ角ゴ Pro W3" pitchFamily="1" charset="-128"/>
              </a:rPr>
              <a:t>Gold price is barometer of </a:t>
            </a:r>
            <a:r>
              <a:rPr lang="en-US" altLang="en-US" sz="2200" dirty="0">
                <a:sym typeface="Symbol"/>
              </a:rPr>
              <a:t></a:t>
            </a:r>
            <a:r>
              <a:rPr lang="en-US" altLang="en-US" sz="2200" i="1" dirty="0">
                <a:ea typeface="ヒラギノ角ゴ Pro W3" pitchFamily="1" charset="-128"/>
              </a:rPr>
              <a:t>- </a:t>
            </a:r>
            <a:r>
              <a:rPr lang="en-US" altLang="en-US" sz="2200" dirty="0" smtClean="0">
                <a:ea typeface="ヒラギノ角ゴ Pro W3" pitchFamily="1" charset="-128"/>
              </a:rPr>
              <a:t>pressure</a:t>
            </a:r>
            <a:endParaRPr lang="en-US" sz="2200" dirty="0"/>
          </a:p>
        </p:txBody>
      </p:sp>
    </p:spTree>
    <p:extLst>
      <p:ext uri="{BB962C8B-B14F-4D97-AF65-F5344CB8AC3E}">
        <p14:creationId xmlns:p14="http://schemas.microsoft.com/office/powerpoint/2010/main" val="225502127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US" altLang="en-US" sz="3600" dirty="0"/>
              <a:t>Figure 1 A Change in the Equilibrium Price of Gold</a:t>
            </a:r>
            <a:endParaRPr lang="en-US" sz="2000" dirty="0">
              <a:solidFill>
                <a:srgbClr val="FFFFFF"/>
              </a:solidFill>
              <a:latin typeface="+mj-lt"/>
            </a:endParaRPr>
          </a:p>
        </p:txBody>
      </p:sp>
      <p:pic>
        <p:nvPicPr>
          <p:cNvPr id="6" name="Picture 2" descr="A line graph shows a change in the equilibrium price of gold.&#10;The vertical axis is labeled &quot;Price of Gold, P&quot; and the horizontal axis is labeled &quot;Quantity of Gold, G.&quot; A steep upward sloping line shows supply curve G, S1 while a downward sloping line shows demand curve G, d1 and another downward sloping line on right shows demand curve G, d2. The graph shows that:&#10;Step 1. An increase in the demand for gold shifts the demand curve rightward . . .&#10;Step 2. raising the price of gold."/>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404698" y="1641498"/>
            <a:ext cx="6334604" cy="444336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90109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p:cNvSpPr>
            <a:spLocks noGrp="1"/>
          </p:cNvSpPr>
          <p:nvPr>
            <p:ph type="title"/>
          </p:nvPr>
        </p:nvSpPr>
        <p:spPr/>
        <p:txBody>
          <a:bodyPr/>
          <a:lstStyle/>
          <a:p>
            <a:r>
              <a:rPr lang="en-US" altLang="en-US" sz="3600" dirty="0">
                <a:ea typeface="ヒラギノ角ゴ Pro W3" pitchFamily="1" charset="-128"/>
              </a:rPr>
              <a:t>Example</a:t>
            </a:r>
            <a:endParaRPr lang="en-US" sz="2000" b="1" dirty="0">
              <a:latin typeface="+mj-lt"/>
            </a:endParaRPr>
          </a:p>
        </p:txBody>
      </p:sp>
      <p:sp>
        <p:nvSpPr>
          <p:cNvPr id="2" name="content paceholder"/>
          <p:cNvSpPr>
            <a:spLocks noGrp="1"/>
          </p:cNvSpPr>
          <p:nvPr>
            <p:ph idx="1"/>
          </p:nvPr>
        </p:nvSpPr>
        <p:spPr/>
        <p:txBody>
          <a:bodyPr/>
          <a:lstStyle/>
          <a:p>
            <a:pPr>
              <a:defRPr/>
            </a:pPr>
            <a:r>
              <a:rPr lang="en-US" sz="2200" dirty="0">
                <a:ea typeface="ヒラギノ角ゴ Pro W3" charset="0"/>
                <a:cs typeface="ヒラギノ角ゴ Pro W3" charset="0"/>
              </a:rPr>
              <a:t>Factors That Shift Demand Curve for Gold</a:t>
            </a:r>
          </a:p>
          <a:p>
            <a:pPr marL="740664" lvl="1" indent="-402336">
              <a:spcBef>
                <a:spcPts val="900"/>
              </a:spcBef>
              <a:buFont typeface="Times" charset="0"/>
              <a:buAutoNum type="arabicPeriod"/>
              <a:defRPr/>
            </a:pPr>
            <a:r>
              <a:rPr lang="en-US" sz="2200" dirty="0">
                <a:ea typeface="ヒラギノ角ゴ Pro W3" charset="0"/>
              </a:rPr>
              <a:t>Wealth</a:t>
            </a:r>
          </a:p>
          <a:p>
            <a:pPr marL="740664" lvl="1" indent="-402336">
              <a:spcBef>
                <a:spcPts val="900"/>
              </a:spcBef>
              <a:buFont typeface="Times" charset="0"/>
              <a:buAutoNum type="arabicPeriod"/>
              <a:defRPr/>
            </a:pPr>
            <a:r>
              <a:rPr lang="en-US" sz="2200" dirty="0">
                <a:ea typeface="ヒラギノ角ゴ Pro W3" charset="0"/>
              </a:rPr>
              <a:t>Expected return on gold relative to alternative assets</a:t>
            </a:r>
          </a:p>
          <a:p>
            <a:pPr marL="740664" lvl="1" indent="-402336">
              <a:spcBef>
                <a:spcPts val="900"/>
              </a:spcBef>
              <a:buFont typeface="Times" charset="0"/>
              <a:buAutoNum type="arabicPeriod"/>
              <a:defRPr/>
            </a:pPr>
            <a:r>
              <a:rPr lang="en-US" sz="2200" dirty="0">
                <a:ea typeface="ヒラギノ角ゴ Pro W3" charset="0"/>
              </a:rPr>
              <a:t>Riskiness of gold relative to alternative assets</a:t>
            </a:r>
          </a:p>
          <a:p>
            <a:pPr marL="740664" lvl="1" indent="-402336">
              <a:spcBef>
                <a:spcPts val="900"/>
              </a:spcBef>
              <a:buFont typeface="Times" charset="0"/>
              <a:buAutoNum type="arabicPeriod"/>
              <a:defRPr/>
            </a:pPr>
            <a:r>
              <a:rPr lang="en-US" sz="2200" dirty="0">
                <a:ea typeface="ヒラギノ角ゴ Pro W3" charset="0"/>
              </a:rPr>
              <a:t>Liquidity of gold relative to alternative assets</a:t>
            </a:r>
          </a:p>
          <a:p>
            <a:pPr>
              <a:defRPr/>
            </a:pPr>
            <a:r>
              <a:rPr lang="en-US" sz="2200" dirty="0">
                <a:ea typeface="ヒラギノ角ゴ Pro W3" charset="0"/>
                <a:cs typeface="ヒラギノ角ゴ Pro W3" charset="0"/>
              </a:rPr>
              <a:t>Factors That Shift Supply Curve for Gold</a:t>
            </a:r>
          </a:p>
          <a:p>
            <a:pPr marL="740664" lvl="1" indent="-402336">
              <a:spcBef>
                <a:spcPts val="900"/>
              </a:spcBef>
              <a:buFont typeface="Times" charset="0"/>
              <a:buAutoNum type="arabicPeriod"/>
              <a:defRPr/>
            </a:pPr>
            <a:r>
              <a:rPr lang="en-US" sz="2200" dirty="0">
                <a:ea typeface="ヒラギノ角ゴ Pro W3" charset="0"/>
              </a:rPr>
              <a:t>Technology of mining</a:t>
            </a:r>
          </a:p>
          <a:p>
            <a:pPr marL="740664" lvl="1" indent="-402336">
              <a:spcBef>
                <a:spcPts val="900"/>
              </a:spcBef>
              <a:buFont typeface="Times" charset="0"/>
              <a:buAutoNum type="arabicPeriod"/>
              <a:defRPr/>
            </a:pPr>
            <a:r>
              <a:rPr lang="en-US" sz="2200" dirty="0">
                <a:ea typeface="ヒラギノ角ゴ Pro W3" charset="0"/>
              </a:rPr>
              <a:t>Government sales of gold</a:t>
            </a:r>
            <a:endParaRPr lang="en-US" sz="2200" dirty="0"/>
          </a:p>
        </p:txBody>
      </p:sp>
    </p:spTree>
    <p:extLst>
      <p:ext uri="{BB962C8B-B14F-4D97-AF65-F5344CB8AC3E}">
        <p14:creationId xmlns:p14="http://schemas.microsoft.com/office/powerpoint/2010/main" val="8233671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Copyright</a:t>
            </a:r>
            <a:endParaRPr lang="en-US" dirty="0"/>
          </a:p>
        </p:txBody>
      </p:sp>
      <p:pic>
        <p:nvPicPr>
          <p:cNvPr id="5" name="Picture 4" descr="This work is protected by United States copyright laws and is provided solely for the use of instructors in teaching their courses and assessing student learning. Dissemination or sale of any part of this work left parenthesis including on the world wide web right parenthesis will destroy the integrity of the work and is not permitted. The work and materials from it should never be made available to students except by instructors using the accompanying text in their classes. All recipients of this work are expected to abide by these restrictions and to honor the intended pedagogical purposes and the needs of other instructors who rely on these materials."/>
          <p:cNvPicPr>
            <a:picLocks noChangeAspect="1" noChangeArrowheads="1"/>
          </p:cNvPicPr>
          <p:nvPr/>
        </p:nvPicPr>
        <p:blipFill>
          <a:blip r:embed="rId3" cstate="screen">
            <a:extLst>
              <a:ext uri="{28A0092B-C50C-407E-A947-70E740481C1C}">
                <a14:useLocalDpi xmlns:a14="http://schemas.microsoft.com/office/drawing/2010/main" val="0"/>
              </a:ext>
            </a:extLst>
          </a:blip>
          <a:stretch>
            <a:fillRect/>
          </a:stretch>
        </p:blipFill>
        <p:spPr bwMode="auto">
          <a:xfrm>
            <a:off x="1026534" y="2286000"/>
            <a:ext cx="7090932" cy="2286000"/>
          </a:xfrm>
          <a:prstGeom prst="rect">
            <a:avLst/>
          </a:prstGeom>
          <a:noFill/>
          <a:ln w="9525">
            <a:noFill/>
            <a:miter lim="800000"/>
            <a:headEnd/>
            <a:tailEnd/>
          </a:ln>
        </p:spPr>
      </p:pic>
    </p:spTree>
    <p:extLst>
      <p:ext uri="{BB962C8B-B14F-4D97-AF65-F5344CB8AC3E}">
        <p14:creationId xmlns:p14="http://schemas.microsoft.com/office/powerpoint/2010/main" val="2833579703"/>
      </p:ext>
    </p:extLst>
  </p:cSld>
  <p:clrMapOvr>
    <a:masterClrMapping/>
  </p:clrMapOvr>
</p:sld>
</file>

<file path=ppt/theme/theme1.xml><?xml version="1.0" encoding="utf-8"?>
<a:theme xmlns:a="http://schemas.openxmlformats.org/drawingml/2006/main" name="508 Lecture">
  <a:themeElements>
    <a:clrScheme name="Custom 7">
      <a:dk1>
        <a:sysClr val="windowText" lastClr="000000"/>
      </a:dk1>
      <a:lt1>
        <a:sysClr val="window" lastClr="FFFFFF"/>
      </a:lt1>
      <a:dk2>
        <a:srgbClr val="000000"/>
      </a:dk2>
      <a:lt2>
        <a:srgbClr val="007FA3"/>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sz="2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defRPr sz="2000" dirty="0" err="1" smtClean="0"/>
        </a:defPPr>
      </a:lstStyle>
    </a:txDef>
  </a:objectDefaults>
  <a:extraClrScheme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6947</TotalTime>
  <Words>327</Words>
  <Application>Microsoft Office PowerPoint</Application>
  <PresentationFormat>On-screen Show (4:3)</PresentationFormat>
  <Paragraphs>48</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508 Lecture</vt:lpstr>
      <vt:lpstr>Financial Markets and Institutions</vt:lpstr>
      <vt:lpstr>Supply and Demand in Gold Market (1 of 2)</vt:lpstr>
      <vt:lpstr>Supply and Demand in Gold Market (2 of 2)</vt:lpstr>
      <vt:lpstr>Changes in Equilibrium</vt:lpstr>
      <vt:lpstr>Case: Change in Price of Gold From a Rise in Expected Inflation</vt:lpstr>
      <vt:lpstr>Figure 1 A Change in the Equilibrium Price of Gold</vt:lpstr>
      <vt:lpstr>Example</vt:lpstr>
      <vt:lpstr>Copyright</vt:lpstr>
    </vt:vector>
  </TitlesOfParts>
  <Company>Integra Software Services Pvt. Ltd.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Markets and Institutions</dc:title>
  <dc:subject>Finance</dc:subject>
  <dc:creator>Frederic S. Mishkin &amp; Stanley G. Eakins</dc:creator>
  <cp:lastModifiedBy>Pradish Veerapouthirane</cp:lastModifiedBy>
  <cp:revision>279</cp:revision>
  <dcterms:created xsi:type="dcterms:W3CDTF">2014-07-14T20:04:21Z</dcterms:created>
  <dcterms:modified xsi:type="dcterms:W3CDTF">2018-02-23T12:21:18Z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UniqueId">
    <vt:lpwstr>682740</vt:lpwstr>
  </property>
  <property fmtid="{D5CDD505-2E9C-101B-9397-08002B2CF9AE}" pid="3" name="Offisync_UpdateToken">
    <vt:lpwstr>1</vt:lpwstr>
  </property>
  <property fmtid="{D5CDD505-2E9C-101B-9397-08002B2CF9AE}" pid="4" name="Offisync_ProviderInitializationData">
    <vt:lpwstr>https://neo.pearson.com</vt:lpwstr>
  </property>
  <property fmtid="{D5CDD505-2E9C-101B-9397-08002B2CF9AE}" pid="5" name="Jive_LatestUserAccountName">
    <vt:lpwstr>shinyr</vt:lpwstr>
  </property>
  <property fmtid="{D5CDD505-2E9C-101B-9397-08002B2CF9AE}" pid="6" name="Offisync_ServerID">
    <vt:lpwstr>7e960520-0e88-4f05-9fa0-24079b61e486</vt:lpwstr>
  </property>
  <property fmtid="{D5CDD505-2E9C-101B-9397-08002B2CF9AE}" pid="7" name="Jive_VersionGuid">
    <vt:lpwstr>d35f936a-ffc5-40e3-94ed-7eab6fe38a10</vt:lpwstr>
  </property>
</Properties>
</file>