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54"/>
  </p:notesMasterIdLst>
  <p:sldIdLst>
    <p:sldId id="257" r:id="rId5"/>
    <p:sldId id="652" r:id="rId6"/>
    <p:sldId id="783" r:id="rId7"/>
    <p:sldId id="653" r:id="rId8"/>
    <p:sldId id="633" r:id="rId9"/>
    <p:sldId id="784" r:id="rId10"/>
    <p:sldId id="657" r:id="rId11"/>
    <p:sldId id="643" r:id="rId12"/>
    <p:sldId id="644" r:id="rId13"/>
    <p:sldId id="648" r:id="rId14"/>
    <p:sldId id="641" r:id="rId15"/>
    <p:sldId id="624" r:id="rId16"/>
    <p:sldId id="763" r:id="rId17"/>
    <p:sldId id="761" r:id="rId18"/>
    <p:sldId id="759" r:id="rId19"/>
    <p:sldId id="667" r:id="rId20"/>
    <p:sldId id="781" r:id="rId21"/>
    <p:sldId id="571" r:id="rId22"/>
    <p:sldId id="686" r:id="rId23"/>
    <p:sldId id="687" r:id="rId24"/>
    <p:sldId id="688" r:id="rId25"/>
    <p:sldId id="690" r:id="rId26"/>
    <p:sldId id="691" r:id="rId27"/>
    <p:sldId id="692" r:id="rId28"/>
    <p:sldId id="693" r:id="rId29"/>
    <p:sldId id="678" r:id="rId30"/>
    <p:sldId id="679" r:id="rId31"/>
    <p:sldId id="595" r:id="rId32"/>
    <p:sldId id="694" r:id="rId33"/>
    <p:sldId id="697" r:id="rId34"/>
    <p:sldId id="702" r:id="rId35"/>
    <p:sldId id="701" r:id="rId36"/>
    <p:sldId id="700" r:id="rId37"/>
    <p:sldId id="699" r:id="rId38"/>
    <p:sldId id="698" r:id="rId39"/>
    <p:sldId id="631" r:id="rId40"/>
    <p:sldId id="798" r:id="rId41"/>
    <p:sldId id="268" r:id="rId42"/>
    <p:sldId id="574" r:id="rId43"/>
    <p:sldId id="598" r:id="rId44"/>
    <p:sldId id="277" r:id="rId45"/>
    <p:sldId id="747" r:id="rId46"/>
    <p:sldId id="796" r:id="rId47"/>
    <p:sldId id="757" r:id="rId48"/>
    <p:sldId id="795" r:id="rId49"/>
    <p:sldId id="703" r:id="rId50"/>
    <p:sldId id="753" r:id="rId51"/>
    <p:sldId id="755" r:id="rId52"/>
    <p:sldId id="77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548" autoAdjust="0"/>
    <p:restoredTop sz="94619" autoAdjust="0"/>
  </p:normalViewPr>
  <p:slideViewPr>
    <p:cSldViewPr snapToGrid="0">
      <p:cViewPr varScale="1">
        <p:scale>
          <a:sx n="86" d="100"/>
          <a:sy n="86" d="100"/>
        </p:scale>
        <p:origin x="39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6EE6941-6CBC-4F51-82D8-AC5D6878CF63}" type="slidenum">
              <a:rPr lang="en-GB" altLang="en-US">
                <a:latin typeface="Calibri" panose="020F0502020204030204" pitchFamily="34" charset="0"/>
                <a:cs typeface="Arial" panose="020B0604020202020204" pitchFamily="34" charset="0"/>
              </a:rPr>
              <a:pPr/>
              <a:t>36</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2/21/2024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2/21/2024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2/21/2024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2/21/2024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2/21/2024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2/21/2024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2/21/2024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2/21/2024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2/21/2024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2/21/2024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iuYlGRnC7J8"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youtu.be/F0KQ-h6v3-s"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youtu.be/mYF2_FBCvXw"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13.png"/><Relationship Id="rId4" Type="http://schemas.openxmlformats.org/officeDocument/2006/relationships/image" Target="../media/image24.png"/></Relationships>
</file>

<file path=ppt/slides/_rels/slide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youtu.be/pUTZ6NOWeYs?si=eXDbJf81REf4iU6T"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jpeg"/><Relationship Id="rId9" Type="http://schemas.openxmlformats.org/officeDocument/2006/relationships/image" Target="../media/image35.png"/></Relationships>
</file>

<file path=ppt/slides/_rels/slide4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Leading digital &amp; strategic change</a:t>
            </a:r>
            <a:br>
              <a:rPr lang="en-US" dirty="0">
                <a:solidFill>
                  <a:srgbClr val="FFFFFF"/>
                </a:solidFill>
              </a:rPr>
            </a:br>
            <a:r>
              <a:rPr lang="en-GB" b="0" i="0" dirty="0">
                <a:solidFill>
                  <a:srgbClr val="FFFFFF"/>
                </a:solidFill>
                <a:effectLst/>
                <a:latin typeface="Arial" panose="020B0604020202020204" pitchFamily="34" charset="0"/>
              </a:rPr>
              <a:t>BMSW7003</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February 2024</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1" y="4261282"/>
            <a:ext cx="4785064" cy="584775"/>
          </a:xfrm>
          <a:prstGeom prst="rect">
            <a:avLst/>
          </a:prstGeom>
          <a:noFill/>
        </p:spPr>
        <p:txBody>
          <a:bodyPr wrap="square" rtlCol="0">
            <a:spAutoFit/>
          </a:bodyPr>
          <a:lstStyle/>
          <a:p>
            <a:pPr algn="ctr"/>
            <a:r>
              <a:rPr lang="en-GB" sz="3200" b="1" dirty="0">
                <a:solidFill>
                  <a:srgbClr val="FFC000"/>
                </a:solidFill>
              </a:rPr>
              <a:t>Strategic Analysis</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This week we will focus 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1200329"/>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Chapters:</a:t>
            </a:r>
          </a:p>
          <a:p>
            <a:pPr marL="285750" indent="-285750">
              <a:buFont typeface="Arial" panose="020B0604020202020204" pitchFamily="34" charset="0"/>
              <a:buChar char="•"/>
            </a:pPr>
            <a:endParaRPr lang="en-GB" b="1" dirty="0">
              <a:solidFill>
                <a:srgbClr val="0070C0"/>
              </a:solidFill>
            </a:endParaRPr>
          </a:p>
          <a:p>
            <a:pPr marL="800100" lvl="1" indent="-342900">
              <a:buFont typeface="+mj-lt"/>
              <a:buAutoNum type="arabicPeriod"/>
            </a:pPr>
            <a:r>
              <a:rPr lang="en-GB" dirty="0"/>
              <a:t>Introduction to strategy and strategic management</a:t>
            </a:r>
          </a:p>
          <a:p>
            <a:pPr marL="800100" lvl="1" indent="-342900">
              <a:buFont typeface="+mj-lt"/>
              <a:buAutoNum type="arabicPeriod"/>
            </a:pPr>
            <a:r>
              <a:rPr lang="en-GB" dirty="0"/>
              <a:t>Strategic analysis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a:t>
            </a:fld>
            <a:endParaRPr lang="en-US" dirty="0"/>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1002632" y="2350168"/>
            <a:ext cx="6352673" cy="312821"/>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754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56F4-E239-2FCE-E789-AF50683CECC5}"/>
              </a:ext>
            </a:extLst>
          </p:cNvPr>
          <p:cNvSpPr>
            <a:spLocks noGrp="1"/>
          </p:cNvSpPr>
          <p:nvPr>
            <p:ph type="title"/>
          </p:nvPr>
        </p:nvSpPr>
        <p:spPr/>
        <p:txBody>
          <a:bodyPr/>
          <a:lstStyle/>
          <a:p>
            <a:r>
              <a:rPr lang="en-GB" dirty="0"/>
              <a:t>A brief recap from our last session…</a:t>
            </a:r>
          </a:p>
        </p:txBody>
      </p:sp>
      <p:sp>
        <p:nvSpPr>
          <p:cNvPr id="3" name="Text Placeholder 2">
            <a:extLst>
              <a:ext uri="{FF2B5EF4-FFF2-40B4-BE49-F238E27FC236}">
                <a16:creationId xmlns:a16="http://schemas.microsoft.com/office/drawing/2014/main" id="{D5A3F1B5-4715-9F9F-141E-578822C8846E}"/>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38CF6164-F883-4B4E-3452-EE52B77A88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A377D85-5537-41DE-CA2F-DD7BB6D48E2C}"/>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938913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E69744F-03C0-D7EC-C740-6AD3AD45112F}"/>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Strategy – reflections</a:t>
            </a:r>
          </a:p>
        </p:txBody>
      </p:sp>
      <p:sp>
        <p:nvSpPr>
          <p:cNvPr id="3" name="Content Placeholder 2">
            <a:extLst>
              <a:ext uri="{FF2B5EF4-FFF2-40B4-BE49-F238E27FC236}">
                <a16:creationId xmlns:a16="http://schemas.microsoft.com/office/drawing/2014/main" id="{663899B5-919C-2493-A075-4172F5F931F8}"/>
              </a:ext>
            </a:extLst>
          </p:cNvPr>
          <p:cNvSpPr>
            <a:spLocks noGrp="1"/>
          </p:cNvSpPr>
          <p:nvPr>
            <p:ph idx="1"/>
          </p:nvPr>
        </p:nvSpPr>
        <p:spPr>
          <a:xfrm>
            <a:off x="4534935" y="1037968"/>
            <a:ext cx="6725899" cy="4820832"/>
          </a:xfrm>
        </p:spPr>
        <p:txBody>
          <a:bodyPr>
            <a:normAutofit/>
          </a:bodyPr>
          <a:lstStyle/>
          <a:p>
            <a:pPr marL="0" indent="0" algn="ctr">
              <a:buNone/>
            </a:pPr>
            <a:r>
              <a:rPr lang="en-GB" sz="2000" dirty="0">
                <a:solidFill>
                  <a:srgbClr val="0070C0"/>
                </a:solidFill>
              </a:rPr>
              <a:t>Strategy is the </a:t>
            </a:r>
            <a:r>
              <a:rPr lang="en-GB" sz="2000" b="1" i="1" dirty="0">
                <a:solidFill>
                  <a:srgbClr val="0070C0"/>
                </a:solidFill>
              </a:rPr>
              <a:t>direction</a:t>
            </a:r>
            <a:r>
              <a:rPr lang="en-GB" sz="2000" dirty="0">
                <a:solidFill>
                  <a:srgbClr val="0070C0"/>
                </a:solidFill>
              </a:rPr>
              <a:t> and </a:t>
            </a:r>
            <a:r>
              <a:rPr lang="en-GB" sz="2000" b="1" i="1" dirty="0">
                <a:solidFill>
                  <a:srgbClr val="0070C0"/>
                </a:solidFill>
              </a:rPr>
              <a:t>scope</a:t>
            </a:r>
            <a:r>
              <a:rPr lang="en-GB" sz="2000" dirty="0">
                <a:solidFill>
                  <a:srgbClr val="0070C0"/>
                </a:solidFill>
              </a:rPr>
              <a:t> of an organisation over the </a:t>
            </a:r>
            <a:r>
              <a:rPr lang="en-GB" sz="2000" b="1" i="1" dirty="0">
                <a:solidFill>
                  <a:srgbClr val="0070C0"/>
                </a:solidFill>
              </a:rPr>
              <a:t>long term</a:t>
            </a:r>
            <a:r>
              <a:rPr lang="en-GB" sz="2000" dirty="0">
                <a:solidFill>
                  <a:srgbClr val="0070C0"/>
                </a:solidFill>
              </a:rPr>
              <a:t>, which </a:t>
            </a:r>
            <a:r>
              <a:rPr lang="en-GB" sz="2000" b="1" i="1" dirty="0">
                <a:solidFill>
                  <a:srgbClr val="0070C0"/>
                </a:solidFill>
              </a:rPr>
              <a:t>achieves advantage </a:t>
            </a:r>
            <a:r>
              <a:rPr lang="en-GB" sz="2000" dirty="0">
                <a:solidFill>
                  <a:srgbClr val="0070C0"/>
                </a:solidFill>
              </a:rPr>
              <a:t>in a </a:t>
            </a:r>
            <a:r>
              <a:rPr lang="en-GB" sz="2000" b="1" i="1" dirty="0">
                <a:solidFill>
                  <a:srgbClr val="0070C0"/>
                </a:solidFill>
              </a:rPr>
              <a:t>changing environment</a:t>
            </a:r>
            <a:r>
              <a:rPr lang="en-GB" sz="2000" dirty="0">
                <a:solidFill>
                  <a:srgbClr val="0070C0"/>
                </a:solidFill>
              </a:rPr>
              <a:t> through its </a:t>
            </a:r>
            <a:r>
              <a:rPr lang="en-GB" sz="2000" b="1" i="1" dirty="0">
                <a:solidFill>
                  <a:srgbClr val="0070C0"/>
                </a:solidFill>
              </a:rPr>
              <a:t>configuration of resources and competences</a:t>
            </a:r>
            <a:r>
              <a:rPr lang="en-GB" sz="2000" dirty="0">
                <a:solidFill>
                  <a:srgbClr val="0070C0"/>
                </a:solidFill>
              </a:rPr>
              <a:t> with the aim of </a:t>
            </a:r>
            <a:r>
              <a:rPr lang="en-GB" sz="2000" b="1" i="1" dirty="0">
                <a:solidFill>
                  <a:srgbClr val="0070C0"/>
                </a:solidFill>
              </a:rPr>
              <a:t>fulfilling stakeholder expectations</a:t>
            </a:r>
            <a:r>
              <a:rPr lang="en-GB" sz="2000" dirty="0">
                <a:solidFill>
                  <a:srgbClr val="0070C0"/>
                </a:solidFill>
              </a:rPr>
              <a:t>. (Johnson &amp; Scholes (2008))</a:t>
            </a:r>
            <a:endParaRPr lang="en-GB" dirty="0"/>
          </a:p>
        </p:txBody>
      </p:sp>
      <p:sp>
        <p:nvSpPr>
          <p:cNvPr id="4" name="Footer Placeholder 3">
            <a:extLst>
              <a:ext uri="{FF2B5EF4-FFF2-40B4-BE49-F238E27FC236}">
                <a16:creationId xmlns:a16="http://schemas.microsoft.com/office/drawing/2014/main" id="{A14A99B0-95F6-7F01-166F-70F313C36500}"/>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F05EB52F-5478-D824-7935-F3FED2F99B22}"/>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4</a:t>
            </a:fld>
            <a:endParaRPr lang="en-US"/>
          </a:p>
        </p:txBody>
      </p:sp>
    </p:spTree>
    <p:extLst>
      <p:ext uri="{BB962C8B-B14F-4D97-AF65-F5344CB8AC3E}">
        <p14:creationId xmlns:p14="http://schemas.microsoft.com/office/powerpoint/2010/main" val="505745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27D09-185F-D544-5127-D130EEF34B40}"/>
              </a:ext>
            </a:extLst>
          </p:cNvPr>
          <p:cNvSpPr>
            <a:spLocks noGrp="1"/>
          </p:cNvSpPr>
          <p:nvPr>
            <p:ph type="title"/>
          </p:nvPr>
        </p:nvSpPr>
        <p:spPr>
          <a:xfrm>
            <a:off x="4382724" y="702156"/>
            <a:ext cx="7225075" cy="1013800"/>
          </a:xfrm>
        </p:spPr>
        <p:txBody>
          <a:bodyPr>
            <a:normAutofit/>
          </a:bodyPr>
          <a:lstStyle/>
          <a:p>
            <a:r>
              <a:rPr lang="en-GB">
                <a:solidFill>
                  <a:schemeClr val="tx2"/>
                </a:solidFill>
              </a:rPr>
              <a:t>Strategies evolve</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Pink hued beach sand meeting the sea">
            <a:extLst>
              <a:ext uri="{FF2B5EF4-FFF2-40B4-BE49-F238E27FC236}">
                <a16:creationId xmlns:a16="http://schemas.microsoft.com/office/drawing/2014/main" id="{8E00259F-E884-AA26-A8DE-A3BBAB364CD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65347B1A-314D-81AA-0FA4-69991E419793}"/>
              </a:ext>
            </a:extLst>
          </p:cNvPr>
          <p:cNvSpPr>
            <a:spLocks noGrp="1"/>
          </p:cNvSpPr>
          <p:nvPr>
            <p:ph idx="1"/>
          </p:nvPr>
        </p:nvSpPr>
        <p:spPr>
          <a:xfrm>
            <a:off x="4382726" y="1896533"/>
            <a:ext cx="6878108" cy="3962266"/>
          </a:xfrm>
        </p:spPr>
        <p:txBody>
          <a:bodyPr>
            <a:noAutofit/>
          </a:bodyPr>
          <a:lstStyle/>
          <a:p>
            <a:pPr eaLnBrk="1" hangingPunct="1">
              <a:spcBef>
                <a:spcPct val="20000"/>
              </a:spcBef>
              <a:buFontTx/>
              <a:buChar char="•"/>
            </a:pPr>
            <a:r>
              <a:rPr lang="en-US" altLang="en-US" sz="1800" dirty="0"/>
              <a:t>A company’s </a:t>
            </a:r>
            <a:r>
              <a:rPr lang="en-US" altLang="en-US" sz="1800" b="1" i="1" dirty="0"/>
              <a:t>strategy</a:t>
            </a:r>
            <a:r>
              <a:rPr lang="en-US" altLang="en-US" sz="1800" dirty="0"/>
              <a:t> is a </a:t>
            </a:r>
            <a:r>
              <a:rPr lang="en-US" altLang="en-US" sz="1800" b="1" i="1" dirty="0"/>
              <a:t>work in progress</a:t>
            </a:r>
          </a:p>
          <a:p>
            <a:pPr eaLnBrk="1" hangingPunct="1">
              <a:spcBef>
                <a:spcPct val="20000"/>
              </a:spcBef>
              <a:buFontTx/>
              <a:buChar char="•"/>
            </a:pPr>
            <a:r>
              <a:rPr lang="en-US" altLang="en-US" sz="1800" dirty="0"/>
              <a:t>Strategies must be regularly reviewed and adapted accordingly</a:t>
            </a:r>
          </a:p>
          <a:p>
            <a:pPr eaLnBrk="1" hangingPunct="1">
              <a:spcBef>
                <a:spcPct val="20000"/>
              </a:spcBef>
              <a:buFontTx/>
              <a:buChar char="•"/>
            </a:pPr>
            <a:r>
              <a:rPr lang="en-US" altLang="en-US" sz="1800" dirty="0"/>
              <a:t>Changes may be necessary to react to:</a:t>
            </a:r>
          </a:p>
          <a:p>
            <a:pPr lvl="1">
              <a:buFontTx/>
              <a:buChar char="–"/>
            </a:pPr>
            <a:r>
              <a:rPr lang="en-US" altLang="en-US" sz="1800" dirty="0"/>
              <a:t>Shifting market conditions</a:t>
            </a:r>
          </a:p>
          <a:p>
            <a:pPr lvl="1">
              <a:buFontTx/>
              <a:buChar char="–"/>
            </a:pPr>
            <a:r>
              <a:rPr lang="en-US" altLang="en-US" sz="1800" dirty="0"/>
              <a:t>Technological breakthroughs</a:t>
            </a:r>
          </a:p>
          <a:p>
            <a:pPr lvl="1">
              <a:buFontTx/>
              <a:buChar char="–"/>
            </a:pPr>
            <a:r>
              <a:rPr lang="en-US" altLang="en-US" sz="1800" dirty="0"/>
              <a:t>Fresh moves of competitors</a:t>
            </a:r>
          </a:p>
          <a:p>
            <a:pPr lvl="1">
              <a:buFontTx/>
              <a:buChar char="–"/>
            </a:pPr>
            <a:r>
              <a:rPr lang="en-US" altLang="en-US" sz="1800" dirty="0"/>
              <a:t>Evolving customer preferences</a:t>
            </a:r>
          </a:p>
          <a:p>
            <a:pPr lvl="1">
              <a:buFontTx/>
              <a:buChar char="–"/>
            </a:pPr>
            <a:r>
              <a:rPr lang="en-US" altLang="en-US" sz="1800" dirty="0"/>
              <a:t>Emerging market opportunities</a:t>
            </a:r>
          </a:p>
          <a:p>
            <a:pPr lvl="1">
              <a:buFontTx/>
              <a:buChar char="–"/>
            </a:pPr>
            <a:r>
              <a:rPr lang="en-US" altLang="en-US" sz="1800" dirty="0"/>
              <a:t>New ideas to improve strategy</a:t>
            </a:r>
          </a:p>
          <a:p>
            <a:pPr lvl="1">
              <a:buFontTx/>
              <a:buChar char="–"/>
            </a:pPr>
            <a:r>
              <a:rPr lang="en-US" altLang="en-US" sz="1800" dirty="0"/>
              <a:t>Crisis situations</a:t>
            </a:r>
            <a:endParaRPr lang="en-GB" sz="1800" dirty="0"/>
          </a:p>
        </p:txBody>
      </p:sp>
      <p:sp>
        <p:nvSpPr>
          <p:cNvPr id="4" name="Footer Placeholder 3">
            <a:extLst>
              <a:ext uri="{FF2B5EF4-FFF2-40B4-BE49-F238E27FC236}">
                <a16:creationId xmlns:a16="http://schemas.microsoft.com/office/drawing/2014/main" id="{8BFF7D2A-5E99-8C90-5260-ACEC0453C19E}"/>
              </a:ext>
            </a:extLst>
          </p:cNvPr>
          <p:cNvSpPr>
            <a:spLocks noGrp="1"/>
          </p:cNvSpPr>
          <p:nvPr>
            <p:ph type="ftr" sz="quarter" idx="11"/>
          </p:nvPr>
        </p:nvSpPr>
        <p:spPr>
          <a:xfrm>
            <a:off x="4382724" y="5951811"/>
            <a:ext cx="4989875" cy="365125"/>
          </a:xfrm>
        </p:spPr>
        <p:txBody>
          <a:bodyPr>
            <a:normAutofit/>
          </a:bodyPr>
          <a:lstStyle/>
          <a:p>
            <a:endParaRPr lang="en-US">
              <a:solidFill>
                <a:srgbClr val="14C1DB"/>
              </a:solidFill>
            </a:endParaRPr>
          </a:p>
        </p:txBody>
      </p:sp>
      <p:sp>
        <p:nvSpPr>
          <p:cNvPr id="5" name="Slide Number Placeholder 4">
            <a:extLst>
              <a:ext uri="{FF2B5EF4-FFF2-40B4-BE49-F238E27FC236}">
                <a16:creationId xmlns:a16="http://schemas.microsoft.com/office/drawing/2014/main" id="{D5B640CA-0F0C-111A-4096-BD12FFEE30B4}"/>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14C1DB"/>
                </a:solidFill>
              </a:rPr>
              <a:pPr>
                <a:spcAft>
                  <a:spcPts val="600"/>
                </a:spcAft>
              </a:pPr>
              <a:t>5</a:t>
            </a:fld>
            <a:endParaRPr lang="en-US">
              <a:solidFill>
                <a:srgbClr val="14C1DB"/>
              </a:solidFill>
            </a:endParaRPr>
          </a:p>
        </p:txBody>
      </p:sp>
    </p:spTree>
    <p:extLst>
      <p:ext uri="{BB962C8B-B14F-4D97-AF65-F5344CB8AC3E}">
        <p14:creationId xmlns:p14="http://schemas.microsoft.com/office/powerpoint/2010/main" val="675861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strategic levels across the organisation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3604334" y="1655410"/>
            <a:ext cx="7261934" cy="4829014"/>
          </a:xfrm>
          <a:prstGeom prst="rect">
            <a:avLst/>
          </a:prstGeom>
          <a:noFill/>
        </p:spPr>
        <p:txBody>
          <a:bodyPr wrap="square" rtlCol="0">
            <a:spAutoFit/>
          </a:bodyPr>
          <a:lstStyle/>
          <a:p>
            <a:pPr>
              <a:lnSpc>
                <a:spcPct val="90000"/>
              </a:lnSpc>
            </a:pPr>
            <a:r>
              <a:rPr lang="en-GB" altLang="en-US" b="1" i="1" dirty="0">
                <a:solidFill>
                  <a:srgbClr val="0070C0"/>
                </a:solidFill>
              </a:rPr>
              <a:t>Corporate-level strategy</a:t>
            </a:r>
          </a:p>
          <a:p>
            <a:pPr marL="457200" indent="-457200">
              <a:lnSpc>
                <a:spcPct val="90000"/>
              </a:lnSpc>
              <a:buFont typeface="Arial" panose="020B0604020202020204" pitchFamily="34" charset="0"/>
              <a:buChar char="•"/>
            </a:pPr>
            <a:r>
              <a:rPr lang="en-GB" altLang="en-US" dirty="0"/>
              <a:t>is concerned with the overall strategy of an organisation which consists of various business units, operating in various markets</a:t>
            </a:r>
          </a:p>
          <a:p>
            <a:pPr marL="457200" indent="-457200">
              <a:lnSpc>
                <a:spcPct val="90000"/>
              </a:lnSpc>
              <a:buFont typeface="Arial" panose="020B0604020202020204" pitchFamily="34" charset="0"/>
              <a:buChar char="•"/>
            </a:pPr>
            <a:r>
              <a:rPr lang="en-GB" altLang="en-US" dirty="0"/>
              <a:t>determines how the organisation enhances the value of the various business units</a:t>
            </a:r>
          </a:p>
          <a:p>
            <a:pPr>
              <a:lnSpc>
                <a:spcPct val="90000"/>
              </a:lnSpc>
            </a:pPr>
            <a:endParaRPr lang="en-GB" altLang="en-US" dirty="0"/>
          </a:p>
          <a:p>
            <a:pPr>
              <a:lnSpc>
                <a:spcPct val="90000"/>
              </a:lnSpc>
            </a:pPr>
            <a:r>
              <a:rPr lang="en-GB" altLang="en-US" b="1" i="1" dirty="0">
                <a:solidFill>
                  <a:srgbClr val="0070C0"/>
                </a:solidFill>
              </a:rPr>
              <a:t>Business-level strategy</a:t>
            </a:r>
          </a:p>
          <a:p>
            <a:pPr marL="457200" indent="-457200">
              <a:lnSpc>
                <a:spcPct val="90000"/>
              </a:lnSpc>
              <a:buFont typeface="Arial" panose="020B0604020202020204" pitchFamily="34" charset="0"/>
              <a:buChar char="•"/>
            </a:pPr>
            <a:r>
              <a:rPr lang="en-GB" altLang="en-US" dirty="0"/>
              <a:t>is concerned with the way a business competes successfully in individual markets</a:t>
            </a:r>
          </a:p>
          <a:p>
            <a:pPr marL="457200" indent="-457200">
              <a:lnSpc>
                <a:spcPct val="90000"/>
              </a:lnSpc>
              <a:buFont typeface="Arial" panose="020B0604020202020204" pitchFamily="34" charset="0"/>
              <a:buChar char="•"/>
            </a:pPr>
            <a:r>
              <a:rPr lang="en-GB" altLang="en-US" dirty="0"/>
              <a:t>Needs to link closely to objectives of corporate-level strategy</a:t>
            </a:r>
          </a:p>
          <a:p>
            <a:pPr>
              <a:lnSpc>
                <a:spcPct val="90000"/>
              </a:lnSpc>
            </a:pPr>
            <a:endParaRPr lang="en-GB" altLang="en-US" dirty="0"/>
          </a:p>
          <a:p>
            <a:pPr>
              <a:lnSpc>
                <a:spcPct val="90000"/>
              </a:lnSpc>
            </a:pPr>
            <a:r>
              <a:rPr lang="en-GB" altLang="en-US" b="1" i="1" dirty="0">
                <a:solidFill>
                  <a:srgbClr val="0070C0"/>
                </a:solidFill>
              </a:rPr>
              <a:t>Functional-level strategy</a:t>
            </a:r>
          </a:p>
          <a:p>
            <a:pPr marL="457200" indent="-457200">
              <a:lnSpc>
                <a:spcPct val="90000"/>
              </a:lnSpc>
              <a:buFont typeface="Arial" panose="020B0604020202020204" pitchFamily="34" charset="0"/>
              <a:buChar char="•"/>
            </a:pPr>
            <a:r>
              <a:rPr lang="en-GB" altLang="en-US" dirty="0"/>
              <a:t>is concerned with aligning activities of individual departments with the strategic objectives set at higher levels</a:t>
            </a:r>
          </a:p>
          <a:p>
            <a:pPr marL="457200" indent="-457200">
              <a:lnSpc>
                <a:spcPct val="90000"/>
              </a:lnSpc>
              <a:buFont typeface="Arial" panose="020B0604020202020204" pitchFamily="34" charset="0"/>
              <a:buChar char="•"/>
            </a:pPr>
            <a:r>
              <a:rPr lang="en-GB" altLang="en-US" dirty="0"/>
              <a:t>address unique challenges of these departments (e.g. resources)</a:t>
            </a:r>
          </a:p>
          <a:p>
            <a:pPr>
              <a:lnSpc>
                <a:spcPct val="90000"/>
              </a:lnSpc>
            </a:pPr>
            <a:endParaRPr lang="en-GB" altLang="en-US" b="1" i="1" dirty="0">
              <a:solidFill>
                <a:srgbClr val="0070C0"/>
              </a:solidFill>
            </a:endParaRPr>
          </a:p>
          <a:p>
            <a:pPr>
              <a:lnSpc>
                <a:spcPct val="90000"/>
              </a:lnSpc>
            </a:pPr>
            <a:r>
              <a:rPr lang="en-GB" altLang="en-US" b="1" i="1" dirty="0">
                <a:solidFill>
                  <a:srgbClr val="0070C0"/>
                </a:solidFill>
              </a:rPr>
              <a:t>Operational-level strategy</a:t>
            </a:r>
          </a:p>
          <a:p>
            <a:pPr marL="457200" indent="-457200">
              <a:lnSpc>
                <a:spcPct val="90000"/>
              </a:lnSpc>
              <a:buFont typeface="Arial" panose="020B0604020202020204" pitchFamily="34" charset="0"/>
              <a:buChar char="•"/>
            </a:pPr>
            <a:r>
              <a:rPr lang="en-GB" altLang="en-US" dirty="0"/>
              <a:t>is concerned with the daily running of the organisation (e.g. actions, processes)</a:t>
            </a:r>
            <a:endParaRPr lang="en-GB"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6</a:t>
            </a:fld>
            <a:endParaRPr lang="en-US" dirty="0"/>
          </a:p>
        </p:txBody>
      </p:sp>
      <p:sp>
        <p:nvSpPr>
          <p:cNvPr id="6" name="Arrow: Up-Down 5">
            <a:extLst>
              <a:ext uri="{FF2B5EF4-FFF2-40B4-BE49-F238E27FC236}">
                <a16:creationId xmlns:a16="http://schemas.microsoft.com/office/drawing/2014/main" id="{8EC24186-79F5-3673-BFB1-7ECE7768B664}"/>
              </a:ext>
            </a:extLst>
          </p:cNvPr>
          <p:cNvSpPr/>
          <p:nvPr/>
        </p:nvSpPr>
        <p:spPr>
          <a:xfrm>
            <a:off x="1621818" y="2669570"/>
            <a:ext cx="482681" cy="2790339"/>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B2A097-AD65-4B99-11FF-1875E8C659BC}"/>
              </a:ext>
            </a:extLst>
          </p:cNvPr>
          <p:cNvSpPr txBox="1"/>
          <p:nvPr/>
        </p:nvSpPr>
        <p:spPr>
          <a:xfrm>
            <a:off x="1029811" y="2056984"/>
            <a:ext cx="1642369" cy="461665"/>
          </a:xfrm>
          <a:prstGeom prst="rect">
            <a:avLst/>
          </a:prstGeom>
          <a:noFill/>
        </p:spPr>
        <p:txBody>
          <a:bodyPr wrap="square" rtlCol="0">
            <a:spAutoFit/>
          </a:bodyPr>
          <a:lstStyle/>
          <a:p>
            <a:pPr algn="ctr"/>
            <a:r>
              <a:rPr lang="en-GB" sz="2400" b="1" dirty="0">
                <a:solidFill>
                  <a:srgbClr val="0070C0"/>
                </a:solidFill>
              </a:rPr>
              <a:t>Long Term</a:t>
            </a:r>
          </a:p>
        </p:txBody>
      </p:sp>
      <p:sp>
        <p:nvSpPr>
          <p:cNvPr id="9" name="TextBox 8">
            <a:extLst>
              <a:ext uri="{FF2B5EF4-FFF2-40B4-BE49-F238E27FC236}">
                <a16:creationId xmlns:a16="http://schemas.microsoft.com/office/drawing/2014/main" id="{7FCACB3A-B7A6-1BE4-0CFC-491B1E666FC1}"/>
              </a:ext>
            </a:extLst>
          </p:cNvPr>
          <p:cNvSpPr txBox="1"/>
          <p:nvPr/>
        </p:nvSpPr>
        <p:spPr>
          <a:xfrm>
            <a:off x="1029810" y="5661654"/>
            <a:ext cx="1642369" cy="461665"/>
          </a:xfrm>
          <a:prstGeom prst="rect">
            <a:avLst/>
          </a:prstGeom>
          <a:noFill/>
        </p:spPr>
        <p:txBody>
          <a:bodyPr wrap="square" rtlCol="0">
            <a:spAutoFit/>
          </a:bodyPr>
          <a:lstStyle/>
          <a:p>
            <a:pPr algn="ctr"/>
            <a:r>
              <a:rPr lang="en-GB" sz="2400" b="1" dirty="0">
                <a:solidFill>
                  <a:srgbClr val="0070C0"/>
                </a:solidFill>
              </a:rPr>
              <a:t>Short Term</a:t>
            </a:r>
          </a:p>
        </p:txBody>
      </p:sp>
      <p:pic>
        <p:nvPicPr>
          <p:cNvPr id="7" name="Picture 6" descr="Chess checkmate">
            <a:extLst>
              <a:ext uri="{FF2B5EF4-FFF2-40B4-BE49-F238E27FC236}">
                <a16:creationId xmlns:a16="http://schemas.microsoft.com/office/drawing/2014/main" id="{D226CF43-78C5-6C7E-7851-BE781FAE945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5322" y="3139741"/>
            <a:ext cx="2775671" cy="1849996"/>
          </a:xfrm>
          <a:prstGeom prst="rect">
            <a:avLst/>
          </a:prstGeom>
        </p:spPr>
      </p:pic>
    </p:spTree>
    <p:extLst>
      <p:ext uri="{BB962C8B-B14F-4D97-AF65-F5344CB8AC3E}">
        <p14:creationId xmlns:p14="http://schemas.microsoft.com/office/powerpoint/2010/main" val="1608143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2C9AA49-4C5F-BDCB-CF90-F98D00456002}"/>
              </a:ext>
            </a:extLst>
          </p:cNvPr>
          <p:cNvSpPr>
            <a:spLocks noGrp="1"/>
          </p:cNvSpPr>
          <p:nvPr>
            <p:ph type="title"/>
          </p:nvPr>
        </p:nvSpPr>
        <p:spPr>
          <a:xfrm>
            <a:off x="601255" y="702155"/>
            <a:ext cx="3409783" cy="1300365"/>
          </a:xfrm>
        </p:spPr>
        <p:txBody>
          <a:bodyPr>
            <a:normAutofit/>
          </a:bodyPr>
          <a:lstStyle/>
          <a:p>
            <a:r>
              <a:rPr lang="en-GB">
                <a:solidFill>
                  <a:srgbClr val="FFFFFF"/>
                </a:solidFill>
              </a:rPr>
              <a:t>Three horizons for strategy</a:t>
            </a:r>
          </a:p>
        </p:txBody>
      </p:sp>
      <p:sp>
        <p:nvSpPr>
          <p:cNvPr id="3" name="Content Placeholder 2">
            <a:extLst>
              <a:ext uri="{FF2B5EF4-FFF2-40B4-BE49-F238E27FC236}">
                <a16:creationId xmlns:a16="http://schemas.microsoft.com/office/drawing/2014/main" id="{C028277A-5308-CFD3-62FC-8D2B923A7B5D}"/>
              </a:ext>
            </a:extLst>
          </p:cNvPr>
          <p:cNvSpPr>
            <a:spLocks noGrp="1"/>
          </p:cNvSpPr>
          <p:nvPr>
            <p:ph idx="1"/>
          </p:nvPr>
        </p:nvSpPr>
        <p:spPr>
          <a:xfrm>
            <a:off x="601255" y="2177142"/>
            <a:ext cx="3409782" cy="3823607"/>
          </a:xfrm>
        </p:spPr>
        <p:txBody>
          <a:bodyPr>
            <a:normAutofit/>
          </a:bodyPr>
          <a:lstStyle/>
          <a:p>
            <a:pPr marL="0" indent="0">
              <a:lnSpc>
                <a:spcPct val="100000"/>
              </a:lnSpc>
              <a:buNone/>
            </a:pPr>
            <a:r>
              <a:rPr lang="en-GB" sz="1600" b="1" dirty="0">
                <a:solidFill>
                  <a:srgbClr val="00B0F0"/>
                </a:solidFill>
              </a:rPr>
              <a:t>Horizon 1: </a:t>
            </a:r>
          </a:p>
          <a:p>
            <a:pPr>
              <a:lnSpc>
                <a:spcPct val="100000"/>
              </a:lnSpc>
            </a:pPr>
            <a:r>
              <a:rPr lang="en-GB" sz="1400" dirty="0">
                <a:solidFill>
                  <a:srgbClr val="FFFFFF"/>
                </a:solidFill>
              </a:rPr>
              <a:t>Current core activities – extend and defend these activities.</a:t>
            </a:r>
          </a:p>
          <a:p>
            <a:pPr marL="0" indent="0">
              <a:lnSpc>
                <a:spcPct val="100000"/>
              </a:lnSpc>
              <a:buNone/>
            </a:pPr>
            <a:r>
              <a:rPr lang="en-GB" sz="1600" b="1" dirty="0">
                <a:solidFill>
                  <a:srgbClr val="00B0F0"/>
                </a:solidFill>
              </a:rPr>
              <a:t>Horizon 2: </a:t>
            </a:r>
          </a:p>
          <a:p>
            <a:pPr>
              <a:lnSpc>
                <a:spcPct val="100000"/>
              </a:lnSpc>
            </a:pPr>
            <a:r>
              <a:rPr lang="en-GB" sz="1400" dirty="0">
                <a:solidFill>
                  <a:srgbClr val="FFFFFF"/>
                </a:solidFill>
              </a:rPr>
              <a:t>Develop emerging activities – to generate new 	sources of growth and/or profit.</a:t>
            </a:r>
          </a:p>
          <a:p>
            <a:pPr marL="0" indent="0">
              <a:lnSpc>
                <a:spcPct val="100000"/>
              </a:lnSpc>
              <a:buNone/>
            </a:pPr>
            <a:r>
              <a:rPr lang="en-GB" sz="1600" b="1" dirty="0">
                <a:solidFill>
                  <a:srgbClr val="00B0F0"/>
                </a:solidFill>
              </a:rPr>
              <a:t>Horizon 3: </a:t>
            </a:r>
          </a:p>
          <a:p>
            <a:pPr>
              <a:lnSpc>
                <a:spcPct val="100000"/>
              </a:lnSpc>
            </a:pPr>
            <a:r>
              <a:rPr lang="en-GB" sz="1400" dirty="0">
                <a:solidFill>
                  <a:srgbClr val="FFFFFF"/>
                </a:solidFill>
              </a:rPr>
              <a:t>Create viable strategic options for the future – higher risk activities that may take years to generate growth/profits.</a:t>
            </a:r>
          </a:p>
        </p:txBody>
      </p:sp>
      <p:pic>
        <p:nvPicPr>
          <p:cNvPr id="6" name="Picture 10" descr="M01NF002">
            <a:extLst>
              <a:ext uri="{FF2B5EF4-FFF2-40B4-BE49-F238E27FC236}">
                <a16:creationId xmlns:a16="http://schemas.microsoft.com/office/drawing/2014/main" id="{42165A57-E9F1-5EF5-5AD0-809FF76FB44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82196" y="857251"/>
            <a:ext cx="7768549" cy="386921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909043D-A092-E1B4-6286-FB3B38709A38}"/>
              </a:ext>
            </a:extLst>
          </p:cNvPr>
          <p:cNvSpPr>
            <a:spLocks noGrp="1"/>
          </p:cNvSpPr>
          <p:nvPr>
            <p:ph type="ftr" sz="quarter" idx="11"/>
          </p:nvPr>
        </p:nvSpPr>
        <p:spPr>
          <a:xfrm>
            <a:off x="581192" y="6400800"/>
            <a:ext cx="3429845" cy="365125"/>
          </a:xfrm>
        </p:spPr>
        <p:txBody>
          <a:bodyPr>
            <a:normAutofit/>
          </a:bodyPr>
          <a:lstStyle/>
          <a:p>
            <a:pPr>
              <a:spcAft>
                <a:spcPts val="600"/>
              </a:spcAft>
            </a:pPr>
            <a:r>
              <a:rPr lang="en-GB" dirty="0">
                <a:solidFill>
                  <a:schemeClr val="bg1"/>
                </a:solidFill>
              </a:rPr>
              <a:t>Johnson, Whittington, Scholes, Angwin, </a:t>
            </a:r>
            <a:r>
              <a:rPr lang="en-GB" dirty="0" err="1">
                <a:solidFill>
                  <a:schemeClr val="bg1"/>
                </a:solidFill>
              </a:rPr>
              <a:t>Regner</a:t>
            </a:r>
            <a:r>
              <a:rPr lang="en-GB" dirty="0">
                <a:solidFill>
                  <a:schemeClr val="bg1"/>
                </a:solidFill>
              </a:rPr>
              <a:t> (2017)</a:t>
            </a:r>
          </a:p>
        </p:txBody>
      </p:sp>
      <p:sp>
        <p:nvSpPr>
          <p:cNvPr id="5" name="Slide Number Placeholder 4">
            <a:extLst>
              <a:ext uri="{FF2B5EF4-FFF2-40B4-BE49-F238E27FC236}">
                <a16:creationId xmlns:a16="http://schemas.microsoft.com/office/drawing/2014/main" id="{22878986-40A9-3575-03FE-2C555C92163F}"/>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0486D1"/>
                </a:solidFill>
              </a:rPr>
              <a:pPr>
                <a:spcAft>
                  <a:spcPts val="600"/>
                </a:spcAft>
              </a:pPr>
              <a:t>7</a:t>
            </a:fld>
            <a:endParaRPr lang="en-US">
              <a:solidFill>
                <a:srgbClr val="0486D1"/>
              </a:solidFill>
            </a:endParaRPr>
          </a:p>
        </p:txBody>
      </p:sp>
      <p:sp>
        <p:nvSpPr>
          <p:cNvPr id="12" name="TextBox 11">
            <a:extLst>
              <a:ext uri="{FF2B5EF4-FFF2-40B4-BE49-F238E27FC236}">
                <a16:creationId xmlns:a16="http://schemas.microsoft.com/office/drawing/2014/main" id="{8289FC77-8EA0-9E0D-579B-D23C095044E9}"/>
              </a:ext>
            </a:extLst>
          </p:cNvPr>
          <p:cNvSpPr txBox="1"/>
          <p:nvPr/>
        </p:nvSpPr>
        <p:spPr>
          <a:xfrm>
            <a:off x="4767100" y="4954508"/>
            <a:ext cx="7247813" cy="1354217"/>
          </a:xfrm>
          <a:prstGeom prst="rect">
            <a:avLst/>
          </a:prstGeom>
          <a:noFill/>
        </p:spPr>
        <p:txBody>
          <a:bodyPr wrap="square">
            <a:spAutoFit/>
          </a:bodyPr>
          <a:lstStyle/>
          <a:p>
            <a:r>
              <a:rPr lang="en-GB" b="1" dirty="0">
                <a:solidFill>
                  <a:srgbClr val="C00000"/>
                </a:solidFill>
              </a:rPr>
              <a:t>‘Profit’ </a:t>
            </a:r>
            <a:r>
              <a:rPr lang="en-GB" dirty="0">
                <a:solidFill>
                  <a:schemeClr val="bg1"/>
                </a:solidFill>
              </a:rPr>
              <a:t>on the vertical axis can be replaced by non-profit objectives</a:t>
            </a:r>
          </a:p>
          <a:p>
            <a:r>
              <a:rPr lang="en-GB" b="1" dirty="0">
                <a:solidFill>
                  <a:srgbClr val="C00000"/>
                </a:solidFill>
              </a:rPr>
              <a:t>‘Business’ </a:t>
            </a:r>
            <a:r>
              <a:rPr lang="en-GB" dirty="0">
                <a:solidFill>
                  <a:schemeClr val="bg1"/>
                </a:solidFill>
              </a:rPr>
              <a:t>can refer to any set of activities</a:t>
            </a:r>
          </a:p>
          <a:p>
            <a:r>
              <a:rPr lang="en-GB" b="1" dirty="0">
                <a:solidFill>
                  <a:srgbClr val="C00000"/>
                </a:solidFill>
              </a:rPr>
              <a:t>‘Time’ </a:t>
            </a:r>
            <a:r>
              <a:rPr lang="en-GB" dirty="0">
                <a:solidFill>
                  <a:schemeClr val="bg1"/>
                </a:solidFill>
              </a:rPr>
              <a:t>can refer to a varying number of years</a:t>
            </a:r>
          </a:p>
          <a:p>
            <a:endParaRPr lang="en-GB" dirty="0">
              <a:solidFill>
                <a:schemeClr val="bg1"/>
              </a:solidFill>
            </a:endParaRPr>
          </a:p>
          <a:p>
            <a:r>
              <a:rPr lang="en-GB" sz="1000" dirty="0">
                <a:solidFill>
                  <a:schemeClr val="bg1"/>
                </a:solidFill>
              </a:rPr>
              <a:t>Source: M. </a:t>
            </a:r>
            <a:r>
              <a:rPr lang="en-GB" sz="1000" dirty="0" err="1">
                <a:solidFill>
                  <a:schemeClr val="bg1"/>
                </a:solidFill>
              </a:rPr>
              <a:t>Baghai</a:t>
            </a:r>
            <a:r>
              <a:rPr lang="en-GB" sz="1000" dirty="0">
                <a:solidFill>
                  <a:schemeClr val="bg1"/>
                </a:solidFill>
              </a:rPr>
              <a:t>, S. Coley and D. White, The Alchemy of Growth, </a:t>
            </a:r>
            <a:r>
              <a:rPr lang="en-GB" sz="1000" dirty="0" err="1">
                <a:solidFill>
                  <a:schemeClr val="bg1"/>
                </a:solidFill>
              </a:rPr>
              <a:t>Texere</a:t>
            </a:r>
            <a:r>
              <a:rPr lang="en-GB" sz="1000" dirty="0">
                <a:solidFill>
                  <a:schemeClr val="bg1"/>
                </a:solidFill>
              </a:rPr>
              <a:t> Publishers, 2000. Figure 1.1, p. 5.</a:t>
            </a:r>
          </a:p>
        </p:txBody>
      </p:sp>
    </p:spTree>
    <p:extLst>
      <p:ext uri="{BB962C8B-B14F-4D97-AF65-F5344CB8AC3E}">
        <p14:creationId xmlns:p14="http://schemas.microsoft.com/office/powerpoint/2010/main" val="10460392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a:bodyPr>
          <a:lstStyle/>
          <a:p>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8</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Tree>
    <p:extLst>
      <p:ext uri="{BB962C8B-B14F-4D97-AF65-F5344CB8AC3E}">
        <p14:creationId xmlns:p14="http://schemas.microsoft.com/office/powerpoint/2010/main" val="3318169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C34AB-5D5A-99EE-6D79-2920DDC2D0A0}"/>
              </a:ext>
            </a:extLst>
          </p:cNvPr>
          <p:cNvSpPr>
            <a:spLocks noGrp="1"/>
          </p:cNvSpPr>
          <p:nvPr>
            <p:ph type="title"/>
          </p:nvPr>
        </p:nvSpPr>
        <p:spPr/>
        <p:txBody>
          <a:bodyPr/>
          <a:lstStyle/>
          <a:p>
            <a:r>
              <a:rPr lang="en-GB" dirty="0"/>
              <a:t>The exploring strategy framework – application</a:t>
            </a:r>
          </a:p>
        </p:txBody>
      </p:sp>
      <p:sp>
        <p:nvSpPr>
          <p:cNvPr id="3" name="Content Placeholder 2">
            <a:extLst>
              <a:ext uri="{FF2B5EF4-FFF2-40B4-BE49-F238E27FC236}">
                <a16:creationId xmlns:a16="http://schemas.microsoft.com/office/drawing/2014/main" id="{BDC11604-A931-FC63-58BD-2A4AAFA2C90B}"/>
              </a:ext>
            </a:extLst>
          </p:cNvPr>
          <p:cNvSpPr>
            <a:spLocks noGrp="1"/>
          </p:cNvSpPr>
          <p:nvPr>
            <p:ph idx="1"/>
          </p:nvPr>
        </p:nvSpPr>
        <p:spPr/>
        <p:txBody>
          <a:bodyPr>
            <a:normAutofit/>
          </a:bodyPr>
          <a:lstStyle/>
          <a:p>
            <a:r>
              <a:rPr lang="en-GB" sz="1800" dirty="0"/>
              <a:t>The Exploring Strategy Framework can be applied in many contexts.</a:t>
            </a:r>
          </a:p>
          <a:p>
            <a:r>
              <a:rPr lang="en-GB" sz="1800" dirty="0"/>
              <a:t>In each context the balance of strategic issues differs:</a:t>
            </a:r>
          </a:p>
          <a:p>
            <a:pPr lvl="1"/>
            <a:r>
              <a:rPr lang="en-GB" sz="1800" b="1" dirty="0">
                <a:solidFill>
                  <a:srgbClr val="0070C0"/>
                </a:solidFill>
              </a:rPr>
              <a:t>Small businesses </a:t>
            </a:r>
            <a:r>
              <a:rPr lang="en-GB" sz="1800" dirty="0"/>
              <a:t>(e.g. strategic purpose, growth issues and retaining independence).</a:t>
            </a:r>
          </a:p>
          <a:p>
            <a:pPr lvl="1"/>
            <a:r>
              <a:rPr lang="en-GB" sz="1800" b="1" dirty="0">
                <a:solidFill>
                  <a:srgbClr val="0070C0"/>
                </a:solidFill>
              </a:rPr>
              <a:t>Multinational corporations </a:t>
            </a:r>
            <a:r>
              <a:rPr lang="en-GB" sz="1800" dirty="0"/>
              <a:t>(e.g. geographical scope; cultural issues and structure/control issues).</a:t>
            </a:r>
          </a:p>
          <a:p>
            <a:pPr lvl="1"/>
            <a:r>
              <a:rPr lang="en-GB" sz="1800" b="1" dirty="0">
                <a:solidFill>
                  <a:srgbClr val="0070C0"/>
                </a:solidFill>
              </a:rPr>
              <a:t>Public sector organisations </a:t>
            </a:r>
            <a:r>
              <a:rPr lang="en-GB" sz="1800" dirty="0"/>
              <a:t>(e.g. service/quality and managing change issues).</a:t>
            </a:r>
          </a:p>
          <a:p>
            <a:pPr lvl="1"/>
            <a:r>
              <a:rPr lang="en-GB" sz="1800" b="1" dirty="0">
                <a:solidFill>
                  <a:srgbClr val="0070C0"/>
                </a:solidFill>
              </a:rPr>
              <a:t>Not-for-profit organisations </a:t>
            </a:r>
            <a:r>
              <a:rPr lang="en-GB" sz="1800" dirty="0"/>
              <a:t>(e.g. purpose and funding issues).</a:t>
            </a:r>
          </a:p>
          <a:p>
            <a:endParaRPr lang="en-GB" sz="1800" dirty="0"/>
          </a:p>
        </p:txBody>
      </p:sp>
      <p:sp>
        <p:nvSpPr>
          <p:cNvPr id="4" name="Footer Placeholder 3">
            <a:extLst>
              <a:ext uri="{FF2B5EF4-FFF2-40B4-BE49-F238E27FC236}">
                <a16:creationId xmlns:a16="http://schemas.microsoft.com/office/drawing/2014/main" id="{A6B62D3B-F63F-1AAB-E9F2-A968E49F221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D217EEF-CECB-BA28-A9F4-DEEA8E72D6F2}"/>
              </a:ext>
            </a:extLst>
          </p:cNvPr>
          <p:cNvSpPr>
            <a:spLocks noGrp="1"/>
          </p:cNvSpPr>
          <p:nvPr>
            <p:ph type="sldNum" sz="quarter" idx="12"/>
          </p:nvPr>
        </p:nvSpPr>
        <p:spPr/>
        <p:txBody>
          <a:bodyPr/>
          <a:lstStyle/>
          <a:p>
            <a:fld id="{3A98EE3D-8CD1-4C3F-BD1C-C98C9596463C}" type="slidenum">
              <a:rPr lang="en-US" smtClean="0"/>
              <a:t>9</a:t>
            </a:fld>
            <a:endParaRPr lang="en-US" dirty="0"/>
          </a:p>
        </p:txBody>
      </p:sp>
    </p:spTree>
    <p:extLst>
      <p:ext uri="{BB962C8B-B14F-4D97-AF65-F5344CB8AC3E}">
        <p14:creationId xmlns:p14="http://schemas.microsoft.com/office/powerpoint/2010/main" val="1751132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FF0B-372E-AC37-0741-E9380D7DBC7E}"/>
              </a:ext>
            </a:extLst>
          </p:cNvPr>
          <p:cNvSpPr>
            <a:spLocks noGrp="1"/>
          </p:cNvSpPr>
          <p:nvPr>
            <p:ph type="title"/>
          </p:nvPr>
        </p:nvSpPr>
        <p:spPr>
          <a:xfrm>
            <a:off x="581191" y="702156"/>
            <a:ext cx="11352349" cy="1188720"/>
          </a:xfrm>
        </p:spPr>
        <p:txBody>
          <a:bodyPr/>
          <a:lstStyle/>
          <a:p>
            <a:r>
              <a:rPr lang="en-GB" dirty="0"/>
              <a:t>The strategy check list – fundamental questions in strategy</a:t>
            </a:r>
          </a:p>
        </p:txBody>
      </p:sp>
      <p:sp>
        <p:nvSpPr>
          <p:cNvPr id="4" name="Footer Placeholder 3">
            <a:extLst>
              <a:ext uri="{FF2B5EF4-FFF2-40B4-BE49-F238E27FC236}">
                <a16:creationId xmlns:a16="http://schemas.microsoft.com/office/drawing/2014/main" id="{BA970425-FF7F-6167-F90F-53800D492A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E56ECED-45A5-0695-ECD9-7213A19ED020}"/>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7" name="Footer Placeholder 1">
            <a:extLst>
              <a:ext uri="{FF2B5EF4-FFF2-40B4-BE49-F238E27FC236}">
                <a16:creationId xmlns:a16="http://schemas.microsoft.com/office/drawing/2014/main" id="{32C2EA60-1744-6216-A204-FC47520A47CA}"/>
              </a:ext>
            </a:extLst>
          </p:cNvPr>
          <p:cNvSpPr txBox="1">
            <a:spLocks/>
          </p:cNvSpPr>
          <p:nvPr/>
        </p:nvSpPr>
        <p:spPr>
          <a:xfrm>
            <a:off x="2793247" y="6002432"/>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pic>
        <p:nvPicPr>
          <p:cNvPr id="9" name="Picture 8">
            <a:extLst>
              <a:ext uri="{FF2B5EF4-FFF2-40B4-BE49-F238E27FC236}">
                <a16:creationId xmlns:a16="http://schemas.microsoft.com/office/drawing/2014/main" id="{985D9E96-F14E-1D0A-881F-BF656E0A73AE}"/>
              </a:ext>
            </a:extLst>
          </p:cNvPr>
          <p:cNvPicPr>
            <a:picLocks noChangeAspect="1"/>
          </p:cNvPicPr>
          <p:nvPr/>
        </p:nvPicPr>
        <p:blipFill>
          <a:blip r:embed="rId2"/>
          <a:stretch>
            <a:fillRect/>
          </a:stretch>
        </p:blipFill>
        <p:spPr>
          <a:xfrm>
            <a:off x="285194" y="2237874"/>
            <a:ext cx="11748946" cy="3317349"/>
          </a:xfrm>
          <a:prstGeom prst="rect">
            <a:avLst/>
          </a:prstGeom>
        </p:spPr>
      </p:pic>
    </p:spTree>
    <p:extLst>
      <p:ext uri="{BB962C8B-B14F-4D97-AF65-F5344CB8AC3E}">
        <p14:creationId xmlns:p14="http://schemas.microsoft.com/office/powerpoint/2010/main" val="4237433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8" name="Rectangle 8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90" name="Rectangle 8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92" name="Rectangle 9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94" name="Rectangle 93">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96" name="Group 95">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97" name="Rectangle 96">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98" name="Rectangle 9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sp>
        <p:nvSpPr>
          <p:cNvPr id="2" name="Title 1">
            <a:extLst>
              <a:ext uri="{FF2B5EF4-FFF2-40B4-BE49-F238E27FC236}">
                <a16:creationId xmlns:a16="http://schemas.microsoft.com/office/drawing/2014/main" id="{B525FA1A-8CC5-CCB4-8A74-0EA0B4186E53}"/>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strategic management is a process</a:t>
            </a:r>
          </a:p>
        </p:txBody>
      </p:sp>
      <p:sp>
        <p:nvSpPr>
          <p:cNvPr id="5" name="Slide Number Placeholder 4">
            <a:extLst>
              <a:ext uri="{FF2B5EF4-FFF2-40B4-BE49-F238E27FC236}">
                <a16:creationId xmlns:a16="http://schemas.microsoft.com/office/drawing/2014/main" id="{38F140AF-A3AB-CA9B-13E9-9F234CD984C9}"/>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5242FFC-F9C3-0401-3D37-ABE3487D9864}"/>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8" name="Content Placeholder 67">
            <a:extLst>
              <a:ext uri="{FF2B5EF4-FFF2-40B4-BE49-F238E27FC236}">
                <a16:creationId xmlns:a16="http://schemas.microsoft.com/office/drawing/2014/main" id="{420DDB6E-F19A-8391-F6B7-B3B3EDE821B9}"/>
              </a:ext>
            </a:extLst>
          </p:cNvPr>
          <p:cNvPicPr>
            <a:picLocks noGrp="1" noChangeAspect="1"/>
          </p:cNvPicPr>
          <p:nvPr>
            <p:ph idx="1"/>
          </p:nvPr>
        </p:nvPicPr>
        <p:blipFill>
          <a:blip r:embed="rId2"/>
          <a:stretch>
            <a:fillRect/>
          </a:stretch>
        </p:blipFill>
        <p:spPr>
          <a:xfrm>
            <a:off x="4740676" y="1094661"/>
            <a:ext cx="6061272" cy="3500385"/>
          </a:xfrm>
          <a:prstGeom prst="rect">
            <a:avLst/>
          </a:prstGeom>
        </p:spPr>
      </p:pic>
      <p:sp>
        <p:nvSpPr>
          <p:cNvPr id="3" name="Content Placeholder 2">
            <a:extLst>
              <a:ext uri="{FF2B5EF4-FFF2-40B4-BE49-F238E27FC236}">
                <a16:creationId xmlns:a16="http://schemas.microsoft.com/office/drawing/2014/main" id="{6B9275BA-4406-0183-EE83-3F4EA966A3AA}"/>
              </a:ext>
            </a:extLst>
          </p:cNvPr>
          <p:cNvSpPr txBox="1">
            <a:spLocks/>
          </p:cNvSpPr>
          <p:nvPr/>
        </p:nvSpPr>
        <p:spPr>
          <a:xfrm>
            <a:off x="4771501" y="5002385"/>
            <a:ext cx="6560598" cy="1499736"/>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Directs the </a:t>
            </a:r>
            <a:r>
              <a:rPr kumimoji="0" lang="en-US" alt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organisation</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toward overall goals and objectives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Includes multiple stakeholders in decision making</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Needs to incorporate short-term and long-term perspectives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Recognises</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trade-offs between efficiency and effectiveness</a:t>
            </a:r>
          </a:p>
        </p:txBody>
      </p:sp>
      <p:sp>
        <p:nvSpPr>
          <p:cNvPr id="6" name="TextBox 5">
            <a:extLst>
              <a:ext uri="{FF2B5EF4-FFF2-40B4-BE49-F238E27FC236}">
                <a16:creationId xmlns:a16="http://schemas.microsoft.com/office/drawing/2014/main" id="{0E7D38FB-A3AC-115C-EAB1-180F885E3A36}"/>
              </a:ext>
            </a:extLst>
          </p:cNvPr>
          <p:cNvSpPr txBox="1"/>
          <p:nvPr/>
        </p:nvSpPr>
        <p:spPr>
          <a:xfrm>
            <a:off x="4643021" y="479398"/>
            <a:ext cx="268105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70C0"/>
                </a:solidFill>
                <a:effectLst/>
                <a:uLnTx/>
                <a:uFillTx/>
                <a:latin typeface="Franklin Gothic Book" panose="020B0502020104020203"/>
                <a:ea typeface="+mn-ea"/>
                <a:cs typeface="+mn-cs"/>
              </a:rPr>
              <a:t>KEY TASKS</a:t>
            </a:r>
          </a:p>
        </p:txBody>
      </p:sp>
    </p:spTree>
    <p:extLst>
      <p:ext uri="{BB962C8B-B14F-4D97-AF65-F5344CB8AC3E}">
        <p14:creationId xmlns:p14="http://schemas.microsoft.com/office/powerpoint/2010/main" val="639963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Strategic planning – A plan is not a strategy</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1125B5B-8DB5-828B-1139-7B94F53FAB73}"/>
              </a:ext>
            </a:extLst>
          </p:cNvPr>
          <p:cNvPicPr>
            <a:picLocks noChangeAspect="1"/>
          </p:cNvPicPr>
          <p:nvPr/>
        </p:nvPicPr>
        <p:blipFill>
          <a:blip r:embed="rId2"/>
          <a:stretch>
            <a:fillRect/>
          </a:stretch>
        </p:blipFill>
        <p:spPr>
          <a:xfrm>
            <a:off x="780698" y="3111404"/>
            <a:ext cx="4748741" cy="2180690"/>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‘Strategic Planning’ = strategy or planning or…?</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https://youtu.be/iuYlGRnC7J8</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r>
              <a:rPr lang="en-US" dirty="0">
                <a:solidFill>
                  <a:srgbClr val="BD1F14"/>
                </a:solidFill>
              </a:rPr>
              <a:t>9:31</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BD1F14"/>
                </a:solidFill>
              </a:rPr>
              <a:pPr>
                <a:spcAft>
                  <a:spcPts val="600"/>
                </a:spcAft>
              </a:pPr>
              <a:t>12</a:t>
            </a:fld>
            <a:endParaRPr lang="en-US">
              <a:solidFill>
                <a:srgbClr val="BD1F14"/>
              </a:solidFill>
            </a:endParaRPr>
          </a:p>
        </p:txBody>
      </p:sp>
    </p:spTree>
    <p:extLst>
      <p:ext uri="{BB962C8B-B14F-4D97-AF65-F5344CB8AC3E}">
        <p14:creationId xmlns:p14="http://schemas.microsoft.com/office/powerpoint/2010/main" val="2576551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a:bodyPr>
          <a:lstStyle/>
          <a:p>
            <a:pPr algn="ctr"/>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br>
              <a:rPr lang="en-GB" sz="4000" dirty="0">
                <a:solidFill>
                  <a:schemeClr val="tx1">
                    <a:lumMod val="85000"/>
                    <a:lumOff val="15000"/>
                  </a:schemeClr>
                </a:solidFill>
              </a:rPr>
            </a:br>
            <a:r>
              <a:rPr lang="en-GB" sz="4000" dirty="0">
                <a:solidFill>
                  <a:schemeClr val="tx1">
                    <a:lumMod val="85000"/>
                    <a:lumOff val="15000"/>
                  </a:schemeClr>
                </a:solidFill>
              </a:rPr>
              <a:t>&amp;</a:t>
            </a:r>
            <a:br>
              <a:rPr lang="en-GB" sz="4000" dirty="0">
                <a:solidFill>
                  <a:schemeClr val="tx1">
                    <a:lumMod val="85000"/>
                    <a:lumOff val="15000"/>
                  </a:schemeClr>
                </a:solidFill>
              </a:rPr>
            </a:br>
            <a:r>
              <a:rPr lang="en-GB" sz="4000" dirty="0">
                <a:solidFill>
                  <a:schemeClr val="tx1">
                    <a:lumMod val="85000"/>
                    <a:lumOff val="15000"/>
                  </a:schemeClr>
                </a:solidFill>
              </a:rPr>
              <a:t>Planning</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13</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6" name="TextBox 5">
            <a:extLst>
              <a:ext uri="{FF2B5EF4-FFF2-40B4-BE49-F238E27FC236}">
                <a16:creationId xmlns:a16="http://schemas.microsoft.com/office/drawing/2014/main" id="{27F719D0-001B-527E-2284-17A70989CF52}"/>
              </a:ext>
            </a:extLst>
          </p:cNvPr>
          <p:cNvSpPr txBox="1"/>
          <p:nvPr/>
        </p:nvSpPr>
        <p:spPr>
          <a:xfrm>
            <a:off x="10302362" y="6055290"/>
            <a:ext cx="1728032" cy="461665"/>
          </a:xfrm>
          <a:prstGeom prst="rect">
            <a:avLst/>
          </a:prstGeom>
          <a:noFill/>
        </p:spPr>
        <p:txBody>
          <a:bodyPr wrap="square" rtlCol="0">
            <a:spAutoFit/>
          </a:bodyPr>
          <a:lstStyle/>
          <a:p>
            <a:pPr algn="ctr"/>
            <a:r>
              <a:rPr lang="en-GB" sz="2400" b="1" dirty="0">
                <a:solidFill>
                  <a:srgbClr val="C00000"/>
                </a:solidFill>
              </a:rPr>
              <a:t>Planning</a:t>
            </a:r>
          </a:p>
        </p:txBody>
      </p:sp>
      <p:pic>
        <p:nvPicPr>
          <p:cNvPr id="7" name="Graphic 6" descr="Continuous Improvement with solid fill">
            <a:extLst>
              <a:ext uri="{FF2B5EF4-FFF2-40B4-BE49-F238E27FC236}">
                <a16:creationId xmlns:a16="http://schemas.microsoft.com/office/drawing/2014/main" id="{EB46B6B7-F131-E3C5-820F-C91C33CBF92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9488" y="3326746"/>
            <a:ext cx="1464815" cy="1464815"/>
          </a:xfrm>
          <a:prstGeom prst="rect">
            <a:avLst/>
          </a:prstGeom>
        </p:spPr>
      </p:pic>
      <p:sp>
        <p:nvSpPr>
          <p:cNvPr id="10" name="Oval 9">
            <a:extLst>
              <a:ext uri="{FF2B5EF4-FFF2-40B4-BE49-F238E27FC236}">
                <a16:creationId xmlns:a16="http://schemas.microsoft.com/office/drawing/2014/main" id="{62E00880-2237-BB87-1978-7CAA9A5E6FC7}"/>
              </a:ext>
            </a:extLst>
          </p:cNvPr>
          <p:cNvSpPr/>
          <p:nvPr/>
        </p:nvSpPr>
        <p:spPr>
          <a:xfrm>
            <a:off x="8170014" y="3387547"/>
            <a:ext cx="2938509" cy="2903711"/>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8350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fontScale="90000"/>
          </a:bodyPr>
          <a:lstStyle/>
          <a:p>
            <a:pPr algn="ctr"/>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br>
              <a:rPr lang="en-GB" sz="4000" dirty="0">
                <a:solidFill>
                  <a:schemeClr val="tx1">
                    <a:lumMod val="85000"/>
                    <a:lumOff val="15000"/>
                  </a:schemeClr>
                </a:solidFill>
              </a:rPr>
            </a:br>
            <a:r>
              <a:rPr lang="en-GB" sz="4000" dirty="0">
                <a:solidFill>
                  <a:schemeClr val="tx1">
                    <a:lumMod val="85000"/>
                    <a:lumOff val="15000"/>
                  </a:schemeClr>
                </a:solidFill>
              </a:rPr>
              <a:t>&amp; </a:t>
            </a:r>
            <a:br>
              <a:rPr lang="en-GB" sz="4000" dirty="0">
                <a:solidFill>
                  <a:schemeClr val="tx1">
                    <a:lumMod val="85000"/>
                    <a:lumOff val="15000"/>
                  </a:schemeClr>
                </a:solidFill>
              </a:rPr>
            </a:br>
            <a:r>
              <a:rPr lang="en-GB" sz="4000" dirty="0">
                <a:solidFill>
                  <a:schemeClr val="tx1">
                    <a:lumMod val="85000"/>
                    <a:lumOff val="15000"/>
                  </a:schemeClr>
                </a:solidFill>
              </a:rPr>
              <a:t>Strategic Analysis</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14</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3" name="Oval 32">
            <a:extLst>
              <a:ext uri="{FF2B5EF4-FFF2-40B4-BE49-F238E27FC236}">
                <a16:creationId xmlns:a16="http://schemas.microsoft.com/office/drawing/2014/main" id="{D6C2C137-338F-9513-6319-0FA93E24929E}"/>
              </a:ext>
            </a:extLst>
          </p:cNvPr>
          <p:cNvSpPr>
            <a:spLocks noChangeArrowheads="1"/>
          </p:cNvSpPr>
          <p:nvPr/>
        </p:nvSpPr>
        <p:spPr bwMode="auto">
          <a:xfrm>
            <a:off x="5456296" y="2582281"/>
            <a:ext cx="1091347"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Identifying</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strategic</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options</a:t>
            </a:r>
          </a:p>
        </p:txBody>
      </p:sp>
      <p:sp>
        <p:nvSpPr>
          <p:cNvPr id="4" name="Oval 33">
            <a:extLst>
              <a:ext uri="{FF2B5EF4-FFF2-40B4-BE49-F238E27FC236}">
                <a16:creationId xmlns:a16="http://schemas.microsoft.com/office/drawing/2014/main" id="{9839BAB0-B195-CAFE-7BB1-40D2BA91FDB7}"/>
              </a:ext>
            </a:extLst>
          </p:cNvPr>
          <p:cNvSpPr>
            <a:spLocks noChangeArrowheads="1"/>
          </p:cNvSpPr>
          <p:nvPr/>
        </p:nvSpPr>
        <p:spPr bwMode="auto">
          <a:xfrm>
            <a:off x="4560790" y="3186386"/>
            <a:ext cx="1089521"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Evaluating</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options</a:t>
            </a:r>
          </a:p>
        </p:txBody>
      </p:sp>
      <p:sp>
        <p:nvSpPr>
          <p:cNvPr id="6" name="Oval 34">
            <a:extLst>
              <a:ext uri="{FF2B5EF4-FFF2-40B4-BE49-F238E27FC236}">
                <a16:creationId xmlns:a16="http://schemas.microsoft.com/office/drawing/2014/main" id="{7BC8345E-7488-889B-D6EB-40035F608A26}"/>
              </a:ext>
            </a:extLst>
          </p:cNvPr>
          <p:cNvSpPr>
            <a:spLocks noChangeArrowheads="1"/>
          </p:cNvSpPr>
          <p:nvPr/>
        </p:nvSpPr>
        <p:spPr bwMode="auto">
          <a:xfrm>
            <a:off x="4166188" y="4065144"/>
            <a:ext cx="1089522" cy="873401"/>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Developing </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strategy</a:t>
            </a:r>
          </a:p>
        </p:txBody>
      </p:sp>
      <p:sp>
        <p:nvSpPr>
          <p:cNvPr id="7" name="TextBox 6">
            <a:extLst>
              <a:ext uri="{FF2B5EF4-FFF2-40B4-BE49-F238E27FC236}">
                <a16:creationId xmlns:a16="http://schemas.microsoft.com/office/drawing/2014/main" id="{C947C2CF-EAEA-EE15-5AB6-DC990277943C}"/>
              </a:ext>
            </a:extLst>
          </p:cNvPr>
          <p:cNvSpPr txBox="1"/>
          <p:nvPr/>
        </p:nvSpPr>
        <p:spPr>
          <a:xfrm>
            <a:off x="4866053" y="1251751"/>
            <a:ext cx="2156183" cy="830997"/>
          </a:xfrm>
          <a:prstGeom prst="rect">
            <a:avLst/>
          </a:prstGeom>
          <a:noFill/>
        </p:spPr>
        <p:txBody>
          <a:bodyPr wrap="square" rtlCol="0">
            <a:spAutoFit/>
          </a:bodyPr>
          <a:lstStyle/>
          <a:p>
            <a:pPr algn="ctr"/>
            <a:r>
              <a:rPr lang="en-GB" sz="2400" b="1" dirty="0">
                <a:solidFill>
                  <a:srgbClr val="C00000"/>
                </a:solidFill>
              </a:rPr>
              <a:t>Strategic Analysis</a:t>
            </a:r>
          </a:p>
        </p:txBody>
      </p:sp>
      <p:pic>
        <p:nvPicPr>
          <p:cNvPr id="11" name="Graphic 10" descr="Continuous Improvement with solid fill">
            <a:extLst>
              <a:ext uri="{FF2B5EF4-FFF2-40B4-BE49-F238E27FC236}">
                <a16:creationId xmlns:a16="http://schemas.microsoft.com/office/drawing/2014/main" id="{A176AF29-8533-FC2F-0577-F62C2919095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9488" y="3326746"/>
            <a:ext cx="1464815" cy="1464815"/>
          </a:xfrm>
          <a:prstGeom prst="rect">
            <a:avLst/>
          </a:prstGeom>
        </p:spPr>
      </p:pic>
      <p:sp>
        <p:nvSpPr>
          <p:cNvPr id="12" name="Oval 11">
            <a:extLst>
              <a:ext uri="{FF2B5EF4-FFF2-40B4-BE49-F238E27FC236}">
                <a16:creationId xmlns:a16="http://schemas.microsoft.com/office/drawing/2014/main" id="{96609A6A-35E4-690C-88B8-93C52F6D7948}"/>
              </a:ext>
            </a:extLst>
          </p:cNvPr>
          <p:cNvSpPr/>
          <p:nvPr/>
        </p:nvSpPr>
        <p:spPr>
          <a:xfrm>
            <a:off x="6720396" y="932155"/>
            <a:ext cx="2938509" cy="2903711"/>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0941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8C61A-4FEE-7FB4-C184-9A138CC401A5}"/>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Strategic Analysis – the importance of the context</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C45D2B9-C5BD-C3C7-E93C-58AD8ABEFDBB}"/>
              </a:ext>
            </a:extLst>
          </p:cNvPr>
          <p:cNvSpPr>
            <a:spLocks noGrp="1"/>
          </p:cNvSpPr>
          <p:nvPr>
            <p:ph idx="1"/>
          </p:nvPr>
        </p:nvSpPr>
        <p:spPr>
          <a:xfrm>
            <a:off x="581194" y="1896533"/>
            <a:ext cx="6309003" cy="3962266"/>
          </a:xfrm>
        </p:spPr>
        <p:txBody>
          <a:bodyPr>
            <a:normAutofit lnSpcReduction="10000"/>
          </a:bodyPr>
          <a:lstStyle/>
          <a:p>
            <a:r>
              <a:rPr lang="en-GB" dirty="0">
                <a:solidFill>
                  <a:schemeClr val="tx2"/>
                </a:solidFill>
              </a:rPr>
              <a:t>For Strategic Analysis to add value and to be relevant, the Context must be clearly defined.</a:t>
            </a:r>
          </a:p>
          <a:p>
            <a:r>
              <a:rPr lang="en-GB" dirty="0">
                <a:solidFill>
                  <a:schemeClr val="tx2"/>
                </a:solidFill>
              </a:rPr>
              <a:t>Context defines the lens through which to view the organisation, their opportunities and challenges.</a:t>
            </a:r>
          </a:p>
          <a:p>
            <a:r>
              <a:rPr lang="en-GB" dirty="0">
                <a:solidFill>
                  <a:schemeClr val="tx2"/>
                </a:solidFill>
              </a:rPr>
              <a:t>It relates to the organisation’s strategic goals.</a:t>
            </a:r>
          </a:p>
          <a:p>
            <a:r>
              <a:rPr lang="en-GB" dirty="0">
                <a:solidFill>
                  <a:schemeClr val="tx2"/>
                </a:solidFill>
              </a:rPr>
              <a:t>The ‘lens’ changes with a changing context, for example:</a:t>
            </a:r>
          </a:p>
          <a:p>
            <a:pPr lvl="1"/>
            <a:r>
              <a:rPr lang="en-GB" dirty="0">
                <a:solidFill>
                  <a:schemeClr val="tx2"/>
                </a:solidFill>
              </a:rPr>
              <a:t>Customers</a:t>
            </a:r>
          </a:p>
          <a:p>
            <a:pPr lvl="1"/>
            <a:r>
              <a:rPr lang="en-GB" dirty="0">
                <a:solidFill>
                  <a:schemeClr val="tx2"/>
                </a:solidFill>
              </a:rPr>
              <a:t>Industry</a:t>
            </a:r>
          </a:p>
          <a:p>
            <a:pPr lvl="1"/>
            <a:r>
              <a:rPr lang="en-GB" dirty="0">
                <a:solidFill>
                  <a:schemeClr val="tx2"/>
                </a:solidFill>
              </a:rPr>
              <a:t>Products</a:t>
            </a:r>
          </a:p>
          <a:p>
            <a:pPr lvl="1"/>
            <a:r>
              <a:rPr lang="en-GB" dirty="0">
                <a:solidFill>
                  <a:schemeClr val="tx2"/>
                </a:solidFill>
              </a:rPr>
              <a:t>Geography</a:t>
            </a:r>
          </a:p>
          <a:p>
            <a:pPr lvl="1"/>
            <a:r>
              <a:rPr lang="en-GB" dirty="0">
                <a:solidFill>
                  <a:schemeClr val="tx2"/>
                </a:solidFill>
              </a:rPr>
              <a:t>Competition</a:t>
            </a:r>
          </a:p>
          <a:p>
            <a:pPr lvl="1"/>
            <a:r>
              <a:rPr lang="en-GB" dirty="0">
                <a:solidFill>
                  <a:schemeClr val="tx2"/>
                </a:solidFill>
              </a:rPr>
              <a:t>Capabilities</a:t>
            </a:r>
          </a:p>
        </p:txBody>
      </p:sp>
      <p:sp>
        <p:nvSpPr>
          <p:cNvPr id="4" name="Footer Placeholder 3">
            <a:extLst>
              <a:ext uri="{FF2B5EF4-FFF2-40B4-BE49-F238E27FC236}">
                <a16:creationId xmlns:a16="http://schemas.microsoft.com/office/drawing/2014/main" id="{EEF8ED4D-3B81-6387-FD0C-C0A156717E4D}"/>
              </a:ext>
            </a:extLst>
          </p:cNvPr>
          <p:cNvSpPr>
            <a:spLocks noGrp="1"/>
          </p:cNvSpPr>
          <p:nvPr>
            <p:ph type="ftr" sz="quarter" idx="11"/>
          </p:nvPr>
        </p:nvSpPr>
        <p:spPr>
          <a:xfrm>
            <a:off x="581193" y="5951811"/>
            <a:ext cx="4277410" cy="365125"/>
          </a:xfrm>
        </p:spPr>
        <p:txBody>
          <a:bodyPr>
            <a:normAutofit/>
          </a:bodyPr>
          <a:lstStyle/>
          <a:p>
            <a:endParaRPr lang="en-US">
              <a:solidFill>
                <a:srgbClr val="DDE157"/>
              </a:solidFill>
            </a:endParaRPr>
          </a:p>
        </p:txBody>
      </p:sp>
      <p:sp>
        <p:nvSpPr>
          <p:cNvPr id="5" name="Slide Number Placeholder 4">
            <a:extLst>
              <a:ext uri="{FF2B5EF4-FFF2-40B4-BE49-F238E27FC236}">
                <a16:creationId xmlns:a16="http://schemas.microsoft.com/office/drawing/2014/main" id="{3F455CC4-A043-83BC-02FB-56BB3F9AD8A1}"/>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DDE157"/>
                </a:solidFill>
              </a:rPr>
              <a:pPr>
                <a:spcAft>
                  <a:spcPts val="600"/>
                </a:spcAft>
              </a:pPr>
              <a:t>15</a:t>
            </a:fld>
            <a:endParaRPr lang="en-US">
              <a:solidFill>
                <a:srgbClr val="DDE157"/>
              </a:solidFill>
            </a:endParaRPr>
          </a:p>
        </p:txBody>
      </p:sp>
      <p:pic>
        <p:nvPicPr>
          <p:cNvPr id="7" name="Picture 6" descr="Room full of colorful balloons">
            <a:extLst>
              <a:ext uri="{FF2B5EF4-FFF2-40B4-BE49-F238E27FC236}">
                <a16:creationId xmlns:a16="http://schemas.microsoft.com/office/drawing/2014/main" id="{220632AF-06CC-ABC6-54A7-E12C2B23306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660751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a:bodyPr>
          <a:lstStyle/>
          <a:p>
            <a:r>
              <a:rPr lang="en-GB">
                <a:solidFill>
                  <a:srgbClr val="FFFFFF"/>
                </a:solidFill>
              </a:rPr>
              <a:t>Layers of business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fontScale="92500" lnSpcReduction="10000"/>
          </a:bodyPr>
          <a:lstStyle/>
          <a:p>
            <a:r>
              <a:rPr lang="en-GB" dirty="0">
                <a:solidFill>
                  <a:srgbClr val="FFFFFF"/>
                </a:solidFill>
              </a:rPr>
              <a:t>The organisation is surrounded by several layers of business environment</a:t>
            </a:r>
          </a:p>
          <a:p>
            <a:r>
              <a:rPr lang="en-GB" dirty="0">
                <a:solidFill>
                  <a:srgbClr val="FFFFFF"/>
                </a:solidFill>
              </a:rPr>
              <a:t>The outer layer is the </a:t>
            </a:r>
            <a:r>
              <a:rPr lang="en-GB" b="1" dirty="0">
                <a:solidFill>
                  <a:srgbClr val="00B0F0"/>
                </a:solidFill>
              </a:rPr>
              <a:t>Macro-Environment</a:t>
            </a:r>
          </a:p>
          <a:p>
            <a:r>
              <a:rPr lang="en-GB" dirty="0">
                <a:solidFill>
                  <a:srgbClr val="FFFFFF"/>
                </a:solidFill>
              </a:rPr>
              <a:t>Elements that are close to the organisation and affect its performance and decision-making such as Customers, Competitors, Suppliers, Employees, Shareholders etc. are defined as the</a:t>
            </a:r>
            <a:r>
              <a:rPr lang="en-GB" b="1" dirty="0">
                <a:solidFill>
                  <a:srgbClr val="00B0F0"/>
                </a:solidFill>
              </a:rPr>
              <a:t> Micro-Environment</a:t>
            </a:r>
          </a:p>
        </p:txBody>
      </p:sp>
      <p:pic>
        <p:nvPicPr>
          <p:cNvPr id="6" name="Picture 16" descr="G:\Powerpoint\Pe_Uk\PE133-Johnson\Final files\Gif\ch02\C02NE001.gif">
            <a:extLst>
              <a:ext uri="{FF2B5EF4-FFF2-40B4-BE49-F238E27FC236}">
                <a16:creationId xmlns:a16="http://schemas.microsoft.com/office/drawing/2014/main" id="{77B4D780-581C-7EE7-BF5D-640B335C18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4" r="2" b="2"/>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16</a:t>
            </a:fld>
            <a:endParaRPr lang="en-US">
              <a:solidFill>
                <a:schemeClr val="bg1">
                  <a:lumMod val="75000"/>
                  <a:lumOff val="25000"/>
                </a:schemeClr>
              </a:solidFill>
            </a:endParaRPr>
          </a:p>
        </p:txBody>
      </p:sp>
    </p:spTree>
    <p:extLst>
      <p:ext uri="{BB962C8B-B14F-4D97-AF65-F5344CB8AC3E}">
        <p14:creationId xmlns:p14="http://schemas.microsoft.com/office/powerpoint/2010/main" val="86165033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AD97-103E-7E6B-853E-5FAFFADAC18A}"/>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5A562373-A467-9DA6-4434-D11CCCCD3D37}"/>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5801B32E-6933-FE56-92E9-CF070DC07B8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6635C05-2C14-C5A7-3914-29D5C1A977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85357C9D-45F8-B853-B1D8-CBF28EDF2C5F}"/>
              </a:ext>
            </a:extLst>
          </p:cNvPr>
          <p:cNvSpPr txBox="1">
            <a:spLocks/>
          </p:cNvSpPr>
          <p:nvPr/>
        </p:nvSpPr>
        <p:spPr>
          <a:xfrm>
            <a:off x="3530765" y="2829432"/>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C63A6A1F-9A91-43AC-6B1A-9D6550B86F09}"/>
              </a:ext>
            </a:extLst>
          </p:cNvPr>
          <p:cNvSpPr txBox="1">
            <a:spLocks/>
          </p:cNvSpPr>
          <p:nvPr/>
        </p:nvSpPr>
        <p:spPr>
          <a:xfrm>
            <a:off x="7259053" y="2625890"/>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E6E547C1-99B5-15AD-E940-2F84093BB2C9}"/>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E2A91C07-8950-5C79-B072-3A1602068738}"/>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9786439C-8EA1-9A2F-B30F-7159C0F0EE2D}"/>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3590785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47F76D-4914-733F-20FF-5EC3A16FBC24}"/>
              </a:ext>
            </a:extLst>
          </p:cNvPr>
          <p:cNvSpPr>
            <a:spLocks noGrp="1"/>
          </p:cNvSpPr>
          <p:nvPr>
            <p:ph type="title"/>
          </p:nvPr>
        </p:nvSpPr>
        <p:spPr>
          <a:xfrm>
            <a:off x="601255" y="702155"/>
            <a:ext cx="3409783" cy="1300365"/>
          </a:xfrm>
        </p:spPr>
        <p:txBody>
          <a:bodyPr>
            <a:normAutofit fontScale="90000"/>
          </a:bodyPr>
          <a:lstStyle/>
          <a:p>
            <a:r>
              <a:rPr lang="en-GB" dirty="0">
                <a:solidFill>
                  <a:srgbClr val="FFFFFF"/>
                </a:solidFill>
              </a:rPr>
              <a:t>Analysing the macro environment with Pestel</a:t>
            </a:r>
          </a:p>
        </p:txBody>
      </p:sp>
      <p:sp>
        <p:nvSpPr>
          <p:cNvPr id="3" name="Content Placeholder 2">
            <a:extLst>
              <a:ext uri="{FF2B5EF4-FFF2-40B4-BE49-F238E27FC236}">
                <a16:creationId xmlns:a16="http://schemas.microsoft.com/office/drawing/2014/main" id="{DBB175A1-66B2-6C25-056A-67532C81C327}"/>
              </a:ext>
            </a:extLst>
          </p:cNvPr>
          <p:cNvSpPr>
            <a:spLocks noGrp="1"/>
          </p:cNvSpPr>
          <p:nvPr>
            <p:ph idx="1"/>
          </p:nvPr>
        </p:nvSpPr>
        <p:spPr>
          <a:xfrm>
            <a:off x="601255" y="2177142"/>
            <a:ext cx="3409782" cy="3823607"/>
          </a:xfrm>
        </p:spPr>
        <p:txBody>
          <a:bodyPr>
            <a:normAutofit/>
          </a:bodyPr>
          <a:lstStyle/>
          <a:p>
            <a:r>
              <a:rPr lang="en-GB" dirty="0">
                <a:solidFill>
                  <a:srgbClr val="FFFFFF"/>
                </a:solidFill>
              </a:rPr>
              <a:t>PESTEL OR PESTLE is a strategic framework</a:t>
            </a:r>
          </a:p>
          <a:p>
            <a:r>
              <a:rPr lang="en-GB" dirty="0">
                <a:solidFill>
                  <a:srgbClr val="FFFFFF"/>
                </a:solidFill>
              </a:rPr>
              <a:t>Guides analysis of macro-environment</a:t>
            </a:r>
          </a:p>
          <a:p>
            <a:r>
              <a:rPr lang="en-GB" dirty="0">
                <a:solidFill>
                  <a:srgbClr val="FFFFFF"/>
                </a:solidFill>
              </a:rPr>
              <a:t>Encompasses six external sources of influence</a:t>
            </a:r>
          </a:p>
          <a:p>
            <a:r>
              <a:rPr lang="en-GB" dirty="0"/>
              <a:t>In addition to a PESTLE analysis, analysis of competitors should also occur</a:t>
            </a:r>
          </a:p>
        </p:txBody>
      </p:sp>
      <p:sp>
        <p:nvSpPr>
          <p:cNvPr id="4" name="Footer Placeholder 3">
            <a:extLst>
              <a:ext uri="{FF2B5EF4-FFF2-40B4-BE49-F238E27FC236}">
                <a16:creationId xmlns:a16="http://schemas.microsoft.com/office/drawing/2014/main" id="{E7A328C3-D1EC-F30D-0EEF-6A64785005A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AC38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DEB1886-2C82-010A-D79A-C3F3463DFF0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18</a:t>
            </a:fld>
            <a:endPar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endParaRPr>
          </a:p>
        </p:txBody>
      </p:sp>
      <p:grpSp>
        <p:nvGrpSpPr>
          <p:cNvPr id="9" name="Group 8">
            <a:extLst>
              <a:ext uri="{FF2B5EF4-FFF2-40B4-BE49-F238E27FC236}">
                <a16:creationId xmlns:a16="http://schemas.microsoft.com/office/drawing/2014/main" id="{7CA62230-97F0-A510-BFA6-86A2A7090D17}"/>
              </a:ext>
            </a:extLst>
          </p:cNvPr>
          <p:cNvGrpSpPr/>
          <p:nvPr/>
        </p:nvGrpSpPr>
        <p:grpSpPr>
          <a:xfrm>
            <a:off x="4592231" y="1003648"/>
            <a:ext cx="6831503" cy="4833290"/>
            <a:chOff x="4592231" y="1003648"/>
            <a:chExt cx="6831503" cy="4833290"/>
          </a:xfrm>
        </p:grpSpPr>
        <p:pic>
          <p:nvPicPr>
            <p:cNvPr id="7" name="Picture 6">
              <a:extLst>
                <a:ext uri="{FF2B5EF4-FFF2-40B4-BE49-F238E27FC236}">
                  <a16:creationId xmlns:a16="http://schemas.microsoft.com/office/drawing/2014/main" id="{41D5C438-AF0D-155E-0797-B8937C25E95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1003648"/>
              <a:ext cx="6831503" cy="4833290"/>
            </a:xfrm>
            <a:prstGeom prst="rect">
              <a:avLst/>
            </a:prstGeom>
          </p:spPr>
        </p:pic>
        <p:sp>
          <p:nvSpPr>
            <p:cNvPr id="8" name="Rectangle: Rounded Corners 7">
              <a:extLst>
                <a:ext uri="{FF2B5EF4-FFF2-40B4-BE49-F238E27FC236}">
                  <a16:creationId xmlns:a16="http://schemas.microsoft.com/office/drawing/2014/main" id="{33360DE5-9DD1-4DEB-862D-51B5D182D4CD}"/>
                </a:ext>
              </a:extLst>
            </p:cNvPr>
            <p:cNvSpPr/>
            <p:nvPr/>
          </p:nvSpPr>
          <p:spPr>
            <a:xfrm>
              <a:off x="9464841" y="2895599"/>
              <a:ext cx="1788696" cy="1002633"/>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Franklin Gothic Book" panose="020B0502020104020203"/>
                  <a:ea typeface="+mn-ea"/>
                  <a:cs typeface="+mn-cs"/>
                </a:rPr>
                <a:t>Influence Organisation’s Environment</a:t>
              </a:r>
            </a:p>
          </p:txBody>
        </p:sp>
      </p:grpSp>
    </p:spTree>
    <p:extLst>
      <p:ext uri="{BB962C8B-B14F-4D97-AF65-F5344CB8AC3E}">
        <p14:creationId xmlns:p14="http://schemas.microsoft.com/office/powerpoint/2010/main" val="56258956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Pestle: political factors</a:t>
            </a:r>
          </a:p>
        </p:txBody>
      </p:sp>
      <p:sp>
        <p:nvSpPr>
          <p:cNvPr id="47" name="Rectangle 4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4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51" name="Rectangle 5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505326" y="2487905"/>
            <a:ext cx="3585411" cy="3818922"/>
          </a:xfrm>
        </p:spPr>
        <p:txBody>
          <a:bodyPr anchor="t">
            <a:noAutofit/>
          </a:bodyPr>
          <a:lstStyle/>
          <a:p>
            <a:pPr marL="0" indent="0">
              <a:lnSpc>
                <a:spcPct val="100000"/>
              </a:lnSpc>
              <a:buNone/>
            </a:pPr>
            <a:r>
              <a:rPr lang="en-GB" sz="1600" dirty="0">
                <a:solidFill>
                  <a:srgbClr val="FFFFFF"/>
                </a:solidFill>
              </a:rPr>
              <a:t>Political factors include:</a:t>
            </a:r>
          </a:p>
          <a:p>
            <a:pPr>
              <a:lnSpc>
                <a:spcPct val="100000"/>
              </a:lnSpc>
            </a:pPr>
            <a:r>
              <a:rPr lang="en-GB" sz="1600" dirty="0">
                <a:solidFill>
                  <a:srgbClr val="FFFFFF"/>
                </a:solidFill>
              </a:rPr>
              <a:t>Government policies</a:t>
            </a:r>
          </a:p>
          <a:p>
            <a:pPr>
              <a:lnSpc>
                <a:spcPct val="100000"/>
              </a:lnSpc>
            </a:pPr>
            <a:r>
              <a:rPr lang="en-GB" sz="1600" dirty="0">
                <a:solidFill>
                  <a:srgbClr val="FFFFFF"/>
                </a:solidFill>
              </a:rPr>
              <a:t>Taxation changes</a:t>
            </a:r>
          </a:p>
          <a:p>
            <a:pPr>
              <a:lnSpc>
                <a:spcPct val="100000"/>
              </a:lnSpc>
            </a:pPr>
            <a:r>
              <a:rPr lang="en-GB" sz="1600" dirty="0">
                <a:solidFill>
                  <a:srgbClr val="FFFFFF"/>
                </a:solidFill>
              </a:rPr>
              <a:t>Foreign trade regulations</a:t>
            </a:r>
          </a:p>
          <a:p>
            <a:pPr>
              <a:lnSpc>
                <a:spcPct val="100000"/>
              </a:lnSpc>
            </a:pPr>
            <a:r>
              <a:rPr lang="en-GB" sz="1600" dirty="0">
                <a:solidFill>
                  <a:srgbClr val="FFFFFF"/>
                </a:solidFill>
              </a:rPr>
              <a:t>Political risk in foreign markets</a:t>
            </a:r>
          </a:p>
          <a:p>
            <a:pPr>
              <a:lnSpc>
                <a:spcPct val="100000"/>
              </a:lnSpc>
            </a:pPr>
            <a:r>
              <a:rPr lang="en-GB" sz="1600" dirty="0">
                <a:solidFill>
                  <a:srgbClr val="FFFFFF"/>
                </a:solidFill>
              </a:rPr>
              <a:t>Changes in trade blocks (e.g. BREXIT)</a:t>
            </a:r>
          </a:p>
          <a:p>
            <a:pPr>
              <a:lnSpc>
                <a:spcPct val="100000"/>
              </a:lnSpc>
            </a:pPr>
            <a:r>
              <a:rPr lang="en-GB" sz="1600" dirty="0">
                <a:solidFill>
                  <a:srgbClr val="FFFFFF"/>
                </a:solidFill>
              </a:rPr>
              <a:t>Exposure to civil society organisations </a:t>
            </a:r>
            <a:br>
              <a:rPr lang="en-GB" sz="1600" dirty="0">
                <a:solidFill>
                  <a:srgbClr val="FFFFFF"/>
                </a:solidFill>
              </a:rPr>
            </a:br>
            <a:r>
              <a:rPr lang="en-GB" sz="1600" dirty="0">
                <a:solidFill>
                  <a:srgbClr val="FFFFFF"/>
                </a:solidFill>
              </a:rPr>
              <a:t>(e.g. lobbyists, campaign groups, social media)</a:t>
            </a:r>
          </a:p>
        </p:txBody>
      </p:sp>
      <p:pic>
        <p:nvPicPr>
          <p:cNvPr id="10" name="Picture 9" descr="Digital numbers art">
            <a:extLst>
              <a:ext uri="{FF2B5EF4-FFF2-40B4-BE49-F238E27FC236}">
                <a16:creationId xmlns:a16="http://schemas.microsoft.com/office/drawing/2014/main" id="{A86987AB-1B8D-8CB5-6B0C-A211630BD46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19</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010142821"/>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Economic factors</a:t>
            </a:r>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601255" y="2177142"/>
            <a:ext cx="3409782" cy="3823607"/>
          </a:xfrm>
        </p:spPr>
        <p:txBody>
          <a:bodyPr>
            <a:normAutofit fontScale="92500" lnSpcReduction="20000"/>
          </a:bodyPr>
          <a:lstStyle/>
          <a:p>
            <a:r>
              <a:rPr lang="en-GB" dirty="0">
                <a:solidFill>
                  <a:srgbClr val="FFFFFF"/>
                </a:solidFill>
              </a:rPr>
              <a:t>The general state of both national and international economies can have a profound effect on an individual organisation’s prosperity</a:t>
            </a:r>
          </a:p>
          <a:p>
            <a:endParaRPr lang="en-GB" dirty="0">
              <a:solidFill>
                <a:srgbClr val="FFFFFF"/>
              </a:solidFill>
            </a:endParaRPr>
          </a:p>
          <a:p>
            <a:r>
              <a:rPr lang="en-GB" dirty="0">
                <a:solidFill>
                  <a:srgbClr val="FFFFFF"/>
                </a:solidFill>
              </a:rPr>
              <a:t>Three major economic influences on the organisation’s environment of companies:</a:t>
            </a:r>
          </a:p>
          <a:p>
            <a:pPr lvl="1"/>
            <a:r>
              <a:rPr lang="en-GB" sz="1700" dirty="0">
                <a:solidFill>
                  <a:srgbClr val="FFFFFF"/>
                </a:solidFill>
              </a:rPr>
              <a:t>Economic growth and unemployment</a:t>
            </a:r>
          </a:p>
          <a:p>
            <a:pPr lvl="1"/>
            <a:r>
              <a:rPr lang="en-GB" sz="1700" dirty="0">
                <a:solidFill>
                  <a:srgbClr val="FFFFFF"/>
                </a:solidFill>
              </a:rPr>
              <a:t>Interest and exchange rates</a:t>
            </a:r>
          </a:p>
          <a:p>
            <a:pPr lvl="1"/>
            <a:r>
              <a:rPr lang="en-GB" sz="1700" dirty="0">
                <a:solidFill>
                  <a:srgbClr val="FFFFFF"/>
                </a:solidFill>
              </a:rPr>
              <a:t>Taxation and inflation</a:t>
            </a:r>
          </a:p>
          <a:p>
            <a:endParaRPr lang="en-GB" dirty="0">
              <a:solidFill>
                <a:srgbClr val="FFFFFF"/>
              </a:solidFill>
            </a:endParaRPr>
          </a:p>
        </p:txBody>
      </p:sp>
      <p:pic>
        <p:nvPicPr>
          <p:cNvPr id="6" name="Picture 5" descr="Graphical user interface&#10;&#10;Description automatically generated">
            <a:extLst>
              <a:ext uri="{FF2B5EF4-FFF2-40B4-BE49-F238E27FC236}">
                <a16:creationId xmlns:a16="http://schemas.microsoft.com/office/drawing/2014/main" id="{408F9777-6143-950D-4322-66C9F33B614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685748"/>
            <a:ext cx="6831503" cy="3842719"/>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62D03"/>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371201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6F4E764-E27C-B1CF-B0F1-9FEFB900E9E0}"/>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Socio-cultural factors</a:t>
            </a:r>
          </a:p>
        </p:txBody>
      </p:sp>
      <p:sp>
        <p:nvSpPr>
          <p:cNvPr id="3" name="Content Placeholder 2">
            <a:extLst>
              <a:ext uri="{FF2B5EF4-FFF2-40B4-BE49-F238E27FC236}">
                <a16:creationId xmlns:a16="http://schemas.microsoft.com/office/drawing/2014/main" id="{FFD31CFC-D12F-0DBA-5670-B011749D04E3}"/>
              </a:ext>
            </a:extLst>
          </p:cNvPr>
          <p:cNvSpPr>
            <a:spLocks noGrp="1"/>
          </p:cNvSpPr>
          <p:nvPr>
            <p:ph idx="1"/>
          </p:nvPr>
        </p:nvSpPr>
        <p:spPr>
          <a:xfrm>
            <a:off x="601255" y="2177142"/>
            <a:ext cx="3409782" cy="3823607"/>
          </a:xfrm>
        </p:spPr>
        <p:txBody>
          <a:bodyPr>
            <a:normAutofit/>
          </a:bodyPr>
          <a:lstStyle/>
          <a:p>
            <a:r>
              <a:rPr lang="en-GB" dirty="0">
                <a:solidFill>
                  <a:srgbClr val="FFFFFF"/>
                </a:solidFill>
              </a:rPr>
              <a:t>To understand your market, you have to understand socio-cultural trends</a:t>
            </a:r>
          </a:p>
          <a:p>
            <a:r>
              <a:rPr lang="en-GB" dirty="0">
                <a:solidFill>
                  <a:srgbClr val="FFFFFF"/>
                </a:solidFill>
              </a:rPr>
              <a:t>Including factors such as:</a:t>
            </a:r>
          </a:p>
          <a:p>
            <a:pPr lvl="1"/>
            <a:r>
              <a:rPr lang="en-GB" dirty="0">
                <a:solidFill>
                  <a:srgbClr val="FFFFFF"/>
                </a:solidFill>
              </a:rPr>
              <a:t>seasonal shifts in demand based on cultural peculiarities or</a:t>
            </a:r>
            <a:br>
              <a:rPr lang="en-GB" dirty="0">
                <a:solidFill>
                  <a:srgbClr val="FFFFFF"/>
                </a:solidFill>
              </a:rPr>
            </a:br>
            <a:r>
              <a:rPr lang="en-GB" dirty="0">
                <a:solidFill>
                  <a:srgbClr val="FFFFFF"/>
                </a:solidFill>
              </a:rPr>
              <a:t>age of a population</a:t>
            </a:r>
          </a:p>
          <a:p>
            <a:pPr lvl="1"/>
            <a:r>
              <a:rPr lang="en-GB" dirty="0">
                <a:solidFill>
                  <a:srgbClr val="FFFFFF"/>
                </a:solidFill>
              </a:rPr>
              <a:t>income level</a:t>
            </a:r>
          </a:p>
          <a:p>
            <a:pPr lvl="1"/>
            <a:r>
              <a:rPr lang="en-GB" dirty="0">
                <a:solidFill>
                  <a:srgbClr val="FFFFFF"/>
                </a:solidFill>
              </a:rPr>
              <a:t>health concerns</a:t>
            </a:r>
          </a:p>
        </p:txBody>
      </p:sp>
      <p:pic>
        <p:nvPicPr>
          <p:cNvPr id="6" name="Picture 5">
            <a:extLst>
              <a:ext uri="{FF2B5EF4-FFF2-40B4-BE49-F238E27FC236}">
                <a16:creationId xmlns:a16="http://schemas.microsoft.com/office/drawing/2014/main" id="{F2D67A5F-82AC-4C83-AD6D-959A00D0E09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92303" y="702155"/>
            <a:ext cx="5299688" cy="3126817"/>
          </a:xfrm>
          <a:prstGeom prst="rect">
            <a:avLst/>
          </a:prstGeom>
        </p:spPr>
      </p:pic>
      <p:sp>
        <p:nvSpPr>
          <p:cNvPr id="4" name="Footer Placeholder 3">
            <a:extLst>
              <a:ext uri="{FF2B5EF4-FFF2-40B4-BE49-F238E27FC236}">
                <a16:creationId xmlns:a16="http://schemas.microsoft.com/office/drawing/2014/main" id="{38383C37-5C66-CD26-986A-C1064371E3A1}"/>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784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4BAE1CD-8051-2040-F64B-2F4E89D75A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65F5F5B-CC3B-5025-C98A-E92838404F4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14198" y="3828972"/>
            <a:ext cx="4930792" cy="2785465"/>
          </a:xfrm>
          <a:prstGeom prst="rect">
            <a:avLst/>
          </a:prstGeom>
        </p:spPr>
      </p:pic>
    </p:spTree>
    <p:extLst>
      <p:ext uri="{BB962C8B-B14F-4D97-AF65-F5344CB8AC3E}">
        <p14:creationId xmlns:p14="http://schemas.microsoft.com/office/powerpoint/2010/main" val="41962687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7229BE2-32AA-1F5F-2359-59966592C9AA}"/>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More on cultural factors</a:t>
            </a:r>
          </a:p>
        </p:txBody>
      </p:sp>
      <p:sp>
        <p:nvSpPr>
          <p:cNvPr id="3" name="Content Placeholder 2">
            <a:extLst>
              <a:ext uri="{FF2B5EF4-FFF2-40B4-BE49-F238E27FC236}">
                <a16:creationId xmlns:a16="http://schemas.microsoft.com/office/drawing/2014/main" id="{F54CA1F7-EEB3-266E-2ADF-AF63685D8346}"/>
              </a:ext>
            </a:extLst>
          </p:cNvPr>
          <p:cNvSpPr>
            <a:spLocks noGrp="1"/>
          </p:cNvSpPr>
          <p:nvPr>
            <p:ph idx="1"/>
          </p:nvPr>
        </p:nvSpPr>
        <p:spPr>
          <a:xfrm>
            <a:off x="601255" y="2177142"/>
            <a:ext cx="3409782" cy="3823607"/>
          </a:xfrm>
        </p:spPr>
        <p:txBody>
          <a:bodyPr>
            <a:normAutofit/>
          </a:bodyPr>
          <a:lstStyle/>
          <a:p>
            <a:r>
              <a:rPr lang="en-GB" dirty="0">
                <a:solidFill>
                  <a:srgbClr val="FFFFFF"/>
                </a:solidFill>
              </a:rPr>
              <a:t>Culture is the combination of values, beliefs, and attitudes that is possessed by a national group or sub-group</a:t>
            </a:r>
          </a:p>
          <a:p>
            <a:r>
              <a:rPr lang="en-GB" dirty="0">
                <a:solidFill>
                  <a:srgbClr val="FFFFFF"/>
                </a:solidFill>
              </a:rPr>
              <a:t>Rapid movement of global population has meant that ethnically based subcultures have sprung up in most developed countries</a:t>
            </a:r>
          </a:p>
          <a:p>
            <a:r>
              <a:rPr lang="en-GB" dirty="0">
                <a:solidFill>
                  <a:srgbClr val="FFFFFF"/>
                </a:solidFill>
              </a:rPr>
              <a:t>This has created potentially lucrative niche markets for products and services</a:t>
            </a:r>
          </a:p>
        </p:txBody>
      </p:sp>
      <p:pic>
        <p:nvPicPr>
          <p:cNvPr id="7" name="Picture 6" descr="Family lighting candles">
            <a:extLst>
              <a:ext uri="{FF2B5EF4-FFF2-40B4-BE49-F238E27FC236}">
                <a16:creationId xmlns:a16="http://schemas.microsoft.com/office/drawing/2014/main" id="{CE4B2DA0-78DF-E02F-21FF-603BA91913F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140279"/>
            <a:ext cx="6831503" cy="4560028"/>
          </a:xfrm>
          <a:prstGeom prst="rect">
            <a:avLst/>
          </a:prstGeom>
        </p:spPr>
      </p:pic>
      <p:sp>
        <p:nvSpPr>
          <p:cNvPr id="4" name="Footer Placeholder 3">
            <a:extLst>
              <a:ext uri="{FF2B5EF4-FFF2-40B4-BE49-F238E27FC236}">
                <a16:creationId xmlns:a16="http://schemas.microsoft.com/office/drawing/2014/main" id="{3BC6E210-F894-5F1A-BC51-6C85054CAE1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0751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E7D1E77-C135-821B-1A38-F7A4F188EC5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5262750"/>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3185CD0-37C4-6235-AA9C-73F68D1D477F}"/>
              </a:ext>
            </a:extLst>
          </p:cNvPr>
          <p:cNvSpPr>
            <a:spLocks noGrp="1"/>
          </p:cNvSpPr>
          <p:nvPr>
            <p:ph type="title"/>
          </p:nvPr>
        </p:nvSpPr>
        <p:spPr>
          <a:xfrm>
            <a:off x="672280" y="944752"/>
            <a:ext cx="3259016" cy="1462692"/>
          </a:xfrm>
        </p:spPr>
        <p:txBody>
          <a:bodyPr>
            <a:normAutofit/>
          </a:bodyPr>
          <a:lstStyle/>
          <a:p>
            <a:r>
              <a:rPr lang="en-GB">
                <a:solidFill>
                  <a:srgbClr val="FFFFFF"/>
                </a:solidFill>
              </a:rPr>
              <a:t>Technological factors</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0BA8FB8-C294-6EF8-17FA-5765CEFA1847}"/>
              </a:ext>
            </a:extLst>
          </p:cNvPr>
          <p:cNvSpPr>
            <a:spLocks noGrp="1"/>
          </p:cNvSpPr>
          <p:nvPr>
            <p:ph idx="1"/>
          </p:nvPr>
        </p:nvSpPr>
        <p:spPr>
          <a:xfrm>
            <a:off x="671513" y="2536031"/>
            <a:ext cx="3419224" cy="3671936"/>
          </a:xfrm>
        </p:spPr>
        <p:txBody>
          <a:bodyPr anchor="t">
            <a:noAutofit/>
          </a:bodyPr>
          <a:lstStyle/>
          <a:p>
            <a:pPr>
              <a:lnSpc>
                <a:spcPct val="100000"/>
              </a:lnSpc>
            </a:pPr>
            <a:r>
              <a:rPr lang="en-GB" sz="1600" dirty="0">
                <a:solidFill>
                  <a:srgbClr val="FFFFFF"/>
                </a:solidFill>
              </a:rPr>
              <a:t>Technological innovations are of growing concern</a:t>
            </a:r>
          </a:p>
          <a:p>
            <a:pPr>
              <a:lnSpc>
                <a:spcPct val="100000"/>
              </a:lnSpc>
            </a:pPr>
            <a:r>
              <a:rPr lang="en-GB" sz="1600" dirty="0">
                <a:solidFill>
                  <a:srgbClr val="FFFFFF"/>
                </a:solidFill>
              </a:rPr>
              <a:t>Can be highly disruptive and lead to big increases in profit margins</a:t>
            </a:r>
          </a:p>
          <a:p>
            <a:pPr>
              <a:lnSpc>
                <a:spcPct val="100000"/>
              </a:lnSpc>
            </a:pPr>
            <a:r>
              <a:rPr lang="en-GB" sz="1600" dirty="0">
                <a:solidFill>
                  <a:srgbClr val="FFFFFF"/>
                </a:solidFill>
              </a:rPr>
              <a:t>Automation is a cornerstone of technological considerations  </a:t>
            </a:r>
          </a:p>
          <a:p>
            <a:pPr lvl="1"/>
            <a:r>
              <a:rPr lang="en-GB" sz="1600" dirty="0">
                <a:solidFill>
                  <a:srgbClr val="FFFFFF"/>
                </a:solidFill>
              </a:rPr>
              <a:t>car-assembling robots</a:t>
            </a:r>
          </a:p>
          <a:p>
            <a:pPr lvl="1"/>
            <a:r>
              <a:rPr lang="en-GB" sz="1600" dirty="0">
                <a:solidFill>
                  <a:srgbClr val="FFFFFF"/>
                </a:solidFill>
              </a:rPr>
              <a:t>self-service scanners in supermarkets</a:t>
            </a:r>
          </a:p>
          <a:p>
            <a:pPr lvl="1"/>
            <a:r>
              <a:rPr lang="en-GB" sz="1600" dirty="0">
                <a:solidFill>
                  <a:srgbClr val="FFFFFF"/>
                </a:solidFill>
              </a:rPr>
              <a:t>online shopping</a:t>
            </a:r>
          </a:p>
          <a:p>
            <a:pPr>
              <a:lnSpc>
                <a:spcPct val="100000"/>
              </a:lnSpc>
            </a:pPr>
            <a:r>
              <a:rPr lang="en-GB" sz="1600" dirty="0">
                <a:solidFill>
                  <a:srgbClr val="FFFFFF"/>
                </a:solidFill>
              </a:rPr>
              <a:t>Not all innovations are guaranteed to be beneficial!</a:t>
            </a:r>
          </a:p>
          <a:p>
            <a:pPr>
              <a:lnSpc>
                <a:spcPct val="100000"/>
              </a:lnSpc>
            </a:pPr>
            <a:endParaRPr lang="en-GB" sz="1600" dirty="0">
              <a:solidFill>
                <a:srgbClr val="FFFFFF"/>
              </a:solidFill>
            </a:endParaRPr>
          </a:p>
        </p:txBody>
      </p:sp>
      <p:pic>
        <p:nvPicPr>
          <p:cNvPr id="8" name="Picture 7" descr="Hand holding windmill">
            <a:extLst>
              <a:ext uri="{FF2B5EF4-FFF2-40B4-BE49-F238E27FC236}">
                <a16:creationId xmlns:a16="http://schemas.microsoft.com/office/drawing/2014/main" id="{AB365F82-F2B0-48F1-8439-58B8B636B43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42B736F0-0557-EA93-99EE-67C1E89DA57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6936A0D-487C-8AD8-599F-AC34BBE42F0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2569135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4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Ecological factors</a:t>
            </a:r>
          </a:p>
        </p:txBody>
      </p:sp>
      <p:sp>
        <p:nvSpPr>
          <p:cNvPr id="44" name="Rectangle 4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8" name="Rectangle 4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671513" y="2536031"/>
            <a:ext cx="3123783" cy="3671936"/>
          </a:xfrm>
        </p:spPr>
        <p:txBody>
          <a:bodyPr anchor="t">
            <a:normAutofit/>
          </a:bodyPr>
          <a:lstStyle/>
          <a:p>
            <a:pPr>
              <a:lnSpc>
                <a:spcPct val="100000"/>
              </a:lnSpc>
              <a:buClr>
                <a:srgbClr val="6586A8"/>
              </a:buClr>
            </a:pPr>
            <a:r>
              <a:rPr lang="en-GB" sz="1200" dirty="0">
                <a:solidFill>
                  <a:srgbClr val="FFFFFF"/>
                </a:solidFill>
              </a:rPr>
              <a:t>Climate change</a:t>
            </a:r>
          </a:p>
          <a:p>
            <a:pPr>
              <a:lnSpc>
                <a:spcPct val="100000"/>
              </a:lnSpc>
              <a:buClr>
                <a:srgbClr val="6586A8"/>
              </a:buClr>
            </a:pPr>
            <a:r>
              <a:rPr lang="en-GB" sz="1200" dirty="0">
                <a:solidFill>
                  <a:srgbClr val="FFFFFF"/>
                </a:solidFill>
              </a:rPr>
              <a:t>Pollution</a:t>
            </a:r>
          </a:p>
          <a:p>
            <a:pPr>
              <a:lnSpc>
                <a:spcPct val="100000"/>
              </a:lnSpc>
              <a:buClr>
                <a:srgbClr val="6586A8"/>
              </a:buClr>
            </a:pPr>
            <a:r>
              <a:rPr lang="en-GB" sz="1200" dirty="0">
                <a:solidFill>
                  <a:srgbClr val="FFFFFF"/>
                </a:solidFill>
              </a:rPr>
              <a:t>Conservation of scarce resources</a:t>
            </a:r>
          </a:p>
          <a:p>
            <a:pPr>
              <a:lnSpc>
                <a:spcPct val="100000"/>
              </a:lnSpc>
              <a:buClr>
                <a:srgbClr val="6586A8"/>
              </a:buClr>
            </a:pPr>
            <a:r>
              <a:rPr lang="en-GB" sz="1200" dirty="0">
                <a:solidFill>
                  <a:srgbClr val="FFFFFF"/>
                </a:solidFill>
              </a:rPr>
              <a:t>Recyclable and non-wasteful packaging</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Animal testing of new products</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Corporate Social Responsibility (CSR)</a:t>
            </a:r>
          </a:p>
          <a:p>
            <a:pPr>
              <a:lnSpc>
                <a:spcPct val="100000"/>
              </a:lnSpc>
              <a:buClr>
                <a:srgbClr val="6586A8"/>
              </a:buClr>
            </a:pPr>
            <a:r>
              <a:rPr lang="en-GB" sz="1200" dirty="0">
                <a:solidFill>
                  <a:srgbClr val="FFFFFF"/>
                </a:solidFill>
              </a:rPr>
              <a:t>Marketing ethics</a:t>
            </a:r>
          </a:p>
          <a:p>
            <a:pPr>
              <a:lnSpc>
                <a:spcPct val="100000"/>
              </a:lnSpc>
              <a:buClr>
                <a:srgbClr val="6586A8"/>
              </a:buClr>
            </a:pPr>
            <a:r>
              <a:rPr lang="en-GB" sz="1200" dirty="0">
                <a:solidFill>
                  <a:srgbClr val="FFFFFF"/>
                </a:solidFill>
              </a:rPr>
              <a:t>Consumer movement</a:t>
            </a:r>
          </a:p>
        </p:txBody>
      </p:sp>
      <p:pic>
        <p:nvPicPr>
          <p:cNvPr id="7" name="Picture 6" descr="Giraffe in the grass">
            <a:extLst>
              <a:ext uri="{FF2B5EF4-FFF2-40B4-BE49-F238E27FC236}">
                <a16:creationId xmlns:a16="http://schemas.microsoft.com/office/drawing/2014/main" id="{7A2375E5-016B-7858-C5AF-6109C4257F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795396647"/>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97D03A3-BFF3-18DC-4B4D-8D8A99FD3A81}"/>
              </a:ext>
            </a:extLst>
          </p:cNvPr>
          <p:cNvSpPr>
            <a:spLocks noGrp="1"/>
          </p:cNvSpPr>
          <p:nvPr>
            <p:ph type="title"/>
          </p:nvPr>
        </p:nvSpPr>
        <p:spPr>
          <a:xfrm>
            <a:off x="672280" y="944752"/>
            <a:ext cx="3259016" cy="1462692"/>
          </a:xfrm>
        </p:spPr>
        <p:txBody>
          <a:bodyPr>
            <a:normAutofit/>
          </a:bodyPr>
          <a:lstStyle/>
          <a:p>
            <a:r>
              <a:rPr lang="en-GB">
                <a:solidFill>
                  <a:srgbClr val="FFFFFF"/>
                </a:solidFill>
              </a:rPr>
              <a:t>Legal factors</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DDED9AA-6C79-797F-5E56-D9D80CF7CCFF}"/>
              </a:ext>
            </a:extLst>
          </p:cNvPr>
          <p:cNvSpPr>
            <a:spLocks noGrp="1"/>
          </p:cNvSpPr>
          <p:nvPr>
            <p:ph idx="1"/>
          </p:nvPr>
        </p:nvSpPr>
        <p:spPr>
          <a:xfrm>
            <a:off x="671513" y="2544052"/>
            <a:ext cx="3123783" cy="3671936"/>
          </a:xfrm>
        </p:spPr>
        <p:txBody>
          <a:bodyPr anchor="t">
            <a:normAutofit/>
          </a:bodyPr>
          <a:lstStyle/>
          <a:p>
            <a:r>
              <a:rPr lang="en-GB" dirty="0">
                <a:solidFill>
                  <a:srgbClr val="FFFFFF"/>
                </a:solidFill>
              </a:rPr>
              <a:t>Health and safety</a:t>
            </a:r>
          </a:p>
          <a:p>
            <a:r>
              <a:rPr lang="en-GB" dirty="0">
                <a:solidFill>
                  <a:srgbClr val="FFFFFF"/>
                </a:solidFill>
              </a:rPr>
              <a:t>Equal opportunities</a:t>
            </a:r>
          </a:p>
          <a:p>
            <a:r>
              <a:rPr lang="en-GB" dirty="0">
                <a:solidFill>
                  <a:srgbClr val="FFFFFF"/>
                </a:solidFill>
              </a:rPr>
              <a:t>Access to resources</a:t>
            </a:r>
          </a:p>
          <a:p>
            <a:r>
              <a:rPr lang="en-GB" dirty="0">
                <a:solidFill>
                  <a:srgbClr val="FFFFFF"/>
                </a:solidFill>
              </a:rPr>
              <a:t>Consumer rights</a:t>
            </a:r>
          </a:p>
          <a:p>
            <a:r>
              <a:rPr lang="en-GB" dirty="0">
                <a:solidFill>
                  <a:srgbClr val="FFFFFF"/>
                </a:solidFill>
              </a:rPr>
              <a:t>Standards policies</a:t>
            </a:r>
          </a:p>
          <a:p>
            <a:r>
              <a:rPr lang="en-GB" dirty="0">
                <a:solidFill>
                  <a:srgbClr val="FFFFFF"/>
                </a:solidFill>
              </a:rPr>
              <a:t>Etc.</a:t>
            </a:r>
          </a:p>
        </p:txBody>
      </p:sp>
      <p:pic>
        <p:nvPicPr>
          <p:cNvPr id="7" name="Picture 6" descr="Books on a shelf">
            <a:extLst>
              <a:ext uri="{FF2B5EF4-FFF2-40B4-BE49-F238E27FC236}">
                <a16:creationId xmlns:a16="http://schemas.microsoft.com/office/drawing/2014/main" id="{4C2BBB92-29E6-C9BD-82D1-D5C41373736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94C08887-C120-A037-01D9-3C1026AEBF3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FEE6CB5-DC63-ECE2-F383-94AD249F3AA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64481522"/>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C2E1-2815-3A61-29C2-597A76209205}"/>
              </a:ext>
            </a:extLst>
          </p:cNvPr>
          <p:cNvSpPr>
            <a:spLocks noGrp="1"/>
          </p:cNvSpPr>
          <p:nvPr>
            <p:ph type="title"/>
          </p:nvPr>
        </p:nvSpPr>
        <p:spPr/>
        <p:txBody>
          <a:bodyPr/>
          <a:lstStyle/>
          <a:p>
            <a:r>
              <a:rPr lang="en-GB" dirty="0"/>
              <a:t>Using the PESTEL framework</a:t>
            </a:r>
          </a:p>
        </p:txBody>
      </p:sp>
      <p:sp>
        <p:nvSpPr>
          <p:cNvPr id="3" name="Content Placeholder 2">
            <a:extLst>
              <a:ext uri="{FF2B5EF4-FFF2-40B4-BE49-F238E27FC236}">
                <a16:creationId xmlns:a16="http://schemas.microsoft.com/office/drawing/2014/main" id="{858E8D2A-CA22-5964-DD2F-4C7898C04C39}"/>
              </a:ext>
            </a:extLst>
          </p:cNvPr>
          <p:cNvSpPr>
            <a:spLocks noGrp="1"/>
          </p:cNvSpPr>
          <p:nvPr>
            <p:ph idx="1"/>
          </p:nvPr>
        </p:nvSpPr>
        <p:spPr/>
        <p:txBody>
          <a:bodyPr>
            <a:normAutofit/>
          </a:bodyPr>
          <a:lstStyle/>
          <a:p>
            <a:r>
              <a:rPr lang="en-GB" sz="2000" b="1" i="1" dirty="0"/>
              <a:t>Apply selectively </a:t>
            </a:r>
            <a:r>
              <a:rPr lang="en-GB" sz="2000" dirty="0"/>
              <a:t>– identify specific factors which impact on the industry, market and organisation in question.</a:t>
            </a:r>
          </a:p>
          <a:p>
            <a:r>
              <a:rPr lang="en-GB" sz="2000" dirty="0"/>
              <a:t>Identify factors which are </a:t>
            </a:r>
            <a:r>
              <a:rPr lang="en-GB" sz="2000" b="1" i="1" dirty="0"/>
              <a:t>important currently </a:t>
            </a:r>
            <a:r>
              <a:rPr lang="en-GB" sz="2000" dirty="0"/>
              <a:t>but also consider which will become </a:t>
            </a:r>
            <a:r>
              <a:rPr lang="en-GB" sz="2000" b="1" i="1" dirty="0"/>
              <a:t>more important in the next few years</a:t>
            </a:r>
            <a:r>
              <a:rPr lang="en-GB" sz="2000" dirty="0"/>
              <a:t>.</a:t>
            </a:r>
          </a:p>
          <a:p>
            <a:r>
              <a:rPr lang="en-GB" sz="2000" b="1" i="1" dirty="0"/>
              <a:t>Use data </a:t>
            </a:r>
            <a:r>
              <a:rPr lang="en-GB" sz="2000" dirty="0"/>
              <a:t>to support the points and analyse trends </a:t>
            </a:r>
            <a:r>
              <a:rPr lang="en-GB" sz="2000" b="1" i="1" dirty="0"/>
              <a:t>using up-to-date information</a:t>
            </a:r>
            <a:r>
              <a:rPr lang="en-GB" sz="2000" dirty="0"/>
              <a:t>.</a:t>
            </a:r>
          </a:p>
          <a:p>
            <a:r>
              <a:rPr lang="en-GB" sz="2000" dirty="0"/>
              <a:t>Identify </a:t>
            </a:r>
            <a:r>
              <a:rPr lang="en-GB" sz="2000" b="1" i="1" dirty="0"/>
              <a:t>opportunities and threats </a:t>
            </a:r>
            <a:r>
              <a:rPr lang="en-GB" sz="2000" dirty="0"/>
              <a:t>– the main point of the exercise.</a:t>
            </a:r>
          </a:p>
          <a:p>
            <a:endParaRPr lang="en-GB" sz="2000" dirty="0"/>
          </a:p>
        </p:txBody>
      </p:sp>
      <p:sp>
        <p:nvSpPr>
          <p:cNvPr id="5" name="Slide Number Placeholder 4">
            <a:extLst>
              <a:ext uri="{FF2B5EF4-FFF2-40B4-BE49-F238E27FC236}">
                <a16:creationId xmlns:a16="http://schemas.microsoft.com/office/drawing/2014/main" id="{A8271835-52D6-509A-7FF2-826F8AAAB994}"/>
              </a:ext>
            </a:extLst>
          </p:cNvPr>
          <p:cNvSpPr>
            <a:spLocks noGrp="1"/>
          </p:cNvSpPr>
          <p:nvPr>
            <p:ph type="sldNum" sz="quarter" idx="12"/>
          </p:nvPr>
        </p:nvSpPr>
        <p:spPr/>
        <p:txBody>
          <a:bodyPr/>
          <a:lstStyle/>
          <a:p>
            <a:fld id="{3A98EE3D-8CD1-4C3F-BD1C-C98C9596463C}" type="slidenum">
              <a:rPr lang="en-US" smtClean="0"/>
              <a:t>26</a:t>
            </a:fld>
            <a:endParaRPr lang="en-US" dirty="0"/>
          </a:p>
        </p:txBody>
      </p:sp>
    </p:spTree>
    <p:extLst>
      <p:ext uri="{BB962C8B-B14F-4D97-AF65-F5344CB8AC3E}">
        <p14:creationId xmlns:p14="http://schemas.microsoft.com/office/powerpoint/2010/main" val="7795641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124C15-257C-07CE-04A6-D9E9F73A1B09}"/>
              </a:ext>
            </a:extLst>
          </p:cNvPr>
          <p:cNvSpPr>
            <a:spLocks noGrp="1"/>
          </p:cNvSpPr>
          <p:nvPr>
            <p:ph type="title"/>
          </p:nvPr>
        </p:nvSpPr>
        <p:spPr>
          <a:xfrm>
            <a:off x="672280" y="944752"/>
            <a:ext cx="3259016" cy="1462692"/>
          </a:xfrm>
        </p:spPr>
        <p:txBody>
          <a:bodyPr>
            <a:normAutofit/>
          </a:bodyPr>
          <a:lstStyle/>
          <a:p>
            <a:pPr>
              <a:lnSpc>
                <a:spcPct val="90000"/>
              </a:lnSpc>
            </a:pPr>
            <a:r>
              <a:rPr lang="en-GB" sz="2400" dirty="0">
                <a:solidFill>
                  <a:srgbClr val="FFFFFF"/>
                </a:solidFill>
              </a:rPr>
              <a:t>PESTEL example</a:t>
            </a:r>
          </a:p>
        </p:txBody>
      </p:sp>
      <p:sp>
        <p:nvSpPr>
          <p:cNvPr id="27"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Content Placeholder 2">
            <a:extLst>
              <a:ext uri="{FF2B5EF4-FFF2-40B4-BE49-F238E27FC236}">
                <a16:creationId xmlns:a16="http://schemas.microsoft.com/office/drawing/2014/main" id="{66D02545-15E5-FDEE-3001-301A21AB1B8F}"/>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This is an example of PESTEL for the oil industry</a:t>
            </a:r>
          </a:p>
        </p:txBody>
      </p:sp>
      <p:sp>
        <p:nvSpPr>
          <p:cNvPr id="4" name="Footer Placeholder 3">
            <a:extLst>
              <a:ext uri="{FF2B5EF4-FFF2-40B4-BE49-F238E27FC236}">
                <a16:creationId xmlns:a16="http://schemas.microsoft.com/office/drawing/2014/main" id="{BACB75A4-596C-246E-7E0E-18A73822D189}"/>
              </a:ext>
            </a:extLst>
          </p:cNvPr>
          <p:cNvSpPr>
            <a:spLocks noGrp="1"/>
          </p:cNvSpPr>
          <p:nvPr>
            <p:ph type="ftr" sz="quarter" idx="11"/>
          </p:nvPr>
        </p:nvSpPr>
        <p:spPr>
          <a:xfrm>
            <a:off x="581192" y="6423914"/>
            <a:ext cx="6917210" cy="365125"/>
          </a:xfrm>
        </p:spPr>
        <p:txBody>
          <a:bodyPr>
            <a:normAutofit/>
          </a:bodyPr>
          <a:lstStyle/>
          <a:p>
            <a:pPr>
              <a:spcAft>
                <a:spcPts val="600"/>
              </a:spcAft>
            </a:pPr>
            <a:r>
              <a:rPr lang="en-GB">
                <a:solidFill>
                  <a:schemeClr val="bg1">
                    <a:lumMod val="75000"/>
                    <a:lumOff val="25000"/>
                  </a:schemeClr>
                </a:solidFill>
              </a:rPr>
              <a:t>Johnson, Whittington, Scholes, Angwin, Regner (2017)</a:t>
            </a:r>
          </a:p>
        </p:txBody>
      </p:sp>
      <p:sp>
        <p:nvSpPr>
          <p:cNvPr id="5" name="Slide Number Placeholder 4">
            <a:extLst>
              <a:ext uri="{FF2B5EF4-FFF2-40B4-BE49-F238E27FC236}">
                <a16:creationId xmlns:a16="http://schemas.microsoft.com/office/drawing/2014/main" id="{4DE6670B-3EED-FECA-4B85-9BCBC80EA92D}"/>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27</a:t>
            </a:fld>
            <a:endParaRPr lang="en-US">
              <a:solidFill>
                <a:schemeClr val="bg1">
                  <a:lumMod val="75000"/>
                  <a:lumOff val="25000"/>
                </a:schemeClr>
              </a:solidFill>
            </a:endParaRPr>
          </a:p>
        </p:txBody>
      </p:sp>
      <p:pic>
        <p:nvPicPr>
          <p:cNvPr id="7" name="Picture 2" descr="Y:\08VOL4\Graphics\Powerpoint\PE_UK\PE528-JOHNSON\Final files\GIF\ch02\M02UF002.gif">
            <a:extLst>
              <a:ext uri="{FF2B5EF4-FFF2-40B4-BE49-F238E27FC236}">
                <a16:creationId xmlns:a16="http://schemas.microsoft.com/office/drawing/2014/main" id="{CAA45C3C-2CAD-26F7-4D12-941AE11224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630" y="885117"/>
            <a:ext cx="7727133" cy="5098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5416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Pestel analysis – using amazon as an example</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https://youtu.be/F0KQ-h6v3-s</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9:14</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032893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1300365"/>
          </a:xfrm>
        </p:spPr>
        <p:txBody>
          <a:bodyPr>
            <a:normAutofit/>
          </a:bodyPr>
          <a:lstStyle/>
          <a:p>
            <a:r>
              <a:rPr lang="en-GB">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601255" y="2177142"/>
            <a:ext cx="3409782" cy="3823607"/>
          </a:xfrm>
        </p:spPr>
        <p:txBody>
          <a:bodyPr>
            <a:normAutofit fontScale="85000" lnSpcReduction="10000"/>
          </a:bodyPr>
          <a:lstStyle/>
          <a:p>
            <a:r>
              <a:rPr lang="en-GB" dirty="0">
                <a:solidFill>
                  <a:srgbClr val="FFFFFF"/>
                </a:solidFill>
              </a:rPr>
              <a:t>Developed by Michael Porter of Harvard University</a:t>
            </a:r>
          </a:p>
          <a:p>
            <a:r>
              <a:rPr lang="en-GB" altLang="en-US" sz="1800" dirty="0">
                <a:latin typeface="Calibri" panose="020F0502020204030204" pitchFamily="34" charset="0"/>
              </a:rPr>
              <a:t>Identifies the </a:t>
            </a:r>
            <a:r>
              <a:rPr lang="en-GB" altLang="en-US" sz="1800" b="1" i="1" dirty="0">
                <a:solidFill>
                  <a:srgbClr val="FF0000"/>
                </a:solidFill>
                <a:latin typeface="Calibri" panose="020F0502020204030204" pitchFamily="34" charset="0"/>
              </a:rPr>
              <a:t>attractiveness</a:t>
            </a:r>
            <a:r>
              <a:rPr lang="en-GB" altLang="en-US" sz="1800" dirty="0">
                <a:latin typeface="Calibri" panose="020F0502020204030204" pitchFamily="34" charset="0"/>
              </a:rPr>
              <a:t> of industries – which industries/markets to enter or leave.</a:t>
            </a:r>
          </a:p>
          <a:p>
            <a:pPr marL="292100" indent="-292100">
              <a:buClr>
                <a:schemeClr val="tx1"/>
              </a:buClr>
            </a:pPr>
            <a:r>
              <a:rPr lang="en-GB" altLang="en-US" sz="1800" dirty="0">
                <a:latin typeface="Calibri" panose="020F0502020204030204" pitchFamily="34" charset="0"/>
              </a:rPr>
              <a:t>Identifies </a:t>
            </a:r>
            <a:r>
              <a:rPr lang="en-GB" altLang="en-US" sz="1800" b="1" i="1" dirty="0">
                <a:solidFill>
                  <a:srgbClr val="FF0000"/>
                </a:solidFill>
                <a:latin typeface="Calibri" panose="020F0502020204030204" pitchFamily="34" charset="0"/>
              </a:rPr>
              <a:t>strategies to influence </a:t>
            </a:r>
            <a:r>
              <a:rPr lang="en-GB" altLang="en-US" sz="1800" dirty="0">
                <a:latin typeface="Calibri" panose="020F0502020204030204" pitchFamily="34" charset="0"/>
              </a:rPr>
              <a:t>the impact of the forces, for example, building barriers to entry by becoming more vertically integrated.</a:t>
            </a:r>
          </a:p>
          <a:p>
            <a:pPr marL="292100" indent="-292100">
              <a:buClr>
                <a:schemeClr val="tx1"/>
              </a:buClr>
            </a:pPr>
            <a:r>
              <a:rPr lang="en-GB" altLang="en-US" sz="1800" dirty="0">
                <a:latin typeface="Calibri" panose="020F0502020204030204" pitchFamily="34" charset="0"/>
              </a:rPr>
              <a:t>The forces may have a </a:t>
            </a:r>
            <a:r>
              <a:rPr lang="en-GB" altLang="en-US" sz="1800" b="1" i="1" dirty="0">
                <a:solidFill>
                  <a:srgbClr val="FF0000"/>
                </a:solidFill>
                <a:latin typeface="Calibri" panose="020F0502020204030204" pitchFamily="34" charset="0"/>
              </a:rPr>
              <a:t>different impact on different organisations </a:t>
            </a:r>
            <a:r>
              <a:rPr lang="en-GB" altLang="en-US" sz="1800" dirty="0">
                <a:latin typeface="Calibri" panose="020F0502020204030204" pitchFamily="34" charset="0"/>
              </a:rPr>
              <a:t>e.g. large firms can deal with barriers to entry more easily than small firms.</a:t>
            </a:r>
            <a:endParaRPr lang="en-GB"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8508" y="548640"/>
            <a:ext cx="7067278" cy="59188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29</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95843704"/>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The Five Competitive Forces That Shape Strategy</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Interview with Michael E. Porter, Professor, Harvard University</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2"/>
              </a:rPr>
              <a:t>https://youtu.be/mYF2_FBCvXw</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13:11</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2F6666E-9CAC-3D73-1BB1-451C356D36D8}"/>
              </a:ext>
            </a:extLst>
          </p:cNvPr>
          <p:cNvPicPr>
            <a:picLocks noChangeAspect="1"/>
          </p:cNvPicPr>
          <p:nvPr/>
        </p:nvPicPr>
        <p:blipFill>
          <a:blip r:embed="rId3"/>
          <a:stretch>
            <a:fillRect/>
          </a:stretch>
        </p:blipFill>
        <p:spPr>
          <a:xfrm>
            <a:off x="780698" y="3111404"/>
            <a:ext cx="4748741" cy="2180690"/>
          </a:xfrm>
          <a:prstGeom prst="rect">
            <a:avLst/>
          </a:prstGeom>
        </p:spPr>
      </p:pic>
    </p:spTree>
    <p:extLst>
      <p:ext uri="{BB962C8B-B14F-4D97-AF65-F5344CB8AC3E}">
        <p14:creationId xmlns:p14="http://schemas.microsoft.com/office/powerpoint/2010/main" val="41846505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buyers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840913" cy="4420036"/>
          </a:xfrm>
        </p:spPr>
        <p:txBody>
          <a:bodyPr>
            <a:noAutofit/>
          </a:bodyPr>
          <a:lstStyle/>
          <a:p>
            <a:pPr eaLnBrk="1" hangingPunct="1">
              <a:buFont typeface="Wingdings 2" pitchFamily="18" charset="2"/>
              <a:buNone/>
              <a:defRPr/>
            </a:pPr>
            <a:r>
              <a:rPr lang="en-GB" sz="1800" b="1" i="1" dirty="0">
                <a:latin typeface="Calibri" panose="020F0502020204030204" pitchFamily="34" charset="0"/>
              </a:rPr>
              <a:t>The bargaining power of buyers</a:t>
            </a:r>
            <a:endParaRPr lang="en-GB" sz="1800" dirty="0">
              <a:latin typeface="Calibri" panose="020F0502020204030204" pitchFamily="34" charset="0"/>
            </a:endParaRPr>
          </a:p>
          <a:p>
            <a:pPr eaLnBrk="1" hangingPunct="1">
              <a:buFont typeface="Wingdings 2" pitchFamily="18" charset="2"/>
              <a:buNone/>
              <a:defRPr/>
            </a:pPr>
            <a:r>
              <a:rPr lang="en-GB" sz="18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18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1800" dirty="0">
                <a:latin typeface="Calibri" panose="020F0502020204030204" pitchFamily="34" charset="0"/>
              </a:rPr>
              <a:t>	Buyer power is likely to be high, for example, when:</a:t>
            </a:r>
          </a:p>
          <a:p>
            <a:pPr marL="603375" lvl="2" indent="-209550">
              <a:buFont typeface="Arial" charset="0"/>
              <a:buChar char="•"/>
              <a:defRPr/>
            </a:pPr>
            <a:r>
              <a:rPr lang="en-GB" sz="1800" b="1" i="1" dirty="0">
                <a:latin typeface="Calibri" panose="020F0502020204030204" pitchFamily="34" charset="0"/>
              </a:rPr>
              <a:t>Buyers are concentrated </a:t>
            </a:r>
            <a:r>
              <a:rPr lang="en-GB" sz="1800" dirty="0">
                <a:latin typeface="Calibri" panose="020F0502020204030204" pitchFamily="34" charset="0"/>
              </a:rPr>
              <a:t>(few of them)</a:t>
            </a:r>
          </a:p>
          <a:p>
            <a:pPr marL="593850" lvl="2" indent="-190500">
              <a:buFont typeface="Arial" charset="0"/>
              <a:buChar char="•"/>
              <a:defRPr/>
            </a:pPr>
            <a:r>
              <a:rPr lang="en-GB" sz="1800" b="1" i="1" dirty="0">
                <a:latin typeface="Calibri" panose="020F0502020204030204" pitchFamily="34" charset="0"/>
              </a:rPr>
              <a:t>Buyers have low switching costs </a:t>
            </a:r>
            <a:r>
              <a:rPr lang="en-GB" altLang="en-US" sz="1800" dirty="0">
                <a:latin typeface="Calibri" panose="020F0502020204030204" pitchFamily="34" charset="0"/>
              </a:rPr>
              <a:t>(it not disruptive or expensive to change their providers)</a:t>
            </a:r>
            <a:endParaRPr lang="en-GB" sz="1800" dirty="0">
              <a:latin typeface="Calibri" panose="020F0502020204030204" pitchFamily="34" charset="0"/>
            </a:endParaRPr>
          </a:p>
          <a:p>
            <a:pPr marL="593850" lvl="2" indent="-190500">
              <a:buFont typeface="Arial" charset="0"/>
              <a:buChar char="•"/>
              <a:defRPr/>
            </a:pPr>
            <a:r>
              <a:rPr lang="en-GB" sz="1800" b="1" i="1" dirty="0">
                <a:latin typeface="Calibri" panose="020F0502020204030204" pitchFamily="34" charset="0"/>
              </a:rPr>
              <a:t>Buyers can supply their own inputs </a:t>
            </a:r>
            <a:r>
              <a:rPr lang="en-GB" sz="1800" dirty="0">
                <a:latin typeface="Calibri" panose="020F0502020204030204" pitchFamily="34" charset="0"/>
              </a:rPr>
              <a:t>(backward vertical integration, e.g. through the acquisition of a business operating earlier in the supply chain – e.g. a retailer </a:t>
            </a:r>
            <a:r>
              <a:rPr lang="en-GB" sz="1800" dirty="0" err="1">
                <a:latin typeface="Calibri" panose="020F0502020204030204" pitchFamily="34" charset="0"/>
              </a:rPr>
              <a:t>acquiering</a:t>
            </a:r>
            <a:r>
              <a:rPr lang="en-GB" sz="1800" dirty="0">
                <a:latin typeface="Calibri" panose="020F0502020204030204" pitchFamily="34" charset="0"/>
              </a:rPr>
              <a:t> a wholesaler)</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295778B-2D74-D377-BADF-3F471F00F7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5FDCD24-290F-BBB4-7585-04D79BA49CC2}"/>
              </a:ext>
            </a:extLst>
          </p:cNvPr>
          <p:cNvSpPr/>
          <p:nvPr/>
        </p:nvSpPr>
        <p:spPr>
          <a:xfrm>
            <a:off x="10716127"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747111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suppliers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4"/>
            <a:ext cx="7776522" cy="3927982"/>
          </a:xfrm>
        </p:spPr>
        <p:txBody>
          <a:bodyPr>
            <a:noAutofit/>
          </a:bodyPr>
          <a:lstStyle/>
          <a:p>
            <a:pPr marL="263525" indent="-263525">
              <a:buNone/>
            </a:pPr>
            <a:r>
              <a:rPr lang="en-GB" altLang="en-US" sz="1800" b="1" i="1" dirty="0">
                <a:latin typeface="Calibri" panose="020F0502020204030204" pitchFamily="34" charset="0"/>
              </a:rPr>
              <a:t>The bargaining power of suppliers</a:t>
            </a:r>
          </a:p>
          <a:p>
            <a:pPr marL="263525" indent="-263525">
              <a:buNone/>
            </a:pPr>
            <a:r>
              <a:rPr lang="en-GB" altLang="en-US" sz="1800" dirty="0">
                <a:latin typeface="Calibri" panose="020F0502020204030204" pitchFamily="34" charset="0"/>
              </a:rPr>
              <a:t>	Suppliers are those who supply what organisations need to produce the product or service. Powerful suppliers can reduce an organisation’s profits. </a:t>
            </a:r>
          </a:p>
          <a:p>
            <a:pPr marL="263525" indent="-263525">
              <a:buNone/>
            </a:pPr>
            <a:r>
              <a:rPr lang="en-GB" altLang="en-US" sz="1800" dirty="0">
                <a:latin typeface="Calibri" panose="020F0502020204030204" pitchFamily="34" charset="0"/>
              </a:rPr>
              <a:t>	</a:t>
            </a:r>
          </a:p>
          <a:p>
            <a:pPr marL="263525" indent="-263525">
              <a:buNone/>
            </a:pPr>
            <a:r>
              <a:rPr lang="en-GB" altLang="en-US" sz="1800" dirty="0">
                <a:latin typeface="Calibri" panose="020F0502020204030204" pitchFamily="34" charset="0"/>
              </a:rPr>
              <a:t>Supplier power is likely to be high, for example, when:</a:t>
            </a:r>
          </a:p>
          <a:p>
            <a:pPr marL="314325" lvl="1" indent="-209550">
              <a:buFont typeface="Arial" panose="020B0604020202020204" pitchFamily="34" charset="0"/>
              <a:buChar char="•"/>
            </a:pPr>
            <a:r>
              <a:rPr lang="en-GB" altLang="en-US" sz="1800" b="1" i="1" dirty="0">
                <a:latin typeface="Calibri" panose="020F0502020204030204" pitchFamily="34" charset="0"/>
              </a:rPr>
              <a:t>The suppliers are concentrated </a:t>
            </a:r>
            <a:r>
              <a:rPr lang="en-GB" altLang="en-US" sz="1800" dirty="0">
                <a:latin typeface="Calibri" panose="020F0502020204030204" pitchFamily="34" charset="0"/>
              </a:rPr>
              <a:t>(few of them)</a:t>
            </a:r>
          </a:p>
          <a:p>
            <a:pPr marL="314325" lvl="1" indent="-209550">
              <a:buFont typeface="Arial" panose="020B0604020202020204" pitchFamily="34" charset="0"/>
              <a:buChar char="•"/>
            </a:pPr>
            <a:r>
              <a:rPr lang="en-GB" altLang="en-US" sz="1800" b="1" i="1" dirty="0">
                <a:latin typeface="Calibri" panose="020F0502020204030204" pitchFamily="34" charset="0"/>
              </a:rPr>
              <a:t>Suppliers provide a specialist or rare input</a:t>
            </a:r>
          </a:p>
          <a:p>
            <a:pPr marL="314325" lvl="1" indent="-209550">
              <a:buFont typeface="Arial" panose="020B0604020202020204" pitchFamily="34" charset="0"/>
              <a:buChar char="•"/>
            </a:pPr>
            <a:r>
              <a:rPr lang="en-GB" altLang="en-US" sz="1800" b="1" i="1" dirty="0">
                <a:latin typeface="Calibri" panose="020F0502020204030204" pitchFamily="34" charset="0"/>
              </a:rPr>
              <a:t>Your switching costs are high </a:t>
            </a:r>
            <a:r>
              <a:rPr lang="en-GB" altLang="en-US" sz="1800" dirty="0">
                <a:latin typeface="Calibri" panose="020F0502020204030204" pitchFamily="34" charset="0"/>
              </a:rPr>
              <a:t>(it is disruptive or expensive for you to change suppliers)</a:t>
            </a:r>
          </a:p>
          <a:p>
            <a:pPr marL="314325" lvl="1" indent="-209550">
              <a:buFont typeface="Arial" panose="020B0604020202020204" pitchFamily="34" charset="0"/>
              <a:buChar char="•"/>
            </a:pPr>
            <a:r>
              <a:rPr lang="en-GB" altLang="en-US" sz="1800" b="1" i="1" dirty="0">
                <a:latin typeface="Calibri" panose="020F0502020204030204" pitchFamily="34" charset="0"/>
              </a:rPr>
              <a:t>Suppliers can integrate forwards </a:t>
            </a:r>
            <a:r>
              <a:rPr lang="en-GB" altLang="en-US" sz="1800" dirty="0">
                <a:latin typeface="Calibri" panose="020F0502020204030204" pitchFamily="34" charset="0"/>
              </a:rPr>
              <a:t>(e.g. low-cost airlines have cut out the use of travel agents)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4D9D0CB-427C-CA14-FFCC-ACFCC0AB06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795CC4BC-88A9-1B4E-C986-C3A9CE43E30D}"/>
              </a:ext>
            </a:extLst>
          </p:cNvPr>
          <p:cNvSpPr/>
          <p:nvPr/>
        </p:nvSpPr>
        <p:spPr>
          <a:xfrm>
            <a:off x="8502321"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614020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substitutes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704555" cy="4420036"/>
          </a:xfrm>
        </p:spPr>
        <p:txBody>
          <a:bodyPr>
            <a:noAutofit/>
          </a:bodyPr>
          <a:lstStyle/>
          <a:p>
            <a:pPr marL="9525" indent="-9525">
              <a:lnSpc>
                <a:spcPct val="95000"/>
              </a:lnSpc>
              <a:spcBef>
                <a:spcPct val="15000"/>
              </a:spcBef>
              <a:spcAft>
                <a:spcPts val="0"/>
              </a:spcAft>
              <a:buNone/>
              <a:tabLst>
                <a:tab pos="304800" algn="l"/>
              </a:tabLst>
              <a:defRPr/>
            </a:pPr>
            <a:r>
              <a:rPr lang="en-GB" sz="1800" b="1" i="1" dirty="0">
                <a:latin typeface="Calibri" panose="020F0502020204030204" pitchFamily="34" charset="0"/>
              </a:rPr>
              <a:t>The threat of substitutes</a:t>
            </a: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a:t>
            </a:r>
          </a:p>
          <a:p>
            <a:pPr marL="53975" indent="-53975">
              <a:lnSpc>
                <a:spcPct val="95000"/>
              </a:lnSpc>
              <a:spcBef>
                <a:spcPct val="15000"/>
              </a:spcBef>
              <a:spcAft>
                <a:spcPts val="0"/>
              </a:spcAft>
              <a:buNone/>
              <a:tabLst>
                <a:tab pos="304800" algn="l"/>
              </a:tabLst>
              <a:defRPr/>
            </a:pPr>
            <a:r>
              <a:rPr lang="en-GB" sz="1800" b="1" i="1" dirty="0">
                <a:latin typeface="Calibri" panose="020F0502020204030204" pitchFamily="34" charset="0"/>
              </a:rPr>
              <a:t>Substitutes</a:t>
            </a:r>
            <a:r>
              <a:rPr lang="en-GB" sz="18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a:lnSpc>
                <a:spcPct val="95000"/>
              </a:lnSpc>
              <a:spcBef>
                <a:spcPct val="15000"/>
              </a:spcBef>
              <a:spcAft>
                <a:spcPts val="0"/>
              </a:spcAft>
              <a:buNone/>
              <a:tabLst>
                <a:tab pos="304800" algn="l"/>
              </a:tabLst>
              <a:defRPr/>
            </a:pPr>
            <a:endParaRPr lang="en-GB" sz="1800" dirty="0">
              <a:latin typeface="Calibri" panose="020F0502020204030204" pitchFamily="34" charset="0"/>
            </a:endParaRP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Customers will switch to alternatives (and thus the threat increases) if:</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The price/performance ratio </a:t>
            </a:r>
            <a:r>
              <a:rPr lang="en-GB" sz="1800" dirty="0">
                <a:latin typeface="Calibri" panose="020F0502020204030204" pitchFamily="34" charset="0"/>
              </a:rPr>
              <a:t>of the substitute is superior (e.g. aluminium is more expensive than steel but it is more cost efficient for car parts)</a:t>
            </a:r>
          </a:p>
          <a:p>
            <a:pPr marL="298450" indent="-298450">
              <a:lnSpc>
                <a:spcPct val="95000"/>
              </a:lnSpc>
              <a:spcBef>
                <a:spcPct val="15000"/>
              </a:spcBef>
              <a:spcAft>
                <a:spcPts val="0"/>
              </a:spcAft>
              <a:buClr>
                <a:schemeClr val="tx1"/>
              </a:buClr>
              <a:defRPr/>
            </a:pPr>
            <a:r>
              <a:rPr lang="en-GB" sz="1800" dirty="0">
                <a:latin typeface="Calibri" panose="020F0502020204030204" pitchFamily="34" charset="0"/>
              </a:rPr>
              <a:t>The substitute </a:t>
            </a:r>
            <a:r>
              <a:rPr lang="en-GB" sz="1800" b="1" i="1" dirty="0">
                <a:latin typeface="Calibri" panose="020F0502020204030204" pitchFamily="34" charset="0"/>
              </a:rPr>
              <a:t>benefits from an innovation </a:t>
            </a:r>
            <a:r>
              <a:rPr lang="en-GB" sz="1800" dirty="0">
                <a:latin typeface="Calibri" panose="020F0502020204030204" pitchFamily="34" charset="0"/>
              </a:rPr>
              <a:t>that improves customer satisfaction (e.g. high speed trains can be quicker than airlines from city centre to city centre on short haul routes).</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Extra-industry effects</a:t>
            </a:r>
            <a:r>
              <a:rPr lang="en-GB" sz="1800" b="1" dirty="0">
                <a:latin typeface="Calibri" panose="020F0502020204030204" pitchFamily="34" charset="0"/>
              </a:rPr>
              <a:t>. </a:t>
            </a:r>
            <a:r>
              <a:rPr lang="en-GB" sz="1800" dirty="0">
                <a:latin typeface="Calibri" panose="020F0502020204030204" pitchFamily="34" charset="0"/>
              </a:rPr>
              <a:t>Substitutes come from outside the industry which forces managers to look outside their own industry to consider more distant threats and constraints.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3590F5FC-CF9B-85DF-58EB-0C52C6C4C32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24BBFC8-DCDB-DF59-8D02-76AEF21CEF12}"/>
              </a:ext>
            </a:extLst>
          </p:cNvPr>
          <p:cNvSpPr/>
          <p:nvPr/>
        </p:nvSpPr>
        <p:spPr>
          <a:xfrm>
            <a:off x="9504947" y="2851793"/>
            <a:ext cx="994611" cy="57720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576210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New entrants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3"/>
            <a:ext cx="7776522" cy="4019831"/>
          </a:xfrm>
        </p:spPr>
        <p:txBody>
          <a:bodyPr>
            <a:noAutofit/>
          </a:bodyPr>
          <a:lstStyle/>
          <a:p>
            <a:pPr marL="292100" indent="-292100">
              <a:spcAft>
                <a:spcPts val="0"/>
              </a:spcAft>
              <a:buNone/>
              <a:defRPr/>
            </a:pPr>
            <a:r>
              <a:rPr lang="en-US" sz="1800" b="1" i="1" dirty="0">
                <a:latin typeface="Calibri" panose="020F0502020204030204" pitchFamily="34" charset="0"/>
              </a:rPr>
              <a:t>The threat of entry</a:t>
            </a:r>
            <a:endParaRPr lang="en-GB" sz="1800" b="1" i="1" dirty="0">
              <a:latin typeface="Calibri" panose="020F0502020204030204" pitchFamily="34" charset="0"/>
            </a:endParaRPr>
          </a:p>
          <a:p>
            <a:pPr marL="325438" indent="-325438">
              <a:spcAft>
                <a:spcPts val="0"/>
              </a:spcAft>
              <a:buClr>
                <a:srgbClr val="0F6FC6"/>
              </a:buClr>
              <a:buNone/>
              <a:defRPr/>
            </a:pPr>
            <a:r>
              <a:rPr lang="en-GB" sz="1800"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a:spcAft>
                <a:spcPts val="0"/>
              </a:spcAft>
              <a:buClr>
                <a:srgbClr val="0F6FC6"/>
              </a:buClr>
              <a:buNone/>
              <a:defRPr/>
            </a:pPr>
            <a:endParaRPr lang="en-GB" sz="1800" dirty="0">
              <a:latin typeface="Calibri" panose="020F0502020204030204" pitchFamily="34" charset="0"/>
            </a:endParaRPr>
          </a:p>
          <a:p>
            <a:pPr marL="325438" indent="-288925">
              <a:spcAft>
                <a:spcPts val="0"/>
              </a:spcAft>
              <a:buClr>
                <a:srgbClr val="0F6FC6"/>
              </a:buClr>
              <a:buNone/>
              <a:defRPr/>
            </a:pPr>
            <a:r>
              <a:rPr lang="en-GB" sz="1800" dirty="0">
                <a:latin typeface="Calibri" panose="020F0502020204030204" pitchFamily="34" charset="0"/>
              </a:rPr>
              <a:t>The main barriers to entry include: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Required experience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Access to supply and distribution channels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Differentiation and market penetration costs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Legislation or government restrictions (e.g. licensing)</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Retention of advantages</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B93B5FB-CCB3-79C0-EC6F-1408459BC0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13605D37-6A08-AD4F-DB0A-96CA1E335039}"/>
              </a:ext>
            </a:extLst>
          </p:cNvPr>
          <p:cNvSpPr/>
          <p:nvPr/>
        </p:nvSpPr>
        <p:spPr>
          <a:xfrm>
            <a:off x="9504947" y="702156"/>
            <a:ext cx="994611" cy="78976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617058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Competitors / rivalry</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340863"/>
            <a:ext cx="7872997" cy="3979725"/>
          </a:xfrm>
        </p:spPr>
        <p:txBody>
          <a:bodyPr>
            <a:noAutofit/>
          </a:bodyPr>
          <a:lstStyle/>
          <a:p>
            <a:pPr>
              <a:spcAft>
                <a:spcPts val="0"/>
              </a:spcAft>
              <a:buNone/>
              <a:defRPr/>
            </a:pPr>
            <a:r>
              <a:rPr lang="en-GB" sz="1800" b="1" i="1" dirty="0">
                <a:latin typeface="Calibri" panose="020F0502020204030204" pitchFamily="34" charset="0"/>
              </a:rPr>
              <a:t>Rivalry between existing competitors</a:t>
            </a:r>
          </a:p>
          <a:p>
            <a:pPr>
              <a:spcAft>
                <a:spcPts val="0"/>
              </a:spcAft>
              <a:buNone/>
              <a:defRPr/>
            </a:pPr>
            <a:r>
              <a:rPr lang="en-GB" sz="1800" dirty="0">
                <a:latin typeface="Calibri" panose="020F0502020204030204" pitchFamily="34" charset="0"/>
              </a:rPr>
              <a:t>	Competitive rivals are organisations with similar products and services aimed at the same customer group and are direct competitors in the same industry/market (distinct from substitutes).</a:t>
            </a:r>
          </a:p>
          <a:p>
            <a:pPr>
              <a:spcAft>
                <a:spcPts val="0"/>
              </a:spcAft>
              <a:buNone/>
              <a:defRPr/>
            </a:pPr>
            <a:endParaRPr lang="en-GB" sz="1800" dirty="0">
              <a:latin typeface="Calibri" panose="020F0502020204030204" pitchFamily="34" charset="0"/>
            </a:endParaRPr>
          </a:p>
          <a:p>
            <a:pPr>
              <a:spcAft>
                <a:spcPts val="0"/>
              </a:spcAft>
              <a:buNone/>
              <a:defRPr/>
            </a:pPr>
            <a:r>
              <a:rPr lang="en-GB" sz="1800" dirty="0">
                <a:latin typeface="Calibri" panose="020F0502020204030204" pitchFamily="34" charset="0"/>
              </a:rPr>
              <a:t>	The degree of rivalry depends on things like:</a:t>
            </a:r>
          </a:p>
          <a:p>
            <a:pPr marL="555750" lvl="2">
              <a:spcAft>
                <a:spcPts val="0"/>
              </a:spcAft>
              <a:buFont typeface="Arial" panose="020B0604020202020204" pitchFamily="34" charset="0"/>
              <a:buChar char="•"/>
              <a:defRPr/>
            </a:pPr>
            <a:r>
              <a:rPr lang="en-GB" sz="1800" b="1" i="1" dirty="0">
                <a:latin typeface="Calibri" panose="020F0502020204030204" pitchFamily="34" charset="0"/>
              </a:rPr>
              <a:t>Competitor concentration </a:t>
            </a:r>
            <a:r>
              <a:rPr lang="en-GB" sz="1800" dirty="0">
                <a:latin typeface="Calibri" panose="020F0502020204030204" pitchFamily="34" charset="0"/>
              </a:rPr>
              <a:t>(rivalry = high if concentration is high or balanced in strength)</a:t>
            </a:r>
          </a:p>
          <a:p>
            <a:pPr marL="555750" lvl="2">
              <a:spcAft>
                <a:spcPts val="0"/>
              </a:spcAft>
              <a:buFont typeface="Arial" panose="020B0604020202020204" pitchFamily="34" charset="0"/>
              <a:buChar char="•"/>
              <a:defRPr/>
            </a:pPr>
            <a:r>
              <a:rPr lang="en-GB" sz="1800" b="1" i="1" dirty="0">
                <a:latin typeface="Calibri" panose="020F0502020204030204" pitchFamily="34" charset="0"/>
              </a:rPr>
              <a:t>Industry growth rate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fixed costs </a:t>
            </a:r>
            <a:r>
              <a:rPr lang="en-GB" sz="1800" dirty="0">
                <a:latin typeface="Calibri" panose="020F0502020204030204" pitchFamily="34" charset="0"/>
              </a:rPr>
              <a:t>(e.g. costs that stay the same, no matter how many products are being made)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exit barriers </a:t>
            </a:r>
            <a:r>
              <a:rPr lang="en-GB" sz="1800" dirty="0">
                <a:latin typeface="Calibri" panose="020F0502020204030204" pitchFamily="34" charset="0"/>
              </a:rPr>
              <a:t>(e.g. very specialised assets, which may be difficult to sell or relocate, closure costs)</a:t>
            </a:r>
          </a:p>
          <a:p>
            <a:pPr marL="555750" lvl="2">
              <a:spcAft>
                <a:spcPts val="0"/>
              </a:spcAft>
              <a:buFont typeface="Arial" panose="020B0604020202020204" pitchFamily="34" charset="0"/>
              <a:buChar char="•"/>
              <a:defRPr/>
            </a:pPr>
            <a:r>
              <a:rPr lang="en-GB" sz="1800" b="1" i="1" dirty="0">
                <a:latin typeface="Calibri" panose="020F0502020204030204" pitchFamily="34" charset="0"/>
              </a:rPr>
              <a:t>Differentiation</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9CC63E00-2654-0B57-87ED-9A1490C1B1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val 6">
            <a:extLst>
              <a:ext uri="{FF2B5EF4-FFF2-40B4-BE49-F238E27FC236}">
                <a16:creationId xmlns:a16="http://schemas.microsoft.com/office/drawing/2014/main" id="{41D1C4BD-E87D-A965-7742-A9B664A9C8DE}"/>
              </a:ext>
            </a:extLst>
          </p:cNvPr>
          <p:cNvSpPr/>
          <p:nvPr/>
        </p:nvSpPr>
        <p:spPr>
          <a:xfrm>
            <a:off x="9520641" y="1726412"/>
            <a:ext cx="906728" cy="91251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881780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Porter’s five forces model – application challenges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2130641"/>
            <a:ext cx="11297987" cy="3757398"/>
          </a:xfrm>
        </p:spPr>
        <p:txBody>
          <a:bodyPr rtlCol="0">
            <a:normAutofit/>
          </a:bodyPr>
          <a:lstStyle/>
          <a:p>
            <a:pPr marL="419100" indent="-314325">
              <a:lnSpc>
                <a:spcPts val="3000"/>
              </a:lnSpc>
              <a:spcBef>
                <a:spcPts val="400"/>
              </a:spcBef>
            </a:pPr>
            <a:r>
              <a:rPr lang="en-GB" sz="2000" dirty="0">
                <a:latin typeface="Arial" panose="020B0604020202020204" pitchFamily="34" charset="0"/>
                <a:cs typeface="Arial" panose="020B0604020202020204" pitchFamily="34" charset="0"/>
              </a:rPr>
              <a:t>	</a:t>
            </a:r>
            <a:r>
              <a:rPr lang="en-GB" altLang="en-US" sz="2000" b="1" i="1" dirty="0">
                <a:latin typeface="Calibri" panose="020F0502020204030204" pitchFamily="34" charset="0"/>
              </a:rPr>
              <a:t>Defining the ‘right’ industry: </a:t>
            </a:r>
            <a:r>
              <a:rPr lang="en-GB" altLang="en-US" sz="2000" dirty="0">
                <a:latin typeface="Calibri" panose="020F0502020204030204" pitchFamily="34" charset="0"/>
              </a:rPr>
              <a:t>applying the model at the most appropriate level – not necessarily the whole industry (e.g. the European low-cost airline industry rather than airlines globally).</a:t>
            </a:r>
          </a:p>
          <a:p>
            <a:pPr marL="419100" indent="-314325">
              <a:lnSpc>
                <a:spcPts val="3000"/>
              </a:lnSpc>
              <a:spcBef>
                <a:spcPts val="400"/>
              </a:spcBef>
            </a:pPr>
            <a:r>
              <a:rPr lang="en-GB" altLang="en-US" sz="2000" b="1" i="1" dirty="0">
                <a:latin typeface="Calibri" panose="020F0502020204030204" pitchFamily="34" charset="0"/>
              </a:rPr>
              <a:t>Converging industries:</a:t>
            </a:r>
            <a:r>
              <a:rPr lang="en-GB" altLang="en-US" sz="2000" dirty="0">
                <a:latin typeface="Calibri" panose="020F0502020204030204" pitchFamily="34" charset="0"/>
              </a:rPr>
              <a:t> particularly in the high-tech arenas, where industries overlap (e.g. digital industries – mobile phones/cameras/mp3 players).</a:t>
            </a:r>
          </a:p>
          <a:p>
            <a:pPr marL="419100" indent="-314325">
              <a:lnSpc>
                <a:spcPts val="3000"/>
              </a:lnSpc>
              <a:spcBef>
                <a:spcPts val="400"/>
              </a:spcBef>
            </a:pPr>
            <a:r>
              <a:rPr lang="en-GB" altLang="en-US" sz="2000" b="1" i="1" dirty="0">
                <a:latin typeface="Calibri" panose="020F0502020204030204" pitchFamily="34" charset="0"/>
              </a:rPr>
              <a:t>Complementary</a:t>
            </a:r>
            <a:r>
              <a:rPr lang="en-GB" altLang="en-US" sz="2000" b="1" dirty="0">
                <a:latin typeface="Calibri" panose="020F0502020204030204" pitchFamily="34" charset="0"/>
              </a:rPr>
              <a:t> </a:t>
            </a:r>
            <a:r>
              <a:rPr lang="en-GB" altLang="en-US" sz="2000" b="1" i="1" dirty="0">
                <a:latin typeface="Calibri" panose="020F0502020204030204" pitchFamily="34" charset="0"/>
              </a:rPr>
              <a:t>organisations:</a:t>
            </a:r>
            <a:r>
              <a:rPr lang="en-GB" altLang="en-US" sz="2000" dirty="0">
                <a:latin typeface="Calibri" panose="020F0502020204030204" pitchFamily="34" charset="0"/>
              </a:rPr>
              <a:t> they enhance the attractiveness of a business to customers or suppliers. This can almost be considered as a sixth force (e.g. Microsoft Windows and McAfee computer security systems are complementors). </a:t>
            </a:r>
          </a:p>
        </p:txBody>
      </p:sp>
      <p:sp>
        <p:nvSpPr>
          <p:cNvPr id="120836" name="Footer Placeholder 1">
            <a:extLst>
              <a:ext uri="{FF2B5EF4-FFF2-40B4-BE49-F238E27FC236}">
                <a16:creationId xmlns:a16="http://schemas.microsoft.com/office/drawing/2014/main" id="{CD8508CA-7781-8277-6BE6-A8FDA5927139}"/>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400" dirty="0"/>
              <a:t>Johnson, Whittington, Scholes, Angwin, </a:t>
            </a:r>
            <a:r>
              <a:rPr lang="en-GB" altLang="en-US" sz="1400" dirty="0" err="1"/>
              <a:t>Regner</a:t>
            </a:r>
            <a:r>
              <a:rPr lang="en-GB" altLang="en-US" sz="1400" dirty="0"/>
              <a:t> (2017)</a:t>
            </a:r>
          </a:p>
        </p:txBody>
      </p:sp>
    </p:spTree>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Opportunities and threats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1362076"/>
            <a:ext cx="11297987" cy="4525963"/>
          </a:xfrm>
        </p:spPr>
        <p:txBody>
          <a:bodyPr rtlCol="0">
            <a:normAutofit/>
          </a:bodyPr>
          <a:lstStyle/>
          <a:p>
            <a:pPr>
              <a:spcAft>
                <a:spcPts val="0"/>
              </a:spcAft>
              <a:defRPr/>
            </a:pPr>
            <a:r>
              <a:rPr lang="en-GB" sz="2000" dirty="0">
                <a:latin typeface="Arial" panose="020B0604020202020204" pitchFamily="34" charset="0"/>
                <a:cs typeface="Arial" panose="020B0604020202020204" pitchFamily="34" charset="0"/>
              </a:rPr>
              <a:t>	The critical issue in undertaking macro-environmental analysis (e.g. PESTEL) and industry analysis (e.g. Porter’s Five Forces) is the </a:t>
            </a:r>
            <a:r>
              <a:rPr lang="en-GB" sz="2000" b="1" i="1" dirty="0">
                <a:latin typeface="Arial" panose="020B0604020202020204" pitchFamily="34" charset="0"/>
                <a:cs typeface="Arial" panose="020B0604020202020204" pitchFamily="34" charset="0"/>
              </a:rPr>
              <a:t>implications</a:t>
            </a:r>
            <a:r>
              <a:rPr lang="en-GB" sz="2000" dirty="0">
                <a:latin typeface="Arial" panose="020B0604020202020204" pitchFamily="34" charset="0"/>
                <a:cs typeface="Arial" panose="020B0604020202020204" pitchFamily="34" charset="0"/>
              </a:rPr>
              <a:t> that are drawn from this understanding in guiding strategic decisions and choices.	</a:t>
            </a:r>
          </a:p>
          <a:p>
            <a:pPr>
              <a:spcAft>
                <a:spcPts val="0"/>
              </a:spcAft>
              <a:defRPr/>
            </a:pPr>
            <a:r>
              <a:rPr lang="en-GB" sz="2000" b="1" i="1" dirty="0">
                <a:latin typeface="Arial" panose="020B0604020202020204" pitchFamily="34" charset="0"/>
                <a:cs typeface="Arial" panose="020B0604020202020204" pitchFamily="34" charset="0"/>
              </a:rPr>
              <a:t>Identifying opportunities and threats </a:t>
            </a:r>
            <a:r>
              <a:rPr lang="en-GB" sz="2000" dirty="0">
                <a:latin typeface="Arial" panose="020B0604020202020204" pitchFamily="34" charset="0"/>
                <a:cs typeface="Arial" panose="020B0604020202020204" pitchFamily="34" charset="0"/>
              </a:rPr>
              <a:t>is extremely valuable when thinking about strategic choices.</a:t>
            </a: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r>
              <a:rPr lang="en-GB" sz="2000" b="1" dirty="0">
                <a:latin typeface="Arial" panose="020B0604020202020204" pitchFamily="34" charset="0"/>
                <a:cs typeface="Arial" panose="020B0604020202020204" pitchFamily="34" charset="0"/>
              </a:rPr>
              <a:t>Opportunities and threats </a:t>
            </a:r>
            <a:r>
              <a:rPr lang="en-GB" sz="2000" dirty="0">
                <a:latin typeface="Arial" panose="020B0604020202020204" pitchFamily="34" charset="0"/>
                <a:cs typeface="Arial" panose="020B0604020202020204" pitchFamily="34" charset="0"/>
              </a:rPr>
              <a:t>also form part of another strategic analysis tool: </a:t>
            </a:r>
            <a:r>
              <a:rPr lang="en-GB" sz="2000" b="1" i="1" dirty="0">
                <a:latin typeface="Arial" panose="020B0604020202020204" pitchFamily="34" charset="0"/>
                <a:cs typeface="Arial" panose="020B0604020202020204" pitchFamily="34" charset="0"/>
              </a:rPr>
              <a:t>SWOT analysis</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2F57AC0-10E8-96E6-3667-BC6EBC1885AE}"/>
              </a:ext>
            </a:extLst>
          </p:cNvPr>
          <p:cNvPicPr>
            <a:picLocks noChangeAspect="1"/>
          </p:cNvPicPr>
          <p:nvPr/>
        </p:nvPicPr>
        <p:blipFill>
          <a:blip r:embed="rId3"/>
          <a:stretch>
            <a:fillRect/>
          </a:stretch>
        </p:blipFill>
        <p:spPr>
          <a:xfrm>
            <a:off x="7537714" y="5208022"/>
            <a:ext cx="1771825" cy="1521812"/>
          </a:xfrm>
          <a:prstGeom prst="rect">
            <a:avLst/>
          </a:prstGeom>
        </p:spPr>
      </p:pic>
      <p:pic>
        <p:nvPicPr>
          <p:cNvPr id="7" name="Picture 6">
            <a:extLst>
              <a:ext uri="{FF2B5EF4-FFF2-40B4-BE49-F238E27FC236}">
                <a16:creationId xmlns:a16="http://schemas.microsoft.com/office/drawing/2014/main" id="{99E0E961-D191-2D74-9D3C-82E05629AAA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661599" y="3567203"/>
            <a:ext cx="1487569" cy="12458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D85A8AC6-6C8D-F010-F764-D454AD7E832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634360" y="3563725"/>
            <a:ext cx="1713204" cy="1212092"/>
          </a:xfrm>
          <a:prstGeom prst="rect">
            <a:avLst/>
          </a:prstGeom>
        </p:spPr>
      </p:pic>
      <p:pic>
        <p:nvPicPr>
          <p:cNvPr id="9" name="Picture 2" descr="Y:\08VOL4\Graphics\Powerpoint\PE_UK\PE528-JOHNSON\Final files\GIF\ch02\M02UF002.gif">
            <a:extLst>
              <a:ext uri="{FF2B5EF4-FFF2-40B4-BE49-F238E27FC236}">
                <a16:creationId xmlns:a16="http://schemas.microsoft.com/office/drawing/2014/main" id="{BCC2B798-A236-7E5D-621C-67FDCB069E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37715" y="3588583"/>
            <a:ext cx="1771825" cy="1169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dirty="0"/>
              <a:t>Swot analysis: Strengths, weaknesses, opportunities and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5774989" cy="4247317"/>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STRENGTHS &amp; WEAKNESSES: </a:t>
            </a:r>
            <a:endParaRPr lang="en-GB" b="1" dirty="0"/>
          </a:p>
          <a:p>
            <a:pPr marL="742950" lvl="1" indent="-285750">
              <a:buFont typeface="Arial" panose="020B0604020202020204" pitchFamily="34" charset="0"/>
              <a:buChar char="•"/>
            </a:pPr>
            <a:r>
              <a:rPr lang="en-GB" b="1" dirty="0"/>
              <a:t>What are we best / worst at?</a:t>
            </a:r>
          </a:p>
          <a:p>
            <a:pPr marL="742950" lvl="1" indent="-285750">
              <a:buFont typeface="Arial" panose="020B0604020202020204" pitchFamily="34" charset="0"/>
              <a:buChar char="•"/>
            </a:pPr>
            <a:r>
              <a:rPr lang="en-GB" b="1" dirty="0"/>
              <a:t>Specific skills / training</a:t>
            </a:r>
          </a:p>
          <a:p>
            <a:pPr marL="742950" lvl="1" indent="-285750">
              <a:buFont typeface="Arial" panose="020B0604020202020204" pitchFamily="34" charset="0"/>
              <a:buChar char="•"/>
            </a:pPr>
            <a:r>
              <a:rPr lang="en-GB" b="1" dirty="0"/>
              <a:t>Financial resources</a:t>
            </a:r>
          </a:p>
          <a:p>
            <a:pPr marL="742950" lvl="1" indent="-285750">
              <a:buFont typeface="Arial" panose="020B0604020202020204" pitchFamily="34" charset="0"/>
              <a:buChar char="•"/>
            </a:pPr>
            <a:r>
              <a:rPr lang="en-GB" b="1" dirty="0"/>
              <a:t>Partnerships</a:t>
            </a:r>
          </a:p>
          <a:p>
            <a:pPr marL="742950" lvl="1" indent="-285750">
              <a:buFont typeface="Arial" panose="020B0604020202020204" pitchFamily="34" charset="0"/>
              <a:buChar char="•"/>
            </a:pPr>
            <a:r>
              <a:rPr lang="en-GB" b="1" dirty="0"/>
              <a:t>Intellectual property</a:t>
            </a:r>
          </a:p>
          <a:p>
            <a:pPr marL="742950" lvl="1" indent="-285750">
              <a:buFont typeface="Arial" panose="020B0604020202020204" pitchFamily="34" charset="0"/>
              <a:buChar char="•"/>
            </a:pPr>
            <a:r>
              <a:rPr lang="en-GB" b="1" dirty="0"/>
              <a:t>Etc.</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solidFill>
                  <a:srgbClr val="0070C0"/>
                </a:solidFill>
              </a:rPr>
              <a:t>OPPORTUNITIES &amp; THREATS:</a:t>
            </a:r>
          </a:p>
          <a:p>
            <a:pPr marL="742950" lvl="1" indent="-285750">
              <a:buFont typeface="Arial" panose="020B0604020202020204" pitchFamily="34" charset="0"/>
              <a:buChar char="•"/>
            </a:pPr>
            <a:r>
              <a:rPr lang="en-GB" b="1" dirty="0"/>
              <a:t>Market changes to exploit or to defend against</a:t>
            </a:r>
          </a:p>
          <a:p>
            <a:pPr marL="742950" lvl="1" indent="-285750">
              <a:buFont typeface="Arial" panose="020B0604020202020204" pitchFamily="34" charset="0"/>
              <a:buChar char="•"/>
            </a:pPr>
            <a:r>
              <a:rPr lang="en-GB" b="1" dirty="0"/>
              <a:t>Competitors weaknesses / strengths</a:t>
            </a:r>
          </a:p>
          <a:p>
            <a:pPr marL="742950" lvl="1" indent="-285750">
              <a:buFont typeface="Arial" panose="020B0604020202020204" pitchFamily="34" charset="0"/>
              <a:buChar char="•"/>
            </a:pPr>
            <a:r>
              <a:rPr lang="en-GB" b="1" dirty="0"/>
              <a:t>Technology developments</a:t>
            </a:r>
          </a:p>
          <a:p>
            <a:pPr marL="742950" lvl="1" indent="-285750">
              <a:buFont typeface="Arial" panose="020B0604020202020204" pitchFamily="34" charset="0"/>
              <a:buChar char="•"/>
            </a:pPr>
            <a:r>
              <a:rPr lang="en-GB" b="1" dirty="0"/>
              <a:t>New markets</a:t>
            </a:r>
          </a:p>
          <a:p>
            <a:pPr marL="742950" lvl="1" indent="-285750">
              <a:buFont typeface="Arial" panose="020B0604020202020204" pitchFamily="34" charset="0"/>
              <a:buChar char="•"/>
            </a:pPr>
            <a:r>
              <a:rPr lang="en-GB" b="1" dirty="0"/>
              <a:t>Etc.</a:t>
            </a:r>
          </a:p>
          <a:p>
            <a:pPr lvl="1"/>
            <a:endParaRPr lang="en-GB" b="1"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38</a:t>
            </a:fld>
            <a:endParaRPr lang="en-US" dirty="0"/>
          </a:p>
        </p:txBody>
      </p:sp>
      <p:pic>
        <p:nvPicPr>
          <p:cNvPr id="7" name="Picture 6">
            <a:extLst>
              <a:ext uri="{FF2B5EF4-FFF2-40B4-BE49-F238E27FC236}">
                <a16:creationId xmlns:a16="http://schemas.microsoft.com/office/drawing/2014/main" id="{B0E63F94-7033-40FA-BE80-05EA2A797298}"/>
              </a:ext>
            </a:extLst>
          </p:cNvPr>
          <p:cNvPicPr>
            <a:picLocks noChangeAspect="1"/>
          </p:cNvPicPr>
          <p:nvPr/>
        </p:nvPicPr>
        <p:blipFill>
          <a:blip r:embed="rId2"/>
          <a:stretch>
            <a:fillRect/>
          </a:stretch>
        </p:blipFill>
        <p:spPr>
          <a:xfrm>
            <a:off x="6090702" y="1233996"/>
            <a:ext cx="5848804" cy="5023512"/>
          </a:xfrm>
          <a:prstGeom prst="rect">
            <a:avLst/>
          </a:prstGeom>
        </p:spPr>
      </p:pic>
    </p:spTree>
    <p:extLst>
      <p:ext uri="{BB962C8B-B14F-4D97-AF65-F5344CB8AC3E}">
        <p14:creationId xmlns:p14="http://schemas.microsoft.com/office/powerpoint/2010/main" val="28842840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9683-9AAC-E3E3-29DD-08FFAEB3C524}"/>
              </a:ext>
            </a:extLst>
          </p:cNvPr>
          <p:cNvSpPr>
            <a:spLocks noGrp="1"/>
          </p:cNvSpPr>
          <p:nvPr>
            <p:ph type="title"/>
          </p:nvPr>
        </p:nvSpPr>
        <p:spPr>
          <a:xfrm>
            <a:off x="581192" y="702156"/>
            <a:ext cx="11029616" cy="546541"/>
          </a:xfrm>
        </p:spPr>
        <p:txBody>
          <a:bodyPr/>
          <a:lstStyle/>
          <a:p>
            <a:r>
              <a:rPr lang="en-GB" dirty="0"/>
              <a:t>SWOT Analysis – example questions to ask yourself</a:t>
            </a:r>
          </a:p>
        </p:txBody>
      </p:sp>
      <p:sp>
        <p:nvSpPr>
          <p:cNvPr id="4" name="Footer Placeholder 3">
            <a:extLst>
              <a:ext uri="{FF2B5EF4-FFF2-40B4-BE49-F238E27FC236}">
                <a16:creationId xmlns:a16="http://schemas.microsoft.com/office/drawing/2014/main" id="{29064FB1-A0E5-CDCA-BADB-2889FC8A1C6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838DE8B-DC80-B719-3194-B6EB5F3102E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860FE93C-9CAC-7358-F823-2A0197677B2E}"/>
              </a:ext>
            </a:extLst>
          </p:cNvPr>
          <p:cNvGraphicFramePr>
            <a:graphicFrameLocks noGrp="1"/>
          </p:cNvGraphicFramePr>
          <p:nvPr/>
        </p:nvGraphicFramePr>
        <p:xfrm>
          <a:off x="1236518" y="1215733"/>
          <a:ext cx="9944100" cy="5496572"/>
        </p:xfrm>
        <a:graphic>
          <a:graphicData uri="http://schemas.openxmlformats.org/drawingml/2006/table">
            <a:tbl>
              <a:tblPr/>
              <a:tblGrid>
                <a:gridCol w="1971384">
                  <a:extLst>
                    <a:ext uri="{9D8B030D-6E8A-4147-A177-3AD203B41FA5}">
                      <a16:colId xmlns:a16="http://schemas.microsoft.com/office/drawing/2014/main" val="4097621980"/>
                    </a:ext>
                  </a:extLst>
                </a:gridCol>
                <a:gridCol w="7972716">
                  <a:extLst>
                    <a:ext uri="{9D8B030D-6E8A-4147-A177-3AD203B41FA5}">
                      <a16:colId xmlns:a16="http://schemas.microsoft.com/office/drawing/2014/main" val="2603432574"/>
                    </a:ext>
                  </a:extLst>
                </a:gridCol>
              </a:tblGrid>
              <a:tr h="918929">
                <a:tc>
                  <a:txBody>
                    <a:bodyPr/>
                    <a:lstStyle/>
                    <a:p>
                      <a:pPr fontAlgn="t"/>
                      <a:r>
                        <a:rPr lang="en-GB" sz="2000" b="1" dirty="0">
                          <a:solidFill>
                            <a:srgbClr val="0070C0"/>
                          </a:solidFill>
                          <a:effectLst/>
                        </a:rPr>
                        <a:t>Strengths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does your company do particularly well? </a:t>
                      </a:r>
                    </a:p>
                    <a:p>
                      <a:pPr fontAlgn="t"/>
                      <a:r>
                        <a:rPr lang="en-GB" sz="1600" dirty="0">
                          <a:solidFill>
                            <a:srgbClr val="595959"/>
                          </a:solidFill>
                          <a:effectLst/>
                        </a:rPr>
                        <a:t>Do you have a strong brand?</a:t>
                      </a:r>
                    </a:p>
                    <a:p>
                      <a:pPr fontAlgn="t"/>
                      <a:r>
                        <a:rPr lang="en-GB" sz="1600" dirty="0">
                          <a:solidFill>
                            <a:srgbClr val="595959"/>
                          </a:solidFill>
                          <a:effectLst/>
                        </a:rPr>
                        <a:t>Large market share?</a:t>
                      </a:r>
                    </a:p>
                    <a:p>
                      <a:pPr fontAlgn="t"/>
                      <a:r>
                        <a:rPr lang="en-GB" sz="1600" dirty="0">
                          <a:solidFill>
                            <a:srgbClr val="595959"/>
                          </a:solidFill>
                          <a:effectLst/>
                        </a:rPr>
                        <a:t>High quality?</a:t>
                      </a:r>
                    </a:p>
                    <a:p>
                      <a:pPr fontAlgn="t"/>
                      <a:r>
                        <a:rPr lang="en-GB" sz="1600" dirty="0">
                          <a:solidFill>
                            <a:srgbClr val="595959"/>
                          </a:solidFill>
                          <a:effectLst/>
                        </a:rPr>
                        <a:t>Low prices?</a:t>
                      </a:r>
                    </a:p>
                    <a:p>
                      <a:pPr fontAlgn="t"/>
                      <a:r>
                        <a:rPr lang="en-GB" sz="1600" dirty="0">
                          <a:solidFill>
                            <a:srgbClr val="595959"/>
                          </a:solidFill>
                          <a:effectLst/>
                        </a:rPr>
                        <a:t>Strong supplier relations?</a:t>
                      </a:r>
                    </a:p>
                    <a:p>
                      <a:pPr fontAlgn="t"/>
                      <a:r>
                        <a:rPr lang="en-GB" sz="1600" dirty="0">
                          <a:solidFill>
                            <a:srgbClr val="595959"/>
                          </a:solidFill>
                          <a:effectLst/>
                        </a:rPr>
                        <a:t>Loyal customers?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780150666"/>
                  </a:ext>
                </a:extLst>
              </a:tr>
              <a:tr h="1142452">
                <a:tc>
                  <a:txBody>
                    <a:bodyPr/>
                    <a:lstStyle/>
                    <a:p>
                      <a:pPr fontAlgn="t"/>
                      <a:r>
                        <a:rPr lang="en-GB" sz="2000" b="1" dirty="0">
                          <a:solidFill>
                            <a:srgbClr val="0070C0"/>
                          </a:solidFill>
                          <a:effectLst/>
                        </a:rPr>
                        <a:t>Weaknesses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your failings?</a:t>
                      </a:r>
                    </a:p>
                    <a:p>
                      <a:pPr fontAlgn="t"/>
                      <a:r>
                        <a:rPr lang="en-GB" sz="1600" dirty="0">
                          <a:solidFill>
                            <a:srgbClr val="595959"/>
                          </a:solidFill>
                          <a:effectLst/>
                        </a:rPr>
                        <a:t>Are you slow to react to change?</a:t>
                      </a:r>
                    </a:p>
                    <a:p>
                      <a:pPr fontAlgn="t"/>
                      <a:r>
                        <a:rPr lang="en-GB" sz="1600" dirty="0">
                          <a:solidFill>
                            <a:srgbClr val="595959"/>
                          </a:solidFill>
                          <a:effectLst/>
                        </a:rPr>
                        <a:t>Cumbersome management structure?</a:t>
                      </a:r>
                    </a:p>
                    <a:p>
                      <a:pPr fontAlgn="t"/>
                      <a:r>
                        <a:rPr lang="en-GB" sz="1600" dirty="0">
                          <a:solidFill>
                            <a:srgbClr val="595959"/>
                          </a:solidFill>
                          <a:effectLst/>
                        </a:rPr>
                        <a:t>Poor supplier relations?</a:t>
                      </a:r>
                    </a:p>
                    <a:p>
                      <a:pPr fontAlgn="t"/>
                      <a:r>
                        <a:rPr lang="en-GB" sz="1600" dirty="0">
                          <a:solidFill>
                            <a:srgbClr val="595959"/>
                          </a:solidFill>
                          <a:effectLst/>
                        </a:rPr>
                        <a:t>High production costs?</a:t>
                      </a:r>
                    </a:p>
                    <a:p>
                      <a:pPr fontAlgn="t"/>
                      <a:r>
                        <a:rPr lang="en-GB" sz="1600" dirty="0">
                          <a:solidFill>
                            <a:srgbClr val="595959"/>
                          </a:solidFill>
                          <a:effectLst/>
                        </a:rPr>
                        <a:t>Poor customer satisfaction?</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258192184"/>
                  </a:ext>
                </a:extLst>
              </a:tr>
              <a:tr h="918929">
                <a:tc>
                  <a:txBody>
                    <a:bodyPr/>
                    <a:lstStyle/>
                    <a:p>
                      <a:pPr fontAlgn="t"/>
                      <a:r>
                        <a:rPr lang="en-GB" sz="2000" b="1" dirty="0">
                          <a:solidFill>
                            <a:srgbClr val="0070C0"/>
                          </a:solidFill>
                          <a:effectLst/>
                        </a:rPr>
                        <a:t>Opportunities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opportunities in the market?</a:t>
                      </a:r>
                    </a:p>
                    <a:p>
                      <a:pPr fontAlgn="t"/>
                      <a:r>
                        <a:rPr lang="en-GB" sz="1600" dirty="0">
                          <a:solidFill>
                            <a:srgbClr val="595959"/>
                          </a:solidFill>
                          <a:effectLst/>
                        </a:rPr>
                        <a:t>How can your strengths be used to exploit these?</a:t>
                      </a:r>
                    </a:p>
                    <a:p>
                      <a:pPr fontAlgn="t"/>
                      <a:r>
                        <a:rPr lang="en-GB" sz="1600" dirty="0">
                          <a:solidFill>
                            <a:srgbClr val="595959"/>
                          </a:solidFill>
                          <a:effectLst/>
                        </a:rPr>
                        <a:t>Which weaknesses should you address to do so more efficiently?</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163665504"/>
                  </a:ext>
                </a:extLst>
              </a:tr>
              <a:tr h="1365975">
                <a:tc>
                  <a:txBody>
                    <a:bodyPr/>
                    <a:lstStyle/>
                    <a:p>
                      <a:pPr fontAlgn="t"/>
                      <a:r>
                        <a:rPr lang="en-GB" sz="2000" b="1" dirty="0">
                          <a:solidFill>
                            <a:srgbClr val="0070C0"/>
                          </a:solidFill>
                          <a:effectLst/>
                        </a:rPr>
                        <a:t>Threats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main threats facing your company?</a:t>
                      </a:r>
                    </a:p>
                    <a:p>
                      <a:pPr fontAlgn="t"/>
                      <a:r>
                        <a:rPr lang="en-GB" sz="1600" dirty="0">
                          <a:solidFill>
                            <a:srgbClr val="595959"/>
                          </a:solidFill>
                          <a:effectLst/>
                        </a:rPr>
                        <a:t>How can you use your strengths to address them?</a:t>
                      </a:r>
                    </a:p>
                    <a:p>
                      <a:pPr fontAlgn="t"/>
                      <a:r>
                        <a:rPr lang="en-GB" sz="1600" dirty="0">
                          <a:solidFill>
                            <a:srgbClr val="595959"/>
                          </a:solidFill>
                          <a:effectLst/>
                        </a:rPr>
                        <a:t>Which strengths should you build on to secure and build on your position?</a:t>
                      </a:r>
                    </a:p>
                    <a:p>
                      <a:pPr fontAlgn="t"/>
                      <a:r>
                        <a:rPr lang="en-GB" sz="1600" dirty="0">
                          <a:solidFill>
                            <a:srgbClr val="595959"/>
                          </a:solidFill>
                          <a:effectLst/>
                        </a:rPr>
                        <a:t>Which weaknesses pose the greatest hazard?</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026780123"/>
                  </a:ext>
                </a:extLst>
              </a:tr>
            </a:tbl>
          </a:graphicData>
        </a:graphic>
      </p:graphicFrame>
    </p:spTree>
    <p:extLst>
      <p:ext uri="{BB962C8B-B14F-4D97-AF65-F5344CB8AC3E}">
        <p14:creationId xmlns:p14="http://schemas.microsoft.com/office/powerpoint/2010/main" val="6619862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Swot analysis – example of </a:t>
            </a:r>
            <a:r>
              <a:rPr lang="en-GB" dirty="0" err="1"/>
              <a:t>netflix</a:t>
            </a:r>
            <a:endParaRPr lang="en-GB" dirty="0"/>
          </a:p>
        </p:txBody>
      </p:sp>
      <p:sp>
        <p:nvSpPr>
          <p:cNvPr id="26" name="Rectangle 25">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background with white text&#10;&#10;Description automatically generated">
            <a:extLst>
              <a:ext uri="{FF2B5EF4-FFF2-40B4-BE49-F238E27FC236}">
                <a16:creationId xmlns:a16="http://schemas.microsoft.com/office/drawing/2014/main" id="{9F7F90F9-4D35-EB0B-EC7A-9798A3DB0C1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80698" y="3418207"/>
            <a:ext cx="4748741" cy="1567084"/>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https://youtu.be/pUTZ6NOWeYs?si=eXDbJf81REf4iU6T</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a:ln>
                  <a:noFill/>
                </a:ln>
                <a:solidFill>
                  <a:srgbClr val="AE9162"/>
                </a:solidFill>
                <a:effectLst/>
                <a:uLnTx/>
                <a:uFillTx/>
                <a:latin typeface="Franklin Gothic Book" panose="020B0502020104020203"/>
                <a:ea typeface="+mn-ea"/>
                <a:cs typeface="+mn-cs"/>
              </a:rPr>
              <a:t>6:16</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AE9162"/>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40</a:t>
            </a:fld>
            <a:endParaRPr kumimoji="0" lang="en-US" b="0" i="0" u="none" strike="noStrike" kern="1200" cap="none" spc="0" normalizeH="0" baseline="0" noProof="0">
              <a:ln>
                <a:noFill/>
              </a:ln>
              <a:solidFill>
                <a:srgbClr val="AE9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363958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Swot analysis – the next steps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3416424" cy="397031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After the previous SWOT framework, this one helps with pairing strengths, weaknesses, opportunities and threats with each other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Remember, during discussions with your teams, you might end up moving things around (e.g. what you previously thought was a strength becomes a weakness)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pSp>
        <p:nvGrpSpPr>
          <p:cNvPr id="6" name="Group 5">
            <a:extLst>
              <a:ext uri="{FF2B5EF4-FFF2-40B4-BE49-F238E27FC236}">
                <a16:creationId xmlns:a16="http://schemas.microsoft.com/office/drawing/2014/main" id="{5F61ED18-AE3D-4C0E-AEC7-9F26E613D385}"/>
              </a:ext>
            </a:extLst>
          </p:cNvPr>
          <p:cNvGrpSpPr/>
          <p:nvPr/>
        </p:nvGrpSpPr>
        <p:grpSpPr>
          <a:xfrm>
            <a:off x="4421177" y="937066"/>
            <a:ext cx="6917210" cy="4954688"/>
            <a:chOff x="2693541" y="966524"/>
            <a:chExt cx="8156575" cy="5297412"/>
          </a:xfrm>
        </p:grpSpPr>
        <p:sp>
          <p:nvSpPr>
            <p:cNvPr id="8" name="Rectangle 2">
              <a:extLst>
                <a:ext uri="{FF2B5EF4-FFF2-40B4-BE49-F238E27FC236}">
                  <a16:creationId xmlns:a16="http://schemas.microsoft.com/office/drawing/2014/main" id="{7D89EFFF-42EF-486B-AA30-3E5D137AF08D}"/>
                </a:ext>
              </a:extLst>
            </p:cNvPr>
            <p:cNvSpPr>
              <a:spLocks noChangeArrowheads="1"/>
            </p:cNvSpPr>
            <p:nvPr/>
          </p:nvSpPr>
          <p:spPr bwMode="auto">
            <a:xfrm>
              <a:off x="3141216" y="2719049"/>
              <a:ext cx="2133600" cy="1762125"/>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Globalisation of market place / client base</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Internal cost cutting leads to outsourcing </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Innovation</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endParaRPr>
            </a:p>
          </p:txBody>
        </p:sp>
        <p:sp>
          <p:nvSpPr>
            <p:cNvPr id="9" name="Rectangle 3">
              <a:extLst>
                <a:ext uri="{FF2B5EF4-FFF2-40B4-BE49-F238E27FC236}">
                  <a16:creationId xmlns:a16="http://schemas.microsoft.com/office/drawing/2014/main" id="{165F0C32-9E03-45EF-8B17-AAA805A60D3A}"/>
                </a:ext>
              </a:extLst>
            </p:cNvPr>
            <p:cNvSpPr>
              <a:spLocks noChangeArrowheads="1"/>
            </p:cNvSpPr>
            <p:nvPr/>
          </p:nvSpPr>
          <p:spPr bwMode="auto">
            <a:xfrm>
              <a:off x="3141216" y="4558961"/>
              <a:ext cx="2133600" cy="1676400"/>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Many of our competitors moving to subscription model </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srgbClr val="B26B02"/>
                </a:solidFill>
                <a:effectLst/>
                <a:uLnTx/>
                <a:uFillTx/>
                <a:latin typeface="Arial" panose="020B0604020202020204" pitchFamily="34" charset="0"/>
                <a:ea typeface="+mn-ea"/>
                <a:cs typeface="Times New Roman" panose="02020603050405020304" pitchFamily="18" charset="0"/>
              </a:endParaRPr>
            </a:p>
          </p:txBody>
        </p:sp>
        <p:sp>
          <p:nvSpPr>
            <p:cNvPr id="10" name="Rectangle 4">
              <a:extLst>
                <a:ext uri="{FF2B5EF4-FFF2-40B4-BE49-F238E27FC236}">
                  <a16:creationId xmlns:a16="http://schemas.microsoft.com/office/drawing/2014/main" id="{4C2B1E7B-29DE-4F70-8180-276C1BA8EAE6}"/>
                </a:ext>
              </a:extLst>
            </p:cNvPr>
            <p:cNvSpPr>
              <a:spLocks noChangeArrowheads="1"/>
            </p:cNvSpPr>
            <p:nvPr/>
          </p:nvSpPr>
          <p:spPr bwMode="auto">
            <a:xfrm>
              <a:off x="5382766" y="1544713"/>
              <a:ext cx="2635250" cy="1109247"/>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Committed and loyal teams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Our unique positioning in market x</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Generally high quality products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endParaRPr>
            </a:p>
          </p:txBody>
        </p:sp>
        <p:sp>
          <p:nvSpPr>
            <p:cNvPr id="11" name="Rectangle 5">
              <a:extLst>
                <a:ext uri="{FF2B5EF4-FFF2-40B4-BE49-F238E27FC236}">
                  <a16:creationId xmlns:a16="http://schemas.microsoft.com/office/drawing/2014/main" id="{27CC3FC3-9BEF-4AF4-B269-63848861B7F1}"/>
                </a:ext>
              </a:extLst>
            </p:cNvPr>
            <p:cNvSpPr>
              <a:spLocks noChangeArrowheads="1"/>
            </p:cNvSpPr>
            <p:nvPr/>
          </p:nvSpPr>
          <p:spPr bwMode="auto">
            <a:xfrm>
              <a:off x="8165654" y="1525684"/>
              <a:ext cx="2684462" cy="1120340"/>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We start initiatives but don’t finish them</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Lack of resources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Market coverage (too broad?)</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etc.</a:t>
              </a:r>
            </a:p>
          </p:txBody>
        </p:sp>
        <p:sp>
          <p:nvSpPr>
            <p:cNvPr id="12" name="Text Box 8">
              <a:extLst>
                <a:ext uri="{FF2B5EF4-FFF2-40B4-BE49-F238E27FC236}">
                  <a16:creationId xmlns:a16="http://schemas.microsoft.com/office/drawing/2014/main" id="{3CF3C110-695A-4902-BABE-41E2DC2DC4DA}"/>
                </a:ext>
              </a:extLst>
            </p:cNvPr>
            <p:cNvSpPr txBox="1">
              <a:spLocks noChangeArrowheads="1"/>
            </p:cNvSpPr>
            <p:nvPr/>
          </p:nvSpPr>
          <p:spPr bwMode="auto">
            <a:xfrm>
              <a:off x="2723704" y="3328649"/>
              <a:ext cx="286297"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O</a:t>
              </a:r>
            </a:p>
          </p:txBody>
        </p:sp>
        <p:sp>
          <p:nvSpPr>
            <p:cNvPr id="13" name="Text Box 9">
              <a:extLst>
                <a:ext uri="{FF2B5EF4-FFF2-40B4-BE49-F238E27FC236}">
                  <a16:creationId xmlns:a16="http://schemas.microsoft.com/office/drawing/2014/main" id="{45C2B4BF-5B6A-40FC-AC48-440B4508BD10}"/>
                </a:ext>
              </a:extLst>
            </p:cNvPr>
            <p:cNvSpPr txBox="1">
              <a:spLocks noChangeArrowheads="1"/>
            </p:cNvSpPr>
            <p:nvPr/>
          </p:nvSpPr>
          <p:spPr bwMode="auto">
            <a:xfrm>
              <a:off x="2693541" y="5014574"/>
              <a:ext cx="241413"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a:ln>
                    <a:noFill/>
                  </a:ln>
                  <a:solidFill>
                    <a:srgbClr val="C00000"/>
                  </a:solidFill>
                  <a:effectLst/>
                  <a:uLnTx/>
                  <a:uFillTx/>
                  <a:latin typeface="Franklin Gothic Book" panose="020B0502020104020203"/>
                  <a:ea typeface="+mn-ea"/>
                  <a:cs typeface="Times New Roman" panose="02020603050405020304" pitchFamily="18" charset="0"/>
                </a:rPr>
                <a:t>T</a:t>
              </a:r>
            </a:p>
          </p:txBody>
        </p:sp>
        <p:sp>
          <p:nvSpPr>
            <p:cNvPr id="14" name="Rectangle 10">
              <a:extLst>
                <a:ext uri="{FF2B5EF4-FFF2-40B4-BE49-F238E27FC236}">
                  <a16:creationId xmlns:a16="http://schemas.microsoft.com/office/drawing/2014/main" id="{9A76C263-6914-4B30-8D58-1EA6CA31C1D6}"/>
                </a:ext>
              </a:extLst>
            </p:cNvPr>
            <p:cNvSpPr>
              <a:spLocks noChangeArrowheads="1"/>
            </p:cNvSpPr>
            <p:nvPr/>
          </p:nvSpPr>
          <p:spPr bwMode="auto">
            <a:xfrm>
              <a:off x="5360541" y="4558961"/>
              <a:ext cx="2647950" cy="1704975"/>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DEFEND</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5" name="Rectangle 11">
              <a:extLst>
                <a:ext uri="{FF2B5EF4-FFF2-40B4-BE49-F238E27FC236}">
                  <a16:creationId xmlns:a16="http://schemas.microsoft.com/office/drawing/2014/main" id="{A2B278BE-4800-469A-AF11-995008EAC21D}"/>
                </a:ext>
              </a:extLst>
            </p:cNvPr>
            <p:cNvSpPr>
              <a:spLocks noChangeArrowheads="1"/>
            </p:cNvSpPr>
            <p:nvPr/>
          </p:nvSpPr>
          <p:spPr bwMode="auto">
            <a:xfrm>
              <a:off x="5370066" y="2730161"/>
              <a:ext cx="2647950" cy="1752600"/>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ATTACK </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6" name="Rectangle 12">
              <a:extLst>
                <a:ext uri="{FF2B5EF4-FFF2-40B4-BE49-F238E27FC236}">
                  <a16:creationId xmlns:a16="http://schemas.microsoft.com/office/drawing/2014/main" id="{FDA395AE-9528-4D22-A61E-85F8FFFD467E}"/>
                </a:ext>
              </a:extLst>
            </p:cNvPr>
            <p:cNvSpPr>
              <a:spLocks noChangeArrowheads="1"/>
            </p:cNvSpPr>
            <p:nvPr/>
          </p:nvSpPr>
          <p:spPr bwMode="auto">
            <a:xfrm>
              <a:off x="8165654" y="2741274"/>
              <a:ext cx="2671762" cy="1752600"/>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rPr>
                <a:t>REINFORCE</a:t>
              </a:r>
              <a:endParaRPr kumimoji="0" lang="en-GB" altLang="en-US" sz="1800" b="0" i="0" u="none"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800" b="0" i="0" u="none"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7" name="Rectangle 13">
              <a:extLst>
                <a:ext uri="{FF2B5EF4-FFF2-40B4-BE49-F238E27FC236}">
                  <a16:creationId xmlns:a16="http://schemas.microsoft.com/office/drawing/2014/main" id="{DA526100-3761-459F-8F10-C019261D6E51}"/>
                </a:ext>
              </a:extLst>
            </p:cNvPr>
            <p:cNvSpPr>
              <a:spLocks noChangeArrowheads="1"/>
            </p:cNvSpPr>
            <p:nvPr/>
          </p:nvSpPr>
          <p:spPr bwMode="auto">
            <a:xfrm>
              <a:off x="8165654" y="4558961"/>
              <a:ext cx="2671762" cy="1704975"/>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marL="361950" indent="-92075">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RETREAT</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20" name="Text Box 6">
              <a:extLst>
                <a:ext uri="{FF2B5EF4-FFF2-40B4-BE49-F238E27FC236}">
                  <a16:creationId xmlns:a16="http://schemas.microsoft.com/office/drawing/2014/main" id="{C16DC1AF-2772-4EE7-BE52-D9C6E644AAF8}"/>
                </a:ext>
              </a:extLst>
            </p:cNvPr>
            <p:cNvSpPr txBox="1">
              <a:spLocks noChangeArrowheads="1"/>
            </p:cNvSpPr>
            <p:nvPr/>
          </p:nvSpPr>
          <p:spPr bwMode="auto">
            <a:xfrm>
              <a:off x="6569476" y="966524"/>
              <a:ext cx="305192"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S</a:t>
              </a:r>
            </a:p>
          </p:txBody>
        </p:sp>
        <p:sp>
          <p:nvSpPr>
            <p:cNvPr id="21" name="Text Box 7">
              <a:extLst>
                <a:ext uri="{FF2B5EF4-FFF2-40B4-BE49-F238E27FC236}">
                  <a16:creationId xmlns:a16="http://schemas.microsoft.com/office/drawing/2014/main" id="{1ACC7A01-A469-4E33-A3E8-64007F4D1499}"/>
                </a:ext>
              </a:extLst>
            </p:cNvPr>
            <p:cNvSpPr txBox="1">
              <a:spLocks noChangeArrowheads="1"/>
            </p:cNvSpPr>
            <p:nvPr/>
          </p:nvSpPr>
          <p:spPr bwMode="auto">
            <a:xfrm>
              <a:off x="9271528" y="966524"/>
              <a:ext cx="393122"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W</a:t>
              </a:r>
            </a:p>
          </p:txBody>
        </p:sp>
      </p:grpSp>
    </p:spTree>
    <p:extLst>
      <p:ext uri="{BB962C8B-B14F-4D97-AF65-F5344CB8AC3E}">
        <p14:creationId xmlns:p14="http://schemas.microsoft.com/office/powerpoint/2010/main" val="1997592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EA4A3-87CE-4317-71B3-293865A03DAA}"/>
              </a:ext>
            </a:extLst>
          </p:cNvPr>
          <p:cNvSpPr>
            <a:spLocks noGrp="1"/>
          </p:cNvSpPr>
          <p:nvPr>
            <p:ph type="title"/>
          </p:nvPr>
        </p:nvSpPr>
        <p:spPr/>
        <p:txBody>
          <a:bodyPr/>
          <a:lstStyle/>
          <a:p>
            <a:r>
              <a:rPr lang="en-GB" dirty="0"/>
              <a:t>Bowman’s strategic clock</a:t>
            </a:r>
          </a:p>
        </p:txBody>
      </p:sp>
      <p:sp>
        <p:nvSpPr>
          <p:cNvPr id="3" name="Content Placeholder 2">
            <a:extLst>
              <a:ext uri="{FF2B5EF4-FFF2-40B4-BE49-F238E27FC236}">
                <a16:creationId xmlns:a16="http://schemas.microsoft.com/office/drawing/2014/main" id="{EA2FAEC4-D1A4-FFA4-5483-AF67C4009920}"/>
              </a:ext>
            </a:extLst>
          </p:cNvPr>
          <p:cNvSpPr>
            <a:spLocks noGrp="1"/>
          </p:cNvSpPr>
          <p:nvPr>
            <p:ph idx="1"/>
          </p:nvPr>
        </p:nvSpPr>
        <p:spPr>
          <a:xfrm>
            <a:off x="581193" y="2340864"/>
            <a:ext cx="3974766" cy="3634486"/>
          </a:xfrm>
        </p:spPr>
        <p:txBody>
          <a:bodyPr/>
          <a:lstStyle/>
          <a:p>
            <a:r>
              <a:rPr lang="en-GB" altLang="en-US" sz="1800" dirty="0"/>
              <a:t>A strategic framework developed by Bowman and  Faulkner</a:t>
            </a:r>
          </a:p>
          <a:p>
            <a:r>
              <a:rPr lang="en-GB" sz="1800" dirty="0"/>
              <a:t>Builds on Porter’s Generic Strategies</a:t>
            </a:r>
          </a:p>
          <a:p>
            <a:r>
              <a:rPr lang="en-GB" altLang="en-US" sz="1800" dirty="0"/>
              <a:t>Focuses on market strategy: prices/sacrifice vs. perceived service/product benefits</a:t>
            </a:r>
          </a:p>
        </p:txBody>
      </p:sp>
      <p:sp>
        <p:nvSpPr>
          <p:cNvPr id="4" name="Footer Placeholder 3">
            <a:extLst>
              <a:ext uri="{FF2B5EF4-FFF2-40B4-BE49-F238E27FC236}">
                <a16:creationId xmlns:a16="http://schemas.microsoft.com/office/drawing/2014/main" id="{CB0F05F1-EA9C-0C4C-0C6C-64EA85CB246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Source</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Adapted from D. Faulkner and C. Bowman, </a:t>
            </a: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The Essence of Competitive Strategy</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Prentice Hall, 1995</a:t>
            </a:r>
          </a:p>
        </p:txBody>
      </p:sp>
      <p:sp>
        <p:nvSpPr>
          <p:cNvPr id="5" name="Slide Number Placeholder 4">
            <a:extLst>
              <a:ext uri="{FF2B5EF4-FFF2-40B4-BE49-F238E27FC236}">
                <a16:creationId xmlns:a16="http://schemas.microsoft.com/office/drawing/2014/main" id="{0DD6AD96-9B56-2EA8-CEC6-8FD62529E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9" descr="M06NF006">
            <a:extLst>
              <a:ext uri="{FF2B5EF4-FFF2-40B4-BE49-F238E27FC236}">
                <a16:creationId xmlns:a16="http://schemas.microsoft.com/office/drawing/2014/main" id="{DEB32131-55D2-87E8-0160-572179938E76}"/>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751095" y="2052112"/>
            <a:ext cx="5149014" cy="4210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50728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692F7-3ED3-EF25-B7C7-EED3964902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2DD662-3BF1-0FBF-D16B-29B42338D6B1}"/>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60E70EF3-57D3-753C-9CC4-CA3C635AA625}"/>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C8F6F30B-ECBF-0EAF-185F-8AF916368A5D}"/>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686558A-2862-7094-86E3-C2E928F0139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511FF267-506C-E02F-4D15-74F0AD4EE4CD}"/>
              </a:ext>
            </a:extLst>
          </p:cNvPr>
          <p:cNvSpPr txBox="1">
            <a:spLocks/>
          </p:cNvSpPr>
          <p:nvPr/>
        </p:nvSpPr>
        <p:spPr>
          <a:xfrm>
            <a:off x="3530765" y="2829432"/>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69400575-E334-F0CA-0A27-07C23CD75EE6}"/>
              </a:ext>
            </a:extLst>
          </p:cNvPr>
          <p:cNvSpPr txBox="1">
            <a:spLocks/>
          </p:cNvSpPr>
          <p:nvPr/>
        </p:nvSpPr>
        <p:spPr>
          <a:xfrm>
            <a:off x="7259053" y="2625890"/>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8FFFDD1A-B4AF-C6F5-357D-E249A7CE5E5F}"/>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386CC8E5-0452-BC6C-027A-E583AC4547CC}"/>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3EE9D939-34EA-7B1B-4F02-2E5CDF852B05}"/>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40846448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9" name="Rectangle 3078">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0" name="Rectangle 3080">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1" name="Rectangle 3082">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2" name="Rectangle 3084">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3" name="Rectangle 3086">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4273F7A-223F-3B52-643B-8EA4FAD1A658}"/>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Bowman’s strategic clock</a:t>
            </a:r>
          </a:p>
        </p:txBody>
      </p:sp>
      <p:sp>
        <p:nvSpPr>
          <p:cNvPr id="3" name="Content Placeholder 2">
            <a:extLst>
              <a:ext uri="{FF2B5EF4-FFF2-40B4-BE49-F238E27FC236}">
                <a16:creationId xmlns:a16="http://schemas.microsoft.com/office/drawing/2014/main" id="{51181394-5202-6A06-B546-704D2C558A68}"/>
              </a:ext>
            </a:extLst>
          </p:cNvPr>
          <p:cNvSpPr>
            <a:spLocks noGrp="1"/>
          </p:cNvSpPr>
          <p:nvPr>
            <p:ph idx="1"/>
          </p:nvPr>
        </p:nvSpPr>
        <p:spPr>
          <a:xfrm>
            <a:off x="601255" y="2177142"/>
            <a:ext cx="3409782" cy="3823607"/>
          </a:xfrm>
        </p:spPr>
        <p:txBody>
          <a:bodyPr>
            <a:normAutofit/>
          </a:bodyPr>
          <a:lstStyle/>
          <a:p>
            <a:r>
              <a:rPr lang="en-GB" dirty="0">
                <a:solidFill>
                  <a:srgbClr val="FFFFFF"/>
                </a:solidFill>
              </a:rPr>
              <a:t>Consists of eight positions across the clock – indicating a different market strategy</a:t>
            </a:r>
          </a:p>
        </p:txBody>
      </p:sp>
      <p:sp>
        <p:nvSpPr>
          <p:cNvPr id="4" name="Footer Placeholder 3">
            <a:extLst>
              <a:ext uri="{FF2B5EF4-FFF2-40B4-BE49-F238E27FC236}">
                <a16:creationId xmlns:a16="http://schemas.microsoft.com/office/drawing/2014/main" id="{57A436F1-77B4-092C-7F94-343184D852F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244069"/>
                </a:solidFill>
                <a:effectLst/>
                <a:uLnTx/>
                <a:uFillTx/>
                <a:latin typeface="Franklin Gothic Book" panose="020B0502020104020203"/>
                <a:ea typeface="+mn-ea"/>
                <a:cs typeface="+mn-cs"/>
              </a:rPr>
              <a:t>Adapted from Researchgate.net</a:t>
            </a:r>
          </a:p>
        </p:txBody>
      </p:sp>
      <p:sp>
        <p:nvSpPr>
          <p:cNvPr id="5" name="Slide Number Placeholder 4">
            <a:extLst>
              <a:ext uri="{FF2B5EF4-FFF2-40B4-BE49-F238E27FC236}">
                <a16:creationId xmlns:a16="http://schemas.microsoft.com/office/drawing/2014/main" id="{ABDE689E-F458-0B8D-CAE8-827CD70C46FB}"/>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44</a:t>
            </a:fld>
            <a:endPar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endParaRPr>
          </a:p>
        </p:txBody>
      </p:sp>
      <p:sp>
        <p:nvSpPr>
          <p:cNvPr id="6" name="AutoShape 4" descr="Bowman's Strategy Clock | Creately">
            <a:extLst>
              <a:ext uri="{FF2B5EF4-FFF2-40B4-BE49-F238E27FC236}">
                <a16:creationId xmlns:a16="http://schemas.microsoft.com/office/drawing/2014/main" id="{8FC9CF5B-3809-5EE0-BA12-B61C5F1DC5E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9" name="Picture 8">
            <a:extLst>
              <a:ext uri="{FF2B5EF4-FFF2-40B4-BE49-F238E27FC236}">
                <a16:creationId xmlns:a16="http://schemas.microsoft.com/office/drawing/2014/main" id="{28C43250-F48E-B324-E170-BF7B739483B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259037" y="1212574"/>
            <a:ext cx="7794964" cy="4961265"/>
          </a:xfrm>
          <a:prstGeom prst="rect">
            <a:avLst/>
          </a:prstGeom>
        </p:spPr>
      </p:pic>
      <p:sp>
        <p:nvSpPr>
          <p:cNvPr id="11" name="TextBox 10">
            <a:extLst>
              <a:ext uri="{FF2B5EF4-FFF2-40B4-BE49-F238E27FC236}">
                <a16:creationId xmlns:a16="http://schemas.microsoft.com/office/drawing/2014/main" id="{09E865E9-5419-6FEE-FA4B-31472C95D3E7}"/>
              </a:ext>
            </a:extLst>
          </p:cNvPr>
          <p:cNvSpPr txBox="1"/>
          <p:nvPr/>
        </p:nvSpPr>
        <p:spPr>
          <a:xfrm>
            <a:off x="10366389" y="3276600"/>
            <a:ext cx="175661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Risky High Margins</a:t>
            </a:r>
          </a:p>
        </p:txBody>
      </p:sp>
      <p:sp>
        <p:nvSpPr>
          <p:cNvPr id="12" name="TextBox 11">
            <a:extLst>
              <a:ext uri="{FF2B5EF4-FFF2-40B4-BE49-F238E27FC236}">
                <a16:creationId xmlns:a16="http://schemas.microsoft.com/office/drawing/2014/main" id="{64416DA9-312D-A76A-F77E-BEDA48B2FD4E}"/>
              </a:ext>
            </a:extLst>
          </p:cNvPr>
          <p:cNvSpPr txBox="1"/>
          <p:nvPr/>
        </p:nvSpPr>
        <p:spPr>
          <a:xfrm>
            <a:off x="9442814" y="4213976"/>
            <a:ext cx="230265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Monopoly Pricing</a:t>
            </a:r>
            <a:endParaRPr kumimoji="0" lang="en-GB"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
        <p:nvSpPr>
          <p:cNvPr id="14" name="TextBox 13">
            <a:extLst>
              <a:ext uri="{FF2B5EF4-FFF2-40B4-BE49-F238E27FC236}">
                <a16:creationId xmlns:a16="http://schemas.microsoft.com/office/drawing/2014/main" id="{A6BECC8F-7AAB-86ED-A7FE-238CDCC7F872}"/>
              </a:ext>
            </a:extLst>
          </p:cNvPr>
          <p:cNvSpPr txBox="1"/>
          <p:nvPr/>
        </p:nvSpPr>
        <p:spPr>
          <a:xfrm>
            <a:off x="7018518" y="5060651"/>
            <a:ext cx="185326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Loss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Market Share</a:t>
            </a:r>
            <a:endParaRPr kumimoji="0" lang="en-GB"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1303A054-9994-CAC6-20D6-C94ABE03AD26}"/>
              </a:ext>
            </a:extLst>
          </p:cNvPr>
          <p:cNvSpPr txBox="1"/>
          <p:nvPr/>
        </p:nvSpPr>
        <p:spPr>
          <a:xfrm>
            <a:off x="6576569" y="6232722"/>
            <a:ext cx="356453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Franklin Gothic Book" panose="020B0502020104020203"/>
                <a:ea typeface="+mn-ea"/>
                <a:cs typeface="+mn-cs"/>
              </a:rPr>
              <a:t>Note: Perceived sacrifice = price</a:t>
            </a:r>
          </a:p>
        </p:txBody>
      </p:sp>
    </p:spTree>
    <p:extLst>
      <p:ext uri="{BB962C8B-B14F-4D97-AF65-F5344CB8AC3E}">
        <p14:creationId xmlns:p14="http://schemas.microsoft.com/office/powerpoint/2010/main" val="3783693505"/>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71EB30-CF76-7449-31BD-1B9A93939196}"/>
            </a:ext>
          </a:extLst>
        </p:cNvPr>
        <p:cNvGrpSpPr/>
        <p:nvPr/>
      </p:nvGrpSpPr>
      <p:grpSpPr>
        <a:xfrm>
          <a:off x="0" y="0"/>
          <a:ext cx="0" cy="0"/>
          <a:chOff x="0" y="0"/>
          <a:chExt cx="0" cy="0"/>
        </a:xfrm>
      </p:grpSpPr>
      <p:sp>
        <p:nvSpPr>
          <p:cNvPr id="3089" name="Rectangle 3078">
            <a:extLst>
              <a:ext uri="{FF2B5EF4-FFF2-40B4-BE49-F238E27FC236}">
                <a16:creationId xmlns:a16="http://schemas.microsoft.com/office/drawing/2014/main" id="{3CEF36B1-EB57-0212-9720-B58F59319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0" name="Rectangle 3080">
            <a:extLst>
              <a:ext uri="{FF2B5EF4-FFF2-40B4-BE49-F238E27FC236}">
                <a16:creationId xmlns:a16="http://schemas.microsoft.com/office/drawing/2014/main" id="{6B3FCD75-1A23-E33B-8692-9EFC462E9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1" name="Rectangle 3082">
            <a:extLst>
              <a:ext uri="{FF2B5EF4-FFF2-40B4-BE49-F238E27FC236}">
                <a16:creationId xmlns:a16="http://schemas.microsoft.com/office/drawing/2014/main" id="{EDE3958B-D25E-DB54-D44C-7A04847E5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2" name="Rectangle 3084">
            <a:extLst>
              <a:ext uri="{FF2B5EF4-FFF2-40B4-BE49-F238E27FC236}">
                <a16:creationId xmlns:a16="http://schemas.microsoft.com/office/drawing/2014/main" id="{CD8A4C76-A433-6D4B-1DFA-C2677ADC8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3" name="Rectangle 3086">
            <a:extLst>
              <a:ext uri="{FF2B5EF4-FFF2-40B4-BE49-F238E27FC236}">
                <a16:creationId xmlns:a16="http://schemas.microsoft.com/office/drawing/2014/main" id="{498A5457-7230-4476-3A7E-5A763EB9C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9A5A5A5-175B-C8D9-8945-A37F31EA2E32}"/>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Bowman’s strategic clock</a:t>
            </a:r>
          </a:p>
        </p:txBody>
      </p:sp>
      <p:sp>
        <p:nvSpPr>
          <p:cNvPr id="3" name="Content Placeholder 2">
            <a:extLst>
              <a:ext uri="{FF2B5EF4-FFF2-40B4-BE49-F238E27FC236}">
                <a16:creationId xmlns:a16="http://schemas.microsoft.com/office/drawing/2014/main" id="{563DED10-D865-3079-DBA3-40A6EB8035CD}"/>
              </a:ext>
            </a:extLst>
          </p:cNvPr>
          <p:cNvSpPr>
            <a:spLocks noGrp="1"/>
          </p:cNvSpPr>
          <p:nvPr>
            <p:ph idx="1"/>
          </p:nvPr>
        </p:nvSpPr>
        <p:spPr>
          <a:xfrm>
            <a:off x="601255" y="2177142"/>
            <a:ext cx="3409782" cy="3823607"/>
          </a:xfrm>
        </p:spPr>
        <p:txBody>
          <a:bodyPr>
            <a:normAutofit/>
          </a:bodyPr>
          <a:lstStyle/>
          <a:p>
            <a:r>
              <a:rPr lang="en-GB" dirty="0">
                <a:solidFill>
                  <a:srgbClr val="FFFFFF"/>
                </a:solidFill>
              </a:rPr>
              <a:t>Consists of eight positions across the clock – indicating a different market strategy</a:t>
            </a:r>
          </a:p>
        </p:txBody>
      </p:sp>
      <p:sp>
        <p:nvSpPr>
          <p:cNvPr id="4" name="Footer Placeholder 3">
            <a:extLst>
              <a:ext uri="{FF2B5EF4-FFF2-40B4-BE49-F238E27FC236}">
                <a16:creationId xmlns:a16="http://schemas.microsoft.com/office/drawing/2014/main" id="{D284774E-3C64-5A6F-1CE8-653C64942065}"/>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244069"/>
                </a:solidFill>
                <a:effectLst/>
                <a:uLnTx/>
                <a:uFillTx/>
                <a:latin typeface="Franklin Gothic Book" panose="020B0502020104020203"/>
                <a:ea typeface="+mn-ea"/>
                <a:cs typeface="+mn-cs"/>
              </a:rPr>
              <a:t>Adapted from Researchgate.net</a:t>
            </a:r>
          </a:p>
        </p:txBody>
      </p:sp>
      <p:sp>
        <p:nvSpPr>
          <p:cNvPr id="5" name="Slide Number Placeholder 4">
            <a:extLst>
              <a:ext uri="{FF2B5EF4-FFF2-40B4-BE49-F238E27FC236}">
                <a16:creationId xmlns:a16="http://schemas.microsoft.com/office/drawing/2014/main" id="{0BDA1E79-F5EF-8797-4858-7976A37A227D}"/>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45</a:t>
            </a:fld>
            <a:endPar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endParaRPr>
          </a:p>
        </p:txBody>
      </p:sp>
      <p:sp>
        <p:nvSpPr>
          <p:cNvPr id="6" name="AutoShape 4" descr="Bowman's Strategy Clock | Creately">
            <a:extLst>
              <a:ext uri="{FF2B5EF4-FFF2-40B4-BE49-F238E27FC236}">
                <a16:creationId xmlns:a16="http://schemas.microsoft.com/office/drawing/2014/main" id="{9D4F0E5D-8DA4-60D7-6B9D-25682BAE14A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9" name="Picture 8">
            <a:extLst>
              <a:ext uri="{FF2B5EF4-FFF2-40B4-BE49-F238E27FC236}">
                <a16:creationId xmlns:a16="http://schemas.microsoft.com/office/drawing/2014/main" id="{673F7AE0-DC12-62F1-14D1-A7C00C012F5D}"/>
              </a:ext>
            </a:extLst>
          </p:cNvPr>
          <p:cNvPicPr>
            <a:picLocks noChangeAspect="1"/>
          </p:cNvPicPr>
          <p:nvPr/>
        </p:nvPicPr>
        <p:blipFill>
          <a:blip r:embed="rId2"/>
          <a:stretch>
            <a:fillRect/>
          </a:stretch>
        </p:blipFill>
        <p:spPr>
          <a:xfrm>
            <a:off x="4259037" y="1212574"/>
            <a:ext cx="7794964" cy="4961265"/>
          </a:xfrm>
          <a:prstGeom prst="rect">
            <a:avLst/>
          </a:prstGeom>
        </p:spPr>
      </p:pic>
      <p:pic>
        <p:nvPicPr>
          <p:cNvPr id="3082" name="Picture 10" descr="Poundland - Clayton Street - Eldon Square">
            <a:extLst>
              <a:ext uri="{FF2B5EF4-FFF2-40B4-BE49-F238E27FC236}">
                <a16:creationId xmlns:a16="http://schemas.microsoft.com/office/drawing/2014/main" id="{734BA729-413C-9D82-974E-D37A6C1DFDB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419154" y="4793974"/>
            <a:ext cx="1658491" cy="72973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Ryanair – The Logo Ref">
            <a:extLst>
              <a:ext uri="{FF2B5EF4-FFF2-40B4-BE49-F238E27FC236}">
                <a16:creationId xmlns:a16="http://schemas.microsoft.com/office/drawing/2014/main" id="{DB567CA0-0E42-5BC5-7F95-2245D6EAB9CF}"/>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757570" y="3877125"/>
            <a:ext cx="671839" cy="503879"/>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IKEA logo made &quot;future proof&quot; in subtle redesign by Seventy Agency">
            <a:extLst>
              <a:ext uri="{FF2B5EF4-FFF2-40B4-BE49-F238E27FC236}">
                <a16:creationId xmlns:a16="http://schemas.microsoft.com/office/drawing/2014/main" id="{AA6564F5-E325-6934-C69F-5CBA7BC4DFC4}"/>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811050" y="2666912"/>
            <a:ext cx="824688" cy="46182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Adidas Logo History And Meaning: Exploring The Adidas Symbol">
            <a:extLst>
              <a:ext uri="{FF2B5EF4-FFF2-40B4-BE49-F238E27FC236}">
                <a16:creationId xmlns:a16="http://schemas.microsoft.com/office/drawing/2014/main" id="{5CF5D33D-79C4-9227-E473-BE0E5F6A7396}"/>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7273311" y="1865499"/>
            <a:ext cx="671839" cy="3762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8">
            <a:extLst>
              <a:ext uri="{FF2B5EF4-FFF2-40B4-BE49-F238E27FC236}">
                <a16:creationId xmlns:a16="http://schemas.microsoft.com/office/drawing/2014/main" id="{BE0472FA-865E-B257-807E-72C1EC2E4B08}"/>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11084554" y="2002520"/>
            <a:ext cx="824688" cy="52827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522ACD2-020A-FD69-3EEF-44A6339E3D83}"/>
              </a:ext>
            </a:extLst>
          </p:cNvPr>
          <p:cNvSpPr txBox="1"/>
          <p:nvPr/>
        </p:nvSpPr>
        <p:spPr>
          <a:xfrm>
            <a:off x="10475572" y="3848153"/>
            <a:ext cx="164742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Franklin Gothic Book" panose="020B0502020104020203"/>
                <a:ea typeface="+mn-ea"/>
                <a:cs typeface="+mn-cs"/>
              </a:rPr>
              <a:t>Fitness Centres</a:t>
            </a:r>
          </a:p>
        </p:txBody>
      </p:sp>
      <p:pic>
        <p:nvPicPr>
          <p:cNvPr id="13" name="Picture 20" descr="Microsoft Unveils a New Look - The Official Microsoft Blog">
            <a:extLst>
              <a:ext uri="{FF2B5EF4-FFF2-40B4-BE49-F238E27FC236}">
                <a16:creationId xmlns:a16="http://schemas.microsoft.com/office/drawing/2014/main" id="{53286CCD-D076-8CDD-7D4B-31A68E1C2AF0}"/>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9893807" y="4874353"/>
            <a:ext cx="1085324" cy="398800"/>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24" descr="The IIAR&gt; Institute of Influencer &amp; Analyst Relations / [JOB POSTING]  Director of Analyst Relations / Blackberry, San Ramon, California, USA">
            <a:extLst>
              <a:ext uri="{FF2B5EF4-FFF2-40B4-BE49-F238E27FC236}">
                <a16:creationId xmlns:a16="http://schemas.microsoft.com/office/drawing/2014/main" id="{60191C8E-DD14-F11A-CE25-C07AC49CA9FA}"/>
              </a:ext>
            </a:extLst>
          </p:cNvPr>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8516814" y="5194315"/>
            <a:ext cx="688315" cy="51557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4BFEFCF-5E69-AFC6-9844-673ADE936A0A}"/>
              </a:ext>
            </a:extLst>
          </p:cNvPr>
          <p:cNvSpPr txBox="1"/>
          <p:nvPr/>
        </p:nvSpPr>
        <p:spPr>
          <a:xfrm>
            <a:off x="6576569" y="6232722"/>
            <a:ext cx="356453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Franklin Gothic Book" panose="020B0502020104020203"/>
                <a:ea typeface="+mn-ea"/>
                <a:cs typeface="+mn-cs"/>
              </a:rPr>
              <a:t>Note: Perceived sacrifice = price</a:t>
            </a:r>
          </a:p>
        </p:txBody>
      </p:sp>
      <p:sp>
        <p:nvSpPr>
          <p:cNvPr id="8" name="TextBox 7">
            <a:extLst>
              <a:ext uri="{FF2B5EF4-FFF2-40B4-BE49-F238E27FC236}">
                <a16:creationId xmlns:a16="http://schemas.microsoft.com/office/drawing/2014/main" id="{A68DD628-F58B-A9B8-C1B6-0C6514BB9A4D}"/>
              </a:ext>
            </a:extLst>
          </p:cNvPr>
          <p:cNvSpPr txBox="1"/>
          <p:nvPr/>
        </p:nvSpPr>
        <p:spPr>
          <a:xfrm>
            <a:off x="10366389" y="3276600"/>
            <a:ext cx="175661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Risky High Margins</a:t>
            </a:r>
          </a:p>
        </p:txBody>
      </p:sp>
      <p:sp>
        <p:nvSpPr>
          <p:cNvPr id="15" name="TextBox 14">
            <a:extLst>
              <a:ext uri="{FF2B5EF4-FFF2-40B4-BE49-F238E27FC236}">
                <a16:creationId xmlns:a16="http://schemas.microsoft.com/office/drawing/2014/main" id="{17C7E53A-3549-8622-BBB3-A1CB85F56A0F}"/>
              </a:ext>
            </a:extLst>
          </p:cNvPr>
          <p:cNvSpPr txBox="1"/>
          <p:nvPr/>
        </p:nvSpPr>
        <p:spPr>
          <a:xfrm>
            <a:off x="9442814" y="4213976"/>
            <a:ext cx="230265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Monopoly Pricing</a:t>
            </a:r>
            <a:endParaRPr kumimoji="0" lang="en-GB"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
        <p:nvSpPr>
          <p:cNvPr id="16" name="TextBox 15">
            <a:extLst>
              <a:ext uri="{FF2B5EF4-FFF2-40B4-BE49-F238E27FC236}">
                <a16:creationId xmlns:a16="http://schemas.microsoft.com/office/drawing/2014/main" id="{84265F2D-E0B2-83A9-272E-0E2AA247BCE1}"/>
              </a:ext>
            </a:extLst>
          </p:cNvPr>
          <p:cNvSpPr txBox="1"/>
          <p:nvPr/>
        </p:nvSpPr>
        <p:spPr>
          <a:xfrm>
            <a:off x="7018518" y="5060651"/>
            <a:ext cx="185326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Loss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Market Share</a:t>
            </a:r>
            <a:endParaRPr kumimoji="0" lang="en-GB"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077035104"/>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2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9ED987-ED40-550E-9072-9B7DDF33A94F}"/>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dirty="0">
                <a:solidFill>
                  <a:srgbClr val="FFFFFF"/>
                </a:solidFill>
              </a:rPr>
              <a:t>Corporate strategy direction</a:t>
            </a:r>
          </a:p>
        </p:txBody>
      </p:sp>
      <p:sp>
        <p:nvSpPr>
          <p:cNvPr id="3" name="Content Placeholder 2">
            <a:extLst>
              <a:ext uri="{FF2B5EF4-FFF2-40B4-BE49-F238E27FC236}">
                <a16:creationId xmlns:a16="http://schemas.microsoft.com/office/drawing/2014/main" id="{A02FDEA8-1238-F7F2-DB72-0F6383D021BC}"/>
              </a:ext>
            </a:extLst>
          </p:cNvPr>
          <p:cNvSpPr>
            <a:spLocks noGrp="1"/>
          </p:cNvSpPr>
          <p:nvPr>
            <p:ph sz="half" idx="1"/>
          </p:nvPr>
        </p:nvSpPr>
        <p:spPr>
          <a:xfrm>
            <a:off x="601255" y="2177142"/>
            <a:ext cx="3409782" cy="3823607"/>
          </a:xfrm>
        </p:spPr>
        <p:txBody>
          <a:bodyPr vert="horz" lIns="91440" tIns="45720" rIns="91440" bIns="45720" rtlCol="0" anchor="ctr">
            <a:normAutofit/>
          </a:bodyPr>
          <a:lstStyle/>
          <a:p>
            <a:pPr marL="0" indent="0">
              <a:buNone/>
            </a:pPr>
            <a:r>
              <a:rPr lang="en-US" b="1" dirty="0">
                <a:solidFill>
                  <a:srgbClr val="FFFFFF"/>
                </a:solidFill>
              </a:rPr>
              <a:t>The ANSOFF MATRIX:</a:t>
            </a:r>
          </a:p>
          <a:p>
            <a:r>
              <a:rPr lang="en-US" b="1" dirty="0">
                <a:solidFill>
                  <a:srgbClr val="FFFFFF"/>
                </a:solidFill>
              </a:rPr>
              <a:t>A strategic framework to support the development of future growth strategies in relation to products and markets</a:t>
            </a:r>
          </a:p>
          <a:p>
            <a:r>
              <a:rPr lang="en-GB" b="1" dirty="0">
                <a:solidFill>
                  <a:srgbClr val="FFFFFF"/>
                </a:solidFill>
              </a:rPr>
              <a:t>Developed in the 1950s by Russian American Igor Ansoff, who was a mathematician and business manager</a:t>
            </a:r>
            <a:endParaRPr lang="en-US" b="1" dirty="0">
              <a:solidFill>
                <a:srgbClr val="FFFFFF"/>
              </a:solidFill>
            </a:endParaRPr>
          </a:p>
          <a:p>
            <a:endParaRPr lang="en-US" dirty="0">
              <a:solidFill>
                <a:srgbClr val="FFFFFF"/>
              </a:solidFill>
            </a:endParaRPr>
          </a:p>
        </p:txBody>
      </p:sp>
      <p:pic>
        <p:nvPicPr>
          <p:cNvPr id="10" name="Picture 9">
            <a:extLst>
              <a:ext uri="{FF2B5EF4-FFF2-40B4-BE49-F238E27FC236}">
                <a16:creationId xmlns:a16="http://schemas.microsoft.com/office/drawing/2014/main" id="{4785905A-A628-5DE0-850D-8D82883A0DE0}"/>
              </a:ext>
            </a:extLst>
          </p:cNvPr>
          <p:cNvPicPr>
            <a:picLocks noChangeAspect="1"/>
          </p:cNvPicPr>
          <p:nvPr/>
        </p:nvPicPr>
        <p:blipFill>
          <a:blip r:embed="rId2"/>
          <a:stretch>
            <a:fillRect/>
          </a:stretch>
        </p:blipFill>
        <p:spPr>
          <a:xfrm>
            <a:off x="4592231" y="2124850"/>
            <a:ext cx="6831503" cy="3620696"/>
          </a:xfrm>
          <a:prstGeom prst="rect">
            <a:avLst/>
          </a:prstGeom>
        </p:spPr>
      </p:pic>
      <p:sp>
        <p:nvSpPr>
          <p:cNvPr id="5" name="Footer Placeholder 4">
            <a:extLst>
              <a:ext uri="{FF2B5EF4-FFF2-40B4-BE49-F238E27FC236}">
                <a16:creationId xmlns:a16="http://schemas.microsoft.com/office/drawing/2014/main" id="{9DA7994A-906A-CC46-2675-8CDA4B04033A}"/>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4FC04"/>
              </a:solidFill>
              <a:effectLst/>
              <a:uLnTx/>
              <a:uFillTx/>
              <a:latin typeface="Franklin Gothic Book" panose="020B0502020104020203"/>
              <a:ea typeface="+mn-ea"/>
              <a:cs typeface="+mn-cs"/>
            </a:endParaRPr>
          </a:p>
        </p:txBody>
      </p:sp>
      <p:sp>
        <p:nvSpPr>
          <p:cNvPr id="6" name="Slide Number Placeholder 5">
            <a:extLst>
              <a:ext uri="{FF2B5EF4-FFF2-40B4-BE49-F238E27FC236}">
                <a16:creationId xmlns:a16="http://schemas.microsoft.com/office/drawing/2014/main" id="{79326CE9-A4E2-E0D5-C3EC-B16BD60AF243}"/>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4FC04"/>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46</a:t>
            </a:fld>
            <a:endParaRPr kumimoji="0" lang="en-US" sz="900" b="0" i="0" u="none" strike="noStrike" kern="1200" cap="none" spc="0" normalizeH="0" baseline="0" noProof="0">
              <a:ln>
                <a:noFill/>
              </a:ln>
              <a:solidFill>
                <a:srgbClr val="F4FC04"/>
              </a:solidFill>
              <a:effectLst/>
              <a:uLnTx/>
              <a:uFillTx/>
              <a:latin typeface="Franklin Gothic Book" panose="020B0502020104020203"/>
              <a:ea typeface="+mn-ea"/>
              <a:cs typeface="+mn-cs"/>
            </a:endParaRPr>
          </a:p>
        </p:txBody>
      </p:sp>
      <p:sp>
        <p:nvSpPr>
          <p:cNvPr id="14" name="TextBox 13">
            <a:extLst>
              <a:ext uri="{FF2B5EF4-FFF2-40B4-BE49-F238E27FC236}">
                <a16:creationId xmlns:a16="http://schemas.microsoft.com/office/drawing/2014/main" id="{3CEAD465-54CF-1E31-11DC-A26A7DA9D7B8}"/>
              </a:ext>
            </a:extLst>
          </p:cNvPr>
          <p:cNvSpPr txBox="1"/>
          <p:nvPr/>
        </p:nvSpPr>
        <p:spPr>
          <a:xfrm>
            <a:off x="5157926" y="994299"/>
            <a:ext cx="601018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70C0"/>
                </a:solidFill>
                <a:effectLst/>
                <a:uLnTx/>
                <a:uFillTx/>
                <a:latin typeface="Franklin Gothic Book" panose="020B0502020104020203"/>
                <a:ea typeface="+mn-ea"/>
                <a:cs typeface="+mn-cs"/>
              </a:rPr>
              <a:t>Ansoff Matrix</a:t>
            </a:r>
          </a:p>
        </p:txBody>
      </p:sp>
    </p:spTree>
    <p:extLst>
      <p:ext uri="{BB962C8B-B14F-4D97-AF65-F5344CB8AC3E}">
        <p14:creationId xmlns:p14="http://schemas.microsoft.com/office/powerpoint/2010/main" val="2059539870"/>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E43D-0849-B1F0-9CFA-199C777CAF2C}"/>
              </a:ext>
            </a:extLst>
          </p:cNvPr>
          <p:cNvSpPr>
            <a:spLocks noGrp="1"/>
          </p:cNvSpPr>
          <p:nvPr>
            <p:ph type="title"/>
          </p:nvPr>
        </p:nvSpPr>
        <p:spPr>
          <a:xfrm>
            <a:off x="581192" y="702156"/>
            <a:ext cx="11029616" cy="603388"/>
          </a:xfrm>
        </p:spPr>
        <p:txBody>
          <a:bodyPr/>
          <a:lstStyle/>
          <a:p>
            <a:r>
              <a:rPr lang="en-GB" dirty="0"/>
              <a:t>THE ANSOFF MATRIX</a:t>
            </a:r>
          </a:p>
        </p:txBody>
      </p:sp>
      <p:sp>
        <p:nvSpPr>
          <p:cNvPr id="4" name="Footer Placeholder 3">
            <a:extLst>
              <a:ext uri="{FF2B5EF4-FFF2-40B4-BE49-F238E27FC236}">
                <a16:creationId xmlns:a16="http://schemas.microsoft.com/office/drawing/2014/main" id="{CB7308CA-890D-2A70-B0AC-39993931B8C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80118E9-C5CD-79EE-744E-BDF2010BB44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DFF768D3-E213-3AAA-B799-7E73F9A83B74}"/>
              </a:ext>
            </a:extLst>
          </p:cNvPr>
          <p:cNvPicPr>
            <a:picLocks noChangeAspect="1"/>
          </p:cNvPicPr>
          <p:nvPr/>
        </p:nvPicPr>
        <p:blipFill>
          <a:blip r:embed="rId2"/>
          <a:stretch>
            <a:fillRect/>
          </a:stretch>
        </p:blipFill>
        <p:spPr>
          <a:xfrm>
            <a:off x="3702829" y="2522169"/>
            <a:ext cx="4321255" cy="2290265"/>
          </a:xfrm>
          <a:prstGeom prst="rect">
            <a:avLst/>
          </a:prstGeom>
        </p:spPr>
      </p:pic>
      <p:sp>
        <p:nvSpPr>
          <p:cNvPr id="10" name="TextBox 9">
            <a:extLst>
              <a:ext uri="{FF2B5EF4-FFF2-40B4-BE49-F238E27FC236}">
                <a16:creationId xmlns:a16="http://schemas.microsoft.com/office/drawing/2014/main" id="{39CBA8C9-3C64-DC57-598E-D20747EC8873}"/>
              </a:ext>
            </a:extLst>
          </p:cNvPr>
          <p:cNvSpPr txBox="1"/>
          <p:nvPr/>
        </p:nvSpPr>
        <p:spPr>
          <a:xfrm>
            <a:off x="659764" y="1859340"/>
            <a:ext cx="3128598"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Penetration: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Focus on penetrating your existing market with your existing products (e.g. increase of marketing efforts, increase of product/service use)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Lowest risk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Can be limiting (e.g. with regards to market size)</a:t>
            </a:r>
          </a:p>
        </p:txBody>
      </p:sp>
      <p:sp>
        <p:nvSpPr>
          <p:cNvPr id="14" name="TextBox 13">
            <a:extLst>
              <a:ext uri="{FF2B5EF4-FFF2-40B4-BE49-F238E27FC236}">
                <a16:creationId xmlns:a16="http://schemas.microsoft.com/office/drawing/2014/main" id="{4AD02BB8-A7A1-9430-9BA0-9D438EE5488F}"/>
              </a:ext>
            </a:extLst>
          </p:cNvPr>
          <p:cNvSpPr txBox="1"/>
          <p:nvPr/>
        </p:nvSpPr>
        <p:spPr>
          <a:xfrm>
            <a:off x="659764" y="4676350"/>
            <a:ext cx="3298657" cy="138499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Development: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Develop new markets for your existing products (e.g. adding new market segments, geographical expansion, development of new channels of distribution)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More risky, as you need to develop a thorough understanding of the new markets</a:t>
            </a:r>
          </a:p>
        </p:txBody>
      </p:sp>
      <p:sp>
        <p:nvSpPr>
          <p:cNvPr id="18" name="TextBox 17">
            <a:extLst>
              <a:ext uri="{FF2B5EF4-FFF2-40B4-BE49-F238E27FC236}">
                <a16:creationId xmlns:a16="http://schemas.microsoft.com/office/drawing/2014/main" id="{D4EBB685-181B-A396-15BE-3C23DFB841FC}"/>
              </a:ext>
            </a:extLst>
          </p:cNvPr>
          <p:cNvSpPr txBox="1"/>
          <p:nvPr/>
        </p:nvSpPr>
        <p:spPr>
          <a:xfrm>
            <a:off x="7938551" y="1859340"/>
            <a:ext cx="3613483"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Product Development: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Develop new products for your existing markets (e.g. re-design packaging, adding new features)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Less risky than moving into new markets</a:t>
            </a:r>
          </a:p>
        </p:txBody>
      </p:sp>
      <p:sp>
        <p:nvSpPr>
          <p:cNvPr id="22" name="TextBox 21">
            <a:extLst>
              <a:ext uri="{FF2B5EF4-FFF2-40B4-BE49-F238E27FC236}">
                <a16:creationId xmlns:a16="http://schemas.microsoft.com/office/drawing/2014/main" id="{A91B08D1-054B-47D1-6EDA-2264F88FED58}"/>
              </a:ext>
            </a:extLst>
          </p:cNvPr>
          <p:cNvSpPr txBox="1"/>
          <p:nvPr/>
        </p:nvSpPr>
        <p:spPr>
          <a:xfrm>
            <a:off x="7938551" y="4676350"/>
            <a:ext cx="3613484"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Diversification: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Entering new markets with new products (e.g. Richard Branson - Virgin Vie cosmetics)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Most risky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Can generate big rewards, but can also be a huge failure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Should be done with a risk management strategy in place</a:t>
            </a:r>
          </a:p>
        </p:txBody>
      </p:sp>
    </p:spTree>
    <p:extLst>
      <p:ext uri="{BB962C8B-B14F-4D97-AF65-F5344CB8AC3E}">
        <p14:creationId xmlns:p14="http://schemas.microsoft.com/office/powerpoint/2010/main" val="5402387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E43D-0849-B1F0-9CFA-199C777CAF2C}"/>
              </a:ext>
            </a:extLst>
          </p:cNvPr>
          <p:cNvSpPr>
            <a:spLocks noGrp="1"/>
          </p:cNvSpPr>
          <p:nvPr>
            <p:ph type="title"/>
          </p:nvPr>
        </p:nvSpPr>
        <p:spPr>
          <a:xfrm>
            <a:off x="581192" y="702156"/>
            <a:ext cx="11029616" cy="614423"/>
          </a:xfrm>
        </p:spPr>
        <p:txBody>
          <a:bodyPr/>
          <a:lstStyle/>
          <a:p>
            <a:r>
              <a:rPr lang="en-GB" dirty="0"/>
              <a:t>Your task for next week</a:t>
            </a:r>
          </a:p>
        </p:txBody>
      </p:sp>
      <p:sp>
        <p:nvSpPr>
          <p:cNvPr id="4" name="Footer Placeholder 3">
            <a:extLst>
              <a:ext uri="{FF2B5EF4-FFF2-40B4-BE49-F238E27FC236}">
                <a16:creationId xmlns:a16="http://schemas.microsoft.com/office/drawing/2014/main" id="{CB7308CA-890D-2A70-B0AC-39993931B8C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80118E9-C5CD-79EE-744E-BDF2010BB44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DFF768D3-E213-3AAA-B799-7E73F9A83B74}"/>
              </a:ext>
            </a:extLst>
          </p:cNvPr>
          <p:cNvPicPr>
            <a:picLocks noChangeAspect="1"/>
          </p:cNvPicPr>
          <p:nvPr/>
        </p:nvPicPr>
        <p:blipFill>
          <a:blip r:embed="rId2"/>
          <a:stretch>
            <a:fillRect/>
          </a:stretch>
        </p:blipFill>
        <p:spPr>
          <a:xfrm>
            <a:off x="3641359" y="3124748"/>
            <a:ext cx="4321255" cy="2290265"/>
          </a:xfrm>
          <a:prstGeom prst="rect">
            <a:avLst/>
          </a:prstGeom>
        </p:spPr>
      </p:pic>
      <p:sp>
        <p:nvSpPr>
          <p:cNvPr id="10" name="TextBox 9">
            <a:extLst>
              <a:ext uri="{FF2B5EF4-FFF2-40B4-BE49-F238E27FC236}">
                <a16:creationId xmlns:a16="http://schemas.microsoft.com/office/drawing/2014/main" id="{39CBA8C9-3C64-DC57-598E-D20747EC8873}"/>
              </a:ext>
            </a:extLst>
          </p:cNvPr>
          <p:cNvSpPr txBox="1"/>
          <p:nvPr/>
        </p:nvSpPr>
        <p:spPr>
          <a:xfrm>
            <a:off x="581192" y="2809085"/>
            <a:ext cx="3128598"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Penetration: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Focus on penetrating your existing market with your existing products (e.g. increase of marketing efforts, increase of product/service use)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Lowest risk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Can be limiting (e.g. with regards to market size)</a:t>
            </a:r>
          </a:p>
        </p:txBody>
      </p:sp>
      <p:sp>
        <p:nvSpPr>
          <p:cNvPr id="14" name="TextBox 13">
            <a:extLst>
              <a:ext uri="{FF2B5EF4-FFF2-40B4-BE49-F238E27FC236}">
                <a16:creationId xmlns:a16="http://schemas.microsoft.com/office/drawing/2014/main" id="{4AD02BB8-A7A1-9430-9BA0-9D438EE5488F}"/>
              </a:ext>
            </a:extLst>
          </p:cNvPr>
          <p:cNvSpPr txBox="1"/>
          <p:nvPr/>
        </p:nvSpPr>
        <p:spPr>
          <a:xfrm>
            <a:off x="659764" y="4676350"/>
            <a:ext cx="3298657" cy="138499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Development: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Develop new markets for your existing products (e.g. adding new market segments, geographical expansion, development of new channels of distribution)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More risky, as you need to develop a thorough understanding of the new markets</a:t>
            </a:r>
          </a:p>
        </p:txBody>
      </p:sp>
      <p:sp>
        <p:nvSpPr>
          <p:cNvPr id="18" name="TextBox 17">
            <a:extLst>
              <a:ext uri="{FF2B5EF4-FFF2-40B4-BE49-F238E27FC236}">
                <a16:creationId xmlns:a16="http://schemas.microsoft.com/office/drawing/2014/main" id="{D4EBB685-181B-A396-15BE-3C23DFB841FC}"/>
              </a:ext>
            </a:extLst>
          </p:cNvPr>
          <p:cNvSpPr txBox="1"/>
          <p:nvPr/>
        </p:nvSpPr>
        <p:spPr>
          <a:xfrm>
            <a:off x="7938552" y="2809085"/>
            <a:ext cx="3613483"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Product Development: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Develop new products for your existing markets (e.g. re-design packaging, adding new features)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Less risky than moving into new markets</a:t>
            </a:r>
          </a:p>
        </p:txBody>
      </p:sp>
      <p:sp>
        <p:nvSpPr>
          <p:cNvPr id="22" name="TextBox 21">
            <a:extLst>
              <a:ext uri="{FF2B5EF4-FFF2-40B4-BE49-F238E27FC236}">
                <a16:creationId xmlns:a16="http://schemas.microsoft.com/office/drawing/2014/main" id="{A91B08D1-054B-47D1-6EDA-2264F88FED58}"/>
              </a:ext>
            </a:extLst>
          </p:cNvPr>
          <p:cNvSpPr txBox="1"/>
          <p:nvPr/>
        </p:nvSpPr>
        <p:spPr>
          <a:xfrm>
            <a:off x="7938551" y="4676350"/>
            <a:ext cx="3613484"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Diversification: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Entering new markets with new products (e.g. Richard Branson - Virgin Vie cosmetics)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Most risky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Can generate big rewards, but can also be a huge failure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Should be done with a risk management strategy in place</a:t>
            </a:r>
          </a:p>
        </p:txBody>
      </p:sp>
      <p:pic>
        <p:nvPicPr>
          <p:cNvPr id="3" name="Picture 2" descr="Cup of coffee 3D pattern">
            <a:extLst>
              <a:ext uri="{FF2B5EF4-FFF2-40B4-BE49-F238E27FC236}">
                <a16:creationId xmlns:a16="http://schemas.microsoft.com/office/drawing/2014/main" id="{8E365771-768F-F068-8324-C4A4428BCA5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pic>
        <p:nvPicPr>
          <p:cNvPr id="1026" name="Picture 2" descr="McDonald's - Home | Facebook">
            <a:extLst>
              <a:ext uri="{FF2B5EF4-FFF2-40B4-BE49-F238E27FC236}">
                <a16:creationId xmlns:a16="http://schemas.microsoft.com/office/drawing/2014/main" id="{C19F4454-AEC3-E7CC-2C51-BCCB7FA8EC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15719" y="2115847"/>
            <a:ext cx="960561" cy="96056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F4210EC-A2A5-DB13-81CA-DF12DC85C4D2}"/>
              </a:ext>
            </a:extLst>
          </p:cNvPr>
          <p:cNvSpPr txBox="1"/>
          <p:nvPr/>
        </p:nvSpPr>
        <p:spPr>
          <a:xfrm>
            <a:off x="659764" y="1516422"/>
            <a:ext cx="980771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Using McDonald’s as a case study, think what they did across the four Ansoff Matrix areas.</a:t>
            </a:r>
          </a:p>
        </p:txBody>
      </p:sp>
    </p:spTree>
    <p:extLst>
      <p:ext uri="{BB962C8B-B14F-4D97-AF65-F5344CB8AC3E}">
        <p14:creationId xmlns:p14="http://schemas.microsoft.com/office/powerpoint/2010/main" val="28601660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p:txBody>
          <a:bodyPr/>
          <a:lstStyle/>
          <a:p>
            <a:pPr algn="ctr"/>
            <a:r>
              <a:rPr lang="en-GB" dirty="0"/>
              <a:t>This is the end of our</a:t>
            </a:r>
            <a:br>
              <a:rPr lang="en-GB" dirty="0"/>
            </a:br>
            <a:r>
              <a:rPr lang="en-GB" dirty="0"/>
              <a:t>strategic Analysis session </a:t>
            </a:r>
            <a:r>
              <a:rPr lang="en-GB" dirty="0">
                <a:sym typeface="Wingdings" panose="05000000000000000000" pitchFamily="2" charset="2"/>
              </a:rPr>
              <a:t></a:t>
            </a:r>
            <a:endParaRPr lang="en-GB" dirty="0"/>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p:txBody>
          <a:bodyPr/>
          <a:lstStyle/>
          <a:p>
            <a:fld id="{3A98EE3D-8CD1-4C3F-BD1C-C98C9596463C}" type="slidenum">
              <a:rPr lang="en-US" smtClean="0"/>
              <a:t>49</a:t>
            </a:fld>
            <a:endParaRPr lang="en-US" dirty="0"/>
          </a:p>
        </p:txBody>
      </p:sp>
    </p:spTree>
    <p:extLst>
      <p:ext uri="{BB962C8B-B14F-4D97-AF65-F5344CB8AC3E}">
        <p14:creationId xmlns:p14="http://schemas.microsoft.com/office/powerpoint/2010/main" val="13825268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2519</TotalTime>
  <Words>3236</Words>
  <Application>Microsoft Office PowerPoint</Application>
  <PresentationFormat>Widescreen</PresentationFormat>
  <Paragraphs>465</Paragraphs>
  <Slides>49</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Arial</vt:lpstr>
      <vt:lpstr>Calibri</vt:lpstr>
      <vt:lpstr>Comic Sans MS</vt:lpstr>
      <vt:lpstr>Franklin Gothic Book</vt:lpstr>
      <vt:lpstr>Franklin Gothic Demi</vt:lpstr>
      <vt:lpstr>Times New Roman</vt:lpstr>
      <vt:lpstr>Wingdings</vt:lpstr>
      <vt:lpstr>Wingdings 2</vt:lpstr>
      <vt:lpstr>DividendVTI</vt:lpstr>
      <vt:lpstr>Leading digital &amp; strategic change BMSW7003</vt:lpstr>
      <vt:lpstr>This week we will focus on…</vt:lpstr>
      <vt:lpstr>A brief recap from our last session…</vt:lpstr>
      <vt:lpstr>Strategy – reflections</vt:lpstr>
      <vt:lpstr>Strategies evolve</vt:lpstr>
      <vt:lpstr>strategic levels across the organisation</vt:lpstr>
      <vt:lpstr>Three horizons for strategy</vt:lpstr>
      <vt:lpstr>The exploring Strategy framework</vt:lpstr>
      <vt:lpstr>The exploring strategy framework – application</vt:lpstr>
      <vt:lpstr>The strategy check list – fundamental questions in strategy</vt:lpstr>
      <vt:lpstr>strategic management is a process</vt:lpstr>
      <vt:lpstr>Strategic planning – A plan is not a strategy</vt:lpstr>
      <vt:lpstr>The exploring Strategy framework &amp; Planning</vt:lpstr>
      <vt:lpstr>The exploring Strategy framework &amp;  Strategic Analysis</vt:lpstr>
      <vt:lpstr>Strategic Analysis – the importance of the context</vt:lpstr>
      <vt:lpstr>Layers of business environment</vt:lpstr>
      <vt:lpstr>The nature of customer value</vt:lpstr>
      <vt:lpstr>Analysing the macro environment with Pestel</vt:lpstr>
      <vt:lpstr>Pestle: political factors</vt:lpstr>
      <vt:lpstr>Pestle: Economic factors</vt:lpstr>
      <vt:lpstr>Pestle: Socio-cultural factors</vt:lpstr>
      <vt:lpstr>More on cultural factors</vt:lpstr>
      <vt:lpstr>Technological factors</vt:lpstr>
      <vt:lpstr>Ecological factors</vt:lpstr>
      <vt:lpstr>Legal factors</vt:lpstr>
      <vt:lpstr>Using the PESTEL framework</vt:lpstr>
      <vt:lpstr>PESTEL example</vt:lpstr>
      <vt:lpstr>Pestel analysis – using amazon as an example</vt:lpstr>
      <vt:lpstr>Porter’s five forces</vt:lpstr>
      <vt:lpstr>The Five Competitive Forces That Shape Strategy</vt:lpstr>
      <vt:lpstr>buyers</vt:lpstr>
      <vt:lpstr>suppliers</vt:lpstr>
      <vt:lpstr>substitutes</vt:lpstr>
      <vt:lpstr>New entrants</vt:lpstr>
      <vt:lpstr>Competitors / rivalry</vt:lpstr>
      <vt:lpstr>Porter’s five forces model – application challenges</vt:lpstr>
      <vt:lpstr>Opportunities and threats</vt:lpstr>
      <vt:lpstr>Swot analysis: Strengths, weaknesses, opportunities and threats</vt:lpstr>
      <vt:lpstr>SWOT Analysis – example questions to ask yourself</vt:lpstr>
      <vt:lpstr>Swot analysis – example of netflix</vt:lpstr>
      <vt:lpstr>Swot analysis – the next steps</vt:lpstr>
      <vt:lpstr>Bowman’s strategic clock</vt:lpstr>
      <vt:lpstr>The nature of customer value</vt:lpstr>
      <vt:lpstr>Bowman’s strategic clock</vt:lpstr>
      <vt:lpstr>Bowman’s strategic clock</vt:lpstr>
      <vt:lpstr>Corporate strategy direction</vt:lpstr>
      <vt:lpstr>THE ANSOFF MATRIX</vt:lpstr>
      <vt:lpstr>Your task for next week</vt:lpstr>
      <vt:lpstr>This is the end of our strategic Analysis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185</cp:revision>
  <dcterms:created xsi:type="dcterms:W3CDTF">2021-11-30T09:35:50Z</dcterms:created>
  <dcterms:modified xsi:type="dcterms:W3CDTF">2024-02-21T12:08:40Z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