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56" r:id="rId2"/>
    <p:sldId id="258" r:id="rId3"/>
    <p:sldId id="259" r:id="rId4"/>
    <p:sldId id="260" r:id="rId5"/>
    <p:sldId id="261" r:id="rId6"/>
    <p:sldId id="262" r:id="rId7"/>
    <p:sldId id="263" r:id="rId8"/>
    <p:sldId id="264" r:id="rId9"/>
    <p:sldId id="265" r:id="rId10"/>
    <p:sldId id="266" r:id="rId11"/>
    <p:sldId id="267" r:id="rId12"/>
    <p:sldId id="303" r:id="rId13"/>
    <p:sldId id="295" r:id="rId14"/>
    <p:sldId id="274" r:id="rId15"/>
    <p:sldId id="293" r:id="rId16"/>
    <p:sldId id="271" r:id="rId17"/>
    <p:sldId id="272" r:id="rId18"/>
    <p:sldId id="275" r:id="rId19"/>
    <p:sldId id="277" r:id="rId20"/>
    <p:sldId id="278" r:id="rId21"/>
    <p:sldId id="300" r:id="rId22"/>
    <p:sldId id="279" r:id="rId23"/>
    <p:sldId id="280" r:id="rId24"/>
    <p:sldId id="281" r:id="rId25"/>
    <p:sldId id="282" r:id="rId26"/>
    <p:sldId id="302" r:id="rId27"/>
    <p:sldId id="283" r:id="rId28"/>
    <p:sldId id="284" r:id="rId29"/>
    <p:sldId id="285" r:id="rId30"/>
    <p:sldId id="287" r:id="rId31"/>
    <p:sldId id="288" r:id="rId32"/>
    <p:sldId id="289" r:id="rId33"/>
    <p:sldId id="290" r:id="rId34"/>
    <p:sldId id="291" r:id="rId35"/>
    <p:sldId id="301" r:id="rId36"/>
    <p:sldId id="286" r:id="rId37"/>
    <p:sldId id="294" r:id="rId38"/>
    <p:sldId id="292" r:id="rId3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7217" autoAdjust="0"/>
    <p:restoredTop sz="86780" autoAdjust="0"/>
  </p:normalViewPr>
  <p:slideViewPr>
    <p:cSldViewPr>
      <p:cViewPr varScale="1">
        <p:scale>
          <a:sx n="101" d="100"/>
          <a:sy n="101" d="100"/>
        </p:scale>
        <p:origin x="1517" y="82"/>
      </p:cViewPr>
      <p:guideLst>
        <p:guide orient="horz" pos="2160"/>
        <p:guide pos="2880"/>
      </p:guideLst>
    </p:cSldViewPr>
  </p:slideViewPr>
  <p:outlineViewPr>
    <p:cViewPr>
      <p:scale>
        <a:sx n="33" d="100"/>
        <a:sy n="33" d="100"/>
      </p:scale>
      <p:origin x="0" y="-7888"/>
    </p:cViewPr>
  </p:outlineViewPr>
  <p:notesTextViewPr>
    <p:cViewPr>
      <p:scale>
        <a:sx n="150" d="100"/>
        <a:sy n="150" d="100"/>
      </p:scale>
      <p:origin x="0" y="-859"/>
    </p:cViewPr>
  </p:notesTextViewPr>
  <p:notesViewPr>
    <p:cSldViewPr>
      <p:cViewPr varScale="1">
        <p:scale>
          <a:sx n="82" d="100"/>
          <a:sy n="82" d="100"/>
        </p:scale>
        <p:origin x="396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dirty="0" smtClean="0"/>
              <a:t>Single Working Age Person</a:t>
            </a:r>
            <a:endParaRPr lang="en-GB" dirty="0"/>
          </a:p>
        </c:rich>
      </c:tx>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9.2672790901137364E-2"/>
          <c:y val="0.11643700163893685"/>
          <c:w val="0.89035190045688728"/>
          <c:h val="0.50400011860544025"/>
        </c:manualLayout>
      </c:layout>
      <c:barChart>
        <c:barDir val="col"/>
        <c:grouping val="clustered"/>
        <c:varyColors val="0"/>
        <c:ser>
          <c:idx val="0"/>
          <c:order val="0"/>
          <c:tx>
            <c:strRef>
              <c:f>Sheet1!$B$1</c:f>
              <c:strCache>
                <c:ptCount val="1"/>
                <c:pt idx="0">
                  <c:v> Min. Income Standard (MIS) (2015-16)</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Sheet1!$B$2:$B$5</c:f>
              <c:numCache>
                <c:formatCode>General</c:formatCode>
                <c:ptCount val="4"/>
                <c:pt idx="0" formatCode="&quot;£&quot;#,##0.00">
                  <c:v>198.85</c:v>
                </c:pt>
              </c:numCache>
            </c:numRef>
          </c:val>
          <c:extLst>
            <c:ext xmlns:c16="http://schemas.microsoft.com/office/drawing/2014/chart" uri="{C3380CC4-5D6E-409C-BE32-E72D297353CC}">
              <c16:uniqueId val="{00000000-B128-469F-89D0-0833A6A21C03}"/>
            </c:ext>
          </c:extLst>
        </c:ser>
        <c:ser>
          <c:idx val="1"/>
          <c:order val="1"/>
          <c:tx>
            <c:strRef>
              <c:f>Sheet1!$C$1</c:f>
              <c:strCache>
                <c:ptCount val="1"/>
                <c:pt idx="0">
                  <c:v> Poverty Line * (2015-16)</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Sheet1!$C$2:$C$5</c:f>
              <c:numCache>
                <c:formatCode>General</c:formatCode>
                <c:ptCount val="4"/>
                <c:pt idx="0" formatCode="&quot;£&quot;#,##0.00">
                  <c:v>144</c:v>
                </c:pt>
              </c:numCache>
            </c:numRef>
          </c:val>
          <c:extLst>
            <c:ext xmlns:c16="http://schemas.microsoft.com/office/drawing/2014/chart" uri="{C3380CC4-5D6E-409C-BE32-E72D297353CC}">
              <c16:uniqueId val="{00000001-B128-469F-89D0-0833A6A21C03}"/>
            </c:ext>
          </c:extLst>
        </c:ser>
        <c:ser>
          <c:idx val="2"/>
          <c:order val="2"/>
          <c:tx>
            <c:strRef>
              <c:f>Sheet1!$D$1</c:f>
              <c:strCache>
                <c:ptCount val="1"/>
                <c:pt idx="0">
                  <c:v> Legacy Benefits (2015-16)</c:v>
                </c:pt>
              </c:strCache>
            </c:strRef>
          </c:tx>
          <c:spPr>
            <a:solidFill>
              <a:srgbClr val="FF3399"/>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Sheet1!$D$2:$D$5</c:f>
              <c:numCache>
                <c:formatCode>"£"#,##0.00</c:formatCode>
                <c:ptCount val="4"/>
                <c:pt idx="1">
                  <c:v>73.099999999999994</c:v>
                </c:pt>
                <c:pt idx="3">
                  <c:v>164.6</c:v>
                </c:pt>
              </c:numCache>
            </c:numRef>
          </c:val>
          <c:extLst>
            <c:ext xmlns:c16="http://schemas.microsoft.com/office/drawing/2014/chart" uri="{C3380CC4-5D6E-409C-BE32-E72D297353CC}">
              <c16:uniqueId val="{00000002-B128-469F-89D0-0833A6A21C03}"/>
            </c:ext>
          </c:extLst>
        </c:ser>
        <c:ser>
          <c:idx val="3"/>
          <c:order val="3"/>
          <c:tx>
            <c:strRef>
              <c:f>Sheet1!$E$1</c:f>
              <c:strCache>
                <c:ptCount val="1"/>
                <c:pt idx="0">
                  <c:v> Legacy Benefits (pre April, 2017 claim) </c:v>
                </c:pt>
              </c:strCache>
            </c:strRef>
          </c:tx>
          <c:spPr>
            <a:solidFill>
              <a:srgbClr val="FF99CC"/>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Sheet1!$E$2:$E$5</c:f>
              <c:numCache>
                <c:formatCode>General</c:formatCode>
                <c:ptCount val="4"/>
                <c:pt idx="2" formatCode="&quot;£&quot;#,##0.00">
                  <c:v>102.15</c:v>
                </c:pt>
              </c:numCache>
            </c:numRef>
          </c:val>
          <c:extLst>
            <c:ext xmlns:c16="http://schemas.microsoft.com/office/drawing/2014/chart" uri="{C3380CC4-5D6E-409C-BE32-E72D297353CC}">
              <c16:uniqueId val="{00000003-B128-469F-89D0-0833A6A21C03}"/>
            </c:ext>
          </c:extLst>
        </c:ser>
        <c:ser>
          <c:idx val="4"/>
          <c:order val="4"/>
          <c:tx>
            <c:strRef>
              <c:f>Sheet1!$F$1</c:f>
              <c:strCache>
                <c:ptCount val="1"/>
                <c:pt idx="0">
                  <c:v> Universal Credit (2017-18)</c:v>
                </c:pt>
              </c:strCache>
            </c:strRef>
          </c:tx>
          <c:spPr>
            <a:solidFill>
              <a:srgbClr val="C00000"/>
            </a:solidFill>
            <a:ln w="9525" cap="flat" cmpd="sng" algn="ctr">
              <a:solidFill>
                <a:schemeClr val="lt1">
                  <a:alpha val="50000"/>
                </a:schemeClr>
              </a:solidFill>
              <a:round/>
            </a:ln>
            <a:effectLst/>
          </c:spPr>
          <c:invertIfNegative val="0"/>
          <c:dLbls>
            <c:spPr>
              <a:noFill/>
              <a:ln>
                <a:noFill/>
              </a:ln>
              <a:effectLst/>
            </c:spPr>
            <c:txPr>
              <a:bodyPr rot="-5400000" spcFirstLastPara="1" vertOverflow="ellipsis"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With no children</c:v>
                </c:pt>
                <c:pt idx="1">
                  <c:v>Over 25 who is jobseeking </c:v>
                </c:pt>
                <c:pt idx="2">
                  <c:v>Over 25 with limited capability for work </c:v>
                </c:pt>
                <c:pt idx="3">
                  <c:v>With limited capability for work &amp; receives a disability benefit </c:v>
                </c:pt>
              </c:strCache>
            </c:strRef>
          </c:cat>
          <c:val>
            <c:numRef>
              <c:f>Sheet1!$F$2:$F$5</c:f>
              <c:numCache>
                <c:formatCode>"£"#,##0.00</c:formatCode>
                <c:ptCount val="4"/>
                <c:pt idx="1">
                  <c:v>73.150000000000006</c:v>
                </c:pt>
                <c:pt idx="2">
                  <c:v>73.150000000000006</c:v>
                </c:pt>
                <c:pt idx="3">
                  <c:v>73.150000000000006</c:v>
                </c:pt>
              </c:numCache>
            </c:numRef>
          </c:val>
          <c:extLst>
            <c:ext xmlns:c16="http://schemas.microsoft.com/office/drawing/2014/chart" uri="{C3380CC4-5D6E-409C-BE32-E72D297353CC}">
              <c16:uniqueId val="{00000004-B128-469F-89D0-0833A6A21C03}"/>
            </c:ext>
          </c:extLst>
        </c:ser>
        <c:dLbls>
          <c:dLblPos val="inEnd"/>
          <c:showLegendKey val="0"/>
          <c:showVal val="1"/>
          <c:showCatName val="0"/>
          <c:showSerName val="0"/>
          <c:showPercent val="0"/>
          <c:showBubbleSize val="0"/>
        </c:dLbls>
        <c:gapWidth val="65"/>
        <c:axId val="432746952"/>
        <c:axId val="432742688"/>
      </c:barChart>
      <c:catAx>
        <c:axId val="432746952"/>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200" b="0" i="0" u="none" strike="noStrike" kern="1200" cap="all" baseline="0">
                <a:solidFill>
                  <a:schemeClr val="dk1">
                    <a:lumMod val="75000"/>
                    <a:lumOff val="25000"/>
                  </a:schemeClr>
                </a:solidFill>
                <a:latin typeface="+mn-lt"/>
                <a:ea typeface="+mn-ea"/>
                <a:cs typeface="+mn-cs"/>
              </a:defRPr>
            </a:pPr>
            <a:endParaRPr lang="en-US"/>
          </a:p>
        </c:txPr>
        <c:crossAx val="432742688"/>
        <c:crosses val="autoZero"/>
        <c:auto val="0"/>
        <c:lblAlgn val="ctr"/>
        <c:lblOffset val="100"/>
        <c:noMultiLvlLbl val="0"/>
      </c:catAx>
      <c:valAx>
        <c:axId val="432742688"/>
        <c:scaling>
          <c:orientation val="minMax"/>
        </c:scaling>
        <c:delete val="0"/>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title>
          <c:tx>
            <c:rich>
              <a:bodyPr rot="-5400000" spcFirstLastPara="1" vertOverflow="ellipsis" vert="horz" wrap="square" anchor="ctr" anchorCtr="1"/>
              <a:lstStyle/>
              <a:p>
                <a:pPr>
                  <a:defRPr sz="1050" b="0" i="0" u="none" strike="noStrike" kern="1200" baseline="0">
                    <a:solidFill>
                      <a:schemeClr val="dk1">
                        <a:lumMod val="75000"/>
                        <a:lumOff val="25000"/>
                      </a:schemeClr>
                    </a:solidFill>
                    <a:latin typeface="+mn-lt"/>
                    <a:ea typeface="+mn-ea"/>
                    <a:cs typeface="+mn-cs"/>
                  </a:defRPr>
                </a:pPr>
                <a:r>
                  <a:rPr lang="en-GB" sz="1050" b="0" dirty="0" smtClean="0"/>
                  <a:t>Income per week</a:t>
                </a:r>
                <a:endParaRPr lang="en-GB" sz="1050" b="0" dirty="0"/>
              </a:p>
            </c:rich>
          </c:tx>
          <c:layout>
            <c:manualLayout>
              <c:xMode val="edge"/>
              <c:yMode val="edge"/>
              <c:x val="4.1027975758479432E-3"/>
              <c:y val="0.22132356915297699"/>
            </c:manualLayout>
          </c:layout>
          <c:overlay val="0"/>
          <c:spPr>
            <a:noFill/>
            <a:ln>
              <a:noFill/>
            </a:ln>
            <a:effectLst/>
          </c:spPr>
          <c:txPr>
            <a:bodyPr rot="-5400000" spcFirstLastPara="1" vertOverflow="ellipsis" vert="horz" wrap="square" anchor="ctr" anchorCtr="1"/>
            <a:lstStyle/>
            <a:p>
              <a:pPr>
                <a:defRPr sz="1050" b="0" i="0" u="none" strike="noStrike" kern="1200" baseline="0">
                  <a:solidFill>
                    <a:schemeClr val="dk1">
                      <a:lumMod val="75000"/>
                      <a:lumOff val="25000"/>
                    </a:schemeClr>
                  </a:solidFill>
                  <a:latin typeface="+mn-lt"/>
                  <a:ea typeface="+mn-ea"/>
                  <a:cs typeface="+mn-cs"/>
                </a:defRPr>
              </a:pPr>
              <a:endParaRPr lang="en-US"/>
            </a:p>
          </c:txPr>
        </c:title>
        <c:numFmt formatCode="&quot;£&quot;#,##0.00" sourceLinked="1"/>
        <c:majorTickMark val="out"/>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dk1">
                    <a:lumMod val="75000"/>
                    <a:lumOff val="25000"/>
                  </a:schemeClr>
                </a:solidFill>
                <a:latin typeface="+mn-lt"/>
                <a:ea typeface="+mn-ea"/>
                <a:cs typeface="+mn-cs"/>
              </a:defRPr>
            </a:pPr>
            <a:endParaRPr lang="en-US"/>
          </a:p>
        </c:txPr>
        <c:crossAx val="432746952"/>
        <c:crosses val="autoZero"/>
        <c:crossBetween val="between"/>
      </c:valAx>
      <c:spPr>
        <a:noFill/>
        <a:ln>
          <a:noFill/>
        </a:ln>
        <a:effectLst/>
      </c:spPr>
    </c:plotArea>
    <c:legend>
      <c:legendPos val="b"/>
      <c:layout>
        <c:manualLayout>
          <c:xMode val="edge"/>
          <c:yMode val="edge"/>
          <c:x val="8.8520576721439578E-2"/>
          <c:y val="0.81121542050883233"/>
          <c:w val="0.8600191519195447"/>
          <c:h val="0.13396709674900986"/>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130638-FB83-4929-A902-741037C59850}" type="doc">
      <dgm:prSet loTypeId="urn:microsoft.com/office/officeart/2005/8/layout/cycle1" loCatId="cycle" qsTypeId="urn:microsoft.com/office/officeart/2005/8/quickstyle/simple1" qsCatId="simple" csTypeId="urn:microsoft.com/office/officeart/2005/8/colors/accent1_2" csCatId="accent1"/>
      <dgm:spPr/>
    </dgm:pt>
    <dgm:pt modelId="{D1EEB7FF-8AB5-46CA-B8CF-9A5DEF71034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resources*</a:t>
          </a:r>
        </a:p>
      </dgm:t>
    </dgm:pt>
    <dgm:pt modelId="{0A58B6FE-3C32-4A66-8DC9-63DF5BFCF6D7}" type="parTrans" cxnId="{A0D561FC-B5AC-4178-8A3E-ABEF93E2D38F}">
      <dgm:prSet/>
      <dgm:spPr/>
      <dgm:t>
        <a:bodyPr/>
        <a:lstStyle/>
        <a:p>
          <a:endParaRPr lang="en-GB"/>
        </a:p>
      </dgm:t>
    </dgm:pt>
    <dgm:pt modelId="{87348250-A523-4379-9CDF-5EF466A653C0}" type="sibTrans" cxnId="{A0D561FC-B5AC-4178-8A3E-ABEF93E2D38F}">
      <dgm:prSet/>
      <dgm:spPr/>
      <dgm:t>
        <a:bodyPr/>
        <a:lstStyle/>
        <a:p>
          <a:endParaRPr lang="en-GB"/>
        </a:p>
      </dgm:t>
    </dgm:pt>
    <dgm:pt modelId="{CF9A09E8-D121-4B7A-A86A-12579F97C19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exclusion</a:t>
          </a:r>
        </a:p>
      </dgm:t>
    </dgm:pt>
    <dgm:pt modelId="{A29EA9EE-DD79-4029-8BE4-54BB405FF7BC}" type="parTrans" cxnId="{70FBCAE7-8A31-43F7-9814-259ECFE4DA39}">
      <dgm:prSet/>
      <dgm:spPr/>
      <dgm:t>
        <a:bodyPr/>
        <a:lstStyle/>
        <a:p>
          <a:endParaRPr lang="en-GB"/>
        </a:p>
      </dgm:t>
    </dgm:pt>
    <dgm:pt modelId="{F06A40BA-F31E-4E12-9D6C-58C84B35471A}" type="sibTrans" cxnId="{70FBCAE7-8A31-43F7-9814-259ECFE4DA39}">
      <dgm:prSet/>
      <dgm:spPr/>
      <dgm:t>
        <a:bodyPr/>
        <a:lstStyle/>
        <a:p>
          <a:endParaRPr lang="en-GB"/>
        </a:p>
      </dgm:t>
    </dgm:pt>
    <dgm:pt modelId="{0C07E698-1C79-49A3-B63D-9A613E040C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prospects</a:t>
          </a:r>
        </a:p>
      </dgm:t>
    </dgm:pt>
    <dgm:pt modelId="{B0B5AFD4-891D-4A90-96F9-02C0B660830D}" type="parTrans" cxnId="{C4CD82D2-6DD6-4D4C-975D-98BA108D1444}">
      <dgm:prSet/>
      <dgm:spPr/>
      <dgm:t>
        <a:bodyPr/>
        <a:lstStyle/>
        <a:p>
          <a:endParaRPr lang="en-GB"/>
        </a:p>
      </dgm:t>
    </dgm:pt>
    <dgm:pt modelId="{BF81E0DF-7B70-451E-8AB5-6204C37456B7}" type="sibTrans" cxnId="{C4CD82D2-6DD6-4D4C-975D-98BA108D1444}">
      <dgm:prSet/>
      <dgm:spPr/>
      <dgm:t>
        <a:bodyPr/>
        <a:lstStyle/>
        <a:p>
          <a:endParaRPr lang="en-GB"/>
        </a:p>
      </dgm:t>
    </dgm:pt>
    <dgm:pt modelId="{B0571D3F-32CA-4431-BFE7-25695713DF53}" type="pres">
      <dgm:prSet presAssocID="{E9130638-FB83-4929-A902-741037C59850}" presName="cycle" presStyleCnt="0">
        <dgm:presLayoutVars>
          <dgm:dir/>
          <dgm:resizeHandles val="exact"/>
        </dgm:presLayoutVars>
      </dgm:prSet>
      <dgm:spPr/>
    </dgm:pt>
    <dgm:pt modelId="{D4C62202-E73A-4382-B1EF-0EA172E4039B}" type="pres">
      <dgm:prSet presAssocID="{D1EEB7FF-8AB5-46CA-B8CF-9A5DEF710341}" presName="dummy" presStyleCnt="0"/>
      <dgm:spPr/>
    </dgm:pt>
    <dgm:pt modelId="{1190F4CB-6318-444A-A6A6-5E754ED44EB9}" type="pres">
      <dgm:prSet presAssocID="{D1EEB7FF-8AB5-46CA-B8CF-9A5DEF710341}" presName="node" presStyleLbl="revTx" presStyleIdx="0" presStyleCnt="3">
        <dgm:presLayoutVars>
          <dgm:bulletEnabled val="1"/>
        </dgm:presLayoutVars>
      </dgm:prSet>
      <dgm:spPr/>
      <dgm:t>
        <a:bodyPr/>
        <a:lstStyle/>
        <a:p>
          <a:endParaRPr lang="en-GB"/>
        </a:p>
      </dgm:t>
    </dgm:pt>
    <dgm:pt modelId="{D24EFD30-248D-4E9D-86E1-8F94300C58D5}" type="pres">
      <dgm:prSet presAssocID="{87348250-A523-4379-9CDF-5EF466A653C0}" presName="sibTrans" presStyleLbl="node1" presStyleIdx="0" presStyleCnt="3"/>
      <dgm:spPr/>
      <dgm:t>
        <a:bodyPr/>
        <a:lstStyle/>
        <a:p>
          <a:endParaRPr lang="en-GB"/>
        </a:p>
      </dgm:t>
    </dgm:pt>
    <dgm:pt modelId="{3CABCC7E-B200-4595-BA09-B7DF89B8C6E5}" type="pres">
      <dgm:prSet presAssocID="{CF9A09E8-D121-4B7A-A86A-12579F97C19D}" presName="dummy" presStyleCnt="0"/>
      <dgm:spPr/>
    </dgm:pt>
    <dgm:pt modelId="{BB0381C4-05CE-4E4E-81D0-FA5627896FC2}" type="pres">
      <dgm:prSet presAssocID="{CF9A09E8-D121-4B7A-A86A-12579F97C19D}" presName="node" presStyleLbl="revTx" presStyleIdx="1" presStyleCnt="3">
        <dgm:presLayoutVars>
          <dgm:bulletEnabled val="1"/>
        </dgm:presLayoutVars>
      </dgm:prSet>
      <dgm:spPr/>
      <dgm:t>
        <a:bodyPr/>
        <a:lstStyle/>
        <a:p>
          <a:endParaRPr lang="en-GB"/>
        </a:p>
      </dgm:t>
    </dgm:pt>
    <dgm:pt modelId="{C9A9220A-4C7D-47EA-AE01-6CA543CFB1D0}" type="pres">
      <dgm:prSet presAssocID="{F06A40BA-F31E-4E12-9D6C-58C84B35471A}" presName="sibTrans" presStyleLbl="node1" presStyleIdx="1" presStyleCnt="3"/>
      <dgm:spPr/>
      <dgm:t>
        <a:bodyPr/>
        <a:lstStyle/>
        <a:p>
          <a:endParaRPr lang="en-GB"/>
        </a:p>
      </dgm:t>
    </dgm:pt>
    <dgm:pt modelId="{B8BFEF3D-1B15-4754-98CE-44F68D87F4CB}" type="pres">
      <dgm:prSet presAssocID="{0C07E698-1C79-49A3-B63D-9A613E040C2D}" presName="dummy" presStyleCnt="0"/>
      <dgm:spPr/>
    </dgm:pt>
    <dgm:pt modelId="{34E32E31-A5A2-4ACC-AF0A-72890C452875}" type="pres">
      <dgm:prSet presAssocID="{0C07E698-1C79-49A3-B63D-9A613E040C2D}" presName="node" presStyleLbl="revTx" presStyleIdx="2" presStyleCnt="3">
        <dgm:presLayoutVars>
          <dgm:bulletEnabled val="1"/>
        </dgm:presLayoutVars>
      </dgm:prSet>
      <dgm:spPr/>
      <dgm:t>
        <a:bodyPr/>
        <a:lstStyle/>
        <a:p>
          <a:endParaRPr lang="en-GB"/>
        </a:p>
      </dgm:t>
    </dgm:pt>
    <dgm:pt modelId="{F350BACF-2653-4107-A6CF-42316E75DC78}" type="pres">
      <dgm:prSet presAssocID="{BF81E0DF-7B70-451E-8AB5-6204C37456B7}" presName="sibTrans" presStyleLbl="node1" presStyleIdx="2" presStyleCnt="3"/>
      <dgm:spPr/>
      <dgm:t>
        <a:bodyPr/>
        <a:lstStyle/>
        <a:p>
          <a:endParaRPr lang="en-GB"/>
        </a:p>
      </dgm:t>
    </dgm:pt>
  </dgm:ptLst>
  <dgm:cxnLst>
    <dgm:cxn modelId="{4D7FC97D-407B-4A4C-B161-6EB282E1DCF5}" type="presOf" srcId="{0C07E698-1C79-49A3-B63D-9A613E040C2D}" destId="{34E32E31-A5A2-4ACC-AF0A-72890C452875}" srcOrd="0" destOrd="0" presId="urn:microsoft.com/office/officeart/2005/8/layout/cycle1"/>
    <dgm:cxn modelId="{D32F3E80-01B8-4831-ACA6-06706D72F8AD}" type="presOf" srcId="{CF9A09E8-D121-4B7A-A86A-12579F97C19D}" destId="{BB0381C4-05CE-4E4E-81D0-FA5627896FC2}" srcOrd="0" destOrd="0" presId="urn:microsoft.com/office/officeart/2005/8/layout/cycle1"/>
    <dgm:cxn modelId="{3346E24B-E78C-49D0-B282-79E6A9948BB6}" type="presOf" srcId="{F06A40BA-F31E-4E12-9D6C-58C84B35471A}" destId="{C9A9220A-4C7D-47EA-AE01-6CA543CFB1D0}" srcOrd="0" destOrd="0" presId="urn:microsoft.com/office/officeart/2005/8/layout/cycle1"/>
    <dgm:cxn modelId="{0B4C7A7D-86FD-408F-9BC1-1F6743A807E6}" type="presOf" srcId="{BF81E0DF-7B70-451E-8AB5-6204C37456B7}" destId="{F350BACF-2653-4107-A6CF-42316E75DC78}" srcOrd="0" destOrd="0" presId="urn:microsoft.com/office/officeart/2005/8/layout/cycle1"/>
    <dgm:cxn modelId="{57566866-8992-45BE-879C-1ADFD66F5CEE}" type="presOf" srcId="{D1EEB7FF-8AB5-46CA-B8CF-9A5DEF710341}" destId="{1190F4CB-6318-444A-A6A6-5E754ED44EB9}" srcOrd="0" destOrd="0" presId="urn:microsoft.com/office/officeart/2005/8/layout/cycle1"/>
    <dgm:cxn modelId="{A0D561FC-B5AC-4178-8A3E-ABEF93E2D38F}" srcId="{E9130638-FB83-4929-A902-741037C59850}" destId="{D1EEB7FF-8AB5-46CA-B8CF-9A5DEF710341}" srcOrd="0" destOrd="0" parTransId="{0A58B6FE-3C32-4A66-8DC9-63DF5BFCF6D7}" sibTransId="{87348250-A523-4379-9CDF-5EF466A653C0}"/>
    <dgm:cxn modelId="{C4CD82D2-6DD6-4D4C-975D-98BA108D1444}" srcId="{E9130638-FB83-4929-A902-741037C59850}" destId="{0C07E698-1C79-49A3-B63D-9A613E040C2D}" srcOrd="2" destOrd="0" parTransId="{B0B5AFD4-891D-4A90-96F9-02C0B660830D}" sibTransId="{BF81E0DF-7B70-451E-8AB5-6204C37456B7}"/>
    <dgm:cxn modelId="{70FBCAE7-8A31-43F7-9814-259ECFE4DA39}" srcId="{E9130638-FB83-4929-A902-741037C59850}" destId="{CF9A09E8-D121-4B7A-A86A-12579F97C19D}" srcOrd="1" destOrd="0" parTransId="{A29EA9EE-DD79-4029-8BE4-54BB405FF7BC}" sibTransId="{F06A40BA-F31E-4E12-9D6C-58C84B35471A}"/>
    <dgm:cxn modelId="{DD7167AE-AB22-44DF-9563-0E1731E9DC8C}" type="presOf" srcId="{E9130638-FB83-4929-A902-741037C59850}" destId="{B0571D3F-32CA-4431-BFE7-25695713DF53}" srcOrd="0" destOrd="0" presId="urn:microsoft.com/office/officeart/2005/8/layout/cycle1"/>
    <dgm:cxn modelId="{E5DFDB9F-37B0-45BB-9381-3E4DAE638030}" type="presOf" srcId="{87348250-A523-4379-9CDF-5EF466A653C0}" destId="{D24EFD30-248D-4E9D-86E1-8F94300C58D5}" srcOrd="0" destOrd="0" presId="urn:microsoft.com/office/officeart/2005/8/layout/cycle1"/>
    <dgm:cxn modelId="{A35202CB-E9B3-456D-B5B1-438D95D8F26E}" type="presParOf" srcId="{B0571D3F-32CA-4431-BFE7-25695713DF53}" destId="{D4C62202-E73A-4382-B1EF-0EA172E4039B}" srcOrd="0" destOrd="0" presId="urn:microsoft.com/office/officeart/2005/8/layout/cycle1"/>
    <dgm:cxn modelId="{8EC692EE-8887-4665-82BA-40FC7971135D}" type="presParOf" srcId="{B0571D3F-32CA-4431-BFE7-25695713DF53}" destId="{1190F4CB-6318-444A-A6A6-5E754ED44EB9}" srcOrd="1" destOrd="0" presId="urn:microsoft.com/office/officeart/2005/8/layout/cycle1"/>
    <dgm:cxn modelId="{41A21EA5-2A2F-4775-A39A-51C09495D9C9}" type="presParOf" srcId="{B0571D3F-32CA-4431-BFE7-25695713DF53}" destId="{D24EFD30-248D-4E9D-86E1-8F94300C58D5}" srcOrd="2" destOrd="0" presId="urn:microsoft.com/office/officeart/2005/8/layout/cycle1"/>
    <dgm:cxn modelId="{13B6D6F9-EFA2-4D2A-8F1C-E2A8BF907CF7}" type="presParOf" srcId="{B0571D3F-32CA-4431-BFE7-25695713DF53}" destId="{3CABCC7E-B200-4595-BA09-B7DF89B8C6E5}" srcOrd="3" destOrd="0" presId="urn:microsoft.com/office/officeart/2005/8/layout/cycle1"/>
    <dgm:cxn modelId="{6DAFEC8A-06BF-4CDA-9058-17DB81FB83B0}" type="presParOf" srcId="{B0571D3F-32CA-4431-BFE7-25695713DF53}" destId="{BB0381C4-05CE-4E4E-81D0-FA5627896FC2}" srcOrd="4" destOrd="0" presId="urn:microsoft.com/office/officeart/2005/8/layout/cycle1"/>
    <dgm:cxn modelId="{1DE2CAF9-8AAB-460F-AFC7-BC80415E3923}" type="presParOf" srcId="{B0571D3F-32CA-4431-BFE7-25695713DF53}" destId="{C9A9220A-4C7D-47EA-AE01-6CA543CFB1D0}" srcOrd="5" destOrd="0" presId="urn:microsoft.com/office/officeart/2005/8/layout/cycle1"/>
    <dgm:cxn modelId="{EF61A666-F530-4A44-A981-3C62ED14116F}" type="presParOf" srcId="{B0571D3F-32CA-4431-BFE7-25695713DF53}" destId="{B8BFEF3D-1B15-4754-98CE-44F68D87F4CB}" srcOrd="6" destOrd="0" presId="urn:microsoft.com/office/officeart/2005/8/layout/cycle1"/>
    <dgm:cxn modelId="{6A03CBB9-DDC5-405F-9332-71C21800A067}" type="presParOf" srcId="{B0571D3F-32CA-4431-BFE7-25695713DF53}" destId="{34E32E31-A5A2-4ACC-AF0A-72890C452875}" srcOrd="7" destOrd="0" presId="urn:microsoft.com/office/officeart/2005/8/layout/cycle1"/>
    <dgm:cxn modelId="{8ACC3336-CE4A-4F8E-A385-46FA93436F32}" type="presParOf" srcId="{B0571D3F-32CA-4431-BFE7-25695713DF53}" destId="{F350BACF-2653-4107-A6CF-42316E75DC78}"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130638-FB83-4929-A902-741037C59850}" type="doc">
      <dgm:prSet loTypeId="urn:microsoft.com/office/officeart/2005/8/layout/cycle1" loCatId="cycle" qsTypeId="urn:microsoft.com/office/officeart/2005/8/quickstyle/simple1" qsCatId="simple" csTypeId="urn:microsoft.com/office/officeart/2005/8/colors/accent1_2" csCatId="accent1" phldr="1"/>
      <dgm:spPr/>
    </dgm:pt>
    <dgm:pt modelId="{D1EEB7FF-8AB5-46CA-B8CF-9A5DEF71034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resources</a:t>
          </a:r>
        </a:p>
      </dgm:t>
    </dgm:pt>
    <dgm:pt modelId="{0A58B6FE-3C32-4A66-8DC9-63DF5BFCF6D7}" type="parTrans" cxnId="{A0D561FC-B5AC-4178-8A3E-ABEF93E2D38F}">
      <dgm:prSet/>
      <dgm:spPr/>
      <dgm:t>
        <a:bodyPr/>
        <a:lstStyle/>
        <a:p>
          <a:endParaRPr lang="en-GB"/>
        </a:p>
      </dgm:t>
    </dgm:pt>
    <dgm:pt modelId="{87348250-A523-4379-9CDF-5EF466A653C0}" type="sibTrans" cxnId="{A0D561FC-B5AC-4178-8A3E-ABEF93E2D38F}">
      <dgm:prSet/>
      <dgm:spPr/>
      <dgm:t>
        <a:bodyPr/>
        <a:lstStyle/>
        <a:p>
          <a:endParaRPr lang="en-GB"/>
        </a:p>
      </dgm:t>
    </dgm:pt>
    <dgm:pt modelId="{CF9A09E8-D121-4B7A-A86A-12579F97C19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exclusion</a:t>
          </a:r>
        </a:p>
      </dgm:t>
    </dgm:pt>
    <dgm:pt modelId="{A29EA9EE-DD79-4029-8BE4-54BB405FF7BC}" type="parTrans" cxnId="{70FBCAE7-8A31-43F7-9814-259ECFE4DA39}">
      <dgm:prSet/>
      <dgm:spPr/>
      <dgm:t>
        <a:bodyPr/>
        <a:lstStyle/>
        <a:p>
          <a:endParaRPr lang="en-GB"/>
        </a:p>
      </dgm:t>
    </dgm:pt>
    <dgm:pt modelId="{F06A40BA-F31E-4E12-9D6C-58C84B35471A}" type="sibTrans" cxnId="{70FBCAE7-8A31-43F7-9814-259ECFE4DA39}">
      <dgm:prSet/>
      <dgm:spPr/>
      <dgm:t>
        <a:bodyPr/>
        <a:lstStyle/>
        <a:p>
          <a:endParaRPr lang="en-GB"/>
        </a:p>
      </dgm:t>
    </dgm:pt>
    <dgm:pt modelId="{0C07E698-1C79-49A3-B63D-9A613E040C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latin typeface="Arial" charset="0"/>
            </a:rPr>
            <a:t>prospects</a:t>
          </a:r>
        </a:p>
      </dgm:t>
    </dgm:pt>
    <dgm:pt modelId="{B0B5AFD4-891D-4A90-96F9-02C0B660830D}" type="parTrans" cxnId="{C4CD82D2-6DD6-4D4C-975D-98BA108D1444}">
      <dgm:prSet/>
      <dgm:spPr/>
      <dgm:t>
        <a:bodyPr/>
        <a:lstStyle/>
        <a:p>
          <a:endParaRPr lang="en-GB"/>
        </a:p>
      </dgm:t>
    </dgm:pt>
    <dgm:pt modelId="{BF81E0DF-7B70-451E-8AB5-6204C37456B7}" type="sibTrans" cxnId="{C4CD82D2-6DD6-4D4C-975D-98BA108D1444}">
      <dgm:prSet/>
      <dgm:spPr/>
      <dgm:t>
        <a:bodyPr/>
        <a:lstStyle/>
        <a:p>
          <a:endParaRPr lang="en-GB"/>
        </a:p>
      </dgm:t>
    </dgm:pt>
    <dgm:pt modelId="{B0571D3F-32CA-4431-BFE7-25695713DF53}" type="pres">
      <dgm:prSet presAssocID="{E9130638-FB83-4929-A902-741037C59850}" presName="cycle" presStyleCnt="0">
        <dgm:presLayoutVars>
          <dgm:dir/>
          <dgm:resizeHandles val="exact"/>
        </dgm:presLayoutVars>
      </dgm:prSet>
      <dgm:spPr/>
    </dgm:pt>
    <dgm:pt modelId="{D4C62202-E73A-4382-B1EF-0EA172E4039B}" type="pres">
      <dgm:prSet presAssocID="{D1EEB7FF-8AB5-46CA-B8CF-9A5DEF710341}" presName="dummy" presStyleCnt="0"/>
      <dgm:spPr/>
    </dgm:pt>
    <dgm:pt modelId="{1190F4CB-6318-444A-A6A6-5E754ED44EB9}" type="pres">
      <dgm:prSet presAssocID="{D1EEB7FF-8AB5-46CA-B8CF-9A5DEF710341}" presName="node" presStyleLbl="revTx" presStyleIdx="0" presStyleCnt="3">
        <dgm:presLayoutVars>
          <dgm:bulletEnabled val="1"/>
        </dgm:presLayoutVars>
      </dgm:prSet>
      <dgm:spPr/>
      <dgm:t>
        <a:bodyPr/>
        <a:lstStyle/>
        <a:p>
          <a:endParaRPr lang="en-GB"/>
        </a:p>
      </dgm:t>
    </dgm:pt>
    <dgm:pt modelId="{D24EFD30-248D-4E9D-86E1-8F94300C58D5}" type="pres">
      <dgm:prSet presAssocID="{87348250-A523-4379-9CDF-5EF466A653C0}" presName="sibTrans" presStyleLbl="node1" presStyleIdx="0" presStyleCnt="3"/>
      <dgm:spPr/>
      <dgm:t>
        <a:bodyPr/>
        <a:lstStyle/>
        <a:p>
          <a:endParaRPr lang="en-GB"/>
        </a:p>
      </dgm:t>
    </dgm:pt>
    <dgm:pt modelId="{3CABCC7E-B200-4595-BA09-B7DF89B8C6E5}" type="pres">
      <dgm:prSet presAssocID="{CF9A09E8-D121-4B7A-A86A-12579F97C19D}" presName="dummy" presStyleCnt="0"/>
      <dgm:spPr/>
    </dgm:pt>
    <dgm:pt modelId="{BB0381C4-05CE-4E4E-81D0-FA5627896FC2}" type="pres">
      <dgm:prSet presAssocID="{CF9A09E8-D121-4B7A-A86A-12579F97C19D}" presName="node" presStyleLbl="revTx" presStyleIdx="1" presStyleCnt="3">
        <dgm:presLayoutVars>
          <dgm:bulletEnabled val="1"/>
        </dgm:presLayoutVars>
      </dgm:prSet>
      <dgm:spPr/>
      <dgm:t>
        <a:bodyPr/>
        <a:lstStyle/>
        <a:p>
          <a:endParaRPr lang="en-GB"/>
        </a:p>
      </dgm:t>
    </dgm:pt>
    <dgm:pt modelId="{C9A9220A-4C7D-47EA-AE01-6CA543CFB1D0}" type="pres">
      <dgm:prSet presAssocID="{F06A40BA-F31E-4E12-9D6C-58C84B35471A}" presName="sibTrans" presStyleLbl="node1" presStyleIdx="1" presStyleCnt="3"/>
      <dgm:spPr/>
      <dgm:t>
        <a:bodyPr/>
        <a:lstStyle/>
        <a:p>
          <a:endParaRPr lang="en-GB"/>
        </a:p>
      </dgm:t>
    </dgm:pt>
    <dgm:pt modelId="{B8BFEF3D-1B15-4754-98CE-44F68D87F4CB}" type="pres">
      <dgm:prSet presAssocID="{0C07E698-1C79-49A3-B63D-9A613E040C2D}" presName="dummy" presStyleCnt="0"/>
      <dgm:spPr/>
    </dgm:pt>
    <dgm:pt modelId="{34E32E31-A5A2-4ACC-AF0A-72890C452875}" type="pres">
      <dgm:prSet presAssocID="{0C07E698-1C79-49A3-B63D-9A613E040C2D}" presName="node" presStyleLbl="revTx" presStyleIdx="2" presStyleCnt="3">
        <dgm:presLayoutVars>
          <dgm:bulletEnabled val="1"/>
        </dgm:presLayoutVars>
      </dgm:prSet>
      <dgm:spPr/>
      <dgm:t>
        <a:bodyPr/>
        <a:lstStyle/>
        <a:p>
          <a:endParaRPr lang="en-GB"/>
        </a:p>
      </dgm:t>
    </dgm:pt>
    <dgm:pt modelId="{F350BACF-2653-4107-A6CF-42316E75DC78}" type="pres">
      <dgm:prSet presAssocID="{BF81E0DF-7B70-451E-8AB5-6204C37456B7}" presName="sibTrans" presStyleLbl="node1" presStyleIdx="2" presStyleCnt="3"/>
      <dgm:spPr/>
      <dgm:t>
        <a:bodyPr/>
        <a:lstStyle/>
        <a:p>
          <a:endParaRPr lang="en-GB"/>
        </a:p>
      </dgm:t>
    </dgm:pt>
  </dgm:ptLst>
  <dgm:cxnLst>
    <dgm:cxn modelId="{52EE67D4-F29A-4F98-A026-9864C8462FC0}" type="presOf" srcId="{F06A40BA-F31E-4E12-9D6C-58C84B35471A}" destId="{C9A9220A-4C7D-47EA-AE01-6CA543CFB1D0}" srcOrd="0" destOrd="0" presId="urn:microsoft.com/office/officeart/2005/8/layout/cycle1"/>
    <dgm:cxn modelId="{79BCE0C1-7510-43A7-9F4F-B1ECC64B1F73}" type="presOf" srcId="{D1EEB7FF-8AB5-46CA-B8CF-9A5DEF710341}" destId="{1190F4CB-6318-444A-A6A6-5E754ED44EB9}" srcOrd="0" destOrd="0" presId="urn:microsoft.com/office/officeart/2005/8/layout/cycle1"/>
    <dgm:cxn modelId="{D4DDB946-4B89-4D92-BF4B-DA2942BF3808}" type="presOf" srcId="{87348250-A523-4379-9CDF-5EF466A653C0}" destId="{D24EFD30-248D-4E9D-86E1-8F94300C58D5}" srcOrd="0" destOrd="0" presId="urn:microsoft.com/office/officeart/2005/8/layout/cycle1"/>
    <dgm:cxn modelId="{A0D561FC-B5AC-4178-8A3E-ABEF93E2D38F}" srcId="{E9130638-FB83-4929-A902-741037C59850}" destId="{D1EEB7FF-8AB5-46CA-B8CF-9A5DEF710341}" srcOrd="0" destOrd="0" parTransId="{0A58B6FE-3C32-4A66-8DC9-63DF5BFCF6D7}" sibTransId="{87348250-A523-4379-9CDF-5EF466A653C0}"/>
    <dgm:cxn modelId="{C4CD82D2-6DD6-4D4C-975D-98BA108D1444}" srcId="{E9130638-FB83-4929-A902-741037C59850}" destId="{0C07E698-1C79-49A3-B63D-9A613E040C2D}" srcOrd="2" destOrd="0" parTransId="{B0B5AFD4-891D-4A90-96F9-02C0B660830D}" sibTransId="{BF81E0DF-7B70-451E-8AB5-6204C37456B7}"/>
    <dgm:cxn modelId="{70FBCAE7-8A31-43F7-9814-259ECFE4DA39}" srcId="{E9130638-FB83-4929-A902-741037C59850}" destId="{CF9A09E8-D121-4B7A-A86A-12579F97C19D}" srcOrd="1" destOrd="0" parTransId="{A29EA9EE-DD79-4029-8BE4-54BB405FF7BC}" sibTransId="{F06A40BA-F31E-4E12-9D6C-58C84B35471A}"/>
    <dgm:cxn modelId="{355F0579-FAFE-4760-927F-BDB39841CB75}" type="presOf" srcId="{0C07E698-1C79-49A3-B63D-9A613E040C2D}" destId="{34E32E31-A5A2-4ACC-AF0A-72890C452875}" srcOrd="0" destOrd="0" presId="urn:microsoft.com/office/officeart/2005/8/layout/cycle1"/>
    <dgm:cxn modelId="{92A8E524-E00D-48A2-A597-1E3C3AB79365}" type="presOf" srcId="{CF9A09E8-D121-4B7A-A86A-12579F97C19D}" destId="{BB0381C4-05CE-4E4E-81D0-FA5627896FC2}" srcOrd="0" destOrd="0" presId="urn:microsoft.com/office/officeart/2005/8/layout/cycle1"/>
    <dgm:cxn modelId="{35212867-1228-4C43-9000-A6E6C2932D3B}" type="presOf" srcId="{BF81E0DF-7B70-451E-8AB5-6204C37456B7}" destId="{F350BACF-2653-4107-A6CF-42316E75DC78}" srcOrd="0" destOrd="0" presId="urn:microsoft.com/office/officeart/2005/8/layout/cycle1"/>
    <dgm:cxn modelId="{5595E89D-392F-4681-9CE3-1856568A39D4}" type="presOf" srcId="{E9130638-FB83-4929-A902-741037C59850}" destId="{B0571D3F-32CA-4431-BFE7-25695713DF53}" srcOrd="0" destOrd="0" presId="urn:microsoft.com/office/officeart/2005/8/layout/cycle1"/>
    <dgm:cxn modelId="{36E8BBBE-0D39-41FF-92C1-F038B27A61B3}" type="presParOf" srcId="{B0571D3F-32CA-4431-BFE7-25695713DF53}" destId="{D4C62202-E73A-4382-B1EF-0EA172E4039B}" srcOrd="0" destOrd="0" presId="urn:microsoft.com/office/officeart/2005/8/layout/cycle1"/>
    <dgm:cxn modelId="{D801F38C-B22F-4550-BB81-E8B34F1E7706}" type="presParOf" srcId="{B0571D3F-32CA-4431-BFE7-25695713DF53}" destId="{1190F4CB-6318-444A-A6A6-5E754ED44EB9}" srcOrd="1" destOrd="0" presId="urn:microsoft.com/office/officeart/2005/8/layout/cycle1"/>
    <dgm:cxn modelId="{709DBCCF-8EF2-43A2-B4E1-00F092DF31AC}" type="presParOf" srcId="{B0571D3F-32CA-4431-BFE7-25695713DF53}" destId="{D24EFD30-248D-4E9D-86E1-8F94300C58D5}" srcOrd="2" destOrd="0" presId="urn:microsoft.com/office/officeart/2005/8/layout/cycle1"/>
    <dgm:cxn modelId="{9D34CCE4-A2D4-4083-9CA4-FB65EE936FFC}" type="presParOf" srcId="{B0571D3F-32CA-4431-BFE7-25695713DF53}" destId="{3CABCC7E-B200-4595-BA09-B7DF89B8C6E5}" srcOrd="3" destOrd="0" presId="urn:microsoft.com/office/officeart/2005/8/layout/cycle1"/>
    <dgm:cxn modelId="{49CAE9EE-9864-4159-9FF0-1EEC8CC05665}" type="presParOf" srcId="{B0571D3F-32CA-4431-BFE7-25695713DF53}" destId="{BB0381C4-05CE-4E4E-81D0-FA5627896FC2}" srcOrd="4" destOrd="0" presId="urn:microsoft.com/office/officeart/2005/8/layout/cycle1"/>
    <dgm:cxn modelId="{9427F933-ED20-428F-A648-9EEE3BFA7517}" type="presParOf" srcId="{B0571D3F-32CA-4431-BFE7-25695713DF53}" destId="{C9A9220A-4C7D-47EA-AE01-6CA543CFB1D0}" srcOrd="5" destOrd="0" presId="urn:microsoft.com/office/officeart/2005/8/layout/cycle1"/>
    <dgm:cxn modelId="{2BD6E45D-2A4E-46F5-976C-472003AB86D3}" type="presParOf" srcId="{B0571D3F-32CA-4431-BFE7-25695713DF53}" destId="{B8BFEF3D-1B15-4754-98CE-44F68D87F4CB}" srcOrd="6" destOrd="0" presId="urn:microsoft.com/office/officeart/2005/8/layout/cycle1"/>
    <dgm:cxn modelId="{A023AE42-30A7-467D-9D7C-AE7101091132}" type="presParOf" srcId="{B0571D3F-32CA-4431-BFE7-25695713DF53}" destId="{34E32E31-A5A2-4ACC-AF0A-72890C452875}" srcOrd="7" destOrd="0" presId="urn:microsoft.com/office/officeart/2005/8/layout/cycle1"/>
    <dgm:cxn modelId="{14CD7991-B458-41B6-8B31-28396B168A43}" type="presParOf" srcId="{B0571D3F-32CA-4431-BFE7-25695713DF53}" destId="{F350BACF-2653-4107-A6CF-42316E75DC78}"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0F4CB-6318-444A-A6A6-5E754ED44EB9}">
      <dsp:nvSpPr>
        <dsp:cNvPr id="0" name=""/>
        <dsp:cNvSpPr/>
      </dsp:nvSpPr>
      <dsp:spPr>
        <a:xfrm>
          <a:off x="2161661" y="146797"/>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resources*</a:t>
          </a:r>
        </a:p>
      </dsp:txBody>
      <dsp:txXfrm>
        <a:off x="2161661" y="146797"/>
        <a:ext cx="749415" cy="749415"/>
      </dsp:txXfrm>
    </dsp:sp>
    <dsp:sp modelId="{D24EFD30-248D-4E9D-86E1-8F94300C58D5}">
      <dsp:nvSpPr>
        <dsp:cNvPr id="0" name=""/>
        <dsp:cNvSpPr/>
      </dsp:nvSpPr>
      <dsp:spPr>
        <a:xfrm>
          <a:off x="1021064" y="-413"/>
          <a:ext cx="1771046" cy="1771046"/>
        </a:xfrm>
        <a:prstGeom prst="circularArrow">
          <a:avLst>
            <a:gd name="adj1" fmla="val 8251"/>
            <a:gd name="adj2" fmla="val 576367"/>
            <a:gd name="adj3" fmla="val 2962710"/>
            <a:gd name="adj4" fmla="val 52490"/>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381C4-05CE-4E4E-81D0-FA5627896FC2}">
      <dsp:nvSpPr>
        <dsp:cNvPr id="0" name=""/>
        <dsp:cNvSpPr/>
      </dsp:nvSpPr>
      <dsp:spPr>
        <a:xfrm>
          <a:off x="1531879" y="1237611"/>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exclusion</a:t>
          </a:r>
        </a:p>
      </dsp:txBody>
      <dsp:txXfrm>
        <a:off x="1531879" y="1237611"/>
        <a:ext cx="749415" cy="749415"/>
      </dsp:txXfrm>
    </dsp:sp>
    <dsp:sp modelId="{C9A9220A-4C7D-47EA-AE01-6CA543CFB1D0}">
      <dsp:nvSpPr>
        <dsp:cNvPr id="0" name=""/>
        <dsp:cNvSpPr/>
      </dsp:nvSpPr>
      <dsp:spPr>
        <a:xfrm>
          <a:off x="1021064" y="-413"/>
          <a:ext cx="1771046" cy="1771046"/>
        </a:xfrm>
        <a:prstGeom prst="circularArrow">
          <a:avLst>
            <a:gd name="adj1" fmla="val 8251"/>
            <a:gd name="adj2" fmla="val 576367"/>
            <a:gd name="adj3" fmla="val 10171143"/>
            <a:gd name="adj4" fmla="val 7260923"/>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32E31-A5A2-4ACC-AF0A-72890C452875}">
      <dsp:nvSpPr>
        <dsp:cNvPr id="0" name=""/>
        <dsp:cNvSpPr/>
      </dsp:nvSpPr>
      <dsp:spPr>
        <a:xfrm>
          <a:off x="902098" y="146797"/>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kern="1200" cap="none" normalizeH="0" baseline="0" dirty="0" smtClean="0">
              <a:ln>
                <a:noFill/>
              </a:ln>
              <a:solidFill>
                <a:schemeClr val="tx1"/>
              </a:solidFill>
              <a:effectLst/>
              <a:latin typeface="Arial" charset="0"/>
            </a:rPr>
            <a:t>prospects</a:t>
          </a:r>
        </a:p>
      </dsp:txBody>
      <dsp:txXfrm>
        <a:off x="902098" y="146797"/>
        <a:ext cx="749415" cy="749415"/>
      </dsp:txXfrm>
    </dsp:sp>
    <dsp:sp modelId="{F350BACF-2653-4107-A6CF-42316E75DC78}">
      <dsp:nvSpPr>
        <dsp:cNvPr id="0" name=""/>
        <dsp:cNvSpPr/>
      </dsp:nvSpPr>
      <dsp:spPr>
        <a:xfrm>
          <a:off x="1021064" y="-413"/>
          <a:ext cx="1771046" cy="1771046"/>
        </a:xfrm>
        <a:prstGeom prst="circularArrow">
          <a:avLst>
            <a:gd name="adj1" fmla="val 8251"/>
            <a:gd name="adj2" fmla="val 576367"/>
            <a:gd name="adj3" fmla="val 16855651"/>
            <a:gd name="adj4" fmla="val 14967982"/>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0F4CB-6318-444A-A6A6-5E754ED44EB9}">
      <dsp:nvSpPr>
        <dsp:cNvPr id="0" name=""/>
        <dsp:cNvSpPr/>
      </dsp:nvSpPr>
      <dsp:spPr>
        <a:xfrm>
          <a:off x="2161661" y="146797"/>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smtClean="0">
              <a:ln>
                <a:noFill/>
              </a:ln>
              <a:solidFill>
                <a:schemeClr val="tx1"/>
              </a:solidFill>
              <a:effectLst/>
              <a:latin typeface="Arial" charset="0"/>
            </a:rPr>
            <a:t>Fewer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smtClean="0">
              <a:ln>
                <a:noFill/>
              </a:ln>
              <a:solidFill>
                <a:schemeClr val="tx1"/>
              </a:solidFill>
              <a:effectLst/>
              <a:latin typeface="Arial" charset="0"/>
            </a:rPr>
            <a:t>resources</a:t>
          </a:r>
        </a:p>
      </dsp:txBody>
      <dsp:txXfrm>
        <a:off x="2161661" y="146797"/>
        <a:ext cx="749415" cy="749415"/>
      </dsp:txXfrm>
    </dsp:sp>
    <dsp:sp modelId="{D24EFD30-248D-4E9D-86E1-8F94300C58D5}">
      <dsp:nvSpPr>
        <dsp:cNvPr id="0" name=""/>
        <dsp:cNvSpPr/>
      </dsp:nvSpPr>
      <dsp:spPr>
        <a:xfrm>
          <a:off x="1021064" y="-413"/>
          <a:ext cx="1771046" cy="1771046"/>
        </a:xfrm>
        <a:prstGeom prst="circularArrow">
          <a:avLst>
            <a:gd name="adj1" fmla="val 8251"/>
            <a:gd name="adj2" fmla="val 576367"/>
            <a:gd name="adj3" fmla="val 2962710"/>
            <a:gd name="adj4" fmla="val 52490"/>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381C4-05CE-4E4E-81D0-FA5627896FC2}">
      <dsp:nvSpPr>
        <dsp:cNvPr id="0" name=""/>
        <dsp:cNvSpPr/>
      </dsp:nvSpPr>
      <dsp:spPr>
        <a:xfrm>
          <a:off x="1531879" y="1237611"/>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smtClean="0">
              <a:ln>
                <a:noFill/>
              </a:ln>
              <a:solidFill>
                <a:schemeClr val="tx1"/>
              </a:solidFill>
              <a:effectLst/>
              <a:latin typeface="Arial" charset="0"/>
            </a:rPr>
            <a:t>Social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smtClean="0">
              <a:ln>
                <a:noFill/>
              </a:ln>
              <a:solidFill>
                <a:schemeClr val="tx1"/>
              </a:solidFill>
              <a:effectLst/>
              <a:latin typeface="Arial" charset="0"/>
            </a:rPr>
            <a:t>exclusion</a:t>
          </a:r>
        </a:p>
      </dsp:txBody>
      <dsp:txXfrm>
        <a:off x="1531879" y="1237611"/>
        <a:ext cx="749415" cy="749415"/>
      </dsp:txXfrm>
    </dsp:sp>
    <dsp:sp modelId="{C9A9220A-4C7D-47EA-AE01-6CA543CFB1D0}">
      <dsp:nvSpPr>
        <dsp:cNvPr id="0" name=""/>
        <dsp:cNvSpPr/>
      </dsp:nvSpPr>
      <dsp:spPr>
        <a:xfrm>
          <a:off x="1021064" y="-413"/>
          <a:ext cx="1771046" cy="1771046"/>
        </a:xfrm>
        <a:prstGeom prst="circularArrow">
          <a:avLst>
            <a:gd name="adj1" fmla="val 8251"/>
            <a:gd name="adj2" fmla="val 576367"/>
            <a:gd name="adj3" fmla="val 10171143"/>
            <a:gd name="adj4" fmla="val 7260923"/>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32E31-A5A2-4ACC-AF0A-72890C452875}">
      <dsp:nvSpPr>
        <dsp:cNvPr id="0" name=""/>
        <dsp:cNvSpPr/>
      </dsp:nvSpPr>
      <dsp:spPr>
        <a:xfrm>
          <a:off x="902098" y="146797"/>
          <a:ext cx="749415" cy="74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smtClean="0">
              <a:ln>
                <a:noFill/>
              </a:ln>
              <a:solidFill>
                <a:schemeClr val="tx1"/>
              </a:solidFill>
              <a:effectLst/>
              <a:latin typeface="Arial" charset="0"/>
            </a:rPr>
            <a:t>Worse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smtClean="0">
              <a:ln>
                <a:noFill/>
              </a:ln>
              <a:solidFill>
                <a:schemeClr val="tx1"/>
              </a:solidFill>
              <a:effectLst/>
              <a:latin typeface="Arial" charset="0"/>
            </a:rPr>
            <a:t>prospects</a:t>
          </a:r>
        </a:p>
      </dsp:txBody>
      <dsp:txXfrm>
        <a:off x="902098" y="146797"/>
        <a:ext cx="749415" cy="749415"/>
      </dsp:txXfrm>
    </dsp:sp>
    <dsp:sp modelId="{F350BACF-2653-4107-A6CF-42316E75DC78}">
      <dsp:nvSpPr>
        <dsp:cNvPr id="0" name=""/>
        <dsp:cNvSpPr/>
      </dsp:nvSpPr>
      <dsp:spPr>
        <a:xfrm>
          <a:off x="1021064" y="-413"/>
          <a:ext cx="1771046" cy="1771046"/>
        </a:xfrm>
        <a:prstGeom prst="circularArrow">
          <a:avLst>
            <a:gd name="adj1" fmla="val 8251"/>
            <a:gd name="adj2" fmla="val 576367"/>
            <a:gd name="adj3" fmla="val 16855651"/>
            <a:gd name="adj4" fmla="val 14967982"/>
            <a:gd name="adj5" fmla="val 962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dirty="0"/>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dirty="0"/>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187CE824-61A2-4851-A819-0BBE3A075CCC}" type="slidenum">
              <a:rPr lang="en-GB" altLang="en-US"/>
              <a:pPr/>
              <a:t>‹#›</a:t>
            </a:fld>
            <a:endParaRPr lang="en-GB"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E29360F-C1AA-480A-9906-A7CF497EC469}" type="datetimeFigureOut">
              <a:rPr lang="en-GB" smtClean="0"/>
              <a:t>03/03/2020</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881C97F-E0FA-4985-BB15-6193C11794B8}" type="slidenum">
              <a:rPr lang="en-GB" smtClean="0"/>
              <a:t>‹#›</a:t>
            </a:fld>
            <a:endParaRPr lang="en-GB" dirty="0"/>
          </a:p>
        </p:txBody>
      </p:sp>
    </p:spTree>
    <p:extLst>
      <p:ext uri="{BB962C8B-B14F-4D97-AF65-F5344CB8AC3E}">
        <p14:creationId xmlns:p14="http://schemas.microsoft.com/office/powerpoint/2010/main" val="72977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poverty.ac.uk/system/files/townsend-book-pdfs/PIUK/piuk-chapter01.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statistics/households-below-average-income-199495-to-20171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inimumincome.org.uk/"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jrf.org.uk/report/minimum-income-standard-uk-2019"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jrf.org.uk/sites/default/files/jrf/migrated/files/worklessness-families-employment-full.pdf"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jrf.org.uk/report/poverty-wales-2018"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image.guardian.co.uk/sys-files/Society/documents/2006/11/28/Agai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i9aSp9bFmMg"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ref-10"/><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equalitytrust.org.uk/scale-economic-inequality-uk"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jrf.org.uk/report/prosperity-without-poverty" TargetMode="External"/><Relationship Id="rId4" Type="http://schemas.openxmlformats.org/officeDocument/2006/relationships/hyperlink" Target="https://www.jrf.org.uk/report/uk-poverty-causes-costs-and-solutions"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nearestcashpoint.co.uk/search/cash-points-in-swansea-abertawe-swansea"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www.bristol.ac.uk/media-library/sites/geography/pfrc/pfrc1614-poverty-premium-key-findings.pdf"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youtube.com/watch?v=sq0sryZvNX4"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81C97F-E0FA-4985-BB15-6193C11794B8}" type="slidenum">
              <a:rPr lang="en-GB" smtClean="0"/>
              <a:t>1</a:t>
            </a:fld>
            <a:endParaRPr lang="en-GB" dirty="0"/>
          </a:p>
        </p:txBody>
      </p:sp>
    </p:spTree>
    <p:extLst>
      <p:ext uri="{BB962C8B-B14F-4D97-AF65-F5344CB8AC3E}">
        <p14:creationId xmlns:p14="http://schemas.microsoft.com/office/powerpoint/2010/main" val="687412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session will cover the above.</a:t>
            </a:r>
          </a:p>
          <a:p>
            <a:endParaRPr lang="en-GB" dirty="0" smtClean="0"/>
          </a:p>
          <a:p>
            <a:r>
              <a:rPr lang="en-GB" dirty="0" smtClean="0"/>
              <a:t>First we’ll look at defining “poverty”</a:t>
            </a:r>
          </a:p>
          <a:p>
            <a:endParaRPr lang="en-GB" dirty="0" smtClean="0"/>
          </a:p>
          <a:p>
            <a:r>
              <a:rPr lang="en-GB" dirty="0" smtClean="0"/>
              <a:t>There are no universally accepted definitions of poverty but we’ll start by discussing some of the most influential and widely used.</a:t>
            </a:r>
          </a:p>
        </p:txBody>
      </p:sp>
      <p:sp>
        <p:nvSpPr>
          <p:cNvPr id="4" name="Slide Number Placeholder 3"/>
          <p:cNvSpPr>
            <a:spLocks noGrp="1"/>
          </p:cNvSpPr>
          <p:nvPr>
            <p:ph type="sldNum" sz="quarter" idx="10"/>
          </p:nvPr>
        </p:nvSpPr>
        <p:spPr/>
        <p:txBody>
          <a:bodyPr/>
          <a:lstStyle/>
          <a:p>
            <a:fld id="{13196DB7-72DD-4515-B89E-FF931D8969CC}" type="slidenum">
              <a:rPr lang="en-GB" smtClean="0"/>
              <a:pPr/>
              <a:t>2</a:t>
            </a:fld>
            <a:endParaRPr lang="en-GB" dirty="0"/>
          </a:p>
        </p:txBody>
      </p:sp>
    </p:spTree>
    <p:extLst>
      <p:ext uri="{BB962C8B-B14F-4D97-AF65-F5344CB8AC3E}">
        <p14:creationId xmlns:p14="http://schemas.microsoft.com/office/powerpoint/2010/main" val="2153141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b="1" kern="1200" dirty="0" smtClean="0">
                <a:solidFill>
                  <a:schemeClr val="tx1"/>
                </a:solidFill>
                <a:effectLst/>
                <a:latin typeface="+mn-lt"/>
                <a:ea typeface="+mn-ea"/>
                <a:cs typeface="+mn-cs"/>
              </a:rPr>
              <a:t>In the Copenhagen Declaration of 1995, The United Nations defined </a:t>
            </a:r>
            <a:r>
              <a:rPr lang="en-GB" sz="1200" b="1" i="1" kern="1200" dirty="0" smtClean="0">
                <a:solidFill>
                  <a:schemeClr val="tx1"/>
                </a:solidFill>
                <a:effectLst/>
                <a:latin typeface="+mn-lt"/>
                <a:ea typeface="+mn-ea"/>
                <a:cs typeface="+mn-cs"/>
              </a:rPr>
              <a:t>absolute poverty</a:t>
            </a:r>
            <a:r>
              <a:rPr lang="en-GB" sz="1200" b="1" kern="1200" dirty="0" smtClean="0">
                <a:solidFill>
                  <a:schemeClr val="tx1"/>
                </a:solidFill>
                <a:effectLst/>
                <a:latin typeface="+mn-lt"/>
                <a:ea typeface="+mn-ea"/>
                <a:cs typeface="+mn-cs"/>
              </a:rPr>
              <a:t> as: </a:t>
            </a:r>
            <a:r>
              <a:rPr lang="en-GB" sz="1200" kern="1200" dirty="0" smtClean="0">
                <a:solidFill>
                  <a:schemeClr val="tx1"/>
                </a:solidFill>
                <a:effectLst/>
                <a:latin typeface="+mn-lt"/>
                <a:ea typeface="+mn-ea"/>
                <a:cs typeface="+mn-cs"/>
              </a:rPr>
              <a:t>‘severe deprivation of basic human needs, including food, safe drinking water, sanitation facilities, health, shelter, education and information.’ </a:t>
            </a: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kern="1200" dirty="0" smtClean="0">
                <a:solidFill>
                  <a:schemeClr val="tx1"/>
                </a:solidFill>
                <a:effectLst/>
                <a:latin typeface="+mn-lt"/>
                <a:ea typeface="+mn-ea"/>
                <a:cs typeface="+mn-cs"/>
              </a:rPr>
              <a:t> In Swansea today, some people experience absolute poverty; evidenced by increasing reliance on food banks, and lack of affordable housing. </a:t>
            </a:r>
          </a:p>
          <a:p>
            <a:pPr rtl="0" eaLnBrk="1" latinLnBrk="0" hangingPunct="1"/>
            <a:endParaRPr lang="en-GB" dirty="0" smtClean="0">
              <a:effectLst/>
            </a:endParaRPr>
          </a:p>
          <a:p>
            <a:pPr rtl="0" eaLnBrk="1" latinLnBrk="0" hangingPunct="1"/>
            <a:r>
              <a:rPr lang="en-GB" sz="1200" kern="1200" dirty="0" smtClean="0">
                <a:solidFill>
                  <a:schemeClr val="tx1"/>
                </a:solidFill>
                <a:effectLst/>
                <a:latin typeface="+mn-lt"/>
                <a:ea typeface="+mn-ea"/>
                <a:cs typeface="+mn-cs"/>
              </a:rPr>
              <a:t> Still more, however, fail to achieve standards of living we would expect in an affluent, developed country, which go beyond the basic necessities of life. </a:t>
            </a:r>
          </a:p>
          <a:p>
            <a:pPr rtl="0" eaLnBrk="1" latinLnBrk="0" hangingPunct="1"/>
            <a:endParaRPr lang="en-GB" sz="1200" kern="1200" dirty="0" smtClean="0">
              <a:solidFill>
                <a:schemeClr val="tx1"/>
              </a:solidFill>
              <a:effectLst/>
              <a:latin typeface="+mn-lt"/>
              <a:ea typeface="+mn-ea"/>
              <a:cs typeface="+mn-cs"/>
            </a:endParaRP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b="1" kern="1200" dirty="0" smtClean="0">
                <a:solidFill>
                  <a:schemeClr val="tx1"/>
                </a:solidFill>
                <a:effectLst/>
                <a:latin typeface="+mn-lt"/>
                <a:ea typeface="+mn-ea"/>
                <a:cs typeface="+mn-cs"/>
              </a:rPr>
              <a:t>Radio 4 (relative poverty) </a:t>
            </a:r>
            <a:r>
              <a:rPr lang="en-GB" sz="1200" kern="1200" dirty="0" smtClean="0">
                <a:solidFill>
                  <a:schemeClr val="tx1"/>
                </a:solidFill>
                <a:effectLst/>
                <a:latin typeface="+mn-lt"/>
                <a:ea typeface="+mn-ea"/>
                <a:cs typeface="+mn-cs"/>
              </a:rPr>
              <a:t>example – young woman (teacher</a:t>
            </a:r>
            <a:r>
              <a:rPr lang="en-GB" sz="1200" kern="1200" baseline="0" dirty="0" smtClean="0">
                <a:solidFill>
                  <a:schemeClr val="tx1"/>
                </a:solidFill>
                <a:effectLst/>
                <a:latin typeface="+mn-lt"/>
                <a:ea typeface="+mn-ea"/>
                <a:cs typeface="+mn-cs"/>
              </a:rPr>
              <a:t> living in temporary accommodation with two young children)  </a:t>
            </a:r>
            <a:endParaRPr lang="en-GB" sz="1200" kern="1200" dirty="0" smtClean="0">
              <a:solidFill>
                <a:schemeClr val="tx1"/>
              </a:solidFill>
              <a:effectLst/>
              <a:latin typeface="+mn-lt"/>
              <a:ea typeface="+mn-ea"/>
              <a:cs typeface="+mn-cs"/>
            </a:endParaRP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b="1" kern="1200" dirty="0" smtClean="0">
                <a:solidFill>
                  <a:schemeClr val="tx1"/>
                </a:solidFill>
                <a:effectLst/>
                <a:latin typeface="+mn-lt"/>
                <a:ea typeface="+mn-ea"/>
                <a:cs typeface="+mn-cs"/>
              </a:rPr>
              <a:t>There’s more to ‘having a life’, isn’t there? </a:t>
            </a:r>
            <a:r>
              <a:rPr lang="en-GB" sz="1200" kern="1200" dirty="0" smtClean="0">
                <a:solidFill>
                  <a:schemeClr val="tx1"/>
                </a:solidFill>
                <a:effectLst/>
                <a:latin typeface="+mn-lt"/>
                <a:ea typeface="+mn-ea"/>
                <a:cs typeface="+mn-cs"/>
              </a:rPr>
              <a:t>Can</a:t>
            </a:r>
            <a:r>
              <a:rPr lang="en-GB" sz="1200" kern="1200" baseline="0" dirty="0" smtClean="0">
                <a:solidFill>
                  <a:schemeClr val="tx1"/>
                </a:solidFill>
                <a:effectLst/>
                <a:latin typeface="+mn-lt"/>
                <a:ea typeface="+mn-ea"/>
                <a:cs typeface="+mn-cs"/>
              </a:rPr>
              <a:t> you </a:t>
            </a:r>
            <a:r>
              <a:rPr lang="en-GB" sz="1200" i="1" kern="1200" dirty="0" smtClean="0">
                <a:solidFill>
                  <a:schemeClr val="tx1"/>
                </a:solidFill>
                <a:effectLst/>
                <a:latin typeface="+mn-lt"/>
                <a:ea typeface="+mn-ea"/>
                <a:cs typeface="+mn-cs"/>
              </a:rPr>
              <a:t>enjoy</a:t>
            </a:r>
            <a:r>
              <a:rPr lang="en-GB" sz="1200" kern="1200" dirty="0" smtClean="0">
                <a:solidFill>
                  <a:schemeClr val="tx1"/>
                </a:solidFill>
                <a:effectLst/>
                <a:latin typeface="+mn-lt"/>
                <a:ea typeface="+mn-ea"/>
                <a:cs typeface="+mn-cs"/>
              </a:rPr>
              <a:t> living, having a </a:t>
            </a:r>
            <a:r>
              <a:rPr lang="en-GB" sz="1200" i="1" kern="1200" dirty="0" smtClean="0">
                <a:solidFill>
                  <a:schemeClr val="tx1"/>
                </a:solidFill>
                <a:effectLst/>
                <a:latin typeface="+mn-lt"/>
                <a:ea typeface="+mn-ea"/>
                <a:cs typeface="+mn-cs"/>
              </a:rPr>
              <a:t>fulfilling </a:t>
            </a:r>
            <a:r>
              <a:rPr lang="en-GB" sz="1200" kern="1200" dirty="0" smtClean="0">
                <a:solidFill>
                  <a:schemeClr val="tx1"/>
                </a:solidFill>
                <a:effectLst/>
                <a:latin typeface="+mn-lt"/>
                <a:ea typeface="+mn-ea"/>
                <a:cs typeface="+mn-cs"/>
              </a:rPr>
              <a:t> life? Have a fair chance at doing </a:t>
            </a:r>
            <a:r>
              <a:rPr lang="en-GB" sz="1200" i="1" kern="1200" dirty="0" smtClean="0">
                <a:solidFill>
                  <a:schemeClr val="tx1"/>
                </a:solidFill>
                <a:effectLst/>
                <a:latin typeface="+mn-lt"/>
                <a:ea typeface="+mn-ea"/>
                <a:cs typeface="+mn-cs"/>
              </a:rPr>
              <a:t>well</a:t>
            </a:r>
            <a:r>
              <a:rPr lang="en-GB" sz="1200" kern="1200" dirty="0" smtClean="0">
                <a:solidFill>
                  <a:schemeClr val="tx1"/>
                </a:solidFill>
                <a:effectLst/>
                <a:latin typeface="+mn-lt"/>
                <a:ea typeface="+mn-ea"/>
                <a:cs typeface="+mn-cs"/>
              </a:rPr>
              <a:t> in life? To be mentally, emotionally and physically healthy and happy, we need more than just the basics of survival.</a:t>
            </a:r>
          </a:p>
          <a:p>
            <a:pPr rtl="0" eaLnBrk="1" latinLnBrk="0" hangingPunct="1"/>
            <a:endParaRPr lang="en-GB" dirty="0" smtClean="0">
              <a:effectLst/>
            </a:endParaRPr>
          </a:p>
          <a:p>
            <a:pPr rtl="0" eaLnBrk="1" latinLnBrk="0" hangingPunct="1"/>
            <a:r>
              <a:rPr lang="en-GB" sz="1200" kern="1200" dirty="0" smtClean="0">
                <a:solidFill>
                  <a:schemeClr val="tx1"/>
                </a:solidFill>
                <a:effectLst/>
                <a:latin typeface="+mn-lt"/>
                <a:ea typeface="+mn-ea"/>
                <a:cs typeface="+mn-cs"/>
              </a:rPr>
              <a:t>Taking</a:t>
            </a:r>
            <a:r>
              <a:rPr lang="en-GB" sz="1200" kern="1200" baseline="0" dirty="0" smtClean="0">
                <a:solidFill>
                  <a:schemeClr val="tx1"/>
                </a:solidFill>
                <a:effectLst/>
                <a:latin typeface="+mn-lt"/>
                <a:ea typeface="+mn-ea"/>
                <a:cs typeface="+mn-cs"/>
              </a:rPr>
              <a:t> this into account </a:t>
            </a:r>
            <a:r>
              <a:rPr lang="en-GB" sz="1200" kern="1200" dirty="0" smtClean="0">
                <a:solidFill>
                  <a:schemeClr val="tx1"/>
                </a:solidFill>
                <a:effectLst/>
                <a:latin typeface="+mn-lt"/>
                <a:ea typeface="+mn-ea"/>
                <a:cs typeface="+mn-cs"/>
              </a:rPr>
              <a:t>We require a definition of </a:t>
            </a:r>
            <a:r>
              <a:rPr lang="en-GB" sz="1200" b="1" i="1" kern="1200" dirty="0" smtClean="0">
                <a:solidFill>
                  <a:schemeClr val="tx1"/>
                </a:solidFill>
                <a:effectLst/>
                <a:latin typeface="+mn-lt"/>
                <a:ea typeface="+mn-ea"/>
                <a:cs typeface="+mn-cs"/>
              </a:rPr>
              <a:t>relative poverty</a:t>
            </a:r>
            <a:r>
              <a:rPr lang="en-GB" sz="1200" b="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which is more relevant to discussions of inequality in well-resourced societies like ours.</a:t>
            </a: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b="1" kern="1200" dirty="0" smtClean="0">
                <a:solidFill>
                  <a:schemeClr val="tx1"/>
                </a:solidFill>
                <a:effectLst/>
                <a:latin typeface="+mn-lt"/>
                <a:ea typeface="+mn-ea"/>
                <a:cs typeface="+mn-cs"/>
              </a:rPr>
              <a:t> </a:t>
            </a:r>
            <a:endParaRPr lang="en-GB" b="1" dirty="0" smtClean="0">
              <a:effectLst/>
            </a:endParaRPr>
          </a:p>
          <a:p>
            <a:pPr rtl="0" eaLnBrk="1" latinLnBrk="0" hangingPunct="1"/>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a:t>
            </a:fld>
            <a:endParaRPr lang="en-GB" dirty="0"/>
          </a:p>
        </p:txBody>
      </p:sp>
    </p:spTree>
    <p:extLst>
      <p:ext uri="{BB962C8B-B14F-4D97-AF65-F5344CB8AC3E}">
        <p14:creationId xmlns:p14="http://schemas.microsoft.com/office/powerpoint/2010/main" val="10355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Peter Townsend pioneered the “relative deprivation” approach to measuring poverty, undertaking a study of living conditions in 1968-69, funded by the Joseph Rowntree Foundation.</a:t>
            </a:r>
            <a:r>
              <a:rPr lang="en-GB" sz="1200" kern="1200" dirty="0" smtClean="0">
                <a:solidFill>
                  <a:schemeClr val="tx1"/>
                </a:solidFill>
                <a:effectLst/>
                <a:latin typeface="+mn-lt"/>
                <a:ea typeface="+mn-ea"/>
                <a:cs typeface="+mn-cs"/>
              </a:rPr>
              <a:t>  His 1979 book, </a:t>
            </a:r>
            <a:r>
              <a:rPr lang="en-GB" sz="1200" b="1" i="1" kern="1200" dirty="0" smtClean="0">
                <a:solidFill>
                  <a:schemeClr val="tx1"/>
                </a:solidFill>
                <a:effectLst/>
                <a:latin typeface="+mn-lt"/>
                <a:ea typeface="+mn-ea"/>
                <a:cs typeface="+mn-cs"/>
              </a:rPr>
              <a:t>Poverty in the United Kingdom</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offered the most commonly quoted definition of relative poverty in developed nations:  “Individuals, families and groups in the population can be said to be in poverty when…..’ p. 31 Townsend, P. (1979) </a:t>
            </a:r>
            <a:r>
              <a:rPr lang="en-GB" sz="1200" i="1" kern="1200" dirty="0" smtClean="0">
                <a:solidFill>
                  <a:schemeClr val="tx1"/>
                </a:solidFill>
                <a:effectLst/>
                <a:latin typeface="+mn-lt"/>
                <a:ea typeface="+mn-ea"/>
                <a:cs typeface="+mn-cs"/>
              </a:rPr>
              <a:t>Poverty in the United Kingdom: A Survey of Household Resources and Standards of Living</a:t>
            </a:r>
            <a:r>
              <a:rPr lang="en-GB" sz="1200" kern="1200" dirty="0" smtClean="0">
                <a:solidFill>
                  <a:schemeClr val="tx1"/>
                </a:solidFill>
                <a:effectLst/>
                <a:latin typeface="+mn-lt"/>
                <a:ea typeface="+mn-ea"/>
                <a:cs typeface="+mn-cs"/>
              </a:rPr>
              <a:t>. London. Allen Lane and Penguin Books.  Available at:  </a:t>
            </a:r>
            <a:r>
              <a:rPr lang="en-GB" sz="1200" u="sng" kern="1200" dirty="0" smtClean="0">
                <a:solidFill>
                  <a:schemeClr val="tx1"/>
                </a:solidFill>
                <a:effectLst/>
                <a:latin typeface="+mn-lt"/>
                <a:ea typeface="+mn-ea"/>
                <a:cs typeface="+mn-cs"/>
                <a:hlinkClick r:id="rId3"/>
              </a:rPr>
              <a:t>http://www.poverty.ac.uk/system/files/townsend-book-pdfs/PIUK/piuk-chapter01.pdf</a:t>
            </a:r>
            <a:r>
              <a:rPr lang="en-GB" sz="1200" u="sng"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(Accessed: 7 March</a:t>
            </a:r>
            <a:r>
              <a:rPr lang="en-GB" sz="1200" kern="1200" baseline="0" dirty="0" smtClean="0">
                <a:solidFill>
                  <a:schemeClr val="tx1"/>
                </a:solidFill>
                <a:effectLst/>
                <a:latin typeface="+mn-lt"/>
                <a:ea typeface="+mn-ea"/>
                <a:cs typeface="+mn-cs"/>
              </a:rPr>
              <a:t> 2018</a:t>
            </a:r>
            <a:r>
              <a:rPr lang="en-GB" sz="1200" kern="1200" dirty="0" smtClean="0">
                <a:solidFill>
                  <a:schemeClr val="tx1"/>
                </a:solidFill>
                <a:effectLst/>
                <a:latin typeface="+mn-lt"/>
                <a:ea typeface="+mn-ea"/>
                <a:cs typeface="+mn-cs"/>
              </a:rPr>
              <a:t>)</a:t>
            </a:r>
            <a:endParaRPr lang="en-GB" dirty="0" smtClean="0">
              <a:effectLst/>
            </a:endParaRPr>
          </a:p>
          <a:p>
            <a:pPr rtl="0" eaLnBrk="1" latinLnBrk="0" hangingPunct="1"/>
            <a:endParaRPr lang="en-GB" sz="1200" kern="1200" dirty="0" smtClean="0">
              <a:solidFill>
                <a:schemeClr val="tx1"/>
              </a:solidFill>
              <a:effectLst/>
              <a:latin typeface="+mn-lt"/>
              <a:ea typeface="+mn-ea"/>
              <a:cs typeface="+mn-cs"/>
            </a:endParaRPr>
          </a:p>
          <a:p>
            <a:pPr rtl="0" eaLnBrk="1" latinLnBrk="0" hangingPunct="1"/>
            <a:r>
              <a:rPr lang="en-GB" sz="1200" kern="1200" dirty="0" smtClean="0">
                <a:solidFill>
                  <a:schemeClr val="tx1"/>
                </a:solidFill>
                <a:effectLst/>
                <a:latin typeface="+mn-lt"/>
                <a:ea typeface="+mn-ea"/>
                <a:cs typeface="+mn-cs"/>
              </a:rPr>
              <a:t>TOWNSEND: emphasised</a:t>
            </a:r>
            <a:r>
              <a:rPr lang="en-GB" sz="1200" kern="1200" baseline="0" dirty="0" smtClean="0">
                <a:solidFill>
                  <a:schemeClr val="tx1"/>
                </a:solidFill>
                <a:effectLst/>
                <a:latin typeface="+mn-lt"/>
                <a:ea typeface="+mn-ea"/>
                <a:cs typeface="+mn-cs"/>
              </a:rPr>
              <a:t> that </a:t>
            </a:r>
            <a:r>
              <a:rPr lang="en-GB" sz="1200" kern="1200" dirty="0" smtClean="0">
                <a:solidFill>
                  <a:schemeClr val="tx1"/>
                </a:solidFill>
                <a:effectLst/>
                <a:latin typeface="+mn-lt"/>
                <a:ea typeface="+mn-ea"/>
                <a:cs typeface="+mn-cs"/>
              </a:rPr>
              <a:t>what’s “customary” differs in time and place.  What our great grandparents found acceptable, we would not.</a:t>
            </a:r>
          </a:p>
          <a:p>
            <a:pPr rtl="0" eaLnBrk="1" latinLnBrk="0" hangingPunct="1"/>
            <a:endParaRPr lang="en-GB"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necessities of life are not fixed.  They are continuously being adapted and augmented as changes take place in a society and its products. Townsend, Peter</a:t>
            </a:r>
            <a:r>
              <a:rPr lang="en-GB" sz="1200" b="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t>
            </a:r>
            <a:r>
              <a:rPr lang="en-GB" sz="1200" b="1"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(Townsend, 1979, p. 915)</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Next we’ll look at ways in which we can </a:t>
            </a:r>
            <a:r>
              <a:rPr lang="en-GB" sz="1200" b="1" kern="1200" dirty="0" smtClean="0">
                <a:solidFill>
                  <a:schemeClr val="tx1"/>
                </a:solidFill>
                <a:effectLst/>
                <a:latin typeface="+mn-lt"/>
                <a:ea typeface="+mn-ea"/>
                <a:cs typeface="+mn-cs"/>
              </a:rPr>
              <a:t>Measure Income Poverty</a:t>
            </a: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4</a:t>
            </a:fld>
            <a:endParaRPr lang="en-GB" dirty="0"/>
          </a:p>
        </p:txBody>
      </p:sp>
    </p:spTree>
    <p:extLst>
      <p:ext uri="{BB962C8B-B14F-4D97-AF65-F5344CB8AC3E}">
        <p14:creationId xmlns:p14="http://schemas.microsoft.com/office/powerpoint/2010/main" val="1766863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b="0" kern="1200" dirty="0" smtClean="0">
                <a:solidFill>
                  <a:schemeClr val="tx1"/>
                </a:solidFill>
                <a:effectLst/>
                <a:latin typeface="+mn-lt"/>
                <a:ea typeface="+mn-ea"/>
                <a:cs typeface="+mn-cs"/>
              </a:rPr>
              <a:t>There are </a:t>
            </a:r>
            <a:r>
              <a:rPr lang="en-GB" sz="1200" b="1" kern="1200" dirty="0" smtClean="0">
                <a:solidFill>
                  <a:schemeClr val="tx1"/>
                </a:solidFill>
                <a:effectLst/>
                <a:latin typeface="+mn-lt"/>
                <a:ea typeface="+mn-ea"/>
                <a:cs typeface="+mn-cs"/>
              </a:rPr>
              <a:t>Two main ways</a:t>
            </a:r>
            <a:r>
              <a:rPr lang="en-GB" sz="1200" kern="1200" dirty="0" smtClean="0">
                <a:solidFill>
                  <a:schemeClr val="tx1"/>
                </a:solidFill>
                <a:effectLst/>
                <a:latin typeface="+mn-lt"/>
                <a:ea typeface="+mn-ea"/>
                <a:cs typeface="+mn-cs"/>
              </a:rPr>
              <a:t> to measure income and draw comparisons across society. </a:t>
            </a:r>
          </a:p>
          <a:p>
            <a:pPr rtl="0" eaLnBrk="1" latinLnBrk="0" hangingPunct="1"/>
            <a:endParaRPr lang="en-GB" dirty="0" smtClean="0">
              <a:effectLst/>
            </a:endParaRPr>
          </a:p>
          <a:p>
            <a:pPr rtl="0" eaLnBrk="1" latinLnBrk="0" hangingPunct="1"/>
            <a:r>
              <a:rPr lang="en-GB" sz="1200" b="1" kern="1200" dirty="0" smtClean="0">
                <a:solidFill>
                  <a:schemeClr val="tx1"/>
                </a:solidFill>
                <a:effectLst/>
                <a:latin typeface="+mn-lt"/>
                <a:ea typeface="+mn-ea"/>
                <a:cs typeface="+mn-cs"/>
              </a:rPr>
              <a:t>Comparative measures </a:t>
            </a:r>
            <a:r>
              <a:rPr lang="en-GB" sz="1200" kern="1200" dirty="0" smtClean="0">
                <a:solidFill>
                  <a:schemeClr val="tx1"/>
                </a:solidFill>
                <a:effectLst/>
                <a:latin typeface="+mn-lt"/>
                <a:ea typeface="+mn-ea"/>
                <a:cs typeface="+mn-cs"/>
              </a:rPr>
              <a:t>which will be discussed next and</a:t>
            </a:r>
          </a:p>
          <a:p>
            <a:pPr rtl="0" eaLnBrk="1" latinLnBrk="0" hangingPunct="1"/>
            <a:endParaRPr lang="en-GB" dirty="0" smtClean="0">
              <a:effectLst/>
            </a:endParaRPr>
          </a:p>
          <a:p>
            <a:r>
              <a:rPr lang="en-GB" sz="1200" b="1" kern="1200" dirty="0" smtClean="0">
                <a:solidFill>
                  <a:schemeClr val="tx1"/>
                </a:solidFill>
                <a:effectLst/>
                <a:latin typeface="+mn-lt"/>
                <a:ea typeface="+mn-ea"/>
                <a:cs typeface="+mn-cs"/>
              </a:rPr>
              <a:t> Consensus </a:t>
            </a:r>
            <a:r>
              <a:rPr lang="en-GB" sz="1200" kern="1200" dirty="0" smtClean="0">
                <a:solidFill>
                  <a:schemeClr val="tx1"/>
                </a:solidFill>
                <a:effectLst/>
                <a:latin typeface="+mn-lt"/>
                <a:ea typeface="+mn-ea"/>
                <a:cs typeface="+mn-cs"/>
              </a:rPr>
              <a:t>asking the</a:t>
            </a:r>
            <a:r>
              <a:rPr lang="en-GB" sz="1200" kern="1200" baseline="0" dirty="0" smtClean="0">
                <a:solidFill>
                  <a:schemeClr val="tx1"/>
                </a:solidFill>
                <a:effectLst/>
                <a:latin typeface="+mn-lt"/>
                <a:ea typeface="+mn-ea"/>
                <a:cs typeface="+mn-cs"/>
              </a:rPr>
              <a:t> public </a:t>
            </a:r>
            <a:r>
              <a:rPr lang="en-GB" sz="1200" kern="1200" dirty="0" smtClean="0">
                <a:solidFill>
                  <a:schemeClr val="tx1"/>
                </a:solidFill>
                <a:effectLst/>
                <a:latin typeface="+mn-lt"/>
                <a:ea typeface="+mn-ea"/>
                <a:cs typeface="+mn-cs"/>
              </a:rPr>
              <a:t> what are life’s ‘necessities’.</a:t>
            </a:r>
          </a:p>
          <a:p>
            <a:endParaRPr lang="en-GB" baseline="0" dirty="0"/>
          </a:p>
          <a:p>
            <a:r>
              <a:rPr lang="en-GB" sz="1200" kern="1200" dirty="0" smtClean="0">
                <a:solidFill>
                  <a:schemeClr val="tx1"/>
                </a:solidFill>
                <a:effectLst/>
                <a:latin typeface="+mn-lt"/>
                <a:ea typeface="+mn-ea"/>
                <a:cs typeface="+mn-cs"/>
              </a:rPr>
              <a:t>W</a:t>
            </a:r>
            <a:r>
              <a:rPr lang="en-GB" sz="1200" kern="1200" baseline="0" dirty="0" smtClean="0">
                <a:solidFill>
                  <a:schemeClr val="tx1"/>
                </a:solidFill>
                <a:effectLst/>
                <a:latin typeface="+mn-lt"/>
                <a:ea typeface="+mn-ea"/>
                <a:cs typeface="+mn-cs"/>
              </a:rPr>
              <a:t>e’ll come back to that but first let’s look at a comparative income measure</a:t>
            </a:r>
          </a:p>
          <a:p>
            <a:endParaRPr lang="en-GB" sz="1200" kern="1200" baseline="0" dirty="0" smtClean="0">
              <a:solidFill>
                <a:schemeClr val="tx1"/>
              </a:solidFill>
              <a:effectLst/>
              <a:latin typeface="+mn-lt"/>
              <a:ea typeface="+mn-ea"/>
              <a:cs typeface="+mn-cs"/>
            </a:endParaRPr>
          </a:p>
          <a:p>
            <a:r>
              <a:rPr lang="en-GB" sz="1200" b="1" kern="1200" baseline="0" dirty="0" smtClean="0">
                <a:solidFill>
                  <a:schemeClr val="tx1"/>
                </a:solidFill>
                <a:effectLst/>
                <a:latin typeface="+mn-lt"/>
                <a:ea typeface="+mn-ea"/>
                <a:cs typeface="+mn-cs"/>
              </a:rPr>
              <a:t>The UK Poverty Line</a:t>
            </a:r>
            <a:endParaRPr lang="en-GB" b="1"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5</a:t>
            </a:fld>
            <a:endParaRPr lang="en-GB" dirty="0"/>
          </a:p>
        </p:txBody>
      </p:sp>
    </p:spTree>
    <p:extLst>
      <p:ext uri="{BB962C8B-B14F-4D97-AF65-F5344CB8AC3E}">
        <p14:creationId xmlns:p14="http://schemas.microsoft.com/office/powerpoint/2010/main" val="1300844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400" b="1" dirty="0" smtClean="0"/>
              <a:t>The UK poverty line</a:t>
            </a:r>
          </a:p>
          <a:p>
            <a:r>
              <a:rPr lang="en-GB" sz="1400" b="1" dirty="0" smtClean="0"/>
              <a:t>Each year, the Government publishes a survey of income poverty in the UK called Households Below Average income (HBAI)</a:t>
            </a:r>
          </a:p>
          <a:p>
            <a:endParaRPr lang="en-GB" sz="1400" b="0" i="0" u="none" strike="noStrike" kern="1200" baseline="0" dirty="0" smtClean="0">
              <a:solidFill>
                <a:schemeClr val="tx1"/>
              </a:solidFill>
              <a:latin typeface="+mn-lt"/>
              <a:ea typeface="+mn-ea"/>
              <a:cs typeface="+mn-cs"/>
            </a:endParaRPr>
          </a:p>
          <a:p>
            <a:r>
              <a:rPr lang="en-GB" sz="1400" b="0" i="0" u="none" strike="noStrike" kern="1200" baseline="0" dirty="0" smtClean="0">
                <a:solidFill>
                  <a:schemeClr val="tx1"/>
                </a:solidFill>
                <a:latin typeface="+mn-lt"/>
                <a:ea typeface="+mn-ea"/>
                <a:cs typeface="+mn-cs"/>
              </a:rPr>
              <a:t>The Households Below Average Income (HBAI) report presents information on living standards in the UK, based on household income measures for the </a:t>
            </a:r>
            <a:r>
              <a:rPr lang="en-GB" sz="1400" b="1" dirty="0" smtClean="0"/>
              <a:t>2017/18</a:t>
            </a:r>
            <a:r>
              <a:rPr lang="en-GB" sz="1400" b="0" i="0" u="none" strike="noStrike" kern="1200" baseline="0" dirty="0" smtClean="0">
                <a:solidFill>
                  <a:schemeClr val="tx1"/>
                </a:solidFill>
                <a:latin typeface="+mn-lt"/>
                <a:ea typeface="+mn-ea"/>
                <a:cs typeface="+mn-cs"/>
              </a:rPr>
              <a:t> financial year. Estimates are provided for average incomes, and for the number and percentage of people living in low income households..  Latest update  published 28</a:t>
            </a:r>
            <a:r>
              <a:rPr lang="en-GB" sz="1400" b="0" i="0" u="none" strike="noStrike" kern="1200" baseline="30000" dirty="0" smtClean="0">
                <a:solidFill>
                  <a:schemeClr val="tx1"/>
                </a:solidFill>
                <a:latin typeface="+mn-lt"/>
                <a:ea typeface="+mn-ea"/>
                <a:cs typeface="+mn-cs"/>
              </a:rPr>
              <a:t>th</a:t>
            </a:r>
            <a:r>
              <a:rPr lang="en-GB" sz="1400" b="0" i="0" u="none" strike="noStrike" kern="1200" baseline="0" dirty="0" smtClean="0">
                <a:solidFill>
                  <a:schemeClr val="tx1"/>
                </a:solidFill>
                <a:latin typeface="+mn-lt"/>
                <a:ea typeface="+mn-ea"/>
                <a:cs typeface="+mn-cs"/>
              </a:rPr>
              <a:t> March 2019</a:t>
            </a:r>
          </a:p>
          <a:p>
            <a:r>
              <a:rPr lang="en-GB" sz="1400" dirty="0">
                <a:hlinkClick r:id="rId3"/>
              </a:rPr>
              <a:t>https://</a:t>
            </a:r>
            <a:r>
              <a:rPr lang="en-GB" sz="1400" dirty="0" smtClean="0">
                <a:hlinkClick r:id="rId3"/>
              </a:rPr>
              <a:t>www.gov.uk/government/statistics/households-below-average-income-199495-to-201718</a:t>
            </a:r>
            <a:r>
              <a:rPr lang="en-GB" sz="1400" dirty="0" smtClean="0"/>
              <a:t> (Accessed 01/11/2019)</a:t>
            </a:r>
          </a:p>
          <a:p>
            <a:endParaRPr lang="en-GB" sz="1400" b="0" i="0" u="none" strike="noStrike" kern="1200" baseline="0" dirty="0" smtClean="0">
              <a:solidFill>
                <a:schemeClr val="tx1"/>
              </a:solidFill>
              <a:latin typeface="+mn-lt"/>
              <a:ea typeface="+mn-ea"/>
              <a:cs typeface="+mn-cs"/>
            </a:endParaRPr>
          </a:p>
          <a:p>
            <a:r>
              <a:rPr lang="en-GB" sz="1400" b="0" i="0" u="none" strike="noStrike" kern="1200" baseline="0" dirty="0" smtClean="0">
                <a:solidFill>
                  <a:schemeClr val="tx1"/>
                </a:solidFill>
                <a:latin typeface="+mn-lt"/>
                <a:ea typeface="+mn-ea"/>
                <a:cs typeface="+mn-cs"/>
              </a:rPr>
              <a:t> </a:t>
            </a:r>
            <a:r>
              <a:rPr lang="en-GB" sz="1400" b="1" dirty="0" smtClean="0"/>
              <a:t>In the EU, people are deemed to be “in poverty” if their household income falls below 60% of the</a:t>
            </a:r>
            <a:r>
              <a:rPr lang="en-GB" sz="1400" b="1" baseline="0" dirty="0" smtClean="0"/>
              <a:t> national median –for whatever country they’re in, for an equivalent size of household</a:t>
            </a:r>
            <a:r>
              <a:rPr lang="en-GB" sz="1400" baseline="0" dirty="0" smtClean="0"/>
              <a:t> i.e. single person household, couple with 2 children for example, a</a:t>
            </a:r>
            <a:r>
              <a:rPr lang="en-GB" sz="1400" dirty="0" smtClean="0"/>
              <a:t>s common sense would suggest, the poverty line for a household with one adult and one child is set at a lower level than a two parent family with more children.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smtClean="0">
                <a:ln>
                  <a:noFill/>
                </a:ln>
                <a:solidFill>
                  <a:prstClr val="black"/>
                </a:solidFill>
                <a:effectLst/>
                <a:uLnTx/>
                <a:uFillTx/>
                <a:latin typeface="+mn-lt"/>
                <a:ea typeface="+mn-ea"/>
                <a:cs typeface="+mn-cs"/>
              </a:rPr>
              <a:t>The poverty line is not adjusted, however, for other important household characteristics such as disability or caring responsibilities.</a:t>
            </a:r>
          </a:p>
          <a:p>
            <a:endParaRPr lang="en-GB" sz="1400" dirty="0" smtClean="0"/>
          </a:p>
          <a:p>
            <a:r>
              <a:rPr lang="en-GB" sz="1400" dirty="0" smtClean="0"/>
              <a:t>HBAI provides two types of household data: </a:t>
            </a:r>
            <a:r>
              <a:rPr lang="en-GB" sz="1400" b="1" dirty="0" smtClean="0"/>
              <a:t>before housing costs are deducted (BHC) </a:t>
            </a:r>
            <a:r>
              <a:rPr lang="en-GB" sz="1400" dirty="0" smtClean="0"/>
              <a:t>and </a:t>
            </a:r>
            <a:r>
              <a:rPr lang="en-GB" sz="1400" b="1" dirty="0" smtClean="0"/>
              <a:t>after housing costs have been removed (AHC). </a:t>
            </a:r>
          </a:p>
          <a:p>
            <a:endParaRPr lang="en-GB" sz="1400" b="1" dirty="0" smtClean="0"/>
          </a:p>
          <a:p>
            <a:r>
              <a:rPr lang="en-GB" sz="1400" b="1" dirty="0" smtClean="0"/>
              <a:t>This is important and will</a:t>
            </a:r>
            <a:r>
              <a:rPr lang="en-GB" sz="1400" b="1" baseline="0" dirty="0" smtClean="0"/>
              <a:t> be discussed further in the next slide. </a:t>
            </a:r>
          </a:p>
        </p:txBody>
      </p:sp>
      <p:sp>
        <p:nvSpPr>
          <p:cNvPr id="4" name="Slide Number Placeholder 3"/>
          <p:cNvSpPr>
            <a:spLocks noGrp="1"/>
          </p:cNvSpPr>
          <p:nvPr>
            <p:ph type="sldNum" sz="quarter" idx="10"/>
          </p:nvPr>
        </p:nvSpPr>
        <p:spPr/>
        <p:txBody>
          <a:bodyPr/>
          <a:lstStyle/>
          <a:p>
            <a:fld id="{13196DB7-72DD-4515-B89E-FF931D8969CC}" type="slidenum">
              <a:rPr lang="en-GB" smtClean="0"/>
              <a:pPr/>
              <a:t>6</a:t>
            </a:fld>
            <a:endParaRPr lang="en-GB" dirty="0"/>
          </a:p>
        </p:txBody>
      </p:sp>
    </p:spTree>
    <p:extLst>
      <p:ext uri="{BB962C8B-B14F-4D97-AF65-F5344CB8AC3E}">
        <p14:creationId xmlns:p14="http://schemas.microsoft.com/office/powerpoint/2010/main" val="3499840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difference between Mean and Median income:</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Mean: </a:t>
            </a:r>
            <a:r>
              <a:rPr lang="en-GB" sz="4400" b="0" baseline="0" dirty="0" smtClean="0"/>
              <a:t>sum of all incomes, divided by the number of people whose incomes were included.</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Median:  </a:t>
            </a:r>
            <a:r>
              <a:rPr lang="en-GB" sz="4400" b="0" baseline="0" dirty="0" smtClean="0"/>
              <a:t>Is the amount which divides the income distribution into two equal groups, half having income above that amount, and half having income below that amount.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Why not the Mean? - </a:t>
            </a:r>
            <a:r>
              <a:rPr lang="en-GB" sz="4400" b="0" baseline="0" dirty="0" smtClean="0"/>
              <a:t>In unequal distributions, the mean is likely to be influenced by high values (i.e. earnings), so it does not reflect the experience of most individuals. </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0"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Median   </a:t>
            </a:r>
            <a:r>
              <a:rPr lang="en-GB" sz="4400" b="0" baseline="0" dirty="0" smtClean="0"/>
              <a:t>-  The median is not affected by a few very high values.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green line shows the Mean Income (BHC) and the turquoise line shows the Median income (BHC)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The pink line shows Mean income (AHC) and the purple line shows the Median income (AHC)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Why is this important?</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Housing costs</a:t>
            </a:r>
            <a:r>
              <a:rPr lang="en-GB" sz="4400" b="0" baseline="0" dirty="0" smtClean="0"/>
              <a:t> </a:t>
            </a:r>
            <a:r>
              <a:rPr lang="en-GB" sz="4400" b="1" baseline="0" dirty="0" smtClean="0"/>
              <a:t>differ widely</a:t>
            </a:r>
            <a:r>
              <a:rPr lang="en-GB" sz="4400" b="0" baseline="0" dirty="0" smtClean="0"/>
              <a:t>, leaving people with different amounts of real </a:t>
            </a:r>
            <a:r>
              <a:rPr lang="en-GB" sz="4400" b="0" i="1" baseline="0" dirty="0" smtClean="0"/>
              <a:t>disposable </a:t>
            </a:r>
            <a:r>
              <a:rPr lang="en-GB" sz="4400" b="0" i="0" baseline="0" dirty="0" smtClean="0"/>
              <a:t>income.</a:t>
            </a:r>
            <a:r>
              <a:rPr lang="en-GB" sz="4400" b="0" baseline="0" dirty="0" smtClean="0"/>
              <a:t> (Example, 2 houses next door to each other, 1 is owner occupier took out mortgage on the house 20 years ago the other house is privately rented at current market rent, household in 2</a:t>
            </a:r>
            <a:r>
              <a:rPr lang="en-GB" sz="4400" b="0" baseline="30000" dirty="0" smtClean="0"/>
              <a:t>nd</a:t>
            </a:r>
            <a:r>
              <a:rPr lang="en-GB" sz="4400" b="0" baseline="0" dirty="0" smtClean="0"/>
              <a:t> property are likely to have far greater housing costs.) Therefore, measuring household income </a:t>
            </a:r>
            <a:r>
              <a:rPr lang="en-GB" sz="4400" b="1" baseline="0" dirty="0" smtClean="0"/>
              <a:t>before </a:t>
            </a:r>
            <a:r>
              <a:rPr lang="en-GB" sz="4400" b="0" baseline="0" dirty="0" smtClean="0"/>
              <a:t>housing costs </a:t>
            </a:r>
            <a:r>
              <a:rPr lang="en-GB" sz="4400" b="1" baseline="0" dirty="0" smtClean="0"/>
              <a:t>doesn’t give fair comparisons,</a:t>
            </a:r>
            <a:r>
              <a:rPr lang="en-GB" sz="4400" b="0" baseline="0" dirty="0" smtClean="0"/>
              <a:t> to get a true picture we need to measure </a:t>
            </a:r>
            <a:r>
              <a:rPr lang="en-GB" sz="4400" b="1" baseline="0" dirty="0" smtClean="0"/>
              <a:t>after</a:t>
            </a:r>
            <a:r>
              <a:rPr lang="en-GB" sz="4400" b="0" baseline="0" dirty="0" smtClean="0"/>
              <a:t> housing costs </a:t>
            </a:r>
            <a:r>
              <a:rPr lang="en-GB" sz="4400" dirty="0" smtClean="0"/>
              <a:t>as this more realistically reflects the amount of money families and individuals have at their disposal.</a:t>
            </a:r>
            <a:endParaRPr lang="en-GB" sz="4400"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0" baseline="0" dirty="0" smtClean="0"/>
              <a:t> (it’s worth noting that m</a:t>
            </a:r>
            <a:r>
              <a:rPr lang="en-GB" sz="4400" dirty="0" smtClean="0"/>
              <a:t>any official poverty statistics employ the BHC information, moving between measurements can make it look like things are improving)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4400" b="1" baseline="0" dirty="0" smtClean="0"/>
              <a:t>So what is HBAI?</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0" baseline="0" dirty="0" smtClean="0"/>
              <a:t>HBAI  is a measure of </a:t>
            </a:r>
            <a:r>
              <a:rPr lang="en-GB" sz="4400" b="1" baseline="0" dirty="0" smtClean="0"/>
              <a:t>inequality </a:t>
            </a:r>
            <a:r>
              <a:rPr lang="en-GB" sz="4400" b="0" baseline="0" dirty="0" smtClean="0"/>
              <a:t>in developed, well-resourced countries, where we’re interested in the number of people falling below an “average” income standard.  </a:t>
            </a:r>
            <a:r>
              <a:rPr lang="en-GB" sz="4400" b="1" baseline="0" dirty="0" smtClean="0"/>
              <a:t>But the problem with this measurement is </a:t>
            </a:r>
            <a:r>
              <a:rPr lang="en-GB" sz="4400" b="0" baseline="0" dirty="0" smtClean="0"/>
              <a:t>...</a:t>
            </a:r>
            <a:endParaRPr lang="en-GB" sz="4400" dirty="0" smtClean="0"/>
          </a:p>
          <a:p>
            <a:endParaRPr lang="en-GB" sz="4400" dirty="0" smtClean="0"/>
          </a:p>
          <a:p>
            <a:r>
              <a:rPr lang="en-GB" sz="4400" dirty="0" smtClean="0"/>
              <a:t>When the median falls, so</a:t>
            </a:r>
            <a:r>
              <a:rPr lang="en-GB" sz="4400" baseline="0" dirty="0" smtClean="0"/>
              <a:t> does “60% of the median”, which allows us to say, “now there are fewer people in poverty” when actually the problem is that the standard of living has fallen across the board. </a:t>
            </a:r>
          </a:p>
          <a:p>
            <a:r>
              <a:rPr lang="en-GB" sz="4400" b="1" baseline="0" dirty="0" smtClean="0"/>
              <a:t>What HBAI doesn’t show:</a:t>
            </a:r>
          </a:p>
          <a:p>
            <a:r>
              <a:rPr lang="en-GB" sz="4400" baseline="0" dirty="0" smtClean="0"/>
              <a:t> Comparing your income to the median doesn’t tell me whether your quality of life is any good. </a:t>
            </a:r>
          </a:p>
          <a:p>
            <a:endParaRPr lang="en-GB" sz="4400" baseline="0" dirty="0" smtClean="0"/>
          </a:p>
          <a:p>
            <a:r>
              <a:rPr lang="en-GB" sz="4400" baseline="0" dirty="0" smtClean="0"/>
              <a:t> </a:t>
            </a:r>
            <a:r>
              <a:rPr lang="en-GB" sz="4400" b="1" baseline="0" dirty="0" smtClean="0"/>
              <a:t>Nobody is asking whether 60% of the median, or indeed the median itself, </a:t>
            </a:r>
            <a:r>
              <a:rPr lang="en-GB" sz="4400" b="1" u="sng" baseline="0" dirty="0" smtClean="0"/>
              <a:t>is actually enough to live on </a:t>
            </a:r>
            <a:r>
              <a:rPr lang="en-GB" sz="4400" b="1" baseline="0" dirty="0" smtClean="0"/>
              <a:t>in modern Britain</a:t>
            </a:r>
            <a:r>
              <a:rPr lang="en-GB" sz="4400" baseline="0" dirty="0" smtClean="0"/>
              <a:t>. </a:t>
            </a:r>
          </a:p>
          <a:p>
            <a:endParaRPr lang="en-GB" sz="4400" baseline="0" dirty="0" smtClean="0"/>
          </a:p>
          <a:p>
            <a:r>
              <a:rPr lang="en-GB" sz="4400" b="0" baseline="0" dirty="0" smtClean="0"/>
              <a:t>This is where the </a:t>
            </a:r>
            <a:r>
              <a:rPr lang="en-GB" sz="4400" b="1" dirty="0" smtClean="0"/>
              <a:t>Minimum Income Standard (MIS) comes in</a:t>
            </a:r>
          </a:p>
          <a:p>
            <a:r>
              <a:rPr lang="en-GB" sz="4400" dirty="0" smtClean="0"/>
              <a:t>Exercises such as the Minimum Income Standard (MIS) project seek to fill this gap. Representative groups of the public work with experts to determine the income required to live at a socially acceptable level.</a:t>
            </a:r>
          </a:p>
          <a:p>
            <a:r>
              <a:rPr lang="en-GB" sz="4400" dirty="0" smtClean="0"/>
              <a:t>This approach captures changes in customary lifestyles as well as the necessary resources required to live a decent and inclusive life.</a:t>
            </a:r>
          </a:p>
          <a:p>
            <a:endParaRPr lang="en-GB" sz="4400" baseline="0" dirty="0" smtClean="0">
              <a:solidFill>
                <a:srgbClr val="FF0000"/>
              </a:solidFill>
            </a:endParaRPr>
          </a:p>
          <a:p>
            <a:endParaRPr lang="en-GB" sz="4400" baseline="0" dirty="0" smtClean="0"/>
          </a:p>
          <a:p>
            <a:endParaRPr lang="en-GB" sz="1200"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7</a:t>
            </a:fld>
            <a:endParaRPr lang="en-GB" dirty="0"/>
          </a:p>
        </p:txBody>
      </p:sp>
    </p:spTree>
    <p:extLst>
      <p:ext uri="{BB962C8B-B14F-4D97-AF65-F5344CB8AC3E}">
        <p14:creationId xmlns:p14="http://schemas.microsoft.com/office/powerpoint/2010/main" val="75137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5032739"/>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So what income do people need to achieve an acceptable standard of living in the UK?</a:t>
            </a:r>
            <a:endParaRPr lang="en-GB" dirty="0" smtClean="0"/>
          </a:p>
          <a:p>
            <a:r>
              <a:rPr lang="en-GB" b="1" dirty="0" smtClean="0"/>
              <a:t>Since 2008, JRF has published annual updates of the Minimum Income Standard (MIS), to reflect changes in costs and social</a:t>
            </a:r>
            <a:r>
              <a:rPr lang="en-GB" b="1" baseline="0" dirty="0" smtClean="0"/>
              <a:t> norms </a:t>
            </a:r>
            <a:r>
              <a:rPr lang="en-GB" b="1" dirty="0" smtClean="0"/>
              <a:t>affecting what households require. </a:t>
            </a:r>
            <a:r>
              <a:rPr lang="en-GB" kern="1200" dirty="0" smtClean="0">
                <a:solidFill>
                  <a:schemeClr val="tx1"/>
                </a:solidFill>
                <a:effectLst/>
              </a:rPr>
              <a:t>See link for</a:t>
            </a:r>
            <a:r>
              <a:rPr lang="en-GB" kern="1200" baseline="0" dirty="0" smtClean="0">
                <a:solidFill>
                  <a:schemeClr val="tx1"/>
                </a:solidFill>
                <a:effectLst/>
              </a:rPr>
              <a:t> most recent J</a:t>
            </a:r>
            <a:r>
              <a:rPr lang="en-GB" kern="1200" dirty="0" smtClean="0">
                <a:solidFill>
                  <a:schemeClr val="tx1"/>
                </a:solidFill>
                <a:effectLst/>
              </a:rPr>
              <a:t>RF. (2019)  </a:t>
            </a:r>
            <a:r>
              <a:rPr lang="en-GB" i="1" kern="1200" dirty="0" smtClean="0">
                <a:solidFill>
                  <a:schemeClr val="tx1"/>
                </a:solidFill>
                <a:effectLst/>
              </a:rPr>
              <a:t>A Minimum Income Standard for the UK in 2019</a:t>
            </a:r>
            <a:r>
              <a:rPr lang="en-GB" kern="1200" dirty="0" smtClean="0">
                <a:solidFill>
                  <a:schemeClr val="tx1"/>
                </a:solidFill>
                <a:effectLst/>
              </a:rPr>
              <a:t>. Available </a:t>
            </a:r>
            <a:r>
              <a:rPr lang="en-GB" dirty="0" smtClean="0"/>
              <a:t>at</a:t>
            </a:r>
            <a:r>
              <a:rPr lang="en-GB" dirty="0"/>
              <a:t>: https://www.jrf.org.uk/report/minimum-income-standard-uk-2019 </a:t>
            </a:r>
            <a:r>
              <a:rPr kumimoji="0" lang="en-GB" b="0" i="0" u="none" strike="noStrike" kern="1200" cap="none" spc="0" normalizeH="0" baseline="0" noProof="0" dirty="0" smtClean="0">
                <a:ln>
                  <a:noFill/>
                </a:ln>
                <a:solidFill>
                  <a:prstClr val="black"/>
                </a:solidFill>
                <a:effectLst/>
                <a:uLnTx/>
                <a:uFillTx/>
              </a:rPr>
              <a:t>[Accessed: </a:t>
            </a:r>
            <a:r>
              <a:rPr lang="en-GB" dirty="0" smtClean="0">
                <a:solidFill>
                  <a:prstClr val="black"/>
                </a:solidFill>
              </a:rPr>
              <a:t>1/11/</a:t>
            </a:r>
            <a:r>
              <a:rPr kumimoji="0" lang="en-GB" b="0" i="0" u="none" strike="noStrike" kern="1200" cap="none" spc="0" normalizeH="0" baseline="0" noProof="0" dirty="0" smtClean="0">
                <a:ln>
                  <a:noFill/>
                </a:ln>
                <a:solidFill>
                  <a:prstClr val="black"/>
                </a:solidFill>
                <a:effectLst/>
                <a:uLnTx/>
                <a:uFillTx/>
              </a:rPr>
              <a:t>2019].</a:t>
            </a:r>
            <a:r>
              <a:rPr lang="en-GB" kern="1200" dirty="0" smtClean="0">
                <a:solidFill>
                  <a:schemeClr val="tx1"/>
                </a:solidFill>
                <a:effectLst/>
              </a:rPr>
              <a:t>  </a:t>
            </a:r>
            <a:r>
              <a:rPr lang="en-GB" b="1" kern="1200" dirty="0" smtClean="0">
                <a:solidFill>
                  <a:schemeClr val="tx1"/>
                </a:solidFill>
                <a:effectLst/>
              </a:rPr>
              <a:t>Current MIS rates for different household types, in different circumstances, are available from the online </a:t>
            </a:r>
            <a:r>
              <a:rPr lang="en-GB" b="1" u="sng" kern="1200" dirty="0" smtClean="0">
                <a:solidFill>
                  <a:schemeClr val="tx1"/>
                </a:solidFill>
                <a:effectLst/>
              </a:rPr>
              <a:t>MIS </a:t>
            </a:r>
            <a:r>
              <a:rPr lang="en-GB" b="1" u="sng" dirty="0"/>
              <a:t>Calculator </a:t>
            </a:r>
            <a:r>
              <a:rPr lang="en-GB" u="sng" dirty="0">
                <a:hlinkClick r:id="rId3"/>
              </a:rPr>
              <a:t>https://www.minimumincome.org.uk</a:t>
            </a:r>
            <a:r>
              <a:rPr lang="en-GB" u="sng" dirty="0" smtClean="0">
                <a:hlinkClick r:id="rId3"/>
              </a:rPr>
              <a:t>/</a:t>
            </a:r>
            <a:r>
              <a:rPr lang="en-GB" dirty="0" smtClean="0"/>
              <a:t> [Accessed 1/11/2019</a:t>
            </a:r>
            <a:r>
              <a:rPr lang="en-GB" u="sng" dirty="0" smtClean="0"/>
              <a:t>}</a:t>
            </a:r>
            <a:endParaRPr lang="en-GB" u="sng" kern="120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lvl="0">
              <a:defRPr/>
            </a:pPr>
            <a:r>
              <a:rPr lang="en-GB" dirty="0" smtClean="0"/>
              <a:t>The standard is based on </a:t>
            </a:r>
            <a:r>
              <a:rPr lang="en-GB" b="1" dirty="0" smtClean="0"/>
              <a:t>what members of the public</a:t>
            </a:r>
            <a:r>
              <a:rPr lang="en-GB" dirty="0" smtClean="0"/>
              <a:t>, working with experts, </a:t>
            </a:r>
            <a:r>
              <a:rPr lang="en-GB" b="1" dirty="0" smtClean="0"/>
              <a:t>identify as the items and services households need to reach a minimum acceptable standard of living</a:t>
            </a:r>
            <a:r>
              <a:rPr lang="en-GB" dirty="0" smtClean="0"/>
              <a:t>, covering essential requirements and allowing participation in society. </a:t>
            </a:r>
            <a:r>
              <a:rPr lang="en-GB" dirty="0"/>
              <a:t>It is calculated by specifying baskets of </a:t>
            </a:r>
            <a:r>
              <a:rPr lang="en-GB" dirty="0" smtClean="0"/>
              <a:t>goods and </a:t>
            </a:r>
            <a:r>
              <a:rPr lang="en-GB" dirty="0"/>
              <a:t>services required by different types of household </a:t>
            </a:r>
            <a:r>
              <a:rPr lang="en-GB" dirty="0" smtClean="0"/>
              <a:t> to meet these needs and then different budgets </a:t>
            </a:r>
            <a:r>
              <a:rPr lang="en-GB" dirty="0"/>
              <a:t>are calculated for different household types</a:t>
            </a:r>
            <a:r>
              <a:rPr lang="en-GB" dirty="0" smtClean="0"/>
              <a:t>.</a:t>
            </a:r>
          </a:p>
          <a:p>
            <a:pPr lvl="0">
              <a:defRPr/>
            </a:pPr>
            <a:endParaRPr lang="en-GB" dirty="0" smtClean="0"/>
          </a:p>
          <a:p>
            <a:pPr>
              <a:defRPr/>
            </a:pPr>
            <a:r>
              <a:rPr lang="en-GB" dirty="0" smtClean="0"/>
              <a:t>Key word here is need -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It covers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NEEDS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not</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 WANTS</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100" b="1" i="0" u="none" strike="noStrike" kern="1200" cap="none" spc="0" normalizeH="0" baseline="0" noProof="0" dirty="0" smtClean="0">
                <a:ln>
                  <a:noFill/>
                </a:ln>
                <a:solidFill>
                  <a:prstClr val="black"/>
                </a:solidFill>
                <a:effectLst/>
                <a:uLnTx/>
                <a:uFillTx/>
                <a:latin typeface="+mn-lt"/>
                <a:ea typeface="+mn-ea"/>
                <a:cs typeface="+mn-cs"/>
              </a:rPr>
              <a:t>NECCESSITIES </a:t>
            </a:r>
            <a:r>
              <a:rPr kumimoji="0" lang="en-GB" sz="1100" b="0" i="0" u="none" strike="noStrike" kern="1200" cap="none" spc="0" normalizeH="0" baseline="0" noProof="0" dirty="0" smtClean="0">
                <a:ln>
                  <a:noFill/>
                </a:ln>
                <a:solidFill>
                  <a:prstClr val="black"/>
                </a:solidFill>
                <a:effectLst/>
                <a:uLnTx/>
                <a:uFillTx/>
                <a:latin typeface="+mn-lt"/>
                <a:ea typeface="+mn-ea"/>
                <a:cs typeface="+mn-cs"/>
              </a:rPr>
              <a:t>not</a:t>
            </a:r>
            <a:r>
              <a:rPr kumimoji="0" lang="en-GB" sz="1100" b="1" i="0" u="none" strike="noStrike" kern="1200" cap="none" spc="0" normalizeH="0" baseline="0" noProof="0" dirty="0" smtClean="0">
                <a:ln>
                  <a:noFill/>
                </a:ln>
                <a:solidFill>
                  <a:prstClr val="black"/>
                </a:solidFill>
                <a:effectLst/>
                <a:uLnTx/>
                <a:uFillTx/>
                <a:latin typeface="+mn-lt"/>
                <a:ea typeface="+mn-ea"/>
                <a:cs typeface="+mn-cs"/>
              </a:rPr>
              <a:t> LUXURIES</a:t>
            </a:r>
          </a:p>
          <a:p>
            <a:pPr>
              <a:defRPr/>
            </a:pPr>
            <a:endParaRPr kumimoji="0" lang="en-GB" sz="1100" b="1" i="0" u="none" strike="noStrike" kern="1200" cap="none" spc="0" normalizeH="0" baseline="0" noProof="0" dirty="0" smtClean="0">
              <a:ln>
                <a:noFill/>
              </a:ln>
              <a:solidFill>
                <a:prstClr val="black"/>
              </a:solidFill>
              <a:effectLst/>
              <a:uLnTx/>
              <a:uFillTx/>
            </a:endParaRPr>
          </a:p>
          <a:p>
            <a:pPr>
              <a:defRPr/>
            </a:pPr>
            <a:r>
              <a:rPr lang="en-GB" b="1" dirty="0" smtClean="0">
                <a:solidFill>
                  <a:prstClr val="black"/>
                </a:solidFill>
              </a:rPr>
              <a:t>So for example, </a:t>
            </a:r>
            <a:r>
              <a:rPr kumimoji="0" lang="en-GB" b="1" i="0" u="none" strike="noStrike" kern="1200" cap="none" spc="0" normalizeH="0" baseline="0" noProof="0" dirty="0" smtClean="0">
                <a:ln>
                  <a:noFill/>
                </a:ln>
                <a:solidFill>
                  <a:prstClr val="black"/>
                </a:solidFill>
                <a:effectLst/>
                <a:uLnTx/>
                <a:uFillTx/>
              </a:rPr>
              <a:t>‘ </a:t>
            </a:r>
            <a:r>
              <a:rPr lang="en-GB" b="1" dirty="0" smtClean="0"/>
              <a:t>In order to reach a minimum acceptable living standard in 2019</a:t>
            </a:r>
            <a:r>
              <a:rPr lang="en-GB" dirty="0" smtClean="0"/>
              <a:t>, </a:t>
            </a:r>
            <a:r>
              <a:rPr lang="en-GB" b="1" dirty="0" smtClean="0"/>
              <a:t>a single person needs to earn £18,800 a year and a couple with two children need to earn £20,600 per parent</a:t>
            </a:r>
            <a:r>
              <a:rPr lang="en-GB" dirty="0" smtClean="0"/>
              <a:t>.’ Summary: A </a:t>
            </a:r>
            <a:r>
              <a:rPr lang="en-GB" dirty="0"/>
              <a:t>Minimum Income </a:t>
            </a:r>
            <a:r>
              <a:rPr lang="en-GB" dirty="0" smtClean="0"/>
              <a:t>Standard for </a:t>
            </a:r>
            <a:r>
              <a:rPr lang="en-GB" dirty="0"/>
              <a:t>the United Kingdom in </a:t>
            </a:r>
            <a:r>
              <a:rPr lang="en-GB" dirty="0" smtClean="0"/>
              <a:t>2019 JRF 2019 pg. 1, available at: </a:t>
            </a:r>
            <a:r>
              <a:rPr lang="en-GB" dirty="0">
                <a:hlinkClick r:id="rId4"/>
              </a:rPr>
              <a:t>https://</a:t>
            </a:r>
            <a:r>
              <a:rPr lang="en-GB" dirty="0" smtClean="0">
                <a:hlinkClick r:id="rId4"/>
              </a:rPr>
              <a:t>www.jrf.org.uk/report/minimum-income-standard-uk-2019</a:t>
            </a:r>
            <a:endParaRPr lang="en-GB" dirty="0" smtClean="0"/>
          </a:p>
          <a:p>
            <a:pPr>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What does MIS do which HBAI doesn’t?</a:t>
            </a: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This approach captures changes in customary lifestyles as well as the necessary resources required to live a decent and inclusive life.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8</a:t>
            </a:fld>
            <a:endParaRPr lang="en-GB" dirty="0"/>
          </a:p>
        </p:txBody>
      </p:sp>
    </p:spTree>
    <p:extLst>
      <p:ext uri="{BB962C8B-B14F-4D97-AF65-F5344CB8AC3E}">
        <p14:creationId xmlns:p14="http://schemas.microsoft.com/office/powerpoint/2010/main" val="78930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based</a:t>
            </a:r>
            <a:r>
              <a:rPr lang="en-GB" baseline="0" dirty="0" smtClean="0"/>
              <a:t> on consultation with groups of members of the public in the original </a:t>
            </a:r>
            <a:r>
              <a:rPr lang="en-GB" dirty="0"/>
              <a:t>research. </a:t>
            </a:r>
            <a:r>
              <a:rPr lang="en-GB" dirty="0" smtClean="0"/>
              <a:t>Source - </a:t>
            </a:r>
            <a:r>
              <a:rPr lang="en-GB" i="1" dirty="0" smtClean="0"/>
              <a:t>A </a:t>
            </a:r>
            <a:r>
              <a:rPr lang="en-GB" i="1" dirty="0"/>
              <a:t>Minimum Income Standard for the UK in </a:t>
            </a:r>
            <a:r>
              <a:rPr lang="en-GB" dirty="0"/>
              <a:t>2019, pg. </a:t>
            </a:r>
            <a:r>
              <a:rPr lang="en-GB" dirty="0" smtClean="0"/>
              <a:t>4 </a:t>
            </a:r>
            <a:r>
              <a:rPr lang="en-GB" dirty="0"/>
              <a:t>Available at: https://www.jrf.org.uk/report/minimum-income-standard-uk-2019 (Accessed: 01/11/2019). </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9</a:t>
            </a:fld>
            <a:endParaRPr lang="en-GB" dirty="0"/>
          </a:p>
        </p:txBody>
      </p:sp>
    </p:spTree>
    <p:extLst>
      <p:ext uri="{BB962C8B-B14F-4D97-AF65-F5344CB8AC3E}">
        <p14:creationId xmlns:p14="http://schemas.microsoft.com/office/powerpoint/2010/main" val="231000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dirty="0" smtClean="0"/>
              <a:t>Consensus: MIS – ‘</a:t>
            </a:r>
            <a:r>
              <a:rPr lang="en-GB" sz="1200" b="1" dirty="0" smtClean="0">
                <a:solidFill>
                  <a:srgbClr val="669900"/>
                </a:solidFill>
              </a:rPr>
              <a:t>Necessities</a:t>
            </a:r>
            <a:r>
              <a:rPr lang="en-GB" sz="1200" b="1" dirty="0" smtClean="0"/>
              <a:t>’ include these</a:t>
            </a:r>
            <a:r>
              <a:rPr lang="en-GB" sz="1200" b="1" baseline="0" dirty="0" smtClean="0"/>
              <a:t> things</a:t>
            </a:r>
            <a:r>
              <a:rPr lang="en-GB" sz="1200" dirty="0" smtClean="0"/>
              <a:t>:  </a:t>
            </a:r>
          </a:p>
          <a:p>
            <a:pPr marL="228600" indent="-228600">
              <a:buAutoNum type="arabicPeriod"/>
            </a:pPr>
            <a:r>
              <a:rPr lang="en-GB" dirty="0"/>
              <a:t>C</a:t>
            </a:r>
            <a:r>
              <a:rPr lang="en-GB" dirty="0" smtClean="0"/>
              <a:t>elebrations on special occasions </a:t>
            </a:r>
          </a:p>
          <a:p>
            <a:pPr marL="228600" indent="-228600">
              <a:buAutoNum type="arabicPeriod"/>
            </a:pPr>
            <a:r>
              <a:rPr lang="en-GB" dirty="0"/>
              <a:t>V</a:t>
            </a:r>
            <a:r>
              <a:rPr lang="en-GB" dirty="0" smtClean="0"/>
              <a:t>isiting family in hospital </a:t>
            </a:r>
          </a:p>
          <a:p>
            <a:pPr marL="228600" indent="-228600">
              <a:buAutoNum type="arabicPeriod"/>
            </a:pPr>
            <a:r>
              <a:rPr lang="en-GB" dirty="0" smtClean="0"/>
              <a:t>Hobby or leisure activity</a:t>
            </a:r>
          </a:p>
          <a:p>
            <a:pPr marL="0" indent="0">
              <a:buNone/>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 4. </a:t>
            </a:r>
            <a:r>
              <a:rPr lang="en-GB" b="1" dirty="0" smtClean="0"/>
              <a:t>Participation </a:t>
            </a:r>
            <a:r>
              <a:rPr lang="en-GB" dirty="0" smtClean="0"/>
              <a:t>- often dictated by money  - refer to </a:t>
            </a:r>
            <a:r>
              <a:rPr lang="en-GB" i="1" dirty="0" smtClean="0"/>
              <a:t>‘Making ends Meet’</a:t>
            </a:r>
            <a:r>
              <a:rPr lang="en-GB" dirty="0" smtClean="0"/>
              <a:t> Research, Vicky Butler &amp; Pete Duncan 2012 commissioned by the Children and Young People’s Strategy Unit within the City</a:t>
            </a:r>
            <a:r>
              <a:rPr lang="en-GB" baseline="0" dirty="0" smtClean="0"/>
              <a:t> &amp; County of Swansea.  </a:t>
            </a:r>
            <a:r>
              <a:rPr lang="en-GB" dirty="0" smtClean="0"/>
              <a:t>‘Parents said if you have more than one child anything above £1.50 or £2 will inhibit their child from being able to attend a group or activity’ </a:t>
            </a:r>
            <a:r>
              <a:rPr lang="en-GB" sz="1200" kern="1200" dirty="0" smtClean="0">
                <a:solidFill>
                  <a:schemeClr val="tx1"/>
                </a:solidFill>
                <a:effectLst/>
                <a:latin typeface="+mn-lt"/>
                <a:ea typeface="+mn-ea"/>
                <a:cs typeface="+mn-cs"/>
              </a:rPr>
              <a:t>(note these are 2012 figures)</a:t>
            </a:r>
            <a:endParaRPr lang="en-GB" dirty="0" smtClean="0">
              <a:effectLst/>
            </a:endParaRPr>
          </a:p>
          <a:p>
            <a:pPr marL="0" indent="0">
              <a:buNone/>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According to the public, people unable to do these things are deprived.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Deprivation means</a:t>
            </a:r>
            <a:r>
              <a:rPr lang="en-GB" sz="1200" kern="1200" baseline="0" dirty="0" smtClean="0">
                <a:solidFill>
                  <a:schemeClr val="tx1"/>
                </a:solidFill>
                <a:effectLst/>
                <a:latin typeface="+mn-lt"/>
                <a:ea typeface="+mn-ea"/>
                <a:cs typeface="+mn-cs"/>
              </a:rPr>
              <a:t> </a:t>
            </a:r>
            <a:r>
              <a:rPr lang="en-GB" sz="1200" i="1" kern="1200" baseline="0" dirty="0" smtClean="0">
                <a:solidFill>
                  <a:schemeClr val="tx1"/>
                </a:solidFill>
                <a:effectLst/>
                <a:latin typeface="+mn-lt"/>
                <a:ea typeface="+mn-ea"/>
                <a:cs typeface="+mn-cs"/>
              </a:rPr>
              <a:t>going without, </a:t>
            </a:r>
            <a:r>
              <a:rPr lang="en-GB" sz="1200" i="0" kern="1200" baseline="0" dirty="0" smtClean="0">
                <a:solidFill>
                  <a:schemeClr val="tx1"/>
                </a:solidFill>
                <a:effectLst/>
                <a:latin typeface="+mn-lt"/>
                <a:ea typeface="+mn-ea"/>
                <a:cs typeface="+mn-cs"/>
              </a:rPr>
              <a:t>and this brings us on to the idea of </a:t>
            </a:r>
            <a:r>
              <a:rPr lang="en-GB" sz="1200" b="1" i="0" kern="1200" baseline="0" dirty="0" smtClean="0">
                <a:solidFill>
                  <a:schemeClr val="tx1"/>
                </a:solidFill>
                <a:effectLst/>
                <a:latin typeface="+mn-lt"/>
                <a:ea typeface="+mn-ea"/>
                <a:cs typeface="+mn-cs"/>
              </a:rPr>
              <a:t>PARTICIPATION </a:t>
            </a:r>
            <a:r>
              <a:rPr lang="en-GB" sz="1200" b="0" i="0" kern="1200" baseline="0" dirty="0" smtClean="0">
                <a:solidFill>
                  <a:schemeClr val="tx1"/>
                </a:solidFill>
                <a:effectLst/>
                <a:latin typeface="+mn-lt"/>
                <a:ea typeface="+mn-ea"/>
                <a:cs typeface="+mn-cs"/>
              </a:rPr>
              <a:t>in social and cultural life, which it is difficult to achieve if you don’t have enough money.  </a:t>
            </a:r>
            <a:r>
              <a:rPr lang="en-GB" sz="1200" b="1" i="0" kern="1200" baseline="0" dirty="0" smtClean="0">
                <a:solidFill>
                  <a:schemeClr val="tx1"/>
                </a:solidFill>
                <a:effectLst/>
                <a:latin typeface="+mn-lt"/>
                <a:ea typeface="+mn-ea"/>
                <a:cs typeface="+mn-cs"/>
              </a:rPr>
              <a:t>So how much money do you need?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10</a:t>
            </a:fld>
            <a:endParaRPr lang="en-GB" dirty="0"/>
          </a:p>
        </p:txBody>
      </p:sp>
    </p:spTree>
    <p:extLst>
      <p:ext uri="{BB962C8B-B14F-4D97-AF65-F5344CB8AC3E}">
        <p14:creationId xmlns:p14="http://schemas.microsoft.com/office/powerpoint/2010/main" val="4253459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6650" y="1289050"/>
            <a:ext cx="4465638" cy="3349625"/>
          </a:xfrm>
        </p:spPr>
      </p:sp>
      <p:sp>
        <p:nvSpPr>
          <p:cNvPr id="3" name="Notes Placeholder 2"/>
          <p:cNvSpPr>
            <a:spLocks noGrp="1"/>
          </p:cNvSpPr>
          <p:nvPr>
            <p:ph type="body" idx="1"/>
          </p:nvPr>
        </p:nvSpPr>
        <p:spPr/>
        <p:txBody>
          <a:bodyPr/>
          <a:lstStyle/>
          <a:p>
            <a:pPr defTabSz="882213">
              <a:defRPr/>
            </a:pPr>
            <a:r>
              <a:rPr lang="en-GB" baseline="0" dirty="0" smtClean="0"/>
              <a:t>So now we’re going to look at the difference between the ‘Living Wage’, the government’s ‘National Living Wage’ - (For over 25s NLW is currently £8.21 as of  April 2019) and The Minimum Wage (for more detailed information see handout)</a:t>
            </a:r>
          </a:p>
          <a:p>
            <a:pPr defTabSz="882213">
              <a:defRPr/>
            </a:pPr>
            <a:endParaRPr lang="en-GB" baseline="0" dirty="0" smtClean="0"/>
          </a:p>
          <a:p>
            <a:pPr defTabSz="882213">
              <a:defRPr/>
            </a:pPr>
            <a:r>
              <a:rPr lang="en-GB" baseline="0" dirty="0" smtClean="0"/>
              <a:t>The figures for the current Living Wage rates are as of 11</a:t>
            </a:r>
            <a:r>
              <a:rPr lang="en-GB" baseline="30000" dirty="0" smtClean="0"/>
              <a:t>th</a:t>
            </a:r>
            <a:r>
              <a:rPr lang="en-GB" baseline="0" dirty="0" smtClean="0"/>
              <a:t> Nov 2019 (2019 -2020).  The rates are uprated in November each year. </a:t>
            </a:r>
          </a:p>
          <a:p>
            <a:pPr defTabSz="882213">
              <a:defRPr/>
            </a:pPr>
            <a:endParaRPr lang="en-GB" baseline="0" dirty="0" smtClean="0"/>
          </a:p>
          <a:p>
            <a:pPr defTabSz="882213">
              <a:defRPr/>
            </a:pPr>
            <a:r>
              <a:rPr lang="en-GB" baseline="0" dirty="0" smtClean="0"/>
              <a:t>The ‘Living Wage’ </a:t>
            </a:r>
            <a:r>
              <a:rPr lang="en-GB" b="1" baseline="0" dirty="0" smtClean="0"/>
              <a:t>is</a:t>
            </a:r>
            <a:r>
              <a:rPr lang="en-GB" baseline="0" dirty="0" smtClean="0"/>
              <a:t> based on the cost of living (MIS is used to inform the rate).</a:t>
            </a:r>
          </a:p>
          <a:p>
            <a:pPr defTabSz="882213">
              <a:defRPr/>
            </a:pPr>
            <a:endParaRPr lang="en-GB" baseline="0" dirty="0" smtClean="0"/>
          </a:p>
          <a:p>
            <a:pPr defTabSz="882213">
              <a:defRPr/>
            </a:pPr>
            <a:r>
              <a:rPr lang="en-GB" baseline="0" dirty="0" smtClean="0"/>
              <a:t>The ‘National Living Wage’ </a:t>
            </a:r>
            <a:r>
              <a:rPr lang="en-GB" b="1" baseline="0" dirty="0" smtClean="0"/>
              <a:t>isn’t</a:t>
            </a:r>
            <a:r>
              <a:rPr lang="en-GB" baseline="0" dirty="0" smtClean="0"/>
              <a:t>, it’s essentially an enhanced Minimum wage for those over 25 years of age.</a:t>
            </a:r>
          </a:p>
          <a:p>
            <a:pPr defTabSz="882213">
              <a:defRPr/>
            </a:pPr>
            <a:endParaRPr lang="en-GB" baseline="0" dirty="0" smtClean="0"/>
          </a:p>
          <a:p>
            <a:pPr marL="0" lvl="0" indent="0">
              <a:spcAft>
                <a:spcPts val="0"/>
              </a:spcAft>
              <a:buFont typeface="Symbol" panose="05050102010706020507" pitchFamily="18" charset="2"/>
              <a:buNone/>
            </a:pPr>
            <a:r>
              <a:rPr lang="en-GB" dirty="0" smtClean="0">
                <a:effectLst/>
                <a:ea typeface="Times New Roman" panose="02020603050405020304" pitchFamily="18" charset="0"/>
                <a:cs typeface="Times New Roman" panose="02020603050405020304" pitchFamily="18" charset="0"/>
              </a:rPr>
              <a:t>The ’Living</a:t>
            </a:r>
            <a:r>
              <a:rPr lang="en-GB" baseline="0" dirty="0" smtClean="0">
                <a:effectLst/>
                <a:ea typeface="Times New Roman" panose="02020603050405020304" pitchFamily="18" charset="0"/>
                <a:cs typeface="Times New Roman" panose="02020603050405020304" pitchFamily="18" charset="0"/>
              </a:rPr>
              <a:t> Wage’ </a:t>
            </a:r>
            <a:r>
              <a:rPr lang="en-GB" dirty="0" smtClean="0">
                <a:effectLst/>
                <a:ea typeface="Times New Roman" panose="02020603050405020304" pitchFamily="18" charset="0"/>
                <a:cs typeface="Times New Roman" panose="02020603050405020304" pitchFamily="18" charset="0"/>
              </a:rPr>
              <a:t> rates apply to </a:t>
            </a:r>
            <a:r>
              <a:rPr lang="en-GB" b="1" dirty="0" smtClean="0">
                <a:effectLst/>
                <a:ea typeface="Times New Roman" panose="02020603050405020304" pitchFamily="18" charset="0"/>
                <a:cs typeface="Times New Roman" panose="02020603050405020304" pitchFamily="18" charset="0"/>
              </a:rPr>
              <a:t>all workers over 18</a:t>
            </a:r>
            <a:r>
              <a:rPr lang="en-GB" dirty="0" smtClean="0">
                <a:effectLst/>
                <a:ea typeface="Times New Roman" panose="02020603050405020304" pitchFamily="18" charset="0"/>
                <a:cs typeface="Times New Roman" panose="02020603050405020304" pitchFamily="18" charset="0"/>
              </a:rPr>
              <a:t> – in recognition that young people face the same living costs as everyone else</a:t>
            </a:r>
          </a:p>
          <a:p>
            <a:pPr marL="0" lvl="0" indent="0">
              <a:spcAft>
                <a:spcPts val="0"/>
              </a:spcAft>
              <a:buFont typeface="Symbol" panose="05050102010706020507" pitchFamily="18" charset="2"/>
              <a:buNone/>
            </a:pPr>
            <a:endParaRPr lang="en-GB" b="1" dirty="0" smtClean="0">
              <a:effectLst/>
              <a:ea typeface="Calibri" panose="020F0502020204030204" pitchFamily="34" charset="0"/>
              <a:cs typeface="Times New Roman" panose="02020603050405020304" pitchFamily="18" charset="0"/>
            </a:endParaRPr>
          </a:p>
          <a:p>
            <a:pPr marL="0" lvl="0" indent="0">
              <a:spcAft>
                <a:spcPts val="0"/>
              </a:spcAft>
              <a:buFont typeface="Symbol" panose="05050102010706020507" pitchFamily="18" charset="2"/>
              <a:buNone/>
            </a:pPr>
            <a:r>
              <a:rPr lang="en-GB" b="0" dirty="0" smtClean="0">
                <a:effectLst/>
                <a:ea typeface="Calibri" panose="020F0502020204030204" pitchFamily="34" charset="0"/>
                <a:cs typeface="Times New Roman" panose="02020603050405020304" pitchFamily="18" charset="0"/>
              </a:rPr>
              <a:t>The slide shows current National Living Wage and Minimum Wage rates</a:t>
            </a:r>
            <a:r>
              <a:rPr lang="en-GB" b="0" baseline="0" dirty="0" smtClean="0">
                <a:effectLst/>
                <a:ea typeface="Calibri" panose="020F0502020204030204" pitchFamily="34" charset="0"/>
                <a:cs typeface="Times New Roman" panose="02020603050405020304" pitchFamily="18" charset="0"/>
              </a:rPr>
              <a:t> (as of April 2019) these rates are released in April each year.</a:t>
            </a:r>
          </a:p>
          <a:p>
            <a:pPr marL="0" lvl="0" indent="0">
              <a:spcAft>
                <a:spcPts val="0"/>
              </a:spcAft>
              <a:buFont typeface="Symbol" panose="05050102010706020507" pitchFamily="18" charset="2"/>
              <a:buNone/>
            </a:pPr>
            <a:endParaRPr lang="en-GB" b="0" dirty="0" smtClean="0">
              <a:effectLst/>
              <a:ea typeface="Calibri" panose="020F0502020204030204" pitchFamily="34" charset="0"/>
              <a:cs typeface="Times New Roman" panose="02020603050405020304" pitchFamily="18" charset="0"/>
            </a:endParaRPr>
          </a:p>
          <a:p>
            <a:pPr defTabSz="882213">
              <a:defRPr/>
            </a:pPr>
            <a:r>
              <a:rPr lang="en-GB" dirty="0" smtClean="0"/>
              <a:t>So how does the Government’s National Living Wage compare with what is needed to achieve a</a:t>
            </a:r>
            <a:r>
              <a:rPr lang="en-GB" baseline="0" dirty="0" smtClean="0"/>
              <a:t> minimum acceptable standard of living?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11</a:t>
            </a:fld>
            <a:endParaRPr lang="en-GB" dirty="0"/>
          </a:p>
        </p:txBody>
      </p:sp>
    </p:spTree>
    <p:extLst>
      <p:ext uri="{BB962C8B-B14F-4D97-AF65-F5344CB8AC3E}">
        <p14:creationId xmlns:p14="http://schemas.microsoft.com/office/powerpoint/2010/main" val="3845882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National Living Wage (NLW) has raised minimum pay for the over-25s by 26% in four years. This has helped raise living </a:t>
            </a:r>
            <a:r>
              <a:rPr lang="en-GB" b="0" dirty="0" smtClean="0"/>
              <a:t>standards for </a:t>
            </a:r>
            <a:r>
              <a:rPr lang="en-GB" dirty="0" smtClean="0"/>
              <a:t>single people and for couples with children where both parents work full-time, although they still cannot reach MIS on these wages (falling £36 and £47  a week short, respectively). </a:t>
            </a:r>
          </a:p>
          <a:p>
            <a:endParaRPr lang="en-GB" dirty="0" smtClean="0"/>
          </a:p>
          <a:p>
            <a:r>
              <a:rPr lang="en-GB" dirty="0" smtClean="0"/>
              <a:t>• For most families, higher minimum pay has been more than offset by falling state financial support and rising costs. Lone parents, single-earner couples, and families with three or more children where both parents are earning the NLW typically have disposable incomes between 25% and 50% short of  the minimum, creating a high risk of material hardship. That’s true even if they work full-time.’</a:t>
            </a:r>
            <a:r>
              <a:rPr lang="en-GB" b="1" dirty="0" smtClean="0"/>
              <a:t> Source:  </a:t>
            </a:r>
            <a:r>
              <a:rPr lang="en-GB" b="0" dirty="0" smtClean="0"/>
              <a:t>David Hirsch </a:t>
            </a:r>
            <a:r>
              <a:rPr lang="en-GB" b="1" i="1" dirty="0" smtClean="0"/>
              <a:t>Summary: A Minimum Income Standard for the United Kingdom in 2019</a:t>
            </a:r>
            <a:r>
              <a:rPr lang="en-GB" b="1" dirty="0" smtClean="0"/>
              <a:t>, (JRF,</a:t>
            </a:r>
            <a:r>
              <a:rPr lang="en-GB" b="1" baseline="0" dirty="0" smtClean="0"/>
              <a:t> July 2019) </a:t>
            </a:r>
            <a:r>
              <a:rPr lang="en-GB" b="0" baseline="0" dirty="0" smtClean="0"/>
              <a:t>pg. 1 available at: https://www.jrf.org.uk/report/minimum-income-standard-uk-2019 (Accessed 3/11/2019)</a:t>
            </a:r>
          </a:p>
          <a:p>
            <a:endParaRPr lang="en-GB" b="0" baseline="0" dirty="0" smtClean="0"/>
          </a:p>
          <a:p>
            <a:r>
              <a:rPr lang="en-GB" b="0" baseline="0" dirty="0" smtClean="0"/>
              <a:t>So Full-time work on the National Living Wage or Minimum Wage isn’t enough to reach a Minimum acceptable standard of living in the UK  What about benefits?</a:t>
            </a:r>
          </a:p>
          <a:p>
            <a:endParaRPr lang="en-GB" b="0" baseline="0" dirty="0" smtClean="0"/>
          </a:p>
        </p:txBody>
      </p:sp>
      <p:sp>
        <p:nvSpPr>
          <p:cNvPr id="4" name="Slide Number Placeholder 3"/>
          <p:cNvSpPr>
            <a:spLocks noGrp="1"/>
          </p:cNvSpPr>
          <p:nvPr>
            <p:ph type="sldNum" sz="quarter" idx="10"/>
          </p:nvPr>
        </p:nvSpPr>
        <p:spPr/>
        <p:txBody>
          <a:bodyPr/>
          <a:lstStyle/>
          <a:p>
            <a:fld id="{E881C97F-E0FA-4985-BB15-6193C11794B8}" type="slidenum">
              <a:rPr lang="en-GB" smtClean="0"/>
              <a:t>12</a:t>
            </a:fld>
            <a:endParaRPr lang="en-GB" dirty="0"/>
          </a:p>
        </p:txBody>
      </p:sp>
    </p:spTree>
    <p:extLst>
      <p:ext uri="{BB962C8B-B14F-4D97-AF65-F5344CB8AC3E}">
        <p14:creationId xmlns:p14="http://schemas.microsoft.com/office/powerpoint/2010/main" val="2300306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Graph – Benefits vs Poverty Line vs Minimum Income Standard this chart uses figs from MIS (2015 -16) Poverty Line 2015 -16), </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Figures compare the income per week for a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single person working age person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but a single person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may be a non-resident parent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with children perhaps at weekends.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Benefits fall drastically short of what is needed to live a minimum acceptable standard of living.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dark blue  column is MIS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Turquoise column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is the official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poverty line</a:t>
            </a:r>
            <a:r>
              <a:rPr kumimoji="0" lang="en-GB" sz="1200" b="1" i="0" u="none" strike="noStrike" kern="1200" cap="none" spc="0" normalizeH="0" noProof="0" dirty="0" smtClean="0">
                <a:ln>
                  <a:noFill/>
                </a:ln>
                <a:solidFill>
                  <a:prstClr val="black"/>
                </a:solidFill>
                <a:effectLst/>
                <a:uLnTx/>
                <a:uFillTx/>
                <a:latin typeface="+mn-lt"/>
                <a:ea typeface="+mn-ea"/>
                <a:cs typeface="+mn-cs"/>
              </a:rPr>
              <a:t> </a:t>
            </a:r>
            <a:r>
              <a:rPr kumimoji="0" lang="en-GB" sz="1200" i="0" u="none" strike="noStrike" kern="1200" cap="none" spc="0" normalizeH="0" noProof="0" dirty="0" smtClean="0">
                <a:ln>
                  <a:noFill/>
                </a:ln>
                <a:solidFill>
                  <a:prstClr val="black"/>
                </a:solidFill>
                <a:effectLst/>
                <a:uLnTx/>
                <a:uFillTx/>
                <a:latin typeface="+mn-lt"/>
                <a:ea typeface="+mn-ea"/>
                <a:cs typeface="+mn-cs"/>
              </a:rPr>
              <a:t>(2015-16)</a:t>
            </a:r>
            <a:r>
              <a:rPr kumimoji="0" lang="en-GB" sz="120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household income is 60% of median after housing costs.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pink columns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Legacy benefits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Dark pink (2015</a:t>
            </a:r>
            <a:r>
              <a:rPr kumimoji="0" lang="en-GB" sz="1200" b="0" i="0" u="none" strike="noStrike" kern="1200" cap="none" spc="0" normalizeH="0" noProof="0" dirty="0" smtClean="0">
                <a:ln>
                  <a:noFill/>
                </a:ln>
                <a:solidFill>
                  <a:prstClr val="black"/>
                </a:solidFill>
                <a:effectLst/>
                <a:uLnTx/>
                <a:uFillTx/>
                <a:latin typeface="+mn-lt"/>
                <a:ea typeface="+mn-ea"/>
                <a:cs typeface="+mn-cs"/>
              </a:rPr>
              <a:t> -2016)</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lang="en-GB" dirty="0" smtClean="0">
                <a:solidFill>
                  <a:prstClr val="black"/>
                </a:solidFill>
              </a:rPr>
              <a:t>Light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pink (pre April 2017 claim this decreased after this  to £73.15).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red column is Universal Credit (2017-18) - </a:t>
            </a:r>
            <a:r>
              <a:rPr lang="en-GB" dirty="0" smtClean="0"/>
              <a:t>Universal Credit is a new benefit which will replace a range of existing means-tested benefits and tax credits for working-age households – 1</a:t>
            </a:r>
            <a:r>
              <a:rPr lang="en-GB" baseline="30000" dirty="0" smtClean="0"/>
              <a:t>st</a:t>
            </a:r>
            <a:r>
              <a:rPr lang="en-GB" dirty="0" smtClean="0"/>
              <a:t> introduced</a:t>
            </a:r>
            <a:r>
              <a:rPr lang="en-GB" baseline="0" dirty="0" smtClean="0"/>
              <a:t> in 2013 – Swansea </a:t>
            </a:r>
            <a:endParaRPr lang="en-GB" b="1" dirty="0">
              <a:solidFill>
                <a:prstClr val="black"/>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includes people who are working as well as people who aren’t</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 Many people who work hard are still on benefits to top up their low earnings.  </a:t>
            </a:r>
          </a:p>
          <a:p>
            <a:pPr algn="l" fontAlgn="base"/>
            <a:endParaRPr lang="en-GB" b="0" i="0" dirty="0" smtClean="0">
              <a:solidFill>
                <a:srgbClr val="0B0C0C"/>
              </a:solidFill>
              <a:effectLst/>
              <a:latin typeface="nta"/>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middle- income households with children now get 30% of their income from benefits and tax credits, up from 22% 20 years ago.</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‘As the freeze in working-age benefits continues, these increases in costs have not been matched by income rises for the poorest households. For working-age singles, benefits now provide less than 32% of what they require for a minimum acceptable living standard, down from 42% in 2008. For a couple with two children it is 56% in 2019 compared to 62% in 2008, and for a lone parent with two children, it is 58%, down from 68%. Thus, out-of-work families with children are trying to keep afloat on just over half of what they need.’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David Hirsch</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 Summary: A Minimum Income Standard for the United Kingdom in 2019, (JRF, July 2019)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pg. 2 available at: https://www.jrf.org.uk/report/minimum-income-standard-uk-2019 (Accessed 3/11/2019)</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882213"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882213"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Full-time work on National Living Wage or Minimum Wage isn’t enough and  Benefits are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definitely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not enough... to live at a level which is socially acceptable.  Remember this includes the basic necessities for modern life, including costs to have a social and cultural life and to access services.  When people are struggling to cover even the most basic essentials, food, energy bills, housings costs being able to participate in things which connect you to others and to opportunities becomes extremely difficult .</a:t>
            </a:r>
          </a:p>
          <a:p>
            <a:pPr marL="0" marR="0" lvl="0" indent="0" algn="l" defTabSz="882213"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Families prioritise the essentials, missing out participation in social, cultural and leisure activities.  These develop skills, aspirations and networks, so skipping them impacts on life chances, reducing “resources” </a:t>
            </a:r>
          </a:p>
          <a:p>
            <a:pPr marL="0" marR="0" lvl="0" indent="0" algn="l" defTabSz="882213"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This brings us to a major issue for people living in poverty.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Social Exclusion</a:t>
            </a:r>
          </a:p>
          <a:p>
            <a:pPr marL="0" marR="0" lvl="0" indent="0" algn="l" defTabSz="882213"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E881C97F-E0FA-4985-BB15-6193C11794B8}" type="slidenum">
              <a:rPr lang="en-GB" smtClean="0"/>
              <a:t>13</a:t>
            </a:fld>
            <a:endParaRPr lang="en-GB" dirty="0"/>
          </a:p>
        </p:txBody>
      </p:sp>
    </p:spTree>
    <p:extLst>
      <p:ext uri="{BB962C8B-B14F-4D97-AF65-F5344CB8AC3E}">
        <p14:creationId xmlns:p14="http://schemas.microsoft.com/office/powerpoint/2010/main" val="1076220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5E8638-562B-44D9-927E-577FF01727C8}" type="slidenum">
              <a:rPr lang="en-GB" altLang="en-US"/>
              <a:pPr/>
              <a:t>14</a:t>
            </a:fld>
            <a:endParaRPr lang="en-GB" altLang="en-US" dirty="0"/>
          </a:p>
        </p:txBody>
      </p:sp>
      <p:sp>
        <p:nvSpPr>
          <p:cNvPr id="209922" name="Rectangle 2"/>
          <p:cNvSpPr>
            <a:spLocks noGrp="1" noRot="1" noChangeAspect="1" noChangeArrowheads="1" noTextEdit="1"/>
          </p:cNvSpPr>
          <p:nvPr>
            <p:ph type="sldImg"/>
          </p:nvPr>
        </p:nvSpPr>
        <p:spPr>
          <a:xfrm>
            <a:off x="674688" y="808038"/>
            <a:ext cx="5387975" cy="4041775"/>
          </a:xfrm>
          <a:ln/>
        </p:spPr>
      </p:sp>
      <p:sp>
        <p:nvSpPr>
          <p:cNvPr id="209923" name="Rectangle 3"/>
          <p:cNvSpPr>
            <a:spLocks noGrp="1" noChangeArrowheads="1"/>
          </p:cNvSpPr>
          <p:nvPr>
            <p:ph type="body" idx="1"/>
          </p:nvPr>
        </p:nvSpPr>
        <p:spPr/>
        <p:txBody>
          <a:bodyPr>
            <a:normAutofit fontScale="85000" lnSpcReduction="20000"/>
          </a:bodyPr>
          <a:lstStyle/>
          <a:p>
            <a:pPr defTabSz="882213">
              <a:defRPr/>
            </a:pPr>
            <a:endParaRPr lang="en-GB" altLang="en-US" b="1" dirty="0" smtClean="0"/>
          </a:p>
          <a:p>
            <a:pPr defTabSz="882213">
              <a:defRPr/>
            </a:pPr>
            <a:r>
              <a:rPr lang="en-GB" altLang="en-US" sz="1500" b="1" dirty="0" smtClean="0"/>
              <a:t>Based on a comprehensive review of the literature in 2007, Levitas et al. </a:t>
            </a:r>
            <a:r>
              <a:rPr lang="en-GB" altLang="en-US" sz="1500" dirty="0" smtClean="0"/>
              <a:t>(in their report The Multi-dimensional Analysis of Social Exclusion  p.25</a:t>
            </a:r>
            <a:r>
              <a:rPr lang="en-GB" altLang="en-US" sz="1500" b="1" dirty="0" smtClean="0"/>
              <a:t> took the following as their working definition of social exclusion:</a:t>
            </a:r>
          </a:p>
          <a:p>
            <a:pPr defTabSz="882213">
              <a:defRPr/>
            </a:pPr>
            <a:endParaRPr lang="en-GB" altLang="en-US" sz="1500" b="1" dirty="0" smtClean="0"/>
          </a:p>
          <a:p>
            <a:pPr defTabSz="882213">
              <a:defRPr/>
            </a:pPr>
            <a:r>
              <a:rPr lang="en-GB" altLang="en-US" sz="1500" b="1" dirty="0" smtClean="0"/>
              <a:t> ‘Social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defTabSz="882213">
              <a:defRPr/>
            </a:pPr>
            <a:endParaRPr lang="en-GB" altLang="en-US" sz="1500" b="1" dirty="0" smtClean="0"/>
          </a:p>
          <a:p>
            <a:pPr defTabSz="882213">
              <a:defRPr/>
            </a:pPr>
            <a:r>
              <a:rPr lang="en-GB" altLang="en-US" sz="1500" b="1" dirty="0" smtClean="0"/>
              <a:t>So when we ‘re talking about social exclusion we’re taking about  the way that people are being ‘left out’ of aspects of society others take for granted.</a:t>
            </a:r>
          </a:p>
          <a:p>
            <a:pPr defTabSz="882213">
              <a:defRPr/>
            </a:pPr>
            <a:endParaRPr lang="en-GB" altLang="en-US" sz="1500" dirty="0" smtClean="0"/>
          </a:p>
          <a:p>
            <a:pPr defTabSz="882213">
              <a:defRPr/>
            </a:pPr>
            <a:r>
              <a:rPr lang="en-GB" altLang="en-US" sz="1500" dirty="0" smtClean="0"/>
              <a:t> </a:t>
            </a:r>
            <a:r>
              <a:rPr lang="en-GB" altLang="en-US" sz="1500" b="1" dirty="0" smtClean="0"/>
              <a:t>This kind of “leaving out” is both a cause and a symptom of poverty</a:t>
            </a:r>
            <a:r>
              <a:rPr lang="en-GB" altLang="en-US" sz="1500" dirty="0" smtClean="0"/>
              <a:t>… We can say it represents the </a:t>
            </a:r>
            <a:r>
              <a:rPr lang="en-GB" altLang="en-US" sz="1500" dirty="0"/>
              <a:t>PROCESSES that lead to poverty. </a:t>
            </a:r>
            <a:endParaRPr lang="en-GB" altLang="en-US" sz="1500" dirty="0" smtClean="0"/>
          </a:p>
          <a:p>
            <a:pPr defTabSz="882213">
              <a:defRPr/>
            </a:pPr>
            <a:endParaRPr lang="en-GB" altLang="en-US" sz="1500" baseline="0" dirty="0" smtClean="0"/>
          </a:p>
          <a:p>
            <a:pPr defTabSz="882213">
              <a:defRPr/>
            </a:pPr>
            <a:r>
              <a:rPr lang="en-GB" altLang="en-US" sz="1500" baseline="0" dirty="0" smtClean="0"/>
              <a:t> </a:t>
            </a:r>
            <a:r>
              <a:rPr lang="en-GB" altLang="en-US" sz="1500" dirty="0" smtClean="0"/>
              <a:t>If </a:t>
            </a:r>
            <a:r>
              <a:rPr lang="en-GB" altLang="en-US" sz="1500" dirty="0"/>
              <a:t>we focus on improving the services and experiences people have access </a:t>
            </a:r>
            <a:r>
              <a:rPr lang="en-GB" altLang="en-US" sz="1500" dirty="0" smtClean="0"/>
              <a:t>to</a:t>
            </a:r>
            <a:r>
              <a:rPr lang="en-GB" altLang="en-US" sz="1500" baseline="0" dirty="0" smtClean="0"/>
              <a:t> – even if they start out with insufficient income - </a:t>
            </a:r>
            <a:r>
              <a:rPr lang="en-GB" altLang="en-US" sz="1500" dirty="0" smtClean="0"/>
              <a:t>this </a:t>
            </a:r>
            <a:r>
              <a:rPr lang="en-GB" altLang="en-US" sz="1500" dirty="0"/>
              <a:t>is our way of trying to </a:t>
            </a:r>
            <a:r>
              <a:rPr lang="en-GB" altLang="en-US" sz="1500" dirty="0" smtClean="0"/>
              <a:t>reduce the cycle repeating.</a:t>
            </a:r>
          </a:p>
          <a:p>
            <a:pPr defTabSz="882213">
              <a:defRPr/>
            </a:pPr>
            <a:endParaRPr lang="en-GB" altLang="en-US" sz="1500" dirty="0" smtClean="0"/>
          </a:p>
          <a:p>
            <a:pPr defTabSz="882213">
              <a:defRPr/>
            </a:pPr>
            <a:r>
              <a:rPr lang="en-GB" altLang="en-US" sz="1500" dirty="0" smtClean="0"/>
              <a:t>So what is Swansea Council’s approach to Tackling Poverty?</a:t>
            </a:r>
          </a:p>
          <a:p>
            <a:pPr defTabSz="882213">
              <a:defRPr/>
            </a:pPr>
            <a:endParaRPr lang="en-GB" altLang="en-US" sz="1500" dirty="0" smtClean="0"/>
          </a:p>
          <a:p>
            <a:pPr defTabSz="882213">
              <a:defRPr/>
            </a:pPr>
            <a:endParaRPr lang="en-GB" altLang="en-US" sz="1500" dirty="0"/>
          </a:p>
        </p:txBody>
      </p:sp>
    </p:spTree>
    <p:extLst>
      <p:ext uri="{BB962C8B-B14F-4D97-AF65-F5344CB8AC3E}">
        <p14:creationId xmlns:p14="http://schemas.microsoft.com/office/powerpoint/2010/main" val="2093917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kern="1200" dirty="0" smtClean="0">
                <a:solidFill>
                  <a:schemeClr val="tx1"/>
                </a:solidFill>
                <a:effectLst/>
                <a:latin typeface="+mn-lt"/>
                <a:ea typeface="+mn-ea"/>
                <a:cs typeface="+mn-cs"/>
              </a:rPr>
              <a:t>In its 2005 Child Poverty Strategy </a:t>
            </a:r>
            <a:r>
              <a:rPr lang="en-GB" sz="1200" i="1" kern="1200" dirty="0" smtClean="0">
                <a:solidFill>
                  <a:schemeClr val="tx1"/>
                </a:solidFill>
                <a:effectLst/>
                <a:latin typeface="+mn-lt"/>
                <a:ea typeface="+mn-ea"/>
                <a:cs typeface="+mn-cs"/>
              </a:rPr>
              <a:t>A Fair Future for our Children</a:t>
            </a: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‘Principle Dimensions’ of poverty,</a:t>
            </a:r>
            <a:r>
              <a:rPr lang="en-GB" sz="1200" kern="1200" baseline="0" dirty="0" smtClean="0">
                <a:solidFill>
                  <a:schemeClr val="tx1"/>
                </a:solidFill>
                <a:effectLst/>
                <a:latin typeface="+mn-lt"/>
                <a:ea typeface="+mn-ea"/>
                <a:cs typeface="+mn-cs"/>
              </a:rPr>
              <a:t> the Welsh Assembly Government </a:t>
            </a:r>
            <a:r>
              <a:rPr lang="en-GB" sz="1200" kern="1200" dirty="0" smtClean="0">
                <a:solidFill>
                  <a:schemeClr val="tx1"/>
                </a:solidFill>
                <a:effectLst/>
                <a:latin typeface="+mn-lt"/>
                <a:ea typeface="+mn-ea"/>
                <a:cs typeface="+mn-cs"/>
              </a:rPr>
              <a:t>identified three principle dimensions of poverty: Income Poverty; Service Poverty - being unable to access the services you need; </a:t>
            </a:r>
            <a:r>
              <a:rPr lang="en-GB" sz="1200" kern="1200" baseline="0" dirty="0" smtClean="0">
                <a:solidFill>
                  <a:schemeClr val="tx1"/>
                </a:solidFill>
                <a:effectLst/>
                <a:latin typeface="+mn-lt"/>
                <a:ea typeface="+mn-ea"/>
                <a:cs typeface="+mn-cs"/>
              </a:rPr>
              <a:t>and </a:t>
            </a:r>
            <a:r>
              <a:rPr lang="en-GB" dirty="0"/>
              <a:t>P</a:t>
            </a:r>
            <a:r>
              <a:rPr lang="en-GB" sz="1200" kern="1200" baseline="0" dirty="0" smtClean="0">
                <a:solidFill>
                  <a:schemeClr val="tx1"/>
                </a:solidFill>
                <a:effectLst/>
                <a:latin typeface="+mn-lt"/>
                <a:ea typeface="+mn-ea"/>
                <a:cs typeface="+mn-cs"/>
              </a:rPr>
              <a:t>articipation </a:t>
            </a:r>
            <a:r>
              <a:rPr lang="en-GB" dirty="0"/>
              <a:t>P</a:t>
            </a:r>
            <a:r>
              <a:rPr lang="en-GB" sz="1200" kern="1200" baseline="0" dirty="0" smtClean="0">
                <a:solidFill>
                  <a:schemeClr val="tx1"/>
                </a:solidFill>
                <a:effectLst/>
                <a:latin typeface="+mn-lt"/>
                <a:ea typeface="+mn-ea"/>
                <a:cs typeface="+mn-cs"/>
              </a:rPr>
              <a:t>overty,</a:t>
            </a:r>
            <a:r>
              <a:rPr lang="en-GB" sz="1200" kern="1200" dirty="0" smtClean="0">
                <a:solidFill>
                  <a:schemeClr val="tx1"/>
                </a:solidFill>
                <a:effectLst/>
                <a:latin typeface="+mn-lt"/>
                <a:ea typeface="+mn-ea"/>
                <a:cs typeface="+mn-cs"/>
              </a:rPr>
              <a:t> this reinforced the understanding</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that poverty is not just about money.  This was important for a devolved</a:t>
            </a:r>
            <a:r>
              <a:rPr lang="en-GB" sz="1200" kern="1200" baseline="0" dirty="0" smtClean="0">
                <a:solidFill>
                  <a:schemeClr val="tx1"/>
                </a:solidFill>
                <a:effectLst/>
                <a:latin typeface="+mn-lt"/>
                <a:ea typeface="+mn-ea"/>
                <a:cs typeface="+mn-cs"/>
              </a:rPr>
              <a:t> administration which arguably has little control over the wider economic situation, with no powers over wage levels, benefit levels or </a:t>
            </a:r>
            <a:r>
              <a:rPr lang="en-GB" dirty="0" smtClean="0"/>
              <a:t>general </a:t>
            </a:r>
            <a:r>
              <a:rPr lang="en-GB" sz="1200" kern="1200" baseline="0" dirty="0" smtClean="0">
                <a:solidFill>
                  <a:schemeClr val="tx1"/>
                </a:solidFill>
                <a:effectLst/>
                <a:latin typeface="+mn-lt"/>
                <a:ea typeface="+mn-ea"/>
                <a:cs typeface="+mn-cs"/>
              </a:rPr>
              <a:t>taxation . </a:t>
            </a:r>
          </a:p>
          <a:p>
            <a:pPr rtl="0" eaLnBrk="1" latinLnBrk="0" hangingPunct="1"/>
            <a:endParaRPr lang="en-GB" dirty="0" smtClean="0">
              <a:effectLst/>
            </a:endParaRPr>
          </a:p>
          <a:p>
            <a:pPr rtl="0" eaLnBrk="1" latinLnBrk="0" hangingPunct="1"/>
            <a:r>
              <a:rPr lang="en-GB" sz="1200" kern="1200" baseline="0" dirty="0" smtClean="0">
                <a:solidFill>
                  <a:schemeClr val="tx1"/>
                </a:solidFill>
                <a:effectLst/>
                <a:latin typeface="+mn-lt"/>
                <a:ea typeface="+mn-ea"/>
                <a:cs typeface="+mn-cs"/>
              </a:rPr>
              <a:t>What Wales was saying then</a:t>
            </a:r>
            <a:r>
              <a:rPr lang="en-GB" sz="1200" kern="120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was, we may not be able to get people out of income poverty, but if we ensure they can still get the services they need, and still participate as they should, then the fact that they’re in income poverty will be less damaging.  </a:t>
            </a:r>
          </a:p>
          <a:p>
            <a:pPr rtl="0" eaLnBrk="1" latinLnBrk="0" hangingPunct="1"/>
            <a:endParaRPr lang="en-GB" sz="1200" b="0" i="0" kern="1200" dirty="0" smtClean="0">
              <a:solidFill>
                <a:schemeClr val="tx1"/>
              </a:solidFill>
              <a:effectLst/>
              <a:latin typeface="+mn-lt"/>
              <a:ea typeface="+mn-ea"/>
              <a:cs typeface="+mn-cs"/>
            </a:endParaRPr>
          </a:p>
          <a:p>
            <a:pPr rtl="0" eaLnBrk="1" latinLnBrk="0" hangingPunct="1"/>
            <a:r>
              <a:rPr kumimoji="0" lang="en-GB" sz="1200" b="0" i="0" u="none" strike="noStrike" kern="1200" cap="none" spc="0" normalizeH="0" baseline="0" noProof="0" dirty="0" smtClean="0">
                <a:ln>
                  <a:noFill/>
                </a:ln>
                <a:solidFill>
                  <a:prstClr val="black"/>
                </a:solidFill>
                <a:effectLst/>
                <a:uLnTx/>
                <a:uFillTx/>
                <a:latin typeface="+mn-lt"/>
                <a:ea typeface="+mn-ea"/>
                <a:cs typeface="+mn-cs"/>
              </a:rPr>
              <a:t>Swansea retains a focus on these 3 ‘Principle Dimensions’ of poverty ( as will be seen later)</a:t>
            </a:r>
            <a:r>
              <a:rPr lang="en-GB" sz="1200" kern="1200" baseline="0" dirty="0" smtClean="0">
                <a:solidFill>
                  <a:schemeClr val="tx1"/>
                </a:solidFill>
                <a:effectLst/>
                <a:latin typeface="+mn-lt"/>
                <a:ea typeface="+mn-ea"/>
                <a:cs typeface="+mn-cs"/>
              </a:rPr>
              <a:t>. </a:t>
            </a:r>
          </a:p>
          <a:p>
            <a:pPr rtl="0" eaLnBrk="1" latinLnBrk="0" hangingPunct="1"/>
            <a:endParaRPr lang="en-GB" sz="1200" b="1" kern="1200" baseline="0" dirty="0" smtClean="0">
              <a:solidFill>
                <a:schemeClr val="tx1"/>
              </a:solidFill>
              <a:effectLst/>
              <a:latin typeface="+mn-lt"/>
              <a:ea typeface="+mn-ea"/>
              <a:cs typeface="+mn-cs"/>
            </a:endParaRPr>
          </a:p>
          <a:p>
            <a:pPr rtl="0" eaLnBrk="1" latinLnBrk="0" hangingPunct="1"/>
            <a:r>
              <a:rPr lang="en-GB" sz="1200" b="1" kern="1200" baseline="0" dirty="0" smtClean="0">
                <a:solidFill>
                  <a:schemeClr val="tx1"/>
                </a:solidFill>
                <a:effectLst/>
                <a:latin typeface="+mn-lt"/>
                <a:ea typeface="+mn-ea"/>
                <a:cs typeface="+mn-cs"/>
              </a:rPr>
              <a:t>Before we move on to a discussion of the impacts of poverty lets have a look at one of the myths that there is a Culture of Worklessness</a:t>
            </a:r>
          </a:p>
        </p:txBody>
      </p:sp>
      <p:sp>
        <p:nvSpPr>
          <p:cNvPr id="4" name="Slide Number Placeholder 3"/>
          <p:cNvSpPr>
            <a:spLocks noGrp="1"/>
          </p:cNvSpPr>
          <p:nvPr>
            <p:ph type="sldNum" sz="quarter" idx="10"/>
          </p:nvPr>
        </p:nvSpPr>
        <p:spPr/>
        <p:txBody>
          <a:bodyPr/>
          <a:lstStyle/>
          <a:p>
            <a:fld id="{13196DB7-72DD-4515-B89E-FF931D8969CC}" type="slidenum">
              <a:rPr lang="en-GB" smtClean="0"/>
              <a:pPr/>
              <a:t>15</a:t>
            </a:fld>
            <a:endParaRPr lang="en-GB" dirty="0"/>
          </a:p>
        </p:txBody>
      </p:sp>
    </p:spTree>
    <p:extLst>
      <p:ext uri="{BB962C8B-B14F-4D97-AF65-F5344CB8AC3E}">
        <p14:creationId xmlns:p14="http://schemas.microsoft.com/office/powerpoint/2010/main" val="1907032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0" dirty="0" smtClean="0">
                <a:solidFill>
                  <a:schemeClr val="tx1"/>
                </a:solidFill>
                <a:effectLst/>
                <a:latin typeface="+mn-lt"/>
                <a:ea typeface="+mn-ea"/>
                <a:cs typeface="+mn-cs"/>
              </a:rPr>
              <a:t>Have you heard/read</a:t>
            </a:r>
            <a:r>
              <a:rPr lang="en-GB" sz="1200" kern="1200" dirty="0" smtClean="0">
                <a:solidFill>
                  <a:schemeClr val="tx1"/>
                </a:solidFill>
                <a:effectLst/>
                <a:latin typeface="+mn-lt"/>
                <a:ea typeface="+mn-ea"/>
                <a:cs typeface="+mn-cs"/>
              </a:rPr>
              <a:t> any of these </a:t>
            </a:r>
            <a:r>
              <a:rPr lang="en-GB" dirty="0" smtClean="0"/>
              <a:t>statements?</a:t>
            </a:r>
          </a:p>
          <a:p>
            <a:r>
              <a:rPr lang="en-GB" sz="1200" kern="1200" baseline="0" dirty="0" smtClean="0">
                <a:solidFill>
                  <a:schemeClr val="tx1"/>
                </a:solidFill>
                <a:effectLst/>
                <a:latin typeface="+mn-lt"/>
                <a:ea typeface="+mn-ea"/>
                <a:cs typeface="+mn-cs"/>
              </a:rPr>
              <a:t>There is a ”</a:t>
            </a:r>
            <a:r>
              <a:rPr lang="en-GB" sz="1200" b="1" kern="1200" baseline="0" dirty="0" smtClean="0">
                <a:solidFill>
                  <a:schemeClr val="tx1"/>
                </a:solidFill>
                <a:effectLst/>
                <a:latin typeface="+mn-lt"/>
                <a:ea typeface="+mn-ea"/>
                <a:cs typeface="+mn-cs"/>
              </a:rPr>
              <a:t>Culture of Dependency</a:t>
            </a:r>
            <a:r>
              <a:rPr lang="en-GB" sz="1200" kern="1200" baseline="0" dirty="0" smtClean="0">
                <a:solidFill>
                  <a:schemeClr val="tx1"/>
                </a:solidFill>
                <a:effectLst/>
                <a:latin typeface="+mn-lt"/>
                <a:ea typeface="+mn-ea"/>
                <a:cs typeface="+mn-cs"/>
              </a:rPr>
              <a:t>” or a “</a:t>
            </a:r>
            <a:r>
              <a:rPr lang="en-GB" sz="1200" b="1" kern="1200" baseline="0" dirty="0" smtClean="0">
                <a:solidFill>
                  <a:schemeClr val="tx1"/>
                </a:solidFill>
                <a:effectLst/>
                <a:latin typeface="+mn-lt"/>
                <a:ea typeface="+mn-ea"/>
                <a:cs typeface="+mn-cs"/>
              </a:rPr>
              <a:t>Culture of Worklessness” </a:t>
            </a:r>
            <a:r>
              <a:rPr lang="en-GB" sz="1200" kern="1200" baseline="0" dirty="0" smtClean="0">
                <a:solidFill>
                  <a:schemeClr val="tx1"/>
                </a:solidFill>
                <a:effectLst/>
                <a:latin typeface="+mn-lt"/>
                <a:ea typeface="+mn-ea"/>
                <a:cs typeface="+mn-cs"/>
              </a:rPr>
              <a:t>?</a:t>
            </a:r>
          </a:p>
          <a:p>
            <a:endParaRPr lang="en-GB" sz="1200" kern="1200" baseline="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Children grow up seeing poverty and unemployment as a “expected”</a:t>
            </a: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Three generations have never had a job</a:t>
            </a: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Children don’t expect to grow up to work</a:t>
            </a:r>
          </a:p>
          <a:p>
            <a:pPr marL="171450" indent="-171450">
              <a:buFont typeface="Arial" panose="020B0604020202020204" pitchFamily="34" charset="0"/>
              <a:buChar char="•"/>
            </a:pPr>
            <a:r>
              <a:rPr lang="en-GB" sz="1200" b="1" kern="1200" baseline="0" dirty="0" smtClean="0">
                <a:solidFill>
                  <a:schemeClr val="tx1"/>
                </a:solidFill>
                <a:effectLst/>
                <a:latin typeface="+mn-lt"/>
                <a:ea typeface="+mn-ea"/>
                <a:cs typeface="+mn-cs"/>
              </a:rPr>
              <a:t>“Dependency Culture”: Reliance on benefits is accepted; there are low aspirations to work.</a:t>
            </a:r>
          </a:p>
          <a:p>
            <a:pPr marL="171450" indent="-171450">
              <a:buFont typeface="Arial" panose="020B0604020202020204" pitchFamily="34" charset="0"/>
              <a:buChar char="•"/>
            </a:pPr>
            <a:endParaRPr lang="en-GB" sz="1200" b="1" kern="1200" baseline="0" dirty="0" smtClean="0">
              <a:solidFill>
                <a:schemeClr val="tx1"/>
              </a:solidFill>
              <a:effectLst/>
              <a:latin typeface="+mn-lt"/>
              <a:ea typeface="+mn-ea"/>
              <a:cs typeface="+mn-cs"/>
            </a:endParaRPr>
          </a:p>
          <a:p>
            <a:pPr marL="0" indent="0">
              <a:buFont typeface="Arial" panose="020B0604020202020204" pitchFamily="34" charset="0"/>
              <a:buNone/>
            </a:pPr>
            <a:r>
              <a:rPr lang="en-GB" sz="1200" b="1" kern="1200" baseline="0" dirty="0" smtClean="0">
                <a:solidFill>
                  <a:schemeClr val="tx1"/>
                </a:solidFill>
                <a:effectLst/>
                <a:latin typeface="+mn-lt"/>
                <a:ea typeface="+mn-ea"/>
                <a:cs typeface="+mn-cs"/>
              </a:rPr>
              <a:t>Is this true?</a:t>
            </a:r>
          </a:p>
          <a:p>
            <a:pPr marL="0" indent="0">
              <a:buFont typeface="Arial" panose="020B0604020202020204" pitchFamily="34" charset="0"/>
              <a:buNone/>
            </a:pPr>
            <a:endParaRPr lang="en-GB" sz="1200" b="1" kern="1200" baseline="0" dirty="0" smtClean="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16</a:t>
            </a:fld>
            <a:endParaRPr lang="en-GB" dirty="0"/>
          </a:p>
        </p:txBody>
      </p:sp>
    </p:spTree>
    <p:extLst>
      <p:ext uri="{BB962C8B-B14F-4D97-AF65-F5344CB8AC3E}">
        <p14:creationId xmlns:p14="http://schemas.microsoft.com/office/powerpoint/2010/main" val="119213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lvl="0"/>
            <a:r>
              <a:rPr lang="en-GB" sz="4800" b="1" dirty="0" smtClean="0">
                <a:solidFill>
                  <a:prstClr val="black"/>
                </a:solidFill>
              </a:rPr>
              <a:t>No this is a myth!!</a:t>
            </a:r>
          </a:p>
          <a:p>
            <a:pPr lvl="0"/>
            <a:endParaRPr lang="en-GB" sz="4800" b="1" dirty="0" smtClean="0">
              <a:solidFill>
                <a:prstClr val="black"/>
              </a:solidFill>
            </a:endParaRPr>
          </a:p>
          <a:p>
            <a:pPr lvl="0"/>
            <a:r>
              <a:rPr lang="en-GB" sz="4800" dirty="0" smtClean="0">
                <a:solidFill>
                  <a:prstClr val="black"/>
                </a:solidFill>
              </a:rPr>
              <a:t>Many years ago when UK policymakers started talking about child poverty there was an emphasis on reducing the number of children in workless households.  In fact, around ten years ago in Wales, the problem was not worklessness, but low pay – there were more children in poverty in working households than workless ones.</a:t>
            </a:r>
          </a:p>
          <a:p>
            <a:pPr lvl="0"/>
            <a:r>
              <a:rPr lang="en-GB" sz="4800" dirty="0" smtClean="0">
                <a:solidFill>
                  <a:prstClr val="black"/>
                </a:solidFill>
              </a:rPr>
              <a:t>Then this became the case not only for children, but for all people in poverty in Wales – there were more in working households than workless ones.  In-work poverty had overtaken out-of-work poverty</a:t>
            </a:r>
          </a:p>
          <a:p>
            <a:pPr lvl="0"/>
            <a:endParaRPr lang="en-GB" sz="4800" dirty="0" smtClean="0">
              <a:solidFill>
                <a:prstClr val="black"/>
              </a:solidFill>
            </a:endParaRPr>
          </a:p>
          <a:p>
            <a:pPr lvl="0"/>
            <a:endParaRPr lang="en-GB" sz="4800" dirty="0" smtClean="0">
              <a:solidFill>
                <a:prstClr val="black"/>
              </a:solidFill>
            </a:endParaRPr>
          </a:p>
          <a:p>
            <a:pPr lvl="0"/>
            <a:r>
              <a:rPr lang="en-GB" sz="4800" dirty="0" smtClean="0">
                <a:solidFill>
                  <a:prstClr val="black"/>
                </a:solidFill>
              </a:rPr>
              <a:t>http://www.cpag.org.uk/child-poverty-facts-and-figures (CPAG Updated November 2017, Accessed 2/3/2018) – As highlighted by the Child Poverty Action Group ‘‘Work does not provide a guaranteed route out of poverty in the UK. </a:t>
            </a:r>
            <a:r>
              <a:rPr lang="en-GB" sz="4800" b="1" dirty="0" smtClean="0">
                <a:solidFill>
                  <a:prstClr val="black"/>
                </a:solidFill>
              </a:rPr>
              <a:t>Two-thirds (67 per cent) of children growing up in poverty live in a family where at least one person works</a:t>
            </a:r>
            <a:r>
              <a:rPr lang="en-GB" sz="4800" dirty="0" smtClean="0">
                <a:solidFill>
                  <a:prstClr val="black"/>
                </a:solidFill>
              </a:rPr>
              <a:t>.3 </a:t>
            </a:r>
            <a:r>
              <a:rPr lang="en-GB" sz="4800" i="1" dirty="0" smtClean="0">
                <a:solidFill>
                  <a:prstClr val="black"/>
                </a:solidFill>
              </a:rPr>
              <a:t>Households Below Average Income, An analysis of the income distribution 1994/95 – 2015/16</a:t>
            </a:r>
            <a:r>
              <a:rPr lang="en-GB" sz="4800" dirty="0" smtClean="0">
                <a:solidFill>
                  <a:prstClr val="black"/>
                </a:solidFill>
              </a:rPr>
              <a:t>, Table 4.6ts. Department for Work and Pensions, 2017. Also - JRF Briefing, Budget 2018: tackling the rising tide of in-work poverty available at : https://www.jrf.org.uk/report/budget-2018-tackling-rising-tide-work-poverty</a:t>
            </a:r>
          </a:p>
          <a:p>
            <a:pPr lvl="0"/>
            <a:endParaRPr lang="en-GB" sz="4800" dirty="0" smtClean="0">
              <a:solidFill>
                <a:prstClr val="black"/>
              </a:solidFill>
            </a:endParaRPr>
          </a:p>
          <a:p>
            <a:pPr lvl="0"/>
            <a:r>
              <a:rPr lang="en-GB" sz="4800" dirty="0" smtClean="0">
                <a:solidFill>
                  <a:prstClr val="black"/>
                </a:solidFill>
              </a:rPr>
              <a:t>In </a:t>
            </a:r>
            <a:r>
              <a:rPr lang="en-GB" sz="4800" dirty="0">
                <a:solidFill>
                  <a:prstClr val="black"/>
                </a:solidFill>
              </a:rPr>
              <a:t>fact there was a study in 2012 intent on discussing this “Culture of Worklessness”, and found it doesn’t exist. (Are ‘Cultures  of  </a:t>
            </a:r>
            <a:r>
              <a:rPr lang="en-GB" sz="4800" dirty="0" smtClean="0">
                <a:solidFill>
                  <a:prstClr val="black"/>
                </a:solidFill>
              </a:rPr>
              <a:t>Worklessness</a:t>
            </a:r>
            <a:r>
              <a:rPr lang="en-GB" sz="4800" dirty="0">
                <a:solidFill>
                  <a:prstClr val="black"/>
                </a:solidFill>
              </a:rPr>
              <a:t>’ Passed Down the Generations? JRF 2012 – Available </a:t>
            </a:r>
            <a:r>
              <a:rPr lang="en-GB" sz="4800" dirty="0">
                <a:solidFill>
                  <a:prstClr val="black"/>
                </a:solidFill>
                <a:ea typeface="Calibri" panose="020F0502020204030204" pitchFamily="34" charset="0"/>
                <a:cs typeface="Times New Roman" panose="02020603050405020304" pitchFamily="18" charset="0"/>
              </a:rPr>
              <a:t>at </a:t>
            </a:r>
            <a:r>
              <a:rPr lang="en-GB" sz="4800" u="sng" dirty="0">
                <a:solidFill>
                  <a:srgbClr val="0000FF"/>
                </a:solidFill>
                <a:ea typeface="Calibri" panose="020F0502020204030204" pitchFamily="34" charset="0"/>
                <a:cs typeface="Times New Roman" panose="02020603050405020304" pitchFamily="18" charset="0"/>
                <a:hlinkClick r:id="rId3"/>
              </a:rPr>
              <a:t>https://www.jrf.org.uk/sites/default/files/jrf/migrated/files/worklessness-families-employment-full.pdf</a:t>
            </a:r>
            <a:r>
              <a:rPr lang="en-GB" sz="4800" dirty="0">
                <a:solidFill>
                  <a:prstClr val="black"/>
                </a:solidFill>
              </a:rPr>
              <a:t>  [Accessed 07/03/2018].</a:t>
            </a:r>
          </a:p>
          <a:p>
            <a:pPr lvl="0"/>
            <a:endParaRPr lang="en-GB" sz="4800" dirty="0">
              <a:solidFill>
                <a:prstClr val="black"/>
              </a:solidFill>
            </a:endParaRPr>
          </a:p>
          <a:p>
            <a:pPr lvl="0"/>
            <a:r>
              <a:rPr lang="en-GB" sz="4800" dirty="0">
                <a:solidFill>
                  <a:prstClr val="black"/>
                </a:solidFill>
              </a:rPr>
              <a:t>People hope and expect to find work.  Life on benefits is highly stressful, and a last resort.</a:t>
            </a:r>
          </a:p>
          <a:p>
            <a:pPr lvl="0"/>
            <a:endParaRPr lang="en-GB" sz="4800" dirty="0">
              <a:solidFill>
                <a:prstClr val="black"/>
              </a:solidFill>
            </a:endParaRPr>
          </a:p>
          <a:p>
            <a:pPr marL="0" lvl="0" indent="0">
              <a:buFont typeface="Arial" panose="020B0604020202020204" pitchFamily="34" charset="0"/>
              <a:buNone/>
            </a:pPr>
            <a:r>
              <a:rPr lang="en-GB" sz="4800" dirty="0" smtClean="0">
                <a:solidFill>
                  <a:prstClr val="black"/>
                </a:solidFill>
              </a:rPr>
              <a:t>A JRF</a:t>
            </a:r>
            <a:r>
              <a:rPr lang="en-GB" sz="4800" baseline="0" dirty="0" smtClean="0">
                <a:solidFill>
                  <a:prstClr val="black"/>
                </a:solidFill>
              </a:rPr>
              <a:t> report in 2018 acknowledged that </a:t>
            </a:r>
            <a:r>
              <a:rPr lang="en-GB" sz="4800" dirty="0" smtClean="0">
                <a:solidFill>
                  <a:prstClr val="black"/>
                </a:solidFill>
              </a:rPr>
              <a:t>‘There </a:t>
            </a:r>
            <a:r>
              <a:rPr lang="en-GB" sz="4800" dirty="0">
                <a:solidFill>
                  <a:prstClr val="black"/>
                </a:solidFill>
              </a:rPr>
              <a:t>has been good progress in Wales on three important drivers of Working- age poverty: Worklessness has fallen, employment rates have risen and adults skills have </a:t>
            </a:r>
            <a:r>
              <a:rPr lang="en-GB" sz="4800" dirty="0" smtClean="0">
                <a:solidFill>
                  <a:prstClr val="black"/>
                </a:solidFill>
              </a:rPr>
              <a:t>improved. ‘ but highlighted</a:t>
            </a:r>
            <a:r>
              <a:rPr lang="en-GB" sz="4800" baseline="0" dirty="0" smtClean="0">
                <a:solidFill>
                  <a:prstClr val="black"/>
                </a:solidFill>
              </a:rPr>
              <a:t> that ‘</a:t>
            </a:r>
            <a:r>
              <a:rPr lang="en-GB" sz="4800" dirty="0" smtClean="0">
                <a:solidFill>
                  <a:prstClr val="black"/>
                </a:solidFill>
              </a:rPr>
              <a:t>However</a:t>
            </a:r>
            <a:r>
              <a:rPr lang="en-GB" sz="4800" dirty="0">
                <a:solidFill>
                  <a:prstClr val="black"/>
                </a:solidFill>
              </a:rPr>
              <a:t>, this has not delivered lower poverty and the risk of poverty has increased for working and workless households</a:t>
            </a:r>
            <a:r>
              <a:rPr lang="en-GB" sz="4800" dirty="0" smtClean="0">
                <a:solidFill>
                  <a:prstClr val="black"/>
                </a:solidFill>
              </a:rPr>
              <a:t>.</a:t>
            </a:r>
            <a:endParaRPr lang="en-GB" sz="4800" dirty="0">
              <a:solidFill>
                <a:prstClr val="black"/>
              </a:solidFill>
            </a:endParaRPr>
          </a:p>
          <a:p>
            <a:pPr lvl="0"/>
            <a:r>
              <a:rPr lang="en-GB" sz="4800" dirty="0">
                <a:solidFill>
                  <a:prstClr val="black"/>
                </a:solidFill>
              </a:rPr>
              <a:t>•  The drivers of rising poverty across the country are reductions to working-age benefits, rising living costs (particularly for housing) and poor quality work.’</a:t>
            </a:r>
          </a:p>
          <a:p>
            <a:pPr lvl="0"/>
            <a:r>
              <a:rPr lang="en-GB" sz="4800" dirty="0">
                <a:solidFill>
                  <a:prstClr val="black"/>
                </a:solidFill>
              </a:rPr>
              <a:t>    </a:t>
            </a:r>
            <a:r>
              <a:rPr lang="en-GB" sz="4800" u="sng" dirty="0">
                <a:solidFill>
                  <a:srgbClr val="0000FF"/>
                </a:solidFill>
                <a:ea typeface="Calibri" panose="020F0502020204030204" pitchFamily="34" charset="0"/>
                <a:cs typeface="Times New Roman" panose="02020603050405020304" pitchFamily="18" charset="0"/>
                <a:hlinkClick r:id="rId4"/>
              </a:rPr>
              <a:t>https://www.jrf.org.uk/report/poverty-wales-2018</a:t>
            </a:r>
            <a:endParaRPr lang="en-GB" sz="4800" dirty="0">
              <a:solidFill>
                <a:prstClr val="black"/>
              </a:solidFill>
              <a:ea typeface="Calibri" panose="020F0502020204030204" pitchFamily="34" charset="0"/>
              <a:cs typeface="Times New Roman" panose="02020603050405020304" pitchFamily="18" charset="0"/>
            </a:endParaRPr>
          </a:p>
          <a:p>
            <a:pPr lvl="0"/>
            <a:r>
              <a:rPr lang="en-GB" sz="4800" dirty="0">
                <a:solidFill>
                  <a:prstClr val="black"/>
                </a:solidFill>
              </a:rPr>
              <a:t>    [Accessed 9 March 2018] </a:t>
            </a:r>
          </a:p>
          <a:p>
            <a:pPr lvl="0"/>
            <a:endParaRPr lang="en-GB" sz="4800" dirty="0">
              <a:solidFill>
                <a:prstClr val="black"/>
              </a:solidFill>
            </a:endParaRPr>
          </a:p>
          <a:p>
            <a:pPr lvl="0"/>
            <a:r>
              <a:rPr lang="en-GB" sz="4800" dirty="0">
                <a:solidFill>
                  <a:prstClr val="black"/>
                </a:solidFill>
              </a:rPr>
              <a:t>So, we’ve looked at how poverty is defined and measured, how it keeps occurring, and what its effects are, we’ve also looked at how these effects are cyclical and poverty repeats itself.  We have established that </a:t>
            </a:r>
            <a:r>
              <a:rPr lang="en-GB" sz="4800" dirty="0" smtClean="0">
                <a:solidFill>
                  <a:prstClr val="black"/>
                </a:solidFill>
              </a:rPr>
              <a:t>contrary to some myths people </a:t>
            </a:r>
            <a:r>
              <a:rPr lang="en-GB" sz="4800" dirty="0">
                <a:solidFill>
                  <a:prstClr val="black"/>
                </a:solidFill>
              </a:rPr>
              <a:t>living in poverty don’t want to be; they aren’t happy about it, they want to get a break.</a:t>
            </a:r>
          </a:p>
          <a:p>
            <a:pPr rtl="0" eaLnBrk="1" latinLnBrk="0" hangingPunct="1"/>
            <a:endParaRPr lang="en-GB" sz="4800" b="1" kern="1200" baseline="0" dirty="0" smtClean="0">
              <a:solidFill>
                <a:schemeClr val="tx1"/>
              </a:solidFill>
              <a:effectLst/>
            </a:endParaRPr>
          </a:p>
          <a:p>
            <a:pPr rtl="0" eaLnBrk="1" latinLnBrk="0" hangingPunct="1"/>
            <a:r>
              <a:rPr lang="en-GB" sz="4800" kern="1200" baseline="0" dirty="0" smtClean="0">
                <a:solidFill>
                  <a:schemeClr val="tx1"/>
                </a:solidFill>
                <a:effectLst/>
              </a:rPr>
              <a:t>So let’s recap.</a:t>
            </a:r>
            <a:endParaRPr lang="en-GB" sz="4800" dirty="0" smtClean="0">
              <a:effectLst/>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17</a:t>
            </a:fld>
            <a:endParaRPr lang="en-GB" dirty="0"/>
          </a:p>
        </p:txBody>
      </p:sp>
    </p:spTree>
    <p:extLst>
      <p:ext uri="{BB962C8B-B14F-4D97-AF65-F5344CB8AC3E}">
        <p14:creationId xmlns:p14="http://schemas.microsoft.com/office/powerpoint/2010/main" val="3320386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r>
              <a:rPr lang="en-GB" b="0" dirty="0" smtClean="0"/>
              <a:t>So</a:t>
            </a:r>
            <a:r>
              <a:rPr lang="en-GB" b="0" baseline="0" dirty="0" smtClean="0"/>
              <a:t> lets look at some of the causes and effects of poverty.  </a:t>
            </a:r>
          </a:p>
          <a:p>
            <a:endParaRPr lang="en-GB" b="0" baseline="0" dirty="0" smtClean="0"/>
          </a:p>
          <a:p>
            <a:r>
              <a:rPr lang="en-GB" dirty="0" smtClean="0"/>
              <a:t>In pairs complete the Ca</a:t>
            </a:r>
            <a:r>
              <a:rPr lang="en-GB" b="0" baseline="0" dirty="0" smtClean="0"/>
              <a:t>use and effects worksheet.</a:t>
            </a:r>
          </a:p>
          <a:p>
            <a:endParaRPr lang="en-GB" b="0" baseline="0" dirty="0" smtClean="0"/>
          </a:p>
          <a:p>
            <a:r>
              <a:rPr lang="en-GB" b="0" baseline="0" dirty="0" smtClean="0"/>
              <a:t>Feedback to the group.  </a:t>
            </a:r>
          </a:p>
          <a:p>
            <a:endParaRPr lang="en-GB" b="0" baseline="0"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18</a:t>
            </a:fld>
            <a:endParaRPr lang="en-GB" dirty="0"/>
          </a:p>
        </p:txBody>
      </p:sp>
    </p:spTree>
    <p:extLst>
      <p:ext uri="{BB962C8B-B14F-4D97-AF65-F5344CB8AC3E}">
        <p14:creationId xmlns:p14="http://schemas.microsoft.com/office/powerpoint/2010/main" val="28072538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you can see from what you’ve discussed</a:t>
            </a:r>
            <a:r>
              <a:rPr lang="en-GB" baseline="0" dirty="0" smtClean="0"/>
              <a:t> </a:t>
            </a:r>
            <a:r>
              <a:rPr lang="en-GB" b="1" baseline="0" dirty="0" smtClean="0"/>
              <a:t>p</a:t>
            </a:r>
            <a:r>
              <a:rPr lang="en-GB" b="1" dirty="0" smtClean="0"/>
              <a:t>overty isn’t something that happens to others, it’s something that can happen to almost anyone.</a:t>
            </a:r>
          </a:p>
          <a:p>
            <a:endParaRPr lang="en-GB" b="1" dirty="0" smtClean="0"/>
          </a:p>
          <a:p>
            <a:endParaRPr lang="en-GB" b="1" dirty="0" smtClean="0"/>
          </a:p>
          <a:p>
            <a:r>
              <a:rPr lang="en-GB" b="0" dirty="0" smtClean="0"/>
              <a:t>Let’s look more deeply at some of the effects of poverty</a:t>
            </a:r>
            <a:endParaRPr lang="en-GB" b="0"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19</a:t>
            </a:fld>
            <a:endParaRPr lang="en-GB" dirty="0"/>
          </a:p>
        </p:txBody>
      </p:sp>
    </p:spTree>
    <p:extLst>
      <p:ext uri="{BB962C8B-B14F-4D97-AF65-F5344CB8AC3E}">
        <p14:creationId xmlns:p14="http://schemas.microsoft.com/office/powerpoint/2010/main" val="3426715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Deprivation </a:t>
            </a:r>
            <a:r>
              <a:rPr kumimoji="0" lang="en-GB" b="0" i="0" u="none" strike="noStrike" kern="1200" cap="none" spc="0" normalizeH="0" baseline="0" noProof="0" dirty="0" smtClean="0">
                <a:ln>
                  <a:noFill/>
                </a:ln>
                <a:solidFill>
                  <a:prstClr val="black"/>
                </a:solidFill>
                <a:effectLst/>
                <a:uLnTx/>
                <a:uFillTx/>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Information on relative deprivation for local areas in Swansea, at Lower Super Output Area (LSOA) level, is available from the Welsh Index of Multiple Deprivation (WIMD) 2014.  The Index brings together data 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Income • Employment • Health • Education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Housing • Physical environment • Access to services • Community safety.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Swansea has an above average share of its LSOAs (18 out of 148, or 12%) featuring in the most deprived 10 per cent in Wales.  Eight of Wales’ 22 local authorities have a higher proportion of deprived LSOAs.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p>
          <a:p>
            <a:pPr lvl="0">
              <a:lnSpc>
                <a:spcPct val="115000"/>
              </a:lnSpc>
              <a:spcAft>
                <a:spcPts val="1000"/>
              </a:spcAft>
              <a:defRPr/>
            </a:pPr>
            <a:r>
              <a:rPr kumimoji="0" lang="en-GB" b="1" i="0" u="none" strike="noStrike" kern="1200" cap="none" spc="0" normalizeH="0" baseline="0" noProof="0" dirty="0" smtClean="0">
                <a:ln>
                  <a:noFill/>
                </a:ln>
                <a:solidFill>
                  <a:prstClr val="black"/>
                </a:solidFill>
                <a:effectLst/>
                <a:uLnTx/>
                <a:uFillTx/>
              </a:rPr>
              <a:t>Overall, levels of deprivation in Swansea are most significant in respect of the Income, Health and Education </a:t>
            </a:r>
            <a:r>
              <a:rPr lang="en-GB" b="1" dirty="0" smtClean="0">
                <a:solidFill>
                  <a:prstClr val="black"/>
                </a:solidFill>
              </a:rPr>
              <a:t>domains.</a:t>
            </a:r>
          </a:p>
          <a:p>
            <a:pPr lvl="0">
              <a:lnSpc>
                <a:spcPct val="115000"/>
              </a:lnSpc>
              <a:spcAft>
                <a:spcPts val="1000"/>
              </a:spcAft>
              <a:defRPr/>
            </a:pPr>
            <a:r>
              <a:rPr lang="en-GB" b="1" dirty="0" smtClean="0">
                <a:solidFill>
                  <a:prstClr val="black"/>
                </a:solidFill>
              </a:rPr>
              <a:t>The </a:t>
            </a:r>
            <a:r>
              <a:rPr lang="en-GB" b="1" dirty="0">
                <a:solidFill>
                  <a:prstClr val="black"/>
                </a:solidFill>
              </a:rPr>
              <a:t>next WIMD data update is due for release on the 27th November 2019 </a:t>
            </a:r>
            <a:r>
              <a:rPr lang="en-GB" b="1" dirty="0" smtClean="0">
                <a:solidFill>
                  <a:prstClr val="black"/>
                </a:solidFill>
              </a:rPr>
              <a:t>see</a:t>
            </a:r>
            <a:endParaRPr lang="en-GB" b="1" dirty="0">
              <a:solidFill>
                <a:prstClr val="black"/>
              </a:solidFill>
            </a:endParaRPr>
          </a:p>
          <a:p>
            <a:pPr lvl="0">
              <a:lnSpc>
                <a:spcPct val="115000"/>
              </a:lnSpc>
              <a:spcAft>
                <a:spcPts val="1000"/>
              </a:spcAft>
              <a:defRPr/>
            </a:pPr>
            <a:r>
              <a:rPr lang="en-GB" dirty="0">
                <a:solidFill>
                  <a:prstClr val="black"/>
                </a:solidFill>
              </a:rPr>
              <a:t>https://digitalanddata.blog.gov.wales/2019/10/29/chief-statisticians-update-coming-soon-new-data-for-understanding-areas-of-deprivation-in-wales/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b="1" i="0" u="none" strike="noStrike" kern="1200" cap="none" spc="0" normalizeH="0" baseline="0" noProof="0" dirty="0" smtClean="0">
                <a:ln>
                  <a:noFill/>
                </a:ln>
                <a:solidFill>
                  <a:prstClr val="black"/>
                </a:solidFill>
                <a:effectLst/>
                <a:uLnTx/>
                <a:uFillTx/>
                <a:cs typeface="Times New Roman"/>
              </a:rPr>
              <a:t>____________________________________________________________________</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b="1" i="0" u="sng" strike="noStrike" kern="1200" cap="none" spc="0" normalizeH="0" baseline="0" noProof="0" dirty="0" smtClean="0">
                <a:ln>
                  <a:noFill/>
                </a:ln>
                <a:solidFill>
                  <a:prstClr val="black"/>
                </a:solidFill>
                <a:effectLst/>
                <a:uLnTx/>
                <a:uFillTx/>
                <a:ea typeface="Calibri"/>
                <a:cs typeface="Times New Roman"/>
              </a:rPr>
              <a:t>Health Inequalities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Inequalities in health are experienced across Swansea, both geographically and by different population groups, with health outcomes statistically significantly worse in the more deprived areas of Swansea than Wales as a whole.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For example, statistics from the Public Health Wales Observatory (2005-09) suggest that Swansea has: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a typeface="Calibri"/>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 A life expectancy gap between the most and least deprived areas of around 12 years for males and 7 years for females.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 The healthy life expectancy gap is nearly 23 years for males and 15 years for females.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prstClr val="black"/>
                </a:solidFill>
                <a:effectLst/>
                <a:uLnTx/>
                <a:uFillTx/>
                <a:ea typeface="Calibri"/>
                <a:cs typeface="Times New Roman"/>
              </a:rPr>
              <a:t> The disability-free life expectancy gap is nearly 18 years for males and 14 years for females.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sng" strike="noStrike" kern="1200" cap="none" spc="0" normalizeH="0" baseline="0" noProof="0" dirty="0" smtClean="0">
                <a:ln>
                  <a:noFill/>
                </a:ln>
                <a:solidFill>
                  <a:prstClr val="black"/>
                </a:solidFill>
                <a:effectLst/>
                <a:uLnTx/>
                <a:uFillTx/>
              </a:rPr>
              <a:t>Education</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b="0" i="0" u="none" strike="noStrike" kern="1200" cap="none" spc="0" normalizeH="0" baseline="0" noProof="0" dirty="0" smtClean="0">
                <a:ln>
                  <a:noFill/>
                </a:ln>
                <a:solidFill>
                  <a:prstClr val="black"/>
                </a:solidFill>
                <a:effectLst/>
                <a:uLnTx/>
                <a:uFillTx/>
              </a:rPr>
              <a:t>   Children from poorer backgrounds lag at all stages of education.</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b="0" i="0" u="none" strike="noStrike" kern="1200" cap="none" spc="0" normalizeH="0" baseline="0" noProof="0" dirty="0" smtClean="0">
                <a:ln>
                  <a:noFill/>
                </a:ln>
                <a:solidFill>
                  <a:prstClr val="black"/>
                </a:solidFill>
                <a:effectLst/>
                <a:uLnTx/>
                <a:uFillTx/>
              </a:rPr>
              <a:t>   By the age of three, poorer children are estimated to be, on average, nine months behind children from more wealthy</a:t>
            </a:r>
          </a:p>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GB" b="0" i="0" u="none" strike="noStrike" kern="1200" cap="none" spc="0" normalizeH="0" baseline="0" noProof="0" dirty="0" smtClean="0">
                <a:ln>
                  <a:noFill/>
                </a:ln>
                <a:solidFill>
                  <a:prstClr val="black"/>
                </a:solidFill>
                <a:effectLst/>
                <a:uLnTx/>
                <a:uFillTx/>
              </a:rPr>
              <a:t>    backgrounds. </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b="0" i="0" u="none" strike="noStrike" kern="1200" cap="none" spc="0" normalizeH="0" baseline="0" noProof="0" dirty="0" smtClean="0">
                <a:ln>
                  <a:noFill/>
                </a:ln>
                <a:solidFill>
                  <a:prstClr val="black"/>
                </a:solidFill>
                <a:effectLst/>
                <a:uLnTx/>
                <a:uFillTx/>
              </a:rPr>
              <a:t>   Effects can be seen throughout primary and secondary school</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b="1" i="0" u="sng" strike="noStrike" kern="1200" cap="none" spc="0" normalizeH="0" baseline="0" noProof="0" dirty="0" smtClean="0">
                <a:ln>
                  <a:noFill/>
                </a:ln>
                <a:solidFill>
                  <a:prstClr val="black"/>
                </a:solidFill>
                <a:effectLst/>
                <a:uLnTx/>
                <a:uFillTx/>
              </a:rPr>
              <a:t>Increased risk of exposure to </a:t>
            </a:r>
            <a:r>
              <a:rPr kumimoji="0" lang="en-GB" b="1" i="0" u="sng" strike="noStrike" kern="1200" cap="none" spc="0" normalizeH="0" baseline="0" noProof="0" dirty="0" smtClean="0">
                <a:ln>
                  <a:noFill/>
                </a:ln>
                <a:solidFill>
                  <a:srgbClr val="990033"/>
                </a:solidFill>
                <a:effectLst/>
                <a:uLnTx/>
                <a:uFillTx/>
              </a:rPr>
              <a:t>adversity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b="0" i="0" u="none" strike="noStrike" kern="1200" cap="none" spc="0" normalizeH="0" baseline="0" noProof="0" dirty="0" smtClean="0">
                <a:ln>
                  <a:noFill/>
                </a:ln>
                <a:solidFill>
                  <a:prstClr val="black"/>
                </a:solidFill>
                <a:effectLst/>
                <a:uLnTx/>
                <a:uFillTx/>
              </a:rPr>
              <a:t>Examples of ‘</a:t>
            </a:r>
            <a:r>
              <a:rPr kumimoji="0" lang="en-GB" b="1" i="0" u="none" strike="noStrike" kern="1200" cap="none" spc="0" normalizeH="0" baseline="0" noProof="0" dirty="0" smtClean="0">
                <a:ln>
                  <a:noFill/>
                </a:ln>
                <a:solidFill>
                  <a:prstClr val="black"/>
                </a:solidFill>
                <a:effectLst/>
                <a:uLnTx/>
                <a:uFillTx/>
              </a:rPr>
              <a:t>adversity</a:t>
            </a:r>
            <a:r>
              <a:rPr kumimoji="0" lang="en-GB" b="0" i="0" u="none" strike="noStrike" kern="1200" cap="none" spc="0" normalizeH="0" baseline="0" noProof="0" dirty="0" smtClean="0">
                <a:ln>
                  <a:noFill/>
                </a:ln>
                <a:solidFill>
                  <a:prstClr val="black"/>
                </a:solidFill>
                <a:effectLst/>
                <a:uLnTx/>
                <a:uFillTx/>
              </a:rPr>
              <a:t>’ in modern UK life:</a:t>
            </a:r>
            <a:endParaRPr kumimoji="0" lang="en-GB" b="0" i="0" u="none" strike="noStrike" kern="1200" cap="none" spc="0" normalizeH="0" baseline="0" noProof="0" dirty="0" smtClean="0">
              <a:ln>
                <a:noFill/>
              </a:ln>
              <a:solidFill>
                <a:srgbClr val="990033"/>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Poor housing, or homelessness - Children living in poverty are almost twice as likely to live in bad housing.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b="0" i="0" u="none" strike="noStrike" kern="1200" cap="none" spc="0" normalizeH="0" baseline="0" noProof="0" dirty="0" smtClean="0">
                <a:ln>
                  <a:noFill/>
                </a:ln>
                <a:solidFill>
                  <a:prstClr val="black"/>
                </a:solidFill>
                <a:effectLst/>
                <a:uLnTx/>
                <a:uFillTx/>
              </a:rPr>
              <a:t>This has significant  effects on both their physical and mental health, as well as educational achievement   </a:t>
            </a:r>
            <a:r>
              <a:rPr kumimoji="0" lang="en-GB" b="0" i="0" u="none" strike="noStrike" kern="1200" cap="none" spc="0" normalizeH="0" baseline="0" noProof="0" dirty="0" smtClean="0">
                <a:ln>
                  <a:noFill/>
                </a:ln>
                <a:solidFill>
                  <a:prstClr val="black"/>
                </a:solidFill>
                <a:effectLst/>
                <a:uLnTx/>
                <a:uFillTx/>
                <a:hlinkClick r:id="rId3"/>
              </a:rPr>
              <a:t>http://image.guardian.co.uk/sys-iles/Society/documents/2006/11/28/Again</a:t>
            </a:r>
            <a:endParaRPr kumimoji="0" lang="en-GB" b="0" i="0" u="none" strike="noStrike" kern="1200" cap="none" spc="0" normalizeH="0" baseline="0" noProof="0" dirty="0" smtClean="0">
              <a:ln>
                <a:noFill/>
              </a:ln>
              <a:solidFill>
                <a:prstClr val="black"/>
              </a:solidFill>
              <a:effectLst/>
              <a:uLnTx/>
              <a:uFillTx/>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b="0" i="0" u="none" strike="noStrike" kern="1200" cap="none" spc="0" normalizeH="0" baseline="0" noProof="0" dirty="0" smtClean="0">
                <a:ln>
                  <a:noFill/>
                </a:ln>
                <a:solidFill>
                  <a:prstClr val="black"/>
                </a:solidFill>
                <a:effectLst/>
                <a:uLnTx/>
                <a:uFillTx/>
              </a:rPr>
              <a:t> </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Unemployment or low paid,  insecure work</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Poor mental health</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Family disharmony; violence </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Substance abuse</a:t>
            </a:r>
          </a:p>
          <a:p>
            <a:pPr marL="609600" marR="0" lvl="0" indent="-609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solidFill>
                  <a:prstClr val="black"/>
                </a:solidFill>
                <a:effectLst/>
                <a:uLnTx/>
                <a:uFillTx/>
              </a:rPr>
              <a:t>Crime</a:t>
            </a:r>
          </a:p>
          <a:p>
            <a:pPr marL="609600" marR="0" lvl="0" indent="-60960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Signs of </a:t>
            </a:r>
            <a:r>
              <a:rPr kumimoji="0" lang="en-GB" b="0" i="0" u="none" strike="noStrike" kern="1200" cap="none" spc="0" normalizeH="0" baseline="0" noProof="0" dirty="0" smtClean="0">
                <a:ln>
                  <a:noFill/>
                </a:ln>
                <a:solidFill>
                  <a:srgbClr val="990033"/>
                </a:solidFill>
                <a:effectLst/>
                <a:uLnTx/>
                <a:uFillTx/>
              </a:rPr>
              <a:t>adversity</a:t>
            </a:r>
            <a:r>
              <a:rPr kumimoji="0" lang="en-GB" b="0" i="0" u="none" strike="noStrike" kern="1200" cap="none" spc="0" normalizeH="0" baseline="0" noProof="0" dirty="0" smtClean="0">
                <a:ln>
                  <a:noFill/>
                </a:ln>
                <a:solidFill>
                  <a:prstClr val="black"/>
                </a:solidFill>
                <a:effectLst/>
                <a:uLnTx/>
                <a:uFillTx/>
              </a:rPr>
              <a:t> = signs of </a:t>
            </a:r>
            <a:r>
              <a:rPr kumimoji="0" lang="en-GB" b="0" i="0" u="none" strike="noStrike" kern="1200" cap="none" spc="0" normalizeH="0" baseline="0" noProof="0" dirty="0" smtClean="0">
                <a:ln>
                  <a:noFill/>
                </a:ln>
                <a:solidFill>
                  <a:srgbClr val="990033"/>
                </a:solidFill>
                <a:effectLst/>
                <a:uLnTx/>
                <a:uFillTx/>
              </a:rPr>
              <a:t>poverty</a:t>
            </a: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0" i="0" u="sng" strike="noStrike" kern="1200" cap="none" spc="0" normalizeH="0" baseline="0" noProof="0" dirty="0" smtClean="0">
                <a:ln>
                  <a:noFill/>
                </a:ln>
                <a:solidFill>
                  <a:prstClr val="black"/>
                </a:solidFill>
                <a:effectLst/>
                <a:uLnTx/>
                <a:uFillTx/>
              </a:rPr>
              <a:t>Lack of </a:t>
            </a:r>
            <a:r>
              <a:rPr kumimoji="0" lang="en-GB" b="1" i="0" u="sng" strike="noStrike" kern="1200" cap="none" spc="0" normalizeH="0" baseline="0" noProof="0" dirty="0" smtClean="0">
                <a:ln>
                  <a:noFill/>
                </a:ln>
                <a:solidFill>
                  <a:srgbClr val="990033"/>
                </a:solidFill>
                <a:effectLst/>
                <a:uLnTx/>
                <a:uFillTx/>
              </a:rPr>
              <a:t>resources </a:t>
            </a: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srgbClr val="990033"/>
                </a:solidFill>
                <a:effectLst/>
                <a:uLnTx/>
                <a:uFillTx/>
              </a:rPr>
              <a:t>Resource</a:t>
            </a:r>
            <a:r>
              <a:rPr kumimoji="0" lang="en-GB" b="0" i="0" u="none" strike="noStrike" kern="1200" cap="none" spc="0" normalizeH="0" baseline="0" noProof="0" dirty="0" smtClean="0">
                <a:ln>
                  <a:noFill/>
                </a:ln>
                <a:solidFill>
                  <a:prstClr val="black"/>
                </a:solidFill>
                <a:effectLst/>
                <a:uLnTx/>
                <a:uFillTx/>
              </a:rPr>
              <a:t>: Something that can be used for support or help; the ability to deal with a difficult or troublesome situation effectively;  </a:t>
            </a:r>
            <a:r>
              <a:rPr kumimoji="0" lang="en-GB" b="1" i="0" u="none" strike="noStrike" kern="1200" cap="none" spc="0" normalizeH="0" baseline="0" noProof="0" dirty="0" smtClean="0">
                <a:ln>
                  <a:noFill/>
                </a:ln>
                <a:solidFill>
                  <a:prstClr val="black"/>
                </a:solidFill>
                <a:effectLst/>
                <a:uLnTx/>
                <a:uFillTx/>
              </a:rPr>
              <a:t>i.e. money, family support</a:t>
            </a:r>
            <a:endParaRPr kumimoji="0" lang="en-GB" b="0" i="0" u="none"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smtClean="0">
              <a:ln>
                <a:noFill/>
              </a:ln>
              <a:solidFill>
                <a:srgbClr val="990033"/>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‘Resources’ can exist on many levels</a:t>
            </a:r>
            <a:r>
              <a:rPr kumimoji="0" lang="en-GB" b="0" i="0" u="none" strike="noStrike" kern="1200" cap="none" spc="0" normalizeH="0" baseline="0" noProof="0" dirty="0" smtClean="0">
                <a:ln>
                  <a:noFill/>
                </a:ln>
                <a:solidFill>
                  <a:prstClr val="black"/>
                </a:solidFill>
                <a:effectLst/>
                <a:uLnTx/>
                <a:uFillTx/>
              </a:rPr>
              <a:t>:                      </a:t>
            </a:r>
            <a:r>
              <a:rPr kumimoji="0" lang="en-GB" b="1" i="0" u="none" strike="noStrike" kern="1200" cap="none" spc="0" normalizeH="0" baseline="0" noProof="0" dirty="0" smtClean="0">
                <a:ln>
                  <a:noFill/>
                </a:ln>
                <a:solidFill>
                  <a:prstClr val="black"/>
                </a:solidFill>
                <a:effectLst/>
                <a:uLnTx/>
                <a:uFillTx/>
              </a:rPr>
              <a:t>Examples:          </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r>
              <a:rPr kumimoji="0" lang="en-GB" b="1" i="0" u="none" strike="noStrike" kern="1200" cap="none" spc="0" normalizeH="0" baseline="0" noProof="0" dirty="0" smtClean="0">
                <a:ln>
                  <a:noFill/>
                </a:ln>
                <a:solidFill>
                  <a:prstClr val="black"/>
                </a:solidFill>
                <a:effectLst/>
                <a:uLnTx/>
                <a:uFillTx/>
              </a:rPr>
              <a:t>A person can have their own resources           </a:t>
            </a:r>
            <a:r>
              <a:rPr kumimoji="0" lang="en-GB" b="0" i="0" u="none" strike="noStrike" kern="1200" cap="none" spc="0" normalizeH="0" baseline="0" noProof="0" dirty="0" smtClean="0">
                <a:ln>
                  <a:noFill/>
                </a:ln>
                <a:solidFill>
                  <a:prstClr val="black"/>
                </a:solidFill>
                <a:effectLst/>
                <a:uLnTx/>
                <a:uFillTx/>
              </a:rPr>
              <a:t>- Wealth/Knowledge/(Social)        skills/Problem-solving/Self-esteem/Self-efficacy</a:t>
            </a:r>
          </a:p>
          <a:p>
            <a:pPr marL="88900" marR="0" lvl="0" indent="-889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prstClr val="black"/>
                </a:solidFill>
                <a:effectLst/>
                <a:uLnTx/>
                <a:uFillTx/>
              </a:rPr>
              <a:t>A family can have resources between them      </a:t>
            </a:r>
            <a:r>
              <a:rPr kumimoji="0" lang="en-GB" b="0" i="0" u="none" strike="noStrike" kern="1200" cap="none" spc="0" normalizeH="0" baseline="0" noProof="0" dirty="0" smtClean="0">
                <a:ln>
                  <a:noFill/>
                </a:ln>
                <a:solidFill>
                  <a:prstClr val="black"/>
                </a:solidFill>
                <a:effectLst/>
                <a:uLnTx/>
                <a:uFillTx/>
              </a:rPr>
              <a:t>- Wealth/Knowledge/Problem-     solving/Collective self-efficacy</a:t>
            </a:r>
          </a:p>
          <a:p>
            <a:pPr marL="177800" marR="0" lvl="0" indent="-17780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a:t>
            </a:r>
            <a:r>
              <a:rPr kumimoji="0" lang="en-GB" b="1" i="0" u="none" strike="noStrike" kern="1200" cap="none" spc="0" normalizeH="0" baseline="0" noProof="0" dirty="0" smtClean="0">
                <a:ln>
                  <a:noFill/>
                </a:ln>
                <a:solidFill>
                  <a:prstClr val="black"/>
                </a:solidFill>
                <a:effectLst/>
                <a:uLnTx/>
                <a:uFillTx/>
              </a:rPr>
              <a:t>A community can share things like                  </a:t>
            </a:r>
            <a:r>
              <a:rPr kumimoji="0" lang="en-GB" b="0" i="0" u="none" strike="noStrike" kern="1200" cap="none" spc="0" normalizeH="0" baseline="0" noProof="0" dirty="0" smtClean="0">
                <a:ln>
                  <a:noFill/>
                </a:ln>
                <a:solidFill>
                  <a:prstClr val="black"/>
                </a:solidFill>
                <a:effectLst/>
                <a:uLnTx/>
                <a:uFillTx/>
              </a:rPr>
              <a:t>- Physical facilities like health centres, libraries, shops, parks, and also have a sense of working together well.   </a:t>
            </a:r>
          </a:p>
          <a:p>
            <a:pPr marL="177800" marR="0" lvl="0" indent="-177800" algn="l" defTabSz="914400" rtl="0" eaLnBrk="1" fontAlgn="auto" latinLnBrk="0" hangingPunct="1">
              <a:lnSpc>
                <a:spcPct val="100000"/>
              </a:lnSpc>
              <a:spcBef>
                <a:spcPts val="0"/>
              </a:spcBef>
              <a:spcAft>
                <a:spcPts val="0"/>
              </a:spcAft>
              <a:buClrTx/>
              <a:buSzTx/>
              <a:buFontTx/>
              <a:buNone/>
              <a:tabLst/>
              <a:defRPr/>
            </a:pPr>
            <a:endParaRPr kumimoji="0" lang="en-GB" b="0" i="0" u="sng"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0" i="0" u="sng" strike="noStrike" kern="1200" cap="none" spc="0" normalizeH="0" baseline="0" noProof="0" dirty="0" smtClean="0">
                <a:ln>
                  <a:noFill/>
                </a:ln>
                <a:solidFill>
                  <a:prstClr val="black"/>
                </a:solidFill>
                <a:effectLst/>
                <a:uLnTx/>
                <a:uFillTx/>
              </a:rPr>
              <a:t>Lack of </a:t>
            </a:r>
            <a:r>
              <a:rPr kumimoji="0" lang="en-GB" b="1" i="0" u="sng" strike="noStrike" kern="1200" cap="none" spc="0" normalizeH="0" baseline="0" noProof="0" dirty="0" smtClean="0">
                <a:ln>
                  <a:noFill/>
                </a:ln>
                <a:solidFill>
                  <a:srgbClr val="990033"/>
                </a:solidFill>
                <a:effectLst/>
                <a:uLnTx/>
                <a:uFillTx/>
              </a:rPr>
              <a:t>resilience</a:t>
            </a: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smtClean="0">
                <a:ln>
                  <a:noFill/>
                </a:ln>
                <a:solidFill>
                  <a:srgbClr val="990033"/>
                </a:solidFill>
                <a:effectLst/>
                <a:uLnTx/>
                <a:uFillTx/>
              </a:rPr>
              <a:t>Resilience - </a:t>
            </a:r>
            <a:r>
              <a:rPr kumimoji="0" lang="en-GB" b="0" i="0" u="none" strike="noStrike" kern="1200" cap="none" spc="0" normalizeH="0" baseline="0" noProof="0" dirty="0" smtClean="0">
                <a:ln>
                  <a:noFill/>
                </a:ln>
                <a:solidFill>
                  <a:prstClr val="black"/>
                </a:solidFill>
                <a:effectLst/>
                <a:uLnTx/>
                <a:uFillTx/>
              </a:rPr>
              <a:t>the ability to recover quickly from illness, change, or misfortune; </a:t>
            </a: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L="609600" marR="0" lvl="0" indent="-60960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We’re talking here about </a:t>
            </a:r>
            <a:r>
              <a:rPr kumimoji="0" lang="en-GB" b="1" i="0" u="none" strike="noStrike" kern="1200" cap="none" spc="0" normalizeH="0" baseline="0" noProof="0" dirty="0" smtClean="0">
                <a:ln>
                  <a:noFill/>
                </a:ln>
                <a:solidFill>
                  <a:prstClr val="black"/>
                </a:solidFill>
                <a:effectLst/>
                <a:uLnTx/>
                <a:uFillTx/>
              </a:rPr>
              <a:t>how well people BOUNCE BACK from bad experiences.  </a:t>
            </a:r>
          </a:p>
          <a:p>
            <a:pPr marR="0" lvl="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 Sometimes buoyancy can reduce over time, like an over-stretched elastic band. (persistent poverty can reduce peoples resilience),</a:t>
            </a:r>
            <a:r>
              <a:rPr kumimoji="0" lang="en-GB" b="0" i="0" u="none" strike="noStrike" kern="1200" cap="none" spc="0" normalizeH="0" noProof="0" dirty="0" smtClean="0">
                <a:ln>
                  <a:noFill/>
                </a:ln>
                <a:solidFill>
                  <a:prstClr val="black"/>
                </a:solidFill>
                <a:effectLst/>
                <a:uLnTx/>
                <a:uFillTx/>
              </a:rPr>
              <a:t> a</a:t>
            </a:r>
            <a:r>
              <a:rPr kumimoji="0" lang="en-GB" b="0" i="0" u="none" strike="noStrike" kern="1200" cap="none" spc="0" normalizeH="0" baseline="0" noProof="0" dirty="0" smtClean="0">
                <a:ln>
                  <a:noFill/>
                </a:ln>
                <a:solidFill>
                  <a:prstClr val="black"/>
                </a:solidFill>
                <a:effectLst/>
                <a:uLnTx/>
                <a:uFillTx/>
              </a:rPr>
              <a:t>nd the interesting thing is that, even if you didn’t lack money to begin with, if you go through some adverse event in life – such as having a long-term illness or injury which causes you to lose your job – and you lack resources and resilience, you may suddenly find that you now lack money.  Many people in poverty are highly susceptible to depression, anxiety and other  health problems that can make finding and keeping work very challenging.</a:t>
            </a:r>
          </a:p>
          <a:p>
            <a:pPr marR="0" lvl="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marR="0" lvl="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Next We going to look at how poverty impacts on children and young  people but first lets look at some estimates for children living in Poverty in Swansea</a:t>
            </a:r>
          </a:p>
          <a:p>
            <a:pPr marL="609600" marR="0" lvl="0" indent="-60960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20</a:t>
            </a:fld>
            <a:endParaRPr lang="en-GB" dirty="0"/>
          </a:p>
        </p:txBody>
      </p:sp>
    </p:spTree>
    <p:extLst>
      <p:ext uri="{BB962C8B-B14F-4D97-AF65-F5344CB8AC3E}">
        <p14:creationId xmlns:p14="http://schemas.microsoft.com/office/powerpoint/2010/main" val="2737416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Child Poverty in Swansea, by Parliamentary Constituency</a:t>
            </a:r>
          </a:p>
          <a:p>
            <a:r>
              <a:rPr lang="en-GB" dirty="0"/>
              <a:t>Children living in Poverty 2017-2018 (the most recent year for which figures are available, Data generated May 2019) http://www.endchildpoverty.org.uk/poverty-in-your-area-2019/ [Accessed 03/06/2019]. </a:t>
            </a:r>
            <a:endParaRPr lang="en-GB" dirty="0" smtClean="0"/>
          </a:p>
          <a:p>
            <a:endParaRPr lang="en-GB" dirty="0"/>
          </a:p>
          <a:p>
            <a:r>
              <a:rPr lang="en-GB" b="1" dirty="0" smtClean="0"/>
              <a:t>Theses stats taken from </a:t>
            </a:r>
            <a:r>
              <a:rPr lang="en-GB" b="1" dirty="0"/>
              <a:t>data, published by the End Child Poverty </a:t>
            </a:r>
            <a:r>
              <a:rPr lang="en-GB" b="1" dirty="0" smtClean="0"/>
              <a:t>coalition makes </a:t>
            </a:r>
            <a:r>
              <a:rPr lang="en-GB" b="1" dirty="0"/>
              <a:t>the best estimate of child poverty in a local area using a wide range of indicators. </a:t>
            </a:r>
            <a:r>
              <a:rPr lang="en-GB" b="1" dirty="0" smtClean="0"/>
              <a:t> </a:t>
            </a:r>
            <a:r>
              <a:rPr lang="en-GB" dirty="0"/>
              <a:t>Based on the “less than 60% of the median measure” after housing cost, in 2017- 2018</a:t>
            </a:r>
            <a:r>
              <a:rPr lang="en-GB" dirty="0" smtClean="0"/>
              <a:t>:</a:t>
            </a:r>
          </a:p>
          <a:p>
            <a:r>
              <a:rPr lang="en-GB" dirty="0" smtClean="0"/>
              <a:t>in </a:t>
            </a:r>
            <a:r>
              <a:rPr lang="en-GB" b="1" dirty="0"/>
              <a:t>Swansea East </a:t>
            </a:r>
            <a:r>
              <a:rPr lang="en-GB" dirty="0"/>
              <a:t>34.2% (7836) of children in poverty; </a:t>
            </a:r>
            <a:endParaRPr lang="en-GB" dirty="0" smtClean="0"/>
          </a:p>
          <a:p>
            <a:r>
              <a:rPr lang="en-GB" dirty="0"/>
              <a:t>i</a:t>
            </a:r>
            <a:r>
              <a:rPr lang="en-GB" dirty="0" smtClean="0"/>
              <a:t>n </a:t>
            </a:r>
            <a:r>
              <a:rPr lang="en-GB" b="1" dirty="0"/>
              <a:t>Swansea West </a:t>
            </a:r>
            <a:r>
              <a:rPr lang="en-GB" dirty="0"/>
              <a:t>30.4% (4194) of children in poverty and in </a:t>
            </a:r>
            <a:endParaRPr lang="en-GB" dirty="0" smtClean="0"/>
          </a:p>
          <a:p>
            <a:r>
              <a:rPr lang="en-GB" dirty="0" smtClean="0"/>
              <a:t>In </a:t>
            </a:r>
            <a:r>
              <a:rPr lang="en-GB" b="1" dirty="0" smtClean="0"/>
              <a:t>Gower</a:t>
            </a:r>
            <a:r>
              <a:rPr lang="en-GB" dirty="0" smtClean="0"/>
              <a:t> </a:t>
            </a:r>
            <a:r>
              <a:rPr lang="en-GB" dirty="0"/>
              <a:t>21.1% (3865) of children in poverty. </a:t>
            </a:r>
            <a:endParaRPr lang="en-GB" dirty="0" smtClean="0"/>
          </a:p>
          <a:p>
            <a:endParaRPr lang="en-GB" dirty="0" smtClean="0"/>
          </a:p>
          <a:p>
            <a:r>
              <a:rPr lang="en-GB" b="1" dirty="0" smtClean="0"/>
              <a:t>Lets</a:t>
            </a:r>
            <a:r>
              <a:rPr lang="en-GB" b="1" baseline="0" dirty="0" smtClean="0"/>
              <a:t> look now at children and young people’s experience of poverty</a:t>
            </a:r>
          </a:p>
          <a:p>
            <a:endParaRPr lang="en-GB" b="1" baseline="0" dirty="0" smtClean="0"/>
          </a:p>
          <a:p>
            <a:endParaRPr lang="en-GB" b="1" baseline="0" dirty="0" smtClean="0"/>
          </a:p>
        </p:txBody>
      </p:sp>
      <p:sp>
        <p:nvSpPr>
          <p:cNvPr id="4" name="Slide Number Placeholder 3"/>
          <p:cNvSpPr>
            <a:spLocks noGrp="1"/>
          </p:cNvSpPr>
          <p:nvPr>
            <p:ph type="sldNum" sz="quarter" idx="10"/>
          </p:nvPr>
        </p:nvSpPr>
        <p:spPr/>
        <p:txBody>
          <a:bodyPr/>
          <a:lstStyle/>
          <a:p>
            <a:fld id="{E881C97F-E0FA-4985-BB15-6193C11794B8}" type="slidenum">
              <a:rPr lang="en-GB" smtClean="0"/>
              <a:t>21</a:t>
            </a:fld>
            <a:endParaRPr lang="en-GB" dirty="0"/>
          </a:p>
        </p:txBody>
      </p:sp>
    </p:spTree>
    <p:extLst>
      <p:ext uri="{BB962C8B-B14F-4D97-AF65-F5344CB8AC3E}">
        <p14:creationId xmlns:p14="http://schemas.microsoft.com/office/powerpoint/2010/main" val="3017991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4400" kern="1200" dirty="0" smtClean="0">
                <a:solidFill>
                  <a:schemeClr val="tx1"/>
                </a:solidFill>
                <a:effectLst/>
              </a:rPr>
              <a:t>T Ridge (2009</a:t>
            </a:r>
            <a:r>
              <a:rPr lang="en-GB" sz="4400" b="1" kern="1200" dirty="0" smtClean="0">
                <a:solidFill>
                  <a:schemeClr val="tx1"/>
                </a:solidFill>
                <a:effectLst/>
              </a:rPr>
              <a:t>) Living with poverty: A review of the literature on children’s and families’ experiences of poverty Department for Work and Pensions: London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kern="1200" dirty="0" smtClean="0">
              <a:solidFill>
                <a:schemeClr val="tx1"/>
              </a:solidFill>
              <a:effectLst/>
            </a:endParaRPr>
          </a:p>
          <a:p>
            <a:r>
              <a:rPr lang="en-GB" sz="4400" dirty="0" smtClean="0"/>
              <a:t>In 2009 </a:t>
            </a:r>
            <a:r>
              <a:rPr lang="en-GB" sz="4400" baseline="0" dirty="0" smtClean="0"/>
              <a:t> A  </a:t>
            </a:r>
            <a:r>
              <a:rPr lang="en-GB" sz="4400" dirty="0" smtClean="0"/>
              <a:t>review</a:t>
            </a:r>
            <a:r>
              <a:rPr lang="en-GB" sz="4400" baseline="0" dirty="0" smtClean="0"/>
              <a:t> </a:t>
            </a:r>
            <a:r>
              <a:rPr lang="en-GB" sz="4400" dirty="0" smtClean="0"/>
              <a:t>of the available literature found the key areas of concern identified by children experiencing poverty included: </a:t>
            </a:r>
          </a:p>
          <a:p>
            <a:endParaRPr lang="en-GB" sz="4400" dirty="0" smtClean="0"/>
          </a:p>
          <a:p>
            <a:r>
              <a:rPr lang="en-GB" sz="4400" b="1" dirty="0" smtClean="0"/>
              <a:t>Economic and material deprivation </a:t>
            </a:r>
            <a:r>
              <a:rPr lang="en-GB" sz="4400" dirty="0" smtClean="0"/>
              <a:t>– anxiety their family not having enough money for their needs and going without the essentials like food and clothing. </a:t>
            </a:r>
          </a:p>
          <a:p>
            <a:r>
              <a:rPr lang="en-GB" sz="4400" b="1" dirty="0" smtClean="0"/>
              <a:t>Social deprivation </a:t>
            </a:r>
            <a:r>
              <a:rPr lang="en-GB" sz="4400" dirty="0" smtClean="0"/>
              <a:t>– poverty restricting their access to attend social events and their ability to maintain friendships.</a:t>
            </a:r>
          </a:p>
          <a:p>
            <a:r>
              <a:rPr lang="en-GB" sz="4400" dirty="0"/>
              <a:t>S</a:t>
            </a:r>
            <a:r>
              <a:rPr lang="en-GB" sz="4400" b="1" dirty="0" smtClean="0"/>
              <a:t>chool</a:t>
            </a:r>
            <a:r>
              <a:rPr lang="en-GB" sz="4400" dirty="0" smtClean="0"/>
              <a:t> – inability to pay for resources needed e.g. uniform, study guides and not being able to afford to go on school </a:t>
            </a:r>
            <a:r>
              <a:rPr lang="en-GB" sz="4400" kern="1200" dirty="0" smtClean="0">
                <a:solidFill>
                  <a:schemeClr val="tx1"/>
                </a:solidFill>
                <a:effectLst/>
              </a:rPr>
              <a:t>trips. </a:t>
            </a:r>
            <a:r>
              <a:rPr lang="en-GB" sz="4400" dirty="0" smtClean="0"/>
              <a:t> </a:t>
            </a:r>
          </a:p>
          <a:p>
            <a:r>
              <a:rPr lang="en-GB" sz="4400" b="1" dirty="0" smtClean="0"/>
              <a:t>Poor quality housing, homelessness and neighbourhoods </a:t>
            </a:r>
            <a:r>
              <a:rPr lang="en-GB" sz="4400" dirty="0" smtClean="0"/>
              <a:t>– affected children sleeping, studying and playing at </a:t>
            </a:r>
            <a:r>
              <a:rPr lang="en-GB" sz="4400" kern="1200" dirty="0" smtClean="0">
                <a:solidFill>
                  <a:schemeClr val="tx1"/>
                </a:solidFill>
                <a:effectLst/>
              </a:rPr>
              <a:t>home, as well as, their mental/physical health. Feeling unsafe and there is nothing to do in their local area. </a:t>
            </a:r>
            <a:endParaRPr lang="en-GB" sz="4400" dirty="0" smtClean="0">
              <a:effectLst/>
            </a:endParaRPr>
          </a:p>
          <a:p>
            <a:r>
              <a:rPr lang="en-GB" sz="4400" dirty="0" smtClean="0"/>
              <a:t> </a:t>
            </a:r>
            <a:r>
              <a:rPr lang="en-GB" sz="4400" b="1" dirty="0" smtClean="0"/>
              <a:t>Family pressures </a:t>
            </a:r>
            <a:r>
              <a:rPr lang="en-GB" sz="4400" dirty="0" smtClean="0"/>
              <a:t>– tensions between parents due to severe financial pressure and children taking on additional</a:t>
            </a:r>
            <a:r>
              <a:rPr lang="en-GB" sz="4400" dirty="0"/>
              <a:t> </a:t>
            </a:r>
            <a:r>
              <a:rPr lang="en-GB" sz="4400" kern="1200" dirty="0" smtClean="0">
                <a:solidFill>
                  <a:schemeClr val="tx1"/>
                </a:solidFill>
                <a:effectLst/>
              </a:rPr>
              <a:t>responsibilities in the home</a:t>
            </a:r>
            <a:endParaRPr lang="en-GB" sz="4400" b="1" dirty="0" smtClean="0"/>
          </a:p>
          <a:p>
            <a:r>
              <a:rPr lang="en-GB" sz="4400" b="1" dirty="0"/>
              <a:t>S</a:t>
            </a:r>
            <a:r>
              <a:rPr lang="en-GB" sz="4400" b="1" dirty="0" smtClean="0"/>
              <a:t>tigma and bullying due to visible signs of poverty and difference. </a:t>
            </a:r>
            <a:r>
              <a:rPr lang="en-GB" sz="4400" dirty="0" smtClean="0"/>
              <a:t>Examples: “You can’t do as much, and I don’t  </a:t>
            </a:r>
            <a:r>
              <a:rPr lang="en-GB" sz="4400" kern="1200" dirty="0" smtClean="0">
                <a:solidFill>
                  <a:schemeClr val="tx1"/>
                </a:solidFill>
                <a:effectLst/>
              </a:rPr>
              <a:t>like my clothes and that, so I don’t really get to do much or do stuff like my friends are doing…I am worried about what people think of me, like they think I am sad or something.” Nicole, 13 years old xix T Ridge (2002)  </a:t>
            </a:r>
            <a:r>
              <a:rPr lang="en-GB" sz="4400" i="1" kern="1200" dirty="0" smtClean="0">
                <a:solidFill>
                  <a:schemeClr val="tx1"/>
                </a:solidFill>
                <a:effectLst/>
              </a:rPr>
              <a:t>Child poverty and Social Exclusion: from a child's perspective</a:t>
            </a:r>
            <a:r>
              <a:rPr lang="en-GB" sz="4400" kern="1200" dirty="0" smtClean="0">
                <a:solidFill>
                  <a:schemeClr val="tx1"/>
                </a:solidFill>
                <a:effectLst/>
              </a:rPr>
              <a:t>, Policy Press.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kern="1200" dirty="0" smtClean="0">
              <a:solidFill>
                <a:schemeClr val="tx1"/>
              </a:solidFill>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4400" kern="1200" dirty="0" smtClean="0">
                <a:solidFill>
                  <a:schemeClr val="tx1"/>
                </a:solidFill>
                <a:effectLst/>
              </a:rPr>
              <a:t>We’ll look more at the impact of stereotyping and stigma in the next few slides </a:t>
            </a:r>
            <a:r>
              <a:rPr lang="en-GB" sz="4400" b="1" kern="1200" dirty="0" smtClean="0">
                <a:solidFill>
                  <a:schemeClr val="tx1"/>
                </a:solidFill>
                <a:effectLst/>
              </a:rPr>
              <a:t>but first Let’s </a:t>
            </a:r>
          </a:p>
          <a:p>
            <a:pPr marL="0" marR="0" indent="0" algn="l" defTabSz="914400" rtl="0" eaLnBrk="1" fontAlgn="auto" latinLnBrk="0" hangingPunct="1">
              <a:lnSpc>
                <a:spcPct val="100000"/>
              </a:lnSpc>
              <a:spcBef>
                <a:spcPts val="0"/>
              </a:spcBef>
              <a:spcAft>
                <a:spcPts val="0"/>
              </a:spcAft>
              <a:buClrTx/>
              <a:buSzTx/>
              <a:buFontTx/>
              <a:buNone/>
              <a:tabLst/>
              <a:defRPr/>
            </a:pPr>
            <a:r>
              <a:rPr lang="en-GB" sz="4400" b="1" kern="1200" dirty="0" smtClean="0">
                <a:solidFill>
                  <a:schemeClr val="tx1"/>
                </a:solidFill>
                <a:effectLst/>
              </a:rPr>
              <a:t> listen to Sam talking about his experience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4400" b="1" dirty="0"/>
          </a:p>
          <a:p>
            <a:pPr>
              <a:defRPr/>
            </a:pPr>
            <a:r>
              <a:rPr lang="en-GB" sz="4400" kern="1200" dirty="0" smtClean="0">
                <a:solidFill>
                  <a:schemeClr val="tx1"/>
                </a:solidFill>
                <a:effectLst/>
              </a:rPr>
              <a:t>Sam’s extract from</a:t>
            </a:r>
            <a:r>
              <a:rPr lang="en-GB" sz="4400" kern="1200" baseline="0" dirty="0" smtClean="0">
                <a:solidFill>
                  <a:schemeClr val="tx1"/>
                </a:solidFill>
                <a:effectLst/>
              </a:rPr>
              <a:t> </a:t>
            </a:r>
            <a:r>
              <a:rPr lang="en-GB" sz="4400" i="1" kern="1200" baseline="0" dirty="0" smtClean="0">
                <a:solidFill>
                  <a:schemeClr val="tx1"/>
                </a:solidFill>
                <a:effectLst/>
              </a:rPr>
              <a:t>Poor </a:t>
            </a:r>
            <a:r>
              <a:rPr lang="en-GB" sz="4400" i="1" dirty="0"/>
              <a:t>Kids:  Life on the Breadline  </a:t>
            </a:r>
            <a:r>
              <a:rPr lang="en-GB" sz="4400" dirty="0" smtClean="0"/>
              <a:t>on</a:t>
            </a:r>
            <a:r>
              <a:rPr lang="en-GB" sz="4400" i="1" dirty="0" smtClean="0"/>
              <a:t> </a:t>
            </a:r>
            <a:r>
              <a:rPr lang="en-GB" sz="4400" kern="1200" baseline="0" dirty="0" smtClean="0">
                <a:solidFill>
                  <a:schemeClr val="tx1"/>
                </a:solidFill>
                <a:effectLst/>
              </a:rPr>
              <a:t>YouTube’ entitled – ‘</a:t>
            </a:r>
            <a:r>
              <a:rPr lang="en-GB" sz="4400" i="1" kern="1200" baseline="0" dirty="0" smtClean="0">
                <a:solidFill>
                  <a:schemeClr val="tx1"/>
                </a:solidFill>
                <a:effectLst/>
              </a:rPr>
              <a:t>Fragile Boy Bullied At School For Being Poor</a:t>
            </a:r>
            <a:r>
              <a:rPr lang="en-GB" sz="4400" kern="1200" dirty="0" smtClean="0">
                <a:solidFill>
                  <a:schemeClr val="tx1"/>
                </a:solidFill>
                <a:effectLst/>
              </a:rPr>
              <a:t> </a:t>
            </a:r>
            <a:r>
              <a:rPr lang="en-GB" sz="4400" dirty="0"/>
              <a:t>‘ available </a:t>
            </a:r>
            <a:r>
              <a:rPr lang="en-GB" sz="4400" dirty="0" smtClean="0"/>
              <a:t>here: </a:t>
            </a:r>
            <a:r>
              <a:rPr lang="en-GB" sz="4400" b="1" dirty="0" smtClean="0"/>
              <a:t>https</a:t>
            </a:r>
            <a:r>
              <a:rPr lang="en-GB" sz="4400" b="1" dirty="0"/>
              <a:t>://www.youtube.com/watch?v=6xjt0Xj2IA8</a:t>
            </a:r>
            <a:endParaRPr lang="en-GB" sz="4400" kern="1200" dirty="0" smtClean="0">
              <a:solidFill>
                <a:schemeClr val="tx1"/>
              </a:solidFill>
              <a:effectLst/>
            </a:endParaRPr>
          </a:p>
          <a:p>
            <a:pPr>
              <a:defRPr/>
            </a:pPr>
            <a:r>
              <a:rPr lang="en-GB" sz="4400" kern="1200" baseline="0" dirty="0" smtClean="0">
                <a:solidFill>
                  <a:schemeClr val="tx1"/>
                </a:solidFill>
                <a:effectLst/>
              </a:rPr>
              <a:t> </a:t>
            </a:r>
            <a:r>
              <a:rPr lang="en-GB" sz="4400" dirty="0"/>
              <a:t>T</a:t>
            </a:r>
            <a:r>
              <a:rPr lang="en-GB" sz="4400" dirty="0" smtClean="0"/>
              <a:t>he full documentary </a:t>
            </a:r>
            <a:r>
              <a:rPr lang="en-GB" sz="4400" kern="1200" baseline="0" dirty="0" smtClean="0">
                <a:solidFill>
                  <a:schemeClr val="tx1"/>
                </a:solidFill>
                <a:effectLst/>
              </a:rPr>
              <a:t>is available </a:t>
            </a:r>
            <a:r>
              <a:rPr lang="en-GB" sz="4400" dirty="0"/>
              <a:t>here  </a:t>
            </a:r>
            <a:r>
              <a:rPr lang="en-GB" sz="4400" dirty="0">
                <a:hlinkClick r:id="rId3"/>
              </a:rPr>
              <a:t>https://</a:t>
            </a:r>
            <a:r>
              <a:rPr lang="en-GB" sz="4400" dirty="0" smtClean="0">
                <a:hlinkClick r:id="rId3"/>
              </a:rPr>
              <a:t>www.youtube.com/watch?v=i9aSp9bFmMg</a:t>
            </a:r>
            <a:r>
              <a:rPr lang="en-GB" sz="4400" dirty="0" smtClean="0"/>
              <a:t> </a:t>
            </a:r>
          </a:p>
          <a:p>
            <a:pPr>
              <a:defRPr/>
            </a:pPr>
            <a:endParaRPr lang="en-GB" sz="4400" kern="1200" dirty="0">
              <a:solidFill>
                <a:schemeClr val="tx1"/>
              </a:solidFill>
              <a:effectLst/>
              <a:latin typeface="+mn-lt"/>
              <a:ea typeface="+mn-ea"/>
              <a:cs typeface="+mn-cs"/>
            </a:endParaRPr>
          </a:p>
          <a:p>
            <a:pPr>
              <a:defRPr/>
            </a:pPr>
            <a:r>
              <a:rPr lang="en-GB" sz="4400" dirty="0" smtClean="0"/>
              <a:t>Let’s look more deeply at </a:t>
            </a:r>
            <a:r>
              <a:rPr lang="en-GB" sz="4400" b="1" dirty="0" smtClean="0"/>
              <a:t>stigma and stereotyping</a:t>
            </a:r>
            <a:endParaRPr lang="en-GB" sz="1200" b="1" kern="1200" dirty="0" smtClean="0">
              <a:solidFill>
                <a:schemeClr val="tx1"/>
              </a:solidFill>
              <a:effectLst/>
            </a:endParaRPr>
          </a:p>
        </p:txBody>
      </p:sp>
      <p:sp>
        <p:nvSpPr>
          <p:cNvPr id="4" name="Slide Number Placeholder 3"/>
          <p:cNvSpPr>
            <a:spLocks noGrp="1"/>
          </p:cNvSpPr>
          <p:nvPr>
            <p:ph type="sldNum" sz="quarter" idx="10"/>
          </p:nvPr>
        </p:nvSpPr>
        <p:spPr/>
        <p:txBody>
          <a:bodyPr/>
          <a:lstStyle/>
          <a:p>
            <a:fld id="{13196DB7-72DD-4515-B89E-FF931D8969CC}" type="slidenum">
              <a:rPr lang="en-GB" smtClean="0"/>
              <a:pPr/>
              <a:t>22</a:t>
            </a:fld>
            <a:endParaRPr lang="en-GB" dirty="0"/>
          </a:p>
        </p:txBody>
      </p:sp>
    </p:spTree>
    <p:extLst>
      <p:ext uri="{BB962C8B-B14F-4D97-AF65-F5344CB8AC3E}">
        <p14:creationId xmlns:p14="http://schemas.microsoft.com/office/powerpoint/2010/main" val="2151620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23</a:t>
            </a:fld>
            <a:endParaRPr lang="en-GB" dirty="0"/>
          </a:p>
        </p:txBody>
      </p:sp>
    </p:spTree>
    <p:extLst>
      <p:ext uri="{BB962C8B-B14F-4D97-AF65-F5344CB8AC3E}">
        <p14:creationId xmlns:p14="http://schemas.microsoft.com/office/powerpoint/2010/main" val="40550709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rtl="0" eaLnBrk="1" latinLnBrk="0" hangingPunct="1">
              <a:buFont typeface="Arial" panose="020B0604020202020204" pitchFamily="34" charset="0"/>
              <a:buNone/>
            </a:pPr>
            <a:r>
              <a:rPr lang="en-GB" dirty="0"/>
              <a:t>C</a:t>
            </a:r>
            <a:r>
              <a:rPr lang="en-GB" dirty="0" smtClean="0"/>
              <a:t>orrigan &amp; Penn (</a:t>
            </a:r>
            <a:r>
              <a:rPr lang="en-GB" dirty="0" smtClean="0">
                <a:hlinkClick r:id="rId3" action="ppaction://hlinkfile"/>
              </a:rPr>
              <a:t>1999</a:t>
            </a:r>
            <a:r>
              <a:rPr lang="en-GB" dirty="0" smtClean="0"/>
              <a:t>), defined stigma as another term for prejudice based on negative stereotyping.</a:t>
            </a:r>
          </a:p>
          <a:p>
            <a:pPr marL="0" indent="0" rtl="0" eaLnBrk="1" latinLnBrk="0" hangingPunct="1">
              <a:buFont typeface="Arial" panose="020B0604020202020204" pitchFamily="34" charset="0"/>
              <a:buNone/>
            </a:pPr>
            <a:endParaRPr lang="en-GB" sz="1200" b="1" kern="1200" dirty="0" smtClean="0">
              <a:solidFill>
                <a:schemeClr val="tx1"/>
              </a:solidFill>
              <a:effectLst/>
              <a:latin typeface="+mn-lt"/>
              <a:ea typeface="+mn-ea"/>
              <a:cs typeface="+mn-cs"/>
            </a:endParaRPr>
          </a:p>
          <a:p>
            <a:pPr marL="0" indent="0" rtl="0" eaLnBrk="1" latinLnBrk="0" hangingPunct="1">
              <a:buFont typeface="Arial" panose="020B0604020202020204" pitchFamily="34" charset="0"/>
              <a:buNone/>
            </a:pPr>
            <a:r>
              <a:rPr lang="en-GB" sz="1200" b="1" kern="1200" dirty="0" smtClean="0">
                <a:solidFill>
                  <a:schemeClr val="tx1"/>
                </a:solidFill>
                <a:effectLst/>
                <a:latin typeface="+mn-lt"/>
                <a:ea typeface="+mn-ea"/>
                <a:cs typeface="+mn-cs"/>
              </a:rPr>
              <a:t>“Institutional Stigma</a:t>
            </a:r>
            <a:r>
              <a:rPr lang="en-GB" sz="1200" b="0" kern="1200" dirty="0" smtClean="0">
                <a:solidFill>
                  <a:schemeClr val="tx1"/>
                </a:solidFill>
                <a:effectLst/>
                <a:latin typeface="+mn-lt"/>
                <a:ea typeface="+mn-ea"/>
                <a:cs typeface="+mn-cs"/>
              </a:rPr>
              <a:t>” refers to an organisation’s policies or culture of negative attitudes and beliefs.</a:t>
            </a:r>
          </a:p>
          <a:p>
            <a:pPr marL="0" indent="0" rtl="0" eaLnBrk="1" latinLnBrk="0" hangingPunct="1">
              <a:buFont typeface="Arial" panose="020B0604020202020204" pitchFamily="34" charset="0"/>
              <a:buNone/>
            </a:pPr>
            <a:endParaRPr lang="en-GB" sz="1200" b="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Stigma (negative belief or attitude) and Discrimination (negative behaviour)</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stigma associated with poverty is corrosive.  It affects self-perception and self-confidence, resulting, commonly, in:  a) benefit under-claiming, hence reduced income; b) reduced participation and social isolation, as people avoid situations where they may be labelled by others; c) reduced access to services (due to lack of confidence).  It also affects the way people experiencing poverty are viewed by others, resulting in discrimination.  This creates losses in income, opportunity and support.  Stigma silences the voices of those stigmatised.  All of this reinforces exclusion and makes it more difficult for people to escape from poverty. </a:t>
            </a:r>
          </a:p>
          <a:p>
            <a:endParaRPr lang="en-GB" sz="1200" kern="1200" dirty="0" smtClean="0">
              <a:solidFill>
                <a:schemeClr val="tx1"/>
              </a:solidFill>
              <a:effectLst/>
              <a:latin typeface="+mn-lt"/>
              <a:ea typeface="+mn-ea"/>
              <a:cs typeface="+mn-cs"/>
            </a:endParaRPr>
          </a:p>
          <a:p>
            <a:r>
              <a:rPr lang="en-GB" b="1" dirty="0" smtClean="0"/>
              <a:t>So what’s the Key message here?</a:t>
            </a:r>
            <a:endParaRPr lang="en-GB" sz="1200" b="1" kern="1200" dirty="0" smtClean="0">
              <a:solidFill>
                <a:schemeClr val="tx1"/>
              </a:solidFill>
              <a:effectLst/>
              <a:latin typeface="+mn-lt"/>
              <a:ea typeface="+mn-ea"/>
              <a:cs typeface="+mn-cs"/>
            </a:endParaRPr>
          </a:p>
          <a:p>
            <a:pPr marL="171450" indent="-171450" rtl="0" eaLnBrk="1" latinLnBrk="0" hangingPunct="1">
              <a:buFont typeface="Arial" panose="020B0604020202020204" pitchFamily="34" charset="0"/>
              <a:buChar char="•"/>
            </a:pPr>
            <a:endParaRPr lang="en-GB" sz="1200" b="1" kern="1200" dirty="0" smtClean="0">
              <a:solidFill>
                <a:schemeClr val="tx1"/>
              </a:solidFill>
              <a:effectLst/>
              <a:latin typeface="+mn-lt"/>
              <a:ea typeface="+mn-ea"/>
              <a:cs typeface="+mn-cs"/>
            </a:endParaRPr>
          </a:p>
          <a:p>
            <a:pPr marL="0" indent="0" rtl="0" eaLnBrk="1" latinLnBrk="0" hangingPunct="1">
              <a:buFont typeface="Arial" panose="020B0604020202020204" pitchFamily="34" charset="0"/>
              <a:buNone/>
            </a:pP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24</a:t>
            </a:fld>
            <a:endParaRPr lang="en-GB" dirty="0"/>
          </a:p>
        </p:txBody>
      </p:sp>
    </p:spTree>
    <p:extLst>
      <p:ext uri="{BB962C8B-B14F-4D97-AF65-F5344CB8AC3E}">
        <p14:creationId xmlns:p14="http://schemas.microsoft.com/office/powerpoint/2010/main" val="1508688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Key message</a:t>
            </a:r>
          </a:p>
          <a:p>
            <a:endParaRPr lang="en-GB" b="1" dirty="0" smtClean="0"/>
          </a:p>
          <a:p>
            <a:pPr marL="171450" indent="-171450">
              <a:buFont typeface="Arial" panose="020B0604020202020204" pitchFamily="34" charset="0"/>
              <a:buChar char="•"/>
            </a:pPr>
            <a:r>
              <a:rPr lang="en-GB" b="1" dirty="0" smtClean="0"/>
              <a:t>Don’t stereotype when planning and delivering services</a:t>
            </a:r>
          </a:p>
          <a:p>
            <a:pPr marL="171450" indent="-171450">
              <a:buFont typeface="Arial" panose="020B0604020202020204" pitchFamily="34" charset="0"/>
              <a:buChar char="•"/>
            </a:pPr>
            <a:endParaRPr lang="en-GB" b="1" dirty="0" smtClean="0"/>
          </a:p>
          <a:p>
            <a:pPr marL="171450" indent="-171450">
              <a:buFont typeface="Arial" panose="020B0604020202020204" pitchFamily="34" charset="0"/>
              <a:buChar char="•"/>
            </a:pPr>
            <a:r>
              <a:rPr lang="en-GB" b="1" dirty="0" smtClean="0"/>
              <a:t>Listen to people - </a:t>
            </a:r>
            <a:r>
              <a:rPr lang="en-GB" dirty="0" smtClean="0"/>
              <a:t>Don’t assume that as professionals we have all the answers</a:t>
            </a:r>
          </a:p>
          <a:p>
            <a:pPr marL="171450" indent="-171450">
              <a:buFont typeface="Arial" panose="020B0604020202020204" pitchFamily="34" charset="0"/>
              <a:buChar char="•"/>
            </a:pPr>
            <a:endParaRPr lang="en-GB" b="1" dirty="0" smtClean="0"/>
          </a:p>
          <a:p>
            <a:pPr marL="171450" indent="-171450">
              <a:buFont typeface="Arial" panose="020B0604020202020204" pitchFamily="34" charset="0"/>
              <a:buChar char="•"/>
            </a:pPr>
            <a:r>
              <a:rPr lang="en-GB" b="1" dirty="0" smtClean="0"/>
              <a:t>Real people with real lives no caricatures</a:t>
            </a:r>
          </a:p>
          <a:p>
            <a:endParaRPr lang="en-GB" b="1" dirty="0" smtClean="0"/>
          </a:p>
          <a:p>
            <a:endParaRPr lang="en-GB" b="1" dirty="0" smtClean="0"/>
          </a:p>
          <a:p>
            <a:r>
              <a:rPr lang="en-GB" b="1" dirty="0" smtClean="0"/>
              <a:t>Next we are going to do a task that looks at the cost of the school</a:t>
            </a:r>
            <a:r>
              <a:rPr lang="en-GB" b="1" baseline="0" dirty="0" smtClean="0"/>
              <a:t> </a:t>
            </a:r>
            <a:r>
              <a:rPr lang="en-GB" b="1" dirty="0" smtClean="0"/>
              <a:t>day, examining </a:t>
            </a:r>
            <a:r>
              <a:rPr lang="en-GB" b="1" baseline="0" dirty="0" smtClean="0"/>
              <a:t>each part of the day to identify where costs lie for children/young people and families living in low income households.</a:t>
            </a:r>
          </a:p>
          <a:p>
            <a:endParaRPr lang="en-GB" baseline="0" dirty="0" smtClean="0"/>
          </a:p>
          <a:p>
            <a:endParaRPr lang="en-GB" b="1" baseline="0" dirty="0" smtClean="0"/>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25</a:t>
            </a:fld>
            <a:endParaRPr lang="en-GB" dirty="0"/>
          </a:p>
        </p:txBody>
      </p:sp>
    </p:spTree>
    <p:extLst>
      <p:ext uri="{BB962C8B-B14F-4D97-AF65-F5344CB8AC3E}">
        <p14:creationId xmlns:p14="http://schemas.microsoft.com/office/powerpoint/2010/main" val="17060679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Megan is 15 she is in Year 10 in school.  She lives with her mum and younger sister Molly who is 5. The family have recently moved into the area and Megan is keen to fit in and make new  friends.  The family live in a two bedroom house.  Her mum works in a local supermarket on minimum wage. </a:t>
            </a:r>
          </a:p>
          <a:p>
            <a:endParaRPr lang="en-GB" sz="1400" dirty="0" smtClean="0"/>
          </a:p>
          <a:p>
            <a:r>
              <a:rPr lang="en-GB" sz="1400" dirty="0" smtClean="0"/>
              <a:t>Task is to examine an average school day for Megan in your group and identify where problems may lie for children and young people from low income families, in terms of costs and barriers to participation.</a:t>
            </a:r>
          </a:p>
          <a:p>
            <a:endParaRPr lang="en-GB" sz="1400" dirty="0" smtClean="0"/>
          </a:p>
          <a:p>
            <a:r>
              <a:rPr lang="en-GB" sz="1400" dirty="0" smtClean="0"/>
              <a:t>Feedback.</a:t>
            </a:r>
          </a:p>
          <a:p>
            <a:endParaRPr lang="en-GB" sz="1400" dirty="0" smtClean="0"/>
          </a:p>
          <a:p>
            <a:r>
              <a:rPr lang="en-GB" sz="1400" dirty="0" smtClean="0"/>
              <a:t>Next we’re </a:t>
            </a:r>
            <a:r>
              <a:rPr lang="en-GB" sz="1400" baseline="0" dirty="0" smtClean="0"/>
              <a:t>going to look at how poverty impacts us all</a:t>
            </a:r>
          </a:p>
          <a:p>
            <a:endParaRPr lang="en-GB" sz="1400" baseline="0" dirty="0" smtClean="0"/>
          </a:p>
        </p:txBody>
      </p:sp>
      <p:sp>
        <p:nvSpPr>
          <p:cNvPr id="4" name="Slide Number Placeholder 3"/>
          <p:cNvSpPr>
            <a:spLocks noGrp="1"/>
          </p:cNvSpPr>
          <p:nvPr>
            <p:ph type="sldNum" sz="quarter" idx="10"/>
          </p:nvPr>
        </p:nvSpPr>
        <p:spPr/>
        <p:txBody>
          <a:bodyPr/>
          <a:lstStyle/>
          <a:p>
            <a:fld id="{E881C97F-E0FA-4985-BB15-6193C11794B8}" type="slidenum">
              <a:rPr lang="en-GB" smtClean="0"/>
              <a:t>26</a:t>
            </a:fld>
            <a:endParaRPr lang="en-GB" dirty="0"/>
          </a:p>
        </p:txBody>
      </p:sp>
    </p:spTree>
    <p:extLst>
      <p:ext uri="{BB962C8B-B14F-4D97-AF65-F5344CB8AC3E}">
        <p14:creationId xmlns:p14="http://schemas.microsoft.com/office/powerpoint/2010/main" val="38436252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rtl="0" eaLnBrk="1" latinLnBrk="0" hangingPunct="1"/>
            <a:r>
              <a:rPr lang="en-GB" sz="4400" b="1" kern="1200" dirty="0" smtClean="0">
                <a:effectLst/>
              </a:rPr>
              <a:t>When people can’t afford healthy diets and lifestyles</a:t>
            </a:r>
            <a:r>
              <a:rPr lang="en-GB" sz="4400" kern="1200" dirty="0" smtClean="0">
                <a:effectLst/>
              </a:rPr>
              <a:t>;</a:t>
            </a:r>
            <a:r>
              <a:rPr lang="en-GB" sz="4400" kern="1200" baseline="0" dirty="0" smtClean="0">
                <a:effectLst/>
              </a:rPr>
              <a:t> when they’re stressed, unhappy and desperate, </a:t>
            </a:r>
            <a:r>
              <a:rPr lang="en-GB" sz="4400" b="1" kern="1200" baseline="0" dirty="0" smtClean="0">
                <a:effectLst/>
              </a:rPr>
              <a:t>the cost to society goes up. </a:t>
            </a:r>
          </a:p>
          <a:p>
            <a:pPr rtl="0" eaLnBrk="1" latinLnBrk="0" hangingPunct="1"/>
            <a:endParaRPr lang="en-GB" sz="4400" dirty="0" smtClean="0">
              <a:effectLst/>
            </a:endParaRPr>
          </a:p>
          <a:p>
            <a:pPr rtl="0" eaLnBrk="1" latinLnBrk="0" hangingPunct="1"/>
            <a:r>
              <a:rPr lang="en-GB" sz="4400" kern="1200" baseline="0" dirty="0" smtClean="0">
                <a:effectLst/>
              </a:rPr>
              <a:t> </a:t>
            </a:r>
            <a:r>
              <a:rPr lang="en-GB" sz="4400" kern="1200" dirty="0" smtClean="0">
                <a:effectLst/>
              </a:rPr>
              <a:t>Inequality has</a:t>
            </a:r>
            <a:r>
              <a:rPr lang="en-GB" sz="4400" kern="1200" baseline="0" dirty="0" smtClean="0">
                <a:effectLst/>
              </a:rPr>
              <a:t> a negative impact on </a:t>
            </a:r>
            <a:r>
              <a:rPr lang="en-GB" sz="4400" b="1" kern="1200" baseline="0" dirty="0" smtClean="0">
                <a:effectLst/>
              </a:rPr>
              <a:t>everyone</a:t>
            </a:r>
            <a:r>
              <a:rPr lang="en-GB" sz="4400" kern="1200" baseline="0" dirty="0" smtClean="0">
                <a:effectLst/>
              </a:rPr>
              <a:t>. </a:t>
            </a:r>
          </a:p>
          <a:p>
            <a:pPr rtl="0" eaLnBrk="1" latinLnBrk="0" hangingPunct="1"/>
            <a:endParaRPr lang="en-GB" sz="4400" kern="1200" baseline="0" dirty="0" smtClean="0">
              <a:effectLst/>
            </a:endParaRPr>
          </a:p>
          <a:p>
            <a:pPr rtl="0" eaLnBrk="1" latinLnBrk="0" hangingPunct="1"/>
            <a:r>
              <a:rPr lang="en-GB" sz="4400" kern="1200" baseline="0" dirty="0" smtClean="0">
                <a:effectLst/>
              </a:rPr>
              <a:t>The Equality Trust highlighted that: </a:t>
            </a:r>
          </a:p>
          <a:p>
            <a:pPr rtl="0" eaLnBrk="1" latinLnBrk="0" hangingPunct="1"/>
            <a:r>
              <a:rPr lang="en-GB" sz="4400" i="0" dirty="0" smtClean="0">
                <a:effectLst/>
              </a:rPr>
              <a:t>The UK has a very high level of income inequality compared to other developed countries</a:t>
            </a:r>
          </a:p>
          <a:p>
            <a:pPr rtl="0" eaLnBrk="1" latinLnBrk="0" hangingPunct="1"/>
            <a:r>
              <a:rPr lang="en-GB" sz="4400" i="0" kern="1200" dirty="0" smtClean="0">
                <a:effectLst/>
              </a:rPr>
              <a:t>The UK has the 7th most unequal incomes</a:t>
            </a:r>
            <a:r>
              <a:rPr lang="en-GB" sz="4400" i="0" kern="1200" baseline="0" dirty="0" smtClean="0">
                <a:effectLst/>
              </a:rPr>
              <a:t> out of these</a:t>
            </a:r>
            <a:r>
              <a:rPr lang="en-GB" sz="4400" i="0" kern="1200" dirty="0" smtClean="0">
                <a:effectLst/>
              </a:rPr>
              <a:t> 30 OECD countries </a:t>
            </a:r>
            <a:r>
              <a:rPr lang="en-GB" sz="4400" kern="1200" baseline="0" dirty="0" smtClean="0">
                <a:effectLst/>
              </a:rPr>
              <a:t>and the 4</a:t>
            </a:r>
            <a:r>
              <a:rPr lang="en-GB" sz="4400" kern="1200" baseline="30000" dirty="0" smtClean="0">
                <a:effectLst/>
              </a:rPr>
              <a:t>th</a:t>
            </a:r>
            <a:r>
              <a:rPr lang="en-GB" sz="4400" kern="1200" baseline="0" dirty="0" smtClean="0">
                <a:effectLst/>
              </a:rPr>
              <a:t> most unequal in Europe</a:t>
            </a:r>
            <a:r>
              <a:rPr lang="en-GB" sz="4400" kern="1200" baseline="0" dirty="0" smtClean="0">
                <a:solidFill>
                  <a:schemeClr val="tx1"/>
                </a:solidFill>
                <a:effectLst/>
              </a:rPr>
              <a:t>. </a:t>
            </a:r>
            <a:r>
              <a:rPr kumimoji="0" lang="en-GB" sz="4400" b="0" i="0" u="sng" strike="noStrike" kern="1200" cap="none" spc="0" normalizeH="0" baseline="0" noProof="0" dirty="0" smtClean="0">
                <a:ln>
                  <a:noFill/>
                </a:ln>
                <a:solidFill>
                  <a:srgbClr val="0000FF"/>
                </a:solidFill>
                <a:effectLst/>
                <a:uLnTx/>
                <a:uFillTx/>
                <a:ea typeface="Calibri" panose="020F0502020204030204" pitchFamily="34" charset="0"/>
                <a:cs typeface="Times New Roman" panose="02020603050405020304" pitchFamily="18" charset="0"/>
                <a:hlinkClick r:id="rId3"/>
              </a:rPr>
              <a:t>https://www.equalitytrust.org.uk/scale-economic-inequality-uk</a:t>
            </a:r>
            <a:r>
              <a:rPr kumimoji="0" lang="en-GB" sz="4400" b="0" i="0" u="none" strike="noStrike" kern="1200" cap="none" spc="0" normalizeH="0" baseline="0" noProof="0" dirty="0" smtClean="0">
                <a:ln>
                  <a:noFill/>
                </a:ln>
                <a:solidFill>
                  <a:srgbClr val="0000FF"/>
                </a:solidFill>
                <a:effectLst/>
                <a:uLnTx/>
                <a:uFillTx/>
                <a:ea typeface="Calibri" panose="020F0502020204030204" pitchFamily="34" charset="0"/>
                <a:cs typeface="Times New Roman" panose="02020603050405020304" pitchFamily="18" charset="0"/>
              </a:rPr>
              <a:t> [Accessed 5 March 2018]</a:t>
            </a:r>
          </a:p>
          <a:p>
            <a:pPr rtl="0" eaLnBrk="1" latinLnBrk="0" hangingPunct="1"/>
            <a:endParaRPr kumimoji="0" lang="en-GB" sz="4400" b="0" i="0" u="none" strike="noStrike" kern="1200" cap="none" spc="0" normalizeH="0" baseline="0" noProof="0" dirty="0" smtClean="0">
              <a:ln>
                <a:noFill/>
              </a:ln>
              <a:solidFill>
                <a:srgbClr val="0000FF"/>
              </a:solidFill>
              <a:effectLst/>
              <a:uLnTx/>
              <a:uFillTx/>
              <a:cs typeface="Times New Roman" panose="02020603050405020304" pitchFamily="18" charset="0"/>
            </a:endParaRPr>
          </a:p>
          <a:p>
            <a:pPr rtl="0" eaLnBrk="1" latinLnBrk="0" hangingPunct="1"/>
            <a:r>
              <a:rPr kumimoji="0" lang="en-GB" sz="4400" b="0" i="0" u="none" strike="noStrike" kern="1200" cap="none" spc="0" normalizeH="0" baseline="0" noProof="0" dirty="0" smtClean="0">
                <a:ln>
                  <a:noFill/>
                </a:ln>
                <a:effectLst/>
                <a:uLnTx/>
                <a:uFillTx/>
                <a:cs typeface="Times New Roman" panose="02020603050405020304" pitchFamily="18" charset="0"/>
              </a:rPr>
              <a:t>In 2014 the Equality Trust found that the UK spent the equivalent of £39 billion every year dealing with problems caused by equality.</a:t>
            </a:r>
            <a:endParaRPr lang="en-GB" sz="4400" kern="1200" baseline="0" dirty="0" smtClean="0">
              <a:effectLst/>
            </a:endParaRPr>
          </a:p>
          <a:p>
            <a:pPr rtl="0" eaLnBrk="1" latinLnBrk="0" hangingPunct="1"/>
            <a:endParaRPr lang="en-GB" sz="4400" kern="1200" baseline="0" dirty="0" smtClean="0">
              <a:solidFill>
                <a:schemeClr val="tx1"/>
              </a:solidFill>
              <a:effectLst/>
            </a:endParaRPr>
          </a:p>
          <a:p>
            <a:pPr rtl="0" eaLnBrk="1" latinLnBrk="0" hangingPunct="1"/>
            <a:r>
              <a:rPr lang="en-GB" sz="4400" dirty="0" smtClean="0">
                <a:effectLst/>
                <a:ea typeface="Calibri"/>
                <a:cs typeface="Arial"/>
              </a:rPr>
              <a:t>In 2016 The Joseph Rowntree Foundation (2016) looking at the costs associated with poverty n the UK, estimating</a:t>
            </a:r>
            <a:r>
              <a:rPr lang="en-GB" sz="4400" baseline="0" dirty="0" smtClean="0">
                <a:effectLst/>
                <a:ea typeface="Calibri"/>
                <a:cs typeface="Arial"/>
              </a:rPr>
              <a:t> </a:t>
            </a:r>
            <a:r>
              <a:rPr lang="en-GB" sz="4400" dirty="0" smtClean="0">
                <a:effectLst/>
                <a:ea typeface="Calibri"/>
                <a:cs typeface="Arial"/>
              </a:rPr>
              <a:t>this</a:t>
            </a:r>
            <a:r>
              <a:rPr lang="en-GB" sz="4400" baseline="0" dirty="0" smtClean="0">
                <a:effectLst/>
                <a:ea typeface="Calibri"/>
                <a:cs typeface="Arial"/>
              </a:rPr>
              <a:t> to be </a:t>
            </a:r>
            <a:r>
              <a:rPr lang="en-GB" sz="4400" dirty="0" smtClean="0">
                <a:effectLst/>
                <a:ea typeface="Calibri"/>
                <a:cs typeface="Arial"/>
              </a:rPr>
              <a:t>£78 billion per annum to the Exchequer .  (See diagram on handout Why Poverty Matters to Us All: Costs of Poverty)</a:t>
            </a:r>
            <a:endParaRPr lang="en-GB" sz="4400" kern="1200" baseline="0" dirty="0" smtClean="0">
              <a:solidFill>
                <a:schemeClr val="tx1"/>
              </a:solidFill>
              <a:effectLst/>
            </a:endParaRPr>
          </a:p>
          <a:p>
            <a:pPr rtl="0" eaLnBrk="1" latinLnBrk="0" hangingPunct="1"/>
            <a:r>
              <a:rPr lang="en-GB" sz="4400" kern="1200" dirty="0" smtClean="0">
                <a:solidFill>
                  <a:schemeClr val="tx1"/>
                </a:solidFill>
                <a:effectLst/>
              </a:rPr>
              <a:t>JRF (2016, pp29-30) </a:t>
            </a:r>
            <a:r>
              <a:rPr lang="en-GB" sz="4400" i="1" kern="1200" dirty="0" smtClean="0">
                <a:solidFill>
                  <a:schemeClr val="tx1"/>
                </a:solidFill>
                <a:effectLst/>
              </a:rPr>
              <a:t>UK Poverty: Causes, Costs and Solutions</a:t>
            </a:r>
            <a:r>
              <a:rPr lang="en-GB" sz="4400" kern="1200" dirty="0" smtClean="0">
                <a:solidFill>
                  <a:schemeClr val="tx1"/>
                </a:solidFill>
                <a:effectLst/>
              </a:rPr>
              <a:t>.  Available at  </a:t>
            </a:r>
            <a:r>
              <a:rPr lang="en-GB" sz="4400" u="sng" kern="1200" dirty="0" smtClean="0">
                <a:solidFill>
                  <a:schemeClr val="tx1"/>
                </a:solidFill>
                <a:effectLst/>
                <a:hlinkClick r:id="rId4"/>
              </a:rPr>
              <a:t>https://www.jrf.org.uk/report/uk-poverty-causes-costs-and-solutions</a:t>
            </a:r>
            <a:r>
              <a:rPr lang="en-GB" sz="4400" kern="1200" dirty="0" smtClean="0">
                <a:solidFill>
                  <a:schemeClr val="tx1"/>
                </a:solidFill>
                <a:effectLst/>
              </a:rPr>
              <a:t>  (Accessed: 17 January 2017).</a:t>
            </a:r>
            <a:endParaRPr lang="en-GB" sz="4400" b="1" kern="1200" baseline="0" dirty="0" smtClean="0">
              <a:solidFill>
                <a:schemeClr val="tx1"/>
              </a:solidFill>
              <a:effectLst/>
            </a:endParaRPr>
          </a:p>
          <a:p>
            <a:pPr rtl="0" eaLnBrk="1" latinLnBrk="0" hangingPunct="1"/>
            <a:endParaRPr lang="en-GB" sz="4400" kern="1200" baseline="0" dirty="0" smtClean="0">
              <a:solidFill>
                <a:schemeClr val="tx1"/>
              </a:solidFill>
              <a:effectLst/>
            </a:endParaRPr>
          </a:p>
          <a:p>
            <a:pPr rtl="0" eaLnBrk="1" latinLnBrk="0" hangingPunct="1"/>
            <a:r>
              <a:rPr lang="en-GB" sz="4400" b="1" dirty="0" smtClean="0"/>
              <a:t>See </a:t>
            </a:r>
            <a:r>
              <a:rPr lang="en-GB" sz="4400" b="1" i="1" kern="1200" baseline="0" dirty="0" smtClean="0">
                <a:solidFill>
                  <a:schemeClr val="tx1"/>
                </a:solidFill>
                <a:effectLst/>
              </a:rPr>
              <a:t>Costs of Poverty </a:t>
            </a:r>
            <a:r>
              <a:rPr lang="en-GB" sz="4400" b="1" kern="1200" baseline="0" dirty="0" smtClean="0">
                <a:solidFill>
                  <a:schemeClr val="tx1"/>
                </a:solidFill>
                <a:effectLst/>
              </a:rPr>
              <a:t>Handout</a:t>
            </a:r>
          </a:p>
          <a:p>
            <a:pPr rtl="0" eaLnBrk="1" latinLnBrk="0" hangingPunct="1"/>
            <a:endParaRPr lang="en-GB" sz="4400" b="1" kern="1200" baseline="0" dirty="0" smtClean="0">
              <a:solidFill>
                <a:schemeClr val="tx1"/>
              </a:solidFill>
              <a:effectLst/>
            </a:endParaRPr>
          </a:p>
          <a:p>
            <a:pPr>
              <a:spcAft>
                <a:spcPts val="0"/>
              </a:spcAft>
            </a:pPr>
            <a:r>
              <a:rPr lang="en-GB" sz="4400" b="1" kern="1200" baseline="0" dirty="0" smtClean="0">
                <a:solidFill>
                  <a:schemeClr val="tx1"/>
                </a:solidFill>
                <a:effectLst/>
              </a:rPr>
              <a:t>In</a:t>
            </a:r>
            <a:r>
              <a:rPr lang="en-GB" sz="4400" kern="1200" baseline="0" dirty="0" smtClean="0">
                <a:solidFill>
                  <a:schemeClr val="tx1"/>
                </a:solidFill>
                <a:effectLst/>
              </a:rPr>
              <a:t> </a:t>
            </a:r>
            <a:r>
              <a:rPr lang="en-GB" sz="4400" b="1" kern="1200" baseline="0" dirty="0" smtClean="0">
                <a:solidFill>
                  <a:schemeClr val="tx1"/>
                </a:solidFill>
                <a:effectLst/>
              </a:rPr>
              <a:t>Wales in 2016  poverty was linked to additional public spending on health. Education, social care and police and criminal justice services of around £3.6 billion a year equivalent to over 20% of the Welsh Budget (source JRF report Prosperity Without Poverty: </a:t>
            </a:r>
            <a:r>
              <a:rPr kumimoji="0" lang="en-GB" sz="4400" b="1" i="0" u="none" strike="noStrike" kern="1200" cap="none" spc="0" normalizeH="0" baseline="0" noProof="0" dirty="0" smtClean="0">
                <a:ln>
                  <a:noFill/>
                </a:ln>
                <a:solidFill>
                  <a:prstClr val="black"/>
                </a:solidFill>
                <a:effectLst/>
                <a:uLnTx/>
                <a:uFillTx/>
              </a:rPr>
              <a:t>: A framework for action in Wales,</a:t>
            </a:r>
            <a:r>
              <a:rPr lang="en-GB" sz="4400" b="1" kern="1200" baseline="0" dirty="0" smtClean="0">
                <a:solidFill>
                  <a:schemeClr val="tx1"/>
                </a:solidFill>
                <a:effectLst/>
              </a:rPr>
              <a:t> Nov 2016 </a:t>
            </a:r>
            <a:r>
              <a:rPr lang="en-GB" sz="4400" u="sng" dirty="0" smtClean="0">
                <a:solidFill>
                  <a:srgbClr val="0000FF"/>
                </a:solidFill>
                <a:effectLst/>
                <a:ea typeface="Calibri" panose="020F0502020204030204" pitchFamily="34" charset="0"/>
                <a:cs typeface="Times New Roman" panose="02020603050405020304" pitchFamily="18" charset="0"/>
                <a:hlinkClick r:id="rId5"/>
              </a:rPr>
              <a:t>https://www.jrf.org.uk/report/prosperity-without-poverty</a:t>
            </a:r>
            <a:r>
              <a:rPr lang="en-GB" sz="4400" u="none" dirty="0" smtClean="0">
                <a:solidFill>
                  <a:srgbClr val="0000FF"/>
                </a:solidFill>
                <a:effectLst/>
                <a:ea typeface="Calibri" panose="020F0502020204030204" pitchFamily="34" charset="0"/>
                <a:cs typeface="Times New Roman" panose="02020603050405020304" pitchFamily="18" charset="0"/>
              </a:rPr>
              <a:t> [Accessed 9 March 2018]</a:t>
            </a:r>
            <a:r>
              <a:rPr lang="en-GB" sz="4400" b="1" u="none" kern="1200" baseline="0" dirty="0" smtClean="0">
                <a:solidFill>
                  <a:schemeClr val="tx1"/>
                </a:solidFill>
                <a:effectLst/>
              </a:rPr>
              <a:t> ) </a:t>
            </a:r>
          </a:p>
          <a:p>
            <a:pPr rtl="0" eaLnBrk="1" latinLnBrk="0" hangingPunct="1"/>
            <a:endParaRPr lang="en-GB" sz="4400" dirty="0" smtClean="0">
              <a:effectLst/>
            </a:endParaRPr>
          </a:p>
          <a:p>
            <a:pPr rtl="0" eaLnBrk="1" latinLnBrk="0" hangingPunct="1"/>
            <a:r>
              <a:rPr lang="en-GB" sz="4400" kern="1200" baseline="0" dirty="0" smtClean="0">
                <a:solidFill>
                  <a:schemeClr val="tx1"/>
                </a:solidFill>
                <a:effectLst/>
              </a:rPr>
              <a:t>All of us experience the social and economic impacts of people struggling. </a:t>
            </a:r>
            <a:br>
              <a:rPr lang="en-GB" sz="4400" kern="1200" baseline="0" dirty="0" smtClean="0">
                <a:solidFill>
                  <a:schemeClr val="tx1"/>
                </a:solidFill>
                <a:effectLst/>
              </a:rPr>
            </a:br>
            <a:r>
              <a:rPr lang="en-GB" sz="4400" b="1" kern="1200" baseline="0" dirty="0" smtClean="0">
                <a:solidFill>
                  <a:schemeClr val="tx1"/>
                </a:solidFill>
                <a:effectLst/>
              </a:rPr>
              <a:t>Policy decisions </a:t>
            </a:r>
            <a:r>
              <a:rPr lang="en-GB" sz="4400" b="0" kern="1200" baseline="0" dirty="0" smtClean="0">
                <a:solidFill>
                  <a:schemeClr val="tx1"/>
                </a:solidFill>
                <a:effectLst/>
              </a:rPr>
              <a:t>allow wealth to be concentrated in the hands of a few people, creating this situation, alternative policy decisions could include: raising wage levels, controlling rents for example.</a:t>
            </a:r>
          </a:p>
          <a:p>
            <a:pPr rtl="0" eaLnBrk="1" latinLnBrk="0" hangingPunct="1"/>
            <a:r>
              <a:rPr lang="en-GB" sz="4400" kern="1200" baseline="0" dirty="0" smtClean="0">
                <a:solidFill>
                  <a:schemeClr val="tx1"/>
                </a:solidFill>
                <a:effectLst/>
              </a:rPr>
              <a:t/>
            </a:r>
            <a:br>
              <a:rPr lang="en-GB" sz="4400" kern="1200" baseline="0" dirty="0" smtClean="0">
                <a:solidFill>
                  <a:schemeClr val="tx1"/>
                </a:solidFill>
                <a:effectLst/>
              </a:rPr>
            </a:br>
            <a:r>
              <a:rPr lang="en-GB" sz="4400" kern="1200" baseline="0" dirty="0" smtClean="0">
                <a:solidFill>
                  <a:schemeClr val="tx1"/>
                </a:solidFill>
                <a:effectLst/>
              </a:rPr>
              <a:t>Although this is a UK-wide problem, some of these costs come out of </a:t>
            </a:r>
            <a:r>
              <a:rPr lang="en-GB" sz="4400" b="1" kern="1200" baseline="0" dirty="0" smtClean="0">
                <a:solidFill>
                  <a:schemeClr val="tx1"/>
                </a:solidFill>
                <a:effectLst/>
              </a:rPr>
              <a:t>our local budgets.  </a:t>
            </a:r>
            <a:r>
              <a:rPr lang="en-GB" sz="4400" kern="1200" baseline="0" dirty="0" smtClean="0">
                <a:solidFill>
                  <a:schemeClr val="tx1"/>
                </a:solidFill>
                <a:effectLst/>
              </a:rPr>
              <a:t>we could think about ways to make Swansea a more equal place.  How could we encourage more employers to pay the Living Wage?   What could we do to reduce private sector rents?  Can we support business models that share earnings more equally throughout the workforce, instead of having LOTS of people paid a little, and a very few people paid a LOT.  If more people here had more money in their pockets, businesses would do better, as we will see later in the example of work done in Leeds.</a:t>
            </a:r>
          </a:p>
          <a:p>
            <a:pPr rtl="0" eaLnBrk="1" latinLnBrk="0" hangingPunct="1"/>
            <a:endParaRPr lang="en-GB" sz="4400" dirty="0"/>
          </a:p>
          <a:p>
            <a:pPr rtl="0" eaLnBrk="1" latinLnBrk="0" hangingPunct="1"/>
            <a:r>
              <a:rPr lang="en-GB" sz="4400" dirty="0" smtClean="0">
                <a:effectLst/>
              </a:rPr>
              <a:t>So let’s recap</a:t>
            </a:r>
          </a:p>
          <a:p>
            <a:endParaRPr lang="en-GB"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27</a:t>
            </a:fld>
            <a:endParaRPr lang="en-GB" dirty="0"/>
          </a:p>
        </p:txBody>
      </p:sp>
    </p:spTree>
    <p:extLst>
      <p:ext uri="{BB962C8B-B14F-4D97-AF65-F5344CB8AC3E}">
        <p14:creationId xmlns:p14="http://schemas.microsoft.com/office/powerpoint/2010/main" val="24354168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AE80B5-1008-4C76-8E52-5193C21D77B4}" type="slidenum">
              <a:rPr lang="en-GB"/>
              <a:pPr/>
              <a:t>28</a:t>
            </a:fld>
            <a:endParaRPr lang="en-GB" dirty="0"/>
          </a:p>
        </p:txBody>
      </p:sp>
      <p:sp>
        <p:nvSpPr>
          <p:cNvPr id="183298" name="Rectangle 2"/>
          <p:cNvSpPr>
            <a:spLocks noGrp="1" noRot="1" noChangeAspect="1" noChangeArrowheads="1" noTextEdit="1"/>
          </p:cNvSpPr>
          <p:nvPr>
            <p:ph type="sldImg"/>
          </p:nvPr>
        </p:nvSpPr>
        <p:spPr>
          <a:xfrm>
            <a:off x="674688" y="808038"/>
            <a:ext cx="5387975" cy="4041775"/>
          </a:xfrm>
          <a:ln/>
        </p:spPr>
      </p:sp>
      <p:sp>
        <p:nvSpPr>
          <p:cNvPr id="183299" name="Rectangle 3"/>
          <p:cNvSpPr>
            <a:spLocks noGrp="1" noChangeArrowheads="1"/>
          </p:cNvSpPr>
          <p:nvPr>
            <p:ph type="body" idx="1"/>
          </p:nvPr>
        </p:nvSpPr>
        <p:spPr/>
        <p:txBody>
          <a:bodyPr/>
          <a:lstStyle/>
          <a:p>
            <a:endParaRPr lang="en-GB" dirty="0" smtClean="0"/>
          </a:p>
          <a:p>
            <a:r>
              <a:rPr lang="en-GB" dirty="0" smtClean="0"/>
              <a:t>On a personal level... </a:t>
            </a:r>
            <a:r>
              <a:rPr lang="en-GB" dirty="0"/>
              <a:t>if you </a:t>
            </a:r>
            <a:r>
              <a:rPr lang="en-GB" dirty="0" smtClean="0"/>
              <a:t>have restricted opportunities, don’t </a:t>
            </a:r>
            <a:r>
              <a:rPr lang="en-GB" dirty="0"/>
              <a:t>get a break in life, and you lack skills and confidence, you’re more likely to end up with a </a:t>
            </a:r>
            <a:r>
              <a:rPr lang="en-GB" dirty="0" smtClean="0"/>
              <a:t>poor</a:t>
            </a:r>
            <a:r>
              <a:rPr lang="en-GB" baseline="0" dirty="0" smtClean="0"/>
              <a:t> quality </a:t>
            </a:r>
            <a:r>
              <a:rPr lang="en-GB" dirty="0" smtClean="0"/>
              <a:t>job</a:t>
            </a:r>
            <a:r>
              <a:rPr lang="en-GB" dirty="0"/>
              <a:t>.  And you’re more likely to be </a:t>
            </a:r>
            <a:r>
              <a:rPr lang="en-GB" dirty="0" smtClean="0"/>
              <a:t>miss out on breaks in life</a:t>
            </a:r>
            <a:r>
              <a:rPr lang="en-GB" baseline="0" dirty="0" smtClean="0"/>
              <a:t> </a:t>
            </a:r>
            <a:r>
              <a:rPr lang="en-GB" dirty="0" smtClean="0"/>
              <a:t>if </a:t>
            </a:r>
            <a:r>
              <a:rPr lang="en-GB" dirty="0"/>
              <a:t>you are financially poor. </a:t>
            </a:r>
            <a:endParaRPr lang="en-GB" dirty="0" smtClean="0"/>
          </a:p>
          <a:p>
            <a:endParaRPr lang="en-GB" dirty="0" smtClean="0"/>
          </a:p>
          <a:p>
            <a:r>
              <a:rPr lang="en-GB" dirty="0" smtClean="0"/>
              <a:t>On a society level ... If wealth</a:t>
            </a:r>
            <a:r>
              <a:rPr lang="en-GB" baseline="0" dirty="0" smtClean="0"/>
              <a:t> is concentrated in the hands of a few people, while everyone else is left to struggle this has major impacts across</a:t>
            </a:r>
            <a:r>
              <a:rPr lang="en-GB" dirty="0" smtClean="0"/>
              <a:t> society</a:t>
            </a:r>
            <a:r>
              <a:rPr lang="en-GB" baseline="0" dirty="0" smtClean="0"/>
              <a:t>.</a:t>
            </a:r>
          </a:p>
          <a:p>
            <a:endParaRPr lang="en-GB" dirty="0" smtClean="0"/>
          </a:p>
          <a:p>
            <a:r>
              <a:rPr lang="en-GB" dirty="0" smtClean="0"/>
              <a:t>How does this keep happening, considering that the UK is ranked as the 5</a:t>
            </a:r>
            <a:r>
              <a:rPr lang="en-GB" baseline="30000" dirty="0" smtClean="0"/>
              <a:t>th</a:t>
            </a:r>
            <a:r>
              <a:rPr lang="en-GB" baseline="0" dirty="0" smtClean="0"/>
              <a:t>/6</a:t>
            </a:r>
            <a:r>
              <a:rPr lang="en-GB" baseline="30000" dirty="0" smtClean="0"/>
              <a:t>th</a:t>
            </a:r>
            <a:r>
              <a:rPr lang="en-GB" baseline="0" dirty="0" smtClean="0"/>
              <a:t> </a:t>
            </a:r>
            <a:r>
              <a:rPr lang="en-GB" dirty="0" smtClean="0"/>
              <a:t>wealthiest nation</a:t>
            </a:r>
            <a:r>
              <a:rPr lang="en-GB" baseline="0" dirty="0" smtClean="0"/>
              <a:t> in the world?  How is it that we have poverty at all?  </a:t>
            </a:r>
            <a:r>
              <a:rPr lang="en-GB" dirty="0" smtClean="0"/>
              <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36973717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rtl="0" eaLnBrk="1" latinLnBrk="0" hangingPunct="1"/>
            <a:r>
              <a:rPr lang="en-GB" kern="1200" dirty="0" smtClean="0">
                <a:solidFill>
                  <a:schemeClr val="tx1"/>
                </a:solidFill>
                <a:effectLst/>
              </a:rPr>
              <a:t>Remember the</a:t>
            </a:r>
            <a:r>
              <a:rPr lang="en-GB" kern="1200" baseline="0" dirty="0" smtClean="0">
                <a:solidFill>
                  <a:schemeClr val="tx1"/>
                </a:solidFill>
                <a:effectLst/>
              </a:rPr>
              <a:t> problems with </a:t>
            </a:r>
            <a:r>
              <a:rPr lang="en-GB" b="1" dirty="0" smtClean="0"/>
              <a:t>low pay, insecure employment, lack of affordable housing</a:t>
            </a:r>
            <a:r>
              <a:rPr lang="en-GB" b="1" kern="1200" baseline="0" dirty="0" smtClean="0">
                <a:solidFill>
                  <a:schemeClr val="tx1"/>
                </a:solidFill>
                <a:effectLst/>
              </a:rPr>
              <a:t>– </a:t>
            </a:r>
            <a:r>
              <a:rPr lang="en-GB" b="0" kern="1200" baseline="0" dirty="0" smtClean="0">
                <a:solidFill>
                  <a:schemeClr val="tx1"/>
                </a:solidFill>
                <a:effectLst/>
              </a:rPr>
              <a:t>OTHER BARRIERS CAN  THEN TRAP PEOPLE IN POVERTY.</a:t>
            </a:r>
          </a:p>
          <a:p>
            <a:pPr rtl="0" eaLnBrk="1" latinLnBrk="0" hangingPunct="1"/>
            <a:endParaRPr lang="en-GB" b="0" kern="1200" baseline="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For example, </a:t>
            </a:r>
            <a:r>
              <a:rPr kumimoji="0" lang="en-GB" b="1" i="0" u="none" strike="noStrike" kern="1200" cap="none" spc="0" normalizeH="0" baseline="0" noProof="0" dirty="0" smtClean="0">
                <a:ln>
                  <a:noFill/>
                </a:ln>
                <a:solidFill>
                  <a:prstClr val="black"/>
                </a:solidFill>
                <a:effectLst/>
                <a:uLnTx/>
                <a:uFillTx/>
              </a:rPr>
              <a:t>The Poverty Premium – people in poverty pay more for essential goods and services </a:t>
            </a:r>
            <a:r>
              <a:rPr kumimoji="0" lang="en-GB" b="0" i="0" u="none" strike="noStrike" kern="1200" cap="none" spc="0" normalizeH="0" baseline="0" noProof="0" dirty="0" smtClean="0">
                <a:ln>
                  <a:noFill/>
                </a:ln>
                <a:solidFill>
                  <a:prstClr val="black"/>
                </a:solidFill>
                <a:effectLst/>
                <a:uLnTx/>
                <a:uFillTx/>
              </a:rPr>
              <a:t>such as </a:t>
            </a:r>
            <a:r>
              <a:rPr kumimoji="0" lang="en-GB" b="1" i="0" u="none" strike="noStrike" kern="1200" cap="none" spc="0" normalizeH="0" baseline="0" noProof="0" dirty="0" smtClean="0">
                <a:ln>
                  <a:noFill/>
                </a:ln>
                <a:solidFill>
                  <a:prstClr val="black"/>
                </a:solidFill>
                <a:effectLst/>
                <a:uLnTx/>
                <a:uFillTx/>
              </a:rPr>
              <a:t>fuel</a:t>
            </a:r>
            <a:r>
              <a:rPr kumimoji="0" lang="en-GB" b="0" i="0" u="none" strike="noStrike" kern="1200" cap="none" spc="0" normalizeH="0" baseline="0" noProof="0" dirty="0" smtClean="0">
                <a:ln>
                  <a:noFill/>
                </a:ln>
                <a:solidFill>
                  <a:prstClr val="black"/>
                </a:solidFill>
                <a:effectLst/>
                <a:uLnTx/>
                <a:uFillTx/>
              </a:rPr>
              <a:t> (higher unit costs for prepayment meters, energy inefficient homes.)</a:t>
            </a:r>
            <a:r>
              <a:rPr kumimoji="0" lang="en-GB" b="1" i="0" u="none" strike="noStrike" kern="1200" cap="none" spc="0" normalizeH="0" baseline="0" noProof="0" dirty="0" smtClean="0">
                <a:ln>
                  <a:noFill/>
                </a:ln>
                <a:solidFill>
                  <a:prstClr val="black"/>
                </a:solidFill>
                <a:effectLst/>
                <a:uLnTx/>
                <a:uFillTx/>
              </a:rPr>
              <a:t> food </a:t>
            </a:r>
            <a:r>
              <a:rPr kumimoji="0" lang="en-GB" b="0" i="0" u="none" strike="noStrike" kern="1200" cap="none" spc="0" normalizeH="0" baseline="0" noProof="0" dirty="0" smtClean="0">
                <a:ln>
                  <a:noFill/>
                </a:ln>
                <a:solidFill>
                  <a:prstClr val="black"/>
                </a:solidFill>
                <a:effectLst/>
                <a:uLnTx/>
                <a:uFillTx/>
              </a:rPr>
              <a:t>(lack </a:t>
            </a:r>
            <a:r>
              <a:rPr kumimoji="0" lang="en-GB" b="0" i="0" u="none" strike="noStrike" kern="1200" cap="none" spc="0" normalizeH="0" baseline="0" noProof="0" dirty="0" smtClean="0">
                <a:ln>
                  <a:noFill/>
                </a:ln>
                <a:solidFill>
                  <a:prstClr val="black"/>
                </a:solidFill>
                <a:effectLst/>
                <a:uLnTx/>
                <a:uFillTx/>
              </a:rPr>
              <a:t>of competition smaller local shops higher prices, super market </a:t>
            </a:r>
            <a:r>
              <a:rPr kumimoji="0" lang="en-GB" b="0" i="0" u="none" strike="noStrike" kern="1200" cap="none" spc="0" normalizeH="0" baseline="0" noProof="0" dirty="0" err="1" smtClean="0">
                <a:ln>
                  <a:noFill/>
                </a:ln>
                <a:solidFill>
                  <a:prstClr val="black"/>
                </a:solidFill>
                <a:effectLst/>
                <a:uLnTx/>
                <a:uFillTx/>
              </a:rPr>
              <a:t>bogof</a:t>
            </a:r>
            <a:r>
              <a:rPr kumimoji="0" lang="en-GB" b="0" i="0" u="none" strike="noStrike" kern="1200" cap="none" spc="0" normalizeH="0" baseline="0" noProof="0" dirty="0" smtClean="0">
                <a:ln>
                  <a:noFill/>
                </a:ln>
                <a:solidFill>
                  <a:prstClr val="black"/>
                </a:solidFill>
                <a:effectLst/>
                <a:uLnTx/>
                <a:uFillTx/>
              </a:rPr>
              <a:t> </a:t>
            </a:r>
            <a:r>
              <a:rPr kumimoji="0" lang="en-GB" b="0" i="0" u="none" strike="noStrike" kern="1200" cap="none" spc="0" normalizeH="0" baseline="0" noProof="0" dirty="0" smtClean="0">
                <a:ln>
                  <a:noFill/>
                </a:ln>
                <a:solidFill>
                  <a:prstClr val="black"/>
                </a:solidFill>
                <a:effectLst/>
                <a:uLnTx/>
                <a:uFillTx/>
              </a:rPr>
              <a:t>deals),  </a:t>
            </a:r>
            <a:r>
              <a:rPr kumimoji="0" lang="en-GB" b="0" i="0" u="none" strike="noStrike" kern="1200" cap="none" spc="0" normalizeH="0" baseline="0" noProof="0" dirty="0" smtClean="0">
                <a:ln>
                  <a:noFill/>
                </a:ln>
                <a:solidFill>
                  <a:prstClr val="black"/>
                </a:solidFill>
                <a:effectLst/>
                <a:uLnTx/>
                <a:uFillTx/>
              </a:rPr>
              <a:t>Higher </a:t>
            </a:r>
            <a:r>
              <a:rPr kumimoji="0" lang="en-GB" b="1" i="0" u="none" strike="noStrike" kern="1200" cap="none" spc="0" normalizeH="0" baseline="0" noProof="0" dirty="0" smtClean="0">
                <a:ln>
                  <a:noFill/>
                </a:ln>
                <a:solidFill>
                  <a:prstClr val="black"/>
                </a:solidFill>
                <a:effectLst/>
                <a:uLnTx/>
                <a:uFillTx/>
              </a:rPr>
              <a:t>insurance</a:t>
            </a:r>
            <a:r>
              <a:rPr kumimoji="0" lang="en-GB" b="0" i="0" u="none" strike="noStrike" kern="1200" cap="none" spc="0" normalizeH="0" baseline="0" noProof="0" dirty="0" smtClean="0">
                <a:ln>
                  <a:noFill/>
                </a:ln>
                <a:solidFill>
                  <a:prstClr val="black"/>
                </a:solidFill>
                <a:effectLst/>
                <a:uLnTx/>
                <a:uFillTx/>
              </a:rPr>
              <a:t> costs, </a:t>
            </a:r>
            <a:r>
              <a:rPr kumimoji="0" lang="en-GB" b="1" i="0" u="none" strike="noStrike" kern="1200" cap="none" spc="0" normalizeH="0" baseline="0" noProof="0" dirty="0" smtClean="0">
                <a:ln>
                  <a:noFill/>
                </a:ln>
                <a:solidFill>
                  <a:prstClr val="black"/>
                </a:solidFill>
                <a:effectLst/>
                <a:uLnTx/>
                <a:uFillTx/>
              </a:rPr>
              <a:t>Transport </a:t>
            </a:r>
            <a:r>
              <a:rPr kumimoji="0" lang="en-GB" b="0" i="0" u="none" strike="noStrike" kern="1200" cap="none" spc="0" normalizeH="0" baseline="0" noProof="0" dirty="0" smtClean="0">
                <a:ln>
                  <a:noFill/>
                </a:ln>
                <a:solidFill>
                  <a:prstClr val="black"/>
                </a:solidFill>
                <a:effectLst/>
                <a:uLnTx/>
                <a:uFillTx/>
              </a:rPr>
              <a:t>and </a:t>
            </a:r>
            <a:r>
              <a:rPr kumimoji="0" lang="en-GB" b="1" i="0" u="none" strike="noStrike" kern="1200" cap="none" spc="0" normalizeH="0" baseline="0" noProof="0" dirty="0" smtClean="0">
                <a:ln>
                  <a:noFill/>
                </a:ln>
                <a:solidFill>
                  <a:prstClr val="black"/>
                </a:solidFill>
                <a:effectLst/>
                <a:uLnTx/>
                <a:uFillTx/>
              </a:rPr>
              <a:t>credit </a:t>
            </a:r>
            <a:r>
              <a:rPr kumimoji="0" lang="en-GB" b="0" i="0" u="none" strike="noStrike" kern="1200" cap="none" spc="0" normalizeH="0" baseline="0" noProof="0" dirty="0" smtClean="0">
                <a:ln>
                  <a:noFill/>
                </a:ln>
                <a:solidFill>
                  <a:prstClr val="black"/>
                </a:solidFill>
                <a:effectLst/>
                <a:uLnTx/>
                <a:uFillTx/>
              </a:rPr>
              <a:t>lack of access to affordable credit</a:t>
            </a:r>
          </a:p>
          <a:p>
            <a:pPr rtl="0" eaLnBrk="1" latinLnBrk="0" hangingPunct="1"/>
            <a:endParaRPr lang="en-GB" dirty="0" smtClean="0">
              <a:effectLst/>
            </a:endParaRPr>
          </a:p>
          <a:p>
            <a:pPr rtl="0" eaLnBrk="1" latinLnBrk="0" hangingPunct="1"/>
            <a:r>
              <a:rPr lang="en-GB" kern="1200" dirty="0" smtClean="0">
                <a:solidFill>
                  <a:schemeClr val="tx1"/>
                </a:solidFill>
                <a:effectLst/>
              </a:rPr>
              <a:t>A common feature of the Poverty Premium is that our most deprived neighbourhoods experience the following:</a:t>
            </a:r>
            <a:endParaRPr lang="en-GB" dirty="0" smtClean="0">
              <a:effectLst/>
            </a:endParaRPr>
          </a:p>
          <a:p>
            <a:pPr rtl="0" eaLnBrk="1" latinLnBrk="0" hangingPunct="1"/>
            <a:r>
              <a:rPr lang="en-GB" kern="1200" dirty="0" smtClean="0">
                <a:solidFill>
                  <a:schemeClr val="tx1"/>
                </a:solidFill>
                <a:effectLst/>
              </a:rPr>
              <a:t>- </a:t>
            </a:r>
            <a:r>
              <a:rPr lang="en-GB" u="sng" kern="1200" dirty="0" smtClean="0">
                <a:solidFill>
                  <a:schemeClr val="tx1"/>
                </a:solidFill>
                <a:effectLst/>
                <a:hlinkClick r:id="rId3"/>
              </a:rPr>
              <a:t>ATMs charging up to £1.99</a:t>
            </a:r>
            <a:r>
              <a:rPr lang="en-GB" kern="1200" dirty="0" smtClean="0">
                <a:solidFill>
                  <a:schemeClr val="tx1"/>
                </a:solidFill>
                <a:effectLst/>
              </a:rPr>
              <a:t> for a withdrawal</a:t>
            </a:r>
            <a:endParaRPr lang="en-GB" dirty="0" smtClean="0">
              <a:effectLst/>
            </a:endParaRPr>
          </a:p>
          <a:p>
            <a:pPr rtl="0" eaLnBrk="1" latinLnBrk="0" hangingPunct="1"/>
            <a:r>
              <a:rPr lang="en-GB" kern="1200" dirty="0" smtClean="0">
                <a:solidFill>
                  <a:schemeClr val="tx1"/>
                </a:solidFill>
                <a:effectLst/>
              </a:rPr>
              <a:t>- Higher insurance premiums reflecting the increased risks</a:t>
            </a:r>
            <a:endParaRPr lang="en-GB" dirty="0" smtClean="0">
              <a:effectLst/>
            </a:endParaRPr>
          </a:p>
          <a:p>
            <a:pPr rtl="0" eaLnBrk="1" latinLnBrk="0" hangingPunct="1"/>
            <a:r>
              <a:rPr lang="en-GB" kern="1200" dirty="0" smtClean="0">
                <a:solidFill>
                  <a:schemeClr val="tx1"/>
                </a:solidFill>
                <a:effectLst/>
              </a:rPr>
              <a:t>- A prevalence of pre-payment meters for fuel</a:t>
            </a:r>
            <a:endParaRPr lang="en-GB" dirty="0" smtClean="0">
              <a:effectLst/>
            </a:endParaRPr>
          </a:p>
          <a:p>
            <a:pPr rtl="0" eaLnBrk="1" latinLnBrk="0" hangingPunct="1"/>
            <a:r>
              <a:rPr lang="en-GB" kern="1200" dirty="0" smtClean="0">
                <a:solidFill>
                  <a:schemeClr val="tx1"/>
                </a:solidFill>
                <a:effectLst/>
              </a:rPr>
              <a:t>- small shops offering poor quality produce at high prices.</a:t>
            </a:r>
            <a:endParaRPr lang="en-GB" dirty="0" smtClean="0">
              <a:effectLst/>
            </a:endParaRPr>
          </a:p>
          <a:p>
            <a:pPr rtl="0" eaLnBrk="1" latinLnBrk="0" hangingPunct="1"/>
            <a:r>
              <a:rPr lang="en-GB" kern="1200" dirty="0" smtClean="0">
                <a:solidFill>
                  <a:schemeClr val="tx1"/>
                </a:solidFill>
                <a:effectLst/>
              </a:rPr>
              <a:t>- Doorstep lenders and catalogues being favoured forms of credit.</a:t>
            </a:r>
            <a:endParaRPr lang="en-GB" dirty="0" smtClean="0">
              <a:effectLst/>
            </a:endParaRPr>
          </a:p>
          <a:p>
            <a:pPr rtl="0" eaLnBrk="1" latinLnBrk="0" hangingPunct="1"/>
            <a:r>
              <a:rPr lang="en-GB" kern="1200" dirty="0" smtClean="0">
                <a:solidFill>
                  <a:schemeClr val="tx1"/>
                </a:solidFill>
                <a:effectLst/>
              </a:rPr>
              <a:t>Obviously this compares unfavourably with less deprived neighbourhoods but will be typical of deprived neighbourhoods around the UK.</a:t>
            </a:r>
            <a:endParaRPr lang="en-GB" dirty="0" smtClean="0">
              <a:effectLst/>
            </a:endParaRPr>
          </a:p>
          <a:p>
            <a:pPr rtl="0" eaLnBrk="1" latinLnBrk="0" hangingPunct="1"/>
            <a:r>
              <a:rPr lang="en-GB" dirty="0" smtClean="0"/>
              <a:t>O</a:t>
            </a:r>
            <a:r>
              <a:rPr lang="en-GB" kern="1200" dirty="0" smtClean="0">
                <a:solidFill>
                  <a:schemeClr val="tx1"/>
                </a:solidFill>
                <a:effectLst/>
              </a:rPr>
              <a:t>ur most income-challenged households will continue to pay </a:t>
            </a:r>
            <a:r>
              <a:rPr lang="en-GB" b="1" kern="1200" dirty="0" smtClean="0">
                <a:solidFill>
                  <a:schemeClr val="tx1"/>
                </a:solidFill>
                <a:effectLst/>
              </a:rPr>
              <a:t>more </a:t>
            </a:r>
            <a:r>
              <a:rPr lang="en-GB" kern="1200" dirty="0" smtClean="0">
                <a:solidFill>
                  <a:schemeClr val="tx1"/>
                </a:solidFill>
                <a:effectLst/>
              </a:rPr>
              <a:t>for certain goods and services than people who are better off unless we intervene.</a:t>
            </a:r>
          </a:p>
          <a:p>
            <a:pPr rtl="0" eaLnBrk="1" latinLnBrk="0" hangingPunct="1"/>
            <a:endParaRPr lang="en-GB" kern="120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smtClean="0">
                <a:ln>
                  <a:noFill/>
                </a:ln>
                <a:solidFill>
                  <a:prstClr val="black"/>
                </a:solidFill>
                <a:effectLst/>
                <a:uLnTx/>
                <a:uFillTx/>
              </a:rPr>
              <a:t>Moreover, this additional money that poorer families pay for basic goods and services helps build the profits of the same companies that employ many workers on poverty wages.  Their wealth is re-distributed to better-off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smtClean="0">
              <a:ln>
                <a:noFill/>
              </a:ln>
              <a:solidFill>
                <a:prstClr val="black"/>
              </a:solidFill>
              <a:effectLst/>
              <a:uLnTx/>
              <a:uFillTx/>
            </a:endParaRPr>
          </a:p>
          <a:p>
            <a:pPr rtl="0" eaLnBrk="1" latinLnBrk="0" hangingPunct="1"/>
            <a:r>
              <a:rPr lang="en-GB" b="1" kern="1200" dirty="0" smtClean="0">
                <a:solidFill>
                  <a:schemeClr val="tx1"/>
                </a:solidFill>
                <a:effectLst/>
              </a:rPr>
              <a:t>So what can we do?</a:t>
            </a:r>
            <a:endParaRPr lang="en-GB" dirty="0" smtClean="0">
              <a:effectLst/>
            </a:endParaRPr>
          </a:p>
          <a:p>
            <a:pPr rtl="0" eaLnBrk="1" latinLnBrk="0" hangingPunct="1"/>
            <a:r>
              <a:rPr lang="en-GB" kern="1200" dirty="0" smtClean="0">
                <a:solidFill>
                  <a:schemeClr val="tx1"/>
                </a:solidFill>
                <a:effectLst/>
              </a:rPr>
              <a:t>There are clear opportunities for intervention to protect people from the poverty premium for</a:t>
            </a:r>
            <a:r>
              <a:rPr lang="en-GB" kern="1200" baseline="0" dirty="0" smtClean="0">
                <a:solidFill>
                  <a:schemeClr val="tx1"/>
                </a:solidFill>
                <a:effectLst/>
              </a:rPr>
              <a:t> example:</a:t>
            </a:r>
            <a:endParaRPr lang="en-GB" dirty="0" smtClean="0">
              <a:effectLst/>
            </a:endParaRPr>
          </a:p>
          <a:p>
            <a:pPr marL="171450" indent="-171450" rtl="0" eaLnBrk="1" latinLnBrk="0" hangingPunct="1">
              <a:buFont typeface="Arial" panose="020B0604020202020204" pitchFamily="34" charset="0"/>
              <a:buChar char="•"/>
            </a:pPr>
            <a:r>
              <a:rPr lang="en-GB" kern="1200" dirty="0" smtClean="0">
                <a:solidFill>
                  <a:schemeClr val="tx1"/>
                </a:solidFill>
                <a:effectLst/>
              </a:rPr>
              <a:t>targeted work on fuel poverty</a:t>
            </a:r>
            <a:endParaRPr lang="en-GB" dirty="0" smtClean="0">
              <a:effectLst/>
            </a:endParaRPr>
          </a:p>
          <a:p>
            <a:pPr marL="171450" indent="-171450" rtl="0" eaLnBrk="1" latinLnBrk="0" hangingPunct="1">
              <a:buFont typeface="Arial" panose="020B0604020202020204" pitchFamily="34" charset="0"/>
              <a:buChar char="•"/>
            </a:pPr>
            <a:r>
              <a:rPr lang="en-GB" kern="1200" dirty="0" smtClean="0">
                <a:solidFill>
                  <a:schemeClr val="tx1"/>
                </a:solidFill>
                <a:effectLst/>
              </a:rPr>
              <a:t>increasing access to affordable credit</a:t>
            </a:r>
            <a:endParaRPr lang="en-GB" dirty="0" smtClean="0">
              <a:effectLst/>
            </a:endParaRPr>
          </a:p>
          <a:p>
            <a:pPr marL="171450" indent="-171450" rtl="0" eaLnBrk="1" latinLnBrk="0" hangingPunct="1">
              <a:buFont typeface="Arial" panose="020B0604020202020204" pitchFamily="34" charset="0"/>
              <a:buChar char="•"/>
            </a:pPr>
            <a:r>
              <a:rPr lang="en-GB" kern="1200" dirty="0" smtClean="0">
                <a:solidFill>
                  <a:schemeClr val="tx1"/>
                </a:solidFill>
                <a:effectLst/>
              </a:rPr>
              <a:t>and innovative solutions to transport and food issues (lack of affordability and accessibility of </a:t>
            </a:r>
            <a:r>
              <a:rPr lang="en-GB" kern="1200" baseline="0" dirty="0" smtClean="0">
                <a:solidFill>
                  <a:schemeClr val="tx1"/>
                </a:solidFill>
                <a:effectLst/>
              </a:rPr>
              <a:t>bus services in Swansea is </a:t>
            </a:r>
            <a:r>
              <a:rPr lang="en-GB" kern="1200" dirty="0" smtClean="0">
                <a:solidFill>
                  <a:schemeClr val="tx1"/>
                </a:solidFill>
                <a:effectLst/>
              </a:rPr>
              <a:t>a</a:t>
            </a:r>
            <a:r>
              <a:rPr lang="en-GB" kern="1200" baseline="0" dirty="0" smtClean="0">
                <a:solidFill>
                  <a:schemeClr val="tx1"/>
                </a:solidFill>
                <a:effectLst/>
              </a:rPr>
              <a:t> major problem) </a:t>
            </a:r>
          </a:p>
          <a:p>
            <a:pPr marL="171450" indent="-171450" rtl="0" eaLnBrk="1" latinLnBrk="0" hangingPunct="1">
              <a:buFont typeface="Arial" panose="020B0604020202020204" pitchFamily="34" charset="0"/>
              <a:buChar char="•"/>
            </a:pPr>
            <a:endParaRPr lang="en-GB" kern="1200" baseline="0" dirty="0" smtClean="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Note: Estimate on slide taken from Bristol University Personal Finance Research Centre ‘s </a:t>
            </a:r>
            <a:r>
              <a:rPr lang="en-GB" b="1" i="0" kern="1200" dirty="0" smtClean="0">
                <a:solidFill>
                  <a:schemeClr val="tx1"/>
                </a:solidFill>
                <a:effectLst/>
              </a:rPr>
              <a:t>The Poverty Premium - When low-income households pay more for essential goods and services </a:t>
            </a:r>
            <a:r>
              <a:rPr lang="en-GB" baseline="0" dirty="0" smtClean="0"/>
              <a:t>research (Nov 2016)  for Key Findings see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b="0" i="0" u="sng" strike="noStrike" kern="1200" cap="none" spc="0" normalizeH="0" baseline="0" noProof="0" dirty="0" smtClean="0">
                <a:ln>
                  <a:noFill/>
                </a:ln>
                <a:solidFill>
                  <a:srgbClr val="000000"/>
                </a:solidFill>
                <a:effectLst/>
                <a:uLnTx/>
                <a:uFillTx/>
                <a:ea typeface="Calibri" panose="020F0502020204030204" pitchFamily="34" charset="0"/>
                <a:hlinkClick r:id="rId4"/>
              </a:rPr>
              <a:t>http://www.bristol.ac.uk/media-library/sites/geography/pfrc/pfrc1614-poverty-premium-key-findings.pdf</a:t>
            </a:r>
            <a:r>
              <a:rPr kumimoji="0" lang="en-GB" b="0" i="0" u="none" strike="noStrike" kern="1200" cap="none" spc="0" normalizeH="0" baseline="0" noProof="0" dirty="0" smtClean="0">
                <a:ln>
                  <a:noFill/>
                </a:ln>
                <a:solidFill>
                  <a:srgbClr val="000000"/>
                </a:solidFill>
                <a:effectLst/>
                <a:uLnTx/>
                <a:uFillTx/>
                <a:ea typeface="Calibri" panose="020F0502020204030204" pitchFamily="34" charset="0"/>
              </a:rPr>
              <a:t>  [Accessed 5 March 2018]  Some sources estimate even higher figures.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b="0" i="0" u="none" strike="noStrike" kern="1200" cap="none" spc="0" normalizeH="0" baseline="0" noProof="0" dirty="0" smtClean="0">
              <a:ln>
                <a:noFill/>
              </a:ln>
              <a:solidFill>
                <a:prstClr val="black"/>
              </a:solidFill>
              <a:effectLst/>
              <a:uLnTx/>
              <a:uFillTx/>
            </a:endParaRPr>
          </a:p>
          <a:p>
            <a:pPr lvl="0">
              <a:defRPr/>
            </a:pPr>
            <a:r>
              <a:rPr lang="en-GB" dirty="0"/>
              <a:t>What else </a:t>
            </a:r>
            <a:r>
              <a:rPr lang="en-GB" dirty="0" smtClean="0"/>
              <a:t>can be done </a:t>
            </a:r>
            <a:r>
              <a:rPr lang="en-GB" dirty="0"/>
              <a:t>to tackle </a:t>
            </a:r>
            <a:r>
              <a:rPr lang="en-GB" dirty="0" smtClean="0"/>
              <a:t>poverty</a:t>
            </a:r>
            <a:r>
              <a:rPr lang="en-GB" dirty="0"/>
              <a:t>?</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29</a:t>
            </a:fld>
            <a:endParaRPr lang="en-GB" dirty="0"/>
          </a:p>
        </p:txBody>
      </p:sp>
    </p:spTree>
    <p:extLst>
      <p:ext uri="{BB962C8B-B14F-4D97-AF65-F5344CB8AC3E}">
        <p14:creationId xmlns:p14="http://schemas.microsoft.com/office/powerpoint/2010/main" val="30785504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Interventions need to be about supplying the experiences which people</a:t>
            </a:r>
            <a:r>
              <a:rPr lang="en-GB" baseline="0" dirty="0" smtClean="0"/>
              <a:t> currently miss out on due to lack of funds.  But we can also look at how to improve people’s finances – this isn’t a long-term intervention that will take a long time, but in many cases, a quick win.</a:t>
            </a:r>
          </a:p>
          <a:p>
            <a:endParaRPr lang="en-GB" baseline="0" dirty="0" smtClean="0"/>
          </a:p>
          <a:p>
            <a:endParaRPr lang="en-GB" baseline="0" dirty="0" smtClean="0"/>
          </a:p>
          <a:p>
            <a:r>
              <a:rPr lang="en-GB" b="1" dirty="0"/>
              <a:t>I</a:t>
            </a:r>
            <a:r>
              <a:rPr lang="en-GB" b="1" baseline="0" dirty="0" smtClean="0"/>
              <a:t>ncreasing Income Helps the Economy – </a:t>
            </a:r>
            <a:r>
              <a:rPr lang="en-GB" dirty="0" smtClean="0"/>
              <a:t>let’s look at an example from </a:t>
            </a:r>
            <a:r>
              <a:rPr lang="en-GB" baseline="0" dirty="0" smtClean="0"/>
              <a:t>Leeds.</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30</a:t>
            </a:fld>
            <a:endParaRPr lang="en-GB" dirty="0"/>
          </a:p>
        </p:txBody>
      </p:sp>
    </p:spTree>
    <p:extLst>
      <p:ext uri="{BB962C8B-B14F-4D97-AF65-F5344CB8AC3E}">
        <p14:creationId xmlns:p14="http://schemas.microsoft.com/office/powerpoint/2010/main" val="33550110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kern="1200" baseline="0" dirty="0" smtClean="0">
                <a:solidFill>
                  <a:schemeClr val="tx1"/>
                </a:solidFill>
                <a:effectLst/>
                <a:latin typeface="+mn-lt"/>
                <a:ea typeface="+mn-ea"/>
                <a:cs typeface="+mn-cs"/>
              </a:rPr>
              <a:t>Financial inclusion initiatives referred to here were mainly: helping with benefit claims, debt help and other money advice, and fuel cost reduction.  These activities can be done </a:t>
            </a:r>
            <a:r>
              <a:rPr lang="en-GB" sz="1200" b="1" kern="1200" baseline="0" dirty="0" smtClean="0">
                <a:solidFill>
                  <a:schemeClr val="tx1"/>
                </a:solidFill>
                <a:effectLst/>
                <a:latin typeface="+mn-lt"/>
                <a:ea typeface="+mn-ea"/>
                <a:cs typeface="+mn-cs"/>
              </a:rPr>
              <a:t>very quickly</a:t>
            </a:r>
            <a:r>
              <a:rPr lang="en-GB" sz="1200" kern="1200" baseline="0" dirty="0" smtClean="0">
                <a:solidFill>
                  <a:schemeClr val="tx1"/>
                </a:solidFill>
                <a:effectLst/>
                <a:latin typeface="+mn-lt"/>
                <a:ea typeface="+mn-ea"/>
                <a:cs typeface="+mn-cs"/>
              </a:rPr>
              <a:t>, and make a huge difference to quality of life.  It won’t be enough to lift people out of poverty, but every step in the right direction helps provide a better standard of living, from which – particularly - a child might progress further.</a:t>
            </a:r>
            <a:endParaRPr lang="en-GB" dirty="0" smtClean="0">
              <a:effectLst/>
            </a:endParaRPr>
          </a:p>
          <a:p>
            <a:pPr rtl="0" eaLnBrk="1" latinLnBrk="0" hangingPunct="1"/>
            <a:endParaRPr lang="en-GB" sz="1200" kern="1200" baseline="0" dirty="0">
              <a:solidFill>
                <a:schemeClr val="tx1"/>
              </a:solidFill>
              <a:latin typeface="+mn-lt"/>
              <a:ea typeface="+mn-ea"/>
              <a:cs typeface="+mn-cs"/>
            </a:endParaRPr>
          </a:p>
          <a:p>
            <a:pPr rtl="0" eaLnBrk="1" latinLnBrk="0" hangingPunct="1"/>
            <a:r>
              <a:rPr lang="en-GB" sz="1200" kern="1200" baseline="0" dirty="0" smtClean="0">
                <a:solidFill>
                  <a:schemeClr val="tx1"/>
                </a:solidFill>
                <a:effectLst/>
                <a:latin typeface="+mn-lt"/>
                <a:ea typeface="+mn-ea"/>
                <a:cs typeface="+mn-cs"/>
              </a:rPr>
              <a:t>As well as benefitting the household, it helps the wider economy.</a:t>
            </a:r>
          </a:p>
          <a:p>
            <a:pPr rtl="0" eaLnBrk="1" latinLnBrk="0" hangingPunct="1"/>
            <a:endParaRPr lang="en-GB" dirty="0" smtClean="0">
              <a:effectLst/>
            </a:endParaRPr>
          </a:p>
          <a:p>
            <a:pPr rtl="0" eaLnBrk="1" latinLnBrk="0" hangingPunct="1"/>
            <a:r>
              <a:rPr lang="en-GB" sz="1200" kern="1200" dirty="0" smtClean="0">
                <a:solidFill>
                  <a:schemeClr val="tx1"/>
                </a:solidFill>
                <a:effectLst/>
                <a:latin typeface="+mn-lt"/>
                <a:ea typeface="+mn-ea"/>
                <a:cs typeface="+mn-cs"/>
              </a:rPr>
              <a:t>More on this on the next slide.  </a:t>
            </a:r>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31</a:t>
            </a:fld>
            <a:endParaRPr lang="en-GB" dirty="0"/>
          </a:p>
        </p:txBody>
      </p:sp>
    </p:spTree>
    <p:extLst>
      <p:ext uri="{BB962C8B-B14F-4D97-AF65-F5344CB8AC3E}">
        <p14:creationId xmlns:p14="http://schemas.microsoft.com/office/powerpoint/2010/main" val="6310332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2213">
              <a:defRPr/>
            </a:pPr>
            <a:r>
              <a:rPr lang="en-GB" b="1" dirty="0" smtClean="0"/>
              <a:t>What can be done :  Increasing income helps the Economy</a:t>
            </a:r>
          </a:p>
          <a:p>
            <a:pPr defTabSz="882213">
              <a:defRPr/>
            </a:pPr>
            <a:endParaRPr lang="en-GB" b="1" dirty="0" smtClean="0"/>
          </a:p>
          <a:p>
            <a:pPr defTabSz="882213">
              <a:defRPr/>
            </a:pPr>
            <a:r>
              <a:rPr lang="en-GB" dirty="0" smtClean="0"/>
              <a:t>Research </a:t>
            </a:r>
            <a:r>
              <a:rPr lang="en-GB" dirty="0"/>
              <a:t>in Manchester showed how the stress of debt </a:t>
            </a:r>
            <a:r>
              <a:rPr lang="en-GB" dirty="0" smtClean="0"/>
              <a:t>affects people when job-hunting or </a:t>
            </a:r>
            <a:r>
              <a:rPr lang="en-GB" dirty="0"/>
              <a:t>looking at ways to improve their job prospects.  Living hand-to-mouth and worrying about bailiffs etc made </a:t>
            </a:r>
            <a:r>
              <a:rPr lang="en-GB" dirty="0" smtClean="0"/>
              <a:t>job-searching extremely difficult.</a:t>
            </a:r>
          </a:p>
          <a:p>
            <a:pPr defTabSz="882213">
              <a:defRPr/>
            </a:pPr>
            <a:endParaRPr lang="en-GB" dirty="0" smtClean="0"/>
          </a:p>
          <a:p>
            <a:pPr defTabSz="882213">
              <a:defRPr/>
            </a:pPr>
            <a:r>
              <a:rPr lang="en-GB" dirty="0" smtClean="0"/>
              <a:t>More about what can be done…</a:t>
            </a:r>
            <a:endParaRPr lang="en-GB" dirty="0"/>
          </a:p>
          <a:p>
            <a:endParaRPr lang="en-GB" dirty="0"/>
          </a:p>
        </p:txBody>
      </p:sp>
      <p:sp>
        <p:nvSpPr>
          <p:cNvPr id="4" name="Slide Number Placeholder 3"/>
          <p:cNvSpPr>
            <a:spLocks noGrp="1"/>
          </p:cNvSpPr>
          <p:nvPr>
            <p:ph type="sldNum" sz="quarter" idx="10"/>
          </p:nvPr>
        </p:nvSpPr>
        <p:spPr/>
        <p:txBody>
          <a:bodyPr/>
          <a:lstStyle/>
          <a:p>
            <a:fld id="{13196DB7-72DD-4515-B89E-FF931D8969CC}" type="slidenum">
              <a:rPr lang="en-GB" smtClean="0"/>
              <a:pPr/>
              <a:t>32</a:t>
            </a:fld>
            <a:endParaRPr lang="en-GB" dirty="0"/>
          </a:p>
        </p:txBody>
      </p:sp>
    </p:spTree>
    <p:extLst>
      <p:ext uri="{BB962C8B-B14F-4D97-AF65-F5344CB8AC3E}">
        <p14:creationId xmlns:p14="http://schemas.microsoft.com/office/powerpoint/2010/main" val="2485273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8198937-CD0F-4C02-A68D-8C40CC2F50A3}" type="slidenum">
              <a:rPr lang="en-GB"/>
              <a:pPr/>
              <a:t>33</a:t>
            </a:fld>
            <a:endParaRPr lang="en-GB" dirty="0"/>
          </a:p>
        </p:txBody>
      </p:sp>
      <p:sp>
        <p:nvSpPr>
          <p:cNvPr id="187394" name="Rectangle 2"/>
          <p:cNvSpPr>
            <a:spLocks noGrp="1" noRot="1" noChangeAspect="1" noChangeArrowheads="1" noTextEdit="1"/>
          </p:cNvSpPr>
          <p:nvPr>
            <p:ph type="sldImg"/>
          </p:nvPr>
        </p:nvSpPr>
        <p:spPr>
          <a:xfrm>
            <a:off x="674688" y="808038"/>
            <a:ext cx="5387975" cy="4041775"/>
          </a:xfrm>
          <a:ln/>
        </p:spPr>
      </p:sp>
      <p:sp>
        <p:nvSpPr>
          <p:cNvPr id="187395" name="Rectangle 3"/>
          <p:cNvSpPr>
            <a:spLocks noGrp="1" noChangeArrowheads="1"/>
          </p:cNvSpPr>
          <p:nvPr>
            <p:ph type="body" idx="1"/>
          </p:nvPr>
        </p:nvSpPr>
        <p:spPr>
          <a:xfrm>
            <a:off x="673489" y="5118184"/>
            <a:ext cx="5390907" cy="4849066"/>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Life </a:t>
            </a:r>
            <a:r>
              <a:rPr lang="en-GB" dirty="0"/>
              <a:t>on a low income is not just about financial struggle but a lack of dignity. </a:t>
            </a:r>
            <a:r>
              <a:rPr lang="en-GB" dirty="0" smtClean="0"/>
              <a:t>These comments</a:t>
            </a:r>
            <a:r>
              <a:rPr lang="en-GB" baseline="0" dirty="0" smtClean="0"/>
              <a:t> from an Oxfam project in 2005 called “Get Heard” show how</a:t>
            </a:r>
            <a:r>
              <a:rPr lang="en-GB" dirty="0" smtClean="0"/>
              <a:t> </a:t>
            </a:r>
            <a:r>
              <a:rPr lang="en-GB" dirty="0"/>
              <a:t>people who are socially excluded are expected to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tolerate things that better-off people would find outrageous and unacceptable.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Local authorities can affect these</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GB" sz="1200" b="1" i="0" u="none" strike="noStrike" kern="1200" cap="none" spc="0" normalizeH="0" baseline="0" noProof="0" dirty="0" smtClean="0">
                <a:ln>
                  <a:noFill/>
                </a:ln>
                <a:solidFill>
                  <a:prstClr val="black"/>
                </a:solidFill>
                <a:effectLst/>
                <a:uLnTx/>
                <a:uFillTx/>
                <a:latin typeface="+mn-lt"/>
                <a:ea typeface="+mn-ea"/>
                <a:cs typeface="+mn-cs"/>
              </a:rPr>
              <a:t>things.</a:t>
            </a:r>
          </a:p>
          <a:p>
            <a:endParaRPr lang="en-GB" dirty="0" smtClean="0"/>
          </a:p>
          <a:p>
            <a:r>
              <a:rPr lang="en-GB" b="1" dirty="0" smtClean="0"/>
              <a:t>Look again at the last few items on list.  Remember the</a:t>
            </a:r>
            <a:r>
              <a:rPr lang="en-GB" b="1" baseline="0" dirty="0" smtClean="0"/>
              <a:t> earlier</a:t>
            </a:r>
            <a:r>
              <a:rPr lang="en-GB" b="1" dirty="0" smtClean="0"/>
              <a:t> discussion about Stigma and stereotyping </a:t>
            </a:r>
          </a:p>
          <a:p>
            <a:endParaRPr lang="en-GB" b="1"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17025177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r>
              <a:rPr lang="en-GB" dirty="0" smtClean="0"/>
              <a:t>Themes.</a:t>
            </a:r>
            <a:r>
              <a:rPr lang="en-GB" baseline="0" dirty="0" smtClean="0"/>
              <a:t>  Activities under these themes can have measurable impacts on people’s </a:t>
            </a:r>
            <a:r>
              <a:rPr lang="en-GB" b="1" baseline="0" dirty="0" smtClean="0"/>
              <a:t>income</a:t>
            </a:r>
            <a:r>
              <a:rPr lang="en-GB" baseline="0" dirty="0" smtClean="0"/>
              <a:t>, access to </a:t>
            </a:r>
            <a:r>
              <a:rPr lang="en-GB" b="1" baseline="0" dirty="0" smtClean="0"/>
              <a:t>services</a:t>
            </a:r>
            <a:r>
              <a:rPr lang="en-GB" baseline="0" dirty="0" smtClean="0"/>
              <a:t> and </a:t>
            </a:r>
            <a:r>
              <a:rPr lang="en-GB" b="1" baseline="0" dirty="0" smtClean="0"/>
              <a:t>participation</a:t>
            </a:r>
            <a:r>
              <a:rPr lang="en-GB" baseline="0" dirty="0" smtClean="0"/>
              <a:t>, thus measurable impacts on poverty.</a:t>
            </a:r>
            <a:br>
              <a:rPr lang="en-GB" baseline="0" dirty="0" smtClean="0"/>
            </a:br>
            <a:r>
              <a:rPr lang="en-GB" baseline="0" dirty="0" smtClean="0"/>
              <a:t/>
            </a:r>
            <a:br>
              <a:rPr lang="en-GB" baseline="0" dirty="0" smtClean="0"/>
            </a:br>
            <a:r>
              <a:rPr lang="en-GB" baseline="0" dirty="0" smtClean="0"/>
              <a:t>A strategy with activity under all these themes addresses the </a:t>
            </a:r>
            <a:r>
              <a:rPr lang="en-GB" b="1" baseline="0" dirty="0" smtClean="0"/>
              <a:t>3 dimensions of poverty discussed earlier</a:t>
            </a:r>
            <a:r>
              <a:rPr lang="en-GB" baseline="0" dirty="0" smtClean="0"/>
              <a:t>, and proposes to tackle poverty holistically, breaking the CYCLE of deprivation.</a:t>
            </a:r>
          </a:p>
          <a:p>
            <a:endParaRPr lang="en-GB" baseline="0" dirty="0" smtClean="0"/>
          </a:p>
          <a:p>
            <a:r>
              <a:rPr lang="en-GB" dirty="0" smtClean="0"/>
              <a:t>Most importantly, we need to ……….</a:t>
            </a:r>
            <a:endParaRPr lang="en-GB" baseline="0"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34</a:t>
            </a:fld>
            <a:endParaRPr lang="en-GB" dirty="0"/>
          </a:p>
        </p:txBody>
      </p:sp>
    </p:spTree>
    <p:extLst>
      <p:ext uri="{BB962C8B-B14F-4D97-AF65-F5344CB8AC3E}">
        <p14:creationId xmlns:p14="http://schemas.microsoft.com/office/powerpoint/2010/main" val="11222694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2"/>
            <a:ext cx="5438140" cy="4651391"/>
          </a:xfrm>
        </p:spPr>
        <p:txBody>
          <a:bodyPr/>
          <a:lstStyle/>
          <a:p>
            <a:r>
              <a:rPr lang="en-GB" b="1" dirty="0" smtClean="0"/>
              <a:t>LISTEN TO THE EXPERTS those who direct lived experience of poverty!!</a:t>
            </a:r>
          </a:p>
          <a:p>
            <a:endParaRPr lang="en-GB" dirty="0" smtClean="0"/>
          </a:p>
          <a:p>
            <a:r>
              <a:rPr lang="en-GB" dirty="0" smtClean="0"/>
              <a:t>Swansea is currently </a:t>
            </a:r>
            <a:r>
              <a:rPr lang="en-GB" dirty="0" smtClean="0"/>
              <a:t>setting </a:t>
            </a:r>
            <a:r>
              <a:rPr lang="en-GB" dirty="0" smtClean="0"/>
              <a:t>up </a:t>
            </a:r>
            <a:r>
              <a:rPr lang="en-GB" b="1" dirty="0" smtClean="0"/>
              <a:t>a Swansea</a:t>
            </a:r>
            <a:r>
              <a:rPr lang="en-GB" b="1" baseline="0" dirty="0" smtClean="0"/>
              <a:t> Poverty Truth Commission.</a:t>
            </a:r>
            <a:r>
              <a:rPr lang="en-GB" b="1" dirty="0" smtClean="0"/>
              <a:t> </a:t>
            </a:r>
            <a:r>
              <a:rPr lang="en-GB" b="1" baseline="0" dirty="0" smtClean="0"/>
              <a:t> </a:t>
            </a:r>
            <a:r>
              <a:rPr lang="en-GB" baseline="0" dirty="0" smtClean="0"/>
              <a:t>A Start-up</a:t>
            </a:r>
            <a:r>
              <a:rPr lang="en-GB" dirty="0" smtClean="0"/>
              <a:t> group has been established whose role is to set in place the things that a PTC needs in order to operate effectively</a:t>
            </a:r>
            <a:r>
              <a:rPr lang="en-GB" b="1" dirty="0" smtClean="0"/>
              <a:t>. </a:t>
            </a:r>
            <a:r>
              <a:rPr lang="en-GB" dirty="0" smtClean="0"/>
              <a:t>Swansea </a:t>
            </a:r>
            <a:r>
              <a:rPr lang="en-GB" dirty="0" smtClean="0"/>
              <a:t>PTC will be the 1</a:t>
            </a:r>
            <a:r>
              <a:rPr lang="en-GB" baseline="30000" dirty="0" smtClean="0"/>
              <a:t>st</a:t>
            </a:r>
            <a:r>
              <a:rPr lang="en-GB" dirty="0" smtClean="0"/>
              <a:t> PTC in Wales; they have been highly successful in Scotland and  England</a:t>
            </a:r>
            <a:r>
              <a:rPr lang="en-GB" b="1" dirty="0" smtClean="0"/>
              <a:t>.</a:t>
            </a:r>
          </a:p>
          <a:p>
            <a:endParaRPr lang="en-GB" b="1" dirty="0"/>
          </a:p>
          <a:p>
            <a:r>
              <a:rPr lang="en-GB" b="1" dirty="0" smtClean="0"/>
              <a:t> </a:t>
            </a:r>
            <a:r>
              <a:rPr lang="en-GB" dirty="0" smtClean="0"/>
              <a:t>So what are Poverty Truth Commissions (PTCs)?</a:t>
            </a:r>
          </a:p>
          <a:p>
            <a:endParaRPr lang="en-GB" dirty="0"/>
          </a:p>
          <a:p>
            <a:r>
              <a:rPr lang="en-GB" dirty="0" smtClean="0"/>
              <a:t> </a:t>
            </a:r>
            <a:r>
              <a:rPr lang="en-GB" b="1" dirty="0"/>
              <a:t>In summary: </a:t>
            </a:r>
            <a:r>
              <a:rPr lang="en-GB" b="1" dirty="0" smtClean="0"/>
              <a:t> </a:t>
            </a:r>
            <a:r>
              <a:rPr lang="en-GB" dirty="0" smtClean="0"/>
              <a:t>PTCs Bring </a:t>
            </a:r>
            <a:r>
              <a:rPr lang="en-GB" dirty="0"/>
              <a:t>together key decision makers with those living at the sharp end of poverty to work together towards overcoming poverty. Ensuring that those affected by decisions are central to decision making; recognising that we cannot hope to understand, let alone address the causes and symptoms of poverty unless we involve the experts, those with direct experience of poverty who live with the reality day in day out. </a:t>
            </a:r>
            <a:endParaRPr lang="en-GB" dirty="0" smtClean="0"/>
          </a:p>
          <a:p>
            <a:endParaRPr lang="en-GB" dirty="0" smtClean="0"/>
          </a:p>
          <a:p>
            <a:r>
              <a:rPr lang="en-GB" dirty="0" smtClean="0"/>
              <a:t>Watch Leeds Video - </a:t>
            </a:r>
            <a:r>
              <a:rPr lang="en-GB" dirty="0"/>
              <a:t>The following link to the Leeds Poverty Truth Commission introductory film provides an insight into the ethos behind PTCs, how PTCs work, the role of Commissioners, what they do and what they aim to achieve. </a:t>
            </a:r>
            <a:endParaRPr lang="en-GB" dirty="0" smtClean="0"/>
          </a:p>
          <a:p>
            <a:r>
              <a:rPr lang="en-GB" u="sng" dirty="0">
                <a:solidFill>
                  <a:srgbClr val="0563C1"/>
                </a:solidFill>
                <a:latin typeface="Calibri" panose="020F0502020204030204" pitchFamily="34" charset="0"/>
                <a:ea typeface="Calibri" panose="020F0502020204030204" pitchFamily="34" charset="0"/>
                <a:hlinkClick r:id="rId3"/>
              </a:rPr>
              <a:t>https://</a:t>
            </a:r>
            <a:r>
              <a:rPr lang="en-GB" u="sng" dirty="0" smtClean="0">
                <a:solidFill>
                  <a:srgbClr val="0563C1"/>
                </a:solidFill>
                <a:latin typeface="Calibri" panose="020F0502020204030204" pitchFamily="34" charset="0"/>
                <a:ea typeface="Calibri" panose="020F0502020204030204" pitchFamily="34" charset="0"/>
                <a:hlinkClick r:id="rId3"/>
              </a:rPr>
              <a:t>www.youtube.com/watch?v=sq0sryZvNX4</a:t>
            </a:r>
            <a:r>
              <a:rPr lang="en-GB" u="sng" dirty="0" smtClean="0">
                <a:solidFill>
                  <a:srgbClr val="0563C1"/>
                </a:solidFill>
                <a:latin typeface="Calibri" panose="020F0502020204030204" pitchFamily="34" charset="0"/>
                <a:ea typeface="Calibri" panose="020F0502020204030204" pitchFamily="34" charset="0"/>
              </a:rPr>
              <a:t> </a:t>
            </a:r>
            <a:r>
              <a:rPr lang="en-GB" dirty="0" smtClean="0">
                <a:solidFill>
                  <a:srgbClr val="0563C1"/>
                </a:solidFill>
                <a:latin typeface="Calibri" panose="020F0502020204030204" pitchFamily="34" charset="0"/>
                <a:ea typeface="Calibri" panose="020F0502020204030204" pitchFamily="34" charset="0"/>
              </a:rPr>
              <a:t> .  </a:t>
            </a:r>
            <a:r>
              <a:rPr lang="en-GB" dirty="0" smtClean="0"/>
              <a:t>Refer also to the handouts </a:t>
            </a:r>
            <a:r>
              <a:rPr lang="en-GB" i="1" dirty="0" smtClean="0"/>
              <a:t>What are PTCs. </a:t>
            </a:r>
          </a:p>
          <a:p>
            <a:endParaRPr lang="en-GB" dirty="0" smtClean="0"/>
          </a:p>
          <a:p>
            <a:r>
              <a:rPr lang="en-GB" dirty="0" smtClean="0"/>
              <a:t>What else is  being done? Here are</a:t>
            </a:r>
            <a:r>
              <a:rPr lang="en-GB" baseline="0" dirty="0" smtClean="0"/>
              <a:t> some  examples  of Welsh Government programmes</a:t>
            </a:r>
          </a:p>
          <a:p>
            <a:endParaRPr lang="en-GB" b="0" dirty="0"/>
          </a:p>
        </p:txBody>
      </p:sp>
      <p:sp>
        <p:nvSpPr>
          <p:cNvPr id="4" name="Slide Number Placeholder 3"/>
          <p:cNvSpPr>
            <a:spLocks noGrp="1"/>
          </p:cNvSpPr>
          <p:nvPr>
            <p:ph type="sldNum" sz="quarter" idx="10"/>
          </p:nvPr>
        </p:nvSpPr>
        <p:spPr/>
        <p:txBody>
          <a:bodyPr/>
          <a:lstStyle/>
          <a:p>
            <a:fld id="{E881C97F-E0FA-4985-BB15-6193C11794B8}" type="slidenum">
              <a:rPr lang="en-GB" smtClean="0"/>
              <a:t>35</a:t>
            </a:fld>
            <a:endParaRPr lang="en-GB" dirty="0"/>
          </a:p>
        </p:txBody>
      </p:sp>
    </p:spTree>
    <p:extLst>
      <p:ext uri="{BB962C8B-B14F-4D97-AF65-F5344CB8AC3E}">
        <p14:creationId xmlns:p14="http://schemas.microsoft.com/office/powerpoint/2010/main" val="14661309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Tx/>
              <a:buChar char="-"/>
            </a:pPr>
            <a:r>
              <a:rPr lang="en-GB" b="1" dirty="0" smtClean="0"/>
              <a:t>Flying Start and Families First </a:t>
            </a:r>
            <a:r>
              <a:rPr lang="en-GB" dirty="0" smtClean="0"/>
              <a:t>are Welsh Government programmes aimed at making a decisive difference to the life chances of children and their families, targeting those from areas of deprivation in line with Welsh Government’s Child Poverty Strategy.</a:t>
            </a:r>
          </a:p>
          <a:p>
            <a:pPr marL="171450" indent="-171450">
              <a:buFontTx/>
              <a:buChar char="-"/>
            </a:pPr>
            <a:endParaRPr lang="en-GB" b="1" dirty="0" smtClean="0"/>
          </a:p>
          <a:p>
            <a:pPr marL="171450" indent="-171450">
              <a:buFontTx/>
              <a:buChar char="-"/>
            </a:pPr>
            <a:r>
              <a:rPr lang="en-GB" b="1" dirty="0" smtClean="0"/>
              <a:t>Swansea Communities for Work (CfW) &amp; Communities for Work Plus (CfW</a:t>
            </a:r>
            <a:r>
              <a:rPr lang="en-GB" dirty="0" smtClean="0"/>
              <a:t>+) are both Welsh Government funded Employment Programmes.</a:t>
            </a:r>
          </a:p>
          <a:p>
            <a:endParaRPr lang="en-GB" dirty="0" smtClean="0"/>
          </a:p>
          <a:p>
            <a:r>
              <a:rPr lang="en-GB" dirty="0" smtClean="0"/>
              <a:t>Please refer to the handouts for further information and also for information about </a:t>
            </a:r>
            <a:r>
              <a:rPr lang="en-GB" b="1" dirty="0" smtClean="0"/>
              <a:t>Swansea Working </a:t>
            </a:r>
            <a:r>
              <a:rPr lang="en-GB" dirty="0" smtClean="0"/>
              <a:t>– which works in partnership to provide citizens of Swansea with co-ordinated employability support </a:t>
            </a:r>
          </a:p>
          <a:p>
            <a:pPr marL="171450" indent="-171450">
              <a:buFontTx/>
              <a:buChar char="-"/>
            </a:pPr>
            <a:endParaRPr lang="en-GB" dirty="0" smtClean="0"/>
          </a:p>
          <a:p>
            <a:r>
              <a:rPr lang="en-GB" dirty="0" smtClean="0"/>
              <a:t>So</a:t>
            </a:r>
            <a:r>
              <a:rPr lang="en-GB" baseline="0" dirty="0" smtClean="0"/>
              <a:t> what is Swansea Council’s vision?</a:t>
            </a:r>
          </a:p>
          <a:p>
            <a:pPr marL="171450" indent="-171450">
              <a:buFontTx/>
              <a:buChar char="-"/>
            </a:pPr>
            <a:endParaRPr lang="en-GB" dirty="0" smtClean="0"/>
          </a:p>
        </p:txBody>
      </p:sp>
      <p:sp>
        <p:nvSpPr>
          <p:cNvPr id="4" name="Slide Number Placeholder 3"/>
          <p:cNvSpPr>
            <a:spLocks noGrp="1"/>
          </p:cNvSpPr>
          <p:nvPr>
            <p:ph type="sldNum" sz="quarter" idx="10"/>
          </p:nvPr>
        </p:nvSpPr>
        <p:spPr/>
        <p:txBody>
          <a:bodyPr/>
          <a:lstStyle/>
          <a:p>
            <a:fld id="{13196DB7-72DD-4515-B89E-FF931D8969CC}" type="slidenum">
              <a:rPr lang="en-GB" smtClean="0"/>
              <a:pPr/>
              <a:t>36</a:t>
            </a:fld>
            <a:endParaRPr lang="en-GB" dirty="0"/>
          </a:p>
        </p:txBody>
      </p:sp>
    </p:spTree>
    <p:extLst>
      <p:ext uri="{BB962C8B-B14F-4D97-AF65-F5344CB8AC3E}">
        <p14:creationId xmlns:p14="http://schemas.microsoft.com/office/powerpoint/2010/main" val="32077605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As we can see in the slide,</a:t>
            </a:r>
            <a:r>
              <a:rPr kumimoji="0" lang="en-GB" sz="1200" b="0" i="0" u="none" strike="noStrike" kern="1200" cap="none" spc="0" normalizeH="0" noProof="0" dirty="0" smtClean="0">
                <a:ln>
                  <a:noFill/>
                </a:ln>
                <a:solidFill>
                  <a:prstClr val="black"/>
                </a:solidFill>
                <a:effectLst/>
                <a:uLnTx/>
                <a:uFillTx/>
                <a:latin typeface="+mn-lt"/>
                <a:ea typeface="+mn-ea"/>
                <a:cs typeface="+mn-cs"/>
              </a:rPr>
              <a:t> i</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 terms of Tackling Poverty in Swansea, Swansea Council has retained the 3 principle dimensions of poverty Income/ Participation/ Access to Service discussed earlier.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In Swansea Poverty is defined as income below MIS.</a:t>
            </a:r>
          </a:p>
          <a:p>
            <a:pPr marR="0" lvl="0" algn="l" defTabSz="914400" rtl="0" eaLnBrk="1" fontAlgn="auto" latinLnBrk="0" hangingPunct="1">
              <a:lnSpc>
                <a:spcPct val="100000"/>
              </a:lnSpc>
              <a:spcBef>
                <a:spcPts val="0"/>
              </a:spcBef>
              <a:spcAft>
                <a:spcPts val="0"/>
              </a:spcAft>
              <a:buClrTx/>
              <a:buSzTx/>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13196DB7-72DD-4515-B89E-FF931D8969CC}" type="slidenum">
              <a:rPr lang="en-GB" smtClean="0"/>
              <a:pPr/>
              <a:t>37</a:t>
            </a:fld>
            <a:endParaRPr lang="en-GB" dirty="0"/>
          </a:p>
        </p:txBody>
      </p:sp>
    </p:spTree>
    <p:extLst>
      <p:ext uri="{BB962C8B-B14F-4D97-AF65-F5344CB8AC3E}">
        <p14:creationId xmlns:p14="http://schemas.microsoft.com/office/powerpoint/2010/main" val="3172825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internal  Council strategy which recognises that POVERTY IS EVERYBODIES BUSINESS.</a:t>
            </a:r>
          </a:p>
          <a:p>
            <a:endParaRPr lang="en-GB" dirty="0"/>
          </a:p>
          <a:p>
            <a:r>
              <a:rPr lang="en-GB" b="1" dirty="0" smtClean="0"/>
              <a:t>Swansea Council also works in partnership with other organisations throughout the city to tackle poverty</a:t>
            </a:r>
            <a:r>
              <a:rPr lang="en-GB" dirty="0" smtClean="0"/>
              <a:t>,  for example:</a:t>
            </a:r>
          </a:p>
          <a:p>
            <a:endParaRPr lang="en-GB" dirty="0" smtClean="0"/>
          </a:p>
          <a:p>
            <a:r>
              <a:rPr lang="en-GB" b="1" dirty="0" smtClean="0"/>
              <a:t>Swansea </a:t>
            </a:r>
            <a:r>
              <a:rPr lang="en-GB" b="1" dirty="0"/>
              <a:t>Poverty Partnership </a:t>
            </a:r>
            <a:r>
              <a:rPr lang="en-GB" b="1" dirty="0" smtClean="0"/>
              <a:t>Forum - </a:t>
            </a:r>
            <a:r>
              <a:rPr lang="en-GB" dirty="0"/>
              <a:t>The facilitation of the Forum </a:t>
            </a:r>
            <a:r>
              <a:rPr lang="en-GB" dirty="0" smtClean="0"/>
              <a:t>is supported </a:t>
            </a:r>
            <a:r>
              <a:rPr lang="en-GB" dirty="0"/>
              <a:t>by Swansea Council’s Tackling Poverty </a:t>
            </a:r>
            <a:r>
              <a:rPr lang="en-GB" dirty="0" smtClean="0"/>
              <a:t>Service</a:t>
            </a:r>
          </a:p>
          <a:p>
            <a:endParaRPr lang="en-GB" dirty="0" smtClean="0"/>
          </a:p>
          <a:p>
            <a:r>
              <a:rPr lang="en-GB" b="1" dirty="0" smtClean="0"/>
              <a:t>Swansea Financial Inclusion Steering Group </a:t>
            </a:r>
            <a:r>
              <a:rPr lang="en-GB" dirty="0"/>
              <a:t>– </a:t>
            </a:r>
            <a:r>
              <a:rPr lang="en-GB" dirty="0" smtClean="0"/>
              <a:t>The aim of Swansea FISG </a:t>
            </a:r>
            <a:r>
              <a:rPr lang="en-GB" smtClean="0"/>
              <a:t>is </a:t>
            </a:r>
            <a:r>
              <a:rPr lang="en-GB" smtClean="0"/>
              <a:t>to </a:t>
            </a:r>
            <a:r>
              <a:rPr lang="en-GB" dirty="0" smtClean="0"/>
              <a:t>to promote </a:t>
            </a:r>
            <a:r>
              <a:rPr lang="en-GB" dirty="0"/>
              <a:t>partnership working to increase financial inclusion with a view to reducing poverty and increasing economic growth in Swansea</a:t>
            </a:r>
            <a:r>
              <a:rPr lang="en-GB" dirty="0" smtClean="0"/>
              <a:t>.  The </a:t>
            </a:r>
            <a:r>
              <a:rPr lang="en-GB" dirty="0"/>
              <a:t>facilitation of </a:t>
            </a:r>
            <a:r>
              <a:rPr lang="en-GB" dirty="0" smtClean="0"/>
              <a:t>this group is also supported </a:t>
            </a:r>
            <a:r>
              <a:rPr lang="en-GB" dirty="0"/>
              <a:t>by Swansea Council’s Tackling Poverty </a:t>
            </a:r>
            <a:r>
              <a:rPr lang="en-GB" dirty="0" smtClean="0"/>
              <a:t>Service</a:t>
            </a:r>
            <a:endParaRPr lang="en-GB" dirty="0"/>
          </a:p>
        </p:txBody>
      </p:sp>
      <p:sp>
        <p:nvSpPr>
          <p:cNvPr id="4" name="Slide Number Placeholder 3"/>
          <p:cNvSpPr>
            <a:spLocks noGrp="1"/>
          </p:cNvSpPr>
          <p:nvPr>
            <p:ph type="sldNum" sz="quarter" idx="10"/>
          </p:nvPr>
        </p:nvSpPr>
        <p:spPr/>
        <p:txBody>
          <a:bodyPr/>
          <a:lstStyle/>
          <a:p>
            <a:fld id="{E881C97F-E0FA-4985-BB15-6193C11794B8}" type="slidenum">
              <a:rPr lang="en-GB" smtClean="0"/>
              <a:t>38</a:t>
            </a:fld>
            <a:endParaRPr lang="en-GB" dirty="0"/>
          </a:p>
        </p:txBody>
      </p:sp>
    </p:spTree>
    <p:extLst>
      <p:ext uri="{BB962C8B-B14F-4D97-AF65-F5344CB8AC3E}">
        <p14:creationId xmlns:p14="http://schemas.microsoft.com/office/powerpoint/2010/main" val="21079427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5"/>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dirty="0" smtClean="0"/>
              <a:t>Click to edit Master title style</a:t>
            </a:r>
            <a:endParaRPr lang="en-GB"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smtClean="0"/>
              <a:t>Click to edit Master subtitle style</a:t>
            </a:r>
            <a:endParaRPr lang="en-GB" dirty="0"/>
          </a:p>
        </p:txBody>
      </p:sp>
    </p:spTree>
    <p:extLst>
      <p:ext uri="{BB962C8B-B14F-4D97-AF65-F5344CB8AC3E}">
        <p14:creationId xmlns:p14="http://schemas.microsoft.com/office/powerpoint/2010/main" val="604489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3985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83663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2620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2620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141409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13089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59734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5982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156749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20654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5990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3946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39465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436644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pic>
        <p:nvPicPr>
          <p:cNvPr id="1028" name="Picture 5"/>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659563" y="5732463"/>
            <a:ext cx="2205037"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commentisfree/2012/dec/14/worklessness-culture-myth-exposed"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estyorkshireobservatory.org/Custom/Resources/FI%20Research%202009%20Final%20report.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www.swansea.gov.uk/povertystrategy"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3"/>
          <p:cNvSpPr>
            <a:spLocks noGrp="1"/>
          </p:cNvSpPr>
          <p:nvPr>
            <p:ph type="ctrTitle"/>
          </p:nvPr>
        </p:nvSpPr>
        <p:spPr>
          <a:xfrm>
            <a:off x="1143000" y="548680"/>
            <a:ext cx="6858000" cy="2387600"/>
          </a:xfrm>
        </p:spPr>
        <p:txBody>
          <a:bodyPr/>
          <a:lstStyle/>
          <a:p>
            <a:pPr eaLnBrk="1" hangingPunct="1"/>
            <a:r>
              <a:rPr lang="en-GB" sz="5400" b="1" dirty="0">
                <a:solidFill>
                  <a:schemeClr val="bg1"/>
                </a:solidFill>
              </a:rPr>
              <a:t>Understanding Poverty in Swansea</a:t>
            </a:r>
            <a:endParaRPr lang="en-US" altLang="en-US" sz="5400" dirty="0" smtClean="0">
              <a:solidFill>
                <a:schemeClr val="bg1"/>
              </a:solidFill>
            </a:endParaRPr>
          </a:p>
        </p:txBody>
      </p:sp>
      <p:sp>
        <p:nvSpPr>
          <p:cNvPr id="2052" name="Subtitle 4"/>
          <p:cNvSpPr>
            <a:spLocks noGrp="1"/>
          </p:cNvSpPr>
          <p:nvPr>
            <p:ph type="subTitle" idx="1"/>
          </p:nvPr>
        </p:nvSpPr>
        <p:spPr/>
        <p:txBody>
          <a:bodyPr/>
          <a:lstStyle/>
          <a:p>
            <a:r>
              <a:rPr lang="en-GB" dirty="0">
                <a:solidFill>
                  <a:schemeClr val="bg1"/>
                </a:solidFill>
              </a:rPr>
              <a:t>Sian </a:t>
            </a:r>
            <a:r>
              <a:rPr lang="en-GB" dirty="0" smtClean="0">
                <a:solidFill>
                  <a:schemeClr val="bg1"/>
                </a:solidFill>
              </a:rPr>
              <a:t>Denty</a:t>
            </a:r>
          </a:p>
          <a:p>
            <a:r>
              <a:rPr lang="en-GB" dirty="0" smtClean="0">
                <a:solidFill>
                  <a:schemeClr val="bg1"/>
                </a:solidFill>
              </a:rPr>
              <a:t>Tackling Poverty Service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b="1" dirty="0" smtClean="0">
                <a:solidFill>
                  <a:schemeClr val="tx1"/>
                </a:solidFill>
              </a:rPr>
              <a:t>Understanding Poverty in Swansea</a:t>
            </a:r>
            <a:endParaRPr lang="en-GB" b="1" dirty="0">
              <a:solidFill>
                <a:schemeClr val="tx1"/>
              </a:solidFill>
            </a:endParaRPr>
          </a:p>
        </p:txBody>
      </p:sp>
      <p:sp>
        <p:nvSpPr>
          <p:cNvPr id="3" name="Content Placeholder 2"/>
          <p:cNvSpPr>
            <a:spLocks noGrp="1"/>
          </p:cNvSpPr>
          <p:nvPr>
            <p:ph idx="1"/>
          </p:nvPr>
        </p:nvSpPr>
        <p:spPr>
          <a:xfrm>
            <a:off x="457200" y="1844825"/>
            <a:ext cx="8229600" cy="3888432"/>
          </a:xfrm>
        </p:spPr>
        <p:txBody>
          <a:bodyPr>
            <a:normAutofit/>
          </a:bodyPr>
          <a:lstStyle/>
          <a:p>
            <a:r>
              <a:rPr lang="en-GB" dirty="0" smtClean="0"/>
              <a:t>Defining “poverty”: what it means; how it’s measured</a:t>
            </a:r>
          </a:p>
          <a:p>
            <a:r>
              <a:rPr lang="en-GB" dirty="0" smtClean="0"/>
              <a:t>The effects of deprivation</a:t>
            </a:r>
          </a:p>
          <a:p>
            <a:r>
              <a:rPr lang="en-GB" dirty="0" smtClean="0"/>
              <a:t>Why it happens</a:t>
            </a:r>
          </a:p>
          <a:p>
            <a:r>
              <a:rPr lang="en-GB" dirty="0" smtClean="0"/>
              <a:t>Helpful interventions – what can be done?</a:t>
            </a:r>
          </a:p>
          <a:p>
            <a:pPr>
              <a:buFont typeface="Arial" panose="020B0604020202020204" pitchFamily="34" charset="0"/>
              <a:buChar char="•"/>
            </a:pPr>
            <a:r>
              <a:rPr lang="en-GB" dirty="0" smtClean="0"/>
              <a:t>Myths about Poverty</a:t>
            </a:r>
          </a:p>
          <a:p>
            <a:endParaRPr lang="en-GB" dirty="0" smtClean="0"/>
          </a:p>
          <a:p>
            <a:endParaRPr lang="en-GB" dirty="0" smtClean="0"/>
          </a:p>
        </p:txBody>
      </p:sp>
    </p:spTree>
    <p:extLst>
      <p:ext uri="{BB962C8B-B14F-4D97-AF65-F5344CB8AC3E}">
        <p14:creationId xmlns:p14="http://schemas.microsoft.com/office/powerpoint/2010/main" val="38098105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Defining ‘Poverty’</a:t>
            </a:r>
            <a:endParaRPr lang="en-GB" sz="4000" dirty="0">
              <a:solidFill>
                <a:schemeClr val="tx1"/>
              </a:solidFill>
            </a:endParaRPr>
          </a:p>
        </p:txBody>
      </p:sp>
      <p:sp>
        <p:nvSpPr>
          <p:cNvPr id="3" name="Content Placeholder 2"/>
          <p:cNvSpPr>
            <a:spLocks noGrp="1"/>
          </p:cNvSpPr>
          <p:nvPr>
            <p:ph idx="1"/>
          </p:nvPr>
        </p:nvSpPr>
        <p:spPr>
          <a:xfrm>
            <a:off x="457200" y="1600200"/>
            <a:ext cx="8229600" cy="4709120"/>
          </a:xfrm>
        </p:spPr>
        <p:txBody>
          <a:bodyPr>
            <a:normAutofit fontScale="70000" lnSpcReduction="20000"/>
          </a:bodyPr>
          <a:lstStyle/>
          <a:p>
            <a:pPr marL="0" indent="0">
              <a:spcAft>
                <a:spcPts val="1200"/>
              </a:spcAft>
              <a:buNone/>
            </a:pPr>
            <a:r>
              <a:rPr lang="en-GB" sz="4600" b="1" dirty="0"/>
              <a:t>Absolute Poverty</a:t>
            </a:r>
            <a:r>
              <a:rPr lang="en-GB" sz="4600" dirty="0"/>
              <a:t>: United </a:t>
            </a:r>
            <a:r>
              <a:rPr lang="en-GB" sz="4600" dirty="0" smtClean="0"/>
              <a:t>Nations</a:t>
            </a:r>
          </a:p>
          <a:p>
            <a:pPr marL="0" indent="0">
              <a:spcAft>
                <a:spcPts val="1200"/>
              </a:spcAft>
              <a:buNone/>
            </a:pPr>
            <a:r>
              <a:rPr lang="en-GB" sz="4600" dirty="0" smtClean="0"/>
              <a:t>‘severe </a:t>
            </a:r>
            <a:r>
              <a:rPr lang="en-GB" sz="4600" dirty="0"/>
              <a:t>deprivation of basic human needs, including food, safe drinking water, sanitation facilities, health, shelter, education and information</a:t>
            </a:r>
            <a:r>
              <a:rPr lang="en-GB" sz="4600" dirty="0" smtClean="0"/>
              <a:t>.’</a:t>
            </a:r>
          </a:p>
          <a:p>
            <a:pPr marL="363538" indent="-363538"/>
            <a:r>
              <a:rPr lang="en-GB" sz="4600" b="1" dirty="0" smtClean="0"/>
              <a:t>    Fails </a:t>
            </a:r>
            <a:r>
              <a:rPr lang="en-GB" sz="4600" b="1" dirty="0"/>
              <a:t>to address </a:t>
            </a:r>
          </a:p>
          <a:p>
            <a:pPr marL="363538" indent="-363538">
              <a:buFontTx/>
              <a:buChar char="•"/>
            </a:pPr>
            <a:r>
              <a:rPr lang="en-GB" sz="4600" dirty="0" smtClean="0"/>
              <a:t>    quality </a:t>
            </a:r>
            <a:r>
              <a:rPr lang="en-GB" sz="4600" dirty="0"/>
              <a:t>of life </a:t>
            </a:r>
          </a:p>
          <a:p>
            <a:pPr marL="363538" indent="-363538">
              <a:buFontTx/>
              <a:buChar char="•"/>
            </a:pPr>
            <a:r>
              <a:rPr lang="en-GB" sz="4600" dirty="0" smtClean="0"/>
              <a:t>    overall </a:t>
            </a:r>
            <a:r>
              <a:rPr lang="en-GB" sz="4600" dirty="0"/>
              <a:t>inequality in society</a:t>
            </a:r>
          </a:p>
          <a:p>
            <a:pPr marL="363538" indent="-363538">
              <a:buFontTx/>
              <a:buChar char="•"/>
            </a:pPr>
            <a:r>
              <a:rPr lang="en-GB" sz="4600" dirty="0" smtClean="0"/>
              <a:t>    social </a:t>
            </a:r>
            <a:r>
              <a:rPr lang="en-GB" sz="4600" dirty="0"/>
              <a:t>&amp; cultural needs</a:t>
            </a:r>
          </a:p>
          <a:p>
            <a:pPr marL="0" indent="0">
              <a:buFontTx/>
              <a:buNone/>
            </a:pPr>
            <a:endParaRPr lang="en-GB" dirty="0"/>
          </a:p>
          <a:p>
            <a:pPr marL="0" indent="0">
              <a:buNone/>
            </a:pPr>
            <a:endParaRPr lang="en-GB" dirty="0"/>
          </a:p>
        </p:txBody>
      </p:sp>
    </p:spTree>
    <p:extLst>
      <p:ext uri="{BB962C8B-B14F-4D97-AF65-F5344CB8AC3E}">
        <p14:creationId xmlns:p14="http://schemas.microsoft.com/office/powerpoint/2010/main" val="35334515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Defining</a:t>
            </a:r>
            <a:r>
              <a:rPr lang="en-GB" sz="4000" b="1" dirty="0">
                <a:solidFill>
                  <a:prstClr val="black"/>
                </a:solidFill>
              </a:rPr>
              <a:t> ‘Poverty’</a:t>
            </a:r>
            <a:endParaRPr lang="en-GB" sz="4000" dirty="0"/>
          </a:p>
        </p:txBody>
      </p:sp>
      <p:sp>
        <p:nvSpPr>
          <p:cNvPr id="3" name="Content Placeholder 2"/>
          <p:cNvSpPr>
            <a:spLocks noGrp="1"/>
          </p:cNvSpPr>
          <p:nvPr>
            <p:ph idx="1"/>
          </p:nvPr>
        </p:nvSpPr>
        <p:spPr>
          <a:xfrm>
            <a:off x="457200" y="1600200"/>
            <a:ext cx="8229600" cy="4925144"/>
          </a:xfrm>
        </p:spPr>
        <p:txBody>
          <a:bodyPr>
            <a:normAutofit fontScale="77500" lnSpcReduction="20000"/>
          </a:bodyPr>
          <a:lstStyle/>
          <a:p>
            <a:pPr marL="171450" indent="0">
              <a:buNone/>
            </a:pPr>
            <a:r>
              <a:rPr lang="en-GB" altLang="en-US" sz="4100" b="1" dirty="0"/>
              <a:t>Relative poverty</a:t>
            </a:r>
            <a:endParaRPr lang="en-GB" sz="4100" dirty="0"/>
          </a:p>
          <a:p>
            <a:pPr marL="171450" indent="0">
              <a:buNone/>
            </a:pPr>
            <a:endParaRPr lang="en-GB" sz="600" dirty="0"/>
          </a:p>
          <a:p>
            <a:pPr marL="171450" indent="0">
              <a:buNone/>
            </a:pPr>
            <a:r>
              <a:rPr lang="en-GB" sz="3500" dirty="0"/>
              <a:t>“… they lack the resources to obtain the types of </a:t>
            </a:r>
            <a:r>
              <a:rPr lang="en-GB" sz="3500" b="1" dirty="0"/>
              <a:t>diet</a:t>
            </a:r>
            <a:r>
              <a:rPr lang="en-GB" sz="3500" dirty="0"/>
              <a:t>, participate in the </a:t>
            </a:r>
            <a:r>
              <a:rPr lang="en-GB" sz="3500" b="1" dirty="0"/>
              <a:t>activities</a:t>
            </a:r>
            <a:r>
              <a:rPr lang="en-GB" sz="3500" dirty="0"/>
              <a:t>, and have the </a:t>
            </a:r>
            <a:r>
              <a:rPr lang="en-GB" sz="3500" b="1" dirty="0"/>
              <a:t>living conditions </a:t>
            </a:r>
            <a:r>
              <a:rPr lang="en-GB" sz="3500" dirty="0"/>
              <a:t>and </a:t>
            </a:r>
            <a:r>
              <a:rPr lang="en-GB" sz="3500" b="1" dirty="0"/>
              <a:t>amenities</a:t>
            </a:r>
            <a:r>
              <a:rPr lang="en-GB" sz="3500" dirty="0"/>
              <a:t> which are customary, or at least widely encouraged or approved, in the societies to which they belong.”</a:t>
            </a:r>
          </a:p>
          <a:p>
            <a:pPr marL="171450" indent="0" algn="r">
              <a:buNone/>
            </a:pPr>
            <a:r>
              <a:rPr lang="en-GB" sz="2600" i="1" dirty="0"/>
              <a:t>Townsend, 1979</a:t>
            </a:r>
          </a:p>
          <a:p>
            <a:pPr marL="1341438" indent="-442913">
              <a:buNone/>
            </a:pPr>
            <a:r>
              <a:rPr lang="en-GB" altLang="en-US" sz="3500" dirty="0"/>
              <a:t> Defining </a:t>
            </a:r>
            <a:r>
              <a:rPr lang="en-GB" altLang="en-US" sz="3500" b="1" dirty="0"/>
              <a:t>relative poverty </a:t>
            </a:r>
            <a:r>
              <a:rPr lang="en-GB" altLang="en-US" sz="3500" dirty="0"/>
              <a:t>is about:</a:t>
            </a:r>
          </a:p>
          <a:p>
            <a:pPr marL="1341438" lvl="1" indent="-442913">
              <a:buFont typeface="Arial" pitchFamily="34" charset="0"/>
              <a:buChar char="•"/>
            </a:pPr>
            <a:r>
              <a:rPr lang="en-GB" altLang="en-US" sz="3500" dirty="0"/>
              <a:t>making comparisons across society</a:t>
            </a:r>
          </a:p>
          <a:p>
            <a:pPr marL="1341438" lvl="1" indent="-442913">
              <a:buFont typeface="Arial" pitchFamily="34" charset="0"/>
              <a:buChar char="•"/>
            </a:pPr>
            <a:r>
              <a:rPr lang="en-GB" altLang="en-US" sz="3500" dirty="0"/>
              <a:t>asking what we expect from life</a:t>
            </a:r>
          </a:p>
          <a:p>
            <a:pPr marL="1341438" lvl="1" indent="-442913">
              <a:buFont typeface="Arial" pitchFamily="34" charset="0"/>
              <a:buChar char="•"/>
            </a:pPr>
            <a:r>
              <a:rPr lang="en-GB" altLang="en-US" sz="3500" dirty="0"/>
              <a:t>seeing where expectations aren’t met</a:t>
            </a:r>
          </a:p>
          <a:p>
            <a:pPr marL="1341438" lvl="1" indent="-442913">
              <a:buFont typeface="Arial" pitchFamily="34" charset="0"/>
              <a:buChar char="•"/>
            </a:pPr>
            <a:r>
              <a:rPr lang="en-GB" altLang="en-US" sz="3500" dirty="0"/>
              <a:t>quality of life - not just income</a:t>
            </a:r>
          </a:p>
          <a:p>
            <a:endParaRPr lang="en-GB" dirty="0"/>
          </a:p>
        </p:txBody>
      </p:sp>
    </p:spTree>
    <p:extLst>
      <p:ext uri="{BB962C8B-B14F-4D97-AF65-F5344CB8AC3E}">
        <p14:creationId xmlns:p14="http://schemas.microsoft.com/office/powerpoint/2010/main" val="3908328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prstClr val="black"/>
                </a:solidFill>
              </a:rPr>
              <a:t>Measuring Income Poverty</a:t>
            </a:r>
            <a:endParaRPr lang="en-GB" sz="4000" b="1" dirty="0"/>
          </a:p>
        </p:txBody>
      </p:sp>
      <p:sp>
        <p:nvSpPr>
          <p:cNvPr id="4" name="Rectangle 3"/>
          <p:cNvSpPr/>
          <p:nvPr/>
        </p:nvSpPr>
        <p:spPr>
          <a:xfrm>
            <a:off x="765920" y="1556792"/>
            <a:ext cx="7920880" cy="4339650"/>
          </a:xfrm>
          <a:prstGeom prst="rect">
            <a:avLst/>
          </a:prstGeom>
        </p:spPr>
        <p:txBody>
          <a:bodyPr wrap="square">
            <a:spAutoFit/>
          </a:bodyPr>
          <a:lstStyle/>
          <a:p>
            <a:pPr marL="476250" indent="-476250">
              <a:buNone/>
            </a:pPr>
            <a:r>
              <a:rPr lang="en-GB" sz="3200" b="1" dirty="0"/>
              <a:t>Relative</a:t>
            </a:r>
            <a:r>
              <a:rPr lang="en-GB" sz="3200" dirty="0"/>
              <a:t> Poverty</a:t>
            </a:r>
            <a:endParaRPr lang="en-GB" sz="2400" dirty="0"/>
          </a:p>
          <a:p>
            <a:pPr marL="476250" indent="-476250">
              <a:buFontTx/>
              <a:buNone/>
            </a:pPr>
            <a:endParaRPr lang="en-GB" sz="2400" dirty="0"/>
          </a:p>
          <a:p>
            <a:r>
              <a:rPr lang="en-GB" sz="3200" b="1" i="1" dirty="0"/>
              <a:t>Comparative</a:t>
            </a:r>
            <a:r>
              <a:rPr lang="en-GB" sz="3200" b="1" dirty="0"/>
              <a:t> measures: </a:t>
            </a:r>
            <a:r>
              <a:rPr lang="en-GB" sz="3200" dirty="0"/>
              <a:t>comparing income for similar-sized households: </a:t>
            </a:r>
            <a:r>
              <a:rPr lang="en-GB" sz="3200" b="1" dirty="0"/>
              <a:t>who has less?</a:t>
            </a:r>
            <a:endParaRPr lang="en-GB" sz="2400" b="1" dirty="0"/>
          </a:p>
          <a:p>
            <a:pPr>
              <a:buFontTx/>
              <a:buNone/>
            </a:pPr>
            <a:endParaRPr lang="en-GB" sz="2400" dirty="0"/>
          </a:p>
          <a:p>
            <a:r>
              <a:rPr lang="en-GB" sz="3200" b="1" i="1" dirty="0"/>
              <a:t>Consensus</a:t>
            </a:r>
            <a:r>
              <a:rPr lang="en-GB" sz="3200" b="1" dirty="0"/>
              <a:t>: </a:t>
            </a:r>
            <a:r>
              <a:rPr lang="en-GB" sz="3200" dirty="0"/>
              <a:t>asking people what they think are ‘</a:t>
            </a:r>
            <a:r>
              <a:rPr lang="en-GB" sz="3200" dirty="0">
                <a:solidFill>
                  <a:srgbClr val="669900"/>
                </a:solidFill>
              </a:rPr>
              <a:t>necessities</a:t>
            </a:r>
            <a:r>
              <a:rPr lang="en-GB" sz="3200" dirty="0"/>
              <a:t>’: </a:t>
            </a:r>
            <a:r>
              <a:rPr lang="en-GB" sz="3200" b="1" dirty="0"/>
              <a:t>who can’t afford them</a:t>
            </a:r>
            <a:endParaRPr lang="en-GB" sz="3200" dirty="0"/>
          </a:p>
        </p:txBody>
      </p:sp>
    </p:spTree>
    <p:extLst>
      <p:ext uri="{BB962C8B-B14F-4D97-AF65-F5344CB8AC3E}">
        <p14:creationId xmlns:p14="http://schemas.microsoft.com/office/powerpoint/2010/main" val="40828966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60% Median Household Income</a:t>
            </a:r>
            <a:endParaRPr lang="en-GB" sz="4000" b="1" dirty="0">
              <a:solidFill>
                <a:schemeClr val="tx1"/>
              </a:solidFill>
            </a:endParaRPr>
          </a:p>
        </p:txBody>
      </p:sp>
      <p:sp>
        <p:nvSpPr>
          <p:cNvPr id="3" name="Content Placeholder 2"/>
          <p:cNvSpPr>
            <a:spLocks noGrp="1"/>
          </p:cNvSpPr>
          <p:nvPr>
            <p:ph idx="1"/>
          </p:nvPr>
        </p:nvSpPr>
        <p:spPr>
          <a:xfrm>
            <a:off x="457200" y="1600201"/>
            <a:ext cx="8229600" cy="4061048"/>
          </a:xfrm>
        </p:spPr>
        <p:txBody>
          <a:bodyPr/>
          <a:lstStyle/>
          <a:p>
            <a:endParaRPr lang="en-GB"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022" t="30882" r="10938" b="29780"/>
          <a:stretch/>
        </p:blipFill>
        <p:spPr bwMode="auto">
          <a:xfrm>
            <a:off x="539552" y="1700808"/>
            <a:ext cx="8025192" cy="381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899592" y="5661248"/>
            <a:ext cx="7200800" cy="369332"/>
          </a:xfrm>
          <a:prstGeom prst="rect">
            <a:avLst/>
          </a:prstGeom>
          <a:noFill/>
        </p:spPr>
        <p:txBody>
          <a:bodyPr wrap="square" rtlCol="0">
            <a:spAutoFit/>
          </a:bodyPr>
          <a:lstStyle/>
          <a:p>
            <a:pPr algn="ctr"/>
            <a:r>
              <a:rPr lang="en-GB" b="1" dirty="0" smtClean="0"/>
              <a:t>AFTER HOUSING COSTS</a:t>
            </a:r>
            <a:endParaRPr lang="en-GB" b="1" dirty="0"/>
          </a:p>
        </p:txBody>
      </p:sp>
    </p:spTree>
    <p:extLst>
      <p:ext uri="{BB962C8B-B14F-4D97-AF65-F5344CB8AC3E}">
        <p14:creationId xmlns:p14="http://schemas.microsoft.com/office/powerpoint/2010/main" val="1059163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3" cstate="print"/>
          <a:srcRect l="8819" t="12194" r="15308" b="13929"/>
          <a:stretch/>
        </p:blipFill>
        <p:spPr bwMode="auto">
          <a:xfrm>
            <a:off x="251520" y="1340768"/>
            <a:ext cx="8676456" cy="5373215"/>
          </a:xfrm>
          <a:prstGeom prst="rect">
            <a:avLst/>
          </a:prstGeom>
          <a:ln>
            <a:noFill/>
          </a:ln>
          <a:extLst>
            <a:ext uri="{53640926-AAD7-44D8-BBD7-CCE9431645EC}">
              <a14:shadowObscured xmlns:a14="http://schemas.microsoft.com/office/drawing/2010/main"/>
            </a:ext>
          </a:extLst>
        </p:spPr>
      </p:pic>
      <p:sp>
        <p:nvSpPr>
          <p:cNvPr id="2" name="Title 1"/>
          <p:cNvSpPr>
            <a:spLocks noGrp="1"/>
          </p:cNvSpPr>
          <p:nvPr>
            <p:ph type="title"/>
          </p:nvPr>
        </p:nvSpPr>
        <p:spPr>
          <a:xfrm>
            <a:off x="251520" y="274638"/>
            <a:ext cx="8568952" cy="1143000"/>
          </a:xfrm>
        </p:spPr>
        <p:txBody>
          <a:bodyPr/>
          <a:lstStyle/>
          <a:p>
            <a:r>
              <a:rPr lang="en-GB" sz="4000" b="1" dirty="0" smtClean="0">
                <a:solidFill>
                  <a:schemeClr val="tx1"/>
                </a:solidFill>
              </a:rPr>
              <a:t>Falling Median = “Less Poverty”?</a:t>
            </a:r>
            <a:endParaRPr lang="en-GB" sz="4000" b="1" dirty="0">
              <a:solidFill>
                <a:schemeClr val="tx1"/>
              </a:solidFill>
            </a:endParaRPr>
          </a:p>
        </p:txBody>
      </p:sp>
    </p:spTree>
    <p:extLst>
      <p:ext uri="{BB962C8B-B14F-4D97-AF65-F5344CB8AC3E}">
        <p14:creationId xmlns:p14="http://schemas.microsoft.com/office/powerpoint/2010/main" val="30370384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Measuring Income Poverty</a:t>
            </a: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Consensus</a:t>
            </a:r>
          </a:p>
          <a:p>
            <a:pPr marL="0" indent="0">
              <a:buNone/>
            </a:pPr>
            <a:r>
              <a:rPr lang="en-GB" b="1" dirty="0" smtClean="0"/>
              <a:t>    The Minimum Income Standard</a:t>
            </a:r>
          </a:p>
          <a:p>
            <a:pPr marL="0" indent="0">
              <a:buNone/>
            </a:pPr>
            <a:r>
              <a:rPr lang="en-GB" dirty="0"/>
              <a:t>Since 2008, JRF has published annual updates of the Minimum Income Standard (MIS), </a:t>
            </a:r>
            <a:endParaRPr lang="en-GB" dirty="0" smtClean="0"/>
          </a:p>
          <a:p>
            <a:r>
              <a:rPr lang="en-GB" u="sng" dirty="0"/>
              <a:t>Basket of Goods</a:t>
            </a:r>
            <a:r>
              <a:rPr lang="en-GB" dirty="0"/>
              <a:t>: basic necessities for modern life, including costs to have a social and cultural life and to access services.</a:t>
            </a:r>
          </a:p>
          <a:p>
            <a:r>
              <a:rPr lang="en-GB" dirty="0"/>
              <a:t>Survey done very two years; prices adjusted every year.</a:t>
            </a:r>
          </a:p>
          <a:p>
            <a:r>
              <a:rPr lang="en-GB" dirty="0"/>
              <a:t>Most household types need nearly </a:t>
            </a:r>
            <a:r>
              <a:rPr lang="en-GB" b="1" dirty="0"/>
              <a:t>75% </a:t>
            </a:r>
            <a:r>
              <a:rPr lang="en-GB" b="1" dirty="0" smtClean="0"/>
              <a:t/>
            </a:r>
            <a:br>
              <a:rPr lang="en-GB" b="1" dirty="0" smtClean="0"/>
            </a:br>
            <a:r>
              <a:rPr lang="en-GB" b="1" dirty="0" smtClean="0"/>
              <a:t>of </a:t>
            </a:r>
            <a:r>
              <a:rPr lang="en-GB" b="1" dirty="0"/>
              <a:t>median income</a:t>
            </a:r>
            <a:r>
              <a:rPr lang="en-GB" dirty="0"/>
              <a:t> to afford the </a:t>
            </a:r>
            <a:r>
              <a:rPr lang="en-GB" dirty="0" smtClean="0"/>
              <a:t/>
            </a:r>
            <a:br>
              <a:rPr lang="en-GB" dirty="0" smtClean="0"/>
            </a:br>
            <a:r>
              <a:rPr lang="en-GB" dirty="0" smtClean="0"/>
              <a:t>full </a:t>
            </a:r>
            <a:r>
              <a:rPr lang="en-GB" dirty="0"/>
              <a:t>basket</a:t>
            </a:r>
          </a:p>
          <a:p>
            <a:pPr marL="0" indent="0">
              <a:buNone/>
            </a:pPr>
            <a:endParaRPr lang="en-GB" dirty="0"/>
          </a:p>
        </p:txBody>
      </p:sp>
    </p:spTree>
    <p:extLst>
      <p:ext uri="{BB962C8B-B14F-4D97-AF65-F5344CB8AC3E}">
        <p14:creationId xmlns:p14="http://schemas.microsoft.com/office/powerpoint/2010/main" val="10978903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Definition MIS</a:t>
            </a:r>
            <a:endParaRPr lang="en-GB" sz="4000" b="1" dirty="0">
              <a:solidFill>
                <a:schemeClr val="tx1"/>
              </a:solidFill>
            </a:endParaRPr>
          </a:p>
        </p:txBody>
      </p:sp>
      <p:sp>
        <p:nvSpPr>
          <p:cNvPr id="3" name="Content Placeholder 2"/>
          <p:cNvSpPr>
            <a:spLocks noGrp="1"/>
          </p:cNvSpPr>
          <p:nvPr>
            <p:ph idx="1"/>
          </p:nvPr>
        </p:nvSpPr>
        <p:spPr/>
        <p:txBody>
          <a:bodyPr>
            <a:normAutofit/>
          </a:bodyPr>
          <a:lstStyle/>
          <a:p>
            <a:pPr marL="0" indent="0">
              <a:buNone/>
            </a:pPr>
            <a:endParaRPr lang="en-GB" dirty="0" smtClean="0">
              <a:latin typeface="HouschkaPro-Medium"/>
            </a:endParaRPr>
          </a:p>
        </p:txBody>
      </p:sp>
      <p:sp>
        <p:nvSpPr>
          <p:cNvPr id="4" name="Rectangle 3"/>
          <p:cNvSpPr/>
          <p:nvPr/>
        </p:nvSpPr>
        <p:spPr>
          <a:xfrm>
            <a:off x="457200" y="1600200"/>
            <a:ext cx="8229600" cy="4061048"/>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spcBef>
                <a:spcPct val="20000"/>
              </a:spcBef>
            </a:pPr>
            <a:r>
              <a:rPr lang="en-GB" sz="3200" dirty="0">
                <a:solidFill>
                  <a:prstClr val="black"/>
                </a:solidFill>
              </a:rPr>
              <a:t>‘</a:t>
            </a:r>
            <a:r>
              <a:rPr lang="en-GB" sz="3200" dirty="0">
                <a:solidFill>
                  <a:prstClr val="black"/>
                </a:solidFill>
                <a:latin typeface="HouschkaPro-Medium"/>
              </a:rPr>
              <a:t>A minimum standard of living in the UK today includes, but is more than just, food, clothes and shelter. It is about having what you need in order to have the opportunities and choices necessary to participate in society.’</a:t>
            </a:r>
          </a:p>
        </p:txBody>
      </p:sp>
    </p:spTree>
    <p:extLst>
      <p:ext uri="{BB962C8B-B14F-4D97-AF65-F5344CB8AC3E}">
        <p14:creationId xmlns:p14="http://schemas.microsoft.com/office/powerpoint/2010/main" val="14470586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Consensus</a:t>
            </a:r>
            <a:endParaRPr lang="en-GB" sz="4000" b="1" dirty="0">
              <a:solidFill>
                <a:schemeClr val="tx1"/>
              </a:solidFill>
            </a:endParaRPr>
          </a:p>
        </p:txBody>
      </p:sp>
      <p:sp>
        <p:nvSpPr>
          <p:cNvPr id="3" name="Content Placeholder 2"/>
          <p:cNvSpPr>
            <a:spLocks noGrp="1"/>
          </p:cNvSpPr>
          <p:nvPr>
            <p:ph idx="1"/>
          </p:nvPr>
        </p:nvSpPr>
        <p:spPr>
          <a:xfrm>
            <a:off x="827584" y="1600200"/>
            <a:ext cx="7859216" cy="2620963"/>
          </a:xfrm>
        </p:spPr>
        <p:txBody>
          <a:bodyPr/>
          <a:lstStyle/>
          <a:p>
            <a:pPr marL="0" indent="0">
              <a:buNone/>
            </a:pPr>
            <a:r>
              <a:rPr lang="en-GB" dirty="0" smtClean="0"/>
              <a:t>Minimum Income Standards</a:t>
            </a:r>
          </a:p>
          <a:p>
            <a:pPr marL="0" indent="0">
              <a:buNone/>
            </a:pPr>
            <a:r>
              <a:rPr lang="en-GB" b="1" dirty="0" smtClean="0"/>
              <a:t>Necessities include:</a:t>
            </a:r>
          </a:p>
          <a:p>
            <a:pPr marL="533400" indent="-533400"/>
            <a:r>
              <a:rPr lang="en-GB" dirty="0" smtClean="0"/>
              <a:t>celebrations on special occasions</a:t>
            </a:r>
          </a:p>
          <a:p>
            <a:pPr marL="533400" indent="-533400"/>
            <a:r>
              <a:rPr lang="en-GB" dirty="0" smtClean="0"/>
              <a:t>visiting family in hospital </a:t>
            </a:r>
          </a:p>
          <a:p>
            <a:pPr marL="533400" indent="-533400"/>
            <a:r>
              <a:rPr lang="en-GB" dirty="0" smtClean="0"/>
              <a:t>Hobby or leisure activity</a:t>
            </a:r>
          </a:p>
          <a:p>
            <a:pPr marL="533400" indent="-533400"/>
            <a:r>
              <a:rPr lang="en-GB" b="1" dirty="0" smtClean="0"/>
              <a:t>Participation </a:t>
            </a:r>
            <a:r>
              <a:rPr lang="en-GB" dirty="0"/>
              <a:t>- often dictated by money</a:t>
            </a:r>
          </a:p>
          <a:p>
            <a:pPr marL="0" indent="0">
              <a:buNone/>
            </a:pPr>
            <a:r>
              <a:rPr lang="en-GB" dirty="0" smtClean="0"/>
              <a:t> </a:t>
            </a:r>
            <a:endParaRPr lang="en-GB" dirty="0"/>
          </a:p>
        </p:txBody>
      </p:sp>
    </p:spTree>
    <p:extLst>
      <p:ext uri="{BB962C8B-B14F-4D97-AF65-F5344CB8AC3E}">
        <p14:creationId xmlns:p14="http://schemas.microsoft.com/office/powerpoint/2010/main" val="223462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The Living Wage</a:t>
            </a:r>
          </a:p>
        </p:txBody>
      </p:sp>
      <p:sp>
        <p:nvSpPr>
          <p:cNvPr id="3" name="Content Placeholder 2"/>
          <p:cNvSpPr>
            <a:spLocks noGrp="1"/>
          </p:cNvSpPr>
          <p:nvPr>
            <p:ph idx="1"/>
          </p:nvPr>
        </p:nvSpPr>
        <p:spPr>
          <a:xfrm>
            <a:off x="457200" y="1600200"/>
            <a:ext cx="8229600" cy="4205064"/>
          </a:xfrm>
        </p:spPr>
        <p:txBody>
          <a:bodyPr>
            <a:normAutofit fontScale="85000" lnSpcReduction="10000"/>
          </a:bodyPr>
          <a:lstStyle/>
          <a:p>
            <a:pPr marL="0" indent="0">
              <a:buNone/>
            </a:pPr>
            <a:r>
              <a:rPr lang="en-GB" dirty="0" smtClean="0"/>
              <a:t>			£9.30 outside of London</a:t>
            </a:r>
          </a:p>
          <a:p>
            <a:pPr marL="0" indent="0">
              <a:buNone/>
            </a:pPr>
            <a:r>
              <a:rPr lang="en-GB" dirty="0"/>
              <a:t>	</a:t>
            </a:r>
            <a:r>
              <a:rPr lang="en-GB" dirty="0" smtClean="0"/>
              <a:t>		for </a:t>
            </a:r>
            <a:r>
              <a:rPr lang="en-GB" b="1" dirty="0" smtClean="0"/>
              <a:t>all ages </a:t>
            </a:r>
            <a:r>
              <a:rPr lang="en-GB" dirty="0" smtClean="0"/>
              <a:t>(£10.75 in London</a:t>
            </a:r>
            <a:r>
              <a:rPr lang="en-GB" dirty="0" smtClean="0"/>
              <a:t>) </a:t>
            </a:r>
          </a:p>
          <a:p>
            <a:pPr marL="0" indent="0">
              <a:buNone/>
            </a:pPr>
            <a:r>
              <a:rPr lang="en-GB" dirty="0"/>
              <a:t>                                             </a:t>
            </a:r>
            <a:r>
              <a:rPr lang="en-GB" dirty="0" smtClean="0"/>
              <a:t>            </a:t>
            </a:r>
            <a:r>
              <a:rPr lang="en-GB" sz="2100" dirty="0" smtClean="0"/>
              <a:t>as </a:t>
            </a:r>
            <a:r>
              <a:rPr lang="en-GB" sz="2100" dirty="0"/>
              <a:t>of 11th Nov 2019 </a:t>
            </a:r>
            <a:endParaRPr lang="en-GB" sz="2100" dirty="0" smtClean="0"/>
          </a:p>
          <a:p>
            <a:pPr marL="0" indent="0">
              <a:buNone/>
            </a:pPr>
            <a:r>
              <a:rPr lang="en-GB" dirty="0" smtClean="0"/>
              <a:t>			</a:t>
            </a:r>
          </a:p>
          <a:p>
            <a:pPr marL="0" indent="0">
              <a:buNone/>
            </a:pPr>
            <a:r>
              <a:rPr lang="en-GB" dirty="0"/>
              <a:t>	</a:t>
            </a:r>
            <a:r>
              <a:rPr lang="en-GB" dirty="0" smtClean="0"/>
              <a:t>		£8.21: Only for over 25</a:t>
            </a:r>
          </a:p>
          <a:p>
            <a:pPr marL="0" indent="0">
              <a:buNone/>
            </a:pPr>
            <a:r>
              <a:rPr lang="en-GB" dirty="0"/>
              <a:t>	</a:t>
            </a:r>
            <a:r>
              <a:rPr lang="en-GB" dirty="0" smtClean="0"/>
              <a:t>		Minimum wage:     £7.70: 21 to 24</a:t>
            </a:r>
          </a:p>
          <a:p>
            <a:pPr marL="0" indent="0">
              <a:buNone/>
            </a:pPr>
            <a:r>
              <a:rPr lang="en-GB" dirty="0"/>
              <a:t>	</a:t>
            </a:r>
            <a:r>
              <a:rPr lang="en-GB" dirty="0" smtClean="0"/>
              <a:t>					</a:t>
            </a:r>
            <a:r>
              <a:rPr lang="en-GB" dirty="0" smtClean="0"/>
              <a:t>  </a:t>
            </a:r>
            <a:r>
              <a:rPr lang="en-GB" dirty="0" smtClean="0"/>
              <a:t>£6.15: 18 - 20</a:t>
            </a:r>
          </a:p>
          <a:p>
            <a:pPr marL="0" indent="0">
              <a:buNone/>
            </a:pPr>
            <a:r>
              <a:rPr lang="en-GB" dirty="0"/>
              <a:t>	</a:t>
            </a:r>
            <a:r>
              <a:rPr lang="en-GB" dirty="0" smtClean="0"/>
              <a:t>					 </a:t>
            </a:r>
            <a:r>
              <a:rPr lang="en-GB" dirty="0" smtClean="0"/>
              <a:t> £</a:t>
            </a:r>
            <a:r>
              <a:rPr lang="en-GB" dirty="0" smtClean="0"/>
              <a:t>4.35: 16 </a:t>
            </a:r>
            <a:r>
              <a:rPr lang="en-GB" dirty="0"/>
              <a:t>-</a:t>
            </a:r>
            <a:r>
              <a:rPr lang="en-GB" dirty="0" smtClean="0"/>
              <a:t> 17</a:t>
            </a:r>
          </a:p>
          <a:p>
            <a:pPr marL="0" indent="0">
              <a:buNone/>
            </a:pPr>
            <a:r>
              <a:rPr lang="en-GB" dirty="0"/>
              <a:t>                                                   </a:t>
            </a:r>
            <a:r>
              <a:rPr lang="en-GB" dirty="0" smtClean="0"/>
              <a:t>             </a:t>
            </a:r>
            <a:r>
              <a:rPr lang="en-GB" sz="2100" dirty="0" smtClean="0"/>
              <a:t>as </a:t>
            </a:r>
            <a:r>
              <a:rPr lang="en-GB" sz="2100" dirty="0"/>
              <a:t>of  April 2019 </a:t>
            </a:r>
            <a:endParaRPr lang="en-GB" sz="2100" dirty="0" smtClean="0"/>
          </a:p>
          <a:p>
            <a:pPr marL="0" indent="0">
              <a:buNone/>
            </a:pPr>
            <a:endParaRPr lang="en-GB" dirty="0"/>
          </a:p>
          <a:p>
            <a:pPr marL="0" indent="0">
              <a:buNone/>
            </a:pP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628800"/>
            <a:ext cx="2376264" cy="1873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3166" r="18645"/>
          <a:stretch/>
        </p:blipFill>
        <p:spPr bwMode="auto">
          <a:xfrm>
            <a:off x="643305" y="3789040"/>
            <a:ext cx="2024742" cy="1832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062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Living Wage v MIS</a:t>
            </a:r>
            <a:endParaRPr lang="en-GB" dirty="0"/>
          </a:p>
        </p:txBody>
      </p:sp>
      <p:sp>
        <p:nvSpPr>
          <p:cNvPr id="3" name="Content Placeholder 2"/>
          <p:cNvSpPr>
            <a:spLocks noGrp="1"/>
          </p:cNvSpPr>
          <p:nvPr>
            <p:ph idx="1"/>
          </p:nvPr>
        </p:nvSpPr>
        <p:spPr>
          <a:xfrm>
            <a:off x="457200" y="1600200"/>
            <a:ext cx="8229600" cy="3845024"/>
          </a:xfrm>
        </p:spPr>
        <p:txBody>
          <a:bodyPr/>
          <a:lstStyle/>
          <a:p>
            <a:r>
              <a:rPr lang="en-GB" dirty="0" smtClean="0"/>
              <a:t>A single person working full-time on NLW falls £36 a week short of MIS</a:t>
            </a:r>
          </a:p>
          <a:p>
            <a:endParaRPr lang="en-GB" dirty="0" smtClean="0"/>
          </a:p>
          <a:p>
            <a:r>
              <a:rPr lang="en-GB" dirty="0" smtClean="0"/>
              <a:t>A couple with children where both parents work full-time on NLW falls £47 a week short of MIS</a:t>
            </a:r>
          </a:p>
          <a:p>
            <a:pPr marL="0" indent="0">
              <a:buNone/>
            </a:pPr>
            <a:r>
              <a:rPr lang="en-GB" dirty="0"/>
              <a:t> </a:t>
            </a:r>
            <a:r>
              <a:rPr lang="en-GB" dirty="0" smtClean="0"/>
              <a:t>   </a:t>
            </a:r>
            <a:endParaRPr lang="en-GB" dirty="0"/>
          </a:p>
        </p:txBody>
      </p:sp>
    </p:spTree>
    <p:extLst>
      <p:ext uri="{BB962C8B-B14F-4D97-AF65-F5344CB8AC3E}">
        <p14:creationId xmlns:p14="http://schemas.microsoft.com/office/powerpoint/2010/main" val="2549215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Benefits</a:t>
            </a:r>
            <a:r>
              <a:rPr lang="en-GB" sz="4000" dirty="0">
                <a:solidFill>
                  <a:schemeClr val="tx1"/>
                </a:solidFill>
              </a:rPr>
              <a:t> vs </a:t>
            </a:r>
            <a:r>
              <a:rPr lang="en-GB" sz="4000" b="1" dirty="0">
                <a:solidFill>
                  <a:schemeClr val="tx1"/>
                </a:solidFill>
              </a:rPr>
              <a:t>Poverty Line </a:t>
            </a:r>
            <a:r>
              <a:rPr lang="en-GB" sz="4000" dirty="0">
                <a:solidFill>
                  <a:schemeClr val="tx1"/>
                </a:solidFill>
              </a:rPr>
              <a:t>vs </a:t>
            </a:r>
            <a:r>
              <a:rPr lang="en-GB" sz="4000" b="1" dirty="0">
                <a:solidFill>
                  <a:schemeClr val="tx1"/>
                </a:solidFill>
              </a:rPr>
              <a:t>MIS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2759329"/>
              </p:ext>
            </p:extLst>
          </p:nvPr>
        </p:nvGraphicFramePr>
        <p:xfrm>
          <a:off x="179512" y="1340768"/>
          <a:ext cx="8799118" cy="532859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9100301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9" name="Rectangle 3"/>
          <p:cNvSpPr>
            <a:spLocks noGrp="1" noChangeArrowheads="1"/>
          </p:cNvSpPr>
          <p:nvPr>
            <p:ph type="body" idx="1"/>
          </p:nvPr>
        </p:nvSpPr>
        <p:spPr>
          <a:xfrm>
            <a:off x="685800" y="1484785"/>
            <a:ext cx="7772400" cy="4611216"/>
          </a:xfrm>
        </p:spPr>
        <p:txBody>
          <a:bodyPr/>
          <a:lstStyle/>
          <a:p>
            <a:pPr marL="0" indent="0">
              <a:buNone/>
            </a:pPr>
            <a:r>
              <a:rPr lang="en-GB" altLang="en-US" sz="2600" b="1" dirty="0">
                <a:latin typeface="Symphony" pitchFamily="34" charset="0"/>
              </a:rPr>
              <a:t>Social </a:t>
            </a:r>
            <a:r>
              <a:rPr lang="en-GB" altLang="en-US" sz="2600" b="1" dirty="0" smtClean="0">
                <a:latin typeface="Symphony" pitchFamily="34" charset="0"/>
              </a:rPr>
              <a:t>Exclusion: </a:t>
            </a:r>
            <a:r>
              <a:rPr lang="en-GB" altLang="en-US" sz="2600" dirty="0" smtClean="0">
                <a:latin typeface="Symphony" pitchFamily="34" charset="0"/>
              </a:rPr>
              <a:t>Being “left out”.</a:t>
            </a:r>
            <a:endParaRPr lang="en-GB" altLang="en-US" sz="2600" b="1" dirty="0">
              <a:latin typeface="Symphony" pitchFamily="34" charset="0"/>
            </a:endParaRPr>
          </a:p>
          <a:p>
            <a:pPr lvl="1" algn="ctr">
              <a:buFontTx/>
              <a:buNone/>
            </a:pPr>
            <a:endParaRPr lang="en-GB" altLang="en-US" sz="2200" dirty="0">
              <a:latin typeface="Symphony" pitchFamily="34" charset="0"/>
            </a:endParaRPr>
          </a:p>
          <a:p>
            <a:pPr marL="17463" lvl="1" indent="-17463" algn="ctr">
              <a:buFontTx/>
              <a:buNone/>
            </a:pPr>
            <a:r>
              <a:rPr lang="en-GB" altLang="en-US" sz="2200" dirty="0" smtClean="0">
                <a:latin typeface="Symphony" pitchFamily="34" charset="0"/>
              </a:rPr>
              <a:t>The </a:t>
            </a:r>
            <a:r>
              <a:rPr lang="en-GB" altLang="en-US" sz="2200" b="1" dirty="0">
                <a:latin typeface="Symphony" pitchFamily="34" charset="0"/>
              </a:rPr>
              <a:t>PROCESSES</a:t>
            </a:r>
            <a:r>
              <a:rPr lang="en-GB" altLang="en-US" sz="2200" dirty="0">
                <a:latin typeface="Symphony" pitchFamily="34" charset="0"/>
              </a:rPr>
              <a:t> that lead to </a:t>
            </a:r>
            <a:r>
              <a:rPr lang="en-GB" altLang="en-US" sz="2200" b="1" dirty="0">
                <a:latin typeface="Symphony" pitchFamily="34" charset="0"/>
              </a:rPr>
              <a:t>POVERTY</a:t>
            </a:r>
            <a:endParaRPr lang="en-GB" altLang="en-US" b="1" dirty="0">
              <a:latin typeface="Symphony" pitchFamily="34" charset="0"/>
            </a:endParaRPr>
          </a:p>
        </p:txBody>
      </p:sp>
      <p:grpSp>
        <p:nvGrpSpPr>
          <p:cNvPr id="3" name="Group 4"/>
          <p:cNvGrpSpPr>
            <a:grpSpLocks/>
          </p:cNvGrpSpPr>
          <p:nvPr/>
        </p:nvGrpSpPr>
        <p:grpSpPr bwMode="auto">
          <a:xfrm>
            <a:off x="395288" y="2852738"/>
            <a:ext cx="8362950" cy="2865438"/>
            <a:chOff x="249" y="1797"/>
            <a:chExt cx="5268" cy="1805"/>
          </a:xfrm>
        </p:grpSpPr>
        <p:graphicFrame>
          <p:nvGraphicFramePr>
            <p:cNvPr id="2" name="Diagram 1"/>
            <p:cNvGraphicFramePr/>
            <p:nvPr>
              <p:extLst>
                <p:ext uri="{D42A27DB-BD31-4B8C-83A1-F6EECF244321}">
                  <p14:modId xmlns:p14="http://schemas.microsoft.com/office/powerpoint/2010/main" val="1814780515"/>
                </p:ext>
              </p:extLst>
            </p:nvPr>
          </p:nvGraphicFramePr>
          <p:xfrm>
            <a:off x="1510" y="2133"/>
            <a:ext cx="2402" cy="1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8909" name="Rectangle 13"/>
            <p:cNvSpPr>
              <a:spLocks noChangeArrowheads="1"/>
            </p:cNvSpPr>
            <p:nvPr/>
          </p:nvSpPr>
          <p:spPr bwMode="auto">
            <a:xfrm>
              <a:off x="249" y="1797"/>
              <a:ext cx="5268" cy="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Times New Roman" pitchFamily="18" charset="0"/>
                </a:defRPr>
              </a:lvl1pPr>
              <a:lvl2pPr marL="742950" indent="-285750">
                <a:spcBef>
                  <a:spcPct val="20000"/>
                </a:spcBef>
                <a:buChar char="–"/>
                <a:defRPr sz="2400">
                  <a:solidFill>
                    <a:schemeClr val="tx1"/>
                  </a:solidFill>
                  <a:latin typeface="Times New Roman" pitchFamily="18" charset="0"/>
                </a:defRPr>
              </a:lvl2pPr>
              <a:lvl3pPr marL="1143000" indent="-228600">
                <a:spcBef>
                  <a:spcPct val="20000"/>
                </a:spcBef>
                <a:buChar char="•"/>
                <a:defRPr sz="2000">
                  <a:solidFill>
                    <a:schemeClr val="tx1"/>
                  </a:solidFill>
                  <a:latin typeface="Times New Roman" pitchFamily="18" charset="0"/>
                </a:defRPr>
              </a:lvl3pPr>
              <a:lvl4pPr marL="1600200" indent="-228600">
                <a:spcBef>
                  <a:spcPct val="20000"/>
                </a:spcBef>
                <a:buChar char="–"/>
                <a:defRPr>
                  <a:solidFill>
                    <a:schemeClr val="tx1"/>
                  </a:solidFill>
                  <a:latin typeface="Times New Roman" pitchFamily="18" charset="0"/>
                </a:defRPr>
              </a:lvl4pPr>
              <a:lvl5pPr marL="2057400" indent="-228600">
                <a:spcBef>
                  <a:spcPct val="20000"/>
                </a:spcBef>
                <a:buChar char="»"/>
                <a:defRPr>
                  <a:solidFill>
                    <a:schemeClr val="tx1"/>
                  </a:solidFill>
                  <a:latin typeface="Times New Roman" pitchFamily="18" charset="0"/>
                </a:defRPr>
              </a:lvl5pPr>
              <a:lvl6pPr marL="2514600" indent="-228600" eaLnBrk="0" fontAlgn="base" hangingPunct="0">
                <a:spcBef>
                  <a:spcPct val="20000"/>
                </a:spcBef>
                <a:spcAft>
                  <a:spcPct val="0"/>
                </a:spcAft>
                <a:buChar char="»"/>
                <a:defRPr>
                  <a:solidFill>
                    <a:schemeClr val="tx1"/>
                  </a:solidFill>
                  <a:latin typeface="Times New Roman" pitchFamily="18" charset="0"/>
                </a:defRPr>
              </a:lvl6pPr>
              <a:lvl7pPr marL="2971800" indent="-228600" eaLnBrk="0" fontAlgn="base" hangingPunct="0">
                <a:spcBef>
                  <a:spcPct val="20000"/>
                </a:spcBef>
                <a:spcAft>
                  <a:spcPct val="0"/>
                </a:spcAft>
                <a:buChar char="»"/>
                <a:defRPr>
                  <a:solidFill>
                    <a:schemeClr val="tx1"/>
                  </a:solidFill>
                  <a:latin typeface="Times New Roman" pitchFamily="18" charset="0"/>
                </a:defRPr>
              </a:lvl7pPr>
              <a:lvl8pPr marL="3429000" indent="-228600" eaLnBrk="0" fontAlgn="base" hangingPunct="0">
                <a:spcBef>
                  <a:spcPct val="20000"/>
                </a:spcBef>
                <a:spcAft>
                  <a:spcPct val="0"/>
                </a:spcAft>
                <a:buChar char="»"/>
                <a:defRPr>
                  <a:solidFill>
                    <a:schemeClr val="tx1"/>
                  </a:solidFill>
                  <a:latin typeface="Times New Roman" pitchFamily="18" charset="0"/>
                </a:defRPr>
              </a:lvl8pPr>
              <a:lvl9pPr marL="3886200" indent="-228600" eaLnBrk="0" fontAlgn="base" hangingPunct="0">
                <a:spcBef>
                  <a:spcPct val="20000"/>
                </a:spcBef>
                <a:spcAft>
                  <a:spcPct val="0"/>
                </a:spcAft>
                <a:buChar char="»"/>
                <a:defRPr>
                  <a:solidFill>
                    <a:schemeClr val="tx1"/>
                  </a:solidFill>
                  <a:latin typeface="Times New Roman" pitchFamily="18" charset="0"/>
                </a:defRPr>
              </a:lvl9pPr>
            </a:lstStyle>
            <a:p>
              <a:pPr algn="ctr">
                <a:buFontTx/>
                <a:buNone/>
              </a:pPr>
              <a:r>
                <a:rPr lang="en-GB" altLang="en-US" sz="2600" b="0" dirty="0">
                  <a:solidFill>
                    <a:srgbClr val="FF9966"/>
                  </a:solidFill>
                  <a:latin typeface="Symphony" pitchFamily="34" charset="0"/>
                </a:rPr>
                <a:t>Poverty = How Things ARE</a:t>
              </a:r>
            </a:p>
          </p:txBody>
        </p:sp>
        <p:sp>
          <p:nvSpPr>
            <p:cNvPr id="208910" name="Rectangle 14"/>
            <p:cNvSpPr>
              <a:spLocks noChangeArrowheads="1"/>
            </p:cNvSpPr>
            <p:nvPr/>
          </p:nvSpPr>
          <p:spPr bwMode="auto">
            <a:xfrm>
              <a:off x="521" y="3294"/>
              <a:ext cx="4763"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20000"/>
                </a:spcBef>
                <a:buClr>
                  <a:schemeClr val="hlink"/>
                </a:buClr>
                <a:buSzPct val="80000"/>
                <a:buFont typeface="Wingdings" pitchFamily="2" charset="2"/>
                <a:buNone/>
              </a:pPr>
              <a:r>
                <a:rPr lang="en-GB" altLang="en-US" sz="2600" b="0" dirty="0">
                  <a:solidFill>
                    <a:srgbClr val="FF9966"/>
                  </a:solidFill>
                </a:rPr>
                <a:t>Social Exclusion = How Things HAPPEN</a:t>
              </a:r>
            </a:p>
          </p:txBody>
        </p:sp>
      </p:grpSp>
      <p:sp>
        <p:nvSpPr>
          <p:cNvPr id="208911" name="Rectangle 15"/>
          <p:cNvSpPr>
            <a:spLocks noGrp="1" noChangeArrowheads="1"/>
          </p:cNvSpPr>
          <p:nvPr>
            <p:ph type="title"/>
          </p:nvPr>
        </p:nvSpPr>
        <p:spPr>
          <a:noFill/>
          <a:ln/>
        </p:spPr>
        <p:txBody>
          <a:bodyPr/>
          <a:lstStyle/>
          <a:p>
            <a:r>
              <a:rPr lang="en-GB" sz="4000" b="1" dirty="0">
                <a:solidFill>
                  <a:schemeClr val="tx1"/>
                </a:solidFill>
              </a:rPr>
              <a:t>Defining ‘Poverty’</a:t>
            </a:r>
            <a:endParaRPr lang="en-GB" altLang="en-US" sz="4000" b="1" dirty="0">
              <a:solidFill>
                <a:schemeClr val="tx1"/>
              </a:solidFill>
              <a:latin typeface="Symphony" pitchFamily="34" charset="0"/>
            </a:endParaRPr>
          </a:p>
        </p:txBody>
      </p:sp>
    </p:spTree>
    <p:extLst>
      <p:ext uri="{BB962C8B-B14F-4D97-AF65-F5344CB8AC3E}">
        <p14:creationId xmlns:p14="http://schemas.microsoft.com/office/powerpoint/2010/main" val="24220905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dirty="0">
                <a:solidFill>
                  <a:prstClr val="black"/>
                </a:solidFill>
              </a:rPr>
              <a:t>The </a:t>
            </a:r>
            <a:r>
              <a:rPr lang="en-GB" altLang="en-US" sz="3600" dirty="0" smtClean="0">
                <a:solidFill>
                  <a:prstClr val="black"/>
                </a:solidFill>
              </a:rPr>
              <a:t>Swansea Approach</a:t>
            </a:r>
            <a:r>
              <a:rPr lang="en-GB" altLang="en-US" sz="3600" dirty="0">
                <a:solidFill>
                  <a:prstClr val="black"/>
                </a:solidFill>
              </a:rPr>
              <a:t>:</a:t>
            </a:r>
            <a:br>
              <a:rPr lang="en-GB" altLang="en-US" sz="3600" dirty="0">
                <a:solidFill>
                  <a:prstClr val="black"/>
                </a:solidFill>
              </a:rPr>
            </a:br>
            <a:r>
              <a:rPr lang="en-GB" altLang="en-US" sz="3600" dirty="0">
                <a:solidFill>
                  <a:prstClr val="black"/>
                </a:solidFill>
              </a:rPr>
              <a:t>“</a:t>
            </a:r>
            <a:r>
              <a:rPr lang="en-GB" altLang="en-US" sz="3600" b="1" i="1" dirty="0">
                <a:solidFill>
                  <a:prstClr val="black"/>
                </a:solidFill>
              </a:rPr>
              <a:t>Because it’s not just about money</a:t>
            </a:r>
            <a:r>
              <a:rPr lang="en-GB" altLang="en-US" sz="2900" i="1" dirty="0">
                <a:solidFill>
                  <a:prstClr val="black"/>
                </a:solidFill>
                <a:latin typeface="Symphony" pitchFamily="34" charset="0"/>
              </a:rPr>
              <a:t>”</a:t>
            </a:r>
            <a:endParaRPr lang="en-GB" dirty="0"/>
          </a:p>
        </p:txBody>
      </p:sp>
      <p:sp>
        <p:nvSpPr>
          <p:cNvPr id="3" name="Content Placeholder 2"/>
          <p:cNvSpPr>
            <a:spLocks noGrp="1"/>
          </p:cNvSpPr>
          <p:nvPr>
            <p:ph idx="1"/>
          </p:nvPr>
        </p:nvSpPr>
        <p:spPr>
          <a:xfrm>
            <a:off x="457200" y="1772816"/>
            <a:ext cx="8229600" cy="3960440"/>
          </a:xfrm>
        </p:spPr>
        <p:txBody>
          <a:bodyPr>
            <a:noAutofit/>
          </a:bodyPr>
          <a:lstStyle/>
          <a:p>
            <a:r>
              <a:rPr lang="en-GB" altLang="en-US" sz="2000" dirty="0">
                <a:solidFill>
                  <a:srgbClr val="990033"/>
                </a:solidFill>
              </a:rPr>
              <a:t>INCOME POVERTY</a:t>
            </a:r>
          </a:p>
          <a:p>
            <a:pPr>
              <a:buFontTx/>
              <a:buNone/>
            </a:pPr>
            <a:r>
              <a:rPr lang="en-GB" altLang="en-US" sz="2000" dirty="0"/>
              <a:t>	EU definition: </a:t>
            </a:r>
            <a:r>
              <a:rPr lang="en-GB" altLang="en-US" sz="2000" dirty="0">
                <a:solidFill>
                  <a:srgbClr val="000000"/>
                </a:solidFill>
              </a:rPr>
              <a:t>household income less than 60% of national median, after housing costs  (Swansea definition now: Minimum Income Standard)</a:t>
            </a:r>
          </a:p>
          <a:p>
            <a:pPr>
              <a:buFontTx/>
              <a:buNone/>
            </a:pPr>
            <a:endParaRPr lang="en-GB" altLang="en-US" sz="2000" dirty="0"/>
          </a:p>
          <a:p>
            <a:r>
              <a:rPr lang="en-GB" altLang="en-US" sz="2000" dirty="0">
                <a:solidFill>
                  <a:srgbClr val="990033"/>
                </a:solidFill>
              </a:rPr>
              <a:t>SERVICE POVERTY</a:t>
            </a:r>
          </a:p>
          <a:p>
            <a:pPr>
              <a:buFontTx/>
              <a:buNone/>
            </a:pPr>
            <a:r>
              <a:rPr lang="en-GB" altLang="en-US" sz="2000" dirty="0"/>
              <a:t>	</a:t>
            </a:r>
            <a:r>
              <a:rPr lang="en-GB" altLang="en-US" sz="2000" dirty="0">
                <a:solidFill>
                  <a:srgbClr val="000000"/>
                </a:solidFill>
              </a:rPr>
              <a:t>unable to access services you need (shops, banks, clinics, advice, transport, family support </a:t>
            </a:r>
            <a:r>
              <a:rPr lang="en-GB" altLang="en-US" sz="2000" dirty="0" smtClean="0">
                <a:solidFill>
                  <a:srgbClr val="000000"/>
                </a:solidFill>
              </a:rPr>
              <a:t>etc.) </a:t>
            </a:r>
            <a:r>
              <a:rPr lang="en-GB" altLang="en-US" sz="2000" dirty="0">
                <a:solidFill>
                  <a:srgbClr val="000000"/>
                </a:solidFill>
              </a:rPr>
              <a:t>– for various reasons.</a:t>
            </a:r>
            <a:r>
              <a:rPr lang="en-GB" altLang="en-US" sz="2000" dirty="0">
                <a:solidFill>
                  <a:srgbClr val="990033"/>
                </a:solidFill>
              </a:rPr>
              <a:t> </a:t>
            </a:r>
          </a:p>
          <a:p>
            <a:pPr>
              <a:buFontTx/>
              <a:buNone/>
            </a:pPr>
            <a:endParaRPr lang="en-GB" altLang="en-US" sz="2000" dirty="0">
              <a:solidFill>
                <a:srgbClr val="990033"/>
              </a:solidFill>
            </a:endParaRPr>
          </a:p>
          <a:p>
            <a:r>
              <a:rPr lang="en-GB" altLang="en-US" sz="2000" dirty="0">
                <a:solidFill>
                  <a:srgbClr val="990033"/>
                </a:solidFill>
              </a:rPr>
              <a:t>PARTICIPATION POVERTY</a:t>
            </a:r>
          </a:p>
          <a:p>
            <a:pPr>
              <a:buFontTx/>
              <a:buNone/>
            </a:pPr>
            <a:r>
              <a:rPr lang="en-GB" altLang="en-US" sz="2000" dirty="0"/>
              <a:t>	</a:t>
            </a:r>
            <a:r>
              <a:rPr lang="en-GB" altLang="en-US" sz="2000" dirty="0">
                <a:solidFill>
                  <a:srgbClr val="000000"/>
                </a:solidFill>
              </a:rPr>
              <a:t>being left out of activities (social, cultural, leisure etc.) or discussions / decisions affecting you</a:t>
            </a:r>
            <a:endParaRPr lang="en-GB" sz="2000" dirty="0"/>
          </a:p>
        </p:txBody>
      </p:sp>
    </p:spTree>
    <p:extLst>
      <p:ext uri="{BB962C8B-B14F-4D97-AF65-F5344CB8AC3E}">
        <p14:creationId xmlns:p14="http://schemas.microsoft.com/office/powerpoint/2010/main" val="8762348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prstClr val="black"/>
                </a:solidFill>
              </a:rPr>
              <a:t>Culture of Worklessness</a:t>
            </a:r>
            <a:r>
              <a:rPr lang="en-GB" dirty="0">
                <a:solidFill>
                  <a:prstClr val="black"/>
                </a:solidFill>
              </a:rPr>
              <a:t>?</a:t>
            </a:r>
            <a:endParaRPr lang="en-GB" dirty="0"/>
          </a:p>
        </p:txBody>
      </p:sp>
      <p:sp>
        <p:nvSpPr>
          <p:cNvPr id="3" name="Content Placeholder 2"/>
          <p:cNvSpPr>
            <a:spLocks noGrp="1"/>
          </p:cNvSpPr>
          <p:nvPr>
            <p:ph idx="1"/>
          </p:nvPr>
        </p:nvSpPr>
        <p:spPr/>
        <p:txBody>
          <a:bodyPr/>
          <a:lstStyle/>
          <a:p>
            <a:r>
              <a:rPr lang="en-GB" dirty="0" smtClean="0"/>
              <a:t>Children grow up seeing poverty and unemployment as a “expected”</a:t>
            </a:r>
          </a:p>
          <a:p>
            <a:r>
              <a:rPr lang="en-GB" dirty="0" smtClean="0"/>
              <a:t>Three </a:t>
            </a:r>
            <a:r>
              <a:rPr lang="en-GB" dirty="0"/>
              <a:t>generations have never had a job</a:t>
            </a:r>
          </a:p>
          <a:p>
            <a:r>
              <a:rPr lang="en-GB" dirty="0"/>
              <a:t>Children don’t expect to grow up to work</a:t>
            </a:r>
          </a:p>
          <a:p>
            <a:r>
              <a:rPr lang="en-GB" dirty="0"/>
              <a:t>“Dependency Culture”: Reliance on benefits is accepted; there are low aspirations to work.</a:t>
            </a:r>
          </a:p>
          <a:p>
            <a:endParaRPr lang="en-GB" dirty="0"/>
          </a:p>
        </p:txBody>
      </p:sp>
    </p:spTree>
    <p:extLst>
      <p:ext uri="{BB962C8B-B14F-4D97-AF65-F5344CB8AC3E}">
        <p14:creationId xmlns:p14="http://schemas.microsoft.com/office/powerpoint/2010/main" val="42515616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Culture of Worklessness</a:t>
            </a:r>
            <a:r>
              <a:rPr lang="en-GB" sz="4000" dirty="0">
                <a:solidFill>
                  <a:schemeClr val="tx1"/>
                </a:solidFill>
              </a:rPr>
              <a:t>?</a:t>
            </a:r>
          </a:p>
        </p:txBody>
      </p:sp>
      <p:sp>
        <p:nvSpPr>
          <p:cNvPr id="3" name="Content Placeholder 2"/>
          <p:cNvSpPr>
            <a:spLocks noGrp="1"/>
          </p:cNvSpPr>
          <p:nvPr>
            <p:ph idx="1"/>
          </p:nvPr>
        </p:nvSpPr>
        <p:spPr>
          <a:xfrm>
            <a:off x="457200" y="1600200"/>
            <a:ext cx="8229600" cy="4997152"/>
          </a:xfrm>
        </p:spPr>
        <p:txBody>
          <a:bodyPr>
            <a:normAutofit/>
          </a:bodyPr>
          <a:lstStyle/>
          <a:p>
            <a:pPr marL="0" indent="0" algn="ctr">
              <a:buNone/>
            </a:pPr>
            <a:r>
              <a:rPr lang="en-GB" b="1" dirty="0">
                <a:solidFill>
                  <a:srgbClr val="FF0000"/>
                </a:solidFill>
              </a:rPr>
              <a:t>NO – THIS IS A </a:t>
            </a:r>
            <a:r>
              <a:rPr lang="en-GB" b="1" dirty="0">
                <a:solidFill>
                  <a:srgbClr val="FF0000"/>
                </a:solidFill>
                <a:hlinkClick r:id="rId3"/>
              </a:rPr>
              <a:t>MYTH</a:t>
            </a:r>
            <a:endParaRPr lang="en-GB" b="1" dirty="0">
              <a:solidFill>
                <a:srgbClr val="FF0000"/>
              </a:solidFill>
            </a:endParaRPr>
          </a:p>
          <a:p>
            <a:r>
              <a:rPr lang="en-GB" sz="2800" dirty="0"/>
              <a:t>JRF Research in areas of very entrenched, severe poverty </a:t>
            </a:r>
            <a:r>
              <a:rPr lang="en-GB" sz="2800" b="1" dirty="0"/>
              <a:t>failed to find a single family </a:t>
            </a:r>
            <a:r>
              <a:rPr lang="en-GB" sz="2800" dirty="0"/>
              <a:t>with 3 generations of worklessness</a:t>
            </a:r>
            <a:r>
              <a:rPr lang="en-GB" sz="2800" dirty="0" smtClean="0"/>
              <a:t>.</a:t>
            </a:r>
          </a:p>
          <a:p>
            <a:r>
              <a:rPr lang="en-GB" sz="2800" dirty="0" smtClean="0"/>
              <a:t>Parents </a:t>
            </a:r>
            <a:r>
              <a:rPr lang="en-GB" sz="2800" dirty="0"/>
              <a:t>want, and expect, their children to do better; children expect to work and avoid the poverty they grew up in</a:t>
            </a:r>
            <a:r>
              <a:rPr lang="en-GB" sz="2800" dirty="0" smtClean="0"/>
              <a:t>.</a:t>
            </a:r>
            <a:endParaRPr lang="en-GB" sz="2800" dirty="0"/>
          </a:p>
          <a:p>
            <a:r>
              <a:rPr lang="en-GB" sz="2800" dirty="0"/>
              <a:t>Jobs are sought but not found.  Pay is low</a:t>
            </a:r>
            <a:r>
              <a:rPr lang="en-GB" dirty="0" smtClean="0"/>
              <a:t>.</a:t>
            </a:r>
          </a:p>
          <a:p>
            <a:r>
              <a:rPr lang="en-GB" sz="2800" dirty="0" smtClean="0"/>
              <a:t>Two thirds of Children in poverty live in a working family</a:t>
            </a:r>
          </a:p>
        </p:txBody>
      </p:sp>
    </p:spTree>
    <p:extLst>
      <p:ext uri="{BB962C8B-B14F-4D97-AF65-F5344CB8AC3E}">
        <p14:creationId xmlns:p14="http://schemas.microsoft.com/office/powerpoint/2010/main" val="26454681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Defining Poverty: Recap</a:t>
            </a:r>
            <a:endParaRPr lang="en-GB" sz="4000" b="1" dirty="0">
              <a:solidFill>
                <a:schemeClr val="tx1"/>
              </a:solidFill>
            </a:endParaRPr>
          </a:p>
        </p:txBody>
      </p:sp>
      <p:sp>
        <p:nvSpPr>
          <p:cNvPr id="3" name="Content Placeholder 2"/>
          <p:cNvSpPr>
            <a:spLocks noGrp="1"/>
          </p:cNvSpPr>
          <p:nvPr>
            <p:ph idx="1"/>
          </p:nvPr>
        </p:nvSpPr>
        <p:spPr>
          <a:xfrm>
            <a:off x="457200" y="1600200"/>
            <a:ext cx="8507288" cy="5141168"/>
          </a:xfrm>
        </p:spPr>
        <p:txBody>
          <a:bodyPr/>
          <a:lstStyle/>
          <a:p>
            <a:r>
              <a:rPr lang="en-GB" sz="3100" dirty="0" smtClean="0"/>
              <a:t>60% measure is more about inequality than standard of living.</a:t>
            </a:r>
          </a:p>
          <a:p>
            <a:r>
              <a:rPr lang="en-GB" sz="3100" dirty="0" smtClean="0"/>
              <a:t>Minimum Income Standard – better measure</a:t>
            </a:r>
          </a:p>
          <a:p>
            <a:r>
              <a:rPr lang="en-GB" sz="3100" dirty="0" smtClean="0"/>
              <a:t>Low pay problem: low pay, </a:t>
            </a:r>
            <a:r>
              <a:rPr lang="en-GB" sz="3100" b="1" dirty="0" smtClean="0"/>
              <a:t>not unemployment, </a:t>
            </a:r>
            <a:r>
              <a:rPr lang="en-GB" sz="3100" dirty="0" smtClean="0"/>
              <a:t>causes most of our poverty.</a:t>
            </a:r>
          </a:p>
          <a:p>
            <a:r>
              <a:rPr lang="en-GB" sz="3100" dirty="0" smtClean="0"/>
              <a:t>Income poverty means people don’t always participate fully or get the services they need.  Local Governments can help with that.</a:t>
            </a:r>
            <a:endParaRPr lang="en-GB" sz="3100" dirty="0"/>
          </a:p>
        </p:txBody>
      </p:sp>
    </p:spTree>
    <p:extLst>
      <p:ext uri="{BB962C8B-B14F-4D97-AF65-F5344CB8AC3E}">
        <p14:creationId xmlns:p14="http://schemas.microsoft.com/office/powerpoint/2010/main" val="26580715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Who lives in poverty?</a:t>
            </a:r>
            <a:endParaRPr lang="en-GB" sz="4000" b="1" dirty="0">
              <a:solidFill>
                <a:schemeClr val="tx1"/>
              </a:solidFill>
            </a:endParaRPr>
          </a:p>
        </p:txBody>
      </p:sp>
      <p:sp>
        <p:nvSpPr>
          <p:cNvPr id="3" name="Content Placeholder 2"/>
          <p:cNvSpPr>
            <a:spLocks noGrp="1"/>
          </p:cNvSpPr>
          <p:nvPr>
            <p:ph idx="1"/>
          </p:nvPr>
        </p:nvSpPr>
        <p:spPr/>
        <p:txBody>
          <a:bodyPr/>
          <a:lstStyle/>
          <a:p>
            <a:pPr marL="0" indent="0" algn="ctr">
              <a:buNone/>
            </a:pPr>
            <a:r>
              <a:rPr lang="en-GB" dirty="0" smtClean="0"/>
              <a:t>‘Almost anyone can </a:t>
            </a:r>
            <a:r>
              <a:rPr lang="en-GB" dirty="0"/>
              <a:t>experience poverty: unexpected events such as bereavement, illness</a:t>
            </a:r>
            <a:r>
              <a:rPr lang="en-GB" dirty="0" smtClean="0"/>
              <a:t>, redundancy </a:t>
            </a:r>
            <a:r>
              <a:rPr lang="en-GB" dirty="0"/>
              <a:t>or relationship breakdown are sometimes all it takes to </a:t>
            </a:r>
            <a:r>
              <a:rPr lang="en-GB" dirty="0" smtClean="0"/>
              <a:t>push people </a:t>
            </a:r>
            <a:r>
              <a:rPr lang="en-GB" dirty="0"/>
              <a:t>into circumstances that are then difficult to escape</a:t>
            </a:r>
            <a:r>
              <a:rPr lang="en-GB" dirty="0" smtClean="0"/>
              <a:t>.’</a:t>
            </a:r>
          </a:p>
          <a:p>
            <a:pPr marL="0" indent="0" algn="ctr">
              <a:buNone/>
            </a:pPr>
            <a:r>
              <a:rPr lang="en-GB" sz="1800" i="1" dirty="0"/>
              <a:t>JRF - Prosperity without poverty: A framework for action in </a:t>
            </a:r>
            <a:r>
              <a:rPr lang="en-GB" sz="1800" i="1" dirty="0" smtClean="0"/>
              <a:t>Wales pg. 4</a:t>
            </a:r>
            <a:endParaRPr lang="en-GB" sz="1800" i="1" dirty="0"/>
          </a:p>
        </p:txBody>
      </p:sp>
    </p:spTree>
    <p:extLst>
      <p:ext uri="{BB962C8B-B14F-4D97-AF65-F5344CB8AC3E}">
        <p14:creationId xmlns:p14="http://schemas.microsoft.com/office/powerpoint/2010/main" val="32396046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Some effects of Poverty</a:t>
            </a:r>
          </a:p>
        </p:txBody>
      </p:sp>
      <p:sp>
        <p:nvSpPr>
          <p:cNvPr id="3" name="Content Placeholder 2"/>
          <p:cNvSpPr>
            <a:spLocks noGrp="1"/>
          </p:cNvSpPr>
          <p:nvPr>
            <p:ph idx="1"/>
          </p:nvPr>
        </p:nvSpPr>
        <p:spPr>
          <a:xfrm>
            <a:off x="457200" y="1600200"/>
            <a:ext cx="8229600" cy="4997152"/>
          </a:xfrm>
        </p:spPr>
        <p:txBody>
          <a:bodyPr>
            <a:normAutofit fontScale="92500"/>
          </a:bodyPr>
          <a:lstStyle/>
          <a:p>
            <a:pPr lvl="0"/>
            <a:r>
              <a:rPr lang="en-GB" b="1" dirty="0">
                <a:solidFill>
                  <a:prstClr val="black"/>
                </a:solidFill>
              </a:rPr>
              <a:t>Health -    </a:t>
            </a:r>
            <a:r>
              <a:rPr lang="en-GB" dirty="0">
                <a:solidFill>
                  <a:prstClr val="black"/>
                </a:solidFill>
              </a:rPr>
              <a:t>Poverty is also associated with a </a:t>
            </a:r>
          </a:p>
          <a:p>
            <a:pPr marL="0" lvl="0" indent="0">
              <a:buNone/>
            </a:pPr>
            <a:r>
              <a:rPr lang="en-GB" b="1" dirty="0">
                <a:solidFill>
                  <a:prstClr val="black"/>
                </a:solidFill>
              </a:rPr>
              <a:t>                       </a:t>
            </a:r>
            <a:r>
              <a:rPr lang="en-GB" dirty="0">
                <a:solidFill>
                  <a:prstClr val="black"/>
                </a:solidFill>
              </a:rPr>
              <a:t>higher risk of both illness and</a:t>
            </a:r>
          </a:p>
          <a:p>
            <a:pPr marL="0" lvl="0" indent="0">
              <a:buNone/>
            </a:pPr>
            <a:r>
              <a:rPr lang="en-GB" dirty="0">
                <a:solidFill>
                  <a:prstClr val="black"/>
                </a:solidFill>
              </a:rPr>
              <a:t>                       premature death.</a:t>
            </a:r>
          </a:p>
          <a:p>
            <a:pPr lvl="0"/>
            <a:r>
              <a:rPr lang="en-GB" b="1" dirty="0">
                <a:solidFill>
                  <a:prstClr val="black"/>
                </a:solidFill>
              </a:rPr>
              <a:t>Education - </a:t>
            </a:r>
            <a:r>
              <a:rPr lang="en-GB" dirty="0">
                <a:solidFill>
                  <a:prstClr val="black"/>
                </a:solidFill>
              </a:rPr>
              <a:t>Poverty can affect educational </a:t>
            </a:r>
          </a:p>
          <a:p>
            <a:pPr marL="0" lvl="0" indent="0">
              <a:buNone/>
            </a:pPr>
            <a:r>
              <a:rPr lang="en-GB" dirty="0">
                <a:solidFill>
                  <a:prstClr val="black"/>
                </a:solidFill>
                <a:latin typeface="Symphony" pitchFamily="34" charset="0"/>
              </a:rPr>
              <a:t>                      </a:t>
            </a:r>
            <a:r>
              <a:rPr lang="en-GB" dirty="0">
                <a:solidFill>
                  <a:prstClr val="black"/>
                </a:solidFill>
              </a:rPr>
              <a:t>outcomes</a:t>
            </a:r>
          </a:p>
          <a:p>
            <a:pPr lvl="0"/>
            <a:r>
              <a:rPr lang="en-GB" dirty="0">
                <a:solidFill>
                  <a:prstClr val="black"/>
                </a:solidFill>
                <a:latin typeface="Symphony" pitchFamily="34" charset="0"/>
              </a:rPr>
              <a:t>Increased risk of exposure to </a:t>
            </a:r>
            <a:r>
              <a:rPr lang="en-GB" b="1" dirty="0">
                <a:solidFill>
                  <a:prstClr val="black"/>
                </a:solidFill>
                <a:latin typeface="Symphony" pitchFamily="34" charset="0"/>
              </a:rPr>
              <a:t>adversity</a:t>
            </a:r>
          </a:p>
          <a:p>
            <a:pPr lvl="0"/>
            <a:r>
              <a:rPr lang="en-GB" dirty="0">
                <a:solidFill>
                  <a:prstClr val="black"/>
                </a:solidFill>
                <a:latin typeface="Symphony" pitchFamily="34" charset="0"/>
              </a:rPr>
              <a:t>Lack of </a:t>
            </a:r>
            <a:r>
              <a:rPr lang="en-GB" b="1" dirty="0">
                <a:solidFill>
                  <a:srgbClr val="990033"/>
                </a:solidFill>
                <a:latin typeface="Symphony" pitchFamily="34" charset="0"/>
              </a:rPr>
              <a:t>resources</a:t>
            </a:r>
          </a:p>
          <a:p>
            <a:pPr lvl="0"/>
            <a:r>
              <a:rPr lang="en-GB" dirty="0">
                <a:solidFill>
                  <a:prstClr val="black"/>
                </a:solidFill>
                <a:latin typeface="Symphony" pitchFamily="34" charset="0"/>
              </a:rPr>
              <a:t>Lack of </a:t>
            </a:r>
            <a:r>
              <a:rPr lang="en-GB" b="1" dirty="0">
                <a:solidFill>
                  <a:srgbClr val="990033"/>
                </a:solidFill>
                <a:latin typeface="Symphony" pitchFamily="34" charset="0"/>
              </a:rPr>
              <a:t>resilience</a:t>
            </a:r>
          </a:p>
        </p:txBody>
      </p:sp>
    </p:spTree>
    <p:extLst>
      <p:ext uri="{BB962C8B-B14F-4D97-AF65-F5344CB8AC3E}">
        <p14:creationId xmlns:p14="http://schemas.microsoft.com/office/powerpoint/2010/main" val="30040417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Children living in Poverty </a:t>
            </a:r>
            <a:r>
              <a:rPr lang="en-GB" sz="3600" dirty="0" smtClean="0"/>
              <a:t>in Swansea Estimates (2017-2018) </a:t>
            </a:r>
            <a:endParaRPr lang="en-GB" sz="3600" dirty="0"/>
          </a:p>
        </p:txBody>
      </p:sp>
      <p:pic>
        <p:nvPicPr>
          <p:cNvPr id="1026" name="Picture 2" descr="https://s-media-cache-ak0.pinimg.com/originals/e8/0e/56/e80e565ded3d366c924e2b1df3b9f42f.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417638"/>
            <a:ext cx="8229599" cy="39890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403648" y="1628800"/>
            <a:ext cx="3096344" cy="646331"/>
          </a:xfrm>
          <a:prstGeom prst="rect">
            <a:avLst/>
          </a:prstGeom>
          <a:solidFill>
            <a:schemeClr val="bg1"/>
          </a:solidFill>
        </p:spPr>
        <p:txBody>
          <a:bodyPr wrap="square" rtlCol="0">
            <a:spAutoFit/>
          </a:bodyPr>
          <a:lstStyle/>
          <a:p>
            <a:r>
              <a:rPr lang="en-GB" b="1" dirty="0" smtClean="0"/>
              <a:t>Gower </a:t>
            </a:r>
            <a:r>
              <a:rPr lang="en-GB" b="1" dirty="0"/>
              <a:t>21.1% (3865) </a:t>
            </a:r>
            <a:r>
              <a:rPr lang="en-GB" dirty="0"/>
              <a:t>of children in poverty. </a:t>
            </a:r>
          </a:p>
        </p:txBody>
      </p:sp>
      <p:sp>
        <p:nvSpPr>
          <p:cNvPr id="6" name="TextBox 5"/>
          <p:cNvSpPr txBox="1"/>
          <p:nvPr/>
        </p:nvSpPr>
        <p:spPr>
          <a:xfrm>
            <a:off x="6588224" y="3933056"/>
            <a:ext cx="914400" cy="914400"/>
          </a:xfrm>
          <a:prstGeom prst="rect">
            <a:avLst/>
          </a:prstGeom>
          <a:noFill/>
        </p:spPr>
        <p:txBody>
          <a:bodyPr wrap="square" rtlCol="0">
            <a:spAutoFit/>
          </a:bodyPr>
          <a:lstStyle/>
          <a:p>
            <a:endParaRPr lang="en-GB" dirty="0"/>
          </a:p>
        </p:txBody>
      </p:sp>
      <p:sp>
        <p:nvSpPr>
          <p:cNvPr id="7" name="TextBox 6"/>
          <p:cNvSpPr txBox="1"/>
          <p:nvPr/>
        </p:nvSpPr>
        <p:spPr>
          <a:xfrm>
            <a:off x="4427984" y="3331542"/>
            <a:ext cx="3384376" cy="646331"/>
          </a:xfrm>
          <a:prstGeom prst="rect">
            <a:avLst/>
          </a:prstGeom>
          <a:solidFill>
            <a:schemeClr val="bg1"/>
          </a:solidFill>
        </p:spPr>
        <p:txBody>
          <a:bodyPr wrap="square" rtlCol="0">
            <a:spAutoFit/>
          </a:bodyPr>
          <a:lstStyle/>
          <a:p>
            <a:r>
              <a:rPr lang="en-GB" b="1" dirty="0" smtClean="0"/>
              <a:t>Swansea </a:t>
            </a:r>
            <a:r>
              <a:rPr lang="en-GB" b="1" dirty="0"/>
              <a:t>West </a:t>
            </a:r>
            <a:r>
              <a:rPr lang="en-GB" dirty="0"/>
              <a:t>30.4% (4194) of children in poverty </a:t>
            </a:r>
          </a:p>
        </p:txBody>
      </p:sp>
      <p:sp>
        <p:nvSpPr>
          <p:cNvPr id="8" name="TextBox 7"/>
          <p:cNvSpPr txBox="1"/>
          <p:nvPr/>
        </p:nvSpPr>
        <p:spPr>
          <a:xfrm flipH="1">
            <a:off x="5508102" y="2204865"/>
            <a:ext cx="3060967" cy="646331"/>
          </a:xfrm>
          <a:prstGeom prst="rect">
            <a:avLst/>
          </a:prstGeom>
          <a:solidFill>
            <a:schemeClr val="bg1"/>
          </a:solidFill>
        </p:spPr>
        <p:txBody>
          <a:bodyPr wrap="square" rtlCol="0">
            <a:spAutoFit/>
          </a:bodyPr>
          <a:lstStyle/>
          <a:p>
            <a:r>
              <a:rPr lang="en-GB" b="1" dirty="0" smtClean="0"/>
              <a:t>Swansea </a:t>
            </a:r>
            <a:r>
              <a:rPr lang="en-GB" b="1" dirty="0"/>
              <a:t>East </a:t>
            </a:r>
            <a:r>
              <a:rPr lang="en-GB" dirty="0"/>
              <a:t>34.2% (7836) of children in poverty</a:t>
            </a:r>
          </a:p>
        </p:txBody>
      </p:sp>
    </p:spTree>
    <p:extLst>
      <p:ext uri="{BB962C8B-B14F-4D97-AF65-F5344CB8AC3E}">
        <p14:creationId xmlns:p14="http://schemas.microsoft.com/office/powerpoint/2010/main" val="277869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b="1" dirty="0" smtClean="0">
                <a:solidFill>
                  <a:schemeClr val="tx1"/>
                </a:solidFill>
              </a:rPr>
              <a:t>Children’s Experiences of Poverty</a:t>
            </a:r>
            <a:endParaRPr lang="en-GB" sz="3800" b="1" dirty="0">
              <a:solidFill>
                <a:schemeClr val="tx1"/>
              </a:solidFill>
            </a:endParaRPr>
          </a:p>
        </p:txBody>
      </p:sp>
      <p:sp>
        <p:nvSpPr>
          <p:cNvPr id="3" name="Content Placeholder 2"/>
          <p:cNvSpPr>
            <a:spLocks noGrp="1"/>
          </p:cNvSpPr>
          <p:nvPr>
            <p:ph idx="1"/>
          </p:nvPr>
        </p:nvSpPr>
        <p:spPr>
          <a:xfrm>
            <a:off x="457200" y="1600200"/>
            <a:ext cx="8229600" cy="4853136"/>
          </a:xfrm>
        </p:spPr>
        <p:txBody>
          <a:bodyPr>
            <a:normAutofit lnSpcReduction="10000"/>
          </a:bodyPr>
          <a:lstStyle/>
          <a:p>
            <a:pPr marL="0" indent="0">
              <a:buNone/>
            </a:pPr>
            <a:r>
              <a:rPr lang="en-GB" dirty="0"/>
              <a:t>K</a:t>
            </a:r>
            <a:r>
              <a:rPr lang="en-GB" dirty="0" smtClean="0"/>
              <a:t>ey </a:t>
            </a:r>
            <a:r>
              <a:rPr lang="en-GB" dirty="0"/>
              <a:t>areas of concern identified by children </a:t>
            </a:r>
            <a:r>
              <a:rPr lang="en-GB" dirty="0" smtClean="0"/>
              <a:t>included:</a:t>
            </a:r>
          </a:p>
          <a:p>
            <a:r>
              <a:rPr lang="en-GB" dirty="0" smtClean="0"/>
              <a:t>Economic and material deprivation</a:t>
            </a:r>
          </a:p>
          <a:p>
            <a:r>
              <a:rPr lang="en-GB" dirty="0" smtClean="0"/>
              <a:t>Social Deprivation</a:t>
            </a:r>
          </a:p>
          <a:p>
            <a:r>
              <a:rPr lang="en-GB" dirty="0" smtClean="0"/>
              <a:t>School</a:t>
            </a:r>
          </a:p>
          <a:p>
            <a:r>
              <a:rPr lang="en-GB" dirty="0" smtClean="0"/>
              <a:t>Poor Quality Housing, homelessness and neighbourhoods</a:t>
            </a:r>
          </a:p>
          <a:p>
            <a:r>
              <a:rPr lang="en-GB" dirty="0" smtClean="0"/>
              <a:t>Family Pressures</a:t>
            </a:r>
          </a:p>
          <a:p>
            <a:r>
              <a:rPr lang="en-GB" dirty="0" smtClean="0"/>
              <a:t>Stigma and bullying </a:t>
            </a:r>
            <a:endParaRPr lang="en-GB" dirty="0"/>
          </a:p>
        </p:txBody>
      </p:sp>
    </p:spTree>
    <p:extLst>
      <p:ext uri="{BB962C8B-B14F-4D97-AF65-F5344CB8AC3E}">
        <p14:creationId xmlns:p14="http://schemas.microsoft.com/office/powerpoint/2010/main" val="35504744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342900" lvl="0" indent="-342900">
              <a:spcBef>
                <a:spcPct val="20000"/>
              </a:spcBef>
            </a:pPr>
            <a:r>
              <a:rPr lang="en-GB" sz="4000" b="1" dirty="0">
                <a:solidFill>
                  <a:prstClr val="black"/>
                </a:solidFill>
                <a:ea typeface="+mn-ea"/>
                <a:cs typeface="+mn-cs"/>
              </a:rPr>
              <a:t>Stigma </a:t>
            </a:r>
            <a:r>
              <a:rPr lang="en-GB" sz="4000" b="1" dirty="0">
                <a:solidFill>
                  <a:schemeClr val="tx1"/>
                </a:solidFill>
                <a:ea typeface="+mn-ea"/>
                <a:cs typeface="+mn-cs"/>
              </a:rPr>
              <a:t>and</a:t>
            </a:r>
            <a:r>
              <a:rPr lang="en-GB" sz="4000" b="1" dirty="0">
                <a:solidFill>
                  <a:prstClr val="black"/>
                </a:solidFill>
                <a:ea typeface="+mn-ea"/>
                <a:cs typeface="+mn-cs"/>
              </a:rPr>
              <a:t> stereotyping </a:t>
            </a:r>
            <a:endParaRPr lang="en-GB" sz="4000" dirty="0">
              <a:solidFill>
                <a:prstClr val="black"/>
              </a:solidFill>
              <a:ea typeface="+mn-ea"/>
              <a:cs typeface="+mn-cs"/>
            </a:endParaRPr>
          </a:p>
        </p:txBody>
      </p:sp>
      <p:sp>
        <p:nvSpPr>
          <p:cNvPr id="3" name="Content Placeholder 2"/>
          <p:cNvSpPr>
            <a:spLocks noGrp="1"/>
          </p:cNvSpPr>
          <p:nvPr>
            <p:ph idx="1"/>
          </p:nvPr>
        </p:nvSpPr>
        <p:spPr>
          <a:xfrm>
            <a:off x="457200" y="1600200"/>
            <a:ext cx="8229600" cy="4709120"/>
          </a:xfrm>
        </p:spPr>
        <p:txBody>
          <a:bodyPr>
            <a:normAutofit lnSpcReduction="10000"/>
          </a:bodyPr>
          <a:lstStyle/>
          <a:p>
            <a:pPr marL="0" indent="0">
              <a:spcAft>
                <a:spcPts val="1200"/>
              </a:spcAft>
              <a:buNone/>
            </a:pPr>
            <a:r>
              <a:rPr lang="en-GB" b="1" dirty="0" smtClean="0"/>
              <a:t>Stereotyping </a:t>
            </a:r>
            <a:r>
              <a:rPr lang="en-GB" dirty="0" smtClean="0"/>
              <a:t>- </a:t>
            </a:r>
            <a:r>
              <a:rPr lang="en-GB" dirty="0"/>
              <a:t>to categorize individuals or groups according to an oversimplified standardized image or </a:t>
            </a:r>
            <a:r>
              <a:rPr lang="en-GB" dirty="0" smtClean="0"/>
              <a:t>idea</a:t>
            </a:r>
          </a:p>
          <a:p>
            <a:r>
              <a:rPr lang="en-GB" dirty="0" smtClean="0"/>
              <a:t>Can make decisions or assumptions based on stereotypes</a:t>
            </a:r>
          </a:p>
          <a:p>
            <a:r>
              <a:rPr lang="en-GB" dirty="0" smtClean="0"/>
              <a:t>Not recognising needs of an individual</a:t>
            </a:r>
          </a:p>
          <a:p>
            <a:r>
              <a:rPr lang="en-GB" dirty="0" smtClean="0"/>
              <a:t>Marginalising or alienating</a:t>
            </a:r>
          </a:p>
          <a:p>
            <a:r>
              <a:rPr lang="en-GB" dirty="0" smtClean="0"/>
              <a:t>Risk breaching equality </a:t>
            </a:r>
            <a:br>
              <a:rPr lang="en-GB" dirty="0" smtClean="0"/>
            </a:br>
            <a:r>
              <a:rPr lang="en-GB" dirty="0" smtClean="0"/>
              <a:t>legislation</a:t>
            </a:r>
            <a:endParaRPr lang="en-GB" dirty="0"/>
          </a:p>
          <a:p>
            <a:endParaRPr lang="en-GB" dirty="0"/>
          </a:p>
        </p:txBody>
      </p:sp>
    </p:spTree>
    <p:extLst>
      <p:ext uri="{BB962C8B-B14F-4D97-AF65-F5344CB8AC3E}">
        <p14:creationId xmlns:p14="http://schemas.microsoft.com/office/powerpoint/2010/main" val="17570711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tx1"/>
                </a:solidFill>
              </a:rPr>
              <a:t>Stigma and stereotyping </a:t>
            </a:r>
            <a:endParaRPr lang="en-GB" sz="5400" dirty="0">
              <a:solidFill>
                <a:schemeClr val="tx1"/>
              </a:solidFill>
            </a:endParaRPr>
          </a:p>
        </p:txBody>
      </p:sp>
      <p:sp>
        <p:nvSpPr>
          <p:cNvPr id="3" name="Content Placeholder 2"/>
          <p:cNvSpPr>
            <a:spLocks noGrp="1"/>
          </p:cNvSpPr>
          <p:nvPr>
            <p:ph idx="1"/>
          </p:nvPr>
        </p:nvSpPr>
        <p:spPr/>
        <p:txBody>
          <a:bodyPr/>
          <a:lstStyle/>
          <a:p>
            <a:pPr marL="0" indent="0">
              <a:spcAft>
                <a:spcPts val="1200"/>
              </a:spcAft>
              <a:buNone/>
            </a:pPr>
            <a:r>
              <a:rPr lang="en-GB" b="1" dirty="0"/>
              <a:t>Stigma </a:t>
            </a:r>
            <a:r>
              <a:rPr lang="en-GB" dirty="0" smtClean="0"/>
              <a:t>- </a:t>
            </a:r>
            <a:r>
              <a:rPr lang="en-GB" dirty="0"/>
              <a:t>A characteristic which is seen to be embarrassing or shameful and to  lead  to a lower status </a:t>
            </a:r>
            <a:endParaRPr lang="en-GB" dirty="0" smtClean="0"/>
          </a:p>
          <a:p>
            <a:r>
              <a:rPr lang="en-GB" dirty="0" smtClean="0"/>
              <a:t>Social </a:t>
            </a:r>
            <a:r>
              <a:rPr lang="en-GB" dirty="0"/>
              <a:t>stigma </a:t>
            </a:r>
          </a:p>
          <a:p>
            <a:r>
              <a:rPr lang="en-GB" dirty="0"/>
              <a:t>Personal stigma </a:t>
            </a:r>
          </a:p>
          <a:p>
            <a:r>
              <a:rPr lang="en-GB" dirty="0"/>
              <a:t>Institutional stigma</a:t>
            </a:r>
          </a:p>
          <a:p>
            <a:r>
              <a:rPr lang="en-GB" dirty="0"/>
              <a:t>Impact</a:t>
            </a:r>
          </a:p>
          <a:p>
            <a:endParaRPr lang="en-GB" dirty="0"/>
          </a:p>
        </p:txBody>
      </p:sp>
    </p:spTree>
    <p:extLst>
      <p:ext uri="{BB962C8B-B14F-4D97-AF65-F5344CB8AC3E}">
        <p14:creationId xmlns:p14="http://schemas.microsoft.com/office/powerpoint/2010/main" val="38583447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Key message</a:t>
            </a:r>
            <a:endParaRPr lang="en-GB" sz="4000" b="1" dirty="0">
              <a:solidFill>
                <a:schemeClr val="tx1"/>
              </a:solidFill>
            </a:endParaRPr>
          </a:p>
        </p:txBody>
      </p:sp>
      <p:sp>
        <p:nvSpPr>
          <p:cNvPr id="3" name="Content Placeholder 2"/>
          <p:cNvSpPr>
            <a:spLocks noGrp="1"/>
          </p:cNvSpPr>
          <p:nvPr>
            <p:ph idx="1"/>
          </p:nvPr>
        </p:nvSpPr>
        <p:spPr/>
        <p:txBody>
          <a:bodyPr/>
          <a:lstStyle/>
          <a:p>
            <a:r>
              <a:rPr lang="en-GB" b="1" dirty="0" smtClean="0"/>
              <a:t>Don’t </a:t>
            </a:r>
            <a:r>
              <a:rPr lang="en-GB" dirty="0" smtClean="0"/>
              <a:t>stereotype when planning and delivering services</a:t>
            </a:r>
          </a:p>
          <a:p>
            <a:endParaRPr lang="en-GB" sz="2400" dirty="0" smtClean="0"/>
          </a:p>
          <a:p>
            <a:r>
              <a:rPr lang="en-GB" b="1" dirty="0" smtClean="0"/>
              <a:t>Listen</a:t>
            </a:r>
            <a:r>
              <a:rPr lang="en-GB" dirty="0" smtClean="0"/>
              <a:t> to people - </a:t>
            </a:r>
            <a:r>
              <a:rPr lang="en-GB" b="1" dirty="0" smtClean="0"/>
              <a:t>Don’t</a:t>
            </a:r>
            <a:r>
              <a:rPr lang="en-GB" dirty="0" smtClean="0"/>
              <a:t> assume that as professionals we have all the answers</a:t>
            </a:r>
          </a:p>
          <a:p>
            <a:endParaRPr lang="en-GB" sz="2400" dirty="0" smtClean="0"/>
          </a:p>
          <a:p>
            <a:r>
              <a:rPr lang="en-GB" dirty="0" smtClean="0"/>
              <a:t>Real people with real lives no caricatures</a:t>
            </a:r>
            <a:endParaRPr lang="en-GB" dirty="0"/>
          </a:p>
        </p:txBody>
      </p:sp>
    </p:spTree>
    <p:extLst>
      <p:ext uri="{BB962C8B-B14F-4D97-AF65-F5344CB8AC3E}">
        <p14:creationId xmlns:p14="http://schemas.microsoft.com/office/powerpoint/2010/main" val="14294046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Cost of the School Day</a:t>
            </a:r>
            <a:endParaRPr lang="en-GB" dirty="0"/>
          </a:p>
        </p:txBody>
      </p:sp>
      <p:sp>
        <p:nvSpPr>
          <p:cNvPr id="3" name="Content Placeholder 2"/>
          <p:cNvSpPr>
            <a:spLocks noGrp="1"/>
          </p:cNvSpPr>
          <p:nvPr>
            <p:ph idx="1"/>
          </p:nvPr>
        </p:nvSpPr>
        <p:spPr>
          <a:xfrm>
            <a:off x="457200" y="2204864"/>
            <a:ext cx="8229600" cy="3312368"/>
          </a:xfrm>
        </p:spPr>
        <p:txBody>
          <a:bodyPr/>
          <a:lstStyle/>
          <a:p>
            <a:pPr marL="0" indent="0" algn="ctr">
              <a:buNone/>
            </a:pPr>
            <a:r>
              <a:rPr lang="en-GB" sz="3600" dirty="0" smtClean="0"/>
              <a:t>Where do problems or barriers lie for   children / Young people and families in low income households?</a:t>
            </a:r>
            <a:endParaRPr lang="en-GB" sz="3600" dirty="0"/>
          </a:p>
        </p:txBody>
      </p:sp>
    </p:spTree>
    <p:extLst>
      <p:ext uri="{BB962C8B-B14F-4D97-AF65-F5344CB8AC3E}">
        <p14:creationId xmlns:p14="http://schemas.microsoft.com/office/powerpoint/2010/main" val="19904950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solidFill>
                  <a:schemeClr val="tx1"/>
                </a:solidFill>
              </a:rPr>
              <a:t>Effects of </a:t>
            </a:r>
            <a:r>
              <a:rPr lang="en-GB" sz="3600" b="1" dirty="0" smtClean="0">
                <a:solidFill>
                  <a:schemeClr val="tx1"/>
                </a:solidFill>
              </a:rPr>
              <a:t>Poverty - The cost to us all</a:t>
            </a:r>
            <a:endParaRPr lang="en-GB" sz="3600" dirty="0">
              <a:solidFill>
                <a:schemeClr val="tx1"/>
              </a:solidFill>
            </a:endParaRP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pPr marL="0" indent="0">
              <a:buNone/>
            </a:pPr>
            <a:r>
              <a:rPr lang="en-GB" b="1" dirty="0"/>
              <a:t>The Equality Trust, 2014</a:t>
            </a:r>
            <a:r>
              <a:rPr lang="en-GB" dirty="0"/>
              <a:t>:</a:t>
            </a:r>
          </a:p>
          <a:p>
            <a:pPr marL="347663" indent="-347663" fontAlgn="base"/>
            <a:r>
              <a:rPr lang="en-GB" dirty="0"/>
              <a:t>100 people in the UK have as much wealth as the poorest 1/3 (nearly 19 million people)</a:t>
            </a:r>
          </a:p>
          <a:p>
            <a:pPr marL="347663" indent="-347663" fontAlgn="base"/>
            <a:r>
              <a:rPr lang="en-GB" dirty="0"/>
              <a:t>Compared to countries with a fairer spread of wealth, the UK spends the equivalent of over </a:t>
            </a:r>
            <a:r>
              <a:rPr lang="en-GB" b="1" dirty="0"/>
              <a:t>£39 billion </a:t>
            </a:r>
            <a:r>
              <a:rPr lang="en-GB" dirty="0"/>
              <a:t>every year dealing with problems caused by inequality:</a:t>
            </a:r>
          </a:p>
          <a:p>
            <a:pPr marL="0" indent="0" fontAlgn="base">
              <a:buNone/>
            </a:pPr>
            <a:endParaRPr lang="en-GB" sz="1000" dirty="0"/>
          </a:p>
          <a:p>
            <a:pPr marL="1166813" indent="-358775" fontAlgn="base"/>
            <a:r>
              <a:rPr lang="en-GB" sz="2800" b="1" dirty="0"/>
              <a:t>ILLNESS: </a:t>
            </a:r>
            <a:r>
              <a:rPr lang="en-GB" sz="2800" dirty="0"/>
              <a:t>reduced healthy life expectancy </a:t>
            </a:r>
          </a:p>
          <a:p>
            <a:pPr marL="1166813" indent="-358775" fontAlgn="base"/>
            <a:r>
              <a:rPr lang="en-GB" sz="2800" b="1" dirty="0"/>
              <a:t>STRESS:</a:t>
            </a:r>
            <a:r>
              <a:rPr lang="en-GB" sz="2800" dirty="0"/>
              <a:t> poorer mental health </a:t>
            </a:r>
          </a:p>
          <a:p>
            <a:pPr marL="1166813" indent="-358775" fontAlgn="base"/>
            <a:r>
              <a:rPr lang="en-GB" sz="2800" b="1" dirty="0"/>
              <a:t>CRIME: </a:t>
            </a:r>
            <a:r>
              <a:rPr lang="en-GB" sz="2800" dirty="0"/>
              <a:t>increased imprisonment figures </a:t>
            </a:r>
          </a:p>
          <a:p>
            <a:pPr marL="1166813" indent="-358775" fontAlgn="base"/>
            <a:r>
              <a:rPr lang="en-GB" sz="2800" b="1" dirty="0"/>
              <a:t>Cost of losing a home </a:t>
            </a:r>
            <a:r>
              <a:rPr lang="en-GB" sz="2800" dirty="0"/>
              <a:t>or being </a:t>
            </a:r>
            <a:r>
              <a:rPr lang="en-GB" sz="2800" dirty="0" smtClean="0"/>
              <a:t/>
            </a:r>
            <a:br>
              <a:rPr lang="en-GB" sz="2800" dirty="0" smtClean="0"/>
            </a:br>
            <a:r>
              <a:rPr lang="en-GB" sz="2800" dirty="0" smtClean="0"/>
              <a:t>evicted</a:t>
            </a:r>
            <a:endParaRPr lang="en-GB" sz="2800" dirty="0"/>
          </a:p>
          <a:p>
            <a:endParaRPr lang="en-GB" dirty="0"/>
          </a:p>
        </p:txBody>
      </p:sp>
    </p:spTree>
    <p:extLst>
      <p:ext uri="{BB962C8B-B14F-4D97-AF65-F5344CB8AC3E}">
        <p14:creationId xmlns:p14="http://schemas.microsoft.com/office/powerpoint/2010/main" val="18995763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179512" y="346646"/>
            <a:ext cx="6408712" cy="1426170"/>
          </a:xfrm>
        </p:spPr>
        <p:txBody>
          <a:bodyPr>
            <a:normAutofit/>
          </a:bodyPr>
          <a:lstStyle/>
          <a:p>
            <a:r>
              <a:rPr lang="en-GB" sz="3600" b="1" dirty="0" smtClean="0">
                <a:solidFill>
                  <a:schemeClr val="tx1"/>
                </a:solidFill>
              </a:rPr>
              <a:t>RECAP: Effects of poverty</a:t>
            </a:r>
            <a:br>
              <a:rPr lang="en-GB" sz="3600" b="1" dirty="0" smtClean="0">
                <a:solidFill>
                  <a:schemeClr val="tx1"/>
                </a:solidFill>
              </a:rPr>
            </a:br>
            <a:r>
              <a:rPr lang="en-GB" sz="3600" b="1" dirty="0" smtClean="0">
                <a:solidFill>
                  <a:schemeClr val="tx1"/>
                </a:solidFill>
              </a:rPr>
              <a:t>            = Poverty Cycle  </a:t>
            </a:r>
            <a:endParaRPr lang="en-GB" sz="3600" b="1" dirty="0">
              <a:solidFill>
                <a:schemeClr val="tx1"/>
              </a:solidFill>
            </a:endParaRPr>
          </a:p>
        </p:txBody>
      </p:sp>
      <p:sp>
        <p:nvSpPr>
          <p:cNvPr id="182275" name="Rectangle 3"/>
          <p:cNvSpPr>
            <a:spLocks noGrp="1" noChangeArrowheads="1"/>
          </p:cNvSpPr>
          <p:nvPr>
            <p:ph type="body" idx="1"/>
          </p:nvPr>
        </p:nvSpPr>
        <p:spPr>
          <a:xfrm>
            <a:off x="323528" y="2060848"/>
            <a:ext cx="8507288" cy="4353347"/>
          </a:xfrm>
        </p:spPr>
        <p:txBody>
          <a:bodyPr>
            <a:normAutofit fontScale="77500" lnSpcReduction="20000"/>
          </a:bodyPr>
          <a:lstStyle/>
          <a:p>
            <a:pPr marL="476250" indent="-476250"/>
            <a:r>
              <a:rPr lang="en-GB" sz="3300" dirty="0" smtClean="0">
                <a:latin typeface="+mj-lt"/>
              </a:rPr>
              <a:t>Low income:</a:t>
            </a:r>
          </a:p>
          <a:p>
            <a:pPr marL="876300" lvl="1" indent="-476250"/>
            <a:r>
              <a:rPr lang="en-GB" sz="3300" dirty="0" smtClean="0">
                <a:latin typeface="+mj-lt"/>
              </a:rPr>
              <a:t>Can’t access </a:t>
            </a:r>
            <a:r>
              <a:rPr lang="en-GB" sz="3300" b="1" dirty="0" smtClean="0">
                <a:latin typeface="+mj-lt"/>
              </a:rPr>
              <a:t>services</a:t>
            </a:r>
            <a:r>
              <a:rPr lang="en-GB" sz="3300" dirty="0" smtClean="0">
                <a:latin typeface="+mj-lt"/>
              </a:rPr>
              <a:t> that could help you get ahead</a:t>
            </a:r>
          </a:p>
          <a:p>
            <a:pPr marL="876300" lvl="1" indent="-476250"/>
            <a:r>
              <a:rPr lang="en-GB" sz="3300" dirty="0" smtClean="0">
                <a:latin typeface="+mj-lt"/>
              </a:rPr>
              <a:t>Can’t </a:t>
            </a:r>
            <a:r>
              <a:rPr lang="en-GB" sz="3300" b="1" dirty="0" smtClean="0">
                <a:latin typeface="+mj-lt"/>
              </a:rPr>
              <a:t>participate</a:t>
            </a:r>
            <a:r>
              <a:rPr lang="en-GB" sz="3300" dirty="0" smtClean="0">
                <a:latin typeface="+mj-lt"/>
              </a:rPr>
              <a:t> fully in community life</a:t>
            </a:r>
          </a:p>
          <a:p>
            <a:pPr marL="876300" lvl="1" indent="-476250"/>
            <a:r>
              <a:rPr lang="en-GB" sz="3300" dirty="0" smtClean="0">
                <a:latin typeface="+mj-lt"/>
              </a:rPr>
              <a:t>Fewer </a:t>
            </a:r>
            <a:r>
              <a:rPr lang="en-GB" sz="3300" b="1" dirty="0" smtClean="0">
                <a:latin typeface="+mj-lt"/>
              </a:rPr>
              <a:t>resources</a:t>
            </a:r>
            <a:r>
              <a:rPr lang="en-GB" sz="3300" dirty="0" smtClean="0">
                <a:latin typeface="+mj-lt"/>
              </a:rPr>
              <a:t>, lower </a:t>
            </a:r>
            <a:r>
              <a:rPr lang="en-GB" sz="3300" b="1" dirty="0" smtClean="0">
                <a:latin typeface="+mj-lt"/>
              </a:rPr>
              <a:t>resilience</a:t>
            </a:r>
            <a:r>
              <a:rPr lang="en-GB" sz="3300" dirty="0" smtClean="0">
                <a:latin typeface="+mj-lt"/>
              </a:rPr>
              <a:t>, more </a:t>
            </a:r>
            <a:r>
              <a:rPr lang="en-GB" sz="3300" b="1" dirty="0" smtClean="0">
                <a:latin typeface="+mj-lt"/>
              </a:rPr>
              <a:t>adversity</a:t>
            </a:r>
          </a:p>
          <a:p>
            <a:pPr marL="400050" lvl="1" indent="0">
              <a:buNone/>
            </a:pPr>
            <a:endParaRPr lang="en-GB" sz="2600" dirty="0" smtClean="0">
              <a:latin typeface="+mj-lt"/>
            </a:endParaRPr>
          </a:p>
          <a:p>
            <a:pPr marL="476250" indent="-476250"/>
            <a:r>
              <a:rPr lang="en-GB" sz="3300" dirty="0" smtClean="0">
                <a:latin typeface="+mj-lt"/>
              </a:rPr>
              <a:t>Negative </a:t>
            </a:r>
            <a:r>
              <a:rPr lang="en-GB" sz="3300" dirty="0">
                <a:latin typeface="+mj-lt"/>
              </a:rPr>
              <a:t>impact on:</a:t>
            </a:r>
          </a:p>
          <a:p>
            <a:pPr marL="476250" indent="-476250">
              <a:buFontTx/>
              <a:buNone/>
            </a:pPr>
            <a:r>
              <a:rPr lang="en-GB" sz="3300" dirty="0">
                <a:latin typeface="+mj-lt"/>
              </a:rPr>
              <a:t>	-	</a:t>
            </a:r>
            <a:r>
              <a:rPr lang="en-GB" sz="3300" dirty="0" smtClean="0">
                <a:latin typeface="+mj-lt"/>
              </a:rPr>
              <a:t>opportunities – experiences -  education</a:t>
            </a:r>
            <a:endParaRPr lang="en-GB" sz="3300" dirty="0">
              <a:latin typeface="+mj-lt"/>
            </a:endParaRPr>
          </a:p>
          <a:p>
            <a:pPr marL="476250" indent="-476250">
              <a:buFontTx/>
              <a:buNone/>
            </a:pPr>
            <a:r>
              <a:rPr lang="en-GB" sz="3300" dirty="0">
                <a:latin typeface="+mj-lt"/>
              </a:rPr>
              <a:t>	- 	life </a:t>
            </a:r>
            <a:r>
              <a:rPr lang="en-GB" sz="3300" dirty="0" smtClean="0">
                <a:latin typeface="+mj-lt"/>
              </a:rPr>
              <a:t>skills - confidence – </a:t>
            </a:r>
            <a:r>
              <a:rPr lang="en-GB" sz="3300" b="1" dirty="0" smtClean="0">
                <a:latin typeface="+mj-lt"/>
              </a:rPr>
              <a:t>Job prospects</a:t>
            </a:r>
            <a:endParaRPr lang="en-GB" sz="3300" b="1" dirty="0">
              <a:latin typeface="+mj-lt"/>
            </a:endParaRPr>
          </a:p>
          <a:p>
            <a:pPr marL="476250" indent="-476250">
              <a:buFontTx/>
              <a:buNone/>
            </a:pPr>
            <a:endParaRPr lang="en-GB" sz="1200" dirty="0">
              <a:latin typeface="+mj-lt"/>
            </a:endParaRPr>
          </a:p>
          <a:p>
            <a:pPr marL="273050" indent="-273050" algn="ctr">
              <a:buFontTx/>
              <a:buNone/>
            </a:pPr>
            <a:r>
              <a:rPr lang="en-GB" sz="3300" i="1" dirty="0">
                <a:latin typeface="+mj-lt"/>
              </a:rPr>
              <a:t>=	Economic poverty</a:t>
            </a:r>
          </a:p>
          <a:p>
            <a:pPr marL="476250" indent="-476250">
              <a:buFontTx/>
              <a:buNone/>
            </a:pPr>
            <a:endParaRPr lang="en-GB" sz="2800" i="1" dirty="0">
              <a:latin typeface="Symphony" pitchFamily="34" charset="0"/>
            </a:endParaRPr>
          </a:p>
          <a:p>
            <a:pPr marL="476250" indent="-476250" algn="ctr">
              <a:buFontTx/>
              <a:buNone/>
            </a:pPr>
            <a:endParaRPr lang="en-GB" sz="2800" i="1" dirty="0">
              <a:latin typeface="Symphony" pitchFamily="34" charset="0"/>
            </a:endParaRPr>
          </a:p>
        </p:txBody>
      </p:sp>
      <p:graphicFrame>
        <p:nvGraphicFramePr>
          <p:cNvPr id="4" name="Diagram 3"/>
          <p:cNvGraphicFramePr/>
          <p:nvPr>
            <p:extLst/>
          </p:nvPr>
        </p:nvGraphicFramePr>
        <p:xfrm>
          <a:off x="5796136" y="188640"/>
          <a:ext cx="3813175" cy="1987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95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22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22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22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22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227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55" presetClass="entr" presetSubtype="0" fill="hold" nodeType="clickEffect">
                                  <p:stCondLst>
                                    <p:cond delay="0"/>
                                  </p:stCondLst>
                                  <p:childTnLst>
                                    <p:set>
                                      <p:cBhvr>
                                        <p:cTn id="26" dur="1" fill="hold">
                                          <p:stCondLst>
                                            <p:cond delay="0"/>
                                          </p:stCondLst>
                                        </p:cTn>
                                        <p:tgtEl>
                                          <p:spTgt spid="182275">
                                            <p:txEl>
                                              <p:pRg st="9" end="9"/>
                                            </p:txEl>
                                          </p:spTgt>
                                        </p:tgtEl>
                                        <p:attrNameLst>
                                          <p:attrName>style.visibility</p:attrName>
                                        </p:attrNameLst>
                                      </p:cBhvr>
                                      <p:to>
                                        <p:strVal val="visible"/>
                                      </p:to>
                                    </p:set>
                                    <p:anim calcmode="lin" valueType="num">
                                      <p:cBhvr>
                                        <p:cTn id="27" dur="1750" fill="hold"/>
                                        <p:tgtEl>
                                          <p:spTgt spid="182275">
                                            <p:txEl>
                                              <p:pRg st="9" end="9"/>
                                            </p:txEl>
                                          </p:spTgt>
                                        </p:tgtEl>
                                        <p:attrNameLst>
                                          <p:attrName>ppt_w</p:attrName>
                                        </p:attrNameLst>
                                      </p:cBhvr>
                                      <p:tavLst>
                                        <p:tav tm="0">
                                          <p:val>
                                            <p:strVal val="#ppt_w*0.70"/>
                                          </p:val>
                                        </p:tav>
                                        <p:tav tm="100000">
                                          <p:val>
                                            <p:strVal val="#ppt_w"/>
                                          </p:val>
                                        </p:tav>
                                      </p:tavLst>
                                    </p:anim>
                                    <p:anim calcmode="lin" valueType="num">
                                      <p:cBhvr>
                                        <p:cTn id="28" dur="1750" fill="hold"/>
                                        <p:tgtEl>
                                          <p:spTgt spid="182275">
                                            <p:txEl>
                                              <p:pRg st="9" end="9"/>
                                            </p:txEl>
                                          </p:spTgt>
                                        </p:tgtEl>
                                        <p:attrNameLst>
                                          <p:attrName>ppt_h</p:attrName>
                                        </p:attrNameLst>
                                      </p:cBhvr>
                                      <p:tavLst>
                                        <p:tav tm="0">
                                          <p:val>
                                            <p:strVal val="#ppt_h"/>
                                          </p:val>
                                        </p:tav>
                                        <p:tav tm="100000">
                                          <p:val>
                                            <p:strVal val="#ppt_h"/>
                                          </p:val>
                                        </p:tav>
                                      </p:tavLst>
                                    </p:anim>
                                    <p:animEffect transition="in" filter="fade">
                                      <p:cBhvr>
                                        <p:cTn id="29" dur="1750"/>
                                        <p:tgtEl>
                                          <p:spTgt spid="1822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solidFill>
                  <a:schemeClr val="tx1"/>
                </a:solidFill>
              </a:rPr>
              <a:t>How poverty happens:</a:t>
            </a:r>
            <a:br>
              <a:rPr lang="en-GB" sz="4000" b="1" dirty="0">
                <a:solidFill>
                  <a:schemeClr val="tx1"/>
                </a:solidFill>
              </a:rPr>
            </a:br>
            <a:r>
              <a:rPr lang="en-GB" sz="4000" dirty="0">
                <a:solidFill>
                  <a:schemeClr val="tx1"/>
                </a:solidFill>
              </a:rPr>
              <a:t>Wealth Redistribution</a:t>
            </a:r>
          </a:p>
        </p:txBody>
      </p:sp>
      <p:sp>
        <p:nvSpPr>
          <p:cNvPr id="3" name="Content Placeholder 2"/>
          <p:cNvSpPr>
            <a:spLocks noGrp="1"/>
          </p:cNvSpPr>
          <p:nvPr>
            <p:ph idx="1"/>
          </p:nvPr>
        </p:nvSpPr>
        <p:spPr>
          <a:xfrm>
            <a:off x="457200" y="1700808"/>
            <a:ext cx="8229600" cy="4608512"/>
          </a:xfrm>
        </p:spPr>
        <p:txBody>
          <a:bodyPr>
            <a:noAutofit/>
          </a:bodyPr>
          <a:lstStyle/>
          <a:p>
            <a:r>
              <a:rPr lang="en-GB" sz="2800" b="1" dirty="0"/>
              <a:t>The Poverty Premium: </a:t>
            </a:r>
            <a:r>
              <a:rPr lang="en-GB" sz="2800" b="1" dirty="0" smtClean="0"/>
              <a:t>people in poverty </a:t>
            </a:r>
            <a:r>
              <a:rPr lang="en-GB" sz="2800" b="1" dirty="0"/>
              <a:t>pay more</a:t>
            </a:r>
            <a:endParaRPr lang="en-GB" sz="2800" dirty="0"/>
          </a:p>
          <a:p>
            <a:pPr lvl="1"/>
            <a:r>
              <a:rPr lang="en-GB" sz="2400" dirty="0"/>
              <a:t>Fuel: higher unit cost for pre-pay meters (+ higher usage due to inefficient appliances &amp; homes).</a:t>
            </a:r>
          </a:p>
          <a:p>
            <a:pPr lvl="1"/>
            <a:r>
              <a:rPr lang="en-GB" sz="2400" dirty="0"/>
              <a:t>Insurance: rough neighbourhood – higher cost</a:t>
            </a:r>
          </a:p>
          <a:p>
            <a:pPr lvl="1"/>
            <a:r>
              <a:rPr lang="en-GB" sz="2400" dirty="0"/>
              <a:t>Food: small local shops have higher prices.</a:t>
            </a:r>
          </a:p>
          <a:p>
            <a:pPr lvl="1"/>
            <a:r>
              <a:rPr lang="en-GB" sz="2400" dirty="0"/>
              <a:t>Transport: public costs more than a car.</a:t>
            </a:r>
          </a:p>
          <a:p>
            <a:pPr lvl="1"/>
            <a:r>
              <a:rPr lang="en-GB" sz="2400" b="1" dirty="0"/>
              <a:t>CREDIT</a:t>
            </a:r>
            <a:r>
              <a:rPr lang="en-GB" sz="2400" dirty="0"/>
              <a:t>: Lower income = higher interest rates</a:t>
            </a:r>
          </a:p>
          <a:p>
            <a:pPr lvl="1" algn="ctr">
              <a:buNone/>
            </a:pPr>
            <a:r>
              <a:rPr lang="en-GB" sz="1800" dirty="0" smtClean="0"/>
              <a:t>The </a:t>
            </a:r>
            <a:r>
              <a:rPr lang="en-GB" sz="1800" dirty="0"/>
              <a:t>average cost of the poverty premium is £490 per household per year. </a:t>
            </a:r>
            <a:endParaRPr lang="en-GB" sz="1800" dirty="0" smtClean="0"/>
          </a:p>
          <a:p>
            <a:pPr lvl="1" algn="ctr">
              <a:buNone/>
            </a:pPr>
            <a:r>
              <a:rPr lang="en-GB" sz="1800" dirty="0" smtClean="0"/>
              <a:t>(University of Bristol, November 2016)</a:t>
            </a:r>
            <a:endParaRPr lang="en-GB" sz="1800" dirty="0"/>
          </a:p>
          <a:p>
            <a:endParaRPr lang="en-GB" sz="2800" dirty="0"/>
          </a:p>
        </p:txBody>
      </p:sp>
    </p:spTree>
    <p:extLst>
      <p:ext uri="{BB962C8B-B14F-4D97-AF65-F5344CB8AC3E}">
        <p14:creationId xmlns:p14="http://schemas.microsoft.com/office/powerpoint/2010/main" val="22992156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What can be done?</a:t>
            </a:r>
            <a:endParaRPr lang="en-GB" sz="4000" b="1" dirty="0">
              <a:solidFill>
                <a:schemeClr val="tx1"/>
              </a:solidFill>
            </a:endParaRPr>
          </a:p>
        </p:txBody>
      </p:sp>
      <p:sp>
        <p:nvSpPr>
          <p:cNvPr id="3" name="Content Placeholder 2"/>
          <p:cNvSpPr>
            <a:spLocks noGrp="1"/>
          </p:cNvSpPr>
          <p:nvPr>
            <p:ph idx="1"/>
          </p:nvPr>
        </p:nvSpPr>
        <p:spPr>
          <a:xfrm>
            <a:off x="457200" y="1600200"/>
            <a:ext cx="8229600" cy="4853136"/>
          </a:xfrm>
        </p:spPr>
        <p:txBody>
          <a:bodyPr>
            <a:normAutofit/>
          </a:bodyPr>
          <a:lstStyle/>
          <a:p>
            <a:r>
              <a:rPr lang="en-GB" dirty="0" smtClean="0"/>
              <a:t>Help income-poor families to:</a:t>
            </a:r>
          </a:p>
          <a:p>
            <a:pPr lvl="1"/>
            <a:r>
              <a:rPr lang="en-GB" dirty="0" smtClean="0"/>
              <a:t>Access </a:t>
            </a:r>
            <a:r>
              <a:rPr lang="en-GB" b="1" dirty="0" smtClean="0"/>
              <a:t>services</a:t>
            </a:r>
            <a:r>
              <a:rPr lang="en-GB" dirty="0" smtClean="0"/>
              <a:t> they need</a:t>
            </a:r>
          </a:p>
          <a:p>
            <a:pPr lvl="1"/>
            <a:r>
              <a:rPr lang="en-GB" b="1" dirty="0" smtClean="0"/>
              <a:t>Participate</a:t>
            </a:r>
            <a:r>
              <a:rPr lang="en-GB" dirty="0" smtClean="0"/>
              <a:t> in social, culture and leisure activities</a:t>
            </a:r>
          </a:p>
          <a:p>
            <a:pPr lvl="1"/>
            <a:r>
              <a:rPr lang="en-GB" dirty="0" smtClean="0"/>
              <a:t>Have their voices heard respectfully; be </a:t>
            </a:r>
            <a:r>
              <a:rPr lang="en-GB" b="1" dirty="0" smtClean="0"/>
              <a:t>involved</a:t>
            </a:r>
            <a:r>
              <a:rPr lang="en-GB" dirty="0" smtClean="0"/>
              <a:t> in decision-making</a:t>
            </a:r>
          </a:p>
          <a:p>
            <a:pPr lvl="1"/>
            <a:r>
              <a:rPr lang="en-GB" dirty="0" smtClean="0"/>
              <a:t>Develop </a:t>
            </a:r>
            <a:r>
              <a:rPr lang="en-GB" b="1" dirty="0" smtClean="0"/>
              <a:t>resilience , </a:t>
            </a:r>
            <a:r>
              <a:rPr lang="en-GB" dirty="0" smtClean="0"/>
              <a:t>avoid or recover from </a:t>
            </a:r>
            <a:r>
              <a:rPr lang="en-GB" b="1" dirty="0" smtClean="0"/>
              <a:t>adversity </a:t>
            </a:r>
            <a:r>
              <a:rPr lang="en-GB" dirty="0" smtClean="0"/>
              <a:t>and</a:t>
            </a:r>
            <a:r>
              <a:rPr lang="en-GB" b="1" dirty="0" smtClean="0"/>
              <a:t> </a:t>
            </a:r>
            <a:r>
              <a:rPr lang="en-GB" dirty="0" smtClean="0"/>
              <a:t>develop </a:t>
            </a:r>
            <a:r>
              <a:rPr lang="en-GB" b="1" dirty="0" smtClean="0"/>
              <a:t>resources, </a:t>
            </a:r>
            <a:r>
              <a:rPr lang="en-GB" dirty="0" smtClean="0"/>
              <a:t>such as …</a:t>
            </a:r>
            <a:endParaRPr lang="en-GB" b="1" dirty="0" smtClean="0"/>
          </a:p>
          <a:p>
            <a:pPr marL="457200" lvl="1" indent="0" algn="ctr">
              <a:buNone/>
            </a:pPr>
            <a:r>
              <a:rPr lang="en-GB" sz="3200" b="1" dirty="0" smtClean="0"/>
              <a:t>INCOME</a:t>
            </a:r>
            <a:endParaRPr lang="en-GB" sz="3200" b="1" dirty="0"/>
          </a:p>
        </p:txBody>
      </p:sp>
    </p:spTree>
    <p:extLst>
      <p:ext uri="{BB962C8B-B14F-4D97-AF65-F5344CB8AC3E}">
        <p14:creationId xmlns:p14="http://schemas.microsoft.com/office/powerpoint/2010/main" val="304939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350" y="404664"/>
            <a:ext cx="8229600" cy="1143000"/>
          </a:xfrm>
        </p:spPr>
        <p:txBody>
          <a:bodyPr>
            <a:normAutofit fontScale="90000"/>
          </a:bodyPr>
          <a:lstStyle/>
          <a:p>
            <a:r>
              <a:rPr lang="en-GB" b="1" dirty="0">
                <a:solidFill>
                  <a:schemeClr val="tx1"/>
                </a:solidFill>
              </a:rPr>
              <a:t>What can be done?</a:t>
            </a:r>
            <a:r>
              <a:rPr lang="en-GB" dirty="0">
                <a:solidFill>
                  <a:schemeClr val="tx1"/>
                </a:solidFill>
              </a:rPr>
              <a:t/>
            </a:r>
            <a:br>
              <a:rPr lang="en-GB" dirty="0">
                <a:solidFill>
                  <a:schemeClr val="tx1"/>
                </a:solidFill>
              </a:rPr>
            </a:br>
            <a:r>
              <a:rPr lang="en-GB" sz="4000" dirty="0">
                <a:solidFill>
                  <a:schemeClr val="tx1"/>
                </a:solidFill>
              </a:rPr>
              <a:t>Increasing Income Helps the Economy</a:t>
            </a:r>
          </a:p>
        </p:txBody>
      </p:sp>
      <p:sp>
        <p:nvSpPr>
          <p:cNvPr id="3" name="Content Placeholder 2"/>
          <p:cNvSpPr>
            <a:spLocks noGrp="1"/>
          </p:cNvSpPr>
          <p:nvPr>
            <p:ph idx="1"/>
          </p:nvPr>
        </p:nvSpPr>
        <p:spPr>
          <a:xfrm>
            <a:off x="442242" y="1916832"/>
            <a:ext cx="8229600" cy="4680520"/>
          </a:xfrm>
        </p:spPr>
        <p:txBody>
          <a:bodyPr>
            <a:normAutofit fontScale="85000" lnSpcReduction="20000"/>
          </a:bodyPr>
          <a:lstStyle/>
          <a:p>
            <a:pPr marL="0" indent="0" algn="ctr">
              <a:buNone/>
            </a:pPr>
            <a:r>
              <a:rPr lang="en-GB" dirty="0">
                <a:hlinkClick r:id="rId3"/>
              </a:rPr>
              <a:t>Leeds research </a:t>
            </a:r>
            <a:r>
              <a:rPr lang="en-GB" dirty="0"/>
              <a:t>2009: </a:t>
            </a:r>
            <a:r>
              <a:rPr lang="en-GB" b="1" dirty="0" smtClean="0">
                <a:solidFill>
                  <a:srgbClr val="92D050"/>
                </a:solidFill>
              </a:rPr>
              <a:t>financial </a:t>
            </a:r>
            <a:r>
              <a:rPr lang="en-GB" b="1" dirty="0">
                <a:solidFill>
                  <a:srgbClr val="92D050"/>
                </a:solidFill>
              </a:rPr>
              <a:t>inclusion initiatives </a:t>
            </a:r>
            <a:r>
              <a:rPr lang="en-GB" dirty="0"/>
              <a:t>delivered INCREASE in household income of </a:t>
            </a:r>
            <a:r>
              <a:rPr lang="en-GB" b="1" dirty="0"/>
              <a:t>£26m</a:t>
            </a:r>
            <a:r>
              <a:rPr lang="en-GB" dirty="0"/>
              <a:t>.</a:t>
            </a:r>
          </a:p>
          <a:p>
            <a:pPr marL="0" indent="0" algn="ctr">
              <a:buNone/>
            </a:pPr>
            <a:r>
              <a:rPr lang="en-GB" b="1" dirty="0"/>
              <a:t>Cost…</a:t>
            </a:r>
          </a:p>
          <a:p>
            <a:pPr>
              <a:spcBef>
                <a:spcPts val="624"/>
              </a:spcBef>
            </a:pPr>
            <a:r>
              <a:rPr lang="en-GB" b="1" dirty="0"/>
              <a:t>£3.3m</a:t>
            </a:r>
            <a:r>
              <a:rPr lang="en-GB" dirty="0"/>
              <a:t/>
            </a:r>
            <a:br>
              <a:rPr lang="en-GB" dirty="0"/>
            </a:br>
            <a:r>
              <a:rPr lang="en-GB" i="1" dirty="0"/>
              <a:t>If we take into account the increase in disposable income …and the effect this has on local businesses and  industry … for every £1 invested in financial inclusion in Leeds, £8.40 is  generated for the regional economy. (p.viii</a:t>
            </a:r>
            <a:r>
              <a:rPr lang="en-GB" i="1" dirty="0" smtClean="0"/>
              <a:t>)</a:t>
            </a:r>
            <a:endParaRPr lang="en-GB" sz="700" dirty="0"/>
          </a:p>
          <a:p>
            <a:pPr marL="0" indent="0" algn="ctr">
              <a:buNone/>
            </a:pPr>
            <a:r>
              <a:rPr lang="en-GB" sz="2600" b="1" dirty="0"/>
              <a:t/>
            </a:r>
            <a:br>
              <a:rPr lang="en-GB" sz="2600" b="1" dirty="0"/>
            </a:br>
            <a:r>
              <a:rPr lang="en-GB" sz="2600" b="1" dirty="0"/>
              <a:t>ADDRESSING POVERTY </a:t>
            </a:r>
            <a:br>
              <a:rPr lang="en-GB" sz="2600" b="1" dirty="0"/>
            </a:br>
            <a:r>
              <a:rPr lang="en-GB" sz="2600" b="1" dirty="0"/>
              <a:t>BOOSTS </a:t>
            </a:r>
            <a:r>
              <a:rPr lang="en-GB" sz="2600" b="1" dirty="0" smtClean="0"/>
              <a:t>BUSINESS</a:t>
            </a:r>
            <a:endParaRPr lang="en-GB" sz="2600" b="1" dirty="0"/>
          </a:p>
        </p:txBody>
      </p:sp>
    </p:spTree>
    <p:extLst>
      <p:ext uri="{BB962C8B-B14F-4D97-AF65-F5344CB8AC3E}">
        <p14:creationId xmlns:p14="http://schemas.microsoft.com/office/powerpoint/2010/main" val="7960181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8928992" cy="1143000"/>
          </a:xfrm>
        </p:spPr>
        <p:txBody>
          <a:bodyPr>
            <a:normAutofit fontScale="90000"/>
          </a:bodyPr>
          <a:lstStyle/>
          <a:p>
            <a:r>
              <a:rPr lang="en-GB" b="1" dirty="0">
                <a:solidFill>
                  <a:schemeClr val="tx1"/>
                </a:solidFill>
              </a:rPr>
              <a:t>What can be done</a:t>
            </a:r>
            <a:r>
              <a:rPr lang="en-GB" b="1" dirty="0" smtClean="0">
                <a:solidFill>
                  <a:schemeClr val="tx1"/>
                </a:solidFill>
              </a:rPr>
              <a:t>?</a:t>
            </a:r>
            <a:r>
              <a:rPr lang="en-GB" dirty="0" smtClean="0">
                <a:solidFill>
                  <a:schemeClr val="tx1"/>
                </a:solidFill>
              </a:rPr>
              <a:t/>
            </a:r>
            <a:br>
              <a:rPr lang="en-GB" dirty="0" smtClean="0">
                <a:solidFill>
                  <a:schemeClr val="tx1"/>
                </a:solidFill>
              </a:rPr>
            </a:br>
            <a:r>
              <a:rPr lang="en-GB" sz="4000" dirty="0" smtClean="0">
                <a:solidFill>
                  <a:schemeClr val="tx1"/>
                </a:solidFill>
              </a:rPr>
              <a:t>Increasing Income Helps the Economy</a:t>
            </a:r>
            <a:endParaRPr lang="en-GB" sz="4000" dirty="0">
              <a:solidFill>
                <a:schemeClr val="tx1"/>
              </a:solidFill>
            </a:endParaRPr>
          </a:p>
        </p:txBody>
      </p:sp>
      <p:sp>
        <p:nvSpPr>
          <p:cNvPr id="3" name="Content Placeholder 2"/>
          <p:cNvSpPr>
            <a:spLocks noGrp="1"/>
          </p:cNvSpPr>
          <p:nvPr>
            <p:ph idx="1"/>
          </p:nvPr>
        </p:nvSpPr>
        <p:spPr>
          <a:xfrm>
            <a:off x="457200" y="1772816"/>
            <a:ext cx="8291264" cy="4896544"/>
          </a:xfrm>
        </p:spPr>
        <p:txBody>
          <a:bodyPr>
            <a:normAutofit fontScale="92500" lnSpcReduction="10000"/>
          </a:bodyPr>
          <a:lstStyle/>
          <a:p>
            <a:pPr>
              <a:spcBef>
                <a:spcPts val="624"/>
              </a:spcBef>
            </a:pPr>
            <a:r>
              <a:rPr lang="en-GB" sz="3000" dirty="0"/>
              <a:t>Benefit under-claiming keeps money that should be circulating here in Swansea, in local shops and businesses, out of our reach.</a:t>
            </a:r>
          </a:p>
          <a:p>
            <a:pPr>
              <a:spcBef>
                <a:spcPts val="624"/>
              </a:spcBef>
            </a:pPr>
            <a:r>
              <a:rPr lang="en-GB" sz="3000" dirty="0" smtClean="0"/>
              <a:t>High interest paid out to credit companies based abroad also starves our local economy</a:t>
            </a:r>
            <a:r>
              <a:rPr lang="en-GB" sz="3000" dirty="0"/>
              <a:t>. </a:t>
            </a:r>
            <a:endParaRPr lang="en-GB" sz="3000" dirty="0" smtClean="0"/>
          </a:p>
          <a:p>
            <a:pPr>
              <a:spcBef>
                <a:spcPts val="624"/>
              </a:spcBef>
            </a:pPr>
            <a:r>
              <a:rPr lang="en-GB" sz="3000" dirty="0" smtClean="0"/>
              <a:t>People </a:t>
            </a:r>
            <a:r>
              <a:rPr lang="en-GB" sz="3000" dirty="0"/>
              <a:t>on lower incomes tend to spend more </a:t>
            </a:r>
            <a:r>
              <a:rPr lang="en-GB" sz="3000" dirty="0" smtClean="0"/>
              <a:t>locally.  The less they have, the more the </a:t>
            </a:r>
            <a:r>
              <a:rPr lang="en-GB" sz="3000" dirty="0"/>
              <a:t>local </a:t>
            </a:r>
            <a:r>
              <a:rPr lang="en-GB" sz="3000" dirty="0" smtClean="0"/>
              <a:t>economy suffers.</a:t>
            </a:r>
          </a:p>
          <a:p>
            <a:pPr>
              <a:spcBef>
                <a:spcPts val="624"/>
              </a:spcBef>
            </a:pPr>
            <a:r>
              <a:rPr lang="en-GB" sz="3000" dirty="0" smtClean="0"/>
              <a:t>Debt and poverty make it hard to focus on the future.</a:t>
            </a:r>
            <a:endParaRPr lang="en-GB" sz="500" dirty="0" smtClean="0"/>
          </a:p>
          <a:p>
            <a:pPr marL="0" indent="0" algn="ctr">
              <a:buNone/>
            </a:pPr>
            <a:r>
              <a:rPr lang="en-GB" sz="500" b="1" dirty="0" smtClean="0"/>
              <a:t/>
            </a:r>
            <a:br>
              <a:rPr lang="en-GB" sz="500" b="1" dirty="0" smtClean="0"/>
            </a:br>
            <a:r>
              <a:rPr lang="en-GB" sz="2400" b="1" dirty="0" smtClean="0"/>
              <a:t>ADDRESSING </a:t>
            </a:r>
            <a:r>
              <a:rPr lang="en-GB" sz="2400" b="1" dirty="0"/>
              <a:t>POVERTY </a:t>
            </a:r>
            <a:r>
              <a:rPr lang="en-GB" sz="2400" b="1" dirty="0" smtClean="0"/>
              <a:t/>
            </a:r>
            <a:br>
              <a:rPr lang="en-GB" sz="2400" b="1" dirty="0" smtClean="0"/>
            </a:br>
            <a:r>
              <a:rPr lang="en-GB" sz="2400" b="1" dirty="0" smtClean="0"/>
              <a:t>BOOSTS BUSINESS</a:t>
            </a:r>
            <a:endParaRPr lang="en-GB" sz="2400" b="1" dirty="0"/>
          </a:p>
          <a:p>
            <a:endParaRPr lang="en-GB" sz="4000" dirty="0" smtClean="0"/>
          </a:p>
        </p:txBody>
      </p:sp>
    </p:spTree>
    <p:extLst>
      <p:ext uri="{BB962C8B-B14F-4D97-AF65-F5344CB8AC3E}">
        <p14:creationId xmlns:p14="http://schemas.microsoft.com/office/powerpoint/2010/main" val="241189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685800" y="333375"/>
            <a:ext cx="7772400" cy="1143000"/>
          </a:xfrm>
        </p:spPr>
        <p:txBody>
          <a:bodyPr>
            <a:normAutofit fontScale="90000"/>
          </a:bodyPr>
          <a:lstStyle/>
          <a:p>
            <a:r>
              <a:rPr lang="en-GB" b="1" dirty="0">
                <a:solidFill>
                  <a:schemeClr val="tx1"/>
                </a:solidFill>
              </a:rPr>
              <a:t>What can be done?</a:t>
            </a:r>
            <a:r>
              <a:rPr lang="en-GB" dirty="0">
                <a:solidFill>
                  <a:schemeClr val="tx1"/>
                </a:solidFill>
              </a:rPr>
              <a:t/>
            </a:r>
            <a:br>
              <a:rPr lang="en-GB" dirty="0">
                <a:solidFill>
                  <a:schemeClr val="tx1"/>
                </a:solidFill>
              </a:rPr>
            </a:br>
            <a:r>
              <a:rPr lang="en-GB" sz="4000" dirty="0" smtClean="0">
                <a:solidFill>
                  <a:schemeClr val="tx1"/>
                </a:solidFill>
              </a:rPr>
              <a:t>Listen to what poverty </a:t>
            </a:r>
            <a:r>
              <a:rPr lang="en-GB" sz="4000" dirty="0">
                <a:solidFill>
                  <a:schemeClr val="tx1"/>
                </a:solidFill>
              </a:rPr>
              <a:t>m</a:t>
            </a:r>
            <a:r>
              <a:rPr lang="en-GB" sz="4000" dirty="0" smtClean="0">
                <a:solidFill>
                  <a:schemeClr val="tx1"/>
                </a:solidFill>
              </a:rPr>
              <a:t>eans </a:t>
            </a:r>
            <a:r>
              <a:rPr lang="en-GB" sz="4000" dirty="0">
                <a:solidFill>
                  <a:schemeClr val="tx1"/>
                </a:solidFill>
              </a:rPr>
              <a:t>…</a:t>
            </a:r>
          </a:p>
        </p:txBody>
      </p:sp>
      <p:sp>
        <p:nvSpPr>
          <p:cNvPr id="186371" name="Rectangle 3"/>
          <p:cNvSpPr>
            <a:spLocks noGrp="1" noChangeArrowheads="1"/>
          </p:cNvSpPr>
          <p:nvPr>
            <p:ph type="body" idx="1"/>
          </p:nvPr>
        </p:nvSpPr>
        <p:spPr>
          <a:xfrm>
            <a:off x="457200" y="1643087"/>
            <a:ext cx="8435975" cy="3874145"/>
          </a:xfrm>
        </p:spPr>
        <p:txBody>
          <a:bodyPr>
            <a:normAutofit fontScale="92500" lnSpcReduction="10000"/>
          </a:bodyPr>
          <a:lstStyle/>
          <a:p>
            <a:r>
              <a:rPr lang="en-GB" sz="2800" b="1" dirty="0">
                <a:latin typeface="+mj-lt"/>
              </a:rPr>
              <a:t>Housing</a:t>
            </a:r>
            <a:r>
              <a:rPr lang="en-GB" sz="2800" dirty="0">
                <a:latin typeface="+mj-lt"/>
              </a:rPr>
              <a:t> developments designed for economy, not liveability, with poor resources and transport links.</a:t>
            </a:r>
          </a:p>
          <a:p>
            <a:r>
              <a:rPr lang="en-GB" sz="2800" dirty="0" smtClean="0">
                <a:latin typeface="+mj-lt"/>
              </a:rPr>
              <a:t>Unattractive</a:t>
            </a:r>
            <a:r>
              <a:rPr lang="en-GB" sz="2800" dirty="0">
                <a:latin typeface="+mj-lt"/>
              </a:rPr>
              <a:t>, unsafe </a:t>
            </a:r>
            <a:r>
              <a:rPr lang="en-GB" sz="2800" b="1" dirty="0">
                <a:latin typeface="+mj-lt"/>
              </a:rPr>
              <a:t>neighbourhoods</a:t>
            </a:r>
            <a:r>
              <a:rPr lang="en-GB" sz="2800" dirty="0">
                <a:latin typeface="+mj-lt"/>
              </a:rPr>
              <a:t> &amp; environments.</a:t>
            </a:r>
          </a:p>
          <a:p>
            <a:r>
              <a:rPr lang="en-GB" sz="2800" dirty="0" smtClean="0">
                <a:latin typeface="+mj-lt"/>
              </a:rPr>
              <a:t>Worse </a:t>
            </a:r>
            <a:r>
              <a:rPr lang="en-GB" sz="2800" b="1" dirty="0">
                <a:latin typeface="+mj-lt"/>
              </a:rPr>
              <a:t>health</a:t>
            </a:r>
            <a:r>
              <a:rPr lang="en-GB" sz="2800" dirty="0">
                <a:latin typeface="+mj-lt"/>
              </a:rPr>
              <a:t>; lower life expectancy.</a:t>
            </a:r>
          </a:p>
          <a:p>
            <a:r>
              <a:rPr lang="en-GB" sz="2800" dirty="0" smtClean="0">
                <a:latin typeface="+mj-lt"/>
              </a:rPr>
              <a:t>Teachers </a:t>
            </a:r>
            <a:r>
              <a:rPr lang="en-GB" sz="2800" dirty="0">
                <a:latin typeface="+mj-lt"/>
              </a:rPr>
              <a:t>&amp; other professionals </a:t>
            </a:r>
            <a:r>
              <a:rPr lang="en-GB" sz="2800" b="1" dirty="0">
                <a:latin typeface="+mj-lt"/>
              </a:rPr>
              <a:t>pre-judging</a:t>
            </a:r>
            <a:r>
              <a:rPr lang="en-GB" sz="2800" dirty="0">
                <a:latin typeface="+mj-lt"/>
              </a:rPr>
              <a:t> your abilities and prospects, affecting your opportunities.</a:t>
            </a:r>
          </a:p>
          <a:p>
            <a:r>
              <a:rPr lang="en-GB" sz="2800" dirty="0" smtClean="0">
                <a:latin typeface="+mj-lt"/>
              </a:rPr>
              <a:t>Service </a:t>
            </a:r>
            <a:r>
              <a:rPr lang="en-GB" sz="2800" dirty="0">
                <a:latin typeface="+mj-lt"/>
              </a:rPr>
              <a:t>providers regarding you with suspicion, disdain and disrespect.</a:t>
            </a:r>
          </a:p>
        </p:txBody>
      </p:sp>
      <p:sp>
        <p:nvSpPr>
          <p:cNvPr id="186372" name="Text Box 4"/>
          <p:cNvSpPr txBox="1">
            <a:spLocks noChangeArrowheads="1"/>
          </p:cNvSpPr>
          <p:nvPr/>
        </p:nvSpPr>
        <p:spPr bwMode="auto">
          <a:xfrm>
            <a:off x="395536" y="5301208"/>
            <a:ext cx="8280920" cy="1172629"/>
          </a:xfrm>
          <a:prstGeom prst="rect">
            <a:avLst/>
          </a:prstGeom>
          <a:noFill/>
          <a:ln w="9525">
            <a:noFill/>
            <a:miter lim="800000"/>
            <a:headEnd/>
            <a:tailEnd/>
          </a:ln>
          <a:effectLst/>
        </p:spPr>
        <p:txBody>
          <a:bodyPr wrap="square">
            <a:spAutoFit/>
          </a:bodyPr>
          <a:lstStyle/>
          <a:p>
            <a:pPr eaLnBrk="1" hangingPunct="1">
              <a:lnSpc>
                <a:spcPct val="90000"/>
              </a:lnSpc>
              <a:spcBef>
                <a:spcPct val="20000"/>
              </a:spcBef>
              <a:buClr>
                <a:schemeClr val="hlink"/>
              </a:buClr>
              <a:buSzPct val="80000"/>
              <a:buFont typeface="Wingdings" pitchFamily="2" charset="2"/>
              <a:buNone/>
            </a:pPr>
            <a:r>
              <a:rPr lang="en-GB" sz="2600" b="0" dirty="0">
                <a:solidFill>
                  <a:srgbClr val="FF9966"/>
                </a:solidFill>
                <a:effectLst>
                  <a:outerShdw blurRad="38100" dist="38100" dir="2700000" algn="tl">
                    <a:srgbClr val="C0C0C0"/>
                  </a:outerShdw>
                </a:effectLst>
              </a:rPr>
              <a:t>“In part it is about having no money.  It is also about being isolated, unsupported, uneducated, </a:t>
            </a:r>
            <a:r>
              <a:rPr lang="en-GB" sz="2600" b="0" dirty="0" smtClean="0">
                <a:solidFill>
                  <a:srgbClr val="FF9966"/>
                </a:solidFill>
                <a:effectLst>
                  <a:outerShdw blurRad="38100" dist="38100" dir="2700000" algn="tl">
                    <a:srgbClr val="C0C0C0"/>
                  </a:outerShdw>
                </a:effectLst>
              </a:rPr>
              <a:t/>
            </a:r>
            <a:br>
              <a:rPr lang="en-GB" sz="2600" b="0" dirty="0" smtClean="0">
                <a:solidFill>
                  <a:srgbClr val="FF9966"/>
                </a:solidFill>
                <a:effectLst>
                  <a:outerShdw blurRad="38100" dist="38100" dir="2700000" algn="tl">
                    <a:srgbClr val="C0C0C0"/>
                  </a:outerShdw>
                </a:effectLst>
              </a:rPr>
            </a:br>
            <a:r>
              <a:rPr lang="en-GB" sz="2600" b="0" dirty="0" smtClean="0">
                <a:solidFill>
                  <a:srgbClr val="FF9966"/>
                </a:solidFill>
                <a:effectLst>
                  <a:outerShdw blurRad="38100" dist="38100" dir="2700000" algn="tl">
                    <a:srgbClr val="C0C0C0"/>
                  </a:outerShdw>
                </a:effectLst>
              </a:rPr>
              <a:t>unwanted</a:t>
            </a:r>
            <a:r>
              <a:rPr lang="en-GB" sz="2600" b="0" dirty="0">
                <a:solidFill>
                  <a:srgbClr val="FF9966"/>
                </a:solidFill>
                <a:effectLst>
                  <a:outerShdw blurRad="38100" dist="38100" dir="2700000" algn="tl">
                    <a:srgbClr val="C0C0C0"/>
                  </a:outerShdw>
                </a:effectLst>
              </a:rPr>
              <a:t>.”</a:t>
            </a:r>
            <a:endParaRPr lang="en-GB" sz="2600" b="0" dirty="0">
              <a:solidFill>
                <a:srgbClr val="FF9966"/>
              </a:solidFill>
            </a:endParaRPr>
          </a:p>
        </p:txBody>
      </p:sp>
    </p:spTree>
    <p:extLst>
      <p:ext uri="{BB962C8B-B14F-4D97-AF65-F5344CB8AC3E}">
        <p14:creationId xmlns:p14="http://schemas.microsoft.com/office/powerpoint/2010/main" val="7270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6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63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63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63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63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What can be done?</a:t>
            </a:r>
            <a:endParaRPr lang="en-GB" sz="4000" b="1" dirty="0">
              <a:solidFill>
                <a:schemeClr val="tx1"/>
              </a:solidFill>
            </a:endParaRPr>
          </a:p>
        </p:txBody>
      </p:sp>
      <p:sp>
        <p:nvSpPr>
          <p:cNvPr id="3" name="Content Placeholder 2"/>
          <p:cNvSpPr>
            <a:spLocks noGrp="1"/>
          </p:cNvSpPr>
          <p:nvPr>
            <p:ph idx="1"/>
          </p:nvPr>
        </p:nvSpPr>
        <p:spPr>
          <a:xfrm>
            <a:off x="457200" y="1600200"/>
            <a:ext cx="8229600" cy="4925144"/>
          </a:xfrm>
        </p:spPr>
        <p:txBody>
          <a:bodyPr>
            <a:normAutofit fontScale="92500" lnSpcReduction="20000"/>
          </a:bodyPr>
          <a:lstStyle/>
          <a:p>
            <a:r>
              <a:rPr lang="en-GB" b="1" dirty="0"/>
              <a:t>Economic Disadvantage</a:t>
            </a:r>
            <a:r>
              <a:rPr lang="en-GB" dirty="0"/>
              <a:t>: </a:t>
            </a:r>
            <a:r>
              <a:rPr lang="en-GB" dirty="0" smtClean="0"/>
              <a:t>Intervene to cut costs: </a:t>
            </a:r>
            <a:r>
              <a:rPr lang="en-GB" dirty="0"/>
              <a:t>facilitate car sharing; provide IT; </a:t>
            </a:r>
            <a:r>
              <a:rPr lang="en-GB" dirty="0" smtClean="0"/>
              <a:t>promote local </a:t>
            </a:r>
            <a:r>
              <a:rPr lang="en-GB" dirty="0"/>
              <a:t>community buying schemes and </a:t>
            </a:r>
            <a:r>
              <a:rPr lang="en-GB" dirty="0" smtClean="0"/>
              <a:t>Credit </a:t>
            </a:r>
            <a:r>
              <a:rPr lang="en-GB" dirty="0"/>
              <a:t>Unions.</a:t>
            </a:r>
            <a:r>
              <a:rPr lang="en-GB" b="1" dirty="0">
                <a:solidFill>
                  <a:srgbClr val="92D050"/>
                </a:solidFill>
              </a:rPr>
              <a:t> </a:t>
            </a:r>
          </a:p>
          <a:p>
            <a:r>
              <a:rPr lang="en-GB" b="1" dirty="0" smtClean="0"/>
              <a:t>Isolation &amp; Access</a:t>
            </a:r>
            <a:r>
              <a:rPr lang="en-GB" dirty="0" smtClean="0"/>
              <a:t>: find out why people don’t find or use the services they need.</a:t>
            </a:r>
          </a:p>
          <a:p>
            <a:r>
              <a:rPr lang="en-GB" b="1" dirty="0" smtClean="0"/>
              <a:t>Aspirations &amp; Experiences</a:t>
            </a:r>
            <a:r>
              <a:rPr lang="en-GB" dirty="0" smtClean="0"/>
              <a:t>: help people broaden horizons, develop interests, push boundaries.</a:t>
            </a:r>
          </a:p>
          <a:p>
            <a:r>
              <a:rPr lang="en-GB" b="1" dirty="0" smtClean="0">
                <a:solidFill>
                  <a:srgbClr val="92D050"/>
                </a:solidFill>
              </a:rPr>
              <a:t>Citizens' Voices</a:t>
            </a:r>
            <a:r>
              <a:rPr lang="en-GB" dirty="0" smtClean="0"/>
              <a:t>: </a:t>
            </a:r>
            <a:r>
              <a:rPr lang="en-GB" dirty="0"/>
              <a:t>ask </a:t>
            </a:r>
            <a:r>
              <a:rPr lang="en-GB" dirty="0" smtClean="0"/>
              <a:t>people </a:t>
            </a:r>
            <a:r>
              <a:rPr lang="en-GB" dirty="0"/>
              <a:t>what their issues </a:t>
            </a:r>
            <a:r>
              <a:rPr lang="en-GB" dirty="0" smtClean="0"/>
              <a:t>with low-income living are</a:t>
            </a:r>
            <a:r>
              <a:rPr lang="en-GB" dirty="0"/>
              <a:t>, </a:t>
            </a:r>
            <a:r>
              <a:rPr lang="en-GB" dirty="0" smtClean="0"/>
              <a:t/>
            </a:r>
            <a:br>
              <a:rPr lang="en-GB" dirty="0" smtClean="0"/>
            </a:br>
            <a:r>
              <a:rPr lang="en-GB" dirty="0" smtClean="0"/>
              <a:t>and </a:t>
            </a:r>
            <a:r>
              <a:rPr lang="en-GB" dirty="0"/>
              <a:t>what would help.</a:t>
            </a:r>
          </a:p>
          <a:p>
            <a:pPr marL="0" indent="0">
              <a:buNone/>
            </a:pPr>
            <a:endParaRPr lang="en-GB" dirty="0"/>
          </a:p>
        </p:txBody>
      </p:sp>
    </p:spTree>
    <p:extLst>
      <p:ext uri="{BB962C8B-B14F-4D97-AF65-F5344CB8AC3E}">
        <p14:creationId xmlns:p14="http://schemas.microsoft.com/office/powerpoint/2010/main" val="311515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6" presetClass="emph" presetSubtype="0" fill="hold" nodeType="clickEffect">
                                  <p:stCondLst>
                                    <p:cond delay="0"/>
                                  </p:stCondLst>
                                  <p:childTnLst>
                                    <p:animEffect transition="out" filter="fade">
                                      <p:cBhvr>
                                        <p:cTn id="22" dur="500" tmFilter="0, 0; .2, .5; .8, .5; 1, 0"/>
                                        <p:tgtEl>
                                          <p:spTgt spid="3">
                                            <p:txEl>
                                              <p:pRg st="3" end="3"/>
                                            </p:txEl>
                                          </p:spTgt>
                                        </p:tgtEl>
                                      </p:cBhvr>
                                    </p:animEffect>
                                    <p:animScale>
                                      <p:cBhvr>
                                        <p:cTn id="23" dur="250" autoRev="1" fill="hold"/>
                                        <p:tgtEl>
                                          <p:spTgt spid="3">
                                            <p:txEl>
                                              <p:pRg st="3" end="3"/>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
            <a:r>
              <a:rPr lang="en-GB" b="1" dirty="0" smtClean="0"/>
              <a:t>at can be done?</a:t>
            </a:r>
            <a:endParaRPr lang="en-GB" b="1"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sz="3600" dirty="0" smtClean="0"/>
              <a:t>Listen to the experts !!</a:t>
            </a:r>
          </a:p>
          <a:p>
            <a:pPr marL="0" indent="0">
              <a:buNone/>
            </a:pPr>
            <a:endParaRPr lang="en-GB" sz="3600" dirty="0"/>
          </a:p>
          <a:p>
            <a:pPr marL="0" indent="0" algn="ctr">
              <a:buNone/>
            </a:pPr>
            <a:r>
              <a:rPr lang="en-GB" sz="3600" dirty="0" smtClean="0"/>
              <a:t>Swansea Poverty Truth Commission</a:t>
            </a:r>
            <a:endParaRPr lang="en-GB" sz="3600" dirty="0"/>
          </a:p>
        </p:txBody>
      </p:sp>
    </p:spTree>
    <p:extLst>
      <p:ext uri="{BB962C8B-B14F-4D97-AF65-F5344CB8AC3E}">
        <p14:creationId xmlns:p14="http://schemas.microsoft.com/office/powerpoint/2010/main" val="17767531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smtClean="0">
                <a:solidFill>
                  <a:schemeClr val="tx1"/>
                </a:solidFill>
              </a:rPr>
              <a:t>Welsh Government Programmes</a:t>
            </a:r>
            <a:endParaRPr lang="en-GB" sz="4000" b="1" dirty="0">
              <a:solidFill>
                <a:schemeClr val="tx1"/>
              </a:solidFill>
            </a:endParaRPr>
          </a:p>
        </p:txBody>
      </p:sp>
      <p:sp>
        <p:nvSpPr>
          <p:cNvPr id="3" name="Content Placeholder 2"/>
          <p:cNvSpPr>
            <a:spLocks noGrp="1"/>
          </p:cNvSpPr>
          <p:nvPr>
            <p:ph idx="1"/>
          </p:nvPr>
        </p:nvSpPr>
        <p:spPr>
          <a:xfrm>
            <a:off x="457200" y="1700808"/>
            <a:ext cx="8229600" cy="4392488"/>
          </a:xfrm>
        </p:spPr>
        <p:txBody>
          <a:bodyPr/>
          <a:lstStyle/>
          <a:p>
            <a:r>
              <a:rPr lang="en-GB" b="1" dirty="0" smtClean="0"/>
              <a:t>Flying Start</a:t>
            </a:r>
          </a:p>
          <a:p>
            <a:pPr marL="0" indent="0">
              <a:buNone/>
            </a:pPr>
            <a:endParaRPr lang="en-GB" b="1" dirty="0" smtClean="0"/>
          </a:p>
          <a:p>
            <a:r>
              <a:rPr lang="en-GB" b="1" dirty="0" smtClean="0"/>
              <a:t>Families First</a:t>
            </a:r>
          </a:p>
          <a:p>
            <a:endParaRPr lang="en-GB" b="1" dirty="0"/>
          </a:p>
          <a:p>
            <a:pPr lvl="0"/>
            <a:r>
              <a:rPr lang="en-GB" b="1" dirty="0">
                <a:solidFill>
                  <a:srgbClr val="000000"/>
                </a:solidFill>
              </a:rPr>
              <a:t>Communities for Work </a:t>
            </a:r>
          </a:p>
          <a:p>
            <a:pPr lvl="0"/>
            <a:endParaRPr lang="en-GB" b="1" dirty="0">
              <a:solidFill>
                <a:srgbClr val="000000"/>
              </a:solidFill>
            </a:endParaRPr>
          </a:p>
          <a:p>
            <a:pPr lvl="0"/>
            <a:r>
              <a:rPr lang="en-GB" b="1" dirty="0">
                <a:solidFill>
                  <a:srgbClr val="000000"/>
                </a:solidFill>
              </a:rPr>
              <a:t>Communities for Work Plus</a:t>
            </a:r>
          </a:p>
          <a:p>
            <a:endParaRPr lang="en-GB" b="1" dirty="0"/>
          </a:p>
        </p:txBody>
      </p:sp>
    </p:spTree>
    <p:extLst>
      <p:ext uri="{BB962C8B-B14F-4D97-AF65-F5344CB8AC3E}">
        <p14:creationId xmlns:p14="http://schemas.microsoft.com/office/powerpoint/2010/main" val="17750507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12160" y="5589240"/>
            <a:ext cx="3024336" cy="1152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sz="4000" b="1" dirty="0" smtClean="0">
                <a:solidFill>
                  <a:schemeClr val="tx1"/>
                </a:solidFill>
              </a:rPr>
              <a:t>Swansea’s Vision</a:t>
            </a:r>
            <a:endParaRPr lang="en-GB" sz="4000" b="1" dirty="0">
              <a:solidFill>
                <a:schemeClr val="tx1"/>
              </a:solidFill>
            </a:endParaRPr>
          </a:p>
        </p:txBody>
      </p:sp>
      <p:sp>
        <p:nvSpPr>
          <p:cNvPr id="5" name="Rectangle 4"/>
          <p:cNvSpPr/>
          <p:nvPr/>
        </p:nvSpPr>
        <p:spPr>
          <a:xfrm>
            <a:off x="341050" y="1417638"/>
            <a:ext cx="8686801" cy="517971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The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Council aspires to achieve a Swansea in which</a:t>
            </a: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Income poverty </a:t>
            </a: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is not a barrier to doing well at school, having a healthy and vibrant life, developing skills and qualifications and having a fulfilling occupation.</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Service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poverty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is tackled through targeting resources where they have the most effect, with decisions about that made in conjunction with service users.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Participation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is enjoyed by all our residents, who have the opportunity and resources to join in with social, cultural and leisure activities and decision-making.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Residents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Maximise their Income</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and get the most out of the money that they have.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Residents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avoid paying the</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‘Poverty Premium’</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the extra costs people on low incomes must pay for essentials such as fuel and transport.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1"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Barriers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to Employment</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 such as transport and childcare are removed.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People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from Swansea’s most disadvantaged communities are not excluded and </a:t>
            </a:r>
            <a:r>
              <a:rPr kumimoji="0" lang="en-GB" sz="2000" b="1"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Inequalities are Reduced </a:t>
            </a:r>
            <a:r>
              <a:rPr kumimoji="0" lang="en-GB" sz="2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between and within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smtClean="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The </a:t>
            </a:r>
            <a:r>
              <a:rPr kumimoji="0" lang="en-GB" sz="1000" b="0" i="0" u="none" strike="noStrike" kern="1200" cap="none" spc="0" normalizeH="0" baseline="0" noProof="0" dirty="0">
                <a:ln>
                  <a:noFill/>
                </a:ln>
                <a:solidFill>
                  <a:schemeClr val="tx1"/>
                </a:solidFill>
                <a:effectLst/>
                <a:uLnTx/>
                <a:uFillTx/>
                <a:latin typeface="Corbel" panose="020B0503020204020204" pitchFamily="34" charset="0"/>
                <a:ea typeface="Calibri" panose="020F0502020204030204" pitchFamily="34" charset="0"/>
                <a:cs typeface="Arial" panose="020B0604020202020204" pitchFamily="34" charset="0"/>
              </a:rPr>
              <a:t>City and County of Swansea’s Corporate Plan 2017/22 </a:t>
            </a:r>
          </a:p>
        </p:txBody>
      </p:sp>
    </p:spTree>
    <p:extLst>
      <p:ext uri="{BB962C8B-B14F-4D97-AF65-F5344CB8AC3E}">
        <p14:creationId xmlns:p14="http://schemas.microsoft.com/office/powerpoint/2010/main" val="28889820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800" b="1" dirty="0" smtClean="0">
                <a:solidFill>
                  <a:schemeClr val="tx1"/>
                </a:solidFill>
              </a:rPr>
              <a:t>Swansea’s Tackling Poverty Strategy</a:t>
            </a:r>
            <a:br>
              <a:rPr lang="en-GB" sz="3800" b="1" dirty="0" smtClean="0">
                <a:solidFill>
                  <a:schemeClr val="tx1"/>
                </a:solidFill>
              </a:rPr>
            </a:br>
            <a:r>
              <a:rPr lang="en-GB" sz="3800" b="1" dirty="0" smtClean="0">
                <a:solidFill>
                  <a:schemeClr val="tx1"/>
                </a:solidFill>
              </a:rPr>
              <a:t>2017 - 2020</a:t>
            </a:r>
            <a:endParaRPr lang="en-GB" sz="3800" b="1" dirty="0">
              <a:solidFill>
                <a:schemeClr val="tx1"/>
              </a:solidFill>
            </a:endParaRPr>
          </a:p>
        </p:txBody>
      </p:sp>
      <p:sp>
        <p:nvSpPr>
          <p:cNvPr id="3" name="Content Placeholder 2"/>
          <p:cNvSpPr>
            <a:spLocks noGrp="1"/>
          </p:cNvSpPr>
          <p:nvPr>
            <p:ph idx="1"/>
          </p:nvPr>
        </p:nvSpPr>
        <p:spPr>
          <a:xfrm>
            <a:off x="457200" y="1600200"/>
            <a:ext cx="8229600" cy="4493096"/>
          </a:xfrm>
        </p:spPr>
        <p:txBody>
          <a:bodyPr>
            <a:normAutofit lnSpcReduction="10000"/>
          </a:bodyPr>
          <a:lstStyle/>
          <a:p>
            <a:r>
              <a:rPr lang="en-GB" dirty="0"/>
              <a:t>Working towards prosperity for all in </a:t>
            </a:r>
            <a:r>
              <a:rPr lang="en-GB" dirty="0" smtClean="0"/>
              <a:t>Swansea: </a:t>
            </a:r>
            <a:r>
              <a:rPr lang="en-GB" dirty="0"/>
              <a:t>A </a:t>
            </a:r>
            <a:r>
              <a:rPr lang="en-GB" dirty="0" smtClean="0"/>
              <a:t>tackling </a:t>
            </a:r>
            <a:r>
              <a:rPr lang="en-GB" dirty="0"/>
              <a:t>poverty strategy for Swansea </a:t>
            </a:r>
            <a:r>
              <a:rPr lang="en-GB" dirty="0" smtClean="0"/>
              <a:t>, 2017-2020</a:t>
            </a:r>
          </a:p>
          <a:p>
            <a:r>
              <a:rPr lang="en-GB" dirty="0" smtClean="0"/>
              <a:t>Tackling </a:t>
            </a:r>
            <a:r>
              <a:rPr lang="en-GB" dirty="0"/>
              <a:t>Poverty Strategy Delivery Plan </a:t>
            </a:r>
            <a:r>
              <a:rPr lang="en-GB" dirty="0" smtClean="0"/>
              <a:t>2018-2020</a:t>
            </a:r>
            <a:endParaRPr lang="en-GB" dirty="0"/>
          </a:p>
          <a:p>
            <a:r>
              <a:rPr lang="en-GB" dirty="0" smtClean="0"/>
              <a:t>Understanding </a:t>
            </a:r>
            <a:r>
              <a:rPr lang="en-GB" dirty="0"/>
              <a:t>and defining </a:t>
            </a:r>
            <a:r>
              <a:rPr lang="en-GB" dirty="0" smtClean="0"/>
              <a:t>poverty: </a:t>
            </a:r>
            <a:br>
              <a:rPr lang="en-GB" dirty="0" smtClean="0"/>
            </a:br>
            <a:r>
              <a:rPr lang="en-GB" dirty="0" smtClean="0"/>
              <a:t>A </a:t>
            </a:r>
            <a:r>
              <a:rPr lang="en-GB" dirty="0"/>
              <a:t>guide for Swansea January 2017 </a:t>
            </a:r>
            <a:endParaRPr lang="en-GB" dirty="0">
              <a:hlinkClick r:id="rId3"/>
            </a:endParaRPr>
          </a:p>
          <a:p>
            <a:r>
              <a:rPr lang="en-GB" dirty="0" smtClean="0"/>
              <a:t>Available here:</a:t>
            </a:r>
            <a:r>
              <a:rPr lang="en-GB" sz="2400" dirty="0" smtClean="0"/>
              <a:t/>
            </a:r>
            <a:br>
              <a:rPr lang="en-GB" sz="2400" dirty="0" smtClean="0"/>
            </a:br>
            <a:r>
              <a:rPr lang="en-GB" sz="2400" dirty="0" smtClean="0">
                <a:hlinkClick r:id="rId3"/>
              </a:rPr>
              <a:t>https</a:t>
            </a:r>
            <a:r>
              <a:rPr lang="en-GB" sz="2400" dirty="0">
                <a:hlinkClick r:id="rId3"/>
              </a:rPr>
              <a:t>://</a:t>
            </a:r>
            <a:r>
              <a:rPr lang="en-GB" sz="2400" dirty="0" smtClean="0">
                <a:hlinkClick r:id="rId3"/>
              </a:rPr>
              <a:t>www.swansea.gov.uk/povertystrategy</a:t>
            </a:r>
            <a:endParaRPr lang="en-GB" dirty="0" smtClean="0"/>
          </a:p>
          <a:p>
            <a:endParaRPr lang="en-GB" dirty="0"/>
          </a:p>
          <a:p>
            <a:endParaRPr lang="en-GB" dirty="0"/>
          </a:p>
        </p:txBody>
      </p:sp>
    </p:spTree>
    <p:extLst>
      <p:ext uri="{BB962C8B-B14F-4D97-AF65-F5344CB8AC3E}">
        <p14:creationId xmlns:p14="http://schemas.microsoft.com/office/powerpoint/2010/main" val="1824550920"/>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owerPoint_Presentation_Template v2" id="{AF488559-0B1B-48CF-8743-838A84B0C28D}" vid="{E21139F1-4B0A-43CA-8D02-0231D23650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1854</TotalTime>
  <Words>8873</Words>
  <Application>Microsoft Office PowerPoint</Application>
  <PresentationFormat>On-screen Show (4:3)</PresentationFormat>
  <Paragraphs>697</Paragraphs>
  <Slides>38</Slides>
  <Notes>38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Arial</vt:lpstr>
      <vt:lpstr>Calibri</vt:lpstr>
      <vt:lpstr>Corbel</vt:lpstr>
      <vt:lpstr>HouschkaPro-Medium</vt:lpstr>
      <vt:lpstr>nta</vt:lpstr>
      <vt:lpstr>Symbol</vt:lpstr>
      <vt:lpstr>Symphony</vt:lpstr>
      <vt:lpstr>Times New Roman</vt:lpstr>
      <vt:lpstr>Wingdings</vt:lpstr>
      <vt:lpstr>Default Design</vt:lpstr>
      <vt:lpstr>Understanding Poverty in Swansea</vt:lpstr>
      <vt:lpstr>Understanding Poverty in Swansea</vt:lpstr>
      <vt:lpstr>Defining ‘Poverty’</vt:lpstr>
      <vt:lpstr>Defining ‘Poverty’</vt:lpstr>
      <vt:lpstr>Measuring Income Poverty</vt:lpstr>
      <vt:lpstr>60% Median Household Income</vt:lpstr>
      <vt:lpstr>Falling Median = “Less Poverty”?</vt:lpstr>
      <vt:lpstr>Measuring Income Poverty</vt:lpstr>
      <vt:lpstr>Definition MIS</vt:lpstr>
      <vt:lpstr>Consensus</vt:lpstr>
      <vt:lpstr>The Living Wage</vt:lpstr>
      <vt:lpstr>National Living Wage v MIS</vt:lpstr>
      <vt:lpstr>Benefits vs Poverty Line vs MIS</vt:lpstr>
      <vt:lpstr>Defining ‘Poverty’</vt:lpstr>
      <vt:lpstr>The Swansea Approach: “Because it’s not just about money”</vt:lpstr>
      <vt:lpstr>Culture of Worklessness?</vt:lpstr>
      <vt:lpstr>Culture of Worklessness?</vt:lpstr>
      <vt:lpstr>Defining Poverty: Recap</vt:lpstr>
      <vt:lpstr>Who lives in poverty?</vt:lpstr>
      <vt:lpstr>Some effects of Poverty</vt:lpstr>
      <vt:lpstr>Children living in Poverty in Swansea Estimates (2017-2018) </vt:lpstr>
      <vt:lpstr>Children’s Experiences of Poverty</vt:lpstr>
      <vt:lpstr>Stigma and stereotyping </vt:lpstr>
      <vt:lpstr>Stigma and stereotyping </vt:lpstr>
      <vt:lpstr>Key message</vt:lpstr>
      <vt:lpstr>The Cost of the School Day</vt:lpstr>
      <vt:lpstr>Effects of Poverty - The cost to us all</vt:lpstr>
      <vt:lpstr>RECAP: Effects of poverty             = Poverty Cycle  </vt:lpstr>
      <vt:lpstr>How poverty happens: Wealth Redistribution</vt:lpstr>
      <vt:lpstr>What can be done?</vt:lpstr>
      <vt:lpstr>What can be done? Increasing Income Helps the Economy</vt:lpstr>
      <vt:lpstr>What can be done? Increasing Income Helps the Economy</vt:lpstr>
      <vt:lpstr>What can be done? Listen to what poverty means …</vt:lpstr>
      <vt:lpstr>What can be done?</vt:lpstr>
      <vt:lpstr>What can be done?</vt:lpstr>
      <vt:lpstr>Welsh Government Programmes</vt:lpstr>
      <vt:lpstr>Swansea’s Vision</vt:lpstr>
      <vt:lpstr>Swansea’s Tackling Poverty Strategy 2017 - 2020</vt:lpstr>
    </vt:vector>
  </TitlesOfParts>
  <Company>City and County of Swansea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lucy.butler</dc:creator>
  <cp:lastModifiedBy>Sian Denty</cp:lastModifiedBy>
  <cp:revision>244</cp:revision>
  <cp:lastPrinted>2019-11-04T12:57:27Z</cp:lastPrinted>
  <dcterms:created xsi:type="dcterms:W3CDTF">2009-05-11T13:47:40Z</dcterms:created>
  <dcterms:modified xsi:type="dcterms:W3CDTF">2020-03-03T10:06:22Z</dcterms:modified>
</cp:coreProperties>
</file>