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8" r:id="rId5"/>
    <p:sldId id="286" r:id="rId6"/>
    <p:sldId id="288" r:id="rId7"/>
    <p:sldId id="302" r:id="rId8"/>
    <p:sldId id="291" r:id="rId9"/>
    <p:sldId id="293" r:id="rId10"/>
    <p:sldId id="296" r:id="rId11"/>
    <p:sldId id="297" r:id="rId12"/>
    <p:sldId id="300" r:id="rId13"/>
    <p:sldId id="298" r:id="rId14"/>
    <p:sldId id="301" r:id="rId15"/>
    <p:sldId id="285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704" autoAdjust="0"/>
  </p:normalViewPr>
  <p:slideViewPr>
    <p:cSldViewPr>
      <p:cViewPr>
        <p:scale>
          <a:sx n="73" d="100"/>
          <a:sy n="73" d="100"/>
        </p:scale>
        <p:origin x="2145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codecamp.org/news/a-quick-intro-to-dependency-injection-what-it-is-and-when-to-use-it-7578c84fa88f/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https://www.freecodecamp.org/news/a-quick-intro-to-dependency-injection-what-it-is-and-when-to-use-it-7578c84fa88f/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581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Dependency Injection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5: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05-Nov-2019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Dependency Injection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Dependency Injection?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/>
          </a:bodyPr>
          <a:lstStyle/>
          <a:p>
            <a:r>
              <a:rPr lang="en-GB" dirty="0" smtClean="0"/>
              <a:t>Dependency means being dependent (relying on) something else.</a:t>
            </a:r>
          </a:p>
          <a:p>
            <a:r>
              <a:rPr lang="en-GB" dirty="0" smtClean="0"/>
              <a:t>In OO programming:</a:t>
            </a:r>
          </a:p>
          <a:p>
            <a:pPr lvl="1"/>
            <a:r>
              <a:rPr lang="en-GB" dirty="0" smtClean="0"/>
              <a:t>If class A uses some functionality of class B, then class A has a dependency on class B.</a:t>
            </a:r>
          </a:p>
          <a:p>
            <a:pPr lvl="1"/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Thus, A needs an instance of </a:t>
            </a:r>
            <a:r>
              <a:rPr lang="en-GB" dirty="0" smtClean="0"/>
              <a:t>B to use its methods.</a:t>
            </a:r>
            <a:endParaRPr lang="en-GB" dirty="0"/>
          </a:p>
          <a:p>
            <a:endParaRPr lang="en-GB" dirty="0" smtClean="0"/>
          </a:p>
        </p:txBody>
      </p:sp>
      <p:grpSp>
        <p:nvGrpSpPr>
          <p:cNvPr id="6" name="Group 5"/>
          <p:cNvGrpSpPr/>
          <p:nvPr/>
        </p:nvGrpSpPr>
        <p:grpSpPr>
          <a:xfrm>
            <a:off x="1331640" y="4077072"/>
            <a:ext cx="6984776" cy="1318173"/>
            <a:chOff x="1331640" y="4077072"/>
            <a:chExt cx="6984776" cy="1318173"/>
          </a:xfrm>
        </p:grpSpPr>
        <p:sp>
          <p:nvSpPr>
            <p:cNvPr id="4" name="Rectangle 3"/>
            <p:cNvSpPr/>
            <p:nvPr/>
          </p:nvSpPr>
          <p:spPr>
            <a:xfrm>
              <a:off x="1331640" y="4077072"/>
              <a:ext cx="2160240" cy="129614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Class A</a:t>
              </a:r>
              <a:endParaRPr lang="en-GB" dirty="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6156176" y="4077072"/>
              <a:ext cx="2160240" cy="129614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Class B</a:t>
              </a:r>
              <a:endParaRPr lang="en-GB" dirty="0"/>
            </a:p>
          </p:txBody>
        </p:sp>
        <p:cxnSp>
          <p:nvCxnSpPr>
            <p:cNvPr id="7" name="Straight Arrow Connector 6"/>
            <p:cNvCxnSpPr>
              <a:stCxn id="4" idx="3"/>
              <a:endCxn id="5" idx="1"/>
            </p:cNvCxnSpPr>
            <p:nvPr/>
          </p:nvCxnSpPr>
          <p:spPr>
            <a:xfrm>
              <a:off x="3491880" y="4725144"/>
              <a:ext cx="2664296" cy="0"/>
            </a:xfrm>
            <a:prstGeom prst="straightConnector1">
              <a:avLst/>
            </a:prstGeom>
            <a:ln w="2857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8" name="TextBox 7"/>
            <p:cNvSpPr txBox="1"/>
            <p:nvPr/>
          </p:nvSpPr>
          <p:spPr>
            <a:xfrm>
              <a:off x="3703599" y="4100842"/>
              <a:ext cx="238057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A uses some methods, properties of B</a:t>
              </a:r>
              <a:endParaRPr lang="en-GB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635896" y="5025913"/>
              <a:ext cx="21451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A is dependent on B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38341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Dependency Injection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637112"/>
          </a:xfrm>
        </p:spPr>
        <p:txBody>
          <a:bodyPr>
            <a:normAutofit/>
          </a:bodyPr>
          <a:lstStyle/>
          <a:p>
            <a:r>
              <a:rPr lang="en-GB" dirty="0" smtClean="0"/>
              <a:t>As Class A needs an instance of B, </a:t>
            </a:r>
            <a:r>
              <a:rPr lang="en-GB" i="1" dirty="0" smtClean="0"/>
              <a:t>you may be tempted to </a:t>
            </a:r>
            <a:r>
              <a:rPr lang="en-GB" b="1" i="1" dirty="0" smtClean="0"/>
              <a:t>add the following in Class A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In regular programming:</a:t>
            </a:r>
          </a:p>
          <a:p>
            <a:pPr marL="640080" lvl="2" indent="0">
              <a:buNone/>
            </a:pP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ClassB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b =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ClassB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400" dirty="0" smtClean="0"/>
          </a:p>
          <a:p>
            <a:pPr lvl="1"/>
            <a:r>
              <a:rPr lang="en-GB" dirty="0" smtClean="0"/>
              <a:t>In Unity, use one of the Find methods e.g.:</a:t>
            </a:r>
            <a:endParaRPr lang="en-GB" dirty="0" smtClean="0"/>
          </a:p>
          <a:p>
            <a:pPr marL="640080" lvl="2" indent="0">
              <a:buNone/>
            </a:pPr>
            <a:r>
              <a:rPr lang="en-GB" sz="25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ClassB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b = </a:t>
            </a:r>
            <a:r>
              <a:rPr lang="en-GB" sz="25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GameObject.Find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("...")</a:t>
            </a:r>
            <a:endParaRPr lang="en-GB" dirty="0" smtClean="0"/>
          </a:p>
          <a:p>
            <a:r>
              <a:rPr lang="en-GB" dirty="0" smtClean="0"/>
              <a:t>This is known as tight coupling!</a:t>
            </a:r>
          </a:p>
          <a:p>
            <a:pPr lvl="1"/>
            <a:r>
              <a:rPr lang="en-GB" dirty="0" smtClean="0"/>
              <a:t>In programming, you </a:t>
            </a:r>
            <a:r>
              <a:rPr lang="en-GB" dirty="0" smtClean="0"/>
              <a:t>want to aim for loose coupling.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95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Dependency Injection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Instead of directly creating new instances of any </a:t>
            </a:r>
            <a:r>
              <a:rPr lang="en-GB" dirty="0" smtClean="0"/>
              <a:t>dependencies or hard-coding game objects to find, </a:t>
            </a:r>
            <a:r>
              <a:rPr lang="en-GB" b="1" i="1" dirty="0"/>
              <a:t>the objects a class needs to perform its actions are provided to it</a:t>
            </a:r>
            <a:r>
              <a:rPr lang="en-GB" dirty="0"/>
              <a:t>.</a:t>
            </a:r>
          </a:p>
          <a:p>
            <a:r>
              <a:rPr lang="en-GB" dirty="0"/>
              <a:t>That is, </a:t>
            </a:r>
            <a:r>
              <a:rPr lang="en-GB" u="sng" dirty="0"/>
              <a:t>the dependency is injected into it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9792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Injecting Dependencies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Three common methods (there are others):</a:t>
            </a:r>
          </a:p>
          <a:p>
            <a:r>
              <a:rPr lang="en-GB" b="1" dirty="0" smtClean="0"/>
              <a:t>Constructor Injection</a:t>
            </a:r>
            <a:r>
              <a:rPr lang="en-GB" dirty="0" smtClean="0"/>
              <a:t>: the dependencies are provided via the class’s constructor method.</a:t>
            </a:r>
          </a:p>
          <a:p>
            <a:r>
              <a:rPr lang="en-GB" b="1" dirty="0" smtClean="0"/>
              <a:t>Property (Setter) Injection</a:t>
            </a:r>
            <a:r>
              <a:rPr lang="en-GB" dirty="0" smtClean="0"/>
              <a:t>: the dependency is injected via a property setter method.</a:t>
            </a:r>
          </a:p>
          <a:p>
            <a:r>
              <a:rPr lang="en-GB" b="1" dirty="0" smtClean="0"/>
              <a:t>Interface Injection</a:t>
            </a:r>
            <a:r>
              <a:rPr lang="en-GB" dirty="0" smtClean="0"/>
              <a:t>: </a:t>
            </a:r>
          </a:p>
          <a:p>
            <a:pPr lvl="1"/>
            <a:r>
              <a:rPr lang="en-GB" dirty="0" smtClean="0"/>
              <a:t>Dependency’s interface provides an injector method that will inject the dependency into any client passed to it.</a:t>
            </a:r>
          </a:p>
          <a:p>
            <a:pPr lvl="1"/>
            <a:r>
              <a:rPr lang="en-GB" dirty="0" smtClean="0"/>
              <a:t>Client implements an interface that exposes method that accepts the dependency.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103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Interface Injection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Unity, it is not common to create game objects using the new keyword, so a constructor injection is not appropriate.</a:t>
            </a:r>
          </a:p>
          <a:p>
            <a:r>
              <a:rPr lang="en-GB" dirty="0" smtClean="0"/>
              <a:t>We will use:</a:t>
            </a:r>
          </a:p>
          <a:p>
            <a:pPr lvl="1"/>
            <a:r>
              <a:rPr lang="en-GB" dirty="0" smtClean="0"/>
              <a:t>Interface </a:t>
            </a:r>
            <a:r>
              <a:rPr lang="en-GB" dirty="0" smtClean="0"/>
              <a:t>Injection (for dynamically created game objects).</a:t>
            </a:r>
            <a:endParaRPr lang="en-GB" dirty="0" smtClean="0"/>
          </a:p>
          <a:p>
            <a:pPr lvl="1"/>
            <a:r>
              <a:rPr lang="en-GB" dirty="0" smtClean="0"/>
              <a:t>Injection via a private, serialised field using the Inspector editor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Simple, but does not work for dynamically created game objects.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8139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Dependency Injection in Perky Penguin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need to inject the Player game object into a number of </a:t>
            </a:r>
            <a:r>
              <a:rPr lang="en-GB" dirty="0" smtClean="0"/>
              <a:t>dependents: the game objects added to the scene.</a:t>
            </a:r>
          </a:p>
          <a:p>
            <a:r>
              <a:rPr lang="en-GB" dirty="0" smtClean="0"/>
              <a:t>Why?</a:t>
            </a:r>
          </a:p>
          <a:p>
            <a:pPr lvl="1"/>
            <a:r>
              <a:rPr lang="en-GB" dirty="0" smtClean="0"/>
              <a:t>If a fish is too far ahead/behind the Player, then remove it from the scene.</a:t>
            </a:r>
          </a:p>
          <a:p>
            <a:pPr lvl="1"/>
            <a:r>
              <a:rPr lang="en-GB" dirty="0" smtClean="0"/>
              <a:t>If something collides with a fish game object, check if it is the Player character and react.</a:t>
            </a:r>
          </a:p>
          <a:p>
            <a:pPr lvl="1"/>
            <a:r>
              <a:rPr lang="en-GB" dirty="0" smtClean="0"/>
              <a:t>If something collides with a spike game object, check if it is the Player and react – hurt the player.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32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Dependency Injection in Perky </a:t>
            </a:r>
            <a:r>
              <a:rPr lang="en-GB" dirty="0" smtClean="0"/>
              <a:t>Penguin: The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Interface:</a:t>
            </a:r>
          </a:p>
          <a:p>
            <a:pPr lvl="1"/>
            <a:r>
              <a:rPr lang="en-GB" dirty="0" smtClean="0"/>
              <a:t>Create </a:t>
            </a:r>
            <a:r>
              <a:rPr lang="en-GB" dirty="0"/>
              <a:t>an interface called </a:t>
            </a:r>
            <a:r>
              <a:rPr lang="en-GB" b="1" dirty="0" err="1" smtClean="0"/>
              <a:t>IPlayerSetter</a:t>
            </a:r>
            <a:endParaRPr lang="en-GB" b="1" dirty="0" smtClean="0"/>
          </a:p>
          <a:p>
            <a:pPr lvl="1"/>
            <a:r>
              <a:rPr lang="en-GB" dirty="0" smtClean="0"/>
              <a:t>It defines a single method (no implementation).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SetPlayer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GameObject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gameObjectPlayer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 smtClean="0"/>
          </a:p>
          <a:p>
            <a:r>
              <a:rPr lang="en-GB" dirty="0" smtClean="0"/>
              <a:t>It allows the dependent to set and use the player dependency as </a:t>
            </a:r>
            <a:r>
              <a:rPr lang="en-GB" dirty="0" smtClean="0"/>
              <a:t>they </a:t>
            </a:r>
            <a:r>
              <a:rPr lang="en-GB" dirty="0" smtClean="0"/>
              <a:t>wish.</a:t>
            </a:r>
          </a:p>
          <a:p>
            <a:r>
              <a:rPr lang="en-GB" dirty="0" smtClean="0"/>
              <a:t>Script classes attached to the game object dependents implement the method as they wish.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41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Dependency Injection in Perky </a:t>
            </a:r>
            <a:r>
              <a:rPr lang="en-GB" dirty="0" smtClean="0"/>
              <a:t>Penguin: Script 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5141168"/>
          </a:xfrm>
        </p:spPr>
        <p:txBody>
          <a:bodyPr>
            <a:normAutofit fontScale="32500" lnSpcReduction="20000"/>
          </a:bodyPr>
          <a:lstStyle/>
          <a:p>
            <a:r>
              <a:rPr lang="en-GB" sz="8600" dirty="0" smtClean="0"/>
              <a:t>Example Implementation</a:t>
            </a:r>
          </a:p>
          <a:p>
            <a:pPr marL="0" indent="0">
              <a:buNone/>
            </a:pPr>
            <a:r>
              <a:rPr lang="en-GB" sz="55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5500" dirty="0">
                <a:solidFill>
                  <a:srgbClr val="008000"/>
                </a:solidFill>
                <a:latin typeface="Consolas" panose="020B0609020204030204" pitchFamily="49" charset="0"/>
              </a:rPr>
              <a:t>Class implements </a:t>
            </a:r>
            <a:r>
              <a:rPr lang="en-GB" sz="55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player dependency </a:t>
            </a:r>
            <a:r>
              <a:rPr lang="en-GB" sz="5500" dirty="0">
                <a:solidFill>
                  <a:srgbClr val="008000"/>
                </a:solidFill>
                <a:latin typeface="Consolas" panose="020B0609020204030204" pitchFamily="49" charset="0"/>
              </a:rPr>
              <a:t>setter interface</a:t>
            </a:r>
            <a:endParaRPr lang="en-GB" sz="55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55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5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5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Spike</a:t>
            </a:r>
            <a:r>
              <a:rPr lang="en-GB" sz="5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5500" dirty="0" err="1">
                <a:solidFill>
                  <a:srgbClr val="000000"/>
                </a:solidFill>
                <a:latin typeface="Consolas" panose="020B0609020204030204" pitchFamily="49" charset="0"/>
              </a:rPr>
              <a:t>MonoBehaviour</a:t>
            </a: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55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IPlayerSetter</a:t>
            </a:r>
            <a:endParaRPr lang="en-GB" sz="5500" b="1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   Transform player;</a:t>
            </a:r>
          </a:p>
          <a:p>
            <a:pPr marL="0" indent="0">
              <a:buNone/>
            </a:pP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</a:p>
          <a:p>
            <a:pPr marL="0" indent="0">
              <a:buNone/>
            </a:pP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5500" dirty="0">
                <a:solidFill>
                  <a:srgbClr val="008000"/>
                </a:solidFill>
                <a:latin typeface="Consolas" panose="020B0609020204030204" pitchFamily="49" charset="0"/>
              </a:rPr>
              <a:t>// Class implements </a:t>
            </a:r>
            <a:r>
              <a:rPr lang="en-GB" sz="5500" dirty="0" err="1" smtClean="0">
                <a:solidFill>
                  <a:srgbClr val="008000"/>
                </a:solidFill>
                <a:latin typeface="Consolas" panose="020B0609020204030204" pitchFamily="49" charset="0"/>
              </a:rPr>
              <a:t>SetPlayer</a:t>
            </a:r>
            <a:r>
              <a:rPr lang="en-GB" sz="55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 </a:t>
            </a:r>
            <a:r>
              <a:rPr lang="en-GB" sz="5500" dirty="0">
                <a:solidFill>
                  <a:srgbClr val="008000"/>
                </a:solidFill>
                <a:latin typeface="Consolas" panose="020B0609020204030204" pitchFamily="49" charset="0"/>
              </a:rPr>
              <a:t>method as </a:t>
            </a:r>
            <a:r>
              <a:rPr lang="en-GB" sz="55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they </a:t>
            </a:r>
            <a:r>
              <a:rPr lang="en-GB" sz="5500" dirty="0">
                <a:solidFill>
                  <a:srgbClr val="008000"/>
                </a:solidFill>
                <a:latin typeface="Consolas" panose="020B0609020204030204" pitchFamily="49" charset="0"/>
              </a:rPr>
              <a:t>wish</a:t>
            </a:r>
            <a:endParaRPr lang="en-GB" sz="55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55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5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5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SetPlayer</a:t>
            </a:r>
            <a:r>
              <a:rPr lang="en-GB" sz="5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55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GameObject</a:t>
            </a:r>
            <a:r>
              <a:rPr lang="en-GB" sz="5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5500" dirty="0" err="1">
                <a:solidFill>
                  <a:srgbClr val="000000"/>
                </a:solidFill>
                <a:latin typeface="Consolas" panose="020B0609020204030204" pitchFamily="49" charset="0"/>
              </a:rPr>
              <a:t>gameObjectPlayer</a:t>
            </a: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pPr marL="0" indent="0">
              <a:buNone/>
            </a:pP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5500" dirty="0">
                <a:solidFill>
                  <a:srgbClr val="008000"/>
                </a:solidFill>
                <a:latin typeface="Consolas" panose="020B0609020204030204" pitchFamily="49" charset="0"/>
              </a:rPr>
              <a:t>// Store the player dependency transform property </a:t>
            </a:r>
            <a:endParaRPr lang="en-GB" sz="5500" dirty="0" smtClean="0">
              <a:solidFill>
                <a:srgbClr val="008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55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        // in field </a:t>
            </a:r>
            <a:r>
              <a:rPr lang="en-GB" sz="5500" dirty="0">
                <a:solidFill>
                  <a:srgbClr val="008000"/>
                </a:solidFill>
                <a:latin typeface="Consolas" panose="020B0609020204030204" pitchFamily="49" charset="0"/>
              </a:rPr>
              <a:t>for use </a:t>
            </a:r>
            <a:r>
              <a:rPr lang="en-GB" sz="55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later in the class</a:t>
            </a:r>
            <a:endParaRPr lang="en-GB" sz="55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       player = </a:t>
            </a:r>
            <a:r>
              <a:rPr lang="en-GB" sz="5500" dirty="0" err="1">
                <a:solidFill>
                  <a:srgbClr val="000000"/>
                </a:solidFill>
                <a:latin typeface="Consolas" panose="020B0609020204030204" pitchFamily="49" charset="0"/>
              </a:rPr>
              <a:t>gameObjectPlayer.transform</a:t>
            </a: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pPr marL="0" indent="0">
              <a:buNone/>
            </a:pPr>
            <a:r>
              <a:rPr lang="en-GB" sz="55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55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09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Dependency Injection in Perky </a:t>
            </a:r>
            <a:r>
              <a:rPr lang="en-GB" dirty="0" smtClean="0"/>
              <a:t>Penguin: Injecting the Dependency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925144"/>
          </a:xfrm>
        </p:spPr>
        <p:txBody>
          <a:bodyPr>
            <a:normAutofit/>
          </a:bodyPr>
          <a:lstStyle/>
          <a:p>
            <a:r>
              <a:rPr lang="en-GB" dirty="0"/>
              <a:t>T</a:t>
            </a:r>
            <a:r>
              <a:rPr lang="en-GB" dirty="0" smtClean="0"/>
              <a:t>he player class will be used to inject itself into other game objects via its subscription to the scene object item created event.</a:t>
            </a:r>
          </a:p>
          <a:p>
            <a:r>
              <a:rPr lang="en-GB" dirty="0" smtClean="0"/>
              <a:t>In </a:t>
            </a:r>
            <a:r>
              <a:rPr lang="en-GB" dirty="0"/>
              <a:t>the Player Class, provide a method that will be notified when a scene object is created.</a:t>
            </a:r>
          </a:p>
          <a:p>
            <a:pPr lvl="1"/>
            <a:r>
              <a:rPr lang="en-GB" dirty="0" smtClean="0"/>
              <a:t>Check </a:t>
            </a:r>
            <a:r>
              <a:rPr lang="en-GB" dirty="0" smtClean="0"/>
              <a:t>for any </a:t>
            </a:r>
            <a:r>
              <a:rPr lang="en-GB" dirty="0" smtClean="0"/>
              <a:t>components that </a:t>
            </a:r>
            <a:r>
              <a:rPr lang="en-GB" dirty="0" smtClean="0"/>
              <a:t>implement the </a:t>
            </a:r>
            <a:r>
              <a:rPr lang="en-GB" dirty="0" err="1" smtClean="0"/>
              <a:t>IPlayerSetter</a:t>
            </a:r>
            <a:r>
              <a:rPr lang="en-GB" dirty="0" smtClean="0"/>
              <a:t> </a:t>
            </a:r>
            <a:r>
              <a:rPr lang="en-GB" dirty="0" smtClean="0"/>
              <a:t>interface.</a:t>
            </a:r>
          </a:p>
          <a:p>
            <a:pPr marL="365760" lvl="1" indent="0">
              <a:buNone/>
            </a:pP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newGameObject.GetComponents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 smtClean="0">
                <a:solidFill>
                  <a:schemeClr val="accent1"/>
                </a:solidFill>
                <a:latin typeface="Consolas" panose="020B0609020204030204" pitchFamily="49" charset="0"/>
              </a:rPr>
              <a:t>IPlayerSetter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sz="2000" dirty="0"/>
          </a:p>
          <a:p>
            <a:pPr lvl="1"/>
            <a:r>
              <a:rPr lang="en-GB" dirty="0" smtClean="0"/>
              <a:t>If there are any, loop through the list and call the </a:t>
            </a:r>
            <a:r>
              <a:rPr lang="en-GB" smtClean="0"/>
              <a:t>method to set </a:t>
            </a:r>
            <a:r>
              <a:rPr lang="en-GB" dirty="0" smtClean="0"/>
              <a:t>the </a:t>
            </a:r>
            <a:r>
              <a:rPr lang="en-GB" dirty="0" smtClean="0"/>
              <a:t>dependency.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518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Dependency Injection in Perky Penguin: Injecting the Dependency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4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4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4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RegisterSceneObjectItem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GameObject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sceneObjectItem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4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4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4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   // </a:t>
            </a:r>
            <a:r>
              <a:rPr lang="en-GB" sz="4000" dirty="0">
                <a:solidFill>
                  <a:srgbClr val="008000"/>
                </a:solidFill>
                <a:latin typeface="Consolas" panose="020B0609020204030204" pitchFamily="49" charset="0"/>
              </a:rPr>
              <a:t>Find all player setters</a:t>
            </a:r>
            <a:endParaRPr lang="en-GB" sz="4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4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IPlayerSetter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[] 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playerSetters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sceneObjectItem.GetComponents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IPlayerSetter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</a:p>
          <a:p>
            <a:pPr marL="0" indent="0">
              <a:buNone/>
            </a:pP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4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4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playerSetters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!= </a:t>
            </a:r>
            <a:r>
              <a:rPr lang="en-GB" sz="4000" dirty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4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4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4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4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4000" dirty="0">
                <a:solidFill>
                  <a:srgbClr val="008000"/>
                </a:solidFill>
                <a:latin typeface="Consolas" panose="020B0609020204030204" pitchFamily="49" charset="0"/>
              </a:rPr>
              <a:t>Loop through them and set the player dependency</a:t>
            </a:r>
            <a:endParaRPr lang="en-GB" sz="4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4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foreach</a:t>
            </a:r>
            <a:r>
              <a:rPr lang="en-GB" sz="4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IPlayerSetter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playerSetter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40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playerSetters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4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4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4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playerSetter.SetPlayer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4000" dirty="0" err="1">
                <a:solidFill>
                  <a:srgbClr val="000000"/>
                </a:solidFill>
                <a:latin typeface="Consolas" panose="020B0609020204030204" pitchFamily="49" charset="0"/>
              </a:rPr>
              <a:t>gameObject</a:t>
            </a: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4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4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4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4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4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4000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86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16656</TotalTime>
  <Words>715</Words>
  <Application>Microsoft Office PowerPoint</Application>
  <PresentationFormat>On-screen Show (4:3)</PresentationFormat>
  <Paragraphs>99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Dependency Injection</vt:lpstr>
      <vt:lpstr>Today’s Lecture</vt:lpstr>
      <vt:lpstr>What is a Dependency Injection?</vt:lpstr>
      <vt:lpstr>Dependency Injection</vt:lpstr>
      <vt:lpstr>Dependency Injection</vt:lpstr>
      <vt:lpstr>Injecting Dependencies</vt:lpstr>
      <vt:lpstr>Interface Injection</vt:lpstr>
      <vt:lpstr>Dependency Injection in Perky Penguin</vt:lpstr>
      <vt:lpstr>Dependency Injection in Perky Penguin: The Interface</vt:lpstr>
      <vt:lpstr>Dependency Injection in Perky Penguin: Script Classes</vt:lpstr>
      <vt:lpstr>Dependency Injection in Perky Penguin: Injecting the Dependency</vt:lpstr>
      <vt:lpstr>Dependency Injection in Perky Penguin: Injecting the Dependency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1584</cp:revision>
  <cp:lastPrinted>2014-09-29T16:21:25Z</cp:lastPrinted>
  <dcterms:created xsi:type="dcterms:W3CDTF">2013-09-18T07:00:31Z</dcterms:created>
  <dcterms:modified xsi:type="dcterms:W3CDTF">2019-11-07T07:44:27Z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