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31"/>
  </p:notesMasterIdLst>
  <p:sldIdLst>
    <p:sldId id="257" r:id="rId5"/>
    <p:sldId id="530" r:id="rId6"/>
    <p:sldId id="531" r:id="rId7"/>
    <p:sldId id="532" r:id="rId8"/>
    <p:sldId id="258" r:id="rId9"/>
    <p:sldId id="625" r:id="rId10"/>
    <p:sldId id="678" r:id="rId11"/>
    <p:sldId id="526" r:id="rId12"/>
    <p:sldId id="523" r:id="rId13"/>
    <p:sldId id="535" r:id="rId14"/>
    <p:sldId id="790" r:id="rId15"/>
    <p:sldId id="264" r:id="rId16"/>
    <p:sldId id="507" r:id="rId17"/>
    <p:sldId id="506" r:id="rId18"/>
    <p:sldId id="367" r:id="rId19"/>
    <p:sldId id="358" r:id="rId20"/>
    <p:sldId id="785" r:id="rId21"/>
    <p:sldId id="786" r:id="rId22"/>
    <p:sldId id="787" r:id="rId23"/>
    <p:sldId id="378" r:id="rId24"/>
    <p:sldId id="366" r:id="rId25"/>
    <p:sldId id="339" r:id="rId26"/>
    <p:sldId id="384" r:id="rId27"/>
    <p:sldId id="380" r:id="rId28"/>
    <p:sldId id="275" r:id="rId29"/>
    <p:sldId id="77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83506" autoAdjust="0"/>
  </p:normalViewPr>
  <p:slideViewPr>
    <p:cSldViewPr snapToGrid="0">
      <p:cViewPr varScale="1">
        <p:scale>
          <a:sx n="86" d="100"/>
          <a:sy n="86" d="100"/>
        </p:scale>
        <p:origin x="99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30C545-FE83-4547-856B-DC1904989226}" type="doc">
      <dgm:prSet loTypeId="urn:microsoft.com/office/officeart/2005/8/layout/cycle1" loCatId="cycle" qsTypeId="urn:microsoft.com/office/officeart/2005/8/quickstyle/simple4" qsCatId="simple" csTypeId="urn:microsoft.com/office/officeart/2005/8/colors/colorful1" csCatId="colorful" phldr="1"/>
      <dgm:spPr/>
      <dgm:t>
        <a:bodyPr/>
        <a:lstStyle/>
        <a:p>
          <a:endParaRPr lang="en-US"/>
        </a:p>
      </dgm:t>
    </dgm:pt>
    <dgm:pt modelId="{FB82D30E-E8D4-4C84-AEEF-5471B6B3D96B}">
      <dgm:prSet/>
      <dgm:spPr/>
      <dgm:t>
        <a:bodyPr/>
        <a:lstStyle/>
        <a:p>
          <a:r>
            <a:rPr lang="en-GB" dirty="0"/>
            <a:t>What is your name and background?</a:t>
          </a:r>
          <a:endParaRPr lang="en-US" dirty="0"/>
        </a:p>
      </dgm:t>
    </dgm:pt>
    <dgm:pt modelId="{844B7B2A-2DE8-4156-A7F6-CFB51C60372C}" type="parTrans" cxnId="{EA5CC88E-22C6-46B0-B088-43662E5C0B71}">
      <dgm:prSet/>
      <dgm:spPr/>
      <dgm:t>
        <a:bodyPr/>
        <a:lstStyle/>
        <a:p>
          <a:endParaRPr lang="en-US"/>
        </a:p>
      </dgm:t>
    </dgm:pt>
    <dgm:pt modelId="{544FB2FA-2841-45B1-8ECF-A9003C150E32}" type="sibTrans" cxnId="{EA5CC88E-22C6-46B0-B088-43662E5C0B71}">
      <dgm:prSet/>
      <dgm:spPr/>
      <dgm:t>
        <a:bodyPr/>
        <a:lstStyle/>
        <a:p>
          <a:endParaRPr lang="en-US"/>
        </a:p>
      </dgm:t>
    </dgm:pt>
    <dgm:pt modelId="{F7CE5BD5-8B2B-4FE2-872A-495526CB3D69}">
      <dgm:prSet/>
      <dgm:spPr/>
      <dgm:t>
        <a:bodyPr/>
        <a:lstStyle/>
        <a:p>
          <a:r>
            <a:rPr lang="en-GB" dirty="0"/>
            <a:t>Have you studied marketing before?</a:t>
          </a:r>
          <a:endParaRPr lang="en-US" dirty="0"/>
        </a:p>
      </dgm:t>
    </dgm:pt>
    <dgm:pt modelId="{3B33AFFE-B015-44E4-9A26-E78EF70BC152}" type="parTrans" cxnId="{D21065EF-7696-4F38-83B4-7DD1416A7AFC}">
      <dgm:prSet/>
      <dgm:spPr/>
      <dgm:t>
        <a:bodyPr/>
        <a:lstStyle/>
        <a:p>
          <a:endParaRPr lang="en-US"/>
        </a:p>
      </dgm:t>
    </dgm:pt>
    <dgm:pt modelId="{8637E3C0-F6E3-4093-B9BC-48D9A2E8414B}" type="sibTrans" cxnId="{D21065EF-7696-4F38-83B4-7DD1416A7AFC}">
      <dgm:prSet/>
      <dgm:spPr/>
      <dgm:t>
        <a:bodyPr/>
        <a:lstStyle/>
        <a:p>
          <a:endParaRPr lang="en-US"/>
        </a:p>
      </dgm:t>
    </dgm:pt>
    <dgm:pt modelId="{0E278681-74C3-4B22-AF6D-3157DA96DD44}">
      <dgm:prSet/>
      <dgm:spPr/>
      <dgm:t>
        <a:bodyPr/>
        <a:lstStyle/>
        <a:p>
          <a:r>
            <a:rPr lang="en-GB" dirty="0"/>
            <a:t>What is your work experience /placement role and organisation?</a:t>
          </a:r>
          <a:endParaRPr lang="en-US" dirty="0"/>
        </a:p>
      </dgm:t>
    </dgm:pt>
    <dgm:pt modelId="{271655C4-E3FF-4FB5-AF9D-7108D081AA24}" type="parTrans" cxnId="{6A892B00-6B70-4846-98D0-E8F04CF88A87}">
      <dgm:prSet/>
      <dgm:spPr/>
      <dgm:t>
        <a:bodyPr/>
        <a:lstStyle/>
        <a:p>
          <a:endParaRPr lang="en-GB"/>
        </a:p>
      </dgm:t>
    </dgm:pt>
    <dgm:pt modelId="{5D9BC169-2798-439E-820E-D4617E5D87BF}" type="sibTrans" cxnId="{6A892B00-6B70-4846-98D0-E8F04CF88A87}">
      <dgm:prSet/>
      <dgm:spPr/>
      <dgm:t>
        <a:bodyPr/>
        <a:lstStyle/>
        <a:p>
          <a:endParaRPr lang="en-GB"/>
        </a:p>
      </dgm:t>
    </dgm:pt>
    <dgm:pt modelId="{1916197F-E539-4839-866E-425D5791E386}" type="pres">
      <dgm:prSet presAssocID="{9A30C545-FE83-4547-856B-DC1904989226}" presName="cycle" presStyleCnt="0">
        <dgm:presLayoutVars>
          <dgm:dir/>
          <dgm:resizeHandles val="exact"/>
        </dgm:presLayoutVars>
      </dgm:prSet>
      <dgm:spPr/>
    </dgm:pt>
    <dgm:pt modelId="{F10C0AEE-7A18-4C9F-B206-25456C04173C}" type="pres">
      <dgm:prSet presAssocID="{FB82D30E-E8D4-4C84-AEEF-5471B6B3D96B}" presName="dummy" presStyleCnt="0"/>
      <dgm:spPr/>
    </dgm:pt>
    <dgm:pt modelId="{46CA71B4-A1AC-4E2D-ACD1-0C4113163A70}" type="pres">
      <dgm:prSet presAssocID="{FB82D30E-E8D4-4C84-AEEF-5471B6B3D96B}" presName="node" presStyleLbl="revTx" presStyleIdx="0" presStyleCnt="3">
        <dgm:presLayoutVars>
          <dgm:bulletEnabled val="1"/>
        </dgm:presLayoutVars>
      </dgm:prSet>
      <dgm:spPr/>
    </dgm:pt>
    <dgm:pt modelId="{1D300A6A-8398-45D5-B61C-F215D9EB6243}" type="pres">
      <dgm:prSet presAssocID="{544FB2FA-2841-45B1-8ECF-A9003C150E32}" presName="sibTrans" presStyleLbl="node1" presStyleIdx="0" presStyleCnt="3"/>
      <dgm:spPr/>
    </dgm:pt>
    <dgm:pt modelId="{6E8DC0F9-881F-4D12-86A5-EB64E63B9DDE}" type="pres">
      <dgm:prSet presAssocID="{F7CE5BD5-8B2B-4FE2-872A-495526CB3D69}" presName="dummy" presStyleCnt="0"/>
      <dgm:spPr/>
    </dgm:pt>
    <dgm:pt modelId="{4C018E31-82AD-41FB-AE9A-567AF775E5FC}" type="pres">
      <dgm:prSet presAssocID="{F7CE5BD5-8B2B-4FE2-872A-495526CB3D69}" presName="node" presStyleLbl="revTx" presStyleIdx="1" presStyleCnt="3">
        <dgm:presLayoutVars>
          <dgm:bulletEnabled val="1"/>
        </dgm:presLayoutVars>
      </dgm:prSet>
      <dgm:spPr/>
    </dgm:pt>
    <dgm:pt modelId="{EDD64BEC-4638-4A97-BAEA-C10B0E358396}" type="pres">
      <dgm:prSet presAssocID="{8637E3C0-F6E3-4093-B9BC-48D9A2E8414B}" presName="sibTrans" presStyleLbl="node1" presStyleIdx="1" presStyleCnt="3"/>
      <dgm:spPr/>
    </dgm:pt>
    <dgm:pt modelId="{95A4440F-65FD-4CAA-A1C0-B34EDC23B687}" type="pres">
      <dgm:prSet presAssocID="{0E278681-74C3-4B22-AF6D-3157DA96DD44}" presName="dummy" presStyleCnt="0"/>
      <dgm:spPr/>
    </dgm:pt>
    <dgm:pt modelId="{B10FC0E0-85DC-48FF-960E-C09986A80734}" type="pres">
      <dgm:prSet presAssocID="{0E278681-74C3-4B22-AF6D-3157DA96DD44}" presName="node" presStyleLbl="revTx" presStyleIdx="2" presStyleCnt="3">
        <dgm:presLayoutVars>
          <dgm:bulletEnabled val="1"/>
        </dgm:presLayoutVars>
      </dgm:prSet>
      <dgm:spPr/>
    </dgm:pt>
    <dgm:pt modelId="{3ABBDE36-3A94-4C8C-9CB0-B35F392D0472}" type="pres">
      <dgm:prSet presAssocID="{5D9BC169-2798-439E-820E-D4617E5D87BF}" presName="sibTrans" presStyleLbl="node1" presStyleIdx="2" presStyleCnt="3"/>
      <dgm:spPr/>
    </dgm:pt>
  </dgm:ptLst>
  <dgm:cxnLst>
    <dgm:cxn modelId="{6A892B00-6B70-4846-98D0-E8F04CF88A87}" srcId="{9A30C545-FE83-4547-856B-DC1904989226}" destId="{0E278681-74C3-4B22-AF6D-3157DA96DD44}" srcOrd="2" destOrd="0" parTransId="{271655C4-E3FF-4FB5-AF9D-7108D081AA24}" sibTransId="{5D9BC169-2798-439E-820E-D4617E5D87BF}"/>
    <dgm:cxn modelId="{9383203D-C2A2-4277-8280-2A6C06E1D4C8}" type="presOf" srcId="{0E278681-74C3-4B22-AF6D-3157DA96DD44}" destId="{B10FC0E0-85DC-48FF-960E-C09986A80734}" srcOrd="0" destOrd="0" presId="urn:microsoft.com/office/officeart/2005/8/layout/cycle1"/>
    <dgm:cxn modelId="{ED755F55-59A1-4A5C-B195-30312CBE8F3B}" type="presOf" srcId="{FB82D30E-E8D4-4C84-AEEF-5471B6B3D96B}" destId="{46CA71B4-A1AC-4E2D-ACD1-0C4113163A70}" srcOrd="0" destOrd="0" presId="urn:microsoft.com/office/officeart/2005/8/layout/cycle1"/>
    <dgm:cxn modelId="{680DD678-4EA3-4101-89D7-70036704E8CD}" type="presOf" srcId="{9A30C545-FE83-4547-856B-DC1904989226}" destId="{1916197F-E539-4839-866E-425D5791E386}" srcOrd="0" destOrd="0" presId="urn:microsoft.com/office/officeart/2005/8/layout/cycle1"/>
    <dgm:cxn modelId="{EA5CC88E-22C6-46B0-B088-43662E5C0B71}" srcId="{9A30C545-FE83-4547-856B-DC1904989226}" destId="{FB82D30E-E8D4-4C84-AEEF-5471B6B3D96B}" srcOrd="0" destOrd="0" parTransId="{844B7B2A-2DE8-4156-A7F6-CFB51C60372C}" sibTransId="{544FB2FA-2841-45B1-8ECF-A9003C150E32}"/>
    <dgm:cxn modelId="{730280B3-DC54-4359-B423-442814336A7D}" type="presOf" srcId="{8637E3C0-F6E3-4093-B9BC-48D9A2E8414B}" destId="{EDD64BEC-4638-4A97-BAEA-C10B0E358396}" srcOrd="0" destOrd="0" presId="urn:microsoft.com/office/officeart/2005/8/layout/cycle1"/>
    <dgm:cxn modelId="{CAA0EED9-3221-40ED-98BD-3890BF6EA3C3}" type="presOf" srcId="{544FB2FA-2841-45B1-8ECF-A9003C150E32}" destId="{1D300A6A-8398-45D5-B61C-F215D9EB6243}" srcOrd="0" destOrd="0" presId="urn:microsoft.com/office/officeart/2005/8/layout/cycle1"/>
    <dgm:cxn modelId="{103879DA-5003-42D4-86A7-C9C59E965EF9}" type="presOf" srcId="{F7CE5BD5-8B2B-4FE2-872A-495526CB3D69}" destId="{4C018E31-82AD-41FB-AE9A-567AF775E5FC}" srcOrd="0" destOrd="0" presId="urn:microsoft.com/office/officeart/2005/8/layout/cycle1"/>
    <dgm:cxn modelId="{3BF0E9E7-D52B-4B40-9CD2-99B3F4464118}" type="presOf" srcId="{5D9BC169-2798-439E-820E-D4617E5D87BF}" destId="{3ABBDE36-3A94-4C8C-9CB0-B35F392D0472}" srcOrd="0" destOrd="0" presId="urn:microsoft.com/office/officeart/2005/8/layout/cycle1"/>
    <dgm:cxn modelId="{D21065EF-7696-4F38-83B4-7DD1416A7AFC}" srcId="{9A30C545-FE83-4547-856B-DC1904989226}" destId="{F7CE5BD5-8B2B-4FE2-872A-495526CB3D69}" srcOrd="1" destOrd="0" parTransId="{3B33AFFE-B015-44E4-9A26-E78EF70BC152}" sibTransId="{8637E3C0-F6E3-4093-B9BC-48D9A2E8414B}"/>
    <dgm:cxn modelId="{EDA7E781-67F6-4D57-A0A5-DDCD45D72EBE}" type="presParOf" srcId="{1916197F-E539-4839-866E-425D5791E386}" destId="{F10C0AEE-7A18-4C9F-B206-25456C04173C}" srcOrd="0" destOrd="0" presId="urn:microsoft.com/office/officeart/2005/8/layout/cycle1"/>
    <dgm:cxn modelId="{78F3093F-2CFC-4323-9E24-7F1E0FF602FB}" type="presParOf" srcId="{1916197F-E539-4839-866E-425D5791E386}" destId="{46CA71B4-A1AC-4E2D-ACD1-0C4113163A70}" srcOrd="1" destOrd="0" presId="urn:microsoft.com/office/officeart/2005/8/layout/cycle1"/>
    <dgm:cxn modelId="{7914E5B5-94AE-4F90-ABD4-B1C9BCB727F7}" type="presParOf" srcId="{1916197F-E539-4839-866E-425D5791E386}" destId="{1D300A6A-8398-45D5-B61C-F215D9EB6243}" srcOrd="2" destOrd="0" presId="urn:microsoft.com/office/officeart/2005/8/layout/cycle1"/>
    <dgm:cxn modelId="{F54E4985-8D3D-4A7F-8C86-AF38E103D615}" type="presParOf" srcId="{1916197F-E539-4839-866E-425D5791E386}" destId="{6E8DC0F9-881F-4D12-86A5-EB64E63B9DDE}" srcOrd="3" destOrd="0" presId="urn:microsoft.com/office/officeart/2005/8/layout/cycle1"/>
    <dgm:cxn modelId="{FD80975B-344B-40B1-8A76-858632E90461}" type="presParOf" srcId="{1916197F-E539-4839-866E-425D5791E386}" destId="{4C018E31-82AD-41FB-AE9A-567AF775E5FC}" srcOrd="4" destOrd="0" presId="urn:microsoft.com/office/officeart/2005/8/layout/cycle1"/>
    <dgm:cxn modelId="{217B7F92-7245-42C2-8F37-A35C8BBE8371}" type="presParOf" srcId="{1916197F-E539-4839-866E-425D5791E386}" destId="{EDD64BEC-4638-4A97-BAEA-C10B0E358396}" srcOrd="5" destOrd="0" presId="urn:microsoft.com/office/officeart/2005/8/layout/cycle1"/>
    <dgm:cxn modelId="{6CD5B345-EF85-455A-AF55-71FCC2C51C4F}" type="presParOf" srcId="{1916197F-E539-4839-866E-425D5791E386}" destId="{95A4440F-65FD-4CAA-A1C0-B34EDC23B687}" srcOrd="6" destOrd="0" presId="urn:microsoft.com/office/officeart/2005/8/layout/cycle1"/>
    <dgm:cxn modelId="{5317EC88-1B1B-44FC-B132-314B0A4131D7}" type="presParOf" srcId="{1916197F-E539-4839-866E-425D5791E386}" destId="{B10FC0E0-85DC-48FF-960E-C09986A80734}" srcOrd="7" destOrd="0" presId="urn:microsoft.com/office/officeart/2005/8/layout/cycle1"/>
    <dgm:cxn modelId="{EBD65DBF-4AEF-41D3-9D09-493FB289B06F}" type="presParOf" srcId="{1916197F-E539-4839-866E-425D5791E386}" destId="{3ABBDE36-3A94-4C8C-9CB0-B35F392D0472}"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34F878-07DC-4DDD-8629-B6CE7231C5B4}"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1DC8A93F-557C-46F8-A9C4-B7A4406E055A}">
      <dgm:prSet/>
      <dgm:spPr/>
      <dgm:t>
        <a:bodyPr/>
        <a:lstStyle/>
        <a:p>
          <a:r>
            <a:rPr lang="en-GB" b="1" dirty="0">
              <a:solidFill>
                <a:schemeClr val="tx1">
                  <a:lumMod val="75000"/>
                  <a:lumOff val="25000"/>
                </a:schemeClr>
              </a:solidFill>
            </a:rPr>
            <a:t>To prepare students for the workplace by focussing on the identification and implementation of key marketing responsibilities that add value to an organisation and their customers. </a:t>
          </a:r>
          <a:endParaRPr lang="en-US" dirty="0"/>
        </a:p>
      </dgm:t>
    </dgm:pt>
    <dgm:pt modelId="{9EBE6041-98EE-43FD-8596-118BFFE55E76}" type="parTrans" cxnId="{CC181488-4A56-46DB-830A-0BBF657FC9B4}">
      <dgm:prSet/>
      <dgm:spPr/>
      <dgm:t>
        <a:bodyPr/>
        <a:lstStyle/>
        <a:p>
          <a:endParaRPr lang="en-US"/>
        </a:p>
      </dgm:t>
    </dgm:pt>
    <dgm:pt modelId="{249F4276-8952-4C72-B03D-3037E9FFC699}" type="sibTrans" cxnId="{CC181488-4A56-46DB-830A-0BBF657FC9B4}">
      <dgm:prSet/>
      <dgm:spPr/>
      <dgm:t>
        <a:bodyPr/>
        <a:lstStyle/>
        <a:p>
          <a:endParaRPr lang="en-US"/>
        </a:p>
      </dgm:t>
    </dgm:pt>
    <dgm:pt modelId="{EF9EDB83-6410-4FDC-BAC1-E6EF24ABF7F6}" type="pres">
      <dgm:prSet presAssocID="{6434F878-07DC-4DDD-8629-B6CE7231C5B4}" presName="hierChild1" presStyleCnt="0">
        <dgm:presLayoutVars>
          <dgm:chPref val="1"/>
          <dgm:dir/>
          <dgm:animOne val="branch"/>
          <dgm:animLvl val="lvl"/>
          <dgm:resizeHandles/>
        </dgm:presLayoutVars>
      </dgm:prSet>
      <dgm:spPr/>
    </dgm:pt>
    <dgm:pt modelId="{E3F3DB6C-87A2-429B-8844-B378B32AE5A9}" type="pres">
      <dgm:prSet presAssocID="{1DC8A93F-557C-46F8-A9C4-B7A4406E055A}" presName="hierRoot1" presStyleCnt="0"/>
      <dgm:spPr/>
    </dgm:pt>
    <dgm:pt modelId="{85C1835E-69BC-4CA9-99E9-5F6DE3307FD0}" type="pres">
      <dgm:prSet presAssocID="{1DC8A93F-557C-46F8-A9C4-B7A4406E055A}" presName="composite" presStyleCnt="0"/>
      <dgm:spPr/>
    </dgm:pt>
    <dgm:pt modelId="{D91CD25B-4A70-4DF9-B73B-05AC38C9F8BD}" type="pres">
      <dgm:prSet presAssocID="{1DC8A93F-557C-46F8-A9C4-B7A4406E055A}" presName="background" presStyleLbl="node0" presStyleIdx="0" presStyleCnt="1"/>
      <dgm:spPr/>
    </dgm:pt>
    <dgm:pt modelId="{F1B9A4EB-070C-4132-9E61-9001F23FB2BC}" type="pres">
      <dgm:prSet presAssocID="{1DC8A93F-557C-46F8-A9C4-B7A4406E055A}" presName="text" presStyleLbl="fgAcc0" presStyleIdx="0" presStyleCnt="1" custScaleX="123102" custLinFactNeighborX="-3948" custLinFactNeighborY="-14959">
        <dgm:presLayoutVars>
          <dgm:chPref val="3"/>
        </dgm:presLayoutVars>
      </dgm:prSet>
      <dgm:spPr/>
    </dgm:pt>
    <dgm:pt modelId="{8E26C89E-E1C4-47BA-8ECB-38E9610F729D}" type="pres">
      <dgm:prSet presAssocID="{1DC8A93F-557C-46F8-A9C4-B7A4406E055A}" presName="hierChild2" presStyleCnt="0"/>
      <dgm:spPr/>
    </dgm:pt>
  </dgm:ptLst>
  <dgm:cxnLst>
    <dgm:cxn modelId="{45D0951E-A271-4E0C-B8FE-020A6AD0046E}" type="presOf" srcId="{1DC8A93F-557C-46F8-A9C4-B7A4406E055A}" destId="{F1B9A4EB-070C-4132-9E61-9001F23FB2BC}" srcOrd="0" destOrd="0" presId="urn:microsoft.com/office/officeart/2005/8/layout/hierarchy1"/>
    <dgm:cxn modelId="{CC181488-4A56-46DB-830A-0BBF657FC9B4}" srcId="{6434F878-07DC-4DDD-8629-B6CE7231C5B4}" destId="{1DC8A93F-557C-46F8-A9C4-B7A4406E055A}" srcOrd="0" destOrd="0" parTransId="{9EBE6041-98EE-43FD-8596-118BFFE55E76}" sibTransId="{249F4276-8952-4C72-B03D-3037E9FFC699}"/>
    <dgm:cxn modelId="{0176B78A-405D-4972-8983-3419AF38783E}" type="presOf" srcId="{6434F878-07DC-4DDD-8629-B6CE7231C5B4}" destId="{EF9EDB83-6410-4FDC-BAC1-E6EF24ABF7F6}" srcOrd="0" destOrd="0" presId="urn:microsoft.com/office/officeart/2005/8/layout/hierarchy1"/>
    <dgm:cxn modelId="{F1230E04-560A-4449-BE51-9DAA21448D68}" type="presParOf" srcId="{EF9EDB83-6410-4FDC-BAC1-E6EF24ABF7F6}" destId="{E3F3DB6C-87A2-429B-8844-B378B32AE5A9}" srcOrd="0" destOrd="0" presId="urn:microsoft.com/office/officeart/2005/8/layout/hierarchy1"/>
    <dgm:cxn modelId="{B825767D-4C7A-4845-98EC-B0722C18E71E}" type="presParOf" srcId="{E3F3DB6C-87A2-429B-8844-B378B32AE5A9}" destId="{85C1835E-69BC-4CA9-99E9-5F6DE3307FD0}" srcOrd="0" destOrd="0" presId="urn:microsoft.com/office/officeart/2005/8/layout/hierarchy1"/>
    <dgm:cxn modelId="{EB9F6D4D-C467-439B-873D-72F47B2747F3}" type="presParOf" srcId="{85C1835E-69BC-4CA9-99E9-5F6DE3307FD0}" destId="{D91CD25B-4A70-4DF9-B73B-05AC38C9F8BD}" srcOrd="0" destOrd="0" presId="urn:microsoft.com/office/officeart/2005/8/layout/hierarchy1"/>
    <dgm:cxn modelId="{57150FAD-0AF3-46E6-8005-2D94CAF64324}" type="presParOf" srcId="{85C1835E-69BC-4CA9-99E9-5F6DE3307FD0}" destId="{F1B9A4EB-070C-4132-9E61-9001F23FB2BC}" srcOrd="1" destOrd="0" presId="urn:microsoft.com/office/officeart/2005/8/layout/hierarchy1"/>
    <dgm:cxn modelId="{3EEE8CBC-2196-4CB9-906B-F482F5AE5CCA}" type="presParOf" srcId="{E3F3DB6C-87A2-429B-8844-B378B32AE5A9}" destId="{8E26C89E-E1C4-47BA-8ECB-38E9610F729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A71B4-A1AC-4E2D-ACD1-0C4113163A70}">
      <dsp:nvSpPr>
        <dsp:cNvPr id="0" name=""/>
        <dsp:cNvSpPr/>
      </dsp:nvSpPr>
      <dsp:spPr>
        <a:xfrm>
          <a:off x="4112979" y="348232"/>
          <a:ext cx="1773636" cy="1773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What is your name and background?</a:t>
          </a:r>
          <a:endParaRPr lang="en-US" sz="2200" kern="1200" dirty="0"/>
        </a:p>
      </dsp:txBody>
      <dsp:txXfrm>
        <a:off x="4112979" y="348232"/>
        <a:ext cx="1773636" cy="1773636"/>
      </dsp:txXfrm>
    </dsp:sp>
    <dsp:sp modelId="{1D300A6A-8398-45D5-B61C-F215D9EB6243}">
      <dsp:nvSpPr>
        <dsp:cNvPr id="0" name=""/>
        <dsp:cNvSpPr/>
      </dsp:nvSpPr>
      <dsp:spPr>
        <a:xfrm>
          <a:off x="1406829" y="-1967"/>
          <a:ext cx="4198711" cy="4198711"/>
        </a:xfrm>
        <a:prstGeom prst="circularArrow">
          <a:avLst>
            <a:gd name="adj1" fmla="val 8237"/>
            <a:gd name="adj2" fmla="val 575163"/>
            <a:gd name="adj3" fmla="val 2968219"/>
            <a:gd name="adj4" fmla="val 48799"/>
            <a:gd name="adj5" fmla="val 9610"/>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sp>
    <dsp:sp modelId="{4C018E31-82AD-41FB-AE9A-567AF775E5FC}">
      <dsp:nvSpPr>
        <dsp:cNvPr id="0" name=""/>
        <dsp:cNvSpPr/>
      </dsp:nvSpPr>
      <dsp:spPr>
        <a:xfrm>
          <a:off x="2619366" y="2935244"/>
          <a:ext cx="1773636" cy="1773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Have you studied marketing before?</a:t>
          </a:r>
          <a:endParaRPr lang="en-US" sz="2200" kern="1200" dirty="0"/>
        </a:p>
      </dsp:txBody>
      <dsp:txXfrm>
        <a:off x="2619366" y="2935244"/>
        <a:ext cx="1773636" cy="1773636"/>
      </dsp:txXfrm>
    </dsp:sp>
    <dsp:sp modelId="{EDD64BEC-4638-4A97-BAEA-C10B0E358396}">
      <dsp:nvSpPr>
        <dsp:cNvPr id="0" name=""/>
        <dsp:cNvSpPr/>
      </dsp:nvSpPr>
      <dsp:spPr>
        <a:xfrm>
          <a:off x="1406829" y="-1967"/>
          <a:ext cx="4198711" cy="4198711"/>
        </a:xfrm>
        <a:prstGeom prst="circularArrow">
          <a:avLst>
            <a:gd name="adj1" fmla="val 8237"/>
            <a:gd name="adj2" fmla="val 575163"/>
            <a:gd name="adj3" fmla="val 10176038"/>
            <a:gd name="adj4" fmla="val 7256618"/>
            <a:gd name="adj5" fmla="val 9610"/>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sp>
    <dsp:sp modelId="{B10FC0E0-85DC-48FF-960E-C09986A80734}">
      <dsp:nvSpPr>
        <dsp:cNvPr id="0" name=""/>
        <dsp:cNvSpPr/>
      </dsp:nvSpPr>
      <dsp:spPr>
        <a:xfrm>
          <a:off x="1125754" y="348232"/>
          <a:ext cx="1773636" cy="1773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What is your work experience /placement role and organisation?</a:t>
          </a:r>
          <a:endParaRPr lang="en-US" sz="2200" kern="1200" dirty="0"/>
        </a:p>
      </dsp:txBody>
      <dsp:txXfrm>
        <a:off x="1125754" y="348232"/>
        <a:ext cx="1773636" cy="1773636"/>
      </dsp:txXfrm>
    </dsp:sp>
    <dsp:sp modelId="{3ABBDE36-3A94-4C8C-9CB0-B35F392D0472}">
      <dsp:nvSpPr>
        <dsp:cNvPr id="0" name=""/>
        <dsp:cNvSpPr/>
      </dsp:nvSpPr>
      <dsp:spPr>
        <a:xfrm>
          <a:off x="1406829" y="-1967"/>
          <a:ext cx="4198711" cy="4198711"/>
        </a:xfrm>
        <a:prstGeom prst="circularArrow">
          <a:avLst>
            <a:gd name="adj1" fmla="val 8237"/>
            <a:gd name="adj2" fmla="val 575163"/>
            <a:gd name="adj3" fmla="val 16860797"/>
            <a:gd name="adj4" fmla="val 14964039"/>
            <a:gd name="adj5" fmla="val 9610"/>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1CD25B-4A70-4DF9-B73B-05AC38C9F8BD}">
      <dsp:nvSpPr>
        <dsp:cNvPr id="0" name=""/>
        <dsp:cNvSpPr/>
      </dsp:nvSpPr>
      <dsp:spPr>
        <a:xfrm>
          <a:off x="1857321" y="-487902"/>
          <a:ext cx="6336883" cy="326876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9A4EB-070C-4132-9E61-9001F23FB2BC}">
      <dsp:nvSpPr>
        <dsp:cNvPr id="0" name=""/>
        <dsp:cNvSpPr/>
      </dsp:nvSpPr>
      <dsp:spPr>
        <a:xfrm>
          <a:off x="2429284" y="55462"/>
          <a:ext cx="6336883" cy="326876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b="1" kern="1200" dirty="0">
              <a:solidFill>
                <a:schemeClr val="tx1">
                  <a:lumMod val="75000"/>
                  <a:lumOff val="25000"/>
                </a:schemeClr>
              </a:solidFill>
            </a:rPr>
            <a:t>To prepare students for the workplace by focussing on the identification and implementation of key marketing responsibilities that add value to an organisation and their customers. </a:t>
          </a:r>
          <a:endParaRPr lang="en-US" sz="3200" kern="1200" dirty="0"/>
        </a:p>
      </dsp:txBody>
      <dsp:txXfrm>
        <a:off x="2525023" y="151201"/>
        <a:ext cx="6145405" cy="3077291"/>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B8B7B6-E3BA-4A0D-9A2A-6CFC733A398F}" type="slidenum">
              <a:rPr lang="en-GB" smtClean="0"/>
              <a:t>1</a:t>
            </a:fld>
            <a:endParaRPr lang="en-GB"/>
          </a:p>
        </p:txBody>
      </p:sp>
    </p:spTree>
    <p:extLst>
      <p:ext uri="{BB962C8B-B14F-4D97-AF65-F5344CB8AC3E}">
        <p14:creationId xmlns:p14="http://schemas.microsoft.com/office/powerpoint/2010/main" val="3462306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2323401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20</a:t>
            </a:fld>
            <a:endParaRPr lang="en-US" dirty="0"/>
          </a:p>
        </p:txBody>
      </p:sp>
    </p:spTree>
    <p:extLst>
      <p:ext uri="{BB962C8B-B14F-4D97-AF65-F5344CB8AC3E}">
        <p14:creationId xmlns:p14="http://schemas.microsoft.com/office/powerpoint/2010/main" val="2107543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2BBAA4EF-7955-462D-8898-9A83E9CBF57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39A5978-92F7-4400-9902-D6D34D905EE6}" type="slidenum">
              <a:rPr lang="en-US" altLang="en-US" smtClean="0">
                <a:ea typeface="ヒラギノ角ゴ Pro W3"/>
                <a:cs typeface="ヒラギノ角ゴ Pro W3"/>
              </a:rPr>
              <a:pPr>
                <a:spcBef>
                  <a:spcPct val="0"/>
                </a:spcBef>
              </a:pPr>
              <a:t>22</a:t>
            </a:fld>
            <a:endParaRPr lang="en-US" altLang="en-US">
              <a:ea typeface="ヒラギノ角ゴ Pro W3"/>
              <a:cs typeface="ヒラギノ角ゴ Pro W3"/>
            </a:endParaRPr>
          </a:p>
        </p:txBody>
      </p:sp>
      <p:sp>
        <p:nvSpPr>
          <p:cNvPr id="44035" name="Rectangle 2">
            <a:extLst>
              <a:ext uri="{FF2B5EF4-FFF2-40B4-BE49-F238E27FC236}">
                <a16:creationId xmlns:a16="http://schemas.microsoft.com/office/drawing/2014/main" id="{6934D610-6E1F-4003-BD4F-42A96ACADF4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DD971522-D97D-4C4A-BB9C-211DF284CC5B}"/>
              </a:ext>
            </a:extLst>
          </p:cNvPr>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0000" lnSpcReduction="20000"/>
          </a:bodyPr>
          <a:lstStyle/>
          <a:p>
            <a:pPr>
              <a:defRPr/>
            </a:pPr>
            <a:r>
              <a:rPr lang="en-US" altLang="en-US" dirty="0"/>
              <a:t>Marketing is the process of building profitable customer relationships by creating value for customers and capturing value in return</a:t>
            </a:r>
          </a:p>
          <a:p>
            <a:pPr>
              <a:defRPr/>
            </a:pPr>
            <a:endParaRPr lang="en-US" altLang="en-US" dirty="0"/>
          </a:p>
          <a:p>
            <a:pPr>
              <a:defRPr/>
            </a:pPr>
            <a:r>
              <a:rPr lang="en-US" altLang="en-US" dirty="0"/>
              <a:t>The first four steps of the marketing process focus on creating value for customers:</a:t>
            </a:r>
          </a:p>
          <a:p>
            <a:pPr marL="228600" indent="-228600">
              <a:buFont typeface="+mj-lt"/>
              <a:buAutoNum type="arabicPeriod"/>
              <a:defRPr/>
            </a:pPr>
            <a:r>
              <a:rPr lang="en-US" altLang="en-US" dirty="0"/>
              <a:t>The company first gains a full understanding of the marketplace by researching environmental factors (PESTEL), competitive factors &amp; customer needs and managing marketing information.</a:t>
            </a:r>
          </a:p>
          <a:p>
            <a:pPr marL="228600" indent="-228600">
              <a:buFont typeface="+mj-lt"/>
              <a:buAutoNum type="arabicPeriod"/>
              <a:defRPr/>
            </a:pPr>
            <a:r>
              <a:rPr lang="en-US" altLang="en-US" dirty="0"/>
              <a:t>It then designs a customer-driven marketing strategy based on the answers to two simple questions. The first question is “What consumers will we serve?” (market segmentation and targeting). Good marketing companies know that they cannot serve all customers in every way. Instead, they need to focus their resources on the customers they can serve best and most profitably. The second marketing strategy question is “How can we best serve targeted customers?” (differentiation and positioning). Here, the marketer outlines a value proposition that spells out what values the company will deliver to win target customers.</a:t>
            </a:r>
          </a:p>
          <a:p>
            <a:pPr marL="228600" indent="-228600">
              <a:buFont typeface="+mj-lt"/>
              <a:buAutoNum type="arabicPeriod"/>
              <a:defRPr/>
            </a:pPr>
            <a:r>
              <a:rPr lang="en-US" altLang="en-US" dirty="0"/>
              <a:t>With its marketing strategy chosen, the company now constructs an integrated marketing program—consisting of a blend of the seven marketing mix elements—7Ps—that transforms the marketing strategy into real value for customers. The company develops product offers and creates strong brand identities for them. It prices these offers to create real customer value and distributes the offers to make them available to target consumers. They also design promotional programs that communicate the value proposition to target customers and persuade them to act on the market offer.</a:t>
            </a:r>
          </a:p>
          <a:p>
            <a:pPr marL="228600" indent="-228600">
              <a:buFont typeface="+mj-lt"/>
              <a:buAutoNum type="arabicPeriod"/>
              <a:defRPr/>
            </a:pPr>
            <a:r>
              <a:rPr lang="en-US" altLang="en-US" dirty="0"/>
              <a:t>Finally, the company creates a relationship with the customer in order to retain their long-term loyalty to the brand.</a:t>
            </a:r>
          </a:p>
          <a:p>
            <a:pPr>
              <a:defRPr/>
            </a:pPr>
            <a:endParaRPr lang="en-US" altLang="en-US" dirty="0"/>
          </a:p>
          <a:p>
            <a:pPr>
              <a:defRPr/>
            </a:pPr>
            <a:endParaRPr lang="en-US" altLang="en-US" dirty="0"/>
          </a:p>
          <a:p>
            <a:pPr>
              <a:defRPr/>
            </a:pPr>
            <a:r>
              <a:rPr lang="en-US" altLang="en-US" dirty="0"/>
              <a:t>The first four steps in the marketing process create value </a:t>
            </a:r>
            <a:r>
              <a:rPr lang="en-US" altLang="en-US" i="1" dirty="0"/>
              <a:t>for</a:t>
            </a:r>
            <a:r>
              <a:rPr lang="en-US" altLang="en-US" dirty="0"/>
              <a:t> customers. In the final step, the company reaps the rewards of its strong customer relationships by capturing value </a:t>
            </a:r>
            <a:r>
              <a:rPr lang="en-US" altLang="en-US" i="1" dirty="0"/>
              <a:t>from</a:t>
            </a:r>
            <a:r>
              <a:rPr lang="en-US" altLang="en-US" dirty="0"/>
              <a:t> customers. Delivering superior customer value creates highly satisfied customers who will buy more and buy again. This helps the company capture customer lifetime value and greater share of customer. The result is increased long-term customer equity for the firm.</a:t>
            </a:r>
          </a:p>
          <a:p>
            <a:pPr>
              <a:defRPr/>
            </a:pPr>
            <a:endParaRPr lang="en-US" altLang="en-US" dirty="0"/>
          </a:p>
          <a:p>
            <a:pPr>
              <a:defRPr/>
            </a:pPr>
            <a:r>
              <a:rPr lang="en-US" altLang="en-US" dirty="0"/>
              <a:t>Finally, in the face of today’s changing marketing landscape, companies must take into account three additional factors. In building customer and partner relationships, they must harness marketing technology, take advantage of global opportunities, and ensure that they act in an environmentally and socially responsible way.</a:t>
            </a:r>
          </a:p>
          <a:p>
            <a:pPr>
              <a:defRPr/>
            </a:pPr>
            <a:endParaRPr lang="en-US" altLang="en-US" dirty="0"/>
          </a:p>
          <a:p>
            <a:pPr>
              <a:defRPr/>
            </a:pPr>
            <a:r>
              <a:rPr lang="en-US" altLang="en-US" dirty="0"/>
              <a:t>Essentially, over the course of the term, this is what we’ll be looking 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1/26/2026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1/26/2026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1/26/2026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1/26/2026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1/26/2026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1/26/2026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1/26/2026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1/26/2026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1/26/2026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1/26/2026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userDrawn="1"/>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endParaRPr lang="en-US" dirty="0"/>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p:txBody>
          <a:bodyPr/>
          <a:lstStyle/>
          <a:p>
            <a:fld id="{6FCA8E82-58CD-E045-8B98-B7A85B79B752}" type="datetime4">
              <a:rPr lang="en-US" smtClean="0"/>
              <a:pPr/>
              <a:t>January 26, 2026</a:t>
            </a:fld>
            <a:endParaRPr lang="en-US" dirty="0">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1330998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6" pos="3480">
          <p15:clr>
            <a:srgbClr val="FBAE40"/>
          </p15:clr>
        </p15:guide>
        <p15:guide id="7" orient="horz" pos="1440">
          <p15:clr>
            <a:srgbClr val="FBAE40"/>
          </p15:clr>
        </p15:guide>
        <p15:guide id="9" orient="horz" pos="1224">
          <p15:clr>
            <a:srgbClr val="FBAE40"/>
          </p15:clr>
        </p15:guide>
        <p15:guide id="10" orient="horz" pos="55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1/26/2026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 id="2147483763" r:id="rId12"/>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9SlhLhSHRyM?feature=oembed"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dirty="0">
                <a:solidFill>
                  <a:srgbClr val="FFFFFF"/>
                </a:solidFill>
              </a:rPr>
              <a:t>Marketing in practice</a:t>
            </a:r>
            <a:br>
              <a:rPr lang="en-US" dirty="0">
                <a:solidFill>
                  <a:srgbClr val="FFFFFF"/>
                </a:solidFill>
              </a:rPr>
            </a:br>
            <a:br>
              <a:rPr lang="en-US" dirty="0">
                <a:solidFill>
                  <a:srgbClr val="FFFFFF"/>
                </a:solidFill>
              </a:rPr>
            </a:br>
            <a:r>
              <a:rPr lang="en-GB" b="0" i="0" dirty="0">
                <a:solidFill>
                  <a:srgbClr val="FFFFFF"/>
                </a:solidFill>
                <a:effectLst/>
                <a:latin typeface="Arial" panose="020B0604020202020204" pitchFamily="34" charset="0"/>
              </a:rPr>
              <a:t>Bmbm5024</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January 2026</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5024761" y="4261282"/>
            <a:ext cx="4785064" cy="707886"/>
          </a:xfrm>
          <a:prstGeom prst="rect">
            <a:avLst/>
          </a:prstGeom>
          <a:noFill/>
        </p:spPr>
        <p:txBody>
          <a:bodyPr wrap="square" rtlCol="0">
            <a:spAutoFit/>
          </a:bodyPr>
          <a:lstStyle/>
          <a:p>
            <a:pPr algn="ctr"/>
            <a:r>
              <a:rPr lang="en-GB" sz="4000" b="1">
                <a:solidFill>
                  <a:srgbClr val="FFC000"/>
                </a:solidFill>
              </a:rPr>
              <a:t>Welcome </a:t>
            </a:r>
            <a:r>
              <a:rPr lang="en-GB" sz="4000" b="1" dirty="0">
                <a:solidFill>
                  <a:srgbClr val="FFC000"/>
                </a:solidFill>
              </a:rPr>
              <a:t>Session</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771148" y="1037967"/>
            <a:ext cx="3054091" cy="4709131"/>
          </a:xfrm>
        </p:spPr>
        <p:txBody>
          <a:bodyPr anchor="ctr">
            <a:normAutofit/>
          </a:bodyPr>
          <a:lstStyle/>
          <a:p>
            <a:r>
              <a:rPr lang="en-GB">
                <a:solidFill>
                  <a:srgbClr val="FFFEFF"/>
                </a:solidFill>
              </a:rPr>
              <a:t>a bit about myself – Daniela hellyer</a:t>
            </a:r>
          </a:p>
        </p:txBody>
      </p:sp>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4534935" y="597643"/>
            <a:ext cx="7210531" cy="5757309"/>
          </a:xfrm>
        </p:spPr>
        <p:txBody>
          <a:bodyPr>
            <a:normAutofit lnSpcReduction="10000"/>
          </a:bodyPr>
          <a:lstStyle/>
          <a:p>
            <a:pPr>
              <a:lnSpc>
                <a:spcPct val="100000"/>
              </a:lnSpc>
            </a:pPr>
            <a:endParaRPr lang="en-GB" sz="1600" dirty="0"/>
          </a:p>
          <a:p>
            <a:pPr>
              <a:lnSpc>
                <a:spcPct val="100000"/>
              </a:lnSpc>
            </a:pPr>
            <a:r>
              <a:rPr lang="en-GB" sz="2000" dirty="0"/>
              <a:t>My name is Gwyneth Jones. I have lectured for over 25 years in the UK and Internationally. I also have industry experience within a range of private companies and public sector organisations.</a:t>
            </a:r>
          </a:p>
          <a:p>
            <a:pPr>
              <a:lnSpc>
                <a:spcPct val="100000"/>
              </a:lnSpc>
            </a:pPr>
            <a:r>
              <a:rPr lang="en-GB" sz="2000" dirty="0"/>
              <a:t>I joined the University of Wales Trinity Saint David in January 2023 as a full-time lecturer in the university’s Institute of Management and Health where I specialise in the area of Marketing</a:t>
            </a:r>
          </a:p>
          <a:p>
            <a:pPr>
              <a:lnSpc>
                <a:spcPct val="100000"/>
              </a:lnSpc>
            </a:pPr>
            <a:r>
              <a:rPr lang="en-GB" sz="2000" dirty="0"/>
              <a:t>I have a BA (Hons) in Business from Brunel University, an MSc in Strategic Marketing from Swansea University, a CIM Post Graduate Diploma in Marketing and a teaching qualification in Post Compulsory Education. </a:t>
            </a:r>
          </a:p>
          <a:p>
            <a:pPr>
              <a:lnSpc>
                <a:spcPct val="100000"/>
              </a:lnSpc>
            </a:pPr>
            <a:r>
              <a:rPr lang="en-GB" sz="2000" dirty="0"/>
              <a:t>I am a member of The Chartered Institute of Marketing, The Chartered Management Institute and a Fellow of The Higher Education Academy</a:t>
            </a:r>
          </a:p>
          <a:p>
            <a:pPr>
              <a:lnSpc>
                <a:spcPct val="100000"/>
              </a:lnSpc>
            </a:pPr>
            <a:r>
              <a:rPr lang="en-GB" sz="2000" dirty="0"/>
              <a:t>You can contact me at </a:t>
            </a:r>
            <a:r>
              <a:rPr lang="en-GB" sz="2000" dirty="0">
                <a:solidFill>
                  <a:srgbClr val="0070C0"/>
                </a:solidFill>
              </a:rPr>
              <a:t>Gwyneth.jones@uwtsd.ac.uk</a:t>
            </a:r>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2</a:t>
            </a:fld>
            <a:endParaRPr lang="en-US"/>
          </a:p>
        </p:txBody>
      </p:sp>
    </p:spTree>
    <p:extLst>
      <p:ext uri="{BB962C8B-B14F-4D97-AF65-F5344CB8AC3E}">
        <p14:creationId xmlns:p14="http://schemas.microsoft.com/office/powerpoint/2010/main" val="4144749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581192" y="702156"/>
            <a:ext cx="11029616" cy="936144"/>
          </a:xfrm>
        </p:spPr>
        <p:txBody>
          <a:bodyPr/>
          <a:lstStyle/>
          <a:p>
            <a:r>
              <a:rPr lang="en-GB" dirty="0"/>
              <a:t>How I would like to work with you</a:t>
            </a:r>
          </a:p>
        </p:txBody>
      </p:sp>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581192" y="1988598"/>
            <a:ext cx="6917210" cy="4226450"/>
          </a:xfrm>
        </p:spPr>
        <p:txBody>
          <a:bodyPr>
            <a:noAutofit/>
          </a:bodyPr>
          <a:lstStyle/>
          <a:p>
            <a:r>
              <a:rPr lang="en-GB" sz="2400" dirty="0"/>
              <a:t>Be curious and embrace the module</a:t>
            </a:r>
          </a:p>
          <a:p>
            <a:r>
              <a:rPr lang="en-GB" sz="2400" dirty="0"/>
              <a:t>Keep up to date with business news in the media</a:t>
            </a:r>
          </a:p>
          <a:p>
            <a:r>
              <a:rPr lang="en-GB" sz="2400" dirty="0"/>
              <a:t>Contribute to our discussions</a:t>
            </a:r>
          </a:p>
          <a:p>
            <a:r>
              <a:rPr lang="en-GB" sz="2400" dirty="0"/>
              <a:t>Complete the tasks that you are given for the next session (e.g. reflect and answer questions, research marketing trends)</a:t>
            </a:r>
          </a:p>
          <a:p>
            <a:endParaRPr lang="en-GB" sz="1500" dirty="0"/>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p:txBody>
          <a:bodyPr/>
          <a:lstStyle/>
          <a:p>
            <a:fld id="{3A98EE3D-8CD1-4C3F-BD1C-C98C9596463C}" type="slidenum">
              <a:rPr lang="en-US" smtClean="0"/>
              <a:t>3</a:t>
            </a:fld>
            <a:endParaRPr lang="en-US" dirty="0"/>
          </a:p>
        </p:txBody>
      </p:sp>
      <p:pic>
        <p:nvPicPr>
          <p:cNvPr id="8" name="Picture 7" descr="Colleagues huddle">
            <a:extLst>
              <a:ext uri="{FF2B5EF4-FFF2-40B4-BE49-F238E27FC236}">
                <a16:creationId xmlns:a16="http://schemas.microsoft.com/office/drawing/2014/main" id="{B30C7E7C-0E79-EC51-0C1B-7819DBFF18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37755" y="2340376"/>
            <a:ext cx="4554245" cy="3036163"/>
          </a:xfrm>
          <a:prstGeom prst="rect">
            <a:avLst/>
          </a:prstGeom>
        </p:spPr>
      </p:pic>
    </p:spTree>
    <p:extLst>
      <p:ext uri="{BB962C8B-B14F-4D97-AF65-F5344CB8AC3E}">
        <p14:creationId xmlns:p14="http://schemas.microsoft.com/office/powerpoint/2010/main" val="1429150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a bit about you</a:t>
            </a:r>
          </a:p>
        </p:txBody>
      </p:sp>
      <p:sp>
        <p:nvSpPr>
          <p:cNvPr id="13" name="Rectangle 12">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a:xfrm>
            <a:off x="581192" y="6423656"/>
            <a:ext cx="6917210" cy="365125"/>
          </a:xfrm>
        </p:spPr>
        <p:txBody>
          <a:bodyPr>
            <a:normAutofit/>
          </a:bodyPr>
          <a:lstStyle/>
          <a:p>
            <a:endParaRPr lang="en-US">
              <a:solidFill>
                <a:schemeClr val="bg1">
                  <a:lumMod val="85000"/>
                  <a:lumOff val="15000"/>
                </a:schemeClr>
              </a:solidFill>
            </a:endParaRPr>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a:xfrm>
            <a:off x="10558300" y="6423656"/>
            <a:ext cx="1052510" cy="365125"/>
          </a:xfrm>
        </p:spPr>
        <p:txBody>
          <a:bodyPr>
            <a:normAutofit/>
          </a:bodyPr>
          <a:lstStyle/>
          <a:p>
            <a:pPr>
              <a:spcAft>
                <a:spcPts val="600"/>
              </a:spcAft>
            </a:pPr>
            <a:fld id="{3A98EE3D-8CD1-4C3F-BD1C-C98C9596463C}" type="slidenum">
              <a:rPr lang="en-US">
                <a:solidFill>
                  <a:schemeClr val="bg1">
                    <a:lumMod val="85000"/>
                    <a:lumOff val="15000"/>
                  </a:schemeClr>
                </a:solidFill>
              </a:rPr>
              <a:pPr>
                <a:spcAft>
                  <a:spcPts val="600"/>
                </a:spcAft>
              </a:pPr>
              <a:t>4</a:t>
            </a:fld>
            <a:endParaRPr lang="en-US">
              <a:solidFill>
                <a:schemeClr val="bg1">
                  <a:lumMod val="85000"/>
                  <a:lumOff val="15000"/>
                </a:schemeClr>
              </a:solidFill>
            </a:endParaRPr>
          </a:p>
        </p:txBody>
      </p:sp>
      <p:graphicFrame>
        <p:nvGraphicFramePr>
          <p:cNvPr id="7" name="Content Placeholder 2">
            <a:extLst>
              <a:ext uri="{FF2B5EF4-FFF2-40B4-BE49-F238E27FC236}">
                <a16:creationId xmlns:a16="http://schemas.microsoft.com/office/drawing/2014/main" id="{9ED54FA4-6A6F-170D-D7BC-5A1FE403FE0C}"/>
              </a:ext>
            </a:extLst>
          </p:cNvPr>
          <p:cNvGraphicFramePr>
            <a:graphicFrameLocks noGrp="1"/>
          </p:cNvGraphicFramePr>
          <p:nvPr>
            <p:ph idx="1"/>
            <p:extLst>
              <p:ext uri="{D42A27DB-BD31-4B8C-83A1-F6EECF244321}">
                <p14:modId xmlns:p14="http://schemas.microsoft.com/office/powerpoint/2010/main" val="156614107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327226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46229" y="1037967"/>
            <a:ext cx="2315076" cy="4709131"/>
          </a:xfrm>
        </p:spPr>
        <p:txBody>
          <a:bodyPr vert="horz" lIns="91440" tIns="45720" rIns="91440" bIns="45720" rtlCol="0" anchor="ctr">
            <a:normAutofit/>
          </a:bodyPr>
          <a:lstStyle/>
          <a:p>
            <a:r>
              <a:rPr lang="en-US" b="0" kern="1200" cap="all" dirty="0">
                <a:solidFill>
                  <a:schemeClr val="bg1">
                    <a:lumMod val="85000"/>
                    <a:lumOff val="15000"/>
                  </a:schemeClr>
                </a:solidFill>
                <a:latin typeface="+mj-lt"/>
                <a:ea typeface="+mj-ea"/>
                <a:cs typeface="+mj-cs"/>
              </a:rPr>
              <a:t>Module timetable</a:t>
            </a:r>
          </a:p>
        </p:txBody>
      </p:sp>
      <p:sp>
        <p:nvSpPr>
          <p:cNvPr id="20" name="Rectangle 19">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1">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3">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656"/>
            <a:ext cx="6917210" cy="365125"/>
          </a:xfrm>
        </p:spPr>
        <p:txBody>
          <a:bodyPr vert="horz" lIns="91440" tIns="45720" rIns="91440" bIns="45720" rtlCol="0" anchor="ctr">
            <a:normAutofit/>
          </a:bodyPr>
          <a:lstStyle/>
          <a:p>
            <a:pPr defTabSz="457200"/>
            <a:endParaRPr lang="en-US" sz="900" kern="1200" cap="all">
              <a:solidFill>
                <a:schemeClr val="bg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656"/>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bg1">
                    <a:lumMod val="85000"/>
                    <a:lumOff val="15000"/>
                  </a:schemeClr>
                </a:solidFill>
              </a:rPr>
              <a:pPr defTabSz="457200">
                <a:spcAft>
                  <a:spcPts val="600"/>
                </a:spcAft>
              </a:pPr>
              <a:t>5</a:t>
            </a:fld>
            <a:endParaRPr lang="en-US">
              <a:solidFill>
                <a:schemeClr val="bg1">
                  <a:lumMod val="85000"/>
                  <a:lumOff val="15000"/>
                </a:schemeClr>
              </a:solidFill>
            </a:endParaRPr>
          </a:p>
        </p:txBody>
      </p:sp>
      <p:grpSp>
        <p:nvGrpSpPr>
          <p:cNvPr id="7" name="Group 6">
            <a:extLst>
              <a:ext uri="{FF2B5EF4-FFF2-40B4-BE49-F238E27FC236}">
                <a16:creationId xmlns:a16="http://schemas.microsoft.com/office/drawing/2014/main" id="{445D2D02-F4B8-C9A4-BC50-645CD92E2DE4}"/>
              </a:ext>
            </a:extLst>
          </p:cNvPr>
          <p:cNvGrpSpPr/>
          <p:nvPr/>
        </p:nvGrpSpPr>
        <p:grpSpPr>
          <a:xfrm>
            <a:off x="4598438" y="923232"/>
            <a:ext cx="7012370" cy="5210869"/>
            <a:chOff x="4598438" y="923233"/>
            <a:chExt cx="7012370" cy="4932000"/>
          </a:xfrm>
        </p:grpSpPr>
        <p:sp>
          <p:nvSpPr>
            <p:cNvPr id="9" name="Freeform: Shape 8">
              <a:extLst>
                <a:ext uri="{FF2B5EF4-FFF2-40B4-BE49-F238E27FC236}">
                  <a16:creationId xmlns:a16="http://schemas.microsoft.com/office/drawing/2014/main" id="{915B917B-DAE5-141A-2E31-E444CEC55CE8}"/>
                </a:ext>
              </a:extLst>
            </p:cNvPr>
            <p:cNvSpPr/>
            <p:nvPr/>
          </p:nvSpPr>
          <p:spPr>
            <a:xfrm>
              <a:off x="4598438" y="1127083"/>
              <a:ext cx="7012370" cy="1142820"/>
            </a:xfrm>
            <a:custGeom>
              <a:avLst/>
              <a:gdLst>
                <a:gd name="connsiteX0" fmla="*/ 0 w 7012370"/>
                <a:gd name="connsiteY0" fmla="*/ 0 h 793800"/>
                <a:gd name="connsiteX1" fmla="*/ 7012370 w 7012370"/>
                <a:gd name="connsiteY1" fmla="*/ 0 h 793800"/>
                <a:gd name="connsiteX2" fmla="*/ 7012370 w 7012370"/>
                <a:gd name="connsiteY2" fmla="*/ 793800 h 793800"/>
                <a:gd name="connsiteX3" fmla="*/ 0 w 7012370"/>
                <a:gd name="connsiteY3" fmla="*/ 793800 h 793800"/>
                <a:gd name="connsiteX4" fmla="*/ 0 w 7012370"/>
                <a:gd name="connsiteY4" fmla="*/ 0 h 7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793800">
                  <a:moveTo>
                    <a:pt x="0" y="0"/>
                  </a:moveTo>
                  <a:lnTo>
                    <a:pt x="7012370" y="0"/>
                  </a:lnTo>
                  <a:lnTo>
                    <a:pt x="7012370" y="793800"/>
                  </a:lnTo>
                  <a:lnTo>
                    <a:pt x="0" y="7938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kern="1200" dirty="0"/>
                <a:t>12 weeks January – </a:t>
              </a:r>
              <a:r>
                <a:rPr lang="en-GB" dirty="0"/>
                <a:t>May 2026</a:t>
              </a:r>
              <a:endParaRPr lang="en-GB" kern="1200" dirty="0"/>
            </a:p>
            <a:p>
              <a:pPr marL="114300" lvl="1" indent="-114300" algn="l" defTabSz="622300">
                <a:lnSpc>
                  <a:spcPct val="90000"/>
                </a:lnSpc>
                <a:spcBef>
                  <a:spcPct val="0"/>
                </a:spcBef>
                <a:spcAft>
                  <a:spcPct val="15000"/>
                </a:spcAft>
                <a:buChar char="•"/>
              </a:pPr>
              <a:r>
                <a:rPr lang="en-GB" dirty="0"/>
                <a:t>Mondays 1</a:t>
              </a:r>
              <a:r>
                <a:rPr lang="en-GB" kern="1200" dirty="0"/>
                <a:t> </a:t>
              </a:r>
              <a:r>
                <a:rPr lang="en-GB" dirty="0"/>
                <a:t>p</a:t>
              </a:r>
              <a:r>
                <a:rPr lang="en-GB" kern="1200" dirty="0"/>
                <a:t>m – 5 pm (UK time): Lectures</a:t>
              </a:r>
            </a:p>
            <a:p>
              <a:pPr marL="114300" lvl="1" indent="-114300" algn="l" defTabSz="622300">
                <a:lnSpc>
                  <a:spcPct val="90000"/>
                </a:lnSpc>
                <a:spcBef>
                  <a:spcPct val="0"/>
                </a:spcBef>
                <a:spcAft>
                  <a:spcPct val="15000"/>
                </a:spcAft>
                <a:buChar char="•"/>
              </a:pPr>
              <a:r>
                <a:rPr lang="en-GB" kern="1200" dirty="0"/>
                <a:t>EASTER BREAK 30</a:t>
              </a:r>
              <a:r>
                <a:rPr lang="en-GB" kern="1200" baseline="30000" dirty="0"/>
                <a:t>th</a:t>
              </a:r>
              <a:r>
                <a:rPr lang="en-GB" kern="1200" dirty="0"/>
                <a:t> March – 20</a:t>
              </a:r>
              <a:r>
                <a:rPr lang="en-GB" kern="1200" baseline="30000" dirty="0"/>
                <a:t>th</a:t>
              </a:r>
              <a:r>
                <a:rPr lang="en-GB" kern="1200" dirty="0"/>
                <a:t> April (3 Weeks)</a:t>
              </a:r>
              <a:endParaRPr lang="en-US" kern="1200" dirty="0"/>
            </a:p>
          </p:txBody>
        </p:sp>
        <p:sp>
          <p:nvSpPr>
            <p:cNvPr id="10" name="Freeform: Shape 9">
              <a:extLst>
                <a:ext uri="{FF2B5EF4-FFF2-40B4-BE49-F238E27FC236}">
                  <a16:creationId xmlns:a16="http://schemas.microsoft.com/office/drawing/2014/main" id="{2BB1E9A4-0F42-E214-5168-BAF1D8DD6F36}"/>
                </a:ext>
              </a:extLst>
            </p:cNvPr>
            <p:cNvSpPr/>
            <p:nvPr/>
          </p:nvSpPr>
          <p:spPr>
            <a:xfrm>
              <a:off x="4949056" y="92323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Overall</a:t>
              </a:r>
              <a:endParaRPr lang="en-US" sz="1400" kern="1200" dirty="0"/>
            </a:p>
          </p:txBody>
        </p:sp>
        <p:sp>
          <p:nvSpPr>
            <p:cNvPr id="11" name="Freeform: Shape 10">
              <a:extLst>
                <a:ext uri="{FF2B5EF4-FFF2-40B4-BE49-F238E27FC236}">
                  <a16:creationId xmlns:a16="http://schemas.microsoft.com/office/drawing/2014/main" id="{F163CA60-288A-907E-06E5-7F627049A583}"/>
                </a:ext>
              </a:extLst>
            </p:cNvPr>
            <p:cNvSpPr/>
            <p:nvPr/>
          </p:nvSpPr>
          <p:spPr>
            <a:xfrm>
              <a:off x="4598438" y="2673087"/>
              <a:ext cx="7012370" cy="1268205"/>
            </a:xfrm>
            <a:custGeom>
              <a:avLst/>
              <a:gdLst>
                <a:gd name="connsiteX0" fmla="*/ 0 w 7012370"/>
                <a:gd name="connsiteY0" fmla="*/ 0 h 1389150"/>
                <a:gd name="connsiteX1" fmla="*/ 7012370 w 7012370"/>
                <a:gd name="connsiteY1" fmla="*/ 0 h 1389150"/>
                <a:gd name="connsiteX2" fmla="*/ 7012370 w 7012370"/>
                <a:gd name="connsiteY2" fmla="*/ 1389150 h 1389150"/>
                <a:gd name="connsiteX3" fmla="*/ 0 w 7012370"/>
                <a:gd name="connsiteY3" fmla="*/ 1389150 h 1389150"/>
                <a:gd name="connsiteX4" fmla="*/ 0 w 7012370"/>
                <a:gd name="connsiteY4" fmla="*/ 0 h 1389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389150">
                  <a:moveTo>
                    <a:pt x="0" y="0"/>
                  </a:moveTo>
                  <a:lnTo>
                    <a:pt x="7012370" y="0"/>
                  </a:lnTo>
                  <a:lnTo>
                    <a:pt x="7012370" y="1389150"/>
                  </a:lnTo>
                  <a:lnTo>
                    <a:pt x="0" y="138915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kern="1200" dirty="0"/>
                <a:t>Consist mainly of taught sessions, drawing upon additional resources available to you on Moodle </a:t>
              </a:r>
              <a:endParaRPr lang="en-US" kern="1200" dirty="0"/>
            </a:p>
            <a:p>
              <a:pPr marL="0" lvl="1" algn="l" defTabSz="622300">
                <a:lnSpc>
                  <a:spcPct val="90000"/>
                </a:lnSpc>
                <a:spcBef>
                  <a:spcPct val="0"/>
                </a:spcBef>
                <a:spcAft>
                  <a:spcPct val="15000"/>
                </a:spcAft>
              </a:pPr>
              <a:r>
                <a:rPr lang="en-GB" sz="1400" kern="1200" dirty="0"/>
                <a:t>.</a:t>
              </a:r>
              <a:endParaRPr lang="en-US" sz="1400" kern="1200" dirty="0"/>
            </a:p>
          </p:txBody>
        </p:sp>
        <p:sp>
          <p:nvSpPr>
            <p:cNvPr id="13" name="Freeform: Shape 12">
              <a:extLst>
                <a:ext uri="{FF2B5EF4-FFF2-40B4-BE49-F238E27FC236}">
                  <a16:creationId xmlns:a16="http://schemas.microsoft.com/office/drawing/2014/main" id="{3B288B5D-BA7E-9E5D-1DBD-CB74B871475A}"/>
                </a:ext>
              </a:extLst>
            </p:cNvPr>
            <p:cNvSpPr/>
            <p:nvPr/>
          </p:nvSpPr>
          <p:spPr>
            <a:xfrm>
              <a:off x="4949056" y="2425405"/>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Lectures</a:t>
              </a:r>
              <a:endParaRPr lang="en-US" sz="1400" kern="1200" dirty="0"/>
            </a:p>
          </p:txBody>
        </p:sp>
        <p:sp>
          <p:nvSpPr>
            <p:cNvPr id="15" name="Freeform: Shape 14">
              <a:extLst>
                <a:ext uri="{FF2B5EF4-FFF2-40B4-BE49-F238E27FC236}">
                  <a16:creationId xmlns:a16="http://schemas.microsoft.com/office/drawing/2014/main" id="{986D4EB4-4F18-2D98-5D03-06313B93E816}"/>
                </a:ext>
              </a:extLst>
            </p:cNvPr>
            <p:cNvSpPr/>
            <p:nvPr/>
          </p:nvSpPr>
          <p:spPr>
            <a:xfrm>
              <a:off x="4598438" y="4223533"/>
              <a:ext cx="7012370" cy="1631700"/>
            </a:xfrm>
            <a:custGeom>
              <a:avLst/>
              <a:gdLst>
                <a:gd name="connsiteX0" fmla="*/ 0 w 7012370"/>
                <a:gd name="connsiteY0" fmla="*/ 0 h 1631700"/>
                <a:gd name="connsiteX1" fmla="*/ 7012370 w 7012370"/>
                <a:gd name="connsiteY1" fmla="*/ 0 h 1631700"/>
                <a:gd name="connsiteX2" fmla="*/ 7012370 w 7012370"/>
                <a:gd name="connsiteY2" fmla="*/ 1631700 h 1631700"/>
                <a:gd name="connsiteX3" fmla="*/ 0 w 7012370"/>
                <a:gd name="connsiteY3" fmla="*/ 1631700 h 1631700"/>
                <a:gd name="connsiteX4" fmla="*/ 0 w 7012370"/>
                <a:gd name="connsiteY4" fmla="*/ 0 h 163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631700">
                  <a:moveTo>
                    <a:pt x="0" y="0"/>
                  </a:moveTo>
                  <a:lnTo>
                    <a:pt x="7012370" y="0"/>
                  </a:lnTo>
                  <a:lnTo>
                    <a:pt x="7012370" y="1631700"/>
                  </a:lnTo>
                  <a:lnTo>
                    <a:pt x="0" y="16317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600" dirty="0"/>
                <a:t>Two Individual</a:t>
              </a:r>
              <a:r>
                <a:rPr lang="en-GB" sz="1600" kern="1200" dirty="0"/>
                <a:t> Assignments each weighted 50%</a:t>
              </a:r>
            </a:p>
            <a:p>
              <a:pPr marL="114300" lvl="1" indent="-114300" algn="l" defTabSz="622300">
                <a:lnSpc>
                  <a:spcPct val="90000"/>
                </a:lnSpc>
                <a:spcBef>
                  <a:spcPct val="0"/>
                </a:spcBef>
                <a:spcAft>
                  <a:spcPct val="15000"/>
                </a:spcAft>
                <a:buChar char="•"/>
              </a:pPr>
              <a:r>
                <a:rPr lang="en-GB" sz="1600" dirty="0"/>
                <a:t>Assignment 1 – Written Report (2000 words) – A Marketing Audit</a:t>
              </a:r>
              <a:endParaRPr lang="en-GB" sz="1600" kern="1200" dirty="0"/>
            </a:p>
            <a:p>
              <a:pPr marL="114300" lvl="1" indent="-114300" algn="l" defTabSz="622300">
                <a:lnSpc>
                  <a:spcPct val="90000"/>
                </a:lnSpc>
                <a:spcBef>
                  <a:spcPct val="0"/>
                </a:spcBef>
                <a:spcAft>
                  <a:spcPct val="15000"/>
                </a:spcAft>
                <a:buChar char="•"/>
              </a:pPr>
              <a:r>
                <a:rPr lang="en-GB" sz="1600" dirty="0"/>
                <a:t>Assignment 2 – Presentation (15 Minutes) – A Marketing Plan</a:t>
              </a:r>
            </a:p>
            <a:p>
              <a:pPr marL="114300" lvl="1" indent="-114300" algn="l" defTabSz="622300">
                <a:lnSpc>
                  <a:spcPct val="90000"/>
                </a:lnSpc>
                <a:spcBef>
                  <a:spcPct val="0"/>
                </a:spcBef>
                <a:spcAft>
                  <a:spcPct val="15000"/>
                </a:spcAft>
                <a:buChar char="•"/>
              </a:pPr>
              <a:r>
                <a:rPr lang="en-GB" sz="1600" dirty="0"/>
                <a:t>Both assignments will be based on either your work placement organisation OR a UWTSD business scenario. </a:t>
              </a:r>
            </a:p>
            <a:p>
              <a:pPr marL="114300" lvl="1" indent="-114300" algn="l" defTabSz="622300">
                <a:lnSpc>
                  <a:spcPct val="90000"/>
                </a:lnSpc>
                <a:spcBef>
                  <a:spcPct val="0"/>
                </a:spcBef>
                <a:spcAft>
                  <a:spcPct val="15000"/>
                </a:spcAft>
                <a:buChar char="•"/>
              </a:pPr>
              <a:endParaRPr lang="en-US" sz="1400" kern="1200" dirty="0"/>
            </a:p>
          </p:txBody>
        </p:sp>
        <p:sp>
          <p:nvSpPr>
            <p:cNvPr id="17" name="Freeform: Shape 16">
              <a:extLst>
                <a:ext uri="{FF2B5EF4-FFF2-40B4-BE49-F238E27FC236}">
                  <a16:creationId xmlns:a16="http://schemas.microsoft.com/office/drawing/2014/main" id="{1C4EA920-9926-65D1-90D1-4158E0499E0E}"/>
                </a:ext>
              </a:extLst>
            </p:cNvPr>
            <p:cNvSpPr/>
            <p:nvPr/>
          </p:nvSpPr>
          <p:spPr>
            <a:xfrm>
              <a:off x="4949056" y="401689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Assignment </a:t>
              </a:r>
              <a:endParaRPr lang="en-US" sz="1400" kern="1200" dirty="0"/>
            </a:p>
          </p:txBody>
        </p:sp>
      </p:grpSp>
    </p:spTree>
    <p:extLst>
      <p:ext uri="{BB962C8B-B14F-4D97-AF65-F5344CB8AC3E}">
        <p14:creationId xmlns:p14="http://schemas.microsoft.com/office/powerpoint/2010/main" val="312730196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CD142-2D29-42A7-1B0E-A229A7741D96}"/>
              </a:ext>
            </a:extLst>
          </p:cNvPr>
          <p:cNvSpPr>
            <a:spLocks noGrp="1"/>
          </p:cNvSpPr>
          <p:nvPr>
            <p:ph type="title"/>
          </p:nvPr>
        </p:nvSpPr>
        <p:spPr>
          <a:xfrm>
            <a:off x="959157" y="1113764"/>
            <a:ext cx="3269749" cy="4624327"/>
          </a:xfrm>
        </p:spPr>
        <p:txBody>
          <a:bodyPr anchor="ctr">
            <a:normAutofit/>
          </a:bodyPr>
          <a:lstStyle/>
          <a:p>
            <a:r>
              <a:rPr lang="en-GB" dirty="0">
                <a:solidFill>
                  <a:srgbClr val="FFFFFF"/>
                </a:solidFill>
              </a:rPr>
              <a:t>A few administration points</a:t>
            </a:r>
          </a:p>
        </p:txBody>
      </p:sp>
      <p:sp>
        <p:nvSpPr>
          <p:cNvPr id="9" name="Content Placeholder 2">
            <a:extLst>
              <a:ext uri="{FF2B5EF4-FFF2-40B4-BE49-F238E27FC236}">
                <a16:creationId xmlns:a16="http://schemas.microsoft.com/office/drawing/2014/main" id="{2CFDF3ED-72D5-0D63-C5AB-857E809DA693}"/>
              </a:ext>
            </a:extLst>
          </p:cNvPr>
          <p:cNvSpPr>
            <a:spLocks noGrp="1"/>
          </p:cNvSpPr>
          <p:nvPr>
            <p:ph idx="1"/>
          </p:nvPr>
        </p:nvSpPr>
        <p:spPr>
          <a:xfrm>
            <a:off x="5155905" y="852256"/>
            <a:ext cx="6454905" cy="5051394"/>
          </a:xfrm>
        </p:spPr>
        <p:txBody>
          <a:bodyPr anchor="ctr">
            <a:noAutofit/>
          </a:bodyPr>
          <a:lstStyle/>
          <a:p>
            <a:r>
              <a:rPr lang="en-GB" sz="2400" b="1" dirty="0"/>
              <a:t>Your Lecturer – for all content / assignment questions</a:t>
            </a:r>
          </a:p>
          <a:p>
            <a:pPr lvl="1"/>
            <a:r>
              <a:rPr lang="en-GB" sz="2400" dirty="0"/>
              <a:t>Gwyneth Jones: </a:t>
            </a:r>
            <a:r>
              <a:rPr lang="en-GB" sz="2400" b="1" dirty="0">
                <a:solidFill>
                  <a:srgbClr val="0070C0"/>
                </a:solidFill>
              </a:rPr>
              <a:t>gwyneth.jones@uwtsd.ac.uk</a:t>
            </a:r>
          </a:p>
          <a:p>
            <a:r>
              <a:rPr lang="en-GB" sz="2400" b="1" dirty="0"/>
              <a:t>Programme Manager – for course questions</a:t>
            </a:r>
          </a:p>
          <a:p>
            <a:pPr lvl="1"/>
            <a:r>
              <a:rPr lang="en-GB" sz="2400" dirty="0"/>
              <a:t>Robyn Griffiths: </a:t>
            </a:r>
            <a:r>
              <a:rPr lang="en-GB" sz="2400" b="1" dirty="0">
                <a:solidFill>
                  <a:srgbClr val="0070C0"/>
                </a:solidFill>
              </a:rPr>
              <a:t>robyn.griffiths@uwtsd.ac.uk </a:t>
            </a:r>
          </a:p>
          <a:p>
            <a:r>
              <a:rPr lang="en-GB" sz="2400" b="1" dirty="0"/>
              <a:t>University Administration Team (IMH) – for timetables etc.</a:t>
            </a:r>
          </a:p>
          <a:p>
            <a:pPr lvl="1"/>
            <a:r>
              <a:rPr lang="en-GB" sz="2400" dirty="0"/>
              <a:t>Their email address: </a:t>
            </a:r>
            <a:r>
              <a:rPr lang="en-GB" sz="2400" b="1" dirty="0">
                <a:solidFill>
                  <a:srgbClr val="0070C0"/>
                </a:solidFill>
              </a:rPr>
              <a:t>imh.admin@uwtsd.ac.uk</a:t>
            </a:r>
          </a:p>
        </p:txBody>
      </p:sp>
      <p:sp>
        <p:nvSpPr>
          <p:cNvPr id="4" name="Footer Placeholder 3">
            <a:extLst>
              <a:ext uri="{FF2B5EF4-FFF2-40B4-BE49-F238E27FC236}">
                <a16:creationId xmlns:a16="http://schemas.microsoft.com/office/drawing/2014/main" id="{08DFD7E3-0F9B-E029-6D68-6F923C75F5B1}"/>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83918DF8-E087-BA55-D0BF-DF07A03F89B5}"/>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6</a:t>
            </a:fld>
            <a:endParaRPr lang="en-US"/>
          </a:p>
        </p:txBody>
      </p:sp>
    </p:spTree>
    <p:extLst>
      <p:ext uri="{BB962C8B-B14F-4D97-AF65-F5344CB8AC3E}">
        <p14:creationId xmlns:p14="http://schemas.microsoft.com/office/powerpoint/2010/main" val="167034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43E4F82B-779C-9029-CF3B-AED8A6F8ADF1}"/>
              </a:ext>
            </a:extLst>
          </p:cNvPr>
          <p:cNvSpPr>
            <a:spLocks noGrp="1"/>
          </p:cNvSpPr>
          <p:nvPr>
            <p:ph type="title"/>
          </p:nvPr>
        </p:nvSpPr>
        <p:spPr>
          <a:xfrm>
            <a:off x="609600" y="274638"/>
            <a:ext cx="10972800" cy="1143000"/>
          </a:xfrm>
        </p:spPr>
        <p:txBody>
          <a:bodyPr/>
          <a:lstStyle/>
          <a:p>
            <a:endParaRPr lang="en-US"/>
          </a:p>
        </p:txBody>
      </p:sp>
      <p:pic>
        <p:nvPicPr>
          <p:cNvPr id="4" name="General Allowable Uses Eng 720 (1)">
            <a:hlinkClick r:id="" action="ppaction://media"/>
            <a:extLst>
              <a:ext uri="{FF2B5EF4-FFF2-40B4-BE49-F238E27FC236}">
                <a16:creationId xmlns:a16="http://schemas.microsoft.com/office/drawing/2014/main" id="{0D93A38F-70B0-DC6D-7D0C-1EED7EAD627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
            <a:ext cx="12192000" cy="6857999"/>
          </a:xfrm>
          <a:prstGeom prst="rect">
            <a:avLst/>
          </a:prstGeom>
          <a:noFill/>
        </p:spPr>
      </p:pic>
    </p:spTree>
    <p:extLst>
      <p:ext uri="{BB962C8B-B14F-4D97-AF65-F5344CB8AC3E}">
        <p14:creationId xmlns:p14="http://schemas.microsoft.com/office/powerpoint/2010/main" val="175860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6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12">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4">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882804"/>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Module aims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dirty="0">
              <a:solidFill>
                <a:schemeClr val="tx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smtClean="0"/>
              <a:pPr defTabSz="457200">
                <a:spcAft>
                  <a:spcPts val="600"/>
                </a:spcAft>
              </a:pPr>
              <a:t>8</a:t>
            </a:fld>
            <a:endParaRPr lang="en-US"/>
          </a:p>
        </p:txBody>
      </p:sp>
      <p:graphicFrame>
        <p:nvGraphicFramePr>
          <p:cNvPr id="24" name="TextBox 2">
            <a:extLst>
              <a:ext uri="{FF2B5EF4-FFF2-40B4-BE49-F238E27FC236}">
                <a16:creationId xmlns:a16="http://schemas.microsoft.com/office/drawing/2014/main" id="{37FBBB44-3337-B317-3748-0C4961DAA204}"/>
              </a:ext>
            </a:extLst>
          </p:cNvPr>
          <p:cNvGraphicFramePr/>
          <p:nvPr>
            <p:extLst>
              <p:ext uri="{D42A27DB-BD31-4B8C-83A1-F6EECF244321}">
                <p14:modId xmlns:p14="http://schemas.microsoft.com/office/powerpoint/2010/main" val="3359208811"/>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7062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35">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37">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40" name="Rectangle 3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Rectangle 4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4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5" name="Rectangle 4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71148" y="1037967"/>
            <a:ext cx="3054091" cy="4709131"/>
          </a:xfrm>
        </p:spPr>
        <p:txBody>
          <a:bodyPr vert="horz" lIns="91440" tIns="45720" rIns="91440" bIns="45720" rtlCol="0" anchor="ctr">
            <a:normAutofit/>
          </a:bodyPr>
          <a:lstStyle/>
          <a:p>
            <a:r>
              <a:rPr lang="en-US" b="0" kern="1200" cap="all">
                <a:solidFill>
                  <a:srgbClr val="FFFEFF"/>
                </a:solidFill>
                <a:latin typeface="+mj-lt"/>
                <a:ea typeface="+mj-ea"/>
                <a:cs typeface="+mj-cs"/>
              </a:rPr>
              <a:t>Learning outcomes</a:t>
            </a:r>
          </a:p>
        </p:txBody>
      </p:sp>
      <p:sp>
        <p:nvSpPr>
          <p:cNvPr id="3" name="TextBox 2">
            <a:extLst>
              <a:ext uri="{FF2B5EF4-FFF2-40B4-BE49-F238E27FC236}">
                <a16:creationId xmlns:a16="http://schemas.microsoft.com/office/drawing/2014/main" id="{1A63A293-6A4B-481D-8960-BE437C3CF946}"/>
              </a:ext>
            </a:extLst>
          </p:cNvPr>
          <p:cNvSpPr txBox="1"/>
          <p:nvPr/>
        </p:nvSpPr>
        <p:spPr>
          <a:xfrm>
            <a:off x="4534935" y="1037968"/>
            <a:ext cx="6725899" cy="4820832"/>
          </a:xfrm>
          <a:prstGeom prst="rect">
            <a:avLst/>
          </a:prstGeom>
        </p:spPr>
        <p:txBody>
          <a:bodyPr vert="horz" lIns="91440" tIns="45720" rIns="91440" bIns="45720" rtlCol="0" anchor="ctr">
            <a:noAutofit/>
          </a:body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2200" b="1" dirty="0">
                <a:solidFill>
                  <a:schemeClr val="tx1">
                    <a:lumMod val="75000"/>
                    <a:lumOff val="25000"/>
                  </a:schemeClr>
                </a:solidFill>
              </a:rPr>
              <a:t>Upon the successful completion of this module, you should be able to:</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endParaRPr lang="en-US" sz="2200" b="1" dirty="0">
              <a:solidFill>
                <a:schemeClr val="tx1">
                  <a:lumMod val="75000"/>
                  <a:lumOff val="25000"/>
                </a:schemeClr>
              </a:solidFill>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400" dirty="0">
                <a:solidFill>
                  <a:schemeClr val="tx1">
                    <a:lumMod val="75000"/>
                    <a:lumOff val="25000"/>
                  </a:schemeClr>
                </a:solidFill>
              </a:rPr>
              <a:t>Conduct a situational analysis of an organisation’s internal and external environment to inform a new strategic marketing direction</a:t>
            </a:r>
          </a:p>
          <a:p>
            <a:pPr defTabSz="457200">
              <a:lnSpc>
                <a:spcPct val="90000"/>
              </a:lnSpc>
              <a:spcBef>
                <a:spcPct val="20000"/>
              </a:spcBef>
              <a:spcAft>
                <a:spcPts val="600"/>
              </a:spcAft>
              <a:buClr>
                <a:schemeClr val="accent1"/>
              </a:buClr>
              <a:buSzPct val="92000"/>
            </a:pPr>
            <a:endParaRPr lang="en-GB" sz="2400" dirty="0">
              <a:solidFill>
                <a:schemeClr val="tx1">
                  <a:lumMod val="75000"/>
                  <a:lumOff val="25000"/>
                </a:schemeClr>
              </a:solidFill>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400" dirty="0">
                <a:solidFill>
                  <a:schemeClr val="tx1">
                    <a:lumMod val="75000"/>
                    <a:lumOff val="25000"/>
                  </a:schemeClr>
                </a:solidFill>
              </a:rPr>
              <a:t>Develop a strategic marketing plan that contains marketing objectives and a new marketing mix that will deliver the new strategic marketing direction.</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smtClean="0"/>
              <a:pPr defTabSz="457200">
                <a:spcAft>
                  <a:spcPts val="600"/>
                </a:spcAft>
              </a:pPr>
              <a:t>9</a:t>
            </a:fld>
            <a:endParaRPr lang="en-US"/>
          </a:p>
        </p:txBody>
      </p:sp>
    </p:spTree>
    <p:extLst>
      <p:ext uri="{BB962C8B-B14F-4D97-AF65-F5344CB8AC3E}">
        <p14:creationId xmlns:p14="http://schemas.microsoft.com/office/powerpoint/2010/main" val="637663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701447"/>
          </a:xfrm>
        </p:spPr>
        <p:txBody>
          <a:bodyPr vert="horz" lIns="91440" tIns="45720" rIns="91440" bIns="45720" rtlCol="0" anchor="b">
            <a:normAutofit/>
          </a:bodyPr>
          <a:lstStyle/>
          <a:p>
            <a:r>
              <a:rPr lang="en-US" b="0" kern="1200" cap="all" dirty="0">
                <a:solidFill>
                  <a:schemeClr val="tx1"/>
                </a:solidFill>
                <a:latin typeface="+mj-lt"/>
                <a:ea typeface="+mj-ea"/>
                <a:cs typeface="+mj-cs"/>
              </a:rPr>
              <a:t>Indicative content</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An introduction to the marketing concept, models and techniques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Analyse the macro and micro environment</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Analyse online and offline activities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Understand how to achieve a competitive advantage</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Undertake an environmental audit</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Application of the marketing mix in different contexts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Creating customer value  </a:t>
            </a:r>
            <a:endParaRPr lang="en-US" sz="2200" b="1" dirty="0"/>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B79366"/>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B79366"/>
                </a:solidFill>
              </a:rPr>
              <a:pPr defTabSz="457200">
                <a:spcAft>
                  <a:spcPts val="600"/>
                </a:spcAft>
              </a:pPr>
              <a:t>10</a:t>
            </a:fld>
            <a:endParaRPr lang="en-US">
              <a:solidFill>
                <a:srgbClr val="B79366"/>
              </a:solidFill>
            </a:endParaRPr>
          </a:p>
        </p:txBody>
      </p:sp>
      <p:pic>
        <p:nvPicPr>
          <p:cNvPr id="8" name="Picture 6" descr="Empty office area">
            <a:extLst>
              <a:ext uri="{FF2B5EF4-FFF2-40B4-BE49-F238E27FC236}">
                <a16:creationId xmlns:a16="http://schemas.microsoft.com/office/drawing/2014/main" id="{37880479-5E11-0DD5-389F-6ED6E1E5FE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4237454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558316"/>
          </a:xfrm>
        </p:spPr>
        <p:txBody>
          <a:bodyPr vert="horz" lIns="91440" tIns="45720" rIns="91440" bIns="45720" rtlCol="0" anchor="b">
            <a:normAutofit/>
          </a:bodyPr>
          <a:lstStyle/>
          <a:p>
            <a:r>
              <a:rPr lang="en-US" b="0" kern="1200" cap="all" dirty="0">
                <a:solidFill>
                  <a:schemeClr val="tx1"/>
                </a:solidFill>
                <a:latin typeface="+mj-lt"/>
                <a:ea typeface="+mj-ea"/>
                <a:cs typeface="+mj-cs"/>
              </a:rPr>
              <a:t>Indicative content (</a:t>
            </a:r>
            <a:r>
              <a:rPr lang="en-US" b="0" kern="1200" cap="all" dirty="0" err="1">
                <a:solidFill>
                  <a:schemeClr val="tx1"/>
                </a:solidFill>
                <a:latin typeface="+mj-lt"/>
                <a:ea typeface="+mj-ea"/>
                <a:cs typeface="+mj-cs"/>
              </a:rPr>
              <a:t>Cont</a:t>
            </a:r>
            <a:r>
              <a:rPr lang="en-US" dirty="0">
                <a:solidFill>
                  <a:schemeClr val="tx1"/>
                </a:solidFill>
              </a:rPr>
              <a:t>…)</a:t>
            </a:r>
            <a:endParaRPr lang="en-US" b="0" kern="1200" cap="all" dirty="0">
              <a:solidFill>
                <a:schemeClr val="tx1"/>
              </a:solidFill>
              <a:latin typeface="+mj-lt"/>
              <a:ea typeface="+mj-ea"/>
              <a:cs typeface="+mj-cs"/>
            </a:endParaRP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410431"/>
            <a:ext cx="6309003" cy="4448368"/>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Communicating and delivering customer value</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Developing strategic marketing SMART objectives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Frameworks and tools for developing strategies (SOSTAC)</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Developing social media marketing programmes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Public relations events, organising press conferences and writing press releases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Managing distribution channels</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Managing and organising direct marketing activity</a:t>
            </a:r>
          </a:p>
          <a:p>
            <a:pPr marL="342900" lvl="0" indent="-342900" rtl="0" fontAlgn="base" hangingPunct="0">
              <a:lnSpc>
                <a:spcPct val="115000"/>
              </a:lnSpc>
              <a:spcBef>
                <a:spcPts val="500"/>
              </a:spcBef>
              <a:spcAft>
                <a:spcPts val="10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B79366"/>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B79366"/>
                </a:solidFill>
              </a:rPr>
              <a:pPr defTabSz="457200">
                <a:spcAft>
                  <a:spcPts val="600"/>
                </a:spcAft>
              </a:pPr>
              <a:t>11</a:t>
            </a:fld>
            <a:endParaRPr lang="en-US">
              <a:solidFill>
                <a:srgbClr val="B79366"/>
              </a:solidFill>
            </a:endParaRPr>
          </a:p>
        </p:txBody>
      </p:sp>
      <p:pic>
        <p:nvPicPr>
          <p:cNvPr id="8" name="Picture 6" descr="Empty office area">
            <a:extLst>
              <a:ext uri="{FF2B5EF4-FFF2-40B4-BE49-F238E27FC236}">
                <a16:creationId xmlns:a16="http://schemas.microsoft.com/office/drawing/2014/main" id="{37880479-5E11-0DD5-389F-6ED6E1E5FE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3106870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611" y="365760"/>
            <a:ext cx="10168901" cy="1012279"/>
          </a:xfrm>
        </p:spPr>
        <p:txBody>
          <a:bodyPr/>
          <a:lstStyle/>
          <a:p>
            <a:r>
              <a:rPr lang="en-GB" b="1" u="sng" dirty="0"/>
              <a:t>Learning and Teaching Strategies</a:t>
            </a:r>
          </a:p>
        </p:txBody>
      </p:sp>
      <p:sp>
        <p:nvSpPr>
          <p:cNvPr id="3" name="Content Placeholder 2"/>
          <p:cNvSpPr>
            <a:spLocks noGrp="1"/>
          </p:cNvSpPr>
          <p:nvPr>
            <p:ph idx="1"/>
          </p:nvPr>
        </p:nvSpPr>
        <p:spPr>
          <a:xfrm>
            <a:off x="682579" y="1574800"/>
            <a:ext cx="10452781" cy="4813121"/>
          </a:xfrm>
        </p:spPr>
        <p:txBody>
          <a:bodyPr>
            <a:noAutofit/>
          </a:bodyPr>
          <a:lstStyle/>
          <a:p>
            <a:r>
              <a:rPr lang="en-GB" sz="2800" dirty="0">
                <a:cs typeface="Calibri" panose="020F0502020204030204" pitchFamily="34" charset="0"/>
              </a:rPr>
              <a:t>Interactive learning - A balance of theory lectures and workshops applying the theory to your assignment organisation.</a:t>
            </a:r>
          </a:p>
          <a:p>
            <a:r>
              <a:rPr lang="en-GB" sz="2800" dirty="0">
                <a:cs typeface="Calibri" panose="020F0502020204030204" pitchFamily="34" charset="0"/>
              </a:rPr>
              <a:t>I will introduce concepts, principles and practices of marketing. </a:t>
            </a:r>
          </a:p>
          <a:p>
            <a:r>
              <a:rPr lang="en-GB" sz="2800" dirty="0">
                <a:cs typeface="Calibri" panose="020F0502020204030204" pitchFamily="34" charset="0"/>
              </a:rPr>
              <a:t>Focus on practice examples to support the application, discussion and critical evaluation of techniques learned. </a:t>
            </a:r>
          </a:p>
          <a:p>
            <a:r>
              <a:rPr lang="en-GB" sz="2800" dirty="0">
                <a:cs typeface="Calibri" panose="020F0502020204030204" pitchFamily="34" charset="0"/>
              </a:rPr>
              <a:t>Case studies; real life examples; podcast; live projects; to develop practical understanding and application of theory </a:t>
            </a:r>
          </a:p>
        </p:txBody>
      </p:sp>
    </p:spTree>
    <p:extLst>
      <p:ext uri="{BB962C8B-B14F-4D97-AF65-F5344CB8AC3E}">
        <p14:creationId xmlns:p14="http://schemas.microsoft.com/office/powerpoint/2010/main" val="199721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601255" y="702155"/>
            <a:ext cx="3409783" cy="1300365"/>
          </a:xfrm>
        </p:spPr>
        <p:txBody>
          <a:bodyPr vert="horz" lIns="91440" tIns="45720" rIns="91440" bIns="45720" rtlCol="0" anchor="b">
            <a:normAutofit/>
          </a:bodyPr>
          <a:lstStyle/>
          <a:p>
            <a:pPr>
              <a:lnSpc>
                <a:spcPct val="90000"/>
              </a:lnSpc>
            </a:pPr>
            <a:r>
              <a:rPr lang="en-US" b="1" u="sng" dirty="0">
                <a:solidFill>
                  <a:schemeClr val="tx1"/>
                </a:solidFill>
                <a:latin typeface="Calibri" panose="020F0502020204030204" pitchFamily="34" charset="0"/>
                <a:ea typeface="Calibri" panose="020F0502020204030204" pitchFamily="34" charset="0"/>
                <a:cs typeface="Calibri" panose="020F0502020204030204" pitchFamily="34" charset="0"/>
              </a:rPr>
              <a:t>Marketing – What does it mean to you? </a:t>
            </a:r>
          </a:p>
        </p:txBody>
      </p:sp>
      <p:sp>
        <p:nvSpPr>
          <p:cNvPr id="3" name="TextBox 2">
            <a:extLst>
              <a:ext uri="{FF2B5EF4-FFF2-40B4-BE49-F238E27FC236}">
                <a16:creationId xmlns:a16="http://schemas.microsoft.com/office/drawing/2014/main" id="{1A63A293-6A4B-481D-8960-BE437C3CF946}"/>
              </a:ext>
            </a:extLst>
          </p:cNvPr>
          <p:cNvSpPr txBox="1"/>
          <p:nvPr/>
        </p:nvSpPr>
        <p:spPr>
          <a:xfrm>
            <a:off x="601255" y="2177142"/>
            <a:ext cx="3409782" cy="3823607"/>
          </a:xfrm>
          <a:prstGeom prst="rect">
            <a:avLst/>
          </a:prstGeom>
        </p:spPr>
        <p:txBody>
          <a:bodyPr vert="horz" lIns="91440" tIns="45720" rIns="91440" bIns="45720" rtlCol="0" anchor="ctr">
            <a:normAutofit/>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What does Marketing mean to you/an </a:t>
            </a:r>
            <a:r>
              <a:rPr kumimoji="0" lang="en-US" sz="2400" b="1" i="0" u="none" strike="noStrike" cap="none" spc="0" normalizeH="0" baseline="0" noProof="0" dirty="0" err="1">
                <a:ln>
                  <a:noFill/>
                </a:ln>
                <a:effectLst/>
                <a:uLnTx/>
                <a:uFillTx/>
                <a:latin typeface="Calibri" panose="020F0502020204030204" pitchFamily="34" charset="0"/>
                <a:ea typeface="Calibri" panose="020F0502020204030204" pitchFamily="34" charset="0"/>
                <a:cs typeface="Calibri" panose="020F0502020204030204" pitchFamily="34" charset="0"/>
              </a:rPr>
              <a:t>organisation</a:t>
            </a:r>
            <a:r>
              <a:rPr kumimoji="0" lang="en-US" sz="2400" b="1"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 you are associated with?</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400" b="1"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What do you think marketers do?</a:t>
            </a:r>
            <a:endParaRPr kumimoji="0" lang="en-US" sz="2400" b="0"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Marketropolis | Engineering News-Record">
            <a:extLst>
              <a:ext uri="{FF2B5EF4-FFF2-40B4-BE49-F238E27FC236}">
                <a16:creationId xmlns:a16="http://schemas.microsoft.com/office/drawing/2014/main" id="{54CED212-46BC-3831-E3F4-D5013DB601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41830" y="601199"/>
            <a:ext cx="7503637" cy="5624979"/>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B5F468"/>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srgbClr val="B5F468"/>
                </a:solidFill>
                <a:effectLst/>
                <a:uLnTx/>
                <a:uFillTx/>
              </a:rPr>
              <a:pPr marR="0" lvl="0" indent="0" defTabSz="457200" fontAlgn="auto">
                <a:spcBef>
                  <a:spcPts val="0"/>
                </a:spcBef>
                <a:spcAft>
                  <a:spcPts val="600"/>
                </a:spcAft>
                <a:buClrTx/>
                <a:buSzTx/>
                <a:buFontTx/>
                <a:buNone/>
                <a:tabLst/>
                <a:defRPr/>
              </a:pPr>
              <a:t>13</a:t>
            </a:fld>
            <a:endParaRPr kumimoji="0" lang="en-US" b="0" i="0" u="none" strike="noStrike" cap="none" spc="0" normalizeH="0" baseline="0" noProof="0">
              <a:ln>
                <a:noFill/>
              </a:ln>
              <a:solidFill>
                <a:srgbClr val="B5F468"/>
              </a:solidFill>
              <a:effectLst/>
              <a:uLnTx/>
              <a:uFillTx/>
            </a:endParaRPr>
          </a:p>
        </p:txBody>
      </p:sp>
    </p:spTree>
    <p:extLst>
      <p:ext uri="{BB962C8B-B14F-4D97-AF65-F5344CB8AC3E}">
        <p14:creationId xmlns:p14="http://schemas.microsoft.com/office/powerpoint/2010/main" val="976054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62191"/>
          </a:xfrm>
        </p:spPr>
        <p:txBody>
          <a:bodyPr vert="horz" lIns="91440" tIns="45720" rIns="91440" bIns="45720" rtlCol="0" anchor="b">
            <a:normAutofit/>
          </a:bodyPr>
          <a:lstStyle/>
          <a:p>
            <a:r>
              <a:rPr lang="en-US" b="0" kern="1200" cap="all" dirty="0">
                <a:solidFill>
                  <a:schemeClr val="tx1"/>
                </a:solidFill>
                <a:latin typeface="+mj-lt"/>
                <a:ea typeface="+mj-ea"/>
                <a:cs typeface="+mj-cs"/>
              </a:rPr>
              <a:t>What is marketing?</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905411"/>
            <a:ext cx="630900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“The management function responsible for identifying, anticipating and satisfying customer needs profitably.”</a:t>
            </a:r>
          </a:p>
          <a:p>
            <a:pPr algn="r" defTabSz="457200">
              <a:spcBef>
                <a:spcPct val="20000"/>
              </a:spcBef>
              <a:spcAft>
                <a:spcPts val="600"/>
              </a:spcAft>
              <a:buClr>
                <a:schemeClr val="accent1"/>
              </a:buClr>
              <a:buSzPct val="92000"/>
            </a:pPr>
            <a:r>
              <a:rPr lang="en-GB" sz="2200" b="1" dirty="0"/>
              <a:t>(The Chartered Institute of Marketing 2025)</a:t>
            </a:r>
          </a:p>
          <a:p>
            <a:pPr defTabSz="457200">
              <a:spcBef>
                <a:spcPct val="20000"/>
              </a:spcBef>
              <a:spcAft>
                <a:spcPts val="600"/>
              </a:spcAft>
              <a:buClr>
                <a:schemeClr val="accent1"/>
              </a:buClr>
              <a:buSzPct val="92000"/>
            </a:pPr>
            <a:endParaRPr lang="en-GB" sz="2200" b="1" dirty="0"/>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200" b="1" dirty="0"/>
              <a:t>“Marketing is the achievement of corporate goals through meeting and exceeding customer needs better than the competition.”</a:t>
            </a:r>
          </a:p>
          <a:p>
            <a:pPr algn="r" defTabSz="457200">
              <a:spcBef>
                <a:spcPct val="20000"/>
              </a:spcBef>
              <a:spcAft>
                <a:spcPts val="600"/>
              </a:spcAft>
              <a:buClr>
                <a:schemeClr val="accent1"/>
              </a:buClr>
              <a:buSzPct val="92000"/>
            </a:pPr>
            <a:r>
              <a:rPr lang="en-GB" sz="2200" b="1" dirty="0"/>
              <a:t>(Fahy and Jobber 2023)</a:t>
            </a:r>
          </a:p>
          <a:p>
            <a:pPr defTabSz="457200">
              <a:spcBef>
                <a:spcPct val="20000"/>
              </a:spcBef>
              <a:spcAft>
                <a:spcPts val="600"/>
              </a:spcAft>
              <a:buClr>
                <a:schemeClr val="accent1"/>
              </a:buClr>
              <a:buSzPct val="92000"/>
            </a:pPr>
            <a:endParaRPr lang="en-GB" sz="2000" b="1" dirty="0">
              <a:solidFill>
                <a:schemeClr val="tx2"/>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31EDFA"/>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31EDFA"/>
                </a:solidFill>
              </a:rPr>
              <a:pPr defTabSz="457200">
                <a:spcAft>
                  <a:spcPts val="600"/>
                </a:spcAft>
              </a:pPr>
              <a:t>14</a:t>
            </a:fld>
            <a:endParaRPr lang="en-US">
              <a:solidFill>
                <a:srgbClr val="31EDFA"/>
              </a:solidFill>
            </a:endParaRPr>
          </a:p>
        </p:txBody>
      </p:sp>
      <p:pic>
        <p:nvPicPr>
          <p:cNvPr id="7" name="Picture 6">
            <a:extLst>
              <a:ext uri="{FF2B5EF4-FFF2-40B4-BE49-F238E27FC236}">
                <a16:creationId xmlns:a16="http://schemas.microsoft.com/office/drawing/2014/main" id="{D8CC75E0-EE63-F213-F715-F79C80C9BA5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1191131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
            <a:extLst>
              <a:ext uri="{FF2B5EF4-FFF2-40B4-BE49-F238E27FC236}">
                <a16:creationId xmlns:a16="http://schemas.microsoft.com/office/drawing/2014/main" id="{0B6D7CD3-DE1E-8BD0-4EE5-2A3C84CF7F0C}"/>
              </a:ext>
            </a:extLst>
          </p:cNvPr>
          <p:cNvSpPr>
            <a:spLocks noGrp="1"/>
          </p:cNvSpPr>
          <p:nvPr>
            <p:ph type="title"/>
          </p:nvPr>
        </p:nvSpPr>
        <p:spPr>
          <a:xfrm>
            <a:off x="840259" y="879063"/>
            <a:ext cx="5906528" cy="610863"/>
          </a:xfrm>
        </p:spPr>
        <p:txBody>
          <a:bodyPr>
            <a:normAutofit/>
          </a:bodyPr>
          <a:lstStyle/>
          <a:p>
            <a:r>
              <a:rPr lang="en-US" sz="3500" dirty="0">
                <a:solidFill>
                  <a:schemeClr val="tx1"/>
                </a:solidFill>
                <a:latin typeface="Calibri" panose="020F0502020204030204" pitchFamily="34" charset="0"/>
                <a:cs typeface="Calibri" panose="020F0502020204030204" pitchFamily="34" charset="0"/>
              </a:rPr>
              <a:t>The Marketing Concept</a:t>
            </a:r>
          </a:p>
        </p:txBody>
      </p:sp>
      <p:sp>
        <p:nvSpPr>
          <p:cNvPr id="16" name="Text Placeholder 3">
            <a:extLst>
              <a:ext uri="{FF2B5EF4-FFF2-40B4-BE49-F238E27FC236}">
                <a16:creationId xmlns:a16="http://schemas.microsoft.com/office/drawing/2014/main" id="{CB903C1F-700F-3624-15CF-0B21ECB3BC41}"/>
              </a:ext>
            </a:extLst>
          </p:cNvPr>
          <p:cNvSpPr>
            <a:spLocks noGrp="1"/>
          </p:cNvSpPr>
          <p:nvPr>
            <p:ph type="body" sz="quarter" idx="11"/>
          </p:nvPr>
        </p:nvSpPr>
        <p:spPr>
          <a:xfrm>
            <a:off x="840259" y="2119028"/>
            <a:ext cx="5906529" cy="3338810"/>
          </a:xfrm>
        </p:spPr>
        <p:txBody>
          <a:bodyPr/>
          <a:lstStyle/>
          <a:p>
            <a:pPr>
              <a:spcBef>
                <a:spcPct val="20000"/>
              </a:spcBef>
              <a:buFont typeface="Arial" panose="020B0604020202020204" pitchFamily="34" charset="0"/>
              <a:buChar char="•"/>
              <a:defRPr/>
            </a:pPr>
            <a:r>
              <a:rPr lang="da-DK" altLang="en-US" sz="2200" b="1" dirty="0">
                <a:solidFill>
                  <a:schemeClr val="tx1"/>
                </a:solidFill>
                <a:latin typeface="Calibri" panose="020F0502020204030204" pitchFamily="34" charset="0"/>
                <a:cs typeface="Calibri" panose="020F0502020204030204" pitchFamily="34" charset="0"/>
              </a:rPr>
              <a:t>Customer </a:t>
            </a:r>
            <a:r>
              <a:rPr lang="da-DK" altLang="en-US" sz="2200" b="1" dirty="0" err="1">
                <a:solidFill>
                  <a:schemeClr val="tx1"/>
                </a:solidFill>
                <a:latin typeface="Calibri" panose="020F0502020204030204" pitchFamily="34" charset="0"/>
                <a:cs typeface="Calibri" panose="020F0502020204030204" pitchFamily="34" charset="0"/>
              </a:rPr>
              <a:t>Centred</a:t>
            </a:r>
            <a:endParaRPr lang="da-DK" altLang="en-US" sz="2200" b="1" dirty="0">
              <a:solidFill>
                <a:schemeClr val="tx1"/>
              </a:solidFill>
              <a:latin typeface="Calibri" panose="020F0502020204030204" pitchFamily="34" charset="0"/>
              <a:cs typeface="Calibri" panose="020F0502020204030204" pitchFamily="34" charset="0"/>
            </a:endParaRPr>
          </a:p>
          <a:p>
            <a:pPr>
              <a:spcBef>
                <a:spcPct val="20000"/>
              </a:spcBef>
              <a:buFont typeface="Arial" panose="020B0604020202020204" pitchFamily="34" charset="0"/>
              <a:buChar char="•"/>
              <a:defRPr/>
            </a:pPr>
            <a:r>
              <a:rPr lang="da-DK" altLang="en-US" sz="2200" b="1" dirty="0">
                <a:solidFill>
                  <a:schemeClr val="tx1"/>
                </a:solidFill>
                <a:latin typeface="Calibri" panose="020F0502020204030204" pitchFamily="34" charset="0"/>
                <a:cs typeface="Calibri" panose="020F0502020204030204" pitchFamily="34" charset="0"/>
              </a:rPr>
              <a:t>Takes an out side in perspective </a:t>
            </a:r>
          </a:p>
          <a:p>
            <a:pPr>
              <a:spcBef>
                <a:spcPct val="20000"/>
              </a:spcBef>
              <a:buFont typeface="Arial" panose="020B0604020202020204" pitchFamily="34" charset="0"/>
              <a:buChar char="•"/>
              <a:defRPr/>
            </a:pPr>
            <a:r>
              <a:rPr lang="da-DK" altLang="en-US" sz="2200" b="0" dirty="0">
                <a:solidFill>
                  <a:schemeClr val="tx1"/>
                </a:solidFill>
                <a:latin typeface="Calibri" panose="020F0502020204030204" pitchFamily="34" charset="0"/>
                <a:cs typeface="Calibri" panose="020F0502020204030204" pitchFamily="34" charset="0"/>
              </a:rPr>
              <a:t> </a:t>
            </a:r>
            <a:r>
              <a:rPr lang="da-DK" altLang="en-US" sz="2200" b="1" dirty="0">
                <a:solidFill>
                  <a:schemeClr val="tx1"/>
                </a:solidFill>
                <a:latin typeface="Calibri" panose="020F0502020204030204" pitchFamily="34" charset="0"/>
                <a:cs typeface="Calibri" panose="020F0502020204030204" pitchFamily="34" charset="0"/>
              </a:rPr>
              <a:t>Well-defined market</a:t>
            </a:r>
            <a:r>
              <a:rPr lang="da-DK" altLang="en-US" sz="2200" b="0" dirty="0">
                <a:solidFill>
                  <a:schemeClr val="tx1"/>
                </a:solidFill>
                <a:latin typeface="Calibri" panose="020F0502020204030204" pitchFamily="34" charset="0"/>
                <a:cs typeface="Calibri" panose="020F0502020204030204" pitchFamily="34" charset="0"/>
              </a:rPr>
              <a:t>, customer needs and integration of marketing activities</a:t>
            </a:r>
          </a:p>
          <a:p>
            <a:pPr>
              <a:spcBef>
                <a:spcPct val="20000"/>
              </a:spcBef>
              <a:buFont typeface="Arial" panose="020B0604020202020204" pitchFamily="34" charset="0"/>
              <a:buChar char="•"/>
              <a:defRPr/>
            </a:pPr>
            <a:r>
              <a:rPr lang="da-DK" altLang="en-US" sz="2200" b="0" dirty="0">
                <a:solidFill>
                  <a:schemeClr val="tx1"/>
                </a:solidFill>
                <a:latin typeface="Calibri" panose="020F0502020204030204" pitchFamily="34" charset="0"/>
                <a:cs typeface="Calibri" panose="020F0502020204030204" pitchFamily="34" charset="0"/>
              </a:rPr>
              <a:t> </a:t>
            </a:r>
            <a:r>
              <a:rPr lang="en-GB" altLang="en-US" sz="2200" b="1" dirty="0">
                <a:solidFill>
                  <a:schemeClr val="tx1"/>
                </a:solidFill>
                <a:latin typeface="Calibri" panose="020F0502020204030204" pitchFamily="34" charset="0"/>
                <a:cs typeface="Calibri" panose="020F0502020204030204" pitchFamily="34" charset="0"/>
              </a:rPr>
              <a:t>Creating lasting relationships </a:t>
            </a:r>
            <a:r>
              <a:rPr lang="en-GB" altLang="en-US" sz="2200" b="0" dirty="0">
                <a:solidFill>
                  <a:schemeClr val="tx1"/>
                </a:solidFill>
                <a:latin typeface="Calibri" panose="020F0502020204030204" pitchFamily="34" charset="0"/>
                <a:cs typeface="Calibri" panose="020F0502020204030204" pitchFamily="34" charset="0"/>
              </a:rPr>
              <a:t>based on customer value and satisfaction</a:t>
            </a:r>
          </a:p>
          <a:p>
            <a:pPr>
              <a:spcBef>
                <a:spcPct val="20000"/>
              </a:spcBef>
              <a:buFont typeface="Arial" panose="020B0604020202020204" pitchFamily="34" charset="0"/>
              <a:buChar char="•"/>
              <a:defRPr/>
            </a:pPr>
            <a:r>
              <a:rPr lang="cy-GB" altLang="en-US" sz="2200" b="1" dirty="0">
                <a:solidFill>
                  <a:schemeClr val="tx1"/>
                </a:solidFill>
                <a:latin typeface="Calibri" panose="020F0502020204030204" pitchFamily="34" charset="0"/>
                <a:cs typeface="Calibri" panose="020F0502020204030204" pitchFamily="34" charset="0"/>
              </a:rPr>
              <a:t>Delivering better ‘value</a:t>
            </a:r>
            <a:r>
              <a:rPr lang="cy-GB" altLang="en-US" sz="2200" dirty="0">
                <a:solidFill>
                  <a:schemeClr val="tx1"/>
                </a:solidFill>
                <a:latin typeface="Calibri" panose="020F0502020204030204" pitchFamily="34" charset="0"/>
                <a:cs typeface="Calibri" panose="020F0502020204030204" pitchFamily="34" charset="0"/>
              </a:rPr>
              <a:t>’ </a:t>
            </a:r>
            <a:r>
              <a:rPr lang="cy-GB" altLang="en-US" sz="2200" b="0" dirty="0">
                <a:solidFill>
                  <a:schemeClr val="tx1"/>
                </a:solidFill>
                <a:latin typeface="Calibri" panose="020F0502020204030204" pitchFamily="34" charset="0"/>
                <a:cs typeface="Calibri" panose="020F0502020204030204" pitchFamily="34" charset="0"/>
              </a:rPr>
              <a:t>than </a:t>
            </a:r>
            <a:r>
              <a:rPr lang="cy-GB" altLang="en-US" sz="2200" b="0" dirty="0" err="1">
                <a:solidFill>
                  <a:schemeClr val="tx1"/>
                </a:solidFill>
                <a:latin typeface="Calibri" panose="020F0502020204030204" pitchFamily="34" charset="0"/>
                <a:cs typeface="Calibri" panose="020F0502020204030204" pitchFamily="34" charset="0"/>
              </a:rPr>
              <a:t>your</a:t>
            </a:r>
            <a:r>
              <a:rPr lang="cy-GB" altLang="en-US" sz="2200" b="0" dirty="0">
                <a:solidFill>
                  <a:schemeClr val="tx1"/>
                </a:solidFill>
                <a:latin typeface="Calibri" panose="020F0502020204030204" pitchFamily="34" charset="0"/>
                <a:cs typeface="Calibri" panose="020F0502020204030204" pitchFamily="34" charset="0"/>
              </a:rPr>
              <a:t> </a:t>
            </a:r>
            <a:r>
              <a:rPr lang="cy-GB" altLang="en-US" sz="2200" b="0" dirty="0" err="1">
                <a:solidFill>
                  <a:schemeClr val="tx1"/>
                </a:solidFill>
                <a:latin typeface="Calibri" panose="020F0502020204030204" pitchFamily="34" charset="0"/>
                <a:cs typeface="Calibri" panose="020F0502020204030204" pitchFamily="34" charset="0"/>
              </a:rPr>
              <a:t>competitors</a:t>
            </a:r>
            <a:endParaRPr lang="en-GB" altLang="en-US" sz="2200" b="0" dirty="0">
              <a:solidFill>
                <a:schemeClr val="tx1"/>
              </a:solidFill>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p:txBody>
      </p:sp>
      <p:grpSp>
        <p:nvGrpSpPr>
          <p:cNvPr id="15" name="Group 14">
            <a:extLst>
              <a:ext uri="{FF2B5EF4-FFF2-40B4-BE49-F238E27FC236}">
                <a16:creationId xmlns:a16="http://schemas.microsoft.com/office/drawing/2014/main" id="{21EF2727-8E20-4A5C-A608-65747B7A7F46}"/>
              </a:ext>
            </a:extLst>
          </p:cNvPr>
          <p:cNvGrpSpPr/>
          <p:nvPr/>
        </p:nvGrpSpPr>
        <p:grpSpPr>
          <a:xfrm>
            <a:off x="2471351" y="5457838"/>
            <a:ext cx="9248671" cy="998538"/>
            <a:chOff x="261786" y="5429250"/>
            <a:chExt cx="8667902" cy="642938"/>
          </a:xfrm>
          <a:solidFill>
            <a:srgbClr val="00B0F0"/>
          </a:solidFill>
        </p:grpSpPr>
        <p:sp>
          <p:nvSpPr>
            <p:cNvPr id="17" name="Rectangle 16">
              <a:extLst>
                <a:ext uri="{FF2B5EF4-FFF2-40B4-BE49-F238E27FC236}">
                  <a16:creationId xmlns:a16="http://schemas.microsoft.com/office/drawing/2014/main" id="{AF1697E5-EB27-48E2-B23A-C3425EAE22E2}"/>
                </a:ext>
              </a:extLst>
            </p:cNvPr>
            <p:cNvSpPr/>
            <p:nvPr/>
          </p:nvSpPr>
          <p:spPr bwMode="auto">
            <a:xfrm>
              <a:off x="261786" y="5429250"/>
              <a:ext cx="1595590" cy="642938"/>
            </a:xfrm>
            <a:prstGeom prst="rect">
              <a:avLst/>
            </a:prstGeom>
            <a:grp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Customer</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needs</a:t>
              </a:r>
            </a:p>
          </p:txBody>
        </p:sp>
        <p:sp>
          <p:nvSpPr>
            <p:cNvPr id="19" name="Rectangle 18">
              <a:extLst>
                <a:ext uri="{FF2B5EF4-FFF2-40B4-BE49-F238E27FC236}">
                  <a16:creationId xmlns:a16="http://schemas.microsoft.com/office/drawing/2014/main" id="{A860EC85-3EB6-44BF-9743-AFCEE73CD96B}"/>
                </a:ext>
              </a:extLst>
            </p:cNvPr>
            <p:cNvSpPr/>
            <p:nvPr/>
          </p:nvSpPr>
          <p:spPr bwMode="auto">
            <a:xfrm>
              <a:off x="2643188" y="5429250"/>
              <a:ext cx="1785937" cy="571500"/>
            </a:xfrm>
            <a:prstGeom prst="rect">
              <a:avLst/>
            </a:prstGeom>
            <a:grp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Potential</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market opportunities</a:t>
              </a:r>
            </a:p>
          </p:txBody>
        </p:sp>
        <p:sp>
          <p:nvSpPr>
            <p:cNvPr id="21" name="Rectangle 20">
              <a:extLst>
                <a:ext uri="{FF2B5EF4-FFF2-40B4-BE49-F238E27FC236}">
                  <a16:creationId xmlns:a16="http://schemas.microsoft.com/office/drawing/2014/main" id="{C9C52F2F-957B-4D0B-996B-E6606F973042}"/>
                </a:ext>
              </a:extLst>
            </p:cNvPr>
            <p:cNvSpPr/>
            <p:nvPr/>
          </p:nvSpPr>
          <p:spPr bwMode="auto">
            <a:xfrm>
              <a:off x="5143500" y="5429250"/>
              <a:ext cx="1714500" cy="571500"/>
            </a:xfrm>
            <a:prstGeom prst="rect">
              <a:avLst/>
            </a:prstGeom>
            <a:grp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Marketing products &amp; services</a:t>
              </a:r>
            </a:p>
          </p:txBody>
        </p:sp>
        <p:sp>
          <p:nvSpPr>
            <p:cNvPr id="23" name="Rectangle 22">
              <a:extLst>
                <a:ext uri="{FF2B5EF4-FFF2-40B4-BE49-F238E27FC236}">
                  <a16:creationId xmlns:a16="http://schemas.microsoft.com/office/drawing/2014/main" id="{25403FE3-A016-4AD4-82F0-C38B16F4ADD3}"/>
                </a:ext>
              </a:extLst>
            </p:cNvPr>
            <p:cNvSpPr/>
            <p:nvPr/>
          </p:nvSpPr>
          <p:spPr bwMode="auto">
            <a:xfrm>
              <a:off x="7643813" y="5429250"/>
              <a:ext cx="1285875" cy="500063"/>
            </a:xfrm>
            <a:prstGeom prst="rect">
              <a:avLst/>
            </a:prstGeom>
            <a:grp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Customer</a:t>
              </a:r>
            </a:p>
          </p:txBody>
        </p:sp>
        <p:cxnSp>
          <p:nvCxnSpPr>
            <p:cNvPr id="24" name="Straight Arrow Connector 9">
              <a:extLst>
                <a:ext uri="{FF2B5EF4-FFF2-40B4-BE49-F238E27FC236}">
                  <a16:creationId xmlns:a16="http://schemas.microsoft.com/office/drawing/2014/main" id="{80C93401-206B-4E10-AFAC-8BA4658DFB53}"/>
                </a:ext>
              </a:extLst>
            </p:cNvPr>
            <p:cNvCxnSpPr>
              <a:cxnSpLocks noChangeShapeType="1"/>
            </p:cNvCxnSpPr>
            <p:nvPr/>
          </p:nvCxnSpPr>
          <p:spPr bwMode="auto">
            <a:xfrm>
              <a:off x="1857375" y="5715000"/>
              <a:ext cx="714375" cy="1588"/>
            </a:xfrm>
            <a:prstGeom prst="straightConnector1">
              <a:avLst/>
            </a:prstGeom>
            <a:grpFill/>
            <a:ln w="9525" algn="ctr">
              <a:solidFill>
                <a:sysClr val="windowText" lastClr="000000"/>
              </a:solidFill>
              <a:round/>
              <a:headEnd/>
              <a:tailEnd type="arrow" w="med" len="med"/>
            </a:ln>
          </p:spPr>
        </p:cxnSp>
        <p:cxnSp>
          <p:nvCxnSpPr>
            <p:cNvPr id="25" name="Straight Arrow Connector 10">
              <a:extLst>
                <a:ext uri="{FF2B5EF4-FFF2-40B4-BE49-F238E27FC236}">
                  <a16:creationId xmlns:a16="http://schemas.microsoft.com/office/drawing/2014/main" id="{15CE1D8B-E186-47B3-86BA-97C454E7483C}"/>
                </a:ext>
              </a:extLst>
            </p:cNvPr>
            <p:cNvCxnSpPr>
              <a:cxnSpLocks noChangeShapeType="1"/>
            </p:cNvCxnSpPr>
            <p:nvPr/>
          </p:nvCxnSpPr>
          <p:spPr bwMode="auto">
            <a:xfrm>
              <a:off x="4429125" y="5715000"/>
              <a:ext cx="714375" cy="1588"/>
            </a:xfrm>
            <a:prstGeom prst="straightConnector1">
              <a:avLst/>
            </a:prstGeom>
            <a:grpFill/>
            <a:ln w="9525" algn="ctr">
              <a:solidFill>
                <a:sysClr val="windowText" lastClr="000000"/>
              </a:solidFill>
              <a:round/>
              <a:headEnd/>
              <a:tailEnd type="arrow" w="med" len="med"/>
            </a:ln>
          </p:spPr>
        </p:cxnSp>
        <p:cxnSp>
          <p:nvCxnSpPr>
            <p:cNvPr id="26" name="Straight Arrow Connector 11">
              <a:extLst>
                <a:ext uri="{FF2B5EF4-FFF2-40B4-BE49-F238E27FC236}">
                  <a16:creationId xmlns:a16="http://schemas.microsoft.com/office/drawing/2014/main" id="{EBBE3129-0C50-407B-B07C-7D9448A591F2}"/>
                </a:ext>
              </a:extLst>
            </p:cNvPr>
            <p:cNvCxnSpPr>
              <a:cxnSpLocks noChangeShapeType="1"/>
            </p:cNvCxnSpPr>
            <p:nvPr/>
          </p:nvCxnSpPr>
          <p:spPr bwMode="auto">
            <a:xfrm>
              <a:off x="6858000" y="5715000"/>
              <a:ext cx="714375" cy="1588"/>
            </a:xfrm>
            <a:prstGeom prst="straightConnector1">
              <a:avLst/>
            </a:prstGeom>
            <a:grpFill/>
            <a:ln w="9525" algn="ctr">
              <a:solidFill>
                <a:sysClr val="windowText" lastClr="000000"/>
              </a:solidFill>
              <a:round/>
              <a:headEnd/>
              <a:tailEnd type="arrow" w="med" len="med"/>
            </a:ln>
          </p:spPr>
        </p:cxnSp>
      </p:grpSp>
      <p:pic>
        <p:nvPicPr>
          <p:cNvPr id="10" name="Picture Placeholder 9" descr="A tablet with a graph on it">
            <a:extLst>
              <a:ext uri="{FF2B5EF4-FFF2-40B4-BE49-F238E27FC236}">
                <a16:creationId xmlns:a16="http://schemas.microsoft.com/office/drawing/2014/main" id="{AE1BA113-BFD5-A3A9-133B-C46914D0F170}"/>
              </a:ext>
            </a:extLst>
          </p:cNvPr>
          <p:cNvPicPr>
            <a:picLocks noGrp="1" noChangeAspect="1"/>
          </p:cNvPicPr>
          <p:nvPr>
            <p:ph type="pic" sz="quarter" idx="13"/>
          </p:nvPr>
        </p:nvPicPr>
        <p:blipFill>
          <a:blip r:embed="rId2"/>
          <a:srcRect l="20538" r="20538"/>
          <a:stretch>
            <a:fillRect/>
          </a:stretch>
        </p:blipFill>
        <p:spPr>
          <a:xfrm>
            <a:off x="7421093" y="0"/>
            <a:ext cx="4553335" cy="5156178"/>
          </a:xfrm>
        </p:spPr>
      </p:pic>
    </p:spTree>
    <p:extLst>
      <p:ext uri="{BB962C8B-B14F-4D97-AF65-F5344CB8AC3E}">
        <p14:creationId xmlns:p14="http://schemas.microsoft.com/office/powerpoint/2010/main" val="459288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315883" y="133009"/>
            <a:ext cx="11720945" cy="941800"/>
          </a:xfrm>
        </p:spPr>
        <p:txBody>
          <a:bodyPr>
            <a:normAutofit/>
          </a:bodyPr>
          <a:lstStyle/>
          <a:p>
            <a:pPr algn="ctr"/>
            <a:r>
              <a:rPr lang="en-US" altLang="en-US" sz="3500" b="1" dirty="0">
                <a:latin typeface="Calibri" panose="020F0502020204030204" pitchFamily="34" charset="0"/>
                <a:cs typeface="Calibri" panose="020F0502020204030204" pitchFamily="34" charset="0"/>
              </a:rPr>
              <a:t>Market-Oriented vs Internally Orientated Businesses</a:t>
            </a:r>
            <a:endParaRPr lang="en-GB" sz="3500" dirty="0">
              <a:latin typeface="Calibri" panose="020F0502020204030204" pitchFamily="34" charset="0"/>
              <a:cs typeface="Calibri" panose="020F0502020204030204" pitchFamily="34" charset="0"/>
            </a:endParaRPr>
          </a:p>
        </p:txBody>
      </p:sp>
      <p:graphicFrame>
        <p:nvGraphicFramePr>
          <p:cNvPr id="4" name="Espace réservé du contenu 3">
            <a:extLst>
              <a:ext uri="{FF2B5EF4-FFF2-40B4-BE49-F238E27FC236}">
                <a16:creationId xmlns:a16="http://schemas.microsoft.com/office/drawing/2014/main" id="{A8F27835-BF58-497C-A7D9-16801865ED4F}"/>
              </a:ext>
            </a:extLst>
          </p:cNvPr>
          <p:cNvGraphicFramePr>
            <a:graphicFrameLocks/>
          </p:cNvGraphicFramePr>
          <p:nvPr>
            <p:extLst>
              <p:ext uri="{D42A27DB-BD31-4B8C-83A1-F6EECF244321}">
                <p14:modId xmlns:p14="http://schemas.microsoft.com/office/powerpoint/2010/main" val="216337774"/>
              </p:ext>
            </p:extLst>
          </p:nvPr>
        </p:nvGraphicFramePr>
        <p:xfrm>
          <a:off x="315883" y="1074810"/>
          <a:ext cx="11720948" cy="5675474"/>
        </p:xfrm>
        <a:graphic>
          <a:graphicData uri="http://schemas.openxmlformats.org/drawingml/2006/table">
            <a:tbl>
              <a:tblPr firstRow="1" bandRow="1">
                <a:tableStyleId>{37CE84F3-28C3-443E-9E96-99CF82512B78}</a:tableStyleId>
              </a:tblPr>
              <a:tblGrid>
                <a:gridCol w="5860474">
                  <a:extLst>
                    <a:ext uri="{9D8B030D-6E8A-4147-A177-3AD203B41FA5}">
                      <a16:colId xmlns:a16="http://schemas.microsoft.com/office/drawing/2014/main" val="20000"/>
                    </a:ext>
                  </a:extLst>
                </a:gridCol>
                <a:gridCol w="5860474">
                  <a:extLst>
                    <a:ext uri="{9D8B030D-6E8A-4147-A177-3AD203B41FA5}">
                      <a16:colId xmlns:a16="http://schemas.microsoft.com/office/drawing/2014/main" val="20001"/>
                    </a:ext>
                  </a:extLst>
                </a:gridCol>
              </a:tblGrid>
              <a:tr h="454900">
                <a:tc>
                  <a:txBody>
                    <a:bodyPr/>
                    <a:lstStyle/>
                    <a:p>
                      <a:pPr algn="l"/>
                      <a:r>
                        <a:rPr lang="en-GB" sz="2400" noProof="0" dirty="0">
                          <a:solidFill>
                            <a:schemeClr val="bg1"/>
                          </a:solidFill>
                        </a:rPr>
                        <a:t>Market-orientated businesses</a:t>
                      </a:r>
                      <a:endParaRPr lang="en-GB" sz="2400" noProof="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2400" noProof="0" dirty="0">
                          <a:solidFill>
                            <a:schemeClr val="bg1"/>
                          </a:solidFill>
                        </a:rPr>
                        <a:t>Internally orientated businesses</a:t>
                      </a:r>
                      <a:endParaRPr lang="en-GB" sz="2400" noProof="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0"/>
                  </a:ext>
                </a:extLst>
              </a:tr>
              <a:tr h="394247">
                <a:tc>
                  <a:txBody>
                    <a:bodyPr/>
                    <a:lstStyle/>
                    <a:p>
                      <a:r>
                        <a:rPr lang="en-GB" sz="2000" noProof="0" dirty="0"/>
                        <a:t>Customer concern throughout business</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Convenience comes first</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697514">
                <a:tc>
                  <a:txBody>
                    <a:bodyPr/>
                    <a:lstStyle/>
                    <a:p>
                      <a:r>
                        <a:rPr lang="en-GB" sz="2000" noProof="0" dirty="0"/>
                        <a:t>Know customer choice criteria and match with marketing mix</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Assume price and product performance key to most sales</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394247">
                <a:tc>
                  <a:txBody>
                    <a:bodyPr/>
                    <a:lstStyle/>
                    <a:p>
                      <a:r>
                        <a:rPr lang="en-GB" sz="2000" noProof="0" dirty="0"/>
                        <a:t>Segment by customer differences</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Segment by product</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697514">
                <a:tc>
                  <a:txBody>
                    <a:bodyPr/>
                    <a:lstStyle/>
                    <a:p>
                      <a:r>
                        <a:rPr lang="en-GB" sz="2000" noProof="0" dirty="0"/>
                        <a:t>Invest in market research (MR) and track market changes</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Rely on anecdotes and received wisdom</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r h="394247">
                <a:tc>
                  <a:txBody>
                    <a:bodyPr/>
                    <a:lstStyle/>
                    <a:p>
                      <a:r>
                        <a:rPr lang="en-GB" sz="2000" noProof="0" dirty="0"/>
                        <a:t>Welcome change</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Cherish status quo</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5"/>
                  </a:ext>
                </a:extLst>
              </a:tr>
              <a:tr h="394247">
                <a:tc>
                  <a:txBody>
                    <a:bodyPr/>
                    <a:lstStyle/>
                    <a:p>
                      <a:r>
                        <a:rPr lang="en-GB" sz="2000" noProof="0" dirty="0"/>
                        <a:t>Try to understand competition</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Ignore competition</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646274">
                <a:tc>
                  <a:txBody>
                    <a:bodyPr/>
                    <a:lstStyle/>
                    <a:p>
                      <a:r>
                        <a:rPr lang="en-GB" sz="2000" noProof="0" dirty="0"/>
                        <a:t>Marketing spend regarded as an investment</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Marketing spend regarded as a luxury</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7"/>
                  </a:ext>
                </a:extLst>
              </a:tr>
              <a:tr h="394247">
                <a:tc>
                  <a:txBody>
                    <a:bodyPr/>
                    <a:lstStyle/>
                    <a:p>
                      <a:r>
                        <a:rPr lang="en-GB" sz="2000" noProof="0" dirty="0"/>
                        <a:t>Innovation rewarded</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Innovation punished</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8"/>
                  </a:ext>
                </a:extLst>
              </a:tr>
              <a:tr h="394247">
                <a:tc>
                  <a:txBody>
                    <a:bodyPr/>
                    <a:lstStyle/>
                    <a:p>
                      <a:r>
                        <a:rPr lang="en-GB" sz="2000" noProof="0" dirty="0"/>
                        <a:t>Search for latent markets</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Stick with the same</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9"/>
                  </a:ext>
                </a:extLst>
              </a:tr>
              <a:tr h="394247">
                <a:tc>
                  <a:txBody>
                    <a:bodyPr/>
                    <a:lstStyle/>
                    <a:p>
                      <a:r>
                        <a:rPr lang="en-GB" sz="2000" noProof="0" dirty="0"/>
                        <a:t>Be fast</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Why rush?</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10"/>
                  </a:ext>
                </a:extLst>
              </a:tr>
              <a:tr h="394247">
                <a:tc>
                  <a:txBody>
                    <a:bodyPr/>
                    <a:lstStyle/>
                    <a:p>
                      <a:r>
                        <a:rPr lang="en-GB" sz="2000" noProof="0" dirty="0"/>
                        <a:t>Strive for competitive advantage</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2000" noProof="0" dirty="0"/>
                        <a:t>Happy to be me-too</a:t>
                      </a:r>
                      <a:endParaRPr lang="en-GB" sz="2000" noProof="0" dirty="0">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600173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04BA-D2A9-7E17-8040-1C8076220B4B}"/>
              </a:ext>
            </a:extLst>
          </p:cNvPr>
          <p:cNvSpPr>
            <a:spLocks noGrp="1"/>
          </p:cNvSpPr>
          <p:nvPr>
            <p:ph type="title"/>
          </p:nvPr>
        </p:nvSpPr>
        <p:spPr/>
        <p:txBody>
          <a:bodyPr>
            <a:normAutofit/>
          </a:bodyPr>
          <a:lstStyle/>
          <a:p>
            <a:r>
              <a:rPr lang="en-GB" sz="3200" dirty="0">
                <a:effectLst/>
                <a:ea typeface="Times New Roman" panose="02020603050405020304" pitchFamily="18" charset="0"/>
              </a:rPr>
              <a:t>Examples of companies that successfully adopted a marketing approach</a:t>
            </a:r>
            <a:endParaRPr lang="en-GB" dirty="0"/>
          </a:p>
        </p:txBody>
      </p:sp>
      <p:sp>
        <p:nvSpPr>
          <p:cNvPr id="3" name="Content Placeholder 2">
            <a:extLst>
              <a:ext uri="{FF2B5EF4-FFF2-40B4-BE49-F238E27FC236}">
                <a16:creationId xmlns:a16="http://schemas.microsoft.com/office/drawing/2014/main" id="{A033361B-4B9D-903C-32F3-2B32450596AB}"/>
              </a:ext>
            </a:extLst>
          </p:cNvPr>
          <p:cNvSpPr>
            <a:spLocks noGrp="1"/>
          </p:cNvSpPr>
          <p:nvPr>
            <p:ph idx="1"/>
          </p:nvPr>
        </p:nvSpPr>
        <p:spPr>
          <a:xfrm>
            <a:off x="581192" y="2133600"/>
            <a:ext cx="11029615" cy="3841750"/>
          </a:xfrm>
        </p:spPr>
        <p:txBody>
          <a:bodyPr/>
          <a:lstStyle/>
          <a:p>
            <a:pPr marL="0" indent="0">
              <a:lnSpc>
                <a:spcPct val="107000"/>
              </a:lnSpc>
              <a:spcAft>
                <a:spcPts val="800"/>
              </a:spcAft>
              <a:buNone/>
            </a:pPr>
            <a:r>
              <a:rPr lang="en-GB" sz="2200" b="1" kern="0" dirty="0">
                <a:effectLst/>
                <a:latin typeface="+mj-lt"/>
                <a:ea typeface="Times New Roman" panose="02020603050405020304" pitchFamily="18" charset="0"/>
                <a:cs typeface="Arial" panose="020B0604020202020204" pitchFamily="34" charset="0"/>
              </a:rPr>
              <a:t>1. Apple</a:t>
            </a:r>
            <a:endParaRPr lang="en-GB" sz="2200" b="1" kern="100" dirty="0">
              <a:effectLst/>
              <a:latin typeface="+mj-l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Strategic Change</a:t>
            </a:r>
            <a:r>
              <a:rPr lang="en-GB" sz="2200" kern="0" dirty="0">
                <a:effectLst/>
                <a:ea typeface="Times New Roman" panose="02020603050405020304" pitchFamily="18" charset="0"/>
                <a:cs typeface="Arial" panose="020B0604020202020204" pitchFamily="34" charset="0"/>
              </a:rPr>
              <a:t>: Shift from computers to consumer electronics.</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Context</a:t>
            </a:r>
            <a:r>
              <a:rPr lang="en-GB" sz="2200" kern="0" dirty="0">
                <a:effectLst/>
                <a:ea typeface="Times New Roman" panose="02020603050405020304" pitchFamily="18" charset="0"/>
                <a:cs typeface="Arial" panose="020B0604020202020204" pitchFamily="34" charset="0"/>
              </a:rPr>
              <a:t>: In the late 1990s, Apple was struggling as a computer manufacturer. Steve Jobs returned to the company in 1997 and made a major strategic change by shifting Apple’s focus away from just computers and towards consumer electronics—creating the iPod, followed by the iPhone and iPad.</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Result</a:t>
            </a:r>
            <a:r>
              <a:rPr lang="en-GB" sz="2200" kern="0" dirty="0">
                <a:effectLst/>
                <a:ea typeface="Times New Roman" panose="02020603050405020304" pitchFamily="18" charset="0"/>
                <a:cs typeface="Arial" panose="020B0604020202020204" pitchFamily="34" charset="0"/>
              </a:rPr>
              <a:t>: This change revolutionised Apple, positioning it as a leader in the tech industry and making it one of the most valuable companies globally.</a:t>
            </a:r>
            <a:endParaRPr lang="en-GB" sz="2200" kern="100" dirty="0">
              <a:effectLst/>
              <a:ea typeface="DengXian" panose="02010600030101010101" pitchFamily="2" charset="-122"/>
              <a:cs typeface="Arial" panose="020B0604020202020204" pitchFamily="34" charset="0"/>
            </a:endParaRPr>
          </a:p>
          <a:p>
            <a:endParaRPr lang="en-GB" dirty="0"/>
          </a:p>
        </p:txBody>
      </p:sp>
      <p:sp>
        <p:nvSpPr>
          <p:cNvPr id="4" name="Footer Placeholder 3">
            <a:extLst>
              <a:ext uri="{FF2B5EF4-FFF2-40B4-BE49-F238E27FC236}">
                <a16:creationId xmlns:a16="http://schemas.microsoft.com/office/drawing/2014/main" id="{9B74EE53-9C97-EA1F-7E24-810A1CA4C80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FAA3087-7778-3BDF-0DB8-D4D42847F60F}"/>
              </a:ext>
            </a:extLst>
          </p:cNvPr>
          <p:cNvSpPr>
            <a:spLocks noGrp="1"/>
          </p:cNvSpPr>
          <p:nvPr>
            <p:ph type="sldNum" sz="quarter" idx="12"/>
          </p:nvPr>
        </p:nvSpPr>
        <p:spPr/>
        <p:txBody>
          <a:bodyPr/>
          <a:lstStyle/>
          <a:p>
            <a:fld id="{3A98EE3D-8CD1-4C3F-BD1C-C98C9596463C}" type="slidenum">
              <a:rPr lang="en-US" smtClean="0"/>
              <a:t>17</a:t>
            </a:fld>
            <a:endParaRPr lang="en-US" dirty="0"/>
          </a:p>
        </p:txBody>
      </p:sp>
    </p:spTree>
    <p:extLst>
      <p:ext uri="{BB962C8B-B14F-4D97-AF65-F5344CB8AC3E}">
        <p14:creationId xmlns:p14="http://schemas.microsoft.com/office/powerpoint/2010/main" val="174468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04BA-D2A9-7E17-8040-1C8076220B4B}"/>
              </a:ext>
            </a:extLst>
          </p:cNvPr>
          <p:cNvSpPr>
            <a:spLocks noGrp="1"/>
          </p:cNvSpPr>
          <p:nvPr>
            <p:ph type="title"/>
          </p:nvPr>
        </p:nvSpPr>
        <p:spPr/>
        <p:txBody>
          <a:bodyPr>
            <a:normAutofit/>
          </a:bodyPr>
          <a:lstStyle/>
          <a:p>
            <a:r>
              <a:rPr lang="en-GB" sz="3200" dirty="0">
                <a:effectLst/>
                <a:ea typeface="Times New Roman" panose="02020603050405020304" pitchFamily="18" charset="0"/>
              </a:rPr>
              <a:t>Examples of companies that successfully adopted a marketing approach</a:t>
            </a:r>
            <a:endParaRPr lang="en-GB" dirty="0"/>
          </a:p>
        </p:txBody>
      </p:sp>
      <p:sp>
        <p:nvSpPr>
          <p:cNvPr id="3" name="Content Placeholder 2">
            <a:extLst>
              <a:ext uri="{FF2B5EF4-FFF2-40B4-BE49-F238E27FC236}">
                <a16:creationId xmlns:a16="http://schemas.microsoft.com/office/drawing/2014/main" id="{A033361B-4B9D-903C-32F3-2B32450596AB}"/>
              </a:ext>
            </a:extLst>
          </p:cNvPr>
          <p:cNvSpPr>
            <a:spLocks noGrp="1"/>
          </p:cNvSpPr>
          <p:nvPr>
            <p:ph idx="1"/>
          </p:nvPr>
        </p:nvSpPr>
        <p:spPr>
          <a:xfrm>
            <a:off x="581192" y="2133600"/>
            <a:ext cx="11029615" cy="3841750"/>
          </a:xfrm>
        </p:spPr>
        <p:txBody>
          <a:bodyPr/>
          <a:lstStyle/>
          <a:p>
            <a:pPr marL="0" indent="0">
              <a:lnSpc>
                <a:spcPct val="107000"/>
              </a:lnSpc>
              <a:spcAft>
                <a:spcPts val="800"/>
              </a:spcAft>
              <a:buNone/>
            </a:pPr>
            <a:r>
              <a:rPr lang="en-GB" sz="2200" b="1" kern="0" dirty="0">
                <a:latin typeface="+mj-lt"/>
                <a:ea typeface="Times New Roman" panose="02020603050405020304" pitchFamily="18" charset="0"/>
                <a:cs typeface="Arial" panose="020B0604020202020204" pitchFamily="34" charset="0"/>
              </a:rPr>
              <a:t>2</a:t>
            </a:r>
            <a:r>
              <a:rPr lang="en-GB" sz="2200" b="1" kern="0" dirty="0">
                <a:effectLst/>
                <a:latin typeface="+mj-lt"/>
                <a:ea typeface="Times New Roman" panose="02020603050405020304" pitchFamily="18" charset="0"/>
                <a:cs typeface="Arial" panose="020B0604020202020204" pitchFamily="34" charset="0"/>
              </a:rPr>
              <a:t>. Amazon</a:t>
            </a:r>
            <a:endParaRPr lang="en-GB" sz="2200" kern="100" dirty="0">
              <a:effectLst/>
              <a:latin typeface="+mj-l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Strategic Change</a:t>
            </a:r>
            <a:r>
              <a:rPr lang="en-GB" sz="2200" kern="0" dirty="0">
                <a:effectLst/>
                <a:ea typeface="Times New Roman" panose="02020603050405020304" pitchFamily="18" charset="0"/>
                <a:cs typeface="Arial" panose="020B0604020202020204" pitchFamily="34" charset="0"/>
              </a:rPr>
              <a:t>: Expansion from books to a global e-commerce and technology powerhouse.</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Context</a:t>
            </a:r>
            <a:r>
              <a:rPr lang="en-GB" sz="2200" kern="0" dirty="0">
                <a:effectLst/>
                <a:ea typeface="Times New Roman" panose="02020603050405020304" pitchFamily="18" charset="0"/>
                <a:cs typeface="Arial" panose="020B0604020202020204" pitchFamily="34" charset="0"/>
              </a:rPr>
              <a:t>: Amazon began as an online bookstore in 1994. Over time, Jeff Bezos expanded the company into other areas, including cloud computing (AWS), electronics (Amazon Echo), and logistics. Amazon also embraced a subscription model with Amazon Prime.</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Result</a:t>
            </a:r>
            <a:r>
              <a:rPr lang="en-GB" sz="2200" kern="0" dirty="0">
                <a:effectLst/>
                <a:ea typeface="Times New Roman" panose="02020603050405020304" pitchFamily="18" charset="0"/>
                <a:cs typeface="Arial" panose="020B0604020202020204" pitchFamily="34" charset="0"/>
              </a:rPr>
              <a:t>: Amazon transformed itself into a tech giant, dominating not only e-commerce but also cloud services, smart devices, and digital content.</a:t>
            </a:r>
            <a:endParaRPr lang="en-GB" sz="2200" kern="100" dirty="0">
              <a:effectLst/>
              <a:ea typeface="DengXian" panose="02010600030101010101" pitchFamily="2" charset="-122"/>
              <a:cs typeface="Arial" panose="020B0604020202020204" pitchFamily="34" charset="0"/>
            </a:endParaRPr>
          </a:p>
          <a:p>
            <a:endParaRPr lang="en-GB" dirty="0"/>
          </a:p>
        </p:txBody>
      </p:sp>
      <p:sp>
        <p:nvSpPr>
          <p:cNvPr id="4" name="Footer Placeholder 3">
            <a:extLst>
              <a:ext uri="{FF2B5EF4-FFF2-40B4-BE49-F238E27FC236}">
                <a16:creationId xmlns:a16="http://schemas.microsoft.com/office/drawing/2014/main" id="{9B74EE53-9C97-EA1F-7E24-810A1CA4C80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FAA3087-7778-3BDF-0DB8-D4D42847F60F}"/>
              </a:ext>
            </a:extLst>
          </p:cNvPr>
          <p:cNvSpPr>
            <a:spLocks noGrp="1"/>
          </p:cNvSpPr>
          <p:nvPr>
            <p:ph type="sldNum" sz="quarter" idx="12"/>
          </p:nvPr>
        </p:nvSpPr>
        <p:spPr/>
        <p:txBody>
          <a:bodyPr/>
          <a:lstStyle/>
          <a:p>
            <a:fld id="{3A98EE3D-8CD1-4C3F-BD1C-C98C9596463C}" type="slidenum">
              <a:rPr lang="en-US" smtClean="0"/>
              <a:t>18</a:t>
            </a:fld>
            <a:endParaRPr lang="en-US" dirty="0"/>
          </a:p>
        </p:txBody>
      </p:sp>
    </p:spTree>
    <p:extLst>
      <p:ext uri="{BB962C8B-B14F-4D97-AF65-F5344CB8AC3E}">
        <p14:creationId xmlns:p14="http://schemas.microsoft.com/office/powerpoint/2010/main" val="2824643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04BA-D2A9-7E17-8040-1C8076220B4B}"/>
              </a:ext>
            </a:extLst>
          </p:cNvPr>
          <p:cNvSpPr>
            <a:spLocks noGrp="1"/>
          </p:cNvSpPr>
          <p:nvPr>
            <p:ph type="title"/>
          </p:nvPr>
        </p:nvSpPr>
        <p:spPr/>
        <p:txBody>
          <a:bodyPr>
            <a:normAutofit/>
          </a:bodyPr>
          <a:lstStyle/>
          <a:p>
            <a:r>
              <a:rPr lang="en-GB" sz="3200" dirty="0">
                <a:effectLst/>
                <a:ea typeface="Times New Roman" panose="02020603050405020304" pitchFamily="18" charset="0"/>
              </a:rPr>
              <a:t>Example of a company that failed to successfully </a:t>
            </a:r>
            <a:r>
              <a:rPr lang="en-GB" sz="3200" dirty="0">
                <a:ea typeface="Times New Roman" panose="02020603050405020304" pitchFamily="18" charset="0"/>
              </a:rPr>
              <a:t>adopt a</a:t>
            </a:r>
            <a:r>
              <a:rPr lang="en-GB" sz="3200" dirty="0">
                <a:effectLst/>
                <a:ea typeface="Times New Roman" panose="02020603050405020304" pitchFamily="18" charset="0"/>
              </a:rPr>
              <a:t> marketing </a:t>
            </a:r>
            <a:r>
              <a:rPr lang="en-GB" sz="3200" dirty="0">
                <a:ea typeface="Times New Roman" panose="02020603050405020304" pitchFamily="18" charset="0"/>
              </a:rPr>
              <a:t>approach</a:t>
            </a:r>
            <a:endParaRPr lang="en-GB" dirty="0"/>
          </a:p>
        </p:txBody>
      </p:sp>
      <p:sp>
        <p:nvSpPr>
          <p:cNvPr id="3" name="Content Placeholder 2">
            <a:extLst>
              <a:ext uri="{FF2B5EF4-FFF2-40B4-BE49-F238E27FC236}">
                <a16:creationId xmlns:a16="http://schemas.microsoft.com/office/drawing/2014/main" id="{A033361B-4B9D-903C-32F3-2B32450596AB}"/>
              </a:ext>
            </a:extLst>
          </p:cNvPr>
          <p:cNvSpPr>
            <a:spLocks noGrp="1"/>
          </p:cNvSpPr>
          <p:nvPr>
            <p:ph idx="1"/>
          </p:nvPr>
        </p:nvSpPr>
        <p:spPr>
          <a:xfrm>
            <a:off x="581192" y="2133600"/>
            <a:ext cx="11029615" cy="3841750"/>
          </a:xfrm>
        </p:spPr>
        <p:txBody>
          <a:bodyPr>
            <a:normAutofit lnSpcReduction="10000"/>
          </a:bodyPr>
          <a:lstStyle/>
          <a:p>
            <a:pPr marL="0" indent="0">
              <a:lnSpc>
                <a:spcPct val="107000"/>
              </a:lnSpc>
              <a:spcAft>
                <a:spcPts val="800"/>
              </a:spcAft>
              <a:buNone/>
            </a:pPr>
            <a:r>
              <a:rPr lang="en-GB" sz="2200" b="1" kern="0" dirty="0">
                <a:effectLst/>
                <a:latin typeface="+mj-lt"/>
                <a:ea typeface="Times New Roman" panose="02020603050405020304" pitchFamily="18" charset="0"/>
                <a:cs typeface="Arial" panose="020B0604020202020204" pitchFamily="34" charset="0"/>
              </a:rPr>
              <a:t>Kodak</a:t>
            </a:r>
            <a:endParaRPr lang="en-GB" sz="2200" kern="100" dirty="0">
              <a:effectLst/>
              <a:latin typeface="+mj-l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Strategic Change</a:t>
            </a:r>
            <a:r>
              <a:rPr lang="en-GB" sz="2200" kern="0" dirty="0">
                <a:effectLst/>
                <a:ea typeface="Times New Roman" panose="02020603050405020304" pitchFamily="18" charset="0"/>
                <a:cs typeface="Arial" panose="020B0604020202020204" pitchFamily="34" charset="0"/>
              </a:rPr>
              <a:t>: Shift from film to digital photography (attempted, but failed).</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Context</a:t>
            </a:r>
            <a:r>
              <a:rPr lang="en-GB" sz="2200" kern="0" dirty="0">
                <a:effectLst/>
                <a:ea typeface="Times New Roman" panose="02020603050405020304" pitchFamily="18" charset="0"/>
                <a:cs typeface="Arial" panose="020B0604020202020204" pitchFamily="34" charset="0"/>
              </a:rPr>
              <a:t>: Kodak was once the dominant force in the film photography market. However, as digital photography emerged, Kodak failed to pivot quickly enough to the new technology. Although the company had some early involvement in digital cameras, it was too slow to fully embrace the change and invest in the right digital technologies.</a:t>
            </a:r>
            <a:endParaRPr lang="en-GB" sz="2200" kern="100" dirty="0">
              <a:effectLst/>
              <a:ea typeface="DengXian" panose="02010600030101010101" pitchFamily="2" charset="-122"/>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200" b="1" kern="0" dirty="0">
                <a:effectLst/>
                <a:ea typeface="Times New Roman" panose="02020603050405020304" pitchFamily="18" charset="0"/>
                <a:cs typeface="Arial" panose="020B0604020202020204" pitchFamily="34" charset="0"/>
              </a:rPr>
              <a:t>Result</a:t>
            </a:r>
            <a:r>
              <a:rPr lang="en-GB" sz="2200" kern="0" dirty="0">
                <a:effectLst/>
                <a:ea typeface="Times New Roman" panose="02020603050405020304" pitchFamily="18" charset="0"/>
                <a:cs typeface="Arial" panose="020B0604020202020204" pitchFamily="34" charset="0"/>
              </a:rPr>
              <a:t>: Kodak’s failure to execute a successful strategic change led to its bankruptcy in 2012. This serves as a cautionary tale about the importance of timely adaptation to technological disruption.</a:t>
            </a:r>
            <a:endParaRPr lang="en-GB" sz="2200" kern="100" dirty="0">
              <a:effectLst/>
              <a:ea typeface="DengXian" panose="02010600030101010101" pitchFamily="2" charset="-122"/>
              <a:cs typeface="Arial" panose="020B0604020202020204" pitchFamily="34" charset="0"/>
            </a:endParaRPr>
          </a:p>
          <a:p>
            <a:endParaRPr lang="en-GB" dirty="0"/>
          </a:p>
        </p:txBody>
      </p:sp>
      <p:sp>
        <p:nvSpPr>
          <p:cNvPr id="4" name="Footer Placeholder 3">
            <a:extLst>
              <a:ext uri="{FF2B5EF4-FFF2-40B4-BE49-F238E27FC236}">
                <a16:creationId xmlns:a16="http://schemas.microsoft.com/office/drawing/2014/main" id="{9B74EE53-9C97-EA1F-7E24-810A1CA4C80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FAA3087-7778-3BDF-0DB8-D4D42847F60F}"/>
              </a:ext>
            </a:extLst>
          </p:cNvPr>
          <p:cNvSpPr>
            <a:spLocks noGrp="1"/>
          </p:cNvSpPr>
          <p:nvPr>
            <p:ph type="sldNum" sz="quarter" idx="12"/>
          </p:nvPr>
        </p:nvSpPr>
        <p:spPr/>
        <p:txBody>
          <a:bodyPr/>
          <a:lstStyle/>
          <a:p>
            <a:fld id="{3A98EE3D-8CD1-4C3F-BD1C-C98C9596463C}" type="slidenum">
              <a:rPr lang="en-US" smtClean="0"/>
              <a:t>19</a:t>
            </a:fld>
            <a:endParaRPr lang="en-US" dirty="0"/>
          </a:p>
        </p:txBody>
      </p:sp>
    </p:spTree>
    <p:extLst>
      <p:ext uri="{BB962C8B-B14F-4D97-AF65-F5344CB8AC3E}">
        <p14:creationId xmlns:p14="http://schemas.microsoft.com/office/powerpoint/2010/main" val="4002305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F951E-91A7-6323-4A7F-019502937181}"/>
              </a:ext>
            </a:extLst>
          </p:cNvPr>
          <p:cNvSpPr>
            <a:spLocks noGrp="1"/>
          </p:cNvSpPr>
          <p:nvPr>
            <p:ph type="title"/>
          </p:nvPr>
        </p:nvSpPr>
        <p:spPr/>
        <p:txBody>
          <a:bodyPr/>
          <a:lstStyle/>
          <a:p>
            <a:endParaRPr lang="en-GB"/>
          </a:p>
        </p:txBody>
      </p:sp>
      <p:sp>
        <p:nvSpPr>
          <p:cNvPr id="4" name="Date Placeholder 3">
            <a:extLst>
              <a:ext uri="{FF2B5EF4-FFF2-40B4-BE49-F238E27FC236}">
                <a16:creationId xmlns:a16="http://schemas.microsoft.com/office/drawing/2014/main" id="{7200BC93-5E3A-7565-0338-89B3CDD65CB3}"/>
              </a:ext>
            </a:extLst>
          </p:cNvPr>
          <p:cNvSpPr>
            <a:spLocks noGrp="1"/>
          </p:cNvSpPr>
          <p:nvPr>
            <p:ph type="dt" sz="half" idx="10"/>
          </p:nvPr>
        </p:nvSpPr>
        <p:spPr/>
        <p:txBody>
          <a:bodyPr/>
          <a:lstStyle/>
          <a:p>
            <a:fld id="{73C55A3C-5767-4844-A0A3-83778C2E5409}" type="datetime1">
              <a:rPr lang="en-US" smtClean="0"/>
              <a:t>1/26/2026</a:t>
            </a:fld>
            <a:endParaRPr lang="en-US" dirty="0"/>
          </a:p>
        </p:txBody>
      </p:sp>
      <p:sp>
        <p:nvSpPr>
          <p:cNvPr id="5" name="Footer Placeholder 4">
            <a:extLst>
              <a:ext uri="{FF2B5EF4-FFF2-40B4-BE49-F238E27FC236}">
                <a16:creationId xmlns:a16="http://schemas.microsoft.com/office/drawing/2014/main" id="{165891BA-585A-18CF-B416-900821DF3D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3FAFBA-855B-E2DF-61A1-44C8E3633E46}"/>
              </a:ext>
            </a:extLst>
          </p:cNvPr>
          <p:cNvSpPr>
            <a:spLocks noGrp="1"/>
          </p:cNvSpPr>
          <p:nvPr>
            <p:ph type="sldNum" sz="quarter" idx="12"/>
          </p:nvPr>
        </p:nvSpPr>
        <p:spPr/>
        <p:txBody>
          <a:bodyPr/>
          <a:lstStyle/>
          <a:p>
            <a:fld id="{3A98EE3D-8CD1-4C3F-BD1C-C98C9596463C}" type="slidenum">
              <a:rPr lang="en-US" smtClean="0"/>
              <a:t>20</a:t>
            </a:fld>
            <a:endParaRPr lang="en-US" dirty="0"/>
          </a:p>
        </p:txBody>
      </p:sp>
      <p:pic>
        <p:nvPicPr>
          <p:cNvPr id="1026" name="Picture 2" descr="PESTEL Analysis (PEST Analysis) EXPLAINED with EXAMPLES | B2U">
            <a:extLst>
              <a:ext uri="{FF2B5EF4-FFF2-40B4-BE49-F238E27FC236}">
                <a16:creationId xmlns:a16="http://schemas.microsoft.com/office/drawing/2014/main" id="{79D4292B-7A6A-9E11-F223-00AADC3D570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3442" t="1249" r="23362" b="-1"/>
          <a:stretch/>
        </p:blipFill>
        <p:spPr bwMode="auto">
          <a:xfrm>
            <a:off x="0" y="-32073"/>
            <a:ext cx="12192000" cy="689007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rketing Mix Definition - 4Ps &amp; 7Ps of the Marketing Mix">
            <a:extLst>
              <a:ext uri="{FF2B5EF4-FFF2-40B4-BE49-F238E27FC236}">
                <a16:creationId xmlns:a16="http://schemas.microsoft.com/office/drawing/2014/main" id="{DDD33B11-7873-17B8-CDEA-8CBBAAE7744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472774" y="1481866"/>
            <a:ext cx="4961105" cy="4030456"/>
          </a:xfrm>
          <a:prstGeom prst="rect">
            <a:avLst/>
          </a:prstGeom>
          <a:solidFill>
            <a:srgbClr val="FFFFFF"/>
          </a:solidFill>
        </p:spPr>
      </p:pic>
    </p:spTree>
    <p:extLst>
      <p:ext uri="{BB962C8B-B14F-4D97-AF65-F5344CB8AC3E}">
        <p14:creationId xmlns:p14="http://schemas.microsoft.com/office/powerpoint/2010/main" val="3064531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315883" y="379379"/>
            <a:ext cx="11720945" cy="523875"/>
          </a:xfrm>
        </p:spPr>
        <p:txBody>
          <a:bodyPr>
            <a:normAutofit/>
          </a:bodyPr>
          <a:lstStyle/>
          <a:p>
            <a:r>
              <a:rPr lang="en-IN" sz="3000" kern="0" dirty="0">
                <a:solidFill>
                  <a:sysClr val="windowText" lastClr="000000"/>
                </a:solidFill>
                <a:latin typeface="Calibri" panose="020F0502020204030204" pitchFamily="34" charset="0"/>
                <a:cs typeface="Calibri" panose="020F0502020204030204" pitchFamily="34" charset="0"/>
              </a:rPr>
              <a:t>A Simple Model of the Marketing Process</a:t>
            </a:r>
            <a:endParaRPr lang="en-GB" sz="3000" dirty="0">
              <a:latin typeface="Calibri" panose="020F0502020204030204" pitchFamily="34" charset="0"/>
              <a:cs typeface="Calibri" panose="020F0502020204030204" pitchFamily="34" charset="0"/>
            </a:endParaRPr>
          </a:p>
        </p:txBody>
      </p:sp>
      <p:pic>
        <p:nvPicPr>
          <p:cNvPr id="13" name="Picture 4" descr="fig01_01wo.jpg">
            <a:extLst>
              <a:ext uri="{FF2B5EF4-FFF2-40B4-BE49-F238E27FC236}">
                <a16:creationId xmlns:a16="http://schemas.microsoft.com/office/drawing/2014/main" id="{1B44A563-1EF1-4298-BD53-A7D814AB75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592" y="2023353"/>
            <a:ext cx="10918139" cy="317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4">
            <a:extLst>
              <a:ext uri="{FF2B5EF4-FFF2-40B4-BE49-F238E27FC236}">
                <a16:creationId xmlns:a16="http://schemas.microsoft.com/office/drawing/2014/main" id="{569FFBE7-D6B1-4A72-8F74-D2B9C1C81156}"/>
              </a:ext>
            </a:extLst>
          </p:cNvPr>
          <p:cNvSpPr txBox="1">
            <a:spLocks noChangeArrowheads="1"/>
          </p:cNvSpPr>
          <p:nvPr/>
        </p:nvSpPr>
        <p:spPr bwMode="auto">
          <a:xfrm>
            <a:off x="3343648" y="5347261"/>
            <a:ext cx="8518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r>
              <a:rPr lang="en-GB" altLang="en-US" sz="2800" b="0" dirty="0">
                <a:solidFill>
                  <a:schemeClr val="bg1"/>
                </a:solidFill>
                <a:latin typeface="Calibri" panose="020F0502020204030204" pitchFamily="34" charset="0"/>
              </a:rPr>
              <a:t>Marketing is the delivery of value to customers at a profit</a:t>
            </a:r>
          </a:p>
        </p:txBody>
      </p:sp>
    </p:spTree>
    <p:extLst>
      <p:ext uri="{BB962C8B-B14F-4D97-AF65-F5344CB8AC3E}">
        <p14:creationId xmlns:p14="http://schemas.microsoft.com/office/powerpoint/2010/main" val="1576447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4AF5CE6-A712-4050-BDE5-E3AE6EDC0C42}"/>
              </a:ext>
            </a:extLst>
          </p:cNvPr>
          <p:cNvSpPr>
            <a:spLocks noGrp="1" noChangeArrowheads="1"/>
          </p:cNvSpPr>
          <p:nvPr>
            <p:ph type="title"/>
          </p:nvPr>
        </p:nvSpPr>
        <p:spPr>
          <a:xfrm>
            <a:off x="549949" y="165100"/>
            <a:ext cx="11485418" cy="871780"/>
          </a:xfrm>
        </p:spPr>
        <p:txBody>
          <a:bodyPr>
            <a:normAutofit/>
          </a:bodyPr>
          <a:lstStyle/>
          <a:p>
            <a:pPr eaLnBrk="1" hangingPunct="1"/>
            <a:r>
              <a:rPr lang="en-US" altLang="en-US" b="1" dirty="0"/>
              <a:t>So, What Is Marketing? Pulling It All Together</a:t>
            </a:r>
          </a:p>
        </p:txBody>
      </p:sp>
      <p:pic>
        <p:nvPicPr>
          <p:cNvPr id="43011" name="Picture 3" descr="fig01_06wo.jpg">
            <a:extLst>
              <a:ext uri="{FF2B5EF4-FFF2-40B4-BE49-F238E27FC236}">
                <a16:creationId xmlns:a16="http://schemas.microsoft.com/office/drawing/2014/main" id="{9484C38C-4FFE-4AED-9E9C-D25D1D4834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0467" y="1036880"/>
            <a:ext cx="11301583" cy="5440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Rectangle 4">
            <a:extLst>
              <a:ext uri="{FF2B5EF4-FFF2-40B4-BE49-F238E27FC236}">
                <a16:creationId xmlns:a16="http://schemas.microsoft.com/office/drawing/2014/main" id="{BE5828D3-0A86-44B6-9378-D6415AE8562E}"/>
              </a:ext>
            </a:extLst>
          </p:cNvPr>
          <p:cNvSpPr>
            <a:spLocks noChangeArrowheads="1"/>
          </p:cNvSpPr>
          <p:nvPr/>
        </p:nvSpPr>
        <p:spPr bwMode="auto">
          <a:xfrm>
            <a:off x="1981200" y="6477000"/>
            <a:ext cx="4572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800">
                <a:ea typeface="ヒラギノ角ゴ Pro W3"/>
                <a:cs typeface="ヒラギノ角ゴ Pro W3"/>
              </a:rPr>
              <a:t>Copyright ©2014 by Pearson Education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 diagram of a company's process&#10;&#10;Description automatically generated with medium confidence">
            <a:extLst>
              <a:ext uri="{FF2B5EF4-FFF2-40B4-BE49-F238E27FC236}">
                <a16:creationId xmlns:a16="http://schemas.microsoft.com/office/drawing/2014/main" id="{3D3A28CF-A0FA-FCC2-022A-59648A5B98F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558381" y="68263"/>
            <a:ext cx="7075237" cy="6721475"/>
          </a:xfrm>
          <a:prstGeom prst="rect">
            <a:avLst/>
          </a:prstGeom>
          <a:solidFill>
            <a:srgbClr val="FFFFFF"/>
          </a:solidFill>
        </p:spPr>
      </p:pic>
      <p:sp>
        <p:nvSpPr>
          <p:cNvPr id="5" name="Date Placeholder 4" hidden="1">
            <a:extLst>
              <a:ext uri="{FF2B5EF4-FFF2-40B4-BE49-F238E27FC236}">
                <a16:creationId xmlns:a16="http://schemas.microsoft.com/office/drawing/2014/main" id="{CF572372-E972-F2D6-3CA7-DFEDC8C470D7}"/>
              </a:ext>
            </a:extLst>
          </p:cNvPr>
          <p:cNvSpPr>
            <a:spLocks noGrp="1"/>
          </p:cNvSpPr>
          <p:nvPr>
            <p:ph type="dt" sz="half" idx="4294967295"/>
          </p:nvPr>
        </p:nvSpPr>
        <p:spPr>
          <a:xfrm>
            <a:off x="2992120" y="6332220"/>
            <a:ext cx="1313180" cy="247651"/>
          </a:xfrm>
        </p:spPr>
        <p:txBody>
          <a:bodyPr/>
          <a:lstStyle/>
          <a:p>
            <a:pPr>
              <a:spcAft>
                <a:spcPts val="600"/>
              </a:spcAft>
            </a:pPr>
            <a:fld id="{6FCA8E82-58CD-E045-8B98-B7A85B79B752}" type="datetime4">
              <a:rPr lang="en-US" smtClean="0"/>
              <a:pPr>
                <a:spcAft>
                  <a:spcPts val="600"/>
                </a:spcAft>
              </a:pPr>
              <a:t>January 26, 2026</a:t>
            </a:fld>
            <a:endParaRPr lang="en-US">
              <a:latin typeface="+mn-lt"/>
            </a:endParaRPr>
          </a:p>
        </p:txBody>
      </p:sp>
      <p:sp>
        <p:nvSpPr>
          <p:cNvPr id="6" name="Footer Placeholder 5">
            <a:extLst>
              <a:ext uri="{FF2B5EF4-FFF2-40B4-BE49-F238E27FC236}">
                <a16:creationId xmlns:a16="http://schemas.microsoft.com/office/drawing/2014/main" id="{C317258E-CB9E-11F3-1277-BD517760973C}"/>
              </a:ext>
            </a:extLst>
          </p:cNvPr>
          <p:cNvSpPr>
            <a:spLocks noGrp="1"/>
          </p:cNvSpPr>
          <p:nvPr>
            <p:ph type="ftr" sz="quarter" idx="4294967295"/>
          </p:nvPr>
        </p:nvSpPr>
        <p:spPr>
          <a:xfrm>
            <a:off x="1494790" y="6332220"/>
            <a:ext cx="1497330" cy="247651"/>
          </a:xfrm>
        </p:spPr>
        <p:txBody>
          <a:bodyPr/>
          <a:lstStyle/>
          <a:p>
            <a:pPr>
              <a:spcAft>
                <a:spcPts val="600"/>
              </a:spcAft>
            </a:pPr>
            <a:r>
              <a:rPr lang="en-US"/>
              <a:t>Annual Review</a:t>
            </a:r>
            <a:endParaRPr lang="en-US" b="0"/>
          </a:p>
        </p:txBody>
      </p:sp>
      <p:sp>
        <p:nvSpPr>
          <p:cNvPr id="7" name="Slide Number Placeholder 6" hidden="1">
            <a:extLst>
              <a:ext uri="{FF2B5EF4-FFF2-40B4-BE49-F238E27FC236}">
                <a16:creationId xmlns:a16="http://schemas.microsoft.com/office/drawing/2014/main" id="{163B61F7-5396-A401-1CC2-9FC61158D0DB}"/>
              </a:ext>
            </a:extLst>
          </p:cNvPr>
          <p:cNvSpPr>
            <a:spLocks noGrp="1"/>
          </p:cNvSpPr>
          <p:nvPr>
            <p:ph type="sldNum" sz="quarter" idx="4294967295"/>
          </p:nvPr>
        </p:nvSpPr>
        <p:spPr>
          <a:xfrm>
            <a:off x="971550" y="6332220"/>
            <a:ext cx="523240" cy="247651"/>
          </a:xfrm>
        </p:spPr>
        <p:txBody>
          <a:bodyPr/>
          <a:lstStyle/>
          <a:p>
            <a:pPr>
              <a:spcAft>
                <a:spcPts val="600"/>
              </a:spcAft>
            </a:pPr>
            <a:fld id="{294A09A9-5501-47C1-A89A-A340965A2BE2}" type="slidenum">
              <a:rPr lang="en-US" smtClean="0"/>
              <a:pPr>
                <a:spcAft>
                  <a:spcPts val="600"/>
                </a:spcAft>
              </a:pPr>
              <a:t>23</a:t>
            </a:fld>
            <a:endParaRPr lang="en-US">
              <a:latin typeface="+mn-lt"/>
            </a:endParaRPr>
          </a:p>
        </p:txBody>
      </p:sp>
    </p:spTree>
    <p:extLst>
      <p:ext uri="{BB962C8B-B14F-4D97-AF65-F5344CB8AC3E}">
        <p14:creationId xmlns:p14="http://schemas.microsoft.com/office/powerpoint/2010/main" val="811350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SOSTAC®  Plan in 3 mins with Go-To">
            <a:hlinkClick r:id="" action="ppaction://media"/>
            <a:extLst>
              <a:ext uri="{FF2B5EF4-FFF2-40B4-BE49-F238E27FC236}">
                <a16:creationId xmlns:a16="http://schemas.microsoft.com/office/drawing/2014/main" id="{1293D4BC-C2F9-0047-8EA2-67E310A7E4B3}"/>
              </a:ext>
            </a:extLst>
          </p:cNvPr>
          <p:cNvPicPr>
            <a:picLocks noGrp="1" noRot="1" noChangeAspect="1"/>
          </p:cNvPicPr>
          <p:nvPr>
            <p:ph idx="1"/>
            <a:videoFile r:link="rId1"/>
          </p:nvPr>
        </p:nvPicPr>
        <p:blipFill rotWithShape="1">
          <a:blip r:embed="rId3"/>
          <a:srcRect b="443"/>
          <a:stretch/>
        </p:blipFill>
        <p:spPr>
          <a:xfrm>
            <a:off x="20" y="10"/>
            <a:ext cx="12191980" cy="6857990"/>
          </a:xfrm>
          <a:prstGeom prst="rect">
            <a:avLst/>
          </a:prstGeom>
          <a:noFill/>
        </p:spPr>
      </p:pic>
      <p:sp>
        <p:nvSpPr>
          <p:cNvPr id="4" name="Date Placeholder 3" hidden="1">
            <a:extLst>
              <a:ext uri="{FF2B5EF4-FFF2-40B4-BE49-F238E27FC236}">
                <a16:creationId xmlns:a16="http://schemas.microsoft.com/office/drawing/2014/main" id="{E8735BF2-E974-3C44-3DB5-ACC03B50E8AD}"/>
              </a:ext>
            </a:extLst>
          </p:cNvPr>
          <p:cNvSpPr>
            <a:spLocks noGrp="1"/>
          </p:cNvSpPr>
          <p:nvPr>
            <p:ph type="dt" sz="half" idx="10"/>
          </p:nvPr>
        </p:nvSpPr>
        <p:spPr/>
        <p:txBody>
          <a:bodyPr/>
          <a:lstStyle/>
          <a:p>
            <a:pPr>
              <a:spcAft>
                <a:spcPts val="600"/>
              </a:spcAft>
            </a:pPr>
            <a:fld id="{73C55A3C-5767-4844-A0A3-83778C2E5409}" type="datetime1">
              <a:rPr lang="en-US" smtClean="0"/>
              <a:pPr>
                <a:spcAft>
                  <a:spcPts val="600"/>
                </a:spcAft>
              </a:pPr>
              <a:t>1/26/2026</a:t>
            </a:fld>
            <a:endParaRPr lang="en-US"/>
          </a:p>
        </p:txBody>
      </p:sp>
      <p:sp>
        <p:nvSpPr>
          <p:cNvPr id="6" name="Slide Number Placeholder 5" hidden="1">
            <a:extLst>
              <a:ext uri="{FF2B5EF4-FFF2-40B4-BE49-F238E27FC236}">
                <a16:creationId xmlns:a16="http://schemas.microsoft.com/office/drawing/2014/main" id="{DD203E12-9125-4BF3-AA42-5A082031CF57}"/>
              </a:ext>
            </a:extLst>
          </p:cNvPr>
          <p:cNvSpPr>
            <a:spLocks noGrp="1"/>
          </p:cNvSpPr>
          <p:nvPr>
            <p:ph type="sldNum" sz="quarter" idx="12"/>
          </p:nvPr>
        </p:nvSpPr>
        <p:spPr/>
        <p:txBody>
          <a:bodyPr/>
          <a:lstStyle/>
          <a:p>
            <a:pPr>
              <a:spcAft>
                <a:spcPts val="600"/>
              </a:spcAft>
            </a:pPr>
            <a:fld id="{3A98EE3D-8CD1-4C3F-BD1C-C98C9596463C}" type="slidenum">
              <a:rPr lang="en-US" smtClean="0"/>
              <a:pPr>
                <a:spcAft>
                  <a:spcPts val="600"/>
                </a:spcAft>
              </a:pPr>
              <a:t>24</a:t>
            </a:fld>
            <a:endParaRPr lang="en-US"/>
          </a:p>
        </p:txBody>
      </p:sp>
    </p:spTree>
    <p:extLst>
      <p:ext uri="{BB962C8B-B14F-4D97-AF65-F5344CB8AC3E}">
        <p14:creationId xmlns:p14="http://schemas.microsoft.com/office/powerpoint/2010/main" val="423184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338" y="365760"/>
            <a:ext cx="10246174" cy="999401"/>
          </a:xfrm>
        </p:spPr>
        <p:txBody>
          <a:bodyPr/>
          <a:lstStyle/>
          <a:p>
            <a:r>
              <a:rPr lang="en-GB" b="1" u="sng" dirty="0">
                <a:latin typeface="Calibri" panose="020F0502020204030204" pitchFamily="34" charset="0"/>
                <a:cs typeface="Calibri" panose="020F0502020204030204" pitchFamily="34" charset="0"/>
              </a:rPr>
              <a:t>SOSTAC Planning Model</a:t>
            </a:r>
          </a:p>
        </p:txBody>
      </p:sp>
      <p:pic>
        <p:nvPicPr>
          <p:cNvPr id="4" name="Content Placeholder 3"/>
          <p:cNvPicPr>
            <a:picLocks noGrp="1" noChangeAspect="1"/>
          </p:cNvPicPr>
          <p:nvPr>
            <p:ph idx="1"/>
          </p:nvPr>
        </p:nvPicPr>
        <p:blipFill rotWithShape="1">
          <a:blip r:embed="rId2"/>
          <a:srcRect l="12613" t="19830" r="17164" b="7064"/>
          <a:stretch/>
        </p:blipFill>
        <p:spPr>
          <a:xfrm>
            <a:off x="360608" y="1519707"/>
            <a:ext cx="10161431" cy="5177307"/>
          </a:xfrm>
          <a:prstGeom prst="rect">
            <a:avLst/>
          </a:prstGeom>
        </p:spPr>
      </p:pic>
    </p:spTree>
    <p:extLst>
      <p:ext uri="{BB962C8B-B14F-4D97-AF65-F5344CB8AC3E}">
        <p14:creationId xmlns:p14="http://schemas.microsoft.com/office/powerpoint/2010/main" val="2687914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36">
            <a:extLst>
              <a:ext uri="{FF2B5EF4-FFF2-40B4-BE49-F238E27FC236}">
                <a16:creationId xmlns:a16="http://schemas.microsoft.com/office/drawing/2014/main" id="{85A71294-C247-450A-BB34-6E68648C95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useBgFill="1">
        <p:nvSpPr>
          <p:cNvPr id="39" name="Rectangle 38">
            <a:extLst>
              <a:ext uri="{FF2B5EF4-FFF2-40B4-BE49-F238E27FC236}">
                <a16:creationId xmlns:a16="http://schemas.microsoft.com/office/drawing/2014/main" id="{D36A0BA4-6A63-41D3-B0FA-43799ABC4A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B44F2DD-E328-4EBE-F7BC-9EBAEED93F33}"/>
              </a:ext>
            </a:extLst>
          </p:cNvPr>
          <p:cNvSpPr>
            <a:spLocks noGrp="1"/>
          </p:cNvSpPr>
          <p:nvPr>
            <p:ph type="title"/>
          </p:nvPr>
        </p:nvSpPr>
        <p:spPr>
          <a:xfrm>
            <a:off x="581192" y="1009398"/>
            <a:ext cx="6823988" cy="4111242"/>
          </a:xfrm>
        </p:spPr>
        <p:txBody>
          <a:bodyPr vert="horz" lIns="91440" tIns="45720" rIns="91440" bIns="45720" rtlCol="0" anchor="b">
            <a:normAutofit fontScale="90000"/>
          </a:bodyPr>
          <a:lstStyle/>
          <a:p>
            <a:r>
              <a:rPr lang="en-US" sz="6000" dirty="0">
                <a:solidFill>
                  <a:schemeClr val="tx1"/>
                </a:solidFill>
              </a:rPr>
              <a:t>This is the end of our welcome session </a:t>
            </a:r>
            <a:r>
              <a:rPr lang="en-US" sz="6000" dirty="0">
                <a:solidFill>
                  <a:schemeClr val="tx1"/>
                </a:solidFill>
                <a:sym typeface="Wingdings" panose="05000000000000000000" pitchFamily="2" charset="2"/>
              </a:rPr>
              <a:t></a:t>
            </a:r>
            <a:br>
              <a:rPr lang="en-US" sz="6000" dirty="0">
                <a:solidFill>
                  <a:schemeClr val="tx1"/>
                </a:solidFill>
                <a:sym typeface="Wingdings" panose="05000000000000000000" pitchFamily="2" charset="2"/>
              </a:rPr>
            </a:br>
            <a:br>
              <a:rPr lang="en-US" sz="6000" dirty="0">
                <a:solidFill>
                  <a:schemeClr val="tx1"/>
                </a:solidFill>
                <a:sym typeface="Wingdings" panose="05000000000000000000" pitchFamily="2" charset="2"/>
              </a:rPr>
            </a:br>
            <a:r>
              <a:rPr lang="en-US" sz="6000" dirty="0">
                <a:solidFill>
                  <a:srgbClr val="FF0000"/>
                </a:solidFill>
                <a:sym typeface="Wingdings" panose="05000000000000000000" pitchFamily="2" charset="2"/>
              </a:rPr>
              <a:t>Any Questions?</a:t>
            </a:r>
            <a:endParaRPr lang="en-US" sz="6000" dirty="0">
              <a:solidFill>
                <a:srgbClr val="FF0000"/>
              </a:solidFill>
            </a:endParaRPr>
          </a:p>
        </p:txBody>
      </p:sp>
      <p:sp>
        <p:nvSpPr>
          <p:cNvPr id="3" name="Text Placeholder 2">
            <a:extLst>
              <a:ext uri="{FF2B5EF4-FFF2-40B4-BE49-F238E27FC236}">
                <a16:creationId xmlns:a16="http://schemas.microsoft.com/office/drawing/2014/main" id="{307D6C9B-2909-4164-3E9F-C472CBCD539C}"/>
              </a:ext>
            </a:extLst>
          </p:cNvPr>
          <p:cNvSpPr>
            <a:spLocks noGrp="1"/>
          </p:cNvSpPr>
          <p:nvPr>
            <p:ph type="body" idx="1"/>
          </p:nvPr>
        </p:nvSpPr>
        <p:spPr>
          <a:xfrm>
            <a:off x="581191" y="5029200"/>
            <a:ext cx="6823988" cy="566380"/>
          </a:xfrm>
        </p:spPr>
        <p:txBody>
          <a:bodyPr vert="horz" lIns="91440" tIns="45720" rIns="91440" bIns="45720" rtlCol="0" anchor="t">
            <a:normAutofit/>
          </a:bodyPr>
          <a:lstStyle/>
          <a:p>
            <a:endParaRPr lang="en-US" sz="2800" b="1" dirty="0">
              <a:solidFill>
                <a:schemeClr val="tx1">
                  <a:alpha val="60000"/>
                </a:schemeClr>
              </a:solidFill>
            </a:endParaRPr>
          </a:p>
        </p:txBody>
      </p:sp>
      <p:sp>
        <p:nvSpPr>
          <p:cNvPr id="41" name="Rectangle 40">
            <a:extLst>
              <a:ext uri="{FF2B5EF4-FFF2-40B4-BE49-F238E27FC236}">
                <a16:creationId xmlns:a16="http://schemas.microsoft.com/office/drawing/2014/main" id="{673313D8-D259-4D89-9CE5-14884FB40D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19" y="457200"/>
            <a:ext cx="6766560" cy="91439"/>
          </a:xfrm>
          <a:prstGeom prst="rect">
            <a:avLst/>
          </a:prstGeom>
          <a:solidFill>
            <a:schemeClr val="tx1">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Footer Placeholder 3">
            <a:extLst>
              <a:ext uri="{FF2B5EF4-FFF2-40B4-BE49-F238E27FC236}">
                <a16:creationId xmlns:a16="http://schemas.microsoft.com/office/drawing/2014/main" id="{4D30401E-C1DC-1403-D684-BC60FAA96910}"/>
              </a:ext>
            </a:extLst>
          </p:cNvPr>
          <p:cNvSpPr>
            <a:spLocks noGrp="1"/>
          </p:cNvSpPr>
          <p:nvPr>
            <p:ph type="ftr" sz="quarter" idx="11"/>
          </p:nvPr>
        </p:nvSpPr>
        <p:spPr>
          <a:xfrm>
            <a:off x="581191" y="5951811"/>
            <a:ext cx="4564015" cy="365125"/>
          </a:xfrm>
        </p:spPr>
        <p:txBody>
          <a:bodyPr vert="horz" lIns="91440" tIns="45720" rIns="91440" bIns="45720" rtlCol="0" anchor="ctr">
            <a:normAutofit/>
          </a:bodyPr>
          <a:lstStyle/>
          <a:p>
            <a:pPr defTabSz="457200"/>
            <a:endParaRPr lang="en-US" kern="1200" cap="all">
              <a:solidFill>
                <a:schemeClr val="tx1"/>
              </a:solidFill>
              <a:latin typeface="+mn-lt"/>
              <a:ea typeface="+mn-ea"/>
              <a:cs typeface="+mn-cs"/>
            </a:endParaRPr>
          </a:p>
        </p:txBody>
      </p:sp>
      <p:sp>
        <p:nvSpPr>
          <p:cNvPr id="5" name="Slide Number Placeholder 4">
            <a:extLst>
              <a:ext uri="{FF2B5EF4-FFF2-40B4-BE49-F238E27FC236}">
                <a16:creationId xmlns:a16="http://schemas.microsoft.com/office/drawing/2014/main" id="{052C887F-532C-63FC-5544-F5A956DE45C8}"/>
              </a:ext>
            </a:extLst>
          </p:cNvPr>
          <p:cNvSpPr>
            <a:spLocks noGrp="1"/>
          </p:cNvSpPr>
          <p:nvPr>
            <p:ph type="sldNum" sz="quarter" idx="12"/>
          </p:nvPr>
        </p:nvSpPr>
        <p:spPr>
          <a:xfrm>
            <a:off x="6897041" y="5956137"/>
            <a:ext cx="508138"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solidFill>
              </a:rPr>
              <a:pPr defTabSz="457200">
                <a:spcAft>
                  <a:spcPts val="600"/>
                </a:spcAft>
              </a:pPr>
              <a:t>26</a:t>
            </a:fld>
            <a:endParaRPr lang="en-US">
              <a:solidFill>
                <a:schemeClr val="tx1"/>
              </a:solidFill>
            </a:endParaRPr>
          </a:p>
        </p:txBody>
      </p:sp>
      <p:pic>
        <p:nvPicPr>
          <p:cNvPr id="7" name="Picture 6" descr="A cartoon character holding a question mark">
            <a:extLst>
              <a:ext uri="{FF2B5EF4-FFF2-40B4-BE49-F238E27FC236}">
                <a16:creationId xmlns:a16="http://schemas.microsoft.com/office/drawing/2014/main" id="{92C6FF87-EEE3-891B-4C43-D8003C21673F}"/>
              </a:ext>
            </a:extLst>
          </p:cNvPr>
          <p:cNvPicPr>
            <a:picLocks noChangeAspect="1"/>
          </p:cNvPicPr>
          <p:nvPr/>
        </p:nvPicPr>
        <p:blipFill rotWithShape="1">
          <a:blip r:embed="rId2"/>
          <a:srcRect l="30413" r="22213"/>
          <a:stretch/>
        </p:blipFill>
        <p:spPr>
          <a:xfrm>
            <a:off x="8194520" y="-38719"/>
            <a:ext cx="3248932" cy="6857990"/>
          </a:xfrm>
          <a:prstGeom prst="rect">
            <a:avLst/>
          </a:prstGeom>
        </p:spPr>
      </p:pic>
    </p:spTree>
    <p:extLst>
      <p:ext uri="{BB962C8B-B14F-4D97-AF65-F5344CB8AC3E}">
        <p14:creationId xmlns:p14="http://schemas.microsoft.com/office/powerpoint/2010/main" val="13825268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1728</Words>
  <Application>Microsoft Office PowerPoint</Application>
  <PresentationFormat>Widescreen</PresentationFormat>
  <Paragraphs>178</Paragraphs>
  <Slides>26</Slides>
  <Notes>4</Notes>
  <HiddenSlides>0</HiddenSlides>
  <MMClips>2</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26</vt:i4>
      </vt:variant>
    </vt:vector>
  </HeadingPairs>
  <TitlesOfParts>
    <vt:vector size="38" baseType="lpstr">
      <vt:lpstr>DengXian</vt:lpstr>
      <vt:lpstr>ヒラギノ角ゴ Pro W3</vt:lpstr>
      <vt:lpstr>Arial</vt:lpstr>
      <vt:lpstr>Calibri</vt:lpstr>
      <vt:lpstr>Franklin Gothic Book</vt:lpstr>
      <vt:lpstr>Franklin Gothic Demi</vt:lpstr>
      <vt:lpstr>Gill Sans MT</vt:lpstr>
      <vt:lpstr>Symbol</vt:lpstr>
      <vt:lpstr>Times New Roman</vt:lpstr>
      <vt:lpstr>Wingdings</vt:lpstr>
      <vt:lpstr>Wingdings 2</vt:lpstr>
      <vt:lpstr>DividendVTI</vt:lpstr>
      <vt:lpstr>Marketing in practice  Bmbm5024</vt:lpstr>
      <vt:lpstr>a bit about myself – Daniela hellyer</vt:lpstr>
      <vt:lpstr>How I would like to work with you</vt:lpstr>
      <vt:lpstr>a bit about you</vt:lpstr>
      <vt:lpstr>Module timetable</vt:lpstr>
      <vt:lpstr>A few administration points</vt:lpstr>
      <vt:lpstr>PowerPoint Presentation</vt:lpstr>
      <vt:lpstr>Module aims</vt:lpstr>
      <vt:lpstr>Learning outcomes</vt:lpstr>
      <vt:lpstr>Indicative content</vt:lpstr>
      <vt:lpstr>Indicative content (Cont…)</vt:lpstr>
      <vt:lpstr>Learning and Teaching Strategies</vt:lpstr>
      <vt:lpstr>Marketing – What does it mean to you? </vt:lpstr>
      <vt:lpstr>What is marketing?</vt:lpstr>
      <vt:lpstr>The Marketing Concept</vt:lpstr>
      <vt:lpstr>Market-Oriented vs Internally Orientated Businesses</vt:lpstr>
      <vt:lpstr>Examples of companies that successfully adopted a marketing approach</vt:lpstr>
      <vt:lpstr>Examples of companies that successfully adopted a marketing approach</vt:lpstr>
      <vt:lpstr>Example of a company that failed to successfully adopt a marketing approach</vt:lpstr>
      <vt:lpstr>PowerPoint Presentation</vt:lpstr>
      <vt:lpstr>A Simple Model of the Marketing Process</vt:lpstr>
      <vt:lpstr>So, What Is Marketing? Pulling It All Together</vt:lpstr>
      <vt:lpstr>PowerPoint Presentation</vt:lpstr>
      <vt:lpstr>PowerPoint Presentation</vt:lpstr>
      <vt:lpstr>SOSTAC Planning Model</vt:lpstr>
      <vt:lpstr>This is the end of our welcome session 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142</cp:revision>
  <dcterms:created xsi:type="dcterms:W3CDTF">2021-11-30T09:35:50Z</dcterms:created>
  <dcterms:modified xsi:type="dcterms:W3CDTF">2026-01-26T03:05:02Z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