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7" r:id="rId2"/>
    <p:sldId id="258" r:id="rId3"/>
    <p:sldId id="259" r:id="rId4"/>
    <p:sldId id="260" r:id="rId5"/>
    <p:sldId id="261" r:id="rId6"/>
    <p:sldId id="262"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72"/>
      </p:cViewPr>
      <p:guideLst>
        <p:guide orient="horz" pos="2160"/>
        <p:guide pos="2880"/>
      </p:guideLst>
    </p:cSldViewPr>
  </p:slideViewPr>
  <p:notesTextViewPr>
    <p:cViewPr>
      <p:scale>
        <a:sx n="1" d="1"/>
        <a:sy n="1" d="1"/>
      </p:scale>
      <p:origin x="0" y="0"/>
    </p:cViewPr>
  </p:notesTextViewPr>
  <p:notesViewPr>
    <p:cSldViewPr>
      <p:cViewPr varScale="1">
        <p:scale>
          <a:sx n="71" d="100"/>
          <a:sy n="71" d="100"/>
        </p:scale>
        <p:origin x="-2851"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D58AC62-AB12-409A-84DA-FC6476A9F623}" type="datetimeFigureOut">
              <a:rPr lang="en-GB" smtClean="0"/>
              <a:t>27/03/2019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ED9F03-F59C-4442-B844-88297E20737B}" type="slidenum">
              <a:rPr lang="en-GB" smtClean="0"/>
              <a:t>‹#›</a:t>
            </a:fld>
            <a:endParaRPr lang="en-GB"/>
          </a:p>
        </p:txBody>
      </p:sp>
    </p:spTree>
    <p:extLst>
      <p:ext uri="{BB962C8B-B14F-4D97-AF65-F5344CB8AC3E}">
        <p14:creationId xmlns:p14="http://schemas.microsoft.com/office/powerpoint/2010/main" val="986266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D04DAA-21BD-4294-BEA9-69FD50B37A17}" type="slidenum">
              <a:rPr lang="en-US" altLang="en-US"/>
              <a:pPr/>
              <a:t>1</a:t>
            </a:fld>
            <a:endParaRPr lang="en-US" alt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CA" altLang="en-US" baseline="-250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7B68C-E7CF-4B01-820D-8AAD6B38EBBA}" type="slidenum">
              <a:rPr lang="en-US" altLang="en-US"/>
              <a:pPr/>
              <a:t>2</a:t>
            </a:fld>
            <a:endParaRPr lang="en-US"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CA"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656A79-D1F5-4571-86C5-ED5A6233E5B7}" type="slidenum">
              <a:rPr lang="en-US" altLang="en-US"/>
              <a:pPr/>
              <a:t>3</a:t>
            </a:fld>
            <a:endParaRPr lang="en-US" alt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420F3F-C147-464D-ACE5-08946E5B0C2A}" type="slidenum">
              <a:rPr lang="en-US" altLang="en-US"/>
              <a:pPr/>
              <a:t>4</a:t>
            </a:fld>
            <a:endParaRPr lang="en-US" altLang="en-US"/>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0F03BE-B667-4A16-BDF5-F03A606AE226}" type="slidenum">
              <a:rPr lang="en-US" altLang="en-US"/>
              <a:pPr/>
              <a:t>5</a:t>
            </a:fld>
            <a:endParaRPr lang="en-US"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pPr>
              <a:buFont typeface="Times" pitchFamily="-96" charset="0"/>
              <a:buChar char="•"/>
            </a:pPr>
            <a:r>
              <a:rPr lang="en-US" altLang="en-US" dirty="0"/>
              <a:t>The main emphasis on our process is to understand who our users are, what there goals are and what their current pain points are.</a:t>
            </a:r>
          </a:p>
          <a:p>
            <a:pPr>
              <a:buFont typeface="Times" pitchFamily="-96" charset="0"/>
              <a:buChar char="•"/>
            </a:pPr>
            <a:r>
              <a:rPr lang="en-US" altLang="en-US" dirty="0"/>
              <a:t>So, who are we building the system for?  It’s likely not the designers, developers, testers, support folks or anyone else on the development team.  I’ll got into a little more depth in minute about how we learn about our users.</a:t>
            </a:r>
          </a:p>
          <a:p>
            <a:pPr>
              <a:buFont typeface="Times" pitchFamily="-96" charset="0"/>
              <a:buChar char="•"/>
            </a:pPr>
            <a:r>
              <a:rPr lang="en-US" altLang="en-US" dirty="0"/>
              <a:t>We want user goals to drive our system definition…hence goal-directed design.  </a:t>
            </a:r>
          </a:p>
          <a:p>
            <a:pPr>
              <a:buFont typeface="Times" pitchFamily="-96" charset="0"/>
              <a:buChar char="•"/>
            </a:pPr>
            <a:r>
              <a:rPr lang="en-US" altLang="en-US" dirty="0"/>
              <a:t>Goals help us think out of the box and truly figure out how we can make users lives easier with technology.</a:t>
            </a:r>
          </a:p>
          <a:p>
            <a:pPr lvl="1">
              <a:buFontTx/>
              <a:buChar char="-"/>
            </a:pPr>
            <a:r>
              <a:rPr lang="en-US" altLang="en-US" dirty="0"/>
              <a:t>For instance,  </a:t>
            </a:r>
            <a:r>
              <a:rPr lang="en-US" altLang="en-US" dirty="0" smtClean="0"/>
              <a:t> </a:t>
            </a:r>
            <a:r>
              <a:rPr lang="en-US" altLang="en-US" dirty="0"/>
              <a:t>daily goal of getting to the office.</a:t>
            </a:r>
          </a:p>
          <a:p>
            <a:pPr lvl="1">
              <a:buFontTx/>
              <a:buChar char="-"/>
            </a:pPr>
            <a:r>
              <a:rPr lang="en-US" altLang="en-US" dirty="0" smtClean="0"/>
              <a:t>Could meet goal by driving, cycling, walking or teleconferencing</a:t>
            </a:r>
            <a:endParaRPr lang="en-US" altLang="en-US" dirty="0"/>
          </a:p>
          <a:p>
            <a:pPr lvl="1">
              <a:buFontTx/>
              <a:buChar char="-"/>
            </a:pPr>
            <a:r>
              <a:rPr lang="en-US" altLang="en-US" dirty="0"/>
              <a:t>So the goal stays the same but the tasks change with context, with technological capabilities, with innovation…</a:t>
            </a:r>
          </a:p>
          <a:p>
            <a:pPr lvl="1">
              <a:buFontTx/>
              <a:buChar char="-"/>
            </a:pPr>
            <a:r>
              <a:rPr lang="en-US" altLang="en-US" dirty="0"/>
              <a:t>We also want to focus on understanding where users feel the most pain with their current processes?  Can technology take on some of the burden?  Rather than replicate exactly what they do now in the new system, we need to figure out how we can make things better for them.</a:t>
            </a:r>
          </a:p>
          <a:p>
            <a:pPr>
              <a:buFontTx/>
              <a:buChar char="-"/>
            </a:pPr>
            <a:r>
              <a:rPr lang="en-US" altLang="en-US" dirty="0"/>
              <a:t>All this is meant to help us design systems that truly make our users lives easier</a:t>
            </a:r>
          </a:p>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AFC478F-7AF2-4814-8C3E-5033B3CD471B}" type="slidenum">
              <a:rPr lang="en-US" altLang="en-US"/>
              <a:pPr/>
              <a:t>6</a:t>
            </a:fld>
            <a:endParaRPr lang="en-US" alt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pPr lvl="1"/>
            <a:r>
              <a:rPr lang="en-US" altLang="en-US"/>
              <a:t>Just putting </a:t>
            </a:r>
            <a:r>
              <a:rPr lang="en-US" altLang="en-US" i="1"/>
              <a:t>existing</a:t>
            </a:r>
            <a:r>
              <a:rPr lang="en-US" altLang="en-US"/>
              <a:t> processes on-line often is not enough</a:t>
            </a:r>
          </a:p>
          <a:p>
            <a:pPr lvl="1"/>
            <a:r>
              <a:rPr lang="en-US" altLang="en-US" i="1"/>
              <a:t>Improving </a:t>
            </a:r>
            <a:r>
              <a:rPr lang="en-US" altLang="en-US"/>
              <a:t>processes is often the best way help users achieve their goals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DA6C83-462B-4520-AE2E-DFA0A0EB4B5D}" type="slidenum">
              <a:rPr lang="en-US" altLang="en-US"/>
              <a:pPr/>
              <a:t>7</a:t>
            </a:fld>
            <a:endParaRPr lang="en-US" altLang="en-US"/>
          </a:p>
        </p:txBody>
      </p:sp>
      <p:sp>
        <p:nvSpPr>
          <p:cNvPr id="162818" name="Rectangle 2"/>
          <p:cNvSpPr>
            <a:spLocks noGrp="1" noRot="1" noChangeAspect="1" noChangeArrowheads="1"/>
          </p:cNvSpPr>
          <p:nvPr>
            <p:ph type="sldImg"/>
          </p:nvPr>
        </p:nvSpPr>
        <p:spPr bwMode="auto">
          <a:xfrm>
            <a:off x="1143000" y="685800"/>
            <a:ext cx="4573588" cy="3429000"/>
          </a:xfrm>
          <a:prstGeom prst="rect">
            <a:avLst/>
          </a:prstGeom>
          <a:solidFill>
            <a:srgbClr val="FFFFFF"/>
          </a:solidFill>
          <a:ln>
            <a:solidFill>
              <a:srgbClr val="000000"/>
            </a:solidFill>
            <a:miter lim="800000"/>
            <a:headEnd/>
            <a:tailEnd/>
          </a:ln>
        </p:spPr>
      </p:sp>
      <p:sp>
        <p:nvSpPr>
          <p:cNvPr id="16281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a:buFont typeface="Times" pitchFamily="-96" charset="0"/>
              <a:buChar char="•"/>
            </a:pPr>
            <a:r>
              <a:rPr lang="en-US" altLang="en-US" dirty="0" smtClean="0"/>
              <a:t>Talk </a:t>
            </a:r>
            <a:r>
              <a:rPr lang="en-US" altLang="en-US" dirty="0"/>
              <a:t>through diagram…</a:t>
            </a:r>
          </a:p>
          <a:p>
            <a:pPr lvl="1">
              <a:buFont typeface="Times" pitchFamily="-96" charset="0"/>
              <a:buChar char="•"/>
            </a:pPr>
            <a:r>
              <a:rPr lang="en-US" altLang="en-US" dirty="0"/>
              <a:t>Roles</a:t>
            </a:r>
          </a:p>
          <a:p>
            <a:pPr lvl="1">
              <a:buFont typeface="Times" pitchFamily="-96" charset="0"/>
              <a:buChar char="•"/>
            </a:pPr>
            <a:r>
              <a:rPr lang="en-US" altLang="en-US" dirty="0"/>
              <a:t>Phases in the middle</a:t>
            </a:r>
          </a:p>
          <a:p>
            <a:pPr lvl="1">
              <a:buFont typeface="Times" pitchFamily="-96" charset="0"/>
              <a:buChar char="•"/>
            </a:pPr>
            <a:r>
              <a:rPr lang="en-US" altLang="en-US" dirty="0"/>
              <a:t>Formal communication on the left</a:t>
            </a:r>
          </a:p>
          <a:p>
            <a:pPr lvl="1">
              <a:buFont typeface="Times" pitchFamily="-96" charset="0"/>
              <a:buChar char="•"/>
            </a:pPr>
            <a:r>
              <a:rPr lang="en-US" altLang="en-US" dirty="0"/>
              <a:t>Examples of specific activities and deliverables that can be part of a phase on the right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6756ED-721B-4E59-A480-0B1F113FA2AD}" type="slidenum">
              <a:rPr lang="en-US" altLang="en-US"/>
              <a:pPr/>
              <a:t>8</a:t>
            </a:fld>
            <a:endParaRPr lang="en-US" altLang="en-US"/>
          </a:p>
        </p:txBody>
      </p:sp>
      <p:sp>
        <p:nvSpPr>
          <p:cNvPr id="164866" name="Rectangle 2"/>
          <p:cNvSpPr>
            <a:spLocks noGrp="1" noRot="1" noChangeAspect="1" noChangeArrowheads="1"/>
          </p:cNvSpPr>
          <p:nvPr>
            <p:ph type="sldImg"/>
          </p:nvPr>
        </p:nvSpPr>
        <p:spPr bwMode="auto">
          <a:xfrm>
            <a:off x="1143000" y="685800"/>
            <a:ext cx="4573588" cy="3429000"/>
          </a:xfrm>
          <a:prstGeom prst="rect">
            <a:avLst/>
          </a:prstGeom>
          <a:solidFill>
            <a:srgbClr val="FFFFFF"/>
          </a:solidFill>
          <a:ln>
            <a:solidFill>
              <a:srgbClr val="000000"/>
            </a:solidFill>
            <a:miter lim="800000"/>
            <a:headEnd/>
            <a:tailEnd/>
          </a:ln>
        </p:spPr>
      </p:sp>
      <p:sp>
        <p:nvSpPr>
          <p:cNvPr id="16486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a:buFont typeface="Times" pitchFamily="-96" charset="0"/>
              <a:buChar char="•"/>
            </a:pPr>
            <a:endParaRPr lang="en-US" altLang="en-US" dirty="0"/>
          </a:p>
          <a:p>
            <a:pPr>
              <a:buFont typeface="Times" pitchFamily="-96" charset="0"/>
              <a:buChar char="•"/>
            </a:pPr>
            <a:r>
              <a:rPr lang="en-US" altLang="en-US" dirty="0"/>
              <a:t>Not a black and white process.  The specifics of what we do for each phase is dependent on what kind of a project it is, new development or re-design of an existing system for instance…and what we already know in the specific domain</a:t>
            </a:r>
            <a:r>
              <a:rPr lang="en-US" altLang="en-US" dirty="0" smtClean="0"/>
              <a:t>.</a:t>
            </a:r>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42AA23-3CAC-43B9-B935-980513B5E085}" type="slidenum">
              <a:rPr lang="en-US" altLang="en-US"/>
              <a:pPr/>
              <a:t>9</a:t>
            </a:fld>
            <a:endParaRPr lang="en-US"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pPr>
              <a:buFont typeface="Times" pitchFamily="-96" charset="0"/>
              <a:buChar char="•"/>
            </a:pPr>
            <a:r>
              <a:rPr lang="en-US" altLang="en-US" dirty="0" smtClean="0"/>
              <a:t>ethnography </a:t>
            </a:r>
            <a:r>
              <a:rPr lang="en-US" altLang="en-US" dirty="0"/>
              <a:t>and empathic research to flesh out who the users are and what they really do.</a:t>
            </a:r>
          </a:p>
          <a:p>
            <a:pPr>
              <a:buFont typeface="Times" pitchFamily="-96" charset="0"/>
              <a:buChar char="•"/>
            </a:pPr>
            <a:r>
              <a:rPr lang="en-US" altLang="en-US" dirty="0"/>
              <a:t>Users are not good at telling us what they do.  They leave out things that seem unimportant but may be very important in getting their work done.  And they’re not designers.  In most cases they don’t understand the technical capabilities and constraints or how changing the system in some small way may affect the system as whole. A classic kind of example is a user may think they prefer pink text but not understand how that will affect their ability to see important information on the screen.</a:t>
            </a:r>
          </a:p>
          <a:p>
            <a:pPr>
              <a:buFont typeface="Times" pitchFamily="-96" charset="0"/>
              <a:buChar char="•"/>
            </a:pPr>
            <a:r>
              <a:rPr lang="en-US" altLang="en-US" dirty="0"/>
              <a:t>Context is important!  To really understand what users do we need to watch them where the work normally happens.</a:t>
            </a:r>
          </a:p>
          <a:p>
            <a:pPr>
              <a:buFont typeface="Times" pitchFamily="-96" charset="0"/>
              <a:buChar char="•"/>
            </a:pPr>
            <a:r>
              <a:rPr lang="en-US" altLang="en-US" dirty="0"/>
              <a:t>It’s amazing how much information can be gained through the artifacts users have hanging around their work environment.  If they post-it notes reminding them how to do a process we want to understand that.  Maybe we can make the process more intuitive or let the system take care or tedious tasks.  We can also learn about what’s important to users by the things they have sitting on their desk.</a:t>
            </a:r>
          </a:p>
          <a:p>
            <a:pPr>
              <a:buFont typeface="Times" pitchFamily="-96" charset="0"/>
              <a:buChar char="•"/>
            </a:pPr>
            <a:r>
              <a:rPr lang="en-US" altLang="en-US" dirty="0" smtClean="0"/>
              <a:t>although </a:t>
            </a:r>
            <a:r>
              <a:rPr lang="en-US" altLang="en-US" dirty="0"/>
              <a:t>we need to understand users’ current activities and work flows, we try to get down to the root of why they are doing it…their ultimate goal.  We find that most times this requires asking “why” several times to get the “real” </a:t>
            </a:r>
            <a:r>
              <a:rPr lang="en-US" altLang="en-US" dirty="0" smtClean="0"/>
              <a:t>goals</a:t>
            </a:r>
          </a:p>
          <a:p>
            <a:pPr>
              <a:buFont typeface="Times" pitchFamily="-96" charset="0"/>
              <a:buChar char="•"/>
            </a:pPr>
            <a:r>
              <a:rPr lang="en-US" altLang="en-US" dirty="0" smtClean="0"/>
              <a:t>And </a:t>
            </a:r>
            <a:r>
              <a:rPr lang="en-US" altLang="en-US" dirty="0"/>
              <a:t>lastly we want to focus on patterns.  We don’t want to build in idiosyncratic </a:t>
            </a:r>
            <a:r>
              <a:rPr lang="en-US" altLang="en-US" dirty="0" err="1" smtClean="0"/>
              <a:t>behaviours</a:t>
            </a:r>
            <a:r>
              <a:rPr lang="en-US" altLang="en-US" dirty="0"/>
              <a:t>.  We want to build a system that meets 80% of the needs.  Once that’s accomplished, then we can build in those other 20% of cases in a way that doesn’t get in the way of the most common uses.  </a:t>
            </a:r>
          </a:p>
          <a:p>
            <a:pPr>
              <a:buFont typeface="Times" pitchFamily="-96" charset="0"/>
              <a:buChar char="•"/>
            </a:pPr>
            <a:r>
              <a:rPr lang="en-US" altLang="en-US" dirty="0"/>
              <a:t>This is where modeling what we learned becomes useful.</a:t>
            </a:r>
          </a:p>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FFD7DC-6582-4219-B88F-24E6B5ABF9AC}" type="slidenum">
              <a:rPr lang="en-US" altLang="en-US"/>
              <a:pPr/>
              <a:t>10</a:t>
            </a:fld>
            <a:endParaRPr lang="en-US"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pPr>
              <a:buFont typeface="Times" pitchFamily="-96" charset="0"/>
              <a:buNone/>
            </a:pPr>
            <a:r>
              <a:rPr lang="en-US" altLang="en-US"/>
              <a:t>Mental models: represent the way users think about a domain, as well as how well your system supports their needs.</a:t>
            </a:r>
          </a:p>
          <a:p>
            <a:pPr>
              <a:buFont typeface="Times" pitchFamily="-96" charset="0"/>
              <a:buNone/>
            </a:pPr>
            <a:endParaRPr lang="en-US" altLang="en-US"/>
          </a:p>
          <a:p>
            <a:pPr>
              <a:buFont typeface="Times" pitchFamily="-96" charset="0"/>
              <a:buChar char="•"/>
            </a:pPr>
            <a:r>
              <a:rPr lang="en-US" altLang="en-US"/>
              <a:t>Now that we all this information about users, what to do we with it?</a:t>
            </a:r>
          </a:p>
          <a:p>
            <a:pPr>
              <a:buFont typeface="Times" pitchFamily="-96" charset="0"/>
              <a:buChar char="•"/>
            </a:pPr>
            <a:r>
              <a:rPr lang="en-US" altLang="en-US"/>
              <a:t>Modeling what we learned about users helps us make sense of what we heard.  We pull out patterns to create archetypical users, personas, we’ll design for.  Personas help us make sure we aren’t building systems for ourselves or for a user’s idiosyncratic needs or behaviors.  </a:t>
            </a:r>
          </a:p>
          <a:p>
            <a:pPr>
              <a:buFont typeface="Times" pitchFamily="-96" charset="0"/>
              <a:buChar char="•"/>
            </a:pPr>
            <a:r>
              <a:rPr lang="en-US" altLang="en-US"/>
              <a:t>We may also create other models like activity diagrams or communication models that help us understand how work really gets done.</a:t>
            </a:r>
          </a:p>
          <a:p>
            <a:pPr>
              <a:buFont typeface="Times" pitchFamily="-96" charset="0"/>
              <a:buChar char="•"/>
            </a:pPr>
            <a:r>
              <a:rPr lang="en-US" altLang="en-US"/>
              <a:t>Activity diagrams are like work flows except they include things that may happen outside the system but affect system use.</a:t>
            </a:r>
          </a:p>
          <a:p>
            <a:pPr>
              <a:buFont typeface="Times" pitchFamily="-96" charset="0"/>
              <a:buChar char="•"/>
            </a:pPr>
            <a:r>
              <a:rPr lang="en-US" altLang="en-US"/>
              <a:t>Besides being great design tools, the models can then be used to share research findings with the rest of the team.  They help us gain consensus on who we are designing for and what activities we want to help them with before we ever start drawing screens.  </a:t>
            </a:r>
          </a:p>
          <a:p>
            <a:pPr>
              <a:buFont typeface="Times" pitchFamily="-96" charset="0"/>
              <a:buChar char="•"/>
            </a:pPr>
            <a:r>
              <a:rPr lang="en-US" altLang="en-US"/>
              <a:t>So we want to have an all team check-in here to get everyone on the same page early.</a:t>
            </a:r>
          </a:p>
          <a:p>
            <a:pPr>
              <a:buFont typeface="Times" pitchFamily="-96" charset="0"/>
              <a:buChar char="•"/>
            </a:pPr>
            <a:r>
              <a:rPr lang="en-US" altLang="en-US"/>
              <a:t>They help ensure that the entire team has a shared vision and language throughout the design and development process.</a:t>
            </a:r>
          </a:p>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DCDBBD-CE20-4488-B990-3DF6474BD820}" type="slidenum">
              <a:rPr lang="en-US" altLang="en-US"/>
              <a:pPr/>
              <a:t>11</a:t>
            </a:fld>
            <a:endParaRPr lang="en-US" altLang="en-US"/>
          </a:p>
        </p:txBody>
      </p:sp>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8DECCD-BBBE-492F-9857-AAA7DDA62968}" type="slidenum">
              <a:rPr lang="en-US" altLang="en-US"/>
              <a:pPr/>
              <a:t>12</a:t>
            </a:fld>
            <a:endParaRPr lang="en-US"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pPr>
              <a:buFont typeface="Times" pitchFamily="-96" charset="0"/>
              <a:buNone/>
            </a:pPr>
            <a:endParaRPr lang="en-US" altLang="en-US" dirty="0"/>
          </a:p>
          <a:p>
            <a:pPr>
              <a:buFont typeface="Times" pitchFamily="-96" charset="0"/>
              <a:buChar char="•"/>
            </a:pPr>
            <a:r>
              <a:rPr lang="en-US" altLang="en-US" dirty="0" smtClean="0"/>
              <a:t>a </a:t>
            </a:r>
            <a:r>
              <a:rPr lang="en-US" altLang="en-US" dirty="0"/>
              <a:t>project out with high level requirements in mind.  For instance, we may go into a project knowing we want to allow users to utilize categories and weighting in their grading. </a:t>
            </a:r>
            <a:endParaRPr lang="en-US" altLang="en-US" dirty="0" smtClean="0"/>
          </a:p>
          <a:p>
            <a:pPr>
              <a:buFont typeface="Times" pitchFamily="-96" charset="0"/>
              <a:buChar char="•"/>
            </a:pPr>
            <a:r>
              <a:rPr lang="en-US" altLang="en-US" dirty="0" smtClean="0"/>
              <a:t>The </a:t>
            </a:r>
            <a:r>
              <a:rPr lang="en-US" altLang="en-US" dirty="0"/>
              <a:t>requirements definition phase is when we further refine what users need.  We get into specific goals, activities contexts and needs.</a:t>
            </a:r>
          </a:p>
          <a:p>
            <a:pPr>
              <a:buFont typeface="Times" pitchFamily="-96" charset="0"/>
              <a:buChar char="•"/>
            </a:pPr>
            <a:r>
              <a:rPr lang="en-US" altLang="en-US" dirty="0"/>
              <a:t>We also need to keep any mind in particular business and customer needs that should built into the system.</a:t>
            </a:r>
          </a:p>
          <a:p>
            <a:pPr>
              <a:buFont typeface="Times" pitchFamily="-96" charset="0"/>
              <a:buChar char="•"/>
            </a:pPr>
            <a:r>
              <a:rPr lang="en-US" altLang="en-US" dirty="0"/>
              <a:t>Do people understand the difference between users and customers?  A user is the person using the system to get work done.  Unless we are building consumer products, the customer, or person making “buying” decisions is usually not the user.</a:t>
            </a:r>
          </a:p>
          <a:p>
            <a:pPr>
              <a:buFont typeface="Times" pitchFamily="-96" charset="0"/>
              <a:buChar char="•"/>
            </a:pPr>
            <a:r>
              <a:rPr lang="en-US" altLang="en-US" dirty="0" smtClean="0"/>
              <a:t>write </a:t>
            </a:r>
            <a:r>
              <a:rPr lang="en-US" altLang="en-US" dirty="0"/>
              <a:t>scenarios that describe imagined future use based on what we learned in our research.  At this stage, this is a story about how users complete an activity.  </a:t>
            </a:r>
            <a:r>
              <a:rPr lang="en-US" altLang="en-US" dirty="0" smtClean="0"/>
              <a:t>Don’t get </a:t>
            </a:r>
            <a:r>
              <a:rPr lang="en-US" altLang="en-US" dirty="0"/>
              <a:t>into the specifics of how they will use our system in the activity until the next phase.  This helps understand how factors outside the system will affect their work and keeps us from designing behaviors around design elements rather than designing the elements for needed use.</a:t>
            </a:r>
          </a:p>
          <a:p>
            <a:pPr>
              <a:buFont typeface="Times" pitchFamily="-96" charset="0"/>
              <a:buChar char="•"/>
            </a:pPr>
            <a:r>
              <a:rPr lang="en-US" altLang="en-US" dirty="0"/>
              <a:t>Scenarios can be another consensus building tool for the entire development team.</a:t>
            </a:r>
          </a:p>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39061A-276E-4460-9838-04286E47E110}" type="slidenum">
              <a:rPr lang="en-US" altLang="en-US"/>
              <a:pPr/>
              <a:t>13</a:t>
            </a:fld>
            <a:endParaRPr lang="en-US" altLang="en-US"/>
          </a:p>
        </p:txBody>
      </p:sp>
      <p:sp>
        <p:nvSpPr>
          <p:cNvPr id="222210" name="Rectangle 2"/>
          <p:cNvSpPr>
            <a:spLocks noGrp="1" noRot="1" noChangeAspect="1" noChangeArrowheads="1" noTextEdit="1"/>
          </p:cNvSpPr>
          <p:nvPr>
            <p:ph type="sldImg"/>
          </p:nvPr>
        </p:nvSpPr>
        <p:spPr>
          <a:ln/>
        </p:spPr>
      </p:sp>
      <p:sp>
        <p:nvSpPr>
          <p:cNvPr id="222211" name="Rectangle 3"/>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368320-C4E8-4394-9974-ACACAC9BAA89}" type="slidenum">
              <a:rPr lang="en-US" altLang="en-US"/>
              <a:pPr/>
              <a:t>14</a:t>
            </a:fld>
            <a:endParaRPr lang="en-US" altLang="en-US"/>
          </a:p>
        </p:txBody>
      </p:sp>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p:txBody>
          <a:bodyPr/>
          <a:lstStyle/>
          <a:p>
            <a:pPr>
              <a:buFont typeface="Times" pitchFamily="-96" charset="0"/>
              <a:buNone/>
            </a:pPr>
            <a:endParaRPr lang="en-US" altLang="en-US" sz="10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590D34-2C0D-4347-9DE2-A0531495221C}" type="slidenum">
              <a:rPr lang="en-US" altLang="en-US"/>
              <a:pPr/>
              <a:t>15</a:t>
            </a:fld>
            <a:endParaRPr lang="en-US" altLang="en-US"/>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A798695-99C4-435A-A08A-4F5F138E84B4}" type="slidenum">
              <a:rPr lang="en-US" altLang="en-US"/>
              <a:pPr/>
              <a:t>16</a:t>
            </a:fld>
            <a:endParaRPr lang="en-US"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pPr>
              <a:buFont typeface="Times" pitchFamily="-96" charset="0"/>
              <a:buNone/>
            </a:pPr>
            <a:r>
              <a:rPr lang="en-US" altLang="en-US"/>
              <a:t>The UI Framework Definition is when we start creating the conceptual design.  So using our persona’s goals, mental models and the scenarios we created we start defining how users can complete activities in our new system.</a:t>
            </a:r>
          </a:p>
          <a:p>
            <a:pPr>
              <a:buFont typeface="Times" pitchFamily="-96" charset="0"/>
              <a:buChar char="•"/>
            </a:pPr>
            <a:endParaRPr lang="en-US" altLang="en-US"/>
          </a:p>
          <a:p>
            <a:pPr>
              <a:buFont typeface="Times" pitchFamily="-96" charset="0"/>
              <a:buChar char="•"/>
            </a:pPr>
            <a:r>
              <a:rPr lang="en-US" altLang="en-US"/>
              <a:t>This is still at a high level.  We are focusing on creating a holistic design that has pages, panes and elements that are consistent make sense together in our application.  </a:t>
            </a:r>
          </a:p>
          <a:p>
            <a:pPr>
              <a:buFont typeface="Times" pitchFamily="-96" charset="0"/>
              <a:buChar char="•"/>
            </a:pPr>
            <a:r>
              <a:rPr lang="en-US" altLang="en-US"/>
              <a:t>In an agile world, this is where we can start breaking the system into chunks for iterative development.  So we may choose a page or pane to start designing in detail.</a:t>
            </a:r>
          </a:p>
          <a:p>
            <a:pPr>
              <a:buFont typeface="Times" pitchFamily="-96" charset="0"/>
              <a:buChar char="•"/>
            </a:pPr>
            <a:r>
              <a:rPr lang="en-US" altLang="en-US"/>
              <a:t>This is also a good place to begin working with the developers on technical feasibility of the our ideas.</a:t>
            </a:r>
          </a:p>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37A63-F1E0-4D71-B67E-33451B92B9D7}" type="slidenum">
              <a:rPr lang="en-US" altLang="en-US"/>
              <a:pPr/>
              <a:t>17</a:t>
            </a:fld>
            <a:endParaRPr lang="en-US" altLang="en-US"/>
          </a:p>
        </p:txBody>
      </p:sp>
      <p:sp>
        <p:nvSpPr>
          <p:cNvPr id="144386" name="Rectangle 2"/>
          <p:cNvSpPr>
            <a:spLocks noGrp="1" noRot="1" noChangeAspect="1" noChangeArrowheads="1" noTextEdit="1"/>
          </p:cNvSpPr>
          <p:nvPr>
            <p:ph type="sldImg"/>
          </p:nvPr>
        </p:nvSpPr>
        <p:spPr>
          <a:ln/>
        </p:spPr>
      </p:sp>
      <p:sp>
        <p:nvSpPr>
          <p:cNvPr id="144387" name="Rectangle 3"/>
          <p:cNvSpPr>
            <a:spLocks noGrp="1" noChangeArrowheads="1"/>
          </p:cNvSpPr>
          <p:nvPr>
            <p:ph type="body" idx="1"/>
          </p:nvPr>
        </p:nvSpPr>
        <p:spPr/>
        <p:txBody>
          <a:bodyPr/>
          <a:lstStyle/>
          <a:p>
            <a:pPr>
              <a:buFont typeface="Times" pitchFamily="-96" charset="0"/>
              <a:buChar char="•"/>
            </a:pPr>
            <a:r>
              <a:rPr lang="en-US" altLang="en-US" b="1" dirty="0"/>
              <a:t>And 5 stages later</a:t>
            </a:r>
            <a:r>
              <a:rPr lang="en-US" altLang="en-US" dirty="0"/>
              <a:t>, we get to design.  This is what many people think of when they think about design. In this phase we create wire frames detailing the specifics of the system. We define specific </a:t>
            </a:r>
            <a:r>
              <a:rPr lang="en-US" altLang="en-US" dirty="0" err="1" smtClean="0"/>
              <a:t>behaviours</a:t>
            </a:r>
            <a:r>
              <a:rPr lang="en-US" altLang="en-US" dirty="0"/>
              <a:t>, and design elements that enable users to meet their goals.  </a:t>
            </a:r>
          </a:p>
          <a:p>
            <a:pPr>
              <a:buFont typeface="Times" pitchFamily="-96" charset="0"/>
              <a:buChar char="•"/>
            </a:pPr>
            <a:endParaRPr lang="en-US" altLang="en-US" dirty="0"/>
          </a:p>
          <a:p>
            <a:pPr>
              <a:buFont typeface="Times" pitchFamily="-96" charset="0"/>
              <a:buChar char="•"/>
            </a:pPr>
            <a:r>
              <a:rPr lang="en-US" altLang="en-US" dirty="0" smtClean="0"/>
              <a:t>The </a:t>
            </a:r>
            <a:r>
              <a:rPr lang="en-US" altLang="en-US" dirty="0"/>
              <a:t>development team should be familiar with the conceptual designs we created so they can see how it all fits together and of course check for technical </a:t>
            </a:r>
            <a:r>
              <a:rPr lang="en-US" altLang="en-US" dirty="0" smtClean="0"/>
              <a:t>feasibility</a:t>
            </a:r>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CB943A-8D54-419A-9808-636A58D89ADE}" type="slidenum">
              <a:rPr lang="en-US" altLang="en-US"/>
              <a:pPr/>
              <a:t>18</a:t>
            </a:fld>
            <a:endParaRPr lang="en-US" altLang="en-US"/>
          </a:p>
        </p:txBody>
      </p:sp>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p:txBody>
          <a:bodyPr/>
          <a:lstStyle/>
          <a:p>
            <a:pPr>
              <a:buFont typeface="Times" pitchFamily="-96" charset="0"/>
              <a:buChar char="•"/>
            </a:pPr>
            <a:endParaRPr lang="en-US" altLang="en-US" dirty="0"/>
          </a:p>
          <a:p>
            <a:pPr>
              <a:buFont typeface="Times" pitchFamily="-96" charset="0"/>
              <a:buChar char="•"/>
            </a:pPr>
            <a:r>
              <a:rPr lang="en-US" altLang="en-US" dirty="0"/>
              <a:t>And finally, design doesn’t stop when the wireframes are complete.  This is where communication between the designers and developers gets intensive.  We find that there is never time for specifications to be written before development starts rather it gets defined through conversation.  Specs can still be useful to document what we’ve agreed and capture behaviors for future work.</a:t>
            </a:r>
          </a:p>
          <a:p>
            <a:endParaRPr lang="en-US" altLang="en-US" dirty="0"/>
          </a:p>
          <a:p>
            <a:endParaRPr lang="en-US"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9E2D06-5F86-465B-9891-B41EB8DAC5B0}" type="slidenum">
              <a:rPr lang="en-US" altLang="en-US"/>
              <a:pPr/>
              <a:t>19</a:t>
            </a:fld>
            <a:endParaRPr lang="en-US" altLang="en-US"/>
          </a:p>
        </p:txBody>
      </p:sp>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p:txBody>
          <a:bodyPr/>
          <a:lstStyle/>
          <a:p>
            <a:pPr>
              <a:buFontTx/>
              <a:buChar char="-"/>
            </a:pPr>
            <a:r>
              <a:rPr lang="en-US" altLang="en-US"/>
              <a:t>single data points don’t mean much, but patterns do</a:t>
            </a:r>
          </a:p>
          <a:p>
            <a:endParaRPr lang="en-US" altLang="en-US"/>
          </a:p>
          <a:p>
            <a:r>
              <a:rPr lang="en-US" altLang="en-US"/>
              <a:t>Models are “powerful tools for representing complex structures and relationships for the purpose of better understanding, discussing, or visualizing them.” - About Face 3.0</a:t>
            </a:r>
          </a:p>
          <a:p>
            <a:endParaRPr lang="en-US" altLang="en-US"/>
          </a:p>
          <a:p>
            <a:endParaRPr lang="en-US" altLang="en-US">
              <a:latin typeface="Verdana" pitchFamily="-96"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D865B0-D106-4D37-909F-412D91F628AA}" type="slidenum">
              <a:rPr lang="en-US" altLang="en-US"/>
              <a:pPr/>
              <a:t>20</a:t>
            </a:fld>
            <a:endParaRPr lang="en-US" altLang="en-US"/>
          </a:p>
        </p:txBody>
      </p:sp>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xfrm>
            <a:off x="764704" y="4355976"/>
            <a:ext cx="5486400" cy="4114800"/>
          </a:xfrm>
        </p:spPr>
        <p:txBody>
          <a:bodyPr/>
          <a:lstStyle/>
          <a:p>
            <a:endParaRPr lang="en-US"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450EE9-25B1-4E9F-A10D-4D6F17ABFC4B}" type="slidenum">
              <a:rPr lang="en-US" altLang="en-US"/>
              <a:pPr/>
              <a:t>21</a:t>
            </a:fld>
            <a:endParaRPr lang="en-US" altLang="en-US"/>
          </a:p>
        </p:txBody>
      </p:sp>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p:txBody>
          <a:bodyPr/>
          <a:lstStyle/>
          <a:p>
            <a:pPr>
              <a:buFontTx/>
              <a:buChar char="-"/>
            </a:pPr>
            <a:r>
              <a:rPr lang="en-US" altLang="en-US" dirty="0"/>
              <a:t>*Users* are people who use the tool to accomplish something, and are not necessarily the buyer</a:t>
            </a:r>
          </a:p>
          <a:p>
            <a:pPr>
              <a:buFontTx/>
              <a:buChar char="-"/>
            </a:pPr>
            <a:r>
              <a:rPr lang="en-US" altLang="en-US" dirty="0"/>
              <a:t>*Goals* drive a person’s actions, tasks are the things a person does to achieve their goals</a:t>
            </a:r>
          </a:p>
          <a:p>
            <a:pPr>
              <a:buFontTx/>
              <a:buChar char="-"/>
            </a:pPr>
            <a:r>
              <a:rPr lang="en-US" altLang="en-US" dirty="0"/>
              <a:t>Goals remain stable, but tasks change as technology changes</a:t>
            </a:r>
          </a:p>
          <a:p>
            <a:pPr lvl="1">
              <a:buFontTx/>
              <a:buChar char="-"/>
            </a:pPr>
            <a:r>
              <a:rPr lang="en-US" altLang="en-US" b="1" dirty="0"/>
              <a:t>our goal as designers is to help our users achieve their goals, feel competent, and usually to also minimize work</a:t>
            </a:r>
          </a:p>
          <a:p>
            <a:pPr>
              <a:buFontTx/>
              <a:buChar char="-"/>
            </a:pPr>
            <a:r>
              <a:rPr lang="en-US" altLang="en-US" dirty="0"/>
              <a:t>By focusing on *</a:t>
            </a:r>
            <a:r>
              <a:rPr lang="en-US" altLang="en-US" b="1" i="1" dirty="0"/>
              <a:t>common </a:t>
            </a:r>
            <a:r>
              <a:rPr lang="en-US" altLang="en-US" b="1" i="1" dirty="0" err="1" smtClean="0"/>
              <a:t>behaviour</a:t>
            </a:r>
            <a:r>
              <a:rPr lang="en-US" altLang="en-US" b="1" i="1" dirty="0" smtClean="0"/>
              <a:t> </a:t>
            </a:r>
            <a:r>
              <a:rPr lang="en-US" altLang="en-US" b="1" i="1" dirty="0"/>
              <a:t>patterns*</a:t>
            </a:r>
            <a:r>
              <a:rPr lang="en-US" altLang="en-US" dirty="0"/>
              <a:t>, just a few personas are able to represent the needs of many</a:t>
            </a:r>
          </a:p>
          <a:p>
            <a:pPr>
              <a:buFontTx/>
              <a:buChar char="-"/>
            </a:pPr>
            <a:endParaRPr lang="en-US" alt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18B119-0EC6-42FF-9EBD-4BB7AD400213}" type="slidenum">
              <a:rPr lang="en-US" altLang="en-US"/>
              <a:pPr/>
              <a:t>22</a:t>
            </a:fld>
            <a:endParaRPr lang="en-US" altLang="en-US"/>
          </a:p>
        </p:txBody>
      </p:sp>
      <p:sp>
        <p:nvSpPr>
          <p:cNvPr id="185346" name="Rectangle 2"/>
          <p:cNvSpPr>
            <a:spLocks noGrp="1" noRot="1" noChangeAspect="1" noChangeArrowheads="1"/>
          </p:cNvSpPr>
          <p:nvPr>
            <p:ph type="sldImg"/>
          </p:nvPr>
        </p:nvSpPr>
        <p:spPr bwMode="auto">
          <a:xfrm>
            <a:off x="1143000" y="685800"/>
            <a:ext cx="4573588" cy="3429000"/>
          </a:xfrm>
          <a:prstGeom prst="rect">
            <a:avLst/>
          </a:prstGeom>
          <a:solidFill>
            <a:srgbClr val="FFFFFF"/>
          </a:solidFill>
          <a:ln>
            <a:solidFill>
              <a:srgbClr val="000000"/>
            </a:solidFill>
            <a:miter lim="800000"/>
            <a:headEnd/>
            <a:tailEnd/>
          </a:ln>
        </p:spPr>
      </p:sp>
      <p:sp>
        <p:nvSpPr>
          <p:cNvPr id="18534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8BD4AF-F86A-4AE6-8134-A342B180F323}" type="slidenum">
              <a:rPr lang="en-US" altLang="en-US"/>
              <a:pPr/>
              <a:t>23</a:t>
            </a:fld>
            <a:endParaRPr lang="en-US" altLang="en-US"/>
          </a:p>
        </p:txBody>
      </p:sp>
      <p:sp>
        <p:nvSpPr>
          <p:cNvPr id="187394" name="Rectangle 2"/>
          <p:cNvSpPr>
            <a:spLocks noGrp="1" noRot="1" noChangeAspect="1" noChangeArrowheads="1"/>
          </p:cNvSpPr>
          <p:nvPr>
            <p:ph type="sldImg"/>
          </p:nvPr>
        </p:nvSpPr>
        <p:spPr bwMode="auto">
          <a:xfrm>
            <a:off x="1143000" y="685800"/>
            <a:ext cx="4573588" cy="3429000"/>
          </a:xfrm>
          <a:prstGeom prst="rect">
            <a:avLst/>
          </a:prstGeom>
          <a:solidFill>
            <a:srgbClr val="FFFFFF"/>
          </a:solidFill>
          <a:ln>
            <a:solidFill>
              <a:srgbClr val="000000"/>
            </a:solidFill>
            <a:miter lim="800000"/>
            <a:headEnd/>
            <a:tailEnd/>
          </a:ln>
        </p:spPr>
      </p:sp>
      <p:sp>
        <p:nvSpPr>
          <p:cNvPr id="18739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ltLang="en-US" dirty="0"/>
              <a:t>- car </a:t>
            </a:r>
            <a:r>
              <a:rPr lang="en-US" altLang="en-US" dirty="0" smtClean="0"/>
              <a:t>examples: jeep </a:t>
            </a:r>
            <a:r>
              <a:rPr lang="en-US" altLang="en-US" dirty="0"/>
              <a:t>vs. </a:t>
            </a:r>
            <a:r>
              <a:rPr lang="en-US" altLang="en-US" dirty="0" smtClean="0"/>
              <a:t>estate  </a:t>
            </a:r>
            <a:r>
              <a:rPr lang="en-US" altLang="en-US" dirty="0"/>
              <a:t>vs. </a:t>
            </a:r>
            <a:r>
              <a:rPr lang="en-US" altLang="en-US" dirty="0" err="1"/>
              <a:t>sportscar</a:t>
            </a:r>
            <a:endParaRPr lang="en-US" altLang="en-US" dirty="0"/>
          </a:p>
          <a:p>
            <a:endParaRPr lang="en-US"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FBAA19-E587-4F05-8568-3D158FE4DE69}" type="slidenum">
              <a:rPr lang="en-US" altLang="en-US"/>
              <a:pPr/>
              <a:t>24</a:t>
            </a:fld>
            <a:endParaRPr lang="en-US" altLang="en-US"/>
          </a:p>
        </p:txBody>
      </p:sp>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438124-7372-41D1-AB6F-215D782563B4}" type="slidenum">
              <a:rPr lang="en-US" altLang="en-US"/>
              <a:pPr/>
              <a:t>25</a:t>
            </a:fld>
            <a:endParaRPr lang="en-US" altLang="en-US"/>
          </a:p>
        </p:txBody>
      </p:sp>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p:txBody>
          <a:bodyPr/>
          <a:lstStyle/>
          <a:p>
            <a:r>
              <a:rPr lang="en-US" altLang="en-US" dirty="0" smtClean="0">
                <a:solidFill>
                  <a:srgbClr val="0000DD"/>
                </a:solidFill>
                <a:latin typeface="Helvetica" pitchFamily="-96" charset="0"/>
              </a:rPr>
              <a:t>This </a:t>
            </a:r>
            <a:r>
              <a:rPr lang="en-US" altLang="en-US" dirty="0">
                <a:solidFill>
                  <a:srgbClr val="0000DD"/>
                </a:solidFill>
                <a:latin typeface="Helvetica" pitchFamily="-96" charset="0"/>
              </a:rPr>
              <a:t>is where the 80% rule (optimize the design for 80% of the users) comes in.</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799076-99BF-4D01-82BD-36CC7E9BB31F}" type="slidenum">
              <a:rPr lang="en-US" altLang="en-US"/>
              <a:pPr/>
              <a:t>26</a:t>
            </a:fld>
            <a:endParaRPr lang="en-US" altLang="en-US"/>
          </a:p>
        </p:txBody>
      </p:sp>
      <p:sp>
        <p:nvSpPr>
          <p:cNvPr id="215042" name="Rectangle 2"/>
          <p:cNvSpPr>
            <a:spLocks noGrp="1" noRot="1" noChangeAspect="1" noChangeArrowheads="1" noTextEdit="1"/>
          </p:cNvSpPr>
          <p:nvPr>
            <p:ph type="sldImg"/>
          </p:nvPr>
        </p:nvSpPr>
        <p:spPr>
          <a:ln/>
        </p:spPr>
      </p:sp>
      <p:sp>
        <p:nvSpPr>
          <p:cNvPr id="2150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8718A5-3BA9-4999-A82C-EAEC8E932BC8}" type="slidenum">
              <a:rPr lang="en-US" altLang="en-US"/>
              <a:pPr/>
              <a:t>27</a:t>
            </a:fld>
            <a:endParaRPr lang="en-US" altLang="en-US"/>
          </a:p>
        </p:txBody>
      </p:sp>
      <p:sp>
        <p:nvSpPr>
          <p:cNvPr id="174082" name="Rectangle 2"/>
          <p:cNvSpPr>
            <a:spLocks noGrp="1" noRot="1" noChangeAspect="1" noChangeArrowheads="1" noTextEdit="1"/>
          </p:cNvSpPr>
          <p:nvPr>
            <p:ph type="sldImg"/>
          </p:nvPr>
        </p:nvSpPr>
        <p:spPr>
          <a:ln/>
        </p:spPr>
      </p:sp>
      <p:sp>
        <p:nvSpPr>
          <p:cNvPr id="174083" name="Rectangle 3"/>
          <p:cNvSpPr>
            <a:spLocks noGrp="1" noChangeArrowheads="1"/>
          </p:cNvSpPr>
          <p:nvPr>
            <p:ph type="body" idx="1"/>
          </p:nvPr>
        </p:nvSpPr>
        <p:spPr/>
        <p:txBody>
          <a:bodyPr/>
          <a:lstStyle/>
          <a:p>
            <a:pPr>
              <a:buFontTx/>
              <a:buChar char="-"/>
            </a:pPr>
            <a:r>
              <a:rPr lang="en-US" altLang="en-US">
                <a:latin typeface="Verdana" pitchFamily="-96" charset="0"/>
              </a:rPr>
              <a:t>*Provisional personas:* important document the data used and any assumptions you</a:t>
            </a:r>
            <a:r>
              <a:rPr lang="en-US" altLang="en-US">
                <a:latin typeface="Arial"/>
              </a:rPr>
              <a:t>’</a:t>
            </a:r>
            <a:r>
              <a:rPr lang="en-US" altLang="en-US">
                <a:latin typeface="Verdana" pitchFamily="-96" charset="0"/>
              </a:rPr>
              <a:t>ve made, make it clear they are provisional, use sketches of the persona instead of photos</a:t>
            </a:r>
          </a:p>
          <a:p>
            <a:pPr>
              <a:buFontTx/>
              <a:buChar char="-"/>
            </a:pPr>
            <a:r>
              <a:rPr lang="en-US" altLang="en-US" sz="1400">
                <a:latin typeface="Verdana" pitchFamily="-96" charset="0"/>
              </a:rPr>
              <a:t>*Marketing personas*:</a:t>
            </a:r>
            <a:r>
              <a:rPr lang="en-US" altLang="en-US">
                <a:latin typeface="Verdana" pitchFamily="-96" charset="0"/>
              </a:rPr>
              <a:t> help with product definition, and can help with the persona hypothesis</a:t>
            </a:r>
          </a:p>
          <a:p>
            <a:pPr>
              <a:buFontTx/>
              <a:buChar char="-"/>
            </a:pPr>
            <a:r>
              <a:rPr lang="en-US" altLang="en-US">
                <a:latin typeface="Verdana" pitchFamily="-96" charset="0"/>
              </a:rPr>
              <a:t>*Organization personas*: represent places where users work</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EFB6A4-7D55-41F7-B186-7B582B3DFB63}" type="slidenum">
              <a:rPr lang="en-US" altLang="en-US"/>
              <a:pPr/>
              <a:t>28</a:t>
            </a:fld>
            <a:endParaRPr lang="en-US" altLang="en-US"/>
          </a:p>
        </p:txBody>
      </p:sp>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p:txBody>
          <a:bodyPr/>
          <a:lstStyle/>
          <a:p>
            <a:pPr>
              <a:buFontTx/>
              <a:buChar char="-"/>
            </a:pPr>
            <a:r>
              <a:rPr lang="en-US" altLang="en-US" dirty="0"/>
              <a:t>goals provide context and structure for tasks</a:t>
            </a:r>
          </a:p>
          <a:p>
            <a:pPr>
              <a:buFontTx/>
              <a:buChar char="-"/>
            </a:pPr>
            <a:r>
              <a:rPr lang="en-US" altLang="en-US" dirty="0"/>
              <a:t>Other things to potentially include: </a:t>
            </a:r>
            <a:r>
              <a:rPr lang="en-US" altLang="en-US" dirty="0">
                <a:latin typeface="Verdana" pitchFamily="-96" charset="0"/>
              </a:rPr>
              <a:t>education, job description and personal details such as education, marital status, and favorite sport</a:t>
            </a:r>
          </a:p>
          <a:p>
            <a:pPr>
              <a:buFontTx/>
              <a:buChar char="-"/>
            </a:pPr>
            <a:r>
              <a:rPr lang="en-US" altLang="en-US" dirty="0">
                <a:latin typeface="Verdana" pitchFamily="-96" charset="0"/>
              </a:rPr>
              <a:t>Photo </a:t>
            </a:r>
            <a:r>
              <a:rPr lang="en-US" altLang="en-US" dirty="0" smtClean="0">
                <a:latin typeface="Verdana" pitchFamily="-96" charset="0"/>
              </a:rPr>
              <a:t>resources </a:t>
            </a:r>
            <a:r>
              <a:rPr lang="en-US" altLang="en-US" dirty="0" err="1">
                <a:latin typeface="Verdana" pitchFamily="-96" charset="0"/>
              </a:rPr>
              <a:t>flickr</a:t>
            </a:r>
            <a:r>
              <a:rPr lang="en-US" altLang="en-US" dirty="0">
                <a:latin typeface="Verdana" pitchFamily="-96" charset="0"/>
              </a:rPr>
              <a:t> creative commons licensed </a:t>
            </a:r>
            <a:r>
              <a:rPr lang="en-US" altLang="en-US" dirty="0" smtClean="0">
                <a:latin typeface="Verdana" pitchFamily="-96" charset="0"/>
              </a:rPr>
              <a:t>photos, stock photos…..</a:t>
            </a:r>
            <a:endParaRPr lang="en-US" altLang="en-US" dirty="0">
              <a:latin typeface="Verdana" pitchFamily="-96" charset="0"/>
            </a:endParaRPr>
          </a:p>
          <a:p>
            <a:pPr>
              <a:buFontTx/>
              <a:buChar char="-"/>
            </a:pPr>
            <a:endParaRPr lang="en-US" alt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BFE741-7635-49A5-A5A8-8A11F75B30AF}" type="slidenum">
              <a:rPr lang="en-US" altLang="en-US"/>
              <a:pPr/>
              <a:t>29</a:t>
            </a:fld>
            <a:endParaRPr lang="en-US" altLang="en-US"/>
          </a:p>
        </p:txBody>
      </p:sp>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4373E0-29A0-421C-9A27-05AAB4FA5C0F}" type="slidenum">
              <a:rPr lang="en-US" altLang="en-US"/>
              <a:pPr/>
              <a:t>30</a:t>
            </a:fld>
            <a:endParaRPr lang="en-US" altLang="en-US"/>
          </a:p>
        </p:txBody>
      </p:sp>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p:txBody>
          <a:bodyPr/>
          <a:lstStyle/>
          <a:p>
            <a:r>
              <a:rPr lang="en-US" altLang="en-US"/>
              <a:t>Example: IST Staff website</a:t>
            </a:r>
          </a:p>
          <a:p>
            <a:pPr>
              <a:buFontTx/>
              <a:buChar char="•"/>
            </a:pPr>
            <a:r>
              <a:rPr lang="en-US" altLang="en-US"/>
              <a:t>Ernest the Engaged Employee - primary</a:t>
            </a:r>
          </a:p>
          <a:p>
            <a:pPr>
              <a:buFontTx/>
              <a:buChar char="•"/>
            </a:pPr>
            <a:r>
              <a:rPr lang="en-US" altLang="en-US"/>
              <a:t>Susie the Super Supervisor - secondary</a:t>
            </a:r>
          </a:p>
          <a:p>
            <a:pPr>
              <a:buFontTx/>
              <a:buChar char="•"/>
            </a:pPr>
            <a:r>
              <a:rPr lang="en-US" altLang="en-US"/>
              <a:t>Newton the New Employee - secondary</a:t>
            </a:r>
          </a:p>
          <a:p>
            <a:endParaRPr lang="en-US" altLang="en-US">
              <a:latin typeface="Times New Roman" pitchFamily="-96" charset="0"/>
            </a:endParaRPr>
          </a:p>
          <a:p>
            <a:endParaRPr lang="en-US" altLang="en-US"/>
          </a:p>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BEAF6D-83C9-4F25-B569-84F8E3DC7174}" type="slidenum">
              <a:rPr lang="en-US" altLang="en-US"/>
              <a:pPr/>
              <a:t>31</a:t>
            </a:fld>
            <a:endParaRPr lang="en-US" altLang="en-US"/>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r>
              <a:rPr lang="en-US" altLang="en-US"/>
              <a:t>Use a bullseye model to visualize the different personas &amp; their relationship to each other</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EE0128-A36D-41F2-88D6-96E6FBD3CD08}" type="slidenum">
              <a:rPr lang="en-US" altLang="en-US"/>
              <a:pPr/>
              <a:t>32</a:t>
            </a:fld>
            <a:endParaRPr lang="en-US" altLang="en-US"/>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pPr>
              <a:buFont typeface="Times" pitchFamily="-96" charset="0"/>
              <a:buChar char="•"/>
            </a:pPr>
            <a:r>
              <a:rPr lang="en-US" altLang="en-US" dirty="0"/>
              <a:t>*Focus groups*: beware groupthink, self-report and inability to really understand user </a:t>
            </a:r>
            <a:r>
              <a:rPr lang="en-US" altLang="en-US" dirty="0" err="1" smtClean="0"/>
              <a:t>behaviour</a:t>
            </a:r>
            <a:endParaRPr lang="en-US" altLang="en-US" dirty="0"/>
          </a:p>
          <a:p>
            <a:pPr>
              <a:buFontTx/>
              <a:buChar char="-"/>
            </a:pPr>
            <a:r>
              <a:rPr lang="en-US" altLang="en-US" dirty="0"/>
              <a:t>*Existing data*: website or application statistics (e.g. pages visited, search terms), market research data, market segmentation models, data gathered from literature reviews</a:t>
            </a:r>
          </a:p>
          <a:p>
            <a:pPr>
              <a:buFontTx/>
              <a:buChar char="-"/>
            </a:pPr>
            <a:r>
              <a:rPr lang="en-US" altLang="en-US" dirty="0"/>
              <a:t>*Existing knowledge*: interviews with stakeholders, subject matter experts</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B1DC6F-FBD1-4ABD-A0C1-A4E99159A622}" type="slidenum">
              <a:rPr lang="en-US" altLang="en-US"/>
              <a:pPr/>
              <a:t>33</a:t>
            </a:fld>
            <a:endParaRPr lang="en-US" altLang="en-US"/>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9FF620-903F-4E45-A9F2-10894DA277A2}" type="slidenum">
              <a:rPr lang="en-US" altLang="en-US"/>
              <a:pPr/>
              <a:t>34</a:t>
            </a:fld>
            <a:endParaRPr lang="en-US" altLang="en-US"/>
          </a:p>
        </p:txBody>
      </p:sp>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3C6DF0-A2AD-44EC-87EA-BA3B3BBDE651}" type="slidenum">
              <a:rPr lang="en-US" altLang="en-US"/>
              <a:pPr/>
              <a:t>35</a:t>
            </a:fld>
            <a:endParaRPr lang="en-US" altLang="en-US"/>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F1812E-3A5B-484F-B1F2-293D2054F869}" type="slidenum">
              <a:rPr lang="en-US" altLang="en-US"/>
              <a:pPr/>
              <a:t>36</a:t>
            </a:fld>
            <a:endParaRPr lang="en-US" altLang="en-US"/>
          </a:p>
        </p:txBody>
      </p:sp>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B7C7EB-B9D3-481D-A612-E898656060BB}" type="slidenum">
              <a:rPr lang="en-US" altLang="en-US"/>
              <a:pPr/>
              <a:t>37</a:t>
            </a:fld>
            <a:endParaRPr lang="en-US" altLang="en-US"/>
          </a:p>
        </p:txBody>
      </p:sp>
      <p:sp>
        <p:nvSpPr>
          <p:cNvPr id="246786" name="Rectangle 2"/>
          <p:cNvSpPr>
            <a:spLocks noGrp="1" noRot="1" noChangeAspect="1" noChangeArrowheads="1" noTextEdit="1"/>
          </p:cNvSpPr>
          <p:nvPr>
            <p:ph type="sldImg"/>
          </p:nvPr>
        </p:nvSpPr>
        <p:spPr>
          <a:ln/>
        </p:spPr>
      </p:sp>
      <p:sp>
        <p:nvSpPr>
          <p:cNvPr id="2467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0212E9-B69C-4D81-BF6C-9BCF6E0394D3}" type="slidenum">
              <a:rPr lang="en-US" altLang="en-US"/>
              <a:pPr/>
              <a:t>38</a:t>
            </a:fld>
            <a:endParaRPr lang="en-US" altLang="en-US"/>
          </a:p>
        </p:txBody>
      </p:sp>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US" altLang="en-US"/>
              <a:t>These categories often map to your focus structure document</a:t>
            </a:r>
          </a:p>
          <a:p>
            <a:pPr>
              <a:buFont typeface="Times" pitchFamily="-96" charset="0"/>
              <a:buChar char="•"/>
            </a:pPr>
            <a:r>
              <a:rPr lang="en-US" altLang="en-US">
                <a:latin typeface="Times New Roman" pitchFamily="-96" charset="0"/>
                <a:cs typeface="Times New Roman" pitchFamily="-96" charset="0"/>
              </a:rPr>
              <a:t>Works both at home and in her (very organized) office; carries her PC back and forth - Context of work</a:t>
            </a:r>
          </a:p>
          <a:p>
            <a:pPr>
              <a:buFont typeface="Times" pitchFamily="-96" charset="0"/>
              <a:buChar char="•"/>
            </a:pPr>
            <a:r>
              <a:rPr lang="en-US" altLang="en-US">
                <a:latin typeface="Times New Roman" pitchFamily="-96" charset="0"/>
              </a:rPr>
              <a:t>Would like students to have a one stop shop where they can get all info for her class: website, bSpace, Library Resources - pain point</a:t>
            </a:r>
            <a:endParaRPr lang="en-US" altLang="en-US">
              <a:latin typeface="Times New Roman" pitchFamily="-96" charset="0"/>
              <a:cs typeface="Times New Roman" pitchFamily="-96" charset="0"/>
            </a:endParaRPr>
          </a:p>
          <a:p>
            <a:pPr>
              <a:buFont typeface="Times" pitchFamily="-96" charset="0"/>
              <a:buChar char="•"/>
            </a:pPr>
            <a:r>
              <a:rPr lang="en-US" altLang="en-US">
                <a:latin typeface="Times New Roman" pitchFamily="-96" charset="0"/>
              </a:rPr>
              <a:t>Throughout the semester she puts all her grades in Excel; she has mostly quizzes and exams, and only has a few assignments - teaching style format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5162ED-5660-4588-A65F-5B72F161ED99}" type="slidenum">
              <a:rPr lang="en-US" altLang="en-US"/>
              <a:pPr/>
              <a:t>39</a:t>
            </a:fld>
            <a:endParaRPr lang="en-US" altLang="en-US"/>
          </a:p>
        </p:txBody>
      </p:sp>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44B636-F1E3-43AB-8EFE-988FF85072B1}" type="slidenum">
              <a:rPr lang="en-US" altLang="en-US"/>
              <a:pPr/>
              <a:t>40</a:t>
            </a:fld>
            <a:endParaRPr lang="en-US" altLang="en-US"/>
          </a:p>
        </p:txBody>
      </p:sp>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p:txBody>
          <a:bodyPr/>
          <a:lstStyle/>
          <a:p>
            <a:pPr>
              <a:buFontTx/>
              <a:buChar char="-"/>
            </a:pPr>
            <a:r>
              <a:rPr lang="en-US" altLang="en-US" dirty="0"/>
              <a:t>Create scales for each of your </a:t>
            </a:r>
            <a:r>
              <a:rPr lang="en-US" altLang="en-US" dirty="0" err="1" smtClean="0"/>
              <a:t>behavioural</a:t>
            </a:r>
            <a:r>
              <a:rPr lang="en-US" altLang="en-US" dirty="0" smtClean="0"/>
              <a:t> </a:t>
            </a:r>
            <a:r>
              <a:rPr lang="en-US" altLang="en-US" dirty="0"/>
              <a:t>variables and plot your interviewees on the scales.</a:t>
            </a:r>
          </a:p>
          <a:p>
            <a:pPr>
              <a:buFontTx/>
              <a:buChar char="-"/>
            </a:pPr>
            <a:r>
              <a:rPr lang="en-US" altLang="en-US" dirty="0"/>
              <a:t>Determine which users are similar by looking for behavioral patterns</a:t>
            </a:r>
          </a:p>
          <a:p>
            <a:pPr>
              <a:buFontTx/>
              <a:buChar char="-"/>
            </a:pPr>
            <a:r>
              <a:rPr lang="en-US" altLang="en-US" dirty="0"/>
              <a:t>You may discover that not all your variables give you valuable information, and some may be thrown out</a:t>
            </a:r>
          </a:p>
          <a:p>
            <a:endParaRPr lang="en-US" alt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E60AA2-5BB0-4E91-8F82-A76C5A2E04F2}" type="slidenum">
              <a:rPr lang="en-US" altLang="en-US"/>
              <a:pPr/>
              <a:t>41</a:t>
            </a:fld>
            <a:endParaRPr lang="en-US" altLang="en-US"/>
          </a:p>
        </p:txBody>
      </p:sp>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FE2A9F-8C11-4CE4-A114-8F9A67081AA2}" type="slidenum">
              <a:rPr lang="en-US" altLang="en-US"/>
              <a:pPr/>
              <a:t>42</a:t>
            </a:fld>
            <a:endParaRPr lang="en-US" altLang="en-US"/>
          </a:p>
        </p:txBody>
      </p:sp>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r>
              <a:rPr lang="en-US" altLang="en-US"/>
              <a:t>Too many personal details can be distracting</a:t>
            </a:r>
          </a:p>
          <a:p>
            <a:endParaRPr lang="en-US"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15797E-E8F8-403A-BFAD-1F28AE5FDACE}" type="slidenum">
              <a:rPr lang="en-US" altLang="en-US"/>
              <a:pPr/>
              <a:t>43</a:t>
            </a:fld>
            <a:endParaRPr lang="en-US" altLang="en-US"/>
          </a:p>
        </p:txBody>
      </p:sp>
      <p:sp>
        <p:nvSpPr>
          <p:cNvPr id="260098" name="Rectangle 2"/>
          <p:cNvSpPr>
            <a:spLocks noGrp="1" noRot="1" noChangeAspect="1" noChangeArrowheads="1" noTextEdit="1"/>
          </p:cNvSpPr>
          <p:nvPr>
            <p:ph type="sldImg"/>
          </p:nvPr>
        </p:nvSpPr>
        <p:spPr>
          <a:ln/>
        </p:spPr>
      </p:sp>
      <p:sp>
        <p:nvSpPr>
          <p:cNvPr id="260099" name="Rectangle 3"/>
          <p:cNvSpPr>
            <a:spLocks noGrp="1" noChangeArrowheads="1"/>
          </p:cNvSpPr>
          <p:nvPr>
            <p:ph type="body" idx="1"/>
          </p:nvPr>
        </p:nvSpPr>
        <p:spPr/>
        <p:txBody>
          <a:bodyPr/>
          <a:lstStyle/>
          <a:p>
            <a:r>
              <a:rPr lang="en-US" altLang="en-US" dirty="0" smtClean="0"/>
              <a:t>Examples from Berkeley project</a:t>
            </a:r>
            <a:endParaRPr lang="en-US" alt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3E8603-FCE5-4354-AD32-FE8B4E4E0261}" type="slidenum">
              <a:rPr lang="en-US" altLang="en-US"/>
              <a:pPr/>
              <a:t>44</a:t>
            </a:fld>
            <a:endParaRPr lang="en-US" altLang="en-US"/>
          </a:p>
        </p:txBody>
      </p:sp>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53C042-EC36-4E58-9202-7A5E3A7494D0}" type="slidenum">
              <a:rPr lang="en-US" altLang="en-US"/>
              <a:pPr/>
              <a:t>45</a:t>
            </a:fld>
            <a:endParaRPr lang="en-US" altLang="en-US"/>
          </a:p>
        </p:txBody>
      </p:sp>
      <p:sp>
        <p:nvSpPr>
          <p:cNvPr id="262146" name="Rectangle 2"/>
          <p:cNvSpPr>
            <a:spLocks noGrp="1" noRot="1" noChangeAspect="1" noChangeArrowheads="1" noTextEdit="1"/>
          </p:cNvSpPr>
          <p:nvPr>
            <p:ph type="sldImg"/>
          </p:nvPr>
        </p:nvSpPr>
        <p:spPr>
          <a:ln/>
        </p:spPr>
      </p:sp>
      <p:sp>
        <p:nvSpPr>
          <p:cNvPr id="262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669A1F-A113-4B30-AFFB-D21426CE3177}" type="slidenum">
              <a:rPr lang="en-US" altLang="en-US"/>
              <a:pPr/>
              <a:t>46</a:t>
            </a:fld>
            <a:endParaRPr lang="en-US" altLang="en-US"/>
          </a:p>
        </p:txBody>
      </p:sp>
      <p:sp>
        <p:nvSpPr>
          <p:cNvPr id="227330" name="Rectangle 2"/>
          <p:cNvSpPr>
            <a:spLocks noGrp="1" noRot="1" noChangeAspect="1" noChangeArrowheads="1"/>
          </p:cNvSpPr>
          <p:nvPr>
            <p:ph type="sldImg"/>
          </p:nvPr>
        </p:nvSpPr>
        <p:spPr bwMode="auto">
          <a:xfrm>
            <a:off x="1143000" y="685800"/>
            <a:ext cx="4573588" cy="3429000"/>
          </a:xfrm>
          <a:prstGeom prst="rect">
            <a:avLst/>
          </a:prstGeom>
          <a:solidFill>
            <a:srgbClr val="FFFFFF"/>
          </a:solidFill>
          <a:ln>
            <a:solidFill>
              <a:srgbClr val="000000"/>
            </a:solidFill>
            <a:miter lim="800000"/>
            <a:headEnd/>
            <a:tailEnd/>
          </a:ln>
        </p:spPr>
      </p:sp>
      <p:sp>
        <p:nvSpPr>
          <p:cNvPr id="22733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a:buFont typeface="Times" pitchFamily="-96" charset="0"/>
              <a:buNone/>
            </a:pPr>
            <a:r>
              <a:rPr lang="en-US" altLang="en-US"/>
              <a:t>ADDITIONAL INFO IN THIS PERSONA</a:t>
            </a:r>
          </a:p>
          <a:p>
            <a:pPr>
              <a:buFont typeface="Times" pitchFamily="-96" charset="0"/>
              <a:buChar char="•"/>
            </a:pPr>
            <a:r>
              <a:rPr lang="en-US" altLang="en-US"/>
              <a:t>Did her undergrad at the University of Waterloo, and 3 years at the University of Toronto</a:t>
            </a:r>
          </a:p>
          <a:p>
            <a:r>
              <a:rPr lang="en-US" altLang="en-US"/>
              <a:t>* Her home computer is a PC, which she only uses for checking emails. She mostly uses her iMac in her lab and occasionally uses the iBook in her office that her department gave her a few years ago. Even though it is a laptop, she finds it heavy to carry around and just leaves it in the office. She is on her Mac machines, and the other TAs she works with are not, so she is always concerned about compatibility when they share documents such as PowerPoint slides, Excel sheets with grades, and Word documents. </a:t>
            </a:r>
          </a:p>
          <a:p>
            <a:pPr>
              <a:buFontTx/>
              <a:buChar char="•"/>
            </a:pPr>
            <a:r>
              <a:rPr lang="en-US" altLang="en-US"/>
              <a:t>Supports two departments, Biochemistry and Dentistry. For the lab course for the Dentistry department, she writes Quizzes and marks them. Quizzes are specific to each experiment, so every TA has to prepare his/her own questions. She also prepares forms for students to fill in lab results and the lab itself. Her students print out the lab instructions from their LMS, but she doesn't have access to it. This causes problem sometimes of her walking into the lab with different lab instructions than the students. She thinks it would help if she could log into the students' LMS. </a:t>
            </a:r>
          </a:p>
          <a:p>
            <a:pPr>
              <a:buFontTx/>
              <a:buChar char="•"/>
            </a:pPr>
            <a:r>
              <a:rPr lang="en-US" altLang="en-US"/>
              <a:t>She also marks the presentations students give as part of their lab course</a:t>
            </a:r>
          </a:p>
          <a:p>
            <a:pPr>
              <a:buFontTx/>
              <a:buChar char="•"/>
            </a:pPr>
            <a:r>
              <a:rPr lang="en-US" altLang="en-US"/>
              <a:t>She coordinates the TA training program where she trains TAs through the office of Teaching Advancement. With other coordinators, she organizes workshops for TAs on how to teach students. The latest workshop was on Problem Based Learning and Self-Directed Learning. For this program, she sometimes gives written sessions on Blackboard. </a:t>
            </a:r>
          </a:p>
          <a:p>
            <a:pPr>
              <a:buFontTx/>
              <a:buChar char="•"/>
            </a:pPr>
            <a:r>
              <a:rPr lang="en-US" altLang="en-US"/>
              <a:t>The coordinators of the TA training program go to all departments every September to find out what they want their TAs to be trained in. They customize the training slides for each department. The training workshops varies in sizes, from 6 to 100, but typically they get about 40 TAs in a class. The program covers materials from the TA Handbook, how to grade</a:t>
            </a:r>
          </a:p>
          <a:p>
            <a:r>
              <a:rPr lang="en-US" altLang="en-US"/>
              <a:t> * She uses a highly paper-based file organization system. She prints out course materials and organizes them into binders in chronological order. What normally happens is she'll print out the lecture notes for the upcoming lecture, carry it around in her "Today" folder, because it's lighter that way, take notes in them, then put them in the binder after the lecture. If she hasn't had time to read the notes, she'll put the notes in the binder without punching holes, so they stick out. This is her flagging system, reminding herself to read it later.</a:t>
            </a:r>
          </a:p>
          <a:p>
            <a:r>
              <a:rPr lang="en-US" altLang="en-US"/>
              <a:t>    * She also digitally organizes her files into folders on the desktop. She has a folder for the "old crap," where she dumps all the old folders and files. When she needs to find an old file, she uses the OSX finder "Search" capability.</a:t>
            </a:r>
          </a:p>
          <a:p>
            <a:r>
              <a:rPr lang="en-US" altLang="en-US"/>
              <a:t>    * She tends to use Email to communicate with students. She uses her Yahoo account for this, because it's easier to organize contacts and do mass mailings there. She groups students by section and year, and sends emails out to the group and cc's her boss. Yahoo lets you create groups of contact, so when you send, you can select the group rather than typing up each student's email. In her LMS, she can send an email to multiple people, but she needs to copy and paste all of those email addresses. </a:t>
            </a:r>
          </a:p>
          <a:p>
            <a:r>
              <a:rPr lang="en-US" altLang="en-US"/>
              <a:t>    * Each of the departments she works with has their own LMS. As a TA supporting multiple departments, she finds this very cumbersome and would like one integrated LMS.</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F20C0A9-2654-4423-B7F7-48B8A545FEA0}" type="slidenum">
              <a:rPr lang="en-US" altLang="en-US"/>
              <a:pPr/>
              <a:t>47</a:t>
            </a:fld>
            <a:endParaRPr lang="en-US" altLang="en-US"/>
          </a:p>
        </p:txBody>
      </p:sp>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ED9F03-F59C-4442-B844-88297E20737B}" type="slidenum">
              <a:rPr lang="en-GB" smtClean="0"/>
              <a:t>48</a:t>
            </a:fld>
            <a:endParaRPr lang="en-GB"/>
          </a:p>
        </p:txBody>
      </p:sp>
    </p:spTree>
    <p:extLst>
      <p:ext uri="{BB962C8B-B14F-4D97-AF65-F5344CB8AC3E}">
        <p14:creationId xmlns:p14="http://schemas.microsoft.com/office/powerpoint/2010/main" val="2634765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3D6D51D-6DDD-4AF5-9D68-EB9BA596D520}" type="datetimeFigureOut">
              <a:rPr lang="en-GB" smtClean="0"/>
              <a:t>27/03/2019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1674732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D6D51D-6DDD-4AF5-9D68-EB9BA596D520}" type="datetimeFigureOut">
              <a:rPr lang="en-GB" smtClean="0"/>
              <a:t>27/03/2019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3389939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D6D51D-6DDD-4AF5-9D68-EB9BA596D520}" type="datetimeFigureOut">
              <a:rPr lang="en-GB" smtClean="0"/>
              <a:t>27/03/2019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1666631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D6D51D-6DDD-4AF5-9D68-EB9BA596D520}" type="datetimeFigureOut">
              <a:rPr lang="en-GB" smtClean="0"/>
              <a:t>27/03/2019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1838622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D6D51D-6DDD-4AF5-9D68-EB9BA596D520}" type="datetimeFigureOut">
              <a:rPr lang="en-GB" smtClean="0"/>
              <a:t>27/03/2019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489844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D6D51D-6DDD-4AF5-9D68-EB9BA596D520}" type="datetimeFigureOut">
              <a:rPr lang="en-GB" smtClean="0"/>
              <a:t>27/03/2019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2625796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D6D51D-6DDD-4AF5-9D68-EB9BA596D520}" type="datetimeFigureOut">
              <a:rPr lang="en-GB" smtClean="0"/>
              <a:t>27/03/2019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283811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D6D51D-6DDD-4AF5-9D68-EB9BA596D520}" type="datetimeFigureOut">
              <a:rPr lang="en-GB" smtClean="0"/>
              <a:t>27/03/2019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856926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D6D51D-6DDD-4AF5-9D68-EB9BA596D520}" type="datetimeFigureOut">
              <a:rPr lang="en-GB" smtClean="0"/>
              <a:t>27/03/2019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1636160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D6D51D-6DDD-4AF5-9D68-EB9BA596D520}" type="datetimeFigureOut">
              <a:rPr lang="en-GB" smtClean="0"/>
              <a:t>27/03/2019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2595244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D6D51D-6DDD-4AF5-9D68-EB9BA596D520}" type="datetimeFigureOut">
              <a:rPr lang="en-GB" smtClean="0"/>
              <a:t>27/03/2019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F58A7-8A1E-417D-9EDE-9F02C8645ACD}" type="slidenum">
              <a:rPr lang="en-GB" smtClean="0"/>
              <a:t>‹#›</a:t>
            </a:fld>
            <a:endParaRPr lang="en-GB"/>
          </a:p>
        </p:txBody>
      </p:sp>
    </p:spTree>
    <p:extLst>
      <p:ext uri="{BB962C8B-B14F-4D97-AF65-F5344CB8AC3E}">
        <p14:creationId xmlns:p14="http://schemas.microsoft.com/office/powerpoint/2010/main" val="3622363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D6D51D-6DDD-4AF5-9D68-EB9BA596D520}" type="datetimeFigureOut">
              <a:rPr lang="en-GB" smtClean="0"/>
              <a:t>27/03/2019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F58A7-8A1E-417D-9EDE-9F02C8645ACD}" type="slidenum">
              <a:rPr lang="en-GB" smtClean="0"/>
              <a:t>‹#›</a:t>
            </a:fld>
            <a:endParaRPr lang="en-GB"/>
          </a:p>
        </p:txBody>
      </p:sp>
    </p:spTree>
    <p:extLst>
      <p:ext uri="{BB962C8B-B14F-4D97-AF65-F5344CB8AC3E}">
        <p14:creationId xmlns:p14="http://schemas.microsoft.com/office/powerpoint/2010/main" val="1975819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lideshare.net/toddwarfel/data-driven-persona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iki.fluidproject.org/display/fluid/Sarah+Windsor+-+Primary+Persona"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wmf"/><Relationship Id="rId4" Type="http://schemas.openxmlformats.org/officeDocument/2006/relationships/oleObject" Target="../embeddings/oleObject1.bin"/></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bugs.sakaiproject.org/confluence/display/ENC/Sakai+Personas"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wiki.fluidproject.org/x/vgIa" TargetMode="Externa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wiki.fluidproject.org/display/fluid/Content+Management+Research+Models"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15.wmf"/><Relationship Id="rId3" Type="http://schemas.openxmlformats.org/officeDocument/2006/relationships/image" Target="../media/image10.wmf"/><Relationship Id="rId7" Type="http://schemas.openxmlformats.org/officeDocument/2006/relationships/image" Target="../media/image14.wmf"/><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10" Type="http://schemas.openxmlformats.org/officeDocument/2006/relationships/hyperlink" Target="http://wiki.fluidproject.org/display/fluid/Content+Management+Research+Models" TargetMode="External"/><Relationship Id="rId4" Type="http://schemas.openxmlformats.org/officeDocument/2006/relationships/image" Target="../media/image11.wmf"/><Relationship Id="rId9" Type="http://schemas.openxmlformats.org/officeDocument/2006/relationships/image" Target="../media/image16.wmf"/></Relationships>
</file>

<file path=ppt/slides/_rels/slide44.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hyperlink" Target="http://wiki.fluidproject.org/display/fluid/Content+Management+Research+Models"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20.wmf"/><Relationship Id="rId5" Type="http://schemas.openxmlformats.org/officeDocument/2006/relationships/image" Target="../media/image19.png"/><Relationship Id="rId4" Type="http://schemas.openxmlformats.org/officeDocument/2006/relationships/image" Target="../media/image18.wmf"/></Relationships>
</file>

<file path=ppt/slides/_rels/slide45.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hyperlink" Target="http://wiki.fluidproject.org/display/fluid/Content+Management+Research+Models" TargetMode="External"/><Relationship Id="rId4" Type="http://schemas.openxmlformats.org/officeDocument/2006/relationships/image" Target="../media/image22.wmf"/></Relationships>
</file>

<file path=ppt/slides/_rels/slide4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hyperlink" Target="http://wiki.fluidproject.org/x/fY4"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usability.gov/how-to-and-tools/methods/personas.html"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hyperlink" Target="http://www.spotless.co.uk/insights/personas" TargetMode="External"/></Relationships>
</file>

<file path=ppt/slides/_rels/slide49.xml.rels><?xml version="1.0" encoding="UTF-8" standalone="yes"?>
<Relationships xmlns="http://schemas.openxmlformats.org/package/2006/relationships"><Relationship Id="rId2" Type="http://schemas.openxmlformats.org/officeDocument/2006/relationships/hyperlink" Target="https://thispersondoesnotexis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304764" y="5562352"/>
            <a:ext cx="8610385" cy="838821"/>
          </a:xfrm>
        </p:spPr>
        <p:txBody>
          <a:bodyPr/>
          <a:lstStyle/>
          <a:p>
            <a:endParaRPr lang="en-US" altLang="en-US" sz="1100" dirty="0"/>
          </a:p>
          <a:p>
            <a:pPr algn="l"/>
            <a:endParaRPr lang="en-US" altLang="en-US" sz="1400" dirty="0"/>
          </a:p>
        </p:txBody>
      </p:sp>
      <p:sp>
        <p:nvSpPr>
          <p:cNvPr id="2067" name="Line 19"/>
          <p:cNvSpPr>
            <a:spLocks noChangeShapeType="1"/>
          </p:cNvSpPr>
          <p:nvPr/>
        </p:nvSpPr>
        <p:spPr bwMode="auto">
          <a:xfrm>
            <a:off x="0" y="3967364"/>
            <a:ext cx="9144000" cy="0"/>
          </a:xfrm>
          <a:prstGeom prst="line">
            <a:avLst/>
          </a:prstGeom>
          <a:noFill/>
          <a:ln w="9525">
            <a:solidFill>
              <a:srgbClr val="667A3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nchor="ctr"/>
          <a:lstStyle/>
          <a:p>
            <a:endParaRPr lang="en-GB"/>
          </a:p>
        </p:txBody>
      </p:sp>
      <p:sp>
        <p:nvSpPr>
          <p:cNvPr id="2069" name="Rectangle 21"/>
          <p:cNvSpPr>
            <a:spLocks noChangeArrowheads="1"/>
          </p:cNvSpPr>
          <p:nvPr/>
        </p:nvSpPr>
        <p:spPr bwMode="auto">
          <a:xfrm>
            <a:off x="267924" y="2818036"/>
            <a:ext cx="8534474" cy="1524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nchor="ctr"/>
          <a:lstStyle>
            <a:lvl1pPr defTabSz="1300163">
              <a:defRPr sz="4400" b="1">
                <a:solidFill>
                  <a:srgbClr val="330B38"/>
                </a:solidFill>
                <a:latin typeface="Times" pitchFamily="-96" charset="0"/>
                <a:ea typeface="ＭＳ Ｐゴシック" pitchFamily="-96" charset="-128"/>
              </a:defRPr>
            </a:lvl1pPr>
            <a:lvl2pPr defTabSz="1300163">
              <a:defRPr sz="4400" b="1">
                <a:solidFill>
                  <a:srgbClr val="330B38"/>
                </a:solidFill>
                <a:latin typeface="Times" pitchFamily="-96" charset="0"/>
                <a:ea typeface="ＭＳ Ｐゴシック" pitchFamily="-96" charset="-128"/>
              </a:defRPr>
            </a:lvl2pPr>
            <a:lvl3pPr defTabSz="1300163">
              <a:defRPr sz="4400" b="1">
                <a:solidFill>
                  <a:srgbClr val="330B38"/>
                </a:solidFill>
                <a:latin typeface="Times" pitchFamily="-96" charset="0"/>
                <a:ea typeface="ＭＳ Ｐゴシック" pitchFamily="-96" charset="-128"/>
              </a:defRPr>
            </a:lvl3pPr>
            <a:lvl4pPr defTabSz="1300163">
              <a:defRPr sz="4400" b="1">
                <a:solidFill>
                  <a:srgbClr val="330B38"/>
                </a:solidFill>
                <a:latin typeface="Times" pitchFamily="-96" charset="0"/>
                <a:ea typeface="ＭＳ Ｐゴシック" pitchFamily="-96" charset="-128"/>
              </a:defRPr>
            </a:lvl4pPr>
            <a:lvl5pPr defTabSz="1300163">
              <a:defRPr sz="4400" b="1">
                <a:solidFill>
                  <a:srgbClr val="330B38"/>
                </a:solidFill>
                <a:latin typeface="Times" pitchFamily="-96" charset="0"/>
                <a:ea typeface="ＭＳ Ｐゴシック" pitchFamily="-96" charset="-128"/>
              </a:defRPr>
            </a:lvl5pPr>
            <a:lvl6pPr marL="457200" defTabSz="1300163" fontAlgn="base">
              <a:spcBef>
                <a:spcPct val="0"/>
              </a:spcBef>
              <a:spcAft>
                <a:spcPct val="0"/>
              </a:spcAft>
              <a:defRPr sz="4400" b="1">
                <a:solidFill>
                  <a:srgbClr val="330B38"/>
                </a:solidFill>
                <a:latin typeface="Times" pitchFamily="-96" charset="0"/>
                <a:ea typeface="ＭＳ Ｐゴシック" pitchFamily="-96" charset="-128"/>
              </a:defRPr>
            </a:lvl6pPr>
            <a:lvl7pPr marL="914400" defTabSz="1300163" fontAlgn="base">
              <a:spcBef>
                <a:spcPct val="0"/>
              </a:spcBef>
              <a:spcAft>
                <a:spcPct val="0"/>
              </a:spcAft>
              <a:defRPr sz="4400" b="1">
                <a:solidFill>
                  <a:srgbClr val="330B38"/>
                </a:solidFill>
                <a:latin typeface="Times" pitchFamily="-96" charset="0"/>
                <a:ea typeface="ＭＳ Ｐゴシック" pitchFamily="-96" charset="-128"/>
              </a:defRPr>
            </a:lvl7pPr>
            <a:lvl8pPr marL="1371600" defTabSz="1300163" fontAlgn="base">
              <a:spcBef>
                <a:spcPct val="0"/>
              </a:spcBef>
              <a:spcAft>
                <a:spcPct val="0"/>
              </a:spcAft>
              <a:defRPr sz="4400" b="1">
                <a:solidFill>
                  <a:srgbClr val="330B38"/>
                </a:solidFill>
                <a:latin typeface="Times" pitchFamily="-96" charset="0"/>
                <a:ea typeface="ＭＳ Ｐゴシック" pitchFamily="-96" charset="-128"/>
              </a:defRPr>
            </a:lvl8pPr>
            <a:lvl9pPr marL="1828800" defTabSz="1300163" fontAlgn="base">
              <a:spcBef>
                <a:spcPct val="0"/>
              </a:spcBef>
              <a:spcAft>
                <a:spcPct val="0"/>
              </a:spcAft>
              <a:defRPr sz="4400" b="1">
                <a:solidFill>
                  <a:srgbClr val="330B38"/>
                </a:solidFill>
                <a:latin typeface="Times" pitchFamily="-96" charset="0"/>
                <a:ea typeface="ＭＳ Ｐゴシック" pitchFamily="-96" charset="-128"/>
              </a:defRPr>
            </a:lvl9pPr>
          </a:lstStyle>
          <a:p>
            <a:pPr eaLnBrk="1" hangingPunct="1"/>
            <a:endParaRPr lang="en-US" altLang="en-US"/>
          </a:p>
        </p:txBody>
      </p:sp>
      <p:sp>
        <p:nvSpPr>
          <p:cNvPr id="2071" name="Rectangle 23"/>
          <p:cNvSpPr>
            <a:spLocks noChangeArrowheads="1"/>
          </p:cNvSpPr>
          <p:nvPr/>
        </p:nvSpPr>
        <p:spPr bwMode="auto">
          <a:xfrm>
            <a:off x="375093" y="2925262"/>
            <a:ext cx="8534474" cy="1524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nchor="ctr"/>
          <a:lstStyle>
            <a:lvl1pPr defTabSz="1300163">
              <a:defRPr sz="4400" b="1">
                <a:solidFill>
                  <a:srgbClr val="330B38"/>
                </a:solidFill>
                <a:latin typeface="Times" pitchFamily="-96" charset="0"/>
                <a:ea typeface="ＭＳ Ｐゴシック" pitchFamily="-96" charset="-128"/>
              </a:defRPr>
            </a:lvl1pPr>
            <a:lvl2pPr defTabSz="1300163">
              <a:defRPr sz="4400" b="1">
                <a:solidFill>
                  <a:srgbClr val="330B38"/>
                </a:solidFill>
                <a:latin typeface="Times" pitchFamily="-96" charset="0"/>
                <a:ea typeface="ＭＳ Ｐゴシック" pitchFamily="-96" charset="-128"/>
              </a:defRPr>
            </a:lvl2pPr>
            <a:lvl3pPr defTabSz="1300163">
              <a:defRPr sz="4400" b="1">
                <a:solidFill>
                  <a:srgbClr val="330B38"/>
                </a:solidFill>
                <a:latin typeface="Times" pitchFamily="-96" charset="0"/>
                <a:ea typeface="ＭＳ Ｐゴシック" pitchFamily="-96" charset="-128"/>
              </a:defRPr>
            </a:lvl3pPr>
            <a:lvl4pPr defTabSz="1300163">
              <a:defRPr sz="4400" b="1">
                <a:solidFill>
                  <a:srgbClr val="330B38"/>
                </a:solidFill>
                <a:latin typeface="Times" pitchFamily="-96" charset="0"/>
                <a:ea typeface="ＭＳ Ｐゴシック" pitchFamily="-96" charset="-128"/>
              </a:defRPr>
            </a:lvl4pPr>
            <a:lvl5pPr defTabSz="1300163">
              <a:defRPr sz="4400" b="1">
                <a:solidFill>
                  <a:srgbClr val="330B38"/>
                </a:solidFill>
                <a:latin typeface="Times" pitchFamily="-96" charset="0"/>
                <a:ea typeface="ＭＳ Ｐゴシック" pitchFamily="-96" charset="-128"/>
              </a:defRPr>
            </a:lvl5pPr>
            <a:lvl6pPr marL="457200" defTabSz="1300163" fontAlgn="base">
              <a:spcBef>
                <a:spcPct val="0"/>
              </a:spcBef>
              <a:spcAft>
                <a:spcPct val="0"/>
              </a:spcAft>
              <a:defRPr sz="4400" b="1">
                <a:solidFill>
                  <a:srgbClr val="330B38"/>
                </a:solidFill>
                <a:latin typeface="Times" pitchFamily="-96" charset="0"/>
                <a:ea typeface="ＭＳ Ｐゴシック" pitchFamily="-96" charset="-128"/>
              </a:defRPr>
            </a:lvl6pPr>
            <a:lvl7pPr marL="914400" defTabSz="1300163" fontAlgn="base">
              <a:spcBef>
                <a:spcPct val="0"/>
              </a:spcBef>
              <a:spcAft>
                <a:spcPct val="0"/>
              </a:spcAft>
              <a:defRPr sz="4400" b="1">
                <a:solidFill>
                  <a:srgbClr val="330B38"/>
                </a:solidFill>
                <a:latin typeface="Times" pitchFamily="-96" charset="0"/>
                <a:ea typeface="ＭＳ Ｐゴシック" pitchFamily="-96" charset="-128"/>
              </a:defRPr>
            </a:lvl7pPr>
            <a:lvl8pPr marL="1371600" defTabSz="1300163" fontAlgn="base">
              <a:spcBef>
                <a:spcPct val="0"/>
              </a:spcBef>
              <a:spcAft>
                <a:spcPct val="0"/>
              </a:spcAft>
              <a:defRPr sz="4400" b="1">
                <a:solidFill>
                  <a:srgbClr val="330B38"/>
                </a:solidFill>
                <a:latin typeface="Times" pitchFamily="-96" charset="0"/>
                <a:ea typeface="ＭＳ Ｐゴシック" pitchFamily="-96" charset="-128"/>
              </a:defRPr>
            </a:lvl8pPr>
            <a:lvl9pPr marL="1828800" defTabSz="1300163" fontAlgn="base">
              <a:spcBef>
                <a:spcPct val="0"/>
              </a:spcBef>
              <a:spcAft>
                <a:spcPct val="0"/>
              </a:spcAft>
              <a:defRPr sz="4400" b="1">
                <a:solidFill>
                  <a:srgbClr val="330B38"/>
                </a:solidFill>
                <a:latin typeface="Times" pitchFamily="-96" charset="0"/>
                <a:ea typeface="ＭＳ Ｐゴシック" pitchFamily="-96" charset="-128"/>
              </a:defRPr>
            </a:lvl9pPr>
          </a:lstStyle>
          <a:p>
            <a:pPr eaLnBrk="1" hangingPunct="1"/>
            <a:r>
              <a:rPr lang="en-US" altLang="en-US" dirty="0" smtClean="0"/>
              <a:t>Personas in Usability Engineering</a:t>
            </a:r>
            <a:endParaRPr lang="en-US" altLang="en-US" dirty="0"/>
          </a:p>
        </p:txBody>
      </p:sp>
    </p:spTree>
    <p:extLst>
      <p:ext uri="{BB962C8B-B14F-4D97-AF65-F5344CB8AC3E}">
        <p14:creationId xmlns:p14="http://schemas.microsoft.com/office/powerpoint/2010/main" val="35761246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6" name="Rectangle 12"/>
          <p:cNvSpPr>
            <a:spLocks noGrp="1" noChangeArrowheads="1"/>
          </p:cNvSpPr>
          <p:nvPr>
            <p:ph type="title"/>
          </p:nvPr>
        </p:nvSpPr>
        <p:spPr/>
        <p:txBody>
          <a:bodyPr/>
          <a:lstStyle/>
          <a:p>
            <a:r>
              <a:rPr lang="en-US" altLang="en-US" dirty="0" smtClean="0"/>
              <a:t>Personas</a:t>
            </a:r>
            <a:endParaRPr lang="en-US" altLang="en-US" dirty="0"/>
          </a:p>
        </p:txBody>
      </p:sp>
      <p:sp>
        <p:nvSpPr>
          <p:cNvPr id="21517" name="Rectangle 13"/>
          <p:cNvSpPr>
            <a:spLocks noGrp="1" noChangeArrowheads="1"/>
          </p:cNvSpPr>
          <p:nvPr>
            <p:ph type="body" idx="1"/>
          </p:nvPr>
        </p:nvSpPr>
        <p:spPr/>
        <p:txBody>
          <a:bodyPr/>
          <a:lstStyle/>
          <a:p>
            <a:r>
              <a:rPr lang="en-US" altLang="en-US" dirty="0" smtClean="0"/>
              <a:t>What </a:t>
            </a:r>
            <a:r>
              <a:rPr lang="en-US" altLang="en-US" dirty="0"/>
              <a:t>are personas?</a:t>
            </a:r>
          </a:p>
          <a:p>
            <a:r>
              <a:rPr lang="en-US" altLang="en-US" dirty="0"/>
              <a:t>Gathering data about users</a:t>
            </a:r>
          </a:p>
          <a:p>
            <a:r>
              <a:rPr lang="en-US" altLang="en-US" dirty="0"/>
              <a:t>Creating personas </a:t>
            </a:r>
          </a:p>
          <a:p>
            <a:r>
              <a:rPr lang="en-US" altLang="en-US" dirty="0"/>
              <a:t>Using personas in the design &amp; development </a:t>
            </a:r>
            <a:r>
              <a:rPr lang="en-US" altLang="en-US" dirty="0" smtClean="0"/>
              <a:t>process</a:t>
            </a:r>
          </a:p>
          <a:p>
            <a:r>
              <a:rPr lang="en-US" altLang="en-US" dirty="0" smtClean="0"/>
              <a:t>Resources</a:t>
            </a:r>
            <a:endParaRPr lang="en-US" altLang="en-US" dirty="0"/>
          </a:p>
        </p:txBody>
      </p:sp>
      <p:sp>
        <p:nvSpPr>
          <p:cNvPr id="21518" name="Rectangle 14"/>
          <p:cNvSpPr>
            <a:spLocks noChangeArrowheads="1"/>
          </p:cNvSpPr>
          <p:nvPr/>
        </p:nvSpPr>
        <p:spPr bwMode="auto">
          <a:xfrm>
            <a:off x="1648845" y="5717607"/>
            <a:ext cx="129941" cy="34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endParaRPr lang="en-US" altLang="en-US"/>
          </a:p>
        </p:txBody>
      </p:sp>
    </p:spTree>
    <p:extLst>
      <p:ext uri="{BB962C8B-B14F-4D97-AF65-F5344CB8AC3E}">
        <p14:creationId xmlns:p14="http://schemas.microsoft.com/office/powerpoint/2010/main" val="25144215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US" altLang="en-US"/>
              <a:t>What is user-centered design?</a:t>
            </a:r>
          </a:p>
        </p:txBody>
      </p:sp>
      <p:sp>
        <p:nvSpPr>
          <p:cNvPr id="118787" name="Rectangle 3"/>
          <p:cNvSpPr>
            <a:spLocks noGrp="1" noChangeArrowheads="1"/>
          </p:cNvSpPr>
          <p:nvPr>
            <p:ph type="body" idx="1"/>
          </p:nvPr>
        </p:nvSpPr>
        <p:spPr/>
        <p:txBody>
          <a:bodyPr/>
          <a:lstStyle/>
          <a:p>
            <a:r>
              <a:rPr lang="en-US" altLang="en-US" sz="2300" b="1" dirty="0">
                <a:solidFill>
                  <a:srgbClr val="6E7A48"/>
                </a:solidFill>
              </a:rPr>
              <a:t>User-centered design</a:t>
            </a:r>
            <a:r>
              <a:rPr lang="en-US" altLang="en-US" sz="2300" dirty="0"/>
              <a:t> is a </a:t>
            </a:r>
            <a:r>
              <a:rPr lang="en-US" altLang="en-US" sz="2300" dirty="0">
                <a:solidFill>
                  <a:srgbClr val="6E7A48"/>
                </a:solidFill>
              </a:rPr>
              <a:t>product development</a:t>
            </a:r>
            <a:r>
              <a:rPr lang="en-US" altLang="en-US" sz="2300" b="1" dirty="0">
                <a:latin typeface="Helvetica" pitchFamily="-96" charset="0"/>
              </a:rPr>
              <a:t> </a:t>
            </a:r>
            <a:r>
              <a:rPr lang="en-US" altLang="en-US" sz="2300" dirty="0">
                <a:solidFill>
                  <a:srgbClr val="6E7A48"/>
                </a:solidFill>
              </a:rPr>
              <a:t>methodology</a:t>
            </a:r>
            <a:r>
              <a:rPr lang="en-US" altLang="en-US" sz="2300" dirty="0">
                <a:latin typeface="Helvetica" pitchFamily="-96" charset="0"/>
              </a:rPr>
              <a:t> based on actual </a:t>
            </a:r>
            <a:r>
              <a:rPr lang="en-US" altLang="en-US" sz="2300" dirty="0"/>
              <a:t>user </a:t>
            </a:r>
            <a:r>
              <a:rPr lang="en-US" altLang="en-US" sz="2300" dirty="0">
                <a:solidFill>
                  <a:srgbClr val="6E7A48"/>
                </a:solidFill>
              </a:rPr>
              <a:t>needs, behaviors, abilities</a:t>
            </a:r>
            <a:r>
              <a:rPr lang="en-US" altLang="en-US" sz="2300" b="1" dirty="0">
                <a:latin typeface="Helvetica" pitchFamily="-96" charset="0"/>
              </a:rPr>
              <a:t> </a:t>
            </a:r>
            <a:r>
              <a:rPr lang="en-US" altLang="en-US" sz="2300" dirty="0">
                <a:latin typeface="Helvetica" pitchFamily="-96" charset="0"/>
              </a:rPr>
              <a:t>and</a:t>
            </a:r>
            <a:r>
              <a:rPr lang="en-US" altLang="en-US" sz="2300" b="1" dirty="0">
                <a:latin typeface="Helvetica" pitchFamily="-96" charset="0"/>
              </a:rPr>
              <a:t> </a:t>
            </a:r>
            <a:r>
              <a:rPr lang="en-US" altLang="en-US" sz="2300" dirty="0">
                <a:solidFill>
                  <a:srgbClr val="6E7A48"/>
                </a:solidFill>
              </a:rPr>
              <a:t>perceptions</a:t>
            </a:r>
            <a:r>
              <a:rPr lang="en-US" altLang="en-US" sz="2300" dirty="0"/>
              <a:t>.</a:t>
            </a:r>
          </a:p>
          <a:p>
            <a:r>
              <a:rPr lang="en-US" altLang="en-US" sz="2300" b="1" dirty="0" smtClean="0">
                <a:solidFill>
                  <a:srgbClr val="6E7A48"/>
                </a:solidFill>
              </a:rPr>
              <a:t>Personas</a:t>
            </a:r>
            <a:r>
              <a:rPr lang="en-US" altLang="en-US" sz="2300" dirty="0" smtClean="0"/>
              <a:t> </a:t>
            </a:r>
            <a:r>
              <a:rPr lang="en-US" altLang="en-US" sz="2300" dirty="0"/>
              <a:t>put a </a:t>
            </a:r>
            <a:r>
              <a:rPr lang="en-US" altLang="en-US" sz="2300" dirty="0">
                <a:solidFill>
                  <a:srgbClr val="6E7A48"/>
                </a:solidFill>
              </a:rPr>
              <a:t>human</a:t>
            </a:r>
            <a:r>
              <a:rPr lang="en-US" altLang="en-US" sz="2300" dirty="0"/>
              <a:t> face on the </a:t>
            </a:r>
            <a:r>
              <a:rPr lang="en-US" altLang="en-US" sz="2300" dirty="0" smtClean="0"/>
              <a:t>“user</a:t>
            </a:r>
            <a:r>
              <a:rPr lang="en-US" altLang="en-US" sz="2300" dirty="0"/>
              <a:t>” because they are based on actual user needs. They save time by focusing development </a:t>
            </a:r>
            <a:r>
              <a:rPr lang="en-US" altLang="en-US" sz="2300" dirty="0">
                <a:solidFill>
                  <a:srgbClr val="6E7A48"/>
                </a:solidFill>
              </a:rPr>
              <a:t>toward real use </a:t>
            </a:r>
            <a:r>
              <a:rPr lang="en-US" altLang="en-US" sz="2300" dirty="0" smtClean="0">
                <a:solidFill>
                  <a:srgbClr val="6E7A48"/>
                </a:solidFill>
              </a:rPr>
              <a:t>cases.</a:t>
            </a:r>
            <a:endParaRPr lang="en-US" altLang="en-US" sz="2300" dirty="0"/>
          </a:p>
          <a:p>
            <a:pPr>
              <a:buFont typeface="Times" pitchFamily="-96" charset="0"/>
              <a:buNone/>
            </a:pPr>
            <a:endParaRPr lang="en-US" altLang="en-US" sz="2300" dirty="0">
              <a:solidFill>
                <a:srgbClr val="006312"/>
              </a:solidFill>
              <a:latin typeface="Helvetica" pitchFamily="-96" charset="0"/>
            </a:endParaRPr>
          </a:p>
        </p:txBody>
      </p:sp>
    </p:spTree>
    <p:extLst>
      <p:ext uri="{BB962C8B-B14F-4D97-AF65-F5344CB8AC3E}">
        <p14:creationId xmlns:p14="http://schemas.microsoft.com/office/powerpoint/2010/main" val="26539553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US" altLang="en-US" dirty="0" smtClean="0"/>
              <a:t>Who benefits?</a:t>
            </a:r>
            <a:endParaRPr lang="en-US" altLang="en-US" dirty="0"/>
          </a:p>
        </p:txBody>
      </p:sp>
      <p:sp>
        <p:nvSpPr>
          <p:cNvPr id="160771" name="Rectangle 3"/>
          <p:cNvSpPr>
            <a:spLocks noGrp="1" noChangeArrowheads="1"/>
          </p:cNvSpPr>
          <p:nvPr>
            <p:ph type="body" idx="1"/>
          </p:nvPr>
        </p:nvSpPr>
        <p:spPr/>
        <p:txBody>
          <a:bodyPr/>
          <a:lstStyle/>
          <a:p>
            <a:endParaRPr lang="en-US" altLang="en-US" sz="2000" b="1" dirty="0"/>
          </a:p>
          <a:p>
            <a:r>
              <a:rPr lang="en-US" altLang="en-US" sz="2000" b="1" dirty="0"/>
              <a:t>Programmers</a:t>
            </a:r>
            <a:r>
              <a:rPr lang="en-US" altLang="en-US" sz="2000" dirty="0"/>
              <a:t> benefit from personas and user-centered design by not having to write code that is not needed by the target users. Who wants to make something that won't be used?</a:t>
            </a:r>
          </a:p>
          <a:p>
            <a:pPr>
              <a:buFont typeface="Times" pitchFamily="-96" charset="0"/>
              <a:buNone/>
            </a:pPr>
            <a:endParaRPr lang="en-US" altLang="en-US" sz="2000" dirty="0"/>
          </a:p>
          <a:p>
            <a:r>
              <a:rPr lang="en-US" altLang="en-US" sz="2000" b="1" dirty="0"/>
              <a:t>Business analysts</a:t>
            </a:r>
            <a:r>
              <a:rPr lang="en-US" altLang="en-US" sz="2000" dirty="0"/>
              <a:t> benefit from personas and user-centered design because the goals, tasks, and needs of the target users are well-defined for them. They don't have to imagine or invent</a:t>
            </a:r>
            <a:r>
              <a:rPr lang="en-US" altLang="en-US" sz="2000" dirty="0" smtClean="0"/>
              <a:t>.</a:t>
            </a:r>
          </a:p>
          <a:p>
            <a:endParaRPr lang="en-US" altLang="en-US" sz="2000" dirty="0"/>
          </a:p>
          <a:p>
            <a:r>
              <a:rPr lang="en-US" altLang="en-US" sz="2000" b="1" dirty="0" smtClean="0"/>
              <a:t>Users</a:t>
            </a:r>
            <a:r>
              <a:rPr lang="en-US" altLang="en-US" sz="2000" dirty="0" smtClean="0"/>
              <a:t> benefit from personas and user-centered design by interacting with systems designed for real people.</a:t>
            </a:r>
          </a:p>
          <a:p>
            <a:pPr>
              <a:buFont typeface="Times" pitchFamily="-96" charset="0"/>
              <a:buNone/>
            </a:pPr>
            <a:endParaRPr lang="en-US" altLang="en-US" sz="2000" dirty="0">
              <a:solidFill>
                <a:srgbClr val="006312"/>
              </a:solidFill>
              <a:latin typeface="Helvetica" pitchFamily="-96" charset="0"/>
            </a:endParaRPr>
          </a:p>
        </p:txBody>
      </p:sp>
    </p:spTree>
    <p:extLst>
      <p:ext uri="{BB962C8B-B14F-4D97-AF65-F5344CB8AC3E}">
        <p14:creationId xmlns:p14="http://schemas.microsoft.com/office/powerpoint/2010/main" val="283743660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normAutofit fontScale="90000"/>
          </a:bodyPr>
          <a:lstStyle/>
          <a:p>
            <a:r>
              <a:rPr lang="en-US" altLang="en-US" dirty="0" smtClean="0"/>
              <a:t>Using Personas in Design and Development</a:t>
            </a:r>
            <a:endParaRPr lang="en-US" altLang="en-US" dirty="0"/>
          </a:p>
        </p:txBody>
      </p:sp>
      <p:sp>
        <p:nvSpPr>
          <p:cNvPr id="129027" name="Rectangle 3"/>
          <p:cNvSpPr>
            <a:spLocks noGrp="1" noChangeArrowheads="1"/>
          </p:cNvSpPr>
          <p:nvPr>
            <p:ph type="body" idx="1"/>
          </p:nvPr>
        </p:nvSpPr>
        <p:spPr/>
        <p:txBody>
          <a:bodyPr/>
          <a:lstStyle/>
          <a:p>
            <a:r>
              <a:rPr lang="en-US" altLang="en-US" sz="2300" dirty="0"/>
              <a:t>Focuses on understanding:</a:t>
            </a:r>
          </a:p>
          <a:p>
            <a:pPr lvl="1"/>
            <a:r>
              <a:rPr lang="en-US" altLang="en-US" dirty="0">
                <a:solidFill>
                  <a:srgbClr val="4C4C4C"/>
                </a:solidFill>
              </a:rPr>
              <a:t>Who are the users?</a:t>
            </a:r>
          </a:p>
          <a:p>
            <a:pPr lvl="1"/>
            <a:r>
              <a:rPr lang="en-US" altLang="en-US" dirty="0">
                <a:solidFill>
                  <a:srgbClr val="4C4C4C"/>
                </a:solidFill>
              </a:rPr>
              <a:t>What are their goals?</a:t>
            </a:r>
          </a:p>
          <a:p>
            <a:pPr lvl="2"/>
            <a:r>
              <a:rPr lang="en-US" altLang="en-US" sz="2300" dirty="0">
                <a:solidFill>
                  <a:srgbClr val="4C4C4C"/>
                </a:solidFill>
              </a:rPr>
              <a:t>Goals drive a person’s actions</a:t>
            </a:r>
          </a:p>
          <a:p>
            <a:pPr lvl="2"/>
            <a:r>
              <a:rPr lang="en-US" altLang="en-US" sz="2300" dirty="0">
                <a:solidFill>
                  <a:srgbClr val="4C4C4C"/>
                </a:solidFill>
              </a:rPr>
              <a:t>Tasks are things a person does in order to accomplish his goals</a:t>
            </a:r>
          </a:p>
          <a:p>
            <a:pPr lvl="1"/>
            <a:r>
              <a:rPr lang="en-US" altLang="en-US" dirty="0">
                <a:solidFill>
                  <a:srgbClr val="4C4C4C"/>
                </a:solidFill>
              </a:rPr>
              <a:t>What are their pain points?</a:t>
            </a:r>
          </a:p>
          <a:p>
            <a:pPr lvl="1"/>
            <a:r>
              <a:rPr lang="en-US" altLang="en-US" dirty="0">
                <a:solidFill>
                  <a:srgbClr val="4C4C4C"/>
                </a:solidFill>
              </a:rPr>
              <a:t>What are their motivations?</a:t>
            </a:r>
          </a:p>
          <a:p>
            <a:r>
              <a:rPr lang="en-US" altLang="en-US" sz="2300" dirty="0"/>
              <a:t>To drive system definition &amp; design</a:t>
            </a:r>
            <a:endParaRPr lang="en-US" altLang="en-US" sz="2000" dirty="0">
              <a:solidFill>
                <a:srgbClr val="006312"/>
              </a:solidFill>
              <a:latin typeface="Helvetica" pitchFamily="-96" charset="0"/>
            </a:endParaRPr>
          </a:p>
          <a:p>
            <a:endParaRPr lang="en-US" altLang="en-US" sz="2300" dirty="0"/>
          </a:p>
        </p:txBody>
      </p:sp>
    </p:spTree>
    <p:extLst>
      <p:ext uri="{BB962C8B-B14F-4D97-AF65-F5344CB8AC3E}">
        <p14:creationId xmlns:p14="http://schemas.microsoft.com/office/powerpoint/2010/main" val="4737275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p:txBody>
          <a:bodyPr>
            <a:normAutofit fontScale="90000"/>
          </a:bodyPr>
          <a:lstStyle/>
          <a:p>
            <a:r>
              <a:rPr lang="en-US" altLang="en-US"/>
              <a:t>Why focus on user goals vs. (current) tasks?</a:t>
            </a:r>
          </a:p>
        </p:txBody>
      </p:sp>
      <p:sp>
        <p:nvSpPr>
          <p:cNvPr id="154627" name="Rectangle 3"/>
          <p:cNvSpPr>
            <a:spLocks noGrp="1" noChangeArrowheads="1"/>
          </p:cNvSpPr>
          <p:nvPr>
            <p:ph type="body" idx="1"/>
          </p:nvPr>
        </p:nvSpPr>
        <p:spPr/>
        <p:txBody>
          <a:bodyPr/>
          <a:lstStyle/>
          <a:p>
            <a:pPr>
              <a:buFont typeface="Times" pitchFamily="-96" charset="0"/>
              <a:buNone/>
            </a:pPr>
            <a:endParaRPr lang="en-US" altLang="en-US" sz="2300" dirty="0"/>
          </a:p>
          <a:p>
            <a:r>
              <a:rPr lang="en-US" altLang="en-US" sz="2300" dirty="0"/>
              <a:t>“The way people do things today is often merely the product of the obsolete systems and </a:t>
            </a:r>
            <a:r>
              <a:rPr lang="en-US" altLang="en-US" sz="2300" dirty="0" err="1"/>
              <a:t>and</a:t>
            </a:r>
            <a:r>
              <a:rPr lang="en-US" altLang="en-US" sz="2300" dirty="0"/>
              <a:t> organizations they are forced to interact with, and typically bear little resemblance to the way they would like to do things, or they way they would be most effective</a:t>
            </a:r>
            <a:r>
              <a:rPr lang="en-US" altLang="en-US" sz="2300" dirty="0" smtClean="0"/>
              <a:t>.”</a:t>
            </a:r>
          </a:p>
          <a:p>
            <a:pPr lvl="1"/>
            <a:r>
              <a:rPr lang="en-US" altLang="en-US" sz="2000" dirty="0" smtClean="0"/>
              <a:t>Alan Cooper, “About Face” 2014 </a:t>
            </a:r>
            <a:endParaRPr lang="en-US" altLang="en-US" sz="2000" dirty="0"/>
          </a:p>
          <a:p>
            <a:pPr lvl="1">
              <a:buFontTx/>
              <a:buNone/>
            </a:pPr>
            <a:endParaRPr lang="en-US" altLang="en-US" sz="2000" dirty="0"/>
          </a:p>
          <a:p>
            <a:r>
              <a:rPr lang="en-US" altLang="en-US" sz="2300" dirty="0"/>
              <a:t>Business process analysis is part of a user-centered design process </a:t>
            </a:r>
          </a:p>
        </p:txBody>
      </p:sp>
    </p:spTree>
    <p:extLst>
      <p:ext uri="{BB962C8B-B14F-4D97-AF65-F5344CB8AC3E}">
        <p14:creationId xmlns:p14="http://schemas.microsoft.com/office/powerpoint/2010/main" val="30906054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267923" y="214452"/>
            <a:ext cx="7448267" cy="1142628"/>
          </a:xfrm>
        </p:spPr>
        <p:txBody>
          <a:bodyPr>
            <a:normAutofit fontScale="90000"/>
          </a:bodyPr>
          <a:lstStyle/>
          <a:p>
            <a:r>
              <a:rPr lang="en-US" altLang="en-US" dirty="0" smtClean="0"/>
              <a:t>Personas in the software project</a:t>
            </a:r>
            <a:endParaRPr lang="en-US" altLang="en-US" dirty="0"/>
          </a:p>
        </p:txBody>
      </p:sp>
      <p:sp>
        <p:nvSpPr>
          <p:cNvPr id="161796" name="Rectangle 4"/>
          <p:cNvSpPr>
            <a:spLocks noChangeArrowheads="1"/>
          </p:cNvSpPr>
          <p:nvPr/>
        </p:nvSpPr>
        <p:spPr bwMode="auto">
          <a:xfrm>
            <a:off x="428677" y="6487176"/>
            <a:ext cx="8359208"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pic>
        <p:nvPicPr>
          <p:cNvPr id="161798" name="Picture 6" descr="Canvas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1693" y="1125874"/>
            <a:ext cx="6644498" cy="5089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9473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4" name="Rectangle 4"/>
          <p:cNvSpPr>
            <a:spLocks noChangeArrowheads="1"/>
          </p:cNvSpPr>
          <p:nvPr/>
        </p:nvSpPr>
        <p:spPr bwMode="auto">
          <a:xfrm>
            <a:off x="428677" y="6487176"/>
            <a:ext cx="8359208"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pic>
        <p:nvPicPr>
          <p:cNvPr id="163849" name="Picture 9" descr="Canvas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1693" y="1125874"/>
            <a:ext cx="6600961" cy="50552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2939337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US" altLang="en-US"/>
              <a:t>User Research</a:t>
            </a:r>
          </a:p>
        </p:txBody>
      </p:sp>
      <p:sp>
        <p:nvSpPr>
          <p:cNvPr id="136195" name="Rectangle 3"/>
          <p:cNvSpPr>
            <a:spLocks noGrp="1" noChangeArrowheads="1"/>
          </p:cNvSpPr>
          <p:nvPr>
            <p:ph type="body" idx="1"/>
          </p:nvPr>
        </p:nvSpPr>
        <p:spPr/>
        <p:txBody>
          <a:bodyPr/>
          <a:lstStyle/>
          <a:p>
            <a:r>
              <a:rPr lang="en-US" altLang="en-US" sz="2300"/>
              <a:t>Ethnography and empathic research</a:t>
            </a:r>
          </a:p>
          <a:p>
            <a:pPr lvl="1"/>
            <a:r>
              <a:rPr lang="en-US" altLang="en-US">
                <a:solidFill>
                  <a:srgbClr val="4C4C4C"/>
                </a:solidFill>
              </a:rPr>
              <a:t>Observation &amp; interviews</a:t>
            </a:r>
          </a:p>
          <a:p>
            <a:r>
              <a:rPr lang="en-US" altLang="en-US" sz="2300"/>
              <a:t>Study users in their context</a:t>
            </a:r>
          </a:p>
          <a:p>
            <a:r>
              <a:rPr lang="en-US" altLang="en-US" sz="2300"/>
              <a:t>Centered on users’ goals and activities</a:t>
            </a:r>
          </a:p>
          <a:p>
            <a:r>
              <a:rPr lang="en-US" altLang="en-US" sz="2300"/>
              <a:t>Look for patterns</a:t>
            </a:r>
            <a:endParaRPr lang="en-US" altLang="en-US"/>
          </a:p>
        </p:txBody>
      </p:sp>
      <p:sp>
        <p:nvSpPr>
          <p:cNvPr id="136196" name="Rectangle 4"/>
          <p:cNvSpPr>
            <a:spLocks noChangeArrowheads="1"/>
          </p:cNvSpPr>
          <p:nvPr/>
        </p:nvSpPr>
        <p:spPr bwMode="auto">
          <a:xfrm>
            <a:off x="428677" y="6487176"/>
            <a:ext cx="8519962"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solidFill>
                  <a:srgbClr val="000000"/>
                </a:solidFill>
              </a:rPr>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7195355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p:txBody>
          <a:bodyPr/>
          <a:lstStyle/>
          <a:p>
            <a:r>
              <a:rPr lang="en-US" altLang="en-US"/>
              <a:t>Modeling</a:t>
            </a:r>
          </a:p>
        </p:txBody>
      </p:sp>
      <p:sp>
        <p:nvSpPr>
          <p:cNvPr id="137219" name="Rectangle 3"/>
          <p:cNvSpPr>
            <a:spLocks noGrp="1" noChangeArrowheads="1"/>
          </p:cNvSpPr>
          <p:nvPr>
            <p:ph type="body" idx="1"/>
          </p:nvPr>
        </p:nvSpPr>
        <p:spPr/>
        <p:txBody>
          <a:bodyPr/>
          <a:lstStyle/>
          <a:p>
            <a:r>
              <a:rPr lang="en-US" altLang="en-US" sz="2300"/>
              <a:t>Make sense of research findings</a:t>
            </a:r>
          </a:p>
          <a:p>
            <a:pPr lvl="1"/>
            <a:r>
              <a:rPr lang="en-US" altLang="en-US">
                <a:solidFill>
                  <a:srgbClr val="4C4C4C"/>
                </a:solidFill>
              </a:rPr>
              <a:t>Personas</a:t>
            </a:r>
          </a:p>
          <a:p>
            <a:pPr lvl="1"/>
            <a:r>
              <a:rPr lang="en-US" altLang="en-US">
                <a:solidFill>
                  <a:srgbClr val="4C4C4C"/>
                </a:solidFill>
              </a:rPr>
              <a:t>Mental models</a:t>
            </a:r>
          </a:p>
          <a:p>
            <a:pPr lvl="1"/>
            <a:r>
              <a:rPr lang="en-US" altLang="en-US">
                <a:solidFill>
                  <a:srgbClr val="4C4C4C"/>
                </a:solidFill>
              </a:rPr>
              <a:t>Use cases - current or future processes</a:t>
            </a:r>
          </a:p>
          <a:p>
            <a:pPr lvl="1"/>
            <a:r>
              <a:rPr lang="en-US" altLang="en-US">
                <a:solidFill>
                  <a:srgbClr val="4C4C4C"/>
                </a:solidFill>
              </a:rPr>
              <a:t>Use case frequency matrix</a:t>
            </a:r>
          </a:p>
          <a:p>
            <a:pPr lvl="1"/>
            <a:r>
              <a:rPr lang="en-US" altLang="en-US">
                <a:solidFill>
                  <a:srgbClr val="4C4C4C"/>
                </a:solidFill>
              </a:rPr>
              <a:t>Activity diagrams - more complex processes</a:t>
            </a:r>
          </a:p>
          <a:p>
            <a:pPr lvl="1"/>
            <a:r>
              <a:rPr lang="en-US" altLang="en-US">
                <a:solidFill>
                  <a:srgbClr val="4C4C4C"/>
                </a:solidFill>
              </a:rPr>
              <a:t>Artifact models</a:t>
            </a:r>
          </a:p>
          <a:p>
            <a:r>
              <a:rPr lang="en-US" altLang="en-US" sz="2300"/>
              <a:t>Helps gain consensus early on…before any design happens</a:t>
            </a:r>
          </a:p>
          <a:p>
            <a:r>
              <a:rPr lang="en-US" altLang="en-US" sz="2300"/>
              <a:t>Provides shared language &amp; vision</a:t>
            </a:r>
          </a:p>
        </p:txBody>
      </p:sp>
      <p:sp>
        <p:nvSpPr>
          <p:cNvPr id="137222" name="Rectangle 6"/>
          <p:cNvSpPr>
            <a:spLocks noChangeArrowheads="1"/>
          </p:cNvSpPr>
          <p:nvPr/>
        </p:nvSpPr>
        <p:spPr bwMode="auto">
          <a:xfrm>
            <a:off x="428677" y="6487176"/>
            <a:ext cx="8412792"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3688207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267923" y="214452"/>
            <a:ext cx="7904477" cy="1142628"/>
          </a:xfrm>
        </p:spPr>
        <p:txBody>
          <a:bodyPr>
            <a:normAutofit fontScale="90000"/>
          </a:bodyPr>
          <a:lstStyle/>
          <a:p>
            <a:r>
              <a:rPr lang="en-US" altLang="en-US" dirty="0" smtClean="0"/>
              <a:t>Example Persona</a:t>
            </a:r>
            <a:r>
              <a:rPr lang="en-US" altLang="en-US" dirty="0"/>
              <a:t>: Michael the </a:t>
            </a:r>
            <a:r>
              <a:rPr lang="en-US" altLang="en-US" dirty="0" smtClean="0"/>
              <a:t>Seasoned </a:t>
            </a:r>
            <a:r>
              <a:rPr lang="en-US" altLang="en-US" dirty="0"/>
              <a:t>Professional</a:t>
            </a:r>
          </a:p>
        </p:txBody>
      </p:sp>
      <p:sp>
        <p:nvSpPr>
          <p:cNvPr id="166916" name="Text Box 4"/>
          <p:cNvSpPr txBox="1">
            <a:spLocks noChangeArrowheads="1"/>
          </p:cNvSpPr>
          <p:nvPr/>
        </p:nvSpPr>
        <p:spPr bwMode="auto">
          <a:xfrm>
            <a:off x="1661125" y="5875094"/>
            <a:ext cx="7180345" cy="236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a:spcBef>
                <a:spcPct val="50000"/>
              </a:spcBef>
            </a:pPr>
            <a:r>
              <a:rPr lang="en-US" altLang="en-US" sz="1100" b="1">
                <a:solidFill>
                  <a:srgbClr val="666666"/>
                </a:solidFill>
              </a:rPr>
              <a:t>Source: </a:t>
            </a:r>
            <a:r>
              <a:rPr lang="en-US" altLang="en-US" sz="1100">
                <a:solidFill>
                  <a:srgbClr val="666666"/>
                </a:solidFill>
                <a:latin typeface="Verdana" pitchFamily="-96" charset="0"/>
              </a:rPr>
              <a:t>Todd Warfel "Data Driven Personas</a:t>
            </a:r>
            <a:r>
              <a:rPr lang="en-US" altLang="en-US" sz="1100">
                <a:solidFill>
                  <a:srgbClr val="666666"/>
                </a:solidFill>
                <a:latin typeface="Arial"/>
              </a:rPr>
              <a:t>”</a:t>
            </a:r>
            <a:r>
              <a:rPr lang="en-US" altLang="en-US" sz="1100">
                <a:solidFill>
                  <a:srgbClr val="666666"/>
                </a:solidFill>
                <a:latin typeface="Verdana" pitchFamily="-96" charset="0"/>
              </a:rPr>
              <a:t>: </a:t>
            </a:r>
            <a:r>
              <a:rPr lang="en-US" altLang="en-US" sz="1100">
                <a:hlinkClick r:id="rId3"/>
              </a:rPr>
              <a:t>http://www.slideshare.net/toddwarfel/data-driven-personas</a:t>
            </a:r>
            <a:endParaRPr lang="en-US" altLang="en-US"/>
          </a:p>
        </p:txBody>
      </p:sp>
      <p:pic>
        <p:nvPicPr>
          <p:cNvPr id="166917" name="Picture 5" descr="non-Fluid Micha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263" y="1646367"/>
            <a:ext cx="8017605" cy="3875775"/>
          </a:xfrm>
          <a:prstGeom prst="rect">
            <a:avLst/>
          </a:prstGeom>
          <a:noFill/>
          <a:extLst>
            <a:ext uri="{909E8E84-426E-40DD-AFC4-6F175D3DCCD1}">
              <a14:hiddenFill xmlns:a14="http://schemas.microsoft.com/office/drawing/2010/main">
                <a:solidFill>
                  <a:srgbClr val="FFFFFF"/>
                </a:solidFill>
              </a14:hiddenFill>
            </a:ext>
          </a:extLst>
        </p:spPr>
      </p:pic>
      <p:sp>
        <p:nvSpPr>
          <p:cNvPr id="166918" name="Rectangle 6"/>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7823583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r>
              <a:rPr lang="en-US" altLang="en-US"/>
              <a:t>Requirements Definition</a:t>
            </a:r>
          </a:p>
        </p:txBody>
      </p:sp>
      <p:sp>
        <p:nvSpPr>
          <p:cNvPr id="140291" name="Rectangle 3"/>
          <p:cNvSpPr>
            <a:spLocks noGrp="1" noChangeArrowheads="1"/>
          </p:cNvSpPr>
          <p:nvPr>
            <p:ph type="body" idx="1"/>
          </p:nvPr>
        </p:nvSpPr>
        <p:spPr/>
        <p:txBody>
          <a:bodyPr/>
          <a:lstStyle/>
          <a:p>
            <a:r>
              <a:rPr lang="en-US" altLang="en-US"/>
              <a:t>Refined based on:</a:t>
            </a:r>
          </a:p>
          <a:p>
            <a:pPr lvl="1"/>
            <a:r>
              <a:rPr lang="en-US" altLang="en-US"/>
              <a:t>User needs</a:t>
            </a:r>
          </a:p>
          <a:p>
            <a:pPr lvl="1"/>
            <a:r>
              <a:rPr lang="en-US" altLang="en-US"/>
              <a:t>Business goals </a:t>
            </a:r>
          </a:p>
          <a:p>
            <a:pPr lvl="1"/>
            <a:r>
              <a:rPr lang="en-US" altLang="en-US"/>
              <a:t>Customer needs</a:t>
            </a:r>
          </a:p>
          <a:p>
            <a:r>
              <a:rPr lang="en-US" altLang="en-US"/>
              <a:t>Context Scenarios</a:t>
            </a:r>
          </a:p>
          <a:p>
            <a:pPr lvl="1"/>
            <a:r>
              <a:rPr lang="en-US" altLang="en-US"/>
              <a:t>New processes, context of use</a:t>
            </a:r>
          </a:p>
          <a:p>
            <a:pPr lvl="1"/>
            <a:r>
              <a:rPr lang="en-US" altLang="en-US"/>
              <a:t>How users complete an activity</a:t>
            </a:r>
          </a:p>
        </p:txBody>
      </p:sp>
      <p:sp>
        <p:nvSpPr>
          <p:cNvPr id="140292" name="Rectangle 4"/>
          <p:cNvSpPr>
            <a:spLocks noChangeArrowheads="1"/>
          </p:cNvSpPr>
          <p:nvPr/>
        </p:nvSpPr>
        <p:spPr bwMode="auto">
          <a:xfrm>
            <a:off x="428677" y="6487176"/>
            <a:ext cx="8519962"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a:t>
            </a:r>
            <a:r>
              <a:rPr lang="en-US" altLang="en-US" sz="1200" b="1">
                <a:solidFill>
                  <a:schemeClr val="tx2"/>
                </a:solidFill>
              </a:rPr>
              <a:t>Requirements Definition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2313602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r>
              <a:rPr lang="en-US" altLang="en-US"/>
              <a:t>Scenarios</a:t>
            </a:r>
          </a:p>
        </p:txBody>
      </p:sp>
      <p:sp>
        <p:nvSpPr>
          <p:cNvPr id="148483" name="Rectangle 3"/>
          <p:cNvSpPr>
            <a:spLocks noGrp="1" noChangeArrowheads="1"/>
          </p:cNvSpPr>
          <p:nvPr>
            <p:ph type="body" idx="1"/>
          </p:nvPr>
        </p:nvSpPr>
        <p:spPr/>
        <p:txBody>
          <a:bodyPr/>
          <a:lstStyle/>
          <a:p>
            <a:r>
              <a:rPr lang="en-US" altLang="en-US" sz="2300"/>
              <a:t>A design technique used to envision future use of a system</a:t>
            </a:r>
          </a:p>
          <a:p>
            <a:pPr lvl="1"/>
            <a:r>
              <a:rPr lang="en-US" altLang="en-US">
                <a:solidFill>
                  <a:srgbClr val="4C4C4C"/>
                </a:solidFill>
              </a:rPr>
              <a:t>Focusing on how users can achieve their goals</a:t>
            </a:r>
          </a:p>
          <a:p>
            <a:pPr lvl="1"/>
            <a:r>
              <a:rPr lang="en-US" altLang="en-US">
                <a:solidFill>
                  <a:srgbClr val="4C4C4C"/>
                </a:solidFill>
              </a:rPr>
              <a:t>Helps designers &amp; developers understand how system will really be used</a:t>
            </a:r>
          </a:p>
          <a:p>
            <a:r>
              <a:rPr lang="en-US" altLang="en-US" sz="2300"/>
              <a:t>A story about a particular persona interacting with the system</a:t>
            </a:r>
          </a:p>
          <a:p>
            <a:r>
              <a:rPr lang="en-US" altLang="en-US" sz="2300"/>
              <a:t>May be based on a use case, or a set of use cases</a:t>
            </a:r>
          </a:p>
          <a:p>
            <a:r>
              <a:rPr lang="en-US" altLang="en-US" sz="2300"/>
              <a:t>Can be used for usability testing</a:t>
            </a:r>
          </a:p>
          <a:p>
            <a:r>
              <a:rPr lang="en-US" altLang="en-US" sz="2300"/>
              <a:t>Scenarios become progressively more detailed</a:t>
            </a:r>
            <a:endParaRPr lang="en-US" altLang="en-US"/>
          </a:p>
        </p:txBody>
      </p:sp>
      <p:sp>
        <p:nvSpPr>
          <p:cNvPr id="148484"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42460374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p:txBody>
          <a:bodyPr/>
          <a:lstStyle/>
          <a:p>
            <a:r>
              <a:rPr lang="en-US" altLang="en-US"/>
              <a:t>Types of Scenarios</a:t>
            </a:r>
          </a:p>
        </p:txBody>
      </p:sp>
      <p:sp>
        <p:nvSpPr>
          <p:cNvPr id="149507" name="Rectangle 3"/>
          <p:cNvSpPr>
            <a:spLocks noGrp="1" noChangeArrowheads="1"/>
          </p:cNvSpPr>
          <p:nvPr>
            <p:ph type="body" idx="1"/>
          </p:nvPr>
        </p:nvSpPr>
        <p:spPr/>
        <p:txBody>
          <a:bodyPr>
            <a:normAutofit lnSpcReduction="10000"/>
          </a:bodyPr>
          <a:lstStyle/>
          <a:p>
            <a:pPr marL="482323" indent="-482323">
              <a:buFont typeface="Arial" charset="0"/>
              <a:buAutoNum type="arabicPeriod"/>
            </a:pPr>
            <a:r>
              <a:rPr lang="en-US" altLang="en-US"/>
              <a:t>Context Scenarios</a:t>
            </a:r>
            <a:endParaRPr lang="en-US" altLang="en-US" sz="2300"/>
          </a:p>
          <a:p>
            <a:pPr marL="885376" lvl="1" indent="-428732"/>
            <a:r>
              <a:rPr lang="en-US" altLang="en-US">
                <a:solidFill>
                  <a:srgbClr val="4C4C4C"/>
                </a:solidFill>
              </a:rPr>
              <a:t>High-level, no interaction details</a:t>
            </a:r>
          </a:p>
          <a:p>
            <a:pPr marL="885376" lvl="1" indent="-428732"/>
            <a:r>
              <a:rPr lang="en-US" altLang="en-US">
                <a:solidFill>
                  <a:srgbClr val="4C4C4C"/>
                </a:solidFill>
              </a:rPr>
              <a:t>Focus is on how the user can achieve her goals</a:t>
            </a:r>
          </a:p>
          <a:p>
            <a:pPr marL="885376" lvl="1" indent="-428732"/>
            <a:r>
              <a:rPr lang="en-US" altLang="en-US">
                <a:solidFill>
                  <a:srgbClr val="4C4C4C"/>
                </a:solidFill>
              </a:rPr>
              <a:t>Part of Requirements Definition phase</a:t>
            </a:r>
          </a:p>
          <a:p>
            <a:pPr marL="482323" indent="-482323">
              <a:buFont typeface="Arial" charset="0"/>
              <a:buAutoNum type="arabicPeriod"/>
            </a:pPr>
            <a:r>
              <a:rPr lang="en-US" altLang="en-US"/>
              <a:t>Key path scenarios</a:t>
            </a:r>
          </a:p>
          <a:p>
            <a:pPr marL="885376" lvl="1" indent="-428732"/>
            <a:r>
              <a:rPr lang="en-US" altLang="en-US"/>
              <a:t>Incorporate functional and data needs into the scenarios</a:t>
            </a:r>
          </a:p>
          <a:p>
            <a:pPr marL="885376" lvl="1" indent="-428732"/>
            <a:r>
              <a:rPr lang="en-US" altLang="en-US"/>
              <a:t>Part of the next phase: UI Framework Definition phase</a:t>
            </a:r>
            <a:endParaRPr lang="en-US" altLang="en-US">
              <a:solidFill>
                <a:srgbClr val="4C4C4C"/>
              </a:solidFill>
            </a:endParaRPr>
          </a:p>
        </p:txBody>
      </p:sp>
      <p:sp>
        <p:nvSpPr>
          <p:cNvPr id="149508" name="Rectangle 4"/>
          <p:cNvSpPr>
            <a:spLocks noChangeArrowheads="1"/>
          </p:cNvSpPr>
          <p:nvPr/>
        </p:nvSpPr>
        <p:spPr bwMode="auto">
          <a:xfrm>
            <a:off x="321508" y="6487176"/>
            <a:ext cx="868071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a:t>
            </a:r>
            <a:r>
              <a:rPr lang="en-US" altLang="en-US" sz="1200" b="1"/>
              <a:t>Requirements Definition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a:t>
            </a:r>
            <a:r>
              <a:rPr lang="en-US" altLang="en-US" sz="1200" b="1"/>
              <a:t>UI Framework Definition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3750310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ChangeArrowheads="1"/>
          </p:cNvSpPr>
          <p:nvPr>
            <p:ph type="title"/>
          </p:nvPr>
        </p:nvSpPr>
        <p:spPr/>
        <p:txBody>
          <a:bodyPr/>
          <a:lstStyle/>
          <a:p>
            <a:r>
              <a:rPr lang="en-US" altLang="en-US"/>
              <a:t>Example Scenarios</a:t>
            </a:r>
          </a:p>
        </p:txBody>
      </p:sp>
      <p:sp>
        <p:nvSpPr>
          <p:cNvPr id="240643" name="Rectangle 3"/>
          <p:cNvSpPr>
            <a:spLocks noGrp="1" noChangeArrowheads="1"/>
          </p:cNvSpPr>
          <p:nvPr>
            <p:ph type="body" idx="1"/>
          </p:nvPr>
        </p:nvSpPr>
        <p:spPr/>
        <p:txBody>
          <a:bodyPr/>
          <a:lstStyle/>
          <a:p>
            <a:pPr>
              <a:lnSpc>
                <a:spcPct val="90000"/>
              </a:lnSpc>
            </a:pPr>
            <a:r>
              <a:rPr lang="en-US" altLang="en-US" sz="2300" dirty="0"/>
              <a:t>Context </a:t>
            </a:r>
            <a:r>
              <a:rPr lang="en-US" altLang="en-US" sz="2300" dirty="0" smtClean="0"/>
              <a:t>Scenario</a:t>
            </a:r>
            <a:endParaRPr lang="en-US" altLang="en-US" sz="2300" dirty="0"/>
          </a:p>
          <a:p>
            <a:pPr lvl="1">
              <a:lnSpc>
                <a:spcPct val="90000"/>
              </a:lnSpc>
            </a:pPr>
            <a:r>
              <a:rPr lang="en-US" altLang="en-US" sz="1700" dirty="0"/>
              <a:t>Lisa is in </a:t>
            </a:r>
            <a:r>
              <a:rPr lang="en-US" altLang="en-US" sz="1700" dirty="0" smtClean="0"/>
              <a:t>a lecture </a:t>
            </a:r>
            <a:r>
              <a:rPr lang="en-US" altLang="en-US" sz="1700" dirty="0"/>
              <a:t>and realizes she’s confused when the </a:t>
            </a:r>
            <a:r>
              <a:rPr lang="en-US" altLang="en-US" sz="1700" dirty="0" smtClean="0"/>
              <a:t>lecturer </a:t>
            </a:r>
            <a:r>
              <a:rPr lang="en-US" altLang="en-US" sz="1700" dirty="0"/>
              <a:t>starts talking about </a:t>
            </a:r>
            <a:r>
              <a:rPr lang="en-US" altLang="en-US" sz="1700" dirty="0" err="1" smtClean="0"/>
              <a:t>normalisation</a:t>
            </a:r>
            <a:r>
              <a:rPr lang="en-US" altLang="en-US" sz="1700" dirty="0" smtClean="0"/>
              <a:t>. </a:t>
            </a:r>
            <a:r>
              <a:rPr lang="en-US" altLang="en-US" sz="1700" dirty="0"/>
              <a:t>She takes note of the time.</a:t>
            </a:r>
          </a:p>
          <a:p>
            <a:pPr lvl="1">
              <a:lnSpc>
                <a:spcPct val="90000"/>
              </a:lnSpc>
            </a:pPr>
            <a:r>
              <a:rPr lang="en-US" altLang="en-US" sz="1700" dirty="0"/>
              <a:t>Later that day she opens up her </a:t>
            </a:r>
            <a:r>
              <a:rPr lang="en-US" altLang="en-US" sz="1700" dirty="0" smtClean="0"/>
              <a:t>Moodle </a:t>
            </a:r>
            <a:r>
              <a:rPr lang="en-US" altLang="en-US" sz="1700" dirty="0"/>
              <a:t>course site and goes directly to the webcast for that day and reviews the portions of lecture via the webcast she needed clarification on.</a:t>
            </a:r>
          </a:p>
          <a:p>
            <a:pPr>
              <a:lnSpc>
                <a:spcPct val="90000"/>
              </a:lnSpc>
            </a:pPr>
            <a:r>
              <a:rPr lang="en-US" altLang="en-US" sz="2300" dirty="0"/>
              <a:t>Key Path Scenario</a:t>
            </a:r>
            <a:endParaRPr lang="en-US" altLang="en-US" sz="2000" dirty="0"/>
          </a:p>
          <a:p>
            <a:pPr lvl="1">
              <a:lnSpc>
                <a:spcPct val="90000"/>
              </a:lnSpc>
            </a:pPr>
            <a:r>
              <a:rPr lang="en-US" altLang="en-US" sz="1700" dirty="0"/>
              <a:t>Lisa is in </a:t>
            </a:r>
            <a:r>
              <a:rPr lang="en-US" altLang="en-US" sz="1700" dirty="0" smtClean="0"/>
              <a:t>a lecture </a:t>
            </a:r>
            <a:r>
              <a:rPr lang="en-US" altLang="en-US" sz="1700" dirty="0"/>
              <a:t>and realizes she’s confused when the instructor starts talking about </a:t>
            </a:r>
            <a:r>
              <a:rPr lang="en-US" altLang="en-US" sz="1700" dirty="0" err="1" smtClean="0"/>
              <a:t>normalisation</a:t>
            </a:r>
            <a:r>
              <a:rPr lang="en-US" altLang="en-US" sz="1700" dirty="0" smtClean="0"/>
              <a:t>. </a:t>
            </a:r>
            <a:r>
              <a:rPr lang="en-US" altLang="en-US" sz="1700" dirty="0"/>
              <a:t>She takes note of the time.</a:t>
            </a:r>
          </a:p>
          <a:p>
            <a:pPr lvl="1">
              <a:lnSpc>
                <a:spcPct val="90000"/>
              </a:lnSpc>
            </a:pPr>
            <a:r>
              <a:rPr lang="en-US" altLang="en-US" sz="1700" dirty="0"/>
              <a:t>Later that day she opens up her </a:t>
            </a:r>
            <a:r>
              <a:rPr lang="en-US" altLang="en-US" sz="1700" dirty="0" smtClean="0"/>
              <a:t>Moodle </a:t>
            </a:r>
            <a:r>
              <a:rPr lang="en-US" altLang="en-US" sz="1700" dirty="0"/>
              <a:t>course site </a:t>
            </a:r>
            <a:r>
              <a:rPr lang="en-US" altLang="en-US" sz="1700" b="1" dirty="0"/>
              <a:t>clicks on the “</a:t>
            </a:r>
            <a:r>
              <a:rPr lang="en-US" altLang="en-US" sz="1700" b="1" dirty="0">
                <a:solidFill>
                  <a:srgbClr val="330B38"/>
                </a:solidFill>
              </a:rPr>
              <a:t>Most Recent Webcast</a:t>
            </a:r>
            <a:r>
              <a:rPr lang="en-US" altLang="en-US" sz="1700" b="1" dirty="0"/>
              <a:t>” link.</a:t>
            </a:r>
            <a:r>
              <a:rPr lang="en-US" altLang="en-US" sz="1700" dirty="0"/>
              <a:t> </a:t>
            </a:r>
            <a:r>
              <a:rPr lang="en-US" altLang="en-US" sz="1700" b="1" dirty="0" smtClean="0"/>
              <a:t>Moodle </a:t>
            </a:r>
            <a:r>
              <a:rPr lang="en-US" altLang="en-US" sz="1700" b="1" dirty="0"/>
              <a:t>switches to the “</a:t>
            </a:r>
            <a:r>
              <a:rPr lang="en-US" altLang="en-US" sz="1700" b="1" dirty="0">
                <a:solidFill>
                  <a:srgbClr val="330B38"/>
                </a:solidFill>
              </a:rPr>
              <a:t>Use Webcast</a:t>
            </a:r>
            <a:r>
              <a:rPr lang="en-US" altLang="en-US" sz="1700" b="1" dirty="0"/>
              <a:t>” View and the webcast for the day plays.</a:t>
            </a:r>
            <a:endParaRPr lang="en-US" altLang="en-US" sz="1700" dirty="0"/>
          </a:p>
          <a:p>
            <a:pPr lvl="1">
              <a:lnSpc>
                <a:spcPct val="90000"/>
              </a:lnSpc>
            </a:pPr>
            <a:r>
              <a:rPr lang="en-US" altLang="en-US" sz="1700" b="1" dirty="0"/>
              <a:t>Lisa looks at her notes to see the time she noted earlier, and enters it into the “</a:t>
            </a:r>
            <a:r>
              <a:rPr lang="en-US" altLang="en-US" sz="1700" b="1" dirty="0">
                <a:solidFill>
                  <a:srgbClr val="330B38"/>
                </a:solidFill>
              </a:rPr>
              <a:t>Lecture Time</a:t>
            </a:r>
            <a:r>
              <a:rPr lang="en-US" altLang="en-US" sz="1700" b="1" dirty="0"/>
              <a:t>” field and presses “</a:t>
            </a:r>
            <a:r>
              <a:rPr lang="en-US" altLang="en-US" sz="1700" b="1" dirty="0">
                <a:solidFill>
                  <a:srgbClr val="330B38"/>
                </a:solidFill>
              </a:rPr>
              <a:t>Enter</a:t>
            </a:r>
            <a:r>
              <a:rPr lang="en-US" altLang="en-US" sz="1700" b="1" dirty="0"/>
              <a:t>.” The lecture jumps forward to the point where the l</a:t>
            </a:r>
            <a:r>
              <a:rPr lang="en-US" altLang="en-US" sz="1700" b="1" dirty="0" smtClean="0"/>
              <a:t>ecturer </a:t>
            </a:r>
            <a:r>
              <a:rPr lang="en-US" altLang="en-US" sz="1700" b="1" dirty="0"/>
              <a:t>was talking about </a:t>
            </a:r>
            <a:r>
              <a:rPr lang="en-US" altLang="en-US" sz="1700" b="1" dirty="0" err="1" smtClean="0"/>
              <a:t>normalisation</a:t>
            </a:r>
            <a:r>
              <a:rPr lang="en-US" altLang="en-US" sz="1700" b="1" dirty="0" smtClean="0"/>
              <a:t>.</a:t>
            </a:r>
            <a:endParaRPr lang="en-US" altLang="en-US" sz="1700" dirty="0"/>
          </a:p>
        </p:txBody>
      </p:sp>
    </p:spTree>
    <p:extLst>
      <p:ext uri="{BB962C8B-B14F-4D97-AF65-F5344CB8AC3E}">
        <p14:creationId xmlns:p14="http://schemas.microsoft.com/office/powerpoint/2010/main" val="34974070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US" altLang="en-US"/>
              <a:t>UI Framework Definition</a:t>
            </a:r>
          </a:p>
        </p:txBody>
      </p:sp>
      <p:sp>
        <p:nvSpPr>
          <p:cNvPr id="142339" name="Rectangle 3"/>
          <p:cNvSpPr>
            <a:spLocks noGrp="1" noChangeArrowheads="1"/>
          </p:cNvSpPr>
          <p:nvPr>
            <p:ph type="body" idx="1"/>
          </p:nvPr>
        </p:nvSpPr>
        <p:spPr/>
        <p:txBody>
          <a:bodyPr>
            <a:normAutofit fontScale="92500" lnSpcReduction="10000"/>
          </a:bodyPr>
          <a:lstStyle/>
          <a:p>
            <a:pPr>
              <a:lnSpc>
                <a:spcPct val="90000"/>
              </a:lnSpc>
            </a:pPr>
            <a:r>
              <a:rPr lang="en-US" altLang="en-US"/>
              <a:t>High level design </a:t>
            </a:r>
          </a:p>
          <a:p>
            <a:pPr lvl="1">
              <a:lnSpc>
                <a:spcPct val="90000"/>
              </a:lnSpc>
            </a:pPr>
            <a:r>
              <a:rPr lang="en-US" altLang="en-US"/>
              <a:t>What pages do we have?</a:t>
            </a:r>
          </a:p>
          <a:p>
            <a:pPr lvl="1">
              <a:lnSpc>
                <a:spcPct val="90000"/>
              </a:lnSpc>
            </a:pPr>
            <a:r>
              <a:rPr lang="en-US" altLang="en-US"/>
              <a:t>What panes need to exist within the pages and how do they work together?</a:t>
            </a:r>
          </a:p>
          <a:p>
            <a:pPr lvl="1">
              <a:lnSpc>
                <a:spcPct val="90000"/>
              </a:lnSpc>
            </a:pPr>
            <a:r>
              <a:rPr lang="en-US" altLang="en-US"/>
              <a:t>What design elements are included in each page, pane, etc.?</a:t>
            </a:r>
          </a:p>
          <a:p>
            <a:pPr lvl="1">
              <a:lnSpc>
                <a:spcPct val="90000"/>
              </a:lnSpc>
            </a:pPr>
            <a:r>
              <a:rPr lang="en-US" altLang="en-US"/>
              <a:t>Should be a holistic view of the design, not too detailed</a:t>
            </a:r>
          </a:p>
          <a:p>
            <a:pPr>
              <a:lnSpc>
                <a:spcPct val="90000"/>
              </a:lnSpc>
            </a:pPr>
            <a:r>
              <a:rPr lang="en-US" altLang="en-US"/>
              <a:t>Key path scenarios</a:t>
            </a:r>
          </a:p>
          <a:p>
            <a:pPr>
              <a:lnSpc>
                <a:spcPct val="90000"/>
              </a:lnSpc>
            </a:pPr>
            <a:r>
              <a:rPr lang="en-US" altLang="en-US"/>
              <a:t>Allows for iterating on the details</a:t>
            </a:r>
          </a:p>
          <a:p>
            <a:pPr>
              <a:lnSpc>
                <a:spcPct val="90000"/>
              </a:lnSpc>
            </a:pPr>
            <a:r>
              <a:rPr lang="en-US" altLang="en-US"/>
              <a:t>Start talking about technical feasibility </a:t>
            </a:r>
          </a:p>
        </p:txBody>
      </p:sp>
      <p:sp>
        <p:nvSpPr>
          <p:cNvPr id="142340"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a:t>
            </a:r>
            <a:r>
              <a:rPr lang="en-US" altLang="en-US" sz="1200" b="1"/>
              <a:t>UI Framework Definition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7597702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US" altLang="en-US"/>
              <a:t>UI design</a:t>
            </a:r>
          </a:p>
        </p:txBody>
      </p:sp>
      <p:sp>
        <p:nvSpPr>
          <p:cNvPr id="132099" name="Rectangle 3"/>
          <p:cNvSpPr>
            <a:spLocks noGrp="1" noChangeArrowheads="1"/>
          </p:cNvSpPr>
          <p:nvPr>
            <p:ph type="body" idx="1"/>
          </p:nvPr>
        </p:nvSpPr>
        <p:spPr/>
        <p:txBody>
          <a:bodyPr/>
          <a:lstStyle/>
          <a:p>
            <a:pPr>
              <a:buFont typeface="Times" pitchFamily="-96" charset="0"/>
              <a:buNone/>
            </a:pPr>
            <a:r>
              <a:rPr lang="en-US" altLang="en-US"/>
              <a:t>“Design is the conscious and intuitive effort to impose meaningful order”</a:t>
            </a:r>
          </a:p>
          <a:p>
            <a:pPr>
              <a:buFont typeface="Times" pitchFamily="-96" charset="0"/>
              <a:buNone/>
            </a:pPr>
            <a:endParaRPr lang="en-US" altLang="en-US" sz="1400"/>
          </a:p>
          <a:p>
            <a:r>
              <a:rPr lang="en-US" altLang="en-US"/>
              <a:t>Interaction design AND visual design</a:t>
            </a:r>
          </a:p>
          <a:p>
            <a:pPr lvl="1"/>
            <a:r>
              <a:rPr lang="en-US" altLang="en-US"/>
              <a:t>How does it behave? </a:t>
            </a:r>
          </a:p>
          <a:p>
            <a:pPr lvl="1"/>
            <a:r>
              <a:rPr lang="en-US" altLang="en-US"/>
              <a:t>What does it look like?</a:t>
            </a:r>
          </a:p>
          <a:p>
            <a:pPr lvl="1"/>
            <a:r>
              <a:rPr lang="en-US" altLang="en-US"/>
              <a:t>How does it make users feel?</a:t>
            </a:r>
          </a:p>
          <a:p>
            <a:r>
              <a:rPr lang="en-US" altLang="en-US"/>
              <a:t>Wireframes, mock-ups, and/or prototypes</a:t>
            </a:r>
          </a:p>
        </p:txBody>
      </p:sp>
      <p:sp>
        <p:nvSpPr>
          <p:cNvPr id="132100" name="Rectangle 4"/>
          <p:cNvSpPr>
            <a:spLocks noChangeArrowheads="1"/>
          </p:cNvSpPr>
          <p:nvPr/>
        </p:nvSpPr>
        <p:spPr bwMode="auto">
          <a:xfrm>
            <a:off x="428677" y="6489410"/>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a:t>
            </a:r>
            <a:r>
              <a:rPr lang="en-US" altLang="en-US" sz="1200" b="1">
                <a:solidFill>
                  <a:srgbClr val="4C4C4C"/>
                </a:solidFill>
              </a:rPr>
              <a:t>UI Framework Definition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a:t>
            </a:r>
            <a:r>
              <a:rPr lang="en-US" altLang="en-US" sz="1200" b="1"/>
              <a:t>UI Design</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579704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p:txBody>
          <a:bodyPr/>
          <a:lstStyle/>
          <a:p>
            <a:r>
              <a:rPr lang="en-US" altLang="en-US"/>
              <a:t>Development Support</a:t>
            </a:r>
          </a:p>
        </p:txBody>
      </p:sp>
      <p:sp>
        <p:nvSpPr>
          <p:cNvPr id="145411" name="Rectangle 3"/>
          <p:cNvSpPr>
            <a:spLocks noGrp="1" noChangeArrowheads="1"/>
          </p:cNvSpPr>
          <p:nvPr>
            <p:ph type="body" idx="1"/>
          </p:nvPr>
        </p:nvSpPr>
        <p:spPr/>
        <p:txBody>
          <a:bodyPr/>
          <a:lstStyle/>
          <a:p>
            <a:r>
              <a:rPr lang="en-US" altLang="en-US" dirty="0" smtClean="0"/>
              <a:t>Continuous </a:t>
            </a:r>
            <a:r>
              <a:rPr lang="en-US" altLang="en-US" dirty="0"/>
              <a:t>iterations as we learn more from development</a:t>
            </a:r>
          </a:p>
        </p:txBody>
      </p:sp>
      <p:sp>
        <p:nvSpPr>
          <p:cNvPr id="14541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a:t>
            </a:r>
            <a:r>
              <a:rPr lang="en-US" altLang="en-US" sz="1200" b="1"/>
              <a:t>Development Support</a:t>
            </a:r>
            <a:endParaRPr lang="en-US" altLang="en-US" sz="1200">
              <a:solidFill>
                <a:srgbClr val="4C4C4C"/>
              </a:solidFill>
            </a:endParaRPr>
          </a:p>
        </p:txBody>
      </p:sp>
    </p:spTree>
    <p:extLst>
      <p:ext uri="{BB962C8B-B14F-4D97-AF65-F5344CB8AC3E}">
        <p14:creationId xmlns:p14="http://schemas.microsoft.com/office/powerpoint/2010/main" val="21016386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US" altLang="en-US"/>
              <a:t>What are personas?</a:t>
            </a:r>
          </a:p>
        </p:txBody>
      </p:sp>
      <p:sp>
        <p:nvSpPr>
          <p:cNvPr id="119811" name="Rectangle 3"/>
          <p:cNvSpPr>
            <a:spLocks noGrp="1" noChangeArrowheads="1"/>
          </p:cNvSpPr>
          <p:nvPr>
            <p:ph type="body" idx="1"/>
          </p:nvPr>
        </p:nvSpPr>
        <p:spPr/>
        <p:txBody>
          <a:bodyPr>
            <a:normAutofit lnSpcReduction="10000"/>
          </a:bodyPr>
          <a:lstStyle/>
          <a:p>
            <a:r>
              <a:rPr lang="en-US" altLang="en-US" dirty="0"/>
              <a:t>Basic definition</a:t>
            </a:r>
          </a:p>
          <a:p>
            <a:pPr lvl="1"/>
            <a:r>
              <a:rPr lang="en-US" altLang="en-US" dirty="0"/>
              <a:t>“A persona is a user archetype you can use to help guide decisions about product features, navigation, interactions, and even visual design.” - Kim Goodwin, Cooper</a:t>
            </a:r>
          </a:p>
          <a:p>
            <a:r>
              <a:rPr lang="en-US" altLang="en-US" dirty="0"/>
              <a:t>User models</a:t>
            </a:r>
          </a:p>
          <a:p>
            <a:pPr lvl="1"/>
            <a:r>
              <a:rPr lang="en-US" altLang="en-US" dirty="0"/>
              <a:t>Models can consolidate complex information into an (easy to remember) abstraction</a:t>
            </a:r>
          </a:p>
          <a:p>
            <a:pPr lvl="1"/>
            <a:r>
              <a:rPr lang="en-US" altLang="en-US" dirty="0"/>
              <a:t>Remembering &amp; making sense of all the raw data would be impossible without them</a:t>
            </a:r>
            <a:endParaRPr lang="en-US" altLang="en-US" dirty="0">
              <a:solidFill>
                <a:srgbClr val="006312"/>
              </a:solidFill>
              <a:latin typeface="Helvetica" pitchFamily="-96" charset="0"/>
            </a:endParaRPr>
          </a:p>
        </p:txBody>
      </p:sp>
      <p:sp>
        <p:nvSpPr>
          <p:cNvPr id="11981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7446155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Text Box 2"/>
          <p:cNvSpPr txBox="1">
            <a:spLocks noChangeArrowheads="1"/>
          </p:cNvSpPr>
          <p:nvPr/>
        </p:nvSpPr>
        <p:spPr bwMode="auto">
          <a:xfrm>
            <a:off x="6805252" y="5843820"/>
            <a:ext cx="2089802" cy="236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a:spcBef>
                <a:spcPct val="50000"/>
              </a:spcBef>
            </a:pPr>
            <a:r>
              <a:rPr lang="en-US" altLang="en-US" sz="1100" b="1">
                <a:solidFill>
                  <a:srgbClr val="666666"/>
                </a:solidFill>
              </a:rPr>
              <a:t>Source: Sakai</a:t>
            </a:r>
          </a:p>
        </p:txBody>
      </p:sp>
      <p:sp>
        <p:nvSpPr>
          <p:cNvPr id="198659" name="Rectangle 3"/>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198661" name="Rectangle 5"/>
          <p:cNvSpPr>
            <a:spLocks noGrp="1" noChangeArrowheads="1"/>
          </p:cNvSpPr>
          <p:nvPr>
            <p:ph type="title"/>
          </p:nvPr>
        </p:nvSpPr>
        <p:spPr>
          <a:xfrm>
            <a:off x="375093" y="160839"/>
            <a:ext cx="7725299" cy="1142628"/>
          </a:xfrm>
        </p:spPr>
        <p:txBody>
          <a:bodyPr>
            <a:normAutofit fontScale="90000"/>
          </a:bodyPr>
          <a:lstStyle/>
          <a:p>
            <a:r>
              <a:rPr lang="en-US" altLang="en-US" dirty="0" smtClean="0"/>
              <a:t>Persona example from MIT: </a:t>
            </a:r>
            <a:r>
              <a:rPr lang="en-US" altLang="en-US" dirty="0"/>
              <a:t>Sarah Windsor, Overwhelmed </a:t>
            </a:r>
            <a:r>
              <a:rPr lang="en-US" altLang="en-US" dirty="0" smtClean="0"/>
              <a:t>Lecturer</a:t>
            </a:r>
            <a:endParaRPr lang="en-US" altLang="en-US" dirty="0"/>
          </a:p>
        </p:txBody>
      </p:sp>
      <p:sp>
        <p:nvSpPr>
          <p:cNvPr id="198662" name="Text Box 6"/>
          <p:cNvSpPr txBox="1">
            <a:spLocks noChangeArrowheads="1"/>
          </p:cNvSpPr>
          <p:nvPr/>
        </p:nvSpPr>
        <p:spPr bwMode="auto">
          <a:xfrm>
            <a:off x="3054326" y="2014957"/>
            <a:ext cx="5854125" cy="511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r>
              <a:rPr lang="en-US" altLang="en-US" sz="1100"/>
              <a:t>From: </a:t>
            </a:r>
            <a:r>
              <a:rPr lang="en-US" altLang="en-US" sz="1100">
                <a:hlinkClick r:id="rId3"/>
              </a:rPr>
              <a:t>http://wiki.fluidproject.org/display/fluid/Sarah+Windsor+-+Primary+Persona</a:t>
            </a:r>
            <a:endParaRPr lang="en-US" altLang="en-US"/>
          </a:p>
          <a:p>
            <a:endParaRPr lang="en-US" altLang="en-US"/>
          </a:p>
        </p:txBody>
      </p:sp>
      <p:sp>
        <p:nvSpPr>
          <p:cNvPr id="198663" name="Text Box 7"/>
          <p:cNvSpPr txBox="1">
            <a:spLocks noChangeArrowheads="1"/>
          </p:cNvSpPr>
          <p:nvPr/>
        </p:nvSpPr>
        <p:spPr bwMode="auto">
          <a:xfrm>
            <a:off x="267923" y="5736594"/>
            <a:ext cx="964524" cy="75743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a:spcBef>
                <a:spcPct val="50000"/>
              </a:spcBef>
            </a:pPr>
            <a:endParaRPr lang="en-US" altLang="en-US"/>
          </a:p>
          <a:p>
            <a:pPr>
              <a:spcBef>
                <a:spcPct val="50000"/>
              </a:spcBef>
            </a:pPr>
            <a:endParaRPr lang="en-US" altLang="en-US"/>
          </a:p>
        </p:txBody>
      </p:sp>
      <p:pic>
        <p:nvPicPr>
          <p:cNvPr id="198660" name="Picture 4" descr="SarahWindsorPerson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431" y="1297883"/>
            <a:ext cx="7926065" cy="5135681"/>
          </a:xfrm>
          <a:prstGeom prst="rect">
            <a:avLst/>
          </a:prstGeom>
          <a:noFill/>
          <a:extLst>
            <a:ext uri="{909E8E84-426E-40DD-AFC4-6F175D3DCCD1}">
              <a14:hiddenFill xmlns:a14="http://schemas.microsoft.com/office/drawing/2010/main">
                <a:solidFill>
                  <a:srgbClr val="FFFFFF"/>
                </a:solidFill>
              </a14:hiddenFill>
            </a:ext>
          </a:extLst>
        </p:spPr>
      </p:pic>
      <p:sp>
        <p:nvSpPr>
          <p:cNvPr id="198664" name="Rectangle 8"/>
          <p:cNvSpPr>
            <a:spLocks noChangeArrowheads="1"/>
          </p:cNvSpPr>
          <p:nvPr/>
        </p:nvSpPr>
        <p:spPr bwMode="auto">
          <a:xfrm>
            <a:off x="3697342" y="6219111"/>
            <a:ext cx="4894001"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3"/>
              </a:rPr>
              <a:t>http://wiki.fluidproject.org/display/fluid/Sarah+Windsor+-+Primary+Persona</a:t>
            </a:r>
            <a:endParaRPr lang="en-US" altLang="en-US"/>
          </a:p>
        </p:txBody>
      </p:sp>
    </p:spTree>
    <p:extLst>
      <p:ext uri="{BB962C8B-B14F-4D97-AF65-F5344CB8AC3E}">
        <p14:creationId xmlns:p14="http://schemas.microsoft.com/office/powerpoint/2010/main" val="30127035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p:txBody>
          <a:bodyPr/>
          <a:lstStyle/>
          <a:p>
            <a:r>
              <a:rPr lang="en-US" altLang="en-US"/>
              <a:t>Persona do’s and don’ts</a:t>
            </a:r>
          </a:p>
        </p:txBody>
      </p:sp>
      <p:sp>
        <p:nvSpPr>
          <p:cNvPr id="175107" name="Rectangle 3"/>
          <p:cNvSpPr>
            <a:spLocks noGrp="1" noChangeArrowheads="1"/>
          </p:cNvSpPr>
          <p:nvPr>
            <p:ph type="body" idx="1"/>
          </p:nvPr>
        </p:nvSpPr>
        <p:spPr>
          <a:xfrm>
            <a:off x="358348" y="1192890"/>
            <a:ext cx="8000860" cy="4114800"/>
          </a:xfrm>
        </p:spPr>
        <p:txBody>
          <a:bodyPr>
            <a:normAutofit lnSpcReduction="10000"/>
          </a:bodyPr>
          <a:lstStyle/>
          <a:p>
            <a:pPr>
              <a:lnSpc>
                <a:spcPct val="90000"/>
              </a:lnSpc>
            </a:pPr>
            <a:r>
              <a:rPr lang="en-US" altLang="en-US" sz="2300"/>
              <a:t>Should:</a:t>
            </a:r>
          </a:p>
          <a:p>
            <a:pPr lvl="1">
              <a:lnSpc>
                <a:spcPct val="90000"/>
              </a:lnSpc>
            </a:pPr>
            <a:r>
              <a:rPr lang="en-US" altLang="en-US" sz="2000"/>
              <a:t>be based on </a:t>
            </a:r>
            <a:r>
              <a:rPr lang="en-US" altLang="en-US" sz="2000" b="1"/>
              <a:t>user research</a:t>
            </a:r>
            <a:endParaRPr lang="en-US" altLang="en-US" sz="2000"/>
          </a:p>
          <a:p>
            <a:pPr lvl="1">
              <a:lnSpc>
                <a:spcPct val="90000"/>
              </a:lnSpc>
            </a:pPr>
            <a:r>
              <a:rPr lang="en-US" altLang="en-US" sz="2000"/>
              <a:t>be based </a:t>
            </a:r>
            <a:r>
              <a:rPr lang="en-US" altLang="en-US" sz="2000" i="1"/>
              <a:t>primarily</a:t>
            </a:r>
            <a:r>
              <a:rPr lang="en-US" altLang="en-US" sz="2000"/>
              <a:t> on </a:t>
            </a:r>
            <a:r>
              <a:rPr lang="en-US" altLang="en-US" sz="2000" b="1"/>
              <a:t>qualitative research</a:t>
            </a:r>
            <a:endParaRPr lang="en-US" altLang="en-US" sz="2000"/>
          </a:p>
          <a:p>
            <a:pPr lvl="1">
              <a:lnSpc>
                <a:spcPct val="90000"/>
              </a:lnSpc>
            </a:pPr>
            <a:r>
              <a:rPr lang="en-US" altLang="en-US" sz="2000"/>
              <a:t>be focused on </a:t>
            </a:r>
            <a:r>
              <a:rPr lang="en-US" altLang="en-US" sz="2000" b="1"/>
              <a:t>users’ goals</a:t>
            </a:r>
            <a:endParaRPr lang="en-US" altLang="en-US" sz="2000"/>
          </a:p>
          <a:p>
            <a:pPr lvl="1">
              <a:lnSpc>
                <a:spcPct val="90000"/>
              </a:lnSpc>
            </a:pPr>
            <a:r>
              <a:rPr lang="en-US" altLang="en-US" sz="2000"/>
              <a:t>be based on </a:t>
            </a:r>
            <a:r>
              <a:rPr lang="en-US" altLang="en-US" sz="2000" b="1"/>
              <a:t>common behavior patterns</a:t>
            </a:r>
            <a:endParaRPr lang="en-US" altLang="en-US" sz="2000"/>
          </a:p>
          <a:p>
            <a:pPr lvl="1">
              <a:lnSpc>
                <a:spcPct val="90000"/>
              </a:lnSpc>
            </a:pPr>
            <a:r>
              <a:rPr lang="en-US" altLang="en-US" sz="2000"/>
              <a:t>be </a:t>
            </a:r>
            <a:r>
              <a:rPr lang="en-US" altLang="en-US" sz="2000" b="1"/>
              <a:t>specific</a:t>
            </a:r>
            <a:r>
              <a:rPr lang="en-US" altLang="en-US" sz="2000"/>
              <a:t> to </a:t>
            </a:r>
            <a:r>
              <a:rPr lang="en-US" altLang="en-US" sz="2000" b="1"/>
              <a:t>your design context</a:t>
            </a:r>
            <a:r>
              <a:rPr lang="en-US" altLang="en-US" sz="2000"/>
              <a:t> or problem</a:t>
            </a:r>
          </a:p>
          <a:p>
            <a:pPr lvl="1">
              <a:lnSpc>
                <a:spcPct val="90000"/>
              </a:lnSpc>
            </a:pPr>
            <a:r>
              <a:rPr lang="en-US" altLang="en-US" sz="2000" b="1"/>
              <a:t>come to life</a:t>
            </a:r>
            <a:r>
              <a:rPr lang="en-US" altLang="en-US" sz="2000"/>
              <a:t>, and seem like real people</a:t>
            </a:r>
          </a:p>
          <a:p>
            <a:pPr>
              <a:lnSpc>
                <a:spcPct val="90000"/>
              </a:lnSpc>
            </a:pPr>
            <a:r>
              <a:rPr lang="en-US" altLang="en-US" sz="2300"/>
              <a:t>Should not:</a:t>
            </a:r>
          </a:p>
          <a:p>
            <a:pPr lvl="1">
              <a:lnSpc>
                <a:spcPct val="90000"/>
              </a:lnSpc>
            </a:pPr>
            <a:r>
              <a:rPr lang="en-US" altLang="en-US" sz="2000"/>
              <a:t>be focused on </a:t>
            </a:r>
            <a:r>
              <a:rPr lang="en-US" altLang="en-US" sz="2000" b="1"/>
              <a:t>stereotypes</a:t>
            </a:r>
            <a:r>
              <a:rPr lang="en-US" altLang="en-US" sz="2000"/>
              <a:t> or </a:t>
            </a:r>
            <a:r>
              <a:rPr lang="en-US" altLang="en-US" sz="2000" b="1"/>
              <a:t>generalizations</a:t>
            </a:r>
            <a:endParaRPr lang="en-US" altLang="en-US" sz="2000"/>
          </a:p>
          <a:p>
            <a:pPr lvl="1">
              <a:lnSpc>
                <a:spcPct val="90000"/>
              </a:lnSpc>
            </a:pPr>
            <a:r>
              <a:rPr lang="en-US" altLang="en-US" sz="2000"/>
              <a:t>be </a:t>
            </a:r>
            <a:r>
              <a:rPr lang="en-US" altLang="en-US" sz="2000" b="1"/>
              <a:t>an ‘average’</a:t>
            </a:r>
            <a:r>
              <a:rPr lang="en-US" altLang="en-US" sz="2000"/>
              <a:t> of observed behavior patterns </a:t>
            </a:r>
          </a:p>
          <a:p>
            <a:pPr lvl="1">
              <a:lnSpc>
                <a:spcPct val="90000"/>
              </a:lnSpc>
            </a:pPr>
            <a:r>
              <a:rPr lang="en-US" altLang="en-US" sz="2000"/>
              <a:t>be based </a:t>
            </a:r>
            <a:r>
              <a:rPr lang="en-US" altLang="en-US" sz="2000" i="1"/>
              <a:t>only</a:t>
            </a:r>
            <a:r>
              <a:rPr lang="en-US" altLang="en-US" sz="2000"/>
              <a:t> on </a:t>
            </a:r>
            <a:r>
              <a:rPr lang="en-US" altLang="en-US" sz="2000" b="1"/>
              <a:t>user roles</a:t>
            </a:r>
            <a:endParaRPr lang="en-US" altLang="en-US" sz="2000"/>
          </a:p>
          <a:p>
            <a:pPr lvl="1">
              <a:lnSpc>
                <a:spcPct val="90000"/>
              </a:lnSpc>
            </a:pPr>
            <a:r>
              <a:rPr lang="en-US" altLang="en-US" sz="2000"/>
              <a:t>be based </a:t>
            </a:r>
            <a:r>
              <a:rPr lang="en-US" altLang="en-US" sz="2000" i="1"/>
              <a:t>only</a:t>
            </a:r>
            <a:r>
              <a:rPr lang="en-US" altLang="en-US" sz="2000"/>
              <a:t> on </a:t>
            </a:r>
            <a:r>
              <a:rPr lang="en-US" altLang="en-US" sz="2000" b="1"/>
              <a:t>information gathered from subject matter experts</a:t>
            </a:r>
            <a:r>
              <a:rPr lang="en-US" altLang="en-US" sz="2000"/>
              <a:t>, as they cannot completely represent end users</a:t>
            </a:r>
          </a:p>
        </p:txBody>
      </p:sp>
      <p:sp>
        <p:nvSpPr>
          <p:cNvPr id="175108"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17563324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r>
              <a:rPr lang="en-US" altLang="en-US"/>
              <a:t>Why use personas?</a:t>
            </a:r>
          </a:p>
        </p:txBody>
      </p:sp>
      <p:sp>
        <p:nvSpPr>
          <p:cNvPr id="184323" name="Rectangle 3"/>
          <p:cNvSpPr>
            <a:spLocks noGrp="1" noChangeArrowheads="1"/>
          </p:cNvSpPr>
          <p:nvPr>
            <p:ph type="body" idx="1"/>
          </p:nvPr>
        </p:nvSpPr>
        <p:spPr/>
        <p:txBody>
          <a:bodyPr/>
          <a:lstStyle/>
          <a:p>
            <a:r>
              <a:rPr lang="en-US" altLang="en-US"/>
              <a:t>Focus</a:t>
            </a:r>
          </a:p>
          <a:p>
            <a:r>
              <a:rPr lang="en-US" altLang="en-US"/>
              <a:t>Empathy</a:t>
            </a:r>
          </a:p>
          <a:p>
            <a:r>
              <a:rPr lang="en-US" altLang="en-US"/>
              <a:t>Gaining consensus</a:t>
            </a:r>
          </a:p>
          <a:p>
            <a:r>
              <a:rPr lang="en-US" altLang="en-US"/>
              <a:t>Avoiding the elastic user</a:t>
            </a:r>
          </a:p>
        </p:txBody>
      </p:sp>
      <p:sp>
        <p:nvSpPr>
          <p:cNvPr id="184324"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2025025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US" altLang="en-US"/>
              <a:t>Why use personas?</a:t>
            </a:r>
          </a:p>
        </p:txBody>
      </p:sp>
      <p:sp>
        <p:nvSpPr>
          <p:cNvPr id="186371" name="Rectangle 3"/>
          <p:cNvSpPr>
            <a:spLocks noGrp="1" noChangeArrowheads="1"/>
          </p:cNvSpPr>
          <p:nvPr>
            <p:ph type="body" idx="1"/>
          </p:nvPr>
        </p:nvSpPr>
        <p:spPr/>
        <p:txBody>
          <a:bodyPr/>
          <a:lstStyle/>
          <a:p>
            <a:r>
              <a:rPr lang="en-US" altLang="en-US"/>
              <a:t>Focus</a:t>
            </a:r>
          </a:p>
          <a:p>
            <a:pPr lvl="1"/>
            <a:r>
              <a:rPr lang="en-US" altLang="en-US"/>
              <a:t>Designing for too many different types of users makes a product too complex to truly satisfy any of them</a:t>
            </a:r>
          </a:p>
          <a:p>
            <a:pPr lvl="1"/>
            <a:r>
              <a:rPr lang="en-US" altLang="en-US"/>
              <a:t>Pleasing some users often conflicts with pleasing others--must have a way to make choices</a:t>
            </a:r>
          </a:p>
          <a:p>
            <a:pPr lvl="1"/>
            <a:r>
              <a:rPr lang="en-US" altLang="en-US"/>
              <a:t>Helps prevent focusing the design on:</a:t>
            </a:r>
          </a:p>
          <a:p>
            <a:pPr lvl="2"/>
            <a:r>
              <a:rPr lang="en-US" altLang="en-US"/>
              <a:t>edge cases</a:t>
            </a:r>
          </a:p>
          <a:p>
            <a:pPr lvl="2"/>
            <a:r>
              <a:rPr lang="en-US" altLang="en-US"/>
              <a:t>averages</a:t>
            </a:r>
          </a:p>
        </p:txBody>
      </p:sp>
      <p:sp>
        <p:nvSpPr>
          <p:cNvPr id="18637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9429411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r>
              <a:rPr lang="en-US" altLang="en-US"/>
              <a:t>Why use personas?</a:t>
            </a:r>
          </a:p>
        </p:txBody>
      </p:sp>
      <p:sp>
        <p:nvSpPr>
          <p:cNvPr id="188419" name="Rectangle 3"/>
          <p:cNvSpPr>
            <a:spLocks noGrp="1" noChangeArrowheads="1"/>
          </p:cNvSpPr>
          <p:nvPr>
            <p:ph type="body" idx="1"/>
          </p:nvPr>
        </p:nvSpPr>
        <p:spPr/>
        <p:txBody>
          <a:bodyPr/>
          <a:lstStyle/>
          <a:p>
            <a:r>
              <a:rPr lang="en-US" altLang="en-US"/>
              <a:t>Empathy</a:t>
            </a:r>
          </a:p>
          <a:p>
            <a:pPr lvl="1"/>
            <a:r>
              <a:rPr lang="en-US" altLang="en-US"/>
              <a:t>People are wired to be attuned to other people</a:t>
            </a:r>
          </a:p>
          <a:p>
            <a:pPr lvl="1"/>
            <a:r>
              <a:rPr lang="en-US" altLang="en-US"/>
              <a:t>Helps put yourself in the users’ shoes</a:t>
            </a:r>
          </a:p>
          <a:p>
            <a:pPr lvl="2"/>
            <a:r>
              <a:rPr lang="en-US" altLang="en-US"/>
              <a:t>Helps avoid self-referential design</a:t>
            </a:r>
          </a:p>
          <a:p>
            <a:pPr lvl="1"/>
            <a:r>
              <a:rPr lang="en-US" altLang="en-US"/>
              <a:t>Facilitates the use of role playing to:</a:t>
            </a:r>
          </a:p>
          <a:p>
            <a:pPr lvl="2"/>
            <a:r>
              <a:rPr lang="en-US" altLang="en-US"/>
              <a:t>make design decisions</a:t>
            </a:r>
          </a:p>
          <a:p>
            <a:pPr lvl="2"/>
            <a:r>
              <a:rPr lang="en-US" altLang="en-US"/>
              <a:t>evaluate designs</a:t>
            </a:r>
          </a:p>
        </p:txBody>
      </p:sp>
      <p:sp>
        <p:nvSpPr>
          <p:cNvPr id="188420"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2417193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r>
              <a:rPr lang="en-US" altLang="en-US"/>
              <a:t>Why use personas?</a:t>
            </a:r>
          </a:p>
        </p:txBody>
      </p:sp>
      <p:sp>
        <p:nvSpPr>
          <p:cNvPr id="189443" name="Rectangle 3"/>
          <p:cNvSpPr>
            <a:spLocks noGrp="1" noChangeArrowheads="1"/>
          </p:cNvSpPr>
          <p:nvPr>
            <p:ph type="body" idx="1"/>
          </p:nvPr>
        </p:nvSpPr>
        <p:spPr/>
        <p:txBody>
          <a:bodyPr/>
          <a:lstStyle/>
          <a:p>
            <a:r>
              <a:rPr lang="en-US" altLang="en-US"/>
              <a:t>Gaining consensus</a:t>
            </a:r>
          </a:p>
          <a:p>
            <a:pPr lvl="1"/>
            <a:r>
              <a:rPr lang="en-US" altLang="en-US"/>
              <a:t>Give the team a shared understanding (early on!) of who they users are and what they need</a:t>
            </a:r>
          </a:p>
          <a:p>
            <a:pPr lvl="2"/>
            <a:r>
              <a:rPr lang="en-US" altLang="en-US"/>
              <a:t>Without personas, the team may be disagreeing about who the users are, rather than actual design decisions, without even knowing it</a:t>
            </a:r>
          </a:p>
          <a:p>
            <a:pPr lvl="1"/>
            <a:r>
              <a:rPr lang="en-US" altLang="en-US"/>
              <a:t>Gives the team a tool to reason through design decisions</a:t>
            </a:r>
          </a:p>
        </p:txBody>
      </p:sp>
      <p:sp>
        <p:nvSpPr>
          <p:cNvPr id="189444"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1149053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p:txBody>
          <a:bodyPr/>
          <a:lstStyle/>
          <a:p>
            <a:r>
              <a:rPr lang="en-US" altLang="en-US"/>
              <a:t>Why use personas?</a:t>
            </a:r>
          </a:p>
        </p:txBody>
      </p:sp>
      <p:sp>
        <p:nvSpPr>
          <p:cNvPr id="190467" name="Rectangle 3"/>
          <p:cNvSpPr>
            <a:spLocks noGrp="1" noChangeArrowheads="1"/>
          </p:cNvSpPr>
          <p:nvPr>
            <p:ph type="body" idx="1"/>
          </p:nvPr>
        </p:nvSpPr>
        <p:spPr/>
        <p:txBody>
          <a:bodyPr/>
          <a:lstStyle/>
          <a:p>
            <a:r>
              <a:rPr lang="en-US" altLang="en-US"/>
              <a:t>Avoiding the elastic user</a:t>
            </a:r>
          </a:p>
          <a:p>
            <a:pPr lvl="1"/>
            <a:r>
              <a:rPr lang="en-US" altLang="en-US"/>
              <a:t>If the users haven’t been clearly defined, they may stretch to fit the needs of the product team</a:t>
            </a:r>
          </a:p>
          <a:p>
            <a:pPr lvl="2"/>
            <a:r>
              <a:rPr lang="en-US" altLang="en-US"/>
              <a:t>“Our students are very tech-savvy, and will certainly be able to figure that out.”</a:t>
            </a:r>
          </a:p>
          <a:p>
            <a:pPr lvl="2"/>
            <a:r>
              <a:rPr lang="en-US" altLang="en-US"/>
              <a:t>“Students just won’t be able to understand how to do this. We need to create a wizard.”</a:t>
            </a:r>
          </a:p>
        </p:txBody>
      </p:sp>
      <p:sp>
        <p:nvSpPr>
          <p:cNvPr id="190468"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8274110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p:txBody>
          <a:bodyPr/>
          <a:lstStyle/>
          <a:p>
            <a:r>
              <a:rPr lang="en-US" altLang="en-US"/>
              <a:t>Types of personas</a:t>
            </a:r>
          </a:p>
        </p:txBody>
      </p:sp>
      <p:sp>
        <p:nvSpPr>
          <p:cNvPr id="173059" name="Rectangle 3"/>
          <p:cNvSpPr>
            <a:spLocks noGrp="1" noChangeArrowheads="1"/>
          </p:cNvSpPr>
          <p:nvPr>
            <p:ph type="body" idx="1"/>
          </p:nvPr>
        </p:nvSpPr>
        <p:spPr>
          <a:xfrm>
            <a:off x="375093" y="1514568"/>
            <a:ext cx="8000861" cy="4114800"/>
          </a:xfrm>
        </p:spPr>
        <p:txBody>
          <a:bodyPr>
            <a:normAutofit fontScale="92500" lnSpcReduction="10000"/>
          </a:bodyPr>
          <a:lstStyle/>
          <a:p>
            <a:pPr>
              <a:lnSpc>
                <a:spcPct val="90000"/>
              </a:lnSpc>
            </a:pPr>
            <a:r>
              <a:rPr lang="en-US" altLang="en-US"/>
              <a:t>Design Personas</a:t>
            </a:r>
          </a:p>
          <a:p>
            <a:pPr lvl="1">
              <a:lnSpc>
                <a:spcPct val="90000"/>
              </a:lnSpc>
            </a:pPr>
            <a:r>
              <a:rPr lang="en-US" altLang="en-US"/>
              <a:t>User Personas (most common)</a:t>
            </a:r>
          </a:p>
          <a:p>
            <a:pPr lvl="1">
              <a:lnSpc>
                <a:spcPct val="90000"/>
              </a:lnSpc>
            </a:pPr>
            <a:r>
              <a:rPr lang="en-US" altLang="en-US"/>
              <a:t>Customer/Buyer Personas</a:t>
            </a:r>
          </a:p>
          <a:p>
            <a:pPr lvl="1">
              <a:lnSpc>
                <a:spcPct val="90000"/>
              </a:lnSpc>
            </a:pPr>
            <a:r>
              <a:rPr lang="en-US" altLang="en-US"/>
              <a:t>Served Personas</a:t>
            </a:r>
          </a:p>
          <a:p>
            <a:pPr lvl="1">
              <a:lnSpc>
                <a:spcPct val="90000"/>
              </a:lnSpc>
            </a:pPr>
            <a:r>
              <a:rPr lang="en-US" altLang="en-US"/>
              <a:t>Negative Personas</a:t>
            </a:r>
          </a:p>
          <a:p>
            <a:pPr lvl="1">
              <a:lnSpc>
                <a:spcPct val="90000"/>
              </a:lnSpc>
            </a:pPr>
            <a:r>
              <a:rPr lang="en-US" altLang="en-US"/>
              <a:t> Provisional Personas</a:t>
            </a:r>
          </a:p>
          <a:p>
            <a:pPr>
              <a:lnSpc>
                <a:spcPct val="90000"/>
              </a:lnSpc>
            </a:pPr>
            <a:r>
              <a:rPr lang="en-US" altLang="en-US"/>
              <a:t>Other types of Personas</a:t>
            </a:r>
          </a:p>
          <a:p>
            <a:pPr lvl="1">
              <a:lnSpc>
                <a:spcPct val="90000"/>
              </a:lnSpc>
            </a:pPr>
            <a:r>
              <a:rPr lang="en-US" altLang="en-US"/>
              <a:t>Marketing Personas</a:t>
            </a:r>
          </a:p>
          <a:p>
            <a:pPr lvl="1">
              <a:lnSpc>
                <a:spcPct val="90000"/>
              </a:lnSpc>
            </a:pPr>
            <a:r>
              <a:rPr lang="en-US" altLang="en-US"/>
              <a:t>Strategy Personas</a:t>
            </a:r>
          </a:p>
          <a:p>
            <a:pPr lvl="1">
              <a:lnSpc>
                <a:spcPct val="90000"/>
              </a:lnSpc>
            </a:pPr>
            <a:r>
              <a:rPr lang="en-US" altLang="en-US"/>
              <a:t>Organization Personas </a:t>
            </a:r>
          </a:p>
        </p:txBody>
      </p:sp>
      <p:sp>
        <p:nvSpPr>
          <p:cNvPr id="173060"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41676494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p:txBody>
          <a:bodyPr/>
          <a:lstStyle/>
          <a:p>
            <a:r>
              <a:rPr lang="en-US" altLang="en-US" dirty="0"/>
              <a:t>Personas </a:t>
            </a:r>
            <a:r>
              <a:rPr lang="en-US" altLang="en-US" dirty="0" smtClean="0"/>
              <a:t>can </a:t>
            </a:r>
            <a:r>
              <a:rPr lang="en-US" altLang="en-US" dirty="0"/>
              <a:t>contain…</a:t>
            </a:r>
          </a:p>
        </p:txBody>
      </p:sp>
      <p:sp>
        <p:nvSpPr>
          <p:cNvPr id="191491" name="Rectangle 3"/>
          <p:cNvSpPr>
            <a:spLocks noGrp="1" noChangeArrowheads="1"/>
          </p:cNvSpPr>
          <p:nvPr>
            <p:ph type="body" idx="1"/>
          </p:nvPr>
        </p:nvSpPr>
        <p:spPr>
          <a:xfrm>
            <a:off x="358348" y="1514568"/>
            <a:ext cx="5160873" cy="4114800"/>
          </a:xfrm>
        </p:spPr>
        <p:txBody>
          <a:bodyPr/>
          <a:lstStyle/>
          <a:p>
            <a:pPr>
              <a:lnSpc>
                <a:spcPct val="90000"/>
              </a:lnSpc>
            </a:pPr>
            <a:r>
              <a:rPr lang="en-US" altLang="en-US" sz="2300"/>
              <a:t>Goals</a:t>
            </a:r>
          </a:p>
          <a:p>
            <a:pPr>
              <a:lnSpc>
                <a:spcPct val="90000"/>
              </a:lnSpc>
            </a:pPr>
            <a:r>
              <a:rPr lang="en-US" altLang="en-US" sz="2300"/>
              <a:t>Attitudes (related to your context)</a:t>
            </a:r>
          </a:p>
          <a:p>
            <a:pPr>
              <a:lnSpc>
                <a:spcPct val="90000"/>
              </a:lnSpc>
            </a:pPr>
            <a:r>
              <a:rPr lang="en-US" altLang="en-US" sz="2300"/>
              <a:t>Behaviors &amp; Tasks (in your context)</a:t>
            </a:r>
          </a:p>
          <a:p>
            <a:pPr>
              <a:lnSpc>
                <a:spcPct val="90000"/>
              </a:lnSpc>
              <a:buFont typeface="Times" pitchFamily="-96" charset="0"/>
              <a:buNone/>
            </a:pPr>
            <a:endParaRPr lang="en-US" altLang="en-US" sz="2300"/>
          </a:p>
          <a:p>
            <a:pPr>
              <a:lnSpc>
                <a:spcPct val="90000"/>
              </a:lnSpc>
            </a:pPr>
            <a:r>
              <a:rPr lang="en-US" altLang="en-US" sz="2300"/>
              <a:t>Photo</a:t>
            </a:r>
          </a:p>
          <a:p>
            <a:pPr>
              <a:lnSpc>
                <a:spcPct val="90000"/>
              </a:lnSpc>
            </a:pPr>
            <a:r>
              <a:rPr lang="en-US" altLang="en-US" sz="2300"/>
              <a:t>Name</a:t>
            </a:r>
          </a:p>
          <a:p>
            <a:pPr>
              <a:lnSpc>
                <a:spcPct val="90000"/>
              </a:lnSpc>
            </a:pPr>
            <a:r>
              <a:rPr lang="en-US" altLang="en-US" sz="2300"/>
              <a:t>Tagline</a:t>
            </a:r>
          </a:p>
          <a:p>
            <a:pPr>
              <a:lnSpc>
                <a:spcPct val="90000"/>
              </a:lnSpc>
            </a:pPr>
            <a:r>
              <a:rPr lang="en-US" altLang="en-US" sz="2300"/>
              <a:t>Demographic info</a:t>
            </a:r>
          </a:p>
          <a:p>
            <a:pPr>
              <a:lnSpc>
                <a:spcPct val="90000"/>
              </a:lnSpc>
            </a:pPr>
            <a:r>
              <a:rPr lang="en-US" altLang="en-US" sz="2300"/>
              <a:t>Skill level</a:t>
            </a:r>
          </a:p>
          <a:p>
            <a:pPr>
              <a:lnSpc>
                <a:spcPct val="90000"/>
              </a:lnSpc>
            </a:pPr>
            <a:r>
              <a:rPr lang="en-US" altLang="en-US" sz="2300"/>
              <a:t>Environment</a:t>
            </a:r>
          </a:p>
        </p:txBody>
      </p:sp>
      <p:sp>
        <p:nvSpPr>
          <p:cNvPr id="19149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191493" name="Rectangle 5"/>
          <p:cNvSpPr>
            <a:spLocks noChangeArrowheads="1"/>
          </p:cNvSpPr>
          <p:nvPr/>
        </p:nvSpPr>
        <p:spPr bwMode="auto">
          <a:xfrm>
            <a:off x="5412051" y="3592073"/>
            <a:ext cx="2518479" cy="1125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lstStyle>
            <a:lvl1pPr marL="487363" indent="-487363" defTabSz="1300163">
              <a:spcBef>
                <a:spcPct val="20000"/>
              </a:spcBef>
              <a:buClr>
                <a:srgbClr val="B2482C"/>
              </a:buClr>
              <a:buFont typeface="Times" pitchFamily="-96" charset="0"/>
              <a:buChar char="•"/>
              <a:defRPr sz="3600">
                <a:solidFill>
                  <a:srgbClr val="4C4C4C"/>
                </a:solidFill>
                <a:latin typeface="Arial" charset="0"/>
                <a:ea typeface="ＭＳ Ｐゴシック" pitchFamily="-96" charset="-128"/>
              </a:defRPr>
            </a:lvl1pPr>
            <a:lvl2pPr marL="1055688" indent="-406400" defTabSz="1300163">
              <a:spcBef>
                <a:spcPct val="20000"/>
              </a:spcBef>
              <a:buClr>
                <a:srgbClr val="599D47"/>
              </a:buClr>
              <a:buChar char="–"/>
              <a:defRPr sz="3200">
                <a:solidFill>
                  <a:srgbClr val="666666"/>
                </a:solidFill>
                <a:latin typeface="Arial" charset="0"/>
                <a:ea typeface="ＭＳ Ｐゴシック" pitchFamily="-96" charset="-128"/>
              </a:defRPr>
            </a:lvl2pPr>
            <a:lvl3pPr marL="1625600" indent="-325438" defTabSz="1300163">
              <a:spcBef>
                <a:spcPct val="20000"/>
              </a:spcBef>
              <a:buClr>
                <a:srgbClr val="B2482C"/>
              </a:buClr>
              <a:buFont typeface="Times" pitchFamily="-96" charset="0"/>
              <a:buChar char="•"/>
              <a:defRPr sz="2800">
                <a:solidFill>
                  <a:srgbClr val="808080"/>
                </a:solidFill>
                <a:latin typeface="Arial" charset="0"/>
                <a:ea typeface="ＭＳ Ｐゴシック" pitchFamily="-96" charset="-128"/>
              </a:defRPr>
            </a:lvl3pPr>
            <a:lvl4pPr marL="2274888" indent="-325438" defTabSz="1300163">
              <a:spcBef>
                <a:spcPct val="20000"/>
              </a:spcBef>
              <a:buClr>
                <a:srgbClr val="599D47"/>
              </a:buClr>
              <a:buChar char="–"/>
              <a:defRPr sz="2400">
                <a:solidFill>
                  <a:srgbClr val="999999"/>
                </a:solidFill>
                <a:latin typeface="Arial" charset="0"/>
                <a:ea typeface="ＭＳ Ｐゴシック" pitchFamily="-96" charset="-128"/>
              </a:defRPr>
            </a:lvl4pPr>
            <a:lvl5pPr marL="2925763" indent="-325438" defTabSz="1300163">
              <a:spcBef>
                <a:spcPct val="20000"/>
              </a:spcBef>
              <a:buClr>
                <a:srgbClr val="B2482C"/>
              </a:buClr>
              <a:buChar char="»"/>
              <a:defRPr sz="2000">
                <a:solidFill>
                  <a:srgbClr val="B3B3B3"/>
                </a:solidFill>
                <a:latin typeface="Arial" charset="0"/>
                <a:ea typeface="ＭＳ Ｐゴシック" pitchFamily="-96" charset="-128"/>
              </a:defRPr>
            </a:lvl5pPr>
            <a:lvl6pPr marL="33829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6pPr>
            <a:lvl7pPr marL="38401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7pPr>
            <a:lvl8pPr marL="42973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8pPr>
            <a:lvl9pPr marL="47545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9pPr>
          </a:lstStyle>
          <a:p>
            <a:pPr eaLnBrk="1" hangingPunct="1">
              <a:lnSpc>
                <a:spcPct val="90000"/>
              </a:lnSpc>
              <a:buFont typeface="Times" pitchFamily="-96" charset="0"/>
              <a:buNone/>
            </a:pPr>
            <a:endParaRPr lang="en-US" altLang="en-US" sz="2300">
              <a:solidFill>
                <a:schemeClr val="tx1"/>
              </a:solidFill>
            </a:endParaRPr>
          </a:p>
          <a:p>
            <a:pPr eaLnBrk="1" hangingPunct="1">
              <a:lnSpc>
                <a:spcPct val="90000"/>
              </a:lnSpc>
            </a:pPr>
            <a:r>
              <a:rPr lang="en-US" altLang="en-US" sz="2300"/>
              <a:t>Scenarios</a:t>
            </a:r>
            <a:endParaRPr lang="en-US" altLang="en-US" sz="2300">
              <a:solidFill>
                <a:schemeClr val="tx1"/>
              </a:solidFill>
            </a:endParaRPr>
          </a:p>
        </p:txBody>
      </p:sp>
    </p:spTree>
    <p:extLst>
      <p:ext uri="{BB962C8B-B14F-4D97-AF65-F5344CB8AC3E}">
        <p14:creationId xmlns:p14="http://schemas.microsoft.com/office/powerpoint/2010/main" val="90622869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r>
              <a:rPr lang="en-US" altLang="en-US"/>
              <a:t>Types of personas</a:t>
            </a:r>
          </a:p>
        </p:txBody>
      </p:sp>
      <p:sp>
        <p:nvSpPr>
          <p:cNvPr id="194563" name="Rectangle 3"/>
          <p:cNvSpPr>
            <a:spLocks noGrp="1" noChangeArrowheads="1"/>
          </p:cNvSpPr>
          <p:nvPr>
            <p:ph type="body" idx="1"/>
          </p:nvPr>
        </p:nvSpPr>
        <p:spPr/>
        <p:txBody>
          <a:bodyPr>
            <a:normAutofit lnSpcReduction="10000"/>
          </a:bodyPr>
          <a:lstStyle/>
          <a:p>
            <a:r>
              <a:rPr lang="en-US" altLang="en-US"/>
              <a:t>Primary persona</a:t>
            </a:r>
          </a:p>
          <a:p>
            <a:pPr lvl="1"/>
            <a:r>
              <a:rPr lang="en-US" altLang="en-US"/>
              <a:t>A persona whose needs must be satisfied</a:t>
            </a:r>
          </a:p>
          <a:p>
            <a:pPr lvl="1"/>
            <a:r>
              <a:rPr lang="en-US" altLang="en-US"/>
              <a:t>Multiple primary personas require separate interfaces</a:t>
            </a:r>
          </a:p>
          <a:p>
            <a:r>
              <a:rPr lang="en-US" altLang="en-US"/>
              <a:t>Secondary, tertiary, etc. personas</a:t>
            </a:r>
          </a:p>
          <a:p>
            <a:pPr lvl="1"/>
            <a:r>
              <a:rPr lang="en-US" altLang="en-US"/>
              <a:t>Personas whose needs should be considered after those of the primary persona(s)</a:t>
            </a:r>
          </a:p>
          <a:p>
            <a:pPr lvl="1"/>
            <a:r>
              <a:rPr lang="en-US" altLang="en-US"/>
              <a:t>A persona is made secondary because their needs can be mostly met if the design is focused on the primary persona</a:t>
            </a:r>
          </a:p>
        </p:txBody>
      </p:sp>
      <p:sp>
        <p:nvSpPr>
          <p:cNvPr id="194564"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5196803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ChangeArrowheads="1"/>
          </p:cNvSpPr>
          <p:nvPr>
            <p:ph type="title"/>
          </p:nvPr>
        </p:nvSpPr>
        <p:spPr/>
        <p:txBody>
          <a:bodyPr>
            <a:normAutofit fontScale="90000"/>
          </a:bodyPr>
          <a:lstStyle/>
          <a:p>
            <a:r>
              <a:rPr lang="en-US" altLang="en-US"/>
              <a:t>Primary Persona: Ernest the Engaged Employee</a:t>
            </a:r>
            <a:br>
              <a:rPr lang="en-US" altLang="en-US"/>
            </a:br>
            <a:endParaRPr lang="en-US" altLang="en-US" i="1">
              <a:latin typeface="Arial" charset="0"/>
            </a:endParaRPr>
          </a:p>
        </p:txBody>
      </p:sp>
      <p:sp>
        <p:nvSpPr>
          <p:cNvPr id="241667" name="Rectangle 3"/>
          <p:cNvSpPr>
            <a:spLocks noGrp="1" noChangeArrowheads="1"/>
          </p:cNvSpPr>
          <p:nvPr>
            <p:ph type="body" idx="1"/>
          </p:nvPr>
        </p:nvSpPr>
        <p:spPr>
          <a:xfrm>
            <a:off x="358348" y="1407342"/>
            <a:ext cx="7143505" cy="4114800"/>
          </a:xfrm>
        </p:spPr>
        <p:txBody>
          <a:bodyPr>
            <a:normAutofit fontScale="92500"/>
          </a:bodyPr>
          <a:lstStyle/>
          <a:p>
            <a:pPr lvl="2">
              <a:lnSpc>
                <a:spcPct val="90000"/>
              </a:lnSpc>
              <a:spcBef>
                <a:spcPts val="844"/>
              </a:spcBef>
              <a:spcAft>
                <a:spcPts val="211"/>
              </a:spcAft>
              <a:buNone/>
            </a:pPr>
            <a:r>
              <a:rPr lang="en-US" altLang="en-US" sz="1000" b="1"/>
              <a:t>Personal Information</a:t>
            </a:r>
            <a:endParaRPr lang="en-US" altLang="en-US" sz="1000" b="1" u="sng"/>
          </a:p>
          <a:p>
            <a:pPr>
              <a:lnSpc>
                <a:spcPct val="90000"/>
              </a:lnSpc>
              <a:buFontTx/>
              <a:buNone/>
            </a:pPr>
            <a:r>
              <a:rPr lang="en-US" altLang="en-US" sz="1000" b="1"/>
              <a:t>Profession:</a:t>
            </a:r>
            <a:r>
              <a:rPr lang="en-US" altLang="en-US" sz="1000"/>
              <a:t> Data Architect</a:t>
            </a:r>
          </a:p>
          <a:p>
            <a:pPr>
              <a:lnSpc>
                <a:spcPct val="90000"/>
              </a:lnSpc>
              <a:buFontTx/>
              <a:buNone/>
            </a:pPr>
            <a:r>
              <a:rPr lang="en-US" altLang="en-US" sz="1000" b="1"/>
              <a:t>Age:</a:t>
            </a:r>
            <a:r>
              <a:rPr lang="en-US" altLang="en-US" sz="1000"/>
              <a:t> 43</a:t>
            </a:r>
          </a:p>
          <a:p>
            <a:pPr>
              <a:lnSpc>
                <a:spcPct val="90000"/>
              </a:lnSpc>
              <a:buFontTx/>
              <a:buNone/>
            </a:pPr>
            <a:r>
              <a:rPr lang="en-US" altLang="en-US" sz="1000" b="1"/>
              <a:t>Background:</a:t>
            </a:r>
            <a:r>
              <a:rPr lang="en-US" altLang="en-US" sz="1000"/>
              <a:t> Originally from upstate New York</a:t>
            </a:r>
          </a:p>
          <a:p>
            <a:pPr>
              <a:lnSpc>
                <a:spcPct val="90000"/>
              </a:lnSpc>
              <a:buFontTx/>
              <a:buNone/>
            </a:pPr>
            <a:r>
              <a:rPr lang="en-US" altLang="en-US" sz="1000" b="1"/>
              <a:t>Education:</a:t>
            </a:r>
            <a:r>
              <a:rPr lang="en-US" altLang="en-US" sz="1000"/>
              <a:t> BS in Library Science from Columbia. Is continuing his education informally, by sitting in on classes at UC Berkeley’s School of Information whenever he can. Attends industry conferences about once a year.</a:t>
            </a:r>
          </a:p>
          <a:p>
            <a:pPr>
              <a:lnSpc>
                <a:spcPct val="90000"/>
              </a:lnSpc>
              <a:buFontTx/>
              <a:buNone/>
            </a:pPr>
            <a:r>
              <a:rPr lang="en-US" altLang="en-US" sz="1000" b="1"/>
              <a:t>UCB Background:</a:t>
            </a:r>
            <a:r>
              <a:rPr lang="en-US" altLang="en-US" sz="1000"/>
              <a:t> “Fell” into a technical position at UC Berkeley 8 years ago after working in libraries. </a:t>
            </a:r>
          </a:p>
          <a:p>
            <a:pPr>
              <a:lnSpc>
                <a:spcPct val="90000"/>
              </a:lnSpc>
              <a:buFontTx/>
              <a:buNone/>
            </a:pPr>
            <a:r>
              <a:rPr lang="en-US" altLang="en-US" sz="1000" b="1"/>
              <a:t>Home Life:</a:t>
            </a:r>
            <a:r>
              <a:rPr lang="en-US" altLang="en-US" sz="1000"/>
              <a:t> Has been married for 15 years and has two children, ages 6 and 13. Their family has a pet Cockatoo. He is interesting in volunteering some time at his 6-year-old’s Montessori School in Berkeley.</a:t>
            </a:r>
          </a:p>
          <a:p>
            <a:pPr>
              <a:lnSpc>
                <a:spcPct val="90000"/>
              </a:lnSpc>
              <a:buFontTx/>
              <a:buNone/>
            </a:pPr>
            <a:r>
              <a:rPr lang="en-US" altLang="en-US" sz="1000" b="1"/>
              <a:t>Hobbies:</a:t>
            </a:r>
            <a:r>
              <a:rPr lang="en-US" altLang="en-US" sz="1000"/>
              <a:t> Photography (learning Photoshop)</a:t>
            </a:r>
          </a:p>
          <a:p>
            <a:pPr>
              <a:lnSpc>
                <a:spcPct val="90000"/>
              </a:lnSpc>
              <a:buFontTx/>
              <a:buNone/>
            </a:pPr>
            <a:r>
              <a:rPr lang="en-US" altLang="en-US" sz="1000" b="1"/>
              <a:t>Personality:</a:t>
            </a:r>
            <a:r>
              <a:rPr lang="en-US" altLang="en-US" sz="1000"/>
              <a:t> Efficient, detail-oriented, dedicated. Enjoys meeting new people and learning about them.</a:t>
            </a:r>
          </a:p>
          <a:p>
            <a:pPr lvl="2">
              <a:lnSpc>
                <a:spcPct val="90000"/>
              </a:lnSpc>
              <a:spcBef>
                <a:spcPts val="844"/>
              </a:spcBef>
              <a:spcAft>
                <a:spcPts val="211"/>
              </a:spcAft>
              <a:buNone/>
            </a:pPr>
            <a:r>
              <a:rPr lang="en-US" altLang="en-US" sz="1000" b="1"/>
              <a:t>User Goals</a:t>
            </a:r>
          </a:p>
          <a:p>
            <a:pPr>
              <a:lnSpc>
                <a:spcPct val="90000"/>
              </a:lnSpc>
            </a:pPr>
            <a:r>
              <a:rPr lang="en-US" altLang="en-US" sz="1000"/>
              <a:t>To be as efficient as possible at work so he can spend as much quality time with his family as possible</a:t>
            </a:r>
          </a:p>
          <a:p>
            <a:pPr>
              <a:lnSpc>
                <a:spcPct val="90000"/>
              </a:lnSpc>
            </a:pPr>
            <a:r>
              <a:rPr lang="en-US" altLang="en-US" sz="1000"/>
              <a:t>To make more money</a:t>
            </a:r>
          </a:p>
          <a:p>
            <a:pPr>
              <a:lnSpc>
                <a:spcPct val="90000"/>
              </a:lnSpc>
            </a:pPr>
            <a:r>
              <a:rPr lang="en-US" altLang="en-US" sz="1000"/>
              <a:t>To continue to learn</a:t>
            </a:r>
          </a:p>
          <a:p>
            <a:pPr>
              <a:lnSpc>
                <a:spcPct val="90000"/>
              </a:lnSpc>
            </a:pPr>
            <a:r>
              <a:rPr lang="en-US" altLang="en-US" sz="1000"/>
              <a:t>To improve his photography &amp; perhaps make it more of a business</a:t>
            </a:r>
          </a:p>
          <a:p>
            <a:pPr lvl="2">
              <a:lnSpc>
                <a:spcPct val="90000"/>
              </a:lnSpc>
              <a:spcBef>
                <a:spcPts val="844"/>
              </a:spcBef>
              <a:spcAft>
                <a:spcPts val="211"/>
              </a:spcAft>
              <a:buNone/>
            </a:pPr>
            <a:r>
              <a:rPr lang="en-US" altLang="en-US" sz="1000" b="1"/>
              <a:t>Pain Points</a:t>
            </a:r>
          </a:p>
          <a:p>
            <a:pPr>
              <a:lnSpc>
                <a:spcPct val="90000"/>
              </a:lnSpc>
            </a:pPr>
            <a:r>
              <a:rPr lang="en-US" altLang="en-US" sz="1000"/>
              <a:t>After the IST re-org, some processes have been unclear, and he’s often had to hunt around for the right person to get things done.</a:t>
            </a:r>
          </a:p>
          <a:p>
            <a:pPr>
              <a:lnSpc>
                <a:spcPct val="90000"/>
              </a:lnSpc>
            </a:pPr>
            <a:r>
              <a:rPr lang="en-US" altLang="en-US" sz="1000"/>
              <a:t>Too many passwords to remember </a:t>
            </a:r>
          </a:p>
          <a:p>
            <a:pPr>
              <a:lnSpc>
                <a:spcPct val="90000"/>
              </a:lnSpc>
            </a:pPr>
            <a:r>
              <a:rPr lang="en-US" altLang="en-US" sz="1000"/>
              <a:t>Too many collaborative tools being used in organization </a:t>
            </a:r>
          </a:p>
          <a:p>
            <a:pPr>
              <a:lnSpc>
                <a:spcPct val="90000"/>
              </a:lnSpc>
            </a:pPr>
            <a:r>
              <a:rPr lang="en-US" altLang="en-US" sz="1000"/>
              <a:t>Information he needs is all over the place, not organized efficiently</a:t>
            </a:r>
          </a:p>
          <a:p>
            <a:pPr lvl="2">
              <a:lnSpc>
                <a:spcPct val="90000"/>
              </a:lnSpc>
              <a:spcBef>
                <a:spcPts val="844"/>
              </a:spcBef>
              <a:spcAft>
                <a:spcPts val="211"/>
              </a:spcAft>
              <a:buNone/>
            </a:pPr>
            <a:r>
              <a:rPr lang="en-US" altLang="en-US" sz="1000" b="1"/>
              <a:t>Site Objectives</a:t>
            </a:r>
          </a:p>
          <a:p>
            <a:pPr>
              <a:lnSpc>
                <a:spcPct val="90000"/>
              </a:lnSpc>
            </a:pPr>
            <a:r>
              <a:rPr lang="en-US" altLang="en-US" sz="1000"/>
              <a:t>Help Ernest find the information he needs quickly &amp; easily</a:t>
            </a:r>
          </a:p>
          <a:p>
            <a:pPr>
              <a:lnSpc>
                <a:spcPct val="90000"/>
              </a:lnSpc>
            </a:pPr>
            <a:r>
              <a:rPr lang="en-US" altLang="en-US" sz="1000"/>
              <a:t>Clarify the IST/OCIO information available instead of adding just another site to the confusion</a:t>
            </a:r>
          </a:p>
          <a:p>
            <a:pPr>
              <a:lnSpc>
                <a:spcPct val="90000"/>
              </a:lnSpc>
            </a:pPr>
            <a:r>
              <a:rPr lang="en-US" altLang="en-US" sz="1000"/>
              <a:t>Help Ernest learn about and connect with the IST/OCIO community</a:t>
            </a:r>
          </a:p>
        </p:txBody>
      </p:sp>
      <p:sp>
        <p:nvSpPr>
          <p:cNvPr id="241668" name="Rectangle 4"/>
          <p:cNvSpPr>
            <a:spLocks noChangeArrowheads="1"/>
          </p:cNvSpPr>
          <p:nvPr/>
        </p:nvSpPr>
        <p:spPr bwMode="auto">
          <a:xfrm>
            <a:off x="1018109" y="1018648"/>
            <a:ext cx="5840728" cy="5361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lstStyle>
            <a:lvl1pPr marL="487363" indent="-487363" defTabSz="1300163">
              <a:spcBef>
                <a:spcPct val="20000"/>
              </a:spcBef>
              <a:buClr>
                <a:srgbClr val="B2482C"/>
              </a:buClr>
              <a:buFont typeface="Times" pitchFamily="-96" charset="0"/>
              <a:buChar char="•"/>
              <a:defRPr sz="3600">
                <a:solidFill>
                  <a:srgbClr val="4C4C4C"/>
                </a:solidFill>
                <a:latin typeface="Arial" charset="0"/>
                <a:ea typeface="ＭＳ Ｐゴシック" pitchFamily="-96" charset="-128"/>
              </a:defRPr>
            </a:lvl1pPr>
            <a:lvl2pPr marL="1055688" indent="-406400" defTabSz="1300163">
              <a:spcBef>
                <a:spcPct val="20000"/>
              </a:spcBef>
              <a:buClr>
                <a:srgbClr val="599D47"/>
              </a:buClr>
              <a:buChar char="–"/>
              <a:defRPr sz="3200">
                <a:solidFill>
                  <a:srgbClr val="666666"/>
                </a:solidFill>
                <a:latin typeface="Arial" charset="0"/>
                <a:ea typeface="ＭＳ Ｐゴシック" pitchFamily="-96" charset="-128"/>
              </a:defRPr>
            </a:lvl2pPr>
            <a:lvl3pPr marL="1625600" indent="-325438" defTabSz="1300163">
              <a:spcBef>
                <a:spcPct val="20000"/>
              </a:spcBef>
              <a:buClr>
                <a:srgbClr val="B2482C"/>
              </a:buClr>
              <a:buFont typeface="Times" pitchFamily="-96" charset="0"/>
              <a:buChar char="•"/>
              <a:defRPr sz="2800">
                <a:solidFill>
                  <a:srgbClr val="808080"/>
                </a:solidFill>
                <a:latin typeface="Arial" charset="0"/>
                <a:ea typeface="ＭＳ Ｐゴシック" pitchFamily="-96" charset="-128"/>
              </a:defRPr>
            </a:lvl3pPr>
            <a:lvl4pPr marL="2274888" indent="-325438" defTabSz="1300163">
              <a:spcBef>
                <a:spcPct val="20000"/>
              </a:spcBef>
              <a:buClr>
                <a:srgbClr val="599D47"/>
              </a:buClr>
              <a:buChar char="–"/>
              <a:defRPr sz="2400">
                <a:solidFill>
                  <a:srgbClr val="999999"/>
                </a:solidFill>
                <a:latin typeface="Arial" charset="0"/>
                <a:ea typeface="ＭＳ Ｐゴシック" pitchFamily="-96" charset="-128"/>
              </a:defRPr>
            </a:lvl4pPr>
            <a:lvl5pPr marL="2925763" indent="-325438" defTabSz="1300163">
              <a:spcBef>
                <a:spcPct val="20000"/>
              </a:spcBef>
              <a:buClr>
                <a:srgbClr val="B2482C"/>
              </a:buClr>
              <a:buChar char="»"/>
              <a:defRPr sz="2000">
                <a:solidFill>
                  <a:srgbClr val="B3B3B3"/>
                </a:solidFill>
                <a:latin typeface="Arial" charset="0"/>
                <a:ea typeface="ＭＳ Ｐゴシック" pitchFamily="-96" charset="-128"/>
              </a:defRPr>
            </a:lvl5pPr>
            <a:lvl6pPr marL="33829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6pPr>
            <a:lvl7pPr marL="38401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7pPr>
            <a:lvl8pPr marL="42973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8pPr>
            <a:lvl9pPr marL="47545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9pPr>
          </a:lstStyle>
          <a:p>
            <a:pPr eaLnBrk="1" hangingPunct="1">
              <a:buFont typeface="Times" pitchFamily="-96" charset="0"/>
              <a:buNone/>
            </a:pPr>
            <a:r>
              <a:rPr lang="en-US" altLang="en-US" sz="1800">
                <a:solidFill>
                  <a:schemeClr val="tx1"/>
                </a:solidFill>
                <a:latin typeface="Times New Roman" pitchFamily="-96" charset="0"/>
              </a:rPr>
              <a:t>“Work is important, but not my whole life.”</a:t>
            </a:r>
          </a:p>
          <a:p>
            <a:pPr eaLnBrk="1" hangingPunct="1"/>
            <a:endParaRPr lang="en-US" altLang="en-US"/>
          </a:p>
        </p:txBody>
      </p:sp>
      <p:graphicFrame>
        <p:nvGraphicFramePr>
          <p:cNvPr id="241669" name="Object 5"/>
          <p:cNvGraphicFramePr>
            <a:graphicFrameLocks noChangeAspect="1"/>
          </p:cNvGraphicFramePr>
          <p:nvPr/>
        </p:nvGraphicFramePr>
        <p:xfrm>
          <a:off x="6430159" y="2787877"/>
          <a:ext cx="2143387" cy="1608391"/>
        </p:xfrm>
        <a:graphic>
          <a:graphicData uri="http://schemas.openxmlformats.org/presentationml/2006/ole">
            <mc:AlternateContent xmlns:mc="http://schemas.openxmlformats.org/markup-compatibility/2006">
              <mc:Choice xmlns:v="urn:schemas-microsoft-com:vml" Requires="v">
                <p:oleObj spid="_x0000_s1031" name="Document" r:id="rId4" imgW="3048000" imgH="2286000" progId="Word.Document.8">
                  <p:embed/>
                </p:oleObj>
              </mc:Choice>
              <mc:Fallback>
                <p:oleObj name="Document" r:id="rId4" imgW="3048000" imgH="2286000"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0159" y="2787877"/>
                        <a:ext cx="2143387" cy="16083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41670" name="Rectangle 6"/>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6805129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p:txBody>
          <a:bodyPr/>
          <a:lstStyle/>
          <a:p>
            <a:r>
              <a:rPr lang="en-US" altLang="en-US"/>
              <a:t>Sakai Persona Map</a:t>
            </a:r>
          </a:p>
        </p:txBody>
      </p:sp>
      <p:pic>
        <p:nvPicPr>
          <p:cNvPr id="254980" name="Picture 4" descr="smallpersona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116889"/>
            <a:ext cx="7074292" cy="5468529"/>
          </a:xfrm>
          <a:prstGeom prst="rect">
            <a:avLst/>
          </a:prstGeom>
          <a:noFill/>
          <a:extLst>
            <a:ext uri="{909E8E84-426E-40DD-AFC4-6F175D3DCCD1}">
              <a14:hiddenFill xmlns:a14="http://schemas.microsoft.com/office/drawing/2010/main">
                <a:solidFill>
                  <a:srgbClr val="FFFFFF"/>
                </a:solidFill>
              </a14:hiddenFill>
            </a:ext>
          </a:extLst>
        </p:spPr>
      </p:pic>
      <p:sp>
        <p:nvSpPr>
          <p:cNvPr id="254981" name="Rectangle 5"/>
          <p:cNvSpPr>
            <a:spLocks noChangeArrowheads="1"/>
          </p:cNvSpPr>
          <p:nvPr/>
        </p:nvSpPr>
        <p:spPr bwMode="auto">
          <a:xfrm>
            <a:off x="3215080" y="6219111"/>
            <a:ext cx="4470808"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4"/>
              </a:rPr>
              <a:t>http://bugs.sakaiproject.org/confluence/display/ENC/Sakai+Personas</a:t>
            </a:r>
            <a:endParaRPr lang="en-US" altLang="en-US" sz="1100"/>
          </a:p>
        </p:txBody>
      </p:sp>
      <p:sp>
        <p:nvSpPr>
          <p:cNvPr id="254983" name="Rectangle 7"/>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6984934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fontScale="90000"/>
          </a:bodyPr>
          <a:lstStyle/>
          <a:p>
            <a:r>
              <a:rPr lang="en-US" altLang="en-US"/>
              <a:t>Methods used for gathering information for personas</a:t>
            </a:r>
          </a:p>
        </p:txBody>
      </p:sp>
      <p:sp>
        <p:nvSpPr>
          <p:cNvPr id="172035" name="Rectangle 3"/>
          <p:cNvSpPr>
            <a:spLocks noGrp="1" noChangeArrowheads="1"/>
          </p:cNvSpPr>
          <p:nvPr>
            <p:ph type="body" idx="1"/>
          </p:nvPr>
        </p:nvSpPr>
        <p:spPr>
          <a:xfrm>
            <a:off x="358348" y="1662004"/>
            <a:ext cx="8000860" cy="4114800"/>
          </a:xfrm>
        </p:spPr>
        <p:txBody>
          <a:bodyPr/>
          <a:lstStyle/>
          <a:p>
            <a:r>
              <a:rPr lang="en-US" altLang="en-US"/>
              <a:t>User observation</a:t>
            </a:r>
          </a:p>
          <a:p>
            <a:r>
              <a:rPr lang="en-US" altLang="en-US"/>
              <a:t>Contextual inquiries</a:t>
            </a:r>
          </a:p>
          <a:p>
            <a:r>
              <a:rPr lang="en-US" altLang="en-US"/>
              <a:t>Interviews</a:t>
            </a:r>
          </a:p>
          <a:p>
            <a:r>
              <a:rPr lang="en-US" altLang="en-US"/>
              <a:t>Focus groups</a:t>
            </a:r>
          </a:p>
          <a:p>
            <a:r>
              <a:rPr lang="en-US" altLang="en-US"/>
              <a:t>Diary studies</a:t>
            </a:r>
          </a:p>
          <a:p>
            <a:r>
              <a:rPr lang="en-US" altLang="en-US"/>
              <a:t>Existing data</a:t>
            </a:r>
          </a:p>
          <a:p>
            <a:r>
              <a:rPr lang="en-US" altLang="en-US"/>
              <a:t>Existing knowledge</a:t>
            </a:r>
          </a:p>
        </p:txBody>
      </p:sp>
      <p:sp>
        <p:nvSpPr>
          <p:cNvPr id="172036"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28700737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r>
              <a:rPr lang="en-US" altLang="en-US"/>
              <a:t>How are personas created?</a:t>
            </a:r>
          </a:p>
        </p:txBody>
      </p:sp>
      <p:sp>
        <p:nvSpPr>
          <p:cNvPr id="156675" name="Rectangle 3"/>
          <p:cNvSpPr>
            <a:spLocks noGrp="1" noChangeArrowheads="1"/>
          </p:cNvSpPr>
          <p:nvPr>
            <p:ph type="body" idx="1"/>
          </p:nvPr>
        </p:nvSpPr>
        <p:spPr/>
        <p:txBody>
          <a:bodyPr/>
          <a:lstStyle/>
          <a:p>
            <a:r>
              <a:rPr lang="en-US" altLang="en-US" sz="2300"/>
              <a:t>Persona hypothesis</a:t>
            </a:r>
          </a:p>
          <a:p>
            <a:r>
              <a:rPr lang="en-US" altLang="en-US" sz="2300"/>
              <a:t>User research</a:t>
            </a:r>
          </a:p>
          <a:p>
            <a:r>
              <a:rPr lang="en-US" altLang="en-US" sz="2300"/>
              <a:t>Identify behavioral variables/attributes</a:t>
            </a:r>
          </a:p>
          <a:p>
            <a:r>
              <a:rPr lang="en-US" altLang="en-US" sz="2300"/>
              <a:t>Persona scales</a:t>
            </a:r>
          </a:p>
          <a:p>
            <a:r>
              <a:rPr lang="en-US" altLang="en-US" sz="2300"/>
              <a:t>Choose personas</a:t>
            </a:r>
          </a:p>
          <a:p>
            <a:r>
              <a:rPr lang="en-US" altLang="en-US" sz="2300"/>
              <a:t>Write personas</a:t>
            </a:r>
          </a:p>
          <a:p>
            <a:r>
              <a:rPr lang="en-US" altLang="en-US" sz="2300"/>
              <a:t>Communicate personas</a:t>
            </a:r>
            <a:endParaRPr lang="en-US" altLang="en-US"/>
          </a:p>
        </p:txBody>
      </p:sp>
      <p:sp>
        <p:nvSpPr>
          <p:cNvPr id="156676"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45181132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p:txBody>
          <a:bodyPr/>
          <a:lstStyle/>
          <a:p>
            <a:r>
              <a:rPr lang="en-US" altLang="en-US"/>
              <a:t>Persona hypothesis</a:t>
            </a:r>
          </a:p>
        </p:txBody>
      </p:sp>
      <p:sp>
        <p:nvSpPr>
          <p:cNvPr id="152579" name="Rectangle 3"/>
          <p:cNvSpPr>
            <a:spLocks noGrp="1" noChangeArrowheads="1"/>
          </p:cNvSpPr>
          <p:nvPr>
            <p:ph type="body" idx="1"/>
          </p:nvPr>
        </p:nvSpPr>
        <p:spPr/>
        <p:txBody>
          <a:bodyPr/>
          <a:lstStyle/>
          <a:p>
            <a:pPr>
              <a:lnSpc>
                <a:spcPct val="90000"/>
              </a:lnSpc>
            </a:pPr>
            <a:r>
              <a:rPr lang="en-US" altLang="en-US" sz="2300"/>
              <a:t>A starting point to help determine what types of users to research</a:t>
            </a:r>
          </a:p>
          <a:p>
            <a:pPr>
              <a:lnSpc>
                <a:spcPct val="90000"/>
              </a:lnSpc>
            </a:pPr>
            <a:r>
              <a:rPr lang="en-US" altLang="en-US" sz="2300"/>
              <a:t> Created </a:t>
            </a:r>
            <a:r>
              <a:rPr lang="en-US" altLang="en-US" sz="2300" i="1"/>
              <a:t>before</a:t>
            </a:r>
            <a:r>
              <a:rPr lang="en-US" altLang="en-US" sz="2300"/>
              <a:t> talking to end users</a:t>
            </a:r>
          </a:p>
          <a:p>
            <a:pPr lvl="1">
              <a:lnSpc>
                <a:spcPct val="90000"/>
              </a:lnSpc>
            </a:pPr>
            <a:r>
              <a:rPr lang="en-US" altLang="en-US" sz="2000"/>
              <a:t>Based on information gathered from stakeholders, SME’s, your personal knowledge, and review of existing literature</a:t>
            </a:r>
          </a:p>
          <a:p>
            <a:pPr lvl="1">
              <a:lnSpc>
                <a:spcPct val="90000"/>
              </a:lnSpc>
            </a:pPr>
            <a:r>
              <a:rPr lang="en-US" altLang="en-US" sz="2000"/>
              <a:t>Hypothesized behavior patterns</a:t>
            </a:r>
          </a:p>
          <a:p>
            <a:pPr lvl="1">
              <a:lnSpc>
                <a:spcPct val="90000"/>
              </a:lnSpc>
            </a:pPr>
            <a:r>
              <a:rPr lang="en-US" altLang="en-US" sz="2000"/>
              <a:t>Should </a:t>
            </a:r>
            <a:r>
              <a:rPr lang="en-US" altLang="en-US" sz="2000" i="1"/>
              <a:t>not </a:t>
            </a:r>
            <a:r>
              <a:rPr lang="en-US" altLang="en-US" sz="2000"/>
              <a:t>be based purely on demographics</a:t>
            </a:r>
          </a:p>
          <a:p>
            <a:pPr>
              <a:lnSpc>
                <a:spcPct val="90000"/>
              </a:lnSpc>
            </a:pPr>
            <a:r>
              <a:rPr lang="en-US" altLang="en-US" sz="2300"/>
              <a:t>Differentiate users based on needs and behaviors</a:t>
            </a:r>
          </a:p>
          <a:p>
            <a:pPr lvl="1">
              <a:lnSpc>
                <a:spcPct val="90000"/>
              </a:lnSpc>
            </a:pPr>
            <a:r>
              <a:rPr lang="en-US" altLang="en-US" sz="2000"/>
              <a:t>More user types can be added later if research points to other types</a:t>
            </a:r>
          </a:p>
          <a:p>
            <a:pPr lvl="1">
              <a:lnSpc>
                <a:spcPct val="90000"/>
              </a:lnSpc>
            </a:pPr>
            <a:r>
              <a:rPr lang="en-US" altLang="en-US" sz="2000"/>
              <a:t>Often map to roles in a non-consumer domain (e.g. education)</a:t>
            </a:r>
          </a:p>
          <a:p>
            <a:pPr>
              <a:lnSpc>
                <a:spcPct val="90000"/>
              </a:lnSpc>
            </a:pPr>
            <a:r>
              <a:rPr lang="en-US" altLang="en-US" sz="2300"/>
              <a:t>Can be just a rough outline/list of user goals &amp; behavior patterns you expect to see</a:t>
            </a:r>
          </a:p>
        </p:txBody>
      </p:sp>
      <p:sp>
        <p:nvSpPr>
          <p:cNvPr id="152581" name="Rectangle 5"/>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86782581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a:xfrm>
            <a:off x="375093" y="214452"/>
            <a:ext cx="5894313" cy="1142628"/>
          </a:xfrm>
        </p:spPr>
        <p:txBody>
          <a:bodyPr>
            <a:normAutofit fontScale="90000"/>
          </a:bodyPr>
          <a:lstStyle/>
          <a:p>
            <a:r>
              <a:rPr lang="en-US" altLang="en-US"/>
              <a:t>Fluid CM research: User behavior/characteristic matrices</a:t>
            </a:r>
          </a:p>
        </p:txBody>
      </p:sp>
      <p:sp>
        <p:nvSpPr>
          <p:cNvPr id="243715" name="Rectangle 3"/>
          <p:cNvSpPr>
            <a:spLocks noGrp="1" noChangeArrowheads="1"/>
          </p:cNvSpPr>
          <p:nvPr>
            <p:ph type="body" idx="1"/>
          </p:nvPr>
        </p:nvSpPr>
        <p:spPr>
          <a:xfrm>
            <a:off x="358348" y="1353729"/>
            <a:ext cx="3714087" cy="2023892"/>
          </a:xfrm>
        </p:spPr>
        <p:txBody>
          <a:bodyPr/>
          <a:lstStyle/>
          <a:p>
            <a:r>
              <a:rPr lang="en-US" altLang="en-US" sz="2300"/>
              <a:t>User types (Roles)          </a:t>
            </a:r>
          </a:p>
          <a:p>
            <a:r>
              <a:rPr lang="en-US" altLang="en-US" sz="2300"/>
              <a:t>Application (CMS) use</a:t>
            </a:r>
          </a:p>
          <a:p>
            <a:r>
              <a:rPr lang="en-US" altLang="en-US" sz="2300"/>
              <a:t>Class structure</a:t>
            </a:r>
          </a:p>
          <a:p>
            <a:r>
              <a:rPr lang="en-US" altLang="en-US" sz="2300"/>
              <a:t>Group size</a:t>
            </a:r>
          </a:p>
        </p:txBody>
      </p:sp>
      <p:pic>
        <p:nvPicPr>
          <p:cNvPr id="243716" name="Picture 4" descr="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177" y="3109556"/>
            <a:ext cx="7699446" cy="1769230"/>
          </a:xfrm>
          <a:prstGeom prst="rect">
            <a:avLst/>
          </a:prstGeom>
          <a:noFill/>
          <a:extLst>
            <a:ext uri="{909E8E84-426E-40DD-AFC4-6F175D3DCCD1}">
              <a14:hiddenFill xmlns:a14="http://schemas.microsoft.com/office/drawing/2010/main">
                <a:solidFill>
                  <a:srgbClr val="FFFFFF"/>
                </a:solidFill>
              </a14:hiddenFill>
            </a:ext>
          </a:extLst>
        </p:spPr>
      </p:pic>
      <p:sp>
        <p:nvSpPr>
          <p:cNvPr id="243717" name="Rectangle 5"/>
          <p:cNvSpPr>
            <a:spLocks noChangeArrowheads="1"/>
          </p:cNvSpPr>
          <p:nvPr/>
        </p:nvSpPr>
        <p:spPr bwMode="auto">
          <a:xfrm>
            <a:off x="4286774" y="1554778"/>
            <a:ext cx="3714087" cy="202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lstStyle>
            <a:lvl1pPr marL="487363" indent="-487363" defTabSz="1300163">
              <a:spcBef>
                <a:spcPct val="20000"/>
              </a:spcBef>
              <a:buClr>
                <a:srgbClr val="B2482C"/>
              </a:buClr>
              <a:buFont typeface="Times" pitchFamily="-96" charset="0"/>
              <a:buChar char="•"/>
              <a:defRPr sz="3600">
                <a:solidFill>
                  <a:srgbClr val="4C4C4C"/>
                </a:solidFill>
                <a:latin typeface="Arial" charset="0"/>
                <a:ea typeface="ＭＳ Ｐゴシック" pitchFamily="-96" charset="-128"/>
              </a:defRPr>
            </a:lvl1pPr>
            <a:lvl2pPr marL="1055688" indent="-406400" defTabSz="1300163">
              <a:spcBef>
                <a:spcPct val="20000"/>
              </a:spcBef>
              <a:buClr>
                <a:srgbClr val="599D47"/>
              </a:buClr>
              <a:buChar char="–"/>
              <a:defRPr sz="3200">
                <a:solidFill>
                  <a:srgbClr val="666666"/>
                </a:solidFill>
                <a:latin typeface="Arial" charset="0"/>
                <a:ea typeface="ＭＳ Ｐゴシック" pitchFamily="-96" charset="-128"/>
              </a:defRPr>
            </a:lvl2pPr>
            <a:lvl3pPr marL="1625600" indent="-325438" defTabSz="1300163">
              <a:spcBef>
                <a:spcPct val="20000"/>
              </a:spcBef>
              <a:buClr>
                <a:srgbClr val="B2482C"/>
              </a:buClr>
              <a:buFont typeface="Times" pitchFamily="-96" charset="0"/>
              <a:buChar char="•"/>
              <a:defRPr sz="2800">
                <a:solidFill>
                  <a:srgbClr val="808080"/>
                </a:solidFill>
                <a:latin typeface="Arial" charset="0"/>
                <a:ea typeface="ＭＳ Ｐゴシック" pitchFamily="-96" charset="-128"/>
              </a:defRPr>
            </a:lvl3pPr>
            <a:lvl4pPr marL="2274888" indent="-325438" defTabSz="1300163">
              <a:spcBef>
                <a:spcPct val="20000"/>
              </a:spcBef>
              <a:buClr>
                <a:srgbClr val="599D47"/>
              </a:buClr>
              <a:buChar char="–"/>
              <a:defRPr sz="2400">
                <a:solidFill>
                  <a:srgbClr val="999999"/>
                </a:solidFill>
                <a:latin typeface="Arial" charset="0"/>
                <a:ea typeface="ＭＳ Ｐゴシック" pitchFamily="-96" charset="-128"/>
              </a:defRPr>
            </a:lvl4pPr>
            <a:lvl5pPr marL="2925763" indent="-325438" defTabSz="1300163">
              <a:spcBef>
                <a:spcPct val="20000"/>
              </a:spcBef>
              <a:buClr>
                <a:srgbClr val="B2482C"/>
              </a:buClr>
              <a:buChar char="»"/>
              <a:defRPr sz="2000">
                <a:solidFill>
                  <a:srgbClr val="B3B3B3"/>
                </a:solidFill>
                <a:latin typeface="Arial" charset="0"/>
                <a:ea typeface="ＭＳ Ｐゴシック" pitchFamily="-96" charset="-128"/>
              </a:defRPr>
            </a:lvl5pPr>
            <a:lvl6pPr marL="33829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6pPr>
            <a:lvl7pPr marL="38401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7pPr>
            <a:lvl8pPr marL="42973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8pPr>
            <a:lvl9pPr marL="47545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9pPr>
          </a:lstStyle>
          <a:p>
            <a:pPr eaLnBrk="1" hangingPunct="1">
              <a:lnSpc>
                <a:spcPct val="90000"/>
              </a:lnSpc>
            </a:pPr>
            <a:r>
              <a:rPr lang="en-US" altLang="en-US" sz="2300"/>
              <a:t>Technical level</a:t>
            </a:r>
          </a:p>
          <a:p>
            <a:pPr eaLnBrk="1" hangingPunct="1">
              <a:lnSpc>
                <a:spcPct val="90000"/>
              </a:lnSpc>
            </a:pPr>
            <a:r>
              <a:rPr lang="en-US" altLang="en-US" sz="2300"/>
              <a:t>Country/region</a:t>
            </a:r>
          </a:p>
          <a:p>
            <a:pPr eaLnBrk="1" hangingPunct="1">
              <a:lnSpc>
                <a:spcPct val="90000"/>
              </a:lnSpc>
            </a:pPr>
            <a:r>
              <a:rPr lang="en-US" altLang="en-US" sz="2300"/>
              <a:t>Type of institution</a:t>
            </a:r>
          </a:p>
          <a:p>
            <a:pPr eaLnBrk="1" hangingPunct="1">
              <a:lnSpc>
                <a:spcPct val="90000"/>
              </a:lnSpc>
            </a:pPr>
            <a:endParaRPr lang="en-US" altLang="en-US" sz="2300"/>
          </a:p>
          <a:p>
            <a:pPr eaLnBrk="1" hangingPunct="1">
              <a:lnSpc>
                <a:spcPct val="90000"/>
              </a:lnSpc>
            </a:pPr>
            <a:endParaRPr lang="en-US" altLang="en-US" sz="2300"/>
          </a:p>
        </p:txBody>
      </p:sp>
      <p:pic>
        <p:nvPicPr>
          <p:cNvPr id="243719" name="Picture 7" descr="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09947" y="4780495"/>
            <a:ext cx="6788507" cy="1813907"/>
          </a:xfrm>
          <a:prstGeom prst="rect">
            <a:avLst/>
          </a:prstGeom>
          <a:noFill/>
          <a:extLst>
            <a:ext uri="{909E8E84-426E-40DD-AFC4-6F175D3DCCD1}">
              <a14:hiddenFill xmlns:a14="http://schemas.microsoft.com/office/drawing/2010/main">
                <a:solidFill>
                  <a:srgbClr val="FFFFFF"/>
                </a:solidFill>
              </a14:hiddenFill>
            </a:ext>
          </a:extLst>
        </p:spPr>
      </p:pic>
      <p:sp>
        <p:nvSpPr>
          <p:cNvPr id="243721" name="Rectangle 9"/>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243722" name="Rectangle 10"/>
          <p:cNvSpPr>
            <a:spLocks noChangeArrowheads="1"/>
          </p:cNvSpPr>
          <p:nvPr/>
        </p:nvSpPr>
        <p:spPr bwMode="auto">
          <a:xfrm>
            <a:off x="6376575" y="2787877"/>
            <a:ext cx="2535225" cy="236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solidFill>
                  <a:srgbClr val="4C4C4C"/>
                </a:solidFill>
                <a:hlinkClick r:id="rId5"/>
              </a:rPr>
              <a:t>http://wiki.fluidproject.org/x/vgIa</a:t>
            </a:r>
            <a:endParaRPr lang="en-US" altLang="en-US" sz="1500">
              <a:solidFill>
                <a:srgbClr val="4C4C4C"/>
              </a:solidFill>
            </a:endParaRPr>
          </a:p>
        </p:txBody>
      </p:sp>
    </p:spTree>
    <p:extLst>
      <p:ext uri="{BB962C8B-B14F-4D97-AF65-F5344CB8AC3E}">
        <p14:creationId xmlns:p14="http://schemas.microsoft.com/office/powerpoint/2010/main" val="40888347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US" altLang="en-US"/>
              <a:t>User research</a:t>
            </a:r>
          </a:p>
        </p:txBody>
      </p:sp>
      <p:sp>
        <p:nvSpPr>
          <p:cNvPr id="197635" name="Rectangle 3"/>
          <p:cNvSpPr>
            <a:spLocks noGrp="1" noChangeArrowheads="1"/>
          </p:cNvSpPr>
          <p:nvPr>
            <p:ph type="body" idx="1"/>
          </p:nvPr>
        </p:nvSpPr>
        <p:spPr/>
        <p:txBody>
          <a:bodyPr/>
          <a:lstStyle/>
          <a:p>
            <a:pPr>
              <a:buSzPct val="77000"/>
            </a:pPr>
            <a:r>
              <a:rPr lang="en-US" altLang="en-US" sz="2300"/>
              <a:t>Interview &amp; observe users in the context of their work</a:t>
            </a:r>
          </a:p>
          <a:p>
            <a:pPr>
              <a:buSzPct val="77000"/>
            </a:pPr>
            <a:r>
              <a:rPr lang="en-US" altLang="en-US" sz="2300"/>
              <a:t>Use focus structure document to guide each user visit</a:t>
            </a:r>
          </a:p>
          <a:p>
            <a:pPr>
              <a:buSzPct val="77000"/>
            </a:pPr>
            <a:r>
              <a:rPr lang="en-US" altLang="en-US" sz="2300"/>
              <a:t>Take detailed notes &amp; photos</a:t>
            </a:r>
          </a:p>
          <a:p>
            <a:pPr lvl="1">
              <a:buSzPct val="77000"/>
            </a:pPr>
            <a:r>
              <a:rPr lang="en-US" altLang="en-US" sz="2000"/>
              <a:t>Capture interesting quotes</a:t>
            </a:r>
          </a:p>
          <a:p>
            <a:pPr lvl="1">
              <a:buSzPct val="77000"/>
            </a:pPr>
            <a:r>
              <a:rPr lang="en-US" altLang="en-US" sz="2000"/>
              <a:t>Use symbols in notes to organize info</a:t>
            </a:r>
          </a:p>
          <a:p>
            <a:pPr>
              <a:buSzPct val="77000"/>
            </a:pPr>
            <a:r>
              <a:rPr lang="en-US" altLang="en-US" sz="2300"/>
              <a:t>Process ‘raw’ notes into a more categorized &amp; synthesized format</a:t>
            </a:r>
          </a:p>
          <a:p>
            <a:pPr>
              <a:buSzPct val="77000"/>
            </a:pPr>
            <a:r>
              <a:rPr lang="en-US" altLang="en-US" sz="2300"/>
              <a:t>Create summaries of notes</a:t>
            </a:r>
            <a:endParaRPr lang="en-US" altLang="en-US"/>
          </a:p>
        </p:txBody>
      </p:sp>
      <p:sp>
        <p:nvSpPr>
          <p:cNvPr id="197636"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31291567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ChangeArrowheads="1"/>
          </p:cNvSpPr>
          <p:nvPr>
            <p:ph type="title"/>
          </p:nvPr>
        </p:nvSpPr>
        <p:spPr/>
        <p:txBody>
          <a:bodyPr/>
          <a:lstStyle/>
          <a:p>
            <a:r>
              <a:rPr lang="en-US" altLang="en-US"/>
              <a:t>Raw notes	</a:t>
            </a:r>
          </a:p>
        </p:txBody>
      </p:sp>
      <p:sp>
        <p:nvSpPr>
          <p:cNvPr id="236547" name="Rectangle 3"/>
          <p:cNvSpPr>
            <a:spLocks noGrp="1" noChangeArrowheads="1"/>
          </p:cNvSpPr>
          <p:nvPr>
            <p:ph type="body" idx="1"/>
          </p:nvPr>
        </p:nvSpPr>
        <p:spPr>
          <a:xfrm>
            <a:off x="304763" y="1246503"/>
            <a:ext cx="8000860" cy="4114800"/>
          </a:xfrm>
        </p:spPr>
        <p:txBody>
          <a:bodyPr>
            <a:normAutofit fontScale="92500" lnSpcReduction="10000"/>
          </a:bodyPr>
          <a:lstStyle/>
          <a:p>
            <a:pPr>
              <a:lnSpc>
                <a:spcPct val="90000"/>
              </a:lnSpc>
              <a:buFontTx/>
              <a:buChar char="-"/>
            </a:pPr>
            <a:r>
              <a:rPr lang="en-US" altLang="en-US" sz="2300">
                <a:latin typeface="Times New Roman" pitchFamily="-96" charset="0"/>
                <a:cs typeface="Times New Roman" pitchFamily="-96" charset="0"/>
              </a:rPr>
              <a:t>Works both at home and in her (very organized) office; carries her PC back and forth</a:t>
            </a:r>
          </a:p>
          <a:p>
            <a:pPr>
              <a:lnSpc>
                <a:spcPct val="90000"/>
              </a:lnSpc>
              <a:buFontTx/>
              <a:buChar char="-"/>
            </a:pPr>
            <a:r>
              <a:rPr lang="en-US" altLang="en-US" sz="2300">
                <a:latin typeface="Times New Roman" pitchFamily="-96" charset="0"/>
              </a:rPr>
              <a:t>Seminar: posts multiple discussion questions each week, has students respond to 1 each week. Part of participation grade which is 25% of their total grade.</a:t>
            </a:r>
          </a:p>
          <a:p>
            <a:pPr>
              <a:lnSpc>
                <a:spcPct val="90000"/>
              </a:lnSpc>
              <a:buFont typeface="Times" pitchFamily="-96" charset="0"/>
              <a:buNone/>
            </a:pPr>
            <a:r>
              <a:rPr lang="en-US" altLang="en-US" sz="2300">
                <a:latin typeface="Times New Roman" pitchFamily="-96" charset="0"/>
                <a:cs typeface="Times New Roman" pitchFamily="-96" charset="0"/>
              </a:rPr>
              <a:t>-	</a:t>
            </a:r>
            <a:r>
              <a:rPr lang="en-US" altLang="en-US" sz="2300">
                <a:latin typeface="Times New Roman" pitchFamily="-96" charset="0"/>
              </a:rPr>
              <a:t>Would like students to have a one stop shop where they can get all info for her class: website, bSpace, Library Resources</a:t>
            </a:r>
          </a:p>
          <a:p>
            <a:pPr>
              <a:lnSpc>
                <a:spcPct val="90000"/>
              </a:lnSpc>
              <a:buFont typeface="Times" pitchFamily="-96" charset="0"/>
              <a:buNone/>
            </a:pPr>
            <a:r>
              <a:rPr lang="en-US" altLang="en-US" sz="2300">
                <a:latin typeface="Times New Roman" pitchFamily="-96" charset="0"/>
                <a:cs typeface="Times New Roman" pitchFamily="-96" charset="0"/>
              </a:rPr>
              <a:t>-	</a:t>
            </a:r>
            <a:r>
              <a:rPr lang="en-US" altLang="en-US" sz="2300">
                <a:latin typeface="Times New Roman" pitchFamily="-96" charset="0"/>
              </a:rPr>
              <a:t>Throughout the semester she puts all her grades in Excel; she has mostly quizzes and exams, and only has a few assignments</a:t>
            </a:r>
          </a:p>
          <a:p>
            <a:pPr lvl="1">
              <a:lnSpc>
                <a:spcPct val="90000"/>
              </a:lnSpc>
            </a:pPr>
            <a:r>
              <a:rPr lang="en-US" altLang="en-US" sz="2000">
                <a:latin typeface="Times New Roman" pitchFamily="-96" charset="0"/>
              </a:rPr>
              <a:t>Wants to be able to save copies of files having to do with students on her local drive 	</a:t>
            </a:r>
          </a:p>
          <a:p>
            <a:pPr lvl="2">
              <a:lnSpc>
                <a:spcPct val="90000"/>
              </a:lnSpc>
            </a:pPr>
            <a:r>
              <a:rPr lang="en-US" altLang="en-US" sz="1700">
                <a:latin typeface="Times New Roman" pitchFamily="-96" charset="0"/>
              </a:rPr>
              <a:t>Helpful info if students ask for recommendations later</a:t>
            </a:r>
          </a:p>
          <a:p>
            <a:pPr>
              <a:lnSpc>
                <a:spcPct val="90000"/>
              </a:lnSpc>
              <a:buFont typeface="Times" pitchFamily="-96" charset="0"/>
              <a:buNone/>
            </a:pPr>
            <a:r>
              <a:rPr lang="en-US" altLang="en-US" sz="2300">
                <a:latin typeface="Times New Roman" pitchFamily="-96" charset="0"/>
                <a:cs typeface="Times New Roman" pitchFamily="-96" charset="0"/>
              </a:rPr>
              <a:t>-	</a:t>
            </a:r>
            <a:r>
              <a:rPr lang="en-US" altLang="en-US" sz="2300">
                <a:latin typeface="Times New Roman" pitchFamily="-96" charset="0"/>
              </a:rPr>
              <a:t>She</a:t>
            </a:r>
            <a:r>
              <a:rPr lang="en-US" altLang="en-US" sz="2300">
                <a:latin typeface="Arial"/>
              </a:rPr>
              <a:t>’</a:t>
            </a:r>
            <a:r>
              <a:rPr lang="en-US" altLang="en-US" sz="2300">
                <a:latin typeface="Times New Roman" pitchFamily="-96" charset="0"/>
              </a:rPr>
              <a:t>s usually only a week ahead of the class in her preparation, which may change in the future when she</a:t>
            </a:r>
            <a:r>
              <a:rPr lang="en-US" altLang="en-US" sz="2300">
                <a:latin typeface="Arial"/>
              </a:rPr>
              <a:t>’</a:t>
            </a:r>
            <a:r>
              <a:rPr lang="en-US" altLang="en-US" sz="2300">
                <a:latin typeface="Times New Roman" pitchFamily="-96" charset="0"/>
              </a:rPr>
              <a:t>s taught the class more</a:t>
            </a:r>
            <a:endParaRPr lang="en-US" altLang="en-US" sz="2300"/>
          </a:p>
        </p:txBody>
      </p:sp>
      <p:sp>
        <p:nvSpPr>
          <p:cNvPr id="236548"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2604731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ChangeArrowheads="1"/>
          </p:cNvSpPr>
          <p:nvPr>
            <p:ph type="title"/>
          </p:nvPr>
        </p:nvSpPr>
        <p:spPr/>
        <p:txBody>
          <a:bodyPr>
            <a:normAutofit fontScale="90000"/>
          </a:bodyPr>
          <a:lstStyle/>
          <a:p>
            <a:r>
              <a:rPr lang="en-US" altLang="en-US"/>
              <a:t>Categorized Notes - Content Management</a:t>
            </a:r>
          </a:p>
        </p:txBody>
      </p:sp>
      <p:sp>
        <p:nvSpPr>
          <p:cNvPr id="237571" name="Rectangle 3"/>
          <p:cNvSpPr>
            <a:spLocks noGrp="1" noChangeArrowheads="1"/>
          </p:cNvSpPr>
          <p:nvPr>
            <p:ph type="body" idx="1"/>
          </p:nvPr>
        </p:nvSpPr>
        <p:spPr>
          <a:xfrm>
            <a:off x="375093" y="1769230"/>
            <a:ext cx="5428797" cy="4114800"/>
          </a:xfrm>
        </p:spPr>
        <p:txBody>
          <a:bodyPr/>
          <a:lstStyle/>
          <a:p>
            <a:r>
              <a:rPr lang="en-US" altLang="en-US" sz="2300"/>
              <a:t>Interview/Observation Setup</a:t>
            </a:r>
          </a:p>
          <a:p>
            <a:r>
              <a:rPr lang="en-US" altLang="en-US" sz="2300"/>
              <a:t>Persona Info (personal details)</a:t>
            </a:r>
          </a:p>
          <a:p>
            <a:r>
              <a:rPr lang="en-US" altLang="en-US" sz="2300"/>
              <a:t>Context of work</a:t>
            </a:r>
          </a:p>
          <a:p>
            <a:r>
              <a:rPr lang="en-US" altLang="en-US" sz="2300"/>
              <a:t>Teaching style/format</a:t>
            </a:r>
          </a:p>
          <a:p>
            <a:r>
              <a:rPr lang="en-US" altLang="en-US" sz="2300"/>
              <a:t>Computer/Technology use</a:t>
            </a:r>
          </a:p>
          <a:p>
            <a:r>
              <a:rPr lang="en-US" altLang="en-US" sz="2300"/>
              <a:t>Use cases/Activities</a:t>
            </a:r>
          </a:p>
          <a:p>
            <a:r>
              <a:rPr lang="en-US" altLang="en-US" sz="2300"/>
              <a:t>Pain points/Opportunities/Time wasters</a:t>
            </a:r>
          </a:p>
          <a:p>
            <a:r>
              <a:rPr lang="en-US" altLang="en-US" sz="2300"/>
              <a:t>User goals</a:t>
            </a:r>
            <a:endParaRPr lang="en-US" altLang="en-US"/>
          </a:p>
        </p:txBody>
      </p:sp>
      <p:sp>
        <p:nvSpPr>
          <p:cNvPr id="237572" name="Rectangle 4"/>
          <p:cNvSpPr>
            <a:spLocks noChangeArrowheads="1"/>
          </p:cNvSpPr>
          <p:nvPr/>
        </p:nvSpPr>
        <p:spPr bwMode="auto">
          <a:xfrm>
            <a:off x="4821504" y="1393939"/>
            <a:ext cx="4322496"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1429" tIns="45715" rIns="91429" bIns="45715"/>
          <a:lstStyle>
            <a:lvl1pPr marL="487363" indent="-487363" defTabSz="1300163">
              <a:spcBef>
                <a:spcPct val="20000"/>
              </a:spcBef>
              <a:buClr>
                <a:srgbClr val="B2482C"/>
              </a:buClr>
              <a:buFont typeface="Times" pitchFamily="-96" charset="0"/>
              <a:buChar char="•"/>
              <a:defRPr sz="3600">
                <a:solidFill>
                  <a:srgbClr val="4C4C4C"/>
                </a:solidFill>
                <a:latin typeface="Arial" charset="0"/>
                <a:ea typeface="ＭＳ Ｐゴシック" pitchFamily="-96" charset="-128"/>
              </a:defRPr>
            </a:lvl1pPr>
            <a:lvl2pPr marL="1055688" indent="-406400" defTabSz="1300163">
              <a:spcBef>
                <a:spcPct val="20000"/>
              </a:spcBef>
              <a:buClr>
                <a:srgbClr val="599D47"/>
              </a:buClr>
              <a:buChar char="–"/>
              <a:defRPr sz="3200">
                <a:solidFill>
                  <a:srgbClr val="666666"/>
                </a:solidFill>
                <a:latin typeface="Arial" charset="0"/>
                <a:ea typeface="ＭＳ Ｐゴシック" pitchFamily="-96" charset="-128"/>
              </a:defRPr>
            </a:lvl2pPr>
            <a:lvl3pPr marL="1625600" indent="-325438" defTabSz="1300163">
              <a:spcBef>
                <a:spcPct val="20000"/>
              </a:spcBef>
              <a:buClr>
                <a:srgbClr val="B2482C"/>
              </a:buClr>
              <a:buFont typeface="Times" pitchFamily="-96" charset="0"/>
              <a:buChar char="•"/>
              <a:defRPr sz="2800">
                <a:solidFill>
                  <a:srgbClr val="808080"/>
                </a:solidFill>
                <a:latin typeface="Arial" charset="0"/>
                <a:ea typeface="ＭＳ Ｐゴシック" pitchFamily="-96" charset="-128"/>
              </a:defRPr>
            </a:lvl3pPr>
            <a:lvl4pPr marL="2274888" indent="-325438" defTabSz="1300163">
              <a:spcBef>
                <a:spcPct val="20000"/>
              </a:spcBef>
              <a:buClr>
                <a:srgbClr val="599D47"/>
              </a:buClr>
              <a:buChar char="–"/>
              <a:defRPr sz="2400">
                <a:solidFill>
                  <a:srgbClr val="999999"/>
                </a:solidFill>
                <a:latin typeface="Arial" charset="0"/>
                <a:ea typeface="ＭＳ Ｐゴシック" pitchFamily="-96" charset="-128"/>
              </a:defRPr>
            </a:lvl4pPr>
            <a:lvl5pPr marL="2925763" indent="-325438" defTabSz="1300163">
              <a:spcBef>
                <a:spcPct val="20000"/>
              </a:spcBef>
              <a:buClr>
                <a:srgbClr val="B2482C"/>
              </a:buClr>
              <a:buChar char="»"/>
              <a:defRPr sz="2000">
                <a:solidFill>
                  <a:srgbClr val="B3B3B3"/>
                </a:solidFill>
                <a:latin typeface="Arial" charset="0"/>
                <a:ea typeface="ＭＳ Ｐゴシック" pitchFamily="-96" charset="-128"/>
              </a:defRPr>
            </a:lvl5pPr>
            <a:lvl6pPr marL="33829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6pPr>
            <a:lvl7pPr marL="38401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7pPr>
            <a:lvl8pPr marL="42973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8pPr>
            <a:lvl9pPr marL="4754563" indent="-325438" defTabSz="1300163" fontAlgn="base">
              <a:spcBef>
                <a:spcPct val="20000"/>
              </a:spcBef>
              <a:spcAft>
                <a:spcPct val="0"/>
              </a:spcAft>
              <a:buClr>
                <a:srgbClr val="B2482C"/>
              </a:buClr>
              <a:buChar char="»"/>
              <a:defRPr sz="2000">
                <a:solidFill>
                  <a:srgbClr val="B3B3B3"/>
                </a:solidFill>
                <a:latin typeface="Arial" charset="0"/>
                <a:ea typeface="ＭＳ Ｐゴシック" pitchFamily="-96" charset="-128"/>
              </a:defRPr>
            </a:lvl9pPr>
          </a:lstStyle>
          <a:p>
            <a:pPr eaLnBrk="1" hangingPunct="1">
              <a:lnSpc>
                <a:spcPct val="90000"/>
              </a:lnSpc>
              <a:buFont typeface="Times" pitchFamily="-96" charset="0"/>
              <a:buNone/>
            </a:pPr>
            <a:endParaRPr lang="en-US" altLang="en-US" sz="2300"/>
          </a:p>
          <a:p>
            <a:pPr eaLnBrk="1" hangingPunct="1">
              <a:lnSpc>
                <a:spcPct val="90000"/>
              </a:lnSpc>
            </a:pPr>
            <a:r>
              <a:rPr lang="en-US" altLang="en-US" sz="2300"/>
              <a:t>Typical/Good/Bad day </a:t>
            </a:r>
          </a:p>
          <a:p>
            <a:pPr eaLnBrk="1" hangingPunct="1">
              <a:lnSpc>
                <a:spcPct val="90000"/>
              </a:lnSpc>
            </a:pPr>
            <a:r>
              <a:rPr lang="en-US" altLang="en-US" sz="2300"/>
              <a:t>Course Details</a:t>
            </a:r>
          </a:p>
          <a:p>
            <a:pPr eaLnBrk="1" hangingPunct="1">
              <a:lnSpc>
                <a:spcPct val="90000"/>
              </a:lnSpc>
            </a:pPr>
            <a:r>
              <a:rPr lang="en-US" altLang="en-US" sz="2300"/>
              <a:t>Schedule/Organization</a:t>
            </a:r>
          </a:p>
          <a:p>
            <a:pPr eaLnBrk="1" hangingPunct="1">
              <a:lnSpc>
                <a:spcPct val="90000"/>
              </a:lnSpc>
            </a:pPr>
            <a:r>
              <a:rPr lang="en-US" altLang="en-US" sz="2300"/>
              <a:t>General CMS/LMS use &amp; activities</a:t>
            </a:r>
          </a:p>
          <a:p>
            <a:pPr eaLnBrk="1" hangingPunct="1">
              <a:lnSpc>
                <a:spcPct val="90000"/>
              </a:lnSpc>
            </a:pPr>
            <a:r>
              <a:rPr lang="en-US" altLang="en-US" sz="2300"/>
              <a:t>Types of course materials</a:t>
            </a:r>
          </a:p>
          <a:p>
            <a:pPr eaLnBrk="1" hangingPunct="1">
              <a:lnSpc>
                <a:spcPct val="90000"/>
              </a:lnSpc>
            </a:pPr>
            <a:r>
              <a:rPr lang="en-US" altLang="en-US" sz="2300"/>
              <a:t>Communication</a:t>
            </a:r>
          </a:p>
          <a:p>
            <a:pPr eaLnBrk="1" hangingPunct="1">
              <a:lnSpc>
                <a:spcPct val="90000"/>
              </a:lnSpc>
            </a:pPr>
            <a:r>
              <a:rPr lang="en-US" altLang="en-US" sz="2300"/>
              <a:t>Content Reuse</a:t>
            </a:r>
          </a:p>
          <a:p>
            <a:pPr eaLnBrk="1" hangingPunct="1">
              <a:lnSpc>
                <a:spcPct val="90000"/>
              </a:lnSpc>
            </a:pPr>
            <a:r>
              <a:rPr lang="en-US" altLang="en-US" sz="2300"/>
              <a:t>Photos</a:t>
            </a:r>
          </a:p>
          <a:p>
            <a:pPr eaLnBrk="1" hangingPunct="1">
              <a:lnSpc>
                <a:spcPct val="90000"/>
              </a:lnSpc>
            </a:pPr>
            <a:endParaRPr lang="en-US" altLang="en-US" sz="2300"/>
          </a:p>
        </p:txBody>
      </p:sp>
      <p:sp>
        <p:nvSpPr>
          <p:cNvPr id="237573" name="Rectangle 5"/>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a:t>
            </a:r>
            <a:r>
              <a:rPr lang="en-US" altLang="en-US" sz="1200" b="1"/>
              <a:t>User Research</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a:solidFill>
                  <a:srgbClr val="4C4C4C"/>
                </a:solidFill>
              </a:rPr>
              <a:t>Modeling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59679261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ChangeArrowheads="1"/>
          </p:cNvSpPr>
          <p:nvPr>
            <p:ph type="title"/>
          </p:nvPr>
        </p:nvSpPr>
        <p:spPr/>
        <p:txBody>
          <a:bodyPr/>
          <a:lstStyle/>
          <a:p>
            <a:r>
              <a:rPr lang="en-US" altLang="en-US"/>
              <a:t>Identify variables</a:t>
            </a:r>
          </a:p>
        </p:txBody>
      </p:sp>
      <p:sp>
        <p:nvSpPr>
          <p:cNvPr id="201731" name="Rectangle 3"/>
          <p:cNvSpPr>
            <a:spLocks noGrp="1" noChangeArrowheads="1"/>
          </p:cNvSpPr>
          <p:nvPr>
            <p:ph type="body" idx="1"/>
          </p:nvPr>
        </p:nvSpPr>
        <p:spPr/>
        <p:txBody>
          <a:bodyPr/>
          <a:lstStyle/>
          <a:p>
            <a:r>
              <a:rPr lang="en-US" altLang="en-US" sz="2300"/>
              <a:t>Personas should be based on observed </a:t>
            </a:r>
            <a:r>
              <a:rPr lang="en-US" altLang="en-US" sz="2300" i="1"/>
              <a:t>behavior</a:t>
            </a:r>
            <a:r>
              <a:rPr lang="en-US" altLang="en-US" sz="2300"/>
              <a:t> patterns</a:t>
            </a:r>
          </a:p>
          <a:p>
            <a:r>
              <a:rPr lang="en-US" altLang="en-US" sz="2300"/>
              <a:t>Identify the behavioral variables which differentiate your interviewees</a:t>
            </a:r>
          </a:p>
          <a:p>
            <a:r>
              <a:rPr lang="en-US" altLang="en-US" sz="2300"/>
              <a:t>Two by two comparison - UIE.com method</a:t>
            </a:r>
          </a:p>
          <a:p>
            <a:pPr lvl="1"/>
            <a:r>
              <a:rPr lang="en-US" altLang="en-US" sz="2000"/>
              <a:t>Read two randomly chosen summaries</a:t>
            </a:r>
          </a:p>
          <a:p>
            <a:pPr lvl="1"/>
            <a:r>
              <a:rPr lang="en-US" altLang="en-US" sz="2000"/>
              <a:t>List attributes that make interviewees similar &amp; different</a:t>
            </a:r>
          </a:p>
          <a:p>
            <a:pPr lvl="1"/>
            <a:r>
              <a:rPr lang="en-US" altLang="en-US" sz="2000"/>
              <a:t>Replace one of the summaries with another randomly chosen one</a:t>
            </a:r>
          </a:p>
          <a:p>
            <a:pPr lvl="1"/>
            <a:r>
              <a:rPr lang="en-US" altLang="en-US" sz="2000"/>
              <a:t>Repeat until all summaries are read</a:t>
            </a:r>
          </a:p>
          <a:p>
            <a:r>
              <a:rPr lang="en-US" altLang="en-US" sz="2300"/>
              <a:t>Choose endpoints of scales</a:t>
            </a:r>
          </a:p>
        </p:txBody>
      </p:sp>
      <p:sp>
        <p:nvSpPr>
          <p:cNvPr id="20173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05599850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p:txBody>
          <a:bodyPr/>
          <a:lstStyle/>
          <a:p>
            <a:r>
              <a:rPr lang="en-US" altLang="en-US"/>
              <a:t>Persona scales</a:t>
            </a:r>
          </a:p>
        </p:txBody>
      </p:sp>
      <p:sp>
        <p:nvSpPr>
          <p:cNvPr id="202759" name="Rectangle 7"/>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pic>
        <p:nvPicPr>
          <p:cNvPr id="202761" name="Picture 9" descr="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770" y="1286712"/>
            <a:ext cx="3437233" cy="4610721"/>
          </a:xfrm>
          <a:prstGeom prst="rect">
            <a:avLst/>
          </a:prstGeom>
          <a:noFill/>
          <a:extLst>
            <a:ext uri="{909E8E84-426E-40DD-AFC4-6F175D3DCCD1}">
              <a14:hiddenFill xmlns:a14="http://schemas.microsoft.com/office/drawing/2010/main">
                <a:solidFill>
                  <a:srgbClr val="FFFFFF"/>
                </a:solidFill>
              </a14:hiddenFill>
            </a:ext>
          </a:extLst>
        </p:spPr>
      </p:pic>
      <p:sp>
        <p:nvSpPr>
          <p:cNvPr id="202762" name="Rectangle 10"/>
          <p:cNvSpPr>
            <a:spLocks noGrp="1" noChangeArrowheads="1"/>
          </p:cNvSpPr>
          <p:nvPr>
            <p:ph type="body" idx="1"/>
          </p:nvPr>
        </p:nvSpPr>
        <p:spPr>
          <a:xfrm>
            <a:off x="4715450" y="1608391"/>
            <a:ext cx="3054326" cy="3806525"/>
          </a:xfrm>
          <a:noFill/>
          <a:ln w="12700">
            <a:solidFill>
              <a:schemeClr val="bg2"/>
            </a:solidFill>
            <a:miter lim="800000"/>
            <a:headEnd/>
            <a:tailEnd/>
          </a:ln>
        </p:spPr>
        <p:txBody>
          <a:bodyPr/>
          <a:lstStyle/>
          <a:p>
            <a:pPr>
              <a:lnSpc>
                <a:spcPct val="90000"/>
              </a:lnSpc>
              <a:buFont typeface="Times" pitchFamily="-96" charset="0"/>
              <a:buNone/>
            </a:pPr>
            <a:r>
              <a:rPr lang="en-US" altLang="en-US" sz="2000">
                <a:solidFill>
                  <a:srgbClr val="666666"/>
                </a:solidFill>
              </a:rPr>
              <a:t>Distinctions</a:t>
            </a:r>
          </a:p>
          <a:p>
            <a:pPr>
              <a:lnSpc>
                <a:spcPct val="90000"/>
              </a:lnSpc>
            </a:pPr>
            <a:r>
              <a:rPr lang="en-US" altLang="en-US" sz="1400">
                <a:solidFill>
                  <a:srgbClr val="666666"/>
                </a:solidFill>
              </a:rPr>
              <a:t>Roles</a:t>
            </a:r>
          </a:p>
          <a:p>
            <a:pPr>
              <a:lnSpc>
                <a:spcPct val="90000"/>
              </a:lnSpc>
            </a:pPr>
            <a:r>
              <a:rPr lang="en-US" altLang="en-US" sz="1400">
                <a:solidFill>
                  <a:srgbClr val="666666"/>
                </a:solidFill>
              </a:rPr>
              <a:t>Support running class</a:t>
            </a:r>
          </a:p>
          <a:p>
            <a:pPr>
              <a:lnSpc>
                <a:spcPct val="90000"/>
              </a:lnSpc>
            </a:pPr>
            <a:r>
              <a:rPr lang="en-US" altLang="en-US" sz="1400">
                <a:solidFill>
                  <a:srgbClr val="666666"/>
                </a:solidFill>
              </a:rPr>
              <a:t>Timing of posting materials</a:t>
            </a:r>
          </a:p>
          <a:p>
            <a:pPr>
              <a:lnSpc>
                <a:spcPct val="90000"/>
              </a:lnSpc>
            </a:pPr>
            <a:r>
              <a:rPr lang="en-US" altLang="en-US" sz="1400">
                <a:solidFill>
                  <a:srgbClr val="666666"/>
                </a:solidFill>
              </a:rPr>
              <a:t>Primary type of communication </a:t>
            </a:r>
          </a:p>
          <a:p>
            <a:pPr>
              <a:lnSpc>
                <a:spcPct val="90000"/>
              </a:lnSpc>
            </a:pPr>
            <a:r>
              <a:rPr lang="en-US" altLang="en-US" sz="1400">
                <a:solidFill>
                  <a:srgbClr val="666666"/>
                </a:solidFill>
              </a:rPr>
              <a:t>Number of computers</a:t>
            </a:r>
          </a:p>
          <a:p>
            <a:pPr>
              <a:lnSpc>
                <a:spcPct val="90000"/>
              </a:lnSpc>
            </a:pPr>
            <a:r>
              <a:rPr lang="en-US" altLang="en-US" sz="1400">
                <a:solidFill>
                  <a:srgbClr val="666666"/>
                </a:solidFill>
              </a:rPr>
              <a:t>Overall goal</a:t>
            </a:r>
          </a:p>
          <a:p>
            <a:pPr lvl="1">
              <a:lnSpc>
                <a:spcPct val="90000"/>
              </a:lnSpc>
            </a:pPr>
            <a:r>
              <a:rPr lang="en-US" altLang="en-US" sz="1400"/>
              <a:t>change the field</a:t>
            </a:r>
          </a:p>
          <a:p>
            <a:pPr lvl="1">
              <a:lnSpc>
                <a:spcPct val="90000"/>
              </a:lnSpc>
            </a:pPr>
            <a:r>
              <a:rPr lang="en-US" altLang="en-US" sz="1400"/>
              <a:t>teach students</a:t>
            </a:r>
          </a:p>
          <a:p>
            <a:pPr lvl="1">
              <a:lnSpc>
                <a:spcPct val="90000"/>
              </a:lnSpc>
            </a:pPr>
            <a:r>
              <a:rPr lang="en-US" altLang="en-US" sz="1400"/>
              <a:t>get published</a:t>
            </a:r>
          </a:p>
          <a:p>
            <a:pPr>
              <a:lnSpc>
                <a:spcPct val="90000"/>
              </a:lnSpc>
            </a:pPr>
            <a:r>
              <a:rPr lang="en-US" altLang="en-US" sz="1400">
                <a:solidFill>
                  <a:srgbClr val="666666"/>
                </a:solidFill>
              </a:rPr>
              <a:t>Previous LMS use</a:t>
            </a:r>
          </a:p>
          <a:p>
            <a:pPr>
              <a:lnSpc>
                <a:spcPct val="90000"/>
              </a:lnSpc>
            </a:pPr>
            <a:r>
              <a:rPr lang="en-US" altLang="en-US" sz="1400">
                <a:solidFill>
                  <a:srgbClr val="666666"/>
                </a:solidFill>
              </a:rPr>
              <a:t>Years teaching</a:t>
            </a:r>
          </a:p>
          <a:p>
            <a:pPr>
              <a:lnSpc>
                <a:spcPct val="90000"/>
              </a:lnSpc>
            </a:pPr>
            <a:r>
              <a:rPr lang="en-US" altLang="en-US" sz="1400">
                <a:solidFill>
                  <a:srgbClr val="666666"/>
                </a:solidFill>
              </a:rPr>
              <a:t>Years at current institution</a:t>
            </a:r>
          </a:p>
          <a:p>
            <a:pPr>
              <a:lnSpc>
                <a:spcPct val="90000"/>
              </a:lnSpc>
            </a:pPr>
            <a:r>
              <a:rPr lang="en-US" altLang="en-US" sz="1400">
                <a:solidFill>
                  <a:srgbClr val="666666"/>
                </a:solidFill>
              </a:rPr>
              <a:t>Large, small or both classes</a:t>
            </a:r>
          </a:p>
          <a:p>
            <a:pPr>
              <a:lnSpc>
                <a:spcPct val="90000"/>
              </a:lnSpc>
            </a:pPr>
            <a:r>
              <a:rPr lang="en-US" altLang="en-US" sz="1400">
                <a:solidFill>
                  <a:srgbClr val="666666"/>
                </a:solidFill>
              </a:rPr>
              <a:t>Discipline</a:t>
            </a:r>
            <a:endParaRPr lang="en-US" altLang="en-US" sz="2300"/>
          </a:p>
        </p:txBody>
      </p:sp>
      <p:sp>
        <p:nvSpPr>
          <p:cNvPr id="202766" name="Rectangle 14"/>
          <p:cNvSpPr>
            <a:spLocks noChangeArrowheads="1"/>
          </p:cNvSpPr>
          <p:nvPr/>
        </p:nvSpPr>
        <p:spPr bwMode="auto">
          <a:xfrm>
            <a:off x="3375834" y="5951046"/>
            <a:ext cx="5241853"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4"/>
              </a:rPr>
              <a:t>http://wiki.fluidproject.org/display/fluid/Content+Management+Research+Models</a:t>
            </a:r>
            <a:endParaRPr lang="en-US" altLang="en-US"/>
          </a:p>
        </p:txBody>
      </p:sp>
    </p:spTree>
    <p:extLst>
      <p:ext uri="{BB962C8B-B14F-4D97-AF65-F5344CB8AC3E}">
        <p14:creationId xmlns:p14="http://schemas.microsoft.com/office/powerpoint/2010/main" val="264711030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lstStyle/>
          <a:p>
            <a:r>
              <a:rPr lang="en-US" altLang="en-US"/>
              <a:t>Choose personas</a:t>
            </a:r>
          </a:p>
        </p:txBody>
      </p:sp>
      <p:sp>
        <p:nvSpPr>
          <p:cNvPr id="203779" name="Rectangle 3"/>
          <p:cNvSpPr>
            <a:spLocks noGrp="1" noChangeArrowheads="1"/>
          </p:cNvSpPr>
          <p:nvPr>
            <p:ph type="body" idx="1"/>
          </p:nvPr>
        </p:nvSpPr>
        <p:spPr/>
        <p:txBody>
          <a:bodyPr/>
          <a:lstStyle/>
          <a:p>
            <a:r>
              <a:rPr lang="en-US" altLang="en-US" sz="2300" dirty="0"/>
              <a:t>Determine list of potential personas based on common </a:t>
            </a:r>
            <a:r>
              <a:rPr lang="en-US" altLang="en-US" sz="2300" dirty="0" err="1" smtClean="0"/>
              <a:t>behavioural</a:t>
            </a:r>
            <a:r>
              <a:rPr lang="en-US" altLang="en-US" sz="2300" dirty="0" smtClean="0"/>
              <a:t> </a:t>
            </a:r>
            <a:r>
              <a:rPr lang="en-US" altLang="en-US" sz="2300" dirty="0"/>
              <a:t>patterns</a:t>
            </a:r>
          </a:p>
          <a:p>
            <a:r>
              <a:rPr lang="en-US" altLang="en-US" sz="2300" dirty="0"/>
              <a:t>Sanity check</a:t>
            </a:r>
          </a:p>
          <a:p>
            <a:pPr lvl="1"/>
            <a:r>
              <a:rPr lang="en-US" altLang="en-US" sz="2000" dirty="0"/>
              <a:t>Do they make sense? Do they reflect what we’ve seen? Are there too many to be useful? Will they help us make design decisions?</a:t>
            </a:r>
          </a:p>
          <a:p>
            <a:r>
              <a:rPr lang="en-US" altLang="en-US" sz="2300" dirty="0" err="1" smtClean="0"/>
              <a:t>Finalise</a:t>
            </a:r>
            <a:r>
              <a:rPr lang="en-US" altLang="en-US" sz="2300" dirty="0" smtClean="0"/>
              <a:t> </a:t>
            </a:r>
            <a:r>
              <a:rPr lang="en-US" altLang="en-US" sz="2300" dirty="0"/>
              <a:t>initial persona list</a:t>
            </a:r>
          </a:p>
        </p:txBody>
      </p:sp>
      <p:sp>
        <p:nvSpPr>
          <p:cNvPr id="203780"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400533993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p:txBody>
          <a:bodyPr/>
          <a:lstStyle/>
          <a:p>
            <a:r>
              <a:rPr lang="en-US" altLang="en-US"/>
              <a:t>Write personas</a:t>
            </a:r>
          </a:p>
        </p:txBody>
      </p:sp>
      <p:sp>
        <p:nvSpPr>
          <p:cNvPr id="205827" name="Rectangle 3"/>
          <p:cNvSpPr>
            <a:spLocks noGrp="1" noChangeArrowheads="1"/>
          </p:cNvSpPr>
          <p:nvPr>
            <p:ph type="body" idx="1"/>
          </p:nvPr>
        </p:nvSpPr>
        <p:spPr/>
        <p:txBody>
          <a:bodyPr/>
          <a:lstStyle/>
          <a:p>
            <a:pPr>
              <a:lnSpc>
                <a:spcPct val="90000"/>
              </a:lnSpc>
            </a:pPr>
            <a:r>
              <a:rPr lang="en-US" altLang="en-US" sz="2000"/>
              <a:t>Draft persona characteristics &amp; goals for each persona</a:t>
            </a:r>
          </a:p>
          <a:p>
            <a:pPr lvl="1">
              <a:lnSpc>
                <a:spcPct val="90000"/>
              </a:lnSpc>
            </a:pPr>
            <a:r>
              <a:rPr lang="en-US" altLang="en-US" sz="1700"/>
              <a:t>If possible, all info should come from actual user research (your notes)</a:t>
            </a:r>
          </a:p>
          <a:p>
            <a:pPr lvl="1">
              <a:lnSpc>
                <a:spcPct val="90000"/>
              </a:lnSpc>
            </a:pPr>
            <a:r>
              <a:rPr lang="en-US" altLang="en-US" sz="1700"/>
              <a:t>All persona information should be relevant to your design context</a:t>
            </a:r>
          </a:p>
          <a:p>
            <a:pPr>
              <a:lnSpc>
                <a:spcPct val="90000"/>
              </a:lnSpc>
            </a:pPr>
            <a:r>
              <a:rPr lang="en-US" altLang="en-US" sz="2000"/>
              <a:t>Check persona set</a:t>
            </a:r>
          </a:p>
          <a:p>
            <a:pPr lvl="1">
              <a:lnSpc>
                <a:spcPct val="90000"/>
              </a:lnSpc>
            </a:pPr>
            <a:r>
              <a:rPr lang="en-US" altLang="en-US" sz="1700"/>
              <a:t>Anything missing?</a:t>
            </a:r>
          </a:p>
          <a:p>
            <a:pPr lvl="1">
              <a:lnSpc>
                <a:spcPct val="90000"/>
              </a:lnSpc>
            </a:pPr>
            <a:r>
              <a:rPr lang="en-US" altLang="en-US" sz="1700"/>
              <a:t>Any redundant personas?</a:t>
            </a:r>
          </a:p>
          <a:p>
            <a:pPr>
              <a:lnSpc>
                <a:spcPct val="90000"/>
              </a:lnSpc>
            </a:pPr>
            <a:r>
              <a:rPr lang="en-US" altLang="en-US" sz="2000"/>
              <a:t>Write the persona descriptions</a:t>
            </a:r>
          </a:p>
          <a:p>
            <a:pPr lvl="1">
              <a:lnSpc>
                <a:spcPct val="90000"/>
              </a:lnSpc>
            </a:pPr>
            <a:r>
              <a:rPr lang="en-US" altLang="en-US" sz="1700"/>
              <a:t>Some bulleted lists, some narrative</a:t>
            </a:r>
          </a:p>
          <a:p>
            <a:pPr lvl="1">
              <a:lnSpc>
                <a:spcPct val="90000"/>
              </a:lnSpc>
            </a:pPr>
            <a:r>
              <a:rPr lang="en-US" altLang="en-US" sz="1700"/>
              <a:t>You may have multiple formats depending on your team’s needs</a:t>
            </a:r>
          </a:p>
          <a:p>
            <a:pPr lvl="1">
              <a:lnSpc>
                <a:spcPct val="90000"/>
              </a:lnSpc>
            </a:pPr>
            <a:r>
              <a:rPr lang="en-US" altLang="en-US" sz="1700"/>
              <a:t>A few personal details OK </a:t>
            </a:r>
          </a:p>
          <a:p>
            <a:pPr lvl="2">
              <a:lnSpc>
                <a:spcPct val="90000"/>
              </a:lnSpc>
            </a:pPr>
            <a:r>
              <a:rPr lang="en-US" altLang="en-US" sz="1400"/>
              <a:t>Try to relate them to your design</a:t>
            </a:r>
          </a:p>
          <a:p>
            <a:pPr lvl="2">
              <a:lnSpc>
                <a:spcPct val="90000"/>
              </a:lnSpc>
            </a:pPr>
            <a:r>
              <a:rPr lang="en-US" altLang="en-US" sz="1400"/>
              <a:t>Add them last</a:t>
            </a:r>
          </a:p>
          <a:p>
            <a:pPr>
              <a:lnSpc>
                <a:spcPct val="90000"/>
              </a:lnSpc>
            </a:pPr>
            <a:r>
              <a:rPr lang="en-US" altLang="en-US" sz="2000"/>
              <a:t>Choose primary, secondary, etc. persona(s)</a:t>
            </a:r>
            <a:endParaRPr lang="en-US" altLang="en-US" sz="2300"/>
          </a:p>
        </p:txBody>
      </p:sp>
      <p:sp>
        <p:nvSpPr>
          <p:cNvPr id="205828"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12880536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31" name="Rectangle 7"/>
          <p:cNvSpPr>
            <a:spLocks noChangeArrowheads="1"/>
          </p:cNvSpPr>
          <p:nvPr/>
        </p:nvSpPr>
        <p:spPr bwMode="auto">
          <a:xfrm>
            <a:off x="1125278" y="2735382"/>
            <a:ext cx="1286032" cy="51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lnSpc>
                <a:spcPct val="90000"/>
              </a:lnSpc>
              <a:spcBef>
                <a:spcPct val="20000"/>
              </a:spcBef>
            </a:pPr>
            <a:r>
              <a:rPr lang="en-US" altLang="en-US" sz="1000" b="1"/>
              <a:t>Ahmad Yousef</a:t>
            </a:r>
            <a:endParaRPr lang="en-US" altLang="en-US" sz="1000"/>
          </a:p>
          <a:p>
            <a:pPr eaLnBrk="1" hangingPunct="1">
              <a:lnSpc>
                <a:spcPct val="90000"/>
              </a:lnSpc>
              <a:spcBef>
                <a:spcPct val="20000"/>
              </a:spcBef>
            </a:pPr>
            <a:r>
              <a:rPr lang="en-US" altLang="en-US" sz="1000"/>
              <a:t>(Faculty - Tenure-track History)</a:t>
            </a:r>
          </a:p>
        </p:txBody>
      </p:sp>
      <p:sp>
        <p:nvSpPr>
          <p:cNvPr id="257032" name="Rectangle 8"/>
          <p:cNvSpPr>
            <a:spLocks noChangeArrowheads="1"/>
          </p:cNvSpPr>
          <p:nvPr/>
        </p:nvSpPr>
        <p:spPr bwMode="auto">
          <a:xfrm>
            <a:off x="2464895" y="2788995"/>
            <a:ext cx="1125278" cy="51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lnSpc>
                <a:spcPct val="90000"/>
              </a:lnSpc>
              <a:spcBef>
                <a:spcPct val="20000"/>
              </a:spcBef>
            </a:pPr>
            <a:r>
              <a:rPr lang="en-US" altLang="en-US" sz="1000" b="1"/>
              <a:t>George McFadden</a:t>
            </a:r>
            <a:endParaRPr lang="en-US" altLang="en-US" sz="1000"/>
          </a:p>
          <a:p>
            <a:pPr eaLnBrk="1" hangingPunct="1">
              <a:lnSpc>
                <a:spcPct val="90000"/>
              </a:lnSpc>
              <a:spcBef>
                <a:spcPct val="20000"/>
              </a:spcBef>
            </a:pPr>
            <a:r>
              <a:rPr lang="en-US" altLang="en-US" sz="1000"/>
              <a:t>(Online Instructor - Journalism)</a:t>
            </a:r>
          </a:p>
        </p:txBody>
      </p:sp>
      <p:pic>
        <p:nvPicPr>
          <p:cNvPr id="257033" name="Picture 9"/>
          <p:cNvPicPr>
            <a:picLocks noChangeAspect="1" noChangeArrowheads="1"/>
          </p:cNvPicPr>
          <p:nvPr/>
        </p:nvPicPr>
        <p:blipFill>
          <a:blip r:embed="rId3">
            <a:extLst>
              <a:ext uri="{28A0092B-C50C-407E-A947-70E740481C1C}">
                <a14:useLocalDpi xmlns:a14="http://schemas.microsoft.com/office/drawing/2010/main" val="0"/>
              </a:ext>
            </a:extLst>
          </a:blip>
          <a:srcRect l="7603"/>
          <a:stretch>
            <a:fillRect/>
          </a:stretch>
        </p:blipFill>
        <p:spPr bwMode="auto">
          <a:xfrm>
            <a:off x="4715451" y="4128203"/>
            <a:ext cx="2839987" cy="2037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34" name="Rectangle 10"/>
          <p:cNvSpPr>
            <a:spLocks noChangeArrowheads="1"/>
          </p:cNvSpPr>
          <p:nvPr/>
        </p:nvSpPr>
        <p:spPr bwMode="auto">
          <a:xfrm>
            <a:off x="1071693" y="1287830"/>
            <a:ext cx="5465636" cy="4825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nchor="ctr"/>
          <a:lstStyle>
            <a:lvl1pPr defTabSz="1300163">
              <a:defRPr sz="4400" b="1">
                <a:solidFill>
                  <a:srgbClr val="330B38"/>
                </a:solidFill>
                <a:latin typeface="Times" pitchFamily="-96" charset="0"/>
                <a:ea typeface="ＭＳ Ｐゴシック" pitchFamily="-96" charset="-128"/>
              </a:defRPr>
            </a:lvl1pPr>
            <a:lvl2pPr defTabSz="1300163">
              <a:defRPr sz="4400" b="1">
                <a:solidFill>
                  <a:srgbClr val="330B38"/>
                </a:solidFill>
                <a:latin typeface="Times" pitchFamily="-96" charset="0"/>
                <a:ea typeface="ＭＳ Ｐゴシック" pitchFamily="-96" charset="-128"/>
              </a:defRPr>
            </a:lvl2pPr>
            <a:lvl3pPr defTabSz="1300163">
              <a:defRPr sz="4400" b="1">
                <a:solidFill>
                  <a:srgbClr val="330B38"/>
                </a:solidFill>
                <a:latin typeface="Times" pitchFamily="-96" charset="0"/>
                <a:ea typeface="ＭＳ Ｐゴシック" pitchFamily="-96" charset="-128"/>
              </a:defRPr>
            </a:lvl3pPr>
            <a:lvl4pPr defTabSz="1300163">
              <a:defRPr sz="4400" b="1">
                <a:solidFill>
                  <a:srgbClr val="330B38"/>
                </a:solidFill>
                <a:latin typeface="Times" pitchFamily="-96" charset="0"/>
                <a:ea typeface="ＭＳ Ｐゴシック" pitchFamily="-96" charset="-128"/>
              </a:defRPr>
            </a:lvl4pPr>
            <a:lvl5pPr defTabSz="1300163">
              <a:defRPr sz="4400" b="1">
                <a:solidFill>
                  <a:srgbClr val="330B38"/>
                </a:solidFill>
                <a:latin typeface="Times" pitchFamily="-96" charset="0"/>
                <a:ea typeface="ＭＳ Ｐゴシック" pitchFamily="-96" charset="-128"/>
              </a:defRPr>
            </a:lvl5pPr>
            <a:lvl6pPr marL="457200" defTabSz="1300163" fontAlgn="base">
              <a:spcBef>
                <a:spcPct val="0"/>
              </a:spcBef>
              <a:spcAft>
                <a:spcPct val="0"/>
              </a:spcAft>
              <a:defRPr sz="4400" b="1">
                <a:solidFill>
                  <a:srgbClr val="330B38"/>
                </a:solidFill>
                <a:latin typeface="Times" pitchFamily="-96" charset="0"/>
                <a:ea typeface="ＭＳ Ｐゴシック" pitchFamily="-96" charset="-128"/>
              </a:defRPr>
            </a:lvl6pPr>
            <a:lvl7pPr marL="914400" defTabSz="1300163" fontAlgn="base">
              <a:spcBef>
                <a:spcPct val="0"/>
              </a:spcBef>
              <a:spcAft>
                <a:spcPct val="0"/>
              </a:spcAft>
              <a:defRPr sz="4400" b="1">
                <a:solidFill>
                  <a:srgbClr val="330B38"/>
                </a:solidFill>
                <a:latin typeface="Times" pitchFamily="-96" charset="0"/>
                <a:ea typeface="ＭＳ Ｐゴシック" pitchFamily="-96" charset="-128"/>
              </a:defRPr>
            </a:lvl7pPr>
            <a:lvl8pPr marL="1371600" defTabSz="1300163" fontAlgn="base">
              <a:spcBef>
                <a:spcPct val="0"/>
              </a:spcBef>
              <a:spcAft>
                <a:spcPct val="0"/>
              </a:spcAft>
              <a:defRPr sz="4400" b="1">
                <a:solidFill>
                  <a:srgbClr val="330B38"/>
                </a:solidFill>
                <a:latin typeface="Times" pitchFamily="-96" charset="0"/>
                <a:ea typeface="ＭＳ Ｐゴシック" pitchFamily="-96" charset="-128"/>
              </a:defRPr>
            </a:lvl8pPr>
            <a:lvl9pPr marL="1828800" defTabSz="1300163" fontAlgn="base">
              <a:spcBef>
                <a:spcPct val="0"/>
              </a:spcBef>
              <a:spcAft>
                <a:spcPct val="0"/>
              </a:spcAft>
              <a:defRPr sz="4400" b="1">
                <a:solidFill>
                  <a:srgbClr val="330B38"/>
                </a:solidFill>
                <a:latin typeface="Times" pitchFamily="-96" charset="0"/>
                <a:ea typeface="ＭＳ Ｐゴシック" pitchFamily="-96" charset="-128"/>
              </a:defRPr>
            </a:lvl9pPr>
          </a:lstStyle>
          <a:p>
            <a:pPr eaLnBrk="1" hangingPunct="1"/>
            <a:r>
              <a:rPr lang="en-US" altLang="en-US"/>
              <a:t>Instructor Personas</a:t>
            </a:r>
          </a:p>
        </p:txBody>
      </p:sp>
      <p:pic>
        <p:nvPicPr>
          <p:cNvPr id="257035"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278" y="1876456"/>
            <a:ext cx="1518232" cy="2269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36" name="Rectangle 12"/>
          <p:cNvSpPr>
            <a:spLocks noChangeArrowheads="1"/>
          </p:cNvSpPr>
          <p:nvPr/>
        </p:nvSpPr>
        <p:spPr bwMode="auto">
          <a:xfrm>
            <a:off x="1125278" y="3645686"/>
            <a:ext cx="1500371" cy="526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000" b="1"/>
              <a:t>Catalina De Silva</a:t>
            </a:r>
            <a:endParaRPr lang="en-US" altLang="en-US" sz="1000"/>
          </a:p>
          <a:p>
            <a:r>
              <a:rPr lang="en-US" altLang="en-US" sz="1000"/>
              <a:t>(Faculty - GSI Manager in Spanish)</a:t>
            </a:r>
          </a:p>
        </p:txBody>
      </p:sp>
      <p:pic>
        <p:nvPicPr>
          <p:cNvPr id="257037"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5278" y="4128203"/>
            <a:ext cx="2732818" cy="2059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38" name="Rectangle 14"/>
          <p:cNvSpPr>
            <a:spLocks noChangeArrowheads="1"/>
          </p:cNvSpPr>
          <p:nvPr/>
        </p:nvSpPr>
        <p:spPr bwMode="auto">
          <a:xfrm>
            <a:off x="1125278" y="5801377"/>
            <a:ext cx="1768294" cy="372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000" b="1">
                <a:solidFill>
                  <a:schemeClr val="bg1"/>
                </a:solidFill>
              </a:rPr>
              <a:t>Robin McCoy </a:t>
            </a:r>
          </a:p>
          <a:p>
            <a:r>
              <a:rPr lang="en-US" altLang="en-US" sz="1000">
                <a:solidFill>
                  <a:schemeClr val="bg1"/>
                </a:solidFill>
              </a:rPr>
              <a:t>(Faculty - Business School)</a:t>
            </a:r>
          </a:p>
        </p:txBody>
      </p:sp>
      <p:pic>
        <p:nvPicPr>
          <p:cNvPr id="257039" name="Picture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5648" y="1876456"/>
            <a:ext cx="1497022" cy="2251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40" name="Rectangle 16"/>
          <p:cNvSpPr>
            <a:spLocks noChangeArrowheads="1"/>
          </p:cNvSpPr>
          <p:nvPr/>
        </p:nvSpPr>
        <p:spPr bwMode="auto">
          <a:xfrm>
            <a:off x="2572064" y="2841491"/>
            <a:ext cx="1286032" cy="51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lnSpc>
                <a:spcPct val="90000"/>
              </a:lnSpc>
              <a:spcBef>
                <a:spcPct val="20000"/>
              </a:spcBef>
            </a:pPr>
            <a:r>
              <a:rPr lang="en-US" altLang="en-US" sz="1000" b="1"/>
              <a:t>Ahmad Yousef</a:t>
            </a:r>
            <a:endParaRPr lang="en-US" altLang="en-US" sz="1000"/>
          </a:p>
          <a:p>
            <a:pPr eaLnBrk="1" hangingPunct="1">
              <a:lnSpc>
                <a:spcPct val="90000"/>
              </a:lnSpc>
              <a:spcBef>
                <a:spcPct val="20000"/>
              </a:spcBef>
            </a:pPr>
            <a:r>
              <a:rPr lang="en-US" altLang="en-US" sz="1000"/>
              <a:t>(Faculty - Tenure-track History)</a:t>
            </a:r>
          </a:p>
        </p:txBody>
      </p:sp>
      <p:pic>
        <p:nvPicPr>
          <p:cNvPr id="257041" name="Picture 1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75834" y="4128203"/>
            <a:ext cx="1378689" cy="20909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42" name="Rectangle 18"/>
          <p:cNvSpPr>
            <a:spLocks noChangeArrowheads="1"/>
          </p:cNvSpPr>
          <p:nvPr/>
        </p:nvSpPr>
        <p:spPr bwMode="auto">
          <a:xfrm>
            <a:off x="3375834" y="5502038"/>
            <a:ext cx="1286032" cy="680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000" b="1">
                <a:solidFill>
                  <a:schemeClr val="bg1"/>
                </a:solidFill>
              </a:rPr>
              <a:t>Sergio Rossi</a:t>
            </a:r>
            <a:r>
              <a:rPr lang="en-US" altLang="en-US" sz="1000">
                <a:solidFill>
                  <a:schemeClr val="bg1"/>
                </a:solidFill>
              </a:rPr>
              <a:t> (Graduate Teaching Assistant - Urban Affairs &amp; Planning)</a:t>
            </a:r>
          </a:p>
        </p:txBody>
      </p:sp>
      <p:sp>
        <p:nvSpPr>
          <p:cNvPr id="257043" name="Rectangle 19"/>
          <p:cNvSpPr>
            <a:spLocks noChangeArrowheads="1"/>
          </p:cNvSpPr>
          <p:nvPr/>
        </p:nvSpPr>
        <p:spPr bwMode="auto">
          <a:xfrm>
            <a:off x="5947898" y="5544481"/>
            <a:ext cx="1553955" cy="526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000" b="1"/>
              <a:t>Stacey Pearson</a:t>
            </a:r>
            <a:r>
              <a:rPr lang="en-US" altLang="en-US" sz="1000"/>
              <a:t> (Graduate Teaching Assistant - Biochemistry)</a:t>
            </a:r>
          </a:p>
        </p:txBody>
      </p:sp>
      <p:pic>
        <p:nvPicPr>
          <p:cNvPr id="257044" name="Picture 20"/>
          <p:cNvPicPr>
            <a:picLocks noChangeAspect="1" noChangeArrowheads="1"/>
          </p:cNvPicPr>
          <p:nvPr/>
        </p:nvPicPr>
        <p:blipFill>
          <a:blip r:embed="rId8">
            <a:extLst>
              <a:ext uri="{28A0092B-C50C-407E-A947-70E740481C1C}">
                <a14:useLocalDpi xmlns:a14="http://schemas.microsoft.com/office/drawing/2010/main" val="0"/>
              </a:ext>
            </a:extLst>
          </a:blip>
          <a:srcRect l="21254" r="17952"/>
          <a:stretch>
            <a:fillRect/>
          </a:stretch>
        </p:blipFill>
        <p:spPr bwMode="auto">
          <a:xfrm>
            <a:off x="5465636" y="1877573"/>
            <a:ext cx="2089802" cy="2272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45" name="Rectangle 21"/>
          <p:cNvSpPr>
            <a:spLocks noChangeArrowheads="1"/>
          </p:cNvSpPr>
          <p:nvPr/>
        </p:nvSpPr>
        <p:spPr bwMode="auto">
          <a:xfrm>
            <a:off x="5947898" y="3216782"/>
            <a:ext cx="1446786" cy="51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lnSpc>
                <a:spcPct val="90000"/>
              </a:lnSpc>
              <a:spcBef>
                <a:spcPct val="20000"/>
              </a:spcBef>
            </a:pPr>
            <a:r>
              <a:rPr lang="en-US" altLang="en-US" sz="1000" b="1"/>
              <a:t>Henry Sibley</a:t>
            </a:r>
          </a:p>
          <a:p>
            <a:pPr eaLnBrk="1" hangingPunct="1">
              <a:lnSpc>
                <a:spcPct val="90000"/>
              </a:lnSpc>
              <a:spcBef>
                <a:spcPct val="20000"/>
              </a:spcBef>
            </a:pPr>
            <a:r>
              <a:rPr lang="en-US" altLang="en-US" sz="1000"/>
              <a:t>(Longtime Faculty - Chemistry)</a:t>
            </a:r>
          </a:p>
        </p:txBody>
      </p:sp>
      <p:pic>
        <p:nvPicPr>
          <p:cNvPr id="257046" name="Picture 2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26019" y="1876456"/>
            <a:ext cx="1473578" cy="2251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7047" name="Rectangle 23"/>
          <p:cNvSpPr>
            <a:spLocks noChangeArrowheads="1"/>
          </p:cNvSpPr>
          <p:nvPr/>
        </p:nvSpPr>
        <p:spPr bwMode="auto">
          <a:xfrm>
            <a:off x="4126019" y="3002330"/>
            <a:ext cx="1393201" cy="5112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lnSpc>
                <a:spcPct val="90000"/>
              </a:lnSpc>
              <a:spcBef>
                <a:spcPct val="20000"/>
              </a:spcBef>
            </a:pPr>
            <a:r>
              <a:rPr lang="en-US" altLang="en-US" sz="1000" b="1"/>
              <a:t>George McFadden</a:t>
            </a:r>
            <a:endParaRPr lang="en-US" altLang="en-US" sz="1000"/>
          </a:p>
          <a:p>
            <a:pPr eaLnBrk="1" hangingPunct="1">
              <a:lnSpc>
                <a:spcPct val="90000"/>
              </a:lnSpc>
              <a:spcBef>
                <a:spcPct val="20000"/>
              </a:spcBef>
            </a:pPr>
            <a:r>
              <a:rPr lang="en-US" altLang="en-US" sz="1000"/>
              <a:t>(Online Instructor - Journalism)</a:t>
            </a:r>
          </a:p>
        </p:txBody>
      </p:sp>
      <p:sp>
        <p:nvSpPr>
          <p:cNvPr id="257049" name="Rectangle 25"/>
          <p:cNvSpPr>
            <a:spLocks noGrp="1" noChangeArrowheads="1"/>
          </p:cNvSpPr>
          <p:nvPr>
            <p:ph type="title"/>
          </p:nvPr>
        </p:nvSpPr>
        <p:spPr>
          <a:xfrm>
            <a:off x="428677" y="160839"/>
            <a:ext cx="5251297" cy="1142628"/>
          </a:xfrm>
        </p:spPr>
        <p:txBody>
          <a:bodyPr>
            <a:normAutofit fontScale="90000"/>
          </a:bodyPr>
          <a:lstStyle/>
          <a:p>
            <a:r>
              <a:rPr lang="en-US" altLang="en-US"/>
              <a:t>Fluid Content Management Personas</a:t>
            </a:r>
          </a:p>
        </p:txBody>
      </p:sp>
      <p:sp>
        <p:nvSpPr>
          <p:cNvPr id="257050" name="Rectangle 26"/>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257051" name="Rectangle 27"/>
          <p:cNvSpPr>
            <a:spLocks noChangeArrowheads="1"/>
          </p:cNvSpPr>
          <p:nvPr/>
        </p:nvSpPr>
        <p:spPr bwMode="auto">
          <a:xfrm>
            <a:off x="3546636" y="6272724"/>
            <a:ext cx="5241853"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10"/>
              </a:rPr>
              <a:t>http://wiki.fluidproject.org/display/fluid/Content+Management+Research+Models</a:t>
            </a:r>
            <a:endParaRPr lang="en-US" altLang="en-US"/>
          </a:p>
        </p:txBody>
      </p:sp>
    </p:spTree>
    <p:extLst>
      <p:ext uri="{BB962C8B-B14F-4D97-AF65-F5344CB8AC3E}">
        <p14:creationId xmlns:p14="http://schemas.microsoft.com/office/powerpoint/2010/main" val="68234076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2" name="Rectangle 4"/>
          <p:cNvSpPr>
            <a:spLocks noGrp="1" noChangeArrowheads="1"/>
          </p:cNvSpPr>
          <p:nvPr>
            <p:ph type="title"/>
          </p:nvPr>
        </p:nvSpPr>
        <p:spPr>
          <a:noFill/>
          <a:ln/>
        </p:spPr>
        <p:txBody>
          <a:bodyPr>
            <a:normAutofit fontScale="90000"/>
          </a:bodyPr>
          <a:lstStyle/>
          <a:p>
            <a:r>
              <a:rPr lang="en-US" altLang="en-US"/>
              <a:t>Fluid Content Management Personas</a:t>
            </a:r>
          </a:p>
        </p:txBody>
      </p:sp>
      <p:sp>
        <p:nvSpPr>
          <p:cNvPr id="258053" name="Rectangle 5"/>
          <p:cNvSpPr>
            <a:spLocks noChangeArrowheads="1"/>
          </p:cNvSpPr>
          <p:nvPr/>
        </p:nvSpPr>
        <p:spPr bwMode="auto">
          <a:xfrm>
            <a:off x="482262" y="1715617"/>
            <a:ext cx="5465636" cy="804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nchor="ctr"/>
          <a:lstStyle>
            <a:lvl1pPr defTabSz="1300163">
              <a:defRPr sz="4400" b="1">
                <a:solidFill>
                  <a:srgbClr val="330B38"/>
                </a:solidFill>
                <a:latin typeface="Times" pitchFamily="-96" charset="0"/>
                <a:ea typeface="ＭＳ Ｐゴシック" pitchFamily="-96" charset="-128"/>
              </a:defRPr>
            </a:lvl1pPr>
            <a:lvl2pPr defTabSz="1300163">
              <a:defRPr sz="4400" b="1">
                <a:solidFill>
                  <a:srgbClr val="330B38"/>
                </a:solidFill>
                <a:latin typeface="Times" pitchFamily="-96" charset="0"/>
                <a:ea typeface="ＭＳ Ｐゴシック" pitchFamily="-96" charset="-128"/>
              </a:defRPr>
            </a:lvl2pPr>
            <a:lvl3pPr defTabSz="1300163">
              <a:defRPr sz="4400" b="1">
                <a:solidFill>
                  <a:srgbClr val="330B38"/>
                </a:solidFill>
                <a:latin typeface="Times" pitchFamily="-96" charset="0"/>
                <a:ea typeface="ＭＳ Ｐゴシック" pitchFamily="-96" charset="-128"/>
              </a:defRPr>
            </a:lvl3pPr>
            <a:lvl4pPr defTabSz="1300163">
              <a:defRPr sz="4400" b="1">
                <a:solidFill>
                  <a:srgbClr val="330B38"/>
                </a:solidFill>
                <a:latin typeface="Times" pitchFamily="-96" charset="0"/>
                <a:ea typeface="ＭＳ Ｐゴシック" pitchFamily="-96" charset="-128"/>
              </a:defRPr>
            </a:lvl4pPr>
            <a:lvl5pPr defTabSz="1300163">
              <a:defRPr sz="4400" b="1">
                <a:solidFill>
                  <a:srgbClr val="330B38"/>
                </a:solidFill>
                <a:latin typeface="Times" pitchFamily="-96" charset="0"/>
                <a:ea typeface="ＭＳ Ｐゴシック" pitchFamily="-96" charset="-128"/>
              </a:defRPr>
            </a:lvl5pPr>
            <a:lvl6pPr marL="457200" defTabSz="1300163" fontAlgn="base">
              <a:spcBef>
                <a:spcPct val="0"/>
              </a:spcBef>
              <a:spcAft>
                <a:spcPct val="0"/>
              </a:spcAft>
              <a:defRPr sz="4400" b="1">
                <a:solidFill>
                  <a:srgbClr val="330B38"/>
                </a:solidFill>
                <a:latin typeface="Times" pitchFamily="-96" charset="0"/>
                <a:ea typeface="ＭＳ Ｐゴシック" pitchFamily="-96" charset="-128"/>
              </a:defRPr>
            </a:lvl6pPr>
            <a:lvl7pPr marL="914400" defTabSz="1300163" fontAlgn="base">
              <a:spcBef>
                <a:spcPct val="0"/>
              </a:spcBef>
              <a:spcAft>
                <a:spcPct val="0"/>
              </a:spcAft>
              <a:defRPr sz="4400" b="1">
                <a:solidFill>
                  <a:srgbClr val="330B38"/>
                </a:solidFill>
                <a:latin typeface="Times" pitchFamily="-96" charset="0"/>
                <a:ea typeface="ＭＳ Ｐゴシック" pitchFamily="-96" charset="-128"/>
              </a:defRPr>
            </a:lvl7pPr>
            <a:lvl8pPr marL="1371600" defTabSz="1300163" fontAlgn="base">
              <a:spcBef>
                <a:spcPct val="0"/>
              </a:spcBef>
              <a:spcAft>
                <a:spcPct val="0"/>
              </a:spcAft>
              <a:defRPr sz="4400" b="1">
                <a:solidFill>
                  <a:srgbClr val="330B38"/>
                </a:solidFill>
                <a:latin typeface="Times" pitchFamily="-96" charset="0"/>
                <a:ea typeface="ＭＳ Ｐゴシック" pitchFamily="-96" charset="-128"/>
              </a:defRPr>
            </a:lvl8pPr>
            <a:lvl9pPr marL="1828800" defTabSz="1300163" fontAlgn="base">
              <a:spcBef>
                <a:spcPct val="0"/>
              </a:spcBef>
              <a:spcAft>
                <a:spcPct val="0"/>
              </a:spcAft>
              <a:defRPr sz="4400" b="1">
                <a:solidFill>
                  <a:srgbClr val="330B38"/>
                </a:solidFill>
                <a:latin typeface="Times" pitchFamily="-96" charset="0"/>
                <a:ea typeface="ＭＳ Ｐゴシック" pitchFamily="-96" charset="-128"/>
              </a:defRPr>
            </a:lvl9pPr>
          </a:lstStyle>
          <a:p>
            <a:pPr eaLnBrk="1" hangingPunct="1"/>
            <a:r>
              <a:rPr lang="en-US" altLang="en-US"/>
              <a:t>Student Personas</a:t>
            </a:r>
          </a:p>
        </p:txBody>
      </p:sp>
      <p:pic>
        <p:nvPicPr>
          <p:cNvPr id="258054" name="Picture 6" descr="girlGlasses"/>
          <p:cNvPicPr>
            <a:picLocks noChangeAspect="1" noChangeArrowheads="1"/>
          </p:cNvPicPr>
          <p:nvPr/>
        </p:nvPicPr>
        <p:blipFill>
          <a:blip r:embed="rId3">
            <a:extLst>
              <a:ext uri="{28A0092B-C50C-407E-A947-70E740481C1C}">
                <a14:useLocalDpi xmlns:a14="http://schemas.microsoft.com/office/drawing/2010/main" val="0"/>
              </a:ext>
            </a:extLst>
          </a:blip>
          <a:srcRect l="12163" r="18333"/>
          <a:stretch>
            <a:fillRect/>
          </a:stretch>
        </p:blipFill>
        <p:spPr bwMode="auto">
          <a:xfrm>
            <a:off x="535846" y="2497474"/>
            <a:ext cx="2143387" cy="2434925"/>
          </a:xfrm>
          <a:prstGeom prst="rect">
            <a:avLst/>
          </a:prstGeom>
          <a:noFill/>
          <a:extLst>
            <a:ext uri="{909E8E84-426E-40DD-AFC4-6F175D3DCCD1}">
              <a14:hiddenFill xmlns:a14="http://schemas.microsoft.com/office/drawing/2010/main">
                <a:solidFill>
                  <a:srgbClr val="FFFFFF"/>
                </a:solidFill>
              </a14:hiddenFill>
            </a:ext>
          </a:extLst>
        </p:spPr>
      </p:pic>
      <p:pic>
        <p:nvPicPr>
          <p:cNvPr id="258055" name="Picture 7"/>
          <p:cNvPicPr>
            <a:picLocks noChangeAspect="1" noChangeArrowheads="1"/>
          </p:cNvPicPr>
          <p:nvPr/>
        </p:nvPicPr>
        <p:blipFill>
          <a:blip r:embed="rId4">
            <a:extLst>
              <a:ext uri="{28A0092B-C50C-407E-A947-70E740481C1C}">
                <a14:useLocalDpi xmlns:a14="http://schemas.microsoft.com/office/drawing/2010/main" val="0"/>
              </a:ext>
            </a:extLst>
          </a:blip>
          <a:srcRect l="29555" r="32794" b="17432"/>
          <a:stretch>
            <a:fillRect/>
          </a:stretch>
        </p:blipFill>
        <p:spPr bwMode="auto">
          <a:xfrm>
            <a:off x="5304882" y="2519813"/>
            <a:ext cx="1661125" cy="2412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58056" name="Picture 8" descr="Picture 88"/>
          <p:cNvPicPr>
            <a:picLocks noChangeAspect="1" noChangeArrowheads="1"/>
          </p:cNvPicPr>
          <p:nvPr/>
        </p:nvPicPr>
        <p:blipFill>
          <a:blip r:embed="rId5">
            <a:extLst>
              <a:ext uri="{28A0092B-C50C-407E-A947-70E740481C1C}">
                <a14:useLocalDpi xmlns:a14="http://schemas.microsoft.com/office/drawing/2010/main" val="0"/>
              </a:ext>
            </a:extLst>
          </a:blip>
          <a:srcRect l="47342"/>
          <a:stretch>
            <a:fillRect/>
          </a:stretch>
        </p:blipFill>
        <p:spPr bwMode="auto">
          <a:xfrm>
            <a:off x="3643758" y="2519813"/>
            <a:ext cx="1708011" cy="2412586"/>
          </a:xfrm>
          <a:prstGeom prst="rect">
            <a:avLst/>
          </a:prstGeom>
          <a:noFill/>
          <a:extLst>
            <a:ext uri="{909E8E84-426E-40DD-AFC4-6F175D3DCCD1}">
              <a14:hiddenFill xmlns:a14="http://schemas.microsoft.com/office/drawing/2010/main">
                <a:solidFill>
                  <a:srgbClr val="FFFFFF"/>
                </a:solidFill>
              </a14:hiddenFill>
            </a:ext>
          </a:extLst>
        </p:spPr>
      </p:pic>
      <p:pic>
        <p:nvPicPr>
          <p:cNvPr id="258057" name="Picture 9"/>
          <p:cNvPicPr>
            <a:picLocks noChangeAspect="1" noChangeArrowheads="1"/>
          </p:cNvPicPr>
          <p:nvPr/>
        </p:nvPicPr>
        <p:blipFill>
          <a:blip r:embed="rId6">
            <a:extLst>
              <a:ext uri="{28A0092B-C50C-407E-A947-70E740481C1C}">
                <a14:useLocalDpi xmlns:a14="http://schemas.microsoft.com/office/drawing/2010/main" val="0"/>
              </a:ext>
            </a:extLst>
          </a:blip>
          <a:srcRect l="26657" r="23360"/>
          <a:stretch>
            <a:fillRect/>
          </a:stretch>
        </p:blipFill>
        <p:spPr bwMode="auto">
          <a:xfrm>
            <a:off x="2304141" y="2519812"/>
            <a:ext cx="1607540" cy="2413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8058" name="Rectangle 10"/>
          <p:cNvSpPr>
            <a:spLocks noChangeArrowheads="1"/>
          </p:cNvSpPr>
          <p:nvPr/>
        </p:nvSpPr>
        <p:spPr bwMode="auto">
          <a:xfrm>
            <a:off x="535847" y="4986012"/>
            <a:ext cx="1709128" cy="603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300" b="1"/>
              <a:t>Christy Gonzola</a:t>
            </a:r>
            <a:r>
              <a:rPr lang="en-US" altLang="en-US" sz="1100"/>
              <a:t> (Undergraduate Student - Molecular &amp; Cell Biology)</a:t>
            </a:r>
          </a:p>
        </p:txBody>
      </p:sp>
      <p:sp>
        <p:nvSpPr>
          <p:cNvPr id="258059" name="Rectangle 11"/>
          <p:cNvSpPr>
            <a:spLocks noChangeArrowheads="1"/>
          </p:cNvSpPr>
          <p:nvPr/>
        </p:nvSpPr>
        <p:spPr bwMode="auto">
          <a:xfrm>
            <a:off x="5412051" y="4986012"/>
            <a:ext cx="1553955" cy="602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300" b="1"/>
              <a:t>Andy Wright</a:t>
            </a:r>
            <a:r>
              <a:rPr lang="en-US" altLang="en-US" sz="1100"/>
              <a:t> (Graduate Student - Information Studies)</a:t>
            </a:r>
          </a:p>
        </p:txBody>
      </p:sp>
      <p:sp>
        <p:nvSpPr>
          <p:cNvPr id="258060" name="Rectangle 12"/>
          <p:cNvSpPr>
            <a:spLocks noChangeArrowheads="1"/>
          </p:cNvSpPr>
          <p:nvPr/>
        </p:nvSpPr>
        <p:spPr bwMode="auto">
          <a:xfrm>
            <a:off x="2304141" y="4986012"/>
            <a:ext cx="1553955" cy="602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300" b="1"/>
              <a:t>Ashley Myles</a:t>
            </a:r>
            <a:r>
              <a:rPr lang="en-US" altLang="en-US" sz="1100"/>
              <a:t> (Undergraduate Student - Acheology)</a:t>
            </a:r>
          </a:p>
        </p:txBody>
      </p:sp>
      <p:sp>
        <p:nvSpPr>
          <p:cNvPr id="258061" name="Rectangle 13"/>
          <p:cNvSpPr>
            <a:spLocks noChangeArrowheads="1"/>
          </p:cNvSpPr>
          <p:nvPr/>
        </p:nvSpPr>
        <p:spPr bwMode="auto">
          <a:xfrm>
            <a:off x="3858096" y="4986012"/>
            <a:ext cx="1446786" cy="602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spcBef>
                <a:spcPct val="20000"/>
              </a:spcBef>
            </a:pPr>
            <a:r>
              <a:rPr lang="en-US" altLang="en-US" sz="1300" b="1"/>
              <a:t>Shaina Wiseman</a:t>
            </a:r>
            <a:r>
              <a:rPr lang="en-US" altLang="en-US" sz="1100"/>
              <a:t> (Graduate Student - Land Development)</a:t>
            </a:r>
          </a:p>
        </p:txBody>
      </p:sp>
      <p:sp>
        <p:nvSpPr>
          <p:cNvPr id="258063" name="Rectangle 15"/>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258064" name="Rectangle 16"/>
          <p:cNvSpPr>
            <a:spLocks noChangeArrowheads="1"/>
          </p:cNvSpPr>
          <p:nvPr/>
        </p:nvSpPr>
        <p:spPr bwMode="auto">
          <a:xfrm>
            <a:off x="3546636" y="5897433"/>
            <a:ext cx="5241853"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7"/>
              </a:rPr>
              <a:t>http://wiki.fluidproject.org/display/fluid/Content+Management+Research+Models</a:t>
            </a:r>
            <a:endParaRPr lang="en-US" altLang="en-US"/>
          </a:p>
        </p:txBody>
      </p:sp>
    </p:spTree>
    <p:extLst>
      <p:ext uri="{BB962C8B-B14F-4D97-AF65-F5344CB8AC3E}">
        <p14:creationId xmlns:p14="http://schemas.microsoft.com/office/powerpoint/2010/main" val="261698237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6" name="Rectangle 4"/>
          <p:cNvSpPr>
            <a:spLocks noGrp="1" noChangeArrowheads="1"/>
          </p:cNvSpPr>
          <p:nvPr>
            <p:ph type="title"/>
          </p:nvPr>
        </p:nvSpPr>
        <p:spPr>
          <a:noFill/>
          <a:ln/>
        </p:spPr>
        <p:txBody>
          <a:bodyPr>
            <a:normAutofit fontScale="90000"/>
          </a:bodyPr>
          <a:lstStyle/>
          <a:p>
            <a:r>
              <a:rPr lang="en-US" altLang="en-US"/>
              <a:t>Fluid Content Management Personas</a:t>
            </a:r>
          </a:p>
        </p:txBody>
      </p:sp>
      <p:sp>
        <p:nvSpPr>
          <p:cNvPr id="259078" name="Rectangle 6"/>
          <p:cNvSpPr>
            <a:spLocks noChangeArrowheads="1"/>
          </p:cNvSpPr>
          <p:nvPr/>
        </p:nvSpPr>
        <p:spPr bwMode="auto">
          <a:xfrm>
            <a:off x="964524" y="1876456"/>
            <a:ext cx="6322990" cy="804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nchor="ctr"/>
          <a:lstStyle>
            <a:lvl1pPr defTabSz="1300163">
              <a:defRPr sz="4400" b="1">
                <a:solidFill>
                  <a:srgbClr val="330B38"/>
                </a:solidFill>
                <a:latin typeface="Times" pitchFamily="-96" charset="0"/>
                <a:ea typeface="ＭＳ Ｐゴシック" pitchFamily="-96" charset="-128"/>
              </a:defRPr>
            </a:lvl1pPr>
            <a:lvl2pPr defTabSz="1300163">
              <a:defRPr sz="4400" b="1">
                <a:solidFill>
                  <a:srgbClr val="330B38"/>
                </a:solidFill>
                <a:latin typeface="Times" pitchFamily="-96" charset="0"/>
                <a:ea typeface="ＭＳ Ｐゴシック" pitchFamily="-96" charset="-128"/>
              </a:defRPr>
            </a:lvl2pPr>
            <a:lvl3pPr defTabSz="1300163">
              <a:defRPr sz="4400" b="1">
                <a:solidFill>
                  <a:srgbClr val="330B38"/>
                </a:solidFill>
                <a:latin typeface="Times" pitchFamily="-96" charset="0"/>
                <a:ea typeface="ＭＳ Ｐゴシック" pitchFamily="-96" charset="-128"/>
              </a:defRPr>
            </a:lvl3pPr>
            <a:lvl4pPr defTabSz="1300163">
              <a:defRPr sz="4400" b="1">
                <a:solidFill>
                  <a:srgbClr val="330B38"/>
                </a:solidFill>
                <a:latin typeface="Times" pitchFamily="-96" charset="0"/>
                <a:ea typeface="ＭＳ Ｐゴシック" pitchFamily="-96" charset="-128"/>
              </a:defRPr>
            </a:lvl4pPr>
            <a:lvl5pPr defTabSz="1300163">
              <a:defRPr sz="4400" b="1">
                <a:solidFill>
                  <a:srgbClr val="330B38"/>
                </a:solidFill>
                <a:latin typeface="Times" pitchFamily="-96" charset="0"/>
                <a:ea typeface="ＭＳ Ｐゴシック" pitchFamily="-96" charset="-128"/>
              </a:defRPr>
            </a:lvl5pPr>
            <a:lvl6pPr marL="457200" defTabSz="1300163" fontAlgn="base">
              <a:spcBef>
                <a:spcPct val="0"/>
              </a:spcBef>
              <a:spcAft>
                <a:spcPct val="0"/>
              </a:spcAft>
              <a:defRPr sz="4400" b="1">
                <a:solidFill>
                  <a:srgbClr val="330B38"/>
                </a:solidFill>
                <a:latin typeface="Times" pitchFamily="-96" charset="0"/>
                <a:ea typeface="ＭＳ Ｐゴシック" pitchFamily="-96" charset="-128"/>
              </a:defRPr>
            </a:lvl6pPr>
            <a:lvl7pPr marL="914400" defTabSz="1300163" fontAlgn="base">
              <a:spcBef>
                <a:spcPct val="0"/>
              </a:spcBef>
              <a:spcAft>
                <a:spcPct val="0"/>
              </a:spcAft>
              <a:defRPr sz="4400" b="1">
                <a:solidFill>
                  <a:srgbClr val="330B38"/>
                </a:solidFill>
                <a:latin typeface="Times" pitchFamily="-96" charset="0"/>
                <a:ea typeface="ＭＳ Ｐゴシック" pitchFamily="-96" charset="-128"/>
              </a:defRPr>
            </a:lvl7pPr>
            <a:lvl8pPr marL="1371600" defTabSz="1300163" fontAlgn="base">
              <a:spcBef>
                <a:spcPct val="0"/>
              </a:spcBef>
              <a:spcAft>
                <a:spcPct val="0"/>
              </a:spcAft>
              <a:defRPr sz="4400" b="1">
                <a:solidFill>
                  <a:srgbClr val="330B38"/>
                </a:solidFill>
                <a:latin typeface="Times" pitchFamily="-96" charset="0"/>
                <a:ea typeface="ＭＳ Ｐゴシック" pitchFamily="-96" charset="-128"/>
              </a:defRPr>
            </a:lvl8pPr>
            <a:lvl9pPr marL="1828800" defTabSz="1300163" fontAlgn="base">
              <a:spcBef>
                <a:spcPct val="0"/>
              </a:spcBef>
              <a:spcAft>
                <a:spcPct val="0"/>
              </a:spcAft>
              <a:defRPr sz="4400" b="1">
                <a:solidFill>
                  <a:srgbClr val="330B38"/>
                </a:solidFill>
                <a:latin typeface="Times" pitchFamily="-96" charset="0"/>
                <a:ea typeface="ＭＳ Ｐゴシック" pitchFamily="-96" charset="-128"/>
              </a:defRPr>
            </a:lvl9pPr>
          </a:lstStyle>
          <a:p>
            <a:pPr eaLnBrk="1" hangingPunct="1"/>
            <a:r>
              <a:rPr lang="en-US" altLang="en-US"/>
              <a:t>Instructional Support Staff Personas</a:t>
            </a:r>
          </a:p>
        </p:txBody>
      </p:sp>
      <p:pic>
        <p:nvPicPr>
          <p:cNvPr id="25907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108" y="2895104"/>
            <a:ext cx="2947157" cy="1822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59080" name="Picture 8"/>
          <p:cNvPicPr>
            <a:picLocks noChangeAspect="1" noChangeArrowheads="1"/>
          </p:cNvPicPr>
          <p:nvPr/>
        </p:nvPicPr>
        <p:blipFill>
          <a:blip r:embed="rId4">
            <a:extLst>
              <a:ext uri="{28A0092B-C50C-407E-A947-70E740481C1C}">
                <a14:useLocalDpi xmlns:a14="http://schemas.microsoft.com/office/drawing/2010/main" val="0"/>
              </a:ext>
            </a:extLst>
          </a:blip>
          <a:srcRect t="11703"/>
          <a:stretch>
            <a:fillRect/>
          </a:stretch>
        </p:blipFill>
        <p:spPr bwMode="auto">
          <a:xfrm>
            <a:off x="3804512" y="2892870"/>
            <a:ext cx="1788388" cy="1822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9081" name="Rectangle 9"/>
          <p:cNvSpPr>
            <a:spLocks noChangeArrowheads="1"/>
          </p:cNvSpPr>
          <p:nvPr/>
        </p:nvSpPr>
        <p:spPr bwMode="auto">
          <a:xfrm>
            <a:off x="1018108" y="4769326"/>
            <a:ext cx="3098980" cy="464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pPr eaLnBrk="1" hangingPunct="1">
              <a:spcBef>
                <a:spcPct val="20000"/>
              </a:spcBef>
            </a:pPr>
            <a:r>
              <a:rPr lang="en-US" altLang="en-US" sz="1300" b="1"/>
              <a:t>Michael Demsky</a:t>
            </a:r>
            <a:r>
              <a:rPr lang="en-US" altLang="en-US" sz="1100"/>
              <a:t> </a:t>
            </a:r>
          </a:p>
          <a:p>
            <a:pPr eaLnBrk="1" hangingPunct="1">
              <a:spcBef>
                <a:spcPct val="20000"/>
              </a:spcBef>
            </a:pPr>
            <a:r>
              <a:rPr lang="en-US" altLang="en-US" sz="1100"/>
              <a:t>(Departmental Support - Biology)</a:t>
            </a:r>
          </a:p>
        </p:txBody>
      </p:sp>
      <p:sp>
        <p:nvSpPr>
          <p:cNvPr id="259082" name="Rectangle 10"/>
          <p:cNvSpPr>
            <a:spLocks noChangeArrowheads="1"/>
          </p:cNvSpPr>
          <p:nvPr/>
        </p:nvSpPr>
        <p:spPr bwMode="auto">
          <a:xfrm>
            <a:off x="3750927" y="4769326"/>
            <a:ext cx="1852020" cy="774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64310" tIns="32155" rIns="64310" bIns="32155">
            <a:spAutoFit/>
          </a:bodyPr>
          <a:lstStyle/>
          <a:p>
            <a:r>
              <a:rPr lang="en-US" altLang="en-US" sz="1300" b="1"/>
              <a:t>Anita Stalmach</a:t>
            </a:r>
            <a:r>
              <a:rPr lang="en-US" altLang="en-US" sz="1100"/>
              <a:t> (Departmental Pedagogy Support - Instructional Designer)</a:t>
            </a:r>
          </a:p>
        </p:txBody>
      </p:sp>
      <p:sp>
        <p:nvSpPr>
          <p:cNvPr id="259085" name="Rectangle 13"/>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259086" name="Rectangle 14"/>
          <p:cNvSpPr>
            <a:spLocks noChangeArrowheads="1"/>
          </p:cNvSpPr>
          <p:nvPr/>
        </p:nvSpPr>
        <p:spPr bwMode="auto">
          <a:xfrm>
            <a:off x="3546636" y="5897433"/>
            <a:ext cx="5241853" cy="234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5"/>
              </a:rPr>
              <a:t>http://wiki.fluidproject.org/display/fluid/Content+Management+Research+Models</a:t>
            </a:r>
            <a:endParaRPr lang="en-US" altLang="en-US"/>
          </a:p>
        </p:txBody>
      </p:sp>
    </p:spTree>
    <p:extLst>
      <p:ext uri="{BB962C8B-B14F-4D97-AF65-F5344CB8AC3E}">
        <p14:creationId xmlns:p14="http://schemas.microsoft.com/office/powerpoint/2010/main" val="254686447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a:xfrm>
            <a:off x="267923" y="214452"/>
            <a:ext cx="7832469" cy="1142628"/>
          </a:xfrm>
        </p:spPr>
        <p:txBody>
          <a:bodyPr>
            <a:normAutofit fontScale="90000"/>
          </a:bodyPr>
          <a:lstStyle/>
          <a:p>
            <a:r>
              <a:rPr lang="en-US" altLang="en-US" dirty="0"/>
              <a:t>Stacy Pearson - TA Trainer/ Graduate Teaching Assistant</a:t>
            </a:r>
          </a:p>
        </p:txBody>
      </p:sp>
      <p:sp>
        <p:nvSpPr>
          <p:cNvPr id="226309" name="Rectangle 5"/>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
        <p:nvSpPr>
          <p:cNvPr id="226311" name="Rectangle 7"/>
          <p:cNvSpPr>
            <a:spLocks noChangeArrowheads="1"/>
          </p:cNvSpPr>
          <p:nvPr/>
        </p:nvSpPr>
        <p:spPr bwMode="auto">
          <a:xfrm>
            <a:off x="6108652" y="2926378"/>
            <a:ext cx="2758494" cy="3142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r>
              <a:rPr lang="en-US" altLang="en-US" sz="1600"/>
              <a:t>"I'm all manual. Papers, folders, and binders.”</a:t>
            </a:r>
            <a:endParaRPr lang="en-US" altLang="en-US" sz="1400"/>
          </a:p>
          <a:p>
            <a:endParaRPr lang="en-US" altLang="en-US" sz="1400"/>
          </a:p>
          <a:p>
            <a:r>
              <a:rPr lang="en-US" altLang="en-US" sz="1400"/>
              <a:t>Main Points:</a:t>
            </a:r>
          </a:p>
          <a:p>
            <a:pPr>
              <a:buFont typeface="Wingdings" pitchFamily="-96" charset="2"/>
              <a:buChar char="ü"/>
            </a:pPr>
            <a:r>
              <a:rPr lang="en-US" altLang="en-US" sz="1400"/>
              <a:t> Uses physical folders, binders, and drawers to organize her reading materials</a:t>
            </a:r>
          </a:p>
          <a:p>
            <a:pPr>
              <a:buFont typeface="Wingdings" pitchFamily="-96" charset="2"/>
              <a:buChar char="ü"/>
            </a:pPr>
            <a:r>
              <a:rPr lang="en-US" altLang="en-US" sz="1400"/>
              <a:t> Teaches TAs how to teach students</a:t>
            </a:r>
          </a:p>
          <a:p>
            <a:pPr>
              <a:buFont typeface="Wingdings" pitchFamily="-96" charset="2"/>
              <a:buChar char="ü"/>
            </a:pPr>
            <a:r>
              <a:rPr lang="en-US" altLang="en-US" sz="1400"/>
              <a:t> Concerned about Mac-PC compatibility when transferring files</a:t>
            </a:r>
          </a:p>
          <a:p>
            <a:pPr>
              <a:buFont typeface="Wingdings" pitchFamily="-96" charset="2"/>
              <a:buChar char="ü"/>
            </a:pPr>
            <a:r>
              <a:rPr lang="en-US" altLang="en-US" sz="1400"/>
              <a:t>Frustrated that she doesn't have access to the LMS her students are using</a:t>
            </a:r>
            <a:endParaRPr lang="en-US" altLang="en-US"/>
          </a:p>
        </p:txBody>
      </p:sp>
      <p:pic>
        <p:nvPicPr>
          <p:cNvPr id="226312"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15821" y="1393939"/>
            <a:ext cx="2411310" cy="1598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6314" name="Rectangle 10"/>
          <p:cNvSpPr>
            <a:spLocks noGrp="1" noChangeArrowheads="1"/>
          </p:cNvSpPr>
          <p:nvPr>
            <p:ph type="body" idx="1"/>
          </p:nvPr>
        </p:nvSpPr>
        <p:spPr>
          <a:xfrm>
            <a:off x="626271" y="1125874"/>
            <a:ext cx="5589550" cy="4114800"/>
          </a:xfrm>
          <a:noFill/>
          <a:ln/>
        </p:spPr>
        <p:txBody>
          <a:bodyPr>
            <a:normAutofit fontScale="92500" lnSpcReduction="10000"/>
          </a:bodyPr>
          <a:lstStyle/>
          <a:p>
            <a:pPr>
              <a:lnSpc>
                <a:spcPct val="90000"/>
              </a:lnSpc>
            </a:pPr>
            <a:r>
              <a:rPr lang="en-US" altLang="en-US" sz="1400" dirty="0"/>
              <a:t>Characteristics</a:t>
            </a:r>
          </a:p>
          <a:p>
            <a:pPr lvl="1">
              <a:lnSpc>
                <a:spcPct val="90000"/>
              </a:lnSpc>
            </a:pPr>
            <a:r>
              <a:rPr lang="en-US" altLang="en-US" sz="1400" dirty="0"/>
              <a:t>Lives in the suburbs, about 40 minutes outside the city by car, with her parents</a:t>
            </a:r>
          </a:p>
          <a:p>
            <a:pPr lvl="1">
              <a:lnSpc>
                <a:spcPct val="90000"/>
              </a:lnSpc>
            </a:pPr>
            <a:r>
              <a:rPr lang="en-US" altLang="en-US" sz="1400" dirty="0"/>
              <a:t> Is a 3rd year PhD student with a specialty in Biochemistry, and has been </a:t>
            </a:r>
            <a:r>
              <a:rPr lang="en-US" altLang="en-US" sz="1400" dirty="0" err="1"/>
              <a:t>TAing</a:t>
            </a:r>
            <a:r>
              <a:rPr lang="en-US" altLang="en-US" sz="1400" dirty="0"/>
              <a:t> since </a:t>
            </a:r>
            <a:r>
              <a:rPr lang="en-US" altLang="en-US" sz="1400" dirty="0" smtClean="0"/>
              <a:t>2012</a:t>
            </a:r>
            <a:endParaRPr lang="en-US" altLang="en-US" sz="1400" dirty="0"/>
          </a:p>
          <a:p>
            <a:pPr lvl="1">
              <a:lnSpc>
                <a:spcPct val="90000"/>
              </a:lnSpc>
            </a:pPr>
            <a:r>
              <a:rPr lang="en-US" altLang="en-US" sz="1400" dirty="0"/>
              <a:t>Comes in everyday at 6:30am and spends all day on campus until around 5pm. She does most of the work on campus, in the lab and in her office, and none at home.</a:t>
            </a:r>
          </a:p>
          <a:p>
            <a:pPr lvl="1">
              <a:lnSpc>
                <a:spcPct val="90000"/>
              </a:lnSpc>
            </a:pPr>
            <a:r>
              <a:rPr lang="en-US" altLang="en-US" sz="1400" dirty="0"/>
              <a:t>She coordinates the TA training program where she trains TAs through the office of Teaching Advancement. With other coordinators, she organizes workshops for TAs on how to teach students.</a:t>
            </a:r>
          </a:p>
          <a:p>
            <a:pPr lvl="1">
              <a:lnSpc>
                <a:spcPct val="90000"/>
              </a:lnSpc>
            </a:pPr>
            <a:r>
              <a:rPr lang="en-US" altLang="en-US" sz="1400" dirty="0"/>
              <a:t>She uses Blackboard as a TA but is not a huge fan. She only login when she gets an email notification with important announcements.</a:t>
            </a:r>
          </a:p>
          <a:p>
            <a:pPr lvl="1">
              <a:lnSpc>
                <a:spcPct val="90000"/>
              </a:lnSpc>
            </a:pPr>
            <a:r>
              <a:rPr lang="en-US" altLang="en-US" sz="1400" dirty="0"/>
              <a:t>She uses a highly paper-based file organization system. She prints out course materials and organizes them into binders in chronological order. </a:t>
            </a:r>
          </a:p>
          <a:p>
            <a:pPr lvl="1">
              <a:lnSpc>
                <a:spcPct val="90000"/>
              </a:lnSpc>
            </a:pPr>
            <a:r>
              <a:rPr lang="en-US" altLang="en-US" sz="1400" dirty="0"/>
              <a:t> If she needs to take files home, she emails her files to her Yahoo account.</a:t>
            </a:r>
          </a:p>
          <a:p>
            <a:pPr>
              <a:lnSpc>
                <a:spcPct val="90000"/>
              </a:lnSpc>
            </a:pPr>
            <a:r>
              <a:rPr lang="en-US" altLang="en-US" sz="1400" dirty="0"/>
              <a:t>Goals</a:t>
            </a:r>
          </a:p>
          <a:p>
            <a:pPr lvl="1">
              <a:lnSpc>
                <a:spcPct val="90000"/>
              </a:lnSpc>
            </a:pPr>
            <a:r>
              <a:rPr lang="en-US" altLang="en-US" sz="1400" dirty="0"/>
              <a:t>Get her PhD</a:t>
            </a:r>
          </a:p>
          <a:p>
            <a:pPr lvl="1">
              <a:lnSpc>
                <a:spcPct val="90000"/>
              </a:lnSpc>
            </a:pPr>
            <a:r>
              <a:rPr lang="en-US" altLang="en-US" sz="1400" dirty="0"/>
              <a:t>Become a better teacher</a:t>
            </a:r>
            <a:endParaRPr lang="en-US" altLang="en-US" sz="1300" dirty="0"/>
          </a:p>
        </p:txBody>
      </p:sp>
      <p:sp>
        <p:nvSpPr>
          <p:cNvPr id="226315" name="Rectangle 11"/>
          <p:cNvSpPr>
            <a:spLocks noChangeArrowheads="1"/>
          </p:cNvSpPr>
          <p:nvPr/>
        </p:nvSpPr>
        <p:spPr bwMode="auto">
          <a:xfrm>
            <a:off x="6376576" y="6272724"/>
            <a:ext cx="2480523" cy="236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4310" tIns="32155" rIns="64310" bIns="32155">
            <a:spAutoFit/>
          </a:bodyPr>
          <a:lstStyle/>
          <a:p>
            <a:r>
              <a:rPr lang="en-US" altLang="en-US" sz="1100"/>
              <a:t>From: </a:t>
            </a:r>
            <a:r>
              <a:rPr lang="en-US" altLang="en-US" sz="1100">
                <a:hlinkClick r:id="rId4"/>
              </a:rPr>
              <a:t>http://wiki.fluidproject.org/x/fY4</a:t>
            </a:r>
            <a:endParaRPr lang="en-US" altLang="en-US" sz="1100"/>
          </a:p>
        </p:txBody>
      </p:sp>
    </p:spTree>
    <p:extLst>
      <p:ext uri="{BB962C8B-B14F-4D97-AF65-F5344CB8AC3E}">
        <p14:creationId xmlns:p14="http://schemas.microsoft.com/office/powerpoint/2010/main" val="180952833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r>
              <a:rPr lang="en-US" altLang="en-US"/>
              <a:t>Communicate personas</a:t>
            </a:r>
          </a:p>
        </p:txBody>
      </p:sp>
      <p:sp>
        <p:nvSpPr>
          <p:cNvPr id="196611" name="Rectangle 3"/>
          <p:cNvSpPr>
            <a:spLocks noGrp="1" noChangeArrowheads="1"/>
          </p:cNvSpPr>
          <p:nvPr>
            <p:ph type="body" idx="1"/>
          </p:nvPr>
        </p:nvSpPr>
        <p:spPr/>
        <p:txBody>
          <a:bodyPr>
            <a:normAutofit fontScale="92500"/>
          </a:bodyPr>
          <a:lstStyle/>
          <a:p>
            <a:r>
              <a:rPr lang="en-US" altLang="en-US"/>
              <a:t>Introductory workshop</a:t>
            </a:r>
          </a:p>
          <a:p>
            <a:r>
              <a:rPr lang="en-US" altLang="en-US"/>
              <a:t>Posting one or two page summaries in work areas</a:t>
            </a:r>
          </a:p>
          <a:p>
            <a:r>
              <a:rPr lang="en-US" altLang="en-US"/>
              <a:t>Laminated sheet containing short summaries of all personas</a:t>
            </a:r>
          </a:p>
          <a:p>
            <a:r>
              <a:rPr lang="en-US" altLang="en-US"/>
              <a:t>Persona deck of cards</a:t>
            </a:r>
          </a:p>
          <a:p>
            <a:r>
              <a:rPr lang="en-US" altLang="en-US"/>
              <a:t>Have everyone put a persona on their door to represent who they identify with</a:t>
            </a:r>
          </a:p>
          <a:p>
            <a:r>
              <a:rPr lang="en-US" altLang="en-US"/>
              <a:t>Set up a work area for a persona</a:t>
            </a:r>
          </a:p>
        </p:txBody>
      </p:sp>
      <p:sp>
        <p:nvSpPr>
          <p:cNvPr id="196612" name="Rectangle 4"/>
          <p:cNvSpPr>
            <a:spLocks noChangeArrowheads="1"/>
          </p:cNvSpPr>
          <p:nvPr/>
        </p:nvSpPr>
        <p:spPr bwMode="auto">
          <a:xfrm>
            <a:off x="428677" y="6487176"/>
            <a:ext cx="8573546" cy="249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4310" tIns="32155" rIns="64310" bIns="32155">
            <a:spAutoFit/>
          </a:bodyPr>
          <a:lstStyle/>
          <a:p>
            <a:pPr eaLnBrk="1" hangingPunct="1">
              <a:spcBef>
                <a:spcPct val="20000"/>
              </a:spcBef>
              <a:buClr>
                <a:srgbClr val="B2482C"/>
              </a:buClr>
              <a:buFont typeface="Wingdings" pitchFamily="-96" charset="2"/>
              <a:buNone/>
            </a:pPr>
            <a:r>
              <a:rPr lang="en-US" altLang="en-US" sz="1200">
                <a:solidFill>
                  <a:srgbClr val="4C4C4C"/>
                </a:solidFill>
                <a:sym typeface="Zapf Dingbats" pitchFamily="-96" charset="2"/>
              </a:rPr>
              <a:t></a:t>
            </a:r>
            <a:r>
              <a:rPr lang="en-US" altLang="en-US" sz="1200">
                <a:solidFill>
                  <a:srgbClr val="4C4C4C"/>
                </a:solidFill>
              </a:rPr>
              <a:t> User Research </a:t>
            </a:r>
            <a:r>
              <a:rPr lang="en-US" altLang="en-US" sz="1200">
                <a:solidFill>
                  <a:srgbClr val="4C4C4C"/>
                </a:solidFill>
                <a:sym typeface="Zapf Dingbats" pitchFamily="-96" charset="2"/>
              </a:rPr>
              <a:t></a:t>
            </a:r>
            <a:r>
              <a:rPr lang="en-US" altLang="en-US" sz="1200">
                <a:solidFill>
                  <a:srgbClr val="4C4C4C"/>
                </a:solidFill>
                <a:sym typeface="Wingdings 2" pitchFamily="-96" charset="2"/>
              </a:rPr>
              <a:t> </a:t>
            </a:r>
            <a:r>
              <a:rPr lang="en-US" altLang="en-US" sz="1200" b="1"/>
              <a:t>Modeling</a:t>
            </a:r>
            <a:r>
              <a:rPr lang="en-US" altLang="en-US" sz="1200">
                <a:solidFill>
                  <a:srgbClr val="4C4C4C"/>
                </a:solidFill>
              </a:rPr>
              <a:t> </a:t>
            </a:r>
            <a:r>
              <a:rPr lang="en-US" altLang="en-US" sz="1200">
                <a:solidFill>
                  <a:srgbClr val="4C4C4C"/>
                </a:solidFill>
                <a:sym typeface="Zapf Dingbats" pitchFamily="-96" charset="2"/>
              </a:rPr>
              <a:t></a:t>
            </a:r>
            <a:r>
              <a:rPr lang="en-US" altLang="en-US" sz="1200">
                <a:solidFill>
                  <a:srgbClr val="4C4C4C"/>
                </a:solidFill>
              </a:rPr>
              <a:t> Requirements Definition </a:t>
            </a:r>
            <a:r>
              <a:rPr lang="en-US" altLang="en-US" sz="1200">
                <a:solidFill>
                  <a:srgbClr val="4C4C4C"/>
                </a:solidFill>
                <a:sym typeface="Zapf Dingbats" pitchFamily="-96" charset="2"/>
              </a:rPr>
              <a:t></a:t>
            </a:r>
            <a:r>
              <a:rPr lang="en-US" altLang="en-US" sz="1200">
                <a:solidFill>
                  <a:srgbClr val="4C4C4C"/>
                </a:solidFill>
              </a:rPr>
              <a:t> UI Framework Definition </a:t>
            </a:r>
            <a:r>
              <a:rPr lang="en-US" altLang="en-US" sz="1200">
                <a:solidFill>
                  <a:srgbClr val="4C4C4C"/>
                </a:solidFill>
                <a:sym typeface="Zapf Dingbats" pitchFamily="-96" charset="2"/>
              </a:rPr>
              <a:t></a:t>
            </a:r>
            <a:r>
              <a:rPr lang="en-US" altLang="en-US" sz="1200">
                <a:solidFill>
                  <a:srgbClr val="4C4C4C"/>
                </a:solidFill>
              </a:rPr>
              <a:t> UI Design </a:t>
            </a:r>
            <a:r>
              <a:rPr lang="en-US" altLang="en-US" sz="1200">
                <a:solidFill>
                  <a:srgbClr val="4C4C4C"/>
                </a:solidFill>
                <a:sym typeface="Zapf Dingbats" pitchFamily="-96" charset="2"/>
              </a:rPr>
              <a:t></a:t>
            </a:r>
            <a:r>
              <a:rPr lang="en-US" altLang="en-US" sz="1200">
                <a:solidFill>
                  <a:srgbClr val="4C4C4C"/>
                </a:solidFill>
              </a:rPr>
              <a:t> Development Support</a:t>
            </a:r>
          </a:p>
        </p:txBody>
      </p:sp>
    </p:spTree>
    <p:extLst>
      <p:ext uri="{BB962C8B-B14F-4D97-AF65-F5344CB8AC3E}">
        <p14:creationId xmlns:p14="http://schemas.microsoft.com/office/powerpoint/2010/main" val="320143973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 Resources</a:t>
            </a:r>
            <a:endParaRPr lang="en-GB" dirty="0"/>
          </a:p>
        </p:txBody>
      </p:sp>
      <p:sp>
        <p:nvSpPr>
          <p:cNvPr id="3" name="Content Placeholder 2"/>
          <p:cNvSpPr>
            <a:spLocks noGrp="1"/>
          </p:cNvSpPr>
          <p:nvPr>
            <p:ph idx="1"/>
          </p:nvPr>
        </p:nvSpPr>
        <p:spPr/>
        <p:txBody>
          <a:bodyPr>
            <a:normAutofit/>
          </a:bodyPr>
          <a:lstStyle/>
          <a:p>
            <a:r>
              <a:rPr lang="en-GB" sz="2000" dirty="0" err="1" smtClean="0"/>
              <a:t>Geto</a:t>
            </a:r>
            <a:r>
              <a:rPr lang="en-GB" sz="2000" dirty="0" smtClean="0"/>
              <a:t> &amp; </a:t>
            </a:r>
            <a:r>
              <a:rPr lang="en-GB" sz="2000" dirty="0" err="1" smtClean="0"/>
              <a:t>Amant</a:t>
            </a:r>
            <a:r>
              <a:rPr lang="en-GB" sz="2000" dirty="0"/>
              <a:t> “Designing Globally, Working Locally: Using Personas to Develop Online Communication Products for International </a:t>
            </a:r>
            <a:r>
              <a:rPr lang="en-GB" sz="2000" dirty="0" smtClean="0"/>
              <a:t>Users” 2015</a:t>
            </a:r>
          </a:p>
          <a:p>
            <a:r>
              <a:rPr lang="en-GB" sz="2000" dirty="0" err="1" smtClean="0"/>
              <a:t>Faily</a:t>
            </a:r>
            <a:r>
              <a:rPr lang="en-GB" sz="2000" dirty="0" smtClean="0"/>
              <a:t> </a:t>
            </a:r>
            <a:r>
              <a:rPr lang="en-GB" sz="2000" dirty="0"/>
              <a:t>&amp; Lyle </a:t>
            </a:r>
            <a:r>
              <a:rPr lang="en-GB" sz="2000" dirty="0" smtClean="0"/>
              <a:t>“Guidelines </a:t>
            </a:r>
            <a:r>
              <a:rPr lang="en-GB" sz="2000" dirty="0"/>
              <a:t>for Integrating Personas into Software Engineering </a:t>
            </a:r>
            <a:r>
              <a:rPr lang="en-GB" sz="2000" dirty="0" smtClean="0"/>
              <a:t>Tools” 2013</a:t>
            </a:r>
          </a:p>
          <a:p>
            <a:r>
              <a:rPr lang="en-GB" sz="2000" dirty="0" smtClean="0"/>
              <a:t>Persona guide from </a:t>
            </a:r>
            <a:r>
              <a:rPr lang="en-GB" sz="2000" dirty="0"/>
              <a:t>usability.gov </a:t>
            </a:r>
            <a:r>
              <a:rPr lang="en-GB" sz="1200" dirty="0">
                <a:hlinkClick r:id="rId3"/>
              </a:rPr>
              <a:t>http://</a:t>
            </a:r>
            <a:r>
              <a:rPr lang="en-GB" sz="1200" dirty="0" smtClean="0">
                <a:hlinkClick r:id="rId3"/>
              </a:rPr>
              <a:t>www.usability.gov/how-to-and-tools/methods/personas.html</a:t>
            </a:r>
            <a:endParaRPr lang="en-GB" sz="1200" dirty="0" smtClean="0"/>
          </a:p>
          <a:p>
            <a:r>
              <a:rPr lang="en-GB" sz="2000" dirty="0" smtClean="0"/>
              <a:t>Business example: </a:t>
            </a:r>
            <a:r>
              <a:rPr lang="en-GB" sz="2000" dirty="0"/>
              <a:t>Spotless </a:t>
            </a:r>
            <a:r>
              <a:rPr lang="en-GB" sz="1200" dirty="0">
                <a:hlinkClick r:id="rId4"/>
              </a:rPr>
              <a:t>http://</a:t>
            </a:r>
            <a:r>
              <a:rPr lang="en-GB" sz="1200" dirty="0" smtClean="0">
                <a:hlinkClick r:id="rId4"/>
              </a:rPr>
              <a:t>www.spotless.co.uk/insights/personas</a:t>
            </a:r>
            <a:endParaRPr lang="en-GB" sz="1200" dirty="0" smtClean="0"/>
          </a:p>
          <a:p>
            <a:endParaRPr lang="en-GB" sz="1200" dirty="0"/>
          </a:p>
        </p:txBody>
      </p:sp>
    </p:spTree>
    <p:extLst>
      <p:ext uri="{BB962C8B-B14F-4D97-AF65-F5344CB8AC3E}">
        <p14:creationId xmlns:p14="http://schemas.microsoft.com/office/powerpoint/2010/main" val="37237352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Excercise</a:t>
            </a:r>
            <a:endParaRPr lang="en-GB" dirty="0"/>
          </a:p>
        </p:txBody>
      </p:sp>
      <p:sp>
        <p:nvSpPr>
          <p:cNvPr id="3" name="Content Placeholder 2"/>
          <p:cNvSpPr>
            <a:spLocks noGrp="1"/>
          </p:cNvSpPr>
          <p:nvPr>
            <p:ph idx="1"/>
          </p:nvPr>
        </p:nvSpPr>
        <p:spPr/>
        <p:txBody>
          <a:bodyPr/>
          <a:lstStyle/>
          <a:p>
            <a:r>
              <a:rPr lang="en-GB" dirty="0" smtClean="0"/>
              <a:t>Interview group members about E-Commerce use</a:t>
            </a:r>
          </a:p>
          <a:p>
            <a:r>
              <a:rPr lang="en-GB" dirty="0" smtClean="0"/>
              <a:t>Create an e-commerce persona</a:t>
            </a:r>
          </a:p>
          <a:p>
            <a:r>
              <a:rPr lang="en-GB" dirty="0" smtClean="0"/>
              <a:t>Decide what will be included</a:t>
            </a:r>
          </a:p>
          <a:p>
            <a:pPr marL="0" indent="0">
              <a:buNone/>
            </a:pPr>
            <a:r>
              <a:rPr lang="en-GB" sz="2000" dirty="0">
                <a:hlinkClick r:id="rId2"/>
              </a:rPr>
              <a:t>https://thispersondoesnotexist.com/</a:t>
            </a:r>
            <a:endParaRPr lang="en-GB" sz="2000" dirty="0"/>
          </a:p>
        </p:txBody>
      </p:sp>
    </p:spTree>
    <p:extLst>
      <p:ext uri="{BB962C8B-B14F-4D97-AF65-F5344CB8AC3E}">
        <p14:creationId xmlns:p14="http://schemas.microsoft.com/office/powerpoint/2010/main" val="3094432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TotalTime>
  <Words>6022</Words>
  <Application>Microsoft Office PowerPoint</Application>
  <PresentationFormat>On-screen Show (4:3)</PresentationFormat>
  <Paragraphs>580</Paragraphs>
  <Slides>49</Slides>
  <Notes>48</Notes>
  <HiddenSlides>1</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61" baseType="lpstr">
      <vt:lpstr>ＭＳ Ｐゴシック</vt:lpstr>
      <vt:lpstr>Arial</vt:lpstr>
      <vt:lpstr>Calibri</vt:lpstr>
      <vt:lpstr>Helvetica</vt:lpstr>
      <vt:lpstr>Times</vt:lpstr>
      <vt:lpstr>Times New Roman</vt:lpstr>
      <vt:lpstr>Verdana</vt:lpstr>
      <vt:lpstr>Wingdings</vt:lpstr>
      <vt:lpstr>Wingdings 2</vt:lpstr>
      <vt:lpstr>Zapf Dingbats</vt:lpstr>
      <vt:lpstr>Office Theme</vt:lpstr>
      <vt:lpstr>Document</vt:lpstr>
      <vt:lpstr>PowerPoint Presentation</vt:lpstr>
      <vt:lpstr>Personas</vt:lpstr>
      <vt:lpstr>What is user-centered design?</vt:lpstr>
      <vt:lpstr>Who benefits?</vt:lpstr>
      <vt:lpstr>Using Personas in Design and Development</vt:lpstr>
      <vt:lpstr>Why focus on user goals vs. (current) tasks?</vt:lpstr>
      <vt:lpstr>Personas in the software project</vt:lpstr>
      <vt:lpstr>PowerPoint Presentation</vt:lpstr>
      <vt:lpstr>User Research</vt:lpstr>
      <vt:lpstr>Modeling</vt:lpstr>
      <vt:lpstr>Example Persona: Michael the Seasoned Professional</vt:lpstr>
      <vt:lpstr>Requirements Definition</vt:lpstr>
      <vt:lpstr>Scenarios</vt:lpstr>
      <vt:lpstr>Types of Scenarios</vt:lpstr>
      <vt:lpstr>Example Scenarios</vt:lpstr>
      <vt:lpstr>UI Framework Definition</vt:lpstr>
      <vt:lpstr>UI design</vt:lpstr>
      <vt:lpstr>Development Support</vt:lpstr>
      <vt:lpstr>What are personas?</vt:lpstr>
      <vt:lpstr>Persona example from MIT: Sarah Windsor, Overwhelmed Lecturer</vt:lpstr>
      <vt:lpstr>Persona do’s and don’ts</vt:lpstr>
      <vt:lpstr>Why use personas?</vt:lpstr>
      <vt:lpstr>Why use personas?</vt:lpstr>
      <vt:lpstr>Why use personas?</vt:lpstr>
      <vt:lpstr>Why use personas?</vt:lpstr>
      <vt:lpstr>Why use personas?</vt:lpstr>
      <vt:lpstr>Types of personas</vt:lpstr>
      <vt:lpstr>Personas can contain…</vt:lpstr>
      <vt:lpstr>Types of personas</vt:lpstr>
      <vt:lpstr>Primary Persona: Ernest the Engaged Employee </vt:lpstr>
      <vt:lpstr>Sakai Persona Map</vt:lpstr>
      <vt:lpstr>Methods used for gathering information for personas</vt:lpstr>
      <vt:lpstr>How are personas created?</vt:lpstr>
      <vt:lpstr>Persona hypothesis</vt:lpstr>
      <vt:lpstr>Fluid CM research: User behavior/characteristic matrices</vt:lpstr>
      <vt:lpstr>User research</vt:lpstr>
      <vt:lpstr>Raw notes </vt:lpstr>
      <vt:lpstr>Categorized Notes - Content Management</vt:lpstr>
      <vt:lpstr>Identify variables</vt:lpstr>
      <vt:lpstr>Persona scales</vt:lpstr>
      <vt:lpstr>Choose personas</vt:lpstr>
      <vt:lpstr>Write personas</vt:lpstr>
      <vt:lpstr>Fluid Content Management Personas</vt:lpstr>
      <vt:lpstr>Fluid Content Management Personas</vt:lpstr>
      <vt:lpstr>Fluid Content Management Personas</vt:lpstr>
      <vt:lpstr>Stacy Pearson - TA Trainer/ Graduate Teaching Assistant</vt:lpstr>
      <vt:lpstr>Communicate personas</vt:lpstr>
      <vt:lpstr>Persona Resources</vt:lpstr>
      <vt:lpstr>Excercise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Maw, Sue</dc:creator>
  <cp:lastModifiedBy>Sue Maw</cp:lastModifiedBy>
  <cp:revision>9</cp:revision>
  <dcterms:created xsi:type="dcterms:W3CDTF">2015-03-19T09:37:16Z</dcterms:created>
  <dcterms:modified xsi:type="dcterms:W3CDTF">2019-03-27T09:01:32Z</dcterms:modified>
</cp:coreProperties>
</file>