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1"/>
  </p:sldMasterIdLst>
  <p:sldIdLst>
    <p:sldId id="256" r:id="rId2"/>
    <p:sldId id="257" r:id="rId3"/>
    <p:sldId id="275" r:id="rId4"/>
    <p:sldId id="276" r:id="rId5"/>
    <p:sldId id="277" r:id="rId6"/>
    <p:sldId id="292" r:id="rId7"/>
    <p:sldId id="278" r:id="rId8"/>
    <p:sldId id="293" r:id="rId9"/>
    <p:sldId id="294" r:id="rId10"/>
    <p:sldId id="295" r:id="rId11"/>
    <p:sldId id="279" r:id="rId12"/>
    <p:sldId id="280" r:id="rId13"/>
    <p:sldId id="290" r:id="rId14"/>
    <p:sldId id="281" r:id="rId15"/>
    <p:sldId id="282" r:id="rId16"/>
    <p:sldId id="291" r:id="rId17"/>
    <p:sldId id="283" r:id="rId18"/>
    <p:sldId id="284" r:id="rId19"/>
    <p:sldId id="285" r:id="rId20"/>
    <p:sldId id="286" r:id="rId21"/>
    <p:sldId id="287" r:id="rId22"/>
    <p:sldId id="288" r:id="rId23"/>
    <p:sldId id="28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FB3116-5A92-4CA8-889B-DB029A06801B}" v="133" dt="2025-09-11T22:59:04.659"/>
  </p1510:revLst>
</p1510:revInfo>
</file>

<file path=ppt/tableStyles.xml><?xml version="1.0" encoding="utf-8"?>
<a:tblStyleLst xmlns:a="http://schemas.openxmlformats.org/drawingml/2006/main" def="{5C22544A-7EE6-4342-B048-85BDC9FD1C3A}">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8" autoAdjust="0"/>
    <p:restoredTop sz="94660"/>
  </p:normalViewPr>
  <p:slideViewPr>
    <p:cSldViewPr snapToGrid="0">
      <p:cViewPr varScale="1">
        <p:scale>
          <a:sx n="95" d="100"/>
          <a:sy n="95" d="100"/>
        </p:scale>
        <p:origin x="84"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ayne Howell" userId="fed4273a-cffa-46b9-986f-a7ac03159295" providerId="ADAL" clId="{2D006683-89FD-48F9-A383-7679DFCC9004}"/>
    <pc:docChg chg="undo custSel addSld delSld modSld sldOrd">
      <pc:chgData name="Wayne Howell" userId="fed4273a-cffa-46b9-986f-a7ac03159295" providerId="ADAL" clId="{2D006683-89FD-48F9-A383-7679DFCC9004}" dt="2025-09-11T23:00:13.705" v="3190" actId="255"/>
      <pc:docMkLst>
        <pc:docMk/>
      </pc:docMkLst>
      <pc:sldChg chg="modSp mod">
        <pc:chgData name="Wayne Howell" userId="fed4273a-cffa-46b9-986f-a7ac03159295" providerId="ADAL" clId="{2D006683-89FD-48F9-A383-7679DFCC9004}" dt="2025-09-09T06:58:20.020" v="74" actId="1076"/>
        <pc:sldMkLst>
          <pc:docMk/>
          <pc:sldMk cId="2776312162" sldId="256"/>
        </pc:sldMkLst>
        <pc:spChg chg="mod">
          <ac:chgData name="Wayne Howell" userId="fed4273a-cffa-46b9-986f-a7ac03159295" providerId="ADAL" clId="{2D006683-89FD-48F9-A383-7679DFCC9004}" dt="2025-09-09T06:58:13.041" v="73" actId="27636"/>
          <ac:spMkLst>
            <pc:docMk/>
            <pc:sldMk cId="2776312162" sldId="256"/>
            <ac:spMk id="2" creationId="{4F26C77A-BC1B-D0CF-C2C2-B09C88071DAD}"/>
          </ac:spMkLst>
        </pc:spChg>
        <pc:spChg chg="mod">
          <ac:chgData name="Wayne Howell" userId="fed4273a-cffa-46b9-986f-a7ac03159295" providerId="ADAL" clId="{2D006683-89FD-48F9-A383-7679DFCC9004}" dt="2025-09-09T06:58:20.020" v="74" actId="1076"/>
          <ac:spMkLst>
            <pc:docMk/>
            <pc:sldMk cId="2776312162" sldId="256"/>
            <ac:spMk id="3" creationId="{6F9A6C7F-809F-8139-9A85-A105BA24498C}"/>
          </ac:spMkLst>
        </pc:spChg>
      </pc:sldChg>
      <pc:sldChg chg="addSp delSp modSp mod">
        <pc:chgData name="Wayne Howell" userId="fed4273a-cffa-46b9-986f-a7ac03159295" providerId="ADAL" clId="{2D006683-89FD-48F9-A383-7679DFCC9004}" dt="2025-09-11T21:46:04.468" v="2768" actId="14100"/>
        <pc:sldMkLst>
          <pc:docMk/>
          <pc:sldMk cId="550765793" sldId="257"/>
        </pc:sldMkLst>
        <pc:spChg chg="mod">
          <ac:chgData name="Wayne Howell" userId="fed4273a-cffa-46b9-986f-a7ac03159295" providerId="ADAL" clId="{2D006683-89FD-48F9-A383-7679DFCC9004}" dt="2025-09-11T21:46:04.468" v="2768" actId="14100"/>
          <ac:spMkLst>
            <pc:docMk/>
            <pc:sldMk cId="550765793" sldId="257"/>
            <ac:spMk id="18" creationId="{97F72D8D-95F8-1D59-7F63-BB53A7F50B78}"/>
          </ac:spMkLst>
        </pc:spChg>
      </pc:sldChg>
      <pc:sldChg chg="addSp delSp modSp mod">
        <pc:chgData name="Wayne Howell" userId="fed4273a-cffa-46b9-986f-a7ac03159295" providerId="ADAL" clId="{2D006683-89FD-48F9-A383-7679DFCC9004}" dt="2025-09-09T07:52:59.106" v="225" actId="2711"/>
        <pc:sldMkLst>
          <pc:docMk/>
          <pc:sldMk cId="4203020781" sldId="258"/>
        </pc:sldMkLst>
      </pc:sldChg>
      <pc:sldChg chg="addSp delSp modSp mod">
        <pc:chgData name="Wayne Howell" userId="fed4273a-cffa-46b9-986f-a7ac03159295" providerId="ADAL" clId="{2D006683-89FD-48F9-A383-7679DFCC9004}" dt="2025-09-09T07:40:58.198" v="134" actId="20577"/>
        <pc:sldMkLst>
          <pc:docMk/>
          <pc:sldMk cId="4021655284" sldId="264"/>
        </pc:sldMkLst>
      </pc:sldChg>
      <pc:sldChg chg="addSp delSp modSp mod">
        <pc:chgData name="Wayne Howell" userId="fed4273a-cffa-46b9-986f-a7ac03159295" providerId="ADAL" clId="{2D006683-89FD-48F9-A383-7679DFCC9004}" dt="2025-09-11T23:00:13.705" v="3190" actId="255"/>
        <pc:sldMkLst>
          <pc:docMk/>
          <pc:sldMk cId="2785679530" sldId="277"/>
        </pc:sldMkLst>
        <pc:spChg chg="mod">
          <ac:chgData name="Wayne Howell" userId="fed4273a-cffa-46b9-986f-a7ac03159295" providerId="ADAL" clId="{2D006683-89FD-48F9-A383-7679DFCC9004}" dt="2025-09-11T19:39:05.405" v="2230" actId="20577"/>
          <ac:spMkLst>
            <pc:docMk/>
            <pc:sldMk cId="2785679530" sldId="277"/>
            <ac:spMk id="2" creationId="{D9CC5DC0-030A-0A6C-F7F8-5E160E6D40C3}"/>
          </ac:spMkLst>
        </pc:spChg>
        <pc:spChg chg="add del mod">
          <ac:chgData name="Wayne Howell" userId="fed4273a-cffa-46b9-986f-a7ac03159295" providerId="ADAL" clId="{2D006683-89FD-48F9-A383-7679DFCC9004}" dt="2025-09-11T20:24:02.632" v="2591"/>
          <ac:spMkLst>
            <pc:docMk/>
            <pc:sldMk cId="2785679530" sldId="277"/>
            <ac:spMk id="3" creationId="{B236F0F5-2563-2917-FCE5-32B274AE3DE8}"/>
          </ac:spMkLst>
        </pc:spChg>
        <pc:spChg chg="add mod">
          <ac:chgData name="Wayne Howell" userId="fed4273a-cffa-46b9-986f-a7ac03159295" providerId="ADAL" clId="{2D006683-89FD-48F9-A383-7679DFCC9004}" dt="2025-09-11T23:00:13.705" v="3190" actId="255"/>
          <ac:spMkLst>
            <pc:docMk/>
            <pc:sldMk cId="2785679530" sldId="277"/>
            <ac:spMk id="4" creationId="{CFD8D286-91D6-A9AE-D0F4-88CA4C64C426}"/>
          </ac:spMkLst>
        </pc:spChg>
        <pc:spChg chg="add del mod">
          <ac:chgData name="Wayne Howell" userId="fed4273a-cffa-46b9-986f-a7ac03159295" providerId="ADAL" clId="{2D006683-89FD-48F9-A383-7679DFCC9004}" dt="2025-09-11T20:11:26.491" v="2521"/>
          <ac:spMkLst>
            <pc:docMk/>
            <pc:sldMk cId="2785679530" sldId="277"/>
            <ac:spMk id="5" creationId="{997FFD74-FB3E-4D7C-0F0B-B8880A4256E7}"/>
          </ac:spMkLst>
        </pc:spChg>
      </pc:sldChg>
      <pc:sldChg chg="addSp modSp mod">
        <pc:chgData name="Wayne Howell" userId="fed4273a-cffa-46b9-986f-a7ac03159295" providerId="ADAL" clId="{2D006683-89FD-48F9-A383-7679DFCC9004}" dt="2025-09-11T22:10:12.191" v="2878" actId="20577"/>
        <pc:sldMkLst>
          <pc:docMk/>
          <pc:sldMk cId="1033981943" sldId="278"/>
        </pc:sldMkLst>
        <pc:spChg chg="mod">
          <ac:chgData name="Wayne Howell" userId="fed4273a-cffa-46b9-986f-a7ac03159295" providerId="ADAL" clId="{2D006683-89FD-48F9-A383-7679DFCC9004}" dt="2025-09-11T21:35:55.610" v="2736" actId="20577"/>
          <ac:spMkLst>
            <pc:docMk/>
            <pc:sldMk cId="1033981943" sldId="278"/>
            <ac:spMk id="2" creationId="{9DBC0D30-FE2B-D4D8-E03D-24F041FDDE47}"/>
          </ac:spMkLst>
        </pc:spChg>
        <pc:spChg chg="add">
          <ac:chgData name="Wayne Howell" userId="fed4273a-cffa-46b9-986f-a7ac03159295" providerId="ADAL" clId="{2D006683-89FD-48F9-A383-7679DFCC9004}" dt="2025-09-11T21:39:16.170" v="2737"/>
          <ac:spMkLst>
            <pc:docMk/>
            <pc:sldMk cId="1033981943" sldId="278"/>
            <ac:spMk id="3" creationId="{D5CC089A-E0D6-99F8-49DE-683204969953}"/>
          </ac:spMkLst>
        </pc:spChg>
        <pc:spChg chg="add">
          <ac:chgData name="Wayne Howell" userId="fed4273a-cffa-46b9-986f-a7ac03159295" providerId="ADAL" clId="{2D006683-89FD-48F9-A383-7679DFCC9004}" dt="2025-09-11T21:39:16.170" v="2737"/>
          <ac:spMkLst>
            <pc:docMk/>
            <pc:sldMk cId="1033981943" sldId="278"/>
            <ac:spMk id="4" creationId="{B812A633-23C0-E6D8-D609-1D5ECC99F212}"/>
          </ac:spMkLst>
        </pc:spChg>
        <pc:spChg chg="add mod">
          <ac:chgData name="Wayne Howell" userId="fed4273a-cffa-46b9-986f-a7ac03159295" providerId="ADAL" clId="{2D006683-89FD-48F9-A383-7679DFCC9004}" dt="2025-09-11T22:06:02.333" v="2877" actId="20577"/>
          <ac:spMkLst>
            <pc:docMk/>
            <pc:sldMk cId="1033981943" sldId="278"/>
            <ac:spMk id="5" creationId="{4820D99E-0062-7747-E184-7E46F9E35CD1}"/>
          </ac:spMkLst>
        </pc:spChg>
        <pc:spChg chg="add mod">
          <ac:chgData name="Wayne Howell" userId="fed4273a-cffa-46b9-986f-a7ac03159295" providerId="ADAL" clId="{2D006683-89FD-48F9-A383-7679DFCC9004}" dt="2025-09-11T22:10:12.191" v="2878" actId="20577"/>
          <ac:spMkLst>
            <pc:docMk/>
            <pc:sldMk cId="1033981943" sldId="278"/>
            <ac:spMk id="7" creationId="{8DAC60E3-ACBF-B02D-0E73-BF2AECE22B7D}"/>
          </ac:spMkLst>
        </pc:spChg>
        <pc:picChg chg="add mod">
          <ac:chgData name="Wayne Howell" userId="fed4273a-cffa-46b9-986f-a7ac03159295" providerId="ADAL" clId="{2D006683-89FD-48F9-A383-7679DFCC9004}" dt="2025-09-11T21:59:15.229" v="2858" actId="1076"/>
          <ac:picMkLst>
            <pc:docMk/>
            <pc:sldMk cId="1033981943" sldId="278"/>
            <ac:picMk id="6" creationId="{7C6524D5-C95F-2CDB-26D7-0B3D03CF2654}"/>
          </ac:picMkLst>
        </pc:picChg>
        <pc:picChg chg="add">
          <ac:chgData name="Wayne Howell" userId="fed4273a-cffa-46b9-986f-a7ac03159295" providerId="ADAL" clId="{2D006683-89FD-48F9-A383-7679DFCC9004}" dt="2025-09-11T21:39:16.170" v="2737"/>
          <ac:picMkLst>
            <pc:docMk/>
            <pc:sldMk cId="1033981943" sldId="278"/>
            <ac:picMk id="1025" creationId="{A6E5EEBA-DD31-2848-D0FB-54B0075A57C4}"/>
          </ac:picMkLst>
        </pc:picChg>
      </pc:sldChg>
      <pc:sldChg chg="addSp delSp modSp mod">
        <pc:chgData name="Wayne Howell" userId="fed4273a-cffa-46b9-986f-a7ac03159295" providerId="ADAL" clId="{2D006683-89FD-48F9-A383-7679DFCC9004}" dt="2025-09-10T19:37:37.917" v="1066" actId="20577"/>
        <pc:sldMkLst>
          <pc:docMk/>
          <pc:sldMk cId="1396625268" sldId="280"/>
        </pc:sldMkLst>
        <pc:spChg chg="mod">
          <ac:chgData name="Wayne Howell" userId="fed4273a-cffa-46b9-986f-a7ac03159295" providerId="ADAL" clId="{2D006683-89FD-48F9-A383-7679DFCC9004}" dt="2025-09-10T19:27:27.087" v="505" actId="20577"/>
          <ac:spMkLst>
            <pc:docMk/>
            <pc:sldMk cId="1396625268" sldId="280"/>
            <ac:spMk id="2" creationId="{E826A5FC-F73A-0FB0-EC62-3E4C4D9E8DD1}"/>
          </ac:spMkLst>
        </pc:spChg>
        <pc:spChg chg="add mod">
          <ac:chgData name="Wayne Howell" userId="fed4273a-cffa-46b9-986f-a7ac03159295" providerId="ADAL" clId="{2D006683-89FD-48F9-A383-7679DFCC9004}" dt="2025-09-10T19:33:00.014" v="789" actId="20577"/>
          <ac:spMkLst>
            <pc:docMk/>
            <pc:sldMk cId="1396625268" sldId="280"/>
            <ac:spMk id="3" creationId="{7F801DEA-05CC-4EF0-8CD2-51A9EDFB0C91}"/>
          </ac:spMkLst>
        </pc:spChg>
        <pc:spChg chg="add mod">
          <ac:chgData name="Wayne Howell" userId="fed4273a-cffa-46b9-986f-a7ac03159295" providerId="ADAL" clId="{2D006683-89FD-48F9-A383-7679DFCC9004}" dt="2025-09-10T19:37:37.917" v="1066" actId="20577"/>
          <ac:spMkLst>
            <pc:docMk/>
            <pc:sldMk cId="1396625268" sldId="280"/>
            <ac:spMk id="4" creationId="{D8E42F43-89F0-C1EF-C071-263EB24C1C4A}"/>
          </ac:spMkLst>
        </pc:spChg>
        <pc:spChg chg="mod">
          <ac:chgData name="Wayne Howell" userId="fed4273a-cffa-46b9-986f-a7ac03159295" providerId="ADAL" clId="{2D006683-89FD-48F9-A383-7679DFCC9004}" dt="2025-09-10T19:26:03.096" v="480" actId="20577"/>
          <ac:spMkLst>
            <pc:docMk/>
            <pc:sldMk cId="1396625268" sldId="280"/>
            <ac:spMk id="7" creationId="{96AB817D-43FA-1DF6-2F9F-1DBB159CC2CD}"/>
          </ac:spMkLst>
        </pc:spChg>
        <pc:spChg chg="del">
          <ac:chgData name="Wayne Howell" userId="fed4273a-cffa-46b9-986f-a7ac03159295" providerId="ADAL" clId="{2D006683-89FD-48F9-A383-7679DFCC9004}" dt="2025-09-10T19:26:50.511" v="485" actId="478"/>
          <ac:spMkLst>
            <pc:docMk/>
            <pc:sldMk cId="1396625268" sldId="280"/>
            <ac:spMk id="8" creationId="{90FE71CB-AF59-49C7-C7A4-44C05B7A3785}"/>
          </ac:spMkLst>
        </pc:spChg>
      </pc:sldChg>
      <pc:sldChg chg="addSp delSp modSp mod">
        <pc:chgData name="Wayne Howell" userId="fed4273a-cffa-46b9-986f-a7ac03159295" providerId="ADAL" clId="{2D006683-89FD-48F9-A383-7679DFCC9004}" dt="2025-09-11T15:30:59.833" v="1680" actId="26606"/>
        <pc:sldMkLst>
          <pc:docMk/>
          <pc:sldMk cId="105118509" sldId="281"/>
        </pc:sldMkLst>
        <pc:spChg chg="add del mod">
          <ac:chgData name="Wayne Howell" userId="fed4273a-cffa-46b9-986f-a7ac03159295" providerId="ADAL" clId="{2D006683-89FD-48F9-A383-7679DFCC9004}" dt="2025-09-11T15:30:59.833" v="1680" actId="26606"/>
          <ac:spMkLst>
            <pc:docMk/>
            <pc:sldMk cId="105118509" sldId="281"/>
            <ac:spMk id="3" creationId="{A2BCAA7E-8CFA-AB11-3BF6-D53FBED7CC11}"/>
          </ac:spMkLst>
        </pc:spChg>
        <pc:spChg chg="mod">
          <ac:chgData name="Wayne Howell" userId="fed4273a-cffa-46b9-986f-a7ac03159295" providerId="ADAL" clId="{2D006683-89FD-48F9-A383-7679DFCC9004}" dt="2025-09-11T15:28:28.647" v="1670" actId="313"/>
          <ac:spMkLst>
            <pc:docMk/>
            <pc:sldMk cId="105118509" sldId="281"/>
            <ac:spMk id="4" creationId="{4E6467E3-35C9-9AFD-88C2-1AE63C8FFC59}"/>
          </ac:spMkLst>
        </pc:spChg>
        <pc:graphicFrameChg chg="add del">
          <ac:chgData name="Wayne Howell" userId="fed4273a-cffa-46b9-986f-a7ac03159295" providerId="ADAL" clId="{2D006683-89FD-48F9-A383-7679DFCC9004}" dt="2025-09-11T15:30:47.045" v="1672" actId="26606"/>
          <ac:graphicFrameMkLst>
            <pc:docMk/>
            <pc:sldMk cId="105118509" sldId="281"/>
            <ac:graphicFrameMk id="19" creationId="{C5DB3F21-3D01-4383-D7F9-1D913193F922}"/>
          </ac:graphicFrameMkLst>
        </pc:graphicFrameChg>
        <pc:graphicFrameChg chg="add del">
          <ac:chgData name="Wayne Howell" userId="fed4273a-cffa-46b9-986f-a7ac03159295" providerId="ADAL" clId="{2D006683-89FD-48F9-A383-7679DFCC9004}" dt="2025-09-11T15:30:48.540" v="1674" actId="26606"/>
          <ac:graphicFrameMkLst>
            <pc:docMk/>
            <pc:sldMk cId="105118509" sldId="281"/>
            <ac:graphicFrameMk id="21" creationId="{D4BCECEB-B682-16B6-3D94-11E825974CB9}"/>
          </ac:graphicFrameMkLst>
        </pc:graphicFrameChg>
        <pc:graphicFrameChg chg="add del">
          <ac:chgData name="Wayne Howell" userId="fed4273a-cffa-46b9-986f-a7ac03159295" providerId="ADAL" clId="{2D006683-89FD-48F9-A383-7679DFCC9004}" dt="2025-09-11T15:30:50.716" v="1676" actId="26606"/>
          <ac:graphicFrameMkLst>
            <pc:docMk/>
            <pc:sldMk cId="105118509" sldId="281"/>
            <ac:graphicFrameMk id="23" creationId="{C5DB3F21-3D01-4383-D7F9-1D913193F922}"/>
          </ac:graphicFrameMkLst>
        </pc:graphicFrameChg>
        <pc:graphicFrameChg chg="add del">
          <ac:chgData name="Wayne Howell" userId="fed4273a-cffa-46b9-986f-a7ac03159295" providerId="ADAL" clId="{2D006683-89FD-48F9-A383-7679DFCC9004}" dt="2025-09-11T15:30:56.050" v="1678" actId="26606"/>
          <ac:graphicFrameMkLst>
            <pc:docMk/>
            <pc:sldMk cId="105118509" sldId="281"/>
            <ac:graphicFrameMk id="25" creationId="{321DED23-3328-F285-E1AE-83EC0056629F}"/>
          </ac:graphicFrameMkLst>
        </pc:graphicFrameChg>
        <pc:graphicFrameChg chg="add del">
          <ac:chgData name="Wayne Howell" userId="fed4273a-cffa-46b9-986f-a7ac03159295" providerId="ADAL" clId="{2D006683-89FD-48F9-A383-7679DFCC9004}" dt="2025-09-11T15:30:59.833" v="1680" actId="26606"/>
          <ac:graphicFrameMkLst>
            <pc:docMk/>
            <pc:sldMk cId="105118509" sldId="281"/>
            <ac:graphicFrameMk id="27" creationId="{49BD0821-21A8-0C31-1C6A-B6078C2F742F}"/>
          </ac:graphicFrameMkLst>
        </pc:graphicFrameChg>
      </pc:sldChg>
      <pc:sldChg chg="addSp modSp mod">
        <pc:chgData name="Wayne Howell" userId="fed4273a-cffa-46b9-986f-a7ac03159295" providerId="ADAL" clId="{2D006683-89FD-48F9-A383-7679DFCC9004}" dt="2025-09-11T15:55:28.501" v="1813" actId="2085"/>
        <pc:sldMkLst>
          <pc:docMk/>
          <pc:sldMk cId="1107456997" sldId="282"/>
        </pc:sldMkLst>
        <pc:spChg chg="mod">
          <ac:chgData name="Wayne Howell" userId="fed4273a-cffa-46b9-986f-a7ac03159295" providerId="ADAL" clId="{2D006683-89FD-48F9-A383-7679DFCC9004}" dt="2025-09-11T15:33:22.856" v="1752" actId="20577"/>
          <ac:spMkLst>
            <pc:docMk/>
            <pc:sldMk cId="1107456997" sldId="282"/>
            <ac:spMk id="2" creationId="{F6973202-12AF-AB42-D37D-C6262EF8A7C7}"/>
          </ac:spMkLst>
        </pc:spChg>
        <pc:spChg chg="mod">
          <ac:chgData name="Wayne Howell" userId="fed4273a-cffa-46b9-986f-a7ac03159295" providerId="ADAL" clId="{2D006683-89FD-48F9-A383-7679DFCC9004}" dt="2025-09-11T15:55:28.501" v="1813" actId="2085"/>
          <ac:spMkLst>
            <pc:docMk/>
            <pc:sldMk cId="1107456997" sldId="282"/>
            <ac:spMk id="3" creationId="{7A4354B4-4A4B-FAF2-4A2A-98C768AD8285}"/>
          </ac:spMkLst>
        </pc:spChg>
        <pc:picChg chg="add mod">
          <ac:chgData name="Wayne Howell" userId="fed4273a-cffa-46b9-986f-a7ac03159295" providerId="ADAL" clId="{2D006683-89FD-48F9-A383-7679DFCC9004}" dt="2025-09-11T15:32:57.473" v="1750" actId="1076"/>
          <ac:picMkLst>
            <pc:docMk/>
            <pc:sldMk cId="1107456997" sldId="282"/>
            <ac:picMk id="4" creationId="{16E7C44C-BC40-C053-32E6-BBFBC7096EA7}"/>
          </ac:picMkLst>
        </pc:picChg>
      </pc:sldChg>
      <pc:sldChg chg="addSp delSp modSp mod">
        <pc:chgData name="Wayne Howell" userId="fed4273a-cffa-46b9-986f-a7ac03159295" providerId="ADAL" clId="{2D006683-89FD-48F9-A383-7679DFCC9004}" dt="2025-09-11T16:38:15.410" v="2204" actId="1076"/>
        <pc:sldMkLst>
          <pc:docMk/>
          <pc:sldMk cId="3164813905" sldId="283"/>
        </pc:sldMkLst>
        <pc:spChg chg="mod">
          <ac:chgData name="Wayne Howell" userId="fed4273a-cffa-46b9-986f-a7ac03159295" providerId="ADAL" clId="{2D006683-89FD-48F9-A383-7679DFCC9004}" dt="2025-09-11T16:38:15.410" v="2204" actId="1076"/>
          <ac:spMkLst>
            <pc:docMk/>
            <pc:sldMk cId="3164813905" sldId="283"/>
            <ac:spMk id="6" creationId="{B5AFA00E-9047-6E9E-4153-B6B7794D3B6F}"/>
          </ac:spMkLst>
        </pc:spChg>
        <pc:picChg chg="add del mod">
          <ac:chgData name="Wayne Howell" userId="fed4273a-cffa-46b9-986f-a7ac03159295" providerId="ADAL" clId="{2D006683-89FD-48F9-A383-7679DFCC9004}" dt="2025-09-11T16:36:04.129" v="2191" actId="478"/>
          <ac:picMkLst>
            <pc:docMk/>
            <pc:sldMk cId="3164813905" sldId="283"/>
            <ac:picMk id="3" creationId="{2688E5B6-D0D0-E491-AC67-C87763E61BC7}"/>
          </ac:picMkLst>
        </pc:picChg>
        <pc:picChg chg="add mod">
          <ac:chgData name="Wayne Howell" userId="fed4273a-cffa-46b9-986f-a7ac03159295" providerId="ADAL" clId="{2D006683-89FD-48F9-A383-7679DFCC9004}" dt="2025-09-11T16:37:32.488" v="2203" actId="14100"/>
          <ac:picMkLst>
            <pc:docMk/>
            <pc:sldMk cId="3164813905" sldId="283"/>
            <ac:picMk id="3" creationId="{3009304C-6E71-9EF5-FE7A-EA9E4124B449}"/>
          </ac:picMkLst>
        </pc:picChg>
      </pc:sldChg>
      <pc:sldChg chg="modSp mod">
        <pc:chgData name="Wayne Howell" userId="fed4273a-cffa-46b9-986f-a7ac03159295" providerId="ADAL" clId="{2D006683-89FD-48F9-A383-7679DFCC9004}" dt="2025-09-11T15:17:04.736" v="1496" actId="27636"/>
        <pc:sldMkLst>
          <pc:docMk/>
          <pc:sldMk cId="961812474" sldId="284"/>
        </pc:sldMkLst>
        <pc:spChg chg="mod">
          <ac:chgData name="Wayne Howell" userId="fed4273a-cffa-46b9-986f-a7ac03159295" providerId="ADAL" clId="{2D006683-89FD-48F9-A383-7679DFCC9004}" dt="2025-09-11T15:17:04.736" v="1496" actId="27636"/>
          <ac:spMkLst>
            <pc:docMk/>
            <pc:sldMk cId="961812474" sldId="284"/>
            <ac:spMk id="2" creationId="{3C88A811-B4F6-0A22-C4B7-C25567AE2DF2}"/>
          </ac:spMkLst>
        </pc:spChg>
      </pc:sldChg>
      <pc:sldChg chg="modSp mod">
        <pc:chgData name="Wayne Howell" userId="fed4273a-cffa-46b9-986f-a7ac03159295" providerId="ADAL" clId="{2D006683-89FD-48F9-A383-7679DFCC9004}" dt="2025-09-11T15:16:45.928" v="1467" actId="20577"/>
        <pc:sldMkLst>
          <pc:docMk/>
          <pc:sldMk cId="398484690" sldId="285"/>
        </pc:sldMkLst>
        <pc:spChg chg="mod">
          <ac:chgData name="Wayne Howell" userId="fed4273a-cffa-46b9-986f-a7ac03159295" providerId="ADAL" clId="{2D006683-89FD-48F9-A383-7679DFCC9004}" dt="2025-09-11T15:16:45.928" v="1467" actId="20577"/>
          <ac:spMkLst>
            <pc:docMk/>
            <pc:sldMk cId="398484690" sldId="285"/>
            <ac:spMk id="2" creationId="{F6A10559-8747-2EBC-73E9-33AF0FAB5964}"/>
          </ac:spMkLst>
        </pc:spChg>
      </pc:sldChg>
      <pc:sldChg chg="modSp mod">
        <pc:chgData name="Wayne Howell" userId="fed4273a-cffa-46b9-986f-a7ac03159295" providerId="ADAL" clId="{2D006683-89FD-48F9-A383-7679DFCC9004}" dt="2025-09-11T15:16:15.559" v="1426" actId="20577"/>
        <pc:sldMkLst>
          <pc:docMk/>
          <pc:sldMk cId="3866425512" sldId="286"/>
        </pc:sldMkLst>
        <pc:spChg chg="mod">
          <ac:chgData name="Wayne Howell" userId="fed4273a-cffa-46b9-986f-a7ac03159295" providerId="ADAL" clId="{2D006683-89FD-48F9-A383-7679DFCC9004}" dt="2025-09-11T15:16:15.559" v="1426" actId="20577"/>
          <ac:spMkLst>
            <pc:docMk/>
            <pc:sldMk cId="3866425512" sldId="286"/>
            <ac:spMk id="5" creationId="{B29A3753-CAA4-0B46-4425-9CA3C9295D23}"/>
          </ac:spMkLst>
        </pc:spChg>
      </pc:sldChg>
      <pc:sldChg chg="addSp modSp mod">
        <pc:chgData name="Wayne Howell" userId="fed4273a-cffa-46b9-986f-a7ac03159295" providerId="ADAL" clId="{2D006683-89FD-48F9-A383-7679DFCC9004}" dt="2025-09-10T20:46:34.091" v="1424" actId="20577"/>
        <pc:sldMkLst>
          <pc:docMk/>
          <pc:sldMk cId="3452082733" sldId="287"/>
        </pc:sldMkLst>
        <pc:spChg chg="add mod">
          <ac:chgData name="Wayne Howell" userId="fed4273a-cffa-46b9-986f-a7ac03159295" providerId="ADAL" clId="{2D006683-89FD-48F9-A383-7679DFCC9004}" dt="2025-09-10T20:46:34.091" v="1424" actId="20577"/>
          <ac:spMkLst>
            <pc:docMk/>
            <pc:sldMk cId="3452082733" sldId="287"/>
            <ac:spMk id="3" creationId="{B0F5CF1D-BFE9-B442-7F36-E6725D43672D}"/>
          </ac:spMkLst>
        </pc:spChg>
      </pc:sldChg>
      <pc:sldChg chg="addSp delSp modSp mod">
        <pc:chgData name="Wayne Howell" userId="fed4273a-cffa-46b9-986f-a7ac03159295" providerId="ADAL" clId="{2D006683-89FD-48F9-A383-7679DFCC9004}" dt="2025-09-10T20:33:55.423" v="1291" actId="20577"/>
        <pc:sldMkLst>
          <pc:docMk/>
          <pc:sldMk cId="3802139689" sldId="288"/>
        </pc:sldMkLst>
        <pc:spChg chg="mod">
          <ac:chgData name="Wayne Howell" userId="fed4273a-cffa-46b9-986f-a7ac03159295" providerId="ADAL" clId="{2D006683-89FD-48F9-A383-7679DFCC9004}" dt="2025-09-10T20:33:55.423" v="1291" actId="20577"/>
          <ac:spMkLst>
            <pc:docMk/>
            <pc:sldMk cId="3802139689" sldId="288"/>
            <ac:spMk id="2" creationId="{47979EDB-1FF8-DC83-C883-CA32491F6064}"/>
          </ac:spMkLst>
        </pc:spChg>
        <pc:spChg chg="add del mod">
          <ac:chgData name="Wayne Howell" userId="fed4273a-cffa-46b9-986f-a7ac03159295" providerId="ADAL" clId="{2D006683-89FD-48F9-A383-7679DFCC9004}" dt="2025-09-10T20:30:02.676" v="1143" actId="478"/>
          <ac:spMkLst>
            <pc:docMk/>
            <pc:sldMk cId="3802139689" sldId="288"/>
            <ac:spMk id="3" creationId="{7369005E-A989-849A-64CC-F9D6699DED4B}"/>
          </ac:spMkLst>
        </pc:spChg>
        <pc:spChg chg="add mod">
          <ac:chgData name="Wayne Howell" userId="fed4273a-cffa-46b9-986f-a7ac03159295" providerId="ADAL" clId="{2D006683-89FD-48F9-A383-7679DFCC9004}" dt="2025-09-10T20:32:12.598" v="1221" actId="20577"/>
          <ac:spMkLst>
            <pc:docMk/>
            <pc:sldMk cId="3802139689" sldId="288"/>
            <ac:spMk id="4" creationId="{1594ADF8-E0E8-9F41-1845-D055B670B6B1}"/>
          </ac:spMkLst>
        </pc:spChg>
        <pc:spChg chg="add mod">
          <ac:chgData name="Wayne Howell" userId="fed4273a-cffa-46b9-986f-a7ac03159295" providerId="ADAL" clId="{2D006683-89FD-48F9-A383-7679DFCC9004}" dt="2025-09-10T20:33:02.159" v="1232" actId="113"/>
          <ac:spMkLst>
            <pc:docMk/>
            <pc:sldMk cId="3802139689" sldId="288"/>
            <ac:spMk id="5" creationId="{7C220CA3-63F7-01C8-58F3-8B4FFD630CB6}"/>
          </ac:spMkLst>
        </pc:spChg>
        <pc:spChg chg="add mod">
          <ac:chgData name="Wayne Howell" userId="fed4273a-cffa-46b9-986f-a7ac03159295" providerId="ADAL" clId="{2D006683-89FD-48F9-A383-7679DFCC9004}" dt="2025-09-10T20:33:41.043" v="1261" actId="20577"/>
          <ac:spMkLst>
            <pc:docMk/>
            <pc:sldMk cId="3802139689" sldId="288"/>
            <ac:spMk id="6" creationId="{231EEE21-5106-393E-2F36-4395938F1F2C}"/>
          </ac:spMkLst>
        </pc:spChg>
        <pc:spChg chg="add">
          <ac:chgData name="Wayne Howell" userId="fed4273a-cffa-46b9-986f-a7ac03159295" providerId="ADAL" clId="{2D006683-89FD-48F9-A383-7679DFCC9004}" dt="2025-09-10T20:31:13.118" v="1202"/>
          <ac:spMkLst>
            <pc:docMk/>
            <pc:sldMk cId="3802139689" sldId="288"/>
            <ac:spMk id="7" creationId="{89421A68-9340-0C5F-8921-98D6628B3CF7}"/>
          </ac:spMkLst>
        </pc:spChg>
        <pc:spChg chg="add">
          <ac:chgData name="Wayne Howell" userId="fed4273a-cffa-46b9-986f-a7ac03159295" providerId="ADAL" clId="{2D006683-89FD-48F9-A383-7679DFCC9004}" dt="2025-09-10T20:31:19.823" v="1205"/>
          <ac:spMkLst>
            <pc:docMk/>
            <pc:sldMk cId="3802139689" sldId="288"/>
            <ac:spMk id="8" creationId="{17E2B2C3-D065-FCF9-1BE5-7E6D4503288A}"/>
          </ac:spMkLst>
        </pc:spChg>
      </pc:sldChg>
      <pc:sldChg chg="modSp mod">
        <pc:chgData name="Wayne Howell" userId="fed4273a-cffa-46b9-986f-a7ac03159295" providerId="ADAL" clId="{2D006683-89FD-48F9-A383-7679DFCC9004}" dt="2025-09-11T22:56:14.959" v="3161" actId="20577"/>
        <pc:sldMkLst>
          <pc:docMk/>
          <pc:sldMk cId="270184927" sldId="289"/>
        </pc:sldMkLst>
        <pc:spChg chg="mod">
          <ac:chgData name="Wayne Howell" userId="fed4273a-cffa-46b9-986f-a7ac03159295" providerId="ADAL" clId="{2D006683-89FD-48F9-A383-7679DFCC9004}" dt="2025-09-11T22:56:14.959" v="3161" actId="20577"/>
          <ac:spMkLst>
            <pc:docMk/>
            <pc:sldMk cId="270184927" sldId="289"/>
            <ac:spMk id="5" creationId="{35333B54-7A9A-F079-C832-4A5829FC1478}"/>
          </ac:spMkLst>
        </pc:spChg>
      </pc:sldChg>
      <pc:sldChg chg="addSp delSp modSp add mod">
        <pc:chgData name="Wayne Howell" userId="fed4273a-cffa-46b9-986f-a7ac03159295" providerId="ADAL" clId="{2D006683-89FD-48F9-A383-7679DFCC9004}" dt="2025-09-10T19:50:10.921" v="1140" actId="20577"/>
        <pc:sldMkLst>
          <pc:docMk/>
          <pc:sldMk cId="2835731152" sldId="290"/>
        </pc:sldMkLst>
        <pc:spChg chg="mod">
          <ac:chgData name="Wayne Howell" userId="fed4273a-cffa-46b9-986f-a7ac03159295" providerId="ADAL" clId="{2D006683-89FD-48F9-A383-7679DFCC9004}" dt="2025-09-10T19:27:44.462" v="523" actId="20577"/>
          <ac:spMkLst>
            <pc:docMk/>
            <pc:sldMk cId="2835731152" sldId="290"/>
            <ac:spMk id="2" creationId="{AFF04DA4-0F24-2B89-988C-D7FF4534BBEC}"/>
          </ac:spMkLst>
        </pc:spChg>
        <pc:spChg chg="add del mod">
          <ac:chgData name="Wayne Howell" userId="fed4273a-cffa-46b9-986f-a7ac03159295" providerId="ADAL" clId="{2D006683-89FD-48F9-A383-7679DFCC9004}" dt="2025-09-10T19:26:24.045" v="483" actId="478"/>
          <ac:spMkLst>
            <pc:docMk/>
            <pc:sldMk cId="2835731152" sldId="290"/>
            <ac:spMk id="4" creationId="{767793D3-8F54-C859-F5B5-A2F6DE81B9DB}"/>
          </ac:spMkLst>
        </pc:spChg>
        <pc:spChg chg="del">
          <ac:chgData name="Wayne Howell" userId="fed4273a-cffa-46b9-986f-a7ac03159295" providerId="ADAL" clId="{2D006683-89FD-48F9-A383-7679DFCC9004}" dt="2025-09-10T19:26:21.281" v="482" actId="478"/>
          <ac:spMkLst>
            <pc:docMk/>
            <pc:sldMk cId="2835731152" sldId="290"/>
            <ac:spMk id="7" creationId="{39C4BFB4-5D6C-08CF-350B-4839ABB9600A}"/>
          </ac:spMkLst>
        </pc:spChg>
        <pc:spChg chg="del mod">
          <ac:chgData name="Wayne Howell" userId="fed4273a-cffa-46b9-986f-a7ac03159295" providerId="ADAL" clId="{2D006683-89FD-48F9-A383-7679DFCC9004}" dt="2025-09-10T19:43:40.540" v="1070" actId="478"/>
          <ac:spMkLst>
            <pc:docMk/>
            <pc:sldMk cId="2835731152" sldId="290"/>
            <ac:spMk id="8" creationId="{D25534FC-BDF3-84F2-5655-BD8023F8A0FA}"/>
          </ac:spMkLst>
        </pc:spChg>
        <pc:graphicFrameChg chg="add del mod">
          <ac:chgData name="Wayne Howell" userId="fed4273a-cffa-46b9-986f-a7ac03159295" providerId="ADAL" clId="{2D006683-89FD-48F9-A383-7679DFCC9004}" dt="2025-09-10T19:43:38.983" v="1069" actId="478"/>
          <ac:graphicFrameMkLst>
            <pc:docMk/>
            <pc:sldMk cId="2835731152" sldId="290"/>
            <ac:graphicFrameMk id="5" creationId="{0EDC70DD-50F7-CEA8-A109-DA170484E0B9}"/>
          </ac:graphicFrameMkLst>
        </pc:graphicFrameChg>
        <pc:graphicFrameChg chg="add del mod modGraphic">
          <ac:chgData name="Wayne Howell" userId="fed4273a-cffa-46b9-986f-a7ac03159295" providerId="ADAL" clId="{2D006683-89FD-48F9-A383-7679DFCC9004}" dt="2025-09-10T19:46:20.868" v="1073" actId="478"/>
          <ac:graphicFrameMkLst>
            <pc:docMk/>
            <pc:sldMk cId="2835731152" sldId="290"/>
            <ac:graphicFrameMk id="6" creationId="{AB8493E5-B78A-7E2C-03F5-5FDF0DAACDDB}"/>
          </ac:graphicFrameMkLst>
        </pc:graphicFrameChg>
        <pc:graphicFrameChg chg="add mod modGraphic">
          <ac:chgData name="Wayne Howell" userId="fed4273a-cffa-46b9-986f-a7ac03159295" providerId="ADAL" clId="{2D006683-89FD-48F9-A383-7679DFCC9004}" dt="2025-09-10T19:50:10.921" v="1140" actId="20577"/>
          <ac:graphicFrameMkLst>
            <pc:docMk/>
            <pc:sldMk cId="2835731152" sldId="290"/>
            <ac:graphicFrameMk id="10" creationId="{9F070A64-F44B-10CF-488B-229CE38FCF32}"/>
          </ac:graphicFrameMkLst>
        </pc:graphicFrameChg>
      </pc:sldChg>
      <pc:sldChg chg="addSp delSp modSp add mod">
        <pc:chgData name="Wayne Howell" userId="fed4273a-cffa-46b9-986f-a7ac03159295" providerId="ADAL" clId="{2D006683-89FD-48F9-A383-7679DFCC9004}" dt="2025-09-11T16:29:59.227" v="1897" actId="1076"/>
        <pc:sldMkLst>
          <pc:docMk/>
          <pc:sldMk cId="1608912882" sldId="291"/>
        </pc:sldMkLst>
        <pc:spChg chg="mod">
          <ac:chgData name="Wayne Howell" userId="fed4273a-cffa-46b9-986f-a7ac03159295" providerId="ADAL" clId="{2D006683-89FD-48F9-A383-7679DFCC9004}" dt="2025-09-11T16:27:22.275" v="1889" actId="14100"/>
          <ac:spMkLst>
            <pc:docMk/>
            <pc:sldMk cId="1608912882" sldId="291"/>
            <ac:spMk id="3" creationId="{82F7622F-0DAB-4239-522A-33917845678B}"/>
          </ac:spMkLst>
        </pc:spChg>
        <pc:picChg chg="del">
          <ac:chgData name="Wayne Howell" userId="fed4273a-cffa-46b9-986f-a7ac03159295" providerId="ADAL" clId="{2D006683-89FD-48F9-A383-7679DFCC9004}" dt="2025-09-11T16:21:25.394" v="1815" actId="478"/>
          <ac:picMkLst>
            <pc:docMk/>
            <pc:sldMk cId="1608912882" sldId="291"/>
            <ac:picMk id="4" creationId="{03E74EC0-943E-3167-3499-D3BD9D515556}"/>
          </ac:picMkLst>
        </pc:picChg>
        <pc:picChg chg="add mod">
          <ac:chgData name="Wayne Howell" userId="fed4273a-cffa-46b9-986f-a7ac03159295" providerId="ADAL" clId="{2D006683-89FD-48F9-A383-7679DFCC9004}" dt="2025-09-11T16:29:59.227" v="1897" actId="1076"/>
          <ac:picMkLst>
            <pc:docMk/>
            <pc:sldMk cId="1608912882" sldId="291"/>
            <ac:picMk id="4" creationId="{551D26D6-1653-EAF2-1835-FAC0810D3502}"/>
          </ac:picMkLst>
        </pc:picChg>
      </pc:sldChg>
      <pc:sldChg chg="modSp add mod">
        <pc:chgData name="Wayne Howell" userId="fed4273a-cffa-46b9-986f-a7ac03159295" providerId="ADAL" clId="{2D006683-89FD-48F9-A383-7679DFCC9004}" dt="2025-09-11T23:00:04.519" v="3189" actId="255"/>
        <pc:sldMkLst>
          <pc:docMk/>
          <pc:sldMk cId="2933950235" sldId="292"/>
        </pc:sldMkLst>
        <pc:spChg chg="mod">
          <ac:chgData name="Wayne Howell" userId="fed4273a-cffa-46b9-986f-a7ac03159295" providerId="ADAL" clId="{2D006683-89FD-48F9-A383-7679DFCC9004}" dt="2025-09-11T20:34:07.974" v="2616" actId="20577"/>
          <ac:spMkLst>
            <pc:docMk/>
            <pc:sldMk cId="2933950235" sldId="292"/>
            <ac:spMk id="2" creationId="{E1EBB1E1-27BF-7E79-BAF5-9ED213FDA470}"/>
          </ac:spMkLst>
        </pc:spChg>
        <pc:spChg chg="mod">
          <ac:chgData name="Wayne Howell" userId="fed4273a-cffa-46b9-986f-a7ac03159295" providerId="ADAL" clId="{2D006683-89FD-48F9-A383-7679DFCC9004}" dt="2025-09-11T23:00:04.519" v="3189" actId="255"/>
          <ac:spMkLst>
            <pc:docMk/>
            <pc:sldMk cId="2933950235" sldId="292"/>
            <ac:spMk id="4" creationId="{B938B483-EC6E-1F33-B34B-2512E0D36CDB}"/>
          </ac:spMkLst>
        </pc:spChg>
      </pc:sldChg>
      <pc:sldChg chg="modSp add mod ord">
        <pc:chgData name="Wayne Howell" userId="fed4273a-cffa-46b9-986f-a7ac03159295" providerId="ADAL" clId="{2D006683-89FD-48F9-A383-7679DFCC9004}" dt="2025-09-11T22:59:44.340" v="3188" actId="255"/>
        <pc:sldMkLst>
          <pc:docMk/>
          <pc:sldMk cId="2861612823" sldId="293"/>
        </pc:sldMkLst>
        <pc:spChg chg="mod">
          <ac:chgData name="Wayne Howell" userId="fed4273a-cffa-46b9-986f-a7ac03159295" providerId="ADAL" clId="{2D006683-89FD-48F9-A383-7679DFCC9004}" dt="2025-09-11T22:13:24.787" v="2949" actId="20577"/>
          <ac:spMkLst>
            <pc:docMk/>
            <pc:sldMk cId="2861612823" sldId="293"/>
            <ac:spMk id="2" creationId="{E3C19C0E-DEF7-3318-706C-42C8EA7EDC82}"/>
          </ac:spMkLst>
        </pc:spChg>
        <pc:spChg chg="mod">
          <ac:chgData name="Wayne Howell" userId="fed4273a-cffa-46b9-986f-a7ac03159295" providerId="ADAL" clId="{2D006683-89FD-48F9-A383-7679DFCC9004}" dt="2025-09-11T22:59:44.340" v="3188" actId="255"/>
          <ac:spMkLst>
            <pc:docMk/>
            <pc:sldMk cId="2861612823" sldId="293"/>
            <ac:spMk id="4" creationId="{2407E5F9-8FD5-2315-AA81-8F6DD34399B7}"/>
          </ac:spMkLst>
        </pc:spChg>
      </pc:sldChg>
      <pc:sldChg chg="modSp add del mod">
        <pc:chgData name="Wayne Howell" userId="fed4273a-cffa-46b9-986f-a7ac03159295" providerId="ADAL" clId="{2D006683-89FD-48F9-A383-7679DFCC9004}" dt="2025-09-11T21:52:56.567" v="2769" actId="2696"/>
        <pc:sldMkLst>
          <pc:docMk/>
          <pc:sldMk cId="3353719243" sldId="293"/>
        </pc:sldMkLst>
        <pc:spChg chg="mod">
          <ac:chgData name="Wayne Howell" userId="fed4273a-cffa-46b9-986f-a7ac03159295" providerId="ADAL" clId="{2D006683-89FD-48F9-A383-7679DFCC9004}" dt="2025-09-11T21:00:06.140" v="2713" actId="20577"/>
          <ac:spMkLst>
            <pc:docMk/>
            <pc:sldMk cId="3353719243" sldId="293"/>
            <ac:spMk id="4" creationId="{E2127A88-0E23-9231-6178-6626AC9C99BC}"/>
          </ac:spMkLst>
        </pc:spChg>
      </pc:sldChg>
      <pc:sldChg chg="modSp add mod">
        <pc:chgData name="Wayne Howell" userId="fed4273a-cffa-46b9-986f-a7ac03159295" providerId="ADAL" clId="{2D006683-89FD-48F9-A383-7679DFCC9004}" dt="2025-09-11T22:49:31.781" v="3117" actId="113"/>
        <pc:sldMkLst>
          <pc:docMk/>
          <pc:sldMk cId="937581537" sldId="294"/>
        </pc:sldMkLst>
        <pc:spChg chg="mod">
          <ac:chgData name="Wayne Howell" userId="fed4273a-cffa-46b9-986f-a7ac03159295" providerId="ADAL" clId="{2D006683-89FD-48F9-A383-7679DFCC9004}" dt="2025-09-11T22:31:14.554" v="3016" actId="20577"/>
          <ac:spMkLst>
            <pc:docMk/>
            <pc:sldMk cId="937581537" sldId="294"/>
            <ac:spMk id="2" creationId="{2ECB4471-8572-210E-0CB2-B607E22C4A79}"/>
          </ac:spMkLst>
        </pc:spChg>
        <pc:spChg chg="mod">
          <ac:chgData name="Wayne Howell" userId="fed4273a-cffa-46b9-986f-a7ac03159295" providerId="ADAL" clId="{2D006683-89FD-48F9-A383-7679DFCC9004}" dt="2025-09-11T22:49:31.781" v="3117" actId="113"/>
          <ac:spMkLst>
            <pc:docMk/>
            <pc:sldMk cId="937581537" sldId="294"/>
            <ac:spMk id="4" creationId="{A2963D81-FB9C-B765-0839-A7683997EB3B}"/>
          </ac:spMkLst>
        </pc:spChg>
      </pc:sldChg>
      <pc:sldChg chg="modSp add mod">
        <pc:chgData name="Wayne Howell" userId="fed4273a-cffa-46b9-986f-a7ac03159295" providerId="ADAL" clId="{2D006683-89FD-48F9-A383-7679DFCC9004}" dt="2025-09-11T22:59:29.737" v="3187" actId="255"/>
        <pc:sldMkLst>
          <pc:docMk/>
          <pc:sldMk cId="2261505252" sldId="295"/>
        </pc:sldMkLst>
        <pc:spChg chg="mod">
          <ac:chgData name="Wayne Howell" userId="fed4273a-cffa-46b9-986f-a7ac03159295" providerId="ADAL" clId="{2D006683-89FD-48F9-A383-7679DFCC9004}" dt="2025-09-11T22:53:14.700" v="3149" actId="20577"/>
          <ac:spMkLst>
            <pc:docMk/>
            <pc:sldMk cId="2261505252" sldId="295"/>
            <ac:spMk id="2" creationId="{5C542811-1B4C-C67B-11C0-B0BECA12D2E1}"/>
          </ac:spMkLst>
        </pc:spChg>
        <pc:spChg chg="mod">
          <ac:chgData name="Wayne Howell" userId="fed4273a-cffa-46b9-986f-a7ac03159295" providerId="ADAL" clId="{2D006683-89FD-48F9-A383-7679DFCC9004}" dt="2025-09-11T22:59:29.737" v="3187" actId="255"/>
          <ac:spMkLst>
            <pc:docMk/>
            <pc:sldMk cId="2261505252" sldId="295"/>
            <ac:spMk id="4" creationId="{F1F7081F-6898-5E10-3F62-9E7A0FD71A99}"/>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6D02DA-B444-4CC5-B2ED-6CBB442BCF1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1751FDA-4644-46D0-8BDD-A28339C8E3E4}">
      <dgm:prSet/>
      <dgm:spPr/>
      <dgm:t>
        <a:bodyPr/>
        <a:lstStyle/>
        <a:p>
          <a:pPr>
            <a:lnSpc>
              <a:spcPct val="100000"/>
            </a:lnSpc>
          </a:pPr>
          <a:r>
            <a:rPr lang="en-GB"/>
            <a:t>To map and document the current backlog reporting process, capturing baseline issues and performance metrics.</a:t>
          </a:r>
          <a:endParaRPr lang="en-US"/>
        </a:p>
      </dgm:t>
    </dgm:pt>
    <dgm:pt modelId="{2AA51BA8-7FA2-4E56-851F-122B7D41D1A8}" type="parTrans" cxnId="{D2A82F44-B6C8-4A0D-8296-7DA2C9BBB28F}">
      <dgm:prSet/>
      <dgm:spPr/>
      <dgm:t>
        <a:bodyPr/>
        <a:lstStyle/>
        <a:p>
          <a:endParaRPr lang="en-US"/>
        </a:p>
      </dgm:t>
    </dgm:pt>
    <dgm:pt modelId="{9D49ECCA-20AF-47C5-960D-6B83CF59F43B}" type="sibTrans" cxnId="{D2A82F44-B6C8-4A0D-8296-7DA2C9BBB28F}">
      <dgm:prSet/>
      <dgm:spPr/>
      <dgm:t>
        <a:bodyPr/>
        <a:lstStyle/>
        <a:p>
          <a:pPr>
            <a:lnSpc>
              <a:spcPct val="100000"/>
            </a:lnSpc>
          </a:pPr>
          <a:endParaRPr lang="en-US"/>
        </a:p>
      </dgm:t>
    </dgm:pt>
    <dgm:pt modelId="{2A30A98D-803A-44A0-B392-5B8342538506}">
      <dgm:prSet/>
      <dgm:spPr/>
      <dgm:t>
        <a:bodyPr/>
        <a:lstStyle/>
        <a:p>
          <a:pPr>
            <a:lnSpc>
              <a:spcPct val="100000"/>
            </a:lnSpc>
          </a:pPr>
          <a:r>
            <a:rPr lang="en-GB"/>
            <a:t>To critically evaluate potential architecture options within organisational governance and security requirements.</a:t>
          </a:r>
          <a:endParaRPr lang="en-US"/>
        </a:p>
      </dgm:t>
    </dgm:pt>
    <dgm:pt modelId="{2FE1FD01-0B1E-4002-AF0A-A4B827FD090D}" type="parTrans" cxnId="{9AEE30BA-041B-400E-AEBF-A8B1B05EBE3A}">
      <dgm:prSet/>
      <dgm:spPr/>
      <dgm:t>
        <a:bodyPr/>
        <a:lstStyle/>
        <a:p>
          <a:endParaRPr lang="en-US"/>
        </a:p>
      </dgm:t>
    </dgm:pt>
    <dgm:pt modelId="{ACB19143-7D4C-4B0E-A398-53C4BDAC7C27}" type="sibTrans" cxnId="{9AEE30BA-041B-400E-AEBF-A8B1B05EBE3A}">
      <dgm:prSet/>
      <dgm:spPr/>
      <dgm:t>
        <a:bodyPr/>
        <a:lstStyle/>
        <a:p>
          <a:pPr>
            <a:lnSpc>
              <a:spcPct val="100000"/>
            </a:lnSpc>
          </a:pPr>
          <a:endParaRPr lang="en-US"/>
        </a:p>
      </dgm:t>
    </dgm:pt>
    <dgm:pt modelId="{C8AD1CF2-A271-4E19-A871-24F5B9E67FD9}">
      <dgm:prSet/>
      <dgm:spPr/>
      <dgm:t>
        <a:bodyPr/>
        <a:lstStyle/>
        <a:p>
          <a:pPr>
            <a:lnSpc>
              <a:spcPct val="100000"/>
            </a:lnSpc>
          </a:pPr>
          <a:r>
            <a:rPr lang="en-GB"/>
            <a:t>To design and prototype a Minimum Viable Product (MVP) reporting solution incorporating data capture, backend storage, and KPI reporting capabilities.</a:t>
          </a:r>
          <a:endParaRPr lang="en-US"/>
        </a:p>
      </dgm:t>
    </dgm:pt>
    <dgm:pt modelId="{E76E4734-FC0A-4F58-A5EA-CBA6640FF9CF}" type="parTrans" cxnId="{1C86AA29-4B84-4884-BC17-92888AA661B2}">
      <dgm:prSet/>
      <dgm:spPr/>
      <dgm:t>
        <a:bodyPr/>
        <a:lstStyle/>
        <a:p>
          <a:endParaRPr lang="en-US"/>
        </a:p>
      </dgm:t>
    </dgm:pt>
    <dgm:pt modelId="{0936E236-98D0-4359-B091-F6499A7359AE}" type="sibTrans" cxnId="{1C86AA29-4B84-4884-BC17-92888AA661B2}">
      <dgm:prSet/>
      <dgm:spPr/>
      <dgm:t>
        <a:bodyPr/>
        <a:lstStyle/>
        <a:p>
          <a:pPr>
            <a:lnSpc>
              <a:spcPct val="100000"/>
            </a:lnSpc>
          </a:pPr>
          <a:endParaRPr lang="en-US"/>
        </a:p>
      </dgm:t>
    </dgm:pt>
    <dgm:pt modelId="{96986E39-D3F8-41F0-8046-5D076476B808}">
      <dgm:prSet/>
      <dgm:spPr/>
      <dgm:t>
        <a:bodyPr/>
        <a:lstStyle/>
        <a:p>
          <a:pPr>
            <a:lnSpc>
              <a:spcPct val="100000"/>
            </a:lnSpc>
          </a:pPr>
          <a:r>
            <a:rPr lang="en-GB"/>
            <a:t>To evaluate the solution’s impact on accuracy, timeliness, usability, and operational efficiency through quantitative measures and user feedback.</a:t>
          </a:r>
          <a:endParaRPr lang="en-US"/>
        </a:p>
      </dgm:t>
    </dgm:pt>
    <dgm:pt modelId="{50894702-9E00-4338-9AE6-CCD5F639F6C5}" type="parTrans" cxnId="{671B619A-422D-45D9-91B5-5C143D5EFB71}">
      <dgm:prSet/>
      <dgm:spPr/>
      <dgm:t>
        <a:bodyPr/>
        <a:lstStyle/>
        <a:p>
          <a:endParaRPr lang="en-US"/>
        </a:p>
      </dgm:t>
    </dgm:pt>
    <dgm:pt modelId="{4633A77C-423C-4C74-BA12-566CB84E4951}" type="sibTrans" cxnId="{671B619A-422D-45D9-91B5-5C143D5EFB71}">
      <dgm:prSet/>
      <dgm:spPr/>
      <dgm:t>
        <a:bodyPr/>
        <a:lstStyle/>
        <a:p>
          <a:endParaRPr lang="en-US"/>
        </a:p>
      </dgm:t>
    </dgm:pt>
    <dgm:pt modelId="{F48F7574-FD29-4592-A6AA-F6927A5D2983}" type="pres">
      <dgm:prSet presAssocID="{9C6D02DA-B444-4CC5-B2ED-6CBB442BCF14}" presName="root" presStyleCnt="0">
        <dgm:presLayoutVars>
          <dgm:dir/>
          <dgm:resizeHandles val="exact"/>
        </dgm:presLayoutVars>
      </dgm:prSet>
      <dgm:spPr/>
    </dgm:pt>
    <dgm:pt modelId="{D98B4547-40E9-4184-ABB8-3606963EE67D}" type="pres">
      <dgm:prSet presAssocID="{9C6D02DA-B444-4CC5-B2ED-6CBB442BCF14}" presName="container" presStyleCnt="0">
        <dgm:presLayoutVars>
          <dgm:dir/>
          <dgm:resizeHandles val="exact"/>
        </dgm:presLayoutVars>
      </dgm:prSet>
      <dgm:spPr/>
    </dgm:pt>
    <dgm:pt modelId="{1930561A-C9F5-4BE5-906C-DB144E490D3E}" type="pres">
      <dgm:prSet presAssocID="{A1751FDA-4644-46D0-8BDD-A28339C8E3E4}" presName="compNode" presStyleCnt="0"/>
      <dgm:spPr/>
    </dgm:pt>
    <dgm:pt modelId="{43620A4C-E2D5-4CCD-9C4F-DC57A61AF3A6}" type="pres">
      <dgm:prSet presAssocID="{A1751FDA-4644-46D0-8BDD-A28339C8E3E4}" presName="iconBgRect" presStyleLbl="bgShp" presStyleIdx="0" presStyleCnt="4"/>
      <dgm:spPr/>
    </dgm:pt>
    <dgm:pt modelId="{24154A92-FD6F-4323-85C8-D516125B8E95}" type="pres">
      <dgm:prSet presAssocID="{A1751FDA-4644-46D0-8BDD-A28339C8E3E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5557674D-97E0-4AEA-AE68-328DD1A24FED}" type="pres">
      <dgm:prSet presAssocID="{A1751FDA-4644-46D0-8BDD-A28339C8E3E4}" presName="spaceRect" presStyleCnt="0"/>
      <dgm:spPr/>
    </dgm:pt>
    <dgm:pt modelId="{24FFFF22-DFB8-49CE-BF1E-15F8D42D2D22}" type="pres">
      <dgm:prSet presAssocID="{A1751FDA-4644-46D0-8BDD-A28339C8E3E4}" presName="textRect" presStyleLbl="revTx" presStyleIdx="0" presStyleCnt="4">
        <dgm:presLayoutVars>
          <dgm:chMax val="1"/>
          <dgm:chPref val="1"/>
        </dgm:presLayoutVars>
      </dgm:prSet>
      <dgm:spPr/>
    </dgm:pt>
    <dgm:pt modelId="{79601EB4-29A0-4229-BE4E-EBB3A6C37614}" type="pres">
      <dgm:prSet presAssocID="{9D49ECCA-20AF-47C5-960D-6B83CF59F43B}" presName="sibTrans" presStyleLbl="sibTrans2D1" presStyleIdx="0" presStyleCnt="0"/>
      <dgm:spPr/>
    </dgm:pt>
    <dgm:pt modelId="{9E6F7D57-CA01-45BD-A761-60E45E889E4F}" type="pres">
      <dgm:prSet presAssocID="{2A30A98D-803A-44A0-B392-5B8342538506}" presName="compNode" presStyleCnt="0"/>
      <dgm:spPr/>
    </dgm:pt>
    <dgm:pt modelId="{B51E630C-66A8-4B14-8049-8B64A83D4D85}" type="pres">
      <dgm:prSet presAssocID="{2A30A98D-803A-44A0-B392-5B8342538506}" presName="iconBgRect" presStyleLbl="bgShp" presStyleIdx="1" presStyleCnt="4"/>
      <dgm:spPr/>
    </dgm:pt>
    <dgm:pt modelId="{1D7F2E33-7060-4242-B2E5-12C89CDB674D}" type="pres">
      <dgm:prSet presAssocID="{2A30A98D-803A-44A0-B392-5B83425385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4298FA4D-5B78-4920-9EB6-B3D7D76305DB}" type="pres">
      <dgm:prSet presAssocID="{2A30A98D-803A-44A0-B392-5B8342538506}" presName="spaceRect" presStyleCnt="0"/>
      <dgm:spPr/>
    </dgm:pt>
    <dgm:pt modelId="{0BB15BD5-9E19-4340-8528-297B2EF595F0}" type="pres">
      <dgm:prSet presAssocID="{2A30A98D-803A-44A0-B392-5B8342538506}" presName="textRect" presStyleLbl="revTx" presStyleIdx="1" presStyleCnt="4">
        <dgm:presLayoutVars>
          <dgm:chMax val="1"/>
          <dgm:chPref val="1"/>
        </dgm:presLayoutVars>
      </dgm:prSet>
      <dgm:spPr/>
    </dgm:pt>
    <dgm:pt modelId="{E3CA6789-D665-483D-AA90-8ED2407A23B6}" type="pres">
      <dgm:prSet presAssocID="{ACB19143-7D4C-4B0E-A398-53C4BDAC7C27}" presName="sibTrans" presStyleLbl="sibTrans2D1" presStyleIdx="0" presStyleCnt="0"/>
      <dgm:spPr/>
    </dgm:pt>
    <dgm:pt modelId="{8A09B74D-716A-4B0B-95D7-3F02620E72B2}" type="pres">
      <dgm:prSet presAssocID="{C8AD1CF2-A271-4E19-A871-24F5B9E67FD9}" presName="compNode" presStyleCnt="0"/>
      <dgm:spPr/>
    </dgm:pt>
    <dgm:pt modelId="{1A5B5DE5-7DB9-4A5D-BC33-214CF7566E2E}" type="pres">
      <dgm:prSet presAssocID="{C8AD1CF2-A271-4E19-A871-24F5B9E67FD9}" presName="iconBgRect" presStyleLbl="bgShp" presStyleIdx="2" presStyleCnt="4"/>
      <dgm:spPr/>
    </dgm:pt>
    <dgm:pt modelId="{60A90770-613E-49B2-A102-185B2EF729EA}" type="pres">
      <dgm:prSet presAssocID="{C8AD1CF2-A271-4E19-A871-24F5B9E67FD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tabase"/>
        </a:ext>
      </dgm:extLst>
    </dgm:pt>
    <dgm:pt modelId="{DEAAE1E8-BFE0-4814-AC50-51719D75675B}" type="pres">
      <dgm:prSet presAssocID="{C8AD1CF2-A271-4E19-A871-24F5B9E67FD9}" presName="spaceRect" presStyleCnt="0"/>
      <dgm:spPr/>
    </dgm:pt>
    <dgm:pt modelId="{CB14A9E4-5B32-4A22-B5E2-9C470DF7F655}" type="pres">
      <dgm:prSet presAssocID="{C8AD1CF2-A271-4E19-A871-24F5B9E67FD9}" presName="textRect" presStyleLbl="revTx" presStyleIdx="2" presStyleCnt="4">
        <dgm:presLayoutVars>
          <dgm:chMax val="1"/>
          <dgm:chPref val="1"/>
        </dgm:presLayoutVars>
      </dgm:prSet>
      <dgm:spPr/>
    </dgm:pt>
    <dgm:pt modelId="{FB064956-4B57-4B5F-ABA9-A25F7ECDAC4E}" type="pres">
      <dgm:prSet presAssocID="{0936E236-98D0-4359-B091-F6499A7359AE}" presName="sibTrans" presStyleLbl="sibTrans2D1" presStyleIdx="0" presStyleCnt="0"/>
      <dgm:spPr/>
    </dgm:pt>
    <dgm:pt modelId="{079024A8-FB89-40C0-A4DC-4FD9A16C3023}" type="pres">
      <dgm:prSet presAssocID="{96986E39-D3F8-41F0-8046-5D076476B808}" presName="compNode" presStyleCnt="0"/>
      <dgm:spPr/>
    </dgm:pt>
    <dgm:pt modelId="{9AD50151-44EE-484A-B85C-C9615088B6ED}" type="pres">
      <dgm:prSet presAssocID="{96986E39-D3F8-41F0-8046-5D076476B808}" presName="iconBgRect" presStyleLbl="bgShp" presStyleIdx="3" presStyleCnt="4"/>
      <dgm:spPr/>
    </dgm:pt>
    <dgm:pt modelId="{B6DB7967-DF1A-4094-92CA-90F3FABD1633}" type="pres">
      <dgm:prSet presAssocID="{96986E39-D3F8-41F0-8046-5D076476B80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uge"/>
        </a:ext>
      </dgm:extLst>
    </dgm:pt>
    <dgm:pt modelId="{D5AFDFE4-3422-44F8-A87A-937BA3766202}" type="pres">
      <dgm:prSet presAssocID="{96986E39-D3F8-41F0-8046-5D076476B808}" presName="spaceRect" presStyleCnt="0"/>
      <dgm:spPr/>
    </dgm:pt>
    <dgm:pt modelId="{F170072A-4959-488F-97EA-922B1964D749}" type="pres">
      <dgm:prSet presAssocID="{96986E39-D3F8-41F0-8046-5D076476B808}" presName="textRect" presStyleLbl="revTx" presStyleIdx="3" presStyleCnt="4">
        <dgm:presLayoutVars>
          <dgm:chMax val="1"/>
          <dgm:chPref val="1"/>
        </dgm:presLayoutVars>
      </dgm:prSet>
      <dgm:spPr/>
    </dgm:pt>
  </dgm:ptLst>
  <dgm:cxnLst>
    <dgm:cxn modelId="{3AF06012-A2F7-458B-B3AE-29B21492D0B3}" type="presOf" srcId="{C8AD1CF2-A271-4E19-A871-24F5B9E67FD9}" destId="{CB14A9E4-5B32-4A22-B5E2-9C470DF7F655}" srcOrd="0" destOrd="0" presId="urn:microsoft.com/office/officeart/2018/2/layout/IconCircleList"/>
    <dgm:cxn modelId="{C5A11F14-7417-4FB4-BEBE-7006A861FB4F}" type="presOf" srcId="{2A30A98D-803A-44A0-B392-5B8342538506}" destId="{0BB15BD5-9E19-4340-8528-297B2EF595F0}" srcOrd="0" destOrd="0" presId="urn:microsoft.com/office/officeart/2018/2/layout/IconCircleList"/>
    <dgm:cxn modelId="{38057D1B-4D05-4C03-99C9-68BAE755258A}" type="presOf" srcId="{A1751FDA-4644-46D0-8BDD-A28339C8E3E4}" destId="{24FFFF22-DFB8-49CE-BF1E-15F8D42D2D22}" srcOrd="0" destOrd="0" presId="urn:microsoft.com/office/officeart/2018/2/layout/IconCircleList"/>
    <dgm:cxn modelId="{1C86AA29-4B84-4884-BC17-92888AA661B2}" srcId="{9C6D02DA-B444-4CC5-B2ED-6CBB442BCF14}" destId="{C8AD1CF2-A271-4E19-A871-24F5B9E67FD9}" srcOrd="2" destOrd="0" parTransId="{E76E4734-FC0A-4F58-A5EA-CBA6640FF9CF}" sibTransId="{0936E236-98D0-4359-B091-F6499A7359AE}"/>
    <dgm:cxn modelId="{D2A82F44-B6C8-4A0D-8296-7DA2C9BBB28F}" srcId="{9C6D02DA-B444-4CC5-B2ED-6CBB442BCF14}" destId="{A1751FDA-4644-46D0-8BDD-A28339C8E3E4}" srcOrd="0" destOrd="0" parTransId="{2AA51BA8-7FA2-4E56-851F-122B7D41D1A8}" sibTransId="{9D49ECCA-20AF-47C5-960D-6B83CF59F43B}"/>
    <dgm:cxn modelId="{187D7E49-146D-40C5-9E90-1C5FDB0E4CC4}" type="presOf" srcId="{9C6D02DA-B444-4CC5-B2ED-6CBB442BCF14}" destId="{F48F7574-FD29-4592-A6AA-F6927A5D2983}" srcOrd="0" destOrd="0" presId="urn:microsoft.com/office/officeart/2018/2/layout/IconCircleList"/>
    <dgm:cxn modelId="{F1BF4B7C-AB06-4EC0-8959-25971184709F}" type="presOf" srcId="{96986E39-D3F8-41F0-8046-5D076476B808}" destId="{F170072A-4959-488F-97EA-922B1964D749}" srcOrd="0" destOrd="0" presId="urn:microsoft.com/office/officeart/2018/2/layout/IconCircleList"/>
    <dgm:cxn modelId="{FCC99C8A-3A44-414C-B91D-21DE0FB68058}" type="presOf" srcId="{0936E236-98D0-4359-B091-F6499A7359AE}" destId="{FB064956-4B57-4B5F-ABA9-A25F7ECDAC4E}" srcOrd="0" destOrd="0" presId="urn:microsoft.com/office/officeart/2018/2/layout/IconCircleList"/>
    <dgm:cxn modelId="{671B619A-422D-45D9-91B5-5C143D5EFB71}" srcId="{9C6D02DA-B444-4CC5-B2ED-6CBB442BCF14}" destId="{96986E39-D3F8-41F0-8046-5D076476B808}" srcOrd="3" destOrd="0" parTransId="{50894702-9E00-4338-9AE6-CCD5F639F6C5}" sibTransId="{4633A77C-423C-4C74-BA12-566CB84E4951}"/>
    <dgm:cxn modelId="{8B50B3B0-E585-478C-8749-D79EA1508C73}" type="presOf" srcId="{9D49ECCA-20AF-47C5-960D-6B83CF59F43B}" destId="{79601EB4-29A0-4229-BE4E-EBB3A6C37614}" srcOrd="0" destOrd="0" presId="urn:microsoft.com/office/officeart/2018/2/layout/IconCircleList"/>
    <dgm:cxn modelId="{9AEE30BA-041B-400E-AEBF-A8B1B05EBE3A}" srcId="{9C6D02DA-B444-4CC5-B2ED-6CBB442BCF14}" destId="{2A30A98D-803A-44A0-B392-5B8342538506}" srcOrd="1" destOrd="0" parTransId="{2FE1FD01-0B1E-4002-AF0A-A4B827FD090D}" sibTransId="{ACB19143-7D4C-4B0E-A398-53C4BDAC7C27}"/>
    <dgm:cxn modelId="{4BE0F4C5-D7CA-44EA-8FBA-96FEA75FD529}" type="presOf" srcId="{ACB19143-7D4C-4B0E-A398-53C4BDAC7C27}" destId="{E3CA6789-D665-483D-AA90-8ED2407A23B6}" srcOrd="0" destOrd="0" presId="urn:microsoft.com/office/officeart/2018/2/layout/IconCircleList"/>
    <dgm:cxn modelId="{CA5E7230-EA77-4365-9F84-208E88815681}" type="presParOf" srcId="{F48F7574-FD29-4592-A6AA-F6927A5D2983}" destId="{D98B4547-40E9-4184-ABB8-3606963EE67D}" srcOrd="0" destOrd="0" presId="urn:microsoft.com/office/officeart/2018/2/layout/IconCircleList"/>
    <dgm:cxn modelId="{651FE6A5-38D1-47CB-9061-2A5218C22C87}" type="presParOf" srcId="{D98B4547-40E9-4184-ABB8-3606963EE67D}" destId="{1930561A-C9F5-4BE5-906C-DB144E490D3E}" srcOrd="0" destOrd="0" presId="urn:microsoft.com/office/officeart/2018/2/layout/IconCircleList"/>
    <dgm:cxn modelId="{47B9027B-D242-494F-B136-609DDAF60DDF}" type="presParOf" srcId="{1930561A-C9F5-4BE5-906C-DB144E490D3E}" destId="{43620A4C-E2D5-4CCD-9C4F-DC57A61AF3A6}" srcOrd="0" destOrd="0" presId="urn:microsoft.com/office/officeart/2018/2/layout/IconCircleList"/>
    <dgm:cxn modelId="{A353D6DF-67F6-49C6-BE05-DE263084A4EF}" type="presParOf" srcId="{1930561A-C9F5-4BE5-906C-DB144E490D3E}" destId="{24154A92-FD6F-4323-85C8-D516125B8E95}" srcOrd="1" destOrd="0" presId="urn:microsoft.com/office/officeart/2018/2/layout/IconCircleList"/>
    <dgm:cxn modelId="{FBA0264B-4DB6-4FED-8B75-A5356B366027}" type="presParOf" srcId="{1930561A-C9F5-4BE5-906C-DB144E490D3E}" destId="{5557674D-97E0-4AEA-AE68-328DD1A24FED}" srcOrd="2" destOrd="0" presId="urn:microsoft.com/office/officeart/2018/2/layout/IconCircleList"/>
    <dgm:cxn modelId="{2D4FE5B8-C4EB-44BB-985F-6E945E24C9EF}" type="presParOf" srcId="{1930561A-C9F5-4BE5-906C-DB144E490D3E}" destId="{24FFFF22-DFB8-49CE-BF1E-15F8D42D2D22}" srcOrd="3" destOrd="0" presId="urn:microsoft.com/office/officeart/2018/2/layout/IconCircleList"/>
    <dgm:cxn modelId="{F5E1E6EF-2603-485F-B1C7-A83A173F7161}" type="presParOf" srcId="{D98B4547-40E9-4184-ABB8-3606963EE67D}" destId="{79601EB4-29A0-4229-BE4E-EBB3A6C37614}" srcOrd="1" destOrd="0" presId="urn:microsoft.com/office/officeart/2018/2/layout/IconCircleList"/>
    <dgm:cxn modelId="{557BAA3C-A54E-4063-B4D4-89A960799C98}" type="presParOf" srcId="{D98B4547-40E9-4184-ABB8-3606963EE67D}" destId="{9E6F7D57-CA01-45BD-A761-60E45E889E4F}" srcOrd="2" destOrd="0" presId="urn:microsoft.com/office/officeart/2018/2/layout/IconCircleList"/>
    <dgm:cxn modelId="{8FB2D89C-F682-4B21-BD0A-9B0A5B22FAAA}" type="presParOf" srcId="{9E6F7D57-CA01-45BD-A761-60E45E889E4F}" destId="{B51E630C-66A8-4B14-8049-8B64A83D4D85}" srcOrd="0" destOrd="0" presId="urn:microsoft.com/office/officeart/2018/2/layout/IconCircleList"/>
    <dgm:cxn modelId="{2FD297D8-E684-4078-AF70-4D5C376E91AC}" type="presParOf" srcId="{9E6F7D57-CA01-45BD-A761-60E45E889E4F}" destId="{1D7F2E33-7060-4242-B2E5-12C89CDB674D}" srcOrd="1" destOrd="0" presId="urn:microsoft.com/office/officeart/2018/2/layout/IconCircleList"/>
    <dgm:cxn modelId="{5BD9CFEB-F006-4A10-938D-D480C7CA5233}" type="presParOf" srcId="{9E6F7D57-CA01-45BD-A761-60E45E889E4F}" destId="{4298FA4D-5B78-4920-9EB6-B3D7D76305DB}" srcOrd="2" destOrd="0" presId="urn:microsoft.com/office/officeart/2018/2/layout/IconCircleList"/>
    <dgm:cxn modelId="{6F8FAA98-5C2B-4A34-93C2-EF524C0138E7}" type="presParOf" srcId="{9E6F7D57-CA01-45BD-A761-60E45E889E4F}" destId="{0BB15BD5-9E19-4340-8528-297B2EF595F0}" srcOrd="3" destOrd="0" presId="urn:microsoft.com/office/officeart/2018/2/layout/IconCircleList"/>
    <dgm:cxn modelId="{BA95220C-43AC-430E-BA2F-F99B1BC20EDE}" type="presParOf" srcId="{D98B4547-40E9-4184-ABB8-3606963EE67D}" destId="{E3CA6789-D665-483D-AA90-8ED2407A23B6}" srcOrd="3" destOrd="0" presId="urn:microsoft.com/office/officeart/2018/2/layout/IconCircleList"/>
    <dgm:cxn modelId="{4994C7BA-4011-407E-9788-75F99E640A55}" type="presParOf" srcId="{D98B4547-40E9-4184-ABB8-3606963EE67D}" destId="{8A09B74D-716A-4B0B-95D7-3F02620E72B2}" srcOrd="4" destOrd="0" presId="urn:microsoft.com/office/officeart/2018/2/layout/IconCircleList"/>
    <dgm:cxn modelId="{9581007B-C392-4AB5-8E9D-908421233E1D}" type="presParOf" srcId="{8A09B74D-716A-4B0B-95D7-3F02620E72B2}" destId="{1A5B5DE5-7DB9-4A5D-BC33-214CF7566E2E}" srcOrd="0" destOrd="0" presId="urn:microsoft.com/office/officeart/2018/2/layout/IconCircleList"/>
    <dgm:cxn modelId="{77D1AD60-2CD0-42D0-8AF1-AE4BB3C6C1F3}" type="presParOf" srcId="{8A09B74D-716A-4B0B-95D7-3F02620E72B2}" destId="{60A90770-613E-49B2-A102-185B2EF729EA}" srcOrd="1" destOrd="0" presId="urn:microsoft.com/office/officeart/2018/2/layout/IconCircleList"/>
    <dgm:cxn modelId="{44F6E948-7D69-4746-9D70-477DD4C62D46}" type="presParOf" srcId="{8A09B74D-716A-4B0B-95D7-3F02620E72B2}" destId="{DEAAE1E8-BFE0-4814-AC50-51719D75675B}" srcOrd="2" destOrd="0" presId="urn:microsoft.com/office/officeart/2018/2/layout/IconCircleList"/>
    <dgm:cxn modelId="{20140722-9AB6-4DDC-B40A-31422EB24BCB}" type="presParOf" srcId="{8A09B74D-716A-4B0B-95D7-3F02620E72B2}" destId="{CB14A9E4-5B32-4A22-B5E2-9C470DF7F655}" srcOrd="3" destOrd="0" presId="urn:microsoft.com/office/officeart/2018/2/layout/IconCircleList"/>
    <dgm:cxn modelId="{FB7ED8D9-8D07-4776-922F-56692CF578D4}" type="presParOf" srcId="{D98B4547-40E9-4184-ABB8-3606963EE67D}" destId="{FB064956-4B57-4B5F-ABA9-A25F7ECDAC4E}" srcOrd="5" destOrd="0" presId="urn:microsoft.com/office/officeart/2018/2/layout/IconCircleList"/>
    <dgm:cxn modelId="{698BBF52-F82A-4A35-850F-E00A425BE8FA}" type="presParOf" srcId="{D98B4547-40E9-4184-ABB8-3606963EE67D}" destId="{079024A8-FB89-40C0-A4DC-4FD9A16C3023}" srcOrd="6" destOrd="0" presId="urn:microsoft.com/office/officeart/2018/2/layout/IconCircleList"/>
    <dgm:cxn modelId="{B0087FE4-19BC-4FF1-83E4-51DA76AED3F7}" type="presParOf" srcId="{079024A8-FB89-40C0-A4DC-4FD9A16C3023}" destId="{9AD50151-44EE-484A-B85C-C9615088B6ED}" srcOrd="0" destOrd="0" presId="urn:microsoft.com/office/officeart/2018/2/layout/IconCircleList"/>
    <dgm:cxn modelId="{526BF9AB-DE04-437B-9E71-6930691CACE1}" type="presParOf" srcId="{079024A8-FB89-40C0-A4DC-4FD9A16C3023}" destId="{B6DB7967-DF1A-4094-92CA-90F3FABD1633}" srcOrd="1" destOrd="0" presId="urn:microsoft.com/office/officeart/2018/2/layout/IconCircleList"/>
    <dgm:cxn modelId="{48BFDA1F-ECDF-4233-9545-7F862E6AF5FF}" type="presParOf" srcId="{079024A8-FB89-40C0-A4DC-4FD9A16C3023}" destId="{D5AFDFE4-3422-44F8-A87A-937BA3766202}" srcOrd="2" destOrd="0" presId="urn:microsoft.com/office/officeart/2018/2/layout/IconCircleList"/>
    <dgm:cxn modelId="{B4C1D4B8-5C46-4FAB-9DA4-3DFB0A6C8250}" type="presParOf" srcId="{079024A8-FB89-40C0-A4DC-4FD9A16C3023}" destId="{F170072A-4959-488F-97EA-922B1964D74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20A4C-E2D5-4CCD-9C4F-DC57A61AF3A6}">
      <dsp:nvSpPr>
        <dsp:cNvPr id="0" name=""/>
        <dsp:cNvSpPr/>
      </dsp:nvSpPr>
      <dsp:spPr>
        <a:xfrm>
          <a:off x="1129692" y="7651"/>
          <a:ext cx="1136865" cy="11368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154A92-FD6F-4323-85C8-D516125B8E95}">
      <dsp:nvSpPr>
        <dsp:cNvPr id="0" name=""/>
        <dsp:cNvSpPr/>
      </dsp:nvSpPr>
      <dsp:spPr>
        <a:xfrm>
          <a:off x="1368434" y="246393"/>
          <a:ext cx="659381" cy="6593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FFFF22-DFB8-49CE-BF1E-15F8D42D2D22}">
      <dsp:nvSpPr>
        <dsp:cNvPr id="0" name=""/>
        <dsp:cNvSpPr/>
      </dsp:nvSpPr>
      <dsp:spPr>
        <a:xfrm>
          <a:off x="2510171" y="7651"/>
          <a:ext cx="2679753" cy="113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To map and document the current backlog reporting process, capturing baseline issues and performance metrics.</a:t>
          </a:r>
          <a:endParaRPr lang="en-US" sz="1400" kern="1200"/>
        </a:p>
      </dsp:txBody>
      <dsp:txXfrm>
        <a:off x="2510171" y="7651"/>
        <a:ext cx="2679753" cy="1136865"/>
      </dsp:txXfrm>
    </dsp:sp>
    <dsp:sp modelId="{B51E630C-66A8-4B14-8049-8B64A83D4D85}">
      <dsp:nvSpPr>
        <dsp:cNvPr id="0" name=""/>
        <dsp:cNvSpPr/>
      </dsp:nvSpPr>
      <dsp:spPr>
        <a:xfrm>
          <a:off x="5656851" y="7651"/>
          <a:ext cx="1136865" cy="11368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7F2E33-7060-4242-B2E5-12C89CDB674D}">
      <dsp:nvSpPr>
        <dsp:cNvPr id="0" name=""/>
        <dsp:cNvSpPr/>
      </dsp:nvSpPr>
      <dsp:spPr>
        <a:xfrm>
          <a:off x="5895593" y="246393"/>
          <a:ext cx="659381" cy="6593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B15BD5-9E19-4340-8528-297B2EF595F0}">
      <dsp:nvSpPr>
        <dsp:cNvPr id="0" name=""/>
        <dsp:cNvSpPr/>
      </dsp:nvSpPr>
      <dsp:spPr>
        <a:xfrm>
          <a:off x="7037330" y="7651"/>
          <a:ext cx="2679753" cy="113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To critically evaluate potential architecture options within organisational governance and security requirements.</a:t>
          </a:r>
          <a:endParaRPr lang="en-US" sz="1400" kern="1200"/>
        </a:p>
      </dsp:txBody>
      <dsp:txXfrm>
        <a:off x="7037330" y="7651"/>
        <a:ext cx="2679753" cy="1136865"/>
      </dsp:txXfrm>
    </dsp:sp>
    <dsp:sp modelId="{1A5B5DE5-7DB9-4A5D-BC33-214CF7566E2E}">
      <dsp:nvSpPr>
        <dsp:cNvPr id="0" name=""/>
        <dsp:cNvSpPr/>
      </dsp:nvSpPr>
      <dsp:spPr>
        <a:xfrm>
          <a:off x="1129692" y="1613354"/>
          <a:ext cx="1136865" cy="11368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A90770-613E-49B2-A102-185B2EF729EA}">
      <dsp:nvSpPr>
        <dsp:cNvPr id="0" name=""/>
        <dsp:cNvSpPr/>
      </dsp:nvSpPr>
      <dsp:spPr>
        <a:xfrm>
          <a:off x="1368434" y="1852096"/>
          <a:ext cx="659381" cy="6593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14A9E4-5B32-4A22-B5E2-9C470DF7F655}">
      <dsp:nvSpPr>
        <dsp:cNvPr id="0" name=""/>
        <dsp:cNvSpPr/>
      </dsp:nvSpPr>
      <dsp:spPr>
        <a:xfrm>
          <a:off x="2510171" y="1613354"/>
          <a:ext cx="2679753" cy="113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To design and prototype a Minimum Viable Product (MVP) reporting solution incorporating data capture, backend storage, and KPI reporting capabilities.</a:t>
          </a:r>
          <a:endParaRPr lang="en-US" sz="1400" kern="1200"/>
        </a:p>
      </dsp:txBody>
      <dsp:txXfrm>
        <a:off x="2510171" y="1613354"/>
        <a:ext cx="2679753" cy="1136865"/>
      </dsp:txXfrm>
    </dsp:sp>
    <dsp:sp modelId="{9AD50151-44EE-484A-B85C-C9615088B6ED}">
      <dsp:nvSpPr>
        <dsp:cNvPr id="0" name=""/>
        <dsp:cNvSpPr/>
      </dsp:nvSpPr>
      <dsp:spPr>
        <a:xfrm>
          <a:off x="5656851" y="1613354"/>
          <a:ext cx="1136865" cy="11368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DB7967-DF1A-4094-92CA-90F3FABD1633}">
      <dsp:nvSpPr>
        <dsp:cNvPr id="0" name=""/>
        <dsp:cNvSpPr/>
      </dsp:nvSpPr>
      <dsp:spPr>
        <a:xfrm>
          <a:off x="5895593" y="1852096"/>
          <a:ext cx="659381" cy="6593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70072A-4959-488F-97EA-922B1964D749}">
      <dsp:nvSpPr>
        <dsp:cNvPr id="0" name=""/>
        <dsp:cNvSpPr/>
      </dsp:nvSpPr>
      <dsp:spPr>
        <a:xfrm>
          <a:off x="7037330" y="1613354"/>
          <a:ext cx="2679753" cy="113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To evaluate the solution’s impact on accuracy, timeliness, usability, and operational efficiency through quantitative measures and user feedback.</a:t>
          </a:r>
          <a:endParaRPr lang="en-US" sz="1400" kern="1200"/>
        </a:p>
      </dsp:txBody>
      <dsp:txXfrm>
        <a:off x="7037330" y="1613354"/>
        <a:ext cx="2679753" cy="113686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3D5AB-36E5-AF68-7B3C-26F81E6200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04779C-6374-00BA-EE8C-8D95F9BC55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1DF525-F1CA-A5D5-E4A8-8947D5CED528}"/>
              </a:ext>
            </a:extLst>
          </p:cNvPr>
          <p:cNvSpPr>
            <a:spLocks noGrp="1"/>
          </p:cNvSpPr>
          <p:nvPr>
            <p:ph type="dt" sz="half" idx="10"/>
          </p:nvPr>
        </p:nvSpPr>
        <p:spPr/>
        <p:txBody>
          <a:bodyPr/>
          <a:lstStyle/>
          <a:p>
            <a:fld id="{BDF5B69B-DDEF-4800-9246-A667BC2A933A}" type="datetimeFigureOut">
              <a:rPr lang="en-GB" smtClean="0"/>
              <a:t>11/09/2025</a:t>
            </a:fld>
            <a:endParaRPr lang="en-GB"/>
          </a:p>
        </p:txBody>
      </p:sp>
      <p:sp>
        <p:nvSpPr>
          <p:cNvPr id="5" name="Footer Placeholder 4">
            <a:extLst>
              <a:ext uri="{FF2B5EF4-FFF2-40B4-BE49-F238E27FC236}">
                <a16:creationId xmlns:a16="http://schemas.microsoft.com/office/drawing/2014/main" id="{6A7AE2DB-05E5-143F-660A-1B4FB76E56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214E44-2DE6-9072-4855-013B409BEE7A}"/>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4127452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6B116-6F2E-3391-C61C-13E4E8E039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438D0B-64FF-4A00-D263-1E535499BF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CA15A9-338C-D95E-410C-7B813B4C40EE}"/>
              </a:ext>
            </a:extLst>
          </p:cNvPr>
          <p:cNvSpPr>
            <a:spLocks noGrp="1"/>
          </p:cNvSpPr>
          <p:nvPr>
            <p:ph type="dt" sz="half" idx="10"/>
          </p:nvPr>
        </p:nvSpPr>
        <p:spPr/>
        <p:txBody>
          <a:bodyPr/>
          <a:lstStyle/>
          <a:p>
            <a:fld id="{BDF5B69B-DDEF-4800-9246-A667BC2A933A}" type="datetimeFigureOut">
              <a:rPr lang="en-GB" smtClean="0"/>
              <a:t>11/09/2025</a:t>
            </a:fld>
            <a:endParaRPr lang="en-GB"/>
          </a:p>
        </p:txBody>
      </p:sp>
      <p:sp>
        <p:nvSpPr>
          <p:cNvPr id="5" name="Footer Placeholder 4">
            <a:extLst>
              <a:ext uri="{FF2B5EF4-FFF2-40B4-BE49-F238E27FC236}">
                <a16:creationId xmlns:a16="http://schemas.microsoft.com/office/drawing/2014/main" id="{CCD18CB4-6380-E7D9-B79C-38646D6350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30EE8A-5FE9-A768-DE84-34CF0D1B35A2}"/>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286082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321F-90CE-F1D4-E14B-7F04860FE6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0E07AB-F4DA-214F-4983-3AACF9A0A9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6C2D00-A71C-4939-6CF2-39F50531077D}"/>
              </a:ext>
            </a:extLst>
          </p:cNvPr>
          <p:cNvSpPr>
            <a:spLocks noGrp="1"/>
          </p:cNvSpPr>
          <p:nvPr>
            <p:ph type="dt" sz="half" idx="10"/>
          </p:nvPr>
        </p:nvSpPr>
        <p:spPr/>
        <p:txBody>
          <a:bodyPr/>
          <a:lstStyle/>
          <a:p>
            <a:fld id="{BDF5B69B-DDEF-4800-9246-A667BC2A933A}" type="datetimeFigureOut">
              <a:rPr lang="en-GB" smtClean="0"/>
              <a:t>11/09/2025</a:t>
            </a:fld>
            <a:endParaRPr lang="en-GB"/>
          </a:p>
        </p:txBody>
      </p:sp>
      <p:sp>
        <p:nvSpPr>
          <p:cNvPr id="5" name="Footer Placeholder 4">
            <a:extLst>
              <a:ext uri="{FF2B5EF4-FFF2-40B4-BE49-F238E27FC236}">
                <a16:creationId xmlns:a16="http://schemas.microsoft.com/office/drawing/2014/main" id="{1B1DBD53-5DF4-1FDC-1C57-B52B3C10F1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C98825-D041-94BF-03E1-596678ACA43D}"/>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506513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269E9-4851-3CFF-3044-30E26D7DF4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B18DAC-B072-C578-3473-8D38765E8B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70484C-994A-04F0-9A50-17CB46756E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3FB4A0-8AAD-5A43-3CC8-48B2282B875E}"/>
              </a:ext>
            </a:extLst>
          </p:cNvPr>
          <p:cNvSpPr>
            <a:spLocks noGrp="1"/>
          </p:cNvSpPr>
          <p:nvPr>
            <p:ph type="dt" sz="half" idx="10"/>
          </p:nvPr>
        </p:nvSpPr>
        <p:spPr/>
        <p:txBody>
          <a:bodyPr/>
          <a:lstStyle/>
          <a:p>
            <a:fld id="{BDF5B69B-DDEF-4800-9246-A667BC2A933A}" type="datetimeFigureOut">
              <a:rPr lang="en-GB" smtClean="0"/>
              <a:t>11/09/2025</a:t>
            </a:fld>
            <a:endParaRPr lang="en-GB"/>
          </a:p>
        </p:txBody>
      </p:sp>
      <p:sp>
        <p:nvSpPr>
          <p:cNvPr id="6" name="Footer Placeholder 5">
            <a:extLst>
              <a:ext uri="{FF2B5EF4-FFF2-40B4-BE49-F238E27FC236}">
                <a16:creationId xmlns:a16="http://schemas.microsoft.com/office/drawing/2014/main" id="{E450A264-FFF4-53EF-6CED-E4534AB874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B3819A-A4C7-3858-341E-22D1F6247DE1}"/>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897568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9DF73-8F99-1893-36B6-58AA59C7C2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EDA8A5-87F0-2179-B42C-7E57CBC27B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78F948-80C8-9BDB-7FD5-97F4D9D228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A24777-E2C9-DDBF-EB8F-A939750AD0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E77615-8269-C356-B963-2E45E7A9DB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326CEC-8A63-0EA4-C30C-C0CC8A68B425}"/>
              </a:ext>
            </a:extLst>
          </p:cNvPr>
          <p:cNvSpPr>
            <a:spLocks noGrp="1"/>
          </p:cNvSpPr>
          <p:nvPr>
            <p:ph type="dt" sz="half" idx="10"/>
          </p:nvPr>
        </p:nvSpPr>
        <p:spPr/>
        <p:txBody>
          <a:bodyPr/>
          <a:lstStyle/>
          <a:p>
            <a:fld id="{BDF5B69B-DDEF-4800-9246-A667BC2A933A}" type="datetimeFigureOut">
              <a:rPr lang="en-GB" smtClean="0"/>
              <a:t>11/09/2025</a:t>
            </a:fld>
            <a:endParaRPr lang="en-GB"/>
          </a:p>
        </p:txBody>
      </p:sp>
      <p:sp>
        <p:nvSpPr>
          <p:cNvPr id="8" name="Footer Placeholder 7">
            <a:extLst>
              <a:ext uri="{FF2B5EF4-FFF2-40B4-BE49-F238E27FC236}">
                <a16:creationId xmlns:a16="http://schemas.microsoft.com/office/drawing/2014/main" id="{ADA5872A-C15B-613F-9826-03B3A8319C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8069E1-E47C-6864-DC05-6B602C7C327C}"/>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914457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E9545-FC0F-BECD-1101-EDDC514275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46EE6C-6657-D83F-53A6-234C4D08248D}"/>
              </a:ext>
            </a:extLst>
          </p:cNvPr>
          <p:cNvSpPr>
            <a:spLocks noGrp="1"/>
          </p:cNvSpPr>
          <p:nvPr>
            <p:ph type="dt" sz="half" idx="10"/>
          </p:nvPr>
        </p:nvSpPr>
        <p:spPr/>
        <p:txBody>
          <a:bodyPr/>
          <a:lstStyle/>
          <a:p>
            <a:fld id="{BDF5B69B-DDEF-4800-9246-A667BC2A933A}" type="datetimeFigureOut">
              <a:rPr lang="en-GB" smtClean="0"/>
              <a:t>11/09/2025</a:t>
            </a:fld>
            <a:endParaRPr lang="en-GB"/>
          </a:p>
        </p:txBody>
      </p:sp>
      <p:sp>
        <p:nvSpPr>
          <p:cNvPr id="4" name="Footer Placeholder 3">
            <a:extLst>
              <a:ext uri="{FF2B5EF4-FFF2-40B4-BE49-F238E27FC236}">
                <a16:creationId xmlns:a16="http://schemas.microsoft.com/office/drawing/2014/main" id="{C4328C10-4488-0337-5A5D-EEFCB406A2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2DA333-31BF-5100-28FF-0AB4A6AE1CE7}"/>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339420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51CA35-68FF-EC65-F028-6316628EA946}"/>
              </a:ext>
            </a:extLst>
          </p:cNvPr>
          <p:cNvSpPr>
            <a:spLocks noGrp="1"/>
          </p:cNvSpPr>
          <p:nvPr>
            <p:ph type="dt" sz="half" idx="10"/>
          </p:nvPr>
        </p:nvSpPr>
        <p:spPr/>
        <p:txBody>
          <a:bodyPr/>
          <a:lstStyle/>
          <a:p>
            <a:fld id="{BDF5B69B-DDEF-4800-9246-A667BC2A933A}" type="datetimeFigureOut">
              <a:rPr lang="en-GB" smtClean="0"/>
              <a:t>11/09/2025</a:t>
            </a:fld>
            <a:endParaRPr lang="en-GB"/>
          </a:p>
        </p:txBody>
      </p:sp>
      <p:sp>
        <p:nvSpPr>
          <p:cNvPr id="3" name="Footer Placeholder 2">
            <a:extLst>
              <a:ext uri="{FF2B5EF4-FFF2-40B4-BE49-F238E27FC236}">
                <a16:creationId xmlns:a16="http://schemas.microsoft.com/office/drawing/2014/main" id="{312B3F8D-88C0-39C4-A2EE-91A38A86BF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DFA7E1-0BBC-7C99-DA2B-1AF0C16085DF}"/>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773816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7D1A7-3171-0CFD-50D4-80E7B01DDD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8A9F26-5013-9209-02E1-EF4901E35D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4A05DC-F0D2-DA13-E79D-6804530C60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571DEC-BF57-1A51-E883-ABCE7AB0F2D3}"/>
              </a:ext>
            </a:extLst>
          </p:cNvPr>
          <p:cNvSpPr>
            <a:spLocks noGrp="1"/>
          </p:cNvSpPr>
          <p:nvPr>
            <p:ph type="dt" sz="half" idx="10"/>
          </p:nvPr>
        </p:nvSpPr>
        <p:spPr/>
        <p:txBody>
          <a:bodyPr/>
          <a:lstStyle/>
          <a:p>
            <a:fld id="{BDF5B69B-DDEF-4800-9246-A667BC2A933A}" type="datetimeFigureOut">
              <a:rPr lang="en-GB" smtClean="0"/>
              <a:t>11/09/2025</a:t>
            </a:fld>
            <a:endParaRPr lang="en-GB"/>
          </a:p>
        </p:txBody>
      </p:sp>
      <p:sp>
        <p:nvSpPr>
          <p:cNvPr id="6" name="Footer Placeholder 5">
            <a:extLst>
              <a:ext uri="{FF2B5EF4-FFF2-40B4-BE49-F238E27FC236}">
                <a16:creationId xmlns:a16="http://schemas.microsoft.com/office/drawing/2014/main" id="{2E46C3AB-1F77-C009-2376-8783BCB774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B3C1E8-77FB-1907-4C16-F01D9DE99439}"/>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513706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68423-9721-87AD-0DA0-984643D954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FAA6DF-05E0-5BD8-9FAB-F681EB8CF0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FBF3C6-3CD8-89E1-0187-319EAA22AA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D006CE-7B31-26ED-DFF3-2B58F79078DB}"/>
              </a:ext>
            </a:extLst>
          </p:cNvPr>
          <p:cNvSpPr>
            <a:spLocks noGrp="1"/>
          </p:cNvSpPr>
          <p:nvPr>
            <p:ph type="dt" sz="half" idx="10"/>
          </p:nvPr>
        </p:nvSpPr>
        <p:spPr/>
        <p:txBody>
          <a:bodyPr/>
          <a:lstStyle/>
          <a:p>
            <a:fld id="{BDF5B69B-DDEF-4800-9246-A667BC2A933A}" type="datetimeFigureOut">
              <a:rPr lang="en-GB" smtClean="0"/>
              <a:t>11/09/2025</a:t>
            </a:fld>
            <a:endParaRPr lang="en-GB"/>
          </a:p>
        </p:txBody>
      </p:sp>
      <p:sp>
        <p:nvSpPr>
          <p:cNvPr id="6" name="Footer Placeholder 5">
            <a:extLst>
              <a:ext uri="{FF2B5EF4-FFF2-40B4-BE49-F238E27FC236}">
                <a16:creationId xmlns:a16="http://schemas.microsoft.com/office/drawing/2014/main" id="{70617B54-BC71-ACA1-86C0-3E953E91F8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ABC86B-6283-1DDE-696D-9A74375B350D}"/>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560594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07757-7310-736D-0927-B8249E9FC3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A5434A-F5CD-D728-3F1B-80CDCA9F32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2EA3AF-58A9-9F1C-03D8-99A619F2020E}"/>
              </a:ext>
            </a:extLst>
          </p:cNvPr>
          <p:cNvSpPr>
            <a:spLocks noGrp="1"/>
          </p:cNvSpPr>
          <p:nvPr>
            <p:ph type="dt" sz="half" idx="10"/>
          </p:nvPr>
        </p:nvSpPr>
        <p:spPr/>
        <p:txBody>
          <a:bodyPr/>
          <a:lstStyle/>
          <a:p>
            <a:fld id="{BDF5B69B-DDEF-4800-9246-A667BC2A933A}" type="datetimeFigureOut">
              <a:rPr lang="en-GB" smtClean="0"/>
              <a:t>11/09/2025</a:t>
            </a:fld>
            <a:endParaRPr lang="en-GB"/>
          </a:p>
        </p:txBody>
      </p:sp>
      <p:sp>
        <p:nvSpPr>
          <p:cNvPr id="5" name="Footer Placeholder 4">
            <a:extLst>
              <a:ext uri="{FF2B5EF4-FFF2-40B4-BE49-F238E27FC236}">
                <a16:creationId xmlns:a16="http://schemas.microsoft.com/office/drawing/2014/main" id="{CCA9FFB4-36F6-A3BA-74C4-77BC70DE73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9CF661-DCED-DEDB-37A5-E7F69560F6F2}"/>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685170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6CAA5D-AB92-EF2B-BDE6-E816C372583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F7D6FC-694A-B793-47D5-21D567B5A3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F8D9E2-2AA4-F45F-E45D-72B244B4CACB}"/>
              </a:ext>
            </a:extLst>
          </p:cNvPr>
          <p:cNvSpPr>
            <a:spLocks noGrp="1"/>
          </p:cNvSpPr>
          <p:nvPr>
            <p:ph type="dt" sz="half" idx="10"/>
          </p:nvPr>
        </p:nvSpPr>
        <p:spPr/>
        <p:txBody>
          <a:bodyPr/>
          <a:lstStyle/>
          <a:p>
            <a:fld id="{BDF5B69B-DDEF-4800-9246-A667BC2A933A}" type="datetimeFigureOut">
              <a:rPr lang="en-GB" smtClean="0"/>
              <a:t>11/09/2025</a:t>
            </a:fld>
            <a:endParaRPr lang="en-GB"/>
          </a:p>
        </p:txBody>
      </p:sp>
      <p:sp>
        <p:nvSpPr>
          <p:cNvPr id="5" name="Footer Placeholder 4">
            <a:extLst>
              <a:ext uri="{FF2B5EF4-FFF2-40B4-BE49-F238E27FC236}">
                <a16:creationId xmlns:a16="http://schemas.microsoft.com/office/drawing/2014/main" id="{346008ED-B3D7-CDC0-7282-E88803E77E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5B9E26-73F8-7011-3590-CB7BF3B29023}"/>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206359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441831-8E53-4B45-CF58-BBEB10FAFD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F54B4A-BA75-A6DC-FD30-D62758725A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6C5FAA-F3B3-B163-B784-F2971A8E85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F5B69B-DDEF-4800-9246-A667BC2A933A}" type="datetimeFigureOut">
              <a:rPr lang="en-GB" smtClean="0"/>
              <a:t>11/09/2025</a:t>
            </a:fld>
            <a:endParaRPr lang="en-GB"/>
          </a:p>
        </p:txBody>
      </p:sp>
      <p:sp>
        <p:nvSpPr>
          <p:cNvPr id="5" name="Footer Placeholder 4">
            <a:extLst>
              <a:ext uri="{FF2B5EF4-FFF2-40B4-BE49-F238E27FC236}">
                <a16:creationId xmlns:a16="http://schemas.microsoft.com/office/drawing/2014/main" id="{6458DAE8-1CF5-4E7F-5B2E-769BFD4264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8F8D8C-F4E9-A14E-D7B2-0E5320C2B5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693C26-81D2-440D-9537-098D31806597}" type="slidenum">
              <a:rPr lang="en-GB" smtClean="0"/>
              <a:t>‹#›</a:t>
            </a:fld>
            <a:endParaRPr lang="en-GB"/>
          </a:p>
        </p:txBody>
      </p:sp>
    </p:spTree>
    <p:extLst>
      <p:ext uri="{BB962C8B-B14F-4D97-AF65-F5344CB8AC3E}">
        <p14:creationId xmlns:p14="http://schemas.microsoft.com/office/powerpoint/2010/main" val="16080219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26C77A-BC1B-D0CF-C2C2-B09C88071DAD}"/>
              </a:ext>
            </a:extLst>
          </p:cNvPr>
          <p:cNvSpPr>
            <a:spLocks noGrp="1"/>
          </p:cNvSpPr>
          <p:nvPr>
            <p:ph type="ctrTitle"/>
          </p:nvPr>
        </p:nvSpPr>
        <p:spPr>
          <a:xfrm>
            <a:off x="1386865" y="818984"/>
            <a:ext cx="6596245" cy="3268520"/>
          </a:xfrm>
        </p:spPr>
        <p:txBody>
          <a:bodyPr>
            <a:normAutofit/>
          </a:bodyPr>
          <a:lstStyle/>
          <a:p>
            <a:pPr algn="r"/>
            <a:r>
              <a:rPr lang="en-US" sz="4800">
                <a:solidFill>
                  <a:srgbClr val="FFFFFF"/>
                </a:solidFill>
              </a:rPr>
              <a:t>Automating Statistics and KPI Reporting in a UK Central Government Agency</a:t>
            </a:r>
            <a:endParaRPr lang="en-GB" sz="4800">
              <a:solidFill>
                <a:srgbClr val="FFFFFF"/>
              </a:solidFill>
            </a:endParaRPr>
          </a:p>
        </p:txBody>
      </p:sp>
      <p:sp>
        <p:nvSpPr>
          <p:cNvPr id="26" name="Rectangle 25">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F9A6C7F-809F-8139-9A85-A105BA24498C}"/>
              </a:ext>
            </a:extLst>
          </p:cNvPr>
          <p:cNvSpPr>
            <a:spLocks noGrp="1"/>
          </p:cNvSpPr>
          <p:nvPr>
            <p:ph type="subTitle" idx="1"/>
          </p:nvPr>
        </p:nvSpPr>
        <p:spPr>
          <a:xfrm>
            <a:off x="1931874" y="4797188"/>
            <a:ext cx="6051236" cy="1241828"/>
          </a:xfrm>
        </p:spPr>
        <p:txBody>
          <a:bodyPr>
            <a:normAutofit/>
          </a:bodyPr>
          <a:lstStyle/>
          <a:p>
            <a:pPr algn="r"/>
            <a:r>
              <a:rPr lang="en-US" sz="2000">
                <a:solidFill>
                  <a:srgbClr val="FFFFFF"/>
                </a:solidFill>
              </a:rPr>
              <a:t>Wayne Howell (2207408)</a:t>
            </a:r>
          </a:p>
          <a:p>
            <a:pPr algn="r"/>
            <a:r>
              <a:rPr lang="en-US" sz="2000">
                <a:solidFill>
                  <a:srgbClr val="FFFFFF"/>
                </a:solidFill>
              </a:rPr>
              <a:t>Driver and Vehicle Licensing Agency</a:t>
            </a:r>
          </a:p>
          <a:p>
            <a:pPr algn="r"/>
            <a:r>
              <a:rPr lang="en-US" sz="2000">
                <a:solidFill>
                  <a:srgbClr val="FFFFFF"/>
                </a:solidFill>
              </a:rPr>
              <a:t>(DVLA)</a:t>
            </a:r>
            <a:endParaRPr lang="en-GB" sz="2000">
              <a:solidFill>
                <a:srgbClr val="FFFFFF"/>
              </a:solidFill>
            </a:endParaRP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6312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Research Context </a:t>
            </a:r>
            <a:endParaRPr lang="en-GB" sz="4000">
              <a:solidFill>
                <a:srgbClr val="FFFFFF"/>
              </a:solidFill>
            </a:endParaRPr>
          </a:p>
        </p:txBody>
      </p:sp>
      <p:sp>
        <p:nvSpPr>
          <p:cNvPr id="18" name="Content Placeholder 2">
            <a:extLst>
              <a:ext uri="{FF2B5EF4-FFF2-40B4-BE49-F238E27FC236}">
                <a16:creationId xmlns:a16="http://schemas.microsoft.com/office/drawing/2014/main" id="{97F72D8D-95F8-1D59-7F63-BB53A7F50B78}"/>
              </a:ext>
            </a:extLst>
          </p:cNvPr>
          <p:cNvSpPr>
            <a:spLocks noGrp="1"/>
          </p:cNvSpPr>
          <p:nvPr>
            <p:ph idx="1"/>
          </p:nvPr>
        </p:nvSpPr>
        <p:spPr>
          <a:xfrm>
            <a:off x="1371599" y="2064471"/>
            <a:ext cx="9724031" cy="3937084"/>
          </a:xfrm>
        </p:spPr>
        <p:txBody>
          <a:bodyPr anchor="ctr">
            <a:normAutofit/>
          </a:bodyPr>
          <a:lstStyle/>
          <a:p>
            <a:pPr marL="0" indent="0">
              <a:buNone/>
            </a:pPr>
            <a:r>
              <a:rPr lang="en-US" sz="2000" dirty="0"/>
              <a:t>DVLA maintains driver and vehicle records, processes licence applications, and enforces road safety regulations. Within its operational areas, backlog statistics are essential for resource planning, monitoring service levels, and ensuring compliance with government reporting standards.</a:t>
            </a:r>
          </a:p>
          <a:p>
            <a:pPr marL="0" indent="0">
              <a:buNone/>
            </a:pPr>
            <a:r>
              <a:rPr lang="en-US" sz="2000" dirty="0"/>
              <a:t>Currently, backlog reporting relies heavily on Microsoft Excel, with data manually compiled from multiple systems. This repetitive extraction, copying, and pasting increases the risk of formula errors, inconsistent KPI definitions, and reporting delays. These inefficiencies reduce confidence in outputs, create challenges for operational decision-making, and limit the agency’s responsiveness to changing demands.</a:t>
            </a:r>
          </a:p>
        </p:txBody>
      </p:sp>
    </p:spTree>
    <p:extLst>
      <p:ext uri="{BB962C8B-B14F-4D97-AF65-F5344CB8AC3E}">
        <p14:creationId xmlns:p14="http://schemas.microsoft.com/office/powerpoint/2010/main" val="550765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7E22C4-665B-F34A-45A7-F056CB5B54E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2F968B-16F1-6584-C88C-131DFBCCAA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F4FAFA-9389-F486-AE27-C78F7F7D6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4271460-6AB3-70B4-C493-AB7AC62AE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43AF652-69B5-088B-5005-F4B937BCC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C010961-30AD-5108-FEEE-17C41C46C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5ED4F-69CE-9468-C367-50F100EC43CB}"/>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Research Problem </a:t>
            </a:r>
            <a:endParaRPr lang="en-GB" sz="4000" dirty="0">
              <a:solidFill>
                <a:srgbClr val="FFFFFF"/>
              </a:solidFill>
            </a:endParaRPr>
          </a:p>
        </p:txBody>
      </p:sp>
      <p:sp>
        <p:nvSpPr>
          <p:cNvPr id="5" name="Content Placeholder 2">
            <a:extLst>
              <a:ext uri="{FF2B5EF4-FFF2-40B4-BE49-F238E27FC236}">
                <a16:creationId xmlns:a16="http://schemas.microsoft.com/office/drawing/2014/main" id="{FD608313-AF37-2617-F379-13B75F274648}"/>
              </a:ext>
            </a:extLst>
          </p:cNvPr>
          <p:cNvSpPr>
            <a:spLocks noGrp="1"/>
          </p:cNvSpPr>
          <p:nvPr>
            <p:ph idx="1"/>
          </p:nvPr>
        </p:nvSpPr>
        <p:spPr>
          <a:xfrm>
            <a:off x="838200" y="2342461"/>
            <a:ext cx="10515600" cy="908148"/>
          </a:xfrm>
        </p:spPr>
        <p:txBody>
          <a:bodyPr/>
          <a:lstStyle/>
          <a:p>
            <a:pPr marL="0" indent="0">
              <a:buNone/>
            </a:pPr>
            <a:r>
              <a:rPr lang="en-GB" sz="1800" dirty="0"/>
              <a:t>DVLA backlog reporting relies on manual spreadsheets that are slow, error-prone, and inconsistent. Conflicting KPI definitions reduce trust in outputs, while manual handling increases staff effort and delays reporting. These inefficiencies restrict effective workload management and hinder timely decision-making. </a:t>
            </a:r>
            <a:endParaRPr lang="en-GB" dirty="0"/>
          </a:p>
        </p:txBody>
      </p:sp>
      <p:sp>
        <p:nvSpPr>
          <p:cNvPr id="6" name="TextBox 5">
            <a:extLst>
              <a:ext uri="{FF2B5EF4-FFF2-40B4-BE49-F238E27FC236}">
                <a16:creationId xmlns:a16="http://schemas.microsoft.com/office/drawing/2014/main" id="{9830F5AA-14CF-2465-21BC-D4154959E957}"/>
              </a:ext>
            </a:extLst>
          </p:cNvPr>
          <p:cNvSpPr txBox="1"/>
          <p:nvPr/>
        </p:nvSpPr>
        <p:spPr>
          <a:xfrm>
            <a:off x="838200" y="3477758"/>
            <a:ext cx="6090138" cy="1477328"/>
          </a:xfrm>
          <a:prstGeom prst="rect">
            <a:avLst/>
          </a:prstGeom>
          <a:noFill/>
        </p:spPr>
        <p:txBody>
          <a:bodyPr wrap="square" rtlCol="0">
            <a:spAutoFit/>
          </a:bodyPr>
          <a:lstStyle/>
          <a:p>
            <a:pPr marL="285750" lvl="0" indent="-285750" eaLnBrk="0" fontAlgn="base" hangingPunct="0">
              <a:spcBef>
                <a:spcPct val="0"/>
              </a:spcBef>
              <a:spcAft>
                <a:spcPct val="0"/>
              </a:spcAft>
              <a:buFont typeface="Arial" panose="020B0604020202020204" pitchFamily="34" charset="0"/>
              <a:buChar char="•"/>
            </a:pPr>
            <a:r>
              <a:rPr lang="en-US" altLang="en-US" dirty="0"/>
              <a:t>Reliance on manual spreadsheets</a:t>
            </a:r>
          </a:p>
          <a:p>
            <a:pPr marL="285750" lvl="0" indent="-285750" eaLnBrk="0" fontAlgn="base" hangingPunct="0">
              <a:spcBef>
                <a:spcPct val="0"/>
              </a:spcBef>
              <a:spcAft>
                <a:spcPct val="0"/>
              </a:spcAft>
              <a:buFont typeface="Arial" panose="020B0604020202020204" pitchFamily="34" charset="0"/>
              <a:buChar char="•"/>
            </a:pPr>
            <a:r>
              <a:rPr lang="en-US" altLang="en-US" dirty="0"/>
              <a:t>Slow, error-prone, and inconsistent</a:t>
            </a:r>
          </a:p>
          <a:p>
            <a:pPr marL="285750" lvl="0" indent="-285750" eaLnBrk="0" fontAlgn="base" hangingPunct="0">
              <a:spcBef>
                <a:spcPct val="0"/>
              </a:spcBef>
              <a:spcAft>
                <a:spcPct val="0"/>
              </a:spcAft>
              <a:buFont typeface="Arial" panose="020B0604020202020204" pitchFamily="34" charset="0"/>
              <a:buChar char="•"/>
            </a:pPr>
            <a:r>
              <a:rPr lang="en-US" altLang="en-US" dirty="0"/>
              <a:t>Conflicting KPI definitions - reduced trust</a:t>
            </a:r>
          </a:p>
          <a:p>
            <a:pPr marL="285750" lvl="0" indent="-285750" eaLnBrk="0" fontAlgn="base" hangingPunct="0">
              <a:spcBef>
                <a:spcPct val="0"/>
              </a:spcBef>
              <a:spcAft>
                <a:spcPct val="0"/>
              </a:spcAft>
              <a:buFont typeface="Arial" panose="020B0604020202020204" pitchFamily="34" charset="0"/>
              <a:buChar char="•"/>
            </a:pPr>
            <a:r>
              <a:rPr lang="en-US" altLang="en-US" dirty="0"/>
              <a:t>Increased staff effort - impacts delayed reporting</a:t>
            </a:r>
          </a:p>
          <a:p>
            <a:pPr marL="285750" lvl="0" indent="-285750" eaLnBrk="0" fontAlgn="base" hangingPunct="0">
              <a:spcBef>
                <a:spcPct val="0"/>
              </a:spcBef>
              <a:spcAft>
                <a:spcPct val="0"/>
              </a:spcAft>
              <a:buFont typeface="Arial" panose="020B0604020202020204" pitchFamily="34" charset="0"/>
              <a:buChar char="•"/>
            </a:pPr>
            <a:r>
              <a:rPr lang="en-US" altLang="en-US" dirty="0"/>
              <a:t>Restricts workload management &amp; decision-making</a:t>
            </a:r>
          </a:p>
        </p:txBody>
      </p:sp>
      <p:sp>
        <p:nvSpPr>
          <p:cNvPr id="7" name="TextBox 6">
            <a:extLst>
              <a:ext uri="{FF2B5EF4-FFF2-40B4-BE49-F238E27FC236}">
                <a16:creationId xmlns:a16="http://schemas.microsoft.com/office/drawing/2014/main" id="{B3E07BDF-1E03-C5E3-EF4B-7F563AD76860}"/>
              </a:ext>
            </a:extLst>
          </p:cNvPr>
          <p:cNvSpPr txBox="1"/>
          <p:nvPr/>
        </p:nvSpPr>
        <p:spPr>
          <a:xfrm>
            <a:off x="753359" y="5300687"/>
            <a:ext cx="10389577" cy="646331"/>
          </a:xfrm>
          <a:prstGeom prst="rect">
            <a:avLst/>
          </a:prstGeom>
          <a:noFill/>
        </p:spPr>
        <p:txBody>
          <a:bodyPr wrap="square">
            <a:spAutoFit/>
          </a:bodyPr>
          <a:lstStyle/>
          <a:p>
            <a:pPr marL="0" indent="0">
              <a:buNone/>
            </a:pPr>
            <a:r>
              <a:rPr lang="en-GB" sz="1800" dirty="0"/>
              <a:t>The problem is therefore how to design and evaluate an automated backlog reporting system that noticeably improves accuracy, timeliness, efficiency, and organisational trust.</a:t>
            </a:r>
          </a:p>
        </p:txBody>
      </p:sp>
    </p:spTree>
    <p:extLst>
      <p:ext uri="{BB962C8B-B14F-4D97-AF65-F5344CB8AC3E}">
        <p14:creationId xmlns:p14="http://schemas.microsoft.com/office/powerpoint/2010/main" val="2371959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31D940D-5BDF-6068-8313-204DA58B525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2E57A32-D40D-3773-39E5-3996C1F6E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7550D4C-7AF8-8C24-A4DB-0562E957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0DF3807-D8B9-8671-398C-C175DFE68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CC5FD2-7CAB-E2A5-CA46-489D88B3D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F158378-018D-C27E-26BE-F8D677EC8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131586-5AEA-9365-11EE-B0823A8B58F8}"/>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Research Aim &amp; Objectives</a:t>
            </a:r>
            <a:endParaRPr lang="en-GB" sz="4000" dirty="0">
              <a:solidFill>
                <a:srgbClr val="FFFFFF"/>
              </a:solidFill>
            </a:endParaRPr>
          </a:p>
        </p:txBody>
      </p:sp>
      <p:sp>
        <p:nvSpPr>
          <p:cNvPr id="8" name="Content Placeholder 2">
            <a:extLst>
              <a:ext uri="{FF2B5EF4-FFF2-40B4-BE49-F238E27FC236}">
                <a16:creationId xmlns:a16="http://schemas.microsoft.com/office/drawing/2014/main" id="{7CD690D6-C1C4-C80A-04BC-3ADCE4B614A1}"/>
              </a:ext>
            </a:extLst>
          </p:cNvPr>
          <p:cNvSpPr>
            <a:spLocks noGrp="1"/>
          </p:cNvSpPr>
          <p:nvPr>
            <p:ph idx="1"/>
          </p:nvPr>
        </p:nvSpPr>
        <p:spPr>
          <a:xfrm>
            <a:off x="738553" y="3133205"/>
            <a:ext cx="10515600" cy="486774"/>
          </a:xfrm>
        </p:spPr>
        <p:txBody>
          <a:bodyPr>
            <a:normAutofit/>
          </a:bodyPr>
          <a:lstStyle/>
          <a:p>
            <a:pPr marL="0" indent="0">
              <a:buNone/>
            </a:pPr>
            <a:r>
              <a:rPr lang="en-US" dirty="0">
                <a:latin typeface="+mj-lt"/>
              </a:rPr>
              <a:t>Objectives</a:t>
            </a:r>
            <a:endParaRPr lang="en-GB" dirty="0">
              <a:latin typeface="+mj-lt"/>
            </a:endParaRPr>
          </a:p>
        </p:txBody>
      </p:sp>
      <p:sp>
        <p:nvSpPr>
          <p:cNvPr id="10" name="TextBox 9">
            <a:extLst>
              <a:ext uri="{FF2B5EF4-FFF2-40B4-BE49-F238E27FC236}">
                <a16:creationId xmlns:a16="http://schemas.microsoft.com/office/drawing/2014/main" id="{FD1D855E-DCF5-AED4-A600-B6C755E70C7D}"/>
              </a:ext>
            </a:extLst>
          </p:cNvPr>
          <p:cNvSpPr txBox="1"/>
          <p:nvPr/>
        </p:nvSpPr>
        <p:spPr>
          <a:xfrm>
            <a:off x="738553" y="2184037"/>
            <a:ext cx="10714892" cy="923330"/>
          </a:xfrm>
          <a:prstGeom prst="rect">
            <a:avLst/>
          </a:prstGeom>
          <a:noFill/>
        </p:spPr>
        <p:txBody>
          <a:bodyPr wrap="square" rtlCol="0">
            <a:spAutoFit/>
          </a:bodyPr>
          <a:lstStyle/>
          <a:p>
            <a:r>
              <a:rPr lang="en-GB" dirty="0"/>
              <a:t>To design, implement, and evaluate a secure, automated backlog reporting system for a public sector organisation, ensuring governance and enabling self-service reporting.</a:t>
            </a:r>
          </a:p>
          <a:p>
            <a:endParaRPr lang="en-GB" dirty="0"/>
          </a:p>
        </p:txBody>
      </p:sp>
      <p:graphicFrame>
        <p:nvGraphicFramePr>
          <p:cNvPr id="12" name="TextBox 7">
            <a:extLst>
              <a:ext uri="{FF2B5EF4-FFF2-40B4-BE49-F238E27FC236}">
                <a16:creationId xmlns:a16="http://schemas.microsoft.com/office/drawing/2014/main" id="{322A7048-5A80-D418-ECBE-023EB74B8043}"/>
              </a:ext>
            </a:extLst>
          </p:cNvPr>
          <p:cNvGraphicFramePr/>
          <p:nvPr>
            <p:extLst>
              <p:ext uri="{D42A27DB-BD31-4B8C-83A1-F6EECF244321}">
                <p14:modId xmlns:p14="http://schemas.microsoft.com/office/powerpoint/2010/main" val="3302654091"/>
              </p:ext>
            </p:extLst>
          </p:nvPr>
        </p:nvGraphicFramePr>
        <p:xfrm>
          <a:off x="738553" y="3645817"/>
          <a:ext cx="10846777" cy="27578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Content Placeholder 2">
            <a:extLst>
              <a:ext uri="{FF2B5EF4-FFF2-40B4-BE49-F238E27FC236}">
                <a16:creationId xmlns:a16="http://schemas.microsoft.com/office/drawing/2014/main" id="{ED1DF696-9F82-4633-0E1E-DD92A3809C1F}"/>
              </a:ext>
            </a:extLst>
          </p:cNvPr>
          <p:cNvSpPr txBox="1">
            <a:spLocks/>
          </p:cNvSpPr>
          <p:nvPr/>
        </p:nvSpPr>
        <p:spPr>
          <a:xfrm>
            <a:off x="738553" y="1647347"/>
            <a:ext cx="10515600" cy="4867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latin typeface="+mj-lt"/>
              </a:rPr>
              <a:t>Aim</a:t>
            </a:r>
            <a:endParaRPr lang="en-GB" dirty="0">
              <a:latin typeface="+mj-lt"/>
            </a:endParaRPr>
          </a:p>
        </p:txBody>
      </p:sp>
    </p:spTree>
    <p:extLst>
      <p:ext uri="{BB962C8B-B14F-4D97-AF65-F5344CB8AC3E}">
        <p14:creationId xmlns:p14="http://schemas.microsoft.com/office/powerpoint/2010/main" val="3308828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BA91ED-2EB2-0C5D-F30D-F15D7520C56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5648B-C283-83A6-F722-129A9B726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ED1B43-5957-DA26-2780-C2627DF3B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E4C550D-9613-157B-F5D6-092EB6331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A6743E6-A078-4A48-833A-122CDC1CD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5685EB-711D-0642-50CC-4274AF693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CC5DC0-030A-0A6C-F7F8-5E160E6D40C3}"/>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Literature Review  (Policy &amp; Strategic)</a:t>
            </a:r>
            <a:endParaRPr lang="en-GB" sz="4000" dirty="0">
              <a:solidFill>
                <a:srgbClr val="FFFFFF"/>
              </a:solidFill>
            </a:endParaRPr>
          </a:p>
        </p:txBody>
      </p:sp>
      <p:sp>
        <p:nvSpPr>
          <p:cNvPr id="4" name="TextBox 3">
            <a:extLst>
              <a:ext uri="{FF2B5EF4-FFF2-40B4-BE49-F238E27FC236}">
                <a16:creationId xmlns:a16="http://schemas.microsoft.com/office/drawing/2014/main" id="{CFD8D286-91D6-A9AE-D0F4-88CA4C64C426}"/>
              </a:ext>
            </a:extLst>
          </p:cNvPr>
          <p:cNvSpPr txBox="1"/>
          <p:nvPr/>
        </p:nvSpPr>
        <p:spPr>
          <a:xfrm>
            <a:off x="459351" y="1681868"/>
            <a:ext cx="11079057" cy="4524315"/>
          </a:xfrm>
          <a:prstGeom prst="rect">
            <a:avLst/>
          </a:prstGeom>
          <a:noFill/>
        </p:spPr>
        <p:txBody>
          <a:bodyPr wrap="square" rtlCol="0">
            <a:spAutoFit/>
          </a:bodyPr>
          <a:lstStyle/>
          <a:p>
            <a:r>
              <a:rPr lang="en-GB" sz="1600" b="1" dirty="0"/>
              <a:t>Rationale</a:t>
            </a:r>
          </a:p>
          <a:p>
            <a:r>
              <a:rPr lang="en-US" sz="1600" dirty="0"/>
              <a:t>I wanted to look at the </a:t>
            </a:r>
            <a:r>
              <a:rPr lang="en-US" sz="1600" b="1" dirty="0"/>
              <a:t>bigger picture</a:t>
            </a:r>
            <a:r>
              <a:rPr lang="en-US" sz="1600" dirty="0"/>
              <a:t> and research how to implement a modernised automated work process into a large organisation. </a:t>
            </a:r>
            <a:endParaRPr lang="en-US" sz="1600" b="1" dirty="0"/>
          </a:p>
          <a:p>
            <a:endParaRPr lang="en-US" sz="1600" b="1" dirty="0"/>
          </a:p>
          <a:p>
            <a:r>
              <a:rPr lang="en-US" sz="1600" b="1" dirty="0"/>
              <a:t>M. </a:t>
            </a:r>
            <a:r>
              <a:rPr lang="en-US" sz="1600" b="1" dirty="0" err="1"/>
              <a:t>Govers</a:t>
            </a:r>
            <a:r>
              <a:rPr lang="en-US" sz="1600" b="1" dirty="0"/>
              <a:t> and P. van Amelsvoort, “A theoretical essay on socio-technical systems design thinking in the era of digital transformation” [1]</a:t>
            </a:r>
          </a:p>
          <a:p>
            <a:pPr marL="285750" indent="-285750">
              <a:buFont typeface="Arial" panose="020B0604020202020204" pitchFamily="34" charset="0"/>
              <a:buChar char="•"/>
            </a:pPr>
            <a:r>
              <a:rPr lang="en-US" sz="1600" dirty="0"/>
              <a:t>It states that cultural and process changes are needed for organisational technology adoption</a:t>
            </a:r>
          </a:p>
          <a:p>
            <a:pPr marL="285750" indent="-285750">
              <a:buFont typeface="Arial" panose="020B0604020202020204" pitchFamily="34" charset="0"/>
              <a:buChar char="•"/>
            </a:pPr>
            <a:r>
              <a:rPr lang="en-GB" sz="1600" dirty="0"/>
              <a:t>It involves the simultaneous adaptation of people, processes, and leadership, not just new systems</a:t>
            </a:r>
          </a:p>
          <a:p>
            <a:pPr marL="285750" indent="-285750">
              <a:buFont typeface="Arial" panose="020B0604020202020204" pitchFamily="34" charset="0"/>
              <a:buChar char="•"/>
            </a:pPr>
            <a:endParaRPr lang="en-GB" sz="1600" dirty="0"/>
          </a:p>
          <a:p>
            <a:r>
              <a:rPr lang="en-US" sz="1600" b="1" dirty="0"/>
              <a:t>The Central Digital and Data Office (CDDO) published the 2022–25 Digital and Data Roadmap and the 2025 Blueprint for Modern Digital Government [2]</a:t>
            </a:r>
          </a:p>
          <a:p>
            <a:pPr marL="285750" indent="-285750">
              <a:buFont typeface="Arial" panose="020B0604020202020204" pitchFamily="34" charset="0"/>
              <a:buChar char="•"/>
            </a:pPr>
            <a:r>
              <a:rPr lang="en-US" sz="1600" dirty="0"/>
              <a:t>Drew on lessons across government; set strategies for adopting tech, improving data sharing &amp; security; measured progress with targets &amp; service delivery outcomes</a:t>
            </a:r>
          </a:p>
          <a:p>
            <a:pPr marL="285750" indent="-285750">
              <a:buFont typeface="Arial" panose="020B0604020202020204" pitchFamily="34" charset="0"/>
              <a:buChar char="•"/>
            </a:pPr>
            <a:r>
              <a:rPr lang="en-US" sz="1600" dirty="0"/>
              <a:t>It showed that successful change relies on process redesign, cultural shift &amp; leadership support</a:t>
            </a:r>
          </a:p>
          <a:p>
            <a:endParaRPr lang="en-US" sz="1600" dirty="0"/>
          </a:p>
          <a:p>
            <a:r>
              <a:rPr lang="en-US" sz="1600" b="1" dirty="0"/>
              <a:t>Key Insights for the Project</a:t>
            </a:r>
          </a:p>
          <a:p>
            <a:pPr marL="285750" indent="-285750">
              <a:buFont typeface="Arial" panose="020B0604020202020204" pitchFamily="34" charset="0"/>
              <a:buChar char="•"/>
            </a:pPr>
            <a:r>
              <a:rPr lang="en-US" sz="1600" dirty="0"/>
              <a:t>For success, the project needs more than a new reporting system – it requires process redesign, staff adoption of change, and strong leadership support.</a:t>
            </a:r>
          </a:p>
        </p:txBody>
      </p:sp>
    </p:spTree>
    <p:extLst>
      <p:ext uri="{BB962C8B-B14F-4D97-AF65-F5344CB8AC3E}">
        <p14:creationId xmlns:p14="http://schemas.microsoft.com/office/powerpoint/2010/main" val="2785679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E10AEF-ED4F-7474-35C7-C99DB6102B1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2FF2EA-3077-A412-7061-07392498B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978FB-D2D0-60E2-C407-49E06CC09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9ED713A-8F1D-5DF8-C6AA-86ECBDFD9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6CA1CDF-0AD8-471C-AB94-E7FBA1218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BBF3DFF-CA61-FC78-3EC0-3A69A902F6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BB1E1-27BF-7E79-BAF5-9ED213FDA470}"/>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Literature Review  (Spreadsheet Risks)</a:t>
            </a:r>
            <a:endParaRPr lang="en-GB" sz="4000" dirty="0">
              <a:solidFill>
                <a:srgbClr val="FFFFFF"/>
              </a:solidFill>
            </a:endParaRPr>
          </a:p>
        </p:txBody>
      </p:sp>
      <p:sp>
        <p:nvSpPr>
          <p:cNvPr id="4" name="TextBox 3">
            <a:extLst>
              <a:ext uri="{FF2B5EF4-FFF2-40B4-BE49-F238E27FC236}">
                <a16:creationId xmlns:a16="http://schemas.microsoft.com/office/drawing/2014/main" id="{B938B483-EC6E-1F33-B34B-2512E0D36CDB}"/>
              </a:ext>
            </a:extLst>
          </p:cNvPr>
          <p:cNvSpPr txBox="1"/>
          <p:nvPr/>
        </p:nvSpPr>
        <p:spPr>
          <a:xfrm>
            <a:off x="459351" y="1681868"/>
            <a:ext cx="11079057" cy="4278094"/>
          </a:xfrm>
          <a:prstGeom prst="rect">
            <a:avLst/>
          </a:prstGeom>
          <a:noFill/>
        </p:spPr>
        <p:txBody>
          <a:bodyPr wrap="square" rtlCol="0">
            <a:spAutoFit/>
          </a:bodyPr>
          <a:lstStyle/>
          <a:p>
            <a:r>
              <a:rPr lang="en-GB" sz="1600" b="1" dirty="0"/>
              <a:t>Rationale</a:t>
            </a:r>
          </a:p>
          <a:p>
            <a:r>
              <a:rPr lang="en-US" sz="1600" dirty="0"/>
              <a:t>I wanted to research the common spreadsheet errors, their impact, and recommended solutions. This helps me understand why manual reporting is unreliable and what approaches could be applied or avoided in designing an automated system.</a:t>
            </a:r>
          </a:p>
          <a:p>
            <a:endParaRPr lang="en-US" sz="1600" b="1" dirty="0"/>
          </a:p>
          <a:p>
            <a:r>
              <a:rPr lang="en-US" sz="1600" b="1" dirty="0"/>
              <a:t>Panko, “What We Know About Spreadsheet Errors” Journal of Organizational and End User Computing [3]</a:t>
            </a:r>
          </a:p>
          <a:p>
            <a:pPr marL="285750" indent="-285750">
              <a:buFont typeface="Arial" panose="020B0604020202020204" pitchFamily="34" charset="0"/>
              <a:buChar char="•"/>
            </a:pPr>
            <a:r>
              <a:rPr lang="en-US" sz="1600" dirty="0"/>
              <a:t>Reviewed studies of spreadsheet use across organisations, even by trained professionals</a:t>
            </a:r>
          </a:p>
          <a:p>
            <a:pPr marL="285750" indent="-285750">
              <a:buFont typeface="Arial" panose="020B0604020202020204" pitchFamily="34" charset="0"/>
              <a:buChar char="•"/>
            </a:pPr>
            <a:r>
              <a:rPr lang="en-US" sz="1600" dirty="0"/>
              <a:t>Errors are an inevitable outcome of human involvement in spreadsheets</a:t>
            </a:r>
          </a:p>
          <a:p>
            <a:pPr marL="285750" indent="-285750">
              <a:buFont typeface="Arial" panose="020B0604020202020204" pitchFamily="34" charset="0"/>
              <a:buChar char="•"/>
            </a:pPr>
            <a:r>
              <a:rPr lang="en-US" sz="1600" dirty="0"/>
              <a:t>Showed high error rates, undermining confidence in spreadsheet reporting</a:t>
            </a:r>
          </a:p>
          <a:p>
            <a:pPr marL="285750" indent="-285750">
              <a:buFont typeface="Arial" panose="020B0604020202020204" pitchFamily="34" charset="0"/>
              <a:buChar char="•"/>
            </a:pPr>
            <a:endParaRPr lang="en-US" sz="1600" dirty="0"/>
          </a:p>
          <a:p>
            <a:r>
              <a:rPr lang="en-US" sz="1600" b="1" dirty="0"/>
              <a:t>Poon et al. “Spreadsheet quality assurance: a literature review,” Frontiers of Computer Science [4]</a:t>
            </a:r>
          </a:p>
          <a:p>
            <a:pPr marL="285750" indent="-285750">
              <a:buFont typeface="Arial" panose="020B0604020202020204" pitchFamily="34" charset="0"/>
              <a:buChar char="•"/>
            </a:pPr>
            <a:r>
              <a:rPr lang="en-US" sz="1600" dirty="0"/>
              <a:t>Updated literature review of spreadsheet risk controls and testing approaches</a:t>
            </a:r>
          </a:p>
          <a:p>
            <a:pPr marL="285750" indent="-285750">
              <a:buFont typeface="Arial" panose="020B0604020202020204" pitchFamily="34" charset="0"/>
              <a:buChar char="•"/>
            </a:pPr>
            <a:r>
              <a:rPr lang="en-US" sz="1600" dirty="0"/>
              <a:t>Analysed how organisations attempt to detect and reduce spreadsheet errors</a:t>
            </a:r>
          </a:p>
          <a:p>
            <a:pPr marL="285750" indent="-285750">
              <a:buFont typeface="Arial" panose="020B0604020202020204" pitchFamily="34" charset="0"/>
              <a:buChar char="•"/>
            </a:pPr>
            <a:r>
              <a:rPr lang="en-US" sz="1600" dirty="0"/>
              <a:t>Found that training alone is not enough – systemic governance is required.</a:t>
            </a:r>
          </a:p>
          <a:p>
            <a:endParaRPr lang="en-US" sz="1600" dirty="0"/>
          </a:p>
          <a:p>
            <a:r>
              <a:rPr lang="en-US" sz="1600" b="1" dirty="0"/>
              <a:t>Key Insights for the Project</a:t>
            </a:r>
          </a:p>
          <a:p>
            <a:pPr marL="285750" indent="-285750">
              <a:buFont typeface="Arial" panose="020B0604020202020204" pitchFamily="34" charset="0"/>
              <a:buChar char="•"/>
            </a:pPr>
            <a:r>
              <a:rPr lang="en-US" sz="1600" dirty="0"/>
              <a:t>Spreadsheet errors are systemic, not isolated to DVLA</a:t>
            </a:r>
          </a:p>
          <a:p>
            <a:pPr marL="285750" indent="-285750">
              <a:buFont typeface="Arial" panose="020B0604020202020204" pitchFamily="34" charset="0"/>
              <a:buChar char="•"/>
            </a:pPr>
            <a:r>
              <a:rPr lang="en-US" sz="1600" dirty="0"/>
              <a:t>Reinforces that DVLA needs governed, automated solutions rather than manual spreadsheet fixes.</a:t>
            </a:r>
          </a:p>
        </p:txBody>
      </p:sp>
    </p:spTree>
    <p:extLst>
      <p:ext uri="{BB962C8B-B14F-4D97-AF65-F5344CB8AC3E}">
        <p14:creationId xmlns:p14="http://schemas.microsoft.com/office/powerpoint/2010/main" val="2933950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55903C-8D2D-95E8-DA6C-CC4D4482BA9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F9B855-6EE4-1B63-14FD-F44397813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F7BA812-4486-B83E-0FF2-B40C7FE0D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4A2A80-C3CB-7989-8F9B-4C7C7B08E6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EF0ABE8-5ACD-C16D-F315-E3231BD91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1FC439A-5D2F-7299-CC04-40BD0B2EF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BC0D30-FE2B-D4D8-E03D-24F041FDDE47}"/>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Literature Review (Emerging Technologies)</a:t>
            </a:r>
            <a:endParaRPr lang="en-GB" sz="4000" dirty="0">
              <a:solidFill>
                <a:srgbClr val="FFFFFF"/>
              </a:solidFill>
            </a:endParaRPr>
          </a:p>
        </p:txBody>
      </p:sp>
      <p:sp>
        <p:nvSpPr>
          <p:cNvPr id="5" name="TextBox 4">
            <a:extLst>
              <a:ext uri="{FF2B5EF4-FFF2-40B4-BE49-F238E27FC236}">
                <a16:creationId xmlns:a16="http://schemas.microsoft.com/office/drawing/2014/main" id="{4820D99E-0062-7747-E184-7E46F9E35CD1}"/>
              </a:ext>
            </a:extLst>
          </p:cNvPr>
          <p:cNvSpPr txBox="1"/>
          <p:nvPr/>
        </p:nvSpPr>
        <p:spPr>
          <a:xfrm>
            <a:off x="459349" y="3230714"/>
            <a:ext cx="6522454" cy="3293209"/>
          </a:xfrm>
          <a:prstGeom prst="rect">
            <a:avLst/>
          </a:prstGeom>
          <a:noFill/>
        </p:spPr>
        <p:txBody>
          <a:bodyPr wrap="square" rtlCol="0">
            <a:spAutoFit/>
          </a:bodyPr>
          <a:lstStyle/>
          <a:p>
            <a:r>
              <a:rPr lang="en-GB" sz="1600" b="1" dirty="0"/>
              <a:t>Ajimati et al, “Adoption of Low-Code and No-Code Development: A Systematic Literature Review and Future Research Agenda” [5]</a:t>
            </a:r>
          </a:p>
          <a:p>
            <a:pPr marL="285750" indent="-285750">
              <a:buFont typeface="Arial" panose="020B0604020202020204" pitchFamily="34" charset="0"/>
              <a:buChar char="•"/>
            </a:pPr>
            <a:r>
              <a:rPr lang="en-US" sz="1600" dirty="0"/>
              <a:t>Systematic literature review on Low-Code and No-Code (LCNC) adoption</a:t>
            </a:r>
          </a:p>
          <a:p>
            <a:pPr marL="285750" indent="-285750">
              <a:buFont typeface="Arial" panose="020B0604020202020204" pitchFamily="34" charset="0"/>
              <a:buChar char="•"/>
            </a:pPr>
            <a:r>
              <a:rPr lang="en-US" sz="1600" dirty="0"/>
              <a:t>Analysed multiple case studies across industries; categorised LCNC use cases; assessed outcomes (cost savings, speed, adoption)</a:t>
            </a:r>
          </a:p>
          <a:p>
            <a:pPr marL="285750" indent="-285750">
              <a:buFont typeface="Arial" panose="020B0604020202020204" pitchFamily="34" charset="0"/>
              <a:buChar char="•"/>
            </a:pPr>
            <a:r>
              <a:rPr lang="en-US" sz="1600" dirty="0"/>
              <a:t>LCNC enables rapid app development and wider accessibility but requires governance and data quality controls for success.</a:t>
            </a:r>
          </a:p>
          <a:p>
            <a:endParaRPr lang="en-US" sz="1600" dirty="0"/>
          </a:p>
          <a:p>
            <a:r>
              <a:rPr lang="en-US" sz="1600" b="1" dirty="0"/>
              <a:t>Key Insights for the Project</a:t>
            </a:r>
          </a:p>
          <a:p>
            <a:pPr marL="285750" indent="-285750">
              <a:buFont typeface="Arial" panose="020B0604020202020204" pitchFamily="34" charset="0"/>
              <a:buChar char="•"/>
            </a:pPr>
            <a:r>
              <a:rPr lang="en-GB" sz="1600" dirty="0"/>
              <a:t>LCNC platforms (e.g., Power Apps, Dataverse) can help DVLA prototype and automate reporting quickly.</a:t>
            </a:r>
          </a:p>
          <a:p>
            <a:pPr marL="285750" indent="-285750">
              <a:buFont typeface="Arial" panose="020B0604020202020204" pitchFamily="34" charset="0"/>
              <a:buChar char="•"/>
            </a:pPr>
            <a:r>
              <a:rPr lang="en-US" sz="1600" dirty="0"/>
              <a:t>Governance and quality controls are essential to avoid the same risks as spreadsheets.</a:t>
            </a:r>
          </a:p>
        </p:txBody>
      </p:sp>
      <p:pic>
        <p:nvPicPr>
          <p:cNvPr id="6" name="Picture 5" descr="A graph of blue and white bars&#10;&#10;AI-generated content may be incorrect.">
            <a:extLst>
              <a:ext uri="{FF2B5EF4-FFF2-40B4-BE49-F238E27FC236}">
                <a16:creationId xmlns:a16="http://schemas.microsoft.com/office/drawing/2014/main" id="{7C6524D5-C95F-2CDB-26D7-0B3D03CF2654}"/>
              </a:ext>
            </a:extLst>
          </p:cNvPr>
          <p:cNvPicPr>
            <a:picLocks noChangeAspect="1"/>
          </p:cNvPicPr>
          <p:nvPr/>
        </p:nvPicPr>
        <p:blipFill>
          <a:blip r:embed="rId2"/>
          <a:stretch>
            <a:fillRect/>
          </a:stretch>
        </p:blipFill>
        <p:spPr>
          <a:xfrm>
            <a:off x="7130065" y="3393357"/>
            <a:ext cx="4913673" cy="3155426"/>
          </a:xfrm>
          <a:prstGeom prst="rect">
            <a:avLst/>
          </a:prstGeom>
          <a:ln>
            <a:solidFill>
              <a:schemeClr val="bg1">
                <a:lumMod val="75000"/>
              </a:schemeClr>
            </a:solidFill>
          </a:ln>
        </p:spPr>
      </p:pic>
      <p:sp>
        <p:nvSpPr>
          <p:cNvPr id="7" name="TextBox 6">
            <a:extLst>
              <a:ext uri="{FF2B5EF4-FFF2-40B4-BE49-F238E27FC236}">
                <a16:creationId xmlns:a16="http://schemas.microsoft.com/office/drawing/2014/main" id="{8DAC60E3-ACBF-B02D-0E73-BF2AECE22B7D}"/>
              </a:ext>
            </a:extLst>
          </p:cNvPr>
          <p:cNvSpPr txBox="1"/>
          <p:nvPr/>
        </p:nvSpPr>
        <p:spPr>
          <a:xfrm>
            <a:off x="459349" y="1753386"/>
            <a:ext cx="11418423" cy="1077218"/>
          </a:xfrm>
          <a:prstGeom prst="rect">
            <a:avLst/>
          </a:prstGeom>
          <a:noFill/>
        </p:spPr>
        <p:txBody>
          <a:bodyPr wrap="square" rtlCol="0">
            <a:spAutoFit/>
          </a:bodyPr>
          <a:lstStyle/>
          <a:p>
            <a:r>
              <a:rPr lang="en-GB" sz="1600" b="1" dirty="0"/>
              <a:t>Rationale</a:t>
            </a:r>
          </a:p>
          <a:p>
            <a:r>
              <a:rPr lang="en-US" sz="1600" dirty="0"/>
              <a:t>I wanted to explore modern digital tools that could realistically be applied within DVLA. My focus was on solutions that don’t rely on specialist programmers, are user-friendly, and are appropriate to my level of expertise. This ensures the system can be developed quickly, adopted easily by staff, and sustained within DVLA’s existing IT environment.</a:t>
            </a:r>
          </a:p>
        </p:txBody>
      </p:sp>
    </p:spTree>
    <p:extLst>
      <p:ext uri="{BB962C8B-B14F-4D97-AF65-F5344CB8AC3E}">
        <p14:creationId xmlns:p14="http://schemas.microsoft.com/office/powerpoint/2010/main" val="1033981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0532E2-6395-4C1C-2012-83643032BDC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1D0D58D-F048-7725-5D60-80D90269A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0E18002-5C08-09EC-A985-689F08219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023F78C-92CB-C11E-113A-2FFE7F02A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AC28281-90FF-29A0-AFA7-DA1B86A32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0515C5C-39FA-C2AC-0061-D15DEE902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19C0E-DEF7-3318-706C-42C8EA7EDC82}"/>
              </a:ext>
            </a:extLst>
          </p:cNvPr>
          <p:cNvSpPr>
            <a:spLocks noGrp="1"/>
          </p:cNvSpPr>
          <p:nvPr>
            <p:ph type="title"/>
          </p:nvPr>
        </p:nvSpPr>
        <p:spPr>
          <a:xfrm>
            <a:off x="1371599" y="294538"/>
            <a:ext cx="9895951" cy="1033669"/>
          </a:xfrm>
        </p:spPr>
        <p:txBody>
          <a:bodyPr>
            <a:normAutofit fontScale="90000"/>
          </a:bodyPr>
          <a:lstStyle/>
          <a:p>
            <a:r>
              <a:rPr lang="en-US" sz="4000" dirty="0">
                <a:solidFill>
                  <a:srgbClr val="FFFFFF"/>
                </a:solidFill>
              </a:rPr>
              <a:t>Literature Review  (Self Service Business Intelligence)</a:t>
            </a:r>
            <a:endParaRPr lang="en-GB" sz="4000" dirty="0">
              <a:solidFill>
                <a:srgbClr val="FFFFFF"/>
              </a:solidFill>
            </a:endParaRPr>
          </a:p>
        </p:txBody>
      </p:sp>
      <p:sp>
        <p:nvSpPr>
          <p:cNvPr id="4" name="TextBox 3">
            <a:extLst>
              <a:ext uri="{FF2B5EF4-FFF2-40B4-BE49-F238E27FC236}">
                <a16:creationId xmlns:a16="http://schemas.microsoft.com/office/drawing/2014/main" id="{2407E5F9-8FD5-2315-AA81-8F6DD34399B7}"/>
              </a:ext>
            </a:extLst>
          </p:cNvPr>
          <p:cNvSpPr txBox="1"/>
          <p:nvPr/>
        </p:nvSpPr>
        <p:spPr>
          <a:xfrm>
            <a:off x="459351" y="1681868"/>
            <a:ext cx="11079057" cy="3785652"/>
          </a:xfrm>
          <a:prstGeom prst="rect">
            <a:avLst/>
          </a:prstGeom>
          <a:noFill/>
        </p:spPr>
        <p:txBody>
          <a:bodyPr wrap="square" rtlCol="0">
            <a:spAutoFit/>
          </a:bodyPr>
          <a:lstStyle/>
          <a:p>
            <a:r>
              <a:rPr lang="en-GB" sz="1600" b="1" dirty="0"/>
              <a:t>Rationale</a:t>
            </a:r>
          </a:p>
          <a:p>
            <a:r>
              <a:rPr lang="en-US" sz="1600" dirty="0"/>
              <a:t>I wanted to explore how DVLA staff could use reporting tools directly without relying on IT. My focus was on the benefits and risks of self-service BI.</a:t>
            </a:r>
          </a:p>
          <a:p>
            <a:endParaRPr lang="en-US" sz="1600" b="1" dirty="0"/>
          </a:p>
          <a:p>
            <a:r>
              <a:rPr lang="en-GB" sz="1600" b="1" dirty="0"/>
              <a:t>Passlick et al, </a:t>
            </a:r>
            <a:r>
              <a:rPr lang="en-US" sz="1600" b="1" dirty="0"/>
              <a:t>“Self-service business intelligence and analytics application scenarios: A taxonomy for differentiation” [6]</a:t>
            </a:r>
          </a:p>
          <a:p>
            <a:pPr marL="285750" indent="-285750">
              <a:buFont typeface="Arial" panose="020B0604020202020204" pitchFamily="34" charset="0"/>
              <a:buChar char="•"/>
            </a:pPr>
            <a:r>
              <a:rPr lang="en-US" sz="1600" dirty="0"/>
              <a:t>Developed a taxonomy to clarify self-service BI and its application contexts</a:t>
            </a:r>
          </a:p>
          <a:p>
            <a:pPr marL="285750" indent="-285750">
              <a:buFont typeface="Arial" panose="020B0604020202020204" pitchFamily="34" charset="0"/>
              <a:buChar char="•"/>
            </a:pPr>
            <a:r>
              <a:rPr lang="en-US" sz="1600" dirty="0"/>
              <a:t>Combined a structured literature review, empirical analysis of 47 SSBI tools, and a case study of a German engineering company</a:t>
            </a:r>
          </a:p>
          <a:p>
            <a:pPr marL="285750" indent="-285750">
              <a:buFont typeface="Arial" panose="020B0604020202020204" pitchFamily="34" charset="0"/>
              <a:buChar char="•"/>
            </a:pPr>
            <a:r>
              <a:rPr lang="en-US" sz="1600" dirty="0"/>
              <a:t>Produced a taxonomy with </a:t>
            </a:r>
            <a:r>
              <a:rPr lang="en-US" sz="1600" b="1" dirty="0"/>
              <a:t>8 dimensions and 31 characteristics</a:t>
            </a:r>
            <a:r>
              <a:rPr lang="en-US" sz="1600" dirty="0"/>
              <a:t> (e.g., user roles, data requirements, access types). Showed SSBI empowers end users but needs </a:t>
            </a:r>
            <a:r>
              <a:rPr lang="en-US" sz="1600" b="1" dirty="0"/>
              <a:t>semantic modelling and governance</a:t>
            </a:r>
            <a:r>
              <a:rPr lang="en-US" sz="1600" dirty="0"/>
              <a:t> to prevent inconsistent reporting.</a:t>
            </a:r>
          </a:p>
          <a:p>
            <a:endParaRPr lang="en-US" sz="1600" dirty="0"/>
          </a:p>
          <a:p>
            <a:r>
              <a:rPr lang="en-US" sz="1600" b="1" dirty="0"/>
              <a:t>Key Insights for the Project</a:t>
            </a:r>
          </a:p>
          <a:p>
            <a:pPr marL="285750" indent="-285750">
              <a:buFont typeface="Arial" panose="020B0604020202020204" pitchFamily="34" charset="0"/>
              <a:buChar char="•"/>
            </a:pPr>
            <a:r>
              <a:rPr lang="en-US" sz="1600" dirty="0"/>
              <a:t>Power BI is a practical SSBI tool for DVLA</a:t>
            </a:r>
          </a:p>
          <a:p>
            <a:pPr marL="285750" indent="-285750">
              <a:buFont typeface="Arial" panose="020B0604020202020204" pitchFamily="34" charset="0"/>
              <a:buChar char="•"/>
            </a:pPr>
            <a:r>
              <a:rPr lang="en-US" sz="1600" dirty="0"/>
              <a:t>Enables staff to explore data and KPIs directly without IT dependence</a:t>
            </a:r>
          </a:p>
          <a:p>
            <a:pPr marL="285750" indent="-285750">
              <a:buFont typeface="Arial" panose="020B0604020202020204" pitchFamily="34" charset="0"/>
              <a:buChar char="•"/>
            </a:pPr>
            <a:r>
              <a:rPr lang="en-US" sz="1600" dirty="0"/>
              <a:t>Must be supported by a governed data model to ensure consistent KPI definitions</a:t>
            </a:r>
          </a:p>
          <a:p>
            <a:pPr marL="285750" indent="-285750">
              <a:buFont typeface="Arial" panose="020B0604020202020204" pitchFamily="34" charset="0"/>
              <a:buChar char="•"/>
            </a:pPr>
            <a:r>
              <a:rPr lang="en-US" sz="1600" dirty="0"/>
              <a:t>Balances flexibility for users with accuracy and trust in reporting</a:t>
            </a:r>
          </a:p>
        </p:txBody>
      </p:sp>
    </p:spTree>
    <p:extLst>
      <p:ext uri="{BB962C8B-B14F-4D97-AF65-F5344CB8AC3E}">
        <p14:creationId xmlns:p14="http://schemas.microsoft.com/office/powerpoint/2010/main" val="2861612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599849-4917-0D7D-B31C-78050AA4BB3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31D25A-53BC-E7FD-C3AC-5BC30277C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16488CF-8E58-37C0-9F69-4733D0879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2596DC2-EC5E-C424-74EC-3276A9A70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ECDB307-D3CC-7330-E718-7EF15B8E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9F24649-5A54-A5FB-9E40-7461EDC52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CB4471-8572-210E-0CB2-B607E22C4A79}"/>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Literature Review  (Data Quality)</a:t>
            </a:r>
            <a:endParaRPr lang="en-GB" sz="4000" dirty="0">
              <a:solidFill>
                <a:srgbClr val="FFFFFF"/>
              </a:solidFill>
            </a:endParaRPr>
          </a:p>
        </p:txBody>
      </p:sp>
      <p:sp>
        <p:nvSpPr>
          <p:cNvPr id="4" name="TextBox 3">
            <a:extLst>
              <a:ext uri="{FF2B5EF4-FFF2-40B4-BE49-F238E27FC236}">
                <a16:creationId xmlns:a16="http://schemas.microsoft.com/office/drawing/2014/main" id="{A2963D81-FB9C-B765-0839-A7683997EB3B}"/>
              </a:ext>
            </a:extLst>
          </p:cNvPr>
          <p:cNvSpPr txBox="1"/>
          <p:nvPr/>
        </p:nvSpPr>
        <p:spPr>
          <a:xfrm>
            <a:off x="459351" y="1681868"/>
            <a:ext cx="11079057" cy="5016758"/>
          </a:xfrm>
          <a:prstGeom prst="rect">
            <a:avLst/>
          </a:prstGeom>
          <a:noFill/>
        </p:spPr>
        <p:txBody>
          <a:bodyPr wrap="square" rtlCol="0">
            <a:spAutoFit/>
          </a:bodyPr>
          <a:lstStyle/>
          <a:p>
            <a:r>
              <a:rPr lang="en-GB" sz="1600" b="1" dirty="0"/>
              <a:t>Rationale</a:t>
            </a:r>
          </a:p>
          <a:p>
            <a:r>
              <a:rPr lang="en-US" sz="1600" dirty="0"/>
              <a:t>I wanted to explore data quality frameworks to evaluate my project against recognised benchmarks. Since backlog reporting depends on accuracy and trust, these frameworks show whether automation genuinely improves quality compared with spreadsheets.</a:t>
            </a:r>
          </a:p>
          <a:p>
            <a:endParaRPr lang="en-US" sz="1600" dirty="0"/>
          </a:p>
          <a:p>
            <a:r>
              <a:rPr lang="en-GB" sz="1600" b="1" dirty="0"/>
              <a:t>Wang and Strong, “Beyond Accuracy: What Data Quality Means to Data Consumers” [7]</a:t>
            </a:r>
          </a:p>
          <a:p>
            <a:pPr marL="285750" indent="-285750">
              <a:buFont typeface="Arial" panose="020B0604020202020204" pitchFamily="34" charset="0"/>
              <a:buChar char="•"/>
            </a:pPr>
            <a:r>
              <a:rPr lang="en-US" sz="1600" dirty="0"/>
              <a:t>Established core dimensions of data quality (accuracy, timeliness, consistency, completeness)</a:t>
            </a:r>
          </a:p>
          <a:p>
            <a:pPr marL="285750" indent="-285750">
              <a:buFont typeface="Arial" panose="020B0604020202020204" pitchFamily="34" charset="0"/>
              <a:buChar char="•"/>
            </a:pPr>
            <a:r>
              <a:rPr lang="en-US" sz="1600" dirty="0"/>
              <a:t>Surveyed data consumers to understand what makes information valuable and reliable</a:t>
            </a:r>
          </a:p>
          <a:p>
            <a:pPr marL="285750" indent="-285750">
              <a:buFont typeface="Arial" panose="020B0604020202020204" pitchFamily="34" charset="0"/>
              <a:buChar char="•"/>
            </a:pPr>
            <a:r>
              <a:rPr lang="en-US" sz="1600" dirty="0"/>
              <a:t>Created a widely used, standardised model for assessing data quality</a:t>
            </a:r>
          </a:p>
          <a:p>
            <a:pPr marL="285750" indent="-285750">
              <a:buFont typeface="Arial" panose="020B0604020202020204" pitchFamily="34" charset="0"/>
              <a:buChar char="•"/>
            </a:pPr>
            <a:endParaRPr lang="en-US" sz="1600" b="1" dirty="0"/>
          </a:p>
          <a:p>
            <a:r>
              <a:rPr lang="en-GB" sz="1600" b="1" dirty="0"/>
              <a:t>Miller et al, “A Framework for Current and New Data Quality Dimensions: An Overview” [8]</a:t>
            </a:r>
          </a:p>
          <a:p>
            <a:pPr marL="285750" indent="-285750">
              <a:buFont typeface="Arial" panose="020B0604020202020204" pitchFamily="34" charset="0"/>
              <a:buChar char="•"/>
            </a:pPr>
            <a:r>
              <a:rPr lang="en-US" sz="1600" dirty="0"/>
              <a:t>Updated Wang and Strong’s framework with new dimensions such as governance, usefulness, quantity, and semantics</a:t>
            </a:r>
          </a:p>
          <a:p>
            <a:pPr marL="285750" indent="-285750">
              <a:buFont typeface="Arial" panose="020B0604020202020204" pitchFamily="34" charset="0"/>
              <a:buChar char="•"/>
            </a:pPr>
            <a:r>
              <a:rPr lang="en-US" sz="1600" dirty="0"/>
              <a:t>Combined literature reviews and terminology mapping into a structured glossary of quality dimensions</a:t>
            </a:r>
          </a:p>
          <a:p>
            <a:pPr marL="285750" indent="-285750">
              <a:buFont typeface="Arial" panose="020B0604020202020204" pitchFamily="34" charset="0"/>
              <a:buChar char="•"/>
            </a:pPr>
            <a:r>
              <a:rPr lang="en-US" sz="1600" dirty="0"/>
              <a:t>Produced a modernised model addressing inconsistencies and sector-specific needs, particularly for automated and self-service reporting</a:t>
            </a:r>
            <a:endParaRPr lang="en-US" sz="1600" b="1" dirty="0"/>
          </a:p>
          <a:p>
            <a:endParaRPr lang="en-US" sz="1600" dirty="0"/>
          </a:p>
          <a:p>
            <a:r>
              <a:rPr lang="en-US" sz="1600" b="1" dirty="0"/>
              <a:t>Key Insights for the Project</a:t>
            </a:r>
          </a:p>
          <a:p>
            <a:pPr marL="285750" indent="-285750">
              <a:buFont typeface="Arial" panose="020B0604020202020204" pitchFamily="34" charset="0"/>
              <a:buChar char="•"/>
            </a:pPr>
            <a:r>
              <a:rPr lang="en-US" sz="1600" dirty="0"/>
              <a:t>Provides a benchmark for evaluating automation at DVLA</a:t>
            </a:r>
          </a:p>
          <a:p>
            <a:pPr marL="285750" indent="-285750">
              <a:buFont typeface="Arial" panose="020B0604020202020204" pitchFamily="34" charset="0"/>
              <a:buChar char="•"/>
            </a:pPr>
            <a:r>
              <a:rPr lang="en-US" sz="1600" dirty="0"/>
              <a:t>Ensures improvements in accuracy, timeliness, and trust can be measured objectively</a:t>
            </a:r>
          </a:p>
          <a:p>
            <a:pPr marL="285750" indent="-285750">
              <a:buFont typeface="Arial" panose="020B0604020202020204" pitchFamily="34" charset="0"/>
              <a:buChar char="•"/>
            </a:pPr>
            <a:r>
              <a:rPr lang="en-US" sz="1600" dirty="0"/>
              <a:t>Highlights the need to account for modern dimensions in automated reporting, not just traditional measures.</a:t>
            </a:r>
          </a:p>
        </p:txBody>
      </p:sp>
    </p:spTree>
    <p:extLst>
      <p:ext uri="{BB962C8B-B14F-4D97-AF65-F5344CB8AC3E}">
        <p14:creationId xmlns:p14="http://schemas.microsoft.com/office/powerpoint/2010/main" val="937581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36836A-078B-4F47-DE9C-1C3342F599A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653017-FB19-AA96-04FB-C50C96809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586420-F48C-2D8C-7E1C-855399D86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8854CE-2EF9-F560-B12B-3870048D72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7729F9-5113-7E4B-62B3-4A366F0A1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FDD57F4-92BE-120A-21C6-52BA0D43C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542811-1B4C-C67B-11C0-B0BECA12D2E1}"/>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Literature Review  (Data Governance)</a:t>
            </a:r>
            <a:endParaRPr lang="en-GB" sz="4000" dirty="0">
              <a:solidFill>
                <a:srgbClr val="FFFFFF"/>
              </a:solidFill>
            </a:endParaRPr>
          </a:p>
        </p:txBody>
      </p:sp>
      <p:sp>
        <p:nvSpPr>
          <p:cNvPr id="4" name="TextBox 3">
            <a:extLst>
              <a:ext uri="{FF2B5EF4-FFF2-40B4-BE49-F238E27FC236}">
                <a16:creationId xmlns:a16="http://schemas.microsoft.com/office/drawing/2014/main" id="{F1F7081F-6898-5E10-3F62-9E7A0FD71A99}"/>
              </a:ext>
            </a:extLst>
          </p:cNvPr>
          <p:cNvSpPr txBox="1"/>
          <p:nvPr/>
        </p:nvSpPr>
        <p:spPr>
          <a:xfrm>
            <a:off x="459351" y="1681868"/>
            <a:ext cx="11079057" cy="4339650"/>
          </a:xfrm>
          <a:prstGeom prst="rect">
            <a:avLst/>
          </a:prstGeom>
          <a:noFill/>
        </p:spPr>
        <p:txBody>
          <a:bodyPr wrap="square" rtlCol="0">
            <a:spAutoFit/>
          </a:bodyPr>
          <a:lstStyle/>
          <a:p>
            <a:r>
              <a:rPr lang="en-GB" sz="1600" b="1" dirty="0"/>
              <a:t>Rationale</a:t>
            </a:r>
          </a:p>
          <a:p>
            <a:r>
              <a:rPr lang="en-US" sz="1600" dirty="0"/>
              <a:t>I wanted to research data governance frameworks to ensure DVLA’s automated backlog reporting would be reliable, secure, and compliant.</a:t>
            </a:r>
          </a:p>
          <a:p>
            <a:endParaRPr lang="en-US" sz="1600" dirty="0"/>
          </a:p>
          <a:p>
            <a:r>
              <a:rPr lang="en-GB" sz="1600" b="1" dirty="0"/>
              <a:t>Madhavan, “Enterprise Data Governance: A Comprehensive Framework for Ensuring Data Integrity, Security, and Compliance in Modern Organizations” [9]</a:t>
            </a:r>
            <a:endParaRPr lang="en-US" sz="1600" b="1" dirty="0"/>
          </a:p>
          <a:p>
            <a:pPr marL="285750" indent="-285750">
              <a:buFont typeface="Arial" panose="020B0604020202020204" pitchFamily="34" charset="0"/>
              <a:buChar char="•"/>
            </a:pPr>
            <a:r>
              <a:rPr lang="en-US" sz="1600" dirty="0"/>
              <a:t>Developed a framework to address data integrity, security, and compliance in modern organisations</a:t>
            </a:r>
          </a:p>
          <a:p>
            <a:pPr marL="285750" indent="-285750">
              <a:buFont typeface="Arial" panose="020B0604020202020204" pitchFamily="34" charset="0"/>
              <a:buChar char="•"/>
            </a:pPr>
            <a:r>
              <a:rPr lang="en-US" sz="1600" dirty="0"/>
              <a:t>Multi-layered analysis of governance practices across industries, including case studies and organisational implementations. Examined dimensions such as data ownership, stewardship roles, metadata management, access controls, and regulatory compliance</a:t>
            </a:r>
          </a:p>
          <a:p>
            <a:pPr marL="285750" indent="-285750">
              <a:buFont typeface="Arial" panose="020B0604020202020204" pitchFamily="34" charset="0"/>
              <a:buChar char="•"/>
            </a:pPr>
            <a:r>
              <a:rPr lang="en-US" sz="1600" dirty="0"/>
              <a:t>Highlighted the need for a holistic approach aligning governance with organisational objectives and culture. Organisations that applied these principles achieved stronger compliance, better data integrity, and more credible reporting.</a:t>
            </a:r>
          </a:p>
          <a:p>
            <a:endParaRPr lang="en-US" sz="1600" dirty="0"/>
          </a:p>
          <a:p>
            <a:r>
              <a:rPr lang="en-US" sz="1600" b="1" dirty="0"/>
              <a:t>Key Insights for the Project</a:t>
            </a:r>
          </a:p>
          <a:p>
            <a:pPr marL="285750" indent="-285750">
              <a:buFont typeface="Arial" panose="020B0604020202020204" pitchFamily="34" charset="0"/>
              <a:buChar char="•"/>
            </a:pPr>
            <a:r>
              <a:rPr lang="en-US" sz="1600" dirty="0"/>
              <a:t>DVLA’s backlog automation must embed governance principles (roles, stewardship, compliance)</a:t>
            </a:r>
          </a:p>
          <a:p>
            <a:pPr marL="285750" indent="-285750">
              <a:buFont typeface="Arial" panose="020B0604020202020204" pitchFamily="34" charset="0"/>
              <a:buChar char="•"/>
            </a:pPr>
            <a:r>
              <a:rPr lang="en-US" sz="1600" dirty="0"/>
              <a:t>Ensures reporting is accurate, secure, and trusted by stakeholders</a:t>
            </a:r>
          </a:p>
          <a:p>
            <a:pPr marL="285750" indent="-285750">
              <a:buFont typeface="Arial" panose="020B0604020202020204" pitchFamily="34" charset="0"/>
              <a:buChar char="•"/>
            </a:pPr>
            <a:r>
              <a:rPr lang="en-US" sz="1600" dirty="0"/>
              <a:t>Builds long-term credibility and confidence in operational decision-making</a:t>
            </a:r>
          </a:p>
        </p:txBody>
      </p:sp>
    </p:spTree>
    <p:extLst>
      <p:ext uri="{BB962C8B-B14F-4D97-AF65-F5344CB8AC3E}">
        <p14:creationId xmlns:p14="http://schemas.microsoft.com/office/powerpoint/2010/main" val="2261505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CA7773-9FB8-448D-97EE-855C65078A8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F24AB9-1ED7-13F2-8764-62E3A7CB5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1E7AA3-FB8E-1A37-31A0-65EC29756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E4D5DFD-DA3B-0CB4-D2B2-123F8C2F0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E173738-C286-A206-CC65-87676C595D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D18F369-60C3-C85C-B009-101CDD5C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FCC069-E22F-F925-91DE-DF50BE1BFDC6}"/>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Research Methodologies</a:t>
            </a:r>
            <a:endParaRPr lang="en-GB" sz="4000" dirty="0">
              <a:solidFill>
                <a:srgbClr val="FFFFFF"/>
              </a:solidFill>
            </a:endParaRPr>
          </a:p>
        </p:txBody>
      </p:sp>
      <p:sp>
        <p:nvSpPr>
          <p:cNvPr id="3" name="Content Placeholder 2">
            <a:extLst>
              <a:ext uri="{FF2B5EF4-FFF2-40B4-BE49-F238E27FC236}">
                <a16:creationId xmlns:a16="http://schemas.microsoft.com/office/drawing/2014/main" id="{57B0FD65-A400-7AD4-5C83-B47517721A82}"/>
              </a:ext>
            </a:extLst>
          </p:cNvPr>
          <p:cNvSpPr>
            <a:spLocks noGrp="1"/>
          </p:cNvSpPr>
          <p:nvPr>
            <p:ph idx="1"/>
          </p:nvPr>
        </p:nvSpPr>
        <p:spPr>
          <a:xfrm>
            <a:off x="612743" y="1772239"/>
            <a:ext cx="3883843" cy="4720636"/>
          </a:xfrm>
          <a:ln>
            <a:solidFill>
              <a:schemeClr val="tx1"/>
            </a:solidFill>
          </a:ln>
        </p:spPr>
        <p:txBody>
          <a:bodyPr>
            <a:normAutofit fontScale="92500" lnSpcReduction="10000"/>
          </a:bodyPr>
          <a:lstStyle/>
          <a:p>
            <a:pPr marL="0" indent="0">
              <a:buNone/>
            </a:pPr>
            <a:r>
              <a:rPr lang="en-GB" sz="1800" b="1" dirty="0"/>
              <a:t>Philosophy </a:t>
            </a:r>
          </a:p>
          <a:p>
            <a:pPr marL="0" indent="0">
              <a:buNone/>
            </a:pPr>
            <a:r>
              <a:rPr lang="en-GB" sz="1800" u="sng" dirty="0"/>
              <a:t>Positivism</a:t>
            </a:r>
          </a:p>
          <a:p>
            <a:r>
              <a:rPr lang="en-GB" sz="1800" dirty="0"/>
              <a:t>Measure error rates</a:t>
            </a:r>
          </a:p>
          <a:p>
            <a:r>
              <a:rPr lang="en-GB" sz="1800" dirty="0"/>
              <a:t>Report Latency</a:t>
            </a:r>
          </a:p>
          <a:p>
            <a:r>
              <a:rPr lang="en-GB" sz="1800" dirty="0"/>
              <a:t>Benchmarking and KPI Analysis before and after automation</a:t>
            </a:r>
          </a:p>
          <a:p>
            <a:endParaRPr lang="en-GB" sz="1800" dirty="0"/>
          </a:p>
          <a:p>
            <a:pPr marL="0" indent="0">
              <a:buNone/>
            </a:pPr>
            <a:r>
              <a:rPr lang="en-GB" sz="1800" u="sng" dirty="0"/>
              <a:t>Phenomenology</a:t>
            </a:r>
          </a:p>
          <a:p>
            <a:r>
              <a:rPr lang="en-GB" sz="1800" dirty="0"/>
              <a:t>Surveys and Interviews to gain staff feedback on usability, adoption and value</a:t>
            </a:r>
          </a:p>
          <a:p>
            <a:endParaRPr lang="en-GB" sz="1800" dirty="0"/>
          </a:p>
          <a:p>
            <a:pPr marL="0" indent="0">
              <a:buNone/>
            </a:pPr>
            <a:r>
              <a:rPr lang="en-US" sz="1800" dirty="0"/>
              <a:t>By integrating both approaches, it effectively captures cultural factors and technical performance as supporting evidence.</a:t>
            </a:r>
            <a:endParaRPr lang="en-GB" sz="1800" dirty="0"/>
          </a:p>
        </p:txBody>
      </p:sp>
      <p:sp>
        <p:nvSpPr>
          <p:cNvPr id="4" name="Content Placeholder 2">
            <a:extLst>
              <a:ext uri="{FF2B5EF4-FFF2-40B4-BE49-F238E27FC236}">
                <a16:creationId xmlns:a16="http://schemas.microsoft.com/office/drawing/2014/main" id="{C893B942-9EEA-56D1-D086-22ABE80FD20E}"/>
              </a:ext>
            </a:extLst>
          </p:cNvPr>
          <p:cNvSpPr txBox="1">
            <a:spLocks/>
          </p:cNvSpPr>
          <p:nvPr/>
        </p:nvSpPr>
        <p:spPr>
          <a:xfrm>
            <a:off x="4873962" y="1769981"/>
            <a:ext cx="6702153" cy="4707330"/>
          </a:xfrm>
          <a:prstGeom prst="rect">
            <a:avLst/>
          </a:prstGeom>
          <a:ln>
            <a:solidFill>
              <a:schemeClr val="tx1"/>
            </a:solidFill>
          </a:ln>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dirty="0"/>
              <a:t>Approach</a:t>
            </a:r>
            <a:r>
              <a:rPr lang="en-GB" sz="1800" dirty="0"/>
              <a:t> </a:t>
            </a:r>
          </a:p>
          <a:p>
            <a:pPr marL="0" indent="0">
              <a:buFont typeface="Arial" panose="020B0604020202020204" pitchFamily="34" charset="0"/>
              <a:buNone/>
            </a:pPr>
            <a:r>
              <a:rPr lang="en-GB" sz="1800" u="sng" dirty="0"/>
              <a:t>Deductive</a:t>
            </a:r>
            <a:endParaRPr lang="en-GB" sz="1800" dirty="0"/>
          </a:p>
          <a:p>
            <a:r>
              <a:rPr lang="en-GB" sz="1800" dirty="0"/>
              <a:t>Use established frameworks to test </a:t>
            </a:r>
            <a:r>
              <a:rPr lang="en-US" sz="1800" dirty="0"/>
              <a:t>whether automation improves accuracy and timeliness compared with manual spreadsheets.</a:t>
            </a:r>
          </a:p>
          <a:p>
            <a:r>
              <a:rPr lang="en-GB" sz="1800" dirty="0"/>
              <a:t>Develop hypotheses </a:t>
            </a:r>
          </a:p>
          <a:p>
            <a:r>
              <a:rPr lang="en-GB" sz="1800" dirty="0"/>
              <a:t>Collect and analyse data to see whether the evidence supports or rejects the theory</a:t>
            </a:r>
          </a:p>
          <a:p>
            <a:pPr marL="0" indent="0">
              <a:buFont typeface="Arial" panose="020B0604020202020204" pitchFamily="34" charset="0"/>
              <a:buNone/>
            </a:pPr>
            <a:r>
              <a:rPr lang="en-GB" sz="1800" u="sng" dirty="0"/>
              <a:t>Inductive</a:t>
            </a:r>
          </a:p>
          <a:p>
            <a:r>
              <a:rPr lang="en-GB" sz="1800" dirty="0"/>
              <a:t>To address limitations of the deductive approach e.g. unexpected issues</a:t>
            </a:r>
          </a:p>
          <a:p>
            <a:r>
              <a:rPr lang="en-GB" sz="1800" dirty="0"/>
              <a:t>Capture qualitive feedback to be analysed to identify themes such as usability</a:t>
            </a:r>
          </a:p>
          <a:p>
            <a:pPr marL="0" indent="0">
              <a:buNone/>
            </a:pPr>
            <a:r>
              <a:rPr lang="en-US" sz="1800" dirty="0"/>
              <a:t>A fixed point in time will be used to capture data to compare manual and automated reporting methods.</a:t>
            </a:r>
            <a:endParaRPr lang="en-GB" sz="1800" dirty="0"/>
          </a:p>
          <a:p>
            <a:pPr marL="0" indent="0">
              <a:buNone/>
            </a:pPr>
            <a:r>
              <a:rPr lang="en-US" sz="1800" dirty="0"/>
              <a:t>Together, deduction provides measurable benchmarks while induction captures unexpected insights, ensuring findings are both structured and responsive to real-world experiences.</a:t>
            </a:r>
            <a:endParaRPr lang="en-GB" sz="1800" dirty="0"/>
          </a:p>
        </p:txBody>
      </p:sp>
    </p:spTree>
    <p:extLst>
      <p:ext uri="{BB962C8B-B14F-4D97-AF65-F5344CB8AC3E}">
        <p14:creationId xmlns:p14="http://schemas.microsoft.com/office/powerpoint/2010/main" val="2491436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C3203D-62BF-F7E8-F4D8-8107F26A671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CA77B-A8EF-21D7-C5C5-2DEEFA2EA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680AA97-EEB9-BBB5-5D19-B56C2C956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6A778A-2562-5754-7AA8-B64BCD5D36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2EE235F-57DD-CC5B-998A-41991781F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5064142-1F34-ED97-171B-01F3352F3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26A5FC-F73A-0FB0-EC62-3E4C4D9E8DD1}"/>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Research Methodologies (Strategies)</a:t>
            </a:r>
            <a:endParaRPr lang="en-GB" sz="4000" dirty="0">
              <a:solidFill>
                <a:srgbClr val="FFFFFF"/>
              </a:solidFill>
            </a:endParaRPr>
          </a:p>
        </p:txBody>
      </p:sp>
      <p:sp>
        <p:nvSpPr>
          <p:cNvPr id="7" name="Content Placeholder 2">
            <a:extLst>
              <a:ext uri="{FF2B5EF4-FFF2-40B4-BE49-F238E27FC236}">
                <a16:creationId xmlns:a16="http://schemas.microsoft.com/office/drawing/2014/main" id="{96AB817D-43FA-1DF6-2F9F-1DBB159CC2CD}"/>
              </a:ext>
            </a:extLst>
          </p:cNvPr>
          <p:cNvSpPr>
            <a:spLocks noGrp="1"/>
          </p:cNvSpPr>
          <p:nvPr>
            <p:ph idx="1"/>
          </p:nvPr>
        </p:nvSpPr>
        <p:spPr>
          <a:xfrm>
            <a:off x="305782" y="1876165"/>
            <a:ext cx="3751868" cy="4607596"/>
          </a:xfrm>
          <a:ln>
            <a:solidFill>
              <a:schemeClr val="tx1"/>
            </a:solidFill>
          </a:ln>
        </p:spPr>
        <p:txBody>
          <a:bodyPr>
            <a:normAutofit/>
          </a:bodyPr>
          <a:lstStyle/>
          <a:p>
            <a:pPr marL="0" indent="0">
              <a:buNone/>
            </a:pPr>
            <a:r>
              <a:rPr lang="en-GB" sz="1800" b="1" dirty="0"/>
              <a:t>Strategy 1</a:t>
            </a:r>
          </a:p>
          <a:p>
            <a:pPr marL="0" indent="0">
              <a:buNone/>
            </a:pPr>
            <a:r>
              <a:rPr lang="en-GB" sz="1800" u="sng" dirty="0"/>
              <a:t>Literature Review</a:t>
            </a:r>
          </a:p>
          <a:p>
            <a:r>
              <a:rPr lang="en-US" sz="1800" dirty="0"/>
              <a:t>Provides both theoretical and practical insights</a:t>
            </a:r>
          </a:p>
          <a:p>
            <a:r>
              <a:rPr lang="en-US" sz="1800" dirty="0"/>
              <a:t>Focuses on how similar reporting challenges have been addressed.</a:t>
            </a:r>
          </a:p>
          <a:p>
            <a:r>
              <a:rPr lang="en-GB" sz="1800" dirty="0"/>
              <a:t>What frameworks have been proposed – what worked, what failed.</a:t>
            </a:r>
          </a:p>
          <a:p>
            <a:r>
              <a:rPr lang="en-GB" sz="1800" dirty="0"/>
              <a:t>Can be used for system design choices</a:t>
            </a:r>
          </a:p>
          <a:p>
            <a:r>
              <a:rPr lang="en-GB" sz="1800" dirty="0"/>
              <a:t>Provide benchmarks for assessing effectiveness</a:t>
            </a:r>
          </a:p>
        </p:txBody>
      </p:sp>
      <p:sp>
        <p:nvSpPr>
          <p:cNvPr id="3" name="Content Placeholder 2">
            <a:extLst>
              <a:ext uri="{FF2B5EF4-FFF2-40B4-BE49-F238E27FC236}">
                <a16:creationId xmlns:a16="http://schemas.microsoft.com/office/drawing/2014/main" id="{7F801DEA-05CC-4EF0-8CD2-51A9EDFB0C91}"/>
              </a:ext>
            </a:extLst>
          </p:cNvPr>
          <p:cNvSpPr txBox="1">
            <a:spLocks/>
          </p:cNvSpPr>
          <p:nvPr/>
        </p:nvSpPr>
        <p:spPr>
          <a:xfrm>
            <a:off x="4220064" y="1876165"/>
            <a:ext cx="3751868" cy="4607596"/>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dirty="0"/>
              <a:t>Strategy 2</a:t>
            </a:r>
          </a:p>
          <a:p>
            <a:pPr marL="0" indent="0">
              <a:buFont typeface="Arial" panose="020B0604020202020204" pitchFamily="34" charset="0"/>
              <a:buNone/>
            </a:pPr>
            <a:r>
              <a:rPr lang="en-GB" sz="1800" u="sng" dirty="0"/>
              <a:t>Survey</a:t>
            </a:r>
          </a:p>
          <a:p>
            <a:r>
              <a:rPr lang="en-GB" sz="1800" dirty="0"/>
              <a:t>Provides direct feedback from end users</a:t>
            </a:r>
          </a:p>
          <a:p>
            <a:r>
              <a:rPr lang="en-GB" sz="1800" dirty="0"/>
              <a:t>Captures staff opinions on pain points &amp; benefits</a:t>
            </a:r>
          </a:p>
          <a:p>
            <a:r>
              <a:rPr lang="en-GB" sz="1800" dirty="0"/>
              <a:t>Will be able to evaluate whether automation improves usability, efficiency and confidence</a:t>
            </a:r>
          </a:p>
        </p:txBody>
      </p:sp>
      <p:sp>
        <p:nvSpPr>
          <p:cNvPr id="4" name="Content Placeholder 2">
            <a:extLst>
              <a:ext uri="{FF2B5EF4-FFF2-40B4-BE49-F238E27FC236}">
                <a16:creationId xmlns:a16="http://schemas.microsoft.com/office/drawing/2014/main" id="{D8E42F43-89F0-C1EF-C071-263EB24C1C4A}"/>
              </a:ext>
            </a:extLst>
          </p:cNvPr>
          <p:cNvSpPr txBox="1">
            <a:spLocks/>
          </p:cNvSpPr>
          <p:nvPr/>
        </p:nvSpPr>
        <p:spPr>
          <a:xfrm>
            <a:off x="8134350" y="1876165"/>
            <a:ext cx="3751868" cy="4607596"/>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dirty="0"/>
              <a:t>Strategy 3</a:t>
            </a:r>
          </a:p>
          <a:p>
            <a:pPr marL="0" indent="0">
              <a:buFont typeface="Arial" panose="020B0604020202020204" pitchFamily="34" charset="0"/>
              <a:buNone/>
            </a:pPr>
            <a:r>
              <a:rPr lang="en-GB" sz="1800" u="sng" dirty="0"/>
              <a:t>Software Development</a:t>
            </a:r>
          </a:p>
          <a:p>
            <a:r>
              <a:rPr lang="en-GB" sz="1800" dirty="0"/>
              <a:t>Enables the creation of a practical, testable solution for a prototype reporting system</a:t>
            </a:r>
          </a:p>
          <a:p>
            <a:r>
              <a:rPr lang="en-GB" sz="1800" dirty="0"/>
              <a:t>Research emerging technologies to test in real world scenarios</a:t>
            </a:r>
          </a:p>
          <a:p>
            <a:r>
              <a:rPr lang="en-GB" sz="1800" dirty="0"/>
              <a:t>Directly measure improvements in accuracy, timeliness and efficiency</a:t>
            </a:r>
          </a:p>
          <a:p>
            <a:endParaRPr lang="en-GB" sz="1800" dirty="0"/>
          </a:p>
        </p:txBody>
      </p:sp>
    </p:spTree>
    <p:extLst>
      <p:ext uri="{BB962C8B-B14F-4D97-AF65-F5344CB8AC3E}">
        <p14:creationId xmlns:p14="http://schemas.microsoft.com/office/powerpoint/2010/main" val="13966252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47EF96-5EB8-3CAC-877A-0BDA2A7CFDE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2DC8C-18C2-9321-7A5E-1F8D10B551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6379580-5A9A-C540-2857-EAD64F552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4FF6AE6-CC93-4E69-477C-6CFF9B814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7375E43-25FA-1100-225D-A60BE0AD3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033CA3B-77D3-7674-D4BC-9E21BDFFE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F04DA4-0F24-2B89-988C-D7FF4534BBEC}"/>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Research Methodologies (Risk &amp; Limitations)</a:t>
            </a:r>
            <a:endParaRPr lang="en-GB" sz="4000" dirty="0">
              <a:solidFill>
                <a:srgbClr val="FFFFFF"/>
              </a:solidFill>
            </a:endParaRPr>
          </a:p>
        </p:txBody>
      </p:sp>
      <p:graphicFrame>
        <p:nvGraphicFramePr>
          <p:cNvPr id="10" name="Table 9">
            <a:extLst>
              <a:ext uri="{FF2B5EF4-FFF2-40B4-BE49-F238E27FC236}">
                <a16:creationId xmlns:a16="http://schemas.microsoft.com/office/drawing/2014/main" id="{9F070A64-F44B-10CF-488B-229CE38FCF32}"/>
              </a:ext>
            </a:extLst>
          </p:cNvPr>
          <p:cNvGraphicFramePr>
            <a:graphicFrameLocks noGrp="1"/>
          </p:cNvGraphicFramePr>
          <p:nvPr>
            <p:extLst>
              <p:ext uri="{D42A27DB-BD31-4B8C-83A1-F6EECF244321}">
                <p14:modId xmlns:p14="http://schemas.microsoft.com/office/powerpoint/2010/main" val="3050098183"/>
              </p:ext>
            </p:extLst>
          </p:nvPr>
        </p:nvGraphicFramePr>
        <p:xfrm>
          <a:off x="386785" y="1742061"/>
          <a:ext cx="11418425" cy="4971309"/>
        </p:xfrm>
        <a:graphic>
          <a:graphicData uri="http://schemas.openxmlformats.org/drawingml/2006/table">
            <a:tbl>
              <a:tblPr>
                <a:tableStyleId>{22838BEF-8BB2-4498-84A7-C5851F593DF1}</a:tableStyleId>
              </a:tblPr>
              <a:tblGrid>
                <a:gridCol w="2283685">
                  <a:extLst>
                    <a:ext uri="{9D8B030D-6E8A-4147-A177-3AD203B41FA5}">
                      <a16:colId xmlns:a16="http://schemas.microsoft.com/office/drawing/2014/main" val="2666851136"/>
                    </a:ext>
                  </a:extLst>
                </a:gridCol>
                <a:gridCol w="2283685">
                  <a:extLst>
                    <a:ext uri="{9D8B030D-6E8A-4147-A177-3AD203B41FA5}">
                      <a16:colId xmlns:a16="http://schemas.microsoft.com/office/drawing/2014/main" val="962412859"/>
                    </a:ext>
                  </a:extLst>
                </a:gridCol>
                <a:gridCol w="2283685">
                  <a:extLst>
                    <a:ext uri="{9D8B030D-6E8A-4147-A177-3AD203B41FA5}">
                      <a16:colId xmlns:a16="http://schemas.microsoft.com/office/drawing/2014/main" val="1303912500"/>
                    </a:ext>
                  </a:extLst>
                </a:gridCol>
                <a:gridCol w="2283685">
                  <a:extLst>
                    <a:ext uri="{9D8B030D-6E8A-4147-A177-3AD203B41FA5}">
                      <a16:colId xmlns:a16="http://schemas.microsoft.com/office/drawing/2014/main" val="2925398721"/>
                    </a:ext>
                  </a:extLst>
                </a:gridCol>
                <a:gridCol w="2283685">
                  <a:extLst>
                    <a:ext uri="{9D8B030D-6E8A-4147-A177-3AD203B41FA5}">
                      <a16:colId xmlns:a16="http://schemas.microsoft.com/office/drawing/2014/main" val="328973694"/>
                    </a:ext>
                  </a:extLst>
                </a:gridCol>
              </a:tblGrid>
              <a:tr h="164749">
                <a:tc>
                  <a:txBody>
                    <a:bodyPr/>
                    <a:lstStyle/>
                    <a:p>
                      <a:pPr>
                        <a:buNone/>
                      </a:pPr>
                      <a:r>
                        <a:rPr lang="en-GB" sz="1400" b="1"/>
                        <a:t>Risk</a:t>
                      </a:r>
                      <a:endParaRPr lang="en-GB" sz="1400"/>
                    </a:p>
                  </a:txBody>
                  <a:tcPr marL="39201" marR="39201" marT="19601" marB="19601" anchor="ctr"/>
                </a:tc>
                <a:tc>
                  <a:txBody>
                    <a:bodyPr/>
                    <a:lstStyle/>
                    <a:p>
                      <a:pPr>
                        <a:buNone/>
                      </a:pPr>
                      <a:r>
                        <a:rPr lang="en-GB" sz="1400" b="1"/>
                        <a:t>Description</a:t>
                      </a:r>
                      <a:endParaRPr lang="en-GB" sz="1400"/>
                    </a:p>
                  </a:txBody>
                  <a:tcPr marL="39201" marR="39201" marT="19601" marB="19601" anchor="ctr"/>
                </a:tc>
                <a:tc>
                  <a:txBody>
                    <a:bodyPr/>
                    <a:lstStyle/>
                    <a:p>
                      <a:pPr>
                        <a:buNone/>
                      </a:pPr>
                      <a:r>
                        <a:rPr lang="en-GB" sz="1400" b="1"/>
                        <a:t>Likelihood</a:t>
                      </a:r>
                      <a:endParaRPr lang="en-GB" sz="1400"/>
                    </a:p>
                  </a:txBody>
                  <a:tcPr marL="39201" marR="39201" marT="19601" marB="19601" anchor="ctr"/>
                </a:tc>
                <a:tc>
                  <a:txBody>
                    <a:bodyPr/>
                    <a:lstStyle/>
                    <a:p>
                      <a:pPr>
                        <a:buNone/>
                      </a:pPr>
                      <a:r>
                        <a:rPr lang="en-GB" sz="1400" b="1"/>
                        <a:t>Impact</a:t>
                      </a:r>
                      <a:endParaRPr lang="en-GB" sz="1400"/>
                    </a:p>
                  </a:txBody>
                  <a:tcPr marL="39201" marR="39201" marT="19601" marB="19601" anchor="ctr"/>
                </a:tc>
                <a:tc>
                  <a:txBody>
                    <a:bodyPr/>
                    <a:lstStyle/>
                    <a:p>
                      <a:pPr>
                        <a:buNone/>
                      </a:pPr>
                      <a:r>
                        <a:rPr lang="en-GB" sz="1400" b="1"/>
                        <a:t>Notes / Mitigation</a:t>
                      </a:r>
                      <a:endParaRPr lang="en-GB" sz="1400"/>
                    </a:p>
                  </a:txBody>
                  <a:tcPr marL="39201" marR="39201" marT="19601" marB="19601" anchor="ctr"/>
                </a:tc>
                <a:extLst>
                  <a:ext uri="{0D108BD9-81ED-4DB2-BD59-A6C34878D82A}">
                    <a16:rowId xmlns:a16="http://schemas.microsoft.com/office/drawing/2014/main" val="1990480485"/>
                  </a:ext>
                </a:extLst>
              </a:tr>
              <a:tr h="999813">
                <a:tc>
                  <a:txBody>
                    <a:bodyPr/>
                    <a:lstStyle/>
                    <a:p>
                      <a:pPr>
                        <a:buNone/>
                      </a:pPr>
                      <a:r>
                        <a:rPr lang="en-US" sz="1400"/>
                        <a:t>Dependency on DVLA systems &amp; governance</a:t>
                      </a:r>
                    </a:p>
                  </a:txBody>
                  <a:tcPr marL="39201" marR="39201" marT="19601" marB="19601" anchor="ctr"/>
                </a:tc>
                <a:tc>
                  <a:txBody>
                    <a:bodyPr/>
                    <a:lstStyle/>
                    <a:p>
                      <a:pPr>
                        <a:buNone/>
                      </a:pPr>
                      <a:r>
                        <a:rPr lang="en-US" sz="1400" dirty="0"/>
                        <a:t>Access to secure data and IT integration depends on DVLA policies; delays in permissions or policy changes could stall progress.</a:t>
                      </a:r>
                    </a:p>
                  </a:txBody>
                  <a:tcPr marL="39201" marR="39201" marT="19601" marB="19601" anchor="ctr"/>
                </a:tc>
                <a:tc>
                  <a:txBody>
                    <a:bodyPr/>
                    <a:lstStyle/>
                    <a:p>
                      <a:pPr>
                        <a:buNone/>
                      </a:pPr>
                      <a:r>
                        <a:rPr lang="en-GB" sz="1400"/>
                        <a:t>High</a:t>
                      </a:r>
                    </a:p>
                  </a:txBody>
                  <a:tcPr marL="39201" marR="39201" marT="19601" marB="19601" anchor="ctr"/>
                </a:tc>
                <a:tc>
                  <a:txBody>
                    <a:bodyPr/>
                    <a:lstStyle/>
                    <a:p>
                      <a:pPr>
                        <a:buNone/>
                      </a:pPr>
                      <a:r>
                        <a:rPr lang="en-GB" sz="1400"/>
                        <a:t>High</a:t>
                      </a:r>
                    </a:p>
                  </a:txBody>
                  <a:tcPr marL="39201" marR="39201" marT="19601" marB="19601" anchor="ctr"/>
                </a:tc>
                <a:tc>
                  <a:txBody>
                    <a:bodyPr/>
                    <a:lstStyle/>
                    <a:p>
                      <a:pPr>
                        <a:buNone/>
                      </a:pPr>
                      <a:r>
                        <a:rPr lang="en-US" sz="1400" dirty="0"/>
                        <a:t>Early IT engagement, fallback mock-ups/prototypes</a:t>
                      </a:r>
                    </a:p>
                  </a:txBody>
                  <a:tcPr marL="39201" marR="39201" marT="19601" marB="19601" anchor="ctr"/>
                </a:tc>
                <a:extLst>
                  <a:ext uri="{0D108BD9-81ED-4DB2-BD59-A6C34878D82A}">
                    <a16:rowId xmlns:a16="http://schemas.microsoft.com/office/drawing/2014/main" val="765031039"/>
                  </a:ext>
                </a:extLst>
              </a:tr>
              <a:tr h="860636">
                <a:tc>
                  <a:txBody>
                    <a:bodyPr/>
                    <a:lstStyle/>
                    <a:p>
                      <a:pPr>
                        <a:buNone/>
                      </a:pPr>
                      <a:r>
                        <a:rPr lang="en-GB" sz="1400"/>
                        <a:t>Staff availability (workload pressures)</a:t>
                      </a:r>
                    </a:p>
                  </a:txBody>
                  <a:tcPr marL="39201" marR="39201" marT="19601" marB="19601" anchor="ctr"/>
                </a:tc>
                <a:tc>
                  <a:txBody>
                    <a:bodyPr/>
                    <a:lstStyle/>
                    <a:p>
                      <a:pPr>
                        <a:buNone/>
                      </a:pPr>
                      <a:r>
                        <a:rPr lang="en-US" sz="1400"/>
                        <a:t>Operational staff may have limited time to participate due to workload pressures, reducing engagement in surveys and testing.</a:t>
                      </a:r>
                    </a:p>
                  </a:txBody>
                  <a:tcPr marL="39201" marR="39201" marT="19601" marB="19601" anchor="ctr"/>
                </a:tc>
                <a:tc>
                  <a:txBody>
                    <a:bodyPr/>
                    <a:lstStyle/>
                    <a:p>
                      <a:pPr>
                        <a:buNone/>
                      </a:pPr>
                      <a:r>
                        <a:rPr lang="en-GB" sz="1400"/>
                        <a:t>High</a:t>
                      </a:r>
                    </a:p>
                  </a:txBody>
                  <a:tcPr marL="39201" marR="39201" marT="19601" marB="19601" anchor="ctr"/>
                </a:tc>
                <a:tc>
                  <a:txBody>
                    <a:bodyPr/>
                    <a:lstStyle/>
                    <a:p>
                      <a:pPr>
                        <a:buNone/>
                      </a:pPr>
                      <a:r>
                        <a:rPr lang="en-GB" sz="1400"/>
                        <a:t>High</a:t>
                      </a:r>
                    </a:p>
                  </a:txBody>
                  <a:tcPr marL="39201" marR="39201" marT="19601" marB="19601" anchor="ctr"/>
                </a:tc>
                <a:tc>
                  <a:txBody>
                    <a:bodyPr/>
                    <a:lstStyle/>
                    <a:p>
                      <a:pPr>
                        <a:buNone/>
                      </a:pPr>
                      <a:r>
                        <a:rPr lang="en-GB" sz="1400" dirty="0"/>
                        <a:t>Early engagement, structured sessions, concise surveys, clear comms</a:t>
                      </a:r>
                    </a:p>
                  </a:txBody>
                  <a:tcPr marL="39201" marR="39201" marT="19601" marB="19601" anchor="ctr"/>
                </a:tc>
                <a:extLst>
                  <a:ext uri="{0D108BD9-81ED-4DB2-BD59-A6C34878D82A}">
                    <a16:rowId xmlns:a16="http://schemas.microsoft.com/office/drawing/2014/main" val="1642846521"/>
                  </a:ext>
                </a:extLst>
              </a:tr>
              <a:tr h="860636">
                <a:tc>
                  <a:txBody>
                    <a:bodyPr/>
                    <a:lstStyle/>
                    <a:p>
                      <a:pPr>
                        <a:buNone/>
                      </a:pPr>
                      <a:r>
                        <a:rPr lang="en-GB" sz="1400"/>
                        <a:t>Restricted dataset access</a:t>
                      </a:r>
                    </a:p>
                  </a:txBody>
                  <a:tcPr marL="39201" marR="39201" marT="19601" marB="19601" anchor="ctr"/>
                </a:tc>
                <a:tc>
                  <a:txBody>
                    <a:bodyPr/>
                    <a:lstStyle/>
                    <a:p>
                      <a:pPr>
                        <a:buNone/>
                      </a:pPr>
                      <a:r>
                        <a:rPr lang="en-US" sz="1400"/>
                        <a:t>Full access to live datasets may be restricted, limiting prototype testing and evaluation of improvements.</a:t>
                      </a:r>
                    </a:p>
                  </a:txBody>
                  <a:tcPr marL="39201" marR="39201" marT="19601" marB="19601" anchor="ctr"/>
                </a:tc>
                <a:tc>
                  <a:txBody>
                    <a:bodyPr/>
                    <a:lstStyle/>
                    <a:p>
                      <a:pPr>
                        <a:buNone/>
                      </a:pPr>
                      <a:r>
                        <a:rPr lang="en-GB" sz="1400"/>
                        <a:t>Medium</a:t>
                      </a:r>
                    </a:p>
                  </a:txBody>
                  <a:tcPr marL="39201" marR="39201" marT="19601" marB="19601" anchor="ctr"/>
                </a:tc>
                <a:tc>
                  <a:txBody>
                    <a:bodyPr/>
                    <a:lstStyle/>
                    <a:p>
                      <a:pPr>
                        <a:buNone/>
                      </a:pPr>
                      <a:r>
                        <a:rPr lang="en-GB" sz="1400"/>
                        <a:t>High</a:t>
                      </a:r>
                    </a:p>
                  </a:txBody>
                  <a:tcPr marL="39201" marR="39201" marT="19601" marB="19601" anchor="ctr"/>
                </a:tc>
                <a:tc>
                  <a:txBody>
                    <a:bodyPr/>
                    <a:lstStyle/>
                    <a:p>
                      <a:pPr>
                        <a:buNone/>
                      </a:pPr>
                      <a:r>
                        <a:rPr lang="en-US" sz="1400" dirty="0"/>
                        <a:t>Use anonymised or secondary datasets</a:t>
                      </a:r>
                    </a:p>
                  </a:txBody>
                  <a:tcPr marL="39201" marR="39201" marT="19601" marB="19601" anchor="ctr"/>
                </a:tc>
                <a:extLst>
                  <a:ext uri="{0D108BD9-81ED-4DB2-BD59-A6C34878D82A}">
                    <a16:rowId xmlns:a16="http://schemas.microsoft.com/office/drawing/2014/main" val="582882263"/>
                  </a:ext>
                </a:extLst>
              </a:tr>
              <a:tr h="721459">
                <a:tc>
                  <a:txBody>
                    <a:bodyPr/>
                    <a:lstStyle/>
                    <a:p>
                      <a:pPr>
                        <a:buNone/>
                      </a:pPr>
                      <a:r>
                        <a:rPr lang="en-GB" sz="1400" dirty="0"/>
                        <a:t>Single-researcher constraints</a:t>
                      </a:r>
                    </a:p>
                  </a:txBody>
                  <a:tcPr marL="39201" marR="39201" marT="19601" marB="19601" anchor="ctr"/>
                </a:tc>
                <a:tc>
                  <a:txBody>
                    <a:bodyPr/>
                    <a:lstStyle/>
                    <a:p>
                      <a:pPr>
                        <a:buNone/>
                      </a:pPr>
                      <a:r>
                        <a:rPr lang="en-US" sz="1400"/>
                        <a:t>As a single researcher, workload and technical issues may slow development or evaluation progress.</a:t>
                      </a:r>
                    </a:p>
                  </a:txBody>
                  <a:tcPr marL="39201" marR="39201" marT="19601" marB="19601" anchor="ctr"/>
                </a:tc>
                <a:tc>
                  <a:txBody>
                    <a:bodyPr/>
                    <a:lstStyle/>
                    <a:p>
                      <a:pPr>
                        <a:buNone/>
                      </a:pPr>
                      <a:r>
                        <a:rPr lang="en-GB" sz="1400"/>
                        <a:t>Medium</a:t>
                      </a:r>
                    </a:p>
                  </a:txBody>
                  <a:tcPr marL="39201" marR="39201" marT="19601" marB="19601" anchor="ctr"/>
                </a:tc>
                <a:tc>
                  <a:txBody>
                    <a:bodyPr/>
                    <a:lstStyle/>
                    <a:p>
                      <a:pPr>
                        <a:buNone/>
                      </a:pPr>
                      <a:r>
                        <a:rPr lang="en-GB" sz="1400"/>
                        <a:t>High</a:t>
                      </a:r>
                    </a:p>
                  </a:txBody>
                  <a:tcPr marL="39201" marR="39201" marT="19601" marB="19601" anchor="ctr"/>
                </a:tc>
                <a:tc>
                  <a:txBody>
                    <a:bodyPr/>
                    <a:lstStyle/>
                    <a:p>
                      <a:pPr>
                        <a:buNone/>
                      </a:pPr>
                      <a:r>
                        <a:rPr lang="en-GB" sz="1400" dirty="0"/>
                        <a:t>Flexible design, adaptable workload to cater for project</a:t>
                      </a:r>
                    </a:p>
                  </a:txBody>
                  <a:tcPr marL="39201" marR="39201" marT="19601" marB="19601" anchor="ctr"/>
                </a:tc>
                <a:extLst>
                  <a:ext uri="{0D108BD9-81ED-4DB2-BD59-A6C34878D82A}">
                    <a16:rowId xmlns:a16="http://schemas.microsoft.com/office/drawing/2014/main" val="3639222177"/>
                  </a:ext>
                </a:extLst>
              </a:tr>
              <a:tr h="721459">
                <a:tc>
                  <a:txBody>
                    <a:bodyPr/>
                    <a:lstStyle/>
                    <a:p>
                      <a:pPr>
                        <a:buNone/>
                      </a:pPr>
                      <a:r>
                        <a:rPr lang="en-GB" sz="1400"/>
                        <a:t>Budget/licensing limits</a:t>
                      </a:r>
                    </a:p>
                  </a:txBody>
                  <a:tcPr marL="39201" marR="39201" marT="19601" marB="19601" anchor="ctr"/>
                </a:tc>
                <a:tc>
                  <a:txBody>
                    <a:bodyPr/>
                    <a:lstStyle/>
                    <a:p>
                      <a:pPr>
                        <a:buNone/>
                      </a:pPr>
                      <a:r>
                        <a:rPr lang="en-US" sz="1400"/>
                        <a:t>Limited access to licensed tools or databases may restrict development options.</a:t>
                      </a:r>
                    </a:p>
                  </a:txBody>
                  <a:tcPr marL="39201" marR="39201" marT="19601" marB="19601" anchor="ctr"/>
                </a:tc>
                <a:tc>
                  <a:txBody>
                    <a:bodyPr/>
                    <a:lstStyle/>
                    <a:p>
                      <a:pPr>
                        <a:buNone/>
                      </a:pPr>
                      <a:r>
                        <a:rPr lang="en-GB" sz="1400"/>
                        <a:t>Medium</a:t>
                      </a:r>
                    </a:p>
                  </a:txBody>
                  <a:tcPr marL="39201" marR="39201" marT="19601" marB="19601" anchor="ctr"/>
                </a:tc>
                <a:tc>
                  <a:txBody>
                    <a:bodyPr/>
                    <a:lstStyle/>
                    <a:p>
                      <a:pPr>
                        <a:buNone/>
                      </a:pPr>
                      <a:r>
                        <a:rPr lang="en-GB" sz="1400"/>
                        <a:t>Medium</a:t>
                      </a:r>
                    </a:p>
                  </a:txBody>
                  <a:tcPr marL="39201" marR="39201" marT="19601" marB="19601" anchor="ctr"/>
                </a:tc>
                <a:tc>
                  <a:txBody>
                    <a:bodyPr/>
                    <a:lstStyle/>
                    <a:p>
                      <a:pPr>
                        <a:buNone/>
                      </a:pPr>
                      <a:r>
                        <a:rPr lang="en-US" sz="1400" dirty="0"/>
                        <a:t>Prioritise DVLA </a:t>
                      </a:r>
                      <a:r>
                        <a:rPr lang="en-US" sz="1400" dirty="0" err="1"/>
                        <a:t>licences</a:t>
                      </a:r>
                      <a:r>
                        <a:rPr lang="en-US" sz="1400" dirty="0"/>
                        <a:t>, fallback to open-source tools</a:t>
                      </a:r>
                    </a:p>
                  </a:txBody>
                  <a:tcPr marL="39201" marR="39201" marT="19601" marB="19601" anchor="ctr"/>
                </a:tc>
                <a:extLst>
                  <a:ext uri="{0D108BD9-81ED-4DB2-BD59-A6C34878D82A}">
                    <a16:rowId xmlns:a16="http://schemas.microsoft.com/office/drawing/2014/main" val="3395540770"/>
                  </a:ext>
                </a:extLst>
              </a:tr>
            </a:tbl>
          </a:graphicData>
        </a:graphic>
      </p:graphicFrame>
    </p:spTree>
    <p:extLst>
      <p:ext uri="{BB962C8B-B14F-4D97-AF65-F5344CB8AC3E}">
        <p14:creationId xmlns:p14="http://schemas.microsoft.com/office/powerpoint/2010/main" val="2835731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5F8EEE-4358-2139-8B82-E48AC4B7E89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1F7DC1-E122-6B02-999A-D40D54C15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83F5DA2-231F-DED0-7D9F-2D448A9F4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DAC9BC-3EA4-843A-673C-7B3F231E1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01D3BF-7E1B-1DE8-8629-0FBAEBBE8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76BFE74-7B07-0B95-2AEC-4631F1763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533932-0375-D41A-16A8-8BC1EA108E92}"/>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Research Methodologies (continued)</a:t>
            </a:r>
            <a:endParaRPr lang="en-GB" sz="4000" dirty="0">
              <a:solidFill>
                <a:srgbClr val="FFFFFF"/>
              </a:solidFill>
            </a:endParaRPr>
          </a:p>
        </p:txBody>
      </p:sp>
      <p:sp>
        <p:nvSpPr>
          <p:cNvPr id="3" name="Content Placeholder 2">
            <a:extLst>
              <a:ext uri="{FF2B5EF4-FFF2-40B4-BE49-F238E27FC236}">
                <a16:creationId xmlns:a16="http://schemas.microsoft.com/office/drawing/2014/main" id="{A2BCAA7E-8CFA-AB11-3BF6-D53FBED7CC11}"/>
              </a:ext>
            </a:extLst>
          </p:cNvPr>
          <p:cNvSpPr>
            <a:spLocks noGrp="1"/>
          </p:cNvSpPr>
          <p:nvPr>
            <p:ph idx="1"/>
          </p:nvPr>
        </p:nvSpPr>
        <p:spPr>
          <a:xfrm>
            <a:off x="659876" y="1891970"/>
            <a:ext cx="3770721" cy="4600905"/>
          </a:xfrm>
          <a:ln>
            <a:solidFill>
              <a:schemeClr val="tx1"/>
            </a:solidFill>
          </a:ln>
        </p:spPr>
        <p:txBody>
          <a:bodyPr>
            <a:normAutofit fontScale="70000" lnSpcReduction="20000"/>
          </a:bodyPr>
          <a:lstStyle/>
          <a:p>
            <a:pPr marL="0" indent="0">
              <a:buNone/>
            </a:pPr>
            <a:r>
              <a:rPr lang="en-GB" sz="2600" b="1" dirty="0"/>
              <a:t>Ethical Issue</a:t>
            </a:r>
          </a:p>
          <a:p>
            <a:r>
              <a:rPr lang="en-US" sz="2100" b="1" dirty="0"/>
              <a:t>Reputational risk (DVLA</a:t>
            </a:r>
            <a:r>
              <a:rPr lang="en-US" sz="2100" dirty="0"/>
              <a:t>): Weaknesses may be misinterpreted (Staff/Team Blame) - mitigate by anonymising data and framing as improvement.</a:t>
            </a:r>
          </a:p>
          <a:p>
            <a:r>
              <a:rPr lang="en-US" sz="2100" b="1" dirty="0"/>
              <a:t>Stakeholder engagement:</a:t>
            </a:r>
            <a:r>
              <a:rPr lang="en-US" sz="2100" dirty="0"/>
              <a:t> Risk of stress/time pressure - mitigated by voluntary, clearly explained, and brief sessions.</a:t>
            </a:r>
          </a:p>
          <a:p>
            <a:r>
              <a:rPr lang="en-US" sz="2100" b="1" dirty="0"/>
              <a:t>Confidentiality:</a:t>
            </a:r>
            <a:r>
              <a:rPr lang="en-US" sz="2100" dirty="0"/>
              <a:t> Only anonymised backlog data used, no personal information.</a:t>
            </a:r>
          </a:p>
          <a:p>
            <a:r>
              <a:rPr lang="en-US" sz="2100" b="1" dirty="0"/>
              <a:t>Data protection:</a:t>
            </a:r>
            <a:r>
              <a:rPr lang="en-US" sz="2100" dirty="0"/>
              <a:t> Compliance with UK GDPR &amp; Data Protection Act 2018 - mitigated by secure DVLA storage and data deleted at project end.</a:t>
            </a:r>
          </a:p>
          <a:p>
            <a:r>
              <a:rPr lang="en-US" sz="2100" b="1" dirty="0"/>
              <a:t>Researcher impartiality:</a:t>
            </a:r>
            <a:r>
              <a:rPr lang="en-US" sz="2100" dirty="0"/>
              <a:t> Insider knowledge managed by using established frameworks for objective evaluation.</a:t>
            </a:r>
          </a:p>
          <a:p>
            <a:r>
              <a:rPr lang="en-US" sz="2100" b="1" dirty="0"/>
              <a:t>No physical harm:</a:t>
            </a:r>
            <a:r>
              <a:rPr lang="en-US" sz="2100" dirty="0"/>
              <a:t> University ethics requirements observed to </a:t>
            </a:r>
            <a:r>
              <a:rPr lang="en-US" sz="2100" dirty="0" err="1"/>
              <a:t>minimise</a:t>
            </a:r>
            <a:r>
              <a:rPr lang="en-US" sz="2100" dirty="0"/>
              <a:t> reputational/psychological risks.</a:t>
            </a:r>
          </a:p>
          <a:p>
            <a:endParaRPr lang="en-US" sz="1900" dirty="0"/>
          </a:p>
        </p:txBody>
      </p:sp>
      <p:sp>
        <p:nvSpPr>
          <p:cNvPr id="4" name="Content Placeholder 2">
            <a:extLst>
              <a:ext uri="{FF2B5EF4-FFF2-40B4-BE49-F238E27FC236}">
                <a16:creationId xmlns:a16="http://schemas.microsoft.com/office/drawing/2014/main" id="{4E6467E3-35C9-9AFD-88C2-1AE63C8FFC59}"/>
              </a:ext>
            </a:extLst>
          </p:cNvPr>
          <p:cNvSpPr txBox="1">
            <a:spLocks/>
          </p:cNvSpPr>
          <p:nvPr/>
        </p:nvSpPr>
        <p:spPr>
          <a:xfrm>
            <a:off x="5003181" y="1889374"/>
            <a:ext cx="6506945" cy="4587937"/>
          </a:xfrm>
          <a:prstGeom prst="rect">
            <a:avLst/>
          </a:prstGeom>
          <a:ln>
            <a:solidFill>
              <a:schemeClr val="tx1"/>
            </a:solidFill>
          </a:ln>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dirty="0"/>
              <a:t>Validity, Reliability &amp; Generalisability</a:t>
            </a:r>
          </a:p>
          <a:p>
            <a:pPr marL="0" indent="0">
              <a:buFont typeface="Arial" panose="020B0604020202020204" pitchFamily="34" charset="0"/>
              <a:buNone/>
            </a:pPr>
            <a:r>
              <a:rPr lang="en-GB" sz="1500" u="sng" dirty="0"/>
              <a:t>Validity</a:t>
            </a:r>
          </a:p>
          <a:p>
            <a:r>
              <a:rPr lang="en-US" sz="1500" dirty="0"/>
              <a:t>Based on data quality, governance &amp; automation frameworks</a:t>
            </a:r>
          </a:p>
          <a:p>
            <a:r>
              <a:rPr lang="en-US" sz="1500" dirty="0"/>
              <a:t>Measures accuracy, timeliness &amp; efficiency + staff feedback</a:t>
            </a:r>
          </a:p>
          <a:p>
            <a:r>
              <a:rPr lang="en-US" sz="1500" dirty="0"/>
              <a:t>Mitigates risks with surveys, anonymised data &amp; prototypes</a:t>
            </a:r>
          </a:p>
          <a:p>
            <a:r>
              <a:rPr lang="en-US" sz="1500" dirty="0"/>
              <a:t>Provides a robust test of automation vs spreadsheets</a:t>
            </a:r>
            <a:endParaRPr lang="en-GB" sz="1500" dirty="0"/>
          </a:p>
          <a:p>
            <a:pPr marL="0" indent="0">
              <a:buFont typeface="Arial" panose="020B0604020202020204" pitchFamily="34" charset="0"/>
              <a:buNone/>
            </a:pPr>
            <a:r>
              <a:rPr lang="en-GB" sz="1500" u="sng" dirty="0"/>
              <a:t>Reliability</a:t>
            </a:r>
          </a:p>
          <a:p>
            <a:r>
              <a:rPr lang="en-US" sz="1500" dirty="0"/>
              <a:t>Uses established frameworks &amp; standard measures (accuracy, timeliness, consistency)</a:t>
            </a:r>
          </a:p>
          <a:p>
            <a:r>
              <a:rPr lang="en-US" sz="1500" dirty="0"/>
              <a:t>Provides objective benchmarks usable by any researcher</a:t>
            </a:r>
          </a:p>
          <a:p>
            <a:r>
              <a:rPr lang="en-US" sz="1500" dirty="0"/>
              <a:t>Documentation of methods ensures transparency</a:t>
            </a:r>
          </a:p>
          <a:p>
            <a:r>
              <a:rPr lang="en-US" sz="1500" dirty="0"/>
              <a:t>Other Researchers likely to reach similar conclusions on spreadsheet risks &amp; automation benefits</a:t>
            </a:r>
            <a:endParaRPr lang="en-GB" sz="1500" dirty="0"/>
          </a:p>
          <a:p>
            <a:pPr marL="0" indent="0">
              <a:buFont typeface="Arial" panose="020B0604020202020204" pitchFamily="34" charset="0"/>
              <a:buNone/>
            </a:pPr>
            <a:r>
              <a:rPr lang="en-GB" sz="1500" u="sng" dirty="0"/>
              <a:t>Generalisability</a:t>
            </a:r>
          </a:p>
          <a:p>
            <a:r>
              <a:rPr lang="en-US" sz="1500" dirty="0"/>
              <a:t>Transferable beyond DVLA to organisations with KPI issues</a:t>
            </a:r>
          </a:p>
          <a:p>
            <a:r>
              <a:rPr lang="en-US" sz="1500" dirty="0"/>
              <a:t>Built on established data quality, governance &amp; automation frameworks</a:t>
            </a:r>
          </a:p>
          <a:p>
            <a:r>
              <a:rPr lang="en-US" sz="1500" dirty="0"/>
              <a:t>Applies across sectors; its strength is in the structured method, not specific tools</a:t>
            </a:r>
          </a:p>
          <a:p>
            <a:endParaRPr lang="en-US" sz="1600" b="1" dirty="0"/>
          </a:p>
          <a:p>
            <a:endParaRPr lang="en-US" sz="1600" dirty="0"/>
          </a:p>
          <a:p>
            <a:endParaRPr lang="en-GB" sz="1500" u="sng" dirty="0"/>
          </a:p>
          <a:p>
            <a:pPr marL="0" indent="0">
              <a:buFont typeface="Arial" panose="020B0604020202020204" pitchFamily="34" charset="0"/>
              <a:buNone/>
            </a:pPr>
            <a:endParaRPr lang="en-GB" sz="1500" u="sng" dirty="0"/>
          </a:p>
        </p:txBody>
      </p:sp>
    </p:spTree>
    <p:extLst>
      <p:ext uri="{BB962C8B-B14F-4D97-AF65-F5344CB8AC3E}">
        <p14:creationId xmlns:p14="http://schemas.microsoft.com/office/powerpoint/2010/main" val="1051185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532BAD-ADEB-8ABD-8064-EF175A8C142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B35E78-ED7C-B61E-B493-66817892C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8A76200-7B9F-BFBC-4745-AE23A645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B622D9B-D012-C459-89DC-F662ACEB2E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986C086-16C8-AEBD-84BA-AE26905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5285931-69E7-665E-A62C-CD4D0DC56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73202-12AF-AB42-D37D-C6262EF8A7C7}"/>
              </a:ext>
            </a:extLst>
          </p:cNvPr>
          <p:cNvSpPr>
            <a:spLocks noGrp="1"/>
          </p:cNvSpPr>
          <p:nvPr>
            <p:ph type="title"/>
          </p:nvPr>
        </p:nvSpPr>
        <p:spPr>
          <a:xfrm>
            <a:off x="1371599" y="294538"/>
            <a:ext cx="9895951" cy="1033669"/>
          </a:xfrm>
        </p:spPr>
        <p:txBody>
          <a:bodyPr>
            <a:normAutofit fontScale="90000"/>
          </a:bodyPr>
          <a:lstStyle/>
          <a:p>
            <a:r>
              <a:rPr lang="en-US" sz="4000" dirty="0">
                <a:solidFill>
                  <a:srgbClr val="FFFFFF"/>
                </a:solidFill>
              </a:rPr>
              <a:t>Research Methodologies (Data Evaluation Methods)</a:t>
            </a:r>
            <a:endParaRPr lang="en-GB" sz="4000" dirty="0">
              <a:solidFill>
                <a:srgbClr val="FFFFFF"/>
              </a:solidFill>
            </a:endParaRPr>
          </a:p>
        </p:txBody>
      </p:sp>
      <p:sp>
        <p:nvSpPr>
          <p:cNvPr id="3" name="Content Placeholder 2">
            <a:extLst>
              <a:ext uri="{FF2B5EF4-FFF2-40B4-BE49-F238E27FC236}">
                <a16:creationId xmlns:a16="http://schemas.microsoft.com/office/drawing/2014/main" id="{7A4354B4-4A4B-FAF2-4A2A-98C768AD8285}"/>
              </a:ext>
            </a:extLst>
          </p:cNvPr>
          <p:cNvSpPr>
            <a:spLocks noGrp="1"/>
          </p:cNvSpPr>
          <p:nvPr>
            <p:ph idx="1"/>
          </p:nvPr>
        </p:nvSpPr>
        <p:spPr>
          <a:xfrm>
            <a:off x="911257" y="1842826"/>
            <a:ext cx="7054183" cy="4629094"/>
          </a:xfrm>
          <a:ln>
            <a:noFill/>
          </a:ln>
        </p:spPr>
        <p:txBody>
          <a:bodyPr>
            <a:normAutofit lnSpcReduction="10000"/>
          </a:bodyPr>
          <a:lstStyle/>
          <a:p>
            <a:pPr marL="0" indent="0">
              <a:buNone/>
            </a:pPr>
            <a:r>
              <a:rPr lang="en-GB" sz="1800" b="1" dirty="0"/>
              <a:t>Data Collection</a:t>
            </a:r>
          </a:p>
          <a:p>
            <a:pPr marL="0" indent="0">
              <a:buNone/>
            </a:pPr>
            <a:r>
              <a:rPr lang="en-GB" sz="1800" u="sng" dirty="0"/>
              <a:t>Quantitative</a:t>
            </a:r>
            <a:r>
              <a:rPr lang="en-GB" sz="1800" b="1" dirty="0"/>
              <a:t> </a:t>
            </a:r>
          </a:p>
          <a:p>
            <a:r>
              <a:rPr lang="en-US" sz="1800" dirty="0"/>
              <a:t>Reporting latency (time taken to produce backlog statistics)</a:t>
            </a:r>
          </a:p>
          <a:p>
            <a:r>
              <a:rPr lang="en-US" sz="1800" dirty="0"/>
              <a:t>Error rates and inconsistencies in existing spreadsheet reports</a:t>
            </a:r>
          </a:p>
          <a:p>
            <a:r>
              <a:rPr lang="en-US" sz="1800" dirty="0"/>
              <a:t>Staff time spent compiling and validating reports</a:t>
            </a:r>
          </a:p>
          <a:p>
            <a:r>
              <a:rPr lang="en-US" sz="1800" dirty="0"/>
              <a:t>Equivalent measures captured from the prototype system</a:t>
            </a:r>
          </a:p>
          <a:p>
            <a:pPr marL="0" indent="0">
              <a:buNone/>
            </a:pPr>
            <a:endParaRPr lang="en-US" sz="1800" dirty="0"/>
          </a:p>
          <a:p>
            <a:pPr marL="0" indent="0">
              <a:buNone/>
            </a:pPr>
            <a:r>
              <a:rPr lang="en-US" sz="1800" u="sng" dirty="0"/>
              <a:t>Qualitative</a:t>
            </a:r>
            <a:r>
              <a:rPr lang="en-US" sz="1800" dirty="0"/>
              <a:t> </a:t>
            </a:r>
          </a:p>
          <a:p>
            <a:r>
              <a:rPr lang="en-US" sz="1800" dirty="0"/>
              <a:t>captures staff perspectives on effectiveness &amp; usability</a:t>
            </a:r>
          </a:p>
          <a:p>
            <a:r>
              <a:rPr lang="en-US" sz="1800" dirty="0"/>
              <a:t>Collected via surveys with closed &amp; open-ended questions</a:t>
            </a:r>
          </a:p>
          <a:p>
            <a:r>
              <a:rPr lang="en-US" sz="1800" dirty="0"/>
              <a:t>Allows both statistical analysis &amp; richer staff insights</a:t>
            </a:r>
          </a:p>
          <a:p>
            <a:r>
              <a:rPr lang="en-US" sz="1800" dirty="0"/>
              <a:t>Targeted to relevant operational teams directly involved in backlog reporting</a:t>
            </a:r>
          </a:p>
          <a:p>
            <a:pPr marL="0" indent="0">
              <a:buNone/>
            </a:pPr>
            <a:endParaRPr lang="en-US" sz="1800" dirty="0"/>
          </a:p>
          <a:p>
            <a:pPr marL="0" indent="0">
              <a:buNone/>
            </a:pPr>
            <a:endParaRPr lang="en-GB" sz="1800" dirty="0"/>
          </a:p>
        </p:txBody>
      </p:sp>
      <p:pic>
        <p:nvPicPr>
          <p:cNvPr id="4" name="Picture 3" descr="Big data internet technology">
            <a:extLst>
              <a:ext uri="{FF2B5EF4-FFF2-40B4-BE49-F238E27FC236}">
                <a16:creationId xmlns:a16="http://schemas.microsoft.com/office/drawing/2014/main" id="{16E7C44C-BC40-C053-32E6-BBFBC7096EA7}"/>
              </a:ext>
            </a:extLst>
          </p:cNvPr>
          <p:cNvPicPr>
            <a:picLocks noChangeAspect="1"/>
          </p:cNvPicPr>
          <p:nvPr/>
        </p:nvPicPr>
        <p:blipFill>
          <a:blip r:embed="rId2"/>
          <a:stretch>
            <a:fillRect/>
          </a:stretch>
        </p:blipFill>
        <p:spPr>
          <a:xfrm>
            <a:off x="8309608" y="2211733"/>
            <a:ext cx="3688080" cy="3688080"/>
          </a:xfrm>
          <a:prstGeom prst="rect">
            <a:avLst/>
          </a:prstGeom>
        </p:spPr>
      </p:pic>
    </p:spTree>
    <p:extLst>
      <p:ext uri="{BB962C8B-B14F-4D97-AF65-F5344CB8AC3E}">
        <p14:creationId xmlns:p14="http://schemas.microsoft.com/office/powerpoint/2010/main" val="1107456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748C63-2749-F458-D933-26322C37E7A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25E16A8-1BB2-0189-1281-16DEEAE61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2D1C78C-E97D-677B-82DE-A8FE5B1C80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E24372-5357-E366-D19B-26FD2A55C0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A02C43D-C008-F3A2-09B7-982228C15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EFB7B27-2427-0907-A1A9-6D8DFE66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005B65-8AE3-76E6-2C6F-55FF3BADB114}"/>
              </a:ext>
            </a:extLst>
          </p:cNvPr>
          <p:cNvSpPr>
            <a:spLocks noGrp="1"/>
          </p:cNvSpPr>
          <p:nvPr>
            <p:ph type="title"/>
          </p:nvPr>
        </p:nvSpPr>
        <p:spPr>
          <a:xfrm>
            <a:off x="1371599" y="294538"/>
            <a:ext cx="9895951" cy="1033669"/>
          </a:xfrm>
        </p:spPr>
        <p:txBody>
          <a:bodyPr>
            <a:normAutofit fontScale="90000"/>
          </a:bodyPr>
          <a:lstStyle/>
          <a:p>
            <a:r>
              <a:rPr lang="en-US" sz="4000" dirty="0">
                <a:solidFill>
                  <a:srgbClr val="FFFFFF"/>
                </a:solidFill>
              </a:rPr>
              <a:t>Research Methodologies (Data Evaluation Methods)</a:t>
            </a:r>
            <a:endParaRPr lang="en-GB" sz="4000" dirty="0">
              <a:solidFill>
                <a:srgbClr val="FFFFFF"/>
              </a:solidFill>
            </a:endParaRPr>
          </a:p>
        </p:txBody>
      </p:sp>
      <p:sp>
        <p:nvSpPr>
          <p:cNvPr id="3" name="Content Placeholder 2">
            <a:extLst>
              <a:ext uri="{FF2B5EF4-FFF2-40B4-BE49-F238E27FC236}">
                <a16:creationId xmlns:a16="http://schemas.microsoft.com/office/drawing/2014/main" id="{82F7622F-0DAB-4239-522A-33917845678B}"/>
              </a:ext>
            </a:extLst>
          </p:cNvPr>
          <p:cNvSpPr>
            <a:spLocks noGrp="1"/>
          </p:cNvSpPr>
          <p:nvPr>
            <p:ph idx="1"/>
          </p:nvPr>
        </p:nvSpPr>
        <p:spPr>
          <a:xfrm>
            <a:off x="459351" y="1842826"/>
            <a:ext cx="11367560" cy="4629094"/>
          </a:xfrm>
          <a:ln>
            <a:noFill/>
          </a:ln>
        </p:spPr>
        <p:txBody>
          <a:bodyPr>
            <a:normAutofit fontScale="85000" lnSpcReduction="10000"/>
          </a:bodyPr>
          <a:lstStyle/>
          <a:p>
            <a:pPr marL="0" indent="0">
              <a:buNone/>
            </a:pPr>
            <a:r>
              <a:rPr lang="en-US" sz="1800" b="1" dirty="0"/>
              <a:t>Data Evaluation</a:t>
            </a:r>
          </a:p>
          <a:p>
            <a:pPr marL="0" indent="0">
              <a:buNone/>
            </a:pPr>
            <a:r>
              <a:rPr lang="en-US" sz="1800" dirty="0"/>
              <a:t>The evaluation will combine statistical analysis of quantitative metrics with structured interpretation of qualitative feedback to provide a balanced assessment.</a:t>
            </a:r>
          </a:p>
          <a:p>
            <a:pPr marL="0" indent="0">
              <a:buNone/>
            </a:pPr>
            <a:r>
              <a:rPr lang="en-GB" sz="1800" b="1" u="sng" dirty="0"/>
              <a:t>Quantitative</a:t>
            </a:r>
          </a:p>
          <a:p>
            <a:r>
              <a:rPr lang="en-US" sz="1800" dirty="0"/>
              <a:t>Compare baseline vs prototype performance</a:t>
            </a:r>
          </a:p>
          <a:p>
            <a:r>
              <a:rPr lang="en-US" sz="1800" dirty="0"/>
              <a:t>Use descriptive stats (mean, median, SD)</a:t>
            </a:r>
          </a:p>
          <a:p>
            <a:r>
              <a:rPr lang="en-US" sz="1800" dirty="0"/>
              <a:t>Apply inferential tests (paired t-tests, 95% confidence)</a:t>
            </a:r>
          </a:p>
          <a:p>
            <a:endParaRPr lang="en-US" sz="1800" dirty="0"/>
          </a:p>
          <a:p>
            <a:pPr marL="0" indent="0">
              <a:buNone/>
            </a:pPr>
            <a:r>
              <a:rPr lang="en-US" sz="1800" b="1" u="sng" dirty="0"/>
              <a:t>Qualitative</a:t>
            </a:r>
          </a:p>
          <a:p>
            <a:r>
              <a:rPr lang="en-US" sz="1800" dirty="0"/>
              <a:t>Thematic analysis of survey responses</a:t>
            </a:r>
          </a:p>
          <a:p>
            <a:r>
              <a:rPr lang="en-US" sz="1800" dirty="0"/>
              <a:t>Coded feedback into categories (usability, consistency, efficiency)</a:t>
            </a:r>
          </a:p>
          <a:p>
            <a:endParaRPr lang="en-US" sz="1800" dirty="0"/>
          </a:p>
          <a:p>
            <a:pPr marL="0" indent="0">
              <a:buNone/>
            </a:pPr>
            <a:r>
              <a:rPr lang="en-US" sz="1800" b="1" u="sng" dirty="0"/>
              <a:t>Results</a:t>
            </a:r>
          </a:p>
          <a:p>
            <a:pPr marL="0" indent="0">
              <a:buNone/>
            </a:pPr>
            <a:r>
              <a:rPr lang="en-US" sz="1800" dirty="0"/>
              <a:t>Results will be presented via summaries and data visualisations. Comparative bar charts, line graphs, and tables will show quantitative data, while coded frequency tables and illustrative quotes will show qualitative themes. This blended presentation ensures that improvements can be demonstrated both numerically and narratively, offering a clear picture of the impact of automation.</a:t>
            </a:r>
          </a:p>
          <a:p>
            <a:endParaRPr lang="en-US" sz="1800" dirty="0"/>
          </a:p>
          <a:p>
            <a:pPr marL="0" indent="0">
              <a:buNone/>
            </a:pPr>
            <a:endParaRPr lang="en-GB" sz="1800" dirty="0"/>
          </a:p>
        </p:txBody>
      </p:sp>
      <p:pic>
        <p:nvPicPr>
          <p:cNvPr id="4" name="Picture 3" descr="Create a modern, professional logo or visual representing data evaluation in the context of automated KPI and backlog reporting for a UK government agency. Incorporate themes of data accuracy, efficiency, trust, and automation. Use graphical elements such as stylized bar charts, line graphs, or dashboards to symbolize data analysis and improvement. Integrate subtle references to digital transformation, such as circuit lines or abstract database icons, and consider including a shield or checkmark to convey security and trust. Use a color palette of blues, greys, and whites for a clean, authoritative look. The style should be sleek and minimal, suitable for a public sector technology project, with clear, legible sans-serif font if text is included. The overall mood should be innovative, reliable, and forward-thinking.">
            <a:extLst>
              <a:ext uri="{FF2B5EF4-FFF2-40B4-BE49-F238E27FC236}">
                <a16:creationId xmlns:a16="http://schemas.microsoft.com/office/drawing/2014/main" id="{551D26D6-1653-EAF2-1835-FAC0810D3502}"/>
              </a:ext>
            </a:extLst>
          </p:cNvPr>
          <p:cNvPicPr>
            <a:picLocks noChangeAspect="1"/>
          </p:cNvPicPr>
          <p:nvPr/>
        </p:nvPicPr>
        <p:blipFill>
          <a:blip r:embed="rId2"/>
          <a:stretch>
            <a:fillRect/>
          </a:stretch>
        </p:blipFill>
        <p:spPr>
          <a:xfrm>
            <a:off x="8115299" y="2800046"/>
            <a:ext cx="2714653" cy="2714653"/>
          </a:xfrm>
          <a:prstGeom prst="rect">
            <a:avLst/>
          </a:prstGeom>
        </p:spPr>
      </p:pic>
    </p:spTree>
    <p:extLst>
      <p:ext uri="{BB962C8B-B14F-4D97-AF65-F5344CB8AC3E}">
        <p14:creationId xmlns:p14="http://schemas.microsoft.com/office/powerpoint/2010/main" val="1608912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B182214-0608-6610-650E-FDCF480C36C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F3CFAC-A6F8-B751-A305-15793FC6A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3F14C97-C181-E830-4C46-DA30808D40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5EB45D3-7DD6-8AC3-C535-393081334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35D547A-C7F0-82AE-B094-08BAAE975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E24BB2D-1835-00EB-A7B0-3C25EDE42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95F76B-1692-E397-8685-F62394151A00}"/>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Development Methodologies</a:t>
            </a:r>
            <a:endParaRPr lang="en-GB" sz="4000" dirty="0">
              <a:solidFill>
                <a:srgbClr val="FFFFFF"/>
              </a:solidFill>
            </a:endParaRPr>
          </a:p>
        </p:txBody>
      </p:sp>
      <p:sp>
        <p:nvSpPr>
          <p:cNvPr id="6" name="Content Placeholder 4">
            <a:extLst>
              <a:ext uri="{FF2B5EF4-FFF2-40B4-BE49-F238E27FC236}">
                <a16:creationId xmlns:a16="http://schemas.microsoft.com/office/drawing/2014/main" id="{B5AFA00E-9047-6E9E-4153-B6B7794D3B6F}"/>
              </a:ext>
            </a:extLst>
          </p:cNvPr>
          <p:cNvSpPr>
            <a:spLocks noGrp="1"/>
          </p:cNvSpPr>
          <p:nvPr>
            <p:ph idx="1"/>
          </p:nvPr>
        </p:nvSpPr>
        <p:spPr>
          <a:xfrm>
            <a:off x="1371599" y="1825624"/>
            <a:ext cx="4005105" cy="4454595"/>
          </a:xfrm>
        </p:spPr>
        <p:txBody>
          <a:bodyPr>
            <a:normAutofit/>
          </a:bodyPr>
          <a:lstStyle/>
          <a:p>
            <a:pPr marL="0" indent="0">
              <a:buNone/>
            </a:pPr>
            <a:r>
              <a:rPr lang="en-GB" sz="1800" dirty="0"/>
              <a:t>Software Development Methodology</a:t>
            </a:r>
          </a:p>
          <a:p>
            <a:pPr marL="0" indent="0">
              <a:buNone/>
            </a:pPr>
            <a:endParaRPr lang="en-GB" sz="1800" dirty="0"/>
          </a:p>
          <a:p>
            <a:pPr marL="0" indent="0">
              <a:buNone/>
            </a:pPr>
            <a:r>
              <a:rPr lang="en-GB" sz="1800" u="sng" dirty="0"/>
              <a:t>Agile</a:t>
            </a:r>
          </a:p>
          <a:p>
            <a:r>
              <a:rPr lang="en-GB" sz="1800" dirty="0"/>
              <a:t>Feature Driven Development (FDD)</a:t>
            </a:r>
          </a:p>
          <a:p>
            <a:r>
              <a:rPr lang="en-GB" sz="1800" dirty="0"/>
              <a:t>Well suited to small projects and single developers</a:t>
            </a:r>
          </a:p>
          <a:p>
            <a:r>
              <a:rPr lang="en-GB" sz="1800" dirty="0"/>
              <a:t>Allows the tasks to be broken into features</a:t>
            </a:r>
          </a:p>
          <a:p>
            <a:r>
              <a:rPr lang="en-GB" sz="1800" dirty="0"/>
              <a:t>Flexibility to adjust priorities if organisational/technical/personal limits arise</a:t>
            </a:r>
          </a:p>
          <a:p>
            <a:r>
              <a:rPr lang="en-GB" sz="1800" dirty="0"/>
              <a:t>Ensures MVP delivers core project objectives</a:t>
            </a:r>
          </a:p>
          <a:p>
            <a:endParaRPr lang="en-GB" sz="1800" dirty="0"/>
          </a:p>
          <a:p>
            <a:pPr marL="0" indent="0">
              <a:buNone/>
            </a:pPr>
            <a:endParaRPr lang="en-GB" sz="1800" dirty="0"/>
          </a:p>
        </p:txBody>
      </p:sp>
      <p:pic>
        <p:nvPicPr>
          <p:cNvPr id="3" name="Picture 2" descr="mini workflow graphic">
            <a:extLst>
              <a:ext uri="{FF2B5EF4-FFF2-40B4-BE49-F238E27FC236}">
                <a16:creationId xmlns:a16="http://schemas.microsoft.com/office/drawing/2014/main" id="{3009304C-6E71-9EF5-FE7A-EA9E4124B449}"/>
              </a:ext>
            </a:extLst>
          </p:cNvPr>
          <p:cNvPicPr>
            <a:picLocks noChangeAspect="1"/>
          </p:cNvPicPr>
          <p:nvPr/>
        </p:nvPicPr>
        <p:blipFill>
          <a:blip r:embed="rId2"/>
          <a:stretch>
            <a:fillRect/>
          </a:stretch>
        </p:blipFill>
        <p:spPr>
          <a:xfrm>
            <a:off x="6817360" y="1830029"/>
            <a:ext cx="4450190" cy="4450190"/>
          </a:xfrm>
          <a:prstGeom prst="rect">
            <a:avLst/>
          </a:prstGeom>
        </p:spPr>
      </p:pic>
    </p:spTree>
    <p:extLst>
      <p:ext uri="{BB962C8B-B14F-4D97-AF65-F5344CB8AC3E}">
        <p14:creationId xmlns:p14="http://schemas.microsoft.com/office/powerpoint/2010/main" val="3164813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EA7A37-0E1F-F80C-6835-63CC2AEDB79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A4025F-4E59-8B9B-4C93-A096E4863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87339EE-6464-67B0-4FF0-D860C760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34F1B66-9A55-DF66-7FD8-52DB5583F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CF3E2AF-8529-8502-A2DC-17C85A743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FEF49F-C6D5-FC0A-1A23-3DB5C4CC8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88A811-B4F6-0A22-C4B7-C25567AE2DF2}"/>
              </a:ext>
            </a:extLst>
          </p:cNvPr>
          <p:cNvSpPr>
            <a:spLocks noGrp="1"/>
          </p:cNvSpPr>
          <p:nvPr>
            <p:ph type="title"/>
          </p:nvPr>
        </p:nvSpPr>
        <p:spPr>
          <a:xfrm>
            <a:off x="1371599" y="294538"/>
            <a:ext cx="9895951" cy="1033669"/>
          </a:xfrm>
        </p:spPr>
        <p:txBody>
          <a:bodyPr>
            <a:normAutofit fontScale="90000"/>
          </a:bodyPr>
          <a:lstStyle/>
          <a:p>
            <a:r>
              <a:rPr lang="en-US" sz="4000" dirty="0">
                <a:solidFill>
                  <a:srgbClr val="FFFFFF"/>
                </a:solidFill>
              </a:rPr>
              <a:t>Development Methodologies (Process Workflow)</a:t>
            </a:r>
            <a:endParaRPr lang="en-GB" sz="4000" dirty="0">
              <a:solidFill>
                <a:srgbClr val="FFFFFF"/>
              </a:solidFill>
            </a:endParaRPr>
          </a:p>
        </p:txBody>
      </p:sp>
      <p:sp>
        <p:nvSpPr>
          <p:cNvPr id="5" name="Content Placeholder 4">
            <a:extLst>
              <a:ext uri="{FF2B5EF4-FFF2-40B4-BE49-F238E27FC236}">
                <a16:creationId xmlns:a16="http://schemas.microsoft.com/office/drawing/2014/main" id="{9152A5F0-9739-0FCD-3D1E-43A3D3813CB8}"/>
              </a:ext>
            </a:extLst>
          </p:cNvPr>
          <p:cNvSpPr>
            <a:spLocks noGrp="1"/>
          </p:cNvSpPr>
          <p:nvPr>
            <p:ph idx="1"/>
          </p:nvPr>
        </p:nvSpPr>
        <p:spPr>
          <a:xfrm>
            <a:off x="459350" y="1885279"/>
            <a:ext cx="4619546" cy="4505582"/>
          </a:xfrm>
        </p:spPr>
        <p:txBody>
          <a:bodyPr>
            <a:normAutofit fontScale="92500" lnSpcReduction="10000"/>
          </a:bodyPr>
          <a:lstStyle/>
          <a:p>
            <a:pPr marL="0" indent="0">
              <a:buNone/>
            </a:pPr>
            <a:r>
              <a:rPr lang="en-GB" sz="1800" b="1" dirty="0"/>
              <a:t>Designs</a:t>
            </a:r>
          </a:p>
          <a:p>
            <a:pPr marL="0" indent="0">
              <a:buNone/>
            </a:pPr>
            <a:r>
              <a:rPr lang="en-GB" sz="1800" u="sng" dirty="0"/>
              <a:t>Process Workflow</a:t>
            </a:r>
          </a:p>
          <a:p>
            <a:r>
              <a:rPr lang="en-US" sz="1800" dirty="0"/>
              <a:t>Data from operational inputs and staff surveys is stored centrally in a governed database for consistency and security</a:t>
            </a:r>
          </a:p>
          <a:p>
            <a:r>
              <a:rPr lang="en-US" sz="1800" dirty="0"/>
              <a:t>The database serves as the single source of truth for both reporting and analysis.</a:t>
            </a:r>
          </a:p>
          <a:p>
            <a:r>
              <a:rPr lang="en-US" sz="1800" dirty="0"/>
              <a:t>Statistical analysis of the same data compares accuracy, timeliness, and efficiency to baseline metrics.</a:t>
            </a:r>
          </a:p>
          <a:p>
            <a:r>
              <a:rPr lang="en-US" sz="1800" dirty="0"/>
              <a:t>The raw data and analysis outputs feed reporting tools that create standard dashboards</a:t>
            </a:r>
          </a:p>
          <a:p>
            <a:r>
              <a:rPr lang="en-US" sz="1800" dirty="0"/>
              <a:t>These reports are delivered directly to end users, providing near-real-time backlog KPIs without the risks and delays of spreadsheet-based reporting.</a:t>
            </a:r>
            <a:endParaRPr lang="en-GB" sz="1800" dirty="0"/>
          </a:p>
          <a:p>
            <a:pPr marL="0" indent="0">
              <a:buNone/>
            </a:pPr>
            <a:endParaRPr lang="en-GB" sz="1800" dirty="0"/>
          </a:p>
          <a:p>
            <a:pPr marL="0" indent="0">
              <a:buNone/>
            </a:pPr>
            <a:endParaRPr lang="en-GB" sz="1800" dirty="0"/>
          </a:p>
        </p:txBody>
      </p:sp>
      <p:pic>
        <p:nvPicPr>
          <p:cNvPr id="7" name="Picture 6" descr="A diagram of a report&#10;&#10;AI-generated content may be incorrect.">
            <a:extLst>
              <a:ext uri="{FF2B5EF4-FFF2-40B4-BE49-F238E27FC236}">
                <a16:creationId xmlns:a16="http://schemas.microsoft.com/office/drawing/2014/main" id="{242C37CB-2805-43D9-E45A-07F3C51BAA1A}"/>
              </a:ext>
            </a:extLst>
          </p:cNvPr>
          <p:cNvPicPr>
            <a:picLocks noChangeAspect="1"/>
          </p:cNvPicPr>
          <p:nvPr/>
        </p:nvPicPr>
        <p:blipFill>
          <a:blip r:embed="rId2"/>
          <a:stretch>
            <a:fillRect/>
          </a:stretch>
        </p:blipFill>
        <p:spPr>
          <a:xfrm>
            <a:off x="5278503" y="2815093"/>
            <a:ext cx="6564575" cy="2502342"/>
          </a:xfrm>
          <a:prstGeom prst="rect">
            <a:avLst/>
          </a:prstGeom>
          <a:ln>
            <a:solidFill>
              <a:schemeClr val="bg1">
                <a:lumMod val="75000"/>
              </a:schemeClr>
            </a:solidFill>
          </a:ln>
        </p:spPr>
      </p:pic>
    </p:spTree>
    <p:extLst>
      <p:ext uri="{BB962C8B-B14F-4D97-AF65-F5344CB8AC3E}">
        <p14:creationId xmlns:p14="http://schemas.microsoft.com/office/powerpoint/2010/main" val="961812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367DE8C-B1C9-0966-1C87-CC9B91CDC6A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D89CA-D123-B793-D3BA-5AF736127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80DCC8-7972-1371-D349-5C6A5D403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4C1321-B4D6-3B1D-2718-9041A08B7F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6C9880-4BA5-E3AF-CC82-E5AAF4357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B04C398-4C7C-227F-E239-21B053C52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10559-8747-2EBC-73E9-33AF0FAB5964}"/>
              </a:ext>
            </a:extLst>
          </p:cNvPr>
          <p:cNvSpPr>
            <a:spLocks noGrp="1"/>
          </p:cNvSpPr>
          <p:nvPr>
            <p:ph type="title"/>
          </p:nvPr>
        </p:nvSpPr>
        <p:spPr>
          <a:xfrm>
            <a:off x="1371599" y="294538"/>
            <a:ext cx="9895951" cy="1033669"/>
          </a:xfrm>
        </p:spPr>
        <p:txBody>
          <a:bodyPr>
            <a:normAutofit fontScale="90000"/>
          </a:bodyPr>
          <a:lstStyle/>
          <a:p>
            <a:r>
              <a:rPr lang="en-US" sz="4000" dirty="0">
                <a:solidFill>
                  <a:srgbClr val="FFFFFF"/>
                </a:solidFill>
              </a:rPr>
              <a:t>Development Methodologies (Report Wireframe)</a:t>
            </a:r>
            <a:endParaRPr lang="en-GB" sz="4000" dirty="0">
              <a:solidFill>
                <a:srgbClr val="FFFFFF"/>
              </a:solidFill>
            </a:endParaRPr>
          </a:p>
        </p:txBody>
      </p:sp>
      <p:sp>
        <p:nvSpPr>
          <p:cNvPr id="6" name="Content Placeholder 4">
            <a:extLst>
              <a:ext uri="{FF2B5EF4-FFF2-40B4-BE49-F238E27FC236}">
                <a16:creationId xmlns:a16="http://schemas.microsoft.com/office/drawing/2014/main" id="{9B85E693-419D-8B4A-295F-DB511F40EE59}"/>
              </a:ext>
            </a:extLst>
          </p:cNvPr>
          <p:cNvSpPr>
            <a:spLocks noGrp="1"/>
          </p:cNvSpPr>
          <p:nvPr>
            <p:ph idx="1"/>
          </p:nvPr>
        </p:nvSpPr>
        <p:spPr>
          <a:xfrm>
            <a:off x="459351" y="1885279"/>
            <a:ext cx="4937598" cy="4678183"/>
          </a:xfrm>
        </p:spPr>
        <p:txBody>
          <a:bodyPr>
            <a:normAutofit lnSpcReduction="10000"/>
          </a:bodyPr>
          <a:lstStyle/>
          <a:p>
            <a:pPr marL="0" indent="0">
              <a:buNone/>
            </a:pPr>
            <a:r>
              <a:rPr lang="en-GB" sz="1800" b="1" dirty="0"/>
              <a:t>Designs</a:t>
            </a:r>
          </a:p>
          <a:p>
            <a:pPr marL="0" indent="0">
              <a:buNone/>
            </a:pPr>
            <a:r>
              <a:rPr lang="en-GB" sz="1800" u="sng" dirty="0"/>
              <a:t>Report Wireframe</a:t>
            </a:r>
          </a:p>
          <a:p>
            <a:r>
              <a:rPr lang="en-US" sz="1800" dirty="0"/>
              <a:t>Key backlog KPIs at the top enables quick, high-level performance assessment.</a:t>
            </a:r>
          </a:p>
          <a:p>
            <a:r>
              <a:rPr lang="en-US" sz="1800" dirty="0"/>
              <a:t>Interactive filters &amp; date selector allows staff to tailor views to specific needs and time periods.</a:t>
            </a:r>
          </a:p>
          <a:p>
            <a:r>
              <a:rPr lang="en-US" sz="1800" dirty="0"/>
              <a:t>Table provides detailed, structured information for deeper analysis.</a:t>
            </a:r>
          </a:p>
          <a:p>
            <a:r>
              <a:rPr lang="en-US" sz="1800" dirty="0"/>
              <a:t>Line chart tracks backlog trends over time, supporting pattern recognition and forecasting.</a:t>
            </a:r>
          </a:p>
          <a:p>
            <a:r>
              <a:rPr lang="en-US" sz="1800" dirty="0"/>
              <a:t>Summary panel highlights key insights and contextual explanations alongside the data.</a:t>
            </a:r>
          </a:p>
          <a:p>
            <a:r>
              <a:rPr lang="en-US" sz="1800" dirty="0"/>
              <a:t>Self-service access empowers operational staff and managers to explore data directly, reducing reliance on manual reporting.</a:t>
            </a:r>
          </a:p>
          <a:p>
            <a:endParaRPr lang="en-GB" sz="1800" dirty="0"/>
          </a:p>
          <a:p>
            <a:pPr marL="0" indent="0">
              <a:buNone/>
            </a:pPr>
            <a:endParaRPr lang="en-GB" sz="1800" dirty="0"/>
          </a:p>
        </p:txBody>
      </p:sp>
      <p:pic>
        <p:nvPicPr>
          <p:cNvPr id="8" name="Picture 7" descr="A screenshot of a computer&#10;&#10;AI-generated content may be incorrect.">
            <a:extLst>
              <a:ext uri="{FF2B5EF4-FFF2-40B4-BE49-F238E27FC236}">
                <a16:creationId xmlns:a16="http://schemas.microsoft.com/office/drawing/2014/main" id="{24BBE709-6AE5-F306-5221-2E18CA8983ED}"/>
              </a:ext>
            </a:extLst>
          </p:cNvPr>
          <p:cNvPicPr>
            <a:picLocks noChangeAspect="1"/>
          </p:cNvPicPr>
          <p:nvPr/>
        </p:nvPicPr>
        <p:blipFill>
          <a:blip r:embed="rId2"/>
          <a:stretch>
            <a:fillRect/>
          </a:stretch>
        </p:blipFill>
        <p:spPr>
          <a:xfrm>
            <a:off x="6095998" y="2614792"/>
            <a:ext cx="5731510" cy="3212465"/>
          </a:xfrm>
          <a:prstGeom prst="rect">
            <a:avLst/>
          </a:prstGeom>
          <a:ln>
            <a:solidFill>
              <a:schemeClr val="bg1">
                <a:lumMod val="75000"/>
              </a:schemeClr>
            </a:solidFill>
          </a:ln>
        </p:spPr>
      </p:pic>
    </p:spTree>
    <p:extLst>
      <p:ext uri="{BB962C8B-B14F-4D97-AF65-F5344CB8AC3E}">
        <p14:creationId xmlns:p14="http://schemas.microsoft.com/office/powerpoint/2010/main" val="3984846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C89684-F93E-8613-F301-3DDDF0ABF6A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F58F28-5106-A6E5-DED2-D53AB2B6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FC14BAF-D700-ACEE-7823-3DFCA3758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93382F1-6077-FFF3-BC9A-E184BE0C36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B450D1D-554E-B463-34C3-9E9C918340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F144067-51BE-0950-9AA7-12FC985CA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6913DE-A994-2D0D-E9B1-66611E902F3E}"/>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Resources/Materials</a:t>
            </a:r>
            <a:endParaRPr lang="en-GB" sz="4000" dirty="0">
              <a:solidFill>
                <a:srgbClr val="FFFFFF"/>
              </a:solidFill>
            </a:endParaRPr>
          </a:p>
        </p:txBody>
      </p:sp>
      <p:sp>
        <p:nvSpPr>
          <p:cNvPr id="5" name="Content Placeholder 2">
            <a:extLst>
              <a:ext uri="{FF2B5EF4-FFF2-40B4-BE49-F238E27FC236}">
                <a16:creationId xmlns:a16="http://schemas.microsoft.com/office/drawing/2014/main" id="{B29A3753-CAA4-0B46-4425-9CA3C9295D23}"/>
              </a:ext>
            </a:extLst>
          </p:cNvPr>
          <p:cNvSpPr>
            <a:spLocks noGrp="1"/>
          </p:cNvSpPr>
          <p:nvPr>
            <p:ph idx="1"/>
          </p:nvPr>
        </p:nvSpPr>
        <p:spPr>
          <a:xfrm>
            <a:off x="258416" y="1891970"/>
            <a:ext cx="2226365" cy="4600905"/>
          </a:xfrm>
          <a:ln>
            <a:solidFill>
              <a:schemeClr val="tx1"/>
            </a:solidFill>
          </a:ln>
        </p:spPr>
        <p:txBody>
          <a:bodyPr>
            <a:normAutofit/>
          </a:bodyPr>
          <a:lstStyle/>
          <a:p>
            <a:pPr marL="0" indent="0">
              <a:buNone/>
            </a:pPr>
            <a:r>
              <a:rPr lang="en-GB" sz="1800" b="1" dirty="0"/>
              <a:t>Hardware Resources</a:t>
            </a:r>
          </a:p>
          <a:p>
            <a:r>
              <a:rPr lang="en-US" sz="1600" b="1" dirty="0"/>
              <a:t>Networked Laptop </a:t>
            </a:r>
            <a:r>
              <a:rPr lang="en-US" sz="1600" dirty="0"/>
              <a:t>a Windows 11 machine with sufficient processing power (Intel i9), 64GB RAM, and stable internet connectivity to support software development, prototyping, and data analysis tasks.</a:t>
            </a:r>
            <a:endParaRPr lang="en-GB" sz="1600" dirty="0"/>
          </a:p>
        </p:txBody>
      </p:sp>
      <p:sp>
        <p:nvSpPr>
          <p:cNvPr id="7" name="Content Placeholder 2">
            <a:extLst>
              <a:ext uri="{FF2B5EF4-FFF2-40B4-BE49-F238E27FC236}">
                <a16:creationId xmlns:a16="http://schemas.microsoft.com/office/drawing/2014/main" id="{AA3FC40E-AB1B-EF4F-298C-9F2FA8572683}"/>
              </a:ext>
            </a:extLst>
          </p:cNvPr>
          <p:cNvSpPr txBox="1">
            <a:spLocks/>
          </p:cNvSpPr>
          <p:nvPr/>
        </p:nvSpPr>
        <p:spPr>
          <a:xfrm>
            <a:off x="2640174" y="1891970"/>
            <a:ext cx="6891451" cy="4587937"/>
          </a:xfrm>
          <a:prstGeom prst="rect">
            <a:avLst/>
          </a:prstGeom>
          <a:ln>
            <a:solidFill>
              <a:schemeClr val="tx1"/>
            </a:solidFill>
          </a:ln>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300" b="1" dirty="0"/>
              <a:t>Software Resources</a:t>
            </a:r>
          </a:p>
          <a:p>
            <a:r>
              <a:rPr lang="en-US" sz="2100" b="1" dirty="0"/>
              <a:t>Microsoft 365 Suite </a:t>
            </a:r>
            <a:r>
              <a:rPr lang="en-US" sz="2100" dirty="0"/>
              <a:t>– including Excel for initial data handling, Outlook and Teams for communication.</a:t>
            </a:r>
          </a:p>
          <a:p>
            <a:r>
              <a:rPr lang="en-US" sz="2100" b="1" dirty="0"/>
              <a:t>Microsoft Dataverse </a:t>
            </a:r>
            <a:r>
              <a:rPr lang="en-US" sz="2100" dirty="0"/>
              <a:t>– for secure, governed data storage and integration with low-code applications, providing a compliant alternative to spreadsheets.</a:t>
            </a:r>
          </a:p>
          <a:p>
            <a:r>
              <a:rPr lang="en-US" sz="2100" b="1" dirty="0"/>
              <a:t>Microsoft Power Apps </a:t>
            </a:r>
            <a:r>
              <a:rPr lang="en-US" sz="2100" dirty="0"/>
              <a:t>– a low-code development platform for building the prototype application interface and integrating with Dataverse.</a:t>
            </a:r>
          </a:p>
          <a:p>
            <a:r>
              <a:rPr lang="en-US" sz="2100" b="1" dirty="0"/>
              <a:t>Microsoft Forms </a:t>
            </a:r>
            <a:r>
              <a:rPr lang="en-US" sz="2100" dirty="0"/>
              <a:t>- to design and distribute staff surveys efficiently.</a:t>
            </a:r>
          </a:p>
          <a:p>
            <a:r>
              <a:rPr lang="en-US" sz="2100" b="1" dirty="0"/>
              <a:t>RStudio (latest stable release) </a:t>
            </a:r>
            <a:r>
              <a:rPr lang="en-US" sz="2100" dirty="0"/>
              <a:t>- for statistical analysis of baseline and evaluation data, including descriptive statistics and hypothesis testing.</a:t>
            </a:r>
          </a:p>
          <a:p>
            <a:r>
              <a:rPr lang="en-US" sz="2100" b="1" dirty="0"/>
              <a:t>Microsoft Power BI (latest version</a:t>
            </a:r>
            <a:r>
              <a:rPr lang="en-US" sz="2100" dirty="0"/>
              <a:t>) – the primary tooling for backlog reporting and self-service access to KPIs. It will be used to create dashboards, automate reports, and provide end-users with secure, consistent reporting views.</a:t>
            </a:r>
          </a:p>
          <a:p>
            <a:r>
              <a:rPr lang="en-US" sz="2100" b="1" dirty="0"/>
              <a:t>Jira (latest version) </a:t>
            </a:r>
            <a:r>
              <a:rPr lang="en-US" sz="2100" dirty="0"/>
              <a:t>– to manage workflow, prioritise features, and track progress in line with Agile methodology. </a:t>
            </a:r>
          </a:p>
          <a:p>
            <a:r>
              <a:rPr lang="en-US" sz="2100" b="1" dirty="0"/>
              <a:t>Confluence (latest version) </a:t>
            </a:r>
            <a:r>
              <a:rPr lang="en-US" sz="2100" dirty="0"/>
              <a:t>– for maintaining project documentation, recording process flows, and supporting structured collaboration with stakeholders.</a:t>
            </a:r>
          </a:p>
          <a:p>
            <a:pPr marL="0" indent="0">
              <a:buFont typeface="Arial" panose="020B0604020202020204" pitchFamily="34" charset="0"/>
              <a:buNone/>
            </a:pPr>
            <a:endParaRPr lang="en-GB" sz="1800" dirty="0"/>
          </a:p>
          <a:p>
            <a:pPr marL="0" indent="0">
              <a:buFont typeface="Arial" panose="020B0604020202020204" pitchFamily="34" charset="0"/>
              <a:buNone/>
            </a:pPr>
            <a:endParaRPr lang="en-GB" sz="1800" dirty="0"/>
          </a:p>
        </p:txBody>
      </p:sp>
      <p:sp>
        <p:nvSpPr>
          <p:cNvPr id="10" name="Content Placeholder 2">
            <a:extLst>
              <a:ext uri="{FF2B5EF4-FFF2-40B4-BE49-F238E27FC236}">
                <a16:creationId xmlns:a16="http://schemas.microsoft.com/office/drawing/2014/main" id="{C8A06F3C-2ABA-AD4B-D7BD-458F04BD3D02}"/>
              </a:ext>
            </a:extLst>
          </p:cNvPr>
          <p:cNvSpPr txBox="1">
            <a:spLocks/>
          </p:cNvSpPr>
          <p:nvPr/>
        </p:nvSpPr>
        <p:spPr>
          <a:xfrm>
            <a:off x="9707219" y="1885279"/>
            <a:ext cx="2226365" cy="460090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dirty="0"/>
              <a:t>Financial Budget</a:t>
            </a:r>
          </a:p>
          <a:p>
            <a:r>
              <a:rPr lang="en-US" sz="1600" dirty="0"/>
              <a:t>The financial requirements for this project are minimal, as most resources are already available through DVLA’s existing IT infrastructure. No direct project funding is required.</a:t>
            </a:r>
            <a:endParaRPr lang="en-GB" sz="1600" dirty="0"/>
          </a:p>
        </p:txBody>
      </p:sp>
    </p:spTree>
    <p:extLst>
      <p:ext uri="{BB962C8B-B14F-4D97-AF65-F5344CB8AC3E}">
        <p14:creationId xmlns:p14="http://schemas.microsoft.com/office/powerpoint/2010/main" val="38664255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022BE8-C0A2-C5CE-EE75-2D19AEB244FC}"/>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5E72A3-030B-E607-0506-5FBA11892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7859CD9-4DF2-D7DA-E672-D413274D8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A504496-3476-2ACA-CF38-B15B1B812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F75E733-8459-D77B-0036-87253E93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8D4B64C-78E2-A116-C67E-AE234A20B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38E8DF-1179-D96B-EA83-B481BB257743}"/>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Project Plan</a:t>
            </a:r>
            <a:endParaRPr lang="en-GB" sz="4000" dirty="0">
              <a:solidFill>
                <a:srgbClr val="FFFFFF"/>
              </a:solidFill>
            </a:endParaRPr>
          </a:p>
        </p:txBody>
      </p:sp>
      <p:pic>
        <p:nvPicPr>
          <p:cNvPr id="6" name="Picture 5" descr="A screenshot of a graph&#10;&#10;AI-generated content may be incorrect.">
            <a:extLst>
              <a:ext uri="{FF2B5EF4-FFF2-40B4-BE49-F238E27FC236}">
                <a16:creationId xmlns:a16="http://schemas.microsoft.com/office/drawing/2014/main" id="{26FF45C0-9F78-DA49-A402-6B079D541AE7}"/>
              </a:ext>
            </a:extLst>
          </p:cNvPr>
          <p:cNvPicPr>
            <a:picLocks noChangeAspect="1"/>
          </p:cNvPicPr>
          <p:nvPr/>
        </p:nvPicPr>
        <p:blipFill>
          <a:blip r:embed="rId2"/>
          <a:stretch>
            <a:fillRect/>
          </a:stretch>
        </p:blipFill>
        <p:spPr>
          <a:xfrm>
            <a:off x="1010308" y="2156792"/>
            <a:ext cx="10171380" cy="4114799"/>
          </a:xfrm>
          <a:prstGeom prst="rect">
            <a:avLst/>
          </a:prstGeom>
          <a:ln>
            <a:solidFill>
              <a:schemeClr val="bg1">
                <a:lumMod val="75000"/>
              </a:schemeClr>
            </a:solidFill>
          </a:ln>
        </p:spPr>
      </p:pic>
      <p:sp>
        <p:nvSpPr>
          <p:cNvPr id="3" name="TextBox 2">
            <a:extLst>
              <a:ext uri="{FF2B5EF4-FFF2-40B4-BE49-F238E27FC236}">
                <a16:creationId xmlns:a16="http://schemas.microsoft.com/office/drawing/2014/main" id="{B0F5CF1D-BFE9-B442-7F36-E6725D43672D}"/>
              </a:ext>
            </a:extLst>
          </p:cNvPr>
          <p:cNvSpPr txBox="1"/>
          <p:nvPr/>
        </p:nvSpPr>
        <p:spPr>
          <a:xfrm>
            <a:off x="1010308" y="1677971"/>
            <a:ext cx="3721948" cy="369332"/>
          </a:xfrm>
          <a:prstGeom prst="rect">
            <a:avLst/>
          </a:prstGeom>
          <a:noFill/>
        </p:spPr>
        <p:txBody>
          <a:bodyPr wrap="square" rtlCol="0">
            <a:spAutoFit/>
          </a:bodyPr>
          <a:lstStyle/>
          <a:p>
            <a:r>
              <a:rPr lang="en-GB" dirty="0"/>
              <a:t>Excel Gantt Chart</a:t>
            </a:r>
          </a:p>
        </p:txBody>
      </p:sp>
    </p:spTree>
    <p:extLst>
      <p:ext uri="{BB962C8B-B14F-4D97-AF65-F5344CB8AC3E}">
        <p14:creationId xmlns:p14="http://schemas.microsoft.com/office/powerpoint/2010/main" val="3452082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231036-4663-0816-2DEA-66196B70553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C20C33-6B39-65E0-A2E7-011BA5FA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2627E9-8F64-5A53-B478-FD46D0A1E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FCC06D-B929-DCBD-1D37-1E540976E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994CE1E-2349-89A5-E578-6A45E2630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5A8E24C-CDBA-7319-00AC-55567BD68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79EDB-1FF8-DC83-C883-CA32491F6064}"/>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Project Impact &amp; Future Development</a:t>
            </a:r>
            <a:endParaRPr lang="en-GB" sz="4000" dirty="0">
              <a:solidFill>
                <a:srgbClr val="FFFFFF"/>
              </a:solidFill>
            </a:endParaRPr>
          </a:p>
        </p:txBody>
      </p:sp>
      <p:sp>
        <p:nvSpPr>
          <p:cNvPr id="4" name="Content Placeholder 2">
            <a:extLst>
              <a:ext uri="{FF2B5EF4-FFF2-40B4-BE49-F238E27FC236}">
                <a16:creationId xmlns:a16="http://schemas.microsoft.com/office/drawing/2014/main" id="{1594ADF8-E0E8-9F41-1845-D055B670B6B1}"/>
              </a:ext>
            </a:extLst>
          </p:cNvPr>
          <p:cNvSpPr>
            <a:spLocks noGrp="1"/>
          </p:cNvSpPr>
          <p:nvPr>
            <p:ph idx="1"/>
          </p:nvPr>
        </p:nvSpPr>
        <p:spPr>
          <a:xfrm>
            <a:off x="305782" y="1876165"/>
            <a:ext cx="3751868" cy="4607596"/>
          </a:xfrm>
          <a:ln>
            <a:solidFill>
              <a:schemeClr val="tx1"/>
            </a:solidFill>
          </a:ln>
        </p:spPr>
        <p:txBody>
          <a:bodyPr>
            <a:normAutofit/>
          </a:bodyPr>
          <a:lstStyle/>
          <a:p>
            <a:pPr marL="0" indent="0">
              <a:buNone/>
            </a:pPr>
            <a:r>
              <a:rPr lang="en-GB" sz="1800" b="1" dirty="0"/>
              <a:t>Practical Impact (DVLA)</a:t>
            </a:r>
          </a:p>
          <a:p>
            <a:r>
              <a:rPr lang="en-US" sz="1800" dirty="0"/>
              <a:t>Replace manual spreadsheets with an automated, governed system</a:t>
            </a:r>
          </a:p>
          <a:p>
            <a:r>
              <a:rPr lang="en-US" sz="1800" dirty="0"/>
              <a:t>Reduces errors &amp; reporting delays</a:t>
            </a:r>
          </a:p>
          <a:p>
            <a:r>
              <a:rPr lang="en-US" sz="1800" dirty="0"/>
              <a:t>Increases confidence in KPI outputs</a:t>
            </a:r>
          </a:p>
          <a:p>
            <a:r>
              <a:rPr lang="en-US" sz="1800" dirty="0"/>
              <a:t>Provides a transferable model across the public sector</a:t>
            </a:r>
            <a:endParaRPr lang="en-GB" sz="1800" dirty="0"/>
          </a:p>
        </p:txBody>
      </p:sp>
      <p:sp>
        <p:nvSpPr>
          <p:cNvPr id="5" name="Content Placeholder 2">
            <a:extLst>
              <a:ext uri="{FF2B5EF4-FFF2-40B4-BE49-F238E27FC236}">
                <a16:creationId xmlns:a16="http://schemas.microsoft.com/office/drawing/2014/main" id="{7C220CA3-63F7-01C8-58F3-8B4FFD630CB6}"/>
              </a:ext>
            </a:extLst>
          </p:cNvPr>
          <p:cNvSpPr txBox="1">
            <a:spLocks/>
          </p:cNvSpPr>
          <p:nvPr/>
        </p:nvSpPr>
        <p:spPr>
          <a:xfrm>
            <a:off x="4220064" y="1876165"/>
            <a:ext cx="3751868" cy="4607596"/>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dirty="0"/>
              <a:t>Academic Contribution</a:t>
            </a:r>
          </a:p>
          <a:p>
            <a:r>
              <a:rPr lang="en-US" sz="1800" dirty="0"/>
              <a:t>Extends research on data quality, governance, and self-service BI</a:t>
            </a:r>
          </a:p>
          <a:p>
            <a:r>
              <a:rPr lang="en-US" sz="1800" dirty="0"/>
              <a:t>Focuses on an under-researched UK public-sector</a:t>
            </a:r>
          </a:p>
          <a:p>
            <a:r>
              <a:rPr lang="en-US" sz="1800" dirty="0"/>
              <a:t>Applies established frameworks in a live setting</a:t>
            </a:r>
          </a:p>
          <a:p>
            <a:r>
              <a:rPr lang="en-US" sz="1800" dirty="0"/>
              <a:t>Generates evidence on improvements in accuracy, timeliness, and trust</a:t>
            </a:r>
            <a:endParaRPr lang="en-GB" sz="1800" dirty="0"/>
          </a:p>
        </p:txBody>
      </p:sp>
      <p:sp>
        <p:nvSpPr>
          <p:cNvPr id="6" name="Content Placeholder 2">
            <a:extLst>
              <a:ext uri="{FF2B5EF4-FFF2-40B4-BE49-F238E27FC236}">
                <a16:creationId xmlns:a16="http://schemas.microsoft.com/office/drawing/2014/main" id="{231EEE21-5106-393E-2F36-4395938F1F2C}"/>
              </a:ext>
            </a:extLst>
          </p:cNvPr>
          <p:cNvSpPr txBox="1">
            <a:spLocks/>
          </p:cNvSpPr>
          <p:nvPr/>
        </p:nvSpPr>
        <p:spPr>
          <a:xfrm>
            <a:off x="8134350" y="1876165"/>
            <a:ext cx="3751868" cy="4607596"/>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dirty="0"/>
              <a:t>Future Development</a:t>
            </a:r>
          </a:p>
          <a:p>
            <a:r>
              <a:rPr lang="en-US" sz="1800" dirty="0"/>
              <a:t>Expansion to other reporting areas</a:t>
            </a:r>
          </a:p>
          <a:p>
            <a:r>
              <a:rPr lang="en-US" sz="1800" dirty="0"/>
              <a:t>Integration of predictive analytics</a:t>
            </a:r>
          </a:p>
          <a:p>
            <a:r>
              <a:rPr lang="en-US" sz="1800" dirty="0"/>
              <a:t>Potential for AI-driven automation</a:t>
            </a:r>
            <a:endParaRPr lang="en-GB" sz="1800" dirty="0"/>
          </a:p>
        </p:txBody>
      </p:sp>
    </p:spTree>
    <p:extLst>
      <p:ext uri="{BB962C8B-B14F-4D97-AF65-F5344CB8AC3E}">
        <p14:creationId xmlns:p14="http://schemas.microsoft.com/office/powerpoint/2010/main" val="38021396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4B1F41-0BA6-9FD3-131D-702F91FF376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83DBB1-9CD1-5A2E-327C-57779B0DB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6FF58BA-8934-8549-3730-66B0FC568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FD89C8C-ECFB-BF14-057A-61B491EC8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F05CFA9-D927-41B7-366F-D8810B5B1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F48FD3-8FE8-83A7-F90F-34B2F96C0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02A061-3B9A-22C0-8D0B-35C7CC4A3240}"/>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References</a:t>
            </a:r>
            <a:endParaRPr lang="en-GB" sz="4000" dirty="0">
              <a:solidFill>
                <a:srgbClr val="FFFFFF"/>
              </a:solidFill>
            </a:endParaRPr>
          </a:p>
        </p:txBody>
      </p:sp>
      <p:sp>
        <p:nvSpPr>
          <p:cNvPr id="5" name="TextBox 4">
            <a:extLst>
              <a:ext uri="{FF2B5EF4-FFF2-40B4-BE49-F238E27FC236}">
                <a16:creationId xmlns:a16="http://schemas.microsoft.com/office/drawing/2014/main" id="{35333B54-7A9A-F079-C832-4A5829FC1478}"/>
              </a:ext>
            </a:extLst>
          </p:cNvPr>
          <p:cNvSpPr txBox="1"/>
          <p:nvPr/>
        </p:nvSpPr>
        <p:spPr>
          <a:xfrm>
            <a:off x="744718" y="1622745"/>
            <a:ext cx="10447418" cy="4832092"/>
          </a:xfrm>
          <a:prstGeom prst="rect">
            <a:avLst/>
          </a:prstGeom>
          <a:noFill/>
        </p:spPr>
        <p:txBody>
          <a:bodyPr wrap="square" rtlCol="0">
            <a:spAutoFit/>
          </a:bodyPr>
          <a:lstStyle/>
          <a:p>
            <a:r>
              <a:rPr lang="en-GB" sz="1400" dirty="0"/>
              <a:t>[1] M. </a:t>
            </a:r>
            <a:r>
              <a:rPr lang="en-GB" sz="1400" dirty="0" err="1"/>
              <a:t>Govers</a:t>
            </a:r>
            <a:r>
              <a:rPr lang="en-GB" sz="1400" dirty="0"/>
              <a:t> and P. van Amelsvoort, “A theoretical essay on socio-technical systems design thinking in the era of digital transformation,” </a:t>
            </a:r>
            <a:r>
              <a:rPr lang="en-GB" sz="1400" i="1" dirty="0"/>
              <a:t>Gruppe. </a:t>
            </a:r>
            <a:r>
              <a:rPr lang="de-DE" sz="1400" i="1" dirty="0"/>
              <a:t>Interaktion. Organisation. Zeitschrift für Angewandte Organisationspsychologie (GIO)</a:t>
            </a:r>
            <a:r>
              <a:rPr lang="de-DE" sz="1400" dirty="0"/>
              <a:t>, vol. 54, </a:t>
            </a:r>
            <a:r>
              <a:rPr lang="de-DE" sz="1400" dirty="0" err="1"/>
              <a:t>no</a:t>
            </a:r>
            <a:r>
              <a:rPr lang="de-DE" sz="1400" dirty="0"/>
              <a:t>. 1, pp. 27–40, Mar. 2023, </a:t>
            </a:r>
            <a:r>
              <a:rPr lang="de-DE" sz="1400" dirty="0" err="1"/>
              <a:t>doi</a:t>
            </a:r>
            <a:r>
              <a:rPr lang="de-DE" sz="1400" dirty="0"/>
              <a:t>: https://doi.org/10.1007/s11612-023-00675-8.</a:t>
            </a:r>
            <a:endParaRPr lang="en-GB" sz="1400" dirty="0"/>
          </a:p>
          <a:p>
            <a:r>
              <a:rPr lang="en-GB" sz="1400" dirty="0"/>
              <a:t>[2] Department for Science, Innovation and Technology, “A blueprint for modern digital government (HTML),” </a:t>
            </a:r>
            <a:r>
              <a:rPr lang="en-GB" sz="1400" i="1" dirty="0"/>
              <a:t>GOV.UK</a:t>
            </a:r>
            <a:r>
              <a:rPr lang="en-GB" sz="1400" dirty="0"/>
              <a:t>, Jan. 21, 2025. https://www.gov.uk/government/publications/a-blueprint-for-modern-digital-government/a-blueprint-for-modern-digital-government-html (accessed Jul. 22, 2025).</a:t>
            </a:r>
          </a:p>
          <a:p>
            <a:r>
              <a:rPr lang="en-GB" sz="1400" dirty="0"/>
              <a:t>[3] R. R. Panko, “What We Know About Spreadsheet Errors,” </a:t>
            </a:r>
            <a:r>
              <a:rPr lang="en-GB" sz="1400" i="1" dirty="0"/>
              <a:t>Journal of Organizational and End User Computing</a:t>
            </a:r>
            <a:r>
              <a:rPr lang="en-GB" sz="1400" dirty="0"/>
              <a:t>, vol. 10, no. 2, pp. 15–21, Apr. 1998, </a:t>
            </a:r>
            <a:r>
              <a:rPr lang="en-GB" sz="1400" dirty="0" err="1"/>
              <a:t>doi</a:t>
            </a:r>
            <a:r>
              <a:rPr lang="en-GB" sz="1400" dirty="0"/>
              <a:t>: https://doi.org/10.4018/joeuc.1998040102.</a:t>
            </a:r>
          </a:p>
          <a:p>
            <a:r>
              <a:rPr lang="en-GB" sz="1400" dirty="0"/>
              <a:t>[4] P.-L. Poon, Man Fai Lau, Yuen Tak Yu, and S.-F. Tang, “Spreadsheet quality assurance: a literature review,” </a:t>
            </a:r>
            <a:r>
              <a:rPr lang="en-GB" sz="1400" i="1" dirty="0"/>
              <a:t>Frontiers of Computer Science</a:t>
            </a:r>
            <a:r>
              <a:rPr lang="en-GB" sz="1400" dirty="0"/>
              <a:t>, vol. 18, no. 2, Jan. 2024, </a:t>
            </a:r>
            <a:r>
              <a:rPr lang="en-GB" sz="1400" dirty="0" err="1"/>
              <a:t>doi</a:t>
            </a:r>
            <a:r>
              <a:rPr lang="en-GB" sz="1400" dirty="0"/>
              <a:t>: https://doi.org/10.1007/s11704-023-2384-6.</a:t>
            </a:r>
          </a:p>
          <a:p>
            <a:r>
              <a:rPr lang="en-GB" sz="1400" dirty="0"/>
              <a:t>[5] M. O. Ajimati, N. Carroll, and M. Maher, “Adoption of Low-Code and No-Code Development: A Systematic Literature Review and Future Research Agenda,” </a:t>
            </a:r>
            <a:r>
              <a:rPr lang="en-GB" sz="1400" i="1" dirty="0"/>
              <a:t>Journal of Systems and Software</a:t>
            </a:r>
            <a:r>
              <a:rPr lang="en-GB" sz="1400" dirty="0"/>
              <a:t>, vol. 222, p. 112300, Nov. 2024, </a:t>
            </a:r>
            <a:r>
              <a:rPr lang="en-GB" sz="1400" dirty="0" err="1"/>
              <a:t>doi</a:t>
            </a:r>
            <a:r>
              <a:rPr lang="en-GB" sz="1400" dirty="0"/>
              <a:t>: https://doi.org/10.1016/j.jss.2024.112300.</a:t>
            </a:r>
          </a:p>
          <a:p>
            <a:r>
              <a:rPr lang="en-GB" sz="1400" dirty="0"/>
              <a:t>[6] J. Passlick, L. </a:t>
            </a:r>
            <a:r>
              <a:rPr lang="en-GB" sz="1400" dirty="0" err="1"/>
              <a:t>Grützner</a:t>
            </a:r>
            <a:r>
              <a:rPr lang="en-GB" sz="1400" dirty="0"/>
              <a:t>, M. Schulz, and M. H. Breitner, “Self-service business intelligence and analytics application scenarios: A taxonomy for differentiation,” </a:t>
            </a:r>
            <a:r>
              <a:rPr lang="en-GB" sz="1400" i="1" dirty="0"/>
              <a:t>Information Systems and e-Business Management</a:t>
            </a:r>
            <a:r>
              <a:rPr lang="en-GB" sz="1400" dirty="0"/>
              <a:t>, vol. 21, Feb. 2023, </a:t>
            </a:r>
            <a:r>
              <a:rPr lang="en-GB" sz="1400" dirty="0" err="1"/>
              <a:t>doi</a:t>
            </a:r>
            <a:r>
              <a:rPr lang="en-GB" sz="1400" dirty="0"/>
              <a:t>: https://doi.org/10.1007/s10257-022-00574-3.</a:t>
            </a:r>
          </a:p>
          <a:p>
            <a:r>
              <a:rPr lang="en-GB" sz="1400" dirty="0"/>
              <a:t>[7] R. Y. Wang and D. M. Strong, “Beyond Accuracy: What Data Quality Means to Data Consumers,” </a:t>
            </a:r>
            <a:r>
              <a:rPr lang="en-GB" sz="1400" i="1" dirty="0"/>
              <a:t>Journal of Management Information Systems</a:t>
            </a:r>
            <a:r>
              <a:rPr lang="en-GB" sz="1400" dirty="0"/>
              <a:t>, vol. 12, no. 4, pp. 5–33, Mar. 1996, </a:t>
            </a:r>
            <a:r>
              <a:rPr lang="en-GB" sz="1400" dirty="0" err="1"/>
              <a:t>doi</a:t>
            </a:r>
            <a:r>
              <a:rPr lang="en-GB" sz="1400" dirty="0"/>
              <a:t>: https://doi.org/10.1080/07421222.1996.11518099.</a:t>
            </a:r>
          </a:p>
          <a:p>
            <a:r>
              <a:rPr lang="en-GB" sz="1400" dirty="0"/>
              <a:t>[8] R. Miller, H. Whelan, M. </a:t>
            </a:r>
            <a:r>
              <a:rPr lang="en-GB" sz="1400" dirty="0" err="1"/>
              <a:t>Chrubasik</a:t>
            </a:r>
            <a:r>
              <a:rPr lang="en-GB" sz="1400" dirty="0"/>
              <a:t>, D. Whittaker, P. Duncan, and João Gregório, “A Framework for Current and New Data Quality Dimensions: An Overview,” </a:t>
            </a:r>
            <a:r>
              <a:rPr lang="en-GB" sz="1400" i="1" dirty="0"/>
              <a:t>Data</a:t>
            </a:r>
            <a:r>
              <a:rPr lang="en-GB" sz="1400" dirty="0"/>
              <a:t>, vol. 9, no. 12, pp. 151–151, Dec. 2024, </a:t>
            </a:r>
            <a:r>
              <a:rPr lang="en-GB" sz="1400" dirty="0" err="1"/>
              <a:t>doi</a:t>
            </a:r>
            <a:r>
              <a:rPr lang="en-GB" sz="1400" dirty="0"/>
              <a:t>: https://doi.org/10.3390/data9120151.</a:t>
            </a:r>
          </a:p>
          <a:p>
            <a:r>
              <a:rPr lang="en-GB" sz="1400" dirty="0"/>
              <a:t>[9] Deepa Madhavan, “Enterprise Data Governance: A Comprehensive Framework for Ensuring Data Integrity, Security, and Compliance in Modern Organizations,” </a:t>
            </a:r>
            <a:r>
              <a:rPr lang="en-GB" sz="1400" i="1" dirty="0"/>
              <a:t>International Journal of Scientific Research in Computer Science, Engineering and Information Technology</a:t>
            </a:r>
            <a:r>
              <a:rPr lang="en-GB" sz="1400" dirty="0"/>
              <a:t>, vol. 10, no. 5, pp. 731–743, May 2024, </a:t>
            </a:r>
            <a:r>
              <a:rPr lang="en-GB" sz="1400" dirty="0" err="1"/>
              <a:t>doi</a:t>
            </a:r>
            <a:r>
              <a:rPr lang="en-GB" sz="1400" dirty="0"/>
              <a:t>: https://doi.org/10.32628/cseit241051062.</a:t>
            </a:r>
          </a:p>
          <a:p>
            <a:endParaRPr lang="en-GB" sz="1400" dirty="0"/>
          </a:p>
        </p:txBody>
      </p:sp>
    </p:spTree>
    <p:extLst>
      <p:ext uri="{BB962C8B-B14F-4D97-AF65-F5344CB8AC3E}">
        <p14:creationId xmlns:p14="http://schemas.microsoft.com/office/powerpoint/2010/main" val="2701849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99d20d2d-8923-45d8-b9ad-5038c97582e3}" enabled="0" method="" siteId="{99d20d2d-8923-45d8-b9ad-5038c97582e3}" removed="1"/>
</clbl:labelList>
</file>

<file path=docProps/app.xml><?xml version="1.0" encoding="utf-8"?>
<Properties xmlns="http://schemas.openxmlformats.org/officeDocument/2006/extended-properties" xmlns:vt="http://schemas.openxmlformats.org/officeDocument/2006/docPropsVTypes">
  <TotalTime>0</TotalTime>
  <Words>3485</Words>
  <Application>Microsoft Office PowerPoint</Application>
  <PresentationFormat>Widescreen</PresentationFormat>
  <Paragraphs>299</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Automating Statistics and KPI Reporting in a UK Central Government Agency</vt:lpstr>
      <vt:lpstr>Research Context </vt:lpstr>
      <vt:lpstr>Research Problem </vt:lpstr>
      <vt:lpstr>Research Aim &amp; Objectives</vt:lpstr>
      <vt:lpstr>Literature Review  (Policy &amp; Strategic)</vt:lpstr>
      <vt:lpstr>Literature Review  (Spreadsheet Risks)</vt:lpstr>
      <vt:lpstr>Literature Review (Emerging Technologies)</vt:lpstr>
      <vt:lpstr>Literature Review  (Self Service Business Intelligence)</vt:lpstr>
      <vt:lpstr>Literature Review  (Data Quality)</vt:lpstr>
      <vt:lpstr>Literature Review  (Data Governance)</vt:lpstr>
      <vt:lpstr>Research Methodologies</vt:lpstr>
      <vt:lpstr>Research Methodologies (Strategies)</vt:lpstr>
      <vt:lpstr>Research Methodologies (Risk &amp; Limitations)</vt:lpstr>
      <vt:lpstr>Research Methodologies (continued)</vt:lpstr>
      <vt:lpstr>Research Methodologies (Data Evaluation Methods)</vt:lpstr>
      <vt:lpstr>Research Methodologies (Data Evaluation Methods)</vt:lpstr>
      <vt:lpstr>Development Methodologies</vt:lpstr>
      <vt:lpstr>Development Methodologies (Process Workflow)</vt:lpstr>
      <vt:lpstr>Development Methodologies (Report Wireframe)</vt:lpstr>
      <vt:lpstr>Resources/Materials</vt:lpstr>
      <vt:lpstr>Project Plan</vt:lpstr>
      <vt:lpstr>Project Impact &amp; Future Development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 Whitehead</dc:creator>
  <cp:lastModifiedBy>Wayne Howell</cp:lastModifiedBy>
  <cp:revision>8</cp:revision>
  <dcterms:created xsi:type="dcterms:W3CDTF">2023-08-07T12:24:24Z</dcterms:created>
  <dcterms:modified xsi:type="dcterms:W3CDTF">2025-09-11T23:00:23Z</dcterms:modified>
</cp:coreProperties>
</file>