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6" r:id="rId3"/>
    <p:sldId id="325" r:id="rId4"/>
    <p:sldId id="258" r:id="rId5"/>
    <p:sldId id="317" r:id="rId6"/>
    <p:sldId id="318" r:id="rId7"/>
    <p:sldId id="319" r:id="rId8"/>
    <p:sldId id="320" r:id="rId9"/>
    <p:sldId id="321" r:id="rId10"/>
    <p:sldId id="264" r:id="rId11"/>
    <p:sldId id="263" r:id="rId12"/>
    <p:sldId id="265" r:id="rId13"/>
    <p:sldId id="323" r:id="rId14"/>
    <p:sldId id="268" r:id="rId15"/>
    <p:sldId id="269" r:id="rId16"/>
    <p:sldId id="270" r:id="rId17"/>
    <p:sldId id="271" r:id="rId18"/>
    <p:sldId id="324" r:id="rId19"/>
    <p:sldId id="272" r:id="rId20"/>
    <p:sldId id="315" r:id="rId21"/>
    <p:sldId id="32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F517F9-1972-4AE3-881D-BE6D3E790A43}" type="doc">
      <dgm:prSet loTypeId="urn:microsoft.com/office/officeart/2008/layout/RadialCluster" loCatId="cycle" qsTypeId="urn:microsoft.com/office/officeart/2005/8/quickstyle/simple1" qsCatId="simple" csTypeId="urn:microsoft.com/office/officeart/2005/8/colors/colorful4" csCatId="colorful" phldr="1"/>
      <dgm:spPr/>
      <dgm:t>
        <a:bodyPr/>
        <a:lstStyle/>
        <a:p>
          <a:endParaRPr lang="en-US"/>
        </a:p>
      </dgm:t>
    </dgm:pt>
    <dgm:pt modelId="{3769B087-77E4-4956-AC2E-20EAC5961650}">
      <dgm:prSet phldrT="[Text]"/>
      <dgm:spPr/>
      <dgm:t>
        <a:bodyPr/>
        <a:lstStyle/>
        <a:p>
          <a:r>
            <a:rPr lang="en-US" dirty="0"/>
            <a:t>Sustainable Development</a:t>
          </a:r>
        </a:p>
      </dgm:t>
    </dgm:pt>
    <dgm:pt modelId="{27D4DE36-CE3F-4B6D-AA78-C97D8B9D3CD2}" type="parTrans" cxnId="{93AE75D7-BDEF-4F21-912C-DCB334CEE215}">
      <dgm:prSet/>
      <dgm:spPr/>
      <dgm:t>
        <a:bodyPr/>
        <a:lstStyle/>
        <a:p>
          <a:endParaRPr lang="en-US"/>
        </a:p>
      </dgm:t>
    </dgm:pt>
    <dgm:pt modelId="{94FC9216-604C-4B13-A4F9-D86ECDF5AB76}" type="sibTrans" cxnId="{93AE75D7-BDEF-4F21-912C-DCB334CEE215}">
      <dgm:prSet/>
      <dgm:spPr/>
      <dgm:t>
        <a:bodyPr/>
        <a:lstStyle/>
        <a:p>
          <a:endParaRPr lang="en-US"/>
        </a:p>
      </dgm:t>
    </dgm:pt>
    <dgm:pt modelId="{6F911242-BC4D-4CD0-85F9-7100745D6993}">
      <dgm:prSet phldrT="[Text]"/>
      <dgm:spPr/>
      <dgm:t>
        <a:bodyPr/>
        <a:lstStyle/>
        <a:p>
          <a:r>
            <a:rPr lang="en-US" dirty="0"/>
            <a:t>Economic Security</a:t>
          </a:r>
        </a:p>
      </dgm:t>
    </dgm:pt>
    <dgm:pt modelId="{AE8942CF-C011-4D63-BAD7-9B8B623305F0}" type="parTrans" cxnId="{D1C9EA3F-425D-445D-9EB7-4A5E74ABB264}">
      <dgm:prSet/>
      <dgm:spPr/>
      <dgm:t>
        <a:bodyPr/>
        <a:lstStyle/>
        <a:p>
          <a:endParaRPr lang="en-US"/>
        </a:p>
      </dgm:t>
    </dgm:pt>
    <dgm:pt modelId="{B2A4AFBA-8F48-4956-9D3B-91638B0613FC}" type="sibTrans" cxnId="{D1C9EA3F-425D-445D-9EB7-4A5E74ABB264}">
      <dgm:prSet/>
      <dgm:spPr/>
      <dgm:t>
        <a:bodyPr/>
        <a:lstStyle/>
        <a:p>
          <a:endParaRPr lang="en-US"/>
        </a:p>
      </dgm:t>
    </dgm:pt>
    <dgm:pt modelId="{500391B5-19CE-49B6-AB7B-92359DDA60CB}">
      <dgm:prSet phldrT="[Text]"/>
      <dgm:spPr/>
      <dgm:t>
        <a:bodyPr/>
        <a:lstStyle/>
        <a:p>
          <a:r>
            <a:rPr lang="en-US" dirty="0"/>
            <a:t>Social Justice</a:t>
          </a:r>
        </a:p>
      </dgm:t>
    </dgm:pt>
    <dgm:pt modelId="{5A493216-528B-40B6-86B8-650D0CBEBEDD}" type="parTrans" cxnId="{BD95C8E4-CADA-4CCF-A40D-848A95F05241}">
      <dgm:prSet/>
      <dgm:spPr/>
      <dgm:t>
        <a:bodyPr/>
        <a:lstStyle/>
        <a:p>
          <a:endParaRPr lang="en-US"/>
        </a:p>
      </dgm:t>
    </dgm:pt>
    <dgm:pt modelId="{1D9A23C6-C127-43C2-A045-449AC6229912}" type="sibTrans" cxnId="{BD95C8E4-CADA-4CCF-A40D-848A95F05241}">
      <dgm:prSet/>
      <dgm:spPr/>
      <dgm:t>
        <a:bodyPr/>
        <a:lstStyle/>
        <a:p>
          <a:endParaRPr lang="en-US"/>
        </a:p>
      </dgm:t>
    </dgm:pt>
    <dgm:pt modelId="{7EFBD026-0E17-4DDC-B65D-40F7B8DEF189}">
      <dgm:prSet phldrT="[Text]"/>
      <dgm:spPr/>
      <dgm:t>
        <a:bodyPr/>
        <a:lstStyle/>
        <a:p>
          <a:r>
            <a:rPr lang="en-US" dirty="0"/>
            <a:t>Environmental Quality</a:t>
          </a:r>
        </a:p>
      </dgm:t>
    </dgm:pt>
    <dgm:pt modelId="{838F879D-0797-4486-83D2-8DE17448175F}" type="parTrans" cxnId="{61BCFA22-F234-4A1D-B494-FF14A1464083}">
      <dgm:prSet/>
      <dgm:spPr/>
      <dgm:t>
        <a:bodyPr/>
        <a:lstStyle/>
        <a:p>
          <a:endParaRPr lang="en-US"/>
        </a:p>
      </dgm:t>
    </dgm:pt>
    <dgm:pt modelId="{D3971C68-B3FC-4955-B1EF-04FB80EAFFBA}" type="sibTrans" cxnId="{61BCFA22-F234-4A1D-B494-FF14A1464083}">
      <dgm:prSet/>
      <dgm:spPr/>
      <dgm:t>
        <a:bodyPr/>
        <a:lstStyle/>
        <a:p>
          <a:endParaRPr lang="en-US"/>
        </a:p>
      </dgm:t>
    </dgm:pt>
    <dgm:pt modelId="{5CFB7567-0177-49BD-A789-0BAF1D061219}" type="pres">
      <dgm:prSet presAssocID="{15F517F9-1972-4AE3-881D-BE6D3E790A43}" presName="Name0" presStyleCnt="0">
        <dgm:presLayoutVars>
          <dgm:chMax val="1"/>
          <dgm:chPref val="1"/>
          <dgm:dir/>
          <dgm:animOne val="branch"/>
          <dgm:animLvl val="lvl"/>
        </dgm:presLayoutVars>
      </dgm:prSet>
      <dgm:spPr/>
    </dgm:pt>
    <dgm:pt modelId="{327E23D5-8A3B-4981-9CCB-D1DD037AA839}" type="pres">
      <dgm:prSet presAssocID="{3769B087-77E4-4956-AC2E-20EAC5961650}" presName="singleCycle" presStyleCnt="0"/>
      <dgm:spPr/>
    </dgm:pt>
    <dgm:pt modelId="{BE11AC9A-7B4F-49AB-910F-3CB59E1D1458}" type="pres">
      <dgm:prSet presAssocID="{3769B087-77E4-4956-AC2E-20EAC5961650}" presName="singleCenter" presStyleLbl="node1" presStyleIdx="0" presStyleCnt="4">
        <dgm:presLayoutVars>
          <dgm:chMax val="7"/>
          <dgm:chPref val="7"/>
        </dgm:presLayoutVars>
      </dgm:prSet>
      <dgm:spPr/>
    </dgm:pt>
    <dgm:pt modelId="{EBB01D2C-0A3F-4FF0-829B-74908B4041CA}" type="pres">
      <dgm:prSet presAssocID="{AE8942CF-C011-4D63-BAD7-9B8B623305F0}" presName="Name56" presStyleLbl="parChTrans1D2" presStyleIdx="0" presStyleCnt="3"/>
      <dgm:spPr/>
    </dgm:pt>
    <dgm:pt modelId="{D4CD4C77-B50C-4C25-BE57-13752C7A1A7C}" type="pres">
      <dgm:prSet presAssocID="{6F911242-BC4D-4CD0-85F9-7100745D6993}" presName="text0" presStyleLbl="node1" presStyleIdx="1" presStyleCnt="4" custScaleX="156274" custScaleY="156223" custRadScaleRad="85936" custRadScaleInc="0">
        <dgm:presLayoutVars>
          <dgm:bulletEnabled val="1"/>
        </dgm:presLayoutVars>
      </dgm:prSet>
      <dgm:spPr/>
    </dgm:pt>
    <dgm:pt modelId="{4FEF7289-E31C-430B-AE07-89010578E425}" type="pres">
      <dgm:prSet presAssocID="{5A493216-528B-40B6-86B8-650D0CBEBEDD}" presName="Name56" presStyleLbl="parChTrans1D2" presStyleIdx="1" presStyleCnt="3"/>
      <dgm:spPr/>
    </dgm:pt>
    <dgm:pt modelId="{336C2021-D59E-47DD-8E0F-84DAE17AAEA1}" type="pres">
      <dgm:prSet presAssocID="{500391B5-19CE-49B6-AB7B-92359DDA60CB}" presName="text0" presStyleLbl="node1" presStyleIdx="2" presStyleCnt="4" custScaleX="158008" custScaleY="141001" custRadScaleRad="99342" custRadScaleInc="-11055">
        <dgm:presLayoutVars>
          <dgm:bulletEnabled val="1"/>
        </dgm:presLayoutVars>
      </dgm:prSet>
      <dgm:spPr/>
    </dgm:pt>
    <dgm:pt modelId="{3CDDB666-6690-46FF-AC2E-74E0C3132F61}" type="pres">
      <dgm:prSet presAssocID="{838F879D-0797-4486-83D2-8DE17448175F}" presName="Name56" presStyleLbl="parChTrans1D2" presStyleIdx="2" presStyleCnt="3"/>
      <dgm:spPr/>
    </dgm:pt>
    <dgm:pt modelId="{90E36D66-C9D9-4C6E-8105-9F1E9810D9CB}" type="pres">
      <dgm:prSet presAssocID="{7EFBD026-0E17-4DDC-B65D-40F7B8DEF189}" presName="text0" presStyleLbl="node1" presStyleIdx="3" presStyleCnt="4" custScaleX="169735" custScaleY="135722" custRadScaleRad="101478" custRadScaleInc="10517">
        <dgm:presLayoutVars>
          <dgm:bulletEnabled val="1"/>
        </dgm:presLayoutVars>
      </dgm:prSet>
      <dgm:spPr/>
    </dgm:pt>
  </dgm:ptLst>
  <dgm:cxnLst>
    <dgm:cxn modelId="{61BCFA22-F234-4A1D-B494-FF14A1464083}" srcId="{3769B087-77E4-4956-AC2E-20EAC5961650}" destId="{7EFBD026-0E17-4DDC-B65D-40F7B8DEF189}" srcOrd="2" destOrd="0" parTransId="{838F879D-0797-4486-83D2-8DE17448175F}" sibTransId="{D3971C68-B3FC-4955-B1EF-04FB80EAFFBA}"/>
    <dgm:cxn modelId="{D1C9EA3F-425D-445D-9EB7-4A5E74ABB264}" srcId="{3769B087-77E4-4956-AC2E-20EAC5961650}" destId="{6F911242-BC4D-4CD0-85F9-7100745D6993}" srcOrd="0" destOrd="0" parTransId="{AE8942CF-C011-4D63-BAD7-9B8B623305F0}" sibTransId="{B2A4AFBA-8F48-4956-9D3B-91638B0613FC}"/>
    <dgm:cxn modelId="{2D761C61-AC5B-4232-93D6-4FD19DFF3746}" type="presOf" srcId="{3769B087-77E4-4956-AC2E-20EAC5961650}" destId="{BE11AC9A-7B4F-49AB-910F-3CB59E1D1458}" srcOrd="0" destOrd="0" presId="urn:microsoft.com/office/officeart/2008/layout/RadialCluster"/>
    <dgm:cxn modelId="{9AD59C52-5AE7-477D-8816-A1D0846EB875}" type="presOf" srcId="{5A493216-528B-40B6-86B8-650D0CBEBEDD}" destId="{4FEF7289-E31C-430B-AE07-89010578E425}" srcOrd="0" destOrd="0" presId="urn:microsoft.com/office/officeart/2008/layout/RadialCluster"/>
    <dgm:cxn modelId="{E15CEB53-CCEE-4592-9E57-389A6760AAA6}" type="presOf" srcId="{500391B5-19CE-49B6-AB7B-92359DDA60CB}" destId="{336C2021-D59E-47DD-8E0F-84DAE17AAEA1}" srcOrd="0" destOrd="0" presId="urn:microsoft.com/office/officeart/2008/layout/RadialCluster"/>
    <dgm:cxn modelId="{F1E7D374-6773-40D9-BB14-70BD173339A2}" type="presOf" srcId="{AE8942CF-C011-4D63-BAD7-9B8B623305F0}" destId="{EBB01D2C-0A3F-4FF0-829B-74908B4041CA}" srcOrd="0" destOrd="0" presId="urn:microsoft.com/office/officeart/2008/layout/RadialCluster"/>
    <dgm:cxn modelId="{92A0C4C8-76BE-4489-A3C9-4EE71010A7B3}" type="presOf" srcId="{6F911242-BC4D-4CD0-85F9-7100745D6993}" destId="{D4CD4C77-B50C-4C25-BE57-13752C7A1A7C}" srcOrd="0" destOrd="0" presId="urn:microsoft.com/office/officeart/2008/layout/RadialCluster"/>
    <dgm:cxn modelId="{93AE75D7-BDEF-4F21-912C-DCB334CEE215}" srcId="{15F517F9-1972-4AE3-881D-BE6D3E790A43}" destId="{3769B087-77E4-4956-AC2E-20EAC5961650}" srcOrd="0" destOrd="0" parTransId="{27D4DE36-CE3F-4B6D-AA78-C97D8B9D3CD2}" sibTransId="{94FC9216-604C-4B13-A4F9-D86ECDF5AB76}"/>
    <dgm:cxn modelId="{491898DD-264E-48E7-A1AB-F97AA4795053}" type="presOf" srcId="{15F517F9-1972-4AE3-881D-BE6D3E790A43}" destId="{5CFB7567-0177-49BD-A789-0BAF1D061219}" srcOrd="0" destOrd="0" presId="urn:microsoft.com/office/officeart/2008/layout/RadialCluster"/>
    <dgm:cxn modelId="{BD95C8E4-CADA-4CCF-A40D-848A95F05241}" srcId="{3769B087-77E4-4956-AC2E-20EAC5961650}" destId="{500391B5-19CE-49B6-AB7B-92359DDA60CB}" srcOrd="1" destOrd="0" parTransId="{5A493216-528B-40B6-86B8-650D0CBEBEDD}" sibTransId="{1D9A23C6-C127-43C2-A045-449AC6229912}"/>
    <dgm:cxn modelId="{C8DDDAF7-5FBD-4A18-8F54-5C59FF8F906F}" type="presOf" srcId="{838F879D-0797-4486-83D2-8DE17448175F}" destId="{3CDDB666-6690-46FF-AC2E-74E0C3132F61}" srcOrd="0" destOrd="0" presId="urn:microsoft.com/office/officeart/2008/layout/RadialCluster"/>
    <dgm:cxn modelId="{027388FC-CBD3-4818-B983-328DD92E26EC}" type="presOf" srcId="{7EFBD026-0E17-4DDC-B65D-40F7B8DEF189}" destId="{90E36D66-C9D9-4C6E-8105-9F1E9810D9CB}" srcOrd="0" destOrd="0" presId="urn:microsoft.com/office/officeart/2008/layout/RadialCluster"/>
    <dgm:cxn modelId="{31270F2C-66B5-4A25-9BC8-BFAC721F600A}" type="presParOf" srcId="{5CFB7567-0177-49BD-A789-0BAF1D061219}" destId="{327E23D5-8A3B-4981-9CCB-D1DD037AA839}" srcOrd="0" destOrd="0" presId="urn:microsoft.com/office/officeart/2008/layout/RadialCluster"/>
    <dgm:cxn modelId="{43D344B8-55A4-4BDF-8156-EDDB1E923BA8}" type="presParOf" srcId="{327E23D5-8A3B-4981-9CCB-D1DD037AA839}" destId="{BE11AC9A-7B4F-49AB-910F-3CB59E1D1458}" srcOrd="0" destOrd="0" presId="urn:microsoft.com/office/officeart/2008/layout/RadialCluster"/>
    <dgm:cxn modelId="{EC6792F7-71FF-4849-B26E-3E52D1D32E27}" type="presParOf" srcId="{327E23D5-8A3B-4981-9CCB-D1DD037AA839}" destId="{EBB01D2C-0A3F-4FF0-829B-74908B4041CA}" srcOrd="1" destOrd="0" presId="urn:microsoft.com/office/officeart/2008/layout/RadialCluster"/>
    <dgm:cxn modelId="{757313E8-1F1C-4166-B8DD-DDB05BC25A2C}" type="presParOf" srcId="{327E23D5-8A3B-4981-9CCB-D1DD037AA839}" destId="{D4CD4C77-B50C-4C25-BE57-13752C7A1A7C}" srcOrd="2" destOrd="0" presId="urn:microsoft.com/office/officeart/2008/layout/RadialCluster"/>
    <dgm:cxn modelId="{F88DC7D2-05CC-4646-97B3-7436B56F080D}" type="presParOf" srcId="{327E23D5-8A3B-4981-9CCB-D1DD037AA839}" destId="{4FEF7289-E31C-430B-AE07-89010578E425}" srcOrd="3" destOrd="0" presId="urn:microsoft.com/office/officeart/2008/layout/RadialCluster"/>
    <dgm:cxn modelId="{5F089884-8A3D-4733-8279-1A79ADA32792}" type="presParOf" srcId="{327E23D5-8A3B-4981-9CCB-D1DD037AA839}" destId="{336C2021-D59E-47DD-8E0F-84DAE17AAEA1}" srcOrd="4" destOrd="0" presId="urn:microsoft.com/office/officeart/2008/layout/RadialCluster"/>
    <dgm:cxn modelId="{C9C9C287-C6B0-4E4D-9838-0484807B746C}" type="presParOf" srcId="{327E23D5-8A3B-4981-9CCB-D1DD037AA839}" destId="{3CDDB666-6690-46FF-AC2E-74E0C3132F61}" srcOrd="5" destOrd="0" presId="urn:microsoft.com/office/officeart/2008/layout/RadialCluster"/>
    <dgm:cxn modelId="{D082F910-F49D-4400-932F-37F6A78E6F7B}" type="presParOf" srcId="{327E23D5-8A3B-4981-9CCB-D1DD037AA839}" destId="{90E36D66-C9D9-4C6E-8105-9F1E9810D9C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1AC9A-7B4F-49AB-910F-3CB59E1D1458}">
      <dsp:nvSpPr>
        <dsp:cNvPr id="0" name=""/>
        <dsp:cNvSpPr/>
      </dsp:nvSpPr>
      <dsp:spPr>
        <a:xfrm>
          <a:off x="3500077" y="2928419"/>
          <a:ext cx="1857806" cy="185780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US" sz="2200" kern="1200" dirty="0"/>
            <a:t>Sustainable Development</a:t>
          </a:r>
        </a:p>
      </dsp:txBody>
      <dsp:txXfrm>
        <a:off x="3590768" y="3019110"/>
        <a:ext cx="1676424" cy="1676424"/>
      </dsp:txXfrm>
    </dsp:sp>
    <dsp:sp modelId="{EBB01D2C-0A3F-4FF0-829B-74908B4041CA}">
      <dsp:nvSpPr>
        <dsp:cNvPr id="0" name=""/>
        <dsp:cNvSpPr/>
      </dsp:nvSpPr>
      <dsp:spPr>
        <a:xfrm rot="16200000">
          <a:off x="4153074" y="2652513"/>
          <a:ext cx="551812" cy="0"/>
        </a:xfrm>
        <a:custGeom>
          <a:avLst/>
          <a:gdLst/>
          <a:ahLst/>
          <a:cxnLst/>
          <a:rect l="0" t="0" r="0" b="0"/>
          <a:pathLst>
            <a:path>
              <a:moveTo>
                <a:pt x="0" y="0"/>
              </a:moveTo>
              <a:lnTo>
                <a:pt x="551812" y="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CD4C77-B50C-4C25-BE57-13752C7A1A7C}">
      <dsp:nvSpPr>
        <dsp:cNvPr id="0" name=""/>
        <dsp:cNvSpPr/>
      </dsp:nvSpPr>
      <dsp:spPr>
        <a:xfrm>
          <a:off x="3456385" y="432051"/>
          <a:ext cx="1945189" cy="1944554"/>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1377950">
            <a:lnSpc>
              <a:spcPct val="90000"/>
            </a:lnSpc>
            <a:spcBef>
              <a:spcPct val="0"/>
            </a:spcBef>
            <a:spcAft>
              <a:spcPct val="35000"/>
            </a:spcAft>
            <a:buNone/>
          </a:pPr>
          <a:r>
            <a:rPr lang="en-US" sz="3100" kern="1200" dirty="0"/>
            <a:t>Economic Security</a:t>
          </a:r>
        </a:p>
      </dsp:txBody>
      <dsp:txXfrm>
        <a:off x="3551310" y="526976"/>
        <a:ext cx="1755339" cy="1754704"/>
      </dsp:txXfrm>
    </dsp:sp>
    <dsp:sp modelId="{4FEF7289-E31C-430B-AE07-89010578E425}">
      <dsp:nvSpPr>
        <dsp:cNvPr id="0" name=""/>
        <dsp:cNvSpPr/>
      </dsp:nvSpPr>
      <dsp:spPr>
        <a:xfrm rot="1402020">
          <a:off x="5327024" y="4407891"/>
          <a:ext cx="752517" cy="0"/>
        </a:xfrm>
        <a:custGeom>
          <a:avLst/>
          <a:gdLst/>
          <a:ahLst/>
          <a:cxnLst/>
          <a:rect l="0" t="0" r="0" b="0"/>
          <a:pathLst>
            <a:path>
              <a:moveTo>
                <a:pt x="0" y="0"/>
              </a:moveTo>
              <a:lnTo>
                <a:pt x="752517" y="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6C2021-D59E-47DD-8E0F-84DAE17AAEA1}">
      <dsp:nvSpPr>
        <dsp:cNvPr id="0" name=""/>
        <dsp:cNvSpPr/>
      </dsp:nvSpPr>
      <dsp:spPr>
        <a:xfrm>
          <a:off x="6048681" y="4104458"/>
          <a:ext cx="1966773" cy="1755082"/>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marL="0" lvl="0" indent="0" algn="ctr" defTabSz="1555750">
            <a:lnSpc>
              <a:spcPct val="90000"/>
            </a:lnSpc>
            <a:spcBef>
              <a:spcPct val="0"/>
            </a:spcBef>
            <a:spcAft>
              <a:spcPct val="35000"/>
            </a:spcAft>
            <a:buNone/>
          </a:pPr>
          <a:r>
            <a:rPr lang="en-US" sz="3500" kern="1200" dirty="0"/>
            <a:t>Social Justice</a:t>
          </a:r>
        </a:p>
      </dsp:txBody>
      <dsp:txXfrm>
        <a:off x="6134357" y="4190134"/>
        <a:ext cx="1795421" cy="1583730"/>
      </dsp:txXfrm>
    </dsp:sp>
    <dsp:sp modelId="{3CDDB666-6690-46FF-AC2E-74E0C3132F61}">
      <dsp:nvSpPr>
        <dsp:cNvPr id="0" name=""/>
        <dsp:cNvSpPr/>
      </dsp:nvSpPr>
      <dsp:spPr>
        <a:xfrm rot="9378612">
          <a:off x="2802107" y="4411269"/>
          <a:ext cx="728671" cy="0"/>
        </a:xfrm>
        <a:custGeom>
          <a:avLst/>
          <a:gdLst/>
          <a:ahLst/>
          <a:cxnLst/>
          <a:rect l="0" t="0" r="0" b="0"/>
          <a:pathLst>
            <a:path>
              <a:moveTo>
                <a:pt x="0" y="0"/>
              </a:moveTo>
              <a:lnTo>
                <a:pt x="728671" y="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0E36D66-C9D9-4C6E-8105-9F1E9810D9CB}">
      <dsp:nvSpPr>
        <dsp:cNvPr id="0" name=""/>
        <dsp:cNvSpPr/>
      </dsp:nvSpPr>
      <dsp:spPr>
        <a:xfrm>
          <a:off x="720065" y="4176458"/>
          <a:ext cx="2112742" cy="1689372"/>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Environmental Quality</a:t>
          </a:r>
        </a:p>
      </dsp:txBody>
      <dsp:txXfrm>
        <a:off x="802533" y="4258926"/>
        <a:ext cx="1947806" cy="1524436"/>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14/03/2023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mailto:ken.dicks@uwtsd.ac.uk"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esdtoolkit.org/" TargetMode="External"/><Relationship Id="rId2" Type="http://schemas.openxmlformats.org/officeDocument/2006/relationships/hyperlink" Target="https://www-jstor-org.ezproxy.uwtsd.ac.uk/stable/j.ctt2jcj0d.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8794790.001.0001/acref-9780198794790-e-136?rskey=SCEafw&amp;result=1"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igbp.net/publications/stateoftheplanetdeclaration.4.6b007aff13cb59eff6411baa.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eb.archive.org/web/20190925160854/https:/www.ecowatch.com/un-climate-action-summit-2640575796.html" TargetMode="External"/><Relationship Id="rId2" Type="http://schemas.openxmlformats.org/officeDocument/2006/relationships/hyperlink" Target="https://www.ecowatch.com/un-climate-action-summit-2640575796.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cop27.eg/#/news/259/Historic%20Climate%20Deal%20Sealed%20a"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sdgs.un.org/goals"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8794790.001.0001/acref-9780198794790-e-136?rskey=SCEafw&amp;result=1" TargetMode="External"/><Relationship Id="rId2" Type="http://schemas.openxmlformats.org/officeDocument/2006/relationships/hyperlink" Target="https://www-vlebooks-com.ezproxy.uwtsd.ac.uk/Product/Index/67348?page=0" TargetMode="External"/><Relationship Id="rId1" Type="http://schemas.openxmlformats.org/officeDocument/2006/relationships/slideLayout" Target="../slideLayouts/slideLayout2.xml"/><Relationship Id="rId5" Type="http://schemas.openxmlformats.org/officeDocument/2006/relationships/hyperlink" Target="https://www.google.co.uk/books/edition/The_Development_Dictionary/2bi_kf7QAq4C?hl=en&amp;gbpv=1&amp;dq=sachs+development+dictionary&amp;printsec=frontcover" TargetMode="External"/><Relationship Id="rId4" Type="http://schemas.openxmlformats.org/officeDocument/2006/relationships/hyperlink" Target="https://web-s-ebscohost-com.ezproxy.uwtsd.ac.uk/ehost/pdfviewer/pdfviewer?vid=0&amp;sid=1f75bfe0-5469-45b1-9484-7e3b2d7ea9b0%40redi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esdtoolkit.org/" TargetMode="External"/><Relationship Id="rId7" Type="http://schemas.openxmlformats.org/officeDocument/2006/relationships/hyperlink" Target="https://sustainabledevelopment.un.org/content/documents/5987our-common-future.pdf" TargetMode="External"/><Relationship Id="rId2" Type="http://schemas.openxmlformats.org/officeDocument/2006/relationships/hyperlink" Target="https://www-igi-global-com.ezproxy.uwtsd.ac.uk/gateway/book/142191" TargetMode="External"/><Relationship Id="rId1" Type="http://schemas.openxmlformats.org/officeDocument/2006/relationships/slideLayout" Target="../slideLayouts/slideLayout2.xml"/><Relationship Id="rId6" Type="http://schemas.openxmlformats.org/officeDocument/2006/relationships/hyperlink" Target="https://www-jstor-org.ezproxy.uwtsd.ac.uk/stable/j.ctt2jcj0d" TargetMode="External"/><Relationship Id="rId5" Type="http://schemas.openxmlformats.org/officeDocument/2006/relationships/hyperlink" Target="https://books.google.co.uk/books?hl=en&amp;lr=&amp;id=NeWCAgAAQBAJ&amp;oi=fnd&amp;pg=PP1&amp;dq=Scott+Gough+Sustainable+Development+Framing+the+Issues&amp;ots=ZDGG7feItz&amp;sig=DrPa_s8-LEmguPykfJCK-RdbskM#v=onepage&amp;q=Scott%20Gough%20Sustainable%20Development%20Framing%20the%20Issues&amp;f=false" TargetMode="External"/><Relationship Id="rId4" Type="http://schemas.openxmlformats.org/officeDocument/2006/relationships/hyperlink" Target="https://www-vlebooks-com.ezproxy.uwtsd.ac.uk/Product/Index/2036942?page=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7" y="332656"/>
            <a:ext cx="2586705" cy="201622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084168" y="332656"/>
            <a:ext cx="151216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3059832" y="332656"/>
            <a:ext cx="432048"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2492896"/>
            <a:ext cx="2232248"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043608" y="2492896"/>
            <a:ext cx="3134438" cy="20882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55976" y="1916832"/>
            <a:ext cx="201622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3641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059832" y="1844824"/>
            <a:ext cx="1167610" cy="5040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497002"/>
            <a:ext cx="2016224" cy="10841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ECGE7003Q: Sustainable Communities</a:t>
            </a:r>
          </a:p>
        </p:txBody>
      </p:sp>
      <p:sp>
        <p:nvSpPr>
          <p:cNvPr id="18" name="TextBox 17"/>
          <p:cNvSpPr txBox="1"/>
          <p:nvPr/>
        </p:nvSpPr>
        <p:spPr>
          <a:xfrm>
            <a:off x="255254" y="5342621"/>
            <a:ext cx="8496944" cy="461665"/>
          </a:xfrm>
          <a:prstGeom prst="rect">
            <a:avLst/>
          </a:prstGeom>
          <a:noFill/>
        </p:spPr>
        <p:txBody>
          <a:bodyPr wrap="square" rtlCol="0">
            <a:spAutoFit/>
          </a:bodyPr>
          <a:lstStyle/>
          <a:p>
            <a:r>
              <a:rPr lang="en-GB" sz="2400" b="1" dirty="0"/>
              <a:t>Theme 2: Sustainability Issues- An Introduction (Part 1: Context)</a:t>
            </a:r>
          </a:p>
        </p:txBody>
      </p:sp>
      <p:pic>
        <p:nvPicPr>
          <p:cNvPr id="2" name="Picture 1">
            <a:extLst>
              <a:ext uri="{FF2B5EF4-FFF2-40B4-BE49-F238E27FC236}">
                <a16:creationId xmlns:a16="http://schemas.microsoft.com/office/drawing/2014/main" id="{1A82646B-6A85-3B06-34CF-CFDFCCD577FA}"/>
              </a:ext>
            </a:extLst>
          </p:cNvPr>
          <p:cNvPicPr>
            <a:picLocks noChangeAspect="1"/>
          </p:cNvPicPr>
          <p:nvPr/>
        </p:nvPicPr>
        <p:blipFill>
          <a:blip r:embed="rId2"/>
          <a:stretch>
            <a:fillRect/>
          </a:stretch>
        </p:blipFill>
        <p:spPr>
          <a:xfrm>
            <a:off x="4455697" y="2056842"/>
            <a:ext cx="1816782" cy="1160140"/>
          </a:xfrm>
          <a:prstGeom prst="rect">
            <a:avLst/>
          </a:prstGeom>
        </p:spPr>
      </p:pic>
      <p:pic>
        <p:nvPicPr>
          <p:cNvPr id="3" name="Picture 2">
            <a:extLst>
              <a:ext uri="{FF2B5EF4-FFF2-40B4-BE49-F238E27FC236}">
                <a16:creationId xmlns:a16="http://schemas.microsoft.com/office/drawing/2014/main" id="{464AB8FF-F381-2295-2D73-B0C086DDF2AB}"/>
              </a:ext>
            </a:extLst>
          </p:cNvPr>
          <p:cNvPicPr>
            <a:picLocks noChangeAspect="1"/>
          </p:cNvPicPr>
          <p:nvPr/>
        </p:nvPicPr>
        <p:blipFill>
          <a:blip r:embed="rId3"/>
          <a:stretch>
            <a:fillRect/>
          </a:stretch>
        </p:blipFill>
        <p:spPr>
          <a:xfrm>
            <a:off x="402441" y="400447"/>
            <a:ext cx="2428875" cy="1876425"/>
          </a:xfrm>
          <a:prstGeom prst="rect">
            <a:avLst/>
          </a:prstGeom>
        </p:spPr>
      </p:pic>
      <p:pic>
        <p:nvPicPr>
          <p:cNvPr id="12" name="Picture 11">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6734618" y="2636664"/>
            <a:ext cx="1939460" cy="1830313"/>
          </a:xfrm>
          <a:prstGeom prst="rect">
            <a:avLst/>
          </a:prstGeom>
        </p:spPr>
      </p:pic>
      <p:pic>
        <p:nvPicPr>
          <p:cNvPr id="16" name="Picture 15">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1187624" y="2636664"/>
            <a:ext cx="2864599" cy="1779067"/>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323527" y="2492896"/>
            <a:ext cx="620360"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1D192674-8FF3-BE99-FD76-983E1925BA42}"/>
              </a:ext>
            </a:extLst>
          </p:cNvPr>
          <p:cNvSpPr/>
          <p:nvPr/>
        </p:nvSpPr>
        <p:spPr>
          <a:xfrm>
            <a:off x="6588224" y="1844824"/>
            <a:ext cx="2232248" cy="564268"/>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A7B95A7A-C03F-F94F-7060-403C05691C0E}"/>
              </a:ext>
            </a:extLst>
          </p:cNvPr>
          <p:cNvPicPr>
            <a:picLocks noChangeAspect="1"/>
          </p:cNvPicPr>
          <p:nvPr/>
        </p:nvPicPr>
        <p:blipFill>
          <a:blip r:embed="rId6"/>
          <a:stretch>
            <a:fillRect/>
          </a:stretch>
        </p:blipFill>
        <p:spPr>
          <a:xfrm>
            <a:off x="6195115" y="459612"/>
            <a:ext cx="1256987" cy="1186247"/>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32040" y="332656"/>
            <a:ext cx="1007894"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D94F91E-FA9F-AB6D-88B5-B034987FA59C}"/>
              </a:ext>
            </a:extLst>
          </p:cNvPr>
          <p:cNvSpPr/>
          <p:nvPr/>
        </p:nvSpPr>
        <p:spPr>
          <a:xfrm>
            <a:off x="7668344" y="332656"/>
            <a:ext cx="1083854" cy="1398017"/>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89041983-11B4-D703-D57D-0CAEBF06AD8A}"/>
              </a:ext>
            </a:extLst>
          </p:cNvPr>
          <p:cNvSpPr txBox="1"/>
          <p:nvPr/>
        </p:nvSpPr>
        <p:spPr>
          <a:xfrm>
            <a:off x="2642970" y="6156012"/>
            <a:ext cx="5760640" cy="369332"/>
          </a:xfrm>
          <a:prstGeom prst="rect">
            <a:avLst/>
          </a:prstGeom>
          <a:noFill/>
        </p:spPr>
        <p:txBody>
          <a:bodyPr wrap="square" rtlCol="0">
            <a:spAutoFit/>
          </a:bodyPr>
          <a:lstStyle/>
          <a:p>
            <a:r>
              <a:rPr lang="en-GB" b="1" dirty="0"/>
              <a:t>Module Lead (MA EDS): Ken Dicks </a:t>
            </a:r>
            <a:r>
              <a:rPr lang="en-GB" b="1" dirty="0">
                <a:hlinkClick r:id="rId7"/>
              </a:rPr>
              <a:t>ken.dicks@uwtsd.ac.uk</a:t>
            </a:r>
            <a:r>
              <a:rPr lang="en-GB" b="1" dirty="0"/>
              <a:t> </a:t>
            </a:r>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AF52-3D03-4924-E231-357FDBEFBB37}"/>
              </a:ext>
            </a:extLst>
          </p:cNvPr>
          <p:cNvSpPr>
            <a:spLocks noGrp="1"/>
          </p:cNvSpPr>
          <p:nvPr>
            <p:ph type="title"/>
          </p:nvPr>
        </p:nvSpPr>
        <p:spPr>
          <a:xfrm>
            <a:off x="457200" y="274638"/>
            <a:ext cx="8229600" cy="778098"/>
          </a:xfrm>
        </p:spPr>
        <p:txBody>
          <a:bodyPr>
            <a:normAutofit fontScale="90000"/>
          </a:bodyPr>
          <a:lstStyle/>
          <a:p>
            <a:r>
              <a:rPr lang="en-GB" b="1" dirty="0"/>
              <a:t>Sustainability Issues: An Introduction</a:t>
            </a:r>
          </a:p>
        </p:txBody>
      </p:sp>
      <p:sp>
        <p:nvSpPr>
          <p:cNvPr id="3" name="TextBox 2">
            <a:extLst>
              <a:ext uri="{FF2B5EF4-FFF2-40B4-BE49-F238E27FC236}">
                <a16:creationId xmlns:a16="http://schemas.microsoft.com/office/drawing/2014/main" id="{92F5D0CB-E773-C09A-1D0E-94F97AD6C74E}"/>
              </a:ext>
            </a:extLst>
          </p:cNvPr>
          <p:cNvSpPr txBox="1"/>
          <p:nvPr/>
        </p:nvSpPr>
        <p:spPr>
          <a:xfrm>
            <a:off x="459230" y="1628800"/>
            <a:ext cx="8229600" cy="37240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600" dirty="0"/>
              <a:t>In this Theme we will address, if not answer, two key questions, namely:</a:t>
            </a:r>
          </a:p>
          <a:p>
            <a:pPr marL="457200" indent="-457200">
              <a:spcBef>
                <a:spcPts val="600"/>
              </a:spcBef>
              <a:spcAft>
                <a:spcPts val="600"/>
              </a:spcAft>
              <a:buFont typeface="Arial" panose="020B0604020202020204" pitchFamily="34" charset="0"/>
              <a:buChar char="•"/>
            </a:pPr>
            <a:r>
              <a:rPr lang="en-GB" sz="3600" dirty="0"/>
              <a:t>What do we mean by sustainability?, and</a:t>
            </a:r>
          </a:p>
          <a:p>
            <a:pPr marL="457200" indent="-457200">
              <a:spcBef>
                <a:spcPts val="600"/>
              </a:spcBef>
              <a:spcAft>
                <a:spcPts val="600"/>
              </a:spcAft>
              <a:buFont typeface="Arial" panose="020B0604020202020204" pitchFamily="34" charset="0"/>
              <a:buChar char="•"/>
            </a:pPr>
            <a:r>
              <a:rPr lang="en-GB" sz="3600" dirty="0"/>
              <a:t>Why explore sustainability on a MA in Equity &amp; Diversity?</a:t>
            </a:r>
          </a:p>
        </p:txBody>
      </p:sp>
    </p:spTree>
    <p:extLst>
      <p:ext uri="{BB962C8B-B14F-4D97-AF65-F5344CB8AC3E}">
        <p14:creationId xmlns:p14="http://schemas.microsoft.com/office/powerpoint/2010/main" val="326692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F25B4-A240-4E48-7FAA-61FE4889B935}"/>
              </a:ext>
            </a:extLst>
          </p:cNvPr>
          <p:cNvSpPr>
            <a:spLocks noGrp="1"/>
          </p:cNvSpPr>
          <p:nvPr>
            <p:ph type="title"/>
          </p:nvPr>
        </p:nvSpPr>
        <p:spPr>
          <a:xfrm>
            <a:off x="457200" y="274638"/>
            <a:ext cx="8229600" cy="706090"/>
          </a:xfrm>
        </p:spPr>
        <p:txBody>
          <a:bodyPr>
            <a:normAutofit fontScale="90000"/>
          </a:bodyPr>
          <a:lstStyle/>
          <a:p>
            <a:r>
              <a:rPr lang="en-GB" b="1" dirty="0"/>
              <a:t>Sustainability – Factfulness Quiz</a:t>
            </a:r>
          </a:p>
        </p:txBody>
      </p:sp>
      <p:sp>
        <p:nvSpPr>
          <p:cNvPr id="3" name="TextBox 2">
            <a:extLst>
              <a:ext uri="{FF2B5EF4-FFF2-40B4-BE49-F238E27FC236}">
                <a16:creationId xmlns:a16="http://schemas.microsoft.com/office/drawing/2014/main" id="{AE6835F4-4FAF-9B46-4528-4CD15C7F5017}"/>
              </a:ext>
            </a:extLst>
          </p:cNvPr>
          <p:cNvSpPr txBox="1"/>
          <p:nvPr/>
        </p:nvSpPr>
        <p:spPr>
          <a:xfrm>
            <a:off x="395536" y="2796644"/>
            <a:ext cx="8147248" cy="313932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If you haven’t already done so, take a few moments to complete the Factfulness quiz (link on Moodle)</a:t>
            </a:r>
          </a:p>
          <a:p>
            <a:pPr marL="285750" indent="-285750">
              <a:spcBef>
                <a:spcPts val="600"/>
              </a:spcBef>
              <a:spcAft>
                <a:spcPts val="600"/>
              </a:spcAft>
              <a:buFont typeface="Arial" panose="020B0604020202020204" pitchFamily="34" charset="0"/>
              <a:buChar char="•"/>
            </a:pPr>
            <a:r>
              <a:rPr lang="en-GB" sz="2400" dirty="0"/>
              <a:t>If you have already taken the quiz then take a few moments to think about your results</a:t>
            </a:r>
          </a:p>
          <a:p>
            <a:pPr marL="285750" indent="-285750">
              <a:spcBef>
                <a:spcPts val="600"/>
              </a:spcBef>
              <a:spcAft>
                <a:spcPts val="600"/>
              </a:spcAft>
              <a:buFont typeface="Arial" panose="020B0604020202020204" pitchFamily="34" charset="0"/>
              <a:buChar char="•"/>
            </a:pPr>
            <a:r>
              <a:rPr lang="en-GB" sz="2400" dirty="0"/>
              <a:t>Share your thoughts with the whole group</a:t>
            </a:r>
          </a:p>
          <a:p>
            <a:pPr marL="285750" indent="-285750">
              <a:spcBef>
                <a:spcPts val="600"/>
              </a:spcBef>
              <a:spcAft>
                <a:spcPts val="600"/>
              </a:spcAft>
              <a:buFont typeface="Arial" panose="020B0604020202020204" pitchFamily="34" charset="0"/>
              <a:buChar char="•"/>
            </a:pPr>
            <a:r>
              <a:rPr lang="en-GB" sz="2400" dirty="0"/>
              <a:t>Your own thoughts on this subject will be important in this Module</a:t>
            </a:r>
          </a:p>
        </p:txBody>
      </p:sp>
      <p:pic>
        <p:nvPicPr>
          <p:cNvPr id="5" name="Picture 4">
            <a:extLst>
              <a:ext uri="{FF2B5EF4-FFF2-40B4-BE49-F238E27FC236}">
                <a16:creationId xmlns:a16="http://schemas.microsoft.com/office/drawing/2014/main" id="{02C5CCF2-B664-783E-1B99-77926D633740}"/>
              </a:ext>
            </a:extLst>
          </p:cNvPr>
          <p:cNvPicPr>
            <a:picLocks noChangeAspect="1"/>
          </p:cNvPicPr>
          <p:nvPr/>
        </p:nvPicPr>
        <p:blipFill>
          <a:blip r:embed="rId2"/>
          <a:stretch>
            <a:fillRect/>
          </a:stretch>
        </p:blipFill>
        <p:spPr>
          <a:xfrm>
            <a:off x="3779912" y="965350"/>
            <a:ext cx="1109131" cy="1686941"/>
          </a:xfrm>
          <a:prstGeom prst="rect">
            <a:avLst/>
          </a:prstGeom>
        </p:spPr>
      </p:pic>
    </p:spTree>
    <p:extLst>
      <p:ext uri="{BB962C8B-B14F-4D97-AF65-F5344CB8AC3E}">
        <p14:creationId xmlns:p14="http://schemas.microsoft.com/office/powerpoint/2010/main" val="167967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9BDE88-1690-E569-0D62-8AEFE12339D4}"/>
              </a:ext>
            </a:extLst>
          </p:cNvPr>
          <p:cNvSpPr txBox="1"/>
          <p:nvPr/>
        </p:nvSpPr>
        <p:spPr>
          <a:xfrm>
            <a:off x="827584" y="116632"/>
            <a:ext cx="7416824" cy="769441"/>
          </a:xfrm>
          <a:prstGeom prst="rect">
            <a:avLst/>
          </a:prstGeom>
          <a:noFill/>
        </p:spPr>
        <p:txBody>
          <a:bodyPr wrap="square" rtlCol="0">
            <a:spAutoFit/>
          </a:bodyPr>
          <a:lstStyle/>
          <a:p>
            <a:pPr algn="ctr"/>
            <a:r>
              <a:rPr lang="en-GB" sz="4400" b="1" dirty="0"/>
              <a:t>Definitions of Sustainability</a:t>
            </a:r>
          </a:p>
        </p:txBody>
      </p:sp>
      <p:sp>
        <p:nvSpPr>
          <p:cNvPr id="5" name="TextBox 4">
            <a:extLst>
              <a:ext uri="{FF2B5EF4-FFF2-40B4-BE49-F238E27FC236}">
                <a16:creationId xmlns:a16="http://schemas.microsoft.com/office/drawing/2014/main" id="{B9C3E7FD-4B2D-8F06-50AD-0F8AC07B770D}"/>
              </a:ext>
            </a:extLst>
          </p:cNvPr>
          <p:cNvSpPr txBox="1"/>
          <p:nvPr/>
        </p:nvSpPr>
        <p:spPr>
          <a:xfrm>
            <a:off x="395536" y="1196752"/>
            <a:ext cx="8352928" cy="255454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Take a moment to think about the terms sustainability and sustainable development.</a:t>
            </a:r>
          </a:p>
          <a:p>
            <a:pPr marL="457200" indent="-457200">
              <a:spcBef>
                <a:spcPts val="600"/>
              </a:spcBef>
              <a:spcAft>
                <a:spcPts val="600"/>
              </a:spcAft>
              <a:buFont typeface="Arial" panose="020B0604020202020204" pitchFamily="34" charset="0"/>
              <a:buChar char="•"/>
            </a:pPr>
            <a:r>
              <a:rPr lang="en-GB" sz="2800" dirty="0"/>
              <a:t>What do they mean to you?</a:t>
            </a:r>
          </a:p>
          <a:p>
            <a:pPr marL="457200" indent="-457200">
              <a:spcBef>
                <a:spcPts val="600"/>
              </a:spcBef>
              <a:spcAft>
                <a:spcPts val="600"/>
              </a:spcAft>
              <a:buFont typeface="Arial" panose="020B0604020202020204" pitchFamily="34" charset="0"/>
              <a:buChar char="•"/>
            </a:pPr>
            <a:r>
              <a:rPr lang="en-GB" sz="2800" dirty="0"/>
              <a:t>At this stage, please don’t research a definition we just want your own thoughts.</a:t>
            </a:r>
          </a:p>
        </p:txBody>
      </p:sp>
      <p:sp>
        <p:nvSpPr>
          <p:cNvPr id="6" name="TextBox 5">
            <a:extLst>
              <a:ext uri="{FF2B5EF4-FFF2-40B4-BE49-F238E27FC236}">
                <a16:creationId xmlns:a16="http://schemas.microsoft.com/office/drawing/2014/main" id="{A534EA11-56C8-DDF8-E925-7CAE7EA8F468}"/>
              </a:ext>
            </a:extLst>
          </p:cNvPr>
          <p:cNvSpPr txBox="1"/>
          <p:nvPr/>
        </p:nvSpPr>
        <p:spPr>
          <a:xfrm>
            <a:off x="381504" y="4797152"/>
            <a:ext cx="8352928" cy="5232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Now share these with the group.</a:t>
            </a:r>
          </a:p>
        </p:txBody>
      </p:sp>
      <p:pic>
        <p:nvPicPr>
          <p:cNvPr id="8" name="Picture 7" descr="Icon&#10;&#10;Description automatically generated">
            <a:extLst>
              <a:ext uri="{FF2B5EF4-FFF2-40B4-BE49-F238E27FC236}">
                <a16:creationId xmlns:a16="http://schemas.microsoft.com/office/drawing/2014/main" id="{AF384C33-7DA7-2397-0B67-F92D461A81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1920" y="3649960"/>
            <a:ext cx="1075184" cy="1075184"/>
          </a:xfrm>
          <a:prstGeom prst="rect">
            <a:avLst/>
          </a:prstGeom>
        </p:spPr>
      </p:pic>
      <p:pic>
        <p:nvPicPr>
          <p:cNvPr id="10" name="Picture 9" descr="A picture containing pool ball, dark&#10;&#10;Description automatically generated">
            <a:extLst>
              <a:ext uri="{FF2B5EF4-FFF2-40B4-BE49-F238E27FC236}">
                <a16:creationId xmlns:a16="http://schemas.microsoft.com/office/drawing/2014/main" id="{A4E1B657-AEBF-8F7A-6C5F-79AE49E0E9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0272" y="5486482"/>
            <a:ext cx="926832" cy="926832"/>
          </a:xfrm>
          <a:prstGeom prst="rect">
            <a:avLst/>
          </a:prstGeom>
        </p:spPr>
      </p:pic>
    </p:spTree>
    <p:extLst>
      <p:ext uri="{BB962C8B-B14F-4D97-AF65-F5344CB8AC3E}">
        <p14:creationId xmlns:p14="http://schemas.microsoft.com/office/powerpoint/2010/main" val="4088461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AF52-3D03-4924-E231-357FDBEFBB37}"/>
              </a:ext>
            </a:extLst>
          </p:cNvPr>
          <p:cNvSpPr>
            <a:spLocks noGrp="1"/>
          </p:cNvSpPr>
          <p:nvPr>
            <p:ph type="title"/>
          </p:nvPr>
        </p:nvSpPr>
        <p:spPr>
          <a:xfrm>
            <a:off x="395536" y="50450"/>
            <a:ext cx="8229600" cy="778098"/>
          </a:xfrm>
        </p:spPr>
        <p:txBody>
          <a:bodyPr>
            <a:normAutofit/>
          </a:bodyPr>
          <a:lstStyle/>
          <a:p>
            <a:r>
              <a:rPr lang="en-GB" b="1" dirty="0"/>
              <a:t>So, what is sustainability about?</a:t>
            </a:r>
          </a:p>
        </p:txBody>
      </p:sp>
      <p:sp>
        <p:nvSpPr>
          <p:cNvPr id="3" name="TextBox 2">
            <a:extLst>
              <a:ext uri="{FF2B5EF4-FFF2-40B4-BE49-F238E27FC236}">
                <a16:creationId xmlns:a16="http://schemas.microsoft.com/office/drawing/2014/main" id="{92F5D0CB-E773-C09A-1D0E-94F97AD6C74E}"/>
              </a:ext>
            </a:extLst>
          </p:cNvPr>
          <p:cNvSpPr txBox="1"/>
          <p:nvPr/>
        </p:nvSpPr>
        <p:spPr>
          <a:xfrm>
            <a:off x="462753" y="1124744"/>
            <a:ext cx="8229600" cy="52937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A) It’s about the environment and green issues </a:t>
            </a:r>
          </a:p>
          <a:p>
            <a:pPr marL="457200" indent="-457200">
              <a:spcBef>
                <a:spcPts val="600"/>
              </a:spcBef>
              <a:spcAft>
                <a:spcPts val="600"/>
              </a:spcAft>
              <a:buFont typeface="Arial" panose="020B0604020202020204" pitchFamily="34" charset="0"/>
              <a:buChar char="•"/>
            </a:pPr>
            <a:r>
              <a:rPr lang="en-GB" sz="3200" dirty="0"/>
              <a:t>B) It’s about economic and financial sustainability </a:t>
            </a:r>
          </a:p>
          <a:p>
            <a:pPr marL="457200" indent="-457200">
              <a:spcBef>
                <a:spcPts val="600"/>
              </a:spcBef>
              <a:spcAft>
                <a:spcPts val="600"/>
              </a:spcAft>
              <a:buFont typeface="Arial" panose="020B0604020202020204" pitchFamily="34" charset="0"/>
              <a:buChar char="•"/>
            </a:pPr>
            <a:r>
              <a:rPr lang="en-GB" sz="3200" dirty="0"/>
              <a:t>C) It’s about social and community cohesion </a:t>
            </a:r>
          </a:p>
          <a:p>
            <a:pPr marL="457200" indent="-457200">
              <a:spcBef>
                <a:spcPts val="600"/>
              </a:spcBef>
              <a:spcAft>
                <a:spcPts val="600"/>
              </a:spcAft>
              <a:buFont typeface="Arial" panose="020B0604020202020204" pitchFamily="34" charset="0"/>
              <a:buChar char="•"/>
            </a:pPr>
            <a:r>
              <a:rPr lang="en-GB" sz="3200" dirty="0"/>
              <a:t>D) Nothing – it’s just the latest buzzword</a:t>
            </a:r>
          </a:p>
          <a:p>
            <a:pPr marL="457200" indent="-457200">
              <a:spcBef>
                <a:spcPts val="600"/>
              </a:spcBef>
              <a:spcAft>
                <a:spcPts val="600"/>
              </a:spcAft>
              <a:buFont typeface="Arial" panose="020B0604020202020204" pitchFamily="34" charset="0"/>
              <a:buChar char="•"/>
            </a:pPr>
            <a:r>
              <a:rPr lang="en-GB" sz="3200" dirty="0"/>
              <a:t> E) It involves the environment, the economy and society [i.e. options A, B &amp; C]</a:t>
            </a:r>
          </a:p>
          <a:p>
            <a:pPr marL="457200" indent="-457200">
              <a:spcBef>
                <a:spcPts val="600"/>
              </a:spcBef>
              <a:spcAft>
                <a:spcPts val="600"/>
              </a:spcAft>
              <a:buFont typeface="Arial" panose="020B0604020202020204" pitchFamily="34" charset="0"/>
              <a:buChar char="•"/>
            </a:pPr>
            <a:endParaRPr lang="en-GB" sz="3200" dirty="0"/>
          </a:p>
        </p:txBody>
      </p:sp>
    </p:spTree>
    <p:extLst>
      <p:ext uri="{BB962C8B-B14F-4D97-AF65-F5344CB8AC3E}">
        <p14:creationId xmlns:p14="http://schemas.microsoft.com/office/powerpoint/2010/main" val="96944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093296"/>
            <a:ext cx="1872208" cy="648072"/>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5"/>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396954" y="224644"/>
            <a:ext cx="6192688" cy="6192688"/>
          </a:xfrm>
        </p:spPr>
      </p:pic>
    </p:spTree>
    <p:extLst>
      <p:ext uri="{BB962C8B-B14F-4D97-AF65-F5344CB8AC3E}">
        <p14:creationId xmlns:p14="http://schemas.microsoft.com/office/powerpoint/2010/main" val="622009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07504" y="44624"/>
          <a:ext cx="8784976" cy="6192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7646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7544" y="6093296"/>
            <a:ext cx="1872208" cy="648072"/>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a:stretch>
            <a:fillRect/>
          </a:stretch>
        </p:blipFill>
        <p:spPr>
          <a:xfrm>
            <a:off x="1043608" y="226059"/>
            <a:ext cx="6480719" cy="6173333"/>
          </a:xfrm>
          <a:prstGeom prst="rect">
            <a:avLst/>
          </a:prstGeom>
        </p:spPr>
      </p:pic>
    </p:spTree>
    <p:extLst>
      <p:ext uri="{BB962C8B-B14F-4D97-AF65-F5344CB8AC3E}">
        <p14:creationId xmlns:p14="http://schemas.microsoft.com/office/powerpoint/2010/main" val="838419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7848872" cy="707886"/>
          </a:xfrm>
          <a:prstGeom prst="rect">
            <a:avLst/>
          </a:prstGeom>
          <a:noFill/>
        </p:spPr>
        <p:txBody>
          <a:bodyPr wrap="square" rtlCol="0">
            <a:spAutoFit/>
          </a:bodyPr>
          <a:lstStyle/>
          <a:p>
            <a:pPr algn="ctr"/>
            <a:r>
              <a:rPr lang="en-GB" sz="4000" b="1" dirty="0"/>
              <a:t>The Triple Bottom Line</a:t>
            </a:r>
          </a:p>
        </p:txBody>
      </p:sp>
      <p:sp>
        <p:nvSpPr>
          <p:cNvPr id="3" name="TextBox 2"/>
          <p:cNvSpPr txBox="1"/>
          <p:nvPr/>
        </p:nvSpPr>
        <p:spPr>
          <a:xfrm>
            <a:off x="107504" y="1268760"/>
            <a:ext cx="8856984" cy="283154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These three aspects; environment/planet, society/people and economy/profit have been labelled the Triple Bottom line by economists and business analysts such as John </a:t>
            </a:r>
            <a:r>
              <a:rPr lang="en-GB" sz="2800" dirty="0" err="1"/>
              <a:t>Elkington</a:t>
            </a:r>
            <a:r>
              <a:rPr lang="en-GB" sz="2800" dirty="0"/>
              <a:t> as far back as 1998</a:t>
            </a:r>
          </a:p>
          <a:p>
            <a:pPr marL="457200" indent="-457200">
              <a:spcBef>
                <a:spcPts val="600"/>
              </a:spcBef>
              <a:spcAft>
                <a:spcPts val="600"/>
              </a:spcAft>
              <a:buFont typeface="Arial" panose="020B0604020202020204" pitchFamily="34" charset="0"/>
              <a:buChar char="•"/>
            </a:pPr>
            <a:r>
              <a:rPr lang="en-GB" sz="2800" dirty="0"/>
              <a:t>They have argued that all three aspects need to be balanced in order for sustainable growth to be possible</a:t>
            </a:r>
          </a:p>
        </p:txBody>
      </p:sp>
      <p:sp>
        <p:nvSpPr>
          <p:cNvPr id="4" name="TextBox 3"/>
          <p:cNvSpPr txBox="1"/>
          <p:nvPr/>
        </p:nvSpPr>
        <p:spPr>
          <a:xfrm>
            <a:off x="6876256" y="4221088"/>
            <a:ext cx="1872208" cy="400110"/>
          </a:xfrm>
          <a:prstGeom prst="rect">
            <a:avLst/>
          </a:prstGeom>
          <a:noFill/>
        </p:spPr>
        <p:txBody>
          <a:bodyPr wrap="square" rtlCol="0">
            <a:spAutoFit/>
          </a:bodyPr>
          <a:lstStyle/>
          <a:p>
            <a:r>
              <a:rPr lang="en-GB" sz="2000" dirty="0" err="1"/>
              <a:t>Elkington</a:t>
            </a:r>
            <a:r>
              <a:rPr lang="en-GB" sz="2000" dirty="0"/>
              <a:t> (1998)</a:t>
            </a:r>
          </a:p>
        </p:txBody>
      </p:sp>
      <p:sp>
        <p:nvSpPr>
          <p:cNvPr id="6" name="TextBox 5"/>
          <p:cNvSpPr txBox="1"/>
          <p:nvPr/>
        </p:nvSpPr>
        <p:spPr>
          <a:xfrm>
            <a:off x="141610" y="4797152"/>
            <a:ext cx="8856984" cy="9541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concept will be a continuous theme throughout this Module</a:t>
            </a:r>
          </a:p>
        </p:txBody>
      </p:sp>
    </p:spTree>
    <p:extLst>
      <p:ext uri="{BB962C8B-B14F-4D97-AF65-F5344CB8AC3E}">
        <p14:creationId xmlns:p14="http://schemas.microsoft.com/office/powerpoint/2010/main" val="1149492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51C93983-2ACE-541E-1FEC-2716F24E81C0}"/>
              </a:ext>
            </a:extLst>
          </p:cNvPr>
          <p:cNvSpPr>
            <a:spLocks noGrp="1" noChangeArrowheads="1"/>
          </p:cNvSpPr>
          <p:nvPr>
            <p:ph type="title"/>
          </p:nvPr>
        </p:nvSpPr>
        <p:spPr>
          <a:xfrm>
            <a:off x="457200" y="188640"/>
            <a:ext cx="8229600" cy="778098"/>
          </a:xfrm>
        </p:spPr>
        <p:txBody>
          <a:bodyPr/>
          <a:lstStyle/>
          <a:p>
            <a:pPr eaLnBrk="1" fontAlgn="auto" hangingPunct="1">
              <a:spcAft>
                <a:spcPts val="0"/>
              </a:spcAft>
              <a:defRPr/>
            </a:pPr>
            <a:r>
              <a:rPr lang="en-GB" altLang="en-US" b="1" dirty="0">
                <a:solidFill>
                  <a:schemeClr val="tx1">
                    <a:lumMod val="75000"/>
                    <a:lumOff val="25000"/>
                  </a:schemeClr>
                </a:solidFill>
              </a:rPr>
              <a:t>Sustainable development </a:t>
            </a:r>
          </a:p>
        </p:txBody>
      </p:sp>
      <p:sp>
        <p:nvSpPr>
          <p:cNvPr id="16387" name="Rectangle 3">
            <a:extLst>
              <a:ext uri="{FF2B5EF4-FFF2-40B4-BE49-F238E27FC236}">
                <a16:creationId xmlns:a16="http://schemas.microsoft.com/office/drawing/2014/main" id="{FF73F8DF-CB09-4921-A192-7C6A0348F22E}"/>
              </a:ext>
            </a:extLst>
          </p:cNvPr>
          <p:cNvSpPr>
            <a:spLocks noGrp="1"/>
          </p:cNvSpPr>
          <p:nvPr>
            <p:ph idx="1"/>
          </p:nvPr>
        </p:nvSpPr>
        <p:spPr>
          <a:xfrm>
            <a:off x="683568" y="3429000"/>
            <a:ext cx="8229600" cy="2376338"/>
          </a:xfrm>
        </p:spPr>
        <p:txBody>
          <a:bodyPr>
            <a:normAutofit/>
          </a:bodyPr>
          <a:lstStyle/>
          <a:p>
            <a:pPr marL="0" indent="0" algn="ctr" eaLnBrk="1" hangingPunct="1">
              <a:buNone/>
            </a:pPr>
            <a:r>
              <a:rPr lang="en-GB" altLang="en-US" sz="2800" dirty="0"/>
              <a:t>"development that meets the needs of the present without compromising the ability of future generations to meet their own needs.“</a:t>
            </a:r>
          </a:p>
          <a:p>
            <a:pPr eaLnBrk="1" hangingPunct="1">
              <a:buFontTx/>
              <a:buNone/>
            </a:pPr>
            <a:r>
              <a:rPr lang="en-GB" altLang="en-US" sz="2800" dirty="0"/>
              <a:t> </a:t>
            </a:r>
          </a:p>
          <a:p>
            <a:pPr algn="r" eaLnBrk="1" hangingPunct="1">
              <a:buFontTx/>
              <a:buNone/>
            </a:pPr>
            <a:r>
              <a:rPr lang="en-GB" altLang="en-US" sz="1800" dirty="0"/>
              <a:t>World Commission on Environment and Development (1987)</a:t>
            </a:r>
          </a:p>
        </p:txBody>
      </p:sp>
      <p:sp>
        <p:nvSpPr>
          <p:cNvPr id="2" name="TextBox 1">
            <a:extLst>
              <a:ext uri="{FF2B5EF4-FFF2-40B4-BE49-F238E27FC236}">
                <a16:creationId xmlns:a16="http://schemas.microsoft.com/office/drawing/2014/main" id="{2F6FE35D-CC8D-352F-2AB0-57F3CE299CD6}"/>
              </a:ext>
            </a:extLst>
          </p:cNvPr>
          <p:cNvSpPr txBox="1"/>
          <p:nvPr/>
        </p:nvSpPr>
        <p:spPr>
          <a:xfrm>
            <a:off x="323528" y="1196752"/>
            <a:ext cx="8363272" cy="19697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Although given different names, this tripartite model of sustainable was established by the United Nations is its seminal report: </a:t>
            </a:r>
            <a:r>
              <a:rPr lang="en-GB" sz="2800" i="1" dirty="0"/>
              <a:t>Our Common Future</a:t>
            </a:r>
            <a:endParaRPr lang="en-GB" sz="2800" dirty="0"/>
          </a:p>
          <a:p>
            <a:pPr marL="457200" indent="-457200">
              <a:spcBef>
                <a:spcPts val="600"/>
              </a:spcBef>
              <a:spcAft>
                <a:spcPts val="600"/>
              </a:spcAft>
              <a:buFont typeface="Arial" panose="020B0604020202020204" pitchFamily="34" charset="0"/>
              <a:buChar char="•"/>
            </a:pPr>
            <a:r>
              <a:rPr lang="en-GB" sz="2800" dirty="0"/>
              <a:t>They defined sustainable development as;</a:t>
            </a:r>
          </a:p>
        </p:txBody>
      </p:sp>
    </p:spTree>
    <p:extLst>
      <p:ext uri="{BB962C8B-B14F-4D97-AF65-F5344CB8AC3E}">
        <p14:creationId xmlns:p14="http://schemas.microsoft.com/office/powerpoint/2010/main" val="193895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a:extLst>
              <a:ext uri="{FF2B5EF4-FFF2-40B4-BE49-F238E27FC236}">
                <a16:creationId xmlns:a16="http://schemas.microsoft.com/office/drawing/2014/main" id="{2CBCB370-2658-3FEC-9BD2-F2F7EC5EC4C8}"/>
              </a:ext>
            </a:extLst>
          </p:cNvPr>
          <p:cNvSpPr>
            <a:spLocks noGrp="1"/>
          </p:cNvSpPr>
          <p:nvPr>
            <p:ph type="title"/>
          </p:nvPr>
        </p:nvSpPr>
        <p:spPr>
          <a:xfrm>
            <a:off x="395536" y="234330"/>
            <a:ext cx="8229600" cy="706090"/>
          </a:xfrm>
        </p:spPr>
        <p:txBody>
          <a:bodyPr>
            <a:normAutofit fontScale="90000"/>
          </a:bodyPr>
          <a:lstStyle/>
          <a:p>
            <a:pPr eaLnBrk="1" fontAlgn="auto" hangingPunct="1">
              <a:spcAft>
                <a:spcPts val="0"/>
              </a:spcAft>
              <a:defRPr/>
            </a:pPr>
            <a:r>
              <a:rPr lang="en-US" altLang="en-US" b="1" dirty="0">
                <a:solidFill>
                  <a:schemeClr val="tx1">
                    <a:lumMod val="75000"/>
                    <a:lumOff val="25000"/>
                  </a:schemeClr>
                </a:solidFill>
              </a:rPr>
              <a:t>A sustainable society </a:t>
            </a:r>
          </a:p>
        </p:txBody>
      </p:sp>
      <p:sp>
        <p:nvSpPr>
          <p:cNvPr id="2" name="TextBox 1">
            <a:extLst>
              <a:ext uri="{FF2B5EF4-FFF2-40B4-BE49-F238E27FC236}">
                <a16:creationId xmlns:a16="http://schemas.microsoft.com/office/drawing/2014/main" id="{D3E4A2BD-03CF-C8C0-DA38-732E0F9CFB9B}"/>
              </a:ext>
            </a:extLst>
          </p:cNvPr>
          <p:cNvSpPr txBox="1"/>
          <p:nvPr/>
        </p:nvSpPr>
        <p:spPr>
          <a:xfrm>
            <a:off x="323528" y="1475782"/>
            <a:ext cx="8363272" cy="13849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definition has been taken further, for example by Meadows, Randers and Meadows, as being development;</a:t>
            </a:r>
          </a:p>
        </p:txBody>
      </p:sp>
      <p:sp>
        <p:nvSpPr>
          <p:cNvPr id="5" name="TextBox 4">
            <a:extLst>
              <a:ext uri="{FF2B5EF4-FFF2-40B4-BE49-F238E27FC236}">
                <a16:creationId xmlns:a16="http://schemas.microsoft.com/office/drawing/2014/main" id="{B8346EEB-307B-CB8F-7CA4-2D1FAC59598F}"/>
              </a:ext>
            </a:extLst>
          </p:cNvPr>
          <p:cNvSpPr txBox="1"/>
          <p:nvPr/>
        </p:nvSpPr>
        <p:spPr>
          <a:xfrm>
            <a:off x="755576" y="3150839"/>
            <a:ext cx="7869560" cy="2554545"/>
          </a:xfrm>
          <a:prstGeom prst="rect">
            <a:avLst/>
          </a:prstGeom>
          <a:noFill/>
        </p:spPr>
        <p:txBody>
          <a:bodyPr wrap="square" rtlCol="0">
            <a:spAutoFit/>
          </a:bodyPr>
          <a:lstStyle/>
          <a:p>
            <a:pPr algn="ctr"/>
            <a:r>
              <a:rPr lang="en-US" altLang="en-US" sz="2800" dirty="0"/>
              <a:t>‘….that can persist over generations, one that is far-seeing enough, flexible enough, and wise enough not to undermine either its physical or social systems of support’.</a:t>
            </a:r>
          </a:p>
          <a:p>
            <a:pPr algn="r"/>
            <a:r>
              <a:rPr lang="en-US" altLang="en-US" sz="2000" dirty="0"/>
              <a:t>(Meadows </a:t>
            </a:r>
            <a:r>
              <a:rPr lang="en-US" altLang="en-US" sz="2000" i="1" dirty="0"/>
              <a:t>et al</a:t>
            </a:r>
            <a:r>
              <a:rPr lang="en-US" altLang="en-US" sz="2000" dirty="0"/>
              <a:t>,  2005) </a:t>
            </a:r>
          </a:p>
          <a:p>
            <a:endParaRPr lang="en-GB" sz="2800" dirty="0"/>
          </a:p>
        </p:txBody>
      </p:sp>
    </p:spTree>
    <p:extLst>
      <p:ext uri="{BB962C8B-B14F-4D97-AF65-F5344CB8AC3E}">
        <p14:creationId xmlns:p14="http://schemas.microsoft.com/office/powerpoint/2010/main" val="3411858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2">
            <a:extLst>
              <a:ext uri="{FF2B5EF4-FFF2-40B4-BE49-F238E27FC236}">
                <a16:creationId xmlns:a16="http://schemas.microsoft.com/office/drawing/2014/main" id="{4EC9E8F9-C4A9-43F2-F203-B223EEF17115}"/>
              </a:ext>
            </a:extLst>
          </p:cNvPr>
          <p:cNvSpPr>
            <a:spLocks noGrp="1"/>
          </p:cNvSpPr>
          <p:nvPr>
            <p:ph type="title"/>
          </p:nvPr>
        </p:nvSpPr>
        <p:spPr>
          <a:xfrm>
            <a:off x="457200" y="274638"/>
            <a:ext cx="8229600" cy="778098"/>
          </a:xfrm>
        </p:spPr>
        <p:txBody>
          <a:bodyPr/>
          <a:lstStyle/>
          <a:p>
            <a:pPr eaLnBrk="1" fontAlgn="auto" hangingPunct="1">
              <a:spcAft>
                <a:spcPts val="0"/>
              </a:spcAft>
              <a:defRPr/>
            </a:pPr>
            <a:r>
              <a:rPr lang="en-GB" altLang="en-US" b="1" dirty="0">
                <a:solidFill>
                  <a:schemeClr val="tx1">
                    <a:lumMod val="75000"/>
                    <a:lumOff val="25000"/>
                  </a:schemeClr>
                </a:solidFill>
              </a:rPr>
              <a:t>Sustainable development </a:t>
            </a:r>
            <a:endParaRPr lang="en-US" altLang="en-US" b="1" dirty="0">
              <a:solidFill>
                <a:schemeClr val="tx1">
                  <a:lumMod val="75000"/>
                  <a:lumOff val="25000"/>
                </a:schemeClr>
              </a:solidFill>
            </a:endParaRPr>
          </a:p>
        </p:txBody>
      </p:sp>
      <p:sp>
        <p:nvSpPr>
          <p:cNvPr id="17411" name="Content Placeholder 1">
            <a:extLst>
              <a:ext uri="{FF2B5EF4-FFF2-40B4-BE49-F238E27FC236}">
                <a16:creationId xmlns:a16="http://schemas.microsoft.com/office/drawing/2014/main" id="{D2F4B6B1-13EA-ED80-3FCB-E9E6200A6B3A}"/>
              </a:ext>
            </a:extLst>
          </p:cNvPr>
          <p:cNvSpPr>
            <a:spLocks noGrp="1"/>
          </p:cNvSpPr>
          <p:nvPr>
            <p:ph idx="1"/>
          </p:nvPr>
        </p:nvSpPr>
        <p:spPr>
          <a:xfrm>
            <a:off x="111474" y="1196752"/>
            <a:ext cx="9001000" cy="4176463"/>
          </a:xfrm>
        </p:spPr>
        <p:txBody>
          <a:bodyPr>
            <a:noAutofit/>
          </a:bodyPr>
          <a:lstStyle/>
          <a:p>
            <a:pPr eaLnBrk="1" hangingPunct="1"/>
            <a:r>
              <a:rPr lang="en-GB" altLang="en-US" sz="2800" dirty="0"/>
              <a:t>What all tripartite models of sustainable development have in common is the understanding that the three elements (e.g. people, planet, profit) are intertwined in a complex relationship</a:t>
            </a:r>
          </a:p>
          <a:p>
            <a:pPr eaLnBrk="1" hangingPunct="1"/>
            <a:r>
              <a:rPr lang="en-GB" altLang="en-US" sz="2800" dirty="0"/>
              <a:t>For example, </a:t>
            </a:r>
            <a:r>
              <a:rPr lang="en-GB" altLang="en-US" sz="2800" dirty="0">
                <a:hlinkClick r:id="rId2"/>
              </a:rPr>
              <a:t>Vitek &amp; Jackson (2008, p.1) </a:t>
            </a:r>
            <a:r>
              <a:rPr lang="en-GB" altLang="en-US" sz="2800" dirty="0"/>
              <a:t>argue that ‘We don’t even know the full role of any of the species that have been discovered, let alone those not discovered or never to be discovered’. </a:t>
            </a:r>
          </a:p>
          <a:p>
            <a:pPr eaLnBrk="1" hangingPunct="1"/>
            <a:r>
              <a:rPr lang="en-GB" altLang="en-US" sz="2800" dirty="0"/>
              <a:t>In their exploration they introduce the theory of complexity to the debate on sustainability.</a:t>
            </a:r>
            <a:br>
              <a:rPr lang="en-GB" altLang="en-US" sz="2800" dirty="0"/>
            </a:br>
            <a:endParaRPr lang="en-GB" altLang="en-US" sz="2800" dirty="0"/>
          </a:p>
          <a:p>
            <a:pPr eaLnBrk="1" hangingPunct="1"/>
            <a:endParaRPr lang="en-US" altLang="en-US" sz="2800" dirty="0"/>
          </a:p>
        </p:txBody>
      </p:sp>
      <p:sp>
        <p:nvSpPr>
          <p:cNvPr id="3" name="TextBox 2">
            <a:extLst>
              <a:ext uri="{FF2B5EF4-FFF2-40B4-BE49-F238E27FC236}">
                <a16:creationId xmlns:a16="http://schemas.microsoft.com/office/drawing/2014/main" id="{26B822D4-F436-DB1B-D48B-D8B57DE5F2D6}"/>
              </a:ext>
            </a:extLst>
          </p:cNvPr>
          <p:cNvSpPr txBox="1"/>
          <p:nvPr/>
        </p:nvSpPr>
        <p:spPr>
          <a:xfrm>
            <a:off x="3024843" y="6021288"/>
            <a:ext cx="6048672" cy="923330"/>
          </a:xfrm>
          <a:prstGeom prst="rect">
            <a:avLst/>
          </a:prstGeom>
          <a:noFill/>
        </p:spPr>
        <p:txBody>
          <a:bodyPr wrap="square" rtlCol="0">
            <a:spAutoFit/>
          </a:bodyPr>
          <a:lstStyle/>
          <a:p>
            <a:r>
              <a:rPr lang="en-GB" dirty="0"/>
              <a:t>See also : McKeown, R. (2002). The ESD Toolkit 2.0. Web-published document. </a:t>
            </a:r>
            <a:r>
              <a:rPr lang="en-GB" dirty="0">
                <a:hlinkClick r:id="rId3"/>
              </a:rPr>
              <a:t>http://www.esdtoolkit.org/</a:t>
            </a:r>
            <a:r>
              <a:rPr lang="en-GB" dirty="0"/>
              <a:t>  </a:t>
            </a:r>
          </a:p>
          <a:p>
            <a:endParaRPr lang="en-GB" dirty="0"/>
          </a:p>
        </p:txBody>
      </p:sp>
    </p:spTree>
    <p:extLst>
      <p:ext uri="{BB962C8B-B14F-4D97-AF65-F5344CB8AC3E}">
        <p14:creationId xmlns:p14="http://schemas.microsoft.com/office/powerpoint/2010/main" val="2743956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73B21-8390-2A79-556B-EF153FD18293}"/>
              </a:ext>
            </a:extLst>
          </p:cNvPr>
          <p:cNvSpPr>
            <a:spLocks noGrp="1"/>
          </p:cNvSpPr>
          <p:nvPr>
            <p:ph type="title"/>
          </p:nvPr>
        </p:nvSpPr>
        <p:spPr>
          <a:xfrm>
            <a:off x="395536" y="188640"/>
            <a:ext cx="8229600" cy="850106"/>
          </a:xfrm>
        </p:spPr>
        <p:txBody>
          <a:bodyPr/>
          <a:lstStyle/>
          <a:p>
            <a:r>
              <a:rPr lang="en-GB" b="1" dirty="0"/>
              <a:t>Theorising Sustainability</a:t>
            </a:r>
          </a:p>
        </p:txBody>
      </p:sp>
      <p:sp>
        <p:nvSpPr>
          <p:cNvPr id="3" name="TextBox 2">
            <a:extLst>
              <a:ext uri="{FF2B5EF4-FFF2-40B4-BE49-F238E27FC236}">
                <a16:creationId xmlns:a16="http://schemas.microsoft.com/office/drawing/2014/main" id="{A1E9C34F-1FDD-DCB6-309F-F86C5D8966DD}"/>
              </a:ext>
            </a:extLst>
          </p:cNvPr>
          <p:cNvSpPr txBox="1"/>
          <p:nvPr/>
        </p:nvSpPr>
        <p:spPr>
          <a:xfrm>
            <a:off x="323528" y="1268760"/>
            <a:ext cx="5688632" cy="523220"/>
          </a:xfrm>
          <a:prstGeom prst="rect">
            <a:avLst/>
          </a:prstGeom>
          <a:noFill/>
        </p:spPr>
        <p:txBody>
          <a:bodyPr wrap="square" rtlCol="0">
            <a:spAutoFit/>
          </a:bodyPr>
          <a:lstStyle/>
          <a:p>
            <a:r>
              <a:rPr lang="en-GB" sz="2800" b="1" dirty="0"/>
              <a:t>Some questions for us to consider:</a:t>
            </a:r>
          </a:p>
        </p:txBody>
      </p:sp>
      <p:sp>
        <p:nvSpPr>
          <p:cNvPr id="4" name="TextBox 3">
            <a:extLst>
              <a:ext uri="{FF2B5EF4-FFF2-40B4-BE49-F238E27FC236}">
                <a16:creationId xmlns:a16="http://schemas.microsoft.com/office/drawing/2014/main" id="{A55B97A5-3723-0B7E-06A7-C3C1F47ADB8F}"/>
              </a:ext>
            </a:extLst>
          </p:cNvPr>
          <p:cNvSpPr txBox="1"/>
          <p:nvPr/>
        </p:nvSpPr>
        <p:spPr>
          <a:xfrm>
            <a:off x="683568" y="1988840"/>
            <a:ext cx="7941568" cy="270843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What are your initial thoughts on the tripartite models of sustainable development?</a:t>
            </a:r>
          </a:p>
          <a:p>
            <a:pPr marL="285750" indent="-285750">
              <a:spcBef>
                <a:spcPts val="600"/>
              </a:spcBef>
              <a:spcAft>
                <a:spcPts val="600"/>
              </a:spcAft>
              <a:buFont typeface="Arial" panose="020B0604020202020204" pitchFamily="34" charset="0"/>
              <a:buChar char="•"/>
            </a:pPr>
            <a:r>
              <a:rPr lang="en-GB" sz="2800" dirty="0"/>
              <a:t>Are there alternative viewpoints?</a:t>
            </a:r>
          </a:p>
          <a:p>
            <a:pPr marL="285750" indent="-285750">
              <a:spcBef>
                <a:spcPts val="600"/>
              </a:spcBef>
              <a:spcAft>
                <a:spcPts val="600"/>
              </a:spcAft>
              <a:buFont typeface="Arial" panose="020B0604020202020204" pitchFamily="34" charset="0"/>
              <a:buChar char="•"/>
            </a:pPr>
            <a:r>
              <a:rPr lang="en-GB" sz="2800" dirty="0"/>
              <a:t>Is UN model contested?</a:t>
            </a:r>
          </a:p>
          <a:p>
            <a:pPr marL="285750" indent="-285750">
              <a:spcBef>
                <a:spcPts val="600"/>
              </a:spcBef>
              <a:spcAft>
                <a:spcPts val="600"/>
              </a:spcAft>
              <a:buFont typeface="Arial" panose="020B0604020202020204" pitchFamily="34" charset="0"/>
              <a:buChar char="•"/>
            </a:pPr>
            <a:r>
              <a:rPr lang="en-GB" sz="2800" dirty="0"/>
              <a:t>What do we mean by </a:t>
            </a:r>
            <a:r>
              <a:rPr lang="en-GB" sz="2800" dirty="0">
                <a:hlinkClick r:id="rId2"/>
              </a:rPr>
              <a:t>complexity theory</a:t>
            </a:r>
            <a:r>
              <a:rPr lang="en-GB" sz="2800" dirty="0"/>
              <a:t>?</a:t>
            </a:r>
          </a:p>
        </p:txBody>
      </p:sp>
      <p:sp>
        <p:nvSpPr>
          <p:cNvPr id="5" name="TextBox 4">
            <a:extLst>
              <a:ext uri="{FF2B5EF4-FFF2-40B4-BE49-F238E27FC236}">
                <a16:creationId xmlns:a16="http://schemas.microsoft.com/office/drawing/2014/main" id="{AD632850-A175-45C4-8F26-A2AA37D4859B}"/>
              </a:ext>
            </a:extLst>
          </p:cNvPr>
          <p:cNvSpPr txBox="1"/>
          <p:nvPr/>
        </p:nvSpPr>
        <p:spPr>
          <a:xfrm>
            <a:off x="417300" y="4909983"/>
            <a:ext cx="8571072" cy="954107"/>
          </a:xfrm>
          <a:prstGeom prst="rect">
            <a:avLst/>
          </a:prstGeom>
          <a:noFill/>
        </p:spPr>
        <p:txBody>
          <a:bodyPr wrap="square" rtlCol="0">
            <a:spAutoFit/>
          </a:bodyPr>
          <a:lstStyle/>
          <a:p>
            <a:r>
              <a:rPr lang="en-GB" sz="2800" dirty="0"/>
              <a:t>We will continue to consider these questions throughout this Module </a:t>
            </a:r>
          </a:p>
        </p:txBody>
      </p:sp>
    </p:spTree>
    <p:extLst>
      <p:ext uri="{BB962C8B-B14F-4D97-AF65-F5344CB8AC3E}">
        <p14:creationId xmlns:p14="http://schemas.microsoft.com/office/powerpoint/2010/main" val="105146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23EE4-7BCD-CC34-9051-CE7E93F7F8E9}"/>
              </a:ext>
            </a:extLst>
          </p:cNvPr>
          <p:cNvSpPr>
            <a:spLocks noGrp="1"/>
          </p:cNvSpPr>
          <p:nvPr>
            <p:ph type="ctrTitle"/>
          </p:nvPr>
        </p:nvSpPr>
        <p:spPr>
          <a:xfrm>
            <a:off x="822325" y="758825"/>
            <a:ext cx="7543800" cy="3565525"/>
          </a:xfrm>
        </p:spPr>
        <p:txBody>
          <a:bodyPr/>
          <a:lstStyle/>
          <a:p>
            <a:pPr eaLnBrk="1" fontAlgn="auto" hangingPunct="1">
              <a:spcAft>
                <a:spcPts val="0"/>
              </a:spcAft>
              <a:defRPr/>
            </a:pPr>
            <a:br>
              <a:rPr lang="en-GB" altLang="en-US" sz="4900" b="1" dirty="0"/>
            </a:br>
            <a:r>
              <a:rPr lang="en-GB" altLang="en-US" sz="4900" b="1" dirty="0"/>
              <a:t>Why is Sustainability so Important ?</a:t>
            </a:r>
            <a:endParaRPr lang="en-US" altLang="en-US" sz="4900" b="1" dirty="0"/>
          </a:p>
        </p:txBody>
      </p:sp>
    </p:spTree>
    <p:extLst>
      <p:ext uri="{BB962C8B-B14F-4D97-AF65-F5344CB8AC3E}">
        <p14:creationId xmlns:p14="http://schemas.microsoft.com/office/powerpoint/2010/main" val="2365917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2">
            <a:extLst>
              <a:ext uri="{FF2B5EF4-FFF2-40B4-BE49-F238E27FC236}">
                <a16:creationId xmlns:a16="http://schemas.microsoft.com/office/drawing/2014/main" id="{2E8C0CBA-108C-AA41-AF41-55FD2F234C45}"/>
              </a:ext>
            </a:extLst>
          </p:cNvPr>
          <p:cNvSpPr>
            <a:spLocks noGrp="1"/>
          </p:cNvSpPr>
          <p:nvPr>
            <p:ph type="title"/>
          </p:nvPr>
        </p:nvSpPr>
        <p:spPr>
          <a:xfrm>
            <a:off x="457200" y="274638"/>
            <a:ext cx="8229600" cy="778098"/>
          </a:xfrm>
        </p:spPr>
        <p:txBody>
          <a:bodyPr>
            <a:normAutofit/>
          </a:bodyPr>
          <a:lstStyle/>
          <a:p>
            <a:pPr eaLnBrk="1" fontAlgn="auto" hangingPunct="1">
              <a:spcAft>
                <a:spcPts val="0"/>
              </a:spcAft>
              <a:defRPr/>
            </a:pPr>
            <a:r>
              <a:rPr lang="en-US" altLang="en-US" b="1" dirty="0">
                <a:solidFill>
                  <a:schemeClr val="tx1">
                    <a:lumMod val="75000"/>
                    <a:lumOff val="25000"/>
                  </a:schemeClr>
                </a:solidFill>
              </a:rPr>
              <a:t>Facing the future </a:t>
            </a:r>
          </a:p>
        </p:txBody>
      </p:sp>
      <p:sp>
        <p:nvSpPr>
          <p:cNvPr id="21507" name="Content Placeholder 1">
            <a:extLst>
              <a:ext uri="{FF2B5EF4-FFF2-40B4-BE49-F238E27FC236}">
                <a16:creationId xmlns:a16="http://schemas.microsoft.com/office/drawing/2014/main" id="{A736D360-6E17-EA34-46B6-F77612C8356E}"/>
              </a:ext>
            </a:extLst>
          </p:cNvPr>
          <p:cNvSpPr>
            <a:spLocks noGrp="1"/>
          </p:cNvSpPr>
          <p:nvPr>
            <p:ph idx="1"/>
          </p:nvPr>
        </p:nvSpPr>
        <p:spPr>
          <a:xfrm>
            <a:off x="452244" y="1166019"/>
            <a:ext cx="8229600" cy="1758926"/>
          </a:xfrm>
        </p:spPr>
        <p:txBody>
          <a:bodyPr/>
          <a:lstStyle/>
          <a:p>
            <a:pPr eaLnBrk="1" hangingPunct="1"/>
            <a:r>
              <a:rPr lang="en-GB" altLang="en-US" dirty="0"/>
              <a:t>What are the Challenges we are currently faced with in relation to the environment?</a:t>
            </a:r>
          </a:p>
          <a:p>
            <a:pPr eaLnBrk="1" hangingPunct="1"/>
            <a:r>
              <a:rPr lang="en-GB" altLang="en-US" dirty="0"/>
              <a:t>How does this impact on us :</a:t>
            </a:r>
          </a:p>
        </p:txBody>
      </p:sp>
      <p:sp>
        <p:nvSpPr>
          <p:cNvPr id="2" name="TextBox 1">
            <a:extLst>
              <a:ext uri="{FF2B5EF4-FFF2-40B4-BE49-F238E27FC236}">
                <a16:creationId xmlns:a16="http://schemas.microsoft.com/office/drawing/2014/main" id="{53E16D63-F8D6-1E7F-4AEB-C5ADAADA966A}"/>
              </a:ext>
            </a:extLst>
          </p:cNvPr>
          <p:cNvSpPr txBox="1"/>
          <p:nvPr/>
        </p:nvSpPr>
        <p:spPr>
          <a:xfrm>
            <a:off x="2051720" y="3140968"/>
            <a:ext cx="6336704" cy="286232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Socially</a:t>
            </a:r>
          </a:p>
          <a:p>
            <a:pPr marL="457200" indent="-457200">
              <a:spcBef>
                <a:spcPts val="600"/>
              </a:spcBef>
              <a:spcAft>
                <a:spcPts val="600"/>
              </a:spcAft>
              <a:buFont typeface="Arial" panose="020B0604020202020204" pitchFamily="34" charset="0"/>
              <a:buChar char="•"/>
            </a:pPr>
            <a:r>
              <a:rPr lang="en-GB" sz="2800" dirty="0"/>
              <a:t>Economically </a:t>
            </a:r>
          </a:p>
          <a:p>
            <a:pPr marL="457200" indent="-457200">
              <a:spcBef>
                <a:spcPts val="600"/>
              </a:spcBef>
              <a:spcAft>
                <a:spcPts val="600"/>
              </a:spcAft>
              <a:buFont typeface="Arial" panose="020B0604020202020204" pitchFamily="34" charset="0"/>
              <a:buChar char="•"/>
            </a:pPr>
            <a:r>
              <a:rPr lang="en-GB" sz="2800" dirty="0"/>
              <a:t>Environmentally? </a:t>
            </a:r>
          </a:p>
          <a:p>
            <a:pPr marL="457200" indent="-457200">
              <a:spcBef>
                <a:spcPts val="600"/>
              </a:spcBef>
              <a:spcAft>
                <a:spcPts val="600"/>
              </a:spcAft>
              <a:buFont typeface="Arial" panose="020B0604020202020204" pitchFamily="34" charset="0"/>
              <a:buChar char="•"/>
            </a:pPr>
            <a:r>
              <a:rPr lang="en-GB" sz="2800" dirty="0"/>
              <a:t>For our Well being? </a:t>
            </a:r>
          </a:p>
          <a:p>
            <a:pPr marL="457200" indent="-4572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3517278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2">
            <a:extLst>
              <a:ext uri="{FF2B5EF4-FFF2-40B4-BE49-F238E27FC236}">
                <a16:creationId xmlns:a16="http://schemas.microsoft.com/office/drawing/2014/main" id="{DA211CE4-8A5D-A398-4700-0B5092C92D35}"/>
              </a:ext>
            </a:extLst>
          </p:cNvPr>
          <p:cNvSpPr>
            <a:spLocks noGrp="1"/>
          </p:cNvSpPr>
          <p:nvPr>
            <p:ph type="title"/>
          </p:nvPr>
        </p:nvSpPr>
        <p:spPr/>
        <p:txBody>
          <a:bodyPr/>
          <a:lstStyle/>
          <a:p>
            <a:pPr eaLnBrk="1" fontAlgn="auto" hangingPunct="1">
              <a:spcAft>
                <a:spcPts val="0"/>
              </a:spcAft>
              <a:defRPr/>
            </a:pPr>
            <a:endParaRPr lang="en-US" altLang="en-US">
              <a:solidFill>
                <a:schemeClr val="tx1">
                  <a:lumMod val="75000"/>
                  <a:lumOff val="25000"/>
                </a:schemeClr>
              </a:solidFill>
            </a:endParaRPr>
          </a:p>
        </p:txBody>
      </p:sp>
      <p:sp>
        <p:nvSpPr>
          <p:cNvPr id="22531" name="Content Placeholder 1">
            <a:extLst>
              <a:ext uri="{FF2B5EF4-FFF2-40B4-BE49-F238E27FC236}">
                <a16:creationId xmlns:a16="http://schemas.microsoft.com/office/drawing/2014/main" id="{2298FEB5-D5B5-C4DF-9C88-0D86413627C8}"/>
              </a:ext>
            </a:extLst>
          </p:cNvPr>
          <p:cNvSpPr>
            <a:spLocks noGrp="1"/>
          </p:cNvSpPr>
          <p:nvPr>
            <p:ph idx="1"/>
          </p:nvPr>
        </p:nvSpPr>
        <p:spPr>
          <a:xfrm>
            <a:off x="366713" y="1873901"/>
            <a:ext cx="8229600" cy="4525963"/>
          </a:xfrm>
        </p:spPr>
        <p:txBody>
          <a:bodyPr>
            <a:normAutofit/>
          </a:bodyPr>
          <a:lstStyle/>
          <a:p>
            <a:pPr eaLnBrk="1" hangingPunct="1"/>
            <a:endParaRPr lang="en-US" altLang="en-US" sz="2800" dirty="0"/>
          </a:p>
          <a:p>
            <a:pPr eaLnBrk="1" hangingPunct="1"/>
            <a:r>
              <a:rPr lang="en-US" altLang="en-US" sz="2800" dirty="0"/>
              <a:t>The defining challenge of our age is to safeguard Earth’s natural processes to ensure the well-being of civilization while eradicating poverty, reducing conflict over resources, and supporting human and ecosystem health.’ </a:t>
            </a:r>
          </a:p>
          <a:p>
            <a:pPr marL="0" indent="0" algn="r" eaLnBrk="1" hangingPunct="1">
              <a:buNone/>
            </a:pPr>
            <a:r>
              <a:rPr lang="en-US" altLang="en-US" sz="2800" b="1" i="1" dirty="0"/>
              <a:t>State of the Planet Declaration, 2012 </a:t>
            </a:r>
          </a:p>
          <a:p>
            <a:pPr marL="0" indent="0" algn="r" eaLnBrk="1" hangingPunct="1">
              <a:buNone/>
            </a:pPr>
            <a:r>
              <a:rPr lang="en-US" altLang="en-US" sz="1400" b="1" i="1" dirty="0">
                <a:hlinkClick r:id="rId2"/>
              </a:rPr>
              <a:t>http://www.igbp.net/publications/stateoftheplanetdeclaration.4.6b007aff13cb59eff6411baa.html</a:t>
            </a:r>
            <a:r>
              <a:rPr lang="en-US" altLang="en-US" sz="1400" b="1" i="1" dirty="0"/>
              <a:t> </a:t>
            </a:r>
          </a:p>
          <a:p>
            <a:pPr eaLnBrk="1" hangingPunct="1"/>
            <a:endParaRPr lang="en-US" altLang="en-US" sz="2800" dirty="0"/>
          </a:p>
        </p:txBody>
      </p:sp>
      <p:pic>
        <p:nvPicPr>
          <p:cNvPr id="22532" name="Picture 2">
            <a:extLst>
              <a:ext uri="{FF2B5EF4-FFF2-40B4-BE49-F238E27FC236}">
                <a16:creationId xmlns:a16="http://schemas.microsoft.com/office/drawing/2014/main" id="{34B85D72-678C-E4D1-3A79-CC8E4BEF0F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544" y="282243"/>
            <a:ext cx="7373937" cy="1054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9245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64273-C2E3-8CFC-FC11-A097CFCF3B96}"/>
              </a:ext>
            </a:extLst>
          </p:cNvPr>
          <p:cNvSpPr>
            <a:spLocks noGrp="1"/>
          </p:cNvSpPr>
          <p:nvPr>
            <p:ph type="title"/>
          </p:nvPr>
        </p:nvSpPr>
        <p:spPr>
          <a:xfrm>
            <a:off x="395536" y="116632"/>
            <a:ext cx="8229600" cy="778098"/>
          </a:xfrm>
        </p:spPr>
        <p:txBody>
          <a:bodyPr/>
          <a:lstStyle/>
          <a:p>
            <a:pPr eaLnBrk="1" hangingPunct="1">
              <a:defRPr/>
            </a:pPr>
            <a:r>
              <a:rPr lang="en-GB" b="1" dirty="0"/>
              <a:t>2019 UN Climate Action Summit</a:t>
            </a:r>
            <a:r>
              <a:rPr lang="en-GB" dirty="0"/>
              <a:t> </a:t>
            </a:r>
          </a:p>
        </p:txBody>
      </p:sp>
      <p:sp>
        <p:nvSpPr>
          <p:cNvPr id="24579" name="Content Placeholder 2">
            <a:extLst>
              <a:ext uri="{FF2B5EF4-FFF2-40B4-BE49-F238E27FC236}">
                <a16:creationId xmlns:a16="http://schemas.microsoft.com/office/drawing/2014/main" id="{BAF3D42C-82A7-1175-6F5D-AD595D2E2467}"/>
              </a:ext>
            </a:extLst>
          </p:cNvPr>
          <p:cNvSpPr>
            <a:spLocks noGrp="1"/>
          </p:cNvSpPr>
          <p:nvPr>
            <p:ph idx="1"/>
          </p:nvPr>
        </p:nvSpPr>
        <p:spPr>
          <a:xfrm>
            <a:off x="395536" y="1052737"/>
            <a:ext cx="8042275" cy="3960440"/>
          </a:xfrm>
        </p:spPr>
        <p:txBody>
          <a:bodyPr>
            <a:noAutofit/>
          </a:bodyPr>
          <a:lstStyle/>
          <a:p>
            <a:pPr>
              <a:spcBef>
                <a:spcPts val="600"/>
              </a:spcBef>
              <a:spcAft>
                <a:spcPts val="600"/>
              </a:spcAft>
              <a:defRPr/>
            </a:pPr>
            <a:r>
              <a:rPr lang="en-GB" altLang="en-US" sz="2000" dirty="0"/>
              <a:t>The results of the summit were significant though it is believed that they were not enough to limit the rise of global temperature to less than 1.5 degrees as needed to address the climate crisis. </a:t>
            </a:r>
          </a:p>
          <a:p>
            <a:pPr>
              <a:spcBef>
                <a:spcPts val="600"/>
              </a:spcBef>
              <a:spcAft>
                <a:spcPts val="600"/>
              </a:spcAft>
              <a:defRPr/>
            </a:pPr>
            <a:r>
              <a:rPr lang="en-GB" altLang="en-US" sz="2000" dirty="0"/>
              <a:t>China did not increase its Paris agreement commitments, India did not pledge to reduce its use of coal, and the U.S. did not even speak at the conference.</a:t>
            </a:r>
          </a:p>
          <a:p>
            <a:pPr>
              <a:spcBef>
                <a:spcPts val="600"/>
              </a:spcBef>
              <a:spcAft>
                <a:spcPts val="600"/>
              </a:spcAft>
              <a:defRPr/>
            </a:pPr>
            <a:r>
              <a:rPr lang="en-GB" altLang="en-US" sz="2000" dirty="0"/>
              <a:t>However, important commitments were made in many areas and the organizers declared that:</a:t>
            </a:r>
          </a:p>
          <a:p>
            <a:pPr lvl="1" eaLnBrk="1" hangingPunct="1">
              <a:spcBef>
                <a:spcPts val="600"/>
              </a:spcBef>
              <a:spcAft>
                <a:spcPts val="600"/>
              </a:spcAft>
              <a:defRPr/>
            </a:pPr>
            <a:r>
              <a:rPr lang="en-GB" altLang="en-US" sz="2000" i="1" dirty="0"/>
              <a:t> "Summit initiatives were designed to ensure the actions undertaken would be fair for all, supporting jobs and clear air for better health, and protect the most vulnerable, as well as new initiatives on adaptation, agriculture and early warning systems that will protect 500 million additional people against the impacts of climate change.“</a:t>
            </a:r>
          </a:p>
        </p:txBody>
      </p:sp>
      <p:sp>
        <p:nvSpPr>
          <p:cNvPr id="3" name="TextBox 2">
            <a:extLst>
              <a:ext uri="{FF2B5EF4-FFF2-40B4-BE49-F238E27FC236}">
                <a16:creationId xmlns:a16="http://schemas.microsoft.com/office/drawing/2014/main" id="{6B9AF50A-ACA5-F4BB-7B20-35326583667C}"/>
              </a:ext>
            </a:extLst>
          </p:cNvPr>
          <p:cNvSpPr txBox="1"/>
          <p:nvPr/>
        </p:nvSpPr>
        <p:spPr>
          <a:xfrm>
            <a:off x="2339752" y="5805263"/>
            <a:ext cx="6552728" cy="1200329"/>
          </a:xfrm>
          <a:prstGeom prst="rect">
            <a:avLst/>
          </a:prstGeom>
          <a:noFill/>
        </p:spPr>
        <p:txBody>
          <a:bodyPr wrap="square" rtlCol="0">
            <a:spAutoFit/>
          </a:bodyPr>
          <a:lstStyle/>
          <a:p>
            <a:r>
              <a:rPr lang="en-GB" dirty="0"/>
              <a:t>See also, </a:t>
            </a:r>
            <a:r>
              <a:rPr lang="en-GB" altLang="en-US" dirty="0" err="1"/>
              <a:t>Rosane</a:t>
            </a:r>
            <a:r>
              <a:rPr lang="en-GB" altLang="en-US" dirty="0"/>
              <a:t>, Olivia (2019-09-24). </a:t>
            </a:r>
            <a:r>
              <a:rPr lang="en-GB" altLang="en-US" dirty="0">
                <a:hlinkClick r:id="rId2"/>
              </a:rPr>
              <a:t>"UN Climate Action Summit Falls 'Woefully Short' of Expectations"</a:t>
            </a:r>
            <a:r>
              <a:rPr lang="en-GB" altLang="en-US" dirty="0"/>
              <a:t>. </a:t>
            </a:r>
            <a:r>
              <a:rPr lang="en-GB" altLang="en-US" dirty="0" err="1"/>
              <a:t>Ecowatch</a:t>
            </a:r>
            <a:r>
              <a:rPr lang="en-GB" altLang="en-US" dirty="0"/>
              <a:t>. </a:t>
            </a:r>
            <a:r>
              <a:rPr lang="en-GB" altLang="en-US" dirty="0">
                <a:hlinkClick r:id="rId3"/>
              </a:rPr>
              <a:t>Archived</a:t>
            </a:r>
            <a:r>
              <a:rPr lang="en-GB" altLang="en-US" dirty="0"/>
              <a:t> from the original on 2019-09-25. Retrieved 2019-09-25.</a:t>
            </a:r>
            <a:endParaRPr lang="en-GB" altLang="en-US" i="1" dirty="0"/>
          </a:p>
          <a:p>
            <a:endParaRPr lang="en-GB" dirty="0"/>
          </a:p>
        </p:txBody>
      </p:sp>
    </p:spTree>
    <p:extLst>
      <p:ext uri="{BB962C8B-B14F-4D97-AF65-F5344CB8AC3E}">
        <p14:creationId xmlns:p14="http://schemas.microsoft.com/office/powerpoint/2010/main" val="2081807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6815A-AAAA-4C8D-BA71-3742AA06D95B}"/>
              </a:ext>
            </a:extLst>
          </p:cNvPr>
          <p:cNvSpPr>
            <a:spLocks noGrp="1"/>
          </p:cNvSpPr>
          <p:nvPr>
            <p:ph type="title"/>
          </p:nvPr>
        </p:nvSpPr>
        <p:spPr>
          <a:xfrm>
            <a:off x="457200" y="274638"/>
            <a:ext cx="8229600" cy="706090"/>
          </a:xfrm>
        </p:spPr>
        <p:txBody>
          <a:bodyPr>
            <a:normAutofit fontScale="90000"/>
          </a:bodyPr>
          <a:lstStyle/>
          <a:p>
            <a:r>
              <a:rPr lang="en-GB" b="1" dirty="0">
                <a:hlinkClick r:id="rId2"/>
              </a:rPr>
              <a:t>COP-27 (2022)</a:t>
            </a:r>
            <a:endParaRPr lang="en-GB" b="1" dirty="0"/>
          </a:p>
        </p:txBody>
      </p:sp>
      <p:sp>
        <p:nvSpPr>
          <p:cNvPr id="3" name="TextBox 2">
            <a:extLst>
              <a:ext uri="{FF2B5EF4-FFF2-40B4-BE49-F238E27FC236}">
                <a16:creationId xmlns:a16="http://schemas.microsoft.com/office/drawing/2014/main" id="{59B9B2C8-FB83-AC59-A662-1F9B18E8814E}"/>
              </a:ext>
            </a:extLst>
          </p:cNvPr>
          <p:cNvSpPr txBox="1"/>
          <p:nvPr/>
        </p:nvSpPr>
        <p:spPr>
          <a:xfrm>
            <a:off x="323528" y="1268760"/>
            <a:ext cx="8280920" cy="455509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27th Conference of the Parties to the United Nations Framework Convention on Climate Change</a:t>
            </a:r>
          </a:p>
          <a:p>
            <a:pPr marL="457200" indent="-457200">
              <a:spcBef>
                <a:spcPts val="600"/>
              </a:spcBef>
              <a:spcAft>
                <a:spcPts val="600"/>
              </a:spcAft>
              <a:buFont typeface="Arial" panose="020B0604020202020204" pitchFamily="34" charset="0"/>
              <a:buChar char="•"/>
            </a:pPr>
            <a:r>
              <a:rPr lang="en-GB" sz="2800" dirty="0"/>
              <a:t>Continuing the work to seek agreement on the steps needed</a:t>
            </a:r>
          </a:p>
          <a:p>
            <a:pPr marL="457200" indent="-457200">
              <a:spcBef>
                <a:spcPts val="600"/>
              </a:spcBef>
              <a:spcAft>
                <a:spcPts val="600"/>
              </a:spcAft>
              <a:buFont typeface="Arial" panose="020B0604020202020204" pitchFamily="34" charset="0"/>
              <a:buChar char="•"/>
            </a:pPr>
            <a:r>
              <a:rPr lang="en-GB" sz="2800" dirty="0"/>
              <a:t>COP 27 President H.E. </a:t>
            </a:r>
            <a:r>
              <a:rPr lang="en-GB" sz="2800" dirty="0" err="1"/>
              <a:t>Sameh</a:t>
            </a:r>
            <a:r>
              <a:rPr lang="en-GB" sz="2800" dirty="0"/>
              <a:t> Shoukry said:</a:t>
            </a:r>
          </a:p>
          <a:p>
            <a:pPr algn="ctr">
              <a:spcBef>
                <a:spcPts val="600"/>
              </a:spcBef>
              <a:spcAft>
                <a:spcPts val="600"/>
              </a:spcAft>
            </a:pPr>
            <a:r>
              <a:rPr lang="en-GB" sz="2000" dirty="0"/>
              <a:t>“We heard the calls, and we responded. Today, here in Sharm El-Sheikh, we established the first-ever dedicated fund for loss and damage, a fund that has been so long in the making. It was only appropriate that this COP, the implementation COP in Africa, is where the fund is finally established. Millions around the globe can now </a:t>
            </a:r>
            <a:r>
              <a:rPr lang="en-GB" sz="2000" dirty="0" err="1"/>
              <a:t>sensea</a:t>
            </a:r>
            <a:r>
              <a:rPr lang="en-GB" sz="2000" dirty="0"/>
              <a:t> glimmer of hope that their </a:t>
            </a:r>
            <a:r>
              <a:rPr lang="en-GB" sz="2000" dirty="0" err="1"/>
              <a:t>sufferingwill</a:t>
            </a:r>
            <a:r>
              <a:rPr lang="en-GB" sz="2000" dirty="0"/>
              <a:t> finally be addressed, </a:t>
            </a:r>
            <a:r>
              <a:rPr lang="en-GB" sz="2000" dirty="0" err="1"/>
              <a:t>swiftlyand</a:t>
            </a:r>
            <a:r>
              <a:rPr lang="en-GB" sz="2000" dirty="0"/>
              <a:t> appropriately.”</a:t>
            </a:r>
          </a:p>
        </p:txBody>
      </p:sp>
    </p:spTree>
    <p:extLst>
      <p:ext uri="{BB962C8B-B14F-4D97-AF65-F5344CB8AC3E}">
        <p14:creationId xmlns:p14="http://schemas.microsoft.com/office/powerpoint/2010/main" val="328760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0C6BC-F22A-DD4D-8CEC-4F8E47BC47C4}"/>
              </a:ext>
            </a:extLst>
          </p:cNvPr>
          <p:cNvSpPr>
            <a:spLocks noGrp="1"/>
          </p:cNvSpPr>
          <p:nvPr>
            <p:ph type="title"/>
          </p:nvPr>
        </p:nvSpPr>
        <p:spPr>
          <a:xfrm>
            <a:off x="327274" y="106363"/>
            <a:ext cx="8397378" cy="882650"/>
          </a:xfrm>
        </p:spPr>
        <p:txBody>
          <a:bodyPr>
            <a:normAutofit/>
          </a:bodyPr>
          <a:lstStyle/>
          <a:p>
            <a:pPr>
              <a:defRPr/>
            </a:pPr>
            <a:r>
              <a:rPr lang="en-GB" sz="4000" b="1" dirty="0"/>
              <a:t>UN Sustainable Development Goals </a:t>
            </a:r>
          </a:p>
        </p:txBody>
      </p:sp>
      <p:pic>
        <p:nvPicPr>
          <p:cNvPr id="24580" name="Content Placeholder 6" descr="The tobacco industry and the UN Sustainable Development Goals">
            <a:hlinkClick r:id="rId2"/>
            <a:extLst>
              <a:ext uri="{FF2B5EF4-FFF2-40B4-BE49-F238E27FC236}">
                <a16:creationId xmlns:a16="http://schemas.microsoft.com/office/drawing/2014/main" id="{90A1D750-CEE2-B009-2151-FE1BA4C624A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321594" y="2132856"/>
            <a:ext cx="6408738" cy="3260725"/>
          </a:xfrm>
        </p:spPr>
      </p:pic>
      <p:sp>
        <p:nvSpPr>
          <p:cNvPr id="3" name="TextBox 2">
            <a:extLst>
              <a:ext uri="{FF2B5EF4-FFF2-40B4-BE49-F238E27FC236}">
                <a16:creationId xmlns:a16="http://schemas.microsoft.com/office/drawing/2014/main" id="{4564EA74-B3DC-031C-14A1-1F21261162BB}"/>
              </a:ext>
            </a:extLst>
          </p:cNvPr>
          <p:cNvSpPr txBox="1"/>
          <p:nvPr/>
        </p:nvSpPr>
        <p:spPr>
          <a:xfrm>
            <a:off x="467544" y="1268760"/>
            <a:ext cx="6984776" cy="523220"/>
          </a:xfrm>
          <a:prstGeom prst="rect">
            <a:avLst/>
          </a:prstGeom>
          <a:noFill/>
        </p:spPr>
        <p:txBody>
          <a:bodyPr wrap="square" rtlCol="0">
            <a:spAutoFit/>
          </a:bodyPr>
          <a:lstStyle/>
          <a:p>
            <a:r>
              <a:rPr lang="en-GB" sz="2800" dirty="0"/>
              <a:t>We will now take a little time to explore these:</a:t>
            </a:r>
          </a:p>
        </p:txBody>
      </p:sp>
    </p:spTree>
    <p:extLst>
      <p:ext uri="{BB962C8B-B14F-4D97-AF65-F5344CB8AC3E}">
        <p14:creationId xmlns:p14="http://schemas.microsoft.com/office/powerpoint/2010/main" val="1077783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251520" y="1016793"/>
            <a:ext cx="8497888" cy="4824413"/>
          </a:xfrm>
        </p:spPr>
        <p:txBody>
          <a:bodyPr rtlCol="0">
            <a:noAutofit/>
          </a:bodyPr>
          <a:lstStyle/>
          <a:p>
            <a:pPr marL="91440" indent="-91440" eaLnBrk="1" fontAlgn="auto" hangingPunct="1">
              <a:spcBef>
                <a:spcPts val="600"/>
              </a:spcBef>
              <a:spcAft>
                <a:spcPts val="600"/>
              </a:spcAft>
              <a:defRPr/>
            </a:pPr>
            <a:r>
              <a:rPr lang="en-GB" sz="1400" dirty="0" err="1">
                <a:solidFill>
                  <a:schemeClr val="tx1">
                    <a:lumMod val="75000"/>
                    <a:lumOff val="25000"/>
                  </a:schemeClr>
                </a:solidFill>
              </a:rPr>
              <a:t>Attfield</a:t>
            </a:r>
            <a:r>
              <a:rPr lang="en-GB" sz="1400" dirty="0">
                <a:solidFill>
                  <a:schemeClr val="tx1">
                    <a:lumMod val="75000"/>
                    <a:lumOff val="25000"/>
                  </a:schemeClr>
                </a:solidFill>
              </a:rPr>
              <a:t>, Robin, (2003). </a:t>
            </a:r>
            <a:r>
              <a:rPr lang="en-GB" sz="1400" i="1" dirty="0">
                <a:solidFill>
                  <a:schemeClr val="tx1">
                    <a:lumMod val="75000"/>
                    <a:lumOff val="25000"/>
                  </a:schemeClr>
                </a:solidFill>
              </a:rPr>
              <a:t>Environmental Ethics </a:t>
            </a:r>
            <a:r>
              <a:rPr lang="en-GB" sz="1400" dirty="0">
                <a:solidFill>
                  <a:schemeClr val="tx1">
                    <a:lumMod val="75000"/>
                    <a:lumOff val="25000"/>
                  </a:schemeClr>
                </a:solidFill>
              </a:rPr>
              <a:t>Oxford: Polity.</a:t>
            </a:r>
            <a:endParaRPr lang="en-GB" altLang="en-US" sz="1400" dirty="0">
              <a:solidFill>
                <a:schemeClr val="tx1">
                  <a:lumMod val="75000"/>
                  <a:lumOff val="25000"/>
                </a:schemeClr>
              </a:solidFill>
            </a:endParaRP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Adams </a:t>
            </a:r>
            <a:r>
              <a:rPr lang="en-GB" altLang="en-US" sz="1400" dirty="0" err="1">
                <a:solidFill>
                  <a:schemeClr val="tx1">
                    <a:lumMod val="75000"/>
                    <a:lumOff val="25000"/>
                  </a:schemeClr>
                </a:solidFill>
              </a:rPr>
              <a:t>W.M</a:t>
            </a:r>
            <a:r>
              <a:rPr lang="en-GB" altLang="en-US" sz="1400" dirty="0">
                <a:solidFill>
                  <a:schemeClr val="tx1">
                    <a:lumMod val="75000"/>
                    <a:lumOff val="25000"/>
                  </a:schemeClr>
                </a:solidFill>
              </a:rPr>
              <a:t>. Green Development (2001) (2</a:t>
            </a:r>
            <a:r>
              <a:rPr lang="en-GB" altLang="en-US" sz="1400" baseline="30000" dirty="0">
                <a:solidFill>
                  <a:schemeClr val="tx1">
                    <a:lumMod val="75000"/>
                    <a:lumOff val="25000"/>
                  </a:schemeClr>
                </a:solidFill>
              </a:rPr>
              <a:t>nd</a:t>
            </a:r>
            <a:r>
              <a:rPr lang="en-GB" altLang="en-US" sz="1400" dirty="0">
                <a:solidFill>
                  <a:schemeClr val="tx1">
                    <a:lumMod val="75000"/>
                    <a:lumOff val="25000"/>
                  </a:schemeClr>
                </a:solidFill>
              </a:rPr>
              <a:t> edition) London: Routledge. Available at: </a:t>
            </a:r>
            <a:r>
              <a:rPr lang="en-GB" altLang="en-US" sz="1400" dirty="0">
                <a:solidFill>
                  <a:schemeClr val="tx1">
                    <a:lumMod val="75000"/>
                    <a:lumOff val="25000"/>
                  </a:schemeClr>
                </a:solidFill>
                <a:hlinkClick r:id="rId2"/>
              </a:rPr>
              <a:t>https://www-vlebooks-com.ezproxy.uwtsd.ac.uk/Product/Index/67348?page=0</a:t>
            </a:r>
            <a:r>
              <a:rPr lang="en-GB" altLang="en-US"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Beder</a:t>
            </a:r>
            <a:r>
              <a:rPr lang="en-GB" sz="1400" dirty="0">
                <a:solidFill>
                  <a:schemeClr val="tx1">
                    <a:lumMod val="75000"/>
                    <a:lumOff val="25000"/>
                  </a:schemeClr>
                </a:solidFill>
              </a:rPr>
              <a:t>, Sharon, (1993) </a:t>
            </a:r>
            <a:r>
              <a:rPr lang="en-GB" sz="1400" i="1" dirty="0">
                <a:solidFill>
                  <a:schemeClr val="tx1">
                    <a:lumMod val="75000"/>
                    <a:lumOff val="25000"/>
                  </a:schemeClr>
                </a:solidFill>
              </a:rPr>
              <a:t>The Nature of Sustainable Development </a:t>
            </a:r>
            <a:r>
              <a:rPr lang="en-GB" sz="1400" dirty="0">
                <a:solidFill>
                  <a:schemeClr val="tx1">
                    <a:lumMod val="75000"/>
                    <a:lumOff val="25000"/>
                  </a:schemeClr>
                </a:solidFill>
              </a:rPr>
              <a:t>(Newham, Vic., Australia: Scribe Publications.</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Buchanan, I. (2018) </a:t>
            </a:r>
            <a:r>
              <a:rPr lang="en-GB" altLang="en-US" sz="1400" i="1" dirty="0">
                <a:solidFill>
                  <a:schemeClr val="tx1">
                    <a:lumMod val="75000"/>
                    <a:lumOff val="25000"/>
                  </a:schemeClr>
                </a:solidFill>
              </a:rPr>
              <a:t>A Dictionary of Critical Theory (2 ed.)</a:t>
            </a:r>
            <a:r>
              <a:rPr lang="en-GB" altLang="en-US" sz="1400" dirty="0">
                <a:solidFill>
                  <a:schemeClr val="tx1">
                    <a:lumMod val="75000"/>
                    <a:lumOff val="25000"/>
                  </a:schemeClr>
                </a:solidFill>
              </a:rPr>
              <a:t>Oxford: OUP Available at: </a:t>
            </a:r>
            <a:r>
              <a:rPr lang="en-GB" altLang="en-US" sz="1400" dirty="0">
                <a:solidFill>
                  <a:schemeClr val="tx1">
                    <a:lumMod val="75000"/>
                    <a:lumOff val="25000"/>
                  </a:schemeClr>
                </a:solidFill>
                <a:hlinkClick r:id="rId3"/>
              </a:rPr>
              <a:t>https://www-oxfordreference-com.ezproxy.uwtsd.ac.uk/display/10.1093/acref/9780198794790.001.0001/acref-9780198794790-e-136?rskey=SCEafw&amp;result=1</a:t>
            </a:r>
            <a:r>
              <a:rPr lang="en-GB" altLang="en-US"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altLang="en-US" sz="1400" dirty="0" err="1">
                <a:solidFill>
                  <a:schemeClr val="tx1">
                    <a:lumMod val="75000"/>
                    <a:lumOff val="25000"/>
                  </a:schemeClr>
                </a:solidFill>
              </a:rPr>
              <a:t>Cudworth</a:t>
            </a:r>
            <a:r>
              <a:rPr lang="en-GB" altLang="en-US" sz="1400" dirty="0">
                <a:solidFill>
                  <a:schemeClr val="tx1">
                    <a:lumMod val="75000"/>
                    <a:lumOff val="25000"/>
                  </a:schemeClr>
                </a:solidFill>
              </a:rPr>
              <a:t> E. Environment and Society London: Routledge. </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Elkington, J. (1998). Partnerships from cannibals with forks: The triple bottom line of 21st‐century business. Environmental Quality Management, 8(1), 37-51. Available at; </a:t>
            </a:r>
            <a:r>
              <a:rPr lang="en-GB" altLang="en-US" sz="1400" dirty="0">
                <a:solidFill>
                  <a:schemeClr val="tx1">
                    <a:lumMod val="75000"/>
                    <a:lumOff val="25000"/>
                  </a:schemeClr>
                </a:solidFill>
                <a:hlinkClick r:id="rId4"/>
              </a:rPr>
              <a:t>https://web-s-ebscohost-com.ezproxy.uwtsd.ac.uk/ehost/pdfviewer/pdfviewer?vid=0&amp;sid=1f75bfe0-5469-45b1-9484-7e3b2d7ea9b0%40redis</a:t>
            </a:r>
            <a:r>
              <a:rPr lang="en-GB" altLang="en-US"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Esteva</a:t>
            </a:r>
            <a:r>
              <a:rPr lang="en-GB" sz="1400" dirty="0">
                <a:solidFill>
                  <a:schemeClr val="tx1">
                    <a:lumMod val="75000"/>
                    <a:lumOff val="25000"/>
                  </a:schemeClr>
                </a:solidFill>
              </a:rPr>
              <a:t>, Gustavo, (1992). ‘Development’, in Wolfgang Sachs (ed.), </a:t>
            </a:r>
            <a:r>
              <a:rPr lang="en-GB" sz="1400" i="1" dirty="0">
                <a:solidFill>
                  <a:schemeClr val="tx1">
                    <a:lumMod val="75000"/>
                    <a:lumOff val="25000"/>
                  </a:schemeClr>
                </a:solidFill>
              </a:rPr>
              <a:t>The Development Dictionary </a:t>
            </a:r>
            <a:r>
              <a:rPr lang="en-GB" sz="1400" dirty="0">
                <a:solidFill>
                  <a:schemeClr val="tx1">
                    <a:lumMod val="75000"/>
                    <a:lumOff val="25000"/>
                  </a:schemeClr>
                </a:solidFill>
              </a:rPr>
              <a:t>London and Atlantic Highlands, NJ; Zed Books, pp.6-25. Available at </a:t>
            </a:r>
            <a:r>
              <a:rPr lang="en-GB" sz="1400" dirty="0">
                <a:solidFill>
                  <a:schemeClr val="tx1">
                    <a:lumMod val="75000"/>
                    <a:lumOff val="25000"/>
                  </a:schemeClr>
                </a:solidFill>
                <a:hlinkClick r:id="rId5"/>
              </a:rPr>
              <a:t>https://www.google.co.uk/books/edition/The_Development_Dictionary/2bi_kf7QAq4C?hl=en&amp;gbpv=1&amp;dq=sachs+development+dictionary&amp;printsec=frontcover</a:t>
            </a:r>
            <a:r>
              <a:rPr lang="en-GB" sz="1400" dirty="0">
                <a:solidFill>
                  <a:schemeClr val="tx1">
                    <a:lumMod val="75000"/>
                    <a:lumOff val="25000"/>
                  </a:schemeClr>
                </a:solidFill>
              </a:rPr>
              <a:t> [Accessed 13/03/2023]</a:t>
            </a:r>
          </a:p>
          <a:p>
            <a:pPr marL="91440" indent="-91440">
              <a:spcBef>
                <a:spcPts val="600"/>
              </a:spcBef>
              <a:spcAft>
                <a:spcPts val="600"/>
              </a:spcAft>
              <a:defRPr/>
            </a:pPr>
            <a:r>
              <a:rPr lang="en-GB" sz="1400" dirty="0">
                <a:solidFill>
                  <a:schemeClr val="tx1">
                    <a:lumMod val="75000"/>
                    <a:lumOff val="25000"/>
                  </a:schemeClr>
                </a:solidFill>
              </a:rPr>
              <a:t>Jacobs, Michael, (1999)‘Sustainable Development as a Contested Concept’, in Andrew Dobson (ed.), </a:t>
            </a:r>
            <a:r>
              <a:rPr lang="en-GB" sz="1400" i="1" dirty="0">
                <a:solidFill>
                  <a:schemeClr val="tx1">
                    <a:lumMod val="75000"/>
                    <a:lumOff val="25000"/>
                  </a:schemeClr>
                </a:solidFill>
              </a:rPr>
              <a:t>Fairness and Futurity: Essays on Environmental Sustainability and Social Justice </a:t>
            </a:r>
            <a:r>
              <a:rPr lang="en-GB" sz="1400" dirty="0">
                <a:solidFill>
                  <a:schemeClr val="tx1">
                    <a:lumMod val="75000"/>
                    <a:lumOff val="25000"/>
                  </a:schemeClr>
                </a:solidFill>
              </a:rPr>
              <a:t>Oxford: Oxford University Press. </a:t>
            </a:r>
          </a:p>
          <a:p>
            <a:pPr marL="91440" indent="-91440" eaLnBrk="1" fontAlgn="auto" hangingPunct="1">
              <a:spcBef>
                <a:spcPts val="600"/>
              </a:spcBef>
              <a:spcAft>
                <a:spcPts val="600"/>
              </a:spcAft>
              <a:defRPr/>
            </a:pPr>
            <a:endParaRPr lang="en-GB" sz="1400" dirty="0">
              <a:solidFill>
                <a:schemeClr val="tx1">
                  <a:lumMod val="75000"/>
                  <a:lumOff val="25000"/>
                </a:schemeClr>
              </a:solidFill>
            </a:endParaRP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4036093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251520" y="1016793"/>
            <a:ext cx="8497888" cy="4824413"/>
          </a:xfrm>
        </p:spPr>
        <p:txBody>
          <a:bodyPr rtlCol="0">
            <a:noAutofit/>
          </a:bodyPr>
          <a:lstStyle/>
          <a:p>
            <a:pPr marL="91440" indent="-91440" eaLnBrk="1" fontAlgn="auto" hangingPunct="1">
              <a:spcBef>
                <a:spcPts val="600"/>
              </a:spcBef>
              <a:spcAft>
                <a:spcPts val="600"/>
              </a:spcAft>
              <a:defRPr/>
            </a:pPr>
            <a:r>
              <a:rPr lang="en-GB" sz="1400" dirty="0" err="1">
                <a:solidFill>
                  <a:schemeClr val="tx1">
                    <a:lumMod val="75000"/>
                    <a:lumOff val="25000"/>
                  </a:schemeClr>
                </a:solidFill>
              </a:rPr>
              <a:t>Kakuba</a:t>
            </a:r>
            <a:r>
              <a:rPr lang="en-GB" sz="1400" dirty="0">
                <a:solidFill>
                  <a:schemeClr val="tx1">
                    <a:lumMod val="75000"/>
                    <a:lumOff val="25000"/>
                  </a:schemeClr>
                </a:solidFill>
              </a:rPr>
              <a:t>, S. J. (2016) ‘Foreign Aid to Africa: Conceptualising Socio-Economic and Political Development Applying Complexity Theory’  in </a:t>
            </a:r>
            <a:r>
              <a:rPr lang="en-GB" sz="1400" dirty="0" err="1">
                <a:solidFill>
                  <a:schemeClr val="tx1">
                    <a:lumMod val="75000"/>
                    <a:lumOff val="25000"/>
                  </a:schemeClr>
                </a:solidFill>
              </a:rPr>
              <a:t>Ercetin</a:t>
            </a:r>
            <a:r>
              <a:rPr lang="en-GB" sz="1400" dirty="0">
                <a:solidFill>
                  <a:schemeClr val="tx1">
                    <a:lumMod val="75000"/>
                    <a:lumOff val="25000"/>
                  </a:schemeClr>
                </a:solidFill>
              </a:rPr>
              <a:t>, S.S. and </a:t>
            </a:r>
            <a:r>
              <a:rPr lang="en-GB" sz="1400" dirty="0" err="1">
                <a:solidFill>
                  <a:schemeClr val="tx1">
                    <a:lumMod val="75000"/>
                    <a:lumOff val="25000"/>
                  </a:schemeClr>
                </a:solidFill>
              </a:rPr>
              <a:t>Bağcı</a:t>
            </a:r>
            <a:r>
              <a:rPr lang="en-GB" sz="1400" dirty="0">
                <a:solidFill>
                  <a:schemeClr val="tx1">
                    <a:lumMod val="75000"/>
                    <a:lumOff val="25000"/>
                  </a:schemeClr>
                </a:solidFill>
              </a:rPr>
              <a:t>, H. [Eds.] (2016) </a:t>
            </a:r>
            <a:r>
              <a:rPr lang="en-GB" sz="1400" i="1" dirty="0">
                <a:solidFill>
                  <a:schemeClr val="tx1">
                    <a:lumMod val="75000"/>
                    <a:lumOff val="25000"/>
                  </a:schemeClr>
                </a:solidFill>
              </a:rPr>
              <a:t>Handbook of research on chaos and complexity theory in the social sciences</a:t>
            </a:r>
            <a:r>
              <a:rPr lang="en-GB" sz="1400" dirty="0">
                <a:solidFill>
                  <a:schemeClr val="tx1">
                    <a:lumMod val="75000"/>
                    <a:lumOff val="25000"/>
                  </a:schemeClr>
                </a:solidFill>
              </a:rPr>
              <a:t>. Hershey, Pennsylvania: Information Science Reference. Available at: </a:t>
            </a:r>
            <a:r>
              <a:rPr lang="en-GB" sz="1400" dirty="0">
                <a:solidFill>
                  <a:schemeClr val="tx1">
                    <a:lumMod val="75000"/>
                    <a:lumOff val="25000"/>
                  </a:schemeClr>
                </a:solidFill>
                <a:hlinkClick r:id="rId2"/>
              </a:rPr>
              <a:t>https://www-igi-global-com.ezproxy.uwtsd.ac.uk/gateway/book/142191</a:t>
            </a:r>
            <a:r>
              <a:rPr lang="en-GB"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sz="1400" dirty="0">
                <a:solidFill>
                  <a:schemeClr val="tx1">
                    <a:lumMod val="75000"/>
                    <a:lumOff val="25000"/>
                  </a:schemeClr>
                </a:solidFill>
              </a:rPr>
              <a:t>McKeown, R. (2002). </a:t>
            </a:r>
            <a:r>
              <a:rPr lang="en-GB" sz="1400" i="1" dirty="0">
                <a:solidFill>
                  <a:schemeClr val="tx1">
                    <a:lumMod val="75000"/>
                    <a:lumOff val="25000"/>
                  </a:schemeClr>
                </a:solidFill>
              </a:rPr>
              <a:t>The ESD Toolkit 2.0</a:t>
            </a:r>
            <a:r>
              <a:rPr lang="en-GB" sz="1400" dirty="0">
                <a:solidFill>
                  <a:schemeClr val="tx1">
                    <a:lumMod val="75000"/>
                    <a:lumOff val="25000"/>
                  </a:schemeClr>
                </a:solidFill>
              </a:rPr>
              <a:t>. Web-published document. Available at: </a:t>
            </a:r>
            <a:r>
              <a:rPr lang="en-GB" sz="1400" dirty="0">
                <a:solidFill>
                  <a:schemeClr val="tx1">
                    <a:lumMod val="75000"/>
                    <a:lumOff val="25000"/>
                  </a:schemeClr>
                </a:solidFill>
                <a:hlinkClick r:id="rId3"/>
              </a:rPr>
              <a:t>http://www.esdtoolkit.org/</a:t>
            </a:r>
            <a:r>
              <a:rPr lang="en-GB"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sz="1400" dirty="0">
                <a:solidFill>
                  <a:schemeClr val="tx1">
                    <a:lumMod val="75000"/>
                    <a:lumOff val="25000"/>
                  </a:schemeClr>
                </a:solidFill>
              </a:rPr>
              <a:t>Meadows, D. </a:t>
            </a:r>
            <a:r>
              <a:rPr lang="en-GB" sz="1400" i="1" dirty="0">
                <a:solidFill>
                  <a:schemeClr val="tx1">
                    <a:lumMod val="75000"/>
                    <a:lumOff val="25000"/>
                  </a:schemeClr>
                </a:solidFill>
              </a:rPr>
              <a:t>et al</a:t>
            </a:r>
            <a:r>
              <a:rPr lang="en-GB" sz="1400" dirty="0">
                <a:solidFill>
                  <a:schemeClr val="tx1">
                    <a:lumMod val="75000"/>
                    <a:lumOff val="25000"/>
                  </a:schemeClr>
                </a:solidFill>
              </a:rPr>
              <a:t> (2005) </a:t>
            </a:r>
            <a:r>
              <a:rPr lang="en-GB" sz="1400" i="1" dirty="0">
                <a:solidFill>
                  <a:schemeClr val="tx1">
                    <a:lumMod val="75000"/>
                    <a:lumOff val="25000"/>
                  </a:schemeClr>
                </a:solidFill>
              </a:rPr>
              <a:t>The Limits to Growth: The 30-year Update </a:t>
            </a:r>
            <a:r>
              <a:rPr lang="en-GB" sz="1400" dirty="0">
                <a:solidFill>
                  <a:schemeClr val="tx1">
                    <a:lumMod val="75000"/>
                    <a:lumOff val="25000"/>
                  </a:schemeClr>
                </a:solidFill>
              </a:rPr>
              <a:t>London: Routledge Available at: </a:t>
            </a:r>
            <a:r>
              <a:rPr lang="en-GB" sz="1400" dirty="0">
                <a:solidFill>
                  <a:schemeClr val="tx1">
                    <a:lumMod val="75000"/>
                    <a:lumOff val="25000"/>
                  </a:schemeClr>
                </a:solidFill>
                <a:hlinkClick r:id="rId4"/>
              </a:rPr>
              <a:t>https://www-vlebooks-com.ezproxy.uwtsd.ac.uk/Product/Index/2036942?page=0</a:t>
            </a:r>
            <a:r>
              <a:rPr lang="en-GB"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Scott W. and Gough S.  (2003) Sustainable Development  Framing the Issues. London: Routledge Falmer. </a:t>
            </a:r>
            <a:r>
              <a:rPr lang="en-GB" sz="1400" dirty="0">
                <a:solidFill>
                  <a:schemeClr val="tx1">
                    <a:lumMod val="75000"/>
                    <a:lumOff val="25000"/>
                  </a:schemeClr>
                </a:solidFill>
              </a:rPr>
              <a:t>Shiva, Vandana, (1988) </a:t>
            </a:r>
            <a:r>
              <a:rPr lang="en-GB" sz="1400" i="1" dirty="0">
                <a:solidFill>
                  <a:schemeClr val="tx1">
                    <a:lumMod val="75000"/>
                    <a:lumOff val="25000"/>
                  </a:schemeClr>
                </a:solidFill>
              </a:rPr>
              <a:t>Staying Alive: Women, Ecology and Survival in India </a:t>
            </a:r>
            <a:r>
              <a:rPr lang="en-GB" sz="1400" dirty="0">
                <a:solidFill>
                  <a:schemeClr val="tx1">
                    <a:lumMod val="75000"/>
                    <a:lumOff val="25000"/>
                  </a:schemeClr>
                </a:solidFill>
              </a:rPr>
              <a:t>(London: Zed Books,), ch.1 </a:t>
            </a:r>
            <a:r>
              <a:rPr lang="en-GB" sz="1400" dirty="0">
                <a:solidFill>
                  <a:schemeClr val="tx1">
                    <a:lumMod val="75000"/>
                    <a:lumOff val="25000"/>
                  </a:schemeClr>
                </a:solidFill>
                <a:hlinkClick r:id="rId5"/>
              </a:rPr>
              <a:t>https://books.google.co.uk/books?hl=en&amp;lr=&amp;id=NeWCAgAAQBAJ&amp;oi=fnd&amp;pg=PP1&amp;dq=Scott+Gough+Sustainable+Development+Framing+the+Issues&amp;ots=ZDGG7feItz&amp;sig=DrPa_s8-LEmguPykfJCK-RdbskM#v=onepage&amp;q=Scott%20Gough%20Sustainable%20Development%20Framing%20the%20Issues&amp;f=false </a:t>
            </a:r>
            <a:r>
              <a:rPr lang="en-GB" sz="1400" dirty="0">
                <a:solidFill>
                  <a:schemeClr val="tx1">
                    <a:lumMod val="75000"/>
                    <a:lumOff val="25000"/>
                  </a:schemeClr>
                </a:solidFill>
              </a:rPr>
              <a:t>[Accessed 13/03/2023]</a:t>
            </a:r>
          </a:p>
          <a:p>
            <a:pPr marL="91440" indent="-91440" eaLnBrk="1" fontAlgn="auto" hangingPunct="1">
              <a:spcBef>
                <a:spcPts val="600"/>
              </a:spcBef>
              <a:spcAft>
                <a:spcPts val="600"/>
              </a:spcAft>
              <a:defRPr/>
            </a:pPr>
            <a:r>
              <a:rPr lang="en-GB" sz="1400" dirty="0">
                <a:solidFill>
                  <a:schemeClr val="tx1">
                    <a:lumMod val="75000"/>
                    <a:lumOff val="25000"/>
                  </a:schemeClr>
                </a:solidFill>
              </a:rPr>
              <a:t>Vitek, B. &amp; Jackson, W. [Eds.] (2008) </a:t>
            </a:r>
            <a:r>
              <a:rPr lang="en-GB" sz="1400" i="1" dirty="0">
                <a:solidFill>
                  <a:schemeClr val="tx1">
                    <a:lumMod val="75000"/>
                    <a:lumOff val="25000"/>
                  </a:schemeClr>
                </a:solidFill>
              </a:rPr>
              <a:t>The Virtues of Ignorance: Complexity, Sustainability, and the Limits of Knowledge</a:t>
            </a:r>
            <a:r>
              <a:rPr lang="en-GB" sz="1400" dirty="0">
                <a:solidFill>
                  <a:schemeClr val="tx1">
                    <a:lumMod val="75000"/>
                    <a:lumOff val="25000"/>
                  </a:schemeClr>
                </a:solidFill>
              </a:rPr>
              <a:t> Available at: </a:t>
            </a:r>
            <a:r>
              <a:rPr lang="en-GB" sz="1400" dirty="0">
                <a:solidFill>
                  <a:schemeClr val="tx1">
                    <a:lumMod val="75000"/>
                    <a:lumOff val="25000"/>
                  </a:schemeClr>
                </a:solidFill>
                <a:hlinkClick r:id="rId6"/>
              </a:rPr>
              <a:t>https://www-jstor-org.ezproxy.uwtsd.ac.uk/stable/j.ctt2jcj0d</a:t>
            </a:r>
            <a:r>
              <a:rPr lang="en-GB" sz="1400" dirty="0">
                <a:solidFill>
                  <a:schemeClr val="tx1">
                    <a:lumMod val="75000"/>
                    <a:lumOff val="25000"/>
                  </a:schemeClr>
                </a:solidFill>
              </a:rPr>
              <a:t> [Accessed 13/03/2023]</a:t>
            </a:r>
            <a:endParaRPr lang="en-GB" sz="1400" i="1" dirty="0">
              <a:solidFill>
                <a:schemeClr val="tx1">
                  <a:lumMod val="75000"/>
                  <a:lumOff val="25000"/>
                </a:schemeClr>
              </a:solidFill>
            </a:endParaRPr>
          </a:p>
          <a:p>
            <a:pPr marL="91440" indent="-91440" eaLnBrk="1" fontAlgn="auto" hangingPunct="1">
              <a:spcBef>
                <a:spcPts val="600"/>
              </a:spcBef>
              <a:spcAft>
                <a:spcPts val="600"/>
              </a:spcAft>
              <a:defRPr/>
            </a:pPr>
            <a:r>
              <a:rPr lang="en-GB" sz="1400" dirty="0">
                <a:solidFill>
                  <a:schemeClr val="tx1">
                    <a:lumMod val="75000"/>
                    <a:lumOff val="25000"/>
                  </a:schemeClr>
                </a:solidFill>
              </a:rPr>
              <a:t>World Commission of Environment and Development, (1987) </a:t>
            </a:r>
            <a:r>
              <a:rPr lang="en-GB" sz="1400" i="1" dirty="0">
                <a:solidFill>
                  <a:schemeClr val="tx1">
                    <a:lumMod val="75000"/>
                    <a:lumOff val="25000"/>
                  </a:schemeClr>
                </a:solidFill>
              </a:rPr>
              <a:t>Our Common Future </a:t>
            </a:r>
            <a:r>
              <a:rPr lang="en-GB" sz="1400" dirty="0">
                <a:solidFill>
                  <a:schemeClr val="tx1">
                    <a:lumMod val="75000"/>
                    <a:lumOff val="25000"/>
                  </a:schemeClr>
                </a:solidFill>
              </a:rPr>
              <a:t>New York: United Nations Available at: </a:t>
            </a:r>
            <a:r>
              <a:rPr lang="en-GB" sz="1400" dirty="0">
                <a:solidFill>
                  <a:schemeClr val="tx1">
                    <a:lumMod val="75000"/>
                    <a:lumOff val="25000"/>
                  </a:schemeClr>
                </a:solidFill>
                <a:hlinkClick r:id="rId7"/>
              </a:rPr>
              <a:t>https://sustainabledevelopment.un.org/content/documents/5987our-common-future.pdf</a:t>
            </a:r>
            <a:r>
              <a:rPr lang="en-GB" sz="1400" dirty="0">
                <a:solidFill>
                  <a:schemeClr val="tx1">
                    <a:lumMod val="75000"/>
                    <a:lumOff val="25000"/>
                  </a:schemeClr>
                </a:solidFill>
              </a:rPr>
              <a:t> [Accessed 13/03/2023]</a:t>
            </a:r>
            <a:endParaRPr lang="en-GB" altLang="en-US" sz="1400" dirty="0">
              <a:solidFill>
                <a:schemeClr val="tx1">
                  <a:lumMod val="75000"/>
                  <a:lumOff val="25000"/>
                </a:schemeClr>
              </a:solidFill>
            </a:endParaRP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3225166319"/>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163</TotalTime>
  <Words>1760</Words>
  <Application>Microsoft Office PowerPoint</Application>
  <PresentationFormat>On-screen Show (4:3)</PresentationFormat>
  <Paragraphs>95</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UWTSD blue background</vt:lpstr>
      <vt:lpstr>PowerPoint Presentation</vt:lpstr>
      <vt:lpstr>Sustainability Issues: An Introduction</vt:lpstr>
      <vt:lpstr>Sustainability – Factfulness Quiz</vt:lpstr>
      <vt:lpstr>PowerPoint Presentation</vt:lpstr>
      <vt:lpstr>So, what is sustainability about?</vt:lpstr>
      <vt:lpstr>PowerPoint Presentation</vt:lpstr>
      <vt:lpstr>PowerPoint Presentation</vt:lpstr>
      <vt:lpstr>PowerPoint Presentation</vt:lpstr>
      <vt:lpstr>PowerPoint Presentation</vt:lpstr>
      <vt:lpstr>Sustainable development </vt:lpstr>
      <vt:lpstr>A sustainable society </vt:lpstr>
      <vt:lpstr>Sustainable development </vt:lpstr>
      <vt:lpstr>Theorising Sustainability</vt:lpstr>
      <vt:lpstr> Why is Sustainability so Important ?</vt:lpstr>
      <vt:lpstr>Facing the future </vt:lpstr>
      <vt:lpstr>PowerPoint Presentation</vt:lpstr>
      <vt:lpstr>2019 UN Climate Action Summit </vt:lpstr>
      <vt:lpstr>COP-27 (2022)</vt:lpstr>
      <vt:lpstr>UN Sustainable Development Goals </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11</cp:revision>
  <dcterms:created xsi:type="dcterms:W3CDTF">2021-02-09T14:04:40Z</dcterms:created>
  <dcterms:modified xsi:type="dcterms:W3CDTF">2023-03-14T13:42:25Z</dcterms:modified>
</cp:coreProperties>
</file>