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76" d="100"/>
          <a:sy n="76" d="100"/>
        </p:scale>
        <p:origin x="-1194" y="1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46D21386-D56E-4B8E-B062-D5F3DC025F10}" type="slidenum">
              <a:rPr lang="en-GB"/>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2E88F163-DA1C-41EE-9A97-E6B4B9FA01E4}" type="slidenum">
              <a:rPr lang="en-GB"/>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B164FC05-786B-4C1E-84CA-B2E57E0333B4}" type="slidenum">
              <a:rPr lang="en-GB"/>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F0E45337-7447-4094-9B1A-B2527C97E689}" type="slidenum">
              <a:rPr lang="en-GB"/>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endParaRPr lang="en-GB"/>
          </a:p>
        </p:txBody>
      </p:sp>
      <p:sp>
        <p:nvSpPr>
          <p:cNvPr id="8" name="Footer Placeholder 7"/>
          <p:cNvSpPr>
            <a:spLocks noGrp="1"/>
          </p:cNvSpPr>
          <p:nvPr>
            <p:ph type="ftr" sz="quarter" idx="11"/>
          </p:nvPr>
        </p:nvSpPr>
        <p:spPr/>
        <p:txBody>
          <a:bodyPr/>
          <a:lstStyle>
            <a:lvl1pPr>
              <a:defRPr/>
            </a:lvl1pPr>
          </a:lstStyle>
          <a:p>
            <a:endParaRPr lang="en-GB"/>
          </a:p>
        </p:txBody>
      </p:sp>
      <p:sp>
        <p:nvSpPr>
          <p:cNvPr id="9" name="Slide Number Placeholder 8"/>
          <p:cNvSpPr>
            <a:spLocks noGrp="1"/>
          </p:cNvSpPr>
          <p:nvPr>
            <p:ph type="sldNum" sz="quarter" idx="12"/>
          </p:nvPr>
        </p:nvSpPr>
        <p:spPr/>
        <p:txBody>
          <a:bodyPr/>
          <a:lstStyle>
            <a:lvl1pPr>
              <a:defRPr/>
            </a:lvl1pPr>
          </a:lstStyle>
          <a:p>
            <a:fld id="{1A6BCD90-4355-4EAB-AEAC-1BE105FCE54D}" type="slidenum">
              <a:rPr lang="en-GB"/>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GB"/>
          </a:p>
        </p:txBody>
      </p:sp>
      <p:sp>
        <p:nvSpPr>
          <p:cNvPr id="4" name="Footer Placeholder 3"/>
          <p:cNvSpPr>
            <a:spLocks noGrp="1"/>
          </p:cNvSpPr>
          <p:nvPr>
            <p:ph type="ftr" sz="quarter" idx="11"/>
          </p:nvPr>
        </p:nvSpPr>
        <p:spPr/>
        <p:txBody>
          <a:bodyPr/>
          <a:lstStyle>
            <a:lvl1pPr>
              <a:defRPr/>
            </a:lvl1pPr>
          </a:lstStyle>
          <a:p>
            <a:endParaRPr lang="en-GB"/>
          </a:p>
        </p:txBody>
      </p:sp>
      <p:sp>
        <p:nvSpPr>
          <p:cNvPr id="5" name="Slide Number Placeholder 4"/>
          <p:cNvSpPr>
            <a:spLocks noGrp="1"/>
          </p:cNvSpPr>
          <p:nvPr>
            <p:ph type="sldNum" sz="quarter" idx="12"/>
          </p:nvPr>
        </p:nvSpPr>
        <p:spPr/>
        <p:txBody>
          <a:bodyPr/>
          <a:lstStyle>
            <a:lvl1pPr>
              <a:defRPr/>
            </a:lvl1pPr>
          </a:lstStyle>
          <a:p>
            <a:fld id="{32861F6F-891A-4750-B2FE-D5398FB3B517}" type="slidenum">
              <a:rPr lang="en-GB"/>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GB"/>
          </a:p>
        </p:txBody>
      </p:sp>
      <p:sp>
        <p:nvSpPr>
          <p:cNvPr id="3" name="Footer Placeholder 2"/>
          <p:cNvSpPr>
            <a:spLocks noGrp="1"/>
          </p:cNvSpPr>
          <p:nvPr>
            <p:ph type="ftr" sz="quarter" idx="11"/>
          </p:nvPr>
        </p:nvSpPr>
        <p:spPr/>
        <p:txBody>
          <a:bodyPr/>
          <a:lstStyle>
            <a:lvl1pPr>
              <a:defRPr/>
            </a:lvl1pPr>
          </a:lstStyle>
          <a:p>
            <a:endParaRPr lang="en-GB"/>
          </a:p>
        </p:txBody>
      </p:sp>
      <p:sp>
        <p:nvSpPr>
          <p:cNvPr id="4" name="Slide Number Placeholder 3"/>
          <p:cNvSpPr>
            <a:spLocks noGrp="1"/>
          </p:cNvSpPr>
          <p:nvPr>
            <p:ph type="sldNum" sz="quarter" idx="12"/>
          </p:nvPr>
        </p:nvSpPr>
        <p:spPr/>
        <p:txBody>
          <a:bodyPr/>
          <a:lstStyle>
            <a:lvl1pPr>
              <a:defRPr/>
            </a:lvl1pPr>
          </a:lstStyle>
          <a:p>
            <a:fld id="{8DADB779-0599-4FD2-9553-6E57328513F3}" type="slidenum">
              <a:rPr lang="en-GB"/>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E4E068BE-D6A8-4B79-86FB-EC16ABAA7C6E}" type="slidenum">
              <a:rPr lang="en-GB"/>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4AA5BBC8-9AB6-4BCC-8E5E-36B141BF914B}" type="slidenum">
              <a:rPr lang="en-GB"/>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B99B6308-B8A7-4DDB-B15F-9A165E35103C}" type="slidenum">
              <a:rPr lang="en-GB"/>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63AE7915-28AA-4F55-89DD-45397978EAF4}" type="slidenum">
              <a:rPr lang="en-GB"/>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able Placeholder 2"/>
          <p:cNvSpPr>
            <a:spLocks noGrp="1"/>
          </p:cNvSpPr>
          <p:nvPr>
            <p:ph type="tbl" idx="1"/>
          </p:nvPr>
        </p:nvSpPr>
        <p:spPr>
          <a:xfrm>
            <a:off x="457200" y="1600200"/>
            <a:ext cx="8229600" cy="4525963"/>
          </a:xfrm>
        </p:spPr>
        <p:txBody>
          <a:bodyPr/>
          <a:lstStyle/>
          <a:p>
            <a:endParaRPr lang="en-GB"/>
          </a:p>
        </p:txBody>
      </p:sp>
      <p:sp>
        <p:nvSpPr>
          <p:cNvPr id="4" name="Date Placeholder 3"/>
          <p:cNvSpPr>
            <a:spLocks noGrp="1"/>
          </p:cNvSpPr>
          <p:nvPr>
            <p:ph type="dt" sz="half" idx="10"/>
          </p:nvPr>
        </p:nvSpPr>
        <p:spPr>
          <a:xfrm>
            <a:off x="457200" y="6245225"/>
            <a:ext cx="2133600" cy="476250"/>
          </a:xfrm>
        </p:spPr>
        <p:txBody>
          <a:bodyPr/>
          <a:lstStyle>
            <a:lvl1pPr>
              <a:defRPr/>
            </a:lvl1pPr>
          </a:lstStyle>
          <a:p>
            <a:endParaRPr lang="en-GB"/>
          </a:p>
        </p:txBody>
      </p:sp>
      <p:sp>
        <p:nvSpPr>
          <p:cNvPr id="5" name="Footer Placeholder 4"/>
          <p:cNvSpPr>
            <a:spLocks noGrp="1"/>
          </p:cNvSpPr>
          <p:nvPr>
            <p:ph type="ftr" sz="quarter" idx="11"/>
          </p:nvPr>
        </p:nvSpPr>
        <p:spPr>
          <a:xfrm>
            <a:off x="3124200" y="6245225"/>
            <a:ext cx="2895600" cy="476250"/>
          </a:xfrm>
        </p:spPr>
        <p:txBody>
          <a:bodyPr/>
          <a:lstStyle>
            <a:lvl1pPr>
              <a:defRPr/>
            </a:lvl1pPr>
          </a:lstStyle>
          <a:p>
            <a:endParaRPr lang="en-GB"/>
          </a:p>
        </p:txBody>
      </p:sp>
      <p:sp>
        <p:nvSpPr>
          <p:cNvPr id="6" name="Slide Number Placeholder 5"/>
          <p:cNvSpPr>
            <a:spLocks noGrp="1"/>
          </p:cNvSpPr>
          <p:nvPr>
            <p:ph type="sldNum" sz="quarter" idx="12"/>
          </p:nvPr>
        </p:nvSpPr>
        <p:spPr>
          <a:xfrm>
            <a:off x="6553200" y="6245225"/>
            <a:ext cx="2133600" cy="476250"/>
          </a:xfrm>
        </p:spPr>
        <p:txBody>
          <a:bodyPr/>
          <a:lstStyle>
            <a:lvl1pPr>
              <a:defRPr/>
            </a:lvl1pPr>
          </a:lstStyle>
          <a:p>
            <a:fld id="{873FE405-7C1E-4241-926C-F7BD134A4788}"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GB" smtClean="0"/>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endParaRPr lang="en-GB"/>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endParaRPr lang="en-GB"/>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fld id="{784D2AEC-F606-4137-8EDD-998D861239A4}"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r>
              <a:rPr lang="en-GB" b="1">
                <a:effectLst>
                  <a:outerShdw blurRad="38100" dist="38100" dir="2700000" algn="tl">
                    <a:srgbClr val="C0C0C0"/>
                  </a:outerShdw>
                </a:effectLst>
                <a:latin typeface="Bookman Old Style" pitchFamily="18" charset="0"/>
              </a:rPr>
              <a:t>Time Compression in </a:t>
            </a:r>
            <a:br>
              <a:rPr lang="en-GB" b="1">
                <a:effectLst>
                  <a:outerShdw blurRad="38100" dist="38100" dir="2700000" algn="tl">
                    <a:srgbClr val="C0C0C0"/>
                  </a:outerShdw>
                </a:effectLst>
                <a:latin typeface="Bookman Old Style" pitchFamily="18" charset="0"/>
              </a:rPr>
            </a:br>
            <a:r>
              <a:rPr lang="en-GB" b="1">
                <a:effectLst>
                  <a:outerShdw blurRad="38100" dist="38100" dir="2700000" algn="tl">
                    <a:srgbClr val="C0C0C0"/>
                  </a:outerShdw>
                </a:effectLst>
                <a:latin typeface="Bookman Old Style" pitchFamily="18" charset="0"/>
              </a:rPr>
              <a:t>Supply Chains</a:t>
            </a:r>
          </a:p>
        </p:txBody>
      </p:sp>
      <p:sp>
        <p:nvSpPr>
          <p:cNvPr id="2051" name="Rectangle 3"/>
          <p:cNvSpPr>
            <a:spLocks noGrp="1" noChangeArrowheads="1"/>
          </p:cNvSpPr>
          <p:nvPr>
            <p:ph type="subTitle" idx="1"/>
          </p:nvPr>
        </p:nvSpPr>
        <p:spPr/>
        <p:txBody>
          <a:bodyPr/>
          <a:lstStyle/>
          <a:p>
            <a:r>
              <a:rPr lang="en-GB" b="1">
                <a:effectLst>
                  <a:outerShdw blurRad="38100" dist="38100" dir="2700000" algn="tl">
                    <a:srgbClr val="C0C0C0"/>
                  </a:outerShdw>
                </a:effectLst>
                <a:latin typeface="Bookman Old Style" pitchFamily="18" charset="0"/>
              </a:rPr>
              <a:t>By</a:t>
            </a:r>
          </a:p>
          <a:p>
            <a:r>
              <a:rPr lang="en-GB" b="1">
                <a:effectLst>
                  <a:outerShdw blurRad="38100" dist="38100" dir="2700000" algn="tl">
                    <a:srgbClr val="C0C0C0"/>
                  </a:outerShdw>
                </a:effectLst>
                <a:latin typeface="Bookman Old Style" pitchFamily="18" charset="0"/>
              </a:rPr>
              <a:t>Andrew Thorn</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r>
              <a:rPr lang="en-GB" b="1">
                <a:effectLst>
                  <a:outerShdw blurRad="38100" dist="38100" dir="2700000" algn="tl">
                    <a:srgbClr val="C0C0C0"/>
                  </a:outerShdw>
                </a:effectLst>
                <a:latin typeface="Bookman Old Style" pitchFamily="18" charset="0"/>
              </a:rPr>
              <a:t>Time Compression</a:t>
            </a:r>
          </a:p>
        </p:txBody>
      </p:sp>
      <p:sp>
        <p:nvSpPr>
          <p:cNvPr id="3075" name="Rectangle 3"/>
          <p:cNvSpPr>
            <a:spLocks noGrp="1" noChangeArrowheads="1"/>
          </p:cNvSpPr>
          <p:nvPr>
            <p:ph type="body" idx="1"/>
          </p:nvPr>
        </p:nvSpPr>
        <p:spPr>
          <a:xfrm>
            <a:off x="457200" y="1600200"/>
            <a:ext cx="8229600" cy="4924425"/>
          </a:xfrm>
        </p:spPr>
        <p:txBody>
          <a:bodyPr/>
          <a:lstStyle/>
          <a:p>
            <a:pPr>
              <a:buFontTx/>
              <a:buNone/>
            </a:pPr>
            <a:r>
              <a:rPr lang="en-GB" b="1">
                <a:latin typeface="Bookman Old Style" pitchFamily="18" charset="0"/>
              </a:rPr>
              <a:t>Introduction</a:t>
            </a:r>
          </a:p>
          <a:p>
            <a:r>
              <a:rPr lang="en-GB" sz="2800">
                <a:latin typeface="Bookman Old Style" pitchFamily="18" charset="0"/>
              </a:rPr>
              <a:t>Approach to business improvement in the supply</a:t>
            </a:r>
          </a:p>
          <a:p>
            <a:r>
              <a:rPr lang="en-GB" sz="2800">
                <a:latin typeface="Bookman Old Style" pitchFamily="18" charset="0"/>
              </a:rPr>
              <a:t>Fresh approach to achieving competitiveness through re-engineering</a:t>
            </a:r>
          </a:p>
          <a:p>
            <a:r>
              <a:rPr lang="en-GB" sz="2800">
                <a:latin typeface="Bookman Old Style" pitchFamily="18" charset="0"/>
              </a:rPr>
              <a:t>Rate of adoption of time compression has been slow</a:t>
            </a:r>
          </a:p>
          <a:p>
            <a:r>
              <a:rPr lang="en-GB" sz="2800">
                <a:latin typeface="Bookman Old Style" pitchFamily="18" charset="0"/>
              </a:rPr>
              <a:t>Requires commitment of the whole business from top to bottom</a:t>
            </a:r>
          </a:p>
          <a:p>
            <a:r>
              <a:rPr lang="en-GB" sz="2800">
                <a:latin typeface="Bookman Old Style" pitchFamily="18" charset="0"/>
              </a:rPr>
              <a:t>Involves  making difficult decisions</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r>
              <a:rPr lang="en-GB" b="1">
                <a:latin typeface="Bookman Old Style" pitchFamily="18" charset="0"/>
              </a:rPr>
              <a:t>Time Compression</a:t>
            </a:r>
          </a:p>
        </p:txBody>
      </p:sp>
      <p:sp>
        <p:nvSpPr>
          <p:cNvPr id="4099" name="Rectangle 3"/>
          <p:cNvSpPr>
            <a:spLocks noGrp="1" noChangeArrowheads="1"/>
          </p:cNvSpPr>
          <p:nvPr>
            <p:ph type="body" idx="1"/>
          </p:nvPr>
        </p:nvSpPr>
        <p:spPr/>
        <p:txBody>
          <a:bodyPr/>
          <a:lstStyle/>
          <a:p>
            <a:pPr>
              <a:buFontTx/>
              <a:buNone/>
            </a:pPr>
            <a:r>
              <a:rPr lang="en-GB">
                <a:latin typeface="Bookman Old Style" pitchFamily="18" charset="0"/>
              </a:rPr>
              <a:t>Stalk and Hout (1990) claimed</a:t>
            </a:r>
          </a:p>
          <a:p>
            <a:pPr>
              <a:buFontTx/>
              <a:buNone/>
            </a:pPr>
            <a:r>
              <a:rPr lang="en-GB">
                <a:latin typeface="Bookman Old Style" pitchFamily="18" charset="0"/>
              </a:rPr>
              <a:t>‘Time is the last exploitable resource’</a:t>
            </a:r>
          </a:p>
          <a:p>
            <a:pPr>
              <a:buFontTx/>
              <a:buNone/>
            </a:pPr>
            <a:endParaRPr lang="en-GB">
              <a:latin typeface="Bookman Old Style" pitchFamily="18" charset="0"/>
            </a:endParaRPr>
          </a:p>
          <a:p>
            <a:pPr>
              <a:buFontTx/>
              <a:buNone/>
            </a:pPr>
            <a:r>
              <a:rPr lang="en-GB">
                <a:latin typeface="Bookman Old Style" pitchFamily="18" charset="0"/>
              </a:rPr>
              <a:t>	Today ‘time’ is still largely ignored by many companies, because of enduring approaches that create inertia in organisational structures and associated business processes.</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GB" b="1">
                <a:effectLst>
                  <a:outerShdw blurRad="38100" dist="38100" dir="2700000" algn="tl">
                    <a:srgbClr val="C0C0C0"/>
                  </a:outerShdw>
                </a:effectLst>
                <a:latin typeface="Bookman Old Style" pitchFamily="18" charset="0"/>
              </a:rPr>
              <a:t>Time Compression</a:t>
            </a:r>
          </a:p>
        </p:txBody>
      </p:sp>
      <p:sp>
        <p:nvSpPr>
          <p:cNvPr id="5123" name="Rectangle 3"/>
          <p:cNvSpPr>
            <a:spLocks noGrp="1" noChangeArrowheads="1"/>
          </p:cNvSpPr>
          <p:nvPr>
            <p:ph type="body" idx="1"/>
          </p:nvPr>
        </p:nvSpPr>
        <p:spPr>
          <a:xfrm>
            <a:off x="468313" y="1628775"/>
            <a:ext cx="8229600" cy="4525963"/>
          </a:xfrm>
        </p:spPr>
        <p:txBody>
          <a:bodyPr/>
          <a:lstStyle/>
          <a:p>
            <a:pPr>
              <a:lnSpc>
                <a:spcPct val="90000"/>
              </a:lnSpc>
              <a:buFontTx/>
              <a:buNone/>
            </a:pPr>
            <a:r>
              <a:rPr lang="en-GB" b="1">
                <a:latin typeface="Bookman Old Style" pitchFamily="18" charset="0"/>
              </a:rPr>
              <a:t>Modern approach</a:t>
            </a:r>
          </a:p>
          <a:p>
            <a:pPr>
              <a:lnSpc>
                <a:spcPct val="90000"/>
              </a:lnSpc>
            </a:pPr>
            <a:r>
              <a:rPr lang="en-GB">
                <a:latin typeface="Bookman Old Style" pitchFamily="18" charset="0"/>
              </a:rPr>
              <a:t>Focus purely on value-adding elements on business process that often only account for 5% of total process time.</a:t>
            </a:r>
          </a:p>
          <a:p>
            <a:pPr>
              <a:lnSpc>
                <a:spcPct val="90000"/>
              </a:lnSpc>
            </a:pPr>
            <a:endParaRPr lang="en-GB">
              <a:latin typeface="Bookman Old Style" pitchFamily="18" charset="0"/>
            </a:endParaRPr>
          </a:p>
          <a:p>
            <a:pPr>
              <a:lnSpc>
                <a:spcPct val="90000"/>
              </a:lnSpc>
            </a:pPr>
            <a:r>
              <a:rPr lang="en-GB">
                <a:latin typeface="Bookman Old Style" pitchFamily="18" charset="0"/>
              </a:rPr>
              <a:t>Time-based implications of individual actions only recognise one side of trade-off.</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0" y="274638"/>
            <a:ext cx="9144000" cy="1143000"/>
          </a:xfrm>
        </p:spPr>
        <p:txBody>
          <a:bodyPr/>
          <a:lstStyle/>
          <a:p>
            <a:r>
              <a:rPr lang="en-GB" sz="4000" b="1">
                <a:effectLst>
                  <a:outerShdw blurRad="38100" dist="38100" dir="2700000" algn="tl">
                    <a:srgbClr val="C0C0C0"/>
                  </a:outerShdw>
                </a:effectLst>
                <a:latin typeface="Bookman Old Style" pitchFamily="18" charset="0"/>
              </a:rPr>
              <a:t>Time Compression and Competition</a:t>
            </a:r>
          </a:p>
        </p:txBody>
      </p:sp>
      <p:sp>
        <p:nvSpPr>
          <p:cNvPr id="6147" name="Rectangle 3"/>
          <p:cNvSpPr>
            <a:spLocks noGrp="1" noChangeArrowheads="1"/>
          </p:cNvSpPr>
          <p:nvPr>
            <p:ph type="body" idx="1"/>
          </p:nvPr>
        </p:nvSpPr>
        <p:spPr/>
        <p:txBody>
          <a:bodyPr/>
          <a:lstStyle/>
          <a:p>
            <a:r>
              <a:rPr lang="en-GB" sz="2800">
                <a:latin typeface="Bookman Old Style" pitchFamily="18" charset="0"/>
              </a:rPr>
              <a:t>Time compression approach is one route to optimising cost and service</a:t>
            </a:r>
          </a:p>
          <a:p>
            <a:r>
              <a:rPr lang="en-GB" sz="2800">
                <a:latin typeface="Bookman Old Style" pitchFamily="18" charset="0"/>
              </a:rPr>
              <a:t>If approach is combined with a focus on customers in markets that are time-sensitive, a further dimension is added</a:t>
            </a:r>
          </a:p>
          <a:p>
            <a:r>
              <a:rPr lang="en-GB" sz="2800">
                <a:latin typeface="Bookman Old Style" pitchFamily="18" charset="0"/>
              </a:rPr>
              <a:t>Stalk and Hout (1993) commented that ‘the world is moving to increased variety with better levels of service and faster levels of innovation’</a:t>
            </a: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GB" sz="4000" b="1">
                <a:effectLst>
                  <a:outerShdw blurRad="38100" dist="38100" dir="2700000" algn="tl">
                    <a:srgbClr val="C0C0C0"/>
                  </a:outerShdw>
                </a:effectLst>
                <a:latin typeface="Bookman Old Style" pitchFamily="18" charset="0"/>
              </a:rPr>
              <a:t>What is Time Compression?</a:t>
            </a:r>
          </a:p>
        </p:txBody>
      </p:sp>
      <p:sp>
        <p:nvSpPr>
          <p:cNvPr id="7171" name="Rectangle 3"/>
          <p:cNvSpPr>
            <a:spLocks noGrp="1" noChangeArrowheads="1"/>
          </p:cNvSpPr>
          <p:nvPr>
            <p:ph type="body" idx="1"/>
          </p:nvPr>
        </p:nvSpPr>
        <p:spPr>
          <a:xfrm>
            <a:off x="457200" y="1600200"/>
            <a:ext cx="8229600" cy="4997450"/>
          </a:xfrm>
        </p:spPr>
        <p:txBody>
          <a:bodyPr/>
          <a:lstStyle/>
          <a:p>
            <a:r>
              <a:rPr lang="en-GB" sz="2800">
                <a:latin typeface="Bookman Old Style" pitchFamily="18" charset="0"/>
              </a:rPr>
              <a:t>Not necessarily about being faster or fastest</a:t>
            </a:r>
          </a:p>
          <a:p>
            <a:r>
              <a:rPr lang="en-GB" sz="2800">
                <a:latin typeface="Bookman Old Style" pitchFamily="18" charset="0"/>
              </a:rPr>
              <a:t>Quality is paramount to competitiveness, speed is not the primary objective</a:t>
            </a:r>
          </a:p>
          <a:p>
            <a:r>
              <a:rPr lang="en-GB" sz="2800">
                <a:latin typeface="Bookman Old Style" pitchFamily="18" charset="0"/>
              </a:rPr>
              <a:t>Time compression approach focuses on how components use time to deliver a sustainable fast response to customer needs, through business processes that are organised around a strategic time based focus.</a:t>
            </a: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GB" b="1">
                <a:effectLst>
                  <a:outerShdw blurRad="38100" dist="38100" dir="2700000" algn="tl">
                    <a:srgbClr val="C0C0C0"/>
                  </a:outerShdw>
                </a:effectLst>
                <a:latin typeface="Bookman Old Style" pitchFamily="18" charset="0"/>
              </a:rPr>
              <a:t>What is Time Compression</a:t>
            </a:r>
          </a:p>
        </p:txBody>
      </p:sp>
      <p:sp>
        <p:nvSpPr>
          <p:cNvPr id="8195" name="Rectangle 3"/>
          <p:cNvSpPr>
            <a:spLocks noGrp="1" noChangeArrowheads="1"/>
          </p:cNvSpPr>
          <p:nvPr>
            <p:ph type="body" idx="1"/>
          </p:nvPr>
        </p:nvSpPr>
        <p:spPr/>
        <p:txBody>
          <a:bodyPr/>
          <a:lstStyle/>
          <a:p>
            <a:r>
              <a:rPr lang="en-GB" sz="2800">
                <a:latin typeface="Bookman Old Style" pitchFamily="18" charset="0"/>
              </a:rPr>
              <a:t>The term ‘time compression’ was originally introduced by New in 1992, and relates to the reduction of the time consumed by business processes through the elimination on non-value adding process time</a:t>
            </a:r>
          </a:p>
          <a:p>
            <a:r>
              <a:rPr lang="en-GB" sz="2800">
                <a:latin typeface="Bookman Old Style" pitchFamily="18" charset="0"/>
              </a:rPr>
              <a:t>Time compression can be achieved by using one or a combination of strategies identified by Carter et al (1994)</a:t>
            </a: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250825" y="274638"/>
            <a:ext cx="8893175" cy="1143000"/>
          </a:xfrm>
        </p:spPr>
        <p:txBody>
          <a:bodyPr/>
          <a:lstStyle/>
          <a:p>
            <a:r>
              <a:rPr lang="en-GB" sz="4000" b="1">
                <a:effectLst>
                  <a:outerShdw blurRad="38100" dist="38100" dir="2700000" algn="tl">
                    <a:srgbClr val="C0C0C0"/>
                  </a:outerShdw>
                </a:effectLst>
                <a:latin typeface="Bookman Old Style" pitchFamily="18" charset="0"/>
              </a:rPr>
              <a:t>Time Compression Strategies (1)</a:t>
            </a:r>
          </a:p>
        </p:txBody>
      </p:sp>
      <p:sp>
        <p:nvSpPr>
          <p:cNvPr id="9219" name="Rectangle 3"/>
          <p:cNvSpPr>
            <a:spLocks noGrp="1" noChangeArrowheads="1"/>
          </p:cNvSpPr>
          <p:nvPr>
            <p:ph type="body" idx="1"/>
          </p:nvPr>
        </p:nvSpPr>
        <p:spPr/>
        <p:txBody>
          <a:bodyPr/>
          <a:lstStyle/>
          <a:p>
            <a:r>
              <a:rPr lang="en-GB">
                <a:latin typeface="Bookman Old Style" pitchFamily="18" charset="0"/>
              </a:rPr>
              <a:t>Simplification</a:t>
            </a:r>
          </a:p>
          <a:p>
            <a:r>
              <a:rPr lang="en-GB">
                <a:latin typeface="Bookman Old Style" pitchFamily="18" charset="0"/>
              </a:rPr>
              <a:t>Integration</a:t>
            </a:r>
          </a:p>
          <a:p>
            <a:r>
              <a:rPr lang="en-GB">
                <a:latin typeface="Bookman Old Style" pitchFamily="18" charset="0"/>
              </a:rPr>
              <a:t>Standardisation</a:t>
            </a:r>
          </a:p>
          <a:p>
            <a:r>
              <a:rPr lang="en-GB">
                <a:latin typeface="Bookman Old Style" pitchFamily="18" charset="0"/>
              </a:rPr>
              <a:t>Concurrent working</a:t>
            </a:r>
          </a:p>
          <a:p>
            <a:r>
              <a:rPr lang="en-GB">
                <a:latin typeface="Bookman Old Style" pitchFamily="18" charset="0"/>
              </a:rPr>
              <a:t>Variance control</a:t>
            </a:r>
          </a:p>
          <a:p>
            <a:r>
              <a:rPr lang="en-GB">
                <a:latin typeface="Bookman Old Style" pitchFamily="18" charset="0"/>
              </a:rPr>
              <a:t>Automation</a:t>
            </a:r>
          </a:p>
          <a:p>
            <a:r>
              <a:rPr lang="en-GB">
                <a:latin typeface="Bookman Old Style" pitchFamily="18" charset="0"/>
              </a:rPr>
              <a:t>Resource planning</a:t>
            </a: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179388" y="274638"/>
            <a:ext cx="8964612" cy="1143000"/>
          </a:xfrm>
        </p:spPr>
        <p:txBody>
          <a:bodyPr/>
          <a:lstStyle/>
          <a:p>
            <a:r>
              <a:rPr lang="en-GB" sz="4000" b="1">
                <a:effectLst>
                  <a:outerShdw blurRad="38100" dist="38100" dir="2700000" algn="tl">
                    <a:srgbClr val="C0C0C0"/>
                  </a:outerShdw>
                </a:effectLst>
                <a:latin typeface="Bookman Old Style" pitchFamily="18" charset="0"/>
              </a:rPr>
              <a:t>Time Compression Strategies (2)</a:t>
            </a:r>
          </a:p>
        </p:txBody>
      </p:sp>
      <p:sp>
        <p:nvSpPr>
          <p:cNvPr id="10243" name="Rectangle 3"/>
          <p:cNvSpPr>
            <a:spLocks noGrp="1" noChangeArrowheads="1"/>
          </p:cNvSpPr>
          <p:nvPr>
            <p:ph type="body" idx="1"/>
          </p:nvPr>
        </p:nvSpPr>
        <p:spPr/>
        <p:txBody>
          <a:bodyPr/>
          <a:lstStyle/>
          <a:p>
            <a:r>
              <a:rPr lang="en-GB" sz="2800" b="1" u="sng">
                <a:latin typeface="Bookman Old Style" pitchFamily="18" charset="0"/>
              </a:rPr>
              <a:t>Simplification</a:t>
            </a:r>
            <a:r>
              <a:rPr lang="en-GB" sz="2800">
                <a:latin typeface="Bookman Old Style" pitchFamily="18" charset="0"/>
              </a:rPr>
              <a:t>: - removing process complexity that has accumulated overtime</a:t>
            </a:r>
            <a:endParaRPr lang="en-GB" sz="2800" b="1" u="sng">
              <a:latin typeface="Bookman Old Style" pitchFamily="18" charset="0"/>
            </a:endParaRPr>
          </a:p>
          <a:p>
            <a:r>
              <a:rPr lang="en-GB" sz="2800" b="1" u="sng">
                <a:latin typeface="Bookman Old Style" pitchFamily="18" charset="0"/>
              </a:rPr>
              <a:t>Integration</a:t>
            </a:r>
            <a:r>
              <a:rPr lang="en-GB" sz="2800">
                <a:latin typeface="Bookman Old Style" pitchFamily="18" charset="0"/>
              </a:rPr>
              <a:t>: - improving information flows and linkages to create information and process visibility</a:t>
            </a:r>
            <a:endParaRPr lang="en-GB" sz="2800" b="1" u="sng">
              <a:latin typeface="Bookman Old Style" pitchFamily="18" charset="0"/>
            </a:endParaRPr>
          </a:p>
          <a:p>
            <a:r>
              <a:rPr lang="en-GB" sz="2800" b="1" u="sng">
                <a:latin typeface="Bookman Old Style" pitchFamily="18" charset="0"/>
              </a:rPr>
              <a:t>Standardisation</a:t>
            </a:r>
            <a:r>
              <a:rPr lang="en-GB" sz="2800">
                <a:latin typeface="Bookman Old Style" pitchFamily="18" charset="0"/>
              </a:rPr>
              <a:t>: - using generic best practice processes, standardised components and modules and information</a:t>
            </a:r>
            <a:endParaRPr lang="en-GB" sz="2800" b="1" u="sng">
              <a:latin typeface="Bookman Old Style" pitchFamily="18" charset="0"/>
            </a:endParaRP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179388" y="274638"/>
            <a:ext cx="8964612" cy="1143000"/>
          </a:xfrm>
        </p:spPr>
        <p:txBody>
          <a:bodyPr/>
          <a:lstStyle/>
          <a:p>
            <a:r>
              <a:rPr lang="en-GB" sz="4000" b="1">
                <a:effectLst>
                  <a:outerShdw blurRad="38100" dist="38100" dir="2700000" algn="tl">
                    <a:srgbClr val="C0C0C0"/>
                  </a:outerShdw>
                </a:effectLst>
                <a:latin typeface="Bookman Old Style" pitchFamily="18" charset="0"/>
              </a:rPr>
              <a:t>Time Compression Strategies (3)</a:t>
            </a:r>
          </a:p>
        </p:txBody>
      </p:sp>
      <p:sp>
        <p:nvSpPr>
          <p:cNvPr id="11267" name="Rectangle 3"/>
          <p:cNvSpPr>
            <a:spLocks noGrp="1" noChangeArrowheads="1"/>
          </p:cNvSpPr>
          <p:nvPr>
            <p:ph type="body" idx="1"/>
          </p:nvPr>
        </p:nvSpPr>
        <p:spPr/>
        <p:txBody>
          <a:bodyPr/>
          <a:lstStyle/>
          <a:p>
            <a:pPr>
              <a:lnSpc>
                <a:spcPct val="90000"/>
              </a:lnSpc>
            </a:pPr>
            <a:r>
              <a:rPr lang="en-GB" b="1" u="sng">
                <a:latin typeface="Bookman Old Style" pitchFamily="18" charset="0"/>
              </a:rPr>
              <a:t>Concurrent working</a:t>
            </a:r>
            <a:r>
              <a:rPr lang="en-GB">
                <a:latin typeface="Bookman Old Style" pitchFamily="18" charset="0"/>
              </a:rPr>
              <a:t>: - moving from sequential to parallel working by using, for example, teams and process integration</a:t>
            </a:r>
            <a:endParaRPr lang="en-GB" b="1" u="sng">
              <a:latin typeface="Bookman Old Style" pitchFamily="18" charset="0"/>
            </a:endParaRPr>
          </a:p>
          <a:p>
            <a:pPr>
              <a:lnSpc>
                <a:spcPct val="90000"/>
              </a:lnSpc>
            </a:pPr>
            <a:r>
              <a:rPr lang="en-GB" b="1" u="sng">
                <a:latin typeface="Bookman Old Style" pitchFamily="18" charset="0"/>
              </a:rPr>
              <a:t>Variance control</a:t>
            </a:r>
            <a:r>
              <a:rPr lang="en-GB">
                <a:latin typeface="Bookman Old Style" pitchFamily="18" charset="0"/>
              </a:rPr>
              <a:t>: - monitoring processes and detecting problems at an early stage so that corrective action can be taken to avoid quality and time related waste</a:t>
            </a:r>
            <a:endParaRPr lang="en-GB" b="1" u="sng">
              <a:latin typeface="Bookman Old Style" pitchFamily="18" charset="0"/>
            </a:endParaRP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0" y="274638"/>
            <a:ext cx="8964613" cy="1143000"/>
          </a:xfrm>
        </p:spPr>
        <p:txBody>
          <a:bodyPr/>
          <a:lstStyle/>
          <a:p>
            <a:r>
              <a:rPr lang="en-GB" sz="4000" b="1">
                <a:effectLst>
                  <a:outerShdw blurRad="38100" dist="38100" dir="2700000" algn="tl">
                    <a:srgbClr val="C0C0C0"/>
                  </a:outerShdw>
                </a:effectLst>
                <a:latin typeface="Bookman Old Style" pitchFamily="18" charset="0"/>
              </a:rPr>
              <a:t>Time Compression Strategies (4)</a:t>
            </a:r>
          </a:p>
        </p:txBody>
      </p:sp>
      <p:sp>
        <p:nvSpPr>
          <p:cNvPr id="12291" name="Rectangle 3"/>
          <p:cNvSpPr>
            <a:spLocks noGrp="1" noChangeArrowheads="1"/>
          </p:cNvSpPr>
          <p:nvPr>
            <p:ph type="body" idx="1"/>
          </p:nvPr>
        </p:nvSpPr>
        <p:spPr>
          <a:xfrm>
            <a:off x="457200" y="1600200"/>
            <a:ext cx="8229600" cy="4781550"/>
          </a:xfrm>
        </p:spPr>
        <p:txBody>
          <a:bodyPr/>
          <a:lstStyle/>
          <a:p>
            <a:pPr>
              <a:lnSpc>
                <a:spcPct val="90000"/>
              </a:lnSpc>
            </a:pPr>
            <a:r>
              <a:rPr lang="en-GB" b="1" u="sng">
                <a:latin typeface="Bookman Old Style" pitchFamily="18" charset="0"/>
              </a:rPr>
              <a:t>Automation</a:t>
            </a:r>
            <a:r>
              <a:rPr lang="en-GB">
                <a:latin typeface="Bookman Old Style" pitchFamily="18" charset="0"/>
              </a:rPr>
              <a:t>: - applied to improve the effectiveness and efficiency of agents and activities within the supply chain process</a:t>
            </a:r>
            <a:endParaRPr lang="en-GB" b="1" u="sng">
              <a:latin typeface="Bookman Old Style" pitchFamily="18" charset="0"/>
            </a:endParaRPr>
          </a:p>
          <a:p>
            <a:pPr>
              <a:lnSpc>
                <a:spcPct val="90000"/>
              </a:lnSpc>
            </a:pPr>
            <a:r>
              <a:rPr lang="en-GB" b="1" u="sng">
                <a:latin typeface="Bookman Old Style" pitchFamily="18" charset="0"/>
              </a:rPr>
              <a:t>Resource planning</a:t>
            </a:r>
            <a:r>
              <a:rPr lang="en-GB">
                <a:latin typeface="Bookman Old Style" pitchFamily="18" charset="0"/>
              </a:rPr>
              <a:t>: - allocating resources across the supply chain process.  Bottlenecks can be controlled by resource planning and the use of multi-skilled workforces to provide resource flexibility</a:t>
            </a:r>
            <a:endParaRPr lang="en-GB" b="1" u="sng">
              <a:latin typeface="Bookman Old Style" pitchFamily="18" charset="0"/>
            </a:endParaRP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0" y="260350"/>
            <a:ext cx="9144000" cy="1143000"/>
          </a:xfrm>
        </p:spPr>
        <p:txBody>
          <a:bodyPr/>
          <a:lstStyle/>
          <a:p>
            <a:r>
              <a:rPr lang="en-GB" sz="4000" b="1">
                <a:effectLst>
                  <a:outerShdw blurRad="38100" dist="38100" dir="2700000" algn="tl">
                    <a:srgbClr val="C0C0C0"/>
                  </a:outerShdw>
                </a:effectLst>
                <a:latin typeface="Bookman Old Style" pitchFamily="18" charset="0"/>
              </a:rPr>
              <a:t>Time Compression Strategies (5)</a:t>
            </a:r>
          </a:p>
        </p:txBody>
      </p:sp>
      <p:sp>
        <p:nvSpPr>
          <p:cNvPr id="13315" name="Rectangle 3"/>
          <p:cNvSpPr>
            <a:spLocks noGrp="1" noChangeArrowheads="1"/>
          </p:cNvSpPr>
          <p:nvPr>
            <p:ph type="body" idx="1"/>
          </p:nvPr>
        </p:nvSpPr>
        <p:spPr/>
        <p:txBody>
          <a:bodyPr/>
          <a:lstStyle/>
          <a:p>
            <a:r>
              <a:rPr lang="en-GB">
                <a:latin typeface="Bookman Old Style" pitchFamily="18" charset="0"/>
              </a:rPr>
              <a:t>Ideally utilised in the sequence that the strategies appear above</a:t>
            </a:r>
          </a:p>
          <a:p>
            <a:r>
              <a:rPr lang="en-GB">
                <a:latin typeface="Bookman Old Style" pitchFamily="18" charset="0"/>
              </a:rPr>
              <a:t>However, depending on any particular supply chain or company situation, various stages and combinations may be deployed more pragmatically to account for changes that are already, or about to be put in place</a:t>
            </a: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0" y="260350"/>
            <a:ext cx="9144000" cy="882650"/>
          </a:xfrm>
        </p:spPr>
        <p:txBody>
          <a:bodyPr/>
          <a:lstStyle/>
          <a:p>
            <a:r>
              <a:rPr lang="en-GB" sz="3600" b="1">
                <a:effectLst>
                  <a:outerShdw blurRad="38100" dist="38100" dir="2700000" algn="tl">
                    <a:srgbClr val="C0C0C0"/>
                  </a:outerShdw>
                </a:effectLst>
                <a:latin typeface="Bookman Old Style" pitchFamily="18" charset="0"/>
              </a:rPr>
              <a:t>Time Compression Approach Competitive Advantage</a:t>
            </a:r>
          </a:p>
        </p:txBody>
      </p:sp>
      <p:sp>
        <p:nvSpPr>
          <p:cNvPr id="14340" name="Rectangle 4"/>
          <p:cNvSpPr>
            <a:spLocks noChangeArrowheads="1"/>
          </p:cNvSpPr>
          <p:nvPr/>
        </p:nvSpPr>
        <p:spPr bwMode="auto">
          <a:xfrm>
            <a:off x="468313" y="1436688"/>
            <a:ext cx="8351837" cy="825500"/>
          </a:xfrm>
          <a:prstGeom prst="rect">
            <a:avLst/>
          </a:prstGeom>
          <a:noFill/>
          <a:ln w="9525">
            <a:noFill/>
            <a:miter lim="800000"/>
            <a:headEnd/>
            <a:tailEnd/>
          </a:ln>
          <a:effectLst/>
        </p:spPr>
        <p:txBody>
          <a:bodyPr anchor="ctr">
            <a:spAutoFit/>
          </a:bodyPr>
          <a:lstStyle/>
          <a:p>
            <a:r>
              <a:rPr lang="en-GB" sz="1600" b="1">
                <a:effectLst>
                  <a:outerShdw blurRad="38100" dist="38100" dir="2700000" algn="tl">
                    <a:srgbClr val="C0C0C0"/>
                  </a:outerShdw>
                </a:effectLst>
                <a:latin typeface="Bookman Old Style" pitchFamily="18" charset="0"/>
                <a:cs typeface="Times New Roman" pitchFamily="18" charset="0"/>
              </a:rPr>
              <a:t>Table 1	Fundamental principles associated with generic supply chain </a:t>
            </a:r>
          </a:p>
          <a:p>
            <a:r>
              <a:rPr lang="en-GB" sz="1600" b="1">
                <a:effectLst>
                  <a:outerShdw blurRad="38100" dist="38100" dir="2700000" algn="tl">
                    <a:srgbClr val="C0C0C0"/>
                  </a:outerShdw>
                </a:effectLst>
                <a:latin typeface="Bookman Old Style" pitchFamily="18" charset="0"/>
                <a:cs typeface="Times New Roman" pitchFamily="18" charset="0"/>
              </a:rPr>
              <a:t>properties and best practice</a:t>
            </a:r>
            <a:endParaRPr lang="en-GB" sz="1600" b="1">
              <a:effectLst>
                <a:outerShdw blurRad="38100" dist="38100" dir="2700000" algn="tl">
                  <a:srgbClr val="C0C0C0"/>
                </a:outerShdw>
              </a:effectLst>
              <a:latin typeface="Bookman Old Style" pitchFamily="18" charset="0"/>
            </a:endParaRPr>
          </a:p>
          <a:p>
            <a:pPr eaLnBrk="0" hangingPunct="0"/>
            <a:endParaRPr lang="en-GB" sz="1600" b="1">
              <a:effectLst>
                <a:outerShdw blurRad="38100" dist="38100" dir="2700000" algn="tl">
                  <a:srgbClr val="C0C0C0"/>
                </a:outerShdw>
              </a:effectLst>
              <a:latin typeface="Bookman Old Style" pitchFamily="18" charset="0"/>
            </a:endParaRPr>
          </a:p>
        </p:txBody>
      </p:sp>
      <p:graphicFrame>
        <p:nvGraphicFramePr>
          <p:cNvPr id="14420" name="Group 84"/>
          <p:cNvGraphicFramePr>
            <a:graphicFrameLocks noGrp="1"/>
          </p:cNvGraphicFramePr>
          <p:nvPr/>
        </p:nvGraphicFramePr>
        <p:xfrm>
          <a:off x="468313" y="2133600"/>
          <a:ext cx="7704137" cy="4267200"/>
        </p:xfrm>
        <a:graphic>
          <a:graphicData uri="http://schemas.openxmlformats.org/drawingml/2006/table">
            <a:tbl>
              <a:tblPr/>
              <a:tblGrid>
                <a:gridCol w="2568575"/>
                <a:gridCol w="2566987"/>
                <a:gridCol w="2568575"/>
              </a:tblGrid>
              <a:tr h="27463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smtClean="0">
                        <a:ln>
                          <a:noFill/>
                        </a:ln>
                        <a:solidFill>
                          <a:schemeClr val="tx1"/>
                        </a:solidFill>
                        <a:effectLst/>
                        <a:latin typeface="Bookman Old Style"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200" b="1" i="0" u="none" strike="noStrike" cap="none" normalizeH="0" baseline="0" smtClean="0">
                          <a:ln>
                            <a:noFill/>
                          </a:ln>
                          <a:solidFill>
                            <a:schemeClr val="tx1"/>
                          </a:solidFill>
                          <a:effectLst/>
                          <a:latin typeface="Bookman Old Style" pitchFamily="18" charset="0"/>
                          <a:cs typeface="Times New Roman" pitchFamily="18" charset="0"/>
                        </a:rPr>
                        <a:t>Nature of the principle</a:t>
                      </a: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1" i="0" u="none" strike="noStrike" cap="none" normalizeH="0" baseline="0" smtClean="0">
                          <a:ln>
                            <a:noFill/>
                          </a:ln>
                          <a:solidFill>
                            <a:schemeClr val="tx1"/>
                          </a:solidFill>
                          <a:effectLst/>
                          <a:latin typeface="Bookman Old Style" pitchFamily="18" charset="0"/>
                          <a:ea typeface="Times New Roman" pitchFamily="18" charset="0"/>
                          <a:cs typeface="Arial" charset="0"/>
                        </a:rPr>
                        <a:t>Useful attributes of a time compression approach</a:t>
                      </a:r>
                      <a:endParaRPr kumimoji="0" lang="en-GB" sz="1800" b="0" i="0" u="none" strike="noStrike" cap="none" normalizeH="0" baseline="0" smtClean="0">
                        <a:ln>
                          <a:noFill/>
                        </a:ln>
                        <a:solidFill>
                          <a:schemeClr val="tx1"/>
                        </a:solidFill>
                        <a:effectLst/>
                        <a:latin typeface="Bookman Old Style" pitchFamily="18" charset="0"/>
                        <a:ea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572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Bookman Old Style" pitchFamily="18" charset="0"/>
                          <a:ea typeface="Times New Roman" pitchFamily="18" charset="0"/>
                          <a:cs typeface="Arial" charset="0"/>
                        </a:rPr>
                        <a:t>The principle of end-user focus</a:t>
                      </a:r>
                      <a:endParaRPr kumimoji="0" lang="en-GB" sz="1800" b="0" i="0" u="none" strike="noStrike" cap="none" normalizeH="0" baseline="0" smtClean="0">
                        <a:ln>
                          <a:noFill/>
                        </a:ln>
                        <a:solidFill>
                          <a:schemeClr val="tx1"/>
                        </a:solidFill>
                        <a:effectLst/>
                        <a:latin typeface="Bookman Old Style" pitchFamily="18" charset="0"/>
                        <a:ea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Bookman Old Style" pitchFamily="18" charset="0"/>
                          <a:ea typeface="Times New Roman" pitchFamily="18" charset="0"/>
                          <a:cs typeface="Arial" charset="0"/>
                        </a:rPr>
                        <a:t>Long-term supply chain profitability is dependent on the end (ultimate) user being satisfied and acting as the focus for all development and process engineering</a:t>
                      </a:r>
                      <a:endParaRPr kumimoji="0" lang="en-GB" sz="1800" b="0" i="0" u="none" strike="noStrike" cap="none" normalizeH="0" baseline="0" smtClean="0">
                        <a:ln>
                          <a:noFill/>
                        </a:ln>
                        <a:solidFill>
                          <a:schemeClr val="tx1"/>
                        </a:solidFill>
                        <a:effectLst/>
                        <a:latin typeface="Bookman Old Style" pitchFamily="18" charset="0"/>
                        <a:ea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Bookman Old Style" pitchFamily="18" charset="0"/>
                          <a:ea typeface="Times New Roman" pitchFamily="18" charset="0"/>
                          <a:cs typeface="Arial" charset="0"/>
                        </a:rPr>
                        <a:t>Time compression requires that the end-user is identified as the principal anchor point, and thus highlights the time-based relationship between the end-user and the supply chain</a:t>
                      </a:r>
                      <a:endParaRPr kumimoji="0" lang="en-GB" sz="1800" b="0" i="0" u="none" strike="noStrike" cap="none" normalizeH="0" baseline="0" smtClean="0">
                        <a:ln>
                          <a:noFill/>
                        </a:ln>
                        <a:solidFill>
                          <a:schemeClr val="tx1"/>
                        </a:solidFill>
                        <a:effectLst/>
                        <a:latin typeface="Bookman Old Style" pitchFamily="18" charset="0"/>
                        <a:ea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572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Bookman Old Style" pitchFamily="18" charset="0"/>
                          <a:ea typeface="Times New Roman" pitchFamily="18" charset="0"/>
                          <a:cs typeface="Arial" charset="0"/>
                        </a:rPr>
                        <a:t>The principle of horizontal boundary definition</a:t>
                      </a:r>
                      <a:endParaRPr kumimoji="0" lang="en-GB" sz="1800" b="0" i="0" u="none" strike="noStrike" cap="none" normalizeH="0" baseline="0" smtClean="0">
                        <a:ln>
                          <a:noFill/>
                        </a:ln>
                        <a:solidFill>
                          <a:schemeClr val="tx1"/>
                        </a:solidFill>
                        <a:effectLst/>
                        <a:latin typeface="Bookman Old Style" pitchFamily="18" charset="0"/>
                        <a:ea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Bookman Old Style" pitchFamily="18" charset="0"/>
                          <a:ea typeface="Times New Roman" pitchFamily="18" charset="0"/>
                          <a:cs typeface="Arial" charset="0"/>
                        </a:rPr>
                        <a:t>Different end-user needs are more competitively satisfied by logistically engineered channels (horizontally defined routes or workflows) within the supply chain</a:t>
                      </a:r>
                      <a:endParaRPr kumimoji="0" lang="en-GB" sz="1800" b="0" i="0" u="none" strike="noStrike" cap="none" normalizeH="0" baseline="0" smtClean="0">
                        <a:ln>
                          <a:noFill/>
                        </a:ln>
                        <a:solidFill>
                          <a:schemeClr val="tx1"/>
                        </a:solidFill>
                        <a:effectLst/>
                        <a:latin typeface="Bookman Old Style" pitchFamily="18" charset="0"/>
                        <a:ea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Bookman Old Style" pitchFamily="18" charset="0"/>
                          <a:ea typeface="Times New Roman" pitchFamily="18" charset="0"/>
                          <a:cs typeface="Arial" charset="0"/>
                        </a:rPr>
                        <a:t>Time defines the principal characteristics of the logistically distinct channels and service needs.  The time compression approach provides a good diagnostic and basis for redesign</a:t>
                      </a:r>
                      <a:endParaRPr kumimoji="0" lang="en-GB" sz="1800" b="0" i="0" u="none" strike="noStrike" cap="none" normalizeH="0" baseline="0" smtClean="0">
                        <a:ln>
                          <a:noFill/>
                        </a:ln>
                        <a:solidFill>
                          <a:schemeClr val="tx1"/>
                        </a:solidFill>
                        <a:effectLst/>
                        <a:latin typeface="Bookman Old Style" pitchFamily="18" charset="0"/>
                        <a:ea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572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Bookman Old Style" pitchFamily="18" charset="0"/>
                          <a:ea typeface="Times New Roman" pitchFamily="18" charset="0"/>
                          <a:cs typeface="Arial" charset="0"/>
                        </a:rPr>
                        <a:t>The principle of vertical boundary definition</a:t>
                      </a:r>
                      <a:endParaRPr kumimoji="0" lang="en-GB" sz="1800" b="0" i="0" u="none" strike="noStrike" cap="none" normalizeH="0" baseline="0" smtClean="0">
                        <a:ln>
                          <a:noFill/>
                        </a:ln>
                        <a:solidFill>
                          <a:schemeClr val="tx1"/>
                        </a:solidFill>
                        <a:effectLst/>
                        <a:latin typeface="Bookman Old Style" pitchFamily="18" charset="0"/>
                        <a:ea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Bookman Old Style" pitchFamily="18" charset="0"/>
                          <a:ea typeface="Times New Roman" pitchFamily="18" charset="0"/>
                          <a:cs typeface="Arial" charset="0"/>
                        </a:rPr>
                        <a:t>Boundaries of ownership and control (dividing the chain vertically) should be positioned to suit the needs of the end-user according to best practice and make-buy theory</a:t>
                      </a:r>
                      <a:endParaRPr kumimoji="0" lang="en-GB" sz="1800" b="0" i="0" u="none" strike="noStrike" cap="none" normalizeH="0" baseline="0" smtClean="0">
                        <a:ln>
                          <a:noFill/>
                        </a:ln>
                        <a:solidFill>
                          <a:schemeClr val="tx1"/>
                        </a:solidFill>
                        <a:effectLst/>
                        <a:latin typeface="Bookman Old Style" pitchFamily="18" charset="0"/>
                        <a:ea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Bookman Old Style" pitchFamily="18" charset="0"/>
                          <a:ea typeface="Times New Roman" pitchFamily="18" charset="0"/>
                          <a:cs typeface="Arial" charset="0"/>
                        </a:rPr>
                        <a:t>The consumption of non-value time highlights where ownership and general boundary issues exist and require adjustment</a:t>
                      </a:r>
                      <a:endParaRPr kumimoji="0" lang="en-GB" sz="1800" b="0" i="0" u="none" strike="noStrike" cap="none" normalizeH="0" baseline="0" smtClean="0">
                        <a:ln>
                          <a:noFill/>
                        </a:ln>
                        <a:solidFill>
                          <a:schemeClr val="tx1"/>
                        </a:solidFill>
                        <a:effectLst/>
                        <a:latin typeface="Bookman Old Style" pitchFamily="18" charset="0"/>
                        <a:ea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bl>
          </a:graphicData>
        </a:graphic>
      </p:graphicFrame>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r>
              <a:rPr lang="en-GB" sz="3600" b="1">
                <a:latin typeface="Bookman Old Style" pitchFamily="18" charset="0"/>
              </a:rPr>
              <a:t>Time Compression Approach Competitive Advantage</a:t>
            </a:r>
          </a:p>
        </p:txBody>
      </p:sp>
      <p:graphicFrame>
        <p:nvGraphicFramePr>
          <p:cNvPr id="15425" name="Group 65"/>
          <p:cNvGraphicFramePr>
            <a:graphicFrameLocks noGrp="1"/>
          </p:cNvGraphicFramePr>
          <p:nvPr/>
        </p:nvGraphicFramePr>
        <p:xfrm>
          <a:off x="323850" y="1916113"/>
          <a:ext cx="8424863" cy="4297680"/>
        </p:xfrm>
        <a:graphic>
          <a:graphicData uri="http://schemas.openxmlformats.org/drawingml/2006/table">
            <a:tbl>
              <a:tblPr/>
              <a:tblGrid>
                <a:gridCol w="2808288"/>
                <a:gridCol w="2808287"/>
                <a:gridCol w="2808288"/>
              </a:tblGrid>
              <a:tr h="4572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Bookman Old Style" pitchFamily="18" charset="0"/>
                          <a:ea typeface="Times New Roman" pitchFamily="18" charset="0"/>
                          <a:cs typeface="Arial" charset="0"/>
                        </a:rPr>
                        <a:t>The principle of inventory positioning</a:t>
                      </a:r>
                      <a:endParaRPr kumimoji="0" lang="en-GB" sz="1800" b="0" i="0" u="none" strike="noStrike" cap="none" normalizeH="0" baseline="0" smtClean="0">
                        <a:ln>
                          <a:noFill/>
                        </a:ln>
                        <a:solidFill>
                          <a:schemeClr val="tx1"/>
                        </a:solidFill>
                        <a:effectLst/>
                        <a:latin typeface="Bookman Old Style" pitchFamily="18" charset="0"/>
                        <a:ea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Bookman Old Style" pitchFamily="18" charset="0"/>
                          <a:ea typeface="Times New Roman" pitchFamily="18" charset="0"/>
                          <a:cs typeface="Arial" charset="0"/>
                        </a:rPr>
                        <a:t>The positioning and levels of inventory are best determined in a total supply chain context to suit end-user needs in line with stock and postponement theory</a:t>
                      </a:r>
                      <a:endParaRPr kumimoji="0" lang="en-GB" sz="1800" b="0" i="0" u="none" strike="noStrike" cap="none" normalizeH="0" baseline="0" smtClean="0">
                        <a:ln>
                          <a:noFill/>
                        </a:ln>
                        <a:solidFill>
                          <a:schemeClr val="tx1"/>
                        </a:solidFill>
                        <a:effectLst/>
                        <a:latin typeface="Bookman Old Style" pitchFamily="18" charset="0"/>
                        <a:ea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Bookman Old Style" pitchFamily="18" charset="0"/>
                          <a:ea typeface="Times New Roman" pitchFamily="18" charset="0"/>
                          <a:cs typeface="Arial" charset="0"/>
                        </a:rPr>
                        <a:t>Time and cost provide a good deterministic framework, with cycle time as a fundamental driver of stock positioning levels and service.  ‘Value-added stock’ is a time-based diagnostic</a:t>
                      </a:r>
                      <a:endParaRPr kumimoji="0" lang="en-GB" sz="1800" b="0" i="0" u="none" strike="noStrike" cap="none" normalizeH="0" baseline="0" smtClean="0">
                        <a:ln>
                          <a:noFill/>
                        </a:ln>
                        <a:solidFill>
                          <a:schemeClr val="tx1"/>
                        </a:solidFill>
                        <a:effectLst/>
                        <a:latin typeface="Bookman Old Style" pitchFamily="18" charset="0"/>
                        <a:ea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572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Bookman Old Style" pitchFamily="18" charset="0"/>
                          <a:ea typeface="Times New Roman" pitchFamily="18" charset="0"/>
                          <a:cs typeface="Arial" charset="0"/>
                        </a:rPr>
                        <a:t>The principle of control over demand dynamics</a:t>
                      </a:r>
                      <a:endParaRPr kumimoji="0" lang="en-GB" sz="1800" b="0" i="0" u="none" strike="noStrike" cap="none" normalizeH="0" baseline="0" smtClean="0">
                        <a:ln>
                          <a:noFill/>
                        </a:ln>
                        <a:solidFill>
                          <a:schemeClr val="tx1"/>
                        </a:solidFill>
                        <a:effectLst/>
                        <a:latin typeface="Bookman Old Style" pitchFamily="18" charset="0"/>
                        <a:ea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Bookman Old Style" pitchFamily="18" charset="0"/>
                          <a:ea typeface="Times New Roman" pitchFamily="18" charset="0"/>
                          <a:cs typeface="Arial" charset="0"/>
                        </a:rPr>
                        <a:t>Understanding and control over demand dynamics is best achieved by having a holistic supply chain perspective.  The principal basis of control is through information integration and the best practice relationship management.</a:t>
                      </a:r>
                      <a:endParaRPr kumimoji="0" lang="en-GB" sz="1800" b="0" i="0" u="none" strike="noStrike" cap="none" normalizeH="0" baseline="0" smtClean="0">
                        <a:ln>
                          <a:noFill/>
                        </a:ln>
                        <a:solidFill>
                          <a:schemeClr val="tx1"/>
                        </a:solidFill>
                        <a:effectLst/>
                        <a:latin typeface="Bookman Old Style" pitchFamily="18" charset="0"/>
                        <a:ea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Bookman Old Style" pitchFamily="18" charset="0"/>
                          <a:ea typeface="Times New Roman" pitchFamily="18" charset="0"/>
                          <a:cs typeface="Arial" charset="0"/>
                        </a:rPr>
                        <a:t>Time measures the problem and time compression tackles the root causes of demand dynamics</a:t>
                      </a:r>
                      <a:endParaRPr kumimoji="0" lang="en-GB" sz="1800" b="0" i="0" u="none" strike="noStrike" cap="none" normalizeH="0" baseline="0" smtClean="0">
                        <a:ln>
                          <a:noFill/>
                        </a:ln>
                        <a:solidFill>
                          <a:schemeClr val="tx1"/>
                        </a:solidFill>
                        <a:effectLst/>
                        <a:latin typeface="Bookman Old Style" pitchFamily="18" charset="0"/>
                        <a:ea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63976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Bookman Old Style" pitchFamily="18" charset="0"/>
                          <a:ea typeface="Times New Roman" pitchFamily="18" charset="0"/>
                          <a:cs typeface="Arial" charset="0"/>
                        </a:rPr>
                        <a:t>The principle of </a:t>
                      </a:r>
                      <a:endParaRPr kumimoji="0" lang="en-GB" sz="1000" b="0" i="0" u="none" strike="noStrike" cap="none" normalizeH="0" baseline="0" smtClean="0">
                        <a:ln>
                          <a:noFill/>
                        </a:ln>
                        <a:solidFill>
                          <a:schemeClr val="tx1"/>
                        </a:solidFill>
                        <a:effectLst/>
                        <a:latin typeface="Bookman Old Style" pitchFamily="18" charset="0"/>
                        <a:ea typeface="Times New Roman" pitchFamily="18" charset="0"/>
                        <a:cs typeface="Arial"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Bookman Old Style" pitchFamily="18" charset="0"/>
                          <a:ea typeface="Times New Roman" pitchFamily="18" charset="0"/>
                          <a:cs typeface="Arial" charset="0"/>
                        </a:rPr>
                        <a:t>co-operation  and </a:t>
                      </a:r>
                      <a:endParaRPr kumimoji="0" lang="en-GB" sz="1000" b="0" i="0" u="none" strike="noStrike" cap="none" normalizeH="0" baseline="0" smtClean="0">
                        <a:ln>
                          <a:noFill/>
                        </a:ln>
                        <a:solidFill>
                          <a:schemeClr val="tx1"/>
                        </a:solidFill>
                        <a:effectLst/>
                        <a:latin typeface="Bookman Old Style" pitchFamily="18" charset="0"/>
                        <a:ea typeface="Times New Roman" pitchFamily="18" charset="0"/>
                        <a:cs typeface="Arial"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Bookman Old Style" pitchFamily="18" charset="0"/>
                          <a:ea typeface="Times New Roman" pitchFamily="18" charset="0"/>
                          <a:cs typeface="Arial" charset="0"/>
                        </a:rPr>
                        <a:t>co-ordination</a:t>
                      </a:r>
                      <a:endParaRPr kumimoji="0" lang="en-GB" sz="1800" b="0" i="0" u="none" strike="noStrike" cap="none" normalizeH="0" baseline="0" smtClean="0">
                        <a:ln>
                          <a:noFill/>
                        </a:ln>
                        <a:solidFill>
                          <a:schemeClr val="tx1"/>
                        </a:solidFill>
                        <a:effectLst/>
                        <a:latin typeface="Bookman Old Style" pitchFamily="18" charset="0"/>
                        <a:ea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Bookman Old Style" pitchFamily="18" charset="0"/>
                          <a:ea typeface="Times New Roman" pitchFamily="18" charset="0"/>
                          <a:cs typeface="Arial" charset="0"/>
                        </a:rPr>
                        <a:t>The attainment of the above principles requires co-operation and co-ordination between supply chain participants.  For this to work effectively each SC participant must have self-defined and motivating objectives based on trust and common business process aspirations</a:t>
                      </a:r>
                      <a:endParaRPr kumimoji="0" lang="en-GB" sz="1800" b="0" i="0" u="none" strike="noStrike" cap="none" normalizeH="0" baseline="0" smtClean="0">
                        <a:ln>
                          <a:noFill/>
                        </a:ln>
                        <a:solidFill>
                          <a:schemeClr val="tx1"/>
                        </a:solidFill>
                        <a:effectLst/>
                        <a:latin typeface="Bookman Old Style" pitchFamily="18" charset="0"/>
                        <a:ea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Bookman Old Style" pitchFamily="18" charset="0"/>
                          <a:ea typeface="Times New Roman" pitchFamily="18" charset="0"/>
                          <a:cs typeface="Arial" charset="0"/>
                        </a:rPr>
                        <a:t>Times provides a common trustworthy metric across the supply chain that highlights the opportunities and issues.</a:t>
                      </a:r>
                      <a:endParaRPr kumimoji="0" lang="en-GB" sz="1800" b="0" i="0" u="none" strike="noStrike" cap="none" normalizeH="0" baseline="0" smtClean="0">
                        <a:ln>
                          <a:noFill/>
                        </a:ln>
                        <a:solidFill>
                          <a:schemeClr val="tx1"/>
                        </a:solidFill>
                        <a:effectLst/>
                        <a:latin typeface="Bookman Old Style" pitchFamily="18" charset="0"/>
                        <a:ea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bl>
          </a:graphicData>
        </a:graphic>
      </p:graphicFrame>
      <p:sp>
        <p:nvSpPr>
          <p:cNvPr id="15423" name="Rectangle 63"/>
          <p:cNvSpPr>
            <a:spLocks noChangeArrowheads="1"/>
          </p:cNvSpPr>
          <p:nvPr/>
        </p:nvSpPr>
        <p:spPr bwMode="auto">
          <a:xfrm>
            <a:off x="0" y="6667500"/>
            <a:ext cx="9144000" cy="0"/>
          </a:xfrm>
          <a:prstGeom prst="rect">
            <a:avLst/>
          </a:prstGeom>
          <a:noFill/>
          <a:ln w="9525">
            <a:noFill/>
            <a:miter lim="800000"/>
            <a:headEnd/>
            <a:tailEnd/>
          </a:ln>
          <a:effectLst/>
        </p:spPr>
        <p:txBody>
          <a:bodyPr wrap="none" anchor="ctr">
            <a:spAutoFit/>
          </a:bodyPr>
          <a:lstStyle/>
          <a:p>
            <a:endParaRPr lang="en-US"/>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GB" sz="4000" b="1">
                <a:effectLst>
                  <a:outerShdw blurRad="38100" dist="38100" dir="2700000" algn="tl">
                    <a:srgbClr val="C0C0C0"/>
                  </a:outerShdw>
                </a:effectLst>
                <a:latin typeface="Bookman Old Style" pitchFamily="18" charset="0"/>
              </a:rPr>
              <a:t>Time Compression Approach Competitive Advantage</a:t>
            </a:r>
          </a:p>
        </p:txBody>
      </p:sp>
      <p:sp>
        <p:nvSpPr>
          <p:cNvPr id="16387" name="Rectangle 3"/>
          <p:cNvSpPr>
            <a:spLocks noGrp="1" noChangeArrowheads="1"/>
          </p:cNvSpPr>
          <p:nvPr>
            <p:ph type="body" idx="1"/>
          </p:nvPr>
        </p:nvSpPr>
        <p:spPr>
          <a:xfrm>
            <a:off x="468313" y="1916113"/>
            <a:ext cx="8229600" cy="4525962"/>
          </a:xfrm>
        </p:spPr>
        <p:txBody>
          <a:bodyPr/>
          <a:lstStyle/>
          <a:p>
            <a:r>
              <a:rPr lang="en-GB">
                <a:latin typeface="Bookman Old Style" pitchFamily="18" charset="0"/>
              </a:rPr>
              <a:t>Applied at two levels</a:t>
            </a:r>
          </a:p>
          <a:p>
            <a:pPr>
              <a:buFontTx/>
              <a:buNone/>
            </a:pPr>
            <a:r>
              <a:rPr lang="en-GB">
                <a:latin typeface="Bookman Old Style" pitchFamily="18" charset="0"/>
              </a:rPr>
              <a:t>	</a:t>
            </a:r>
          </a:p>
          <a:p>
            <a:pPr>
              <a:buFontTx/>
              <a:buNone/>
            </a:pPr>
            <a:r>
              <a:rPr lang="en-GB">
                <a:latin typeface="Bookman Old Style" pitchFamily="18" charset="0"/>
              </a:rPr>
              <a:t>	- holistic approach</a:t>
            </a:r>
          </a:p>
          <a:p>
            <a:pPr>
              <a:buFontTx/>
              <a:buNone/>
            </a:pPr>
            <a:r>
              <a:rPr lang="en-GB">
                <a:latin typeface="Bookman Old Style" pitchFamily="18" charset="0"/>
              </a:rPr>
              <a:t>	- competitive market focus</a:t>
            </a: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en-GB" sz="4000" b="1">
                <a:effectLst>
                  <a:outerShdw blurRad="38100" dist="38100" dir="2700000" algn="tl">
                    <a:srgbClr val="C0C0C0"/>
                  </a:outerShdw>
                </a:effectLst>
                <a:latin typeface="Bookman Old Style" pitchFamily="18" charset="0"/>
              </a:rPr>
              <a:t>Time Compression Approach Competitive Advantage</a:t>
            </a:r>
          </a:p>
        </p:txBody>
      </p:sp>
      <p:sp>
        <p:nvSpPr>
          <p:cNvPr id="17411" name="Rectangle 3"/>
          <p:cNvSpPr>
            <a:spLocks noGrp="1" noChangeArrowheads="1"/>
          </p:cNvSpPr>
          <p:nvPr>
            <p:ph type="body" idx="1"/>
          </p:nvPr>
        </p:nvSpPr>
        <p:spPr/>
        <p:txBody>
          <a:bodyPr/>
          <a:lstStyle/>
          <a:p>
            <a:pPr>
              <a:buFontTx/>
              <a:buNone/>
            </a:pPr>
            <a:r>
              <a:rPr lang="en-GB" sz="2800" b="1" u="sng">
                <a:latin typeface="Bookman Old Style" pitchFamily="18" charset="0"/>
              </a:rPr>
              <a:t>Holistic Approach</a:t>
            </a:r>
          </a:p>
          <a:p>
            <a:pPr>
              <a:buFontTx/>
              <a:buNone/>
            </a:pPr>
            <a:r>
              <a:rPr lang="en-GB" sz="2800">
                <a:latin typeface="Bookman Old Style" pitchFamily="18" charset="0"/>
              </a:rPr>
              <a:t>	Elimination of non-value activity in turn gives rise to a cost advantage, thus forming the basis of cost differentiation</a:t>
            </a:r>
          </a:p>
          <a:p>
            <a:endParaRPr lang="en-GB" sz="2800">
              <a:latin typeface="Bookman Old Style" pitchFamily="18" charset="0"/>
            </a:endParaRPr>
          </a:p>
          <a:p>
            <a:r>
              <a:rPr lang="en-GB" sz="2800">
                <a:latin typeface="Bookman Old Style" pitchFamily="18" charset="0"/>
              </a:rPr>
              <a:t>Tersine and Hummingbird (1995) state that ‘managing time is the mirror image of managing quality, cost, innovation and productivity’.</a:t>
            </a: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GB" sz="4000" b="1">
                <a:effectLst>
                  <a:outerShdw blurRad="38100" dist="38100" dir="2700000" algn="tl">
                    <a:srgbClr val="C0C0C0"/>
                  </a:outerShdw>
                </a:effectLst>
                <a:latin typeface="Bookman Old Style" pitchFamily="18" charset="0"/>
              </a:rPr>
              <a:t>Time Compression Approach Competitive Advantage</a:t>
            </a:r>
          </a:p>
        </p:txBody>
      </p:sp>
      <p:sp>
        <p:nvSpPr>
          <p:cNvPr id="18435" name="Rectangle 3"/>
          <p:cNvSpPr>
            <a:spLocks noGrp="1" noChangeArrowheads="1"/>
          </p:cNvSpPr>
          <p:nvPr>
            <p:ph type="body" idx="1"/>
          </p:nvPr>
        </p:nvSpPr>
        <p:spPr>
          <a:xfrm>
            <a:off x="468313" y="1844675"/>
            <a:ext cx="8229600" cy="4525963"/>
          </a:xfrm>
        </p:spPr>
        <p:txBody>
          <a:bodyPr/>
          <a:lstStyle/>
          <a:p>
            <a:r>
              <a:rPr lang="en-GB">
                <a:latin typeface="Bookman Old Style" pitchFamily="18" charset="0"/>
              </a:rPr>
              <a:t>If companies go for the reverse and apply cost reduction initiatives without reference to the time-based implications, additional costs may be incurred elsewhere in the supply chain</a:t>
            </a: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r>
              <a:rPr lang="en-GB" sz="4000" b="1">
                <a:effectLst>
                  <a:outerShdw blurRad="38100" dist="38100" dir="2700000" algn="tl">
                    <a:srgbClr val="C0C0C0"/>
                  </a:outerShdw>
                </a:effectLst>
                <a:latin typeface="Bookman Old Style" pitchFamily="18" charset="0"/>
              </a:rPr>
              <a:t>Time Compression Approach </a:t>
            </a:r>
            <a:br>
              <a:rPr lang="en-GB" sz="4000" b="1">
                <a:effectLst>
                  <a:outerShdw blurRad="38100" dist="38100" dir="2700000" algn="tl">
                    <a:srgbClr val="C0C0C0"/>
                  </a:outerShdw>
                </a:effectLst>
                <a:latin typeface="Bookman Old Style" pitchFamily="18" charset="0"/>
              </a:rPr>
            </a:br>
            <a:r>
              <a:rPr lang="en-GB" sz="4000" b="1">
                <a:effectLst>
                  <a:outerShdw blurRad="38100" dist="38100" dir="2700000" algn="tl">
                    <a:srgbClr val="C0C0C0"/>
                  </a:outerShdw>
                </a:effectLst>
                <a:latin typeface="Bookman Old Style" pitchFamily="18" charset="0"/>
              </a:rPr>
              <a:t>Cost Advantage</a:t>
            </a:r>
          </a:p>
        </p:txBody>
      </p:sp>
      <p:sp>
        <p:nvSpPr>
          <p:cNvPr id="19459" name="Rectangle 3"/>
          <p:cNvSpPr>
            <a:spLocks noGrp="1" noChangeArrowheads="1"/>
          </p:cNvSpPr>
          <p:nvPr>
            <p:ph type="body" idx="1"/>
          </p:nvPr>
        </p:nvSpPr>
        <p:spPr/>
        <p:txBody>
          <a:bodyPr/>
          <a:lstStyle/>
          <a:p>
            <a:r>
              <a:rPr lang="en-GB" sz="2800">
                <a:latin typeface="Bookman Old Style" pitchFamily="18" charset="0"/>
              </a:rPr>
              <a:t>Results in a number of cost savings associated with the removal of fixed and variable costs</a:t>
            </a:r>
          </a:p>
          <a:p>
            <a:r>
              <a:rPr lang="en-GB" sz="2800">
                <a:latin typeface="Bookman Old Style" pitchFamily="18" charset="0"/>
              </a:rPr>
              <a:t>Cost implications of compressing time are extensive and complex but rarely absent</a:t>
            </a:r>
          </a:p>
          <a:p>
            <a:r>
              <a:rPr lang="en-GB" sz="2800">
                <a:latin typeface="Bookman Old Style" pitchFamily="18" charset="0"/>
              </a:rPr>
              <a:t>Prescribed approach is to focus on time that directly affects the service a supply chain can offer, without the complications of having to identify every cost trade-off</a:t>
            </a: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r>
              <a:rPr lang="en-GB" sz="4000" b="1">
                <a:effectLst>
                  <a:outerShdw blurRad="38100" dist="38100" dir="2700000" algn="tl">
                    <a:srgbClr val="C0C0C0"/>
                  </a:outerShdw>
                </a:effectLst>
                <a:latin typeface="Bookman Old Style" pitchFamily="18" charset="0"/>
              </a:rPr>
              <a:t>Time Compression Approach </a:t>
            </a:r>
            <a:br>
              <a:rPr lang="en-GB" sz="4000" b="1">
                <a:effectLst>
                  <a:outerShdw blurRad="38100" dist="38100" dir="2700000" algn="tl">
                    <a:srgbClr val="C0C0C0"/>
                  </a:outerShdw>
                </a:effectLst>
                <a:latin typeface="Bookman Old Style" pitchFamily="18" charset="0"/>
              </a:rPr>
            </a:br>
            <a:r>
              <a:rPr lang="en-GB" sz="4000" b="1">
                <a:effectLst>
                  <a:outerShdw blurRad="38100" dist="38100" dir="2700000" algn="tl">
                    <a:srgbClr val="C0C0C0"/>
                  </a:outerShdw>
                </a:effectLst>
                <a:latin typeface="Bookman Old Style" pitchFamily="18" charset="0"/>
              </a:rPr>
              <a:t>Quality Advantage</a:t>
            </a:r>
          </a:p>
        </p:txBody>
      </p:sp>
      <p:sp>
        <p:nvSpPr>
          <p:cNvPr id="20483" name="Rectangle 3"/>
          <p:cNvSpPr>
            <a:spLocks noGrp="1" noChangeArrowheads="1"/>
          </p:cNvSpPr>
          <p:nvPr>
            <p:ph type="body" idx="1"/>
          </p:nvPr>
        </p:nvSpPr>
        <p:spPr/>
        <p:txBody>
          <a:bodyPr/>
          <a:lstStyle/>
          <a:p>
            <a:r>
              <a:rPr lang="en-GB" dirty="0">
                <a:latin typeface="Bookman Old Style" pitchFamily="18" charset="0"/>
              </a:rPr>
              <a:t>First, time compression demands that product quality be to a specification that matches customer needs, and more specifically end-user needs</a:t>
            </a:r>
          </a:p>
          <a:p>
            <a:r>
              <a:rPr lang="en-GB" dirty="0" smtClean="0">
                <a:latin typeface="Bookman Old Style" pitchFamily="18" charset="0"/>
              </a:rPr>
              <a:t>Second, </a:t>
            </a:r>
            <a:r>
              <a:rPr lang="en-GB" dirty="0">
                <a:latin typeface="Bookman Old Style" pitchFamily="18" charset="0"/>
              </a:rPr>
              <a:t>time provide the focus for quality improvements</a:t>
            </a: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GB" sz="4000" b="1">
                <a:effectLst>
                  <a:outerShdw blurRad="38100" dist="38100" dir="2700000" algn="tl">
                    <a:srgbClr val="C0C0C0"/>
                  </a:outerShdw>
                </a:effectLst>
                <a:latin typeface="Bookman Old Style" pitchFamily="18" charset="0"/>
              </a:rPr>
              <a:t>Time Compression Approach Technology Advantage</a:t>
            </a:r>
          </a:p>
        </p:txBody>
      </p:sp>
      <p:sp>
        <p:nvSpPr>
          <p:cNvPr id="21507" name="Rectangle 3"/>
          <p:cNvSpPr>
            <a:spLocks noGrp="1" noChangeArrowheads="1"/>
          </p:cNvSpPr>
          <p:nvPr>
            <p:ph type="body" idx="1"/>
          </p:nvPr>
        </p:nvSpPr>
        <p:spPr/>
        <p:txBody>
          <a:bodyPr/>
          <a:lstStyle/>
          <a:p>
            <a:r>
              <a:rPr lang="en-GB" sz="2800">
                <a:latin typeface="Bookman Old Style" pitchFamily="18" charset="0"/>
              </a:rPr>
              <a:t>Focus on the time based impact of the application of technology.</a:t>
            </a:r>
          </a:p>
          <a:p>
            <a:r>
              <a:rPr lang="en-GB" sz="2800">
                <a:latin typeface="Bookman Old Style" pitchFamily="18" charset="0"/>
              </a:rPr>
              <a:t>Examples are technologies that can achieve time compression are; CNC machines, robotics, computers in manufacturing and warehouse management systems.</a:t>
            </a:r>
          </a:p>
          <a:p>
            <a:r>
              <a:rPr lang="en-GB" sz="2800">
                <a:latin typeface="Bookman Old Style" pitchFamily="18" charset="0"/>
              </a:rPr>
              <a:t>Time compression must be considered holistically to check that the technology is appropriate for the supply.</a:t>
            </a: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r>
              <a:rPr lang="en-GB" sz="4000" b="1">
                <a:effectLst>
                  <a:outerShdw blurRad="38100" dist="38100" dir="2700000" algn="tl">
                    <a:srgbClr val="C0C0C0"/>
                  </a:outerShdw>
                </a:effectLst>
                <a:latin typeface="Bookman Old Style" pitchFamily="18" charset="0"/>
              </a:rPr>
              <a:t>Time Compression Approach Customer Focus</a:t>
            </a:r>
          </a:p>
        </p:txBody>
      </p:sp>
      <p:sp>
        <p:nvSpPr>
          <p:cNvPr id="22533" name="Rectangle 5"/>
          <p:cNvSpPr>
            <a:spLocks noChangeArrowheads="1"/>
          </p:cNvSpPr>
          <p:nvPr/>
        </p:nvSpPr>
        <p:spPr bwMode="auto">
          <a:xfrm>
            <a:off x="1908175" y="1916113"/>
            <a:ext cx="5761038" cy="3673475"/>
          </a:xfrm>
          <a:prstGeom prst="rect">
            <a:avLst/>
          </a:prstGeom>
          <a:noFill/>
          <a:ln w="9525">
            <a:solidFill>
              <a:schemeClr val="tx1"/>
            </a:solidFill>
            <a:miter lim="800000"/>
            <a:headEnd/>
            <a:tailEnd/>
          </a:ln>
          <a:effectLst/>
        </p:spPr>
        <p:txBody>
          <a:bodyPr wrap="none" anchor="ctr"/>
          <a:lstStyle/>
          <a:p>
            <a:endParaRPr lang="en-GB"/>
          </a:p>
        </p:txBody>
      </p:sp>
      <p:sp>
        <p:nvSpPr>
          <p:cNvPr id="22534" name="Line 6"/>
          <p:cNvSpPr>
            <a:spLocks noChangeShapeType="1"/>
          </p:cNvSpPr>
          <p:nvPr/>
        </p:nvSpPr>
        <p:spPr bwMode="auto">
          <a:xfrm>
            <a:off x="1908175" y="3716338"/>
            <a:ext cx="5759450" cy="0"/>
          </a:xfrm>
          <a:prstGeom prst="line">
            <a:avLst/>
          </a:prstGeom>
          <a:noFill/>
          <a:ln w="9525">
            <a:solidFill>
              <a:schemeClr val="tx1"/>
            </a:solidFill>
            <a:round/>
            <a:headEnd/>
            <a:tailEnd/>
          </a:ln>
          <a:effectLst/>
        </p:spPr>
        <p:txBody>
          <a:bodyPr/>
          <a:lstStyle/>
          <a:p>
            <a:endParaRPr lang="en-GB"/>
          </a:p>
        </p:txBody>
      </p:sp>
      <p:sp>
        <p:nvSpPr>
          <p:cNvPr id="22535" name="Line 7"/>
          <p:cNvSpPr>
            <a:spLocks noChangeShapeType="1"/>
          </p:cNvSpPr>
          <p:nvPr/>
        </p:nvSpPr>
        <p:spPr bwMode="auto">
          <a:xfrm>
            <a:off x="4787900" y="1916113"/>
            <a:ext cx="0" cy="3671887"/>
          </a:xfrm>
          <a:prstGeom prst="line">
            <a:avLst/>
          </a:prstGeom>
          <a:noFill/>
          <a:ln w="9525">
            <a:solidFill>
              <a:schemeClr val="tx1"/>
            </a:solidFill>
            <a:round/>
            <a:headEnd/>
            <a:tailEnd/>
          </a:ln>
          <a:effectLst/>
        </p:spPr>
        <p:txBody>
          <a:bodyPr/>
          <a:lstStyle/>
          <a:p>
            <a:endParaRPr lang="en-GB"/>
          </a:p>
        </p:txBody>
      </p:sp>
      <p:sp>
        <p:nvSpPr>
          <p:cNvPr id="22536" name="Line 8"/>
          <p:cNvSpPr>
            <a:spLocks noChangeShapeType="1"/>
          </p:cNvSpPr>
          <p:nvPr/>
        </p:nvSpPr>
        <p:spPr bwMode="auto">
          <a:xfrm>
            <a:off x="1835150" y="5734050"/>
            <a:ext cx="5832475" cy="0"/>
          </a:xfrm>
          <a:prstGeom prst="line">
            <a:avLst/>
          </a:prstGeom>
          <a:noFill/>
          <a:ln w="9525">
            <a:solidFill>
              <a:schemeClr val="tx1"/>
            </a:solidFill>
            <a:round/>
            <a:headEnd/>
            <a:tailEnd type="triangle" w="med" len="med"/>
          </a:ln>
          <a:effectLst/>
        </p:spPr>
        <p:txBody>
          <a:bodyPr/>
          <a:lstStyle/>
          <a:p>
            <a:endParaRPr lang="en-GB"/>
          </a:p>
        </p:txBody>
      </p:sp>
      <p:sp>
        <p:nvSpPr>
          <p:cNvPr id="22537" name="Line 9"/>
          <p:cNvSpPr>
            <a:spLocks noChangeShapeType="1"/>
          </p:cNvSpPr>
          <p:nvPr/>
        </p:nvSpPr>
        <p:spPr bwMode="auto">
          <a:xfrm flipV="1">
            <a:off x="1763713" y="1989138"/>
            <a:ext cx="0" cy="3600450"/>
          </a:xfrm>
          <a:prstGeom prst="line">
            <a:avLst/>
          </a:prstGeom>
          <a:noFill/>
          <a:ln w="9525">
            <a:solidFill>
              <a:schemeClr val="tx1"/>
            </a:solidFill>
            <a:round/>
            <a:headEnd/>
            <a:tailEnd type="triangle" w="med" len="med"/>
          </a:ln>
          <a:effectLst/>
        </p:spPr>
        <p:txBody>
          <a:bodyPr/>
          <a:lstStyle/>
          <a:p>
            <a:endParaRPr lang="en-GB"/>
          </a:p>
        </p:txBody>
      </p:sp>
      <p:sp>
        <p:nvSpPr>
          <p:cNvPr id="22538" name="Rectangle 10"/>
          <p:cNvSpPr>
            <a:spLocks noChangeArrowheads="1"/>
          </p:cNvSpPr>
          <p:nvPr/>
        </p:nvSpPr>
        <p:spPr bwMode="auto">
          <a:xfrm>
            <a:off x="1692275" y="5805488"/>
            <a:ext cx="6192838" cy="641350"/>
          </a:xfrm>
          <a:prstGeom prst="rect">
            <a:avLst/>
          </a:prstGeom>
          <a:noFill/>
          <a:ln w="9525">
            <a:noFill/>
            <a:miter lim="800000"/>
            <a:headEnd/>
            <a:tailEnd/>
          </a:ln>
          <a:effectLst/>
        </p:spPr>
        <p:txBody>
          <a:bodyPr anchor="ctr">
            <a:spAutoFit/>
          </a:bodyPr>
          <a:lstStyle/>
          <a:p>
            <a:pPr algn="ctr"/>
            <a:r>
              <a:rPr lang="en-GB" b="1"/>
              <a:t>Certainty</a:t>
            </a:r>
          </a:p>
          <a:p>
            <a:pPr algn="ctr"/>
            <a:r>
              <a:rPr lang="en-GB" b="1"/>
              <a:t>Low					High</a:t>
            </a:r>
          </a:p>
        </p:txBody>
      </p:sp>
      <p:sp>
        <p:nvSpPr>
          <p:cNvPr id="22544" name="Line 16"/>
          <p:cNvSpPr>
            <a:spLocks noChangeShapeType="1"/>
          </p:cNvSpPr>
          <p:nvPr/>
        </p:nvSpPr>
        <p:spPr bwMode="auto">
          <a:xfrm flipH="1">
            <a:off x="2627313" y="2781300"/>
            <a:ext cx="731837" cy="1463675"/>
          </a:xfrm>
          <a:prstGeom prst="line">
            <a:avLst/>
          </a:prstGeom>
          <a:noFill/>
          <a:ln w="9525">
            <a:solidFill>
              <a:srgbClr val="000000"/>
            </a:solidFill>
            <a:round/>
            <a:headEnd/>
            <a:tailEnd type="triangle" w="med" len="med"/>
          </a:ln>
        </p:spPr>
        <p:txBody>
          <a:bodyPr/>
          <a:lstStyle/>
          <a:p>
            <a:endParaRPr lang="en-GB"/>
          </a:p>
        </p:txBody>
      </p:sp>
      <p:sp>
        <p:nvSpPr>
          <p:cNvPr id="22543" name="Line 15"/>
          <p:cNvSpPr>
            <a:spLocks noChangeShapeType="1"/>
          </p:cNvSpPr>
          <p:nvPr/>
        </p:nvSpPr>
        <p:spPr bwMode="auto">
          <a:xfrm flipH="1">
            <a:off x="3348038" y="2781300"/>
            <a:ext cx="366712" cy="1463675"/>
          </a:xfrm>
          <a:prstGeom prst="line">
            <a:avLst/>
          </a:prstGeom>
          <a:noFill/>
          <a:ln w="9525">
            <a:solidFill>
              <a:srgbClr val="000000"/>
            </a:solidFill>
            <a:round/>
            <a:headEnd/>
            <a:tailEnd type="triangle" w="med" len="med"/>
          </a:ln>
        </p:spPr>
        <p:txBody>
          <a:bodyPr/>
          <a:lstStyle/>
          <a:p>
            <a:endParaRPr lang="en-GB"/>
          </a:p>
        </p:txBody>
      </p:sp>
      <p:sp>
        <p:nvSpPr>
          <p:cNvPr id="22542" name="Line 14"/>
          <p:cNvSpPr>
            <a:spLocks noChangeShapeType="1"/>
          </p:cNvSpPr>
          <p:nvPr/>
        </p:nvSpPr>
        <p:spPr bwMode="auto">
          <a:xfrm>
            <a:off x="5364163" y="2708275"/>
            <a:ext cx="914400" cy="1463675"/>
          </a:xfrm>
          <a:prstGeom prst="line">
            <a:avLst/>
          </a:prstGeom>
          <a:noFill/>
          <a:ln w="9525">
            <a:solidFill>
              <a:srgbClr val="000000"/>
            </a:solidFill>
            <a:round/>
            <a:headEnd/>
            <a:tailEnd type="triangle" w="med" len="med"/>
          </a:ln>
        </p:spPr>
        <p:txBody>
          <a:bodyPr/>
          <a:lstStyle/>
          <a:p>
            <a:endParaRPr lang="en-GB"/>
          </a:p>
        </p:txBody>
      </p:sp>
      <p:sp>
        <p:nvSpPr>
          <p:cNvPr id="22541" name="Line 13"/>
          <p:cNvSpPr>
            <a:spLocks noChangeShapeType="1"/>
          </p:cNvSpPr>
          <p:nvPr/>
        </p:nvSpPr>
        <p:spPr bwMode="auto">
          <a:xfrm>
            <a:off x="5940425" y="2636838"/>
            <a:ext cx="914400" cy="1371600"/>
          </a:xfrm>
          <a:prstGeom prst="line">
            <a:avLst/>
          </a:prstGeom>
          <a:noFill/>
          <a:ln w="9525">
            <a:solidFill>
              <a:srgbClr val="000000"/>
            </a:solidFill>
            <a:round/>
            <a:headEnd/>
            <a:tailEnd type="triangle" w="med" len="med"/>
          </a:ln>
        </p:spPr>
        <p:txBody>
          <a:bodyPr/>
          <a:lstStyle/>
          <a:p>
            <a:endParaRPr lang="en-GB"/>
          </a:p>
        </p:txBody>
      </p:sp>
      <p:sp>
        <p:nvSpPr>
          <p:cNvPr id="22545" name="Rectangle 17"/>
          <p:cNvSpPr>
            <a:spLocks noChangeArrowheads="1"/>
          </p:cNvSpPr>
          <p:nvPr/>
        </p:nvSpPr>
        <p:spPr bwMode="auto">
          <a:xfrm>
            <a:off x="900113" y="1897063"/>
            <a:ext cx="5289550" cy="915987"/>
          </a:xfrm>
          <a:prstGeom prst="rect">
            <a:avLst/>
          </a:prstGeom>
          <a:noFill/>
          <a:ln w="9525">
            <a:noFill/>
            <a:miter lim="800000"/>
            <a:headEnd/>
            <a:tailEnd/>
          </a:ln>
          <a:effectLst/>
        </p:spPr>
        <p:txBody>
          <a:bodyPr wrap="none" anchor="ctr">
            <a:spAutoFit/>
          </a:bodyPr>
          <a:lstStyle/>
          <a:p>
            <a:r>
              <a:rPr lang="en-GB" b="1">
                <a:cs typeface="Times New Roman" pitchFamily="18" charset="0"/>
              </a:rPr>
              <a:t> High</a:t>
            </a:r>
            <a:endParaRPr lang="en-GB" b="1"/>
          </a:p>
          <a:p>
            <a:pPr eaLnBrk="0" hangingPunct="0"/>
            <a:r>
              <a:rPr lang="en-GB" b="1">
                <a:cs typeface="Times New Roman" pitchFamily="18" charset="0"/>
              </a:rPr>
              <a:t>			Agile		Lean</a:t>
            </a:r>
            <a:endParaRPr lang="en-GB" b="1"/>
          </a:p>
          <a:p>
            <a:pPr eaLnBrk="0" hangingPunct="0"/>
            <a:endParaRPr lang="en-GB" b="1"/>
          </a:p>
        </p:txBody>
      </p:sp>
      <p:sp>
        <p:nvSpPr>
          <p:cNvPr id="22546" name="Rectangle 18"/>
          <p:cNvSpPr>
            <a:spLocks noChangeArrowheads="1"/>
          </p:cNvSpPr>
          <p:nvPr/>
        </p:nvSpPr>
        <p:spPr bwMode="auto">
          <a:xfrm>
            <a:off x="196850" y="2743200"/>
            <a:ext cx="184150" cy="915988"/>
          </a:xfrm>
          <a:prstGeom prst="rect">
            <a:avLst/>
          </a:prstGeom>
          <a:noFill/>
          <a:ln w="9525">
            <a:noFill/>
            <a:miter lim="800000"/>
            <a:headEnd/>
            <a:tailEnd/>
          </a:ln>
          <a:effectLst/>
        </p:spPr>
        <p:txBody>
          <a:bodyPr wrap="none" anchor="ctr">
            <a:spAutoFit/>
          </a:bodyPr>
          <a:lstStyle/>
          <a:p>
            <a:r>
              <a:rPr lang="en-GB"/>
              <a:t/>
            </a:r>
            <a:br>
              <a:rPr lang="en-GB"/>
            </a:br>
            <a:endParaRPr lang="en-GB"/>
          </a:p>
          <a:p>
            <a:pPr eaLnBrk="0" hangingPunct="0"/>
            <a:endParaRPr lang="en-GB"/>
          </a:p>
        </p:txBody>
      </p:sp>
      <p:sp>
        <p:nvSpPr>
          <p:cNvPr id="22547" name="Rectangle 19"/>
          <p:cNvSpPr>
            <a:spLocks noChangeArrowheads="1"/>
          </p:cNvSpPr>
          <p:nvPr/>
        </p:nvSpPr>
        <p:spPr bwMode="auto">
          <a:xfrm>
            <a:off x="395288" y="3892550"/>
            <a:ext cx="8413750" cy="641350"/>
          </a:xfrm>
          <a:prstGeom prst="rect">
            <a:avLst/>
          </a:prstGeom>
          <a:noFill/>
          <a:ln w="9525">
            <a:noFill/>
            <a:miter lim="800000"/>
            <a:headEnd/>
            <a:tailEnd/>
          </a:ln>
          <a:effectLst/>
        </p:spPr>
        <p:txBody>
          <a:bodyPr wrap="none" anchor="ctr">
            <a:spAutoFit/>
          </a:bodyPr>
          <a:lstStyle/>
          <a:p>
            <a:r>
              <a:rPr lang="en-GB" b="1">
                <a:cs typeface="Times New Roman" pitchFamily="18" charset="0"/>
              </a:rPr>
              <a:t>Complexity</a:t>
            </a:r>
            <a:r>
              <a:rPr lang="en-GB" sz="1200">
                <a:cs typeface="Times New Roman" pitchFamily="18" charset="0"/>
              </a:rPr>
              <a:t>								</a:t>
            </a:r>
          </a:p>
          <a:p>
            <a:pPr eaLnBrk="0" hangingPunct="0"/>
            <a:endParaRPr lang="en-GB" b="1"/>
          </a:p>
        </p:txBody>
      </p:sp>
      <p:sp>
        <p:nvSpPr>
          <p:cNvPr id="22548" name="Rectangle 20"/>
          <p:cNvSpPr>
            <a:spLocks noChangeArrowheads="1"/>
          </p:cNvSpPr>
          <p:nvPr/>
        </p:nvSpPr>
        <p:spPr bwMode="auto">
          <a:xfrm>
            <a:off x="0" y="5373688"/>
            <a:ext cx="1598613" cy="366712"/>
          </a:xfrm>
          <a:prstGeom prst="rect">
            <a:avLst/>
          </a:prstGeom>
          <a:noFill/>
          <a:ln w="9525">
            <a:noFill/>
            <a:miter lim="800000"/>
            <a:headEnd/>
            <a:tailEnd/>
          </a:ln>
          <a:effectLst/>
        </p:spPr>
        <p:txBody>
          <a:bodyPr wrap="none" anchor="ctr">
            <a:spAutoFit/>
          </a:bodyPr>
          <a:lstStyle/>
          <a:p>
            <a:r>
              <a:rPr lang="en-GB" sz="1200">
                <a:cs typeface="Times New Roman" pitchFamily="18" charset="0"/>
              </a:rPr>
              <a:t>	 </a:t>
            </a:r>
            <a:r>
              <a:rPr lang="en-GB" b="1">
                <a:cs typeface="Times New Roman" pitchFamily="18" charset="0"/>
              </a:rPr>
              <a:t>Low</a:t>
            </a:r>
            <a:endParaRPr lang="en-GB" b="1"/>
          </a:p>
        </p:txBody>
      </p:sp>
      <p:sp>
        <p:nvSpPr>
          <p:cNvPr id="22549" name="Rectangle 21"/>
          <p:cNvSpPr>
            <a:spLocks noChangeArrowheads="1"/>
          </p:cNvSpPr>
          <p:nvPr/>
        </p:nvSpPr>
        <p:spPr bwMode="auto">
          <a:xfrm>
            <a:off x="2268538" y="4437063"/>
            <a:ext cx="1098550" cy="366712"/>
          </a:xfrm>
          <a:prstGeom prst="rect">
            <a:avLst/>
          </a:prstGeom>
          <a:noFill/>
          <a:ln w="9525">
            <a:noFill/>
            <a:miter lim="800000"/>
            <a:headEnd/>
            <a:tailEnd/>
          </a:ln>
          <a:effectLst/>
        </p:spPr>
        <p:txBody>
          <a:bodyPr wrap="none">
            <a:spAutoFit/>
          </a:bodyPr>
          <a:lstStyle/>
          <a:p>
            <a:r>
              <a:rPr lang="en-GB" b="1"/>
              <a:t>Agile	</a:t>
            </a:r>
          </a:p>
        </p:txBody>
      </p:sp>
      <p:sp>
        <p:nvSpPr>
          <p:cNvPr id="22550" name="Rectangle 22"/>
          <p:cNvSpPr>
            <a:spLocks noChangeArrowheads="1"/>
          </p:cNvSpPr>
          <p:nvPr/>
        </p:nvSpPr>
        <p:spPr bwMode="auto">
          <a:xfrm>
            <a:off x="6516688" y="4437063"/>
            <a:ext cx="717550" cy="366712"/>
          </a:xfrm>
          <a:prstGeom prst="rect">
            <a:avLst/>
          </a:prstGeom>
          <a:noFill/>
          <a:ln w="9525">
            <a:noFill/>
            <a:miter lim="800000"/>
            <a:headEnd/>
            <a:tailEnd/>
          </a:ln>
          <a:effectLst/>
        </p:spPr>
        <p:txBody>
          <a:bodyPr wrap="none">
            <a:spAutoFit/>
          </a:bodyPr>
          <a:lstStyle/>
          <a:p>
            <a:pPr eaLnBrk="0" hangingPunct="0"/>
            <a:r>
              <a:rPr lang="en-GB" b="1"/>
              <a:t>Lean</a:t>
            </a: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r>
              <a:rPr lang="en-GB" sz="4000" b="1">
                <a:effectLst>
                  <a:outerShdw blurRad="38100" dist="38100" dir="2700000" algn="tl">
                    <a:srgbClr val="C0C0C0"/>
                  </a:outerShdw>
                </a:effectLst>
                <a:latin typeface="Bookman Old Style" pitchFamily="18" charset="0"/>
              </a:rPr>
              <a:t>Time Compression Approach Customer Focus</a:t>
            </a:r>
            <a:r>
              <a:rPr lang="en-GB" sz="4000"/>
              <a:t> </a:t>
            </a:r>
          </a:p>
        </p:txBody>
      </p:sp>
      <p:sp>
        <p:nvSpPr>
          <p:cNvPr id="23555" name="Rectangle 3"/>
          <p:cNvSpPr>
            <a:spLocks noGrp="1" noChangeArrowheads="1"/>
          </p:cNvSpPr>
          <p:nvPr>
            <p:ph type="body" idx="1"/>
          </p:nvPr>
        </p:nvSpPr>
        <p:spPr/>
        <p:txBody>
          <a:bodyPr/>
          <a:lstStyle/>
          <a:p>
            <a:r>
              <a:rPr lang="en-GB" sz="2800">
                <a:latin typeface="Bookman Old Style" pitchFamily="18" charset="0"/>
              </a:rPr>
              <a:t>Chart shows products that have volatile demand pattern and short life cycles require flexible supply operations to minimise risk a situation called AGILE.</a:t>
            </a:r>
          </a:p>
          <a:p>
            <a:r>
              <a:rPr lang="en-GB" sz="2800">
                <a:latin typeface="Bookman Old Style" pitchFamily="18" charset="0"/>
              </a:rPr>
              <a:t>Products that are simpler instructure and have more stable and predicatble demand are usually in competitive supply situations demanding lower unit costs an approach called LEAN.</a:t>
            </a: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r>
              <a:rPr lang="en-GB" sz="4000" b="1">
                <a:effectLst>
                  <a:outerShdw blurRad="38100" dist="38100" dir="2700000" algn="tl">
                    <a:srgbClr val="C0C0C0"/>
                  </a:outerShdw>
                </a:effectLst>
                <a:latin typeface="Bookman Old Style" pitchFamily="18" charset="0"/>
              </a:rPr>
              <a:t>Benefits of Time Compression</a:t>
            </a:r>
          </a:p>
        </p:txBody>
      </p:sp>
      <p:sp>
        <p:nvSpPr>
          <p:cNvPr id="24579" name="Rectangle 3"/>
          <p:cNvSpPr>
            <a:spLocks noGrp="1" noChangeArrowheads="1"/>
          </p:cNvSpPr>
          <p:nvPr>
            <p:ph type="body" idx="1"/>
          </p:nvPr>
        </p:nvSpPr>
        <p:spPr/>
        <p:txBody>
          <a:bodyPr/>
          <a:lstStyle/>
          <a:p>
            <a:pPr>
              <a:buFontTx/>
              <a:buNone/>
            </a:pPr>
            <a:r>
              <a:rPr lang="en-GB" sz="2800">
                <a:latin typeface="Bookman Old Style" pitchFamily="18" charset="0"/>
              </a:rPr>
              <a:t>Thus categories of benefit</a:t>
            </a:r>
          </a:p>
          <a:p>
            <a:r>
              <a:rPr lang="en-GB" sz="2800" u="sng">
                <a:latin typeface="Bookman Old Style" pitchFamily="18" charset="0"/>
              </a:rPr>
              <a:t>Internal time: </a:t>
            </a:r>
            <a:r>
              <a:rPr lang="en-GB" sz="2800">
                <a:latin typeface="Bookman Old Style" pitchFamily="18" charset="0"/>
              </a:rPr>
              <a:t>which has indirect impact on the customer as it relates to the internal consumption of time within a company.</a:t>
            </a:r>
          </a:p>
          <a:p>
            <a:r>
              <a:rPr lang="en-GB" sz="2800" u="sng">
                <a:latin typeface="Bookman Old Style" pitchFamily="18" charset="0"/>
              </a:rPr>
              <a:t>External time</a:t>
            </a:r>
            <a:r>
              <a:rPr lang="en-GB" sz="2800">
                <a:latin typeface="Bookman Old Style" pitchFamily="18" charset="0"/>
              </a:rPr>
              <a:t>: relates to all aspects of item that has direct impact upon the customer, such as lead time from a stock or decoupling point.</a:t>
            </a:r>
            <a:endParaRPr lang="en-GB" sz="2800" u="sng">
              <a:latin typeface="Bookman Old Style" pitchFamily="18" charset="0"/>
            </a:endParaRPr>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r>
              <a:rPr lang="en-GB" sz="4000" b="1">
                <a:effectLst>
                  <a:outerShdw blurRad="38100" dist="38100" dir="2700000" algn="tl">
                    <a:srgbClr val="C0C0C0"/>
                  </a:outerShdw>
                </a:effectLst>
                <a:latin typeface="Bookman Old Style" pitchFamily="18" charset="0"/>
              </a:rPr>
              <a:t>Benefits of Time Compression</a:t>
            </a:r>
          </a:p>
        </p:txBody>
      </p:sp>
      <p:sp>
        <p:nvSpPr>
          <p:cNvPr id="25603" name="Rectangle 3"/>
          <p:cNvSpPr>
            <a:spLocks noGrp="1" noChangeArrowheads="1"/>
          </p:cNvSpPr>
          <p:nvPr>
            <p:ph type="body" idx="1"/>
          </p:nvPr>
        </p:nvSpPr>
        <p:spPr/>
        <p:txBody>
          <a:bodyPr/>
          <a:lstStyle/>
          <a:p>
            <a:pPr>
              <a:lnSpc>
                <a:spcPct val="80000"/>
              </a:lnSpc>
            </a:pPr>
            <a:r>
              <a:rPr lang="en-GB" sz="2800">
                <a:latin typeface="Bookman Old Style" pitchFamily="18" charset="0"/>
              </a:rPr>
              <a:t>Net effect of internal time improvements how ramifications on external time – based benefits through cost and service inter relationships</a:t>
            </a:r>
          </a:p>
          <a:p>
            <a:pPr>
              <a:lnSpc>
                <a:spcPct val="80000"/>
              </a:lnSpc>
            </a:pPr>
            <a:r>
              <a:rPr lang="en-GB" sz="2800">
                <a:latin typeface="Bookman Old Style" pitchFamily="18" charset="0"/>
              </a:rPr>
              <a:t>Internal time benefits in most manufacturing facilities, such as cycle time reductions, give work–in-progress reductions and productivity increases.</a:t>
            </a:r>
          </a:p>
          <a:p>
            <a:pPr>
              <a:lnSpc>
                <a:spcPct val="80000"/>
              </a:lnSpc>
            </a:pPr>
            <a:r>
              <a:rPr lang="en-GB" sz="2800">
                <a:latin typeface="Bookman Old Style" pitchFamily="18" charset="0"/>
              </a:rPr>
              <a:t>Stave and Hout (1990) claim empirically that for every halving of cycle times and doubling of work-in-process turns, productivity increased by 20 to 70%.</a:t>
            </a:r>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r>
              <a:rPr lang="en-GB" sz="4000" b="1">
                <a:effectLst>
                  <a:outerShdw blurRad="38100" dist="38100" dir="2700000" algn="tl">
                    <a:srgbClr val="C0C0C0"/>
                  </a:outerShdw>
                </a:effectLst>
                <a:latin typeface="Bookman Old Style" pitchFamily="18" charset="0"/>
              </a:rPr>
              <a:t>Benefits of Time Compression</a:t>
            </a:r>
            <a:r>
              <a:rPr lang="en-GB" sz="4000"/>
              <a:t> </a:t>
            </a:r>
          </a:p>
        </p:txBody>
      </p:sp>
      <p:sp>
        <p:nvSpPr>
          <p:cNvPr id="26627" name="Rectangle 3"/>
          <p:cNvSpPr>
            <a:spLocks noGrp="1" noChangeArrowheads="1"/>
          </p:cNvSpPr>
          <p:nvPr>
            <p:ph type="body" idx="1"/>
          </p:nvPr>
        </p:nvSpPr>
        <p:spPr/>
        <p:txBody>
          <a:bodyPr/>
          <a:lstStyle/>
          <a:p>
            <a:r>
              <a:rPr lang="en-GB"/>
              <a:t>Halving of manufacturing lead time using the same number of people reduces costs by 50%.</a:t>
            </a:r>
          </a:p>
          <a:p>
            <a:r>
              <a:rPr lang="en-GB"/>
              <a:t>(1991) estimated that a 50% reduction of manufacturing lead times had the following impact.</a:t>
            </a:r>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r>
              <a:rPr lang="en-GB" sz="4000" b="1">
                <a:effectLst>
                  <a:outerShdw blurRad="38100" dist="38100" dir="2700000" algn="tl">
                    <a:srgbClr val="C0C0C0"/>
                  </a:outerShdw>
                </a:effectLst>
                <a:latin typeface="Bookman Old Style" pitchFamily="18" charset="0"/>
              </a:rPr>
              <a:t>Benefits of Time Compression</a:t>
            </a:r>
            <a:r>
              <a:rPr lang="en-GB" sz="4000"/>
              <a:t> </a:t>
            </a:r>
          </a:p>
        </p:txBody>
      </p:sp>
      <p:sp>
        <p:nvSpPr>
          <p:cNvPr id="27651" name="Rectangle 3"/>
          <p:cNvSpPr>
            <a:spLocks noGrp="1" noChangeArrowheads="1"/>
          </p:cNvSpPr>
          <p:nvPr>
            <p:ph type="body" idx="1"/>
          </p:nvPr>
        </p:nvSpPr>
        <p:spPr/>
        <p:txBody>
          <a:bodyPr/>
          <a:lstStyle/>
          <a:p>
            <a:r>
              <a:rPr lang="en-GB" dirty="0">
                <a:latin typeface="Bookman Old Style" pitchFamily="18" charset="0"/>
              </a:rPr>
              <a:t>Manufacturing </a:t>
            </a:r>
            <a:r>
              <a:rPr lang="en-GB" dirty="0" smtClean="0">
                <a:latin typeface="Bookman Old Style" pitchFamily="18" charset="0"/>
              </a:rPr>
              <a:t>time down </a:t>
            </a:r>
            <a:r>
              <a:rPr lang="en-GB" dirty="0">
                <a:latin typeface="Bookman Old Style" pitchFamily="18" charset="0"/>
              </a:rPr>
              <a:t>8.5%</a:t>
            </a:r>
          </a:p>
          <a:p>
            <a:r>
              <a:rPr lang="en-GB" dirty="0">
                <a:latin typeface="Bookman Old Style" pitchFamily="18" charset="0"/>
              </a:rPr>
              <a:t>Productivity up 10%</a:t>
            </a:r>
          </a:p>
          <a:p>
            <a:r>
              <a:rPr lang="en-GB" dirty="0">
                <a:latin typeface="Bookman Old Style" pitchFamily="18" charset="0"/>
              </a:rPr>
              <a:t>Fixed assets down 15%</a:t>
            </a:r>
          </a:p>
          <a:p>
            <a:r>
              <a:rPr lang="en-GB" dirty="0">
                <a:latin typeface="Bookman Old Style" pitchFamily="18" charset="0"/>
              </a:rPr>
              <a:t>Work in process down 47%</a:t>
            </a:r>
          </a:p>
          <a:p>
            <a:r>
              <a:rPr lang="en-GB" dirty="0">
                <a:latin typeface="Bookman Old Style" pitchFamily="18" charset="0"/>
              </a:rPr>
              <a:t>Profitability up 9.5%</a:t>
            </a:r>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r>
              <a:rPr lang="en-GB" sz="4000" b="1">
                <a:effectLst>
                  <a:outerShdw blurRad="38100" dist="38100" dir="2700000" algn="tl">
                    <a:srgbClr val="C0C0C0"/>
                  </a:outerShdw>
                </a:effectLst>
                <a:latin typeface="Bookman Old Style" pitchFamily="18" charset="0"/>
              </a:rPr>
              <a:t>Benefits of Time Compression</a:t>
            </a:r>
            <a:r>
              <a:rPr lang="en-GB" sz="4000"/>
              <a:t> </a:t>
            </a:r>
          </a:p>
        </p:txBody>
      </p:sp>
      <p:sp>
        <p:nvSpPr>
          <p:cNvPr id="28678" name="Text Box 6"/>
          <p:cNvSpPr txBox="1">
            <a:spLocks noChangeArrowheads="1"/>
          </p:cNvSpPr>
          <p:nvPr/>
        </p:nvSpPr>
        <p:spPr bwMode="auto">
          <a:xfrm>
            <a:off x="323850" y="1484313"/>
            <a:ext cx="8569325" cy="2227262"/>
          </a:xfrm>
          <a:prstGeom prst="rect">
            <a:avLst/>
          </a:prstGeom>
          <a:noFill/>
          <a:ln w="9525">
            <a:noFill/>
            <a:miter lim="800000"/>
            <a:headEnd/>
            <a:tailEnd/>
          </a:ln>
          <a:effectLst/>
        </p:spPr>
        <p:txBody>
          <a:bodyPr>
            <a:spAutoFit/>
          </a:bodyPr>
          <a:lstStyle/>
          <a:p>
            <a:pPr>
              <a:spcBef>
                <a:spcPct val="50000"/>
              </a:spcBef>
            </a:pPr>
            <a:r>
              <a:rPr lang="en-GB" sz="2800">
                <a:latin typeface="Bookman Old Style" pitchFamily="18" charset="0"/>
              </a:rPr>
              <a:t>If lead times (cycle times) are compressed not only is cycle stock (pipeline inventory) reduced, but the period over which forecasting has to be performed reduced – and the shorter the period, the better the forecast accuracy.</a:t>
            </a:r>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r>
              <a:rPr lang="en-GB" sz="4000" b="1">
                <a:effectLst>
                  <a:outerShdw blurRad="38100" dist="38100" dir="2700000" algn="tl">
                    <a:srgbClr val="C0C0C0"/>
                  </a:outerShdw>
                </a:effectLst>
                <a:latin typeface="Bookman Old Style" pitchFamily="18" charset="0"/>
              </a:rPr>
              <a:t>Benefits of Time Compression</a:t>
            </a:r>
          </a:p>
        </p:txBody>
      </p:sp>
      <p:sp>
        <p:nvSpPr>
          <p:cNvPr id="29699" name="Rectangle 3"/>
          <p:cNvSpPr>
            <a:spLocks noGrp="1" noChangeArrowheads="1"/>
          </p:cNvSpPr>
          <p:nvPr>
            <p:ph type="body" idx="1"/>
          </p:nvPr>
        </p:nvSpPr>
        <p:spPr/>
        <p:txBody>
          <a:bodyPr/>
          <a:lstStyle/>
          <a:p>
            <a:pPr>
              <a:lnSpc>
                <a:spcPct val="90000"/>
              </a:lnSpc>
            </a:pPr>
            <a:r>
              <a:rPr lang="en-GB" sz="2800">
                <a:latin typeface="Bookman Old Style" pitchFamily="18" charset="0"/>
              </a:rPr>
              <a:t>Internal benefits provide scope to assist the external benefits of a time compression approach.</a:t>
            </a:r>
          </a:p>
          <a:p>
            <a:pPr>
              <a:lnSpc>
                <a:spcPct val="90000"/>
              </a:lnSpc>
            </a:pPr>
            <a:r>
              <a:rPr lang="en-GB" sz="2800">
                <a:latin typeface="Bookman Old Style" pitchFamily="18" charset="0"/>
              </a:rPr>
              <a:t>Need to consider the consequence of compressing customer lead times and the opportunity to increase prices.</a:t>
            </a:r>
          </a:p>
          <a:p>
            <a:pPr>
              <a:lnSpc>
                <a:spcPct val="90000"/>
              </a:lnSpc>
            </a:pPr>
            <a:r>
              <a:rPr lang="en-GB" sz="2800">
                <a:latin typeface="Bookman Old Style" pitchFamily="18" charset="0"/>
              </a:rPr>
              <a:t>Stalk and Hout (1991) infer that customers of time-based suppliers are willing to pay more for their products for both subjective and economic reasons.</a:t>
            </a:r>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r>
              <a:rPr lang="en-GB" sz="4000" b="1">
                <a:effectLst>
                  <a:outerShdw blurRad="38100" dist="38100" dir="2700000" algn="tl">
                    <a:srgbClr val="C0C0C0"/>
                  </a:outerShdw>
                </a:effectLst>
                <a:latin typeface="Bookman Old Style" pitchFamily="18" charset="0"/>
              </a:rPr>
              <a:t>Benefits of Time Compression</a:t>
            </a:r>
          </a:p>
        </p:txBody>
      </p:sp>
      <p:sp>
        <p:nvSpPr>
          <p:cNvPr id="30723" name="Rectangle 3"/>
          <p:cNvSpPr>
            <a:spLocks noGrp="1" noChangeArrowheads="1"/>
          </p:cNvSpPr>
          <p:nvPr>
            <p:ph type="body" idx="1"/>
          </p:nvPr>
        </p:nvSpPr>
        <p:spPr/>
        <p:txBody>
          <a:bodyPr/>
          <a:lstStyle/>
          <a:p>
            <a:pPr>
              <a:lnSpc>
                <a:spcPct val="90000"/>
              </a:lnSpc>
            </a:pPr>
            <a:r>
              <a:rPr lang="en-GB" sz="2800">
                <a:latin typeface="Bookman Old Style" pitchFamily="18" charset="0"/>
              </a:rPr>
              <a:t>Customer needs less stock (cycle and buffer stock)</a:t>
            </a:r>
          </a:p>
          <a:p>
            <a:pPr>
              <a:lnSpc>
                <a:spcPct val="90000"/>
              </a:lnSpc>
            </a:pPr>
            <a:r>
              <a:rPr lang="en-GB" sz="2800">
                <a:latin typeface="Bookman Old Style" pitchFamily="18" charset="0"/>
              </a:rPr>
              <a:t>The customer makes a decision to purchase nearer the time of need, therefore reducing risk </a:t>
            </a:r>
          </a:p>
          <a:p>
            <a:pPr>
              <a:lnSpc>
                <a:spcPct val="90000"/>
              </a:lnSpc>
            </a:pPr>
            <a:r>
              <a:rPr lang="en-GB" sz="2800">
                <a:latin typeface="Bookman Old Style" pitchFamily="18" charset="0"/>
              </a:rPr>
              <a:t>There is a reduction in cancelled changed orders, with less time available and less need to change.</a:t>
            </a:r>
          </a:p>
          <a:p>
            <a:pPr>
              <a:lnSpc>
                <a:spcPct val="90000"/>
              </a:lnSpc>
            </a:pPr>
            <a:r>
              <a:rPr lang="en-GB" sz="2800">
                <a:latin typeface="Bookman Old Style" pitchFamily="18" charset="0"/>
              </a:rPr>
              <a:t>There is an increase in the velocity of cash flow.</a:t>
            </a:r>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903" name="Rectangle 159"/>
          <p:cNvSpPr>
            <a:spLocks noGrp="1" noChangeArrowheads="1"/>
          </p:cNvSpPr>
          <p:nvPr>
            <p:ph type="title"/>
          </p:nvPr>
        </p:nvSpPr>
        <p:spPr/>
        <p:txBody>
          <a:bodyPr/>
          <a:lstStyle/>
          <a:p>
            <a:r>
              <a:rPr lang="en-GB" sz="4000" b="1">
                <a:effectLst>
                  <a:outerShdw blurRad="38100" dist="38100" dir="2700000" algn="tl">
                    <a:srgbClr val="C0C0C0"/>
                  </a:outerShdw>
                </a:effectLst>
                <a:latin typeface="Bookman Old Style" pitchFamily="18" charset="0"/>
              </a:rPr>
              <a:t>Results of a sample of time compression projects</a:t>
            </a:r>
            <a:r>
              <a:rPr lang="en-GB" sz="4000"/>
              <a:t> </a:t>
            </a:r>
          </a:p>
        </p:txBody>
      </p:sp>
      <p:graphicFrame>
        <p:nvGraphicFramePr>
          <p:cNvPr id="31902" name="Group 158"/>
          <p:cNvGraphicFramePr>
            <a:graphicFrameLocks noGrp="1"/>
          </p:cNvGraphicFramePr>
          <p:nvPr>
            <p:ph idx="1"/>
          </p:nvPr>
        </p:nvGraphicFramePr>
        <p:xfrm>
          <a:off x="457200" y="1600200"/>
          <a:ext cx="8229600" cy="4525963"/>
        </p:xfrm>
        <a:graphic>
          <a:graphicData uri="http://schemas.openxmlformats.org/drawingml/2006/table">
            <a:tbl>
              <a:tblPr/>
              <a:tblGrid>
                <a:gridCol w="1671638"/>
                <a:gridCol w="1577975"/>
                <a:gridCol w="1822450"/>
                <a:gridCol w="3157537"/>
              </a:tblGrid>
              <a:tr h="492125">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1200" b="1" i="0" u="none" strike="noStrike" cap="none" normalizeH="0" baseline="0" smtClean="0">
                          <a:ln>
                            <a:noFill/>
                          </a:ln>
                          <a:solidFill>
                            <a:schemeClr val="tx1"/>
                          </a:solidFill>
                          <a:effectLst/>
                          <a:latin typeface="Bookman Old Style" pitchFamily="18" charset="0"/>
                          <a:ea typeface="Times New Roman" pitchFamily="18" charset="0"/>
                          <a:cs typeface="Arial" charset="0"/>
                        </a:rPr>
                        <a:t>Company</a:t>
                      </a:r>
                      <a:endParaRPr kumimoji="0" lang="en-GB" sz="1800" b="0" i="0" u="none" strike="noStrike" cap="none" normalizeH="0" baseline="0" smtClean="0">
                        <a:ln>
                          <a:noFill/>
                        </a:ln>
                        <a:solidFill>
                          <a:schemeClr val="tx1"/>
                        </a:solidFill>
                        <a:effectLst/>
                        <a:latin typeface="Bookman Old Style" pitchFamily="18" charset="0"/>
                        <a:ea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1200" b="1" i="0" u="none" strike="noStrike" cap="none" normalizeH="0" baseline="0" smtClean="0">
                          <a:ln>
                            <a:noFill/>
                          </a:ln>
                          <a:solidFill>
                            <a:schemeClr val="tx1"/>
                          </a:solidFill>
                          <a:effectLst/>
                          <a:latin typeface="Bookman Old Style" pitchFamily="18" charset="0"/>
                          <a:ea typeface="Times New Roman" pitchFamily="18" charset="0"/>
                          <a:cs typeface="Arial" charset="0"/>
                        </a:rPr>
                        <a:t>Scope of the project</a:t>
                      </a:r>
                      <a:endParaRPr kumimoji="0" lang="en-GB" sz="1800" b="0" i="0" u="none" strike="noStrike" cap="none" normalizeH="0" baseline="0" smtClean="0">
                        <a:ln>
                          <a:noFill/>
                        </a:ln>
                        <a:solidFill>
                          <a:schemeClr val="tx1"/>
                        </a:solidFill>
                        <a:effectLst/>
                        <a:latin typeface="Bookman Old Style" pitchFamily="18" charset="0"/>
                        <a:ea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1200" b="1" i="0" u="none" strike="noStrike" cap="none" normalizeH="0" baseline="0" smtClean="0">
                          <a:ln>
                            <a:noFill/>
                          </a:ln>
                          <a:solidFill>
                            <a:schemeClr val="tx1"/>
                          </a:solidFill>
                          <a:effectLst/>
                          <a:latin typeface="Bookman Old Style" pitchFamily="18" charset="0"/>
                          <a:ea typeface="Times New Roman" pitchFamily="18" charset="0"/>
                          <a:cs typeface="Arial" charset="0"/>
                        </a:rPr>
                        <a:t>Compression achieved</a:t>
                      </a:r>
                      <a:endParaRPr kumimoji="0" lang="en-GB" sz="1800" b="0" i="0" u="none" strike="noStrike" cap="none" normalizeH="0" baseline="0" smtClean="0">
                        <a:ln>
                          <a:noFill/>
                        </a:ln>
                        <a:solidFill>
                          <a:schemeClr val="tx1"/>
                        </a:solidFill>
                        <a:effectLst/>
                        <a:latin typeface="Bookman Old Style" pitchFamily="18" charset="0"/>
                        <a:ea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1200" b="1" i="0" u="none" strike="noStrike" cap="none" normalizeH="0" baseline="0" smtClean="0">
                          <a:ln>
                            <a:noFill/>
                          </a:ln>
                          <a:solidFill>
                            <a:schemeClr val="tx1"/>
                          </a:solidFill>
                          <a:effectLst/>
                          <a:latin typeface="Bookman Old Style" pitchFamily="18" charset="0"/>
                          <a:ea typeface="Times New Roman" pitchFamily="18" charset="0"/>
                          <a:cs typeface="Arial" charset="0"/>
                        </a:rPr>
                        <a:t>Strategic significance</a:t>
                      </a:r>
                      <a:endParaRPr kumimoji="0" lang="en-GB" sz="1800" b="0" i="0" u="none" strike="noStrike" cap="none" normalizeH="0" baseline="0" smtClean="0">
                        <a:ln>
                          <a:noFill/>
                        </a:ln>
                        <a:solidFill>
                          <a:schemeClr val="tx1"/>
                        </a:solidFill>
                        <a:effectLst/>
                        <a:latin typeface="Bookman Old Style" pitchFamily="18" charset="0"/>
                        <a:ea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688975">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Bookman Old Style" pitchFamily="18" charset="0"/>
                          <a:ea typeface="Times New Roman" pitchFamily="18" charset="0"/>
                          <a:cs typeface="Arial" charset="0"/>
                        </a:rPr>
                        <a:t>H &amp; R Johnson</a:t>
                      </a:r>
                      <a:endParaRPr kumimoji="0" lang="en-GB" sz="1800" b="0" i="0" u="none" strike="noStrike" cap="none" normalizeH="0" baseline="0" smtClean="0">
                        <a:ln>
                          <a:noFill/>
                        </a:ln>
                        <a:solidFill>
                          <a:schemeClr val="tx1"/>
                        </a:solidFill>
                        <a:effectLst/>
                        <a:latin typeface="Bookman Old Style" pitchFamily="18" charset="0"/>
                        <a:ea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Bookman Old Style" pitchFamily="18" charset="0"/>
                          <a:ea typeface="Times New Roman" pitchFamily="18" charset="0"/>
                          <a:cs typeface="Arial" charset="0"/>
                        </a:rPr>
                        <a:t>Customer lead-times</a:t>
                      </a:r>
                      <a:endParaRPr kumimoji="0" lang="en-GB" sz="1800" b="0" i="0" u="none" strike="noStrike" cap="none" normalizeH="0" baseline="0" smtClean="0">
                        <a:ln>
                          <a:noFill/>
                        </a:ln>
                        <a:solidFill>
                          <a:schemeClr val="tx1"/>
                        </a:solidFill>
                        <a:effectLst/>
                        <a:latin typeface="Bookman Old Style" pitchFamily="18" charset="0"/>
                        <a:ea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Bookman Old Style" pitchFamily="18" charset="0"/>
                          <a:ea typeface="Times New Roman" pitchFamily="18" charset="0"/>
                          <a:cs typeface="Arial" charset="0"/>
                        </a:rPr>
                        <a:t>2 weeks to </a:t>
                      </a:r>
                      <a:endParaRPr kumimoji="0" lang="en-GB" sz="1000" b="0" i="0" u="none" strike="noStrike" cap="none" normalizeH="0" baseline="0" smtClean="0">
                        <a:ln>
                          <a:noFill/>
                        </a:ln>
                        <a:solidFill>
                          <a:schemeClr val="tx1"/>
                        </a:solidFill>
                        <a:effectLst/>
                        <a:latin typeface="Bookman Old Style" pitchFamily="18" charset="0"/>
                        <a:ea typeface="Times New Roman" pitchFamily="18" charset="0"/>
                        <a:cs typeface="Arial" charset="0"/>
                      </a:endParaRPr>
                    </a:p>
                    <a:p>
                      <a:pPr marL="342900" marR="0" lvl="0" indent="-342900" algn="l" defTabSz="914400" rtl="0" eaLnBrk="0" fontAlgn="base" latinLnBrk="0" hangingPunct="0">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Bookman Old Style" pitchFamily="18" charset="0"/>
                          <a:ea typeface="Times New Roman" pitchFamily="18" charset="0"/>
                          <a:cs typeface="Arial" charset="0"/>
                        </a:rPr>
                        <a:t>2 days</a:t>
                      </a:r>
                      <a:endParaRPr kumimoji="0" lang="en-GB" sz="1800" b="0" i="0" u="none" strike="noStrike" cap="none" normalizeH="0" baseline="0" smtClean="0">
                        <a:ln>
                          <a:noFill/>
                        </a:ln>
                        <a:solidFill>
                          <a:schemeClr val="tx1"/>
                        </a:solidFill>
                        <a:effectLst/>
                        <a:latin typeface="Bookman Old Style" pitchFamily="18" charset="0"/>
                        <a:ea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Bookman Old Style" pitchFamily="18" charset="0"/>
                          <a:ea typeface="Times New Roman" pitchFamily="18" charset="0"/>
                          <a:cs typeface="Arial" charset="0"/>
                        </a:rPr>
                        <a:t>To counter competitive import products and retain strategic segment of the market</a:t>
                      </a:r>
                      <a:endParaRPr kumimoji="0" lang="en-GB" sz="1800" b="0" i="0" u="none" strike="noStrike" cap="none" normalizeH="0" baseline="0" smtClean="0">
                        <a:ln>
                          <a:noFill/>
                        </a:ln>
                        <a:solidFill>
                          <a:schemeClr val="tx1"/>
                        </a:solidFill>
                        <a:effectLst/>
                        <a:latin typeface="Bookman Old Style" pitchFamily="18" charset="0"/>
                        <a:ea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1082675">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Bookman Old Style" pitchFamily="18" charset="0"/>
                          <a:ea typeface="Times New Roman" pitchFamily="18" charset="0"/>
                          <a:cs typeface="Arial" charset="0"/>
                        </a:rPr>
                        <a:t>Rover</a:t>
                      </a:r>
                      <a:endParaRPr kumimoji="0" lang="en-GB" sz="1800" b="0" i="0" u="none" strike="noStrike" cap="none" normalizeH="0" baseline="0" smtClean="0">
                        <a:ln>
                          <a:noFill/>
                        </a:ln>
                        <a:solidFill>
                          <a:schemeClr val="tx1"/>
                        </a:solidFill>
                        <a:effectLst/>
                        <a:latin typeface="Bookman Old Style" pitchFamily="18" charset="0"/>
                        <a:ea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Bookman Old Style" pitchFamily="18" charset="0"/>
                          <a:ea typeface="Times New Roman" pitchFamily="18" charset="0"/>
                          <a:cs typeface="Arial" charset="0"/>
                        </a:rPr>
                        <a:t>Cars produced to order</a:t>
                      </a:r>
                      <a:endParaRPr kumimoji="0" lang="en-GB" sz="1800" b="0" i="0" u="none" strike="noStrike" cap="none" normalizeH="0" baseline="0" smtClean="0">
                        <a:ln>
                          <a:noFill/>
                        </a:ln>
                        <a:solidFill>
                          <a:schemeClr val="tx1"/>
                        </a:solidFill>
                        <a:effectLst/>
                        <a:latin typeface="Bookman Old Style" pitchFamily="18" charset="0"/>
                        <a:ea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Bookman Old Style" pitchFamily="18" charset="0"/>
                          <a:ea typeface="Times New Roman" pitchFamily="18" charset="0"/>
                          <a:cs typeface="Arial" charset="0"/>
                        </a:rPr>
                        <a:t>6 months to </a:t>
                      </a:r>
                      <a:endParaRPr kumimoji="0" lang="en-GB" sz="1000" b="0" i="0" u="none" strike="noStrike" cap="none" normalizeH="0" baseline="0" smtClean="0">
                        <a:ln>
                          <a:noFill/>
                        </a:ln>
                        <a:solidFill>
                          <a:schemeClr val="tx1"/>
                        </a:solidFill>
                        <a:effectLst/>
                        <a:latin typeface="Bookman Old Style" pitchFamily="18" charset="0"/>
                        <a:ea typeface="Times New Roman" pitchFamily="18" charset="0"/>
                        <a:cs typeface="Arial" charset="0"/>
                      </a:endParaRPr>
                    </a:p>
                    <a:p>
                      <a:pPr marL="342900" marR="0" lvl="0" indent="-342900" algn="l" defTabSz="914400" rtl="0" eaLnBrk="0" fontAlgn="base" latinLnBrk="0" hangingPunct="0">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Bookman Old Style" pitchFamily="18" charset="0"/>
                          <a:ea typeface="Times New Roman" pitchFamily="18" charset="0"/>
                          <a:cs typeface="Arial" charset="0"/>
                        </a:rPr>
                        <a:t>20 days</a:t>
                      </a:r>
                      <a:endParaRPr kumimoji="0" lang="en-GB" sz="1800" b="0" i="0" u="none" strike="noStrike" cap="none" normalizeH="0" baseline="0" smtClean="0">
                        <a:ln>
                          <a:noFill/>
                        </a:ln>
                        <a:solidFill>
                          <a:schemeClr val="tx1"/>
                        </a:solidFill>
                        <a:effectLst/>
                        <a:latin typeface="Bookman Old Style" pitchFamily="18" charset="0"/>
                        <a:ea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Bookman Old Style" pitchFamily="18" charset="0"/>
                          <a:ea typeface="Times New Roman" pitchFamily="18" charset="0"/>
                          <a:cs typeface="Arial" charset="0"/>
                        </a:rPr>
                        <a:t>To enhance profitability and retain market niche by reducing costs and offering the customer product variety within shorter lead times</a:t>
                      </a:r>
                      <a:endParaRPr kumimoji="0" lang="en-GB" sz="1800" b="0" i="0" u="none" strike="noStrike" cap="none" normalizeH="0" baseline="0" smtClean="0">
                        <a:ln>
                          <a:noFill/>
                        </a:ln>
                        <a:solidFill>
                          <a:schemeClr val="tx1"/>
                        </a:solidFill>
                        <a:effectLst/>
                        <a:latin typeface="Bookman Old Style" pitchFamily="18" charset="0"/>
                        <a:ea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687388">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Bookman Old Style" pitchFamily="18" charset="0"/>
                          <a:ea typeface="Times New Roman" pitchFamily="18" charset="0"/>
                          <a:cs typeface="Arial" charset="0"/>
                        </a:rPr>
                        <a:t>Rover</a:t>
                      </a:r>
                      <a:endParaRPr kumimoji="0" lang="en-GB" sz="1800" b="0" i="0" u="none" strike="noStrike" cap="none" normalizeH="0" baseline="0" smtClean="0">
                        <a:ln>
                          <a:noFill/>
                        </a:ln>
                        <a:solidFill>
                          <a:schemeClr val="tx1"/>
                        </a:solidFill>
                        <a:effectLst/>
                        <a:latin typeface="Bookman Old Style" pitchFamily="18" charset="0"/>
                        <a:ea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Bookman Old Style" pitchFamily="18" charset="0"/>
                          <a:ea typeface="Times New Roman" pitchFamily="18" charset="0"/>
                          <a:cs typeface="Arial" charset="0"/>
                        </a:rPr>
                        <a:t>Supplier scheduling</a:t>
                      </a:r>
                      <a:endParaRPr kumimoji="0" lang="en-GB" sz="1800" b="0" i="0" u="none" strike="noStrike" cap="none" normalizeH="0" baseline="0" smtClean="0">
                        <a:ln>
                          <a:noFill/>
                        </a:ln>
                        <a:solidFill>
                          <a:schemeClr val="tx1"/>
                        </a:solidFill>
                        <a:effectLst/>
                        <a:latin typeface="Bookman Old Style" pitchFamily="18" charset="0"/>
                        <a:ea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Bookman Old Style" pitchFamily="18" charset="0"/>
                          <a:ea typeface="Times New Roman" pitchFamily="18" charset="0"/>
                          <a:cs typeface="Arial" charset="0"/>
                        </a:rPr>
                        <a:t>3 months to</a:t>
                      </a:r>
                      <a:endParaRPr kumimoji="0" lang="en-GB" sz="1000" b="0" i="0" u="none" strike="noStrike" cap="none" normalizeH="0" baseline="0" smtClean="0">
                        <a:ln>
                          <a:noFill/>
                        </a:ln>
                        <a:solidFill>
                          <a:schemeClr val="tx1"/>
                        </a:solidFill>
                        <a:effectLst/>
                        <a:latin typeface="Bookman Old Style" pitchFamily="18" charset="0"/>
                        <a:ea typeface="Times New Roman" pitchFamily="18" charset="0"/>
                        <a:cs typeface="Arial" charset="0"/>
                      </a:endParaRPr>
                    </a:p>
                    <a:p>
                      <a:pPr marL="342900" marR="0" lvl="0" indent="-342900" algn="l" defTabSz="914400" rtl="0" eaLnBrk="0" fontAlgn="base" latinLnBrk="0" hangingPunct="0">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Bookman Old Style" pitchFamily="18" charset="0"/>
                          <a:ea typeface="Times New Roman" pitchFamily="18" charset="0"/>
                          <a:cs typeface="Arial" charset="0"/>
                        </a:rPr>
                        <a:t>10 days</a:t>
                      </a:r>
                      <a:endParaRPr kumimoji="0" lang="en-GB" sz="1800" b="0" i="0" u="none" strike="noStrike" cap="none" normalizeH="0" baseline="0" smtClean="0">
                        <a:ln>
                          <a:noFill/>
                        </a:ln>
                        <a:solidFill>
                          <a:schemeClr val="tx1"/>
                        </a:solidFill>
                        <a:effectLst/>
                        <a:latin typeface="Bookman Old Style" pitchFamily="18" charset="0"/>
                        <a:ea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Bookman Old Style" pitchFamily="18" charset="0"/>
                          <a:ea typeface="Times New Roman" pitchFamily="18" charset="0"/>
                          <a:cs typeface="Arial" charset="0"/>
                        </a:rPr>
                        <a:t>To develop supply chain flexibility in order to support the make-to-order initiative</a:t>
                      </a:r>
                      <a:endParaRPr kumimoji="0" lang="en-GB" sz="1800" b="0" i="0" u="none" strike="noStrike" cap="none" normalizeH="0" baseline="0" smtClean="0">
                        <a:ln>
                          <a:noFill/>
                        </a:ln>
                        <a:solidFill>
                          <a:schemeClr val="tx1"/>
                        </a:solidFill>
                        <a:effectLst/>
                        <a:latin typeface="Bookman Old Style" pitchFamily="18" charset="0"/>
                        <a:ea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688975">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Bookman Old Style" pitchFamily="18" charset="0"/>
                          <a:ea typeface="Times New Roman" pitchFamily="18" charset="0"/>
                          <a:cs typeface="Arial" charset="0"/>
                        </a:rPr>
                        <a:t>Massey Ferguson</a:t>
                      </a:r>
                      <a:endParaRPr kumimoji="0" lang="en-GB" sz="1800" b="0" i="0" u="none" strike="noStrike" cap="none" normalizeH="0" baseline="0" smtClean="0">
                        <a:ln>
                          <a:noFill/>
                        </a:ln>
                        <a:solidFill>
                          <a:schemeClr val="tx1"/>
                        </a:solidFill>
                        <a:effectLst/>
                        <a:latin typeface="Bookman Old Style" pitchFamily="18" charset="0"/>
                        <a:ea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Bookman Old Style" pitchFamily="18" charset="0"/>
                          <a:ea typeface="Times New Roman" pitchFamily="18" charset="0"/>
                          <a:cs typeface="Arial" charset="0"/>
                        </a:rPr>
                        <a:t>Process time</a:t>
                      </a:r>
                      <a:endParaRPr kumimoji="0" lang="en-GB" sz="1800" b="0" i="0" u="none" strike="noStrike" cap="none" normalizeH="0" baseline="0" smtClean="0">
                        <a:ln>
                          <a:noFill/>
                        </a:ln>
                        <a:solidFill>
                          <a:schemeClr val="tx1"/>
                        </a:solidFill>
                        <a:effectLst/>
                        <a:latin typeface="Bookman Old Style" pitchFamily="18" charset="0"/>
                        <a:ea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Bookman Old Style" pitchFamily="18" charset="0"/>
                          <a:ea typeface="Times New Roman" pitchFamily="18" charset="0"/>
                          <a:cs typeface="Arial" charset="0"/>
                        </a:rPr>
                        <a:t>Reduced by 20%</a:t>
                      </a:r>
                      <a:endParaRPr kumimoji="0" lang="en-GB" sz="1800" b="0" i="0" u="none" strike="noStrike" cap="none" normalizeH="0" baseline="0" smtClean="0">
                        <a:ln>
                          <a:noFill/>
                        </a:ln>
                        <a:solidFill>
                          <a:schemeClr val="tx1"/>
                        </a:solidFill>
                        <a:effectLst/>
                        <a:latin typeface="Bookman Old Style" pitchFamily="18" charset="0"/>
                        <a:ea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Bookman Old Style" pitchFamily="18" charset="0"/>
                          <a:ea typeface="Times New Roman" pitchFamily="18" charset="0"/>
                          <a:cs typeface="Arial" charset="0"/>
                        </a:rPr>
                        <a:t>To reduce cost of inventory by compressing cycle times via a manufacturing cell</a:t>
                      </a:r>
                      <a:endParaRPr kumimoji="0" lang="en-GB" sz="1800" b="0" i="0" u="none" strike="noStrike" cap="none" normalizeH="0" baseline="0" smtClean="0">
                        <a:ln>
                          <a:noFill/>
                        </a:ln>
                        <a:solidFill>
                          <a:schemeClr val="tx1"/>
                        </a:solidFill>
                        <a:effectLst/>
                        <a:latin typeface="Bookman Old Style" pitchFamily="18" charset="0"/>
                        <a:ea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885825">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Bookman Old Style" pitchFamily="18" charset="0"/>
                          <a:ea typeface="Times New Roman" pitchFamily="18" charset="0"/>
                          <a:cs typeface="Arial" charset="0"/>
                        </a:rPr>
                        <a:t>British Airways</a:t>
                      </a:r>
                      <a:endParaRPr kumimoji="0" lang="en-GB" sz="1800" b="0" i="0" u="none" strike="noStrike" cap="none" normalizeH="0" baseline="0" smtClean="0">
                        <a:ln>
                          <a:noFill/>
                        </a:ln>
                        <a:solidFill>
                          <a:schemeClr val="tx1"/>
                        </a:solidFill>
                        <a:effectLst/>
                        <a:latin typeface="Bookman Old Style" pitchFamily="18" charset="0"/>
                        <a:ea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Bookman Old Style" pitchFamily="18" charset="0"/>
                          <a:ea typeface="Times New Roman" pitchFamily="18" charset="0"/>
                          <a:cs typeface="Arial" charset="0"/>
                        </a:rPr>
                        <a:t>Warehouse link removed</a:t>
                      </a:r>
                      <a:endParaRPr kumimoji="0" lang="en-GB" sz="1800" b="0" i="0" u="none" strike="noStrike" cap="none" normalizeH="0" baseline="0" smtClean="0">
                        <a:ln>
                          <a:noFill/>
                        </a:ln>
                        <a:solidFill>
                          <a:schemeClr val="tx1"/>
                        </a:solidFill>
                        <a:effectLst/>
                        <a:latin typeface="Bookman Old Style" pitchFamily="18" charset="0"/>
                        <a:ea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Bookman Old Style" pitchFamily="18" charset="0"/>
                          <a:ea typeface="Times New Roman" pitchFamily="18" charset="0"/>
                          <a:cs typeface="Arial" charset="0"/>
                        </a:rPr>
                        <a:t>2 days compression</a:t>
                      </a:r>
                      <a:endParaRPr kumimoji="0" lang="en-GB" sz="1800" b="0" i="0" u="none" strike="noStrike" cap="none" normalizeH="0" baseline="0" smtClean="0">
                        <a:ln>
                          <a:noFill/>
                        </a:ln>
                        <a:solidFill>
                          <a:schemeClr val="tx1"/>
                        </a:solidFill>
                        <a:effectLst/>
                        <a:latin typeface="Bookman Old Style" pitchFamily="18" charset="0"/>
                        <a:ea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Bookman Old Style" pitchFamily="18" charset="0"/>
                          <a:ea typeface="Times New Roman" pitchFamily="18" charset="0"/>
                          <a:cs typeface="Arial" charset="0"/>
                        </a:rPr>
                        <a:t>To maximise aircraft flying hours, reduce inventory costs and increase asset utilisation by moving into a contract market</a:t>
                      </a:r>
                      <a:endParaRPr kumimoji="0" lang="en-GB" sz="1800" b="0" i="0" u="none" strike="noStrike" cap="none" normalizeH="0" baseline="0" smtClean="0">
                        <a:ln>
                          <a:noFill/>
                        </a:ln>
                        <a:solidFill>
                          <a:schemeClr val="tx1"/>
                        </a:solidFill>
                        <a:effectLst/>
                        <a:latin typeface="Bookman Old Style" pitchFamily="18" charset="0"/>
                        <a:ea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bl>
          </a:graphicData>
        </a:graphic>
      </p:graphicFrame>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a:xfrm>
            <a:off x="457200" y="274638"/>
            <a:ext cx="8507413" cy="1143000"/>
          </a:xfrm>
        </p:spPr>
        <p:txBody>
          <a:bodyPr/>
          <a:lstStyle/>
          <a:p>
            <a:r>
              <a:rPr lang="en-GB" sz="4000" b="1">
                <a:effectLst>
                  <a:outerShdw blurRad="38100" dist="38100" dir="2700000" algn="tl">
                    <a:srgbClr val="C0C0C0"/>
                  </a:outerShdw>
                </a:effectLst>
                <a:latin typeface="Bookman Old Style" pitchFamily="18" charset="0"/>
              </a:rPr>
              <a:t>Example of Time Compression</a:t>
            </a:r>
          </a:p>
        </p:txBody>
      </p:sp>
      <p:sp>
        <p:nvSpPr>
          <p:cNvPr id="32772" name="Rectangle 4"/>
          <p:cNvSpPr>
            <a:spLocks noChangeArrowheads="1"/>
          </p:cNvSpPr>
          <p:nvPr/>
        </p:nvSpPr>
        <p:spPr bwMode="auto">
          <a:xfrm>
            <a:off x="395288" y="1628775"/>
            <a:ext cx="1152525" cy="1096963"/>
          </a:xfrm>
          <a:prstGeom prst="rect">
            <a:avLst/>
          </a:prstGeom>
          <a:solidFill>
            <a:srgbClr val="FFFFFF"/>
          </a:solidFill>
          <a:ln w="9525">
            <a:solidFill>
              <a:srgbClr val="000000"/>
            </a:solidFill>
            <a:miter lim="800000"/>
            <a:headEnd/>
            <a:tailEnd/>
          </a:ln>
        </p:spPr>
        <p:txBody>
          <a:bodyPr/>
          <a:lstStyle/>
          <a:p>
            <a:endParaRPr lang="en-GB" sz="1200"/>
          </a:p>
          <a:p>
            <a:pPr algn="ctr"/>
            <a:r>
              <a:rPr lang="en-GB" sz="1400" b="1">
                <a:latin typeface="Bookman Old Style" pitchFamily="18" charset="0"/>
              </a:rPr>
              <a:t>US</a:t>
            </a:r>
          </a:p>
          <a:p>
            <a:pPr algn="ctr"/>
            <a:r>
              <a:rPr lang="en-GB" sz="1400" b="1">
                <a:latin typeface="Bookman Old Style" pitchFamily="18" charset="0"/>
              </a:rPr>
              <a:t>Suppliers</a:t>
            </a:r>
          </a:p>
        </p:txBody>
      </p:sp>
      <p:sp>
        <p:nvSpPr>
          <p:cNvPr id="32773" name="Rectangle 5"/>
          <p:cNvSpPr>
            <a:spLocks noChangeArrowheads="1"/>
          </p:cNvSpPr>
          <p:nvPr/>
        </p:nvSpPr>
        <p:spPr bwMode="auto">
          <a:xfrm>
            <a:off x="3708400" y="1628775"/>
            <a:ext cx="1512888" cy="1096963"/>
          </a:xfrm>
          <a:prstGeom prst="rect">
            <a:avLst/>
          </a:prstGeom>
          <a:solidFill>
            <a:srgbClr val="FFFFFF"/>
          </a:solidFill>
          <a:ln w="9525">
            <a:solidFill>
              <a:srgbClr val="000000"/>
            </a:solidFill>
            <a:miter lim="800000"/>
            <a:headEnd/>
            <a:tailEnd/>
          </a:ln>
        </p:spPr>
        <p:txBody>
          <a:bodyPr/>
          <a:lstStyle/>
          <a:p>
            <a:endParaRPr lang="en-GB" sz="1200"/>
          </a:p>
          <a:p>
            <a:pPr algn="ctr"/>
            <a:r>
              <a:rPr lang="en-GB" sz="1400" b="1">
                <a:latin typeface="Bookman Old Style" pitchFamily="18" charset="0"/>
              </a:rPr>
              <a:t>JFK</a:t>
            </a:r>
          </a:p>
          <a:p>
            <a:pPr algn="ctr"/>
            <a:r>
              <a:rPr lang="en-GB" sz="1400" b="1">
                <a:latin typeface="Bookman Old Style" pitchFamily="18" charset="0"/>
              </a:rPr>
              <a:t>Consolidation &amp; Stocking</a:t>
            </a:r>
          </a:p>
        </p:txBody>
      </p:sp>
      <p:sp>
        <p:nvSpPr>
          <p:cNvPr id="32774" name="Rectangle 6"/>
          <p:cNvSpPr>
            <a:spLocks noChangeArrowheads="1"/>
          </p:cNvSpPr>
          <p:nvPr/>
        </p:nvSpPr>
        <p:spPr bwMode="auto">
          <a:xfrm>
            <a:off x="1763713" y="1681163"/>
            <a:ext cx="1511300" cy="942975"/>
          </a:xfrm>
          <a:prstGeom prst="rect">
            <a:avLst/>
          </a:prstGeom>
          <a:noFill/>
          <a:ln w="9525">
            <a:noFill/>
            <a:miter lim="800000"/>
            <a:headEnd/>
            <a:tailEnd/>
          </a:ln>
          <a:effectLst/>
        </p:spPr>
        <p:txBody>
          <a:bodyPr anchor="ctr">
            <a:spAutoFit/>
          </a:bodyPr>
          <a:lstStyle/>
          <a:p>
            <a:pPr algn="ctr"/>
            <a:r>
              <a:rPr lang="en-GB" sz="1400">
                <a:latin typeface="Bookman Old Style" pitchFamily="18" charset="0"/>
              </a:rPr>
              <a:t>Supplier controlled multi-model transport</a:t>
            </a:r>
          </a:p>
        </p:txBody>
      </p:sp>
      <p:sp>
        <p:nvSpPr>
          <p:cNvPr id="32775" name="Rectangle 7"/>
          <p:cNvSpPr>
            <a:spLocks noChangeArrowheads="1"/>
          </p:cNvSpPr>
          <p:nvPr/>
        </p:nvSpPr>
        <p:spPr bwMode="auto">
          <a:xfrm>
            <a:off x="5364163" y="1700213"/>
            <a:ext cx="1836737" cy="942975"/>
          </a:xfrm>
          <a:prstGeom prst="rect">
            <a:avLst/>
          </a:prstGeom>
          <a:noFill/>
          <a:ln w="9525">
            <a:noFill/>
            <a:miter lim="800000"/>
            <a:headEnd/>
            <a:tailEnd/>
          </a:ln>
          <a:effectLst/>
        </p:spPr>
        <p:txBody>
          <a:bodyPr anchor="ctr">
            <a:spAutoFit/>
          </a:bodyPr>
          <a:lstStyle/>
          <a:p>
            <a:pPr algn="ctr"/>
            <a:r>
              <a:rPr lang="en-GB" sz="1400">
                <a:latin typeface="Bookman Old Style" pitchFamily="18" charset="0"/>
              </a:rPr>
              <a:t>BA Weekly scheduled transatlantic flights</a:t>
            </a:r>
          </a:p>
        </p:txBody>
      </p:sp>
      <p:sp>
        <p:nvSpPr>
          <p:cNvPr id="32776" name="Rectangle 8"/>
          <p:cNvSpPr>
            <a:spLocks noChangeArrowheads="1"/>
          </p:cNvSpPr>
          <p:nvPr/>
        </p:nvSpPr>
        <p:spPr bwMode="auto">
          <a:xfrm>
            <a:off x="7524750" y="1557338"/>
            <a:ext cx="792163" cy="1096962"/>
          </a:xfrm>
          <a:prstGeom prst="rect">
            <a:avLst/>
          </a:prstGeom>
          <a:solidFill>
            <a:srgbClr val="FFFFFF"/>
          </a:solidFill>
          <a:ln w="9525">
            <a:solidFill>
              <a:srgbClr val="000000"/>
            </a:solidFill>
            <a:miter lim="800000"/>
            <a:headEnd/>
            <a:tailEnd/>
          </a:ln>
        </p:spPr>
        <p:txBody>
          <a:bodyPr/>
          <a:lstStyle/>
          <a:p>
            <a:pPr algn="ctr"/>
            <a:endParaRPr lang="en-GB" sz="1200"/>
          </a:p>
          <a:p>
            <a:pPr algn="ctr"/>
            <a:endParaRPr lang="en-GB" sz="1200"/>
          </a:p>
          <a:p>
            <a:pPr algn="ctr"/>
            <a:r>
              <a:rPr lang="en-GB" sz="1400" b="1">
                <a:latin typeface="Bookman Old Style" pitchFamily="18" charset="0"/>
              </a:rPr>
              <a:t>LHR</a:t>
            </a:r>
          </a:p>
        </p:txBody>
      </p:sp>
      <p:sp>
        <p:nvSpPr>
          <p:cNvPr id="32777" name="Line 9"/>
          <p:cNvSpPr>
            <a:spLocks noChangeShapeType="1"/>
          </p:cNvSpPr>
          <p:nvPr/>
        </p:nvSpPr>
        <p:spPr bwMode="auto">
          <a:xfrm>
            <a:off x="1547813" y="2133600"/>
            <a:ext cx="431800" cy="0"/>
          </a:xfrm>
          <a:prstGeom prst="line">
            <a:avLst/>
          </a:prstGeom>
          <a:noFill/>
          <a:ln w="9525">
            <a:solidFill>
              <a:schemeClr val="tx1"/>
            </a:solidFill>
            <a:round/>
            <a:headEnd/>
            <a:tailEnd/>
          </a:ln>
          <a:effectLst/>
        </p:spPr>
        <p:txBody>
          <a:bodyPr/>
          <a:lstStyle/>
          <a:p>
            <a:endParaRPr lang="en-GB"/>
          </a:p>
        </p:txBody>
      </p:sp>
      <p:sp>
        <p:nvSpPr>
          <p:cNvPr id="32778" name="Line 10"/>
          <p:cNvSpPr>
            <a:spLocks noChangeShapeType="1"/>
          </p:cNvSpPr>
          <p:nvPr/>
        </p:nvSpPr>
        <p:spPr bwMode="auto">
          <a:xfrm>
            <a:off x="3203575" y="2133600"/>
            <a:ext cx="504825" cy="0"/>
          </a:xfrm>
          <a:prstGeom prst="line">
            <a:avLst/>
          </a:prstGeom>
          <a:noFill/>
          <a:ln w="9525">
            <a:solidFill>
              <a:schemeClr val="tx1"/>
            </a:solidFill>
            <a:round/>
            <a:headEnd/>
            <a:tailEnd type="triangle" w="med" len="med"/>
          </a:ln>
          <a:effectLst/>
        </p:spPr>
        <p:txBody>
          <a:bodyPr/>
          <a:lstStyle/>
          <a:p>
            <a:endParaRPr lang="en-GB"/>
          </a:p>
        </p:txBody>
      </p:sp>
      <p:sp>
        <p:nvSpPr>
          <p:cNvPr id="32779" name="Line 11"/>
          <p:cNvSpPr>
            <a:spLocks noChangeShapeType="1"/>
          </p:cNvSpPr>
          <p:nvPr/>
        </p:nvSpPr>
        <p:spPr bwMode="auto">
          <a:xfrm>
            <a:off x="5219700" y="2133600"/>
            <a:ext cx="504825" cy="0"/>
          </a:xfrm>
          <a:prstGeom prst="line">
            <a:avLst/>
          </a:prstGeom>
          <a:noFill/>
          <a:ln w="9525">
            <a:solidFill>
              <a:schemeClr val="tx1"/>
            </a:solidFill>
            <a:round/>
            <a:headEnd/>
            <a:tailEnd/>
          </a:ln>
          <a:effectLst/>
        </p:spPr>
        <p:txBody>
          <a:bodyPr/>
          <a:lstStyle/>
          <a:p>
            <a:endParaRPr lang="en-GB"/>
          </a:p>
        </p:txBody>
      </p:sp>
      <p:sp>
        <p:nvSpPr>
          <p:cNvPr id="32780" name="Line 12"/>
          <p:cNvSpPr>
            <a:spLocks noChangeShapeType="1"/>
          </p:cNvSpPr>
          <p:nvPr/>
        </p:nvSpPr>
        <p:spPr bwMode="auto">
          <a:xfrm>
            <a:off x="6948488" y="2133600"/>
            <a:ext cx="576262" cy="0"/>
          </a:xfrm>
          <a:prstGeom prst="line">
            <a:avLst/>
          </a:prstGeom>
          <a:noFill/>
          <a:ln w="9525">
            <a:solidFill>
              <a:schemeClr val="tx1"/>
            </a:solidFill>
            <a:round/>
            <a:headEnd/>
            <a:tailEnd type="triangle" w="med" len="med"/>
          </a:ln>
          <a:effectLst/>
        </p:spPr>
        <p:txBody>
          <a:bodyPr/>
          <a:lstStyle/>
          <a:p>
            <a:endParaRPr lang="en-GB"/>
          </a:p>
        </p:txBody>
      </p:sp>
      <p:sp>
        <p:nvSpPr>
          <p:cNvPr id="32781" name="Rectangle 13"/>
          <p:cNvSpPr>
            <a:spLocks noChangeArrowheads="1"/>
          </p:cNvSpPr>
          <p:nvPr/>
        </p:nvSpPr>
        <p:spPr bwMode="auto">
          <a:xfrm>
            <a:off x="395288" y="3860800"/>
            <a:ext cx="1081087" cy="898525"/>
          </a:xfrm>
          <a:prstGeom prst="rect">
            <a:avLst/>
          </a:prstGeom>
          <a:solidFill>
            <a:srgbClr val="FFFFFF"/>
          </a:solidFill>
          <a:ln w="9525">
            <a:solidFill>
              <a:srgbClr val="000000"/>
            </a:solidFill>
            <a:miter lim="800000"/>
            <a:headEnd/>
            <a:tailEnd/>
          </a:ln>
        </p:spPr>
        <p:txBody>
          <a:bodyPr/>
          <a:lstStyle/>
          <a:p>
            <a:endParaRPr lang="en-GB" sz="1200"/>
          </a:p>
          <a:p>
            <a:pPr algn="ctr"/>
            <a:r>
              <a:rPr lang="en-GB" sz="1400" b="1">
                <a:latin typeface="Bookman Old Style" pitchFamily="18" charset="0"/>
              </a:rPr>
              <a:t>US</a:t>
            </a:r>
          </a:p>
          <a:p>
            <a:pPr algn="ctr"/>
            <a:r>
              <a:rPr lang="en-GB" sz="1400" b="1">
                <a:latin typeface="Bookman Old Style" pitchFamily="18" charset="0"/>
              </a:rPr>
              <a:t>Suppliers</a:t>
            </a:r>
          </a:p>
        </p:txBody>
      </p:sp>
      <p:sp>
        <p:nvSpPr>
          <p:cNvPr id="32782" name="Rectangle 14"/>
          <p:cNvSpPr>
            <a:spLocks noChangeArrowheads="1"/>
          </p:cNvSpPr>
          <p:nvPr/>
        </p:nvSpPr>
        <p:spPr bwMode="auto">
          <a:xfrm>
            <a:off x="3276600" y="3860800"/>
            <a:ext cx="1109663" cy="898525"/>
          </a:xfrm>
          <a:prstGeom prst="rect">
            <a:avLst/>
          </a:prstGeom>
          <a:solidFill>
            <a:srgbClr val="FFFFFF"/>
          </a:solidFill>
          <a:ln w="9525">
            <a:solidFill>
              <a:srgbClr val="000000"/>
            </a:solidFill>
            <a:miter lim="800000"/>
            <a:headEnd/>
            <a:tailEnd/>
          </a:ln>
        </p:spPr>
        <p:txBody>
          <a:bodyPr/>
          <a:lstStyle/>
          <a:p>
            <a:pPr algn="ctr"/>
            <a:endParaRPr lang="en-GB" sz="1200"/>
          </a:p>
          <a:p>
            <a:pPr algn="ctr"/>
            <a:r>
              <a:rPr lang="en-GB" sz="1400" b="1">
                <a:latin typeface="Bookman Old Style" pitchFamily="18" charset="0"/>
              </a:rPr>
              <a:t>Gateway Cities</a:t>
            </a:r>
          </a:p>
        </p:txBody>
      </p:sp>
      <p:sp>
        <p:nvSpPr>
          <p:cNvPr id="32783" name="Rectangle 15"/>
          <p:cNvSpPr>
            <a:spLocks noChangeArrowheads="1"/>
          </p:cNvSpPr>
          <p:nvPr/>
        </p:nvSpPr>
        <p:spPr bwMode="auto">
          <a:xfrm>
            <a:off x="6084888" y="3933825"/>
            <a:ext cx="647700" cy="898525"/>
          </a:xfrm>
          <a:prstGeom prst="rect">
            <a:avLst/>
          </a:prstGeom>
          <a:solidFill>
            <a:srgbClr val="FFFFFF"/>
          </a:solidFill>
          <a:ln w="9525">
            <a:solidFill>
              <a:srgbClr val="000000"/>
            </a:solidFill>
            <a:miter lim="800000"/>
            <a:headEnd/>
            <a:tailEnd/>
          </a:ln>
        </p:spPr>
        <p:txBody>
          <a:bodyPr/>
          <a:lstStyle/>
          <a:p>
            <a:pPr algn="ctr"/>
            <a:endParaRPr lang="en-GB" sz="1200"/>
          </a:p>
          <a:p>
            <a:pPr algn="ctr"/>
            <a:endParaRPr lang="en-GB" sz="1200"/>
          </a:p>
          <a:p>
            <a:pPr algn="ctr"/>
            <a:r>
              <a:rPr lang="en-GB" sz="1400" b="1">
                <a:latin typeface="Bookman Old Style" pitchFamily="18" charset="0"/>
              </a:rPr>
              <a:t>LHR</a:t>
            </a:r>
          </a:p>
        </p:txBody>
      </p:sp>
      <p:sp>
        <p:nvSpPr>
          <p:cNvPr id="32784" name="Rectangle 16"/>
          <p:cNvSpPr>
            <a:spLocks noChangeArrowheads="1"/>
          </p:cNvSpPr>
          <p:nvPr/>
        </p:nvSpPr>
        <p:spPr bwMode="auto">
          <a:xfrm>
            <a:off x="1692275" y="3933825"/>
            <a:ext cx="1389063" cy="730250"/>
          </a:xfrm>
          <a:prstGeom prst="rect">
            <a:avLst/>
          </a:prstGeom>
          <a:noFill/>
          <a:ln w="9525">
            <a:noFill/>
            <a:miter lim="800000"/>
            <a:headEnd/>
            <a:tailEnd/>
          </a:ln>
          <a:effectLst/>
        </p:spPr>
        <p:txBody>
          <a:bodyPr anchor="ctr">
            <a:spAutoFit/>
          </a:bodyPr>
          <a:lstStyle/>
          <a:p>
            <a:pPr algn="ctr"/>
            <a:r>
              <a:rPr lang="en-GB" sz="1400">
                <a:latin typeface="Bookman Old Style" pitchFamily="18" charset="0"/>
              </a:rPr>
              <a:t>BAX global controlled collections</a:t>
            </a:r>
          </a:p>
        </p:txBody>
      </p:sp>
      <p:sp>
        <p:nvSpPr>
          <p:cNvPr id="32785" name="Rectangle 17"/>
          <p:cNvSpPr>
            <a:spLocks noChangeArrowheads="1"/>
          </p:cNvSpPr>
          <p:nvPr/>
        </p:nvSpPr>
        <p:spPr bwMode="auto">
          <a:xfrm>
            <a:off x="4572000" y="3860800"/>
            <a:ext cx="1422400" cy="942975"/>
          </a:xfrm>
          <a:prstGeom prst="rect">
            <a:avLst/>
          </a:prstGeom>
          <a:noFill/>
          <a:ln w="9525">
            <a:noFill/>
            <a:miter lim="800000"/>
            <a:headEnd/>
            <a:tailEnd/>
          </a:ln>
          <a:effectLst/>
        </p:spPr>
        <p:txBody>
          <a:bodyPr anchor="ctr">
            <a:spAutoFit/>
          </a:bodyPr>
          <a:lstStyle/>
          <a:p>
            <a:pPr algn="ctr"/>
            <a:r>
              <a:rPr lang="en-GB" sz="1400">
                <a:latin typeface="Bookman Old Style" pitchFamily="18" charset="0"/>
              </a:rPr>
              <a:t>BA &amp; BAX global transatlantic flights</a:t>
            </a:r>
          </a:p>
        </p:txBody>
      </p:sp>
      <p:sp>
        <p:nvSpPr>
          <p:cNvPr id="32786" name="Rectangle 18"/>
          <p:cNvSpPr>
            <a:spLocks noChangeArrowheads="1"/>
          </p:cNvSpPr>
          <p:nvPr/>
        </p:nvSpPr>
        <p:spPr bwMode="auto">
          <a:xfrm>
            <a:off x="7164388" y="3860800"/>
            <a:ext cx="1511300" cy="914400"/>
          </a:xfrm>
          <a:prstGeom prst="rect">
            <a:avLst/>
          </a:prstGeom>
          <a:solidFill>
            <a:srgbClr val="FFFFFF"/>
          </a:solidFill>
          <a:ln w="9525">
            <a:noFill/>
            <a:miter lim="800000"/>
            <a:headEnd/>
            <a:tailEnd/>
          </a:ln>
        </p:spPr>
        <p:txBody>
          <a:bodyPr/>
          <a:lstStyle/>
          <a:p>
            <a:pPr algn="ctr"/>
            <a:r>
              <a:rPr lang="en-GB" sz="1400" b="1">
                <a:latin typeface="Bookman Old Style" pitchFamily="18" charset="0"/>
              </a:rPr>
              <a:t>Time compression 2 – 3 Weeks</a:t>
            </a:r>
          </a:p>
        </p:txBody>
      </p:sp>
      <p:sp>
        <p:nvSpPr>
          <p:cNvPr id="32787" name="Line 19"/>
          <p:cNvSpPr>
            <a:spLocks noChangeShapeType="1"/>
          </p:cNvSpPr>
          <p:nvPr/>
        </p:nvSpPr>
        <p:spPr bwMode="auto">
          <a:xfrm>
            <a:off x="7235825" y="3716338"/>
            <a:ext cx="1368425" cy="0"/>
          </a:xfrm>
          <a:prstGeom prst="line">
            <a:avLst/>
          </a:prstGeom>
          <a:noFill/>
          <a:ln w="9525">
            <a:solidFill>
              <a:schemeClr val="tx1"/>
            </a:solidFill>
            <a:round/>
            <a:headEnd type="triangle" w="med" len="med"/>
            <a:tailEnd/>
          </a:ln>
          <a:effectLst/>
        </p:spPr>
        <p:txBody>
          <a:bodyPr/>
          <a:lstStyle/>
          <a:p>
            <a:endParaRPr lang="en-GB"/>
          </a:p>
        </p:txBody>
      </p:sp>
      <p:sp>
        <p:nvSpPr>
          <p:cNvPr id="32788" name="Line 20"/>
          <p:cNvSpPr>
            <a:spLocks noChangeShapeType="1"/>
          </p:cNvSpPr>
          <p:nvPr/>
        </p:nvSpPr>
        <p:spPr bwMode="auto">
          <a:xfrm>
            <a:off x="7235825" y="4797425"/>
            <a:ext cx="1368425" cy="0"/>
          </a:xfrm>
          <a:prstGeom prst="line">
            <a:avLst/>
          </a:prstGeom>
          <a:noFill/>
          <a:ln w="9525">
            <a:solidFill>
              <a:schemeClr val="tx1"/>
            </a:solidFill>
            <a:round/>
            <a:headEnd type="triangle" w="med" len="med"/>
            <a:tailEnd/>
          </a:ln>
          <a:effectLst/>
        </p:spPr>
        <p:txBody>
          <a:bodyPr/>
          <a:lstStyle/>
          <a:p>
            <a:endParaRPr lang="en-GB"/>
          </a:p>
        </p:txBody>
      </p:sp>
      <p:sp>
        <p:nvSpPr>
          <p:cNvPr id="32789" name="Line 21"/>
          <p:cNvSpPr>
            <a:spLocks noChangeShapeType="1"/>
          </p:cNvSpPr>
          <p:nvPr/>
        </p:nvSpPr>
        <p:spPr bwMode="auto">
          <a:xfrm>
            <a:off x="8604250" y="3500438"/>
            <a:ext cx="0" cy="1441450"/>
          </a:xfrm>
          <a:prstGeom prst="line">
            <a:avLst/>
          </a:prstGeom>
          <a:noFill/>
          <a:ln w="9525">
            <a:solidFill>
              <a:schemeClr val="tx1"/>
            </a:solidFill>
            <a:round/>
            <a:headEnd/>
            <a:tailEnd/>
          </a:ln>
          <a:effectLst/>
        </p:spPr>
        <p:txBody>
          <a:bodyPr/>
          <a:lstStyle/>
          <a:p>
            <a:endParaRPr lang="en-GB"/>
          </a:p>
        </p:txBody>
      </p:sp>
      <p:sp>
        <p:nvSpPr>
          <p:cNvPr id="32790" name="Line 22"/>
          <p:cNvSpPr>
            <a:spLocks noChangeShapeType="1"/>
          </p:cNvSpPr>
          <p:nvPr/>
        </p:nvSpPr>
        <p:spPr bwMode="auto">
          <a:xfrm>
            <a:off x="7235825" y="3500438"/>
            <a:ext cx="0" cy="1512887"/>
          </a:xfrm>
          <a:prstGeom prst="line">
            <a:avLst/>
          </a:prstGeom>
          <a:noFill/>
          <a:ln w="9525">
            <a:solidFill>
              <a:srgbClr val="000000"/>
            </a:solidFill>
            <a:round/>
            <a:headEnd/>
            <a:tailEnd/>
          </a:ln>
        </p:spPr>
        <p:txBody>
          <a:bodyPr/>
          <a:lstStyle/>
          <a:p>
            <a:endParaRPr lang="en-GB"/>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docProps/app.xml><?xml version="1.0" encoding="utf-8"?>
<Properties xmlns="http://schemas.openxmlformats.org/officeDocument/2006/extended-properties" xmlns:vt="http://schemas.openxmlformats.org/officeDocument/2006/docPropsVTypes">
  <TotalTime>322</TotalTime>
  <Words>1672</Words>
  <Application>Microsoft Office PowerPoint</Application>
  <PresentationFormat>On-screen Show (4:3)</PresentationFormat>
  <Paragraphs>193</Paragraphs>
  <Slides>31</Slides>
  <Notes>0</Notes>
  <HiddenSlides>0</HiddenSlides>
  <MMClips>0</MMClips>
  <ScaleCrop>false</ScaleCrop>
  <HeadingPairs>
    <vt:vector size="4" baseType="variant">
      <vt:variant>
        <vt:lpstr>Theme</vt:lpstr>
      </vt:variant>
      <vt:variant>
        <vt:i4>1</vt:i4>
      </vt:variant>
      <vt:variant>
        <vt:lpstr>Slide Titles</vt:lpstr>
      </vt:variant>
      <vt:variant>
        <vt:i4>31</vt:i4>
      </vt:variant>
    </vt:vector>
  </HeadingPairs>
  <TitlesOfParts>
    <vt:vector size="32" baseType="lpstr">
      <vt:lpstr>Default Design</vt:lpstr>
      <vt:lpstr>Time Compression in  Supply Chains</vt:lpstr>
      <vt:lpstr>Time Compression</vt:lpstr>
      <vt:lpstr>Time Compression</vt:lpstr>
      <vt:lpstr>Time Compression</vt:lpstr>
      <vt:lpstr>Time Compression and Competition</vt:lpstr>
      <vt:lpstr>What is Time Compression?</vt:lpstr>
      <vt:lpstr>What is Time Compression</vt:lpstr>
      <vt:lpstr>Time Compression Strategies (1)</vt:lpstr>
      <vt:lpstr>Time Compression Strategies (2)</vt:lpstr>
      <vt:lpstr>Time Compression Strategies (3)</vt:lpstr>
      <vt:lpstr>Time Compression Strategies (4)</vt:lpstr>
      <vt:lpstr>Time Compression Strategies (5)</vt:lpstr>
      <vt:lpstr>Time Compression Approach Competitive Advantage</vt:lpstr>
      <vt:lpstr>Time Compression Approach Competitive Advantage</vt:lpstr>
      <vt:lpstr>Time Compression Approach Competitive Advantage</vt:lpstr>
      <vt:lpstr>Time Compression Approach Competitive Advantage</vt:lpstr>
      <vt:lpstr>Time Compression Approach Competitive Advantage</vt:lpstr>
      <vt:lpstr>Time Compression Approach  Cost Advantage</vt:lpstr>
      <vt:lpstr>Time Compression Approach  Quality Advantage</vt:lpstr>
      <vt:lpstr>Time Compression Approach Technology Advantage</vt:lpstr>
      <vt:lpstr>Time Compression Approach Customer Focus</vt:lpstr>
      <vt:lpstr>Time Compression Approach Customer Focus </vt:lpstr>
      <vt:lpstr>Benefits of Time Compression</vt:lpstr>
      <vt:lpstr>Benefits of Time Compression</vt:lpstr>
      <vt:lpstr>Benefits of Time Compression </vt:lpstr>
      <vt:lpstr>Benefits of Time Compression </vt:lpstr>
      <vt:lpstr>Benefits of Time Compression </vt:lpstr>
      <vt:lpstr>Benefits of Time Compression</vt:lpstr>
      <vt:lpstr>Benefits of Time Compression</vt:lpstr>
      <vt:lpstr>Results of a sample of time compression projects </vt:lpstr>
      <vt:lpstr>Example of Time Compression</vt:lpstr>
    </vt:vector>
  </TitlesOfParts>
  <Company>Swansea Institute Of Higher Education</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Time Compression in  Supply chains</dc:title>
  <dc:creator>Andrew Thorn</dc:creator>
  <cp:lastModifiedBy>Andrew Thorn</cp:lastModifiedBy>
  <cp:revision>9</cp:revision>
  <dcterms:created xsi:type="dcterms:W3CDTF">2006-05-11T01:34:14Z</dcterms:created>
  <dcterms:modified xsi:type="dcterms:W3CDTF">2016-08-05T19:16:11Z</dcterms:modified>
</cp:coreProperties>
</file>