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7"/>
  </p:normalViewPr>
  <p:slideViewPr>
    <p:cSldViewPr snapToGrid="0">
      <p:cViewPr varScale="1">
        <p:scale>
          <a:sx n="90" d="100"/>
          <a:sy n="90" d="100"/>
        </p:scale>
        <p:origin x="232" y="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D019C-B1F3-42F8-93FE-52C410BB29D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057AA36-7318-47F4-850B-6B80EEA6F0BC}">
      <dgm:prSet/>
      <dgm:spPr/>
      <dgm:t>
        <a:bodyPr/>
        <a:lstStyle/>
        <a:p>
          <a:r>
            <a:rPr lang="en-GB" b="1" i="0"/>
            <a:t>Patient Advocacy and Education</a:t>
          </a:r>
          <a:endParaRPr lang="en-US"/>
        </a:p>
      </dgm:t>
    </dgm:pt>
    <dgm:pt modelId="{D31AF020-4837-44EF-8547-38C54D402D9B}" type="parTrans" cxnId="{36CEBCF0-2723-4507-86CA-7FCAF2AB14A9}">
      <dgm:prSet/>
      <dgm:spPr/>
      <dgm:t>
        <a:bodyPr/>
        <a:lstStyle/>
        <a:p>
          <a:endParaRPr lang="en-US"/>
        </a:p>
      </dgm:t>
    </dgm:pt>
    <dgm:pt modelId="{FB23C8C1-9214-42EB-A917-17D9E4E0AC7B}" type="sibTrans" cxnId="{36CEBCF0-2723-4507-86CA-7FCAF2AB14A9}">
      <dgm:prSet/>
      <dgm:spPr/>
      <dgm:t>
        <a:bodyPr/>
        <a:lstStyle/>
        <a:p>
          <a:endParaRPr lang="en-US"/>
        </a:p>
      </dgm:t>
    </dgm:pt>
    <dgm:pt modelId="{57EA3A6B-B33F-4F2C-822C-2BAD2F8F39C0}">
      <dgm:prSet/>
      <dgm:spPr/>
      <dgm:t>
        <a:bodyPr/>
        <a:lstStyle/>
        <a:p>
          <a:r>
            <a:rPr lang="en-GB" b="0" i="0"/>
            <a:t>This is a defining role of the nursing profession, focusing on holistic, patient-centered care.</a:t>
          </a:r>
          <a:endParaRPr lang="en-US"/>
        </a:p>
      </dgm:t>
    </dgm:pt>
    <dgm:pt modelId="{390325C4-28FB-4E63-A048-0A93E77B62B7}" type="parTrans" cxnId="{CBFDD4BD-C980-48E6-A74E-305891D20203}">
      <dgm:prSet/>
      <dgm:spPr/>
      <dgm:t>
        <a:bodyPr/>
        <a:lstStyle/>
        <a:p>
          <a:endParaRPr lang="en-US"/>
        </a:p>
      </dgm:t>
    </dgm:pt>
    <dgm:pt modelId="{4CA627D4-395E-4049-B193-FD340A4A0505}" type="sibTrans" cxnId="{CBFDD4BD-C980-48E6-A74E-305891D20203}">
      <dgm:prSet/>
      <dgm:spPr/>
      <dgm:t>
        <a:bodyPr/>
        <a:lstStyle/>
        <a:p>
          <a:endParaRPr lang="en-US"/>
        </a:p>
      </dgm:t>
    </dgm:pt>
    <dgm:pt modelId="{6470B349-4E22-4768-AF4F-6946EBD79E98}">
      <dgm:prSet/>
      <dgm:spPr/>
      <dgm:t>
        <a:bodyPr/>
        <a:lstStyle/>
        <a:p>
          <a:r>
            <a:rPr lang="en-GB" b="1" i="0"/>
            <a:t>Advocacy:</a:t>
          </a:r>
          <a:r>
            <a:rPr lang="en-GB" b="0" i="0"/>
            <a:t> Nurses </a:t>
          </a:r>
          <a:r>
            <a:rPr lang="en-GB" b="1" i="0"/>
            <a:t>act as the patient's voice</a:t>
          </a:r>
          <a:r>
            <a:rPr lang="en-GB" b="0" i="0"/>
            <a:t>, especially when the patient is unable to speak for themselves or is confused about their care. They ensure the patient's rights, wishes, and ethical choices are respected by the healthcare team.</a:t>
          </a:r>
          <a:endParaRPr lang="en-US"/>
        </a:p>
      </dgm:t>
    </dgm:pt>
    <dgm:pt modelId="{3BDDA26B-76EE-4026-813C-B174B4465D42}" type="parTrans" cxnId="{9778C32B-1D40-4C8D-A664-BB09DD8756C9}">
      <dgm:prSet/>
      <dgm:spPr/>
      <dgm:t>
        <a:bodyPr/>
        <a:lstStyle/>
        <a:p>
          <a:endParaRPr lang="en-US"/>
        </a:p>
      </dgm:t>
    </dgm:pt>
    <dgm:pt modelId="{760B25F5-40D0-43A7-8B96-C2415CF02D94}" type="sibTrans" cxnId="{9778C32B-1D40-4C8D-A664-BB09DD8756C9}">
      <dgm:prSet/>
      <dgm:spPr/>
      <dgm:t>
        <a:bodyPr/>
        <a:lstStyle/>
        <a:p>
          <a:endParaRPr lang="en-US"/>
        </a:p>
      </dgm:t>
    </dgm:pt>
    <dgm:pt modelId="{B4A20C4E-9B6D-4340-80CB-E3E21AA3EB1F}">
      <dgm:prSet/>
      <dgm:spPr/>
      <dgm:t>
        <a:bodyPr/>
        <a:lstStyle/>
        <a:p>
          <a:r>
            <a:rPr lang="en-GB" b="1" i="0"/>
            <a:t>Health Education:</a:t>
          </a:r>
          <a:r>
            <a:rPr lang="en-GB" b="0" i="0"/>
            <a:t> They </a:t>
          </a:r>
          <a:r>
            <a:rPr lang="en-GB" b="1" i="0"/>
            <a:t>teach patients and their families</a:t>
          </a:r>
          <a:r>
            <a:rPr lang="en-GB" b="0" i="0"/>
            <a:t> about their medical condition, how to manage illnesses or injuries, correctly take medications, and what to expect during recovery or when discharged home. They also promote </a:t>
          </a:r>
          <a:r>
            <a:rPr lang="en-GB" b="1" i="0"/>
            <a:t>wellness</a:t>
          </a:r>
          <a:r>
            <a:rPr lang="en-GB" b="0" i="0"/>
            <a:t> and preventative health practices.</a:t>
          </a:r>
          <a:endParaRPr lang="en-US"/>
        </a:p>
      </dgm:t>
    </dgm:pt>
    <dgm:pt modelId="{BB0CD7DE-2D5B-4721-B00D-2F75138E9914}" type="parTrans" cxnId="{3C885FEB-C6B8-4A5C-8E24-2D7638F5B144}">
      <dgm:prSet/>
      <dgm:spPr/>
      <dgm:t>
        <a:bodyPr/>
        <a:lstStyle/>
        <a:p>
          <a:endParaRPr lang="en-US"/>
        </a:p>
      </dgm:t>
    </dgm:pt>
    <dgm:pt modelId="{8836D609-9D70-4DA8-8B5E-87CF966CB3A7}" type="sibTrans" cxnId="{3C885FEB-C6B8-4A5C-8E24-2D7638F5B144}">
      <dgm:prSet/>
      <dgm:spPr/>
      <dgm:t>
        <a:bodyPr/>
        <a:lstStyle/>
        <a:p>
          <a:endParaRPr lang="en-US"/>
        </a:p>
      </dgm:t>
    </dgm:pt>
    <dgm:pt modelId="{94CB8A7D-1B8B-4716-974D-5DCEDE81F9F9}">
      <dgm:prSet/>
      <dgm:spPr/>
      <dgm:t>
        <a:bodyPr/>
        <a:lstStyle/>
        <a:p>
          <a:r>
            <a:rPr lang="en-GB" b="1" i="0"/>
            <a:t>Emotional Support:</a:t>
          </a:r>
          <a:r>
            <a:rPr lang="en-GB" b="0" i="0"/>
            <a:t> Nurses provide </a:t>
          </a:r>
          <a:r>
            <a:rPr lang="en-GB" b="1" i="0"/>
            <a:t>compassionate emotional support</a:t>
          </a:r>
          <a:r>
            <a:rPr lang="en-GB" b="0" i="0"/>
            <a:t> to patients and their families during times of stress, fear, or grief.</a:t>
          </a:r>
          <a:endParaRPr lang="en-US"/>
        </a:p>
      </dgm:t>
    </dgm:pt>
    <dgm:pt modelId="{031C8B24-6F8C-431C-95FB-82943C15338A}" type="parTrans" cxnId="{6489A2D8-7032-4433-AA5D-86D48DF910D4}">
      <dgm:prSet/>
      <dgm:spPr/>
      <dgm:t>
        <a:bodyPr/>
        <a:lstStyle/>
        <a:p>
          <a:endParaRPr lang="en-US"/>
        </a:p>
      </dgm:t>
    </dgm:pt>
    <dgm:pt modelId="{3F80EBA0-E520-43A9-AA57-8EDCD8D8C7AC}" type="sibTrans" cxnId="{6489A2D8-7032-4433-AA5D-86D48DF910D4}">
      <dgm:prSet/>
      <dgm:spPr/>
      <dgm:t>
        <a:bodyPr/>
        <a:lstStyle/>
        <a:p>
          <a:endParaRPr lang="en-US"/>
        </a:p>
      </dgm:t>
    </dgm:pt>
    <dgm:pt modelId="{23A0FBC7-964B-4780-ADAA-AC48F4174E96}">
      <dgm:prSet/>
      <dgm:spPr/>
      <dgm:t>
        <a:bodyPr/>
        <a:lstStyle/>
        <a:p>
          <a:r>
            <a:rPr lang="en-GB" b="1" i="0"/>
            <a:t>4. Advanced and Specialized Roles</a:t>
          </a:r>
          <a:endParaRPr lang="en-US"/>
        </a:p>
      </dgm:t>
    </dgm:pt>
    <dgm:pt modelId="{855F2774-4EA9-4E89-80E6-1D5DF6E3512B}" type="parTrans" cxnId="{4285AF35-F200-4D90-A43F-AA4CA0B675C6}">
      <dgm:prSet/>
      <dgm:spPr/>
      <dgm:t>
        <a:bodyPr/>
        <a:lstStyle/>
        <a:p>
          <a:endParaRPr lang="en-US"/>
        </a:p>
      </dgm:t>
    </dgm:pt>
    <dgm:pt modelId="{2E032FEC-3A3F-4B13-9011-9332C777A1D3}" type="sibTrans" cxnId="{4285AF35-F200-4D90-A43F-AA4CA0B675C6}">
      <dgm:prSet/>
      <dgm:spPr/>
      <dgm:t>
        <a:bodyPr/>
        <a:lstStyle/>
        <a:p>
          <a:endParaRPr lang="en-US"/>
        </a:p>
      </dgm:t>
    </dgm:pt>
    <dgm:pt modelId="{B967DD47-24CC-43C6-BBE8-CABF319B8E90}">
      <dgm:prSet/>
      <dgm:spPr/>
      <dgm:t>
        <a:bodyPr/>
        <a:lstStyle/>
        <a:p>
          <a:r>
            <a:rPr lang="en-GB" b="0" i="0"/>
            <a:t>With further education, nurses take on advanced and administrative duties:</a:t>
          </a:r>
          <a:endParaRPr lang="en-US"/>
        </a:p>
      </dgm:t>
    </dgm:pt>
    <dgm:pt modelId="{AEE02DC2-C6EC-4B00-8C09-C0E9E131818F}" type="parTrans" cxnId="{16A88306-FB84-4243-A98E-DC6D05422B5E}">
      <dgm:prSet/>
      <dgm:spPr/>
      <dgm:t>
        <a:bodyPr/>
        <a:lstStyle/>
        <a:p>
          <a:endParaRPr lang="en-US"/>
        </a:p>
      </dgm:t>
    </dgm:pt>
    <dgm:pt modelId="{9F976751-C3F5-47A7-A1D5-08607A89D21E}" type="sibTrans" cxnId="{16A88306-FB84-4243-A98E-DC6D05422B5E}">
      <dgm:prSet/>
      <dgm:spPr/>
      <dgm:t>
        <a:bodyPr/>
        <a:lstStyle/>
        <a:p>
          <a:endParaRPr lang="en-US"/>
        </a:p>
      </dgm:t>
    </dgm:pt>
    <dgm:pt modelId="{BB35B1F5-8B62-482F-B961-3DD318D12F8E}">
      <dgm:prSet/>
      <dgm:spPr/>
      <dgm:t>
        <a:bodyPr/>
        <a:lstStyle/>
        <a:p>
          <a:r>
            <a:rPr lang="en-GB" b="1" i="0"/>
            <a:t>Advanced Practice Registered Nurses (APRNs):</a:t>
          </a:r>
          <a:r>
            <a:rPr lang="en-GB" b="0" i="0"/>
            <a:t> Roles like </a:t>
          </a:r>
          <a:r>
            <a:rPr lang="en-GB" b="1" i="0"/>
            <a:t>Nurse Practitioners (NPs)</a:t>
          </a:r>
          <a:r>
            <a:rPr lang="en-GB" b="0" i="0"/>
            <a:t> often involve </a:t>
          </a:r>
          <a:r>
            <a:rPr lang="en-GB" b="1" i="0"/>
            <a:t>diagnosing illnesses</a:t>
          </a:r>
          <a:r>
            <a:rPr lang="en-GB" b="0" i="0"/>
            <a:t>, developing comprehensive treatment plans, and </a:t>
          </a:r>
          <a:r>
            <a:rPr lang="en-GB" b="1" i="0"/>
            <a:t>prescribing medication</a:t>
          </a:r>
          <a:r>
            <a:rPr lang="en-GB" b="0" i="0"/>
            <a:t>, functioning with a high degree of autonomy.</a:t>
          </a:r>
          <a:endParaRPr lang="en-US"/>
        </a:p>
      </dgm:t>
    </dgm:pt>
    <dgm:pt modelId="{A3C45A00-319E-4BC7-AF5C-8C6BB0F6C130}" type="parTrans" cxnId="{3A3527DE-35CA-45DA-995C-9FCFCCC399BA}">
      <dgm:prSet/>
      <dgm:spPr/>
      <dgm:t>
        <a:bodyPr/>
        <a:lstStyle/>
        <a:p>
          <a:endParaRPr lang="en-US"/>
        </a:p>
      </dgm:t>
    </dgm:pt>
    <dgm:pt modelId="{1D8A40EB-D2B3-4C5C-8313-83EDAF6F9BF7}" type="sibTrans" cxnId="{3A3527DE-35CA-45DA-995C-9FCFCCC399BA}">
      <dgm:prSet/>
      <dgm:spPr/>
      <dgm:t>
        <a:bodyPr/>
        <a:lstStyle/>
        <a:p>
          <a:endParaRPr lang="en-US"/>
        </a:p>
      </dgm:t>
    </dgm:pt>
    <dgm:pt modelId="{44466678-4CD2-46DE-A4AF-C41F1D4F9382}">
      <dgm:prSet/>
      <dgm:spPr/>
      <dgm:t>
        <a:bodyPr/>
        <a:lstStyle/>
        <a:p>
          <a:r>
            <a:rPr lang="en-GB" b="1" i="0"/>
            <a:t>Leadership and Education:</a:t>
          </a:r>
          <a:r>
            <a:rPr lang="en-GB" b="0" i="0"/>
            <a:t> Senior nurses move into roles like Nurse Managers (overseeing staff and operations) or Nurse Educators (training new nurses and staff).</a:t>
          </a:r>
          <a:endParaRPr lang="en-US"/>
        </a:p>
      </dgm:t>
    </dgm:pt>
    <dgm:pt modelId="{ACE191A6-85DE-4556-A18C-5437636F131C}" type="parTrans" cxnId="{DDDC99CD-1D26-4BE8-BED8-0B0148241F6F}">
      <dgm:prSet/>
      <dgm:spPr/>
      <dgm:t>
        <a:bodyPr/>
        <a:lstStyle/>
        <a:p>
          <a:endParaRPr lang="en-US"/>
        </a:p>
      </dgm:t>
    </dgm:pt>
    <dgm:pt modelId="{893EBA5C-A680-4E98-8EA2-34190F803664}" type="sibTrans" cxnId="{DDDC99CD-1D26-4BE8-BED8-0B0148241F6F}">
      <dgm:prSet/>
      <dgm:spPr/>
      <dgm:t>
        <a:bodyPr/>
        <a:lstStyle/>
        <a:p>
          <a:endParaRPr lang="en-US"/>
        </a:p>
      </dgm:t>
    </dgm:pt>
    <dgm:pt modelId="{0C1EB31D-7362-4649-8DB5-BFE7FFBAE133}" type="pres">
      <dgm:prSet presAssocID="{5C7D019C-B1F3-42F8-93FE-52C410BB29DB}" presName="diagram" presStyleCnt="0">
        <dgm:presLayoutVars>
          <dgm:dir/>
          <dgm:resizeHandles val="exact"/>
        </dgm:presLayoutVars>
      </dgm:prSet>
      <dgm:spPr/>
    </dgm:pt>
    <dgm:pt modelId="{EE5AF86D-41F0-684A-836F-52E4801FB351}" type="pres">
      <dgm:prSet presAssocID="{9057AA36-7318-47F4-850B-6B80EEA6F0BC}" presName="node" presStyleLbl="node1" presStyleIdx="0" presStyleCnt="9">
        <dgm:presLayoutVars>
          <dgm:bulletEnabled val="1"/>
        </dgm:presLayoutVars>
      </dgm:prSet>
      <dgm:spPr/>
    </dgm:pt>
    <dgm:pt modelId="{091A47DD-79F5-234C-A0FA-7E732304774A}" type="pres">
      <dgm:prSet presAssocID="{FB23C8C1-9214-42EB-A917-17D9E4E0AC7B}" presName="sibTrans" presStyleCnt="0"/>
      <dgm:spPr/>
    </dgm:pt>
    <dgm:pt modelId="{27896B8C-4131-9645-9159-38E723CA8779}" type="pres">
      <dgm:prSet presAssocID="{57EA3A6B-B33F-4F2C-822C-2BAD2F8F39C0}" presName="node" presStyleLbl="node1" presStyleIdx="1" presStyleCnt="9">
        <dgm:presLayoutVars>
          <dgm:bulletEnabled val="1"/>
        </dgm:presLayoutVars>
      </dgm:prSet>
      <dgm:spPr/>
    </dgm:pt>
    <dgm:pt modelId="{7B38C3A4-2AF8-054E-91D5-8CA6751BA5CD}" type="pres">
      <dgm:prSet presAssocID="{4CA627D4-395E-4049-B193-FD340A4A0505}" presName="sibTrans" presStyleCnt="0"/>
      <dgm:spPr/>
    </dgm:pt>
    <dgm:pt modelId="{5FA32DE0-A9FC-CD4A-9C3E-D3AC8A10FB44}" type="pres">
      <dgm:prSet presAssocID="{6470B349-4E22-4768-AF4F-6946EBD79E98}" presName="node" presStyleLbl="node1" presStyleIdx="2" presStyleCnt="9">
        <dgm:presLayoutVars>
          <dgm:bulletEnabled val="1"/>
        </dgm:presLayoutVars>
      </dgm:prSet>
      <dgm:spPr/>
    </dgm:pt>
    <dgm:pt modelId="{F369F292-0E2C-B749-8B55-003CC252C25A}" type="pres">
      <dgm:prSet presAssocID="{760B25F5-40D0-43A7-8B96-C2415CF02D94}" presName="sibTrans" presStyleCnt="0"/>
      <dgm:spPr/>
    </dgm:pt>
    <dgm:pt modelId="{C5E33EA9-AD85-3B41-AF9C-78DFAC5F99AC}" type="pres">
      <dgm:prSet presAssocID="{B4A20C4E-9B6D-4340-80CB-E3E21AA3EB1F}" presName="node" presStyleLbl="node1" presStyleIdx="3" presStyleCnt="9">
        <dgm:presLayoutVars>
          <dgm:bulletEnabled val="1"/>
        </dgm:presLayoutVars>
      </dgm:prSet>
      <dgm:spPr/>
    </dgm:pt>
    <dgm:pt modelId="{1BE11289-9A93-E745-A553-D723DBD1F969}" type="pres">
      <dgm:prSet presAssocID="{8836D609-9D70-4DA8-8B5E-87CF966CB3A7}" presName="sibTrans" presStyleCnt="0"/>
      <dgm:spPr/>
    </dgm:pt>
    <dgm:pt modelId="{4FC15134-1EBE-6A40-98A1-E3A32F4450E1}" type="pres">
      <dgm:prSet presAssocID="{94CB8A7D-1B8B-4716-974D-5DCEDE81F9F9}" presName="node" presStyleLbl="node1" presStyleIdx="4" presStyleCnt="9">
        <dgm:presLayoutVars>
          <dgm:bulletEnabled val="1"/>
        </dgm:presLayoutVars>
      </dgm:prSet>
      <dgm:spPr/>
    </dgm:pt>
    <dgm:pt modelId="{A94A061D-6983-8646-ABE6-75E19C90970D}" type="pres">
      <dgm:prSet presAssocID="{3F80EBA0-E520-43A9-AA57-8EDCD8D8C7AC}" presName="sibTrans" presStyleCnt="0"/>
      <dgm:spPr/>
    </dgm:pt>
    <dgm:pt modelId="{0E339E83-E0FC-344D-8306-FC32A3FB8A8D}" type="pres">
      <dgm:prSet presAssocID="{23A0FBC7-964B-4780-ADAA-AC48F4174E96}" presName="node" presStyleLbl="node1" presStyleIdx="5" presStyleCnt="9">
        <dgm:presLayoutVars>
          <dgm:bulletEnabled val="1"/>
        </dgm:presLayoutVars>
      </dgm:prSet>
      <dgm:spPr/>
    </dgm:pt>
    <dgm:pt modelId="{EA2FAEA5-448F-C141-8912-9F40200E1F83}" type="pres">
      <dgm:prSet presAssocID="{2E032FEC-3A3F-4B13-9011-9332C777A1D3}" presName="sibTrans" presStyleCnt="0"/>
      <dgm:spPr/>
    </dgm:pt>
    <dgm:pt modelId="{C88B640B-AE90-1344-89AF-D74C34A403A7}" type="pres">
      <dgm:prSet presAssocID="{B967DD47-24CC-43C6-BBE8-CABF319B8E90}" presName="node" presStyleLbl="node1" presStyleIdx="6" presStyleCnt="9">
        <dgm:presLayoutVars>
          <dgm:bulletEnabled val="1"/>
        </dgm:presLayoutVars>
      </dgm:prSet>
      <dgm:spPr/>
    </dgm:pt>
    <dgm:pt modelId="{12A5C2C5-C45B-0545-923F-826F6412970A}" type="pres">
      <dgm:prSet presAssocID="{9F976751-C3F5-47A7-A1D5-08607A89D21E}" presName="sibTrans" presStyleCnt="0"/>
      <dgm:spPr/>
    </dgm:pt>
    <dgm:pt modelId="{D65C5096-E0C0-7342-AD45-66DC5C8B4480}" type="pres">
      <dgm:prSet presAssocID="{BB35B1F5-8B62-482F-B961-3DD318D12F8E}" presName="node" presStyleLbl="node1" presStyleIdx="7" presStyleCnt="9">
        <dgm:presLayoutVars>
          <dgm:bulletEnabled val="1"/>
        </dgm:presLayoutVars>
      </dgm:prSet>
      <dgm:spPr/>
    </dgm:pt>
    <dgm:pt modelId="{F8399517-AC07-B043-9D74-9272335EF576}" type="pres">
      <dgm:prSet presAssocID="{1D8A40EB-D2B3-4C5C-8313-83EDAF6F9BF7}" presName="sibTrans" presStyleCnt="0"/>
      <dgm:spPr/>
    </dgm:pt>
    <dgm:pt modelId="{C62B49A3-D316-D347-9224-D2B9562F004B}" type="pres">
      <dgm:prSet presAssocID="{44466678-4CD2-46DE-A4AF-C41F1D4F9382}" presName="node" presStyleLbl="node1" presStyleIdx="8" presStyleCnt="9">
        <dgm:presLayoutVars>
          <dgm:bulletEnabled val="1"/>
        </dgm:presLayoutVars>
      </dgm:prSet>
      <dgm:spPr/>
    </dgm:pt>
  </dgm:ptLst>
  <dgm:cxnLst>
    <dgm:cxn modelId="{16A88306-FB84-4243-A98E-DC6D05422B5E}" srcId="{5C7D019C-B1F3-42F8-93FE-52C410BB29DB}" destId="{B967DD47-24CC-43C6-BBE8-CABF319B8E90}" srcOrd="6" destOrd="0" parTransId="{AEE02DC2-C6EC-4B00-8C09-C0E9E131818F}" sibTransId="{9F976751-C3F5-47A7-A1D5-08607A89D21E}"/>
    <dgm:cxn modelId="{B7329F26-B26F-F14C-8DE9-70728B69104A}" type="presOf" srcId="{9057AA36-7318-47F4-850B-6B80EEA6F0BC}" destId="{EE5AF86D-41F0-684A-836F-52E4801FB351}" srcOrd="0" destOrd="0" presId="urn:microsoft.com/office/officeart/2005/8/layout/default"/>
    <dgm:cxn modelId="{9778C32B-1D40-4C8D-A664-BB09DD8756C9}" srcId="{5C7D019C-B1F3-42F8-93FE-52C410BB29DB}" destId="{6470B349-4E22-4768-AF4F-6946EBD79E98}" srcOrd="2" destOrd="0" parTransId="{3BDDA26B-76EE-4026-813C-B174B4465D42}" sibTransId="{760B25F5-40D0-43A7-8B96-C2415CF02D94}"/>
    <dgm:cxn modelId="{26446435-206C-5840-9610-61579190D765}" type="presOf" srcId="{BB35B1F5-8B62-482F-B961-3DD318D12F8E}" destId="{D65C5096-E0C0-7342-AD45-66DC5C8B4480}" srcOrd="0" destOrd="0" presId="urn:microsoft.com/office/officeart/2005/8/layout/default"/>
    <dgm:cxn modelId="{4285AF35-F200-4D90-A43F-AA4CA0B675C6}" srcId="{5C7D019C-B1F3-42F8-93FE-52C410BB29DB}" destId="{23A0FBC7-964B-4780-ADAA-AC48F4174E96}" srcOrd="5" destOrd="0" parTransId="{855F2774-4EA9-4E89-80E6-1D5DF6E3512B}" sibTransId="{2E032FEC-3A3F-4B13-9011-9332C777A1D3}"/>
    <dgm:cxn modelId="{E0FF643A-E763-A54A-AEE6-B956B772780C}" type="presOf" srcId="{5C7D019C-B1F3-42F8-93FE-52C410BB29DB}" destId="{0C1EB31D-7362-4649-8DB5-BFE7FFBAE133}" srcOrd="0" destOrd="0" presId="urn:microsoft.com/office/officeart/2005/8/layout/default"/>
    <dgm:cxn modelId="{1E076044-10A3-C540-95A7-AF72C9C24710}" type="presOf" srcId="{B4A20C4E-9B6D-4340-80CB-E3E21AA3EB1F}" destId="{C5E33EA9-AD85-3B41-AF9C-78DFAC5F99AC}" srcOrd="0" destOrd="0" presId="urn:microsoft.com/office/officeart/2005/8/layout/default"/>
    <dgm:cxn modelId="{B9A4E945-0469-7247-8508-5976C5F570A5}" type="presOf" srcId="{44466678-4CD2-46DE-A4AF-C41F1D4F9382}" destId="{C62B49A3-D316-D347-9224-D2B9562F004B}" srcOrd="0" destOrd="0" presId="urn:microsoft.com/office/officeart/2005/8/layout/default"/>
    <dgm:cxn modelId="{559EE24B-2264-9B41-A4F3-94B87B622DDA}" type="presOf" srcId="{23A0FBC7-964B-4780-ADAA-AC48F4174E96}" destId="{0E339E83-E0FC-344D-8306-FC32A3FB8A8D}" srcOrd="0" destOrd="0" presId="urn:microsoft.com/office/officeart/2005/8/layout/default"/>
    <dgm:cxn modelId="{91919E8A-3674-8A4B-B6D1-1E83415B9FB4}" type="presOf" srcId="{6470B349-4E22-4768-AF4F-6946EBD79E98}" destId="{5FA32DE0-A9FC-CD4A-9C3E-D3AC8A10FB44}" srcOrd="0" destOrd="0" presId="urn:microsoft.com/office/officeart/2005/8/layout/default"/>
    <dgm:cxn modelId="{204A28A8-8495-9C42-A9E2-73B55D921768}" type="presOf" srcId="{B967DD47-24CC-43C6-BBE8-CABF319B8E90}" destId="{C88B640B-AE90-1344-89AF-D74C34A403A7}" srcOrd="0" destOrd="0" presId="urn:microsoft.com/office/officeart/2005/8/layout/default"/>
    <dgm:cxn modelId="{CBFDD4BD-C980-48E6-A74E-305891D20203}" srcId="{5C7D019C-B1F3-42F8-93FE-52C410BB29DB}" destId="{57EA3A6B-B33F-4F2C-822C-2BAD2F8F39C0}" srcOrd="1" destOrd="0" parTransId="{390325C4-28FB-4E63-A048-0A93E77B62B7}" sibTransId="{4CA627D4-395E-4049-B193-FD340A4A0505}"/>
    <dgm:cxn modelId="{DDDC99CD-1D26-4BE8-BED8-0B0148241F6F}" srcId="{5C7D019C-B1F3-42F8-93FE-52C410BB29DB}" destId="{44466678-4CD2-46DE-A4AF-C41F1D4F9382}" srcOrd="8" destOrd="0" parTransId="{ACE191A6-85DE-4556-A18C-5437636F131C}" sibTransId="{893EBA5C-A680-4E98-8EA2-34190F803664}"/>
    <dgm:cxn modelId="{6489A2D8-7032-4433-AA5D-86D48DF910D4}" srcId="{5C7D019C-B1F3-42F8-93FE-52C410BB29DB}" destId="{94CB8A7D-1B8B-4716-974D-5DCEDE81F9F9}" srcOrd="4" destOrd="0" parTransId="{031C8B24-6F8C-431C-95FB-82943C15338A}" sibTransId="{3F80EBA0-E520-43A9-AA57-8EDCD8D8C7AC}"/>
    <dgm:cxn modelId="{3A3527DE-35CA-45DA-995C-9FCFCCC399BA}" srcId="{5C7D019C-B1F3-42F8-93FE-52C410BB29DB}" destId="{BB35B1F5-8B62-482F-B961-3DD318D12F8E}" srcOrd="7" destOrd="0" parTransId="{A3C45A00-319E-4BC7-AF5C-8C6BB0F6C130}" sibTransId="{1D8A40EB-D2B3-4C5C-8313-83EDAF6F9BF7}"/>
    <dgm:cxn modelId="{3C885FEB-C6B8-4A5C-8E24-2D7638F5B144}" srcId="{5C7D019C-B1F3-42F8-93FE-52C410BB29DB}" destId="{B4A20C4E-9B6D-4340-80CB-E3E21AA3EB1F}" srcOrd="3" destOrd="0" parTransId="{BB0CD7DE-2D5B-4721-B00D-2F75138E9914}" sibTransId="{8836D609-9D70-4DA8-8B5E-87CF966CB3A7}"/>
    <dgm:cxn modelId="{36CEBCF0-2723-4507-86CA-7FCAF2AB14A9}" srcId="{5C7D019C-B1F3-42F8-93FE-52C410BB29DB}" destId="{9057AA36-7318-47F4-850B-6B80EEA6F0BC}" srcOrd="0" destOrd="0" parTransId="{D31AF020-4837-44EF-8547-38C54D402D9B}" sibTransId="{FB23C8C1-9214-42EB-A917-17D9E4E0AC7B}"/>
    <dgm:cxn modelId="{763F5DF1-3FFA-0742-AAEA-FA89765B91B0}" type="presOf" srcId="{57EA3A6B-B33F-4F2C-822C-2BAD2F8F39C0}" destId="{27896B8C-4131-9645-9159-38E723CA8779}" srcOrd="0" destOrd="0" presId="urn:microsoft.com/office/officeart/2005/8/layout/default"/>
    <dgm:cxn modelId="{ED6F8AF1-17BF-BA42-A2D2-EAEB3FF9E231}" type="presOf" srcId="{94CB8A7D-1B8B-4716-974D-5DCEDE81F9F9}" destId="{4FC15134-1EBE-6A40-98A1-E3A32F4450E1}" srcOrd="0" destOrd="0" presId="urn:microsoft.com/office/officeart/2005/8/layout/default"/>
    <dgm:cxn modelId="{38F0E7E7-B78B-1A4A-87BC-E54E27AE9440}" type="presParOf" srcId="{0C1EB31D-7362-4649-8DB5-BFE7FFBAE133}" destId="{EE5AF86D-41F0-684A-836F-52E4801FB351}" srcOrd="0" destOrd="0" presId="urn:microsoft.com/office/officeart/2005/8/layout/default"/>
    <dgm:cxn modelId="{73B0AF19-6030-FA48-AA57-81C9B2A77A84}" type="presParOf" srcId="{0C1EB31D-7362-4649-8DB5-BFE7FFBAE133}" destId="{091A47DD-79F5-234C-A0FA-7E732304774A}" srcOrd="1" destOrd="0" presId="urn:microsoft.com/office/officeart/2005/8/layout/default"/>
    <dgm:cxn modelId="{FF1FEEAF-9805-8B4E-9B13-BE795675D5FA}" type="presParOf" srcId="{0C1EB31D-7362-4649-8DB5-BFE7FFBAE133}" destId="{27896B8C-4131-9645-9159-38E723CA8779}" srcOrd="2" destOrd="0" presId="urn:microsoft.com/office/officeart/2005/8/layout/default"/>
    <dgm:cxn modelId="{173504F9-1B1A-1B4D-8F1F-E447F083AE74}" type="presParOf" srcId="{0C1EB31D-7362-4649-8DB5-BFE7FFBAE133}" destId="{7B38C3A4-2AF8-054E-91D5-8CA6751BA5CD}" srcOrd="3" destOrd="0" presId="urn:microsoft.com/office/officeart/2005/8/layout/default"/>
    <dgm:cxn modelId="{D951DB1E-F82E-6D4C-BB6A-A5381630A35B}" type="presParOf" srcId="{0C1EB31D-7362-4649-8DB5-BFE7FFBAE133}" destId="{5FA32DE0-A9FC-CD4A-9C3E-D3AC8A10FB44}" srcOrd="4" destOrd="0" presId="urn:microsoft.com/office/officeart/2005/8/layout/default"/>
    <dgm:cxn modelId="{2D3E94EF-AE79-5347-A38F-760C99E31D97}" type="presParOf" srcId="{0C1EB31D-7362-4649-8DB5-BFE7FFBAE133}" destId="{F369F292-0E2C-B749-8B55-003CC252C25A}" srcOrd="5" destOrd="0" presId="urn:microsoft.com/office/officeart/2005/8/layout/default"/>
    <dgm:cxn modelId="{E21C8FDE-EA74-3B4B-8707-84B524C57637}" type="presParOf" srcId="{0C1EB31D-7362-4649-8DB5-BFE7FFBAE133}" destId="{C5E33EA9-AD85-3B41-AF9C-78DFAC5F99AC}" srcOrd="6" destOrd="0" presId="urn:microsoft.com/office/officeart/2005/8/layout/default"/>
    <dgm:cxn modelId="{33243A96-BDEB-2847-B3D3-09DDF29B6F41}" type="presParOf" srcId="{0C1EB31D-7362-4649-8DB5-BFE7FFBAE133}" destId="{1BE11289-9A93-E745-A553-D723DBD1F969}" srcOrd="7" destOrd="0" presId="urn:microsoft.com/office/officeart/2005/8/layout/default"/>
    <dgm:cxn modelId="{4DF7FD2C-281B-994E-BE04-1E81C61387F7}" type="presParOf" srcId="{0C1EB31D-7362-4649-8DB5-BFE7FFBAE133}" destId="{4FC15134-1EBE-6A40-98A1-E3A32F4450E1}" srcOrd="8" destOrd="0" presId="urn:microsoft.com/office/officeart/2005/8/layout/default"/>
    <dgm:cxn modelId="{798930DA-485C-CF40-9B26-8422E30FFB69}" type="presParOf" srcId="{0C1EB31D-7362-4649-8DB5-BFE7FFBAE133}" destId="{A94A061D-6983-8646-ABE6-75E19C90970D}" srcOrd="9" destOrd="0" presId="urn:microsoft.com/office/officeart/2005/8/layout/default"/>
    <dgm:cxn modelId="{268DC281-E2E3-0740-A8E2-50E3CBD97C20}" type="presParOf" srcId="{0C1EB31D-7362-4649-8DB5-BFE7FFBAE133}" destId="{0E339E83-E0FC-344D-8306-FC32A3FB8A8D}" srcOrd="10" destOrd="0" presId="urn:microsoft.com/office/officeart/2005/8/layout/default"/>
    <dgm:cxn modelId="{2AA003AC-8EE4-2B46-960C-7594E7FCCA32}" type="presParOf" srcId="{0C1EB31D-7362-4649-8DB5-BFE7FFBAE133}" destId="{EA2FAEA5-448F-C141-8912-9F40200E1F83}" srcOrd="11" destOrd="0" presId="urn:microsoft.com/office/officeart/2005/8/layout/default"/>
    <dgm:cxn modelId="{CDE8E2F1-C8CA-5C4B-8A82-3F5AAF78E126}" type="presParOf" srcId="{0C1EB31D-7362-4649-8DB5-BFE7FFBAE133}" destId="{C88B640B-AE90-1344-89AF-D74C34A403A7}" srcOrd="12" destOrd="0" presId="urn:microsoft.com/office/officeart/2005/8/layout/default"/>
    <dgm:cxn modelId="{7F857E8F-9B40-C946-B7BF-62043BF46A1A}" type="presParOf" srcId="{0C1EB31D-7362-4649-8DB5-BFE7FFBAE133}" destId="{12A5C2C5-C45B-0545-923F-826F6412970A}" srcOrd="13" destOrd="0" presId="urn:microsoft.com/office/officeart/2005/8/layout/default"/>
    <dgm:cxn modelId="{01F16561-A740-FD4A-ACB2-CF12E28D17B4}" type="presParOf" srcId="{0C1EB31D-7362-4649-8DB5-BFE7FFBAE133}" destId="{D65C5096-E0C0-7342-AD45-66DC5C8B4480}" srcOrd="14" destOrd="0" presId="urn:microsoft.com/office/officeart/2005/8/layout/default"/>
    <dgm:cxn modelId="{EE783A6B-23CD-0442-B2AD-AA63671FDF8F}" type="presParOf" srcId="{0C1EB31D-7362-4649-8DB5-BFE7FFBAE133}" destId="{F8399517-AC07-B043-9D74-9272335EF576}" srcOrd="15" destOrd="0" presId="urn:microsoft.com/office/officeart/2005/8/layout/default"/>
    <dgm:cxn modelId="{B1FE2FBF-9629-4C4F-AE1A-29E0AE0BDBFD}" type="presParOf" srcId="{0C1EB31D-7362-4649-8DB5-BFE7FFBAE133}" destId="{C62B49A3-D316-D347-9224-D2B9562F004B}"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AF86D-41F0-684A-836F-52E4801FB351}">
      <dsp:nvSpPr>
        <dsp:cNvPr id="0" name=""/>
        <dsp:cNvSpPr/>
      </dsp:nvSpPr>
      <dsp:spPr>
        <a:xfrm>
          <a:off x="582645" y="1178"/>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Patient Advocacy and Education</a:t>
          </a:r>
          <a:endParaRPr lang="en-US" sz="900" kern="1200"/>
        </a:p>
      </dsp:txBody>
      <dsp:txXfrm>
        <a:off x="582645" y="1178"/>
        <a:ext cx="2174490" cy="1304694"/>
      </dsp:txXfrm>
    </dsp:sp>
    <dsp:sp modelId="{27896B8C-4131-9645-9159-38E723CA8779}">
      <dsp:nvSpPr>
        <dsp:cNvPr id="0" name=""/>
        <dsp:cNvSpPr/>
      </dsp:nvSpPr>
      <dsp:spPr>
        <a:xfrm>
          <a:off x="2974584" y="1178"/>
          <a:ext cx="2174490" cy="1304694"/>
        </a:xfrm>
        <a:prstGeom prst="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This is a defining role of the nursing profession, focusing on holistic, patient-centered care.</a:t>
          </a:r>
          <a:endParaRPr lang="en-US" sz="900" kern="1200"/>
        </a:p>
      </dsp:txBody>
      <dsp:txXfrm>
        <a:off x="2974584" y="1178"/>
        <a:ext cx="2174490" cy="1304694"/>
      </dsp:txXfrm>
    </dsp:sp>
    <dsp:sp modelId="{5FA32DE0-A9FC-CD4A-9C3E-D3AC8A10FB44}">
      <dsp:nvSpPr>
        <dsp:cNvPr id="0" name=""/>
        <dsp:cNvSpPr/>
      </dsp:nvSpPr>
      <dsp:spPr>
        <a:xfrm>
          <a:off x="5366524" y="1178"/>
          <a:ext cx="2174490" cy="1304694"/>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Advocacy:</a:t>
          </a:r>
          <a:r>
            <a:rPr lang="en-GB" sz="900" b="0" i="0" kern="1200"/>
            <a:t> Nurses </a:t>
          </a:r>
          <a:r>
            <a:rPr lang="en-GB" sz="900" b="1" i="0" kern="1200"/>
            <a:t>act as the patient's voice</a:t>
          </a:r>
          <a:r>
            <a:rPr lang="en-GB" sz="900" b="0" i="0" kern="1200"/>
            <a:t>, especially when the patient is unable to speak for themselves or is confused about their care. They ensure the patient's rights, wishes, and ethical choices are respected by the healthcare team.</a:t>
          </a:r>
          <a:endParaRPr lang="en-US" sz="900" kern="1200"/>
        </a:p>
      </dsp:txBody>
      <dsp:txXfrm>
        <a:off x="5366524" y="1178"/>
        <a:ext cx="2174490" cy="1304694"/>
      </dsp:txXfrm>
    </dsp:sp>
    <dsp:sp modelId="{C5E33EA9-AD85-3B41-AF9C-78DFAC5F99AC}">
      <dsp:nvSpPr>
        <dsp:cNvPr id="0" name=""/>
        <dsp:cNvSpPr/>
      </dsp:nvSpPr>
      <dsp:spPr>
        <a:xfrm>
          <a:off x="7758464" y="1178"/>
          <a:ext cx="2174490" cy="1304694"/>
        </a:xfrm>
        <a:prstGeom prst="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Health Education:</a:t>
          </a:r>
          <a:r>
            <a:rPr lang="en-GB" sz="900" b="0" i="0" kern="1200"/>
            <a:t> They </a:t>
          </a:r>
          <a:r>
            <a:rPr lang="en-GB" sz="900" b="1" i="0" kern="1200"/>
            <a:t>teach patients and their families</a:t>
          </a:r>
          <a:r>
            <a:rPr lang="en-GB" sz="900" b="0" i="0" kern="1200"/>
            <a:t> about their medical condition, how to manage illnesses or injuries, correctly take medications, and what to expect during recovery or when discharged home. They also promote </a:t>
          </a:r>
          <a:r>
            <a:rPr lang="en-GB" sz="900" b="1" i="0" kern="1200"/>
            <a:t>wellness</a:t>
          </a:r>
          <a:r>
            <a:rPr lang="en-GB" sz="900" b="0" i="0" kern="1200"/>
            <a:t> and preventative health practices.</a:t>
          </a:r>
          <a:endParaRPr lang="en-US" sz="900" kern="1200"/>
        </a:p>
      </dsp:txBody>
      <dsp:txXfrm>
        <a:off x="7758464" y="1178"/>
        <a:ext cx="2174490" cy="1304694"/>
      </dsp:txXfrm>
    </dsp:sp>
    <dsp:sp modelId="{4FC15134-1EBE-6A40-98A1-E3A32F4450E1}">
      <dsp:nvSpPr>
        <dsp:cNvPr id="0" name=""/>
        <dsp:cNvSpPr/>
      </dsp:nvSpPr>
      <dsp:spPr>
        <a:xfrm>
          <a:off x="582645" y="1523321"/>
          <a:ext cx="2174490" cy="1304694"/>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Emotional Support:</a:t>
          </a:r>
          <a:r>
            <a:rPr lang="en-GB" sz="900" b="0" i="0" kern="1200"/>
            <a:t> Nurses provide </a:t>
          </a:r>
          <a:r>
            <a:rPr lang="en-GB" sz="900" b="1" i="0" kern="1200"/>
            <a:t>compassionate emotional support</a:t>
          </a:r>
          <a:r>
            <a:rPr lang="en-GB" sz="900" b="0" i="0" kern="1200"/>
            <a:t> to patients and their families during times of stress, fear, or grief.</a:t>
          </a:r>
          <a:endParaRPr lang="en-US" sz="900" kern="1200"/>
        </a:p>
      </dsp:txBody>
      <dsp:txXfrm>
        <a:off x="582645" y="1523321"/>
        <a:ext cx="2174490" cy="1304694"/>
      </dsp:txXfrm>
    </dsp:sp>
    <dsp:sp modelId="{0E339E83-E0FC-344D-8306-FC32A3FB8A8D}">
      <dsp:nvSpPr>
        <dsp:cNvPr id="0" name=""/>
        <dsp:cNvSpPr/>
      </dsp:nvSpPr>
      <dsp:spPr>
        <a:xfrm>
          <a:off x="2974584" y="1523321"/>
          <a:ext cx="2174490" cy="1304694"/>
        </a:xfrm>
        <a:prstGeom prst="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4. Advanced and Specialized Roles</a:t>
          </a:r>
          <a:endParaRPr lang="en-US" sz="900" kern="1200"/>
        </a:p>
      </dsp:txBody>
      <dsp:txXfrm>
        <a:off x="2974584" y="1523321"/>
        <a:ext cx="2174490" cy="1304694"/>
      </dsp:txXfrm>
    </dsp:sp>
    <dsp:sp modelId="{C88B640B-AE90-1344-89AF-D74C34A403A7}">
      <dsp:nvSpPr>
        <dsp:cNvPr id="0" name=""/>
        <dsp:cNvSpPr/>
      </dsp:nvSpPr>
      <dsp:spPr>
        <a:xfrm>
          <a:off x="5366524" y="1523321"/>
          <a:ext cx="2174490" cy="1304694"/>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With further education, nurses take on advanced and administrative duties:</a:t>
          </a:r>
          <a:endParaRPr lang="en-US" sz="900" kern="1200"/>
        </a:p>
      </dsp:txBody>
      <dsp:txXfrm>
        <a:off x="5366524" y="1523321"/>
        <a:ext cx="2174490" cy="1304694"/>
      </dsp:txXfrm>
    </dsp:sp>
    <dsp:sp modelId="{D65C5096-E0C0-7342-AD45-66DC5C8B4480}">
      <dsp:nvSpPr>
        <dsp:cNvPr id="0" name=""/>
        <dsp:cNvSpPr/>
      </dsp:nvSpPr>
      <dsp:spPr>
        <a:xfrm>
          <a:off x="7758464" y="1523321"/>
          <a:ext cx="2174490" cy="1304694"/>
        </a:xfrm>
        <a:prstGeom prst="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Advanced Practice Registered Nurses (APRNs):</a:t>
          </a:r>
          <a:r>
            <a:rPr lang="en-GB" sz="900" b="0" i="0" kern="1200"/>
            <a:t> Roles like </a:t>
          </a:r>
          <a:r>
            <a:rPr lang="en-GB" sz="900" b="1" i="0" kern="1200"/>
            <a:t>Nurse Practitioners (NPs)</a:t>
          </a:r>
          <a:r>
            <a:rPr lang="en-GB" sz="900" b="0" i="0" kern="1200"/>
            <a:t> often involve </a:t>
          </a:r>
          <a:r>
            <a:rPr lang="en-GB" sz="900" b="1" i="0" kern="1200"/>
            <a:t>diagnosing illnesses</a:t>
          </a:r>
          <a:r>
            <a:rPr lang="en-GB" sz="900" b="0" i="0" kern="1200"/>
            <a:t>, developing comprehensive treatment plans, and </a:t>
          </a:r>
          <a:r>
            <a:rPr lang="en-GB" sz="900" b="1" i="0" kern="1200"/>
            <a:t>prescribing medication</a:t>
          </a:r>
          <a:r>
            <a:rPr lang="en-GB" sz="900" b="0" i="0" kern="1200"/>
            <a:t>, functioning with a high degree of autonomy.</a:t>
          </a:r>
          <a:endParaRPr lang="en-US" sz="900" kern="1200"/>
        </a:p>
      </dsp:txBody>
      <dsp:txXfrm>
        <a:off x="7758464" y="1523321"/>
        <a:ext cx="2174490" cy="1304694"/>
      </dsp:txXfrm>
    </dsp:sp>
    <dsp:sp modelId="{C62B49A3-D316-D347-9224-D2B9562F004B}">
      <dsp:nvSpPr>
        <dsp:cNvPr id="0" name=""/>
        <dsp:cNvSpPr/>
      </dsp:nvSpPr>
      <dsp:spPr>
        <a:xfrm>
          <a:off x="4170554" y="3045465"/>
          <a:ext cx="2174490" cy="1304694"/>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a:t>Leadership and Education:</a:t>
          </a:r>
          <a:r>
            <a:rPr lang="en-GB" sz="900" b="0" i="0" kern="1200"/>
            <a:t> Senior nurses move into roles like Nurse Managers (overseeing staff and operations) or Nurse Educators (training new nurses and staff).</a:t>
          </a:r>
          <a:endParaRPr lang="en-US" sz="900" kern="1200"/>
        </a:p>
      </dsp:txBody>
      <dsp:txXfrm>
        <a:off x="417055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AF980-AD48-B537-0AE2-BB8546EDE46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1989BA6-F5A5-627E-95E7-A3047AD2FE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A20536-1654-40E3-FC13-6762E74B79AB}"/>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5" name="Footer Placeholder 4">
            <a:extLst>
              <a:ext uri="{FF2B5EF4-FFF2-40B4-BE49-F238E27FC236}">
                <a16:creationId xmlns:a16="http://schemas.microsoft.com/office/drawing/2014/main" id="{D4B59474-B6AE-555C-D9D3-8CC9E81E5D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E113CD-B5AD-268C-4CD9-5AAB61C26CB9}"/>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3687850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CFED-57F2-F745-8B8F-C42DB619732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CAEAF1-F9F8-633B-99C5-B48E3D699E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E7D626-1B78-C12A-8802-C71131487E75}"/>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5" name="Footer Placeholder 4">
            <a:extLst>
              <a:ext uri="{FF2B5EF4-FFF2-40B4-BE49-F238E27FC236}">
                <a16:creationId xmlns:a16="http://schemas.microsoft.com/office/drawing/2014/main" id="{1D2D4685-E29B-01DD-ED5C-F99FD02223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2697F-44CA-0ED4-D6A5-001CBE29D27A}"/>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257328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B5862-5858-B8BA-8485-FB52ECC284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75D60C-1F49-B324-7704-9903AAB80F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C62BF1-7232-798C-9AE5-10F296D0EDED}"/>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5" name="Footer Placeholder 4">
            <a:extLst>
              <a:ext uri="{FF2B5EF4-FFF2-40B4-BE49-F238E27FC236}">
                <a16:creationId xmlns:a16="http://schemas.microsoft.com/office/drawing/2014/main" id="{85788FD4-74B9-16F4-E225-CF2EEAB7EB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8DEEE1-34E9-EFA5-89B9-B86BCCBA339C}"/>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3682169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7BAD7-1C49-C308-4ED4-53F1A29834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4864A7D-F03C-2486-583F-39F8F8F3BA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7BBDE91-1F6E-1895-7C82-73787C501A3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803923-A902-04FB-9D70-B5348B41845B}"/>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6" name="Footer Placeholder 5">
            <a:extLst>
              <a:ext uri="{FF2B5EF4-FFF2-40B4-BE49-F238E27FC236}">
                <a16:creationId xmlns:a16="http://schemas.microsoft.com/office/drawing/2014/main" id="{380A204E-5B64-53B2-E6AD-6E6BA76826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651EDB-097C-C351-00DD-6906A50B33AB}"/>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1825405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F93F9-94AF-B890-87E8-8C21F57D975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6D3929-F106-19EF-1EA7-9059FCF7B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DD69BA-C6AB-9F1C-5D4D-ADE3A63539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C2FD115-6D32-ACE6-0118-F33F39799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3AE1C3-0C82-A67E-3F79-9FAB19AF88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8C0F11-46DA-D714-D5B5-CB82BF92902E}"/>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8" name="Footer Placeholder 7">
            <a:extLst>
              <a:ext uri="{FF2B5EF4-FFF2-40B4-BE49-F238E27FC236}">
                <a16:creationId xmlns:a16="http://schemas.microsoft.com/office/drawing/2014/main" id="{84BBE6E3-D940-EB64-9F26-361ADD544E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9CE24B5-8719-411D-B666-BE33108447E9}"/>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3059364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5731-95B5-3BEC-A297-47374BCFAA9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9AA50E8-A1DA-4C6B-BFC0-C5DEB1ECED1E}"/>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4" name="Footer Placeholder 3">
            <a:extLst>
              <a:ext uri="{FF2B5EF4-FFF2-40B4-BE49-F238E27FC236}">
                <a16:creationId xmlns:a16="http://schemas.microsoft.com/office/drawing/2014/main" id="{929F62D3-ED4C-B37E-AACB-48783EF4FC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A6BBD7B-A200-8245-B86C-DC150EC7D36C}"/>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2311699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102920-D2E8-C1E5-101E-D0ECC2EE59C5}"/>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3" name="Footer Placeholder 2">
            <a:extLst>
              <a:ext uri="{FF2B5EF4-FFF2-40B4-BE49-F238E27FC236}">
                <a16:creationId xmlns:a16="http://schemas.microsoft.com/office/drawing/2014/main" id="{B9AEC0BA-3102-1CE0-41A2-8CA6E8839F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0C6C97-9AA3-0469-16DB-38117E1EE1B0}"/>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535014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D2D47-2B04-155C-0CEC-E34F13B786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EF8AB9-045A-D982-CB2B-5B51D56F4C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28414F3-E3AC-2EC2-628B-830E902AA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D840C3-4DE8-32CC-94FC-E203E7945821}"/>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6" name="Footer Placeholder 5">
            <a:extLst>
              <a:ext uri="{FF2B5EF4-FFF2-40B4-BE49-F238E27FC236}">
                <a16:creationId xmlns:a16="http://schemas.microsoft.com/office/drawing/2014/main" id="{1C1BA0F4-0F29-D40A-FA53-3D9C57EDE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3125BF-9460-C06B-68EF-B0BA0E4CC242}"/>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3029373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21F8-1615-5269-B455-40C940B7E1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E882BA2-A740-6063-EE65-7F97B9828C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109202-BE0D-DEEB-6D4B-015CCFFBA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15EBA1-2C1D-5813-CF12-5DAD888B14F4}"/>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6" name="Footer Placeholder 5">
            <a:extLst>
              <a:ext uri="{FF2B5EF4-FFF2-40B4-BE49-F238E27FC236}">
                <a16:creationId xmlns:a16="http://schemas.microsoft.com/office/drawing/2014/main" id="{20E2F32D-AB2B-6F63-1B0D-3D7405A645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DD0058-C164-4E1F-3365-265838A93805}"/>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2358723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FE2FB-3002-EF18-7791-ABFB4D378B1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341C44-C3FD-D2F6-7C2E-D7FE1D9AFF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8A015B-42C3-13F5-D9E0-A791AC95ED18}"/>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5" name="Footer Placeholder 4">
            <a:extLst>
              <a:ext uri="{FF2B5EF4-FFF2-40B4-BE49-F238E27FC236}">
                <a16:creationId xmlns:a16="http://schemas.microsoft.com/office/drawing/2014/main" id="{2E915F70-E00B-196C-2F57-8F54BBEAE3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6C3F9-5554-2984-A949-CA4EE568A620}"/>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698872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4B9603-E4ED-8F00-7F71-33C8D34502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274614-8C14-CDF2-2F0E-EB0928A357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6E96F2-F58E-F60C-8C50-DF7ACD65647E}"/>
              </a:ext>
            </a:extLst>
          </p:cNvPr>
          <p:cNvSpPr>
            <a:spLocks noGrp="1"/>
          </p:cNvSpPr>
          <p:nvPr>
            <p:ph type="dt" sz="half" idx="10"/>
          </p:nvPr>
        </p:nvSpPr>
        <p:spPr/>
        <p:txBody>
          <a:bodyPr/>
          <a:lstStyle/>
          <a:p>
            <a:fld id="{A3E3B3E9-47CC-A549-9338-4898ADD09377}" type="datetimeFigureOut">
              <a:rPr lang="en-US" smtClean="0"/>
              <a:t>10/30/25</a:t>
            </a:fld>
            <a:endParaRPr lang="en-US"/>
          </a:p>
        </p:txBody>
      </p:sp>
      <p:sp>
        <p:nvSpPr>
          <p:cNvPr id="5" name="Footer Placeholder 4">
            <a:extLst>
              <a:ext uri="{FF2B5EF4-FFF2-40B4-BE49-F238E27FC236}">
                <a16:creationId xmlns:a16="http://schemas.microsoft.com/office/drawing/2014/main" id="{3C931BFE-6F65-9536-0258-982A5E66B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E48979-9C02-1510-2741-7E7C151A4632}"/>
              </a:ext>
            </a:extLst>
          </p:cNvPr>
          <p:cNvSpPr>
            <a:spLocks noGrp="1"/>
          </p:cNvSpPr>
          <p:nvPr>
            <p:ph type="sldNum" sz="quarter" idx="12"/>
          </p:nvPr>
        </p:nvSpPr>
        <p:spPr/>
        <p:txBody>
          <a:bodyPr/>
          <a:lstStyle/>
          <a:p>
            <a:fld id="{0A179F9A-A9B2-FD4D-B02C-FAE283EAD00A}" type="slidenum">
              <a:rPr lang="en-US" smtClean="0"/>
              <a:t>‹#›</a:t>
            </a:fld>
            <a:endParaRPr lang="en-US"/>
          </a:p>
        </p:txBody>
      </p:sp>
    </p:spTree>
    <p:extLst>
      <p:ext uri="{BB962C8B-B14F-4D97-AF65-F5344CB8AC3E}">
        <p14:creationId xmlns:p14="http://schemas.microsoft.com/office/powerpoint/2010/main" val="2226366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57B0B8-B386-6A92-4484-5B6D17AE8A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7E4F6-094F-D343-F641-82124E5342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887620-E1C1-929E-6F30-B306E6BBA5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E3B3E9-47CC-A549-9338-4898ADD09377}" type="datetimeFigureOut">
              <a:rPr lang="en-US" smtClean="0"/>
              <a:t>10/30/25</a:t>
            </a:fld>
            <a:endParaRPr lang="en-US"/>
          </a:p>
        </p:txBody>
      </p:sp>
      <p:sp>
        <p:nvSpPr>
          <p:cNvPr id="5" name="Footer Placeholder 4">
            <a:extLst>
              <a:ext uri="{FF2B5EF4-FFF2-40B4-BE49-F238E27FC236}">
                <a16:creationId xmlns:a16="http://schemas.microsoft.com/office/drawing/2014/main" id="{8D1BC0A3-D320-E73C-D2D0-CFF82BEFDE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7F2C1B6-3B65-3590-F81C-F417E5EE99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179F9A-A9B2-FD4D-B02C-FAE283EAD00A}" type="slidenum">
              <a:rPr lang="en-US" smtClean="0"/>
              <a:t>‹#›</a:t>
            </a:fld>
            <a:endParaRPr lang="en-US"/>
          </a:p>
        </p:txBody>
      </p:sp>
    </p:spTree>
    <p:extLst>
      <p:ext uri="{BB962C8B-B14F-4D97-AF65-F5344CB8AC3E}">
        <p14:creationId xmlns:p14="http://schemas.microsoft.com/office/powerpoint/2010/main" val="32343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rcn.org.uk/" TargetMode="External"/><Relationship Id="rId2" Type="http://schemas.openxmlformats.org/officeDocument/2006/relationships/hyperlink" Target="https://www.healthcareers.nhs.uk/explore-roles/nurs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AC2FD5-03A9-E724-2283-D10974EDF03D}"/>
              </a:ext>
            </a:extLst>
          </p:cNvPr>
          <p:cNvSpPr>
            <a:spLocks noGrp="1"/>
          </p:cNvSpPr>
          <p:nvPr>
            <p:ph type="ctrTitle"/>
          </p:nvPr>
        </p:nvSpPr>
        <p:spPr>
          <a:xfrm>
            <a:off x="1386865" y="818984"/>
            <a:ext cx="6596245" cy="3268520"/>
          </a:xfrm>
        </p:spPr>
        <p:txBody>
          <a:bodyPr>
            <a:normAutofit/>
          </a:bodyPr>
          <a:lstStyle/>
          <a:p>
            <a:pPr algn="r"/>
            <a:r>
              <a:rPr lang="en-US" sz="4800">
                <a:solidFill>
                  <a:srgbClr val="FFFFFF"/>
                </a:solidFill>
              </a:rPr>
              <a:t>presentation</a:t>
            </a:r>
          </a:p>
        </p:txBody>
      </p:sp>
      <p:sp>
        <p:nvSpPr>
          <p:cNvPr id="26" name="Rectangle 2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E9973E0-5F9F-890D-7E64-2E35B0E63032}"/>
              </a:ext>
            </a:extLst>
          </p:cNvPr>
          <p:cNvSpPr>
            <a:spLocks noGrp="1"/>
          </p:cNvSpPr>
          <p:nvPr>
            <p:ph type="subTitle" idx="1"/>
          </p:nvPr>
        </p:nvSpPr>
        <p:spPr>
          <a:xfrm>
            <a:off x="1931874" y="4797188"/>
            <a:ext cx="6051236" cy="1241828"/>
          </a:xfrm>
        </p:spPr>
        <p:txBody>
          <a:bodyPr>
            <a:normAutofit/>
          </a:bodyPr>
          <a:lstStyle/>
          <a:p>
            <a:pPr algn="r"/>
            <a:r>
              <a:rPr lang="en-US">
                <a:solidFill>
                  <a:srgbClr val="FFFFFF"/>
                </a:solidFill>
              </a:rPr>
              <a:t>Samira-Florentina Serbana </a:t>
            </a:r>
          </a:p>
          <a:p>
            <a:pPr algn="r"/>
            <a:r>
              <a:rPr lang="en-US">
                <a:solidFill>
                  <a:srgbClr val="FFFFFF"/>
                </a:solidFill>
              </a:rPr>
              <a:t>Health &amp; Social Care</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838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D3C2B7-1CAB-B72C-FF6F-D77BB3AEE5FE}"/>
              </a:ext>
            </a:extLst>
          </p:cNvPr>
          <p:cNvSpPr>
            <a:spLocks noGrp="1"/>
          </p:cNvSpPr>
          <p:nvPr>
            <p:ph type="title"/>
          </p:nvPr>
        </p:nvSpPr>
        <p:spPr>
          <a:xfrm>
            <a:off x="1383564" y="348865"/>
            <a:ext cx="9718111" cy="1576446"/>
          </a:xfrm>
        </p:spPr>
        <p:txBody>
          <a:bodyPr anchor="ctr">
            <a:normAutofit/>
          </a:bodyPr>
          <a:lstStyle/>
          <a:p>
            <a:r>
              <a:rPr lang="en-US" sz="4000" i="1" u="sng">
                <a:solidFill>
                  <a:srgbClr val="FFFFFF"/>
                </a:solidFill>
              </a:rPr>
              <a:t>Type Of Nurses</a:t>
            </a:r>
          </a:p>
        </p:txBody>
      </p:sp>
      <p:graphicFrame>
        <p:nvGraphicFramePr>
          <p:cNvPr id="4" name="Content Placeholder 3">
            <a:extLst>
              <a:ext uri="{FF2B5EF4-FFF2-40B4-BE49-F238E27FC236}">
                <a16:creationId xmlns:a16="http://schemas.microsoft.com/office/drawing/2014/main" id="{A603ADE3-3B95-77D7-D3A7-0E5512053D03}"/>
              </a:ext>
            </a:extLst>
          </p:cNvPr>
          <p:cNvGraphicFramePr>
            <a:graphicFrameLocks noGrp="1"/>
          </p:cNvGraphicFramePr>
          <p:nvPr>
            <p:ph idx="1"/>
            <p:extLst>
              <p:ext uri="{D42A27DB-BD31-4B8C-83A1-F6EECF244321}">
                <p14:modId xmlns:p14="http://schemas.microsoft.com/office/powerpoint/2010/main" val="243529078"/>
              </p:ext>
            </p:extLst>
          </p:nvPr>
        </p:nvGraphicFramePr>
        <p:xfrm>
          <a:off x="644056" y="2718689"/>
          <a:ext cx="10927830" cy="3483985"/>
        </p:xfrm>
        <a:graphic>
          <a:graphicData uri="http://schemas.openxmlformats.org/drawingml/2006/table">
            <a:tbl>
              <a:tblPr>
                <a:solidFill>
                  <a:schemeClr val="bg1">
                    <a:lumMod val="95000"/>
                  </a:schemeClr>
                </a:solidFill>
              </a:tblPr>
              <a:tblGrid>
                <a:gridCol w="3659136">
                  <a:extLst>
                    <a:ext uri="{9D8B030D-6E8A-4147-A177-3AD203B41FA5}">
                      <a16:colId xmlns:a16="http://schemas.microsoft.com/office/drawing/2014/main" val="1672216787"/>
                    </a:ext>
                  </a:extLst>
                </a:gridCol>
                <a:gridCol w="3613524">
                  <a:extLst>
                    <a:ext uri="{9D8B030D-6E8A-4147-A177-3AD203B41FA5}">
                      <a16:colId xmlns:a16="http://schemas.microsoft.com/office/drawing/2014/main" val="2814814330"/>
                    </a:ext>
                  </a:extLst>
                </a:gridCol>
                <a:gridCol w="3655170">
                  <a:extLst>
                    <a:ext uri="{9D8B030D-6E8A-4147-A177-3AD203B41FA5}">
                      <a16:colId xmlns:a16="http://schemas.microsoft.com/office/drawing/2014/main" val="3755330745"/>
                    </a:ext>
                  </a:extLst>
                </a:gridCol>
              </a:tblGrid>
              <a:tr h="468339">
                <a:tc>
                  <a:txBody>
                    <a:bodyPr/>
                    <a:lstStyle/>
                    <a:p>
                      <a:r>
                        <a:rPr lang="en-GB" sz="1500" cap="none" spc="0">
                          <a:solidFill>
                            <a:schemeClr val="tx1"/>
                          </a:solidFill>
                        </a:rPr>
                        <a:t>Type</a:t>
                      </a:r>
                    </a:p>
                  </a:txBody>
                  <a:tcPr marL="79960" marR="114229" marT="22846" marB="171343" anchor="ctr">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Education</a:t>
                      </a:r>
                    </a:p>
                  </a:txBody>
                  <a:tcPr marL="79960" marR="114229" marT="22846" marB="171343"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Typical Role</a:t>
                      </a:r>
                    </a:p>
                  </a:txBody>
                  <a:tcPr marL="79960" marR="114229" marT="22846" marB="171343"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32671869"/>
                  </a:ext>
                </a:extLst>
              </a:tr>
              <a:tr h="696797">
                <a:tc>
                  <a:txBody>
                    <a:bodyPr/>
                    <a:lstStyle/>
                    <a:p>
                      <a:r>
                        <a:rPr lang="en-GB" sz="1500" b="1" cap="none" spc="0">
                          <a:solidFill>
                            <a:schemeClr val="tx1"/>
                          </a:solidFill>
                        </a:rPr>
                        <a:t>Certified Nursing Assistant (CNA)</a:t>
                      </a:r>
                      <a:endParaRPr lang="en-GB" sz="1500" cap="none" spc="0">
                        <a:solidFill>
                          <a:schemeClr val="tx1"/>
                        </a:solidFill>
                      </a:endParaRPr>
                    </a:p>
                  </a:txBody>
                  <a:tcPr marL="79960" marR="114229" marT="22846" marB="171343" anchor="ctr">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Certificate (a few months)</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Provides basic patient care (bathing, feeding, vital signs).</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620094406"/>
                  </a:ext>
                </a:extLst>
              </a:tr>
              <a:tr h="925255">
                <a:tc>
                  <a:txBody>
                    <a:bodyPr/>
                    <a:lstStyle/>
                    <a:p>
                      <a:r>
                        <a:rPr lang="en-GB" sz="1500" b="1" cap="none" spc="0">
                          <a:solidFill>
                            <a:schemeClr val="tx1"/>
                          </a:solidFill>
                        </a:rPr>
                        <a:t>Licensed Practical Nurse (LPN)</a:t>
                      </a:r>
                      <a:r>
                        <a:rPr lang="en-GB" sz="1500" cap="none" spc="0">
                          <a:solidFill>
                            <a:schemeClr val="tx1"/>
                          </a:solidFill>
                        </a:rPr>
                        <a:t> / </a:t>
                      </a:r>
                      <a:r>
                        <a:rPr lang="en-GB" sz="1500" b="1" cap="none" spc="0">
                          <a:solidFill>
                            <a:schemeClr val="tx1"/>
                          </a:solidFill>
                        </a:rPr>
                        <a:t>Licensed Vocational Nurse (LVN)</a:t>
                      </a:r>
                      <a:endParaRPr lang="en-GB" sz="1500" cap="none" spc="0">
                        <a:solidFill>
                          <a:schemeClr val="tx1"/>
                        </a:solidFill>
                      </a:endParaRPr>
                    </a:p>
                  </a:txBody>
                  <a:tcPr marL="79960" marR="114229" marT="22846" marB="171343" anchor="ctr">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1-year diploma</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Provides basic nursing care under RN supervision.</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56058896"/>
                  </a:ext>
                </a:extLst>
              </a:tr>
              <a:tr h="696797">
                <a:tc>
                  <a:txBody>
                    <a:bodyPr/>
                    <a:lstStyle/>
                    <a:p>
                      <a:r>
                        <a:rPr lang="en-GB" sz="1500" b="1" cap="none" spc="0">
                          <a:solidFill>
                            <a:schemeClr val="tx1"/>
                          </a:solidFill>
                        </a:rPr>
                        <a:t>Registered Nurse (RN)</a:t>
                      </a:r>
                      <a:endParaRPr lang="en-GB" sz="1500" cap="none" spc="0">
                        <a:solidFill>
                          <a:schemeClr val="tx1"/>
                        </a:solidFill>
                      </a:endParaRPr>
                    </a:p>
                  </a:txBody>
                  <a:tcPr marL="79960" marR="114229" marT="22846" marB="171343" anchor="ctr">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Associate’s or Bachelor’s degree (ADN or BSN)</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Coordinates patient care, administers medication, and supervises others.</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227848894"/>
                  </a:ext>
                </a:extLst>
              </a:tr>
              <a:tr h="696797">
                <a:tc>
                  <a:txBody>
                    <a:bodyPr/>
                    <a:lstStyle/>
                    <a:p>
                      <a:r>
                        <a:rPr lang="en-GB" sz="1500" b="1" cap="none" spc="0">
                          <a:solidFill>
                            <a:schemeClr val="tx1"/>
                          </a:solidFill>
                        </a:rPr>
                        <a:t>Advanced Practice Registered Nurse (APRN)</a:t>
                      </a:r>
                      <a:endParaRPr lang="en-GB" sz="1500" cap="none" spc="0">
                        <a:solidFill>
                          <a:schemeClr val="tx1"/>
                        </a:solidFill>
                      </a:endParaRPr>
                    </a:p>
                  </a:txBody>
                  <a:tcPr marL="79960" marR="114229" marT="22846" marB="171343" anchor="ctr">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Master’s or Doctorate (MSN or DNP)</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rPr>
                        <a:t>Provides advanced care; can diagnose, prescribe, and specialize.</a:t>
                      </a:r>
                    </a:p>
                  </a:txBody>
                  <a:tcPr marL="79960" marR="114229" marT="22846" marB="1713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8172931"/>
                  </a:ext>
                </a:extLst>
              </a:tr>
            </a:tbl>
          </a:graphicData>
        </a:graphic>
      </p:graphicFrame>
    </p:spTree>
    <p:extLst>
      <p:ext uri="{BB962C8B-B14F-4D97-AF65-F5344CB8AC3E}">
        <p14:creationId xmlns:p14="http://schemas.microsoft.com/office/powerpoint/2010/main" val="1215085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1">
            <a:extLst>
              <a:ext uri="{FF2B5EF4-FFF2-40B4-BE49-F238E27FC236}">
                <a16:creationId xmlns:a16="http://schemas.microsoft.com/office/drawing/2014/main" id="{07AEC2BE-658E-9156-D87D-6A22C2ACD969}"/>
              </a:ext>
            </a:extLst>
          </p:cNvPr>
          <p:cNvSpPr>
            <a:spLocks noChangeArrowheads="1"/>
          </p:cNvSpPr>
          <p:nvPr/>
        </p:nvSpPr>
        <p:spPr bwMode="auto">
          <a:xfrm>
            <a:off x="1371597" y="348865"/>
            <a:ext cx="10044023" cy="87772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r>
              <a:rPr kumimoji="0" lang="en-US" altLang="en-US" sz="2200" b="1" i="0" u="none" strike="noStrike" kern="1200" cap="none" normalizeH="0" baseline="0">
                <a:ln>
                  <a:noFill/>
                </a:ln>
                <a:solidFill>
                  <a:srgbClr val="FFFFFF"/>
                </a:solidFill>
                <a:effectLst/>
                <a:latin typeface="+mj-lt"/>
                <a:ea typeface="+mj-ea"/>
                <a:cs typeface="+mj-cs"/>
              </a:rPr>
              <a:t>2. Advanced Practice Specialties (APRNs)</a:t>
            </a:r>
          </a:p>
          <a:p>
            <a:pPr marL="0" marR="0" lvl="0" indent="0" eaLnBrk="1" fontAlgn="base" hangingPunct="1">
              <a:lnSpc>
                <a:spcPct val="90000"/>
              </a:lnSpc>
              <a:spcAft>
                <a:spcPts val="600"/>
              </a:spcAft>
              <a:buClrTx/>
              <a:buSzTx/>
              <a:tabLst/>
            </a:pPr>
            <a:r>
              <a:rPr kumimoji="0" lang="en-US" altLang="en-US" sz="2200" b="0" i="0" u="none" strike="noStrike" kern="1200" cap="none" normalizeH="0" baseline="0">
                <a:ln>
                  <a:noFill/>
                </a:ln>
                <a:solidFill>
                  <a:srgbClr val="FFFFFF"/>
                </a:solidFill>
                <a:effectLst/>
                <a:latin typeface="+mj-lt"/>
                <a:ea typeface="+mj-ea"/>
                <a:cs typeface="+mj-cs"/>
              </a:rPr>
              <a:t>These nurses hold advanced degrees and often work independently:</a:t>
            </a:r>
          </a:p>
          <a:p>
            <a:pPr marL="0" marR="0" lvl="0" indent="0" eaLnBrk="1" fontAlgn="base" hangingPunct="1">
              <a:lnSpc>
                <a:spcPct val="90000"/>
              </a:lnSpc>
              <a:spcAft>
                <a:spcPts val="600"/>
              </a:spcAft>
              <a:buClrTx/>
              <a:buSzTx/>
              <a:tabLst/>
            </a:pPr>
            <a:endParaRPr kumimoji="0" lang="en-US" altLang="en-US" sz="2200" b="0" i="0" u="none" strike="noStrike" kern="1200" cap="none" normalizeH="0" baseline="0">
              <a:ln>
                <a:noFill/>
              </a:ln>
              <a:solidFill>
                <a:srgbClr val="FFFFFF"/>
              </a:solidFill>
              <a:effectLst/>
              <a:latin typeface="+mj-lt"/>
              <a:ea typeface="+mj-ea"/>
              <a:cs typeface="+mj-cs"/>
            </a:endParaRPr>
          </a:p>
        </p:txBody>
      </p:sp>
      <p:graphicFrame>
        <p:nvGraphicFramePr>
          <p:cNvPr id="4" name="Content Placeholder 3">
            <a:extLst>
              <a:ext uri="{FF2B5EF4-FFF2-40B4-BE49-F238E27FC236}">
                <a16:creationId xmlns:a16="http://schemas.microsoft.com/office/drawing/2014/main" id="{838AA473-65CB-2BDB-197A-E83A6C018D52}"/>
              </a:ext>
            </a:extLst>
          </p:cNvPr>
          <p:cNvGraphicFramePr>
            <a:graphicFrameLocks noGrp="1"/>
          </p:cNvGraphicFramePr>
          <p:nvPr>
            <p:ph idx="1"/>
            <p:extLst>
              <p:ext uri="{D42A27DB-BD31-4B8C-83A1-F6EECF244321}">
                <p14:modId xmlns:p14="http://schemas.microsoft.com/office/powerpoint/2010/main" val="2070350436"/>
              </p:ext>
            </p:extLst>
          </p:nvPr>
        </p:nvGraphicFramePr>
        <p:xfrm>
          <a:off x="1082585" y="2112579"/>
          <a:ext cx="10050771" cy="4192806"/>
        </p:xfrm>
        <a:graphic>
          <a:graphicData uri="http://schemas.openxmlformats.org/drawingml/2006/table">
            <a:tbl>
              <a:tblPr/>
              <a:tblGrid>
                <a:gridCol w="4545353">
                  <a:extLst>
                    <a:ext uri="{9D8B030D-6E8A-4147-A177-3AD203B41FA5}">
                      <a16:colId xmlns:a16="http://schemas.microsoft.com/office/drawing/2014/main" val="925553204"/>
                    </a:ext>
                  </a:extLst>
                </a:gridCol>
                <a:gridCol w="5505418">
                  <a:extLst>
                    <a:ext uri="{9D8B030D-6E8A-4147-A177-3AD203B41FA5}">
                      <a16:colId xmlns:a16="http://schemas.microsoft.com/office/drawing/2014/main" val="3017414273"/>
                    </a:ext>
                  </a:extLst>
                </a:gridCol>
              </a:tblGrid>
              <a:tr h="498604">
                <a:tc>
                  <a:txBody>
                    <a:bodyPr/>
                    <a:lstStyle/>
                    <a:p>
                      <a:pPr algn="l" fontAlgn="ctr">
                        <a:buNone/>
                      </a:pPr>
                      <a:r>
                        <a:rPr lang="en-GB" sz="2200" b="0" i="0" u="none" strike="noStrike">
                          <a:effectLst/>
                          <a:latin typeface="Arial" panose="020B0604020202020204" pitchFamily="34" charset="0"/>
                        </a:rPr>
                        <a:t>Specialty</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Description</a:t>
                      </a:r>
                    </a:p>
                  </a:txBody>
                  <a:tcPr marL="113319" marR="113319" marT="56660" marB="56660" anchor="ctr">
                    <a:lnL>
                      <a:noFill/>
                    </a:lnL>
                    <a:lnR>
                      <a:noFill/>
                    </a:lnR>
                    <a:lnT>
                      <a:noFill/>
                    </a:lnT>
                    <a:lnB>
                      <a:noFill/>
                    </a:lnB>
                    <a:noFill/>
                  </a:tcPr>
                </a:tc>
                <a:extLst>
                  <a:ext uri="{0D108BD9-81ED-4DB2-BD59-A6C34878D82A}">
                    <a16:rowId xmlns:a16="http://schemas.microsoft.com/office/drawing/2014/main" val="836384658"/>
                  </a:ext>
                </a:extLst>
              </a:tr>
              <a:tr h="1178519">
                <a:tc>
                  <a:txBody>
                    <a:bodyPr/>
                    <a:lstStyle/>
                    <a:p>
                      <a:pPr algn="l" fontAlgn="ctr">
                        <a:buNone/>
                      </a:pPr>
                      <a:r>
                        <a:rPr lang="en-GB" sz="2200" b="1" i="0" u="none" strike="noStrike">
                          <a:effectLst/>
                          <a:latin typeface="Arial" panose="020B0604020202020204" pitchFamily="34" charset="0"/>
                        </a:rPr>
                        <a:t>Nurse Practitioner (NP)</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Diagnoses and treats illness; may specialize (e.g., Family, Pediatric, Psychiatric).</a:t>
                      </a:r>
                    </a:p>
                  </a:txBody>
                  <a:tcPr marL="113319" marR="113319" marT="56660" marB="56660" anchor="ctr">
                    <a:lnL>
                      <a:noFill/>
                    </a:lnL>
                    <a:lnR>
                      <a:noFill/>
                    </a:lnR>
                    <a:lnT>
                      <a:noFill/>
                    </a:lnT>
                    <a:lnB>
                      <a:noFill/>
                    </a:lnB>
                    <a:noFill/>
                  </a:tcPr>
                </a:tc>
                <a:extLst>
                  <a:ext uri="{0D108BD9-81ED-4DB2-BD59-A6C34878D82A}">
                    <a16:rowId xmlns:a16="http://schemas.microsoft.com/office/drawing/2014/main" val="73110080"/>
                  </a:ext>
                </a:extLst>
              </a:tr>
              <a:tr h="838561">
                <a:tc>
                  <a:txBody>
                    <a:bodyPr/>
                    <a:lstStyle/>
                    <a:p>
                      <a:pPr algn="l" fontAlgn="ctr">
                        <a:buNone/>
                      </a:pPr>
                      <a:r>
                        <a:rPr lang="en-GB" sz="2200" b="1" i="0" u="none" strike="noStrike">
                          <a:effectLst/>
                          <a:latin typeface="Arial" panose="020B0604020202020204" pitchFamily="34" charset="0"/>
                        </a:rPr>
                        <a:t>Clinical Nurse Specialist (CNS)</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Expert in a specific area (e.g., oncology, cardiology, critical care).</a:t>
                      </a:r>
                    </a:p>
                  </a:txBody>
                  <a:tcPr marL="113319" marR="113319" marT="56660" marB="56660" anchor="ctr">
                    <a:lnL>
                      <a:noFill/>
                    </a:lnL>
                    <a:lnR>
                      <a:noFill/>
                    </a:lnR>
                    <a:lnT>
                      <a:noFill/>
                    </a:lnT>
                    <a:lnB>
                      <a:noFill/>
                    </a:lnB>
                    <a:noFill/>
                  </a:tcPr>
                </a:tc>
                <a:extLst>
                  <a:ext uri="{0D108BD9-81ED-4DB2-BD59-A6C34878D82A}">
                    <a16:rowId xmlns:a16="http://schemas.microsoft.com/office/drawing/2014/main" val="848173180"/>
                  </a:ext>
                </a:extLst>
              </a:tr>
              <a:tr h="838561">
                <a:tc>
                  <a:txBody>
                    <a:bodyPr/>
                    <a:lstStyle/>
                    <a:p>
                      <a:pPr algn="l" fontAlgn="ctr">
                        <a:buNone/>
                      </a:pPr>
                      <a:r>
                        <a:rPr lang="en-GB" sz="2200" b="1" i="0" u="none" strike="noStrike">
                          <a:effectLst/>
                          <a:latin typeface="Arial" panose="020B0604020202020204" pitchFamily="34" charset="0"/>
                        </a:rPr>
                        <a:t>Certified Nurse Midwife (CNM)</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Provides prenatal, labor, and postpartum care.</a:t>
                      </a:r>
                    </a:p>
                  </a:txBody>
                  <a:tcPr marL="113319" marR="113319" marT="56660" marB="56660" anchor="ctr">
                    <a:lnL>
                      <a:noFill/>
                    </a:lnL>
                    <a:lnR>
                      <a:noFill/>
                    </a:lnR>
                    <a:lnT>
                      <a:noFill/>
                    </a:lnT>
                    <a:lnB>
                      <a:noFill/>
                    </a:lnB>
                    <a:noFill/>
                  </a:tcPr>
                </a:tc>
                <a:extLst>
                  <a:ext uri="{0D108BD9-81ED-4DB2-BD59-A6C34878D82A}">
                    <a16:rowId xmlns:a16="http://schemas.microsoft.com/office/drawing/2014/main" val="2990748882"/>
                  </a:ext>
                </a:extLst>
              </a:tr>
              <a:tr h="838561">
                <a:tc>
                  <a:txBody>
                    <a:bodyPr/>
                    <a:lstStyle/>
                    <a:p>
                      <a:pPr algn="l" fontAlgn="ctr">
                        <a:buNone/>
                      </a:pPr>
                      <a:r>
                        <a:rPr lang="en-GB" sz="2200" b="1" i="0" u="none" strike="noStrike">
                          <a:effectLst/>
                          <a:latin typeface="Arial" panose="020B0604020202020204" pitchFamily="34" charset="0"/>
                        </a:rPr>
                        <a:t>Certified Registered Nurse Anesthetist (CRNA)</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Administers anesthesia during surgery and other procedures.</a:t>
                      </a:r>
                    </a:p>
                  </a:txBody>
                  <a:tcPr marL="113319" marR="113319" marT="56660" marB="56660" anchor="ctr">
                    <a:lnL>
                      <a:noFill/>
                    </a:lnL>
                    <a:lnR>
                      <a:noFill/>
                    </a:lnR>
                    <a:lnT>
                      <a:noFill/>
                    </a:lnT>
                    <a:lnB>
                      <a:noFill/>
                    </a:lnB>
                    <a:noFill/>
                  </a:tcPr>
                </a:tc>
                <a:extLst>
                  <a:ext uri="{0D108BD9-81ED-4DB2-BD59-A6C34878D82A}">
                    <a16:rowId xmlns:a16="http://schemas.microsoft.com/office/drawing/2014/main" val="3858510789"/>
                  </a:ext>
                </a:extLst>
              </a:tr>
            </a:tbl>
          </a:graphicData>
        </a:graphic>
      </p:graphicFrame>
    </p:spTree>
    <p:extLst>
      <p:ext uri="{BB962C8B-B14F-4D97-AF65-F5344CB8AC3E}">
        <p14:creationId xmlns:p14="http://schemas.microsoft.com/office/powerpoint/2010/main" val="2298225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1">
            <a:extLst>
              <a:ext uri="{FF2B5EF4-FFF2-40B4-BE49-F238E27FC236}">
                <a16:creationId xmlns:a16="http://schemas.microsoft.com/office/drawing/2014/main" id="{2719F163-BF93-204E-876E-D9A7FB9801A7}"/>
              </a:ext>
            </a:extLst>
          </p:cNvPr>
          <p:cNvSpPr>
            <a:spLocks noChangeArrowheads="1"/>
          </p:cNvSpPr>
          <p:nvPr/>
        </p:nvSpPr>
        <p:spPr bwMode="auto">
          <a:xfrm>
            <a:off x="1383564" y="348865"/>
            <a:ext cx="9718111" cy="157644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r>
              <a:rPr kumimoji="0" lang="en-US" altLang="en-US" sz="3100" b="1" i="0" u="none" strike="noStrike" kern="1200" cap="none" normalizeH="0" baseline="0">
                <a:ln>
                  <a:noFill/>
                </a:ln>
                <a:solidFill>
                  <a:srgbClr val="FFFFFF"/>
                </a:solidFill>
                <a:effectLst/>
                <a:latin typeface="+mj-lt"/>
                <a:ea typeface="+mj-ea"/>
                <a:cs typeface="+mj-cs"/>
              </a:rPr>
              <a:t>By Work Setting or Specialty Area</a:t>
            </a:r>
          </a:p>
          <a:p>
            <a:pPr marL="0" marR="0" lvl="0" indent="0" eaLnBrk="1" fontAlgn="base" hangingPunct="1">
              <a:lnSpc>
                <a:spcPct val="90000"/>
              </a:lnSpc>
              <a:spcAft>
                <a:spcPts val="600"/>
              </a:spcAft>
              <a:buClrTx/>
              <a:buSzTx/>
              <a:tabLst/>
            </a:pPr>
            <a:r>
              <a:rPr kumimoji="0" lang="en-US" altLang="en-US" sz="3100" b="0" i="0" u="none" strike="noStrike" kern="1200" cap="none" normalizeH="0" baseline="0">
                <a:ln>
                  <a:noFill/>
                </a:ln>
                <a:solidFill>
                  <a:srgbClr val="FFFFFF"/>
                </a:solidFill>
                <a:effectLst/>
                <a:latin typeface="+mj-lt"/>
                <a:ea typeface="+mj-ea"/>
                <a:cs typeface="+mj-cs"/>
              </a:rPr>
              <a:t>These nurses focus on particular patient populations or care settings:</a:t>
            </a:r>
          </a:p>
          <a:p>
            <a:pPr marL="0" marR="0" lvl="0" indent="0" eaLnBrk="1" fontAlgn="base" hangingPunct="1">
              <a:lnSpc>
                <a:spcPct val="90000"/>
              </a:lnSpc>
              <a:spcAft>
                <a:spcPts val="600"/>
              </a:spcAft>
              <a:buClrTx/>
              <a:buSzTx/>
              <a:tabLst/>
            </a:pPr>
            <a:endParaRPr kumimoji="0" lang="en-US" altLang="en-US" sz="3100" b="0" i="0" u="none" strike="noStrike" kern="1200" cap="none" normalizeH="0" baseline="0">
              <a:ln>
                <a:noFill/>
              </a:ln>
              <a:solidFill>
                <a:srgbClr val="FFFFFF"/>
              </a:solidFill>
              <a:effectLst/>
              <a:latin typeface="+mj-lt"/>
              <a:ea typeface="+mj-ea"/>
              <a:cs typeface="+mj-cs"/>
            </a:endParaRPr>
          </a:p>
        </p:txBody>
      </p:sp>
      <p:graphicFrame>
        <p:nvGraphicFramePr>
          <p:cNvPr id="4" name="Content Placeholder 3">
            <a:extLst>
              <a:ext uri="{FF2B5EF4-FFF2-40B4-BE49-F238E27FC236}">
                <a16:creationId xmlns:a16="http://schemas.microsoft.com/office/drawing/2014/main" id="{DE6B8CD7-CC20-AC1B-B332-5152822BCA2A}"/>
              </a:ext>
            </a:extLst>
          </p:cNvPr>
          <p:cNvGraphicFramePr>
            <a:graphicFrameLocks noGrp="1"/>
          </p:cNvGraphicFramePr>
          <p:nvPr>
            <p:ph idx="1"/>
            <p:extLst>
              <p:ext uri="{D42A27DB-BD31-4B8C-83A1-F6EECF244321}">
                <p14:modId xmlns:p14="http://schemas.microsoft.com/office/powerpoint/2010/main" val="439766538"/>
              </p:ext>
            </p:extLst>
          </p:nvPr>
        </p:nvGraphicFramePr>
        <p:xfrm>
          <a:off x="114300" y="2273574"/>
          <a:ext cx="11930064" cy="4584424"/>
        </p:xfrm>
        <a:graphic>
          <a:graphicData uri="http://schemas.openxmlformats.org/drawingml/2006/table">
            <a:tbl>
              <a:tblPr/>
              <a:tblGrid>
                <a:gridCol w="5965032">
                  <a:extLst>
                    <a:ext uri="{9D8B030D-6E8A-4147-A177-3AD203B41FA5}">
                      <a16:colId xmlns:a16="http://schemas.microsoft.com/office/drawing/2014/main" val="1498085147"/>
                    </a:ext>
                  </a:extLst>
                </a:gridCol>
                <a:gridCol w="5965032">
                  <a:extLst>
                    <a:ext uri="{9D8B030D-6E8A-4147-A177-3AD203B41FA5}">
                      <a16:colId xmlns:a16="http://schemas.microsoft.com/office/drawing/2014/main" val="82192092"/>
                    </a:ext>
                  </a:extLst>
                </a:gridCol>
              </a:tblGrid>
              <a:tr h="269672">
                <a:tc>
                  <a:txBody>
                    <a:bodyPr/>
                    <a:lstStyle/>
                    <a:p>
                      <a:r>
                        <a:rPr lang="en-GB" sz="1000"/>
                        <a:t>Specialty</a:t>
                      </a:r>
                    </a:p>
                  </a:txBody>
                  <a:tcPr marL="49324" marR="49324" marT="24662" marB="24662" anchor="ctr">
                    <a:lnL>
                      <a:noFill/>
                    </a:lnL>
                    <a:lnR>
                      <a:noFill/>
                    </a:lnR>
                    <a:lnT>
                      <a:noFill/>
                    </a:lnT>
                    <a:lnB>
                      <a:noFill/>
                    </a:lnB>
                    <a:noFill/>
                  </a:tcPr>
                </a:tc>
                <a:tc>
                  <a:txBody>
                    <a:bodyPr/>
                    <a:lstStyle/>
                    <a:p>
                      <a:r>
                        <a:rPr lang="en-GB" sz="1000"/>
                        <a:t>Focus</a:t>
                      </a:r>
                    </a:p>
                  </a:txBody>
                  <a:tcPr marL="49324" marR="49324" marT="24662" marB="24662" anchor="ctr">
                    <a:lnL>
                      <a:noFill/>
                    </a:lnL>
                    <a:lnR>
                      <a:noFill/>
                    </a:lnR>
                    <a:lnT>
                      <a:noFill/>
                    </a:lnT>
                    <a:lnB>
                      <a:noFill/>
                    </a:lnB>
                    <a:noFill/>
                  </a:tcPr>
                </a:tc>
                <a:extLst>
                  <a:ext uri="{0D108BD9-81ED-4DB2-BD59-A6C34878D82A}">
                    <a16:rowId xmlns:a16="http://schemas.microsoft.com/office/drawing/2014/main" val="1301985945"/>
                  </a:ext>
                </a:extLst>
              </a:tr>
              <a:tr h="269672">
                <a:tc>
                  <a:txBody>
                    <a:bodyPr/>
                    <a:lstStyle/>
                    <a:p>
                      <a:r>
                        <a:rPr lang="en-GB" sz="1000" b="1"/>
                        <a:t>Emergency Room (ER) Nurse</a:t>
                      </a:r>
                      <a:endParaRPr lang="en-GB" sz="1000"/>
                    </a:p>
                  </a:txBody>
                  <a:tcPr marL="49324" marR="49324" marT="24662" marB="24662" anchor="ctr">
                    <a:lnL>
                      <a:noFill/>
                    </a:lnL>
                    <a:lnR>
                      <a:noFill/>
                    </a:lnR>
                    <a:lnT>
                      <a:noFill/>
                    </a:lnT>
                    <a:lnB>
                      <a:noFill/>
                    </a:lnB>
                    <a:noFill/>
                  </a:tcPr>
                </a:tc>
                <a:tc>
                  <a:txBody>
                    <a:bodyPr/>
                    <a:lstStyle/>
                    <a:p>
                      <a:r>
                        <a:rPr lang="en-GB" sz="1000"/>
                        <a:t>Acute trauma and emergencies.</a:t>
                      </a:r>
                    </a:p>
                  </a:txBody>
                  <a:tcPr marL="49324" marR="49324" marT="24662" marB="24662" anchor="ctr">
                    <a:lnL>
                      <a:noFill/>
                    </a:lnL>
                    <a:lnR>
                      <a:noFill/>
                    </a:lnR>
                    <a:lnT>
                      <a:noFill/>
                    </a:lnT>
                    <a:lnB>
                      <a:noFill/>
                    </a:lnB>
                    <a:noFill/>
                  </a:tcPr>
                </a:tc>
                <a:extLst>
                  <a:ext uri="{0D108BD9-81ED-4DB2-BD59-A6C34878D82A}">
                    <a16:rowId xmlns:a16="http://schemas.microsoft.com/office/drawing/2014/main" val="2071630121"/>
                  </a:ext>
                </a:extLst>
              </a:tr>
              <a:tr h="269672">
                <a:tc>
                  <a:txBody>
                    <a:bodyPr/>
                    <a:lstStyle/>
                    <a:p>
                      <a:r>
                        <a:rPr lang="en-GB" sz="1000" b="1"/>
                        <a:t>Intensive Care Unit (ICU) Nurse</a:t>
                      </a:r>
                      <a:endParaRPr lang="en-GB" sz="1000"/>
                    </a:p>
                  </a:txBody>
                  <a:tcPr marL="49324" marR="49324" marT="24662" marB="24662" anchor="ctr">
                    <a:lnL>
                      <a:noFill/>
                    </a:lnL>
                    <a:lnR>
                      <a:noFill/>
                    </a:lnR>
                    <a:lnT>
                      <a:noFill/>
                    </a:lnT>
                    <a:lnB>
                      <a:noFill/>
                    </a:lnB>
                    <a:noFill/>
                  </a:tcPr>
                </a:tc>
                <a:tc>
                  <a:txBody>
                    <a:bodyPr/>
                    <a:lstStyle/>
                    <a:p>
                      <a:r>
                        <a:rPr lang="en-GB" sz="1000"/>
                        <a:t>Critically ill patients.</a:t>
                      </a:r>
                    </a:p>
                  </a:txBody>
                  <a:tcPr marL="49324" marR="49324" marT="24662" marB="24662" anchor="ctr">
                    <a:lnL>
                      <a:noFill/>
                    </a:lnL>
                    <a:lnR>
                      <a:noFill/>
                    </a:lnR>
                    <a:lnT>
                      <a:noFill/>
                    </a:lnT>
                    <a:lnB>
                      <a:noFill/>
                    </a:lnB>
                    <a:noFill/>
                  </a:tcPr>
                </a:tc>
                <a:extLst>
                  <a:ext uri="{0D108BD9-81ED-4DB2-BD59-A6C34878D82A}">
                    <a16:rowId xmlns:a16="http://schemas.microsoft.com/office/drawing/2014/main" val="3100266426"/>
                  </a:ext>
                </a:extLst>
              </a:tr>
              <a:tr h="269672">
                <a:tc>
                  <a:txBody>
                    <a:bodyPr/>
                    <a:lstStyle/>
                    <a:p>
                      <a:r>
                        <a:rPr lang="en-GB" sz="1000" b="1"/>
                        <a:t>Pediatric Nurse</a:t>
                      </a:r>
                      <a:endParaRPr lang="en-GB" sz="1000"/>
                    </a:p>
                  </a:txBody>
                  <a:tcPr marL="49324" marR="49324" marT="24662" marB="24662" anchor="ctr">
                    <a:lnL>
                      <a:noFill/>
                    </a:lnL>
                    <a:lnR>
                      <a:noFill/>
                    </a:lnR>
                    <a:lnT>
                      <a:noFill/>
                    </a:lnT>
                    <a:lnB>
                      <a:noFill/>
                    </a:lnB>
                    <a:noFill/>
                  </a:tcPr>
                </a:tc>
                <a:tc>
                  <a:txBody>
                    <a:bodyPr/>
                    <a:lstStyle/>
                    <a:p>
                      <a:r>
                        <a:rPr lang="en-GB" sz="1000"/>
                        <a:t>Infants, children, and adolescents.</a:t>
                      </a:r>
                    </a:p>
                  </a:txBody>
                  <a:tcPr marL="49324" marR="49324" marT="24662" marB="24662" anchor="ctr">
                    <a:lnL>
                      <a:noFill/>
                    </a:lnL>
                    <a:lnR>
                      <a:noFill/>
                    </a:lnR>
                    <a:lnT>
                      <a:noFill/>
                    </a:lnT>
                    <a:lnB>
                      <a:noFill/>
                    </a:lnB>
                    <a:noFill/>
                  </a:tcPr>
                </a:tc>
                <a:extLst>
                  <a:ext uri="{0D108BD9-81ED-4DB2-BD59-A6C34878D82A}">
                    <a16:rowId xmlns:a16="http://schemas.microsoft.com/office/drawing/2014/main" val="2393186785"/>
                  </a:ext>
                </a:extLst>
              </a:tr>
              <a:tr h="269672">
                <a:tc>
                  <a:txBody>
                    <a:bodyPr/>
                    <a:lstStyle/>
                    <a:p>
                      <a:r>
                        <a:rPr lang="en-GB" sz="1000" b="1"/>
                        <a:t>Geriatric Nurse</a:t>
                      </a:r>
                      <a:endParaRPr lang="en-GB" sz="1000"/>
                    </a:p>
                  </a:txBody>
                  <a:tcPr marL="49324" marR="49324" marT="24662" marB="24662" anchor="ctr">
                    <a:lnL>
                      <a:noFill/>
                    </a:lnL>
                    <a:lnR>
                      <a:noFill/>
                    </a:lnR>
                    <a:lnT>
                      <a:noFill/>
                    </a:lnT>
                    <a:lnB>
                      <a:noFill/>
                    </a:lnB>
                    <a:noFill/>
                  </a:tcPr>
                </a:tc>
                <a:tc>
                  <a:txBody>
                    <a:bodyPr/>
                    <a:lstStyle/>
                    <a:p>
                      <a:r>
                        <a:rPr lang="en-GB" sz="1000"/>
                        <a:t>Elderly patient care.</a:t>
                      </a:r>
                    </a:p>
                  </a:txBody>
                  <a:tcPr marL="49324" marR="49324" marT="24662" marB="24662" anchor="ctr">
                    <a:lnL>
                      <a:noFill/>
                    </a:lnL>
                    <a:lnR>
                      <a:noFill/>
                    </a:lnR>
                    <a:lnT>
                      <a:noFill/>
                    </a:lnT>
                    <a:lnB>
                      <a:noFill/>
                    </a:lnB>
                    <a:noFill/>
                  </a:tcPr>
                </a:tc>
                <a:extLst>
                  <a:ext uri="{0D108BD9-81ED-4DB2-BD59-A6C34878D82A}">
                    <a16:rowId xmlns:a16="http://schemas.microsoft.com/office/drawing/2014/main" val="1973627958"/>
                  </a:ext>
                </a:extLst>
              </a:tr>
              <a:tr h="269672">
                <a:tc>
                  <a:txBody>
                    <a:bodyPr/>
                    <a:lstStyle/>
                    <a:p>
                      <a:r>
                        <a:rPr lang="en-GB" sz="1000" b="1"/>
                        <a:t>Oncology Nurse</a:t>
                      </a:r>
                      <a:endParaRPr lang="en-GB" sz="1000"/>
                    </a:p>
                  </a:txBody>
                  <a:tcPr marL="49324" marR="49324" marT="24662" marB="24662" anchor="ctr">
                    <a:lnL>
                      <a:noFill/>
                    </a:lnL>
                    <a:lnR>
                      <a:noFill/>
                    </a:lnR>
                    <a:lnT>
                      <a:noFill/>
                    </a:lnT>
                    <a:lnB>
                      <a:noFill/>
                    </a:lnB>
                    <a:noFill/>
                  </a:tcPr>
                </a:tc>
                <a:tc>
                  <a:txBody>
                    <a:bodyPr/>
                    <a:lstStyle/>
                    <a:p>
                      <a:r>
                        <a:rPr lang="en-GB" sz="1000"/>
                        <a:t>Cancer treatment and support.</a:t>
                      </a:r>
                    </a:p>
                  </a:txBody>
                  <a:tcPr marL="49324" marR="49324" marT="24662" marB="24662" anchor="ctr">
                    <a:lnL>
                      <a:noFill/>
                    </a:lnL>
                    <a:lnR>
                      <a:noFill/>
                    </a:lnR>
                    <a:lnT>
                      <a:noFill/>
                    </a:lnT>
                    <a:lnB>
                      <a:noFill/>
                    </a:lnB>
                    <a:noFill/>
                  </a:tcPr>
                </a:tc>
                <a:extLst>
                  <a:ext uri="{0D108BD9-81ED-4DB2-BD59-A6C34878D82A}">
                    <a16:rowId xmlns:a16="http://schemas.microsoft.com/office/drawing/2014/main" val="283331450"/>
                  </a:ext>
                </a:extLst>
              </a:tr>
              <a:tr h="269672">
                <a:tc>
                  <a:txBody>
                    <a:bodyPr/>
                    <a:lstStyle/>
                    <a:p>
                      <a:r>
                        <a:rPr lang="en-GB" sz="1000" b="1"/>
                        <a:t>Surgical/Operating Room (OR) Nurse</a:t>
                      </a:r>
                      <a:endParaRPr lang="en-GB" sz="1000"/>
                    </a:p>
                  </a:txBody>
                  <a:tcPr marL="49324" marR="49324" marT="24662" marB="24662" anchor="ctr">
                    <a:lnL>
                      <a:noFill/>
                    </a:lnL>
                    <a:lnR>
                      <a:noFill/>
                    </a:lnR>
                    <a:lnT>
                      <a:noFill/>
                    </a:lnT>
                    <a:lnB>
                      <a:noFill/>
                    </a:lnB>
                    <a:noFill/>
                  </a:tcPr>
                </a:tc>
                <a:tc>
                  <a:txBody>
                    <a:bodyPr/>
                    <a:lstStyle/>
                    <a:p>
                      <a:r>
                        <a:rPr lang="en-GB" sz="1000"/>
                        <a:t>Assists during surgeries.</a:t>
                      </a:r>
                    </a:p>
                  </a:txBody>
                  <a:tcPr marL="49324" marR="49324" marT="24662" marB="24662" anchor="ctr">
                    <a:lnL>
                      <a:noFill/>
                    </a:lnL>
                    <a:lnR>
                      <a:noFill/>
                    </a:lnR>
                    <a:lnT>
                      <a:noFill/>
                    </a:lnT>
                    <a:lnB>
                      <a:noFill/>
                    </a:lnB>
                    <a:noFill/>
                  </a:tcPr>
                </a:tc>
                <a:extLst>
                  <a:ext uri="{0D108BD9-81ED-4DB2-BD59-A6C34878D82A}">
                    <a16:rowId xmlns:a16="http://schemas.microsoft.com/office/drawing/2014/main" val="114225737"/>
                  </a:ext>
                </a:extLst>
              </a:tr>
              <a:tr h="269672">
                <a:tc>
                  <a:txBody>
                    <a:bodyPr/>
                    <a:lstStyle/>
                    <a:p>
                      <a:r>
                        <a:rPr lang="en-GB" sz="1000" b="1"/>
                        <a:t>Labor and Delivery (L&amp;D) Nurse</a:t>
                      </a:r>
                      <a:endParaRPr lang="en-GB" sz="1000"/>
                    </a:p>
                  </a:txBody>
                  <a:tcPr marL="49324" marR="49324" marT="24662" marB="24662" anchor="ctr">
                    <a:lnL>
                      <a:noFill/>
                    </a:lnL>
                    <a:lnR>
                      <a:noFill/>
                    </a:lnR>
                    <a:lnT>
                      <a:noFill/>
                    </a:lnT>
                    <a:lnB>
                      <a:noFill/>
                    </a:lnB>
                    <a:noFill/>
                  </a:tcPr>
                </a:tc>
                <a:tc>
                  <a:txBody>
                    <a:bodyPr/>
                    <a:lstStyle/>
                    <a:p>
                      <a:r>
                        <a:rPr lang="en-GB" sz="1000"/>
                        <a:t>Maternity and childbirth.</a:t>
                      </a:r>
                    </a:p>
                  </a:txBody>
                  <a:tcPr marL="49324" marR="49324" marT="24662" marB="24662" anchor="ctr">
                    <a:lnL>
                      <a:noFill/>
                    </a:lnL>
                    <a:lnR>
                      <a:noFill/>
                    </a:lnR>
                    <a:lnT>
                      <a:noFill/>
                    </a:lnT>
                    <a:lnB>
                      <a:noFill/>
                    </a:lnB>
                    <a:noFill/>
                  </a:tcPr>
                </a:tc>
                <a:extLst>
                  <a:ext uri="{0D108BD9-81ED-4DB2-BD59-A6C34878D82A}">
                    <a16:rowId xmlns:a16="http://schemas.microsoft.com/office/drawing/2014/main" val="1686060263"/>
                  </a:ext>
                </a:extLst>
              </a:tr>
              <a:tr h="269672">
                <a:tc>
                  <a:txBody>
                    <a:bodyPr/>
                    <a:lstStyle/>
                    <a:p>
                      <a:r>
                        <a:rPr lang="en-GB" sz="1000" b="1"/>
                        <a:t>Psychiatric/Mental Health Nurse</a:t>
                      </a:r>
                      <a:endParaRPr lang="en-GB" sz="1000"/>
                    </a:p>
                  </a:txBody>
                  <a:tcPr marL="49324" marR="49324" marT="24662" marB="24662" anchor="ctr">
                    <a:lnL>
                      <a:noFill/>
                    </a:lnL>
                    <a:lnR>
                      <a:noFill/>
                    </a:lnR>
                    <a:lnT>
                      <a:noFill/>
                    </a:lnT>
                    <a:lnB>
                      <a:noFill/>
                    </a:lnB>
                    <a:noFill/>
                  </a:tcPr>
                </a:tc>
                <a:tc>
                  <a:txBody>
                    <a:bodyPr/>
                    <a:lstStyle/>
                    <a:p>
                      <a:r>
                        <a:rPr lang="en-GB" sz="1000"/>
                        <a:t>Mental health and behavioral disorders.</a:t>
                      </a:r>
                    </a:p>
                  </a:txBody>
                  <a:tcPr marL="49324" marR="49324" marT="24662" marB="24662" anchor="ctr">
                    <a:lnL>
                      <a:noFill/>
                    </a:lnL>
                    <a:lnR>
                      <a:noFill/>
                    </a:lnR>
                    <a:lnT>
                      <a:noFill/>
                    </a:lnT>
                    <a:lnB>
                      <a:noFill/>
                    </a:lnB>
                    <a:noFill/>
                  </a:tcPr>
                </a:tc>
                <a:extLst>
                  <a:ext uri="{0D108BD9-81ED-4DB2-BD59-A6C34878D82A}">
                    <a16:rowId xmlns:a16="http://schemas.microsoft.com/office/drawing/2014/main" val="3712375622"/>
                  </a:ext>
                </a:extLst>
              </a:tr>
              <a:tr h="269672">
                <a:tc>
                  <a:txBody>
                    <a:bodyPr/>
                    <a:lstStyle/>
                    <a:p>
                      <a:r>
                        <a:rPr lang="en-GB" sz="1000" b="1"/>
                        <a:t>Community Health Nurse</a:t>
                      </a:r>
                      <a:endParaRPr lang="en-GB" sz="1000"/>
                    </a:p>
                  </a:txBody>
                  <a:tcPr marL="49324" marR="49324" marT="24662" marB="24662" anchor="ctr">
                    <a:lnL>
                      <a:noFill/>
                    </a:lnL>
                    <a:lnR>
                      <a:noFill/>
                    </a:lnR>
                    <a:lnT>
                      <a:noFill/>
                    </a:lnT>
                    <a:lnB>
                      <a:noFill/>
                    </a:lnB>
                    <a:noFill/>
                  </a:tcPr>
                </a:tc>
                <a:tc>
                  <a:txBody>
                    <a:bodyPr/>
                    <a:lstStyle/>
                    <a:p>
                      <a:r>
                        <a:rPr lang="en-GB" sz="1000" dirty="0"/>
                        <a:t>Public health education and outreach.</a:t>
                      </a:r>
                    </a:p>
                  </a:txBody>
                  <a:tcPr marL="49324" marR="49324" marT="24662" marB="24662" anchor="ctr">
                    <a:lnL>
                      <a:noFill/>
                    </a:lnL>
                    <a:lnR>
                      <a:noFill/>
                    </a:lnR>
                    <a:lnT>
                      <a:noFill/>
                    </a:lnT>
                    <a:lnB>
                      <a:noFill/>
                    </a:lnB>
                    <a:noFill/>
                  </a:tcPr>
                </a:tc>
                <a:extLst>
                  <a:ext uri="{0D108BD9-81ED-4DB2-BD59-A6C34878D82A}">
                    <a16:rowId xmlns:a16="http://schemas.microsoft.com/office/drawing/2014/main" val="2650202590"/>
                  </a:ext>
                </a:extLst>
              </a:tr>
              <a:tr h="269672">
                <a:tc>
                  <a:txBody>
                    <a:bodyPr/>
                    <a:lstStyle/>
                    <a:p>
                      <a:r>
                        <a:rPr lang="en-GB" sz="1000" b="1"/>
                        <a:t>Home Health Nurse</a:t>
                      </a:r>
                      <a:endParaRPr lang="en-GB" sz="1000"/>
                    </a:p>
                  </a:txBody>
                  <a:tcPr marL="49324" marR="49324" marT="24662" marB="24662" anchor="ctr">
                    <a:lnL>
                      <a:noFill/>
                    </a:lnL>
                    <a:lnR>
                      <a:noFill/>
                    </a:lnR>
                    <a:lnT>
                      <a:noFill/>
                    </a:lnT>
                    <a:lnB>
                      <a:noFill/>
                    </a:lnB>
                    <a:noFill/>
                  </a:tcPr>
                </a:tc>
                <a:tc>
                  <a:txBody>
                    <a:bodyPr/>
                    <a:lstStyle/>
                    <a:p>
                      <a:r>
                        <a:rPr lang="en-GB" sz="1000"/>
                        <a:t>Patient care at home.</a:t>
                      </a:r>
                    </a:p>
                  </a:txBody>
                  <a:tcPr marL="49324" marR="49324" marT="24662" marB="24662" anchor="ctr">
                    <a:lnL>
                      <a:noFill/>
                    </a:lnL>
                    <a:lnR>
                      <a:noFill/>
                    </a:lnR>
                    <a:lnT>
                      <a:noFill/>
                    </a:lnT>
                    <a:lnB>
                      <a:noFill/>
                    </a:lnB>
                    <a:noFill/>
                  </a:tcPr>
                </a:tc>
                <a:extLst>
                  <a:ext uri="{0D108BD9-81ED-4DB2-BD59-A6C34878D82A}">
                    <a16:rowId xmlns:a16="http://schemas.microsoft.com/office/drawing/2014/main" val="4102635761"/>
                  </a:ext>
                </a:extLst>
              </a:tr>
              <a:tr h="269672">
                <a:tc>
                  <a:txBody>
                    <a:bodyPr/>
                    <a:lstStyle/>
                    <a:p>
                      <a:r>
                        <a:rPr lang="en-GB" sz="1000" b="1"/>
                        <a:t>School Nurse</a:t>
                      </a:r>
                      <a:endParaRPr lang="en-GB" sz="1000"/>
                    </a:p>
                  </a:txBody>
                  <a:tcPr marL="49324" marR="49324" marT="24662" marB="24662" anchor="ctr">
                    <a:lnL>
                      <a:noFill/>
                    </a:lnL>
                    <a:lnR>
                      <a:noFill/>
                    </a:lnR>
                    <a:lnT>
                      <a:noFill/>
                    </a:lnT>
                    <a:lnB>
                      <a:noFill/>
                    </a:lnB>
                    <a:noFill/>
                  </a:tcPr>
                </a:tc>
                <a:tc>
                  <a:txBody>
                    <a:bodyPr/>
                    <a:lstStyle/>
                    <a:p>
                      <a:r>
                        <a:rPr lang="en-GB" sz="1000"/>
                        <a:t>Health care in educational settings.</a:t>
                      </a:r>
                    </a:p>
                  </a:txBody>
                  <a:tcPr marL="49324" marR="49324" marT="24662" marB="24662" anchor="ctr">
                    <a:lnL>
                      <a:noFill/>
                    </a:lnL>
                    <a:lnR>
                      <a:noFill/>
                    </a:lnR>
                    <a:lnT>
                      <a:noFill/>
                    </a:lnT>
                    <a:lnB>
                      <a:noFill/>
                    </a:lnB>
                    <a:noFill/>
                  </a:tcPr>
                </a:tc>
                <a:extLst>
                  <a:ext uri="{0D108BD9-81ED-4DB2-BD59-A6C34878D82A}">
                    <a16:rowId xmlns:a16="http://schemas.microsoft.com/office/drawing/2014/main" val="1597531932"/>
                  </a:ext>
                </a:extLst>
              </a:tr>
              <a:tr h="269672">
                <a:tc>
                  <a:txBody>
                    <a:bodyPr/>
                    <a:lstStyle/>
                    <a:p>
                      <a:r>
                        <a:rPr lang="en-GB" sz="1000" b="1"/>
                        <a:t>Occupational Health Nurse</a:t>
                      </a:r>
                      <a:endParaRPr lang="en-GB" sz="1000"/>
                    </a:p>
                  </a:txBody>
                  <a:tcPr marL="49324" marR="49324" marT="24662" marB="24662" anchor="ctr">
                    <a:lnL>
                      <a:noFill/>
                    </a:lnL>
                    <a:lnR>
                      <a:noFill/>
                    </a:lnR>
                    <a:lnT>
                      <a:noFill/>
                    </a:lnT>
                    <a:lnB>
                      <a:noFill/>
                    </a:lnB>
                    <a:noFill/>
                  </a:tcPr>
                </a:tc>
                <a:tc>
                  <a:txBody>
                    <a:bodyPr/>
                    <a:lstStyle/>
                    <a:p>
                      <a:r>
                        <a:rPr lang="en-GB" sz="1000"/>
                        <a:t>Workplace safety and employee health.</a:t>
                      </a:r>
                    </a:p>
                  </a:txBody>
                  <a:tcPr marL="49324" marR="49324" marT="24662" marB="24662" anchor="ctr">
                    <a:lnL>
                      <a:noFill/>
                    </a:lnL>
                    <a:lnR>
                      <a:noFill/>
                    </a:lnR>
                    <a:lnT>
                      <a:noFill/>
                    </a:lnT>
                    <a:lnB>
                      <a:noFill/>
                    </a:lnB>
                    <a:noFill/>
                  </a:tcPr>
                </a:tc>
                <a:extLst>
                  <a:ext uri="{0D108BD9-81ED-4DB2-BD59-A6C34878D82A}">
                    <a16:rowId xmlns:a16="http://schemas.microsoft.com/office/drawing/2014/main" val="148507067"/>
                  </a:ext>
                </a:extLst>
              </a:tr>
              <a:tr h="269672">
                <a:tc>
                  <a:txBody>
                    <a:bodyPr/>
                    <a:lstStyle/>
                    <a:p>
                      <a:r>
                        <a:rPr lang="en-GB" sz="1000" b="1"/>
                        <a:t>Travel Nurse</a:t>
                      </a:r>
                      <a:endParaRPr lang="en-GB" sz="1000"/>
                    </a:p>
                  </a:txBody>
                  <a:tcPr marL="49324" marR="49324" marT="24662" marB="24662" anchor="ctr">
                    <a:lnL>
                      <a:noFill/>
                    </a:lnL>
                    <a:lnR>
                      <a:noFill/>
                    </a:lnR>
                    <a:lnT>
                      <a:noFill/>
                    </a:lnT>
                    <a:lnB>
                      <a:noFill/>
                    </a:lnB>
                    <a:noFill/>
                  </a:tcPr>
                </a:tc>
                <a:tc>
                  <a:txBody>
                    <a:bodyPr/>
                    <a:lstStyle/>
                    <a:p>
                      <a:r>
                        <a:rPr lang="en-GB" sz="1000"/>
                        <a:t>Works short-term contracts across locations.</a:t>
                      </a:r>
                    </a:p>
                  </a:txBody>
                  <a:tcPr marL="49324" marR="49324" marT="24662" marB="24662" anchor="ctr">
                    <a:lnL>
                      <a:noFill/>
                    </a:lnL>
                    <a:lnR>
                      <a:noFill/>
                    </a:lnR>
                    <a:lnT>
                      <a:noFill/>
                    </a:lnT>
                    <a:lnB>
                      <a:noFill/>
                    </a:lnB>
                    <a:noFill/>
                  </a:tcPr>
                </a:tc>
                <a:extLst>
                  <a:ext uri="{0D108BD9-81ED-4DB2-BD59-A6C34878D82A}">
                    <a16:rowId xmlns:a16="http://schemas.microsoft.com/office/drawing/2014/main" val="1155459982"/>
                  </a:ext>
                </a:extLst>
              </a:tr>
              <a:tr h="269672">
                <a:tc>
                  <a:txBody>
                    <a:bodyPr/>
                    <a:lstStyle/>
                    <a:p>
                      <a:r>
                        <a:rPr lang="en-GB" sz="1000" b="1"/>
                        <a:t>Informatics Nurse</a:t>
                      </a:r>
                      <a:endParaRPr lang="en-GB" sz="1000"/>
                    </a:p>
                  </a:txBody>
                  <a:tcPr marL="49324" marR="49324" marT="24662" marB="24662" anchor="ctr">
                    <a:lnL>
                      <a:noFill/>
                    </a:lnL>
                    <a:lnR>
                      <a:noFill/>
                    </a:lnR>
                    <a:lnT>
                      <a:noFill/>
                    </a:lnT>
                    <a:lnB>
                      <a:noFill/>
                    </a:lnB>
                    <a:noFill/>
                  </a:tcPr>
                </a:tc>
                <a:tc>
                  <a:txBody>
                    <a:bodyPr/>
                    <a:lstStyle/>
                    <a:p>
                      <a:r>
                        <a:rPr lang="en-GB" sz="1000"/>
                        <a:t>Combines nursing with IT and data systems.</a:t>
                      </a:r>
                    </a:p>
                  </a:txBody>
                  <a:tcPr marL="49324" marR="49324" marT="24662" marB="24662" anchor="ctr">
                    <a:lnL>
                      <a:noFill/>
                    </a:lnL>
                    <a:lnR>
                      <a:noFill/>
                    </a:lnR>
                    <a:lnT>
                      <a:noFill/>
                    </a:lnT>
                    <a:lnB>
                      <a:noFill/>
                    </a:lnB>
                    <a:noFill/>
                  </a:tcPr>
                </a:tc>
                <a:extLst>
                  <a:ext uri="{0D108BD9-81ED-4DB2-BD59-A6C34878D82A}">
                    <a16:rowId xmlns:a16="http://schemas.microsoft.com/office/drawing/2014/main" val="2669351366"/>
                  </a:ext>
                </a:extLst>
              </a:tr>
              <a:tr h="269672">
                <a:tc>
                  <a:txBody>
                    <a:bodyPr/>
                    <a:lstStyle/>
                    <a:p>
                      <a:r>
                        <a:rPr lang="en-GB" sz="1000" b="1"/>
                        <a:t>Forensic Nurse</a:t>
                      </a:r>
                      <a:endParaRPr lang="en-GB" sz="1000"/>
                    </a:p>
                  </a:txBody>
                  <a:tcPr marL="49324" marR="49324" marT="24662" marB="24662" anchor="ctr">
                    <a:lnL>
                      <a:noFill/>
                    </a:lnL>
                    <a:lnR>
                      <a:noFill/>
                    </a:lnR>
                    <a:lnT>
                      <a:noFill/>
                    </a:lnT>
                    <a:lnB>
                      <a:noFill/>
                    </a:lnB>
                    <a:noFill/>
                  </a:tcPr>
                </a:tc>
                <a:tc>
                  <a:txBody>
                    <a:bodyPr/>
                    <a:lstStyle/>
                    <a:p>
                      <a:r>
                        <a:rPr lang="en-GB" sz="1000"/>
                        <a:t>Works with victims of trauma or crime.</a:t>
                      </a:r>
                    </a:p>
                  </a:txBody>
                  <a:tcPr marL="49324" marR="49324" marT="24662" marB="24662" anchor="ctr">
                    <a:lnL>
                      <a:noFill/>
                    </a:lnL>
                    <a:lnR>
                      <a:noFill/>
                    </a:lnR>
                    <a:lnT>
                      <a:noFill/>
                    </a:lnT>
                    <a:lnB>
                      <a:noFill/>
                    </a:lnB>
                    <a:noFill/>
                  </a:tcPr>
                </a:tc>
                <a:extLst>
                  <a:ext uri="{0D108BD9-81ED-4DB2-BD59-A6C34878D82A}">
                    <a16:rowId xmlns:a16="http://schemas.microsoft.com/office/drawing/2014/main" val="862550032"/>
                  </a:ext>
                </a:extLst>
              </a:tr>
              <a:tr h="269672">
                <a:tc>
                  <a:txBody>
                    <a:bodyPr/>
                    <a:lstStyle/>
                    <a:p>
                      <a:r>
                        <a:rPr lang="en-GB" sz="1000" b="1"/>
                        <a:t>Legal Nurse Consultant</a:t>
                      </a:r>
                      <a:endParaRPr lang="en-GB" sz="1000"/>
                    </a:p>
                  </a:txBody>
                  <a:tcPr marL="49324" marR="49324" marT="24662" marB="24662" anchor="ctr">
                    <a:lnL>
                      <a:noFill/>
                    </a:lnL>
                    <a:lnR>
                      <a:noFill/>
                    </a:lnR>
                    <a:lnT>
                      <a:noFill/>
                    </a:lnT>
                    <a:lnB>
                      <a:noFill/>
                    </a:lnB>
                    <a:noFill/>
                  </a:tcPr>
                </a:tc>
                <a:tc>
                  <a:txBody>
                    <a:bodyPr/>
                    <a:lstStyle/>
                    <a:p>
                      <a:r>
                        <a:rPr lang="en-GB" sz="1000" dirty="0"/>
                        <a:t>Supports legal cases with medical expertise.</a:t>
                      </a:r>
                    </a:p>
                  </a:txBody>
                  <a:tcPr marL="49324" marR="49324" marT="24662" marB="24662" anchor="ctr">
                    <a:lnL>
                      <a:noFill/>
                    </a:lnL>
                    <a:lnR>
                      <a:noFill/>
                    </a:lnR>
                    <a:lnT>
                      <a:noFill/>
                    </a:lnT>
                    <a:lnB>
                      <a:noFill/>
                    </a:lnB>
                    <a:noFill/>
                  </a:tcPr>
                </a:tc>
                <a:extLst>
                  <a:ext uri="{0D108BD9-81ED-4DB2-BD59-A6C34878D82A}">
                    <a16:rowId xmlns:a16="http://schemas.microsoft.com/office/drawing/2014/main" val="4196091053"/>
                  </a:ext>
                </a:extLst>
              </a:tr>
            </a:tbl>
          </a:graphicData>
        </a:graphic>
      </p:graphicFrame>
    </p:spTree>
    <p:extLst>
      <p:ext uri="{BB962C8B-B14F-4D97-AF65-F5344CB8AC3E}">
        <p14:creationId xmlns:p14="http://schemas.microsoft.com/office/powerpoint/2010/main" val="3984767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6BCACA-A041-77BA-0A3A-6B5554F8E7B6}"/>
              </a:ext>
            </a:extLst>
          </p:cNvPr>
          <p:cNvSpPr>
            <a:spLocks noGrp="1"/>
          </p:cNvSpPr>
          <p:nvPr>
            <p:ph idx="1"/>
          </p:nvPr>
        </p:nvSpPr>
        <p:spPr>
          <a:xfrm>
            <a:off x="0" y="1590740"/>
            <a:ext cx="12191999" cy="5267259"/>
          </a:xfrm>
        </p:spPr>
        <p:txBody>
          <a:bodyPr anchor="ctr">
            <a:normAutofit/>
          </a:bodyPr>
          <a:lstStyle/>
          <a:p>
            <a:pPr>
              <a:buFont typeface="Arial" panose="020B0604020202020204" pitchFamily="34" charset="0"/>
              <a:buChar char="•"/>
            </a:pPr>
            <a:r>
              <a:rPr lang="en-GB" sz="1100" dirty="0">
                <a:effectLst/>
              </a:rPr>
              <a:t>Query successful</a:t>
            </a:r>
          </a:p>
          <a:p>
            <a:r>
              <a:rPr lang="en-GB" sz="1100" dirty="0">
                <a:effectLst/>
              </a:rPr>
              <a:t>Try again without apps</a:t>
            </a:r>
          </a:p>
          <a:p>
            <a:pPr rtl="0"/>
            <a:r>
              <a:rPr lang="en-GB" sz="1100" b="0" i="0" u="none" strike="noStrike" dirty="0">
                <a:effectLst/>
              </a:rPr>
              <a:t>Nurses are essential healthcare professionals who </a:t>
            </a:r>
            <a:r>
              <a:rPr lang="en-GB" sz="1100" b="1" i="0" u="none" strike="noStrike" dirty="0">
                <a:effectLst/>
              </a:rPr>
              <a:t>plan, coordinate, and deliver patient care</a:t>
            </a:r>
            <a:r>
              <a:rPr lang="en-GB" sz="1100" b="0" i="0" u="none" strike="noStrike" dirty="0">
                <a:effectLst/>
              </a:rPr>
              <a:t>, acting as the primary link between patients, their families, and the rest of the medical team. They are the backbone of most healthcare settings, providing both </a:t>
            </a:r>
            <a:r>
              <a:rPr lang="en-GB" sz="1100" b="1" i="0" u="none" strike="noStrike" dirty="0">
                <a:effectLst/>
              </a:rPr>
              <a:t>clinical expertise</a:t>
            </a:r>
            <a:r>
              <a:rPr lang="en-GB" sz="1100" b="0" i="0" u="none" strike="noStrike" dirty="0">
                <a:effectLst/>
              </a:rPr>
              <a:t> and </a:t>
            </a:r>
            <a:r>
              <a:rPr lang="en-GB" sz="1100" b="1" i="0" u="none" strike="noStrike" dirty="0">
                <a:effectLst/>
              </a:rPr>
              <a:t>emotional support</a:t>
            </a:r>
            <a:r>
              <a:rPr lang="en-GB" sz="1100" b="0" i="0" u="none" strike="noStrike" dirty="0">
                <a:effectLst/>
              </a:rPr>
              <a:t>.</a:t>
            </a:r>
          </a:p>
          <a:p>
            <a:pPr rtl="0"/>
            <a:r>
              <a:rPr lang="en-GB" sz="1100" b="0" i="0" u="none" strike="noStrike" dirty="0">
                <a:effectLst/>
              </a:rPr>
              <a:t>While specific duties vary based on the nurse's specialization (e.g., ICU, </a:t>
            </a:r>
            <a:r>
              <a:rPr lang="en-GB" sz="1100" b="0" i="0" u="none" strike="noStrike" dirty="0" err="1">
                <a:effectLst/>
              </a:rPr>
              <a:t>Pediatric</a:t>
            </a:r>
            <a:r>
              <a:rPr lang="en-GB" sz="1100" b="0" i="0" u="none" strike="noStrike" dirty="0">
                <a:effectLst/>
              </a:rPr>
              <a:t>, or Public Health), their core responsibilities can be broken down into four main areas:</a:t>
            </a:r>
          </a:p>
          <a:p>
            <a:pPr rtl="0"/>
            <a:r>
              <a:rPr lang="en-GB" sz="1100" b="1" i="0" u="none" strike="noStrike" dirty="0">
                <a:effectLst/>
              </a:rPr>
              <a:t>1. Direct Clinical Care and Monitoring</a:t>
            </a:r>
          </a:p>
          <a:p>
            <a:pPr rtl="0"/>
            <a:r>
              <a:rPr lang="en-GB" sz="1100" b="0" i="0" u="none" strike="noStrike" dirty="0">
                <a:effectLst/>
              </a:rPr>
              <a:t>Nurses are responsible for the hands-on execution of a patient's medical treatment plan.</a:t>
            </a:r>
          </a:p>
          <a:p>
            <a:pPr rtl="0">
              <a:buFont typeface="Arial" panose="020B0604020202020204" pitchFamily="34" charset="0"/>
              <a:buChar char="•"/>
            </a:pPr>
            <a:r>
              <a:rPr lang="en-GB" sz="1100" b="1" i="0" u="none" strike="noStrike" dirty="0">
                <a:effectLst/>
              </a:rPr>
              <a:t>Assessment and Observation:</a:t>
            </a:r>
            <a:r>
              <a:rPr lang="en-GB" sz="1100" b="0" i="0" u="none" strike="noStrike" dirty="0">
                <a:effectLst/>
              </a:rPr>
              <a:t> They are often the first to notice critical changes. They </a:t>
            </a:r>
            <a:r>
              <a:rPr lang="en-GB" sz="1100" b="1" i="0" u="none" strike="noStrike" dirty="0">
                <a:effectLst/>
              </a:rPr>
              <a:t>assess</a:t>
            </a:r>
            <a:r>
              <a:rPr lang="en-GB" sz="1100" b="0" i="0" u="none" strike="noStrike" dirty="0">
                <a:effectLst/>
              </a:rPr>
              <a:t> and </a:t>
            </a:r>
            <a:r>
              <a:rPr lang="en-GB" sz="1100" b="1" i="0" u="none" strike="noStrike" dirty="0">
                <a:effectLst/>
              </a:rPr>
              <a:t>record</a:t>
            </a:r>
            <a:r>
              <a:rPr lang="en-GB" sz="1100" b="0" i="0" u="none" strike="noStrike" dirty="0">
                <a:effectLst/>
              </a:rPr>
              <a:t> a patient's symptoms, vital signs (temperature, blood pressure, heart rate), and overall condition, reporting any deterioration or progress to the physician.</a:t>
            </a:r>
          </a:p>
          <a:p>
            <a:pPr rtl="0">
              <a:buFont typeface="Arial" panose="020B0604020202020204" pitchFamily="34" charset="0"/>
              <a:buChar char="•"/>
            </a:pPr>
            <a:r>
              <a:rPr lang="en-GB" sz="1100" b="1" i="0" u="none" strike="noStrike" dirty="0">
                <a:effectLst/>
              </a:rPr>
              <a:t>Administering Treatment:</a:t>
            </a:r>
            <a:r>
              <a:rPr lang="en-GB" sz="1100" b="0" i="0" u="none" strike="noStrike" dirty="0">
                <a:effectLst/>
              </a:rPr>
              <a:t> Nurses safely </a:t>
            </a:r>
            <a:r>
              <a:rPr lang="en-GB" sz="1100" b="1" i="0" u="none" strike="noStrike" dirty="0">
                <a:effectLst/>
              </a:rPr>
              <a:t>administer medications</a:t>
            </a:r>
            <a:r>
              <a:rPr lang="en-GB" sz="1100" b="0" i="0" u="none" strike="noStrike" dirty="0">
                <a:effectLst/>
              </a:rPr>
              <a:t> (oral, IV, injections) and treatments, set up and monitor medical equipment, change bandages, clean wounds, and perform other procedures.</a:t>
            </a:r>
          </a:p>
          <a:p>
            <a:pPr rtl="0">
              <a:buFont typeface="Arial" panose="020B0604020202020204" pitchFamily="34" charset="0"/>
              <a:buChar char="•"/>
            </a:pPr>
            <a:r>
              <a:rPr lang="en-GB" sz="1100" b="1" i="0" u="none" strike="noStrike" dirty="0">
                <a:effectLst/>
              </a:rPr>
              <a:t>Creating and Managing Care Plans:</a:t>
            </a:r>
            <a:r>
              <a:rPr lang="en-GB" sz="1100" b="0" i="0" u="none" strike="noStrike" dirty="0">
                <a:effectLst/>
              </a:rPr>
              <a:t> Using their professional judgment and evidence-based knowledge, Registered Nurses (RNs) </a:t>
            </a:r>
            <a:r>
              <a:rPr lang="en-GB" sz="1100" b="1" i="0" u="none" strike="noStrike" dirty="0">
                <a:effectLst/>
              </a:rPr>
              <a:t>develop, implement, and evaluate personalized care plans</a:t>
            </a:r>
            <a:r>
              <a:rPr lang="en-GB" sz="1100" b="0" i="0" u="none" strike="noStrike" dirty="0">
                <a:effectLst/>
              </a:rPr>
              <a:t> to ensure a patient's physical, emotional, and organizational needs are met.</a:t>
            </a:r>
          </a:p>
          <a:p>
            <a:pPr rtl="0">
              <a:buFont typeface="Arial" panose="020B0604020202020204" pitchFamily="34" charset="0"/>
              <a:buChar char="•"/>
            </a:pPr>
            <a:r>
              <a:rPr lang="en-GB" sz="1100" b="1" i="0" u="none" strike="noStrike" dirty="0">
                <a:effectLst/>
              </a:rPr>
              <a:t>Infection Control:</a:t>
            </a:r>
            <a:r>
              <a:rPr lang="en-GB" sz="1100" b="0" i="0" u="none" strike="noStrike" dirty="0">
                <a:effectLst/>
              </a:rPr>
              <a:t> They are on the frontline of </a:t>
            </a:r>
            <a:r>
              <a:rPr lang="en-GB" sz="1100" b="1" i="0" u="none" strike="noStrike" dirty="0">
                <a:effectLst/>
              </a:rPr>
              <a:t>maintaining hygiene</a:t>
            </a:r>
            <a:r>
              <a:rPr lang="en-GB" sz="1100" b="0" i="0" u="none" strike="noStrike" dirty="0">
                <a:effectLst/>
              </a:rPr>
              <a:t> and </a:t>
            </a:r>
            <a:r>
              <a:rPr lang="en-GB" sz="1100" b="1" i="0" u="none" strike="noStrike" dirty="0">
                <a:effectLst/>
              </a:rPr>
              <a:t>implementing strict infection prevention measures</a:t>
            </a:r>
            <a:r>
              <a:rPr lang="en-GB" sz="1100" b="0" i="0" u="none" strike="noStrike" dirty="0">
                <a:effectLst/>
              </a:rPr>
              <a:t> to safeguard all patients and staff.</a:t>
            </a:r>
          </a:p>
          <a:p>
            <a:pPr rtl="0"/>
            <a:r>
              <a:rPr lang="en-GB" sz="1100" b="1" i="0" u="none" strike="noStrike" dirty="0">
                <a:effectLst/>
              </a:rPr>
              <a:t>2. Coordination and Collaboration</a:t>
            </a:r>
          </a:p>
          <a:p>
            <a:pPr rtl="0"/>
            <a:r>
              <a:rPr lang="en-GB" sz="1100" b="0" i="0" u="none" strike="noStrike" dirty="0">
                <a:effectLst/>
              </a:rPr>
              <a:t>Nurses are the central managers of a patient's care journey.</a:t>
            </a:r>
          </a:p>
          <a:p>
            <a:pPr rtl="0">
              <a:buFont typeface="Arial" panose="020B0604020202020204" pitchFamily="34" charset="0"/>
              <a:buChar char="•"/>
            </a:pPr>
            <a:r>
              <a:rPr lang="en-GB" sz="1100" b="1" i="0" u="none" strike="noStrike" dirty="0">
                <a:effectLst/>
              </a:rPr>
              <a:t>Team Collaboration:</a:t>
            </a:r>
            <a:r>
              <a:rPr lang="en-GB" sz="1100" b="0" i="0" u="none" strike="noStrike" dirty="0">
                <a:effectLst/>
              </a:rPr>
              <a:t> They work closely with a </a:t>
            </a:r>
            <a:r>
              <a:rPr lang="en-GB" sz="1100" b="1" i="0" u="none" strike="noStrike" dirty="0">
                <a:effectLst/>
              </a:rPr>
              <a:t>multidisciplinary team</a:t>
            </a:r>
            <a:r>
              <a:rPr lang="en-GB" sz="1100" b="0" i="0" u="none" strike="noStrike" dirty="0">
                <a:effectLst/>
              </a:rPr>
              <a:t>, including doctors, therapists, social workers, and other specialists, to coordinate all aspects of a patient’s treatment.</a:t>
            </a:r>
          </a:p>
          <a:p>
            <a:pPr rtl="0">
              <a:buFont typeface="Arial" panose="020B0604020202020204" pitchFamily="34" charset="0"/>
              <a:buChar char="•"/>
            </a:pPr>
            <a:r>
              <a:rPr lang="en-GB" sz="1100" b="1" i="0" u="none" strike="noStrike" dirty="0">
                <a:effectLst/>
              </a:rPr>
              <a:t>Documentation:</a:t>
            </a:r>
            <a:r>
              <a:rPr lang="en-GB" sz="1100" b="0" i="0" u="none" strike="noStrike" dirty="0">
                <a:effectLst/>
              </a:rPr>
              <a:t> They maintain </a:t>
            </a:r>
            <a:r>
              <a:rPr lang="en-GB" sz="1100" b="1" i="0" u="none" strike="noStrike" dirty="0">
                <a:effectLst/>
              </a:rPr>
              <a:t>accurate and detailed medical records</a:t>
            </a:r>
            <a:r>
              <a:rPr lang="en-GB" sz="1100" b="0" i="0" u="none" strike="noStrike" dirty="0">
                <a:effectLst/>
              </a:rPr>
              <a:t> of all patient interactions, treatments, and observations, ensuring seamless continuity of care between shifts and departments.</a:t>
            </a:r>
          </a:p>
          <a:p>
            <a:pPr rtl="0">
              <a:buFont typeface="Arial" panose="020B0604020202020204" pitchFamily="34" charset="0"/>
              <a:buChar char="•"/>
            </a:pPr>
            <a:r>
              <a:rPr lang="en-GB" sz="1100" b="1" i="0" u="none" strike="noStrike" dirty="0">
                <a:effectLst/>
              </a:rPr>
              <a:t>Safety and Risk Management:</a:t>
            </a:r>
            <a:r>
              <a:rPr lang="en-GB" sz="1100" b="0" i="0" u="none" strike="noStrike" dirty="0">
                <a:effectLst/>
              </a:rPr>
              <a:t> Nurses are vigilant in identifying and managing potential risks and are responsible for ensuring a safe environment for their patients.</a:t>
            </a:r>
          </a:p>
          <a:p>
            <a:pPr marL="0" indent="0">
              <a:buNone/>
            </a:pPr>
            <a:endParaRPr lang="en-US" sz="700" dirty="0"/>
          </a:p>
        </p:txBody>
      </p:sp>
    </p:spTree>
    <p:extLst>
      <p:ext uri="{BB962C8B-B14F-4D97-AF65-F5344CB8AC3E}">
        <p14:creationId xmlns:p14="http://schemas.microsoft.com/office/powerpoint/2010/main" val="721821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41958F-8EE7-A775-ACDB-4F31AB9BB1DD}"/>
              </a:ext>
            </a:extLst>
          </p:cNvPr>
          <p:cNvGraphicFramePr>
            <a:graphicFrameLocks noGrp="1"/>
          </p:cNvGraphicFramePr>
          <p:nvPr>
            <p:ph idx="1"/>
            <p:extLst>
              <p:ext uri="{D42A27DB-BD31-4B8C-83A1-F6EECF244321}">
                <p14:modId xmlns:p14="http://schemas.microsoft.com/office/powerpoint/2010/main" val="340808758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225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C7E8F-980D-781B-5879-170B9E7659F8}"/>
              </a:ext>
            </a:extLst>
          </p:cNvPr>
          <p:cNvSpPr>
            <a:spLocks noGrp="1"/>
          </p:cNvSpPr>
          <p:nvPr>
            <p:ph type="title"/>
          </p:nvPr>
        </p:nvSpPr>
        <p:spPr>
          <a:xfrm>
            <a:off x="804672" y="802955"/>
            <a:ext cx="4977976" cy="1454051"/>
          </a:xfrm>
        </p:spPr>
        <p:txBody>
          <a:bodyPr>
            <a:normAutofit/>
          </a:bodyPr>
          <a:lstStyle/>
          <a:p>
            <a:r>
              <a:rPr lang="en-GB" sz="3600" b="1" i="0" u="none" strike="noStrike" dirty="0">
                <a:solidFill>
                  <a:schemeClr val="tx2"/>
                </a:solidFill>
                <a:effectLst/>
              </a:rPr>
              <a:t>Registered Nurse (RN)</a:t>
            </a:r>
            <a:endParaRPr lang="en-US" sz="3600" dirty="0">
              <a:solidFill>
                <a:schemeClr val="tx2"/>
              </a:solidFill>
            </a:endParaRPr>
          </a:p>
        </p:txBody>
      </p:sp>
      <p:sp>
        <p:nvSpPr>
          <p:cNvPr id="3" name="Content Placeholder 2">
            <a:extLst>
              <a:ext uri="{FF2B5EF4-FFF2-40B4-BE49-F238E27FC236}">
                <a16:creationId xmlns:a16="http://schemas.microsoft.com/office/drawing/2014/main" id="{6354774D-434C-A209-611B-4D3A73311A9E}"/>
              </a:ext>
            </a:extLst>
          </p:cNvPr>
          <p:cNvSpPr>
            <a:spLocks noGrp="1"/>
          </p:cNvSpPr>
          <p:nvPr>
            <p:ph idx="1"/>
          </p:nvPr>
        </p:nvSpPr>
        <p:spPr>
          <a:xfrm>
            <a:off x="804672" y="2421682"/>
            <a:ext cx="4977578" cy="3639289"/>
          </a:xfrm>
        </p:spPr>
        <p:txBody>
          <a:bodyPr anchor="ctr">
            <a:normAutofit/>
          </a:bodyPr>
          <a:lstStyle/>
          <a:p>
            <a:r>
              <a:rPr lang="en-GB" sz="1800" b="1" i="0" u="none" strike="noStrike" dirty="0">
                <a:solidFill>
                  <a:schemeClr val="tx2"/>
                </a:solidFill>
                <a:effectLst/>
              </a:rPr>
              <a:t>Described Role: Registered Nurse (RN)</a:t>
            </a:r>
          </a:p>
          <a:p>
            <a:r>
              <a:rPr lang="en-GB" sz="1800" b="0" i="0" u="none" strike="noStrike" dirty="0">
                <a:solidFill>
                  <a:schemeClr val="tx2"/>
                </a:solidFill>
                <a:effectLst/>
              </a:rPr>
              <a:t>A </a:t>
            </a:r>
            <a:r>
              <a:rPr lang="en-GB" sz="1800" b="1" i="0" u="none" strike="noStrike" dirty="0">
                <a:solidFill>
                  <a:schemeClr val="tx2"/>
                </a:solidFill>
                <a:effectLst/>
              </a:rPr>
              <a:t>Registered Nurse (RN)</a:t>
            </a:r>
            <a:r>
              <a:rPr lang="en-GB" sz="1800" b="0" i="0" u="none" strike="noStrike" dirty="0">
                <a:solidFill>
                  <a:schemeClr val="tx2"/>
                </a:solidFill>
                <a:effectLst/>
              </a:rPr>
              <a:t> is a licensed healthcare professional who provides and coordinates patient care in a wide variety of settings, such as hospitals, clinics, schools, and homes. RNs are responsible for assessing a patient's condition, administering medications and treatments, educating patients and their families, advocating for the patient's needs, and collaborating with a multidisciplinary team (doctors, therapists, etc.) to ensure comprehensive care.</a:t>
            </a:r>
          </a:p>
          <a:p>
            <a:endParaRPr lang="en-US"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tor">
            <a:extLst>
              <a:ext uri="{FF2B5EF4-FFF2-40B4-BE49-F238E27FC236}">
                <a16:creationId xmlns:a16="http://schemas.microsoft.com/office/drawing/2014/main" id="{D4C78BBD-DF13-4611-EEED-2E06AAB9F7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71941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F20FE-FC18-0DBF-0E7F-BF81BA70A141}"/>
              </a:ext>
            </a:extLst>
          </p:cNvPr>
          <p:cNvSpPr>
            <a:spLocks noGrp="1"/>
          </p:cNvSpPr>
          <p:nvPr>
            <p:ph type="title"/>
          </p:nvPr>
        </p:nvSpPr>
        <p:spPr>
          <a:xfrm>
            <a:off x="696113" y="131729"/>
            <a:ext cx="4977976" cy="1454051"/>
          </a:xfrm>
        </p:spPr>
        <p:txBody>
          <a:bodyPr>
            <a:normAutofit/>
          </a:bodyPr>
          <a:lstStyle/>
          <a:p>
            <a:r>
              <a:rPr lang="en-GB" sz="3600" b="0" i="0" u="none" strike="noStrike" dirty="0">
                <a:solidFill>
                  <a:schemeClr val="tx2"/>
                </a:solidFill>
                <a:effectLst/>
                <a:latin typeface="-webkit-standard"/>
              </a:rPr>
              <a:t>Three Essential Skills for an RN</a:t>
            </a:r>
            <a:endParaRPr lang="en-US" sz="3600" dirty="0">
              <a:solidFill>
                <a:schemeClr val="tx2"/>
              </a:solidFill>
            </a:endParaRPr>
          </a:p>
        </p:txBody>
      </p:sp>
      <p:sp>
        <p:nvSpPr>
          <p:cNvPr id="3" name="Content Placeholder 2">
            <a:extLst>
              <a:ext uri="{FF2B5EF4-FFF2-40B4-BE49-F238E27FC236}">
                <a16:creationId xmlns:a16="http://schemas.microsoft.com/office/drawing/2014/main" id="{113591FF-C070-9E1F-780A-CF140DDCFE32}"/>
              </a:ext>
            </a:extLst>
          </p:cNvPr>
          <p:cNvSpPr>
            <a:spLocks noGrp="1"/>
          </p:cNvSpPr>
          <p:nvPr>
            <p:ph idx="1"/>
          </p:nvPr>
        </p:nvSpPr>
        <p:spPr>
          <a:xfrm>
            <a:off x="217423" y="1323833"/>
            <a:ext cx="6826315" cy="5435509"/>
          </a:xfrm>
        </p:spPr>
        <p:txBody>
          <a:bodyPr anchor="ctr">
            <a:normAutofit lnSpcReduction="10000"/>
          </a:bodyPr>
          <a:lstStyle/>
          <a:p>
            <a:r>
              <a:rPr lang="en-GB" sz="1000" b="1" i="0" u="none" strike="noStrike" dirty="0">
                <a:solidFill>
                  <a:schemeClr val="tx2"/>
                </a:solidFill>
                <a:effectLst/>
              </a:rPr>
              <a:t>1. Critical Thinking and Clinical Judgment</a:t>
            </a:r>
          </a:p>
          <a:p>
            <a:r>
              <a:rPr lang="en-GB" sz="1000" b="0" i="0" u="none" strike="noStrike" dirty="0">
                <a:solidFill>
                  <a:schemeClr val="tx2"/>
                </a:solidFill>
                <a:effectLst/>
              </a:rPr>
              <a:t>This is the ability to quickly assess a complex situation, evaluate data, anticipate potential problems, and make sound, timely decisions about patient care.</a:t>
            </a:r>
          </a:p>
          <a:p>
            <a:pPr>
              <a:buFont typeface="Arial" panose="020B0604020202020204" pitchFamily="34" charset="0"/>
              <a:buChar char="•"/>
            </a:pPr>
            <a:r>
              <a:rPr lang="en-GB" sz="1000" b="1" i="0" u="none" strike="noStrike" dirty="0">
                <a:solidFill>
                  <a:schemeClr val="tx2"/>
                </a:solidFill>
                <a:effectLst/>
              </a:rPr>
              <a:t>Why it's essential:</a:t>
            </a:r>
            <a:r>
              <a:rPr lang="en-GB" sz="1000" b="0" i="0" u="none" strike="noStrike" dirty="0">
                <a:solidFill>
                  <a:schemeClr val="tx2"/>
                </a:solidFill>
                <a:effectLst/>
              </a:rPr>
              <a:t> A patient's condition can change rapidly. An RN must recognize subtle changes in a patient's vital signs or symptoms, immediately interpret what those changes mean, and initiate the correct response before a crisis occurs.</a:t>
            </a:r>
          </a:p>
          <a:p>
            <a:pPr>
              <a:buFont typeface="Arial" panose="020B0604020202020204" pitchFamily="34" charset="0"/>
              <a:buChar char="•"/>
            </a:pPr>
            <a:r>
              <a:rPr lang="en-GB" sz="1000" b="1" i="0" u="none" strike="noStrike" dirty="0">
                <a:solidFill>
                  <a:schemeClr val="tx2"/>
                </a:solidFill>
                <a:effectLst/>
              </a:rPr>
              <a:t>Role-Specific Example:</a:t>
            </a:r>
            <a:r>
              <a:rPr lang="en-GB" sz="1000" b="0" i="0" u="none" strike="noStrike" dirty="0">
                <a:solidFill>
                  <a:schemeClr val="tx2"/>
                </a:solidFill>
                <a:effectLst/>
              </a:rPr>
              <a:t> A patient recovering from surgery is stable, but the RN notices their urine output has suddenly decreased and their heart rate is slightly elevated. The RN must use </a:t>
            </a:r>
            <a:r>
              <a:rPr lang="en-GB" sz="1000" b="1" i="0" u="none" strike="noStrike" dirty="0">
                <a:solidFill>
                  <a:schemeClr val="tx2"/>
                </a:solidFill>
                <a:effectLst/>
              </a:rPr>
              <a:t>critical thinking</a:t>
            </a:r>
            <a:r>
              <a:rPr lang="en-GB" sz="1000" b="0" i="0" u="none" strike="noStrike" dirty="0">
                <a:solidFill>
                  <a:schemeClr val="tx2"/>
                </a:solidFill>
                <a:effectLst/>
              </a:rPr>
              <a:t> to connect these two subtle pieces of data (decreased output + increased heart rate) to determine a potential problem (like early signs of internal bleeding or kidney compromise) and not simply dismiss it as insignificant.</a:t>
            </a:r>
          </a:p>
          <a:p>
            <a:r>
              <a:rPr lang="en-GB" sz="1000" b="1" i="0" u="none" strike="noStrike" dirty="0">
                <a:solidFill>
                  <a:schemeClr val="tx2"/>
                </a:solidFill>
                <a:effectLst/>
              </a:rPr>
              <a:t>2. Communication (Verbal and Written)</a:t>
            </a:r>
          </a:p>
          <a:p>
            <a:r>
              <a:rPr lang="en-GB" sz="1000" b="0" i="0" u="none" strike="noStrike" dirty="0">
                <a:solidFill>
                  <a:schemeClr val="tx2"/>
                </a:solidFill>
                <a:effectLst/>
              </a:rPr>
              <a:t>This encompasses clearly and accurately conveying information, listening actively, and documenting care.</a:t>
            </a:r>
          </a:p>
          <a:p>
            <a:pPr>
              <a:buFont typeface="Arial" panose="020B0604020202020204" pitchFamily="34" charset="0"/>
              <a:buChar char="•"/>
            </a:pPr>
            <a:r>
              <a:rPr lang="en-GB" sz="1000" b="1" i="0" u="none" strike="noStrike" dirty="0">
                <a:solidFill>
                  <a:schemeClr val="tx2"/>
                </a:solidFill>
                <a:effectLst/>
              </a:rPr>
              <a:t>Why it's essential:</a:t>
            </a:r>
            <a:r>
              <a:rPr lang="en-GB" sz="1000" b="0" i="0" u="none" strike="noStrike" dirty="0">
                <a:solidFill>
                  <a:schemeClr val="tx2"/>
                </a:solidFill>
                <a:effectLst/>
              </a:rPr>
              <a:t> Nursing involves constant interaction. Poor communication can lead to dangerous errors in medication administration, misinterpretation of a patient's needs, or a breakdown in teamwork.</a:t>
            </a:r>
          </a:p>
          <a:p>
            <a:pPr>
              <a:buFont typeface="Arial" panose="020B0604020202020204" pitchFamily="34" charset="0"/>
              <a:buChar char="•"/>
            </a:pPr>
            <a:r>
              <a:rPr lang="en-GB" sz="1000" b="1" i="0" u="none" strike="noStrike" dirty="0">
                <a:solidFill>
                  <a:schemeClr val="tx2"/>
                </a:solidFill>
                <a:effectLst/>
              </a:rPr>
              <a:t>Role-Specific Example:</a:t>
            </a:r>
            <a:r>
              <a:rPr lang="en-GB" sz="1000" b="0" i="0" u="none" strike="noStrike" dirty="0">
                <a:solidFill>
                  <a:schemeClr val="tx2"/>
                </a:solidFill>
                <a:effectLst/>
              </a:rPr>
              <a:t> An RN needs to hand over care to the incoming night shift nurse. Clear </a:t>
            </a:r>
            <a:r>
              <a:rPr lang="en-GB" sz="1000" b="1" i="0" u="none" strike="noStrike" dirty="0">
                <a:solidFill>
                  <a:schemeClr val="tx2"/>
                </a:solidFill>
                <a:effectLst/>
              </a:rPr>
              <a:t>verbal communication</a:t>
            </a:r>
            <a:r>
              <a:rPr lang="en-GB" sz="1000" b="0" i="0" u="none" strike="noStrike" dirty="0">
                <a:solidFill>
                  <a:schemeClr val="tx2"/>
                </a:solidFill>
                <a:effectLst/>
              </a:rPr>
              <a:t> is essential to accurately report key information, such as "Patient X had an unusual headache 30 minutes ago, but their assessment is currently normal, so we need to monitor this closely." Similarly, accurate </a:t>
            </a:r>
            <a:r>
              <a:rPr lang="en-GB" sz="1000" b="1" i="0" u="none" strike="noStrike" dirty="0">
                <a:solidFill>
                  <a:schemeClr val="tx2"/>
                </a:solidFill>
                <a:effectLst/>
              </a:rPr>
              <a:t>written documentation</a:t>
            </a:r>
            <a:r>
              <a:rPr lang="en-GB" sz="1000" b="0" i="0" u="none" strike="noStrike" dirty="0">
                <a:solidFill>
                  <a:schemeClr val="tx2"/>
                </a:solidFill>
                <a:effectLst/>
              </a:rPr>
              <a:t> in the electronic health record ensures that every member of the team has a precise history of the patient's condition and care.</a:t>
            </a:r>
          </a:p>
          <a:p>
            <a:r>
              <a:rPr lang="en-GB" sz="1000" b="1" i="0" u="none" strike="noStrike" dirty="0">
                <a:solidFill>
                  <a:schemeClr val="tx2"/>
                </a:solidFill>
                <a:effectLst/>
              </a:rPr>
              <a:t>3. Empathy and Compassion</a:t>
            </a:r>
          </a:p>
          <a:p>
            <a:r>
              <a:rPr lang="en-GB" sz="1000" b="0" i="0" u="none" strike="noStrike" dirty="0">
                <a:solidFill>
                  <a:schemeClr val="tx2"/>
                </a:solidFill>
                <a:effectLst/>
              </a:rPr>
              <a:t>This is the ability to understand and share the feelings of another (empathy) and translate that understanding into action (compassion).</a:t>
            </a:r>
          </a:p>
          <a:p>
            <a:pPr>
              <a:buFont typeface="Arial" panose="020B0604020202020204" pitchFamily="34" charset="0"/>
              <a:buChar char="•"/>
            </a:pPr>
            <a:r>
              <a:rPr lang="en-GB" sz="1000" b="1" i="0" u="none" strike="noStrike" dirty="0">
                <a:solidFill>
                  <a:schemeClr val="tx2"/>
                </a:solidFill>
                <a:effectLst/>
              </a:rPr>
              <a:t>Why it's essential:</a:t>
            </a:r>
            <a:r>
              <a:rPr lang="en-GB" sz="1000" b="0" i="0" u="none" strike="noStrike" dirty="0">
                <a:solidFill>
                  <a:schemeClr val="tx2"/>
                </a:solidFill>
                <a:effectLst/>
              </a:rPr>
              <a:t> Patients are often in pain, scared, vulnerable, or grieving. Empathy allows the RN to build trust, reduce patient anxiety, and provide care that respects the patient's dignity and personal values, leading to better compliance and healing.</a:t>
            </a:r>
          </a:p>
          <a:p>
            <a:pPr>
              <a:buFont typeface="Arial" panose="020B0604020202020204" pitchFamily="34" charset="0"/>
              <a:buChar char="•"/>
            </a:pPr>
            <a:r>
              <a:rPr lang="en-GB" sz="1000" b="1" i="0" u="none" strike="noStrike" dirty="0">
                <a:solidFill>
                  <a:schemeClr val="tx2"/>
                </a:solidFill>
                <a:effectLst/>
              </a:rPr>
              <a:t>Role-Specific Example:</a:t>
            </a:r>
            <a:r>
              <a:rPr lang="en-GB" sz="1000" b="0" i="0" u="none" strike="noStrike" dirty="0">
                <a:solidFill>
                  <a:schemeClr val="tx2"/>
                </a:solidFill>
                <a:effectLst/>
              </a:rPr>
              <a:t> A patient has just received a difficult diagnosis. The RN demonstrates </a:t>
            </a:r>
            <a:r>
              <a:rPr lang="en-GB" sz="1000" b="1" i="0" u="none" strike="noStrike" dirty="0">
                <a:solidFill>
                  <a:schemeClr val="tx2"/>
                </a:solidFill>
                <a:effectLst/>
              </a:rPr>
              <a:t>empathy</a:t>
            </a:r>
            <a:r>
              <a:rPr lang="en-GB" sz="1000" b="0" i="0" u="none" strike="noStrike" dirty="0">
                <a:solidFill>
                  <a:schemeClr val="tx2"/>
                </a:solidFill>
                <a:effectLst/>
              </a:rPr>
              <a:t> by acknowledging the patient's fear ("It sounds like this news has been overwhelming for you"). They demonstrate </a:t>
            </a:r>
            <a:r>
              <a:rPr lang="en-GB" sz="1000" b="1" i="0" u="none" strike="noStrike" dirty="0">
                <a:solidFill>
                  <a:schemeClr val="tx2"/>
                </a:solidFill>
                <a:effectLst/>
              </a:rPr>
              <a:t>compassion</a:t>
            </a:r>
            <a:r>
              <a:rPr lang="en-GB" sz="1000" b="0" i="0" u="none" strike="noStrike" dirty="0">
                <a:solidFill>
                  <a:schemeClr val="tx2"/>
                </a:solidFill>
                <a:effectLst/>
              </a:rPr>
              <a:t> by then offering a private moment and asking, "What can I do for you right now? Would you like me to call a family member or a chaplain?"</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D02D3353-0C87-69D0-E247-85CAE5C0BA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8196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91D6961-C479-1767-8A5D-B06A7FD536FA}"/>
              </a:ext>
            </a:extLst>
          </p:cNvPr>
          <p:cNvGraphicFramePr>
            <a:graphicFrameLocks noGrp="1"/>
          </p:cNvGraphicFramePr>
          <p:nvPr>
            <p:extLst>
              <p:ext uri="{D42A27DB-BD31-4B8C-83A1-F6EECF244321}">
                <p14:modId xmlns:p14="http://schemas.microsoft.com/office/powerpoint/2010/main" val="2127642607"/>
              </p:ext>
            </p:extLst>
          </p:nvPr>
        </p:nvGraphicFramePr>
        <p:xfrm>
          <a:off x="3188601" y="2003955"/>
          <a:ext cx="7942918" cy="4468248"/>
        </p:xfrm>
        <a:graphic>
          <a:graphicData uri="http://schemas.openxmlformats.org/drawingml/2006/table">
            <a:tbl>
              <a:tblPr/>
              <a:tblGrid>
                <a:gridCol w="3971459">
                  <a:extLst>
                    <a:ext uri="{9D8B030D-6E8A-4147-A177-3AD203B41FA5}">
                      <a16:colId xmlns:a16="http://schemas.microsoft.com/office/drawing/2014/main" val="2405998043"/>
                    </a:ext>
                  </a:extLst>
                </a:gridCol>
                <a:gridCol w="3971459">
                  <a:extLst>
                    <a:ext uri="{9D8B030D-6E8A-4147-A177-3AD203B41FA5}">
                      <a16:colId xmlns:a16="http://schemas.microsoft.com/office/drawing/2014/main" val="2269376175"/>
                    </a:ext>
                  </a:extLst>
                </a:gridCol>
              </a:tblGrid>
              <a:tr h="276275">
                <a:tc>
                  <a:txBody>
                    <a:bodyPr/>
                    <a:lstStyle/>
                    <a:p>
                      <a:r>
                        <a:rPr lang="en-GB" sz="1400" b="1"/>
                        <a:t>CRAAP Criterion</a:t>
                      </a:r>
                      <a:endParaRPr lang="en-GB" sz="1400"/>
                    </a:p>
                  </a:txBody>
                  <a:tcPr marL="69069" marR="69069" marT="34534" marB="34534" anchor="ctr">
                    <a:lnL>
                      <a:noFill/>
                    </a:lnL>
                    <a:lnR>
                      <a:noFill/>
                    </a:lnR>
                    <a:lnT>
                      <a:noFill/>
                    </a:lnT>
                    <a:lnB>
                      <a:noFill/>
                    </a:lnB>
                    <a:noFill/>
                  </a:tcPr>
                </a:tc>
                <a:tc>
                  <a:txBody>
                    <a:bodyPr/>
                    <a:lstStyle/>
                    <a:p>
                      <a:r>
                        <a:rPr lang="en-GB" sz="1400" b="1"/>
                        <a:t>Evaluation</a:t>
                      </a:r>
                      <a:endParaRPr lang="en-GB" sz="1400"/>
                    </a:p>
                  </a:txBody>
                  <a:tcPr marL="69069" marR="69069" marT="34534" marB="34534" anchor="ctr">
                    <a:lnL>
                      <a:noFill/>
                    </a:lnL>
                    <a:lnR>
                      <a:noFill/>
                    </a:lnR>
                    <a:lnT>
                      <a:noFill/>
                    </a:lnT>
                    <a:lnB>
                      <a:noFill/>
                    </a:lnB>
                    <a:noFill/>
                  </a:tcPr>
                </a:tc>
                <a:extLst>
                  <a:ext uri="{0D108BD9-81ED-4DB2-BD59-A6C34878D82A}">
                    <a16:rowId xmlns:a16="http://schemas.microsoft.com/office/drawing/2014/main" val="2243264427"/>
                  </a:ext>
                </a:extLst>
              </a:tr>
              <a:tr h="690689">
                <a:tc>
                  <a:txBody>
                    <a:bodyPr/>
                    <a:lstStyle/>
                    <a:p>
                      <a:r>
                        <a:rPr lang="en-GB" sz="1400" b="1"/>
                        <a:t>C – Currency</a:t>
                      </a:r>
                      <a:endParaRPr lang="en-GB" sz="1400"/>
                    </a:p>
                  </a:txBody>
                  <a:tcPr marL="69069" marR="69069" marT="34534" marB="34534" anchor="ctr">
                    <a:lnL>
                      <a:noFill/>
                    </a:lnL>
                    <a:lnR>
                      <a:noFill/>
                    </a:lnR>
                    <a:lnT>
                      <a:noFill/>
                    </a:lnT>
                    <a:lnB>
                      <a:noFill/>
                    </a:lnB>
                    <a:noFill/>
                  </a:tcPr>
                </a:tc>
                <a:tc>
                  <a:txBody>
                    <a:bodyPr/>
                    <a:lstStyle/>
                    <a:p>
                      <a:r>
                        <a:rPr lang="en-GB" sz="1400"/>
                        <a:t>Published in </a:t>
                      </a:r>
                      <a:r>
                        <a:rPr lang="en-GB" sz="1400" b="1"/>
                        <a:t>2023</a:t>
                      </a:r>
                      <a:r>
                        <a:rPr lang="en-GB" sz="1400"/>
                        <a:t>, making it highly current and up-to-date with modern evidence-based nursing practices.</a:t>
                      </a:r>
                    </a:p>
                  </a:txBody>
                  <a:tcPr marL="69069" marR="69069" marT="34534" marB="34534" anchor="ctr">
                    <a:lnL>
                      <a:noFill/>
                    </a:lnL>
                    <a:lnR>
                      <a:noFill/>
                    </a:lnR>
                    <a:lnT>
                      <a:noFill/>
                    </a:lnT>
                    <a:lnB>
                      <a:noFill/>
                    </a:lnB>
                    <a:noFill/>
                  </a:tcPr>
                </a:tc>
                <a:extLst>
                  <a:ext uri="{0D108BD9-81ED-4DB2-BD59-A6C34878D82A}">
                    <a16:rowId xmlns:a16="http://schemas.microsoft.com/office/drawing/2014/main" val="2257794166"/>
                  </a:ext>
                </a:extLst>
              </a:tr>
              <a:tr h="897895">
                <a:tc>
                  <a:txBody>
                    <a:bodyPr/>
                    <a:lstStyle/>
                    <a:p>
                      <a:r>
                        <a:rPr lang="en-GB" sz="1400" b="1"/>
                        <a:t>R – Relevance</a:t>
                      </a:r>
                      <a:endParaRPr lang="en-GB" sz="1400"/>
                    </a:p>
                  </a:txBody>
                  <a:tcPr marL="69069" marR="69069" marT="34534" marB="34534" anchor="ctr">
                    <a:lnL>
                      <a:noFill/>
                    </a:lnL>
                    <a:lnR>
                      <a:noFill/>
                    </a:lnR>
                    <a:lnT>
                      <a:noFill/>
                    </a:lnT>
                    <a:lnB>
                      <a:noFill/>
                    </a:lnB>
                    <a:noFill/>
                  </a:tcPr>
                </a:tc>
                <a:tc>
                  <a:txBody>
                    <a:bodyPr/>
                    <a:lstStyle/>
                    <a:p>
                      <a:r>
                        <a:rPr lang="en-GB" sz="1400"/>
                        <a:t>Highly relevant for nursing students and professionals focusing on </a:t>
                      </a:r>
                      <a:r>
                        <a:rPr lang="en-GB" sz="1400" b="1"/>
                        <a:t>evidence-based practice (EBP)</a:t>
                      </a:r>
                      <a:r>
                        <a:rPr lang="en-GB" sz="1400"/>
                        <a:t>, research, and clinical decision-making.</a:t>
                      </a:r>
                    </a:p>
                  </a:txBody>
                  <a:tcPr marL="69069" marR="69069" marT="34534" marB="34534" anchor="ctr">
                    <a:lnL>
                      <a:noFill/>
                    </a:lnL>
                    <a:lnR>
                      <a:noFill/>
                    </a:lnR>
                    <a:lnT>
                      <a:noFill/>
                    </a:lnT>
                    <a:lnB>
                      <a:noFill/>
                    </a:lnB>
                    <a:noFill/>
                  </a:tcPr>
                </a:tc>
                <a:extLst>
                  <a:ext uri="{0D108BD9-81ED-4DB2-BD59-A6C34878D82A}">
                    <a16:rowId xmlns:a16="http://schemas.microsoft.com/office/drawing/2014/main" val="3262865337"/>
                  </a:ext>
                </a:extLst>
              </a:tr>
              <a:tr h="897895">
                <a:tc>
                  <a:txBody>
                    <a:bodyPr/>
                    <a:lstStyle/>
                    <a:p>
                      <a:r>
                        <a:rPr lang="en-GB" sz="1400" b="1"/>
                        <a:t>A – Authority</a:t>
                      </a:r>
                      <a:endParaRPr lang="en-GB" sz="1400"/>
                    </a:p>
                  </a:txBody>
                  <a:tcPr marL="69069" marR="69069" marT="34534" marB="34534" anchor="ctr">
                    <a:lnL>
                      <a:noFill/>
                    </a:lnL>
                    <a:lnR>
                      <a:noFill/>
                    </a:lnR>
                    <a:lnT>
                      <a:noFill/>
                    </a:lnT>
                    <a:lnB>
                      <a:noFill/>
                    </a:lnB>
                    <a:noFill/>
                  </a:tcPr>
                </a:tc>
                <a:tc>
                  <a:txBody>
                    <a:bodyPr/>
                    <a:lstStyle/>
                    <a:p>
                      <a:r>
                        <a:rPr lang="en-GB" sz="1400" dirty="0"/>
                        <a:t>Written by </a:t>
                      </a:r>
                      <a:r>
                        <a:rPr lang="en-GB" sz="1400" b="1" dirty="0"/>
                        <a:t>Bernadette Melnyk</a:t>
                      </a:r>
                      <a:r>
                        <a:rPr lang="en-GB" sz="1400" dirty="0"/>
                        <a:t> and </a:t>
                      </a:r>
                      <a:r>
                        <a:rPr lang="en-GB" sz="1400" b="1" dirty="0"/>
                        <a:t>Ellen Fineout-Overholt</a:t>
                      </a:r>
                      <a:r>
                        <a:rPr lang="en-GB" sz="1400" dirty="0"/>
                        <a:t>, both respected experts in nursing research and EBP; published by </a:t>
                      </a:r>
                      <a:r>
                        <a:rPr lang="en-GB" sz="1400" b="1" dirty="0"/>
                        <a:t>Wolters Kluwer</a:t>
                      </a:r>
                      <a:r>
                        <a:rPr lang="en-GB" sz="1400" dirty="0"/>
                        <a:t>, a reputable health sciences publisher.</a:t>
                      </a:r>
                    </a:p>
                  </a:txBody>
                  <a:tcPr marL="69069" marR="69069" marT="34534" marB="34534" anchor="ctr">
                    <a:lnL>
                      <a:noFill/>
                    </a:lnL>
                    <a:lnR>
                      <a:noFill/>
                    </a:lnR>
                    <a:lnT>
                      <a:noFill/>
                    </a:lnT>
                    <a:lnB>
                      <a:noFill/>
                    </a:lnB>
                    <a:noFill/>
                  </a:tcPr>
                </a:tc>
                <a:extLst>
                  <a:ext uri="{0D108BD9-81ED-4DB2-BD59-A6C34878D82A}">
                    <a16:rowId xmlns:a16="http://schemas.microsoft.com/office/drawing/2014/main" val="1592114425"/>
                  </a:ext>
                </a:extLst>
              </a:tr>
              <a:tr h="690689">
                <a:tc>
                  <a:txBody>
                    <a:bodyPr/>
                    <a:lstStyle/>
                    <a:p>
                      <a:r>
                        <a:rPr lang="en-GB" sz="1400" b="1"/>
                        <a:t>A – Accuracy</a:t>
                      </a:r>
                      <a:endParaRPr lang="en-GB" sz="1400"/>
                    </a:p>
                  </a:txBody>
                  <a:tcPr marL="69069" marR="69069" marT="34534" marB="34534" anchor="ctr">
                    <a:lnL>
                      <a:noFill/>
                    </a:lnL>
                    <a:lnR>
                      <a:noFill/>
                    </a:lnR>
                    <a:lnT>
                      <a:noFill/>
                    </a:lnT>
                    <a:lnB>
                      <a:noFill/>
                    </a:lnB>
                    <a:noFill/>
                  </a:tcPr>
                </a:tc>
                <a:tc>
                  <a:txBody>
                    <a:bodyPr/>
                    <a:lstStyle/>
                    <a:p>
                      <a:r>
                        <a:rPr lang="en-GB" sz="1400"/>
                        <a:t>Based on peer-reviewed studies, clinical guidelines, and systematic reviews; references are cited throughout.</a:t>
                      </a:r>
                    </a:p>
                  </a:txBody>
                  <a:tcPr marL="69069" marR="69069" marT="34534" marB="34534" anchor="ctr">
                    <a:lnL>
                      <a:noFill/>
                    </a:lnL>
                    <a:lnR>
                      <a:noFill/>
                    </a:lnR>
                    <a:lnT>
                      <a:noFill/>
                    </a:lnT>
                    <a:lnB>
                      <a:noFill/>
                    </a:lnB>
                    <a:noFill/>
                  </a:tcPr>
                </a:tc>
                <a:extLst>
                  <a:ext uri="{0D108BD9-81ED-4DB2-BD59-A6C34878D82A}">
                    <a16:rowId xmlns:a16="http://schemas.microsoft.com/office/drawing/2014/main" val="454361023"/>
                  </a:ext>
                </a:extLst>
              </a:tr>
              <a:tr h="897895">
                <a:tc>
                  <a:txBody>
                    <a:bodyPr/>
                    <a:lstStyle/>
                    <a:p>
                      <a:r>
                        <a:rPr lang="en-GB" sz="1400" b="1"/>
                        <a:t>P – Purpose</a:t>
                      </a:r>
                      <a:endParaRPr lang="en-GB" sz="1400"/>
                    </a:p>
                  </a:txBody>
                  <a:tcPr marL="69069" marR="69069" marT="34534" marB="34534" anchor="ctr">
                    <a:lnL>
                      <a:noFill/>
                    </a:lnL>
                    <a:lnR>
                      <a:noFill/>
                    </a:lnR>
                    <a:lnT>
                      <a:noFill/>
                    </a:lnT>
                    <a:lnB>
                      <a:noFill/>
                    </a:lnB>
                    <a:noFill/>
                  </a:tcPr>
                </a:tc>
                <a:tc>
                  <a:txBody>
                    <a:bodyPr/>
                    <a:lstStyle/>
                    <a:p>
                      <a:r>
                        <a:rPr lang="en-GB" sz="1400" dirty="0"/>
                        <a:t>Educational and professional — to inform and guide nurses in applying EBP to improve patient outcomes. It’s </a:t>
                      </a:r>
                      <a:r>
                        <a:rPr lang="en-GB" sz="1400" b="1" dirty="0"/>
                        <a:t>objective</a:t>
                      </a:r>
                      <a:r>
                        <a:rPr lang="en-GB" sz="1400" dirty="0"/>
                        <a:t> and research-driven, not commercial.</a:t>
                      </a:r>
                    </a:p>
                  </a:txBody>
                  <a:tcPr marL="69069" marR="69069" marT="34534" marB="34534" anchor="ctr">
                    <a:lnL>
                      <a:noFill/>
                    </a:lnL>
                    <a:lnR>
                      <a:noFill/>
                    </a:lnR>
                    <a:lnT>
                      <a:noFill/>
                    </a:lnT>
                    <a:lnB>
                      <a:noFill/>
                    </a:lnB>
                    <a:noFill/>
                  </a:tcPr>
                </a:tc>
                <a:extLst>
                  <a:ext uri="{0D108BD9-81ED-4DB2-BD59-A6C34878D82A}">
                    <a16:rowId xmlns:a16="http://schemas.microsoft.com/office/drawing/2014/main" val="3911390628"/>
                  </a:ext>
                </a:extLst>
              </a:tr>
            </a:tbl>
          </a:graphicData>
        </a:graphic>
      </p:graphicFrame>
      <p:sp>
        <p:nvSpPr>
          <p:cNvPr id="3" name="Rectangle 1">
            <a:extLst>
              <a:ext uri="{FF2B5EF4-FFF2-40B4-BE49-F238E27FC236}">
                <a16:creationId xmlns:a16="http://schemas.microsoft.com/office/drawing/2014/main" id="{E616E7F5-9115-F854-E3EA-D148DCF6EDD5}"/>
              </a:ext>
            </a:extLst>
          </p:cNvPr>
          <p:cNvSpPr>
            <a:spLocks noChangeArrowheads="1"/>
          </p:cNvSpPr>
          <p:nvPr/>
        </p:nvSpPr>
        <p:spPr bwMode="auto">
          <a:xfrm>
            <a:off x="281628" y="74311"/>
            <a:ext cx="825783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000000"/>
                </a:solidFill>
                <a:effectLst/>
                <a:latin typeface="Arial" panose="020B0604020202020204" pitchFamily="34" charset="0"/>
              </a:rPr>
              <a:t>Title:</a:t>
            </a: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0" i="1" u="none" strike="noStrike" cap="none" normalizeH="0" baseline="0" dirty="0">
                <a:ln>
                  <a:noFill/>
                </a:ln>
                <a:solidFill>
                  <a:srgbClr val="000000"/>
                </a:solidFill>
                <a:effectLst/>
                <a:latin typeface="Arial" panose="020B0604020202020204" pitchFamily="34" charset="0"/>
              </a:rPr>
              <a:t>Evidence-Based Practice in Nursing &amp; Healthcare: A Guide to Best Practice</a:t>
            </a:r>
            <a:br>
              <a:rPr kumimoji="0" lang="en-US" altLang="en-US" sz="1800" b="0" i="0" u="none" strike="noStrike" cap="none" normalizeH="0" baseline="0" dirty="0">
                <a:ln>
                  <a:noFill/>
                </a:ln>
                <a:solidFill>
                  <a:srgbClr val="000000"/>
                </a:solidFill>
                <a:effectLst/>
                <a:latin typeface="Arial" panose="020B0604020202020204" pitchFamily="34" charset="0"/>
              </a:rPr>
            </a:br>
            <a:r>
              <a:rPr kumimoji="0" lang="en-US" altLang="en-US" sz="1800" b="1" i="0" u="none" strike="noStrike" cap="none" normalizeH="0" baseline="0" dirty="0">
                <a:ln>
                  <a:noFill/>
                </a:ln>
                <a:solidFill>
                  <a:srgbClr val="000000"/>
                </a:solidFill>
                <a:effectLst/>
                <a:latin typeface="Arial" panose="020B0604020202020204" pitchFamily="34" charset="0"/>
              </a:rPr>
              <a:t>Authors:</a:t>
            </a:r>
            <a:r>
              <a:rPr kumimoji="0" lang="en-US" altLang="en-US" sz="1800" b="0" i="0" u="none" strike="noStrike" cap="none" normalizeH="0" baseline="0" dirty="0">
                <a:ln>
                  <a:noFill/>
                </a:ln>
                <a:solidFill>
                  <a:srgbClr val="000000"/>
                </a:solidFill>
                <a:effectLst/>
                <a:latin typeface="Arial" panose="020B0604020202020204" pitchFamily="34" charset="0"/>
              </a:rPr>
              <a:t> Melnyk, B. M., &amp; Fineout-Overholt, E.</a:t>
            </a:r>
            <a:br>
              <a:rPr kumimoji="0" lang="en-US" altLang="en-US" sz="1800" b="0" i="0" u="none" strike="noStrike" cap="none" normalizeH="0" baseline="0" dirty="0">
                <a:ln>
                  <a:noFill/>
                </a:ln>
                <a:solidFill>
                  <a:srgbClr val="000000"/>
                </a:solidFill>
                <a:effectLst/>
                <a:latin typeface="Arial" panose="020B0604020202020204" pitchFamily="34" charset="0"/>
              </a:rPr>
            </a:br>
            <a:r>
              <a:rPr kumimoji="0" lang="en-US" altLang="en-US" sz="1800" b="1" i="0" u="none" strike="noStrike" cap="none" normalizeH="0" baseline="0" dirty="0">
                <a:ln>
                  <a:noFill/>
                </a:ln>
                <a:solidFill>
                  <a:srgbClr val="000000"/>
                </a:solidFill>
                <a:effectLst/>
                <a:latin typeface="Arial" panose="020B0604020202020204" pitchFamily="34" charset="0"/>
              </a:rPr>
              <a:t>Edition:</a:t>
            </a:r>
            <a:r>
              <a:rPr kumimoji="0" lang="en-US" altLang="en-US" sz="1800" b="0" i="0" u="none" strike="noStrike" cap="none" normalizeH="0" baseline="0" dirty="0">
                <a:ln>
                  <a:noFill/>
                </a:ln>
                <a:solidFill>
                  <a:srgbClr val="000000"/>
                </a:solidFill>
                <a:effectLst/>
                <a:latin typeface="Arial" panose="020B0604020202020204" pitchFamily="34" charset="0"/>
              </a:rPr>
              <a:t> 5th Edition (2023)</a:t>
            </a:r>
            <a:br>
              <a:rPr kumimoji="0" lang="en-US" altLang="en-US" sz="1800" b="0" i="0" u="none" strike="noStrike" cap="none" normalizeH="0" baseline="0" dirty="0">
                <a:ln>
                  <a:noFill/>
                </a:ln>
                <a:solidFill>
                  <a:srgbClr val="000000"/>
                </a:solidFill>
                <a:effectLst/>
                <a:latin typeface="Arial" panose="020B0604020202020204" pitchFamily="34" charset="0"/>
              </a:rPr>
            </a:br>
            <a:r>
              <a:rPr kumimoji="0" lang="en-US" altLang="en-US" sz="1800" b="1" i="0" u="none" strike="noStrike" cap="none" normalizeH="0" baseline="0" dirty="0">
                <a:ln>
                  <a:noFill/>
                </a:ln>
                <a:solidFill>
                  <a:srgbClr val="000000"/>
                </a:solidFill>
                <a:effectLst/>
                <a:latin typeface="Arial" panose="020B0604020202020204" pitchFamily="34" charset="0"/>
              </a:rPr>
              <a:t>Publisher:</a:t>
            </a:r>
            <a:r>
              <a:rPr kumimoji="0" lang="en-US" altLang="en-US" sz="1800" b="0" i="0" u="none" strike="noStrike" cap="none" normalizeH="0" baseline="0" dirty="0">
                <a:ln>
                  <a:noFill/>
                </a:ln>
                <a:solidFill>
                  <a:srgbClr val="000000"/>
                </a:solidFill>
                <a:effectLst/>
                <a:latin typeface="Arial" panose="020B0604020202020204" pitchFamily="34" charset="0"/>
              </a:rPr>
              <a:t> Wolters Kluwer Health</a:t>
            </a:r>
            <a:br>
              <a:rPr kumimoji="0" lang="en-US" altLang="en-US" sz="1800" b="0" i="0" u="none" strike="noStrike" cap="none" normalizeH="0" baseline="0" dirty="0">
                <a:ln>
                  <a:noFill/>
                </a:ln>
                <a:solidFill>
                  <a:srgbClr val="000000"/>
                </a:solidFill>
                <a:effectLst/>
                <a:latin typeface="Arial" panose="020B0604020202020204" pitchFamily="34" charset="0"/>
              </a:rPr>
            </a:br>
            <a:r>
              <a:rPr kumimoji="0" lang="en-US" altLang="en-US" sz="1800" b="1" i="0" u="none" strike="noStrike" cap="none" normalizeH="0" baseline="0" dirty="0">
                <a:ln>
                  <a:noFill/>
                </a:ln>
                <a:solidFill>
                  <a:srgbClr val="000000"/>
                </a:solidFill>
                <a:effectLst/>
                <a:latin typeface="Arial" panose="020B0604020202020204" pitchFamily="34" charset="0"/>
              </a:rPr>
              <a:t>ISBN:</a:t>
            </a:r>
            <a:r>
              <a:rPr kumimoji="0" lang="en-US" altLang="en-US" sz="1800" b="0" i="0" u="none" strike="noStrike" cap="none" normalizeH="0" baseline="0" dirty="0">
                <a:ln>
                  <a:noFill/>
                </a:ln>
                <a:solidFill>
                  <a:srgbClr val="000000"/>
                </a:solidFill>
                <a:effectLst/>
                <a:latin typeface="Arial" panose="020B0604020202020204" pitchFamily="34" charset="0"/>
              </a:rPr>
              <a:t> 978-1975185734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CFE94FEC-1C42-2100-FCEF-28DDE04B1A50}"/>
              </a:ext>
            </a:extLst>
          </p:cNvPr>
          <p:cNvSpPr>
            <a:spLocks noChangeArrowheads="1"/>
          </p:cNvSpPr>
          <p:nvPr/>
        </p:nvSpPr>
        <p:spPr bwMode="auto">
          <a:xfrm>
            <a:off x="0" y="1666206"/>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3">
            <a:extLst>
              <a:ext uri="{FF2B5EF4-FFF2-40B4-BE49-F238E27FC236}">
                <a16:creationId xmlns:a16="http://schemas.microsoft.com/office/drawing/2014/main" id="{B9B9C281-73AF-DB06-7A87-E9B1A455D75D}"/>
              </a:ext>
            </a:extLst>
          </p:cNvPr>
          <p:cNvSpPr>
            <a:spLocks noChangeArrowheads="1"/>
          </p:cNvSpPr>
          <p:nvPr/>
        </p:nvSpPr>
        <p:spPr bwMode="auto">
          <a:xfrm>
            <a:off x="377162" y="1634623"/>
            <a:ext cx="189693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CRAAP Test Evaluation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81702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3C836-75C1-F4CE-C28C-BEA2237F117D}"/>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731FDB-CD68-5757-2D3D-61A78DF8D89A}"/>
              </a:ext>
            </a:extLst>
          </p:cNvPr>
          <p:cNvSpPr>
            <a:spLocks noGrp="1"/>
          </p:cNvSpPr>
          <p:nvPr>
            <p:ph idx="1"/>
          </p:nvPr>
        </p:nvSpPr>
        <p:spPr>
          <a:xfrm>
            <a:off x="4447308" y="591344"/>
            <a:ext cx="6906491" cy="5585619"/>
          </a:xfrm>
        </p:spPr>
        <p:txBody>
          <a:bodyPr anchor="ctr">
            <a:normAutofit/>
          </a:bodyPr>
          <a:lstStyle/>
          <a:p>
            <a:r>
              <a:rPr lang="en-GB" sz="2000" b="0" i="0" u="none" strike="noStrike">
                <a:effectLst/>
              </a:rPr>
              <a:t>Melnyk, B.M. &amp; Fineout-Overholt, E., 2023. </a:t>
            </a:r>
            <a:r>
              <a:rPr lang="en-GB" sz="2000" b="0" i="1" u="none" strike="noStrike">
                <a:effectLst/>
              </a:rPr>
              <a:t>Evidence-Based Practice in Nursing &amp; Healthcare: A Guide to Best Practice.</a:t>
            </a:r>
            <a:r>
              <a:rPr lang="en-GB" sz="2000" b="0" i="0" u="none" strike="noStrike">
                <a:effectLst/>
              </a:rPr>
              <a:t> 5th ed. Philadelphia: Wolters Kluwer Health. ISBN: 978-1975185734.</a:t>
            </a:r>
          </a:p>
          <a:p>
            <a:r>
              <a:rPr lang="en-GB" sz="2000" b="0" i="0" u="none" strike="noStrike">
                <a:effectLst/>
              </a:rPr>
              <a:t>American Nurses Association (ANA), 2022. </a:t>
            </a:r>
            <a:r>
              <a:rPr lang="en-GB" sz="2000" b="0" i="1" u="none" strike="noStrike">
                <a:effectLst/>
              </a:rPr>
              <a:t>The Nursing Profession: Scope and Standards of Practice.</a:t>
            </a:r>
            <a:r>
              <a:rPr lang="en-GB" sz="2000" b="0" i="0" u="none" strike="noStrike">
                <a:effectLst/>
              </a:rPr>
              <a:t> 4th ed. Silver Spring, MD: American Nurses Association.</a:t>
            </a:r>
          </a:p>
          <a:p>
            <a:r>
              <a:rPr lang="en-GB" sz="2000" b="0" i="0" u="none" strike="noStrike">
                <a:effectLst/>
              </a:rPr>
              <a:t>World Health Organization (WHO), 2021. </a:t>
            </a:r>
            <a:r>
              <a:rPr lang="en-GB" sz="2000" b="0" i="1" u="none" strike="noStrike">
                <a:effectLst/>
              </a:rPr>
              <a:t>State of the World’s Nursing 2021: Investing in Education, Jobs and Leadership.</a:t>
            </a:r>
            <a:r>
              <a:rPr lang="en-GB" sz="2000" b="0" i="0" u="none" strike="noStrike">
                <a:effectLst/>
              </a:rPr>
              <a:t> Geneva: World Health Organization.</a:t>
            </a:r>
          </a:p>
          <a:p>
            <a:r>
              <a:rPr lang="en-GB" sz="2000" b="0" i="0" u="none" strike="noStrike">
                <a:effectLst/>
              </a:rPr>
              <a:t>National Health Service (NHS), 2023. </a:t>
            </a:r>
            <a:r>
              <a:rPr lang="en-GB" sz="2000" b="0" i="1" u="none" strike="noStrike">
                <a:effectLst/>
              </a:rPr>
              <a:t>Roles in Nursing.</a:t>
            </a:r>
            <a:r>
              <a:rPr lang="en-GB" sz="2000" b="0" i="0" u="none" strike="noStrike">
                <a:effectLst/>
              </a:rPr>
              <a:t> [online] Available at: </a:t>
            </a:r>
            <a:r>
              <a:rPr lang="en-GB" sz="2000" b="0" i="0" u="none" strike="noStrike">
                <a:effectLst/>
                <a:hlinkClick r:id="rId2"/>
              </a:rPr>
              <a:t>https://www.healthcareers.nhs.uk/explore-roles/nursing</a:t>
            </a:r>
            <a:r>
              <a:rPr lang="en-GB" sz="2000" b="0" i="0" u="none" strike="noStrike">
                <a:effectLst/>
              </a:rPr>
              <a:t> [Accessed 30 October 2025].</a:t>
            </a:r>
          </a:p>
          <a:p>
            <a:r>
              <a:rPr lang="en-GB" sz="2000" b="0" i="0" u="none" strike="noStrike">
                <a:effectLst/>
              </a:rPr>
              <a:t>Royal College of Nursing (RCN), 2022. </a:t>
            </a:r>
            <a:r>
              <a:rPr lang="en-GB" sz="2000" b="0" i="1" u="none" strike="noStrike">
                <a:effectLst/>
              </a:rPr>
              <a:t>Registered Nurse (RN) Role and Responsibilities.</a:t>
            </a:r>
            <a:r>
              <a:rPr lang="en-GB" sz="2000" b="0" i="0" u="none" strike="noStrike">
                <a:effectLst/>
              </a:rPr>
              <a:t> [online] Available at: </a:t>
            </a:r>
            <a:r>
              <a:rPr lang="en-GB" sz="2000" b="0" i="0" u="none" strike="noStrike">
                <a:effectLst/>
                <a:hlinkClick r:id="rId3"/>
              </a:rPr>
              <a:t>https://www.rcn.org.uk/</a:t>
            </a:r>
            <a:r>
              <a:rPr lang="en-GB" sz="2000" b="0" i="0" u="none" strike="noStrike">
                <a:effectLst/>
              </a:rPr>
              <a:t> [Accessed 30 October 2025].</a:t>
            </a:r>
          </a:p>
          <a:p>
            <a:endParaRPr lang="en-US" sz="2000"/>
          </a:p>
        </p:txBody>
      </p:sp>
    </p:spTree>
    <p:extLst>
      <p:ext uri="{BB962C8B-B14F-4D97-AF65-F5344CB8AC3E}">
        <p14:creationId xmlns:p14="http://schemas.microsoft.com/office/powerpoint/2010/main" val="3474227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1840</Words>
  <Application>Microsoft Macintosh PowerPoint</Application>
  <PresentationFormat>Widescreen</PresentationFormat>
  <Paragraphs>128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-webkit-standard</vt:lpstr>
      <vt:lpstr>Aptos</vt:lpstr>
      <vt:lpstr>Aptos Display</vt:lpstr>
      <vt:lpstr>Arial</vt:lpstr>
      <vt:lpstr>Office Theme</vt:lpstr>
      <vt:lpstr>presentation</vt:lpstr>
      <vt:lpstr>Type Of Nurses</vt:lpstr>
      <vt:lpstr>PowerPoint Presentation</vt:lpstr>
      <vt:lpstr>PowerPoint Presentation</vt:lpstr>
      <vt:lpstr>PowerPoint Presentation</vt:lpstr>
      <vt:lpstr>PowerPoint Presentation</vt:lpstr>
      <vt:lpstr>Registered Nurse (RN)</vt:lpstr>
      <vt:lpstr>Three Essential Skills for an RN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samiraserbana1389@outlook.com</dc:creator>
  <cp:lastModifiedBy>samiraserbana1389@outlook.com</cp:lastModifiedBy>
  <cp:revision>2</cp:revision>
  <dcterms:created xsi:type="dcterms:W3CDTF">2025-10-12T20:34:58Z</dcterms:created>
  <dcterms:modified xsi:type="dcterms:W3CDTF">2025-10-30T21:56:29Z</dcterms:modified>
</cp:coreProperties>
</file>