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9/29/2019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9/29/2019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9/29/2019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012763" y="241390"/>
            <a:ext cx="3899079" cy="35029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 am all about the positive, and I personally respond well to positive reinforcement.</a:t>
            </a:r>
          </a:p>
          <a:p>
            <a:pPr marL="285750" indent="-285750">
              <a:buFont typeface="Arial" panose="020B0604020202020204" pitchFamily="34" charset="0"/>
              <a:buChar char="•"/>
            </a:pPr>
            <a:r>
              <a:rPr lang="en-US" dirty="0"/>
              <a:t>I always work with a smile on my face and am very enthusiastic.</a:t>
            </a:r>
          </a:p>
          <a:p>
            <a:pPr marL="285750" indent="-285750">
              <a:buFont typeface="Arial" panose="020B0604020202020204" pitchFamily="34" charset="0"/>
              <a:buChar char="•"/>
            </a:pPr>
            <a:r>
              <a:rPr lang="en-US" dirty="0"/>
              <a:t>I am naturally loud and assertive.</a:t>
            </a:r>
          </a:p>
          <a:p>
            <a:pPr marL="285750" indent="-285750">
              <a:buFont typeface="Arial" panose="020B0604020202020204" pitchFamily="34" charset="0"/>
              <a:buChar char="•"/>
            </a:pPr>
            <a:endParaRPr lang="en-US" dirty="0"/>
          </a:p>
          <a:p>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225029" y="380418"/>
            <a:ext cx="3488787" cy="52322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70046" y="2495647"/>
            <a:ext cx="3768399" cy="1822431"/>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93053" y="2495647"/>
            <a:ext cx="3629346" cy="2277547"/>
          </a:xfrm>
          <a:prstGeom prst="rect">
            <a:avLst/>
          </a:prstGeom>
          <a:noFill/>
        </p:spPr>
        <p:txBody>
          <a:bodyPr wrap="square" rtlCol="0">
            <a:spAutoFit/>
          </a:bodyPr>
          <a:lstStyle/>
          <a:p>
            <a:r>
              <a:rPr lang="en-GB" sz="1400" b="1" u="sng" dirty="0" err="1"/>
              <a:t>Profiad</a:t>
            </a:r>
            <a:r>
              <a:rPr lang="en-GB" sz="1400" b="1" u="sng" dirty="0"/>
              <a:t> </a:t>
            </a:r>
            <a:r>
              <a:rPr lang="en-GB" sz="1400" b="1" u="sng" dirty="0" err="1"/>
              <a:t>addysgu</a:t>
            </a:r>
            <a:r>
              <a:rPr lang="en-GB" sz="1400" b="1" u="sng" dirty="0"/>
              <a:t> </a:t>
            </a:r>
            <a:r>
              <a:rPr lang="en-GB" sz="1400" b="1" u="sng" dirty="0" err="1"/>
              <a:t>blaenorol</a:t>
            </a:r>
            <a:endParaRPr lang="en-GB" sz="1400" b="1" u="sng" dirty="0"/>
          </a:p>
          <a:p>
            <a:r>
              <a:rPr lang="en-GB" sz="1400" b="1" u="sng" dirty="0"/>
              <a:t>Previous teaching experiences </a:t>
            </a:r>
          </a:p>
          <a:p>
            <a:endParaRPr lang="en-GB" sz="1400" dirty="0"/>
          </a:p>
          <a:p>
            <a:pPr marL="171450" indent="-171450">
              <a:buFont typeface="Arial" panose="020B0604020202020204" pitchFamily="34" charset="0"/>
              <a:buChar char="•"/>
            </a:pPr>
            <a:r>
              <a:rPr lang="en-GB" sz="1400" dirty="0"/>
              <a:t>I have worked as a TA for a whole academic year supporting the Science department with groups of pupils displaying behaviour and engagement difficulties.</a:t>
            </a:r>
          </a:p>
          <a:p>
            <a:endParaRPr lang="en-GB" sz="1200" dirty="0"/>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4000738" y="3832262"/>
            <a:ext cx="8090439" cy="3025738"/>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41069" y="3898581"/>
            <a:ext cx="7895581" cy="2893100"/>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dirty="0"/>
          </a:p>
          <a:p>
            <a:pPr marL="228600" indent="-228600">
              <a:buAutoNum type="arabicParenR"/>
            </a:pPr>
            <a:r>
              <a:rPr lang="en-GB" sz="1400" dirty="0"/>
              <a:t>A desire to shape a better future for Wales through the medium of education, where people have the knowledge and skills to make or implement decisions or actions that benefit the collective, not just themselves.</a:t>
            </a:r>
          </a:p>
          <a:p>
            <a:pPr marL="228600" indent="-228600">
              <a:buAutoNum type="arabicParenR"/>
            </a:pPr>
            <a:r>
              <a:rPr lang="en-GB" sz="1400" dirty="0"/>
              <a:t>It is renowned profession for being challenging, and I as a person like to be challenged. My experiences as a TA have also taught me that with perseverance brings rewards that have significant impacts on student’s futures that are memorable.</a:t>
            </a:r>
          </a:p>
          <a:p>
            <a:pPr marL="228600" indent="-228600">
              <a:buAutoNum type="arabicParenR"/>
            </a:pPr>
            <a:r>
              <a:rPr lang="en-GB" sz="1400" dirty="0"/>
              <a:t>Working with kids is unique as you come to expect the unexpected, so you always have to be on your toes, and is far from boring. This means that every lesson can result in positive and negative outcomes, which we as teachers must learn and adapt from to improve our own style. </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138350" y="233765"/>
            <a:ext cx="4002800" cy="1919277"/>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187430" y="263207"/>
            <a:ext cx="3866691" cy="1815882"/>
          </a:xfrm>
          <a:prstGeom prst="rect">
            <a:avLst/>
          </a:prstGeom>
          <a:noFill/>
        </p:spPr>
        <p:txBody>
          <a:bodyPr wrap="square" rtlCol="0">
            <a:spAutoFit/>
          </a:bodyPr>
          <a:lstStyle/>
          <a:p>
            <a:r>
              <a:rPr lang="en-GB" sz="1400" b="1" u="sng" dirty="0"/>
              <a:t>Y math o </a:t>
            </a:r>
            <a:r>
              <a:rPr lang="en-GB" sz="1400" b="1" u="sng" dirty="0" err="1"/>
              <a:t>athro</a:t>
            </a:r>
            <a:r>
              <a:rPr lang="en-GB" sz="1400" b="1" u="sng" dirty="0"/>
              <a:t> </a:t>
            </a:r>
            <a:r>
              <a:rPr lang="en-GB" sz="1400" b="1" u="sng" dirty="0" err="1"/>
              <a:t>hoffaf</a:t>
            </a:r>
            <a:r>
              <a:rPr lang="en-GB" sz="1400" b="1" u="sng" dirty="0"/>
              <a:t> bod</a:t>
            </a:r>
          </a:p>
          <a:p>
            <a:r>
              <a:rPr lang="en-GB" sz="1400" b="1" u="sng" dirty="0"/>
              <a:t>The kind of teacher I aspire to be</a:t>
            </a:r>
          </a:p>
          <a:p>
            <a:endParaRPr lang="en-GB" sz="1400" dirty="0"/>
          </a:p>
          <a:p>
            <a:pPr marL="228600" indent="-228600">
              <a:buAutoNum type="arabicParenR"/>
            </a:pPr>
            <a:r>
              <a:rPr lang="en-GB" sz="1400" dirty="0"/>
              <a:t>Allow kids to be creative and express themselves.</a:t>
            </a:r>
          </a:p>
          <a:p>
            <a:pPr marL="228600" indent="-228600">
              <a:buAutoNum type="arabicParenR"/>
            </a:pPr>
            <a:r>
              <a:rPr lang="en-GB" sz="1400" dirty="0"/>
              <a:t>Provide a safe and caring environment in which kids can learn.</a:t>
            </a:r>
          </a:p>
          <a:p>
            <a:pPr marL="228600" indent="-228600">
              <a:buFontTx/>
              <a:buAutoNum type="arabicParenR"/>
            </a:pPr>
            <a:r>
              <a:rPr lang="en-GB" sz="1400" dirty="0"/>
              <a:t>Treat students equally and fairly.</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8081206" y="2245835"/>
            <a:ext cx="4040748" cy="1498457"/>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8138350" y="2280313"/>
            <a:ext cx="3814240" cy="523220"/>
          </a:xfrm>
          <a:prstGeom prst="rect">
            <a:avLst/>
          </a:prstGeom>
          <a:noFill/>
        </p:spPr>
        <p:txBody>
          <a:bodyPr wrap="square" rtlCol="0">
            <a:spAutoFit/>
          </a:bodyPr>
          <a:lstStyle/>
          <a:p>
            <a:r>
              <a:rPr lang="en-GB" sz="1400" b="1" u="sng" dirty="0" err="1"/>
              <a:t>Meysydd</a:t>
            </a:r>
            <a:r>
              <a:rPr lang="en-GB" sz="1400" b="1" u="sng" dirty="0"/>
              <a:t> / </a:t>
            </a:r>
            <a:r>
              <a:rPr lang="en-GB" sz="1400" b="1" u="sng" dirty="0" err="1"/>
              <a:t>pynciau</a:t>
            </a:r>
            <a:r>
              <a:rPr lang="en-GB" sz="1400" b="1" u="sng" dirty="0"/>
              <a:t> </a:t>
            </a:r>
            <a:r>
              <a:rPr lang="en-GB" sz="1400" b="1" u="sng" dirty="0" err="1"/>
              <a:t>medraf</a:t>
            </a:r>
            <a:r>
              <a:rPr lang="en-GB" sz="1400" b="1" u="sng" dirty="0"/>
              <a:t> </a:t>
            </a:r>
            <a:r>
              <a:rPr lang="en-GB" sz="1400" b="1" u="sng" dirty="0" err="1"/>
              <a:t>eu</a:t>
            </a:r>
            <a:r>
              <a:rPr lang="en-GB" sz="1400" b="1" u="sng" dirty="0"/>
              <a:t> </a:t>
            </a:r>
            <a:r>
              <a:rPr lang="en-GB" sz="1400" b="1" u="sng" dirty="0" err="1"/>
              <a:t>haddysgu</a:t>
            </a:r>
            <a:endParaRPr lang="en-GB" sz="1400" b="1" u="sng" dirty="0"/>
          </a:p>
          <a:p>
            <a:r>
              <a:rPr lang="en-GB" sz="1400" b="1" u="sng" dirty="0"/>
              <a:t>Areas / subjects I could teach</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00823" y="4462813"/>
            <a:ext cx="3758720" cy="2328867"/>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129865" y="4462814"/>
            <a:ext cx="3668249" cy="2768300"/>
          </a:xfrm>
          <a:prstGeom prst="rect">
            <a:avLst/>
          </a:prstGeom>
          <a:noFill/>
        </p:spPr>
        <p:txBody>
          <a:bodyPr wrap="square" rtlCol="0">
            <a:spAutoFit/>
          </a:bodyPr>
          <a:lstStyle/>
          <a:p>
            <a:r>
              <a:rPr lang="en-GB" sz="1400" b="1" u="sng" dirty="0" err="1"/>
              <a:t>Cefndir</a:t>
            </a:r>
            <a:r>
              <a:rPr lang="en-GB" sz="1400" b="1" u="sng" dirty="0"/>
              <a:t> </a:t>
            </a:r>
            <a:r>
              <a:rPr lang="en-GB" sz="1400" b="1" u="sng" dirty="0" err="1"/>
              <a:t>academaidd</a:t>
            </a:r>
            <a:endParaRPr lang="en-GB" sz="1400" b="1" u="sng" dirty="0"/>
          </a:p>
          <a:p>
            <a:r>
              <a:rPr lang="en-GB" sz="1400" b="1" u="sng" dirty="0"/>
              <a:t>Academic history</a:t>
            </a:r>
          </a:p>
          <a:p>
            <a:endParaRPr lang="en-GB" sz="1400" dirty="0"/>
          </a:p>
          <a:p>
            <a:pPr marL="171450" indent="-171450">
              <a:buFont typeface="Arial" panose="020B0604020202020204" pitchFamily="34" charset="0"/>
              <a:buChar char="•"/>
            </a:pPr>
            <a:r>
              <a:rPr lang="en-GB" sz="1400" dirty="0"/>
              <a:t>I have an MSc in Environmental Hydrogeology from Cardiff University.</a:t>
            </a:r>
          </a:p>
          <a:p>
            <a:pPr marL="171450" indent="-171450">
              <a:buFont typeface="Arial" panose="020B0604020202020204" pitchFamily="34" charset="0"/>
              <a:buChar char="•"/>
            </a:pPr>
            <a:r>
              <a:rPr lang="en-GB" sz="1400" dirty="0"/>
              <a:t>I have a 2:1 Honours in BSc Environmental Geoscience from Cardiff University.</a:t>
            </a:r>
          </a:p>
          <a:p>
            <a:pPr marL="171450" indent="-171450">
              <a:buFont typeface="Arial" panose="020B0604020202020204" pitchFamily="34" charset="0"/>
              <a:buChar char="•"/>
            </a:pPr>
            <a:r>
              <a:rPr lang="en-GB" sz="1400" dirty="0"/>
              <a:t>I have 3 A Levels in Geography, Geology and PE.</a:t>
            </a:r>
          </a:p>
          <a:p>
            <a:pPr marL="171450" indent="-171450">
              <a:buFont typeface="Arial" panose="020B0604020202020204" pitchFamily="34" charset="0"/>
              <a:buChar char="•"/>
            </a:pPr>
            <a:endParaRPr lang="en-GB" sz="1200" dirty="0"/>
          </a:p>
          <a:p>
            <a:endParaRPr lang="en-GB" dirty="0"/>
          </a:p>
        </p:txBody>
      </p:sp>
      <p:sp>
        <p:nvSpPr>
          <p:cNvPr id="2" name="TextBox 1">
            <a:extLst>
              <a:ext uri="{FF2B5EF4-FFF2-40B4-BE49-F238E27FC236}">
                <a16:creationId xmlns:a16="http://schemas.microsoft.com/office/drawing/2014/main" id="{06F0983F-6D77-4EFA-BC63-9CA1050248D9}"/>
              </a:ext>
            </a:extLst>
          </p:cNvPr>
          <p:cNvSpPr txBox="1"/>
          <p:nvPr/>
        </p:nvSpPr>
        <p:spPr>
          <a:xfrm>
            <a:off x="8202796" y="2820962"/>
            <a:ext cx="3498144" cy="923330"/>
          </a:xfrm>
          <a:prstGeom prst="rect">
            <a:avLst/>
          </a:prstGeom>
          <a:noFill/>
        </p:spPr>
        <p:txBody>
          <a:bodyPr wrap="square" rtlCol="0">
            <a:spAutoFit/>
          </a:bodyPr>
          <a:lstStyle/>
          <a:p>
            <a:pPr marL="285750" indent="-285750">
              <a:buFont typeface="Arial" panose="020B0604020202020204" pitchFamily="34" charset="0"/>
              <a:buChar char="•"/>
            </a:pPr>
            <a:r>
              <a:rPr lang="en-US" dirty="0"/>
              <a:t>Geography</a:t>
            </a:r>
          </a:p>
          <a:p>
            <a:pPr marL="285750" indent="-285750">
              <a:buFont typeface="Arial" panose="020B0604020202020204" pitchFamily="34" charset="0"/>
              <a:buChar char="•"/>
            </a:pPr>
            <a:r>
              <a:rPr lang="en-US" dirty="0"/>
              <a:t>PE</a:t>
            </a:r>
          </a:p>
          <a:p>
            <a:pPr marL="285750" indent="-285750">
              <a:buFont typeface="Arial" panose="020B0604020202020204" pitchFamily="34" charset="0"/>
              <a:buChar char="•"/>
            </a:pPr>
            <a:r>
              <a:rPr lang="en-US" dirty="0"/>
              <a:t>Science KS3</a:t>
            </a:r>
          </a:p>
        </p:txBody>
      </p:sp>
      <p:pic>
        <p:nvPicPr>
          <p:cNvPr id="6" name="Picture 5" descr="Two people smiling for the camera&#10;&#10;Description automatically generated">
            <a:extLst>
              <a:ext uri="{FF2B5EF4-FFF2-40B4-BE49-F238E27FC236}">
                <a16:creationId xmlns:a16="http://schemas.microsoft.com/office/drawing/2014/main" id="{B9B3F025-6381-45FA-9C3F-3011317FBD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449" y="55558"/>
            <a:ext cx="3241192" cy="2328867"/>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130</TotalTime>
  <Words>319</Words>
  <Application>Microsoft Office PowerPoint</Application>
  <PresentationFormat>Widescreen</PresentationFormat>
  <Paragraphs>36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Sean Michael Discombe</cp:lastModifiedBy>
  <cp:revision>13</cp:revision>
  <dcterms:created xsi:type="dcterms:W3CDTF">2019-09-05T20:58:34Z</dcterms:created>
  <dcterms:modified xsi:type="dcterms:W3CDTF">2019-09-29T12:50:34Z</dcterms:modified>
</cp:coreProperties>
</file>