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6"/>
  </p:notesMasterIdLst>
  <p:sldIdLst>
    <p:sldId id="308" r:id="rId2"/>
    <p:sldId id="257" r:id="rId3"/>
    <p:sldId id="309" r:id="rId4"/>
    <p:sldId id="310" r:id="rId5"/>
    <p:sldId id="311" r:id="rId6"/>
    <p:sldId id="259" r:id="rId7"/>
    <p:sldId id="260" r:id="rId8"/>
    <p:sldId id="261" r:id="rId9"/>
    <p:sldId id="263" r:id="rId10"/>
    <p:sldId id="264" r:id="rId11"/>
    <p:sldId id="265" r:id="rId12"/>
    <p:sldId id="266" r:id="rId13"/>
    <p:sldId id="268" r:id="rId14"/>
    <p:sldId id="312" r:id="rId15"/>
    <p:sldId id="313" r:id="rId16"/>
    <p:sldId id="314" r:id="rId17"/>
    <p:sldId id="270" r:id="rId18"/>
    <p:sldId id="315" r:id="rId19"/>
    <p:sldId id="316" r:id="rId20"/>
    <p:sldId id="271" r:id="rId21"/>
    <p:sldId id="272" r:id="rId22"/>
    <p:sldId id="273" r:id="rId23"/>
    <p:sldId id="274" r:id="rId24"/>
    <p:sldId id="317" r:id="rId25"/>
    <p:sldId id="278" r:id="rId26"/>
    <p:sldId id="318" r:id="rId27"/>
    <p:sldId id="319" r:id="rId28"/>
    <p:sldId id="322" r:id="rId29"/>
    <p:sldId id="320" r:id="rId30"/>
    <p:sldId id="323" r:id="rId31"/>
    <p:sldId id="321" r:id="rId32"/>
    <p:sldId id="324" r:id="rId33"/>
    <p:sldId id="284" r:id="rId34"/>
    <p:sldId id="28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EEC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34" autoAdjust="0"/>
    <p:restoredTop sz="58114"/>
  </p:normalViewPr>
  <p:slideViewPr>
    <p:cSldViewPr snapToGrid="0">
      <p:cViewPr varScale="1">
        <p:scale>
          <a:sx n="61" d="100"/>
          <a:sy n="61" d="100"/>
        </p:scale>
        <p:origin x="232" y="296"/>
      </p:cViewPr>
      <p:guideLst/>
    </p:cSldViewPr>
  </p:slideViewPr>
  <p:outlineViewPr>
    <p:cViewPr>
      <p:scale>
        <a:sx n="33" d="100"/>
        <a:sy n="33" d="100"/>
      </p:scale>
      <p:origin x="0" y="-4704"/>
    </p:cViewPr>
  </p:outlin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666F61-F271-49D4-9BAD-C100A31E580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B8AF739-6044-4BDD-ADDC-6F70B778F504}">
      <dgm:prSet/>
      <dgm:spPr/>
      <dgm:t>
        <a:bodyPr/>
        <a:lstStyle/>
        <a:p>
          <a:r>
            <a:rPr lang="en-GB" dirty="0"/>
            <a:t>Written Constitution</a:t>
          </a:r>
          <a:endParaRPr lang="en-US" dirty="0"/>
        </a:p>
      </dgm:t>
    </dgm:pt>
    <dgm:pt modelId="{9719CE5D-C326-41D6-8BFF-F1F219CC118A}" type="parTrans" cxnId="{526623F8-EB43-4B84-99F4-70BE156C8A5F}">
      <dgm:prSet/>
      <dgm:spPr/>
      <dgm:t>
        <a:bodyPr/>
        <a:lstStyle/>
        <a:p>
          <a:endParaRPr lang="en-US"/>
        </a:p>
      </dgm:t>
    </dgm:pt>
    <dgm:pt modelId="{BB458760-5015-401F-BF52-6AA075450441}" type="sibTrans" cxnId="{526623F8-EB43-4B84-99F4-70BE156C8A5F}">
      <dgm:prSet/>
      <dgm:spPr/>
      <dgm:t>
        <a:bodyPr/>
        <a:lstStyle/>
        <a:p>
          <a:endParaRPr lang="en-US"/>
        </a:p>
      </dgm:t>
    </dgm:pt>
    <dgm:pt modelId="{31B896AB-03FB-4A3F-9AF0-013D710F3772}">
      <dgm:prSet/>
      <dgm:spPr/>
      <dgm:t>
        <a:bodyPr/>
        <a:lstStyle/>
        <a:p>
          <a:r>
            <a:rPr lang="en-GB"/>
            <a:t>Unwritten Constitution</a:t>
          </a:r>
          <a:endParaRPr lang="en-US"/>
        </a:p>
      </dgm:t>
    </dgm:pt>
    <dgm:pt modelId="{9AEDC75F-D591-4323-B558-494F7A571B3F}" type="parTrans" cxnId="{44B8996A-C613-4725-B615-7376D56CB843}">
      <dgm:prSet/>
      <dgm:spPr/>
      <dgm:t>
        <a:bodyPr/>
        <a:lstStyle/>
        <a:p>
          <a:endParaRPr lang="en-US"/>
        </a:p>
      </dgm:t>
    </dgm:pt>
    <dgm:pt modelId="{408802EA-0872-4CFD-8523-DB41062B0BE5}" type="sibTrans" cxnId="{44B8996A-C613-4725-B615-7376D56CB843}">
      <dgm:prSet/>
      <dgm:spPr/>
      <dgm:t>
        <a:bodyPr/>
        <a:lstStyle/>
        <a:p>
          <a:endParaRPr lang="en-US"/>
        </a:p>
      </dgm:t>
    </dgm:pt>
    <dgm:pt modelId="{1FFE0FDC-6809-4DD6-8026-FB4FF7C8444D}">
      <dgm:prSet/>
      <dgm:spPr/>
      <dgm:t>
        <a:bodyPr/>
        <a:lstStyle/>
        <a:p>
          <a:r>
            <a:rPr lang="en-GB" dirty="0"/>
            <a:t>UK Constitution</a:t>
          </a:r>
          <a:endParaRPr lang="en-US" dirty="0"/>
        </a:p>
      </dgm:t>
    </dgm:pt>
    <dgm:pt modelId="{EFDC36ED-A570-4F40-B851-8ADB46F956FC}" type="parTrans" cxnId="{0B6AFD3E-B1DB-4353-9CFA-281883EEF84F}">
      <dgm:prSet/>
      <dgm:spPr/>
      <dgm:t>
        <a:bodyPr/>
        <a:lstStyle/>
        <a:p>
          <a:endParaRPr lang="en-US"/>
        </a:p>
      </dgm:t>
    </dgm:pt>
    <dgm:pt modelId="{7B9A98B9-6BB0-4B3B-A836-874B82407623}" type="sibTrans" cxnId="{0B6AFD3E-B1DB-4353-9CFA-281883EEF84F}">
      <dgm:prSet/>
      <dgm:spPr/>
      <dgm:t>
        <a:bodyPr/>
        <a:lstStyle/>
        <a:p>
          <a:endParaRPr lang="en-US"/>
        </a:p>
      </dgm:t>
    </dgm:pt>
    <dgm:pt modelId="{0384A26B-335F-4AAE-8867-FC959367C53B}">
      <dgm:prSet/>
      <dgm:spPr/>
      <dgm:t>
        <a:bodyPr/>
        <a:lstStyle/>
        <a:p>
          <a:r>
            <a:rPr lang="en-GB"/>
            <a:t>Summary </a:t>
          </a:r>
          <a:endParaRPr lang="en-US"/>
        </a:p>
      </dgm:t>
    </dgm:pt>
    <dgm:pt modelId="{7585A657-DF0F-46FA-A6DB-EA213289E45F}" type="parTrans" cxnId="{4F68BF7C-ABC8-488A-9114-A0399A1118C6}">
      <dgm:prSet/>
      <dgm:spPr/>
      <dgm:t>
        <a:bodyPr/>
        <a:lstStyle/>
        <a:p>
          <a:endParaRPr lang="en-US"/>
        </a:p>
      </dgm:t>
    </dgm:pt>
    <dgm:pt modelId="{61B21825-99E4-4F1F-81E4-88F61617D102}" type="sibTrans" cxnId="{4F68BF7C-ABC8-488A-9114-A0399A1118C6}">
      <dgm:prSet/>
      <dgm:spPr/>
      <dgm:t>
        <a:bodyPr/>
        <a:lstStyle/>
        <a:p>
          <a:endParaRPr lang="en-US"/>
        </a:p>
      </dgm:t>
    </dgm:pt>
    <dgm:pt modelId="{3B3B05B8-4223-46B3-99CA-FFD392230CE7}">
      <dgm:prSet/>
      <dgm:spPr/>
      <dgm:t>
        <a:bodyPr/>
        <a:lstStyle/>
        <a:p>
          <a:r>
            <a:rPr lang="en-GB"/>
            <a:t>Thank you, any questions?</a:t>
          </a:r>
          <a:endParaRPr lang="en-US"/>
        </a:p>
      </dgm:t>
    </dgm:pt>
    <dgm:pt modelId="{2B844569-633D-473E-A88E-D6F437A357EB}" type="parTrans" cxnId="{B61533F6-A155-46B5-B157-D64D82B74BB9}">
      <dgm:prSet/>
      <dgm:spPr/>
      <dgm:t>
        <a:bodyPr/>
        <a:lstStyle/>
        <a:p>
          <a:endParaRPr lang="en-US"/>
        </a:p>
      </dgm:t>
    </dgm:pt>
    <dgm:pt modelId="{405AB99E-23D6-4B12-8D0B-CA34EB873FAE}" type="sibTrans" cxnId="{B61533F6-A155-46B5-B157-D64D82B74BB9}">
      <dgm:prSet/>
      <dgm:spPr/>
      <dgm:t>
        <a:bodyPr/>
        <a:lstStyle/>
        <a:p>
          <a:endParaRPr lang="en-US"/>
        </a:p>
      </dgm:t>
    </dgm:pt>
    <dgm:pt modelId="{1C4FC56F-F75F-4990-BAF6-52DB5763F1DE}" type="pres">
      <dgm:prSet presAssocID="{01666F61-F271-49D4-9BAD-C100A31E5806}" presName="linear" presStyleCnt="0">
        <dgm:presLayoutVars>
          <dgm:animLvl val="lvl"/>
          <dgm:resizeHandles val="exact"/>
        </dgm:presLayoutVars>
      </dgm:prSet>
      <dgm:spPr/>
    </dgm:pt>
    <dgm:pt modelId="{40B20BD6-9683-4E48-8477-13EA4DF062C5}" type="pres">
      <dgm:prSet presAssocID="{4B8AF739-6044-4BDD-ADDC-6F70B778F504}" presName="parentText" presStyleLbl="node1" presStyleIdx="0" presStyleCnt="5">
        <dgm:presLayoutVars>
          <dgm:chMax val="0"/>
          <dgm:bulletEnabled val="1"/>
        </dgm:presLayoutVars>
      </dgm:prSet>
      <dgm:spPr/>
    </dgm:pt>
    <dgm:pt modelId="{157BB87D-B631-4171-B91A-17D44B1D548B}" type="pres">
      <dgm:prSet presAssocID="{BB458760-5015-401F-BF52-6AA075450441}" presName="spacer" presStyleCnt="0"/>
      <dgm:spPr/>
    </dgm:pt>
    <dgm:pt modelId="{96BA2B48-5ACA-4E78-839C-44EB9C14C2CF}" type="pres">
      <dgm:prSet presAssocID="{31B896AB-03FB-4A3F-9AF0-013D710F3772}" presName="parentText" presStyleLbl="node1" presStyleIdx="1" presStyleCnt="5">
        <dgm:presLayoutVars>
          <dgm:chMax val="0"/>
          <dgm:bulletEnabled val="1"/>
        </dgm:presLayoutVars>
      </dgm:prSet>
      <dgm:spPr/>
    </dgm:pt>
    <dgm:pt modelId="{FAC10A5B-0418-49BC-A84C-0314DE16D6C6}" type="pres">
      <dgm:prSet presAssocID="{408802EA-0872-4CFD-8523-DB41062B0BE5}" presName="spacer" presStyleCnt="0"/>
      <dgm:spPr/>
    </dgm:pt>
    <dgm:pt modelId="{150169FB-1BD8-4965-9248-3EB60D992CBE}" type="pres">
      <dgm:prSet presAssocID="{1FFE0FDC-6809-4DD6-8026-FB4FF7C8444D}" presName="parentText" presStyleLbl="node1" presStyleIdx="2" presStyleCnt="5">
        <dgm:presLayoutVars>
          <dgm:chMax val="0"/>
          <dgm:bulletEnabled val="1"/>
        </dgm:presLayoutVars>
      </dgm:prSet>
      <dgm:spPr/>
    </dgm:pt>
    <dgm:pt modelId="{FFF41265-83E7-4562-9277-D7F7C162EF53}" type="pres">
      <dgm:prSet presAssocID="{7B9A98B9-6BB0-4B3B-A836-874B82407623}" presName="spacer" presStyleCnt="0"/>
      <dgm:spPr/>
    </dgm:pt>
    <dgm:pt modelId="{EA37E24A-0DC7-48B4-B484-05805C5FD636}" type="pres">
      <dgm:prSet presAssocID="{0384A26B-335F-4AAE-8867-FC959367C53B}" presName="parentText" presStyleLbl="node1" presStyleIdx="3" presStyleCnt="5">
        <dgm:presLayoutVars>
          <dgm:chMax val="0"/>
          <dgm:bulletEnabled val="1"/>
        </dgm:presLayoutVars>
      </dgm:prSet>
      <dgm:spPr/>
    </dgm:pt>
    <dgm:pt modelId="{A0170DC8-A22B-41E8-A03F-4C178467BD4D}" type="pres">
      <dgm:prSet presAssocID="{61B21825-99E4-4F1F-81E4-88F61617D102}" presName="spacer" presStyleCnt="0"/>
      <dgm:spPr/>
    </dgm:pt>
    <dgm:pt modelId="{EC141842-09FD-486C-A7FA-8A73B43524CF}" type="pres">
      <dgm:prSet presAssocID="{3B3B05B8-4223-46B3-99CA-FFD392230CE7}" presName="parentText" presStyleLbl="node1" presStyleIdx="4" presStyleCnt="5">
        <dgm:presLayoutVars>
          <dgm:chMax val="0"/>
          <dgm:bulletEnabled val="1"/>
        </dgm:presLayoutVars>
      </dgm:prSet>
      <dgm:spPr/>
    </dgm:pt>
  </dgm:ptLst>
  <dgm:cxnLst>
    <dgm:cxn modelId="{0B6AFD3E-B1DB-4353-9CFA-281883EEF84F}" srcId="{01666F61-F271-49D4-9BAD-C100A31E5806}" destId="{1FFE0FDC-6809-4DD6-8026-FB4FF7C8444D}" srcOrd="2" destOrd="0" parTransId="{EFDC36ED-A570-4F40-B851-8ADB46F956FC}" sibTransId="{7B9A98B9-6BB0-4B3B-A836-874B82407623}"/>
    <dgm:cxn modelId="{2A554159-A1D1-4D8D-95B2-51421E5E0850}" type="presOf" srcId="{0384A26B-335F-4AAE-8867-FC959367C53B}" destId="{EA37E24A-0DC7-48B4-B484-05805C5FD636}" srcOrd="0" destOrd="0" presId="urn:microsoft.com/office/officeart/2005/8/layout/vList2"/>
    <dgm:cxn modelId="{42A09168-60B1-4DB0-90B1-5EB1FBD53D67}" type="presOf" srcId="{3B3B05B8-4223-46B3-99CA-FFD392230CE7}" destId="{EC141842-09FD-486C-A7FA-8A73B43524CF}" srcOrd="0" destOrd="0" presId="urn:microsoft.com/office/officeart/2005/8/layout/vList2"/>
    <dgm:cxn modelId="{44B8996A-C613-4725-B615-7376D56CB843}" srcId="{01666F61-F271-49D4-9BAD-C100A31E5806}" destId="{31B896AB-03FB-4A3F-9AF0-013D710F3772}" srcOrd="1" destOrd="0" parTransId="{9AEDC75F-D591-4323-B558-494F7A571B3F}" sibTransId="{408802EA-0872-4CFD-8523-DB41062B0BE5}"/>
    <dgm:cxn modelId="{D2562F7A-5417-4F43-8B9C-64E13C5F1A96}" type="presOf" srcId="{4B8AF739-6044-4BDD-ADDC-6F70B778F504}" destId="{40B20BD6-9683-4E48-8477-13EA4DF062C5}" srcOrd="0" destOrd="0" presId="urn:microsoft.com/office/officeart/2005/8/layout/vList2"/>
    <dgm:cxn modelId="{4F68BF7C-ABC8-488A-9114-A0399A1118C6}" srcId="{01666F61-F271-49D4-9BAD-C100A31E5806}" destId="{0384A26B-335F-4AAE-8867-FC959367C53B}" srcOrd="3" destOrd="0" parTransId="{7585A657-DF0F-46FA-A6DB-EA213289E45F}" sibTransId="{61B21825-99E4-4F1F-81E4-88F61617D102}"/>
    <dgm:cxn modelId="{87E88184-B66C-4D22-A2AC-18BF6E62AF6F}" type="presOf" srcId="{1FFE0FDC-6809-4DD6-8026-FB4FF7C8444D}" destId="{150169FB-1BD8-4965-9248-3EB60D992CBE}" srcOrd="0" destOrd="0" presId="urn:microsoft.com/office/officeart/2005/8/layout/vList2"/>
    <dgm:cxn modelId="{D464259B-0D16-48B3-9D9E-1DB999F3953D}" type="presOf" srcId="{01666F61-F271-49D4-9BAD-C100A31E5806}" destId="{1C4FC56F-F75F-4990-BAF6-52DB5763F1DE}" srcOrd="0" destOrd="0" presId="urn:microsoft.com/office/officeart/2005/8/layout/vList2"/>
    <dgm:cxn modelId="{E46B57C7-D7CE-4997-89B3-9438CFD154C5}" type="presOf" srcId="{31B896AB-03FB-4A3F-9AF0-013D710F3772}" destId="{96BA2B48-5ACA-4E78-839C-44EB9C14C2CF}" srcOrd="0" destOrd="0" presId="urn:microsoft.com/office/officeart/2005/8/layout/vList2"/>
    <dgm:cxn modelId="{B61533F6-A155-46B5-B157-D64D82B74BB9}" srcId="{01666F61-F271-49D4-9BAD-C100A31E5806}" destId="{3B3B05B8-4223-46B3-99CA-FFD392230CE7}" srcOrd="4" destOrd="0" parTransId="{2B844569-633D-473E-A88E-D6F437A357EB}" sibTransId="{405AB99E-23D6-4B12-8D0B-CA34EB873FAE}"/>
    <dgm:cxn modelId="{526623F8-EB43-4B84-99F4-70BE156C8A5F}" srcId="{01666F61-F271-49D4-9BAD-C100A31E5806}" destId="{4B8AF739-6044-4BDD-ADDC-6F70B778F504}" srcOrd="0" destOrd="0" parTransId="{9719CE5D-C326-41D6-8BFF-F1F219CC118A}" sibTransId="{BB458760-5015-401F-BF52-6AA075450441}"/>
    <dgm:cxn modelId="{254B2E68-62F6-4848-A147-5A5B6477DD37}" type="presParOf" srcId="{1C4FC56F-F75F-4990-BAF6-52DB5763F1DE}" destId="{40B20BD6-9683-4E48-8477-13EA4DF062C5}" srcOrd="0" destOrd="0" presId="urn:microsoft.com/office/officeart/2005/8/layout/vList2"/>
    <dgm:cxn modelId="{88645B89-CFAE-4261-86E0-9334E6FB0B25}" type="presParOf" srcId="{1C4FC56F-F75F-4990-BAF6-52DB5763F1DE}" destId="{157BB87D-B631-4171-B91A-17D44B1D548B}" srcOrd="1" destOrd="0" presId="urn:microsoft.com/office/officeart/2005/8/layout/vList2"/>
    <dgm:cxn modelId="{244A209F-3769-44ED-BA1A-971D6CF98BB0}" type="presParOf" srcId="{1C4FC56F-F75F-4990-BAF6-52DB5763F1DE}" destId="{96BA2B48-5ACA-4E78-839C-44EB9C14C2CF}" srcOrd="2" destOrd="0" presId="urn:microsoft.com/office/officeart/2005/8/layout/vList2"/>
    <dgm:cxn modelId="{CF6FC50B-7DC1-43CA-A9AF-1BFCACA53ED4}" type="presParOf" srcId="{1C4FC56F-F75F-4990-BAF6-52DB5763F1DE}" destId="{FAC10A5B-0418-49BC-A84C-0314DE16D6C6}" srcOrd="3" destOrd="0" presId="urn:microsoft.com/office/officeart/2005/8/layout/vList2"/>
    <dgm:cxn modelId="{D327C578-BCFA-4780-8B03-6E43D0361AC6}" type="presParOf" srcId="{1C4FC56F-F75F-4990-BAF6-52DB5763F1DE}" destId="{150169FB-1BD8-4965-9248-3EB60D992CBE}" srcOrd="4" destOrd="0" presId="urn:microsoft.com/office/officeart/2005/8/layout/vList2"/>
    <dgm:cxn modelId="{1BC47088-3307-4D99-9430-A9984479327B}" type="presParOf" srcId="{1C4FC56F-F75F-4990-BAF6-52DB5763F1DE}" destId="{FFF41265-83E7-4562-9277-D7F7C162EF53}" srcOrd="5" destOrd="0" presId="urn:microsoft.com/office/officeart/2005/8/layout/vList2"/>
    <dgm:cxn modelId="{B8F6863E-1522-49E9-A4D4-39015135CDB0}" type="presParOf" srcId="{1C4FC56F-F75F-4990-BAF6-52DB5763F1DE}" destId="{EA37E24A-0DC7-48B4-B484-05805C5FD636}" srcOrd="6" destOrd="0" presId="urn:microsoft.com/office/officeart/2005/8/layout/vList2"/>
    <dgm:cxn modelId="{1BD24C59-92B2-472E-8B1F-4865AE9BFAD4}" type="presParOf" srcId="{1C4FC56F-F75F-4990-BAF6-52DB5763F1DE}" destId="{A0170DC8-A22B-41E8-A03F-4C178467BD4D}" srcOrd="7" destOrd="0" presId="urn:microsoft.com/office/officeart/2005/8/layout/vList2"/>
    <dgm:cxn modelId="{700573F2-9E41-4BEA-8C85-AEB1C890882C}" type="presParOf" srcId="{1C4FC56F-F75F-4990-BAF6-52DB5763F1DE}" destId="{EC141842-09FD-486C-A7FA-8A73B43524C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D9B491-AB5C-4B66-85EA-11D70676C7D2}" type="doc">
      <dgm:prSet loTypeId="urn:microsoft.com/office/officeart/2005/8/layout/chevron1" loCatId="process" qsTypeId="urn:microsoft.com/office/officeart/2005/8/quickstyle/simple2" qsCatId="simple" csTypeId="urn:microsoft.com/office/officeart/2005/8/colors/colorful5" csCatId="colorful"/>
      <dgm:spPr/>
      <dgm:t>
        <a:bodyPr/>
        <a:lstStyle/>
        <a:p>
          <a:endParaRPr lang="en-US"/>
        </a:p>
      </dgm:t>
    </dgm:pt>
    <dgm:pt modelId="{78394DB8-E673-40CC-B873-4CA7FA7F24CE}">
      <dgm:prSet/>
      <dgm:spPr/>
      <dgm:t>
        <a:bodyPr/>
        <a:lstStyle/>
        <a:p>
          <a:r>
            <a:rPr lang="en-GB"/>
            <a:t>Common law – right to be free from torture. </a:t>
          </a:r>
          <a:endParaRPr lang="en-US"/>
        </a:p>
      </dgm:t>
    </dgm:pt>
    <dgm:pt modelId="{4AC7EDCB-69C6-4754-A4E9-90F7D50D0FC5}" type="parTrans" cxnId="{EB9FCD10-58AE-44B1-9E44-EBCD7A8D5300}">
      <dgm:prSet/>
      <dgm:spPr/>
      <dgm:t>
        <a:bodyPr/>
        <a:lstStyle/>
        <a:p>
          <a:endParaRPr lang="en-US"/>
        </a:p>
      </dgm:t>
    </dgm:pt>
    <dgm:pt modelId="{A2FC2997-23A6-47F0-B5A4-FB18F6A15E84}" type="sibTrans" cxnId="{EB9FCD10-58AE-44B1-9E44-EBCD7A8D5300}">
      <dgm:prSet/>
      <dgm:spPr/>
      <dgm:t>
        <a:bodyPr/>
        <a:lstStyle/>
        <a:p>
          <a:endParaRPr lang="en-US"/>
        </a:p>
      </dgm:t>
    </dgm:pt>
    <dgm:pt modelId="{1C584BC3-4DD2-4011-A2B5-6FB0F44D0C90}">
      <dgm:prSet/>
      <dgm:spPr/>
      <dgm:t>
        <a:bodyPr/>
        <a:lstStyle/>
        <a:p>
          <a:r>
            <a:rPr lang="en-GB"/>
            <a:t>Judicial review</a:t>
          </a:r>
          <a:endParaRPr lang="en-US"/>
        </a:p>
      </dgm:t>
    </dgm:pt>
    <dgm:pt modelId="{E7F2C0D9-529E-43F1-BC16-22A51CEC57DA}" type="parTrans" cxnId="{1AA7BF3B-CC63-4966-B1D4-F87F1C521FED}">
      <dgm:prSet/>
      <dgm:spPr/>
      <dgm:t>
        <a:bodyPr/>
        <a:lstStyle/>
        <a:p>
          <a:endParaRPr lang="en-US"/>
        </a:p>
      </dgm:t>
    </dgm:pt>
    <dgm:pt modelId="{61D3AF10-DB96-4926-97EF-C10E2A714449}" type="sibTrans" cxnId="{1AA7BF3B-CC63-4966-B1D4-F87F1C521FED}">
      <dgm:prSet/>
      <dgm:spPr/>
      <dgm:t>
        <a:bodyPr/>
        <a:lstStyle/>
        <a:p>
          <a:endParaRPr lang="en-US"/>
        </a:p>
      </dgm:t>
    </dgm:pt>
    <dgm:pt modelId="{78779254-1A94-4AE7-9E50-6DBD8734FBB2}" type="pres">
      <dgm:prSet presAssocID="{CAD9B491-AB5C-4B66-85EA-11D70676C7D2}" presName="Name0" presStyleCnt="0">
        <dgm:presLayoutVars>
          <dgm:dir/>
          <dgm:animLvl val="lvl"/>
          <dgm:resizeHandles val="exact"/>
        </dgm:presLayoutVars>
      </dgm:prSet>
      <dgm:spPr/>
    </dgm:pt>
    <dgm:pt modelId="{5116AAE6-A495-4012-8DF9-1A173B5F6DC2}" type="pres">
      <dgm:prSet presAssocID="{78394DB8-E673-40CC-B873-4CA7FA7F24CE}" presName="parTxOnly" presStyleLbl="node1" presStyleIdx="0" presStyleCnt="2">
        <dgm:presLayoutVars>
          <dgm:chMax val="0"/>
          <dgm:chPref val="0"/>
          <dgm:bulletEnabled val="1"/>
        </dgm:presLayoutVars>
      </dgm:prSet>
      <dgm:spPr/>
    </dgm:pt>
    <dgm:pt modelId="{50A1DBEF-3BDA-4DA2-9155-4F8D08891343}" type="pres">
      <dgm:prSet presAssocID="{A2FC2997-23A6-47F0-B5A4-FB18F6A15E84}" presName="parTxOnlySpace" presStyleCnt="0"/>
      <dgm:spPr/>
    </dgm:pt>
    <dgm:pt modelId="{C0509892-7B44-47B7-ABFD-532096278748}" type="pres">
      <dgm:prSet presAssocID="{1C584BC3-4DD2-4011-A2B5-6FB0F44D0C90}" presName="parTxOnly" presStyleLbl="node1" presStyleIdx="1" presStyleCnt="2">
        <dgm:presLayoutVars>
          <dgm:chMax val="0"/>
          <dgm:chPref val="0"/>
          <dgm:bulletEnabled val="1"/>
        </dgm:presLayoutVars>
      </dgm:prSet>
      <dgm:spPr/>
    </dgm:pt>
  </dgm:ptLst>
  <dgm:cxnLst>
    <dgm:cxn modelId="{EB9FCD10-58AE-44B1-9E44-EBCD7A8D5300}" srcId="{CAD9B491-AB5C-4B66-85EA-11D70676C7D2}" destId="{78394DB8-E673-40CC-B873-4CA7FA7F24CE}" srcOrd="0" destOrd="0" parTransId="{4AC7EDCB-69C6-4754-A4E9-90F7D50D0FC5}" sibTransId="{A2FC2997-23A6-47F0-B5A4-FB18F6A15E84}"/>
    <dgm:cxn modelId="{1AA7BF3B-CC63-4966-B1D4-F87F1C521FED}" srcId="{CAD9B491-AB5C-4B66-85EA-11D70676C7D2}" destId="{1C584BC3-4DD2-4011-A2B5-6FB0F44D0C90}" srcOrd="1" destOrd="0" parTransId="{E7F2C0D9-529E-43F1-BC16-22A51CEC57DA}" sibTransId="{61D3AF10-DB96-4926-97EF-C10E2A714449}"/>
    <dgm:cxn modelId="{B642F251-0B85-44BE-9210-8454055D1307}" type="presOf" srcId="{78394DB8-E673-40CC-B873-4CA7FA7F24CE}" destId="{5116AAE6-A495-4012-8DF9-1A173B5F6DC2}" srcOrd="0" destOrd="0" presId="urn:microsoft.com/office/officeart/2005/8/layout/chevron1"/>
    <dgm:cxn modelId="{E0C2B5C4-3788-4D03-A51D-35138BAC9EEA}" type="presOf" srcId="{1C584BC3-4DD2-4011-A2B5-6FB0F44D0C90}" destId="{C0509892-7B44-47B7-ABFD-532096278748}" srcOrd="0" destOrd="0" presId="urn:microsoft.com/office/officeart/2005/8/layout/chevron1"/>
    <dgm:cxn modelId="{AE57FFF3-B6D5-4670-B171-6DE989B15305}" type="presOf" srcId="{CAD9B491-AB5C-4B66-85EA-11D70676C7D2}" destId="{78779254-1A94-4AE7-9E50-6DBD8734FBB2}" srcOrd="0" destOrd="0" presId="urn:microsoft.com/office/officeart/2005/8/layout/chevron1"/>
    <dgm:cxn modelId="{267A1866-1561-448D-8664-C715AD71CEDE}" type="presParOf" srcId="{78779254-1A94-4AE7-9E50-6DBD8734FBB2}" destId="{5116AAE6-A495-4012-8DF9-1A173B5F6DC2}" srcOrd="0" destOrd="0" presId="urn:microsoft.com/office/officeart/2005/8/layout/chevron1"/>
    <dgm:cxn modelId="{41EC992F-4DBD-4587-BED2-5A20F1E92E90}" type="presParOf" srcId="{78779254-1A94-4AE7-9E50-6DBD8734FBB2}" destId="{50A1DBEF-3BDA-4DA2-9155-4F8D08891343}" srcOrd="1" destOrd="0" presId="urn:microsoft.com/office/officeart/2005/8/layout/chevron1"/>
    <dgm:cxn modelId="{035C948F-B45B-473C-9929-B1A4DF32B334}" type="presParOf" srcId="{78779254-1A94-4AE7-9E50-6DBD8734FBB2}" destId="{C0509892-7B44-47B7-ABFD-532096278748}" srcOrd="2"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B5F6C0-B651-4169-B4A0-B7700AAA9D87}" type="doc">
      <dgm:prSet loTypeId="urn:microsoft.com/office/officeart/2005/8/layout/process2" loCatId="process" qsTypeId="urn:microsoft.com/office/officeart/2005/8/quickstyle/simple1" qsCatId="simple" csTypeId="urn:microsoft.com/office/officeart/2005/8/colors/accent1_2" csCatId="accent1" phldr="1"/>
      <dgm:spPr/>
    </dgm:pt>
    <dgm:pt modelId="{49A5D9B2-E120-4D6F-96EB-1CA78A31691B}">
      <dgm:prSet phldrT="[Text]" phldr="0"/>
      <dgm:spPr/>
      <dgm:t>
        <a:bodyPr/>
        <a:lstStyle/>
        <a:p>
          <a:pPr rtl="0"/>
          <a:r>
            <a:rPr lang="en-GB">
              <a:latin typeface="Century Gothic" panose="020B0502020202020204"/>
            </a:rPr>
            <a:t> Legislature </a:t>
          </a:r>
          <a:endParaRPr lang="en-GB"/>
        </a:p>
      </dgm:t>
    </dgm:pt>
    <dgm:pt modelId="{D5D552D8-71DC-4A55-A6DD-EE6A643F0255}" type="parTrans" cxnId="{424E69A6-E5B1-48F7-9B47-52BD29A20329}">
      <dgm:prSet/>
      <dgm:spPr/>
    </dgm:pt>
    <dgm:pt modelId="{CB70FB95-64C5-4687-BF25-337E91D01130}" type="sibTrans" cxnId="{424E69A6-E5B1-48F7-9B47-52BD29A20329}">
      <dgm:prSet/>
      <dgm:spPr/>
      <dgm:t>
        <a:bodyPr/>
        <a:lstStyle/>
        <a:p>
          <a:endParaRPr lang="en-GB"/>
        </a:p>
      </dgm:t>
    </dgm:pt>
    <dgm:pt modelId="{4FA2D056-1BBF-4E6E-AE83-B4E8E4994F3B}">
      <dgm:prSet phldrT="[Text]" phldr="0"/>
      <dgm:spPr/>
      <dgm:t>
        <a:bodyPr/>
        <a:lstStyle/>
        <a:p>
          <a:pPr rtl="0"/>
          <a:r>
            <a:rPr lang="en-GB">
              <a:latin typeface="Century Gothic" panose="020B0502020202020204"/>
            </a:rPr>
            <a:t>Parlaiment </a:t>
          </a:r>
          <a:endParaRPr lang="en-GB"/>
        </a:p>
      </dgm:t>
    </dgm:pt>
    <dgm:pt modelId="{4EC584E2-DDA3-499A-A7A1-0E2446152911}" type="parTrans" cxnId="{EC5E09D4-37F7-4031-A6A4-F5ECFE0977C7}">
      <dgm:prSet/>
      <dgm:spPr/>
    </dgm:pt>
    <dgm:pt modelId="{643877B0-DC0D-4AC9-9061-69D0399311B3}" type="sibTrans" cxnId="{EC5E09D4-37F7-4031-A6A4-F5ECFE0977C7}">
      <dgm:prSet/>
      <dgm:spPr/>
      <dgm:t>
        <a:bodyPr/>
        <a:lstStyle/>
        <a:p>
          <a:endParaRPr lang="en-GB"/>
        </a:p>
      </dgm:t>
    </dgm:pt>
    <dgm:pt modelId="{B5BEC004-6C73-4304-A0A2-413D98332B35}">
      <dgm:prSet phldrT="[Text]" phldr="0"/>
      <dgm:spPr/>
      <dgm:t>
        <a:bodyPr/>
        <a:lstStyle/>
        <a:p>
          <a:pPr rtl="0"/>
          <a:r>
            <a:rPr lang="en-GB">
              <a:latin typeface="Century Gothic" panose="020B0502020202020204"/>
            </a:rPr>
            <a:t>Create the law </a:t>
          </a:r>
          <a:endParaRPr lang="en-GB"/>
        </a:p>
      </dgm:t>
    </dgm:pt>
    <dgm:pt modelId="{4BA17EB7-9FE8-4E10-B91E-E5ECA0B950FD}" type="parTrans" cxnId="{987F932F-25D0-4B44-A7F6-3117F259FD20}">
      <dgm:prSet/>
      <dgm:spPr/>
    </dgm:pt>
    <dgm:pt modelId="{958D31A5-674A-4CC5-BB7C-77B83D08A880}" type="sibTrans" cxnId="{987F932F-25D0-4B44-A7F6-3117F259FD20}">
      <dgm:prSet/>
      <dgm:spPr/>
    </dgm:pt>
    <dgm:pt modelId="{6FD46648-63EE-4CBA-8DC1-E66ECB4700A8}" type="pres">
      <dgm:prSet presAssocID="{64B5F6C0-B651-4169-B4A0-B7700AAA9D87}" presName="linearFlow" presStyleCnt="0">
        <dgm:presLayoutVars>
          <dgm:resizeHandles val="exact"/>
        </dgm:presLayoutVars>
      </dgm:prSet>
      <dgm:spPr/>
    </dgm:pt>
    <dgm:pt modelId="{F6BE83E6-F1BD-4CDE-9473-9C88003B3358}" type="pres">
      <dgm:prSet presAssocID="{49A5D9B2-E120-4D6F-96EB-1CA78A31691B}" presName="node" presStyleLbl="node1" presStyleIdx="0" presStyleCnt="3">
        <dgm:presLayoutVars>
          <dgm:bulletEnabled val="1"/>
        </dgm:presLayoutVars>
      </dgm:prSet>
      <dgm:spPr/>
    </dgm:pt>
    <dgm:pt modelId="{117E9482-8867-4655-981B-EA7D34E401EA}" type="pres">
      <dgm:prSet presAssocID="{CB70FB95-64C5-4687-BF25-337E91D01130}" presName="sibTrans" presStyleLbl="sibTrans2D1" presStyleIdx="0" presStyleCnt="2"/>
      <dgm:spPr/>
    </dgm:pt>
    <dgm:pt modelId="{A28EBCCC-9E3A-451D-AEC9-1D0FBD78A073}" type="pres">
      <dgm:prSet presAssocID="{CB70FB95-64C5-4687-BF25-337E91D01130}" presName="connectorText" presStyleLbl="sibTrans2D1" presStyleIdx="0" presStyleCnt="2"/>
      <dgm:spPr/>
    </dgm:pt>
    <dgm:pt modelId="{6F21CB88-10D4-4232-A172-0B941CE864DA}" type="pres">
      <dgm:prSet presAssocID="{4FA2D056-1BBF-4E6E-AE83-B4E8E4994F3B}" presName="node" presStyleLbl="node1" presStyleIdx="1" presStyleCnt="3">
        <dgm:presLayoutVars>
          <dgm:bulletEnabled val="1"/>
        </dgm:presLayoutVars>
      </dgm:prSet>
      <dgm:spPr/>
    </dgm:pt>
    <dgm:pt modelId="{5434B298-7831-489E-9834-674099225A84}" type="pres">
      <dgm:prSet presAssocID="{643877B0-DC0D-4AC9-9061-69D0399311B3}" presName="sibTrans" presStyleLbl="sibTrans2D1" presStyleIdx="1" presStyleCnt="2"/>
      <dgm:spPr/>
    </dgm:pt>
    <dgm:pt modelId="{CFF04036-2139-4A82-810A-B0390989319E}" type="pres">
      <dgm:prSet presAssocID="{643877B0-DC0D-4AC9-9061-69D0399311B3}" presName="connectorText" presStyleLbl="sibTrans2D1" presStyleIdx="1" presStyleCnt="2"/>
      <dgm:spPr/>
    </dgm:pt>
    <dgm:pt modelId="{5EDFF2F6-5B18-4DA7-9A6D-4D5B72E28376}" type="pres">
      <dgm:prSet presAssocID="{B5BEC004-6C73-4304-A0A2-413D98332B35}" presName="node" presStyleLbl="node1" presStyleIdx="2" presStyleCnt="3">
        <dgm:presLayoutVars>
          <dgm:bulletEnabled val="1"/>
        </dgm:presLayoutVars>
      </dgm:prSet>
      <dgm:spPr/>
    </dgm:pt>
  </dgm:ptLst>
  <dgm:cxnLst>
    <dgm:cxn modelId="{BD1BE300-5E5D-4887-880F-793913E965D8}" type="presOf" srcId="{CB70FB95-64C5-4687-BF25-337E91D01130}" destId="{117E9482-8867-4655-981B-EA7D34E401EA}" srcOrd="0" destOrd="0" presId="urn:microsoft.com/office/officeart/2005/8/layout/process2"/>
    <dgm:cxn modelId="{FE6F470A-56F6-4C5F-BDFD-B1C24E07BB91}" type="presOf" srcId="{49A5D9B2-E120-4D6F-96EB-1CA78A31691B}" destId="{F6BE83E6-F1BD-4CDE-9473-9C88003B3358}" srcOrd="0" destOrd="0" presId="urn:microsoft.com/office/officeart/2005/8/layout/process2"/>
    <dgm:cxn modelId="{987F932F-25D0-4B44-A7F6-3117F259FD20}" srcId="{64B5F6C0-B651-4169-B4A0-B7700AAA9D87}" destId="{B5BEC004-6C73-4304-A0A2-413D98332B35}" srcOrd="2" destOrd="0" parTransId="{4BA17EB7-9FE8-4E10-B91E-E5ECA0B950FD}" sibTransId="{958D31A5-674A-4CC5-BB7C-77B83D08A880}"/>
    <dgm:cxn modelId="{D8DDA249-8EE4-4F2F-A14F-1C1CAEA48476}" type="presOf" srcId="{CB70FB95-64C5-4687-BF25-337E91D01130}" destId="{A28EBCCC-9E3A-451D-AEC9-1D0FBD78A073}" srcOrd="1" destOrd="0" presId="urn:microsoft.com/office/officeart/2005/8/layout/process2"/>
    <dgm:cxn modelId="{E1854D86-297F-4870-A056-B20DEA735D7B}" type="presOf" srcId="{B5BEC004-6C73-4304-A0A2-413D98332B35}" destId="{5EDFF2F6-5B18-4DA7-9A6D-4D5B72E28376}" srcOrd="0" destOrd="0" presId="urn:microsoft.com/office/officeart/2005/8/layout/process2"/>
    <dgm:cxn modelId="{424E69A6-E5B1-48F7-9B47-52BD29A20329}" srcId="{64B5F6C0-B651-4169-B4A0-B7700AAA9D87}" destId="{49A5D9B2-E120-4D6F-96EB-1CA78A31691B}" srcOrd="0" destOrd="0" parTransId="{D5D552D8-71DC-4A55-A6DD-EE6A643F0255}" sibTransId="{CB70FB95-64C5-4687-BF25-337E91D01130}"/>
    <dgm:cxn modelId="{563A35A8-0DE8-4BF3-822D-C7723B6CC830}" type="presOf" srcId="{64B5F6C0-B651-4169-B4A0-B7700AAA9D87}" destId="{6FD46648-63EE-4CBA-8DC1-E66ECB4700A8}" srcOrd="0" destOrd="0" presId="urn:microsoft.com/office/officeart/2005/8/layout/process2"/>
    <dgm:cxn modelId="{EC5E09D4-37F7-4031-A6A4-F5ECFE0977C7}" srcId="{64B5F6C0-B651-4169-B4A0-B7700AAA9D87}" destId="{4FA2D056-1BBF-4E6E-AE83-B4E8E4994F3B}" srcOrd="1" destOrd="0" parTransId="{4EC584E2-DDA3-499A-A7A1-0E2446152911}" sibTransId="{643877B0-DC0D-4AC9-9061-69D0399311B3}"/>
    <dgm:cxn modelId="{11B719D5-BB64-4444-9991-CF96059FCD62}" type="presOf" srcId="{643877B0-DC0D-4AC9-9061-69D0399311B3}" destId="{5434B298-7831-489E-9834-674099225A84}" srcOrd="0" destOrd="0" presId="urn:microsoft.com/office/officeart/2005/8/layout/process2"/>
    <dgm:cxn modelId="{00D343F2-638F-4EEF-9A0C-917B5FFE769F}" type="presOf" srcId="{643877B0-DC0D-4AC9-9061-69D0399311B3}" destId="{CFF04036-2139-4A82-810A-B0390989319E}" srcOrd="1" destOrd="0" presId="urn:microsoft.com/office/officeart/2005/8/layout/process2"/>
    <dgm:cxn modelId="{456234F7-CD1E-4429-BF6E-A831ED9E8A35}" type="presOf" srcId="{4FA2D056-1BBF-4E6E-AE83-B4E8E4994F3B}" destId="{6F21CB88-10D4-4232-A172-0B941CE864DA}" srcOrd="0" destOrd="0" presId="urn:microsoft.com/office/officeart/2005/8/layout/process2"/>
    <dgm:cxn modelId="{EC2E9242-0797-4ED2-AA4F-9DD7038401D4}" type="presParOf" srcId="{6FD46648-63EE-4CBA-8DC1-E66ECB4700A8}" destId="{F6BE83E6-F1BD-4CDE-9473-9C88003B3358}" srcOrd="0" destOrd="0" presId="urn:microsoft.com/office/officeart/2005/8/layout/process2"/>
    <dgm:cxn modelId="{C0D6D1EE-5B16-4CAF-A1F8-0A252E99B3B2}" type="presParOf" srcId="{6FD46648-63EE-4CBA-8DC1-E66ECB4700A8}" destId="{117E9482-8867-4655-981B-EA7D34E401EA}" srcOrd="1" destOrd="0" presId="urn:microsoft.com/office/officeart/2005/8/layout/process2"/>
    <dgm:cxn modelId="{5524413C-F56D-455C-A69E-9B72F3C5A323}" type="presParOf" srcId="{117E9482-8867-4655-981B-EA7D34E401EA}" destId="{A28EBCCC-9E3A-451D-AEC9-1D0FBD78A073}" srcOrd="0" destOrd="0" presId="urn:microsoft.com/office/officeart/2005/8/layout/process2"/>
    <dgm:cxn modelId="{ECAE55AC-3A82-4839-8BA2-17A368E18BFA}" type="presParOf" srcId="{6FD46648-63EE-4CBA-8DC1-E66ECB4700A8}" destId="{6F21CB88-10D4-4232-A172-0B941CE864DA}" srcOrd="2" destOrd="0" presId="urn:microsoft.com/office/officeart/2005/8/layout/process2"/>
    <dgm:cxn modelId="{322240DC-71BE-4B4A-BAA9-2465B144ABFE}" type="presParOf" srcId="{6FD46648-63EE-4CBA-8DC1-E66ECB4700A8}" destId="{5434B298-7831-489E-9834-674099225A84}" srcOrd="3" destOrd="0" presId="urn:microsoft.com/office/officeart/2005/8/layout/process2"/>
    <dgm:cxn modelId="{7199D6D2-799A-49B6-B57E-A228D6735DF5}" type="presParOf" srcId="{5434B298-7831-489E-9834-674099225A84}" destId="{CFF04036-2139-4A82-810A-B0390989319E}" srcOrd="0" destOrd="0" presId="urn:microsoft.com/office/officeart/2005/8/layout/process2"/>
    <dgm:cxn modelId="{BB1ADEE2-750F-496B-A2EF-1E41E3B0D0EB}" type="presParOf" srcId="{6FD46648-63EE-4CBA-8DC1-E66ECB4700A8}" destId="{5EDFF2F6-5B18-4DA7-9A6D-4D5B72E2837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B5F6C0-B651-4169-B4A0-B7700AAA9D87}" type="doc">
      <dgm:prSet loTypeId="urn:microsoft.com/office/officeart/2005/8/layout/process2" loCatId="process" qsTypeId="urn:microsoft.com/office/officeart/2005/8/quickstyle/simple1" qsCatId="simple" csTypeId="urn:microsoft.com/office/officeart/2005/8/colors/accent1_2" csCatId="accent1" phldr="1"/>
      <dgm:spPr/>
    </dgm:pt>
    <dgm:pt modelId="{49A5D9B2-E120-4D6F-96EB-1CA78A31691B}">
      <dgm:prSet phldrT="[Text]" phldr="0"/>
      <dgm:spPr/>
      <dgm:t>
        <a:bodyPr/>
        <a:lstStyle/>
        <a:p>
          <a:pPr rtl="0"/>
          <a:r>
            <a:rPr lang="en-GB">
              <a:latin typeface="Century Gothic" panose="020B0502020202020204"/>
            </a:rPr>
            <a:t>Judiciary </a:t>
          </a:r>
          <a:endParaRPr lang="en-GB"/>
        </a:p>
      </dgm:t>
    </dgm:pt>
    <dgm:pt modelId="{D5D552D8-71DC-4A55-A6DD-EE6A643F0255}" type="parTrans" cxnId="{424E69A6-E5B1-48F7-9B47-52BD29A20329}">
      <dgm:prSet/>
      <dgm:spPr/>
    </dgm:pt>
    <dgm:pt modelId="{CB70FB95-64C5-4687-BF25-337E91D01130}" type="sibTrans" cxnId="{424E69A6-E5B1-48F7-9B47-52BD29A20329}">
      <dgm:prSet/>
      <dgm:spPr/>
      <dgm:t>
        <a:bodyPr/>
        <a:lstStyle/>
        <a:p>
          <a:endParaRPr lang="en-GB"/>
        </a:p>
      </dgm:t>
    </dgm:pt>
    <dgm:pt modelId="{4FA2D056-1BBF-4E6E-AE83-B4E8E4994F3B}">
      <dgm:prSet phldrT="[Text]" phldr="0"/>
      <dgm:spPr/>
      <dgm:t>
        <a:bodyPr/>
        <a:lstStyle/>
        <a:p>
          <a:pPr rtl="0"/>
          <a:r>
            <a:rPr lang="en-GB">
              <a:latin typeface="Century Gothic" panose="020B0502020202020204"/>
            </a:rPr>
            <a:t>Judges </a:t>
          </a:r>
          <a:endParaRPr lang="en-GB"/>
        </a:p>
      </dgm:t>
    </dgm:pt>
    <dgm:pt modelId="{4EC584E2-DDA3-499A-A7A1-0E2446152911}" type="parTrans" cxnId="{EC5E09D4-37F7-4031-A6A4-F5ECFE0977C7}">
      <dgm:prSet/>
      <dgm:spPr/>
    </dgm:pt>
    <dgm:pt modelId="{643877B0-DC0D-4AC9-9061-69D0399311B3}" type="sibTrans" cxnId="{EC5E09D4-37F7-4031-A6A4-F5ECFE0977C7}">
      <dgm:prSet/>
      <dgm:spPr/>
      <dgm:t>
        <a:bodyPr/>
        <a:lstStyle/>
        <a:p>
          <a:endParaRPr lang="en-GB"/>
        </a:p>
      </dgm:t>
    </dgm:pt>
    <dgm:pt modelId="{B5BEC004-6C73-4304-A0A2-413D98332B35}">
      <dgm:prSet phldrT="[Text]" phldr="0"/>
      <dgm:spPr/>
      <dgm:t>
        <a:bodyPr/>
        <a:lstStyle/>
        <a:p>
          <a:pPr rtl="0"/>
          <a:r>
            <a:rPr lang="en-GB">
              <a:latin typeface="Century Gothic" panose="020B0502020202020204"/>
            </a:rPr>
            <a:t>Apply the law </a:t>
          </a:r>
          <a:endParaRPr lang="en-GB"/>
        </a:p>
      </dgm:t>
    </dgm:pt>
    <dgm:pt modelId="{4BA17EB7-9FE8-4E10-B91E-E5ECA0B950FD}" type="parTrans" cxnId="{987F932F-25D0-4B44-A7F6-3117F259FD20}">
      <dgm:prSet/>
      <dgm:spPr/>
    </dgm:pt>
    <dgm:pt modelId="{958D31A5-674A-4CC5-BB7C-77B83D08A880}" type="sibTrans" cxnId="{987F932F-25D0-4B44-A7F6-3117F259FD20}">
      <dgm:prSet/>
      <dgm:spPr/>
    </dgm:pt>
    <dgm:pt modelId="{6FD46648-63EE-4CBA-8DC1-E66ECB4700A8}" type="pres">
      <dgm:prSet presAssocID="{64B5F6C0-B651-4169-B4A0-B7700AAA9D87}" presName="linearFlow" presStyleCnt="0">
        <dgm:presLayoutVars>
          <dgm:resizeHandles val="exact"/>
        </dgm:presLayoutVars>
      </dgm:prSet>
      <dgm:spPr/>
    </dgm:pt>
    <dgm:pt modelId="{F6BE83E6-F1BD-4CDE-9473-9C88003B3358}" type="pres">
      <dgm:prSet presAssocID="{49A5D9B2-E120-4D6F-96EB-1CA78A31691B}" presName="node" presStyleLbl="node1" presStyleIdx="0" presStyleCnt="3">
        <dgm:presLayoutVars>
          <dgm:bulletEnabled val="1"/>
        </dgm:presLayoutVars>
      </dgm:prSet>
      <dgm:spPr/>
    </dgm:pt>
    <dgm:pt modelId="{117E9482-8867-4655-981B-EA7D34E401EA}" type="pres">
      <dgm:prSet presAssocID="{CB70FB95-64C5-4687-BF25-337E91D01130}" presName="sibTrans" presStyleLbl="sibTrans2D1" presStyleIdx="0" presStyleCnt="2"/>
      <dgm:spPr/>
    </dgm:pt>
    <dgm:pt modelId="{A28EBCCC-9E3A-451D-AEC9-1D0FBD78A073}" type="pres">
      <dgm:prSet presAssocID="{CB70FB95-64C5-4687-BF25-337E91D01130}" presName="connectorText" presStyleLbl="sibTrans2D1" presStyleIdx="0" presStyleCnt="2"/>
      <dgm:spPr/>
    </dgm:pt>
    <dgm:pt modelId="{6F21CB88-10D4-4232-A172-0B941CE864DA}" type="pres">
      <dgm:prSet presAssocID="{4FA2D056-1BBF-4E6E-AE83-B4E8E4994F3B}" presName="node" presStyleLbl="node1" presStyleIdx="1" presStyleCnt="3">
        <dgm:presLayoutVars>
          <dgm:bulletEnabled val="1"/>
        </dgm:presLayoutVars>
      </dgm:prSet>
      <dgm:spPr/>
    </dgm:pt>
    <dgm:pt modelId="{5434B298-7831-489E-9834-674099225A84}" type="pres">
      <dgm:prSet presAssocID="{643877B0-DC0D-4AC9-9061-69D0399311B3}" presName="sibTrans" presStyleLbl="sibTrans2D1" presStyleIdx="1" presStyleCnt="2"/>
      <dgm:spPr/>
    </dgm:pt>
    <dgm:pt modelId="{CFF04036-2139-4A82-810A-B0390989319E}" type="pres">
      <dgm:prSet presAssocID="{643877B0-DC0D-4AC9-9061-69D0399311B3}" presName="connectorText" presStyleLbl="sibTrans2D1" presStyleIdx="1" presStyleCnt="2"/>
      <dgm:spPr/>
    </dgm:pt>
    <dgm:pt modelId="{5EDFF2F6-5B18-4DA7-9A6D-4D5B72E28376}" type="pres">
      <dgm:prSet presAssocID="{B5BEC004-6C73-4304-A0A2-413D98332B35}" presName="node" presStyleLbl="node1" presStyleIdx="2" presStyleCnt="3">
        <dgm:presLayoutVars>
          <dgm:bulletEnabled val="1"/>
        </dgm:presLayoutVars>
      </dgm:prSet>
      <dgm:spPr/>
    </dgm:pt>
  </dgm:ptLst>
  <dgm:cxnLst>
    <dgm:cxn modelId="{BD1BE300-5E5D-4887-880F-793913E965D8}" type="presOf" srcId="{CB70FB95-64C5-4687-BF25-337E91D01130}" destId="{117E9482-8867-4655-981B-EA7D34E401EA}" srcOrd="0" destOrd="0" presId="urn:microsoft.com/office/officeart/2005/8/layout/process2"/>
    <dgm:cxn modelId="{FE6F470A-56F6-4C5F-BDFD-B1C24E07BB91}" type="presOf" srcId="{49A5D9B2-E120-4D6F-96EB-1CA78A31691B}" destId="{F6BE83E6-F1BD-4CDE-9473-9C88003B3358}" srcOrd="0" destOrd="0" presId="urn:microsoft.com/office/officeart/2005/8/layout/process2"/>
    <dgm:cxn modelId="{987F932F-25D0-4B44-A7F6-3117F259FD20}" srcId="{64B5F6C0-B651-4169-B4A0-B7700AAA9D87}" destId="{B5BEC004-6C73-4304-A0A2-413D98332B35}" srcOrd="2" destOrd="0" parTransId="{4BA17EB7-9FE8-4E10-B91E-E5ECA0B950FD}" sibTransId="{958D31A5-674A-4CC5-BB7C-77B83D08A880}"/>
    <dgm:cxn modelId="{D8DDA249-8EE4-4F2F-A14F-1C1CAEA48476}" type="presOf" srcId="{CB70FB95-64C5-4687-BF25-337E91D01130}" destId="{A28EBCCC-9E3A-451D-AEC9-1D0FBD78A073}" srcOrd="1" destOrd="0" presId="urn:microsoft.com/office/officeart/2005/8/layout/process2"/>
    <dgm:cxn modelId="{E1854D86-297F-4870-A056-B20DEA735D7B}" type="presOf" srcId="{B5BEC004-6C73-4304-A0A2-413D98332B35}" destId="{5EDFF2F6-5B18-4DA7-9A6D-4D5B72E28376}" srcOrd="0" destOrd="0" presId="urn:microsoft.com/office/officeart/2005/8/layout/process2"/>
    <dgm:cxn modelId="{424E69A6-E5B1-48F7-9B47-52BD29A20329}" srcId="{64B5F6C0-B651-4169-B4A0-B7700AAA9D87}" destId="{49A5D9B2-E120-4D6F-96EB-1CA78A31691B}" srcOrd="0" destOrd="0" parTransId="{D5D552D8-71DC-4A55-A6DD-EE6A643F0255}" sibTransId="{CB70FB95-64C5-4687-BF25-337E91D01130}"/>
    <dgm:cxn modelId="{563A35A8-0DE8-4BF3-822D-C7723B6CC830}" type="presOf" srcId="{64B5F6C0-B651-4169-B4A0-B7700AAA9D87}" destId="{6FD46648-63EE-4CBA-8DC1-E66ECB4700A8}" srcOrd="0" destOrd="0" presId="urn:microsoft.com/office/officeart/2005/8/layout/process2"/>
    <dgm:cxn modelId="{EC5E09D4-37F7-4031-A6A4-F5ECFE0977C7}" srcId="{64B5F6C0-B651-4169-B4A0-B7700AAA9D87}" destId="{4FA2D056-1BBF-4E6E-AE83-B4E8E4994F3B}" srcOrd="1" destOrd="0" parTransId="{4EC584E2-DDA3-499A-A7A1-0E2446152911}" sibTransId="{643877B0-DC0D-4AC9-9061-69D0399311B3}"/>
    <dgm:cxn modelId="{11B719D5-BB64-4444-9991-CF96059FCD62}" type="presOf" srcId="{643877B0-DC0D-4AC9-9061-69D0399311B3}" destId="{5434B298-7831-489E-9834-674099225A84}" srcOrd="0" destOrd="0" presId="urn:microsoft.com/office/officeart/2005/8/layout/process2"/>
    <dgm:cxn modelId="{00D343F2-638F-4EEF-9A0C-917B5FFE769F}" type="presOf" srcId="{643877B0-DC0D-4AC9-9061-69D0399311B3}" destId="{CFF04036-2139-4A82-810A-B0390989319E}" srcOrd="1" destOrd="0" presId="urn:microsoft.com/office/officeart/2005/8/layout/process2"/>
    <dgm:cxn modelId="{456234F7-CD1E-4429-BF6E-A831ED9E8A35}" type="presOf" srcId="{4FA2D056-1BBF-4E6E-AE83-B4E8E4994F3B}" destId="{6F21CB88-10D4-4232-A172-0B941CE864DA}" srcOrd="0" destOrd="0" presId="urn:microsoft.com/office/officeart/2005/8/layout/process2"/>
    <dgm:cxn modelId="{EC2E9242-0797-4ED2-AA4F-9DD7038401D4}" type="presParOf" srcId="{6FD46648-63EE-4CBA-8DC1-E66ECB4700A8}" destId="{F6BE83E6-F1BD-4CDE-9473-9C88003B3358}" srcOrd="0" destOrd="0" presId="urn:microsoft.com/office/officeart/2005/8/layout/process2"/>
    <dgm:cxn modelId="{C0D6D1EE-5B16-4CAF-A1F8-0A252E99B3B2}" type="presParOf" srcId="{6FD46648-63EE-4CBA-8DC1-E66ECB4700A8}" destId="{117E9482-8867-4655-981B-EA7D34E401EA}" srcOrd="1" destOrd="0" presId="urn:microsoft.com/office/officeart/2005/8/layout/process2"/>
    <dgm:cxn modelId="{5524413C-F56D-455C-A69E-9B72F3C5A323}" type="presParOf" srcId="{117E9482-8867-4655-981B-EA7D34E401EA}" destId="{A28EBCCC-9E3A-451D-AEC9-1D0FBD78A073}" srcOrd="0" destOrd="0" presId="urn:microsoft.com/office/officeart/2005/8/layout/process2"/>
    <dgm:cxn modelId="{ECAE55AC-3A82-4839-8BA2-17A368E18BFA}" type="presParOf" srcId="{6FD46648-63EE-4CBA-8DC1-E66ECB4700A8}" destId="{6F21CB88-10D4-4232-A172-0B941CE864DA}" srcOrd="2" destOrd="0" presId="urn:microsoft.com/office/officeart/2005/8/layout/process2"/>
    <dgm:cxn modelId="{322240DC-71BE-4B4A-BAA9-2465B144ABFE}" type="presParOf" srcId="{6FD46648-63EE-4CBA-8DC1-E66ECB4700A8}" destId="{5434B298-7831-489E-9834-674099225A84}" srcOrd="3" destOrd="0" presId="urn:microsoft.com/office/officeart/2005/8/layout/process2"/>
    <dgm:cxn modelId="{7199D6D2-799A-49B6-B57E-A228D6735DF5}" type="presParOf" srcId="{5434B298-7831-489E-9834-674099225A84}" destId="{CFF04036-2139-4A82-810A-B0390989319E}" srcOrd="0" destOrd="0" presId="urn:microsoft.com/office/officeart/2005/8/layout/process2"/>
    <dgm:cxn modelId="{BB1ADEE2-750F-496B-A2EF-1E41E3B0D0EB}" type="presParOf" srcId="{6FD46648-63EE-4CBA-8DC1-E66ECB4700A8}" destId="{5EDFF2F6-5B18-4DA7-9A6D-4D5B72E28376}" srcOrd="4"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B5F6C0-B651-4169-B4A0-B7700AAA9D87}" type="doc">
      <dgm:prSet loTypeId="urn:microsoft.com/office/officeart/2005/8/layout/process2" loCatId="process" qsTypeId="urn:microsoft.com/office/officeart/2005/8/quickstyle/simple1" qsCatId="simple" csTypeId="urn:microsoft.com/office/officeart/2005/8/colors/accent1_2" csCatId="accent1" phldr="1"/>
      <dgm:spPr/>
    </dgm:pt>
    <dgm:pt modelId="{49A5D9B2-E120-4D6F-96EB-1CA78A31691B}">
      <dgm:prSet phldrT="[Text]" phldr="0"/>
      <dgm:spPr/>
      <dgm:t>
        <a:bodyPr/>
        <a:lstStyle/>
        <a:p>
          <a:pPr rtl="0"/>
          <a:r>
            <a:rPr lang="en-GB">
              <a:latin typeface="Century Gothic" panose="020B0502020202020204"/>
            </a:rPr>
            <a:t>Executive </a:t>
          </a:r>
          <a:endParaRPr lang="en-GB"/>
        </a:p>
      </dgm:t>
    </dgm:pt>
    <dgm:pt modelId="{D5D552D8-71DC-4A55-A6DD-EE6A643F0255}" type="parTrans" cxnId="{424E69A6-E5B1-48F7-9B47-52BD29A20329}">
      <dgm:prSet/>
      <dgm:spPr/>
      <dgm:t>
        <a:bodyPr/>
        <a:lstStyle/>
        <a:p>
          <a:endParaRPr lang="en-GB"/>
        </a:p>
      </dgm:t>
    </dgm:pt>
    <dgm:pt modelId="{CB70FB95-64C5-4687-BF25-337E91D01130}" type="sibTrans" cxnId="{424E69A6-E5B1-48F7-9B47-52BD29A20329}">
      <dgm:prSet/>
      <dgm:spPr/>
      <dgm:t>
        <a:bodyPr/>
        <a:lstStyle/>
        <a:p>
          <a:endParaRPr lang="en-GB"/>
        </a:p>
      </dgm:t>
    </dgm:pt>
    <dgm:pt modelId="{4FA2D056-1BBF-4E6E-AE83-B4E8E4994F3B}">
      <dgm:prSet phldrT="[Text]" phldr="0"/>
      <dgm:spPr/>
      <dgm:t>
        <a:bodyPr/>
        <a:lstStyle/>
        <a:p>
          <a:pPr rtl="0"/>
          <a:r>
            <a:rPr lang="en-GB">
              <a:latin typeface="Century Gothic" panose="020B0502020202020204"/>
            </a:rPr>
            <a:t>Government </a:t>
          </a:r>
          <a:endParaRPr lang="en-GB"/>
        </a:p>
      </dgm:t>
    </dgm:pt>
    <dgm:pt modelId="{4EC584E2-DDA3-499A-A7A1-0E2446152911}" type="parTrans" cxnId="{EC5E09D4-37F7-4031-A6A4-F5ECFE0977C7}">
      <dgm:prSet/>
      <dgm:spPr/>
      <dgm:t>
        <a:bodyPr/>
        <a:lstStyle/>
        <a:p>
          <a:endParaRPr lang="en-GB"/>
        </a:p>
      </dgm:t>
    </dgm:pt>
    <dgm:pt modelId="{643877B0-DC0D-4AC9-9061-69D0399311B3}" type="sibTrans" cxnId="{EC5E09D4-37F7-4031-A6A4-F5ECFE0977C7}">
      <dgm:prSet/>
      <dgm:spPr/>
      <dgm:t>
        <a:bodyPr/>
        <a:lstStyle/>
        <a:p>
          <a:endParaRPr lang="en-GB"/>
        </a:p>
      </dgm:t>
    </dgm:pt>
    <dgm:pt modelId="{B5BEC004-6C73-4304-A0A2-413D98332B35}">
      <dgm:prSet phldrT="[Text]" phldr="0"/>
      <dgm:spPr/>
      <dgm:t>
        <a:bodyPr/>
        <a:lstStyle/>
        <a:p>
          <a:pPr rtl="0"/>
          <a:r>
            <a:rPr lang="en-GB">
              <a:latin typeface="Century Gothic" panose="020B0502020202020204"/>
            </a:rPr>
            <a:t>Bring laws into effect </a:t>
          </a:r>
          <a:endParaRPr lang="en-GB"/>
        </a:p>
      </dgm:t>
    </dgm:pt>
    <dgm:pt modelId="{4BA17EB7-9FE8-4E10-B91E-E5ECA0B950FD}" type="parTrans" cxnId="{987F932F-25D0-4B44-A7F6-3117F259FD20}">
      <dgm:prSet/>
      <dgm:spPr/>
      <dgm:t>
        <a:bodyPr/>
        <a:lstStyle/>
        <a:p>
          <a:endParaRPr lang="en-GB"/>
        </a:p>
      </dgm:t>
    </dgm:pt>
    <dgm:pt modelId="{958D31A5-674A-4CC5-BB7C-77B83D08A880}" type="sibTrans" cxnId="{987F932F-25D0-4B44-A7F6-3117F259FD20}">
      <dgm:prSet/>
      <dgm:spPr/>
      <dgm:t>
        <a:bodyPr/>
        <a:lstStyle/>
        <a:p>
          <a:endParaRPr lang="en-GB"/>
        </a:p>
      </dgm:t>
    </dgm:pt>
    <dgm:pt modelId="{6FD46648-63EE-4CBA-8DC1-E66ECB4700A8}" type="pres">
      <dgm:prSet presAssocID="{64B5F6C0-B651-4169-B4A0-B7700AAA9D87}" presName="linearFlow" presStyleCnt="0">
        <dgm:presLayoutVars>
          <dgm:resizeHandles val="exact"/>
        </dgm:presLayoutVars>
      </dgm:prSet>
      <dgm:spPr/>
    </dgm:pt>
    <dgm:pt modelId="{F6BE83E6-F1BD-4CDE-9473-9C88003B3358}" type="pres">
      <dgm:prSet presAssocID="{49A5D9B2-E120-4D6F-96EB-1CA78A31691B}" presName="node" presStyleLbl="node1" presStyleIdx="0" presStyleCnt="3">
        <dgm:presLayoutVars>
          <dgm:bulletEnabled val="1"/>
        </dgm:presLayoutVars>
      </dgm:prSet>
      <dgm:spPr/>
    </dgm:pt>
    <dgm:pt modelId="{117E9482-8867-4655-981B-EA7D34E401EA}" type="pres">
      <dgm:prSet presAssocID="{CB70FB95-64C5-4687-BF25-337E91D01130}" presName="sibTrans" presStyleLbl="sibTrans2D1" presStyleIdx="0" presStyleCnt="2"/>
      <dgm:spPr/>
    </dgm:pt>
    <dgm:pt modelId="{A28EBCCC-9E3A-451D-AEC9-1D0FBD78A073}" type="pres">
      <dgm:prSet presAssocID="{CB70FB95-64C5-4687-BF25-337E91D01130}" presName="connectorText" presStyleLbl="sibTrans2D1" presStyleIdx="0" presStyleCnt="2"/>
      <dgm:spPr/>
    </dgm:pt>
    <dgm:pt modelId="{6F21CB88-10D4-4232-A172-0B941CE864DA}" type="pres">
      <dgm:prSet presAssocID="{4FA2D056-1BBF-4E6E-AE83-B4E8E4994F3B}" presName="node" presStyleLbl="node1" presStyleIdx="1" presStyleCnt="3">
        <dgm:presLayoutVars>
          <dgm:bulletEnabled val="1"/>
        </dgm:presLayoutVars>
      </dgm:prSet>
      <dgm:spPr/>
    </dgm:pt>
    <dgm:pt modelId="{5434B298-7831-489E-9834-674099225A84}" type="pres">
      <dgm:prSet presAssocID="{643877B0-DC0D-4AC9-9061-69D0399311B3}" presName="sibTrans" presStyleLbl="sibTrans2D1" presStyleIdx="1" presStyleCnt="2"/>
      <dgm:spPr/>
    </dgm:pt>
    <dgm:pt modelId="{CFF04036-2139-4A82-810A-B0390989319E}" type="pres">
      <dgm:prSet presAssocID="{643877B0-DC0D-4AC9-9061-69D0399311B3}" presName="connectorText" presStyleLbl="sibTrans2D1" presStyleIdx="1" presStyleCnt="2"/>
      <dgm:spPr/>
    </dgm:pt>
    <dgm:pt modelId="{5EDFF2F6-5B18-4DA7-9A6D-4D5B72E28376}" type="pres">
      <dgm:prSet presAssocID="{B5BEC004-6C73-4304-A0A2-413D98332B35}" presName="node" presStyleLbl="node1" presStyleIdx="2" presStyleCnt="3">
        <dgm:presLayoutVars>
          <dgm:bulletEnabled val="1"/>
        </dgm:presLayoutVars>
      </dgm:prSet>
      <dgm:spPr/>
    </dgm:pt>
  </dgm:ptLst>
  <dgm:cxnLst>
    <dgm:cxn modelId="{BD1BE300-5E5D-4887-880F-793913E965D8}" type="presOf" srcId="{CB70FB95-64C5-4687-BF25-337E91D01130}" destId="{117E9482-8867-4655-981B-EA7D34E401EA}" srcOrd="0" destOrd="0" presId="urn:microsoft.com/office/officeart/2005/8/layout/process2"/>
    <dgm:cxn modelId="{FE6F470A-56F6-4C5F-BDFD-B1C24E07BB91}" type="presOf" srcId="{49A5D9B2-E120-4D6F-96EB-1CA78A31691B}" destId="{F6BE83E6-F1BD-4CDE-9473-9C88003B3358}" srcOrd="0" destOrd="0" presId="urn:microsoft.com/office/officeart/2005/8/layout/process2"/>
    <dgm:cxn modelId="{987F932F-25D0-4B44-A7F6-3117F259FD20}" srcId="{64B5F6C0-B651-4169-B4A0-B7700AAA9D87}" destId="{B5BEC004-6C73-4304-A0A2-413D98332B35}" srcOrd="2" destOrd="0" parTransId="{4BA17EB7-9FE8-4E10-B91E-E5ECA0B950FD}" sibTransId="{958D31A5-674A-4CC5-BB7C-77B83D08A880}"/>
    <dgm:cxn modelId="{D8DDA249-8EE4-4F2F-A14F-1C1CAEA48476}" type="presOf" srcId="{CB70FB95-64C5-4687-BF25-337E91D01130}" destId="{A28EBCCC-9E3A-451D-AEC9-1D0FBD78A073}" srcOrd="1" destOrd="0" presId="urn:microsoft.com/office/officeart/2005/8/layout/process2"/>
    <dgm:cxn modelId="{E1854D86-297F-4870-A056-B20DEA735D7B}" type="presOf" srcId="{B5BEC004-6C73-4304-A0A2-413D98332B35}" destId="{5EDFF2F6-5B18-4DA7-9A6D-4D5B72E28376}" srcOrd="0" destOrd="0" presId="urn:microsoft.com/office/officeart/2005/8/layout/process2"/>
    <dgm:cxn modelId="{424E69A6-E5B1-48F7-9B47-52BD29A20329}" srcId="{64B5F6C0-B651-4169-B4A0-B7700AAA9D87}" destId="{49A5D9B2-E120-4D6F-96EB-1CA78A31691B}" srcOrd="0" destOrd="0" parTransId="{D5D552D8-71DC-4A55-A6DD-EE6A643F0255}" sibTransId="{CB70FB95-64C5-4687-BF25-337E91D01130}"/>
    <dgm:cxn modelId="{563A35A8-0DE8-4BF3-822D-C7723B6CC830}" type="presOf" srcId="{64B5F6C0-B651-4169-B4A0-B7700AAA9D87}" destId="{6FD46648-63EE-4CBA-8DC1-E66ECB4700A8}" srcOrd="0" destOrd="0" presId="urn:microsoft.com/office/officeart/2005/8/layout/process2"/>
    <dgm:cxn modelId="{EC5E09D4-37F7-4031-A6A4-F5ECFE0977C7}" srcId="{64B5F6C0-B651-4169-B4A0-B7700AAA9D87}" destId="{4FA2D056-1BBF-4E6E-AE83-B4E8E4994F3B}" srcOrd="1" destOrd="0" parTransId="{4EC584E2-DDA3-499A-A7A1-0E2446152911}" sibTransId="{643877B0-DC0D-4AC9-9061-69D0399311B3}"/>
    <dgm:cxn modelId="{11B719D5-BB64-4444-9991-CF96059FCD62}" type="presOf" srcId="{643877B0-DC0D-4AC9-9061-69D0399311B3}" destId="{5434B298-7831-489E-9834-674099225A84}" srcOrd="0" destOrd="0" presId="urn:microsoft.com/office/officeart/2005/8/layout/process2"/>
    <dgm:cxn modelId="{00D343F2-638F-4EEF-9A0C-917B5FFE769F}" type="presOf" srcId="{643877B0-DC0D-4AC9-9061-69D0399311B3}" destId="{CFF04036-2139-4A82-810A-B0390989319E}" srcOrd="1" destOrd="0" presId="urn:microsoft.com/office/officeart/2005/8/layout/process2"/>
    <dgm:cxn modelId="{456234F7-CD1E-4429-BF6E-A831ED9E8A35}" type="presOf" srcId="{4FA2D056-1BBF-4E6E-AE83-B4E8E4994F3B}" destId="{6F21CB88-10D4-4232-A172-0B941CE864DA}" srcOrd="0" destOrd="0" presId="urn:microsoft.com/office/officeart/2005/8/layout/process2"/>
    <dgm:cxn modelId="{EC2E9242-0797-4ED2-AA4F-9DD7038401D4}" type="presParOf" srcId="{6FD46648-63EE-4CBA-8DC1-E66ECB4700A8}" destId="{F6BE83E6-F1BD-4CDE-9473-9C88003B3358}" srcOrd="0" destOrd="0" presId="urn:microsoft.com/office/officeart/2005/8/layout/process2"/>
    <dgm:cxn modelId="{C0D6D1EE-5B16-4CAF-A1F8-0A252E99B3B2}" type="presParOf" srcId="{6FD46648-63EE-4CBA-8DC1-E66ECB4700A8}" destId="{117E9482-8867-4655-981B-EA7D34E401EA}" srcOrd="1" destOrd="0" presId="urn:microsoft.com/office/officeart/2005/8/layout/process2"/>
    <dgm:cxn modelId="{5524413C-F56D-455C-A69E-9B72F3C5A323}" type="presParOf" srcId="{117E9482-8867-4655-981B-EA7D34E401EA}" destId="{A28EBCCC-9E3A-451D-AEC9-1D0FBD78A073}" srcOrd="0" destOrd="0" presId="urn:microsoft.com/office/officeart/2005/8/layout/process2"/>
    <dgm:cxn modelId="{ECAE55AC-3A82-4839-8BA2-17A368E18BFA}" type="presParOf" srcId="{6FD46648-63EE-4CBA-8DC1-E66ECB4700A8}" destId="{6F21CB88-10D4-4232-A172-0B941CE864DA}" srcOrd="2" destOrd="0" presId="urn:microsoft.com/office/officeart/2005/8/layout/process2"/>
    <dgm:cxn modelId="{322240DC-71BE-4B4A-BAA9-2465B144ABFE}" type="presParOf" srcId="{6FD46648-63EE-4CBA-8DC1-E66ECB4700A8}" destId="{5434B298-7831-489E-9834-674099225A84}" srcOrd="3" destOrd="0" presId="urn:microsoft.com/office/officeart/2005/8/layout/process2"/>
    <dgm:cxn modelId="{7199D6D2-799A-49B6-B57E-A228D6735DF5}" type="presParOf" srcId="{5434B298-7831-489E-9834-674099225A84}" destId="{CFF04036-2139-4A82-810A-B0390989319E}" srcOrd="0" destOrd="0" presId="urn:microsoft.com/office/officeart/2005/8/layout/process2"/>
    <dgm:cxn modelId="{BB1ADEE2-750F-496B-A2EF-1E41E3B0D0EB}" type="presParOf" srcId="{6FD46648-63EE-4CBA-8DC1-E66ECB4700A8}" destId="{5EDFF2F6-5B18-4DA7-9A6D-4D5B72E28376}" srcOrd="4" destOrd="0" presId="urn:microsoft.com/office/officeart/2005/8/layout/process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20BD6-9683-4E48-8477-13EA4DF062C5}">
      <dsp:nvSpPr>
        <dsp:cNvPr id="0" name=""/>
        <dsp:cNvSpPr/>
      </dsp:nvSpPr>
      <dsp:spPr>
        <a:xfrm>
          <a:off x="0" y="412609"/>
          <a:ext cx="5365217" cy="74353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Written Constitution</a:t>
          </a:r>
          <a:endParaRPr lang="en-US" sz="3100" kern="1200" dirty="0"/>
        </a:p>
      </dsp:txBody>
      <dsp:txXfrm>
        <a:off x="36296" y="448905"/>
        <a:ext cx="5292625" cy="670943"/>
      </dsp:txXfrm>
    </dsp:sp>
    <dsp:sp modelId="{96BA2B48-5ACA-4E78-839C-44EB9C14C2CF}">
      <dsp:nvSpPr>
        <dsp:cNvPr id="0" name=""/>
        <dsp:cNvSpPr/>
      </dsp:nvSpPr>
      <dsp:spPr>
        <a:xfrm>
          <a:off x="0" y="1245424"/>
          <a:ext cx="5365217" cy="74353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Unwritten Constitution</a:t>
          </a:r>
          <a:endParaRPr lang="en-US" sz="3100" kern="1200"/>
        </a:p>
      </dsp:txBody>
      <dsp:txXfrm>
        <a:off x="36296" y="1281720"/>
        <a:ext cx="5292625" cy="670943"/>
      </dsp:txXfrm>
    </dsp:sp>
    <dsp:sp modelId="{150169FB-1BD8-4965-9248-3EB60D992CBE}">
      <dsp:nvSpPr>
        <dsp:cNvPr id="0" name=""/>
        <dsp:cNvSpPr/>
      </dsp:nvSpPr>
      <dsp:spPr>
        <a:xfrm>
          <a:off x="0" y="2078239"/>
          <a:ext cx="5365217" cy="74353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UK Constitution</a:t>
          </a:r>
          <a:endParaRPr lang="en-US" sz="3100" kern="1200" dirty="0"/>
        </a:p>
      </dsp:txBody>
      <dsp:txXfrm>
        <a:off x="36296" y="2114535"/>
        <a:ext cx="5292625" cy="670943"/>
      </dsp:txXfrm>
    </dsp:sp>
    <dsp:sp modelId="{EA37E24A-0DC7-48B4-B484-05805C5FD636}">
      <dsp:nvSpPr>
        <dsp:cNvPr id="0" name=""/>
        <dsp:cNvSpPr/>
      </dsp:nvSpPr>
      <dsp:spPr>
        <a:xfrm>
          <a:off x="0" y="2911054"/>
          <a:ext cx="5365217" cy="74353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Summary </a:t>
          </a:r>
          <a:endParaRPr lang="en-US" sz="3100" kern="1200"/>
        </a:p>
      </dsp:txBody>
      <dsp:txXfrm>
        <a:off x="36296" y="2947350"/>
        <a:ext cx="5292625" cy="670943"/>
      </dsp:txXfrm>
    </dsp:sp>
    <dsp:sp modelId="{EC141842-09FD-486C-A7FA-8A73B43524CF}">
      <dsp:nvSpPr>
        <dsp:cNvPr id="0" name=""/>
        <dsp:cNvSpPr/>
      </dsp:nvSpPr>
      <dsp:spPr>
        <a:xfrm>
          <a:off x="0" y="3743869"/>
          <a:ext cx="5365217" cy="74353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Thank you, any questions?</a:t>
          </a:r>
          <a:endParaRPr lang="en-US" sz="3100" kern="1200"/>
        </a:p>
      </dsp:txBody>
      <dsp:txXfrm>
        <a:off x="36296" y="3780165"/>
        <a:ext cx="5292625" cy="6709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6AAE6-A495-4012-8DF9-1A173B5F6DC2}">
      <dsp:nvSpPr>
        <dsp:cNvPr id="0" name=""/>
        <dsp:cNvSpPr/>
      </dsp:nvSpPr>
      <dsp:spPr>
        <a:xfrm>
          <a:off x="9275" y="546444"/>
          <a:ext cx="5544815" cy="2217926"/>
        </a:xfrm>
        <a:prstGeom prst="chevr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a:t>Common law – right to be free from torture. </a:t>
          </a:r>
          <a:endParaRPr lang="en-US" sz="3400" kern="1200"/>
        </a:p>
      </dsp:txBody>
      <dsp:txXfrm>
        <a:off x="1118238" y="546444"/>
        <a:ext cx="3326889" cy="2217926"/>
      </dsp:txXfrm>
    </dsp:sp>
    <dsp:sp modelId="{C0509892-7B44-47B7-ABFD-532096278748}">
      <dsp:nvSpPr>
        <dsp:cNvPr id="0" name=""/>
        <dsp:cNvSpPr/>
      </dsp:nvSpPr>
      <dsp:spPr>
        <a:xfrm>
          <a:off x="4999609" y="546444"/>
          <a:ext cx="5544815" cy="2217926"/>
        </a:xfrm>
        <a:prstGeom prst="chevron">
          <a:avLst/>
        </a:prstGeom>
        <a:solidFill>
          <a:schemeClr val="accent5">
            <a:hueOff val="-12152150"/>
            <a:satOff val="-826"/>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6017" tIns="45339" rIns="45339" bIns="45339" numCol="1" spcCol="1270" anchor="ctr" anchorCtr="0">
          <a:noAutofit/>
        </a:bodyPr>
        <a:lstStyle/>
        <a:p>
          <a:pPr marL="0" lvl="0" indent="0" algn="ctr" defTabSz="1511300">
            <a:lnSpc>
              <a:spcPct val="90000"/>
            </a:lnSpc>
            <a:spcBef>
              <a:spcPct val="0"/>
            </a:spcBef>
            <a:spcAft>
              <a:spcPct val="35000"/>
            </a:spcAft>
            <a:buNone/>
          </a:pPr>
          <a:r>
            <a:rPr lang="en-GB" sz="3400" kern="1200"/>
            <a:t>Judicial review</a:t>
          </a:r>
          <a:endParaRPr lang="en-US" sz="3400" kern="1200"/>
        </a:p>
      </dsp:txBody>
      <dsp:txXfrm>
        <a:off x="6108572" y="546444"/>
        <a:ext cx="3326889" cy="22179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E83E6-F1BD-4CDE-9473-9C88003B3358}">
      <dsp:nvSpPr>
        <dsp:cNvPr id="0" name=""/>
        <dsp:cNvSpPr/>
      </dsp:nvSpPr>
      <dsp:spPr>
        <a:xfrm>
          <a:off x="1829905" y="0"/>
          <a:ext cx="2276413" cy="12646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a:latin typeface="Century Gothic" panose="020B0502020202020204"/>
            </a:rPr>
            <a:t> Legislature </a:t>
          </a:r>
          <a:endParaRPr lang="en-GB" sz="2700" kern="1200"/>
        </a:p>
      </dsp:txBody>
      <dsp:txXfrm>
        <a:off x="1866946" y="37041"/>
        <a:ext cx="2202331" cy="1190591"/>
      </dsp:txXfrm>
    </dsp:sp>
    <dsp:sp modelId="{117E9482-8867-4655-981B-EA7D34E401EA}">
      <dsp:nvSpPr>
        <dsp:cNvPr id="0" name=""/>
        <dsp:cNvSpPr/>
      </dsp:nvSpPr>
      <dsp:spPr>
        <a:xfrm rot="5400000">
          <a:off x="2730986" y="1296290"/>
          <a:ext cx="474252" cy="5691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2797382" y="1343715"/>
        <a:ext cx="341461" cy="331976"/>
      </dsp:txXfrm>
    </dsp:sp>
    <dsp:sp modelId="{6F21CB88-10D4-4232-A172-0B941CE864DA}">
      <dsp:nvSpPr>
        <dsp:cNvPr id="0" name=""/>
        <dsp:cNvSpPr/>
      </dsp:nvSpPr>
      <dsp:spPr>
        <a:xfrm>
          <a:off x="1829905" y="1897011"/>
          <a:ext cx="2276413" cy="12646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a:latin typeface="Century Gothic" panose="020B0502020202020204"/>
            </a:rPr>
            <a:t>Parlaiment </a:t>
          </a:r>
          <a:endParaRPr lang="en-GB" sz="2700" kern="1200"/>
        </a:p>
      </dsp:txBody>
      <dsp:txXfrm>
        <a:off x="1866946" y="1934052"/>
        <a:ext cx="2202331" cy="1190591"/>
      </dsp:txXfrm>
    </dsp:sp>
    <dsp:sp modelId="{5434B298-7831-489E-9834-674099225A84}">
      <dsp:nvSpPr>
        <dsp:cNvPr id="0" name=""/>
        <dsp:cNvSpPr/>
      </dsp:nvSpPr>
      <dsp:spPr>
        <a:xfrm rot="5400000">
          <a:off x="2730986" y="3193301"/>
          <a:ext cx="474252" cy="5691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2797382" y="3240726"/>
        <a:ext cx="341461" cy="331976"/>
      </dsp:txXfrm>
    </dsp:sp>
    <dsp:sp modelId="{5EDFF2F6-5B18-4DA7-9A6D-4D5B72E28376}">
      <dsp:nvSpPr>
        <dsp:cNvPr id="0" name=""/>
        <dsp:cNvSpPr/>
      </dsp:nvSpPr>
      <dsp:spPr>
        <a:xfrm>
          <a:off x="1829905" y="3794021"/>
          <a:ext cx="2276413" cy="12646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a:latin typeface="Century Gothic" panose="020B0502020202020204"/>
            </a:rPr>
            <a:t>Create the law </a:t>
          </a:r>
          <a:endParaRPr lang="en-GB" sz="2700" kern="1200"/>
        </a:p>
      </dsp:txBody>
      <dsp:txXfrm>
        <a:off x="1866946" y="3831062"/>
        <a:ext cx="2202331" cy="11905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E83E6-F1BD-4CDE-9473-9C88003B3358}">
      <dsp:nvSpPr>
        <dsp:cNvPr id="0" name=""/>
        <dsp:cNvSpPr/>
      </dsp:nvSpPr>
      <dsp:spPr>
        <a:xfrm>
          <a:off x="1603149" y="0"/>
          <a:ext cx="2287474" cy="12708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a:latin typeface="Century Gothic" panose="020B0502020202020204"/>
            </a:rPr>
            <a:t>Judiciary </a:t>
          </a:r>
          <a:endParaRPr lang="en-GB" sz="3300" kern="1200"/>
        </a:p>
      </dsp:txBody>
      <dsp:txXfrm>
        <a:off x="1640370" y="37221"/>
        <a:ext cx="2213032" cy="1196377"/>
      </dsp:txXfrm>
    </dsp:sp>
    <dsp:sp modelId="{117E9482-8867-4655-981B-EA7D34E401EA}">
      <dsp:nvSpPr>
        <dsp:cNvPr id="0" name=""/>
        <dsp:cNvSpPr/>
      </dsp:nvSpPr>
      <dsp:spPr>
        <a:xfrm rot="5400000">
          <a:off x="2508608" y="1302589"/>
          <a:ext cx="476557" cy="5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575327" y="1350245"/>
        <a:ext cx="343120" cy="333590"/>
      </dsp:txXfrm>
    </dsp:sp>
    <dsp:sp modelId="{6F21CB88-10D4-4232-A172-0B941CE864DA}">
      <dsp:nvSpPr>
        <dsp:cNvPr id="0" name=""/>
        <dsp:cNvSpPr/>
      </dsp:nvSpPr>
      <dsp:spPr>
        <a:xfrm>
          <a:off x="1603149" y="1906228"/>
          <a:ext cx="2287474" cy="12708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a:latin typeface="Century Gothic" panose="020B0502020202020204"/>
            </a:rPr>
            <a:t>Judges </a:t>
          </a:r>
          <a:endParaRPr lang="en-GB" sz="3300" kern="1200"/>
        </a:p>
      </dsp:txBody>
      <dsp:txXfrm>
        <a:off x="1640370" y="1943449"/>
        <a:ext cx="2213032" cy="1196377"/>
      </dsp:txXfrm>
    </dsp:sp>
    <dsp:sp modelId="{5434B298-7831-489E-9834-674099225A84}">
      <dsp:nvSpPr>
        <dsp:cNvPr id="0" name=""/>
        <dsp:cNvSpPr/>
      </dsp:nvSpPr>
      <dsp:spPr>
        <a:xfrm rot="5400000">
          <a:off x="2508608" y="3208817"/>
          <a:ext cx="476557" cy="5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575327" y="3256473"/>
        <a:ext cx="343120" cy="333590"/>
      </dsp:txXfrm>
    </dsp:sp>
    <dsp:sp modelId="{5EDFF2F6-5B18-4DA7-9A6D-4D5B72E28376}">
      <dsp:nvSpPr>
        <dsp:cNvPr id="0" name=""/>
        <dsp:cNvSpPr/>
      </dsp:nvSpPr>
      <dsp:spPr>
        <a:xfrm>
          <a:off x="1603149" y="3812457"/>
          <a:ext cx="2287474" cy="12708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GB" sz="3300" kern="1200">
              <a:latin typeface="Century Gothic" panose="020B0502020202020204"/>
            </a:rPr>
            <a:t>Apply the law </a:t>
          </a:r>
          <a:endParaRPr lang="en-GB" sz="3300" kern="1200"/>
        </a:p>
      </dsp:txBody>
      <dsp:txXfrm>
        <a:off x="1640370" y="3849678"/>
        <a:ext cx="2213032" cy="11963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E83E6-F1BD-4CDE-9473-9C88003B3358}">
      <dsp:nvSpPr>
        <dsp:cNvPr id="0" name=""/>
        <dsp:cNvSpPr/>
      </dsp:nvSpPr>
      <dsp:spPr>
        <a:xfrm>
          <a:off x="1586557" y="0"/>
          <a:ext cx="2320658" cy="128925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a:latin typeface="Century Gothic" panose="020B0502020202020204"/>
            </a:rPr>
            <a:t>Executive </a:t>
          </a:r>
          <a:endParaRPr lang="en-GB" sz="2500" kern="1200"/>
        </a:p>
      </dsp:txBody>
      <dsp:txXfrm>
        <a:off x="1624318" y="37761"/>
        <a:ext cx="2245136" cy="1213732"/>
      </dsp:txXfrm>
    </dsp:sp>
    <dsp:sp modelId="{117E9482-8867-4655-981B-EA7D34E401EA}">
      <dsp:nvSpPr>
        <dsp:cNvPr id="0" name=""/>
        <dsp:cNvSpPr/>
      </dsp:nvSpPr>
      <dsp:spPr>
        <a:xfrm rot="5400000">
          <a:off x="2505151" y="1321486"/>
          <a:ext cx="483470" cy="5801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2572838" y="1369833"/>
        <a:ext cx="348098" cy="338429"/>
      </dsp:txXfrm>
    </dsp:sp>
    <dsp:sp modelId="{6F21CB88-10D4-4232-A172-0B941CE864DA}">
      <dsp:nvSpPr>
        <dsp:cNvPr id="0" name=""/>
        <dsp:cNvSpPr/>
      </dsp:nvSpPr>
      <dsp:spPr>
        <a:xfrm>
          <a:off x="1586557" y="1933882"/>
          <a:ext cx="2320658" cy="128925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a:latin typeface="Century Gothic" panose="020B0502020202020204"/>
            </a:rPr>
            <a:t>Government </a:t>
          </a:r>
          <a:endParaRPr lang="en-GB" sz="2500" kern="1200"/>
        </a:p>
      </dsp:txBody>
      <dsp:txXfrm>
        <a:off x="1624318" y="1971643"/>
        <a:ext cx="2245136" cy="1213732"/>
      </dsp:txXfrm>
    </dsp:sp>
    <dsp:sp modelId="{5434B298-7831-489E-9834-674099225A84}">
      <dsp:nvSpPr>
        <dsp:cNvPr id="0" name=""/>
        <dsp:cNvSpPr/>
      </dsp:nvSpPr>
      <dsp:spPr>
        <a:xfrm rot="5400000">
          <a:off x="2505151" y="3255368"/>
          <a:ext cx="483470" cy="5801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2572838" y="3303715"/>
        <a:ext cx="348098" cy="338429"/>
      </dsp:txXfrm>
    </dsp:sp>
    <dsp:sp modelId="{5EDFF2F6-5B18-4DA7-9A6D-4D5B72E28376}">
      <dsp:nvSpPr>
        <dsp:cNvPr id="0" name=""/>
        <dsp:cNvSpPr/>
      </dsp:nvSpPr>
      <dsp:spPr>
        <a:xfrm>
          <a:off x="1586557" y="3867764"/>
          <a:ext cx="2320658" cy="128925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GB" sz="2500" kern="1200">
              <a:latin typeface="Century Gothic" panose="020B0502020202020204"/>
            </a:rPr>
            <a:t>Bring laws into effect </a:t>
          </a:r>
          <a:endParaRPr lang="en-GB" sz="2500" kern="1200"/>
        </a:p>
      </dsp:txBody>
      <dsp:txXfrm>
        <a:off x="1624318" y="3905525"/>
        <a:ext cx="2245136" cy="12137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4C104E-AA72-45BA-B198-BEE7855E5BD3}" type="datetimeFigureOut">
              <a:t>3/5/25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034C68-DC05-4519-B529-F524F1C3F642}" type="slidenum">
              <a:t>‹#›</a:t>
            </a:fld>
            <a:endParaRPr lang="en-GB"/>
          </a:p>
        </p:txBody>
      </p:sp>
    </p:spTree>
    <p:extLst>
      <p:ext uri="{BB962C8B-B14F-4D97-AF65-F5344CB8AC3E}">
        <p14:creationId xmlns:p14="http://schemas.microsoft.com/office/powerpoint/2010/main" val="1061008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A9891E-7AA3-49AA-AFB8-C4C0618BF4F7}" type="slidenum">
              <a:rPr lang="en-GB" smtClean="0"/>
              <a:t>1</a:t>
            </a:fld>
            <a:endParaRPr lang="en-GB"/>
          </a:p>
        </p:txBody>
      </p:sp>
    </p:spTree>
    <p:extLst>
      <p:ext uri="{BB962C8B-B14F-4D97-AF65-F5344CB8AC3E}">
        <p14:creationId xmlns:p14="http://schemas.microsoft.com/office/powerpoint/2010/main" val="3050158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Body of rules that govern how the organs of state operate, usually identify the balance and distribution of power.</a:t>
            </a:r>
          </a:p>
          <a:p>
            <a:r>
              <a:rPr lang="en-GB" dirty="0"/>
              <a:t>Key organs of state: Legislature, executive and judiciary</a:t>
            </a:r>
          </a:p>
          <a:p>
            <a:r>
              <a:rPr lang="en-GB" dirty="0"/>
              <a:t>How the state operates; how laws are made ,administered and arbitrated </a:t>
            </a:r>
          </a:p>
          <a:p>
            <a:r>
              <a:rPr lang="en-GB" dirty="0"/>
              <a:t>Sense of legitimacy</a:t>
            </a:r>
            <a:r>
              <a:rPr lang="en-GB" baseline="0" dirty="0"/>
              <a:t> to power exercised by those running the country </a:t>
            </a:r>
          </a:p>
          <a:p>
            <a:endParaRPr lang="en-GB" baseline="0" dirty="0"/>
          </a:p>
          <a:p>
            <a:r>
              <a:rPr lang="en-GB" dirty="0"/>
              <a:t>Essentially, a set of rules and guiding principles are required in complex modern societies. These rules and principles reflect the balance struck by a nation between its collective interests and individual liberties. The existence of a framework of rules puts checks on the powers of politicians and the existence of an independent court system means that the rule of law should apply to everyone.</a:t>
            </a:r>
          </a:p>
          <a:p>
            <a:endParaRPr lang="en-GB" dirty="0"/>
          </a:p>
          <a:p>
            <a:r>
              <a:rPr lang="en-GB" dirty="0"/>
              <a:t>A constitution is not created out of thin air. It will always reflect the history of the nation and, in many ways, the current politics at the time it is created. Even the geography of the nation has an impact.</a:t>
            </a:r>
          </a:p>
          <a:p>
            <a:endParaRPr lang="en-GB" dirty="0"/>
          </a:p>
          <a:p>
            <a:r>
              <a:rPr lang="en-GB" dirty="0"/>
              <a:t>Usually a catalyst –</a:t>
            </a:r>
            <a:r>
              <a:rPr lang="en-GB" baseline="0" dirty="0"/>
              <a:t> an event, prompt trigger, something happening politically to warrant a constitution: war, monarchy, revolution etc. or decolonisation</a:t>
            </a:r>
          </a:p>
          <a:p>
            <a:endParaRPr lang="en-GB" baseline="0" dirty="0"/>
          </a:p>
          <a:p>
            <a:r>
              <a:rPr lang="en-GB" baseline="0" dirty="0"/>
              <a:t>US constitution: n the late 18th century, the United States consisted of 13 relatively sparsely populated individual states spread over a vast area with very poor means of communication. The states had previously been ruled as colonies by the United Kingdom, and British rule had only been ended after a long and bitter War of Independence. This was the first time the new nation had had a chance to set out how it wanted to be governed and how it definitely did not want to be governed. In contrast, Iran was an established nation state in 1979. It, too, had recently had a revolution against its monarch, the Shah, and its people wanted a new kind of government based on Islamic principles.</a:t>
            </a:r>
            <a:endParaRPr lang="en-GB" dirty="0"/>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4</a:t>
            </a:fld>
            <a:endParaRPr lang="en-GB"/>
          </a:p>
        </p:txBody>
      </p:sp>
    </p:spTree>
    <p:extLst>
      <p:ext uri="{BB962C8B-B14F-4D97-AF65-F5344CB8AC3E}">
        <p14:creationId xmlns:p14="http://schemas.microsoft.com/office/powerpoint/2010/main" val="2293892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is the UK constitution? The Islamic Republic of Iran and the United States of America might not appear to have much in common, but they both have a formal document setting out how they should be governed. The aspirations of those who drafted the Preamble to the American Constitution in the late 18th century were wide and lofty. Art 1 Constitution of the Islamic Republic of Iran, written in 1979, uses rather less lofty language and some rather precise, if contentious, statistics (as well as giving dates according to three separate calendars!). Both of these documents, however, claim their legitimacy from the people.</a:t>
            </a:r>
          </a:p>
        </p:txBody>
      </p:sp>
      <p:sp>
        <p:nvSpPr>
          <p:cNvPr id="4" name="Slide Number Placeholder 3"/>
          <p:cNvSpPr>
            <a:spLocks noGrp="1"/>
          </p:cNvSpPr>
          <p:nvPr>
            <p:ph type="sldNum" sz="quarter" idx="5"/>
          </p:nvPr>
        </p:nvSpPr>
        <p:spPr/>
        <p:txBody>
          <a:bodyPr/>
          <a:lstStyle/>
          <a:p>
            <a:fld id="{7D034C68-DC05-4519-B529-F524F1C3F642}" type="slidenum">
              <a:rPr lang="en-GB" smtClean="0"/>
              <a:t>5</a:t>
            </a:fld>
            <a:endParaRPr lang="en-GB"/>
          </a:p>
        </p:txBody>
      </p:sp>
    </p:spTree>
    <p:extLst>
      <p:ext uri="{BB962C8B-B14F-4D97-AF65-F5344CB8AC3E}">
        <p14:creationId xmlns:p14="http://schemas.microsoft.com/office/powerpoint/2010/main" val="578405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many countries, including the United States and the Irish Republic, there is a single written document which attempts to set out the key institutions of the state and the relationships between them. These documents matter not only to lawyers and politicians but also to the general population who see them as fundamental to their nation’s sense of identity.</a:t>
            </a:r>
          </a:p>
          <a:p>
            <a:endParaRPr lang="en-GB" dirty="0"/>
          </a:p>
          <a:p>
            <a:endParaRPr lang="en-GB" dirty="0"/>
          </a:p>
          <a:p>
            <a:endParaRPr lang="en-GB" dirty="0"/>
          </a:p>
          <a:p>
            <a:pPr marL="171450" indent="-171450">
              <a:buFontTx/>
              <a:buChar char="-"/>
            </a:pPr>
            <a:r>
              <a:rPr lang="en-US" dirty="0">
                <a:cs typeface="Calibri"/>
              </a:rPr>
              <a:t>The most contentious element of the United States Constitution is, in fact, itself an amendment. The Second Amendment, passed in 1791, states:</a:t>
            </a:r>
          </a:p>
          <a:p>
            <a:pPr marL="171450" indent="-171450">
              <a:buFontTx/>
              <a:buChar char="-"/>
            </a:pPr>
            <a:endParaRPr lang="en-US" dirty="0">
              <a:cs typeface="Calibri"/>
            </a:endParaRPr>
          </a:p>
          <a:p>
            <a:pPr marL="171450" indent="-171450">
              <a:buFontTx/>
              <a:buChar char="-"/>
            </a:pPr>
            <a:r>
              <a:rPr lang="en-US" dirty="0">
                <a:cs typeface="Calibri"/>
              </a:rPr>
              <a:t>“A well regulated Militia, being necessary to the security of a free State, the right of the people to keep and bear Arms shall not be infringed.”</a:t>
            </a:r>
          </a:p>
          <a:p>
            <a:pPr marL="171450" indent="-171450">
              <a:buFontTx/>
              <a:buChar char="-"/>
            </a:pPr>
            <a:endParaRPr lang="en-US" dirty="0">
              <a:cs typeface="Calibri"/>
            </a:endParaRPr>
          </a:p>
          <a:p>
            <a:pPr marL="171450" indent="-171450">
              <a:buFontTx/>
              <a:buChar char="-"/>
            </a:pPr>
            <a:r>
              <a:rPr lang="en-US" dirty="0">
                <a:cs typeface="Calibri"/>
              </a:rPr>
              <a:t>This amendment, passed in 1791 in an age of muskets, frontier warfare against Native Americans, has been used to justify the possession of modern automatic weapons by ordinary people in the 21st century. It has still not been repealed.</a:t>
            </a:r>
          </a:p>
          <a:p>
            <a:pPr marL="171450" indent="-171450">
              <a:buFontTx/>
              <a:buChar char="-"/>
            </a:pPr>
            <a:endParaRPr lang="en-US" dirty="0">
              <a:cs typeface="Calibri"/>
            </a:endParaRPr>
          </a:p>
          <a:p>
            <a:pPr marL="171450" indent="-171450">
              <a:buFontTx/>
              <a:buChar char="-"/>
            </a:pPr>
            <a:r>
              <a:rPr lang="en-US" dirty="0">
                <a:cs typeface="Calibri"/>
              </a:rPr>
              <a:t>In the UK, on the other hand, the absence of entrenchment has meant that significant constitutional changes can be made with relative ease. Sex equality is a good example. Legal sex equality between men and women has been achieved incrementally through legislation in the UK, first through the Equal Pay Act 1970, then through the Sex Discrimination Act 1975 (since repealed and replaced by the Equality Act 2010) and the Human Rights Act 1998.</a:t>
            </a:r>
          </a:p>
          <a:p>
            <a:pPr marL="171450" indent="-171450">
              <a:buFontTx/>
              <a:buChar char="-"/>
            </a:pPr>
            <a:endParaRPr lang="en-US" dirty="0">
              <a:cs typeface="Calibri"/>
            </a:endParaRPr>
          </a:p>
          <a:p>
            <a:pPr marL="171450" indent="-171450">
              <a:buFontTx/>
              <a:buChar char="-"/>
            </a:pPr>
            <a:r>
              <a:rPr lang="en-US" dirty="0">
                <a:cs typeface="Calibri"/>
              </a:rPr>
              <a:t>Another common feature of codified constitutions is the presence of a constitutional or supreme court with the power to strike down legislation which does not comply with the constitution. As our uncodified constitution has no concept of higher law, there can be no such power within the UK courts.</a:t>
            </a:r>
          </a:p>
          <a:p>
            <a:endParaRPr lang="en-GB" dirty="0"/>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6</a:t>
            </a:fld>
            <a:endParaRPr lang="en-GB"/>
          </a:p>
        </p:txBody>
      </p:sp>
    </p:spTree>
    <p:extLst>
      <p:ext uri="{BB962C8B-B14F-4D97-AF65-F5344CB8AC3E}">
        <p14:creationId xmlns:p14="http://schemas.microsoft.com/office/powerpoint/2010/main" val="2360162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United Kingdom does not have any single document labelled “The Constitution”. The constitutional rule book of the UK is found in a variety of different sources, including Acts of Parliament and case law. The UK’s constitution is sometimes described as “unwritten” but as most sources of the constitution are actually written down this is not wholly accurate.</a:t>
            </a:r>
          </a:p>
          <a:p>
            <a:endParaRPr lang="en-GB" dirty="0"/>
          </a:p>
          <a:p>
            <a:r>
              <a:rPr lang="en-GB" dirty="0"/>
              <a:t>The UK is unusual (though not unique) in having an uncodified constitution. The reasons for this lie in history. The creation of constitutions usually follows moments of particular political upheaval: thus the United States Constitution was established after the War of Independence in 1787 and those of India and Pakistan in 1947 following independence from the United Kingdom.</a:t>
            </a:r>
          </a:p>
          <a:p>
            <a:endParaRPr lang="en-GB" dirty="0"/>
          </a:p>
          <a:p>
            <a:r>
              <a:rPr lang="en-GB" dirty="0"/>
              <a:t>Yet the UK has had no such revolutionary moment. It has been relatively politically stable since 1689, when the Bill of Rights was passed, limiting the powers of the King and establishing the pre-eminence of Parliament. In other words, there has been no single revolutionary event leading to a codified constitution. This does not mean that the constitution has not changed: on the contrary, there have been enormous political and constitutional shifts since 1689. However, those shifts have been evolutionary and step by step.</a:t>
            </a:r>
          </a:p>
        </p:txBody>
      </p:sp>
      <p:sp>
        <p:nvSpPr>
          <p:cNvPr id="4" name="Slide Number Placeholder 3"/>
          <p:cNvSpPr>
            <a:spLocks noGrp="1"/>
          </p:cNvSpPr>
          <p:nvPr>
            <p:ph type="sldNum" sz="quarter" idx="5"/>
          </p:nvPr>
        </p:nvSpPr>
        <p:spPr/>
        <p:txBody>
          <a:bodyPr/>
          <a:lstStyle/>
          <a:p>
            <a:fld id="{7D034C68-DC05-4519-B529-F524F1C3F642}" type="slidenum">
              <a:rPr lang="en-GB" smtClean="0"/>
              <a:t>7</a:t>
            </a:fld>
            <a:endParaRPr lang="en-GB"/>
          </a:p>
        </p:txBody>
      </p:sp>
    </p:spTree>
    <p:extLst>
      <p:ext uri="{BB962C8B-B14F-4D97-AF65-F5344CB8AC3E}">
        <p14:creationId xmlns:p14="http://schemas.microsoft.com/office/powerpoint/2010/main" val="2135239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cs typeface="Calibri"/>
              </a:rPr>
              <a:t>''</a:t>
            </a:r>
            <a:r>
              <a:rPr lang="en-US" dirty="0"/>
              <a:t>The Constitution can be changed. New amendments can be added to the US Constitution with the approval by a two-thirds vote in each house of Congress (67, 281) and three-fourth vote by the states (38)’</a:t>
            </a:r>
          </a:p>
        </p:txBody>
      </p:sp>
      <p:sp>
        <p:nvSpPr>
          <p:cNvPr id="4" name="Slide Number Placeholder 3"/>
          <p:cNvSpPr>
            <a:spLocks noGrp="1"/>
          </p:cNvSpPr>
          <p:nvPr>
            <p:ph type="sldNum" sz="quarter" idx="5"/>
          </p:nvPr>
        </p:nvSpPr>
        <p:spPr/>
        <p:txBody>
          <a:bodyPr/>
          <a:lstStyle/>
          <a:p>
            <a:fld id="{D3B2BE12-A68B-44D0-9911-3D441DC6CFC3}" type="slidenum">
              <a:rPr lang="en-GB"/>
              <a:t>8</a:t>
            </a:fld>
            <a:endParaRPr lang="en-GB"/>
          </a:p>
        </p:txBody>
      </p:sp>
    </p:spTree>
    <p:extLst>
      <p:ext uri="{BB962C8B-B14F-4D97-AF65-F5344CB8AC3E}">
        <p14:creationId xmlns:p14="http://schemas.microsoft.com/office/powerpoint/2010/main" val="1379362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key aspects of the constitution are included in Acts of Parliament. Some of the most important include:</a:t>
            </a:r>
          </a:p>
          <a:p>
            <a:endParaRPr lang="en-GB" dirty="0"/>
          </a:p>
          <a:p>
            <a:r>
              <a:rPr lang="en-GB" dirty="0"/>
              <a:t>Magna Carta 1215 – no arbitrary punishment and fair trial;</a:t>
            </a:r>
          </a:p>
          <a:p>
            <a:endParaRPr lang="en-GB" dirty="0"/>
          </a:p>
          <a:p>
            <a:r>
              <a:rPr lang="en-GB" dirty="0"/>
              <a:t>Bill of Rights 1689 – parliamentary consent limiting power of monarch, free parliamentary elections (though with a very limited franchise) and parliamentary free speech with immunity;</a:t>
            </a:r>
          </a:p>
          <a:p>
            <a:endParaRPr lang="en-GB" dirty="0"/>
          </a:p>
          <a:p>
            <a:r>
              <a:rPr lang="en-GB" dirty="0"/>
              <a:t>Act of Settlement 1700 – succession to the throne (the King or Queen should not be a Catholic) and independence of the judiciary;</a:t>
            </a:r>
          </a:p>
          <a:p>
            <a:endParaRPr lang="en-GB" dirty="0"/>
          </a:p>
          <a:p>
            <a:r>
              <a:rPr lang="en-GB" dirty="0"/>
              <a:t>Act of Union 1707 – union between England and Scotland;</a:t>
            </a:r>
          </a:p>
          <a:p>
            <a:endParaRPr lang="en-GB" dirty="0"/>
          </a:p>
          <a:p>
            <a:r>
              <a:rPr lang="en-GB" dirty="0"/>
              <a:t>Parliament Acts 1911 and 1949 – the House of Commons may pass Acts without the House of Lords’ consent;</a:t>
            </a:r>
          </a:p>
          <a:p>
            <a:endParaRPr lang="en-GB" dirty="0"/>
          </a:p>
          <a:p>
            <a:r>
              <a:rPr lang="en-GB" dirty="0"/>
              <a:t>Human Rights Act 1998 – giving UK citizens domestically enforceable human rights as defined by ECHR (e.g. freedom of expression and the right to a fair trial);</a:t>
            </a:r>
          </a:p>
          <a:p>
            <a:endParaRPr lang="en-GB" dirty="0"/>
          </a:p>
          <a:p>
            <a:r>
              <a:rPr lang="en-GB" dirty="0"/>
              <a:t>Scotland Act 1998 – setting up the Scottish Parliament;</a:t>
            </a:r>
          </a:p>
          <a:p>
            <a:endParaRPr lang="en-GB" dirty="0"/>
          </a:p>
          <a:p>
            <a:r>
              <a:rPr lang="en-GB" dirty="0"/>
              <a:t>Government of Wales Acts 1998 and 2006 and the Wales Act 2017 – devolving administrative powers to Wales; and</a:t>
            </a:r>
          </a:p>
          <a:p>
            <a:endParaRPr lang="en-GB" dirty="0"/>
          </a:p>
          <a:p>
            <a:r>
              <a:rPr lang="en-GB" dirty="0"/>
              <a:t>Constitutional Reform Act 2005 – strengthening separation of powers.</a:t>
            </a:r>
          </a:p>
          <a:p>
            <a:endParaRPr lang="en-GB" dirty="0"/>
          </a:p>
          <a:p>
            <a:r>
              <a:rPr lang="en-GB" dirty="0"/>
              <a:t>NB Some specially regarded documents such as Magna Carta are not strictly statutes as now defined but are classified as though they were.</a:t>
            </a:r>
          </a:p>
          <a:p>
            <a:endParaRPr lang="en-GB" dirty="0"/>
          </a:p>
          <a:p>
            <a:r>
              <a:rPr lang="en-GB" dirty="0"/>
              <a:t>How can these be changed? No Parliament can bind successor so can simply pass new legislation… no need for a super majority etc.</a:t>
            </a:r>
          </a:p>
        </p:txBody>
      </p:sp>
      <p:sp>
        <p:nvSpPr>
          <p:cNvPr id="4" name="Slide Number Placeholder 3"/>
          <p:cNvSpPr>
            <a:spLocks noGrp="1"/>
          </p:cNvSpPr>
          <p:nvPr>
            <p:ph type="sldNum" sz="quarter" idx="5"/>
          </p:nvPr>
        </p:nvSpPr>
        <p:spPr/>
        <p:txBody>
          <a:bodyPr/>
          <a:lstStyle/>
          <a:p>
            <a:fld id="{7D034C68-DC05-4519-B529-F524F1C3F642}" type="slidenum">
              <a:rPr lang="en-GB" smtClean="0"/>
              <a:t>10</a:t>
            </a:fld>
            <a:endParaRPr lang="en-GB"/>
          </a:p>
        </p:txBody>
      </p:sp>
    </p:spTree>
    <p:extLst>
      <p:ext uri="{BB962C8B-B14F-4D97-AF65-F5344CB8AC3E}">
        <p14:creationId xmlns:p14="http://schemas.microsoft.com/office/powerpoint/2010/main" val="2428255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many key aspects of the constitution may be found in statute, case law nevertheless plays a key role in certain areas. There are certain areas of constitutional law where the courts have, through case law, gradually outlined the scope or extent of particular rules.</a:t>
            </a:r>
          </a:p>
          <a:p>
            <a:endParaRPr lang="en-GB" dirty="0"/>
          </a:p>
          <a:p>
            <a:r>
              <a:rPr lang="en-GB" dirty="0"/>
              <a:t>For example, judicial review, a form of legal proceeding which allows individuals to challenge the lawfulness of the action of public bodies is a creation of common law.</a:t>
            </a:r>
          </a:p>
          <a:p>
            <a:endParaRPr lang="en-GB" dirty="0"/>
          </a:p>
          <a:p>
            <a:r>
              <a:rPr lang="en-GB" dirty="0"/>
              <a:t>Many individual rights and liberties have historically been protected by the common law: for example, the common law prohibits evidence obtained by torture and protects the right of access to the courts. Although the Human Rights Act 1998 now provides a statutory framework for human rights this has not extinguished the common law protections.</a:t>
            </a:r>
          </a:p>
          <a:p>
            <a:endParaRPr lang="en-GB" dirty="0"/>
          </a:p>
          <a:p>
            <a:r>
              <a:rPr lang="en-GB" dirty="0"/>
              <a:t>UKSC is not a constitutional court as USA has. However, do have a role in upholding constitutional practices. Cannot strike down </a:t>
            </a:r>
            <a:r>
              <a:rPr lang="en-GB" dirty="0" err="1"/>
              <a:t>Parl</a:t>
            </a:r>
            <a:r>
              <a:rPr lang="en-GB" dirty="0"/>
              <a:t> Leg – but can hold review actions of executive – JR. And can review legislation of devolved bodies, to assess if within competence – constitutional functions. </a:t>
            </a:r>
          </a:p>
          <a:p>
            <a:endParaRPr lang="en-GB" dirty="0"/>
          </a:p>
          <a:p>
            <a:r>
              <a:rPr lang="en-GB" dirty="0"/>
              <a:t>UK has a model of Parliamentary sovereignty, UKSC cannot overrule Parliament. However, when there were discussions around possibility of last </a:t>
            </a:r>
            <a:r>
              <a:rPr lang="en-GB" dirty="0" err="1"/>
              <a:t>Parl</a:t>
            </a:r>
            <a:r>
              <a:rPr lang="en-GB" dirty="0"/>
              <a:t> acting contrary to rule of law, questions around whether UKSC could effectively intervene in such circumstances – we’ve not yet had a case before the court in which it has needed to do so, or make that decision. If it does, fundamentally challenges that principle of Parliamentary supremacy </a:t>
            </a:r>
          </a:p>
        </p:txBody>
      </p:sp>
      <p:sp>
        <p:nvSpPr>
          <p:cNvPr id="4" name="Slide Number Placeholder 3"/>
          <p:cNvSpPr>
            <a:spLocks noGrp="1"/>
          </p:cNvSpPr>
          <p:nvPr>
            <p:ph type="sldNum" sz="quarter" idx="5"/>
          </p:nvPr>
        </p:nvSpPr>
        <p:spPr/>
        <p:txBody>
          <a:bodyPr/>
          <a:lstStyle/>
          <a:p>
            <a:fld id="{7D034C68-DC05-4519-B529-F524F1C3F642}" type="slidenum">
              <a:rPr lang="en-GB" smtClean="0"/>
              <a:t>11</a:t>
            </a:fld>
            <a:endParaRPr lang="en-GB"/>
          </a:p>
        </p:txBody>
      </p:sp>
    </p:spTree>
    <p:extLst>
      <p:ext uri="{BB962C8B-B14F-4D97-AF65-F5344CB8AC3E}">
        <p14:creationId xmlns:p14="http://schemas.microsoft.com/office/powerpoint/2010/main" val="28945547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Royal Prerogative, or “prerogative powers” are the residual powers of the Crown. Historically, these were personal powers of the monarch, but over time, the exercise of most prerogative powers has transferred from the monarch to the Ministers of the Crown (that is, the government).</a:t>
            </a:r>
          </a:p>
          <a:p>
            <a:endParaRPr lang="en-GB" dirty="0"/>
          </a:p>
          <a:p>
            <a:r>
              <a:rPr lang="en-GB" dirty="0"/>
              <a:t>Key prerogative powers include:</a:t>
            </a:r>
          </a:p>
          <a:p>
            <a:endParaRPr lang="en-GB" dirty="0"/>
          </a:p>
          <a:p>
            <a:r>
              <a:rPr lang="en-GB" dirty="0"/>
              <a:t>declaring war;</a:t>
            </a:r>
          </a:p>
          <a:p>
            <a:endParaRPr lang="en-GB" dirty="0"/>
          </a:p>
          <a:p>
            <a:r>
              <a:rPr lang="en-GB" dirty="0"/>
              <a:t>making treaties;</a:t>
            </a:r>
          </a:p>
          <a:p>
            <a:endParaRPr lang="en-GB" dirty="0"/>
          </a:p>
          <a:p>
            <a:r>
              <a:rPr lang="en-GB" dirty="0"/>
              <a:t>deploying the armed forces; and</a:t>
            </a:r>
          </a:p>
          <a:p>
            <a:endParaRPr lang="en-GB" dirty="0"/>
          </a:p>
          <a:p>
            <a:r>
              <a:rPr lang="en-GB" dirty="0"/>
              <a:t>granting pardons (e.g. the release of prisoners).</a:t>
            </a:r>
          </a:p>
          <a:p>
            <a:endParaRPr lang="en-GB" dirty="0"/>
          </a:p>
          <a:p>
            <a:r>
              <a:rPr lang="en-GB" dirty="0"/>
              <a:t>Prerogative powers are residual: no new prerogative powers can be created. The scope of prerogative powers has been reduced over recent decades by constraints placed by both statute and case law.</a:t>
            </a:r>
          </a:p>
        </p:txBody>
      </p:sp>
      <p:sp>
        <p:nvSpPr>
          <p:cNvPr id="4" name="Slide Number Placeholder 3"/>
          <p:cNvSpPr>
            <a:spLocks noGrp="1"/>
          </p:cNvSpPr>
          <p:nvPr>
            <p:ph type="sldNum" sz="quarter" idx="5"/>
          </p:nvPr>
        </p:nvSpPr>
        <p:spPr/>
        <p:txBody>
          <a:bodyPr/>
          <a:lstStyle/>
          <a:p>
            <a:fld id="{7D034C68-DC05-4519-B529-F524F1C3F642}" type="slidenum">
              <a:rPr lang="en-GB" smtClean="0"/>
              <a:t>12</a:t>
            </a:fld>
            <a:endParaRPr lang="en-GB"/>
          </a:p>
        </p:txBody>
      </p:sp>
    </p:spTree>
    <p:extLst>
      <p:ext uri="{BB962C8B-B14F-4D97-AF65-F5344CB8AC3E}">
        <p14:creationId xmlns:p14="http://schemas.microsoft.com/office/powerpoint/2010/main" val="521556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t>Conventions develop and change over time, making it difficult to determine when a habit or practice becomes a convention.</a:t>
            </a:r>
          </a:p>
          <a:p>
            <a:pPr>
              <a:buFont typeface="Arial" panose="020B0604020202020204" pitchFamily="34" charset="0"/>
              <a:buChar char="•"/>
            </a:pPr>
            <a:r>
              <a:rPr lang="en-GB" dirty="0"/>
              <a:t>One example is the convention that the Prime Minister must be a member of the House of Commons.</a:t>
            </a:r>
          </a:p>
          <a:p>
            <a:pPr>
              <a:buFont typeface="Arial" panose="020B0604020202020204" pitchFamily="34" charset="0"/>
              <a:buChar char="•"/>
            </a:pPr>
            <a:r>
              <a:rPr lang="en-GB" dirty="0"/>
              <a:t>Historically, many Prime Ministers governed from the House of Lords.</a:t>
            </a:r>
          </a:p>
          <a:p>
            <a:pPr>
              <a:buFont typeface="Arial" panose="020B0604020202020204" pitchFamily="34" charset="0"/>
              <a:buChar char="•"/>
            </a:pPr>
            <a:r>
              <a:rPr lang="en-GB" dirty="0"/>
              <a:t>The most recent Prime Minister from the House of Lords was the Marquess of Salisbury (1895–1902).</a:t>
            </a:r>
          </a:p>
          <a:p>
            <a:pPr>
              <a:buFont typeface="Arial" panose="020B0604020202020204" pitchFamily="34" charset="0"/>
              <a:buChar char="•"/>
            </a:pPr>
            <a:r>
              <a:rPr lang="en-GB" dirty="0"/>
              <a:t>In 1922, King George V appointed Stanley Baldwin as Prime Minister over Lord Curzon, reinforcing the expectation that the Prime Minister should be from the House of Commons.</a:t>
            </a:r>
          </a:p>
          <a:p>
            <a:pPr>
              <a:buFont typeface="Arial" panose="020B0604020202020204" pitchFamily="34" charset="0"/>
              <a:buChar char="•"/>
            </a:pPr>
            <a:r>
              <a:rPr lang="en-GB" dirty="0"/>
              <a:t>In 1963, the Earl of Home became Conservative Party leader on the understanding that he would renounce his peerage and seek election to the House of Commons.</a:t>
            </a:r>
          </a:p>
          <a:p>
            <a:pPr>
              <a:buFont typeface="Arial" panose="020B0604020202020204" pitchFamily="34" charset="0"/>
              <a:buChar char="•"/>
            </a:pPr>
            <a:r>
              <a:rPr lang="en-GB" dirty="0"/>
              <a:t>This marked the establishment of a new convention.</a:t>
            </a: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13</a:t>
            </a:fld>
            <a:endParaRPr lang="en-GB"/>
          </a:p>
        </p:txBody>
      </p:sp>
    </p:spTree>
    <p:extLst>
      <p:ext uri="{BB962C8B-B14F-4D97-AF65-F5344CB8AC3E}">
        <p14:creationId xmlns:p14="http://schemas.microsoft.com/office/powerpoint/2010/main" val="3879962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Issue with Conventions</a:t>
            </a:r>
            <a:r>
              <a:rPr lang="en-GB" dirty="0"/>
              <a:t>: Lack of clear sanctions for breaches.</a:t>
            </a:r>
          </a:p>
          <a:p>
            <a:pPr>
              <a:buFont typeface="Arial" panose="020B0604020202020204" pitchFamily="34" charset="0"/>
              <a:buChar char="•"/>
            </a:pPr>
            <a:r>
              <a:rPr lang="en-GB" b="1" dirty="0" err="1"/>
              <a:t>Dicey’s</a:t>
            </a:r>
            <a:r>
              <a:rPr lang="en-GB" b="1" dirty="0"/>
              <a:t> View</a:t>
            </a:r>
            <a:r>
              <a:rPr lang="en-GB" dirty="0"/>
              <a:t>: Two possibilities: </a:t>
            </a:r>
          </a:p>
          <a:p>
            <a:pPr marL="742950" lvl="1" indent="-285750">
              <a:buFont typeface="Arial" panose="020B0604020202020204" pitchFamily="34" charset="0"/>
              <a:buChar char="•"/>
            </a:pPr>
            <a:r>
              <a:rPr lang="en-GB" dirty="0"/>
              <a:t>Breach may conflict with the law (e.g., Parliament not meeting yearly would prevent tax authorisation).</a:t>
            </a:r>
          </a:p>
          <a:p>
            <a:pPr marL="742950" lvl="1" indent="-285750">
              <a:buFont typeface="Arial" panose="020B0604020202020204" pitchFamily="34" charset="0"/>
              <a:buChar char="•"/>
            </a:pPr>
            <a:r>
              <a:rPr lang="en-GB" dirty="0"/>
              <a:t>Ultimate supremacy of the electorate, though not always realistic for minor breaches.</a:t>
            </a:r>
          </a:p>
          <a:p>
            <a:pPr>
              <a:buFont typeface="Arial" panose="020B0604020202020204" pitchFamily="34" charset="0"/>
              <a:buChar char="•"/>
            </a:pPr>
            <a:r>
              <a:rPr lang="en-GB" b="1" dirty="0"/>
              <a:t>Jennings’ View</a:t>
            </a:r>
            <a:r>
              <a:rPr lang="en-GB" dirty="0"/>
              <a:t>: Conventions are followed due to political difficulties if ignored (e.g., PM must have a majority). However, this may not apply universally (e.g., ministerial responsibility).</a:t>
            </a:r>
          </a:p>
          <a:p>
            <a:pPr>
              <a:buFont typeface="Arial" panose="020B0604020202020204" pitchFamily="34" charset="0"/>
              <a:buChar char="•"/>
            </a:pPr>
            <a:r>
              <a:rPr lang="en-GB" b="1" dirty="0"/>
              <a:t>Modern Perspective</a:t>
            </a:r>
            <a:r>
              <a:rPr lang="en-GB" dirty="0"/>
              <a:t>: Conventions evolve with societal values (e.g., affairs vs. lying to Parliament). Politicians follow them as part of political morality.</a:t>
            </a: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14</a:t>
            </a:fld>
            <a:endParaRPr lang="en-GB"/>
          </a:p>
        </p:txBody>
      </p:sp>
    </p:spTree>
    <p:extLst>
      <p:ext uri="{BB962C8B-B14F-4D97-AF65-F5344CB8AC3E}">
        <p14:creationId xmlns:p14="http://schemas.microsoft.com/office/powerpoint/2010/main" val="1311265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 states differ in how they approach international law and what effect it has on their domestic law. Some states are monist: this means that international law is automatically recognised as binding in domestic (national) law and can be relied on in national courts. France and Germany both have monist legal systems. Other states, including the UK and most commonwealth countries, take a dualist approach. This means that international law does not form part of UK law unless and until it is incorporated into UK law via an Act of Parliament.</a:t>
            </a:r>
          </a:p>
        </p:txBody>
      </p:sp>
      <p:sp>
        <p:nvSpPr>
          <p:cNvPr id="4" name="Slide Number Placeholder 3"/>
          <p:cNvSpPr>
            <a:spLocks noGrp="1"/>
          </p:cNvSpPr>
          <p:nvPr>
            <p:ph type="sldNum" sz="quarter" idx="5"/>
          </p:nvPr>
        </p:nvSpPr>
        <p:spPr/>
        <p:txBody>
          <a:bodyPr/>
          <a:lstStyle/>
          <a:p>
            <a:fld id="{7D034C68-DC05-4519-B529-F524F1C3F642}" type="slidenum">
              <a:rPr lang="en-GB" smtClean="0"/>
              <a:t>15</a:t>
            </a:fld>
            <a:endParaRPr lang="en-GB"/>
          </a:p>
        </p:txBody>
      </p:sp>
    </p:spTree>
    <p:extLst>
      <p:ext uri="{BB962C8B-B14F-4D97-AF65-F5344CB8AC3E}">
        <p14:creationId xmlns:p14="http://schemas.microsoft.com/office/powerpoint/2010/main" val="1630218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US" dirty="0">
                <a:cs typeface="Calibri"/>
              </a:rPr>
              <a:t>5.4.1.4 Why is parliament sovereign?</a:t>
            </a:r>
          </a:p>
          <a:p>
            <a:pPr marL="171450" indent="-171450">
              <a:buFontTx/>
              <a:buChar char="-"/>
            </a:pPr>
            <a:r>
              <a:rPr lang="en-US" dirty="0">
                <a:cs typeface="Calibri"/>
              </a:rPr>
              <a:t>The principle of parliamentary sovereignty is not found in any authoritative legislation or constitutional document. The legal doctrine underlying the principle is the matter of some debate, though as a question of history we can see that the principle of parliamentary sovereignty begins to emerge in the period following the Bill of Rights of 1689, which limited the power of the monarch and established that only Parliament had the power to legislate.</a:t>
            </a:r>
          </a:p>
          <a:p>
            <a:pPr marL="171450" indent="-171450">
              <a:buFontTx/>
              <a:buChar char="-"/>
            </a:pPr>
            <a:endParaRPr lang="en-US" dirty="0">
              <a:cs typeface="Calibri"/>
            </a:endParaRPr>
          </a:p>
          <a:p>
            <a:pPr marL="171450" indent="-171450">
              <a:buFontTx/>
              <a:buChar char="-"/>
            </a:pPr>
            <a:r>
              <a:rPr lang="en-US" dirty="0">
                <a:cs typeface="Calibri"/>
              </a:rPr>
              <a:t>Enrolled act rule: court has no power to check the process through which law made, only that it has been given royal assent (and therefore is an enrolled act). Up to Parliament to check its procedures.</a:t>
            </a:r>
          </a:p>
          <a:p>
            <a:pPr marL="171450" indent="-171450">
              <a:buFontTx/>
              <a:buChar char="-"/>
            </a:pPr>
            <a:endParaRPr lang="en-US" dirty="0">
              <a:cs typeface="Calibri"/>
            </a:endParaRPr>
          </a:p>
          <a:p>
            <a:pPr marL="171450" indent="-171450">
              <a:buFontTx/>
              <a:buChar char="-"/>
            </a:pPr>
            <a:r>
              <a:rPr lang="en-US" dirty="0">
                <a:cs typeface="Calibri"/>
              </a:rPr>
              <a:t>Express and implied repeal: sometimes will specifically say in legislation that previous legislation on topic is repealed = express. Otherwise is not unless contradict – in which case implied repeal applies. </a:t>
            </a:r>
          </a:p>
        </p:txBody>
      </p:sp>
      <p:sp>
        <p:nvSpPr>
          <p:cNvPr id="4" name="Slide Number Placeholder 3"/>
          <p:cNvSpPr>
            <a:spLocks noGrp="1"/>
          </p:cNvSpPr>
          <p:nvPr>
            <p:ph type="sldNum" sz="quarter" idx="5"/>
          </p:nvPr>
        </p:nvSpPr>
        <p:spPr/>
        <p:txBody>
          <a:bodyPr/>
          <a:lstStyle/>
          <a:p>
            <a:fld id="{D3B2BE12-A68B-44D0-9911-3D441DC6CFC3}" type="slidenum">
              <a:t>17</a:t>
            </a:fld>
            <a:endParaRPr lang="en-GB"/>
          </a:p>
        </p:txBody>
      </p:sp>
    </p:spTree>
    <p:extLst>
      <p:ext uri="{BB962C8B-B14F-4D97-AF65-F5344CB8AC3E}">
        <p14:creationId xmlns:p14="http://schemas.microsoft.com/office/powerpoint/2010/main" val="41980844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54CCE9-1E0F-6DC4-F24E-7677AD378B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F880F1-678A-609D-D9DE-88E09D5B1A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E061D3-1A36-E909-E43B-C37845BD6A94}"/>
              </a:ext>
            </a:extLst>
          </p:cNvPr>
          <p:cNvSpPr>
            <a:spLocks noGrp="1"/>
          </p:cNvSpPr>
          <p:nvPr>
            <p:ph type="body" idx="1"/>
          </p:nvPr>
        </p:nvSpPr>
        <p:spPr/>
        <p:txBody>
          <a:bodyPr/>
          <a:lstStyle/>
          <a:p>
            <a:endParaRPr lang="en-US" dirty="0">
              <a:cs typeface="Calibri"/>
            </a:endParaRPr>
          </a:p>
        </p:txBody>
      </p:sp>
      <p:sp>
        <p:nvSpPr>
          <p:cNvPr id="4" name="Slide Number Placeholder 3">
            <a:extLst>
              <a:ext uri="{FF2B5EF4-FFF2-40B4-BE49-F238E27FC236}">
                <a16:creationId xmlns:a16="http://schemas.microsoft.com/office/drawing/2014/main" id="{BDDD8AD7-0D3A-9FFE-076E-1EA7DB87E8BD}"/>
              </a:ext>
            </a:extLst>
          </p:cNvPr>
          <p:cNvSpPr>
            <a:spLocks noGrp="1"/>
          </p:cNvSpPr>
          <p:nvPr>
            <p:ph type="sldNum" sz="quarter" idx="5"/>
          </p:nvPr>
        </p:nvSpPr>
        <p:spPr/>
        <p:txBody>
          <a:bodyPr/>
          <a:lstStyle/>
          <a:p>
            <a:fld id="{D3B2BE12-A68B-44D0-9911-3D441DC6CFC3}" type="slidenum">
              <a:t>18</a:t>
            </a:fld>
            <a:endParaRPr lang="en-GB"/>
          </a:p>
        </p:txBody>
      </p:sp>
    </p:spTree>
    <p:extLst>
      <p:ext uri="{BB962C8B-B14F-4D97-AF65-F5344CB8AC3E}">
        <p14:creationId xmlns:p14="http://schemas.microsoft.com/office/powerpoint/2010/main" val="2164816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93E08-31C4-BAAD-6DDC-3A4306BAF5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16C17F-5657-A74D-F41C-905870A70A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AF89F9-FF45-B5BA-2651-90600F9021E9}"/>
              </a:ext>
            </a:extLst>
          </p:cNvPr>
          <p:cNvSpPr>
            <a:spLocks noGrp="1"/>
          </p:cNvSpPr>
          <p:nvPr>
            <p:ph type="body" idx="1"/>
          </p:nvPr>
        </p:nvSpPr>
        <p:spPr/>
        <p:txBody>
          <a:bodyPr/>
          <a:lstStyle/>
          <a:p>
            <a:r>
              <a:rPr lang="en-US" dirty="0" err="1">
                <a:cs typeface="Calibri"/>
              </a:rPr>
              <a:t>Dicey’s</a:t>
            </a:r>
            <a:r>
              <a:rPr lang="en-US" dirty="0">
                <a:cs typeface="Calibri"/>
              </a:rPr>
              <a:t> view was that it was not possible for Parliament to bind its successors. However, Sir Ivor Jennings took a different view, arguing that it is possible for Parliament to bind its successors as to the manner and form of legislation – in other words, to change the procedure to be followed to amend or repeal certain types of legislation.</a:t>
            </a:r>
          </a:p>
          <a:p>
            <a:endParaRPr lang="en-US"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Human Rights Act 1998: cannot strike down offending laws, but powers to review acts of public bodies, and assess compatibility of legislation – declaration of compatibility. Does not affect PS as can ignore </a:t>
            </a:r>
          </a:p>
          <a:p>
            <a:endParaRPr lang="en-US" dirty="0">
              <a:cs typeface="Calibri"/>
            </a:endParaRPr>
          </a:p>
          <a:p>
            <a:r>
              <a:rPr lang="en-US" dirty="0">
                <a:cs typeface="Calibri"/>
              </a:rPr>
              <a:t>Constitutional statutes: some legislation so important has constitutional status. Usual rules of implied repeal do not apply. CS: </a:t>
            </a:r>
          </a:p>
          <a:p>
            <a:endParaRPr lang="en-US" dirty="0">
              <a:cs typeface="Calibri"/>
            </a:endParaRPr>
          </a:p>
          <a:p>
            <a:pPr lvl="1"/>
            <a:r>
              <a:rPr lang="en-US" dirty="0">
                <a:cs typeface="Calibri"/>
              </a:rPr>
              <a:t>governed the legal relationship between citizen and state in some general, overarching manner; or</a:t>
            </a:r>
          </a:p>
          <a:p>
            <a:pPr lvl="1"/>
            <a:endParaRPr lang="en-US" dirty="0">
              <a:cs typeface="Calibri"/>
            </a:endParaRPr>
          </a:p>
          <a:p>
            <a:pPr lvl="1"/>
            <a:r>
              <a:rPr lang="en-US" dirty="0">
                <a:cs typeface="Calibri"/>
              </a:rPr>
              <a:t>enlarged or diminished the scope of key constitutional rights.</a:t>
            </a:r>
          </a:p>
          <a:p>
            <a:pPr lvl="1"/>
            <a:endParaRPr lang="en-US" dirty="0">
              <a:cs typeface="Calibri"/>
            </a:endParaRPr>
          </a:p>
          <a:p>
            <a:pPr lvl="1"/>
            <a:r>
              <a:rPr lang="en-US" dirty="0">
                <a:cs typeface="Calibri"/>
              </a:rPr>
              <a:t>Parliament Acts: 1911 – removed </a:t>
            </a:r>
            <a:r>
              <a:rPr lang="en-US" dirty="0" err="1">
                <a:cs typeface="Calibri"/>
              </a:rPr>
              <a:t>HoL</a:t>
            </a:r>
            <a:r>
              <a:rPr lang="en-US" dirty="0">
                <a:cs typeface="Calibri"/>
              </a:rPr>
              <a:t> ability to veto legislation – HC can send Bill for Royal Assent without the consent of the House of Lords, after a period of delay of two years. This procedure was rarely used, but one instance of its use was the passing of the Parliament Act 1949, which reduced the length of time the House of Lords could delay the passage of an Act from two years to one.</a:t>
            </a:r>
          </a:p>
          <a:p>
            <a:pPr lvl="1"/>
            <a:endParaRPr lang="en-US" dirty="0">
              <a:cs typeface="Calibri"/>
            </a:endParaRPr>
          </a:p>
          <a:p>
            <a:pPr lvl="1"/>
            <a:r>
              <a:rPr lang="en-US" dirty="0">
                <a:cs typeface="Calibri"/>
              </a:rPr>
              <a:t>Miller II: The court also highlighted the importance of the constitutional principle that the government is accountable to Parliament. It identified that this principle would be eroded if the executive (government) could evade scrutiny whenever it wished by exercising an uncontrolled discretion to prorogue Parliament.</a:t>
            </a:r>
          </a:p>
          <a:p>
            <a:pPr lvl="1"/>
            <a:endParaRPr lang="en-US" dirty="0">
              <a:cs typeface="Calibri"/>
            </a:endParaRPr>
          </a:p>
          <a:p>
            <a:pPr lvl="1"/>
            <a:endParaRPr lang="en-US" dirty="0">
              <a:cs typeface="Calibri"/>
            </a:endParaRPr>
          </a:p>
          <a:p>
            <a:pPr lvl="1"/>
            <a:endParaRPr lang="en-US" dirty="0">
              <a:cs typeface="Calibri"/>
            </a:endParaRPr>
          </a:p>
          <a:p>
            <a:pPr lvl="1"/>
            <a:endParaRPr lang="en-US" dirty="0">
              <a:cs typeface="Calibri"/>
            </a:endParaRPr>
          </a:p>
          <a:p>
            <a:endParaRPr lang="en-US" dirty="0">
              <a:cs typeface="Calibri"/>
            </a:endParaRPr>
          </a:p>
        </p:txBody>
      </p:sp>
      <p:sp>
        <p:nvSpPr>
          <p:cNvPr id="4" name="Slide Number Placeholder 3">
            <a:extLst>
              <a:ext uri="{FF2B5EF4-FFF2-40B4-BE49-F238E27FC236}">
                <a16:creationId xmlns:a16="http://schemas.microsoft.com/office/drawing/2014/main" id="{C49BEF59-2BC5-F2CD-7FE9-C493A3F1F759}"/>
              </a:ext>
            </a:extLst>
          </p:cNvPr>
          <p:cNvSpPr>
            <a:spLocks noGrp="1"/>
          </p:cNvSpPr>
          <p:nvPr>
            <p:ph type="sldNum" sz="quarter" idx="5"/>
          </p:nvPr>
        </p:nvSpPr>
        <p:spPr/>
        <p:txBody>
          <a:bodyPr/>
          <a:lstStyle/>
          <a:p>
            <a:fld id="{D3B2BE12-A68B-44D0-9911-3D441DC6CFC3}" type="slidenum">
              <a:t>19</a:t>
            </a:fld>
            <a:endParaRPr lang="en-GB"/>
          </a:p>
        </p:txBody>
      </p:sp>
    </p:spTree>
    <p:extLst>
      <p:ext uri="{BB962C8B-B14F-4D97-AF65-F5344CB8AC3E}">
        <p14:creationId xmlns:p14="http://schemas.microsoft.com/office/powerpoint/2010/main" val="31704285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cs typeface="Calibri"/>
              </a:rPr>
              <a:t>Two key elements to </a:t>
            </a:r>
            <a:r>
              <a:rPr lang="en-US" dirty="0" err="1">
                <a:cs typeface="Calibri"/>
              </a:rPr>
              <a:t>RoL</a:t>
            </a:r>
            <a:r>
              <a:rPr lang="en-US" dirty="0">
                <a:cs typeface="Calibri"/>
              </a:rPr>
              <a:t>:</a:t>
            </a:r>
          </a:p>
          <a:p>
            <a:r>
              <a:rPr lang="en-US" dirty="0">
                <a:cs typeface="Calibri"/>
              </a:rPr>
              <a:t>1)  “authorities within the state…should be bound by and entitled to the benefit of laws.”</a:t>
            </a:r>
          </a:p>
          <a:p>
            <a:endParaRPr lang="en-US" dirty="0">
              <a:cs typeface="Calibri"/>
            </a:endParaRPr>
          </a:p>
          <a:p>
            <a:r>
              <a:rPr lang="en-US" dirty="0">
                <a:cs typeface="Calibri"/>
              </a:rPr>
              <a:t> society should be governed by law, rather than arbitrary power. The rule of law thus acts as a constraint against the exercise of arbitrary power and requires that all governmental power be </a:t>
            </a:r>
            <a:r>
              <a:rPr lang="en-US" dirty="0" err="1">
                <a:cs typeface="Calibri"/>
              </a:rPr>
              <a:t>authorised</a:t>
            </a:r>
            <a:r>
              <a:rPr lang="en-US" dirty="0">
                <a:cs typeface="Calibri"/>
              </a:rPr>
              <a:t> by law.</a:t>
            </a:r>
          </a:p>
          <a:p>
            <a:endParaRPr lang="en-US" dirty="0">
              <a:cs typeface="Calibri"/>
            </a:endParaRPr>
          </a:p>
          <a:p>
            <a:r>
              <a:rPr lang="en-US" dirty="0">
                <a:cs typeface="Calibri"/>
              </a:rPr>
              <a:t>2) law must apply to “all persons and authorities within the state”. Everyone is equal before the law and nobody is exempt from it. (forma </a:t>
            </a:r>
            <a:r>
              <a:rPr lang="en-US" dirty="0" err="1">
                <a:cs typeface="Calibri"/>
              </a:rPr>
              <a:t>equalityl</a:t>
            </a:r>
            <a:r>
              <a:rPr lang="en-US" dirty="0">
                <a:cs typeface="Calibri"/>
              </a:rPr>
              <a:t>) The requirement here is not that the law treat everyone equally in the sense of non-discrimination, but that everyone be equally subject to the laws as they are enacted. </a:t>
            </a:r>
          </a:p>
          <a:p>
            <a:endParaRPr lang="en-US" dirty="0">
              <a:cs typeface="Calibri"/>
            </a:endParaRPr>
          </a:p>
          <a:p>
            <a:endParaRPr lang="en-US" dirty="0">
              <a:cs typeface="Calibri"/>
            </a:endParaRPr>
          </a:p>
          <a:p>
            <a:r>
              <a:rPr lang="en-US" dirty="0">
                <a:cs typeface="Calibri"/>
              </a:rPr>
              <a:t>Formal and substantive conceptions </a:t>
            </a:r>
          </a:p>
          <a:p>
            <a:endParaRPr lang="en-US" dirty="0">
              <a:cs typeface="Calibri"/>
            </a:endParaRPr>
          </a:p>
          <a:p>
            <a:r>
              <a:rPr lang="en-US" dirty="0">
                <a:cs typeface="Calibri"/>
              </a:rPr>
              <a:t>Important with regards to the constitutional reform act 2005. </a:t>
            </a:r>
          </a:p>
          <a:p>
            <a:endParaRPr lang="en-US" dirty="0">
              <a:cs typeface="Calibri"/>
            </a:endParaRPr>
          </a:p>
        </p:txBody>
      </p:sp>
      <p:sp>
        <p:nvSpPr>
          <p:cNvPr id="4" name="Slide Number Placeholder 3"/>
          <p:cNvSpPr>
            <a:spLocks noGrp="1"/>
          </p:cNvSpPr>
          <p:nvPr>
            <p:ph type="sldNum" sz="quarter" idx="5"/>
          </p:nvPr>
        </p:nvSpPr>
        <p:spPr/>
        <p:txBody>
          <a:bodyPr/>
          <a:lstStyle/>
          <a:p>
            <a:fld id="{D3B2BE12-A68B-44D0-9911-3D441DC6CFC3}" type="slidenum">
              <a:t>20</a:t>
            </a:fld>
            <a:endParaRPr lang="en-GB"/>
          </a:p>
        </p:txBody>
      </p:sp>
    </p:spTree>
    <p:extLst>
      <p:ext uri="{BB962C8B-B14F-4D97-AF65-F5344CB8AC3E}">
        <p14:creationId xmlns:p14="http://schemas.microsoft.com/office/powerpoint/2010/main" val="25382107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different kinds of power are located in different persons and institutions.</a:t>
            </a:r>
          </a:p>
          <a:p>
            <a:endParaRPr lang="en-GB" dirty="0"/>
          </a:p>
          <a:p>
            <a:r>
              <a:rPr lang="en-GB" dirty="0"/>
              <a:t>(1)   Legislative power – the legislature – Parliament and (in a formal way) the King</a:t>
            </a:r>
          </a:p>
          <a:p>
            <a:endParaRPr lang="en-GB" dirty="0"/>
          </a:p>
          <a:p>
            <a:r>
              <a:rPr lang="en-GB" dirty="0"/>
              <a:t>(2)   Executive power – the executive – the Prime Minister, Cabinet, other ministers and government officials</a:t>
            </a:r>
          </a:p>
          <a:p>
            <a:endParaRPr lang="en-GB" dirty="0"/>
          </a:p>
          <a:p>
            <a:r>
              <a:rPr lang="en-GB" dirty="0"/>
              <a:t>(3)   Judicial power – the judiciary – judges, magistrates and tribunal chairs</a:t>
            </a:r>
          </a:p>
          <a:p>
            <a:endParaRPr lang="en-GB" dirty="0"/>
          </a:p>
          <a:p>
            <a:r>
              <a:rPr lang="en-GB" dirty="0"/>
              <a:t>Montesquieu believed that these three branches of government should be separate in order to limit the accumulation of too great a power within an individual or institution. The separation of powers is a common, key element of the constitutional arrangements of liberal democracies, having the crucial purpose of limiting state power.</a:t>
            </a:r>
          </a:p>
          <a:p>
            <a:endParaRPr lang="en-GB" dirty="0"/>
          </a:p>
          <a:p>
            <a:r>
              <a:rPr lang="en-GB" dirty="0"/>
              <a:t>In practice, no liberal democracy has a total separation of powers, but most are separate to some degree. More recent discussion of the separation of powers has focussed on the checks and balances within the constitution, rather than the extent of separation, examining how far each institution provides a “check” on the power of the other. Checks and balances might include an executive veto over legislation and judicial power to declare legislative and executive actions unlawful.</a:t>
            </a:r>
          </a:p>
          <a:p>
            <a:endParaRPr lang="en-GB" dirty="0"/>
          </a:p>
          <a:p>
            <a:r>
              <a:rPr lang="en-GB" dirty="0"/>
              <a:t>The constitutions of the US and UK illustrate different approaches to the separation of powers. Montesquieu’s theories were influential in the US Constitution 1787, under which legislative power is vested in Congress, executive power is vested in the president and judicial power is vested in the US Supreme Court and its inferior courts. These three organs of government are created separately from each other. In the UK, by contrast, the separation is much less clear-cut. It is possible to identify the organs of government without any difficulty, but there is considerable overlap in terms of personnel. The executive and legislature are to some extent “fused”: by convention ministers will be members of the House of Commons or House of Lords, an arrangement that helps to reinforce constitutional conventions of accountability and responsible government.</a:t>
            </a:r>
          </a:p>
        </p:txBody>
      </p:sp>
      <p:sp>
        <p:nvSpPr>
          <p:cNvPr id="4" name="Slide Number Placeholder 3"/>
          <p:cNvSpPr>
            <a:spLocks noGrp="1"/>
          </p:cNvSpPr>
          <p:nvPr>
            <p:ph type="sldNum" sz="quarter" idx="5"/>
          </p:nvPr>
        </p:nvSpPr>
        <p:spPr/>
        <p:txBody>
          <a:bodyPr/>
          <a:lstStyle/>
          <a:p>
            <a:fld id="{7D034C68-DC05-4519-B529-F524F1C3F642}" type="slidenum">
              <a:rPr lang="en-GB" smtClean="0"/>
              <a:t>22</a:t>
            </a:fld>
            <a:endParaRPr lang="en-GB"/>
          </a:p>
        </p:txBody>
      </p:sp>
    </p:spTree>
    <p:extLst>
      <p:ext uri="{BB962C8B-B14F-4D97-AF65-F5344CB8AC3E}">
        <p14:creationId xmlns:p14="http://schemas.microsoft.com/office/powerpoint/2010/main" val="8800259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Separation of powers is about checks and balances</a:t>
            </a:r>
          </a:p>
          <a:p>
            <a:endParaRPr lang="en-GB" dirty="0"/>
          </a:p>
          <a:p>
            <a:r>
              <a:rPr lang="en-GB" dirty="0"/>
              <a:t>UK model is not perfect, but have been attempts to improve separation of powers in UK. </a:t>
            </a:r>
          </a:p>
          <a:p>
            <a:endParaRPr lang="en-GB" dirty="0"/>
          </a:p>
          <a:p>
            <a:r>
              <a:rPr lang="en-GB" dirty="0"/>
              <a:t>Overlap in branches, though attempts to separate out:</a:t>
            </a:r>
          </a:p>
          <a:p>
            <a:endParaRPr lang="en-GB" dirty="0"/>
          </a:p>
          <a:p>
            <a:r>
              <a:rPr lang="en-GB" b="1" dirty="0"/>
              <a:t>Executive and judiciary: </a:t>
            </a:r>
            <a:r>
              <a:rPr lang="en-GB" dirty="0"/>
              <a:t>historically role of Lord Chancellor : now member of executive who has a role in promoting independence of judiciary. Judiciary has a role in scrutinising the exec. Judicial review applications: can scrutinise decisions of the government. Appointment process at a distance from executive (now): Judicial appointments commission. Also have security of tenure, cannot be dismissed by exec. Cf USA where judges appointed by executive.</a:t>
            </a:r>
          </a:p>
          <a:p>
            <a:endParaRPr lang="en-GB" b="1" dirty="0"/>
          </a:p>
          <a:p>
            <a:r>
              <a:rPr lang="en-GB" b="1" dirty="0"/>
              <a:t>Legislature and judiciary: </a:t>
            </a:r>
            <a:r>
              <a:rPr lang="en-GB" b="0" dirty="0"/>
              <a:t>Historically </a:t>
            </a:r>
            <a:r>
              <a:rPr lang="en-GB" b="0" dirty="0" err="1"/>
              <a:t>HoL</a:t>
            </a:r>
            <a:r>
              <a:rPr lang="en-GB" b="0" dirty="0"/>
              <a:t> judges sat in the </a:t>
            </a:r>
            <a:r>
              <a:rPr lang="en-GB" b="0" dirty="0" err="1"/>
              <a:t>HoL</a:t>
            </a:r>
            <a:r>
              <a:rPr lang="en-GB" b="0" dirty="0"/>
              <a:t> and the final appeal court was a committee of the </a:t>
            </a:r>
            <a:r>
              <a:rPr lang="en-GB" b="0" dirty="0" err="1"/>
              <a:t>HoL</a:t>
            </a:r>
            <a:r>
              <a:rPr lang="en-GB" b="0" dirty="0"/>
              <a:t> (i.e. Parliament). CRA 2005 created UKSC. </a:t>
            </a:r>
            <a:r>
              <a:rPr lang="en-GB" b="0" dirty="0" err="1"/>
              <a:t>HoL</a:t>
            </a:r>
            <a:r>
              <a:rPr lang="en-GB" b="0" dirty="0"/>
              <a:t> judges could sit in </a:t>
            </a:r>
            <a:r>
              <a:rPr lang="en-GB" b="0" dirty="0" err="1"/>
              <a:t>Parl</a:t>
            </a:r>
            <a:r>
              <a:rPr lang="en-GB" b="0" dirty="0"/>
              <a:t> and debate (though tended not to). UKSC judges cannot. Court cannot strike down legislation due to separation of powers. </a:t>
            </a:r>
          </a:p>
          <a:p>
            <a:endParaRPr lang="en-GB" b="0" dirty="0"/>
          </a:p>
          <a:p>
            <a:r>
              <a:rPr lang="en-GB" b="1" dirty="0"/>
              <a:t>Legislature and executive: </a:t>
            </a:r>
            <a:r>
              <a:rPr lang="en-GB" dirty="0"/>
              <a:t>The executive in the UK constitution is drawn from the legislature: government ministers must also be sitting MPs in the House of Commons, or members of the House of Lords. There is thus a very significant overlap between legislative and executive power in the UK. The overlap, however, facilitates one of the checks and balances of the UK constitution, which is that the executive is accountable to Parliament. The effectiveness of this accountability is limited by the fact that in practice, the political party which forms the government will almost always have political control of the House of Commons. The courts have sometimes been called upon to police the separation of powers between the legislature and executive through judicial review, most recently and notably in the two Miller cases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23</a:t>
            </a:fld>
            <a:endParaRPr lang="en-GB"/>
          </a:p>
        </p:txBody>
      </p:sp>
    </p:spTree>
    <p:extLst>
      <p:ext uri="{BB962C8B-B14F-4D97-AF65-F5344CB8AC3E}">
        <p14:creationId xmlns:p14="http://schemas.microsoft.com/office/powerpoint/2010/main" val="35829771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4289C-7A43-0BB9-BFF4-5CCBE309B3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0E83DA-546B-60FC-0B3F-4B6FCEAC6F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256D02-426B-E2C9-9DDB-0032F9891B82}"/>
              </a:ext>
            </a:extLst>
          </p:cNvPr>
          <p:cNvSpPr>
            <a:spLocks noGrp="1"/>
          </p:cNvSpPr>
          <p:nvPr>
            <p:ph type="body" idx="1"/>
          </p:nvPr>
        </p:nvSpPr>
        <p:spPr/>
        <p:txBody>
          <a:bodyPr/>
          <a:lstStyle/>
          <a:p>
            <a:r>
              <a:rPr lang="en-GB" dirty="0"/>
              <a:t>Different ways of structuring constitutions and which regulate distribution of power between legislature, executive and government.</a:t>
            </a:r>
          </a:p>
          <a:p>
            <a:endParaRPr lang="en-GB" dirty="0"/>
          </a:p>
          <a:p>
            <a:r>
              <a:rPr lang="en-GB" dirty="0"/>
              <a:t>In a parliamentary system such as the UK, the legislature is elected, and the executive is drawn from the legislature, with the political composition of the legislature determining the political composition of the executive. The executive can be questioned and held accountable for the conduct of the government. </a:t>
            </a:r>
          </a:p>
          <a:p>
            <a:endParaRPr lang="en-GB" dirty="0"/>
          </a:p>
          <a:p>
            <a:r>
              <a:rPr lang="en-GB" dirty="0"/>
              <a:t>In a presidential system, such as the United States, however, the executive and legislature are quite separate. Neither the president nor any member of their cabinet is a member of the legislature. The cabinet are personal appointments of the president (though they are vetted by the legislature). It is not necessary for a US President to have a majority in the legislature, as they are elected at a different election from the elections to the legislature (e.g. Presidents Reagan and Bush were Republican, but the Congress (the elected House of Representatives and the Senate) had a Democratic majority).</a:t>
            </a:r>
          </a:p>
          <a:p>
            <a:endParaRPr lang="en-GB" dirty="0"/>
          </a:p>
          <a:p>
            <a:r>
              <a:rPr lang="en-GB" dirty="0"/>
              <a:t>Monarchical and republic government</a:t>
            </a:r>
          </a:p>
          <a:p>
            <a:endParaRPr lang="en-GB" dirty="0"/>
          </a:p>
          <a:p>
            <a:r>
              <a:rPr lang="en-GB" dirty="0"/>
              <a:t>The UK is a constitutional monarchy. A constitutional monarchy is a state in which the monarch is head of state and exercises power within a constitutional framework. The powers of the monarch in a constitutional monarchy vary: the monarch’s powers may be ceremonial, or they may have some significance. Key, though, is that the monarch’s powers are constrained by the constitution. This contrasts with an absolute monarchy, such as Saudi Arabia, where the monarch is the sole source of power.</a:t>
            </a:r>
          </a:p>
          <a:p>
            <a:endParaRPr lang="en-GB" dirty="0"/>
          </a:p>
          <a:p>
            <a:r>
              <a:rPr lang="en-GB" dirty="0"/>
              <a:t>Constitutional monarchies must be contrasted with republican constitutions, where the head of state is not a monarch but a president. Sometimes, as in the US, the president is both head of state and head of government. In other states the president is head of state, with a separate head of government. Germany follows this model: the president’s powers are largely ceremonial, and the political power lies with the chancellor, who is the head of government.</a:t>
            </a:r>
          </a:p>
          <a:p>
            <a:endParaRPr lang="en-GB" dirty="0"/>
          </a:p>
          <a:p>
            <a:r>
              <a:rPr lang="en-GB" dirty="0"/>
              <a:t>In the UK’s constitutional monarchy, there is significant legal power vested in the Crown (the legal embodiment of the monarch). The Royal Prerogative (see 5.3.3) is the source of considerable power. However, in practice, as discussed at 5.3.4, much of this power is exercised by ministers and even where it is not, it is constrained by convention.</a:t>
            </a:r>
          </a:p>
        </p:txBody>
      </p:sp>
      <p:sp>
        <p:nvSpPr>
          <p:cNvPr id="4" name="Slide Number Placeholder 3">
            <a:extLst>
              <a:ext uri="{FF2B5EF4-FFF2-40B4-BE49-F238E27FC236}">
                <a16:creationId xmlns:a16="http://schemas.microsoft.com/office/drawing/2014/main" id="{48CB6CAE-C7E8-CEAE-43BF-D00BDEAECEB2}"/>
              </a:ext>
            </a:extLst>
          </p:cNvPr>
          <p:cNvSpPr>
            <a:spLocks noGrp="1"/>
          </p:cNvSpPr>
          <p:nvPr>
            <p:ph type="sldNum" sz="quarter" idx="5"/>
          </p:nvPr>
        </p:nvSpPr>
        <p:spPr/>
        <p:txBody>
          <a:bodyPr/>
          <a:lstStyle/>
          <a:p>
            <a:fld id="{7D034C68-DC05-4519-B529-F524F1C3F642}" type="slidenum">
              <a:rPr lang="en-GB" smtClean="0"/>
              <a:t>24</a:t>
            </a:fld>
            <a:endParaRPr lang="en-GB"/>
          </a:p>
        </p:txBody>
      </p:sp>
    </p:spTree>
    <p:extLst>
      <p:ext uri="{BB962C8B-B14F-4D97-AF65-F5344CB8AC3E}">
        <p14:creationId xmlns:p14="http://schemas.microsoft.com/office/powerpoint/2010/main" val="17967596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Relationship of power between national and local level</a:t>
            </a:r>
          </a:p>
          <a:p>
            <a:r>
              <a:rPr lang="en-GB" dirty="0"/>
              <a:t>Unitary systems: central, one supreme law making body</a:t>
            </a:r>
          </a:p>
          <a:p>
            <a:r>
              <a:rPr lang="en-GB" dirty="0"/>
              <a:t>Federal system: distributed between national and local levels – neither level is supreme to the other</a:t>
            </a:r>
          </a:p>
          <a:p>
            <a:r>
              <a:rPr lang="en-GB" dirty="0"/>
              <a:t>	US, Germany: Federal level (national) and state level. And the constitution sets out which levels can deal with which issues. </a:t>
            </a:r>
          </a:p>
          <a:p>
            <a:endParaRPr lang="en-GB" dirty="0"/>
          </a:p>
          <a:p>
            <a:r>
              <a:rPr lang="en-GB" dirty="0"/>
              <a:t>Traditionally two models: emerged in UK devolved model, in which there is still a central supreme law making body, but it has devolved some of its powers to more local legislatures.</a:t>
            </a:r>
          </a:p>
          <a:p>
            <a:endParaRPr lang="en-GB" dirty="0"/>
          </a:p>
          <a:p>
            <a:r>
              <a:rPr lang="en-GB" dirty="0"/>
              <a:t>Again the model is a product of historical transition/background</a:t>
            </a:r>
          </a:p>
          <a:p>
            <a:endParaRPr lang="en-GB" dirty="0"/>
          </a:p>
          <a:p>
            <a:r>
              <a:rPr lang="en-GB" dirty="0"/>
              <a:t>Scotland: never fully integrated legal system: Acts of Union 1707, maintained a degree of separation, unlike for Wales Acts of Union, which imposed English Law on Wales, after it was conquered.</a:t>
            </a:r>
          </a:p>
          <a:p>
            <a:endParaRPr lang="en-GB" dirty="0"/>
          </a:p>
          <a:p>
            <a:r>
              <a:rPr lang="en-GB" dirty="0"/>
              <a:t>All cases, referenda were conducted prior to devolution – yes vote. Areas in England have had referenda at times and voted against. </a:t>
            </a:r>
          </a:p>
          <a:p>
            <a:endParaRPr lang="en-GB" dirty="0"/>
          </a:p>
          <a:p>
            <a:r>
              <a:rPr lang="en-GB" dirty="0"/>
              <a:t>Scotland historically had the greatest powers devolved, Wales over time has acquired increasing powers: now almost comparable set to Scotland, but a smaller legislature. Each of the devolved bodies have different settlements: asymmetric devolution. Strength of independence campaign in Scotland also explains why greater powers devolved.</a:t>
            </a:r>
          </a:p>
          <a:p>
            <a:endParaRPr lang="en-GB" dirty="0"/>
          </a:p>
          <a:p>
            <a:r>
              <a:rPr lang="en-GB" dirty="0"/>
              <a:t>UK gov retains ability to legislature on behalf of the devolved nation, but by convention would ask for consent. </a:t>
            </a:r>
          </a:p>
          <a:p>
            <a:endParaRPr lang="en-GB" dirty="0"/>
          </a:p>
          <a:p>
            <a:r>
              <a:rPr lang="en-GB" dirty="0"/>
              <a:t>Wales: Historically, Wales has been much more closely entwined politically with England than Scotland or Northern Ireland. GWA 1998 created an assembly not executive. Could pass measures (still primary legislation) not Acts on 20 areas of law (</a:t>
            </a:r>
            <a:r>
              <a:rPr lang="en-GB" dirty="0" err="1"/>
              <a:t>educaiton</a:t>
            </a:r>
            <a:r>
              <a:rPr lang="en-GB" dirty="0"/>
              <a:t> and health occupied significant time) and had to seek permission from Westminster before it could pass law. Wales Act 2017 very different settlement to that originally provided: expanded the scope of Welsh devolution still further, adopting a “reserved powers” model similar to Scotland’s where all policy areas are assumed to be devolved unless they have been specified as remaining with the UK government. The Senedd and Elections (Wales) Act 2020 changed the name of the National Assembly for Wales to Senedd</a:t>
            </a:r>
          </a:p>
          <a:p>
            <a:endParaRPr lang="en-GB" dirty="0"/>
          </a:p>
          <a:p>
            <a:r>
              <a:rPr lang="en-GB" dirty="0"/>
              <a:t>Ongoing question whether Wales now needs a separate legal jurisdiction given extent of divergence.  </a:t>
            </a:r>
          </a:p>
          <a:p>
            <a:endParaRPr lang="en-GB" dirty="0"/>
          </a:p>
          <a:p>
            <a:r>
              <a:rPr lang="en-GB" dirty="0"/>
              <a:t>Northern Ireland: different, devolution was an outcome of good Friday agreement which marked end of civil conflict. NI Assembly (not Parliament) but can create legislation. Spirit of power sharing. Least devolved powers (though originally Wales had even less). </a:t>
            </a:r>
          </a:p>
          <a:p>
            <a:endParaRPr lang="en-GB" dirty="0"/>
          </a:p>
          <a:p>
            <a:r>
              <a:rPr lang="en-GB" dirty="0"/>
              <a:t>England: England is the largest territory, biggest economy and most populated part of UK, but has shown little enthusiasm for devolution. Some cities/regions now have devolved powers via Mayors: London (2000), Greater Manchester, West Mids. </a:t>
            </a:r>
          </a:p>
          <a:p>
            <a:endParaRPr lang="en-GB" dirty="0"/>
          </a:p>
          <a:p>
            <a:r>
              <a:rPr lang="en-GB" dirty="0"/>
              <a:t>English votes: One consequence of the absence of an English parliament has been the so called “West Lothian question” (named for the constituency of Scottish Labour MP Tam Dalyell, who first raised it). The question highlighted the fact that Scottish Westminster MPs have been able to vote on issues such as health or education affecting only England (and Wales) whilst English Westminster MPs are not entitled to vote on the same matters affecting Scotland because such issues are devolved to the Scottish Parliament.</a:t>
            </a:r>
          </a:p>
        </p:txBody>
      </p:sp>
      <p:sp>
        <p:nvSpPr>
          <p:cNvPr id="4" name="Slide Number Placeholder 3"/>
          <p:cNvSpPr>
            <a:spLocks noGrp="1"/>
          </p:cNvSpPr>
          <p:nvPr>
            <p:ph type="sldNum" sz="quarter" idx="5"/>
          </p:nvPr>
        </p:nvSpPr>
        <p:spPr/>
        <p:txBody>
          <a:bodyPr/>
          <a:lstStyle/>
          <a:p>
            <a:fld id="{7D034C68-DC05-4519-B529-F524F1C3F642}" type="slidenum">
              <a:rPr lang="en-GB" smtClean="0"/>
              <a:t>25</a:t>
            </a:fld>
            <a:endParaRPr lang="en-GB"/>
          </a:p>
        </p:txBody>
      </p:sp>
    </p:spTree>
    <p:extLst>
      <p:ext uri="{BB962C8B-B14F-4D97-AF65-F5344CB8AC3E}">
        <p14:creationId xmlns:p14="http://schemas.microsoft.com/office/powerpoint/2010/main" val="16291644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Collective cabinet</a:t>
            </a:r>
          </a:p>
        </p:txBody>
      </p:sp>
      <p:sp>
        <p:nvSpPr>
          <p:cNvPr id="4" name="Slide Number Placeholder 3"/>
          <p:cNvSpPr>
            <a:spLocks noGrp="1"/>
          </p:cNvSpPr>
          <p:nvPr>
            <p:ph type="sldNum" sz="quarter" idx="5"/>
          </p:nvPr>
        </p:nvSpPr>
        <p:spPr/>
        <p:txBody>
          <a:bodyPr/>
          <a:lstStyle/>
          <a:p>
            <a:fld id="{7D034C68-DC05-4519-B529-F524F1C3F642}" type="slidenum">
              <a:rPr lang="en-GB" smtClean="0"/>
              <a:t>29</a:t>
            </a:fld>
            <a:endParaRPr lang="en-GB"/>
          </a:p>
        </p:txBody>
      </p:sp>
    </p:spTree>
    <p:extLst>
      <p:ext uri="{BB962C8B-B14F-4D97-AF65-F5344CB8AC3E}">
        <p14:creationId xmlns:p14="http://schemas.microsoft.com/office/powerpoint/2010/main" val="26516330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B6E2B2-5C06-81E8-6551-878A0D30D0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4997E2-4138-5EB6-4627-FE5355DE82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1B5EA3-3158-C432-677A-00F21F75BF89}"/>
              </a:ext>
            </a:extLst>
          </p:cNvPr>
          <p:cNvSpPr>
            <a:spLocks noGrp="1"/>
          </p:cNvSpPr>
          <p:nvPr>
            <p:ph type="body" idx="1"/>
          </p:nvPr>
        </p:nvSpPr>
        <p:spPr/>
        <p:txBody>
          <a:bodyPr/>
          <a:lstStyle/>
          <a:p>
            <a:r>
              <a:rPr lang="en-GB" dirty="0"/>
              <a:t>Collective cabinet</a:t>
            </a:r>
          </a:p>
        </p:txBody>
      </p:sp>
      <p:sp>
        <p:nvSpPr>
          <p:cNvPr id="4" name="Slide Number Placeholder 3">
            <a:extLst>
              <a:ext uri="{FF2B5EF4-FFF2-40B4-BE49-F238E27FC236}">
                <a16:creationId xmlns:a16="http://schemas.microsoft.com/office/drawing/2014/main" id="{B10B61F4-01CA-FBB5-0A2B-37ED5CD27B24}"/>
              </a:ext>
            </a:extLst>
          </p:cNvPr>
          <p:cNvSpPr>
            <a:spLocks noGrp="1"/>
          </p:cNvSpPr>
          <p:nvPr>
            <p:ph type="sldNum" sz="quarter" idx="5"/>
          </p:nvPr>
        </p:nvSpPr>
        <p:spPr/>
        <p:txBody>
          <a:bodyPr/>
          <a:lstStyle/>
          <a:p>
            <a:fld id="{7D034C68-DC05-4519-B529-F524F1C3F642}" type="slidenum">
              <a:rPr lang="en-GB" smtClean="0"/>
              <a:t>30</a:t>
            </a:fld>
            <a:endParaRPr lang="en-GB"/>
          </a:p>
        </p:txBody>
      </p:sp>
    </p:spTree>
    <p:extLst>
      <p:ext uri="{BB962C8B-B14F-4D97-AF65-F5344CB8AC3E}">
        <p14:creationId xmlns:p14="http://schemas.microsoft.com/office/powerpoint/2010/main" val="31421065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02261-AF2B-955C-C86F-B57CA430BD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5D4592-3234-C421-C8D3-FBE1D3CEEA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B8E18E-F7A2-846E-EEE6-B04DA6864E16}"/>
              </a:ext>
            </a:extLst>
          </p:cNvPr>
          <p:cNvSpPr>
            <a:spLocks noGrp="1"/>
          </p:cNvSpPr>
          <p:nvPr>
            <p:ph type="body" idx="1"/>
          </p:nvPr>
        </p:nvSpPr>
        <p:spPr/>
        <p:txBody>
          <a:bodyPr/>
          <a:lstStyle/>
          <a:p>
            <a:r>
              <a:rPr lang="en-GB" dirty="0"/>
              <a:t>Collective cabinet</a:t>
            </a:r>
          </a:p>
        </p:txBody>
      </p:sp>
      <p:sp>
        <p:nvSpPr>
          <p:cNvPr id="4" name="Slide Number Placeholder 3">
            <a:extLst>
              <a:ext uri="{FF2B5EF4-FFF2-40B4-BE49-F238E27FC236}">
                <a16:creationId xmlns:a16="http://schemas.microsoft.com/office/drawing/2014/main" id="{E946D867-7902-B09F-828A-BED34A045BDC}"/>
              </a:ext>
            </a:extLst>
          </p:cNvPr>
          <p:cNvSpPr>
            <a:spLocks noGrp="1"/>
          </p:cNvSpPr>
          <p:nvPr>
            <p:ph type="sldNum" sz="quarter" idx="5"/>
          </p:nvPr>
        </p:nvSpPr>
        <p:spPr/>
        <p:txBody>
          <a:bodyPr/>
          <a:lstStyle/>
          <a:p>
            <a:fld id="{7D034C68-DC05-4519-B529-F524F1C3F642}" type="slidenum">
              <a:rPr lang="en-GB" smtClean="0"/>
              <a:t>31</a:t>
            </a:fld>
            <a:endParaRPr lang="en-GB"/>
          </a:p>
        </p:txBody>
      </p:sp>
    </p:spTree>
    <p:extLst>
      <p:ext uri="{BB962C8B-B14F-4D97-AF65-F5344CB8AC3E}">
        <p14:creationId xmlns:p14="http://schemas.microsoft.com/office/powerpoint/2010/main" val="19768441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81CA3E-872B-7EF3-0B10-675661E894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4C9BDA-B48A-DF65-7E3A-986E26A39A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7A449B-C3AA-1B33-0338-83AAE520F4BA}"/>
              </a:ext>
            </a:extLst>
          </p:cNvPr>
          <p:cNvSpPr>
            <a:spLocks noGrp="1"/>
          </p:cNvSpPr>
          <p:nvPr>
            <p:ph type="body" idx="1"/>
          </p:nvPr>
        </p:nvSpPr>
        <p:spPr/>
        <p:txBody>
          <a:bodyPr/>
          <a:lstStyle/>
          <a:p>
            <a:r>
              <a:rPr lang="en-GB" dirty="0"/>
              <a:t>Collective cabinet</a:t>
            </a:r>
          </a:p>
        </p:txBody>
      </p:sp>
      <p:sp>
        <p:nvSpPr>
          <p:cNvPr id="4" name="Slide Number Placeholder 3">
            <a:extLst>
              <a:ext uri="{FF2B5EF4-FFF2-40B4-BE49-F238E27FC236}">
                <a16:creationId xmlns:a16="http://schemas.microsoft.com/office/drawing/2014/main" id="{16417ACB-BB6F-2D77-E753-D91599D172E9}"/>
              </a:ext>
            </a:extLst>
          </p:cNvPr>
          <p:cNvSpPr>
            <a:spLocks noGrp="1"/>
          </p:cNvSpPr>
          <p:nvPr>
            <p:ph type="sldNum" sz="quarter" idx="5"/>
          </p:nvPr>
        </p:nvSpPr>
        <p:spPr/>
        <p:txBody>
          <a:bodyPr/>
          <a:lstStyle/>
          <a:p>
            <a:fld id="{7D034C68-DC05-4519-B529-F524F1C3F642}" type="slidenum">
              <a:rPr lang="en-GB" smtClean="0"/>
              <a:t>32</a:t>
            </a:fld>
            <a:endParaRPr lang="en-GB"/>
          </a:p>
        </p:txBody>
      </p:sp>
    </p:spTree>
    <p:extLst>
      <p:ext uri="{BB962C8B-B14F-4D97-AF65-F5344CB8AC3E}">
        <p14:creationId xmlns:p14="http://schemas.microsoft.com/office/powerpoint/2010/main" val="891449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D74D-E3F5-D4A5-E8FA-05ED88C5152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A0EBFAD-26E3-BB15-FB71-6F9E63CD8D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78A991A-0648-B276-15EC-F9AFC5C98412}"/>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5" name="Footer Placeholder 4">
            <a:extLst>
              <a:ext uri="{FF2B5EF4-FFF2-40B4-BE49-F238E27FC236}">
                <a16:creationId xmlns:a16="http://schemas.microsoft.com/office/drawing/2014/main" id="{EB83DA58-A2E9-7CE2-3B97-B152FFE40B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E822F9-0E7A-48BF-412B-82303C54DBE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87591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6AE1A-1827-27DD-E032-12EB1A8224D2}"/>
              </a:ext>
            </a:extLst>
          </p:cNvPr>
          <p:cNvSpPr>
            <a:spLocks noGrp="1"/>
          </p:cNvSpPr>
          <p:nvPr>
            <p:ph type="title" hasCustomPrompt="1"/>
          </p:nvPr>
        </p:nvSpPr>
        <p:spPr/>
        <p:txBody>
          <a:bodyPr/>
          <a:lstStyle>
            <a:lvl1pPr>
              <a:defRPr b="1"/>
            </a:lvl1pPr>
          </a:lstStyle>
          <a:p>
            <a:r>
              <a:rPr lang="en-GB" dirty="0"/>
              <a:t>CLICK TO EDIT MASTER TITLE STYLE</a:t>
            </a:r>
          </a:p>
        </p:txBody>
      </p:sp>
      <p:sp>
        <p:nvSpPr>
          <p:cNvPr id="3" name="Content Placeholder 2">
            <a:extLst>
              <a:ext uri="{FF2B5EF4-FFF2-40B4-BE49-F238E27FC236}">
                <a16:creationId xmlns:a16="http://schemas.microsoft.com/office/drawing/2014/main" id="{7B6B21A1-B7B6-5D27-A884-79D609F82F1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7148CF-62E1-D9DC-B2C2-28C27233F244}"/>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5" name="Footer Placeholder 4">
            <a:extLst>
              <a:ext uri="{FF2B5EF4-FFF2-40B4-BE49-F238E27FC236}">
                <a16:creationId xmlns:a16="http://schemas.microsoft.com/office/drawing/2014/main" id="{9F7B9C5B-E302-2495-E3D3-ADCAEFA383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04F60B-FB92-B87A-A2D7-C5F3838B5EAA}"/>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8799915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C85CE-35CB-651B-CD02-DAF1F3D0A15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25C44AE-D570-FDFD-C3FC-1A33E60FE0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562773F-C9A8-F718-83AB-FDB0D158D105}"/>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5" name="Footer Placeholder 4">
            <a:extLst>
              <a:ext uri="{FF2B5EF4-FFF2-40B4-BE49-F238E27FC236}">
                <a16:creationId xmlns:a16="http://schemas.microsoft.com/office/drawing/2014/main" id="{9EE1B4F7-6CA5-1C73-09B3-2EFF815FB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2D2EB1-03DD-C7EE-EE27-204C59D0F62B}"/>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964357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32EFB-2F74-3661-DE1D-058D19FF790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39E0F1A-9BFC-FAB6-FD8C-169A48A365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9022614-3389-0AE4-441C-FBCAF032595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C05EC1C-D2E5-1FA2-3844-ACB822BBC015}"/>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6" name="Footer Placeholder 5">
            <a:extLst>
              <a:ext uri="{FF2B5EF4-FFF2-40B4-BE49-F238E27FC236}">
                <a16:creationId xmlns:a16="http://schemas.microsoft.com/office/drawing/2014/main" id="{AB7CFC1E-8783-1106-C333-6D78305054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CE59B4-B548-F5DA-C939-85973AF5DBF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3827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0E67-BE72-4B8E-9C82-2727AF7BB5A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4B47862-4A26-A60B-3F19-5721E38564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ABDA04-54DB-84EE-2A1C-88EDCAC2F1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9885735-065D-46DB-2CE5-432091560D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2BC06A-E40D-1DB9-5ED4-BB5B510683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900BB10-DF1C-D306-C255-CC81CE820A0B}"/>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8" name="Footer Placeholder 7">
            <a:extLst>
              <a:ext uri="{FF2B5EF4-FFF2-40B4-BE49-F238E27FC236}">
                <a16:creationId xmlns:a16="http://schemas.microsoft.com/office/drawing/2014/main" id="{5A4C5D50-6E94-464D-F0D9-B6CF426A57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744873-8E08-A13F-00D0-F9F382C97083}"/>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8195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922FD-EB11-CCAB-E025-65C65572598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2FE68E1-1585-3437-35C9-13F1BEF7E32A}"/>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4" name="Footer Placeholder 3">
            <a:extLst>
              <a:ext uri="{FF2B5EF4-FFF2-40B4-BE49-F238E27FC236}">
                <a16:creationId xmlns:a16="http://schemas.microsoft.com/office/drawing/2014/main" id="{2C336386-6153-E063-C3FD-9153F39102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474F6B-D617-1BBF-86D6-BCE377445424}"/>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967565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189367-7D60-0915-783C-AB28E79D0028}"/>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3" name="Footer Placeholder 2">
            <a:extLst>
              <a:ext uri="{FF2B5EF4-FFF2-40B4-BE49-F238E27FC236}">
                <a16:creationId xmlns:a16="http://schemas.microsoft.com/office/drawing/2014/main" id="{9A57072D-C78E-4179-2D08-E1B520CAC60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BEDD07-E439-AE41-334A-9BD3451F02ED}"/>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01485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A5B7C-E95E-9B38-5880-097CF2D36A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274C62B-84E5-29C7-CC80-B1DAD483B2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60D7906-20EF-5031-2152-09F9BEE69D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EEEC12-CC47-A4AD-B67E-8696C5572CC3}"/>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6" name="Footer Placeholder 5">
            <a:extLst>
              <a:ext uri="{FF2B5EF4-FFF2-40B4-BE49-F238E27FC236}">
                <a16:creationId xmlns:a16="http://schemas.microsoft.com/office/drawing/2014/main" id="{5ED88503-339D-5C17-2F6C-B1880BBEAC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456980-2093-8D56-A64A-158E638E7EC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71828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E5E2-54D2-973C-B22C-7884F5FAE4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88930EB-C4B0-EF5E-8D4C-74A8856F37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09D263-D0D1-0AF4-EE57-65BCE09650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D4B9E9-53E4-45D2-2A51-08F388497007}"/>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6" name="Footer Placeholder 5">
            <a:extLst>
              <a:ext uri="{FF2B5EF4-FFF2-40B4-BE49-F238E27FC236}">
                <a16:creationId xmlns:a16="http://schemas.microsoft.com/office/drawing/2014/main" id="{529FE4F3-2782-47E8-D363-F8685A91B1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8C8AD3-2B08-48E6-CAC5-C5CF88302570}"/>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72033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394FB-E8AA-AC31-883F-1BBE0D10860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85C3276-EC99-5943-9857-89E75D71B4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724355-19EF-C2EB-F37B-77172A788F37}"/>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5" name="Footer Placeholder 4">
            <a:extLst>
              <a:ext uri="{FF2B5EF4-FFF2-40B4-BE49-F238E27FC236}">
                <a16:creationId xmlns:a16="http://schemas.microsoft.com/office/drawing/2014/main" id="{6E2A84B0-D290-36A6-3421-E3C097430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C00BD9-EA63-41A3-9552-8D582B34803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0146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619039-BEFF-CF8A-1530-DE5585BB843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88DE52-2369-C3C6-7408-30BC6CD2649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182708-7468-029C-7438-4A3673EFFDC4}"/>
              </a:ext>
            </a:extLst>
          </p:cNvPr>
          <p:cNvSpPr>
            <a:spLocks noGrp="1"/>
          </p:cNvSpPr>
          <p:nvPr>
            <p:ph type="dt" sz="half" idx="10"/>
          </p:nvPr>
        </p:nvSpPr>
        <p:spPr/>
        <p:txBody>
          <a:bodyPr/>
          <a:lstStyle/>
          <a:p>
            <a:fld id="{11008460-8B2F-4AAA-A4E2-10730069204C}" type="datetimeFigureOut">
              <a:rPr lang="en-US" smtClean="0"/>
              <a:t>3/5/25</a:t>
            </a:fld>
            <a:endParaRPr lang="en-US"/>
          </a:p>
        </p:txBody>
      </p:sp>
      <p:sp>
        <p:nvSpPr>
          <p:cNvPr id="5" name="Footer Placeholder 4">
            <a:extLst>
              <a:ext uri="{FF2B5EF4-FFF2-40B4-BE49-F238E27FC236}">
                <a16:creationId xmlns:a16="http://schemas.microsoft.com/office/drawing/2014/main" id="{B0B8D062-E11F-ABB3-3D74-47E69129F9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A840C4-9C15-F746-15FF-0F1112C74A5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490930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CEEC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814EFD-959A-FE0F-ADC1-AB944B8B5A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0744756F-9507-88BC-DD1E-5B9184BC16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D37F14-2339-84FA-C47B-F000D43798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rgbClr val="002060"/>
                </a:solidFill>
              </a:defRPr>
            </a:lvl1pPr>
          </a:lstStyle>
          <a:p>
            <a:fld id="{11008460-8B2F-4AAA-A4E2-10730069204C}" type="datetimeFigureOut">
              <a:rPr lang="en-US" smtClean="0"/>
              <a:pPr/>
              <a:t>3/5/25</a:t>
            </a:fld>
            <a:endParaRPr lang="en-US" dirty="0"/>
          </a:p>
        </p:txBody>
      </p:sp>
      <p:sp>
        <p:nvSpPr>
          <p:cNvPr id="5" name="Footer Placeholder 4">
            <a:extLst>
              <a:ext uri="{FF2B5EF4-FFF2-40B4-BE49-F238E27FC236}">
                <a16:creationId xmlns:a16="http://schemas.microsoft.com/office/drawing/2014/main" id="{C156F8B6-5536-E015-A04B-0FD1DAAFAE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rgbClr val="002060"/>
                </a:solidFill>
              </a:defRPr>
            </a:lvl1pPr>
          </a:lstStyle>
          <a:p>
            <a:endParaRPr lang="en-US" dirty="0"/>
          </a:p>
        </p:txBody>
      </p:sp>
      <p:sp>
        <p:nvSpPr>
          <p:cNvPr id="6" name="Slide Number Placeholder 5">
            <a:extLst>
              <a:ext uri="{FF2B5EF4-FFF2-40B4-BE49-F238E27FC236}">
                <a16:creationId xmlns:a16="http://schemas.microsoft.com/office/drawing/2014/main" id="{9260C0E1-80C1-B132-A5F7-A8B764366B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rgbClr val="002060"/>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15941568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b="1" kern="1200">
          <a:solidFill>
            <a:srgbClr val="00206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2060"/>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2060"/>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206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hyperlink" Target="https://www.pbs.org/newshour/extra/app/uploads/2013/11/summary-of-the-US-Constitution.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flickr.com/photos/mauricedb/2706292588"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theconversation.com/the-writings-on-the-wall-for-prince-charles-he-has-to-learn-not-to-meddle-in-politics-39397"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18.xml"/><Relationship Id="rId16" Type="http://schemas.openxmlformats.org/officeDocument/2006/relationships/diagramColors" Target="../diagrams/colors5.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2000" b="-12000"/>
          </a:stretch>
        </a:blip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EA4FBA1-769E-5EFF-2DD8-5F8744E5A263}"/>
              </a:ext>
            </a:extLst>
          </p:cNvPr>
          <p:cNvSpPr/>
          <p:nvPr/>
        </p:nvSpPr>
        <p:spPr>
          <a:xfrm>
            <a:off x="0" y="-86631"/>
            <a:ext cx="12399818" cy="7069322"/>
          </a:xfrm>
          <a:prstGeom prst="rect">
            <a:avLst/>
          </a:prstGeom>
          <a:gradFill flip="none" rotWithShape="1">
            <a:gsLst>
              <a:gs pos="100000">
                <a:srgbClr val="282A5A">
                  <a:alpha val="0"/>
                </a:srgbClr>
              </a:gs>
              <a:gs pos="0">
                <a:srgbClr val="282A5A"/>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0" y="4333775"/>
            <a:ext cx="6096000" cy="1701570"/>
          </a:xfrm>
        </p:spPr>
        <p:txBody>
          <a:bodyPr anchor="b">
            <a:normAutofit/>
          </a:bodyPr>
          <a:lstStyle/>
          <a:p>
            <a:pPr algn="l"/>
            <a:r>
              <a:rPr lang="en-GB" sz="4800" b="1" dirty="0">
                <a:solidFill>
                  <a:srgbClr val="FDD507"/>
                </a:solidFill>
              </a:rPr>
              <a:t>Unit 5: </a:t>
            </a:r>
            <a:br>
              <a:rPr lang="en-GB" sz="4800" b="1" dirty="0">
                <a:solidFill>
                  <a:schemeClr val="bg1"/>
                </a:solidFill>
              </a:rPr>
            </a:br>
            <a:r>
              <a:rPr lang="en-GB" sz="4800" b="1" dirty="0">
                <a:solidFill>
                  <a:schemeClr val="bg1"/>
                </a:solidFill>
              </a:rPr>
              <a:t>UK CONSTITUTION</a:t>
            </a:r>
            <a:endParaRPr lang="en-US" sz="4800" b="1" dirty="0">
              <a:solidFill>
                <a:schemeClr val="bg1"/>
              </a:solidFill>
            </a:endParaRPr>
          </a:p>
        </p:txBody>
      </p:sp>
      <p:sp>
        <p:nvSpPr>
          <p:cNvPr id="3" name="Subtitle 2"/>
          <p:cNvSpPr>
            <a:spLocks noGrp="1"/>
          </p:cNvSpPr>
          <p:nvPr>
            <p:ph type="subTitle" idx="1"/>
          </p:nvPr>
        </p:nvSpPr>
        <p:spPr>
          <a:xfrm>
            <a:off x="0" y="6089948"/>
            <a:ext cx="4976734" cy="646785"/>
          </a:xfrm>
        </p:spPr>
        <p:txBody>
          <a:bodyPr>
            <a:normAutofit fontScale="92500" lnSpcReduction="20000"/>
          </a:bodyPr>
          <a:lstStyle/>
          <a:p>
            <a:pPr algn="l"/>
            <a:r>
              <a:rPr lang="en-GB" sz="2000" b="1" dirty="0">
                <a:solidFill>
                  <a:srgbClr val="FDD507"/>
                </a:solidFill>
                <a:cs typeface="Calibri"/>
              </a:rPr>
              <a:t>MARTIN SAMUEL JONES</a:t>
            </a:r>
          </a:p>
          <a:p>
            <a:pPr algn="l"/>
            <a:r>
              <a:rPr lang="en-GB" sz="2000" dirty="0" err="1">
                <a:solidFill>
                  <a:srgbClr val="FDD507"/>
                </a:solidFill>
                <a:cs typeface="Calibri"/>
              </a:rPr>
              <a:t>martin.jones@uwtsd.ac.uk</a:t>
            </a:r>
            <a:endParaRPr lang="en-GB" sz="2000" dirty="0">
              <a:solidFill>
                <a:srgbClr val="FDD507"/>
              </a:solidFill>
            </a:endParaRPr>
          </a:p>
        </p:txBody>
      </p:sp>
      <p:sp>
        <p:nvSpPr>
          <p:cNvPr id="25" name="Subtitle 2">
            <a:extLst>
              <a:ext uri="{FF2B5EF4-FFF2-40B4-BE49-F238E27FC236}">
                <a16:creationId xmlns:a16="http://schemas.microsoft.com/office/drawing/2014/main" id="{D6BE8DE7-FA9B-6620-F33A-254F004AC934}"/>
              </a:ext>
            </a:extLst>
          </p:cNvPr>
          <p:cNvSpPr txBox="1">
            <a:spLocks/>
          </p:cNvSpPr>
          <p:nvPr/>
        </p:nvSpPr>
        <p:spPr>
          <a:xfrm>
            <a:off x="0" y="4308022"/>
            <a:ext cx="4976734" cy="6467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a:solidFill>
                  <a:schemeClr val="tx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b="1" dirty="0">
                <a:solidFill>
                  <a:schemeClr val="bg1"/>
                </a:solidFill>
                <a:cs typeface="Calibri"/>
              </a:rPr>
              <a:t>BMCX3000: LEGAL SYSTEM</a:t>
            </a:r>
            <a:endParaRPr lang="en-GB" sz="2000" b="1" dirty="0">
              <a:solidFill>
                <a:schemeClr val="bg1"/>
              </a:solidFill>
            </a:endParaRPr>
          </a:p>
        </p:txBody>
      </p:sp>
      <p:cxnSp>
        <p:nvCxnSpPr>
          <p:cNvPr id="30" name="Straight Connector 29">
            <a:extLst>
              <a:ext uri="{FF2B5EF4-FFF2-40B4-BE49-F238E27FC236}">
                <a16:creationId xmlns:a16="http://schemas.microsoft.com/office/drawing/2014/main" id="{A3C20C1E-3F58-8058-3343-5D62FA4B97D4}"/>
              </a:ext>
            </a:extLst>
          </p:cNvPr>
          <p:cNvCxnSpPr/>
          <p:nvPr/>
        </p:nvCxnSpPr>
        <p:spPr>
          <a:xfrm>
            <a:off x="69926" y="4258520"/>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cxnSp>
        <p:nvCxnSpPr>
          <p:cNvPr id="31" name="Straight Connector 30">
            <a:extLst>
              <a:ext uri="{FF2B5EF4-FFF2-40B4-BE49-F238E27FC236}">
                <a16:creationId xmlns:a16="http://schemas.microsoft.com/office/drawing/2014/main" id="{FB1AD63A-A7C1-882F-5274-E4C32ECB0CFA}"/>
              </a:ext>
            </a:extLst>
          </p:cNvPr>
          <p:cNvCxnSpPr/>
          <p:nvPr/>
        </p:nvCxnSpPr>
        <p:spPr>
          <a:xfrm>
            <a:off x="69926" y="6035345"/>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pic>
        <p:nvPicPr>
          <p:cNvPr id="37" name="Picture 36" descr="A blue background with white text&#10;&#10;Description automatically generated">
            <a:extLst>
              <a:ext uri="{FF2B5EF4-FFF2-40B4-BE49-F238E27FC236}">
                <a16:creationId xmlns:a16="http://schemas.microsoft.com/office/drawing/2014/main" id="{20FAFA12-7AD2-89A6-0D38-EF6443DC6375}"/>
              </a:ext>
            </a:extLst>
          </p:cNvPr>
          <p:cNvPicPr>
            <a:picLocks noChangeAspect="1"/>
          </p:cNvPicPr>
          <p:nvPr/>
        </p:nvPicPr>
        <p:blipFill>
          <a:blip r:embed="rId4">
            <a:clrChange>
              <a:clrFrom>
                <a:srgbClr val="292A5A"/>
              </a:clrFrom>
              <a:clrTo>
                <a:srgbClr val="292A5A">
                  <a:alpha val="0"/>
                </a:srgbClr>
              </a:clrTo>
            </a:clrChange>
            <a:extLst>
              <a:ext uri="{28A0092B-C50C-407E-A947-70E740481C1C}">
                <a14:useLocalDpi xmlns:a14="http://schemas.microsoft.com/office/drawing/2010/main" val="0"/>
              </a:ext>
            </a:extLst>
          </a:blip>
          <a:stretch>
            <a:fillRect/>
          </a:stretch>
        </p:blipFill>
        <p:spPr>
          <a:xfrm>
            <a:off x="215900" y="121267"/>
            <a:ext cx="1993900" cy="780849"/>
          </a:xfrm>
          <a:prstGeom prst="rect">
            <a:avLst/>
          </a:prstGeom>
        </p:spPr>
      </p:pic>
    </p:spTree>
    <p:extLst>
      <p:ext uri="{BB962C8B-B14F-4D97-AF65-F5344CB8AC3E}">
        <p14:creationId xmlns:p14="http://schemas.microsoft.com/office/powerpoint/2010/main" val="1098430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57172-30A1-3DBD-9E01-E8B95E3173BC}"/>
              </a:ext>
            </a:extLst>
          </p:cNvPr>
          <p:cNvSpPr>
            <a:spLocks noGrp="1"/>
          </p:cNvSpPr>
          <p:nvPr>
            <p:ph type="title"/>
          </p:nvPr>
        </p:nvSpPr>
        <p:spPr>
          <a:xfrm>
            <a:off x="451515" y="1734857"/>
            <a:ext cx="3765483" cy="3388287"/>
          </a:xfrm>
        </p:spPr>
        <p:txBody>
          <a:bodyPr anchor="ctr">
            <a:normAutofit/>
          </a:bodyPr>
          <a:lstStyle/>
          <a:p>
            <a:r>
              <a:rPr lang="en-GB" sz="4800" dirty="0"/>
              <a:t>CONTENT</a:t>
            </a:r>
            <a:endParaRPr lang="en-US" dirty="0"/>
          </a:p>
        </p:txBody>
      </p:sp>
      <p:graphicFrame>
        <p:nvGraphicFramePr>
          <p:cNvPr id="12" name="Content Placeholder 2">
            <a:extLst>
              <a:ext uri="{FF2B5EF4-FFF2-40B4-BE49-F238E27FC236}">
                <a16:creationId xmlns:a16="http://schemas.microsoft.com/office/drawing/2014/main" id="{7938EA80-D99F-1D00-5086-98CF14091ECA}"/>
              </a:ext>
            </a:extLst>
          </p:cNvPr>
          <p:cNvGraphicFramePr>
            <a:graphicFrameLocks noGrp="1"/>
          </p:cNvGraphicFramePr>
          <p:nvPr>
            <p:ph idx="1"/>
            <p:extLst>
              <p:ext uri="{D42A27DB-BD31-4B8C-83A1-F6EECF244321}">
                <p14:modId xmlns:p14="http://schemas.microsoft.com/office/powerpoint/2010/main" val="1132009540"/>
              </p:ext>
            </p:extLst>
          </p:nvPr>
        </p:nvGraphicFramePr>
        <p:xfrm>
          <a:off x="6008068" y="978993"/>
          <a:ext cx="5365218" cy="4900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2" name="Graphic 22" descr="Storytelling with solid fill">
            <a:extLst>
              <a:ext uri="{FF2B5EF4-FFF2-40B4-BE49-F238E27FC236}">
                <a16:creationId xmlns:a16="http://schemas.microsoft.com/office/drawing/2014/main" id="{C179CD73-711D-C80A-7195-825809E9815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974179" y="-689"/>
            <a:ext cx="1147482" cy="1147482"/>
          </a:xfrm>
          <a:prstGeom prst="rect">
            <a:avLst/>
          </a:prstGeom>
        </p:spPr>
      </p:pic>
    </p:spTree>
    <p:extLst>
      <p:ext uri="{BB962C8B-B14F-4D97-AF65-F5344CB8AC3E}">
        <p14:creationId xmlns:p14="http://schemas.microsoft.com/office/powerpoint/2010/main" val="2753221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A9223-8734-C36A-5858-2D30B1C2BABA}"/>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A56FF4C8-0577-1B5B-5CD6-843B63B46107}"/>
              </a:ext>
            </a:extLst>
          </p:cNvPr>
          <p:cNvSpPr>
            <a:spLocks noGrp="1"/>
          </p:cNvSpPr>
          <p:nvPr>
            <p:ph idx="1"/>
          </p:nvPr>
        </p:nvSpPr>
        <p:spPr/>
        <p:txBody>
          <a:bodyPr>
            <a:normAutofit fontScale="77500" lnSpcReduction="20000"/>
          </a:bodyPr>
          <a:lstStyle/>
          <a:p>
            <a:pPr>
              <a:lnSpc>
                <a:spcPct val="150000"/>
              </a:lnSpc>
            </a:pPr>
            <a:r>
              <a:rPr lang="en-GB" dirty="0"/>
              <a:t>Explain the nature of a constitution</a:t>
            </a:r>
          </a:p>
          <a:p>
            <a:pPr>
              <a:lnSpc>
                <a:spcPct val="150000"/>
              </a:lnSpc>
            </a:pPr>
            <a:r>
              <a:rPr lang="en-GB" dirty="0"/>
              <a:t>Identify the sources of the UK constitution</a:t>
            </a:r>
          </a:p>
          <a:p>
            <a:pPr>
              <a:lnSpc>
                <a:spcPct val="150000"/>
              </a:lnSpc>
            </a:pPr>
            <a:r>
              <a:rPr lang="en-GB" dirty="0"/>
              <a:t>Describe the doctrine of parliamentary sovereignty</a:t>
            </a:r>
          </a:p>
          <a:p>
            <a:pPr>
              <a:lnSpc>
                <a:spcPct val="150000"/>
              </a:lnSpc>
            </a:pPr>
            <a:r>
              <a:rPr lang="en-GB" dirty="0"/>
              <a:t>Explain what is meant by the rule of law</a:t>
            </a:r>
          </a:p>
          <a:p>
            <a:pPr>
              <a:lnSpc>
                <a:spcPct val="150000"/>
              </a:lnSpc>
            </a:pPr>
            <a:r>
              <a:rPr lang="en-GB" dirty="0"/>
              <a:t>Explain the concept of the separation of powers</a:t>
            </a:r>
          </a:p>
          <a:p>
            <a:pPr>
              <a:lnSpc>
                <a:spcPct val="150000"/>
              </a:lnSpc>
            </a:pPr>
            <a:r>
              <a:rPr lang="en-GB" dirty="0"/>
              <a:t>Contrast the UK (Westminster) model of government with other models such as presidential systems, and</a:t>
            </a:r>
          </a:p>
          <a:p>
            <a:pPr>
              <a:lnSpc>
                <a:spcPct val="150000"/>
              </a:lnSpc>
            </a:pPr>
            <a:r>
              <a:rPr lang="en-GB" dirty="0"/>
              <a:t>Outline the effects of devolution on the UK constitution.</a:t>
            </a:r>
          </a:p>
        </p:txBody>
      </p:sp>
    </p:spTree>
    <p:extLst>
      <p:ext uri="{BB962C8B-B14F-4D97-AF65-F5344CB8AC3E}">
        <p14:creationId xmlns:p14="http://schemas.microsoft.com/office/powerpoint/2010/main" val="3850792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E68EC-EBB2-3517-4EA7-F864EF8E65A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F81FC71-2E53-3021-D329-F1EB60D82750}"/>
              </a:ext>
            </a:extLst>
          </p:cNvPr>
          <p:cNvSpPr>
            <a:spLocks noGrp="1"/>
          </p:cNvSpPr>
          <p:nvPr>
            <p:ph idx="1"/>
          </p:nvPr>
        </p:nvSpPr>
        <p:spPr/>
        <p:txBody>
          <a:bodyPr/>
          <a:lstStyle/>
          <a:p>
            <a:pPr>
              <a:lnSpc>
                <a:spcPct val="150000"/>
              </a:lnSpc>
            </a:pPr>
            <a:r>
              <a:rPr lang="en-GB" dirty="0"/>
              <a:t>What is constitutional law? </a:t>
            </a:r>
          </a:p>
          <a:p>
            <a:pPr>
              <a:lnSpc>
                <a:spcPct val="150000"/>
              </a:lnSpc>
            </a:pPr>
            <a:r>
              <a:rPr lang="en-GB" dirty="0"/>
              <a:t>Why do we need it? </a:t>
            </a:r>
          </a:p>
          <a:p>
            <a:pPr>
              <a:lnSpc>
                <a:spcPct val="150000"/>
              </a:lnSpc>
            </a:pPr>
            <a:r>
              <a:rPr lang="en-GB" dirty="0"/>
              <a:t>Where can we find it?</a:t>
            </a:r>
          </a:p>
          <a:p>
            <a:pPr>
              <a:lnSpc>
                <a:spcPct val="150000"/>
              </a:lnSpc>
            </a:pPr>
            <a:r>
              <a:rPr lang="en-GB" dirty="0"/>
              <a:t>How have recent developments reshaped the constitution? </a:t>
            </a:r>
          </a:p>
        </p:txBody>
      </p:sp>
    </p:spTree>
    <p:extLst>
      <p:ext uri="{BB962C8B-B14F-4D97-AF65-F5344CB8AC3E}">
        <p14:creationId xmlns:p14="http://schemas.microsoft.com/office/powerpoint/2010/main" val="1753813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1F274-271E-7D49-960B-96DDF740751D}"/>
              </a:ext>
            </a:extLst>
          </p:cNvPr>
          <p:cNvSpPr>
            <a:spLocks noGrp="1"/>
          </p:cNvSpPr>
          <p:nvPr>
            <p:ph type="title"/>
          </p:nvPr>
        </p:nvSpPr>
        <p:spPr/>
        <p:txBody>
          <a:bodyPr/>
          <a:lstStyle/>
          <a:p>
            <a:r>
              <a:rPr lang="en-GB" dirty="0"/>
              <a:t>Nature of constitutions</a:t>
            </a:r>
          </a:p>
        </p:txBody>
      </p:sp>
      <p:sp>
        <p:nvSpPr>
          <p:cNvPr id="4" name="Text Placeholder 3">
            <a:extLst>
              <a:ext uri="{FF2B5EF4-FFF2-40B4-BE49-F238E27FC236}">
                <a16:creationId xmlns:a16="http://schemas.microsoft.com/office/drawing/2014/main" id="{71409464-261F-55F7-A7B7-374FCADF0A8D}"/>
              </a:ext>
            </a:extLst>
          </p:cNvPr>
          <p:cNvSpPr>
            <a:spLocks noGrp="1"/>
          </p:cNvSpPr>
          <p:nvPr>
            <p:ph type="body" idx="1"/>
          </p:nvPr>
        </p:nvSpPr>
        <p:spPr/>
        <p:txBody>
          <a:bodyPr/>
          <a:lstStyle/>
          <a:p>
            <a:r>
              <a:rPr lang="en-GB" dirty="0"/>
              <a:t>Art 1 Constitution of Iran	</a:t>
            </a:r>
          </a:p>
        </p:txBody>
      </p:sp>
      <p:sp>
        <p:nvSpPr>
          <p:cNvPr id="5" name="Content Placeholder 4">
            <a:extLst>
              <a:ext uri="{FF2B5EF4-FFF2-40B4-BE49-F238E27FC236}">
                <a16:creationId xmlns:a16="http://schemas.microsoft.com/office/drawing/2014/main" id="{31E9F3AD-8CD8-F402-61C5-60642053CB15}"/>
              </a:ext>
            </a:extLst>
          </p:cNvPr>
          <p:cNvSpPr>
            <a:spLocks noGrp="1"/>
          </p:cNvSpPr>
          <p:nvPr>
            <p:ph sz="half" idx="2"/>
          </p:nvPr>
        </p:nvSpPr>
        <p:spPr/>
        <p:txBody>
          <a:bodyPr>
            <a:normAutofit fontScale="47500" lnSpcReduction="20000"/>
          </a:bodyPr>
          <a:lstStyle/>
          <a:p>
            <a:pPr>
              <a:lnSpc>
                <a:spcPct val="170000"/>
              </a:lnSpc>
            </a:pPr>
            <a:r>
              <a:rPr lang="en-GB" dirty="0"/>
              <a:t>The form of government of Iran is that of an Islamic Republic, endorsed by the people of Iran on the basis of their longstanding belief in the sovereignty of truth and Qur’anic justice, in the referendum of Farvardin 9 and 10 in the year 1358 of the solar Islamic calendar, corresponding to </a:t>
            </a:r>
            <a:r>
              <a:rPr lang="en-GB" dirty="0" err="1"/>
              <a:t>Jamadi</a:t>
            </a:r>
            <a:r>
              <a:rPr lang="en-GB" dirty="0"/>
              <a:t> al-’</a:t>
            </a:r>
            <a:r>
              <a:rPr lang="en-GB" dirty="0" err="1"/>
              <a:t>Awwal</a:t>
            </a:r>
            <a:r>
              <a:rPr lang="en-GB" dirty="0"/>
              <a:t> 1 and 2 in the year 1399 of the lunar Islamic calendar (29 and 30 March 1979), through the affirmative vote of a majority of 98.2 per cent of eligible voters, held after the victorious Islamic Revolution led by the eminent </a:t>
            </a:r>
            <a:r>
              <a:rPr lang="en-GB" dirty="0" err="1"/>
              <a:t>marji</a:t>
            </a:r>
            <a:r>
              <a:rPr lang="en-GB" dirty="0"/>
              <a:t>’ al-taqlid, </a:t>
            </a:r>
            <a:r>
              <a:rPr lang="en-GB" dirty="0" err="1"/>
              <a:t>Ayatullah</a:t>
            </a:r>
            <a:r>
              <a:rPr lang="en-GB" dirty="0"/>
              <a:t> al- Uzma Imam </a:t>
            </a:r>
            <a:r>
              <a:rPr lang="en-GB" dirty="0" err="1"/>
              <a:t>Khumayni</a:t>
            </a:r>
            <a:endParaRPr lang="en-GB" dirty="0"/>
          </a:p>
          <a:p>
            <a:pPr>
              <a:lnSpc>
                <a:spcPct val="170000"/>
              </a:lnSpc>
            </a:pPr>
            <a:endParaRPr lang="en-GB" dirty="0"/>
          </a:p>
        </p:txBody>
      </p:sp>
      <p:sp>
        <p:nvSpPr>
          <p:cNvPr id="6" name="Text Placeholder 5">
            <a:extLst>
              <a:ext uri="{FF2B5EF4-FFF2-40B4-BE49-F238E27FC236}">
                <a16:creationId xmlns:a16="http://schemas.microsoft.com/office/drawing/2014/main" id="{907AD55C-0B23-56C0-E431-ABDE3801F741}"/>
              </a:ext>
            </a:extLst>
          </p:cNvPr>
          <p:cNvSpPr>
            <a:spLocks noGrp="1"/>
          </p:cNvSpPr>
          <p:nvPr>
            <p:ph type="body" sz="quarter" idx="3"/>
          </p:nvPr>
        </p:nvSpPr>
        <p:spPr/>
        <p:txBody>
          <a:bodyPr/>
          <a:lstStyle/>
          <a:p>
            <a:r>
              <a:rPr lang="en-GB" dirty="0"/>
              <a:t>Preamble to US Constitution</a:t>
            </a:r>
          </a:p>
        </p:txBody>
      </p:sp>
      <p:sp>
        <p:nvSpPr>
          <p:cNvPr id="7" name="Content Placeholder 6">
            <a:extLst>
              <a:ext uri="{FF2B5EF4-FFF2-40B4-BE49-F238E27FC236}">
                <a16:creationId xmlns:a16="http://schemas.microsoft.com/office/drawing/2014/main" id="{C699104E-67D5-6118-B1D2-CCF38A4C8D30}"/>
              </a:ext>
            </a:extLst>
          </p:cNvPr>
          <p:cNvSpPr>
            <a:spLocks noGrp="1"/>
          </p:cNvSpPr>
          <p:nvPr>
            <p:ph sz="quarter" idx="4"/>
          </p:nvPr>
        </p:nvSpPr>
        <p:spPr/>
        <p:txBody>
          <a:bodyPr>
            <a:normAutofit fontScale="47500" lnSpcReduction="20000"/>
          </a:bodyPr>
          <a:lstStyle/>
          <a:p>
            <a:pPr>
              <a:lnSpc>
                <a:spcPct val="170000"/>
              </a:lnSpc>
            </a:pPr>
            <a:r>
              <a:rPr lang="en-GB" dirty="0"/>
              <a:t>We the People of the United States, in Order to form a more perfect Union, establish Justice, insure domestic </a:t>
            </a:r>
            <a:r>
              <a:rPr lang="en-GB" dirty="0" err="1"/>
              <a:t>Tranquility</a:t>
            </a:r>
            <a:r>
              <a:rPr lang="en-GB" dirty="0"/>
              <a:t>, provide for the common defence, promote the general Welfare, and secure the Blessings of Liberty to ourselves and our Posterity, do ordain and establish this Constitution for the United States of America.</a:t>
            </a:r>
          </a:p>
          <a:p>
            <a:endParaRPr lang="en-GB" dirty="0"/>
          </a:p>
          <a:p>
            <a:endParaRPr lang="en-GB" dirty="0"/>
          </a:p>
        </p:txBody>
      </p:sp>
    </p:spTree>
    <p:extLst>
      <p:ext uri="{BB962C8B-B14F-4D97-AF65-F5344CB8AC3E}">
        <p14:creationId xmlns:p14="http://schemas.microsoft.com/office/powerpoint/2010/main" val="4234120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49719-10CD-BEA9-31D8-453DFCE709BA}"/>
              </a:ext>
            </a:extLst>
          </p:cNvPr>
          <p:cNvSpPr>
            <a:spLocks noGrp="1"/>
          </p:cNvSpPr>
          <p:nvPr>
            <p:ph type="title"/>
          </p:nvPr>
        </p:nvSpPr>
        <p:spPr/>
        <p:txBody>
          <a:bodyPr/>
          <a:lstStyle/>
          <a:p>
            <a:pPr algn="ctr"/>
            <a:r>
              <a:rPr lang="en-GB" sz="4800" dirty="0"/>
              <a:t>WRITTEN CONSTITUTION</a:t>
            </a:r>
            <a:endParaRPr lang="en-US" dirty="0"/>
          </a:p>
        </p:txBody>
      </p:sp>
      <p:sp>
        <p:nvSpPr>
          <p:cNvPr id="3" name="Content Placeholder 2">
            <a:extLst>
              <a:ext uri="{FF2B5EF4-FFF2-40B4-BE49-F238E27FC236}">
                <a16:creationId xmlns:a16="http://schemas.microsoft.com/office/drawing/2014/main" id="{43ADCEFF-C4C4-3BF4-AC61-5560B4C48795}"/>
              </a:ext>
            </a:extLst>
          </p:cNvPr>
          <p:cNvSpPr>
            <a:spLocks noGrp="1"/>
          </p:cNvSpPr>
          <p:nvPr>
            <p:ph idx="1"/>
          </p:nvPr>
        </p:nvSpPr>
        <p:spPr>
          <a:xfrm>
            <a:off x="809748" y="2222287"/>
            <a:ext cx="10572502" cy="4147499"/>
          </a:xfrm>
        </p:spPr>
        <p:txBody>
          <a:bodyPr>
            <a:normAutofit fontScale="62500" lnSpcReduction="20000"/>
          </a:bodyPr>
          <a:lstStyle/>
          <a:p>
            <a:pPr>
              <a:lnSpc>
                <a:spcPct val="150000"/>
              </a:lnSpc>
              <a:spcBef>
                <a:spcPts val="1400"/>
              </a:spcBef>
            </a:pPr>
            <a:r>
              <a:rPr lang="en-GB" dirty="0"/>
              <a:t>Document that governs and informs individuals of how the country need to be run. </a:t>
            </a:r>
            <a:endParaRPr lang="en-US" dirty="0"/>
          </a:p>
          <a:p>
            <a:pPr>
              <a:lnSpc>
                <a:spcPct val="150000"/>
              </a:lnSpc>
              <a:spcBef>
                <a:spcPts val="1400"/>
              </a:spcBef>
            </a:pPr>
            <a:r>
              <a:rPr lang="en-GB" dirty="0"/>
              <a:t>America is an example of a country with a written constitution. </a:t>
            </a:r>
          </a:p>
          <a:p>
            <a:pPr>
              <a:lnSpc>
                <a:spcPct val="150000"/>
              </a:lnSpc>
              <a:spcBef>
                <a:spcPts val="1400"/>
              </a:spcBef>
            </a:pPr>
            <a:r>
              <a:rPr lang="en-GB" dirty="0"/>
              <a:t>Ensures that the rule of law is upheld. </a:t>
            </a:r>
          </a:p>
          <a:p>
            <a:pPr>
              <a:lnSpc>
                <a:spcPct val="150000"/>
              </a:lnSpc>
              <a:spcBef>
                <a:spcPts val="1400"/>
              </a:spcBef>
            </a:pPr>
            <a:r>
              <a:rPr lang="en-GB" dirty="0"/>
              <a:t>Ensure independence of the Judiciary. </a:t>
            </a:r>
          </a:p>
          <a:p>
            <a:pPr>
              <a:lnSpc>
                <a:spcPct val="150000"/>
              </a:lnSpc>
              <a:spcBef>
                <a:spcPts val="1400"/>
              </a:spcBef>
            </a:pPr>
            <a:r>
              <a:rPr lang="en-GB" dirty="0"/>
              <a:t>No one can abuse their powers. </a:t>
            </a:r>
          </a:p>
          <a:p>
            <a:pPr>
              <a:lnSpc>
                <a:spcPct val="150000"/>
              </a:lnSpc>
              <a:spcBef>
                <a:spcPts val="1400"/>
              </a:spcBef>
            </a:pPr>
            <a:r>
              <a:rPr lang="en-GB" dirty="0"/>
              <a:t>Everyone must comply. </a:t>
            </a:r>
          </a:p>
          <a:p>
            <a:pPr>
              <a:lnSpc>
                <a:spcPct val="150000"/>
              </a:lnSpc>
              <a:spcBef>
                <a:spcPts val="1400"/>
              </a:spcBef>
            </a:pPr>
            <a:r>
              <a:rPr lang="en-GB" dirty="0"/>
              <a:t>Constitutional court – usually found</a:t>
            </a:r>
          </a:p>
        </p:txBody>
      </p:sp>
      <p:pic>
        <p:nvPicPr>
          <p:cNvPr id="4" name="Graphic 4" descr="Scribble with solid fill">
            <a:extLst>
              <a:ext uri="{FF2B5EF4-FFF2-40B4-BE49-F238E27FC236}">
                <a16:creationId xmlns:a16="http://schemas.microsoft.com/office/drawing/2014/main" id="{3A79723E-9B46-CDAD-9B3F-117339614F2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053482" y="5858435"/>
            <a:ext cx="1138517" cy="1138517"/>
          </a:xfrm>
          <a:prstGeom prst="rect">
            <a:avLst/>
          </a:prstGeom>
        </p:spPr>
      </p:pic>
    </p:spTree>
    <p:extLst>
      <p:ext uri="{BB962C8B-B14F-4D97-AF65-F5344CB8AC3E}">
        <p14:creationId xmlns:p14="http://schemas.microsoft.com/office/powerpoint/2010/main" val="2781350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2F0F5-4258-9550-4B56-9533DF420CBE}"/>
              </a:ext>
            </a:extLst>
          </p:cNvPr>
          <p:cNvSpPr>
            <a:spLocks noGrp="1"/>
          </p:cNvSpPr>
          <p:nvPr>
            <p:ph type="title"/>
          </p:nvPr>
        </p:nvSpPr>
        <p:spPr/>
        <p:txBody>
          <a:bodyPr/>
          <a:lstStyle/>
          <a:p>
            <a:pPr algn="ctr"/>
            <a:r>
              <a:rPr lang="en-GB" sz="4800" dirty="0"/>
              <a:t>UNWRITTEN CONSTITUTION</a:t>
            </a:r>
            <a:endParaRPr lang="en-US" dirty="0"/>
          </a:p>
        </p:txBody>
      </p:sp>
      <p:sp>
        <p:nvSpPr>
          <p:cNvPr id="3" name="Content Placeholder 2">
            <a:extLst>
              <a:ext uri="{FF2B5EF4-FFF2-40B4-BE49-F238E27FC236}">
                <a16:creationId xmlns:a16="http://schemas.microsoft.com/office/drawing/2014/main" id="{2CBBA5A0-2557-36C2-AD41-BED1EA2DD0A1}"/>
              </a:ext>
            </a:extLst>
          </p:cNvPr>
          <p:cNvSpPr>
            <a:spLocks noGrp="1"/>
          </p:cNvSpPr>
          <p:nvPr>
            <p:ph idx="1"/>
          </p:nvPr>
        </p:nvSpPr>
        <p:spPr/>
        <p:txBody>
          <a:bodyPr>
            <a:normAutofit fontScale="92500" lnSpcReduction="10000"/>
          </a:bodyPr>
          <a:lstStyle/>
          <a:p>
            <a:pPr>
              <a:lnSpc>
                <a:spcPct val="200000"/>
              </a:lnSpc>
              <a:spcBef>
                <a:spcPts val="1400"/>
              </a:spcBef>
            </a:pPr>
            <a:r>
              <a:rPr lang="en-GB"/>
              <a:t>The United Kingdom. </a:t>
            </a:r>
            <a:endParaRPr lang="en-US"/>
          </a:p>
          <a:p>
            <a:pPr>
              <a:lnSpc>
                <a:spcPct val="200000"/>
              </a:lnSpc>
              <a:spcBef>
                <a:spcPts val="1400"/>
              </a:spcBef>
            </a:pPr>
            <a:r>
              <a:rPr lang="en-GB"/>
              <a:t>Does not have a constitution. </a:t>
            </a:r>
          </a:p>
          <a:p>
            <a:pPr>
              <a:lnSpc>
                <a:spcPct val="200000"/>
              </a:lnSpc>
              <a:spcBef>
                <a:spcPts val="1400"/>
              </a:spcBef>
            </a:pPr>
            <a:r>
              <a:rPr lang="en-GB"/>
              <a:t>We have Acts of Parliament and common law. </a:t>
            </a:r>
          </a:p>
          <a:p>
            <a:pPr>
              <a:lnSpc>
                <a:spcPct val="200000"/>
              </a:lnSpc>
              <a:spcBef>
                <a:spcPts val="1400"/>
              </a:spcBef>
            </a:pPr>
            <a:r>
              <a:rPr lang="en-GB"/>
              <a:t>Not 100% accurate because some of our constitution is written such as act of parliament. </a:t>
            </a:r>
          </a:p>
        </p:txBody>
      </p:sp>
      <p:pic>
        <p:nvPicPr>
          <p:cNvPr id="4" name="Graphic 4" descr="Calligraphy Pen outline">
            <a:extLst>
              <a:ext uri="{FF2B5EF4-FFF2-40B4-BE49-F238E27FC236}">
                <a16:creationId xmlns:a16="http://schemas.microsoft.com/office/drawing/2014/main" id="{8D8AC898-C35F-83F9-9B1B-1E0B573C93B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52649" y="1864743"/>
            <a:ext cx="2409645" cy="2380890"/>
          </a:xfrm>
          <a:prstGeom prst="rect">
            <a:avLst/>
          </a:prstGeom>
        </p:spPr>
      </p:pic>
    </p:spTree>
    <p:extLst>
      <p:ext uri="{BB962C8B-B14F-4D97-AF65-F5344CB8AC3E}">
        <p14:creationId xmlns:p14="http://schemas.microsoft.com/office/powerpoint/2010/main" val="3346134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54A20-D036-49EC-E4A0-7AF268135AFE}"/>
              </a:ext>
            </a:extLst>
          </p:cNvPr>
          <p:cNvSpPr>
            <a:spLocks noGrp="1"/>
          </p:cNvSpPr>
          <p:nvPr>
            <p:ph type="title"/>
          </p:nvPr>
        </p:nvSpPr>
        <p:spPr/>
        <p:txBody>
          <a:bodyPr/>
          <a:lstStyle/>
          <a:p>
            <a:pPr algn="ctr"/>
            <a:r>
              <a:rPr lang="en-GB" sz="4800" dirty="0"/>
              <a:t>ACTIVITY 1</a:t>
            </a:r>
            <a:endParaRPr lang="en-US" dirty="0"/>
          </a:p>
        </p:txBody>
      </p:sp>
      <p:sp>
        <p:nvSpPr>
          <p:cNvPr id="3" name="Content Placeholder 2">
            <a:extLst>
              <a:ext uri="{FF2B5EF4-FFF2-40B4-BE49-F238E27FC236}">
                <a16:creationId xmlns:a16="http://schemas.microsoft.com/office/drawing/2014/main" id="{F1CBE940-1C65-15E5-12B8-8B37B20C59AC}"/>
              </a:ext>
            </a:extLst>
          </p:cNvPr>
          <p:cNvSpPr>
            <a:spLocks noGrp="1"/>
          </p:cNvSpPr>
          <p:nvPr>
            <p:ph idx="1"/>
          </p:nvPr>
        </p:nvSpPr>
        <p:spPr>
          <a:xfrm>
            <a:off x="838200" y="1825625"/>
            <a:ext cx="7518991" cy="4351338"/>
          </a:xfrm>
        </p:spPr>
        <p:txBody>
          <a:bodyPr>
            <a:normAutofit fontScale="92500" lnSpcReduction="10000"/>
          </a:bodyPr>
          <a:lstStyle/>
          <a:p>
            <a:pPr>
              <a:lnSpc>
                <a:spcPct val="160000"/>
              </a:lnSpc>
            </a:pPr>
            <a:r>
              <a:rPr lang="en-GB" dirty="0">
                <a:ea typeface="+mn-lt"/>
                <a:cs typeface="+mn-lt"/>
              </a:rPr>
              <a:t>Read the summary of Art 5 of the United States Constitution at </a:t>
            </a:r>
            <a:r>
              <a:rPr lang="en-GB" dirty="0">
                <a:ea typeface="+mn-lt"/>
                <a:cs typeface="+mn-lt"/>
                <a:hlinkClick r:id="rId3"/>
              </a:rPr>
              <a:t>https://www.pbs.org/newshour/extra/app/uploads/2013/11/summary-of-the-US-Constitution.pdf</a:t>
            </a:r>
            <a:r>
              <a:rPr lang="en-GB" dirty="0">
                <a:ea typeface="+mn-lt"/>
                <a:cs typeface="+mn-lt"/>
              </a:rPr>
              <a:t>.</a:t>
            </a:r>
            <a:endParaRPr lang="en-US" dirty="0">
              <a:ea typeface="+mn-lt"/>
              <a:cs typeface="+mn-lt"/>
            </a:endParaRPr>
          </a:p>
          <a:p>
            <a:pPr>
              <a:lnSpc>
                <a:spcPct val="160000"/>
              </a:lnSpc>
            </a:pPr>
            <a:r>
              <a:rPr lang="en-GB" dirty="0">
                <a:ea typeface="+mn-lt"/>
                <a:cs typeface="+mn-lt"/>
              </a:rPr>
              <a:t> Who needs to approve an amendment to the United States Constitution? </a:t>
            </a:r>
            <a:endParaRPr lang="en-US" dirty="0"/>
          </a:p>
        </p:txBody>
      </p:sp>
      <p:pic>
        <p:nvPicPr>
          <p:cNvPr id="5" name="Picture 4" descr="America Usa God Bless - Free image on Pixabay">
            <a:extLst>
              <a:ext uri="{FF2B5EF4-FFF2-40B4-BE49-F238E27FC236}">
                <a16:creationId xmlns:a16="http://schemas.microsoft.com/office/drawing/2014/main" id="{98FCF275-2DCB-6AB2-F6B3-D288F9B6C4A7}"/>
              </a:ext>
            </a:extLst>
          </p:cNvPr>
          <p:cNvPicPr>
            <a:picLocks noChangeAspect="1"/>
          </p:cNvPicPr>
          <p:nvPr/>
        </p:nvPicPr>
        <p:blipFill rotWithShape="1">
          <a:blip r:embed="rId4"/>
          <a:srcRect l="11051" r="8664" b="1"/>
          <a:stretch/>
        </p:blipFill>
        <p:spPr>
          <a:xfrm>
            <a:off x="8732874" y="2187113"/>
            <a:ext cx="2913062" cy="3628362"/>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922999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9B994-B355-ED94-0AD6-CB8FD499A2AC}"/>
              </a:ext>
            </a:extLst>
          </p:cNvPr>
          <p:cNvSpPr>
            <a:spLocks noGrp="1"/>
          </p:cNvSpPr>
          <p:nvPr>
            <p:ph type="title"/>
          </p:nvPr>
        </p:nvSpPr>
        <p:spPr/>
        <p:txBody>
          <a:bodyPr/>
          <a:lstStyle/>
          <a:p>
            <a:pPr algn="ctr"/>
            <a:r>
              <a:rPr lang="en-GB" sz="4800" dirty="0"/>
              <a:t>UK CONSTITUTION</a:t>
            </a:r>
            <a:endParaRPr lang="en-US" dirty="0"/>
          </a:p>
        </p:txBody>
      </p:sp>
      <p:sp>
        <p:nvSpPr>
          <p:cNvPr id="3" name="Content Placeholder 2">
            <a:extLst>
              <a:ext uri="{FF2B5EF4-FFF2-40B4-BE49-F238E27FC236}">
                <a16:creationId xmlns:a16="http://schemas.microsoft.com/office/drawing/2014/main" id="{7FF6CA8A-48AC-56DC-6568-3A65932E86E2}"/>
              </a:ext>
            </a:extLst>
          </p:cNvPr>
          <p:cNvSpPr>
            <a:spLocks noGrp="1"/>
          </p:cNvSpPr>
          <p:nvPr>
            <p:ph idx="1"/>
          </p:nvPr>
        </p:nvSpPr>
        <p:spPr>
          <a:xfrm>
            <a:off x="836643" y="2222287"/>
            <a:ext cx="10545607" cy="4183358"/>
          </a:xfrm>
        </p:spPr>
        <p:txBody>
          <a:bodyPr>
            <a:normAutofit fontScale="62500" lnSpcReduction="20000"/>
          </a:bodyPr>
          <a:lstStyle/>
          <a:p>
            <a:pPr>
              <a:lnSpc>
                <a:spcPct val="200000"/>
              </a:lnSpc>
              <a:spcBef>
                <a:spcPts val="1400"/>
              </a:spcBef>
            </a:pPr>
            <a:r>
              <a:rPr lang="en-GB" dirty="0"/>
              <a:t>The Uk constitution is made up of a number of sources; </a:t>
            </a:r>
            <a:endParaRPr lang="en-US" dirty="0"/>
          </a:p>
          <a:p>
            <a:pPr>
              <a:lnSpc>
                <a:spcPct val="200000"/>
              </a:lnSpc>
              <a:spcBef>
                <a:spcPts val="1400"/>
              </a:spcBef>
            </a:pPr>
            <a:r>
              <a:rPr lang="en-GB" dirty="0"/>
              <a:t>1. Legislation/statute</a:t>
            </a:r>
          </a:p>
          <a:p>
            <a:pPr>
              <a:lnSpc>
                <a:spcPct val="200000"/>
              </a:lnSpc>
              <a:spcBef>
                <a:spcPts val="1400"/>
              </a:spcBef>
            </a:pPr>
            <a:r>
              <a:rPr lang="en-GB" dirty="0"/>
              <a:t>2. Case law relating to constitution</a:t>
            </a:r>
          </a:p>
          <a:p>
            <a:pPr>
              <a:lnSpc>
                <a:spcPct val="200000"/>
              </a:lnSpc>
              <a:spcBef>
                <a:spcPts val="1400"/>
              </a:spcBef>
            </a:pPr>
            <a:r>
              <a:rPr lang="en-GB" dirty="0"/>
              <a:t>3. Prerogative powers </a:t>
            </a:r>
          </a:p>
          <a:p>
            <a:pPr>
              <a:lnSpc>
                <a:spcPct val="200000"/>
              </a:lnSpc>
              <a:spcBef>
                <a:spcPts val="1400"/>
              </a:spcBef>
            </a:pPr>
            <a:r>
              <a:rPr lang="en-GB" dirty="0"/>
              <a:t>4.International law </a:t>
            </a:r>
          </a:p>
          <a:p>
            <a:pPr>
              <a:lnSpc>
                <a:spcPct val="200000"/>
              </a:lnSpc>
              <a:spcBef>
                <a:spcPts val="1400"/>
              </a:spcBef>
            </a:pPr>
            <a:r>
              <a:rPr lang="en-GB" dirty="0"/>
              <a:t>5. Constitutional conventions.</a:t>
            </a:r>
          </a:p>
        </p:txBody>
      </p:sp>
      <p:pic>
        <p:nvPicPr>
          <p:cNvPr id="4" name="Picture 4" descr="Sealed paper scrolls">
            <a:extLst>
              <a:ext uri="{FF2B5EF4-FFF2-40B4-BE49-F238E27FC236}">
                <a16:creationId xmlns:a16="http://schemas.microsoft.com/office/drawing/2014/main" id="{860100D5-B0D4-70C7-F764-44E8FE401AD5}"/>
              </a:ext>
            </a:extLst>
          </p:cNvPr>
          <p:cNvPicPr>
            <a:picLocks noChangeAspect="1"/>
          </p:cNvPicPr>
          <p:nvPr/>
        </p:nvPicPr>
        <p:blipFill>
          <a:blip r:embed="rId2"/>
          <a:stretch>
            <a:fillRect/>
          </a:stretch>
        </p:blipFill>
        <p:spPr>
          <a:xfrm>
            <a:off x="7608425" y="3459406"/>
            <a:ext cx="4103224" cy="2736402"/>
          </a:xfrm>
          <a:prstGeom prst="rect">
            <a:avLst/>
          </a:prstGeom>
        </p:spPr>
      </p:pic>
    </p:spTree>
    <p:extLst>
      <p:ext uri="{BB962C8B-B14F-4D97-AF65-F5344CB8AC3E}">
        <p14:creationId xmlns:p14="http://schemas.microsoft.com/office/powerpoint/2010/main" val="979666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57DF2CC-2A3A-506E-2787-BCECEF3AF79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2813" r="9091"/>
          <a:stretch/>
        </p:blipFill>
        <p:spPr>
          <a:xfrm>
            <a:off x="6317230" y="1776721"/>
            <a:ext cx="5874770" cy="3304558"/>
          </a:xfrm>
          <a:prstGeom prst="rect">
            <a:avLst/>
          </a:prstGeom>
        </p:spPr>
      </p:pic>
      <p:sp>
        <p:nvSpPr>
          <p:cNvPr id="2" name="Title 1">
            <a:extLst>
              <a:ext uri="{FF2B5EF4-FFF2-40B4-BE49-F238E27FC236}">
                <a16:creationId xmlns:a16="http://schemas.microsoft.com/office/drawing/2014/main" id="{71C92188-795D-D4BC-E1D7-1F1833D3D01C}"/>
              </a:ext>
            </a:extLst>
          </p:cNvPr>
          <p:cNvSpPr>
            <a:spLocks noGrp="1"/>
          </p:cNvSpPr>
          <p:nvPr>
            <p:ph type="title"/>
          </p:nvPr>
        </p:nvSpPr>
        <p:spPr>
          <a:xfrm>
            <a:off x="810000" y="447188"/>
            <a:ext cx="4930400" cy="1559412"/>
          </a:xfrm>
        </p:spPr>
        <p:txBody>
          <a:bodyPr>
            <a:normAutofit/>
          </a:bodyPr>
          <a:lstStyle/>
          <a:p>
            <a:r>
              <a:rPr lang="en-GB" sz="6000" dirty="0"/>
              <a:t>STATUTE </a:t>
            </a:r>
            <a:endParaRPr lang="en-US" sz="4800" dirty="0"/>
          </a:p>
        </p:txBody>
      </p:sp>
      <p:sp>
        <p:nvSpPr>
          <p:cNvPr id="3" name="Content Placeholder 2">
            <a:extLst>
              <a:ext uri="{FF2B5EF4-FFF2-40B4-BE49-F238E27FC236}">
                <a16:creationId xmlns:a16="http://schemas.microsoft.com/office/drawing/2014/main" id="{A7830D40-A844-C6B3-6AF4-08D97EDEA99A}"/>
              </a:ext>
            </a:extLst>
          </p:cNvPr>
          <p:cNvSpPr>
            <a:spLocks noGrp="1"/>
          </p:cNvSpPr>
          <p:nvPr>
            <p:ph idx="1"/>
          </p:nvPr>
        </p:nvSpPr>
        <p:spPr>
          <a:xfrm>
            <a:off x="643305" y="1749858"/>
            <a:ext cx="5673925" cy="4660953"/>
          </a:xfrm>
        </p:spPr>
        <p:txBody>
          <a:bodyPr>
            <a:normAutofit fontScale="62500" lnSpcReduction="20000"/>
          </a:bodyPr>
          <a:lstStyle/>
          <a:p>
            <a:pPr>
              <a:spcBef>
                <a:spcPts val="1400"/>
              </a:spcBef>
            </a:pPr>
            <a:r>
              <a:rPr lang="en-GB" dirty="0"/>
              <a:t>Aka Acts of Parliament</a:t>
            </a:r>
            <a:endParaRPr lang="en-US" dirty="0"/>
          </a:p>
          <a:p>
            <a:pPr>
              <a:spcBef>
                <a:spcPts val="1400"/>
              </a:spcBef>
            </a:pPr>
            <a:r>
              <a:rPr lang="en-GB" dirty="0"/>
              <a:t>Magna Carta 1215</a:t>
            </a:r>
          </a:p>
          <a:p>
            <a:pPr>
              <a:spcBef>
                <a:spcPts val="1400"/>
              </a:spcBef>
            </a:pPr>
            <a:r>
              <a:rPr lang="en-GB" dirty="0"/>
              <a:t>Bill of Rights 1689</a:t>
            </a:r>
          </a:p>
          <a:p>
            <a:pPr>
              <a:spcBef>
                <a:spcPts val="1400"/>
              </a:spcBef>
            </a:pPr>
            <a:r>
              <a:rPr lang="en-GB" dirty="0"/>
              <a:t>Act of Settlement 1700</a:t>
            </a:r>
          </a:p>
          <a:p>
            <a:pPr>
              <a:spcBef>
                <a:spcPts val="1400"/>
              </a:spcBef>
            </a:pPr>
            <a:r>
              <a:rPr lang="en-GB" dirty="0"/>
              <a:t>Judicature Acts 1870s</a:t>
            </a:r>
          </a:p>
          <a:p>
            <a:pPr>
              <a:spcBef>
                <a:spcPts val="1400"/>
              </a:spcBef>
            </a:pPr>
            <a:r>
              <a:rPr lang="en-GB" dirty="0"/>
              <a:t>Parliament Acts 1911 and 1949</a:t>
            </a:r>
          </a:p>
          <a:p>
            <a:pPr>
              <a:spcBef>
                <a:spcPts val="1400"/>
              </a:spcBef>
            </a:pPr>
            <a:r>
              <a:rPr lang="en-GB" dirty="0"/>
              <a:t>Human Rights Act 1998</a:t>
            </a:r>
          </a:p>
          <a:p>
            <a:pPr>
              <a:spcBef>
                <a:spcPts val="1400"/>
              </a:spcBef>
            </a:pPr>
            <a:r>
              <a:rPr lang="en-GB" dirty="0"/>
              <a:t>Government of Wales Act 1998, 2006. </a:t>
            </a:r>
          </a:p>
          <a:p>
            <a:pPr>
              <a:spcBef>
                <a:spcPts val="1400"/>
              </a:spcBef>
            </a:pPr>
            <a:r>
              <a:rPr lang="en-GB" dirty="0"/>
              <a:t>Constitutional Reform Act 2005</a:t>
            </a:r>
          </a:p>
          <a:p>
            <a:pPr>
              <a:spcBef>
                <a:spcPts val="1400"/>
              </a:spcBef>
            </a:pPr>
            <a:r>
              <a:rPr lang="en-GB" dirty="0"/>
              <a:t>Fixed-term Parliaments Act 2011 (repealed)</a:t>
            </a:r>
          </a:p>
          <a:p>
            <a:pPr>
              <a:spcBef>
                <a:spcPts val="1400"/>
              </a:spcBef>
            </a:pPr>
            <a:r>
              <a:rPr lang="en-GB" dirty="0"/>
              <a:t>Wales Act 2017 </a:t>
            </a:r>
          </a:p>
          <a:p>
            <a:pPr>
              <a:spcBef>
                <a:spcPts val="1400"/>
              </a:spcBef>
            </a:pPr>
            <a:r>
              <a:rPr lang="en-GB" dirty="0"/>
              <a:t>And more... </a:t>
            </a:r>
          </a:p>
        </p:txBody>
      </p:sp>
    </p:spTree>
    <p:extLst>
      <p:ext uri="{BB962C8B-B14F-4D97-AF65-F5344CB8AC3E}">
        <p14:creationId xmlns:p14="http://schemas.microsoft.com/office/powerpoint/2010/main" val="2897767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9763F-CE68-5413-4C19-A8F48042ED38}"/>
              </a:ext>
            </a:extLst>
          </p:cNvPr>
          <p:cNvSpPr>
            <a:spLocks noGrp="1"/>
          </p:cNvSpPr>
          <p:nvPr>
            <p:ph type="title"/>
          </p:nvPr>
        </p:nvSpPr>
        <p:spPr>
          <a:xfrm>
            <a:off x="810000" y="447188"/>
            <a:ext cx="10571998" cy="970450"/>
          </a:xfrm>
        </p:spPr>
        <p:txBody>
          <a:bodyPr>
            <a:normAutofit/>
          </a:bodyPr>
          <a:lstStyle/>
          <a:p>
            <a:pPr algn="ctr"/>
            <a:r>
              <a:rPr lang="en-GB" sz="5400" dirty="0"/>
              <a:t>CASE LAW </a:t>
            </a:r>
            <a:endParaRPr lang="en-US" sz="5400" dirty="0"/>
          </a:p>
        </p:txBody>
      </p:sp>
      <p:graphicFrame>
        <p:nvGraphicFramePr>
          <p:cNvPr id="5" name="Content Placeholder 2">
            <a:extLst>
              <a:ext uri="{FF2B5EF4-FFF2-40B4-BE49-F238E27FC236}">
                <a16:creationId xmlns:a16="http://schemas.microsoft.com/office/drawing/2014/main" id="{3DCFF767-9FA9-F710-A169-962AFD0882C9}"/>
              </a:ext>
            </a:extLst>
          </p:cNvPr>
          <p:cNvGraphicFramePr>
            <a:graphicFrameLocks noGrp="1"/>
          </p:cNvGraphicFramePr>
          <p:nvPr>
            <p:ph idx="1"/>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9073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37578-436C-E1FA-9CA1-641968B571E2}"/>
              </a:ext>
            </a:extLst>
          </p:cNvPr>
          <p:cNvSpPr>
            <a:spLocks noGrp="1"/>
          </p:cNvSpPr>
          <p:nvPr>
            <p:ph type="title"/>
          </p:nvPr>
        </p:nvSpPr>
        <p:spPr>
          <a:xfrm>
            <a:off x="810000" y="447188"/>
            <a:ext cx="10571998" cy="970450"/>
          </a:xfrm>
        </p:spPr>
        <p:txBody>
          <a:bodyPr>
            <a:normAutofit/>
          </a:bodyPr>
          <a:lstStyle/>
          <a:p>
            <a:pPr algn="ctr"/>
            <a:r>
              <a:rPr lang="en-GB" sz="4800" dirty="0"/>
              <a:t>ROYAL PREROGATIVE (CROWN)</a:t>
            </a:r>
            <a:endParaRPr lang="en-US" sz="4800" dirty="0"/>
          </a:p>
        </p:txBody>
      </p:sp>
      <p:pic>
        <p:nvPicPr>
          <p:cNvPr id="4" name="Picture 4">
            <a:extLst>
              <a:ext uri="{FF2B5EF4-FFF2-40B4-BE49-F238E27FC236}">
                <a16:creationId xmlns:a16="http://schemas.microsoft.com/office/drawing/2014/main" id="{F8BF9337-5249-31AE-8E04-F96E88C25CF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2980" r="27479"/>
          <a:stretch/>
        </p:blipFill>
        <p:spPr>
          <a:xfrm>
            <a:off x="810000" y="1614819"/>
            <a:ext cx="2913062" cy="3628362"/>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F8201A45-069D-360A-2712-9152CB8C4995}"/>
              </a:ext>
            </a:extLst>
          </p:cNvPr>
          <p:cNvSpPr>
            <a:spLocks noGrp="1"/>
          </p:cNvSpPr>
          <p:nvPr>
            <p:ph idx="1"/>
          </p:nvPr>
        </p:nvSpPr>
        <p:spPr>
          <a:xfrm>
            <a:off x="4129616" y="1417639"/>
            <a:ext cx="7031567" cy="4813040"/>
          </a:xfrm>
        </p:spPr>
        <p:txBody>
          <a:bodyPr>
            <a:normAutofit lnSpcReduction="10000"/>
          </a:bodyPr>
          <a:lstStyle/>
          <a:p>
            <a:pPr>
              <a:lnSpc>
                <a:spcPct val="200000"/>
              </a:lnSpc>
              <a:spcBef>
                <a:spcPts val="1400"/>
              </a:spcBef>
            </a:pPr>
            <a:r>
              <a:rPr lang="en-GB" dirty="0"/>
              <a:t>Declaring war</a:t>
            </a:r>
          </a:p>
          <a:p>
            <a:pPr>
              <a:lnSpc>
                <a:spcPct val="200000"/>
              </a:lnSpc>
              <a:spcBef>
                <a:spcPts val="1400"/>
              </a:spcBef>
            </a:pPr>
            <a:r>
              <a:rPr lang="en-GB" dirty="0"/>
              <a:t>Making treaties</a:t>
            </a:r>
          </a:p>
          <a:p>
            <a:pPr>
              <a:lnSpc>
                <a:spcPct val="200000"/>
              </a:lnSpc>
              <a:spcBef>
                <a:spcPts val="1400"/>
              </a:spcBef>
            </a:pPr>
            <a:r>
              <a:rPr lang="en-GB" dirty="0"/>
              <a:t>Deploying the armed forces</a:t>
            </a:r>
          </a:p>
          <a:p>
            <a:pPr>
              <a:lnSpc>
                <a:spcPct val="200000"/>
              </a:lnSpc>
              <a:spcBef>
                <a:spcPts val="1400"/>
              </a:spcBef>
            </a:pPr>
            <a:r>
              <a:rPr lang="en-GB" dirty="0"/>
              <a:t>Granting pardons	</a:t>
            </a:r>
          </a:p>
          <a:p>
            <a:pPr>
              <a:lnSpc>
                <a:spcPct val="200000"/>
              </a:lnSpc>
              <a:spcBef>
                <a:spcPts val="1400"/>
              </a:spcBef>
            </a:pPr>
            <a:r>
              <a:rPr lang="en-GB" dirty="0"/>
              <a:t>Dissolve or prorogue parliament </a:t>
            </a:r>
          </a:p>
        </p:txBody>
      </p:sp>
    </p:spTree>
    <p:extLst>
      <p:ext uri="{BB962C8B-B14F-4D97-AF65-F5344CB8AC3E}">
        <p14:creationId xmlns:p14="http://schemas.microsoft.com/office/powerpoint/2010/main" val="216349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1691F-37D8-5A8D-71FD-A468E21A4B85}"/>
              </a:ext>
            </a:extLst>
          </p:cNvPr>
          <p:cNvSpPr>
            <a:spLocks noGrp="1"/>
          </p:cNvSpPr>
          <p:nvPr>
            <p:ph type="title"/>
          </p:nvPr>
        </p:nvSpPr>
        <p:spPr/>
        <p:txBody>
          <a:bodyPr anchor="ctr">
            <a:normAutofit/>
          </a:bodyPr>
          <a:lstStyle/>
          <a:p>
            <a:r>
              <a:rPr lang="en-GB" dirty="0"/>
              <a:t>CONSTITUTIONAL CONVENTIONS (1)</a:t>
            </a:r>
            <a:endParaRPr lang="en-US" dirty="0"/>
          </a:p>
        </p:txBody>
      </p:sp>
      <p:sp>
        <p:nvSpPr>
          <p:cNvPr id="3" name="Content Placeholder 2">
            <a:extLst>
              <a:ext uri="{FF2B5EF4-FFF2-40B4-BE49-F238E27FC236}">
                <a16:creationId xmlns:a16="http://schemas.microsoft.com/office/drawing/2014/main" id="{5E32BDA9-D462-5FFE-6A01-CC62451EE40D}"/>
              </a:ext>
            </a:extLst>
          </p:cNvPr>
          <p:cNvSpPr>
            <a:spLocks noGrp="1"/>
          </p:cNvSpPr>
          <p:nvPr>
            <p:ph idx="1"/>
          </p:nvPr>
        </p:nvSpPr>
        <p:spPr>
          <a:xfrm>
            <a:off x="838200" y="1690688"/>
            <a:ext cx="10515600" cy="4486275"/>
          </a:xfrm>
          <a:effectLst/>
        </p:spPr>
        <p:txBody>
          <a:bodyPr>
            <a:normAutofit fontScale="70000" lnSpcReduction="20000"/>
          </a:bodyPr>
          <a:lstStyle/>
          <a:p>
            <a:pPr>
              <a:lnSpc>
                <a:spcPct val="200000"/>
              </a:lnSpc>
              <a:spcBef>
                <a:spcPts val="0"/>
              </a:spcBef>
            </a:pPr>
            <a:r>
              <a:rPr lang="en-GB" sz="2000" dirty="0"/>
              <a:t>Terminology: be careful not to confuse the alternative meaning of this type of convention! (not international treaties)</a:t>
            </a:r>
          </a:p>
          <a:p>
            <a:pPr>
              <a:lnSpc>
                <a:spcPct val="200000"/>
              </a:lnSpc>
              <a:spcBef>
                <a:spcPts val="0"/>
              </a:spcBef>
            </a:pPr>
            <a:r>
              <a:rPr lang="en-GB" sz="2000" dirty="0"/>
              <a:t>Non-legal rules: rules of constitutional practice: gap filling (glue)</a:t>
            </a:r>
          </a:p>
          <a:p>
            <a:pPr>
              <a:lnSpc>
                <a:spcPct val="200000"/>
              </a:lnSpc>
              <a:spcBef>
                <a:spcPts val="0"/>
              </a:spcBef>
            </a:pPr>
            <a:r>
              <a:rPr lang="en-GB" sz="2000" dirty="0"/>
              <a:t>Political rules, which constrain behaviour through political precedent, rather than legal consequences </a:t>
            </a:r>
          </a:p>
          <a:p>
            <a:pPr>
              <a:lnSpc>
                <a:spcPct val="200000"/>
              </a:lnSpc>
              <a:spcBef>
                <a:spcPts val="0"/>
              </a:spcBef>
            </a:pPr>
            <a:r>
              <a:rPr lang="en-GB" sz="2000" dirty="0"/>
              <a:t>Many important aspects rely on conventions:</a:t>
            </a:r>
          </a:p>
          <a:p>
            <a:pPr lvl="1">
              <a:lnSpc>
                <a:spcPct val="200000"/>
              </a:lnSpc>
              <a:spcBef>
                <a:spcPts val="0"/>
              </a:spcBef>
            </a:pPr>
            <a:r>
              <a:rPr lang="en-GB" sz="1800" dirty="0"/>
              <a:t>(</a:t>
            </a:r>
            <a:r>
              <a:rPr lang="en-GB" sz="2100" dirty="0"/>
              <a:t>1)   The collective responsibility of Cabinet – government ministers are expected to support in public all government policies, regardless of internal disagreements.</a:t>
            </a:r>
          </a:p>
          <a:p>
            <a:pPr lvl="1">
              <a:lnSpc>
                <a:spcPct val="200000"/>
              </a:lnSpc>
              <a:spcBef>
                <a:spcPts val="0"/>
              </a:spcBef>
            </a:pPr>
            <a:r>
              <a:rPr lang="en-GB" sz="2100" dirty="0"/>
              <a:t>(2)   The monarch will ask a leader of the political party with a majority in the House of Commons to form a government.</a:t>
            </a:r>
          </a:p>
          <a:p>
            <a:pPr lvl="1">
              <a:lnSpc>
                <a:spcPct val="200000"/>
              </a:lnSpc>
              <a:spcBef>
                <a:spcPts val="0"/>
              </a:spcBef>
            </a:pPr>
            <a:r>
              <a:rPr lang="en-GB" sz="2100" dirty="0"/>
              <a:t>(3)   A minister must be a member either of the House of Commons or House of Lords.</a:t>
            </a:r>
          </a:p>
          <a:p>
            <a:pPr lvl="1">
              <a:lnSpc>
                <a:spcPct val="200000"/>
              </a:lnSpc>
              <a:spcBef>
                <a:spcPts val="0"/>
              </a:spcBef>
            </a:pPr>
            <a:r>
              <a:rPr lang="en-GB" sz="2100" dirty="0"/>
              <a:t>(4)   The monarch will give Royal Assent to Acts of Parliament on the advice of his ministers – he will not refuse because he personally disagrees with them.</a:t>
            </a:r>
          </a:p>
        </p:txBody>
      </p:sp>
    </p:spTree>
    <p:extLst>
      <p:ext uri="{BB962C8B-B14F-4D97-AF65-F5344CB8AC3E}">
        <p14:creationId xmlns:p14="http://schemas.microsoft.com/office/powerpoint/2010/main" val="37341952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021E5-3FAC-13AB-3CD4-DB153FCE4FE9}"/>
              </a:ext>
            </a:extLst>
          </p:cNvPr>
          <p:cNvSpPr>
            <a:spLocks noGrp="1"/>
          </p:cNvSpPr>
          <p:nvPr>
            <p:ph type="title"/>
          </p:nvPr>
        </p:nvSpPr>
        <p:spPr/>
        <p:txBody>
          <a:bodyPr/>
          <a:lstStyle/>
          <a:p>
            <a:r>
              <a:rPr lang="en-GB" dirty="0"/>
              <a:t>CONSTITUTIONAL CONVENTIONS (2)</a:t>
            </a:r>
          </a:p>
        </p:txBody>
      </p:sp>
      <p:sp>
        <p:nvSpPr>
          <p:cNvPr id="3" name="Content Placeholder 2">
            <a:extLst>
              <a:ext uri="{FF2B5EF4-FFF2-40B4-BE49-F238E27FC236}">
                <a16:creationId xmlns:a16="http://schemas.microsoft.com/office/drawing/2014/main" id="{8AFC9B41-87CB-1E06-7E62-8A0F4B7B4B3F}"/>
              </a:ext>
            </a:extLst>
          </p:cNvPr>
          <p:cNvSpPr>
            <a:spLocks noGrp="1"/>
          </p:cNvSpPr>
          <p:nvPr>
            <p:ph idx="1"/>
          </p:nvPr>
        </p:nvSpPr>
        <p:spPr/>
        <p:txBody>
          <a:bodyPr>
            <a:normAutofit fontScale="85000" lnSpcReduction="20000"/>
          </a:bodyPr>
          <a:lstStyle/>
          <a:p>
            <a:pPr>
              <a:lnSpc>
                <a:spcPct val="150000"/>
              </a:lnSpc>
            </a:pPr>
            <a:r>
              <a:rPr lang="en-GB" dirty="0"/>
              <a:t>3 factors that help establish whether there is a convention (and distinguish convention from habit or practice).</a:t>
            </a:r>
          </a:p>
          <a:p>
            <a:pPr>
              <a:lnSpc>
                <a:spcPct val="150000"/>
              </a:lnSpc>
            </a:pPr>
            <a:r>
              <a:rPr lang="en-GB" dirty="0"/>
              <a:t>(1)   There is a practice among constitutional actors (including politicians).</a:t>
            </a:r>
          </a:p>
          <a:p>
            <a:pPr>
              <a:lnSpc>
                <a:spcPct val="150000"/>
              </a:lnSpc>
            </a:pPr>
            <a:r>
              <a:rPr lang="en-GB" dirty="0"/>
              <a:t>(2)   Those who practice the convention consider themselves bound by the convention.</a:t>
            </a:r>
          </a:p>
          <a:p>
            <a:pPr>
              <a:lnSpc>
                <a:spcPct val="150000"/>
              </a:lnSpc>
            </a:pPr>
            <a:r>
              <a:rPr lang="en-GB" dirty="0"/>
              <a:t>(3)   They believe that there is a good reason for the convention to exist.</a:t>
            </a:r>
          </a:p>
        </p:txBody>
      </p:sp>
    </p:spTree>
    <p:extLst>
      <p:ext uri="{BB962C8B-B14F-4D97-AF65-F5344CB8AC3E}">
        <p14:creationId xmlns:p14="http://schemas.microsoft.com/office/powerpoint/2010/main" val="651671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7D574-25D0-C534-4BA1-AB669F1CF66A}"/>
              </a:ext>
            </a:extLst>
          </p:cNvPr>
          <p:cNvSpPr>
            <a:spLocks noGrp="1"/>
          </p:cNvSpPr>
          <p:nvPr>
            <p:ph type="title"/>
          </p:nvPr>
        </p:nvSpPr>
        <p:spPr/>
        <p:txBody>
          <a:bodyPr/>
          <a:lstStyle/>
          <a:p>
            <a:r>
              <a:rPr lang="en-GB" dirty="0"/>
              <a:t>INTERNATIONAL LAW</a:t>
            </a:r>
          </a:p>
        </p:txBody>
      </p:sp>
      <p:sp>
        <p:nvSpPr>
          <p:cNvPr id="3" name="Content Placeholder 2">
            <a:extLst>
              <a:ext uri="{FF2B5EF4-FFF2-40B4-BE49-F238E27FC236}">
                <a16:creationId xmlns:a16="http://schemas.microsoft.com/office/drawing/2014/main" id="{758953F7-0FBE-2FF9-55E5-EE09CE7FF262}"/>
              </a:ext>
            </a:extLst>
          </p:cNvPr>
          <p:cNvSpPr>
            <a:spLocks noGrp="1"/>
          </p:cNvSpPr>
          <p:nvPr>
            <p:ph idx="1"/>
          </p:nvPr>
        </p:nvSpPr>
        <p:spPr/>
        <p:txBody>
          <a:bodyPr>
            <a:normAutofit fontScale="77500" lnSpcReduction="20000"/>
          </a:bodyPr>
          <a:lstStyle/>
          <a:p>
            <a:pPr>
              <a:lnSpc>
                <a:spcPct val="150000"/>
              </a:lnSpc>
            </a:pPr>
            <a:r>
              <a:rPr lang="en-GB" dirty="0"/>
              <a:t>UK operates in a global world: historically colonies, nowadays very different relationship with other countries</a:t>
            </a:r>
          </a:p>
          <a:p>
            <a:pPr>
              <a:lnSpc>
                <a:spcPct val="150000"/>
              </a:lnSpc>
            </a:pPr>
            <a:r>
              <a:rPr lang="en-GB" dirty="0"/>
              <a:t>Consequence of operating on a global scale, states enter into agreements with each other, setting standards, or agreeing practices.</a:t>
            </a:r>
          </a:p>
          <a:p>
            <a:pPr>
              <a:lnSpc>
                <a:spcPct val="150000"/>
              </a:lnSpc>
            </a:pPr>
            <a:r>
              <a:rPr lang="en-GB" dirty="0"/>
              <a:t>International law operates at a </a:t>
            </a:r>
            <a:r>
              <a:rPr lang="en-GB" dirty="0" err="1"/>
              <a:t>state:state</a:t>
            </a:r>
            <a:r>
              <a:rPr lang="en-GB" dirty="0"/>
              <a:t> level </a:t>
            </a:r>
          </a:p>
          <a:p>
            <a:pPr>
              <a:lnSpc>
                <a:spcPct val="150000"/>
              </a:lnSpc>
            </a:pPr>
            <a:r>
              <a:rPr lang="en-GB" dirty="0"/>
              <a:t>Not always legal sanctions, but political </a:t>
            </a:r>
          </a:p>
          <a:p>
            <a:pPr>
              <a:lnSpc>
                <a:spcPct val="150000"/>
              </a:lnSpc>
            </a:pPr>
            <a:r>
              <a:rPr lang="en-GB" dirty="0"/>
              <a:t>Dualist v monist states </a:t>
            </a:r>
          </a:p>
          <a:p>
            <a:pPr lvl="1">
              <a:lnSpc>
                <a:spcPct val="150000"/>
              </a:lnSpc>
            </a:pPr>
            <a:r>
              <a:rPr lang="en-GB" dirty="0"/>
              <a:t>UK is monist: enacting legislation needed </a:t>
            </a:r>
          </a:p>
          <a:p>
            <a:pPr>
              <a:lnSpc>
                <a:spcPct val="150000"/>
              </a:lnSpc>
            </a:pPr>
            <a:endParaRPr lang="en-GB" dirty="0"/>
          </a:p>
        </p:txBody>
      </p:sp>
    </p:spTree>
    <p:extLst>
      <p:ext uri="{BB962C8B-B14F-4D97-AF65-F5344CB8AC3E}">
        <p14:creationId xmlns:p14="http://schemas.microsoft.com/office/powerpoint/2010/main" val="1957058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67555-0135-955D-0606-FA0E7D877CC6}"/>
              </a:ext>
            </a:extLst>
          </p:cNvPr>
          <p:cNvSpPr>
            <a:spLocks noGrp="1"/>
          </p:cNvSpPr>
          <p:nvPr>
            <p:ph type="title"/>
          </p:nvPr>
        </p:nvSpPr>
        <p:spPr/>
        <p:txBody>
          <a:bodyPr/>
          <a:lstStyle/>
          <a:p>
            <a:r>
              <a:rPr lang="en-GB" dirty="0"/>
              <a:t>EU LAW</a:t>
            </a:r>
          </a:p>
        </p:txBody>
      </p:sp>
      <p:sp>
        <p:nvSpPr>
          <p:cNvPr id="3" name="Content Placeholder 2">
            <a:extLst>
              <a:ext uri="{FF2B5EF4-FFF2-40B4-BE49-F238E27FC236}">
                <a16:creationId xmlns:a16="http://schemas.microsoft.com/office/drawing/2014/main" id="{08473DF2-96E0-1D6B-22CB-BC8A5C57A598}"/>
              </a:ext>
            </a:extLst>
          </p:cNvPr>
          <p:cNvSpPr>
            <a:spLocks noGrp="1"/>
          </p:cNvSpPr>
          <p:nvPr>
            <p:ph idx="1"/>
          </p:nvPr>
        </p:nvSpPr>
        <p:spPr/>
        <p:txBody>
          <a:bodyPr>
            <a:normAutofit fontScale="92500" lnSpcReduction="20000"/>
          </a:bodyPr>
          <a:lstStyle/>
          <a:p>
            <a:pPr>
              <a:lnSpc>
                <a:spcPct val="150000"/>
              </a:lnSpc>
            </a:pPr>
            <a:r>
              <a:rPr lang="en-GB" dirty="0"/>
              <a:t>Sizable body of law, generated whilst UK member of EU</a:t>
            </a:r>
          </a:p>
          <a:p>
            <a:pPr>
              <a:lnSpc>
                <a:spcPct val="150000"/>
              </a:lnSpc>
            </a:pPr>
            <a:r>
              <a:rPr lang="en-GB" dirty="0"/>
              <a:t>Some EU law had direct effect, whereas other had to be implemented to have effect (regulations v directives)</a:t>
            </a:r>
          </a:p>
          <a:p>
            <a:pPr>
              <a:lnSpc>
                <a:spcPct val="150000"/>
              </a:lnSpc>
            </a:pPr>
            <a:r>
              <a:rPr lang="en-GB" dirty="0"/>
              <a:t>European Union (Withdrawal) Act 2018: retained EU law</a:t>
            </a:r>
          </a:p>
          <a:p>
            <a:pPr>
              <a:lnSpc>
                <a:spcPct val="150000"/>
              </a:lnSpc>
            </a:pPr>
            <a:r>
              <a:rPr lang="en-GB" dirty="0"/>
              <a:t>Retained EU Law (Revocation and Reform) Act 2023: wide powers to revoke/replace with alternative provisions – sunset clause (31 December 2023) but since revoked. </a:t>
            </a:r>
          </a:p>
          <a:p>
            <a:pPr>
              <a:lnSpc>
                <a:spcPct val="150000"/>
              </a:lnSpc>
            </a:pPr>
            <a:endParaRPr lang="en-GB" dirty="0"/>
          </a:p>
        </p:txBody>
      </p:sp>
    </p:spTree>
    <p:extLst>
      <p:ext uri="{BB962C8B-B14F-4D97-AF65-F5344CB8AC3E}">
        <p14:creationId xmlns:p14="http://schemas.microsoft.com/office/powerpoint/2010/main" val="2994661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F9E9-42F0-51DD-D396-B55B5D17860F}"/>
              </a:ext>
            </a:extLst>
          </p:cNvPr>
          <p:cNvSpPr>
            <a:spLocks noGrp="1"/>
          </p:cNvSpPr>
          <p:nvPr>
            <p:ph type="title"/>
          </p:nvPr>
        </p:nvSpPr>
        <p:spPr>
          <a:xfrm>
            <a:off x="838200" y="365125"/>
            <a:ext cx="10515600" cy="1325563"/>
          </a:xfrm>
        </p:spPr>
        <p:txBody>
          <a:bodyPr>
            <a:normAutofit/>
          </a:bodyPr>
          <a:lstStyle/>
          <a:p>
            <a:r>
              <a:rPr lang="en-GB" dirty="0"/>
              <a:t>PARLIAMENTARY SOVEREIGNTY (1)</a:t>
            </a:r>
            <a:endParaRPr lang="en-US" dirty="0"/>
          </a:p>
        </p:txBody>
      </p:sp>
      <p:sp>
        <p:nvSpPr>
          <p:cNvPr id="3" name="Content Placeholder 2">
            <a:extLst>
              <a:ext uri="{FF2B5EF4-FFF2-40B4-BE49-F238E27FC236}">
                <a16:creationId xmlns:a16="http://schemas.microsoft.com/office/drawing/2014/main" id="{774E24BC-094E-A035-C260-C4001B0B3649}"/>
              </a:ext>
            </a:extLst>
          </p:cNvPr>
          <p:cNvSpPr>
            <a:spLocks noGrp="1"/>
          </p:cNvSpPr>
          <p:nvPr>
            <p:ph idx="1"/>
          </p:nvPr>
        </p:nvSpPr>
        <p:spPr>
          <a:xfrm>
            <a:off x="838200" y="1825625"/>
            <a:ext cx="10515600" cy="4667250"/>
          </a:xfrm>
        </p:spPr>
        <p:txBody>
          <a:bodyPr>
            <a:normAutofit fontScale="70000" lnSpcReduction="20000"/>
          </a:bodyPr>
          <a:lstStyle/>
          <a:p>
            <a:pPr>
              <a:lnSpc>
                <a:spcPct val="160000"/>
              </a:lnSpc>
            </a:pPr>
            <a:r>
              <a:rPr lang="en-GB" dirty="0"/>
              <a:t>Three interrelated ideas flow from </a:t>
            </a:r>
            <a:r>
              <a:rPr lang="en-GB" dirty="0" err="1"/>
              <a:t>Dicey’s</a:t>
            </a:r>
            <a:r>
              <a:rPr lang="en-GB" dirty="0"/>
              <a:t> explanation of parliamentary sovereignty.</a:t>
            </a:r>
          </a:p>
          <a:p>
            <a:pPr>
              <a:lnSpc>
                <a:spcPct val="160000"/>
              </a:lnSpc>
            </a:pPr>
            <a:r>
              <a:rPr lang="en-GB" dirty="0"/>
              <a:t>(1)   Parliament is free to legislate on any matter which it chooses. It has unlimited legislative competence.</a:t>
            </a:r>
          </a:p>
          <a:p>
            <a:pPr>
              <a:lnSpc>
                <a:spcPct val="160000"/>
              </a:lnSpc>
            </a:pPr>
            <a:r>
              <a:rPr lang="en-GB" dirty="0"/>
              <a:t>(2)   No institution has the power to invalidate legislation made by Parliament.</a:t>
            </a:r>
          </a:p>
          <a:p>
            <a:pPr>
              <a:lnSpc>
                <a:spcPct val="160000"/>
              </a:lnSpc>
            </a:pPr>
            <a:r>
              <a:rPr lang="en-GB" dirty="0"/>
              <a:t>(3)   Parliament cannot bind its successors: each Parliament for the time being is sovereign and may repeal the legislation of a previous Parliament but cannot bind a future Parliament.</a:t>
            </a:r>
          </a:p>
          <a:p>
            <a:pPr>
              <a:lnSpc>
                <a:spcPct val="160000"/>
              </a:lnSpc>
            </a:pPr>
            <a:endParaRPr lang="en-GB" dirty="0"/>
          </a:p>
          <a:p>
            <a:pPr>
              <a:lnSpc>
                <a:spcPct val="160000"/>
              </a:lnSpc>
            </a:pPr>
            <a:endParaRPr lang="en-GB" dirty="0"/>
          </a:p>
        </p:txBody>
      </p:sp>
    </p:spTree>
    <p:extLst>
      <p:ext uri="{BB962C8B-B14F-4D97-AF65-F5344CB8AC3E}">
        <p14:creationId xmlns:p14="http://schemas.microsoft.com/office/powerpoint/2010/main" val="24208538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E15A2-3E0C-BA76-F605-9FD5E8F366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6C90D5-7152-6EDF-338D-4BBC4F4BBE5A}"/>
              </a:ext>
            </a:extLst>
          </p:cNvPr>
          <p:cNvSpPr>
            <a:spLocks noGrp="1"/>
          </p:cNvSpPr>
          <p:nvPr>
            <p:ph type="title"/>
          </p:nvPr>
        </p:nvSpPr>
        <p:spPr>
          <a:xfrm>
            <a:off x="838200" y="365125"/>
            <a:ext cx="10515600" cy="1325563"/>
          </a:xfrm>
        </p:spPr>
        <p:txBody>
          <a:bodyPr>
            <a:normAutofit/>
          </a:bodyPr>
          <a:lstStyle/>
          <a:p>
            <a:r>
              <a:rPr lang="en-GB" dirty="0"/>
              <a:t>PARLIAMENTARY SOVEREIGNTY (2) </a:t>
            </a:r>
            <a:endParaRPr lang="en-US" dirty="0"/>
          </a:p>
        </p:txBody>
      </p:sp>
      <p:sp>
        <p:nvSpPr>
          <p:cNvPr id="3" name="Content Placeholder 2">
            <a:extLst>
              <a:ext uri="{FF2B5EF4-FFF2-40B4-BE49-F238E27FC236}">
                <a16:creationId xmlns:a16="http://schemas.microsoft.com/office/drawing/2014/main" id="{1AA5CB31-65AE-F3C9-F92C-33B12D0610BF}"/>
              </a:ext>
            </a:extLst>
          </p:cNvPr>
          <p:cNvSpPr>
            <a:spLocks noGrp="1"/>
          </p:cNvSpPr>
          <p:nvPr>
            <p:ph idx="1"/>
          </p:nvPr>
        </p:nvSpPr>
        <p:spPr>
          <a:xfrm>
            <a:off x="838200" y="1825625"/>
            <a:ext cx="10515600" cy="4667250"/>
          </a:xfrm>
        </p:spPr>
        <p:txBody>
          <a:bodyPr>
            <a:normAutofit fontScale="62500" lnSpcReduction="20000"/>
          </a:bodyPr>
          <a:lstStyle/>
          <a:p>
            <a:pPr>
              <a:lnSpc>
                <a:spcPct val="160000"/>
              </a:lnSpc>
            </a:pPr>
            <a:r>
              <a:rPr lang="en-GB" dirty="0"/>
              <a:t>Parliament are the supreme law-making body: can change any law that they wish to. </a:t>
            </a:r>
          </a:p>
          <a:p>
            <a:pPr>
              <a:lnSpc>
                <a:spcPct val="160000"/>
              </a:lnSpc>
            </a:pPr>
            <a:r>
              <a:rPr lang="en-GB" dirty="0"/>
              <a:t>Create '' Acts of parliament''. </a:t>
            </a:r>
          </a:p>
          <a:p>
            <a:pPr>
              <a:lnSpc>
                <a:spcPct val="160000"/>
              </a:lnSpc>
            </a:pPr>
            <a:r>
              <a:rPr lang="en-GB" dirty="0"/>
              <a:t>They are able to abolish the Monarchy is needed. </a:t>
            </a:r>
          </a:p>
          <a:p>
            <a:pPr>
              <a:lnSpc>
                <a:spcPct val="160000"/>
              </a:lnSpc>
            </a:pPr>
            <a:r>
              <a:rPr lang="en-GB" dirty="0"/>
              <a:t>A.V </a:t>
            </a:r>
            <a:r>
              <a:rPr lang="en-GB" dirty="0" err="1"/>
              <a:t>Dicey’s</a:t>
            </a:r>
            <a:r>
              <a:rPr lang="en-GB" dirty="0"/>
              <a:t> definition:  “The principle of parliamentary sovereignty means neither more or less than this, namely, that parliament…has, under the English constitution, the right to make or unmake any law whatever; and, further, that no person or body is recognised by the law of England as having a right to override or set aside the legislation of Parliament.”</a:t>
            </a:r>
          </a:p>
          <a:p>
            <a:pPr>
              <a:lnSpc>
                <a:spcPct val="160000"/>
              </a:lnSpc>
            </a:pPr>
            <a:r>
              <a:rPr lang="en-GB" dirty="0"/>
              <a:t>Legal not political sovereignty </a:t>
            </a:r>
          </a:p>
        </p:txBody>
      </p:sp>
    </p:spTree>
    <p:extLst>
      <p:ext uri="{BB962C8B-B14F-4D97-AF65-F5344CB8AC3E}">
        <p14:creationId xmlns:p14="http://schemas.microsoft.com/office/powerpoint/2010/main" val="2554941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CF01C-B70B-04D4-B88E-0ED031D95E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182042-81DE-F6EE-0B46-0D54D6A51024}"/>
              </a:ext>
            </a:extLst>
          </p:cNvPr>
          <p:cNvSpPr>
            <a:spLocks noGrp="1"/>
          </p:cNvSpPr>
          <p:nvPr>
            <p:ph type="title"/>
          </p:nvPr>
        </p:nvSpPr>
        <p:spPr>
          <a:xfrm>
            <a:off x="838200" y="365125"/>
            <a:ext cx="10515600" cy="1325563"/>
          </a:xfrm>
        </p:spPr>
        <p:txBody>
          <a:bodyPr>
            <a:normAutofit/>
          </a:bodyPr>
          <a:lstStyle/>
          <a:p>
            <a:r>
              <a:rPr lang="en-GB" dirty="0"/>
              <a:t>PARLIAMENTARY SOVEREIGNTY (3) </a:t>
            </a:r>
            <a:endParaRPr lang="en-US" dirty="0"/>
          </a:p>
        </p:txBody>
      </p:sp>
      <p:sp>
        <p:nvSpPr>
          <p:cNvPr id="3" name="Content Placeholder 2">
            <a:extLst>
              <a:ext uri="{FF2B5EF4-FFF2-40B4-BE49-F238E27FC236}">
                <a16:creationId xmlns:a16="http://schemas.microsoft.com/office/drawing/2014/main" id="{69BA9FF9-65E1-5890-12DA-D9B8F4E136E7}"/>
              </a:ext>
            </a:extLst>
          </p:cNvPr>
          <p:cNvSpPr>
            <a:spLocks noGrp="1"/>
          </p:cNvSpPr>
          <p:nvPr>
            <p:ph idx="1"/>
          </p:nvPr>
        </p:nvSpPr>
        <p:spPr>
          <a:xfrm>
            <a:off x="838200" y="1825625"/>
            <a:ext cx="10515600" cy="4667250"/>
          </a:xfrm>
        </p:spPr>
        <p:txBody>
          <a:bodyPr>
            <a:normAutofit fontScale="77500" lnSpcReduction="20000"/>
          </a:bodyPr>
          <a:lstStyle/>
          <a:p>
            <a:pPr>
              <a:lnSpc>
                <a:spcPct val="160000"/>
              </a:lnSpc>
            </a:pPr>
            <a:r>
              <a:rPr lang="en-GB" dirty="0"/>
              <a:t>Binding successors: manner and firm</a:t>
            </a:r>
          </a:p>
          <a:p>
            <a:pPr>
              <a:lnSpc>
                <a:spcPct val="160000"/>
              </a:lnSpc>
            </a:pPr>
            <a:r>
              <a:rPr lang="en-GB" dirty="0"/>
              <a:t>Human Rights Act 1998</a:t>
            </a:r>
          </a:p>
          <a:p>
            <a:pPr>
              <a:lnSpc>
                <a:spcPct val="160000"/>
              </a:lnSpc>
            </a:pPr>
            <a:r>
              <a:rPr lang="en-GB" dirty="0"/>
              <a:t>Constitutional statutes: </a:t>
            </a:r>
            <a:r>
              <a:rPr lang="en-US" i="1" dirty="0">
                <a:cs typeface="Calibri"/>
              </a:rPr>
              <a:t>Thoburn v Sunderland City Council </a:t>
            </a:r>
          </a:p>
          <a:p>
            <a:pPr>
              <a:lnSpc>
                <a:spcPct val="160000"/>
              </a:lnSpc>
            </a:pPr>
            <a:r>
              <a:rPr lang="en-US" dirty="0">
                <a:cs typeface="Calibri"/>
              </a:rPr>
              <a:t>Parliament Acts 1911 and 1949</a:t>
            </a:r>
          </a:p>
          <a:p>
            <a:pPr>
              <a:lnSpc>
                <a:spcPct val="160000"/>
              </a:lnSpc>
            </a:pPr>
            <a:r>
              <a:rPr lang="en-US" dirty="0">
                <a:cs typeface="Calibri"/>
              </a:rPr>
              <a:t>Prorogation of Parliament: Miller II</a:t>
            </a:r>
          </a:p>
          <a:p>
            <a:pPr lvl="1">
              <a:lnSpc>
                <a:spcPct val="160000"/>
              </a:lnSpc>
            </a:pPr>
            <a:r>
              <a:rPr lang="en-GB" dirty="0"/>
              <a:t>“[Sovereignty of Parliament] would…be undermined as the foundational principle of our constitution if the executive could, through the use of the prerogative, prevent Parliament from exercising its legislative authority for as long as it pleased”.</a:t>
            </a:r>
          </a:p>
          <a:p>
            <a:pPr lvl="1">
              <a:lnSpc>
                <a:spcPct val="160000"/>
              </a:lnSpc>
            </a:pPr>
            <a:endParaRPr lang="en-GB" dirty="0"/>
          </a:p>
          <a:p>
            <a:pPr lvl="1">
              <a:lnSpc>
                <a:spcPct val="160000"/>
              </a:lnSpc>
            </a:pPr>
            <a:endParaRPr lang="en-GB" dirty="0"/>
          </a:p>
        </p:txBody>
      </p:sp>
    </p:spTree>
    <p:extLst>
      <p:ext uri="{BB962C8B-B14F-4D97-AF65-F5344CB8AC3E}">
        <p14:creationId xmlns:p14="http://schemas.microsoft.com/office/powerpoint/2010/main" val="27220188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6FCA-8879-8826-EF27-B90F28EDA647}"/>
              </a:ext>
            </a:extLst>
          </p:cNvPr>
          <p:cNvSpPr>
            <a:spLocks noGrp="1"/>
          </p:cNvSpPr>
          <p:nvPr>
            <p:ph type="title"/>
          </p:nvPr>
        </p:nvSpPr>
        <p:spPr/>
        <p:txBody>
          <a:bodyPr anchor="ctr">
            <a:normAutofit/>
          </a:bodyPr>
          <a:lstStyle/>
          <a:p>
            <a:r>
              <a:rPr lang="en-GB" dirty="0"/>
              <a:t>RULE OF LAW </a:t>
            </a:r>
            <a:endParaRPr lang="en-US" dirty="0"/>
          </a:p>
        </p:txBody>
      </p:sp>
      <p:sp>
        <p:nvSpPr>
          <p:cNvPr id="3" name="Content Placeholder 2">
            <a:extLst>
              <a:ext uri="{FF2B5EF4-FFF2-40B4-BE49-F238E27FC236}">
                <a16:creationId xmlns:a16="http://schemas.microsoft.com/office/drawing/2014/main" id="{79CA994C-5447-103F-1362-5E08CF234E8E}"/>
              </a:ext>
            </a:extLst>
          </p:cNvPr>
          <p:cNvSpPr>
            <a:spLocks noGrp="1"/>
          </p:cNvSpPr>
          <p:nvPr>
            <p:ph idx="1"/>
          </p:nvPr>
        </p:nvSpPr>
        <p:spPr>
          <a:effectLst/>
        </p:spPr>
        <p:txBody>
          <a:bodyPr anchor="ctr">
            <a:normAutofit/>
          </a:bodyPr>
          <a:lstStyle/>
          <a:p>
            <a:pPr marL="0" indent="0">
              <a:lnSpc>
                <a:spcPct val="150000"/>
              </a:lnSpc>
              <a:buNone/>
            </a:pPr>
            <a:r>
              <a:rPr lang="en-GB" sz="2800" dirty="0"/>
              <a:t>Lord Bingham; </a:t>
            </a:r>
          </a:p>
          <a:p>
            <a:pPr marL="0" indent="0">
              <a:lnSpc>
                <a:spcPct val="150000"/>
              </a:lnSpc>
              <a:buNone/>
            </a:pPr>
            <a:r>
              <a:rPr lang="en-GB" sz="2800" i="1" dirty="0"/>
              <a:t>'' </a:t>
            </a:r>
            <a:r>
              <a:rPr lang="en-GB" sz="2800" i="1" dirty="0">
                <a:ea typeface="+mn-lt"/>
                <a:cs typeface="+mn-lt"/>
              </a:rPr>
              <a:t>That all persons and authorities within the state, whether public or private, should be bound by and entitled to the benefit of laws publicly and prospectively promulgated and publicly administered by the courts.” </a:t>
            </a:r>
          </a:p>
        </p:txBody>
      </p:sp>
    </p:spTree>
    <p:extLst>
      <p:ext uri="{BB962C8B-B14F-4D97-AF65-F5344CB8AC3E}">
        <p14:creationId xmlns:p14="http://schemas.microsoft.com/office/powerpoint/2010/main" val="2591358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6FCA-8879-8826-EF27-B90F28EDA647}"/>
              </a:ext>
            </a:extLst>
          </p:cNvPr>
          <p:cNvSpPr>
            <a:spLocks noGrp="1"/>
          </p:cNvSpPr>
          <p:nvPr>
            <p:ph type="title"/>
          </p:nvPr>
        </p:nvSpPr>
        <p:spPr>
          <a:xfrm>
            <a:off x="810000" y="447188"/>
            <a:ext cx="10571998" cy="970450"/>
          </a:xfrm>
        </p:spPr>
        <p:txBody>
          <a:bodyPr>
            <a:normAutofit/>
          </a:bodyPr>
          <a:lstStyle/>
          <a:p>
            <a:pPr algn="ctr"/>
            <a:r>
              <a:rPr lang="en-GB" sz="4800" dirty="0"/>
              <a:t>CONTINUED </a:t>
            </a:r>
            <a:endParaRPr lang="en-US" dirty="0"/>
          </a:p>
        </p:txBody>
      </p:sp>
      <p:sp>
        <p:nvSpPr>
          <p:cNvPr id="3" name="Content Placeholder 2">
            <a:extLst>
              <a:ext uri="{FF2B5EF4-FFF2-40B4-BE49-F238E27FC236}">
                <a16:creationId xmlns:a16="http://schemas.microsoft.com/office/drawing/2014/main" id="{79CA994C-5447-103F-1362-5E08CF234E8E}"/>
              </a:ext>
            </a:extLst>
          </p:cNvPr>
          <p:cNvSpPr>
            <a:spLocks noGrp="1"/>
          </p:cNvSpPr>
          <p:nvPr>
            <p:ph idx="1"/>
          </p:nvPr>
        </p:nvSpPr>
        <p:spPr>
          <a:xfrm>
            <a:off x="818713" y="2413000"/>
            <a:ext cx="5277287" cy="3632200"/>
          </a:xfrm>
        </p:spPr>
        <p:txBody>
          <a:bodyPr>
            <a:normAutofit lnSpcReduction="10000"/>
          </a:bodyPr>
          <a:lstStyle/>
          <a:p>
            <a:pPr>
              <a:lnSpc>
                <a:spcPct val="90000"/>
              </a:lnSpc>
            </a:pPr>
            <a:r>
              <a:rPr lang="en-GB" sz="2000" dirty="0"/>
              <a:t>Theories of the rule of law include A.V Dicey - </a:t>
            </a:r>
          </a:p>
          <a:p>
            <a:pPr>
              <a:lnSpc>
                <a:spcPct val="90000"/>
              </a:lnSpc>
            </a:pPr>
            <a:r>
              <a:rPr lang="en-GB" sz="2000" dirty="0">
                <a:ea typeface="+mn-lt"/>
                <a:cs typeface="+mn-lt"/>
              </a:rPr>
              <a:t>‘’ No person may be punished by the state except for a breach of the law’’ </a:t>
            </a:r>
            <a:endParaRPr lang="en-GB" sz="2000" dirty="0"/>
          </a:p>
          <a:p>
            <a:pPr>
              <a:lnSpc>
                <a:spcPct val="90000"/>
              </a:lnSpc>
            </a:pPr>
            <a:r>
              <a:rPr lang="en-GB" sz="2000" dirty="0">
                <a:ea typeface="+mn-lt"/>
                <a:cs typeface="+mn-lt"/>
              </a:rPr>
              <a:t>‘’ The law should not be applied arbitrarily or retrospectively’’</a:t>
            </a:r>
            <a:endParaRPr lang="en-GB" sz="2000" dirty="0"/>
          </a:p>
          <a:p>
            <a:pPr>
              <a:lnSpc>
                <a:spcPct val="90000"/>
              </a:lnSpc>
            </a:pPr>
            <a:r>
              <a:rPr lang="en-GB" sz="2000" dirty="0">
                <a:ea typeface="+mn-lt"/>
                <a:cs typeface="+mn-lt"/>
              </a:rPr>
              <a:t>‘’ the law should be made according to established procedure:</a:t>
            </a:r>
            <a:endParaRPr lang="en-GB" sz="2000" dirty="0"/>
          </a:p>
          <a:p>
            <a:pPr>
              <a:lnSpc>
                <a:spcPct val="90000"/>
              </a:lnSpc>
            </a:pPr>
            <a:r>
              <a:rPr lang="en-GB" sz="2000" dirty="0">
                <a:ea typeface="+mn-lt"/>
                <a:cs typeface="+mn-lt"/>
              </a:rPr>
              <a:t>Cases involving the state as a party should be heard in the ordinary courts rather than specialist administrative courts. ‘’</a:t>
            </a:r>
            <a:endParaRPr lang="en-GB" sz="2000" dirty="0"/>
          </a:p>
          <a:p>
            <a:pPr marL="0" indent="0">
              <a:lnSpc>
                <a:spcPct val="90000"/>
              </a:lnSpc>
              <a:buNone/>
            </a:pPr>
            <a:endParaRPr lang="en-GB" sz="2000" dirty="0"/>
          </a:p>
        </p:txBody>
      </p:sp>
      <p:pic>
        <p:nvPicPr>
          <p:cNvPr id="4" name="Picture 4">
            <a:extLst>
              <a:ext uri="{FF2B5EF4-FFF2-40B4-BE49-F238E27FC236}">
                <a16:creationId xmlns:a16="http://schemas.microsoft.com/office/drawing/2014/main" id="{0AEEE037-E061-5C43-B31C-5CAA3551B1FF}"/>
              </a:ext>
            </a:extLst>
          </p:cNvPr>
          <p:cNvPicPr>
            <a:picLocks noChangeAspect="1"/>
          </p:cNvPicPr>
          <p:nvPr/>
        </p:nvPicPr>
        <p:blipFill>
          <a:blip r:embed="rId2"/>
          <a:stretch>
            <a:fillRect/>
          </a:stretch>
        </p:blipFill>
        <p:spPr>
          <a:xfrm>
            <a:off x="6382356" y="2413000"/>
            <a:ext cx="3716338" cy="3716338"/>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328720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E0052-EAF6-C857-CCE2-F635DBBD9DAA}"/>
              </a:ext>
            </a:extLst>
          </p:cNvPr>
          <p:cNvSpPr>
            <a:spLocks noGrp="1"/>
          </p:cNvSpPr>
          <p:nvPr>
            <p:ph type="title"/>
          </p:nvPr>
        </p:nvSpPr>
        <p:spPr/>
        <p:txBody>
          <a:bodyPr anchor="ctr">
            <a:normAutofit/>
          </a:bodyPr>
          <a:lstStyle/>
          <a:p>
            <a:pPr algn="ctr"/>
            <a:r>
              <a:rPr lang="en-GB" sz="4800" dirty="0"/>
              <a:t>SEPARATION OF POWERS </a:t>
            </a:r>
            <a:endParaRPr lang="en-US" sz="4800" dirty="0"/>
          </a:p>
        </p:txBody>
      </p:sp>
      <p:sp>
        <p:nvSpPr>
          <p:cNvPr id="3" name="Content Placeholder 2">
            <a:extLst>
              <a:ext uri="{FF2B5EF4-FFF2-40B4-BE49-F238E27FC236}">
                <a16:creationId xmlns:a16="http://schemas.microsoft.com/office/drawing/2014/main" id="{0EB4E5BA-6835-AA69-B91D-B1F047002D46}"/>
              </a:ext>
            </a:extLst>
          </p:cNvPr>
          <p:cNvSpPr>
            <a:spLocks noGrp="1"/>
          </p:cNvSpPr>
          <p:nvPr>
            <p:ph idx="1"/>
          </p:nvPr>
        </p:nvSpPr>
        <p:spPr>
          <a:effectLst/>
        </p:spPr>
        <p:txBody>
          <a:bodyPr>
            <a:normAutofit/>
          </a:bodyPr>
          <a:lstStyle/>
          <a:p>
            <a:pPr>
              <a:lnSpc>
                <a:spcPct val="200000"/>
              </a:lnSpc>
              <a:spcBef>
                <a:spcPts val="1400"/>
              </a:spcBef>
            </a:pPr>
            <a:r>
              <a:rPr lang="en-GB" dirty="0"/>
              <a:t>Legislative – discuss and enact law. </a:t>
            </a:r>
            <a:endParaRPr lang="en-US" dirty="0"/>
          </a:p>
          <a:p>
            <a:pPr>
              <a:lnSpc>
                <a:spcPct val="200000"/>
              </a:lnSpc>
              <a:spcBef>
                <a:spcPts val="1400"/>
              </a:spcBef>
            </a:pPr>
            <a:r>
              <a:rPr lang="en-GB" dirty="0"/>
              <a:t>Executive – Carry out law and supervise enforcement.</a:t>
            </a:r>
          </a:p>
          <a:p>
            <a:pPr>
              <a:lnSpc>
                <a:spcPct val="200000"/>
              </a:lnSpc>
              <a:spcBef>
                <a:spcPts val="1400"/>
              </a:spcBef>
            </a:pPr>
            <a:r>
              <a:rPr lang="en-GB" dirty="0"/>
              <a:t>Judicial – Judges, legal personnel. </a:t>
            </a:r>
          </a:p>
        </p:txBody>
      </p:sp>
    </p:spTree>
    <p:extLst>
      <p:ext uri="{BB962C8B-B14F-4D97-AF65-F5344CB8AC3E}">
        <p14:creationId xmlns:p14="http://schemas.microsoft.com/office/powerpoint/2010/main" val="1157595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D431A01C-1DF3-D661-395F-CEABAB5D3A27}"/>
              </a:ext>
            </a:extLst>
          </p:cNvPr>
          <p:cNvGraphicFramePr/>
          <p:nvPr/>
        </p:nvGraphicFramePr>
        <p:xfrm>
          <a:off x="-983226" y="887362"/>
          <a:ext cx="5936225" cy="50586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7" name="Diagram 4">
            <a:extLst>
              <a:ext uri="{FF2B5EF4-FFF2-40B4-BE49-F238E27FC236}">
                <a16:creationId xmlns:a16="http://schemas.microsoft.com/office/drawing/2014/main" id="{92463430-740E-BC71-D859-EBDD0C64D76B}"/>
              </a:ext>
            </a:extLst>
          </p:cNvPr>
          <p:cNvGraphicFramePr/>
          <p:nvPr/>
        </p:nvGraphicFramePr>
        <p:xfrm>
          <a:off x="3350619" y="872985"/>
          <a:ext cx="5493774" cy="508327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24" name="Diagram 4">
            <a:extLst>
              <a:ext uri="{FF2B5EF4-FFF2-40B4-BE49-F238E27FC236}">
                <a16:creationId xmlns:a16="http://schemas.microsoft.com/office/drawing/2014/main" id="{5D655E67-3856-1EBD-98FD-A33416B998CF}"/>
              </a:ext>
            </a:extLst>
          </p:cNvPr>
          <p:cNvGraphicFramePr/>
          <p:nvPr/>
        </p:nvGraphicFramePr>
        <p:xfrm>
          <a:off x="7251290" y="887361"/>
          <a:ext cx="5493773" cy="5157019"/>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650173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D4C511-1980-8A91-6375-81F1C575F0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BB1CBF-F16E-2A49-B9A7-3D19C395F7FC}"/>
              </a:ext>
            </a:extLst>
          </p:cNvPr>
          <p:cNvSpPr>
            <a:spLocks noGrp="1"/>
          </p:cNvSpPr>
          <p:nvPr>
            <p:ph type="title"/>
          </p:nvPr>
        </p:nvSpPr>
        <p:spPr/>
        <p:txBody>
          <a:bodyPr anchor="ctr">
            <a:normAutofit/>
          </a:bodyPr>
          <a:lstStyle/>
          <a:p>
            <a:pPr algn="ctr"/>
            <a:r>
              <a:rPr lang="en-GB" sz="4800" dirty="0"/>
              <a:t>CONSTIUTIONAL STRUCTURES</a:t>
            </a:r>
            <a:endParaRPr lang="en-US" sz="4800" dirty="0"/>
          </a:p>
        </p:txBody>
      </p:sp>
      <p:sp>
        <p:nvSpPr>
          <p:cNvPr id="3" name="Content Placeholder 2">
            <a:extLst>
              <a:ext uri="{FF2B5EF4-FFF2-40B4-BE49-F238E27FC236}">
                <a16:creationId xmlns:a16="http://schemas.microsoft.com/office/drawing/2014/main" id="{2CA5B0AD-865F-B857-500C-992F5E9A2CD5}"/>
              </a:ext>
            </a:extLst>
          </p:cNvPr>
          <p:cNvSpPr>
            <a:spLocks noGrp="1"/>
          </p:cNvSpPr>
          <p:nvPr>
            <p:ph idx="1"/>
          </p:nvPr>
        </p:nvSpPr>
        <p:spPr>
          <a:effectLst/>
        </p:spPr>
        <p:txBody>
          <a:bodyPr>
            <a:normAutofit/>
          </a:bodyPr>
          <a:lstStyle/>
          <a:p>
            <a:pPr>
              <a:lnSpc>
                <a:spcPct val="200000"/>
              </a:lnSpc>
              <a:spcBef>
                <a:spcPts val="1400"/>
              </a:spcBef>
            </a:pPr>
            <a:r>
              <a:rPr lang="en-GB" dirty="0"/>
              <a:t>Parliamentary v presidential </a:t>
            </a:r>
          </a:p>
          <a:p>
            <a:pPr>
              <a:lnSpc>
                <a:spcPct val="200000"/>
              </a:lnSpc>
              <a:spcBef>
                <a:spcPts val="1400"/>
              </a:spcBef>
            </a:pPr>
            <a:r>
              <a:rPr lang="en-GB" dirty="0"/>
              <a:t>Monarchical v republic</a:t>
            </a:r>
          </a:p>
        </p:txBody>
      </p:sp>
    </p:spTree>
    <p:extLst>
      <p:ext uri="{BB962C8B-B14F-4D97-AF65-F5344CB8AC3E}">
        <p14:creationId xmlns:p14="http://schemas.microsoft.com/office/powerpoint/2010/main" val="32795912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796D6-39AC-F574-CF2B-9F16C3CA725D}"/>
              </a:ext>
            </a:extLst>
          </p:cNvPr>
          <p:cNvSpPr>
            <a:spLocks noGrp="1"/>
          </p:cNvSpPr>
          <p:nvPr>
            <p:ph type="title"/>
          </p:nvPr>
        </p:nvSpPr>
        <p:spPr/>
        <p:txBody>
          <a:bodyPr>
            <a:normAutofit/>
          </a:bodyPr>
          <a:lstStyle/>
          <a:p>
            <a:pPr algn="ctr"/>
            <a:r>
              <a:rPr lang="en-GB" dirty="0"/>
              <a:t>DISTRIBUTION OF POWER</a:t>
            </a:r>
            <a:endParaRPr lang="en-US" dirty="0"/>
          </a:p>
        </p:txBody>
      </p:sp>
      <p:sp>
        <p:nvSpPr>
          <p:cNvPr id="3" name="Content Placeholder 2">
            <a:extLst>
              <a:ext uri="{FF2B5EF4-FFF2-40B4-BE49-F238E27FC236}">
                <a16:creationId xmlns:a16="http://schemas.microsoft.com/office/drawing/2014/main" id="{84EA33C9-3AB9-9FAE-E3B4-82F6848C35CD}"/>
              </a:ext>
            </a:extLst>
          </p:cNvPr>
          <p:cNvSpPr>
            <a:spLocks noGrp="1"/>
          </p:cNvSpPr>
          <p:nvPr>
            <p:ph idx="1"/>
          </p:nvPr>
        </p:nvSpPr>
        <p:spPr/>
        <p:txBody>
          <a:bodyPr>
            <a:normAutofit/>
          </a:bodyPr>
          <a:lstStyle/>
          <a:p>
            <a:pPr>
              <a:spcBef>
                <a:spcPts val="1400"/>
              </a:spcBef>
            </a:pPr>
            <a:r>
              <a:rPr lang="en-GB" dirty="0"/>
              <a:t>Unitary v federal </a:t>
            </a:r>
          </a:p>
          <a:p>
            <a:pPr>
              <a:spcBef>
                <a:spcPts val="1400"/>
              </a:spcBef>
            </a:pPr>
            <a:r>
              <a:rPr lang="en-GB" dirty="0"/>
              <a:t>Devolution</a:t>
            </a:r>
          </a:p>
          <a:p>
            <a:pPr lvl="1">
              <a:spcBef>
                <a:spcPts val="1400"/>
              </a:spcBef>
            </a:pPr>
            <a:r>
              <a:rPr lang="en-GB" dirty="0"/>
              <a:t>Scotland</a:t>
            </a:r>
          </a:p>
          <a:p>
            <a:pPr lvl="1">
              <a:spcBef>
                <a:spcPts val="1400"/>
              </a:spcBef>
            </a:pPr>
            <a:r>
              <a:rPr lang="en-GB" dirty="0"/>
              <a:t>Wales</a:t>
            </a:r>
          </a:p>
          <a:p>
            <a:pPr lvl="1">
              <a:spcBef>
                <a:spcPts val="1400"/>
              </a:spcBef>
            </a:pPr>
            <a:r>
              <a:rPr lang="en-GB" dirty="0"/>
              <a:t>Northern Ireland </a:t>
            </a:r>
          </a:p>
          <a:p>
            <a:pPr lvl="1">
              <a:spcBef>
                <a:spcPts val="1400"/>
              </a:spcBef>
            </a:pPr>
            <a:r>
              <a:rPr lang="en-GB" dirty="0"/>
              <a:t>England?</a:t>
            </a:r>
          </a:p>
        </p:txBody>
      </p:sp>
    </p:spTree>
    <p:extLst>
      <p:ext uri="{BB962C8B-B14F-4D97-AF65-F5344CB8AC3E}">
        <p14:creationId xmlns:p14="http://schemas.microsoft.com/office/powerpoint/2010/main" val="1190640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219E5DE1-E355-CDEB-5AAF-E27C8547EC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9DB1AA-2E49-E240-EA4D-96AD8D915735}"/>
              </a:ext>
            </a:extLst>
          </p:cNvPr>
          <p:cNvSpPr>
            <a:spLocks noGrp="1"/>
          </p:cNvSpPr>
          <p:nvPr>
            <p:ph type="title"/>
          </p:nvPr>
        </p:nvSpPr>
        <p:spPr/>
        <p:txBody>
          <a:bodyPr>
            <a:normAutofit/>
          </a:bodyPr>
          <a:lstStyle/>
          <a:p>
            <a:pPr algn="ctr"/>
            <a:r>
              <a:rPr lang="en-GB" dirty="0"/>
              <a:t>ACTIVITY 2: Breakout rooms</a:t>
            </a:r>
            <a:endParaRPr lang="en-US" dirty="0"/>
          </a:p>
        </p:txBody>
      </p:sp>
      <p:sp>
        <p:nvSpPr>
          <p:cNvPr id="3" name="Content Placeholder 2">
            <a:extLst>
              <a:ext uri="{FF2B5EF4-FFF2-40B4-BE49-F238E27FC236}">
                <a16:creationId xmlns:a16="http://schemas.microsoft.com/office/drawing/2014/main" id="{0AD73BEF-A7B5-FA99-F33E-6F642BEA3A86}"/>
              </a:ext>
            </a:extLst>
          </p:cNvPr>
          <p:cNvSpPr>
            <a:spLocks noGrp="1"/>
          </p:cNvSpPr>
          <p:nvPr>
            <p:ph idx="1"/>
          </p:nvPr>
        </p:nvSpPr>
        <p:spPr>
          <a:xfrm>
            <a:off x="838200" y="1488558"/>
            <a:ext cx="10515600" cy="4688405"/>
          </a:xfrm>
        </p:spPr>
        <p:txBody>
          <a:bodyPr>
            <a:normAutofit fontScale="70000" lnSpcReduction="20000"/>
          </a:bodyPr>
          <a:lstStyle/>
          <a:p>
            <a:pPr>
              <a:lnSpc>
                <a:spcPct val="150000"/>
              </a:lnSpc>
              <a:spcBef>
                <a:spcPts val="1400"/>
              </a:spcBef>
            </a:pPr>
            <a:r>
              <a:rPr lang="en-US" dirty="0"/>
              <a:t>Imagine that you attended the CILEX conference, held this year on a cruise ship. You have been shipwrecked and found your way, along with 16,000 delegates to an island. After 6 weeks you have given up prospect of escape and decided to set up your own state. </a:t>
            </a:r>
          </a:p>
          <a:p>
            <a:pPr>
              <a:lnSpc>
                <a:spcPct val="150000"/>
              </a:lnSpc>
              <a:spcBef>
                <a:spcPts val="1400"/>
              </a:spcBef>
            </a:pPr>
            <a:r>
              <a:rPr lang="en-US" dirty="0"/>
              <a:t>In your groups, discuss what the key features of your constitution will be. </a:t>
            </a:r>
          </a:p>
          <a:p>
            <a:pPr lvl="1">
              <a:lnSpc>
                <a:spcPct val="150000"/>
              </a:lnSpc>
              <a:spcBef>
                <a:spcPts val="1400"/>
              </a:spcBef>
            </a:pPr>
            <a:r>
              <a:rPr lang="en-US" dirty="0"/>
              <a:t>How will you distribute law making, law enforcing and adjudication powers? Will you adopt a federal, unitary or devolved model?</a:t>
            </a:r>
          </a:p>
          <a:p>
            <a:pPr lvl="1">
              <a:lnSpc>
                <a:spcPct val="150000"/>
              </a:lnSpc>
              <a:spcBef>
                <a:spcPts val="1400"/>
              </a:spcBef>
            </a:pPr>
            <a:r>
              <a:rPr lang="en-US" dirty="0"/>
              <a:t>Will you have a head of state? What role will they have? </a:t>
            </a:r>
          </a:p>
          <a:p>
            <a:pPr lvl="1">
              <a:lnSpc>
                <a:spcPct val="150000"/>
              </a:lnSpc>
              <a:spcBef>
                <a:spcPts val="1400"/>
              </a:spcBef>
            </a:pPr>
            <a:r>
              <a:rPr lang="en-US" dirty="0"/>
              <a:t>Will you have a written or unwritten constitution?</a:t>
            </a:r>
          </a:p>
          <a:p>
            <a:pPr lvl="1">
              <a:lnSpc>
                <a:spcPct val="150000"/>
              </a:lnSpc>
              <a:spcBef>
                <a:spcPts val="1400"/>
              </a:spcBef>
            </a:pPr>
            <a:r>
              <a:rPr lang="en-US" dirty="0"/>
              <a:t>In conflict between the organs of state, who will hold supremacy? </a:t>
            </a:r>
          </a:p>
        </p:txBody>
      </p:sp>
    </p:spTree>
    <p:extLst>
      <p:ext uri="{BB962C8B-B14F-4D97-AF65-F5344CB8AC3E}">
        <p14:creationId xmlns:p14="http://schemas.microsoft.com/office/powerpoint/2010/main" val="1348276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A5C8B-81B7-E56F-E624-2FB8F2FBBB83}"/>
              </a:ext>
            </a:extLst>
          </p:cNvPr>
          <p:cNvSpPr>
            <a:spLocks noGrp="1"/>
          </p:cNvSpPr>
          <p:nvPr>
            <p:ph type="title"/>
          </p:nvPr>
        </p:nvSpPr>
        <p:spPr/>
        <p:txBody>
          <a:bodyPr/>
          <a:lstStyle/>
          <a:p>
            <a:r>
              <a:rPr lang="en-GB" dirty="0"/>
              <a:t>KNOWLEDGE CHECKER (1)</a:t>
            </a:r>
          </a:p>
        </p:txBody>
      </p:sp>
      <p:sp>
        <p:nvSpPr>
          <p:cNvPr id="3" name="Content Placeholder 2">
            <a:extLst>
              <a:ext uri="{FF2B5EF4-FFF2-40B4-BE49-F238E27FC236}">
                <a16:creationId xmlns:a16="http://schemas.microsoft.com/office/drawing/2014/main" id="{A1A780B8-31F8-1C70-E7D2-40F8F6CE2A0B}"/>
              </a:ext>
            </a:extLst>
          </p:cNvPr>
          <p:cNvSpPr>
            <a:spLocks noGrp="1"/>
          </p:cNvSpPr>
          <p:nvPr>
            <p:ph idx="1"/>
          </p:nvPr>
        </p:nvSpPr>
        <p:spPr/>
        <p:txBody>
          <a:bodyPr>
            <a:normAutofit/>
          </a:bodyPr>
          <a:lstStyle/>
          <a:p>
            <a:pPr>
              <a:lnSpc>
                <a:spcPct val="150000"/>
              </a:lnSpc>
            </a:pPr>
            <a:r>
              <a:rPr lang="en-GB" sz="3200" dirty="0"/>
              <a:t>The UK adopts a federal constitutional model?</a:t>
            </a:r>
          </a:p>
          <a:p>
            <a:pPr>
              <a:lnSpc>
                <a:spcPct val="150000"/>
              </a:lnSpc>
            </a:pPr>
            <a:r>
              <a:rPr lang="en-GB" sz="3200" dirty="0"/>
              <a:t>True</a:t>
            </a:r>
          </a:p>
          <a:p>
            <a:pPr>
              <a:lnSpc>
                <a:spcPct val="150000"/>
              </a:lnSpc>
            </a:pPr>
            <a:r>
              <a:rPr lang="en-GB" sz="3200" dirty="0"/>
              <a:t>False</a:t>
            </a:r>
          </a:p>
        </p:txBody>
      </p:sp>
    </p:spTree>
    <p:extLst>
      <p:ext uri="{BB962C8B-B14F-4D97-AF65-F5344CB8AC3E}">
        <p14:creationId xmlns:p14="http://schemas.microsoft.com/office/powerpoint/2010/main" val="41642913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365D3C45-A209-DE06-A33B-3100B75383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B84307-BC67-4417-BEA3-6FC307C69568}"/>
              </a:ext>
            </a:extLst>
          </p:cNvPr>
          <p:cNvSpPr>
            <a:spLocks noGrp="1"/>
          </p:cNvSpPr>
          <p:nvPr>
            <p:ph type="title"/>
          </p:nvPr>
        </p:nvSpPr>
        <p:spPr/>
        <p:txBody>
          <a:bodyPr/>
          <a:lstStyle/>
          <a:p>
            <a:r>
              <a:rPr lang="en-GB" dirty="0"/>
              <a:t>KNOWLEDGE CHECKER (2)</a:t>
            </a:r>
          </a:p>
        </p:txBody>
      </p:sp>
      <p:sp>
        <p:nvSpPr>
          <p:cNvPr id="3" name="Content Placeholder 2">
            <a:extLst>
              <a:ext uri="{FF2B5EF4-FFF2-40B4-BE49-F238E27FC236}">
                <a16:creationId xmlns:a16="http://schemas.microsoft.com/office/drawing/2014/main" id="{400054D2-4988-F173-488B-7F738CFFBB58}"/>
              </a:ext>
            </a:extLst>
          </p:cNvPr>
          <p:cNvSpPr>
            <a:spLocks noGrp="1"/>
          </p:cNvSpPr>
          <p:nvPr>
            <p:ph idx="1"/>
          </p:nvPr>
        </p:nvSpPr>
        <p:spPr/>
        <p:txBody>
          <a:bodyPr>
            <a:normAutofit/>
          </a:bodyPr>
          <a:lstStyle/>
          <a:p>
            <a:pPr>
              <a:lnSpc>
                <a:spcPct val="150000"/>
              </a:lnSpc>
            </a:pPr>
            <a:r>
              <a:rPr lang="en-GB" sz="3200" dirty="0"/>
              <a:t>The UKSC can strike down legislation which breaches Human Rights conventions?</a:t>
            </a:r>
          </a:p>
          <a:p>
            <a:pPr>
              <a:lnSpc>
                <a:spcPct val="150000"/>
              </a:lnSpc>
            </a:pPr>
            <a:r>
              <a:rPr lang="en-GB" sz="3200" dirty="0"/>
              <a:t>True</a:t>
            </a:r>
          </a:p>
          <a:p>
            <a:pPr>
              <a:lnSpc>
                <a:spcPct val="150000"/>
              </a:lnSpc>
            </a:pPr>
            <a:r>
              <a:rPr lang="en-GB" sz="3200" dirty="0"/>
              <a:t>False</a:t>
            </a:r>
          </a:p>
        </p:txBody>
      </p:sp>
    </p:spTree>
    <p:extLst>
      <p:ext uri="{BB962C8B-B14F-4D97-AF65-F5344CB8AC3E}">
        <p14:creationId xmlns:p14="http://schemas.microsoft.com/office/powerpoint/2010/main" val="2778801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A9172C4E-DF82-CC1E-D064-418437B653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8A0FD4-B13D-598E-45CF-2BF0FD6042EF}"/>
              </a:ext>
            </a:extLst>
          </p:cNvPr>
          <p:cNvSpPr>
            <a:spLocks noGrp="1"/>
          </p:cNvSpPr>
          <p:nvPr>
            <p:ph type="title"/>
          </p:nvPr>
        </p:nvSpPr>
        <p:spPr/>
        <p:txBody>
          <a:bodyPr/>
          <a:lstStyle/>
          <a:p>
            <a:r>
              <a:rPr lang="en-GB" dirty="0"/>
              <a:t>KNOWLEDGE CHECKER (3)</a:t>
            </a:r>
          </a:p>
        </p:txBody>
      </p:sp>
      <p:sp>
        <p:nvSpPr>
          <p:cNvPr id="3" name="Content Placeholder 2">
            <a:extLst>
              <a:ext uri="{FF2B5EF4-FFF2-40B4-BE49-F238E27FC236}">
                <a16:creationId xmlns:a16="http://schemas.microsoft.com/office/drawing/2014/main" id="{9A0F8773-B933-597E-0D1D-C842A7812AEB}"/>
              </a:ext>
            </a:extLst>
          </p:cNvPr>
          <p:cNvSpPr>
            <a:spLocks noGrp="1"/>
          </p:cNvSpPr>
          <p:nvPr>
            <p:ph idx="1"/>
          </p:nvPr>
        </p:nvSpPr>
        <p:spPr/>
        <p:txBody>
          <a:bodyPr>
            <a:normAutofit fontScale="92500" lnSpcReduction="20000"/>
          </a:bodyPr>
          <a:lstStyle/>
          <a:p>
            <a:pPr>
              <a:lnSpc>
                <a:spcPct val="150000"/>
              </a:lnSpc>
            </a:pPr>
            <a:r>
              <a:rPr lang="en-GB" sz="3200" dirty="0"/>
              <a:t>Which of the following is a constitutional convention?</a:t>
            </a:r>
          </a:p>
          <a:p>
            <a:pPr marL="0" indent="0">
              <a:lnSpc>
                <a:spcPct val="150000"/>
              </a:lnSpc>
              <a:buNone/>
            </a:pPr>
            <a:endParaRPr lang="en-GB" sz="3200" dirty="0"/>
          </a:p>
          <a:p>
            <a:pPr marL="514350" indent="-514350">
              <a:lnSpc>
                <a:spcPct val="150000"/>
              </a:lnSpc>
              <a:buFont typeface="+mj-lt"/>
              <a:buAutoNum type="alphaLcParenR"/>
            </a:pPr>
            <a:r>
              <a:rPr lang="en-GB" sz="3200" dirty="0"/>
              <a:t>Collective cabinet responsibility</a:t>
            </a:r>
          </a:p>
          <a:p>
            <a:pPr marL="514350" indent="-514350">
              <a:lnSpc>
                <a:spcPct val="150000"/>
              </a:lnSpc>
              <a:buFont typeface="+mj-lt"/>
              <a:buAutoNum type="alphaLcParenR"/>
            </a:pPr>
            <a:r>
              <a:rPr lang="en-GB" sz="3200" dirty="0"/>
              <a:t>The right to declare war</a:t>
            </a:r>
          </a:p>
          <a:p>
            <a:pPr marL="514350" indent="-514350">
              <a:lnSpc>
                <a:spcPct val="150000"/>
              </a:lnSpc>
              <a:buFont typeface="+mj-lt"/>
              <a:buAutoNum type="alphaLcParenR"/>
            </a:pPr>
            <a:r>
              <a:rPr lang="en-GB" sz="3200" dirty="0"/>
              <a:t>The right to make treaties</a:t>
            </a:r>
          </a:p>
          <a:p>
            <a:pPr marL="514350" indent="-514350">
              <a:lnSpc>
                <a:spcPct val="150000"/>
              </a:lnSpc>
              <a:buFont typeface="+mj-lt"/>
              <a:buAutoNum type="alphaLcParenR"/>
            </a:pPr>
            <a:r>
              <a:rPr lang="en-GB" sz="3200" dirty="0"/>
              <a:t>Drinking alcohol at cabinet</a:t>
            </a:r>
          </a:p>
        </p:txBody>
      </p:sp>
    </p:spTree>
    <p:extLst>
      <p:ext uri="{BB962C8B-B14F-4D97-AF65-F5344CB8AC3E}">
        <p14:creationId xmlns:p14="http://schemas.microsoft.com/office/powerpoint/2010/main" val="13994600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16F4F1C6-57DB-6E51-F650-166A436CBF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26032A-01AD-B73B-DAA3-6B3ED090F30F}"/>
              </a:ext>
            </a:extLst>
          </p:cNvPr>
          <p:cNvSpPr>
            <a:spLocks noGrp="1"/>
          </p:cNvSpPr>
          <p:nvPr>
            <p:ph type="title"/>
          </p:nvPr>
        </p:nvSpPr>
        <p:spPr/>
        <p:txBody>
          <a:bodyPr/>
          <a:lstStyle/>
          <a:p>
            <a:r>
              <a:rPr lang="en-GB" dirty="0"/>
              <a:t>KNOWLEDGE CHECKER (4)</a:t>
            </a:r>
          </a:p>
        </p:txBody>
      </p:sp>
      <p:sp>
        <p:nvSpPr>
          <p:cNvPr id="3" name="Content Placeholder 2">
            <a:extLst>
              <a:ext uri="{FF2B5EF4-FFF2-40B4-BE49-F238E27FC236}">
                <a16:creationId xmlns:a16="http://schemas.microsoft.com/office/drawing/2014/main" id="{EA185E07-7572-D518-BBE7-F809695D659A}"/>
              </a:ext>
            </a:extLst>
          </p:cNvPr>
          <p:cNvSpPr>
            <a:spLocks noGrp="1"/>
          </p:cNvSpPr>
          <p:nvPr>
            <p:ph idx="1"/>
          </p:nvPr>
        </p:nvSpPr>
        <p:spPr/>
        <p:txBody>
          <a:bodyPr>
            <a:normAutofit/>
          </a:bodyPr>
          <a:lstStyle/>
          <a:p>
            <a:pPr>
              <a:lnSpc>
                <a:spcPct val="150000"/>
              </a:lnSpc>
            </a:pPr>
            <a:r>
              <a:rPr lang="en-GB" sz="3200" dirty="0"/>
              <a:t>The Supreme Court can review the acts of:</a:t>
            </a:r>
          </a:p>
          <a:p>
            <a:pPr marL="514350" indent="-514350">
              <a:lnSpc>
                <a:spcPct val="150000"/>
              </a:lnSpc>
              <a:buFont typeface="+mj-lt"/>
              <a:buAutoNum type="alphaLcParenR"/>
            </a:pPr>
            <a:r>
              <a:rPr lang="en-GB" sz="3200" dirty="0"/>
              <a:t>Parliament</a:t>
            </a:r>
          </a:p>
          <a:p>
            <a:pPr marL="514350" indent="-514350">
              <a:lnSpc>
                <a:spcPct val="150000"/>
              </a:lnSpc>
              <a:buFont typeface="+mj-lt"/>
              <a:buAutoNum type="alphaLcParenR"/>
            </a:pPr>
            <a:r>
              <a:rPr lang="en-GB" sz="3200" dirty="0"/>
              <a:t>Government</a:t>
            </a:r>
          </a:p>
          <a:p>
            <a:pPr marL="514350" indent="-514350">
              <a:lnSpc>
                <a:spcPct val="150000"/>
              </a:lnSpc>
              <a:buFont typeface="+mj-lt"/>
              <a:buAutoNum type="alphaLcParenR"/>
            </a:pPr>
            <a:r>
              <a:rPr lang="en-GB" sz="3200" dirty="0"/>
              <a:t>House of Lords </a:t>
            </a:r>
          </a:p>
          <a:p>
            <a:pPr marL="514350" indent="-514350">
              <a:lnSpc>
                <a:spcPct val="150000"/>
              </a:lnSpc>
              <a:buFont typeface="+mj-lt"/>
              <a:buAutoNum type="alphaLcParenR"/>
            </a:pPr>
            <a:r>
              <a:rPr lang="en-GB" sz="3200" dirty="0"/>
              <a:t>Monarch</a:t>
            </a:r>
          </a:p>
        </p:txBody>
      </p:sp>
    </p:spTree>
    <p:extLst>
      <p:ext uri="{BB962C8B-B14F-4D97-AF65-F5344CB8AC3E}">
        <p14:creationId xmlns:p14="http://schemas.microsoft.com/office/powerpoint/2010/main" val="4162769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B2CDF9A3-47EE-32FF-FA95-A4570F7851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486B3B-C2F0-8A0D-6CEB-7F8BD415936E}"/>
              </a:ext>
            </a:extLst>
          </p:cNvPr>
          <p:cNvSpPr>
            <a:spLocks noGrp="1"/>
          </p:cNvSpPr>
          <p:nvPr>
            <p:ph type="title"/>
          </p:nvPr>
        </p:nvSpPr>
        <p:spPr/>
        <p:txBody>
          <a:bodyPr/>
          <a:lstStyle/>
          <a:p>
            <a:r>
              <a:rPr lang="en-GB" dirty="0"/>
              <a:t>KNOWLEDGE CHECKER (5)</a:t>
            </a:r>
          </a:p>
        </p:txBody>
      </p:sp>
      <p:sp>
        <p:nvSpPr>
          <p:cNvPr id="3" name="Content Placeholder 2">
            <a:extLst>
              <a:ext uri="{FF2B5EF4-FFF2-40B4-BE49-F238E27FC236}">
                <a16:creationId xmlns:a16="http://schemas.microsoft.com/office/drawing/2014/main" id="{1F4C5F3F-AE1A-7015-2FBF-828380A4AE37}"/>
              </a:ext>
            </a:extLst>
          </p:cNvPr>
          <p:cNvSpPr>
            <a:spLocks noGrp="1"/>
          </p:cNvSpPr>
          <p:nvPr>
            <p:ph idx="1"/>
          </p:nvPr>
        </p:nvSpPr>
        <p:spPr/>
        <p:txBody>
          <a:bodyPr>
            <a:normAutofit/>
          </a:bodyPr>
          <a:lstStyle/>
          <a:p>
            <a:pPr>
              <a:lnSpc>
                <a:spcPct val="150000"/>
              </a:lnSpc>
            </a:pPr>
            <a:r>
              <a:rPr lang="en-GB" sz="3200" dirty="0"/>
              <a:t>The UK constitution has been codified</a:t>
            </a:r>
          </a:p>
          <a:p>
            <a:pPr marL="514350" indent="-514350">
              <a:lnSpc>
                <a:spcPct val="150000"/>
              </a:lnSpc>
              <a:buFont typeface="+mj-lt"/>
              <a:buAutoNum type="alphaLcParenR"/>
            </a:pPr>
            <a:r>
              <a:rPr lang="en-GB" sz="3200" dirty="0"/>
              <a:t>True</a:t>
            </a:r>
          </a:p>
          <a:p>
            <a:pPr marL="514350" indent="-514350">
              <a:lnSpc>
                <a:spcPct val="150000"/>
              </a:lnSpc>
              <a:buFont typeface="+mj-lt"/>
              <a:buAutoNum type="alphaLcParenR"/>
            </a:pPr>
            <a:r>
              <a:rPr lang="en-GB" sz="3200" dirty="0"/>
              <a:t>False</a:t>
            </a:r>
          </a:p>
        </p:txBody>
      </p:sp>
    </p:spTree>
    <p:extLst>
      <p:ext uri="{BB962C8B-B14F-4D97-AF65-F5344CB8AC3E}">
        <p14:creationId xmlns:p14="http://schemas.microsoft.com/office/powerpoint/2010/main" val="39721701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700947C5-BB9C-1BB3-F657-D2E331F37F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0C1904-9F25-453B-0619-FDC1B0BF68A7}"/>
              </a:ext>
            </a:extLst>
          </p:cNvPr>
          <p:cNvSpPr>
            <a:spLocks noGrp="1"/>
          </p:cNvSpPr>
          <p:nvPr>
            <p:ph type="title"/>
          </p:nvPr>
        </p:nvSpPr>
        <p:spPr/>
        <p:txBody>
          <a:bodyPr/>
          <a:lstStyle/>
          <a:p>
            <a:r>
              <a:rPr lang="en-GB" dirty="0"/>
              <a:t>KNOWLEDGE CHECKER (6)</a:t>
            </a:r>
          </a:p>
        </p:txBody>
      </p:sp>
      <p:sp>
        <p:nvSpPr>
          <p:cNvPr id="3" name="Content Placeholder 2">
            <a:extLst>
              <a:ext uri="{FF2B5EF4-FFF2-40B4-BE49-F238E27FC236}">
                <a16:creationId xmlns:a16="http://schemas.microsoft.com/office/drawing/2014/main" id="{CC6E0A08-A4F4-4AED-0678-BA08D4FDC3AE}"/>
              </a:ext>
            </a:extLst>
          </p:cNvPr>
          <p:cNvSpPr>
            <a:spLocks noGrp="1"/>
          </p:cNvSpPr>
          <p:nvPr>
            <p:ph idx="1"/>
          </p:nvPr>
        </p:nvSpPr>
        <p:spPr/>
        <p:txBody>
          <a:bodyPr>
            <a:normAutofit/>
          </a:bodyPr>
          <a:lstStyle/>
          <a:p>
            <a:pPr>
              <a:lnSpc>
                <a:spcPct val="150000"/>
              </a:lnSpc>
            </a:pPr>
            <a:r>
              <a:rPr lang="en-GB" sz="3200" dirty="0"/>
              <a:t>The doctrine of implied repeal does not apply to constitutional statutes?</a:t>
            </a:r>
          </a:p>
          <a:p>
            <a:pPr>
              <a:lnSpc>
                <a:spcPct val="150000"/>
              </a:lnSpc>
            </a:pPr>
            <a:r>
              <a:rPr lang="en-GB" sz="3200" dirty="0"/>
              <a:t>True </a:t>
            </a:r>
          </a:p>
          <a:p>
            <a:pPr>
              <a:lnSpc>
                <a:spcPct val="150000"/>
              </a:lnSpc>
            </a:pPr>
            <a:r>
              <a:rPr lang="en-GB" sz="3200" dirty="0"/>
              <a:t>False</a:t>
            </a:r>
          </a:p>
        </p:txBody>
      </p:sp>
    </p:spTree>
    <p:extLst>
      <p:ext uri="{BB962C8B-B14F-4D97-AF65-F5344CB8AC3E}">
        <p14:creationId xmlns:p14="http://schemas.microsoft.com/office/powerpoint/2010/main" val="15823453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CD98F-5577-3C16-A0AF-84CB3DFE8885}"/>
              </a:ext>
            </a:extLst>
          </p:cNvPr>
          <p:cNvSpPr>
            <a:spLocks noGrp="1"/>
          </p:cNvSpPr>
          <p:nvPr>
            <p:ph type="title"/>
          </p:nvPr>
        </p:nvSpPr>
        <p:spPr/>
        <p:txBody>
          <a:bodyPr/>
          <a:lstStyle/>
          <a:p>
            <a:pPr algn="ctr"/>
            <a:r>
              <a:rPr lang="en-GB" sz="4800" dirty="0"/>
              <a:t>SUMMARY</a:t>
            </a:r>
            <a:r>
              <a:rPr lang="en-GB" dirty="0"/>
              <a:t> </a:t>
            </a:r>
            <a:endParaRPr lang="en-US" dirty="0"/>
          </a:p>
        </p:txBody>
      </p:sp>
      <p:sp>
        <p:nvSpPr>
          <p:cNvPr id="3" name="Content Placeholder 2">
            <a:extLst>
              <a:ext uri="{FF2B5EF4-FFF2-40B4-BE49-F238E27FC236}">
                <a16:creationId xmlns:a16="http://schemas.microsoft.com/office/drawing/2014/main" id="{2F56BF2A-06D6-F67B-598E-33426172980D}"/>
              </a:ext>
            </a:extLst>
          </p:cNvPr>
          <p:cNvSpPr>
            <a:spLocks noGrp="1"/>
          </p:cNvSpPr>
          <p:nvPr>
            <p:ph idx="1"/>
          </p:nvPr>
        </p:nvSpPr>
        <p:spPr/>
        <p:txBody>
          <a:bodyPr>
            <a:normAutofit lnSpcReduction="10000"/>
          </a:bodyPr>
          <a:lstStyle/>
          <a:p>
            <a:pPr>
              <a:lnSpc>
                <a:spcPct val="150000"/>
              </a:lnSpc>
              <a:spcBef>
                <a:spcPts val="1400"/>
              </a:spcBef>
            </a:pPr>
            <a:r>
              <a:rPr lang="en-GB" dirty="0"/>
              <a:t>Written Constitution vs Unwritten Constitution. </a:t>
            </a:r>
            <a:endParaRPr lang="en-US" dirty="0"/>
          </a:p>
          <a:p>
            <a:pPr>
              <a:lnSpc>
                <a:spcPct val="150000"/>
              </a:lnSpc>
              <a:spcBef>
                <a:spcPts val="1400"/>
              </a:spcBef>
            </a:pPr>
            <a:r>
              <a:rPr lang="en-GB" dirty="0"/>
              <a:t>Uk Constitution; </a:t>
            </a:r>
          </a:p>
          <a:p>
            <a:pPr>
              <a:lnSpc>
                <a:spcPct val="150000"/>
              </a:lnSpc>
              <a:spcBef>
                <a:spcPts val="1400"/>
              </a:spcBef>
            </a:pPr>
            <a:r>
              <a:rPr lang="en-GB" dirty="0"/>
              <a:t>Rule of law, Parliamentary Sovereignty, Separation of Powers. </a:t>
            </a:r>
          </a:p>
          <a:p>
            <a:pPr>
              <a:lnSpc>
                <a:spcPct val="150000"/>
              </a:lnSpc>
              <a:spcBef>
                <a:spcPts val="1400"/>
              </a:spcBef>
            </a:pPr>
            <a:r>
              <a:rPr lang="en-GB" dirty="0"/>
              <a:t>Devolved State. </a:t>
            </a:r>
          </a:p>
          <a:p>
            <a:pPr>
              <a:lnSpc>
                <a:spcPct val="150000"/>
              </a:lnSpc>
              <a:spcBef>
                <a:spcPts val="1400"/>
              </a:spcBef>
            </a:pPr>
            <a:r>
              <a:rPr lang="en-GB" dirty="0"/>
              <a:t>Devolved Powers. </a:t>
            </a:r>
          </a:p>
        </p:txBody>
      </p:sp>
    </p:spTree>
    <p:extLst>
      <p:ext uri="{BB962C8B-B14F-4D97-AF65-F5344CB8AC3E}">
        <p14:creationId xmlns:p14="http://schemas.microsoft.com/office/powerpoint/2010/main" val="1721918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0CFF0-DA50-0286-3A94-B6613518CEA1}"/>
              </a:ext>
            </a:extLst>
          </p:cNvPr>
          <p:cNvSpPr>
            <a:spLocks noGrp="1"/>
          </p:cNvSpPr>
          <p:nvPr>
            <p:ph type="ctrTitle"/>
          </p:nvPr>
        </p:nvSpPr>
        <p:spPr>
          <a:xfrm>
            <a:off x="6095999" y="1032918"/>
            <a:ext cx="5452533" cy="4792165"/>
          </a:xfrm>
          <a:effectLst/>
        </p:spPr>
        <p:txBody>
          <a:bodyPr anchor="ctr">
            <a:normAutofit/>
          </a:bodyPr>
          <a:lstStyle/>
          <a:p>
            <a:r>
              <a:rPr lang="en-GB" sz="7200" i="1" u="sng"/>
              <a:t>Thank you!</a:t>
            </a:r>
          </a:p>
        </p:txBody>
      </p:sp>
      <p:sp>
        <p:nvSpPr>
          <p:cNvPr id="3" name="Content Placeholder 2">
            <a:extLst>
              <a:ext uri="{FF2B5EF4-FFF2-40B4-BE49-F238E27FC236}">
                <a16:creationId xmlns:a16="http://schemas.microsoft.com/office/drawing/2014/main" id="{FB542EFD-F554-A83A-8757-166A45A4BB19}"/>
              </a:ext>
            </a:extLst>
          </p:cNvPr>
          <p:cNvSpPr>
            <a:spLocks noGrp="1"/>
          </p:cNvSpPr>
          <p:nvPr>
            <p:ph type="subTitle" idx="1"/>
          </p:nvPr>
        </p:nvSpPr>
        <p:spPr>
          <a:xfrm>
            <a:off x="643466" y="2281574"/>
            <a:ext cx="3994015" cy="2294852"/>
          </a:xfrm>
          <a:effectLst/>
        </p:spPr>
        <p:txBody>
          <a:bodyPr anchor="ctr">
            <a:normAutofit/>
          </a:bodyPr>
          <a:lstStyle/>
          <a:p>
            <a:pPr algn="ctr"/>
            <a:r>
              <a:rPr lang="en-GB" sz="2800"/>
              <a:t>Any Questions?</a:t>
            </a:r>
          </a:p>
        </p:txBody>
      </p:sp>
    </p:spTree>
    <p:extLst>
      <p:ext uri="{BB962C8B-B14F-4D97-AF65-F5344CB8AC3E}">
        <p14:creationId xmlns:p14="http://schemas.microsoft.com/office/powerpoint/2010/main" val="914380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767</TotalTime>
  <Words>6001</Words>
  <Application>Microsoft Macintosh PowerPoint</Application>
  <PresentationFormat>Widescreen</PresentationFormat>
  <Paragraphs>410</Paragraphs>
  <Slides>34</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Century Gothic</vt:lpstr>
      <vt:lpstr>Office Theme</vt:lpstr>
      <vt:lpstr>Unit 5:  UK CONSTITUTION</vt:lpstr>
      <vt:lpstr>CONTENT</vt:lpstr>
      <vt:lpstr>LEARNING OUTCOMES</vt:lpstr>
      <vt:lpstr>INTRODUCTION</vt:lpstr>
      <vt:lpstr>Nature of constitutions</vt:lpstr>
      <vt:lpstr>WRITTEN CONSTITUTION</vt:lpstr>
      <vt:lpstr>UNWRITTEN CONSTITUTION</vt:lpstr>
      <vt:lpstr>ACTIVITY 1</vt:lpstr>
      <vt:lpstr>UK CONSTITUTION</vt:lpstr>
      <vt:lpstr>STATUTE </vt:lpstr>
      <vt:lpstr>CASE LAW </vt:lpstr>
      <vt:lpstr>ROYAL PREROGATIVE (CROWN)</vt:lpstr>
      <vt:lpstr>CONSTITUTIONAL CONVENTIONS (1)</vt:lpstr>
      <vt:lpstr>CONSTITUTIONAL CONVENTIONS (2)</vt:lpstr>
      <vt:lpstr>INTERNATIONAL LAW</vt:lpstr>
      <vt:lpstr>EU LAW</vt:lpstr>
      <vt:lpstr>PARLIAMENTARY SOVEREIGNTY (1)</vt:lpstr>
      <vt:lpstr>PARLIAMENTARY SOVEREIGNTY (2) </vt:lpstr>
      <vt:lpstr>PARLIAMENTARY SOVEREIGNTY (3) </vt:lpstr>
      <vt:lpstr>RULE OF LAW </vt:lpstr>
      <vt:lpstr>CONTINUED </vt:lpstr>
      <vt:lpstr>SEPARATION OF POWERS </vt:lpstr>
      <vt:lpstr>PowerPoint Presentation</vt:lpstr>
      <vt:lpstr>CONSTIUTIONAL STRUCTURES</vt:lpstr>
      <vt:lpstr>DISTRIBUTION OF POWER</vt:lpstr>
      <vt:lpstr>ACTIVITY 2: Breakout rooms</vt:lpstr>
      <vt:lpstr>KNOWLEDGE CHECKER (1)</vt:lpstr>
      <vt:lpstr>KNOWLEDGE CHECKER (2)</vt:lpstr>
      <vt:lpstr>KNOWLEDGE CHECKER (3)</vt:lpstr>
      <vt:lpstr>KNOWLEDGE CHECKER (4)</vt:lpstr>
      <vt:lpstr>KNOWLEDGE CHECKER (5)</vt:lpstr>
      <vt:lpstr>KNOWLEDGE CHECKER (6)</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Martin.Jones</cp:lastModifiedBy>
  <cp:revision>518</cp:revision>
  <dcterms:created xsi:type="dcterms:W3CDTF">2022-10-26T10:11:00Z</dcterms:created>
  <dcterms:modified xsi:type="dcterms:W3CDTF">2025-03-05T08:38:42Z</dcterms:modified>
</cp:coreProperties>
</file>