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D8066A-B8A7-4714-8AE9-65A4DBE7092E}" type="datetimeFigureOut">
              <a:rPr lang="en-GB" smtClean="0"/>
              <a:t>19/09/2023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DC9D1A-F684-4303-A4D2-845F9761E7F1}" type="slidenum">
              <a:rPr lang="en-GB" smtClean="0"/>
              <a:t>‹#›</a:t>
            </a:fld>
            <a:endParaRPr lang="en-GB"/>
          </a:p>
        </p:txBody>
      </p:sp>
    </p:spTree>
    <p:extLst>
      <p:ext uri="{BB962C8B-B14F-4D97-AF65-F5344CB8AC3E}">
        <p14:creationId xmlns:p14="http://schemas.microsoft.com/office/powerpoint/2010/main" val="1650160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AB24487-FA02-43A9-B60F-27AB75F63D4A}"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3010660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AB24487-FA02-43A9-B60F-27AB75F63D4A}"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2912173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AB24487-FA02-43A9-B60F-27AB75F63D4A}"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2201579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AB24487-FA02-43A9-B60F-27AB75F63D4A}"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1032316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AB24487-FA02-43A9-B60F-27AB75F63D4A}" type="datetimeFigureOut">
              <a:rPr lang="en-GB" smtClean="0"/>
              <a:t>19/09/2023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13056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AB24487-FA02-43A9-B60F-27AB75F63D4A}" type="datetimeFigureOut">
              <a:rPr lang="en-GB" smtClean="0"/>
              <a:t>19/09/2023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310205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B24487-FA02-43A9-B60F-27AB75F63D4A}" type="datetimeFigureOut">
              <a:rPr lang="en-GB" smtClean="0"/>
              <a:t>19/09/2023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4039881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AB24487-FA02-43A9-B60F-27AB75F63D4A}"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3706983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AB24487-FA02-43A9-B60F-27AB75F63D4A}"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1740100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AB24487-FA02-43A9-B60F-27AB75F63D4A}"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2683378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AB24487-FA02-43A9-B60F-27AB75F63D4A}"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195EDD-2A2D-4F5A-827D-08AD26007288}" type="slidenum">
              <a:rPr lang="en-GB" smtClean="0"/>
              <a:t>‹#›</a:t>
            </a:fld>
            <a:endParaRPr lang="en-GB"/>
          </a:p>
        </p:txBody>
      </p:sp>
    </p:spTree>
    <p:extLst>
      <p:ext uri="{BB962C8B-B14F-4D97-AF65-F5344CB8AC3E}">
        <p14:creationId xmlns:p14="http://schemas.microsoft.com/office/powerpoint/2010/main" val="2984321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B24487-FA02-43A9-B60F-27AB75F63D4A}" type="datetimeFigureOut">
              <a:rPr lang="en-GB" smtClean="0"/>
              <a:t>19/09/2023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195EDD-2A2D-4F5A-827D-08AD26007288}" type="slidenum">
              <a:rPr lang="en-GB" smtClean="0"/>
              <a:t>‹#›</a:t>
            </a:fld>
            <a:endParaRPr lang="en-GB"/>
          </a:p>
        </p:txBody>
      </p:sp>
    </p:spTree>
    <p:extLst>
      <p:ext uri="{BB962C8B-B14F-4D97-AF65-F5344CB8AC3E}">
        <p14:creationId xmlns:p14="http://schemas.microsoft.com/office/powerpoint/2010/main" val="623186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ebookcentral.proquest.com/lib/trinity/detail.action?docID=6234945"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
              <a:schemeClr val="accent2">
                <a:lumMod val="40000"/>
                <a:lumOff val="60000"/>
              </a:schemeClr>
            </a:gs>
            <a:gs pos="39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p:cNvSpPr txBox="1"/>
          <p:nvPr/>
        </p:nvSpPr>
        <p:spPr>
          <a:xfrm>
            <a:off x="8778240" y="0"/>
            <a:ext cx="4437018" cy="369332"/>
          </a:xfrm>
          <a:prstGeom prst="rect">
            <a:avLst/>
          </a:prstGeom>
          <a:noFill/>
        </p:spPr>
        <p:txBody>
          <a:bodyPr wrap="square" rtlCol="0">
            <a:spAutoFit/>
          </a:bodyPr>
          <a:lstStyle/>
          <a:p>
            <a:r>
              <a:rPr lang="en-GB" dirty="0" smtClean="0"/>
              <a:t>Rachel Thomas 2312291 ECEY4008</a:t>
            </a:r>
            <a:endParaRPr lang="en-GB" dirty="0"/>
          </a:p>
        </p:txBody>
      </p:sp>
      <p:sp>
        <p:nvSpPr>
          <p:cNvPr id="7" name="TextBox 6"/>
          <p:cNvSpPr txBox="1"/>
          <p:nvPr/>
        </p:nvSpPr>
        <p:spPr>
          <a:xfrm>
            <a:off x="0" y="7937"/>
            <a:ext cx="2961676" cy="369332"/>
          </a:xfrm>
          <a:prstGeom prst="rect">
            <a:avLst/>
          </a:prstGeom>
          <a:noFill/>
        </p:spPr>
        <p:txBody>
          <a:bodyPr wrap="square" rtlCol="0">
            <a:spAutoFit/>
          </a:bodyPr>
          <a:lstStyle/>
          <a:p>
            <a:r>
              <a:rPr lang="en-GB" dirty="0" smtClean="0"/>
              <a:t>The Importance of study skills </a:t>
            </a:r>
            <a:endParaRPr lang="en-GB" dirty="0"/>
          </a:p>
        </p:txBody>
      </p:sp>
      <p:sp>
        <p:nvSpPr>
          <p:cNvPr id="18" name="AutoShape 4" descr="data:image/png;base64,iVBORw0KGgoAAAANSUhEUgAAAzUAAARSCAYAAACZut6AAAAAAXNSR0IArs4c6QAAIABJREFUeF7t10ENAAAMArHh3/R0XNIpIGUfdo4AAQIECBAgQIAAAQJhgYWzi06AAAECBAgQIECAAIEzajwB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3fytlzAAAgAElEQVS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PlWoroAAAcdSURBV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AwavwAAQIECBAgQIAAAQJpAaMmXZ/wBAgQIECAAAECBAgYNX6AAAECBAgQIECAAIG0gFGTrk94AgQIECBAgAABAgSMGj9AgAABAgQIECBAgEBawKhJ1yc8AQIECBAgQIAAAQJGjR8gQIAAAQIECBAgQCAtYNSk6xOeAAECBAgQIECAAAGjxg8QIECAAAECBAgQIJAWMGrS9QlPgAABAgQIECBAgIBR4wcIECBAgAABAgQIEEgLGDXp+oQnQIAAAQIECBAgQMCo8QMECBAgQIAAAQIECKQFjJp0fcITIECAAAECBAgQIGDU+AECBAgQIECAAAECBNICRk26PuEJECBAgAABAgQIEDBq/AABAgQIECBAgAABAmkBoyZdn/AECBAgQIAAAQIECBg1foAAAQIECBAgQIAAgbSAUZOuT3gCBAgQIECAAAECBIwaP0CAAAECBAgQIECAQFrAqEnXJzwBAgQIECBAgAABAkaNHyBAgAABAgQIECBAIC1g1KTrE54AAQIECBAgQIAAAaPGDxAgQIAAAQIECBAgkBYwatL1CU+AAAECBAgQIECAgFHjBwgQIECAAAECBAgQSAsYNen6hCdAgAABAgQIECBAwKjxAwQIECBAgAABAgQIpAWMmnR9whMgQIAAAQIECBAgYNT4AQIECBAgQIAAAQIE0gJGTbo+4QkQIECAAAECBAgQMGr8AAECBAgQIECAAAECaQGjJl2f8AQIECBAgAABAgQIGDV+gAABAgQIECBAgACBtIBRk65PeAIECBAgQIAAAQIEjBo/QIAAAQIECBAgQIBAWsCoSdcnPAECBAgQIECAAAECRo0fIECAAAECBAgQIEAgLWDUpOsTngABAgQIECBAgAABo8YPECBAgAABAgQIECCQFjBq0vUJT4AAAQIECBAgQICAUeMHCBAgQIAAAQIECBBICxg16fqEJ0CAAAECBAgQIEDAqPEDBAgQIECAAAECBAikBYyadH3CEyBAgAABAgQIECBg1PgBAgQIECBAgAABAgTSAkZNuj7hCRAgQIAAAQIECBB4nzYEU7Fga0wAAAAASUVORK5CYII="/>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Box 18"/>
          <p:cNvSpPr txBox="1"/>
          <p:nvPr/>
        </p:nvSpPr>
        <p:spPr>
          <a:xfrm>
            <a:off x="219782" y="2051028"/>
            <a:ext cx="2759739" cy="3531736"/>
          </a:xfrm>
          <a:prstGeom prst="rect">
            <a:avLst/>
          </a:prstGeom>
          <a:noFill/>
        </p:spPr>
        <p:txBody>
          <a:bodyPr wrap="square" rtlCol="0">
            <a:spAutoFit/>
          </a:bodyPr>
          <a:lstStyle/>
          <a:p>
            <a:pPr>
              <a:lnSpc>
                <a:spcPct val="150000"/>
              </a:lnSpc>
            </a:pPr>
            <a:r>
              <a:rPr lang="en-GB" sz="1400" u="sng" dirty="0" smtClean="0">
                <a:latin typeface="Arial" panose="020B0604020202020204" pitchFamily="34" charset="0"/>
                <a:cs typeface="Arial" panose="020B0604020202020204" pitchFamily="34" charset="0"/>
              </a:rPr>
              <a:t>Note Taking:</a:t>
            </a:r>
          </a:p>
          <a:p>
            <a:pPr>
              <a:lnSpc>
                <a:spcPct val="150000"/>
              </a:lnSpc>
            </a:pPr>
            <a:endParaRPr lang="en-GB" sz="900" u="sng" dirty="0" smtClean="0">
              <a:latin typeface="Arial" panose="020B0604020202020204" pitchFamily="34" charset="0"/>
              <a:cs typeface="Arial" panose="020B0604020202020204" pitchFamily="34" charset="0"/>
            </a:endParaRPr>
          </a:p>
          <a:p>
            <a:pPr>
              <a:lnSpc>
                <a:spcPct val="150000"/>
              </a:lnSpc>
            </a:pPr>
            <a:r>
              <a:rPr lang="en-GB" sz="900" dirty="0" smtClean="0">
                <a:latin typeface="Arial" panose="020B0604020202020204" pitchFamily="34" charset="0"/>
                <a:cs typeface="Arial" panose="020B0604020202020204" pitchFamily="34" charset="0"/>
              </a:rPr>
              <a:t>According </a:t>
            </a:r>
            <a:r>
              <a:rPr lang="en-GB" sz="900" dirty="0">
                <a:latin typeface="Arial" panose="020B0604020202020204" pitchFamily="34" charset="0"/>
                <a:cs typeface="Arial" panose="020B0604020202020204" pitchFamily="34" charset="0"/>
              </a:rPr>
              <a:t>to Cottrell (2019)  </a:t>
            </a:r>
            <a:r>
              <a:rPr lang="en-GB" sz="900" dirty="0" smtClean="0">
                <a:latin typeface="Arial" panose="020B0604020202020204" pitchFamily="34" charset="0"/>
                <a:cs typeface="Arial" panose="020B0604020202020204" pitchFamily="34" charset="0"/>
              </a:rPr>
              <a:t>trying to write down everything that your lecturer has said is an </a:t>
            </a:r>
            <a:r>
              <a:rPr lang="en-GB" sz="900" dirty="0">
                <a:latin typeface="Arial" panose="020B0604020202020204" pitchFamily="34" charset="0"/>
                <a:cs typeface="Arial" panose="020B0604020202020204" pitchFamily="34" charset="0"/>
              </a:rPr>
              <a:t>ineffective strategy. </a:t>
            </a:r>
          </a:p>
          <a:p>
            <a:pPr>
              <a:lnSpc>
                <a:spcPct val="150000"/>
              </a:lnSpc>
            </a:pPr>
            <a:r>
              <a:rPr lang="en-GB" sz="900" dirty="0" smtClean="0">
                <a:latin typeface="Arial" panose="020B0604020202020204" pitchFamily="34" charset="0"/>
                <a:cs typeface="Arial" panose="020B0604020202020204" pitchFamily="34" charset="0"/>
              </a:rPr>
              <a:t>Taking notes that are readable to you during your studies is very important, you should consider the information you are writing down whether it is useful to you and if you understand what you are writing. It is also very important not to write to many notes as they may confuse you by overloading information especially if not effectively written. </a:t>
            </a:r>
          </a:p>
          <a:p>
            <a:pPr>
              <a:lnSpc>
                <a:spcPct val="150000"/>
              </a:lnSpc>
            </a:pPr>
            <a:r>
              <a:rPr lang="en-GB" sz="900" dirty="0" smtClean="0">
                <a:latin typeface="Arial" panose="020B0604020202020204" pitchFamily="34" charset="0"/>
                <a:cs typeface="Arial" panose="020B0604020202020204" pitchFamily="34" charset="0"/>
              </a:rPr>
              <a:t>Do what works for you and not what works for others , remember your notes are only as good as you have taken.</a:t>
            </a:r>
            <a:endParaRPr lang="en-GB" sz="900" dirty="0">
              <a:latin typeface="Arial" panose="020B0604020202020204" pitchFamily="34" charset="0"/>
              <a:cs typeface="Arial" panose="020B0604020202020204" pitchFamily="34" charset="0"/>
            </a:endParaRPr>
          </a:p>
        </p:txBody>
      </p:sp>
      <p:sp>
        <p:nvSpPr>
          <p:cNvPr id="21" name="TextBox 20"/>
          <p:cNvSpPr txBox="1"/>
          <p:nvPr/>
        </p:nvSpPr>
        <p:spPr>
          <a:xfrm>
            <a:off x="219782" y="5519172"/>
            <a:ext cx="11807825" cy="1246495"/>
          </a:xfrm>
          <a:prstGeom prst="rect">
            <a:avLst/>
          </a:prstGeom>
          <a:noFill/>
        </p:spPr>
        <p:txBody>
          <a:bodyPr wrap="square" rtlCol="0">
            <a:spAutoFit/>
          </a:bodyPr>
          <a:lstStyle/>
          <a:p>
            <a:pPr>
              <a:lnSpc>
                <a:spcPct val="150000"/>
              </a:lnSpc>
            </a:pPr>
            <a:r>
              <a:rPr lang="en-GB" sz="1400" u="sng" dirty="0" smtClean="0">
                <a:latin typeface="Arial" panose="020B0604020202020204" pitchFamily="34" charset="0"/>
                <a:cs typeface="Arial" panose="020B0604020202020204" pitchFamily="34" charset="0"/>
              </a:rPr>
              <a:t>Conclusion:</a:t>
            </a:r>
            <a:r>
              <a:rPr lang="en-GB" u="sng" dirty="0" smtClean="0"/>
              <a:t/>
            </a:r>
            <a:br>
              <a:rPr lang="en-GB" u="sng" dirty="0" smtClean="0"/>
            </a:br>
            <a:r>
              <a:rPr lang="en-GB" sz="900" dirty="0" smtClean="0">
                <a:latin typeface="Arial" panose="020B0604020202020204" pitchFamily="34" charset="0"/>
                <a:cs typeface="Arial" panose="020B0604020202020204" pitchFamily="34" charset="0"/>
              </a:rPr>
              <a:t>I believe that when used together Note taking, Time Management and Research skills, are great tools for your Academic </a:t>
            </a:r>
            <a:r>
              <a:rPr lang="en-GB" sz="900" dirty="0">
                <a:latin typeface="Arial" panose="020B0604020202020204" pitchFamily="34" charset="0"/>
                <a:cs typeface="Arial" panose="020B0604020202020204" pitchFamily="34" charset="0"/>
              </a:rPr>
              <a:t>study </a:t>
            </a:r>
            <a:r>
              <a:rPr lang="en-GB" sz="900" dirty="0" smtClean="0">
                <a:latin typeface="Arial" panose="020B0604020202020204" pitchFamily="34" charset="0"/>
                <a:cs typeface="Arial" panose="020B0604020202020204" pitchFamily="34" charset="0"/>
              </a:rPr>
              <a:t>skills. These skills are </a:t>
            </a:r>
            <a:r>
              <a:rPr lang="en-GB" sz="900" dirty="0">
                <a:latin typeface="Arial" panose="020B0604020202020204" pitchFamily="34" charset="0"/>
                <a:cs typeface="Arial" panose="020B0604020202020204" pitchFamily="34" charset="0"/>
              </a:rPr>
              <a:t>imperative to a students success during their time of </a:t>
            </a:r>
            <a:r>
              <a:rPr lang="en-GB" sz="900" dirty="0" smtClean="0">
                <a:latin typeface="Arial" panose="020B0604020202020204" pitchFamily="34" charset="0"/>
                <a:cs typeface="Arial" panose="020B0604020202020204" pitchFamily="34" charset="0"/>
              </a:rPr>
              <a:t>education and will better a persons knowledge.</a:t>
            </a:r>
            <a:endParaRPr lang="en-GB" sz="900" dirty="0">
              <a:latin typeface="Arial" panose="020B0604020202020204" pitchFamily="34" charset="0"/>
              <a:cs typeface="Arial" panose="020B0604020202020204" pitchFamily="34" charset="0"/>
            </a:endParaRPr>
          </a:p>
          <a:p>
            <a:r>
              <a:rPr lang="en-GB" u="sng" dirty="0" smtClean="0"/>
              <a:t/>
            </a:r>
            <a:br>
              <a:rPr lang="en-GB" u="sng" dirty="0" smtClean="0"/>
            </a:br>
            <a:endParaRPr lang="en-GB" sz="900" dirty="0">
              <a:latin typeface="Arial" panose="020B0604020202020204" pitchFamily="34" charset="0"/>
              <a:cs typeface="Arial" panose="020B0604020202020204" pitchFamily="34" charset="0"/>
            </a:endParaRPr>
          </a:p>
        </p:txBody>
      </p:sp>
      <p:sp>
        <p:nvSpPr>
          <p:cNvPr id="22" name="TextBox 21"/>
          <p:cNvSpPr txBox="1"/>
          <p:nvPr/>
        </p:nvSpPr>
        <p:spPr>
          <a:xfrm>
            <a:off x="3062989" y="256713"/>
            <a:ext cx="4297975" cy="3008516"/>
          </a:xfrm>
          <a:prstGeom prst="rect">
            <a:avLst/>
          </a:prstGeom>
          <a:gradFill>
            <a:gsLst>
              <a:gs pos="1000">
                <a:schemeClr val="accent2">
                  <a:lumMod val="40000"/>
                  <a:lumOff val="60000"/>
                </a:schemeClr>
              </a:gs>
              <a:gs pos="39000">
                <a:schemeClr val="accent1">
                  <a:lumMod val="30000"/>
                  <a:lumOff val="70000"/>
                </a:schemeClr>
              </a:gs>
            </a:gsLst>
            <a:lin ang="5400000" scaled="1"/>
          </a:gradFill>
        </p:spPr>
        <p:txBody>
          <a:bodyPr wrap="square" rtlCol="0">
            <a:spAutoFit/>
          </a:bodyPr>
          <a:lstStyle/>
          <a:p>
            <a:r>
              <a:rPr lang="en-GB" sz="1400" dirty="0" smtClean="0">
                <a:latin typeface="Arial" panose="020B0604020202020204" pitchFamily="34" charset="0"/>
                <a:cs typeface="Arial" panose="020B0604020202020204" pitchFamily="34" charset="0"/>
              </a:rPr>
              <a:t>Time Management </a:t>
            </a:r>
            <a:br>
              <a:rPr lang="en-GB" sz="1400" dirty="0" smtClean="0">
                <a:latin typeface="Arial" panose="020B0604020202020204" pitchFamily="34" charset="0"/>
                <a:cs typeface="Arial" panose="020B0604020202020204" pitchFamily="34" charset="0"/>
              </a:rPr>
            </a:br>
            <a:endParaRPr lang="en-GB" dirty="0" smtClean="0"/>
          </a:p>
          <a:p>
            <a:pPr>
              <a:lnSpc>
                <a:spcPct val="150000"/>
              </a:lnSpc>
            </a:pPr>
            <a:r>
              <a:rPr lang="en-GB" sz="900" dirty="0" smtClean="0">
                <a:latin typeface="Arial" panose="020B0604020202020204" pitchFamily="34" charset="0"/>
                <a:cs typeface="Arial" panose="020B0604020202020204" pitchFamily="34" charset="0"/>
              </a:rPr>
              <a:t>Time management is a skill of organizing and planning and when done effectively will help and benefit you and is definitely an essential aspect of study skills. You should be responsible for the majority of your timetable during your studies apart from your lecture schedule. Being able to manage your time effectively is vitally important as when you have a clear view on what is ahead you become more focused and more productive. </a:t>
            </a:r>
          </a:p>
          <a:p>
            <a:pPr>
              <a:lnSpc>
                <a:spcPct val="150000"/>
              </a:lnSpc>
            </a:pPr>
            <a:r>
              <a:rPr lang="en-GB" sz="900" dirty="0" smtClean="0">
                <a:latin typeface="Arial" panose="020B0604020202020204" pitchFamily="34" charset="0"/>
                <a:cs typeface="Arial" panose="020B0604020202020204" pitchFamily="34" charset="0"/>
              </a:rPr>
              <a:t>According to Cottrell (2019) it is worth developing your time management and time-awareness skills if you are feeling the pressure of a time sensitive task or if you are prone to wasting time.</a:t>
            </a:r>
            <a:endParaRPr lang="en-GB" sz="900" dirty="0">
              <a:latin typeface="Arial" panose="020B0604020202020204" pitchFamily="34" charset="0"/>
              <a:cs typeface="Arial" panose="020B0604020202020204" pitchFamily="34" charset="0"/>
            </a:endParaRPr>
          </a:p>
          <a:p>
            <a:endParaRPr lang="en-GB" dirty="0" smtClean="0"/>
          </a:p>
          <a:p>
            <a:endParaRPr lang="en-GB" dirty="0"/>
          </a:p>
        </p:txBody>
      </p:sp>
      <p:sp>
        <p:nvSpPr>
          <p:cNvPr id="24" name="TextBox 23"/>
          <p:cNvSpPr txBox="1"/>
          <p:nvPr/>
        </p:nvSpPr>
        <p:spPr>
          <a:xfrm>
            <a:off x="8315839" y="1784044"/>
            <a:ext cx="3303494" cy="3970318"/>
          </a:xfrm>
          <a:prstGeom prst="rect">
            <a:avLst/>
          </a:prstGeom>
          <a:gradFill>
            <a:gsLst>
              <a:gs pos="1000">
                <a:schemeClr val="accent2">
                  <a:lumMod val="40000"/>
                  <a:lumOff val="60000"/>
                </a:schemeClr>
              </a:gs>
              <a:gs pos="39000">
                <a:schemeClr val="accent1">
                  <a:lumMod val="30000"/>
                  <a:lumOff val="70000"/>
                </a:schemeClr>
              </a:gs>
            </a:gsLst>
            <a:lin ang="5400000" scaled="1"/>
          </a:gradFill>
        </p:spPr>
        <p:txBody>
          <a:bodyPr wrap="square" rtlCol="0">
            <a:spAutoFit/>
          </a:bodyPr>
          <a:lstStyle/>
          <a:p>
            <a:r>
              <a:rPr lang="en-GB" sz="1400" dirty="0" smtClean="0">
                <a:latin typeface="Arial" panose="020B0604020202020204" pitchFamily="34" charset="0"/>
                <a:cs typeface="Arial" panose="020B0604020202020204" pitchFamily="34" charset="0"/>
              </a:rPr>
              <a:t>Research</a:t>
            </a:r>
            <a:r>
              <a:rPr lang="en-GB" dirty="0" smtClean="0"/>
              <a:t> </a:t>
            </a:r>
            <a:br>
              <a:rPr lang="en-GB" dirty="0" smtClean="0"/>
            </a:br>
            <a:endParaRPr lang="en-GB" dirty="0" smtClean="0"/>
          </a:p>
          <a:p>
            <a:pPr>
              <a:lnSpc>
                <a:spcPct val="150000"/>
              </a:lnSpc>
            </a:pPr>
            <a:r>
              <a:rPr lang="en-GB" sz="900" dirty="0" smtClean="0">
                <a:latin typeface="Arial" panose="020B0604020202020204" pitchFamily="34" charset="0"/>
                <a:cs typeface="Arial" panose="020B0604020202020204" pitchFamily="34" charset="0"/>
              </a:rPr>
              <a:t>During you academic studies researching will be an essential skill to you as you will need to read a lot of different sources to gain the most accurate information as possible to you. When paraphrasing or quoting a persons work you have found during your research you should always use the correct methods of referencing this would be Harvard Referencing style for your academic studies. During your academic studies there will be a number of resources available to you to source information such as the Campus Library and the online databases.</a:t>
            </a:r>
          </a:p>
          <a:p>
            <a:pPr>
              <a:lnSpc>
                <a:spcPct val="150000"/>
              </a:lnSpc>
            </a:pPr>
            <a:r>
              <a:rPr lang="en-GB" sz="900" dirty="0" smtClean="0">
                <a:latin typeface="Arial" panose="020B0604020202020204" pitchFamily="34" charset="0"/>
                <a:cs typeface="Arial" panose="020B0604020202020204" pitchFamily="34" charset="0"/>
              </a:rPr>
              <a:t>The purpose of research is to enhance your knowledge on information you may already know or developing new information completely. As stated by Moore ‘et al ‘ (2010)                        do not be put off by the language of research as long as you have a basic understanding of regularly used words do not let it intimidate you.</a:t>
            </a:r>
          </a:p>
        </p:txBody>
      </p:sp>
      <p:pic>
        <p:nvPicPr>
          <p:cNvPr id="25" name="Picture 24"/>
          <p:cNvPicPr>
            <a:picLocks noChangeAspect="1"/>
          </p:cNvPicPr>
          <p:nvPr/>
        </p:nvPicPr>
        <p:blipFill>
          <a:blip r:embed="rId2"/>
          <a:stretch>
            <a:fillRect/>
          </a:stretch>
        </p:blipFill>
        <p:spPr>
          <a:xfrm>
            <a:off x="5563769" y="2759520"/>
            <a:ext cx="2136435" cy="2090366"/>
          </a:xfrm>
          <a:prstGeom prst="rect">
            <a:avLst/>
          </a:prstGeom>
        </p:spPr>
      </p:pic>
      <p:pic>
        <p:nvPicPr>
          <p:cNvPr id="26" name="Picture 25"/>
          <p:cNvPicPr>
            <a:picLocks noChangeAspect="1"/>
          </p:cNvPicPr>
          <p:nvPr/>
        </p:nvPicPr>
        <p:blipFill>
          <a:blip r:embed="rId3"/>
          <a:stretch>
            <a:fillRect/>
          </a:stretch>
        </p:blipFill>
        <p:spPr>
          <a:xfrm>
            <a:off x="3155417" y="2759520"/>
            <a:ext cx="2056560" cy="2090366"/>
          </a:xfrm>
          <a:prstGeom prst="rect">
            <a:avLst/>
          </a:prstGeom>
        </p:spPr>
      </p:pic>
      <p:sp>
        <p:nvSpPr>
          <p:cNvPr id="27" name="TextBox 26"/>
          <p:cNvSpPr txBox="1"/>
          <p:nvPr/>
        </p:nvSpPr>
        <p:spPr>
          <a:xfrm>
            <a:off x="3273965" y="4890446"/>
            <a:ext cx="2336465"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Graphic Map – My typical time.</a:t>
            </a:r>
            <a:endParaRPr lang="en-GB" sz="900" dirty="0">
              <a:latin typeface="Arial" panose="020B0604020202020204" pitchFamily="34" charset="0"/>
              <a:cs typeface="Arial" panose="020B0604020202020204" pitchFamily="34" charset="0"/>
            </a:endParaRPr>
          </a:p>
        </p:txBody>
      </p:sp>
      <p:sp>
        <p:nvSpPr>
          <p:cNvPr id="28" name="TextBox 27"/>
          <p:cNvSpPr txBox="1"/>
          <p:nvPr/>
        </p:nvSpPr>
        <p:spPr>
          <a:xfrm>
            <a:off x="5752930" y="4890446"/>
            <a:ext cx="1947274"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Graphic Map – My preferred time. </a:t>
            </a:r>
            <a:endParaRPr lang="en-GB" sz="900" dirty="0">
              <a:latin typeface="Arial" panose="020B0604020202020204" pitchFamily="34" charset="0"/>
              <a:cs typeface="Arial" panose="020B0604020202020204" pitchFamily="34" charset="0"/>
            </a:endParaRPr>
          </a:p>
        </p:txBody>
      </p:sp>
      <p:sp>
        <p:nvSpPr>
          <p:cNvPr id="29" name="TextBox 28"/>
          <p:cNvSpPr txBox="1"/>
          <p:nvPr/>
        </p:nvSpPr>
        <p:spPr>
          <a:xfrm>
            <a:off x="4948153" y="5046422"/>
            <a:ext cx="1465729" cy="230832"/>
          </a:xfrm>
          <a:prstGeom prst="rect">
            <a:avLst/>
          </a:prstGeom>
          <a:noFill/>
        </p:spPr>
        <p:txBody>
          <a:bodyPr wrap="square" rtlCol="0">
            <a:spAutoFit/>
          </a:bodyPr>
          <a:lstStyle/>
          <a:p>
            <a:r>
              <a:rPr lang="en-GB" sz="900" i="1" dirty="0" smtClean="0">
                <a:latin typeface="Arial" panose="020B0604020202020204" pitchFamily="34" charset="0"/>
                <a:cs typeface="Arial" panose="020B0604020202020204" pitchFamily="34" charset="0"/>
              </a:rPr>
              <a:t>Cottrell (2019</a:t>
            </a:r>
            <a:r>
              <a:rPr lang="en-GB" sz="900" dirty="0" smtClean="0"/>
              <a:t>)</a:t>
            </a:r>
            <a:endParaRPr lang="en-GB" sz="900" dirty="0"/>
          </a:p>
        </p:txBody>
      </p:sp>
    </p:spTree>
    <p:extLst>
      <p:ext uri="{BB962C8B-B14F-4D97-AF65-F5344CB8AC3E}">
        <p14:creationId xmlns:p14="http://schemas.microsoft.com/office/powerpoint/2010/main" val="1105029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10502537" y="156754"/>
            <a:ext cx="2782389" cy="646331"/>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Rachel</a:t>
            </a:r>
            <a:r>
              <a:rPr lang="en-GB" dirty="0" smtClean="0">
                <a:latin typeface="Times New Roman" panose="02020603050405020304" pitchFamily="18" charset="0"/>
                <a:cs typeface="Times New Roman" panose="02020603050405020304" pitchFamily="18" charset="0"/>
              </a:rPr>
              <a:t> </a:t>
            </a:r>
            <a:r>
              <a:rPr lang="en-GB" sz="900" dirty="0" smtClean="0">
                <a:latin typeface="Arial" panose="020B0604020202020204" pitchFamily="34" charset="0"/>
                <a:cs typeface="Arial" panose="020B0604020202020204" pitchFamily="34" charset="0"/>
              </a:rPr>
              <a:t>Thomas</a:t>
            </a:r>
            <a:br>
              <a:rPr lang="en-GB" sz="900" dirty="0" smtClean="0">
                <a:latin typeface="Arial" panose="020B0604020202020204" pitchFamily="34" charset="0"/>
                <a:cs typeface="Arial" panose="020B0604020202020204" pitchFamily="34" charset="0"/>
              </a:rPr>
            </a:br>
            <a:r>
              <a:rPr lang="en-GB" sz="900" dirty="0" smtClean="0">
                <a:latin typeface="Arial" panose="020B0604020202020204" pitchFamily="34" charset="0"/>
                <a:cs typeface="Arial" panose="020B0604020202020204" pitchFamily="34" charset="0"/>
              </a:rPr>
              <a:t>2312291</a:t>
            </a:r>
            <a:br>
              <a:rPr lang="en-GB" sz="900" dirty="0" smtClean="0">
                <a:latin typeface="Arial" panose="020B0604020202020204" pitchFamily="34" charset="0"/>
                <a:cs typeface="Arial" panose="020B0604020202020204" pitchFamily="34" charset="0"/>
              </a:rPr>
            </a:br>
            <a:r>
              <a:rPr lang="en-GB" sz="900" dirty="0" smtClean="0">
                <a:latin typeface="Arial" panose="020B0604020202020204" pitchFamily="34" charset="0"/>
                <a:cs typeface="Arial" panose="020B0604020202020204" pitchFamily="34" charset="0"/>
              </a:rPr>
              <a:t>ECEY4008</a:t>
            </a:r>
            <a:endParaRPr lang="en-GB" sz="900" dirty="0">
              <a:latin typeface="Arial" panose="020B0604020202020204" pitchFamily="34" charset="0"/>
              <a:cs typeface="Arial" panose="020B0604020202020204" pitchFamily="34" charset="0"/>
            </a:endParaRPr>
          </a:p>
        </p:txBody>
      </p:sp>
      <p:sp>
        <p:nvSpPr>
          <p:cNvPr id="3" name="TextBox 2"/>
          <p:cNvSpPr txBox="1"/>
          <p:nvPr/>
        </p:nvSpPr>
        <p:spPr>
          <a:xfrm>
            <a:off x="838200" y="1377950"/>
            <a:ext cx="11353800" cy="1600438"/>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Reference List</a:t>
            </a:r>
          </a:p>
          <a:p>
            <a:endParaRPr lang="en-GB" dirty="0"/>
          </a:p>
          <a:p>
            <a:r>
              <a:rPr lang="en-GB" sz="1100" dirty="0" smtClean="0">
                <a:latin typeface="Arial" panose="020B0604020202020204" pitchFamily="34" charset="0"/>
                <a:cs typeface="Arial" panose="020B0604020202020204" pitchFamily="34" charset="0"/>
              </a:rPr>
              <a:t>Cottrell</a:t>
            </a:r>
            <a:r>
              <a:rPr lang="en-GB" sz="1100" dirty="0">
                <a:latin typeface="Arial" panose="020B0604020202020204" pitchFamily="34" charset="0"/>
                <a:cs typeface="Arial" panose="020B0604020202020204" pitchFamily="34" charset="0"/>
              </a:rPr>
              <a:t>, Stella. </a:t>
            </a:r>
            <a:r>
              <a:rPr lang="en-GB" sz="1100" i="1" dirty="0">
                <a:latin typeface="Arial" panose="020B0604020202020204" pitchFamily="34" charset="0"/>
                <a:cs typeface="Arial" panose="020B0604020202020204" pitchFamily="34" charset="0"/>
              </a:rPr>
              <a:t>The Study Skills Handbook</a:t>
            </a:r>
            <a:r>
              <a:rPr lang="en-GB" sz="1100" dirty="0">
                <a:latin typeface="Arial" panose="020B0604020202020204" pitchFamily="34" charset="0"/>
                <a:cs typeface="Arial" panose="020B0604020202020204" pitchFamily="34" charset="0"/>
              </a:rPr>
              <a:t>, Bloomsbury Publishing Plc, 2019.</a:t>
            </a:r>
            <a:r>
              <a:rPr lang="en-GB" sz="1100" i="1" dirty="0">
                <a:latin typeface="Arial" panose="020B0604020202020204" pitchFamily="34" charset="0"/>
                <a:cs typeface="Arial" panose="020B0604020202020204" pitchFamily="34" charset="0"/>
              </a:rPr>
              <a:t> ProQuest </a:t>
            </a:r>
            <a:r>
              <a:rPr lang="en-GB" sz="1100" i="1" dirty="0" err="1">
                <a:latin typeface="Arial" panose="020B0604020202020204" pitchFamily="34" charset="0"/>
                <a:cs typeface="Arial" panose="020B0604020202020204" pitchFamily="34" charset="0"/>
              </a:rPr>
              <a:t>Ebook</a:t>
            </a:r>
            <a:r>
              <a:rPr lang="en-GB" sz="1100" i="1" dirty="0">
                <a:latin typeface="Arial" panose="020B0604020202020204" pitchFamily="34" charset="0"/>
                <a:cs typeface="Arial" panose="020B0604020202020204" pitchFamily="34" charset="0"/>
              </a:rPr>
              <a:t> Central</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2"/>
              </a:rPr>
              <a:t>http://</a:t>
            </a:r>
            <a:r>
              <a:rPr lang="en-GB" sz="1100" dirty="0" smtClean="0">
                <a:latin typeface="Arial" panose="020B0604020202020204" pitchFamily="34" charset="0"/>
                <a:cs typeface="Arial" panose="020B0604020202020204" pitchFamily="34" charset="0"/>
                <a:hlinkClick r:id="rId2"/>
              </a:rPr>
              <a:t>ebookcentral.proquest.com/lib/trinity/detail.action?docID=6234945</a:t>
            </a:r>
            <a:r>
              <a:rPr lang="en-GB" sz="1100" dirty="0" smtClean="0">
                <a:latin typeface="Arial" panose="020B0604020202020204" pitchFamily="34" charset="0"/>
                <a:cs typeface="Arial" panose="020B0604020202020204" pitchFamily="34" charset="0"/>
              </a:rPr>
              <a:t>.</a:t>
            </a:r>
          </a:p>
          <a:p>
            <a:endParaRPr lang="en-GB" sz="9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Moore, </a:t>
            </a:r>
            <a:r>
              <a:rPr lang="en-GB" sz="1200" dirty="0" smtClean="0">
                <a:latin typeface="Arial" panose="020B0604020202020204" pitchFamily="34" charset="0"/>
                <a:cs typeface="Arial" panose="020B0604020202020204" pitchFamily="34" charset="0"/>
              </a:rPr>
              <a:t>Sarah. Et al ProQuest </a:t>
            </a:r>
            <a:r>
              <a:rPr lang="en-GB" sz="1200" dirty="0">
                <a:latin typeface="Arial" panose="020B0604020202020204" pitchFamily="34" charset="0"/>
                <a:cs typeface="Arial" panose="020B0604020202020204" pitchFamily="34" charset="0"/>
              </a:rPr>
              <a:t>(</a:t>
            </a:r>
            <a:r>
              <a:rPr lang="en-GB" sz="1200" dirty="0" smtClean="0">
                <a:latin typeface="Arial" panose="020B0604020202020204" pitchFamily="34" charset="0"/>
                <a:cs typeface="Arial" panose="020B0604020202020204" pitchFamily="34" charset="0"/>
              </a:rPr>
              <a:t>Firm) Maidenhead</a:t>
            </a:r>
            <a:r>
              <a:rPr lang="en-GB" sz="1200" dirty="0">
                <a:latin typeface="Arial" panose="020B0604020202020204" pitchFamily="34" charset="0"/>
                <a:cs typeface="Arial" panose="020B0604020202020204" pitchFamily="34" charset="0"/>
              </a:rPr>
              <a:t>, England : Open University Press; </a:t>
            </a:r>
            <a:r>
              <a:rPr lang="en-GB" sz="1200" dirty="0" smtClean="0">
                <a:latin typeface="Arial" panose="020B0604020202020204" pitchFamily="34" charset="0"/>
                <a:cs typeface="Arial" panose="020B0604020202020204" pitchFamily="34" charset="0"/>
              </a:rPr>
              <a:t>2010  </a:t>
            </a:r>
            <a:r>
              <a:rPr lang="en-GB" sz="1200" dirty="0" smtClean="0">
                <a:latin typeface="Arial" panose="020B0604020202020204" pitchFamily="34" charset="0"/>
                <a:cs typeface="Arial" panose="020B0604020202020204" pitchFamily="34" charset="0"/>
                <a:hlinkClick r:id="rId2"/>
              </a:rPr>
              <a:t>http</a:t>
            </a:r>
            <a:r>
              <a:rPr lang="en-GB" sz="1200" dirty="0">
                <a:latin typeface="Arial" panose="020B0604020202020204" pitchFamily="34" charset="0"/>
                <a:cs typeface="Arial" panose="020B0604020202020204" pitchFamily="34" charset="0"/>
                <a:hlinkClick r:id="rId2"/>
              </a:rPr>
              <a:t>://ebookcentral.proquest.com/lib/trinity/detail.action?docID=6234945</a:t>
            </a:r>
            <a:r>
              <a:rPr lang="en-GB" sz="12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33340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14281</TotalTime>
  <Words>515</Words>
  <Application>Microsoft Office PowerPoint</Application>
  <PresentationFormat>Widescreen</PresentationFormat>
  <Paragraphs>25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Thomas</dc:creator>
  <cp:lastModifiedBy>Rachel Thomas</cp:lastModifiedBy>
  <cp:revision>37</cp:revision>
  <dcterms:created xsi:type="dcterms:W3CDTF">2023-09-19T16:43:46Z</dcterms:created>
  <dcterms:modified xsi:type="dcterms:W3CDTF">2023-09-29T14:45:25Z</dcterms:modified>
</cp:coreProperties>
</file>