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73" r:id="rId5"/>
    <p:sldId id="274" r:id="rId6"/>
    <p:sldId id="258" r:id="rId7"/>
    <p:sldId id="259" r:id="rId8"/>
    <p:sldId id="260" r:id="rId9"/>
    <p:sldId id="261" r:id="rId10"/>
    <p:sldId id="262" r:id="rId11"/>
    <p:sldId id="263" r:id="rId12"/>
    <p:sldId id="264" r:id="rId13"/>
    <p:sldId id="265" r:id="rId14"/>
    <p:sldId id="266" r:id="rId15"/>
    <p:sldId id="272" r:id="rId16"/>
    <p:sldId id="267" r:id="rId17"/>
    <p:sldId id="278" r:id="rId18"/>
    <p:sldId id="268" r:id="rId19"/>
    <p:sldId id="269" r:id="rId20"/>
    <p:sldId id="270" r:id="rId21"/>
    <p:sldId id="271"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BBC5B0E-4FDF-4E56-A5B5-51260794C231}"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3606969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BC5B0E-4FDF-4E56-A5B5-51260794C231}"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2170984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BC5B0E-4FDF-4E56-A5B5-51260794C231}"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69837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BC5B0E-4FDF-4E56-A5B5-51260794C231}"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3381645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BBC5B0E-4FDF-4E56-A5B5-51260794C231}" type="datetimeFigureOut">
              <a:rPr lang="en-GB" smtClean="0"/>
              <a:t>21/02/2017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3474438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BBC5B0E-4FDF-4E56-A5B5-51260794C231}" type="datetimeFigureOut">
              <a:rPr lang="en-GB" smtClean="0"/>
              <a:t>21/02/2017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4054762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BC5B0E-4FDF-4E56-A5B5-51260794C231}" type="datetimeFigureOut">
              <a:rPr lang="en-GB" smtClean="0"/>
              <a:t>21/02/2017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2640386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BC5B0E-4FDF-4E56-A5B5-51260794C231}"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3081866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BC5B0E-4FDF-4E56-A5B5-51260794C231}"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3309146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BC5B0E-4FDF-4E56-A5B5-51260794C231}"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2166438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BC5B0E-4FDF-4E56-A5B5-51260794C231}"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F19CA9-A213-4BFE-95A1-118DD4017EEB}" type="slidenum">
              <a:rPr lang="en-GB" smtClean="0"/>
              <a:t>‹#›</a:t>
            </a:fld>
            <a:endParaRPr lang="en-GB"/>
          </a:p>
        </p:txBody>
      </p:sp>
    </p:spTree>
    <p:extLst>
      <p:ext uri="{BB962C8B-B14F-4D97-AF65-F5344CB8AC3E}">
        <p14:creationId xmlns:p14="http://schemas.microsoft.com/office/powerpoint/2010/main" val="2326650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BC5B0E-4FDF-4E56-A5B5-51260794C231}" type="datetimeFigureOut">
              <a:rPr lang="en-GB" smtClean="0"/>
              <a:t>21/02/2017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F19CA9-A213-4BFE-95A1-118DD4017EEB}" type="slidenum">
              <a:rPr lang="en-GB" smtClean="0"/>
              <a:t>‹#›</a:t>
            </a:fld>
            <a:endParaRPr lang="en-GB"/>
          </a:p>
        </p:txBody>
      </p:sp>
    </p:spTree>
    <p:extLst>
      <p:ext uri="{BB962C8B-B14F-4D97-AF65-F5344CB8AC3E}">
        <p14:creationId xmlns:p14="http://schemas.microsoft.com/office/powerpoint/2010/main" val="1185727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_1dKYSQ1b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Working in Teams</a:t>
            </a:r>
            <a:br>
              <a:rPr lang="en-GB" dirty="0"/>
            </a:br>
            <a:endParaRPr lang="en-GB" dirty="0"/>
          </a:p>
        </p:txBody>
      </p:sp>
      <p:sp>
        <p:nvSpPr>
          <p:cNvPr id="3" name="Subtitle 2"/>
          <p:cNvSpPr>
            <a:spLocks noGrp="1"/>
          </p:cNvSpPr>
          <p:nvPr>
            <p:ph type="subTitle" idx="1"/>
          </p:nvPr>
        </p:nvSpPr>
        <p:spPr/>
        <p:txBody>
          <a:bodyPr/>
          <a:lstStyle/>
          <a:p>
            <a:r>
              <a:rPr lang="en-GB" dirty="0"/>
              <a:t>Week 1</a:t>
            </a:r>
          </a:p>
        </p:txBody>
      </p:sp>
      <p:pic>
        <p:nvPicPr>
          <p:cNvPr id="4" name="Picture 3" descr="TSD_logo2010"/>
          <p:cNvPicPr/>
          <p:nvPr/>
        </p:nvPicPr>
        <p:blipFill>
          <a:blip r:embed="rId2">
            <a:extLst>
              <a:ext uri="{28A0092B-C50C-407E-A947-70E740481C1C}">
                <a14:useLocalDpi xmlns:a14="http://schemas.microsoft.com/office/drawing/2010/main" val="0"/>
              </a:ext>
            </a:extLst>
          </a:blip>
          <a:srcRect/>
          <a:stretch>
            <a:fillRect/>
          </a:stretch>
        </p:blipFill>
        <p:spPr bwMode="auto">
          <a:xfrm>
            <a:off x="9117110" y="5772150"/>
            <a:ext cx="2886075" cy="1085850"/>
          </a:xfrm>
          <a:prstGeom prst="rect">
            <a:avLst/>
          </a:prstGeom>
          <a:noFill/>
          <a:ln>
            <a:noFill/>
          </a:ln>
        </p:spPr>
      </p:pic>
    </p:spTree>
    <p:extLst>
      <p:ext uri="{BB962C8B-B14F-4D97-AF65-F5344CB8AC3E}">
        <p14:creationId xmlns:p14="http://schemas.microsoft.com/office/powerpoint/2010/main" val="1751039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6000" dirty="0"/>
              <a:t>Getting to know </a:t>
            </a:r>
            <a:r>
              <a:rPr lang="en-GB" sz="6000"/>
              <a:t>each other</a:t>
            </a:r>
            <a:endParaRPr lang="en-GB" sz="6000" dirty="0"/>
          </a:p>
        </p:txBody>
      </p:sp>
    </p:spTree>
    <p:extLst>
      <p:ext uri="{BB962C8B-B14F-4D97-AF65-F5344CB8AC3E}">
        <p14:creationId xmlns:p14="http://schemas.microsoft.com/office/powerpoint/2010/main" val="28502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Part one</a:t>
            </a:r>
            <a:br>
              <a:rPr lang="en-GB" dirty="0"/>
            </a:b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dirty="0"/>
              <a:t>Introduction to the Module</a:t>
            </a:r>
          </a:p>
          <a:p>
            <a:endParaRPr lang="en-GB" dirty="0"/>
          </a:p>
        </p:txBody>
      </p:sp>
    </p:spTree>
    <p:extLst>
      <p:ext uri="{BB962C8B-B14F-4D97-AF65-F5344CB8AC3E}">
        <p14:creationId xmlns:p14="http://schemas.microsoft.com/office/powerpoint/2010/main" val="1799544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OUTCOMES</a:t>
            </a:r>
          </a:p>
        </p:txBody>
      </p:sp>
      <p:sp>
        <p:nvSpPr>
          <p:cNvPr id="3" name="Content Placeholder 2"/>
          <p:cNvSpPr>
            <a:spLocks noGrp="1"/>
          </p:cNvSpPr>
          <p:nvPr>
            <p:ph idx="1"/>
          </p:nvPr>
        </p:nvSpPr>
        <p:spPr/>
        <p:txBody>
          <a:bodyPr/>
          <a:lstStyle/>
          <a:p>
            <a:r>
              <a:rPr lang="en-GB" dirty="0"/>
              <a:t>By the end of this module students should be able to:  </a:t>
            </a:r>
          </a:p>
          <a:p>
            <a:pPr lvl="0" fontAlgn="base" hangingPunct="0"/>
            <a:r>
              <a:rPr lang="en-GB" dirty="0"/>
              <a:t>demonstrate an understanding of the importance of team working within an employment context;</a:t>
            </a:r>
          </a:p>
          <a:p>
            <a:pPr lvl="0" fontAlgn="base" hangingPunct="0"/>
            <a:r>
              <a:rPr lang="en-GB" dirty="0"/>
              <a:t>demonstrate understanding of the main theories relating to group dynamics; including ethical requirements;</a:t>
            </a:r>
          </a:p>
          <a:p>
            <a:pPr lvl="0" fontAlgn="base" hangingPunct="0"/>
            <a:r>
              <a:rPr lang="en-GB" dirty="0"/>
              <a:t>organise their knowledge and learning through use of a range of information resources, and present their work at the appropriate level.</a:t>
            </a:r>
          </a:p>
          <a:p>
            <a:endParaRPr lang="en-GB" dirty="0"/>
          </a:p>
        </p:txBody>
      </p:sp>
    </p:spTree>
    <p:extLst>
      <p:ext uri="{BB962C8B-B14F-4D97-AF65-F5344CB8AC3E}">
        <p14:creationId xmlns:p14="http://schemas.microsoft.com/office/powerpoint/2010/main" val="2709239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5530"/>
            <a:ext cx="12192000" cy="5991433"/>
          </a:xfrm>
        </p:spPr>
        <p:txBody>
          <a:bodyPr>
            <a:normAutofit fontScale="25000" lnSpcReduction="20000"/>
          </a:bodyPr>
          <a:lstStyle/>
          <a:p>
            <a:pPr>
              <a:buNone/>
            </a:pPr>
            <a:endParaRPr lang="en-GB" b="1" dirty="0"/>
          </a:p>
          <a:p>
            <a:pPr>
              <a:buNone/>
            </a:pPr>
            <a:r>
              <a:rPr lang="en-GB" sz="10000" b="1" i="1" dirty="0"/>
              <a:t>Subject-based practical skills</a:t>
            </a:r>
            <a:endParaRPr lang="en-GB" sz="10000" b="1" dirty="0"/>
          </a:p>
          <a:p>
            <a:pPr>
              <a:buNone/>
            </a:pPr>
            <a:r>
              <a:rPr lang="en-GB" sz="10000" b="1" i="1" dirty="0"/>
              <a:t> </a:t>
            </a:r>
            <a:endParaRPr lang="en-GB" sz="10000" b="1" dirty="0"/>
          </a:p>
          <a:p>
            <a:r>
              <a:rPr lang="en-GB" sz="10000" dirty="0"/>
              <a:t>Demonstrate the ability to articulate and respond to ideas as a team effectively through written and oral presentations</a:t>
            </a:r>
          </a:p>
          <a:p>
            <a:pPr marL="0" indent="0">
              <a:buNone/>
            </a:pPr>
            <a:r>
              <a:rPr lang="en-US" sz="10000" dirty="0"/>
              <a:t> </a:t>
            </a:r>
            <a:endParaRPr lang="en-GB" sz="10000" dirty="0"/>
          </a:p>
          <a:p>
            <a:r>
              <a:rPr lang="en-GB" sz="10000" dirty="0"/>
              <a:t>Undertake guided reading  and evaluation of sources relevant to specific aspects leading and managing teams at work.</a:t>
            </a:r>
          </a:p>
          <a:p>
            <a:pPr>
              <a:buNone/>
            </a:pPr>
            <a:r>
              <a:rPr lang="en-US" sz="10000" dirty="0"/>
              <a:t> 	 </a:t>
            </a:r>
            <a:endParaRPr lang="en-GB" sz="10000" dirty="0"/>
          </a:p>
          <a:p>
            <a:pPr>
              <a:buNone/>
            </a:pPr>
            <a:r>
              <a:rPr lang="en-GB" sz="10000" b="1" i="1" dirty="0"/>
              <a:t>Skills for life and work (general skills)</a:t>
            </a:r>
            <a:endParaRPr lang="en-GB" sz="10000" b="1" dirty="0"/>
          </a:p>
          <a:p>
            <a:r>
              <a:rPr lang="en-GB" sz="10000" dirty="0"/>
              <a:t>Develop a range of effective and creative communication skills, including written, oral, and visual for presentations as a member of a team.</a:t>
            </a:r>
          </a:p>
          <a:p>
            <a:pPr marL="0" indent="0">
              <a:buNone/>
            </a:pPr>
            <a:endParaRPr lang="en-GB" sz="10000" dirty="0"/>
          </a:p>
          <a:p>
            <a:r>
              <a:rPr lang="en-GB" sz="10000" dirty="0"/>
              <a:t>Embrace thinking differently, by “not to take team challenges “realities” at face value, but to consider why and how these challenges are created and reinforced, to consider the consequences of the challenges to the team members,  and to find ways to cope with them that may improve team work in the team. </a:t>
            </a:r>
          </a:p>
          <a:p>
            <a:endParaRPr lang="en-GB" dirty="0"/>
          </a:p>
        </p:txBody>
      </p:sp>
    </p:spTree>
    <p:extLst>
      <p:ext uri="{BB962C8B-B14F-4D97-AF65-F5344CB8AC3E}">
        <p14:creationId xmlns:p14="http://schemas.microsoft.com/office/powerpoint/2010/main" val="4285011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AIM(S)</a:t>
            </a:r>
            <a:br>
              <a:rPr lang="en-GB" b="1" dirty="0"/>
            </a:br>
            <a:endParaRPr lang="en-GB" dirty="0"/>
          </a:p>
        </p:txBody>
      </p:sp>
      <p:sp>
        <p:nvSpPr>
          <p:cNvPr id="3" name="Content Placeholder 2"/>
          <p:cNvSpPr>
            <a:spLocks noGrp="1"/>
          </p:cNvSpPr>
          <p:nvPr>
            <p:ph idx="1"/>
          </p:nvPr>
        </p:nvSpPr>
        <p:spPr/>
        <p:txBody>
          <a:bodyPr/>
          <a:lstStyle/>
          <a:p>
            <a:pPr fontAlgn="base" hangingPunct="0"/>
            <a:r>
              <a:rPr lang="en-GB" altLang="zh-CN" b="1" dirty="0">
                <a:ea typeface="宋体" pitchFamily="2" charset="-122"/>
              </a:rPr>
              <a:t>The main aims of this module are:</a:t>
            </a:r>
          </a:p>
          <a:p>
            <a:pPr lvl="0" fontAlgn="base" hangingPunct="0"/>
            <a:endParaRPr lang="en-GB" dirty="0"/>
          </a:p>
          <a:p>
            <a:pPr lvl="0" fontAlgn="base" hangingPunct="0"/>
            <a:r>
              <a:rPr lang="en-GB" dirty="0"/>
              <a:t>To introduce strategies for effective team working. </a:t>
            </a:r>
          </a:p>
          <a:p>
            <a:endParaRPr lang="en-GB" dirty="0"/>
          </a:p>
        </p:txBody>
      </p:sp>
    </p:spTree>
    <p:extLst>
      <p:ext uri="{BB962C8B-B14F-4D97-AF65-F5344CB8AC3E}">
        <p14:creationId xmlns:p14="http://schemas.microsoft.com/office/powerpoint/2010/main" val="214439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4805"/>
          </a:xfrm>
        </p:spPr>
        <p:txBody>
          <a:bodyPr/>
          <a:lstStyle/>
          <a:p>
            <a:r>
              <a:rPr lang="en-GB" dirty="0"/>
              <a:t>Recommended texts</a:t>
            </a:r>
          </a:p>
        </p:txBody>
      </p:sp>
      <p:sp>
        <p:nvSpPr>
          <p:cNvPr id="3" name="Content Placeholder 2"/>
          <p:cNvSpPr>
            <a:spLocks noGrp="1"/>
          </p:cNvSpPr>
          <p:nvPr>
            <p:ph idx="1"/>
          </p:nvPr>
        </p:nvSpPr>
        <p:spPr>
          <a:xfrm>
            <a:off x="838200" y="1325217"/>
            <a:ext cx="10515600" cy="5433392"/>
          </a:xfrm>
        </p:spPr>
        <p:txBody>
          <a:bodyPr>
            <a:normAutofit fontScale="62500" lnSpcReduction="20000"/>
          </a:bodyPr>
          <a:lstStyle/>
          <a:p>
            <a:pPr marL="0" indent="0">
              <a:buNone/>
            </a:pPr>
            <a:r>
              <a:rPr lang="en-GB" b="1" dirty="0"/>
              <a:t>Essential</a:t>
            </a:r>
          </a:p>
          <a:p>
            <a:r>
              <a:rPr lang="en-GB" dirty="0"/>
              <a:t>Cottrell, S. </a:t>
            </a:r>
            <a:r>
              <a:rPr lang="en-GB" i="1" dirty="0"/>
              <a:t>The Study Skills Handbook </a:t>
            </a:r>
            <a:r>
              <a:rPr lang="en-GB" dirty="0"/>
              <a:t>(2</a:t>
            </a:r>
            <a:r>
              <a:rPr lang="en-GB" baseline="30000" dirty="0"/>
              <a:t>nd</a:t>
            </a:r>
            <a:r>
              <a:rPr lang="en-GB" dirty="0"/>
              <a:t> edition).</a:t>
            </a:r>
            <a:r>
              <a:rPr lang="en-GB" i="1" dirty="0"/>
              <a:t> </a:t>
            </a:r>
            <a:r>
              <a:rPr lang="en-GB" dirty="0"/>
              <a:t>Hampshire: Palgrave MacMillan, 2003.</a:t>
            </a:r>
            <a:endParaRPr lang="en-GB" b="1" dirty="0"/>
          </a:p>
          <a:p>
            <a:r>
              <a:rPr lang="en-GB" dirty="0"/>
              <a:t>Pears, R. &amp; Shields, G.</a:t>
            </a:r>
            <a:r>
              <a:rPr lang="en-GB" i="1" dirty="0"/>
              <a:t> Cite Them Right</a:t>
            </a:r>
            <a:r>
              <a:rPr lang="en-GB" dirty="0"/>
              <a:t>. Basingstoke: Palgrave MacMillan, 2011. </a:t>
            </a:r>
            <a:endParaRPr lang="en-GB" b="1" dirty="0"/>
          </a:p>
          <a:p>
            <a:pPr marL="0" indent="0">
              <a:buNone/>
            </a:pPr>
            <a:br>
              <a:rPr lang="en-GB" b="1" dirty="0"/>
            </a:br>
            <a:r>
              <a:rPr lang="en-GB" b="1" dirty="0"/>
              <a:t>Recommended</a:t>
            </a:r>
          </a:p>
          <a:p>
            <a:r>
              <a:rPr lang="en-GB" dirty="0"/>
              <a:t>Cottrell, S. (2010) </a:t>
            </a:r>
            <a:r>
              <a:rPr lang="en-GB" i="1" dirty="0"/>
              <a:t>Skills for Success: The Personal Development Planning Handbook</a:t>
            </a:r>
            <a:r>
              <a:rPr lang="en-GB" dirty="0"/>
              <a:t> (2</a:t>
            </a:r>
            <a:r>
              <a:rPr lang="en-GB" baseline="30000" dirty="0"/>
              <a:t>nd</a:t>
            </a:r>
            <a:r>
              <a:rPr lang="en-GB" dirty="0"/>
              <a:t> edition). Hampshire: Palgrave MacMillan.</a:t>
            </a:r>
            <a:endParaRPr lang="en-GB" b="1" dirty="0"/>
          </a:p>
          <a:p>
            <a:r>
              <a:rPr lang="en-GB" dirty="0"/>
              <a:t>Levin, P. (2004) </a:t>
            </a:r>
            <a:r>
              <a:rPr lang="en-GB" i="1" dirty="0"/>
              <a:t>Write Great Essays.</a:t>
            </a:r>
            <a:r>
              <a:rPr lang="en-GB" dirty="0"/>
              <a:t> Maidenhead: Open University Press.</a:t>
            </a:r>
            <a:endParaRPr lang="en-GB" b="1" dirty="0"/>
          </a:p>
          <a:p>
            <a:r>
              <a:rPr lang="en-GB" dirty="0"/>
              <a:t>Mercer, N. (2006) </a:t>
            </a:r>
            <a:r>
              <a:rPr lang="en-GB" i="1" dirty="0"/>
              <a:t>The Guided Construction of Knowledge: talk amongst teachers and learners</a:t>
            </a:r>
            <a:r>
              <a:rPr lang="en-GB" dirty="0"/>
              <a:t>.  Clevedon: Multilingual Matters Ltd.</a:t>
            </a:r>
            <a:endParaRPr lang="en-GB" b="1" dirty="0"/>
          </a:p>
          <a:p>
            <a:r>
              <a:rPr lang="en-GB" dirty="0" err="1"/>
              <a:t>Pritchards</a:t>
            </a:r>
            <a:r>
              <a:rPr lang="en-GB" dirty="0"/>
              <a:t>, A. M. (2008)</a:t>
            </a:r>
            <a:r>
              <a:rPr lang="en-GB" i="1" dirty="0"/>
              <a:t> Studying and Learning at University: Vital Skills for Success in your Degree.</a:t>
            </a:r>
            <a:r>
              <a:rPr lang="en-GB" dirty="0"/>
              <a:t> London: Sage Publications.</a:t>
            </a:r>
          </a:p>
          <a:p>
            <a:r>
              <a:rPr lang="en-GB" dirty="0" err="1"/>
              <a:t>Seely</a:t>
            </a:r>
            <a:r>
              <a:rPr lang="en-GB" dirty="0"/>
              <a:t>, J. (2005) </a:t>
            </a:r>
            <a:r>
              <a:rPr lang="en-GB" i="1" dirty="0"/>
              <a:t>Oxford Guide to Effective Writing and Speaking (2</a:t>
            </a:r>
            <a:r>
              <a:rPr lang="en-GB" i="1" baseline="30000" dirty="0"/>
              <a:t>nd</a:t>
            </a:r>
            <a:r>
              <a:rPr lang="en-GB" i="1" dirty="0"/>
              <a:t> edition).</a:t>
            </a:r>
            <a:r>
              <a:rPr lang="en-GB" dirty="0"/>
              <a:t> Oxford: Open University Press.</a:t>
            </a:r>
            <a:endParaRPr lang="en-GB" b="1" dirty="0"/>
          </a:p>
          <a:p>
            <a:r>
              <a:rPr lang="en-GB" dirty="0"/>
              <a:t>Van Emden, J. &amp; Becker, L. (2010) </a:t>
            </a:r>
            <a:r>
              <a:rPr lang="en-GB" i="1" dirty="0"/>
              <a:t>Presentation Skills for Students </a:t>
            </a:r>
            <a:r>
              <a:rPr lang="en-GB" dirty="0"/>
              <a:t>(2</a:t>
            </a:r>
            <a:r>
              <a:rPr lang="en-GB" baseline="30000" dirty="0"/>
              <a:t>nd</a:t>
            </a:r>
            <a:r>
              <a:rPr lang="en-GB" dirty="0"/>
              <a:t> edition). Palgrave Macmillan.</a:t>
            </a:r>
            <a:endParaRPr lang="en-GB" b="1" dirty="0"/>
          </a:p>
          <a:p>
            <a:pPr marL="0" indent="0">
              <a:buNone/>
            </a:pPr>
            <a:r>
              <a:rPr lang="en-GB" b="1" dirty="0"/>
              <a:t> </a:t>
            </a:r>
            <a:endParaRPr lang="en-GB" dirty="0"/>
          </a:p>
          <a:p>
            <a:r>
              <a:rPr lang="en-GB" b="1" dirty="0" err="1"/>
              <a:t>Ebooks</a:t>
            </a:r>
            <a:r>
              <a:rPr lang="en-GB" b="1" dirty="0"/>
              <a:t> </a:t>
            </a:r>
            <a:endParaRPr lang="en-GB" dirty="0"/>
          </a:p>
          <a:p>
            <a:r>
              <a:rPr lang="en-GB" dirty="0"/>
              <a:t>Belbin, R.M. (2010) </a:t>
            </a:r>
            <a:r>
              <a:rPr lang="en-GB" i="1" dirty="0" err="1"/>
              <a:t>Teamroles</a:t>
            </a:r>
            <a:r>
              <a:rPr lang="en-GB" i="1" dirty="0"/>
              <a:t> at Work</a:t>
            </a:r>
            <a:r>
              <a:rPr lang="en-GB" dirty="0"/>
              <a:t>. Butterworth-Heinemann Title; 2 edition</a:t>
            </a:r>
          </a:p>
          <a:p>
            <a:r>
              <a:rPr lang="en-GB" dirty="0" err="1"/>
              <a:t>Magin</a:t>
            </a:r>
            <a:r>
              <a:rPr lang="en-GB" dirty="0"/>
              <a:t>, M. (2004) </a:t>
            </a:r>
            <a:r>
              <a:rPr lang="en-GB" i="1" dirty="0"/>
              <a:t>Making teams Work: 24 Lessons for working together successfully</a:t>
            </a:r>
            <a:r>
              <a:rPr lang="en-GB" dirty="0"/>
              <a:t>. McGraw-Hill Pub. </a:t>
            </a:r>
          </a:p>
          <a:p>
            <a:endParaRPr lang="en-GB" dirty="0"/>
          </a:p>
        </p:txBody>
      </p:sp>
    </p:spTree>
    <p:extLst>
      <p:ext uri="{BB962C8B-B14F-4D97-AF65-F5344CB8AC3E}">
        <p14:creationId xmlns:p14="http://schemas.microsoft.com/office/powerpoint/2010/main" val="2585551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and teaching strategies</a:t>
            </a:r>
          </a:p>
        </p:txBody>
      </p:sp>
      <p:sp>
        <p:nvSpPr>
          <p:cNvPr id="3" name="Content Placeholder 2"/>
          <p:cNvSpPr>
            <a:spLocks noGrp="1"/>
          </p:cNvSpPr>
          <p:nvPr>
            <p:ph idx="1"/>
          </p:nvPr>
        </p:nvSpPr>
        <p:spPr/>
        <p:txBody>
          <a:bodyPr>
            <a:normAutofit fontScale="92500" lnSpcReduction="20000"/>
          </a:bodyPr>
          <a:lstStyle/>
          <a:p>
            <a:r>
              <a:rPr lang="en-GB" sz="2400" dirty="0"/>
              <a:t>Lectures</a:t>
            </a:r>
          </a:p>
          <a:p>
            <a:pPr lvl="1"/>
            <a:r>
              <a:rPr lang="en-GB" sz="2000" dirty="0"/>
              <a:t>For the explanation of key themes and concepts</a:t>
            </a:r>
          </a:p>
          <a:p>
            <a:pPr lvl="2"/>
            <a:r>
              <a:rPr lang="en-GB" sz="1800" dirty="0"/>
              <a:t>principally lecturer talking but feel free to ask questions</a:t>
            </a:r>
          </a:p>
          <a:p>
            <a:r>
              <a:rPr lang="en-GB" sz="2400" dirty="0"/>
              <a:t>Workshops</a:t>
            </a:r>
          </a:p>
          <a:p>
            <a:pPr lvl="1"/>
            <a:r>
              <a:rPr lang="en-GB" sz="2000" dirty="0"/>
              <a:t>Various activities and cases</a:t>
            </a:r>
          </a:p>
          <a:p>
            <a:r>
              <a:rPr lang="en-GB" sz="2400" dirty="0"/>
              <a:t>Seminars</a:t>
            </a:r>
          </a:p>
          <a:p>
            <a:pPr lvl="1"/>
            <a:r>
              <a:rPr lang="en-GB" sz="2000" dirty="0"/>
              <a:t>For in depth consideration and discussion of specific issues connected to the issues discussed in the lecture</a:t>
            </a:r>
          </a:p>
          <a:p>
            <a:pPr lvl="1"/>
            <a:r>
              <a:rPr lang="en-GB" sz="2000" dirty="0"/>
              <a:t>A </a:t>
            </a:r>
            <a:r>
              <a:rPr lang="en-GB" sz="2000" b="1" dirty="0"/>
              <a:t>vital </a:t>
            </a:r>
            <a:r>
              <a:rPr lang="en-GB" sz="2000" dirty="0"/>
              <a:t>part of your learning!</a:t>
            </a:r>
          </a:p>
          <a:p>
            <a:r>
              <a:rPr lang="en-GB" sz="2400" dirty="0"/>
              <a:t>Moodle</a:t>
            </a:r>
          </a:p>
          <a:p>
            <a:pPr lvl="1"/>
            <a:r>
              <a:rPr lang="en-GB" sz="2000" dirty="0"/>
              <a:t>Web-pages devoted to the module</a:t>
            </a:r>
          </a:p>
          <a:p>
            <a:pPr lvl="1"/>
            <a:r>
              <a:rPr lang="en-GB" sz="2000" dirty="0"/>
              <a:t>Repository for resources</a:t>
            </a:r>
          </a:p>
          <a:p>
            <a:pPr lvl="1"/>
            <a:r>
              <a:rPr lang="en-GB" sz="2000" dirty="0"/>
              <a:t>Communication</a:t>
            </a:r>
          </a:p>
          <a:p>
            <a:r>
              <a:rPr lang="en-GB" sz="2400" dirty="0"/>
              <a:t>Reading/personal study – see reading list</a:t>
            </a:r>
          </a:p>
          <a:p>
            <a:pPr lvl="1"/>
            <a:r>
              <a:rPr lang="en-GB" sz="2000" dirty="0"/>
              <a:t>Most important of all!!</a:t>
            </a:r>
          </a:p>
          <a:p>
            <a:endParaRPr lang="en-GB" dirty="0"/>
          </a:p>
        </p:txBody>
      </p:sp>
    </p:spTree>
    <p:extLst>
      <p:ext uri="{BB962C8B-B14F-4D97-AF65-F5344CB8AC3E}">
        <p14:creationId xmlns:p14="http://schemas.microsoft.com/office/powerpoint/2010/main" val="3328076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Making the Most of Your Classes</a:t>
            </a:r>
          </a:p>
        </p:txBody>
      </p:sp>
      <p:sp>
        <p:nvSpPr>
          <p:cNvPr id="3" name="Content Placeholder 2"/>
          <p:cNvSpPr>
            <a:spLocks noGrp="1"/>
          </p:cNvSpPr>
          <p:nvPr>
            <p:ph idx="1"/>
          </p:nvPr>
        </p:nvSpPr>
        <p:spPr/>
        <p:txBody>
          <a:bodyPr/>
          <a:lstStyle/>
          <a:p>
            <a:r>
              <a:rPr lang="en-GB" dirty="0"/>
              <a:t>Arrive </a:t>
            </a:r>
            <a:r>
              <a:rPr lang="en-GB" b="1" dirty="0"/>
              <a:t>on time</a:t>
            </a:r>
            <a:r>
              <a:rPr lang="en-GB" dirty="0"/>
              <a:t> at the start and after any breaks.</a:t>
            </a:r>
          </a:p>
          <a:p>
            <a:pPr marL="0" indent="0">
              <a:buNone/>
            </a:pPr>
            <a:endParaRPr lang="en-GB" dirty="0"/>
          </a:p>
          <a:p>
            <a:r>
              <a:rPr lang="en-GB" dirty="0"/>
              <a:t>Silence your mobile phones.</a:t>
            </a:r>
          </a:p>
          <a:p>
            <a:pPr marL="0" indent="0">
              <a:buNone/>
            </a:pPr>
            <a:endParaRPr lang="en-GB" dirty="0"/>
          </a:p>
          <a:p>
            <a:r>
              <a:rPr lang="en-GB" dirty="0"/>
              <a:t>Take notes -these will help focus your thoughts as you complete the associated reading.</a:t>
            </a:r>
          </a:p>
          <a:p>
            <a:endParaRPr lang="en-GB" dirty="0"/>
          </a:p>
        </p:txBody>
      </p:sp>
    </p:spTree>
    <p:extLst>
      <p:ext uri="{BB962C8B-B14F-4D97-AF65-F5344CB8AC3E}">
        <p14:creationId xmlns:p14="http://schemas.microsoft.com/office/powerpoint/2010/main" val="108183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endParaRPr lang="en-GB" dirty="0"/>
          </a:p>
        </p:txBody>
      </p:sp>
      <p:sp>
        <p:nvSpPr>
          <p:cNvPr id="3" name="Content Placeholder 2"/>
          <p:cNvSpPr>
            <a:spLocks noGrp="1"/>
          </p:cNvSpPr>
          <p:nvPr>
            <p:ph idx="1"/>
          </p:nvPr>
        </p:nvSpPr>
        <p:spPr/>
        <p:txBody>
          <a:bodyPr/>
          <a:lstStyle/>
          <a:p>
            <a:r>
              <a:rPr lang="en-GB" b="1" dirty="0"/>
              <a:t>Coursework  Assignment  carries 100%</a:t>
            </a:r>
          </a:p>
          <a:p>
            <a:pPr marL="0" indent="0">
              <a:buNone/>
            </a:pPr>
            <a:endParaRPr lang="en-GB" dirty="0"/>
          </a:p>
          <a:p>
            <a:pPr marL="0" indent="0">
              <a:buNone/>
            </a:pPr>
            <a:r>
              <a:rPr lang="en-GB" dirty="0"/>
              <a:t>Example:</a:t>
            </a:r>
          </a:p>
          <a:p>
            <a:r>
              <a:rPr lang="en-GB" dirty="0"/>
              <a:t>Analyse a group’s effectiveness from the perspective of Belbin’s team structures and roles.</a:t>
            </a:r>
          </a:p>
          <a:p>
            <a:endParaRPr lang="en-GB" dirty="0"/>
          </a:p>
        </p:txBody>
      </p:sp>
    </p:spTree>
    <p:extLst>
      <p:ext uri="{BB962C8B-B14F-4D97-AF65-F5344CB8AC3E}">
        <p14:creationId xmlns:p14="http://schemas.microsoft.com/office/powerpoint/2010/main" val="3040607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5369"/>
            <a:ext cx="10515600" cy="1325563"/>
          </a:xfrm>
        </p:spPr>
        <p:txBody>
          <a:bodyPr/>
          <a:lstStyle/>
          <a:p>
            <a:r>
              <a:rPr lang="en-GB" dirty="0"/>
              <a:t>Questions to consider in this lecture</a:t>
            </a:r>
          </a:p>
        </p:txBody>
      </p:sp>
      <p:sp>
        <p:nvSpPr>
          <p:cNvPr id="3" name="Content Placeholder 2"/>
          <p:cNvSpPr>
            <a:spLocks noGrp="1"/>
          </p:cNvSpPr>
          <p:nvPr>
            <p:ph idx="1"/>
          </p:nvPr>
        </p:nvSpPr>
        <p:spPr/>
        <p:txBody>
          <a:bodyPr/>
          <a:lstStyle/>
          <a:p>
            <a:r>
              <a:rPr lang="en-GB" dirty="0"/>
              <a:t>What is a TEAM?</a:t>
            </a:r>
          </a:p>
          <a:p>
            <a:endParaRPr lang="en-GB" dirty="0"/>
          </a:p>
          <a:p>
            <a:r>
              <a:rPr lang="en-GB" dirty="0"/>
              <a:t>Why TEAM work? </a:t>
            </a:r>
          </a:p>
          <a:p>
            <a:endParaRPr lang="en-GB" dirty="0"/>
          </a:p>
          <a:p>
            <a:endParaRPr lang="en-GB" dirty="0"/>
          </a:p>
        </p:txBody>
      </p:sp>
    </p:spTree>
    <p:extLst>
      <p:ext uri="{BB962C8B-B14F-4D97-AF65-F5344CB8AC3E}">
        <p14:creationId xmlns:p14="http://schemas.microsoft.com/office/powerpoint/2010/main" val="1385055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dirty="0"/>
              <a:t>Team, Teams, Team working ……..</a:t>
            </a:r>
          </a:p>
          <a:p>
            <a:pPr>
              <a:buNone/>
            </a:pPr>
            <a:endParaRPr lang="en-GB" dirty="0"/>
          </a:p>
          <a:p>
            <a:pPr>
              <a:buNone/>
            </a:pPr>
            <a:r>
              <a:rPr lang="en-GB" dirty="0"/>
              <a:t>Beware slippery English words with many possible meanings!</a:t>
            </a:r>
          </a:p>
          <a:p>
            <a:endParaRPr lang="en-GB" dirty="0"/>
          </a:p>
        </p:txBody>
      </p:sp>
    </p:spTree>
    <p:extLst>
      <p:ext uri="{BB962C8B-B14F-4D97-AF65-F5344CB8AC3E}">
        <p14:creationId xmlns:p14="http://schemas.microsoft.com/office/powerpoint/2010/main" val="192350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Work in Groups 	</a:t>
            </a:r>
          </a:p>
        </p:txBody>
      </p:sp>
      <p:sp>
        <p:nvSpPr>
          <p:cNvPr id="3" name="Content Placeholder 2"/>
          <p:cNvSpPr>
            <a:spLocks noGrp="1"/>
          </p:cNvSpPr>
          <p:nvPr>
            <p:ph idx="1"/>
          </p:nvPr>
        </p:nvSpPr>
        <p:spPr/>
        <p:txBody>
          <a:bodyPr/>
          <a:lstStyle/>
          <a:p>
            <a:r>
              <a:rPr lang="en-GB" dirty="0"/>
              <a:t>What do you think a TEAM is?</a:t>
            </a:r>
          </a:p>
          <a:p>
            <a:endParaRPr lang="en-GB" dirty="0"/>
          </a:p>
          <a:p>
            <a:r>
              <a:rPr lang="en-AU" altLang="en-US" dirty="0"/>
              <a:t>Discuss in small groups and devise own list. </a:t>
            </a:r>
          </a:p>
          <a:p>
            <a:r>
              <a:rPr lang="en-AU" altLang="en-US" dirty="0"/>
              <a:t>Discuss any differences-do you think anything is missing? </a:t>
            </a:r>
          </a:p>
          <a:p>
            <a:r>
              <a:rPr lang="en-AU" altLang="en-US" dirty="0"/>
              <a:t>Add any extras agreed upon.</a:t>
            </a:r>
            <a:endParaRPr lang="en-US" altLang="en-US" dirty="0"/>
          </a:p>
          <a:p>
            <a:endParaRPr lang="en-GB" dirty="0"/>
          </a:p>
        </p:txBody>
      </p:sp>
    </p:spTree>
    <p:extLst>
      <p:ext uri="{BB962C8B-B14F-4D97-AF65-F5344CB8AC3E}">
        <p14:creationId xmlns:p14="http://schemas.microsoft.com/office/powerpoint/2010/main" val="3935655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FontTx/>
              <a:buNone/>
            </a:pPr>
            <a:r>
              <a:rPr lang="en-AU" altLang="en-US" sz="3600" b="1" u="sng" dirty="0"/>
              <a:t>T</a:t>
            </a:r>
            <a:r>
              <a:rPr lang="en-AU" altLang="en-US" sz="3600" b="1" dirty="0"/>
              <a:t>ogether </a:t>
            </a:r>
            <a:r>
              <a:rPr lang="en-AU" altLang="en-US" sz="3600" b="1" u="sng" dirty="0"/>
              <a:t>E</a:t>
            </a:r>
            <a:r>
              <a:rPr lang="en-AU" altLang="en-US" sz="3600" b="1" dirty="0"/>
              <a:t>veryone </a:t>
            </a:r>
            <a:r>
              <a:rPr lang="en-AU" altLang="en-US" sz="3600" b="1" u="sng" dirty="0"/>
              <a:t>A</a:t>
            </a:r>
            <a:r>
              <a:rPr lang="en-AU" altLang="en-US" sz="3600" b="1" dirty="0"/>
              <a:t>chieves </a:t>
            </a:r>
            <a:r>
              <a:rPr lang="en-AU" altLang="en-US" sz="3600" b="1" u="sng" dirty="0"/>
              <a:t>M</a:t>
            </a:r>
            <a:r>
              <a:rPr lang="en-AU" altLang="en-US" sz="3600" b="1" dirty="0"/>
              <a:t>ore</a:t>
            </a:r>
          </a:p>
          <a:p>
            <a:pPr>
              <a:buFontTx/>
              <a:buNone/>
            </a:pPr>
            <a:endParaRPr lang="en-AU" altLang="en-US" sz="3600" b="1" dirty="0"/>
          </a:p>
          <a:p>
            <a:pPr>
              <a:buFontTx/>
              <a:buNone/>
            </a:pPr>
            <a:r>
              <a:rPr lang="en-AU" altLang="en-US" b="1" i="1" dirty="0"/>
              <a:t>	Never doubt that a small group of thoughtful, committed people can change the world: indeed it is the only thing that ever has.                                                </a:t>
            </a:r>
            <a:r>
              <a:rPr lang="en-AU" altLang="en-US" sz="1600" b="1" i="1" dirty="0"/>
              <a:t>Margaret Mead</a:t>
            </a:r>
          </a:p>
          <a:p>
            <a:pPr>
              <a:buFontTx/>
              <a:buNone/>
            </a:pPr>
            <a:endParaRPr lang="en-AU" altLang="en-US" b="1" i="1" dirty="0"/>
          </a:p>
          <a:p>
            <a:pPr>
              <a:buFontTx/>
              <a:buNone/>
            </a:pPr>
            <a:r>
              <a:rPr lang="en-AU" altLang="en-US" b="1" i="1" dirty="0"/>
              <a:t>	Innovation is simply group intelligence having fun</a:t>
            </a:r>
          </a:p>
          <a:p>
            <a:pPr>
              <a:buFontTx/>
              <a:buNone/>
            </a:pPr>
            <a:r>
              <a:rPr lang="en-AU" altLang="en-US" b="1" i="1" dirty="0"/>
              <a:t>								  </a:t>
            </a:r>
            <a:r>
              <a:rPr lang="en-AU" altLang="en-US" sz="1600" b="1" i="1" dirty="0"/>
              <a:t>Tom Peters</a:t>
            </a:r>
            <a:endParaRPr lang="en-GB" dirty="0"/>
          </a:p>
        </p:txBody>
      </p:sp>
    </p:spTree>
    <p:extLst>
      <p:ext uri="{BB962C8B-B14F-4D97-AF65-F5344CB8AC3E}">
        <p14:creationId xmlns:p14="http://schemas.microsoft.com/office/powerpoint/2010/main" val="831785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your take on this?</a:t>
            </a:r>
          </a:p>
        </p:txBody>
      </p:sp>
      <p:sp>
        <p:nvSpPr>
          <p:cNvPr id="3" name="Content Placeholder 2"/>
          <p:cNvSpPr>
            <a:spLocks noGrp="1"/>
          </p:cNvSpPr>
          <p:nvPr>
            <p:ph idx="1"/>
          </p:nvPr>
        </p:nvSpPr>
        <p:spPr/>
        <p:txBody>
          <a:bodyPr/>
          <a:lstStyle/>
          <a:p>
            <a:pPr marL="609600" indent="-609600"/>
            <a:r>
              <a:rPr lang="en-GB" altLang="en-US" dirty="0"/>
              <a:t>More than one person</a:t>
            </a:r>
          </a:p>
          <a:p>
            <a:pPr marL="990600" lvl="1" indent="-533400"/>
            <a:r>
              <a:rPr lang="en-GB" altLang="en-US" dirty="0"/>
              <a:t>So the crowd at </a:t>
            </a:r>
            <a:r>
              <a:rPr lang="en-GB" altLang="en-US" dirty="0" err="1"/>
              <a:t>at</a:t>
            </a:r>
            <a:r>
              <a:rPr lang="en-GB" altLang="en-US" dirty="0"/>
              <a:t> a football match?</a:t>
            </a:r>
          </a:p>
          <a:p>
            <a:pPr marL="990600" lvl="1" indent="-533400"/>
            <a:r>
              <a:rPr lang="en-GB" altLang="en-US" dirty="0"/>
              <a:t>Is a team different to a group?</a:t>
            </a:r>
          </a:p>
          <a:p>
            <a:pPr marL="990600" lvl="1" indent="-533400"/>
            <a:r>
              <a:rPr lang="en-GB" altLang="en-US" dirty="0"/>
              <a:t> Or a community?</a:t>
            </a:r>
          </a:p>
          <a:p>
            <a:pPr marL="457200" lvl="1" indent="0">
              <a:buNone/>
            </a:pPr>
            <a:endParaRPr lang="en-GB" altLang="en-US" dirty="0"/>
          </a:p>
          <a:p>
            <a:pPr marL="609600" indent="-609600"/>
            <a:r>
              <a:rPr lang="en-GB" altLang="en-US" dirty="0"/>
              <a:t>More than one person working on a shared task, in which the process is improved because of the involvement of different people with different perspectives, skills and aptitudes</a:t>
            </a:r>
          </a:p>
          <a:p>
            <a:endParaRPr lang="en-GB" dirty="0"/>
          </a:p>
        </p:txBody>
      </p:sp>
    </p:spTree>
    <p:extLst>
      <p:ext uri="{BB962C8B-B14F-4D97-AF65-F5344CB8AC3E}">
        <p14:creationId xmlns:p14="http://schemas.microsoft.com/office/powerpoint/2010/main" val="3664653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altLang="en-US" b="1" dirty="0"/>
              <a:t>What is Teamwork?</a:t>
            </a:r>
            <a:endParaRPr lang="en-GB" dirty="0"/>
          </a:p>
        </p:txBody>
      </p:sp>
      <p:sp>
        <p:nvSpPr>
          <p:cNvPr id="3" name="Content Placeholder 2"/>
          <p:cNvSpPr>
            <a:spLocks noGrp="1"/>
          </p:cNvSpPr>
          <p:nvPr>
            <p:ph idx="1"/>
          </p:nvPr>
        </p:nvSpPr>
        <p:spPr/>
        <p:txBody>
          <a:bodyPr/>
          <a:lstStyle/>
          <a:p>
            <a:pPr>
              <a:buFontTx/>
              <a:buNone/>
            </a:pPr>
            <a:r>
              <a:rPr lang="en-AU" altLang="en-US" dirty="0"/>
              <a:t>In your Group, how would you define it?</a:t>
            </a:r>
          </a:p>
          <a:p>
            <a:pPr>
              <a:buFontTx/>
              <a:buNone/>
            </a:pPr>
            <a:endParaRPr lang="en-AU" altLang="en-US" dirty="0"/>
          </a:p>
          <a:p>
            <a:pPr>
              <a:buFontTx/>
              <a:buNone/>
            </a:pPr>
            <a:r>
              <a:rPr lang="en-AU" altLang="en-US" dirty="0"/>
              <a:t>What do we think of as the qualities of  a good team?</a:t>
            </a:r>
          </a:p>
          <a:p>
            <a:pPr>
              <a:buFontTx/>
              <a:buNone/>
            </a:pPr>
            <a:endParaRPr lang="en-US" altLang="en-US" b="1" dirty="0"/>
          </a:p>
          <a:p>
            <a:pPr>
              <a:buFontTx/>
              <a:buNone/>
            </a:pPr>
            <a:r>
              <a:rPr lang="en-US" altLang="en-US" b="1" dirty="0"/>
              <a:t>With a partner, make a list of what makes a winning team:  </a:t>
            </a:r>
          </a:p>
          <a:p>
            <a:pPr>
              <a:buFontTx/>
              <a:buNone/>
            </a:pPr>
            <a:endParaRPr lang="en-US" altLang="en-US" b="1" dirty="0"/>
          </a:p>
          <a:p>
            <a:pPr>
              <a:buFontTx/>
              <a:buNone/>
            </a:pPr>
            <a:r>
              <a:rPr lang="en-AU" altLang="en-US" b="1" dirty="0"/>
              <a:t>Team list:</a:t>
            </a:r>
            <a:endParaRPr lang="en-US" altLang="en-US" b="1" dirty="0"/>
          </a:p>
          <a:p>
            <a:pPr>
              <a:buFontTx/>
              <a:buNone/>
            </a:pPr>
            <a:r>
              <a:rPr lang="en-US" altLang="en-US" b="1" dirty="0"/>
              <a:t>What Makes a Winning Team?</a:t>
            </a:r>
          </a:p>
          <a:p>
            <a:endParaRPr lang="en-GB" dirty="0"/>
          </a:p>
        </p:txBody>
      </p:sp>
    </p:spTree>
    <p:extLst>
      <p:ext uri="{BB962C8B-B14F-4D97-AF65-F5344CB8AC3E}">
        <p14:creationId xmlns:p14="http://schemas.microsoft.com/office/powerpoint/2010/main" val="2631433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Synergy means: </a:t>
            </a:r>
          </a:p>
          <a:p>
            <a:r>
              <a:rPr lang="en-GB" dirty="0"/>
              <a:t>The combined power of a group of things when they are working together that is greater than the total power achieved by each working separately.</a:t>
            </a:r>
          </a:p>
          <a:p>
            <a:pPr marL="0" indent="0">
              <a:buNone/>
            </a:pPr>
            <a:r>
              <a:rPr lang="en-GB" dirty="0"/>
              <a:t> This can be also said to be 1+1=3</a:t>
            </a:r>
          </a:p>
          <a:p>
            <a:pPr marL="0" indent="0">
              <a:buNone/>
            </a:pPr>
            <a:endParaRPr lang="en-GB" dirty="0"/>
          </a:p>
          <a:p>
            <a:pPr marL="0" indent="0">
              <a:buNone/>
            </a:pPr>
            <a:r>
              <a:rPr lang="en-GB" dirty="0"/>
              <a:t>Link on Synergy</a:t>
            </a:r>
          </a:p>
          <a:p>
            <a:pPr marL="0" indent="0">
              <a:buNone/>
            </a:pPr>
            <a:r>
              <a:rPr lang="en-GB" dirty="0">
                <a:hlinkClick r:id="rId2"/>
              </a:rPr>
              <a:t>https://www.youtube.com/watch?v=-_1dKYSQ1bM</a:t>
            </a:r>
            <a:endParaRPr lang="en-GB" dirty="0"/>
          </a:p>
          <a:p>
            <a:endParaRPr lang="en-GB" dirty="0"/>
          </a:p>
        </p:txBody>
      </p:sp>
    </p:spTree>
    <p:extLst>
      <p:ext uri="{BB962C8B-B14F-4D97-AF65-F5344CB8AC3E}">
        <p14:creationId xmlns:p14="http://schemas.microsoft.com/office/powerpoint/2010/main" val="426362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altLang="en-US" b="1" dirty="0"/>
              <a:t>What makes an Effective Team?</a:t>
            </a:r>
            <a:endParaRPr lang="en-GB" dirty="0"/>
          </a:p>
        </p:txBody>
      </p:sp>
      <p:sp>
        <p:nvSpPr>
          <p:cNvPr id="3" name="Content Placeholder 2"/>
          <p:cNvSpPr>
            <a:spLocks noGrp="1"/>
          </p:cNvSpPr>
          <p:nvPr>
            <p:ph idx="1"/>
          </p:nvPr>
        </p:nvSpPr>
        <p:spPr/>
        <p:txBody>
          <a:bodyPr/>
          <a:lstStyle/>
          <a:p>
            <a:pPr>
              <a:buFontTx/>
              <a:buNone/>
            </a:pPr>
            <a:r>
              <a:rPr lang="en-US" altLang="en-US" dirty="0"/>
              <a:t>Basic Elements of Effectiveness:</a:t>
            </a:r>
          </a:p>
          <a:p>
            <a:r>
              <a:rPr lang="en-US" altLang="en-US" dirty="0"/>
              <a:t>Good Communication and Social Skills</a:t>
            </a:r>
          </a:p>
          <a:p>
            <a:r>
              <a:rPr lang="en-US" altLang="en-US" dirty="0"/>
              <a:t>Positive Interdependence: We instead of me</a:t>
            </a:r>
          </a:p>
          <a:p>
            <a:r>
              <a:rPr lang="en-US" altLang="en-US" dirty="0"/>
              <a:t>Individual Accountability/ Personal Responsibility</a:t>
            </a:r>
          </a:p>
          <a:p>
            <a:r>
              <a:rPr lang="en-US" altLang="en-US" dirty="0"/>
              <a:t>Group Processing</a:t>
            </a:r>
          </a:p>
          <a:p>
            <a:r>
              <a:rPr lang="en-US" altLang="en-US" dirty="0"/>
              <a:t>S</a:t>
            </a:r>
            <a:r>
              <a:rPr lang="en-AU" altLang="en-US" dirty="0"/>
              <a:t>hared goals</a:t>
            </a:r>
          </a:p>
          <a:p>
            <a:r>
              <a:rPr lang="en-AU" altLang="en-US" dirty="0"/>
              <a:t>Processes for Conflict Resolution</a:t>
            </a:r>
            <a:endParaRPr lang="en-US" altLang="en-US" dirty="0"/>
          </a:p>
          <a:p>
            <a:pPr marL="0" indent="0">
              <a:buNone/>
            </a:pPr>
            <a:endParaRPr lang="en-GB" dirty="0"/>
          </a:p>
        </p:txBody>
      </p:sp>
    </p:spTree>
    <p:extLst>
      <p:ext uri="{BB962C8B-B14F-4D97-AF65-F5344CB8AC3E}">
        <p14:creationId xmlns:p14="http://schemas.microsoft.com/office/powerpoint/2010/main" val="1065861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AU" altLang="en-US" b="1" dirty="0"/>
              <a:t>Motivation Matters</a:t>
            </a:r>
            <a:endParaRPr lang="en-GB" dirty="0"/>
          </a:p>
        </p:txBody>
      </p:sp>
      <p:sp>
        <p:nvSpPr>
          <p:cNvPr id="3" name="Content Placeholder 2"/>
          <p:cNvSpPr>
            <a:spLocks noGrp="1"/>
          </p:cNvSpPr>
          <p:nvPr>
            <p:ph idx="1"/>
          </p:nvPr>
        </p:nvSpPr>
        <p:spPr/>
        <p:txBody>
          <a:bodyPr>
            <a:normAutofit lnSpcReduction="10000"/>
          </a:bodyPr>
          <a:lstStyle/>
          <a:p>
            <a:r>
              <a:rPr lang="en-AU" altLang="en-US" dirty="0"/>
              <a:t>Think about your own work teams - why are people there?</a:t>
            </a:r>
          </a:p>
          <a:p>
            <a:pPr marL="0" indent="0">
              <a:buNone/>
            </a:pPr>
            <a:r>
              <a:rPr lang="en-AU" altLang="en-US" dirty="0"/>
              <a:t> </a:t>
            </a:r>
          </a:p>
          <a:p>
            <a:r>
              <a:rPr lang="en-AU" altLang="en-US" dirty="0"/>
              <a:t>Do paid and volunteer staff have different reasons for being there?</a:t>
            </a:r>
          </a:p>
          <a:p>
            <a:endParaRPr lang="en-AU" altLang="en-US" dirty="0"/>
          </a:p>
          <a:p>
            <a:r>
              <a:rPr lang="en-AU" altLang="en-US" dirty="0"/>
              <a:t>Is there potential for conflict because of this?</a:t>
            </a:r>
          </a:p>
          <a:p>
            <a:pPr marL="0" indent="0">
              <a:buNone/>
            </a:pPr>
            <a:endParaRPr lang="en-AU" altLang="en-US" dirty="0"/>
          </a:p>
          <a:p>
            <a:r>
              <a:rPr lang="en-AU" altLang="en-US" dirty="0"/>
              <a:t>How can this be dealt with?</a:t>
            </a:r>
            <a:endParaRPr lang="en-US" altLang="en-US" dirty="0"/>
          </a:p>
          <a:p>
            <a:endParaRPr lang="en-GB" dirty="0"/>
          </a:p>
          <a:p>
            <a:r>
              <a:rPr lang="en-AU" altLang="en-US" dirty="0"/>
              <a:t>What do people want from their jobs</a:t>
            </a:r>
            <a:endParaRPr lang="en-GB" dirty="0"/>
          </a:p>
        </p:txBody>
      </p:sp>
    </p:spTree>
    <p:extLst>
      <p:ext uri="{BB962C8B-B14F-4D97-AF65-F5344CB8AC3E}">
        <p14:creationId xmlns:p14="http://schemas.microsoft.com/office/powerpoint/2010/main" val="3288874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dirty="0"/>
              <a:t>What is in it for me? And them?</a:t>
            </a:r>
            <a:endParaRPr lang="en-GB" dirty="0"/>
          </a:p>
        </p:txBody>
      </p:sp>
      <p:sp>
        <p:nvSpPr>
          <p:cNvPr id="3" name="Content Placeholder 2"/>
          <p:cNvSpPr>
            <a:spLocks noGrp="1"/>
          </p:cNvSpPr>
          <p:nvPr>
            <p:ph idx="1"/>
          </p:nvPr>
        </p:nvSpPr>
        <p:spPr>
          <a:xfrm>
            <a:off x="838200" y="1825624"/>
            <a:ext cx="10515600" cy="4694445"/>
          </a:xfrm>
        </p:spPr>
        <p:txBody>
          <a:bodyPr>
            <a:normAutofit fontScale="85000" lnSpcReduction="20000"/>
          </a:bodyPr>
          <a:lstStyle/>
          <a:p>
            <a:pPr>
              <a:lnSpc>
                <a:spcPct val="80000"/>
              </a:lnSpc>
            </a:pPr>
            <a:r>
              <a:rPr lang="en-GB" altLang="en-US" sz="2400" dirty="0"/>
              <a:t>Maslow (1943) identified a hierarchy of needs which can also be seen as motivational factors:</a:t>
            </a:r>
          </a:p>
          <a:p>
            <a:pPr marL="0" indent="0">
              <a:lnSpc>
                <a:spcPct val="80000"/>
              </a:lnSpc>
              <a:buNone/>
            </a:pPr>
            <a:endParaRPr lang="en-GB" altLang="en-US" sz="2400" dirty="0"/>
          </a:p>
          <a:p>
            <a:pPr lvl="1">
              <a:lnSpc>
                <a:spcPct val="80000"/>
              </a:lnSpc>
            </a:pPr>
            <a:r>
              <a:rPr lang="en-GB" altLang="en-US" dirty="0"/>
              <a:t>Physiological</a:t>
            </a:r>
          </a:p>
          <a:p>
            <a:pPr lvl="2">
              <a:lnSpc>
                <a:spcPct val="80000"/>
              </a:lnSpc>
            </a:pPr>
            <a:r>
              <a:rPr lang="en-GB" altLang="en-US" sz="2400" dirty="0"/>
              <a:t>Food, water, shelter, sleep</a:t>
            </a:r>
          </a:p>
          <a:p>
            <a:pPr marL="914400" lvl="2" indent="0">
              <a:lnSpc>
                <a:spcPct val="80000"/>
              </a:lnSpc>
              <a:buNone/>
            </a:pPr>
            <a:endParaRPr lang="en-GB" altLang="en-US" sz="2400" dirty="0"/>
          </a:p>
          <a:p>
            <a:pPr lvl="1">
              <a:lnSpc>
                <a:spcPct val="80000"/>
              </a:lnSpc>
            </a:pPr>
            <a:r>
              <a:rPr lang="en-GB" altLang="en-US" dirty="0"/>
              <a:t>Safety</a:t>
            </a:r>
          </a:p>
          <a:p>
            <a:pPr lvl="2">
              <a:lnSpc>
                <a:spcPct val="80000"/>
              </a:lnSpc>
            </a:pPr>
            <a:r>
              <a:rPr lang="en-GB" altLang="en-US" sz="2400" dirty="0"/>
              <a:t>Stability, law, structure, clarity</a:t>
            </a:r>
          </a:p>
          <a:p>
            <a:pPr marL="914400" lvl="2" indent="0">
              <a:lnSpc>
                <a:spcPct val="80000"/>
              </a:lnSpc>
              <a:buNone/>
            </a:pPr>
            <a:endParaRPr lang="en-GB" altLang="en-US" sz="2400" dirty="0"/>
          </a:p>
          <a:p>
            <a:pPr lvl="1">
              <a:lnSpc>
                <a:spcPct val="80000"/>
              </a:lnSpc>
            </a:pPr>
            <a:r>
              <a:rPr lang="en-GB" altLang="en-US" dirty="0"/>
              <a:t>Belongingness</a:t>
            </a:r>
          </a:p>
          <a:p>
            <a:pPr lvl="2">
              <a:lnSpc>
                <a:spcPct val="80000"/>
              </a:lnSpc>
            </a:pPr>
            <a:r>
              <a:rPr lang="en-GB" altLang="en-US" sz="2400" dirty="0"/>
              <a:t>Partnership, friendship, groups</a:t>
            </a:r>
          </a:p>
          <a:p>
            <a:pPr marL="914400" lvl="2" indent="0">
              <a:lnSpc>
                <a:spcPct val="80000"/>
              </a:lnSpc>
              <a:buNone/>
            </a:pPr>
            <a:endParaRPr lang="en-GB" altLang="en-US" sz="2400" dirty="0"/>
          </a:p>
          <a:p>
            <a:pPr lvl="1">
              <a:lnSpc>
                <a:spcPct val="80000"/>
              </a:lnSpc>
            </a:pPr>
            <a:r>
              <a:rPr lang="en-GB" altLang="en-US" dirty="0"/>
              <a:t>Esteem</a:t>
            </a:r>
          </a:p>
          <a:p>
            <a:pPr lvl="2">
              <a:lnSpc>
                <a:spcPct val="80000"/>
              </a:lnSpc>
            </a:pPr>
            <a:r>
              <a:rPr lang="en-GB" altLang="en-US" sz="2400" dirty="0"/>
              <a:t>Self esteem, respect of others</a:t>
            </a:r>
          </a:p>
          <a:p>
            <a:pPr marL="914400" lvl="2" indent="0">
              <a:lnSpc>
                <a:spcPct val="80000"/>
              </a:lnSpc>
              <a:buNone/>
            </a:pPr>
            <a:endParaRPr lang="en-GB" altLang="en-US" sz="2400" dirty="0"/>
          </a:p>
          <a:p>
            <a:pPr lvl="1">
              <a:lnSpc>
                <a:spcPct val="80000"/>
              </a:lnSpc>
            </a:pPr>
            <a:r>
              <a:rPr lang="en-GB" altLang="en-US" dirty="0"/>
              <a:t>Self-Actualisation</a:t>
            </a:r>
          </a:p>
          <a:p>
            <a:pPr lvl="2">
              <a:lnSpc>
                <a:spcPct val="80000"/>
              </a:lnSpc>
            </a:pPr>
            <a:r>
              <a:rPr lang="en-GB" altLang="en-US" sz="2400" dirty="0"/>
              <a:t>Meeting challenges, fulfilling promise</a:t>
            </a:r>
          </a:p>
          <a:p>
            <a:pPr lvl="1">
              <a:lnSpc>
                <a:spcPct val="80000"/>
              </a:lnSpc>
            </a:pPr>
            <a:r>
              <a:rPr lang="en-GB" altLang="en-US" dirty="0"/>
              <a:t>Need to know</a:t>
            </a:r>
          </a:p>
          <a:p>
            <a:pPr lvl="1">
              <a:lnSpc>
                <a:spcPct val="80000"/>
              </a:lnSpc>
            </a:pPr>
            <a:r>
              <a:rPr lang="en-GB" altLang="en-US" dirty="0"/>
              <a:t>Aesthetic needs</a:t>
            </a:r>
          </a:p>
          <a:p>
            <a:endParaRPr lang="en-GB" dirty="0"/>
          </a:p>
        </p:txBody>
      </p:sp>
    </p:spTree>
    <p:extLst>
      <p:ext uri="{BB962C8B-B14F-4D97-AF65-F5344CB8AC3E}">
        <p14:creationId xmlns:p14="http://schemas.microsoft.com/office/powerpoint/2010/main" val="1599270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You need to Know thyself</a:t>
            </a:r>
            <a:endParaRPr lang="en-GB" dirty="0"/>
          </a:p>
        </p:txBody>
      </p:sp>
      <p:sp>
        <p:nvSpPr>
          <p:cNvPr id="3" name="Content Placeholder 2"/>
          <p:cNvSpPr>
            <a:spLocks noGrp="1"/>
          </p:cNvSpPr>
          <p:nvPr>
            <p:ph idx="1"/>
          </p:nvPr>
        </p:nvSpPr>
        <p:spPr/>
        <p:txBody>
          <a:bodyPr/>
          <a:lstStyle/>
          <a:p>
            <a:pPr>
              <a:lnSpc>
                <a:spcPct val="80000"/>
              </a:lnSpc>
            </a:pPr>
            <a:r>
              <a:rPr lang="en-GB" altLang="en-US" dirty="0"/>
              <a:t>To understand your team you first need to know yourself</a:t>
            </a:r>
          </a:p>
          <a:p>
            <a:pPr>
              <a:lnSpc>
                <a:spcPct val="80000"/>
              </a:lnSpc>
            </a:pPr>
            <a:endParaRPr lang="en-GB" altLang="en-US" dirty="0"/>
          </a:p>
          <a:p>
            <a:pPr>
              <a:lnSpc>
                <a:spcPct val="80000"/>
              </a:lnSpc>
            </a:pPr>
            <a:r>
              <a:rPr lang="en-GB" altLang="en-US" dirty="0"/>
              <a:t>After you have done that, you then can you devise ways to work and how you interact with them in a team</a:t>
            </a:r>
          </a:p>
          <a:p>
            <a:pPr marL="0" indent="0">
              <a:buNone/>
            </a:pPr>
            <a:endParaRPr lang="en-GB" dirty="0"/>
          </a:p>
        </p:txBody>
      </p:sp>
    </p:spTree>
    <p:extLst>
      <p:ext uri="{BB962C8B-B14F-4D97-AF65-F5344CB8AC3E}">
        <p14:creationId xmlns:p14="http://schemas.microsoft.com/office/powerpoint/2010/main" val="816972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 and Questions?</a:t>
            </a:r>
            <a:br>
              <a:rPr lang="en-GB" dirty="0"/>
            </a:br>
            <a:endParaRPr lang="en-GB" dirty="0"/>
          </a:p>
        </p:txBody>
      </p:sp>
      <p:sp>
        <p:nvSpPr>
          <p:cNvPr id="3" name="Content Placeholder 2"/>
          <p:cNvSpPr>
            <a:spLocks noGrp="1"/>
          </p:cNvSpPr>
          <p:nvPr>
            <p:ph idx="1"/>
          </p:nvPr>
        </p:nvSpPr>
        <p:spPr/>
        <p:txBody>
          <a:bodyPr/>
          <a:lstStyle/>
          <a:p>
            <a:r>
              <a:rPr lang="en-GB" dirty="0"/>
              <a:t>What does the words Team mean to you?</a:t>
            </a:r>
          </a:p>
          <a:p>
            <a:r>
              <a:rPr lang="en-GB" dirty="0"/>
              <a:t>What does Team work mean to you?</a:t>
            </a:r>
          </a:p>
          <a:p>
            <a:r>
              <a:rPr lang="en-GB" dirty="0"/>
              <a:t>What does Team working mean to you?</a:t>
            </a:r>
          </a:p>
          <a:p>
            <a:endParaRPr lang="en-GB" dirty="0"/>
          </a:p>
          <a:p>
            <a:pPr marL="0" indent="0">
              <a:buNone/>
            </a:pPr>
            <a:endParaRPr lang="en-GB" dirty="0"/>
          </a:p>
        </p:txBody>
      </p:sp>
    </p:spTree>
    <p:extLst>
      <p:ext uri="{BB962C8B-B14F-4D97-AF65-F5344CB8AC3E}">
        <p14:creationId xmlns:p14="http://schemas.microsoft.com/office/powerpoint/2010/main" val="3362125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720</Words>
  <Application>Microsoft Office PowerPoint</Application>
  <PresentationFormat>Widescreen</PresentationFormat>
  <Paragraphs>153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宋体</vt:lpstr>
      <vt:lpstr>Arial</vt:lpstr>
      <vt:lpstr>Calibri</vt:lpstr>
      <vt:lpstr>Calibri Light</vt:lpstr>
      <vt:lpstr>Office Theme</vt:lpstr>
      <vt:lpstr>Working in Teams </vt:lpstr>
      <vt:lpstr>PowerPoint Presentation</vt:lpstr>
      <vt:lpstr>Part one </vt:lpstr>
      <vt:lpstr>LEARNING OUTCOMES</vt:lpstr>
      <vt:lpstr>PowerPoint Presentation</vt:lpstr>
      <vt:lpstr>AIM(S) </vt:lpstr>
      <vt:lpstr>Recommended texts</vt:lpstr>
      <vt:lpstr>Learning and teaching strategies</vt:lpstr>
      <vt:lpstr>Making the Most of Your Classes</vt:lpstr>
      <vt:lpstr>Assessment</vt:lpstr>
      <vt:lpstr>Questions to consider in this lecture</vt:lpstr>
      <vt:lpstr>PowerPoint Presentation</vt:lpstr>
      <vt:lpstr>Work in Groups  </vt:lpstr>
      <vt:lpstr>PowerPoint Presentation</vt:lpstr>
      <vt:lpstr>What is your take on this?</vt:lpstr>
      <vt:lpstr>What is Teamwork?</vt:lpstr>
      <vt:lpstr>PowerPoint Presentation</vt:lpstr>
      <vt:lpstr>What makes an Effective Team?</vt:lpstr>
      <vt:lpstr>Motivation Matters</vt:lpstr>
      <vt:lpstr>What is in it for me? And them?</vt:lpstr>
      <vt:lpstr>You need to Know thyself</vt:lpstr>
      <vt:lpstr>Conclusion and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creator>OKEKE's</dc:creator>
  <cp:lastModifiedBy>OKEKE's</cp:lastModifiedBy>
  <cp:revision>10</cp:revision>
  <dcterms:created xsi:type="dcterms:W3CDTF">2017-02-20T05:08:57Z</dcterms:created>
  <dcterms:modified xsi:type="dcterms:W3CDTF">2017-02-21T20:36:30Z</dcterms:modified>
</cp:coreProperties>
</file>