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745" r:id="rId2"/>
  </p:sldMasterIdLst>
  <p:notesMasterIdLst>
    <p:notesMasterId r:id="rId19"/>
  </p:notesMasterIdLst>
  <p:sldIdLst>
    <p:sldId id="364" r:id="rId3"/>
    <p:sldId id="365" r:id="rId4"/>
    <p:sldId id="366" r:id="rId5"/>
    <p:sldId id="367" r:id="rId6"/>
    <p:sldId id="368" r:id="rId7"/>
    <p:sldId id="372" r:id="rId8"/>
    <p:sldId id="369" r:id="rId9"/>
    <p:sldId id="370" r:id="rId10"/>
    <p:sldId id="371" r:id="rId11"/>
    <p:sldId id="507" r:id="rId12"/>
    <p:sldId id="508" r:id="rId13"/>
    <p:sldId id="509" r:id="rId14"/>
    <p:sldId id="510" r:id="rId15"/>
    <p:sldId id="511" r:id="rId16"/>
    <p:sldId id="512" r:id="rId17"/>
    <p:sldId id="51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69884F-CB89-4A32-994D-F6589D26EC95}">
          <p14:sldIdLst>
            <p14:sldId id="364"/>
            <p14:sldId id="365"/>
            <p14:sldId id="366"/>
            <p14:sldId id="367"/>
            <p14:sldId id="368"/>
            <p14:sldId id="372"/>
            <p14:sldId id="369"/>
            <p14:sldId id="370"/>
            <p14:sldId id="371"/>
            <p14:sldId id="507"/>
            <p14:sldId id="508"/>
            <p14:sldId id="509"/>
            <p14:sldId id="510"/>
            <p14:sldId id="511"/>
            <p14:sldId id="512"/>
            <p14:sldId id="51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4660"/>
  </p:normalViewPr>
  <p:slideViewPr>
    <p:cSldViewPr snapToGrid="0">
      <p:cViewPr>
        <p:scale>
          <a:sx n="79" d="100"/>
          <a:sy n="79" d="100"/>
        </p:scale>
        <p:origin x="489"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9721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02/09/2025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0726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49233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8835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67827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2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15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538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9286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3810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10046324"/>
      </p:ext>
    </p:extLst>
  </p:cSld>
  <p:clrMapOvr>
    <a:masterClrMapping/>
  </p:clrMapOvr>
  <p:extLst>
    <p:ext uri="{DCECCB84-F9BA-43D5-87BE-67443E8EF086}">
      <p15:sldGuideLst xmlns:p15="http://schemas.microsoft.com/office/powerpoint/2012/main">
        <p15:guide id="1" pos="3840">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02/09/2025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4364680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9687490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hwb.gov.wales/professional-development/national-pedagogy-project/talk-pedagogy-think-learnin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F30170-A59E-5394-21DA-74DE71DDBD61}"/>
              </a:ext>
            </a:extLst>
          </p:cNvPr>
          <p:cNvSpPr>
            <a:spLocks noGrp="1"/>
          </p:cNvSpPr>
          <p:nvPr>
            <p:ph type="ctrTitle"/>
          </p:nvPr>
        </p:nvSpPr>
        <p:spPr>
          <a:xfrm>
            <a:off x="1524000" y="1122363"/>
            <a:ext cx="9144000" cy="2387600"/>
          </a:xfrm>
        </p:spPr>
        <p:txBody>
          <a:bodyPr>
            <a:normAutofit/>
          </a:bodyPr>
          <a:lstStyle/>
          <a:p>
            <a:r>
              <a:rPr lang="en-US" sz="1800" b="1" dirty="0"/>
              <a:t>SKILLS FOR EMPLOYABILITY IN THE 21</a:t>
            </a:r>
            <a:r>
              <a:rPr lang="en-US" sz="1800" b="1" baseline="30000" dirty="0"/>
              <a:t>ST</a:t>
            </a:r>
            <a:r>
              <a:rPr lang="en-US" sz="1800" b="1" dirty="0"/>
              <a:t> CEMTURY</a:t>
            </a:r>
          </a:p>
        </p:txBody>
      </p:sp>
      <p:sp>
        <p:nvSpPr>
          <p:cNvPr id="8" name="Subtitle 2">
            <a:extLst>
              <a:ext uri="{FF2B5EF4-FFF2-40B4-BE49-F238E27FC236}">
                <a16:creationId xmlns:a16="http://schemas.microsoft.com/office/drawing/2014/main" id="{EC39FE56-0AFA-A731-C197-4F6491D3735A}"/>
              </a:ext>
            </a:extLst>
          </p:cNvPr>
          <p:cNvSpPr>
            <a:spLocks noGrp="1"/>
          </p:cNvSpPr>
          <p:nvPr>
            <p:ph type="subTitle" idx="1"/>
          </p:nvPr>
        </p:nvSpPr>
        <p:spPr>
          <a:xfrm>
            <a:off x="1524000" y="3602038"/>
            <a:ext cx="9144000" cy="1655762"/>
          </a:xfrm>
        </p:spPr>
        <p:txBody>
          <a:bodyPr/>
          <a:lstStyle/>
          <a:p>
            <a:r>
              <a:rPr lang="en-US" dirty="0"/>
              <a:t>ECIE5007 (4)</a:t>
            </a:r>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413C7-C9B7-18B5-BA5C-75DC3884B1D4}"/>
              </a:ext>
            </a:extLst>
          </p:cNvPr>
          <p:cNvSpPr>
            <a:spLocks noGrp="1"/>
          </p:cNvSpPr>
          <p:nvPr>
            <p:ph type="title"/>
          </p:nvPr>
        </p:nvSpPr>
        <p:spPr/>
        <p:txBody>
          <a:bodyPr/>
          <a:lstStyle/>
          <a:p>
            <a:r>
              <a:rPr lang="en-GB" dirty="0"/>
              <a:t>Module aim</a:t>
            </a:r>
          </a:p>
        </p:txBody>
      </p:sp>
      <p:sp>
        <p:nvSpPr>
          <p:cNvPr id="3" name="Content Placeholder 2">
            <a:extLst>
              <a:ext uri="{FF2B5EF4-FFF2-40B4-BE49-F238E27FC236}">
                <a16:creationId xmlns:a16="http://schemas.microsoft.com/office/drawing/2014/main" id="{9613F1E9-5ED1-216C-4310-5B5F8D4C5FD4}"/>
              </a:ext>
            </a:extLst>
          </p:cNvPr>
          <p:cNvSpPr>
            <a:spLocks noGrp="1"/>
          </p:cNvSpPr>
          <p:nvPr>
            <p:ph idx="1"/>
          </p:nvPr>
        </p:nvSpPr>
        <p:spPr/>
        <p:txBody>
          <a:bodyPr>
            <a:normAutofit/>
          </a:bodyPr>
          <a:lstStyle/>
          <a:p>
            <a:endParaRPr lang="en-GB" dirty="0">
              <a:cs typeface="Segoe UI"/>
            </a:endParaRPr>
          </a:p>
          <a:p>
            <a:r>
              <a:rPr lang="en-GB" dirty="0"/>
              <a:t>To build the skills and competencies</a:t>
            </a:r>
            <a:r>
              <a:rPr lang="en-GB" dirty="0">
                <a:cs typeface="Segoe UI"/>
              </a:rPr>
              <a:t> </a:t>
            </a:r>
            <a:r>
              <a:rPr lang="en-GB" dirty="0"/>
              <a:t>necessary for career resilience and professional development for the future work context. </a:t>
            </a:r>
            <a:endParaRPr lang="en-GB" dirty="0">
              <a:cs typeface="Segoe UI"/>
            </a:endParaRPr>
          </a:p>
          <a:p>
            <a:endParaRPr lang="en-GB" dirty="0"/>
          </a:p>
        </p:txBody>
      </p:sp>
    </p:spTree>
    <p:extLst>
      <p:ext uri="{BB962C8B-B14F-4D97-AF65-F5344CB8AC3E}">
        <p14:creationId xmlns:p14="http://schemas.microsoft.com/office/powerpoint/2010/main" val="127062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8949-E652-F97C-0C43-D67086C47D7A}"/>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C6060DF-A697-3293-B473-BC88906600BF}"/>
              </a:ext>
            </a:extLst>
          </p:cNvPr>
          <p:cNvSpPr>
            <a:spLocks noGrp="1"/>
          </p:cNvSpPr>
          <p:nvPr>
            <p:ph idx="1"/>
          </p:nvPr>
        </p:nvSpPr>
        <p:spPr/>
        <p:txBody>
          <a:bodyPr>
            <a:normAutofit/>
          </a:bodyPr>
          <a:lstStyle/>
          <a:p>
            <a:pPr marL="1028700" lvl="1" indent="-571500"/>
            <a:r>
              <a:rPr lang="en-GB" sz="3600" dirty="0"/>
              <a:t>Discuss Covey’s ‘7 Habits of Successful People’ (2017)</a:t>
            </a:r>
          </a:p>
          <a:p>
            <a:pPr marL="1028700" lvl="1" indent="-571500"/>
            <a:r>
              <a:rPr lang="en-GB" sz="3600" dirty="0"/>
              <a:t>Critically evaluate some of Bourdieu’s theories on society</a:t>
            </a:r>
          </a:p>
          <a:p>
            <a:pPr marL="1028700" lvl="1" indent="-571500"/>
            <a:r>
              <a:rPr lang="en-GB" sz="3600" dirty="0"/>
              <a:t>Identify networking opportunities</a:t>
            </a:r>
          </a:p>
          <a:p>
            <a:pPr marL="1028700" lvl="1" indent="-571500"/>
            <a:r>
              <a:rPr lang="en-GB" sz="3600" dirty="0"/>
              <a:t>Link these to developing skills for employability</a:t>
            </a:r>
          </a:p>
          <a:p>
            <a:endParaRPr lang="en-GB" dirty="0"/>
          </a:p>
        </p:txBody>
      </p:sp>
    </p:spTree>
    <p:extLst>
      <p:ext uri="{BB962C8B-B14F-4D97-AF65-F5344CB8AC3E}">
        <p14:creationId xmlns:p14="http://schemas.microsoft.com/office/powerpoint/2010/main" val="904244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03FB-B8E4-7204-6F13-E3031742FFFF}"/>
              </a:ext>
            </a:extLst>
          </p:cNvPr>
          <p:cNvSpPr>
            <a:spLocks noGrp="1"/>
          </p:cNvSpPr>
          <p:nvPr>
            <p:ph type="title"/>
          </p:nvPr>
        </p:nvSpPr>
        <p:spPr/>
        <p:txBody>
          <a:bodyPr/>
          <a:lstStyle/>
          <a:p>
            <a:pPr algn="ctr"/>
            <a:r>
              <a:rPr lang="en-GB" dirty="0"/>
              <a:t>The 7 Habits of Successful People </a:t>
            </a:r>
            <a:br>
              <a:rPr lang="en-GB" dirty="0"/>
            </a:br>
            <a:r>
              <a:rPr lang="en-GB" dirty="0"/>
              <a:t>(Covey, 2017)</a:t>
            </a:r>
          </a:p>
        </p:txBody>
      </p:sp>
      <p:sp>
        <p:nvSpPr>
          <p:cNvPr id="3" name="Content Placeholder 2">
            <a:extLst>
              <a:ext uri="{FF2B5EF4-FFF2-40B4-BE49-F238E27FC236}">
                <a16:creationId xmlns:a16="http://schemas.microsoft.com/office/drawing/2014/main" id="{C60CC522-E39A-4D88-F6AB-F72A566E7BEC}"/>
              </a:ext>
            </a:extLst>
          </p:cNvPr>
          <p:cNvSpPr>
            <a:spLocks noGrp="1"/>
          </p:cNvSpPr>
          <p:nvPr>
            <p:ph idx="1"/>
          </p:nvPr>
        </p:nvSpPr>
        <p:spPr/>
        <p:txBody>
          <a:bodyPr>
            <a:normAutofit lnSpcReduction="10000"/>
          </a:bodyPr>
          <a:lstStyle/>
          <a:p>
            <a:pPr marL="971550" lvl="1" indent="-514350">
              <a:buFont typeface="+mj-lt"/>
              <a:buAutoNum type="arabicPeriod"/>
            </a:pPr>
            <a:r>
              <a:rPr lang="en-GB" sz="2800" dirty="0"/>
              <a:t>Be proactive</a:t>
            </a:r>
          </a:p>
          <a:p>
            <a:pPr marL="971550" lvl="1" indent="-514350">
              <a:buFont typeface="+mj-lt"/>
              <a:buAutoNum type="arabicPeriod"/>
            </a:pPr>
            <a:r>
              <a:rPr lang="en-GB" sz="2800" dirty="0"/>
              <a:t>Begin with the end in mind</a:t>
            </a:r>
          </a:p>
          <a:p>
            <a:pPr marL="971550" lvl="1" indent="-514350">
              <a:buFont typeface="+mj-lt"/>
              <a:buAutoNum type="arabicPeriod"/>
            </a:pPr>
            <a:r>
              <a:rPr lang="en-GB" sz="2800" dirty="0"/>
              <a:t>Put first things first</a:t>
            </a:r>
          </a:p>
          <a:p>
            <a:pPr marL="971550" lvl="1" indent="-514350">
              <a:buFont typeface="+mj-lt"/>
              <a:buAutoNum type="arabicPeriod"/>
            </a:pPr>
            <a:r>
              <a:rPr lang="en-GB" sz="2800" dirty="0"/>
              <a:t>Think win/win</a:t>
            </a:r>
          </a:p>
          <a:p>
            <a:pPr marL="971550" lvl="1" indent="-514350">
              <a:buFont typeface="+mj-lt"/>
              <a:buAutoNum type="arabicPeriod"/>
            </a:pPr>
            <a:r>
              <a:rPr lang="en-GB" sz="2800" dirty="0"/>
              <a:t>Seek first to understand then to be understood</a:t>
            </a:r>
          </a:p>
          <a:p>
            <a:pPr marL="971550" lvl="1" indent="-514350">
              <a:buFont typeface="+mj-lt"/>
              <a:buAutoNum type="arabicPeriod"/>
            </a:pPr>
            <a:r>
              <a:rPr lang="en-GB" sz="2800" dirty="0"/>
              <a:t>Synergise</a:t>
            </a:r>
          </a:p>
          <a:p>
            <a:pPr marL="971550" lvl="1" indent="-514350">
              <a:buFont typeface="+mj-lt"/>
              <a:buAutoNum type="arabicPeriod"/>
            </a:pPr>
            <a:r>
              <a:rPr lang="en-GB" sz="2800" dirty="0"/>
              <a:t>Sharpen your saw</a:t>
            </a:r>
          </a:p>
          <a:p>
            <a:r>
              <a:rPr lang="en-GB" dirty="0"/>
              <a:t>Discuss and consider how these relate to employability</a:t>
            </a:r>
            <a:endParaRPr lang="en-GB" dirty="0">
              <a:cs typeface="Segoe UI"/>
            </a:endParaRPr>
          </a:p>
          <a:p>
            <a:endParaRPr lang="en-GB" dirty="0"/>
          </a:p>
        </p:txBody>
      </p:sp>
    </p:spTree>
    <p:extLst>
      <p:ext uri="{BB962C8B-B14F-4D97-AF65-F5344CB8AC3E}">
        <p14:creationId xmlns:p14="http://schemas.microsoft.com/office/powerpoint/2010/main" val="809169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36530-5271-9B4E-7DB4-5B74CBF7A319}"/>
              </a:ext>
            </a:extLst>
          </p:cNvPr>
          <p:cNvSpPr>
            <a:spLocks noGrp="1"/>
          </p:cNvSpPr>
          <p:nvPr>
            <p:ph type="title"/>
          </p:nvPr>
        </p:nvSpPr>
        <p:spPr/>
        <p:txBody>
          <a:bodyPr/>
          <a:lstStyle/>
          <a:p>
            <a:r>
              <a:rPr lang="en-GB" dirty="0"/>
              <a:t>THEORY: </a:t>
            </a:r>
            <a:br>
              <a:rPr lang="en-GB" dirty="0"/>
            </a:br>
            <a:r>
              <a:rPr lang="en-GB" dirty="0"/>
              <a:t>Pierre Bourdieu's theories on society</a:t>
            </a:r>
          </a:p>
        </p:txBody>
      </p:sp>
      <p:sp>
        <p:nvSpPr>
          <p:cNvPr id="3" name="Content Placeholder 2">
            <a:extLst>
              <a:ext uri="{FF2B5EF4-FFF2-40B4-BE49-F238E27FC236}">
                <a16:creationId xmlns:a16="http://schemas.microsoft.com/office/drawing/2014/main" id="{365F7F5A-7CC9-FA1C-51DF-C612F06B11A0}"/>
              </a:ext>
            </a:extLst>
          </p:cNvPr>
          <p:cNvSpPr>
            <a:spLocks noGrp="1"/>
          </p:cNvSpPr>
          <p:nvPr>
            <p:ph idx="1"/>
          </p:nvPr>
        </p:nvSpPr>
        <p:spPr/>
        <p:txBody>
          <a:bodyPr/>
          <a:lstStyle/>
          <a:p>
            <a:pPr marL="914400" lvl="1" indent="-457200"/>
            <a:r>
              <a:rPr lang="en-GB" sz="2800" dirty="0"/>
              <a:t>Habitus</a:t>
            </a:r>
          </a:p>
          <a:p>
            <a:pPr marL="914400" lvl="1" indent="-457200"/>
            <a:r>
              <a:rPr lang="en-GB" sz="2800" dirty="0"/>
              <a:t>Social Capital</a:t>
            </a:r>
          </a:p>
          <a:p>
            <a:pPr marL="914400" lvl="1" indent="-457200"/>
            <a:r>
              <a:rPr lang="en-GB" sz="2800" dirty="0"/>
              <a:t>Cultural capital</a:t>
            </a:r>
          </a:p>
          <a:p>
            <a:pPr marL="457200" lvl="1" indent="0" algn="r">
              <a:buNone/>
            </a:pPr>
            <a:r>
              <a:rPr lang="en-GB" sz="1600" dirty="0"/>
              <a:t>(Grenfell, 2012)</a:t>
            </a:r>
          </a:p>
          <a:p>
            <a:pPr marL="457200" lvl="1" indent="0">
              <a:buNone/>
            </a:pPr>
            <a:endParaRPr lang="en-GB" sz="2800" dirty="0"/>
          </a:p>
          <a:p>
            <a:r>
              <a:rPr lang="en-GB" dirty="0"/>
              <a:t>Consider how these relate to employability</a:t>
            </a:r>
            <a:endParaRPr lang="en-GB" dirty="0">
              <a:cs typeface="Segoe UI"/>
            </a:endParaRPr>
          </a:p>
          <a:p>
            <a:endParaRPr lang="en-GB" dirty="0"/>
          </a:p>
        </p:txBody>
      </p:sp>
    </p:spTree>
    <p:extLst>
      <p:ext uri="{BB962C8B-B14F-4D97-AF65-F5344CB8AC3E}">
        <p14:creationId xmlns:p14="http://schemas.microsoft.com/office/powerpoint/2010/main" val="854421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212EA-48A3-9712-E20F-344152EB4805}"/>
              </a:ext>
            </a:extLst>
          </p:cNvPr>
          <p:cNvSpPr>
            <a:spLocks noGrp="1"/>
          </p:cNvSpPr>
          <p:nvPr>
            <p:ph type="title"/>
          </p:nvPr>
        </p:nvSpPr>
        <p:spPr/>
        <p:txBody>
          <a:bodyPr/>
          <a:lstStyle/>
          <a:p>
            <a:pPr algn="ctr"/>
            <a:r>
              <a:rPr lang="en-GB" dirty="0"/>
              <a:t>Networking &amp; Social Media</a:t>
            </a:r>
          </a:p>
        </p:txBody>
      </p:sp>
      <p:sp>
        <p:nvSpPr>
          <p:cNvPr id="3" name="Content Placeholder 2">
            <a:extLst>
              <a:ext uri="{FF2B5EF4-FFF2-40B4-BE49-F238E27FC236}">
                <a16:creationId xmlns:a16="http://schemas.microsoft.com/office/drawing/2014/main" id="{C59D30E4-A5B3-7F24-C5EE-4FE2242D2487}"/>
              </a:ext>
            </a:extLst>
          </p:cNvPr>
          <p:cNvSpPr>
            <a:spLocks noGrp="1"/>
          </p:cNvSpPr>
          <p:nvPr>
            <p:ph idx="1"/>
          </p:nvPr>
        </p:nvSpPr>
        <p:spPr/>
        <p:txBody>
          <a:bodyPr>
            <a:normAutofit fontScale="92500" lnSpcReduction="10000"/>
          </a:bodyPr>
          <a:lstStyle/>
          <a:p>
            <a:pPr marL="0" indent="0">
              <a:buNone/>
            </a:pPr>
            <a:r>
              <a:rPr lang="en-GB" sz="2400" dirty="0"/>
              <a:t>Identify social media platforms that relate to your preferred career path. E.g.:</a:t>
            </a:r>
          </a:p>
          <a:p>
            <a:pPr lvl="1"/>
            <a:r>
              <a:rPr lang="en-GB" dirty="0"/>
              <a:t>Facebook</a:t>
            </a:r>
          </a:p>
          <a:p>
            <a:pPr lvl="2"/>
            <a:r>
              <a:rPr lang="en-GB" dirty="0"/>
              <a:t>-Groups</a:t>
            </a:r>
          </a:p>
          <a:p>
            <a:pPr lvl="2"/>
            <a:r>
              <a:rPr lang="en-GB" dirty="0"/>
              <a:t>-Pages</a:t>
            </a:r>
          </a:p>
          <a:p>
            <a:pPr lvl="1"/>
            <a:r>
              <a:rPr lang="en-GB" dirty="0"/>
              <a:t>LinkedIn </a:t>
            </a:r>
          </a:p>
          <a:p>
            <a:pPr lvl="1"/>
            <a:r>
              <a:rPr lang="en-GB" b="1" dirty="0"/>
              <a:t>X</a:t>
            </a:r>
          </a:p>
          <a:p>
            <a:pPr lvl="1"/>
            <a:r>
              <a:rPr lang="en-GB" dirty="0"/>
              <a:t>Instagram</a:t>
            </a:r>
          </a:p>
          <a:p>
            <a:pPr marL="0" indent="0">
              <a:buNone/>
            </a:pPr>
            <a:r>
              <a:rPr lang="en-GB" sz="2400" dirty="0"/>
              <a:t>Consider :</a:t>
            </a:r>
          </a:p>
          <a:p>
            <a:pPr lvl="1"/>
            <a:r>
              <a:rPr lang="en-GB" dirty="0"/>
              <a:t>The benefits and draw backs in using these platforms to develop your network</a:t>
            </a:r>
          </a:p>
          <a:p>
            <a:pPr lvl="1"/>
            <a:r>
              <a:rPr lang="en-GB" dirty="0"/>
              <a:t>How these platforms link with Covey &amp; Bourdieu's theories.</a:t>
            </a:r>
          </a:p>
          <a:p>
            <a:endParaRPr lang="en-GB" dirty="0"/>
          </a:p>
        </p:txBody>
      </p:sp>
    </p:spTree>
    <p:extLst>
      <p:ext uri="{BB962C8B-B14F-4D97-AF65-F5344CB8AC3E}">
        <p14:creationId xmlns:p14="http://schemas.microsoft.com/office/powerpoint/2010/main" val="1733982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1E54-C68B-6565-8162-F115EC9DE77F}"/>
              </a:ext>
            </a:extLst>
          </p:cNvPr>
          <p:cNvSpPr>
            <a:spLocks noGrp="1"/>
          </p:cNvSpPr>
          <p:nvPr>
            <p:ph type="title"/>
          </p:nvPr>
        </p:nvSpPr>
        <p:spPr/>
        <p:txBody>
          <a:bodyPr/>
          <a:lstStyle/>
          <a:p>
            <a:pPr algn="ctr"/>
            <a:r>
              <a:rPr lang="en-GB" dirty="0"/>
              <a:t>Networking</a:t>
            </a:r>
          </a:p>
        </p:txBody>
      </p:sp>
      <p:sp>
        <p:nvSpPr>
          <p:cNvPr id="3" name="Content Placeholder 2">
            <a:extLst>
              <a:ext uri="{FF2B5EF4-FFF2-40B4-BE49-F238E27FC236}">
                <a16:creationId xmlns:a16="http://schemas.microsoft.com/office/drawing/2014/main" id="{C5711B0B-B3F8-0F67-FCF6-AAB93C220002}"/>
              </a:ext>
            </a:extLst>
          </p:cNvPr>
          <p:cNvSpPr>
            <a:spLocks noGrp="1"/>
          </p:cNvSpPr>
          <p:nvPr>
            <p:ph idx="1"/>
          </p:nvPr>
        </p:nvSpPr>
        <p:spPr/>
        <p:txBody>
          <a:bodyPr>
            <a:normAutofit fontScale="62500" lnSpcReduction="20000"/>
          </a:bodyPr>
          <a:lstStyle/>
          <a:p>
            <a:pPr marL="0" indent="0">
              <a:buNone/>
            </a:pPr>
            <a:r>
              <a:rPr lang="en-GB" sz="3400" dirty="0"/>
              <a:t>From your own experience, share any key social media sites that could be beneficial for the group.</a:t>
            </a:r>
          </a:p>
          <a:p>
            <a:pPr marL="0" indent="0">
              <a:buNone/>
            </a:pPr>
            <a:r>
              <a:rPr lang="en-GB" sz="3400" dirty="0"/>
              <a:t>e.g.</a:t>
            </a:r>
          </a:p>
          <a:p>
            <a:pPr marL="342900" indent="-342900"/>
            <a:r>
              <a:rPr lang="en-GB" sz="3400" dirty="0"/>
              <a:t>X @childcomwales (Feed from the Children’s Commissioner for Wales)</a:t>
            </a:r>
          </a:p>
          <a:p>
            <a:endParaRPr lang="en-GB" sz="3400" dirty="0">
              <a:solidFill>
                <a:schemeClr val="bg1"/>
              </a:solidFill>
            </a:endParaRPr>
          </a:p>
          <a:p>
            <a:pPr marL="342900" indent="-342900"/>
            <a:r>
              <a:rPr lang="en-GB" sz="3400" dirty="0"/>
              <a:t>CASPAR NSPCC briefings (free to your email inbox for people who work or volunteer with children and young people to understand changes to safeguarding &amp; child protection guidance)</a:t>
            </a:r>
          </a:p>
          <a:p>
            <a:endParaRPr lang="en-GB" sz="3400" dirty="0"/>
          </a:p>
          <a:p>
            <a:pPr marL="342900" indent="-342900"/>
            <a:r>
              <a:rPr lang="en-GB" sz="3400" dirty="0"/>
              <a:t>Education Wales on Facebook (Provides weekly </a:t>
            </a:r>
            <a:r>
              <a:rPr lang="en-GB" sz="3400" dirty="0" err="1"/>
              <a:t>Dysg</a:t>
            </a:r>
            <a:r>
              <a:rPr lang="en-GB" sz="3400" dirty="0"/>
              <a:t> e-newsletters on education and curriculum news in Wales (for those working with pre-11 yr olds &amp; those working with 11+ yr olds)</a:t>
            </a:r>
          </a:p>
          <a:p>
            <a:endParaRPr lang="en-GB" dirty="0"/>
          </a:p>
        </p:txBody>
      </p:sp>
    </p:spTree>
    <p:extLst>
      <p:ext uri="{BB962C8B-B14F-4D97-AF65-F5344CB8AC3E}">
        <p14:creationId xmlns:p14="http://schemas.microsoft.com/office/powerpoint/2010/main" val="2604238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31C9-ACC1-557C-DCB9-458D40A78DF0}"/>
              </a:ext>
            </a:extLst>
          </p:cNvPr>
          <p:cNvSpPr>
            <a:spLocks noGrp="1"/>
          </p:cNvSpPr>
          <p:nvPr>
            <p:ph type="title"/>
          </p:nvPr>
        </p:nvSpPr>
        <p:spPr/>
        <p:txBody>
          <a:bodyPr/>
          <a:lstStyle/>
          <a:p>
            <a:pPr algn="ctr"/>
            <a:r>
              <a:rPr lang="en-GB" dirty="0"/>
              <a:t>Some best professional practice</a:t>
            </a:r>
          </a:p>
        </p:txBody>
      </p:sp>
      <p:sp>
        <p:nvSpPr>
          <p:cNvPr id="3" name="Content Placeholder 2">
            <a:extLst>
              <a:ext uri="{FF2B5EF4-FFF2-40B4-BE49-F238E27FC236}">
                <a16:creationId xmlns:a16="http://schemas.microsoft.com/office/drawing/2014/main" id="{DB718AD9-FB59-A67B-4740-8AEC6C42D4F1}"/>
              </a:ext>
            </a:extLst>
          </p:cNvPr>
          <p:cNvSpPr>
            <a:spLocks noGrp="1"/>
          </p:cNvSpPr>
          <p:nvPr>
            <p:ph idx="1"/>
          </p:nvPr>
        </p:nvSpPr>
        <p:spPr/>
        <p:txBody>
          <a:bodyPr>
            <a:normAutofit fontScale="92500" lnSpcReduction="20000"/>
          </a:bodyPr>
          <a:lstStyle/>
          <a:p>
            <a:pPr marL="571500" indent="-571500"/>
            <a:r>
              <a:rPr lang="en-GB" dirty="0">
                <a:latin typeface="ProximaNova-n4"/>
              </a:rPr>
              <a:t>Keep cv updated</a:t>
            </a:r>
          </a:p>
          <a:p>
            <a:pPr marL="571500" indent="-571500"/>
            <a:r>
              <a:rPr lang="en-GB" dirty="0">
                <a:latin typeface="ProximaNova-n4"/>
              </a:rPr>
              <a:t>Prepare thoroughly for Performance /Development Review meetings</a:t>
            </a:r>
          </a:p>
          <a:p>
            <a:pPr marL="571500" indent="-571500"/>
            <a:r>
              <a:rPr lang="en-GB" dirty="0">
                <a:latin typeface="ProximaNova-n4"/>
              </a:rPr>
              <a:t>Read relevant professional publications</a:t>
            </a:r>
          </a:p>
          <a:p>
            <a:pPr marL="571500" indent="-571500"/>
            <a:r>
              <a:rPr lang="en-GB" dirty="0">
                <a:latin typeface="ProximaNova-n4"/>
              </a:rPr>
              <a:t>Experience unfamiliar aspects of your organisation/school</a:t>
            </a:r>
          </a:p>
          <a:p>
            <a:pPr marL="571500" indent="-571500"/>
            <a:r>
              <a:rPr lang="en-GB" dirty="0">
                <a:latin typeface="ProximaNova-n4"/>
              </a:rPr>
              <a:t>Professional networking</a:t>
            </a:r>
          </a:p>
          <a:p>
            <a:pPr marL="571500" indent="-571500"/>
            <a:r>
              <a:rPr lang="en-GB" dirty="0">
                <a:latin typeface="ProximaNova-n4"/>
              </a:rPr>
              <a:t>Create a </a:t>
            </a:r>
            <a:r>
              <a:rPr lang="en-GB" dirty="0" err="1">
                <a:latin typeface="ProximaNova-n4"/>
              </a:rPr>
              <a:t>Linkedin</a:t>
            </a:r>
            <a:r>
              <a:rPr lang="en-GB" dirty="0">
                <a:latin typeface="ProximaNova-n4"/>
              </a:rPr>
              <a:t> profile</a:t>
            </a:r>
          </a:p>
          <a:p>
            <a:pPr marL="571500" indent="-571500"/>
            <a:r>
              <a:rPr lang="en-GB" dirty="0">
                <a:latin typeface="ProximaNova-n4"/>
              </a:rPr>
              <a:t>Follow professional organisations and individuals on X, FB, LinkedIn</a:t>
            </a:r>
          </a:p>
          <a:p>
            <a:pPr marL="571500" indent="-571500"/>
            <a:r>
              <a:rPr lang="en-GB" dirty="0">
                <a:latin typeface="ProximaNova-n4"/>
              </a:rPr>
              <a:t>Full &amp; effective use of the Hwb (e.g. ‘Talk Pedagogy; Think Learning’) and UWTSD resources</a:t>
            </a:r>
          </a:p>
          <a:p>
            <a:pPr marL="0" indent="0">
              <a:buNone/>
            </a:pPr>
            <a:endParaRPr lang="en-GB" dirty="0"/>
          </a:p>
        </p:txBody>
      </p:sp>
    </p:spTree>
    <p:extLst>
      <p:ext uri="{BB962C8B-B14F-4D97-AF65-F5344CB8AC3E}">
        <p14:creationId xmlns:p14="http://schemas.microsoft.com/office/powerpoint/2010/main" val="2094673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F435-6C5B-3975-2DAA-B98D640F9158}"/>
              </a:ext>
            </a:extLst>
          </p:cNvPr>
          <p:cNvSpPr>
            <a:spLocks noGrp="1"/>
          </p:cNvSpPr>
          <p:nvPr>
            <p:ph type="title"/>
          </p:nvPr>
        </p:nvSpPr>
        <p:spPr/>
        <p:txBody>
          <a:bodyPr/>
          <a:lstStyle/>
          <a:p>
            <a:pPr algn="ctr"/>
            <a:r>
              <a:rPr lang="en-GB" dirty="0"/>
              <a:t>Links to assignment</a:t>
            </a:r>
          </a:p>
        </p:txBody>
      </p:sp>
      <p:sp>
        <p:nvSpPr>
          <p:cNvPr id="3" name="Content Placeholder 2">
            <a:extLst>
              <a:ext uri="{FF2B5EF4-FFF2-40B4-BE49-F238E27FC236}">
                <a16:creationId xmlns:a16="http://schemas.microsoft.com/office/drawing/2014/main" id="{1A183787-CEE3-76F9-1296-BD32362BB28B}"/>
              </a:ext>
            </a:extLst>
          </p:cNvPr>
          <p:cNvSpPr>
            <a:spLocks noGrp="1"/>
          </p:cNvSpPr>
          <p:nvPr>
            <p:ph idx="1"/>
          </p:nvPr>
        </p:nvSpPr>
        <p:spPr/>
        <p:txBody>
          <a:bodyPr>
            <a:normAutofit fontScale="70000" lnSpcReduction="20000"/>
          </a:bodyPr>
          <a:lstStyle/>
          <a:p>
            <a:pPr indent="0" algn="just">
              <a:lnSpc>
                <a:spcPct val="150000"/>
              </a:lnSpc>
              <a:buNone/>
            </a:pPr>
            <a:r>
              <a:rPr lang="en-GB" b="1" u="sng" dirty="0">
                <a:latin typeface="Arial" panose="020B0604020202020204" pitchFamily="34" charset="0"/>
                <a:ea typeface="Times New Roman" panose="02020603050405020304" pitchFamily="18" charset="0"/>
                <a:cs typeface="Calibri" panose="020F0502020204030204" pitchFamily="34" charset="0"/>
              </a:rPr>
              <a:t>Component 1 Element 1</a:t>
            </a:r>
          </a:p>
          <a:p>
            <a:pPr marL="685800" indent="-457200" algn="just">
              <a:lnSpc>
                <a:spcPct val="150000"/>
              </a:lnSpc>
            </a:pPr>
            <a:r>
              <a:rPr lang="en-GB" dirty="0">
                <a:latin typeface="Arial" panose="020B0604020202020204" pitchFamily="34" charset="0"/>
                <a:ea typeface="Times New Roman" panose="02020603050405020304" pitchFamily="18" charset="0"/>
                <a:cs typeface="Calibri" panose="020F0502020204030204" pitchFamily="34" charset="0"/>
              </a:rPr>
              <a:t>Zander letter</a:t>
            </a:r>
          </a:p>
          <a:p>
            <a:pPr indent="0" algn="just">
              <a:lnSpc>
                <a:spcPct val="150000"/>
              </a:lnSpc>
              <a:buNone/>
            </a:pPr>
            <a:r>
              <a:rPr lang="en-GB" b="1" u="sng" dirty="0">
                <a:latin typeface="Arial" panose="020B0604020202020204" pitchFamily="34" charset="0"/>
                <a:ea typeface="Times New Roman" panose="02020603050405020304" pitchFamily="18" charset="0"/>
                <a:cs typeface="Calibri" panose="020F0502020204030204" pitchFamily="34" charset="0"/>
              </a:rPr>
              <a:t>Component 1 Elements 2 &amp; 3</a:t>
            </a:r>
            <a:endParaRPr lang="en-GB" dirty="0">
              <a:latin typeface="Arial" panose="020B0604020202020204" pitchFamily="34" charset="0"/>
              <a:ea typeface="Times New Roman" panose="02020603050405020304" pitchFamily="18" charset="0"/>
              <a:cs typeface="Calibri" panose="020F0502020204030204" pitchFamily="34" charset="0"/>
            </a:endParaRPr>
          </a:p>
          <a:p>
            <a:pPr marL="457200" algn="just">
              <a:lnSpc>
                <a:spcPct val="150000"/>
              </a:lnSpc>
            </a:pPr>
            <a:r>
              <a:rPr lang="en-GB" dirty="0">
                <a:latin typeface="Arial" panose="020B0604020202020204" pitchFamily="34" charset="0"/>
                <a:ea typeface="Times New Roman" panose="02020603050405020304" pitchFamily="18" charset="0"/>
                <a:cs typeface="Calibri" panose="020F0502020204030204" pitchFamily="34" charset="0"/>
              </a:rPr>
              <a:t>Personal Development Plan</a:t>
            </a:r>
          </a:p>
          <a:p>
            <a:pPr marL="457200" algn="just">
              <a:lnSpc>
                <a:spcPct val="150000"/>
              </a:lnSpc>
            </a:pPr>
            <a:r>
              <a:rPr lang="en-GB" dirty="0">
                <a:latin typeface="Arial" panose="020B0604020202020204" pitchFamily="34" charset="0"/>
                <a:ea typeface="Times New Roman" panose="02020603050405020304" pitchFamily="18" charset="0"/>
                <a:cs typeface="Calibri" panose="020F0502020204030204" pitchFamily="34" charset="0"/>
              </a:rPr>
              <a:t>CV</a:t>
            </a:r>
          </a:p>
          <a:p>
            <a:pPr marL="457200" algn="just">
              <a:lnSpc>
                <a:spcPct val="150000"/>
              </a:lnSpc>
            </a:pPr>
            <a:r>
              <a:rPr lang="en-GB" dirty="0">
                <a:latin typeface="Arial" panose="020B0604020202020204" pitchFamily="34" charset="0"/>
                <a:ea typeface="Times New Roman" panose="02020603050405020304" pitchFamily="18" charset="0"/>
                <a:cs typeface="Calibri" panose="020F0502020204030204" pitchFamily="34" charset="0"/>
              </a:rPr>
              <a:t>Personal Statement</a:t>
            </a:r>
          </a:p>
          <a:p>
            <a:pPr marL="457200" algn="just">
              <a:lnSpc>
                <a:spcPct val="150000"/>
              </a:lnSpc>
            </a:pPr>
            <a:r>
              <a:rPr lang="en-GB" dirty="0">
                <a:latin typeface="Arial" panose="020B0604020202020204" pitchFamily="34" charset="0"/>
                <a:ea typeface="Times New Roman" panose="02020603050405020304" pitchFamily="18" charset="0"/>
                <a:cs typeface="Calibri" panose="020F0502020204030204" pitchFamily="34" charset="0"/>
              </a:rPr>
              <a:t>Cover letter</a:t>
            </a:r>
          </a:p>
          <a:p>
            <a:endParaRPr lang="en-GB" dirty="0"/>
          </a:p>
        </p:txBody>
      </p:sp>
    </p:spTree>
    <p:extLst>
      <p:ext uri="{BB962C8B-B14F-4D97-AF65-F5344CB8AC3E}">
        <p14:creationId xmlns:p14="http://schemas.microsoft.com/office/powerpoint/2010/main" val="1663977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6C6FA53-7CD4-5B1E-D6C2-F857E67EC019}"/>
              </a:ext>
            </a:extLst>
          </p:cNvPr>
          <p:cNvSpPr>
            <a:spLocks noGrp="1"/>
          </p:cNvSpPr>
          <p:nvPr>
            <p:ph type="title"/>
          </p:nvPr>
        </p:nvSpPr>
        <p:spPr>
          <a:xfrm>
            <a:off x="457199" y="1399032"/>
            <a:ext cx="3619501" cy="877824"/>
          </a:xfrm>
        </p:spPr>
        <p:txBody>
          <a:bodyPr anchor="ctr">
            <a:normAutofit/>
          </a:bodyPr>
          <a:lstStyle/>
          <a:p>
            <a:r>
              <a:rPr lang="en-US" sz="3300" b="1" dirty="0">
                <a:solidFill>
                  <a:schemeClr val="tx1"/>
                </a:solidFill>
              </a:rPr>
              <a:t>Skills Inventory</a:t>
            </a:r>
          </a:p>
        </p:txBody>
      </p:sp>
      <p:sp>
        <p:nvSpPr>
          <p:cNvPr id="14" name="Text Placeholder 2">
            <a:extLst>
              <a:ext uri="{FF2B5EF4-FFF2-40B4-BE49-F238E27FC236}">
                <a16:creationId xmlns:a16="http://schemas.microsoft.com/office/drawing/2014/main" id="{44549A3D-6B59-01ED-C185-05EAA270098A}"/>
              </a:ext>
            </a:extLst>
          </p:cNvPr>
          <p:cNvSpPr>
            <a:spLocks noGrp="1"/>
          </p:cNvSpPr>
          <p:nvPr>
            <p:ph type="body" sz="quarter" idx="14"/>
          </p:nvPr>
        </p:nvSpPr>
        <p:spPr>
          <a:xfrm>
            <a:off x="457200" y="2779776"/>
            <a:ext cx="3465576" cy="3255264"/>
          </a:xfrm>
        </p:spPr>
        <p:txBody>
          <a:bodyPr>
            <a:normAutofit/>
          </a:bodyPr>
          <a:lstStyle/>
          <a:p>
            <a:pPr marL="0" indent="0">
              <a:spcAft>
                <a:spcPts val="600"/>
              </a:spcAft>
              <a:buNone/>
            </a:pPr>
            <a:r>
              <a:rPr lang="en-US" dirty="0"/>
              <a:t>Full version available on Teams and Moodle</a:t>
            </a:r>
          </a:p>
          <a:p>
            <a:pPr marL="0" indent="0">
              <a:spcAft>
                <a:spcPts val="600"/>
              </a:spcAft>
              <a:buNone/>
            </a:pPr>
            <a:endParaRPr lang="en-US" dirty="0"/>
          </a:p>
          <a:p>
            <a:pPr marL="0" indent="0">
              <a:spcAft>
                <a:spcPts val="600"/>
              </a:spcAft>
              <a:buNone/>
            </a:pPr>
            <a:r>
              <a:rPr lang="en-US" dirty="0"/>
              <a:t>Particularly useful for:</a:t>
            </a:r>
          </a:p>
          <a:p>
            <a:pPr marL="285750" indent="-285750">
              <a:spcAft>
                <a:spcPts val="600"/>
              </a:spcAft>
              <a:buFont typeface="Arial" panose="020B0604020202020204" pitchFamily="34" charset="0"/>
              <a:buChar char="•"/>
            </a:pPr>
            <a:r>
              <a:rPr lang="en-US" dirty="0"/>
              <a:t>Zander letter</a:t>
            </a:r>
          </a:p>
          <a:p>
            <a:pPr marL="285750" indent="-285750">
              <a:spcAft>
                <a:spcPts val="600"/>
              </a:spcAft>
              <a:buFont typeface="Arial" panose="020B0604020202020204" pitchFamily="34" charset="0"/>
              <a:buChar char="•"/>
            </a:pPr>
            <a:r>
              <a:rPr lang="en-US" dirty="0"/>
              <a:t>Personal Development Plan</a:t>
            </a:r>
          </a:p>
        </p:txBody>
      </p:sp>
      <p:pic>
        <p:nvPicPr>
          <p:cNvPr id="7" name="Picture Placeholder 6" descr="Graphical user interface&#10;&#10;Description automatically generated with medium confidence">
            <a:extLst>
              <a:ext uri="{FF2B5EF4-FFF2-40B4-BE49-F238E27FC236}">
                <a16:creationId xmlns:a16="http://schemas.microsoft.com/office/drawing/2014/main" id="{3ACE2262-3519-7D9A-F65C-E1D24E9CFF60}"/>
              </a:ext>
            </a:extLst>
          </p:cNvPr>
          <p:cNvPicPr>
            <a:picLocks noGrp="1" noChangeAspect="1"/>
          </p:cNvPicPr>
          <p:nvPr>
            <p:ph type="pic" sz="quarter" idx="15"/>
          </p:nvPr>
        </p:nvPicPr>
        <p:blipFill rotWithShape="1">
          <a:blip r:embed="rId2"/>
          <a:srcRect t="18256" b="18256"/>
          <a:stretch/>
        </p:blipFill>
        <p:spPr>
          <a:xfrm>
            <a:off x="4254500" y="51"/>
            <a:ext cx="7480300" cy="6857898"/>
          </a:xfrm>
          <a:prstGeom prst="rect">
            <a:avLst/>
          </a:prstGeom>
          <a:noFill/>
        </p:spPr>
      </p:pic>
    </p:spTree>
    <p:extLst>
      <p:ext uri="{BB962C8B-B14F-4D97-AF65-F5344CB8AC3E}">
        <p14:creationId xmlns:p14="http://schemas.microsoft.com/office/powerpoint/2010/main" val="1860171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3F38-6E7C-F7DB-494D-CD78C525BD58}"/>
              </a:ext>
            </a:extLst>
          </p:cNvPr>
          <p:cNvSpPr>
            <a:spLocks noGrp="1"/>
          </p:cNvSpPr>
          <p:nvPr>
            <p:ph type="title"/>
          </p:nvPr>
        </p:nvSpPr>
        <p:spPr/>
        <p:txBody>
          <a:bodyPr/>
          <a:lstStyle/>
          <a:p>
            <a:pPr algn="ctr"/>
            <a:r>
              <a:rPr lang="en-GB" dirty="0"/>
              <a:t>Review of module assignment</a:t>
            </a:r>
          </a:p>
        </p:txBody>
      </p:sp>
      <p:sp>
        <p:nvSpPr>
          <p:cNvPr id="3" name="Content Placeholder 2">
            <a:extLst>
              <a:ext uri="{FF2B5EF4-FFF2-40B4-BE49-F238E27FC236}">
                <a16:creationId xmlns:a16="http://schemas.microsoft.com/office/drawing/2014/main" id="{960BBAFC-8AEB-CB03-5329-C62A49583A13}"/>
              </a:ext>
            </a:extLst>
          </p:cNvPr>
          <p:cNvSpPr>
            <a:spLocks noGrp="1"/>
          </p:cNvSpPr>
          <p:nvPr>
            <p:ph idx="1"/>
          </p:nvPr>
        </p:nvSpPr>
        <p:spPr/>
        <p:txBody>
          <a:bodyPr>
            <a:normAutofit fontScale="85000" lnSpcReduction="10000"/>
          </a:bodyPr>
          <a:lstStyle/>
          <a:p>
            <a:pPr indent="0" algn="just">
              <a:lnSpc>
                <a:spcPct val="150000"/>
              </a:lnSpc>
              <a:buNone/>
            </a:pPr>
            <a:r>
              <a:rPr lang="en-GB" u="sng" dirty="0">
                <a:latin typeface="Arial" panose="020B0604020202020204" pitchFamily="34" charset="0"/>
                <a:ea typeface="Times New Roman" panose="02020603050405020304" pitchFamily="18" charset="0"/>
                <a:cs typeface="Times New Roman" panose="02020603050405020304" pitchFamily="18" charset="0"/>
              </a:rPr>
              <a:t>Component 1</a:t>
            </a:r>
          </a:p>
          <a:p>
            <a:pPr marL="457200" algn="just">
              <a:lnSpc>
                <a:spcPct val="150000"/>
              </a:lnSpc>
            </a:pPr>
            <a:r>
              <a:rPr lang="en-GB" dirty="0">
                <a:latin typeface="Arial" panose="020B0604020202020204" pitchFamily="34" charset="0"/>
                <a:ea typeface="Times New Roman" panose="02020603050405020304" pitchFamily="18" charset="0"/>
                <a:cs typeface="Times New Roman" panose="02020603050405020304" pitchFamily="18" charset="0"/>
              </a:rPr>
              <a:t>E-portfolio evidence of learning: 3 elements  (equivalent of 2000 words)</a:t>
            </a:r>
          </a:p>
          <a:p>
            <a:pPr indent="0" algn="just">
              <a:lnSpc>
                <a:spcPct val="150000"/>
              </a:lnSpc>
              <a:buNone/>
            </a:pPr>
            <a:r>
              <a:rPr lang="en-GB" dirty="0">
                <a:latin typeface="Arial" panose="020B0604020202020204" pitchFamily="34" charset="0"/>
                <a:ea typeface="Times New Roman" panose="02020603050405020304" pitchFamily="18" charset="0"/>
                <a:cs typeface="Times New Roman" panose="02020603050405020304" pitchFamily="18" charset="0"/>
              </a:rPr>
              <a:t>Submission deadline 02.11.2025.  </a:t>
            </a:r>
          </a:p>
          <a:p>
            <a:pPr indent="0" algn="just">
              <a:lnSpc>
                <a:spcPct val="150000"/>
              </a:lnSpc>
              <a:buNone/>
            </a:pPr>
            <a:r>
              <a:rPr lang="en-GB" u="sng" dirty="0">
                <a:latin typeface="Arial" panose="020B0604020202020204" pitchFamily="34" charset="0"/>
                <a:ea typeface="Times New Roman" panose="02020603050405020304" pitchFamily="18" charset="0"/>
                <a:cs typeface="Times New Roman" panose="02020603050405020304" pitchFamily="18" charset="0"/>
              </a:rPr>
              <a:t>Component 2</a:t>
            </a:r>
          </a:p>
          <a:p>
            <a:pPr marL="457200" algn="just">
              <a:lnSpc>
                <a:spcPct val="150000"/>
              </a:lnSpc>
            </a:pPr>
            <a:r>
              <a:rPr lang="en-GB" dirty="0">
                <a:latin typeface="Arial" panose="020B0604020202020204" pitchFamily="34" charset="0"/>
                <a:ea typeface="Times New Roman" panose="02020603050405020304" pitchFamily="18" charset="0"/>
                <a:cs typeface="Times New Roman" panose="02020603050405020304" pitchFamily="18" charset="0"/>
              </a:rPr>
              <a:t>Reflective account (2000 words)</a:t>
            </a:r>
          </a:p>
          <a:p>
            <a:pPr marL="0" indent="0">
              <a:buNone/>
            </a:pPr>
            <a:r>
              <a:rPr lang="en-GB" dirty="0">
                <a:latin typeface="Arial" panose="020B0604020202020204" pitchFamily="34" charset="0"/>
                <a:ea typeface="Times New Roman" panose="02020603050405020304" pitchFamily="18" charset="0"/>
                <a:cs typeface="Times New Roman" panose="02020603050405020304" pitchFamily="18" charset="0"/>
              </a:rPr>
              <a:t>  Submission deadline 02.11.2025.  </a:t>
            </a:r>
            <a:endParaRPr lang="en-GB" sz="2400" dirty="0">
              <a:latin typeface="Arial" panose="020B060402020202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3458324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E93D-A983-B852-49E7-CB29BE9F6501}"/>
              </a:ext>
            </a:extLst>
          </p:cNvPr>
          <p:cNvSpPr>
            <a:spLocks noGrp="1"/>
          </p:cNvSpPr>
          <p:nvPr>
            <p:ph type="title"/>
          </p:nvPr>
        </p:nvSpPr>
        <p:spPr/>
        <p:txBody>
          <a:bodyPr>
            <a:normAutofit fontScale="90000"/>
          </a:bodyPr>
          <a:lstStyle/>
          <a:p>
            <a:r>
              <a:rPr lang="en-GB" dirty="0"/>
              <a:t>Component 1 </a:t>
            </a:r>
            <a:r>
              <a:rPr lang="en-GB" dirty="0">
                <a:cs typeface="Segoe UI"/>
              </a:rPr>
              <a:t>Portfolio (3 elements)  2000 words</a:t>
            </a:r>
            <a:br>
              <a:rPr lang="en-GB" dirty="0">
                <a:cs typeface="Segoe UI"/>
              </a:rPr>
            </a:br>
            <a:endParaRPr lang="en-GB" dirty="0"/>
          </a:p>
        </p:txBody>
      </p:sp>
      <p:sp>
        <p:nvSpPr>
          <p:cNvPr id="3" name="Content Placeholder 2">
            <a:extLst>
              <a:ext uri="{FF2B5EF4-FFF2-40B4-BE49-F238E27FC236}">
                <a16:creationId xmlns:a16="http://schemas.microsoft.com/office/drawing/2014/main" id="{9B703432-0BFE-0057-FB94-00350D2604D0}"/>
              </a:ext>
            </a:extLst>
          </p:cNvPr>
          <p:cNvSpPr>
            <a:spLocks noGrp="1"/>
          </p:cNvSpPr>
          <p:nvPr>
            <p:ph idx="1"/>
          </p:nvPr>
        </p:nvSpPr>
        <p:spPr/>
        <p:txBody>
          <a:bodyPr>
            <a:normAutofit/>
          </a:bodyPr>
          <a:lstStyle/>
          <a:p>
            <a:pPr marL="0" indent="0">
              <a:buNone/>
            </a:pPr>
            <a:r>
              <a:rPr lang="en-GB" dirty="0">
                <a:cs typeface="Segoe UI"/>
              </a:rPr>
              <a:t>Element 1: </a:t>
            </a:r>
          </a:p>
          <a:p>
            <a:pPr marL="685800" indent="-685800"/>
            <a:r>
              <a:rPr lang="en-GB" sz="2600" dirty="0">
                <a:ea typeface="Times New Roman" panose="02020603050405020304" pitchFamily="18" charset="0"/>
                <a:cs typeface="Calibri" panose="020F0502020204030204" pitchFamily="34" charset="0"/>
              </a:rPr>
              <a:t>Write a Zander letter to yourself (600 words) </a:t>
            </a:r>
          </a:p>
          <a:p>
            <a:pPr marL="0" indent="0">
              <a:buNone/>
            </a:pPr>
            <a:r>
              <a:rPr lang="en-GB" b="1" dirty="0">
                <a:latin typeface="Calibri" panose="020F0502020204030204" pitchFamily="34" charset="0"/>
                <a:ea typeface="Times New Roman" panose="02020603050405020304" pitchFamily="18" charset="0"/>
                <a:cs typeface="Calibri" panose="020F0502020204030204" pitchFamily="34" charset="0"/>
              </a:rPr>
              <a:t>Covered in session 1</a:t>
            </a:r>
            <a:endParaRPr lang="en-GB" b="1" dirty="0">
              <a:latin typeface="Calibri" panose="020F0502020204030204" pitchFamily="34" charset="0"/>
              <a:ea typeface="+mn-lt"/>
              <a:cs typeface="Calibri" panose="020F0502020204030204" pitchFamily="34" charset="0"/>
            </a:endParaRPr>
          </a:p>
          <a:p>
            <a:pPr marL="0" indent="0">
              <a:buNone/>
            </a:pPr>
            <a:r>
              <a:rPr lang="en-GB" b="1" dirty="0">
                <a:latin typeface="Calibri" panose="020F0502020204030204" pitchFamily="34" charset="0"/>
                <a:ea typeface="+mn-lt"/>
                <a:cs typeface="Calibri" panose="020F0502020204030204" pitchFamily="34" charset="0"/>
              </a:rPr>
              <a:t>Refer to the Skills Inventory document under  Files on the Teams page</a:t>
            </a:r>
          </a:p>
          <a:p>
            <a:pPr marL="0" indent="0">
              <a:buNone/>
            </a:pPr>
            <a:r>
              <a:rPr lang="en-GB" b="1" dirty="0">
                <a:latin typeface="Calibri" panose="020F0502020204030204" pitchFamily="34" charset="0"/>
                <a:ea typeface="Times New Roman" panose="02020603050405020304" pitchFamily="18" charset="0"/>
                <a:cs typeface="Calibri" panose="020F0502020204030204" pitchFamily="34" charset="0"/>
              </a:rPr>
              <a:t>Remember to draw on theories (e.g. Bourdieu, Dweck) and link these to your practice.</a:t>
            </a:r>
          </a:p>
          <a:p>
            <a:endParaRPr lang="en-GB" dirty="0">
              <a:cs typeface="Segoe UI"/>
            </a:endParaRPr>
          </a:p>
          <a:p>
            <a:pPr marL="0" indent="0">
              <a:buNone/>
            </a:pPr>
            <a:endParaRPr lang="en-GB" dirty="0"/>
          </a:p>
        </p:txBody>
      </p:sp>
    </p:spTree>
    <p:extLst>
      <p:ext uri="{BB962C8B-B14F-4D97-AF65-F5344CB8AC3E}">
        <p14:creationId xmlns:p14="http://schemas.microsoft.com/office/powerpoint/2010/main" val="315260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66F0B-D6B5-6FB3-1CFA-0CC5B669B9A3}"/>
              </a:ext>
            </a:extLst>
          </p:cNvPr>
          <p:cNvSpPr>
            <a:spLocks noGrp="1"/>
          </p:cNvSpPr>
          <p:nvPr>
            <p:ph type="title"/>
          </p:nvPr>
        </p:nvSpPr>
        <p:spPr/>
        <p:txBody>
          <a:bodyPr/>
          <a:lstStyle/>
          <a:p>
            <a:r>
              <a:rPr lang="en-GB" dirty="0"/>
              <a:t>Component 1 </a:t>
            </a:r>
            <a:r>
              <a:rPr lang="en-GB" dirty="0">
                <a:cs typeface="Segoe UI"/>
              </a:rPr>
              <a:t>Portfolio (3 elements)  </a:t>
            </a:r>
            <a:br>
              <a:rPr lang="en-GB" dirty="0">
                <a:cs typeface="Segoe UI"/>
              </a:rPr>
            </a:br>
            <a:r>
              <a:rPr lang="en-GB" dirty="0">
                <a:cs typeface="Segoe UI"/>
              </a:rPr>
              <a:t>2000 words</a:t>
            </a:r>
            <a:endParaRPr lang="en-GB" dirty="0"/>
          </a:p>
        </p:txBody>
      </p:sp>
      <p:sp>
        <p:nvSpPr>
          <p:cNvPr id="3" name="Content Placeholder 2">
            <a:extLst>
              <a:ext uri="{FF2B5EF4-FFF2-40B4-BE49-F238E27FC236}">
                <a16:creationId xmlns:a16="http://schemas.microsoft.com/office/drawing/2014/main" id="{5D828CCC-F7D0-43F2-AD3E-48375B090720}"/>
              </a:ext>
            </a:extLst>
          </p:cNvPr>
          <p:cNvSpPr>
            <a:spLocks noGrp="1"/>
          </p:cNvSpPr>
          <p:nvPr>
            <p:ph idx="1"/>
          </p:nvPr>
        </p:nvSpPr>
        <p:spPr/>
        <p:txBody>
          <a:bodyPr>
            <a:normAutofit fontScale="55000" lnSpcReduction="20000"/>
          </a:bodyPr>
          <a:lstStyle/>
          <a:p>
            <a:pPr marL="0" lvl="0" indent="0" algn="just">
              <a:lnSpc>
                <a:spcPct val="150000"/>
              </a:lnSpc>
              <a:spcAft>
                <a:spcPts val="800"/>
              </a:spcAft>
              <a:buNone/>
            </a:pPr>
            <a:r>
              <a:rPr lang="en-GB" sz="5100" dirty="0">
                <a:ea typeface="Times New Roman" panose="02020603050405020304" pitchFamily="18" charset="0"/>
                <a:cs typeface="Calibri" panose="020F0502020204030204" pitchFamily="34" charset="0"/>
              </a:rPr>
              <a:t>Element 2 - CHOOSE 2 OF THE FOLLOWING:</a:t>
            </a:r>
          </a:p>
          <a:p>
            <a:pPr marL="342900" lvl="0" indent="-342900" algn="just">
              <a:lnSpc>
                <a:spcPct val="150000"/>
              </a:lnSpc>
              <a:spcAft>
                <a:spcPts val="8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Calibri" panose="020F0502020204030204" pitchFamily="34" charset="0"/>
              </a:rPr>
              <a:t>Build a personal development plan (PDP) which identifies skills you will need to be successful in your chosen field and how you plan to develop them. A PDP template is provided. (equivalent to 700 words).</a:t>
            </a:r>
          </a:p>
          <a:p>
            <a:pPr marL="342900" indent="-342900" algn="just">
              <a:lnSpc>
                <a:spcPct val="150000"/>
              </a:lnSpc>
              <a:spcAft>
                <a:spcPts val="8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Calibri" panose="020F0502020204030204" pitchFamily="34" charset="0"/>
              </a:rPr>
              <a:t>Produce a professional CV (equivalent to 700 words). </a:t>
            </a:r>
          </a:p>
          <a:p>
            <a:pPr marL="342900" indent="-342900" algn="just">
              <a:lnSpc>
                <a:spcPct val="150000"/>
              </a:lnSpc>
              <a:spcAft>
                <a:spcPts val="8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Calibri" panose="020F0502020204030204" pitchFamily="34" charset="0"/>
              </a:rPr>
              <a:t>Write a personal statement for applying for a postgraduate degree (equivalent to 700 words).  </a:t>
            </a:r>
            <a:endParaRPr lang="en-GB" sz="2000" b="1" i="1" dirty="0">
              <a:latin typeface="Arial" panose="020B0604020202020204" pitchFamily="34" charset="0"/>
              <a:ea typeface="Times New Roman" panose="02020603050405020304" pitchFamily="18"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Calibri" panose="020F0502020204030204" pitchFamily="34" charset="0"/>
              </a:rPr>
              <a:t>Write a cover letter for applying for a job, based on your plans for the future (equivalent to 700 words)</a:t>
            </a:r>
            <a:endParaRPr lang="en-GB"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5100" b="1" dirty="0"/>
              <a:t>Covered in Session 2 (Guest Speaker)</a:t>
            </a:r>
          </a:p>
        </p:txBody>
      </p:sp>
    </p:spTree>
    <p:extLst>
      <p:ext uri="{BB962C8B-B14F-4D97-AF65-F5344CB8AC3E}">
        <p14:creationId xmlns:p14="http://schemas.microsoft.com/office/powerpoint/2010/main" val="3523545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D2AB8-5861-F573-0FF3-F13D7DB5F875}"/>
              </a:ext>
            </a:extLst>
          </p:cNvPr>
          <p:cNvSpPr>
            <a:spLocks noGrp="1"/>
          </p:cNvSpPr>
          <p:nvPr>
            <p:ph type="title"/>
          </p:nvPr>
        </p:nvSpPr>
        <p:spPr/>
        <p:txBody>
          <a:bodyPr/>
          <a:lstStyle/>
          <a:p>
            <a:r>
              <a:rPr lang="en-GB" dirty="0"/>
              <a:t>Component 2: Reflective Account</a:t>
            </a:r>
            <a:br>
              <a:rPr lang="en-GB" dirty="0"/>
            </a:br>
            <a:r>
              <a:rPr lang="en-GB" dirty="0"/>
              <a:t>2000 words</a:t>
            </a:r>
          </a:p>
        </p:txBody>
      </p:sp>
      <p:sp>
        <p:nvSpPr>
          <p:cNvPr id="3" name="Content Placeholder 2">
            <a:extLst>
              <a:ext uri="{FF2B5EF4-FFF2-40B4-BE49-F238E27FC236}">
                <a16:creationId xmlns:a16="http://schemas.microsoft.com/office/drawing/2014/main" id="{3081CC38-3DC7-F3E1-40D5-5A1444189DE2}"/>
              </a:ext>
            </a:extLst>
          </p:cNvPr>
          <p:cNvSpPr>
            <a:spLocks noGrp="1"/>
          </p:cNvSpPr>
          <p:nvPr>
            <p:ph idx="1"/>
          </p:nvPr>
        </p:nvSpPr>
        <p:spPr/>
        <p:txBody>
          <a:bodyPr>
            <a:normAutofit fontScale="62500" lnSpcReduction="20000"/>
          </a:bodyPr>
          <a:lstStyle/>
          <a:p>
            <a:pPr marL="467995">
              <a:lnSpc>
                <a:spcPct val="200000"/>
              </a:lnSpc>
            </a:pPr>
            <a:r>
              <a:rPr lang="en-GB" sz="3200" dirty="0">
                <a:latin typeface="Arial" panose="020B0604020202020204" pitchFamily="34" charset="0"/>
                <a:ea typeface="Times New Roman" panose="02020603050405020304" pitchFamily="18" charset="0"/>
                <a:cs typeface="Arial" panose="020B0604020202020204" pitchFamily="34" charset="0"/>
              </a:rPr>
              <a:t>This is your opportunity to critically reflect and discuss how well you have developed skills during the Foundation Degree so far and your personal development needs, for example how developing these skills may assist you in future employment.  You will need to link your reflection to relevant literature.   </a:t>
            </a:r>
            <a:endParaRPr lang="en-GB" sz="3200" dirty="0">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ct val="200000"/>
              </a:lnSpc>
            </a:pPr>
            <a:r>
              <a:rPr lang="en-GB" sz="3200" dirty="0">
                <a:latin typeface="Arial" panose="020B0604020202020204" pitchFamily="34" charset="0"/>
                <a:ea typeface="Times New Roman" panose="02020603050405020304" pitchFamily="18" charset="0"/>
                <a:cs typeface="Arial" panose="020B0604020202020204" pitchFamily="34" charset="0"/>
              </a:rPr>
              <a:t>  Draw on theories and practice to support your account. </a:t>
            </a:r>
            <a:endParaRPr lang="en-GB" sz="32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5900" dirty="0"/>
              <a:t>Covered in session 3</a:t>
            </a:r>
          </a:p>
        </p:txBody>
      </p:sp>
    </p:spTree>
    <p:extLst>
      <p:ext uri="{BB962C8B-B14F-4D97-AF65-F5344CB8AC3E}">
        <p14:creationId xmlns:p14="http://schemas.microsoft.com/office/powerpoint/2010/main" val="3461145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ADE6D-75E4-F2FD-BAF7-C8784A7D3AED}"/>
              </a:ext>
            </a:extLst>
          </p:cNvPr>
          <p:cNvSpPr>
            <a:spLocks noGrp="1"/>
          </p:cNvSpPr>
          <p:nvPr>
            <p:ph type="title"/>
          </p:nvPr>
        </p:nvSpPr>
        <p:spPr/>
        <p:txBody>
          <a:bodyPr/>
          <a:lstStyle/>
          <a:p>
            <a:pPr algn="ctr"/>
            <a:r>
              <a:rPr lang="en-GB" dirty="0"/>
              <a:t>What to include in your reflection</a:t>
            </a:r>
          </a:p>
        </p:txBody>
      </p:sp>
      <p:sp>
        <p:nvSpPr>
          <p:cNvPr id="3" name="Content Placeholder 2">
            <a:extLst>
              <a:ext uri="{FF2B5EF4-FFF2-40B4-BE49-F238E27FC236}">
                <a16:creationId xmlns:a16="http://schemas.microsoft.com/office/drawing/2014/main" id="{D2E5B10A-AE08-F20D-8F1D-72459BF306DA}"/>
              </a:ext>
            </a:extLst>
          </p:cNvPr>
          <p:cNvSpPr>
            <a:spLocks noGrp="1"/>
          </p:cNvSpPr>
          <p:nvPr>
            <p:ph idx="1"/>
          </p:nvPr>
        </p:nvSpPr>
        <p:spPr/>
        <p:txBody>
          <a:bodyPr>
            <a:normAutofit fontScale="32500" lnSpcReduction="20000"/>
          </a:bodyPr>
          <a:lstStyle/>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Introduction to the reflective model you will use</a:t>
            </a:r>
            <a:endParaRPr lang="en-GB" sz="42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Brief introduction to the degree, your expectations and initial thoughts.</a:t>
            </a:r>
            <a:endParaRPr lang="en-GB" sz="42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How you felt about developing your existing employability skills and ‘personal brand’ further, </a:t>
            </a:r>
            <a:endParaRPr lang="en-GB" sz="42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Your engagement and involvement in sessions</a:t>
            </a:r>
            <a:endParaRPr lang="en-GB" sz="42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Any challenges? Why? Areas that you feel that you have succeeded with the most. Is there anything you struggled with?</a:t>
            </a:r>
            <a:endParaRPr lang="en-GB" sz="42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How the degree so far and this module have helped you move forward in terms of identifying a career progression path</a:t>
            </a:r>
          </a:p>
          <a:p>
            <a:pPr marL="342900" lvl="0" indent="-342900">
              <a:lnSpc>
                <a:spcPct val="200000"/>
              </a:lnSpc>
              <a:buFont typeface="Arial" panose="020B0604020202020204" pitchFamily="34" charset="0"/>
              <a:buChar char="-"/>
            </a:pPr>
            <a:r>
              <a:rPr lang="en-GB" sz="4200" dirty="0">
                <a:latin typeface="Arial" panose="020B0604020202020204" pitchFamily="34" charset="0"/>
                <a:ea typeface="Times New Roman" panose="02020603050405020304" pitchFamily="18" charset="0"/>
                <a:cs typeface="Arial" panose="020B0604020202020204" pitchFamily="34" charset="0"/>
              </a:rPr>
              <a:t> Any further skills you need to develop after this module that will help you to gain employment opportunities?</a:t>
            </a:r>
          </a:p>
          <a:p>
            <a:endParaRPr lang="en-GB" dirty="0"/>
          </a:p>
        </p:txBody>
      </p:sp>
    </p:spTree>
    <p:extLst>
      <p:ext uri="{BB962C8B-B14F-4D97-AF65-F5344CB8AC3E}">
        <p14:creationId xmlns:p14="http://schemas.microsoft.com/office/powerpoint/2010/main" val="1674355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DCC34-B4A8-887D-0292-E45A840FBDD8}"/>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611BCACE-DBCB-B4B7-4547-7A6EEFA6457A}"/>
              </a:ext>
            </a:extLst>
          </p:cNvPr>
          <p:cNvSpPr>
            <a:spLocks noGrp="1"/>
          </p:cNvSpPr>
          <p:nvPr>
            <p:ph idx="1"/>
          </p:nvPr>
        </p:nvSpPr>
        <p:spPr/>
        <p:txBody>
          <a:bodyPr>
            <a:normAutofit fontScale="92500" lnSpcReduction="20000"/>
          </a:bodyPr>
          <a:lstStyle/>
          <a:p>
            <a:pPr indent="0" algn="just">
              <a:lnSpc>
                <a:spcPct val="150000"/>
              </a:lnSpc>
              <a:buNone/>
            </a:pPr>
            <a:r>
              <a:rPr lang="en-GB" dirty="0">
                <a:ea typeface="Calibri" panose="020F0502020204030204" pitchFamily="34" charset="0"/>
              </a:rPr>
              <a:t>Covey, S.R. (2017) </a:t>
            </a:r>
            <a:r>
              <a:rPr lang="en-GB" i="1" dirty="0">
                <a:ea typeface="Calibri" panose="020F0502020204030204" pitchFamily="34" charset="0"/>
              </a:rPr>
              <a:t>The 7 Habits of Highly Effective People.  </a:t>
            </a:r>
            <a:r>
              <a:rPr lang="en-GB" dirty="0">
                <a:ea typeface="Calibri" panose="020F0502020204030204" pitchFamily="34" charset="0"/>
              </a:rPr>
              <a:t>New York City: Simon and Shuster</a:t>
            </a:r>
          </a:p>
          <a:p>
            <a:pPr indent="0" algn="just">
              <a:lnSpc>
                <a:spcPct val="150000"/>
              </a:lnSpc>
              <a:buNone/>
            </a:pPr>
            <a:r>
              <a:rPr lang="en-GB" dirty="0">
                <a:ea typeface="Calibri" panose="020F0502020204030204" pitchFamily="34" charset="0"/>
              </a:rPr>
              <a:t>Grenfell, M. (Ed.) (2012) </a:t>
            </a:r>
            <a:r>
              <a:rPr lang="en-GB" i="1" dirty="0">
                <a:ea typeface="Calibri" panose="020F0502020204030204" pitchFamily="34" charset="0"/>
              </a:rPr>
              <a:t>Pierre Bourdieu: Key Concepts</a:t>
            </a:r>
            <a:r>
              <a:rPr lang="en-GB" dirty="0">
                <a:ea typeface="Calibri" panose="020F0502020204030204" pitchFamily="34" charset="0"/>
              </a:rPr>
              <a:t>. Oxon :Routledge</a:t>
            </a:r>
          </a:p>
          <a:p>
            <a:pPr indent="0" algn="just">
              <a:lnSpc>
                <a:spcPct val="150000"/>
              </a:lnSpc>
              <a:buNone/>
            </a:pPr>
            <a:r>
              <a:rPr lang="en-GB" dirty="0">
                <a:ea typeface="Calibri" panose="020F0502020204030204" pitchFamily="34" charset="0"/>
              </a:rPr>
              <a:t>HWB (2023) </a:t>
            </a:r>
            <a:r>
              <a:rPr lang="en-GB" i="1" dirty="0">
                <a:ea typeface="Calibri" panose="020F0502020204030204" pitchFamily="34" charset="0"/>
              </a:rPr>
              <a:t>Talk Pedagogy; Think Learning. </a:t>
            </a:r>
            <a:r>
              <a:rPr lang="en-GB" dirty="0">
                <a:ea typeface="Calibri" panose="020F0502020204030204" pitchFamily="34" charset="0"/>
              </a:rPr>
              <a:t>Available at </a:t>
            </a:r>
            <a:r>
              <a:rPr lang="en-GB" dirty="0">
                <a:ea typeface="Calibri" panose="020F0502020204030204" pitchFamily="34" charset="0"/>
                <a:hlinkClick r:id="rId2"/>
              </a:rPr>
              <a:t>https://hwb.gov.wales/professional-development/national-pedagogy-project/talk-pedagogy-think-learning/</a:t>
            </a:r>
            <a:r>
              <a:rPr lang="en-GB" dirty="0">
                <a:ea typeface="Calibri" panose="020F0502020204030204" pitchFamily="34" charset="0"/>
              </a:rPr>
              <a:t> (Accessed 02.09.2025)</a:t>
            </a:r>
          </a:p>
          <a:p>
            <a:endParaRPr lang="en-GB" dirty="0"/>
          </a:p>
        </p:txBody>
      </p:sp>
    </p:spTree>
    <p:extLst>
      <p:ext uri="{BB962C8B-B14F-4D97-AF65-F5344CB8AC3E}">
        <p14:creationId xmlns:p14="http://schemas.microsoft.com/office/powerpoint/2010/main" val="681158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870</Words>
  <Application>Microsoft Office PowerPoint</Application>
  <PresentationFormat>Widescreen</PresentationFormat>
  <Paragraphs>104</Paragraphs>
  <Slides>16</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ProximaNova-n4</vt:lpstr>
      <vt:lpstr>Arial</vt:lpstr>
      <vt:lpstr>Calibri</vt:lpstr>
      <vt:lpstr>Calibri Light</vt:lpstr>
      <vt:lpstr>Segoe UI</vt:lpstr>
      <vt:lpstr>Symbol</vt:lpstr>
      <vt:lpstr>Times New Roman</vt:lpstr>
      <vt:lpstr>UWTSD Holding Page</vt:lpstr>
      <vt:lpstr>Accessible 2</vt:lpstr>
      <vt:lpstr>SKILLS FOR EMPLOYABILITY IN THE 21ST CEMTURY</vt:lpstr>
      <vt:lpstr>Module aim</vt:lpstr>
      <vt:lpstr>Session objectives</vt:lpstr>
      <vt:lpstr>The 7 Habits of Successful People  (Covey, 2017)</vt:lpstr>
      <vt:lpstr>THEORY:  Pierre Bourdieu's theories on society</vt:lpstr>
      <vt:lpstr>Networking &amp; Social Media</vt:lpstr>
      <vt:lpstr>Networking</vt:lpstr>
      <vt:lpstr>Some best professional practice</vt:lpstr>
      <vt:lpstr>Links to assignment</vt:lpstr>
      <vt:lpstr>Skills Inventory</vt:lpstr>
      <vt:lpstr>Review of module assignment</vt:lpstr>
      <vt:lpstr>Component 1 Portfolio (3 elements)  2000 words </vt:lpstr>
      <vt:lpstr>Component 1 Portfolio (3 elements)   2000 words</vt:lpstr>
      <vt:lpstr>Component 2: Reflective Account 2000 words</vt:lpstr>
      <vt:lpstr>What to include in your reflection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Sue Ainsworth</cp:lastModifiedBy>
  <cp:revision>5</cp:revision>
  <dcterms:created xsi:type="dcterms:W3CDTF">2022-06-22T10:03:12Z</dcterms:created>
  <dcterms:modified xsi:type="dcterms:W3CDTF">2025-09-02T11:30:30Z</dcterms:modified>
</cp:coreProperties>
</file>