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118" autoAdjust="0"/>
    <p:restoredTop sz="94660"/>
  </p:normalViewPr>
  <p:slideViewPr>
    <p:cSldViewPr snapToGrid="0">
      <p:cViewPr varScale="1">
        <p:scale>
          <a:sx n="68" d="100"/>
          <a:sy n="68" d="100"/>
        </p:scale>
        <p:origin x="44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4F8886-A15E-4208-B79B-08BE1ED8B1FD}" type="datetimeFigureOut">
              <a:rPr lang="en-US" smtClean="0"/>
              <a:t>8/4/2021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BB776E-44E7-421F-9BB1-C30CBF5FA679}" type="slidenum">
              <a:rPr lang="en-US" smtClean="0"/>
              <a:t>‹#›</a:t>
            </a:fld>
            <a:endParaRPr lang="en-US"/>
          </a:p>
        </p:txBody>
      </p:sp>
    </p:spTree>
    <p:extLst>
      <p:ext uri="{BB962C8B-B14F-4D97-AF65-F5344CB8AC3E}">
        <p14:creationId xmlns:p14="http://schemas.microsoft.com/office/powerpoint/2010/main" val="2439462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Infancy refers to the period of life between birth and the time a child learns how to speak, which is usually around between 1 to 2 years. During the period, the child undergoes numerous physical, cognitive, social, and emotional developments. There are various theories that explain the development of the child as they grow into adulthood. For instance, the psychosexual theory of development by Sigmund Freud suggests that personality develops during early childhood. Therefore, childhood experiences are crucial in developing the behavior and personalities of adults. He argued that an individual passes through crucial stages during childhood, and if one lacks proper parenting and nurturance during a given stage, they may become fixated or stuck in that stage.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8BB776E-44E7-421F-9BB1-C30CBF5FA679}" type="slidenum">
              <a:rPr lang="en-US" smtClean="0"/>
              <a:t>2</a:t>
            </a:fld>
            <a:endParaRPr lang="en-US"/>
          </a:p>
        </p:txBody>
      </p:sp>
    </p:spTree>
    <p:extLst>
      <p:ext uri="{BB962C8B-B14F-4D97-AF65-F5344CB8AC3E}">
        <p14:creationId xmlns:p14="http://schemas.microsoft.com/office/powerpoint/2010/main" val="11764740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Usually, an average newborn weighs approximately 7.5 pounds.  Healthy newborn babies often portray certain automatic reflexes at birth. The reflexes help the newborn survive until they are capable of more complex behaviors. Consequently, the reflexes and sensory capacities are crucial for survival. The reflexes are usually present in babies whose brains are developing normally and often appear when the children are around 4 to 5 months old. Such reflexes include the ‘rooting reflex’ which is the newborn’s response to anything that touches her cheek. For instance, when one strokes their cheek, they naturally turn in the direction they’ve been touched and begin to suck. Or when you place your finger into their hand, they naturally grasp the finger with their palms. Another reflex, is the ‘The Moro reflex’ which is the newborn’s response when they feel like they’re falling. They usually spread their arms, pulling them back in and crying (Benson &amp; Haith, 2010, p. 14).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infancy, the child’s physical development is often rapid. On average, newborns weigh between 5 to 10 pounds. The weight of the newborn nearly doubles within six months and triples in one year. By 2 years, the weight would have quadrupled, so we can expect that they would be weighing between 20 and 40 pounds. The average length of a newborn is 19.5 inches, increasing to 29.5 inches by the time they are 12 months and 34.4 inches by 2 years old (Bornstein et al., 2013, p. 26).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8BB776E-44E7-421F-9BB1-C30CBF5FA679}" type="slidenum">
              <a:rPr lang="en-US" smtClean="0"/>
              <a:t>3</a:t>
            </a:fld>
            <a:endParaRPr lang="en-US"/>
          </a:p>
        </p:txBody>
      </p:sp>
    </p:spTree>
    <p:extLst>
      <p:ext uri="{BB962C8B-B14F-4D97-AF65-F5344CB8AC3E}">
        <p14:creationId xmlns:p14="http://schemas.microsoft.com/office/powerpoint/2010/main" val="19757918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Growth does not occur at a steady rate during infancy. Growth slows when the child is between 4 to 6 years old. Usually, the children often gain 5 to 7 pounds in the period and grow about 2 to 3 inches per year. The growth rate of girls outperforms that of boys once they are between 8 to 9 years due to a pubertal growth spurt. The growth spurt lasts until they are around 12 years old, concurring with the start of the menstrual cycle. By the time they are 10 years old, the average girl weighs 88 pounds, while an average 10-year-old boy weighs around 85 pounds.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infant is born with around 100 to 200 billion nerve cells (neurons) that store and transmit information. However, the nervous system continues to grow and develop. The neural pathway form thousands of new connections during infancy and toddlerhood. This period is known as blooming and the neural pathways proceed to develop through puberty to allow the brain to function more efficiently to allow mastery or more complex skills. Consequently, the size of the brain increases as the child approaches adulthood (Bornstein et al., 2013, p. 26). Motor developments occurs in an orderly sequence as infants move from reflexive reactions such as rooting and sucking to more advanced motor functioning. For instance, the child shall first learn to hold their heads up, then to sit with assistance, and then sit unassisted before they can crawl and walk. Motor skills refer to the ability of the child to move their body and manipulate objects. Motor skills is linked to the muscles, eyes, fingers, toes, and they enable the coordination of small actions such as writing with a pencil, grasping a toy or using a spoon. Gross motor skills focus on larger muscle groups that control arms and legs and often involve larger movements such as jumping, running, and balancing.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8BB776E-44E7-421F-9BB1-C30CBF5FA679}" type="slidenum">
              <a:rPr lang="en-US" smtClean="0"/>
              <a:t>4</a:t>
            </a:fld>
            <a:endParaRPr lang="en-US"/>
          </a:p>
        </p:txBody>
      </p:sp>
    </p:spTree>
    <p:extLst>
      <p:ext uri="{BB962C8B-B14F-4D97-AF65-F5344CB8AC3E}">
        <p14:creationId xmlns:p14="http://schemas.microsoft.com/office/powerpoint/2010/main" val="517494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addition to the rapid physical growth, young children also portray significant development in their cognitive abilities. Most development psychologists agree that children often develop cognitive skills even before they have experience with the objects. For instance, they are able to identify objects and communicate with gesture before they speak. Physical indicators, such as the ability to communicate, problem solve or think, are clear signs of development in cognitive abilities. For instance, children between 12 to 24 months often understand the concept of object permanence and may enjoy playing hide and seek since they are aware that if someone leaves the room they will be back. Cognitive skills proceed to expand into the middle and late childhood as they are able to process thoughts and become more organized and logical when dealing with information (Bornstein et al., 2013, p. 27).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8BB776E-44E7-421F-9BB1-C30CBF5FA679}" type="slidenum">
              <a:rPr lang="en-US" smtClean="0"/>
              <a:t>7</a:t>
            </a:fld>
            <a:endParaRPr lang="en-US"/>
          </a:p>
        </p:txBody>
      </p:sp>
    </p:spTree>
    <p:extLst>
      <p:ext uri="{BB962C8B-B14F-4D97-AF65-F5344CB8AC3E}">
        <p14:creationId xmlns:p14="http://schemas.microsoft.com/office/powerpoint/2010/main" val="3601644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clear sign of emotional and social development is the attachment that children develop as they interact with other people. Most infants often form strong bonds with a primary caregiver in order to attain normal emotional and social development.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8BB776E-44E7-421F-9BB1-C30CBF5FA679}" type="slidenum">
              <a:rPr lang="en-US" smtClean="0"/>
              <a:t>8</a:t>
            </a:fld>
            <a:endParaRPr lang="en-US"/>
          </a:p>
        </p:txBody>
      </p:sp>
    </p:spTree>
    <p:extLst>
      <p:ext uri="{BB962C8B-B14F-4D97-AF65-F5344CB8AC3E}">
        <p14:creationId xmlns:p14="http://schemas.microsoft.com/office/powerpoint/2010/main" val="140545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Breast milk is often considered as the ideal diet for newborn babies since it is often rich in antibodies and nutrients. Children who are breastfed often have lower cases of childhood complications such as type 1 and 2 diabetes, obesity, leukemia, and asthma (Benson &amp; Haith, 2010, p. 14).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8BB776E-44E7-421F-9BB1-C30CBF5FA679}" type="slidenum">
              <a:rPr lang="en-US" smtClean="0"/>
              <a:t>9</a:t>
            </a:fld>
            <a:endParaRPr lang="en-US"/>
          </a:p>
        </p:txBody>
      </p:sp>
    </p:spTree>
    <p:extLst>
      <p:ext uri="{BB962C8B-B14F-4D97-AF65-F5344CB8AC3E}">
        <p14:creationId xmlns:p14="http://schemas.microsoft.com/office/powerpoint/2010/main" val="2208076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50DAD-0623-4427-913B-07B03FBBDB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B9847-E216-476F-B876-502EEF723F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5A36C43-9DEA-44AD-B524-82E1CC1AC248}"/>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5" name="Footer Placeholder 4">
            <a:extLst>
              <a:ext uri="{FF2B5EF4-FFF2-40B4-BE49-F238E27FC236}">
                <a16:creationId xmlns:a16="http://schemas.microsoft.com/office/drawing/2014/main" id="{BEAE9202-8FB5-46DC-BB99-4D5F046F19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9FE508-2CE1-4416-AC2E-4B2804E3727A}"/>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3700408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41356-9190-4929-A772-2AC12429797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3A0012-9A8E-4479-80D8-EAD7356B9F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6219B9-CD0D-4E56-988E-45F9B6E0E296}"/>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5" name="Footer Placeholder 4">
            <a:extLst>
              <a:ext uri="{FF2B5EF4-FFF2-40B4-BE49-F238E27FC236}">
                <a16:creationId xmlns:a16="http://schemas.microsoft.com/office/drawing/2014/main" id="{FFA27ADE-5CD6-41BB-BDCF-21301B8A42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5145CD-363D-4B1B-AA5F-1A8F164681F8}"/>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913359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FCD48-DBD9-4F5F-8FD1-8B1CB21477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BAC08CB-64A1-492E-9929-3AC9A37F20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23623F-E2DD-4EAF-8EB0-60E371C9164F}"/>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5" name="Footer Placeholder 4">
            <a:extLst>
              <a:ext uri="{FF2B5EF4-FFF2-40B4-BE49-F238E27FC236}">
                <a16:creationId xmlns:a16="http://schemas.microsoft.com/office/drawing/2014/main" id="{B45617F1-2F3F-48FA-AE03-5C48EE06E6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1C1936-2BB9-41CF-8D3F-198D6DA113E6}"/>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2427598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CB0E-91C5-4722-A62F-C3C629573F5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57CA552-E8A1-403B-B028-F6643B13E5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C14D3D-7EFB-4906-9821-8644C3E368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1B48D20-D071-4A53-9FFB-37498D5C4E0B}"/>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6" name="Footer Placeholder 5">
            <a:extLst>
              <a:ext uri="{FF2B5EF4-FFF2-40B4-BE49-F238E27FC236}">
                <a16:creationId xmlns:a16="http://schemas.microsoft.com/office/drawing/2014/main" id="{0EC1CA2C-7479-414A-B689-015FC9C3F1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BA9C64-8AC9-42BF-B74E-F9F5C2A8289E}"/>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226914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86EF8-A862-40D8-AEB5-46AA8A13C01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2925A44-A7D0-4AFF-8E08-3EFA879A71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5CE1E8-26E1-413E-9740-91A9B39721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B4AE89A-AA4D-438E-BFCA-80CE2515C5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5F7AEE-2DC8-4560-A01D-6B4BD51691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A2A989A-EEC5-4E32-86DA-4384D6766CCE}"/>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8" name="Footer Placeholder 7">
            <a:extLst>
              <a:ext uri="{FF2B5EF4-FFF2-40B4-BE49-F238E27FC236}">
                <a16:creationId xmlns:a16="http://schemas.microsoft.com/office/drawing/2014/main" id="{7F15DF3A-356E-422C-A65E-766DFF27727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E4588B-A637-469E-94B4-764CF643BCED}"/>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379218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E96BC-8976-4F49-8430-1B981A78034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883948E-D260-4898-8C15-108EA275DB3B}"/>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4" name="Footer Placeholder 3">
            <a:extLst>
              <a:ext uri="{FF2B5EF4-FFF2-40B4-BE49-F238E27FC236}">
                <a16:creationId xmlns:a16="http://schemas.microsoft.com/office/drawing/2014/main" id="{71B1D6AA-E20B-42C7-BF0E-BDA9029A3E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DEF19B3-7CCE-4343-98D6-E8A7B7A3C687}"/>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2246823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7ED9AE-C80F-429C-955B-E078CA0DA2DE}"/>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3" name="Footer Placeholder 2">
            <a:extLst>
              <a:ext uri="{FF2B5EF4-FFF2-40B4-BE49-F238E27FC236}">
                <a16:creationId xmlns:a16="http://schemas.microsoft.com/office/drawing/2014/main" id="{22AC521E-7AA9-4AE4-AADD-CF90FF70787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DFB286E-F015-4F6B-85A5-374126F70C26}"/>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3126448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8B19C-CE24-4156-9E31-2EC691B802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3CDAE3-51AB-4923-A7E2-AB48379606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06FAB91-8C00-4220-8317-DE9D2FD139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8A2347-91D7-450E-BE4F-D126F0813599}"/>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6" name="Footer Placeholder 5">
            <a:extLst>
              <a:ext uri="{FF2B5EF4-FFF2-40B4-BE49-F238E27FC236}">
                <a16:creationId xmlns:a16="http://schemas.microsoft.com/office/drawing/2014/main" id="{83FBE72B-CAC4-4DDD-974D-F6AF537EC3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98B852-74BB-40AE-8110-D201B517575F}"/>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1401436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0031-ADAC-4FD9-B1A3-326AA08ED1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850D7D8-5400-429B-B4EB-B2B42B9D63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B41D69-3FC2-4CAA-8165-AFCB8E7D8C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F8D877-9AA1-4593-9343-B0C7D9ABEEE3}"/>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6" name="Footer Placeholder 5">
            <a:extLst>
              <a:ext uri="{FF2B5EF4-FFF2-40B4-BE49-F238E27FC236}">
                <a16:creationId xmlns:a16="http://schemas.microsoft.com/office/drawing/2014/main" id="{1896B698-339C-4C19-8482-DCE5AD80CE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3E1485-BE56-492D-87A5-9B5688808F15}"/>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4129207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34F05-BD21-49D0-A5DD-1CAE68154B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E3F39C4-02E4-4721-AAFC-A16ED4F913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CA3282-AE05-4652-8A00-F95D5EACE26E}"/>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5" name="Footer Placeholder 4">
            <a:extLst>
              <a:ext uri="{FF2B5EF4-FFF2-40B4-BE49-F238E27FC236}">
                <a16:creationId xmlns:a16="http://schemas.microsoft.com/office/drawing/2014/main" id="{453D970C-C324-45C6-8F15-FC950E42DB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2DAD91-3018-4D41-8546-7001AF9167CF}"/>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3606889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DCA754-9560-4384-85C7-9A38F12A442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11C6822-E824-4277-A5C1-7BE739A011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A02BFB-6133-4ADD-A9FB-2EF66BD5ED6C}"/>
              </a:ext>
            </a:extLst>
          </p:cNvPr>
          <p:cNvSpPr>
            <a:spLocks noGrp="1"/>
          </p:cNvSpPr>
          <p:nvPr>
            <p:ph type="dt" sz="half" idx="10"/>
          </p:nvPr>
        </p:nvSpPr>
        <p:spPr/>
        <p:txBody>
          <a:bodyPr/>
          <a:lstStyle/>
          <a:p>
            <a:fld id="{D1E133D4-FA97-48CC-A285-694C5D7AFF03}" type="datetimeFigureOut">
              <a:rPr lang="en-US" smtClean="0"/>
              <a:t>8/4/2021</a:t>
            </a:fld>
            <a:endParaRPr lang="en-US"/>
          </a:p>
        </p:txBody>
      </p:sp>
      <p:sp>
        <p:nvSpPr>
          <p:cNvPr id="5" name="Footer Placeholder 4">
            <a:extLst>
              <a:ext uri="{FF2B5EF4-FFF2-40B4-BE49-F238E27FC236}">
                <a16:creationId xmlns:a16="http://schemas.microsoft.com/office/drawing/2014/main" id="{DD2E0400-C986-4010-9F19-B3A97B62E2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DD2634-43C6-40DE-B4C6-D39134529661}"/>
              </a:ext>
            </a:extLst>
          </p:cNvPr>
          <p:cNvSpPr>
            <a:spLocks noGrp="1"/>
          </p:cNvSpPr>
          <p:nvPr>
            <p:ph type="sldNum" sz="quarter" idx="12"/>
          </p:nvPr>
        </p:nvSpPr>
        <p:spPr/>
        <p:txBody>
          <a:bodyPr/>
          <a:lstStyle/>
          <a:p>
            <a:fld id="{331C8D0A-6B38-49BE-875C-638569AE9740}" type="slidenum">
              <a:rPr lang="en-US" smtClean="0"/>
              <a:t>‹#›</a:t>
            </a:fld>
            <a:endParaRPr lang="en-US"/>
          </a:p>
        </p:txBody>
      </p:sp>
    </p:spTree>
    <p:extLst>
      <p:ext uri="{BB962C8B-B14F-4D97-AF65-F5344CB8AC3E}">
        <p14:creationId xmlns:p14="http://schemas.microsoft.com/office/powerpoint/2010/main" val="3256334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B96D25-7619-46EA-82DA-095EA2DAB7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01E2B2-B728-455C-9CD4-9D1694BC59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2BF23D-411C-4161-9806-21DBDCEF4C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E133D4-FA97-48CC-A285-694C5D7AFF03}" type="datetimeFigureOut">
              <a:rPr lang="en-US" smtClean="0"/>
              <a:t>8/4/2021</a:t>
            </a:fld>
            <a:endParaRPr lang="en-US"/>
          </a:p>
        </p:txBody>
      </p:sp>
      <p:sp>
        <p:nvSpPr>
          <p:cNvPr id="5" name="Footer Placeholder 4">
            <a:extLst>
              <a:ext uri="{FF2B5EF4-FFF2-40B4-BE49-F238E27FC236}">
                <a16:creationId xmlns:a16="http://schemas.microsoft.com/office/drawing/2014/main" id="{10D16970-735A-4542-BC0C-581B424014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77241E8-7476-4368-B0CC-672AA0953C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1C8D0A-6B38-49BE-875C-638569AE9740}" type="slidenum">
              <a:rPr lang="en-US" smtClean="0"/>
              <a:t>‹#›</a:t>
            </a:fld>
            <a:endParaRPr lang="en-US"/>
          </a:p>
        </p:txBody>
      </p:sp>
    </p:spTree>
    <p:extLst>
      <p:ext uri="{BB962C8B-B14F-4D97-AF65-F5344CB8AC3E}">
        <p14:creationId xmlns:p14="http://schemas.microsoft.com/office/powerpoint/2010/main" val="13807049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2E293-EEC5-46C5-8C0D-F6E8FFBEB60C}"/>
              </a:ext>
            </a:extLst>
          </p:cNvPr>
          <p:cNvSpPr>
            <a:spLocks noGrp="1"/>
          </p:cNvSpPr>
          <p:nvPr>
            <p:ph type="ctrTitle"/>
          </p:nvPr>
        </p:nvSpPr>
        <p:spPr/>
        <p:txBody>
          <a:bodyPr/>
          <a:lstStyle/>
          <a:p>
            <a:r>
              <a:rPr lang="en-US" dirty="0"/>
              <a:t>Infancy Development</a:t>
            </a:r>
          </a:p>
        </p:txBody>
      </p:sp>
      <p:sp>
        <p:nvSpPr>
          <p:cNvPr id="3" name="Subtitle 2">
            <a:extLst>
              <a:ext uri="{FF2B5EF4-FFF2-40B4-BE49-F238E27FC236}">
                <a16:creationId xmlns:a16="http://schemas.microsoft.com/office/drawing/2014/main" id="{9D239235-A2ED-46CE-98D7-9B8714DD0448}"/>
              </a:ext>
            </a:extLst>
          </p:cNvPr>
          <p:cNvSpPr>
            <a:spLocks noGrp="1"/>
          </p:cNvSpPr>
          <p:nvPr>
            <p:ph type="subTitle" idx="1"/>
          </p:nvPr>
        </p:nvSpPr>
        <p:spPr/>
        <p:txBody>
          <a:bodyPr>
            <a:normAutofit lnSpcReduction="10000"/>
          </a:bodyPr>
          <a:lstStyle/>
          <a:p>
            <a:r>
              <a:rPr lang="en-US" sz="2400" dirty="0">
                <a:latin typeface="Arial" panose="020B0604020202020204" pitchFamily="34" charset="0"/>
                <a:cs typeface="Arial" panose="020B0604020202020204" pitchFamily="34" charset="0"/>
              </a:rPr>
              <a:t>EMMANUELLA DESTINY SESAY</a:t>
            </a:r>
          </a:p>
          <a:p>
            <a:r>
              <a:rPr lang="en-US" sz="2400" dirty="0">
                <a:latin typeface="Arial" panose="020B0604020202020204" pitchFamily="34" charset="0"/>
                <a:cs typeface="Arial" panose="020B0604020202020204" pitchFamily="34" charset="0"/>
              </a:rPr>
              <a:t>ID: 1916051</a:t>
            </a:r>
          </a:p>
          <a:p>
            <a:r>
              <a:rPr lang="en-US" sz="2400" dirty="0">
                <a:latin typeface="Arial" panose="020B0604020202020204" pitchFamily="34" charset="0"/>
                <a:cs typeface="Arial" panose="020B0604020202020204" pitchFamily="34" charset="0"/>
              </a:rPr>
              <a:t>BMHP5003_LON</a:t>
            </a:r>
          </a:p>
          <a:p>
            <a:r>
              <a:rPr lang="en-US" sz="2400" dirty="0">
                <a:latin typeface="Arial" panose="020B0604020202020204" pitchFamily="34" charset="0"/>
                <a:cs typeface="Arial" panose="020B0604020202020204" pitchFamily="34" charset="0"/>
              </a:rPr>
              <a:t>Lecturer: </a:t>
            </a:r>
            <a:r>
              <a:rPr lang="en-US" sz="2400" dirty="0" err="1">
                <a:latin typeface="Arial" panose="020B0604020202020204" pitchFamily="34" charset="0"/>
                <a:cs typeface="Arial" panose="020B0604020202020204" pitchFamily="34" charset="0"/>
              </a:rPr>
              <a:t>Noura</a:t>
            </a:r>
            <a:r>
              <a:rPr lang="en-US" sz="2400" dirty="0">
                <a:latin typeface="Arial" panose="020B0604020202020204" pitchFamily="34" charset="0"/>
                <a:cs typeface="Arial" panose="020B0604020202020204" pitchFamily="34" charset="0"/>
              </a:rPr>
              <a:t> Mohamed</a:t>
            </a:r>
          </a:p>
          <a:p>
            <a:endParaRPr lang="en-US" dirty="0"/>
          </a:p>
        </p:txBody>
      </p:sp>
    </p:spTree>
    <p:extLst>
      <p:ext uri="{BB962C8B-B14F-4D97-AF65-F5344CB8AC3E}">
        <p14:creationId xmlns:p14="http://schemas.microsoft.com/office/powerpoint/2010/main" val="4289593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4C95B-A2D0-4D5E-9605-F9524FB54FE2}"/>
              </a:ext>
            </a:extLst>
          </p:cNvPr>
          <p:cNvSpPr>
            <a:spLocks noGrp="1"/>
          </p:cNvSpPr>
          <p:nvPr>
            <p:ph type="title"/>
          </p:nvPr>
        </p:nvSpPr>
        <p:spPr/>
        <p:txBody>
          <a:bodyPr/>
          <a:lstStyle/>
          <a:p>
            <a:r>
              <a:rPr lang="en-US" dirty="0"/>
              <a:t>What is infancy?</a:t>
            </a:r>
          </a:p>
        </p:txBody>
      </p:sp>
      <p:sp>
        <p:nvSpPr>
          <p:cNvPr id="3" name="Content Placeholder 2">
            <a:extLst>
              <a:ext uri="{FF2B5EF4-FFF2-40B4-BE49-F238E27FC236}">
                <a16:creationId xmlns:a16="http://schemas.microsoft.com/office/drawing/2014/main" id="{7A8BE4D1-DD5E-4254-BB29-0E613A814B7B}"/>
              </a:ext>
            </a:extLst>
          </p:cNvPr>
          <p:cNvSpPr>
            <a:spLocks noGrp="1"/>
          </p:cNvSpPr>
          <p:nvPr>
            <p:ph idx="1"/>
          </p:nvPr>
        </p:nvSpPr>
        <p:spPr/>
        <p:txBody>
          <a:bodyPr/>
          <a:lstStyle/>
          <a:p>
            <a:r>
              <a:rPr lang="en-US" dirty="0"/>
              <a:t>Definition.</a:t>
            </a:r>
          </a:p>
          <a:p>
            <a:r>
              <a:rPr lang="en-US" dirty="0"/>
              <a:t>Development theories (Psychosexual theory).</a:t>
            </a:r>
          </a:p>
        </p:txBody>
      </p:sp>
    </p:spTree>
    <p:extLst>
      <p:ext uri="{BB962C8B-B14F-4D97-AF65-F5344CB8AC3E}">
        <p14:creationId xmlns:p14="http://schemas.microsoft.com/office/powerpoint/2010/main" val="2096377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2880-76D3-4580-9101-77602609BC70}"/>
              </a:ext>
            </a:extLst>
          </p:cNvPr>
          <p:cNvSpPr>
            <a:spLocks noGrp="1"/>
          </p:cNvSpPr>
          <p:nvPr>
            <p:ph type="title"/>
          </p:nvPr>
        </p:nvSpPr>
        <p:spPr/>
        <p:txBody>
          <a:bodyPr/>
          <a:lstStyle/>
          <a:p>
            <a:r>
              <a:rPr lang="en-US" dirty="0"/>
              <a:t>Physical and Sensory Development</a:t>
            </a:r>
          </a:p>
        </p:txBody>
      </p:sp>
      <p:sp>
        <p:nvSpPr>
          <p:cNvPr id="3" name="Content Placeholder 2">
            <a:extLst>
              <a:ext uri="{FF2B5EF4-FFF2-40B4-BE49-F238E27FC236}">
                <a16:creationId xmlns:a16="http://schemas.microsoft.com/office/drawing/2014/main" id="{791C4847-F87C-4AB2-8A0B-C0B649CDA0F5}"/>
              </a:ext>
            </a:extLst>
          </p:cNvPr>
          <p:cNvSpPr>
            <a:spLocks noGrp="1"/>
          </p:cNvSpPr>
          <p:nvPr>
            <p:ph idx="1"/>
          </p:nvPr>
        </p:nvSpPr>
        <p:spPr/>
        <p:txBody>
          <a:bodyPr/>
          <a:lstStyle/>
          <a:p>
            <a:pPr marL="0" indent="0">
              <a:buNone/>
            </a:pPr>
            <a:r>
              <a:rPr lang="en-US" dirty="0"/>
              <a:t>Weight/ Height;</a:t>
            </a:r>
          </a:p>
          <a:p>
            <a:r>
              <a:rPr lang="en-US" dirty="0"/>
              <a:t>Newborn.</a:t>
            </a:r>
          </a:p>
          <a:p>
            <a:r>
              <a:rPr lang="en-US" dirty="0"/>
              <a:t>4 to 5 months.</a:t>
            </a:r>
          </a:p>
          <a:p>
            <a:r>
              <a:rPr lang="en-US" dirty="0"/>
              <a:t>2 years old.</a:t>
            </a:r>
          </a:p>
          <a:p>
            <a:endParaRPr lang="en-US" dirty="0"/>
          </a:p>
          <a:p>
            <a:endParaRPr lang="en-US" dirty="0"/>
          </a:p>
        </p:txBody>
      </p:sp>
    </p:spTree>
    <p:extLst>
      <p:ext uri="{BB962C8B-B14F-4D97-AF65-F5344CB8AC3E}">
        <p14:creationId xmlns:p14="http://schemas.microsoft.com/office/powerpoint/2010/main" val="1837521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77A30-7885-46A9-956E-74F3B5532A83}"/>
              </a:ext>
            </a:extLst>
          </p:cNvPr>
          <p:cNvSpPr>
            <a:spLocks noGrp="1"/>
          </p:cNvSpPr>
          <p:nvPr>
            <p:ph type="title"/>
          </p:nvPr>
        </p:nvSpPr>
        <p:spPr/>
        <p:txBody>
          <a:bodyPr/>
          <a:lstStyle/>
          <a:p>
            <a:r>
              <a:rPr lang="en-US" dirty="0"/>
              <a:t>Motor Development</a:t>
            </a:r>
          </a:p>
        </p:txBody>
      </p:sp>
      <p:sp>
        <p:nvSpPr>
          <p:cNvPr id="3" name="Content Placeholder 2">
            <a:extLst>
              <a:ext uri="{FF2B5EF4-FFF2-40B4-BE49-F238E27FC236}">
                <a16:creationId xmlns:a16="http://schemas.microsoft.com/office/drawing/2014/main" id="{9F7E3BBC-2B91-4202-999A-9F723414D221}"/>
              </a:ext>
            </a:extLst>
          </p:cNvPr>
          <p:cNvSpPr>
            <a:spLocks noGrp="1"/>
          </p:cNvSpPr>
          <p:nvPr>
            <p:ph idx="1"/>
          </p:nvPr>
        </p:nvSpPr>
        <p:spPr/>
        <p:txBody>
          <a:bodyPr/>
          <a:lstStyle/>
          <a:p>
            <a:r>
              <a:rPr lang="en-US" dirty="0"/>
              <a:t>What are Motor Skills?</a:t>
            </a:r>
          </a:p>
          <a:p>
            <a:endParaRPr lang="en-US" dirty="0"/>
          </a:p>
        </p:txBody>
      </p:sp>
    </p:spTree>
    <p:extLst>
      <p:ext uri="{BB962C8B-B14F-4D97-AF65-F5344CB8AC3E}">
        <p14:creationId xmlns:p14="http://schemas.microsoft.com/office/powerpoint/2010/main" val="396284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12962-982A-4139-B39C-C211867059D3}"/>
              </a:ext>
            </a:extLst>
          </p:cNvPr>
          <p:cNvSpPr>
            <a:spLocks noGrp="1"/>
          </p:cNvSpPr>
          <p:nvPr>
            <p:ph type="title"/>
          </p:nvPr>
        </p:nvSpPr>
        <p:spPr/>
        <p:txBody>
          <a:bodyPr/>
          <a:lstStyle/>
          <a:p>
            <a:r>
              <a:rPr lang="en-US" dirty="0"/>
              <a:t>Common Infant Reflexes</a:t>
            </a:r>
          </a:p>
        </p:txBody>
      </p:sp>
      <p:pic>
        <p:nvPicPr>
          <p:cNvPr id="5" name="Content Placeholder 4">
            <a:extLst>
              <a:ext uri="{FF2B5EF4-FFF2-40B4-BE49-F238E27FC236}">
                <a16:creationId xmlns:a16="http://schemas.microsoft.com/office/drawing/2014/main" id="{C1AB55B4-D2AA-4194-8CD1-91846E111F8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4384" y="1825625"/>
            <a:ext cx="8803232" cy="4351338"/>
          </a:xfrm>
        </p:spPr>
      </p:pic>
    </p:spTree>
    <p:extLst>
      <p:ext uri="{BB962C8B-B14F-4D97-AF65-F5344CB8AC3E}">
        <p14:creationId xmlns:p14="http://schemas.microsoft.com/office/powerpoint/2010/main" val="1660942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454D149-2708-41F0-92E7-E3A37787B8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76372" y="1825625"/>
            <a:ext cx="7239256" cy="4351338"/>
          </a:xfrm>
        </p:spPr>
      </p:pic>
    </p:spTree>
    <p:extLst>
      <p:ext uri="{BB962C8B-B14F-4D97-AF65-F5344CB8AC3E}">
        <p14:creationId xmlns:p14="http://schemas.microsoft.com/office/powerpoint/2010/main" val="1510983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D87D-4C22-4C83-BA0F-86451C058D44}"/>
              </a:ext>
            </a:extLst>
          </p:cNvPr>
          <p:cNvSpPr>
            <a:spLocks noGrp="1"/>
          </p:cNvSpPr>
          <p:nvPr>
            <p:ph type="title"/>
          </p:nvPr>
        </p:nvSpPr>
        <p:spPr/>
        <p:txBody>
          <a:bodyPr/>
          <a:lstStyle/>
          <a:p>
            <a:r>
              <a:rPr lang="en-US" dirty="0"/>
              <a:t>Cognitive Development</a:t>
            </a:r>
          </a:p>
        </p:txBody>
      </p:sp>
      <p:sp>
        <p:nvSpPr>
          <p:cNvPr id="3" name="Content Placeholder 2">
            <a:extLst>
              <a:ext uri="{FF2B5EF4-FFF2-40B4-BE49-F238E27FC236}">
                <a16:creationId xmlns:a16="http://schemas.microsoft.com/office/drawing/2014/main" id="{DEC9333B-0F2F-49B6-B566-4BFEF2F15688}"/>
              </a:ext>
            </a:extLst>
          </p:cNvPr>
          <p:cNvSpPr>
            <a:spLocks noGrp="1"/>
          </p:cNvSpPr>
          <p:nvPr>
            <p:ph idx="1"/>
          </p:nvPr>
        </p:nvSpPr>
        <p:spPr/>
        <p:txBody>
          <a:bodyPr/>
          <a:lstStyle/>
          <a:p>
            <a:r>
              <a:rPr lang="en-US" dirty="0"/>
              <a:t>What are the physical indicators of cognitive development?</a:t>
            </a:r>
          </a:p>
          <a:p>
            <a:r>
              <a:rPr lang="en-US" dirty="0"/>
              <a:t>Newborn.</a:t>
            </a:r>
          </a:p>
          <a:p>
            <a:r>
              <a:rPr lang="en-US" dirty="0"/>
              <a:t>12 to 24 months.</a:t>
            </a:r>
          </a:p>
          <a:p>
            <a:r>
              <a:rPr lang="en-US" dirty="0"/>
              <a:t>Development of object permanence.</a:t>
            </a:r>
          </a:p>
        </p:txBody>
      </p:sp>
    </p:spTree>
    <p:extLst>
      <p:ext uri="{BB962C8B-B14F-4D97-AF65-F5344CB8AC3E}">
        <p14:creationId xmlns:p14="http://schemas.microsoft.com/office/powerpoint/2010/main" val="3364050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3FF73-2C4F-41DA-A78C-C4ADC2649AE4}"/>
              </a:ext>
            </a:extLst>
          </p:cNvPr>
          <p:cNvSpPr>
            <a:spLocks noGrp="1"/>
          </p:cNvSpPr>
          <p:nvPr>
            <p:ph type="title"/>
          </p:nvPr>
        </p:nvSpPr>
        <p:spPr/>
        <p:txBody>
          <a:bodyPr/>
          <a:lstStyle/>
          <a:p>
            <a:r>
              <a:rPr lang="en-US" dirty="0"/>
              <a:t>Social and Emotional Development</a:t>
            </a:r>
          </a:p>
        </p:txBody>
      </p:sp>
      <p:sp>
        <p:nvSpPr>
          <p:cNvPr id="3" name="Content Placeholder 2">
            <a:extLst>
              <a:ext uri="{FF2B5EF4-FFF2-40B4-BE49-F238E27FC236}">
                <a16:creationId xmlns:a16="http://schemas.microsoft.com/office/drawing/2014/main" id="{6560AF46-7B66-43B9-9AFA-99F03AB53D6C}"/>
              </a:ext>
            </a:extLst>
          </p:cNvPr>
          <p:cNvSpPr>
            <a:spLocks noGrp="1"/>
          </p:cNvSpPr>
          <p:nvPr>
            <p:ph idx="1"/>
          </p:nvPr>
        </p:nvSpPr>
        <p:spPr/>
        <p:txBody>
          <a:bodyPr/>
          <a:lstStyle/>
          <a:p>
            <a:r>
              <a:rPr lang="en-US" dirty="0"/>
              <a:t>Signs of emotional and social development.</a:t>
            </a:r>
          </a:p>
          <a:p>
            <a:r>
              <a:rPr lang="en-US" dirty="0"/>
              <a:t>Attachment theory.</a:t>
            </a:r>
          </a:p>
        </p:txBody>
      </p:sp>
    </p:spTree>
    <p:extLst>
      <p:ext uri="{BB962C8B-B14F-4D97-AF65-F5344CB8AC3E}">
        <p14:creationId xmlns:p14="http://schemas.microsoft.com/office/powerpoint/2010/main" val="3164486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3FABA-857C-4A8C-A925-3CF012A944E0}"/>
              </a:ext>
            </a:extLst>
          </p:cNvPr>
          <p:cNvSpPr>
            <a:spLocks noGrp="1"/>
          </p:cNvSpPr>
          <p:nvPr>
            <p:ph type="title"/>
          </p:nvPr>
        </p:nvSpPr>
        <p:spPr/>
        <p:txBody>
          <a:bodyPr/>
          <a:lstStyle/>
          <a:p>
            <a:r>
              <a:rPr lang="en-US" dirty="0"/>
              <a:t>Nutrition</a:t>
            </a:r>
          </a:p>
        </p:txBody>
      </p:sp>
      <p:sp>
        <p:nvSpPr>
          <p:cNvPr id="3" name="Content Placeholder 2">
            <a:extLst>
              <a:ext uri="{FF2B5EF4-FFF2-40B4-BE49-F238E27FC236}">
                <a16:creationId xmlns:a16="http://schemas.microsoft.com/office/drawing/2014/main" id="{1C896ADB-3463-4A25-A402-153C0797A821}"/>
              </a:ext>
            </a:extLst>
          </p:cNvPr>
          <p:cNvSpPr>
            <a:spLocks noGrp="1"/>
          </p:cNvSpPr>
          <p:nvPr>
            <p:ph idx="1"/>
          </p:nvPr>
        </p:nvSpPr>
        <p:spPr/>
        <p:txBody>
          <a:bodyPr/>
          <a:lstStyle/>
          <a:p>
            <a:r>
              <a:rPr lang="en-US" dirty="0"/>
              <a:t>Benefits of breastfeeding.</a:t>
            </a:r>
          </a:p>
        </p:txBody>
      </p:sp>
    </p:spTree>
    <p:extLst>
      <p:ext uri="{BB962C8B-B14F-4D97-AF65-F5344CB8AC3E}">
        <p14:creationId xmlns:p14="http://schemas.microsoft.com/office/powerpoint/2010/main" val="2161065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65F77-FA6B-460B-8B86-5C0E2F348D8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14588D7D-CBC5-49AE-8FD1-2B233FBCACD2}"/>
              </a:ext>
            </a:extLst>
          </p:cNvPr>
          <p:cNvSpPr>
            <a:spLocks noGrp="1"/>
          </p:cNvSpPr>
          <p:nvPr>
            <p:ph idx="1"/>
          </p:nvPr>
        </p:nvSpPr>
        <p:spPr/>
        <p:txBody>
          <a:bodyPr/>
          <a:lstStyle/>
          <a:p>
            <a:r>
              <a:rPr lang="en-US" dirty="0"/>
              <a:t>Motor skills rely on sensory capacities such as vision, hearing, touch, pain, taste and smell.</a:t>
            </a:r>
          </a:p>
          <a:p>
            <a:r>
              <a:rPr lang="en-US" dirty="0"/>
              <a:t>Children undergo numerous physical, cognitive, social, and emotional developments during early childhood.</a:t>
            </a:r>
          </a:p>
          <a:p>
            <a:r>
              <a:rPr lang="en-US" dirty="0"/>
              <a:t>Early childhood can influence adult behavior and health.</a:t>
            </a:r>
          </a:p>
        </p:txBody>
      </p:sp>
    </p:spTree>
    <p:extLst>
      <p:ext uri="{BB962C8B-B14F-4D97-AF65-F5344CB8AC3E}">
        <p14:creationId xmlns:p14="http://schemas.microsoft.com/office/powerpoint/2010/main" val="2135791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3FABA-857C-4A8C-A925-3CF012A944E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C896ADB-3463-4A25-A402-153C0797A821}"/>
              </a:ext>
            </a:extLst>
          </p:cNvPr>
          <p:cNvSpPr>
            <a:spLocks noGrp="1"/>
          </p:cNvSpPr>
          <p:nvPr>
            <p:ph idx="1"/>
          </p:nvPr>
        </p:nvSpPr>
        <p:spPr/>
        <p:txBody>
          <a:bodyPr/>
          <a:lstStyle/>
          <a:p>
            <a:pPr marL="457200" indent="-457200" algn="l">
              <a:lnSpc>
                <a:spcPts val="2750"/>
              </a:lnSpc>
            </a:pPr>
            <a:r>
              <a:rPr lang="en-US" b="0" i="0" dirty="0">
                <a:solidFill>
                  <a:srgbClr val="000000"/>
                </a:solidFill>
                <a:effectLst/>
                <a:latin typeface="Calibri" panose="020F0502020204030204" pitchFamily="34" charset="0"/>
              </a:rPr>
              <a:t>Benson, J. B., &amp; Haith, M. M. (2010). </a:t>
            </a:r>
            <a:r>
              <a:rPr lang="en-US" b="0" i="1" dirty="0">
                <a:solidFill>
                  <a:srgbClr val="000000"/>
                </a:solidFill>
                <a:effectLst/>
                <a:latin typeface="Calibri" panose="020F0502020204030204" pitchFamily="34" charset="0"/>
              </a:rPr>
              <a:t>Social and emotional development in infancy and early childhood</a:t>
            </a:r>
            <a:r>
              <a:rPr lang="en-US" b="0" i="0" dirty="0">
                <a:solidFill>
                  <a:srgbClr val="000000"/>
                </a:solidFill>
                <a:effectLst/>
                <a:latin typeface="Calibri" panose="020F0502020204030204" pitchFamily="34" charset="0"/>
              </a:rPr>
              <a:t>. Academic Press.</a:t>
            </a:r>
          </a:p>
          <a:p>
            <a:pPr marL="457200" indent="-457200" algn="l">
              <a:lnSpc>
                <a:spcPts val="2750"/>
              </a:lnSpc>
            </a:pPr>
            <a:r>
              <a:rPr lang="en-US" b="0" i="0" dirty="0">
                <a:solidFill>
                  <a:srgbClr val="000000"/>
                </a:solidFill>
                <a:effectLst/>
                <a:latin typeface="Calibri" panose="020F0502020204030204" pitchFamily="34" charset="0"/>
              </a:rPr>
              <a:t>Bornstein, M. H., </a:t>
            </a:r>
            <a:r>
              <a:rPr lang="en-US" b="0" i="0" dirty="0" err="1">
                <a:solidFill>
                  <a:srgbClr val="000000"/>
                </a:solidFill>
                <a:effectLst/>
                <a:latin typeface="Calibri" panose="020F0502020204030204" pitchFamily="34" charset="0"/>
              </a:rPr>
              <a:t>Arterberry</a:t>
            </a:r>
            <a:r>
              <a:rPr lang="en-US" b="0" i="0" dirty="0">
                <a:solidFill>
                  <a:srgbClr val="000000"/>
                </a:solidFill>
                <a:effectLst/>
                <a:latin typeface="Calibri" panose="020F0502020204030204" pitchFamily="34" charset="0"/>
              </a:rPr>
              <a:t>, M. E., &amp; Lamb, M. E. (2013). </a:t>
            </a:r>
            <a:r>
              <a:rPr lang="en-US" b="0" i="1" dirty="0">
                <a:solidFill>
                  <a:srgbClr val="000000"/>
                </a:solidFill>
                <a:effectLst/>
                <a:latin typeface="Calibri" panose="020F0502020204030204" pitchFamily="34" charset="0"/>
              </a:rPr>
              <a:t>Development in infancy: A contemporary introduction</a:t>
            </a:r>
            <a:r>
              <a:rPr lang="en-US" b="0" i="0" dirty="0">
                <a:solidFill>
                  <a:srgbClr val="000000"/>
                </a:solidFill>
                <a:effectLst/>
                <a:latin typeface="Calibri" panose="020F0502020204030204" pitchFamily="34" charset="0"/>
              </a:rPr>
              <a:t>.</a:t>
            </a:r>
          </a:p>
          <a:p>
            <a:pPr marL="0" indent="0">
              <a:buNone/>
            </a:pPr>
            <a:endParaRPr lang="en-US" dirty="0"/>
          </a:p>
        </p:txBody>
      </p:sp>
    </p:spTree>
    <p:extLst>
      <p:ext uri="{BB962C8B-B14F-4D97-AF65-F5344CB8AC3E}">
        <p14:creationId xmlns:p14="http://schemas.microsoft.com/office/powerpoint/2010/main" val="3382164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1236</Words>
  <Application>Microsoft Office PowerPoint</Application>
  <PresentationFormat>Widescreen</PresentationFormat>
  <Paragraphs>47</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Infancy Development</vt:lpstr>
      <vt:lpstr>What is infancy?</vt:lpstr>
      <vt:lpstr>Physical and Sensory Development</vt:lpstr>
      <vt:lpstr>Motor Development</vt:lpstr>
      <vt:lpstr>Common Infant Reflexes</vt:lpstr>
      <vt:lpstr>PowerPoint Presentation</vt:lpstr>
      <vt:lpstr>Cognitive Development</vt:lpstr>
      <vt:lpstr>Social and Emotional Development</vt:lpstr>
      <vt:lpstr>Nutrition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Infancy Development</dc:title>
  <dc:creator>254718993628</dc:creator>
  <cp:lastModifiedBy>Noel Rugendo</cp:lastModifiedBy>
  <cp:revision>25</cp:revision>
  <dcterms:created xsi:type="dcterms:W3CDTF">2021-08-03T22:01:12Z</dcterms:created>
  <dcterms:modified xsi:type="dcterms:W3CDTF">2021-08-04T04:53:41Z</dcterms:modified>
</cp:coreProperties>
</file>