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8"/>
  </p:notesMasterIdLst>
  <p:sldIdLst>
    <p:sldId id="256" r:id="rId2"/>
    <p:sldId id="257" r:id="rId3"/>
    <p:sldId id="258" r:id="rId4"/>
    <p:sldId id="266" r:id="rId5"/>
    <p:sldId id="267" r:id="rId6"/>
    <p:sldId id="265" r:id="rId7"/>
    <p:sldId id="259" r:id="rId8"/>
    <p:sldId id="268" r:id="rId9"/>
    <p:sldId id="269" r:id="rId10"/>
    <p:sldId id="270" r:id="rId11"/>
    <p:sldId id="262" r:id="rId12"/>
    <p:sldId id="271" r:id="rId13"/>
    <p:sldId id="272" r:id="rId14"/>
    <p:sldId id="273" r:id="rId15"/>
    <p:sldId id="260" r:id="rId16"/>
    <p:sldId id="280" r:id="rId17"/>
    <p:sldId id="261" r:id="rId18"/>
    <p:sldId id="263" r:id="rId19"/>
    <p:sldId id="276" r:id="rId20"/>
    <p:sldId id="277" r:id="rId21"/>
    <p:sldId id="275" r:id="rId22"/>
    <p:sldId id="274" r:id="rId23"/>
    <p:sldId id="281" r:id="rId24"/>
    <p:sldId id="278" r:id="rId25"/>
    <p:sldId id="279" r:id="rId26"/>
    <p:sldId id="264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2" d="100"/>
          <a:sy n="82" d="100"/>
        </p:scale>
        <p:origin x="-1648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notesMaster" Target="notesMasters/notesMaster1.xml"/><Relationship Id="rId29" Type="http://schemas.openxmlformats.org/officeDocument/2006/relationships/printerSettings" Target="printerSettings/printerSettings1.bin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presProps" Target="presProps.xml"/><Relationship Id="rId31" Type="http://schemas.openxmlformats.org/officeDocument/2006/relationships/viewProps" Target="viewProps.xml"/><Relationship Id="rId32" Type="http://schemas.openxmlformats.org/officeDocument/2006/relationships/theme" Target="theme/theme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64CC9B-08B7-BF4A-AD04-36300237C158}" type="datetimeFigureOut">
              <a:rPr lang="en-US" smtClean="0"/>
              <a:t>24/02/2014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1001F6-FA40-4741-8343-CA51C36E78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831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NOTES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001F6-FA40-4741-8343-CA51C36E782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0354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NOTES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001F6-FA40-4741-8343-CA51C36E782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0114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652CE-0AAD-BE43-B538-835D33991AB7}" type="datetimeFigureOut">
              <a:rPr lang="en-US" smtClean="0"/>
              <a:t>24/02/2014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1D18A-2A0C-2146-80ED-8D9F8C0F1F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827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652CE-0AAD-BE43-B538-835D33991AB7}" type="datetimeFigureOut">
              <a:rPr lang="en-US" smtClean="0"/>
              <a:t>24/02/2014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1D18A-2A0C-2146-80ED-8D9F8C0F1F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111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652CE-0AAD-BE43-B538-835D33991AB7}" type="datetimeFigureOut">
              <a:rPr lang="en-US" smtClean="0"/>
              <a:t>24/02/2014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1D18A-2A0C-2146-80ED-8D9F8C0F1F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103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652CE-0AAD-BE43-B538-835D33991AB7}" type="datetimeFigureOut">
              <a:rPr lang="en-US" smtClean="0"/>
              <a:t>24/02/2014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1D18A-2A0C-2146-80ED-8D9F8C0F1F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159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652CE-0AAD-BE43-B538-835D33991AB7}" type="datetimeFigureOut">
              <a:rPr lang="en-US" smtClean="0"/>
              <a:t>24/02/2014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1D18A-2A0C-2146-80ED-8D9F8C0F1F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617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652CE-0AAD-BE43-B538-835D33991AB7}" type="datetimeFigureOut">
              <a:rPr lang="en-US" smtClean="0"/>
              <a:t>24/02/2014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1D18A-2A0C-2146-80ED-8D9F8C0F1F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278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652CE-0AAD-BE43-B538-835D33991AB7}" type="datetimeFigureOut">
              <a:rPr lang="en-US" smtClean="0"/>
              <a:t>24/02/2014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1D18A-2A0C-2146-80ED-8D9F8C0F1F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587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652CE-0AAD-BE43-B538-835D33991AB7}" type="datetimeFigureOut">
              <a:rPr lang="en-US" smtClean="0"/>
              <a:t>24/02/2014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1D18A-2A0C-2146-80ED-8D9F8C0F1F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153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652CE-0AAD-BE43-B538-835D33991AB7}" type="datetimeFigureOut">
              <a:rPr lang="en-US" smtClean="0"/>
              <a:t>24/02/2014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1D18A-2A0C-2146-80ED-8D9F8C0F1F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046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652CE-0AAD-BE43-B538-835D33991AB7}" type="datetimeFigureOut">
              <a:rPr lang="en-US" smtClean="0"/>
              <a:t>24/02/2014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1D18A-2A0C-2146-80ED-8D9F8C0F1F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564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652CE-0AAD-BE43-B538-835D33991AB7}" type="datetimeFigureOut">
              <a:rPr lang="en-US" smtClean="0"/>
              <a:t>24/02/2014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1D18A-2A0C-2146-80ED-8D9F8C0F1F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594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4652CE-0AAD-BE43-B538-835D33991AB7}" type="datetimeFigureOut">
              <a:rPr lang="en-US" smtClean="0"/>
              <a:t>24/02/2014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E1D18A-2A0C-2146-80ED-8D9F8C0F1F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540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youtube.com/watch?v=nAz4Sz9gT0E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23420"/>
            <a:ext cx="7772400" cy="1470025"/>
          </a:xfrm>
        </p:spPr>
        <p:txBody>
          <a:bodyPr/>
          <a:lstStyle/>
          <a:p>
            <a:r>
              <a:rPr lang="en-US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tx1">
                    <a:alpha val="9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Group and Team Dynamics</a:t>
            </a:r>
            <a:endParaRPr lang="en-US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tx1">
                  <a:alpha val="95000"/>
                </a:schemeClr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478154" y="5602383"/>
            <a:ext cx="4197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/>
              <a:t>Mr. Dylan Blain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423652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makes up a group</a:t>
            </a:r>
          </a:p>
          <a:p>
            <a:r>
              <a:rPr lang="en-US" dirty="0" smtClean="0"/>
              <a:t>How a group becomes a team</a:t>
            </a:r>
          </a:p>
          <a:p>
            <a:r>
              <a:rPr lang="en-US" dirty="0" smtClean="0"/>
              <a:t>Conceptual Model</a:t>
            </a:r>
          </a:p>
          <a:p>
            <a:r>
              <a:rPr lang="en-US" dirty="0" smtClean="0"/>
              <a:t>How groups are structured</a:t>
            </a:r>
          </a:p>
          <a:p>
            <a:r>
              <a:rPr lang="en-US" dirty="0" smtClean="0"/>
              <a:t>Group Cohesion</a:t>
            </a:r>
          </a:p>
          <a:p>
            <a:r>
              <a:rPr lang="en-US" dirty="0" smtClean="0"/>
              <a:t>Team Building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13792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Reality of Groups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Are groups real?</a:t>
            </a:r>
            <a:endParaRPr lang="en-US" dirty="0"/>
          </a:p>
          <a:p>
            <a:r>
              <a:rPr lang="en-US" dirty="0" smtClean="0"/>
              <a:t>Mixed Doubles example</a:t>
            </a:r>
            <a:endParaRPr lang="en-US" dirty="0"/>
          </a:p>
          <a:p>
            <a:r>
              <a:rPr lang="en-US" dirty="0" smtClean="0"/>
              <a:t>No ‘special chemistry’</a:t>
            </a:r>
            <a:endParaRPr lang="en-US" dirty="0"/>
          </a:p>
          <a:p>
            <a:r>
              <a:rPr lang="en-US" dirty="0" smtClean="0"/>
              <a:t>Sum of individual attributes?</a:t>
            </a:r>
          </a:p>
          <a:p>
            <a:r>
              <a:rPr lang="en-US" dirty="0" smtClean="0"/>
              <a:t>Theodore Mills (1984) – chess</a:t>
            </a:r>
          </a:p>
          <a:p>
            <a:r>
              <a:rPr lang="en-US" dirty="0" smtClean="0"/>
              <a:t>Individual </a:t>
            </a:r>
            <a:r>
              <a:rPr lang="en-US" dirty="0" err="1" smtClean="0"/>
              <a:t>behaviour</a:t>
            </a:r>
            <a:r>
              <a:rPr lang="en-US" dirty="0" smtClean="0"/>
              <a:t> is different in group situations – how?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1590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Utility of Groups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Positive or negative?</a:t>
            </a:r>
          </a:p>
          <a:p>
            <a:endParaRPr lang="en-US" dirty="0"/>
          </a:p>
          <a:p>
            <a:r>
              <a:rPr lang="en-US" dirty="0" smtClean="0"/>
              <a:t>Social Loafing, Toward Self-Deception, Conformity, Groupthink, </a:t>
            </a:r>
            <a:r>
              <a:rPr lang="en-US" smtClean="0"/>
              <a:t>Deindividuation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5581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Exploring Groups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Danish Cross Country Skiers</a:t>
            </a:r>
          </a:p>
          <a:p>
            <a:r>
              <a:rPr lang="en-US" dirty="0" smtClean="0"/>
              <a:t>People watching a tennis match</a:t>
            </a:r>
          </a:p>
          <a:p>
            <a:r>
              <a:rPr lang="en-US" dirty="0" smtClean="0"/>
              <a:t>French Canadian People</a:t>
            </a:r>
          </a:p>
          <a:p>
            <a:r>
              <a:rPr lang="en-US" dirty="0" smtClean="0"/>
              <a:t>Football fans</a:t>
            </a:r>
          </a:p>
          <a:p>
            <a:r>
              <a:rPr lang="en-US" dirty="0" smtClean="0"/>
              <a:t>Sports Teams</a:t>
            </a:r>
          </a:p>
          <a:p>
            <a:r>
              <a:rPr lang="en-US" dirty="0" smtClean="0"/>
              <a:t>Exercise Groups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639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Characteristics of Sport/Exercise Groups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Collective Identity</a:t>
            </a:r>
          </a:p>
          <a:p>
            <a:r>
              <a:rPr lang="en-US" dirty="0" smtClean="0"/>
              <a:t>Sense of shared purpose or objectives</a:t>
            </a:r>
          </a:p>
          <a:p>
            <a:r>
              <a:rPr lang="en-US" dirty="0" smtClean="0"/>
              <a:t>Structured modes of communication</a:t>
            </a:r>
          </a:p>
          <a:p>
            <a:r>
              <a:rPr lang="en-US" dirty="0" smtClean="0"/>
              <a:t>Personal and/or task interdependence</a:t>
            </a:r>
          </a:p>
          <a:p>
            <a:r>
              <a:rPr lang="en-US" dirty="0" smtClean="0"/>
              <a:t>Interpersonal attraction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					Weinberg and Gould (2008)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74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a Group Becomes a Team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Forming</a:t>
            </a:r>
          </a:p>
          <a:p>
            <a:endParaRPr lang="en-US" dirty="0" smtClean="0"/>
          </a:p>
          <a:p>
            <a:r>
              <a:rPr lang="en-US" dirty="0" smtClean="0">
                <a:hlinkClick r:id="rId2"/>
              </a:rPr>
              <a:t>Storming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Norming</a:t>
            </a:r>
          </a:p>
          <a:p>
            <a:endParaRPr lang="en-US" dirty="0" smtClean="0"/>
          </a:p>
          <a:p>
            <a:r>
              <a:rPr lang="en-US" dirty="0" smtClean="0"/>
              <a:t>Performing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4920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Sport Team Defined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 smtClean="0"/>
              <a:t>“A collection of two or more individuals who possess a common identity, have common goals and objectives, share a common fate, exhibit structured patterns of interaction and modes of communication, hold common perceptions about group structure, are personally and instrumentally interdependent, reciprocate interpersonal attraction, and consider themselves to be a group”</a:t>
            </a:r>
          </a:p>
          <a:p>
            <a:pPr marL="0" indent="0">
              <a:buNone/>
            </a:pPr>
            <a:r>
              <a:rPr lang="en-US" sz="2800" dirty="0"/>
              <a:t>	</a:t>
            </a:r>
            <a:r>
              <a:rPr lang="en-US" sz="2800" dirty="0" smtClean="0"/>
              <a:t>							Carron and </a:t>
            </a:r>
            <a:r>
              <a:rPr lang="en-US" sz="2800" dirty="0" err="1" smtClean="0"/>
              <a:t>Hausenblas</a:t>
            </a:r>
            <a:r>
              <a:rPr lang="en-US" sz="2800" dirty="0" smtClean="0"/>
              <a:t> (1998)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862606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 Exercise Group Defined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 smtClean="0"/>
              <a:t>“Two or more individuals participating under the direction or supervision of a leader who socially categorize themselves as a unit (i.e. “we”)”</a:t>
            </a:r>
          </a:p>
          <a:p>
            <a:pPr marL="0" indent="0">
              <a:buNone/>
            </a:pPr>
            <a:r>
              <a:rPr lang="en-US" sz="2800" dirty="0"/>
              <a:t>	</a:t>
            </a:r>
            <a:r>
              <a:rPr lang="en-US" sz="2800" dirty="0" smtClean="0"/>
              <a:t>							Carron and </a:t>
            </a:r>
            <a:r>
              <a:rPr lang="en-US" sz="2800" dirty="0" err="1" smtClean="0"/>
              <a:t>Hausenblas</a:t>
            </a:r>
            <a:r>
              <a:rPr lang="en-US" sz="2800" dirty="0" smtClean="0"/>
              <a:t> (1998)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 smtClean="0"/>
              <a:t>Many exercise will move beyond this definition to exhibit characteristics of groups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08335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Group Dynamics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“dedicated to advancing knowledge about the nature of groups, the laws of their development, and their interrelations with individuals, other groups, and larger institutions”</a:t>
            </a:r>
          </a:p>
          <a:p>
            <a:pPr marL="0" indent="0">
              <a:buNone/>
            </a:pPr>
            <a:r>
              <a:rPr lang="en-US" dirty="0"/>
              <a:t>	</a:t>
            </a:r>
            <a:endParaRPr lang="en-US" dirty="0" smtClean="0"/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				Cartwright and Zander (1968)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2460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Group Effectiveness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73073" y="3097917"/>
            <a:ext cx="21219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Actual Productivity</a:t>
            </a:r>
            <a:endParaRPr lang="en-US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3621815" y="3107161"/>
            <a:ext cx="21219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Potential Productivity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6324810" y="3097917"/>
            <a:ext cx="21219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Process Losses</a:t>
            </a:r>
            <a:endParaRPr lang="en-US" sz="2800" dirty="0"/>
          </a:p>
        </p:txBody>
      </p:sp>
      <p:sp>
        <p:nvSpPr>
          <p:cNvPr id="9" name="Equal 8"/>
          <p:cNvSpPr/>
          <p:nvPr/>
        </p:nvSpPr>
        <p:spPr>
          <a:xfrm>
            <a:off x="2865365" y="3438687"/>
            <a:ext cx="542096" cy="418218"/>
          </a:xfrm>
          <a:prstGeom prst="mathEqual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Minus 9"/>
          <p:cNvSpPr/>
          <p:nvPr/>
        </p:nvSpPr>
        <p:spPr>
          <a:xfrm>
            <a:off x="5901104" y="3438687"/>
            <a:ext cx="557584" cy="418218"/>
          </a:xfrm>
          <a:prstGeom prst="mathMinu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738475" y="5574527"/>
            <a:ext cx="29483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Steiner (1972)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9024099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Group Effectiveness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Steiner’s (1972) Model</a:t>
            </a:r>
          </a:p>
          <a:p>
            <a:endParaRPr lang="en-US" dirty="0"/>
          </a:p>
          <a:p>
            <a:r>
              <a:rPr lang="en-US" dirty="0" err="1" smtClean="0"/>
              <a:t>Ringlemann</a:t>
            </a:r>
            <a:r>
              <a:rPr lang="en-US" dirty="0" smtClean="0"/>
              <a:t> Effect</a:t>
            </a:r>
          </a:p>
          <a:p>
            <a:r>
              <a:rPr lang="en-US" dirty="0" smtClean="0"/>
              <a:t>Social Loafing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8354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Conceptual Framework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669703" y="6187349"/>
            <a:ext cx="30170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Carron and </a:t>
            </a:r>
            <a:r>
              <a:rPr lang="en-US" dirty="0" err="1"/>
              <a:t>Hausenblas</a:t>
            </a:r>
            <a:r>
              <a:rPr lang="en-US" dirty="0"/>
              <a:t> (1998)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920705"/>
            <a:ext cx="209839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Member Attributes</a:t>
            </a:r>
            <a:endParaRPr lang="en-US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457200" y="5325912"/>
            <a:ext cx="209839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Group Environment</a:t>
            </a:r>
            <a:endParaRPr lang="en-US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2075453" y="3410189"/>
            <a:ext cx="1208100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Group Structure</a:t>
            </a:r>
            <a:endParaRPr lang="en-US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3847626" y="3410189"/>
            <a:ext cx="1156085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Group Cohesion</a:t>
            </a:r>
            <a:endParaRPr lang="en-US" sz="2000" dirty="0"/>
          </a:p>
        </p:txBody>
      </p:sp>
      <p:sp>
        <p:nvSpPr>
          <p:cNvPr id="9" name="TextBox 8"/>
          <p:cNvSpPr txBox="1"/>
          <p:nvPr/>
        </p:nvSpPr>
        <p:spPr>
          <a:xfrm>
            <a:off x="5545796" y="3410189"/>
            <a:ext cx="1269127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Group Processes</a:t>
            </a:r>
            <a:endParaRPr lang="en-US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7324484" y="1966871"/>
            <a:ext cx="136231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Individual Outcomes</a:t>
            </a:r>
            <a:endParaRPr lang="en-US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7324484" y="4719022"/>
            <a:ext cx="136231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Team Outcomes</a:t>
            </a:r>
            <a:endParaRPr lang="en-US" sz="2000" dirty="0"/>
          </a:p>
        </p:txBody>
      </p:sp>
      <p:cxnSp>
        <p:nvCxnSpPr>
          <p:cNvPr id="13" name="Elbow Connector 12"/>
          <p:cNvCxnSpPr>
            <a:stCxn id="5" idx="3"/>
            <a:endCxn id="7" idx="0"/>
          </p:cNvCxnSpPr>
          <p:nvPr/>
        </p:nvCxnSpPr>
        <p:spPr>
          <a:xfrm>
            <a:off x="2555596" y="2274648"/>
            <a:ext cx="123907" cy="1135541"/>
          </a:xfrm>
          <a:prstGeom prst="bentConnector2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/>
          <p:cNvCxnSpPr>
            <a:endCxn id="7" idx="2"/>
          </p:cNvCxnSpPr>
          <p:nvPr/>
        </p:nvCxnSpPr>
        <p:spPr>
          <a:xfrm rot="5400000" flipH="1" flipV="1">
            <a:off x="1881978" y="4528388"/>
            <a:ext cx="1207838" cy="387212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Elbow Connector 18"/>
          <p:cNvCxnSpPr>
            <a:stCxn id="7" idx="3"/>
            <a:endCxn id="8" idx="1"/>
          </p:cNvCxnSpPr>
          <p:nvPr/>
        </p:nvCxnSpPr>
        <p:spPr>
          <a:xfrm>
            <a:off x="3283553" y="3764132"/>
            <a:ext cx="564073" cy="12700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Elbow Connector 21"/>
          <p:cNvCxnSpPr>
            <a:stCxn id="8" idx="3"/>
            <a:endCxn id="9" idx="1"/>
          </p:cNvCxnSpPr>
          <p:nvPr/>
        </p:nvCxnSpPr>
        <p:spPr>
          <a:xfrm>
            <a:off x="5003711" y="3764132"/>
            <a:ext cx="542085" cy="12700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9" idx="3"/>
            <a:endCxn id="11" idx="1"/>
          </p:cNvCxnSpPr>
          <p:nvPr/>
        </p:nvCxnSpPr>
        <p:spPr>
          <a:xfrm>
            <a:off x="6814923" y="3764132"/>
            <a:ext cx="509561" cy="1308833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Elbow Connector 27"/>
          <p:cNvCxnSpPr>
            <a:endCxn id="10" idx="1"/>
          </p:cNvCxnSpPr>
          <p:nvPr/>
        </p:nvCxnSpPr>
        <p:spPr>
          <a:xfrm rot="5400000" flipH="1" flipV="1">
            <a:off x="6407776" y="2614919"/>
            <a:ext cx="1210812" cy="622603"/>
          </a:xfrm>
          <a:prstGeom prst="bentConnector2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1602454" y="2982534"/>
            <a:ext cx="689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Roles</a:t>
            </a:r>
            <a:endParaRPr lang="en-US" dirty="0"/>
          </a:p>
        </p:txBody>
      </p:sp>
      <p:sp>
        <p:nvSpPr>
          <p:cNvPr id="34" name="TextBox 33"/>
          <p:cNvSpPr txBox="1"/>
          <p:nvPr/>
        </p:nvSpPr>
        <p:spPr>
          <a:xfrm>
            <a:off x="1602453" y="4118075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Norms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8184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Pick a successful team of your choice &amp; explore what made them so successful?</a:t>
            </a:r>
          </a:p>
          <a:p>
            <a:r>
              <a:rPr lang="en-US" dirty="0" err="1" smtClean="0"/>
              <a:t>Categorise</a:t>
            </a:r>
            <a:r>
              <a:rPr lang="en-US" dirty="0" smtClean="0"/>
              <a:t> your findings into the conceptual model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98364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Group Structure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Roles</a:t>
            </a:r>
          </a:p>
          <a:p>
            <a:pPr lvl="1"/>
            <a:r>
              <a:rPr lang="en-US" dirty="0" smtClean="0"/>
              <a:t>Formal/informal</a:t>
            </a:r>
          </a:p>
          <a:p>
            <a:pPr lvl="1"/>
            <a:r>
              <a:rPr lang="en-US" dirty="0" smtClean="0"/>
              <a:t>Role acceptance/role clarity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Norms</a:t>
            </a:r>
          </a:p>
          <a:p>
            <a:pPr lvl="1"/>
            <a:r>
              <a:rPr lang="en-US" dirty="0" smtClean="0"/>
              <a:t>Expectations/</a:t>
            </a:r>
            <a:r>
              <a:rPr lang="en-US" dirty="0" err="1" smtClean="0"/>
              <a:t>behaviours</a:t>
            </a:r>
            <a:r>
              <a:rPr lang="en-US" dirty="0" smtClean="0"/>
              <a:t> expected</a:t>
            </a:r>
          </a:p>
          <a:p>
            <a:pPr lvl="1"/>
            <a:r>
              <a:rPr lang="en-US" dirty="0" smtClean="0"/>
              <a:t>Norm of productivity (role models)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4099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Roles &amp; Norms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Task</a:t>
            </a:r>
          </a:p>
          <a:p>
            <a:pPr lvl="1"/>
            <a:r>
              <a:rPr lang="en-US" dirty="0" smtClean="0"/>
              <a:t>Identify the main/formal roles within a group of your choice</a:t>
            </a:r>
          </a:p>
          <a:p>
            <a:pPr lvl="1"/>
            <a:r>
              <a:rPr lang="en-US" dirty="0" smtClean="0"/>
              <a:t>Identify the informal roles that emerge within the group</a:t>
            </a:r>
          </a:p>
          <a:p>
            <a:pPr lvl="1"/>
            <a:r>
              <a:rPr lang="en-US" dirty="0" smtClean="0"/>
              <a:t>Identify some norm </a:t>
            </a:r>
            <a:r>
              <a:rPr lang="en-US" dirty="0" err="1" smtClean="0"/>
              <a:t>behaviours</a:t>
            </a:r>
            <a:r>
              <a:rPr lang="en-US" dirty="0" smtClean="0"/>
              <a:t> for these roles</a:t>
            </a:r>
          </a:p>
          <a:p>
            <a:pPr lvl="1"/>
            <a:endParaRPr lang="en-US" dirty="0"/>
          </a:p>
          <a:p>
            <a:pPr lvl="1"/>
            <a:r>
              <a:rPr lang="en-US" smtClean="0"/>
              <a:t>Articles</a:t>
            </a:r>
            <a:endParaRPr lang="en-US" dirty="0" smtClean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19866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Developing effective team climate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Social Support</a:t>
            </a:r>
          </a:p>
          <a:p>
            <a:r>
              <a:rPr lang="en-US" dirty="0" smtClean="0"/>
              <a:t>Proximity</a:t>
            </a:r>
          </a:p>
          <a:p>
            <a:r>
              <a:rPr lang="en-US" dirty="0" smtClean="0"/>
              <a:t>Distinctiveness</a:t>
            </a:r>
          </a:p>
          <a:p>
            <a:r>
              <a:rPr lang="en-US" dirty="0" smtClean="0"/>
              <a:t>Fairness</a:t>
            </a:r>
          </a:p>
          <a:p>
            <a:r>
              <a:rPr lang="en-US" dirty="0" smtClean="0"/>
              <a:t>Similarity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4099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Team Cohesion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Defining Cohesion (Task and Social)</a:t>
            </a:r>
          </a:p>
          <a:p>
            <a:r>
              <a:rPr lang="en-US" dirty="0" smtClean="0"/>
              <a:t>Conceptual model of cohesion</a:t>
            </a:r>
          </a:p>
          <a:p>
            <a:r>
              <a:rPr lang="en-US" dirty="0" smtClean="0"/>
              <a:t>Determinants of Team Cohesion</a:t>
            </a:r>
          </a:p>
          <a:p>
            <a:r>
              <a:rPr lang="en-US" dirty="0" smtClean="0"/>
              <a:t>Consequences of Team Cohesion</a:t>
            </a:r>
          </a:p>
          <a:p>
            <a:r>
              <a:rPr lang="en-US" dirty="0" smtClean="0"/>
              <a:t>Developing </a:t>
            </a:r>
            <a:r>
              <a:rPr lang="en-US" smtClean="0"/>
              <a:t>Team Cohesion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15612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Cohesion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Cohaesus</a:t>
            </a:r>
            <a:endParaRPr lang="en-US" dirty="0" smtClean="0"/>
          </a:p>
          <a:p>
            <a:r>
              <a:rPr lang="en-US" dirty="0" smtClean="0"/>
              <a:t>To cleave/to stick together</a:t>
            </a:r>
          </a:p>
          <a:p>
            <a:endParaRPr lang="en-US" dirty="0"/>
          </a:p>
          <a:p>
            <a:r>
              <a:rPr lang="en-US" dirty="0" smtClean="0"/>
              <a:t>Cohesion reflects the strength of the bond among members with a group</a:t>
            </a:r>
          </a:p>
          <a:p>
            <a:endParaRPr lang="en-US" dirty="0"/>
          </a:p>
          <a:p>
            <a:r>
              <a:rPr lang="en-US" dirty="0" smtClean="0"/>
              <a:t>Attractiveness to group </a:t>
            </a:r>
            <a:r>
              <a:rPr lang="en-US" dirty="0" err="1" smtClean="0"/>
              <a:t>vs</a:t>
            </a:r>
            <a:r>
              <a:rPr lang="en-US" dirty="0" smtClean="0"/>
              <a:t> Resistance for disruption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3927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Cohesion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“a dynamic process which is reflected in the tendency for a group to stick together and remain united in the pursuit of its instrumental objectives and/or for the satisfaction of member affective needs”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			Carron, Brawley and </a:t>
            </a:r>
            <a:r>
              <a:rPr lang="en-US" dirty="0" err="1" smtClean="0"/>
              <a:t>Widmeyer</a:t>
            </a:r>
            <a:r>
              <a:rPr lang="en-US" dirty="0" smtClean="0"/>
              <a:t>, 1997)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53738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Cohesion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Task Cohesion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Degree that group members work together to achieve common goals and objectives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Social Cohesion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Reflects the interpersonal attraction among group members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20913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Cohesion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546858" y="3498726"/>
            <a:ext cx="1982523" cy="58477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Cohesion</a:t>
            </a:r>
            <a:endParaRPr lang="en-US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787427" y="2148639"/>
            <a:ext cx="23257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Environmental Factors</a:t>
            </a:r>
            <a:endParaRPr lang="en-US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787427" y="4593493"/>
            <a:ext cx="23257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Personal Factors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5725762" y="2301039"/>
            <a:ext cx="23257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Leadership Factors</a:t>
            </a:r>
            <a:endParaRPr lang="en-US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5878162" y="4855103"/>
            <a:ext cx="23257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Team Factors</a:t>
            </a:r>
            <a:endParaRPr lang="en-US" sz="2800" dirty="0"/>
          </a:p>
        </p:txBody>
      </p:sp>
      <p:cxnSp>
        <p:nvCxnSpPr>
          <p:cNvPr id="10" name="Elbow Connector 9"/>
          <p:cNvCxnSpPr/>
          <p:nvPr/>
        </p:nvCxnSpPr>
        <p:spPr>
          <a:xfrm rot="16200000" flipH="1">
            <a:off x="2734928" y="2577796"/>
            <a:ext cx="927460" cy="914400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Elbow Connector 12"/>
          <p:cNvCxnSpPr/>
          <p:nvPr/>
        </p:nvCxnSpPr>
        <p:spPr>
          <a:xfrm rot="5400000" flipH="1" flipV="1">
            <a:off x="2705136" y="4119825"/>
            <a:ext cx="987045" cy="914400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Elbow Connector 19"/>
          <p:cNvCxnSpPr>
            <a:endCxn id="4" idx="3"/>
          </p:cNvCxnSpPr>
          <p:nvPr/>
        </p:nvCxnSpPr>
        <p:spPr>
          <a:xfrm rot="5400000">
            <a:off x="5422844" y="2956615"/>
            <a:ext cx="941036" cy="727962"/>
          </a:xfrm>
          <a:prstGeom prst="bentConnector2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Elbow Connector 23"/>
          <p:cNvCxnSpPr/>
          <p:nvPr/>
        </p:nvCxnSpPr>
        <p:spPr>
          <a:xfrm rot="16200000" flipV="1">
            <a:off x="5432984" y="4030744"/>
            <a:ext cx="920758" cy="727963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3299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Consequences of Cohesion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9359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Using your previous example, identify aspects that could have influenced the cohesion of you chosen group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69663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1378473" y="2674757"/>
            <a:ext cx="6272827" cy="2398208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en-US" dirty="0" smtClean="0"/>
              <a:t>Team Building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Team Building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669703" y="6187349"/>
            <a:ext cx="30170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Carron and </a:t>
            </a:r>
            <a:r>
              <a:rPr lang="en-US" dirty="0" err="1"/>
              <a:t>Hausenblas</a:t>
            </a:r>
            <a:r>
              <a:rPr lang="en-US" dirty="0"/>
              <a:t> (1998)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920705"/>
            <a:ext cx="209839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Member Attributes</a:t>
            </a:r>
            <a:endParaRPr lang="en-US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457200" y="5325912"/>
            <a:ext cx="209839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Group Environment</a:t>
            </a:r>
            <a:endParaRPr lang="en-US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2075453" y="3410189"/>
            <a:ext cx="1208100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Group Structure</a:t>
            </a:r>
            <a:endParaRPr lang="en-US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3847626" y="3410189"/>
            <a:ext cx="1156085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Group Cohesion</a:t>
            </a:r>
            <a:endParaRPr lang="en-US" sz="2000" dirty="0"/>
          </a:p>
        </p:txBody>
      </p:sp>
      <p:sp>
        <p:nvSpPr>
          <p:cNvPr id="9" name="TextBox 8"/>
          <p:cNvSpPr txBox="1"/>
          <p:nvPr/>
        </p:nvSpPr>
        <p:spPr>
          <a:xfrm>
            <a:off x="5545796" y="3410189"/>
            <a:ext cx="1269127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Group Processes</a:t>
            </a:r>
            <a:endParaRPr lang="en-US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7324484" y="1966871"/>
            <a:ext cx="136231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Individual Outcomes</a:t>
            </a:r>
            <a:endParaRPr lang="en-US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7324484" y="4719022"/>
            <a:ext cx="136231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Team Outcomes</a:t>
            </a:r>
            <a:endParaRPr lang="en-US" sz="2000" dirty="0"/>
          </a:p>
        </p:txBody>
      </p:sp>
      <p:cxnSp>
        <p:nvCxnSpPr>
          <p:cNvPr id="13" name="Elbow Connector 12"/>
          <p:cNvCxnSpPr>
            <a:stCxn id="5" idx="3"/>
            <a:endCxn id="7" idx="0"/>
          </p:cNvCxnSpPr>
          <p:nvPr/>
        </p:nvCxnSpPr>
        <p:spPr>
          <a:xfrm>
            <a:off x="2555596" y="2274648"/>
            <a:ext cx="123907" cy="1135541"/>
          </a:xfrm>
          <a:prstGeom prst="bentConnector2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/>
          <p:cNvCxnSpPr>
            <a:endCxn id="7" idx="2"/>
          </p:cNvCxnSpPr>
          <p:nvPr/>
        </p:nvCxnSpPr>
        <p:spPr>
          <a:xfrm rot="5400000" flipH="1" flipV="1">
            <a:off x="1881978" y="4528388"/>
            <a:ext cx="1207838" cy="387212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Elbow Connector 18"/>
          <p:cNvCxnSpPr>
            <a:stCxn id="7" idx="3"/>
            <a:endCxn id="8" idx="1"/>
          </p:cNvCxnSpPr>
          <p:nvPr/>
        </p:nvCxnSpPr>
        <p:spPr>
          <a:xfrm>
            <a:off x="3283553" y="3764132"/>
            <a:ext cx="564073" cy="12700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Elbow Connector 21"/>
          <p:cNvCxnSpPr>
            <a:stCxn id="8" idx="3"/>
            <a:endCxn id="9" idx="1"/>
          </p:cNvCxnSpPr>
          <p:nvPr/>
        </p:nvCxnSpPr>
        <p:spPr>
          <a:xfrm>
            <a:off x="5003711" y="3764132"/>
            <a:ext cx="542085" cy="12700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9" idx="3"/>
            <a:endCxn id="11" idx="1"/>
          </p:cNvCxnSpPr>
          <p:nvPr/>
        </p:nvCxnSpPr>
        <p:spPr>
          <a:xfrm>
            <a:off x="6814923" y="3764132"/>
            <a:ext cx="509561" cy="1308833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Elbow Connector 27"/>
          <p:cNvCxnSpPr>
            <a:endCxn id="10" idx="1"/>
          </p:cNvCxnSpPr>
          <p:nvPr/>
        </p:nvCxnSpPr>
        <p:spPr>
          <a:xfrm rot="5400000" flipH="1" flipV="1">
            <a:off x="6407776" y="2614919"/>
            <a:ext cx="1210812" cy="622603"/>
          </a:xfrm>
          <a:prstGeom prst="bentConnector2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8834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Weinberg, R.S. and Gould, D. (1995) </a:t>
            </a:r>
            <a:r>
              <a:rPr lang="en-US" i="1" dirty="0" smtClean="0"/>
              <a:t>Foundations of sport and exercise psychology</a:t>
            </a:r>
            <a:r>
              <a:rPr lang="en-US" dirty="0" smtClean="0"/>
              <a:t> </a:t>
            </a:r>
          </a:p>
          <a:p>
            <a:r>
              <a:rPr lang="en-US" dirty="0" smtClean="0"/>
              <a:t>Cox, R.H. (2002) </a:t>
            </a:r>
            <a:r>
              <a:rPr lang="en-US" i="1" dirty="0" smtClean="0"/>
              <a:t>Sport Psychology: Concepts and applications</a:t>
            </a:r>
          </a:p>
          <a:p>
            <a:r>
              <a:rPr lang="en-US" dirty="0" smtClean="0"/>
              <a:t>Carron, A and. </a:t>
            </a:r>
            <a:r>
              <a:rPr lang="en-US" dirty="0" err="1" smtClean="0"/>
              <a:t>Hausenblas</a:t>
            </a:r>
            <a:r>
              <a:rPr lang="en-US" dirty="0" smtClean="0"/>
              <a:t>, A. (1998) </a:t>
            </a:r>
            <a:r>
              <a:rPr lang="en-US" i="1" dirty="0" smtClean="0"/>
              <a:t>Group Dynamics in Sport</a:t>
            </a:r>
            <a:r>
              <a:rPr lang="en-US" dirty="0" smtClean="0"/>
              <a:t>, US: </a:t>
            </a:r>
            <a:r>
              <a:rPr lang="en-US" dirty="0" err="1" smtClean="0"/>
              <a:t>BookCrafters</a:t>
            </a:r>
            <a:endParaRPr lang="en-US" dirty="0" smtClean="0"/>
          </a:p>
          <a:p>
            <a:endParaRPr lang="en-US" i="1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9930885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4291</TotalTime>
  <Words>633</Words>
  <Application>Microsoft Macintosh PowerPoint</Application>
  <PresentationFormat>On-screen Show (4:3)</PresentationFormat>
  <Paragraphs>149</Paragraphs>
  <Slides>26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Group and Team Dynamics</vt:lpstr>
      <vt:lpstr>Objectives</vt:lpstr>
      <vt:lpstr>The Reality of Groups</vt:lpstr>
      <vt:lpstr>Utility of Groups</vt:lpstr>
      <vt:lpstr>Exploring Groups</vt:lpstr>
      <vt:lpstr>Characteristics of Sport/Exercise Groups</vt:lpstr>
      <vt:lpstr>How a Group Becomes a Team</vt:lpstr>
      <vt:lpstr>A Sport Team Defined</vt:lpstr>
      <vt:lpstr>An Exercise Group Defined</vt:lpstr>
      <vt:lpstr>Group Dynamics</vt:lpstr>
      <vt:lpstr>Group Effectiveness</vt:lpstr>
      <vt:lpstr>Group Effectiveness</vt:lpstr>
      <vt:lpstr>Conceptual Framework</vt:lpstr>
      <vt:lpstr>Task</vt:lpstr>
      <vt:lpstr>Group Structure</vt:lpstr>
      <vt:lpstr>Roles &amp; Norms</vt:lpstr>
      <vt:lpstr>Developing effective team climate</vt:lpstr>
      <vt:lpstr>Team Cohesion</vt:lpstr>
      <vt:lpstr>Cohesion</vt:lpstr>
      <vt:lpstr>Cohesion</vt:lpstr>
      <vt:lpstr>Cohesion</vt:lpstr>
      <vt:lpstr>Cohesion</vt:lpstr>
      <vt:lpstr>Consequences of Cohesion</vt:lpstr>
      <vt:lpstr>Task</vt:lpstr>
      <vt:lpstr>Team Building</vt:lpstr>
      <vt:lpstr>References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and Team Dynamics</dc:title>
  <dc:creator>tsd</dc:creator>
  <cp:lastModifiedBy>tsd</cp:lastModifiedBy>
  <cp:revision>24</cp:revision>
  <dcterms:created xsi:type="dcterms:W3CDTF">2014-02-18T15:49:16Z</dcterms:created>
  <dcterms:modified xsi:type="dcterms:W3CDTF">2014-02-24T20:36:52Z</dcterms:modified>
</cp:coreProperties>
</file>