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7" r:id="rId3"/>
    <p:sldId id="265" r:id="rId4"/>
    <p:sldId id="268" r:id="rId5"/>
    <p:sldId id="269" r:id="rId6"/>
    <p:sldId id="270" r:id="rId7"/>
    <p:sldId id="258" r:id="rId8"/>
    <p:sldId id="260" r:id="rId9"/>
    <p:sldId id="261" r:id="rId10"/>
    <p:sldId id="271" r:id="rId11"/>
    <p:sldId id="272" r:id="rId12"/>
    <p:sldId id="266" r:id="rId13"/>
    <p:sldId id="273"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09"/>
  </p:normalViewPr>
  <p:slideViewPr>
    <p:cSldViewPr snapToGrid="0" snapToObjects="1">
      <p:cViewPr varScale="1">
        <p:scale>
          <a:sx n="98" d="100"/>
          <a:sy n="98" d="100"/>
        </p:scale>
        <p:origin x="320"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0D1AB-889D-6840-851F-5B225EE617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890F2F1-41BC-CC4A-9B04-9318EA18B0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703491A-96A9-1E4B-AAC9-33F8D1446D63}"/>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5" name="Footer Placeholder 4">
            <a:extLst>
              <a:ext uri="{FF2B5EF4-FFF2-40B4-BE49-F238E27FC236}">
                <a16:creationId xmlns:a16="http://schemas.microsoft.com/office/drawing/2014/main" id="{3BB2E24A-B80D-694C-93DC-FA3C64E537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0E2ECE-3A39-0E40-9720-AF424278476C}"/>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3780642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B76D5-32D0-DF48-B3E3-3771BB5DB2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FDA3EB-0E7E-6746-9ED2-B3992B6CE5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6E1319-856E-DA47-91D3-5C540BFEF60E}"/>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5" name="Footer Placeholder 4">
            <a:extLst>
              <a:ext uri="{FF2B5EF4-FFF2-40B4-BE49-F238E27FC236}">
                <a16:creationId xmlns:a16="http://schemas.microsoft.com/office/drawing/2014/main" id="{79FC93F9-BC14-9E47-82E8-1D6FB80D6D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486473-6FB0-3C48-9249-09A53E47B5F0}"/>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2165187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08E53-1FC1-2D41-BA5C-A54458FCB1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719E4A4-2689-7048-B946-9B90B968C0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12697A-6345-F349-894C-042A5602C5C5}"/>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5" name="Footer Placeholder 4">
            <a:extLst>
              <a:ext uri="{FF2B5EF4-FFF2-40B4-BE49-F238E27FC236}">
                <a16:creationId xmlns:a16="http://schemas.microsoft.com/office/drawing/2014/main" id="{451AA7E6-14FE-D543-9AAF-1DD6A4BD25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E8874E-62AA-E249-A568-33166CF46A1C}"/>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1748703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932DB-7ED6-BF48-ACFB-D5FF84209F0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C44F90-4C2B-6748-AE1F-FAA234F6C2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36517D-49BA-F34E-9066-8211DFE195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4A82C6-0E46-B549-801E-E02BA2B38078}"/>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6" name="Footer Placeholder 5">
            <a:extLst>
              <a:ext uri="{FF2B5EF4-FFF2-40B4-BE49-F238E27FC236}">
                <a16:creationId xmlns:a16="http://schemas.microsoft.com/office/drawing/2014/main" id="{8AB5141C-F3FD-154F-99BA-09C03102F5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C00DB2-9093-4948-B891-AEDB1B5B0041}"/>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3511163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026D8-A771-E14D-B3AF-EC0BE0D8454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3A193DB-56BD-7142-B4E5-C70601D2B5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5F6629-304E-354A-89FE-0B355E7DED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B2FEFD-72DB-1C4A-9C69-1AF6DB4A00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0CE483-E041-2348-8747-6A7C96D1AE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B9E2506-891F-2A4B-B013-89C21DD03E9F}"/>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8" name="Footer Placeholder 7">
            <a:extLst>
              <a:ext uri="{FF2B5EF4-FFF2-40B4-BE49-F238E27FC236}">
                <a16:creationId xmlns:a16="http://schemas.microsoft.com/office/drawing/2014/main" id="{8377D3E1-9A58-834D-A7A8-8590D9DEF0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5EA37D-8D5E-EA43-AD83-144FC1F5DFCA}"/>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2182315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F779A-6BB0-6C40-8300-27815692541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7D115E-FB47-4840-983F-A64B5AD9326B}"/>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4" name="Footer Placeholder 3">
            <a:extLst>
              <a:ext uri="{FF2B5EF4-FFF2-40B4-BE49-F238E27FC236}">
                <a16:creationId xmlns:a16="http://schemas.microsoft.com/office/drawing/2014/main" id="{0324E355-5A98-6A42-AF57-C8904A68C4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356CF3-BFBE-064B-809B-5106F80B73F5}"/>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2186745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01E42A-2DB1-F34C-96F9-23ABF5C0835B}"/>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3" name="Footer Placeholder 2">
            <a:extLst>
              <a:ext uri="{FF2B5EF4-FFF2-40B4-BE49-F238E27FC236}">
                <a16:creationId xmlns:a16="http://schemas.microsoft.com/office/drawing/2014/main" id="{290036B9-7ADF-6E42-B7E7-84567F924D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38F1E5-E7BE-8744-B0ED-5DA7661F7FF2}"/>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2734878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F079-F0F4-684A-AB8D-48AA8E32DE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5394E69-97BA-8345-A5CC-A26159FBA1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98D8FA-EB47-4F4F-9BAF-040B8D6BD8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65B5F7-3472-094A-B145-269DB6A57E07}"/>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6" name="Footer Placeholder 5">
            <a:extLst>
              <a:ext uri="{FF2B5EF4-FFF2-40B4-BE49-F238E27FC236}">
                <a16:creationId xmlns:a16="http://schemas.microsoft.com/office/drawing/2014/main" id="{9F2B5849-CD3A-7149-A7CB-8CB89637AC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4FEEF7-E4AE-9848-8EE4-294C64F566DD}"/>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2298970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8761E-AA1E-EF47-952D-8699D15387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4DB3F5E-D36F-604E-AB4A-510013743B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B223F8-4EDC-E24B-B49F-C1D73ACFBD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43A4E4-0CC3-B642-858B-518EE2C236B9}"/>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6" name="Footer Placeholder 5">
            <a:extLst>
              <a:ext uri="{FF2B5EF4-FFF2-40B4-BE49-F238E27FC236}">
                <a16:creationId xmlns:a16="http://schemas.microsoft.com/office/drawing/2014/main" id="{045D2425-0A10-F447-A592-97D63DA7A8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0D225C-5C7E-2E4A-8D75-D899A3711015}"/>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2245736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2420-1464-CA42-99AF-8661FEA7E30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CD48046-EB4A-A94C-8F02-665FC459BA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5FB32E-D366-A04D-B669-025FCCF933E5}"/>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5" name="Footer Placeholder 4">
            <a:extLst>
              <a:ext uri="{FF2B5EF4-FFF2-40B4-BE49-F238E27FC236}">
                <a16:creationId xmlns:a16="http://schemas.microsoft.com/office/drawing/2014/main" id="{53A729EB-6DDD-A54F-92D8-B7AF86B283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FE2409-5C7A-6A44-A00D-0D63FB3580AA}"/>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2128718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18F2F3-3126-D04B-8372-09D5DB82001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AE27A08-4A37-B64E-A142-EFD18FD8B1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53D80C-B6FC-A247-8074-E044372DDE47}"/>
              </a:ext>
            </a:extLst>
          </p:cNvPr>
          <p:cNvSpPr>
            <a:spLocks noGrp="1"/>
          </p:cNvSpPr>
          <p:nvPr>
            <p:ph type="dt" sz="half" idx="10"/>
          </p:nvPr>
        </p:nvSpPr>
        <p:spPr/>
        <p:txBody>
          <a:bodyPr/>
          <a:lstStyle/>
          <a:p>
            <a:fld id="{7E885170-49C9-8140-A628-3B9EF49D269C}" type="datetimeFigureOut">
              <a:rPr lang="en-US" smtClean="0"/>
              <a:t>05-Mar-26</a:t>
            </a:fld>
            <a:endParaRPr lang="en-US"/>
          </a:p>
        </p:txBody>
      </p:sp>
      <p:sp>
        <p:nvSpPr>
          <p:cNvPr id="5" name="Footer Placeholder 4">
            <a:extLst>
              <a:ext uri="{FF2B5EF4-FFF2-40B4-BE49-F238E27FC236}">
                <a16:creationId xmlns:a16="http://schemas.microsoft.com/office/drawing/2014/main" id="{2B14A1A1-3B15-E844-AC44-AF2FC4E361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593-FBE8-8B49-9C31-A185C2B707A4}"/>
              </a:ext>
            </a:extLst>
          </p:cNvPr>
          <p:cNvSpPr>
            <a:spLocks noGrp="1"/>
          </p:cNvSpPr>
          <p:nvPr>
            <p:ph type="sldNum" sz="quarter" idx="12"/>
          </p:nvPr>
        </p:nvSpPr>
        <p:spPr/>
        <p:txBody>
          <a:bodyPr/>
          <a:lstStyle/>
          <a:p>
            <a:fld id="{3603EEC6-67C1-0E4C-A5AD-54B471332726}" type="slidenum">
              <a:rPr lang="en-US" smtClean="0"/>
              <a:t>‹#›</a:t>
            </a:fld>
            <a:endParaRPr lang="en-US"/>
          </a:p>
        </p:txBody>
      </p:sp>
    </p:spTree>
    <p:extLst>
      <p:ext uri="{BB962C8B-B14F-4D97-AF65-F5344CB8AC3E}">
        <p14:creationId xmlns:p14="http://schemas.microsoft.com/office/powerpoint/2010/main" val="319098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8497A4-01F6-F745-8036-857B9898E5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446FDF8-3C7E-9946-A900-498A7B8C48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3DE7C7-2B6C-6240-8D3A-7BD0AD5C76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885170-49C9-8140-A628-3B9EF49D269C}" type="datetimeFigureOut">
              <a:rPr lang="en-US" smtClean="0"/>
              <a:t>05-Mar-26</a:t>
            </a:fld>
            <a:endParaRPr lang="en-US"/>
          </a:p>
        </p:txBody>
      </p:sp>
      <p:sp>
        <p:nvSpPr>
          <p:cNvPr id="5" name="Footer Placeholder 4">
            <a:extLst>
              <a:ext uri="{FF2B5EF4-FFF2-40B4-BE49-F238E27FC236}">
                <a16:creationId xmlns:a16="http://schemas.microsoft.com/office/drawing/2014/main" id="{E1F5AF62-3607-C643-9EB8-182D425080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C31E6E-324D-E645-B8D4-B31400D92B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03EEC6-67C1-0E4C-A5AD-54B471332726}" type="slidenum">
              <a:rPr lang="en-US" smtClean="0"/>
              <a:t>‹#›</a:t>
            </a:fld>
            <a:endParaRPr lang="en-US"/>
          </a:p>
        </p:txBody>
      </p:sp>
    </p:spTree>
    <p:extLst>
      <p:ext uri="{BB962C8B-B14F-4D97-AF65-F5344CB8AC3E}">
        <p14:creationId xmlns:p14="http://schemas.microsoft.com/office/powerpoint/2010/main" val="1453684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6EC29-7238-A941-8B1F-B484424235F0}"/>
              </a:ext>
            </a:extLst>
          </p:cNvPr>
          <p:cNvSpPr>
            <a:spLocks noGrp="1"/>
          </p:cNvSpPr>
          <p:nvPr>
            <p:ph type="ctrTitle"/>
          </p:nvPr>
        </p:nvSpPr>
        <p:spPr/>
        <p:txBody>
          <a:bodyPr>
            <a:normAutofit fontScale="90000"/>
          </a:bodyPr>
          <a:lstStyle/>
          <a:p>
            <a:r>
              <a:rPr lang="en-GB" dirty="0"/>
              <a:t>Mar 9. Week 6 </a:t>
            </a:r>
            <a:br>
              <a:rPr lang="en-GB" dirty="0"/>
            </a:br>
            <a:r>
              <a:rPr lang="en-US" b="1" dirty="0"/>
              <a:t>Appreciation and Awareness </a:t>
            </a:r>
            <a:br>
              <a:rPr lang="en-US" b="1" dirty="0"/>
            </a:br>
            <a:r>
              <a:rPr lang="en-US" sz="4800" b="1" dirty="0"/>
              <a:t>of our Life’s Activities </a:t>
            </a:r>
            <a:endParaRPr lang="en-US" dirty="0"/>
          </a:p>
        </p:txBody>
      </p:sp>
      <p:sp>
        <p:nvSpPr>
          <p:cNvPr id="3" name="Subtitle 2">
            <a:extLst>
              <a:ext uri="{FF2B5EF4-FFF2-40B4-BE49-F238E27FC236}">
                <a16:creationId xmlns:a16="http://schemas.microsoft.com/office/drawing/2014/main" id="{8E3E444C-50DC-3843-91BC-C255D346A394}"/>
              </a:ext>
            </a:extLst>
          </p:cNvPr>
          <p:cNvSpPr>
            <a:spLocks noGrp="1"/>
          </p:cNvSpPr>
          <p:nvPr>
            <p:ph type="subTitle" idx="1"/>
          </p:nvPr>
        </p:nvSpPr>
        <p:spPr/>
        <p:txBody>
          <a:bodyPr/>
          <a:lstStyle/>
          <a:p>
            <a:endParaRPr lang="en-US" dirty="0"/>
          </a:p>
          <a:p>
            <a:r>
              <a:rPr lang="en-US" sz="3200" dirty="0"/>
              <a:t>Garrett Thomson</a:t>
            </a:r>
          </a:p>
        </p:txBody>
      </p:sp>
    </p:spTree>
    <p:extLst>
      <p:ext uri="{BB962C8B-B14F-4D97-AF65-F5344CB8AC3E}">
        <p14:creationId xmlns:p14="http://schemas.microsoft.com/office/powerpoint/2010/main" val="1436370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1A601-6073-DD40-8591-43B0A18170B8}"/>
              </a:ext>
            </a:extLst>
          </p:cNvPr>
          <p:cNvSpPr>
            <a:spLocks noGrp="1"/>
          </p:cNvSpPr>
          <p:nvPr>
            <p:ph type="title"/>
          </p:nvPr>
        </p:nvSpPr>
        <p:spPr/>
        <p:txBody>
          <a:bodyPr/>
          <a:lstStyle/>
          <a:p>
            <a:pPr algn="ctr"/>
            <a:r>
              <a:rPr lang="en-US" dirty="0"/>
              <a:t>General Summary</a:t>
            </a:r>
          </a:p>
        </p:txBody>
      </p:sp>
      <p:sp>
        <p:nvSpPr>
          <p:cNvPr id="3" name="Content Placeholder 2">
            <a:extLst>
              <a:ext uri="{FF2B5EF4-FFF2-40B4-BE49-F238E27FC236}">
                <a16:creationId xmlns:a16="http://schemas.microsoft.com/office/drawing/2014/main" id="{A78720A2-2512-8F45-BD2B-F43652D03F08}"/>
              </a:ext>
            </a:extLst>
          </p:cNvPr>
          <p:cNvSpPr>
            <a:spLocks noGrp="1"/>
          </p:cNvSpPr>
          <p:nvPr>
            <p:ph idx="1"/>
          </p:nvPr>
        </p:nvSpPr>
        <p:spPr/>
        <p:txBody>
          <a:bodyPr>
            <a:normAutofit/>
          </a:bodyPr>
          <a:lstStyle/>
          <a:p>
            <a:pPr marL="0" indent="0">
              <a:buNone/>
            </a:pPr>
            <a:r>
              <a:rPr lang="en-US" dirty="0"/>
              <a:t>Suppose that one is performing an action that is non-instrumentally valuable, e.g. walking in the park with friends, eating ice cream etc. </a:t>
            </a:r>
          </a:p>
          <a:p>
            <a:r>
              <a:rPr lang="en-US" dirty="0"/>
              <a:t>Lesson 1: normally one might say ‘this gives me pleasure’. We will argue that this is an erroneous approach. </a:t>
            </a:r>
          </a:p>
          <a:p>
            <a:r>
              <a:rPr lang="en-US" dirty="0"/>
              <a:t>Lesson 2: the value of activity can be part of the well-being of the person only if she appreciates it. </a:t>
            </a:r>
          </a:p>
          <a:p>
            <a:r>
              <a:rPr lang="en-US" dirty="0"/>
              <a:t>Lesson 3: the appreciation is often emotional as well as cognitive and experiential </a:t>
            </a:r>
          </a:p>
          <a:p>
            <a:r>
              <a:rPr lang="en-US" dirty="0"/>
              <a:t>Lesson 4: the appreciation depends on the quality of one’s awareness</a:t>
            </a:r>
          </a:p>
        </p:txBody>
      </p:sp>
    </p:spTree>
    <p:extLst>
      <p:ext uri="{BB962C8B-B14F-4D97-AF65-F5344CB8AC3E}">
        <p14:creationId xmlns:p14="http://schemas.microsoft.com/office/powerpoint/2010/main" val="2177530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B65A3-EA39-D246-9993-8792AAF27FCD}"/>
              </a:ext>
            </a:extLst>
          </p:cNvPr>
          <p:cNvSpPr>
            <a:spLocks noGrp="1"/>
          </p:cNvSpPr>
          <p:nvPr>
            <p:ph type="title"/>
          </p:nvPr>
        </p:nvSpPr>
        <p:spPr/>
        <p:txBody>
          <a:bodyPr/>
          <a:lstStyle/>
          <a:p>
            <a:pPr algn="ctr"/>
            <a:r>
              <a:rPr lang="en-US" dirty="0"/>
              <a:t>Pleasure theory of Well-being</a:t>
            </a:r>
          </a:p>
        </p:txBody>
      </p:sp>
      <p:sp>
        <p:nvSpPr>
          <p:cNvPr id="3" name="Content Placeholder 2">
            <a:extLst>
              <a:ext uri="{FF2B5EF4-FFF2-40B4-BE49-F238E27FC236}">
                <a16:creationId xmlns:a16="http://schemas.microsoft.com/office/drawing/2014/main" id="{82197059-5CE4-5B49-BAF6-458B0DD91C74}"/>
              </a:ext>
            </a:extLst>
          </p:cNvPr>
          <p:cNvSpPr>
            <a:spLocks noGrp="1"/>
          </p:cNvSpPr>
          <p:nvPr>
            <p:ph idx="1"/>
          </p:nvPr>
        </p:nvSpPr>
        <p:spPr/>
        <p:txBody>
          <a:bodyPr/>
          <a:lstStyle/>
          <a:p>
            <a:r>
              <a:rPr lang="en-US" dirty="0"/>
              <a:t>This is the standard theory of well-being from 1600 to 20</a:t>
            </a:r>
            <a:r>
              <a:rPr lang="en-US" baseline="30000" dirty="0"/>
              <a:t>th</a:t>
            </a:r>
            <a:r>
              <a:rPr lang="en-US" dirty="0"/>
              <a:t> century in many European traditions: more pleasure and less pain. It derives from Pre-Socratic and Hellenistic thought </a:t>
            </a:r>
          </a:p>
          <a:p>
            <a:r>
              <a:rPr lang="en-US" dirty="0"/>
              <a:t>According to the theory, pleasure is the only intrinsic good (Bentham and Mill) (Hedonism)</a:t>
            </a:r>
          </a:p>
          <a:p>
            <a:r>
              <a:rPr lang="en-US" dirty="0"/>
              <a:t>The theory claims that pleasure is a sensation or conscious mental state desired for itself.</a:t>
            </a:r>
          </a:p>
          <a:p>
            <a:r>
              <a:rPr lang="en-US" dirty="0"/>
              <a:t>In the 20</a:t>
            </a:r>
            <a:r>
              <a:rPr lang="en-US" baseline="30000" dirty="0"/>
              <a:t>th</a:t>
            </a:r>
            <a:r>
              <a:rPr lang="en-US" dirty="0"/>
              <a:t> century, it was increasingly replaced by preference theories of well-being.</a:t>
            </a:r>
          </a:p>
        </p:txBody>
      </p:sp>
    </p:spTree>
    <p:extLst>
      <p:ext uri="{BB962C8B-B14F-4D97-AF65-F5344CB8AC3E}">
        <p14:creationId xmlns:p14="http://schemas.microsoft.com/office/powerpoint/2010/main" val="2242606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DA4B-2F3B-4A42-A505-F3425E788CB7}"/>
              </a:ext>
            </a:extLst>
          </p:cNvPr>
          <p:cNvSpPr>
            <a:spLocks noGrp="1"/>
          </p:cNvSpPr>
          <p:nvPr>
            <p:ph type="title"/>
          </p:nvPr>
        </p:nvSpPr>
        <p:spPr/>
        <p:txBody>
          <a:bodyPr/>
          <a:lstStyle/>
          <a:p>
            <a:pPr algn="ctr"/>
            <a:r>
              <a:rPr lang="en-US" dirty="0"/>
              <a:t>Problems with the theory </a:t>
            </a:r>
          </a:p>
        </p:txBody>
      </p:sp>
      <p:sp>
        <p:nvSpPr>
          <p:cNvPr id="3" name="Content Placeholder 2">
            <a:extLst>
              <a:ext uri="{FF2B5EF4-FFF2-40B4-BE49-F238E27FC236}">
                <a16:creationId xmlns:a16="http://schemas.microsoft.com/office/drawing/2014/main" id="{C06E75A3-35FB-CE4B-8A22-14EB09BC4449}"/>
              </a:ext>
            </a:extLst>
          </p:cNvPr>
          <p:cNvSpPr>
            <a:spLocks noGrp="1"/>
          </p:cNvSpPr>
          <p:nvPr>
            <p:ph idx="1"/>
          </p:nvPr>
        </p:nvSpPr>
        <p:spPr/>
        <p:txBody>
          <a:bodyPr>
            <a:normAutofit fontScale="92500" lnSpcReduction="20000"/>
          </a:bodyPr>
          <a:lstStyle/>
          <a:p>
            <a:pPr marL="0" indent="0">
              <a:buNone/>
            </a:pPr>
            <a:r>
              <a:rPr lang="en-US" dirty="0"/>
              <a:t>1) The pleasure theory instrumentalizes all activities. This means that it treats them as disposable and replaceable means to pleasure (e.g. the pill for seeing your mother and Nozick’s pleasure machine. </a:t>
            </a:r>
          </a:p>
          <a:p>
            <a:pPr marL="0" indent="0">
              <a:buNone/>
            </a:pPr>
            <a:r>
              <a:rPr lang="en-US" dirty="0"/>
              <a:t>2) It treats pleasure as single type of sensation. In contrast, in fact the nature of the enjoyment depends on the activity and what its desirable features are. The quality depends on the activity type</a:t>
            </a:r>
          </a:p>
          <a:p>
            <a:pPr marL="0" indent="0">
              <a:buNone/>
            </a:pPr>
            <a:r>
              <a:rPr lang="en-US" dirty="0"/>
              <a:t>3) It treats pleasure as a mental object separate from the activity itself. This hides the intentionality of the phenomenon. It is better to regard the word as an adverb that qualifies the way one performs the activity</a:t>
            </a:r>
          </a:p>
          <a:p>
            <a:pPr marL="0" indent="0">
              <a:buNone/>
            </a:pPr>
            <a:r>
              <a:rPr lang="en-US" dirty="0"/>
              <a:t>4) it is a cognitive relation between the person and the activity.</a:t>
            </a:r>
          </a:p>
          <a:p>
            <a:pPr marL="0" indent="0">
              <a:buNone/>
            </a:pPr>
            <a:r>
              <a:rPr lang="en-US" dirty="0"/>
              <a:t>The points mentioned in 2 and 3 above foster the illusion that pleasure is quantitative </a:t>
            </a:r>
          </a:p>
          <a:p>
            <a:endParaRPr lang="en-US" dirty="0"/>
          </a:p>
          <a:p>
            <a:endParaRPr lang="en-US" dirty="0"/>
          </a:p>
        </p:txBody>
      </p:sp>
    </p:spTree>
    <p:extLst>
      <p:ext uri="{BB962C8B-B14F-4D97-AF65-F5344CB8AC3E}">
        <p14:creationId xmlns:p14="http://schemas.microsoft.com/office/powerpoint/2010/main" val="3772176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75FA-5C8C-3C4B-B387-BCE0B9FB5C13}"/>
              </a:ext>
            </a:extLst>
          </p:cNvPr>
          <p:cNvSpPr>
            <a:spLocks noGrp="1"/>
          </p:cNvSpPr>
          <p:nvPr>
            <p:ph type="title"/>
          </p:nvPr>
        </p:nvSpPr>
        <p:spPr/>
        <p:txBody>
          <a:bodyPr/>
          <a:lstStyle/>
          <a:p>
            <a:pPr algn="ctr"/>
            <a:r>
              <a:rPr lang="en-US" dirty="0"/>
              <a:t>Some suggestions</a:t>
            </a:r>
          </a:p>
        </p:txBody>
      </p:sp>
      <p:sp>
        <p:nvSpPr>
          <p:cNvPr id="3" name="Content Placeholder 2">
            <a:extLst>
              <a:ext uri="{FF2B5EF4-FFF2-40B4-BE49-F238E27FC236}">
                <a16:creationId xmlns:a16="http://schemas.microsoft.com/office/drawing/2014/main" id="{930C2C0C-A0C7-C84B-8CA3-46367292BD1F}"/>
              </a:ext>
            </a:extLst>
          </p:cNvPr>
          <p:cNvSpPr>
            <a:spLocks noGrp="1"/>
          </p:cNvSpPr>
          <p:nvPr>
            <p:ph idx="1"/>
          </p:nvPr>
        </p:nvSpPr>
        <p:spPr/>
        <p:txBody>
          <a:bodyPr>
            <a:normAutofit fontScale="92500"/>
          </a:bodyPr>
          <a:lstStyle/>
          <a:p>
            <a:r>
              <a:rPr lang="en-US" dirty="0"/>
              <a:t>We can connect well or not to the non-instrumentally valuable features of an activity </a:t>
            </a:r>
          </a:p>
          <a:p>
            <a:r>
              <a:rPr lang="en-US" dirty="0"/>
              <a:t>This connection is a kind of cognitive and emotional experiential appreciation. The activity is valuable and it feels that way to me as I undertake it. </a:t>
            </a:r>
          </a:p>
          <a:p>
            <a:r>
              <a:rPr lang="en-US" dirty="0"/>
              <a:t>We are not stuck to one word such as ‘enjoyment’ or ‘pleasure’. What is appreciated depends on the type of activity and its desirability features </a:t>
            </a:r>
          </a:p>
          <a:p>
            <a:r>
              <a:rPr lang="en-US" dirty="0"/>
              <a:t>Awareness as directed towards the appropriate appreciation of values: the subjective connection to what is objectively valuable.</a:t>
            </a:r>
          </a:p>
          <a:p>
            <a:r>
              <a:rPr lang="en-US" dirty="0"/>
              <a:t>Awareness brings the value into the living of our lives.   </a:t>
            </a:r>
          </a:p>
        </p:txBody>
      </p:sp>
    </p:spTree>
    <p:extLst>
      <p:ext uri="{BB962C8B-B14F-4D97-AF65-F5344CB8AC3E}">
        <p14:creationId xmlns:p14="http://schemas.microsoft.com/office/powerpoint/2010/main" val="278954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6AB7-40B7-D145-9478-28DE2D7CE580}"/>
              </a:ext>
            </a:extLst>
          </p:cNvPr>
          <p:cNvSpPr>
            <a:spLocks noGrp="1"/>
          </p:cNvSpPr>
          <p:nvPr>
            <p:ph type="title"/>
          </p:nvPr>
        </p:nvSpPr>
        <p:spPr/>
        <p:txBody>
          <a:bodyPr/>
          <a:lstStyle/>
          <a:p>
            <a:pPr algn="ctr"/>
            <a:r>
              <a:rPr lang="en-US" dirty="0"/>
              <a:t>Blocking Appreciative Awareness </a:t>
            </a:r>
          </a:p>
        </p:txBody>
      </p:sp>
      <p:sp>
        <p:nvSpPr>
          <p:cNvPr id="3" name="Content Placeholder 2">
            <a:extLst>
              <a:ext uri="{FF2B5EF4-FFF2-40B4-BE49-F238E27FC236}">
                <a16:creationId xmlns:a16="http://schemas.microsoft.com/office/drawing/2014/main" id="{C6CBEE26-FE8D-4848-9BC8-2251ED9E5E67}"/>
              </a:ext>
            </a:extLst>
          </p:cNvPr>
          <p:cNvSpPr>
            <a:spLocks noGrp="1"/>
          </p:cNvSpPr>
          <p:nvPr>
            <p:ph idx="1"/>
          </p:nvPr>
        </p:nvSpPr>
        <p:spPr/>
        <p:txBody>
          <a:bodyPr>
            <a:normAutofit fontScale="92500" lnSpcReduction="20000"/>
          </a:bodyPr>
          <a:lstStyle/>
          <a:p>
            <a:r>
              <a:rPr lang="en-US" dirty="0"/>
              <a:t>It is possible to walk in the park or eat ice cream as if these desirable activities had no value at all. </a:t>
            </a:r>
          </a:p>
          <a:p>
            <a:r>
              <a:rPr lang="en-US" dirty="0"/>
              <a:t>In general, awareness as the possibility of appreciation is a more important aspect of well-being than what one does.  </a:t>
            </a:r>
          </a:p>
          <a:p>
            <a:r>
              <a:rPr lang="en-US" dirty="0"/>
              <a:t>Think about this in relation to ill-health and depression. </a:t>
            </a:r>
          </a:p>
          <a:p>
            <a:r>
              <a:rPr lang="en-US" dirty="0"/>
              <a:t>We need to understand the ways in which appreciative attention can be suppressed, diverted and stunted: </a:t>
            </a:r>
          </a:p>
          <a:p>
            <a:pPr marL="457200" lvl="1" indent="0">
              <a:buNone/>
            </a:pPr>
            <a:r>
              <a:rPr lang="en-US" sz="3000" dirty="0"/>
              <a:t>1) Emotions</a:t>
            </a:r>
          </a:p>
          <a:p>
            <a:pPr marL="457200" lvl="1" indent="0">
              <a:buNone/>
            </a:pPr>
            <a:r>
              <a:rPr lang="en-US" sz="3000" dirty="0"/>
              <a:t>2) Desiring or wanting </a:t>
            </a:r>
          </a:p>
          <a:p>
            <a:pPr marL="457200" lvl="1" indent="0">
              <a:buNone/>
            </a:pPr>
            <a:r>
              <a:rPr lang="en-US" sz="3000" dirty="0"/>
              <a:t>3) Low attention quality</a:t>
            </a:r>
          </a:p>
          <a:p>
            <a:pPr marL="457200" lvl="1" indent="0">
              <a:buNone/>
            </a:pPr>
            <a:r>
              <a:rPr lang="en-US" sz="3000" dirty="0"/>
              <a:t>4) Instrumentalization of the activity itself.</a:t>
            </a:r>
          </a:p>
          <a:p>
            <a:pPr marL="0" indent="0">
              <a:buNone/>
            </a:pPr>
            <a:r>
              <a:rPr lang="en-US" dirty="0"/>
              <a:t> </a:t>
            </a:r>
          </a:p>
        </p:txBody>
      </p:sp>
    </p:spTree>
    <p:extLst>
      <p:ext uri="{BB962C8B-B14F-4D97-AF65-F5344CB8AC3E}">
        <p14:creationId xmlns:p14="http://schemas.microsoft.com/office/powerpoint/2010/main" val="4036478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A682F-CCCF-F844-8BB1-E737E6A97F15}"/>
              </a:ext>
            </a:extLst>
          </p:cNvPr>
          <p:cNvSpPr>
            <a:spLocks noGrp="1"/>
          </p:cNvSpPr>
          <p:nvPr>
            <p:ph type="title"/>
          </p:nvPr>
        </p:nvSpPr>
        <p:spPr/>
        <p:txBody>
          <a:bodyPr/>
          <a:lstStyle/>
          <a:p>
            <a:pPr algn="ctr"/>
            <a:r>
              <a:rPr lang="en-US" dirty="0">
                <a:latin typeface="Times New Roman" panose="02020603050405020304" pitchFamily="18" charset="0"/>
                <a:ea typeface="Calibri" panose="020F0502020204030204" pitchFamily="34" charset="0"/>
                <a:cs typeface="Times New Roman" panose="02020603050405020304" pitchFamily="18" charset="0"/>
              </a:rPr>
              <a:t>(1) E</a:t>
            </a: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motions</a:t>
            </a:r>
            <a:endParaRPr lang="en-US" dirty="0"/>
          </a:p>
        </p:txBody>
      </p:sp>
      <p:sp>
        <p:nvSpPr>
          <p:cNvPr id="3" name="Content Placeholder 2">
            <a:extLst>
              <a:ext uri="{FF2B5EF4-FFF2-40B4-BE49-F238E27FC236}">
                <a16:creationId xmlns:a16="http://schemas.microsoft.com/office/drawing/2014/main" id="{1AE68D86-C93E-E84B-AC07-10B4207EA75C}"/>
              </a:ext>
            </a:extLst>
          </p:cNvPr>
          <p:cNvSpPr>
            <a:spLocks noGrp="1"/>
          </p:cNvSpPr>
          <p:nvPr>
            <p:ph idx="1"/>
          </p:nvPr>
        </p:nvSpPr>
        <p:spPr/>
        <p:txBody>
          <a:bodyPr>
            <a:normAutofit fontScale="92500"/>
          </a:bodyPr>
          <a:lstStyle/>
          <a:p>
            <a:r>
              <a:rPr lang="en-US" dirty="0"/>
              <a:t>Negative emotions such as sadness, fear, anger and hatred are called ‘negative’ for three reasons: they usually feel bad; for their immediate debilitating effects; and for their long-term harmful effects.   </a:t>
            </a:r>
          </a:p>
          <a:p>
            <a:r>
              <a:rPr lang="en-US" dirty="0"/>
              <a:t>Among the important immediate effects is that they suppress the ability to appreciate the experiences, activities and processes of ones life. This is especially true for feelings of anxiety, complaint and blame.</a:t>
            </a:r>
          </a:p>
          <a:p>
            <a:r>
              <a:rPr lang="en-US" dirty="0"/>
              <a:t>One does not have to be conscious of this. </a:t>
            </a:r>
          </a:p>
          <a:p>
            <a:r>
              <a:rPr lang="en-US" dirty="0"/>
              <a:t>Likewise positive emotions such as joy and love are positive for similar reasons. </a:t>
            </a:r>
          </a:p>
          <a:p>
            <a:r>
              <a:rPr lang="en-US" dirty="0"/>
              <a:t>But strong positive emotions can also block appreciation</a:t>
            </a:r>
          </a:p>
          <a:p>
            <a:endParaRPr lang="en-US" dirty="0"/>
          </a:p>
          <a:p>
            <a:endParaRPr lang="en-US" dirty="0"/>
          </a:p>
        </p:txBody>
      </p:sp>
    </p:spTree>
    <p:extLst>
      <p:ext uri="{BB962C8B-B14F-4D97-AF65-F5344CB8AC3E}">
        <p14:creationId xmlns:p14="http://schemas.microsoft.com/office/powerpoint/2010/main" val="1295598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FDBFF-FE2C-6943-A920-3CA200A922B9}"/>
              </a:ext>
            </a:extLst>
          </p:cNvPr>
          <p:cNvSpPr>
            <a:spLocks noGrp="1"/>
          </p:cNvSpPr>
          <p:nvPr>
            <p:ph type="title"/>
          </p:nvPr>
        </p:nvSpPr>
        <p:spPr/>
        <p:txBody>
          <a:bodyPr/>
          <a:lstStyle/>
          <a:p>
            <a:pPr algn="ct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The nature of emotions</a:t>
            </a:r>
            <a:endParaRPr lang="en-US" dirty="0"/>
          </a:p>
        </p:txBody>
      </p:sp>
      <p:sp>
        <p:nvSpPr>
          <p:cNvPr id="3" name="Content Placeholder 2">
            <a:extLst>
              <a:ext uri="{FF2B5EF4-FFF2-40B4-BE49-F238E27FC236}">
                <a16:creationId xmlns:a16="http://schemas.microsoft.com/office/drawing/2014/main" id="{2CEDAABA-C9B1-1140-820B-6F60B088F8DC}"/>
              </a:ext>
            </a:extLst>
          </p:cNvPr>
          <p:cNvSpPr>
            <a:spLocks noGrp="1"/>
          </p:cNvSpPr>
          <p:nvPr>
            <p:ph idx="1"/>
          </p:nvPr>
        </p:nvSpPr>
        <p:spPr/>
        <p:txBody>
          <a:bodyPr/>
          <a:lstStyle/>
          <a:p>
            <a:r>
              <a:rPr lang="en-US" dirty="0"/>
              <a:t>Emotions are phenomenologically powerful because each emotion is a form of caring (holistic).  They </a:t>
            </a:r>
            <a:r>
              <a:rPr lang="en-US" dirty="0" err="1"/>
              <a:t>colour</a:t>
            </a:r>
            <a:r>
              <a:rPr lang="en-US" dirty="0"/>
              <a:t> our attention. </a:t>
            </a:r>
          </a:p>
          <a:p>
            <a:r>
              <a:rPr lang="en-US" dirty="0"/>
              <a:t>When we feel an emotion, the essence is constituted by caring </a:t>
            </a:r>
          </a:p>
          <a:p>
            <a:r>
              <a:rPr lang="en-US" dirty="0"/>
              <a:t>Caring is a form of perceiving as important. Therefore, emotions are a connection to what matters </a:t>
            </a:r>
          </a:p>
          <a:p>
            <a:r>
              <a:rPr lang="en-US" dirty="0"/>
              <a:t>In this way they are constitutive of well-being along the second dimension. </a:t>
            </a:r>
          </a:p>
          <a:p>
            <a:r>
              <a:rPr lang="en-US" dirty="0"/>
              <a:t>Emotions can also be symptoms of other forms of well and ill-being. </a:t>
            </a:r>
          </a:p>
          <a:p>
            <a:endParaRPr lang="en-US" dirty="0"/>
          </a:p>
          <a:p>
            <a:endParaRPr lang="en-US" dirty="0"/>
          </a:p>
        </p:txBody>
      </p:sp>
    </p:spTree>
    <p:extLst>
      <p:ext uri="{BB962C8B-B14F-4D97-AF65-F5344CB8AC3E}">
        <p14:creationId xmlns:p14="http://schemas.microsoft.com/office/powerpoint/2010/main" val="2058482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25C4A-9AB6-514D-80CA-DEA63D6A2612}"/>
              </a:ext>
            </a:extLst>
          </p:cNvPr>
          <p:cNvSpPr>
            <a:spLocks noGrp="1"/>
          </p:cNvSpPr>
          <p:nvPr>
            <p:ph type="title"/>
          </p:nvPr>
        </p:nvSpPr>
        <p:spPr/>
        <p:txBody>
          <a:bodyPr/>
          <a:lstStyle/>
          <a:p>
            <a:pPr algn="ctr"/>
            <a:r>
              <a:rPr lang="en-US" dirty="0"/>
              <a:t>(2) Desiring</a:t>
            </a:r>
          </a:p>
        </p:txBody>
      </p:sp>
      <p:sp>
        <p:nvSpPr>
          <p:cNvPr id="3" name="Content Placeholder 2">
            <a:extLst>
              <a:ext uri="{FF2B5EF4-FFF2-40B4-BE49-F238E27FC236}">
                <a16:creationId xmlns:a16="http://schemas.microsoft.com/office/drawing/2014/main" id="{B5B3A3B1-7333-EC4A-81BB-D1C1C5038C52}"/>
              </a:ext>
            </a:extLst>
          </p:cNvPr>
          <p:cNvSpPr>
            <a:spLocks noGrp="1"/>
          </p:cNvSpPr>
          <p:nvPr>
            <p:ph idx="1"/>
          </p:nvPr>
        </p:nvSpPr>
        <p:spPr/>
        <p:txBody>
          <a:bodyPr/>
          <a:lstStyle/>
          <a:p>
            <a:r>
              <a:rPr lang="en-US" dirty="0"/>
              <a:t>In economics, preferences are functions which are disconnected from the experience of wanting in everyday life, their phenomenology.</a:t>
            </a:r>
          </a:p>
          <a:p>
            <a:r>
              <a:rPr lang="en-US" dirty="0"/>
              <a:t>Their phenomenological aspect is intentional (i.e. aspectual): one pays attention to what one wants under one set of descriptions to the exclusion of others. </a:t>
            </a:r>
          </a:p>
          <a:p>
            <a:r>
              <a:rPr lang="en-US" dirty="0"/>
              <a:t>Strong desires absorb attention (as a form of hypnosis) as a lack of something, to the exclusion of appreciation</a:t>
            </a:r>
          </a:p>
          <a:p>
            <a:r>
              <a:rPr lang="en-US" dirty="0"/>
              <a:t>When desires expand, the new one also takes up the attention space, which tends to prevent appreciation</a:t>
            </a:r>
          </a:p>
          <a:p>
            <a:endParaRPr lang="en-US" dirty="0"/>
          </a:p>
        </p:txBody>
      </p:sp>
    </p:spTree>
    <p:extLst>
      <p:ext uri="{BB962C8B-B14F-4D97-AF65-F5344CB8AC3E}">
        <p14:creationId xmlns:p14="http://schemas.microsoft.com/office/powerpoint/2010/main" val="1764149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D8572-8735-C543-B421-80B86008C09B}"/>
              </a:ext>
            </a:extLst>
          </p:cNvPr>
          <p:cNvSpPr>
            <a:spLocks noGrp="1"/>
          </p:cNvSpPr>
          <p:nvPr>
            <p:ph type="title"/>
          </p:nvPr>
        </p:nvSpPr>
        <p:spPr/>
        <p:txBody>
          <a:bodyPr/>
          <a:lstStyle/>
          <a:p>
            <a:pPr algn="ctr"/>
            <a:r>
              <a:rPr lang="en-US" dirty="0"/>
              <a:t>(3) Attention Quality</a:t>
            </a:r>
          </a:p>
        </p:txBody>
      </p:sp>
      <p:sp>
        <p:nvSpPr>
          <p:cNvPr id="3" name="Content Placeholder 2">
            <a:extLst>
              <a:ext uri="{FF2B5EF4-FFF2-40B4-BE49-F238E27FC236}">
                <a16:creationId xmlns:a16="http://schemas.microsoft.com/office/drawing/2014/main" id="{C31BFB9B-4A02-BD42-BCB5-472165B3D20A}"/>
              </a:ext>
            </a:extLst>
          </p:cNvPr>
          <p:cNvSpPr>
            <a:spLocks noGrp="1"/>
          </p:cNvSpPr>
          <p:nvPr>
            <p:ph idx="1"/>
          </p:nvPr>
        </p:nvSpPr>
        <p:spPr/>
        <p:txBody>
          <a:bodyPr>
            <a:normAutofit/>
          </a:bodyPr>
          <a:lstStyle/>
          <a:p>
            <a:r>
              <a:rPr lang="en-US" dirty="0"/>
              <a:t>Another threat to appreciative awareness of the non-instrumentally valuable activities (experiences and processes is the quality of ones attention. </a:t>
            </a:r>
          </a:p>
          <a:p>
            <a:r>
              <a:rPr lang="en-US" dirty="0"/>
              <a:t>Attention can be fragmented or more unified</a:t>
            </a:r>
          </a:p>
          <a:p>
            <a:r>
              <a:rPr lang="en-US" dirty="0"/>
              <a:t>Attention can be low-grade. This is a function of our spiritual health</a:t>
            </a:r>
          </a:p>
          <a:p>
            <a:r>
              <a:rPr lang="en-US" dirty="0"/>
              <a:t>Having suppressed or dulled emotions is also a form of low-grade awareness: the more one is emotionally dead, the less one can appreciate. One need not be conscious of this.  </a:t>
            </a:r>
          </a:p>
        </p:txBody>
      </p:sp>
    </p:spTree>
    <p:extLst>
      <p:ext uri="{BB962C8B-B14F-4D97-AF65-F5344CB8AC3E}">
        <p14:creationId xmlns:p14="http://schemas.microsoft.com/office/powerpoint/2010/main" val="919947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08635-E049-DD45-8592-A29C59CB5532}"/>
              </a:ext>
            </a:extLst>
          </p:cNvPr>
          <p:cNvSpPr>
            <a:spLocks noGrp="1"/>
          </p:cNvSpPr>
          <p:nvPr>
            <p:ph type="title"/>
          </p:nvPr>
        </p:nvSpPr>
        <p:spPr/>
        <p:txBody>
          <a:bodyPr/>
          <a:lstStyle/>
          <a:p>
            <a:pPr algn="ctr"/>
            <a:r>
              <a:rPr lang="en-US" dirty="0"/>
              <a:t>(4) Instrumentalization</a:t>
            </a:r>
          </a:p>
        </p:txBody>
      </p:sp>
      <p:sp>
        <p:nvSpPr>
          <p:cNvPr id="3" name="Content Placeholder 2">
            <a:extLst>
              <a:ext uri="{FF2B5EF4-FFF2-40B4-BE49-F238E27FC236}">
                <a16:creationId xmlns:a16="http://schemas.microsoft.com/office/drawing/2014/main" id="{79B260BB-447D-F648-A628-D04B28BD3BE7}"/>
              </a:ext>
            </a:extLst>
          </p:cNvPr>
          <p:cNvSpPr>
            <a:spLocks noGrp="1"/>
          </p:cNvSpPr>
          <p:nvPr>
            <p:ph idx="1"/>
          </p:nvPr>
        </p:nvSpPr>
        <p:spPr/>
        <p:txBody>
          <a:bodyPr/>
          <a:lstStyle/>
          <a:p>
            <a:r>
              <a:rPr lang="en-US" dirty="0"/>
              <a:t>The fourth block of appreciative awareness concerns the instrumentalization of one’s activities.</a:t>
            </a:r>
          </a:p>
          <a:p>
            <a:r>
              <a:rPr lang="en-US" dirty="0"/>
              <a:t>One instrumentalizes an activity when performs in such a way that the activity is for the sake of the goal. The activity has only instrumental value. Given this, it is rational to make the activity as minimal as possible. </a:t>
            </a:r>
          </a:p>
          <a:p>
            <a:r>
              <a:rPr lang="en-US" dirty="0"/>
              <a:t>In such a case, it is impossible to appreciate the intrinsic desirability of the activity (the desirability characterizations). </a:t>
            </a:r>
          </a:p>
        </p:txBody>
      </p:sp>
    </p:spTree>
    <p:extLst>
      <p:ext uri="{BB962C8B-B14F-4D97-AF65-F5344CB8AC3E}">
        <p14:creationId xmlns:p14="http://schemas.microsoft.com/office/powerpoint/2010/main" val="251459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88626-B946-EE49-9B85-0BFA26328386}"/>
              </a:ext>
            </a:extLst>
          </p:cNvPr>
          <p:cNvSpPr>
            <a:spLocks noGrp="1"/>
          </p:cNvSpPr>
          <p:nvPr>
            <p:ph type="title"/>
          </p:nvPr>
        </p:nvSpPr>
        <p:spPr/>
        <p:txBody>
          <a:bodyPr/>
          <a:lstStyle/>
          <a:p>
            <a:pPr algn="ctr"/>
            <a:r>
              <a:rPr lang="en-US" dirty="0"/>
              <a:t>Happiness</a:t>
            </a:r>
          </a:p>
        </p:txBody>
      </p:sp>
      <p:sp>
        <p:nvSpPr>
          <p:cNvPr id="3" name="Content Placeholder 2">
            <a:extLst>
              <a:ext uri="{FF2B5EF4-FFF2-40B4-BE49-F238E27FC236}">
                <a16:creationId xmlns:a16="http://schemas.microsoft.com/office/drawing/2014/main" id="{77EADF8C-A15C-4341-B074-7A0895F8494C}"/>
              </a:ext>
            </a:extLst>
          </p:cNvPr>
          <p:cNvSpPr>
            <a:spLocks noGrp="1"/>
          </p:cNvSpPr>
          <p:nvPr>
            <p:ph idx="1"/>
          </p:nvPr>
        </p:nvSpPr>
        <p:spPr/>
        <p:txBody>
          <a:bodyPr>
            <a:normAutofit lnSpcReduction="10000"/>
          </a:bodyPr>
          <a:lstStyle/>
          <a:p>
            <a:r>
              <a:rPr lang="en-US" dirty="0"/>
              <a:t>The feeling of happiness is valuable non-instrumentally.</a:t>
            </a:r>
          </a:p>
          <a:p>
            <a:r>
              <a:rPr lang="en-US" dirty="0"/>
              <a:t>But this does not mean that it is the only such value and it does not mean that it is valuable as an aspect of well-being without conditions.</a:t>
            </a:r>
          </a:p>
          <a:p>
            <a:r>
              <a:rPr lang="en-US" dirty="0"/>
              <a:t>For well-being, it matters what kind of happiness. </a:t>
            </a:r>
          </a:p>
          <a:p>
            <a:r>
              <a:rPr lang="en-US" dirty="0"/>
              <a:t>One kind: feelings of happiness express that a person has a strong emotional appreciation of the non-instrumentally valuable aspects of his or her activities. </a:t>
            </a:r>
          </a:p>
          <a:p>
            <a:r>
              <a:rPr lang="en-US" dirty="0"/>
              <a:t>Feelings of happiness can also be rooted in the non-instrumental value of relationships with others and with appreciation of ones dignity.</a:t>
            </a:r>
          </a:p>
          <a:p>
            <a:endParaRPr lang="en-US" dirty="0"/>
          </a:p>
        </p:txBody>
      </p:sp>
    </p:spTree>
    <p:extLst>
      <p:ext uri="{BB962C8B-B14F-4D97-AF65-F5344CB8AC3E}">
        <p14:creationId xmlns:p14="http://schemas.microsoft.com/office/powerpoint/2010/main" val="1804967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576F9-0643-6A41-9E82-86509AC4FFC9}"/>
              </a:ext>
            </a:extLst>
          </p:cNvPr>
          <p:cNvSpPr>
            <a:spLocks noGrp="1"/>
          </p:cNvSpPr>
          <p:nvPr>
            <p:ph type="title"/>
          </p:nvPr>
        </p:nvSpPr>
        <p:spPr>
          <a:xfrm>
            <a:off x="838200" y="507797"/>
            <a:ext cx="10515600" cy="1325563"/>
          </a:xfrm>
        </p:spPr>
        <p:txBody>
          <a:bodyPr/>
          <a:lstStyle/>
          <a:p>
            <a:pPr algn="ctr"/>
            <a:r>
              <a:rPr lang="en-US" dirty="0"/>
              <a:t>Positive Psychology and </a:t>
            </a:r>
            <a:br>
              <a:rPr lang="en-US" dirty="0"/>
            </a:br>
            <a:r>
              <a:rPr lang="en-US" dirty="0"/>
              <a:t>the Science of Well-Being</a:t>
            </a:r>
          </a:p>
        </p:txBody>
      </p:sp>
      <p:sp>
        <p:nvSpPr>
          <p:cNvPr id="3" name="Content Placeholder 2">
            <a:extLst>
              <a:ext uri="{FF2B5EF4-FFF2-40B4-BE49-F238E27FC236}">
                <a16:creationId xmlns:a16="http://schemas.microsoft.com/office/drawing/2014/main" id="{33F116BD-653E-CE40-A31C-666D7BBD7FCA}"/>
              </a:ext>
            </a:extLst>
          </p:cNvPr>
          <p:cNvSpPr>
            <a:spLocks noGrp="1"/>
          </p:cNvSpPr>
          <p:nvPr>
            <p:ph idx="1"/>
          </p:nvPr>
        </p:nvSpPr>
        <p:spPr>
          <a:xfrm>
            <a:off x="838200" y="1896961"/>
            <a:ext cx="10515600" cy="4351338"/>
          </a:xfrm>
        </p:spPr>
        <p:txBody>
          <a:bodyPr>
            <a:normAutofit fontScale="85000" lnSpcReduction="20000"/>
          </a:bodyPr>
          <a:lstStyle/>
          <a:p>
            <a:pPr marL="0" indent="0">
              <a:buNone/>
            </a:pPr>
            <a:endParaRPr lang="en-US" dirty="0"/>
          </a:p>
          <a:p>
            <a:r>
              <a:rPr lang="en-US" dirty="0"/>
              <a:t>Please remember that our main concern is to answer the question ‘What is well-being?’ rather than ‘What causes it?’</a:t>
            </a:r>
          </a:p>
          <a:p>
            <a:r>
              <a:rPr lang="en-US" dirty="0"/>
              <a:t>Subjective theories of well-being typically construct indices of subjectively felt life satisfaction, based on questionnaires that ask how satisfied are you with the following aspect of your life?  </a:t>
            </a:r>
          </a:p>
          <a:p>
            <a:pPr marL="457200" lvl="1" indent="0">
              <a:buNone/>
            </a:pPr>
            <a:r>
              <a:rPr lang="en-US" sz="2600" dirty="0"/>
              <a:t>Problems 1): This does not provide any criteria for well-being (objectivity)</a:t>
            </a:r>
          </a:p>
          <a:p>
            <a:pPr marL="457200" lvl="1" indent="0">
              <a:buNone/>
            </a:pPr>
            <a:r>
              <a:rPr lang="en-US" sz="2600" dirty="0"/>
              <a:t>Problems 2): Because it is derivative, it only provides a measurement (and not a definition). </a:t>
            </a:r>
          </a:p>
          <a:p>
            <a:pPr marL="457200" lvl="1" indent="0">
              <a:buNone/>
            </a:pPr>
            <a:r>
              <a:rPr lang="en-US" sz="2600" dirty="0"/>
              <a:t>Problems 3): Because of the intentionality of such perceptions, the answers are contextually sensitive. </a:t>
            </a:r>
          </a:p>
          <a:p>
            <a:r>
              <a:rPr lang="en-US" dirty="0"/>
              <a:t>Csikszentmihalyi claims that well-being should be identified with flow experiences which are a special kind of engagement. Two problems with this. </a:t>
            </a:r>
          </a:p>
        </p:txBody>
      </p:sp>
    </p:spTree>
    <p:extLst>
      <p:ext uri="{BB962C8B-B14F-4D97-AF65-F5344CB8AC3E}">
        <p14:creationId xmlns:p14="http://schemas.microsoft.com/office/powerpoint/2010/main" val="2802603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B200C-CAF2-4349-B522-42DF95DCE22C}"/>
              </a:ext>
            </a:extLst>
          </p:cNvPr>
          <p:cNvSpPr>
            <a:spLocks noGrp="1"/>
          </p:cNvSpPr>
          <p:nvPr>
            <p:ph type="title"/>
          </p:nvPr>
        </p:nvSpPr>
        <p:spPr/>
        <p:txBody>
          <a:bodyPr/>
          <a:lstStyle/>
          <a:p>
            <a:pPr algn="ctr"/>
            <a:r>
              <a:rPr lang="en-US" sz="4400" dirty="0">
                <a:effectLst/>
                <a:latin typeface="Times New Roman" panose="02020603050405020304" pitchFamily="18" charset="0"/>
                <a:ea typeface="Calibri" panose="020F0502020204030204" pitchFamily="34" charset="0"/>
                <a:cs typeface="Times New Roman" panose="02020603050405020304" pitchFamily="18" charset="0"/>
              </a:rPr>
              <a:t>One’s phenomenological world</a:t>
            </a:r>
            <a:endParaRPr lang="en-US" dirty="0"/>
          </a:p>
        </p:txBody>
      </p:sp>
      <p:sp>
        <p:nvSpPr>
          <p:cNvPr id="3" name="Content Placeholder 2">
            <a:extLst>
              <a:ext uri="{FF2B5EF4-FFF2-40B4-BE49-F238E27FC236}">
                <a16:creationId xmlns:a16="http://schemas.microsoft.com/office/drawing/2014/main" id="{67DB3947-4353-D14B-AE01-E78EFB94343B}"/>
              </a:ext>
            </a:extLst>
          </p:cNvPr>
          <p:cNvSpPr>
            <a:spLocks noGrp="1"/>
          </p:cNvSpPr>
          <p:nvPr>
            <p:ph idx="1"/>
          </p:nvPr>
        </p:nvSpPr>
        <p:spPr/>
        <p:txBody>
          <a:bodyPr/>
          <a:lstStyle/>
          <a:p>
            <a:r>
              <a:rPr lang="en-US" dirty="0"/>
              <a:t>The intentionality of perception means that we perceive the world under a range of descriptions rather than others. (selective)</a:t>
            </a:r>
          </a:p>
          <a:p>
            <a:r>
              <a:rPr lang="en-US" dirty="0"/>
              <a:t>In this manner, bit by bit, </a:t>
            </a:r>
            <a:r>
              <a:rPr lang="en-US" i="1" dirty="0"/>
              <a:t>it is as if </a:t>
            </a:r>
            <a:r>
              <a:rPr lang="en-US" dirty="0"/>
              <a:t>we construct our own phenomenological world (Metaphor). </a:t>
            </a:r>
          </a:p>
          <a:p>
            <a:r>
              <a:rPr lang="en-US" dirty="0"/>
              <a:t>Self-reinforcing patterns within our experience tend to limit our experiential possibilities</a:t>
            </a:r>
          </a:p>
          <a:p>
            <a:r>
              <a:rPr lang="en-US" dirty="0"/>
              <a:t>Hence the importance of cultivating virtues in the reconstruction of the phenomenological world </a:t>
            </a:r>
            <a:r>
              <a:rPr lang="en-US"/>
              <a:t>towards well-being. </a:t>
            </a:r>
            <a:endParaRPr lang="en-US" dirty="0"/>
          </a:p>
        </p:txBody>
      </p:sp>
    </p:spTree>
    <p:extLst>
      <p:ext uri="{BB962C8B-B14F-4D97-AF65-F5344CB8AC3E}">
        <p14:creationId xmlns:p14="http://schemas.microsoft.com/office/powerpoint/2010/main" val="2900444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1127</TotalTime>
  <Words>1302</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Mar 9. Week 6  Appreciation and Awareness  of our Life’s Activities </vt:lpstr>
      <vt:lpstr>General Summary</vt:lpstr>
      <vt:lpstr>Pleasure theory of Well-being</vt:lpstr>
      <vt:lpstr>Problems with the theory </vt:lpstr>
      <vt:lpstr>Some suggestions</vt:lpstr>
      <vt:lpstr>Blocking Appreciative Awareness </vt:lpstr>
      <vt:lpstr>(1) Emotions</vt:lpstr>
      <vt:lpstr>The nature of emotions</vt:lpstr>
      <vt:lpstr>(2) Desiring</vt:lpstr>
      <vt:lpstr>(3) Attention Quality</vt:lpstr>
      <vt:lpstr>(4) Instrumentalization</vt:lpstr>
      <vt:lpstr>Happiness</vt:lpstr>
      <vt:lpstr>Positive Psychology and  the Science of Well-Being</vt:lpstr>
      <vt:lpstr>One’s phenomenological world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6</dc:title>
  <dc:creator>Garrett Thomson</dc:creator>
  <cp:lastModifiedBy>Scherto Gill</cp:lastModifiedBy>
  <cp:revision>85</cp:revision>
  <dcterms:created xsi:type="dcterms:W3CDTF">2026-02-25T19:48:08Z</dcterms:created>
  <dcterms:modified xsi:type="dcterms:W3CDTF">2026-03-05T23:19:56Z</dcterms:modified>
</cp:coreProperties>
</file>